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wav" ContentType="audio/wav"/>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4.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68" r:id="rId2"/>
  </p:sldMasterIdLst>
  <p:notesMasterIdLst>
    <p:notesMasterId r:id="rId28"/>
  </p:notesMasterIdLst>
  <p:handoutMasterIdLst>
    <p:handoutMasterId r:id="rId29"/>
  </p:handoutMasterIdLst>
  <p:sldIdLst>
    <p:sldId id="256" r:id="rId3"/>
    <p:sldId id="443" r:id="rId4"/>
    <p:sldId id="703" r:id="rId5"/>
    <p:sldId id="451" r:id="rId6"/>
    <p:sldId id="717" r:id="rId7"/>
    <p:sldId id="446" r:id="rId8"/>
    <p:sldId id="705" r:id="rId9"/>
    <p:sldId id="676" r:id="rId10"/>
    <p:sldId id="704" r:id="rId11"/>
    <p:sldId id="688" r:id="rId12"/>
    <p:sldId id="698" r:id="rId13"/>
    <p:sldId id="699" r:id="rId14"/>
    <p:sldId id="721" r:id="rId15"/>
    <p:sldId id="722" r:id="rId16"/>
    <p:sldId id="674" r:id="rId17"/>
    <p:sldId id="723" r:id="rId18"/>
    <p:sldId id="724" r:id="rId19"/>
    <p:sldId id="725" r:id="rId20"/>
    <p:sldId id="706" r:id="rId21"/>
    <p:sldId id="720" r:id="rId22"/>
    <p:sldId id="707" r:id="rId23"/>
    <p:sldId id="719" r:id="rId24"/>
    <p:sldId id="713" r:id="rId25"/>
    <p:sldId id="714" r:id="rId26"/>
    <p:sldId id="710" r:id="rId27"/>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990"/>
    <a:srgbClr val="007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18" autoAdjust="0"/>
    <p:restoredTop sz="85263" autoAdjust="0"/>
  </p:normalViewPr>
  <p:slideViewPr>
    <p:cSldViewPr>
      <p:cViewPr varScale="1">
        <p:scale>
          <a:sx n="76" d="100"/>
          <a:sy n="76" d="100"/>
        </p:scale>
        <p:origin x="2016"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208"/>
    </p:cViewPr>
  </p:sorterViewPr>
  <p:notesViewPr>
    <p:cSldViewPr>
      <p:cViewPr>
        <p:scale>
          <a:sx n="112" d="100"/>
          <a:sy n="112" d="100"/>
        </p:scale>
        <p:origin x="-1476" y="834"/>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customXml" Target="../customXml/item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36" Type="http://schemas.openxmlformats.org/officeDocument/2006/relationships/customXml" Target="../customXml/item3.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35" Type="http://schemas.openxmlformats.org/officeDocument/2006/relationships/customXml" Target="../customXml/item2.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8275" y="0"/>
            <a:ext cx="3043238" cy="465138"/>
          </a:xfrm>
          <a:prstGeom prst="rect">
            <a:avLst/>
          </a:prstGeom>
        </p:spPr>
        <p:txBody>
          <a:bodyPr vert="horz" lIns="91440" tIns="45720" rIns="91440" bIns="45720" rtlCol="0"/>
          <a:lstStyle>
            <a:lvl1pPr algn="r">
              <a:defRPr sz="1200"/>
            </a:lvl1pPr>
          </a:lstStyle>
          <a:p>
            <a:fld id="{F1F29AC8-6B70-4D75-BFF5-0A87D0D47F09}" type="datetimeFigureOut">
              <a:rPr lang="en-US" smtClean="0"/>
              <a:t>9/14/2020</a:t>
            </a:fld>
            <a:endParaRPr lang="en-US"/>
          </a:p>
        </p:txBody>
      </p:sp>
      <p:sp>
        <p:nvSpPr>
          <p:cNvPr id="4" name="Footer Placeholder 3"/>
          <p:cNvSpPr>
            <a:spLocks noGrp="1"/>
          </p:cNvSpPr>
          <p:nvPr>
            <p:ph type="ftr" sz="quarter" idx="2"/>
          </p:nvPr>
        </p:nvSpPr>
        <p:spPr>
          <a:xfrm>
            <a:off x="0" y="8842375"/>
            <a:ext cx="3043238"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8275" y="8842375"/>
            <a:ext cx="3043238" cy="465138"/>
          </a:xfrm>
          <a:prstGeom prst="rect">
            <a:avLst/>
          </a:prstGeom>
        </p:spPr>
        <p:txBody>
          <a:bodyPr vert="horz" lIns="91440" tIns="45720" rIns="91440" bIns="45720" rtlCol="0" anchor="b"/>
          <a:lstStyle>
            <a:lvl1pPr algn="r">
              <a:defRPr sz="1200"/>
            </a:lvl1pPr>
          </a:lstStyle>
          <a:p>
            <a:fld id="{D04CCC8F-2BFE-48CC-B9E0-7A82941E1E95}" type="slidenum">
              <a:rPr lang="en-US" smtClean="0"/>
              <a:t>‹#›</a:t>
            </a:fld>
            <a:endParaRPr lang="en-US"/>
          </a:p>
        </p:txBody>
      </p:sp>
    </p:spTree>
    <p:extLst>
      <p:ext uri="{BB962C8B-B14F-4D97-AF65-F5344CB8AC3E}">
        <p14:creationId xmlns:p14="http://schemas.microsoft.com/office/powerpoint/2010/main" val="39053259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2B39B4F8-A658-4E4D-8C12-B4AE21B4F4B0}" type="datetimeFigureOut">
              <a:rPr lang="en-US" smtClean="0"/>
              <a:t>9/14/2020</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0753675B-8982-4677-B996-E71960C0899F}" type="slidenum">
              <a:rPr lang="en-US" smtClean="0"/>
              <a:t>‹#›</a:t>
            </a:fld>
            <a:endParaRPr lang="en-US" dirty="0"/>
          </a:p>
        </p:txBody>
      </p:sp>
    </p:spTree>
    <p:extLst>
      <p:ext uri="{BB962C8B-B14F-4D97-AF65-F5344CB8AC3E}">
        <p14:creationId xmlns:p14="http://schemas.microsoft.com/office/powerpoint/2010/main" val="19234254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53675B-8982-4677-B996-E71960C0899F}" type="slidenum">
              <a:rPr lang="en-US" smtClean="0"/>
              <a:t>1</a:t>
            </a:fld>
            <a:endParaRPr lang="en-US" dirty="0"/>
          </a:p>
        </p:txBody>
      </p:sp>
    </p:spTree>
    <p:extLst>
      <p:ext uri="{BB962C8B-B14F-4D97-AF65-F5344CB8AC3E}">
        <p14:creationId xmlns:p14="http://schemas.microsoft.com/office/powerpoint/2010/main" val="34474539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9" descr="wknt_banner.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userDrawn="1"/>
        </p:nvCxnSpPr>
        <p:spPr>
          <a:xfrm>
            <a:off x="228600" y="6248400"/>
            <a:ext cx="8650288" cy="0"/>
          </a:xfrm>
          <a:prstGeom prst="line">
            <a:avLst/>
          </a:prstGeom>
          <a:ln w="38100">
            <a:solidFill>
              <a:srgbClr val="DFE0E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5113" y="6324600"/>
            <a:ext cx="8650287" cy="0"/>
          </a:xfrm>
          <a:prstGeom prst="line">
            <a:avLst/>
          </a:prstGeom>
          <a:ln w="63500">
            <a:solidFill>
              <a:srgbClr val="9C222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Date Placeholder 3"/>
          <p:cNvSpPr>
            <a:spLocks noGrp="1"/>
          </p:cNvSpPr>
          <p:nvPr>
            <p:ph type="dt" sz="half" idx="10"/>
          </p:nvPr>
        </p:nvSpPr>
        <p:spPr/>
        <p:txBody>
          <a:bodyPr/>
          <a:lstStyle>
            <a:lvl1pPr>
              <a:defRPr/>
            </a:lvl1pPr>
          </a:lstStyle>
          <a:p>
            <a:pPr>
              <a:defRPr/>
            </a:pPr>
            <a:fld id="{CCFD7FA1-8CAD-4EEE-9175-094E05813DFC}" type="datetime1">
              <a:rPr lang="en-US" smtClean="0"/>
              <a:t>9/14/2020</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09E4C683-F30A-429C-B58C-F27D1953F1BC}" type="slidenum">
              <a:rPr lang="en-US"/>
              <a:pPr>
                <a:defRPr/>
              </a:pPr>
              <a:t>‹#›</a:t>
            </a:fld>
            <a:endParaRPr lang="en-US" dirty="0"/>
          </a:p>
        </p:txBody>
      </p:sp>
    </p:spTree>
    <p:extLst>
      <p:ext uri="{BB962C8B-B14F-4D97-AF65-F5344CB8AC3E}">
        <p14:creationId xmlns:p14="http://schemas.microsoft.com/office/powerpoint/2010/main" val="166308646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4BCD538-A2E9-4D1A-A16F-23BD1F69B60A}" type="datetime1">
              <a:rPr lang="en-US" smtClean="0"/>
              <a:t>9/14/2020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85A4760-AABB-4961-ADAE-8ED53C60DD9E}" type="slidenum">
              <a:rPr lang="en-US"/>
              <a:pPr>
                <a:defRPr/>
              </a:pPr>
              <a:t>‹#›</a:t>
            </a:fld>
            <a:endParaRPr lang="en-US" dirty="0"/>
          </a:p>
        </p:txBody>
      </p:sp>
    </p:spTree>
    <p:extLst>
      <p:ext uri="{BB962C8B-B14F-4D97-AF65-F5344CB8AC3E}">
        <p14:creationId xmlns:p14="http://schemas.microsoft.com/office/powerpoint/2010/main" val="141571062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CF66D66-9BB7-4750-83F4-FAE2412CF861}" type="datetime1">
              <a:rPr lang="en-US" smtClean="0"/>
              <a:t>9/14/2020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A9A871D-EB24-4241-88C8-F86330F75708}" type="slidenum">
              <a:rPr lang="en-US"/>
              <a:pPr>
                <a:defRPr/>
              </a:pPr>
              <a:t>‹#›</a:t>
            </a:fld>
            <a:endParaRPr lang="en-US" dirty="0"/>
          </a:p>
        </p:txBody>
      </p:sp>
    </p:spTree>
    <p:extLst>
      <p:ext uri="{BB962C8B-B14F-4D97-AF65-F5344CB8AC3E}">
        <p14:creationId xmlns:p14="http://schemas.microsoft.com/office/powerpoint/2010/main" val="376441500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9" descr="wknt_banner.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userDrawn="1"/>
        </p:nvCxnSpPr>
        <p:spPr>
          <a:xfrm>
            <a:off x="228600" y="6248400"/>
            <a:ext cx="8650288" cy="0"/>
          </a:xfrm>
          <a:prstGeom prst="line">
            <a:avLst/>
          </a:prstGeom>
          <a:ln w="38100">
            <a:solidFill>
              <a:srgbClr val="DFE0E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5113" y="6324600"/>
            <a:ext cx="8650287" cy="0"/>
          </a:xfrm>
          <a:prstGeom prst="line">
            <a:avLst/>
          </a:prstGeom>
          <a:ln w="63500">
            <a:solidFill>
              <a:srgbClr val="9C222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Date Placeholder 3"/>
          <p:cNvSpPr>
            <a:spLocks noGrp="1"/>
          </p:cNvSpPr>
          <p:nvPr>
            <p:ph type="dt" sz="half" idx="10"/>
          </p:nvPr>
        </p:nvSpPr>
        <p:spPr/>
        <p:txBody>
          <a:bodyPr/>
          <a:lstStyle>
            <a:lvl1pPr>
              <a:defRPr/>
            </a:lvl1pPr>
          </a:lstStyle>
          <a:p>
            <a:pPr>
              <a:defRPr/>
            </a:pPr>
            <a:fld id="{EAE004A9-51E1-48F0-98CC-4549C5789FCA}" type="datetime1">
              <a:rPr lang="en-US" smtClean="0">
                <a:solidFill>
                  <a:prstClr val="black">
                    <a:tint val="75000"/>
                  </a:prstClr>
                </a:solidFill>
              </a:rPr>
              <a:t>9/14/2020</a:t>
            </a:fld>
            <a:endParaRPr lang="en-US" dirty="0">
              <a:solidFill>
                <a:prstClr val="black">
                  <a:tint val="75000"/>
                </a:prstClr>
              </a:solidFill>
            </a:endParaRPr>
          </a:p>
        </p:txBody>
      </p:sp>
      <p:sp>
        <p:nvSpPr>
          <p:cNvPr id="8" name="Footer Placeholder 4"/>
          <p:cNvSpPr>
            <a:spLocks noGrp="1"/>
          </p:cNvSpPr>
          <p:nvPr>
            <p:ph type="ftr" sz="quarter" idx="11"/>
          </p:nvPr>
        </p:nvSpPr>
        <p:spPr/>
        <p:txBody>
          <a:bodyPr/>
          <a:lstStyle>
            <a:lvl1pPr>
              <a:defRPr dirty="0"/>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FB11217C-D188-4B7B-AA46-994CEEE292C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51631007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0F869A5-E9B1-468D-8EFF-1E3500DB289B}" type="datetime1">
              <a:rPr lang="en-US" smtClean="0">
                <a:solidFill>
                  <a:prstClr val="black">
                    <a:tint val="75000"/>
                  </a:prstClr>
                </a:solidFill>
              </a:rPr>
              <a:t>9/14/2020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E90266F-7792-4508-862E-8792EE5B731D}"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09222906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472ADF1-4323-4EDC-B50E-B8C8FA7CDE73}" type="datetime1">
              <a:rPr lang="en-US" smtClean="0">
                <a:solidFill>
                  <a:prstClr val="black">
                    <a:tint val="75000"/>
                  </a:prstClr>
                </a:solidFill>
              </a:rPr>
              <a:t>9/14/2020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AA64D2D-26A1-4287-B9D6-A4D03B65DB56}"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67898998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6A0368E2-6314-4EAA-AB8B-01C3195C09BD}" type="datetime1">
              <a:rPr lang="en-US" smtClean="0">
                <a:solidFill>
                  <a:prstClr val="black">
                    <a:tint val="75000"/>
                  </a:prstClr>
                </a:solidFill>
              </a:rPr>
              <a:t>9/14/2020</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4582505-829C-4A80-B162-220F6B20162B}"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62035612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15F5461C-06D9-428E-8A2C-924F895FCD86}" type="datetime1">
              <a:rPr lang="en-US" smtClean="0">
                <a:solidFill>
                  <a:prstClr val="black">
                    <a:tint val="75000"/>
                  </a:prstClr>
                </a:solidFill>
              </a:rPr>
              <a:t>9/14/2020</a:t>
            </a:fld>
            <a:endParaRPr lang="en-US" dirty="0">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A881761F-E069-4050-BC23-69B63B87D636}"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56311042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5722D44-369A-4034-95D0-5ACCEA3D4503}" type="datetime1">
              <a:rPr lang="en-US" smtClean="0">
                <a:solidFill>
                  <a:prstClr val="black">
                    <a:tint val="75000"/>
                  </a:prstClr>
                </a:solidFill>
              </a:rPr>
              <a:t>9/14/2020</a:t>
            </a:fld>
            <a:endParaRPr lang="en-US" dirty="0">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0B516BE1-FC0F-4D0C-A8CB-34D6D3B17015}"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12015834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9F80B56-DD5F-4F26-BD1D-E3CF50F4B18F}" type="datetime1">
              <a:rPr lang="en-US" smtClean="0">
                <a:solidFill>
                  <a:prstClr val="black">
                    <a:tint val="75000"/>
                  </a:prstClr>
                </a:solidFill>
              </a:rPr>
              <a:t>9/14/2020</a:t>
            </a:fld>
            <a:endParaRPr lang="en-US" dirty="0">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F4D1AE37-3C8B-4212-9462-0D712AC86CA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59413513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64F909B-E647-474C-9410-94405129E453}" type="datetime1">
              <a:rPr lang="en-US" smtClean="0">
                <a:solidFill>
                  <a:prstClr val="black">
                    <a:tint val="75000"/>
                  </a:prstClr>
                </a:solidFill>
              </a:rPr>
              <a:t>9/14/2020</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76172F95-5FFB-4E18-ADEB-1B55238CA2AC}"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99516662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75FA7E7-691B-4045-AED0-778FF97E1BAE}" type="datetime1">
              <a:rPr lang="en-US" smtClean="0"/>
              <a:t>9/14/2020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E7D7614-D580-447C-B7C7-85DFA00F4D56}" type="slidenum">
              <a:rPr lang="en-US"/>
              <a:pPr>
                <a:defRPr/>
              </a:pPr>
              <a:t>‹#›</a:t>
            </a:fld>
            <a:endParaRPr lang="en-US" dirty="0"/>
          </a:p>
        </p:txBody>
      </p:sp>
    </p:spTree>
    <p:extLst>
      <p:ext uri="{BB962C8B-B14F-4D97-AF65-F5344CB8AC3E}">
        <p14:creationId xmlns:p14="http://schemas.microsoft.com/office/powerpoint/2010/main" val="263593783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FE9CE9A-A9AA-4871-A735-1BEAEAAC4577}" type="datetime1">
              <a:rPr lang="en-US" smtClean="0">
                <a:solidFill>
                  <a:prstClr val="black">
                    <a:tint val="75000"/>
                  </a:prstClr>
                </a:solidFill>
              </a:rPr>
              <a:t>9/14/2020</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FF934184-5D67-49EC-AEEA-0D4FC6282A3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35509896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FCEED6C-71E7-4FC6-9093-0724CEFBDA08}" type="datetime1">
              <a:rPr lang="en-US" smtClean="0">
                <a:solidFill>
                  <a:prstClr val="black">
                    <a:tint val="75000"/>
                  </a:prstClr>
                </a:solidFill>
              </a:rPr>
              <a:t>9/14/2020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F6E21809-F7DB-4679-B6DE-63BBFF9AF00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02621902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331D696-0D4F-4185-A36A-F7A104EC3632}" type="datetime1">
              <a:rPr lang="en-US" smtClean="0">
                <a:solidFill>
                  <a:prstClr val="black">
                    <a:tint val="75000"/>
                  </a:prstClr>
                </a:solidFill>
              </a:rPr>
              <a:t>9/14/2020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031893C9-066F-4DF9-ADF8-345E95472CB9}"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62271027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B9E97241-9BD5-4CF6-B7D8-57F23D1752BB}" type="datetime1">
              <a:rPr lang="en-US" smtClean="0"/>
              <a:t>9/14/2020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7A9E739E-62E2-4E5A-81B5-20F8421A8E7E}" type="slidenum">
              <a:rPr lang="en-US"/>
              <a:pPr>
                <a:defRPr/>
              </a:pPr>
              <a:t>‹#›</a:t>
            </a:fld>
            <a:endParaRPr lang="en-US" dirty="0"/>
          </a:p>
        </p:txBody>
      </p:sp>
    </p:spTree>
    <p:extLst>
      <p:ext uri="{BB962C8B-B14F-4D97-AF65-F5344CB8AC3E}">
        <p14:creationId xmlns:p14="http://schemas.microsoft.com/office/powerpoint/2010/main" val="33509489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3A9AC0B7-00AA-4535-A8C4-0A18D2E32043}" type="datetime1">
              <a:rPr lang="en-US" smtClean="0"/>
              <a:t>9/14/2020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9FA8755F-F378-4DB3-B322-3774EC7FCF0B}" type="slidenum">
              <a:rPr lang="en-US"/>
              <a:pPr>
                <a:defRPr/>
              </a:pPr>
              <a:t>‹#›</a:t>
            </a:fld>
            <a:endParaRPr lang="en-US" dirty="0"/>
          </a:p>
        </p:txBody>
      </p:sp>
    </p:spTree>
    <p:extLst>
      <p:ext uri="{BB962C8B-B14F-4D97-AF65-F5344CB8AC3E}">
        <p14:creationId xmlns:p14="http://schemas.microsoft.com/office/powerpoint/2010/main" val="336133832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38A0B9CA-6C7E-46E3-A6A6-628DF1CE78EA}" type="datetime1">
              <a:rPr lang="en-US" smtClean="0"/>
              <a:t>9/14/2020</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792E8D06-48FB-46B9-A928-479228A6E7B3}" type="slidenum">
              <a:rPr lang="en-US"/>
              <a:pPr>
                <a:defRPr/>
              </a:pPr>
              <a:t>‹#›</a:t>
            </a:fld>
            <a:endParaRPr lang="en-US" dirty="0"/>
          </a:p>
        </p:txBody>
      </p:sp>
    </p:spTree>
    <p:extLst>
      <p:ext uri="{BB962C8B-B14F-4D97-AF65-F5344CB8AC3E}">
        <p14:creationId xmlns:p14="http://schemas.microsoft.com/office/powerpoint/2010/main" val="388887894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F27CF651-9FDD-4DEA-926C-FDDD0B378A02}" type="datetime1">
              <a:rPr lang="en-US" smtClean="0"/>
              <a:t>9/14/2020</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4B8009FD-4DF5-49BA-B235-CD3419A4B4D0}" type="slidenum">
              <a:rPr lang="en-US"/>
              <a:pPr>
                <a:defRPr/>
              </a:pPr>
              <a:t>‹#›</a:t>
            </a:fld>
            <a:endParaRPr lang="en-US" dirty="0"/>
          </a:p>
        </p:txBody>
      </p:sp>
    </p:spTree>
    <p:extLst>
      <p:ext uri="{BB962C8B-B14F-4D97-AF65-F5344CB8AC3E}">
        <p14:creationId xmlns:p14="http://schemas.microsoft.com/office/powerpoint/2010/main" val="351905521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2B7658D-A6D0-4B41-AEF4-AE1B1F813B07}" type="datetime1">
              <a:rPr lang="en-US" smtClean="0"/>
              <a:t>9/14/2020</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2805AD31-F65A-4990-9304-D96FE3E0463A}" type="slidenum">
              <a:rPr lang="en-US"/>
              <a:pPr>
                <a:defRPr/>
              </a:pPr>
              <a:t>‹#›</a:t>
            </a:fld>
            <a:endParaRPr lang="en-US" dirty="0"/>
          </a:p>
        </p:txBody>
      </p:sp>
    </p:spTree>
    <p:extLst>
      <p:ext uri="{BB962C8B-B14F-4D97-AF65-F5344CB8AC3E}">
        <p14:creationId xmlns:p14="http://schemas.microsoft.com/office/powerpoint/2010/main" val="213756243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EB93EE8-E61E-4865-BCE4-4ACF4C0D2530}" type="datetime1">
              <a:rPr lang="en-US" smtClean="0"/>
              <a:t>9/14/2020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B4D9ECE-2192-4615-BF50-A9C19BB0B200}" type="slidenum">
              <a:rPr lang="en-US"/>
              <a:pPr>
                <a:defRPr/>
              </a:pPr>
              <a:t>‹#›</a:t>
            </a:fld>
            <a:endParaRPr lang="en-US" dirty="0"/>
          </a:p>
        </p:txBody>
      </p:sp>
    </p:spTree>
    <p:extLst>
      <p:ext uri="{BB962C8B-B14F-4D97-AF65-F5344CB8AC3E}">
        <p14:creationId xmlns:p14="http://schemas.microsoft.com/office/powerpoint/2010/main" val="14143267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331315D-BD73-4D99-AC43-B5AFF5F8379C}" type="datetime1">
              <a:rPr lang="en-US" smtClean="0"/>
              <a:t>9/14/2020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48F5D98-42C8-4D2B-825B-1D99E65D8C53}" type="slidenum">
              <a:rPr lang="en-US"/>
              <a:pPr>
                <a:defRPr/>
              </a:pPr>
              <a:t>‹#›</a:t>
            </a:fld>
            <a:endParaRPr lang="en-US" dirty="0"/>
          </a:p>
        </p:txBody>
      </p:sp>
    </p:spTree>
    <p:extLst>
      <p:ext uri="{BB962C8B-B14F-4D97-AF65-F5344CB8AC3E}">
        <p14:creationId xmlns:p14="http://schemas.microsoft.com/office/powerpoint/2010/main" val="292133610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18EE015B-75A2-4362-8ACE-79D66C854423}" type="datetime1">
              <a:rPr lang="en-US" smtClean="0"/>
              <a:t>9/14/2020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A8FC9F25-04B7-4B66-BC6E-C02F8B0B403E}" type="slidenum">
              <a:rPr lang="en-US"/>
              <a:pPr>
                <a:defRPr/>
              </a:pPr>
              <a:t>‹#›</a:t>
            </a:fld>
            <a:endParaRPr lang="en-US" dirty="0"/>
          </a:p>
        </p:txBody>
      </p:sp>
      <p:pic>
        <p:nvPicPr>
          <p:cNvPr id="1031" name="Picture 6" descr="wknt_banner.jpg"/>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Straight Connector 7"/>
          <p:cNvCxnSpPr/>
          <p:nvPr userDrawn="1"/>
        </p:nvCxnSpPr>
        <p:spPr>
          <a:xfrm>
            <a:off x="228600" y="6248400"/>
            <a:ext cx="8650288" cy="0"/>
          </a:xfrm>
          <a:prstGeom prst="line">
            <a:avLst/>
          </a:prstGeom>
          <a:ln w="38100">
            <a:solidFill>
              <a:srgbClr val="DFE0E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265113" y="6324600"/>
            <a:ext cx="8650287" cy="0"/>
          </a:xfrm>
          <a:prstGeom prst="line">
            <a:avLst/>
          </a:prstGeom>
          <a:ln w="63500">
            <a:solidFill>
              <a:srgbClr val="9C222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767"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Futura Md BT" pitchFamily="34" charset="0"/>
        </a:defRPr>
      </a:lvl2pPr>
      <a:lvl3pPr algn="ctr" rtl="0" eaLnBrk="0" fontAlgn="base" hangingPunct="0">
        <a:spcBef>
          <a:spcPct val="0"/>
        </a:spcBef>
        <a:spcAft>
          <a:spcPct val="0"/>
        </a:spcAft>
        <a:defRPr sz="4400">
          <a:solidFill>
            <a:schemeClr val="tx1"/>
          </a:solidFill>
          <a:latin typeface="Futura Md BT" pitchFamily="34" charset="0"/>
        </a:defRPr>
      </a:lvl3pPr>
      <a:lvl4pPr algn="ctr" rtl="0" eaLnBrk="0" fontAlgn="base" hangingPunct="0">
        <a:spcBef>
          <a:spcPct val="0"/>
        </a:spcBef>
        <a:spcAft>
          <a:spcPct val="0"/>
        </a:spcAft>
        <a:defRPr sz="4400">
          <a:solidFill>
            <a:schemeClr val="tx1"/>
          </a:solidFill>
          <a:latin typeface="Futura Md BT" pitchFamily="34" charset="0"/>
        </a:defRPr>
      </a:lvl4pPr>
      <a:lvl5pPr algn="ctr" rtl="0" eaLnBrk="0" fontAlgn="base" hangingPunct="0">
        <a:spcBef>
          <a:spcPct val="0"/>
        </a:spcBef>
        <a:spcAft>
          <a:spcPct val="0"/>
        </a:spcAft>
        <a:defRPr sz="4400">
          <a:solidFill>
            <a:schemeClr val="tx1"/>
          </a:solidFill>
          <a:latin typeface="Futura Md BT" pitchFamily="34"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855B94B0-8C44-4381-AF47-5D6C38494BDE}" type="datetime1">
              <a:rPr lang="en-US" smtClean="0">
                <a:solidFill>
                  <a:prstClr val="black">
                    <a:tint val="75000"/>
                  </a:prstClr>
                </a:solidFill>
              </a:rPr>
              <a:t>9/14/2020</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A0161874-CF5D-498E-B536-A9C062540F15}" type="slidenum">
              <a:rPr lang="en-US">
                <a:solidFill>
                  <a:prstClr val="black">
                    <a:tint val="75000"/>
                  </a:prstClr>
                </a:solidFill>
              </a:rPr>
              <a:pPr>
                <a:defRPr/>
              </a:pPr>
              <a:t>‹#›</a:t>
            </a:fld>
            <a:endParaRPr lang="en-US" dirty="0">
              <a:solidFill>
                <a:prstClr val="black">
                  <a:tint val="75000"/>
                </a:prstClr>
              </a:solidFill>
            </a:endParaRPr>
          </a:p>
        </p:txBody>
      </p:sp>
      <p:pic>
        <p:nvPicPr>
          <p:cNvPr id="1031" name="Picture 6" descr="wknt_banner.jpg"/>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Straight Connector 7"/>
          <p:cNvCxnSpPr/>
          <p:nvPr userDrawn="1"/>
        </p:nvCxnSpPr>
        <p:spPr>
          <a:xfrm>
            <a:off x="228600" y="6248400"/>
            <a:ext cx="8650288" cy="0"/>
          </a:xfrm>
          <a:prstGeom prst="line">
            <a:avLst/>
          </a:prstGeom>
          <a:ln w="38100">
            <a:solidFill>
              <a:srgbClr val="DFE0E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265113" y="6324600"/>
            <a:ext cx="8650287" cy="0"/>
          </a:xfrm>
          <a:prstGeom prst="line">
            <a:avLst/>
          </a:prstGeom>
          <a:ln w="63500">
            <a:solidFill>
              <a:srgbClr val="9C222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3494834"/>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Segoe UI" pitchFamily="34" charset="0"/>
        </a:defRPr>
      </a:lvl2pPr>
      <a:lvl3pPr algn="ctr" rtl="0" eaLnBrk="0" fontAlgn="base" hangingPunct="0">
        <a:spcBef>
          <a:spcPct val="0"/>
        </a:spcBef>
        <a:spcAft>
          <a:spcPct val="0"/>
        </a:spcAft>
        <a:defRPr sz="4400">
          <a:solidFill>
            <a:schemeClr val="tx1"/>
          </a:solidFill>
          <a:latin typeface="Segoe UI" pitchFamily="34" charset="0"/>
        </a:defRPr>
      </a:lvl3pPr>
      <a:lvl4pPr algn="ctr" rtl="0" eaLnBrk="0" fontAlgn="base" hangingPunct="0">
        <a:spcBef>
          <a:spcPct val="0"/>
        </a:spcBef>
        <a:spcAft>
          <a:spcPct val="0"/>
        </a:spcAft>
        <a:defRPr sz="4400">
          <a:solidFill>
            <a:schemeClr val="tx1"/>
          </a:solidFill>
          <a:latin typeface="Segoe UI" pitchFamily="34" charset="0"/>
        </a:defRPr>
      </a:lvl4pPr>
      <a:lvl5pPr algn="ctr" rtl="0" eaLnBrk="0" fontAlgn="base" hangingPunct="0">
        <a:spcBef>
          <a:spcPct val="0"/>
        </a:spcBef>
        <a:spcAft>
          <a:spcPct val="0"/>
        </a:spcAft>
        <a:defRPr sz="4400">
          <a:solidFill>
            <a:schemeClr val="tx1"/>
          </a:solidFill>
          <a:latin typeface="Segoe UI" pitchFamily="34"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audio" Target="../media/audio1.wav"/></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hyperlink" Target="mailto:james.potts@Illinois.gov" TargetMode="Externa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txBox="1">
            <a:spLocks/>
          </p:cNvSpPr>
          <p:nvPr/>
        </p:nvSpPr>
        <p:spPr bwMode="auto">
          <a:xfrm>
            <a:off x="519113" y="1407042"/>
            <a:ext cx="8153400"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Futura Lt BT" pitchFamily="34" charset="0"/>
              </a:defRPr>
            </a:lvl1pPr>
            <a:lvl2pPr marL="742950" indent="-285750" eaLnBrk="0" hangingPunct="0">
              <a:spcBef>
                <a:spcPct val="20000"/>
              </a:spcBef>
              <a:buFont typeface="Arial" charset="0"/>
              <a:buChar char="–"/>
              <a:defRPr sz="2800">
                <a:solidFill>
                  <a:schemeClr val="tx1"/>
                </a:solidFill>
                <a:latin typeface="Futura Lt BT" pitchFamily="34" charset="0"/>
              </a:defRPr>
            </a:lvl2pPr>
            <a:lvl3pPr marL="1143000" indent="-228600" eaLnBrk="0" hangingPunct="0">
              <a:spcBef>
                <a:spcPct val="20000"/>
              </a:spcBef>
              <a:buFont typeface="Arial" charset="0"/>
              <a:buChar char="•"/>
              <a:defRPr sz="2400">
                <a:solidFill>
                  <a:schemeClr val="tx1"/>
                </a:solidFill>
                <a:latin typeface="Futura Lt BT" pitchFamily="34" charset="0"/>
              </a:defRPr>
            </a:lvl3pPr>
            <a:lvl4pPr marL="1600200" indent="-228600" eaLnBrk="0" hangingPunct="0">
              <a:spcBef>
                <a:spcPct val="20000"/>
              </a:spcBef>
              <a:buFont typeface="Arial" charset="0"/>
              <a:buChar char="–"/>
              <a:defRPr sz="2000">
                <a:solidFill>
                  <a:schemeClr val="tx1"/>
                </a:solidFill>
                <a:latin typeface="Futura Lt BT" pitchFamily="34" charset="0"/>
              </a:defRPr>
            </a:lvl4pPr>
            <a:lvl5pPr marL="2057400" indent="-228600" eaLnBrk="0" hangingPunct="0">
              <a:spcBef>
                <a:spcPct val="20000"/>
              </a:spcBef>
              <a:buFont typeface="Arial" charset="0"/>
              <a:buChar char="»"/>
              <a:defRPr sz="2000">
                <a:solidFill>
                  <a:schemeClr val="tx1"/>
                </a:solidFill>
                <a:latin typeface="Futura Lt BT"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Futura Lt BT"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Futura Lt BT"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Futura Lt BT"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Futura Lt BT" pitchFamily="34" charset="0"/>
              </a:defRPr>
            </a:lvl9pPr>
          </a:lstStyle>
          <a:p>
            <a:pPr algn="ctr" eaLnBrk="1" hangingPunct="1">
              <a:spcBef>
                <a:spcPct val="0"/>
              </a:spcBef>
              <a:buFontTx/>
              <a:buNone/>
              <a:defRPr/>
            </a:pPr>
            <a:endParaRPr lang="en-US" altLang="en-US" sz="4000" b="1" dirty="0">
              <a:effectLst>
                <a:outerShdw blurRad="38100" dist="38100" dir="2700000" algn="tl">
                  <a:srgbClr val="000000">
                    <a:alpha val="43137"/>
                  </a:srgbClr>
                </a:outerShdw>
              </a:effectLst>
              <a:latin typeface="Trebuchet MS" panose="020B0603020202020204" pitchFamily="34" charset="0"/>
              <a:ea typeface="Georgia" pitchFamily="18" charset="0"/>
            </a:endParaRPr>
          </a:p>
        </p:txBody>
      </p:sp>
      <p:sp>
        <p:nvSpPr>
          <p:cNvPr id="7" name="Title 6">
            <a:extLst>
              <a:ext uri="{FF2B5EF4-FFF2-40B4-BE49-F238E27FC236}">
                <a16:creationId xmlns:a16="http://schemas.microsoft.com/office/drawing/2014/main" id="{9C758887-D989-48DD-ADAF-33B300A36B2D}"/>
              </a:ext>
            </a:extLst>
          </p:cNvPr>
          <p:cNvSpPr>
            <a:spLocks noGrp="1"/>
          </p:cNvSpPr>
          <p:nvPr>
            <p:ph type="title"/>
          </p:nvPr>
        </p:nvSpPr>
        <p:spPr>
          <a:xfrm>
            <a:off x="457200" y="1774386"/>
            <a:ext cx="8229600" cy="403346"/>
          </a:xfrm>
        </p:spPr>
        <p:txBody>
          <a:bodyPr/>
          <a:lstStyle/>
          <a:p>
            <a:r>
              <a:rPr lang="en-US" altLang="en-US" b="1" dirty="0">
                <a:effectLst>
                  <a:outerShdw blurRad="38100" dist="38100" dir="2700000" algn="tl">
                    <a:srgbClr val="000000">
                      <a:alpha val="43137"/>
                    </a:srgbClr>
                  </a:outerShdw>
                </a:effectLst>
                <a:latin typeface="Trebuchet MS" panose="020B0603020202020204" pitchFamily="34" charset="0"/>
                <a:ea typeface="Georgia" pitchFamily="18" charset="0"/>
              </a:rPr>
              <a:t>Workforce Innovation and Opportunity Act</a:t>
            </a:r>
            <a:br>
              <a:rPr lang="en-US" altLang="en-US" b="1" dirty="0">
                <a:effectLst>
                  <a:outerShdw blurRad="38100" dist="38100" dir="2700000" algn="tl">
                    <a:srgbClr val="000000">
                      <a:alpha val="43137"/>
                    </a:srgbClr>
                  </a:outerShdw>
                </a:effectLst>
                <a:latin typeface="Trebuchet MS" panose="020B0603020202020204" pitchFamily="34" charset="0"/>
                <a:ea typeface="Georgia" pitchFamily="18" charset="0"/>
              </a:rPr>
            </a:br>
            <a:endParaRPr lang="en-US" dirty="0"/>
          </a:p>
        </p:txBody>
      </p:sp>
      <p:sp>
        <p:nvSpPr>
          <p:cNvPr id="8" name="Content Placeholder 7">
            <a:extLst>
              <a:ext uri="{FF2B5EF4-FFF2-40B4-BE49-F238E27FC236}">
                <a16:creationId xmlns:a16="http://schemas.microsoft.com/office/drawing/2014/main" id="{978088D1-B040-4FB5-B1E2-79D848F971DB}"/>
              </a:ext>
            </a:extLst>
          </p:cNvPr>
          <p:cNvSpPr>
            <a:spLocks noGrp="1"/>
          </p:cNvSpPr>
          <p:nvPr>
            <p:ph idx="1"/>
          </p:nvPr>
        </p:nvSpPr>
        <p:spPr>
          <a:xfrm>
            <a:off x="457200" y="2407919"/>
            <a:ext cx="8229600" cy="3718244"/>
          </a:xfrm>
        </p:spPr>
        <p:txBody>
          <a:bodyPr/>
          <a:lstStyle/>
          <a:p>
            <a:pPr marL="0" indent="0">
              <a:buNone/>
            </a:pPr>
            <a:endParaRPr lang="en-US" dirty="0"/>
          </a:p>
          <a:p>
            <a:pPr marL="0" indent="0">
              <a:buNone/>
            </a:pPr>
            <a:r>
              <a:rPr lang="en-US" altLang="en-US" b="1" dirty="0">
                <a:effectLst>
                  <a:outerShdw blurRad="38100" dist="38100" dir="2700000" algn="tl">
                    <a:srgbClr val="000000">
                      <a:alpha val="43137"/>
                    </a:srgbClr>
                  </a:outerShdw>
                </a:effectLst>
                <a:latin typeface="Trebuchet MS" panose="020B0603020202020204" pitchFamily="34" charset="0"/>
                <a:ea typeface="Georgia" pitchFamily="18" charset="0"/>
              </a:rPr>
              <a:t>		</a:t>
            </a:r>
            <a:r>
              <a:rPr lang="en-US" altLang="en-US" sz="4400" b="1" dirty="0">
                <a:effectLst>
                  <a:outerShdw blurRad="38100" dist="38100" dir="2700000" algn="tl">
                    <a:srgbClr val="000000">
                      <a:alpha val="43137"/>
                    </a:srgbClr>
                  </a:outerShdw>
                </a:effectLst>
                <a:latin typeface="Trebuchet MS" panose="020B0603020202020204" pitchFamily="34" charset="0"/>
                <a:ea typeface="Georgia" pitchFamily="18" charset="0"/>
              </a:rPr>
              <a:t>Adult Eligibility</a:t>
            </a:r>
          </a:p>
          <a:p>
            <a:pPr marL="0" indent="0">
              <a:buNone/>
            </a:pPr>
            <a:endParaRPr lang="en-US" b="1" dirty="0">
              <a:effectLst>
                <a:outerShdw blurRad="38100" dist="38100" dir="2700000" algn="tl">
                  <a:srgbClr val="000000">
                    <a:alpha val="43137"/>
                  </a:srgbClr>
                </a:outerShdw>
              </a:effectLst>
              <a:latin typeface="Trebuchet MS" panose="020B0603020202020204" pitchFamily="34" charset="0"/>
            </a:endParaRPr>
          </a:p>
          <a:p>
            <a:pPr marL="0" indent="0">
              <a:buNone/>
            </a:pPr>
            <a:endParaRPr lang="en-US" b="1" dirty="0">
              <a:effectLst>
                <a:outerShdw blurRad="38100" dist="38100" dir="2700000" algn="tl">
                  <a:srgbClr val="000000">
                    <a:alpha val="43137"/>
                  </a:srgbClr>
                </a:outerShdw>
              </a:effectLst>
              <a:latin typeface="Trebuchet MS" panose="020B0603020202020204" pitchFamily="34" charset="0"/>
            </a:endParaRPr>
          </a:p>
          <a:p>
            <a:pPr marL="0" indent="0">
              <a:buNone/>
            </a:pPr>
            <a:endParaRPr lang="en-US" b="1" dirty="0">
              <a:effectLst>
                <a:outerShdw blurRad="38100" dist="38100" dir="2700000" algn="tl">
                  <a:srgbClr val="000000">
                    <a:alpha val="43137"/>
                  </a:srgbClr>
                </a:outerShdw>
              </a:effectLst>
              <a:latin typeface="Trebuchet MS" panose="020B0603020202020204" pitchFamily="34" charset="0"/>
            </a:endParaRPr>
          </a:p>
          <a:p>
            <a:pPr marL="0" indent="0">
              <a:buNone/>
            </a:pPr>
            <a:endParaRPr lang="en-US" sz="1400" b="1" dirty="0">
              <a:effectLst>
                <a:outerShdw blurRad="38100" dist="38100" dir="2700000" algn="tl">
                  <a:srgbClr val="000000">
                    <a:alpha val="43137"/>
                  </a:srgbClr>
                </a:outerShdw>
              </a:effectLst>
              <a:latin typeface="Trebuchet MS" panose="020B0603020202020204" pitchFamily="34" charset="0"/>
            </a:endParaRPr>
          </a:p>
          <a:p>
            <a:pPr marL="0" indent="0">
              <a:buNone/>
            </a:pPr>
            <a:r>
              <a:rPr lang="en-US" sz="1400" b="1" dirty="0">
                <a:effectLst>
                  <a:outerShdw blurRad="38100" dist="38100" dir="2700000" algn="tl">
                    <a:srgbClr val="000000">
                      <a:alpha val="43137"/>
                    </a:srgbClr>
                  </a:outerShdw>
                </a:effectLst>
                <a:latin typeface="Trebuchet MS" panose="020B0603020202020204" pitchFamily="34" charset="0"/>
              </a:rPr>
              <a:t>As of September 14</a:t>
            </a:r>
            <a:r>
              <a:rPr lang="en-US" sz="1400" b="1" baseline="30000" dirty="0">
                <a:effectLst>
                  <a:outerShdw blurRad="38100" dist="38100" dir="2700000" algn="tl">
                    <a:srgbClr val="000000">
                      <a:alpha val="43137"/>
                    </a:srgbClr>
                  </a:outerShdw>
                </a:effectLst>
                <a:latin typeface="Trebuchet MS" panose="020B0603020202020204" pitchFamily="34" charset="0"/>
              </a:rPr>
              <a:t>th</a:t>
            </a:r>
            <a:r>
              <a:rPr lang="en-US" sz="1400" b="1" dirty="0">
                <a:effectLst>
                  <a:outerShdw blurRad="38100" dist="38100" dir="2700000" algn="tl">
                    <a:srgbClr val="000000">
                      <a:alpha val="43137"/>
                    </a:srgbClr>
                  </a:outerShdw>
                </a:effectLst>
                <a:latin typeface="Trebuchet MS" panose="020B0603020202020204" pitchFamily="34" charset="0"/>
              </a:rPr>
              <a:t>, 2020</a:t>
            </a:r>
            <a:endParaRPr lang="en-US" sz="1400" dirty="0"/>
          </a:p>
        </p:txBody>
      </p:sp>
      <p:sp>
        <p:nvSpPr>
          <p:cNvPr id="2" name="Slide Number Placeholder 1">
            <a:extLst>
              <a:ext uri="{FF2B5EF4-FFF2-40B4-BE49-F238E27FC236}">
                <a16:creationId xmlns:a16="http://schemas.microsoft.com/office/drawing/2014/main" id="{D7FA540D-575B-4C20-BB4E-C1E4ED89CCB5}"/>
              </a:ext>
            </a:extLst>
          </p:cNvPr>
          <p:cNvSpPr>
            <a:spLocks noGrp="1"/>
          </p:cNvSpPr>
          <p:nvPr>
            <p:ph type="sldNum" sz="quarter" idx="12"/>
          </p:nvPr>
        </p:nvSpPr>
        <p:spPr/>
        <p:txBody>
          <a:bodyPr/>
          <a:lstStyle/>
          <a:p>
            <a:pPr>
              <a:defRPr/>
            </a:pPr>
            <a:fld id="{09E4C683-F30A-429C-B58C-F27D1953F1BC}" type="slidenum">
              <a:rPr lang="en-US" smtClean="0"/>
              <a:pPr>
                <a:defRPr/>
              </a:pPr>
              <a:t>1</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400">
        <p14:doors dir="vert"/>
        <p:sndAc>
          <p:stSnd>
            <p:snd r:embed="rId3" name="whoosh.wav"/>
          </p:stSnd>
        </p:sndAc>
      </p:transition>
    </mc:Choice>
    <mc:Fallback xmlns="">
      <p:transition spd="slow">
        <p:fade/>
        <p:sndAc>
          <p:stSnd>
            <p:snd r:embed="rId5" name="whoosh.wav"/>
          </p:stSnd>
        </p:sndAc>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990600"/>
          </a:xfrm>
        </p:spPr>
        <p:txBody>
          <a:bodyPr/>
          <a:lstStyle/>
          <a:p>
            <a:r>
              <a:rPr lang="en-US" sz="4800" b="1" dirty="0">
                <a:effectLst>
                  <a:outerShdw blurRad="38100" dist="38100" dir="2700000" algn="tl">
                    <a:srgbClr val="000000">
                      <a:alpha val="43137"/>
                    </a:srgbClr>
                  </a:outerShdw>
                </a:effectLst>
                <a:latin typeface="Trebuchet MS" panose="020B0603020202020204" pitchFamily="34" charset="0"/>
              </a:rPr>
              <a:t>Basic Skills Deficient</a:t>
            </a:r>
            <a:endParaRPr lang="en-US" sz="4800" dirty="0"/>
          </a:p>
        </p:txBody>
      </p:sp>
      <p:sp>
        <p:nvSpPr>
          <p:cNvPr id="3" name="Content Placeholder 2"/>
          <p:cNvSpPr>
            <a:spLocks noGrp="1"/>
          </p:cNvSpPr>
          <p:nvPr>
            <p:ph idx="1"/>
          </p:nvPr>
        </p:nvSpPr>
        <p:spPr>
          <a:xfrm>
            <a:off x="457200" y="2286000"/>
            <a:ext cx="8229600" cy="3840163"/>
          </a:xfrm>
        </p:spPr>
        <p:txBody>
          <a:bodyPr/>
          <a:lstStyle/>
          <a:p>
            <a:r>
              <a:rPr lang="en-US" sz="2600" dirty="0"/>
              <a:t>Basic Skills Deficient – respect to an individual— (A) who is a youth, that the individual has English reading, writing, or computing skills at or below the 8th grade level on a generally accepted standardized test; or (B) who is a youth or adult, that the individual is unable to compute or solve problems, or read, write, or speak English, at a level necessary to function on the job, in the individual’s family, or in society.</a:t>
            </a:r>
          </a:p>
          <a:p>
            <a:endParaRPr lang="en-US" dirty="0"/>
          </a:p>
        </p:txBody>
      </p:sp>
      <p:sp>
        <p:nvSpPr>
          <p:cNvPr id="4" name="Slide Number Placeholder 3"/>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10</a:t>
            </a:fld>
            <a:endParaRPr lang="en-US" dirty="0">
              <a:solidFill>
                <a:prstClr val="black">
                  <a:tint val="75000"/>
                </a:prstClr>
              </a:solidFill>
            </a:endParaRPr>
          </a:p>
        </p:txBody>
      </p:sp>
    </p:spTree>
    <p:extLst>
      <p:ext uri="{BB962C8B-B14F-4D97-AF65-F5344CB8AC3E}">
        <p14:creationId xmlns:p14="http://schemas.microsoft.com/office/powerpoint/2010/main" val="341828512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CB9D651-15B1-4B4B-8FAC-D2B583E6EE3C}"/>
              </a:ext>
            </a:extLst>
          </p:cNvPr>
          <p:cNvSpPr>
            <a:spLocks noGrp="1"/>
          </p:cNvSpPr>
          <p:nvPr>
            <p:ph type="title"/>
          </p:nvPr>
        </p:nvSpPr>
        <p:spPr>
          <a:xfrm>
            <a:off x="457200" y="1066800"/>
            <a:ext cx="8229600" cy="684213"/>
          </a:xfrm>
        </p:spPr>
        <p:txBody>
          <a:bodyPr/>
          <a:lstStyle/>
          <a:p>
            <a:r>
              <a:rPr lang="en-US" b="1" dirty="0"/>
              <a:t>Basic Skills Deficient (BSD) </a:t>
            </a:r>
          </a:p>
        </p:txBody>
      </p:sp>
      <p:sp>
        <p:nvSpPr>
          <p:cNvPr id="6" name="Content Placeholder 5">
            <a:extLst>
              <a:ext uri="{FF2B5EF4-FFF2-40B4-BE49-F238E27FC236}">
                <a16:creationId xmlns:a16="http://schemas.microsoft.com/office/drawing/2014/main" id="{C4DF0669-7D88-41BE-B899-B2816B5A7F98}"/>
              </a:ext>
            </a:extLst>
          </p:cNvPr>
          <p:cNvSpPr>
            <a:spLocks noGrp="1"/>
          </p:cNvSpPr>
          <p:nvPr>
            <p:ph idx="1"/>
          </p:nvPr>
        </p:nvSpPr>
        <p:spPr>
          <a:xfrm>
            <a:off x="457200" y="1905000"/>
            <a:ext cx="8229600" cy="4221163"/>
          </a:xfrm>
        </p:spPr>
        <p:txBody>
          <a:bodyPr/>
          <a:lstStyle/>
          <a:p>
            <a:r>
              <a:rPr lang="en-US" sz="2400" dirty="0"/>
              <a:t>If an individual scores at or below 8</a:t>
            </a:r>
            <a:r>
              <a:rPr lang="en-US" sz="2400" baseline="30000" dirty="0"/>
              <a:t>th</a:t>
            </a:r>
            <a:r>
              <a:rPr lang="en-US" sz="2400" dirty="0"/>
              <a:t> Grade Level on either their Math or Reading Assessment test they would be determined BSD.</a:t>
            </a:r>
          </a:p>
          <a:p>
            <a:r>
              <a:rPr lang="en-US" sz="2400" dirty="0"/>
              <a:t>In WIOA Notice NO 19-NOT-01, Change 2 that was released by OET Policy in September 2020, it includes an alternative way an individual can be determined BSD using the Basic Skills Screening Tool (more on this on the next slide).</a:t>
            </a:r>
          </a:p>
          <a:p>
            <a:r>
              <a:rPr lang="en-US" sz="2400" dirty="0"/>
              <a:t>Lastly, if an individual is assessed as an English Language Learner (ELL), they are also determined to meet BSD criteria.</a:t>
            </a:r>
          </a:p>
        </p:txBody>
      </p:sp>
      <p:sp>
        <p:nvSpPr>
          <p:cNvPr id="4" name="Slide Number Placeholder 3">
            <a:extLst>
              <a:ext uri="{FF2B5EF4-FFF2-40B4-BE49-F238E27FC236}">
                <a16:creationId xmlns:a16="http://schemas.microsoft.com/office/drawing/2014/main" id="{E9D589D7-0F07-4374-905B-2C5B1A0B04F7}"/>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11</a:t>
            </a:fld>
            <a:endParaRPr lang="en-US" dirty="0">
              <a:solidFill>
                <a:prstClr val="black">
                  <a:tint val="75000"/>
                </a:prstClr>
              </a:solidFill>
            </a:endParaRPr>
          </a:p>
        </p:txBody>
      </p:sp>
    </p:spTree>
    <p:extLst>
      <p:ext uri="{BB962C8B-B14F-4D97-AF65-F5344CB8AC3E}">
        <p14:creationId xmlns:p14="http://schemas.microsoft.com/office/powerpoint/2010/main" val="55968394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34BE1-00BC-4EAC-ADDC-981E3B1F51E7}"/>
              </a:ext>
            </a:extLst>
          </p:cNvPr>
          <p:cNvSpPr>
            <a:spLocks noGrp="1"/>
          </p:cNvSpPr>
          <p:nvPr>
            <p:ph type="title"/>
          </p:nvPr>
        </p:nvSpPr>
        <p:spPr>
          <a:xfrm>
            <a:off x="457200" y="1066800"/>
            <a:ext cx="8229600" cy="609600"/>
          </a:xfrm>
        </p:spPr>
        <p:txBody>
          <a:bodyPr/>
          <a:lstStyle/>
          <a:p>
            <a:r>
              <a:rPr lang="en-US" b="1" dirty="0"/>
              <a:t>Basic Skills Screening Tool</a:t>
            </a:r>
          </a:p>
        </p:txBody>
      </p:sp>
      <p:sp>
        <p:nvSpPr>
          <p:cNvPr id="3" name="Content Placeholder 2">
            <a:extLst>
              <a:ext uri="{FF2B5EF4-FFF2-40B4-BE49-F238E27FC236}">
                <a16:creationId xmlns:a16="http://schemas.microsoft.com/office/drawing/2014/main" id="{BFB2737A-1DB4-4556-AFBC-5D9E3EA6318C}"/>
              </a:ext>
            </a:extLst>
          </p:cNvPr>
          <p:cNvSpPr>
            <a:spLocks noGrp="1"/>
          </p:cNvSpPr>
          <p:nvPr>
            <p:ph idx="1"/>
          </p:nvPr>
        </p:nvSpPr>
        <p:spPr>
          <a:xfrm>
            <a:off x="152400" y="1828800"/>
            <a:ext cx="8991600" cy="5029200"/>
          </a:xfrm>
        </p:spPr>
        <p:txBody>
          <a:bodyPr/>
          <a:lstStyle/>
          <a:p>
            <a:r>
              <a:rPr lang="en-US" sz="2000" b="1" dirty="0"/>
              <a:t>If</a:t>
            </a:r>
            <a:r>
              <a:rPr lang="en-US" sz="2000" dirty="0"/>
              <a:t> </a:t>
            </a:r>
            <a:r>
              <a:rPr lang="en-US" sz="2000" b="1" dirty="0"/>
              <a:t>an individual replies “No” to any of the following questions on the screening tool, they can be determined BSD:</a:t>
            </a:r>
          </a:p>
          <a:p>
            <a:r>
              <a:rPr lang="en-US" sz="2000" dirty="0"/>
              <a:t>y of</a:t>
            </a:r>
          </a:p>
        </p:txBody>
      </p:sp>
      <p:sp>
        <p:nvSpPr>
          <p:cNvPr id="4" name="Slide Number Placeholder 3">
            <a:extLst>
              <a:ext uri="{FF2B5EF4-FFF2-40B4-BE49-F238E27FC236}">
                <a16:creationId xmlns:a16="http://schemas.microsoft.com/office/drawing/2014/main" id="{C5CA0806-FC70-4CF0-A314-D46B74EEFF4B}"/>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12</a:t>
            </a:fld>
            <a:endParaRPr lang="en-US" dirty="0">
              <a:solidFill>
                <a:prstClr val="black">
                  <a:tint val="75000"/>
                </a:prstClr>
              </a:solidFill>
            </a:endParaRPr>
          </a:p>
        </p:txBody>
      </p:sp>
      <p:pic>
        <p:nvPicPr>
          <p:cNvPr id="5" name="Picture 4">
            <a:extLst>
              <a:ext uri="{FF2B5EF4-FFF2-40B4-BE49-F238E27FC236}">
                <a16:creationId xmlns:a16="http://schemas.microsoft.com/office/drawing/2014/main" id="{34717BD2-8EF1-4CC8-B0C1-025AA8C3A7FA}"/>
              </a:ext>
            </a:extLst>
          </p:cNvPr>
          <p:cNvPicPr>
            <a:picLocks noChangeAspect="1"/>
          </p:cNvPicPr>
          <p:nvPr/>
        </p:nvPicPr>
        <p:blipFill>
          <a:blip r:embed="rId2"/>
          <a:stretch>
            <a:fillRect/>
          </a:stretch>
        </p:blipFill>
        <p:spPr>
          <a:xfrm>
            <a:off x="0" y="2580796"/>
            <a:ext cx="9144000" cy="4140679"/>
          </a:xfrm>
          <a:prstGeom prst="rect">
            <a:avLst/>
          </a:prstGeom>
        </p:spPr>
      </p:pic>
    </p:spTree>
    <p:extLst>
      <p:ext uri="{BB962C8B-B14F-4D97-AF65-F5344CB8AC3E}">
        <p14:creationId xmlns:p14="http://schemas.microsoft.com/office/powerpoint/2010/main" val="67280585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29529-306A-43F4-8AAF-75B4F33320F3}"/>
              </a:ext>
            </a:extLst>
          </p:cNvPr>
          <p:cNvSpPr>
            <a:spLocks noGrp="1"/>
          </p:cNvSpPr>
          <p:nvPr>
            <p:ph type="title"/>
          </p:nvPr>
        </p:nvSpPr>
        <p:spPr>
          <a:xfrm>
            <a:off x="457200" y="990600"/>
            <a:ext cx="8229600" cy="760412"/>
          </a:xfrm>
        </p:spPr>
        <p:txBody>
          <a:bodyPr/>
          <a:lstStyle/>
          <a:p>
            <a:r>
              <a:rPr lang="en-US" b="1" dirty="0"/>
              <a:t>Basic Skills Screening Tool</a:t>
            </a:r>
            <a:endParaRPr lang="en-US" dirty="0"/>
          </a:p>
        </p:txBody>
      </p:sp>
      <p:sp>
        <p:nvSpPr>
          <p:cNvPr id="3" name="Content Placeholder 2">
            <a:extLst>
              <a:ext uri="{FF2B5EF4-FFF2-40B4-BE49-F238E27FC236}">
                <a16:creationId xmlns:a16="http://schemas.microsoft.com/office/drawing/2014/main" id="{61E9DF0F-DBF7-4C8E-A336-929836FDB064}"/>
              </a:ext>
            </a:extLst>
          </p:cNvPr>
          <p:cNvSpPr>
            <a:spLocks noGrp="1"/>
          </p:cNvSpPr>
          <p:nvPr>
            <p:ph idx="1"/>
          </p:nvPr>
        </p:nvSpPr>
        <p:spPr>
          <a:xfrm>
            <a:off x="457200" y="1981200"/>
            <a:ext cx="8229600" cy="4144963"/>
          </a:xfrm>
        </p:spPr>
        <p:txBody>
          <a:bodyPr/>
          <a:lstStyle/>
          <a:p>
            <a:r>
              <a:rPr lang="en-US" sz="2800" dirty="0"/>
              <a:t>Within IWDS, on the “Education Status” screen within the application, is where the question has been added when a client is being determined BSD due to the new screening tool.   </a:t>
            </a:r>
          </a:p>
          <a:p>
            <a:r>
              <a:rPr lang="en-US" sz="2800" dirty="0"/>
              <a:t>If any question on the screening tool is answered “No” by the client, then the question related to the BSD screening tool on the “Education Status” screen should be answered “Yes”; (see example on next slide).  </a:t>
            </a:r>
          </a:p>
          <a:p>
            <a:endParaRPr lang="en-US" sz="2800" dirty="0"/>
          </a:p>
        </p:txBody>
      </p:sp>
      <p:sp>
        <p:nvSpPr>
          <p:cNvPr id="4" name="Slide Number Placeholder 3">
            <a:extLst>
              <a:ext uri="{FF2B5EF4-FFF2-40B4-BE49-F238E27FC236}">
                <a16:creationId xmlns:a16="http://schemas.microsoft.com/office/drawing/2014/main" id="{13CDE834-1B65-4579-8F7F-2F5FEA94CC61}"/>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13</a:t>
            </a:fld>
            <a:endParaRPr lang="en-US" dirty="0">
              <a:solidFill>
                <a:prstClr val="black">
                  <a:tint val="75000"/>
                </a:prstClr>
              </a:solidFill>
            </a:endParaRPr>
          </a:p>
        </p:txBody>
      </p:sp>
    </p:spTree>
    <p:extLst>
      <p:ext uri="{BB962C8B-B14F-4D97-AF65-F5344CB8AC3E}">
        <p14:creationId xmlns:p14="http://schemas.microsoft.com/office/powerpoint/2010/main" val="363705326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A6BB4-6732-4B48-A9BC-DE21953A9A8A}"/>
              </a:ext>
            </a:extLst>
          </p:cNvPr>
          <p:cNvSpPr>
            <a:spLocks noGrp="1"/>
          </p:cNvSpPr>
          <p:nvPr>
            <p:ph type="title"/>
          </p:nvPr>
        </p:nvSpPr>
        <p:spPr>
          <a:xfrm>
            <a:off x="457200" y="1066800"/>
            <a:ext cx="8229600" cy="763586"/>
          </a:xfrm>
        </p:spPr>
        <p:txBody>
          <a:bodyPr/>
          <a:lstStyle/>
          <a:p>
            <a:r>
              <a:rPr lang="en-US" b="1" dirty="0"/>
              <a:t>Basic Skills Screening Tool</a:t>
            </a:r>
            <a:endParaRPr lang="en-US" dirty="0"/>
          </a:p>
        </p:txBody>
      </p:sp>
      <p:sp>
        <p:nvSpPr>
          <p:cNvPr id="3" name="Content Placeholder 2">
            <a:extLst>
              <a:ext uri="{FF2B5EF4-FFF2-40B4-BE49-F238E27FC236}">
                <a16:creationId xmlns:a16="http://schemas.microsoft.com/office/drawing/2014/main" id="{CF5B3751-3B7B-402E-91A9-EBA74D9738C4}"/>
              </a:ext>
            </a:extLst>
          </p:cNvPr>
          <p:cNvSpPr>
            <a:spLocks noGrp="1"/>
          </p:cNvSpPr>
          <p:nvPr>
            <p:ph idx="1"/>
          </p:nvPr>
        </p:nvSpPr>
        <p:spPr>
          <a:xfrm>
            <a:off x="457200" y="1830387"/>
            <a:ext cx="8229600" cy="4708526"/>
          </a:xfrm>
        </p:spPr>
        <p:txBody>
          <a:bodyPr/>
          <a:lstStyle/>
          <a:p>
            <a:r>
              <a:rPr lang="en-US" sz="2400" dirty="0"/>
              <a:t>Demonstrating recording BSD due to the screening tool.</a:t>
            </a:r>
          </a:p>
          <a:p>
            <a:endParaRPr lang="en-US" sz="2400" dirty="0"/>
          </a:p>
        </p:txBody>
      </p:sp>
      <p:sp>
        <p:nvSpPr>
          <p:cNvPr id="4" name="Slide Number Placeholder 3">
            <a:extLst>
              <a:ext uri="{FF2B5EF4-FFF2-40B4-BE49-F238E27FC236}">
                <a16:creationId xmlns:a16="http://schemas.microsoft.com/office/drawing/2014/main" id="{387B6C77-AE30-4B49-AC2B-6FDC010B903B}"/>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14</a:t>
            </a:fld>
            <a:endParaRPr lang="en-US" dirty="0">
              <a:solidFill>
                <a:prstClr val="black">
                  <a:tint val="75000"/>
                </a:prstClr>
              </a:solidFill>
            </a:endParaRPr>
          </a:p>
        </p:txBody>
      </p:sp>
      <p:pic>
        <p:nvPicPr>
          <p:cNvPr id="5" name="Picture 4">
            <a:extLst>
              <a:ext uri="{FF2B5EF4-FFF2-40B4-BE49-F238E27FC236}">
                <a16:creationId xmlns:a16="http://schemas.microsoft.com/office/drawing/2014/main" id="{9122FA20-D374-4155-8677-B932B40E0F51}"/>
              </a:ext>
            </a:extLst>
          </p:cNvPr>
          <p:cNvPicPr>
            <a:picLocks noChangeAspect="1"/>
          </p:cNvPicPr>
          <p:nvPr/>
        </p:nvPicPr>
        <p:blipFill>
          <a:blip r:embed="rId2"/>
          <a:stretch>
            <a:fillRect/>
          </a:stretch>
        </p:blipFill>
        <p:spPr>
          <a:xfrm>
            <a:off x="1676400" y="2394059"/>
            <a:ext cx="6076950" cy="3779729"/>
          </a:xfrm>
          <a:prstGeom prst="rect">
            <a:avLst/>
          </a:prstGeom>
        </p:spPr>
      </p:pic>
      <p:cxnSp>
        <p:nvCxnSpPr>
          <p:cNvPr id="6" name="Straight Arrow Connector 5">
            <a:extLst>
              <a:ext uri="{FF2B5EF4-FFF2-40B4-BE49-F238E27FC236}">
                <a16:creationId xmlns:a16="http://schemas.microsoft.com/office/drawing/2014/main" id="{58D71ED4-B013-4754-BEB1-A3512005BE18}"/>
              </a:ext>
            </a:extLst>
          </p:cNvPr>
          <p:cNvCxnSpPr>
            <a:cxnSpLocks/>
          </p:cNvCxnSpPr>
          <p:nvPr/>
        </p:nvCxnSpPr>
        <p:spPr>
          <a:xfrm flipH="1">
            <a:off x="5334000" y="5562600"/>
            <a:ext cx="6858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3517730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066800"/>
            <a:ext cx="8229600" cy="1066800"/>
          </a:xfrm>
        </p:spPr>
        <p:txBody>
          <a:bodyPr/>
          <a:lstStyle/>
          <a:p>
            <a:r>
              <a:rPr lang="en-US" sz="4300" b="1" dirty="0">
                <a:latin typeface="Trebuchet MS" panose="020B0603020202020204" pitchFamily="34" charset="0"/>
              </a:rPr>
              <a:t>English Language Learner</a:t>
            </a:r>
          </a:p>
        </p:txBody>
      </p:sp>
      <p:sp>
        <p:nvSpPr>
          <p:cNvPr id="4" name="Content Placeholder 3"/>
          <p:cNvSpPr>
            <a:spLocks noGrp="1"/>
          </p:cNvSpPr>
          <p:nvPr>
            <p:ph idx="1"/>
          </p:nvPr>
        </p:nvSpPr>
        <p:spPr>
          <a:xfrm>
            <a:off x="457200" y="2133600"/>
            <a:ext cx="8229600" cy="3992563"/>
          </a:xfrm>
        </p:spPr>
        <p:txBody>
          <a:bodyPr/>
          <a:lstStyle/>
          <a:p>
            <a:r>
              <a:rPr lang="en-US" sz="2600" dirty="0">
                <a:latin typeface="Trebuchet MS" panose="020B0603020202020204" pitchFamily="34" charset="0"/>
                <a:cs typeface="Traditional Arabic" panose="02020603050405020304" pitchFamily="18" charset="-78"/>
              </a:rPr>
              <a:t>English Language Learner – when used with respect to an eligible individual, means an eligible individual who has limited ability in reading, writing, speaking, or comprehending the English language, and (A) whose native language is a language other than English; or (B) who lives in a family or community environment where a language other than English is the dominant language.       </a:t>
            </a:r>
          </a:p>
        </p:txBody>
      </p:sp>
      <p:sp>
        <p:nvSpPr>
          <p:cNvPr id="2" name="Slide Number Placeholder 1"/>
          <p:cNvSpPr>
            <a:spLocks noGrp="1"/>
          </p:cNvSpPr>
          <p:nvPr>
            <p:ph type="sldNum" sz="quarter" idx="12"/>
          </p:nvPr>
        </p:nvSpPr>
        <p:spPr/>
        <p:txBody>
          <a:bodyPr/>
          <a:lstStyle/>
          <a:p>
            <a:pPr>
              <a:defRPr/>
            </a:pPr>
            <a:fld id="{F4D1AE37-3C8B-4212-9462-0D712AC86CA0}" type="slidenum">
              <a:rPr lang="en-US" smtClean="0">
                <a:solidFill>
                  <a:prstClr val="black">
                    <a:tint val="75000"/>
                  </a:prstClr>
                </a:solidFill>
              </a:rPr>
              <a:pPr>
                <a:defRPr/>
              </a:pPr>
              <a:t>15</a:t>
            </a:fld>
            <a:endParaRPr lang="en-US" dirty="0">
              <a:solidFill>
                <a:prstClr val="black">
                  <a:tint val="75000"/>
                </a:prstClr>
              </a:solidFill>
            </a:endParaRPr>
          </a:p>
        </p:txBody>
      </p:sp>
    </p:spTree>
    <p:extLst>
      <p:ext uri="{BB962C8B-B14F-4D97-AF65-F5344CB8AC3E}">
        <p14:creationId xmlns:p14="http://schemas.microsoft.com/office/powerpoint/2010/main" val="2608521853"/>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39A45-01E1-4180-B766-D01BB5798D47}"/>
              </a:ext>
            </a:extLst>
          </p:cNvPr>
          <p:cNvSpPr>
            <a:spLocks noGrp="1"/>
          </p:cNvSpPr>
          <p:nvPr>
            <p:ph type="title"/>
          </p:nvPr>
        </p:nvSpPr>
        <p:spPr>
          <a:xfrm>
            <a:off x="457200" y="990600"/>
            <a:ext cx="8229600" cy="760412"/>
          </a:xfrm>
        </p:spPr>
        <p:txBody>
          <a:bodyPr/>
          <a:lstStyle/>
          <a:p>
            <a:r>
              <a:rPr lang="en-US" b="1" dirty="0">
                <a:latin typeface="Trebuchet MS" panose="020B0603020202020204" pitchFamily="34" charset="0"/>
              </a:rPr>
              <a:t>English Language Learner</a:t>
            </a:r>
            <a:endParaRPr lang="en-US" dirty="0"/>
          </a:p>
        </p:txBody>
      </p:sp>
      <p:sp>
        <p:nvSpPr>
          <p:cNvPr id="3" name="Content Placeholder 2">
            <a:extLst>
              <a:ext uri="{FF2B5EF4-FFF2-40B4-BE49-F238E27FC236}">
                <a16:creationId xmlns:a16="http://schemas.microsoft.com/office/drawing/2014/main" id="{4FFBE641-5B17-4814-B8D1-6266E22270E8}"/>
              </a:ext>
            </a:extLst>
          </p:cNvPr>
          <p:cNvSpPr>
            <a:spLocks noGrp="1"/>
          </p:cNvSpPr>
          <p:nvPr>
            <p:ph idx="1"/>
          </p:nvPr>
        </p:nvSpPr>
        <p:spPr>
          <a:xfrm>
            <a:off x="457200" y="1981200"/>
            <a:ext cx="8229600" cy="4144963"/>
          </a:xfrm>
        </p:spPr>
        <p:txBody>
          <a:bodyPr/>
          <a:lstStyle/>
          <a:p>
            <a:r>
              <a:rPr lang="en-US" sz="2800" dirty="0"/>
              <a:t>Within IWDS, on the “Characteristics and Barriers” screen within the application, is where the question has been added when a client is being determined an English Language Learner (ELL).     </a:t>
            </a:r>
          </a:p>
          <a:p>
            <a:r>
              <a:rPr lang="en-US" sz="2800" dirty="0"/>
              <a:t>If the question is populated with a “Yes”, the client must pass on a Language of Preference;   (see example on next slide).  </a:t>
            </a:r>
          </a:p>
          <a:p>
            <a:endParaRPr lang="en-US" sz="2800" dirty="0"/>
          </a:p>
        </p:txBody>
      </p:sp>
      <p:sp>
        <p:nvSpPr>
          <p:cNvPr id="4" name="Slide Number Placeholder 3">
            <a:extLst>
              <a:ext uri="{FF2B5EF4-FFF2-40B4-BE49-F238E27FC236}">
                <a16:creationId xmlns:a16="http://schemas.microsoft.com/office/drawing/2014/main" id="{FA86345F-B54D-4886-8F1E-0B701C6541ED}"/>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16</a:t>
            </a:fld>
            <a:endParaRPr lang="en-US" dirty="0">
              <a:solidFill>
                <a:prstClr val="black">
                  <a:tint val="75000"/>
                </a:prstClr>
              </a:solidFill>
            </a:endParaRPr>
          </a:p>
        </p:txBody>
      </p:sp>
    </p:spTree>
    <p:extLst>
      <p:ext uri="{BB962C8B-B14F-4D97-AF65-F5344CB8AC3E}">
        <p14:creationId xmlns:p14="http://schemas.microsoft.com/office/powerpoint/2010/main" val="305559786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B7DEB-0964-42C4-B1D5-33BB9F306D22}"/>
              </a:ext>
            </a:extLst>
          </p:cNvPr>
          <p:cNvSpPr>
            <a:spLocks noGrp="1"/>
          </p:cNvSpPr>
          <p:nvPr>
            <p:ph type="title"/>
          </p:nvPr>
        </p:nvSpPr>
        <p:spPr>
          <a:xfrm>
            <a:off x="457200" y="1066800"/>
            <a:ext cx="8229600" cy="763586"/>
          </a:xfrm>
        </p:spPr>
        <p:txBody>
          <a:bodyPr/>
          <a:lstStyle/>
          <a:p>
            <a:r>
              <a:rPr lang="en-US" sz="4200" b="1" dirty="0">
                <a:latin typeface="Trebuchet MS" panose="020B0603020202020204" pitchFamily="34" charset="0"/>
              </a:rPr>
              <a:t>English Language Learner (ELL)</a:t>
            </a:r>
            <a:endParaRPr lang="en-US" sz="4200" dirty="0"/>
          </a:p>
        </p:txBody>
      </p:sp>
      <p:sp>
        <p:nvSpPr>
          <p:cNvPr id="3" name="Content Placeholder 2">
            <a:extLst>
              <a:ext uri="{FF2B5EF4-FFF2-40B4-BE49-F238E27FC236}">
                <a16:creationId xmlns:a16="http://schemas.microsoft.com/office/drawing/2014/main" id="{3D23EEB5-98D7-4BFD-AB5E-8EEB90F32E26}"/>
              </a:ext>
            </a:extLst>
          </p:cNvPr>
          <p:cNvSpPr>
            <a:spLocks noGrp="1"/>
          </p:cNvSpPr>
          <p:nvPr>
            <p:ph idx="1"/>
          </p:nvPr>
        </p:nvSpPr>
        <p:spPr>
          <a:xfrm>
            <a:off x="457200" y="2012949"/>
            <a:ext cx="8229600" cy="4525963"/>
          </a:xfrm>
        </p:spPr>
        <p:txBody>
          <a:bodyPr/>
          <a:lstStyle/>
          <a:p>
            <a:r>
              <a:rPr lang="en-US" sz="2400" dirty="0"/>
              <a:t>Demonstrating barrier of ELL being recorded.</a:t>
            </a:r>
          </a:p>
          <a:p>
            <a:endParaRPr lang="en-US" dirty="0"/>
          </a:p>
        </p:txBody>
      </p:sp>
      <p:sp>
        <p:nvSpPr>
          <p:cNvPr id="4" name="Slide Number Placeholder 3">
            <a:extLst>
              <a:ext uri="{FF2B5EF4-FFF2-40B4-BE49-F238E27FC236}">
                <a16:creationId xmlns:a16="http://schemas.microsoft.com/office/drawing/2014/main" id="{469FCF06-3939-4F7E-BAF9-00FF4BA95040}"/>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17</a:t>
            </a:fld>
            <a:endParaRPr lang="en-US" dirty="0">
              <a:solidFill>
                <a:prstClr val="black">
                  <a:tint val="75000"/>
                </a:prstClr>
              </a:solidFill>
            </a:endParaRPr>
          </a:p>
        </p:txBody>
      </p:sp>
      <p:pic>
        <p:nvPicPr>
          <p:cNvPr id="5" name="Picture 4">
            <a:extLst>
              <a:ext uri="{FF2B5EF4-FFF2-40B4-BE49-F238E27FC236}">
                <a16:creationId xmlns:a16="http://schemas.microsoft.com/office/drawing/2014/main" id="{F4917928-9C12-4384-8DE7-BA74E92F4AAA}"/>
              </a:ext>
            </a:extLst>
          </p:cNvPr>
          <p:cNvPicPr>
            <a:picLocks noChangeAspect="1"/>
          </p:cNvPicPr>
          <p:nvPr/>
        </p:nvPicPr>
        <p:blipFill>
          <a:blip r:embed="rId2"/>
          <a:stretch>
            <a:fillRect/>
          </a:stretch>
        </p:blipFill>
        <p:spPr>
          <a:xfrm>
            <a:off x="1905000" y="2590800"/>
            <a:ext cx="5181599" cy="3429000"/>
          </a:xfrm>
          <a:prstGeom prst="rect">
            <a:avLst/>
          </a:prstGeom>
        </p:spPr>
      </p:pic>
    </p:spTree>
    <p:extLst>
      <p:ext uri="{BB962C8B-B14F-4D97-AF65-F5344CB8AC3E}">
        <p14:creationId xmlns:p14="http://schemas.microsoft.com/office/powerpoint/2010/main" val="115559985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B85BC-B532-469F-9D06-E6074A772950}"/>
              </a:ext>
            </a:extLst>
          </p:cNvPr>
          <p:cNvSpPr>
            <a:spLocks noGrp="1"/>
          </p:cNvSpPr>
          <p:nvPr>
            <p:ph type="title"/>
          </p:nvPr>
        </p:nvSpPr>
        <p:spPr>
          <a:xfrm>
            <a:off x="457200" y="1066800"/>
            <a:ext cx="8229600" cy="763586"/>
          </a:xfrm>
        </p:spPr>
        <p:txBody>
          <a:bodyPr/>
          <a:lstStyle/>
          <a:p>
            <a:r>
              <a:rPr lang="en-US" b="1" dirty="0"/>
              <a:t>Basic Skills Deficient (BSD)</a:t>
            </a:r>
            <a:endParaRPr lang="en-US" dirty="0"/>
          </a:p>
        </p:txBody>
      </p:sp>
      <p:sp>
        <p:nvSpPr>
          <p:cNvPr id="3" name="Content Placeholder 2">
            <a:extLst>
              <a:ext uri="{FF2B5EF4-FFF2-40B4-BE49-F238E27FC236}">
                <a16:creationId xmlns:a16="http://schemas.microsoft.com/office/drawing/2014/main" id="{1F65E229-5A1B-4178-A4CF-9A26F86029E9}"/>
              </a:ext>
            </a:extLst>
          </p:cNvPr>
          <p:cNvSpPr>
            <a:spLocks noGrp="1"/>
          </p:cNvSpPr>
          <p:nvPr>
            <p:ph idx="1"/>
          </p:nvPr>
        </p:nvSpPr>
        <p:spPr>
          <a:xfrm>
            <a:off x="457200" y="2012949"/>
            <a:ext cx="8229600" cy="4525963"/>
          </a:xfrm>
        </p:spPr>
        <p:txBody>
          <a:bodyPr/>
          <a:lstStyle/>
          <a:p>
            <a:r>
              <a:rPr lang="en-US" sz="2600" dirty="0"/>
              <a:t>A key internal logic item in IWDS to understand about BSD from assessment tests:</a:t>
            </a:r>
          </a:p>
          <a:p>
            <a:pPr lvl="1"/>
            <a:r>
              <a:rPr lang="en-US" sz="2400" dirty="0"/>
              <a:t>The assessment test date must be, </a:t>
            </a:r>
            <a:r>
              <a:rPr lang="en-US" sz="2400" b="1" u="sng" dirty="0"/>
              <a:t>on or before the application date</a:t>
            </a:r>
            <a:r>
              <a:rPr lang="en-US" sz="2400" dirty="0"/>
              <a:t> before the internal logic within IWDS is going to pick up the client as BSD due to the assessment test:</a:t>
            </a:r>
          </a:p>
          <a:p>
            <a:pPr lvl="2"/>
            <a:r>
              <a:rPr lang="en-US" sz="2000" dirty="0"/>
              <a:t>Example, if a client has an application date of 8/1/2020, but was not given the assessment test(s) on a date after the application date, even if the client scores at or below 8</a:t>
            </a:r>
            <a:r>
              <a:rPr lang="en-US" sz="2000" baseline="30000" dirty="0"/>
              <a:t>th</a:t>
            </a:r>
            <a:r>
              <a:rPr lang="en-US" sz="2000" dirty="0"/>
              <a:t> Grade Level on the assessment test(s), the internal IWDS logic will not determine the client BSD based on a test dated after the application date.</a:t>
            </a:r>
          </a:p>
          <a:p>
            <a:pPr lvl="2"/>
            <a:endParaRPr lang="en-US" sz="2000" dirty="0"/>
          </a:p>
        </p:txBody>
      </p:sp>
      <p:sp>
        <p:nvSpPr>
          <p:cNvPr id="4" name="Slide Number Placeholder 3">
            <a:extLst>
              <a:ext uri="{FF2B5EF4-FFF2-40B4-BE49-F238E27FC236}">
                <a16:creationId xmlns:a16="http://schemas.microsoft.com/office/drawing/2014/main" id="{89B79461-D36A-4BCB-86FB-2381ECF614DB}"/>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18</a:t>
            </a:fld>
            <a:endParaRPr lang="en-US" dirty="0">
              <a:solidFill>
                <a:prstClr val="black">
                  <a:tint val="75000"/>
                </a:prstClr>
              </a:solidFill>
            </a:endParaRPr>
          </a:p>
        </p:txBody>
      </p:sp>
    </p:spTree>
    <p:extLst>
      <p:ext uri="{BB962C8B-B14F-4D97-AF65-F5344CB8AC3E}">
        <p14:creationId xmlns:p14="http://schemas.microsoft.com/office/powerpoint/2010/main" val="212898134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DCEFC-E38E-4999-9740-512910BE828B}"/>
              </a:ext>
            </a:extLst>
          </p:cNvPr>
          <p:cNvSpPr>
            <a:spLocks noGrp="1"/>
          </p:cNvSpPr>
          <p:nvPr>
            <p:ph type="title"/>
          </p:nvPr>
        </p:nvSpPr>
        <p:spPr>
          <a:xfrm>
            <a:off x="457200" y="1066800"/>
            <a:ext cx="8229600" cy="684212"/>
          </a:xfrm>
        </p:spPr>
        <p:txBody>
          <a:bodyPr/>
          <a:lstStyle/>
          <a:p>
            <a:r>
              <a:rPr lang="en-US" b="1" dirty="0"/>
              <a:t>Adult Training Services</a:t>
            </a:r>
          </a:p>
        </p:txBody>
      </p:sp>
      <p:sp>
        <p:nvSpPr>
          <p:cNvPr id="3" name="Content Placeholder 2">
            <a:extLst>
              <a:ext uri="{FF2B5EF4-FFF2-40B4-BE49-F238E27FC236}">
                <a16:creationId xmlns:a16="http://schemas.microsoft.com/office/drawing/2014/main" id="{08707DD8-CCA7-41D7-AB93-F11EF3293E1C}"/>
              </a:ext>
            </a:extLst>
          </p:cNvPr>
          <p:cNvSpPr>
            <a:spLocks noGrp="1"/>
          </p:cNvSpPr>
          <p:nvPr>
            <p:ph idx="1"/>
          </p:nvPr>
        </p:nvSpPr>
        <p:spPr>
          <a:xfrm>
            <a:off x="457200" y="1981200"/>
            <a:ext cx="8229600" cy="4144963"/>
          </a:xfrm>
        </p:spPr>
        <p:txBody>
          <a:bodyPr/>
          <a:lstStyle/>
          <a:p>
            <a:r>
              <a:rPr lang="en-US" dirty="0"/>
              <a:t>Prior to certification under “Training Services” an Adult client must have:</a:t>
            </a:r>
          </a:p>
          <a:p>
            <a:pPr lvl="1"/>
            <a:r>
              <a:rPr lang="en-US" dirty="0"/>
              <a:t>Documented Assessment</a:t>
            </a:r>
          </a:p>
          <a:p>
            <a:pPr lvl="1"/>
            <a:r>
              <a:rPr lang="en-US" dirty="0"/>
              <a:t>Individual Employment Plan (IEP)</a:t>
            </a:r>
          </a:p>
        </p:txBody>
      </p:sp>
      <p:sp>
        <p:nvSpPr>
          <p:cNvPr id="4" name="Slide Number Placeholder 3">
            <a:extLst>
              <a:ext uri="{FF2B5EF4-FFF2-40B4-BE49-F238E27FC236}">
                <a16:creationId xmlns:a16="http://schemas.microsoft.com/office/drawing/2014/main" id="{49BBC34A-705D-4ACE-8E8B-846E74DADFF8}"/>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19</a:t>
            </a:fld>
            <a:endParaRPr lang="en-US" dirty="0">
              <a:solidFill>
                <a:prstClr val="black">
                  <a:tint val="75000"/>
                </a:prstClr>
              </a:solidFill>
            </a:endParaRPr>
          </a:p>
        </p:txBody>
      </p:sp>
    </p:spTree>
    <p:extLst>
      <p:ext uri="{BB962C8B-B14F-4D97-AF65-F5344CB8AC3E}">
        <p14:creationId xmlns:p14="http://schemas.microsoft.com/office/powerpoint/2010/main" val="379808630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990600"/>
            <a:ext cx="8229600" cy="1600200"/>
          </a:xfrm>
        </p:spPr>
        <p:txBody>
          <a:bodyPr/>
          <a:lstStyle/>
          <a:p>
            <a:r>
              <a:rPr lang="en-US" b="1" dirty="0">
                <a:effectLst>
                  <a:outerShdw blurRad="38100" dist="38100" dir="2700000" algn="tl">
                    <a:srgbClr val="000000">
                      <a:alpha val="43137"/>
                    </a:srgbClr>
                  </a:outerShdw>
                </a:effectLst>
                <a:latin typeface="Trebuchet MS" panose="020B0603020202020204" pitchFamily="34" charset="0"/>
              </a:rPr>
              <a:t>WIOA Title 1 Authority</a:t>
            </a:r>
            <a:br>
              <a:rPr lang="en-US" b="1" dirty="0">
                <a:effectLst>
                  <a:outerShdw blurRad="38100" dist="38100" dir="2700000" algn="tl">
                    <a:srgbClr val="000000">
                      <a:alpha val="43137"/>
                    </a:srgbClr>
                  </a:outerShdw>
                </a:effectLst>
                <a:latin typeface="Trebuchet MS" panose="020B0603020202020204" pitchFamily="34" charset="0"/>
              </a:rPr>
            </a:br>
            <a:endParaRPr lang="en-US" dirty="0">
              <a:latin typeface="Trebuchet MS" panose="020B0603020202020204" pitchFamily="34" charset="0"/>
            </a:endParaRPr>
          </a:p>
        </p:txBody>
      </p:sp>
      <p:sp>
        <p:nvSpPr>
          <p:cNvPr id="7" name="Content Placeholder 6"/>
          <p:cNvSpPr>
            <a:spLocks noGrp="1"/>
          </p:cNvSpPr>
          <p:nvPr>
            <p:ph idx="1"/>
          </p:nvPr>
        </p:nvSpPr>
        <p:spPr>
          <a:xfrm>
            <a:off x="152400" y="1905000"/>
            <a:ext cx="8763000" cy="4451350"/>
          </a:xfrm>
        </p:spPr>
        <p:txBody>
          <a:bodyPr/>
          <a:lstStyle/>
          <a:p>
            <a:r>
              <a:rPr lang="en-US" altLang="en-US" sz="2200" dirty="0">
                <a:latin typeface="Trebuchet MS" panose="020B0603020202020204" pitchFamily="34" charset="0"/>
                <a:cs typeface="Traditional Arabic" panose="02020603050405020304" pitchFamily="18" charset="-78"/>
              </a:rPr>
              <a:t>Workforce Innovation and Opportunity Act of 2014</a:t>
            </a:r>
          </a:p>
          <a:p>
            <a:r>
              <a:rPr lang="en-US" altLang="en-US" sz="2200" dirty="0">
                <a:latin typeface="Trebuchet MS" panose="020B0603020202020204" pitchFamily="34" charset="0"/>
                <a:cs typeface="Traditional Arabic" panose="02020603050405020304" pitchFamily="18" charset="-78"/>
              </a:rPr>
              <a:t>Training and Employment Guidance Letter 19-16 – Guidance on Services Provided through Adult and Dislocated Worker under WIOA – dated March 1</a:t>
            </a:r>
            <a:r>
              <a:rPr lang="en-US" altLang="en-US" sz="2200" baseline="30000" dirty="0">
                <a:latin typeface="Trebuchet MS" panose="020B0603020202020204" pitchFamily="34" charset="0"/>
                <a:cs typeface="Traditional Arabic" panose="02020603050405020304" pitchFamily="18" charset="-78"/>
              </a:rPr>
              <a:t>st</a:t>
            </a:r>
            <a:r>
              <a:rPr lang="en-US" altLang="en-US" sz="2200" dirty="0">
                <a:latin typeface="Trebuchet MS" panose="020B0603020202020204" pitchFamily="34" charset="0"/>
                <a:cs typeface="Traditional Arabic" panose="02020603050405020304" pitchFamily="18" charset="-78"/>
              </a:rPr>
              <a:t>, 2017</a:t>
            </a:r>
          </a:p>
          <a:p>
            <a:r>
              <a:rPr lang="en-US" altLang="en-US" sz="2200" dirty="0">
                <a:latin typeface="Trebuchet MS" panose="020B0603020202020204" pitchFamily="34" charset="0"/>
                <a:cs typeface="Traditional Arabic" panose="02020603050405020304" pitchFamily="18" charset="-78"/>
              </a:rPr>
              <a:t>WIOA E-Policy Chapter 5 - General Eligibility </a:t>
            </a:r>
          </a:p>
          <a:p>
            <a:r>
              <a:rPr lang="en-US" altLang="en-US" sz="2200" dirty="0">
                <a:latin typeface="Trebuchet MS" panose="020B0603020202020204" pitchFamily="34" charset="0"/>
                <a:cs typeface="Traditional Arabic" panose="02020603050405020304" pitchFamily="18" charset="-78"/>
              </a:rPr>
              <a:t>WIOA E-Policy Chapter 5.1.1 – 1.1.4 – Selective Service</a:t>
            </a:r>
          </a:p>
          <a:p>
            <a:r>
              <a:rPr lang="en-US" altLang="en-US" sz="2200" dirty="0">
                <a:latin typeface="Trebuchet MS" panose="020B0603020202020204" pitchFamily="34" charset="0"/>
                <a:cs typeface="Traditional Arabic" panose="02020603050405020304" pitchFamily="18" charset="-78"/>
              </a:rPr>
              <a:t>WIOA E-Policy Chapter 5.2 – Adult Eligibility </a:t>
            </a:r>
          </a:p>
          <a:p>
            <a:r>
              <a:rPr lang="en-US" sz="2200" dirty="0">
                <a:latin typeface="Trebuchet MS" panose="020B0603020202020204" pitchFamily="34" charset="0"/>
                <a:cs typeface="Traditional Arabic" panose="02020603050405020304" pitchFamily="18" charset="-78"/>
              </a:rPr>
              <a:t>WIOA E-Policy Chapter 5.5 - Low-Income Individuals</a:t>
            </a:r>
          </a:p>
          <a:p>
            <a:r>
              <a:rPr lang="en-US" altLang="en-US" sz="2200" dirty="0">
                <a:latin typeface="Trebuchet MS" panose="020B0603020202020204" pitchFamily="34" charset="0"/>
                <a:cs typeface="Traditional Arabic" panose="02020603050405020304" pitchFamily="18" charset="-78"/>
              </a:rPr>
              <a:t>WIOA E-Policy Chapter 5.6 – Service Priorities</a:t>
            </a:r>
          </a:p>
          <a:p>
            <a:r>
              <a:rPr lang="en-US" altLang="en-US" sz="2200" dirty="0">
                <a:latin typeface="Trebuchet MS" panose="020B0603020202020204" pitchFamily="34" charset="0"/>
                <a:cs typeface="Traditional Arabic" panose="02020603050405020304" pitchFamily="18" charset="-78"/>
              </a:rPr>
              <a:t>Commerce Notice NO. 19-NOT-01, Change 2 – Basic Skills Deficiency</a:t>
            </a:r>
          </a:p>
          <a:p>
            <a:pPr marL="0" indent="0">
              <a:buNone/>
            </a:pPr>
            <a:endParaRPr lang="en-US" altLang="en-US" sz="1000" dirty="0">
              <a:latin typeface="Trebuchet MS" panose="020B0603020202020204" pitchFamily="34" charset="0"/>
              <a:cs typeface="Traditional Arabic" panose="02020603050405020304" pitchFamily="18" charset="-78"/>
            </a:endParaRPr>
          </a:p>
          <a:p>
            <a:pPr marL="0" indent="0">
              <a:buNone/>
            </a:pPr>
            <a:endParaRPr lang="en-US" altLang="en-US" sz="2000" dirty="0">
              <a:latin typeface="Trebuchet MS" panose="020B0603020202020204" pitchFamily="34" charset="0"/>
              <a:cs typeface="Traditional Arabic" panose="02020603050405020304" pitchFamily="18" charset="-78"/>
            </a:endParaRPr>
          </a:p>
          <a:p>
            <a:pPr algn="ctr"/>
            <a:endParaRPr lang="en-US" dirty="0"/>
          </a:p>
        </p:txBody>
      </p:sp>
      <p:sp>
        <p:nvSpPr>
          <p:cNvPr id="2" name="Slide Number Placeholder 1">
            <a:extLst>
              <a:ext uri="{FF2B5EF4-FFF2-40B4-BE49-F238E27FC236}">
                <a16:creationId xmlns:a16="http://schemas.microsoft.com/office/drawing/2014/main" id="{5BB594D6-BDBE-422E-A8DD-5544189FFD29}"/>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2</a:t>
            </a:fld>
            <a:endParaRPr lang="en-US" dirty="0">
              <a:solidFill>
                <a:prstClr val="black">
                  <a:tint val="75000"/>
                </a:prstClr>
              </a:solidFill>
            </a:endParaRPr>
          </a:p>
        </p:txBody>
      </p:sp>
    </p:spTree>
    <p:extLst>
      <p:ext uri="{BB962C8B-B14F-4D97-AF65-F5344CB8AC3E}">
        <p14:creationId xmlns:p14="http://schemas.microsoft.com/office/powerpoint/2010/main" val="423461490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B01A2-D094-4F30-93F2-5DC3229B80CC}"/>
              </a:ext>
            </a:extLst>
          </p:cNvPr>
          <p:cNvSpPr>
            <a:spLocks noGrp="1"/>
          </p:cNvSpPr>
          <p:nvPr>
            <p:ph type="title"/>
          </p:nvPr>
        </p:nvSpPr>
        <p:spPr>
          <a:xfrm>
            <a:off x="457200" y="1066800"/>
            <a:ext cx="8229600" cy="760412"/>
          </a:xfrm>
        </p:spPr>
        <p:txBody>
          <a:bodyPr/>
          <a:lstStyle/>
          <a:p>
            <a:r>
              <a:rPr lang="en-US" sz="4000" b="1" dirty="0">
                <a:effectLst>
                  <a:outerShdw blurRad="38100" dist="38100" dir="2700000" algn="tl">
                    <a:srgbClr val="000000">
                      <a:alpha val="43137"/>
                    </a:srgbClr>
                  </a:outerShdw>
                </a:effectLst>
                <a:latin typeface="Trebuchet MS" panose="020B0603020202020204" pitchFamily="34" charset="0"/>
              </a:rPr>
              <a:t>Individual Employment Plan (IEP)</a:t>
            </a:r>
            <a:endParaRPr lang="en-US" sz="4000" dirty="0"/>
          </a:p>
        </p:txBody>
      </p:sp>
      <p:sp>
        <p:nvSpPr>
          <p:cNvPr id="3" name="Content Placeholder 2">
            <a:extLst>
              <a:ext uri="{FF2B5EF4-FFF2-40B4-BE49-F238E27FC236}">
                <a16:creationId xmlns:a16="http://schemas.microsoft.com/office/drawing/2014/main" id="{4B619FDE-E761-4E8A-8AB9-907F5249599D}"/>
              </a:ext>
            </a:extLst>
          </p:cNvPr>
          <p:cNvSpPr>
            <a:spLocks noGrp="1"/>
          </p:cNvSpPr>
          <p:nvPr>
            <p:ph idx="1"/>
          </p:nvPr>
        </p:nvSpPr>
        <p:spPr>
          <a:xfrm>
            <a:off x="457200" y="2057400"/>
            <a:ext cx="8229600" cy="4068763"/>
          </a:xfrm>
        </p:spPr>
        <p:txBody>
          <a:bodyPr/>
          <a:lstStyle/>
          <a:p>
            <a:r>
              <a:rPr lang="en-US" sz="2600" b="1" dirty="0"/>
              <a:t>IEP - A plan developed by the participant and the career planner to identify the participant's employment goal, the appropriate achievement objectives, and the appropriate combination of services for the participant to achieve the employment goal, including providing information on eligible providers of training services and career pathways to attain career objectives.</a:t>
            </a:r>
          </a:p>
          <a:p>
            <a:endParaRPr lang="en-US" sz="2600" dirty="0"/>
          </a:p>
        </p:txBody>
      </p:sp>
      <p:sp>
        <p:nvSpPr>
          <p:cNvPr id="4" name="Slide Number Placeholder 3">
            <a:extLst>
              <a:ext uri="{FF2B5EF4-FFF2-40B4-BE49-F238E27FC236}">
                <a16:creationId xmlns:a16="http://schemas.microsoft.com/office/drawing/2014/main" id="{D5F32D42-DDBE-4DD6-9063-A4106441C43E}"/>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20</a:t>
            </a:fld>
            <a:endParaRPr lang="en-US" dirty="0">
              <a:solidFill>
                <a:prstClr val="black">
                  <a:tint val="75000"/>
                </a:prstClr>
              </a:solidFill>
            </a:endParaRPr>
          </a:p>
        </p:txBody>
      </p:sp>
    </p:spTree>
    <p:extLst>
      <p:ext uri="{BB962C8B-B14F-4D97-AF65-F5344CB8AC3E}">
        <p14:creationId xmlns:p14="http://schemas.microsoft.com/office/powerpoint/2010/main" val="239342099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D3562-367E-4ABB-BFB4-AB6F9C1139CB}"/>
              </a:ext>
            </a:extLst>
          </p:cNvPr>
          <p:cNvSpPr>
            <a:spLocks noGrp="1"/>
          </p:cNvSpPr>
          <p:nvPr>
            <p:ph type="title"/>
          </p:nvPr>
        </p:nvSpPr>
        <p:spPr>
          <a:xfrm>
            <a:off x="457200" y="1106487"/>
            <a:ext cx="8276897" cy="728664"/>
          </a:xfrm>
        </p:spPr>
        <p:txBody>
          <a:bodyPr/>
          <a:lstStyle/>
          <a:p>
            <a:r>
              <a:rPr lang="en-US" b="1" dirty="0"/>
              <a:t>Adult Training Services</a:t>
            </a:r>
          </a:p>
        </p:txBody>
      </p:sp>
      <p:sp>
        <p:nvSpPr>
          <p:cNvPr id="3" name="Content Placeholder 2">
            <a:extLst>
              <a:ext uri="{FF2B5EF4-FFF2-40B4-BE49-F238E27FC236}">
                <a16:creationId xmlns:a16="http://schemas.microsoft.com/office/drawing/2014/main" id="{3CE56BF1-8B9A-49F0-A4FD-B1148C88B2E9}"/>
              </a:ext>
            </a:extLst>
          </p:cNvPr>
          <p:cNvSpPr>
            <a:spLocks noGrp="1"/>
          </p:cNvSpPr>
          <p:nvPr>
            <p:ph idx="1"/>
          </p:nvPr>
        </p:nvSpPr>
        <p:spPr>
          <a:xfrm>
            <a:off x="304800" y="1981200"/>
            <a:ext cx="8429297" cy="4144963"/>
          </a:xfrm>
        </p:spPr>
        <p:txBody>
          <a:bodyPr/>
          <a:lstStyle/>
          <a:p>
            <a:r>
              <a:rPr lang="en-US" dirty="0"/>
              <a:t>The “Assessment” and “IEP” could be completed by either the LWIA staff (Career Planner); WIOA Core partner staff (Adult Ed., Wagner </a:t>
            </a:r>
            <a:r>
              <a:rPr lang="en-US" dirty="0" err="1"/>
              <a:t>Peysner</a:t>
            </a:r>
            <a:r>
              <a:rPr lang="en-US" dirty="0"/>
              <a:t>, Vocational Rehab, TANF staff); Training Provider or staff from some other agency.</a:t>
            </a:r>
          </a:p>
          <a:p>
            <a:pPr lvl="1"/>
            <a:r>
              <a:rPr lang="en-US" sz="2400" dirty="0"/>
              <a:t>Most often the assessment and IEP will be completed by the WIOA Adult Career Planner at the LWIA.</a:t>
            </a:r>
          </a:p>
          <a:p>
            <a:pPr lvl="1"/>
            <a:endParaRPr lang="en-US" dirty="0"/>
          </a:p>
        </p:txBody>
      </p:sp>
      <p:sp>
        <p:nvSpPr>
          <p:cNvPr id="4" name="Slide Number Placeholder 3">
            <a:extLst>
              <a:ext uri="{FF2B5EF4-FFF2-40B4-BE49-F238E27FC236}">
                <a16:creationId xmlns:a16="http://schemas.microsoft.com/office/drawing/2014/main" id="{C5DF5D5F-A626-4A6D-A623-AC10E2F16009}"/>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21</a:t>
            </a:fld>
            <a:endParaRPr lang="en-US" dirty="0">
              <a:solidFill>
                <a:prstClr val="black">
                  <a:tint val="75000"/>
                </a:prstClr>
              </a:solidFill>
            </a:endParaRPr>
          </a:p>
        </p:txBody>
      </p:sp>
    </p:spTree>
    <p:extLst>
      <p:ext uri="{BB962C8B-B14F-4D97-AF65-F5344CB8AC3E}">
        <p14:creationId xmlns:p14="http://schemas.microsoft.com/office/powerpoint/2010/main" val="275448375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F6CBA-811B-416F-BCC5-90B0660B34BD}"/>
              </a:ext>
            </a:extLst>
          </p:cNvPr>
          <p:cNvSpPr>
            <a:spLocks noGrp="1"/>
          </p:cNvSpPr>
          <p:nvPr>
            <p:ph type="title"/>
          </p:nvPr>
        </p:nvSpPr>
        <p:spPr>
          <a:xfrm>
            <a:off x="457200" y="990600"/>
            <a:ext cx="8229600" cy="838200"/>
          </a:xfrm>
        </p:spPr>
        <p:txBody>
          <a:bodyPr/>
          <a:lstStyle/>
          <a:p>
            <a:r>
              <a:rPr lang="en-US" b="1" dirty="0"/>
              <a:t>Co-Enrolled Adult</a:t>
            </a:r>
          </a:p>
        </p:txBody>
      </p:sp>
      <p:sp>
        <p:nvSpPr>
          <p:cNvPr id="3" name="Content Placeholder 2">
            <a:extLst>
              <a:ext uri="{FF2B5EF4-FFF2-40B4-BE49-F238E27FC236}">
                <a16:creationId xmlns:a16="http://schemas.microsoft.com/office/drawing/2014/main" id="{00B6B124-A13A-4ED4-A5FD-5A975B0AB501}"/>
              </a:ext>
            </a:extLst>
          </p:cNvPr>
          <p:cNvSpPr>
            <a:spLocks noGrp="1"/>
          </p:cNvSpPr>
          <p:nvPr>
            <p:ph idx="1"/>
          </p:nvPr>
        </p:nvSpPr>
        <p:spPr>
          <a:xfrm>
            <a:off x="457200" y="1828800"/>
            <a:ext cx="8229600" cy="4297363"/>
          </a:xfrm>
        </p:spPr>
        <p:txBody>
          <a:bodyPr/>
          <a:lstStyle/>
          <a:p>
            <a:r>
              <a:rPr lang="en-US" sz="2800" dirty="0">
                <a:latin typeface="Trebuchet MS" panose="020B0603020202020204" pitchFamily="34" charset="0"/>
              </a:rPr>
              <a:t>WIOA  Adult client who meets the priority of services – Low Income and/or Basic Skills Deficient can be co-enrolled with age appropriate Youth and IF qualified, a Dislocated Worker title to break up funding of services:</a:t>
            </a:r>
          </a:p>
          <a:p>
            <a:pPr lvl="1"/>
            <a:r>
              <a:rPr lang="en-US" sz="2400" dirty="0">
                <a:latin typeface="Trebuchet MS" panose="020B0603020202020204" pitchFamily="34" charset="0"/>
              </a:rPr>
              <a:t>If this is done, the client cannot exit from one title until services from all titles are completed.</a:t>
            </a:r>
          </a:p>
          <a:p>
            <a:pPr lvl="1"/>
            <a:r>
              <a:rPr lang="en-US" sz="2400" dirty="0">
                <a:latin typeface="Trebuchet MS" panose="020B0603020202020204" pitchFamily="34" charset="0"/>
              </a:rPr>
              <a:t>If this is done, the client would fall into performance outcomes for each title that the client is registered.  </a:t>
            </a:r>
          </a:p>
          <a:p>
            <a:endParaRPr lang="en-US" sz="2800" dirty="0"/>
          </a:p>
        </p:txBody>
      </p:sp>
      <p:sp>
        <p:nvSpPr>
          <p:cNvPr id="4" name="Slide Number Placeholder 3">
            <a:extLst>
              <a:ext uri="{FF2B5EF4-FFF2-40B4-BE49-F238E27FC236}">
                <a16:creationId xmlns:a16="http://schemas.microsoft.com/office/drawing/2014/main" id="{D1506B17-39D7-4A03-B111-B9C638D133A7}"/>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22</a:t>
            </a:fld>
            <a:endParaRPr lang="en-US" dirty="0">
              <a:solidFill>
                <a:prstClr val="black">
                  <a:tint val="75000"/>
                </a:prstClr>
              </a:solidFill>
            </a:endParaRPr>
          </a:p>
        </p:txBody>
      </p:sp>
    </p:spTree>
    <p:extLst>
      <p:ext uri="{BB962C8B-B14F-4D97-AF65-F5344CB8AC3E}">
        <p14:creationId xmlns:p14="http://schemas.microsoft.com/office/powerpoint/2010/main" val="241515899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E4F93-223F-4182-9C21-A0EA9F3FFF15}"/>
              </a:ext>
            </a:extLst>
          </p:cNvPr>
          <p:cNvSpPr>
            <a:spLocks noGrp="1"/>
          </p:cNvSpPr>
          <p:nvPr>
            <p:ph type="title"/>
          </p:nvPr>
        </p:nvSpPr>
        <p:spPr>
          <a:xfrm>
            <a:off x="457200" y="1066800"/>
            <a:ext cx="8229600" cy="760412"/>
          </a:xfrm>
        </p:spPr>
        <p:txBody>
          <a:bodyPr/>
          <a:lstStyle/>
          <a:p>
            <a:r>
              <a:rPr lang="en-US" b="1" dirty="0"/>
              <a:t>WIOA Adult Eligibility  </a:t>
            </a:r>
          </a:p>
        </p:txBody>
      </p:sp>
      <p:sp>
        <p:nvSpPr>
          <p:cNvPr id="3" name="Content Placeholder 2">
            <a:extLst>
              <a:ext uri="{FF2B5EF4-FFF2-40B4-BE49-F238E27FC236}">
                <a16:creationId xmlns:a16="http://schemas.microsoft.com/office/drawing/2014/main" id="{FECA161D-B1A3-45B6-A76E-AB3DC90FD179}"/>
              </a:ext>
            </a:extLst>
          </p:cNvPr>
          <p:cNvSpPr>
            <a:spLocks noGrp="1"/>
          </p:cNvSpPr>
          <p:nvPr>
            <p:ph idx="1"/>
          </p:nvPr>
        </p:nvSpPr>
        <p:spPr>
          <a:xfrm>
            <a:off x="457200" y="2057400"/>
            <a:ext cx="8229600" cy="4068763"/>
          </a:xfrm>
        </p:spPr>
        <p:txBody>
          <a:bodyPr/>
          <a:lstStyle/>
          <a:p>
            <a:r>
              <a:rPr lang="en-US" dirty="0"/>
              <a:t>To recap, for overall WIOA Adult Eligibility a client must be 18 years of age or older, be legally authorized to work in the U.S. and if born a male, who was born on or after 1/1/1960, must be compliant with Selective Service requirements</a:t>
            </a:r>
            <a:r>
              <a:rPr lang="en-US" sz="2800" dirty="0"/>
              <a:t>.</a:t>
            </a:r>
          </a:p>
        </p:txBody>
      </p:sp>
      <p:sp>
        <p:nvSpPr>
          <p:cNvPr id="4" name="Slide Number Placeholder 3">
            <a:extLst>
              <a:ext uri="{FF2B5EF4-FFF2-40B4-BE49-F238E27FC236}">
                <a16:creationId xmlns:a16="http://schemas.microsoft.com/office/drawing/2014/main" id="{848FFA32-E7B0-4A55-8062-9869BC912329}"/>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23</a:t>
            </a:fld>
            <a:endParaRPr lang="en-US" dirty="0">
              <a:solidFill>
                <a:prstClr val="black">
                  <a:tint val="75000"/>
                </a:prstClr>
              </a:solidFill>
            </a:endParaRPr>
          </a:p>
        </p:txBody>
      </p:sp>
    </p:spTree>
    <p:extLst>
      <p:ext uri="{BB962C8B-B14F-4D97-AF65-F5344CB8AC3E}">
        <p14:creationId xmlns:p14="http://schemas.microsoft.com/office/powerpoint/2010/main" val="363465401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B45E9-E63B-4BFC-B0BC-B92F7CAAD5EF}"/>
              </a:ext>
            </a:extLst>
          </p:cNvPr>
          <p:cNvSpPr>
            <a:spLocks noGrp="1"/>
          </p:cNvSpPr>
          <p:nvPr>
            <p:ph type="title"/>
          </p:nvPr>
        </p:nvSpPr>
        <p:spPr>
          <a:xfrm>
            <a:off x="457200" y="1066800"/>
            <a:ext cx="8229600" cy="684212"/>
          </a:xfrm>
        </p:spPr>
        <p:txBody>
          <a:bodyPr/>
          <a:lstStyle/>
          <a:p>
            <a:r>
              <a:rPr lang="en-US" b="1" dirty="0"/>
              <a:t>Adult Eligibility and Priorities</a:t>
            </a:r>
            <a:endParaRPr lang="en-US" dirty="0"/>
          </a:p>
        </p:txBody>
      </p:sp>
      <p:sp>
        <p:nvSpPr>
          <p:cNvPr id="3" name="Content Placeholder 2">
            <a:extLst>
              <a:ext uri="{FF2B5EF4-FFF2-40B4-BE49-F238E27FC236}">
                <a16:creationId xmlns:a16="http://schemas.microsoft.com/office/drawing/2014/main" id="{04C4BB43-6A4A-4F6E-8E8A-078EA20A98A0}"/>
              </a:ext>
            </a:extLst>
          </p:cNvPr>
          <p:cNvSpPr>
            <a:spLocks noGrp="1"/>
          </p:cNvSpPr>
          <p:nvPr>
            <p:ph idx="1"/>
          </p:nvPr>
        </p:nvSpPr>
        <p:spPr>
          <a:xfrm>
            <a:off x="457200" y="1981200"/>
            <a:ext cx="8229600" cy="4144963"/>
          </a:xfrm>
        </p:spPr>
        <p:txBody>
          <a:bodyPr/>
          <a:lstStyle/>
          <a:p>
            <a:r>
              <a:rPr lang="en-US" sz="2800" dirty="0"/>
              <a:t>However, it is important that the priorities laid out in the OET WIOA Priorities Policy is followed, meaning:</a:t>
            </a:r>
          </a:p>
          <a:p>
            <a:pPr lvl="1"/>
            <a:r>
              <a:rPr lang="en-US" sz="2400" dirty="0"/>
              <a:t>Veterans Priority of Service must be followed. </a:t>
            </a:r>
          </a:p>
          <a:p>
            <a:pPr lvl="1"/>
            <a:r>
              <a:rPr lang="en-US" sz="2400" dirty="0"/>
              <a:t>Any qualified Adult who meets WIOA Low Income criteria (please see separate power point on WIOA Low Income) or is Basic Skills Deficient or is considered an English Language Learner must be served priority to eligible Adults who do not meet the priorities laid out. </a:t>
            </a:r>
          </a:p>
          <a:p>
            <a:endParaRPr lang="en-US" dirty="0"/>
          </a:p>
        </p:txBody>
      </p:sp>
      <p:sp>
        <p:nvSpPr>
          <p:cNvPr id="4" name="Slide Number Placeholder 3">
            <a:extLst>
              <a:ext uri="{FF2B5EF4-FFF2-40B4-BE49-F238E27FC236}">
                <a16:creationId xmlns:a16="http://schemas.microsoft.com/office/drawing/2014/main" id="{B603D9DD-14E3-475B-9E56-D27599E9CBA1}"/>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24</a:t>
            </a:fld>
            <a:endParaRPr lang="en-US" dirty="0">
              <a:solidFill>
                <a:prstClr val="black">
                  <a:tint val="75000"/>
                </a:prstClr>
              </a:solidFill>
            </a:endParaRPr>
          </a:p>
        </p:txBody>
      </p:sp>
    </p:spTree>
    <p:extLst>
      <p:ext uri="{BB962C8B-B14F-4D97-AF65-F5344CB8AC3E}">
        <p14:creationId xmlns:p14="http://schemas.microsoft.com/office/powerpoint/2010/main" val="265006597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72156-9466-45B9-B047-59C43884B1B2}"/>
              </a:ext>
            </a:extLst>
          </p:cNvPr>
          <p:cNvSpPr>
            <a:spLocks noGrp="1"/>
          </p:cNvSpPr>
          <p:nvPr>
            <p:ph type="title"/>
          </p:nvPr>
        </p:nvSpPr>
        <p:spPr>
          <a:xfrm>
            <a:off x="457200" y="990600"/>
            <a:ext cx="8229600" cy="684212"/>
          </a:xfrm>
        </p:spPr>
        <p:txBody>
          <a:bodyPr/>
          <a:lstStyle/>
          <a:p>
            <a:r>
              <a:rPr lang="en-US" b="1" dirty="0"/>
              <a:t>WIOA Adult Eligibility</a:t>
            </a:r>
          </a:p>
        </p:txBody>
      </p:sp>
      <p:sp>
        <p:nvSpPr>
          <p:cNvPr id="3" name="Content Placeholder 2">
            <a:extLst>
              <a:ext uri="{FF2B5EF4-FFF2-40B4-BE49-F238E27FC236}">
                <a16:creationId xmlns:a16="http://schemas.microsoft.com/office/drawing/2014/main" id="{2C5DB43A-E608-42BC-8B15-3E0977D6C983}"/>
              </a:ext>
            </a:extLst>
          </p:cNvPr>
          <p:cNvSpPr>
            <a:spLocks noGrp="1"/>
          </p:cNvSpPr>
          <p:nvPr>
            <p:ph idx="1"/>
          </p:nvPr>
        </p:nvSpPr>
        <p:spPr>
          <a:xfrm>
            <a:off x="457200" y="2057400"/>
            <a:ext cx="8229600" cy="4068763"/>
          </a:xfrm>
        </p:spPr>
        <p:txBody>
          <a:bodyPr/>
          <a:lstStyle/>
          <a:p>
            <a:r>
              <a:rPr lang="en-US" dirty="0"/>
              <a:t>This concludes the presentation on WIOA Adult Eligibility.  </a:t>
            </a:r>
          </a:p>
          <a:p>
            <a:r>
              <a:rPr lang="en-US" dirty="0"/>
              <a:t>If you have any questions feel free to contact me at </a:t>
            </a:r>
            <a:r>
              <a:rPr lang="en-US" dirty="0">
                <a:hlinkClick r:id="rId2"/>
              </a:rPr>
              <a:t>james.potts@Illinois.gov</a:t>
            </a:r>
            <a:r>
              <a:rPr lang="en-US" dirty="0"/>
              <a:t> or you can call me at (217) 416-7097.</a:t>
            </a:r>
          </a:p>
        </p:txBody>
      </p:sp>
      <p:sp>
        <p:nvSpPr>
          <p:cNvPr id="4" name="Slide Number Placeholder 3">
            <a:extLst>
              <a:ext uri="{FF2B5EF4-FFF2-40B4-BE49-F238E27FC236}">
                <a16:creationId xmlns:a16="http://schemas.microsoft.com/office/drawing/2014/main" id="{0598227C-45DB-497B-963F-0259BD51EE7D}"/>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25</a:t>
            </a:fld>
            <a:endParaRPr lang="en-US" dirty="0">
              <a:solidFill>
                <a:prstClr val="black">
                  <a:tint val="75000"/>
                </a:prstClr>
              </a:solidFill>
            </a:endParaRPr>
          </a:p>
        </p:txBody>
      </p:sp>
    </p:spTree>
    <p:extLst>
      <p:ext uri="{BB962C8B-B14F-4D97-AF65-F5344CB8AC3E}">
        <p14:creationId xmlns:p14="http://schemas.microsoft.com/office/powerpoint/2010/main" val="137312738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204E0-EBFC-4AC5-9280-835A6451619A}"/>
              </a:ext>
            </a:extLst>
          </p:cNvPr>
          <p:cNvSpPr>
            <a:spLocks noGrp="1"/>
          </p:cNvSpPr>
          <p:nvPr>
            <p:ph type="title"/>
          </p:nvPr>
        </p:nvSpPr>
        <p:spPr>
          <a:xfrm>
            <a:off x="457200" y="1066800"/>
            <a:ext cx="8229600" cy="836612"/>
          </a:xfrm>
        </p:spPr>
        <p:txBody>
          <a:bodyPr/>
          <a:lstStyle/>
          <a:p>
            <a:r>
              <a:rPr lang="en-US" sz="3700" b="1" dirty="0"/>
              <a:t>General Eligibility and Low Income</a:t>
            </a:r>
            <a:endParaRPr lang="en-US" sz="3700" dirty="0"/>
          </a:p>
        </p:txBody>
      </p:sp>
      <p:sp>
        <p:nvSpPr>
          <p:cNvPr id="3" name="Content Placeholder 2">
            <a:extLst>
              <a:ext uri="{FF2B5EF4-FFF2-40B4-BE49-F238E27FC236}">
                <a16:creationId xmlns:a16="http://schemas.microsoft.com/office/drawing/2014/main" id="{DF37BF47-6EF8-403C-830A-46387336EED3}"/>
              </a:ext>
            </a:extLst>
          </p:cNvPr>
          <p:cNvSpPr>
            <a:spLocks noGrp="1"/>
          </p:cNvSpPr>
          <p:nvPr>
            <p:ph idx="1"/>
          </p:nvPr>
        </p:nvSpPr>
        <p:spPr>
          <a:xfrm>
            <a:off x="457200" y="2133600"/>
            <a:ext cx="8229600" cy="3992563"/>
          </a:xfrm>
        </p:spPr>
        <p:txBody>
          <a:bodyPr/>
          <a:lstStyle/>
          <a:p>
            <a:r>
              <a:rPr lang="en-US" sz="3000" dirty="0"/>
              <a:t>Prior to reviewing this presentation on Adult Eligibility, it is important that you </a:t>
            </a:r>
            <a:r>
              <a:rPr lang="en-US" sz="3000" b="1" dirty="0"/>
              <a:t>view and understand</a:t>
            </a:r>
            <a:r>
              <a:rPr lang="en-US" sz="3000" dirty="0"/>
              <a:t> the details that were covered in the 9-10-20 presentation on:</a:t>
            </a:r>
          </a:p>
          <a:p>
            <a:pPr lvl="2"/>
            <a:r>
              <a:rPr lang="en-US" sz="2800" b="1" u="sng" dirty="0"/>
              <a:t>WIOA General Eligibility</a:t>
            </a:r>
            <a:r>
              <a:rPr lang="en-US" sz="2800" b="1" dirty="0"/>
              <a:t>  </a:t>
            </a:r>
            <a:endParaRPr lang="en-US" sz="2800" dirty="0"/>
          </a:p>
          <a:p>
            <a:pPr lvl="2"/>
            <a:r>
              <a:rPr lang="en-US" sz="2800" b="1" u="sng" dirty="0"/>
              <a:t>WIOA Low Income</a:t>
            </a:r>
            <a:r>
              <a:rPr lang="en-US" sz="2800" b="1" dirty="0"/>
              <a:t>  </a:t>
            </a:r>
          </a:p>
          <a:p>
            <a:endParaRPr lang="en-US" dirty="0"/>
          </a:p>
        </p:txBody>
      </p:sp>
      <p:sp>
        <p:nvSpPr>
          <p:cNvPr id="4" name="Slide Number Placeholder 3">
            <a:extLst>
              <a:ext uri="{FF2B5EF4-FFF2-40B4-BE49-F238E27FC236}">
                <a16:creationId xmlns:a16="http://schemas.microsoft.com/office/drawing/2014/main" id="{C4562AE4-F571-487D-AD32-2EAB9CB933C1}"/>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3</a:t>
            </a:fld>
            <a:endParaRPr lang="en-US" dirty="0">
              <a:solidFill>
                <a:prstClr val="black">
                  <a:tint val="75000"/>
                </a:prstClr>
              </a:solidFill>
            </a:endParaRPr>
          </a:p>
        </p:txBody>
      </p:sp>
    </p:spTree>
    <p:extLst>
      <p:ext uri="{BB962C8B-B14F-4D97-AF65-F5344CB8AC3E}">
        <p14:creationId xmlns:p14="http://schemas.microsoft.com/office/powerpoint/2010/main" val="142412262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143000"/>
            <a:ext cx="8229600" cy="1066800"/>
          </a:xfrm>
        </p:spPr>
        <p:txBody>
          <a:bodyPr/>
          <a:lstStyle/>
          <a:p>
            <a:r>
              <a:rPr lang="en-US" b="1" dirty="0">
                <a:effectLst>
                  <a:outerShdw blurRad="38100" dist="38100" dir="2700000" algn="tl">
                    <a:srgbClr val="000000">
                      <a:alpha val="43137"/>
                    </a:srgbClr>
                  </a:outerShdw>
                </a:effectLst>
                <a:latin typeface="Trebuchet MS" panose="020B0603020202020204" pitchFamily="34" charset="0"/>
                <a:cs typeface="Traditional Arabic" panose="02020603050405020304" pitchFamily="18" charset="-78"/>
              </a:rPr>
              <a:t>WIOA Adult Eligibility</a:t>
            </a:r>
          </a:p>
        </p:txBody>
      </p:sp>
      <p:sp>
        <p:nvSpPr>
          <p:cNvPr id="4" name="Content Placeholder 3"/>
          <p:cNvSpPr>
            <a:spLocks noGrp="1"/>
          </p:cNvSpPr>
          <p:nvPr>
            <p:ph idx="1"/>
          </p:nvPr>
        </p:nvSpPr>
        <p:spPr>
          <a:xfrm>
            <a:off x="457200" y="2286000"/>
            <a:ext cx="8229600" cy="3840163"/>
          </a:xfrm>
        </p:spPr>
        <p:txBody>
          <a:bodyPr/>
          <a:lstStyle/>
          <a:p>
            <a:r>
              <a:rPr lang="en-US" altLang="en-US" dirty="0">
                <a:latin typeface="Trebuchet MS" panose="020B0603020202020204" pitchFamily="34" charset="0"/>
                <a:cs typeface="Traditional Arabic" panose="02020603050405020304" pitchFamily="18" charset="-78"/>
              </a:rPr>
              <a:t>WIOA E-Policy Chapter 5.2 – Adult Eligibility </a:t>
            </a:r>
          </a:p>
          <a:p>
            <a:pPr lvl="1"/>
            <a:r>
              <a:rPr lang="en-US" altLang="en-US" dirty="0">
                <a:latin typeface="Trebuchet MS" panose="020B0603020202020204" pitchFamily="34" charset="0"/>
                <a:cs typeface="Traditional Arabic" panose="02020603050405020304" pitchFamily="18" charset="-78"/>
              </a:rPr>
              <a:t>WIOA Legislation requires that an Adult be 18 years of age or older</a:t>
            </a:r>
          </a:p>
          <a:p>
            <a:pPr lvl="1"/>
            <a:r>
              <a:rPr lang="en-US" dirty="0"/>
              <a:t>Be a citizen or noncitizen authorized to work in the US; and</a:t>
            </a:r>
          </a:p>
          <a:p>
            <a:pPr lvl="1"/>
            <a:r>
              <a:rPr lang="en-US" dirty="0"/>
              <a:t>Meet Military Selective Service registration requirements (males only)</a:t>
            </a:r>
            <a:endParaRPr lang="en-US" altLang="en-US" dirty="0">
              <a:latin typeface="Trebuchet MS" panose="020B0603020202020204" pitchFamily="34" charset="0"/>
              <a:cs typeface="Traditional Arabic" panose="02020603050405020304" pitchFamily="18" charset="-78"/>
            </a:endParaRPr>
          </a:p>
        </p:txBody>
      </p:sp>
      <p:sp>
        <p:nvSpPr>
          <p:cNvPr id="2" name="Slide Number Placeholder 1"/>
          <p:cNvSpPr>
            <a:spLocks noGrp="1"/>
          </p:cNvSpPr>
          <p:nvPr>
            <p:ph type="sldNum" sz="quarter" idx="12"/>
          </p:nvPr>
        </p:nvSpPr>
        <p:spPr/>
        <p:txBody>
          <a:bodyPr/>
          <a:lstStyle/>
          <a:p>
            <a:pPr>
              <a:defRPr/>
            </a:pPr>
            <a:fld id="{F4D1AE37-3C8B-4212-9462-0D712AC86CA0}" type="slidenum">
              <a:rPr lang="en-US" smtClean="0">
                <a:solidFill>
                  <a:prstClr val="black">
                    <a:tint val="75000"/>
                  </a:prstClr>
                </a:solidFill>
              </a:rPr>
              <a:pPr>
                <a:defRPr/>
              </a:pPr>
              <a:t>4</a:t>
            </a:fld>
            <a:endParaRPr lang="en-US" dirty="0">
              <a:solidFill>
                <a:prstClr val="black">
                  <a:tint val="75000"/>
                </a:prstClr>
              </a:solidFill>
            </a:endParaRPr>
          </a:p>
        </p:txBody>
      </p:sp>
    </p:spTree>
    <p:extLst>
      <p:ext uri="{BB962C8B-B14F-4D97-AF65-F5344CB8AC3E}">
        <p14:creationId xmlns:p14="http://schemas.microsoft.com/office/powerpoint/2010/main" val="2766936257"/>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5FE7B-285B-407C-84A0-C29ADA7B9595}"/>
              </a:ext>
            </a:extLst>
          </p:cNvPr>
          <p:cNvSpPr>
            <a:spLocks noGrp="1"/>
          </p:cNvSpPr>
          <p:nvPr>
            <p:ph type="title"/>
          </p:nvPr>
        </p:nvSpPr>
        <p:spPr>
          <a:xfrm>
            <a:off x="457200" y="990600"/>
            <a:ext cx="8229600" cy="760412"/>
          </a:xfrm>
        </p:spPr>
        <p:txBody>
          <a:bodyPr/>
          <a:lstStyle/>
          <a:p>
            <a:r>
              <a:rPr lang="en-US" sz="4000" b="1" dirty="0">
                <a:latin typeface="Trebuchet MS" panose="020B0603020202020204" pitchFamily="34" charset="0"/>
              </a:rPr>
              <a:t>Changes from WIA to WIOA Adult</a:t>
            </a:r>
            <a:endParaRPr lang="en-US" sz="4000" dirty="0"/>
          </a:p>
        </p:txBody>
      </p:sp>
      <p:sp>
        <p:nvSpPr>
          <p:cNvPr id="3" name="Content Placeholder 2">
            <a:extLst>
              <a:ext uri="{FF2B5EF4-FFF2-40B4-BE49-F238E27FC236}">
                <a16:creationId xmlns:a16="http://schemas.microsoft.com/office/drawing/2014/main" id="{79B4F949-4BBF-434B-8B84-3006F8D2DB97}"/>
              </a:ext>
            </a:extLst>
          </p:cNvPr>
          <p:cNvSpPr>
            <a:spLocks noGrp="1"/>
          </p:cNvSpPr>
          <p:nvPr>
            <p:ph idx="1"/>
          </p:nvPr>
        </p:nvSpPr>
        <p:spPr>
          <a:xfrm>
            <a:off x="457200" y="1981200"/>
            <a:ext cx="8229600" cy="4144963"/>
          </a:xfrm>
        </p:spPr>
        <p:txBody>
          <a:bodyPr/>
          <a:lstStyle/>
          <a:p>
            <a:r>
              <a:rPr lang="en-US" sz="2800" b="1" dirty="0">
                <a:latin typeface="Trebuchet MS" panose="020B0603020202020204" pitchFamily="34" charset="0"/>
              </a:rPr>
              <a:t>There is no longer a sequence of services; a participant may receive services in any order that is deemed appropriate. </a:t>
            </a:r>
          </a:p>
          <a:p>
            <a:r>
              <a:rPr lang="en-US" sz="2800" b="1" dirty="0">
                <a:latin typeface="Trebuchet MS" panose="020B0603020202020204" pitchFamily="34" charset="0"/>
              </a:rPr>
              <a:t>Core and Intensive WIA services were combined into “Career  Services” under WIOA. </a:t>
            </a:r>
          </a:p>
          <a:p>
            <a:r>
              <a:rPr lang="en-US" sz="2800" b="1" dirty="0">
                <a:latin typeface="Trebuchet MS" panose="020B0603020202020204" pitchFamily="34" charset="0"/>
              </a:rPr>
              <a:t>Coordination with outside agencies (WIOA partners) is permitted to provide comprehensive services to participants. </a:t>
            </a:r>
          </a:p>
        </p:txBody>
      </p:sp>
      <p:sp>
        <p:nvSpPr>
          <p:cNvPr id="4" name="Slide Number Placeholder 3">
            <a:extLst>
              <a:ext uri="{FF2B5EF4-FFF2-40B4-BE49-F238E27FC236}">
                <a16:creationId xmlns:a16="http://schemas.microsoft.com/office/drawing/2014/main" id="{A3367F0B-0E80-4020-B90A-AACB0F635F01}"/>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5</a:t>
            </a:fld>
            <a:endParaRPr lang="en-US" dirty="0">
              <a:solidFill>
                <a:prstClr val="black">
                  <a:tint val="75000"/>
                </a:prstClr>
              </a:solidFill>
            </a:endParaRPr>
          </a:p>
        </p:txBody>
      </p:sp>
    </p:spTree>
    <p:extLst>
      <p:ext uri="{BB962C8B-B14F-4D97-AF65-F5344CB8AC3E}">
        <p14:creationId xmlns:p14="http://schemas.microsoft.com/office/powerpoint/2010/main" val="229895821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066800"/>
            <a:ext cx="8229600" cy="989013"/>
          </a:xfrm>
        </p:spPr>
        <p:txBody>
          <a:bodyPr/>
          <a:lstStyle/>
          <a:p>
            <a:r>
              <a:rPr lang="en-US" b="1" dirty="0">
                <a:effectLst>
                  <a:outerShdw blurRad="38100" dist="38100" dir="2700000" algn="tl">
                    <a:srgbClr val="000000">
                      <a:alpha val="43137"/>
                    </a:srgbClr>
                  </a:outerShdw>
                </a:effectLst>
                <a:latin typeface="Trebuchet MS" panose="020B0603020202020204" pitchFamily="34" charset="0"/>
                <a:cs typeface="Traditional Arabic" panose="02020603050405020304" pitchFamily="18" charset="-78"/>
              </a:rPr>
              <a:t>WIOA Adult Priority </a:t>
            </a:r>
          </a:p>
        </p:txBody>
      </p:sp>
      <p:sp>
        <p:nvSpPr>
          <p:cNvPr id="5" name="Content Placeholder 4"/>
          <p:cNvSpPr>
            <a:spLocks noGrp="1"/>
          </p:cNvSpPr>
          <p:nvPr>
            <p:ph idx="1"/>
          </p:nvPr>
        </p:nvSpPr>
        <p:spPr>
          <a:xfrm>
            <a:off x="457200" y="2286000"/>
            <a:ext cx="8229600" cy="3840163"/>
          </a:xfrm>
        </p:spPr>
        <p:txBody>
          <a:bodyPr/>
          <a:lstStyle/>
          <a:p>
            <a:r>
              <a:rPr lang="en-US" sz="2800" dirty="0">
                <a:latin typeface="+mj-lt"/>
              </a:rPr>
              <a:t>WIOA Adult clients who meet WIOA Low Income criteria are a priority under WIOA Legislation.</a:t>
            </a:r>
          </a:p>
          <a:p>
            <a:r>
              <a:rPr lang="en-US" sz="2800" dirty="0">
                <a:latin typeface="+mj-lt"/>
              </a:rPr>
              <a:t>WIOA Adult clients who are determined “Basic Skills Deficient” (BSD) or are considered English Language Learners (ELL) are a priority under WIOA Legislation.</a:t>
            </a:r>
          </a:p>
          <a:p>
            <a:r>
              <a:rPr lang="en-US" sz="2800" dirty="0">
                <a:latin typeface="+mj-lt"/>
              </a:rPr>
              <a:t>It is important to understand, Low Income, BSD &amp; ELL are equal priorities under the Adult title.   </a:t>
            </a:r>
            <a:endParaRPr lang="en-US" sz="2400" dirty="0">
              <a:latin typeface="+mj-lt"/>
            </a:endParaRPr>
          </a:p>
          <a:p>
            <a:pPr lvl="1"/>
            <a:endParaRPr lang="en-US" sz="2400" b="1" dirty="0">
              <a:latin typeface="+mj-lt"/>
            </a:endParaRPr>
          </a:p>
          <a:p>
            <a:endParaRPr lang="en-US" dirty="0"/>
          </a:p>
        </p:txBody>
      </p:sp>
      <p:sp>
        <p:nvSpPr>
          <p:cNvPr id="2" name="Slide Number Placeholder 1"/>
          <p:cNvSpPr>
            <a:spLocks noGrp="1"/>
          </p:cNvSpPr>
          <p:nvPr>
            <p:ph type="sldNum" sz="quarter" idx="12"/>
          </p:nvPr>
        </p:nvSpPr>
        <p:spPr/>
        <p:txBody>
          <a:bodyPr/>
          <a:lstStyle/>
          <a:p>
            <a:pPr>
              <a:defRPr/>
            </a:pPr>
            <a:fld id="{F4D1AE37-3C8B-4212-9462-0D712AC86CA0}" type="slidenum">
              <a:rPr lang="en-US" smtClean="0">
                <a:solidFill>
                  <a:prstClr val="black">
                    <a:tint val="75000"/>
                  </a:prstClr>
                </a:solidFill>
              </a:rPr>
              <a:pPr>
                <a:defRPr/>
              </a:pPr>
              <a:t>6</a:t>
            </a:fld>
            <a:endParaRPr lang="en-US" dirty="0">
              <a:solidFill>
                <a:prstClr val="black">
                  <a:tint val="75000"/>
                </a:prstClr>
              </a:solidFill>
            </a:endParaRPr>
          </a:p>
        </p:txBody>
      </p:sp>
    </p:spTree>
    <p:extLst>
      <p:ext uri="{BB962C8B-B14F-4D97-AF65-F5344CB8AC3E}">
        <p14:creationId xmlns:p14="http://schemas.microsoft.com/office/powerpoint/2010/main" val="4081107087"/>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12491-2D16-4A1D-A065-6A7EAE230A96}"/>
              </a:ext>
            </a:extLst>
          </p:cNvPr>
          <p:cNvSpPr>
            <a:spLocks noGrp="1"/>
          </p:cNvSpPr>
          <p:nvPr>
            <p:ph type="title"/>
          </p:nvPr>
        </p:nvSpPr>
        <p:spPr>
          <a:xfrm>
            <a:off x="457200" y="1066800"/>
            <a:ext cx="8229600" cy="760412"/>
          </a:xfrm>
        </p:spPr>
        <p:txBody>
          <a:bodyPr/>
          <a:lstStyle/>
          <a:p>
            <a:r>
              <a:rPr lang="en-US" b="1" dirty="0"/>
              <a:t>Veterans Priority of Service</a:t>
            </a:r>
            <a:endParaRPr lang="en-US" dirty="0"/>
          </a:p>
        </p:txBody>
      </p:sp>
      <p:sp>
        <p:nvSpPr>
          <p:cNvPr id="3" name="Content Placeholder 2">
            <a:extLst>
              <a:ext uri="{FF2B5EF4-FFF2-40B4-BE49-F238E27FC236}">
                <a16:creationId xmlns:a16="http://schemas.microsoft.com/office/drawing/2014/main" id="{00CDEC69-A11D-4A43-8EB2-399D866C0F96}"/>
              </a:ext>
            </a:extLst>
          </p:cNvPr>
          <p:cNvSpPr>
            <a:spLocks noGrp="1"/>
          </p:cNvSpPr>
          <p:nvPr>
            <p:ph idx="1"/>
          </p:nvPr>
        </p:nvSpPr>
        <p:spPr>
          <a:xfrm>
            <a:off x="457200" y="2057400"/>
            <a:ext cx="8229600" cy="4068763"/>
          </a:xfrm>
        </p:spPr>
        <p:txBody>
          <a:bodyPr/>
          <a:lstStyle/>
          <a:p>
            <a:r>
              <a:rPr lang="en-US" sz="2800" dirty="0"/>
              <a:t>As was addressed in the WIOA General Eligibility presentation, based on guidance in the Jobs for Veterans Act, a Veteran or Qualified Spouse of a Veteran must receive priority of service over other qualified individuals who are not a Veteran or Qualified Spouse of a Veteran.  </a:t>
            </a:r>
          </a:p>
          <a:p>
            <a:endParaRPr lang="en-US" dirty="0"/>
          </a:p>
        </p:txBody>
      </p:sp>
      <p:sp>
        <p:nvSpPr>
          <p:cNvPr id="4" name="Slide Number Placeholder 3">
            <a:extLst>
              <a:ext uri="{FF2B5EF4-FFF2-40B4-BE49-F238E27FC236}">
                <a16:creationId xmlns:a16="http://schemas.microsoft.com/office/drawing/2014/main" id="{B1D3D921-BF98-4EB0-AE06-28A9D288D803}"/>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7</a:t>
            </a:fld>
            <a:endParaRPr lang="en-US" dirty="0">
              <a:solidFill>
                <a:prstClr val="black">
                  <a:tint val="75000"/>
                </a:prstClr>
              </a:solidFill>
            </a:endParaRPr>
          </a:p>
        </p:txBody>
      </p:sp>
    </p:spTree>
    <p:extLst>
      <p:ext uri="{BB962C8B-B14F-4D97-AF65-F5344CB8AC3E}">
        <p14:creationId xmlns:p14="http://schemas.microsoft.com/office/powerpoint/2010/main" val="126191034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066800"/>
            <a:ext cx="8229600" cy="762000"/>
          </a:xfrm>
        </p:spPr>
        <p:txBody>
          <a:bodyPr anchor="b"/>
          <a:lstStyle/>
          <a:p>
            <a:r>
              <a:rPr lang="en-US" sz="2400" b="1" dirty="0">
                <a:effectLst>
                  <a:outerShdw blurRad="38100" dist="38100" dir="2700000" algn="tl">
                    <a:srgbClr val="000000">
                      <a:alpha val="43137"/>
                    </a:srgbClr>
                  </a:outerShdw>
                </a:effectLst>
                <a:latin typeface="Trebuchet MS" panose="020B0603020202020204" pitchFamily="34" charset="0"/>
              </a:rPr>
              <a:t>Adult Priority Per WIOA E-Policy 5.6 Service Priorities</a:t>
            </a:r>
            <a:endParaRPr lang="en-US" sz="2400" b="1" dirty="0">
              <a:effectLst>
                <a:outerShdw blurRad="38100" dist="38100" dir="2700000" algn="tl">
                  <a:srgbClr val="000000">
                    <a:alpha val="43137"/>
                  </a:srgbClr>
                </a:outerShdw>
              </a:effectLst>
              <a:latin typeface="Trebuchet MS" panose="020B0603020202020204" pitchFamily="34" charset="0"/>
              <a:cs typeface="Traditional Arabic" panose="02020603050405020304" pitchFamily="18" charset="-78"/>
            </a:endParaRPr>
          </a:p>
        </p:txBody>
      </p:sp>
      <p:sp>
        <p:nvSpPr>
          <p:cNvPr id="3" name="Content Placeholder 2"/>
          <p:cNvSpPr>
            <a:spLocks noGrp="1"/>
          </p:cNvSpPr>
          <p:nvPr>
            <p:ph sz="half" idx="1"/>
          </p:nvPr>
        </p:nvSpPr>
        <p:spPr>
          <a:xfrm>
            <a:off x="457200" y="2057400"/>
            <a:ext cx="4038600" cy="3886199"/>
          </a:xfrm>
        </p:spPr>
        <p:txBody>
          <a:bodyPr/>
          <a:lstStyle/>
          <a:p>
            <a:pPr marL="514350" indent="-514350">
              <a:buFont typeface="+mj-lt"/>
              <a:buAutoNum type="arabicPeriod"/>
            </a:pPr>
            <a:r>
              <a:rPr lang="en-US" sz="2000" dirty="0"/>
              <a:t>Veterans and eligible spouses who meet WIOA low-income criteria, </a:t>
            </a:r>
            <a:r>
              <a:rPr lang="en-US" sz="2000" b="1" dirty="0"/>
              <a:t>or are</a:t>
            </a:r>
            <a:r>
              <a:rPr lang="en-US" sz="2000" dirty="0"/>
              <a:t> BSD or ELL.</a:t>
            </a:r>
            <a:r>
              <a:rPr lang="en-US" sz="2400" dirty="0"/>
              <a:t> </a:t>
            </a:r>
            <a:endParaRPr lang="en-US" sz="2300" b="1" dirty="0">
              <a:latin typeface="Trebuchet MS" panose="020B0603020202020204" pitchFamily="34" charset="0"/>
              <a:cs typeface="Traditional Arabic" panose="02020603050405020304" pitchFamily="18" charset="-78"/>
            </a:endParaRPr>
          </a:p>
          <a:p>
            <a:pPr marL="457200" indent="-457200">
              <a:buFont typeface="+mj-lt"/>
              <a:buAutoNum type="arabicPeriod"/>
            </a:pPr>
            <a:r>
              <a:rPr lang="en-US" sz="2000" dirty="0"/>
              <a:t>Individuals who are not veterans, who meet WIOA low-income criteria, </a:t>
            </a:r>
            <a:r>
              <a:rPr lang="en-US" sz="2000" b="1" dirty="0"/>
              <a:t>or are</a:t>
            </a:r>
            <a:r>
              <a:rPr lang="en-US" sz="2000" dirty="0"/>
              <a:t> BSD or ELL. </a:t>
            </a:r>
          </a:p>
          <a:p>
            <a:pPr marL="514350" indent="-514350">
              <a:buFont typeface="+mj-lt"/>
              <a:buAutoNum type="arabicPeriod"/>
            </a:pPr>
            <a:r>
              <a:rPr lang="en-US" sz="2000" dirty="0"/>
              <a:t>Veterans or eligible spouses who do not meet WIOA low-income criteria, and </a:t>
            </a:r>
            <a:r>
              <a:rPr lang="en-US" sz="2000" b="1" dirty="0"/>
              <a:t>are not</a:t>
            </a:r>
            <a:r>
              <a:rPr lang="en-US" sz="2000" dirty="0"/>
              <a:t> BSD or ELL.</a:t>
            </a:r>
          </a:p>
          <a:p>
            <a:pPr marL="514350" indent="-514350">
              <a:buFont typeface="+mj-lt"/>
              <a:buAutoNum type="arabicPeriod"/>
            </a:pPr>
            <a:endParaRPr lang="en-US" b="1" dirty="0">
              <a:latin typeface="Trebuchet MS" panose="020B0603020202020204" pitchFamily="34" charset="0"/>
              <a:cs typeface="Traditional Arabic" panose="02020603050405020304" pitchFamily="18" charset="-78"/>
            </a:endParaRPr>
          </a:p>
          <a:p>
            <a:endParaRPr lang="en-US" b="1" dirty="0">
              <a:latin typeface="Trebuchet MS" panose="020B0603020202020204" pitchFamily="34" charset="0"/>
              <a:cs typeface="Traditional Arabic" panose="02020603050405020304" pitchFamily="18" charset="-78"/>
            </a:endParaRPr>
          </a:p>
          <a:p>
            <a:endParaRPr lang="en-US" dirty="0"/>
          </a:p>
        </p:txBody>
      </p:sp>
      <p:sp>
        <p:nvSpPr>
          <p:cNvPr id="6" name="Content Placeholder 5"/>
          <p:cNvSpPr>
            <a:spLocks noGrp="1"/>
          </p:cNvSpPr>
          <p:nvPr>
            <p:ph sz="half" idx="2"/>
          </p:nvPr>
        </p:nvSpPr>
        <p:spPr>
          <a:xfrm>
            <a:off x="4648200" y="2057400"/>
            <a:ext cx="4038600" cy="4068763"/>
          </a:xfrm>
        </p:spPr>
        <p:txBody>
          <a:bodyPr/>
          <a:lstStyle/>
          <a:p>
            <a:pPr marL="0" indent="0">
              <a:buNone/>
            </a:pPr>
            <a:r>
              <a:rPr lang="en-US" sz="2000" b="1" dirty="0">
                <a:latin typeface="Trebuchet MS" panose="020B0603020202020204" pitchFamily="34" charset="0"/>
                <a:cs typeface="Traditional Arabic" panose="02020603050405020304" pitchFamily="18" charset="-78"/>
              </a:rPr>
              <a:t>4.  </a:t>
            </a:r>
            <a:r>
              <a:rPr lang="en-US" sz="2000" dirty="0"/>
              <a:t>Non-veterans who do not meet WIOA low-income criteria, and </a:t>
            </a:r>
            <a:r>
              <a:rPr lang="en-US" sz="2000" b="1" dirty="0"/>
              <a:t>are not</a:t>
            </a:r>
            <a:r>
              <a:rPr lang="en-US" sz="2000" dirty="0"/>
              <a:t> BSD or ELL.</a:t>
            </a:r>
          </a:p>
          <a:p>
            <a:pPr marL="0" indent="0">
              <a:buNone/>
            </a:pPr>
            <a:r>
              <a:rPr lang="en-US" sz="2000" b="1" dirty="0">
                <a:latin typeface="Trebuchet MS" panose="020B0603020202020204" pitchFamily="34" charset="0"/>
                <a:cs typeface="Traditional Arabic" panose="02020603050405020304" pitchFamily="18" charset="-78"/>
              </a:rPr>
              <a:t> </a:t>
            </a:r>
          </a:p>
          <a:p>
            <a:pPr marL="0" indent="0">
              <a:buNone/>
            </a:pPr>
            <a:r>
              <a:rPr lang="en-US" sz="2000" b="1" dirty="0">
                <a:latin typeface="Trebuchet MS" panose="020B0603020202020204" pitchFamily="34" charset="0"/>
                <a:cs typeface="Traditional Arabic" panose="02020603050405020304" pitchFamily="18" charset="-78"/>
              </a:rPr>
              <a:t> </a:t>
            </a:r>
          </a:p>
          <a:p>
            <a:pPr marL="0" indent="0">
              <a:buNone/>
            </a:pPr>
            <a:r>
              <a:rPr lang="en-US" sz="2400" b="1" dirty="0">
                <a:latin typeface="Trebuchet MS" panose="020B0603020202020204" pitchFamily="34" charset="0"/>
                <a:cs typeface="Traditional Arabic" panose="02020603050405020304" pitchFamily="18" charset="-78"/>
              </a:rPr>
              <a:t> </a:t>
            </a:r>
          </a:p>
          <a:p>
            <a:pPr marL="514350" indent="-514350">
              <a:buFont typeface="+mj-lt"/>
              <a:buAutoNum type="arabicPeriod" startAt="7"/>
            </a:pPr>
            <a:endParaRPr lang="en-US" sz="2400" b="1" dirty="0">
              <a:latin typeface="Trebuchet MS" panose="020B0603020202020204" pitchFamily="34" charset="0"/>
              <a:cs typeface="Traditional Arabic" panose="02020603050405020304" pitchFamily="18" charset="-78"/>
            </a:endParaRPr>
          </a:p>
          <a:p>
            <a:endParaRPr lang="en-US" dirty="0"/>
          </a:p>
        </p:txBody>
      </p:sp>
      <p:sp>
        <p:nvSpPr>
          <p:cNvPr id="2" name="Slide Number Placeholder 1"/>
          <p:cNvSpPr>
            <a:spLocks noGrp="1"/>
          </p:cNvSpPr>
          <p:nvPr>
            <p:ph type="sldNum" sz="quarter" idx="12"/>
          </p:nvPr>
        </p:nvSpPr>
        <p:spPr/>
        <p:txBody>
          <a:bodyPr/>
          <a:lstStyle/>
          <a:p>
            <a:pPr>
              <a:defRPr/>
            </a:pPr>
            <a:fld id="{F4D1AE37-3C8B-4212-9462-0D712AC86CA0}" type="slidenum">
              <a:rPr lang="en-US" smtClean="0">
                <a:solidFill>
                  <a:prstClr val="black">
                    <a:tint val="75000"/>
                  </a:prstClr>
                </a:solidFill>
              </a:rPr>
              <a:pPr>
                <a:defRPr/>
              </a:pPr>
              <a:t>8</a:t>
            </a:fld>
            <a:endParaRPr lang="en-US" dirty="0">
              <a:solidFill>
                <a:prstClr val="black">
                  <a:tint val="75000"/>
                </a:prstClr>
              </a:solidFill>
            </a:endParaRPr>
          </a:p>
        </p:txBody>
      </p:sp>
    </p:spTree>
    <p:extLst>
      <p:ext uri="{BB962C8B-B14F-4D97-AF65-F5344CB8AC3E}">
        <p14:creationId xmlns:p14="http://schemas.microsoft.com/office/powerpoint/2010/main" val="1383963239"/>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7B8D01A-51ED-4414-AA93-30C3A1091F0C}"/>
              </a:ext>
            </a:extLst>
          </p:cNvPr>
          <p:cNvSpPr>
            <a:spLocks noGrp="1"/>
          </p:cNvSpPr>
          <p:nvPr>
            <p:ph type="title"/>
          </p:nvPr>
        </p:nvSpPr>
        <p:spPr>
          <a:xfrm>
            <a:off x="457200" y="1143000"/>
            <a:ext cx="8229600" cy="608012"/>
          </a:xfrm>
        </p:spPr>
        <p:txBody>
          <a:bodyPr/>
          <a:lstStyle/>
          <a:p>
            <a:r>
              <a:rPr lang="en-US" b="1" dirty="0"/>
              <a:t>WIOA Low Income</a:t>
            </a:r>
          </a:p>
        </p:txBody>
      </p:sp>
      <p:sp>
        <p:nvSpPr>
          <p:cNvPr id="7" name="Content Placeholder 6">
            <a:extLst>
              <a:ext uri="{FF2B5EF4-FFF2-40B4-BE49-F238E27FC236}">
                <a16:creationId xmlns:a16="http://schemas.microsoft.com/office/drawing/2014/main" id="{4147D5A6-CCFB-4B33-B744-5219C19FA009}"/>
              </a:ext>
            </a:extLst>
          </p:cNvPr>
          <p:cNvSpPr>
            <a:spLocks noGrp="1"/>
          </p:cNvSpPr>
          <p:nvPr>
            <p:ph idx="1"/>
          </p:nvPr>
        </p:nvSpPr>
        <p:spPr>
          <a:xfrm>
            <a:off x="457200" y="1981200"/>
            <a:ext cx="8229600" cy="4144963"/>
          </a:xfrm>
        </p:spPr>
        <p:txBody>
          <a:bodyPr/>
          <a:lstStyle/>
          <a:p>
            <a:r>
              <a:rPr lang="en-US" sz="2800" dirty="0"/>
              <a:t>As was addressed in the WIOA Low Income presentation there are eight different ways an Adult client could meet WIOA Low Income criteria.</a:t>
            </a:r>
          </a:p>
          <a:p>
            <a:r>
              <a:rPr lang="en-US" sz="2800" dirty="0"/>
              <a:t>If a client meets any one of the eight WIOA Low Income criteria, they </a:t>
            </a:r>
            <a:r>
              <a:rPr lang="en-US" sz="2800"/>
              <a:t>should receive </a:t>
            </a:r>
            <a:r>
              <a:rPr lang="en-US" sz="2800" dirty="0"/>
              <a:t>priority under the WIOA Adult title for the Apprenticeship Expansion program.   </a:t>
            </a:r>
          </a:p>
        </p:txBody>
      </p:sp>
      <p:sp>
        <p:nvSpPr>
          <p:cNvPr id="5" name="Slide Number Placeholder 4">
            <a:extLst>
              <a:ext uri="{FF2B5EF4-FFF2-40B4-BE49-F238E27FC236}">
                <a16:creationId xmlns:a16="http://schemas.microsoft.com/office/drawing/2014/main" id="{44C14A43-CED5-4186-8FB5-7CFA97C5C170}"/>
              </a:ext>
            </a:extLst>
          </p:cNvPr>
          <p:cNvSpPr>
            <a:spLocks noGrp="1"/>
          </p:cNvSpPr>
          <p:nvPr>
            <p:ph type="sldNum" sz="quarter" idx="12"/>
          </p:nvPr>
        </p:nvSpPr>
        <p:spPr/>
        <p:txBody>
          <a:bodyPr/>
          <a:lstStyle/>
          <a:p>
            <a:pPr>
              <a:defRPr/>
            </a:pPr>
            <a:fld id="{C4582505-829C-4A80-B162-220F6B20162B}" type="slidenum">
              <a:rPr lang="en-US" smtClean="0">
                <a:solidFill>
                  <a:prstClr val="black">
                    <a:tint val="75000"/>
                  </a:prstClr>
                </a:solidFill>
              </a:rPr>
              <a:pPr>
                <a:defRPr/>
              </a:pPr>
              <a:t>9</a:t>
            </a:fld>
            <a:endParaRPr lang="en-US" dirty="0">
              <a:solidFill>
                <a:prstClr val="black">
                  <a:tint val="75000"/>
                </a:prstClr>
              </a:solidFill>
            </a:endParaRPr>
          </a:p>
        </p:txBody>
      </p:sp>
    </p:spTree>
    <p:extLst>
      <p:ext uri="{BB962C8B-B14F-4D97-AF65-F5344CB8AC3E}">
        <p14:creationId xmlns:p14="http://schemas.microsoft.com/office/powerpoint/2010/main" val="260344025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theme/theme1.xml><?xml version="1.0" encoding="utf-8"?>
<a:theme xmlns:a="http://schemas.openxmlformats.org/drawingml/2006/main" name="Office Theme">
  <a:themeElements>
    <a:clrScheme name="Illinois workNet">
      <a:dk1>
        <a:sysClr val="windowText" lastClr="000000"/>
      </a:dk1>
      <a:lt1>
        <a:sysClr val="window" lastClr="FFFFFF"/>
      </a:lt1>
      <a:dk2>
        <a:srgbClr val="004990"/>
      </a:dk2>
      <a:lt2>
        <a:srgbClr val="EEECE1"/>
      </a:lt2>
      <a:accent1>
        <a:srgbClr val="C41230"/>
      </a:accent1>
      <a:accent2>
        <a:srgbClr val="F58025"/>
      </a:accent2>
      <a:accent3>
        <a:srgbClr val="004990"/>
      </a:accent3>
      <a:accent4>
        <a:srgbClr val="FFEA53"/>
      </a:accent4>
      <a:accent5>
        <a:srgbClr val="CA3827"/>
      </a:accent5>
      <a:accent6>
        <a:srgbClr val="9A3620"/>
      </a:accent6>
      <a:hlink>
        <a:srgbClr val="0000FF"/>
      </a:hlink>
      <a:folHlink>
        <a:srgbClr val="800080"/>
      </a:folHlink>
    </a:clrScheme>
    <a:fontScheme name="Illinois workNet">
      <a:majorFont>
        <a:latin typeface="Futura Md BT"/>
        <a:ea typeface=""/>
        <a:cs typeface=""/>
      </a:majorFont>
      <a:minorFont>
        <a:latin typeface="Futura Lt B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Custom 14">
      <a:dk1>
        <a:sysClr val="windowText" lastClr="000000"/>
      </a:dk1>
      <a:lt1>
        <a:sysClr val="window" lastClr="FFFFFF"/>
      </a:lt1>
      <a:dk2>
        <a:srgbClr val="21205F"/>
      </a:dk2>
      <a:lt2>
        <a:srgbClr val="E2E2E2"/>
      </a:lt2>
      <a:accent1>
        <a:srgbClr val="C4122F"/>
      </a:accent1>
      <a:accent2>
        <a:srgbClr val="B74900"/>
      </a:accent2>
      <a:accent3>
        <a:srgbClr val="004990"/>
      </a:accent3>
      <a:accent4>
        <a:srgbClr val="527E08"/>
      </a:accent4>
      <a:accent5>
        <a:srgbClr val="96005D"/>
      </a:accent5>
      <a:accent6>
        <a:srgbClr val="00615B"/>
      </a:accent6>
      <a:hlink>
        <a:srgbClr val="000000"/>
      </a:hlink>
      <a:folHlink>
        <a:srgbClr val="000000"/>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E72BBCF13D0B54BA6F019D4ADC6FF0A" ma:contentTypeVersion="3" ma:contentTypeDescription="Create a new document." ma:contentTypeScope="" ma:versionID="81be4bf206c7728b0ee89401ad844863">
  <xsd:schema xmlns:xsd="http://www.w3.org/2001/XMLSchema" xmlns:xs="http://www.w3.org/2001/XMLSchema" xmlns:p="http://schemas.microsoft.com/office/2006/metadata/properties" xmlns:ns1="http://schemas.microsoft.com/sharepoint/v3" targetNamespace="http://schemas.microsoft.com/office/2006/metadata/properties" ma:root="true" ma:fieldsID="ff328a1cd662c37536c074f55b1464a7"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5"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9D8A5C75-5BB9-4C78-A880-E8F9578295D3}"/>
</file>

<file path=customXml/itemProps2.xml><?xml version="1.0" encoding="utf-8"?>
<ds:datastoreItem xmlns:ds="http://schemas.openxmlformats.org/officeDocument/2006/customXml" ds:itemID="{E34B7B84-38E3-4347-83EC-1B295671E322}"/>
</file>

<file path=customXml/itemProps3.xml><?xml version="1.0" encoding="utf-8"?>
<ds:datastoreItem xmlns:ds="http://schemas.openxmlformats.org/officeDocument/2006/customXml" ds:itemID="{3844EA44-8D51-4749-A9D9-309308D5AD1F}"/>
</file>

<file path=docProps/app.xml><?xml version="1.0" encoding="utf-8"?>
<Properties xmlns="http://schemas.openxmlformats.org/officeDocument/2006/extended-properties" xmlns:vt="http://schemas.openxmlformats.org/officeDocument/2006/docPropsVTypes">
  <TotalTime>742</TotalTime>
  <Words>1531</Words>
  <Application>Microsoft Office PowerPoint</Application>
  <PresentationFormat>On-screen Show (4:3)</PresentationFormat>
  <Paragraphs>122</Paragraphs>
  <Slides>25</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25</vt:i4>
      </vt:variant>
    </vt:vector>
  </HeadingPairs>
  <TitlesOfParts>
    <vt:vector size="33" baseType="lpstr">
      <vt:lpstr>Arial</vt:lpstr>
      <vt:lpstr>Calibri</vt:lpstr>
      <vt:lpstr>Futura Lt BT</vt:lpstr>
      <vt:lpstr>Futura Md BT</vt:lpstr>
      <vt:lpstr>Segoe UI</vt:lpstr>
      <vt:lpstr>Trebuchet MS</vt:lpstr>
      <vt:lpstr>Office Theme</vt:lpstr>
      <vt:lpstr>2_Office Theme</vt:lpstr>
      <vt:lpstr>Workforce Innovation and Opportunity Act </vt:lpstr>
      <vt:lpstr>WIOA Title 1 Authority </vt:lpstr>
      <vt:lpstr>General Eligibility and Low Income</vt:lpstr>
      <vt:lpstr>WIOA Adult Eligibility</vt:lpstr>
      <vt:lpstr>Changes from WIA to WIOA Adult</vt:lpstr>
      <vt:lpstr>WIOA Adult Priority </vt:lpstr>
      <vt:lpstr>Veterans Priority of Service</vt:lpstr>
      <vt:lpstr>Adult Priority Per WIOA E-Policy 5.6 Service Priorities</vt:lpstr>
      <vt:lpstr>WIOA Low Income</vt:lpstr>
      <vt:lpstr>Basic Skills Deficient</vt:lpstr>
      <vt:lpstr>Basic Skills Deficient (BSD) </vt:lpstr>
      <vt:lpstr>Basic Skills Screening Tool</vt:lpstr>
      <vt:lpstr>Basic Skills Screening Tool</vt:lpstr>
      <vt:lpstr>Basic Skills Screening Tool</vt:lpstr>
      <vt:lpstr>English Language Learner</vt:lpstr>
      <vt:lpstr>English Language Learner</vt:lpstr>
      <vt:lpstr>English Language Learner (ELL)</vt:lpstr>
      <vt:lpstr>Basic Skills Deficient (BSD)</vt:lpstr>
      <vt:lpstr>Adult Training Services</vt:lpstr>
      <vt:lpstr>Individual Employment Plan (IEP)</vt:lpstr>
      <vt:lpstr>Adult Training Services</vt:lpstr>
      <vt:lpstr>Co-Enrolled Adult</vt:lpstr>
      <vt:lpstr>WIOA Adult Eligibility  </vt:lpstr>
      <vt:lpstr>Adult Eligibility and Priorities</vt:lpstr>
      <vt:lpstr>WIOA Adult Eligibility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Potts, James</dc:creator>
  <cp:lastModifiedBy>Potts, James</cp:lastModifiedBy>
  <cp:revision>42</cp:revision>
  <dcterms:created xsi:type="dcterms:W3CDTF">2020-05-14T17:29:35Z</dcterms:created>
  <dcterms:modified xsi:type="dcterms:W3CDTF">2020-09-14T12:51:33Z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0x0101001E72BBCF13D0B54BA6F019D4ADC6FF0A</vt:lpwstr>
  </property>
</Properties>
</file>