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Lst>
  <p:notesMasterIdLst>
    <p:notesMasterId r:id="rId37"/>
  </p:notesMasterIdLst>
  <p:handoutMasterIdLst>
    <p:handoutMasterId r:id="rId38"/>
  </p:handoutMasterIdLst>
  <p:sldIdLst>
    <p:sldId id="256" r:id="rId3"/>
    <p:sldId id="726" r:id="rId4"/>
    <p:sldId id="727" r:id="rId5"/>
    <p:sldId id="728" r:id="rId6"/>
    <p:sldId id="703" r:id="rId7"/>
    <p:sldId id="451" r:id="rId8"/>
    <p:sldId id="717" r:id="rId9"/>
    <p:sldId id="446" r:id="rId10"/>
    <p:sldId id="705" r:id="rId11"/>
    <p:sldId id="676" r:id="rId12"/>
    <p:sldId id="730" r:id="rId13"/>
    <p:sldId id="731" r:id="rId14"/>
    <p:sldId id="732" r:id="rId15"/>
    <p:sldId id="733" r:id="rId16"/>
    <p:sldId id="734" r:id="rId17"/>
    <p:sldId id="735" r:id="rId18"/>
    <p:sldId id="704" r:id="rId19"/>
    <p:sldId id="736" r:id="rId20"/>
    <p:sldId id="688" r:id="rId21"/>
    <p:sldId id="737" r:id="rId22"/>
    <p:sldId id="699" r:id="rId23"/>
    <p:sldId id="721" r:id="rId24"/>
    <p:sldId id="722" r:id="rId25"/>
    <p:sldId id="674" r:id="rId26"/>
    <p:sldId id="723" r:id="rId27"/>
    <p:sldId id="724" r:id="rId28"/>
    <p:sldId id="725" r:id="rId29"/>
    <p:sldId id="706" r:id="rId30"/>
    <p:sldId id="720" r:id="rId31"/>
    <p:sldId id="707" r:id="rId32"/>
    <p:sldId id="719" r:id="rId33"/>
    <p:sldId id="713" r:id="rId34"/>
    <p:sldId id="714" r:id="rId35"/>
    <p:sldId id="710" r:id="rId3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tts, James" initials="PJ" lastIdx="1" clrIdx="0">
    <p:extLst>
      <p:ext uri="{19B8F6BF-5375-455C-9EA6-DF929625EA0E}">
        <p15:presenceInfo xmlns:p15="http://schemas.microsoft.com/office/powerpoint/2012/main" userId="S::James.Potts@Illinois.gov::de36627d-c150-42c3-bc2c-d643c58603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6" autoAdjust="0"/>
    <p:restoredTop sz="85263" autoAdjust="0"/>
  </p:normalViewPr>
  <p:slideViewPr>
    <p:cSldViewPr>
      <p:cViewPr varScale="1">
        <p:scale>
          <a:sx n="76" d="100"/>
          <a:sy n="76" d="100"/>
        </p:scale>
        <p:origin x="210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08"/>
    </p:cViewPr>
  </p:sorterViewPr>
  <p:notesViewPr>
    <p:cSldViewPr>
      <p:cViewPr>
        <p:scale>
          <a:sx n="112" d="100"/>
          <a:sy n="112" d="100"/>
        </p:scale>
        <p:origin x="-1476" y="83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46" Type="http://schemas.openxmlformats.org/officeDocument/2006/relationships/customXml" Target="../customXml/item3.xml"/><Relationship Id="rId20" Type="http://schemas.openxmlformats.org/officeDocument/2006/relationships/slide" Target="slides/slide18.xml"/><Relationship Id="rId41"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2-23T14:08:07.563" idx="1">
    <p:pos x="6376" y="2443"/>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F1F29AC8-6B70-4D75-BFF5-0A87D0D47F09}" type="datetimeFigureOut">
              <a:rPr lang="en-US" smtClean="0"/>
              <a:t>1/11/2021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D04CCC8F-2BFE-48CC-B9E0-7A82941E1E95}" type="slidenum">
              <a:rPr lang="en-US" smtClean="0"/>
              <a:t>‹#›</a:t>
            </a:fld>
            <a:endParaRPr lang="en-US"/>
          </a:p>
        </p:txBody>
      </p:sp>
    </p:spTree>
    <p:extLst>
      <p:ext uri="{BB962C8B-B14F-4D97-AF65-F5344CB8AC3E}">
        <p14:creationId xmlns:p14="http://schemas.microsoft.com/office/powerpoint/2010/main" val="3905325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B39B4F8-A658-4E4D-8C12-B4AE21B4F4B0}" type="datetimeFigureOut">
              <a:rPr lang="en-US" smtClean="0"/>
              <a:t>1/11/2021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753675B-8982-4677-B996-E71960C0899F}" type="slidenum">
              <a:rPr lang="en-US" smtClean="0"/>
              <a:t>‹#›</a:t>
            </a:fld>
            <a:endParaRPr lang="en-US" dirty="0"/>
          </a:p>
        </p:txBody>
      </p:sp>
    </p:spTree>
    <p:extLst>
      <p:ext uri="{BB962C8B-B14F-4D97-AF65-F5344CB8AC3E}">
        <p14:creationId xmlns:p14="http://schemas.microsoft.com/office/powerpoint/2010/main" val="192342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3675B-8982-4677-B996-E71960C0899F}" type="slidenum">
              <a:rPr lang="en-US" smtClean="0"/>
              <a:t>1</a:t>
            </a:fld>
            <a:endParaRPr lang="en-US" dirty="0"/>
          </a:p>
        </p:txBody>
      </p:sp>
    </p:spTree>
    <p:extLst>
      <p:ext uri="{BB962C8B-B14F-4D97-AF65-F5344CB8AC3E}">
        <p14:creationId xmlns:p14="http://schemas.microsoft.com/office/powerpoint/2010/main" val="3447453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53675B-8982-4677-B996-E71960C0899F}" type="slidenum">
              <a:rPr lang="en-US" smtClean="0"/>
              <a:t>11</a:t>
            </a:fld>
            <a:endParaRPr lang="en-US" dirty="0"/>
          </a:p>
        </p:txBody>
      </p:sp>
    </p:spTree>
    <p:extLst>
      <p:ext uri="{BB962C8B-B14F-4D97-AF65-F5344CB8AC3E}">
        <p14:creationId xmlns:p14="http://schemas.microsoft.com/office/powerpoint/2010/main" val="29031534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CCFD7FA1-8CAD-4EEE-9175-094E05813DFC}"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9E4C683-F30A-429C-B58C-F27D1953F1BC}" type="slidenum">
              <a:rPr lang="en-US"/>
              <a:pPr>
                <a:defRPr/>
              </a:pPr>
              <a:t>‹#›</a:t>
            </a:fld>
            <a:endParaRPr lang="en-US" dirty="0"/>
          </a:p>
        </p:txBody>
      </p:sp>
    </p:spTree>
    <p:extLst>
      <p:ext uri="{BB962C8B-B14F-4D97-AF65-F5344CB8AC3E}">
        <p14:creationId xmlns:p14="http://schemas.microsoft.com/office/powerpoint/2010/main" val="1663086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BCD538-A2E9-4D1A-A16F-23BD1F69B60A}"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A4760-AABB-4961-ADAE-8ED53C60DD9E}" type="slidenum">
              <a:rPr lang="en-US"/>
              <a:pPr>
                <a:defRPr/>
              </a:pPr>
              <a:t>‹#›</a:t>
            </a:fld>
            <a:endParaRPr lang="en-US" dirty="0"/>
          </a:p>
        </p:txBody>
      </p:sp>
    </p:spTree>
    <p:extLst>
      <p:ext uri="{BB962C8B-B14F-4D97-AF65-F5344CB8AC3E}">
        <p14:creationId xmlns:p14="http://schemas.microsoft.com/office/powerpoint/2010/main" val="14157106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F66D66-9BB7-4750-83F4-FAE2412CF861}"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9A871D-EB24-4241-88C8-F86330F75708}" type="slidenum">
              <a:rPr lang="en-US"/>
              <a:pPr>
                <a:defRPr/>
              </a:pPr>
              <a:t>‹#›</a:t>
            </a:fld>
            <a:endParaRPr lang="en-US" dirty="0"/>
          </a:p>
        </p:txBody>
      </p:sp>
    </p:spTree>
    <p:extLst>
      <p:ext uri="{BB962C8B-B14F-4D97-AF65-F5344CB8AC3E}">
        <p14:creationId xmlns:p14="http://schemas.microsoft.com/office/powerpoint/2010/main" val="3764415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EAE004A9-51E1-48F0-98CC-4549C5789FCA}"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dirty="0"/>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B11217C-D188-4B7B-AA46-994CEEE292C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6310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F869A5-E9B1-468D-8EFF-1E3500DB289B}"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90266F-7792-4508-862E-8792EE5B731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2290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472ADF1-4323-4EDC-B50E-B8C8FA7CDE73}"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A64D2D-26A1-4287-B9D6-A4D03B65DB5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7898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A0368E2-6314-4EAA-AB8B-01C3195C09BD}"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582505-829C-4A80-B162-220F6B2016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203561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5F5461C-06D9-428E-8A2C-924F895FCD86}"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881761F-E069-4050-BC23-69B63B87D63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10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5722D44-369A-4034-95D0-5ACCEA3D4503}" type="datetime1">
              <a:rPr lang="en-US" smtClean="0">
                <a:solidFill>
                  <a:prstClr val="black">
                    <a:tint val="75000"/>
                  </a:prstClr>
                </a:solidFill>
              </a:rPr>
              <a:t>1/11/2021</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516BE1-FC0F-4D0C-A8CB-34D6D3B170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01583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F80B56-DD5F-4F26-BD1D-E3CF50F4B18F}" type="datetime1">
              <a:rPr lang="en-US" smtClean="0">
                <a:solidFill>
                  <a:prstClr val="black">
                    <a:tint val="75000"/>
                  </a:prstClr>
                </a:solidFill>
              </a:rPr>
              <a:t>1/11/2021</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4D1AE37-3C8B-4212-9462-0D712AC86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941351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64F909B-E647-474C-9410-94405129E453}"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2F95-5FFB-4E18-ADEB-1B55238CA2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5166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5FA7E7-691B-4045-AED0-778FF97E1BAE}"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7D7614-D580-447C-B7C7-85DFA00F4D56}" type="slidenum">
              <a:rPr lang="en-US"/>
              <a:pPr>
                <a:defRPr/>
              </a:pPr>
              <a:t>‹#›</a:t>
            </a:fld>
            <a:endParaRPr lang="en-US" dirty="0"/>
          </a:p>
        </p:txBody>
      </p:sp>
    </p:spTree>
    <p:extLst>
      <p:ext uri="{BB962C8B-B14F-4D97-AF65-F5344CB8AC3E}">
        <p14:creationId xmlns:p14="http://schemas.microsoft.com/office/powerpoint/2010/main" val="26359378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FE9CE9A-A9AA-4871-A735-1BEAEAAC4577}"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934184-5D67-49EC-AEEA-0D4FC6282A3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550989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CEED6C-71E7-4FC6-9093-0724CEFBDA08}"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6E21809-F7DB-4679-B6DE-63BBFF9AF0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2190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31D696-0D4F-4185-A36A-F7A104EC3632}"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1893C9-066F-4DF9-ADF8-345E95472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227102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9E97241-9BD5-4CF6-B7D8-57F23D1752BB}"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9E739E-62E2-4E5A-81B5-20F8421A8E7E}" type="slidenum">
              <a:rPr lang="en-US"/>
              <a:pPr>
                <a:defRPr/>
              </a:pPr>
              <a:t>‹#›</a:t>
            </a:fld>
            <a:endParaRPr lang="en-US" dirty="0"/>
          </a:p>
        </p:txBody>
      </p:sp>
    </p:spTree>
    <p:extLst>
      <p:ext uri="{BB962C8B-B14F-4D97-AF65-F5344CB8AC3E}">
        <p14:creationId xmlns:p14="http://schemas.microsoft.com/office/powerpoint/2010/main" val="335094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A9AC0B7-00AA-4535-A8C4-0A18D2E32043}"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FA8755F-F378-4DB3-B322-3774EC7FCF0B}" type="slidenum">
              <a:rPr lang="en-US"/>
              <a:pPr>
                <a:defRPr/>
              </a:pPr>
              <a:t>‹#›</a:t>
            </a:fld>
            <a:endParaRPr lang="en-US" dirty="0"/>
          </a:p>
        </p:txBody>
      </p:sp>
    </p:spTree>
    <p:extLst>
      <p:ext uri="{BB962C8B-B14F-4D97-AF65-F5344CB8AC3E}">
        <p14:creationId xmlns:p14="http://schemas.microsoft.com/office/powerpoint/2010/main" val="33613383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8A0B9CA-6C7E-46E3-A6A6-628DF1CE78EA}"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2E8D06-48FB-46B9-A928-479228A6E7B3}" type="slidenum">
              <a:rPr lang="en-US"/>
              <a:pPr>
                <a:defRPr/>
              </a:pPr>
              <a:t>‹#›</a:t>
            </a:fld>
            <a:endParaRPr lang="en-US" dirty="0"/>
          </a:p>
        </p:txBody>
      </p:sp>
    </p:spTree>
    <p:extLst>
      <p:ext uri="{BB962C8B-B14F-4D97-AF65-F5344CB8AC3E}">
        <p14:creationId xmlns:p14="http://schemas.microsoft.com/office/powerpoint/2010/main" val="38888789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27CF651-9FDD-4DEA-926C-FDDD0B378A02}" type="datetime1">
              <a:rPr lang="en-US" smtClean="0"/>
              <a:t>1/11/2021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B8009FD-4DF5-49BA-B235-CD3419A4B4D0}" type="slidenum">
              <a:rPr lang="en-US"/>
              <a:pPr>
                <a:defRPr/>
              </a:pPr>
              <a:t>‹#›</a:t>
            </a:fld>
            <a:endParaRPr lang="en-US" dirty="0"/>
          </a:p>
        </p:txBody>
      </p:sp>
    </p:spTree>
    <p:extLst>
      <p:ext uri="{BB962C8B-B14F-4D97-AF65-F5344CB8AC3E}">
        <p14:creationId xmlns:p14="http://schemas.microsoft.com/office/powerpoint/2010/main" val="3519055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B7658D-A6D0-4B41-AEF4-AE1B1F813B07}" type="datetime1">
              <a:rPr lang="en-US" smtClean="0"/>
              <a:t>1/11/2021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05AD31-F65A-4990-9304-D96FE3E0463A}" type="slidenum">
              <a:rPr lang="en-US"/>
              <a:pPr>
                <a:defRPr/>
              </a:pPr>
              <a:t>‹#›</a:t>
            </a:fld>
            <a:endParaRPr lang="en-US" dirty="0"/>
          </a:p>
        </p:txBody>
      </p:sp>
    </p:spTree>
    <p:extLst>
      <p:ext uri="{BB962C8B-B14F-4D97-AF65-F5344CB8AC3E}">
        <p14:creationId xmlns:p14="http://schemas.microsoft.com/office/powerpoint/2010/main" val="21375624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B93EE8-E61E-4865-BCE4-4ACF4C0D2530}"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4D9ECE-2192-4615-BF50-A9C19BB0B200}" type="slidenum">
              <a:rPr lang="en-US"/>
              <a:pPr>
                <a:defRPr/>
              </a:pPr>
              <a:t>‹#›</a:t>
            </a:fld>
            <a:endParaRPr lang="en-US" dirty="0"/>
          </a:p>
        </p:txBody>
      </p:sp>
    </p:spTree>
    <p:extLst>
      <p:ext uri="{BB962C8B-B14F-4D97-AF65-F5344CB8AC3E}">
        <p14:creationId xmlns:p14="http://schemas.microsoft.com/office/powerpoint/2010/main" val="1414326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331315D-BD73-4D99-AC43-B5AFF5F8379C}"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8F5D98-42C8-4D2B-825B-1D99E65D8C53}" type="slidenum">
              <a:rPr lang="en-US"/>
              <a:pPr>
                <a:defRPr/>
              </a:pPr>
              <a:t>‹#›</a:t>
            </a:fld>
            <a:endParaRPr lang="en-US" dirty="0"/>
          </a:p>
        </p:txBody>
      </p:sp>
    </p:spTree>
    <p:extLst>
      <p:ext uri="{BB962C8B-B14F-4D97-AF65-F5344CB8AC3E}">
        <p14:creationId xmlns:p14="http://schemas.microsoft.com/office/powerpoint/2010/main" val="2921336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8EE015B-75A2-4362-8ACE-79D66C854423}" type="datetime1">
              <a:rPr lang="en-US" smtClean="0"/>
              <a:t>1/11/2021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FC9F25-04B7-4B66-BC6E-C02F8B0B403E}" type="slidenum">
              <a:rPr lang="en-US"/>
              <a:pPr>
                <a:defRPr/>
              </a:pPr>
              <a:t>‹#›</a:t>
            </a:fld>
            <a:endParaRPr lang="en-US" dirty="0"/>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utura Md BT" pitchFamily="34" charset="0"/>
        </a:defRPr>
      </a:lvl2pPr>
      <a:lvl3pPr algn="ctr" rtl="0" eaLnBrk="0" fontAlgn="base" hangingPunct="0">
        <a:spcBef>
          <a:spcPct val="0"/>
        </a:spcBef>
        <a:spcAft>
          <a:spcPct val="0"/>
        </a:spcAft>
        <a:defRPr sz="4400">
          <a:solidFill>
            <a:schemeClr val="tx1"/>
          </a:solidFill>
          <a:latin typeface="Futura Md BT" pitchFamily="34" charset="0"/>
        </a:defRPr>
      </a:lvl3pPr>
      <a:lvl4pPr algn="ctr" rtl="0" eaLnBrk="0" fontAlgn="base" hangingPunct="0">
        <a:spcBef>
          <a:spcPct val="0"/>
        </a:spcBef>
        <a:spcAft>
          <a:spcPct val="0"/>
        </a:spcAft>
        <a:defRPr sz="4400">
          <a:solidFill>
            <a:schemeClr val="tx1"/>
          </a:solidFill>
          <a:latin typeface="Futura Md BT" pitchFamily="34" charset="0"/>
        </a:defRPr>
      </a:lvl4pPr>
      <a:lvl5pPr algn="ctr" rtl="0" eaLnBrk="0" fontAlgn="base" hangingPunct="0">
        <a:spcBef>
          <a:spcPct val="0"/>
        </a:spcBef>
        <a:spcAft>
          <a:spcPct val="0"/>
        </a:spcAft>
        <a:defRPr sz="4400">
          <a:solidFill>
            <a:schemeClr val="tx1"/>
          </a:solidFill>
          <a:latin typeface="Futura Md BT"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55B94B0-8C44-4381-AF47-5D6C38494BDE}"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0161874-CF5D-498E-B536-A9C062540F15}" type="slidenum">
              <a:rPr lang="en-US">
                <a:solidFill>
                  <a:prstClr val="black">
                    <a:tint val="75000"/>
                  </a:prstClr>
                </a:solidFill>
              </a:rPr>
              <a:pPr>
                <a:defRPr/>
              </a:pPr>
              <a:t>‹#›</a:t>
            </a:fld>
            <a:endParaRPr lang="en-US" dirty="0">
              <a:solidFill>
                <a:prstClr val="black">
                  <a:tint val="75000"/>
                </a:prstClr>
              </a:solidFill>
            </a:endParaRPr>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4948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itchFamily="34" charset="0"/>
        </a:defRPr>
      </a:lvl2pPr>
      <a:lvl3pPr algn="ctr" rtl="0" eaLnBrk="0" fontAlgn="base" hangingPunct="0">
        <a:spcBef>
          <a:spcPct val="0"/>
        </a:spcBef>
        <a:spcAft>
          <a:spcPct val="0"/>
        </a:spcAft>
        <a:defRPr sz="4400">
          <a:solidFill>
            <a:schemeClr val="tx1"/>
          </a:solidFill>
          <a:latin typeface="Segoe UI" pitchFamily="34" charset="0"/>
        </a:defRPr>
      </a:lvl3pPr>
      <a:lvl4pPr algn="ctr" rtl="0" eaLnBrk="0" fontAlgn="base" hangingPunct="0">
        <a:spcBef>
          <a:spcPct val="0"/>
        </a:spcBef>
        <a:spcAft>
          <a:spcPct val="0"/>
        </a:spcAft>
        <a:defRPr sz="4400">
          <a:solidFill>
            <a:schemeClr val="tx1"/>
          </a:solidFill>
          <a:latin typeface="Segoe UI" pitchFamily="34" charset="0"/>
        </a:defRPr>
      </a:lvl4pPr>
      <a:lvl5pPr algn="ctr" rtl="0" eaLnBrk="0" fontAlgn="base" hangingPunct="0">
        <a:spcBef>
          <a:spcPct val="0"/>
        </a:spcBef>
        <a:spcAft>
          <a:spcPct val="0"/>
        </a:spcAft>
        <a:defRPr sz="4400">
          <a:solidFill>
            <a:schemeClr val="tx1"/>
          </a:solidFill>
          <a:latin typeface="Segoe U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ns.usda.gov/richard-b-russell-national-school-lunch-act" TargetMode="Externa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s.il-work-net.com/WIOAPolicy/Policy/Home" TargetMode="Externa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hyperlink" Target="mailto:james.potts@Illinois.gov"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519113" y="1407042"/>
            <a:ext cx="81534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Futura Lt BT" pitchFamily="34" charset="0"/>
              </a:defRPr>
            </a:lvl1pPr>
            <a:lvl2pPr marL="742950" indent="-285750" eaLnBrk="0" hangingPunct="0">
              <a:spcBef>
                <a:spcPct val="20000"/>
              </a:spcBef>
              <a:buFont typeface="Arial" charset="0"/>
              <a:buChar char="–"/>
              <a:defRPr sz="2800">
                <a:solidFill>
                  <a:schemeClr val="tx1"/>
                </a:solidFill>
                <a:latin typeface="Futura Lt BT" pitchFamily="34" charset="0"/>
              </a:defRPr>
            </a:lvl2pPr>
            <a:lvl3pPr marL="1143000" indent="-228600" eaLnBrk="0" hangingPunct="0">
              <a:spcBef>
                <a:spcPct val="20000"/>
              </a:spcBef>
              <a:buFont typeface="Arial" charset="0"/>
              <a:buChar char="•"/>
              <a:defRPr sz="2400">
                <a:solidFill>
                  <a:schemeClr val="tx1"/>
                </a:solidFill>
                <a:latin typeface="Futura Lt BT" pitchFamily="34" charset="0"/>
              </a:defRPr>
            </a:lvl3pPr>
            <a:lvl4pPr marL="1600200" indent="-228600" eaLnBrk="0" hangingPunct="0">
              <a:spcBef>
                <a:spcPct val="20000"/>
              </a:spcBef>
              <a:buFont typeface="Arial" charset="0"/>
              <a:buChar char="–"/>
              <a:defRPr sz="2000">
                <a:solidFill>
                  <a:schemeClr val="tx1"/>
                </a:solidFill>
                <a:latin typeface="Futura Lt BT" pitchFamily="34" charset="0"/>
              </a:defRPr>
            </a:lvl4pPr>
            <a:lvl5pPr marL="2057400" indent="-228600" eaLnBrk="0" hangingPunct="0">
              <a:spcBef>
                <a:spcPct val="20000"/>
              </a:spcBef>
              <a:buFont typeface="Arial" charset="0"/>
              <a:buChar char="»"/>
              <a:defRPr sz="2000">
                <a:solidFill>
                  <a:schemeClr val="tx1"/>
                </a:solidFill>
                <a:latin typeface="Futura Lt BT"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Futura Lt BT"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Futura Lt BT"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Futura Lt BT"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Futura Lt BT" pitchFamily="34" charset="0"/>
              </a:defRPr>
            </a:lvl9pPr>
          </a:lstStyle>
          <a:p>
            <a:pPr algn="ctr" eaLnBrk="1" hangingPunct="1">
              <a:spcBef>
                <a:spcPct val="0"/>
              </a:spcBef>
              <a:buFontTx/>
              <a:buNone/>
              <a:defRPr/>
            </a:pPr>
            <a:endParaRPr lang="en-US" altLang="en-US" sz="4000" b="1" dirty="0">
              <a:effectLst>
                <a:outerShdw blurRad="38100" dist="38100" dir="2700000" algn="tl">
                  <a:srgbClr val="000000">
                    <a:alpha val="43137"/>
                  </a:srgbClr>
                </a:outerShdw>
              </a:effectLst>
              <a:latin typeface="Trebuchet MS" panose="020B0603020202020204" pitchFamily="34" charset="0"/>
              <a:ea typeface="Georgia" pitchFamily="18" charset="0"/>
            </a:endParaRPr>
          </a:p>
        </p:txBody>
      </p:sp>
      <p:sp>
        <p:nvSpPr>
          <p:cNvPr id="7" name="Title 6">
            <a:extLst>
              <a:ext uri="{FF2B5EF4-FFF2-40B4-BE49-F238E27FC236}">
                <a16:creationId xmlns:a16="http://schemas.microsoft.com/office/drawing/2014/main" id="{9C758887-D989-48DD-ADAF-33B300A36B2D}"/>
              </a:ext>
            </a:extLst>
          </p:cNvPr>
          <p:cNvSpPr>
            <a:spLocks noGrp="1"/>
          </p:cNvSpPr>
          <p:nvPr>
            <p:ph type="title"/>
          </p:nvPr>
        </p:nvSpPr>
        <p:spPr>
          <a:xfrm>
            <a:off x="457200" y="1774386"/>
            <a:ext cx="8229600" cy="403346"/>
          </a:xfrm>
        </p:spPr>
        <p:txBody>
          <a:bodyPr/>
          <a:lstStyle/>
          <a:p>
            <a: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t>Workforce Innovation and Opportunity Act</a:t>
            </a:r>
            <a:b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br>
            <a:endParaRPr lang="en-US" dirty="0"/>
          </a:p>
        </p:txBody>
      </p:sp>
      <p:sp>
        <p:nvSpPr>
          <p:cNvPr id="8" name="Content Placeholder 7">
            <a:extLst>
              <a:ext uri="{FF2B5EF4-FFF2-40B4-BE49-F238E27FC236}">
                <a16:creationId xmlns:a16="http://schemas.microsoft.com/office/drawing/2014/main" id="{978088D1-B040-4FB5-B1E2-79D848F971DB}"/>
              </a:ext>
            </a:extLst>
          </p:cNvPr>
          <p:cNvSpPr>
            <a:spLocks noGrp="1"/>
          </p:cNvSpPr>
          <p:nvPr>
            <p:ph idx="1"/>
          </p:nvPr>
        </p:nvSpPr>
        <p:spPr>
          <a:xfrm>
            <a:off x="457200" y="2407919"/>
            <a:ext cx="8229600" cy="3718244"/>
          </a:xfrm>
        </p:spPr>
        <p:txBody>
          <a:bodyPr/>
          <a:lstStyle/>
          <a:p>
            <a:pPr marL="0" indent="0">
              <a:buNone/>
            </a:pPr>
            <a:endParaRPr lang="en-US" dirty="0"/>
          </a:p>
          <a:p>
            <a:pPr marL="0" indent="0">
              <a:buNone/>
            </a:pPr>
            <a: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t>		</a:t>
            </a:r>
            <a:r>
              <a:rPr lang="en-US" altLang="en-US" sz="4400" b="1" dirty="0">
                <a:effectLst>
                  <a:outerShdw blurRad="38100" dist="38100" dir="2700000" algn="tl">
                    <a:srgbClr val="000000">
                      <a:alpha val="43137"/>
                    </a:srgbClr>
                  </a:outerShdw>
                </a:effectLst>
                <a:latin typeface="Trebuchet MS" panose="020B0603020202020204" pitchFamily="34" charset="0"/>
                <a:ea typeface="Georgia" pitchFamily="18" charset="0"/>
              </a:rPr>
              <a:t>Adult Eligibility</a:t>
            </a: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1400" b="1" dirty="0">
              <a:effectLst>
                <a:outerShdw blurRad="38100" dist="38100" dir="2700000" algn="tl">
                  <a:srgbClr val="000000">
                    <a:alpha val="43137"/>
                  </a:srgbClr>
                </a:outerShdw>
              </a:effectLst>
              <a:latin typeface="Trebuchet MS" panose="020B0603020202020204" pitchFamily="34" charset="0"/>
            </a:endParaRPr>
          </a:p>
          <a:p>
            <a:pPr marL="0" indent="0">
              <a:buNone/>
            </a:pPr>
            <a:r>
              <a:rPr lang="en-US" sz="1600" b="1" dirty="0">
                <a:effectLst>
                  <a:outerShdw blurRad="38100" dist="38100" dir="2700000" algn="tl">
                    <a:srgbClr val="000000">
                      <a:alpha val="43137"/>
                    </a:srgbClr>
                  </a:outerShdw>
                </a:effectLst>
                <a:latin typeface="Trebuchet MS" panose="020B0603020202020204" pitchFamily="34" charset="0"/>
              </a:rPr>
              <a:t>As of January 11</a:t>
            </a:r>
            <a:r>
              <a:rPr lang="en-US" sz="1600" b="1" baseline="30000" dirty="0">
                <a:effectLst>
                  <a:outerShdw blurRad="38100" dist="38100" dir="2700000" algn="tl">
                    <a:srgbClr val="000000">
                      <a:alpha val="43137"/>
                    </a:srgbClr>
                  </a:outerShdw>
                </a:effectLst>
                <a:latin typeface="Trebuchet MS" panose="020B0603020202020204" pitchFamily="34" charset="0"/>
              </a:rPr>
              <a:t>th</a:t>
            </a:r>
            <a:r>
              <a:rPr lang="en-US" sz="1600" b="1" dirty="0">
                <a:effectLst>
                  <a:outerShdw blurRad="38100" dist="38100" dir="2700000" algn="tl">
                    <a:srgbClr val="000000">
                      <a:alpha val="43137"/>
                    </a:srgbClr>
                  </a:outerShdw>
                </a:effectLst>
                <a:latin typeface="Trebuchet MS" panose="020B0603020202020204" pitchFamily="34" charset="0"/>
              </a:rPr>
              <a:t>, 2021</a:t>
            </a:r>
          </a:p>
        </p:txBody>
      </p:sp>
      <p:sp>
        <p:nvSpPr>
          <p:cNvPr id="2" name="Slide Number Placeholder 1">
            <a:extLst>
              <a:ext uri="{FF2B5EF4-FFF2-40B4-BE49-F238E27FC236}">
                <a16:creationId xmlns:a16="http://schemas.microsoft.com/office/drawing/2014/main" id="{D7FA540D-575B-4C20-BB4E-C1E4ED89CCB5}"/>
              </a:ext>
            </a:extLst>
          </p:cNvPr>
          <p:cNvSpPr>
            <a:spLocks noGrp="1"/>
          </p:cNvSpPr>
          <p:nvPr>
            <p:ph type="sldNum" sz="quarter" idx="12"/>
          </p:nvPr>
        </p:nvSpPr>
        <p:spPr/>
        <p:txBody>
          <a:bodyPr/>
          <a:lstStyle/>
          <a:p>
            <a:pPr>
              <a:defRPr/>
            </a:pPr>
            <a:fld id="{09E4C683-F30A-429C-B58C-F27D1953F1BC}" type="slidenum">
              <a:rPr lang="en-US" smtClean="0"/>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sndAc>
          <p:stSnd>
            <p:snd r:embed="rId3" name="whoosh.wav"/>
          </p:stSnd>
        </p:sndAc>
      </p:transition>
    </mc:Choice>
    <mc:Fallback xmlns="">
      <p:transition spd="slow">
        <p:fade/>
        <p:sndAc>
          <p:stSnd>
            <p:snd r:embed="rId5" name="whoosh.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760413"/>
          </a:xfrm>
        </p:spPr>
        <p:txBody>
          <a:bodyPr anchor="b"/>
          <a:lstStyle/>
          <a:p>
            <a:r>
              <a:rPr lang="en-US" sz="2500" b="1" dirty="0">
                <a:effectLst>
                  <a:outerShdw blurRad="38100" dist="38100" dir="2700000" algn="tl">
                    <a:srgbClr val="000000">
                      <a:alpha val="43137"/>
                    </a:srgbClr>
                  </a:outerShdw>
                </a:effectLst>
                <a:latin typeface="Trebuchet MS" panose="020B0603020202020204" pitchFamily="34" charset="0"/>
              </a:rPr>
              <a:t>Adult Priority Per WIOA ePolicy 5.6 Service Priorities </a:t>
            </a:r>
            <a:endParaRPr lang="en-US" sz="2500"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endParaRPr>
          </a:p>
        </p:txBody>
      </p:sp>
      <p:sp>
        <p:nvSpPr>
          <p:cNvPr id="3" name="Content Placeholder 2"/>
          <p:cNvSpPr>
            <a:spLocks noGrp="1"/>
          </p:cNvSpPr>
          <p:nvPr>
            <p:ph sz="half" idx="1"/>
          </p:nvPr>
        </p:nvSpPr>
        <p:spPr>
          <a:xfrm>
            <a:off x="457200" y="2057400"/>
            <a:ext cx="4038600" cy="3886199"/>
          </a:xfrm>
        </p:spPr>
        <p:txBody>
          <a:bodyPr/>
          <a:lstStyle/>
          <a:p>
            <a:pPr marL="514350" indent="-514350">
              <a:buFont typeface="+mj-lt"/>
              <a:buAutoNum type="arabicPeriod"/>
            </a:pPr>
            <a:endParaRPr lang="en-US" b="1" dirty="0">
              <a:latin typeface="Trebuchet MS" panose="020B0603020202020204" pitchFamily="34" charset="0"/>
              <a:cs typeface="Traditional Arabic" panose="02020603050405020304" pitchFamily="18" charset="-78"/>
            </a:endParaRPr>
          </a:p>
          <a:p>
            <a:endParaRPr lang="en-US" b="1" dirty="0">
              <a:latin typeface="Trebuchet MS" panose="020B0603020202020204" pitchFamily="34" charset="0"/>
              <a:cs typeface="Traditional Arabic" panose="02020603050405020304" pitchFamily="18" charset="-78"/>
            </a:endParaRPr>
          </a:p>
          <a:p>
            <a:endParaRPr lang="en-US" dirty="0"/>
          </a:p>
        </p:txBody>
      </p:sp>
      <p:sp>
        <p:nvSpPr>
          <p:cNvPr id="6" name="Content Placeholder 5"/>
          <p:cNvSpPr>
            <a:spLocks noGrp="1"/>
          </p:cNvSpPr>
          <p:nvPr>
            <p:ph sz="half" idx="2"/>
          </p:nvPr>
        </p:nvSpPr>
        <p:spPr>
          <a:xfrm>
            <a:off x="609600" y="2057400"/>
            <a:ext cx="7924800" cy="4068763"/>
          </a:xfrm>
        </p:spPr>
        <p:txBody>
          <a:bodyPr/>
          <a:lstStyle/>
          <a:p>
            <a:pPr marL="0" indent="0">
              <a:buNone/>
            </a:pPr>
            <a:endParaRPr lang="en-US" sz="2000" b="1" dirty="0">
              <a:latin typeface="Trebuchet MS" panose="020B0603020202020204" pitchFamily="34" charset="0"/>
              <a:cs typeface="Traditional Arabic" panose="02020603050405020304" pitchFamily="18" charset="-78"/>
            </a:endParaRPr>
          </a:p>
          <a:p>
            <a:pPr marL="0" indent="0">
              <a:buNone/>
            </a:pPr>
            <a:r>
              <a:rPr lang="en-US" sz="2400" b="1" dirty="0">
                <a:latin typeface="Trebuchet MS" panose="020B0603020202020204" pitchFamily="34" charset="0"/>
                <a:cs typeface="Traditional Arabic" panose="02020603050405020304" pitchFamily="18" charset="-78"/>
              </a:rPr>
              <a:t> </a:t>
            </a:r>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10</a:t>
            </a:fld>
            <a:endParaRPr lang="en-US" dirty="0">
              <a:solidFill>
                <a:prstClr val="black">
                  <a:tint val="75000"/>
                </a:prstClr>
              </a:solidFill>
            </a:endParaRPr>
          </a:p>
        </p:txBody>
      </p:sp>
      <p:sp>
        <p:nvSpPr>
          <p:cNvPr id="5" name="Rectangle 4">
            <a:extLst>
              <a:ext uri="{FF2B5EF4-FFF2-40B4-BE49-F238E27FC236}">
                <a16:creationId xmlns:a16="http://schemas.microsoft.com/office/drawing/2014/main" id="{006FB678-1EEA-48D0-87CC-0C1471E3C73B}"/>
              </a:ext>
            </a:extLst>
          </p:cNvPr>
          <p:cNvSpPr/>
          <p:nvPr/>
        </p:nvSpPr>
        <p:spPr>
          <a:xfrm>
            <a:off x="609600" y="2287587"/>
            <a:ext cx="7924800" cy="3046988"/>
          </a:xfrm>
          <a:prstGeom prst="rect">
            <a:avLst/>
          </a:prstGeom>
        </p:spPr>
        <p:txBody>
          <a:bodyPr wrap="square">
            <a:spAutoFit/>
          </a:bodyPr>
          <a:lstStyle/>
          <a:p>
            <a:pPr marL="365760" lvl="0" indent="-342900" eaLnBrk="0" hangingPunct="0">
              <a:spcBef>
                <a:spcPts val="0"/>
              </a:spcBef>
              <a:spcAft>
                <a:spcPts val="0"/>
              </a:spcAft>
              <a:buFont typeface="+mj-lt"/>
              <a:buAutoNum type="arabicPeriod"/>
            </a:pPr>
            <a:r>
              <a:rPr lang="en-US" sz="2400" dirty="0">
                <a:solidFill>
                  <a:srgbClr val="000000"/>
                </a:solidFill>
                <a:latin typeface="Trebuchet MS" panose="020B0603020202020204" pitchFamily="34" charset="0"/>
                <a:cs typeface="+mn-cs"/>
              </a:rPr>
              <a:t>Veterans and eligible spouses who meet WIOA low-income criteria or</a:t>
            </a:r>
            <a:r>
              <a:rPr lang="en-US" sz="2400" b="1" dirty="0">
                <a:solidFill>
                  <a:srgbClr val="000000"/>
                </a:solidFill>
                <a:latin typeface="Trebuchet MS" panose="020B0603020202020204" pitchFamily="34" charset="0"/>
                <a:cs typeface="+mn-cs"/>
              </a:rPr>
              <a:t> are</a:t>
            </a:r>
            <a:r>
              <a:rPr lang="en-US" sz="2400" dirty="0">
                <a:solidFill>
                  <a:srgbClr val="000000"/>
                </a:solidFill>
                <a:latin typeface="Trebuchet MS" panose="020B0603020202020204" pitchFamily="34" charset="0"/>
                <a:cs typeface="+mn-cs"/>
              </a:rPr>
              <a:t> BSD or ELL. </a:t>
            </a:r>
            <a:endParaRPr lang="en-US" sz="2400" dirty="0">
              <a:latin typeface="Times New Roman" panose="02020603050405020304" pitchFamily="18" charset="0"/>
              <a:ea typeface="Times New Roman" panose="02020603050405020304" pitchFamily="18" charset="0"/>
            </a:endParaRPr>
          </a:p>
          <a:p>
            <a:pPr marL="365760" lvl="0" indent="-342900" eaLnBrk="0" hangingPunct="0">
              <a:spcBef>
                <a:spcPts val="0"/>
              </a:spcBef>
              <a:spcAft>
                <a:spcPts val="0"/>
              </a:spcAft>
              <a:buFont typeface="+mj-lt"/>
              <a:buAutoNum type="arabicPeriod"/>
            </a:pPr>
            <a:r>
              <a:rPr lang="en-US" sz="2400" dirty="0">
                <a:solidFill>
                  <a:srgbClr val="000000"/>
                </a:solidFill>
                <a:latin typeface="Trebuchet MS" panose="020B0603020202020204" pitchFamily="34" charset="0"/>
                <a:cs typeface="+mn-cs"/>
              </a:rPr>
              <a:t>Individuals who are not veterans, who meet WIOA low-income criteria, </a:t>
            </a:r>
            <a:r>
              <a:rPr lang="en-US" sz="2400" b="1" dirty="0">
                <a:solidFill>
                  <a:srgbClr val="000000"/>
                </a:solidFill>
                <a:latin typeface="Trebuchet MS" panose="020B0603020202020204" pitchFamily="34" charset="0"/>
                <a:cs typeface="+mn-cs"/>
              </a:rPr>
              <a:t>or are</a:t>
            </a:r>
            <a:r>
              <a:rPr lang="en-US" sz="2400" dirty="0">
                <a:solidFill>
                  <a:srgbClr val="000000"/>
                </a:solidFill>
                <a:latin typeface="Trebuchet MS" panose="020B0603020202020204" pitchFamily="34" charset="0"/>
                <a:cs typeface="+mn-cs"/>
              </a:rPr>
              <a:t> BSD or ELL. </a:t>
            </a:r>
            <a:endParaRPr lang="en-US" sz="2400" dirty="0">
              <a:latin typeface="Times New Roman" panose="02020603050405020304" pitchFamily="18" charset="0"/>
              <a:ea typeface="Times New Roman" panose="02020603050405020304" pitchFamily="18" charset="0"/>
            </a:endParaRPr>
          </a:p>
          <a:p>
            <a:pPr marL="365760" lvl="0" indent="-342900" eaLnBrk="0" hangingPunct="0">
              <a:spcBef>
                <a:spcPts val="0"/>
              </a:spcBef>
              <a:spcAft>
                <a:spcPts val="0"/>
              </a:spcAft>
              <a:buFont typeface="+mj-lt"/>
              <a:buAutoNum type="arabicPeriod"/>
            </a:pPr>
            <a:r>
              <a:rPr lang="en-US" sz="2400" dirty="0">
                <a:solidFill>
                  <a:srgbClr val="000000"/>
                </a:solidFill>
                <a:latin typeface="Trebuchet MS" panose="020B0603020202020204" pitchFamily="34" charset="0"/>
                <a:cs typeface="+mn-cs"/>
              </a:rPr>
              <a:t>Veterans or eligible spouses who do not meet WIOA low-income criteria and </a:t>
            </a:r>
            <a:r>
              <a:rPr lang="en-US" sz="2400" b="1" dirty="0">
                <a:solidFill>
                  <a:srgbClr val="000000"/>
                </a:solidFill>
                <a:latin typeface="Trebuchet MS" panose="020B0603020202020204" pitchFamily="34" charset="0"/>
                <a:cs typeface="+mn-cs"/>
              </a:rPr>
              <a:t>are not</a:t>
            </a:r>
            <a:r>
              <a:rPr lang="en-US" sz="2400" dirty="0">
                <a:solidFill>
                  <a:srgbClr val="000000"/>
                </a:solidFill>
                <a:latin typeface="Trebuchet MS" panose="020B0603020202020204" pitchFamily="34" charset="0"/>
                <a:cs typeface="+mn-cs"/>
              </a:rPr>
              <a:t> BSD or ELL.</a:t>
            </a:r>
            <a:endParaRPr lang="en-US" sz="2400" dirty="0">
              <a:latin typeface="Times New Roman" panose="02020603050405020304" pitchFamily="18" charset="0"/>
              <a:ea typeface="Times New Roman" panose="02020603050405020304" pitchFamily="18" charset="0"/>
            </a:endParaRPr>
          </a:p>
          <a:p>
            <a:pPr marL="365760" lvl="0" indent="-342900" eaLnBrk="0" hangingPunct="0">
              <a:spcBef>
                <a:spcPts val="0"/>
              </a:spcBef>
              <a:spcAft>
                <a:spcPts val="0"/>
              </a:spcAft>
              <a:buFont typeface="+mj-lt"/>
              <a:buAutoNum type="arabicPeriod"/>
            </a:pPr>
            <a:r>
              <a:rPr lang="en-US" sz="2400" dirty="0">
                <a:latin typeface="Trebuchet MS" panose="020B0603020202020204" pitchFamily="34" charset="0"/>
                <a:ea typeface="Times New Roman" panose="02020603050405020304" pitchFamily="18" charset="0"/>
              </a:rPr>
              <a:t>Non-veterans who do not meet WIOA low-income criteria or BSD/ELL criteria</a:t>
            </a:r>
            <a:r>
              <a:rPr lang="en-US" sz="2400"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38396323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6134DA-DB69-4564-9895-5F187F045281}"/>
              </a:ext>
            </a:extLst>
          </p:cNvPr>
          <p:cNvSpPr>
            <a:spLocks noGrp="1"/>
          </p:cNvSpPr>
          <p:nvPr>
            <p:ph type="title"/>
          </p:nvPr>
        </p:nvSpPr>
        <p:spPr>
          <a:xfrm>
            <a:off x="457200" y="990599"/>
            <a:ext cx="8229600" cy="608014"/>
          </a:xfrm>
        </p:spPr>
        <p:txBody>
          <a:bodyPr/>
          <a:lstStyle/>
          <a:p>
            <a:r>
              <a:rPr lang="en-US" b="1" dirty="0"/>
              <a:t>DOL TEGL 7-20</a:t>
            </a:r>
            <a:endParaRPr lang="en-US" dirty="0"/>
          </a:p>
        </p:txBody>
      </p:sp>
      <p:sp>
        <p:nvSpPr>
          <p:cNvPr id="7" name="Content Placeholder 6">
            <a:extLst>
              <a:ext uri="{FF2B5EF4-FFF2-40B4-BE49-F238E27FC236}">
                <a16:creationId xmlns:a16="http://schemas.microsoft.com/office/drawing/2014/main" id="{A9503BD0-72CC-43C6-AD7E-FF0406A66814}"/>
              </a:ext>
            </a:extLst>
          </p:cNvPr>
          <p:cNvSpPr>
            <a:spLocks noGrp="1"/>
          </p:cNvSpPr>
          <p:nvPr>
            <p:ph idx="1"/>
          </p:nvPr>
        </p:nvSpPr>
        <p:spPr>
          <a:xfrm>
            <a:off x="457200" y="1828800"/>
            <a:ext cx="8229600" cy="4297363"/>
          </a:xfrm>
        </p:spPr>
        <p:txBody>
          <a:bodyPr/>
          <a:lstStyle/>
          <a:p>
            <a:pPr marL="0" indent="0">
              <a:buNone/>
            </a:pPr>
            <a:r>
              <a:rPr lang="en-US" sz="2400" dirty="0"/>
              <a:t>Department of Labor issued TEGL 7-20,</a:t>
            </a:r>
            <a:r>
              <a:rPr lang="en-US" altLang="en-US" sz="2400" dirty="0">
                <a:latin typeface="Trebuchet MS" panose="020B0603020202020204" pitchFamily="34" charset="0"/>
                <a:cs typeface="Traditional Arabic" panose="02020603050405020304" pitchFamily="18" charset="-78"/>
              </a:rPr>
              <a:t> Implementation of Priority of Service in WIOA Adults</a:t>
            </a:r>
            <a:r>
              <a:rPr lang="en-US" sz="2400" dirty="0"/>
              <a:t> in November 2020:</a:t>
            </a:r>
          </a:p>
          <a:p>
            <a:pPr lvl="1"/>
            <a:r>
              <a:rPr lang="en-US" sz="2200" dirty="0"/>
              <a:t>This new guidance is issuing a threshold for each state (which in turn will be monitored down to each LWIA,) to serve at least 75% of their Adult population in one or more of the priority groups of Low Income, Basic Skills</a:t>
            </a:r>
            <a:r>
              <a:rPr lang="en-US" sz="2400" dirty="0"/>
              <a:t> </a:t>
            </a:r>
            <a:r>
              <a:rPr lang="en-US" sz="2200" dirty="0"/>
              <a:t>Deficient (including English Language Learners), as well as Veterans or Qualified Spouse of a Veteran. </a:t>
            </a:r>
          </a:p>
          <a:p>
            <a:pPr lvl="1"/>
            <a:r>
              <a:rPr lang="en-US" sz="2200" dirty="0"/>
              <a:t>In December 2020, our programmers ran various ad hoc reports by LWIA, and by and large every LWIA has exceeded 75% of their Adult Registrants in PY19 and (from 7-1-20 – to date) in PY20.</a:t>
            </a:r>
          </a:p>
          <a:p>
            <a:endParaRPr lang="en-US" dirty="0"/>
          </a:p>
        </p:txBody>
      </p:sp>
      <p:sp>
        <p:nvSpPr>
          <p:cNvPr id="5" name="Slide Number Placeholder 4">
            <a:extLst>
              <a:ext uri="{FF2B5EF4-FFF2-40B4-BE49-F238E27FC236}">
                <a16:creationId xmlns:a16="http://schemas.microsoft.com/office/drawing/2014/main" id="{1D6CB981-3505-4EA1-BC3E-8F42D88234A6}"/>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35227543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D485-9E68-4A34-A11E-95861204A354}"/>
              </a:ext>
            </a:extLst>
          </p:cNvPr>
          <p:cNvSpPr>
            <a:spLocks noGrp="1"/>
          </p:cNvSpPr>
          <p:nvPr>
            <p:ph type="title"/>
          </p:nvPr>
        </p:nvSpPr>
        <p:spPr>
          <a:xfrm>
            <a:off x="457200" y="1143000"/>
            <a:ext cx="8382000" cy="799307"/>
          </a:xfrm>
        </p:spPr>
        <p:txBody>
          <a:bodyPr/>
          <a:lstStyle/>
          <a:p>
            <a:r>
              <a:rPr lang="en-US" sz="3600" b="1" dirty="0"/>
              <a:t>DOL TEGL 7-20 – Tracked by Exiters</a:t>
            </a:r>
            <a:endParaRPr lang="en-US" sz="3600" dirty="0"/>
          </a:p>
        </p:txBody>
      </p:sp>
      <p:sp>
        <p:nvSpPr>
          <p:cNvPr id="3" name="Content Placeholder 2">
            <a:extLst>
              <a:ext uri="{FF2B5EF4-FFF2-40B4-BE49-F238E27FC236}">
                <a16:creationId xmlns:a16="http://schemas.microsoft.com/office/drawing/2014/main" id="{7BDAF1E9-3803-42A4-92E0-1E327C48AC0F}"/>
              </a:ext>
            </a:extLst>
          </p:cNvPr>
          <p:cNvSpPr>
            <a:spLocks noGrp="1"/>
          </p:cNvSpPr>
          <p:nvPr>
            <p:ph idx="1"/>
          </p:nvPr>
        </p:nvSpPr>
        <p:spPr>
          <a:xfrm>
            <a:off x="457200" y="2057400"/>
            <a:ext cx="8229600" cy="4068763"/>
          </a:xfrm>
        </p:spPr>
        <p:txBody>
          <a:bodyPr/>
          <a:lstStyle/>
          <a:p>
            <a:pPr marL="0" indent="0">
              <a:buNone/>
            </a:pPr>
            <a:r>
              <a:rPr lang="en-US" sz="2400" dirty="0"/>
              <a:t>Department of Labor issued TEGL 7-20,</a:t>
            </a:r>
            <a:r>
              <a:rPr lang="en-US" altLang="en-US" sz="2400" dirty="0">
                <a:latin typeface="Trebuchet MS" panose="020B0603020202020204" pitchFamily="34" charset="0"/>
                <a:cs typeface="Traditional Arabic" panose="02020603050405020304" pitchFamily="18" charset="-78"/>
              </a:rPr>
              <a:t> Implementation of Priority of Service in WIOA Adults</a:t>
            </a:r>
            <a:r>
              <a:rPr lang="en-US" sz="2400" dirty="0"/>
              <a:t> in November 2020:</a:t>
            </a:r>
          </a:p>
          <a:p>
            <a:pPr lvl="1"/>
            <a:r>
              <a:rPr lang="en-US" sz="2200" dirty="0"/>
              <a:t>Closer examination of TEGL 7-20, it was noted that DOL will be tracking this Adult Priority based on Adult Exiters in PY20 (7-1-20 – 6-30-21) to capture a baseline on how each state (and each LWIA) has been doing regarding serving Adult clients who have met the WIOA Adult Priorities outlined in the WIOA legislation.</a:t>
            </a:r>
          </a:p>
          <a:p>
            <a:pPr lvl="1"/>
            <a:r>
              <a:rPr lang="en-US" sz="2200" dirty="0"/>
              <a:t>Basically, for those working with the Adult title, keep doing what you have been regarding following the Adult priorities and everything will work well.</a:t>
            </a:r>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7F32732-1B41-457A-A7FE-4B3CCBE81EFF}"/>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13985384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684C-C030-4F1B-A370-452F2035A4B3}"/>
              </a:ext>
            </a:extLst>
          </p:cNvPr>
          <p:cNvSpPr>
            <a:spLocks noGrp="1"/>
          </p:cNvSpPr>
          <p:nvPr>
            <p:ph type="title"/>
          </p:nvPr>
        </p:nvSpPr>
        <p:spPr>
          <a:xfrm>
            <a:off x="457200" y="1066800"/>
            <a:ext cx="8229600" cy="684212"/>
          </a:xfrm>
        </p:spPr>
        <p:txBody>
          <a:bodyPr/>
          <a:lstStyle/>
          <a:p>
            <a:r>
              <a:rPr lang="en-US" sz="3700" b="1" dirty="0"/>
              <a:t>Reports for Tracking Adult Priorities</a:t>
            </a:r>
          </a:p>
        </p:txBody>
      </p:sp>
      <p:sp>
        <p:nvSpPr>
          <p:cNvPr id="3" name="Content Placeholder 2">
            <a:extLst>
              <a:ext uri="{FF2B5EF4-FFF2-40B4-BE49-F238E27FC236}">
                <a16:creationId xmlns:a16="http://schemas.microsoft.com/office/drawing/2014/main" id="{8EAC321F-3096-40F6-B8AD-45BEB1A5B37B}"/>
              </a:ext>
            </a:extLst>
          </p:cNvPr>
          <p:cNvSpPr>
            <a:spLocks noGrp="1"/>
          </p:cNvSpPr>
          <p:nvPr>
            <p:ph idx="1"/>
          </p:nvPr>
        </p:nvSpPr>
        <p:spPr>
          <a:xfrm>
            <a:off x="457200" y="1981200"/>
            <a:ext cx="8229600" cy="4144963"/>
          </a:xfrm>
        </p:spPr>
        <p:txBody>
          <a:bodyPr/>
          <a:lstStyle/>
          <a:p>
            <a:pPr marL="0" indent="0">
              <a:buNone/>
            </a:pPr>
            <a:r>
              <a:rPr lang="en-US" sz="3000" dirty="0"/>
              <a:t>A new report under the Reporting Menu (Participant Reports), called Non-Priority 1A Adult Report:</a:t>
            </a:r>
          </a:p>
          <a:p>
            <a:pPr lvl="1"/>
            <a:r>
              <a:rPr lang="en-US" sz="2400" dirty="0"/>
              <a:t>This report will allow each LWIA the ability to run a report, for a given period that identifies the clients who are currently being served under the Adult Funding stream that </a:t>
            </a:r>
            <a:r>
              <a:rPr lang="en-US" sz="2400" b="1" u="sng" dirty="0"/>
              <a:t>had not</a:t>
            </a:r>
            <a:r>
              <a:rPr lang="en-US" sz="2400" dirty="0"/>
              <a:t> met any of the WIOA Adult priorities.</a:t>
            </a:r>
          </a:p>
          <a:p>
            <a:pPr lvl="1"/>
            <a:r>
              <a:rPr lang="en-US" sz="2400" dirty="0"/>
              <a:t>See the next slide for a screen print of the actual report criteria screen.</a:t>
            </a:r>
          </a:p>
        </p:txBody>
      </p:sp>
      <p:sp>
        <p:nvSpPr>
          <p:cNvPr id="4" name="Slide Number Placeholder 3">
            <a:extLst>
              <a:ext uri="{FF2B5EF4-FFF2-40B4-BE49-F238E27FC236}">
                <a16:creationId xmlns:a16="http://schemas.microsoft.com/office/drawing/2014/main" id="{C6DB6173-D0EE-434B-8305-88238EFF290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73381208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6B70A-937F-4BFB-8EB5-BA050E69E882}"/>
              </a:ext>
            </a:extLst>
          </p:cNvPr>
          <p:cNvSpPr>
            <a:spLocks noGrp="1"/>
          </p:cNvSpPr>
          <p:nvPr>
            <p:ph type="title"/>
          </p:nvPr>
        </p:nvSpPr>
        <p:spPr>
          <a:xfrm>
            <a:off x="457200" y="990600"/>
            <a:ext cx="8229600" cy="684212"/>
          </a:xfrm>
        </p:spPr>
        <p:txBody>
          <a:bodyPr/>
          <a:lstStyle/>
          <a:p>
            <a:r>
              <a:rPr lang="en-US" b="1" dirty="0"/>
              <a:t>Non-Priority 1A Adult Report</a:t>
            </a:r>
          </a:p>
        </p:txBody>
      </p:sp>
      <p:pic>
        <p:nvPicPr>
          <p:cNvPr id="5" name="Content Placeholder 4">
            <a:extLst>
              <a:ext uri="{FF2B5EF4-FFF2-40B4-BE49-F238E27FC236}">
                <a16:creationId xmlns:a16="http://schemas.microsoft.com/office/drawing/2014/main" id="{83FCE49D-1227-4E9D-A97B-A857C78F5787}"/>
              </a:ext>
            </a:extLst>
          </p:cNvPr>
          <p:cNvPicPr>
            <a:picLocks noGrp="1" noChangeAspect="1"/>
          </p:cNvPicPr>
          <p:nvPr>
            <p:ph idx="1"/>
          </p:nvPr>
        </p:nvPicPr>
        <p:blipFill>
          <a:blip r:embed="rId2"/>
          <a:stretch>
            <a:fillRect/>
          </a:stretch>
        </p:blipFill>
        <p:spPr>
          <a:xfrm>
            <a:off x="990600" y="2057400"/>
            <a:ext cx="7239000" cy="3567906"/>
          </a:xfrm>
          <a:prstGeom prst="rect">
            <a:avLst/>
          </a:prstGeom>
        </p:spPr>
      </p:pic>
      <p:sp>
        <p:nvSpPr>
          <p:cNvPr id="4" name="Slide Number Placeholder 3">
            <a:extLst>
              <a:ext uri="{FF2B5EF4-FFF2-40B4-BE49-F238E27FC236}">
                <a16:creationId xmlns:a16="http://schemas.microsoft.com/office/drawing/2014/main" id="{43C120D7-DCA0-4DC7-9849-4B2C5BD7D212}"/>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2542207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92D11-50B2-4C25-ABAF-5452C905CDEA}"/>
              </a:ext>
            </a:extLst>
          </p:cNvPr>
          <p:cNvSpPr>
            <a:spLocks noGrp="1"/>
          </p:cNvSpPr>
          <p:nvPr>
            <p:ph type="title"/>
          </p:nvPr>
        </p:nvSpPr>
        <p:spPr>
          <a:xfrm>
            <a:off x="457200" y="990600"/>
            <a:ext cx="8229600" cy="990600"/>
          </a:xfrm>
        </p:spPr>
        <p:txBody>
          <a:bodyPr/>
          <a:lstStyle/>
          <a:p>
            <a:r>
              <a:rPr lang="en-US" sz="3600" b="1" dirty="0"/>
              <a:t>Example Results from a Non-Priority 1A Adult Report</a:t>
            </a:r>
            <a:r>
              <a:rPr lang="en-US" sz="3600" dirty="0"/>
              <a:t> </a:t>
            </a:r>
          </a:p>
        </p:txBody>
      </p:sp>
      <p:sp>
        <p:nvSpPr>
          <p:cNvPr id="3" name="Content Placeholder 2">
            <a:extLst>
              <a:ext uri="{FF2B5EF4-FFF2-40B4-BE49-F238E27FC236}">
                <a16:creationId xmlns:a16="http://schemas.microsoft.com/office/drawing/2014/main" id="{EEE4AF58-E109-4DE5-A584-6CB3B871C997}"/>
              </a:ext>
            </a:extLst>
          </p:cNvPr>
          <p:cNvSpPr>
            <a:spLocks noGrp="1"/>
          </p:cNvSpPr>
          <p:nvPr>
            <p:ph idx="1"/>
          </p:nvPr>
        </p:nvSpPr>
        <p:spPr>
          <a:xfrm>
            <a:off x="457200" y="2209801"/>
            <a:ext cx="8229600" cy="4329112"/>
          </a:xfrm>
        </p:spPr>
        <p:txBody>
          <a:bodyPr/>
          <a:lstStyle/>
          <a:p>
            <a:pPr marL="0" indent="0">
              <a:buNone/>
            </a:pPr>
            <a:r>
              <a:rPr lang="en-US" sz="2400" dirty="0"/>
              <a:t>From the “Training Platform” of IWDS, below is an example of results from the report:  </a:t>
            </a:r>
          </a:p>
        </p:txBody>
      </p:sp>
      <p:sp>
        <p:nvSpPr>
          <p:cNvPr id="4" name="Slide Number Placeholder 3">
            <a:extLst>
              <a:ext uri="{FF2B5EF4-FFF2-40B4-BE49-F238E27FC236}">
                <a16:creationId xmlns:a16="http://schemas.microsoft.com/office/drawing/2014/main" id="{9D6500D2-1372-484D-9F29-8097FF966AA5}"/>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15</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C9D09ED5-BDA4-4EED-A552-6FE20605422F}"/>
              </a:ext>
            </a:extLst>
          </p:cNvPr>
          <p:cNvPicPr>
            <a:picLocks noChangeAspect="1"/>
          </p:cNvPicPr>
          <p:nvPr/>
        </p:nvPicPr>
        <p:blipFill>
          <a:blip r:embed="rId2"/>
          <a:stretch>
            <a:fillRect/>
          </a:stretch>
        </p:blipFill>
        <p:spPr>
          <a:xfrm>
            <a:off x="304800" y="3124201"/>
            <a:ext cx="8229600" cy="3003548"/>
          </a:xfrm>
          <a:prstGeom prst="rect">
            <a:avLst/>
          </a:prstGeom>
        </p:spPr>
      </p:pic>
    </p:spTree>
    <p:extLst>
      <p:ext uri="{BB962C8B-B14F-4D97-AF65-F5344CB8AC3E}">
        <p14:creationId xmlns:p14="http://schemas.microsoft.com/office/powerpoint/2010/main" val="25468933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B001-8A93-46C7-BA34-3AD2487DC158}"/>
              </a:ext>
            </a:extLst>
          </p:cNvPr>
          <p:cNvSpPr>
            <a:spLocks noGrp="1"/>
          </p:cNvSpPr>
          <p:nvPr>
            <p:ph type="title"/>
          </p:nvPr>
        </p:nvSpPr>
        <p:spPr>
          <a:xfrm>
            <a:off x="457200" y="1066800"/>
            <a:ext cx="8229600" cy="760412"/>
          </a:xfrm>
        </p:spPr>
        <p:txBody>
          <a:bodyPr/>
          <a:lstStyle/>
          <a:p>
            <a:r>
              <a:rPr lang="en-US" sz="4000" b="1" dirty="0"/>
              <a:t>Another New Report on the Way</a:t>
            </a:r>
          </a:p>
        </p:txBody>
      </p:sp>
      <p:sp>
        <p:nvSpPr>
          <p:cNvPr id="3" name="Content Placeholder 2">
            <a:extLst>
              <a:ext uri="{FF2B5EF4-FFF2-40B4-BE49-F238E27FC236}">
                <a16:creationId xmlns:a16="http://schemas.microsoft.com/office/drawing/2014/main" id="{DED88DAA-57BF-4735-A9B2-3B9AE98CC509}"/>
              </a:ext>
            </a:extLst>
          </p:cNvPr>
          <p:cNvSpPr>
            <a:spLocks noGrp="1"/>
          </p:cNvSpPr>
          <p:nvPr>
            <p:ph idx="1"/>
          </p:nvPr>
        </p:nvSpPr>
        <p:spPr>
          <a:xfrm>
            <a:off x="457200" y="2057400"/>
            <a:ext cx="8229600" cy="4068763"/>
          </a:xfrm>
        </p:spPr>
        <p:txBody>
          <a:bodyPr/>
          <a:lstStyle/>
          <a:p>
            <a:r>
              <a:rPr lang="en-US" sz="2400" dirty="0"/>
              <a:t>There is another new report currently in development that will be added to the reporting menu soon. It will be run by LWIA, program year and either by Registrant or Exiter, showing how the LWIA has done or is doing serving Adult clients who meet one or more of the Adult Priorities.  </a:t>
            </a:r>
          </a:p>
          <a:p>
            <a:r>
              <a:rPr lang="en-US" sz="2400" dirty="0"/>
              <a:t>This report will also provide a detailed numeric breakdown on how the Adult clients have met the different Adult Priorities during the selected reporting period.    </a:t>
            </a:r>
          </a:p>
        </p:txBody>
      </p:sp>
      <p:sp>
        <p:nvSpPr>
          <p:cNvPr id="4" name="Slide Number Placeholder 3">
            <a:extLst>
              <a:ext uri="{FF2B5EF4-FFF2-40B4-BE49-F238E27FC236}">
                <a16:creationId xmlns:a16="http://schemas.microsoft.com/office/drawing/2014/main" id="{05C7C9A1-A3EC-4FDD-804E-5B3FC9C898E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32952666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B8D01A-51ED-4414-AA93-30C3A1091F0C}"/>
              </a:ext>
            </a:extLst>
          </p:cNvPr>
          <p:cNvSpPr>
            <a:spLocks noGrp="1"/>
          </p:cNvSpPr>
          <p:nvPr>
            <p:ph type="title"/>
          </p:nvPr>
        </p:nvSpPr>
        <p:spPr>
          <a:xfrm>
            <a:off x="457200" y="1143000"/>
            <a:ext cx="8229600" cy="608012"/>
          </a:xfrm>
        </p:spPr>
        <p:txBody>
          <a:bodyPr/>
          <a:lstStyle/>
          <a:p>
            <a:r>
              <a:rPr lang="en-US" b="1" dirty="0"/>
              <a:t>WIOA Adult Low Income</a:t>
            </a:r>
          </a:p>
        </p:txBody>
      </p:sp>
      <p:sp>
        <p:nvSpPr>
          <p:cNvPr id="7" name="Content Placeholder 6">
            <a:extLst>
              <a:ext uri="{FF2B5EF4-FFF2-40B4-BE49-F238E27FC236}">
                <a16:creationId xmlns:a16="http://schemas.microsoft.com/office/drawing/2014/main" id="{4147D5A6-CCFB-4B33-B744-5219C19FA009}"/>
              </a:ext>
            </a:extLst>
          </p:cNvPr>
          <p:cNvSpPr>
            <a:spLocks noGrp="1"/>
          </p:cNvSpPr>
          <p:nvPr>
            <p:ph idx="1"/>
          </p:nvPr>
        </p:nvSpPr>
        <p:spPr>
          <a:xfrm>
            <a:off x="457200" y="1981200"/>
            <a:ext cx="8229600" cy="4144963"/>
          </a:xfrm>
        </p:spPr>
        <p:txBody>
          <a:bodyPr/>
          <a:lstStyle/>
          <a:p>
            <a:pPr marL="0" indent="0">
              <a:buNone/>
            </a:pPr>
            <a:r>
              <a:rPr lang="en-US" sz="2400" dirty="0"/>
              <a:t>As was addressed in the WIOA Low Income presentation, below are the six different ways an Adult client could meet WIOA Low Income criteria:</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Cash Welfare</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Food Stamps</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Homeless</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Foster Child</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Family Income Calculation</a:t>
            </a:r>
          </a:p>
          <a:p>
            <a:pPr marL="800100" lvl="1" indent="-342900">
              <a:buFont typeface="+mj-lt"/>
              <a:buAutoNum type="arabicPeriod"/>
            </a:pPr>
            <a:r>
              <a:rPr lang="en-US" sz="1800" dirty="0">
                <a:latin typeface="Trebuchet MS" panose="020B0603020202020204" pitchFamily="34" charset="0"/>
                <a:cs typeface="Traditional Arabic" panose="02020603050405020304" pitchFamily="18" charset="-78"/>
              </a:rPr>
              <a:t>Family of One Due to a Disability (Requires the client to have a disability, and their own income be below the low-income threshold for a family size of one.)</a:t>
            </a:r>
          </a:p>
          <a:p>
            <a:pPr lvl="1"/>
            <a:endParaRPr lang="en-US" sz="2000" dirty="0"/>
          </a:p>
        </p:txBody>
      </p:sp>
      <p:sp>
        <p:nvSpPr>
          <p:cNvPr id="5" name="Slide Number Placeholder 4">
            <a:extLst>
              <a:ext uri="{FF2B5EF4-FFF2-40B4-BE49-F238E27FC236}">
                <a16:creationId xmlns:a16="http://schemas.microsoft.com/office/drawing/2014/main" id="{44C14A43-CED5-4186-8FB5-7CFA97C5C170}"/>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26034402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1D43F-3D17-4CAF-B39F-993F564BE8EE}"/>
              </a:ext>
            </a:extLst>
          </p:cNvPr>
          <p:cNvSpPr>
            <a:spLocks noGrp="1"/>
          </p:cNvSpPr>
          <p:nvPr>
            <p:ph type="title"/>
          </p:nvPr>
        </p:nvSpPr>
        <p:spPr>
          <a:xfrm>
            <a:off x="457200" y="1066800"/>
            <a:ext cx="8229600" cy="912812"/>
          </a:xfrm>
        </p:spPr>
        <p:txBody>
          <a:bodyPr/>
          <a:lstStyle/>
          <a:p>
            <a:r>
              <a:rPr lang="en-US" b="1" dirty="0"/>
              <a:t>WIOA Adult Low Income</a:t>
            </a:r>
          </a:p>
        </p:txBody>
      </p:sp>
      <p:sp>
        <p:nvSpPr>
          <p:cNvPr id="3" name="Content Placeholder 2">
            <a:extLst>
              <a:ext uri="{FF2B5EF4-FFF2-40B4-BE49-F238E27FC236}">
                <a16:creationId xmlns:a16="http://schemas.microsoft.com/office/drawing/2014/main" id="{7C26D7BE-AC9B-49F1-BA22-0359C298EE06}"/>
              </a:ext>
            </a:extLst>
          </p:cNvPr>
          <p:cNvSpPr>
            <a:spLocks noGrp="1"/>
          </p:cNvSpPr>
          <p:nvPr>
            <p:ph idx="1"/>
          </p:nvPr>
        </p:nvSpPr>
        <p:spPr>
          <a:xfrm>
            <a:off x="457200" y="2209800"/>
            <a:ext cx="8229600" cy="3916363"/>
          </a:xfrm>
        </p:spPr>
        <p:txBody>
          <a:bodyPr/>
          <a:lstStyle/>
          <a:p>
            <a:pPr marL="0" indent="0">
              <a:buNone/>
            </a:pPr>
            <a:r>
              <a:rPr lang="en-US" dirty="0"/>
              <a:t>If a qualified Adult client meets any one or more of the six WIOA Low Income criteria shown on the previous slide, they should be certified under Adult Low Income and receive priority under the WIOA Adult title.   </a:t>
            </a:r>
          </a:p>
          <a:p>
            <a:endParaRPr lang="en-US" dirty="0"/>
          </a:p>
        </p:txBody>
      </p:sp>
      <p:sp>
        <p:nvSpPr>
          <p:cNvPr id="4" name="Slide Number Placeholder 3">
            <a:extLst>
              <a:ext uri="{FF2B5EF4-FFF2-40B4-BE49-F238E27FC236}">
                <a16:creationId xmlns:a16="http://schemas.microsoft.com/office/drawing/2014/main" id="{674E71A7-4963-453F-BC7D-09E9AF895BF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14956128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90600"/>
          </a:xfrm>
        </p:spPr>
        <p:txBody>
          <a:bodyPr/>
          <a:lstStyle/>
          <a:p>
            <a:r>
              <a:rPr lang="en-US" sz="4800" b="1" dirty="0">
                <a:effectLst>
                  <a:outerShdw blurRad="38100" dist="38100" dir="2700000" algn="tl">
                    <a:srgbClr val="000000">
                      <a:alpha val="43137"/>
                    </a:srgbClr>
                  </a:outerShdw>
                </a:effectLst>
                <a:latin typeface="Trebuchet MS" panose="020B0603020202020204" pitchFamily="34" charset="0"/>
              </a:rPr>
              <a:t>Basic Skills Deficient</a:t>
            </a:r>
            <a:endParaRPr lang="en-US" sz="4800" dirty="0"/>
          </a:p>
        </p:txBody>
      </p:sp>
      <p:sp>
        <p:nvSpPr>
          <p:cNvPr id="3" name="Content Placeholder 2"/>
          <p:cNvSpPr>
            <a:spLocks noGrp="1"/>
          </p:cNvSpPr>
          <p:nvPr>
            <p:ph idx="1"/>
          </p:nvPr>
        </p:nvSpPr>
        <p:spPr>
          <a:xfrm>
            <a:off x="457200" y="2286000"/>
            <a:ext cx="8229600" cy="3840163"/>
          </a:xfrm>
        </p:spPr>
        <p:txBody>
          <a:bodyPr/>
          <a:lstStyle/>
          <a:p>
            <a:pPr marL="0" indent="0">
              <a:buNone/>
            </a:pPr>
            <a:r>
              <a:rPr lang="en-US" sz="2600" dirty="0"/>
              <a:t>Basic Skills Deficient – respect to an individual— </a:t>
            </a:r>
          </a:p>
          <a:p>
            <a:pPr marL="514350" indent="-514350">
              <a:buAutoNum type="alphaUcParenBoth"/>
            </a:pPr>
            <a:r>
              <a:rPr lang="en-US" sz="2400" dirty="0"/>
              <a:t>who is a youth, that the individual has English reading, writing, or computing skills at or below the 8th grade level on a generally accepted standardized test; or </a:t>
            </a:r>
          </a:p>
          <a:p>
            <a:pPr marL="514350" indent="-514350">
              <a:buAutoNum type="alphaUcParenBoth"/>
            </a:pPr>
            <a:r>
              <a:rPr lang="en-US" sz="2400" dirty="0"/>
              <a:t>who is a youth or adult, that the individual is unable to compute or solve problems, or read, write, or speak English, at a level necessary to function on the job, in the individual’s family, or in society.</a:t>
            </a:r>
          </a:p>
          <a:p>
            <a:endParaRPr lang="en-US"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34182851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63A07-3C63-4001-8E79-A029B3B3D354}"/>
              </a:ext>
            </a:extLst>
          </p:cNvPr>
          <p:cNvSpPr>
            <a:spLocks noGrp="1"/>
          </p:cNvSpPr>
          <p:nvPr>
            <p:ph type="title"/>
          </p:nvPr>
        </p:nvSpPr>
        <p:spPr>
          <a:xfrm>
            <a:off x="457200" y="990600"/>
            <a:ext cx="8229600" cy="762000"/>
          </a:xfrm>
        </p:spPr>
        <p:txBody>
          <a:bodyPr/>
          <a:lstStyle/>
          <a:p>
            <a:r>
              <a:rPr lang="en-US" b="1" dirty="0">
                <a:effectLst>
                  <a:outerShdw blurRad="38100" dist="38100" dir="2700000" algn="tl">
                    <a:srgbClr val="000000">
                      <a:alpha val="43137"/>
                    </a:srgbClr>
                  </a:outerShdw>
                </a:effectLst>
                <a:cs typeface="Traditional Arabic" panose="02020603050405020304" pitchFamily="18" charset="-78"/>
              </a:rPr>
              <a:t>WIOA Title 1 Authorization</a:t>
            </a:r>
            <a:endParaRPr lang="en-US" dirty="0"/>
          </a:p>
        </p:txBody>
      </p:sp>
      <p:sp>
        <p:nvSpPr>
          <p:cNvPr id="6" name="Content Placeholder 5">
            <a:extLst>
              <a:ext uri="{FF2B5EF4-FFF2-40B4-BE49-F238E27FC236}">
                <a16:creationId xmlns:a16="http://schemas.microsoft.com/office/drawing/2014/main" id="{15296EE3-BD2E-45B6-8153-7C3BC7DC9628}"/>
              </a:ext>
            </a:extLst>
          </p:cNvPr>
          <p:cNvSpPr>
            <a:spLocks noGrp="1"/>
          </p:cNvSpPr>
          <p:nvPr>
            <p:ph sz="half" idx="2"/>
          </p:nvPr>
        </p:nvSpPr>
        <p:spPr>
          <a:xfrm>
            <a:off x="4648200" y="1905000"/>
            <a:ext cx="4038600" cy="4221163"/>
          </a:xfrm>
        </p:spPr>
        <p:txBody>
          <a:bodyPr/>
          <a:lstStyle/>
          <a:p>
            <a:pPr marL="0" indent="0">
              <a:buNone/>
            </a:pPr>
            <a:endParaRPr lang="en-US" altLang="en-US" b="1" u="sng" dirty="0">
              <a:cs typeface="Traditional Arabic" panose="02020603050405020304" pitchFamily="18" charset="-78"/>
              <a:hlinkClick r:id="rId2"/>
            </a:endParaRPr>
          </a:p>
          <a:p>
            <a:pPr marL="0" indent="0">
              <a:buNone/>
            </a:pPr>
            <a:endParaRPr lang="en-US" altLang="en-US" b="1" u="sng" dirty="0">
              <a:cs typeface="Traditional Arabic" panose="02020603050405020304" pitchFamily="18" charset="-78"/>
              <a:hlinkClick r:id="rId2"/>
            </a:endParaRPr>
          </a:p>
          <a:p>
            <a:pPr marL="0" indent="0" algn="ctr">
              <a:buNone/>
            </a:pPr>
            <a:r>
              <a:rPr lang="en-US" altLang="en-US" sz="2400" b="1" u="sng" dirty="0">
                <a:cs typeface="Traditional Arabic" panose="02020603050405020304" pitchFamily="18" charset="-78"/>
                <a:hlinkClick r:id="rId2"/>
              </a:rPr>
              <a:t>Workforce Innovation and Opportunity Act of 2014</a:t>
            </a:r>
            <a:endParaRPr lang="en-US" altLang="en-US" sz="2400" b="1" u="sng" dirty="0">
              <a:cs typeface="Traditional Arabic" panose="02020603050405020304" pitchFamily="18" charset="-78"/>
            </a:endParaRPr>
          </a:p>
          <a:p>
            <a:endParaRPr lang="en-US" dirty="0"/>
          </a:p>
        </p:txBody>
      </p:sp>
      <p:sp>
        <p:nvSpPr>
          <p:cNvPr id="4" name="Slide Number Placeholder 3">
            <a:extLst>
              <a:ext uri="{FF2B5EF4-FFF2-40B4-BE49-F238E27FC236}">
                <a16:creationId xmlns:a16="http://schemas.microsoft.com/office/drawing/2014/main" id="{054A16F5-12E5-4DE3-BEB0-772F8FDC714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a:t>
            </a:fld>
            <a:endParaRPr lang="en-US" dirty="0">
              <a:solidFill>
                <a:prstClr val="black">
                  <a:tint val="75000"/>
                </a:prstClr>
              </a:solidFill>
            </a:endParaRPr>
          </a:p>
        </p:txBody>
      </p:sp>
      <p:pic>
        <p:nvPicPr>
          <p:cNvPr id="7" name="Picture 2">
            <a:extLst>
              <a:ext uri="{FF2B5EF4-FFF2-40B4-BE49-F238E27FC236}">
                <a16:creationId xmlns:a16="http://schemas.microsoft.com/office/drawing/2014/main" id="{971BB263-466D-4902-8A82-327699272764}"/>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60566" y="2133600"/>
            <a:ext cx="4031867" cy="3581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005156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8B687-BB4F-4154-8FED-A3793357BA77}"/>
              </a:ext>
            </a:extLst>
          </p:cNvPr>
          <p:cNvSpPr>
            <a:spLocks noGrp="1"/>
          </p:cNvSpPr>
          <p:nvPr>
            <p:ph type="title"/>
          </p:nvPr>
        </p:nvSpPr>
        <p:spPr>
          <a:xfrm>
            <a:off x="457200" y="1066800"/>
            <a:ext cx="8229600" cy="608012"/>
          </a:xfrm>
        </p:spPr>
        <p:txBody>
          <a:bodyPr/>
          <a:lstStyle/>
          <a:p>
            <a:r>
              <a:rPr lang="en-US" b="1" dirty="0"/>
              <a:t>Basic Skills Deficient</a:t>
            </a:r>
            <a:endParaRPr lang="en-US" dirty="0"/>
          </a:p>
        </p:txBody>
      </p:sp>
      <p:sp>
        <p:nvSpPr>
          <p:cNvPr id="3" name="Content Placeholder 2">
            <a:extLst>
              <a:ext uri="{FF2B5EF4-FFF2-40B4-BE49-F238E27FC236}">
                <a16:creationId xmlns:a16="http://schemas.microsoft.com/office/drawing/2014/main" id="{1C43D28F-B689-433C-B871-7B4645C4FB58}"/>
              </a:ext>
            </a:extLst>
          </p:cNvPr>
          <p:cNvSpPr>
            <a:spLocks noGrp="1"/>
          </p:cNvSpPr>
          <p:nvPr>
            <p:ph idx="1"/>
          </p:nvPr>
        </p:nvSpPr>
        <p:spPr>
          <a:xfrm>
            <a:off x="457200" y="1905000"/>
            <a:ext cx="8229600" cy="4221163"/>
          </a:xfrm>
        </p:spPr>
        <p:txBody>
          <a:bodyPr/>
          <a:lstStyle/>
          <a:p>
            <a:pPr marL="0" indent="0">
              <a:buNone/>
            </a:pPr>
            <a:r>
              <a:rPr lang="en-US" sz="2600" dirty="0"/>
              <a:t>As was covered in the standalone presentation on Basic Skills Deficient (BSD), there are three different ways an Adult client could meet the WIOA Adult Priority tied to BSD:</a:t>
            </a:r>
          </a:p>
          <a:p>
            <a:pPr marL="914400" lvl="1" indent="-457200">
              <a:buFont typeface="+mj-lt"/>
              <a:buAutoNum type="arabicPeriod"/>
            </a:pPr>
            <a:r>
              <a:rPr lang="en-US" sz="2200" dirty="0"/>
              <a:t>Scoring at or below 8</a:t>
            </a:r>
            <a:r>
              <a:rPr lang="en-US" sz="2200" baseline="30000" dirty="0"/>
              <a:t>th</a:t>
            </a:r>
            <a:r>
              <a:rPr lang="en-US" sz="2200" dirty="0"/>
              <a:t> Grade Level Equivalency (GLE) on their pre-assessment math or reading tests.</a:t>
            </a:r>
          </a:p>
          <a:p>
            <a:pPr marL="914400" lvl="1" indent="-457200">
              <a:buFont typeface="+mj-lt"/>
              <a:buAutoNum type="arabicPeriod"/>
            </a:pPr>
            <a:r>
              <a:rPr lang="en-US" sz="2200" dirty="0"/>
              <a:t>Being determined BSD due to the Basic Skills Screening Tool.</a:t>
            </a:r>
          </a:p>
          <a:p>
            <a:pPr marL="914400" lvl="1" indent="-457200">
              <a:buFont typeface="+mj-lt"/>
              <a:buAutoNum type="arabicPeriod"/>
            </a:pPr>
            <a:r>
              <a:rPr lang="en-US" sz="2200" dirty="0"/>
              <a:t>If an Adult Client is assessed as an English Language Learner (ELL).   </a:t>
            </a:r>
          </a:p>
        </p:txBody>
      </p:sp>
      <p:sp>
        <p:nvSpPr>
          <p:cNvPr id="4" name="Slide Number Placeholder 3">
            <a:extLst>
              <a:ext uri="{FF2B5EF4-FFF2-40B4-BE49-F238E27FC236}">
                <a16:creationId xmlns:a16="http://schemas.microsoft.com/office/drawing/2014/main" id="{573A57D0-6462-49A3-B641-A3E56BBEFBF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20654321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34BE1-00BC-4EAC-ADDC-981E3B1F51E7}"/>
              </a:ext>
            </a:extLst>
          </p:cNvPr>
          <p:cNvSpPr>
            <a:spLocks noGrp="1"/>
          </p:cNvSpPr>
          <p:nvPr>
            <p:ph type="title"/>
          </p:nvPr>
        </p:nvSpPr>
        <p:spPr>
          <a:xfrm>
            <a:off x="457200" y="1066800"/>
            <a:ext cx="8229600" cy="609600"/>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BFB2737A-1DB4-4556-AFBC-5D9E3EA6318C}"/>
              </a:ext>
            </a:extLst>
          </p:cNvPr>
          <p:cNvSpPr>
            <a:spLocks noGrp="1"/>
          </p:cNvSpPr>
          <p:nvPr>
            <p:ph idx="1"/>
          </p:nvPr>
        </p:nvSpPr>
        <p:spPr>
          <a:xfrm>
            <a:off x="152400" y="1828800"/>
            <a:ext cx="8991600" cy="5029200"/>
          </a:xfrm>
        </p:spPr>
        <p:txBody>
          <a:bodyPr/>
          <a:lstStyle/>
          <a:p>
            <a:pPr marL="0" indent="0">
              <a:buNone/>
            </a:pPr>
            <a:r>
              <a:rPr lang="en-US" sz="2000" b="1" dirty="0"/>
              <a:t>If</a:t>
            </a:r>
            <a:r>
              <a:rPr lang="en-US" sz="2000" dirty="0"/>
              <a:t> </a:t>
            </a:r>
            <a:r>
              <a:rPr lang="en-US" sz="2000" b="1" dirty="0"/>
              <a:t>an individual replies “No” to any of the following questions on the screening tool, they can be determined BSD:</a:t>
            </a:r>
          </a:p>
        </p:txBody>
      </p:sp>
      <p:sp>
        <p:nvSpPr>
          <p:cNvPr id="4" name="Slide Number Placeholder 3">
            <a:extLst>
              <a:ext uri="{FF2B5EF4-FFF2-40B4-BE49-F238E27FC236}">
                <a16:creationId xmlns:a16="http://schemas.microsoft.com/office/drawing/2014/main" id="{C5CA0806-FC70-4CF0-A314-D46B74EEFF4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21</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B881903D-04FA-4AD0-800C-6170F8DA27C4}"/>
              </a:ext>
            </a:extLst>
          </p:cNvPr>
          <p:cNvPicPr>
            <a:picLocks noChangeAspect="1"/>
          </p:cNvPicPr>
          <p:nvPr/>
        </p:nvPicPr>
        <p:blipFill>
          <a:blip r:embed="rId2"/>
          <a:stretch>
            <a:fillRect/>
          </a:stretch>
        </p:blipFill>
        <p:spPr>
          <a:xfrm>
            <a:off x="990600" y="2667000"/>
            <a:ext cx="7543800" cy="3352800"/>
          </a:xfrm>
          <a:prstGeom prst="rect">
            <a:avLst/>
          </a:prstGeom>
        </p:spPr>
      </p:pic>
    </p:spTree>
    <p:extLst>
      <p:ext uri="{BB962C8B-B14F-4D97-AF65-F5344CB8AC3E}">
        <p14:creationId xmlns:p14="http://schemas.microsoft.com/office/powerpoint/2010/main" val="6728058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9529-306A-43F4-8AAF-75B4F33320F3}"/>
              </a:ext>
            </a:extLst>
          </p:cNvPr>
          <p:cNvSpPr>
            <a:spLocks noGrp="1"/>
          </p:cNvSpPr>
          <p:nvPr>
            <p:ph type="title"/>
          </p:nvPr>
        </p:nvSpPr>
        <p:spPr>
          <a:xfrm>
            <a:off x="457200" y="990600"/>
            <a:ext cx="8229600" cy="760412"/>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61E9DF0F-DBF7-4C8E-A336-929836FDB064}"/>
              </a:ext>
            </a:extLst>
          </p:cNvPr>
          <p:cNvSpPr>
            <a:spLocks noGrp="1"/>
          </p:cNvSpPr>
          <p:nvPr>
            <p:ph idx="1"/>
          </p:nvPr>
        </p:nvSpPr>
        <p:spPr>
          <a:xfrm>
            <a:off x="457200" y="1981200"/>
            <a:ext cx="8229600" cy="4144963"/>
          </a:xfrm>
        </p:spPr>
        <p:txBody>
          <a:bodyPr/>
          <a:lstStyle/>
          <a:p>
            <a:r>
              <a:rPr lang="en-US" sz="2800" dirty="0"/>
              <a:t>Within IWDS, on the “Education Status” screen within the application, is where the question has been added when a client is being determined BSD due to the new screening tool.   </a:t>
            </a:r>
          </a:p>
          <a:p>
            <a:r>
              <a:rPr lang="en-US" sz="2800" dirty="0"/>
              <a:t>If any question on the screening tool is answered “No” by the client, then the question related to the BSD screening tool on the “Education Status” screen should be answered “Yes”; (see example on next slide).  </a:t>
            </a:r>
          </a:p>
          <a:p>
            <a:endParaRPr lang="en-US" sz="2800" dirty="0"/>
          </a:p>
        </p:txBody>
      </p:sp>
      <p:sp>
        <p:nvSpPr>
          <p:cNvPr id="4" name="Slide Number Placeholder 3">
            <a:extLst>
              <a:ext uri="{FF2B5EF4-FFF2-40B4-BE49-F238E27FC236}">
                <a16:creationId xmlns:a16="http://schemas.microsoft.com/office/drawing/2014/main" id="{13CDE834-1B65-4579-8F7F-2F5FEA94CC6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22</a:t>
            </a:fld>
            <a:endParaRPr lang="en-US" dirty="0">
              <a:solidFill>
                <a:prstClr val="black">
                  <a:tint val="75000"/>
                </a:prstClr>
              </a:solidFill>
            </a:endParaRPr>
          </a:p>
        </p:txBody>
      </p:sp>
    </p:spTree>
    <p:extLst>
      <p:ext uri="{BB962C8B-B14F-4D97-AF65-F5344CB8AC3E}">
        <p14:creationId xmlns:p14="http://schemas.microsoft.com/office/powerpoint/2010/main" val="36370532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6BB4-6732-4B48-A9BC-DE21953A9A8A}"/>
              </a:ext>
            </a:extLst>
          </p:cNvPr>
          <p:cNvSpPr>
            <a:spLocks noGrp="1"/>
          </p:cNvSpPr>
          <p:nvPr>
            <p:ph type="title"/>
          </p:nvPr>
        </p:nvSpPr>
        <p:spPr>
          <a:xfrm>
            <a:off x="457200" y="1066800"/>
            <a:ext cx="8229600" cy="763586"/>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CF5B3751-3B7B-402E-91A9-EBA74D9738C4}"/>
              </a:ext>
            </a:extLst>
          </p:cNvPr>
          <p:cNvSpPr>
            <a:spLocks noGrp="1"/>
          </p:cNvSpPr>
          <p:nvPr>
            <p:ph idx="1"/>
          </p:nvPr>
        </p:nvSpPr>
        <p:spPr>
          <a:xfrm>
            <a:off x="457200" y="1830387"/>
            <a:ext cx="8229600" cy="4708526"/>
          </a:xfrm>
        </p:spPr>
        <p:txBody>
          <a:bodyPr/>
          <a:lstStyle/>
          <a:p>
            <a:pPr marL="0" indent="0">
              <a:buNone/>
            </a:pPr>
            <a:r>
              <a:rPr lang="en-US" sz="2400" dirty="0"/>
              <a:t>Demonstrating recording BSD due to the screening tool.</a:t>
            </a:r>
          </a:p>
          <a:p>
            <a:endParaRPr lang="en-US" sz="2400" dirty="0"/>
          </a:p>
        </p:txBody>
      </p:sp>
      <p:sp>
        <p:nvSpPr>
          <p:cNvPr id="4" name="Slide Number Placeholder 3">
            <a:extLst>
              <a:ext uri="{FF2B5EF4-FFF2-40B4-BE49-F238E27FC236}">
                <a16:creationId xmlns:a16="http://schemas.microsoft.com/office/drawing/2014/main" id="{387B6C77-AE30-4B49-AC2B-6FDC010B903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23</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9122FA20-D374-4155-8677-B932B40E0F51}"/>
              </a:ext>
            </a:extLst>
          </p:cNvPr>
          <p:cNvPicPr>
            <a:picLocks noChangeAspect="1"/>
          </p:cNvPicPr>
          <p:nvPr/>
        </p:nvPicPr>
        <p:blipFill>
          <a:blip r:embed="rId2"/>
          <a:stretch>
            <a:fillRect/>
          </a:stretch>
        </p:blipFill>
        <p:spPr>
          <a:xfrm>
            <a:off x="1676400" y="2394059"/>
            <a:ext cx="6076950" cy="3779729"/>
          </a:xfrm>
          <a:prstGeom prst="rect">
            <a:avLst/>
          </a:prstGeom>
        </p:spPr>
      </p:pic>
      <p:cxnSp>
        <p:nvCxnSpPr>
          <p:cNvPr id="6" name="Straight Arrow Connector 5">
            <a:extLst>
              <a:ext uri="{FF2B5EF4-FFF2-40B4-BE49-F238E27FC236}">
                <a16:creationId xmlns:a16="http://schemas.microsoft.com/office/drawing/2014/main" id="{58D71ED4-B013-4754-BEB1-A3512005BE18}"/>
              </a:ext>
            </a:extLst>
          </p:cNvPr>
          <p:cNvCxnSpPr>
            <a:cxnSpLocks/>
          </p:cNvCxnSpPr>
          <p:nvPr/>
        </p:nvCxnSpPr>
        <p:spPr>
          <a:xfrm flipH="1">
            <a:off x="5334000" y="55626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1773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66800"/>
            <a:ext cx="8229600" cy="1066800"/>
          </a:xfrm>
        </p:spPr>
        <p:txBody>
          <a:bodyPr/>
          <a:lstStyle/>
          <a:p>
            <a:r>
              <a:rPr lang="en-US" sz="4300" b="1" dirty="0">
                <a:latin typeface="Trebuchet MS" panose="020B0603020202020204" pitchFamily="34" charset="0"/>
              </a:rPr>
              <a:t>English Language Learner</a:t>
            </a:r>
          </a:p>
        </p:txBody>
      </p:sp>
      <p:sp>
        <p:nvSpPr>
          <p:cNvPr id="4" name="Content Placeholder 3"/>
          <p:cNvSpPr>
            <a:spLocks noGrp="1"/>
          </p:cNvSpPr>
          <p:nvPr>
            <p:ph idx="1"/>
          </p:nvPr>
        </p:nvSpPr>
        <p:spPr>
          <a:xfrm>
            <a:off x="457200" y="2133600"/>
            <a:ext cx="8229600" cy="3992563"/>
          </a:xfrm>
        </p:spPr>
        <p:txBody>
          <a:bodyPr/>
          <a:lstStyle/>
          <a:p>
            <a:pPr marL="0" indent="0">
              <a:buNone/>
            </a:pPr>
            <a:r>
              <a:rPr lang="en-US" sz="2600" dirty="0">
                <a:latin typeface="Trebuchet MS" panose="020B0603020202020204" pitchFamily="34" charset="0"/>
                <a:cs typeface="Traditional Arabic" panose="02020603050405020304" pitchFamily="18" charset="-78"/>
              </a:rPr>
              <a:t>English Language Learner – when used with respect to an eligible individual, means an eligible individual who has limited ability in reading, writing, speaking, or comprehending the English language, and (A) whose native language is a language other than English; or (B) who lives in a family or community environment where a language other than English is the dominant language.       </a:t>
            </a:r>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260852185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39A45-01E1-4180-B766-D01BB5798D47}"/>
              </a:ext>
            </a:extLst>
          </p:cNvPr>
          <p:cNvSpPr>
            <a:spLocks noGrp="1"/>
          </p:cNvSpPr>
          <p:nvPr>
            <p:ph type="title"/>
          </p:nvPr>
        </p:nvSpPr>
        <p:spPr>
          <a:xfrm>
            <a:off x="457200" y="990600"/>
            <a:ext cx="8229600" cy="760412"/>
          </a:xfrm>
        </p:spPr>
        <p:txBody>
          <a:bodyPr/>
          <a:lstStyle/>
          <a:p>
            <a:r>
              <a:rPr lang="en-US" b="1" dirty="0">
                <a:latin typeface="Trebuchet MS" panose="020B0603020202020204" pitchFamily="34" charset="0"/>
              </a:rPr>
              <a:t>English Language Learner</a:t>
            </a:r>
            <a:endParaRPr lang="en-US" dirty="0"/>
          </a:p>
        </p:txBody>
      </p:sp>
      <p:sp>
        <p:nvSpPr>
          <p:cNvPr id="3" name="Content Placeholder 2">
            <a:extLst>
              <a:ext uri="{FF2B5EF4-FFF2-40B4-BE49-F238E27FC236}">
                <a16:creationId xmlns:a16="http://schemas.microsoft.com/office/drawing/2014/main" id="{4FFBE641-5B17-4814-B8D1-6266E22270E8}"/>
              </a:ext>
            </a:extLst>
          </p:cNvPr>
          <p:cNvSpPr>
            <a:spLocks noGrp="1"/>
          </p:cNvSpPr>
          <p:nvPr>
            <p:ph idx="1"/>
          </p:nvPr>
        </p:nvSpPr>
        <p:spPr>
          <a:xfrm>
            <a:off x="457200" y="1981200"/>
            <a:ext cx="8229600" cy="4144963"/>
          </a:xfrm>
        </p:spPr>
        <p:txBody>
          <a:bodyPr/>
          <a:lstStyle/>
          <a:p>
            <a:r>
              <a:rPr lang="en-US" sz="2800" dirty="0"/>
              <a:t>Within IWDS, on the “Characteristics and Barriers” screen within the application, is where the question has been added when a client is being determined an English Language Learner (ELL).     </a:t>
            </a:r>
          </a:p>
          <a:p>
            <a:r>
              <a:rPr lang="en-US" sz="2800" dirty="0"/>
              <a:t>If the question is populated with a “Yes”, the client must pass on a Language of Preference;   (see example on next slide).  </a:t>
            </a:r>
          </a:p>
          <a:p>
            <a:endParaRPr lang="en-US" sz="2800" dirty="0"/>
          </a:p>
        </p:txBody>
      </p:sp>
      <p:sp>
        <p:nvSpPr>
          <p:cNvPr id="4" name="Slide Number Placeholder 3">
            <a:extLst>
              <a:ext uri="{FF2B5EF4-FFF2-40B4-BE49-F238E27FC236}">
                <a16:creationId xmlns:a16="http://schemas.microsoft.com/office/drawing/2014/main" id="{FA86345F-B54D-4886-8F1E-0B701C6541E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30555978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B7DEB-0964-42C4-B1D5-33BB9F306D22}"/>
              </a:ext>
            </a:extLst>
          </p:cNvPr>
          <p:cNvSpPr>
            <a:spLocks noGrp="1"/>
          </p:cNvSpPr>
          <p:nvPr>
            <p:ph type="title"/>
          </p:nvPr>
        </p:nvSpPr>
        <p:spPr>
          <a:xfrm>
            <a:off x="457200" y="1066800"/>
            <a:ext cx="8229600" cy="763586"/>
          </a:xfrm>
        </p:spPr>
        <p:txBody>
          <a:bodyPr/>
          <a:lstStyle/>
          <a:p>
            <a:r>
              <a:rPr lang="en-US" sz="4200" b="1" dirty="0">
                <a:latin typeface="Trebuchet MS" panose="020B0603020202020204" pitchFamily="34" charset="0"/>
              </a:rPr>
              <a:t>English Language Learner (ELL)</a:t>
            </a:r>
            <a:endParaRPr lang="en-US" sz="4200" dirty="0"/>
          </a:p>
        </p:txBody>
      </p:sp>
      <p:sp>
        <p:nvSpPr>
          <p:cNvPr id="3" name="Content Placeholder 2">
            <a:extLst>
              <a:ext uri="{FF2B5EF4-FFF2-40B4-BE49-F238E27FC236}">
                <a16:creationId xmlns:a16="http://schemas.microsoft.com/office/drawing/2014/main" id="{3D23EEB5-98D7-4BFD-AB5E-8EEB90F32E26}"/>
              </a:ext>
            </a:extLst>
          </p:cNvPr>
          <p:cNvSpPr>
            <a:spLocks noGrp="1"/>
          </p:cNvSpPr>
          <p:nvPr>
            <p:ph idx="1"/>
          </p:nvPr>
        </p:nvSpPr>
        <p:spPr>
          <a:xfrm>
            <a:off x="457200" y="2012949"/>
            <a:ext cx="8229600" cy="4525963"/>
          </a:xfrm>
        </p:spPr>
        <p:txBody>
          <a:bodyPr/>
          <a:lstStyle/>
          <a:p>
            <a:pPr marL="0" indent="0">
              <a:buNone/>
            </a:pPr>
            <a:r>
              <a:rPr lang="en-US" sz="2400" dirty="0"/>
              <a:t>Demonstrating barrier of ELL being recorded.</a:t>
            </a:r>
          </a:p>
          <a:p>
            <a:endParaRPr lang="en-US" dirty="0"/>
          </a:p>
        </p:txBody>
      </p:sp>
      <p:sp>
        <p:nvSpPr>
          <p:cNvPr id="4" name="Slide Number Placeholder 3">
            <a:extLst>
              <a:ext uri="{FF2B5EF4-FFF2-40B4-BE49-F238E27FC236}">
                <a16:creationId xmlns:a16="http://schemas.microsoft.com/office/drawing/2014/main" id="{469FCF06-3939-4F7E-BAF9-00FF4BA9504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26</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F4917928-9C12-4384-8DE7-BA74E92F4AAA}"/>
              </a:ext>
            </a:extLst>
          </p:cNvPr>
          <p:cNvPicPr>
            <a:picLocks noChangeAspect="1"/>
          </p:cNvPicPr>
          <p:nvPr/>
        </p:nvPicPr>
        <p:blipFill>
          <a:blip r:embed="rId2"/>
          <a:stretch>
            <a:fillRect/>
          </a:stretch>
        </p:blipFill>
        <p:spPr>
          <a:xfrm>
            <a:off x="1905000" y="2590800"/>
            <a:ext cx="5181599" cy="3429000"/>
          </a:xfrm>
          <a:prstGeom prst="rect">
            <a:avLst/>
          </a:prstGeom>
        </p:spPr>
      </p:pic>
    </p:spTree>
    <p:extLst>
      <p:ext uri="{BB962C8B-B14F-4D97-AF65-F5344CB8AC3E}">
        <p14:creationId xmlns:p14="http://schemas.microsoft.com/office/powerpoint/2010/main" val="11555998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B85BC-B532-469F-9D06-E6074A772950}"/>
              </a:ext>
            </a:extLst>
          </p:cNvPr>
          <p:cNvSpPr>
            <a:spLocks noGrp="1"/>
          </p:cNvSpPr>
          <p:nvPr>
            <p:ph type="title"/>
          </p:nvPr>
        </p:nvSpPr>
        <p:spPr>
          <a:xfrm>
            <a:off x="457200" y="1066800"/>
            <a:ext cx="8229600" cy="763586"/>
          </a:xfrm>
        </p:spPr>
        <p:txBody>
          <a:bodyPr/>
          <a:lstStyle/>
          <a:p>
            <a:r>
              <a:rPr lang="en-US" b="1" dirty="0"/>
              <a:t>Basic Skills Deficient (BSD)</a:t>
            </a:r>
            <a:endParaRPr lang="en-US" dirty="0"/>
          </a:p>
        </p:txBody>
      </p:sp>
      <p:sp>
        <p:nvSpPr>
          <p:cNvPr id="3" name="Content Placeholder 2">
            <a:extLst>
              <a:ext uri="{FF2B5EF4-FFF2-40B4-BE49-F238E27FC236}">
                <a16:creationId xmlns:a16="http://schemas.microsoft.com/office/drawing/2014/main" id="{1F65E229-5A1B-4178-A4CF-9A26F86029E9}"/>
              </a:ext>
            </a:extLst>
          </p:cNvPr>
          <p:cNvSpPr>
            <a:spLocks noGrp="1"/>
          </p:cNvSpPr>
          <p:nvPr>
            <p:ph idx="1"/>
          </p:nvPr>
        </p:nvSpPr>
        <p:spPr>
          <a:xfrm>
            <a:off x="457200" y="2012949"/>
            <a:ext cx="8229600" cy="4525963"/>
          </a:xfrm>
        </p:spPr>
        <p:txBody>
          <a:bodyPr/>
          <a:lstStyle/>
          <a:p>
            <a:r>
              <a:rPr lang="en-US" sz="2600" dirty="0"/>
              <a:t>A key internal logic item in IWDS to understand about BSD from assessment tests:</a:t>
            </a:r>
          </a:p>
          <a:p>
            <a:pPr lvl="1"/>
            <a:r>
              <a:rPr lang="en-US" sz="2400" dirty="0"/>
              <a:t>The assessment test date must be, </a:t>
            </a:r>
            <a:r>
              <a:rPr lang="en-US" sz="2400" b="1" u="sng" dirty="0"/>
              <a:t>on or before the application date</a:t>
            </a:r>
            <a:r>
              <a:rPr lang="en-US" sz="2400" dirty="0"/>
              <a:t> before the internal logic within IWDS is going to pick up the client as BSD due to the assessment test:</a:t>
            </a:r>
          </a:p>
          <a:p>
            <a:pPr lvl="2"/>
            <a:r>
              <a:rPr lang="en-US" sz="2000" dirty="0"/>
              <a:t>Example, if a client has an application date of 1/4/2021, but was given the assessment test(s) on a date after 1/4/2021, even if the client scores at or below 8</a:t>
            </a:r>
            <a:r>
              <a:rPr lang="en-US" sz="2000" baseline="30000" dirty="0"/>
              <a:t>th</a:t>
            </a:r>
            <a:r>
              <a:rPr lang="en-US" sz="2000" dirty="0"/>
              <a:t> Grade Level on the assessment test(s), the internal IWDS logic </a:t>
            </a:r>
            <a:r>
              <a:rPr lang="en-US" sz="2000" b="1" u="sng" dirty="0"/>
              <a:t>would not</a:t>
            </a:r>
            <a:r>
              <a:rPr lang="en-US" sz="2000" dirty="0"/>
              <a:t> determine the individual BSD based on the assessment test.</a:t>
            </a:r>
          </a:p>
          <a:p>
            <a:pPr lvl="2"/>
            <a:endParaRPr lang="en-US" sz="2000" dirty="0"/>
          </a:p>
        </p:txBody>
      </p:sp>
      <p:sp>
        <p:nvSpPr>
          <p:cNvPr id="4" name="Slide Number Placeholder 3">
            <a:extLst>
              <a:ext uri="{FF2B5EF4-FFF2-40B4-BE49-F238E27FC236}">
                <a16:creationId xmlns:a16="http://schemas.microsoft.com/office/drawing/2014/main" id="{89B79461-D36A-4BCB-86FB-2381ECF614D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27</a:t>
            </a:fld>
            <a:endParaRPr lang="en-US" dirty="0">
              <a:solidFill>
                <a:prstClr val="black">
                  <a:tint val="75000"/>
                </a:prstClr>
              </a:solidFill>
            </a:endParaRPr>
          </a:p>
        </p:txBody>
      </p:sp>
    </p:spTree>
    <p:extLst>
      <p:ext uri="{BB962C8B-B14F-4D97-AF65-F5344CB8AC3E}">
        <p14:creationId xmlns:p14="http://schemas.microsoft.com/office/powerpoint/2010/main" val="21289813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DCEFC-E38E-4999-9740-512910BE828B}"/>
              </a:ext>
            </a:extLst>
          </p:cNvPr>
          <p:cNvSpPr>
            <a:spLocks noGrp="1"/>
          </p:cNvSpPr>
          <p:nvPr>
            <p:ph type="title"/>
          </p:nvPr>
        </p:nvSpPr>
        <p:spPr>
          <a:xfrm>
            <a:off x="457200" y="1066800"/>
            <a:ext cx="8229600" cy="684212"/>
          </a:xfrm>
        </p:spPr>
        <p:txBody>
          <a:bodyPr/>
          <a:lstStyle/>
          <a:p>
            <a:r>
              <a:rPr lang="en-US" b="1" dirty="0"/>
              <a:t>Adult Training Services</a:t>
            </a:r>
          </a:p>
        </p:txBody>
      </p:sp>
      <p:sp>
        <p:nvSpPr>
          <p:cNvPr id="3" name="Content Placeholder 2">
            <a:extLst>
              <a:ext uri="{FF2B5EF4-FFF2-40B4-BE49-F238E27FC236}">
                <a16:creationId xmlns:a16="http://schemas.microsoft.com/office/drawing/2014/main" id="{08707DD8-CCA7-41D7-AB93-F11EF3293E1C}"/>
              </a:ext>
            </a:extLst>
          </p:cNvPr>
          <p:cNvSpPr>
            <a:spLocks noGrp="1"/>
          </p:cNvSpPr>
          <p:nvPr>
            <p:ph idx="1"/>
          </p:nvPr>
        </p:nvSpPr>
        <p:spPr>
          <a:xfrm>
            <a:off x="457200" y="1981200"/>
            <a:ext cx="8229600" cy="4144963"/>
          </a:xfrm>
        </p:spPr>
        <p:txBody>
          <a:bodyPr/>
          <a:lstStyle/>
          <a:p>
            <a:pPr marL="0" indent="0">
              <a:buNone/>
            </a:pPr>
            <a:r>
              <a:rPr lang="en-US" dirty="0"/>
              <a:t>Prior to certification under “Training Services” an Adult client must have:</a:t>
            </a:r>
          </a:p>
          <a:p>
            <a:pPr lvl="1"/>
            <a:r>
              <a:rPr lang="en-US" dirty="0"/>
              <a:t>Documented Assessment</a:t>
            </a:r>
          </a:p>
          <a:p>
            <a:pPr lvl="1"/>
            <a:r>
              <a:rPr lang="en-US" dirty="0"/>
              <a:t>Individual Employment Plan (IEP)</a:t>
            </a:r>
          </a:p>
        </p:txBody>
      </p:sp>
      <p:sp>
        <p:nvSpPr>
          <p:cNvPr id="4" name="Slide Number Placeholder 3">
            <a:extLst>
              <a:ext uri="{FF2B5EF4-FFF2-40B4-BE49-F238E27FC236}">
                <a16:creationId xmlns:a16="http://schemas.microsoft.com/office/drawing/2014/main" id="{49BBC34A-705D-4ACE-8E8B-846E74DADFF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28</a:t>
            </a:fld>
            <a:endParaRPr lang="en-US" dirty="0">
              <a:solidFill>
                <a:prstClr val="black">
                  <a:tint val="75000"/>
                </a:prstClr>
              </a:solidFill>
            </a:endParaRPr>
          </a:p>
        </p:txBody>
      </p:sp>
    </p:spTree>
    <p:extLst>
      <p:ext uri="{BB962C8B-B14F-4D97-AF65-F5344CB8AC3E}">
        <p14:creationId xmlns:p14="http://schemas.microsoft.com/office/powerpoint/2010/main" val="37980863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01A2-D094-4F30-93F2-5DC3229B80CC}"/>
              </a:ext>
            </a:extLst>
          </p:cNvPr>
          <p:cNvSpPr>
            <a:spLocks noGrp="1"/>
          </p:cNvSpPr>
          <p:nvPr>
            <p:ph type="title"/>
          </p:nvPr>
        </p:nvSpPr>
        <p:spPr>
          <a:xfrm>
            <a:off x="457200" y="1066800"/>
            <a:ext cx="8229600" cy="760412"/>
          </a:xfrm>
        </p:spPr>
        <p:txBody>
          <a:bodyPr/>
          <a:lstStyle/>
          <a:p>
            <a:r>
              <a:rPr lang="en-US" sz="4000" b="1" dirty="0">
                <a:effectLst>
                  <a:outerShdw blurRad="38100" dist="38100" dir="2700000" algn="tl">
                    <a:srgbClr val="000000">
                      <a:alpha val="43137"/>
                    </a:srgbClr>
                  </a:outerShdw>
                </a:effectLst>
                <a:latin typeface="Trebuchet MS" panose="020B0603020202020204" pitchFamily="34" charset="0"/>
              </a:rPr>
              <a:t>Individual Employment Plan (IEP)</a:t>
            </a:r>
            <a:endParaRPr lang="en-US" sz="4000" dirty="0"/>
          </a:p>
        </p:txBody>
      </p:sp>
      <p:sp>
        <p:nvSpPr>
          <p:cNvPr id="3" name="Content Placeholder 2">
            <a:extLst>
              <a:ext uri="{FF2B5EF4-FFF2-40B4-BE49-F238E27FC236}">
                <a16:creationId xmlns:a16="http://schemas.microsoft.com/office/drawing/2014/main" id="{4B619FDE-E761-4E8A-8AB9-907F5249599D}"/>
              </a:ext>
            </a:extLst>
          </p:cNvPr>
          <p:cNvSpPr>
            <a:spLocks noGrp="1"/>
          </p:cNvSpPr>
          <p:nvPr>
            <p:ph idx="1"/>
          </p:nvPr>
        </p:nvSpPr>
        <p:spPr>
          <a:xfrm>
            <a:off x="457200" y="2057400"/>
            <a:ext cx="8229600" cy="4068763"/>
          </a:xfrm>
        </p:spPr>
        <p:txBody>
          <a:bodyPr/>
          <a:lstStyle/>
          <a:p>
            <a:pPr marL="0" indent="0">
              <a:buNone/>
            </a:pPr>
            <a:r>
              <a:rPr lang="en-US" sz="2800" dirty="0"/>
              <a:t>IEP - A plan developed by the participant and the career planner to identify the participant's employment goal, the appropriate achievement objectives, and the appropriate combination of services for the participant to achieve the employment goal, including providing information on eligible providers of training services and career pathways to attain career objectives.</a:t>
            </a:r>
          </a:p>
          <a:p>
            <a:endParaRPr lang="en-US" sz="2600" dirty="0"/>
          </a:p>
        </p:txBody>
      </p:sp>
      <p:sp>
        <p:nvSpPr>
          <p:cNvPr id="4" name="Slide Number Placeholder 3">
            <a:extLst>
              <a:ext uri="{FF2B5EF4-FFF2-40B4-BE49-F238E27FC236}">
                <a16:creationId xmlns:a16="http://schemas.microsoft.com/office/drawing/2014/main" id="{D5F32D42-DDBE-4DD6-9063-A4106441C43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29</a:t>
            </a:fld>
            <a:endParaRPr lang="en-US" dirty="0">
              <a:solidFill>
                <a:prstClr val="black">
                  <a:tint val="75000"/>
                </a:prstClr>
              </a:solidFill>
            </a:endParaRPr>
          </a:p>
        </p:txBody>
      </p:sp>
    </p:spTree>
    <p:extLst>
      <p:ext uri="{BB962C8B-B14F-4D97-AF65-F5344CB8AC3E}">
        <p14:creationId xmlns:p14="http://schemas.microsoft.com/office/powerpoint/2010/main" val="23934209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77F96-7072-48DE-BB9F-0D3D35EF2362}"/>
              </a:ext>
            </a:extLst>
          </p:cNvPr>
          <p:cNvSpPr>
            <a:spLocks noGrp="1"/>
          </p:cNvSpPr>
          <p:nvPr>
            <p:ph type="title"/>
          </p:nvPr>
        </p:nvSpPr>
        <p:spPr>
          <a:xfrm>
            <a:off x="457200" y="990600"/>
            <a:ext cx="8229600" cy="762000"/>
          </a:xfrm>
        </p:spPr>
        <p:txBody>
          <a:bodyPr/>
          <a:lstStyle/>
          <a:p>
            <a:r>
              <a:rPr lang="en-US" altLang="en-US" sz="3800" b="1" dirty="0"/>
              <a:t>Understanding the ePolicy Ma</a:t>
            </a:r>
            <a:r>
              <a:rPr lang="en-US" altLang="en-US" sz="3600" b="1" dirty="0"/>
              <a:t>nual </a:t>
            </a:r>
            <a:endParaRPr lang="en-US" sz="3600" dirty="0"/>
          </a:p>
        </p:txBody>
      </p:sp>
      <p:sp>
        <p:nvSpPr>
          <p:cNvPr id="3" name="Content Placeholder 2">
            <a:extLst>
              <a:ext uri="{FF2B5EF4-FFF2-40B4-BE49-F238E27FC236}">
                <a16:creationId xmlns:a16="http://schemas.microsoft.com/office/drawing/2014/main" id="{0631F32D-CCF3-449B-B30C-955F9050D26D}"/>
              </a:ext>
            </a:extLst>
          </p:cNvPr>
          <p:cNvSpPr>
            <a:spLocks noGrp="1"/>
          </p:cNvSpPr>
          <p:nvPr>
            <p:ph sz="half" idx="1"/>
          </p:nvPr>
        </p:nvSpPr>
        <p:spPr>
          <a:xfrm>
            <a:off x="457200" y="1828800"/>
            <a:ext cx="4038600" cy="4297363"/>
          </a:xfrm>
        </p:spPr>
        <p:txBody>
          <a:bodyPr/>
          <a:lstStyle/>
          <a:p>
            <a:pPr marL="0" indent="0">
              <a:buNone/>
            </a:pPr>
            <a:r>
              <a:rPr lang="en-US" sz="2000" dirty="0"/>
              <a:t>The Illinois Department of Commerce and Economic Opportunity, Office of Employment and Training (OET) utilizes a WIOA ePolicy portal where all current and new guidance issued by the Illinois Workforce Innovation Board (IWIB) and OET will be maintained. </a:t>
            </a:r>
          </a:p>
          <a:p>
            <a:endParaRPr lang="en-US" sz="2000" dirty="0"/>
          </a:p>
          <a:p>
            <a:pPr marL="0" indent="0">
              <a:buNone/>
            </a:pPr>
            <a:r>
              <a:rPr lang="en-US" sz="1200" b="1" dirty="0"/>
              <a:t>Homepage: </a:t>
            </a:r>
            <a:r>
              <a:rPr lang="en-US" sz="1200" b="1" u="sng" dirty="0">
                <a:solidFill>
                  <a:srgbClr val="002060"/>
                </a:solidFill>
                <a:hlinkClick r:id="rId2">
                  <a:extLst>
                    <a:ext uri="{A12FA001-AC4F-418D-AE19-62706E023703}">
                      <ahyp:hlinkClr xmlns:ahyp="http://schemas.microsoft.com/office/drawing/2018/hyperlinkcolor" val="tx"/>
                    </a:ext>
                  </a:extLst>
                </a:hlinkClick>
              </a:rPr>
              <a:t>www.illinoisworknet.com/DCEOPolicies</a:t>
            </a:r>
            <a:endParaRPr lang="en-US" sz="1200" b="1" dirty="0">
              <a:solidFill>
                <a:srgbClr val="002060"/>
              </a:solidFill>
            </a:endParaRPr>
          </a:p>
          <a:p>
            <a:pPr marL="0" indent="0">
              <a:buNone/>
            </a:pPr>
            <a:endParaRPr lang="en-US" sz="1400" dirty="0"/>
          </a:p>
        </p:txBody>
      </p:sp>
      <p:sp>
        <p:nvSpPr>
          <p:cNvPr id="5" name="Slide Number Placeholder 4">
            <a:extLst>
              <a:ext uri="{FF2B5EF4-FFF2-40B4-BE49-F238E27FC236}">
                <a16:creationId xmlns:a16="http://schemas.microsoft.com/office/drawing/2014/main" id="{4879C0FE-229A-4432-82AA-B5247F693544}"/>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3</a:t>
            </a:fld>
            <a:endParaRPr lang="en-US" dirty="0">
              <a:solidFill>
                <a:prstClr val="black">
                  <a:tint val="75000"/>
                </a:prstClr>
              </a:solidFill>
            </a:endParaRPr>
          </a:p>
        </p:txBody>
      </p:sp>
      <p:pic>
        <p:nvPicPr>
          <p:cNvPr id="6" name="Picture 2">
            <a:extLst>
              <a:ext uri="{FF2B5EF4-FFF2-40B4-BE49-F238E27FC236}">
                <a16:creationId xmlns:a16="http://schemas.microsoft.com/office/drawing/2014/main" id="{934F864F-FE62-4DE7-8150-A297E5569A7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51566" y="1981200"/>
            <a:ext cx="4031867" cy="3581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59795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3562-367E-4ABB-BFB4-AB6F9C1139CB}"/>
              </a:ext>
            </a:extLst>
          </p:cNvPr>
          <p:cNvSpPr>
            <a:spLocks noGrp="1"/>
          </p:cNvSpPr>
          <p:nvPr>
            <p:ph type="title"/>
          </p:nvPr>
        </p:nvSpPr>
        <p:spPr>
          <a:xfrm>
            <a:off x="457200" y="1106487"/>
            <a:ext cx="8276897" cy="728664"/>
          </a:xfrm>
        </p:spPr>
        <p:txBody>
          <a:bodyPr/>
          <a:lstStyle/>
          <a:p>
            <a:r>
              <a:rPr lang="en-US" b="1" dirty="0"/>
              <a:t>Adult Training Services</a:t>
            </a:r>
          </a:p>
        </p:txBody>
      </p:sp>
      <p:sp>
        <p:nvSpPr>
          <p:cNvPr id="3" name="Content Placeholder 2">
            <a:extLst>
              <a:ext uri="{FF2B5EF4-FFF2-40B4-BE49-F238E27FC236}">
                <a16:creationId xmlns:a16="http://schemas.microsoft.com/office/drawing/2014/main" id="{3CE56BF1-8B9A-49F0-A4FD-B1148C88B2E9}"/>
              </a:ext>
            </a:extLst>
          </p:cNvPr>
          <p:cNvSpPr>
            <a:spLocks noGrp="1"/>
          </p:cNvSpPr>
          <p:nvPr>
            <p:ph idx="1"/>
          </p:nvPr>
        </p:nvSpPr>
        <p:spPr>
          <a:xfrm>
            <a:off x="304800" y="1981200"/>
            <a:ext cx="8429297" cy="4144963"/>
          </a:xfrm>
        </p:spPr>
        <p:txBody>
          <a:bodyPr/>
          <a:lstStyle/>
          <a:p>
            <a:pPr marL="0" indent="0">
              <a:buNone/>
            </a:pPr>
            <a:r>
              <a:rPr lang="en-US" dirty="0"/>
              <a:t>The “Assessment” and “IEP” could be completed by either the LWIA staff (Career Planner); WIOA Core partner staff (Adult Ed., Wagner Peyser, Vocational Rehab, TANF staff); Training Provider or staff from some other agency.</a:t>
            </a:r>
          </a:p>
          <a:p>
            <a:pPr lvl="1"/>
            <a:r>
              <a:rPr lang="en-US" sz="2400" dirty="0"/>
              <a:t>Most often the assessment and IEP will be completed by the WIOA Adult Career Planner at the LWIA.</a:t>
            </a:r>
          </a:p>
          <a:p>
            <a:pPr lvl="1"/>
            <a:endParaRPr lang="en-US" dirty="0"/>
          </a:p>
        </p:txBody>
      </p:sp>
      <p:sp>
        <p:nvSpPr>
          <p:cNvPr id="4" name="Slide Number Placeholder 3">
            <a:extLst>
              <a:ext uri="{FF2B5EF4-FFF2-40B4-BE49-F238E27FC236}">
                <a16:creationId xmlns:a16="http://schemas.microsoft.com/office/drawing/2014/main" id="{C5DF5D5F-A626-4A6D-A623-AC10E2F1600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30</a:t>
            </a:fld>
            <a:endParaRPr lang="en-US" dirty="0">
              <a:solidFill>
                <a:prstClr val="black">
                  <a:tint val="75000"/>
                </a:prstClr>
              </a:solidFill>
            </a:endParaRPr>
          </a:p>
        </p:txBody>
      </p:sp>
    </p:spTree>
    <p:extLst>
      <p:ext uri="{BB962C8B-B14F-4D97-AF65-F5344CB8AC3E}">
        <p14:creationId xmlns:p14="http://schemas.microsoft.com/office/powerpoint/2010/main" val="27544837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6CBA-811B-416F-BCC5-90B0660B34BD}"/>
              </a:ext>
            </a:extLst>
          </p:cNvPr>
          <p:cNvSpPr>
            <a:spLocks noGrp="1"/>
          </p:cNvSpPr>
          <p:nvPr>
            <p:ph type="title"/>
          </p:nvPr>
        </p:nvSpPr>
        <p:spPr>
          <a:xfrm>
            <a:off x="457200" y="990600"/>
            <a:ext cx="8229600" cy="838200"/>
          </a:xfrm>
        </p:spPr>
        <p:txBody>
          <a:bodyPr/>
          <a:lstStyle/>
          <a:p>
            <a:r>
              <a:rPr lang="en-US" b="1" dirty="0"/>
              <a:t>Co-Enrolled Adult</a:t>
            </a:r>
          </a:p>
        </p:txBody>
      </p:sp>
      <p:sp>
        <p:nvSpPr>
          <p:cNvPr id="3" name="Content Placeholder 2">
            <a:extLst>
              <a:ext uri="{FF2B5EF4-FFF2-40B4-BE49-F238E27FC236}">
                <a16:creationId xmlns:a16="http://schemas.microsoft.com/office/drawing/2014/main" id="{00B6B124-A13A-4ED4-A5FD-5A975B0AB501}"/>
              </a:ext>
            </a:extLst>
          </p:cNvPr>
          <p:cNvSpPr>
            <a:spLocks noGrp="1"/>
          </p:cNvSpPr>
          <p:nvPr>
            <p:ph idx="1"/>
          </p:nvPr>
        </p:nvSpPr>
        <p:spPr>
          <a:xfrm>
            <a:off x="457200" y="1828800"/>
            <a:ext cx="8229600" cy="4297363"/>
          </a:xfrm>
        </p:spPr>
        <p:txBody>
          <a:bodyPr/>
          <a:lstStyle/>
          <a:p>
            <a:pPr marL="0" indent="0">
              <a:buNone/>
            </a:pPr>
            <a:r>
              <a:rPr lang="en-US" sz="2800" dirty="0">
                <a:latin typeface="Trebuchet MS" panose="020B0603020202020204" pitchFamily="34" charset="0"/>
              </a:rPr>
              <a:t>WIOA Adult clients who meet the priority of services – Low Income and/or Basic Skills Deficient can be co-enrolled with an age- appropriate Youth title or a Dislocated Worker title to break up funding of services:</a:t>
            </a:r>
          </a:p>
          <a:p>
            <a:pPr lvl="1"/>
            <a:r>
              <a:rPr lang="en-US" sz="2400" dirty="0">
                <a:latin typeface="Trebuchet MS" panose="020B0603020202020204" pitchFamily="34" charset="0"/>
              </a:rPr>
              <a:t>If this is done, the client cannot exit from one title until services from all titles are completed.</a:t>
            </a:r>
          </a:p>
          <a:p>
            <a:pPr lvl="1"/>
            <a:r>
              <a:rPr lang="en-US" sz="2400" dirty="0">
                <a:latin typeface="Trebuchet MS" panose="020B0603020202020204" pitchFamily="34" charset="0"/>
              </a:rPr>
              <a:t>If this is done, the client would fall into performance outcomes for each title that the client is registered.  </a:t>
            </a:r>
          </a:p>
          <a:p>
            <a:endParaRPr lang="en-US" sz="2800" dirty="0"/>
          </a:p>
        </p:txBody>
      </p:sp>
      <p:sp>
        <p:nvSpPr>
          <p:cNvPr id="4" name="Slide Number Placeholder 3">
            <a:extLst>
              <a:ext uri="{FF2B5EF4-FFF2-40B4-BE49-F238E27FC236}">
                <a16:creationId xmlns:a16="http://schemas.microsoft.com/office/drawing/2014/main" id="{D1506B17-39D7-4A03-B111-B9C638D133A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31</a:t>
            </a:fld>
            <a:endParaRPr lang="en-US" dirty="0">
              <a:solidFill>
                <a:prstClr val="black">
                  <a:tint val="75000"/>
                </a:prstClr>
              </a:solidFill>
            </a:endParaRPr>
          </a:p>
        </p:txBody>
      </p:sp>
    </p:spTree>
    <p:extLst>
      <p:ext uri="{BB962C8B-B14F-4D97-AF65-F5344CB8AC3E}">
        <p14:creationId xmlns:p14="http://schemas.microsoft.com/office/powerpoint/2010/main" val="24151589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4F93-223F-4182-9C21-A0EA9F3FFF15}"/>
              </a:ext>
            </a:extLst>
          </p:cNvPr>
          <p:cNvSpPr>
            <a:spLocks noGrp="1"/>
          </p:cNvSpPr>
          <p:nvPr>
            <p:ph type="title"/>
          </p:nvPr>
        </p:nvSpPr>
        <p:spPr>
          <a:xfrm>
            <a:off x="457200" y="1066800"/>
            <a:ext cx="8229600" cy="760412"/>
          </a:xfrm>
        </p:spPr>
        <p:txBody>
          <a:bodyPr/>
          <a:lstStyle/>
          <a:p>
            <a:r>
              <a:rPr lang="en-US" b="1" dirty="0"/>
              <a:t>WIOA Adult Eligibility  </a:t>
            </a:r>
          </a:p>
        </p:txBody>
      </p:sp>
      <p:sp>
        <p:nvSpPr>
          <p:cNvPr id="3" name="Content Placeholder 2">
            <a:extLst>
              <a:ext uri="{FF2B5EF4-FFF2-40B4-BE49-F238E27FC236}">
                <a16:creationId xmlns:a16="http://schemas.microsoft.com/office/drawing/2014/main" id="{FECA161D-B1A3-45B6-A76E-AB3DC90FD179}"/>
              </a:ext>
            </a:extLst>
          </p:cNvPr>
          <p:cNvSpPr>
            <a:spLocks noGrp="1"/>
          </p:cNvSpPr>
          <p:nvPr>
            <p:ph idx="1"/>
          </p:nvPr>
        </p:nvSpPr>
        <p:spPr>
          <a:xfrm>
            <a:off x="457200" y="2057400"/>
            <a:ext cx="8229600" cy="4068763"/>
          </a:xfrm>
        </p:spPr>
        <p:txBody>
          <a:bodyPr/>
          <a:lstStyle/>
          <a:p>
            <a:pPr marL="0" indent="0">
              <a:buNone/>
            </a:pPr>
            <a:r>
              <a:rPr lang="en-US" dirty="0"/>
              <a:t>To recap, for overall WIOA Adult Eligibility a client must be 18 years of age or older, be legally authorized to work in the U.S. and if born a male, who was born on or after 1/1/1960, must be compliant with Selective Service requirements</a:t>
            </a:r>
            <a:r>
              <a:rPr lang="en-US" sz="2800" dirty="0"/>
              <a:t>.</a:t>
            </a:r>
          </a:p>
        </p:txBody>
      </p:sp>
      <p:sp>
        <p:nvSpPr>
          <p:cNvPr id="4" name="Slide Number Placeholder 3">
            <a:extLst>
              <a:ext uri="{FF2B5EF4-FFF2-40B4-BE49-F238E27FC236}">
                <a16:creationId xmlns:a16="http://schemas.microsoft.com/office/drawing/2014/main" id="{848FFA32-E7B0-4A55-8062-9869BC91232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32</a:t>
            </a:fld>
            <a:endParaRPr lang="en-US" dirty="0">
              <a:solidFill>
                <a:prstClr val="black">
                  <a:tint val="75000"/>
                </a:prstClr>
              </a:solidFill>
            </a:endParaRPr>
          </a:p>
        </p:txBody>
      </p:sp>
    </p:spTree>
    <p:extLst>
      <p:ext uri="{BB962C8B-B14F-4D97-AF65-F5344CB8AC3E}">
        <p14:creationId xmlns:p14="http://schemas.microsoft.com/office/powerpoint/2010/main" val="36346540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45E9-E63B-4BFC-B0BC-B92F7CAAD5EF}"/>
              </a:ext>
            </a:extLst>
          </p:cNvPr>
          <p:cNvSpPr>
            <a:spLocks noGrp="1"/>
          </p:cNvSpPr>
          <p:nvPr>
            <p:ph type="title"/>
          </p:nvPr>
        </p:nvSpPr>
        <p:spPr>
          <a:xfrm>
            <a:off x="457200" y="1066800"/>
            <a:ext cx="8229600" cy="684212"/>
          </a:xfrm>
        </p:spPr>
        <p:txBody>
          <a:bodyPr/>
          <a:lstStyle/>
          <a:p>
            <a:r>
              <a:rPr lang="en-US" b="1" dirty="0"/>
              <a:t>Adult Eligibility and Priorities</a:t>
            </a:r>
            <a:endParaRPr lang="en-US" dirty="0"/>
          </a:p>
        </p:txBody>
      </p:sp>
      <p:sp>
        <p:nvSpPr>
          <p:cNvPr id="3" name="Content Placeholder 2">
            <a:extLst>
              <a:ext uri="{FF2B5EF4-FFF2-40B4-BE49-F238E27FC236}">
                <a16:creationId xmlns:a16="http://schemas.microsoft.com/office/drawing/2014/main" id="{04C4BB43-6A4A-4F6E-8E8A-078EA20A98A0}"/>
              </a:ext>
            </a:extLst>
          </p:cNvPr>
          <p:cNvSpPr>
            <a:spLocks noGrp="1"/>
          </p:cNvSpPr>
          <p:nvPr>
            <p:ph idx="1"/>
          </p:nvPr>
        </p:nvSpPr>
        <p:spPr>
          <a:xfrm>
            <a:off x="457200" y="1981200"/>
            <a:ext cx="8229600" cy="4144963"/>
          </a:xfrm>
        </p:spPr>
        <p:txBody>
          <a:bodyPr/>
          <a:lstStyle/>
          <a:p>
            <a:r>
              <a:rPr lang="en-US" sz="2800" dirty="0"/>
              <a:t>However, it is important that the priorities laid out in the OET WIOA Priorities Policy is followed, meaning:</a:t>
            </a:r>
          </a:p>
          <a:p>
            <a:pPr lvl="1"/>
            <a:r>
              <a:rPr lang="en-US" sz="2300" dirty="0"/>
              <a:t>Veterans Priority of Service must be followed. </a:t>
            </a:r>
          </a:p>
          <a:p>
            <a:pPr lvl="1"/>
            <a:r>
              <a:rPr lang="en-US" sz="2300" dirty="0"/>
              <a:t>Any qualified Adult who meets WIOA Low Income criteria (please see separate power point on WIOA Low Income) or is Basic Skills Deficient or is considered an English Language Learner (please see separate power point on BSD) must be served priority to eligible Adults who do not meet the priorities laid out. </a:t>
            </a:r>
          </a:p>
          <a:p>
            <a:endParaRPr lang="en-US" dirty="0"/>
          </a:p>
        </p:txBody>
      </p:sp>
      <p:sp>
        <p:nvSpPr>
          <p:cNvPr id="4" name="Slide Number Placeholder 3">
            <a:extLst>
              <a:ext uri="{FF2B5EF4-FFF2-40B4-BE49-F238E27FC236}">
                <a16:creationId xmlns:a16="http://schemas.microsoft.com/office/drawing/2014/main" id="{B603D9DD-14E3-475B-9E56-D27599E9CBA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33</a:t>
            </a:fld>
            <a:endParaRPr lang="en-US" dirty="0">
              <a:solidFill>
                <a:prstClr val="black">
                  <a:tint val="75000"/>
                </a:prstClr>
              </a:solidFill>
            </a:endParaRPr>
          </a:p>
        </p:txBody>
      </p:sp>
    </p:spTree>
    <p:extLst>
      <p:ext uri="{BB962C8B-B14F-4D97-AF65-F5344CB8AC3E}">
        <p14:creationId xmlns:p14="http://schemas.microsoft.com/office/powerpoint/2010/main" val="26500659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2156-9466-45B9-B047-59C43884B1B2}"/>
              </a:ext>
            </a:extLst>
          </p:cNvPr>
          <p:cNvSpPr>
            <a:spLocks noGrp="1"/>
          </p:cNvSpPr>
          <p:nvPr>
            <p:ph type="title"/>
          </p:nvPr>
        </p:nvSpPr>
        <p:spPr>
          <a:xfrm>
            <a:off x="457200" y="990600"/>
            <a:ext cx="8229600" cy="684212"/>
          </a:xfrm>
        </p:spPr>
        <p:txBody>
          <a:bodyPr/>
          <a:lstStyle/>
          <a:p>
            <a:r>
              <a:rPr lang="en-US" b="1" dirty="0"/>
              <a:t>WIOA Adult Eligibility</a:t>
            </a:r>
          </a:p>
        </p:txBody>
      </p:sp>
      <p:sp>
        <p:nvSpPr>
          <p:cNvPr id="3" name="Content Placeholder 2">
            <a:extLst>
              <a:ext uri="{FF2B5EF4-FFF2-40B4-BE49-F238E27FC236}">
                <a16:creationId xmlns:a16="http://schemas.microsoft.com/office/drawing/2014/main" id="{2C5DB43A-E608-42BC-8B15-3E0977D6C983}"/>
              </a:ext>
            </a:extLst>
          </p:cNvPr>
          <p:cNvSpPr>
            <a:spLocks noGrp="1"/>
          </p:cNvSpPr>
          <p:nvPr>
            <p:ph idx="1"/>
          </p:nvPr>
        </p:nvSpPr>
        <p:spPr>
          <a:xfrm>
            <a:off x="457200" y="2057400"/>
            <a:ext cx="8229600" cy="4068763"/>
          </a:xfrm>
        </p:spPr>
        <p:txBody>
          <a:bodyPr/>
          <a:lstStyle/>
          <a:p>
            <a:r>
              <a:rPr lang="en-US" dirty="0"/>
              <a:t>This concludes the presentation on WIOA Adult Eligibility.  </a:t>
            </a:r>
          </a:p>
          <a:p>
            <a:r>
              <a:rPr lang="en-US" dirty="0"/>
              <a:t>If you have any questions, feel free to contact me at </a:t>
            </a:r>
            <a:r>
              <a:rPr lang="en-US" dirty="0">
                <a:solidFill>
                  <a:srgbClr val="004990"/>
                </a:solidFill>
                <a:hlinkClick r:id="rId2">
                  <a:extLst>
                    <a:ext uri="{A12FA001-AC4F-418D-AE19-62706E023703}">
                      <ahyp:hlinkClr xmlns:ahyp="http://schemas.microsoft.com/office/drawing/2018/hyperlinkcolor" val="tx"/>
                    </a:ext>
                  </a:extLst>
                </a:hlinkClick>
              </a:rPr>
              <a:t>james.potts@Illinois.gov</a:t>
            </a:r>
            <a:r>
              <a:rPr lang="en-US" dirty="0"/>
              <a:t> or you can call me at (217) 416-7097.</a:t>
            </a:r>
          </a:p>
        </p:txBody>
      </p:sp>
      <p:sp>
        <p:nvSpPr>
          <p:cNvPr id="4" name="Slide Number Placeholder 3">
            <a:extLst>
              <a:ext uri="{FF2B5EF4-FFF2-40B4-BE49-F238E27FC236}">
                <a16:creationId xmlns:a16="http://schemas.microsoft.com/office/drawing/2014/main" id="{0598227C-45DB-497B-963F-0259BD51EE7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34</a:t>
            </a:fld>
            <a:endParaRPr lang="en-US" dirty="0">
              <a:solidFill>
                <a:prstClr val="black">
                  <a:tint val="75000"/>
                </a:prstClr>
              </a:solidFill>
            </a:endParaRPr>
          </a:p>
        </p:txBody>
      </p:sp>
    </p:spTree>
    <p:extLst>
      <p:ext uri="{BB962C8B-B14F-4D97-AF65-F5344CB8AC3E}">
        <p14:creationId xmlns:p14="http://schemas.microsoft.com/office/powerpoint/2010/main" val="13731273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CCD229-6D90-498E-87C5-7263E476537C}"/>
              </a:ext>
            </a:extLst>
          </p:cNvPr>
          <p:cNvSpPr>
            <a:spLocks noGrp="1"/>
          </p:cNvSpPr>
          <p:nvPr>
            <p:ph type="title"/>
          </p:nvPr>
        </p:nvSpPr>
        <p:spPr>
          <a:xfrm>
            <a:off x="457200" y="990600"/>
            <a:ext cx="8229600" cy="609600"/>
          </a:xfrm>
        </p:spPr>
        <p:txBody>
          <a:bodyPr/>
          <a:lstStyle/>
          <a:p>
            <a:r>
              <a:rPr lang="en-US" b="1" dirty="0">
                <a:effectLst>
                  <a:outerShdw blurRad="38100" dist="38100" dir="2700000" algn="tl">
                    <a:srgbClr val="000000">
                      <a:alpha val="43137"/>
                    </a:srgbClr>
                  </a:outerShdw>
                </a:effectLst>
                <a:latin typeface="Trebuchet MS" panose="020B0603020202020204" pitchFamily="34" charset="0"/>
              </a:rPr>
              <a:t>WIOA Title 1 Authority</a:t>
            </a:r>
            <a:endParaRPr lang="en-US" dirty="0"/>
          </a:p>
        </p:txBody>
      </p:sp>
      <p:sp>
        <p:nvSpPr>
          <p:cNvPr id="7" name="Content Placeholder 6">
            <a:extLst>
              <a:ext uri="{FF2B5EF4-FFF2-40B4-BE49-F238E27FC236}">
                <a16:creationId xmlns:a16="http://schemas.microsoft.com/office/drawing/2014/main" id="{D5BA2105-F6E9-4E01-AEED-DE2D0295397A}"/>
              </a:ext>
            </a:extLst>
          </p:cNvPr>
          <p:cNvSpPr>
            <a:spLocks noGrp="1"/>
          </p:cNvSpPr>
          <p:nvPr>
            <p:ph idx="1"/>
          </p:nvPr>
        </p:nvSpPr>
        <p:spPr>
          <a:xfrm>
            <a:off x="304800" y="1600200"/>
            <a:ext cx="8458200" cy="4756151"/>
          </a:xfrm>
        </p:spPr>
        <p:txBody>
          <a:bodyPr/>
          <a:lstStyle/>
          <a:p>
            <a:r>
              <a:rPr lang="en-US" altLang="en-US" sz="2000" dirty="0">
                <a:latin typeface="Trebuchet MS" panose="020B0603020202020204" pitchFamily="34" charset="0"/>
                <a:cs typeface="Traditional Arabic" panose="02020603050405020304" pitchFamily="18" charset="-78"/>
              </a:rPr>
              <a:t>Workforce Innovation and Opportunity Act of 2014</a:t>
            </a:r>
          </a:p>
          <a:p>
            <a:r>
              <a:rPr lang="en-US" altLang="en-US" sz="2000" dirty="0">
                <a:latin typeface="Trebuchet MS" panose="020B0603020202020204" pitchFamily="34" charset="0"/>
                <a:cs typeface="Traditional Arabic" panose="02020603050405020304" pitchFamily="18" charset="-78"/>
              </a:rPr>
              <a:t>Training and Employment Guidance Letter (TEGL) 19-16 – Guidance on Services Provided through Adult and Dislocated Worker under WIOA – dated March 1</a:t>
            </a:r>
            <a:r>
              <a:rPr lang="en-US" altLang="en-US" sz="2000" baseline="30000" dirty="0">
                <a:latin typeface="Trebuchet MS" panose="020B0603020202020204" pitchFamily="34" charset="0"/>
                <a:cs typeface="Traditional Arabic" panose="02020603050405020304" pitchFamily="18" charset="-78"/>
              </a:rPr>
              <a:t>st</a:t>
            </a:r>
            <a:r>
              <a:rPr lang="en-US" altLang="en-US" sz="2000" dirty="0">
                <a:latin typeface="Trebuchet MS" panose="020B0603020202020204" pitchFamily="34" charset="0"/>
                <a:cs typeface="Traditional Arabic" panose="02020603050405020304" pitchFamily="18" charset="-78"/>
              </a:rPr>
              <a:t>, 2017</a:t>
            </a:r>
          </a:p>
          <a:p>
            <a:r>
              <a:rPr lang="en-US" altLang="en-US" sz="2000" dirty="0">
                <a:latin typeface="Trebuchet MS" panose="020B0603020202020204" pitchFamily="34" charset="0"/>
                <a:cs typeface="Traditional Arabic" panose="02020603050405020304" pitchFamily="18" charset="-78"/>
              </a:rPr>
              <a:t>TEGL 7-20 – Implementation of Priority of Service in WIOA Adults – dated November 24</a:t>
            </a:r>
            <a:r>
              <a:rPr lang="en-US" altLang="en-US" sz="2000" baseline="30000" dirty="0">
                <a:latin typeface="Trebuchet MS" panose="020B0603020202020204" pitchFamily="34" charset="0"/>
                <a:cs typeface="Traditional Arabic" panose="02020603050405020304" pitchFamily="18" charset="-78"/>
              </a:rPr>
              <a:t>th</a:t>
            </a:r>
            <a:r>
              <a:rPr lang="en-US" altLang="en-US" sz="2000" dirty="0">
                <a:latin typeface="Trebuchet MS" panose="020B0603020202020204" pitchFamily="34" charset="0"/>
                <a:cs typeface="Traditional Arabic" panose="02020603050405020304" pitchFamily="18" charset="-78"/>
              </a:rPr>
              <a:t>, 2020</a:t>
            </a:r>
          </a:p>
          <a:p>
            <a:r>
              <a:rPr lang="en-US" altLang="en-US" sz="2000" dirty="0">
                <a:latin typeface="Trebuchet MS" panose="020B0603020202020204" pitchFamily="34" charset="0"/>
                <a:cs typeface="Traditional Arabic" panose="02020603050405020304" pitchFamily="18" charset="-78"/>
              </a:rPr>
              <a:t>WIOA ePolicy Chapter 5 - General Eligibility </a:t>
            </a:r>
          </a:p>
          <a:p>
            <a:r>
              <a:rPr lang="en-US" altLang="en-US" sz="2000" dirty="0">
                <a:latin typeface="Trebuchet MS" panose="020B0603020202020204" pitchFamily="34" charset="0"/>
                <a:cs typeface="Traditional Arabic" panose="02020603050405020304" pitchFamily="18" charset="-78"/>
              </a:rPr>
              <a:t>WIOA ePolicy Chapter 5.1.1 – 1.1.4 – Selective Service</a:t>
            </a:r>
          </a:p>
          <a:p>
            <a:r>
              <a:rPr lang="en-US" altLang="en-US" sz="2000" dirty="0">
                <a:latin typeface="Trebuchet MS" panose="020B0603020202020204" pitchFamily="34" charset="0"/>
                <a:cs typeface="Traditional Arabic" panose="02020603050405020304" pitchFamily="18" charset="-78"/>
              </a:rPr>
              <a:t>WIOA ePolicy Chapter 5.2 – Adult Eligibility </a:t>
            </a:r>
          </a:p>
          <a:p>
            <a:r>
              <a:rPr lang="en-US" sz="2000" dirty="0">
                <a:latin typeface="Trebuchet MS" panose="020B0603020202020204" pitchFamily="34" charset="0"/>
                <a:cs typeface="Traditional Arabic" panose="02020603050405020304" pitchFamily="18" charset="-78"/>
              </a:rPr>
              <a:t>WIOA ePolicy Chapter 5.5 - Low-Income Individuals</a:t>
            </a:r>
          </a:p>
          <a:p>
            <a:r>
              <a:rPr lang="en-US" altLang="en-US" sz="2000" dirty="0">
                <a:latin typeface="Trebuchet MS" panose="020B0603020202020204" pitchFamily="34" charset="0"/>
                <a:cs typeface="Traditional Arabic" panose="02020603050405020304" pitchFamily="18" charset="-78"/>
              </a:rPr>
              <a:t>WIOA ePolicy Chapter 5.6 – Service Priorities</a:t>
            </a:r>
          </a:p>
          <a:p>
            <a:r>
              <a:rPr lang="en-US" altLang="en-US" sz="2000" dirty="0">
                <a:latin typeface="Trebuchet MS" panose="020B0603020202020204" pitchFamily="34" charset="0"/>
                <a:cs typeface="Traditional Arabic" panose="02020603050405020304" pitchFamily="18" charset="-78"/>
              </a:rPr>
              <a:t>Commerce Notice NO. 19-NOT-01, Change 3 – Basic Skills Deficiency dated December 9</a:t>
            </a:r>
            <a:r>
              <a:rPr lang="en-US" altLang="en-US" sz="2000" baseline="30000" dirty="0">
                <a:latin typeface="Trebuchet MS" panose="020B0603020202020204" pitchFamily="34" charset="0"/>
                <a:cs typeface="Traditional Arabic" panose="02020603050405020304" pitchFamily="18" charset="-78"/>
              </a:rPr>
              <a:t>th</a:t>
            </a:r>
            <a:r>
              <a:rPr lang="en-US" altLang="en-US" sz="2000" dirty="0">
                <a:latin typeface="Trebuchet MS" panose="020B0603020202020204" pitchFamily="34" charset="0"/>
                <a:cs typeface="Traditional Arabic" panose="02020603050405020304" pitchFamily="18" charset="-78"/>
              </a:rPr>
              <a:t>, 2020</a:t>
            </a:r>
          </a:p>
          <a:p>
            <a:endParaRPr lang="en-US" sz="2000" dirty="0"/>
          </a:p>
        </p:txBody>
      </p:sp>
      <p:sp>
        <p:nvSpPr>
          <p:cNvPr id="5" name="Slide Number Placeholder 4">
            <a:extLst>
              <a:ext uri="{FF2B5EF4-FFF2-40B4-BE49-F238E27FC236}">
                <a16:creationId xmlns:a16="http://schemas.microsoft.com/office/drawing/2014/main" id="{EE425A2A-C704-48CF-98BF-3EE4B2469F9E}"/>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203992667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204E0-EBFC-4AC5-9280-835A6451619A}"/>
              </a:ext>
            </a:extLst>
          </p:cNvPr>
          <p:cNvSpPr>
            <a:spLocks noGrp="1"/>
          </p:cNvSpPr>
          <p:nvPr>
            <p:ph type="title"/>
          </p:nvPr>
        </p:nvSpPr>
        <p:spPr>
          <a:xfrm>
            <a:off x="457200" y="1066800"/>
            <a:ext cx="8229600" cy="836612"/>
          </a:xfrm>
        </p:spPr>
        <p:txBody>
          <a:bodyPr/>
          <a:lstStyle/>
          <a:p>
            <a:r>
              <a:rPr lang="en-US" sz="3700" b="1" dirty="0"/>
              <a:t>General Eligibility and Low Income</a:t>
            </a:r>
            <a:endParaRPr lang="en-US" sz="3700" dirty="0"/>
          </a:p>
        </p:txBody>
      </p:sp>
      <p:sp>
        <p:nvSpPr>
          <p:cNvPr id="3" name="Content Placeholder 2">
            <a:extLst>
              <a:ext uri="{FF2B5EF4-FFF2-40B4-BE49-F238E27FC236}">
                <a16:creationId xmlns:a16="http://schemas.microsoft.com/office/drawing/2014/main" id="{DF37BF47-6EF8-403C-830A-46387336EED3}"/>
              </a:ext>
            </a:extLst>
          </p:cNvPr>
          <p:cNvSpPr>
            <a:spLocks noGrp="1"/>
          </p:cNvSpPr>
          <p:nvPr>
            <p:ph idx="1"/>
          </p:nvPr>
        </p:nvSpPr>
        <p:spPr>
          <a:xfrm>
            <a:off x="457200" y="2133600"/>
            <a:ext cx="8229600" cy="3992563"/>
          </a:xfrm>
        </p:spPr>
        <p:txBody>
          <a:bodyPr/>
          <a:lstStyle/>
          <a:p>
            <a:r>
              <a:rPr lang="en-US" sz="3000" dirty="0"/>
              <a:t>Prior to reviewing this presentation on Adult Eligibility, it is important that you </a:t>
            </a:r>
            <a:r>
              <a:rPr lang="en-US" sz="3000" b="1" dirty="0"/>
              <a:t>view and understand</a:t>
            </a:r>
            <a:r>
              <a:rPr lang="en-US" sz="3000" dirty="0"/>
              <a:t> the details that were covered in the presentation on:</a:t>
            </a:r>
          </a:p>
          <a:p>
            <a:pPr lvl="2"/>
            <a:r>
              <a:rPr lang="en-US" sz="2800" b="1" dirty="0"/>
              <a:t>WIOA General Eligibility – 1-7-2021 </a:t>
            </a:r>
            <a:endParaRPr lang="en-US" sz="2800" dirty="0"/>
          </a:p>
          <a:p>
            <a:pPr lvl="2"/>
            <a:r>
              <a:rPr lang="en-US" sz="2800" b="1" dirty="0"/>
              <a:t>WIOA Low Income – 1-7-2021</a:t>
            </a:r>
          </a:p>
          <a:p>
            <a:pPr lvl="2"/>
            <a:r>
              <a:rPr lang="en-US" sz="2800" b="1" dirty="0"/>
              <a:t>WIOA Basic Skills Deficient – 1-11-2021 </a:t>
            </a:r>
          </a:p>
          <a:p>
            <a:endParaRPr lang="en-US" dirty="0"/>
          </a:p>
        </p:txBody>
      </p:sp>
      <p:sp>
        <p:nvSpPr>
          <p:cNvPr id="4" name="Slide Number Placeholder 3">
            <a:extLst>
              <a:ext uri="{FF2B5EF4-FFF2-40B4-BE49-F238E27FC236}">
                <a16:creationId xmlns:a16="http://schemas.microsoft.com/office/drawing/2014/main" id="{C4562AE4-F571-487D-AD32-2EAB9CB933C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14241226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43000"/>
            <a:ext cx="8229600" cy="10668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WIOA Adult Eligibility</a:t>
            </a:r>
          </a:p>
        </p:txBody>
      </p:sp>
      <p:sp>
        <p:nvSpPr>
          <p:cNvPr id="4" name="Content Placeholder 3"/>
          <p:cNvSpPr>
            <a:spLocks noGrp="1"/>
          </p:cNvSpPr>
          <p:nvPr>
            <p:ph idx="1"/>
          </p:nvPr>
        </p:nvSpPr>
        <p:spPr>
          <a:xfrm>
            <a:off x="457200" y="2286000"/>
            <a:ext cx="8229600" cy="3840163"/>
          </a:xfrm>
        </p:spPr>
        <p:txBody>
          <a:bodyPr/>
          <a:lstStyle/>
          <a:p>
            <a:pPr marL="0" indent="0">
              <a:buNone/>
            </a:pPr>
            <a:r>
              <a:rPr lang="en-US" altLang="en-US" dirty="0">
                <a:latin typeface="Trebuchet MS" panose="020B0603020202020204" pitchFamily="34" charset="0"/>
                <a:cs typeface="Traditional Arabic" panose="02020603050405020304" pitchFamily="18" charset="-78"/>
              </a:rPr>
              <a:t>WIOA ePolicy Chapter 5.2 – Adult Eligibility </a:t>
            </a:r>
          </a:p>
          <a:p>
            <a:pPr lvl="1"/>
            <a:r>
              <a:rPr lang="en-US" altLang="en-US" dirty="0">
                <a:latin typeface="Trebuchet MS" panose="020B0603020202020204" pitchFamily="34" charset="0"/>
                <a:cs typeface="Traditional Arabic" panose="02020603050405020304" pitchFamily="18" charset="-78"/>
              </a:rPr>
              <a:t>WIOA Legislation requires that an Adult be 18 years of age or older</a:t>
            </a:r>
          </a:p>
          <a:p>
            <a:pPr lvl="1"/>
            <a:r>
              <a:rPr lang="en-US" dirty="0"/>
              <a:t>Be a citizen or noncitizen authorized to work in the US; and</a:t>
            </a:r>
          </a:p>
          <a:p>
            <a:pPr lvl="1"/>
            <a:r>
              <a:rPr lang="en-US" dirty="0"/>
              <a:t>Meet Military Selective Service registration requirements (males only)</a:t>
            </a:r>
            <a:endParaRPr lang="en-US" altLang="en-US" dirty="0">
              <a:latin typeface="Trebuchet MS" panose="020B0603020202020204" pitchFamily="34" charset="0"/>
              <a:cs typeface="Traditional Arabic" panose="02020603050405020304" pitchFamily="18" charset="-78"/>
            </a:endParaRPr>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276693625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FE7B-285B-407C-84A0-C29ADA7B9595}"/>
              </a:ext>
            </a:extLst>
          </p:cNvPr>
          <p:cNvSpPr>
            <a:spLocks noGrp="1"/>
          </p:cNvSpPr>
          <p:nvPr>
            <p:ph type="title"/>
          </p:nvPr>
        </p:nvSpPr>
        <p:spPr>
          <a:xfrm>
            <a:off x="457200" y="990600"/>
            <a:ext cx="8229600" cy="760412"/>
          </a:xfrm>
        </p:spPr>
        <p:txBody>
          <a:bodyPr/>
          <a:lstStyle/>
          <a:p>
            <a:r>
              <a:rPr lang="en-US" sz="4000" b="1" dirty="0">
                <a:latin typeface="Trebuchet MS" panose="020B0603020202020204" pitchFamily="34" charset="0"/>
              </a:rPr>
              <a:t>Changes from WIA to WIOA Adult</a:t>
            </a:r>
            <a:endParaRPr lang="en-US" sz="4000" dirty="0"/>
          </a:p>
        </p:txBody>
      </p:sp>
      <p:sp>
        <p:nvSpPr>
          <p:cNvPr id="3" name="Content Placeholder 2">
            <a:extLst>
              <a:ext uri="{FF2B5EF4-FFF2-40B4-BE49-F238E27FC236}">
                <a16:creationId xmlns:a16="http://schemas.microsoft.com/office/drawing/2014/main" id="{79B4F949-4BBF-434B-8B84-3006F8D2DB97}"/>
              </a:ext>
            </a:extLst>
          </p:cNvPr>
          <p:cNvSpPr>
            <a:spLocks noGrp="1"/>
          </p:cNvSpPr>
          <p:nvPr>
            <p:ph idx="1"/>
          </p:nvPr>
        </p:nvSpPr>
        <p:spPr>
          <a:xfrm>
            <a:off x="457200" y="1981200"/>
            <a:ext cx="8229600" cy="4144963"/>
          </a:xfrm>
        </p:spPr>
        <p:txBody>
          <a:bodyPr/>
          <a:lstStyle/>
          <a:p>
            <a:r>
              <a:rPr lang="en-US" sz="2800" dirty="0">
                <a:latin typeface="Trebuchet MS" panose="020B0603020202020204" pitchFamily="34" charset="0"/>
              </a:rPr>
              <a:t>There is no longer a sequence of services;  a participant may receive services in any order that is deemed appropriate. </a:t>
            </a:r>
          </a:p>
          <a:p>
            <a:r>
              <a:rPr lang="en-US" sz="2800" dirty="0">
                <a:latin typeface="Trebuchet MS" panose="020B0603020202020204" pitchFamily="34" charset="0"/>
              </a:rPr>
              <a:t>Core and Intensive WIA services were combined into “Career Services” under WIOA. </a:t>
            </a:r>
          </a:p>
          <a:p>
            <a:r>
              <a:rPr lang="en-US" sz="2800" dirty="0">
                <a:latin typeface="Trebuchet MS" panose="020B0603020202020204" pitchFamily="34" charset="0"/>
              </a:rPr>
              <a:t>Coordination with outside agencies (WIOA partners) is permitted to provide comprehensive services to participants. </a:t>
            </a:r>
          </a:p>
        </p:txBody>
      </p:sp>
      <p:sp>
        <p:nvSpPr>
          <p:cNvPr id="4" name="Slide Number Placeholder 3">
            <a:extLst>
              <a:ext uri="{FF2B5EF4-FFF2-40B4-BE49-F238E27FC236}">
                <a16:creationId xmlns:a16="http://schemas.microsoft.com/office/drawing/2014/main" id="{A3367F0B-0E80-4020-B90A-AACB0F635F0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2298958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989013"/>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WIOA Adult Priority </a:t>
            </a:r>
          </a:p>
        </p:txBody>
      </p:sp>
      <p:sp>
        <p:nvSpPr>
          <p:cNvPr id="5" name="Content Placeholder 4"/>
          <p:cNvSpPr>
            <a:spLocks noGrp="1"/>
          </p:cNvSpPr>
          <p:nvPr>
            <p:ph idx="1"/>
          </p:nvPr>
        </p:nvSpPr>
        <p:spPr>
          <a:xfrm>
            <a:off x="457200" y="2286000"/>
            <a:ext cx="8229600" cy="3840163"/>
          </a:xfrm>
        </p:spPr>
        <p:txBody>
          <a:bodyPr/>
          <a:lstStyle/>
          <a:p>
            <a:r>
              <a:rPr lang="en-US" sz="2800" dirty="0">
                <a:latin typeface="+mj-lt"/>
              </a:rPr>
              <a:t>WIOA Adult clients who meet WIOA Low Income criteria are a priority under WIOA Legislation.</a:t>
            </a:r>
          </a:p>
          <a:p>
            <a:r>
              <a:rPr lang="en-US" sz="2800" dirty="0">
                <a:latin typeface="+mj-lt"/>
              </a:rPr>
              <a:t>WIOA Adult clients who are determined “Basic Skills Deficient” (BSD) or are considered English Language Learners (ELL) are a priority under WIOA Legislation.</a:t>
            </a:r>
          </a:p>
          <a:p>
            <a:r>
              <a:rPr lang="en-US" sz="2800" dirty="0">
                <a:latin typeface="+mj-lt"/>
              </a:rPr>
              <a:t>It is important to understand, Low Income, BSD &amp; ELL are equal priorities under the Adult title.   </a:t>
            </a:r>
            <a:endParaRPr lang="en-US" sz="2400" dirty="0">
              <a:latin typeface="+mj-lt"/>
            </a:endParaRPr>
          </a:p>
          <a:p>
            <a:pPr lvl="1"/>
            <a:endParaRPr lang="en-US" sz="2400" b="1" dirty="0">
              <a:latin typeface="+mj-lt"/>
            </a:endParaRPr>
          </a:p>
          <a:p>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40811070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2491-2D16-4A1D-A065-6A7EAE230A96}"/>
              </a:ext>
            </a:extLst>
          </p:cNvPr>
          <p:cNvSpPr>
            <a:spLocks noGrp="1"/>
          </p:cNvSpPr>
          <p:nvPr>
            <p:ph type="title"/>
          </p:nvPr>
        </p:nvSpPr>
        <p:spPr>
          <a:xfrm>
            <a:off x="457200" y="1066800"/>
            <a:ext cx="8229600" cy="760412"/>
          </a:xfrm>
        </p:spPr>
        <p:txBody>
          <a:bodyPr/>
          <a:lstStyle/>
          <a:p>
            <a:r>
              <a:rPr lang="en-US" b="1" dirty="0"/>
              <a:t>Veterans Priority of Service</a:t>
            </a:r>
            <a:endParaRPr lang="en-US" dirty="0"/>
          </a:p>
        </p:txBody>
      </p:sp>
      <p:sp>
        <p:nvSpPr>
          <p:cNvPr id="3" name="Content Placeholder 2">
            <a:extLst>
              <a:ext uri="{FF2B5EF4-FFF2-40B4-BE49-F238E27FC236}">
                <a16:creationId xmlns:a16="http://schemas.microsoft.com/office/drawing/2014/main" id="{00CDEC69-A11D-4A43-8EB2-399D866C0F96}"/>
              </a:ext>
            </a:extLst>
          </p:cNvPr>
          <p:cNvSpPr>
            <a:spLocks noGrp="1"/>
          </p:cNvSpPr>
          <p:nvPr>
            <p:ph idx="1"/>
          </p:nvPr>
        </p:nvSpPr>
        <p:spPr>
          <a:xfrm>
            <a:off x="457200" y="2057400"/>
            <a:ext cx="8229600" cy="4068763"/>
          </a:xfrm>
        </p:spPr>
        <p:txBody>
          <a:bodyPr/>
          <a:lstStyle/>
          <a:p>
            <a:pPr marL="0" indent="0">
              <a:buNone/>
            </a:pPr>
            <a:r>
              <a:rPr lang="en-US" sz="2800" dirty="0"/>
              <a:t>As was addressed in the WIOA General Eligibility presentation, based on guidance in the Jobs for Veterans Act, a Veteran or Qualified Spouse of a Veteran must receive priority of service over other qualified individuals who are not a Veteran or Qualified Spouse of a Veteran.  </a:t>
            </a:r>
          </a:p>
          <a:p>
            <a:endParaRPr lang="en-US" dirty="0"/>
          </a:p>
        </p:txBody>
      </p:sp>
      <p:sp>
        <p:nvSpPr>
          <p:cNvPr id="4" name="Slide Number Placeholder 3">
            <a:extLst>
              <a:ext uri="{FF2B5EF4-FFF2-40B4-BE49-F238E27FC236}">
                <a16:creationId xmlns:a16="http://schemas.microsoft.com/office/drawing/2014/main" id="{B1D3D921-BF98-4EB0-AE06-28A9D288D80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12619103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Illinois workNet">
      <a:dk1>
        <a:sysClr val="windowText" lastClr="000000"/>
      </a:dk1>
      <a:lt1>
        <a:sysClr val="window" lastClr="FFFFFF"/>
      </a:lt1>
      <a:dk2>
        <a:srgbClr val="004990"/>
      </a:dk2>
      <a:lt2>
        <a:srgbClr val="EEECE1"/>
      </a:lt2>
      <a:accent1>
        <a:srgbClr val="C41230"/>
      </a:accent1>
      <a:accent2>
        <a:srgbClr val="F58025"/>
      </a:accent2>
      <a:accent3>
        <a:srgbClr val="004990"/>
      </a:accent3>
      <a:accent4>
        <a:srgbClr val="FFEA53"/>
      </a:accent4>
      <a:accent5>
        <a:srgbClr val="CA3827"/>
      </a:accent5>
      <a:accent6>
        <a:srgbClr val="9A3620"/>
      </a:accent6>
      <a:hlink>
        <a:srgbClr val="0000FF"/>
      </a:hlink>
      <a:folHlink>
        <a:srgbClr val="800080"/>
      </a:folHlink>
    </a:clrScheme>
    <a:fontScheme name="Illinois workNet">
      <a:majorFont>
        <a:latin typeface="Futura Md BT"/>
        <a:ea typeface=""/>
        <a:cs typeface=""/>
      </a:majorFont>
      <a:minorFont>
        <a:latin typeface="Futura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4">
      <a:dk1>
        <a:sysClr val="windowText" lastClr="000000"/>
      </a:dk1>
      <a:lt1>
        <a:sysClr val="window" lastClr="FFFFFF"/>
      </a:lt1>
      <a:dk2>
        <a:srgbClr val="21205F"/>
      </a:dk2>
      <a:lt2>
        <a:srgbClr val="E2E2E2"/>
      </a:lt2>
      <a:accent1>
        <a:srgbClr val="C4122F"/>
      </a:accent1>
      <a:accent2>
        <a:srgbClr val="B74900"/>
      </a:accent2>
      <a:accent3>
        <a:srgbClr val="004990"/>
      </a:accent3>
      <a:accent4>
        <a:srgbClr val="527E08"/>
      </a:accent4>
      <a:accent5>
        <a:srgbClr val="96005D"/>
      </a:accent5>
      <a:accent6>
        <a:srgbClr val="00615B"/>
      </a:accent6>
      <a:hlink>
        <a:srgbClr val="000000"/>
      </a:hlink>
      <a:folHlink>
        <a:srgbClr val="00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FBB5EB9-13E9-48B9-B30D-D050F9925FD9}"/>
</file>

<file path=customXml/itemProps2.xml><?xml version="1.0" encoding="utf-8"?>
<ds:datastoreItem xmlns:ds="http://schemas.openxmlformats.org/officeDocument/2006/customXml" ds:itemID="{DD07BB00-2171-4F3A-9A3B-1D7559309EE7}"/>
</file>

<file path=customXml/itemProps3.xml><?xml version="1.0" encoding="utf-8"?>
<ds:datastoreItem xmlns:ds="http://schemas.openxmlformats.org/officeDocument/2006/customXml" ds:itemID="{DCC523E5-7F9D-48FE-8098-ED6B507332A9}"/>
</file>

<file path=docProps/app.xml><?xml version="1.0" encoding="utf-8"?>
<Properties xmlns="http://schemas.openxmlformats.org/officeDocument/2006/extended-properties" xmlns:vt="http://schemas.openxmlformats.org/officeDocument/2006/docPropsVTypes">
  <TotalTime>1177</TotalTime>
  <Words>2120</Words>
  <Application>Microsoft Office PowerPoint</Application>
  <PresentationFormat>On-screen Show (4:3)</PresentationFormat>
  <Paragraphs>167</Paragraphs>
  <Slides>34</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34</vt:i4>
      </vt:variant>
    </vt:vector>
  </HeadingPairs>
  <TitlesOfParts>
    <vt:vector size="43" baseType="lpstr">
      <vt:lpstr>Arial</vt:lpstr>
      <vt:lpstr>Calibri</vt:lpstr>
      <vt:lpstr>Futura Lt BT</vt:lpstr>
      <vt:lpstr>Futura Md BT</vt:lpstr>
      <vt:lpstr>Segoe UI</vt:lpstr>
      <vt:lpstr>Times New Roman</vt:lpstr>
      <vt:lpstr>Trebuchet MS</vt:lpstr>
      <vt:lpstr>Office Theme</vt:lpstr>
      <vt:lpstr>2_Office Theme</vt:lpstr>
      <vt:lpstr>Workforce Innovation and Opportunity Act </vt:lpstr>
      <vt:lpstr>WIOA Title 1 Authorization</vt:lpstr>
      <vt:lpstr>Understanding the ePolicy Manual </vt:lpstr>
      <vt:lpstr>WIOA Title 1 Authority</vt:lpstr>
      <vt:lpstr>General Eligibility and Low Income</vt:lpstr>
      <vt:lpstr>WIOA Adult Eligibility</vt:lpstr>
      <vt:lpstr>Changes from WIA to WIOA Adult</vt:lpstr>
      <vt:lpstr>WIOA Adult Priority </vt:lpstr>
      <vt:lpstr>Veterans Priority of Service</vt:lpstr>
      <vt:lpstr>Adult Priority Per WIOA ePolicy 5.6 Service Priorities </vt:lpstr>
      <vt:lpstr>DOL TEGL 7-20</vt:lpstr>
      <vt:lpstr>DOL TEGL 7-20 – Tracked by Exiters</vt:lpstr>
      <vt:lpstr>Reports for Tracking Adult Priorities</vt:lpstr>
      <vt:lpstr>Non-Priority 1A Adult Report</vt:lpstr>
      <vt:lpstr>Example Results from a Non-Priority 1A Adult Report </vt:lpstr>
      <vt:lpstr>Another New Report on the Way</vt:lpstr>
      <vt:lpstr>WIOA Adult Low Income</vt:lpstr>
      <vt:lpstr>WIOA Adult Low Income</vt:lpstr>
      <vt:lpstr>Basic Skills Deficient</vt:lpstr>
      <vt:lpstr>Basic Skills Deficient</vt:lpstr>
      <vt:lpstr>Basic Skills Screening Tool</vt:lpstr>
      <vt:lpstr>Basic Skills Screening Tool</vt:lpstr>
      <vt:lpstr>Basic Skills Screening Tool</vt:lpstr>
      <vt:lpstr>English Language Learner</vt:lpstr>
      <vt:lpstr>English Language Learner</vt:lpstr>
      <vt:lpstr>English Language Learner (ELL)</vt:lpstr>
      <vt:lpstr>Basic Skills Deficient (BSD)</vt:lpstr>
      <vt:lpstr>Adult Training Services</vt:lpstr>
      <vt:lpstr>Individual Employment Plan (IEP)</vt:lpstr>
      <vt:lpstr>Adult Training Services</vt:lpstr>
      <vt:lpstr>Co-Enrolled Adult</vt:lpstr>
      <vt:lpstr>WIOA Adult Eligibility  </vt:lpstr>
      <vt:lpstr>Adult Eligibility and Priorities</vt:lpstr>
      <vt:lpstr>WIOA Adult Eligibility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Potts, James</dc:creator>
  <cp:lastModifiedBy>Potts, James</cp:lastModifiedBy>
  <cp:revision>76</cp:revision>
  <dcterms:created xsi:type="dcterms:W3CDTF">2020-05-14T17:29:35Z</dcterms:created>
  <dcterms:modified xsi:type="dcterms:W3CDTF">2021-01-11T13:02:53Z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