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372" r:id="rId3"/>
    <p:sldId id="378" r:id="rId4"/>
    <p:sldId id="377" r:id="rId5"/>
    <p:sldId id="373" r:id="rId6"/>
    <p:sldId id="379" r:id="rId7"/>
    <p:sldId id="380" r:id="rId8"/>
    <p:sldId id="375" r:id="rId9"/>
    <p:sldId id="381" r:id="rId10"/>
    <p:sldId id="382" r:id="rId11"/>
    <p:sldId id="383" r:id="rId12"/>
    <p:sldId id="384" r:id="rId13"/>
    <p:sldId id="385" r:id="rId14"/>
    <p:sldId id="386" r:id="rId15"/>
    <p:sldId id="387" r:id="rId16"/>
    <p:sldId id="388" r:id="rId17"/>
    <p:sldId id="389" r:id="rId18"/>
    <p:sldId id="390" r:id="rId19"/>
    <p:sldId id="374" r:id="rId20"/>
    <p:sldId id="391" r:id="rId21"/>
    <p:sldId id="392" r:id="rId22"/>
    <p:sldId id="410" r:id="rId23"/>
    <p:sldId id="393" r:id="rId24"/>
    <p:sldId id="394" r:id="rId25"/>
    <p:sldId id="395" r:id="rId26"/>
    <p:sldId id="396" r:id="rId27"/>
    <p:sldId id="398" r:id="rId28"/>
    <p:sldId id="397" r:id="rId29"/>
    <p:sldId id="376" r:id="rId30"/>
    <p:sldId id="399" r:id="rId31"/>
    <p:sldId id="400" r:id="rId32"/>
    <p:sldId id="401" r:id="rId33"/>
    <p:sldId id="402" r:id="rId34"/>
    <p:sldId id="403" r:id="rId35"/>
    <p:sldId id="405" r:id="rId36"/>
    <p:sldId id="404" r:id="rId37"/>
    <p:sldId id="412" r:id="rId38"/>
    <p:sldId id="406" r:id="rId39"/>
    <p:sldId id="407" r:id="rId40"/>
    <p:sldId id="408" r:id="rId41"/>
    <p:sldId id="409" r:id="rId42"/>
    <p:sldId id="293" r:id="rId43"/>
    <p:sldId id="296" r:id="rId44"/>
    <p:sldId id="297" r:id="rId45"/>
    <p:sldId id="371" r:id="rId46"/>
    <p:sldId id="368"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6"/>
    <p:restoredTop sz="94674"/>
  </p:normalViewPr>
  <p:slideViewPr>
    <p:cSldViewPr snapToGrid="0" snapToObjects="1">
      <p:cViewPr varScale="1">
        <p:scale>
          <a:sx n="108" d="100"/>
          <a:sy n="108" d="100"/>
        </p:scale>
        <p:origin x="3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CE4CB33-D8D5-4E76-8018-88598508243D}" type="datetimeFigureOut">
              <a:rPr lang="en-US" smtClean="0"/>
              <a:t>1/13/2022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A0B938B-770E-4132-9D03-4F2B572D1260}" type="slidenum">
              <a:rPr lang="en-US" smtClean="0"/>
              <a:t>‹#›</a:t>
            </a:fld>
            <a:endParaRPr lang="en-US"/>
          </a:p>
        </p:txBody>
      </p:sp>
    </p:spTree>
    <p:extLst>
      <p:ext uri="{BB962C8B-B14F-4D97-AF65-F5344CB8AC3E}">
        <p14:creationId xmlns:p14="http://schemas.microsoft.com/office/powerpoint/2010/main" val="33308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9EA2BE0F-065B-4094-A1E8-6B8554D2ABCD}"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E8EE1BDA-EAED-4134-8BA8-F8A103E99D1F}"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endParaRPr lang="en-US" dirty="0"/>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651549AE-455A-4087-96DF-5477EFAC43C2}" type="slidenum">
              <a:rPr lang="en-US" smtClean="0"/>
              <a:pPr/>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vl1pPr>
          </a:lstStyle>
          <a:p>
            <a:fld id="{6C5DF03D-00EB-4004-86A6-F5EBA25ADC7C}" type="slidenum">
              <a:rPr lang="en-US" smtClean="0"/>
              <a:pPr/>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1624F97E-58F4-492C-8284-DB17F5D129A2}" type="slidenum">
              <a:rPr lang="en-US" smtClean="0"/>
              <a:pPr/>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p:cNvSpPr>
            <a:spLocks noGrp="1"/>
          </p:cNvSpPr>
          <p:nvPr>
            <p:ph type="sldNum" sz="quarter" idx="12"/>
          </p:nvPr>
        </p:nvSpPr>
        <p:spPr/>
        <p:txBody>
          <a:bodyPr/>
          <a:lstStyle>
            <a:lvl1pPr>
              <a:defRPr/>
            </a:lvl1pPr>
          </a:lstStyle>
          <a:p>
            <a:fld id="{DBC42385-6B4F-495B-A55B-EEC5658364A6}" type="slidenum">
              <a:rPr lang="en-US" smtClean="0"/>
              <a:pPr/>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apps.illinoisworknet.com/WIOAPolicy/Policy/Hom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rystal.Bigelow@illinois.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dol.gov/agencies/eta/tradeact" TargetMode="External"/><Relationship Id="rId2" Type="http://schemas.openxmlformats.org/officeDocument/2006/relationships/hyperlink" Target="https://www.illinoisworknet.com/tradeforms" TargetMode="External"/><Relationship Id="rId1" Type="http://schemas.openxmlformats.org/officeDocument/2006/relationships/slideLayout" Target="../slideLayouts/slideLayout2.xml"/><Relationship Id="rId6" Type="http://schemas.openxmlformats.org/officeDocument/2006/relationships/hyperlink" Target="https://taa.workforcegps.org/" TargetMode="External"/><Relationship Id="rId5" Type="http://schemas.openxmlformats.org/officeDocument/2006/relationships/hyperlink" Target="http://www.gsa.gov/" TargetMode="External"/><Relationship Id="rId4" Type="http://schemas.openxmlformats.org/officeDocument/2006/relationships/hyperlink" Target="https://iwds.dceo.illinois.gov/iwds/staffhome.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Sheila.sloan@Illinois.gov" TargetMode="External"/><Relationship Id="rId2" Type="http://schemas.openxmlformats.org/officeDocument/2006/relationships/hyperlink" Target="mailto:Susan.boggs@Illinois.gov" TargetMode="External"/><Relationship Id="rId1" Type="http://schemas.openxmlformats.org/officeDocument/2006/relationships/slideLayout" Target="../slideLayouts/slideLayout4.xml"/><Relationship Id="rId5" Type="http://schemas.openxmlformats.org/officeDocument/2006/relationships/hyperlink" Target="mailto:lori.graham@illinois.gov" TargetMode="External"/><Relationship Id="rId4" Type="http://schemas.openxmlformats.org/officeDocument/2006/relationships/hyperlink" Target="mailto:crystal.Bigelow@illinois.gov"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erik.hack@illinois.gov" TargetMode="External"/><Relationship Id="rId2" Type="http://schemas.openxmlformats.org/officeDocument/2006/relationships/hyperlink" Target="mailto:john.ferry@illinois.gov" TargetMode="External"/><Relationship Id="rId1" Type="http://schemas.openxmlformats.org/officeDocument/2006/relationships/slideLayout" Target="../slideLayouts/slideLayout4.xml"/><Relationship Id="rId5" Type="http://schemas.openxmlformats.org/officeDocument/2006/relationships/hyperlink" Target="mailto:angela.perry@illinois.gov" TargetMode="External"/><Relationship Id="rId4" Type="http://schemas.openxmlformats.org/officeDocument/2006/relationships/hyperlink" Target="mailto:amy.saumur@illinois.gov"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www.illinoisworknet.com/WIOA/Resources/Pages/Archived-Training.asp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ngimg.com/download/3808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4951" y="844570"/>
            <a:ext cx="7730203" cy="2387600"/>
          </a:xfrm>
        </p:spPr>
        <p:txBody>
          <a:bodyPr>
            <a:normAutofit fontScale="90000"/>
          </a:bodyPr>
          <a:lstStyle/>
          <a:p>
            <a:r>
              <a:rPr lang="en-US" sz="4800" dirty="0"/>
              <a:t>Trade Act Participant Report (TAPR)/Grantee Reporting System (GRS), Appeals, Overpayments, Fraud, Monitoring</a:t>
            </a:r>
          </a:p>
        </p:txBody>
      </p:sp>
      <p:sp>
        <p:nvSpPr>
          <p:cNvPr id="3" name="Subtitle 2"/>
          <p:cNvSpPr>
            <a:spLocks noGrp="1"/>
          </p:cNvSpPr>
          <p:nvPr>
            <p:ph type="subTitle" idx="1"/>
          </p:nvPr>
        </p:nvSpPr>
        <p:spPr/>
        <p:txBody>
          <a:bodyPr/>
          <a:lstStyle/>
          <a:p>
            <a:r>
              <a:rPr lang="en-US"/>
              <a:t>January 13, </a:t>
            </a:r>
            <a:r>
              <a:rPr lang="en-US" dirty="0"/>
              <a:t>2022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89" y="2904621"/>
            <a:ext cx="3114644" cy="20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973"/>
            <a:ext cx="3761520" cy="2071116"/>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endParaRPr lang="en-US" sz="3600" i="1" dirty="0">
              <a:solidFill>
                <a:schemeClr val="bg1"/>
              </a:solidFill>
            </a:endParaRPr>
          </a:p>
        </p:txBody>
      </p:sp>
      <p:sp>
        <p:nvSpPr>
          <p:cNvPr id="8" name="Slide Number Placeholder 7">
            <a:extLst>
              <a:ext uri="{FF2B5EF4-FFF2-40B4-BE49-F238E27FC236}">
                <a16:creationId xmlns:a16="http://schemas.microsoft.com/office/drawing/2014/main" id="{4BAC6F7F-15C6-4206-981A-54ACACEDA252}"/>
              </a:ext>
            </a:extLst>
          </p:cNvPr>
          <p:cNvSpPr>
            <a:spLocks noGrp="1"/>
          </p:cNvSpPr>
          <p:nvPr>
            <p:ph type="sldNum" sz="quarter" idx="12"/>
          </p:nvPr>
        </p:nvSpPr>
        <p:spPr/>
        <p:txBody>
          <a:bodyPr/>
          <a:lstStyle/>
          <a:p>
            <a:fld id="{9EA2BE0F-065B-4094-A1E8-6B8554D2ABCD}"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E32D-8FA1-40F1-A004-A3876B2F3FDA}"/>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4EB4632A-6ADB-49A0-A3DD-24D2B24FFFDB}"/>
              </a:ext>
            </a:extLst>
          </p:cNvPr>
          <p:cNvSpPr>
            <a:spLocks noGrp="1"/>
          </p:cNvSpPr>
          <p:nvPr>
            <p:ph idx="1"/>
          </p:nvPr>
        </p:nvSpPr>
        <p:spPr/>
        <p:txBody>
          <a:bodyPr>
            <a:normAutofit fontScale="92500" lnSpcReduction="10000"/>
          </a:bodyPr>
          <a:lstStyle/>
          <a:p>
            <a:r>
              <a:rPr lang="en-US" dirty="0"/>
              <a:t>Determinations and repayment.</a:t>
            </a:r>
          </a:p>
          <a:p>
            <a:endParaRPr lang="en-US" sz="600" dirty="0"/>
          </a:p>
          <a:p>
            <a:pPr lvl="1"/>
            <a:r>
              <a:rPr lang="en-US" dirty="0"/>
              <a:t>If the state, U.S. Department of Labor (DOL), or a court determines that any person has received any payment under this part to which the person was not entitled, such person is required to repay such amount to the state or DOL, as appropriate.</a:t>
            </a:r>
            <a:endParaRPr lang="en-US" sz="2000" dirty="0"/>
          </a:p>
          <a:p>
            <a:pPr lvl="1"/>
            <a:endParaRPr lang="en-US" sz="500" dirty="0"/>
          </a:p>
          <a:p>
            <a:pPr lvl="1"/>
            <a:r>
              <a:rPr lang="en-US" dirty="0"/>
              <a:t>The state or DOL must waive such repayment if it is determined that the payment was made without fault on the part of such person and requiring such repayment would cause a financial hardship for the person (or the person's household, if applicable).  For 2021R participants, the state may waive repayment where requiring repayment “would be contrary to equity and good conscience”.  </a:t>
            </a:r>
            <a:endParaRPr lang="en-US" sz="2000" dirty="0"/>
          </a:p>
          <a:p>
            <a:pPr lvl="1"/>
            <a:endParaRPr lang="en-US" sz="500" dirty="0"/>
          </a:p>
          <a:p>
            <a:pPr lvl="1"/>
            <a:r>
              <a:rPr lang="en-US" dirty="0"/>
              <a:t>The State must provide a reasonable opportunity for a participant to demonstrate that he/she was without fault and is unable to repay his/her Trade Program overpayments and, therefore, are eligible for waiver of overpayments.</a:t>
            </a:r>
            <a:endParaRPr lang="en-US" sz="2000" dirty="0"/>
          </a:p>
          <a:p>
            <a:pPr lvl="1"/>
            <a:endParaRPr lang="en-US" dirty="0"/>
          </a:p>
        </p:txBody>
      </p:sp>
      <p:sp>
        <p:nvSpPr>
          <p:cNvPr id="4" name="Slide Number Placeholder 3">
            <a:extLst>
              <a:ext uri="{FF2B5EF4-FFF2-40B4-BE49-F238E27FC236}">
                <a16:creationId xmlns:a16="http://schemas.microsoft.com/office/drawing/2014/main" id="{CA998F00-64E3-44A5-B860-90D3A6EA0D8C}"/>
              </a:ext>
            </a:extLst>
          </p:cNvPr>
          <p:cNvSpPr>
            <a:spLocks noGrp="1"/>
          </p:cNvSpPr>
          <p:nvPr>
            <p:ph type="sldNum" sz="quarter" idx="12"/>
          </p:nvPr>
        </p:nvSpPr>
        <p:spPr/>
        <p:txBody>
          <a:bodyPr/>
          <a:lstStyle/>
          <a:p>
            <a:fld id="{E8EE1BDA-EAED-4134-8BA8-F8A103E99D1F}" type="slidenum">
              <a:rPr lang="en-US" smtClean="0"/>
              <a:pPr/>
              <a:t>10</a:t>
            </a:fld>
            <a:endParaRPr lang="en-US" dirty="0"/>
          </a:p>
        </p:txBody>
      </p:sp>
    </p:spTree>
    <p:extLst>
      <p:ext uri="{BB962C8B-B14F-4D97-AF65-F5344CB8AC3E}">
        <p14:creationId xmlns:p14="http://schemas.microsoft.com/office/powerpoint/2010/main" val="381580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2C5B-160E-4A16-881C-39491776C4E4}"/>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B6FB29B7-1C7B-41F1-8210-29F5700AA78D}"/>
              </a:ext>
            </a:extLst>
          </p:cNvPr>
          <p:cNvSpPr>
            <a:spLocks noGrp="1"/>
          </p:cNvSpPr>
          <p:nvPr>
            <p:ph idx="1"/>
          </p:nvPr>
        </p:nvSpPr>
        <p:spPr/>
        <p:txBody>
          <a:bodyPr/>
          <a:lstStyle/>
          <a:p>
            <a:r>
              <a:rPr lang="en-US" dirty="0"/>
              <a:t>Definitions of Financial Hardship and Fault.</a:t>
            </a:r>
          </a:p>
          <a:p>
            <a:pPr lvl="1"/>
            <a:r>
              <a:rPr lang="en-US" dirty="0"/>
              <a:t>A financial hardship exists if the recovery of the overpayment would result in the person’s (or person’s household’s) loss of or inability to pay for ordinary and necessary living expenses after taking into account the income and other resources reasonably available to the person and the person’s household. For 2021R participants, the criterion is the state may waive repayment if requiring repayment is contrary to equity and good conscience. </a:t>
            </a:r>
          </a:p>
        </p:txBody>
      </p:sp>
      <p:sp>
        <p:nvSpPr>
          <p:cNvPr id="4" name="Slide Number Placeholder 3">
            <a:extLst>
              <a:ext uri="{FF2B5EF4-FFF2-40B4-BE49-F238E27FC236}">
                <a16:creationId xmlns:a16="http://schemas.microsoft.com/office/drawing/2014/main" id="{A60F661B-F526-4DF9-AB4A-C3B7E612FC34}"/>
              </a:ext>
            </a:extLst>
          </p:cNvPr>
          <p:cNvSpPr>
            <a:spLocks noGrp="1"/>
          </p:cNvSpPr>
          <p:nvPr>
            <p:ph type="sldNum" sz="quarter" idx="12"/>
          </p:nvPr>
        </p:nvSpPr>
        <p:spPr/>
        <p:txBody>
          <a:bodyPr/>
          <a:lstStyle/>
          <a:p>
            <a:fld id="{E8EE1BDA-EAED-4134-8BA8-F8A103E99D1F}" type="slidenum">
              <a:rPr lang="en-US" smtClean="0"/>
              <a:pPr/>
              <a:t>11</a:t>
            </a:fld>
            <a:endParaRPr lang="en-US" dirty="0"/>
          </a:p>
        </p:txBody>
      </p:sp>
    </p:spTree>
    <p:extLst>
      <p:ext uri="{BB962C8B-B14F-4D97-AF65-F5344CB8AC3E}">
        <p14:creationId xmlns:p14="http://schemas.microsoft.com/office/powerpoint/2010/main" val="67572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A764-77D3-4B7B-90EE-B8D34F4257FB}"/>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D32DB280-8FD2-4D78-B669-ED4030B729D6}"/>
              </a:ext>
            </a:extLst>
          </p:cNvPr>
          <p:cNvSpPr>
            <a:spLocks noGrp="1"/>
          </p:cNvSpPr>
          <p:nvPr>
            <p:ph idx="1"/>
          </p:nvPr>
        </p:nvSpPr>
        <p:spPr/>
        <p:txBody>
          <a:bodyPr/>
          <a:lstStyle/>
          <a:p>
            <a:pPr lvl="1"/>
            <a:r>
              <a:rPr lang="en-US" dirty="0"/>
              <a:t>Fault exists if any of the following criteria are met:</a:t>
            </a:r>
          </a:p>
          <a:p>
            <a:pPr lvl="2"/>
            <a:endParaRPr lang="en-US" sz="500" dirty="0"/>
          </a:p>
          <a:p>
            <a:pPr lvl="2"/>
            <a:r>
              <a:rPr lang="en-US" dirty="0"/>
              <a:t>Whether a material statement or representation was made by the person or individual in connection with the application for Trade that resulted in the overpayment, and whether the person knew or should have known that the statement or representation was inaccurate;</a:t>
            </a:r>
          </a:p>
          <a:p>
            <a:pPr lvl="2"/>
            <a:endParaRPr lang="en-US" sz="500" dirty="0"/>
          </a:p>
          <a:p>
            <a:pPr lvl="2"/>
            <a:r>
              <a:rPr lang="en-US" dirty="0"/>
              <a:t>Whether the person failed or caused another to fail to disclose a material fact in connection with an application for Trade that resulted in the overpayment, and whether the person knew or should have known that the fact was material;</a:t>
            </a:r>
          </a:p>
          <a:p>
            <a:pPr lvl="2"/>
            <a:endParaRPr lang="en-US" sz="500" dirty="0"/>
          </a:p>
          <a:p>
            <a:pPr lvl="2"/>
            <a:r>
              <a:rPr lang="en-US" dirty="0"/>
              <a:t>Whether the person knew or should have known that the person or individual was not entitled to the Trade payment;</a:t>
            </a:r>
          </a:p>
        </p:txBody>
      </p:sp>
      <p:sp>
        <p:nvSpPr>
          <p:cNvPr id="4" name="Slide Number Placeholder 3">
            <a:extLst>
              <a:ext uri="{FF2B5EF4-FFF2-40B4-BE49-F238E27FC236}">
                <a16:creationId xmlns:a16="http://schemas.microsoft.com/office/drawing/2014/main" id="{829B8A29-1A1D-4D04-A282-944ECBC43645}"/>
              </a:ext>
            </a:extLst>
          </p:cNvPr>
          <p:cNvSpPr>
            <a:spLocks noGrp="1"/>
          </p:cNvSpPr>
          <p:nvPr>
            <p:ph type="sldNum" sz="quarter" idx="12"/>
          </p:nvPr>
        </p:nvSpPr>
        <p:spPr/>
        <p:txBody>
          <a:bodyPr/>
          <a:lstStyle/>
          <a:p>
            <a:fld id="{E8EE1BDA-EAED-4134-8BA8-F8A103E99D1F}" type="slidenum">
              <a:rPr lang="en-US" smtClean="0"/>
              <a:pPr/>
              <a:t>12</a:t>
            </a:fld>
            <a:endParaRPr lang="en-US" dirty="0"/>
          </a:p>
        </p:txBody>
      </p:sp>
    </p:spTree>
    <p:extLst>
      <p:ext uri="{BB962C8B-B14F-4D97-AF65-F5344CB8AC3E}">
        <p14:creationId xmlns:p14="http://schemas.microsoft.com/office/powerpoint/2010/main" val="362715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D756-E8B7-4C19-91E6-038FBF526752}"/>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11BF13D9-3957-40C7-B1F6-4651BD0C2A3F}"/>
              </a:ext>
            </a:extLst>
          </p:cNvPr>
          <p:cNvSpPr>
            <a:spLocks noGrp="1"/>
          </p:cNvSpPr>
          <p:nvPr>
            <p:ph idx="1"/>
          </p:nvPr>
        </p:nvSpPr>
        <p:spPr/>
        <p:txBody>
          <a:bodyPr/>
          <a:lstStyle/>
          <a:p>
            <a:pPr lvl="2"/>
            <a:r>
              <a:rPr lang="en-US" dirty="0"/>
              <a:t>Whether, for any other reason, the overpayment resulted directly or indirectly, and partially or totally, from any act or omission of the person or of which the person or individual had knowledge, and that was erroneous or inaccurate or otherwise wrong; or</a:t>
            </a:r>
          </a:p>
          <a:p>
            <a:pPr lvl="2"/>
            <a:endParaRPr lang="en-US" sz="500" dirty="0"/>
          </a:p>
          <a:p>
            <a:pPr lvl="2"/>
            <a:r>
              <a:rPr lang="en-US" dirty="0"/>
              <a:t>Whether there has been a determination of fraud by false representation or nondisclosure of material fact detailed below.</a:t>
            </a:r>
          </a:p>
        </p:txBody>
      </p:sp>
      <p:sp>
        <p:nvSpPr>
          <p:cNvPr id="4" name="Slide Number Placeholder 3">
            <a:extLst>
              <a:ext uri="{FF2B5EF4-FFF2-40B4-BE49-F238E27FC236}">
                <a16:creationId xmlns:a16="http://schemas.microsoft.com/office/drawing/2014/main" id="{CAEF08D8-A5BE-4B5E-A604-DAD3B66DC605}"/>
              </a:ext>
            </a:extLst>
          </p:cNvPr>
          <p:cNvSpPr>
            <a:spLocks noGrp="1"/>
          </p:cNvSpPr>
          <p:nvPr>
            <p:ph type="sldNum" sz="quarter" idx="12"/>
          </p:nvPr>
        </p:nvSpPr>
        <p:spPr/>
        <p:txBody>
          <a:bodyPr/>
          <a:lstStyle/>
          <a:p>
            <a:fld id="{E8EE1BDA-EAED-4134-8BA8-F8A103E99D1F}" type="slidenum">
              <a:rPr lang="en-US" smtClean="0"/>
              <a:pPr/>
              <a:t>13</a:t>
            </a:fld>
            <a:endParaRPr lang="en-US" dirty="0"/>
          </a:p>
        </p:txBody>
      </p:sp>
    </p:spTree>
    <p:extLst>
      <p:ext uri="{BB962C8B-B14F-4D97-AF65-F5344CB8AC3E}">
        <p14:creationId xmlns:p14="http://schemas.microsoft.com/office/powerpoint/2010/main" val="78307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4596-6095-4121-88D9-D2E28FF48CED}"/>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806EF583-8329-42E9-A55D-1ABC65FAE3A8}"/>
              </a:ext>
            </a:extLst>
          </p:cNvPr>
          <p:cNvSpPr>
            <a:spLocks noGrp="1"/>
          </p:cNvSpPr>
          <p:nvPr>
            <p:ph idx="1"/>
          </p:nvPr>
        </p:nvSpPr>
        <p:spPr/>
        <p:txBody>
          <a:bodyPr/>
          <a:lstStyle/>
          <a:p>
            <a:r>
              <a:rPr lang="en-US" dirty="0"/>
              <a:t>False Representation or Nondisclosure of Material Fact.</a:t>
            </a:r>
          </a:p>
          <a:p>
            <a:pPr lvl="1"/>
            <a:endParaRPr lang="en-US" sz="500" dirty="0"/>
          </a:p>
          <a:p>
            <a:pPr lvl="1"/>
            <a:r>
              <a:rPr lang="en-US" dirty="0"/>
              <a:t>In addition to any other penalty provided by law, a person will be permanently ineligible for any further Trade payments if a State, DOL, or a court of competent jurisdiction determines that:</a:t>
            </a:r>
          </a:p>
          <a:p>
            <a:pPr lvl="2"/>
            <a:endParaRPr lang="en-US" sz="500" dirty="0"/>
          </a:p>
          <a:p>
            <a:pPr lvl="2"/>
            <a:r>
              <a:rPr lang="en-US" dirty="0"/>
              <a:t>Such person:</a:t>
            </a:r>
          </a:p>
          <a:p>
            <a:pPr lvl="3"/>
            <a:r>
              <a:rPr lang="en-US" dirty="0"/>
              <a:t>Knowingly made, or caused another to make, a false statement or representation of a material fact; or</a:t>
            </a:r>
          </a:p>
          <a:p>
            <a:pPr lvl="3"/>
            <a:r>
              <a:rPr lang="en-US" dirty="0"/>
              <a:t>Knowingly failed, or caused another to fail, to disclose a material fact; and</a:t>
            </a:r>
          </a:p>
          <a:p>
            <a:pPr lvl="2"/>
            <a:endParaRPr lang="en-US" sz="500" dirty="0"/>
          </a:p>
          <a:p>
            <a:pPr lvl="2"/>
            <a:r>
              <a:rPr lang="en-US" dirty="0"/>
              <a:t>As a result of such false statement or representation, or of such nondisclosure, such person has received any payment to which the person was not entitled.</a:t>
            </a:r>
          </a:p>
        </p:txBody>
      </p:sp>
      <p:sp>
        <p:nvSpPr>
          <p:cNvPr id="4" name="Slide Number Placeholder 3">
            <a:extLst>
              <a:ext uri="{FF2B5EF4-FFF2-40B4-BE49-F238E27FC236}">
                <a16:creationId xmlns:a16="http://schemas.microsoft.com/office/drawing/2014/main" id="{84F2FFF8-08E3-4960-83BD-D06722ABAAFA}"/>
              </a:ext>
            </a:extLst>
          </p:cNvPr>
          <p:cNvSpPr>
            <a:spLocks noGrp="1"/>
          </p:cNvSpPr>
          <p:nvPr>
            <p:ph type="sldNum" sz="quarter" idx="12"/>
          </p:nvPr>
        </p:nvSpPr>
        <p:spPr/>
        <p:txBody>
          <a:bodyPr/>
          <a:lstStyle/>
          <a:p>
            <a:fld id="{E8EE1BDA-EAED-4134-8BA8-F8A103E99D1F}" type="slidenum">
              <a:rPr lang="en-US" smtClean="0"/>
              <a:pPr/>
              <a:t>14</a:t>
            </a:fld>
            <a:endParaRPr lang="en-US" dirty="0"/>
          </a:p>
        </p:txBody>
      </p:sp>
    </p:spTree>
    <p:extLst>
      <p:ext uri="{BB962C8B-B14F-4D97-AF65-F5344CB8AC3E}">
        <p14:creationId xmlns:p14="http://schemas.microsoft.com/office/powerpoint/2010/main" val="3275458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88DC-3346-4889-9121-938990D83F9A}"/>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3C35527D-09A3-4A3F-98AE-58C43156D69A}"/>
              </a:ext>
            </a:extLst>
          </p:cNvPr>
          <p:cNvSpPr>
            <a:spLocks noGrp="1"/>
          </p:cNvSpPr>
          <p:nvPr>
            <p:ph idx="1"/>
          </p:nvPr>
        </p:nvSpPr>
        <p:spPr/>
        <p:txBody>
          <a:bodyPr/>
          <a:lstStyle/>
          <a:p>
            <a:r>
              <a:rPr lang="en-US" dirty="0"/>
              <a:t>Notice of Determination, Fair Hearing, and Finality.</a:t>
            </a:r>
          </a:p>
          <a:p>
            <a:pPr lvl="1"/>
            <a:r>
              <a:rPr lang="en-US" dirty="0"/>
              <a:t>Except for overpayments determined by a court of competent jurisdiction, no repayment may be required, and no deduction may be made, under this section until a determination as described above by the State or DOL, as appropriate, has been made, notice of the determination and an opportunity for a fair hearing thereon has been given to the person concerned, and the determination has become final.</a:t>
            </a:r>
          </a:p>
        </p:txBody>
      </p:sp>
      <p:sp>
        <p:nvSpPr>
          <p:cNvPr id="4" name="Slide Number Placeholder 3">
            <a:extLst>
              <a:ext uri="{FF2B5EF4-FFF2-40B4-BE49-F238E27FC236}">
                <a16:creationId xmlns:a16="http://schemas.microsoft.com/office/drawing/2014/main" id="{8E7EFBB5-6DB0-498C-B0B6-A5DA8823CB6C}"/>
              </a:ext>
            </a:extLst>
          </p:cNvPr>
          <p:cNvSpPr>
            <a:spLocks noGrp="1"/>
          </p:cNvSpPr>
          <p:nvPr>
            <p:ph type="sldNum" sz="quarter" idx="12"/>
          </p:nvPr>
        </p:nvSpPr>
        <p:spPr/>
        <p:txBody>
          <a:bodyPr/>
          <a:lstStyle/>
          <a:p>
            <a:fld id="{E8EE1BDA-EAED-4134-8BA8-F8A103E99D1F}" type="slidenum">
              <a:rPr lang="en-US" smtClean="0"/>
              <a:pPr/>
              <a:t>15</a:t>
            </a:fld>
            <a:endParaRPr lang="en-US" dirty="0"/>
          </a:p>
        </p:txBody>
      </p:sp>
    </p:spTree>
    <p:extLst>
      <p:ext uri="{BB962C8B-B14F-4D97-AF65-F5344CB8AC3E}">
        <p14:creationId xmlns:p14="http://schemas.microsoft.com/office/powerpoint/2010/main" val="1321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2976-FAEE-452C-B30C-2D0A2D26D70A}"/>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1FBB56C0-44AC-4B2D-80B1-358FC216632E}"/>
              </a:ext>
            </a:extLst>
          </p:cNvPr>
          <p:cNvSpPr>
            <a:spLocks noGrp="1"/>
          </p:cNvSpPr>
          <p:nvPr>
            <p:ph idx="1"/>
          </p:nvPr>
        </p:nvSpPr>
        <p:spPr/>
        <p:txBody>
          <a:bodyPr>
            <a:normAutofit fontScale="92500" lnSpcReduction="10000"/>
          </a:bodyPr>
          <a:lstStyle/>
          <a:p>
            <a:r>
              <a:rPr lang="en-US" dirty="0"/>
              <a:t>Training, Job Search, and Relocation Allowances, and Alternative Trade Adjustment Assistance/Reemployment Trade Adjustment Assistance (A/RTAA)</a:t>
            </a:r>
          </a:p>
          <a:p>
            <a:pPr lvl="1"/>
            <a:endParaRPr lang="en-US" dirty="0"/>
          </a:p>
          <a:p>
            <a:pPr lvl="1"/>
            <a:r>
              <a:rPr lang="en-US" dirty="0"/>
              <a:t>If a participant fails, with good cause, to complete training, a job search, or a relocation, any payment or portion of a payment made under this part to such person or individual properly and necessarily expended in attempting to complete such training, job search, or relocation is not an overpayment.</a:t>
            </a:r>
          </a:p>
          <a:p>
            <a:pPr lvl="1"/>
            <a:endParaRPr lang="en-US" dirty="0"/>
          </a:p>
          <a:p>
            <a:pPr lvl="1"/>
            <a:r>
              <a:rPr lang="en-US" dirty="0"/>
              <a:t>If a participant fails, without good cause, to complete training, a job search, or a relocation, then the portion of a payment for the noncompleted component of a benefit is an overpayment. Costs for the completed portions of the training program, job search, or relocation are not an overpayment.</a:t>
            </a:r>
          </a:p>
          <a:p>
            <a:pPr lvl="1"/>
            <a:endParaRPr lang="en-US" dirty="0"/>
          </a:p>
        </p:txBody>
      </p:sp>
      <p:sp>
        <p:nvSpPr>
          <p:cNvPr id="4" name="Slide Number Placeholder 3">
            <a:extLst>
              <a:ext uri="{FF2B5EF4-FFF2-40B4-BE49-F238E27FC236}">
                <a16:creationId xmlns:a16="http://schemas.microsoft.com/office/drawing/2014/main" id="{B8466D51-42B4-4607-BAC9-820DABE72D16}"/>
              </a:ext>
            </a:extLst>
          </p:cNvPr>
          <p:cNvSpPr>
            <a:spLocks noGrp="1"/>
          </p:cNvSpPr>
          <p:nvPr>
            <p:ph type="sldNum" sz="quarter" idx="12"/>
          </p:nvPr>
        </p:nvSpPr>
        <p:spPr/>
        <p:txBody>
          <a:bodyPr/>
          <a:lstStyle/>
          <a:p>
            <a:fld id="{E8EE1BDA-EAED-4134-8BA8-F8A103E99D1F}" type="slidenum">
              <a:rPr lang="en-US" smtClean="0"/>
              <a:pPr/>
              <a:t>16</a:t>
            </a:fld>
            <a:endParaRPr lang="en-US" dirty="0"/>
          </a:p>
        </p:txBody>
      </p:sp>
    </p:spTree>
    <p:extLst>
      <p:ext uri="{BB962C8B-B14F-4D97-AF65-F5344CB8AC3E}">
        <p14:creationId xmlns:p14="http://schemas.microsoft.com/office/powerpoint/2010/main" val="353885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AB64-2F95-4881-B655-FC912D449942}"/>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25B072A4-A4A3-478D-A5F5-0732D2084F9E}"/>
              </a:ext>
            </a:extLst>
          </p:cNvPr>
          <p:cNvSpPr>
            <a:spLocks noGrp="1"/>
          </p:cNvSpPr>
          <p:nvPr>
            <p:ph idx="1"/>
          </p:nvPr>
        </p:nvSpPr>
        <p:spPr/>
        <p:txBody>
          <a:bodyPr>
            <a:normAutofit fontScale="92500"/>
          </a:bodyPr>
          <a:lstStyle/>
          <a:p>
            <a:pPr lvl="1"/>
            <a:r>
              <a:rPr lang="en-US" dirty="0"/>
              <a:t>Good cause exists if the participant acted diligently yet was unable to complete training, a job search, or relocation because of exigent circumstances. The State must determine good cause on a participant-by-participant basis.</a:t>
            </a:r>
            <a:endParaRPr lang="en-US" sz="2000" dirty="0"/>
          </a:p>
          <a:p>
            <a:endParaRPr lang="en-US" sz="500" dirty="0"/>
          </a:p>
          <a:p>
            <a:pPr lvl="1"/>
            <a:r>
              <a:rPr lang="en-US" dirty="0"/>
              <a:t>An overpayment established must be recovered or waived as provided in this section.</a:t>
            </a:r>
            <a:endParaRPr lang="en-US" sz="2000" dirty="0"/>
          </a:p>
          <a:p>
            <a:endParaRPr lang="en-US" sz="500" dirty="0"/>
          </a:p>
          <a:p>
            <a:pPr lvl="1"/>
            <a:r>
              <a:rPr lang="en-US" dirty="0"/>
              <a:t>For A/RTAA, an individual meets the “earns not more than $50,000 each year in wages from reemployment” requirement in sec. 246 of the Act for a given month if the monthly determination of annualized wages is accurate and complete at the time it is made. Payments derived from the annualized wage projection based on complete and accurate information at the time are valid payments that the individual was entitled to and are not overpayments.</a:t>
            </a:r>
          </a:p>
        </p:txBody>
      </p:sp>
      <p:sp>
        <p:nvSpPr>
          <p:cNvPr id="4" name="Slide Number Placeholder 3">
            <a:extLst>
              <a:ext uri="{FF2B5EF4-FFF2-40B4-BE49-F238E27FC236}">
                <a16:creationId xmlns:a16="http://schemas.microsoft.com/office/drawing/2014/main" id="{D5D30DA8-945E-41D7-B4D3-9BA390BBF6EF}"/>
              </a:ext>
            </a:extLst>
          </p:cNvPr>
          <p:cNvSpPr>
            <a:spLocks noGrp="1"/>
          </p:cNvSpPr>
          <p:nvPr>
            <p:ph type="sldNum" sz="quarter" idx="12"/>
          </p:nvPr>
        </p:nvSpPr>
        <p:spPr/>
        <p:txBody>
          <a:bodyPr/>
          <a:lstStyle/>
          <a:p>
            <a:fld id="{E8EE1BDA-EAED-4134-8BA8-F8A103E99D1F}" type="slidenum">
              <a:rPr lang="en-US" smtClean="0"/>
              <a:pPr/>
              <a:t>17</a:t>
            </a:fld>
            <a:endParaRPr lang="en-US" dirty="0"/>
          </a:p>
        </p:txBody>
      </p:sp>
    </p:spTree>
    <p:extLst>
      <p:ext uri="{BB962C8B-B14F-4D97-AF65-F5344CB8AC3E}">
        <p14:creationId xmlns:p14="http://schemas.microsoft.com/office/powerpoint/2010/main" val="993263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172E-D0C4-4963-A31D-1DDC00237FE8}"/>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42233C2F-8994-49EE-8A6D-DFFAF715DB70}"/>
              </a:ext>
            </a:extLst>
          </p:cNvPr>
          <p:cNvSpPr>
            <a:spLocks noGrp="1"/>
          </p:cNvSpPr>
          <p:nvPr>
            <p:ph idx="1"/>
          </p:nvPr>
        </p:nvSpPr>
        <p:spPr/>
        <p:txBody>
          <a:bodyPr>
            <a:normAutofit lnSpcReduction="10000"/>
          </a:bodyPr>
          <a:lstStyle/>
          <a:p>
            <a:r>
              <a:rPr lang="en-US" dirty="0"/>
              <a:t>Overpayment Recovery of Trade Program Funds by Offset.</a:t>
            </a:r>
          </a:p>
          <a:p>
            <a:endParaRPr lang="en-US" dirty="0"/>
          </a:p>
          <a:p>
            <a:pPr lvl="1"/>
            <a:r>
              <a:rPr lang="en-US" dirty="0"/>
              <a:t>Unless an overpayment is otherwise recovered or is waived, the State must recover the overpayment by deduction from any sums payable to such person under 20 CFR 618; any Federal UI law administered by the State; or any other Federal law administered by the State that provides for the payment of unemployment assistance </a:t>
            </a:r>
            <a:r>
              <a:rPr lang="en-US"/>
              <a:t>or an </a:t>
            </a:r>
            <a:r>
              <a:rPr lang="en-US" dirty="0"/>
              <a:t>allowance with respect to unemployment.</a:t>
            </a:r>
          </a:p>
          <a:p>
            <a:pPr lvl="1"/>
            <a:endParaRPr lang="en-US" dirty="0"/>
          </a:p>
          <a:p>
            <a:pPr lvl="1"/>
            <a:r>
              <a:rPr lang="en-US" dirty="0"/>
              <a:t>The Department must recover the overpayment from UI payable to such person under the applicable State law and in Illinois the amount recouped may not be more than 25 percent of a person’s weekly benefit amount for each week he/she is eligible for benefits.</a:t>
            </a:r>
          </a:p>
        </p:txBody>
      </p:sp>
      <p:sp>
        <p:nvSpPr>
          <p:cNvPr id="4" name="Slide Number Placeholder 3">
            <a:extLst>
              <a:ext uri="{FF2B5EF4-FFF2-40B4-BE49-F238E27FC236}">
                <a16:creationId xmlns:a16="http://schemas.microsoft.com/office/drawing/2014/main" id="{B517F6BC-A28B-4D69-B827-09D5D592A3DE}"/>
              </a:ext>
            </a:extLst>
          </p:cNvPr>
          <p:cNvSpPr>
            <a:spLocks noGrp="1"/>
          </p:cNvSpPr>
          <p:nvPr>
            <p:ph type="sldNum" sz="quarter" idx="12"/>
          </p:nvPr>
        </p:nvSpPr>
        <p:spPr/>
        <p:txBody>
          <a:bodyPr/>
          <a:lstStyle/>
          <a:p>
            <a:fld id="{E8EE1BDA-EAED-4134-8BA8-F8A103E99D1F}" type="slidenum">
              <a:rPr lang="en-US" smtClean="0"/>
              <a:pPr/>
              <a:t>18</a:t>
            </a:fld>
            <a:endParaRPr lang="en-US" dirty="0"/>
          </a:p>
        </p:txBody>
      </p:sp>
    </p:spTree>
    <p:extLst>
      <p:ext uri="{BB962C8B-B14F-4D97-AF65-F5344CB8AC3E}">
        <p14:creationId xmlns:p14="http://schemas.microsoft.com/office/powerpoint/2010/main" val="388019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167F-723C-4B88-91FB-D4C52A379D62}"/>
              </a:ext>
            </a:extLst>
          </p:cNvPr>
          <p:cNvSpPr>
            <a:spLocks noGrp="1"/>
          </p:cNvSpPr>
          <p:nvPr>
            <p:ph type="title"/>
          </p:nvPr>
        </p:nvSpPr>
        <p:spPr/>
        <p:txBody>
          <a:bodyPr>
            <a:normAutofit fontScale="90000"/>
          </a:bodyPr>
          <a:lstStyle/>
          <a:p>
            <a:r>
              <a:rPr lang="en-US" dirty="0"/>
              <a:t>Fraud</a:t>
            </a:r>
          </a:p>
        </p:txBody>
      </p:sp>
      <p:sp>
        <p:nvSpPr>
          <p:cNvPr id="3" name="Content Placeholder 2">
            <a:extLst>
              <a:ext uri="{FF2B5EF4-FFF2-40B4-BE49-F238E27FC236}">
                <a16:creationId xmlns:a16="http://schemas.microsoft.com/office/drawing/2014/main" id="{5B2E49CB-00F9-4B41-A64E-EDAF64253437}"/>
              </a:ext>
            </a:extLst>
          </p:cNvPr>
          <p:cNvSpPr>
            <a:spLocks noGrp="1"/>
          </p:cNvSpPr>
          <p:nvPr>
            <p:ph idx="1"/>
          </p:nvPr>
        </p:nvSpPr>
        <p:spPr/>
        <p:txBody>
          <a:bodyPr/>
          <a:lstStyle/>
          <a:p>
            <a:r>
              <a:rPr lang="en-US" dirty="0"/>
              <a:t>Fraud Detection and Prevention.</a:t>
            </a:r>
          </a:p>
          <a:p>
            <a:pPr lvl="1"/>
            <a:r>
              <a:rPr lang="en-US" dirty="0"/>
              <a:t>State procedures for the detection and prevention of fraudulent overpayments of Trade benefits must be, at a minimum, the same as the procedures adopted by the State with respect to State unemployment compensation, and consistent with DOL’s “Standard for Fraud and Overpayment Detection,” Employment Security Manual, part V, sections 7510 through 7515.  The Illinois Department of Employment Security (IDES) has established procedures under Unemployment Insurance Procedures for Detection and Prevention of Fraudulent Overpayments.</a:t>
            </a:r>
          </a:p>
        </p:txBody>
      </p:sp>
      <p:sp>
        <p:nvSpPr>
          <p:cNvPr id="4" name="Slide Number Placeholder 3">
            <a:extLst>
              <a:ext uri="{FF2B5EF4-FFF2-40B4-BE49-F238E27FC236}">
                <a16:creationId xmlns:a16="http://schemas.microsoft.com/office/drawing/2014/main" id="{64C3C604-6675-4A19-B1A5-CFE1DE50318B}"/>
              </a:ext>
            </a:extLst>
          </p:cNvPr>
          <p:cNvSpPr>
            <a:spLocks noGrp="1"/>
          </p:cNvSpPr>
          <p:nvPr>
            <p:ph type="sldNum" sz="quarter" idx="12"/>
          </p:nvPr>
        </p:nvSpPr>
        <p:spPr/>
        <p:txBody>
          <a:bodyPr/>
          <a:lstStyle/>
          <a:p>
            <a:fld id="{E8EE1BDA-EAED-4134-8BA8-F8A103E99D1F}" type="slidenum">
              <a:rPr lang="en-US" smtClean="0"/>
              <a:pPr/>
              <a:t>19</a:t>
            </a:fld>
            <a:endParaRPr lang="en-US" dirty="0"/>
          </a:p>
        </p:txBody>
      </p:sp>
    </p:spTree>
    <p:extLst>
      <p:ext uri="{BB962C8B-B14F-4D97-AF65-F5344CB8AC3E}">
        <p14:creationId xmlns:p14="http://schemas.microsoft.com/office/powerpoint/2010/main" val="420719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DFC8-3F0C-44F5-8B56-DA55D7C73B54}"/>
              </a:ext>
            </a:extLst>
          </p:cNvPr>
          <p:cNvSpPr>
            <a:spLocks noGrp="1"/>
          </p:cNvSpPr>
          <p:nvPr>
            <p:ph type="title"/>
          </p:nvPr>
        </p:nvSpPr>
        <p:spPr/>
        <p:txBody>
          <a:bodyPr>
            <a:noAutofit/>
          </a:bodyPr>
          <a:lstStyle/>
          <a:p>
            <a:r>
              <a:rPr lang="en-US" sz="3600" dirty="0"/>
              <a:t>TAPR/GRS</a:t>
            </a:r>
          </a:p>
        </p:txBody>
      </p:sp>
      <p:sp>
        <p:nvSpPr>
          <p:cNvPr id="3" name="Content Placeholder 2">
            <a:extLst>
              <a:ext uri="{FF2B5EF4-FFF2-40B4-BE49-F238E27FC236}">
                <a16:creationId xmlns:a16="http://schemas.microsoft.com/office/drawing/2014/main" id="{1DE29DCC-B5FC-4486-9A2E-716EFF07672C}"/>
              </a:ext>
            </a:extLst>
          </p:cNvPr>
          <p:cNvSpPr>
            <a:spLocks noGrp="1"/>
          </p:cNvSpPr>
          <p:nvPr>
            <p:ph idx="1"/>
          </p:nvPr>
        </p:nvSpPr>
        <p:spPr/>
        <p:txBody>
          <a:bodyPr/>
          <a:lstStyle/>
          <a:p>
            <a:r>
              <a:rPr lang="en-US" dirty="0"/>
              <a:t>The United States Department of Labor (DOL) requires states report quarterly data for participants in the Trade Program for program performance, outcome, and costs.</a:t>
            </a:r>
          </a:p>
          <a:p>
            <a:endParaRPr lang="en-US" sz="500" dirty="0"/>
          </a:p>
          <a:p>
            <a:r>
              <a:rPr lang="en-US" dirty="0"/>
              <a:t>Reporting by each Local Workforce Innovation Area (LWIA) is done on the Illinois Workforce Development System (IWDS).</a:t>
            </a:r>
          </a:p>
        </p:txBody>
      </p:sp>
      <p:sp>
        <p:nvSpPr>
          <p:cNvPr id="4" name="Slide Number Placeholder 3">
            <a:extLst>
              <a:ext uri="{FF2B5EF4-FFF2-40B4-BE49-F238E27FC236}">
                <a16:creationId xmlns:a16="http://schemas.microsoft.com/office/drawing/2014/main" id="{982A2040-BCDD-4324-91C0-84276D6F5709}"/>
              </a:ext>
            </a:extLst>
          </p:cNvPr>
          <p:cNvSpPr>
            <a:spLocks noGrp="1"/>
          </p:cNvSpPr>
          <p:nvPr>
            <p:ph type="sldNum" sz="quarter" idx="12"/>
          </p:nvPr>
        </p:nvSpPr>
        <p:spPr/>
        <p:txBody>
          <a:bodyPr/>
          <a:lstStyle/>
          <a:p>
            <a:fld id="{E8EE1BDA-EAED-4134-8BA8-F8A103E99D1F}" type="slidenum">
              <a:rPr lang="en-US" smtClean="0"/>
              <a:pPr/>
              <a:t>2</a:t>
            </a:fld>
            <a:endParaRPr lang="en-US" dirty="0"/>
          </a:p>
        </p:txBody>
      </p:sp>
    </p:spTree>
    <p:extLst>
      <p:ext uri="{BB962C8B-B14F-4D97-AF65-F5344CB8AC3E}">
        <p14:creationId xmlns:p14="http://schemas.microsoft.com/office/powerpoint/2010/main" val="3962328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E94D-5349-4901-A64B-B7D01BE5A404}"/>
              </a:ext>
            </a:extLst>
          </p:cNvPr>
          <p:cNvSpPr>
            <a:spLocks noGrp="1"/>
          </p:cNvSpPr>
          <p:nvPr>
            <p:ph type="title"/>
          </p:nvPr>
        </p:nvSpPr>
        <p:spPr/>
        <p:txBody>
          <a:bodyPr>
            <a:normAutofit fontScale="90000"/>
          </a:bodyPr>
          <a:lstStyle/>
          <a:p>
            <a:r>
              <a:rPr lang="en-US" dirty="0"/>
              <a:t>Fraud (cont.)</a:t>
            </a:r>
          </a:p>
        </p:txBody>
      </p:sp>
      <p:sp>
        <p:nvSpPr>
          <p:cNvPr id="3" name="Content Placeholder 2">
            <a:extLst>
              <a:ext uri="{FF2B5EF4-FFF2-40B4-BE49-F238E27FC236}">
                <a16:creationId xmlns:a16="http://schemas.microsoft.com/office/drawing/2014/main" id="{4320B67D-7365-452A-905B-BCE52FD16BEB}"/>
              </a:ext>
            </a:extLst>
          </p:cNvPr>
          <p:cNvSpPr>
            <a:spLocks noGrp="1"/>
          </p:cNvSpPr>
          <p:nvPr>
            <p:ph idx="1"/>
          </p:nvPr>
        </p:nvSpPr>
        <p:spPr/>
        <p:txBody>
          <a:bodyPr/>
          <a:lstStyle/>
          <a:p>
            <a:r>
              <a:rPr lang="en-US" dirty="0"/>
              <a:t>Criminal Penalties.</a:t>
            </a:r>
          </a:p>
          <a:p>
            <a:pPr lvl="1"/>
            <a:r>
              <a:rPr lang="en-US" dirty="0"/>
              <a:t>Penalties for knowingly making a false statement, not disclosing a material fact, or causing others to do so are imprisonment for not more than 1 year, a fine under title 18 of the United States Code, or both.   Suspected violations must be reported to the U.S. Department of Labor Office of the Inspector General.</a:t>
            </a:r>
          </a:p>
          <a:p>
            <a:pPr lvl="1"/>
            <a:endParaRPr lang="en-US" dirty="0"/>
          </a:p>
        </p:txBody>
      </p:sp>
      <p:sp>
        <p:nvSpPr>
          <p:cNvPr id="4" name="Slide Number Placeholder 3">
            <a:extLst>
              <a:ext uri="{FF2B5EF4-FFF2-40B4-BE49-F238E27FC236}">
                <a16:creationId xmlns:a16="http://schemas.microsoft.com/office/drawing/2014/main" id="{8BB29FF7-09FB-4BE2-AE93-93A18B225503}"/>
              </a:ext>
            </a:extLst>
          </p:cNvPr>
          <p:cNvSpPr>
            <a:spLocks noGrp="1"/>
          </p:cNvSpPr>
          <p:nvPr>
            <p:ph type="sldNum" sz="quarter" idx="12"/>
          </p:nvPr>
        </p:nvSpPr>
        <p:spPr/>
        <p:txBody>
          <a:bodyPr/>
          <a:lstStyle/>
          <a:p>
            <a:fld id="{E8EE1BDA-EAED-4134-8BA8-F8A103E99D1F}" type="slidenum">
              <a:rPr lang="en-US" smtClean="0"/>
              <a:pPr/>
              <a:t>20</a:t>
            </a:fld>
            <a:endParaRPr lang="en-US" dirty="0"/>
          </a:p>
        </p:txBody>
      </p:sp>
    </p:spTree>
    <p:extLst>
      <p:ext uri="{BB962C8B-B14F-4D97-AF65-F5344CB8AC3E}">
        <p14:creationId xmlns:p14="http://schemas.microsoft.com/office/powerpoint/2010/main" val="4144089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E3E9-7033-4C3A-B7D9-1279AF5F957E}"/>
              </a:ext>
            </a:extLst>
          </p:cNvPr>
          <p:cNvSpPr>
            <a:spLocks noGrp="1"/>
          </p:cNvSpPr>
          <p:nvPr>
            <p:ph type="title"/>
          </p:nvPr>
        </p:nvSpPr>
        <p:spPr/>
        <p:txBody>
          <a:bodyPr>
            <a:normAutofit fontScale="90000"/>
          </a:bodyPr>
          <a:lstStyle/>
          <a:p>
            <a:r>
              <a:rPr lang="en-US" dirty="0"/>
              <a:t>Fraud (cont.)</a:t>
            </a:r>
          </a:p>
        </p:txBody>
      </p:sp>
      <p:sp>
        <p:nvSpPr>
          <p:cNvPr id="3" name="Content Placeholder 2">
            <a:extLst>
              <a:ext uri="{FF2B5EF4-FFF2-40B4-BE49-F238E27FC236}">
                <a16:creationId xmlns:a16="http://schemas.microsoft.com/office/drawing/2014/main" id="{7E1CD6B1-8564-48EE-B200-30793C6DB4D9}"/>
              </a:ext>
            </a:extLst>
          </p:cNvPr>
          <p:cNvSpPr>
            <a:spLocks noGrp="1"/>
          </p:cNvSpPr>
          <p:nvPr>
            <p:ph idx="1"/>
          </p:nvPr>
        </p:nvSpPr>
        <p:spPr/>
        <p:txBody>
          <a:bodyPr>
            <a:normAutofit/>
          </a:bodyPr>
          <a:lstStyle/>
          <a:p>
            <a:r>
              <a:rPr lang="en-US" dirty="0"/>
              <a:t>Allegations regarding fraud, program abuse or criminal misconduct in Trade or WIOA programs shall immediately be reported to the Department of Commerce and Economic Opportunity (DCEO) Office of Employment and Training (OET), the U.S. Department of Labor (USDOL) Employment and Training Administration (ETA) Region V Office, and the USDOL Office of Inspector General (OIG).</a:t>
            </a:r>
          </a:p>
          <a:p>
            <a:endParaRPr lang="en-US" dirty="0"/>
          </a:p>
          <a:p>
            <a:r>
              <a:rPr lang="en-US" dirty="0"/>
              <a:t>Incident Reporting Form.</a:t>
            </a:r>
          </a:p>
          <a:p>
            <a:endParaRPr lang="en-US" dirty="0"/>
          </a:p>
        </p:txBody>
      </p:sp>
      <p:sp>
        <p:nvSpPr>
          <p:cNvPr id="4" name="Slide Number Placeholder 3">
            <a:extLst>
              <a:ext uri="{FF2B5EF4-FFF2-40B4-BE49-F238E27FC236}">
                <a16:creationId xmlns:a16="http://schemas.microsoft.com/office/drawing/2014/main" id="{E7251A48-BEFD-4A55-8EA8-253DC45F2009}"/>
              </a:ext>
            </a:extLst>
          </p:cNvPr>
          <p:cNvSpPr>
            <a:spLocks noGrp="1"/>
          </p:cNvSpPr>
          <p:nvPr>
            <p:ph type="sldNum" sz="quarter" idx="12"/>
          </p:nvPr>
        </p:nvSpPr>
        <p:spPr/>
        <p:txBody>
          <a:bodyPr/>
          <a:lstStyle/>
          <a:p>
            <a:fld id="{E8EE1BDA-EAED-4134-8BA8-F8A103E99D1F}" type="slidenum">
              <a:rPr lang="en-US" smtClean="0"/>
              <a:pPr/>
              <a:t>21</a:t>
            </a:fld>
            <a:endParaRPr lang="en-US" dirty="0"/>
          </a:p>
        </p:txBody>
      </p:sp>
    </p:spTree>
    <p:extLst>
      <p:ext uri="{BB962C8B-B14F-4D97-AF65-F5344CB8AC3E}">
        <p14:creationId xmlns:p14="http://schemas.microsoft.com/office/powerpoint/2010/main" val="41664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98C5C-5A0F-43EA-AE34-86933EB8BE63}"/>
              </a:ext>
            </a:extLst>
          </p:cNvPr>
          <p:cNvSpPr>
            <a:spLocks noGrp="1"/>
          </p:cNvSpPr>
          <p:nvPr>
            <p:ph type="title"/>
          </p:nvPr>
        </p:nvSpPr>
        <p:spPr/>
        <p:txBody>
          <a:bodyPr>
            <a:normAutofit fontScale="90000"/>
          </a:bodyPr>
          <a:lstStyle/>
          <a:p>
            <a:r>
              <a:rPr lang="en-US" dirty="0"/>
              <a:t>Fraud (cont.)</a:t>
            </a:r>
          </a:p>
        </p:txBody>
      </p:sp>
      <p:sp>
        <p:nvSpPr>
          <p:cNvPr id="3" name="Content Placeholder 2">
            <a:extLst>
              <a:ext uri="{FF2B5EF4-FFF2-40B4-BE49-F238E27FC236}">
                <a16:creationId xmlns:a16="http://schemas.microsoft.com/office/drawing/2014/main" id="{5CAA5C31-FF6F-4F2F-B1A6-006EF69FDF2A}"/>
              </a:ext>
            </a:extLst>
          </p:cNvPr>
          <p:cNvSpPr>
            <a:spLocks noGrp="1"/>
          </p:cNvSpPr>
          <p:nvPr>
            <p:ph idx="1"/>
          </p:nvPr>
        </p:nvSpPr>
        <p:spPr/>
        <p:txBody>
          <a:bodyPr>
            <a:normAutofit lnSpcReduction="10000"/>
          </a:bodyPr>
          <a:lstStyle/>
          <a:p>
            <a:r>
              <a:rPr lang="en-US" dirty="0"/>
              <a:t>Local Workforce Innovation Area (LWIA) Fact Finding.</a:t>
            </a:r>
          </a:p>
          <a:p>
            <a:pPr lvl="1"/>
            <a:r>
              <a:rPr lang="en-US" dirty="0"/>
              <a:t>The LWIA must first gather all facts and evidence that lead up to the allegation of fraud. Part of that investigation is contacting the participant and seeing if there is a misunderstanding or missing information that would clear the allegation.  This investigation may also include the LWIA contacting the training provider, an employer, or other affected parties. </a:t>
            </a:r>
          </a:p>
          <a:p>
            <a:pPr lvl="1"/>
            <a:endParaRPr lang="en-US" sz="500" dirty="0"/>
          </a:p>
          <a:p>
            <a:pPr lvl="1"/>
            <a:r>
              <a:rPr lang="en-US" dirty="0"/>
              <a:t>The details of the fact-finding must be submitted in writing to DCEO following the procedures set forth in </a:t>
            </a:r>
            <a:r>
              <a:rPr lang="en-US" b="1" dirty="0"/>
              <a:t>Workforce Innovation and Opportunity Act (WIOA) </a:t>
            </a:r>
            <a:r>
              <a:rPr lang="en-US" b="1" dirty="0" err="1"/>
              <a:t>ePolicy</a:t>
            </a:r>
            <a:r>
              <a:rPr lang="en-US" b="1" dirty="0"/>
              <a:t> at 8.3.7.2</a:t>
            </a:r>
            <a:r>
              <a:rPr lang="en-US" dirty="0"/>
              <a:t> on Illinois </a:t>
            </a:r>
            <a:r>
              <a:rPr lang="en-US" dirty="0" err="1"/>
              <a:t>workNet</a:t>
            </a:r>
            <a:r>
              <a:rPr lang="en-US" dirty="0"/>
              <a:t>. </a:t>
            </a:r>
            <a:r>
              <a:rPr lang="en-US" u="sng" dirty="0">
                <a:hlinkClick r:id="rId2"/>
              </a:rPr>
              <a:t>https://apps.illinoisworknet.com/WIOAPolicy/Policy/Home</a:t>
            </a:r>
            <a:endParaRPr lang="en-US" dirty="0"/>
          </a:p>
          <a:p>
            <a:pPr lvl="1"/>
            <a:endParaRPr lang="en-US" dirty="0"/>
          </a:p>
          <a:p>
            <a:pPr lvl="1"/>
            <a:r>
              <a:rPr lang="en-US" dirty="0"/>
              <a:t>Notification should also be provided to the DCEO Trade Unit. </a:t>
            </a:r>
          </a:p>
          <a:p>
            <a:endParaRPr lang="en-US" dirty="0"/>
          </a:p>
        </p:txBody>
      </p:sp>
      <p:sp>
        <p:nvSpPr>
          <p:cNvPr id="4" name="Slide Number Placeholder 3">
            <a:extLst>
              <a:ext uri="{FF2B5EF4-FFF2-40B4-BE49-F238E27FC236}">
                <a16:creationId xmlns:a16="http://schemas.microsoft.com/office/drawing/2014/main" id="{D15983B3-4A0E-47D9-B082-77276272D2B7}"/>
              </a:ext>
            </a:extLst>
          </p:cNvPr>
          <p:cNvSpPr>
            <a:spLocks noGrp="1"/>
          </p:cNvSpPr>
          <p:nvPr>
            <p:ph type="sldNum" sz="quarter" idx="12"/>
          </p:nvPr>
        </p:nvSpPr>
        <p:spPr/>
        <p:txBody>
          <a:bodyPr/>
          <a:lstStyle/>
          <a:p>
            <a:fld id="{E8EE1BDA-EAED-4134-8BA8-F8A103E99D1F}" type="slidenum">
              <a:rPr lang="en-US" smtClean="0"/>
              <a:pPr/>
              <a:t>22</a:t>
            </a:fld>
            <a:endParaRPr lang="en-US" dirty="0"/>
          </a:p>
        </p:txBody>
      </p:sp>
    </p:spTree>
    <p:extLst>
      <p:ext uri="{BB962C8B-B14F-4D97-AF65-F5344CB8AC3E}">
        <p14:creationId xmlns:p14="http://schemas.microsoft.com/office/powerpoint/2010/main" val="63440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2BD4-FA7B-4E01-8DCB-C42D5DFBF802}"/>
              </a:ext>
            </a:extLst>
          </p:cNvPr>
          <p:cNvSpPr>
            <a:spLocks noGrp="1"/>
          </p:cNvSpPr>
          <p:nvPr>
            <p:ph type="title"/>
          </p:nvPr>
        </p:nvSpPr>
        <p:spPr/>
        <p:txBody>
          <a:bodyPr>
            <a:normAutofit fontScale="90000"/>
          </a:bodyPr>
          <a:lstStyle/>
          <a:p>
            <a:r>
              <a:rPr lang="en-US" dirty="0"/>
              <a:t>Fraud (cont.)</a:t>
            </a:r>
          </a:p>
        </p:txBody>
      </p:sp>
      <p:sp>
        <p:nvSpPr>
          <p:cNvPr id="3" name="Content Placeholder 2">
            <a:extLst>
              <a:ext uri="{FF2B5EF4-FFF2-40B4-BE49-F238E27FC236}">
                <a16:creationId xmlns:a16="http://schemas.microsoft.com/office/drawing/2014/main" id="{22017E24-F4E6-47D5-9124-BBCC37AC28DF}"/>
              </a:ext>
            </a:extLst>
          </p:cNvPr>
          <p:cNvSpPr>
            <a:spLocks noGrp="1"/>
          </p:cNvSpPr>
          <p:nvPr>
            <p:ph idx="1"/>
          </p:nvPr>
        </p:nvSpPr>
        <p:spPr/>
        <p:txBody>
          <a:bodyPr/>
          <a:lstStyle/>
          <a:p>
            <a:pPr marL="457200" lvl="1" indent="0">
              <a:buNone/>
            </a:pPr>
            <a:endParaRPr lang="en-US" dirty="0"/>
          </a:p>
          <a:p>
            <a:pPr lvl="1"/>
            <a:r>
              <a:rPr lang="en-US" dirty="0"/>
              <a:t>The career planner will enter a detailed </a:t>
            </a:r>
            <a:r>
              <a:rPr lang="en-US" b="1" dirty="0"/>
              <a:t>Case Note</a:t>
            </a:r>
            <a:r>
              <a:rPr lang="en-US" dirty="0"/>
              <a:t> in the Illinois Workforce Development System (IWDS) regarding the allegation and any supporting documentation.</a:t>
            </a:r>
          </a:p>
          <a:p>
            <a:pPr lvl="1"/>
            <a:endParaRPr lang="en-US" dirty="0"/>
          </a:p>
          <a:p>
            <a:pPr lvl="1"/>
            <a:r>
              <a:rPr lang="en-US" dirty="0"/>
              <a:t>The career planner will enter a </a:t>
            </a:r>
            <a:r>
              <a:rPr lang="en-US" b="1" dirty="0"/>
              <a:t>Potential Suspension Request (PSR) Status</a:t>
            </a:r>
            <a:r>
              <a:rPr lang="en-US" dirty="0"/>
              <a:t> in IWDS.  Follow the instructions provided in previous training.  This will immediately suspend Trade Adjustment Assistance (TRA) payments while the allegation is under investigation.</a:t>
            </a:r>
          </a:p>
          <a:p>
            <a:pPr lvl="1"/>
            <a:endParaRPr lang="en-US" dirty="0"/>
          </a:p>
        </p:txBody>
      </p:sp>
      <p:sp>
        <p:nvSpPr>
          <p:cNvPr id="4" name="Slide Number Placeholder 3">
            <a:extLst>
              <a:ext uri="{FF2B5EF4-FFF2-40B4-BE49-F238E27FC236}">
                <a16:creationId xmlns:a16="http://schemas.microsoft.com/office/drawing/2014/main" id="{E23DC0F4-126C-4C09-85E5-2B76DF3A6DAB}"/>
              </a:ext>
            </a:extLst>
          </p:cNvPr>
          <p:cNvSpPr>
            <a:spLocks noGrp="1"/>
          </p:cNvSpPr>
          <p:nvPr>
            <p:ph type="sldNum" sz="quarter" idx="12"/>
          </p:nvPr>
        </p:nvSpPr>
        <p:spPr/>
        <p:txBody>
          <a:bodyPr/>
          <a:lstStyle/>
          <a:p>
            <a:fld id="{E8EE1BDA-EAED-4134-8BA8-F8A103E99D1F}" type="slidenum">
              <a:rPr lang="en-US" smtClean="0"/>
              <a:pPr/>
              <a:t>23</a:t>
            </a:fld>
            <a:endParaRPr lang="en-US" dirty="0"/>
          </a:p>
        </p:txBody>
      </p:sp>
    </p:spTree>
    <p:extLst>
      <p:ext uri="{BB962C8B-B14F-4D97-AF65-F5344CB8AC3E}">
        <p14:creationId xmlns:p14="http://schemas.microsoft.com/office/powerpoint/2010/main" val="151274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DBC4-6D18-4114-820E-F04676836D19}"/>
              </a:ext>
            </a:extLst>
          </p:cNvPr>
          <p:cNvSpPr>
            <a:spLocks noGrp="1"/>
          </p:cNvSpPr>
          <p:nvPr>
            <p:ph type="title"/>
          </p:nvPr>
        </p:nvSpPr>
        <p:spPr/>
        <p:txBody>
          <a:bodyPr>
            <a:normAutofit fontScale="90000"/>
          </a:bodyPr>
          <a:lstStyle/>
          <a:p>
            <a:r>
              <a:rPr lang="en-US" dirty="0"/>
              <a:t>Fraud (cont.)</a:t>
            </a:r>
          </a:p>
        </p:txBody>
      </p:sp>
      <p:sp>
        <p:nvSpPr>
          <p:cNvPr id="3" name="Content Placeholder 2">
            <a:extLst>
              <a:ext uri="{FF2B5EF4-FFF2-40B4-BE49-F238E27FC236}">
                <a16:creationId xmlns:a16="http://schemas.microsoft.com/office/drawing/2014/main" id="{D3488C52-A788-4087-BA88-F2CDA205DE77}"/>
              </a:ext>
            </a:extLst>
          </p:cNvPr>
          <p:cNvSpPr>
            <a:spLocks noGrp="1"/>
          </p:cNvSpPr>
          <p:nvPr>
            <p:ph idx="1"/>
          </p:nvPr>
        </p:nvSpPr>
        <p:spPr/>
        <p:txBody>
          <a:bodyPr>
            <a:normAutofit lnSpcReduction="10000"/>
          </a:bodyPr>
          <a:lstStyle/>
          <a:p>
            <a:r>
              <a:rPr lang="en-US" dirty="0"/>
              <a:t>DCEO/DOL Fact Finding</a:t>
            </a:r>
          </a:p>
          <a:p>
            <a:pPr lvl="1"/>
            <a:endParaRPr lang="en-US" sz="500" dirty="0"/>
          </a:p>
          <a:p>
            <a:pPr lvl="1"/>
            <a:r>
              <a:rPr lang="en-US" dirty="0"/>
              <a:t>The DOL/Office of Inspector General (OIG), upon receipt of an allegation, will make a determination as to whether an investigation will occur at the federal or state level. Notice of this determination will be provided in writing to DCEO.</a:t>
            </a:r>
          </a:p>
          <a:p>
            <a:pPr lvl="1"/>
            <a:endParaRPr lang="en-US" sz="500" dirty="0"/>
          </a:p>
          <a:p>
            <a:pPr lvl="1"/>
            <a:r>
              <a:rPr lang="en-US" dirty="0"/>
              <a:t>If the OIG elects to investigate the allegation(s), DCEO will postpone resolution until the investigation is complete.</a:t>
            </a:r>
          </a:p>
          <a:p>
            <a:pPr lvl="1"/>
            <a:endParaRPr lang="en-US" sz="500" dirty="0"/>
          </a:p>
          <a:p>
            <a:pPr lvl="1"/>
            <a:r>
              <a:rPr lang="en-US" dirty="0"/>
              <a:t>Should DOL/OIG elect for the investigation to occur at the state level, DCEO will initiate a special monitoring review or an investigation by the appropriate state entities. Under some circumstances, DCEO shall have the responsible LWIA conduct the investigation.</a:t>
            </a:r>
          </a:p>
          <a:p>
            <a:pPr lvl="1"/>
            <a:endParaRPr lang="en-US" dirty="0"/>
          </a:p>
        </p:txBody>
      </p:sp>
      <p:sp>
        <p:nvSpPr>
          <p:cNvPr id="4" name="Slide Number Placeholder 3">
            <a:extLst>
              <a:ext uri="{FF2B5EF4-FFF2-40B4-BE49-F238E27FC236}">
                <a16:creationId xmlns:a16="http://schemas.microsoft.com/office/drawing/2014/main" id="{992F7492-33B0-4FAB-9C6A-E4239A32A2FE}"/>
              </a:ext>
            </a:extLst>
          </p:cNvPr>
          <p:cNvSpPr>
            <a:spLocks noGrp="1"/>
          </p:cNvSpPr>
          <p:nvPr>
            <p:ph type="sldNum" sz="quarter" idx="12"/>
          </p:nvPr>
        </p:nvSpPr>
        <p:spPr/>
        <p:txBody>
          <a:bodyPr/>
          <a:lstStyle/>
          <a:p>
            <a:fld id="{E8EE1BDA-EAED-4134-8BA8-F8A103E99D1F}" type="slidenum">
              <a:rPr lang="en-US" smtClean="0"/>
              <a:pPr/>
              <a:t>24</a:t>
            </a:fld>
            <a:endParaRPr lang="en-US" dirty="0"/>
          </a:p>
        </p:txBody>
      </p:sp>
    </p:spTree>
    <p:extLst>
      <p:ext uri="{BB962C8B-B14F-4D97-AF65-F5344CB8AC3E}">
        <p14:creationId xmlns:p14="http://schemas.microsoft.com/office/powerpoint/2010/main" val="1276845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E845-9029-4F7C-A210-718582FEFC34}"/>
              </a:ext>
            </a:extLst>
          </p:cNvPr>
          <p:cNvSpPr>
            <a:spLocks noGrp="1"/>
          </p:cNvSpPr>
          <p:nvPr>
            <p:ph type="title"/>
          </p:nvPr>
        </p:nvSpPr>
        <p:spPr/>
        <p:txBody>
          <a:bodyPr>
            <a:normAutofit fontScale="90000"/>
          </a:bodyPr>
          <a:lstStyle/>
          <a:p>
            <a:r>
              <a:rPr lang="en-US" dirty="0"/>
              <a:t>Fraud (cont.)</a:t>
            </a:r>
          </a:p>
        </p:txBody>
      </p:sp>
      <p:sp>
        <p:nvSpPr>
          <p:cNvPr id="3" name="Content Placeholder 2">
            <a:extLst>
              <a:ext uri="{FF2B5EF4-FFF2-40B4-BE49-F238E27FC236}">
                <a16:creationId xmlns:a16="http://schemas.microsoft.com/office/drawing/2014/main" id="{19BB988D-587C-4AEF-9A60-4299905372F8}"/>
              </a:ext>
            </a:extLst>
          </p:cNvPr>
          <p:cNvSpPr>
            <a:spLocks noGrp="1"/>
          </p:cNvSpPr>
          <p:nvPr>
            <p:ph idx="1"/>
          </p:nvPr>
        </p:nvSpPr>
        <p:spPr/>
        <p:txBody>
          <a:bodyPr/>
          <a:lstStyle/>
          <a:p>
            <a:pPr lvl="1"/>
            <a:r>
              <a:rPr lang="en-US" dirty="0"/>
              <a:t>If the allegation is against a participant receiving Workforce Innovation and Opportunity Act (WIOA) or Trade services, the LWIA may suspend such service(s) while the allegation is under investigation.</a:t>
            </a:r>
          </a:p>
          <a:p>
            <a:pPr lvl="1"/>
            <a:endParaRPr lang="en-US" dirty="0"/>
          </a:p>
          <a:p>
            <a:pPr lvl="1"/>
            <a:r>
              <a:rPr lang="en-US" dirty="0"/>
              <a:t>Regardless of which entity (DOL or DCEO) will complete the investigation, the Office of Employment and Training (OET) Fiscal Unit shall monitor the status of all fraud and abuse investigations.</a:t>
            </a:r>
          </a:p>
        </p:txBody>
      </p:sp>
      <p:sp>
        <p:nvSpPr>
          <p:cNvPr id="4" name="Slide Number Placeholder 3">
            <a:extLst>
              <a:ext uri="{FF2B5EF4-FFF2-40B4-BE49-F238E27FC236}">
                <a16:creationId xmlns:a16="http://schemas.microsoft.com/office/drawing/2014/main" id="{68946B19-1272-461F-A56E-4353E499D50C}"/>
              </a:ext>
            </a:extLst>
          </p:cNvPr>
          <p:cNvSpPr>
            <a:spLocks noGrp="1"/>
          </p:cNvSpPr>
          <p:nvPr>
            <p:ph type="sldNum" sz="quarter" idx="12"/>
          </p:nvPr>
        </p:nvSpPr>
        <p:spPr/>
        <p:txBody>
          <a:bodyPr/>
          <a:lstStyle/>
          <a:p>
            <a:fld id="{E8EE1BDA-EAED-4134-8BA8-F8A103E99D1F}" type="slidenum">
              <a:rPr lang="en-US" smtClean="0"/>
              <a:pPr/>
              <a:t>25</a:t>
            </a:fld>
            <a:endParaRPr lang="en-US" dirty="0"/>
          </a:p>
        </p:txBody>
      </p:sp>
    </p:spTree>
    <p:extLst>
      <p:ext uri="{BB962C8B-B14F-4D97-AF65-F5344CB8AC3E}">
        <p14:creationId xmlns:p14="http://schemas.microsoft.com/office/powerpoint/2010/main" val="173935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0055-BABC-4E6D-9471-6209129F3892}"/>
              </a:ext>
            </a:extLst>
          </p:cNvPr>
          <p:cNvSpPr>
            <a:spLocks noGrp="1"/>
          </p:cNvSpPr>
          <p:nvPr>
            <p:ph type="title"/>
          </p:nvPr>
        </p:nvSpPr>
        <p:spPr/>
        <p:txBody>
          <a:bodyPr>
            <a:normAutofit fontScale="90000"/>
          </a:bodyPr>
          <a:lstStyle/>
          <a:p>
            <a:r>
              <a:rPr lang="en-US" dirty="0"/>
              <a:t>Fraud (cont.)</a:t>
            </a:r>
          </a:p>
        </p:txBody>
      </p:sp>
      <p:sp>
        <p:nvSpPr>
          <p:cNvPr id="3" name="Content Placeholder 2">
            <a:extLst>
              <a:ext uri="{FF2B5EF4-FFF2-40B4-BE49-F238E27FC236}">
                <a16:creationId xmlns:a16="http://schemas.microsoft.com/office/drawing/2014/main" id="{3DECB1CB-F750-4C1D-B263-8E89F04C4B9A}"/>
              </a:ext>
            </a:extLst>
          </p:cNvPr>
          <p:cNvSpPr>
            <a:spLocks noGrp="1"/>
          </p:cNvSpPr>
          <p:nvPr>
            <p:ph idx="1"/>
          </p:nvPr>
        </p:nvSpPr>
        <p:spPr/>
        <p:txBody>
          <a:bodyPr/>
          <a:lstStyle/>
          <a:p>
            <a:r>
              <a:rPr lang="en-US" dirty="0"/>
              <a:t>Resolution.</a:t>
            </a:r>
          </a:p>
          <a:p>
            <a:pPr lvl="1"/>
            <a:r>
              <a:rPr lang="en-US" dirty="0"/>
              <a:t>Once the fact-finding is complete, a final determination will be issued by the conducting entity.</a:t>
            </a:r>
          </a:p>
          <a:p>
            <a:pPr lvl="1"/>
            <a:endParaRPr lang="en-US" sz="500" dirty="0"/>
          </a:p>
          <a:p>
            <a:pPr lvl="1"/>
            <a:r>
              <a:rPr lang="en-US" dirty="0"/>
              <a:t>The final determination details the findings discovered during the monitoring review or investigatory process, including any regulatory citations, and where appropriate, any decision to allow or disallow costs, and actions that must be taken to recover disallowed costs.</a:t>
            </a:r>
          </a:p>
          <a:p>
            <a:pPr lvl="1"/>
            <a:endParaRPr lang="en-US" sz="500" dirty="0"/>
          </a:p>
          <a:p>
            <a:pPr lvl="1"/>
            <a:r>
              <a:rPr lang="en-US" dirty="0"/>
              <a:t>All final determinations will be issued within 15 working days from completion of the fact-finding process.</a:t>
            </a:r>
          </a:p>
          <a:p>
            <a:pPr lvl="1"/>
            <a:endParaRPr lang="en-US" dirty="0"/>
          </a:p>
        </p:txBody>
      </p:sp>
      <p:sp>
        <p:nvSpPr>
          <p:cNvPr id="4" name="Slide Number Placeholder 3">
            <a:extLst>
              <a:ext uri="{FF2B5EF4-FFF2-40B4-BE49-F238E27FC236}">
                <a16:creationId xmlns:a16="http://schemas.microsoft.com/office/drawing/2014/main" id="{0DB730A6-3CD8-4D9E-81B2-49815E86993C}"/>
              </a:ext>
            </a:extLst>
          </p:cNvPr>
          <p:cNvSpPr>
            <a:spLocks noGrp="1"/>
          </p:cNvSpPr>
          <p:nvPr>
            <p:ph type="sldNum" sz="quarter" idx="12"/>
          </p:nvPr>
        </p:nvSpPr>
        <p:spPr/>
        <p:txBody>
          <a:bodyPr/>
          <a:lstStyle/>
          <a:p>
            <a:fld id="{E8EE1BDA-EAED-4134-8BA8-F8A103E99D1F}" type="slidenum">
              <a:rPr lang="en-US" smtClean="0"/>
              <a:pPr/>
              <a:t>26</a:t>
            </a:fld>
            <a:endParaRPr lang="en-US" dirty="0"/>
          </a:p>
        </p:txBody>
      </p:sp>
    </p:spTree>
    <p:extLst>
      <p:ext uri="{BB962C8B-B14F-4D97-AF65-F5344CB8AC3E}">
        <p14:creationId xmlns:p14="http://schemas.microsoft.com/office/powerpoint/2010/main" val="2610730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9934-4058-4A16-A8E1-F8CA41399AFC}"/>
              </a:ext>
            </a:extLst>
          </p:cNvPr>
          <p:cNvSpPr>
            <a:spLocks noGrp="1"/>
          </p:cNvSpPr>
          <p:nvPr>
            <p:ph type="title"/>
          </p:nvPr>
        </p:nvSpPr>
        <p:spPr/>
        <p:txBody>
          <a:bodyPr>
            <a:normAutofit fontScale="90000"/>
          </a:bodyPr>
          <a:lstStyle/>
          <a:p>
            <a:r>
              <a:rPr lang="en-US" dirty="0"/>
              <a:t>Fraud (cont.)</a:t>
            </a:r>
          </a:p>
        </p:txBody>
      </p:sp>
      <p:sp>
        <p:nvSpPr>
          <p:cNvPr id="3" name="Content Placeholder 2">
            <a:extLst>
              <a:ext uri="{FF2B5EF4-FFF2-40B4-BE49-F238E27FC236}">
                <a16:creationId xmlns:a16="http://schemas.microsoft.com/office/drawing/2014/main" id="{67BFD524-8BA7-41F6-A6AC-DA4511FDF5C9}"/>
              </a:ext>
            </a:extLst>
          </p:cNvPr>
          <p:cNvSpPr>
            <a:spLocks noGrp="1"/>
          </p:cNvSpPr>
          <p:nvPr>
            <p:ph idx="1"/>
          </p:nvPr>
        </p:nvSpPr>
        <p:spPr/>
        <p:txBody>
          <a:bodyPr>
            <a:normAutofit/>
          </a:bodyPr>
          <a:lstStyle/>
          <a:p>
            <a:pPr lvl="1"/>
            <a:r>
              <a:rPr lang="en-US" dirty="0"/>
              <a:t>If fraud is determined, the person is disqualified from receiving benefits under the Act for his/her lifetime.</a:t>
            </a:r>
          </a:p>
          <a:p>
            <a:pPr lvl="1"/>
            <a:endParaRPr lang="en-US" dirty="0"/>
          </a:p>
          <a:p>
            <a:pPr lvl="1"/>
            <a:r>
              <a:rPr lang="en-US" dirty="0"/>
              <a:t>The DCEO fiscal unit will follow up on all incident reports to ensure appropriate corrective action is taken.</a:t>
            </a:r>
          </a:p>
          <a:p>
            <a:pPr lvl="1"/>
            <a:endParaRPr lang="en-US" dirty="0"/>
          </a:p>
          <a:p>
            <a:pPr lvl="1"/>
            <a:r>
              <a:rPr lang="en-US" dirty="0"/>
              <a:t>The DCEO fiscal unit will inform the DCEO Trade unit of the outcome and what activities need to take place regarding that participant.</a:t>
            </a:r>
          </a:p>
          <a:p>
            <a:pPr lvl="1"/>
            <a:endParaRPr lang="en-US" dirty="0"/>
          </a:p>
          <a:p>
            <a:pPr lvl="1"/>
            <a:r>
              <a:rPr lang="en-US" dirty="0"/>
              <a:t>The DCEO Trade unit will inform the LWIA and IDES of the outcome.</a:t>
            </a:r>
          </a:p>
          <a:p>
            <a:pPr lvl="1"/>
            <a:endParaRPr lang="en-US" dirty="0"/>
          </a:p>
        </p:txBody>
      </p:sp>
      <p:sp>
        <p:nvSpPr>
          <p:cNvPr id="4" name="Slide Number Placeholder 3">
            <a:extLst>
              <a:ext uri="{FF2B5EF4-FFF2-40B4-BE49-F238E27FC236}">
                <a16:creationId xmlns:a16="http://schemas.microsoft.com/office/drawing/2014/main" id="{612E2D65-5669-4258-A474-1E77DC2FD3F7}"/>
              </a:ext>
            </a:extLst>
          </p:cNvPr>
          <p:cNvSpPr>
            <a:spLocks noGrp="1"/>
          </p:cNvSpPr>
          <p:nvPr>
            <p:ph type="sldNum" sz="quarter" idx="12"/>
          </p:nvPr>
        </p:nvSpPr>
        <p:spPr/>
        <p:txBody>
          <a:bodyPr/>
          <a:lstStyle/>
          <a:p>
            <a:fld id="{E8EE1BDA-EAED-4134-8BA8-F8A103E99D1F}" type="slidenum">
              <a:rPr lang="en-US" smtClean="0"/>
              <a:pPr/>
              <a:t>27</a:t>
            </a:fld>
            <a:endParaRPr lang="en-US" dirty="0"/>
          </a:p>
        </p:txBody>
      </p:sp>
    </p:spTree>
    <p:extLst>
      <p:ext uri="{BB962C8B-B14F-4D97-AF65-F5344CB8AC3E}">
        <p14:creationId xmlns:p14="http://schemas.microsoft.com/office/powerpoint/2010/main" val="152751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8877-58BA-445B-90DE-6A56B942D323}"/>
              </a:ext>
            </a:extLst>
          </p:cNvPr>
          <p:cNvSpPr>
            <a:spLocks noGrp="1"/>
          </p:cNvSpPr>
          <p:nvPr>
            <p:ph type="title"/>
          </p:nvPr>
        </p:nvSpPr>
        <p:spPr/>
        <p:txBody>
          <a:bodyPr>
            <a:normAutofit fontScale="90000"/>
          </a:bodyPr>
          <a:lstStyle/>
          <a:p>
            <a:r>
              <a:rPr lang="en-US" dirty="0"/>
              <a:t>Fraud (cont.)</a:t>
            </a:r>
          </a:p>
        </p:txBody>
      </p:sp>
      <p:sp>
        <p:nvSpPr>
          <p:cNvPr id="3" name="Content Placeholder 2">
            <a:extLst>
              <a:ext uri="{FF2B5EF4-FFF2-40B4-BE49-F238E27FC236}">
                <a16:creationId xmlns:a16="http://schemas.microsoft.com/office/drawing/2014/main" id="{85AC0BE6-0AC9-42D1-A419-340DF8DC158C}"/>
              </a:ext>
            </a:extLst>
          </p:cNvPr>
          <p:cNvSpPr>
            <a:spLocks noGrp="1"/>
          </p:cNvSpPr>
          <p:nvPr>
            <p:ph idx="1"/>
          </p:nvPr>
        </p:nvSpPr>
        <p:spPr/>
        <p:txBody>
          <a:bodyPr/>
          <a:lstStyle/>
          <a:p>
            <a:pPr lvl="1"/>
            <a:r>
              <a:rPr lang="en-US" dirty="0"/>
              <a:t>The LWIA will inform the participant if services can continue or if all services will be ended.</a:t>
            </a:r>
          </a:p>
          <a:p>
            <a:pPr lvl="1"/>
            <a:endParaRPr lang="en-US" dirty="0"/>
          </a:p>
          <a:p>
            <a:pPr lvl="1"/>
            <a:r>
              <a:rPr lang="en-US" dirty="0"/>
              <a:t>The LWIA will document the outcome in IWDS Case Notes.</a:t>
            </a:r>
          </a:p>
          <a:p>
            <a:pPr lvl="1"/>
            <a:endParaRPr lang="en-US" dirty="0"/>
          </a:p>
          <a:p>
            <a:pPr lvl="1"/>
            <a:r>
              <a:rPr lang="en-US" dirty="0"/>
              <a:t>IDES will inform the participant of any Unemployment Insurance (UI) or TRA overpayment.</a:t>
            </a:r>
          </a:p>
        </p:txBody>
      </p:sp>
      <p:sp>
        <p:nvSpPr>
          <p:cNvPr id="4" name="Slide Number Placeholder 3">
            <a:extLst>
              <a:ext uri="{FF2B5EF4-FFF2-40B4-BE49-F238E27FC236}">
                <a16:creationId xmlns:a16="http://schemas.microsoft.com/office/drawing/2014/main" id="{D8AB5CF1-C4FC-4CF7-844D-B6962B4F36DB}"/>
              </a:ext>
            </a:extLst>
          </p:cNvPr>
          <p:cNvSpPr>
            <a:spLocks noGrp="1"/>
          </p:cNvSpPr>
          <p:nvPr>
            <p:ph type="sldNum" sz="quarter" idx="12"/>
          </p:nvPr>
        </p:nvSpPr>
        <p:spPr/>
        <p:txBody>
          <a:bodyPr/>
          <a:lstStyle/>
          <a:p>
            <a:fld id="{E8EE1BDA-EAED-4134-8BA8-F8A103E99D1F}" type="slidenum">
              <a:rPr lang="en-US" smtClean="0"/>
              <a:pPr/>
              <a:t>28</a:t>
            </a:fld>
            <a:endParaRPr lang="en-US" dirty="0"/>
          </a:p>
        </p:txBody>
      </p:sp>
    </p:spTree>
    <p:extLst>
      <p:ext uri="{BB962C8B-B14F-4D97-AF65-F5344CB8AC3E}">
        <p14:creationId xmlns:p14="http://schemas.microsoft.com/office/powerpoint/2010/main" val="102090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D083-45B6-434F-883C-C5899F27E07B}"/>
              </a:ext>
            </a:extLst>
          </p:cNvPr>
          <p:cNvSpPr>
            <a:spLocks noGrp="1"/>
          </p:cNvSpPr>
          <p:nvPr>
            <p:ph type="title"/>
          </p:nvPr>
        </p:nvSpPr>
        <p:spPr/>
        <p:txBody>
          <a:bodyPr>
            <a:normAutofit fontScale="90000"/>
          </a:bodyPr>
          <a:lstStyle/>
          <a:p>
            <a:r>
              <a:rPr lang="en-US" dirty="0"/>
              <a:t>Monitoring</a:t>
            </a:r>
          </a:p>
        </p:txBody>
      </p:sp>
      <p:sp>
        <p:nvSpPr>
          <p:cNvPr id="3" name="Content Placeholder 2">
            <a:extLst>
              <a:ext uri="{FF2B5EF4-FFF2-40B4-BE49-F238E27FC236}">
                <a16:creationId xmlns:a16="http://schemas.microsoft.com/office/drawing/2014/main" id="{F6A400C5-3410-4724-A150-A0B06CDE9B79}"/>
              </a:ext>
            </a:extLst>
          </p:cNvPr>
          <p:cNvSpPr>
            <a:spLocks noGrp="1"/>
          </p:cNvSpPr>
          <p:nvPr>
            <p:ph idx="1"/>
          </p:nvPr>
        </p:nvSpPr>
        <p:spPr/>
        <p:txBody>
          <a:bodyPr/>
          <a:lstStyle/>
          <a:p>
            <a:r>
              <a:rPr lang="en-US" dirty="0"/>
              <a:t>Audit and Oversight Requirements.</a:t>
            </a:r>
          </a:p>
          <a:p>
            <a:pPr lvl="1"/>
            <a:endParaRPr lang="en-US" dirty="0"/>
          </a:p>
          <a:p>
            <a:pPr lvl="1"/>
            <a:r>
              <a:rPr lang="en-US" dirty="0"/>
              <a:t>All states, local governments, nonprofit organizations, and for-profit entities that are recipients or subrecipients of Trade Program funds must follow the audit requirements under 2 CFR 200.500 through 200.521 and 2 CFR 2900.20.</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6A1F9AD-868A-41FC-B407-7E4257493678}"/>
              </a:ext>
            </a:extLst>
          </p:cNvPr>
          <p:cNvSpPr>
            <a:spLocks noGrp="1"/>
          </p:cNvSpPr>
          <p:nvPr>
            <p:ph type="sldNum" sz="quarter" idx="12"/>
          </p:nvPr>
        </p:nvSpPr>
        <p:spPr/>
        <p:txBody>
          <a:bodyPr/>
          <a:lstStyle/>
          <a:p>
            <a:fld id="{E8EE1BDA-EAED-4134-8BA8-F8A103E99D1F}" type="slidenum">
              <a:rPr lang="en-US" smtClean="0"/>
              <a:pPr/>
              <a:t>29</a:t>
            </a:fld>
            <a:endParaRPr lang="en-US" dirty="0"/>
          </a:p>
        </p:txBody>
      </p:sp>
    </p:spTree>
    <p:extLst>
      <p:ext uri="{BB962C8B-B14F-4D97-AF65-F5344CB8AC3E}">
        <p14:creationId xmlns:p14="http://schemas.microsoft.com/office/powerpoint/2010/main" val="183151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8E14-EBF7-4C7D-A90C-2A94C8D8805C}"/>
              </a:ext>
            </a:extLst>
          </p:cNvPr>
          <p:cNvSpPr>
            <a:spLocks noGrp="1"/>
          </p:cNvSpPr>
          <p:nvPr>
            <p:ph type="title"/>
          </p:nvPr>
        </p:nvSpPr>
        <p:spPr/>
        <p:txBody>
          <a:bodyPr>
            <a:normAutofit fontScale="90000"/>
          </a:bodyPr>
          <a:lstStyle/>
          <a:p>
            <a:r>
              <a:rPr lang="en-US" dirty="0"/>
              <a:t>TAPR/GRS (cont.)</a:t>
            </a:r>
          </a:p>
        </p:txBody>
      </p:sp>
      <p:sp>
        <p:nvSpPr>
          <p:cNvPr id="3" name="Text Placeholder 2">
            <a:extLst>
              <a:ext uri="{FF2B5EF4-FFF2-40B4-BE49-F238E27FC236}">
                <a16:creationId xmlns:a16="http://schemas.microsoft.com/office/drawing/2014/main" id="{1067D17E-786D-400C-8743-FDD44BFB7FAF}"/>
              </a:ext>
            </a:extLst>
          </p:cNvPr>
          <p:cNvSpPr>
            <a:spLocks noGrp="1"/>
          </p:cNvSpPr>
          <p:nvPr>
            <p:ph type="body" idx="1"/>
          </p:nvPr>
        </p:nvSpPr>
        <p:spPr/>
        <p:txBody>
          <a:bodyPr/>
          <a:lstStyle/>
          <a:p>
            <a:r>
              <a:rPr lang="en-US" dirty="0"/>
              <a:t>Quarter</a:t>
            </a:r>
          </a:p>
        </p:txBody>
      </p:sp>
      <p:sp>
        <p:nvSpPr>
          <p:cNvPr id="4" name="Content Placeholder 3">
            <a:extLst>
              <a:ext uri="{FF2B5EF4-FFF2-40B4-BE49-F238E27FC236}">
                <a16:creationId xmlns:a16="http://schemas.microsoft.com/office/drawing/2014/main" id="{8B368E9B-B6FB-464D-B8FE-8AD8C8A6FBA2}"/>
              </a:ext>
            </a:extLst>
          </p:cNvPr>
          <p:cNvSpPr>
            <a:spLocks noGrp="1"/>
          </p:cNvSpPr>
          <p:nvPr>
            <p:ph sz="half" idx="2"/>
          </p:nvPr>
        </p:nvSpPr>
        <p:spPr/>
        <p:txBody>
          <a:bodyPr>
            <a:normAutofit lnSpcReduction="10000"/>
          </a:bodyPr>
          <a:lstStyle/>
          <a:p>
            <a:r>
              <a:rPr lang="en-US" dirty="0"/>
              <a:t>Q1 – January 1 – March 31</a:t>
            </a:r>
          </a:p>
          <a:p>
            <a:endParaRPr lang="en-US" dirty="0"/>
          </a:p>
          <a:p>
            <a:r>
              <a:rPr lang="en-US" dirty="0"/>
              <a:t>Q2 – April 1 – June 30</a:t>
            </a:r>
          </a:p>
          <a:p>
            <a:endParaRPr lang="en-US" dirty="0"/>
          </a:p>
          <a:p>
            <a:r>
              <a:rPr lang="en-US" dirty="0"/>
              <a:t>Q3 – July 1 – September 30</a:t>
            </a:r>
          </a:p>
          <a:p>
            <a:endParaRPr lang="en-US" dirty="0"/>
          </a:p>
          <a:p>
            <a:r>
              <a:rPr lang="en-US" dirty="0"/>
              <a:t>Q4 – October 1 – December 31</a:t>
            </a:r>
          </a:p>
        </p:txBody>
      </p:sp>
      <p:sp>
        <p:nvSpPr>
          <p:cNvPr id="5" name="Text Placeholder 4">
            <a:extLst>
              <a:ext uri="{FF2B5EF4-FFF2-40B4-BE49-F238E27FC236}">
                <a16:creationId xmlns:a16="http://schemas.microsoft.com/office/drawing/2014/main" id="{2A4EE4DD-9D4E-48FF-8006-E9D510EA04F4}"/>
              </a:ext>
            </a:extLst>
          </p:cNvPr>
          <p:cNvSpPr>
            <a:spLocks noGrp="1"/>
          </p:cNvSpPr>
          <p:nvPr>
            <p:ph type="body" sz="quarter" idx="3"/>
          </p:nvPr>
        </p:nvSpPr>
        <p:spPr/>
        <p:txBody>
          <a:bodyPr/>
          <a:lstStyle/>
          <a:p>
            <a:r>
              <a:rPr lang="en-US" dirty="0"/>
              <a:t>Report due in IWDS</a:t>
            </a:r>
          </a:p>
        </p:txBody>
      </p:sp>
      <p:sp>
        <p:nvSpPr>
          <p:cNvPr id="6" name="Content Placeholder 5">
            <a:extLst>
              <a:ext uri="{FF2B5EF4-FFF2-40B4-BE49-F238E27FC236}">
                <a16:creationId xmlns:a16="http://schemas.microsoft.com/office/drawing/2014/main" id="{A88EAA8B-0C53-4E78-B6EC-E6403852E671}"/>
              </a:ext>
            </a:extLst>
          </p:cNvPr>
          <p:cNvSpPr>
            <a:spLocks noGrp="1"/>
          </p:cNvSpPr>
          <p:nvPr>
            <p:ph sz="quarter" idx="4"/>
          </p:nvPr>
        </p:nvSpPr>
        <p:spPr/>
        <p:txBody>
          <a:bodyPr>
            <a:normAutofit lnSpcReduction="10000"/>
          </a:bodyPr>
          <a:lstStyle/>
          <a:p>
            <a:r>
              <a:rPr lang="en-US" dirty="0"/>
              <a:t>April 25</a:t>
            </a:r>
          </a:p>
          <a:p>
            <a:endParaRPr lang="en-US" dirty="0"/>
          </a:p>
          <a:p>
            <a:r>
              <a:rPr lang="en-US" dirty="0"/>
              <a:t>July 25</a:t>
            </a:r>
          </a:p>
          <a:p>
            <a:endParaRPr lang="en-US" dirty="0"/>
          </a:p>
          <a:p>
            <a:r>
              <a:rPr lang="en-US" dirty="0"/>
              <a:t>November 10 (Final Quarterly)</a:t>
            </a:r>
          </a:p>
          <a:p>
            <a:endParaRPr lang="en-US" dirty="0"/>
          </a:p>
          <a:p>
            <a:r>
              <a:rPr lang="en-US" dirty="0"/>
              <a:t>January 25</a:t>
            </a:r>
          </a:p>
        </p:txBody>
      </p:sp>
      <p:sp>
        <p:nvSpPr>
          <p:cNvPr id="7" name="Slide Number Placeholder 6">
            <a:extLst>
              <a:ext uri="{FF2B5EF4-FFF2-40B4-BE49-F238E27FC236}">
                <a16:creationId xmlns:a16="http://schemas.microsoft.com/office/drawing/2014/main" id="{AAD4F70C-0432-4FDA-A3AB-A6B9C690925C}"/>
              </a:ext>
            </a:extLst>
          </p:cNvPr>
          <p:cNvSpPr>
            <a:spLocks noGrp="1"/>
          </p:cNvSpPr>
          <p:nvPr>
            <p:ph type="sldNum" sz="quarter" idx="12"/>
          </p:nvPr>
        </p:nvSpPr>
        <p:spPr/>
        <p:txBody>
          <a:bodyPr/>
          <a:lstStyle/>
          <a:p>
            <a:fld id="{1624F97E-58F4-492C-8284-DB17F5D129A2}" type="slidenum">
              <a:rPr lang="en-US" smtClean="0"/>
              <a:pPr/>
              <a:t>3</a:t>
            </a:fld>
            <a:endParaRPr lang="en-US" dirty="0"/>
          </a:p>
        </p:txBody>
      </p:sp>
    </p:spTree>
    <p:extLst>
      <p:ext uri="{BB962C8B-B14F-4D97-AF65-F5344CB8AC3E}">
        <p14:creationId xmlns:p14="http://schemas.microsoft.com/office/powerpoint/2010/main" val="725675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AC58-0F0E-4899-83F8-06A297EFB7C6}"/>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E9EB9A7C-951F-408B-97D7-308186D29778}"/>
              </a:ext>
            </a:extLst>
          </p:cNvPr>
          <p:cNvSpPr>
            <a:spLocks noGrp="1"/>
          </p:cNvSpPr>
          <p:nvPr>
            <p:ph idx="1"/>
          </p:nvPr>
        </p:nvSpPr>
        <p:spPr/>
        <p:txBody>
          <a:bodyPr/>
          <a:lstStyle/>
          <a:p>
            <a:r>
              <a:rPr lang="en-US" dirty="0"/>
              <a:t>Oversight and Monitoring.</a:t>
            </a:r>
          </a:p>
          <a:p>
            <a:endParaRPr lang="en-US" sz="500" dirty="0"/>
          </a:p>
          <a:p>
            <a:pPr lvl="1"/>
            <a:r>
              <a:rPr lang="en-US" dirty="0"/>
              <a:t>Each recipient and subrecipient of funds must conduct regular oversight and monitoring of its program and those of any subrecipients and contractors as required under section 239(</a:t>
            </a:r>
            <a:r>
              <a:rPr lang="en-US" dirty="0" err="1"/>
              <a:t>i</a:t>
            </a:r>
            <a:r>
              <a:rPr lang="en-US" dirty="0"/>
              <a:t>) of the Trade Act, as well as under 2 CFR part 200, including 2 CFR 200.328, 200.30, and 200.331, and U.S. Department of Labor (DOL) exceptions at 2 CFR 2900, in order to:</a:t>
            </a:r>
          </a:p>
          <a:p>
            <a:pPr lvl="2"/>
            <a:endParaRPr lang="en-US" dirty="0"/>
          </a:p>
          <a:p>
            <a:pPr lvl="2"/>
            <a:r>
              <a:rPr lang="en-US" dirty="0"/>
              <a:t>Determine that expenditures have been made against the proper cost categories and within the cost limitations specified in the Trade Act, the regulations, and the administrative guidance;</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7D2D2021-5B2E-4C8F-AAAF-EB49F8CB70E1}"/>
              </a:ext>
            </a:extLst>
          </p:cNvPr>
          <p:cNvSpPr>
            <a:spLocks noGrp="1"/>
          </p:cNvSpPr>
          <p:nvPr>
            <p:ph type="sldNum" sz="quarter" idx="12"/>
          </p:nvPr>
        </p:nvSpPr>
        <p:spPr/>
        <p:txBody>
          <a:bodyPr/>
          <a:lstStyle/>
          <a:p>
            <a:fld id="{E8EE1BDA-EAED-4134-8BA8-F8A103E99D1F}" type="slidenum">
              <a:rPr lang="en-US" smtClean="0"/>
              <a:pPr/>
              <a:t>30</a:t>
            </a:fld>
            <a:endParaRPr lang="en-US" dirty="0"/>
          </a:p>
        </p:txBody>
      </p:sp>
    </p:spTree>
    <p:extLst>
      <p:ext uri="{BB962C8B-B14F-4D97-AF65-F5344CB8AC3E}">
        <p14:creationId xmlns:p14="http://schemas.microsoft.com/office/powerpoint/2010/main" val="2372583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11A1-F4A2-4EDB-AF8B-0896C71249F4}"/>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5E7022A4-015B-4E6D-8B0C-8B48976966B0}"/>
              </a:ext>
            </a:extLst>
          </p:cNvPr>
          <p:cNvSpPr>
            <a:spLocks noGrp="1"/>
          </p:cNvSpPr>
          <p:nvPr>
            <p:ph idx="1"/>
          </p:nvPr>
        </p:nvSpPr>
        <p:spPr/>
        <p:txBody>
          <a:bodyPr/>
          <a:lstStyle/>
          <a:p>
            <a:pPr lvl="2"/>
            <a:r>
              <a:rPr lang="en-US" dirty="0"/>
              <a:t>Determine whether there is compliance with other provisions of the Trade Act, the regulations, and administrative guidance;</a:t>
            </a:r>
          </a:p>
          <a:p>
            <a:pPr lvl="2"/>
            <a:endParaRPr lang="en-US" dirty="0"/>
          </a:p>
          <a:p>
            <a:pPr lvl="2"/>
            <a:r>
              <a:rPr lang="en-US" dirty="0"/>
              <a:t>Assure compliance with 2 CFR 200 and DOL’s exceptions at 2 CFR 2900; and</a:t>
            </a:r>
          </a:p>
          <a:p>
            <a:pPr lvl="2"/>
            <a:endParaRPr lang="en-US" dirty="0"/>
          </a:p>
          <a:p>
            <a:pPr lvl="2"/>
            <a:r>
              <a:rPr lang="en-US" dirty="0"/>
              <a:t>Determine compliance with the nondiscrimination, disability, and equal opportunity requirements of section 188 of WIOA, including the Assistive Technology Act of 1998 (29 U.S.C. 3003).</a:t>
            </a:r>
          </a:p>
        </p:txBody>
      </p:sp>
      <p:sp>
        <p:nvSpPr>
          <p:cNvPr id="4" name="Slide Number Placeholder 3">
            <a:extLst>
              <a:ext uri="{FF2B5EF4-FFF2-40B4-BE49-F238E27FC236}">
                <a16:creationId xmlns:a16="http://schemas.microsoft.com/office/drawing/2014/main" id="{E6B16AE8-740F-44A1-B58D-05F3555A45B3}"/>
              </a:ext>
            </a:extLst>
          </p:cNvPr>
          <p:cNvSpPr>
            <a:spLocks noGrp="1"/>
          </p:cNvSpPr>
          <p:nvPr>
            <p:ph type="sldNum" sz="quarter" idx="12"/>
          </p:nvPr>
        </p:nvSpPr>
        <p:spPr/>
        <p:txBody>
          <a:bodyPr/>
          <a:lstStyle/>
          <a:p>
            <a:fld id="{E8EE1BDA-EAED-4134-8BA8-F8A103E99D1F}" type="slidenum">
              <a:rPr lang="en-US" smtClean="0"/>
              <a:pPr/>
              <a:t>31</a:t>
            </a:fld>
            <a:endParaRPr lang="en-US" dirty="0"/>
          </a:p>
        </p:txBody>
      </p:sp>
    </p:spTree>
    <p:extLst>
      <p:ext uri="{BB962C8B-B14F-4D97-AF65-F5344CB8AC3E}">
        <p14:creationId xmlns:p14="http://schemas.microsoft.com/office/powerpoint/2010/main" val="849813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6F16-66CF-4EB5-B6A4-3B84AC86C1F2}"/>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B3A7FEC9-7617-4F74-846B-80E02BE47FE4}"/>
              </a:ext>
            </a:extLst>
          </p:cNvPr>
          <p:cNvSpPr>
            <a:spLocks noGrp="1"/>
          </p:cNvSpPr>
          <p:nvPr>
            <p:ph idx="1"/>
          </p:nvPr>
        </p:nvSpPr>
        <p:spPr/>
        <p:txBody>
          <a:bodyPr>
            <a:normAutofit lnSpcReduction="10000"/>
          </a:bodyPr>
          <a:lstStyle/>
          <a:p>
            <a:r>
              <a:rPr lang="en-US" dirty="0"/>
              <a:t>Federal Level Oversight.</a:t>
            </a:r>
          </a:p>
          <a:p>
            <a:pPr lvl="1"/>
            <a:r>
              <a:rPr lang="en-US" dirty="0"/>
              <a:t>Region V DOL staff will monitor the Trade Program in Illinois every two to three years.</a:t>
            </a:r>
          </a:p>
          <a:p>
            <a:pPr lvl="1"/>
            <a:r>
              <a:rPr lang="en-US" dirty="0"/>
              <a:t>Review:</a:t>
            </a:r>
          </a:p>
          <a:p>
            <a:pPr lvl="2"/>
            <a:r>
              <a:rPr lang="en-US" dirty="0"/>
              <a:t>A sample of participant files from LWIAs across the state.</a:t>
            </a:r>
          </a:p>
          <a:p>
            <a:pPr lvl="2"/>
            <a:r>
              <a:rPr lang="en-US" dirty="0"/>
              <a:t>DCEO Trade related policies and procedures.</a:t>
            </a:r>
          </a:p>
          <a:p>
            <a:pPr lvl="2"/>
            <a:r>
              <a:rPr lang="en-US" dirty="0"/>
              <a:t>Payments of service benefits for training, job search, relocation, travel and subsistence.</a:t>
            </a:r>
          </a:p>
          <a:p>
            <a:pPr lvl="2"/>
            <a:r>
              <a:rPr lang="en-US" dirty="0"/>
              <a:t>Issuance of Trade grant funds to local areas.</a:t>
            </a:r>
          </a:p>
          <a:p>
            <a:pPr lvl="2"/>
            <a:r>
              <a:rPr lang="en-US" dirty="0"/>
              <a:t>Illinois Department of Employment Security (IDES) payment of benefits to Trade participants including Unemployment Insurance (UI), Trade Readjustment Allowance (TRA) and Alternative/Reemployment Trade Adjustment Assistance (A/RTAA).</a:t>
            </a:r>
          </a:p>
          <a:p>
            <a:pPr lvl="2"/>
            <a:r>
              <a:rPr lang="en-US" dirty="0"/>
              <a:t>Compliance with program rules.</a:t>
            </a:r>
          </a:p>
          <a:p>
            <a:pPr lvl="1"/>
            <a:endParaRPr lang="en-US" dirty="0"/>
          </a:p>
        </p:txBody>
      </p:sp>
      <p:sp>
        <p:nvSpPr>
          <p:cNvPr id="4" name="Slide Number Placeholder 3">
            <a:extLst>
              <a:ext uri="{FF2B5EF4-FFF2-40B4-BE49-F238E27FC236}">
                <a16:creationId xmlns:a16="http://schemas.microsoft.com/office/drawing/2014/main" id="{A465234C-7058-4DA3-8344-CC097AD858A8}"/>
              </a:ext>
            </a:extLst>
          </p:cNvPr>
          <p:cNvSpPr>
            <a:spLocks noGrp="1"/>
          </p:cNvSpPr>
          <p:nvPr>
            <p:ph type="sldNum" sz="quarter" idx="12"/>
          </p:nvPr>
        </p:nvSpPr>
        <p:spPr/>
        <p:txBody>
          <a:bodyPr/>
          <a:lstStyle/>
          <a:p>
            <a:fld id="{E8EE1BDA-EAED-4134-8BA8-F8A103E99D1F}" type="slidenum">
              <a:rPr lang="en-US" smtClean="0"/>
              <a:pPr/>
              <a:t>32</a:t>
            </a:fld>
            <a:endParaRPr lang="en-US" dirty="0"/>
          </a:p>
        </p:txBody>
      </p:sp>
    </p:spTree>
    <p:extLst>
      <p:ext uri="{BB962C8B-B14F-4D97-AF65-F5344CB8AC3E}">
        <p14:creationId xmlns:p14="http://schemas.microsoft.com/office/powerpoint/2010/main" val="374438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C591-9317-4DAF-A4A2-D503CD7196A2}"/>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CFB75D8C-4CA9-4B05-8517-A4CFB0D547B4}"/>
              </a:ext>
            </a:extLst>
          </p:cNvPr>
          <p:cNvSpPr>
            <a:spLocks noGrp="1"/>
          </p:cNvSpPr>
          <p:nvPr>
            <p:ph idx="1"/>
          </p:nvPr>
        </p:nvSpPr>
        <p:spPr/>
        <p:txBody>
          <a:bodyPr>
            <a:normAutofit fontScale="92500" lnSpcReduction="10000"/>
          </a:bodyPr>
          <a:lstStyle/>
          <a:p>
            <a:r>
              <a:rPr lang="en-US" dirty="0"/>
              <a:t>State Level Oversight and Monitoring</a:t>
            </a:r>
          </a:p>
          <a:p>
            <a:pPr lvl="1"/>
            <a:r>
              <a:rPr lang="en-US" dirty="0"/>
              <a:t>States must adopt a formal monitoring program designed to review and audit participant files to ensure the effective and efficient operation of the Trade Program.</a:t>
            </a:r>
          </a:p>
          <a:p>
            <a:pPr lvl="1"/>
            <a:endParaRPr lang="en-US" dirty="0"/>
          </a:p>
          <a:p>
            <a:pPr lvl="1"/>
            <a:r>
              <a:rPr lang="en-US" dirty="0"/>
              <a:t>The monitoring program must be designed to identify and share best practices, identify and correct deficiencies, and identify and address staff training needs.</a:t>
            </a:r>
          </a:p>
          <a:p>
            <a:pPr lvl="1"/>
            <a:endParaRPr lang="en-US" dirty="0"/>
          </a:p>
          <a:p>
            <a:pPr lvl="1"/>
            <a:r>
              <a:rPr lang="en-US" dirty="0"/>
              <a:t>A minimum quarterly random sample of 20 files must be reviewed as part of the monitoring program and must include files from at least 2 certifications.</a:t>
            </a:r>
          </a:p>
          <a:p>
            <a:pPr lvl="1"/>
            <a:endParaRPr lang="en-US" dirty="0"/>
          </a:p>
          <a:p>
            <a:pPr lvl="1"/>
            <a:r>
              <a:rPr lang="en-US" dirty="0"/>
              <a:t>The four quarterly samples within a calendar year must also cover at least four different areas of the state.</a:t>
            </a:r>
          </a:p>
          <a:p>
            <a:pPr lvl="1"/>
            <a:endParaRPr lang="en-US" dirty="0"/>
          </a:p>
        </p:txBody>
      </p:sp>
      <p:sp>
        <p:nvSpPr>
          <p:cNvPr id="4" name="Slide Number Placeholder 3">
            <a:extLst>
              <a:ext uri="{FF2B5EF4-FFF2-40B4-BE49-F238E27FC236}">
                <a16:creationId xmlns:a16="http://schemas.microsoft.com/office/drawing/2014/main" id="{150F23DA-6B51-48DB-894C-59D802E5D3D2}"/>
              </a:ext>
            </a:extLst>
          </p:cNvPr>
          <p:cNvSpPr>
            <a:spLocks noGrp="1"/>
          </p:cNvSpPr>
          <p:nvPr>
            <p:ph type="sldNum" sz="quarter" idx="12"/>
          </p:nvPr>
        </p:nvSpPr>
        <p:spPr/>
        <p:txBody>
          <a:bodyPr/>
          <a:lstStyle/>
          <a:p>
            <a:fld id="{E8EE1BDA-EAED-4134-8BA8-F8A103E99D1F}" type="slidenum">
              <a:rPr lang="en-US" smtClean="0"/>
              <a:pPr/>
              <a:t>33</a:t>
            </a:fld>
            <a:endParaRPr lang="en-US" dirty="0"/>
          </a:p>
        </p:txBody>
      </p:sp>
    </p:spTree>
    <p:extLst>
      <p:ext uri="{BB962C8B-B14F-4D97-AF65-F5344CB8AC3E}">
        <p14:creationId xmlns:p14="http://schemas.microsoft.com/office/powerpoint/2010/main" val="3809938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393A-EC9C-4F36-8598-962110BAFBBA}"/>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09CD25A2-A5D8-41D5-B182-CADAE743523D}"/>
              </a:ext>
            </a:extLst>
          </p:cNvPr>
          <p:cNvSpPr>
            <a:spLocks noGrp="1"/>
          </p:cNvSpPr>
          <p:nvPr>
            <p:ph idx="1"/>
          </p:nvPr>
        </p:nvSpPr>
        <p:spPr/>
        <p:txBody>
          <a:bodyPr>
            <a:normAutofit fontScale="85000" lnSpcReduction="10000"/>
          </a:bodyPr>
          <a:lstStyle/>
          <a:p>
            <a:r>
              <a:rPr lang="en-US" dirty="0"/>
              <a:t>The requirements of the State Level Oversight and Monitoring are met through the three components of the State of Illinois Trade Program monitoring process:  </a:t>
            </a:r>
          </a:p>
          <a:p>
            <a:pPr marL="0" indent="0">
              <a:buNone/>
            </a:pPr>
            <a:endParaRPr lang="en-US" sz="600" dirty="0"/>
          </a:p>
          <a:p>
            <a:pPr lvl="1"/>
            <a:r>
              <a:rPr lang="en-US" dirty="0"/>
              <a:t>The first component is the annual </a:t>
            </a:r>
            <a:r>
              <a:rPr lang="en-US" b="1" dirty="0"/>
              <a:t>DCEO programmatic and fiscal monitoring </a:t>
            </a:r>
            <a:r>
              <a:rPr lang="en-US" dirty="0"/>
              <a:t>of the LWIAs.</a:t>
            </a:r>
          </a:p>
          <a:p>
            <a:pPr lvl="1"/>
            <a:endParaRPr lang="en-US" sz="600" dirty="0"/>
          </a:p>
          <a:p>
            <a:pPr lvl="1"/>
            <a:r>
              <a:rPr lang="en-US" dirty="0"/>
              <a:t>Illinois utilizes the electronic Automated Compliance for Monitoring Events (ACME) system to conduct the monitoring.</a:t>
            </a:r>
          </a:p>
          <a:p>
            <a:pPr lvl="1"/>
            <a:endParaRPr lang="en-US" sz="500" dirty="0"/>
          </a:p>
          <a:p>
            <a:pPr lvl="1"/>
            <a:r>
              <a:rPr lang="en-US" dirty="0"/>
              <a:t>A sample of active and/or exited Trade participant files, payments, and Illinois Workforce Development System (IWDS) entries is selected for the review.</a:t>
            </a:r>
          </a:p>
          <a:p>
            <a:pPr lvl="1"/>
            <a:endParaRPr lang="en-US" sz="500" dirty="0"/>
          </a:p>
          <a:p>
            <a:pPr lvl="1"/>
            <a:r>
              <a:rPr lang="en-US" dirty="0"/>
              <a:t>The monitoring is completed by DCEO’s Fiscal/Programmatic Monitoring/Data Validation Unit.  Issues are communicated to the LWIAs through a formal Monitoring Findings Letter.</a:t>
            </a:r>
          </a:p>
          <a:p>
            <a:pPr lvl="1"/>
            <a:endParaRPr lang="en-US" sz="500" dirty="0"/>
          </a:p>
          <a:p>
            <a:pPr lvl="1"/>
            <a:r>
              <a:rPr lang="en-US" dirty="0"/>
              <a:t>LWIAs will respond to official issues identified during the monitoring and comply with prescribed corrective action.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2249326-ABE7-4E04-9D55-5F754BAD18F4}"/>
              </a:ext>
            </a:extLst>
          </p:cNvPr>
          <p:cNvSpPr>
            <a:spLocks noGrp="1"/>
          </p:cNvSpPr>
          <p:nvPr>
            <p:ph type="sldNum" sz="quarter" idx="12"/>
          </p:nvPr>
        </p:nvSpPr>
        <p:spPr/>
        <p:txBody>
          <a:bodyPr/>
          <a:lstStyle/>
          <a:p>
            <a:fld id="{E8EE1BDA-EAED-4134-8BA8-F8A103E99D1F}" type="slidenum">
              <a:rPr lang="en-US" smtClean="0"/>
              <a:pPr/>
              <a:t>34</a:t>
            </a:fld>
            <a:endParaRPr lang="en-US" dirty="0"/>
          </a:p>
        </p:txBody>
      </p:sp>
    </p:spTree>
    <p:extLst>
      <p:ext uri="{BB962C8B-B14F-4D97-AF65-F5344CB8AC3E}">
        <p14:creationId xmlns:p14="http://schemas.microsoft.com/office/powerpoint/2010/main" val="1275723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8FBB-420E-4DF8-B5B6-280D6CA6E47B}"/>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CB7D8C1B-8F49-4E6C-8A9F-F8F3B575AEC8}"/>
              </a:ext>
            </a:extLst>
          </p:cNvPr>
          <p:cNvSpPr>
            <a:spLocks noGrp="1"/>
          </p:cNvSpPr>
          <p:nvPr>
            <p:ph idx="1"/>
          </p:nvPr>
        </p:nvSpPr>
        <p:spPr/>
        <p:txBody>
          <a:bodyPr/>
          <a:lstStyle/>
          <a:p>
            <a:pPr lvl="1"/>
            <a:r>
              <a:rPr lang="en-US" dirty="0"/>
              <a:t>The second component is the </a:t>
            </a:r>
            <a:r>
              <a:rPr lang="en-US" b="1" dirty="0"/>
              <a:t>quarterly programmatic and fiscal monitoring of IDES benefit payments of UI, TRA and RTAA</a:t>
            </a:r>
            <a:r>
              <a:rPr lang="en-US" dirty="0"/>
              <a:t>.</a:t>
            </a:r>
          </a:p>
          <a:p>
            <a:pPr lvl="1"/>
            <a:endParaRPr lang="en-US" dirty="0"/>
          </a:p>
          <a:p>
            <a:pPr lvl="1"/>
            <a:r>
              <a:rPr lang="en-US" dirty="0"/>
              <a:t>DCEO staff will provide IDES with a list of the names of the Trade participant files monitored during the quarter.</a:t>
            </a:r>
          </a:p>
          <a:p>
            <a:pPr lvl="1"/>
            <a:endParaRPr lang="en-US" dirty="0"/>
          </a:p>
          <a:p>
            <a:pPr lvl="1"/>
            <a:r>
              <a:rPr lang="en-US" dirty="0"/>
              <a:t>IDES will monitor these participants and a sample of participants receiving a RTAA wage subsidy that may not be in the sample provided by DCEO. </a:t>
            </a:r>
          </a:p>
          <a:p>
            <a:pPr lvl="1"/>
            <a:endParaRPr lang="en-US" dirty="0"/>
          </a:p>
        </p:txBody>
      </p:sp>
      <p:sp>
        <p:nvSpPr>
          <p:cNvPr id="4" name="Slide Number Placeholder 3">
            <a:extLst>
              <a:ext uri="{FF2B5EF4-FFF2-40B4-BE49-F238E27FC236}">
                <a16:creationId xmlns:a16="http://schemas.microsoft.com/office/drawing/2014/main" id="{DD36E0CA-585C-477F-A995-093A5AF95CC3}"/>
              </a:ext>
            </a:extLst>
          </p:cNvPr>
          <p:cNvSpPr>
            <a:spLocks noGrp="1"/>
          </p:cNvSpPr>
          <p:nvPr>
            <p:ph type="sldNum" sz="quarter" idx="12"/>
          </p:nvPr>
        </p:nvSpPr>
        <p:spPr/>
        <p:txBody>
          <a:bodyPr/>
          <a:lstStyle/>
          <a:p>
            <a:fld id="{E8EE1BDA-EAED-4134-8BA8-F8A103E99D1F}" type="slidenum">
              <a:rPr lang="en-US" smtClean="0"/>
              <a:pPr/>
              <a:t>35</a:t>
            </a:fld>
            <a:endParaRPr lang="en-US" dirty="0"/>
          </a:p>
        </p:txBody>
      </p:sp>
    </p:spTree>
    <p:extLst>
      <p:ext uri="{BB962C8B-B14F-4D97-AF65-F5344CB8AC3E}">
        <p14:creationId xmlns:p14="http://schemas.microsoft.com/office/powerpoint/2010/main" val="4127951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4295-B225-4CC7-8BAB-04274A6CB102}"/>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FD60E128-FDF8-41A6-8278-D0FC37A9E420}"/>
              </a:ext>
            </a:extLst>
          </p:cNvPr>
          <p:cNvSpPr>
            <a:spLocks noGrp="1"/>
          </p:cNvSpPr>
          <p:nvPr>
            <p:ph idx="1"/>
          </p:nvPr>
        </p:nvSpPr>
        <p:spPr/>
        <p:txBody>
          <a:bodyPr>
            <a:normAutofit fontScale="92500" lnSpcReduction="20000"/>
          </a:bodyPr>
          <a:lstStyle/>
          <a:p>
            <a:pPr lvl="1"/>
            <a:r>
              <a:rPr lang="en-US" dirty="0"/>
              <a:t>The third component is the </a:t>
            </a:r>
            <a:r>
              <a:rPr lang="en-US" b="1" dirty="0"/>
              <a:t>DCEO Trade Technical Assistance Review</a:t>
            </a:r>
            <a:r>
              <a:rPr lang="en-US" dirty="0"/>
              <a:t> of a sample of active Trade customer files. The monitoring will be completed by staff from the Trade Unit.</a:t>
            </a:r>
          </a:p>
          <a:p>
            <a:pPr lvl="1"/>
            <a:endParaRPr lang="en-US" sz="600" dirty="0"/>
          </a:p>
          <a:p>
            <a:pPr lvl="1"/>
            <a:r>
              <a:rPr lang="en-US" dirty="0"/>
              <a:t>Staff will select a sample from the active participant files from LWIAs across the state and a range of Trade services provided.</a:t>
            </a:r>
          </a:p>
          <a:p>
            <a:pPr lvl="1"/>
            <a:endParaRPr lang="en-US" sz="600" dirty="0"/>
          </a:p>
          <a:p>
            <a:pPr lvl="1"/>
            <a:r>
              <a:rPr lang="en-US" dirty="0"/>
              <a:t>Staff utilize a form that contains the same questions as the ACME system monitoring instrument.</a:t>
            </a:r>
          </a:p>
          <a:p>
            <a:pPr lvl="1"/>
            <a:endParaRPr lang="en-US" sz="500" dirty="0"/>
          </a:p>
          <a:p>
            <a:pPr lvl="1"/>
            <a:r>
              <a:rPr lang="en-US" dirty="0"/>
              <a:t>LWIAs will respond to issues identified and will provide any corrective action discovered during the technical assistance review.  Formal findings letters are not issued.</a:t>
            </a:r>
          </a:p>
          <a:p>
            <a:pPr lvl="1"/>
            <a:endParaRPr lang="en-US" sz="500" dirty="0"/>
          </a:p>
          <a:p>
            <a:pPr lvl="1"/>
            <a:r>
              <a:rPr lang="en-US" dirty="0"/>
              <a:t>DCEO Trade Unit staff will provide career planners with technical assistance and training to clarify DCEO procedures and/or Trade rules as necessary to ensure compliance. </a:t>
            </a:r>
          </a:p>
        </p:txBody>
      </p:sp>
      <p:sp>
        <p:nvSpPr>
          <p:cNvPr id="4" name="Slide Number Placeholder 3">
            <a:extLst>
              <a:ext uri="{FF2B5EF4-FFF2-40B4-BE49-F238E27FC236}">
                <a16:creationId xmlns:a16="http://schemas.microsoft.com/office/drawing/2014/main" id="{FBC86497-F7BC-4DC4-A514-6E2103F034B6}"/>
              </a:ext>
            </a:extLst>
          </p:cNvPr>
          <p:cNvSpPr>
            <a:spLocks noGrp="1"/>
          </p:cNvSpPr>
          <p:nvPr>
            <p:ph type="sldNum" sz="quarter" idx="12"/>
          </p:nvPr>
        </p:nvSpPr>
        <p:spPr/>
        <p:txBody>
          <a:bodyPr/>
          <a:lstStyle/>
          <a:p>
            <a:fld id="{E8EE1BDA-EAED-4134-8BA8-F8A103E99D1F}" type="slidenum">
              <a:rPr lang="en-US" smtClean="0"/>
              <a:pPr/>
              <a:t>36</a:t>
            </a:fld>
            <a:endParaRPr lang="en-US" dirty="0"/>
          </a:p>
        </p:txBody>
      </p:sp>
    </p:spTree>
    <p:extLst>
      <p:ext uri="{BB962C8B-B14F-4D97-AF65-F5344CB8AC3E}">
        <p14:creationId xmlns:p14="http://schemas.microsoft.com/office/powerpoint/2010/main" val="3082685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B702-137E-4897-AA31-636EC8937E6D}"/>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8EC5F0D4-841D-43EA-BAA1-A40DFD1DEC0D}"/>
              </a:ext>
            </a:extLst>
          </p:cNvPr>
          <p:cNvSpPr>
            <a:spLocks noGrp="1"/>
          </p:cNvSpPr>
          <p:nvPr>
            <p:ph sz="half" idx="1"/>
          </p:nvPr>
        </p:nvSpPr>
        <p:spPr/>
        <p:txBody>
          <a:bodyPr/>
          <a:lstStyle/>
          <a:p>
            <a:r>
              <a:rPr lang="en-US"/>
              <a:t>DCEO Staff Review</a:t>
            </a:r>
            <a:r>
              <a:rPr lang="en-US" dirty="0"/>
              <a:t>:</a:t>
            </a:r>
          </a:p>
          <a:p>
            <a:pPr lvl="1"/>
            <a:r>
              <a:rPr lang="en-US" dirty="0"/>
              <a:t>Eligibility Documentation</a:t>
            </a:r>
          </a:p>
          <a:p>
            <a:pPr lvl="2"/>
            <a:r>
              <a:rPr lang="en-US" dirty="0"/>
              <a:t>Dates, supporting documentation</a:t>
            </a:r>
          </a:p>
          <a:p>
            <a:pPr lvl="1"/>
            <a:r>
              <a:rPr lang="en-US" dirty="0"/>
              <a:t>Trade Forms</a:t>
            </a:r>
          </a:p>
          <a:p>
            <a:pPr lvl="1"/>
            <a:r>
              <a:rPr lang="en-US" dirty="0"/>
              <a:t>Assessments</a:t>
            </a:r>
          </a:p>
          <a:p>
            <a:pPr lvl="1"/>
            <a:r>
              <a:rPr lang="en-US" dirty="0"/>
              <a:t>Training Enrollment</a:t>
            </a:r>
          </a:p>
          <a:p>
            <a:pPr lvl="1"/>
            <a:r>
              <a:rPr lang="en-US" dirty="0"/>
              <a:t>Case Notes</a:t>
            </a:r>
          </a:p>
          <a:p>
            <a:pPr lvl="1"/>
            <a:r>
              <a:rPr lang="en-US" dirty="0"/>
              <a:t>Service and Status Entries in IWDS</a:t>
            </a:r>
          </a:p>
          <a:p>
            <a:pPr lvl="1"/>
            <a:r>
              <a:rPr lang="en-US" dirty="0"/>
              <a:t>Merit Staff Approvals</a:t>
            </a:r>
          </a:p>
        </p:txBody>
      </p:sp>
      <p:sp>
        <p:nvSpPr>
          <p:cNvPr id="4" name="Content Placeholder 3">
            <a:extLst>
              <a:ext uri="{FF2B5EF4-FFF2-40B4-BE49-F238E27FC236}">
                <a16:creationId xmlns:a16="http://schemas.microsoft.com/office/drawing/2014/main" id="{F081CC1A-E32B-492A-ABBB-565A9F89CA35}"/>
              </a:ext>
            </a:extLst>
          </p:cNvPr>
          <p:cNvSpPr>
            <a:spLocks noGrp="1"/>
          </p:cNvSpPr>
          <p:nvPr>
            <p:ph sz="half" idx="2"/>
          </p:nvPr>
        </p:nvSpPr>
        <p:spPr/>
        <p:txBody>
          <a:bodyPr/>
          <a:lstStyle/>
          <a:p>
            <a:r>
              <a:rPr lang="en-US" dirty="0"/>
              <a:t>Attendance Documented</a:t>
            </a:r>
          </a:p>
          <a:p>
            <a:r>
              <a:rPr lang="en-US" dirty="0"/>
              <a:t>Scheduled Breaks Entered</a:t>
            </a:r>
          </a:p>
          <a:p>
            <a:r>
              <a:rPr lang="en-US" dirty="0"/>
              <a:t>Active Services being provided</a:t>
            </a:r>
          </a:p>
          <a:p>
            <a:r>
              <a:rPr lang="en-US" dirty="0"/>
              <a:t>Credential Attainment Entries</a:t>
            </a:r>
          </a:p>
          <a:p>
            <a:r>
              <a:rPr lang="en-US" dirty="0"/>
              <a:t>Measurable Skill Gains Entries</a:t>
            </a:r>
          </a:p>
          <a:p>
            <a:r>
              <a:rPr lang="en-US" dirty="0"/>
              <a:t>Travel Reimbursements</a:t>
            </a:r>
          </a:p>
          <a:p>
            <a:r>
              <a:rPr lang="en-US" dirty="0"/>
              <a:t>Exits</a:t>
            </a:r>
          </a:p>
        </p:txBody>
      </p:sp>
      <p:sp>
        <p:nvSpPr>
          <p:cNvPr id="5" name="Slide Number Placeholder 4">
            <a:extLst>
              <a:ext uri="{FF2B5EF4-FFF2-40B4-BE49-F238E27FC236}">
                <a16:creationId xmlns:a16="http://schemas.microsoft.com/office/drawing/2014/main" id="{E9FD78E1-CC34-40C5-9A27-1433C95D7E8D}"/>
              </a:ext>
            </a:extLst>
          </p:cNvPr>
          <p:cNvSpPr>
            <a:spLocks noGrp="1"/>
          </p:cNvSpPr>
          <p:nvPr>
            <p:ph type="sldNum" sz="quarter" idx="12"/>
          </p:nvPr>
        </p:nvSpPr>
        <p:spPr/>
        <p:txBody>
          <a:bodyPr/>
          <a:lstStyle/>
          <a:p>
            <a:fld id="{6C5DF03D-00EB-4004-86A6-F5EBA25ADC7C}" type="slidenum">
              <a:rPr lang="en-US" smtClean="0"/>
              <a:pPr/>
              <a:t>37</a:t>
            </a:fld>
            <a:endParaRPr lang="en-US" dirty="0"/>
          </a:p>
        </p:txBody>
      </p:sp>
    </p:spTree>
    <p:extLst>
      <p:ext uri="{BB962C8B-B14F-4D97-AF65-F5344CB8AC3E}">
        <p14:creationId xmlns:p14="http://schemas.microsoft.com/office/powerpoint/2010/main" val="303200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579D-5F26-4240-A75C-96D0DC9D6229}"/>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3757017A-E21B-4F7F-BDFC-F539997202EE}"/>
              </a:ext>
            </a:extLst>
          </p:cNvPr>
          <p:cNvSpPr>
            <a:spLocks noGrp="1"/>
          </p:cNvSpPr>
          <p:nvPr>
            <p:ph idx="1"/>
          </p:nvPr>
        </p:nvSpPr>
        <p:spPr/>
        <p:txBody>
          <a:bodyPr>
            <a:normAutofit/>
          </a:bodyPr>
          <a:lstStyle/>
          <a:p>
            <a:r>
              <a:rPr lang="en-US" dirty="0"/>
              <a:t>Local Level Oversight.</a:t>
            </a:r>
          </a:p>
          <a:p>
            <a:pPr lvl="1"/>
            <a:endParaRPr lang="en-US" dirty="0"/>
          </a:p>
          <a:p>
            <a:pPr lvl="1"/>
            <a:r>
              <a:rPr lang="en-US" dirty="0"/>
              <a:t>LWIAs are required to monitor Trade participant files annually to ensure eligibility and compliance with Trade rules and regulations.</a:t>
            </a:r>
          </a:p>
          <a:p>
            <a:endParaRPr lang="en-US" sz="700" dirty="0"/>
          </a:p>
          <a:p>
            <a:pPr lvl="1"/>
            <a:r>
              <a:rPr lang="en-US" dirty="0"/>
              <a:t>Monitoring activities may include a review of participant eligibility documentation, forms, evidence of ongoing eligibility for services, including attendance forms, IWDS entries, and payments, including those made to training institutions and participants are in compliance with Trade rules and regulations.</a:t>
            </a:r>
          </a:p>
          <a:p>
            <a:pPr lvl="1"/>
            <a:endParaRPr lang="en-US" dirty="0"/>
          </a:p>
        </p:txBody>
      </p:sp>
      <p:sp>
        <p:nvSpPr>
          <p:cNvPr id="4" name="Slide Number Placeholder 3">
            <a:extLst>
              <a:ext uri="{FF2B5EF4-FFF2-40B4-BE49-F238E27FC236}">
                <a16:creationId xmlns:a16="http://schemas.microsoft.com/office/drawing/2014/main" id="{85BDBF14-F61C-4423-9571-283669C53FDC}"/>
              </a:ext>
            </a:extLst>
          </p:cNvPr>
          <p:cNvSpPr>
            <a:spLocks noGrp="1"/>
          </p:cNvSpPr>
          <p:nvPr>
            <p:ph type="sldNum" sz="quarter" idx="12"/>
          </p:nvPr>
        </p:nvSpPr>
        <p:spPr/>
        <p:txBody>
          <a:bodyPr/>
          <a:lstStyle/>
          <a:p>
            <a:fld id="{E8EE1BDA-EAED-4134-8BA8-F8A103E99D1F}" type="slidenum">
              <a:rPr lang="en-US" smtClean="0"/>
              <a:pPr/>
              <a:t>38</a:t>
            </a:fld>
            <a:endParaRPr lang="en-US" dirty="0"/>
          </a:p>
        </p:txBody>
      </p:sp>
    </p:spTree>
    <p:extLst>
      <p:ext uri="{BB962C8B-B14F-4D97-AF65-F5344CB8AC3E}">
        <p14:creationId xmlns:p14="http://schemas.microsoft.com/office/powerpoint/2010/main" val="651640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D884-D06D-4D60-AF5E-CD2774BD3172}"/>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D72ABB8E-4C9E-474F-9814-86199C0C8776}"/>
              </a:ext>
            </a:extLst>
          </p:cNvPr>
          <p:cNvSpPr>
            <a:spLocks noGrp="1"/>
          </p:cNvSpPr>
          <p:nvPr>
            <p:ph idx="1"/>
          </p:nvPr>
        </p:nvSpPr>
        <p:spPr/>
        <p:txBody>
          <a:bodyPr/>
          <a:lstStyle/>
          <a:p>
            <a:pPr lvl="1"/>
            <a:r>
              <a:rPr lang="en-US" dirty="0"/>
              <a:t>The LWIA can request training or guidance from DCEO or IDES Trade staff on an as-needed basis.  </a:t>
            </a:r>
          </a:p>
          <a:p>
            <a:pPr lvl="1"/>
            <a:endParaRPr lang="en-US" dirty="0"/>
          </a:p>
          <a:p>
            <a:pPr lvl="1"/>
            <a:r>
              <a:rPr lang="en-US" dirty="0"/>
              <a:t>The LWIA may use the DCEO monitoring tool or a locally developed form.  The completed monitoring tool must be available upon request for DCEO review.  </a:t>
            </a:r>
            <a:endParaRPr lang="en-US" sz="1600" dirty="0"/>
          </a:p>
          <a:p>
            <a:pPr marL="0" indent="0">
              <a:buNone/>
            </a:pPr>
            <a:endParaRPr lang="en-US" sz="2400" dirty="0"/>
          </a:p>
          <a:p>
            <a:pPr lvl="1"/>
            <a:r>
              <a:rPr lang="en-US" dirty="0"/>
              <a:t>The LWIA must ensure that staff administering the Trade Program attend training as necessary and are instructed on where to find State and Federal guidance on the program.</a:t>
            </a:r>
            <a:endParaRPr lang="en-US" sz="2000" dirty="0"/>
          </a:p>
          <a:p>
            <a:pPr lvl="1"/>
            <a:endParaRPr lang="en-US" dirty="0"/>
          </a:p>
        </p:txBody>
      </p:sp>
      <p:sp>
        <p:nvSpPr>
          <p:cNvPr id="4" name="Slide Number Placeholder 3">
            <a:extLst>
              <a:ext uri="{FF2B5EF4-FFF2-40B4-BE49-F238E27FC236}">
                <a16:creationId xmlns:a16="http://schemas.microsoft.com/office/drawing/2014/main" id="{CC09B0AD-3631-4984-8413-BE7B88530BBE}"/>
              </a:ext>
            </a:extLst>
          </p:cNvPr>
          <p:cNvSpPr>
            <a:spLocks noGrp="1"/>
          </p:cNvSpPr>
          <p:nvPr>
            <p:ph type="sldNum" sz="quarter" idx="12"/>
          </p:nvPr>
        </p:nvSpPr>
        <p:spPr/>
        <p:txBody>
          <a:bodyPr/>
          <a:lstStyle/>
          <a:p>
            <a:fld id="{E8EE1BDA-EAED-4134-8BA8-F8A103E99D1F}" type="slidenum">
              <a:rPr lang="en-US" smtClean="0"/>
              <a:pPr/>
              <a:t>39</a:t>
            </a:fld>
            <a:endParaRPr lang="en-US" dirty="0"/>
          </a:p>
        </p:txBody>
      </p:sp>
    </p:spTree>
    <p:extLst>
      <p:ext uri="{BB962C8B-B14F-4D97-AF65-F5344CB8AC3E}">
        <p14:creationId xmlns:p14="http://schemas.microsoft.com/office/powerpoint/2010/main" val="340119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206C-8317-41A7-BA42-62EECCB21607}"/>
              </a:ext>
            </a:extLst>
          </p:cNvPr>
          <p:cNvSpPr>
            <a:spLocks noGrp="1"/>
          </p:cNvSpPr>
          <p:nvPr>
            <p:ph type="title"/>
          </p:nvPr>
        </p:nvSpPr>
        <p:spPr/>
        <p:txBody>
          <a:bodyPr>
            <a:normAutofit fontScale="90000"/>
          </a:bodyPr>
          <a:lstStyle/>
          <a:p>
            <a:r>
              <a:rPr lang="en-US" dirty="0"/>
              <a:t>TAPR/GRS (cont.)</a:t>
            </a:r>
          </a:p>
        </p:txBody>
      </p:sp>
      <p:sp>
        <p:nvSpPr>
          <p:cNvPr id="3" name="Content Placeholder 2">
            <a:extLst>
              <a:ext uri="{FF2B5EF4-FFF2-40B4-BE49-F238E27FC236}">
                <a16:creationId xmlns:a16="http://schemas.microsoft.com/office/drawing/2014/main" id="{561FE34F-25E7-4445-8A18-EB12D00243BA}"/>
              </a:ext>
            </a:extLst>
          </p:cNvPr>
          <p:cNvSpPr>
            <a:spLocks noGrp="1"/>
          </p:cNvSpPr>
          <p:nvPr>
            <p:ph idx="1"/>
          </p:nvPr>
        </p:nvSpPr>
        <p:spPr/>
        <p:txBody>
          <a:bodyPr>
            <a:normAutofit/>
          </a:bodyPr>
          <a:lstStyle/>
          <a:p>
            <a:r>
              <a:rPr lang="en-US" dirty="0"/>
              <a:t>Trade Act Participant Report (TAPR) report uploaded to IWDS reports accrued costs paid in the quarter by participant.</a:t>
            </a:r>
          </a:p>
          <a:p>
            <a:endParaRPr lang="en-US" sz="1000" dirty="0"/>
          </a:p>
          <a:p>
            <a:r>
              <a:rPr lang="en-US" dirty="0"/>
              <a:t>Total accrued costs reported for training, job search, and relocation </a:t>
            </a:r>
            <a:r>
              <a:rPr lang="en-US" b="1" dirty="0">
                <a:solidFill>
                  <a:srgbClr val="FF0000"/>
                </a:solidFill>
              </a:rPr>
              <a:t>must match</a:t>
            </a:r>
            <a:r>
              <a:rPr lang="en-US" dirty="0"/>
              <a:t> the total on the TAPR report uploaded to IWDS.</a:t>
            </a:r>
          </a:p>
          <a:p>
            <a:endParaRPr lang="en-US" sz="1000" dirty="0"/>
          </a:p>
          <a:p>
            <a:r>
              <a:rPr lang="en-US" dirty="0"/>
              <a:t>Any belated refunds do not get included in the TAPR upload.  Contact Crystal Bigelow at </a:t>
            </a:r>
            <a:r>
              <a:rPr lang="en-US" dirty="0">
                <a:hlinkClick r:id="rId2"/>
              </a:rPr>
              <a:t>crystal.bigelow@illinois.gov</a:t>
            </a:r>
            <a:r>
              <a:rPr lang="en-US" dirty="0"/>
              <a:t> for instructions on how to handle your belated refund. </a:t>
            </a:r>
          </a:p>
        </p:txBody>
      </p:sp>
      <p:sp>
        <p:nvSpPr>
          <p:cNvPr id="4" name="Slide Number Placeholder 3">
            <a:extLst>
              <a:ext uri="{FF2B5EF4-FFF2-40B4-BE49-F238E27FC236}">
                <a16:creationId xmlns:a16="http://schemas.microsoft.com/office/drawing/2014/main" id="{BFDF1105-C943-4234-AB3B-7F04F2699CBC}"/>
              </a:ext>
            </a:extLst>
          </p:cNvPr>
          <p:cNvSpPr>
            <a:spLocks noGrp="1"/>
          </p:cNvSpPr>
          <p:nvPr>
            <p:ph type="sldNum" sz="quarter" idx="12"/>
          </p:nvPr>
        </p:nvSpPr>
        <p:spPr/>
        <p:txBody>
          <a:bodyPr/>
          <a:lstStyle/>
          <a:p>
            <a:fld id="{E8EE1BDA-EAED-4134-8BA8-F8A103E99D1F}" type="slidenum">
              <a:rPr lang="en-US" smtClean="0"/>
              <a:pPr/>
              <a:t>4</a:t>
            </a:fld>
            <a:endParaRPr lang="en-US" dirty="0"/>
          </a:p>
        </p:txBody>
      </p:sp>
    </p:spTree>
    <p:extLst>
      <p:ext uri="{BB962C8B-B14F-4D97-AF65-F5344CB8AC3E}">
        <p14:creationId xmlns:p14="http://schemas.microsoft.com/office/powerpoint/2010/main" val="3780249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0001-D7CC-4F70-93CB-0B170FFB667F}"/>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AD696BF9-9148-4686-8370-110B7BEAFF0B}"/>
              </a:ext>
            </a:extLst>
          </p:cNvPr>
          <p:cNvSpPr>
            <a:spLocks noGrp="1"/>
          </p:cNvSpPr>
          <p:nvPr>
            <p:ph idx="1"/>
          </p:nvPr>
        </p:nvSpPr>
        <p:spPr/>
        <p:txBody>
          <a:bodyPr>
            <a:normAutofit fontScale="92500"/>
          </a:bodyPr>
          <a:lstStyle/>
          <a:p>
            <a:r>
              <a:rPr lang="en-US" b="1" dirty="0"/>
              <a:t>Resolution of Sub-Recipient Level Findings</a:t>
            </a:r>
            <a:endParaRPr lang="en-US" dirty="0"/>
          </a:p>
          <a:p>
            <a:pPr lvl="1"/>
            <a:r>
              <a:rPr lang="en-US" dirty="0"/>
              <a:t>DCEO is responsible for resolving findings that arise from the monitoring reviews, investigations, other Federal monitoring reviews, and audits (including under 2 CFR part 200) of subrecipients awarded funds through the Trade Act.  </a:t>
            </a:r>
          </a:p>
          <a:p>
            <a:pPr marL="0" indent="0">
              <a:buNone/>
            </a:pPr>
            <a:endParaRPr lang="en-US" dirty="0"/>
          </a:p>
          <a:p>
            <a:pPr lvl="1"/>
            <a:r>
              <a:rPr lang="en-US" dirty="0"/>
              <a:t>A state must use the written monitoring and audit resolution, debt collection and appeals procedures that it uses for other Federal grant programs.</a:t>
            </a:r>
          </a:p>
          <a:p>
            <a:pPr lvl="1"/>
            <a:endParaRPr lang="en-US" dirty="0"/>
          </a:p>
          <a:p>
            <a:pPr lvl="1"/>
            <a:r>
              <a:rPr lang="en-US" dirty="0"/>
              <a:t>For subrecipients awarded funds through a recipient of grant funds, the direct recipient of the grant funds must have written monitoring and resolution procedures in place that are consistent with 2 CFR part 200.</a:t>
            </a:r>
          </a:p>
          <a:p>
            <a:endParaRPr lang="en-US" dirty="0"/>
          </a:p>
        </p:txBody>
      </p:sp>
      <p:sp>
        <p:nvSpPr>
          <p:cNvPr id="4" name="Slide Number Placeholder 3">
            <a:extLst>
              <a:ext uri="{FF2B5EF4-FFF2-40B4-BE49-F238E27FC236}">
                <a16:creationId xmlns:a16="http://schemas.microsoft.com/office/drawing/2014/main" id="{3CEFBDD6-7705-44E6-AC1B-891BB664165C}"/>
              </a:ext>
            </a:extLst>
          </p:cNvPr>
          <p:cNvSpPr>
            <a:spLocks noGrp="1"/>
          </p:cNvSpPr>
          <p:nvPr>
            <p:ph type="sldNum" sz="quarter" idx="12"/>
          </p:nvPr>
        </p:nvSpPr>
        <p:spPr/>
        <p:txBody>
          <a:bodyPr/>
          <a:lstStyle/>
          <a:p>
            <a:fld id="{E8EE1BDA-EAED-4134-8BA8-F8A103E99D1F}" type="slidenum">
              <a:rPr lang="en-US" smtClean="0"/>
              <a:pPr/>
              <a:t>40</a:t>
            </a:fld>
            <a:endParaRPr lang="en-US" dirty="0"/>
          </a:p>
        </p:txBody>
      </p:sp>
    </p:spTree>
    <p:extLst>
      <p:ext uri="{BB962C8B-B14F-4D97-AF65-F5344CB8AC3E}">
        <p14:creationId xmlns:p14="http://schemas.microsoft.com/office/powerpoint/2010/main" val="2774619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A85D-15D8-4BB2-9C59-A8411FE26F97}"/>
              </a:ext>
            </a:extLst>
          </p:cNvPr>
          <p:cNvSpPr>
            <a:spLocks noGrp="1"/>
          </p:cNvSpPr>
          <p:nvPr>
            <p:ph type="title"/>
          </p:nvPr>
        </p:nvSpPr>
        <p:spPr/>
        <p:txBody>
          <a:bodyPr>
            <a:normAutofit fontScale="90000"/>
          </a:bodyPr>
          <a:lstStyle/>
          <a:p>
            <a:r>
              <a:rPr lang="en-US" dirty="0"/>
              <a:t>Monitoring (cont.)</a:t>
            </a:r>
          </a:p>
        </p:txBody>
      </p:sp>
      <p:sp>
        <p:nvSpPr>
          <p:cNvPr id="3" name="Content Placeholder 2">
            <a:extLst>
              <a:ext uri="{FF2B5EF4-FFF2-40B4-BE49-F238E27FC236}">
                <a16:creationId xmlns:a16="http://schemas.microsoft.com/office/drawing/2014/main" id="{6D71B344-13AF-4841-B261-CBFBA0CC2A0D}"/>
              </a:ext>
            </a:extLst>
          </p:cNvPr>
          <p:cNvSpPr>
            <a:spLocks noGrp="1"/>
          </p:cNvSpPr>
          <p:nvPr>
            <p:ph idx="1"/>
          </p:nvPr>
        </p:nvSpPr>
        <p:spPr/>
        <p:txBody>
          <a:bodyPr>
            <a:normAutofit lnSpcReduction="10000"/>
          </a:bodyPr>
          <a:lstStyle/>
          <a:p>
            <a:r>
              <a:rPr lang="en-US" b="1" dirty="0"/>
              <a:t>Resolution of State Findings</a:t>
            </a:r>
            <a:endParaRPr lang="en-US" dirty="0"/>
          </a:p>
          <a:p>
            <a:pPr lvl="1"/>
            <a:endParaRPr lang="en-US" dirty="0"/>
          </a:p>
          <a:p>
            <a:pPr lvl="1"/>
            <a:r>
              <a:rPr lang="en-US" dirty="0"/>
              <a:t>DOL is responsible for resolving findings that arise from Federal audits, monitoring reviews, investigations, incident reports, and audits under 2 CFR part 200 for direct recipients of Federal awards under the Act.</a:t>
            </a:r>
          </a:p>
          <a:p>
            <a:pPr lvl="1"/>
            <a:endParaRPr lang="en-US" dirty="0"/>
          </a:p>
          <a:p>
            <a:pPr lvl="1"/>
            <a:r>
              <a:rPr lang="en-US" dirty="0"/>
              <a:t>DOL will use an audit resolution process consistent with 2 CFR part 2900, subpart F.</a:t>
            </a:r>
          </a:p>
          <a:p>
            <a:pPr lvl="1"/>
            <a:endParaRPr lang="en-US" dirty="0"/>
          </a:p>
          <a:p>
            <a:pPr lvl="1"/>
            <a:r>
              <a:rPr lang="en-US" dirty="0"/>
              <a:t>A final determination issued by a Grant Officer may be appealed to the DOL Office of Administrative Law Judges under the procedures in 2 CFR 2900.22.</a:t>
            </a:r>
          </a:p>
          <a:p>
            <a:endParaRPr lang="en-US" dirty="0"/>
          </a:p>
        </p:txBody>
      </p:sp>
      <p:sp>
        <p:nvSpPr>
          <p:cNvPr id="4" name="Slide Number Placeholder 3">
            <a:extLst>
              <a:ext uri="{FF2B5EF4-FFF2-40B4-BE49-F238E27FC236}">
                <a16:creationId xmlns:a16="http://schemas.microsoft.com/office/drawing/2014/main" id="{026379E1-1EFF-4797-A548-DEBAC063BD94}"/>
              </a:ext>
            </a:extLst>
          </p:cNvPr>
          <p:cNvSpPr>
            <a:spLocks noGrp="1"/>
          </p:cNvSpPr>
          <p:nvPr>
            <p:ph type="sldNum" sz="quarter" idx="12"/>
          </p:nvPr>
        </p:nvSpPr>
        <p:spPr/>
        <p:txBody>
          <a:bodyPr/>
          <a:lstStyle/>
          <a:p>
            <a:fld id="{E8EE1BDA-EAED-4134-8BA8-F8A103E99D1F}" type="slidenum">
              <a:rPr lang="en-US" smtClean="0"/>
              <a:pPr/>
              <a:t>41</a:t>
            </a:fld>
            <a:endParaRPr lang="en-US" dirty="0"/>
          </a:p>
        </p:txBody>
      </p:sp>
    </p:spTree>
    <p:extLst>
      <p:ext uri="{BB962C8B-B14F-4D97-AF65-F5344CB8AC3E}">
        <p14:creationId xmlns:p14="http://schemas.microsoft.com/office/powerpoint/2010/main" val="811845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F16D-E794-4275-823C-4A0BEFE87813}"/>
              </a:ext>
            </a:extLst>
          </p:cNvPr>
          <p:cNvSpPr>
            <a:spLocks noGrp="1"/>
          </p:cNvSpPr>
          <p:nvPr>
            <p:ph type="title"/>
          </p:nvPr>
        </p:nvSpPr>
        <p:spPr/>
        <p:txBody>
          <a:bodyPr>
            <a:normAutofit fontScale="90000"/>
          </a:bodyPr>
          <a:lstStyle/>
          <a:p>
            <a:r>
              <a:rPr lang="en-US" dirty="0"/>
              <a:t>Websites</a:t>
            </a:r>
          </a:p>
        </p:txBody>
      </p:sp>
      <p:sp>
        <p:nvSpPr>
          <p:cNvPr id="3" name="Content Placeholder 2">
            <a:extLst>
              <a:ext uri="{FF2B5EF4-FFF2-40B4-BE49-F238E27FC236}">
                <a16:creationId xmlns:a16="http://schemas.microsoft.com/office/drawing/2014/main" id="{9FE5F921-9510-48E1-97BA-F93695B53AEA}"/>
              </a:ext>
            </a:extLst>
          </p:cNvPr>
          <p:cNvSpPr>
            <a:spLocks noGrp="1"/>
          </p:cNvSpPr>
          <p:nvPr>
            <p:ph idx="1"/>
          </p:nvPr>
        </p:nvSpPr>
        <p:spPr/>
        <p:txBody>
          <a:bodyPr>
            <a:normAutofit fontScale="70000" lnSpcReduction="20000"/>
          </a:bodyPr>
          <a:lstStyle/>
          <a:p>
            <a:r>
              <a:rPr lang="en-US" dirty="0"/>
              <a:t>Illinois </a:t>
            </a:r>
            <a:r>
              <a:rPr lang="en-US" dirty="0" err="1"/>
              <a:t>workNet</a:t>
            </a:r>
            <a:r>
              <a:rPr lang="en-US" dirty="0"/>
              <a:t> Trade Forms</a:t>
            </a:r>
          </a:p>
          <a:p>
            <a:pPr lvl="1"/>
            <a:r>
              <a:rPr lang="en-US" dirty="0">
                <a:hlinkClick r:id="rId2"/>
              </a:rPr>
              <a:t>https://www.illinoisworknet.com/tradeforms</a:t>
            </a:r>
            <a:endParaRPr lang="en-US" dirty="0"/>
          </a:p>
          <a:p>
            <a:pPr lvl="1"/>
            <a:endParaRPr lang="en-US" dirty="0"/>
          </a:p>
          <a:p>
            <a:r>
              <a:rPr lang="en-US" dirty="0"/>
              <a:t>US Department of Labor Employment &amp; Training Trade Site</a:t>
            </a:r>
          </a:p>
          <a:p>
            <a:pPr lvl="1"/>
            <a:r>
              <a:rPr lang="en-US" dirty="0">
                <a:hlinkClick r:id="rId3"/>
              </a:rPr>
              <a:t>https://www.dol.gov/agencies/eta/tradeact</a:t>
            </a:r>
            <a:endParaRPr lang="en-US" dirty="0"/>
          </a:p>
          <a:p>
            <a:pPr lvl="1"/>
            <a:endParaRPr lang="en-US" dirty="0"/>
          </a:p>
          <a:p>
            <a:r>
              <a:rPr lang="en-US" dirty="0"/>
              <a:t>Illinois Workforce Development System (IWDS)</a:t>
            </a:r>
          </a:p>
          <a:p>
            <a:pPr lvl="1"/>
            <a:r>
              <a:rPr lang="en-US" dirty="0">
                <a:hlinkClick r:id="rId4"/>
              </a:rPr>
              <a:t>https://iwds.dceo.Illinois.gov/iwds/staffhome.html</a:t>
            </a:r>
            <a:endParaRPr lang="en-US" dirty="0"/>
          </a:p>
          <a:p>
            <a:pPr lvl="1"/>
            <a:endParaRPr lang="en-US" dirty="0"/>
          </a:p>
          <a:p>
            <a:r>
              <a:rPr lang="en-US" dirty="0"/>
              <a:t>US General Services Administration (GSA)</a:t>
            </a:r>
          </a:p>
          <a:p>
            <a:pPr lvl="1"/>
            <a:r>
              <a:rPr lang="en-US" dirty="0">
                <a:hlinkClick r:id="rId5"/>
              </a:rPr>
              <a:t>http://www.gsa.gov</a:t>
            </a:r>
            <a:endParaRPr lang="en-US" dirty="0"/>
          </a:p>
          <a:p>
            <a:endParaRPr lang="en-US" dirty="0"/>
          </a:p>
          <a:p>
            <a:r>
              <a:rPr lang="en-US" dirty="0"/>
              <a:t>Workforce GPS (Trade 101 Resources)</a:t>
            </a:r>
          </a:p>
          <a:p>
            <a:pPr lvl="1"/>
            <a:r>
              <a:rPr lang="en-US" dirty="0">
                <a:hlinkClick r:id="rId6"/>
              </a:rPr>
              <a:t>https://taa.workforcegps.org/</a:t>
            </a:r>
            <a:endParaRPr lang="en-US" dirty="0"/>
          </a:p>
          <a:p>
            <a:pPr lvl="1"/>
            <a:endParaRPr lang="en-US" dirty="0"/>
          </a:p>
        </p:txBody>
      </p:sp>
      <p:sp>
        <p:nvSpPr>
          <p:cNvPr id="5" name="Slide Number Placeholder 4">
            <a:extLst>
              <a:ext uri="{FF2B5EF4-FFF2-40B4-BE49-F238E27FC236}">
                <a16:creationId xmlns:a16="http://schemas.microsoft.com/office/drawing/2014/main" id="{6C147413-46BD-4DC7-BA62-0E48E013BF9C}"/>
              </a:ext>
            </a:extLst>
          </p:cNvPr>
          <p:cNvSpPr>
            <a:spLocks noGrp="1"/>
          </p:cNvSpPr>
          <p:nvPr>
            <p:ph type="sldNum" sz="quarter" idx="12"/>
          </p:nvPr>
        </p:nvSpPr>
        <p:spPr/>
        <p:txBody>
          <a:bodyPr/>
          <a:lstStyle/>
          <a:p>
            <a:fld id="{E8EE1BDA-EAED-4134-8BA8-F8A103E99D1F}" type="slidenum">
              <a:rPr lang="en-US" smtClean="0"/>
              <a:pPr/>
              <a:t>42</a:t>
            </a:fld>
            <a:endParaRPr lang="en-US" dirty="0"/>
          </a:p>
        </p:txBody>
      </p:sp>
    </p:spTree>
    <p:extLst>
      <p:ext uri="{BB962C8B-B14F-4D97-AF65-F5344CB8AC3E}">
        <p14:creationId xmlns:p14="http://schemas.microsoft.com/office/powerpoint/2010/main" val="3873975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8BD-4BEA-4F5C-BD40-92898FFE6190}"/>
              </a:ext>
            </a:extLst>
          </p:cNvPr>
          <p:cNvSpPr>
            <a:spLocks noGrp="1"/>
          </p:cNvSpPr>
          <p:nvPr>
            <p:ph type="title"/>
          </p:nvPr>
        </p:nvSpPr>
        <p:spPr/>
        <p:txBody>
          <a:bodyPr>
            <a:normAutofit fontScale="90000"/>
          </a:bodyPr>
          <a:lstStyle/>
          <a:p>
            <a:r>
              <a:rPr lang="en-US" dirty="0"/>
              <a:t>DCEO Trade Contacts</a:t>
            </a:r>
          </a:p>
        </p:txBody>
      </p:sp>
      <p:sp>
        <p:nvSpPr>
          <p:cNvPr id="3" name="Content Placeholder 2">
            <a:extLst>
              <a:ext uri="{FF2B5EF4-FFF2-40B4-BE49-F238E27FC236}">
                <a16:creationId xmlns:a16="http://schemas.microsoft.com/office/drawing/2014/main" id="{9C93D30C-B420-4979-958D-3BE92BCC81A5}"/>
              </a:ext>
            </a:extLst>
          </p:cNvPr>
          <p:cNvSpPr>
            <a:spLocks noGrp="1"/>
          </p:cNvSpPr>
          <p:nvPr>
            <p:ph sz="half" idx="1"/>
          </p:nvPr>
        </p:nvSpPr>
        <p:spPr>
          <a:xfrm>
            <a:off x="838200" y="1825625"/>
            <a:ext cx="5181600" cy="4351338"/>
          </a:xfrm>
        </p:spPr>
        <p:txBody>
          <a:bodyPr>
            <a:normAutofit lnSpcReduction="10000"/>
          </a:bodyPr>
          <a:lstStyle/>
          <a:p>
            <a:pPr marL="0" indent="0">
              <a:buNone/>
            </a:pPr>
            <a:r>
              <a:rPr lang="en-US" dirty="0"/>
              <a:t>Susan Boggs</a:t>
            </a:r>
          </a:p>
          <a:p>
            <a:pPr marL="0" indent="0">
              <a:buNone/>
            </a:pPr>
            <a:r>
              <a:rPr lang="en-US" dirty="0"/>
              <a:t>TAA Coordinator</a:t>
            </a:r>
          </a:p>
          <a:p>
            <a:pPr marL="0" indent="0">
              <a:buNone/>
            </a:pPr>
            <a:r>
              <a:rPr lang="en-US" dirty="0">
                <a:hlinkClick r:id="rId2"/>
              </a:rPr>
              <a:t>susan.boggs@illinois.gov</a:t>
            </a:r>
            <a:endParaRPr lang="en-US" dirty="0"/>
          </a:p>
          <a:p>
            <a:pPr marL="0" indent="0">
              <a:buNone/>
            </a:pPr>
            <a:endParaRPr lang="en-US" dirty="0"/>
          </a:p>
          <a:p>
            <a:pPr marL="0" indent="0">
              <a:buNone/>
            </a:pPr>
            <a:endParaRPr lang="en-US" dirty="0"/>
          </a:p>
          <a:p>
            <a:pPr marL="0" indent="0">
              <a:buNone/>
            </a:pPr>
            <a:r>
              <a:rPr lang="en-US" dirty="0"/>
              <a:t>Sheila Sloan</a:t>
            </a:r>
          </a:p>
          <a:p>
            <a:pPr marL="0" indent="0">
              <a:buNone/>
            </a:pPr>
            <a:r>
              <a:rPr lang="en-US" dirty="0"/>
              <a:t>Quality Assurance</a:t>
            </a:r>
          </a:p>
          <a:p>
            <a:pPr marL="0" indent="0">
              <a:buNone/>
            </a:pPr>
            <a:r>
              <a:rPr lang="en-US" dirty="0">
                <a:hlinkClick r:id="rId3"/>
              </a:rPr>
              <a:t>sheila.sloan@illinois.gov</a:t>
            </a:r>
            <a:endParaRPr lang="en-US" dirty="0"/>
          </a:p>
          <a:p>
            <a:pPr marL="0" indent="0">
              <a:buNone/>
            </a:pPr>
            <a:r>
              <a:rPr lang="en-US" dirty="0"/>
              <a:t>217-685-2513</a:t>
            </a:r>
          </a:p>
          <a:p>
            <a:endParaRPr lang="en-US" dirty="0"/>
          </a:p>
        </p:txBody>
      </p:sp>
      <p:sp>
        <p:nvSpPr>
          <p:cNvPr id="4" name="Content Placeholder 3">
            <a:extLst>
              <a:ext uri="{FF2B5EF4-FFF2-40B4-BE49-F238E27FC236}">
                <a16:creationId xmlns:a16="http://schemas.microsoft.com/office/drawing/2014/main" id="{C15E8274-A75B-494D-87EE-8E58AE209AD6}"/>
              </a:ext>
            </a:extLst>
          </p:cNvPr>
          <p:cNvSpPr>
            <a:spLocks noGrp="1"/>
          </p:cNvSpPr>
          <p:nvPr>
            <p:ph sz="half" idx="2"/>
          </p:nvPr>
        </p:nvSpPr>
        <p:spPr/>
        <p:txBody>
          <a:bodyPr>
            <a:normAutofit/>
          </a:bodyPr>
          <a:lstStyle/>
          <a:p>
            <a:pPr marL="0" indent="0">
              <a:buNone/>
            </a:pPr>
            <a:r>
              <a:rPr lang="en-US" dirty="0"/>
              <a:t>Crystal Bigelow</a:t>
            </a:r>
          </a:p>
          <a:p>
            <a:pPr marL="0" indent="0">
              <a:buNone/>
            </a:pPr>
            <a:r>
              <a:rPr lang="en-US" dirty="0"/>
              <a:t>Trade Grants</a:t>
            </a:r>
          </a:p>
          <a:p>
            <a:pPr marL="0" indent="0">
              <a:buNone/>
            </a:pPr>
            <a:r>
              <a:rPr lang="en-US" dirty="0">
                <a:hlinkClick r:id="rId4"/>
              </a:rPr>
              <a:t>crystal.Bigelow@illinois.gov</a:t>
            </a:r>
            <a:endParaRPr lang="en-US" dirty="0"/>
          </a:p>
          <a:p>
            <a:pPr marL="0" indent="0">
              <a:buNone/>
            </a:pPr>
            <a:endParaRPr lang="en-US" dirty="0"/>
          </a:p>
          <a:p>
            <a:pPr marL="0" indent="0">
              <a:buNone/>
            </a:pPr>
            <a:r>
              <a:rPr lang="en-US" dirty="0"/>
              <a:t>Lori Graham</a:t>
            </a:r>
          </a:p>
          <a:p>
            <a:pPr marL="0" indent="0">
              <a:buNone/>
            </a:pPr>
            <a:r>
              <a:rPr lang="en-US" dirty="0"/>
              <a:t>Manpower Planner</a:t>
            </a:r>
          </a:p>
          <a:p>
            <a:pPr marL="0" indent="0">
              <a:buNone/>
            </a:pPr>
            <a:r>
              <a:rPr lang="en-US" dirty="0">
                <a:hlinkClick r:id="rId5"/>
              </a:rPr>
              <a:t>lori.graham@illinois.gov</a:t>
            </a:r>
            <a:endParaRPr lang="en-US" dirty="0"/>
          </a:p>
          <a:p>
            <a:pPr marL="0" indent="0">
              <a:buNone/>
            </a:pPr>
            <a:r>
              <a:rPr lang="en-US" dirty="0"/>
              <a:t>309-830-8458</a:t>
            </a:r>
          </a:p>
          <a:p>
            <a:endParaRPr lang="en-US" dirty="0"/>
          </a:p>
        </p:txBody>
      </p:sp>
      <p:sp>
        <p:nvSpPr>
          <p:cNvPr id="6" name="Slide Number Placeholder 5">
            <a:extLst>
              <a:ext uri="{FF2B5EF4-FFF2-40B4-BE49-F238E27FC236}">
                <a16:creationId xmlns:a16="http://schemas.microsoft.com/office/drawing/2014/main" id="{D451A8D6-34A2-40A1-B8F5-BB8997B286B9}"/>
              </a:ext>
            </a:extLst>
          </p:cNvPr>
          <p:cNvSpPr>
            <a:spLocks noGrp="1"/>
          </p:cNvSpPr>
          <p:nvPr>
            <p:ph type="sldNum" sz="quarter" idx="12"/>
          </p:nvPr>
        </p:nvSpPr>
        <p:spPr/>
        <p:txBody>
          <a:bodyPr/>
          <a:lstStyle/>
          <a:p>
            <a:fld id="{6C5DF03D-00EB-4004-86A6-F5EBA25ADC7C}" type="slidenum">
              <a:rPr lang="en-US" smtClean="0"/>
              <a:pPr/>
              <a:t>43</a:t>
            </a:fld>
            <a:endParaRPr lang="en-US" dirty="0"/>
          </a:p>
        </p:txBody>
      </p:sp>
    </p:spTree>
    <p:extLst>
      <p:ext uri="{BB962C8B-B14F-4D97-AF65-F5344CB8AC3E}">
        <p14:creationId xmlns:p14="http://schemas.microsoft.com/office/powerpoint/2010/main" val="295058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C582-B321-40B2-87B0-27A0DB0FDA85}"/>
              </a:ext>
            </a:extLst>
          </p:cNvPr>
          <p:cNvSpPr>
            <a:spLocks noGrp="1"/>
          </p:cNvSpPr>
          <p:nvPr>
            <p:ph type="title"/>
          </p:nvPr>
        </p:nvSpPr>
        <p:spPr/>
        <p:txBody>
          <a:bodyPr>
            <a:normAutofit fontScale="90000"/>
          </a:bodyPr>
          <a:lstStyle/>
          <a:p>
            <a:r>
              <a:rPr lang="en-US" dirty="0"/>
              <a:t>IDES Trade Unit Contacts</a:t>
            </a:r>
          </a:p>
        </p:txBody>
      </p:sp>
      <p:sp>
        <p:nvSpPr>
          <p:cNvPr id="3" name="Content Placeholder 2">
            <a:extLst>
              <a:ext uri="{FF2B5EF4-FFF2-40B4-BE49-F238E27FC236}">
                <a16:creationId xmlns:a16="http://schemas.microsoft.com/office/drawing/2014/main" id="{E0CB73C8-FA77-4E98-9D56-7535C2095B1D}"/>
              </a:ext>
            </a:extLst>
          </p:cNvPr>
          <p:cNvSpPr>
            <a:spLocks noGrp="1"/>
          </p:cNvSpPr>
          <p:nvPr>
            <p:ph sz="half" idx="1"/>
          </p:nvPr>
        </p:nvSpPr>
        <p:spPr>
          <a:xfrm>
            <a:off x="838200" y="1825625"/>
            <a:ext cx="5181600" cy="4351338"/>
          </a:xfrm>
        </p:spPr>
        <p:txBody>
          <a:bodyPr>
            <a:normAutofit/>
          </a:bodyPr>
          <a:lstStyle/>
          <a:p>
            <a:pPr marL="0" indent="0">
              <a:buNone/>
            </a:pPr>
            <a:r>
              <a:rPr lang="en-US" dirty="0"/>
              <a:t>John Ferry</a:t>
            </a:r>
          </a:p>
          <a:p>
            <a:pPr marL="0" indent="0">
              <a:buNone/>
            </a:pPr>
            <a:r>
              <a:rPr lang="en-US" dirty="0"/>
              <a:t>Special Programs Manager</a:t>
            </a:r>
          </a:p>
          <a:p>
            <a:pPr marL="0" indent="0">
              <a:buNone/>
            </a:pPr>
            <a:r>
              <a:rPr lang="en-US" dirty="0">
                <a:hlinkClick r:id="rId2"/>
              </a:rPr>
              <a:t>john.ferry@illinois.gov</a:t>
            </a:r>
            <a:endParaRPr lang="en-US" dirty="0"/>
          </a:p>
          <a:p>
            <a:pPr marL="0" indent="0">
              <a:buNone/>
            </a:pPr>
            <a:endParaRPr lang="en-US" dirty="0"/>
          </a:p>
          <a:p>
            <a:pPr marL="0" indent="0">
              <a:buNone/>
            </a:pPr>
            <a:r>
              <a:rPr lang="en-US" dirty="0"/>
              <a:t>Erik Hack</a:t>
            </a:r>
          </a:p>
          <a:p>
            <a:pPr marL="0" indent="0">
              <a:buNone/>
            </a:pPr>
            <a:r>
              <a:rPr lang="en-US" dirty="0"/>
              <a:t>ATAA/RTAA Coordinator</a:t>
            </a:r>
          </a:p>
          <a:p>
            <a:pPr marL="0" indent="0">
              <a:buNone/>
            </a:pPr>
            <a:r>
              <a:rPr lang="en-US" dirty="0">
                <a:hlinkClick r:id="rId3"/>
              </a:rPr>
              <a:t>erik.hack@illinois.gov</a:t>
            </a: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94BD39AA-BECB-45BE-B5C4-2D811805614E}"/>
              </a:ext>
            </a:extLst>
          </p:cNvPr>
          <p:cNvSpPr>
            <a:spLocks noGrp="1"/>
          </p:cNvSpPr>
          <p:nvPr>
            <p:ph sz="half" idx="2"/>
          </p:nvPr>
        </p:nvSpPr>
        <p:spPr/>
        <p:txBody>
          <a:bodyPr>
            <a:normAutofit fontScale="92500" lnSpcReduction="20000"/>
          </a:bodyPr>
          <a:lstStyle/>
          <a:p>
            <a:pPr marL="0" indent="0">
              <a:buNone/>
            </a:pPr>
            <a:r>
              <a:rPr lang="en-US" dirty="0"/>
              <a:t>Amy Saumur</a:t>
            </a:r>
          </a:p>
          <a:p>
            <a:pPr marL="0" indent="0">
              <a:buNone/>
            </a:pPr>
            <a:r>
              <a:rPr lang="en-US" dirty="0"/>
              <a:t>TRA &amp; UI Claims</a:t>
            </a:r>
          </a:p>
          <a:p>
            <a:pPr marL="0" indent="0">
              <a:buNone/>
            </a:pPr>
            <a:r>
              <a:rPr lang="en-US" dirty="0">
                <a:hlinkClick r:id="rId4"/>
              </a:rPr>
              <a:t>amy.saumur@illinois.gov</a:t>
            </a:r>
            <a:endParaRPr lang="en-US" dirty="0"/>
          </a:p>
          <a:p>
            <a:pPr marL="0" indent="0">
              <a:buNone/>
            </a:pPr>
            <a:endParaRPr lang="en-US" dirty="0"/>
          </a:p>
          <a:p>
            <a:pPr marL="0" indent="0">
              <a:buNone/>
            </a:pPr>
            <a:r>
              <a:rPr lang="en-US" dirty="0"/>
              <a:t>Angela Mosley</a:t>
            </a:r>
          </a:p>
          <a:p>
            <a:pPr marL="0" indent="0">
              <a:buNone/>
            </a:pPr>
            <a:r>
              <a:rPr lang="en-US" dirty="0"/>
              <a:t>Petition Lists, TRA &amp; UI Claims</a:t>
            </a:r>
          </a:p>
          <a:p>
            <a:pPr marL="0" indent="0">
              <a:buNone/>
            </a:pPr>
            <a:r>
              <a:rPr lang="en-US" dirty="0">
                <a:hlinkClick r:id="rId5"/>
              </a:rPr>
              <a:t>angela.mosley@illinois.gov</a:t>
            </a:r>
            <a:endParaRPr lang="en-US" dirty="0"/>
          </a:p>
          <a:p>
            <a:pPr marL="0" indent="0">
              <a:buNone/>
            </a:pPr>
            <a:endParaRPr lang="en-US" dirty="0"/>
          </a:p>
          <a:p>
            <a:pPr marL="0" indent="0">
              <a:buNone/>
            </a:pPr>
            <a:r>
              <a:rPr lang="en-US" dirty="0"/>
              <a:t>TRADE UNIT PHONE NUMBER:</a:t>
            </a:r>
          </a:p>
          <a:p>
            <a:pPr marL="0" indent="0">
              <a:buNone/>
            </a:pPr>
            <a:r>
              <a:rPr lang="en-US" dirty="0"/>
              <a:t>217-524-7826</a:t>
            </a:r>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ADC673AA-CA5A-4079-B149-AC30A13BF802}"/>
              </a:ext>
            </a:extLst>
          </p:cNvPr>
          <p:cNvSpPr>
            <a:spLocks noGrp="1"/>
          </p:cNvSpPr>
          <p:nvPr>
            <p:ph type="sldNum" sz="quarter" idx="12"/>
          </p:nvPr>
        </p:nvSpPr>
        <p:spPr/>
        <p:txBody>
          <a:bodyPr/>
          <a:lstStyle/>
          <a:p>
            <a:fld id="{6C5DF03D-00EB-4004-86A6-F5EBA25ADC7C}" type="slidenum">
              <a:rPr lang="en-US" smtClean="0"/>
              <a:pPr/>
              <a:t>44</a:t>
            </a:fld>
            <a:endParaRPr lang="en-US" dirty="0"/>
          </a:p>
        </p:txBody>
      </p:sp>
    </p:spTree>
    <p:extLst>
      <p:ext uri="{BB962C8B-B14F-4D97-AF65-F5344CB8AC3E}">
        <p14:creationId xmlns:p14="http://schemas.microsoft.com/office/powerpoint/2010/main" val="1752893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F845-5C4D-4C0F-8442-0CF41A2A157F}"/>
              </a:ext>
            </a:extLst>
          </p:cNvPr>
          <p:cNvSpPr>
            <a:spLocks noGrp="1"/>
          </p:cNvSpPr>
          <p:nvPr>
            <p:ph type="title"/>
          </p:nvPr>
        </p:nvSpPr>
        <p:spPr/>
        <p:txBody>
          <a:bodyPr>
            <a:normAutofit fontScale="90000"/>
          </a:bodyPr>
          <a:lstStyle/>
          <a:p>
            <a:r>
              <a:rPr lang="en-US" dirty="0"/>
              <a:t>Trade Training</a:t>
            </a:r>
          </a:p>
        </p:txBody>
      </p:sp>
      <p:sp>
        <p:nvSpPr>
          <p:cNvPr id="3" name="Content Placeholder 2">
            <a:extLst>
              <a:ext uri="{FF2B5EF4-FFF2-40B4-BE49-F238E27FC236}">
                <a16:creationId xmlns:a16="http://schemas.microsoft.com/office/drawing/2014/main" id="{5189C03C-4E57-43CB-8BDD-E3186C0CEBC7}"/>
              </a:ext>
            </a:extLst>
          </p:cNvPr>
          <p:cNvSpPr>
            <a:spLocks noGrp="1"/>
          </p:cNvSpPr>
          <p:nvPr>
            <p:ph idx="1"/>
          </p:nvPr>
        </p:nvSpPr>
        <p:spPr/>
        <p:txBody>
          <a:bodyPr>
            <a:normAutofit/>
          </a:bodyPr>
          <a:lstStyle/>
          <a:p>
            <a:pPr marL="457200" lvl="1" indent="0">
              <a:buNone/>
            </a:pPr>
            <a:endParaRPr lang="en-US" dirty="0"/>
          </a:p>
          <a:p>
            <a:r>
              <a:rPr lang="en-US" dirty="0"/>
              <a:t>Submit requests for additional training to the DCEO Trade Unit Staff.</a:t>
            </a:r>
          </a:p>
          <a:p>
            <a:pPr lvl="1"/>
            <a:endParaRPr lang="en-US" dirty="0"/>
          </a:p>
          <a:p>
            <a:r>
              <a:rPr lang="en-US" dirty="0"/>
              <a:t>Training recordings, presentations, and materials posted at: </a:t>
            </a:r>
          </a:p>
          <a:p>
            <a:pPr lvl="2"/>
            <a:r>
              <a:rPr lang="en-US" dirty="0">
                <a:hlinkClick r:id="rId2"/>
              </a:rPr>
              <a:t>https://www.illinoisworknet.com/WIOA/Resources/Pages/Archived-Training.aspx</a:t>
            </a:r>
            <a:endParaRPr lang="en-US" dirty="0"/>
          </a:p>
          <a:p>
            <a:pPr lvl="1"/>
            <a:endParaRPr lang="en-US" dirty="0"/>
          </a:p>
        </p:txBody>
      </p:sp>
      <p:sp>
        <p:nvSpPr>
          <p:cNvPr id="5" name="Slide Number Placeholder 4">
            <a:extLst>
              <a:ext uri="{FF2B5EF4-FFF2-40B4-BE49-F238E27FC236}">
                <a16:creationId xmlns:a16="http://schemas.microsoft.com/office/drawing/2014/main" id="{A2B11214-FA54-456D-BC4C-BE91FD6543D4}"/>
              </a:ext>
            </a:extLst>
          </p:cNvPr>
          <p:cNvSpPr>
            <a:spLocks noGrp="1"/>
          </p:cNvSpPr>
          <p:nvPr>
            <p:ph type="sldNum" sz="quarter" idx="12"/>
          </p:nvPr>
        </p:nvSpPr>
        <p:spPr/>
        <p:txBody>
          <a:bodyPr/>
          <a:lstStyle/>
          <a:p>
            <a:fld id="{E8EE1BDA-EAED-4134-8BA8-F8A103E99D1F}" type="slidenum">
              <a:rPr lang="en-US" smtClean="0"/>
              <a:pPr/>
              <a:t>45</a:t>
            </a:fld>
            <a:endParaRPr lang="en-US" dirty="0"/>
          </a:p>
        </p:txBody>
      </p:sp>
    </p:spTree>
    <p:extLst>
      <p:ext uri="{BB962C8B-B14F-4D97-AF65-F5344CB8AC3E}">
        <p14:creationId xmlns:p14="http://schemas.microsoft.com/office/powerpoint/2010/main" val="1830264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1D7D-0EF6-48F3-B652-7DC06927AD8B}"/>
              </a:ext>
            </a:extLst>
          </p:cNvPr>
          <p:cNvSpPr>
            <a:spLocks noGrp="1"/>
          </p:cNvSpPr>
          <p:nvPr>
            <p:ph type="title"/>
          </p:nvPr>
        </p:nvSpPr>
        <p:spPr/>
        <p:txBody>
          <a:bodyPr>
            <a:normAutofit fontScale="90000"/>
          </a:bodyPr>
          <a:lstStyle/>
          <a:p>
            <a:r>
              <a:rPr lang="en-US" dirty="0"/>
              <a:t>Questions</a:t>
            </a:r>
          </a:p>
        </p:txBody>
      </p:sp>
      <p:pic>
        <p:nvPicPr>
          <p:cNvPr id="6" name="Content Placeholder 5" descr="Logo, icon&#10;&#10;Description automatically generated">
            <a:extLst>
              <a:ext uri="{FF2B5EF4-FFF2-40B4-BE49-F238E27FC236}">
                <a16:creationId xmlns:a16="http://schemas.microsoft.com/office/drawing/2014/main" id="{67247A13-E279-4F85-B200-363409083C1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90809" y="1792048"/>
            <a:ext cx="4059238" cy="4059238"/>
          </a:xfrm>
        </p:spPr>
      </p:pic>
      <p:sp>
        <p:nvSpPr>
          <p:cNvPr id="3" name="Slide Number Placeholder 2">
            <a:extLst>
              <a:ext uri="{FF2B5EF4-FFF2-40B4-BE49-F238E27FC236}">
                <a16:creationId xmlns:a16="http://schemas.microsoft.com/office/drawing/2014/main" id="{69A75D51-08BB-47E7-A1F7-3FA67E321DF6}"/>
              </a:ext>
            </a:extLst>
          </p:cNvPr>
          <p:cNvSpPr>
            <a:spLocks noGrp="1"/>
          </p:cNvSpPr>
          <p:nvPr>
            <p:ph type="sldNum" sz="quarter" idx="12"/>
          </p:nvPr>
        </p:nvSpPr>
        <p:spPr/>
        <p:txBody>
          <a:bodyPr/>
          <a:lstStyle/>
          <a:p>
            <a:fld id="{E8EE1BDA-EAED-4134-8BA8-F8A103E99D1F}" type="slidenum">
              <a:rPr lang="en-US" smtClean="0"/>
              <a:pPr/>
              <a:t>46</a:t>
            </a:fld>
            <a:endParaRPr lang="en-US" dirty="0"/>
          </a:p>
        </p:txBody>
      </p:sp>
    </p:spTree>
    <p:extLst>
      <p:ext uri="{BB962C8B-B14F-4D97-AF65-F5344CB8AC3E}">
        <p14:creationId xmlns:p14="http://schemas.microsoft.com/office/powerpoint/2010/main" val="49278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3365-A867-47DD-A88F-5A134D5FA397}"/>
              </a:ext>
            </a:extLst>
          </p:cNvPr>
          <p:cNvSpPr>
            <a:spLocks noGrp="1"/>
          </p:cNvSpPr>
          <p:nvPr>
            <p:ph type="title"/>
          </p:nvPr>
        </p:nvSpPr>
        <p:spPr/>
        <p:txBody>
          <a:bodyPr>
            <a:normAutofit fontScale="90000"/>
          </a:bodyPr>
          <a:lstStyle/>
          <a:p>
            <a:r>
              <a:rPr lang="en-US" dirty="0"/>
              <a:t>Appeals</a:t>
            </a:r>
          </a:p>
        </p:txBody>
      </p:sp>
      <p:sp>
        <p:nvSpPr>
          <p:cNvPr id="3" name="Content Placeholder 2">
            <a:extLst>
              <a:ext uri="{FF2B5EF4-FFF2-40B4-BE49-F238E27FC236}">
                <a16:creationId xmlns:a16="http://schemas.microsoft.com/office/drawing/2014/main" id="{9F5A0008-C73C-4581-994C-FAE4F44C70FA}"/>
              </a:ext>
            </a:extLst>
          </p:cNvPr>
          <p:cNvSpPr>
            <a:spLocks noGrp="1"/>
          </p:cNvSpPr>
          <p:nvPr>
            <p:ph idx="1"/>
          </p:nvPr>
        </p:nvSpPr>
        <p:spPr/>
        <p:txBody>
          <a:bodyPr>
            <a:normAutofit fontScale="92500" lnSpcReduction="20000"/>
          </a:bodyPr>
          <a:lstStyle/>
          <a:p>
            <a:r>
              <a:rPr lang="en-US" b="1" dirty="0"/>
              <a:t>Appeals (20 CFR 618.525 and 20 CFR 618.820(e))</a:t>
            </a:r>
            <a:endParaRPr lang="en-US" dirty="0"/>
          </a:p>
          <a:p>
            <a:endParaRPr lang="en-US" dirty="0"/>
          </a:p>
          <a:p>
            <a:r>
              <a:rPr lang="en-US" dirty="0"/>
              <a:t>The state must notify participants in writing of any determination or redetermination of eligibility to Trade Program benefits.  Each determination or redetermination must inform the participant of the reason for the determination or redetermination and of the right to reconsideration or appeal in the same manner as determinations of entitlement to Unemployment Insurance are subject to redetermination or appeal under state law.</a:t>
            </a:r>
          </a:p>
          <a:p>
            <a:endParaRPr lang="en-US" dirty="0"/>
          </a:p>
          <a:p>
            <a:r>
              <a:rPr lang="en-US" dirty="0"/>
              <a:t>If a participant disagrees with a determination, he/she may complete and submit a request for reconsideration/appeal.</a:t>
            </a:r>
          </a:p>
        </p:txBody>
      </p:sp>
      <p:sp>
        <p:nvSpPr>
          <p:cNvPr id="4" name="Slide Number Placeholder 3">
            <a:extLst>
              <a:ext uri="{FF2B5EF4-FFF2-40B4-BE49-F238E27FC236}">
                <a16:creationId xmlns:a16="http://schemas.microsoft.com/office/drawing/2014/main" id="{CDF355E8-ECDB-4464-A35C-35ACEA739615}"/>
              </a:ext>
            </a:extLst>
          </p:cNvPr>
          <p:cNvSpPr>
            <a:spLocks noGrp="1"/>
          </p:cNvSpPr>
          <p:nvPr>
            <p:ph type="sldNum" sz="quarter" idx="12"/>
          </p:nvPr>
        </p:nvSpPr>
        <p:spPr/>
        <p:txBody>
          <a:bodyPr/>
          <a:lstStyle/>
          <a:p>
            <a:fld id="{E8EE1BDA-EAED-4134-8BA8-F8A103E99D1F}" type="slidenum">
              <a:rPr lang="en-US" smtClean="0"/>
              <a:pPr/>
              <a:t>5</a:t>
            </a:fld>
            <a:endParaRPr lang="en-US" dirty="0"/>
          </a:p>
        </p:txBody>
      </p:sp>
    </p:spTree>
    <p:extLst>
      <p:ext uri="{BB962C8B-B14F-4D97-AF65-F5344CB8AC3E}">
        <p14:creationId xmlns:p14="http://schemas.microsoft.com/office/powerpoint/2010/main" val="96198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E248-45BC-4B51-9331-D00652B223A0}"/>
              </a:ext>
            </a:extLst>
          </p:cNvPr>
          <p:cNvSpPr>
            <a:spLocks noGrp="1"/>
          </p:cNvSpPr>
          <p:nvPr>
            <p:ph type="title"/>
          </p:nvPr>
        </p:nvSpPr>
        <p:spPr/>
        <p:txBody>
          <a:bodyPr>
            <a:normAutofit fontScale="90000"/>
          </a:bodyPr>
          <a:lstStyle/>
          <a:p>
            <a:r>
              <a:rPr lang="en-US" dirty="0"/>
              <a:t>Appeals (cont.)</a:t>
            </a:r>
          </a:p>
        </p:txBody>
      </p:sp>
      <p:sp>
        <p:nvSpPr>
          <p:cNvPr id="3" name="Content Placeholder 2">
            <a:extLst>
              <a:ext uri="{FF2B5EF4-FFF2-40B4-BE49-F238E27FC236}">
                <a16:creationId xmlns:a16="http://schemas.microsoft.com/office/drawing/2014/main" id="{D17BE0B3-169E-4407-BD16-5057B05EFB72}"/>
              </a:ext>
            </a:extLst>
          </p:cNvPr>
          <p:cNvSpPr>
            <a:spLocks noGrp="1"/>
          </p:cNvSpPr>
          <p:nvPr>
            <p:ph idx="1"/>
          </p:nvPr>
        </p:nvSpPr>
        <p:spPr/>
        <p:txBody>
          <a:bodyPr>
            <a:normAutofit/>
          </a:bodyPr>
          <a:lstStyle/>
          <a:p>
            <a:r>
              <a:rPr lang="en-US" b="1" dirty="0"/>
              <a:t>Appeal Language on Forms</a:t>
            </a:r>
          </a:p>
          <a:p>
            <a:pPr lvl="1"/>
            <a:r>
              <a:rPr lang="en-US" dirty="0"/>
              <a:t>If you disagree with this determination, you may complete and submit a request for reconsideration/appeal.  A letter will suffice if you do not have an agency form.  Your request must be filed with the Illinois Department of Employment Security (“IDES”) within thirty (30) calendar days after the date at the top of this letter.  If the last day for filing your request is a day that IDES is closed, the request may be filed on the next day that IDES is open.  Please file the request by mail to:  IDES P.O. Box 19509 Springfield, IL 62794 or fax to:  217-557-4913.  Any request submitted by mail must bear a postmark date within the applicable time limit for filing.</a:t>
            </a:r>
          </a:p>
        </p:txBody>
      </p:sp>
      <p:sp>
        <p:nvSpPr>
          <p:cNvPr id="4" name="Slide Number Placeholder 3">
            <a:extLst>
              <a:ext uri="{FF2B5EF4-FFF2-40B4-BE49-F238E27FC236}">
                <a16:creationId xmlns:a16="http://schemas.microsoft.com/office/drawing/2014/main" id="{E54E0329-FA79-4CE2-804A-AE70C6A1B791}"/>
              </a:ext>
            </a:extLst>
          </p:cNvPr>
          <p:cNvSpPr>
            <a:spLocks noGrp="1"/>
          </p:cNvSpPr>
          <p:nvPr>
            <p:ph type="sldNum" sz="quarter" idx="12"/>
          </p:nvPr>
        </p:nvSpPr>
        <p:spPr/>
        <p:txBody>
          <a:bodyPr/>
          <a:lstStyle/>
          <a:p>
            <a:fld id="{E8EE1BDA-EAED-4134-8BA8-F8A103E99D1F}" type="slidenum">
              <a:rPr lang="en-US" smtClean="0"/>
              <a:pPr/>
              <a:t>6</a:t>
            </a:fld>
            <a:endParaRPr lang="en-US" dirty="0"/>
          </a:p>
        </p:txBody>
      </p:sp>
    </p:spTree>
    <p:extLst>
      <p:ext uri="{BB962C8B-B14F-4D97-AF65-F5344CB8AC3E}">
        <p14:creationId xmlns:p14="http://schemas.microsoft.com/office/powerpoint/2010/main" val="315294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FBC0-BFE2-4471-8F04-5B0CEBFCE706}"/>
              </a:ext>
            </a:extLst>
          </p:cNvPr>
          <p:cNvSpPr>
            <a:spLocks noGrp="1"/>
          </p:cNvSpPr>
          <p:nvPr>
            <p:ph type="title"/>
          </p:nvPr>
        </p:nvSpPr>
        <p:spPr/>
        <p:txBody>
          <a:bodyPr>
            <a:normAutofit fontScale="90000"/>
          </a:bodyPr>
          <a:lstStyle/>
          <a:p>
            <a:r>
              <a:rPr lang="en-US" dirty="0"/>
              <a:t>Appeals (cont.)</a:t>
            </a:r>
          </a:p>
        </p:txBody>
      </p:sp>
      <p:sp>
        <p:nvSpPr>
          <p:cNvPr id="3" name="Content Placeholder 2">
            <a:extLst>
              <a:ext uri="{FF2B5EF4-FFF2-40B4-BE49-F238E27FC236}">
                <a16:creationId xmlns:a16="http://schemas.microsoft.com/office/drawing/2014/main" id="{5CA7DD9B-8455-493B-A5BF-4EEEB5A5CA16}"/>
              </a:ext>
            </a:extLst>
          </p:cNvPr>
          <p:cNvSpPr>
            <a:spLocks noGrp="1"/>
          </p:cNvSpPr>
          <p:nvPr>
            <p:ph idx="1"/>
          </p:nvPr>
        </p:nvSpPr>
        <p:spPr/>
        <p:txBody>
          <a:bodyPr>
            <a:normAutofit fontScale="92500" lnSpcReduction="20000"/>
          </a:bodyPr>
          <a:lstStyle/>
          <a:p>
            <a:r>
              <a:rPr lang="en-US" dirty="0"/>
              <a:t>Administrative Law Judge (ALJ) at IDES.</a:t>
            </a:r>
          </a:p>
          <a:p>
            <a:endParaRPr lang="en-US" sz="500" dirty="0"/>
          </a:p>
          <a:p>
            <a:r>
              <a:rPr lang="en-US" dirty="0"/>
              <a:t>Letter sent to participant, career planner, and Department of Commerce and Economic Opportunity (DCEO) state merit staff with information on date and time of hearing.</a:t>
            </a:r>
          </a:p>
          <a:p>
            <a:endParaRPr lang="en-US" sz="500" dirty="0"/>
          </a:p>
          <a:p>
            <a:r>
              <a:rPr lang="en-US" dirty="0"/>
              <a:t>Conference call hearings with the participant, the ALJ, and career planner.  DCEO state merit staff do not participant unless necessary.</a:t>
            </a:r>
          </a:p>
          <a:p>
            <a:endParaRPr lang="en-US" sz="500" dirty="0"/>
          </a:p>
          <a:p>
            <a:r>
              <a:rPr lang="en-US" dirty="0"/>
              <a:t>Letter sent to participant, career planner, and DCEO state merit staff with the determination.</a:t>
            </a:r>
          </a:p>
          <a:p>
            <a:endParaRPr lang="en-US" sz="500" dirty="0"/>
          </a:p>
          <a:p>
            <a:r>
              <a:rPr lang="en-US" dirty="0"/>
              <a:t>Based on the determination, an IEP Modification may be necessary.</a:t>
            </a:r>
          </a:p>
        </p:txBody>
      </p:sp>
      <p:sp>
        <p:nvSpPr>
          <p:cNvPr id="4" name="Slide Number Placeholder 3">
            <a:extLst>
              <a:ext uri="{FF2B5EF4-FFF2-40B4-BE49-F238E27FC236}">
                <a16:creationId xmlns:a16="http://schemas.microsoft.com/office/drawing/2014/main" id="{585D9535-F403-4E8A-AFEA-BAE368A18FEC}"/>
              </a:ext>
            </a:extLst>
          </p:cNvPr>
          <p:cNvSpPr>
            <a:spLocks noGrp="1"/>
          </p:cNvSpPr>
          <p:nvPr>
            <p:ph type="sldNum" sz="quarter" idx="12"/>
          </p:nvPr>
        </p:nvSpPr>
        <p:spPr/>
        <p:txBody>
          <a:bodyPr/>
          <a:lstStyle/>
          <a:p>
            <a:fld id="{E8EE1BDA-EAED-4134-8BA8-F8A103E99D1F}" type="slidenum">
              <a:rPr lang="en-US" smtClean="0"/>
              <a:pPr/>
              <a:t>7</a:t>
            </a:fld>
            <a:endParaRPr lang="en-US" dirty="0"/>
          </a:p>
        </p:txBody>
      </p:sp>
    </p:spTree>
    <p:extLst>
      <p:ext uri="{BB962C8B-B14F-4D97-AF65-F5344CB8AC3E}">
        <p14:creationId xmlns:p14="http://schemas.microsoft.com/office/powerpoint/2010/main" val="308062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C312-E8BD-4200-A55B-F980B893370E}"/>
              </a:ext>
            </a:extLst>
          </p:cNvPr>
          <p:cNvSpPr>
            <a:spLocks noGrp="1"/>
          </p:cNvSpPr>
          <p:nvPr>
            <p:ph type="title"/>
          </p:nvPr>
        </p:nvSpPr>
        <p:spPr/>
        <p:txBody>
          <a:bodyPr>
            <a:normAutofit fontScale="90000"/>
          </a:bodyPr>
          <a:lstStyle/>
          <a:p>
            <a:r>
              <a:rPr lang="en-US" dirty="0"/>
              <a:t>Overpayments</a:t>
            </a:r>
          </a:p>
        </p:txBody>
      </p:sp>
      <p:sp>
        <p:nvSpPr>
          <p:cNvPr id="3" name="Content Placeholder 2">
            <a:extLst>
              <a:ext uri="{FF2B5EF4-FFF2-40B4-BE49-F238E27FC236}">
                <a16:creationId xmlns:a16="http://schemas.microsoft.com/office/drawing/2014/main" id="{4A9BC8E1-2469-4749-B7BE-957AEC40A7FA}"/>
              </a:ext>
            </a:extLst>
          </p:cNvPr>
          <p:cNvSpPr>
            <a:spLocks noGrp="1"/>
          </p:cNvSpPr>
          <p:nvPr>
            <p:ph idx="1"/>
          </p:nvPr>
        </p:nvSpPr>
        <p:spPr/>
        <p:txBody>
          <a:bodyPr>
            <a:normAutofit/>
          </a:bodyPr>
          <a:lstStyle/>
          <a:p>
            <a:r>
              <a:rPr lang="en-US" dirty="0"/>
              <a:t>The Trade Adjustment Assistance (Trade) regulations at 20 CFR 618.832 provide guidance for overpayments and penalties for fraud and apply to all Trade Program years except Trade Adjustment Assistance Program Reversion 2021 (2021R). The guidance for recovery of overpayments for 2021R are found in TEGL 24-20, Attachment A.  </a:t>
            </a:r>
          </a:p>
        </p:txBody>
      </p:sp>
      <p:sp>
        <p:nvSpPr>
          <p:cNvPr id="4" name="Slide Number Placeholder 3">
            <a:extLst>
              <a:ext uri="{FF2B5EF4-FFF2-40B4-BE49-F238E27FC236}">
                <a16:creationId xmlns:a16="http://schemas.microsoft.com/office/drawing/2014/main" id="{12A274EC-112B-412D-A1C1-E5040781B977}"/>
              </a:ext>
            </a:extLst>
          </p:cNvPr>
          <p:cNvSpPr>
            <a:spLocks noGrp="1"/>
          </p:cNvSpPr>
          <p:nvPr>
            <p:ph type="sldNum" sz="quarter" idx="12"/>
          </p:nvPr>
        </p:nvSpPr>
        <p:spPr/>
        <p:txBody>
          <a:bodyPr/>
          <a:lstStyle/>
          <a:p>
            <a:fld id="{E8EE1BDA-EAED-4134-8BA8-F8A103E99D1F}" type="slidenum">
              <a:rPr lang="en-US" smtClean="0"/>
              <a:pPr/>
              <a:t>8</a:t>
            </a:fld>
            <a:endParaRPr lang="en-US" dirty="0"/>
          </a:p>
        </p:txBody>
      </p:sp>
    </p:spTree>
    <p:extLst>
      <p:ext uri="{BB962C8B-B14F-4D97-AF65-F5344CB8AC3E}">
        <p14:creationId xmlns:p14="http://schemas.microsoft.com/office/powerpoint/2010/main" val="142426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C922-CCBD-48B9-8A99-1CB2DF16747D}"/>
              </a:ext>
            </a:extLst>
          </p:cNvPr>
          <p:cNvSpPr>
            <a:spLocks noGrp="1"/>
          </p:cNvSpPr>
          <p:nvPr>
            <p:ph type="title"/>
          </p:nvPr>
        </p:nvSpPr>
        <p:spPr/>
        <p:txBody>
          <a:bodyPr>
            <a:normAutofit fontScale="90000"/>
          </a:bodyPr>
          <a:lstStyle/>
          <a:p>
            <a:r>
              <a:rPr lang="en-US" dirty="0"/>
              <a:t>Overpayments (cont.)</a:t>
            </a:r>
          </a:p>
        </p:txBody>
      </p:sp>
      <p:sp>
        <p:nvSpPr>
          <p:cNvPr id="3" name="Content Placeholder 2">
            <a:extLst>
              <a:ext uri="{FF2B5EF4-FFF2-40B4-BE49-F238E27FC236}">
                <a16:creationId xmlns:a16="http://schemas.microsoft.com/office/drawing/2014/main" id="{957973EB-720A-444B-9C1F-227681BD1350}"/>
              </a:ext>
            </a:extLst>
          </p:cNvPr>
          <p:cNvSpPr>
            <a:spLocks noGrp="1"/>
          </p:cNvSpPr>
          <p:nvPr>
            <p:ph idx="1"/>
          </p:nvPr>
        </p:nvSpPr>
        <p:spPr/>
        <p:txBody>
          <a:bodyPr/>
          <a:lstStyle/>
          <a:p>
            <a:r>
              <a:rPr lang="en-US" dirty="0"/>
              <a:t>Person.</a:t>
            </a:r>
          </a:p>
          <a:p>
            <a:pPr lvl="1"/>
            <a:r>
              <a:rPr lang="en-US" dirty="0"/>
              <a:t>A person includes, in addition to a participant or other individual, any employer or other entity or organization as well as the officers and officials thereof, including any training provider as well as the officers and officials thereof, who may bear individual responsibility for the overpayment.</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117AD5B8-71D4-413C-B129-E65B88AE9191}"/>
              </a:ext>
            </a:extLst>
          </p:cNvPr>
          <p:cNvSpPr>
            <a:spLocks noGrp="1"/>
          </p:cNvSpPr>
          <p:nvPr>
            <p:ph type="sldNum" sz="quarter" idx="12"/>
          </p:nvPr>
        </p:nvSpPr>
        <p:spPr/>
        <p:txBody>
          <a:bodyPr/>
          <a:lstStyle/>
          <a:p>
            <a:fld id="{E8EE1BDA-EAED-4134-8BA8-F8A103E99D1F}" type="slidenum">
              <a:rPr lang="en-US" smtClean="0"/>
              <a:pPr/>
              <a:t>9</a:t>
            </a:fld>
            <a:endParaRPr lang="en-US" dirty="0"/>
          </a:p>
        </p:txBody>
      </p:sp>
    </p:spTree>
    <p:extLst>
      <p:ext uri="{BB962C8B-B14F-4D97-AF65-F5344CB8AC3E}">
        <p14:creationId xmlns:p14="http://schemas.microsoft.com/office/powerpoint/2010/main" val="2888959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7FD769D-FAB4-4576-B2C8-0E5B033EB1AD}"/>
</file>

<file path=customXml/itemProps2.xml><?xml version="1.0" encoding="utf-8"?>
<ds:datastoreItem xmlns:ds="http://schemas.openxmlformats.org/officeDocument/2006/customXml" ds:itemID="{479EBBFE-4DA7-43B4-BD96-18D06B255612}"/>
</file>

<file path=customXml/itemProps3.xml><?xml version="1.0" encoding="utf-8"?>
<ds:datastoreItem xmlns:ds="http://schemas.openxmlformats.org/officeDocument/2006/customXml" ds:itemID="{0A2BFF51-6988-4A53-967B-C3526EA53AE6}"/>
</file>

<file path=docProps/app.xml><?xml version="1.0" encoding="utf-8"?>
<Properties xmlns="http://schemas.openxmlformats.org/officeDocument/2006/extended-properties" xmlns:vt="http://schemas.openxmlformats.org/officeDocument/2006/docPropsVTypes">
  <TotalTime>5342</TotalTime>
  <Words>4048</Words>
  <Application>Microsoft Office PowerPoint</Application>
  <PresentationFormat>Widescreen</PresentationFormat>
  <Paragraphs>373</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Trade Act Participant Report (TAPR)/Grantee Reporting System (GRS), Appeals, Overpayments, Fraud, Monitoring</vt:lpstr>
      <vt:lpstr>TAPR/GRS</vt:lpstr>
      <vt:lpstr>TAPR/GRS (cont.)</vt:lpstr>
      <vt:lpstr>TAPR/GRS (cont.)</vt:lpstr>
      <vt:lpstr>Appeals</vt:lpstr>
      <vt:lpstr>Appeals (cont.)</vt:lpstr>
      <vt:lpstr>Appeals (cont.)</vt:lpstr>
      <vt:lpstr>Overpayments</vt:lpstr>
      <vt:lpstr>Overpayments (cont.)</vt:lpstr>
      <vt:lpstr>Overpayments (cont.)</vt:lpstr>
      <vt:lpstr>Overpayments (cont.)</vt:lpstr>
      <vt:lpstr>Overpayments (cont.)</vt:lpstr>
      <vt:lpstr>Overpayments (cont.)</vt:lpstr>
      <vt:lpstr>Overpayments (cont.)</vt:lpstr>
      <vt:lpstr>Overpayments (cont.)</vt:lpstr>
      <vt:lpstr>Overpayments (cont.)</vt:lpstr>
      <vt:lpstr>Overpayments (cont.)</vt:lpstr>
      <vt:lpstr>Overpayments (cont.)</vt:lpstr>
      <vt:lpstr>Fraud</vt:lpstr>
      <vt:lpstr>Fraud (cont.)</vt:lpstr>
      <vt:lpstr>Fraud (cont.)</vt:lpstr>
      <vt:lpstr>Fraud (cont.)</vt:lpstr>
      <vt:lpstr>Fraud (cont.)</vt:lpstr>
      <vt:lpstr>Fraud (cont.)</vt:lpstr>
      <vt:lpstr>Fraud (cont.)</vt:lpstr>
      <vt:lpstr>Fraud (cont.)</vt:lpstr>
      <vt:lpstr>Fraud (cont.)</vt:lpstr>
      <vt:lpstr>Fraud (cont.)</vt:lpstr>
      <vt:lpstr>Monitoring</vt:lpstr>
      <vt:lpstr>Monitoring (cont.)</vt:lpstr>
      <vt:lpstr>Monitoring (cont.)</vt:lpstr>
      <vt:lpstr>Monitoring (cont.)</vt:lpstr>
      <vt:lpstr>Monitoring (cont.)</vt:lpstr>
      <vt:lpstr>Monitoring (cont.)</vt:lpstr>
      <vt:lpstr>Monitoring (cont.)</vt:lpstr>
      <vt:lpstr>Monitoring (cont.)</vt:lpstr>
      <vt:lpstr>Monitoring (cont.)</vt:lpstr>
      <vt:lpstr>Monitoring (cont.)</vt:lpstr>
      <vt:lpstr>Monitoring (cont.)</vt:lpstr>
      <vt:lpstr>Monitoring (cont.)</vt:lpstr>
      <vt:lpstr>Monitoring (cont.)</vt:lpstr>
      <vt:lpstr>Websites</vt:lpstr>
      <vt:lpstr>DCEO Trade Contacts</vt:lpstr>
      <vt:lpstr>IDES Trade Unit Contacts</vt:lpstr>
      <vt:lpstr>Trade 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Sloan, Sheila</cp:lastModifiedBy>
  <cp:revision>234</cp:revision>
  <cp:lastPrinted>2021-10-07T19:48:05Z</cp:lastPrinted>
  <dcterms:created xsi:type="dcterms:W3CDTF">2017-04-24T20:34:09Z</dcterms:created>
  <dcterms:modified xsi:type="dcterms:W3CDTF">2022-01-13T16:31:27Z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