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1" r:id="rId2"/>
    <p:sldId id="312" r:id="rId3"/>
    <p:sldId id="414" r:id="rId4"/>
    <p:sldId id="396" r:id="rId5"/>
    <p:sldId id="415" r:id="rId6"/>
    <p:sldId id="395" r:id="rId7"/>
    <p:sldId id="397" r:id="rId8"/>
    <p:sldId id="416" r:id="rId9"/>
    <p:sldId id="419" r:id="rId10"/>
    <p:sldId id="340" r:id="rId11"/>
    <p:sldId id="417" r:id="rId12"/>
    <p:sldId id="418" r:id="rId13"/>
    <p:sldId id="285" r:id="rId14"/>
    <p:sldId id="398" r:id="rId15"/>
    <p:sldId id="399" r:id="rId16"/>
    <p:sldId id="401" r:id="rId17"/>
    <p:sldId id="400" r:id="rId18"/>
    <p:sldId id="402" r:id="rId19"/>
    <p:sldId id="403" r:id="rId20"/>
    <p:sldId id="404" r:id="rId21"/>
    <p:sldId id="405" r:id="rId22"/>
    <p:sldId id="406" r:id="rId23"/>
    <p:sldId id="410" r:id="rId24"/>
    <p:sldId id="407" r:id="rId25"/>
    <p:sldId id="409" r:id="rId26"/>
    <p:sldId id="408" r:id="rId27"/>
    <p:sldId id="411" r:id="rId28"/>
    <p:sldId id="412" r:id="rId29"/>
    <p:sldId id="413" r:id="rId30"/>
    <p:sldId id="283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Telger" initials="AT" lastIdx="1" clrIdx="0">
    <p:extLst>
      <p:ext uri="{19B8F6BF-5375-455C-9EA6-DF929625EA0E}">
        <p15:presenceInfo xmlns:p15="http://schemas.microsoft.com/office/powerpoint/2012/main" userId="S-1-5-21-333011718-4286867154-279937766-14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C27"/>
    <a:srgbClr val="303745"/>
    <a:srgbClr val="4D4D4D"/>
    <a:srgbClr val="F6F8FA"/>
    <a:srgbClr val="F58025"/>
    <a:srgbClr val="1C498B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7" autoAdjust="0"/>
    <p:restoredTop sz="96233" autoAdjust="0"/>
  </p:normalViewPr>
  <p:slideViewPr>
    <p:cSldViewPr snapToGrid="0" showGuides="1">
      <p:cViewPr varScale="1">
        <p:scale>
          <a:sx n="76" d="100"/>
          <a:sy n="76" d="100"/>
        </p:scale>
        <p:origin x="11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89A8F-1664-E94D-94B6-C3B8DBE4105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Success Stories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04EF6-8004-A343-9A42-894FC738BA4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7CEACDE-488E-EE43-8FCE-91A00D1DD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1647455-E7B0-624E-839D-5012DF398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ABA45-32C3-824E-AE11-842C8C961E6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5A09D-A3D9-1847-9066-A15EF7AFA9A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F4E2E-90C2-2142-BF66-8AA1941261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F03563B-B19E-CD46-A575-07200D7FE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84084AF-F34C-5641-9C74-7F83C6619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C8E6E-476E-2A48-B50D-92DC8AEDD05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BC7AA-6EED-C645-8196-EF1D4E983E57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73D0F-7547-794F-80B0-F9AB9CECA84E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5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4C27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4938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1BF797-E6B0-3A4F-9AE1-808DCEC9A0F7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59FFB-7912-A445-B86C-19C31BF9028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F4BC-4034-8840-AA6A-7462FD82220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FC41429-A31B-2E47-B693-F0B7DB81B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766388F-21A1-D34D-9909-C7FC060ED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DE1B4-67D2-F54C-BE0C-4FCF20A4599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47BA0-C953-A445-8088-C170691872FE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9C5EF-5C47-8B46-8042-8890D68B5345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C99A59E-2BB6-BA46-9568-B1E88BEF0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7E7DB83-23EF-6141-AF9E-934D60BE0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DC21A-D623-B54B-8AC7-4890DA28622F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979A8-020B-EC40-BD4B-473EA6A86219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1473A-9887-BA45-97C6-2A5DE753C30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6EC4ED0-10E4-3545-BD7E-523ADFB0D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566CE4E-C2CA-3644-AD67-11E740957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08952-0A33-FD43-AAAB-A0289CD6C19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5E87-77E2-F94C-8FDA-701E2D3316C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3272A-5A23-EB48-B0DC-1B3A6CBCB5F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C8C71C-4627-E649-A813-652EA3494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5E5023-01E4-5945-9369-DA3ABFB47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19103-B1A7-3D48-98B1-43441E22E68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EB3C8-92A1-4443-B933-0BCDC5DB85FB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2D835-24AD-B541-B578-26FDBBA9861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4AC0FC-125E-C74E-A575-A59A8821B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A3840CE-481D-8D42-B3B6-5350960E3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28BF4-DA8E-694C-9032-DE5B1B9C422C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72250-C92F-C647-8949-C3218B6EE8B6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C9B06-7C2C-A045-959D-7E193A928AE0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3179078-EDEF-4B4B-8BF5-5E89500AD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4258E5A-5A36-294E-8080-2C43BFACC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F56C99-8408-0943-B346-388774D3B1A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91CDD-4A98-CF4D-BE1C-D26506EAFC2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59B35-8D68-2B42-BC1A-A4A543A89604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D3FB212-BF92-404A-AB79-FDB3AEC2F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C312005-8898-2A4A-9F3E-5AB3DA724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69B0-335D-3C4D-9D57-114C92B46863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CD6F4-95D2-434D-A5FB-ED66AC1D509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DEED3-2C48-8940-B472-7B22B091C62A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AB7BE-7E9E-674F-83FF-F19C2AB8F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C068E3-D242-C045-A561-4A758338B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728F900-AC70-D645-8786-DB255F0761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86FCC5-0315-774B-B63C-7105E6AA1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F1464-6DB1-234C-B015-31653780D7DD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54BDA-087C-F343-919C-5DA1611FFF22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B44F3-1E73-6F4E-B79D-2D27D23754FF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88CBAAB-051E-1F43-99EB-E9793A00F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EB9AEB2-A20A-AC4A-8117-14544614B5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6F4AED-80B1-6640-8F28-A1218A13FF6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85DE4-4CE4-9E49-9AB4-6614AC786DB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274C7-679C-C04B-92C9-E2A4E8497F1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4904A9C-F409-AE4F-A747-43A017E3F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E4ECA07-8D52-644F-9953-199076DFE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E6139-40EB-5A44-B146-9F95E85DC6C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D993C-E30F-8748-907D-D69E511F747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557BF-A5E6-A549-9731-3AAC239F39DC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6CBF394-B60A-E741-AECA-5E88337D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18399F1-AEFE-F44A-ADD6-B69AF9C2C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B4D4D-FE7B-7544-AE95-78E62D87D7EE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13A6D-877A-384F-87BE-707CEE1854EA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43B93-C2E1-F44E-8083-B3403188F5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3A2E63-020A-664E-A829-E62CF7DB3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16774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535F8A-7FC2-4645-BC8E-4C152447F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27115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AC359-FF55-CF42-BA05-4D4B0F3D9F1A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Success Story</a:t>
            </a:r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90" r:id="rId4"/>
    <p:sldLayoutId id="2147483691" r:id="rId5"/>
    <p:sldLayoutId id="2147483672" r:id="rId6"/>
    <p:sldLayoutId id="2147483693" r:id="rId7"/>
    <p:sldLayoutId id="2147483671" r:id="rId8"/>
    <p:sldLayoutId id="2147483675" r:id="rId9"/>
    <p:sldLayoutId id="2147483682" r:id="rId10"/>
    <p:sldLayoutId id="2147483687" r:id="rId11"/>
    <p:sldLayoutId id="2147483680" r:id="rId12"/>
    <p:sldLayoutId id="2147483676" r:id="rId13"/>
    <p:sldLayoutId id="2147483692" r:id="rId14"/>
    <p:sldLayoutId id="2147483679" r:id="rId15"/>
    <p:sldLayoutId id="2147483677" r:id="rId16"/>
    <p:sldLayoutId id="2147483683" r:id="rId17"/>
    <p:sldLayoutId id="2147483684" r:id="rId18"/>
    <p:sldLayoutId id="2147483685" r:id="rId19"/>
    <p:sldLayoutId id="2147483689" r:id="rId20"/>
    <p:sldLayoutId id="2147483686" r:id="rId21"/>
    <p:sldLayoutId id="2147483681" r:id="rId22"/>
    <p:sldLayoutId id="2147483678" r:id="rId23"/>
    <p:sldLayoutId id="2147483688" r:id="rId24"/>
    <p:sldLayoutId id="2147483669" r:id="rId25"/>
    <p:sldLayoutId id="2147483668" r:id="rId26"/>
    <p:sldLayoutId id="2147483670" r:id="rId2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inoisworknet.com/SUCCESS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info@illinoisowkrnet.co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inoisworknet.com/SUCCESS" TargetMode="Externa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inoisworknet.com/SUCCESS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inoisworknet.com/SUCCESS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llinoisworknet.com/success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197441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4962" y="2255907"/>
            <a:ext cx="51422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95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Submitting your Customer Success Story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20165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9112" y="3849784"/>
            <a:ext cx="7459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spc="50" dirty="0">
                <a:solidFill>
                  <a:schemeClr val="accent3"/>
                </a:solidFill>
                <a:ea typeface="Segoe UI Symbol" panose="020B0502040204020203" pitchFamily="34" charset="0"/>
              </a:rPr>
              <a:t>Submit and Search Customer &amp; Employer </a:t>
            </a:r>
            <a:r>
              <a:rPr lang="en-US" sz="1400" b="1" spc="50" dirty="0">
                <a:solidFill>
                  <a:srgbClr val="D14C27"/>
                </a:solidFill>
                <a:ea typeface="Segoe UI Symbol" panose="020B0502040204020203" pitchFamily="34" charset="0"/>
              </a:rPr>
              <a:t>Success Stories </a:t>
            </a:r>
            <a:r>
              <a:rPr lang="en-US" sz="1400" b="1" spc="50" dirty="0">
                <a:solidFill>
                  <a:schemeClr val="accent3"/>
                </a:solidFill>
                <a:ea typeface="Segoe UI Symbol" panose="020B0502040204020203" pitchFamily="34" charset="0"/>
              </a:rPr>
              <a:t>from various Workforce Development programs in Illinois.  </a:t>
            </a:r>
            <a:endParaRPr lang="en-US" sz="1400" b="1" spc="50" dirty="0">
              <a:solidFill>
                <a:srgbClr val="D14C27"/>
              </a:solidFill>
              <a:ea typeface="Segoe UI Symbol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07023"/>
            <a:ext cx="91439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June 2019</a:t>
            </a: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Illinois </a:t>
            </a:r>
            <a:r>
              <a:rPr lang="en-US" sz="900" dirty="0" err="1">
                <a:solidFill>
                  <a:schemeClr val="bg1"/>
                </a:solidFill>
              </a:rPr>
              <a:t>workNet</a:t>
            </a:r>
            <a:r>
              <a:rPr lang="en-US" sz="900" dirty="0">
                <a:solidFill>
                  <a:schemeClr val="bg1"/>
                </a:solidFill>
              </a:rPr>
              <a:t>® 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Labor’s Employment and Training Administration. For more information please refer to the footer at the bottom of any webpage at illinoisworknet.com.</a:t>
            </a:r>
            <a:endParaRPr lang="en-US" sz="4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1" y="399636"/>
            <a:ext cx="2599538" cy="1431059"/>
          </a:xfrm>
          <a:prstGeom prst="rect">
            <a:avLst/>
          </a:prstGeom>
        </p:spPr>
      </p:pic>
      <p:pic>
        <p:nvPicPr>
          <p:cNvPr id="12" name="Picture 2" descr="https://www.illinoisworknet.com/DownloadPrint/IWN2018_icon-updateshel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5" y="3702857"/>
            <a:ext cx="945638" cy="9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93726" y="1793825"/>
            <a:ext cx="3854451" cy="361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D4D4D"/>
                </a:solidFill>
              </a:rPr>
              <a:t>TIPS FOR WRITING A </a:t>
            </a:r>
            <a:r>
              <a:rPr lang="en-US" dirty="0">
                <a:solidFill>
                  <a:srgbClr val="D14C27"/>
                </a:solidFill>
              </a:rPr>
              <a:t>SUCCESS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3726" y="899232"/>
            <a:ext cx="7953374" cy="1413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A success story shows how a program made a difference in your customer’s life. A success story is more than a list of events or activities. The story demonstrates a positive change and describes how that change benefits them and the people of Illinois. A good success story uses evidence to show value of the program.</a:t>
            </a:r>
          </a:p>
          <a:p>
            <a:pPr marL="0" indent="0">
              <a:buNone/>
            </a:pPr>
            <a:r>
              <a:rPr lang="en-US" sz="1200" dirty="0"/>
              <a:t>Answer the following questions to develop the body of your story: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3726" y="1793824"/>
            <a:ext cx="3854451" cy="274320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25601" y="2327958"/>
            <a:ext cx="164205" cy="146480"/>
            <a:chOff x="825599" y="2077184"/>
            <a:chExt cx="164205" cy="146480"/>
          </a:xfrm>
        </p:grpSpPr>
        <p:sp>
          <p:nvSpPr>
            <p:cNvPr id="47" name="Rectangle 46"/>
            <p:cNvSpPr/>
            <p:nvPr/>
          </p:nvSpPr>
          <p:spPr>
            <a:xfrm>
              <a:off x="825599" y="2086684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837732" y="2077184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6713" y="2270328"/>
            <a:ext cx="306571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Where was the participant when they started the program and what was their background or challenge?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16713" y="3017725"/>
            <a:ext cx="306571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services, programs, or activities was the individual involved in as they prepared for employment?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16713" y="3765123"/>
            <a:ext cx="30657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WIOA and other partners were included in the employment plan?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92649" y="1779027"/>
            <a:ext cx="3854451" cy="361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692649" y="1779026"/>
            <a:ext cx="3854451" cy="274320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215636" y="2255530"/>
            <a:ext cx="3065719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was the outcome of those services, programs, or activities? (i.e., Did they earn any credentials? What did they learn or experience in the program? What positive changes occurred?)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15636" y="3433224"/>
            <a:ext cx="30657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are the details of the employment the participant received?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5601" y="3069104"/>
            <a:ext cx="164205" cy="146480"/>
            <a:chOff x="825599" y="2818330"/>
            <a:chExt cx="164205" cy="146480"/>
          </a:xfrm>
        </p:grpSpPr>
        <p:sp>
          <p:nvSpPr>
            <p:cNvPr id="104" name="Rectangle 103"/>
            <p:cNvSpPr/>
            <p:nvPr/>
          </p:nvSpPr>
          <p:spPr>
            <a:xfrm>
              <a:off x="825599" y="2827830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837732" y="2818330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5601" y="3822753"/>
            <a:ext cx="164205" cy="146480"/>
            <a:chOff x="825599" y="3571979"/>
            <a:chExt cx="164205" cy="146480"/>
          </a:xfrm>
        </p:grpSpPr>
        <p:sp>
          <p:nvSpPr>
            <p:cNvPr id="107" name="Rectangle 106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24526" y="2412167"/>
            <a:ext cx="164205" cy="146480"/>
            <a:chOff x="825599" y="3571979"/>
            <a:chExt cx="164205" cy="146480"/>
          </a:xfrm>
        </p:grpSpPr>
        <p:sp>
          <p:nvSpPr>
            <p:cNvPr id="36" name="Rectangle 35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6659" y="3567733"/>
            <a:ext cx="164205" cy="146480"/>
            <a:chOff x="825599" y="3571979"/>
            <a:chExt cx="164205" cy="146480"/>
          </a:xfrm>
        </p:grpSpPr>
        <p:sp>
          <p:nvSpPr>
            <p:cNvPr id="40" name="Rectangle 39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20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55" grpId="0"/>
      <p:bldP spid="59" grpId="0"/>
      <p:bldP spid="64" grpId="0"/>
      <p:bldP spid="67" grpId="0" animBg="1"/>
      <p:bldP spid="68" grpId="0" animBg="1"/>
      <p:bldP spid="72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5353050" y="0"/>
            <a:ext cx="3790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19DBF-454D-9D4B-9138-7DA1DF350216}"/>
              </a:ext>
            </a:extLst>
          </p:cNvPr>
          <p:cNvGrpSpPr/>
          <p:nvPr/>
        </p:nvGrpSpPr>
        <p:grpSpPr>
          <a:xfrm>
            <a:off x="667999" y="1524000"/>
            <a:ext cx="3898980" cy="2910349"/>
            <a:chOff x="594361" y="2628116"/>
            <a:chExt cx="3330457" cy="8312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5A25F-36CC-2348-8B32-27CAB5F4242A}"/>
                </a:ext>
              </a:extLst>
            </p:cNvPr>
            <p:cNvSpPr/>
            <p:nvPr/>
          </p:nvSpPr>
          <p:spPr>
            <a:xfrm>
              <a:off x="594361" y="2628116"/>
              <a:ext cx="3330457" cy="831204"/>
            </a:xfrm>
            <a:prstGeom prst="rect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A2F01-5AA9-4D47-BCFB-968AC2A362A3}"/>
                </a:ext>
              </a:extLst>
            </p:cNvPr>
            <p:cNvSpPr txBox="1"/>
            <p:nvPr/>
          </p:nvSpPr>
          <p:spPr>
            <a:xfrm>
              <a:off x="674567" y="2666119"/>
              <a:ext cx="3034842" cy="726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Use this guide to learn about:</a:t>
              </a:r>
            </a:p>
            <a:p>
              <a:pPr>
                <a:lnSpc>
                  <a:spcPts val="1400"/>
                </a:lnSpc>
                <a:spcAft>
                  <a:spcPts val="600"/>
                </a:spcAft>
              </a:pPr>
              <a:endParaRPr lang="en-US" sz="2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an Effective Success Story</a:t>
              </a:r>
              <a:endParaRPr lang="en-US" sz="7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Telling your Customer’s Success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Final Touches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 Good Picture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Step by Step Instructions for Adding your Customer’s Success Story. </a:t>
              </a:r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18" y="552240"/>
            <a:ext cx="4849316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Partner Guide for Writing an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Individual’s Success 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60" y="49160"/>
            <a:ext cx="379095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276166" y="533030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5353050" y="0"/>
            <a:ext cx="3790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19DBF-454D-9D4B-9138-7DA1DF350216}"/>
              </a:ext>
            </a:extLst>
          </p:cNvPr>
          <p:cNvGrpSpPr/>
          <p:nvPr/>
        </p:nvGrpSpPr>
        <p:grpSpPr>
          <a:xfrm>
            <a:off x="667999" y="1524000"/>
            <a:ext cx="3898980" cy="2910349"/>
            <a:chOff x="594361" y="2628116"/>
            <a:chExt cx="3330457" cy="8312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5A25F-36CC-2348-8B32-27CAB5F4242A}"/>
                </a:ext>
              </a:extLst>
            </p:cNvPr>
            <p:cNvSpPr/>
            <p:nvPr/>
          </p:nvSpPr>
          <p:spPr>
            <a:xfrm>
              <a:off x="594361" y="2628116"/>
              <a:ext cx="3330457" cy="831204"/>
            </a:xfrm>
            <a:prstGeom prst="rect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A2F01-5AA9-4D47-BCFB-968AC2A362A3}"/>
                </a:ext>
              </a:extLst>
            </p:cNvPr>
            <p:cNvSpPr txBox="1"/>
            <p:nvPr/>
          </p:nvSpPr>
          <p:spPr>
            <a:xfrm>
              <a:off x="674567" y="2666119"/>
              <a:ext cx="3034842" cy="726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Use this guide to learn about:</a:t>
              </a:r>
            </a:p>
            <a:p>
              <a:pPr>
                <a:lnSpc>
                  <a:spcPts val="1400"/>
                </a:lnSpc>
                <a:spcAft>
                  <a:spcPts val="600"/>
                </a:spcAft>
              </a:pPr>
              <a:endParaRPr lang="en-US" sz="2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an Effective Success Story</a:t>
              </a:r>
              <a:endParaRPr lang="en-US" sz="7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Telling your Employer’s Success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Final Touches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 Good Picture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Step by Step Instructions for Adding your Employer’s Success Story. </a:t>
              </a:r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18" y="552240"/>
            <a:ext cx="4849316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Partner Guide for Writing an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Employer’s Success Story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6166" y="533030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66675"/>
            <a:ext cx="3838575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SUBMITTING YOUR CUSTOMERS SUCCESS STORY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2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1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4375355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01" y="1020939"/>
            <a:ext cx="4912773" cy="359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8" y="2563640"/>
            <a:ext cx="339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Go to </a:t>
            </a:r>
            <a:r>
              <a:rPr lang="en-US" sz="1800" dirty="0">
                <a:hlinkClick r:id="rId3"/>
              </a:rPr>
              <a:t>www.illinoisworknet.com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Log into</a:t>
            </a:r>
            <a:r>
              <a:rPr lang="en-US" sz="1800" dirty="0"/>
              <a:t> your Illinois </a:t>
            </a:r>
            <a:r>
              <a:rPr lang="en-US" sz="1800" dirty="0" err="1"/>
              <a:t>workNet</a:t>
            </a:r>
            <a:r>
              <a:rPr lang="en-US" sz="1800" dirty="0"/>
              <a:t>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7472" y="991443"/>
            <a:ext cx="363794" cy="3457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63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2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8" y="2563640"/>
            <a:ext cx="339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Open</a:t>
            </a:r>
            <a:r>
              <a:rPr lang="en-US" sz="1800" dirty="0"/>
              <a:t> the </a:t>
            </a:r>
            <a:r>
              <a:rPr lang="en-US" sz="1800" b="1" dirty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Updates &amp; Help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Then </a:t>
            </a: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Success Stories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58" y="356367"/>
            <a:ext cx="1910661" cy="414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41689" y="4100010"/>
            <a:ext cx="828499" cy="2065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9459" y="367229"/>
            <a:ext cx="530620" cy="439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PUBLIC PAGE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1543050"/>
            <a:ext cx="0" cy="274320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692500" y="1485443"/>
            <a:ext cx="2847742" cy="544646"/>
            <a:chOff x="5692500" y="1485443"/>
            <a:chExt cx="2847742" cy="544646"/>
          </a:xfrm>
        </p:grpSpPr>
        <p:sp>
          <p:nvSpPr>
            <p:cNvPr id="29" name="TextBox 28"/>
            <p:cNvSpPr txBox="1"/>
            <p:nvPr/>
          </p:nvSpPr>
          <p:spPr>
            <a:xfrm>
              <a:off x="5695950" y="1696664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congressional district filter to find success stories for a specific congressional district.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92500" y="1485443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chemeClr val="accent1"/>
                  </a:solidFill>
                </a:rPr>
                <a:t>Congressional District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61629" y="1546310"/>
            <a:ext cx="357790" cy="357790"/>
            <a:chOff x="5061629" y="1546310"/>
            <a:chExt cx="357790" cy="357790"/>
          </a:xfrm>
        </p:grpSpPr>
        <p:sp>
          <p:nvSpPr>
            <p:cNvPr id="28" name="Oval 27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1627065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92500" y="2249160"/>
            <a:ext cx="2847742" cy="544646"/>
            <a:chOff x="5692500" y="2249160"/>
            <a:chExt cx="2847742" cy="544646"/>
          </a:xfrm>
        </p:grpSpPr>
        <p:sp>
          <p:nvSpPr>
            <p:cNvPr id="65" name="TextBox 64"/>
            <p:cNvSpPr txBox="1"/>
            <p:nvPr/>
          </p:nvSpPr>
          <p:spPr>
            <a:xfrm>
              <a:off x="5695950" y="2460381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Program Type filter to find success stories for specific workforce development programs. (i.e., WIOA Adult)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2500" y="2249160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Program Type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61629" y="2310027"/>
            <a:ext cx="357790" cy="357790"/>
            <a:chOff x="5061629" y="2310027"/>
            <a:chExt cx="357790" cy="357790"/>
          </a:xfrm>
        </p:grpSpPr>
        <p:sp>
          <p:nvSpPr>
            <p:cNvPr id="67" name="Oval 66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96929" y="2390782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92500" y="3776593"/>
            <a:ext cx="2847742" cy="544646"/>
            <a:chOff x="5692500" y="3776593"/>
            <a:chExt cx="2847742" cy="544646"/>
          </a:xfrm>
        </p:grpSpPr>
        <p:sp>
          <p:nvSpPr>
            <p:cNvPr id="70" name="TextBox 69"/>
            <p:cNvSpPr txBox="1"/>
            <p:nvPr/>
          </p:nvSpPr>
          <p:spPr>
            <a:xfrm>
              <a:off x="5695950" y="3987814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Click View More Filters to get access to additional filter options to use when searching success stories.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92500" y="3776593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View More Filters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1629" y="3837460"/>
            <a:ext cx="357790" cy="357790"/>
            <a:chOff x="5061629" y="3837460"/>
            <a:chExt cx="357790" cy="357790"/>
          </a:xfrm>
        </p:grpSpPr>
        <p:sp>
          <p:nvSpPr>
            <p:cNvPr id="72" name="Oval 71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96929" y="3918215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92500" y="3012877"/>
            <a:ext cx="2847742" cy="544646"/>
            <a:chOff x="5692500" y="3012877"/>
            <a:chExt cx="2847742" cy="544646"/>
          </a:xfrm>
        </p:grpSpPr>
        <p:sp>
          <p:nvSpPr>
            <p:cNvPr id="75" name="TextBox 74"/>
            <p:cNvSpPr txBox="1"/>
            <p:nvPr/>
          </p:nvSpPr>
          <p:spPr>
            <a:xfrm>
              <a:off x="5695950" y="3224098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Program Detail Type filter to find success stories for specific program details. (i.e., Training)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92500" y="3012877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Program Detail Type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61629" y="3073744"/>
            <a:ext cx="357790" cy="357790"/>
            <a:chOff x="5061629" y="3073744"/>
            <a:chExt cx="357790" cy="357790"/>
          </a:xfrm>
        </p:grpSpPr>
        <p:sp>
          <p:nvSpPr>
            <p:cNvPr id="77" name="Oval 76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96929" y="3154499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05715" y="1124712"/>
            <a:ext cx="39897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Find and read success stories that have been submitted for various workforce development programs in the state of Illinois.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6" y="1904100"/>
            <a:ext cx="4142902" cy="273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3303" y="989877"/>
            <a:ext cx="426338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Searching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2692076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3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9" y="2563640"/>
            <a:ext cx="319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From the Success Stories page, </a:t>
            </a: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Submit a Success Story</a:t>
            </a:r>
            <a:r>
              <a:rPr lang="en-US" sz="1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18" y="1158821"/>
            <a:ext cx="5290182" cy="332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53818" y="4289435"/>
            <a:ext cx="885330" cy="2137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8277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4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9" y="2479163"/>
            <a:ext cx="3736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From the Success Stories Guide page you will </a:t>
            </a:r>
            <a:r>
              <a:rPr lang="en-US" sz="1800" u="sng" dirty="0"/>
              <a:t>select</a:t>
            </a:r>
            <a:r>
              <a:rPr lang="en-US" sz="1800" dirty="0"/>
              <a:t> the link located under the service provider section. </a:t>
            </a:r>
            <a:r>
              <a:rPr lang="en-US" sz="1800" b="1" dirty="0"/>
              <a:t>Log in to your account and choose to submit your business or business story.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15"/>
          <a:stretch/>
        </p:blipFill>
        <p:spPr>
          <a:xfrm>
            <a:off x="4278959" y="1061351"/>
            <a:ext cx="4865042" cy="356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513559" y="4415741"/>
            <a:ext cx="1305976" cy="2137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2699" y="575841"/>
            <a:ext cx="8237507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5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9" y="2563640"/>
            <a:ext cx="3193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adding a customer story </a:t>
            </a: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Search</a:t>
            </a:r>
            <a:r>
              <a:rPr lang="en-US" sz="1800" dirty="0"/>
              <a:t> under Customer.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adding an employer story </a:t>
            </a: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Get Started </a:t>
            </a:r>
            <a:r>
              <a:rPr lang="en-US" sz="1800" dirty="0"/>
              <a:t>under Employer.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668" r="5680"/>
          <a:stretch/>
        </p:blipFill>
        <p:spPr>
          <a:xfrm>
            <a:off x="3657600" y="1252884"/>
            <a:ext cx="5486400" cy="314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46453" y="3195436"/>
            <a:ext cx="442665" cy="2996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640858"/>
            <a:ext cx="7955280" cy="839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="1" cap="all" spc="50" dirty="0">
                <a:solidFill>
                  <a:schemeClr val="accent1"/>
                </a:solidFill>
                <a:ea typeface="Segoe UI Symbol" panose="020B0502040204020203" pitchFamily="34" charset="0"/>
              </a:rPr>
              <a:t>Agenda</a:t>
            </a:r>
          </a:p>
          <a:p>
            <a:pPr>
              <a:lnSpc>
                <a:spcPts val="3200"/>
              </a:lnSpc>
            </a:pPr>
            <a:r>
              <a:rPr lang="en-US" sz="3600" b="1" cap="all" spc="50" dirty="0">
                <a:solidFill>
                  <a:srgbClr val="D14C27"/>
                </a:solidFill>
                <a:ea typeface="Segoe UI Symbol" panose="020B0502040204020203" pitchFamily="34" charset="0"/>
              </a:rPr>
              <a:t>Success Stories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74888" y="1792300"/>
            <a:ext cx="5097859" cy="2788448"/>
            <a:chOff x="5157186" y="2254417"/>
            <a:chExt cx="3389914" cy="1762738"/>
          </a:xfrm>
        </p:grpSpPr>
        <p:sp>
          <p:nvSpPr>
            <p:cNvPr id="28" name="TextBox 27"/>
            <p:cNvSpPr txBox="1"/>
            <p:nvPr/>
          </p:nvSpPr>
          <p:spPr>
            <a:xfrm>
              <a:off x="5419728" y="2254417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Updates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9728" y="2671715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Importance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9728" y="3451937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Submitting your customer Success Story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9728" y="3842048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Q &amp; A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157186" y="3873978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9728" y="3061826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Success Story Resources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157186" y="3483867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157186" y="2286347"/>
              <a:ext cx="85378" cy="502676"/>
              <a:chOff x="5157186" y="2286347"/>
              <a:chExt cx="85378" cy="502676"/>
            </a:xfrm>
            <a:solidFill>
              <a:schemeClr val="accent2"/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5157186" y="2286347"/>
                <a:ext cx="85378" cy="853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157186" y="2703645"/>
                <a:ext cx="85378" cy="853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157186" y="3093756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199875" y="2423385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99875" y="2827089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99875" y="3217200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99875" y="3607311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472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8186172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6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4201" y="2497864"/>
            <a:ext cx="3356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Type in</a:t>
            </a:r>
            <a:r>
              <a:rPr lang="en-US" sz="1600" dirty="0"/>
              <a:t> your customer’s: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Username </a:t>
            </a:r>
            <a:r>
              <a:rPr lang="en-US" sz="1600" dirty="0"/>
              <a:t>– This will be their Illinois </a:t>
            </a:r>
            <a:r>
              <a:rPr lang="en-US" sz="1600" dirty="0" err="1"/>
              <a:t>workNet</a:t>
            </a:r>
            <a:r>
              <a:rPr lang="en-US" sz="1600" dirty="0"/>
              <a:t> account username.</a:t>
            </a:r>
          </a:p>
          <a:p>
            <a:pPr lvl="1"/>
            <a:r>
              <a:rPr lang="en-US" sz="1600" dirty="0"/>
              <a:t>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Name</a:t>
            </a:r>
            <a:r>
              <a:rPr lang="en-US" sz="1600" dirty="0"/>
              <a:t> – First &amp; Last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Then </a:t>
            </a:r>
            <a:r>
              <a:rPr lang="en-US" sz="1600" u="sng" dirty="0"/>
              <a:t>click</a:t>
            </a:r>
            <a:r>
              <a:rPr lang="en-US" sz="1600" dirty="0"/>
              <a:t> </a:t>
            </a:r>
            <a:r>
              <a:rPr lang="en-US" sz="1600" b="1" dirty="0"/>
              <a:t>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31" y="1377471"/>
            <a:ext cx="5207895" cy="300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96080" y="3088641"/>
            <a:ext cx="1574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1" y="575841"/>
            <a:ext cx="8224903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7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4201" y="2497864"/>
            <a:ext cx="325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list of customers matching the information you entered will appear. </a:t>
            </a:r>
            <a:r>
              <a:rPr lang="en-US" sz="1600" u="sng" dirty="0"/>
              <a:t>Click</a:t>
            </a:r>
            <a:r>
              <a:rPr lang="en-US" sz="1600" dirty="0"/>
              <a:t> </a:t>
            </a:r>
            <a:r>
              <a:rPr lang="en-US" sz="1600" b="1" dirty="0"/>
              <a:t>Select</a:t>
            </a:r>
            <a:r>
              <a:rPr lang="en-US" sz="1600" dirty="0"/>
              <a:t> next to the individual you would like to submit the story for.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49" y="1198617"/>
            <a:ext cx="5302418" cy="336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325552" y="4100172"/>
            <a:ext cx="483553" cy="2643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0883" y="3281680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47532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0618" y="418981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34416" y="418981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88214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93807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4362" y="575841"/>
            <a:ext cx="8549638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8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4201" y="2497864"/>
            <a:ext cx="3254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will be directed to the Success Story Entry Page. The Participant Info will auto-populate. To auto-populate the story information you </a:t>
            </a:r>
            <a:r>
              <a:rPr lang="en-US" sz="1600" b="1" u="sng" dirty="0"/>
              <a:t>MUST</a:t>
            </a:r>
            <a:r>
              <a:rPr lang="en-US" sz="1600" dirty="0"/>
              <a:t> first </a:t>
            </a:r>
            <a:r>
              <a:rPr lang="en-US" sz="1600" u="sng" dirty="0"/>
              <a:t>select</a:t>
            </a:r>
            <a:r>
              <a:rPr lang="en-US" sz="1600" dirty="0"/>
              <a:t> the </a:t>
            </a:r>
            <a:r>
              <a:rPr lang="en-US" sz="1600" b="1" dirty="0"/>
              <a:t>Program Type</a:t>
            </a:r>
            <a:r>
              <a:rPr lang="en-US" sz="1600" dirty="0"/>
              <a:t>. 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88" y="1301811"/>
            <a:ext cx="5343542" cy="31608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0713" y="3196496"/>
            <a:ext cx="1282007" cy="4407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9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Review</a:t>
            </a:r>
            <a:r>
              <a:rPr lang="en-US" sz="1600" dirty="0"/>
              <a:t> the auto-populated field to ensure the info is correct.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find incorrect info, email </a:t>
            </a:r>
            <a:r>
              <a:rPr lang="en-US" sz="1600" b="1" dirty="0">
                <a:hlinkClick r:id="rId2"/>
              </a:rPr>
              <a:t>info@illinoisowkrnet.com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Complete</a:t>
            </a:r>
            <a:r>
              <a:rPr lang="en-US" sz="1600" dirty="0"/>
              <a:t> any </a:t>
            </a:r>
            <a:r>
              <a:rPr lang="en-US" sz="1600" b="1" dirty="0"/>
              <a:t>blank fields</a:t>
            </a:r>
            <a:r>
              <a:rPr lang="en-US" sz="1600" dirty="0"/>
              <a:t>. All required fields must be completed.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959101"/>
            <a:ext cx="522922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651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434335" y="1570652"/>
            <a:ext cx="4607306" cy="183282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59774" y="2879861"/>
            <a:ext cx="2674394" cy="2251121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575269"/>
            <a:ext cx="3272821" cy="187314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915887" y="3132449"/>
            <a:ext cx="2209867" cy="1998534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899" y="1136280"/>
            <a:ext cx="8677785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Trade Adjustment Assistance &amp; Dislocated Workers </a:t>
            </a:r>
            <a:endParaRPr lang="en-US" sz="2600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85" y="1831833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85" y="209355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85" y="2366373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90" y="263373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2477" y="1824075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9794" y="2634305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90" y="287405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90" y="313815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8416" y="2893413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3129" y="314950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email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2476" y="2087246"/>
            <a:ext cx="131718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*~Date of birth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2475" y="234713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*~gender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03060" y="3370649"/>
            <a:ext cx="1371977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2598" y="3590545"/>
            <a:ext cx="1952081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2488" y="379065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2488" y="4009069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488" y="467388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5055" y="423164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95054" y="444294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2598" y="4880153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33553" y="1850405"/>
            <a:ext cx="191804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employer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16540" y="2165817"/>
            <a:ext cx="2114312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pathway/industry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27977" y="2485447"/>
            <a:ext cx="17312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Education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6540" y="2809702"/>
            <a:ext cx="315025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~Trade certification number (TAA ONLY)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38198" y="2506253"/>
            <a:ext cx="2443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~Amount of Previous wages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15564" y="3741123"/>
            <a:ext cx="124524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~Job title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38198" y="1854858"/>
            <a:ext cx="136744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~Funding source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42979" y="216581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~Layoff Date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96227" y="4009069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</a:t>
            </a:r>
            <a:r>
              <a:rPr lang="en-US" sz="1200" u="sng" cap="all" spc="20" dirty="0">
                <a:solidFill>
                  <a:schemeClr val="bg1"/>
                </a:solidFill>
              </a:rPr>
              <a:t>Current pathway/industry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5564" y="428127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education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5564" y="3171812"/>
            <a:ext cx="243859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employment status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15564" y="3448413"/>
            <a:ext cx="2188626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employer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5565" y="484053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~Amount of New Wages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04375" y="4551755"/>
            <a:ext cx="2979743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41" y="1575268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03060" y="3172385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11824" y="1588656"/>
            <a:ext cx="22719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Pre-Participation info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35518" y="2960174"/>
            <a:ext cx="22719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Post Participation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899" y="3634943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6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9" grpId="0"/>
      <p:bldP spid="62" grpId="0"/>
      <p:bldP spid="6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97190" y="1531317"/>
            <a:ext cx="3154680" cy="3127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5416" y="1467933"/>
            <a:ext cx="3153418" cy="3190632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428" y="1050453"/>
            <a:ext cx="8989869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WIOA Adult, WIOA Youth, Special Programs (i.e., EPIC &amp; CYEP)</a:t>
            </a:r>
            <a:endParaRPr lang="en-US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04" y="1880988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04" y="214401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704" y="2394762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04" y="26340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152" y="346800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15" y="3757198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704" y="290488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152" y="3176767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846" y="405319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846" y="434947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email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6237" y="1784768"/>
            <a:ext cx="1371977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6237" y="2065522"/>
            <a:ext cx="1952081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26069" y="237310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6236" y="2641016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9783" y="346293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235" y="288705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3585" y="31747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1735" y="4034410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0912" y="3758848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</a:t>
            </a:r>
            <a:r>
              <a:rPr lang="en-US" sz="1200" u="sng" cap="all" spc="20" dirty="0">
                <a:solidFill>
                  <a:schemeClr val="bg1"/>
                </a:solidFill>
              </a:rPr>
              <a:t>Current pathway/industry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3585" y="4327401"/>
            <a:ext cx="2979743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4702" y="1603384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7734" y="1561467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04" y="2189116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17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7" grpId="0"/>
      <p:bldP spid="47" grpId="0"/>
      <p:bldP spid="54" grpId="0"/>
      <p:bldP spid="56" grpId="0"/>
      <p:bldP spid="59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97190" y="1531317"/>
            <a:ext cx="3154680" cy="3127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5416" y="1467933"/>
            <a:ext cx="3153418" cy="3190632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131" y="1087527"/>
            <a:ext cx="8989869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Apprenticeship Plus, Incumbent Worker, NEG, Laid Off Workers</a:t>
            </a:r>
            <a:endParaRPr lang="en-US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04" y="1880988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04" y="214401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704" y="2394762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04" y="26340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152" y="346800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15" y="3757198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704" y="290488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152" y="3176767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846" y="4053199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846" y="434947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email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6237" y="1784768"/>
            <a:ext cx="1371977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6237" y="2065522"/>
            <a:ext cx="1952081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26069" y="237310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6236" y="2641016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9783" y="3462938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235" y="288705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3585" y="31747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1735" y="4034410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0912" y="3758848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u="sng" cap="all" spc="20" dirty="0">
                <a:solidFill>
                  <a:schemeClr val="bg1"/>
                </a:solidFill>
              </a:rPr>
              <a:t>Current pathway/industry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3585" y="4327401"/>
            <a:ext cx="297974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4702" y="1603384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7734" y="1561467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04" y="2189116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85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1" grpId="0"/>
      <p:bldP spid="33" grpId="0"/>
      <p:bldP spid="34" grpId="0"/>
      <p:bldP spid="37" grpId="0"/>
      <p:bldP spid="47" grpId="0"/>
      <p:bldP spid="54" grpId="0"/>
      <p:bldP spid="56" grpId="0"/>
      <p:bldP spid="59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10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Give</a:t>
            </a:r>
            <a:r>
              <a:rPr lang="en-US" sz="1600" dirty="0"/>
              <a:t> your customer’s story a </a:t>
            </a:r>
            <a:r>
              <a:rPr lang="en-US" sz="1600" b="1" dirty="0"/>
              <a:t>Title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Add</a:t>
            </a:r>
            <a:r>
              <a:rPr lang="en-US" sz="1600" dirty="0"/>
              <a:t> in the </a:t>
            </a:r>
            <a:r>
              <a:rPr lang="en-US" sz="1600" b="1" dirty="0"/>
              <a:t>Body</a:t>
            </a:r>
            <a:r>
              <a:rPr lang="en-US" sz="1600" dirty="0"/>
              <a:t> of your Customer’s Story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Upload</a:t>
            </a:r>
            <a:r>
              <a:rPr lang="en-US" sz="1600" dirty="0"/>
              <a:t> a </a:t>
            </a:r>
            <a:r>
              <a:rPr lang="en-US" sz="1600" b="1" dirty="0"/>
              <a:t>Picture</a:t>
            </a:r>
            <a:r>
              <a:rPr lang="en-US" sz="1600" dirty="0"/>
              <a:t> of your Customer.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33" y="1057424"/>
            <a:ext cx="5203767" cy="367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143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11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Agree</a:t>
            </a:r>
            <a:r>
              <a:rPr lang="en-US" sz="1800" dirty="0"/>
              <a:t> to the </a:t>
            </a:r>
            <a:r>
              <a:rPr lang="en-US" sz="1800" b="1" dirty="0"/>
              <a:t>Terms &amp; Conditions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Obtain a signed copy of your customer’s photo and story release and keep it in their 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Save Story</a:t>
            </a:r>
            <a:endParaRPr lang="en-US" sz="1800" u="sng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33" y="1330885"/>
            <a:ext cx="5203767" cy="321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30401" y="3982964"/>
            <a:ext cx="543277" cy="3209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APPROVAL PROCESS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170039"/>
            <a:ext cx="6479458" cy="341179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56" y="1295451"/>
            <a:ext cx="3533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After Saving your customer success story you will directed to a preview of the story you submitted. </a:t>
            </a:r>
          </a:p>
          <a:p>
            <a:endParaRPr lang="en-US" sz="1800" dirty="0"/>
          </a:p>
          <a:p>
            <a:r>
              <a:rPr lang="en-US" sz="1800" dirty="0"/>
              <a:t>It will take up to 5 business days for your story to be reviewed and approved. </a:t>
            </a:r>
          </a:p>
          <a:p>
            <a:endParaRPr lang="en-US" sz="1800" dirty="0"/>
          </a:p>
          <a:p>
            <a:r>
              <a:rPr lang="en-US" sz="1800" dirty="0"/>
              <a:t>If there are questions you will be contacted via the submitter phone number or email you provided.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22" y="959101"/>
            <a:ext cx="5407078" cy="373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01265" y="2094271"/>
            <a:ext cx="570270" cy="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5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Success Story Updates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2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982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2661319"/>
            <a:ext cx="795528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Illinois </a:t>
            </a:r>
            <a:r>
              <a:rPr lang="en-US" sz="1800" b="1" dirty="0" err="1">
                <a:solidFill>
                  <a:schemeClr val="bg1"/>
                </a:solidFill>
              </a:rPr>
              <a:t>workNet</a:t>
            </a:r>
            <a:r>
              <a:rPr lang="en-US" sz="1800" b="1" dirty="0">
                <a:solidFill>
                  <a:schemeClr val="bg1"/>
                </a:solidFill>
              </a:rPr>
              <a:t> Success Stories</a:t>
            </a:r>
          </a:p>
          <a:p>
            <a:r>
              <a:rPr lang="en-US" i="1" dirty="0">
                <a:solidFill>
                  <a:schemeClr val="bg1"/>
                </a:solidFill>
              </a:rPr>
              <a:t>Where you can find and share success your workforce development success!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909" y="3727877"/>
            <a:ext cx="150813" cy="150813"/>
            <a:chOff x="685909" y="4075113"/>
            <a:chExt cx="150813" cy="150813"/>
          </a:xfrm>
        </p:grpSpPr>
        <p:sp>
          <p:nvSpPr>
            <p:cNvPr id="6" name="Oval 1125"/>
            <p:cNvSpPr>
              <a:spLocks noChangeArrowheads="1"/>
            </p:cNvSpPr>
            <p:nvPr/>
          </p:nvSpPr>
          <p:spPr bwMode="auto">
            <a:xfrm>
              <a:off x="685909" y="407511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26"/>
            <p:cNvSpPr>
              <a:spLocks noEditPoints="1"/>
            </p:cNvSpPr>
            <p:nvPr/>
          </p:nvSpPr>
          <p:spPr bwMode="auto">
            <a:xfrm>
              <a:off x="733534" y="4102100"/>
              <a:ext cx="55563" cy="98425"/>
            </a:xfrm>
            <a:custGeom>
              <a:avLst/>
              <a:gdLst>
                <a:gd name="T0" fmla="*/ 0 w 23"/>
                <a:gd name="T1" fmla="*/ 11 h 41"/>
                <a:gd name="T2" fmla="*/ 3 w 23"/>
                <a:gd name="T3" fmla="*/ 3 h 41"/>
                <a:gd name="T4" fmla="*/ 12 w 23"/>
                <a:gd name="T5" fmla="*/ 0 h 41"/>
                <a:gd name="T6" fmla="*/ 20 w 23"/>
                <a:gd name="T7" fmla="*/ 3 h 41"/>
                <a:gd name="T8" fmla="*/ 23 w 23"/>
                <a:gd name="T9" fmla="*/ 11 h 41"/>
                <a:gd name="T10" fmla="*/ 22 w 23"/>
                <a:gd name="T11" fmla="*/ 16 h 41"/>
                <a:gd name="T12" fmla="*/ 12 w 23"/>
                <a:gd name="T13" fmla="*/ 41 h 41"/>
                <a:gd name="T14" fmla="*/ 1 w 23"/>
                <a:gd name="T15" fmla="*/ 16 h 41"/>
                <a:gd name="T16" fmla="*/ 0 w 23"/>
                <a:gd name="T17" fmla="*/ 14 h 41"/>
                <a:gd name="T18" fmla="*/ 0 w 23"/>
                <a:gd name="T19" fmla="*/ 11 h 41"/>
                <a:gd name="T20" fmla="*/ 7 w 23"/>
                <a:gd name="T21" fmla="*/ 7 h 41"/>
                <a:gd name="T22" fmla="*/ 6 w 23"/>
                <a:gd name="T23" fmla="*/ 11 h 41"/>
                <a:gd name="T24" fmla="*/ 7 w 23"/>
                <a:gd name="T25" fmla="*/ 15 h 41"/>
                <a:gd name="T26" fmla="*/ 12 w 23"/>
                <a:gd name="T27" fmla="*/ 17 h 41"/>
                <a:gd name="T28" fmla="*/ 16 w 23"/>
                <a:gd name="T29" fmla="*/ 15 h 41"/>
                <a:gd name="T30" fmla="*/ 17 w 23"/>
                <a:gd name="T31" fmla="*/ 11 h 41"/>
                <a:gd name="T32" fmla="*/ 16 w 23"/>
                <a:gd name="T33" fmla="*/ 7 h 41"/>
                <a:gd name="T34" fmla="*/ 12 w 23"/>
                <a:gd name="T35" fmla="*/ 5 h 41"/>
                <a:gd name="T36" fmla="*/ 7 w 23"/>
                <a:gd name="T3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1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5" y="0"/>
                    <a:pt x="17" y="1"/>
                    <a:pt x="20" y="3"/>
                  </a:cubicBezTo>
                  <a:cubicBezTo>
                    <a:pt x="22" y="5"/>
                    <a:pt x="23" y="8"/>
                    <a:pt x="23" y="11"/>
                  </a:cubicBezTo>
                  <a:cubicBezTo>
                    <a:pt x="23" y="13"/>
                    <a:pt x="23" y="14"/>
                    <a:pt x="22" y="1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lose/>
                  <a:moveTo>
                    <a:pt x="7" y="7"/>
                  </a:moveTo>
                  <a:cubicBezTo>
                    <a:pt x="6" y="8"/>
                    <a:pt x="6" y="10"/>
                    <a:pt x="6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9" y="16"/>
                    <a:pt x="10" y="17"/>
                    <a:pt x="12" y="17"/>
                  </a:cubicBezTo>
                  <a:cubicBezTo>
                    <a:pt x="13" y="17"/>
                    <a:pt x="14" y="16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0" y="5"/>
                    <a:pt x="9" y="6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909" y="3926314"/>
            <a:ext cx="150813" cy="150813"/>
            <a:chOff x="685909" y="4273550"/>
            <a:chExt cx="150813" cy="150813"/>
          </a:xfrm>
        </p:grpSpPr>
        <p:sp>
          <p:nvSpPr>
            <p:cNvPr id="8" name="Oval 1127"/>
            <p:cNvSpPr>
              <a:spLocks noChangeArrowheads="1"/>
            </p:cNvSpPr>
            <p:nvPr/>
          </p:nvSpPr>
          <p:spPr bwMode="auto">
            <a:xfrm>
              <a:off x="685909" y="4273550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30"/>
            <p:cNvSpPr>
              <a:spLocks/>
            </p:cNvSpPr>
            <p:nvPr/>
          </p:nvSpPr>
          <p:spPr bwMode="auto">
            <a:xfrm>
              <a:off x="714484" y="4302125"/>
              <a:ext cx="90488" cy="92075"/>
            </a:xfrm>
            <a:custGeom>
              <a:avLst/>
              <a:gdLst>
                <a:gd name="T0" fmla="*/ 22 w 38"/>
                <a:gd name="T1" fmla="*/ 22 h 38"/>
                <a:gd name="T2" fmla="*/ 13 w 38"/>
                <a:gd name="T3" fmla="*/ 27 h 38"/>
                <a:gd name="T4" fmla="*/ 5 w 38"/>
                <a:gd name="T5" fmla="*/ 27 h 38"/>
                <a:gd name="T6" fmla="*/ 6 w 38"/>
                <a:gd name="T7" fmla="*/ 36 h 38"/>
                <a:gd name="T8" fmla="*/ 27 w 38"/>
                <a:gd name="T9" fmla="*/ 27 h 38"/>
                <a:gd name="T10" fmla="*/ 36 w 38"/>
                <a:gd name="T11" fmla="*/ 6 h 38"/>
                <a:gd name="T12" fmla="*/ 27 w 38"/>
                <a:gd name="T13" fmla="*/ 5 h 38"/>
                <a:gd name="T14" fmla="*/ 27 w 38"/>
                <a:gd name="T15" fmla="*/ 13 h 38"/>
                <a:gd name="T16" fmla="*/ 22 w 38"/>
                <a:gd name="T17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22" y="22"/>
                  </a:moveTo>
                  <a:cubicBezTo>
                    <a:pt x="19" y="26"/>
                    <a:pt x="15" y="29"/>
                    <a:pt x="13" y="27"/>
                  </a:cubicBezTo>
                  <a:cubicBezTo>
                    <a:pt x="11" y="25"/>
                    <a:pt x="10" y="23"/>
                    <a:pt x="5" y="27"/>
                  </a:cubicBezTo>
                  <a:cubicBezTo>
                    <a:pt x="0" y="31"/>
                    <a:pt x="4" y="34"/>
                    <a:pt x="6" y="36"/>
                  </a:cubicBezTo>
                  <a:cubicBezTo>
                    <a:pt x="8" y="38"/>
                    <a:pt x="18" y="36"/>
                    <a:pt x="27" y="27"/>
                  </a:cubicBezTo>
                  <a:cubicBezTo>
                    <a:pt x="36" y="18"/>
                    <a:pt x="38" y="8"/>
                    <a:pt x="36" y="6"/>
                  </a:cubicBezTo>
                  <a:cubicBezTo>
                    <a:pt x="33" y="4"/>
                    <a:pt x="31" y="0"/>
                    <a:pt x="27" y="5"/>
                  </a:cubicBezTo>
                  <a:cubicBezTo>
                    <a:pt x="23" y="10"/>
                    <a:pt x="25" y="11"/>
                    <a:pt x="27" y="13"/>
                  </a:cubicBezTo>
                  <a:cubicBezTo>
                    <a:pt x="29" y="15"/>
                    <a:pt x="25" y="19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909" y="4127927"/>
            <a:ext cx="150813" cy="150813"/>
            <a:chOff x="685909" y="4475163"/>
            <a:chExt cx="150813" cy="150813"/>
          </a:xfrm>
        </p:grpSpPr>
        <p:sp>
          <p:nvSpPr>
            <p:cNvPr id="9" name="Oval 1128"/>
            <p:cNvSpPr>
              <a:spLocks noChangeArrowheads="1"/>
            </p:cNvSpPr>
            <p:nvPr/>
          </p:nvSpPr>
          <p:spPr bwMode="auto">
            <a:xfrm>
              <a:off x="685909" y="447516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41"/>
            <p:cNvSpPr>
              <a:spLocks noEditPoints="1"/>
            </p:cNvSpPr>
            <p:nvPr/>
          </p:nvSpPr>
          <p:spPr bwMode="auto">
            <a:xfrm>
              <a:off x="724913" y="4524377"/>
              <a:ext cx="82692" cy="52386"/>
            </a:xfrm>
            <a:custGeom>
              <a:avLst/>
              <a:gdLst>
                <a:gd name="T0" fmla="*/ 532 w 543"/>
                <a:gd name="T1" fmla="*/ 91 h 344"/>
                <a:gd name="T2" fmla="*/ 532 w 543"/>
                <a:gd name="T3" fmla="*/ 91 h 344"/>
                <a:gd name="T4" fmla="*/ 297 w 543"/>
                <a:gd name="T5" fmla="*/ 211 h 344"/>
                <a:gd name="T6" fmla="*/ 284 w 543"/>
                <a:gd name="T7" fmla="*/ 217 h 344"/>
                <a:gd name="T8" fmla="*/ 271 w 543"/>
                <a:gd name="T9" fmla="*/ 217 h 344"/>
                <a:gd name="T10" fmla="*/ 257 w 543"/>
                <a:gd name="T11" fmla="*/ 217 h 344"/>
                <a:gd name="T12" fmla="*/ 244 w 543"/>
                <a:gd name="T13" fmla="*/ 211 h 344"/>
                <a:gd name="T14" fmla="*/ 11 w 543"/>
                <a:gd name="T15" fmla="*/ 91 h 344"/>
                <a:gd name="T16" fmla="*/ 4 w 543"/>
                <a:gd name="T17" fmla="*/ 89 h 344"/>
                <a:gd name="T18" fmla="*/ 0 w 543"/>
                <a:gd name="T19" fmla="*/ 91 h 344"/>
                <a:gd name="T20" fmla="*/ 0 w 543"/>
                <a:gd name="T21" fmla="*/ 93 h 344"/>
                <a:gd name="T22" fmla="*/ 0 w 543"/>
                <a:gd name="T23" fmla="*/ 99 h 344"/>
                <a:gd name="T24" fmla="*/ 0 w 543"/>
                <a:gd name="T25" fmla="*/ 317 h 344"/>
                <a:gd name="T26" fmla="*/ 0 w 543"/>
                <a:gd name="T27" fmla="*/ 321 h 344"/>
                <a:gd name="T28" fmla="*/ 2 w 543"/>
                <a:gd name="T29" fmla="*/ 327 h 344"/>
                <a:gd name="T30" fmla="*/ 9 w 543"/>
                <a:gd name="T31" fmla="*/ 334 h 344"/>
                <a:gd name="T32" fmla="*/ 21 w 543"/>
                <a:gd name="T33" fmla="*/ 342 h 344"/>
                <a:gd name="T34" fmla="*/ 24 w 543"/>
                <a:gd name="T35" fmla="*/ 344 h 344"/>
                <a:gd name="T36" fmla="*/ 30 w 543"/>
                <a:gd name="T37" fmla="*/ 344 h 344"/>
                <a:gd name="T38" fmla="*/ 513 w 543"/>
                <a:gd name="T39" fmla="*/ 344 h 344"/>
                <a:gd name="T40" fmla="*/ 517 w 543"/>
                <a:gd name="T41" fmla="*/ 344 h 344"/>
                <a:gd name="T42" fmla="*/ 522 w 543"/>
                <a:gd name="T43" fmla="*/ 342 h 344"/>
                <a:gd name="T44" fmla="*/ 534 w 543"/>
                <a:gd name="T45" fmla="*/ 334 h 344"/>
                <a:gd name="T46" fmla="*/ 539 w 543"/>
                <a:gd name="T47" fmla="*/ 327 h 344"/>
                <a:gd name="T48" fmla="*/ 541 w 543"/>
                <a:gd name="T49" fmla="*/ 321 h 344"/>
                <a:gd name="T50" fmla="*/ 543 w 543"/>
                <a:gd name="T51" fmla="*/ 317 h 344"/>
                <a:gd name="T52" fmla="*/ 543 w 543"/>
                <a:gd name="T53" fmla="*/ 99 h 344"/>
                <a:gd name="T54" fmla="*/ 543 w 543"/>
                <a:gd name="T55" fmla="*/ 93 h 344"/>
                <a:gd name="T56" fmla="*/ 541 w 543"/>
                <a:gd name="T57" fmla="*/ 91 h 344"/>
                <a:gd name="T58" fmla="*/ 537 w 543"/>
                <a:gd name="T59" fmla="*/ 89 h 344"/>
                <a:gd name="T60" fmla="*/ 532 w 543"/>
                <a:gd name="T61" fmla="*/ 91 h 344"/>
                <a:gd name="T62" fmla="*/ 19 w 543"/>
                <a:gd name="T63" fmla="*/ 31 h 344"/>
                <a:gd name="T64" fmla="*/ 19 w 543"/>
                <a:gd name="T65" fmla="*/ 31 h 344"/>
                <a:gd name="T66" fmla="*/ 244 w 543"/>
                <a:gd name="T67" fmla="*/ 153 h 344"/>
                <a:gd name="T68" fmla="*/ 257 w 543"/>
                <a:gd name="T69" fmla="*/ 156 h 344"/>
                <a:gd name="T70" fmla="*/ 271 w 543"/>
                <a:gd name="T71" fmla="*/ 158 h 344"/>
                <a:gd name="T72" fmla="*/ 286 w 543"/>
                <a:gd name="T73" fmla="*/ 156 h 344"/>
                <a:gd name="T74" fmla="*/ 297 w 543"/>
                <a:gd name="T75" fmla="*/ 153 h 344"/>
                <a:gd name="T76" fmla="*/ 524 w 543"/>
                <a:gd name="T77" fmla="*/ 31 h 344"/>
                <a:gd name="T78" fmla="*/ 530 w 543"/>
                <a:gd name="T79" fmla="*/ 29 h 344"/>
                <a:gd name="T80" fmla="*/ 535 w 543"/>
                <a:gd name="T81" fmla="*/ 24 h 344"/>
                <a:gd name="T82" fmla="*/ 539 w 543"/>
                <a:gd name="T83" fmla="*/ 18 h 344"/>
                <a:gd name="T84" fmla="*/ 541 w 543"/>
                <a:gd name="T85" fmla="*/ 14 h 344"/>
                <a:gd name="T86" fmla="*/ 541 w 543"/>
                <a:gd name="T87" fmla="*/ 10 h 344"/>
                <a:gd name="T88" fmla="*/ 539 w 543"/>
                <a:gd name="T89" fmla="*/ 4 h 344"/>
                <a:gd name="T90" fmla="*/ 535 w 543"/>
                <a:gd name="T91" fmla="*/ 0 h 344"/>
                <a:gd name="T92" fmla="*/ 524 w 543"/>
                <a:gd name="T93" fmla="*/ 0 h 344"/>
                <a:gd name="T94" fmla="*/ 17 w 543"/>
                <a:gd name="T95" fmla="*/ 0 h 344"/>
                <a:gd name="T96" fmla="*/ 8 w 543"/>
                <a:gd name="T97" fmla="*/ 0 h 344"/>
                <a:gd name="T98" fmla="*/ 2 w 543"/>
                <a:gd name="T99" fmla="*/ 4 h 344"/>
                <a:gd name="T100" fmla="*/ 0 w 543"/>
                <a:gd name="T101" fmla="*/ 10 h 344"/>
                <a:gd name="T102" fmla="*/ 0 w 543"/>
                <a:gd name="T103" fmla="*/ 14 h 344"/>
                <a:gd name="T104" fmla="*/ 4 w 543"/>
                <a:gd name="T105" fmla="*/ 18 h 344"/>
                <a:gd name="T106" fmla="*/ 6 w 543"/>
                <a:gd name="T107" fmla="*/ 24 h 344"/>
                <a:gd name="T108" fmla="*/ 11 w 543"/>
                <a:gd name="T109" fmla="*/ 29 h 344"/>
                <a:gd name="T110" fmla="*/ 19 w 543"/>
                <a:gd name="T111" fmla="*/ 3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3" h="344">
                  <a:moveTo>
                    <a:pt x="532" y="91"/>
                  </a:moveTo>
                  <a:lnTo>
                    <a:pt x="532" y="91"/>
                  </a:lnTo>
                  <a:lnTo>
                    <a:pt x="297" y="211"/>
                  </a:lnTo>
                  <a:lnTo>
                    <a:pt x="284" y="217"/>
                  </a:lnTo>
                  <a:lnTo>
                    <a:pt x="271" y="217"/>
                  </a:lnTo>
                  <a:lnTo>
                    <a:pt x="257" y="217"/>
                  </a:lnTo>
                  <a:lnTo>
                    <a:pt x="244" y="211"/>
                  </a:lnTo>
                  <a:lnTo>
                    <a:pt x="11" y="91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2" y="327"/>
                  </a:lnTo>
                  <a:lnTo>
                    <a:pt x="9" y="334"/>
                  </a:lnTo>
                  <a:lnTo>
                    <a:pt x="21" y="342"/>
                  </a:lnTo>
                  <a:lnTo>
                    <a:pt x="24" y="344"/>
                  </a:lnTo>
                  <a:lnTo>
                    <a:pt x="30" y="344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22" y="342"/>
                  </a:lnTo>
                  <a:lnTo>
                    <a:pt x="534" y="334"/>
                  </a:lnTo>
                  <a:lnTo>
                    <a:pt x="539" y="327"/>
                  </a:lnTo>
                  <a:lnTo>
                    <a:pt x="541" y="321"/>
                  </a:lnTo>
                  <a:lnTo>
                    <a:pt x="543" y="317"/>
                  </a:lnTo>
                  <a:lnTo>
                    <a:pt x="543" y="99"/>
                  </a:lnTo>
                  <a:lnTo>
                    <a:pt x="543" y="93"/>
                  </a:lnTo>
                  <a:lnTo>
                    <a:pt x="541" y="91"/>
                  </a:lnTo>
                  <a:lnTo>
                    <a:pt x="537" y="89"/>
                  </a:lnTo>
                  <a:lnTo>
                    <a:pt x="532" y="91"/>
                  </a:lnTo>
                  <a:close/>
                  <a:moveTo>
                    <a:pt x="19" y="31"/>
                  </a:moveTo>
                  <a:lnTo>
                    <a:pt x="19" y="31"/>
                  </a:lnTo>
                  <a:lnTo>
                    <a:pt x="244" y="153"/>
                  </a:lnTo>
                  <a:lnTo>
                    <a:pt x="257" y="156"/>
                  </a:lnTo>
                  <a:lnTo>
                    <a:pt x="271" y="158"/>
                  </a:lnTo>
                  <a:lnTo>
                    <a:pt x="286" y="156"/>
                  </a:lnTo>
                  <a:lnTo>
                    <a:pt x="297" y="153"/>
                  </a:lnTo>
                  <a:lnTo>
                    <a:pt x="524" y="31"/>
                  </a:lnTo>
                  <a:lnTo>
                    <a:pt x="530" y="29"/>
                  </a:lnTo>
                  <a:lnTo>
                    <a:pt x="535" y="24"/>
                  </a:lnTo>
                  <a:lnTo>
                    <a:pt x="539" y="18"/>
                  </a:lnTo>
                  <a:lnTo>
                    <a:pt x="541" y="14"/>
                  </a:lnTo>
                  <a:lnTo>
                    <a:pt x="541" y="10"/>
                  </a:lnTo>
                  <a:lnTo>
                    <a:pt x="539" y="4"/>
                  </a:lnTo>
                  <a:lnTo>
                    <a:pt x="535" y="0"/>
                  </a:lnTo>
                  <a:lnTo>
                    <a:pt x="524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11" y="29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6892" y="3741744"/>
            <a:ext cx="18078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a typeface="Roboto" panose="02000000000000000000" pitchFamily="2" charset="0"/>
              </a:rPr>
              <a:t>www.illinoisworknet.com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6892" y="39385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217-786-3010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6892" y="41417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info@illinoisworknet.com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717" y="3419449"/>
            <a:ext cx="190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Contact us: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95432" y="3727877"/>
            <a:ext cx="150813" cy="150813"/>
            <a:chOff x="3395432" y="4075113"/>
            <a:chExt cx="150813" cy="150813"/>
          </a:xfrm>
        </p:grpSpPr>
        <p:sp>
          <p:nvSpPr>
            <p:cNvPr id="22" name="Oval 1131"/>
            <p:cNvSpPr>
              <a:spLocks noChangeArrowheads="1"/>
            </p:cNvSpPr>
            <p:nvPr/>
          </p:nvSpPr>
          <p:spPr bwMode="auto">
            <a:xfrm>
              <a:off x="3395432" y="407511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34"/>
            <p:cNvSpPr>
              <a:spLocks/>
            </p:cNvSpPr>
            <p:nvPr/>
          </p:nvSpPr>
          <p:spPr bwMode="auto">
            <a:xfrm>
              <a:off x="3450994" y="4108450"/>
              <a:ext cx="41275" cy="82550"/>
            </a:xfrm>
            <a:custGeom>
              <a:avLst/>
              <a:gdLst>
                <a:gd name="T0" fmla="*/ 17 w 17"/>
                <a:gd name="T1" fmla="*/ 0 h 34"/>
                <a:gd name="T2" fmla="*/ 17 w 17"/>
                <a:gd name="T3" fmla="*/ 6 h 34"/>
                <a:gd name="T4" fmla="*/ 14 w 17"/>
                <a:gd name="T5" fmla="*/ 6 h 34"/>
                <a:gd name="T6" fmla="*/ 12 w 17"/>
                <a:gd name="T7" fmla="*/ 6 h 34"/>
                <a:gd name="T8" fmla="*/ 11 w 17"/>
                <a:gd name="T9" fmla="*/ 9 h 34"/>
                <a:gd name="T10" fmla="*/ 11 w 17"/>
                <a:gd name="T11" fmla="*/ 13 h 34"/>
                <a:gd name="T12" fmla="*/ 17 w 17"/>
                <a:gd name="T13" fmla="*/ 13 h 34"/>
                <a:gd name="T14" fmla="*/ 16 w 17"/>
                <a:gd name="T15" fmla="*/ 19 h 34"/>
                <a:gd name="T16" fmla="*/ 11 w 17"/>
                <a:gd name="T17" fmla="*/ 19 h 34"/>
                <a:gd name="T18" fmla="*/ 11 w 17"/>
                <a:gd name="T19" fmla="*/ 34 h 34"/>
                <a:gd name="T20" fmla="*/ 5 w 17"/>
                <a:gd name="T21" fmla="*/ 34 h 34"/>
                <a:gd name="T22" fmla="*/ 5 w 17"/>
                <a:gd name="T23" fmla="*/ 19 h 34"/>
                <a:gd name="T24" fmla="*/ 0 w 17"/>
                <a:gd name="T25" fmla="*/ 19 h 34"/>
                <a:gd name="T26" fmla="*/ 0 w 17"/>
                <a:gd name="T27" fmla="*/ 13 h 34"/>
                <a:gd name="T28" fmla="*/ 5 w 17"/>
                <a:gd name="T29" fmla="*/ 13 h 34"/>
                <a:gd name="T30" fmla="*/ 5 w 17"/>
                <a:gd name="T31" fmla="*/ 8 h 34"/>
                <a:gd name="T32" fmla="*/ 7 w 17"/>
                <a:gd name="T33" fmla="*/ 2 h 34"/>
                <a:gd name="T34" fmla="*/ 13 w 17"/>
                <a:gd name="T35" fmla="*/ 0 h 34"/>
                <a:gd name="T36" fmla="*/ 17 w 17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3"/>
                    <a:pt x="7" y="2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95432" y="3926314"/>
            <a:ext cx="150813" cy="150813"/>
            <a:chOff x="3395432" y="4273550"/>
            <a:chExt cx="150813" cy="150813"/>
          </a:xfrm>
        </p:grpSpPr>
        <p:sp>
          <p:nvSpPr>
            <p:cNvPr id="23" name="Oval 1132"/>
            <p:cNvSpPr>
              <a:spLocks noChangeArrowheads="1"/>
            </p:cNvSpPr>
            <p:nvPr/>
          </p:nvSpPr>
          <p:spPr bwMode="auto">
            <a:xfrm>
              <a:off x="3395432" y="4273550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35"/>
            <p:cNvSpPr>
              <a:spLocks/>
            </p:cNvSpPr>
            <p:nvPr/>
          </p:nvSpPr>
          <p:spPr bwMode="auto">
            <a:xfrm>
              <a:off x="3428769" y="4316413"/>
              <a:ext cx="84138" cy="68263"/>
            </a:xfrm>
            <a:custGeom>
              <a:avLst/>
              <a:gdLst>
                <a:gd name="T0" fmla="*/ 31 w 35"/>
                <a:gd name="T1" fmla="*/ 7 h 28"/>
                <a:gd name="T2" fmla="*/ 31 w 35"/>
                <a:gd name="T3" fmla="*/ 8 h 28"/>
                <a:gd name="T4" fmla="*/ 11 w 35"/>
                <a:gd name="T5" fmla="*/ 28 h 28"/>
                <a:gd name="T6" fmla="*/ 0 w 35"/>
                <a:gd name="T7" fmla="*/ 24 h 28"/>
                <a:gd name="T8" fmla="*/ 2 w 35"/>
                <a:gd name="T9" fmla="*/ 24 h 28"/>
                <a:gd name="T10" fmla="*/ 11 w 35"/>
                <a:gd name="T11" fmla="*/ 21 h 28"/>
                <a:gd name="T12" fmla="*/ 4 w 35"/>
                <a:gd name="T13" fmla="*/ 17 h 28"/>
                <a:gd name="T14" fmla="*/ 6 w 35"/>
                <a:gd name="T15" fmla="*/ 17 h 28"/>
                <a:gd name="T16" fmla="*/ 7 w 35"/>
                <a:gd name="T17" fmla="*/ 16 h 28"/>
                <a:gd name="T18" fmla="*/ 2 w 35"/>
                <a:gd name="T19" fmla="*/ 10 h 28"/>
                <a:gd name="T20" fmla="*/ 2 w 35"/>
                <a:gd name="T21" fmla="*/ 9 h 28"/>
                <a:gd name="T22" fmla="*/ 5 w 35"/>
                <a:gd name="T23" fmla="*/ 10 h 28"/>
                <a:gd name="T24" fmla="*/ 2 w 35"/>
                <a:gd name="T25" fmla="*/ 4 h 28"/>
                <a:gd name="T26" fmla="*/ 3 w 35"/>
                <a:gd name="T27" fmla="*/ 1 h 28"/>
                <a:gd name="T28" fmla="*/ 17 w 35"/>
                <a:gd name="T29" fmla="*/ 8 h 28"/>
                <a:gd name="T30" fmla="*/ 17 w 35"/>
                <a:gd name="T31" fmla="*/ 7 h 28"/>
                <a:gd name="T32" fmla="*/ 24 w 35"/>
                <a:gd name="T33" fmla="*/ 0 h 28"/>
                <a:gd name="T34" fmla="*/ 29 w 35"/>
                <a:gd name="T35" fmla="*/ 2 h 28"/>
                <a:gd name="T36" fmla="*/ 34 w 35"/>
                <a:gd name="T37" fmla="*/ 0 h 28"/>
                <a:gd name="T38" fmla="*/ 31 w 35"/>
                <a:gd name="T39" fmla="*/ 4 h 28"/>
                <a:gd name="T40" fmla="*/ 35 w 35"/>
                <a:gd name="T41" fmla="*/ 3 h 28"/>
                <a:gd name="T42" fmla="*/ 31 w 35"/>
                <a:gd name="T43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8">
                  <a:moveTo>
                    <a:pt x="31" y="7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17"/>
                    <a:pt x="24" y="28"/>
                    <a:pt x="11" y="28"/>
                  </a:cubicBezTo>
                  <a:cubicBezTo>
                    <a:pt x="7" y="28"/>
                    <a:pt x="3" y="26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5" y="24"/>
                    <a:pt x="8" y="23"/>
                    <a:pt x="11" y="21"/>
                  </a:cubicBezTo>
                  <a:cubicBezTo>
                    <a:pt x="8" y="21"/>
                    <a:pt x="5" y="19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4" y="16"/>
                    <a:pt x="2" y="13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6" y="5"/>
                    <a:pt x="11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3"/>
                    <a:pt x="20" y="0"/>
                    <a:pt x="24" y="0"/>
                  </a:cubicBezTo>
                  <a:cubicBezTo>
                    <a:pt x="26" y="0"/>
                    <a:pt x="28" y="1"/>
                    <a:pt x="29" y="2"/>
                  </a:cubicBezTo>
                  <a:cubicBezTo>
                    <a:pt x="31" y="2"/>
                    <a:pt x="32" y="1"/>
                    <a:pt x="34" y="0"/>
                  </a:cubicBezTo>
                  <a:cubicBezTo>
                    <a:pt x="33" y="2"/>
                    <a:pt x="32" y="3"/>
                    <a:pt x="31" y="4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4" y="4"/>
                    <a:pt x="33" y="6"/>
                    <a:pt x="3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Oval 1133"/>
          <p:cNvSpPr>
            <a:spLocks noChangeArrowheads="1"/>
          </p:cNvSpPr>
          <p:nvPr/>
        </p:nvSpPr>
        <p:spPr bwMode="auto">
          <a:xfrm>
            <a:off x="3395432" y="4127927"/>
            <a:ext cx="150813" cy="150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5780" y="374174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facebook.com/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Illinois.worknet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780" y="39385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780" y="41417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Illinois 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605" y="3419449"/>
            <a:ext cx="190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Follow us on: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16FD3-A2AE-5D4F-BC92-F14D7744A667}"/>
              </a:ext>
            </a:extLst>
          </p:cNvPr>
          <p:cNvSpPr/>
          <p:nvPr/>
        </p:nvSpPr>
        <p:spPr>
          <a:xfrm>
            <a:off x="0" y="0"/>
            <a:ext cx="9144000" cy="249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EC7A080-8330-ED45-B964-AF84C87BC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5" y="244602"/>
            <a:ext cx="3293611" cy="181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" y="1780753"/>
            <a:ext cx="7955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dirty="0">
                <a:solidFill>
                  <a:srgbClr val="D14C27"/>
                </a:solidFill>
              </a:rPr>
              <a:t>THANKS</a:t>
            </a:r>
            <a:r>
              <a:rPr lang="en-US" sz="3600" b="1" cap="all" dirty="0">
                <a:solidFill>
                  <a:srgbClr val="4D4D4D"/>
                </a:solidFill>
              </a:rPr>
              <a:t> </a:t>
            </a:r>
            <a:r>
              <a:rPr lang="en-US" sz="3600" cap="all" dirty="0">
                <a:solidFill>
                  <a:srgbClr val="4D4D4D"/>
                </a:solidFill>
              </a:rPr>
              <a:t>FOR viewing!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06680" y="1704619"/>
            <a:ext cx="1528849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2FC73AD-065A-5D4C-8CCF-AEB40EF44309}"/>
              </a:ext>
            </a:extLst>
          </p:cNvPr>
          <p:cNvSpPr/>
          <p:nvPr/>
        </p:nvSpPr>
        <p:spPr>
          <a:xfrm>
            <a:off x="0" y="4572000"/>
            <a:ext cx="9144000" cy="57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A5A909-83AC-A346-A9C2-EE3B7D81413D}"/>
              </a:ext>
            </a:extLst>
          </p:cNvPr>
          <p:cNvSpPr txBox="1"/>
          <p:nvPr/>
        </p:nvSpPr>
        <p:spPr>
          <a:xfrm>
            <a:off x="594360" y="4676105"/>
            <a:ext cx="822891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Illinois </a:t>
            </a:r>
            <a:r>
              <a:rPr lang="en-US" sz="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workNet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  This workforce product was funded by a grant awarded by the U.S. Department of Labor’s Employment and Training Administration.  For more information please refer to the footer at the bottom of </a:t>
            </a:r>
            <a:r>
              <a:rPr lang="en-US" sz="700" i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www.illinoisworknet.com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829" y="391813"/>
            <a:ext cx="79552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200" b="1" cap="all" dirty="0">
                <a:solidFill>
                  <a:srgbClr val="D14C27"/>
                </a:solidFill>
              </a:rPr>
              <a:t>QUESTIONS?</a:t>
            </a:r>
            <a:endParaRPr lang="en-US" sz="7200" cap="all" dirty="0">
              <a:solidFill>
                <a:srgbClr val="4D4D4D"/>
              </a:solidFill>
            </a:endParaRPr>
          </a:p>
        </p:txBody>
      </p:sp>
      <p:sp>
        <p:nvSpPr>
          <p:cNvPr id="38" name="Freeform 132"/>
          <p:cNvSpPr>
            <a:spLocks noEditPoints="1"/>
          </p:cNvSpPr>
          <p:nvPr/>
        </p:nvSpPr>
        <p:spPr bwMode="auto">
          <a:xfrm>
            <a:off x="3431759" y="4164116"/>
            <a:ext cx="64008" cy="64008"/>
          </a:xfrm>
          <a:custGeom>
            <a:avLst/>
            <a:gdLst>
              <a:gd name="T0" fmla="*/ 37 w 199"/>
              <a:gd name="T1" fmla="*/ 3 h 187"/>
              <a:gd name="T2" fmla="*/ 47 w 199"/>
              <a:gd name="T3" fmla="*/ 12 h 187"/>
              <a:gd name="T4" fmla="*/ 48 w 199"/>
              <a:gd name="T5" fmla="*/ 15 h 187"/>
              <a:gd name="T6" fmla="*/ 49 w 199"/>
              <a:gd name="T7" fmla="*/ 18 h 187"/>
              <a:gd name="T8" fmla="*/ 48 w 199"/>
              <a:gd name="T9" fmla="*/ 28 h 187"/>
              <a:gd name="T10" fmla="*/ 45 w 199"/>
              <a:gd name="T11" fmla="*/ 35 h 187"/>
              <a:gd name="T12" fmla="*/ 41 w 199"/>
              <a:gd name="T13" fmla="*/ 38 h 187"/>
              <a:gd name="T14" fmla="*/ 39 w 199"/>
              <a:gd name="T15" fmla="*/ 40 h 187"/>
              <a:gd name="T16" fmla="*/ 38 w 199"/>
              <a:gd name="T17" fmla="*/ 42 h 187"/>
              <a:gd name="T18" fmla="*/ 23 w 199"/>
              <a:gd name="T19" fmla="*/ 44 h 187"/>
              <a:gd name="T20" fmla="*/ 5 w 199"/>
              <a:gd name="T21" fmla="*/ 36 h 187"/>
              <a:gd name="T22" fmla="*/ 0 w 199"/>
              <a:gd name="T23" fmla="*/ 22 h 187"/>
              <a:gd name="T24" fmla="*/ 2 w 199"/>
              <a:gd name="T25" fmla="*/ 13 h 187"/>
              <a:gd name="T26" fmla="*/ 6 w 199"/>
              <a:gd name="T27" fmla="*/ 8 h 187"/>
              <a:gd name="T28" fmla="*/ 8 w 199"/>
              <a:gd name="T29" fmla="*/ 5 h 187"/>
              <a:gd name="T30" fmla="*/ 10 w 199"/>
              <a:gd name="T31" fmla="*/ 4 h 187"/>
              <a:gd name="T32" fmla="*/ 13 w 199"/>
              <a:gd name="T33" fmla="*/ 3 h 187"/>
              <a:gd name="T34" fmla="*/ 15 w 199"/>
              <a:gd name="T35" fmla="*/ 2 h 187"/>
              <a:gd name="T36" fmla="*/ 19 w 199"/>
              <a:gd name="T37" fmla="*/ 1 h 187"/>
              <a:gd name="T38" fmla="*/ 30 w 199"/>
              <a:gd name="T39" fmla="*/ 1 h 187"/>
              <a:gd name="T40" fmla="*/ 46 w 199"/>
              <a:gd name="T41" fmla="*/ 187 h 187"/>
              <a:gd name="T42" fmla="*/ 2 w 199"/>
              <a:gd name="T43" fmla="*/ 179 h 187"/>
              <a:gd name="T44" fmla="*/ 2 w 199"/>
              <a:gd name="T45" fmla="*/ 157 h 187"/>
              <a:gd name="T46" fmla="*/ 2 w 199"/>
              <a:gd name="T47" fmla="*/ 61 h 187"/>
              <a:gd name="T48" fmla="*/ 155 w 199"/>
              <a:gd name="T49" fmla="*/ 187 h 187"/>
              <a:gd name="T50" fmla="*/ 155 w 199"/>
              <a:gd name="T51" fmla="*/ 124 h 187"/>
              <a:gd name="T52" fmla="*/ 154 w 199"/>
              <a:gd name="T53" fmla="*/ 107 h 187"/>
              <a:gd name="T54" fmla="*/ 151 w 199"/>
              <a:gd name="T55" fmla="*/ 100 h 187"/>
              <a:gd name="T56" fmla="*/ 150 w 199"/>
              <a:gd name="T57" fmla="*/ 98 h 187"/>
              <a:gd name="T58" fmla="*/ 146 w 199"/>
              <a:gd name="T59" fmla="*/ 96 h 187"/>
              <a:gd name="T60" fmla="*/ 145 w 199"/>
              <a:gd name="T61" fmla="*/ 94 h 187"/>
              <a:gd name="T62" fmla="*/ 134 w 199"/>
              <a:gd name="T63" fmla="*/ 91 h 187"/>
              <a:gd name="T64" fmla="*/ 124 w 199"/>
              <a:gd name="T65" fmla="*/ 94 h 187"/>
              <a:gd name="T66" fmla="*/ 117 w 199"/>
              <a:gd name="T67" fmla="*/ 99 h 187"/>
              <a:gd name="T68" fmla="*/ 113 w 199"/>
              <a:gd name="T69" fmla="*/ 101 h 187"/>
              <a:gd name="T70" fmla="*/ 110 w 199"/>
              <a:gd name="T71" fmla="*/ 115 h 187"/>
              <a:gd name="T72" fmla="*/ 109 w 199"/>
              <a:gd name="T73" fmla="*/ 132 h 187"/>
              <a:gd name="T74" fmla="*/ 67 w 199"/>
              <a:gd name="T75" fmla="*/ 187 h 187"/>
              <a:gd name="T76" fmla="*/ 109 w 199"/>
              <a:gd name="T77" fmla="*/ 61 h 187"/>
              <a:gd name="T78" fmla="*/ 110 w 199"/>
              <a:gd name="T79" fmla="*/ 78 h 187"/>
              <a:gd name="T80" fmla="*/ 135 w 199"/>
              <a:gd name="T81" fmla="*/ 59 h 187"/>
              <a:gd name="T82" fmla="*/ 151 w 199"/>
              <a:gd name="T83" fmla="*/ 58 h 187"/>
              <a:gd name="T84" fmla="*/ 172 w 199"/>
              <a:gd name="T85" fmla="*/ 63 h 187"/>
              <a:gd name="T86" fmla="*/ 184 w 199"/>
              <a:gd name="T87" fmla="*/ 73 h 187"/>
              <a:gd name="T88" fmla="*/ 188 w 199"/>
              <a:gd name="T89" fmla="*/ 76 h 187"/>
              <a:gd name="T90" fmla="*/ 189 w 199"/>
              <a:gd name="T91" fmla="*/ 78 h 187"/>
              <a:gd name="T92" fmla="*/ 190 w 199"/>
              <a:gd name="T93" fmla="*/ 81 h 187"/>
              <a:gd name="T94" fmla="*/ 192 w 199"/>
              <a:gd name="T95" fmla="*/ 84 h 187"/>
              <a:gd name="T96" fmla="*/ 194 w 199"/>
              <a:gd name="T97" fmla="*/ 87 h 187"/>
              <a:gd name="T98" fmla="*/ 196 w 199"/>
              <a:gd name="T99" fmla="*/ 94 h 187"/>
              <a:gd name="T100" fmla="*/ 198 w 199"/>
              <a:gd name="T101" fmla="*/ 112 h 187"/>
              <a:gd name="T102" fmla="*/ 199 w 199"/>
              <a:gd name="T10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9" h="187">
                <a:moveTo>
                  <a:pt x="30" y="1"/>
                </a:moveTo>
                <a:cubicBezTo>
                  <a:pt x="32" y="1"/>
                  <a:pt x="35" y="2"/>
                  <a:pt x="37" y="3"/>
                </a:cubicBezTo>
                <a:cubicBezTo>
                  <a:pt x="39" y="4"/>
                  <a:pt x="41" y="5"/>
                  <a:pt x="43" y="7"/>
                </a:cubicBezTo>
                <a:cubicBezTo>
                  <a:pt x="45" y="8"/>
                  <a:pt x="46" y="10"/>
                  <a:pt x="47" y="12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0" y="21"/>
                  <a:pt x="49" y="22"/>
                </a:cubicBezTo>
                <a:cubicBezTo>
                  <a:pt x="49" y="24"/>
                  <a:pt x="49" y="26"/>
                  <a:pt x="48" y="28"/>
                </a:cubicBezTo>
                <a:cubicBezTo>
                  <a:pt x="48" y="29"/>
                  <a:pt x="47" y="31"/>
                  <a:pt x="47" y="32"/>
                </a:cubicBezTo>
                <a:cubicBezTo>
                  <a:pt x="46" y="34"/>
                  <a:pt x="45" y="35"/>
                  <a:pt x="45" y="35"/>
                </a:cubicBezTo>
                <a:cubicBezTo>
                  <a:pt x="44" y="36"/>
                  <a:pt x="44" y="36"/>
                  <a:pt x="43" y="37"/>
                </a:cubicBezTo>
                <a:cubicBezTo>
                  <a:pt x="42" y="37"/>
                  <a:pt x="42" y="38"/>
                  <a:pt x="41" y="38"/>
                </a:cubicBezTo>
                <a:cubicBezTo>
                  <a:pt x="41" y="40"/>
                  <a:pt x="41" y="40"/>
                  <a:pt x="4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8" y="40"/>
                  <a:pt x="38" y="41"/>
                </a:cubicBezTo>
                <a:cubicBezTo>
                  <a:pt x="38" y="41"/>
                  <a:pt x="38" y="41"/>
                  <a:pt x="38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1" y="43"/>
                  <a:pt x="27" y="44"/>
                  <a:pt x="23" y="44"/>
                </a:cubicBezTo>
                <a:cubicBezTo>
                  <a:pt x="19" y="44"/>
                  <a:pt x="16" y="43"/>
                  <a:pt x="13" y="42"/>
                </a:cubicBezTo>
                <a:cubicBezTo>
                  <a:pt x="10" y="40"/>
                  <a:pt x="7" y="38"/>
                  <a:pt x="5" y="36"/>
                </a:cubicBezTo>
                <a:cubicBezTo>
                  <a:pt x="3" y="33"/>
                  <a:pt x="1" y="30"/>
                  <a:pt x="0" y="27"/>
                </a:cubicBezTo>
                <a:cubicBezTo>
                  <a:pt x="0" y="25"/>
                  <a:pt x="0" y="24"/>
                  <a:pt x="0" y="22"/>
                </a:cubicBezTo>
                <a:cubicBezTo>
                  <a:pt x="0" y="20"/>
                  <a:pt x="0" y="19"/>
                  <a:pt x="1" y="17"/>
                </a:cubicBezTo>
                <a:cubicBezTo>
                  <a:pt x="1" y="16"/>
                  <a:pt x="2" y="14"/>
                  <a:pt x="2" y="13"/>
                </a:cubicBezTo>
                <a:cubicBezTo>
                  <a:pt x="3" y="12"/>
                  <a:pt x="3" y="11"/>
                  <a:pt x="3" y="9"/>
                </a:cubicBezTo>
                <a:cubicBezTo>
                  <a:pt x="4" y="9"/>
                  <a:pt x="5" y="8"/>
                  <a:pt x="6" y="8"/>
                </a:cubicBezTo>
                <a:cubicBezTo>
                  <a:pt x="6" y="7"/>
                  <a:pt x="7" y="7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1" y="4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5" y="2"/>
                </a:cubicBezTo>
                <a:cubicBezTo>
                  <a:pt x="16" y="1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1"/>
                  <a:pt x="21" y="0"/>
                </a:cubicBezTo>
                <a:cubicBezTo>
                  <a:pt x="24" y="0"/>
                  <a:pt x="27" y="0"/>
                  <a:pt x="30" y="1"/>
                </a:cubicBezTo>
                <a:close/>
                <a:moveTo>
                  <a:pt x="46" y="61"/>
                </a:moveTo>
                <a:cubicBezTo>
                  <a:pt x="46" y="187"/>
                  <a:pt x="46" y="187"/>
                  <a:pt x="46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5"/>
                  <a:pt x="2" y="182"/>
                  <a:pt x="2" y="179"/>
                </a:cubicBezTo>
                <a:cubicBezTo>
                  <a:pt x="2" y="175"/>
                  <a:pt x="2" y="172"/>
                  <a:pt x="2" y="168"/>
                </a:cubicBezTo>
                <a:cubicBezTo>
                  <a:pt x="2" y="164"/>
                  <a:pt x="2" y="161"/>
                  <a:pt x="2" y="157"/>
                </a:cubicBezTo>
                <a:cubicBezTo>
                  <a:pt x="2" y="153"/>
                  <a:pt x="2" y="150"/>
                  <a:pt x="2" y="148"/>
                </a:cubicBezTo>
                <a:cubicBezTo>
                  <a:pt x="2" y="61"/>
                  <a:pt x="2" y="61"/>
                  <a:pt x="2" y="61"/>
                </a:cubicBezTo>
                <a:lnTo>
                  <a:pt x="46" y="61"/>
                </a:lnTo>
                <a:close/>
                <a:moveTo>
                  <a:pt x="155" y="187"/>
                </a:moveTo>
                <a:cubicBezTo>
                  <a:pt x="155" y="133"/>
                  <a:pt x="155" y="133"/>
                  <a:pt x="155" y="133"/>
                </a:cubicBezTo>
                <a:cubicBezTo>
                  <a:pt x="155" y="130"/>
                  <a:pt x="155" y="127"/>
                  <a:pt x="155" y="124"/>
                </a:cubicBezTo>
                <a:cubicBezTo>
                  <a:pt x="155" y="121"/>
                  <a:pt x="155" y="118"/>
                  <a:pt x="155" y="115"/>
                </a:cubicBezTo>
                <a:cubicBezTo>
                  <a:pt x="155" y="112"/>
                  <a:pt x="155" y="110"/>
                  <a:pt x="154" y="107"/>
                </a:cubicBezTo>
                <a:cubicBezTo>
                  <a:pt x="154" y="105"/>
                  <a:pt x="153" y="102"/>
                  <a:pt x="152" y="101"/>
                </a:cubicBezTo>
                <a:cubicBezTo>
                  <a:pt x="151" y="101"/>
                  <a:pt x="151" y="100"/>
                  <a:pt x="151" y="100"/>
                </a:cubicBezTo>
                <a:cubicBezTo>
                  <a:pt x="151" y="100"/>
                  <a:pt x="150" y="100"/>
                  <a:pt x="150" y="100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6" y="95"/>
                  <a:pt x="145" y="95"/>
                  <a:pt x="145" y="9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4" y="93"/>
                  <a:pt x="142" y="92"/>
                  <a:pt x="140" y="92"/>
                </a:cubicBezTo>
                <a:cubicBezTo>
                  <a:pt x="138" y="92"/>
                  <a:pt x="136" y="91"/>
                  <a:pt x="134" y="91"/>
                </a:cubicBezTo>
                <a:cubicBezTo>
                  <a:pt x="132" y="91"/>
                  <a:pt x="130" y="91"/>
                  <a:pt x="128" y="92"/>
                </a:cubicBezTo>
                <a:cubicBezTo>
                  <a:pt x="126" y="92"/>
                  <a:pt x="125" y="93"/>
                  <a:pt x="124" y="94"/>
                </a:cubicBezTo>
                <a:cubicBezTo>
                  <a:pt x="122" y="94"/>
                  <a:pt x="121" y="95"/>
                  <a:pt x="120" y="96"/>
                </a:cubicBezTo>
                <a:cubicBezTo>
                  <a:pt x="119" y="96"/>
                  <a:pt x="118" y="98"/>
                  <a:pt x="117" y="99"/>
                </a:cubicBezTo>
                <a:cubicBezTo>
                  <a:pt x="116" y="99"/>
                  <a:pt x="116" y="99"/>
                  <a:pt x="115" y="100"/>
                </a:cubicBezTo>
                <a:cubicBezTo>
                  <a:pt x="114" y="100"/>
                  <a:pt x="114" y="100"/>
                  <a:pt x="113" y="101"/>
                </a:cubicBezTo>
                <a:cubicBezTo>
                  <a:pt x="112" y="103"/>
                  <a:pt x="111" y="105"/>
                  <a:pt x="111" y="107"/>
                </a:cubicBezTo>
                <a:cubicBezTo>
                  <a:pt x="110" y="109"/>
                  <a:pt x="110" y="112"/>
                  <a:pt x="110" y="115"/>
                </a:cubicBezTo>
                <a:cubicBezTo>
                  <a:pt x="109" y="117"/>
                  <a:pt x="109" y="120"/>
                  <a:pt x="109" y="123"/>
                </a:cubicBezTo>
                <a:cubicBezTo>
                  <a:pt x="109" y="126"/>
                  <a:pt x="109" y="129"/>
                  <a:pt x="109" y="132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7" y="61"/>
                  <a:pt x="67" y="61"/>
                  <a:pt x="67" y="61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3" y="73"/>
                  <a:pt x="116" y="70"/>
                  <a:pt x="121" y="67"/>
                </a:cubicBezTo>
                <a:cubicBezTo>
                  <a:pt x="125" y="63"/>
                  <a:pt x="130" y="61"/>
                  <a:pt x="135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4" y="58"/>
                  <a:pt x="147" y="58"/>
                  <a:pt x="151" y="58"/>
                </a:cubicBezTo>
                <a:cubicBezTo>
                  <a:pt x="155" y="58"/>
                  <a:pt x="158" y="59"/>
                  <a:pt x="162" y="59"/>
                </a:cubicBezTo>
                <a:cubicBezTo>
                  <a:pt x="165" y="60"/>
                  <a:pt x="169" y="61"/>
                  <a:pt x="172" y="63"/>
                </a:cubicBezTo>
                <a:cubicBezTo>
                  <a:pt x="175" y="64"/>
                  <a:pt x="177" y="65"/>
                  <a:pt x="179" y="66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5" y="73"/>
                  <a:pt x="185" y="74"/>
                  <a:pt x="186" y="74"/>
                </a:cubicBezTo>
                <a:cubicBezTo>
                  <a:pt x="187" y="75"/>
                  <a:pt x="188" y="75"/>
                  <a:pt x="188" y="76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2" y="82"/>
                  <a:pt x="192" y="83"/>
                  <a:pt x="192" y="84"/>
                </a:cubicBezTo>
                <a:cubicBezTo>
                  <a:pt x="193" y="85"/>
                  <a:pt x="193" y="86"/>
                  <a:pt x="193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9"/>
                  <a:pt x="196" y="99"/>
                  <a:pt x="196" y="99"/>
                </a:cubicBezTo>
                <a:cubicBezTo>
                  <a:pt x="198" y="103"/>
                  <a:pt x="198" y="107"/>
                  <a:pt x="198" y="112"/>
                </a:cubicBezTo>
                <a:cubicBezTo>
                  <a:pt x="198" y="117"/>
                  <a:pt x="199" y="122"/>
                  <a:pt x="199" y="128"/>
                </a:cubicBezTo>
                <a:cubicBezTo>
                  <a:pt x="199" y="187"/>
                  <a:pt x="199" y="187"/>
                  <a:pt x="199" y="187"/>
                </a:cubicBezTo>
                <a:lnTo>
                  <a:pt x="155" y="18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24" grpId="0" animBg="1"/>
      <p:bldP spid="18" grpId="0"/>
      <p:bldP spid="19" grpId="0"/>
      <p:bldP spid="20" grpId="0"/>
      <p:bldP spid="21" grpId="0"/>
      <p:bldP spid="2" grpId="0"/>
      <p:bldP spid="35" grpId="0"/>
      <p:bldP spid="36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114955" y="1208668"/>
            <a:ext cx="3029045" cy="3416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08316" y="1204913"/>
            <a:ext cx="3127013" cy="3416248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1204913"/>
            <a:ext cx="3029045" cy="3416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129538" y="1818918"/>
            <a:ext cx="630942" cy="1011010"/>
            <a:chOff x="5202415" y="1818918"/>
            <a:chExt cx="630942" cy="1011010"/>
          </a:xfrm>
        </p:grpSpPr>
        <p:sp>
          <p:nvSpPr>
            <p:cNvPr id="86" name="Teardrop 85"/>
            <p:cNvSpPr/>
            <p:nvPr/>
          </p:nvSpPr>
          <p:spPr>
            <a:xfrm rot="8100000">
              <a:off x="5202415" y="1818918"/>
              <a:ext cx="630942" cy="630942"/>
            </a:xfrm>
            <a:prstGeom prst="teardrop">
              <a:avLst>
                <a:gd name="adj" fmla="val 117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277556" y="1891718"/>
              <a:ext cx="480660" cy="480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467936" y="2738084"/>
              <a:ext cx="91844" cy="918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4356" y="1866873"/>
            <a:ext cx="630942" cy="1011010"/>
            <a:chOff x="3263286" y="1818918"/>
            <a:chExt cx="630942" cy="1011010"/>
          </a:xfrm>
        </p:grpSpPr>
        <p:sp>
          <p:nvSpPr>
            <p:cNvPr id="80" name="Teardrop 79"/>
            <p:cNvSpPr/>
            <p:nvPr/>
          </p:nvSpPr>
          <p:spPr>
            <a:xfrm rot="8100000">
              <a:off x="3263286" y="1818918"/>
              <a:ext cx="630942" cy="630942"/>
            </a:xfrm>
            <a:prstGeom prst="teardrop">
              <a:avLst>
                <a:gd name="adj" fmla="val 11714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338427" y="1891718"/>
              <a:ext cx="480660" cy="480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521686" y="2738084"/>
              <a:ext cx="91844" cy="9184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24157" y="1818918"/>
            <a:ext cx="630942" cy="1011010"/>
            <a:chOff x="1324157" y="1818918"/>
            <a:chExt cx="630942" cy="1011010"/>
          </a:xfrm>
        </p:grpSpPr>
        <p:sp>
          <p:nvSpPr>
            <p:cNvPr id="4" name="Teardrop 3"/>
            <p:cNvSpPr/>
            <p:nvPr/>
          </p:nvSpPr>
          <p:spPr>
            <a:xfrm rot="8100000">
              <a:off x="1324157" y="1818918"/>
              <a:ext cx="630942" cy="630942"/>
            </a:xfrm>
            <a:prstGeom prst="teardrop">
              <a:avLst>
                <a:gd name="adj" fmla="val 1171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99298" y="1891718"/>
              <a:ext cx="480660" cy="480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93706" y="2738084"/>
              <a:ext cx="91844" cy="918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UPDATES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4859" y="3264346"/>
            <a:ext cx="2727638" cy="1380163"/>
            <a:chOff x="821239" y="3263040"/>
            <a:chExt cx="1772755" cy="1380163"/>
          </a:xfrm>
        </p:grpSpPr>
        <p:sp>
          <p:nvSpPr>
            <p:cNvPr id="23" name="TextBox 22"/>
            <p:cNvSpPr txBox="1"/>
            <p:nvPr/>
          </p:nvSpPr>
          <p:spPr>
            <a:xfrm>
              <a:off x="872673" y="3732697"/>
              <a:ext cx="1721321" cy="9105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Some programs will not auto-populate because customer info is not stored in a system. These programs include: Apprenticeship Plus, Incumbent Worker, Laid Off Worker, and the National Emergency Grant (NEG).</a:t>
              </a:r>
            </a:p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1239" y="3263040"/>
              <a:ext cx="1723080" cy="7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100" b="1" cap="all" spc="20" dirty="0">
                  <a:solidFill>
                    <a:schemeClr val="bg1"/>
                  </a:solidFill>
                </a:rPr>
                <a:t>Auto-populating Customer Information</a:t>
              </a:r>
            </a:p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endParaRPr lang="en-US" sz="1100" b="1" cap="all" spc="2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81658" y="2859005"/>
            <a:ext cx="5159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D14C27"/>
                </a:solidFill>
              </a:rPr>
              <a:t>01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51857" y="2906960"/>
            <a:ext cx="5159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D14C27"/>
                </a:solidFill>
              </a:rPr>
              <a:t>02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167" y="3264346"/>
            <a:ext cx="1920766" cy="418769"/>
            <a:chOff x="4699498" y="3264346"/>
            <a:chExt cx="1636776" cy="418769"/>
          </a:xfrm>
        </p:grpSpPr>
        <p:sp>
          <p:nvSpPr>
            <p:cNvPr id="84" name="TextBox 83"/>
            <p:cNvSpPr txBox="1"/>
            <p:nvPr/>
          </p:nvSpPr>
          <p:spPr>
            <a:xfrm>
              <a:off x="4701256" y="3491244"/>
              <a:ext cx="1633261" cy="15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endParaRPr lang="en-US" sz="900" dirty="0">
                <a:solidFill>
                  <a:srgbClr val="4D4D4D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699498" y="3264346"/>
              <a:ext cx="1636776" cy="418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100" b="1" cap="all" spc="20" dirty="0">
                  <a:solidFill>
                    <a:schemeClr val="bg1"/>
                  </a:solidFill>
                </a:rPr>
                <a:t>Including Trade Adjustment Assistance 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187039" y="2859005"/>
            <a:ext cx="5159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D14C27"/>
                </a:solidFill>
              </a:rPr>
              <a:t>03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38627" y="3264346"/>
            <a:ext cx="1636776" cy="713722"/>
            <a:chOff x="6638627" y="3264346"/>
            <a:chExt cx="1636776" cy="713722"/>
          </a:xfrm>
        </p:grpSpPr>
        <p:sp>
          <p:nvSpPr>
            <p:cNvPr id="90" name="TextBox 89"/>
            <p:cNvSpPr txBox="1"/>
            <p:nvPr/>
          </p:nvSpPr>
          <p:spPr>
            <a:xfrm>
              <a:off x="6640385" y="3491244"/>
              <a:ext cx="1633261" cy="15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endParaRPr lang="en-US" sz="900" dirty="0">
                <a:solidFill>
                  <a:srgbClr val="4D4D4D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38627" y="3264346"/>
              <a:ext cx="1636776" cy="7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r>
                <a:rPr lang="en-US" sz="1100" b="1" cap="all" spc="20" dirty="0">
                  <a:solidFill>
                    <a:schemeClr val="bg1"/>
                  </a:solidFill>
                </a:rPr>
                <a:t>Creating specific URLs for each success story </a:t>
              </a:r>
            </a:p>
            <a:p>
              <a:pPr algn="ctr">
                <a:lnSpc>
                  <a:spcPts val="1700"/>
                </a:lnSpc>
                <a:spcAft>
                  <a:spcPts val="600"/>
                </a:spcAft>
              </a:pPr>
              <a:endParaRPr lang="en-US" sz="1100" b="1" cap="all" spc="2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Image result for hardhat transparent ico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76" y="1946480"/>
            <a:ext cx="37368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ync transparent ic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47" y="1997123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86"/>
          <p:cNvSpPr>
            <a:spLocks noEditPoints="1"/>
          </p:cNvSpPr>
          <p:nvPr/>
        </p:nvSpPr>
        <p:spPr bwMode="auto">
          <a:xfrm>
            <a:off x="7319855" y="1991469"/>
            <a:ext cx="274320" cy="274320"/>
          </a:xfrm>
          <a:custGeom>
            <a:avLst/>
            <a:gdLst>
              <a:gd name="T0" fmla="*/ 97 w 212"/>
              <a:gd name="T1" fmla="*/ 174 h 218"/>
              <a:gd name="T2" fmla="*/ 97 w 212"/>
              <a:gd name="T3" fmla="*/ 193 h 218"/>
              <a:gd name="T4" fmla="*/ 86 w 212"/>
              <a:gd name="T5" fmla="*/ 203 h 218"/>
              <a:gd name="T6" fmla="*/ 50 w 212"/>
              <a:gd name="T7" fmla="*/ 218 h 218"/>
              <a:gd name="T8" fmla="*/ 15 w 212"/>
              <a:gd name="T9" fmla="*/ 203 h 218"/>
              <a:gd name="T10" fmla="*/ 0 w 212"/>
              <a:gd name="T11" fmla="*/ 168 h 218"/>
              <a:gd name="T12" fmla="*/ 15 w 212"/>
              <a:gd name="T13" fmla="*/ 133 h 218"/>
              <a:gd name="T14" fmla="*/ 55 w 212"/>
              <a:gd name="T15" fmla="*/ 93 h 218"/>
              <a:gd name="T16" fmla="*/ 126 w 212"/>
              <a:gd name="T17" fmla="*/ 84 h 218"/>
              <a:gd name="T18" fmla="*/ 126 w 212"/>
              <a:gd name="T19" fmla="*/ 103 h 218"/>
              <a:gd name="T20" fmla="*/ 108 w 212"/>
              <a:gd name="T21" fmla="*/ 103 h 218"/>
              <a:gd name="T22" fmla="*/ 73 w 212"/>
              <a:gd name="T23" fmla="*/ 112 h 218"/>
              <a:gd name="T24" fmla="*/ 33 w 212"/>
              <a:gd name="T25" fmla="*/ 151 h 218"/>
              <a:gd name="T26" fmla="*/ 26 w 212"/>
              <a:gd name="T27" fmla="*/ 168 h 218"/>
              <a:gd name="T28" fmla="*/ 33 w 212"/>
              <a:gd name="T29" fmla="*/ 185 h 218"/>
              <a:gd name="T30" fmla="*/ 67 w 212"/>
              <a:gd name="T31" fmla="*/ 185 h 218"/>
              <a:gd name="T32" fmla="*/ 78 w 212"/>
              <a:gd name="T33" fmla="*/ 174 h 218"/>
              <a:gd name="T34" fmla="*/ 97 w 212"/>
              <a:gd name="T35" fmla="*/ 174 h 218"/>
              <a:gd name="T36" fmla="*/ 212 w 212"/>
              <a:gd name="T37" fmla="*/ 57 h 218"/>
              <a:gd name="T38" fmla="*/ 198 w 212"/>
              <a:gd name="T39" fmla="*/ 92 h 218"/>
              <a:gd name="T40" fmla="*/ 155 w 212"/>
              <a:gd name="T41" fmla="*/ 134 h 218"/>
              <a:gd name="T42" fmla="*/ 116 w 212"/>
              <a:gd name="T43" fmla="*/ 153 h 218"/>
              <a:gd name="T44" fmla="*/ 86 w 212"/>
              <a:gd name="T45" fmla="*/ 140 h 218"/>
              <a:gd name="T46" fmla="*/ 86 w 212"/>
              <a:gd name="T47" fmla="*/ 122 h 218"/>
              <a:gd name="T48" fmla="*/ 105 w 212"/>
              <a:gd name="T49" fmla="*/ 122 h 218"/>
              <a:gd name="T50" fmla="*/ 137 w 212"/>
              <a:gd name="T51" fmla="*/ 115 h 218"/>
              <a:gd name="T52" fmla="*/ 179 w 212"/>
              <a:gd name="T53" fmla="*/ 73 h 218"/>
              <a:gd name="T54" fmla="*/ 186 w 212"/>
              <a:gd name="T55" fmla="*/ 57 h 218"/>
              <a:gd name="T56" fmla="*/ 179 w 212"/>
              <a:gd name="T57" fmla="*/ 40 h 218"/>
              <a:gd name="T58" fmla="*/ 148 w 212"/>
              <a:gd name="T59" fmla="*/ 38 h 218"/>
              <a:gd name="T60" fmla="*/ 135 w 212"/>
              <a:gd name="T61" fmla="*/ 51 h 218"/>
              <a:gd name="T62" fmla="*/ 116 w 212"/>
              <a:gd name="T63" fmla="*/ 50 h 218"/>
              <a:gd name="T64" fmla="*/ 116 w 212"/>
              <a:gd name="T65" fmla="*/ 32 h 218"/>
              <a:gd name="T66" fmla="*/ 129 w 212"/>
              <a:gd name="T67" fmla="*/ 19 h 218"/>
              <a:gd name="T68" fmla="*/ 198 w 212"/>
              <a:gd name="T69" fmla="*/ 21 h 218"/>
              <a:gd name="T70" fmla="*/ 212 w 212"/>
              <a:gd name="T71" fmla="*/ 5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2" h="218">
                <a:moveTo>
                  <a:pt x="97" y="174"/>
                </a:moveTo>
                <a:cubicBezTo>
                  <a:pt x="102" y="179"/>
                  <a:pt x="102" y="187"/>
                  <a:pt x="97" y="193"/>
                </a:cubicBezTo>
                <a:cubicBezTo>
                  <a:pt x="86" y="203"/>
                  <a:pt x="86" y="203"/>
                  <a:pt x="86" y="203"/>
                </a:cubicBezTo>
                <a:cubicBezTo>
                  <a:pt x="76" y="213"/>
                  <a:pt x="63" y="218"/>
                  <a:pt x="50" y="218"/>
                </a:cubicBezTo>
                <a:cubicBezTo>
                  <a:pt x="38" y="218"/>
                  <a:pt x="25" y="213"/>
                  <a:pt x="15" y="203"/>
                </a:cubicBezTo>
                <a:cubicBezTo>
                  <a:pt x="5" y="194"/>
                  <a:pt x="0" y="181"/>
                  <a:pt x="0" y="168"/>
                </a:cubicBezTo>
                <a:cubicBezTo>
                  <a:pt x="0" y="154"/>
                  <a:pt x="5" y="142"/>
                  <a:pt x="15" y="133"/>
                </a:cubicBezTo>
                <a:cubicBezTo>
                  <a:pt x="55" y="93"/>
                  <a:pt x="55" y="93"/>
                  <a:pt x="55" y="93"/>
                </a:cubicBezTo>
                <a:cubicBezTo>
                  <a:pt x="79" y="69"/>
                  <a:pt x="107" y="65"/>
                  <a:pt x="126" y="84"/>
                </a:cubicBezTo>
                <a:cubicBezTo>
                  <a:pt x="132" y="90"/>
                  <a:pt x="132" y="98"/>
                  <a:pt x="126" y="103"/>
                </a:cubicBezTo>
                <a:cubicBezTo>
                  <a:pt x="122" y="108"/>
                  <a:pt x="113" y="108"/>
                  <a:pt x="108" y="103"/>
                </a:cubicBezTo>
                <a:cubicBezTo>
                  <a:pt x="97" y="92"/>
                  <a:pt x="81" y="104"/>
                  <a:pt x="73" y="112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29" y="156"/>
                  <a:pt x="26" y="161"/>
                  <a:pt x="26" y="168"/>
                </a:cubicBezTo>
                <a:cubicBezTo>
                  <a:pt x="26" y="174"/>
                  <a:pt x="29" y="180"/>
                  <a:pt x="33" y="185"/>
                </a:cubicBezTo>
                <a:cubicBezTo>
                  <a:pt x="43" y="194"/>
                  <a:pt x="58" y="194"/>
                  <a:pt x="67" y="185"/>
                </a:cubicBezTo>
                <a:cubicBezTo>
                  <a:pt x="78" y="174"/>
                  <a:pt x="78" y="174"/>
                  <a:pt x="78" y="174"/>
                </a:cubicBezTo>
                <a:cubicBezTo>
                  <a:pt x="83" y="169"/>
                  <a:pt x="91" y="169"/>
                  <a:pt x="97" y="174"/>
                </a:cubicBezTo>
                <a:close/>
                <a:moveTo>
                  <a:pt x="212" y="57"/>
                </a:moveTo>
                <a:cubicBezTo>
                  <a:pt x="212" y="70"/>
                  <a:pt x="208" y="82"/>
                  <a:pt x="198" y="92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43" y="147"/>
                  <a:pt x="129" y="153"/>
                  <a:pt x="116" y="153"/>
                </a:cubicBezTo>
                <a:cubicBezTo>
                  <a:pt x="105" y="153"/>
                  <a:pt x="95" y="149"/>
                  <a:pt x="86" y="140"/>
                </a:cubicBezTo>
                <a:cubicBezTo>
                  <a:pt x="81" y="135"/>
                  <a:pt x="81" y="127"/>
                  <a:pt x="86" y="122"/>
                </a:cubicBezTo>
                <a:cubicBezTo>
                  <a:pt x="91" y="116"/>
                  <a:pt x="100" y="116"/>
                  <a:pt x="105" y="122"/>
                </a:cubicBezTo>
                <a:cubicBezTo>
                  <a:pt x="109" y="125"/>
                  <a:pt x="118" y="134"/>
                  <a:pt x="137" y="115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84" y="69"/>
                  <a:pt x="186" y="63"/>
                  <a:pt x="186" y="57"/>
                </a:cubicBezTo>
                <a:cubicBezTo>
                  <a:pt x="186" y="50"/>
                  <a:pt x="184" y="45"/>
                  <a:pt x="179" y="40"/>
                </a:cubicBezTo>
                <a:cubicBezTo>
                  <a:pt x="171" y="32"/>
                  <a:pt x="158" y="28"/>
                  <a:pt x="148" y="38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29" y="56"/>
                  <a:pt x="122" y="56"/>
                  <a:pt x="116" y="50"/>
                </a:cubicBezTo>
                <a:cubicBezTo>
                  <a:pt x="111" y="46"/>
                  <a:pt x="111" y="37"/>
                  <a:pt x="116" y="32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9" y="0"/>
                  <a:pt x="177" y="1"/>
                  <a:pt x="198" y="21"/>
                </a:cubicBezTo>
                <a:cubicBezTo>
                  <a:pt x="208" y="31"/>
                  <a:pt x="212" y="43"/>
                  <a:pt x="212" y="5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76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Success Story Importance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2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55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IMPORTANCE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204913"/>
            <a:ext cx="4572000" cy="287178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0" y="1858758"/>
            <a:ext cx="4572000" cy="2733675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94362" y="1974291"/>
            <a:ext cx="3367458" cy="1966072"/>
            <a:chOff x="594362" y="1974291"/>
            <a:chExt cx="3367458" cy="196607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840" y="2652959"/>
              <a:ext cx="3336980" cy="1287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Customers can see what their peers are doing.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Can connect to others facing similar situations.</a:t>
              </a:r>
            </a:p>
            <a:p>
              <a:pPr marL="171450" indent="-171450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Shows customers how others have succeeded in the program.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Provides Credibility.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Customers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0535" y="2703843"/>
            <a:ext cx="3363013" cy="1537176"/>
            <a:chOff x="594362" y="1974291"/>
            <a:chExt cx="3363013" cy="153717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20395" y="2703554"/>
              <a:ext cx="3336980" cy="80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Gives credibility to program and organizations running them.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Gives others hope that the program can work for them too.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Highlights aspects of the programs that work best.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bg1"/>
                  </a:solidFill>
                </a:rPr>
                <a:t>Program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4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IMPORTANCE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286121"/>
            <a:ext cx="4463845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25116" y="2063555"/>
            <a:ext cx="3712167" cy="1178805"/>
            <a:chOff x="594362" y="1974291"/>
            <a:chExt cx="3367458" cy="117880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840" y="2652959"/>
              <a:ext cx="3336980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12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Illinois </a:t>
              </a:r>
              <a:r>
                <a:rPr lang="en-US" sz="1000" dirty="0" err="1">
                  <a:solidFill>
                    <a:schemeClr val="bg1"/>
                  </a:solidFill>
                </a:rPr>
                <a:t>workNet</a:t>
              </a:r>
              <a:r>
                <a:rPr lang="en-US" sz="1000" dirty="0">
                  <a:solidFill>
                    <a:schemeClr val="bg1"/>
                  </a:solidFill>
                </a:rPr>
                <a:t> success stories are used in the Workforce Development Annual Reports. Each year the stories are reviewed by commerce and various stories are added to the report.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4362" y="2079377"/>
              <a:ext cx="3345871" cy="9298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Annual Reports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013" y="959101"/>
            <a:ext cx="5008381" cy="374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730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Success Story Resources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2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865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</a:t>
            </a:r>
            <a:r>
              <a:rPr lang="en-US" sz="2000" dirty="0">
                <a:solidFill>
                  <a:schemeClr val="accent2"/>
                </a:solidFill>
              </a:rPr>
              <a:t>SUCCESS STORY GUIDE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761" y="959101"/>
            <a:ext cx="4286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www.illinoisworknet.com/success</a:t>
            </a:r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9" y="1342361"/>
            <a:ext cx="6306672" cy="3651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94"/>
          <a:stretch/>
        </p:blipFill>
        <p:spPr>
          <a:xfrm>
            <a:off x="2054942" y="1563329"/>
            <a:ext cx="4748981" cy="29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01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07-Orang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F082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2BBCF13D0B54BA6F019D4ADC6FF0A" ma:contentTypeVersion="3" ma:contentTypeDescription="Create a new document." ma:contentTypeScope="" ma:versionID="81be4bf206c7728b0ee89401ad8448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A0E264-0FF1-4C68-9688-A1E9B2EE51DB}"/>
</file>

<file path=customXml/itemProps2.xml><?xml version="1.0" encoding="utf-8"?>
<ds:datastoreItem xmlns:ds="http://schemas.openxmlformats.org/officeDocument/2006/customXml" ds:itemID="{F2602151-88DC-4E69-A113-8B7D6CBFA441}"/>
</file>

<file path=customXml/itemProps3.xml><?xml version="1.0" encoding="utf-8"?>
<ds:datastoreItem xmlns:ds="http://schemas.openxmlformats.org/officeDocument/2006/customXml" ds:itemID="{C0C6B464-B925-4755-A810-FE2956D4DF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17572</TotalTime>
  <Words>1661</Words>
  <Application>Microsoft Office PowerPoint</Application>
  <PresentationFormat>On-screen Show (16:9)</PresentationFormat>
  <Paragraphs>257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Illinois workNet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/>
  <dc:creator>Illinois workNet</dc:creator>
  <cp:keywords/>
  <dc:description/>
  <cp:lastModifiedBy>Sloan, Sheila</cp:lastModifiedBy>
  <cp:revision>1184</cp:revision>
  <cp:lastPrinted>2018-06-26T15:29:22Z</cp:lastPrinted>
  <dcterms:created xsi:type="dcterms:W3CDTF">2015-05-25T12:45:08Z</dcterms:created>
  <dcterms:modified xsi:type="dcterms:W3CDTF">2022-01-07T20:10:18Z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0x0101001E72BBCF13D0B54BA6F019D4ADC6FF0A</vt:lpwstr>
  </property>
</Properties>
</file>