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362" r:id="rId3"/>
    <p:sldId id="373" r:id="rId4"/>
    <p:sldId id="372"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415" r:id="rId23"/>
    <p:sldId id="416" r:id="rId24"/>
    <p:sldId id="417" r:id="rId25"/>
    <p:sldId id="391" r:id="rId26"/>
    <p:sldId id="404" r:id="rId27"/>
    <p:sldId id="412" r:id="rId28"/>
    <p:sldId id="401" r:id="rId29"/>
    <p:sldId id="402" r:id="rId30"/>
    <p:sldId id="403" r:id="rId31"/>
    <p:sldId id="392" r:id="rId32"/>
    <p:sldId id="413" r:id="rId33"/>
    <p:sldId id="393" r:id="rId34"/>
    <p:sldId id="394" r:id="rId35"/>
    <p:sldId id="395" r:id="rId36"/>
    <p:sldId id="396" r:id="rId37"/>
    <p:sldId id="421" r:id="rId38"/>
    <p:sldId id="422" r:id="rId39"/>
    <p:sldId id="423" r:id="rId40"/>
    <p:sldId id="397" r:id="rId41"/>
    <p:sldId id="398" r:id="rId42"/>
    <p:sldId id="399" r:id="rId43"/>
    <p:sldId id="414" r:id="rId44"/>
    <p:sldId id="400" r:id="rId45"/>
    <p:sldId id="405" r:id="rId46"/>
    <p:sldId id="406" r:id="rId47"/>
    <p:sldId id="407" r:id="rId48"/>
    <p:sldId id="408" r:id="rId49"/>
    <p:sldId id="409" r:id="rId50"/>
    <p:sldId id="410" r:id="rId51"/>
    <p:sldId id="411" r:id="rId52"/>
    <p:sldId id="318" r:id="rId53"/>
    <p:sldId id="293" r:id="rId54"/>
    <p:sldId id="296" r:id="rId55"/>
    <p:sldId id="297" r:id="rId56"/>
    <p:sldId id="371" r:id="rId57"/>
    <p:sldId id="368" r:id="rId5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6"/>
    <p:restoredTop sz="94674"/>
  </p:normalViewPr>
  <p:slideViewPr>
    <p:cSldViewPr snapToGrid="0" snapToObjects="1">
      <p:cViewPr varScale="1">
        <p:scale>
          <a:sx n="68" d="100"/>
          <a:sy n="68" d="100"/>
        </p:scale>
        <p:origin x="5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E4CB33-D8D5-4E76-8018-88598508243D}" type="datetimeFigureOut">
              <a:rPr lang="en-US" smtClean="0"/>
              <a:t>1/7/2022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A0B938B-770E-4132-9D03-4F2B572D1260}" type="slidenum">
              <a:rPr lang="en-US" smtClean="0"/>
              <a:t>‹#›</a:t>
            </a:fld>
            <a:endParaRPr lang="en-US"/>
          </a:p>
        </p:txBody>
      </p:sp>
    </p:spTree>
    <p:extLst>
      <p:ext uri="{BB962C8B-B14F-4D97-AF65-F5344CB8AC3E}">
        <p14:creationId xmlns:p14="http://schemas.microsoft.com/office/powerpoint/2010/main" val="3330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9EA2BE0F-065B-4094-A1E8-6B8554D2ABCD}"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8EE1BDA-EAED-4134-8BA8-F8A103E99D1F}"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651549AE-455A-4087-96DF-5477EFAC43C2}" type="slidenum">
              <a:rPr lang="en-US" smtClean="0"/>
              <a:pPr/>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vl1pPr>
          </a:lstStyle>
          <a:p>
            <a:fld id="{6C5DF03D-00EB-4004-86A6-F5EBA25ADC7C}" type="slidenum">
              <a:rPr lang="en-US" smtClean="0"/>
              <a:pPr/>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1624F97E-58F4-492C-8284-DB17F5D129A2}" type="slidenum">
              <a:rPr lang="en-US" smtClean="0"/>
              <a:pPr/>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p:txBody>
          <a:bodyPr/>
          <a:lstStyle>
            <a:lvl1pPr>
              <a:defRPr/>
            </a:lvl1pPr>
          </a:lstStyle>
          <a:p>
            <a:fld id="{DBC42385-6B4F-495B-A55B-EEC5658364A6}" type="slidenum">
              <a:rPr lang="en-US" smtClean="0"/>
              <a:pPr/>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bls.gov/oes/current/oessrcst.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sa.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gs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bls.gov/oes/current/oessrcst.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gsa.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sa.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pps.illinoisworknet.com/WIOAPolicy/Policy/Home" TargetMode="External"/><Relationship Id="rId2" Type="http://schemas.openxmlformats.org/officeDocument/2006/relationships/hyperlink" Target="https://www.illinoisworknet.com/partners/LayoffRecovery/Pages/TradeProgramForms.aspx"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illinoisworknet.com/tradeform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dol.gov/agencies/eta/tradeact" TargetMode="External"/><Relationship Id="rId2" Type="http://schemas.openxmlformats.org/officeDocument/2006/relationships/hyperlink" Target="https://www.illinoisworknet.com/tradeforms" TargetMode="External"/><Relationship Id="rId1" Type="http://schemas.openxmlformats.org/officeDocument/2006/relationships/slideLayout" Target="../slideLayouts/slideLayout2.xml"/><Relationship Id="rId6" Type="http://schemas.openxmlformats.org/officeDocument/2006/relationships/hyperlink" Target="https://taa.workforcegps.org/" TargetMode="External"/><Relationship Id="rId5" Type="http://schemas.openxmlformats.org/officeDocument/2006/relationships/hyperlink" Target="http://www.gsa.gov/" TargetMode="External"/><Relationship Id="rId4" Type="http://schemas.openxmlformats.org/officeDocument/2006/relationships/hyperlink" Target="https://iwds.dceo.illinois.gov/iwds/staffhome.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illinoisworknet.com/WIOA/Resources/Pages/Archived-Training.asp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pngimg.com/download/3808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6590" y="844570"/>
            <a:ext cx="7268564" cy="2387600"/>
          </a:xfrm>
        </p:spPr>
        <p:txBody>
          <a:bodyPr>
            <a:normAutofit fontScale="90000"/>
          </a:bodyPr>
          <a:lstStyle/>
          <a:p>
            <a:r>
              <a:rPr lang="en-US" dirty="0"/>
              <a:t>Potential Suspension Requests, Job Search, Relocation</a:t>
            </a:r>
          </a:p>
        </p:txBody>
      </p:sp>
      <p:sp>
        <p:nvSpPr>
          <p:cNvPr id="3" name="Subtitle 2"/>
          <p:cNvSpPr>
            <a:spLocks noGrp="1"/>
          </p:cNvSpPr>
          <p:nvPr>
            <p:ph type="subTitle" idx="1"/>
          </p:nvPr>
        </p:nvSpPr>
        <p:spPr/>
        <p:txBody>
          <a:bodyPr/>
          <a:lstStyle/>
          <a:p>
            <a:r>
              <a:rPr lang="en-US" dirty="0"/>
              <a:t>January 6, 2022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
        <p:nvSpPr>
          <p:cNvPr id="8" name="Slide Number Placeholder 7">
            <a:extLst>
              <a:ext uri="{FF2B5EF4-FFF2-40B4-BE49-F238E27FC236}">
                <a16:creationId xmlns:a16="http://schemas.microsoft.com/office/drawing/2014/main" id="{4BAC6F7F-15C6-4206-981A-54ACACEDA252}"/>
              </a:ext>
            </a:extLst>
          </p:cNvPr>
          <p:cNvSpPr>
            <a:spLocks noGrp="1"/>
          </p:cNvSpPr>
          <p:nvPr>
            <p:ph type="sldNum" sz="quarter" idx="12"/>
          </p:nvPr>
        </p:nvSpPr>
        <p:spPr/>
        <p:txBody>
          <a:bodyPr/>
          <a:lstStyle/>
          <a:p>
            <a:fld id="{9EA2BE0F-065B-4094-A1E8-6B8554D2ABCD}"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FC7F-A5FC-4F7C-A11D-321AD2B68EE2}"/>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88067924-6BA8-4036-9EF4-F88DE7407102}"/>
              </a:ext>
            </a:extLst>
          </p:cNvPr>
          <p:cNvSpPr>
            <a:spLocks noGrp="1"/>
          </p:cNvSpPr>
          <p:nvPr>
            <p:ph idx="1"/>
          </p:nvPr>
        </p:nvSpPr>
        <p:spPr/>
        <p:txBody>
          <a:bodyPr/>
          <a:lstStyle/>
          <a:p>
            <a:pPr lvl="1"/>
            <a:r>
              <a:rPr lang="en-US" dirty="0"/>
              <a:t>Complete and mail to the participant the Potential Suspension Letter and case note the mailing of the letter.</a:t>
            </a:r>
          </a:p>
          <a:p>
            <a:pPr lvl="1"/>
            <a:endParaRPr lang="en-US" sz="500" dirty="0"/>
          </a:p>
          <a:p>
            <a:pPr lvl="1"/>
            <a:r>
              <a:rPr lang="en-US" dirty="0"/>
              <a:t>Enter the </a:t>
            </a:r>
            <a:r>
              <a:rPr lang="en-US" b="1" dirty="0"/>
              <a:t>PSR</a:t>
            </a:r>
            <a:r>
              <a:rPr lang="en-US" dirty="0"/>
              <a:t> in IWDS.</a:t>
            </a:r>
          </a:p>
          <a:p>
            <a:pPr lvl="1"/>
            <a:endParaRPr lang="en-US" sz="500" dirty="0"/>
          </a:p>
          <a:p>
            <a:pPr lvl="1"/>
            <a:r>
              <a:rPr lang="en-US" dirty="0"/>
              <a:t>Select </a:t>
            </a:r>
            <a:r>
              <a:rPr lang="en-US" b="1" dirty="0"/>
              <a:t>In training, ceased participation (dropped below full-time, quit) </a:t>
            </a:r>
            <a:r>
              <a:rPr lang="en-US" dirty="0"/>
              <a:t>from the drop down box for the reason.</a:t>
            </a:r>
          </a:p>
          <a:p>
            <a:pPr lvl="1"/>
            <a:endParaRPr lang="en-US" dirty="0"/>
          </a:p>
          <a:p>
            <a:pPr lvl="1"/>
            <a:r>
              <a:rPr lang="en-US" dirty="0"/>
              <a:t>If it is known for certain the participant has quit training, a </a:t>
            </a:r>
            <a:r>
              <a:rPr lang="en-US" b="1" dirty="0"/>
              <a:t>PSR </a:t>
            </a:r>
            <a:r>
              <a:rPr lang="en-US" dirty="0"/>
              <a:t>entry is not required.  The career planner will just close the training services through the </a:t>
            </a:r>
            <a:r>
              <a:rPr lang="en-US" b="1" dirty="0"/>
              <a:t>IEP Modification</a:t>
            </a:r>
            <a:r>
              <a:rPr lang="en-US" dirty="0"/>
              <a:t> process.</a:t>
            </a:r>
          </a:p>
          <a:p>
            <a:endParaRPr lang="en-US" dirty="0"/>
          </a:p>
        </p:txBody>
      </p:sp>
      <p:sp>
        <p:nvSpPr>
          <p:cNvPr id="4" name="Slide Number Placeholder 3">
            <a:extLst>
              <a:ext uri="{FF2B5EF4-FFF2-40B4-BE49-F238E27FC236}">
                <a16:creationId xmlns:a16="http://schemas.microsoft.com/office/drawing/2014/main" id="{EEFBC7F1-743F-434C-8A44-9A94AD1B5C0B}"/>
              </a:ext>
            </a:extLst>
          </p:cNvPr>
          <p:cNvSpPr>
            <a:spLocks noGrp="1"/>
          </p:cNvSpPr>
          <p:nvPr>
            <p:ph type="sldNum" sz="quarter" idx="12"/>
          </p:nvPr>
        </p:nvSpPr>
        <p:spPr/>
        <p:txBody>
          <a:bodyPr/>
          <a:lstStyle/>
          <a:p>
            <a:fld id="{E8EE1BDA-EAED-4134-8BA8-F8A103E99D1F}" type="slidenum">
              <a:rPr lang="en-US" smtClean="0"/>
              <a:pPr/>
              <a:t>10</a:t>
            </a:fld>
            <a:endParaRPr lang="en-US" dirty="0"/>
          </a:p>
        </p:txBody>
      </p:sp>
    </p:spTree>
    <p:extLst>
      <p:ext uri="{BB962C8B-B14F-4D97-AF65-F5344CB8AC3E}">
        <p14:creationId xmlns:p14="http://schemas.microsoft.com/office/powerpoint/2010/main" val="90376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8BE9-1AA9-414F-B97A-C7066F09AE9D}"/>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24DBD19E-5A65-4C44-A754-27BB95AADC32}"/>
              </a:ext>
            </a:extLst>
          </p:cNvPr>
          <p:cNvSpPr>
            <a:spLocks noGrp="1"/>
          </p:cNvSpPr>
          <p:nvPr>
            <p:ph idx="1"/>
          </p:nvPr>
        </p:nvSpPr>
        <p:spPr/>
        <p:txBody>
          <a:bodyPr/>
          <a:lstStyle/>
          <a:p>
            <a:r>
              <a:rPr lang="en-US" b="1" dirty="0"/>
              <a:t>Participant Did not meet one of the Qualifying Requirements for Eligibility in a Trade/TRA Program.</a:t>
            </a:r>
            <a:endParaRPr lang="en-US" dirty="0"/>
          </a:p>
          <a:p>
            <a:pPr lvl="1"/>
            <a:r>
              <a:rPr lang="en-US" dirty="0"/>
              <a:t>It may be discovered during monitoring or otherwise that a participant did not meet one of the qualifying requirements for TRA/Trade such as:</a:t>
            </a:r>
          </a:p>
          <a:p>
            <a:pPr lvl="2"/>
            <a:r>
              <a:rPr lang="en-US" dirty="0"/>
              <a:t>The participant was not part of the certified worker group.</a:t>
            </a:r>
          </a:p>
          <a:p>
            <a:pPr lvl="2"/>
            <a:r>
              <a:rPr lang="en-US" dirty="0"/>
              <a:t>The participant did not have a qualifying separation.</a:t>
            </a:r>
          </a:p>
          <a:p>
            <a:pPr lvl="2"/>
            <a:r>
              <a:rPr lang="en-US" dirty="0"/>
              <a:t>The participant missed the 26/26 or 8/16 (2021R) deadline.</a:t>
            </a:r>
          </a:p>
          <a:p>
            <a:pPr lvl="2"/>
            <a:r>
              <a:rPr lang="en-US" dirty="0"/>
              <a:t>The training program was not Trade approvable.</a:t>
            </a:r>
          </a:p>
          <a:p>
            <a:pPr lvl="2"/>
            <a:r>
              <a:rPr lang="en-US" dirty="0"/>
              <a:t>Failure to make contact for 30 Day Waiver review.</a:t>
            </a:r>
          </a:p>
          <a:p>
            <a:pPr lvl="1"/>
            <a:endParaRPr lang="en-US" sz="500" dirty="0"/>
          </a:p>
          <a:p>
            <a:pPr lvl="1"/>
            <a:r>
              <a:rPr lang="en-US" dirty="0"/>
              <a:t>Requires entry of a </a:t>
            </a:r>
            <a:r>
              <a:rPr lang="en-US" b="1" dirty="0"/>
              <a:t>PSR</a:t>
            </a:r>
            <a:r>
              <a:rPr lang="en-US" dirty="0"/>
              <a:t> in IWDS.</a:t>
            </a:r>
          </a:p>
          <a:p>
            <a:pPr lvl="2"/>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A1AF859-7A46-4083-98AF-FE3A931713CD}"/>
              </a:ext>
            </a:extLst>
          </p:cNvPr>
          <p:cNvSpPr>
            <a:spLocks noGrp="1"/>
          </p:cNvSpPr>
          <p:nvPr>
            <p:ph type="sldNum" sz="quarter" idx="12"/>
          </p:nvPr>
        </p:nvSpPr>
        <p:spPr/>
        <p:txBody>
          <a:bodyPr/>
          <a:lstStyle/>
          <a:p>
            <a:fld id="{E8EE1BDA-EAED-4134-8BA8-F8A103E99D1F}" type="slidenum">
              <a:rPr lang="en-US" smtClean="0"/>
              <a:pPr/>
              <a:t>11</a:t>
            </a:fld>
            <a:endParaRPr lang="en-US" dirty="0"/>
          </a:p>
        </p:txBody>
      </p:sp>
    </p:spTree>
    <p:extLst>
      <p:ext uri="{BB962C8B-B14F-4D97-AF65-F5344CB8AC3E}">
        <p14:creationId xmlns:p14="http://schemas.microsoft.com/office/powerpoint/2010/main" val="420671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E179-99DC-4B82-99EB-BC7D5439085B}"/>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97CC9D66-9433-4D10-9974-2336AAA7E1F1}"/>
              </a:ext>
            </a:extLst>
          </p:cNvPr>
          <p:cNvSpPr>
            <a:spLocks noGrp="1"/>
          </p:cNvSpPr>
          <p:nvPr>
            <p:ph idx="1"/>
          </p:nvPr>
        </p:nvSpPr>
        <p:spPr/>
        <p:txBody>
          <a:bodyPr/>
          <a:lstStyle/>
          <a:p>
            <a:pPr lvl="1"/>
            <a:r>
              <a:rPr lang="en-US" dirty="0"/>
              <a:t>Complete and mail to the participant the Potential Suspension Letter.  Case note the mailing of the letter.</a:t>
            </a:r>
          </a:p>
          <a:p>
            <a:pPr lvl="1"/>
            <a:endParaRPr lang="en-US" dirty="0"/>
          </a:p>
          <a:p>
            <a:pPr lvl="1"/>
            <a:r>
              <a:rPr lang="en-US" dirty="0"/>
              <a:t>Select </a:t>
            </a:r>
            <a:r>
              <a:rPr lang="en-US" b="1" dirty="0"/>
              <a:t>Failure to Meet Qualifying Requirements for TRA/TAA</a:t>
            </a:r>
            <a:r>
              <a:rPr lang="en-US" dirty="0"/>
              <a:t> from the drop down box for the reason.</a:t>
            </a:r>
          </a:p>
        </p:txBody>
      </p:sp>
      <p:sp>
        <p:nvSpPr>
          <p:cNvPr id="4" name="Slide Number Placeholder 3">
            <a:extLst>
              <a:ext uri="{FF2B5EF4-FFF2-40B4-BE49-F238E27FC236}">
                <a16:creationId xmlns:a16="http://schemas.microsoft.com/office/drawing/2014/main" id="{DC5A84AC-7F01-496F-813D-D67AF54801C7}"/>
              </a:ext>
            </a:extLst>
          </p:cNvPr>
          <p:cNvSpPr>
            <a:spLocks noGrp="1"/>
          </p:cNvSpPr>
          <p:nvPr>
            <p:ph type="sldNum" sz="quarter" idx="12"/>
          </p:nvPr>
        </p:nvSpPr>
        <p:spPr/>
        <p:txBody>
          <a:bodyPr/>
          <a:lstStyle/>
          <a:p>
            <a:fld id="{E8EE1BDA-EAED-4134-8BA8-F8A103E99D1F}" type="slidenum">
              <a:rPr lang="en-US" smtClean="0"/>
              <a:pPr/>
              <a:t>12</a:t>
            </a:fld>
            <a:endParaRPr lang="en-US" dirty="0"/>
          </a:p>
        </p:txBody>
      </p:sp>
    </p:spTree>
    <p:extLst>
      <p:ext uri="{BB962C8B-B14F-4D97-AF65-F5344CB8AC3E}">
        <p14:creationId xmlns:p14="http://schemas.microsoft.com/office/powerpoint/2010/main" val="345745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DD87-9849-4FD8-A36D-67B0E65262BB}"/>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F562BBC5-26DF-4D27-A618-BDE1A13DAE51}"/>
              </a:ext>
            </a:extLst>
          </p:cNvPr>
          <p:cNvSpPr>
            <a:spLocks noGrp="1"/>
          </p:cNvSpPr>
          <p:nvPr>
            <p:ph idx="1"/>
          </p:nvPr>
        </p:nvSpPr>
        <p:spPr/>
        <p:txBody>
          <a:bodyPr/>
          <a:lstStyle/>
          <a:p>
            <a:r>
              <a:rPr lang="en-US" b="1" dirty="0"/>
              <a:t>Non-Compliant with Trade Requirements</a:t>
            </a:r>
            <a:r>
              <a:rPr lang="en-US" dirty="0"/>
              <a:t>.</a:t>
            </a:r>
          </a:p>
          <a:p>
            <a:pPr lvl="1"/>
            <a:r>
              <a:rPr lang="en-US" dirty="0"/>
              <a:t>The career planner will select this reason if none of the other reasons apply and when the participant is alleged to have committed fraud.</a:t>
            </a:r>
          </a:p>
          <a:p>
            <a:pPr lvl="1"/>
            <a:endParaRPr lang="en-US" dirty="0"/>
          </a:p>
          <a:p>
            <a:pPr lvl="1"/>
            <a:r>
              <a:rPr lang="en-US" dirty="0"/>
              <a:t>Complete and mail to the participant the Potential Suspension Letter.  Case Note the mailing of the letter.</a:t>
            </a:r>
          </a:p>
          <a:p>
            <a:pPr lvl="1"/>
            <a:endParaRPr lang="en-US" dirty="0"/>
          </a:p>
        </p:txBody>
      </p:sp>
      <p:sp>
        <p:nvSpPr>
          <p:cNvPr id="4" name="Slide Number Placeholder 3">
            <a:extLst>
              <a:ext uri="{FF2B5EF4-FFF2-40B4-BE49-F238E27FC236}">
                <a16:creationId xmlns:a16="http://schemas.microsoft.com/office/drawing/2014/main" id="{7C145907-7E99-41F0-86A9-D62A1BB05589}"/>
              </a:ext>
            </a:extLst>
          </p:cNvPr>
          <p:cNvSpPr>
            <a:spLocks noGrp="1"/>
          </p:cNvSpPr>
          <p:nvPr>
            <p:ph type="sldNum" sz="quarter" idx="12"/>
          </p:nvPr>
        </p:nvSpPr>
        <p:spPr/>
        <p:txBody>
          <a:bodyPr/>
          <a:lstStyle/>
          <a:p>
            <a:fld id="{E8EE1BDA-EAED-4134-8BA8-F8A103E99D1F}" type="slidenum">
              <a:rPr lang="en-US" smtClean="0"/>
              <a:pPr/>
              <a:t>13</a:t>
            </a:fld>
            <a:endParaRPr lang="en-US" dirty="0"/>
          </a:p>
        </p:txBody>
      </p:sp>
    </p:spTree>
    <p:extLst>
      <p:ext uri="{BB962C8B-B14F-4D97-AF65-F5344CB8AC3E}">
        <p14:creationId xmlns:p14="http://schemas.microsoft.com/office/powerpoint/2010/main" val="12897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94D0-4B7D-405E-A78D-74654CCD86A1}"/>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208B1CFD-D4BB-4540-9485-948917F0E006}"/>
              </a:ext>
            </a:extLst>
          </p:cNvPr>
          <p:cNvSpPr>
            <a:spLocks noGrp="1"/>
          </p:cNvSpPr>
          <p:nvPr>
            <p:ph idx="1"/>
          </p:nvPr>
        </p:nvSpPr>
        <p:spPr/>
        <p:txBody>
          <a:bodyPr/>
          <a:lstStyle/>
          <a:p>
            <a:r>
              <a:rPr lang="en-US" b="1" dirty="0"/>
              <a:t>Benchmarks Not Met – No Completion TRA</a:t>
            </a:r>
            <a:r>
              <a:rPr lang="en-US" dirty="0"/>
              <a:t>.</a:t>
            </a:r>
          </a:p>
          <a:p>
            <a:pPr lvl="1"/>
            <a:r>
              <a:rPr lang="en-US" dirty="0"/>
              <a:t>When the participant has failed two benchmarks and a modification to the training plan is not feasible, this type of </a:t>
            </a:r>
            <a:r>
              <a:rPr lang="en-US" b="1" dirty="0"/>
              <a:t>PSR</a:t>
            </a:r>
            <a:r>
              <a:rPr lang="en-US" dirty="0"/>
              <a:t> must be entered in IWDS.</a:t>
            </a:r>
          </a:p>
          <a:p>
            <a:pPr lvl="1"/>
            <a:endParaRPr lang="en-US" dirty="0"/>
          </a:p>
          <a:p>
            <a:pPr lvl="1"/>
            <a:r>
              <a:rPr lang="en-US" dirty="0"/>
              <a:t>Prior to paying Completion TRA, IDES will confirm with the career planner that the benchmarks are accurate and current.</a:t>
            </a:r>
          </a:p>
          <a:p>
            <a:pPr lvl="2"/>
            <a:r>
              <a:rPr lang="en-US" dirty="0"/>
              <a:t>A Completion TRA application must be submitted to IDES for a determination.</a:t>
            </a:r>
          </a:p>
          <a:p>
            <a:pPr lvl="2"/>
            <a:r>
              <a:rPr lang="en-US" dirty="0"/>
              <a:t>NOTE:  IDES will not adjudicate this issue until the participant has exhausted Additional TRA and a Completion TRA application has been submitted.</a:t>
            </a:r>
          </a:p>
          <a:p>
            <a:pPr lvl="2"/>
            <a:endParaRPr lang="en-US" dirty="0"/>
          </a:p>
        </p:txBody>
      </p:sp>
      <p:sp>
        <p:nvSpPr>
          <p:cNvPr id="4" name="Slide Number Placeholder 3">
            <a:extLst>
              <a:ext uri="{FF2B5EF4-FFF2-40B4-BE49-F238E27FC236}">
                <a16:creationId xmlns:a16="http://schemas.microsoft.com/office/drawing/2014/main" id="{03D278FF-9332-4DE6-8C35-13B8DFF99423}"/>
              </a:ext>
            </a:extLst>
          </p:cNvPr>
          <p:cNvSpPr>
            <a:spLocks noGrp="1"/>
          </p:cNvSpPr>
          <p:nvPr>
            <p:ph type="sldNum" sz="quarter" idx="12"/>
          </p:nvPr>
        </p:nvSpPr>
        <p:spPr/>
        <p:txBody>
          <a:bodyPr/>
          <a:lstStyle/>
          <a:p>
            <a:fld id="{E8EE1BDA-EAED-4134-8BA8-F8A103E99D1F}" type="slidenum">
              <a:rPr lang="en-US" smtClean="0"/>
              <a:pPr/>
              <a:t>14</a:t>
            </a:fld>
            <a:endParaRPr lang="en-US" dirty="0"/>
          </a:p>
        </p:txBody>
      </p:sp>
    </p:spTree>
    <p:extLst>
      <p:ext uri="{BB962C8B-B14F-4D97-AF65-F5344CB8AC3E}">
        <p14:creationId xmlns:p14="http://schemas.microsoft.com/office/powerpoint/2010/main" val="14845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42D4-633B-4BD5-A470-A9DC04BFD5E2}"/>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6C4C33D0-9E58-48FD-B74A-635BD4928BBB}"/>
              </a:ext>
            </a:extLst>
          </p:cNvPr>
          <p:cNvSpPr>
            <a:spLocks noGrp="1"/>
          </p:cNvSpPr>
          <p:nvPr>
            <p:ph idx="1"/>
          </p:nvPr>
        </p:nvSpPr>
        <p:spPr/>
        <p:txBody>
          <a:bodyPr/>
          <a:lstStyle/>
          <a:p>
            <a:pPr lvl="1"/>
            <a:r>
              <a:rPr lang="en-US" dirty="0"/>
              <a:t>Complete and mail to the participant the Potential Suspension Letter.  Case note the mailing of the letter.</a:t>
            </a:r>
          </a:p>
          <a:p>
            <a:pPr lvl="1"/>
            <a:endParaRPr lang="en-US" dirty="0"/>
          </a:p>
          <a:p>
            <a:pPr lvl="1"/>
            <a:r>
              <a:rPr lang="en-US" dirty="0"/>
              <a:t>Select </a:t>
            </a:r>
            <a:r>
              <a:rPr lang="en-US" b="1" dirty="0"/>
              <a:t>Benchmarks Not Met – No Completion TRA</a:t>
            </a:r>
            <a:r>
              <a:rPr lang="en-US" dirty="0"/>
              <a:t> from the drop down box for the reason.</a:t>
            </a:r>
          </a:p>
        </p:txBody>
      </p:sp>
      <p:sp>
        <p:nvSpPr>
          <p:cNvPr id="4" name="Slide Number Placeholder 3">
            <a:extLst>
              <a:ext uri="{FF2B5EF4-FFF2-40B4-BE49-F238E27FC236}">
                <a16:creationId xmlns:a16="http://schemas.microsoft.com/office/drawing/2014/main" id="{A691D32B-ECD0-4067-8F06-05D250D00A17}"/>
              </a:ext>
            </a:extLst>
          </p:cNvPr>
          <p:cNvSpPr>
            <a:spLocks noGrp="1"/>
          </p:cNvSpPr>
          <p:nvPr>
            <p:ph type="sldNum" sz="quarter" idx="12"/>
          </p:nvPr>
        </p:nvSpPr>
        <p:spPr/>
        <p:txBody>
          <a:bodyPr/>
          <a:lstStyle/>
          <a:p>
            <a:fld id="{E8EE1BDA-EAED-4134-8BA8-F8A103E99D1F}" type="slidenum">
              <a:rPr lang="en-US" smtClean="0"/>
              <a:pPr/>
              <a:t>15</a:t>
            </a:fld>
            <a:endParaRPr lang="en-US" dirty="0"/>
          </a:p>
        </p:txBody>
      </p:sp>
    </p:spTree>
    <p:extLst>
      <p:ext uri="{BB962C8B-B14F-4D97-AF65-F5344CB8AC3E}">
        <p14:creationId xmlns:p14="http://schemas.microsoft.com/office/powerpoint/2010/main" val="64729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7F35-3A18-4CE3-AEE3-EBB049441987}"/>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50EFC5C6-3F0E-4B6A-95C7-74F61D91E45D}"/>
              </a:ext>
            </a:extLst>
          </p:cNvPr>
          <p:cNvSpPr>
            <a:spLocks noGrp="1"/>
          </p:cNvSpPr>
          <p:nvPr>
            <p:ph idx="1"/>
          </p:nvPr>
        </p:nvSpPr>
        <p:spPr/>
        <p:txBody>
          <a:bodyPr/>
          <a:lstStyle/>
          <a:p>
            <a:r>
              <a:rPr lang="en-US" dirty="0"/>
              <a:t>IDES adjudicates PSRs.</a:t>
            </a:r>
          </a:p>
          <a:p>
            <a:endParaRPr lang="en-US" sz="500" dirty="0"/>
          </a:p>
          <a:p>
            <a:r>
              <a:rPr lang="en-US" dirty="0"/>
              <a:t>Career planner must follow up with IDES to finalize and close the PSR once an IDES determination is made.</a:t>
            </a:r>
          </a:p>
          <a:p>
            <a:endParaRPr lang="en-US" sz="500" dirty="0"/>
          </a:p>
          <a:p>
            <a:r>
              <a:rPr lang="en-US" dirty="0"/>
              <a:t>Instructions on the process for each type of PSR are contained in the PSR Instructions document.</a:t>
            </a:r>
          </a:p>
        </p:txBody>
      </p:sp>
      <p:sp>
        <p:nvSpPr>
          <p:cNvPr id="4" name="Slide Number Placeholder 3">
            <a:extLst>
              <a:ext uri="{FF2B5EF4-FFF2-40B4-BE49-F238E27FC236}">
                <a16:creationId xmlns:a16="http://schemas.microsoft.com/office/drawing/2014/main" id="{A6D50C8E-D33D-4DA7-8056-A4AD4B203CBA}"/>
              </a:ext>
            </a:extLst>
          </p:cNvPr>
          <p:cNvSpPr>
            <a:spLocks noGrp="1"/>
          </p:cNvSpPr>
          <p:nvPr>
            <p:ph type="sldNum" sz="quarter" idx="12"/>
          </p:nvPr>
        </p:nvSpPr>
        <p:spPr/>
        <p:txBody>
          <a:bodyPr/>
          <a:lstStyle/>
          <a:p>
            <a:fld id="{E8EE1BDA-EAED-4134-8BA8-F8A103E99D1F}" type="slidenum">
              <a:rPr lang="en-US" smtClean="0"/>
              <a:pPr/>
              <a:t>16</a:t>
            </a:fld>
            <a:endParaRPr lang="en-US" dirty="0"/>
          </a:p>
        </p:txBody>
      </p:sp>
    </p:spTree>
    <p:extLst>
      <p:ext uri="{BB962C8B-B14F-4D97-AF65-F5344CB8AC3E}">
        <p14:creationId xmlns:p14="http://schemas.microsoft.com/office/powerpoint/2010/main" val="270298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CE9A-C896-4A57-9B86-4FDC6A208B7A}"/>
              </a:ext>
            </a:extLst>
          </p:cNvPr>
          <p:cNvSpPr>
            <a:spLocks noGrp="1"/>
          </p:cNvSpPr>
          <p:nvPr>
            <p:ph type="title"/>
          </p:nvPr>
        </p:nvSpPr>
        <p:spPr/>
        <p:txBody>
          <a:bodyPr>
            <a:normAutofit fontScale="90000"/>
          </a:bodyPr>
          <a:lstStyle/>
          <a:p>
            <a:r>
              <a:rPr lang="en-US" dirty="0"/>
              <a:t>Job Search Allowance</a:t>
            </a:r>
          </a:p>
        </p:txBody>
      </p:sp>
      <p:sp>
        <p:nvSpPr>
          <p:cNvPr id="3" name="Content Placeholder 2">
            <a:extLst>
              <a:ext uri="{FF2B5EF4-FFF2-40B4-BE49-F238E27FC236}">
                <a16:creationId xmlns:a16="http://schemas.microsoft.com/office/drawing/2014/main" id="{4020314C-F183-425B-9BF6-A9B93BFFB8FB}"/>
              </a:ext>
            </a:extLst>
          </p:cNvPr>
          <p:cNvSpPr>
            <a:spLocks noGrp="1"/>
          </p:cNvSpPr>
          <p:nvPr>
            <p:ph idx="1"/>
          </p:nvPr>
        </p:nvSpPr>
        <p:spPr/>
        <p:txBody>
          <a:bodyPr>
            <a:normAutofit fontScale="85000" lnSpcReduction="10000"/>
          </a:bodyPr>
          <a:lstStyle/>
          <a:p>
            <a:r>
              <a:rPr lang="en-US" dirty="0"/>
              <a:t>Participants adversely affected under the Trade Program may be eligible for job search allowances to help them secure suitable employment outside the normal commuting area (10 miles in Illinois) within the continental United States.</a:t>
            </a:r>
          </a:p>
          <a:p>
            <a:endParaRPr lang="en-US" sz="500" dirty="0"/>
          </a:p>
          <a:p>
            <a:r>
              <a:rPr lang="en-US" dirty="0"/>
              <a:t>Pre-approval required. (State Merit Staff Approval prior to beginning Job Search)</a:t>
            </a:r>
          </a:p>
          <a:p>
            <a:endParaRPr lang="en-US" sz="600" dirty="0"/>
          </a:p>
          <a:p>
            <a:r>
              <a:rPr lang="en-US" dirty="0"/>
              <a:t>Reimbursement limited to 90% (100% for 2009 Program) of the pre-approved job search expenses (transportation, lodging, meals, and incidentals).</a:t>
            </a:r>
          </a:p>
          <a:p>
            <a:endParaRPr lang="en-US" sz="500" dirty="0"/>
          </a:p>
          <a:p>
            <a:r>
              <a:rPr lang="en-US" dirty="0"/>
              <a:t>Maximum reimbursement up to $1,250 ($1,500 for 2009 Program) under a certification.</a:t>
            </a:r>
          </a:p>
          <a:p>
            <a:pPr lvl="1"/>
            <a:r>
              <a:rPr lang="en-US" dirty="0"/>
              <a:t>May be for a single job search or for multiple job search activities conducted through the participant’s enrollment in the Trade Program.</a:t>
            </a:r>
          </a:p>
        </p:txBody>
      </p:sp>
      <p:sp>
        <p:nvSpPr>
          <p:cNvPr id="4" name="Slide Number Placeholder 3">
            <a:extLst>
              <a:ext uri="{FF2B5EF4-FFF2-40B4-BE49-F238E27FC236}">
                <a16:creationId xmlns:a16="http://schemas.microsoft.com/office/drawing/2014/main" id="{DCACAE75-FFF0-4E4E-B663-9368EECDD386}"/>
              </a:ext>
            </a:extLst>
          </p:cNvPr>
          <p:cNvSpPr>
            <a:spLocks noGrp="1"/>
          </p:cNvSpPr>
          <p:nvPr>
            <p:ph type="sldNum" sz="quarter" idx="12"/>
          </p:nvPr>
        </p:nvSpPr>
        <p:spPr/>
        <p:txBody>
          <a:bodyPr/>
          <a:lstStyle/>
          <a:p>
            <a:fld id="{E8EE1BDA-EAED-4134-8BA8-F8A103E99D1F}" type="slidenum">
              <a:rPr lang="en-US" smtClean="0"/>
              <a:pPr/>
              <a:t>17</a:t>
            </a:fld>
            <a:endParaRPr lang="en-US" dirty="0"/>
          </a:p>
        </p:txBody>
      </p:sp>
    </p:spTree>
    <p:extLst>
      <p:ext uri="{BB962C8B-B14F-4D97-AF65-F5344CB8AC3E}">
        <p14:creationId xmlns:p14="http://schemas.microsoft.com/office/powerpoint/2010/main" val="261021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ECE2-C817-4A5E-AA89-20D5AB70F831}"/>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CC22C790-F9C9-4F49-AC60-0B8D55477AF1}"/>
              </a:ext>
            </a:extLst>
          </p:cNvPr>
          <p:cNvSpPr>
            <a:spLocks noGrp="1"/>
          </p:cNvSpPr>
          <p:nvPr>
            <p:ph idx="1"/>
          </p:nvPr>
        </p:nvSpPr>
        <p:spPr/>
        <p:txBody>
          <a:bodyPr>
            <a:normAutofit/>
          </a:bodyPr>
          <a:lstStyle/>
          <a:p>
            <a:r>
              <a:rPr lang="en-US" dirty="0"/>
              <a:t>Job Search Activities.</a:t>
            </a:r>
          </a:p>
          <a:p>
            <a:pPr lvl="1"/>
            <a:r>
              <a:rPr lang="en-US" dirty="0"/>
              <a:t>Participants may be eligible to receive job search allowance payments for activities outside the normal commuting area to cover costs including, but not limited to:</a:t>
            </a:r>
          </a:p>
          <a:p>
            <a:pPr lvl="2"/>
            <a:endParaRPr lang="en-US" sz="400" dirty="0"/>
          </a:p>
          <a:p>
            <a:pPr lvl="2"/>
            <a:r>
              <a:rPr lang="en-US" dirty="0"/>
              <a:t>Travel to and attendance at job fairs and interviews.</a:t>
            </a:r>
          </a:p>
          <a:p>
            <a:pPr lvl="2"/>
            <a:endParaRPr lang="en-US" sz="400" dirty="0"/>
          </a:p>
          <a:p>
            <a:pPr lvl="2"/>
            <a:r>
              <a:rPr lang="en-US" dirty="0"/>
              <a:t>Travel to and attendance at prevocational workshops.</a:t>
            </a:r>
          </a:p>
          <a:p>
            <a:pPr lvl="2"/>
            <a:endParaRPr lang="en-US" sz="400" dirty="0"/>
          </a:p>
          <a:p>
            <a:pPr lvl="2"/>
            <a:r>
              <a:rPr lang="en-US" dirty="0"/>
              <a:t>Making an in-person visit with a potential employer who may reasonably be expected to have openings for suitable employment.</a:t>
            </a:r>
          </a:p>
          <a:p>
            <a:pPr lvl="2"/>
            <a:endParaRPr lang="en-US" sz="400" dirty="0"/>
          </a:p>
          <a:p>
            <a:pPr lvl="2"/>
            <a:r>
              <a:rPr lang="en-US" dirty="0"/>
              <a:t>Completing a job application in person with a potential employer who may reasonably be expected to have openings for suitable employment.</a:t>
            </a:r>
          </a:p>
          <a:p>
            <a:pPr lvl="2"/>
            <a:endParaRPr lang="en-US" dirty="0"/>
          </a:p>
        </p:txBody>
      </p:sp>
      <p:sp>
        <p:nvSpPr>
          <p:cNvPr id="4" name="Slide Number Placeholder 3">
            <a:extLst>
              <a:ext uri="{FF2B5EF4-FFF2-40B4-BE49-F238E27FC236}">
                <a16:creationId xmlns:a16="http://schemas.microsoft.com/office/drawing/2014/main" id="{F423E444-B434-45A4-B844-6E592E712B5D}"/>
              </a:ext>
            </a:extLst>
          </p:cNvPr>
          <p:cNvSpPr>
            <a:spLocks noGrp="1"/>
          </p:cNvSpPr>
          <p:nvPr>
            <p:ph type="sldNum" sz="quarter" idx="12"/>
          </p:nvPr>
        </p:nvSpPr>
        <p:spPr/>
        <p:txBody>
          <a:bodyPr/>
          <a:lstStyle/>
          <a:p>
            <a:fld id="{E8EE1BDA-EAED-4134-8BA8-F8A103E99D1F}" type="slidenum">
              <a:rPr lang="en-US" smtClean="0"/>
              <a:pPr/>
              <a:t>18</a:t>
            </a:fld>
            <a:endParaRPr lang="en-US" dirty="0"/>
          </a:p>
        </p:txBody>
      </p:sp>
    </p:spTree>
    <p:extLst>
      <p:ext uri="{BB962C8B-B14F-4D97-AF65-F5344CB8AC3E}">
        <p14:creationId xmlns:p14="http://schemas.microsoft.com/office/powerpoint/2010/main" val="63700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01A5-8E44-437C-BFCB-80DE1787B8A4}"/>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F19D4AF9-4D8E-4327-80AA-77BFA6E89956}"/>
              </a:ext>
            </a:extLst>
          </p:cNvPr>
          <p:cNvSpPr>
            <a:spLocks noGrp="1"/>
          </p:cNvSpPr>
          <p:nvPr>
            <p:ph idx="1"/>
          </p:nvPr>
        </p:nvSpPr>
        <p:spPr/>
        <p:txBody>
          <a:bodyPr/>
          <a:lstStyle/>
          <a:p>
            <a:pPr lvl="2"/>
            <a:r>
              <a:rPr lang="en-US" dirty="0"/>
              <a:t>Going to a local one-stop, copy shop, Post Office, or similar entity to print, copy, mail, email or fax a job application, cover letter, and/or a resume.</a:t>
            </a:r>
          </a:p>
          <a:p>
            <a:pPr lvl="2"/>
            <a:endParaRPr lang="en-US" sz="400" dirty="0"/>
          </a:p>
          <a:p>
            <a:pPr lvl="2"/>
            <a:r>
              <a:rPr lang="en-US" dirty="0"/>
              <a:t>Going to a local one-stop, public library, community center, or similar entity to use online job matching systems, to search for job matches, request referrals, submit applications/resumes, attend workshops, and/or apply for jobs.</a:t>
            </a:r>
          </a:p>
          <a:p>
            <a:pPr lvl="2"/>
            <a:endParaRPr lang="en-US" sz="400" dirty="0"/>
          </a:p>
          <a:p>
            <a:pPr lvl="2"/>
            <a:r>
              <a:rPr lang="en-US" dirty="0"/>
              <a:t>Attending a professional association meeting for networking purposes.</a:t>
            </a:r>
          </a:p>
        </p:txBody>
      </p:sp>
      <p:sp>
        <p:nvSpPr>
          <p:cNvPr id="4" name="Slide Number Placeholder 3">
            <a:extLst>
              <a:ext uri="{FF2B5EF4-FFF2-40B4-BE49-F238E27FC236}">
                <a16:creationId xmlns:a16="http://schemas.microsoft.com/office/drawing/2014/main" id="{D00E9B86-C59A-42CA-B650-6E69A9FA13B4}"/>
              </a:ext>
            </a:extLst>
          </p:cNvPr>
          <p:cNvSpPr>
            <a:spLocks noGrp="1"/>
          </p:cNvSpPr>
          <p:nvPr>
            <p:ph type="sldNum" sz="quarter" idx="12"/>
          </p:nvPr>
        </p:nvSpPr>
        <p:spPr/>
        <p:txBody>
          <a:bodyPr/>
          <a:lstStyle/>
          <a:p>
            <a:fld id="{E8EE1BDA-EAED-4134-8BA8-F8A103E99D1F}" type="slidenum">
              <a:rPr lang="en-US" smtClean="0"/>
              <a:pPr/>
              <a:t>19</a:t>
            </a:fld>
            <a:endParaRPr lang="en-US" dirty="0"/>
          </a:p>
        </p:txBody>
      </p:sp>
    </p:spTree>
    <p:extLst>
      <p:ext uri="{BB962C8B-B14F-4D97-AF65-F5344CB8AC3E}">
        <p14:creationId xmlns:p14="http://schemas.microsoft.com/office/powerpoint/2010/main" val="415532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A79D-8282-4A1F-8A02-F9CF7C2BE647}"/>
              </a:ext>
            </a:extLst>
          </p:cNvPr>
          <p:cNvSpPr>
            <a:spLocks noGrp="1"/>
          </p:cNvSpPr>
          <p:nvPr>
            <p:ph type="title"/>
          </p:nvPr>
        </p:nvSpPr>
        <p:spPr/>
        <p:txBody>
          <a:bodyPr>
            <a:normAutofit fontScale="90000"/>
          </a:bodyPr>
          <a:lstStyle/>
          <a:p>
            <a:r>
              <a:rPr lang="en-US" dirty="0"/>
              <a:t>Potential Suspension Request (PSR)</a:t>
            </a:r>
          </a:p>
        </p:txBody>
      </p:sp>
      <p:sp>
        <p:nvSpPr>
          <p:cNvPr id="3" name="Content Placeholder 2">
            <a:extLst>
              <a:ext uri="{FF2B5EF4-FFF2-40B4-BE49-F238E27FC236}">
                <a16:creationId xmlns:a16="http://schemas.microsoft.com/office/drawing/2014/main" id="{CD06F7AA-4AC8-46D4-9351-0DF4F8CED238}"/>
              </a:ext>
            </a:extLst>
          </p:cNvPr>
          <p:cNvSpPr>
            <a:spLocks noGrp="1"/>
          </p:cNvSpPr>
          <p:nvPr>
            <p:ph idx="1"/>
          </p:nvPr>
        </p:nvSpPr>
        <p:spPr/>
        <p:txBody>
          <a:bodyPr>
            <a:normAutofit fontScale="92500" lnSpcReduction="20000"/>
          </a:bodyPr>
          <a:lstStyle/>
          <a:p>
            <a:r>
              <a:rPr lang="en-US" dirty="0"/>
              <a:t>Requirements to qualify for and maintain Trade Readjustment Assistance (TRA) benefits.</a:t>
            </a:r>
          </a:p>
          <a:p>
            <a:endParaRPr lang="en-US" sz="500" dirty="0"/>
          </a:p>
          <a:p>
            <a:r>
              <a:rPr lang="en-US" dirty="0"/>
              <a:t>Non-compliance with any of the requirements may result in revocation or suspension of Unemployment Insurance (UI)/TRA benefits and/or Trade services.</a:t>
            </a:r>
          </a:p>
          <a:p>
            <a:endParaRPr lang="en-US" sz="500" dirty="0"/>
          </a:p>
          <a:p>
            <a:r>
              <a:rPr lang="en-US" dirty="0"/>
              <a:t>Career planner is required to record the non-compliance in the Illinois Workforce Development System (IWDS).</a:t>
            </a:r>
          </a:p>
          <a:p>
            <a:endParaRPr lang="en-US" sz="500" dirty="0"/>
          </a:p>
          <a:p>
            <a:r>
              <a:rPr lang="en-US" dirty="0"/>
              <a:t>Illinois Department of Employment Security (IDES) is responsible for making the determination of justifiable/unjustifiable cause and adjudication of the Potential Suspension Request.</a:t>
            </a:r>
          </a:p>
          <a:p>
            <a:endParaRPr lang="en-US" dirty="0"/>
          </a:p>
          <a:p>
            <a:endParaRPr lang="en-US" dirty="0"/>
          </a:p>
        </p:txBody>
      </p:sp>
      <p:sp>
        <p:nvSpPr>
          <p:cNvPr id="5" name="Slide Number Placeholder 4">
            <a:extLst>
              <a:ext uri="{FF2B5EF4-FFF2-40B4-BE49-F238E27FC236}">
                <a16:creationId xmlns:a16="http://schemas.microsoft.com/office/drawing/2014/main" id="{B17B0544-F5C3-464E-ADA6-CDEE97D4F8D6}"/>
              </a:ext>
            </a:extLst>
          </p:cNvPr>
          <p:cNvSpPr>
            <a:spLocks noGrp="1"/>
          </p:cNvSpPr>
          <p:nvPr>
            <p:ph type="sldNum" sz="quarter" idx="12"/>
          </p:nvPr>
        </p:nvSpPr>
        <p:spPr/>
        <p:txBody>
          <a:bodyPr/>
          <a:lstStyle/>
          <a:p>
            <a:fld id="{E8EE1BDA-EAED-4134-8BA8-F8A103E99D1F}" type="slidenum">
              <a:rPr lang="en-US" smtClean="0"/>
              <a:pPr/>
              <a:t>2</a:t>
            </a:fld>
            <a:endParaRPr lang="en-US" dirty="0"/>
          </a:p>
        </p:txBody>
      </p:sp>
    </p:spTree>
    <p:extLst>
      <p:ext uri="{BB962C8B-B14F-4D97-AF65-F5344CB8AC3E}">
        <p14:creationId xmlns:p14="http://schemas.microsoft.com/office/powerpoint/2010/main" val="335372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0B76-11B0-4B22-8967-0C33604B88D9}"/>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9164BF1F-F87E-48C1-8FE9-E4CD59561C5E}"/>
              </a:ext>
            </a:extLst>
          </p:cNvPr>
          <p:cNvSpPr>
            <a:spLocks noGrp="1"/>
          </p:cNvSpPr>
          <p:nvPr>
            <p:ph idx="1"/>
          </p:nvPr>
        </p:nvSpPr>
        <p:spPr/>
        <p:txBody>
          <a:bodyPr/>
          <a:lstStyle/>
          <a:p>
            <a:r>
              <a:rPr lang="en-US" dirty="0"/>
              <a:t>Eligibility for a Job Search Allowance.</a:t>
            </a:r>
          </a:p>
          <a:p>
            <a:pPr lvl="1"/>
            <a:r>
              <a:rPr lang="en-US" dirty="0"/>
              <a:t>Complete and submit for approval a </a:t>
            </a:r>
            <a:r>
              <a:rPr lang="en-US" b="1" dirty="0"/>
              <a:t>Trade Job Search Allowance Commerce/Trade Form #012 (Job Search Allowance) </a:t>
            </a:r>
            <a:r>
              <a:rPr lang="en-US" dirty="0"/>
              <a:t>before the later of:</a:t>
            </a:r>
          </a:p>
          <a:p>
            <a:pPr lvl="2"/>
            <a:r>
              <a:rPr lang="en-US" dirty="0"/>
              <a:t>The 365</a:t>
            </a:r>
            <a:r>
              <a:rPr lang="en-US" baseline="30000" dirty="0"/>
              <a:t>th</a:t>
            </a:r>
            <a:r>
              <a:rPr lang="en-US" dirty="0"/>
              <a:t> day after the date of the certification under which the participant is covered; or</a:t>
            </a:r>
          </a:p>
          <a:p>
            <a:pPr lvl="2"/>
            <a:r>
              <a:rPr lang="en-US" dirty="0"/>
              <a:t>The 365</a:t>
            </a:r>
            <a:r>
              <a:rPr lang="en-US" baseline="30000" dirty="0"/>
              <a:t>th</a:t>
            </a:r>
            <a:r>
              <a:rPr lang="en-US" dirty="0"/>
              <a:t> day after the date of the participant’s las total separation; or</a:t>
            </a:r>
          </a:p>
          <a:p>
            <a:pPr lvl="2"/>
            <a:r>
              <a:rPr lang="en-US" dirty="0"/>
              <a:t>The 182</a:t>
            </a:r>
            <a:r>
              <a:rPr lang="en-US" baseline="30000" dirty="0"/>
              <a:t>nd</a:t>
            </a:r>
            <a:r>
              <a:rPr lang="en-US" dirty="0"/>
              <a:t> day after the date of concluding approved training.</a:t>
            </a:r>
          </a:p>
          <a:p>
            <a:pPr lvl="1"/>
            <a:endParaRPr lang="en-US" sz="500" dirty="0"/>
          </a:p>
          <a:p>
            <a:pPr lvl="1"/>
            <a:r>
              <a:rPr lang="en-US" dirty="0"/>
              <a:t>Be totally separated from the job covered under the certification when beginning the job search.</a:t>
            </a:r>
          </a:p>
        </p:txBody>
      </p:sp>
      <p:sp>
        <p:nvSpPr>
          <p:cNvPr id="4" name="Slide Number Placeholder 3">
            <a:extLst>
              <a:ext uri="{FF2B5EF4-FFF2-40B4-BE49-F238E27FC236}">
                <a16:creationId xmlns:a16="http://schemas.microsoft.com/office/drawing/2014/main" id="{CC3FB59A-1178-42ED-8CED-ED190E1F76B8}"/>
              </a:ext>
            </a:extLst>
          </p:cNvPr>
          <p:cNvSpPr>
            <a:spLocks noGrp="1"/>
          </p:cNvSpPr>
          <p:nvPr>
            <p:ph type="sldNum" sz="quarter" idx="12"/>
          </p:nvPr>
        </p:nvSpPr>
        <p:spPr/>
        <p:txBody>
          <a:bodyPr/>
          <a:lstStyle/>
          <a:p>
            <a:fld id="{E8EE1BDA-EAED-4134-8BA8-F8A103E99D1F}" type="slidenum">
              <a:rPr lang="en-US" smtClean="0"/>
              <a:pPr/>
              <a:t>20</a:t>
            </a:fld>
            <a:endParaRPr lang="en-US" dirty="0"/>
          </a:p>
        </p:txBody>
      </p:sp>
    </p:spTree>
    <p:extLst>
      <p:ext uri="{BB962C8B-B14F-4D97-AF65-F5344CB8AC3E}">
        <p14:creationId xmlns:p14="http://schemas.microsoft.com/office/powerpoint/2010/main" val="111880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60DA-B296-4C15-9DF9-D807874925CA}"/>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FFAD691D-BF50-49E6-8751-881C1B0D66DC}"/>
              </a:ext>
            </a:extLst>
          </p:cNvPr>
          <p:cNvSpPr>
            <a:spLocks noGrp="1"/>
          </p:cNvSpPr>
          <p:nvPr>
            <p:ph idx="1"/>
          </p:nvPr>
        </p:nvSpPr>
        <p:spPr/>
        <p:txBody>
          <a:bodyPr/>
          <a:lstStyle/>
          <a:p>
            <a:pPr lvl="1"/>
            <a:r>
              <a:rPr lang="en-US" dirty="0"/>
              <a:t>Receive a determination that the participant:</a:t>
            </a:r>
          </a:p>
          <a:p>
            <a:pPr lvl="2"/>
            <a:r>
              <a:rPr lang="en-US" dirty="0"/>
              <a:t>Cannot reasonably expect to secure suitable employment in the commuting area; and</a:t>
            </a:r>
          </a:p>
          <a:p>
            <a:pPr lvl="2"/>
            <a:r>
              <a:rPr lang="en-US" dirty="0"/>
              <a:t>Can reasonably expect to obtain, in the area of the job search, either:</a:t>
            </a:r>
          </a:p>
          <a:p>
            <a:pPr lvl="3"/>
            <a:r>
              <a:rPr lang="en-US" dirty="0"/>
              <a:t>Suitable employment; or</a:t>
            </a:r>
          </a:p>
          <a:p>
            <a:pPr lvl="3"/>
            <a:r>
              <a:rPr lang="en-US" dirty="0"/>
              <a:t>Employment that pays a wage of at least the 75</a:t>
            </a:r>
            <a:r>
              <a:rPr lang="en-US" baseline="30000" dirty="0"/>
              <a:t>th</a:t>
            </a:r>
            <a:r>
              <a:rPr lang="en-US" dirty="0"/>
              <a:t> percentile of national wages, as determined by the National Occupational Employment Wage Estimates, and otherwise meets the definition of suitable employment;</a:t>
            </a:r>
          </a:p>
          <a:p>
            <a:pPr lvl="3"/>
            <a:endParaRPr lang="en-US" dirty="0"/>
          </a:p>
          <a:p>
            <a:pPr lvl="1"/>
            <a:r>
              <a:rPr lang="en-US" dirty="0"/>
              <a:t>Receive a determination that the participant cannot reasonably expect to secure suitable employment by alternatives to being physically present in the area of the job search, such as by searching and interviewing for employment by means of the internet or other technology;</a:t>
            </a:r>
          </a:p>
        </p:txBody>
      </p:sp>
      <p:sp>
        <p:nvSpPr>
          <p:cNvPr id="4" name="Slide Number Placeholder 3">
            <a:extLst>
              <a:ext uri="{FF2B5EF4-FFF2-40B4-BE49-F238E27FC236}">
                <a16:creationId xmlns:a16="http://schemas.microsoft.com/office/drawing/2014/main" id="{F5D70712-012E-41F0-BDA5-1C948AD4DBF9}"/>
              </a:ext>
            </a:extLst>
          </p:cNvPr>
          <p:cNvSpPr>
            <a:spLocks noGrp="1"/>
          </p:cNvSpPr>
          <p:nvPr>
            <p:ph type="sldNum" sz="quarter" idx="12"/>
          </p:nvPr>
        </p:nvSpPr>
        <p:spPr/>
        <p:txBody>
          <a:bodyPr/>
          <a:lstStyle/>
          <a:p>
            <a:fld id="{E8EE1BDA-EAED-4134-8BA8-F8A103E99D1F}" type="slidenum">
              <a:rPr lang="en-US" smtClean="0"/>
              <a:pPr/>
              <a:t>21</a:t>
            </a:fld>
            <a:endParaRPr lang="en-US" dirty="0"/>
          </a:p>
        </p:txBody>
      </p:sp>
    </p:spTree>
    <p:extLst>
      <p:ext uri="{BB962C8B-B14F-4D97-AF65-F5344CB8AC3E}">
        <p14:creationId xmlns:p14="http://schemas.microsoft.com/office/powerpoint/2010/main" val="366580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6B68-6144-40D5-A273-70756CDC2706}"/>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79D864F3-386A-4A5D-AB50-48D213C67C80}"/>
              </a:ext>
            </a:extLst>
          </p:cNvPr>
          <p:cNvSpPr>
            <a:spLocks noGrp="1"/>
          </p:cNvSpPr>
          <p:nvPr>
            <p:ph idx="1"/>
          </p:nvPr>
        </p:nvSpPr>
        <p:spPr/>
        <p:txBody>
          <a:bodyPr/>
          <a:lstStyle/>
          <a:p>
            <a:r>
              <a:rPr lang="en-US" sz="2000" dirty="0"/>
              <a:t>How to find the 75</a:t>
            </a:r>
            <a:r>
              <a:rPr lang="en-US" sz="2000" baseline="30000" dirty="0"/>
              <a:t>th</a:t>
            </a:r>
            <a:r>
              <a:rPr lang="en-US" sz="2000" dirty="0"/>
              <a:t> percentile of national wages:</a:t>
            </a:r>
          </a:p>
          <a:p>
            <a:r>
              <a:rPr lang="en-US" sz="2000" dirty="0"/>
              <a:t>Visit BLS web page: </a:t>
            </a:r>
            <a:r>
              <a:rPr lang="en-US" sz="2000" dirty="0">
                <a:hlinkClick r:id="rId2"/>
              </a:rPr>
              <a:t>https://www.bls.gov/oes/current/oessrcst.htm</a:t>
            </a:r>
            <a:endParaRPr lang="en-US" sz="2000" dirty="0"/>
          </a:p>
          <a:p>
            <a:pPr lvl="1"/>
            <a:r>
              <a:rPr lang="en-US" sz="2000" dirty="0"/>
              <a:t>Select the appropriate state and occupation for the worker, view percentile wage estimates, and locate the 75</a:t>
            </a:r>
            <a:r>
              <a:rPr lang="en-US" sz="2000" baseline="30000" dirty="0"/>
              <a:t>th</a:t>
            </a:r>
            <a:r>
              <a:rPr lang="en-US" sz="2000" dirty="0"/>
              <a:t> percentile.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B8C5F1F-5E84-4E69-936F-614BA1B22259}"/>
              </a:ext>
            </a:extLst>
          </p:cNvPr>
          <p:cNvSpPr>
            <a:spLocks noGrp="1"/>
          </p:cNvSpPr>
          <p:nvPr>
            <p:ph type="sldNum" sz="quarter" idx="12"/>
          </p:nvPr>
        </p:nvSpPr>
        <p:spPr/>
        <p:txBody>
          <a:bodyPr/>
          <a:lstStyle/>
          <a:p>
            <a:fld id="{E8EE1BDA-EAED-4134-8BA8-F8A103E99D1F}" type="slidenum">
              <a:rPr lang="en-US" smtClean="0"/>
              <a:pPr/>
              <a:t>22</a:t>
            </a:fld>
            <a:endParaRPr lang="en-US" dirty="0"/>
          </a:p>
        </p:txBody>
      </p:sp>
      <p:pic>
        <p:nvPicPr>
          <p:cNvPr id="5" name="Picture 4">
            <a:extLst>
              <a:ext uri="{FF2B5EF4-FFF2-40B4-BE49-F238E27FC236}">
                <a16:creationId xmlns:a16="http://schemas.microsoft.com/office/drawing/2014/main" id="{9870C573-23D9-4692-AC97-EC1ACDE90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132" y="3529754"/>
            <a:ext cx="4163261" cy="2512201"/>
          </a:xfrm>
          <a:prstGeom prst="rect">
            <a:avLst/>
          </a:prstGeom>
        </p:spPr>
      </p:pic>
    </p:spTree>
    <p:extLst>
      <p:ext uri="{BB962C8B-B14F-4D97-AF65-F5344CB8AC3E}">
        <p14:creationId xmlns:p14="http://schemas.microsoft.com/office/powerpoint/2010/main" val="195046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9C38-22D2-4DD0-BD79-2EDB92640D00}"/>
              </a:ext>
            </a:extLst>
          </p:cNvPr>
          <p:cNvSpPr>
            <a:spLocks noGrp="1"/>
          </p:cNvSpPr>
          <p:nvPr>
            <p:ph type="title"/>
          </p:nvPr>
        </p:nvSpPr>
        <p:spPr/>
        <p:txBody>
          <a:bodyPr>
            <a:normAutofit fontScale="90000"/>
          </a:bodyPr>
          <a:lstStyle/>
          <a:p>
            <a:r>
              <a:rPr lang="en-US" dirty="0"/>
              <a:t>Job Search Allowance (cont.)</a:t>
            </a:r>
          </a:p>
        </p:txBody>
      </p:sp>
      <p:sp>
        <p:nvSpPr>
          <p:cNvPr id="4" name="Slide Number Placeholder 3">
            <a:extLst>
              <a:ext uri="{FF2B5EF4-FFF2-40B4-BE49-F238E27FC236}">
                <a16:creationId xmlns:a16="http://schemas.microsoft.com/office/drawing/2014/main" id="{870770B4-D197-4B69-BFC5-5670E433BB0E}"/>
              </a:ext>
            </a:extLst>
          </p:cNvPr>
          <p:cNvSpPr>
            <a:spLocks noGrp="1"/>
          </p:cNvSpPr>
          <p:nvPr>
            <p:ph type="sldNum" sz="quarter" idx="12"/>
          </p:nvPr>
        </p:nvSpPr>
        <p:spPr/>
        <p:txBody>
          <a:bodyPr/>
          <a:lstStyle/>
          <a:p>
            <a:fld id="{E8EE1BDA-EAED-4134-8BA8-F8A103E99D1F}" type="slidenum">
              <a:rPr lang="en-US" smtClean="0"/>
              <a:pPr/>
              <a:t>23</a:t>
            </a:fld>
            <a:endParaRPr lang="en-US" dirty="0"/>
          </a:p>
        </p:txBody>
      </p:sp>
      <p:pic>
        <p:nvPicPr>
          <p:cNvPr id="5" name="Content Placeholder 3">
            <a:extLst>
              <a:ext uri="{FF2B5EF4-FFF2-40B4-BE49-F238E27FC236}">
                <a16:creationId xmlns:a16="http://schemas.microsoft.com/office/drawing/2014/main" id="{44212605-7433-4490-B07D-0C337D2EF9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572" y="1551194"/>
            <a:ext cx="7108802" cy="3815936"/>
          </a:xfrm>
        </p:spPr>
      </p:pic>
      <p:pic>
        <p:nvPicPr>
          <p:cNvPr id="6" name="Picture 5">
            <a:extLst>
              <a:ext uri="{FF2B5EF4-FFF2-40B4-BE49-F238E27FC236}">
                <a16:creationId xmlns:a16="http://schemas.microsoft.com/office/drawing/2014/main" id="{0FA8156A-5AF6-4198-808B-8AF137252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460" y="3736422"/>
            <a:ext cx="3860968" cy="2369989"/>
          </a:xfrm>
          <a:prstGeom prst="rect">
            <a:avLst/>
          </a:prstGeom>
        </p:spPr>
      </p:pic>
    </p:spTree>
    <p:extLst>
      <p:ext uri="{BB962C8B-B14F-4D97-AF65-F5344CB8AC3E}">
        <p14:creationId xmlns:p14="http://schemas.microsoft.com/office/powerpoint/2010/main" val="364401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D9D5-5B1B-4A15-A80D-D23F69FC3522}"/>
              </a:ext>
            </a:extLst>
          </p:cNvPr>
          <p:cNvSpPr>
            <a:spLocks noGrp="1"/>
          </p:cNvSpPr>
          <p:nvPr>
            <p:ph type="title"/>
          </p:nvPr>
        </p:nvSpPr>
        <p:spPr/>
        <p:txBody>
          <a:bodyPr>
            <a:normAutofit fontScale="90000"/>
          </a:bodyPr>
          <a:lstStyle/>
          <a:p>
            <a:r>
              <a:rPr lang="en-US" dirty="0"/>
              <a:t>Job Search Allowance (cont.)</a:t>
            </a:r>
          </a:p>
        </p:txBody>
      </p:sp>
      <p:sp>
        <p:nvSpPr>
          <p:cNvPr id="4" name="Slide Number Placeholder 3">
            <a:extLst>
              <a:ext uri="{FF2B5EF4-FFF2-40B4-BE49-F238E27FC236}">
                <a16:creationId xmlns:a16="http://schemas.microsoft.com/office/drawing/2014/main" id="{3A991F4A-BAD7-4FCE-87A4-8AEB210CD255}"/>
              </a:ext>
            </a:extLst>
          </p:cNvPr>
          <p:cNvSpPr>
            <a:spLocks noGrp="1"/>
          </p:cNvSpPr>
          <p:nvPr>
            <p:ph type="sldNum" sz="quarter" idx="12"/>
          </p:nvPr>
        </p:nvSpPr>
        <p:spPr/>
        <p:txBody>
          <a:bodyPr/>
          <a:lstStyle/>
          <a:p>
            <a:fld id="{E8EE1BDA-EAED-4134-8BA8-F8A103E99D1F}" type="slidenum">
              <a:rPr lang="en-US" smtClean="0"/>
              <a:pPr/>
              <a:t>24</a:t>
            </a:fld>
            <a:endParaRPr lang="en-US" dirty="0"/>
          </a:p>
        </p:txBody>
      </p:sp>
      <p:pic>
        <p:nvPicPr>
          <p:cNvPr id="5" name="Content Placeholder 4">
            <a:extLst>
              <a:ext uri="{FF2B5EF4-FFF2-40B4-BE49-F238E27FC236}">
                <a16:creationId xmlns:a16="http://schemas.microsoft.com/office/drawing/2014/main" id="{B7426885-B597-41C8-808C-D04F01A0CD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488" y="1597665"/>
            <a:ext cx="6726358" cy="4649470"/>
          </a:xfrm>
        </p:spPr>
      </p:pic>
      <p:cxnSp>
        <p:nvCxnSpPr>
          <p:cNvPr id="6" name="Straight Arrow Connector 5">
            <a:extLst>
              <a:ext uri="{FF2B5EF4-FFF2-40B4-BE49-F238E27FC236}">
                <a16:creationId xmlns:a16="http://schemas.microsoft.com/office/drawing/2014/main" id="{3BA55E1C-30C2-4197-8A82-A306120B72BE}"/>
              </a:ext>
            </a:extLst>
          </p:cNvPr>
          <p:cNvCxnSpPr/>
          <p:nvPr/>
        </p:nvCxnSpPr>
        <p:spPr>
          <a:xfrm flipH="1">
            <a:off x="5272099" y="4833891"/>
            <a:ext cx="5625562" cy="9785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4472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A3D1-A06F-40AC-92DB-E6E101633B78}"/>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CBE409C1-B0C8-4633-BEAC-FBC29FCA43F4}"/>
              </a:ext>
            </a:extLst>
          </p:cNvPr>
          <p:cNvSpPr>
            <a:spLocks noGrp="1"/>
          </p:cNvSpPr>
          <p:nvPr>
            <p:ph idx="1"/>
          </p:nvPr>
        </p:nvSpPr>
        <p:spPr/>
        <p:txBody>
          <a:bodyPr/>
          <a:lstStyle/>
          <a:p>
            <a:pPr lvl="1"/>
            <a:r>
              <a:rPr lang="en-US" dirty="0"/>
              <a:t>The participant has not previously received a relocation allowance under the same certification; and</a:t>
            </a:r>
          </a:p>
          <a:p>
            <a:pPr lvl="1"/>
            <a:endParaRPr lang="en-US" dirty="0"/>
          </a:p>
          <a:p>
            <a:pPr lvl="1"/>
            <a:r>
              <a:rPr lang="en-US" dirty="0"/>
              <a:t>Complete a pre-approved job search within 30 calendar days after the participant leaves the commuting area to begin the job search.</a:t>
            </a:r>
          </a:p>
          <a:p>
            <a:pPr lvl="2"/>
            <a:r>
              <a:rPr lang="en-US" dirty="0"/>
              <a:t>A participant has completed a job search when the participant either:</a:t>
            </a:r>
          </a:p>
          <a:p>
            <a:pPr lvl="3"/>
            <a:r>
              <a:rPr lang="en-US" dirty="0"/>
              <a:t>Obtains a bona fide offer of employment; or</a:t>
            </a:r>
          </a:p>
          <a:p>
            <a:pPr lvl="3"/>
            <a:r>
              <a:rPr lang="en-US" dirty="0"/>
              <a:t>Has, with LWIA verification, as provided in 618.420(a)(2), contacted each employer the participant planned to contact, or to whom the participant was referred as part of the job search.</a:t>
            </a:r>
          </a:p>
        </p:txBody>
      </p:sp>
      <p:sp>
        <p:nvSpPr>
          <p:cNvPr id="4" name="Slide Number Placeholder 3">
            <a:extLst>
              <a:ext uri="{FF2B5EF4-FFF2-40B4-BE49-F238E27FC236}">
                <a16:creationId xmlns:a16="http://schemas.microsoft.com/office/drawing/2014/main" id="{316EC470-3CE8-4A75-98EC-18B8C20C44C4}"/>
              </a:ext>
            </a:extLst>
          </p:cNvPr>
          <p:cNvSpPr>
            <a:spLocks noGrp="1"/>
          </p:cNvSpPr>
          <p:nvPr>
            <p:ph type="sldNum" sz="quarter" idx="12"/>
          </p:nvPr>
        </p:nvSpPr>
        <p:spPr/>
        <p:txBody>
          <a:bodyPr/>
          <a:lstStyle/>
          <a:p>
            <a:fld id="{E8EE1BDA-EAED-4134-8BA8-F8A103E99D1F}" type="slidenum">
              <a:rPr lang="en-US" smtClean="0"/>
              <a:pPr/>
              <a:t>25</a:t>
            </a:fld>
            <a:endParaRPr lang="en-US" dirty="0"/>
          </a:p>
        </p:txBody>
      </p:sp>
    </p:spTree>
    <p:extLst>
      <p:ext uri="{BB962C8B-B14F-4D97-AF65-F5344CB8AC3E}">
        <p14:creationId xmlns:p14="http://schemas.microsoft.com/office/powerpoint/2010/main" val="237228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06AF-A894-44B6-B10B-BF97B18EDC99}"/>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84510EF1-7B31-4F3D-BC57-908115EC9BEC}"/>
              </a:ext>
            </a:extLst>
          </p:cNvPr>
          <p:cNvSpPr>
            <a:spLocks noGrp="1"/>
          </p:cNvSpPr>
          <p:nvPr>
            <p:ph idx="1"/>
          </p:nvPr>
        </p:nvSpPr>
        <p:spPr/>
        <p:txBody>
          <a:bodyPr/>
          <a:lstStyle/>
          <a:p>
            <a:r>
              <a:rPr lang="en-US" dirty="0"/>
              <a:t>Findings required for a Job Search Allowance.</a:t>
            </a:r>
          </a:p>
          <a:p>
            <a:pPr lvl="1"/>
            <a:r>
              <a:rPr lang="en-US" dirty="0"/>
              <a:t>Before a liable state may approve final payment of a job search allowance, the liable state must:</a:t>
            </a:r>
          </a:p>
          <a:p>
            <a:pPr lvl="1"/>
            <a:endParaRPr lang="en-US" dirty="0"/>
          </a:p>
          <a:p>
            <a:pPr lvl="2"/>
            <a:r>
              <a:rPr lang="en-US" dirty="0"/>
              <a:t>Find that the participant meets the eligibility requirements for a job search allowance specified in 618.415; and</a:t>
            </a:r>
          </a:p>
          <a:p>
            <a:pPr lvl="2"/>
            <a:endParaRPr lang="en-US" dirty="0"/>
          </a:p>
          <a:p>
            <a:pPr lvl="2"/>
            <a:r>
              <a:rPr lang="en-US" dirty="0"/>
              <a:t>Verify that the participant contacted each employer the state certified or to whom the state or one-stop center referred the participant as part of the job search and must find that the participant completed the job search within the time limits stated in 618.415(a)(6).</a:t>
            </a:r>
          </a:p>
        </p:txBody>
      </p:sp>
      <p:sp>
        <p:nvSpPr>
          <p:cNvPr id="4" name="Slide Number Placeholder 3">
            <a:extLst>
              <a:ext uri="{FF2B5EF4-FFF2-40B4-BE49-F238E27FC236}">
                <a16:creationId xmlns:a16="http://schemas.microsoft.com/office/drawing/2014/main" id="{87BA2302-8C02-464C-B55C-4D18D246E06B}"/>
              </a:ext>
            </a:extLst>
          </p:cNvPr>
          <p:cNvSpPr>
            <a:spLocks noGrp="1"/>
          </p:cNvSpPr>
          <p:nvPr>
            <p:ph type="sldNum" sz="quarter" idx="12"/>
          </p:nvPr>
        </p:nvSpPr>
        <p:spPr/>
        <p:txBody>
          <a:bodyPr/>
          <a:lstStyle/>
          <a:p>
            <a:fld id="{E8EE1BDA-EAED-4134-8BA8-F8A103E99D1F}" type="slidenum">
              <a:rPr lang="en-US" smtClean="0"/>
              <a:pPr/>
              <a:t>26</a:t>
            </a:fld>
            <a:endParaRPr lang="en-US" dirty="0"/>
          </a:p>
        </p:txBody>
      </p:sp>
    </p:spTree>
    <p:extLst>
      <p:ext uri="{BB962C8B-B14F-4D97-AF65-F5344CB8AC3E}">
        <p14:creationId xmlns:p14="http://schemas.microsoft.com/office/powerpoint/2010/main" val="4138776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7433-B266-47B5-8FC6-DF1333E0C7F4}"/>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A181959A-0379-46C2-A616-EC1A939A7DAD}"/>
              </a:ext>
            </a:extLst>
          </p:cNvPr>
          <p:cNvSpPr>
            <a:spLocks noGrp="1"/>
          </p:cNvSpPr>
          <p:nvPr>
            <p:ph idx="1"/>
          </p:nvPr>
        </p:nvSpPr>
        <p:spPr/>
        <p:txBody>
          <a:bodyPr/>
          <a:lstStyle/>
          <a:p>
            <a:r>
              <a:rPr lang="en-US" dirty="0"/>
              <a:t>Pre-approval by state merit staff required.</a:t>
            </a:r>
          </a:p>
          <a:p>
            <a:pPr lvl="1"/>
            <a:r>
              <a:rPr lang="en-US" dirty="0"/>
              <a:t>Entry of new IEP Service and Status Records or update current IEP Status Record.</a:t>
            </a:r>
          </a:p>
          <a:p>
            <a:pPr lvl="1"/>
            <a:r>
              <a:rPr lang="en-US" dirty="0"/>
              <a:t>Entry of Job Search Allowance Service Record.</a:t>
            </a:r>
          </a:p>
          <a:p>
            <a:pPr lvl="1"/>
            <a:r>
              <a:rPr lang="en-US" dirty="0"/>
              <a:t>Entry of new or add a new episode to Case Management Services.</a:t>
            </a:r>
          </a:p>
          <a:p>
            <a:pPr lvl="1"/>
            <a:r>
              <a:rPr lang="en-US" dirty="0"/>
              <a:t>Entry of Case Note.</a:t>
            </a:r>
          </a:p>
          <a:p>
            <a:pPr lvl="1"/>
            <a:r>
              <a:rPr lang="en-US" dirty="0"/>
              <a:t>Upload Job Search Application.</a:t>
            </a:r>
          </a:p>
          <a:p>
            <a:pPr lvl="1"/>
            <a:r>
              <a:rPr lang="en-US" dirty="0"/>
              <a:t>Email state merit staff requesting approval.</a:t>
            </a:r>
          </a:p>
          <a:p>
            <a:pPr lvl="1"/>
            <a:endParaRPr lang="en-US" dirty="0"/>
          </a:p>
        </p:txBody>
      </p:sp>
      <p:sp>
        <p:nvSpPr>
          <p:cNvPr id="4" name="Slide Number Placeholder 3">
            <a:extLst>
              <a:ext uri="{FF2B5EF4-FFF2-40B4-BE49-F238E27FC236}">
                <a16:creationId xmlns:a16="http://schemas.microsoft.com/office/drawing/2014/main" id="{1FDD9A53-D698-4D41-8D9D-92C95AAE511B}"/>
              </a:ext>
            </a:extLst>
          </p:cNvPr>
          <p:cNvSpPr>
            <a:spLocks noGrp="1"/>
          </p:cNvSpPr>
          <p:nvPr>
            <p:ph type="sldNum" sz="quarter" idx="12"/>
          </p:nvPr>
        </p:nvSpPr>
        <p:spPr/>
        <p:txBody>
          <a:bodyPr/>
          <a:lstStyle/>
          <a:p>
            <a:fld id="{E8EE1BDA-EAED-4134-8BA8-F8A103E99D1F}" type="slidenum">
              <a:rPr lang="en-US" smtClean="0"/>
              <a:pPr/>
              <a:t>27</a:t>
            </a:fld>
            <a:endParaRPr lang="en-US" dirty="0"/>
          </a:p>
        </p:txBody>
      </p:sp>
    </p:spTree>
    <p:extLst>
      <p:ext uri="{BB962C8B-B14F-4D97-AF65-F5344CB8AC3E}">
        <p14:creationId xmlns:p14="http://schemas.microsoft.com/office/powerpoint/2010/main" val="201562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F28B-73CA-4775-A8AF-8FB0F81592A9}"/>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E74D3243-53B6-4F18-88DC-71632E9BCDAA}"/>
              </a:ext>
            </a:extLst>
          </p:cNvPr>
          <p:cNvSpPr>
            <a:spLocks noGrp="1"/>
          </p:cNvSpPr>
          <p:nvPr>
            <p:ph idx="1"/>
          </p:nvPr>
        </p:nvSpPr>
        <p:spPr/>
        <p:txBody>
          <a:bodyPr>
            <a:normAutofit/>
          </a:bodyPr>
          <a:lstStyle/>
          <a:p>
            <a:r>
              <a:rPr lang="en-US" b="1" dirty="0"/>
              <a:t>Amount of a Job Search Allowance</a:t>
            </a:r>
            <a:r>
              <a:rPr lang="en-US" dirty="0"/>
              <a:t>.</a:t>
            </a:r>
          </a:p>
          <a:p>
            <a:pPr lvl="1"/>
            <a:r>
              <a:rPr lang="en-US" dirty="0"/>
              <a:t>The participant’s job search allowance is 90% (100% for 2009 Program) of the total costs of a participant’s travel and lodging and meals up to the maximum limit.</a:t>
            </a:r>
          </a:p>
          <a:p>
            <a:pPr lvl="1"/>
            <a:endParaRPr lang="en-US" sz="500" dirty="0"/>
          </a:p>
          <a:p>
            <a:pPr lvl="1"/>
            <a:r>
              <a:rPr lang="en-US" dirty="0"/>
              <a:t>Travel – the participant’s allowable travel expenses may not exceed 90% (100% for 2009 Program) of the prevailing cost per mile by privately owned vehicle under 41 CFR chapters 300 through 304, the Federal Travel Regulation (FTR), found at </a:t>
            </a:r>
            <a:r>
              <a:rPr lang="en-US" dirty="0">
                <a:hlinkClick r:id="rId2"/>
              </a:rPr>
              <a:t>https://www.gsa.gov</a:t>
            </a:r>
            <a:r>
              <a:rPr lang="en-US" dirty="0"/>
              <a:t>, for round trip travel by the usual route from the participant’s home to the job search area, through other forms of transportation may be utilized.</a:t>
            </a:r>
          </a:p>
        </p:txBody>
      </p:sp>
      <p:sp>
        <p:nvSpPr>
          <p:cNvPr id="4" name="Slide Number Placeholder 3">
            <a:extLst>
              <a:ext uri="{FF2B5EF4-FFF2-40B4-BE49-F238E27FC236}">
                <a16:creationId xmlns:a16="http://schemas.microsoft.com/office/drawing/2014/main" id="{6F9A4B90-7D1E-4EBB-801E-89EC1AD997E7}"/>
              </a:ext>
            </a:extLst>
          </p:cNvPr>
          <p:cNvSpPr>
            <a:spLocks noGrp="1"/>
          </p:cNvSpPr>
          <p:nvPr>
            <p:ph type="sldNum" sz="quarter" idx="12"/>
          </p:nvPr>
        </p:nvSpPr>
        <p:spPr/>
        <p:txBody>
          <a:bodyPr/>
          <a:lstStyle/>
          <a:p>
            <a:fld id="{E8EE1BDA-EAED-4134-8BA8-F8A103E99D1F}" type="slidenum">
              <a:rPr lang="en-US" smtClean="0"/>
              <a:pPr/>
              <a:t>28</a:t>
            </a:fld>
            <a:endParaRPr lang="en-US" dirty="0"/>
          </a:p>
        </p:txBody>
      </p:sp>
    </p:spTree>
    <p:extLst>
      <p:ext uri="{BB962C8B-B14F-4D97-AF65-F5344CB8AC3E}">
        <p14:creationId xmlns:p14="http://schemas.microsoft.com/office/powerpoint/2010/main" val="326522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248D-9582-4941-899C-0B56DB8308D3}"/>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A89E0D74-E939-4DDC-B397-B1C9BDA104C5}"/>
              </a:ext>
            </a:extLst>
          </p:cNvPr>
          <p:cNvSpPr>
            <a:spLocks noGrp="1"/>
          </p:cNvSpPr>
          <p:nvPr>
            <p:ph idx="1"/>
          </p:nvPr>
        </p:nvSpPr>
        <p:spPr/>
        <p:txBody>
          <a:bodyPr/>
          <a:lstStyle/>
          <a:p>
            <a:pPr lvl="1"/>
            <a:r>
              <a:rPr lang="en-US" dirty="0"/>
              <a:t>Lodging and Meals – the participant’s allowable lodging and meals costs cannot exceed the lesser of:</a:t>
            </a:r>
          </a:p>
          <a:p>
            <a:pPr lvl="1"/>
            <a:endParaRPr lang="en-US" dirty="0"/>
          </a:p>
          <a:p>
            <a:pPr lvl="2"/>
            <a:r>
              <a:rPr lang="en-US" dirty="0"/>
              <a:t>The actual cost for lodging and meals while engaged in the job search;</a:t>
            </a:r>
          </a:p>
          <a:p>
            <a:pPr marL="914400" lvl="2" indent="0">
              <a:buNone/>
            </a:pPr>
            <a:r>
              <a:rPr lang="en-US" dirty="0"/>
              <a:t>                                                      OR</a:t>
            </a:r>
          </a:p>
          <a:p>
            <a:pPr lvl="2"/>
            <a:r>
              <a:rPr lang="en-US" dirty="0"/>
              <a:t>50% of the prevailing per diem allowance under the FTR found at </a:t>
            </a:r>
            <a:r>
              <a:rPr lang="en-US" dirty="0">
                <a:hlinkClick r:id="rId2"/>
              </a:rPr>
              <a:t>https://www.gsa.gov</a:t>
            </a:r>
            <a:r>
              <a:rPr lang="en-US" dirty="0"/>
              <a:t>, for the participant’s job search area.</a:t>
            </a:r>
          </a:p>
          <a:p>
            <a:pPr lvl="2"/>
            <a:endParaRPr lang="en-US" dirty="0"/>
          </a:p>
        </p:txBody>
      </p:sp>
      <p:sp>
        <p:nvSpPr>
          <p:cNvPr id="4" name="Slide Number Placeholder 3">
            <a:extLst>
              <a:ext uri="{FF2B5EF4-FFF2-40B4-BE49-F238E27FC236}">
                <a16:creationId xmlns:a16="http://schemas.microsoft.com/office/drawing/2014/main" id="{41DD6EF1-C213-4E78-A6DD-0C0983A64727}"/>
              </a:ext>
            </a:extLst>
          </p:cNvPr>
          <p:cNvSpPr>
            <a:spLocks noGrp="1"/>
          </p:cNvSpPr>
          <p:nvPr>
            <p:ph type="sldNum" sz="quarter" idx="12"/>
          </p:nvPr>
        </p:nvSpPr>
        <p:spPr/>
        <p:txBody>
          <a:bodyPr/>
          <a:lstStyle/>
          <a:p>
            <a:fld id="{E8EE1BDA-EAED-4134-8BA8-F8A103E99D1F}" type="slidenum">
              <a:rPr lang="en-US" smtClean="0"/>
              <a:pPr/>
              <a:t>29</a:t>
            </a:fld>
            <a:endParaRPr lang="en-US" dirty="0"/>
          </a:p>
        </p:txBody>
      </p:sp>
    </p:spTree>
    <p:extLst>
      <p:ext uri="{BB962C8B-B14F-4D97-AF65-F5344CB8AC3E}">
        <p14:creationId xmlns:p14="http://schemas.microsoft.com/office/powerpoint/2010/main" val="250950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291E-F66B-4C53-94E6-E32C345DF002}"/>
              </a:ext>
            </a:extLst>
          </p:cNvPr>
          <p:cNvSpPr>
            <a:spLocks noGrp="1"/>
          </p:cNvSpPr>
          <p:nvPr>
            <p:ph type="title"/>
          </p:nvPr>
        </p:nvSpPr>
        <p:spPr/>
        <p:txBody>
          <a:bodyPr>
            <a:noAutofit/>
          </a:bodyPr>
          <a:lstStyle/>
          <a:p>
            <a:r>
              <a:rPr lang="en-US" sz="4000" dirty="0"/>
              <a:t>PSR (cont.)</a:t>
            </a:r>
          </a:p>
        </p:txBody>
      </p:sp>
      <p:sp>
        <p:nvSpPr>
          <p:cNvPr id="3" name="Content Placeholder 2">
            <a:extLst>
              <a:ext uri="{FF2B5EF4-FFF2-40B4-BE49-F238E27FC236}">
                <a16:creationId xmlns:a16="http://schemas.microsoft.com/office/drawing/2014/main" id="{278BD588-F136-4FE1-81E7-EF287BC4DACC}"/>
              </a:ext>
            </a:extLst>
          </p:cNvPr>
          <p:cNvSpPr>
            <a:spLocks noGrp="1"/>
          </p:cNvSpPr>
          <p:nvPr>
            <p:ph idx="1"/>
          </p:nvPr>
        </p:nvSpPr>
        <p:spPr/>
        <p:txBody>
          <a:bodyPr/>
          <a:lstStyle/>
          <a:p>
            <a:r>
              <a:rPr lang="en-US" dirty="0"/>
              <a:t>Potential Suspension Request process utilized to notify participant and IDES of potential ineligibility for UI/TRA benefits and/or Trade services.</a:t>
            </a:r>
          </a:p>
          <a:p>
            <a:endParaRPr lang="en-US" sz="500" dirty="0"/>
          </a:p>
          <a:p>
            <a:r>
              <a:rPr lang="en-US" dirty="0"/>
              <a:t>Trade Potential Suspension Letter Commerce/Trade Form #003c (Potential Suspension Letter)</a:t>
            </a:r>
          </a:p>
          <a:p>
            <a:endParaRPr lang="en-US" sz="500" dirty="0"/>
          </a:p>
          <a:p>
            <a:r>
              <a:rPr lang="en-US" dirty="0"/>
              <a:t>Participant has appeal rights.</a:t>
            </a:r>
          </a:p>
        </p:txBody>
      </p:sp>
      <p:sp>
        <p:nvSpPr>
          <p:cNvPr id="4" name="Slide Number Placeholder 3">
            <a:extLst>
              <a:ext uri="{FF2B5EF4-FFF2-40B4-BE49-F238E27FC236}">
                <a16:creationId xmlns:a16="http://schemas.microsoft.com/office/drawing/2014/main" id="{9376A1F2-C1F0-49B1-8143-AE4D5AF772ED}"/>
              </a:ext>
            </a:extLst>
          </p:cNvPr>
          <p:cNvSpPr>
            <a:spLocks noGrp="1"/>
          </p:cNvSpPr>
          <p:nvPr>
            <p:ph type="sldNum" sz="quarter" idx="12"/>
          </p:nvPr>
        </p:nvSpPr>
        <p:spPr/>
        <p:txBody>
          <a:bodyPr/>
          <a:lstStyle/>
          <a:p>
            <a:fld id="{E8EE1BDA-EAED-4134-8BA8-F8A103E99D1F}" type="slidenum">
              <a:rPr lang="en-US" smtClean="0"/>
              <a:pPr/>
              <a:t>3</a:t>
            </a:fld>
            <a:endParaRPr lang="en-US" dirty="0"/>
          </a:p>
        </p:txBody>
      </p:sp>
    </p:spTree>
    <p:extLst>
      <p:ext uri="{BB962C8B-B14F-4D97-AF65-F5344CB8AC3E}">
        <p14:creationId xmlns:p14="http://schemas.microsoft.com/office/powerpoint/2010/main" val="3537591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1F0A-203C-40C5-B33A-AD2EE13158B1}"/>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2300F7D1-182B-4C73-AB85-365034BE75A5}"/>
              </a:ext>
            </a:extLst>
          </p:cNvPr>
          <p:cNvSpPr>
            <a:spLocks noGrp="1"/>
          </p:cNvSpPr>
          <p:nvPr>
            <p:ph idx="1"/>
          </p:nvPr>
        </p:nvSpPr>
        <p:spPr/>
        <p:txBody>
          <a:bodyPr>
            <a:normAutofit/>
          </a:bodyPr>
          <a:lstStyle/>
          <a:p>
            <a:pPr lvl="1"/>
            <a:r>
              <a:rPr lang="en-US" dirty="0"/>
              <a:t>The participant’s total job search allowance under a certification may not exceed the maximum allowed based on the Trade Program, not matter how many job searches the participant undertakes.</a:t>
            </a:r>
          </a:p>
          <a:p>
            <a:pPr lvl="2"/>
            <a:r>
              <a:rPr lang="en-US" dirty="0"/>
              <a:t>Maximum limit (all programs except 2009) - $1,250.</a:t>
            </a:r>
          </a:p>
          <a:p>
            <a:pPr lvl="2"/>
            <a:r>
              <a:rPr lang="en-US" dirty="0"/>
              <a:t>Maximum limit for 2009 program - $1,500.</a:t>
            </a:r>
          </a:p>
          <a:p>
            <a:pPr lvl="1"/>
            <a:endParaRPr lang="en-US" dirty="0"/>
          </a:p>
          <a:p>
            <a:pPr lvl="1"/>
            <a:r>
              <a:rPr lang="en-US" dirty="0"/>
              <a:t>If the participant is entitled to be paid or reimbursed by another source for any of these travel, lodging, and meals expenses, the job search allowance must be reduced by the amount of the payment or reimbursement.</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C27C6D17-3F45-4146-8CB6-0D2DAE29C3A5}"/>
              </a:ext>
            </a:extLst>
          </p:cNvPr>
          <p:cNvSpPr>
            <a:spLocks noGrp="1"/>
          </p:cNvSpPr>
          <p:nvPr>
            <p:ph type="sldNum" sz="quarter" idx="12"/>
          </p:nvPr>
        </p:nvSpPr>
        <p:spPr/>
        <p:txBody>
          <a:bodyPr/>
          <a:lstStyle/>
          <a:p>
            <a:fld id="{E8EE1BDA-EAED-4134-8BA8-F8A103E99D1F}" type="slidenum">
              <a:rPr lang="en-US" smtClean="0"/>
              <a:pPr/>
              <a:t>30</a:t>
            </a:fld>
            <a:endParaRPr lang="en-US" dirty="0"/>
          </a:p>
        </p:txBody>
      </p:sp>
    </p:spTree>
    <p:extLst>
      <p:ext uri="{BB962C8B-B14F-4D97-AF65-F5344CB8AC3E}">
        <p14:creationId xmlns:p14="http://schemas.microsoft.com/office/powerpoint/2010/main" val="376532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88D7-B655-4B62-BDAB-D7871A54A5C2}"/>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F0CF956C-DCF9-4146-9BB3-5EF05CDBC3A1}"/>
              </a:ext>
            </a:extLst>
          </p:cNvPr>
          <p:cNvSpPr>
            <a:spLocks noGrp="1"/>
          </p:cNvSpPr>
          <p:nvPr>
            <p:ph idx="1"/>
          </p:nvPr>
        </p:nvSpPr>
        <p:spPr/>
        <p:txBody>
          <a:bodyPr>
            <a:normAutofit fontScale="92500" lnSpcReduction="20000"/>
          </a:bodyPr>
          <a:lstStyle/>
          <a:p>
            <a:r>
              <a:rPr lang="en-US" b="1" dirty="0"/>
              <a:t>Reconciliation of a Job Search Allowance Payment/Reimbursement.</a:t>
            </a:r>
            <a:endParaRPr lang="en-US" dirty="0"/>
          </a:p>
          <a:p>
            <a:pPr lvl="1"/>
            <a:r>
              <a:rPr lang="en-US" dirty="0"/>
              <a:t>Upon completion of the job search activity, the participant must reconcile the job search activity by completing the </a:t>
            </a:r>
            <a:r>
              <a:rPr lang="en-US" b="1" dirty="0"/>
              <a:t>Trade Job Search Allowance Commerce/Trade Form #012 (Job Search Allowance).</a:t>
            </a:r>
          </a:p>
          <a:p>
            <a:pPr lvl="2"/>
            <a:r>
              <a:rPr lang="en-US" dirty="0"/>
              <a:t>Provide documentation of each employer/LWIA contact made and the outcome of the contact.</a:t>
            </a:r>
          </a:p>
          <a:p>
            <a:pPr lvl="2"/>
            <a:r>
              <a:rPr lang="en-US" dirty="0"/>
              <a:t>Provide receipts for lodging and transportation expenses incurred by the participant pursuant to the job search.</a:t>
            </a:r>
          </a:p>
          <a:p>
            <a:pPr lvl="2"/>
            <a:r>
              <a:rPr lang="en-US" dirty="0"/>
              <a:t>Proof the interview of activity occurred.</a:t>
            </a:r>
          </a:p>
          <a:p>
            <a:pPr lvl="1"/>
            <a:endParaRPr lang="en-US" sz="600" dirty="0"/>
          </a:p>
          <a:p>
            <a:pPr lvl="1"/>
            <a:r>
              <a:rPr lang="en-US" dirty="0"/>
              <a:t>If an advance was provided:</a:t>
            </a:r>
          </a:p>
          <a:p>
            <a:pPr lvl="2"/>
            <a:r>
              <a:rPr lang="en-US" dirty="0"/>
              <a:t>The participant must return any amount advanced which exceeds the actual approved job search costs maximum allowed; or</a:t>
            </a:r>
          </a:p>
          <a:p>
            <a:pPr lvl="2"/>
            <a:r>
              <a:rPr lang="en-US" dirty="0"/>
              <a:t>The participant will receive the difference if the amount advanced was less than the actual approved job search costs.</a:t>
            </a:r>
          </a:p>
        </p:txBody>
      </p:sp>
      <p:sp>
        <p:nvSpPr>
          <p:cNvPr id="4" name="Slide Number Placeholder 3">
            <a:extLst>
              <a:ext uri="{FF2B5EF4-FFF2-40B4-BE49-F238E27FC236}">
                <a16:creationId xmlns:a16="http://schemas.microsoft.com/office/drawing/2014/main" id="{0A97DDD0-3D97-4F77-8BDB-D5932485A2CC}"/>
              </a:ext>
            </a:extLst>
          </p:cNvPr>
          <p:cNvSpPr>
            <a:spLocks noGrp="1"/>
          </p:cNvSpPr>
          <p:nvPr>
            <p:ph type="sldNum" sz="quarter" idx="12"/>
          </p:nvPr>
        </p:nvSpPr>
        <p:spPr/>
        <p:txBody>
          <a:bodyPr/>
          <a:lstStyle/>
          <a:p>
            <a:fld id="{E8EE1BDA-EAED-4134-8BA8-F8A103E99D1F}" type="slidenum">
              <a:rPr lang="en-US" smtClean="0"/>
              <a:pPr/>
              <a:t>31</a:t>
            </a:fld>
            <a:endParaRPr lang="en-US" dirty="0"/>
          </a:p>
        </p:txBody>
      </p:sp>
    </p:spTree>
    <p:extLst>
      <p:ext uri="{BB962C8B-B14F-4D97-AF65-F5344CB8AC3E}">
        <p14:creationId xmlns:p14="http://schemas.microsoft.com/office/powerpoint/2010/main" val="506968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1D08-D4BF-4871-B20C-071195B95B62}"/>
              </a:ext>
            </a:extLst>
          </p:cNvPr>
          <p:cNvSpPr>
            <a:spLocks noGrp="1"/>
          </p:cNvSpPr>
          <p:nvPr>
            <p:ph type="title"/>
          </p:nvPr>
        </p:nvSpPr>
        <p:spPr/>
        <p:txBody>
          <a:bodyPr>
            <a:normAutofit fontScale="90000"/>
          </a:bodyPr>
          <a:lstStyle/>
          <a:p>
            <a:r>
              <a:rPr lang="en-US" dirty="0"/>
              <a:t>Job Search Allowance (cont.)</a:t>
            </a:r>
          </a:p>
        </p:txBody>
      </p:sp>
      <p:sp>
        <p:nvSpPr>
          <p:cNvPr id="3" name="Content Placeholder 2">
            <a:extLst>
              <a:ext uri="{FF2B5EF4-FFF2-40B4-BE49-F238E27FC236}">
                <a16:creationId xmlns:a16="http://schemas.microsoft.com/office/drawing/2014/main" id="{41EF2687-51D9-4320-8242-F1866F733418}"/>
              </a:ext>
            </a:extLst>
          </p:cNvPr>
          <p:cNvSpPr>
            <a:spLocks noGrp="1"/>
          </p:cNvSpPr>
          <p:nvPr>
            <p:ph idx="1"/>
          </p:nvPr>
        </p:nvSpPr>
        <p:spPr/>
        <p:txBody>
          <a:bodyPr/>
          <a:lstStyle/>
          <a:p>
            <a:r>
              <a:rPr lang="en-US" dirty="0"/>
              <a:t>State merit staff approval must occur prior to the participant being reimbursed for any costs associated with the job search activity.</a:t>
            </a:r>
          </a:p>
          <a:p>
            <a:pPr lvl="1"/>
            <a:r>
              <a:rPr lang="en-US" dirty="0"/>
              <a:t>Update current IEP Status Record.</a:t>
            </a:r>
          </a:p>
          <a:p>
            <a:pPr lvl="1"/>
            <a:r>
              <a:rPr lang="en-US" dirty="0"/>
              <a:t>Entry of Job Search Reconciliation Service Record.</a:t>
            </a:r>
          </a:p>
          <a:p>
            <a:pPr lvl="1"/>
            <a:r>
              <a:rPr lang="en-US" dirty="0"/>
              <a:t>Update Case Management Services.</a:t>
            </a:r>
          </a:p>
          <a:p>
            <a:pPr lvl="1"/>
            <a:r>
              <a:rPr lang="en-US" dirty="0"/>
              <a:t>Entry of a Case Note.</a:t>
            </a:r>
          </a:p>
          <a:p>
            <a:pPr lvl="1"/>
            <a:r>
              <a:rPr lang="en-US" dirty="0"/>
              <a:t>Upload Job Search Allowance Form and copies of receipts.</a:t>
            </a:r>
          </a:p>
          <a:p>
            <a:pPr lvl="1"/>
            <a:r>
              <a:rPr lang="en-US" dirty="0"/>
              <a:t>Upload verification of Job Search Activity.</a:t>
            </a:r>
          </a:p>
          <a:p>
            <a:pPr lvl="1"/>
            <a:r>
              <a:rPr lang="en-US" dirty="0"/>
              <a:t>Email state merit staff requesting approval.</a:t>
            </a:r>
          </a:p>
          <a:p>
            <a:endParaRPr lang="en-US" dirty="0"/>
          </a:p>
        </p:txBody>
      </p:sp>
      <p:sp>
        <p:nvSpPr>
          <p:cNvPr id="4" name="Slide Number Placeholder 3">
            <a:extLst>
              <a:ext uri="{FF2B5EF4-FFF2-40B4-BE49-F238E27FC236}">
                <a16:creationId xmlns:a16="http://schemas.microsoft.com/office/drawing/2014/main" id="{40EBF228-F463-47B0-B987-FA2F82DFE00E}"/>
              </a:ext>
            </a:extLst>
          </p:cNvPr>
          <p:cNvSpPr>
            <a:spLocks noGrp="1"/>
          </p:cNvSpPr>
          <p:nvPr>
            <p:ph type="sldNum" sz="quarter" idx="12"/>
          </p:nvPr>
        </p:nvSpPr>
        <p:spPr/>
        <p:txBody>
          <a:bodyPr/>
          <a:lstStyle/>
          <a:p>
            <a:fld id="{E8EE1BDA-EAED-4134-8BA8-F8A103E99D1F}" type="slidenum">
              <a:rPr lang="en-US" smtClean="0"/>
              <a:pPr/>
              <a:t>32</a:t>
            </a:fld>
            <a:endParaRPr lang="en-US" dirty="0"/>
          </a:p>
        </p:txBody>
      </p:sp>
    </p:spTree>
    <p:extLst>
      <p:ext uri="{BB962C8B-B14F-4D97-AF65-F5344CB8AC3E}">
        <p14:creationId xmlns:p14="http://schemas.microsoft.com/office/powerpoint/2010/main" val="577325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DDAF-080C-4733-BF65-2EBD73E08C8A}"/>
              </a:ext>
            </a:extLst>
          </p:cNvPr>
          <p:cNvSpPr>
            <a:spLocks noGrp="1"/>
          </p:cNvSpPr>
          <p:nvPr>
            <p:ph type="title"/>
          </p:nvPr>
        </p:nvSpPr>
        <p:spPr/>
        <p:txBody>
          <a:bodyPr>
            <a:normAutofit fontScale="90000"/>
          </a:bodyPr>
          <a:lstStyle/>
          <a:p>
            <a:r>
              <a:rPr lang="en-US" dirty="0"/>
              <a:t>Relocation Allowance</a:t>
            </a:r>
          </a:p>
        </p:txBody>
      </p:sp>
      <p:sp>
        <p:nvSpPr>
          <p:cNvPr id="3" name="Content Placeholder 2">
            <a:extLst>
              <a:ext uri="{FF2B5EF4-FFF2-40B4-BE49-F238E27FC236}">
                <a16:creationId xmlns:a16="http://schemas.microsoft.com/office/drawing/2014/main" id="{EA58459F-480D-457A-998B-69170F11F5EC}"/>
              </a:ext>
            </a:extLst>
          </p:cNvPr>
          <p:cNvSpPr>
            <a:spLocks noGrp="1"/>
          </p:cNvSpPr>
          <p:nvPr>
            <p:ph idx="1"/>
          </p:nvPr>
        </p:nvSpPr>
        <p:spPr/>
        <p:txBody>
          <a:bodyPr>
            <a:normAutofit fontScale="85000" lnSpcReduction="20000"/>
          </a:bodyPr>
          <a:lstStyle/>
          <a:p>
            <a:r>
              <a:rPr lang="en-US" dirty="0"/>
              <a:t>Individuals adversely affected under the Trade Program may be eligible for relocation allowances to help the participant and the participant’s family relocate outside the normal commuting area (10 miles in Illinois) within the United States upon obtaining suitable employment.</a:t>
            </a:r>
          </a:p>
          <a:p>
            <a:endParaRPr lang="en-US" sz="500" dirty="0"/>
          </a:p>
          <a:p>
            <a:r>
              <a:rPr lang="en-US" dirty="0"/>
              <a:t>A participant may receive the relocation allowance only once under a given certification.</a:t>
            </a:r>
          </a:p>
          <a:p>
            <a:endParaRPr lang="en-US" sz="500" dirty="0"/>
          </a:p>
          <a:p>
            <a:r>
              <a:rPr lang="en-US" dirty="0"/>
              <a:t>Maximum reimbursement up to and not more than 90% (100% for 2009 Program) of the reasonable and necessary expenses (including but not limited to subsistence and transportation expenses) incurred in transporting the participant and the participant’s family and household goods; and a lump sum equivalent to three times the participant’s average weekly wage, up to the maximum payment of $1,250 or $1,500 (2009 Program).</a:t>
            </a:r>
          </a:p>
        </p:txBody>
      </p:sp>
      <p:sp>
        <p:nvSpPr>
          <p:cNvPr id="4" name="Slide Number Placeholder 3">
            <a:extLst>
              <a:ext uri="{FF2B5EF4-FFF2-40B4-BE49-F238E27FC236}">
                <a16:creationId xmlns:a16="http://schemas.microsoft.com/office/drawing/2014/main" id="{1D83EF86-F2E7-4D66-8CBF-83522E799A5C}"/>
              </a:ext>
            </a:extLst>
          </p:cNvPr>
          <p:cNvSpPr>
            <a:spLocks noGrp="1"/>
          </p:cNvSpPr>
          <p:nvPr>
            <p:ph type="sldNum" sz="quarter" idx="12"/>
          </p:nvPr>
        </p:nvSpPr>
        <p:spPr/>
        <p:txBody>
          <a:bodyPr/>
          <a:lstStyle/>
          <a:p>
            <a:fld id="{E8EE1BDA-EAED-4134-8BA8-F8A103E99D1F}" type="slidenum">
              <a:rPr lang="en-US" smtClean="0"/>
              <a:pPr/>
              <a:t>33</a:t>
            </a:fld>
            <a:endParaRPr lang="en-US" dirty="0"/>
          </a:p>
        </p:txBody>
      </p:sp>
    </p:spTree>
    <p:extLst>
      <p:ext uri="{BB962C8B-B14F-4D97-AF65-F5344CB8AC3E}">
        <p14:creationId xmlns:p14="http://schemas.microsoft.com/office/powerpoint/2010/main" val="200389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D6A3-3B55-4ADA-9CF1-53A13345837B}"/>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D6AA4C0B-9B08-446B-9ED8-1B7DD8DF819C}"/>
              </a:ext>
            </a:extLst>
          </p:cNvPr>
          <p:cNvSpPr>
            <a:spLocks noGrp="1"/>
          </p:cNvSpPr>
          <p:nvPr>
            <p:ph idx="1"/>
          </p:nvPr>
        </p:nvSpPr>
        <p:spPr/>
        <p:txBody>
          <a:bodyPr/>
          <a:lstStyle/>
          <a:p>
            <a:r>
              <a:rPr lang="en-US" dirty="0"/>
              <a:t>In instances where a single employer employs both spouses and thus both becoming Trade certified, payment of relocation allowances is limited to only one of the individuals in a family unit to prevent duplication of payments for a single relocation.</a:t>
            </a:r>
          </a:p>
          <a:p>
            <a:endParaRPr lang="en-US" dirty="0"/>
          </a:p>
          <a:p>
            <a:r>
              <a:rPr lang="en-US" dirty="0"/>
              <a:t>If both members apply, and both qualify, the participant who files an application first, receives the payment.</a:t>
            </a:r>
          </a:p>
        </p:txBody>
      </p:sp>
      <p:sp>
        <p:nvSpPr>
          <p:cNvPr id="4" name="Slide Number Placeholder 3">
            <a:extLst>
              <a:ext uri="{FF2B5EF4-FFF2-40B4-BE49-F238E27FC236}">
                <a16:creationId xmlns:a16="http://schemas.microsoft.com/office/drawing/2014/main" id="{0260364C-B2DE-4327-A9A1-1C2E392B7908}"/>
              </a:ext>
            </a:extLst>
          </p:cNvPr>
          <p:cNvSpPr>
            <a:spLocks noGrp="1"/>
          </p:cNvSpPr>
          <p:nvPr>
            <p:ph type="sldNum" sz="quarter" idx="12"/>
          </p:nvPr>
        </p:nvSpPr>
        <p:spPr/>
        <p:txBody>
          <a:bodyPr/>
          <a:lstStyle/>
          <a:p>
            <a:fld id="{E8EE1BDA-EAED-4134-8BA8-F8A103E99D1F}" type="slidenum">
              <a:rPr lang="en-US" smtClean="0"/>
              <a:pPr/>
              <a:t>34</a:t>
            </a:fld>
            <a:endParaRPr lang="en-US" dirty="0"/>
          </a:p>
        </p:txBody>
      </p:sp>
    </p:spTree>
    <p:extLst>
      <p:ext uri="{BB962C8B-B14F-4D97-AF65-F5344CB8AC3E}">
        <p14:creationId xmlns:p14="http://schemas.microsoft.com/office/powerpoint/2010/main" val="3811981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41B0-DB4A-4D95-844D-987EDBA3AF79}"/>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CB4EAF55-AC1D-46DF-8046-393E754560C8}"/>
              </a:ext>
            </a:extLst>
          </p:cNvPr>
          <p:cNvSpPr>
            <a:spLocks noGrp="1"/>
          </p:cNvSpPr>
          <p:nvPr>
            <p:ph idx="1"/>
          </p:nvPr>
        </p:nvSpPr>
        <p:spPr/>
        <p:txBody>
          <a:bodyPr>
            <a:normAutofit lnSpcReduction="10000"/>
          </a:bodyPr>
          <a:lstStyle/>
          <a:p>
            <a:r>
              <a:rPr lang="en-US" b="1" dirty="0"/>
              <a:t>Eligibility for a Relocation Allowance.</a:t>
            </a:r>
            <a:endParaRPr lang="en-US" dirty="0"/>
          </a:p>
          <a:p>
            <a:pPr lvl="1"/>
            <a:r>
              <a:rPr lang="en-US" dirty="0"/>
              <a:t>File a </a:t>
            </a:r>
            <a:r>
              <a:rPr lang="en-US" b="1" dirty="0"/>
              <a:t>Trade Relocation Allowance Commerce/Trade Form #013 (Relocation Allowance) </a:t>
            </a:r>
            <a:r>
              <a:rPr lang="en-US" dirty="0"/>
              <a:t>before the later of:</a:t>
            </a:r>
          </a:p>
          <a:p>
            <a:pPr lvl="2"/>
            <a:r>
              <a:rPr lang="en-US" dirty="0"/>
              <a:t>The 425</a:t>
            </a:r>
            <a:r>
              <a:rPr lang="en-US" baseline="30000" dirty="0"/>
              <a:t>th</a:t>
            </a:r>
            <a:r>
              <a:rPr lang="en-US" dirty="0"/>
              <a:t> day after the date of the certification under which the participant is covered; or</a:t>
            </a:r>
          </a:p>
          <a:p>
            <a:pPr lvl="2"/>
            <a:r>
              <a:rPr lang="en-US" dirty="0"/>
              <a:t>The 425</a:t>
            </a:r>
            <a:r>
              <a:rPr lang="en-US" baseline="30000" dirty="0"/>
              <a:t>th</a:t>
            </a:r>
            <a:r>
              <a:rPr lang="en-US" dirty="0"/>
              <a:t> day after the date of the participant’s last total separation; or</a:t>
            </a:r>
          </a:p>
          <a:p>
            <a:pPr lvl="2"/>
            <a:r>
              <a:rPr lang="en-US" dirty="0"/>
              <a:t>The 182</a:t>
            </a:r>
            <a:r>
              <a:rPr lang="en-US" baseline="30000" dirty="0"/>
              <a:t>nd</a:t>
            </a:r>
            <a:r>
              <a:rPr lang="en-US" dirty="0"/>
              <a:t> day after the date of concluding approved training;</a:t>
            </a:r>
          </a:p>
          <a:p>
            <a:pPr lvl="1"/>
            <a:endParaRPr lang="en-US" sz="500" dirty="0"/>
          </a:p>
          <a:p>
            <a:pPr lvl="1"/>
            <a:r>
              <a:rPr lang="en-US" dirty="0"/>
              <a:t>Be totally separated from the job covered under the certification when the relocation begins;</a:t>
            </a:r>
          </a:p>
          <a:p>
            <a:pPr lvl="1"/>
            <a:endParaRPr lang="en-US" sz="500" dirty="0"/>
          </a:p>
          <a:p>
            <a:pPr lvl="1"/>
            <a:r>
              <a:rPr lang="en-US" dirty="0"/>
              <a:t>Not have already received a relocation allowance under the same certification;</a:t>
            </a:r>
          </a:p>
        </p:txBody>
      </p:sp>
      <p:sp>
        <p:nvSpPr>
          <p:cNvPr id="4" name="Slide Number Placeholder 3">
            <a:extLst>
              <a:ext uri="{FF2B5EF4-FFF2-40B4-BE49-F238E27FC236}">
                <a16:creationId xmlns:a16="http://schemas.microsoft.com/office/drawing/2014/main" id="{546F8218-9C97-4305-B07E-1FB8BC7F179B}"/>
              </a:ext>
            </a:extLst>
          </p:cNvPr>
          <p:cNvSpPr>
            <a:spLocks noGrp="1"/>
          </p:cNvSpPr>
          <p:nvPr>
            <p:ph type="sldNum" sz="quarter" idx="12"/>
          </p:nvPr>
        </p:nvSpPr>
        <p:spPr/>
        <p:txBody>
          <a:bodyPr/>
          <a:lstStyle/>
          <a:p>
            <a:fld id="{E8EE1BDA-EAED-4134-8BA8-F8A103E99D1F}" type="slidenum">
              <a:rPr lang="en-US" smtClean="0"/>
              <a:pPr/>
              <a:t>35</a:t>
            </a:fld>
            <a:endParaRPr lang="en-US" dirty="0"/>
          </a:p>
        </p:txBody>
      </p:sp>
    </p:spTree>
    <p:extLst>
      <p:ext uri="{BB962C8B-B14F-4D97-AF65-F5344CB8AC3E}">
        <p14:creationId xmlns:p14="http://schemas.microsoft.com/office/powerpoint/2010/main" val="796085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D26A-1E29-47D7-ACFC-4B42CADF0F0F}"/>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5E6B57E6-48BB-40A2-B0EA-2EF6A6B84361}"/>
              </a:ext>
            </a:extLst>
          </p:cNvPr>
          <p:cNvSpPr>
            <a:spLocks noGrp="1"/>
          </p:cNvSpPr>
          <p:nvPr>
            <p:ph idx="1"/>
          </p:nvPr>
        </p:nvSpPr>
        <p:spPr/>
        <p:txBody>
          <a:bodyPr/>
          <a:lstStyle/>
          <a:p>
            <a:pPr lvl="1"/>
            <a:r>
              <a:rPr lang="en-US" dirty="0"/>
              <a:t>Relocate within the United States but outside the participant’s commuting area;</a:t>
            </a:r>
          </a:p>
          <a:p>
            <a:pPr lvl="1"/>
            <a:r>
              <a:rPr lang="en-US" dirty="0"/>
              <a:t>Receive a determination that:</a:t>
            </a:r>
          </a:p>
          <a:p>
            <a:pPr lvl="2"/>
            <a:r>
              <a:rPr lang="en-US" dirty="0"/>
              <a:t>The participant has no reasonable expectation of securing suitable employment in the commuting area; and</a:t>
            </a:r>
          </a:p>
          <a:p>
            <a:pPr lvl="2"/>
            <a:r>
              <a:rPr lang="en-US" dirty="0"/>
              <a:t>Has obtained either suitable employment or employment that pays a wage of at least the 75</a:t>
            </a:r>
            <a:r>
              <a:rPr lang="en-US" baseline="30000" dirty="0"/>
              <a:t>th</a:t>
            </a:r>
            <a:r>
              <a:rPr lang="en-US" dirty="0"/>
              <a:t> percentile of national wages, as determined by the National Occupational Employment Wage Estimates, and otherwise meets the suitable employment requirements, or</a:t>
            </a:r>
          </a:p>
          <a:p>
            <a:pPr lvl="2"/>
            <a:r>
              <a:rPr lang="en-US" dirty="0"/>
              <a:t>A bona fide offer such employment, in the area of intended relocation;</a:t>
            </a:r>
          </a:p>
        </p:txBody>
      </p:sp>
      <p:sp>
        <p:nvSpPr>
          <p:cNvPr id="4" name="Slide Number Placeholder 3">
            <a:extLst>
              <a:ext uri="{FF2B5EF4-FFF2-40B4-BE49-F238E27FC236}">
                <a16:creationId xmlns:a16="http://schemas.microsoft.com/office/drawing/2014/main" id="{792E1B51-F0C3-437E-BB88-C1CCF6E1C2A8}"/>
              </a:ext>
            </a:extLst>
          </p:cNvPr>
          <p:cNvSpPr>
            <a:spLocks noGrp="1"/>
          </p:cNvSpPr>
          <p:nvPr>
            <p:ph type="sldNum" sz="quarter" idx="12"/>
          </p:nvPr>
        </p:nvSpPr>
        <p:spPr/>
        <p:txBody>
          <a:bodyPr/>
          <a:lstStyle/>
          <a:p>
            <a:fld id="{E8EE1BDA-EAED-4134-8BA8-F8A103E99D1F}" type="slidenum">
              <a:rPr lang="en-US" smtClean="0"/>
              <a:pPr/>
              <a:t>36</a:t>
            </a:fld>
            <a:endParaRPr lang="en-US" dirty="0"/>
          </a:p>
        </p:txBody>
      </p:sp>
    </p:spTree>
    <p:extLst>
      <p:ext uri="{BB962C8B-B14F-4D97-AF65-F5344CB8AC3E}">
        <p14:creationId xmlns:p14="http://schemas.microsoft.com/office/powerpoint/2010/main" val="2251334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6B68-6144-40D5-A273-70756CDC2706}"/>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79D864F3-386A-4A5D-AB50-48D213C67C80}"/>
              </a:ext>
            </a:extLst>
          </p:cNvPr>
          <p:cNvSpPr>
            <a:spLocks noGrp="1"/>
          </p:cNvSpPr>
          <p:nvPr>
            <p:ph idx="1"/>
          </p:nvPr>
        </p:nvSpPr>
        <p:spPr/>
        <p:txBody>
          <a:bodyPr/>
          <a:lstStyle/>
          <a:p>
            <a:r>
              <a:rPr lang="en-US" sz="2000" dirty="0"/>
              <a:t>How to find the 75</a:t>
            </a:r>
            <a:r>
              <a:rPr lang="en-US" sz="2000" baseline="30000" dirty="0"/>
              <a:t>th</a:t>
            </a:r>
            <a:r>
              <a:rPr lang="en-US" sz="2000" dirty="0"/>
              <a:t> percentile of national wages:</a:t>
            </a:r>
          </a:p>
          <a:p>
            <a:r>
              <a:rPr lang="en-US" sz="2000" dirty="0"/>
              <a:t>Visit BLS web page: </a:t>
            </a:r>
            <a:r>
              <a:rPr lang="en-US" sz="2000" dirty="0">
                <a:hlinkClick r:id="rId2"/>
              </a:rPr>
              <a:t>https://www.bls.gov/oes/current/oessrcst.htm</a:t>
            </a:r>
            <a:endParaRPr lang="en-US" sz="2000" dirty="0"/>
          </a:p>
          <a:p>
            <a:pPr lvl="1"/>
            <a:r>
              <a:rPr lang="en-US" sz="2000" dirty="0"/>
              <a:t>Select the appropriate state and occupation for the worker, view percentile wage estimates, and locate the 75</a:t>
            </a:r>
            <a:r>
              <a:rPr lang="en-US" sz="2000" baseline="30000" dirty="0"/>
              <a:t>th</a:t>
            </a:r>
            <a:r>
              <a:rPr lang="en-US" sz="2000" dirty="0"/>
              <a:t> percentile.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B8C5F1F-5E84-4E69-936F-614BA1B22259}"/>
              </a:ext>
            </a:extLst>
          </p:cNvPr>
          <p:cNvSpPr>
            <a:spLocks noGrp="1"/>
          </p:cNvSpPr>
          <p:nvPr>
            <p:ph type="sldNum" sz="quarter" idx="12"/>
          </p:nvPr>
        </p:nvSpPr>
        <p:spPr/>
        <p:txBody>
          <a:bodyPr/>
          <a:lstStyle/>
          <a:p>
            <a:fld id="{E8EE1BDA-EAED-4134-8BA8-F8A103E99D1F}" type="slidenum">
              <a:rPr lang="en-US" smtClean="0"/>
              <a:pPr/>
              <a:t>37</a:t>
            </a:fld>
            <a:endParaRPr lang="en-US" dirty="0"/>
          </a:p>
        </p:txBody>
      </p:sp>
      <p:pic>
        <p:nvPicPr>
          <p:cNvPr id="5" name="Picture 4">
            <a:extLst>
              <a:ext uri="{FF2B5EF4-FFF2-40B4-BE49-F238E27FC236}">
                <a16:creationId xmlns:a16="http://schemas.microsoft.com/office/drawing/2014/main" id="{9870C573-23D9-4692-AC97-EC1ACDE90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132" y="3529754"/>
            <a:ext cx="4163261" cy="2512201"/>
          </a:xfrm>
          <a:prstGeom prst="rect">
            <a:avLst/>
          </a:prstGeom>
        </p:spPr>
      </p:pic>
    </p:spTree>
    <p:extLst>
      <p:ext uri="{BB962C8B-B14F-4D97-AF65-F5344CB8AC3E}">
        <p14:creationId xmlns:p14="http://schemas.microsoft.com/office/powerpoint/2010/main" val="333684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9C38-22D2-4DD0-BD79-2EDB92640D00}"/>
              </a:ext>
            </a:extLst>
          </p:cNvPr>
          <p:cNvSpPr>
            <a:spLocks noGrp="1"/>
          </p:cNvSpPr>
          <p:nvPr>
            <p:ph type="title"/>
          </p:nvPr>
        </p:nvSpPr>
        <p:spPr/>
        <p:txBody>
          <a:bodyPr>
            <a:normAutofit fontScale="90000"/>
          </a:bodyPr>
          <a:lstStyle/>
          <a:p>
            <a:r>
              <a:rPr lang="en-US" dirty="0"/>
              <a:t>Relocation Allowance (cont.)</a:t>
            </a:r>
          </a:p>
        </p:txBody>
      </p:sp>
      <p:sp>
        <p:nvSpPr>
          <p:cNvPr id="4" name="Slide Number Placeholder 3">
            <a:extLst>
              <a:ext uri="{FF2B5EF4-FFF2-40B4-BE49-F238E27FC236}">
                <a16:creationId xmlns:a16="http://schemas.microsoft.com/office/drawing/2014/main" id="{870770B4-D197-4B69-BFC5-5670E433BB0E}"/>
              </a:ext>
            </a:extLst>
          </p:cNvPr>
          <p:cNvSpPr>
            <a:spLocks noGrp="1"/>
          </p:cNvSpPr>
          <p:nvPr>
            <p:ph type="sldNum" sz="quarter" idx="12"/>
          </p:nvPr>
        </p:nvSpPr>
        <p:spPr/>
        <p:txBody>
          <a:bodyPr/>
          <a:lstStyle/>
          <a:p>
            <a:fld id="{E8EE1BDA-EAED-4134-8BA8-F8A103E99D1F}" type="slidenum">
              <a:rPr lang="en-US" smtClean="0"/>
              <a:pPr/>
              <a:t>38</a:t>
            </a:fld>
            <a:endParaRPr lang="en-US" dirty="0"/>
          </a:p>
        </p:txBody>
      </p:sp>
      <p:pic>
        <p:nvPicPr>
          <p:cNvPr id="5" name="Content Placeholder 3">
            <a:extLst>
              <a:ext uri="{FF2B5EF4-FFF2-40B4-BE49-F238E27FC236}">
                <a16:creationId xmlns:a16="http://schemas.microsoft.com/office/drawing/2014/main" id="{44212605-7433-4490-B07D-0C337D2EF9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572" y="1551194"/>
            <a:ext cx="7108802" cy="3815936"/>
          </a:xfrm>
        </p:spPr>
      </p:pic>
      <p:pic>
        <p:nvPicPr>
          <p:cNvPr id="6" name="Picture 5">
            <a:extLst>
              <a:ext uri="{FF2B5EF4-FFF2-40B4-BE49-F238E27FC236}">
                <a16:creationId xmlns:a16="http://schemas.microsoft.com/office/drawing/2014/main" id="{0FA8156A-5AF6-4198-808B-8AF137252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460" y="3736422"/>
            <a:ext cx="3860968" cy="2369989"/>
          </a:xfrm>
          <a:prstGeom prst="rect">
            <a:avLst/>
          </a:prstGeom>
        </p:spPr>
      </p:pic>
    </p:spTree>
    <p:extLst>
      <p:ext uri="{BB962C8B-B14F-4D97-AF65-F5344CB8AC3E}">
        <p14:creationId xmlns:p14="http://schemas.microsoft.com/office/powerpoint/2010/main" val="262722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D9D5-5B1B-4A15-A80D-D23F69FC3522}"/>
              </a:ext>
            </a:extLst>
          </p:cNvPr>
          <p:cNvSpPr>
            <a:spLocks noGrp="1"/>
          </p:cNvSpPr>
          <p:nvPr>
            <p:ph type="title"/>
          </p:nvPr>
        </p:nvSpPr>
        <p:spPr/>
        <p:txBody>
          <a:bodyPr>
            <a:normAutofit fontScale="90000"/>
          </a:bodyPr>
          <a:lstStyle/>
          <a:p>
            <a:r>
              <a:rPr lang="en-US" dirty="0"/>
              <a:t>Relocation Allowance (cont.)</a:t>
            </a:r>
          </a:p>
        </p:txBody>
      </p:sp>
      <p:sp>
        <p:nvSpPr>
          <p:cNvPr id="4" name="Slide Number Placeholder 3">
            <a:extLst>
              <a:ext uri="{FF2B5EF4-FFF2-40B4-BE49-F238E27FC236}">
                <a16:creationId xmlns:a16="http://schemas.microsoft.com/office/drawing/2014/main" id="{3A991F4A-BAD7-4FCE-87A4-8AEB210CD255}"/>
              </a:ext>
            </a:extLst>
          </p:cNvPr>
          <p:cNvSpPr>
            <a:spLocks noGrp="1"/>
          </p:cNvSpPr>
          <p:nvPr>
            <p:ph type="sldNum" sz="quarter" idx="12"/>
          </p:nvPr>
        </p:nvSpPr>
        <p:spPr/>
        <p:txBody>
          <a:bodyPr/>
          <a:lstStyle/>
          <a:p>
            <a:fld id="{E8EE1BDA-EAED-4134-8BA8-F8A103E99D1F}" type="slidenum">
              <a:rPr lang="en-US" smtClean="0"/>
              <a:pPr/>
              <a:t>39</a:t>
            </a:fld>
            <a:endParaRPr lang="en-US" dirty="0"/>
          </a:p>
        </p:txBody>
      </p:sp>
      <p:pic>
        <p:nvPicPr>
          <p:cNvPr id="5" name="Content Placeholder 4">
            <a:extLst>
              <a:ext uri="{FF2B5EF4-FFF2-40B4-BE49-F238E27FC236}">
                <a16:creationId xmlns:a16="http://schemas.microsoft.com/office/drawing/2014/main" id="{B7426885-B597-41C8-808C-D04F01A0CD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488" y="1597665"/>
            <a:ext cx="6726358" cy="4649470"/>
          </a:xfrm>
        </p:spPr>
      </p:pic>
      <p:cxnSp>
        <p:nvCxnSpPr>
          <p:cNvPr id="6" name="Straight Arrow Connector 5">
            <a:extLst>
              <a:ext uri="{FF2B5EF4-FFF2-40B4-BE49-F238E27FC236}">
                <a16:creationId xmlns:a16="http://schemas.microsoft.com/office/drawing/2014/main" id="{3BA55E1C-30C2-4197-8A82-A306120B72BE}"/>
              </a:ext>
            </a:extLst>
          </p:cNvPr>
          <p:cNvCxnSpPr/>
          <p:nvPr/>
        </p:nvCxnSpPr>
        <p:spPr>
          <a:xfrm flipH="1">
            <a:off x="5272099" y="4833891"/>
            <a:ext cx="5625562" cy="9785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1561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3611-D2A0-45C5-9A75-46E9D0309F58}"/>
              </a:ext>
            </a:extLst>
          </p:cNvPr>
          <p:cNvSpPr>
            <a:spLocks noGrp="1"/>
          </p:cNvSpPr>
          <p:nvPr>
            <p:ph type="title"/>
          </p:nvPr>
        </p:nvSpPr>
        <p:spPr/>
        <p:txBody>
          <a:bodyPr>
            <a:noAutofit/>
          </a:bodyPr>
          <a:lstStyle/>
          <a:p>
            <a:r>
              <a:rPr lang="en-US" sz="4000" dirty="0"/>
              <a:t>PSR (cont.)</a:t>
            </a:r>
          </a:p>
        </p:txBody>
      </p:sp>
      <p:sp>
        <p:nvSpPr>
          <p:cNvPr id="3" name="Content Placeholder 2">
            <a:extLst>
              <a:ext uri="{FF2B5EF4-FFF2-40B4-BE49-F238E27FC236}">
                <a16:creationId xmlns:a16="http://schemas.microsoft.com/office/drawing/2014/main" id="{E1F5CD5E-F417-4D06-B51B-823A154DF33E}"/>
              </a:ext>
            </a:extLst>
          </p:cNvPr>
          <p:cNvSpPr>
            <a:spLocks noGrp="1"/>
          </p:cNvSpPr>
          <p:nvPr>
            <p:ph idx="1"/>
          </p:nvPr>
        </p:nvSpPr>
        <p:spPr/>
        <p:txBody>
          <a:bodyPr>
            <a:normAutofit fontScale="92500"/>
          </a:bodyPr>
          <a:lstStyle/>
          <a:p>
            <a:r>
              <a:rPr lang="en-US" dirty="0"/>
              <a:t>The following conditions will dictate when suspension of benefits may be necessary:</a:t>
            </a:r>
          </a:p>
          <a:p>
            <a:pPr lvl="1"/>
            <a:r>
              <a:rPr lang="en-US" dirty="0"/>
              <a:t>Participant was issued a Waiver from Training and refused suitable employment.</a:t>
            </a:r>
          </a:p>
          <a:p>
            <a:pPr lvl="1"/>
            <a:r>
              <a:rPr lang="en-US" dirty="0"/>
              <a:t>Participant enrolled in training but failed to start.</a:t>
            </a:r>
          </a:p>
          <a:p>
            <a:pPr lvl="1"/>
            <a:r>
              <a:rPr lang="en-US" dirty="0"/>
              <a:t>In training, ceased participation (dropped below full-time, quit).</a:t>
            </a:r>
          </a:p>
          <a:p>
            <a:pPr lvl="1"/>
            <a:r>
              <a:rPr lang="en-US" dirty="0"/>
              <a:t>Participant did not meet one of the qualifying requirements for eligibility in a Trade/TRA program.</a:t>
            </a:r>
          </a:p>
          <a:p>
            <a:pPr lvl="1"/>
            <a:r>
              <a:rPr lang="en-US" dirty="0"/>
              <a:t>Participant is non-compliant with Trade requirements (including alleged fraud).</a:t>
            </a:r>
          </a:p>
          <a:p>
            <a:pPr lvl="1"/>
            <a:r>
              <a:rPr lang="en-US" dirty="0"/>
              <a:t>Participant failed to meet required training benchmarks and completion TRA is in jeopardy.</a:t>
            </a:r>
          </a:p>
          <a:p>
            <a:endParaRPr lang="en-US" dirty="0"/>
          </a:p>
        </p:txBody>
      </p:sp>
      <p:sp>
        <p:nvSpPr>
          <p:cNvPr id="4" name="Slide Number Placeholder 3">
            <a:extLst>
              <a:ext uri="{FF2B5EF4-FFF2-40B4-BE49-F238E27FC236}">
                <a16:creationId xmlns:a16="http://schemas.microsoft.com/office/drawing/2014/main" id="{65DA51AB-10B8-4B75-AEDD-A82164640689}"/>
              </a:ext>
            </a:extLst>
          </p:cNvPr>
          <p:cNvSpPr>
            <a:spLocks noGrp="1"/>
          </p:cNvSpPr>
          <p:nvPr>
            <p:ph type="sldNum" sz="quarter" idx="12"/>
          </p:nvPr>
        </p:nvSpPr>
        <p:spPr/>
        <p:txBody>
          <a:bodyPr/>
          <a:lstStyle/>
          <a:p>
            <a:fld id="{E8EE1BDA-EAED-4134-8BA8-F8A103E99D1F}" type="slidenum">
              <a:rPr lang="en-US" smtClean="0"/>
              <a:pPr/>
              <a:t>4</a:t>
            </a:fld>
            <a:endParaRPr lang="en-US" dirty="0"/>
          </a:p>
        </p:txBody>
      </p:sp>
    </p:spTree>
    <p:extLst>
      <p:ext uri="{BB962C8B-B14F-4D97-AF65-F5344CB8AC3E}">
        <p14:creationId xmlns:p14="http://schemas.microsoft.com/office/powerpoint/2010/main" val="1721491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1244-55DB-4E8D-89B5-3DCEE2855DA1}"/>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D62F2293-F1FF-4F8B-AD77-8E26D7B4F287}"/>
              </a:ext>
            </a:extLst>
          </p:cNvPr>
          <p:cNvSpPr>
            <a:spLocks noGrp="1"/>
          </p:cNvSpPr>
          <p:nvPr>
            <p:ph idx="1"/>
          </p:nvPr>
        </p:nvSpPr>
        <p:spPr/>
        <p:txBody>
          <a:bodyPr/>
          <a:lstStyle/>
          <a:p>
            <a:pPr lvl="1"/>
            <a:r>
              <a:rPr lang="en-US" dirty="0"/>
              <a:t>Begin the relocation as promptly as possible after the date of certification but not later than:</a:t>
            </a:r>
          </a:p>
          <a:p>
            <a:pPr lvl="2"/>
            <a:r>
              <a:rPr lang="en-US" dirty="0"/>
              <a:t>182 days after the participant filed the application for a relocation allowance; or</a:t>
            </a:r>
          </a:p>
          <a:p>
            <a:pPr lvl="2"/>
            <a:r>
              <a:rPr lang="en-US" dirty="0"/>
              <a:t>182 days after the conclusion of an approved training program, if the participant entered a training program that received supplemental assistance approved under 618.640(c) (subsistence payment) and (d)(transportation payments), for training outside the participant’s commuting area; and</a:t>
            </a:r>
          </a:p>
          <a:p>
            <a:pPr lvl="1"/>
            <a:endParaRPr lang="en-US" sz="500" dirty="0"/>
          </a:p>
          <a:p>
            <a:pPr lvl="1"/>
            <a:r>
              <a:rPr lang="en-US" dirty="0"/>
              <a:t>Complete the relocation within a reasonable time as determined in accordance with Federal Travel Regulations (FTR) with the sate giving consideration to, among other factors, whether:</a:t>
            </a:r>
          </a:p>
          <a:p>
            <a:pPr lvl="2"/>
            <a:r>
              <a:rPr lang="en-US" dirty="0"/>
              <a:t>Suitable housing is available in the area of relocation;</a:t>
            </a:r>
          </a:p>
          <a:p>
            <a:pPr lvl="1"/>
            <a:endParaRPr lang="en-US" dirty="0"/>
          </a:p>
        </p:txBody>
      </p:sp>
      <p:sp>
        <p:nvSpPr>
          <p:cNvPr id="4" name="Slide Number Placeholder 3">
            <a:extLst>
              <a:ext uri="{FF2B5EF4-FFF2-40B4-BE49-F238E27FC236}">
                <a16:creationId xmlns:a16="http://schemas.microsoft.com/office/drawing/2014/main" id="{A4D8C44B-7D94-43F4-A4E3-551772C2B522}"/>
              </a:ext>
            </a:extLst>
          </p:cNvPr>
          <p:cNvSpPr>
            <a:spLocks noGrp="1"/>
          </p:cNvSpPr>
          <p:nvPr>
            <p:ph type="sldNum" sz="quarter" idx="12"/>
          </p:nvPr>
        </p:nvSpPr>
        <p:spPr/>
        <p:txBody>
          <a:bodyPr/>
          <a:lstStyle/>
          <a:p>
            <a:fld id="{E8EE1BDA-EAED-4134-8BA8-F8A103E99D1F}" type="slidenum">
              <a:rPr lang="en-US" smtClean="0"/>
              <a:pPr/>
              <a:t>40</a:t>
            </a:fld>
            <a:endParaRPr lang="en-US" dirty="0"/>
          </a:p>
        </p:txBody>
      </p:sp>
    </p:spTree>
    <p:extLst>
      <p:ext uri="{BB962C8B-B14F-4D97-AF65-F5344CB8AC3E}">
        <p14:creationId xmlns:p14="http://schemas.microsoft.com/office/powerpoint/2010/main" val="3260201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4609-9807-4407-B7EA-D3EDCDAAE0A0}"/>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D702762A-E645-44EB-8BEF-0065EF51961D}"/>
              </a:ext>
            </a:extLst>
          </p:cNvPr>
          <p:cNvSpPr>
            <a:spLocks noGrp="1"/>
          </p:cNvSpPr>
          <p:nvPr>
            <p:ph idx="1"/>
          </p:nvPr>
        </p:nvSpPr>
        <p:spPr/>
        <p:txBody>
          <a:bodyPr>
            <a:normAutofit lnSpcReduction="10000"/>
          </a:bodyPr>
          <a:lstStyle/>
          <a:p>
            <a:pPr lvl="2"/>
            <a:r>
              <a:rPr lang="en-US" dirty="0"/>
              <a:t>The participant can dispose of the participant’s residence;</a:t>
            </a:r>
          </a:p>
          <a:p>
            <a:pPr lvl="2"/>
            <a:r>
              <a:rPr lang="en-US" dirty="0"/>
              <a:t>The participant or a family member is ill; and</a:t>
            </a:r>
          </a:p>
          <a:p>
            <a:pPr lvl="2"/>
            <a:r>
              <a:rPr lang="en-US" dirty="0"/>
              <a:t>A member of the family is attending school, and when the family can best transfer the member to a school in the area of relocation.</a:t>
            </a:r>
          </a:p>
          <a:p>
            <a:pPr lvl="2"/>
            <a:endParaRPr lang="en-US" dirty="0"/>
          </a:p>
          <a:p>
            <a:pPr lvl="1"/>
            <a:r>
              <a:rPr lang="en-US" dirty="0"/>
              <a:t>The state may not approve a relocation allowance and a job search allowance for a participant at the same time.</a:t>
            </a:r>
          </a:p>
          <a:p>
            <a:pPr lvl="1"/>
            <a:endParaRPr lang="en-US" dirty="0"/>
          </a:p>
          <a:p>
            <a:pPr lvl="1"/>
            <a:r>
              <a:rPr lang="en-US" dirty="0"/>
              <a:t>However, if the participant has received a job search allowance, the participant may receive a relocation allowance at a later time or receive a relocation allowance as a result of a successful job </a:t>
            </a:r>
            <a:r>
              <a:rPr lang="en-US"/>
              <a:t>search for </a:t>
            </a:r>
            <a:r>
              <a:rPr lang="en-US" dirty="0"/>
              <a:t>which the participant received a job search allowance.</a:t>
            </a:r>
          </a:p>
        </p:txBody>
      </p:sp>
      <p:sp>
        <p:nvSpPr>
          <p:cNvPr id="4" name="Slide Number Placeholder 3">
            <a:extLst>
              <a:ext uri="{FF2B5EF4-FFF2-40B4-BE49-F238E27FC236}">
                <a16:creationId xmlns:a16="http://schemas.microsoft.com/office/drawing/2014/main" id="{6815ECE3-B7C5-4CC6-B38D-5979DD4B114C}"/>
              </a:ext>
            </a:extLst>
          </p:cNvPr>
          <p:cNvSpPr>
            <a:spLocks noGrp="1"/>
          </p:cNvSpPr>
          <p:nvPr>
            <p:ph type="sldNum" sz="quarter" idx="12"/>
          </p:nvPr>
        </p:nvSpPr>
        <p:spPr/>
        <p:txBody>
          <a:bodyPr/>
          <a:lstStyle/>
          <a:p>
            <a:fld id="{E8EE1BDA-EAED-4134-8BA8-F8A103E99D1F}" type="slidenum">
              <a:rPr lang="en-US" smtClean="0"/>
              <a:pPr/>
              <a:t>41</a:t>
            </a:fld>
            <a:endParaRPr lang="en-US" dirty="0"/>
          </a:p>
        </p:txBody>
      </p:sp>
    </p:spTree>
    <p:extLst>
      <p:ext uri="{BB962C8B-B14F-4D97-AF65-F5344CB8AC3E}">
        <p14:creationId xmlns:p14="http://schemas.microsoft.com/office/powerpoint/2010/main" val="983441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C41B-56A7-4B09-BCF3-144827E7D1AE}"/>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66569AAC-969A-465B-A55D-FD27ED083570}"/>
              </a:ext>
            </a:extLst>
          </p:cNvPr>
          <p:cNvSpPr>
            <a:spLocks noGrp="1"/>
          </p:cNvSpPr>
          <p:nvPr>
            <p:ph idx="1"/>
          </p:nvPr>
        </p:nvSpPr>
        <p:spPr/>
        <p:txBody>
          <a:bodyPr>
            <a:normAutofit fontScale="92500" lnSpcReduction="20000"/>
          </a:bodyPr>
          <a:lstStyle/>
          <a:p>
            <a:r>
              <a:rPr lang="en-US" dirty="0"/>
              <a:t>Findings required for a relocation allowance.</a:t>
            </a:r>
          </a:p>
          <a:p>
            <a:pPr lvl="1"/>
            <a:r>
              <a:rPr lang="en-US" dirty="0"/>
              <a:t>Before the liable state may approve final payment of a relocation allowance, the liable state must make the following findings:</a:t>
            </a:r>
          </a:p>
          <a:p>
            <a:pPr lvl="2"/>
            <a:endParaRPr lang="en-US" sz="500" dirty="0"/>
          </a:p>
          <a:p>
            <a:pPr lvl="2"/>
            <a:r>
              <a:rPr lang="en-US" dirty="0"/>
              <a:t>The participant met the eligibility requirements for a relocation allowance specified in 618.445(a)(1) through (7), and it not also simultaneously receiving a job search allowance as specified in 618.445(b);</a:t>
            </a:r>
          </a:p>
          <a:p>
            <a:pPr lvl="2"/>
            <a:endParaRPr lang="en-US" sz="500" dirty="0"/>
          </a:p>
          <a:p>
            <a:pPr lvl="2"/>
            <a:r>
              <a:rPr lang="en-US" dirty="0"/>
              <a:t>The participant submitted the application for a relocation allowance within the time limits specified in 618.445(a)(1);</a:t>
            </a:r>
          </a:p>
          <a:p>
            <a:pPr lvl="2"/>
            <a:endParaRPr lang="en-US" sz="500" dirty="0"/>
          </a:p>
          <a:p>
            <a:pPr lvl="2"/>
            <a:r>
              <a:rPr lang="en-US" dirty="0"/>
              <a:t>The participant began and completed the relocation within the time limitations specified in 618.445(a)(6) and (7); and</a:t>
            </a:r>
          </a:p>
          <a:p>
            <a:pPr lvl="2"/>
            <a:endParaRPr lang="en-US" sz="500" dirty="0"/>
          </a:p>
          <a:p>
            <a:pPr lvl="2"/>
            <a:r>
              <a:rPr lang="en-US" dirty="0"/>
              <a:t>The participant obtained suitable employment, or a bona fide offer of such suitable employment, in the area of the intended relocation, in accordance with 618.445(a)(5).  The liable state must verify the suitable employment, or the bona fide offer, with the employer.</a:t>
            </a:r>
          </a:p>
        </p:txBody>
      </p:sp>
      <p:sp>
        <p:nvSpPr>
          <p:cNvPr id="4" name="Slide Number Placeholder 3">
            <a:extLst>
              <a:ext uri="{FF2B5EF4-FFF2-40B4-BE49-F238E27FC236}">
                <a16:creationId xmlns:a16="http://schemas.microsoft.com/office/drawing/2014/main" id="{1267D567-FBD8-4435-B471-AAB1CC14CC79}"/>
              </a:ext>
            </a:extLst>
          </p:cNvPr>
          <p:cNvSpPr>
            <a:spLocks noGrp="1"/>
          </p:cNvSpPr>
          <p:nvPr>
            <p:ph type="sldNum" sz="quarter" idx="12"/>
          </p:nvPr>
        </p:nvSpPr>
        <p:spPr/>
        <p:txBody>
          <a:bodyPr/>
          <a:lstStyle/>
          <a:p>
            <a:fld id="{E8EE1BDA-EAED-4134-8BA8-F8A103E99D1F}" type="slidenum">
              <a:rPr lang="en-US" smtClean="0"/>
              <a:pPr/>
              <a:t>42</a:t>
            </a:fld>
            <a:endParaRPr lang="en-US" dirty="0"/>
          </a:p>
        </p:txBody>
      </p:sp>
    </p:spTree>
    <p:extLst>
      <p:ext uri="{BB962C8B-B14F-4D97-AF65-F5344CB8AC3E}">
        <p14:creationId xmlns:p14="http://schemas.microsoft.com/office/powerpoint/2010/main" val="36941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E9A8-9A65-4BF6-ABAD-8ADA0A66543D}"/>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EC50B427-F5B2-4B0E-9A22-9FAA0857D3FC}"/>
              </a:ext>
            </a:extLst>
          </p:cNvPr>
          <p:cNvSpPr>
            <a:spLocks noGrp="1"/>
          </p:cNvSpPr>
          <p:nvPr>
            <p:ph idx="1"/>
          </p:nvPr>
        </p:nvSpPr>
        <p:spPr/>
        <p:txBody>
          <a:bodyPr/>
          <a:lstStyle/>
          <a:p>
            <a:r>
              <a:rPr lang="en-US" dirty="0"/>
              <a:t>Requesting state merit staff approval.</a:t>
            </a:r>
          </a:p>
          <a:p>
            <a:pPr lvl="1"/>
            <a:r>
              <a:rPr lang="en-US" dirty="0"/>
              <a:t>Completion of Relocation Application.</a:t>
            </a:r>
          </a:p>
          <a:p>
            <a:pPr lvl="1"/>
            <a:r>
              <a:rPr lang="en-US" dirty="0"/>
              <a:t>Enter new IEP or update the current IEP Status Record.</a:t>
            </a:r>
          </a:p>
          <a:p>
            <a:pPr lvl="1"/>
            <a:r>
              <a:rPr lang="en-US" dirty="0"/>
              <a:t>Enter a Relocation Allowance Service Record.</a:t>
            </a:r>
          </a:p>
          <a:p>
            <a:pPr lvl="1"/>
            <a:r>
              <a:rPr lang="en-US" dirty="0"/>
              <a:t>Enter a new or add a new episode to existing Case Management Services.</a:t>
            </a:r>
          </a:p>
          <a:p>
            <a:pPr lvl="1"/>
            <a:r>
              <a:rPr lang="en-US" dirty="0"/>
              <a:t>Enter a Case Note.</a:t>
            </a:r>
          </a:p>
          <a:p>
            <a:pPr lvl="1"/>
            <a:r>
              <a:rPr lang="en-US" dirty="0"/>
              <a:t>Upload the Relocation Application and copies of moving estimates.</a:t>
            </a:r>
          </a:p>
          <a:p>
            <a:pPr lvl="1"/>
            <a:r>
              <a:rPr lang="en-US" dirty="0"/>
              <a:t>Email state merit staff requesting approval.</a:t>
            </a:r>
          </a:p>
        </p:txBody>
      </p:sp>
      <p:sp>
        <p:nvSpPr>
          <p:cNvPr id="4" name="Slide Number Placeholder 3">
            <a:extLst>
              <a:ext uri="{FF2B5EF4-FFF2-40B4-BE49-F238E27FC236}">
                <a16:creationId xmlns:a16="http://schemas.microsoft.com/office/drawing/2014/main" id="{867F7328-B046-4DB3-BAB9-82C6399F3A45}"/>
              </a:ext>
            </a:extLst>
          </p:cNvPr>
          <p:cNvSpPr>
            <a:spLocks noGrp="1"/>
          </p:cNvSpPr>
          <p:nvPr>
            <p:ph type="sldNum" sz="quarter" idx="12"/>
          </p:nvPr>
        </p:nvSpPr>
        <p:spPr/>
        <p:txBody>
          <a:bodyPr/>
          <a:lstStyle/>
          <a:p>
            <a:fld id="{E8EE1BDA-EAED-4134-8BA8-F8A103E99D1F}" type="slidenum">
              <a:rPr lang="en-US" smtClean="0"/>
              <a:pPr/>
              <a:t>43</a:t>
            </a:fld>
            <a:endParaRPr lang="en-US" dirty="0"/>
          </a:p>
        </p:txBody>
      </p:sp>
    </p:spTree>
    <p:extLst>
      <p:ext uri="{BB962C8B-B14F-4D97-AF65-F5344CB8AC3E}">
        <p14:creationId xmlns:p14="http://schemas.microsoft.com/office/powerpoint/2010/main" val="3925923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C24F-BBC1-4746-A270-6E7865F44EBD}"/>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2E26B4FC-3CA7-4D6E-8DB7-DC9669294BD8}"/>
              </a:ext>
            </a:extLst>
          </p:cNvPr>
          <p:cNvSpPr>
            <a:spLocks noGrp="1"/>
          </p:cNvSpPr>
          <p:nvPr>
            <p:ph idx="1"/>
          </p:nvPr>
        </p:nvSpPr>
        <p:spPr/>
        <p:txBody>
          <a:bodyPr>
            <a:normAutofit lnSpcReduction="10000"/>
          </a:bodyPr>
          <a:lstStyle/>
          <a:p>
            <a:r>
              <a:rPr lang="en-US" dirty="0"/>
              <a:t>Amount of a relocation allowance.</a:t>
            </a:r>
          </a:p>
          <a:p>
            <a:endParaRPr lang="en-US" sz="500" dirty="0"/>
          </a:p>
          <a:p>
            <a:r>
              <a:rPr lang="en-US" dirty="0"/>
              <a:t>Travel.</a:t>
            </a:r>
          </a:p>
          <a:p>
            <a:pPr lvl="1"/>
            <a:r>
              <a:rPr lang="en-US" dirty="0"/>
              <a:t>Reimbursement up to 90% (100% for 2009 Program) of the prevailing cost per mile by privately owned vehicle under the FTR, found at </a:t>
            </a:r>
            <a:r>
              <a:rPr lang="en-US" dirty="0">
                <a:hlinkClick r:id="rId2"/>
              </a:rPr>
              <a:t>https://www.gsa.gov/</a:t>
            </a:r>
            <a:r>
              <a:rPr lang="en-US" dirty="0"/>
              <a:t>, for travel from the participant’s old home to the participant’s new home.</a:t>
            </a:r>
          </a:p>
          <a:p>
            <a:pPr lvl="1"/>
            <a:endParaRPr lang="en-US" sz="500" dirty="0"/>
          </a:p>
          <a:p>
            <a:pPr lvl="1"/>
            <a:r>
              <a:rPr lang="en-US" dirty="0"/>
              <a:t>Separate travel of a family member or members who, for good cause and with the approval of the state, must travel separately to their new home, may also be reimbursed.  Good cause includes, but it not limited to, reasons such as a family member’s health, schooling, job, or economic circumstances.</a:t>
            </a:r>
          </a:p>
        </p:txBody>
      </p:sp>
      <p:sp>
        <p:nvSpPr>
          <p:cNvPr id="4" name="Slide Number Placeholder 3">
            <a:extLst>
              <a:ext uri="{FF2B5EF4-FFF2-40B4-BE49-F238E27FC236}">
                <a16:creationId xmlns:a16="http://schemas.microsoft.com/office/drawing/2014/main" id="{EB576C4E-35CF-4E23-A534-D784F767A76A}"/>
              </a:ext>
            </a:extLst>
          </p:cNvPr>
          <p:cNvSpPr>
            <a:spLocks noGrp="1"/>
          </p:cNvSpPr>
          <p:nvPr>
            <p:ph type="sldNum" sz="quarter" idx="12"/>
          </p:nvPr>
        </p:nvSpPr>
        <p:spPr/>
        <p:txBody>
          <a:bodyPr/>
          <a:lstStyle/>
          <a:p>
            <a:fld id="{E8EE1BDA-EAED-4134-8BA8-F8A103E99D1F}" type="slidenum">
              <a:rPr lang="en-US" smtClean="0"/>
              <a:pPr/>
              <a:t>44</a:t>
            </a:fld>
            <a:endParaRPr lang="en-US" dirty="0"/>
          </a:p>
        </p:txBody>
      </p:sp>
    </p:spTree>
    <p:extLst>
      <p:ext uri="{BB962C8B-B14F-4D97-AF65-F5344CB8AC3E}">
        <p14:creationId xmlns:p14="http://schemas.microsoft.com/office/powerpoint/2010/main" val="4208879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FDE5-2099-46D3-BCD1-3E9A81733459}"/>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4A86137C-21FB-4878-B5A4-C0969F95CBC3}"/>
              </a:ext>
            </a:extLst>
          </p:cNvPr>
          <p:cNvSpPr>
            <a:spLocks noGrp="1"/>
          </p:cNvSpPr>
          <p:nvPr>
            <p:ph idx="1"/>
          </p:nvPr>
        </p:nvSpPr>
        <p:spPr/>
        <p:txBody>
          <a:bodyPr/>
          <a:lstStyle/>
          <a:p>
            <a:r>
              <a:rPr lang="en-US" dirty="0"/>
              <a:t>Lodging and meals.</a:t>
            </a:r>
          </a:p>
          <a:p>
            <a:pPr lvl="1"/>
            <a:r>
              <a:rPr lang="en-US" dirty="0"/>
              <a:t>Reimbursement of 90% (100% for 2009 Program) of the lodging and meal expenses for the participant and his or he family while they are in transit, but such costs may not exceed the lesser of:</a:t>
            </a:r>
          </a:p>
          <a:p>
            <a:pPr lvl="1"/>
            <a:endParaRPr lang="en-US" sz="500" dirty="0"/>
          </a:p>
          <a:p>
            <a:pPr lvl="2"/>
            <a:r>
              <a:rPr lang="en-US" dirty="0"/>
              <a:t>The actual lodging and meals cost to the participant and his or her family while they are traveling; or</a:t>
            </a:r>
          </a:p>
          <a:p>
            <a:pPr lvl="2"/>
            <a:endParaRPr lang="en-US" sz="500" dirty="0"/>
          </a:p>
          <a:p>
            <a:pPr lvl="2"/>
            <a:r>
              <a:rPr lang="en-US" dirty="0"/>
              <a:t>50% of the prevailing per diem allowance under the FTR, found at </a:t>
            </a:r>
            <a:r>
              <a:rPr lang="en-US" dirty="0">
                <a:hlinkClick r:id="rId2"/>
              </a:rPr>
              <a:t>https://www.gsa.gov/</a:t>
            </a:r>
            <a:r>
              <a:rPr lang="en-US" dirty="0"/>
              <a:t>, for the relocation area for those days while the participant and his or her family are traveling.</a:t>
            </a:r>
          </a:p>
        </p:txBody>
      </p:sp>
      <p:sp>
        <p:nvSpPr>
          <p:cNvPr id="4" name="Slide Number Placeholder 3">
            <a:extLst>
              <a:ext uri="{FF2B5EF4-FFF2-40B4-BE49-F238E27FC236}">
                <a16:creationId xmlns:a16="http://schemas.microsoft.com/office/drawing/2014/main" id="{E37B1EF5-5CDC-45F6-A53B-46E2A6A11582}"/>
              </a:ext>
            </a:extLst>
          </p:cNvPr>
          <p:cNvSpPr>
            <a:spLocks noGrp="1"/>
          </p:cNvSpPr>
          <p:nvPr>
            <p:ph type="sldNum" sz="quarter" idx="12"/>
          </p:nvPr>
        </p:nvSpPr>
        <p:spPr/>
        <p:txBody>
          <a:bodyPr/>
          <a:lstStyle/>
          <a:p>
            <a:fld id="{E8EE1BDA-EAED-4134-8BA8-F8A103E99D1F}" type="slidenum">
              <a:rPr lang="en-US" smtClean="0"/>
              <a:pPr/>
              <a:t>45</a:t>
            </a:fld>
            <a:endParaRPr lang="en-US" dirty="0"/>
          </a:p>
        </p:txBody>
      </p:sp>
    </p:spTree>
    <p:extLst>
      <p:ext uri="{BB962C8B-B14F-4D97-AF65-F5344CB8AC3E}">
        <p14:creationId xmlns:p14="http://schemas.microsoft.com/office/powerpoint/2010/main" val="699432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3AB5-D8F7-42E3-99E0-B8E86E808EFD}"/>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C67F81BF-2A66-42FD-AB77-8B51B7627F4B}"/>
              </a:ext>
            </a:extLst>
          </p:cNvPr>
          <p:cNvSpPr>
            <a:spLocks noGrp="1"/>
          </p:cNvSpPr>
          <p:nvPr>
            <p:ph idx="1"/>
          </p:nvPr>
        </p:nvSpPr>
        <p:spPr/>
        <p:txBody>
          <a:bodyPr>
            <a:normAutofit/>
          </a:bodyPr>
          <a:lstStyle/>
          <a:p>
            <a:r>
              <a:rPr lang="en-US" dirty="0"/>
              <a:t>Movement of household goods.</a:t>
            </a:r>
          </a:p>
          <a:p>
            <a:pPr lvl="1"/>
            <a:r>
              <a:rPr lang="en-US" dirty="0"/>
              <a:t>Reimbursement of 90% (100% for 2009 program) of the allowable costs of moving the participant’s and family’s household goods and personal effects in accordance with the FTR (41 CFR chapter 302).</a:t>
            </a:r>
          </a:p>
          <a:p>
            <a:pPr lvl="1"/>
            <a:endParaRPr lang="en-US" sz="500" dirty="0"/>
          </a:p>
          <a:p>
            <a:pPr lvl="1"/>
            <a:r>
              <a:rPr lang="en-US" dirty="0"/>
              <a:t>Moving by the most economical commercial carrier the state can reasonably expect the participant to use, moving by rental truck or trailer (for rental, mileage, and fuel), or moving a house trailer or mobile home.</a:t>
            </a:r>
          </a:p>
          <a:p>
            <a:pPr lvl="1"/>
            <a:endParaRPr lang="en-US" sz="500" dirty="0"/>
          </a:p>
          <a:p>
            <a:pPr lvl="1"/>
            <a:endParaRPr lang="en-US" sz="500" dirty="0"/>
          </a:p>
          <a:p>
            <a:pPr lvl="1"/>
            <a:r>
              <a:rPr lang="en-US" dirty="0"/>
              <a:t>Includes costs of temporary storage of household goods for up to 60 days.</a:t>
            </a:r>
          </a:p>
        </p:txBody>
      </p:sp>
      <p:sp>
        <p:nvSpPr>
          <p:cNvPr id="4" name="Slide Number Placeholder 3">
            <a:extLst>
              <a:ext uri="{FF2B5EF4-FFF2-40B4-BE49-F238E27FC236}">
                <a16:creationId xmlns:a16="http://schemas.microsoft.com/office/drawing/2014/main" id="{7ECC3C2C-041B-4629-8E2B-B2B1F1DEE63A}"/>
              </a:ext>
            </a:extLst>
          </p:cNvPr>
          <p:cNvSpPr>
            <a:spLocks noGrp="1"/>
          </p:cNvSpPr>
          <p:nvPr>
            <p:ph type="sldNum" sz="quarter" idx="12"/>
          </p:nvPr>
        </p:nvSpPr>
        <p:spPr/>
        <p:txBody>
          <a:bodyPr/>
          <a:lstStyle/>
          <a:p>
            <a:fld id="{E8EE1BDA-EAED-4134-8BA8-F8A103E99D1F}" type="slidenum">
              <a:rPr lang="en-US" smtClean="0"/>
              <a:pPr/>
              <a:t>46</a:t>
            </a:fld>
            <a:endParaRPr lang="en-US" dirty="0"/>
          </a:p>
        </p:txBody>
      </p:sp>
    </p:spTree>
    <p:extLst>
      <p:ext uri="{BB962C8B-B14F-4D97-AF65-F5344CB8AC3E}">
        <p14:creationId xmlns:p14="http://schemas.microsoft.com/office/powerpoint/2010/main" val="3034489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E529-0A35-4E9A-89FF-B0FDE3C0DE5F}"/>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33E9EAD7-CD19-417F-9F7B-AD588E5D71DA}"/>
              </a:ext>
            </a:extLst>
          </p:cNvPr>
          <p:cNvSpPr>
            <a:spLocks noGrp="1"/>
          </p:cNvSpPr>
          <p:nvPr>
            <p:ph idx="1"/>
          </p:nvPr>
        </p:nvSpPr>
        <p:spPr/>
        <p:txBody>
          <a:bodyPr/>
          <a:lstStyle/>
          <a:p>
            <a:pPr lvl="1"/>
            <a:r>
              <a:rPr lang="en-US" dirty="0"/>
              <a:t>Move of a house trailer or mobile home specific requirements:</a:t>
            </a:r>
          </a:p>
          <a:p>
            <a:pPr lvl="1"/>
            <a:endParaRPr lang="en-US" sz="500" dirty="0"/>
          </a:p>
          <a:p>
            <a:pPr lvl="2"/>
            <a:r>
              <a:rPr lang="en-US" dirty="0"/>
              <a:t>The participant must obtain an estimate of the moving cost.</a:t>
            </a:r>
          </a:p>
          <a:p>
            <a:pPr lvl="2"/>
            <a:endParaRPr lang="en-US" sz="500" dirty="0"/>
          </a:p>
          <a:p>
            <a:pPr lvl="2"/>
            <a:r>
              <a:rPr lang="en-US" dirty="0"/>
              <a:t>The estimate may include the cost of insuring such goods and effects for their actual value or $40,000, whichever is less, against loss or damage in transit.</a:t>
            </a:r>
          </a:p>
          <a:p>
            <a:pPr lvl="2"/>
            <a:endParaRPr lang="en-US" sz="500" dirty="0"/>
          </a:p>
          <a:p>
            <a:pPr lvl="2"/>
            <a:r>
              <a:rPr lang="en-US" dirty="0"/>
              <a:t>If more economical, the state may make direct arrangements for moving and insuring participant’s household goods and personal effects with a carrier and insurer selected by the participant and make the payment directly to the career and insurer.</a:t>
            </a:r>
          </a:p>
          <a:p>
            <a:pPr lvl="2"/>
            <a:endParaRPr lang="en-US" sz="500" dirty="0"/>
          </a:p>
          <a:p>
            <a:pPr lvl="2"/>
            <a:r>
              <a:rPr lang="en-US" dirty="0"/>
              <a:t>The maximum net weight of the household goods relocated from the participant’s old home to the relocation area may not exceed that set by the FTR.</a:t>
            </a:r>
          </a:p>
          <a:p>
            <a:pPr lvl="1"/>
            <a:endParaRPr lang="en-US" dirty="0"/>
          </a:p>
        </p:txBody>
      </p:sp>
      <p:sp>
        <p:nvSpPr>
          <p:cNvPr id="4" name="Slide Number Placeholder 3">
            <a:extLst>
              <a:ext uri="{FF2B5EF4-FFF2-40B4-BE49-F238E27FC236}">
                <a16:creationId xmlns:a16="http://schemas.microsoft.com/office/drawing/2014/main" id="{5BB209FE-1A57-4FB4-82A8-E4B895B7DDF5}"/>
              </a:ext>
            </a:extLst>
          </p:cNvPr>
          <p:cNvSpPr>
            <a:spLocks noGrp="1"/>
          </p:cNvSpPr>
          <p:nvPr>
            <p:ph type="sldNum" sz="quarter" idx="12"/>
          </p:nvPr>
        </p:nvSpPr>
        <p:spPr/>
        <p:txBody>
          <a:bodyPr/>
          <a:lstStyle/>
          <a:p>
            <a:fld id="{E8EE1BDA-EAED-4134-8BA8-F8A103E99D1F}" type="slidenum">
              <a:rPr lang="en-US" smtClean="0"/>
              <a:pPr/>
              <a:t>47</a:t>
            </a:fld>
            <a:endParaRPr lang="en-US" dirty="0"/>
          </a:p>
        </p:txBody>
      </p:sp>
    </p:spTree>
    <p:extLst>
      <p:ext uri="{BB962C8B-B14F-4D97-AF65-F5344CB8AC3E}">
        <p14:creationId xmlns:p14="http://schemas.microsoft.com/office/powerpoint/2010/main" val="1677559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B820-2834-4713-926C-FEF9273AC0C6}"/>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401D6F71-5B1C-4F8C-B8A5-AD1B34874395}"/>
              </a:ext>
            </a:extLst>
          </p:cNvPr>
          <p:cNvSpPr>
            <a:spLocks noGrp="1"/>
          </p:cNvSpPr>
          <p:nvPr>
            <p:ph idx="1"/>
          </p:nvPr>
        </p:nvSpPr>
        <p:spPr/>
        <p:txBody>
          <a:bodyPr/>
          <a:lstStyle/>
          <a:p>
            <a:pPr lvl="1"/>
            <a:r>
              <a:rPr lang="en-US" dirty="0"/>
              <a:t>As part of the relocation allowance, the participant will receive a lump sum equivalent to three times the participant’s average weekly wage, not to exceed $1,250 ($1,500 for 2009 program).</a:t>
            </a:r>
          </a:p>
          <a:p>
            <a:pPr lvl="1"/>
            <a:endParaRPr lang="en-US" sz="500" dirty="0"/>
          </a:p>
          <a:p>
            <a:pPr lvl="1"/>
            <a:r>
              <a:rPr lang="en-US" dirty="0"/>
              <a:t>If the participant is eligible to receive or has received moving expenses from any other source for the same relocation, the state must deduct the amount received from the amount of the relocation allowance.</a:t>
            </a:r>
          </a:p>
          <a:p>
            <a:pPr lvl="1"/>
            <a:endParaRPr lang="en-US" sz="500" dirty="0"/>
          </a:p>
          <a:p>
            <a:pPr lvl="1"/>
            <a:r>
              <a:rPr lang="en-US" dirty="0"/>
              <a:t>In no case may a travel allowance be paid for the participant for a family member more than once for a single relocation.</a:t>
            </a:r>
          </a:p>
        </p:txBody>
      </p:sp>
      <p:sp>
        <p:nvSpPr>
          <p:cNvPr id="4" name="Slide Number Placeholder 3">
            <a:extLst>
              <a:ext uri="{FF2B5EF4-FFF2-40B4-BE49-F238E27FC236}">
                <a16:creationId xmlns:a16="http://schemas.microsoft.com/office/drawing/2014/main" id="{6DE3BC83-EB46-4C9F-A05E-3FF210703C00}"/>
              </a:ext>
            </a:extLst>
          </p:cNvPr>
          <p:cNvSpPr>
            <a:spLocks noGrp="1"/>
          </p:cNvSpPr>
          <p:nvPr>
            <p:ph type="sldNum" sz="quarter" idx="12"/>
          </p:nvPr>
        </p:nvSpPr>
        <p:spPr/>
        <p:txBody>
          <a:bodyPr/>
          <a:lstStyle/>
          <a:p>
            <a:fld id="{E8EE1BDA-EAED-4134-8BA8-F8A103E99D1F}" type="slidenum">
              <a:rPr lang="en-US" smtClean="0"/>
              <a:pPr/>
              <a:t>48</a:t>
            </a:fld>
            <a:endParaRPr lang="en-US" dirty="0"/>
          </a:p>
        </p:txBody>
      </p:sp>
    </p:spTree>
    <p:extLst>
      <p:ext uri="{BB962C8B-B14F-4D97-AF65-F5344CB8AC3E}">
        <p14:creationId xmlns:p14="http://schemas.microsoft.com/office/powerpoint/2010/main" val="865375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6A85-A035-4528-AACD-807B9A0D7856}"/>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76A9707F-5215-4B48-A9D5-C6DD0E188151}"/>
              </a:ext>
            </a:extLst>
          </p:cNvPr>
          <p:cNvSpPr>
            <a:spLocks noGrp="1"/>
          </p:cNvSpPr>
          <p:nvPr>
            <p:ph idx="1"/>
          </p:nvPr>
        </p:nvSpPr>
        <p:spPr/>
        <p:txBody>
          <a:bodyPr/>
          <a:lstStyle/>
          <a:p>
            <a:r>
              <a:rPr lang="en-US" dirty="0"/>
              <a:t>Payment of a relocation allowance.</a:t>
            </a:r>
          </a:p>
          <a:p>
            <a:pPr lvl="1"/>
            <a:r>
              <a:rPr lang="en-US" dirty="0"/>
              <a:t>If the participant makes a timely application, is covered under a certification, and is otherwise eligible, the state must make payment as promptly as possible.</a:t>
            </a:r>
          </a:p>
          <a:p>
            <a:pPr lvl="1"/>
            <a:endParaRPr lang="en-US" dirty="0"/>
          </a:p>
          <a:p>
            <a:pPr lvl="1"/>
            <a:r>
              <a:rPr lang="en-US" dirty="0"/>
              <a:t>The state must pay the allowance computed no earlier than 10 days in advance of, and no later than at the time of, the participant’s scheduled departure to begin the relocation.</a:t>
            </a:r>
          </a:p>
        </p:txBody>
      </p:sp>
      <p:sp>
        <p:nvSpPr>
          <p:cNvPr id="4" name="Slide Number Placeholder 3">
            <a:extLst>
              <a:ext uri="{FF2B5EF4-FFF2-40B4-BE49-F238E27FC236}">
                <a16:creationId xmlns:a16="http://schemas.microsoft.com/office/drawing/2014/main" id="{E55DE7B4-0B99-4DBB-8C55-93BC14DB5674}"/>
              </a:ext>
            </a:extLst>
          </p:cNvPr>
          <p:cNvSpPr>
            <a:spLocks noGrp="1"/>
          </p:cNvSpPr>
          <p:nvPr>
            <p:ph type="sldNum" sz="quarter" idx="12"/>
          </p:nvPr>
        </p:nvSpPr>
        <p:spPr/>
        <p:txBody>
          <a:bodyPr/>
          <a:lstStyle/>
          <a:p>
            <a:fld id="{E8EE1BDA-EAED-4134-8BA8-F8A103E99D1F}" type="slidenum">
              <a:rPr lang="en-US" smtClean="0"/>
              <a:pPr/>
              <a:t>49</a:t>
            </a:fld>
            <a:endParaRPr lang="en-US" dirty="0"/>
          </a:p>
        </p:txBody>
      </p:sp>
    </p:spTree>
    <p:extLst>
      <p:ext uri="{BB962C8B-B14F-4D97-AF65-F5344CB8AC3E}">
        <p14:creationId xmlns:p14="http://schemas.microsoft.com/office/powerpoint/2010/main" val="285688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971B-9FB6-4EC8-AF5E-3CF4AA8611DF}"/>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0F7548C3-637A-4CAF-8C5E-881F46309E41}"/>
              </a:ext>
            </a:extLst>
          </p:cNvPr>
          <p:cNvSpPr>
            <a:spLocks noGrp="1"/>
          </p:cNvSpPr>
          <p:nvPr>
            <p:ph idx="1"/>
          </p:nvPr>
        </p:nvSpPr>
        <p:spPr/>
        <p:txBody>
          <a:bodyPr>
            <a:normAutofit fontScale="77500" lnSpcReduction="20000"/>
          </a:bodyPr>
          <a:lstStyle/>
          <a:p>
            <a:r>
              <a:rPr lang="en-US" b="1" dirty="0"/>
              <a:t>Participant was issued a Waiver from Training and Refused Suitable Employment.</a:t>
            </a:r>
            <a:endParaRPr lang="en-US" dirty="0"/>
          </a:p>
          <a:p>
            <a:pPr lvl="1"/>
            <a:r>
              <a:rPr lang="en-US" dirty="0"/>
              <a:t>Except when enrolled or participating in Trade approved training, a participant cannot refuse an offer of suitable employment.  Suitable employment is defined in 20 CFR 618.110 as “…work of a substantially equal or higher skill level than the worker’s past adversely affected employment, and wages for such work that are not less than 80 percent of the worker’s average weekly wage.  Part-time, temporary, short-term, or threatened employment is not suitable employment.”</a:t>
            </a:r>
          </a:p>
          <a:p>
            <a:endParaRPr lang="en-US" sz="500" dirty="0"/>
          </a:p>
          <a:p>
            <a:r>
              <a:rPr lang="en-US" dirty="0"/>
              <a:t>If it is determined that a participant refused suitable employment a </a:t>
            </a:r>
            <a:r>
              <a:rPr lang="en-US" b="1" dirty="0"/>
              <a:t>PSR</a:t>
            </a:r>
            <a:r>
              <a:rPr lang="en-US" dirty="0"/>
              <a:t> must be entered.</a:t>
            </a:r>
          </a:p>
          <a:p>
            <a:endParaRPr lang="en-US" sz="600" dirty="0"/>
          </a:p>
          <a:p>
            <a:r>
              <a:rPr lang="en-US" dirty="0"/>
              <a:t>Complete and mail to the participant the Potential Suspension Letter.  Case note the mailing of the letter.</a:t>
            </a:r>
          </a:p>
          <a:p>
            <a:endParaRPr lang="en-US" sz="600" dirty="0"/>
          </a:p>
          <a:p>
            <a:r>
              <a:rPr lang="en-US" dirty="0"/>
              <a:t>Select </a:t>
            </a:r>
            <a:r>
              <a:rPr lang="en-US" b="1" dirty="0"/>
              <a:t>Refused Suitable Employment</a:t>
            </a:r>
            <a:r>
              <a:rPr lang="en-US" i="1" dirty="0"/>
              <a:t> </a:t>
            </a:r>
            <a:r>
              <a:rPr lang="en-US" dirty="0"/>
              <a:t>from the drop down box for the reason.</a:t>
            </a:r>
          </a:p>
        </p:txBody>
      </p:sp>
      <p:sp>
        <p:nvSpPr>
          <p:cNvPr id="4" name="Slide Number Placeholder 3">
            <a:extLst>
              <a:ext uri="{FF2B5EF4-FFF2-40B4-BE49-F238E27FC236}">
                <a16:creationId xmlns:a16="http://schemas.microsoft.com/office/drawing/2014/main" id="{3993842D-480C-44CB-839A-BE02D9E1BFC8}"/>
              </a:ext>
            </a:extLst>
          </p:cNvPr>
          <p:cNvSpPr>
            <a:spLocks noGrp="1"/>
          </p:cNvSpPr>
          <p:nvPr>
            <p:ph type="sldNum" sz="quarter" idx="12"/>
          </p:nvPr>
        </p:nvSpPr>
        <p:spPr/>
        <p:txBody>
          <a:bodyPr/>
          <a:lstStyle/>
          <a:p>
            <a:fld id="{E8EE1BDA-EAED-4134-8BA8-F8A103E99D1F}" type="slidenum">
              <a:rPr lang="en-US" smtClean="0"/>
              <a:pPr/>
              <a:t>5</a:t>
            </a:fld>
            <a:endParaRPr lang="en-US" dirty="0"/>
          </a:p>
        </p:txBody>
      </p:sp>
    </p:spTree>
    <p:extLst>
      <p:ext uri="{BB962C8B-B14F-4D97-AF65-F5344CB8AC3E}">
        <p14:creationId xmlns:p14="http://schemas.microsoft.com/office/powerpoint/2010/main" val="2809365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92B9-B4D3-4005-8F17-962B88CF166C}"/>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92342945-C819-4ED6-94AC-791AA17DEEC8}"/>
              </a:ext>
            </a:extLst>
          </p:cNvPr>
          <p:cNvSpPr>
            <a:spLocks noGrp="1"/>
          </p:cNvSpPr>
          <p:nvPr>
            <p:ph idx="1"/>
          </p:nvPr>
        </p:nvSpPr>
        <p:spPr/>
        <p:txBody>
          <a:bodyPr>
            <a:normAutofit/>
          </a:bodyPr>
          <a:lstStyle/>
          <a:p>
            <a:r>
              <a:rPr lang="en-US" dirty="0"/>
              <a:t>Reconciliation of the relocation allowance.</a:t>
            </a:r>
          </a:p>
          <a:p>
            <a:pPr lvl="1"/>
            <a:r>
              <a:rPr lang="en-US" dirty="0"/>
              <a:t>After a participant completes the relocation, the participant must certify the expenses associated with the relocation, in accordance with the FTR and Uniform Guidance in 2 CFR part 200.  This may include receipts for all lodging, purchased transportation, or other expenses.</a:t>
            </a:r>
          </a:p>
          <a:p>
            <a:pPr lvl="2"/>
            <a:endParaRPr lang="en-US" sz="600" dirty="0"/>
          </a:p>
          <a:p>
            <a:pPr lvl="2"/>
            <a:r>
              <a:rPr lang="en-US" dirty="0"/>
              <a:t>A participant completes a relocation when the participant and the family, if any, along with household goods and personal effects are delivered to the new residence in the area of relocation or to temporary storage.</a:t>
            </a:r>
          </a:p>
          <a:p>
            <a:pPr lvl="1"/>
            <a:endParaRPr lang="en-US" sz="500" dirty="0"/>
          </a:p>
          <a:p>
            <a:pPr lvl="2"/>
            <a:r>
              <a:rPr lang="en-US" dirty="0"/>
              <a:t>If the participant moves no household goods and personal effects, then a participant completes the relocation when the participant and family, if any, arrive in the area of relocation and establish a residence in the new area.</a:t>
            </a:r>
          </a:p>
          <a:p>
            <a:pPr marL="457200" lvl="1" indent="0">
              <a:buNone/>
            </a:pPr>
            <a:endParaRPr lang="en-US" sz="600"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57B8AD9-8FE8-474E-83DD-F33474726A3B}"/>
              </a:ext>
            </a:extLst>
          </p:cNvPr>
          <p:cNvSpPr>
            <a:spLocks noGrp="1"/>
          </p:cNvSpPr>
          <p:nvPr>
            <p:ph type="sldNum" sz="quarter" idx="12"/>
          </p:nvPr>
        </p:nvSpPr>
        <p:spPr/>
        <p:txBody>
          <a:bodyPr/>
          <a:lstStyle/>
          <a:p>
            <a:fld id="{E8EE1BDA-EAED-4134-8BA8-F8A103E99D1F}" type="slidenum">
              <a:rPr lang="en-US" smtClean="0"/>
              <a:pPr/>
              <a:t>50</a:t>
            </a:fld>
            <a:endParaRPr lang="en-US" dirty="0"/>
          </a:p>
        </p:txBody>
      </p:sp>
    </p:spTree>
    <p:extLst>
      <p:ext uri="{BB962C8B-B14F-4D97-AF65-F5344CB8AC3E}">
        <p14:creationId xmlns:p14="http://schemas.microsoft.com/office/powerpoint/2010/main" val="2289292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738B-9F0A-4D78-895D-67AAB72BD65A}"/>
              </a:ext>
            </a:extLst>
          </p:cNvPr>
          <p:cNvSpPr>
            <a:spLocks noGrp="1"/>
          </p:cNvSpPr>
          <p:nvPr>
            <p:ph type="title"/>
          </p:nvPr>
        </p:nvSpPr>
        <p:spPr/>
        <p:txBody>
          <a:bodyPr>
            <a:normAutofit fontScale="90000"/>
          </a:bodyPr>
          <a:lstStyle/>
          <a:p>
            <a:r>
              <a:rPr lang="en-US" dirty="0"/>
              <a:t>Relocation Allowance (cont.)</a:t>
            </a:r>
          </a:p>
        </p:txBody>
      </p:sp>
      <p:sp>
        <p:nvSpPr>
          <p:cNvPr id="3" name="Content Placeholder 2">
            <a:extLst>
              <a:ext uri="{FF2B5EF4-FFF2-40B4-BE49-F238E27FC236}">
                <a16:creationId xmlns:a16="http://schemas.microsoft.com/office/drawing/2014/main" id="{1F1A74F4-E1B0-467D-9861-DE48E103255D}"/>
              </a:ext>
            </a:extLst>
          </p:cNvPr>
          <p:cNvSpPr>
            <a:spLocks noGrp="1"/>
          </p:cNvSpPr>
          <p:nvPr>
            <p:ph idx="1"/>
          </p:nvPr>
        </p:nvSpPr>
        <p:spPr/>
        <p:txBody>
          <a:bodyPr>
            <a:normAutofit fontScale="70000" lnSpcReduction="20000"/>
          </a:bodyPr>
          <a:lstStyle/>
          <a:p>
            <a:r>
              <a:rPr lang="en-US" dirty="0"/>
              <a:t>Completion of a Reconciliation required.</a:t>
            </a:r>
          </a:p>
          <a:p>
            <a:endParaRPr lang="en-US" sz="800" dirty="0"/>
          </a:p>
          <a:p>
            <a:r>
              <a:rPr lang="en-US" dirty="0"/>
              <a:t>Complete </a:t>
            </a:r>
            <a:r>
              <a:rPr lang="en-US" b="1" dirty="0"/>
              <a:t>Trade Reconciliation Allowance Reconciliation Commerce/Trade Form #013 (Trade Relocation Allowance).</a:t>
            </a:r>
            <a:endParaRPr lang="en-US" dirty="0"/>
          </a:p>
          <a:p>
            <a:endParaRPr lang="en-US" sz="600" dirty="0"/>
          </a:p>
          <a:p>
            <a:r>
              <a:rPr lang="en-US" dirty="0"/>
              <a:t>If an advance the participant received was more or less than the actual allowance, an appropriate adjustment and payment of the balance entitled, if any, must be made to the participant or the participant must repay any excess received, if any.</a:t>
            </a:r>
          </a:p>
          <a:p>
            <a:endParaRPr lang="en-US" sz="600" dirty="0"/>
          </a:p>
          <a:p>
            <a:r>
              <a:rPr lang="en-US" dirty="0"/>
              <a:t>Process an IEP Modification for approval of the Relocation Reconciliation.</a:t>
            </a:r>
          </a:p>
          <a:p>
            <a:pPr lvl="1"/>
            <a:r>
              <a:rPr lang="en-US" dirty="0"/>
              <a:t>Update the IEP Status Record.</a:t>
            </a:r>
          </a:p>
          <a:p>
            <a:pPr lvl="1"/>
            <a:r>
              <a:rPr lang="en-US" dirty="0"/>
              <a:t>Update Case Management Services.</a:t>
            </a:r>
          </a:p>
          <a:p>
            <a:pPr lvl="1"/>
            <a:r>
              <a:rPr lang="en-US" dirty="0"/>
              <a:t>Add a Case Note.</a:t>
            </a:r>
          </a:p>
          <a:p>
            <a:pPr lvl="1"/>
            <a:r>
              <a:rPr lang="en-US" dirty="0"/>
              <a:t>Enter Relocation Reconciliation Service Record.</a:t>
            </a:r>
          </a:p>
          <a:p>
            <a:pPr lvl="1"/>
            <a:r>
              <a:rPr lang="en-US" dirty="0"/>
              <a:t>Upload Relocation Reconciliation Form and receipts.</a:t>
            </a:r>
          </a:p>
          <a:p>
            <a:pPr lvl="1"/>
            <a:r>
              <a:rPr lang="en-US" dirty="0"/>
              <a:t>Email state merit staff requesting approval.</a:t>
            </a:r>
          </a:p>
          <a:p>
            <a:endParaRPr lang="en-US" dirty="0"/>
          </a:p>
        </p:txBody>
      </p:sp>
      <p:sp>
        <p:nvSpPr>
          <p:cNvPr id="4" name="Slide Number Placeholder 3">
            <a:extLst>
              <a:ext uri="{FF2B5EF4-FFF2-40B4-BE49-F238E27FC236}">
                <a16:creationId xmlns:a16="http://schemas.microsoft.com/office/drawing/2014/main" id="{F5C156F5-B558-4353-BCA6-787D9720E3C0}"/>
              </a:ext>
            </a:extLst>
          </p:cNvPr>
          <p:cNvSpPr>
            <a:spLocks noGrp="1"/>
          </p:cNvSpPr>
          <p:nvPr>
            <p:ph type="sldNum" sz="quarter" idx="12"/>
          </p:nvPr>
        </p:nvSpPr>
        <p:spPr/>
        <p:txBody>
          <a:bodyPr/>
          <a:lstStyle/>
          <a:p>
            <a:fld id="{E8EE1BDA-EAED-4134-8BA8-F8A103E99D1F}" type="slidenum">
              <a:rPr lang="en-US" smtClean="0"/>
              <a:pPr/>
              <a:t>51</a:t>
            </a:fld>
            <a:endParaRPr lang="en-US" dirty="0"/>
          </a:p>
        </p:txBody>
      </p:sp>
    </p:spTree>
    <p:extLst>
      <p:ext uri="{BB962C8B-B14F-4D97-AF65-F5344CB8AC3E}">
        <p14:creationId xmlns:p14="http://schemas.microsoft.com/office/powerpoint/2010/main" val="3486672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E2D5-5B03-4E64-BD76-B5F7ED5B9E57}"/>
              </a:ext>
            </a:extLst>
          </p:cNvPr>
          <p:cNvSpPr>
            <a:spLocks noGrp="1"/>
          </p:cNvSpPr>
          <p:nvPr>
            <p:ph type="title"/>
          </p:nvPr>
        </p:nvSpPr>
        <p:spPr/>
        <p:txBody>
          <a:bodyPr>
            <a:normAutofit fontScale="90000"/>
          </a:bodyPr>
          <a:lstStyle/>
          <a:p>
            <a:r>
              <a:rPr lang="en-US" dirty="0"/>
              <a:t>FORMS - General</a:t>
            </a:r>
          </a:p>
        </p:txBody>
      </p:sp>
      <p:sp>
        <p:nvSpPr>
          <p:cNvPr id="3" name="Content Placeholder 2">
            <a:extLst>
              <a:ext uri="{FF2B5EF4-FFF2-40B4-BE49-F238E27FC236}">
                <a16:creationId xmlns:a16="http://schemas.microsoft.com/office/drawing/2014/main" id="{9274DE86-64AD-4A89-8DDA-2AB3FFF173CF}"/>
              </a:ext>
            </a:extLst>
          </p:cNvPr>
          <p:cNvSpPr>
            <a:spLocks noGrp="1"/>
          </p:cNvSpPr>
          <p:nvPr>
            <p:ph idx="1"/>
          </p:nvPr>
        </p:nvSpPr>
        <p:spPr/>
        <p:txBody>
          <a:bodyPr>
            <a:normAutofit/>
          </a:bodyPr>
          <a:lstStyle/>
          <a:p>
            <a:r>
              <a:rPr lang="en-US" sz="2000" dirty="0"/>
              <a:t>Link to forms in e-Policy on Illinois </a:t>
            </a:r>
            <a:r>
              <a:rPr lang="en-US" sz="2000" dirty="0" err="1"/>
              <a:t>workNet</a:t>
            </a:r>
            <a:r>
              <a:rPr lang="en-US" sz="2000" dirty="0"/>
              <a:t>.</a:t>
            </a:r>
          </a:p>
          <a:p>
            <a:endParaRPr lang="en-US" sz="2000" dirty="0"/>
          </a:p>
          <a:p>
            <a:endParaRPr lang="en-US" sz="2000" dirty="0"/>
          </a:p>
          <a:p>
            <a:endParaRPr lang="en-US" dirty="0"/>
          </a:p>
          <a:p>
            <a:endParaRPr lang="en-US" sz="2000" dirty="0">
              <a:hlinkClick r:id="rId2"/>
            </a:endParaRPr>
          </a:p>
          <a:p>
            <a:r>
              <a:rPr lang="en-US" sz="2000" dirty="0">
                <a:hlinkClick r:id="rId3"/>
              </a:rPr>
              <a:t>https://apps.illinoisworknet.com/WIOAPolicy/Policy/Home</a:t>
            </a:r>
            <a:endParaRPr lang="en-US" sz="2000" dirty="0"/>
          </a:p>
          <a:p>
            <a:endParaRPr lang="en-US" sz="2000" dirty="0"/>
          </a:p>
          <a:p>
            <a:r>
              <a:rPr lang="en-US" sz="2000" dirty="0"/>
              <a:t>Always double check the </a:t>
            </a:r>
            <a:r>
              <a:rPr lang="en-US" sz="2000" dirty="0" err="1"/>
              <a:t>workNet</a:t>
            </a:r>
            <a:r>
              <a:rPr lang="en-US" sz="2000" dirty="0"/>
              <a:t> site for the most recent forms.</a:t>
            </a:r>
          </a:p>
          <a:p>
            <a:r>
              <a:rPr lang="en-US" sz="2000" dirty="0">
                <a:hlinkClick r:id="rId4"/>
              </a:rPr>
              <a:t>https://www.illinoisworknet.com/tradeforms</a:t>
            </a:r>
            <a:endParaRPr lang="en-US" sz="2000" dirty="0"/>
          </a:p>
          <a:p>
            <a:pPr marL="0" indent="0">
              <a:buNone/>
            </a:pPr>
            <a:endParaRPr lang="en-US" sz="2000" dirty="0"/>
          </a:p>
          <a:p>
            <a:endParaRPr lang="en-US" sz="2000"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AF2FD5E8-D7A7-43A9-8E7F-351BF2D91DE9}"/>
              </a:ext>
            </a:extLst>
          </p:cNvPr>
          <p:cNvPicPr>
            <a:picLocks noChangeAspect="1"/>
          </p:cNvPicPr>
          <p:nvPr/>
        </p:nvPicPr>
        <p:blipFill>
          <a:blip r:embed="rId5"/>
          <a:stretch>
            <a:fillRect/>
          </a:stretch>
        </p:blipFill>
        <p:spPr>
          <a:xfrm>
            <a:off x="951978" y="2655732"/>
            <a:ext cx="9875175" cy="1182491"/>
          </a:xfrm>
          <a:prstGeom prst="rect">
            <a:avLst/>
          </a:prstGeom>
        </p:spPr>
      </p:pic>
      <p:sp>
        <p:nvSpPr>
          <p:cNvPr id="4" name="Slide Number Placeholder 3">
            <a:extLst>
              <a:ext uri="{FF2B5EF4-FFF2-40B4-BE49-F238E27FC236}">
                <a16:creationId xmlns:a16="http://schemas.microsoft.com/office/drawing/2014/main" id="{29D7705C-B534-4F96-8404-42AEFD72B1EA}"/>
              </a:ext>
            </a:extLst>
          </p:cNvPr>
          <p:cNvSpPr>
            <a:spLocks noGrp="1"/>
          </p:cNvSpPr>
          <p:nvPr>
            <p:ph type="sldNum" sz="quarter" idx="12"/>
          </p:nvPr>
        </p:nvSpPr>
        <p:spPr/>
        <p:txBody>
          <a:bodyPr/>
          <a:lstStyle/>
          <a:p>
            <a:fld id="{E8EE1BDA-EAED-4134-8BA8-F8A103E99D1F}" type="slidenum">
              <a:rPr lang="en-US" smtClean="0"/>
              <a:pPr/>
              <a:t>52</a:t>
            </a:fld>
            <a:endParaRPr lang="en-US" dirty="0"/>
          </a:p>
        </p:txBody>
      </p:sp>
    </p:spTree>
    <p:extLst>
      <p:ext uri="{BB962C8B-B14F-4D97-AF65-F5344CB8AC3E}">
        <p14:creationId xmlns:p14="http://schemas.microsoft.com/office/powerpoint/2010/main" val="2959306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16D-E794-4275-823C-4A0BEFE87813}"/>
              </a:ext>
            </a:extLst>
          </p:cNvPr>
          <p:cNvSpPr>
            <a:spLocks noGrp="1"/>
          </p:cNvSpPr>
          <p:nvPr>
            <p:ph type="title"/>
          </p:nvPr>
        </p:nvSpPr>
        <p:spPr/>
        <p:txBody>
          <a:bodyPr>
            <a:normAutofit fontScale="90000"/>
          </a:bodyPr>
          <a:lstStyle/>
          <a:p>
            <a:r>
              <a:rPr lang="en-US" dirty="0"/>
              <a:t>Websites</a:t>
            </a:r>
          </a:p>
        </p:txBody>
      </p:sp>
      <p:sp>
        <p:nvSpPr>
          <p:cNvPr id="3" name="Content Placeholder 2">
            <a:extLst>
              <a:ext uri="{FF2B5EF4-FFF2-40B4-BE49-F238E27FC236}">
                <a16:creationId xmlns:a16="http://schemas.microsoft.com/office/drawing/2014/main" id="{9FE5F921-9510-48E1-97BA-F93695B53AEA}"/>
              </a:ext>
            </a:extLst>
          </p:cNvPr>
          <p:cNvSpPr>
            <a:spLocks noGrp="1"/>
          </p:cNvSpPr>
          <p:nvPr>
            <p:ph idx="1"/>
          </p:nvPr>
        </p:nvSpPr>
        <p:spPr/>
        <p:txBody>
          <a:bodyPr>
            <a:normAutofit fontScale="70000" lnSpcReduction="20000"/>
          </a:bodyPr>
          <a:lstStyle/>
          <a:p>
            <a:r>
              <a:rPr lang="en-US" dirty="0"/>
              <a:t>Illinois </a:t>
            </a:r>
            <a:r>
              <a:rPr lang="en-US" dirty="0" err="1"/>
              <a:t>workNet</a:t>
            </a:r>
            <a:r>
              <a:rPr lang="en-US" dirty="0"/>
              <a:t> Trade Forms</a:t>
            </a:r>
          </a:p>
          <a:p>
            <a:pPr lvl="1"/>
            <a:r>
              <a:rPr lang="en-US" dirty="0">
                <a:hlinkClick r:id="rId2"/>
              </a:rPr>
              <a:t>https://www.illinoisworknet.com/tradeforms</a:t>
            </a:r>
            <a:endParaRPr lang="en-US" dirty="0"/>
          </a:p>
          <a:p>
            <a:pPr lvl="1"/>
            <a:endParaRPr lang="en-US" dirty="0"/>
          </a:p>
          <a:p>
            <a:r>
              <a:rPr lang="en-US" dirty="0"/>
              <a:t>US Department of Labor Employment &amp; Training Trade Site</a:t>
            </a:r>
          </a:p>
          <a:p>
            <a:pPr lvl="1"/>
            <a:r>
              <a:rPr lang="en-US" dirty="0">
                <a:hlinkClick r:id="rId3"/>
              </a:rPr>
              <a:t>https://www.dol.gov/agencies/eta/tradeact</a:t>
            </a:r>
            <a:endParaRPr lang="en-US" dirty="0"/>
          </a:p>
          <a:p>
            <a:pPr lvl="1"/>
            <a:endParaRPr lang="en-US" dirty="0"/>
          </a:p>
          <a:p>
            <a:r>
              <a:rPr lang="en-US" dirty="0"/>
              <a:t>Illinois Workforce Development System (IWDS)</a:t>
            </a:r>
          </a:p>
          <a:p>
            <a:pPr lvl="1"/>
            <a:r>
              <a:rPr lang="en-US" dirty="0">
                <a:hlinkClick r:id="rId4"/>
              </a:rPr>
              <a:t>https://iwds.dceo.Illinois.gov/iwds/staffhome.html</a:t>
            </a:r>
            <a:endParaRPr lang="en-US" dirty="0"/>
          </a:p>
          <a:p>
            <a:pPr lvl="1"/>
            <a:endParaRPr lang="en-US" dirty="0"/>
          </a:p>
          <a:p>
            <a:r>
              <a:rPr lang="en-US" dirty="0"/>
              <a:t>US General Services Administration (GSA)</a:t>
            </a:r>
          </a:p>
          <a:p>
            <a:pPr lvl="1"/>
            <a:r>
              <a:rPr lang="en-US" dirty="0">
                <a:hlinkClick r:id="rId5"/>
              </a:rPr>
              <a:t>http://www.gsa.gov</a:t>
            </a:r>
            <a:endParaRPr lang="en-US" dirty="0"/>
          </a:p>
          <a:p>
            <a:endParaRPr lang="en-US" dirty="0"/>
          </a:p>
          <a:p>
            <a:r>
              <a:rPr lang="en-US" dirty="0"/>
              <a:t>Workforce GPS (Trade 101 Resources)</a:t>
            </a:r>
          </a:p>
          <a:p>
            <a:pPr lvl="1"/>
            <a:r>
              <a:rPr lang="en-US" dirty="0">
                <a:hlinkClick r:id="rId6"/>
              </a:rPr>
              <a:t>https://taa.workforcegps.org/</a:t>
            </a:r>
            <a:endParaRPr lang="en-US" dirty="0"/>
          </a:p>
          <a:p>
            <a:pPr lvl="1"/>
            <a:endParaRPr lang="en-US" dirty="0"/>
          </a:p>
        </p:txBody>
      </p:sp>
      <p:sp>
        <p:nvSpPr>
          <p:cNvPr id="5" name="Slide Number Placeholder 4">
            <a:extLst>
              <a:ext uri="{FF2B5EF4-FFF2-40B4-BE49-F238E27FC236}">
                <a16:creationId xmlns:a16="http://schemas.microsoft.com/office/drawing/2014/main" id="{6C147413-46BD-4DC7-BA62-0E48E013BF9C}"/>
              </a:ext>
            </a:extLst>
          </p:cNvPr>
          <p:cNvSpPr>
            <a:spLocks noGrp="1"/>
          </p:cNvSpPr>
          <p:nvPr>
            <p:ph type="sldNum" sz="quarter" idx="12"/>
          </p:nvPr>
        </p:nvSpPr>
        <p:spPr/>
        <p:txBody>
          <a:bodyPr/>
          <a:lstStyle/>
          <a:p>
            <a:fld id="{E8EE1BDA-EAED-4134-8BA8-F8A103E99D1F}" type="slidenum">
              <a:rPr lang="en-US" smtClean="0"/>
              <a:pPr/>
              <a:t>53</a:t>
            </a:fld>
            <a:endParaRPr lang="en-US" dirty="0"/>
          </a:p>
        </p:txBody>
      </p:sp>
    </p:spTree>
    <p:extLst>
      <p:ext uri="{BB962C8B-B14F-4D97-AF65-F5344CB8AC3E}">
        <p14:creationId xmlns:p14="http://schemas.microsoft.com/office/powerpoint/2010/main" val="3873975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endParaRPr lang="en-US" dirty="0"/>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endParaRPr lang="en-US" dirty="0"/>
          </a:p>
          <a:p>
            <a:pPr marL="0" indent="0">
              <a:buNone/>
            </a:pPr>
            <a:r>
              <a:rPr lang="en-US" dirty="0"/>
              <a:t>Lori Graham</a:t>
            </a:r>
          </a:p>
          <a:p>
            <a:pPr marL="0" indent="0">
              <a:buNone/>
            </a:pPr>
            <a:r>
              <a:rPr lang="en-US" dirty="0"/>
              <a:t>Manpower Planner</a:t>
            </a:r>
          </a:p>
          <a:p>
            <a:pPr marL="0" indent="0">
              <a:buNone/>
            </a:pPr>
            <a:r>
              <a:rPr lang="en-US" dirty="0">
                <a:hlinkClick r:id="rId5"/>
              </a:rPr>
              <a:t>lori.graham@illinois.gov</a:t>
            </a:r>
            <a:endParaRPr lang="en-US" dirty="0"/>
          </a:p>
          <a:p>
            <a:pPr marL="0" indent="0">
              <a:buNone/>
            </a:pPr>
            <a:r>
              <a:rPr lang="en-US" dirty="0"/>
              <a:t>309-830-8458</a:t>
            </a:r>
          </a:p>
          <a:p>
            <a:endParaRPr lang="en-US" dirty="0"/>
          </a:p>
        </p:txBody>
      </p:sp>
      <p:sp>
        <p:nvSpPr>
          <p:cNvPr id="6" name="Slide Number Placeholder 5">
            <a:extLst>
              <a:ext uri="{FF2B5EF4-FFF2-40B4-BE49-F238E27FC236}">
                <a16:creationId xmlns:a16="http://schemas.microsoft.com/office/drawing/2014/main" id="{D451A8D6-34A2-40A1-B8F5-BB8997B286B9}"/>
              </a:ext>
            </a:extLst>
          </p:cNvPr>
          <p:cNvSpPr>
            <a:spLocks noGrp="1"/>
          </p:cNvSpPr>
          <p:nvPr>
            <p:ph type="sldNum" sz="quarter" idx="12"/>
          </p:nvPr>
        </p:nvSpPr>
        <p:spPr/>
        <p:txBody>
          <a:bodyPr/>
          <a:lstStyle/>
          <a:p>
            <a:fld id="{6C5DF03D-00EB-4004-86A6-F5EBA25ADC7C}" type="slidenum">
              <a:rPr lang="en-US" smtClean="0"/>
              <a:pPr/>
              <a:t>54</a:t>
            </a:fld>
            <a:endParaRPr lang="en-US" dirty="0"/>
          </a:p>
        </p:txBody>
      </p:sp>
    </p:spTree>
    <p:extLst>
      <p:ext uri="{BB962C8B-B14F-4D97-AF65-F5344CB8AC3E}">
        <p14:creationId xmlns:p14="http://schemas.microsoft.com/office/powerpoint/2010/main" val="2950584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ADC673AA-CA5A-4079-B149-AC30A13BF802}"/>
              </a:ext>
            </a:extLst>
          </p:cNvPr>
          <p:cNvSpPr>
            <a:spLocks noGrp="1"/>
          </p:cNvSpPr>
          <p:nvPr>
            <p:ph type="sldNum" sz="quarter" idx="12"/>
          </p:nvPr>
        </p:nvSpPr>
        <p:spPr/>
        <p:txBody>
          <a:bodyPr/>
          <a:lstStyle/>
          <a:p>
            <a:fld id="{6C5DF03D-00EB-4004-86A6-F5EBA25ADC7C}" type="slidenum">
              <a:rPr lang="en-US" smtClean="0"/>
              <a:pPr/>
              <a:t>55</a:t>
            </a:fld>
            <a:endParaRPr lang="en-US" dirty="0"/>
          </a:p>
        </p:txBody>
      </p:sp>
    </p:spTree>
    <p:extLst>
      <p:ext uri="{BB962C8B-B14F-4D97-AF65-F5344CB8AC3E}">
        <p14:creationId xmlns:p14="http://schemas.microsoft.com/office/powerpoint/2010/main" val="1752893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845-5C4D-4C0F-8442-0CF41A2A157F}"/>
              </a:ext>
            </a:extLst>
          </p:cNvPr>
          <p:cNvSpPr>
            <a:spLocks noGrp="1"/>
          </p:cNvSpPr>
          <p:nvPr>
            <p:ph type="title"/>
          </p:nvPr>
        </p:nvSpPr>
        <p:spPr/>
        <p:txBody>
          <a:bodyPr>
            <a:normAutofit fontScale="90000"/>
          </a:bodyPr>
          <a:lstStyle/>
          <a:p>
            <a:r>
              <a:rPr lang="en-US" dirty="0"/>
              <a:t>Trade Training</a:t>
            </a:r>
          </a:p>
        </p:txBody>
      </p:sp>
      <p:sp>
        <p:nvSpPr>
          <p:cNvPr id="3" name="Content Placeholder 2">
            <a:extLst>
              <a:ext uri="{FF2B5EF4-FFF2-40B4-BE49-F238E27FC236}">
                <a16:creationId xmlns:a16="http://schemas.microsoft.com/office/drawing/2014/main" id="{5189C03C-4E57-43CB-8BDD-E3186C0CEBC7}"/>
              </a:ext>
            </a:extLst>
          </p:cNvPr>
          <p:cNvSpPr>
            <a:spLocks noGrp="1"/>
          </p:cNvSpPr>
          <p:nvPr>
            <p:ph idx="1"/>
          </p:nvPr>
        </p:nvSpPr>
        <p:spPr/>
        <p:txBody>
          <a:bodyPr>
            <a:normAutofit/>
          </a:bodyPr>
          <a:lstStyle/>
          <a:p>
            <a:r>
              <a:rPr lang="en-US" dirty="0"/>
              <a:t>Upcoming Training</a:t>
            </a:r>
          </a:p>
          <a:p>
            <a:pPr lvl="1"/>
            <a:r>
              <a:rPr lang="en-US" b="1" dirty="0"/>
              <a:t>January 11</a:t>
            </a:r>
            <a:r>
              <a:rPr lang="en-US" dirty="0"/>
              <a:t> – Credential &amp; Measurable Skill Gains (MSG), Exiting Participants</a:t>
            </a:r>
          </a:p>
          <a:p>
            <a:pPr lvl="1"/>
            <a:r>
              <a:rPr lang="en-US" b="1" dirty="0"/>
              <a:t>January 13 </a:t>
            </a:r>
            <a:r>
              <a:rPr lang="en-US" dirty="0"/>
              <a:t>– TAPR/ GRS, Appeals, Fraud, Overpayments &amp; Monitoring</a:t>
            </a:r>
          </a:p>
          <a:p>
            <a:pPr lvl="1"/>
            <a:endParaRPr lang="en-US" dirty="0"/>
          </a:p>
          <a:p>
            <a:r>
              <a:rPr lang="en-US" dirty="0"/>
              <a:t>Additional Training if needed</a:t>
            </a:r>
          </a:p>
          <a:p>
            <a:pPr lvl="1"/>
            <a:endParaRPr lang="en-US" dirty="0"/>
          </a:p>
          <a:p>
            <a:r>
              <a:rPr lang="en-US" dirty="0"/>
              <a:t>Training recordings, presentations, and materials posted at: </a:t>
            </a:r>
          </a:p>
          <a:p>
            <a:pPr lvl="2"/>
            <a:r>
              <a:rPr lang="en-US" dirty="0">
                <a:hlinkClick r:id="rId2"/>
              </a:rPr>
              <a:t>https://www.illinoisworknet.com/WIOA/Resources/Pages/Archived-Training.aspx</a:t>
            </a:r>
            <a:endParaRPr lang="en-US" dirty="0"/>
          </a:p>
          <a:p>
            <a:pPr lvl="1"/>
            <a:endParaRPr lang="en-US" dirty="0"/>
          </a:p>
        </p:txBody>
      </p:sp>
      <p:sp>
        <p:nvSpPr>
          <p:cNvPr id="5" name="Slide Number Placeholder 4">
            <a:extLst>
              <a:ext uri="{FF2B5EF4-FFF2-40B4-BE49-F238E27FC236}">
                <a16:creationId xmlns:a16="http://schemas.microsoft.com/office/drawing/2014/main" id="{A2B11214-FA54-456D-BC4C-BE91FD6543D4}"/>
              </a:ext>
            </a:extLst>
          </p:cNvPr>
          <p:cNvSpPr>
            <a:spLocks noGrp="1"/>
          </p:cNvSpPr>
          <p:nvPr>
            <p:ph type="sldNum" sz="quarter" idx="12"/>
          </p:nvPr>
        </p:nvSpPr>
        <p:spPr/>
        <p:txBody>
          <a:bodyPr/>
          <a:lstStyle/>
          <a:p>
            <a:fld id="{E8EE1BDA-EAED-4134-8BA8-F8A103E99D1F}" type="slidenum">
              <a:rPr lang="en-US" smtClean="0"/>
              <a:pPr/>
              <a:t>56</a:t>
            </a:fld>
            <a:endParaRPr lang="en-US" dirty="0"/>
          </a:p>
        </p:txBody>
      </p:sp>
    </p:spTree>
    <p:extLst>
      <p:ext uri="{BB962C8B-B14F-4D97-AF65-F5344CB8AC3E}">
        <p14:creationId xmlns:p14="http://schemas.microsoft.com/office/powerpoint/2010/main" val="1830264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1D7D-0EF6-48F3-B652-7DC06927AD8B}"/>
              </a:ext>
            </a:extLst>
          </p:cNvPr>
          <p:cNvSpPr>
            <a:spLocks noGrp="1"/>
          </p:cNvSpPr>
          <p:nvPr>
            <p:ph type="title"/>
          </p:nvPr>
        </p:nvSpPr>
        <p:spPr/>
        <p:txBody>
          <a:bodyPr>
            <a:normAutofit fontScale="90000"/>
          </a:bodyPr>
          <a:lstStyle/>
          <a:p>
            <a:r>
              <a:rPr lang="en-US" dirty="0"/>
              <a:t>Questions</a:t>
            </a:r>
          </a:p>
        </p:txBody>
      </p:sp>
      <p:pic>
        <p:nvPicPr>
          <p:cNvPr id="6" name="Content Placeholder 5" descr="Logo, icon&#10;&#10;Description automatically generated">
            <a:extLst>
              <a:ext uri="{FF2B5EF4-FFF2-40B4-BE49-F238E27FC236}">
                <a16:creationId xmlns:a16="http://schemas.microsoft.com/office/drawing/2014/main" id="{67247A13-E279-4F85-B200-363409083C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90809" y="1792048"/>
            <a:ext cx="4059238" cy="4059238"/>
          </a:xfrm>
        </p:spPr>
      </p:pic>
      <p:sp>
        <p:nvSpPr>
          <p:cNvPr id="3" name="Slide Number Placeholder 2">
            <a:extLst>
              <a:ext uri="{FF2B5EF4-FFF2-40B4-BE49-F238E27FC236}">
                <a16:creationId xmlns:a16="http://schemas.microsoft.com/office/drawing/2014/main" id="{69A75D51-08BB-47E7-A1F7-3FA67E321DF6}"/>
              </a:ext>
            </a:extLst>
          </p:cNvPr>
          <p:cNvSpPr>
            <a:spLocks noGrp="1"/>
          </p:cNvSpPr>
          <p:nvPr>
            <p:ph type="sldNum" sz="quarter" idx="12"/>
          </p:nvPr>
        </p:nvSpPr>
        <p:spPr/>
        <p:txBody>
          <a:bodyPr/>
          <a:lstStyle/>
          <a:p>
            <a:fld id="{E8EE1BDA-EAED-4134-8BA8-F8A103E99D1F}" type="slidenum">
              <a:rPr lang="en-US" smtClean="0"/>
              <a:pPr/>
              <a:t>57</a:t>
            </a:fld>
            <a:endParaRPr lang="en-US" dirty="0"/>
          </a:p>
        </p:txBody>
      </p:sp>
    </p:spTree>
    <p:extLst>
      <p:ext uri="{BB962C8B-B14F-4D97-AF65-F5344CB8AC3E}">
        <p14:creationId xmlns:p14="http://schemas.microsoft.com/office/powerpoint/2010/main" val="49278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6188-1C6A-4BA0-A4B3-9E65CB72B8FC}"/>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29B67AA3-171D-4980-B2F2-CE0EE539F136}"/>
              </a:ext>
            </a:extLst>
          </p:cNvPr>
          <p:cNvSpPr>
            <a:spLocks noGrp="1"/>
          </p:cNvSpPr>
          <p:nvPr>
            <p:ph idx="1"/>
          </p:nvPr>
        </p:nvSpPr>
        <p:spPr/>
        <p:txBody>
          <a:bodyPr>
            <a:normAutofit lnSpcReduction="10000"/>
          </a:bodyPr>
          <a:lstStyle/>
          <a:p>
            <a:r>
              <a:rPr lang="en-US" b="1" dirty="0"/>
              <a:t>Enrolled in Training, Failed to Start.</a:t>
            </a:r>
            <a:endParaRPr lang="en-US" dirty="0"/>
          </a:p>
          <a:p>
            <a:pPr lvl="1"/>
            <a:r>
              <a:rPr lang="en-US" dirty="0"/>
              <a:t>A participant will be deemed to have failed to begin participation in an approved training program when the participant fails to attend one or more scheduled training classes and other training activities in the first week of the approved training program without justifiable cause.</a:t>
            </a:r>
          </a:p>
          <a:p>
            <a:pPr lvl="2"/>
            <a:endParaRPr lang="en-US" sz="500" dirty="0"/>
          </a:p>
          <a:p>
            <a:pPr lvl="2"/>
            <a:r>
              <a:rPr lang="en-US" dirty="0"/>
              <a:t>Justifiable cause exists if the participant acted diligently but was unable to complete in a timely manner the relevant task at issue because of exigent circumstances.</a:t>
            </a:r>
          </a:p>
          <a:p>
            <a:pPr lvl="1"/>
            <a:endParaRPr lang="en-US" sz="500" dirty="0"/>
          </a:p>
          <a:p>
            <a:pPr lvl="1"/>
            <a:r>
              <a:rPr lang="en-US" dirty="0"/>
              <a:t>Several reasons a participant may fail to start a training program as scheduled.</a:t>
            </a:r>
          </a:p>
          <a:p>
            <a:pPr lvl="2"/>
            <a:r>
              <a:rPr lang="en-US" dirty="0"/>
              <a:t>Training institution cancellation of the program or classes.</a:t>
            </a:r>
          </a:p>
          <a:p>
            <a:pPr lvl="2"/>
            <a:r>
              <a:rPr lang="en-US" dirty="0"/>
              <a:t>Change in the program start date.</a:t>
            </a:r>
          </a:p>
          <a:p>
            <a:pPr lvl="2"/>
            <a:r>
              <a:rPr lang="en-US" dirty="0"/>
              <a:t>Personal reasons.</a:t>
            </a:r>
          </a:p>
        </p:txBody>
      </p:sp>
      <p:sp>
        <p:nvSpPr>
          <p:cNvPr id="4" name="Slide Number Placeholder 3">
            <a:extLst>
              <a:ext uri="{FF2B5EF4-FFF2-40B4-BE49-F238E27FC236}">
                <a16:creationId xmlns:a16="http://schemas.microsoft.com/office/drawing/2014/main" id="{9E1BD272-2CD7-4392-906C-DC3896E80E1C}"/>
              </a:ext>
            </a:extLst>
          </p:cNvPr>
          <p:cNvSpPr>
            <a:spLocks noGrp="1"/>
          </p:cNvSpPr>
          <p:nvPr>
            <p:ph type="sldNum" sz="quarter" idx="12"/>
          </p:nvPr>
        </p:nvSpPr>
        <p:spPr/>
        <p:txBody>
          <a:bodyPr/>
          <a:lstStyle/>
          <a:p>
            <a:fld id="{E8EE1BDA-EAED-4134-8BA8-F8A103E99D1F}" type="slidenum">
              <a:rPr lang="en-US" smtClean="0"/>
              <a:pPr/>
              <a:t>6</a:t>
            </a:fld>
            <a:endParaRPr lang="en-US" dirty="0"/>
          </a:p>
        </p:txBody>
      </p:sp>
    </p:spTree>
    <p:extLst>
      <p:ext uri="{BB962C8B-B14F-4D97-AF65-F5344CB8AC3E}">
        <p14:creationId xmlns:p14="http://schemas.microsoft.com/office/powerpoint/2010/main" val="253217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B1DD-56E4-47A6-BBE4-FEC213E5B896}"/>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F1EB56B7-901F-46A1-BAE7-5A0B62DAC51C}"/>
              </a:ext>
            </a:extLst>
          </p:cNvPr>
          <p:cNvSpPr>
            <a:spLocks noGrp="1"/>
          </p:cNvSpPr>
          <p:nvPr>
            <p:ph idx="1"/>
          </p:nvPr>
        </p:nvSpPr>
        <p:spPr/>
        <p:txBody>
          <a:bodyPr/>
          <a:lstStyle/>
          <a:p>
            <a:r>
              <a:rPr lang="en-US" dirty="0"/>
              <a:t>Requires entry of a </a:t>
            </a:r>
            <a:r>
              <a:rPr lang="en-US" b="1" dirty="0"/>
              <a:t>PSR</a:t>
            </a:r>
            <a:r>
              <a:rPr lang="en-US" dirty="0"/>
              <a:t> in IWDS.</a:t>
            </a:r>
          </a:p>
          <a:p>
            <a:endParaRPr lang="en-US" dirty="0"/>
          </a:p>
          <a:p>
            <a:r>
              <a:rPr lang="en-US" dirty="0"/>
              <a:t>Select </a:t>
            </a:r>
            <a:r>
              <a:rPr lang="en-US" b="1" dirty="0"/>
              <a:t>Enrolled in Training, Failed to Start</a:t>
            </a:r>
            <a:r>
              <a:rPr lang="en-US" dirty="0"/>
              <a:t> from the drop down box for the reason.</a:t>
            </a:r>
          </a:p>
        </p:txBody>
      </p:sp>
      <p:sp>
        <p:nvSpPr>
          <p:cNvPr id="4" name="Slide Number Placeholder 3">
            <a:extLst>
              <a:ext uri="{FF2B5EF4-FFF2-40B4-BE49-F238E27FC236}">
                <a16:creationId xmlns:a16="http://schemas.microsoft.com/office/drawing/2014/main" id="{A0559405-6E16-4BE1-AF24-4AAAFE72FDC0}"/>
              </a:ext>
            </a:extLst>
          </p:cNvPr>
          <p:cNvSpPr>
            <a:spLocks noGrp="1"/>
          </p:cNvSpPr>
          <p:nvPr>
            <p:ph type="sldNum" sz="quarter" idx="12"/>
          </p:nvPr>
        </p:nvSpPr>
        <p:spPr/>
        <p:txBody>
          <a:bodyPr/>
          <a:lstStyle/>
          <a:p>
            <a:fld id="{E8EE1BDA-EAED-4134-8BA8-F8A103E99D1F}" type="slidenum">
              <a:rPr lang="en-US" smtClean="0"/>
              <a:pPr/>
              <a:t>7</a:t>
            </a:fld>
            <a:endParaRPr lang="en-US" dirty="0"/>
          </a:p>
        </p:txBody>
      </p:sp>
    </p:spTree>
    <p:extLst>
      <p:ext uri="{BB962C8B-B14F-4D97-AF65-F5344CB8AC3E}">
        <p14:creationId xmlns:p14="http://schemas.microsoft.com/office/powerpoint/2010/main" val="33020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28FC-7BA7-45A8-B60F-397C20BD0DAC}"/>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ECE45FDC-C0A1-4402-BD5E-D4637778E5C5}"/>
              </a:ext>
            </a:extLst>
          </p:cNvPr>
          <p:cNvSpPr>
            <a:spLocks noGrp="1"/>
          </p:cNvSpPr>
          <p:nvPr>
            <p:ph idx="1"/>
          </p:nvPr>
        </p:nvSpPr>
        <p:spPr/>
        <p:txBody>
          <a:bodyPr>
            <a:normAutofit/>
          </a:bodyPr>
          <a:lstStyle/>
          <a:p>
            <a:r>
              <a:rPr lang="en-US" b="1" dirty="0"/>
              <a:t>In Training, Ceased Participation (dropped below full-time, quit).</a:t>
            </a:r>
            <a:endParaRPr lang="en-US" dirty="0"/>
          </a:p>
          <a:p>
            <a:pPr lvl="1"/>
            <a:r>
              <a:rPr lang="en-US" dirty="0"/>
              <a:t>A participant will be deemed to have ceased participation in an approved training program when the participant fails to attend all scheduled training classes and other training activities scheduled by the training provider in any week of the approved training program, drops below full-time or quits training with or without justifiable cause.</a:t>
            </a:r>
          </a:p>
          <a:p>
            <a:pPr lvl="1"/>
            <a:endParaRPr lang="en-US" sz="500" dirty="0"/>
          </a:p>
          <a:p>
            <a:pPr lvl="2"/>
            <a:r>
              <a:rPr lang="en-US" dirty="0"/>
              <a:t>Justifiable cause exists if the participant acted diligently but was unable to complete in a timely manner the relevant task at issue because of exigent circumstances.</a:t>
            </a:r>
          </a:p>
          <a:p>
            <a:pPr lvl="2"/>
            <a:endParaRPr lang="en-US" sz="500" dirty="0"/>
          </a:p>
          <a:p>
            <a:pPr lvl="1"/>
            <a:r>
              <a:rPr lang="en-US" dirty="0"/>
              <a:t>The full-time requirement does not apply to 2021R participants (served under petitions 98,000+).</a:t>
            </a:r>
          </a:p>
          <a:p>
            <a:pPr lvl="1"/>
            <a:endParaRPr lang="en-US" sz="500" dirty="0"/>
          </a:p>
          <a:p>
            <a:pPr marL="914400" lvl="2"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CFAFC3E2-EFE3-4AC0-A3FB-FF6BC44C1288}"/>
              </a:ext>
            </a:extLst>
          </p:cNvPr>
          <p:cNvSpPr>
            <a:spLocks noGrp="1"/>
          </p:cNvSpPr>
          <p:nvPr>
            <p:ph type="sldNum" sz="quarter" idx="12"/>
          </p:nvPr>
        </p:nvSpPr>
        <p:spPr/>
        <p:txBody>
          <a:bodyPr/>
          <a:lstStyle/>
          <a:p>
            <a:fld id="{E8EE1BDA-EAED-4134-8BA8-F8A103E99D1F}" type="slidenum">
              <a:rPr lang="en-US" smtClean="0"/>
              <a:pPr/>
              <a:t>8</a:t>
            </a:fld>
            <a:endParaRPr lang="en-US" dirty="0"/>
          </a:p>
        </p:txBody>
      </p:sp>
    </p:spTree>
    <p:extLst>
      <p:ext uri="{BB962C8B-B14F-4D97-AF65-F5344CB8AC3E}">
        <p14:creationId xmlns:p14="http://schemas.microsoft.com/office/powerpoint/2010/main" val="164413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D0E4-87DE-4765-94DD-D47BC0B5AE94}"/>
              </a:ext>
            </a:extLst>
          </p:cNvPr>
          <p:cNvSpPr>
            <a:spLocks noGrp="1"/>
          </p:cNvSpPr>
          <p:nvPr>
            <p:ph type="title"/>
          </p:nvPr>
        </p:nvSpPr>
        <p:spPr/>
        <p:txBody>
          <a:bodyPr>
            <a:normAutofit fontScale="90000"/>
          </a:bodyPr>
          <a:lstStyle/>
          <a:p>
            <a:r>
              <a:rPr lang="en-US" dirty="0"/>
              <a:t>PSR (cont.)</a:t>
            </a:r>
          </a:p>
        </p:txBody>
      </p:sp>
      <p:sp>
        <p:nvSpPr>
          <p:cNvPr id="3" name="Content Placeholder 2">
            <a:extLst>
              <a:ext uri="{FF2B5EF4-FFF2-40B4-BE49-F238E27FC236}">
                <a16:creationId xmlns:a16="http://schemas.microsoft.com/office/drawing/2014/main" id="{C6305798-F860-4829-926C-A1F963F662E7}"/>
              </a:ext>
            </a:extLst>
          </p:cNvPr>
          <p:cNvSpPr>
            <a:spLocks noGrp="1"/>
          </p:cNvSpPr>
          <p:nvPr>
            <p:ph idx="1"/>
          </p:nvPr>
        </p:nvSpPr>
        <p:spPr/>
        <p:txBody>
          <a:bodyPr>
            <a:normAutofit fontScale="92500" lnSpcReduction="20000"/>
          </a:bodyPr>
          <a:lstStyle/>
          <a:p>
            <a:pPr lvl="1"/>
            <a:r>
              <a:rPr lang="en-US" dirty="0"/>
              <a:t>When a participant fails to submit two consecutive Bi-Weekly Attendance Sheets, it may not be possible to determine if the participant has ceased participation and/or quit training.  If this occurs, a PSR must be entered.</a:t>
            </a:r>
          </a:p>
          <a:p>
            <a:pPr lvl="2"/>
            <a:r>
              <a:rPr lang="en-US" dirty="0"/>
              <a:t>Two Ceased Participation Status records should already have been entered as well.</a:t>
            </a:r>
          </a:p>
          <a:p>
            <a:pPr lvl="1"/>
            <a:endParaRPr lang="en-US" dirty="0">
              <a:highlight>
                <a:srgbClr val="FFFF00"/>
              </a:highlight>
            </a:endParaRPr>
          </a:p>
          <a:p>
            <a:pPr lvl="1"/>
            <a:r>
              <a:rPr lang="en-US" dirty="0"/>
              <a:t>For all participants, in the last semester of training, the participant is allowed to attend part-time and still receive TRA and HCTC benefits with documentation from the training institution indicating the participant is in the last semester and will obtain the degree/certificate at the completion of the semester.</a:t>
            </a:r>
          </a:p>
          <a:p>
            <a:pPr lvl="2"/>
            <a:r>
              <a:rPr lang="en-US" dirty="0"/>
              <a:t>2021R participants (petitions 98,000+) may attend part-time training and still be eligible for TRA and HCTC benefits.</a:t>
            </a:r>
          </a:p>
          <a:p>
            <a:pPr lvl="1"/>
            <a:endParaRPr lang="en-US" dirty="0"/>
          </a:p>
          <a:p>
            <a:pPr lvl="1"/>
            <a:r>
              <a:rPr lang="en-US" dirty="0"/>
              <a:t>If the participant quits training and it is deemed justified by IDES, he/she may be able to resume the same training plan later.</a:t>
            </a:r>
          </a:p>
          <a:p>
            <a:pPr lvl="1"/>
            <a:endParaRPr lang="en-US" dirty="0"/>
          </a:p>
          <a:p>
            <a:pPr lvl="1"/>
            <a:endParaRPr lang="en-US" sz="500" dirty="0"/>
          </a:p>
        </p:txBody>
      </p:sp>
      <p:sp>
        <p:nvSpPr>
          <p:cNvPr id="4" name="Slide Number Placeholder 3">
            <a:extLst>
              <a:ext uri="{FF2B5EF4-FFF2-40B4-BE49-F238E27FC236}">
                <a16:creationId xmlns:a16="http://schemas.microsoft.com/office/drawing/2014/main" id="{9AC247CF-0676-43ED-B8A5-07570962D2E3}"/>
              </a:ext>
            </a:extLst>
          </p:cNvPr>
          <p:cNvSpPr>
            <a:spLocks noGrp="1"/>
          </p:cNvSpPr>
          <p:nvPr>
            <p:ph type="sldNum" sz="quarter" idx="12"/>
          </p:nvPr>
        </p:nvSpPr>
        <p:spPr/>
        <p:txBody>
          <a:bodyPr/>
          <a:lstStyle/>
          <a:p>
            <a:fld id="{E8EE1BDA-EAED-4134-8BA8-F8A103E99D1F}" type="slidenum">
              <a:rPr lang="en-US" smtClean="0"/>
              <a:pPr/>
              <a:t>9</a:t>
            </a:fld>
            <a:endParaRPr lang="en-US" dirty="0"/>
          </a:p>
        </p:txBody>
      </p:sp>
    </p:spTree>
    <p:extLst>
      <p:ext uri="{BB962C8B-B14F-4D97-AF65-F5344CB8AC3E}">
        <p14:creationId xmlns:p14="http://schemas.microsoft.com/office/powerpoint/2010/main" val="1813727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D4E173-3F9F-4136-8DBA-A320595B285C}"/>
</file>

<file path=customXml/itemProps2.xml><?xml version="1.0" encoding="utf-8"?>
<ds:datastoreItem xmlns:ds="http://schemas.openxmlformats.org/officeDocument/2006/customXml" ds:itemID="{C473F1B3-B056-4A67-A7F7-CD097665799A}"/>
</file>

<file path=customXml/itemProps3.xml><?xml version="1.0" encoding="utf-8"?>
<ds:datastoreItem xmlns:ds="http://schemas.openxmlformats.org/officeDocument/2006/customXml" ds:itemID="{A565D926-9389-44DD-A462-BF63D78066E8}"/>
</file>

<file path=docProps/app.xml><?xml version="1.0" encoding="utf-8"?>
<Properties xmlns="http://schemas.openxmlformats.org/officeDocument/2006/extended-properties" xmlns:vt="http://schemas.openxmlformats.org/officeDocument/2006/docPropsVTypes">
  <TotalTime>4627</TotalTime>
  <Words>4851</Words>
  <Application>Microsoft Office PowerPoint</Application>
  <PresentationFormat>Widescreen</PresentationFormat>
  <Paragraphs>478</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Potential Suspension Requests, Job Search, Relocation</vt:lpstr>
      <vt:lpstr>Potential Suspension Request (PSR)</vt:lpstr>
      <vt:lpstr>PSR (cont.)</vt:lpstr>
      <vt:lpstr>PSR (cont.)</vt:lpstr>
      <vt:lpstr>PSR (cont.)</vt:lpstr>
      <vt:lpstr>PSR (cont.)</vt:lpstr>
      <vt:lpstr>PSR (cont.)</vt:lpstr>
      <vt:lpstr>PSR (cont.)</vt:lpstr>
      <vt:lpstr>PSR (cont.)</vt:lpstr>
      <vt:lpstr>PSR (cont.)</vt:lpstr>
      <vt:lpstr>PSR (cont.)</vt:lpstr>
      <vt:lpstr>PSR (cont.)</vt:lpstr>
      <vt:lpstr>PSR (cont.)</vt:lpstr>
      <vt:lpstr>PSR (cont.)</vt:lpstr>
      <vt:lpstr>PSR (cont.)</vt:lpstr>
      <vt:lpstr>PSR (cont.)</vt:lpstr>
      <vt:lpstr>Job Search Allowance</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Job Search Allowance (cont.)</vt:lpstr>
      <vt:lpstr>Relocation Allowance</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Relocation Allowance (cont.)</vt:lpstr>
      <vt:lpstr>FORMS - General</vt:lpstr>
      <vt:lpstr>Websites</vt:lpstr>
      <vt:lpstr>DCEO Trade Contacts</vt:lpstr>
      <vt:lpstr>IDES Trade Unit Contacts</vt:lpstr>
      <vt:lpstr>Trade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Sloan, Sheila</cp:lastModifiedBy>
  <cp:revision>182</cp:revision>
  <cp:lastPrinted>2021-10-07T19:48:05Z</cp:lastPrinted>
  <dcterms:created xsi:type="dcterms:W3CDTF">2017-04-24T20:34:09Z</dcterms:created>
  <dcterms:modified xsi:type="dcterms:W3CDTF">2022-01-07T14:03:16Z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