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364" r:id="rId3"/>
    <p:sldId id="365" r:id="rId4"/>
    <p:sldId id="258" r:id="rId5"/>
    <p:sldId id="366" r:id="rId6"/>
    <p:sldId id="367" r:id="rId7"/>
    <p:sldId id="368" r:id="rId8"/>
    <p:sldId id="369" r:id="rId9"/>
    <p:sldId id="370" r:id="rId10"/>
    <p:sldId id="371" r:id="rId11"/>
    <p:sldId id="372" r:id="rId12"/>
    <p:sldId id="373" r:id="rId13"/>
    <p:sldId id="374" r:id="rId14"/>
    <p:sldId id="377" r:id="rId15"/>
    <p:sldId id="259" r:id="rId16"/>
    <p:sldId id="376" r:id="rId17"/>
    <p:sldId id="375" r:id="rId18"/>
    <p:sldId id="378" r:id="rId19"/>
    <p:sldId id="260" r:id="rId20"/>
    <p:sldId id="379" r:id="rId21"/>
    <p:sldId id="381" r:id="rId22"/>
    <p:sldId id="382" r:id="rId23"/>
    <p:sldId id="384" r:id="rId24"/>
    <p:sldId id="262" r:id="rId25"/>
    <p:sldId id="380" r:id="rId26"/>
    <p:sldId id="263" r:id="rId27"/>
    <p:sldId id="388" r:id="rId28"/>
    <p:sldId id="386" r:id="rId29"/>
    <p:sldId id="389" r:id="rId30"/>
    <p:sldId id="390" r:id="rId31"/>
    <p:sldId id="391" r:id="rId32"/>
    <p:sldId id="392" r:id="rId33"/>
    <p:sldId id="393" r:id="rId34"/>
    <p:sldId id="395" r:id="rId35"/>
    <p:sldId id="266" r:id="rId36"/>
    <p:sldId id="387" r:id="rId37"/>
    <p:sldId id="385" r:id="rId38"/>
    <p:sldId id="396" r:id="rId39"/>
    <p:sldId id="417" r:id="rId40"/>
    <p:sldId id="399"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5" r:id="rId54"/>
    <p:sldId id="412" r:id="rId55"/>
    <p:sldId id="413" r:id="rId56"/>
    <p:sldId id="296" r:id="rId57"/>
    <p:sldId id="297" r:id="rId58"/>
    <p:sldId id="416" r:id="rId59"/>
    <p:sldId id="397" r:id="rId6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30"/>
    <p:restoredTop sz="94694"/>
  </p:normalViewPr>
  <p:slideViewPr>
    <p:cSldViewPr snapToGrid="0" snapToObjects="1">
      <p:cViewPr varScale="1">
        <p:scale>
          <a:sx n="117" d="100"/>
          <a:sy n="117" d="100"/>
        </p:scale>
        <p:origin x="4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2CE4CB33-D8D5-4E76-8018-88598508243D}" type="datetimeFigureOut">
              <a:rPr lang="en-US" smtClean="0"/>
              <a:t>10/21/21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DA0B938B-770E-4132-9D03-4F2B572D1260}" type="slidenum">
              <a:rPr lang="en-US" smtClean="0"/>
              <a:t>‹#›</a:t>
            </a:fld>
            <a:endParaRPr lang="en-US"/>
          </a:p>
        </p:txBody>
      </p:sp>
    </p:spTree>
    <p:extLst>
      <p:ext uri="{BB962C8B-B14F-4D97-AF65-F5344CB8AC3E}">
        <p14:creationId xmlns:p14="http://schemas.microsoft.com/office/powerpoint/2010/main" val="333087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EF469F8B-DA3E-49C0-B3D8-F822E1EC1CF5}"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a:t>Click to edit Master title style</a:t>
            </a:r>
            <a:endParaRPr lang="en-US" dirty="0"/>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7"/>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apps.illinoisworknet.com/WIOAPolicy/Policy/Hom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susan.boggs@Illinois.gov" TargetMode="External"/><Relationship Id="rId2" Type="http://schemas.openxmlformats.org/officeDocument/2006/relationships/hyperlink" Target="https://www.dol.gov/agencies/eta/tradeact" TargetMode="External"/><Relationship Id="rId1" Type="http://schemas.openxmlformats.org/officeDocument/2006/relationships/slideLayout" Target="../slideLayouts/slideLayout2.xml"/><Relationship Id="rId5" Type="http://schemas.openxmlformats.org/officeDocument/2006/relationships/hyperlink" Target="mailto:lori.graham@illinois.gov" TargetMode="External"/><Relationship Id="rId4" Type="http://schemas.openxmlformats.org/officeDocument/2006/relationships/hyperlink" Target="mailto:sheila.sloan@Illinois.gov"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illinoisworknet.com/tradeform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Sheila.sloan@Illinois.gov" TargetMode="External"/><Relationship Id="rId2" Type="http://schemas.openxmlformats.org/officeDocument/2006/relationships/hyperlink" Target="mailto:Susan.boggs@Illinois.gov" TargetMode="External"/><Relationship Id="rId1" Type="http://schemas.openxmlformats.org/officeDocument/2006/relationships/slideLayout" Target="../slideLayouts/slideLayout4.xml"/><Relationship Id="rId5" Type="http://schemas.openxmlformats.org/officeDocument/2006/relationships/hyperlink" Target="mailto:lori.graham@illinois.gov" TargetMode="External"/><Relationship Id="rId4" Type="http://schemas.openxmlformats.org/officeDocument/2006/relationships/hyperlink" Target="mailto:crystal.Bigelow@illinois.gov"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erik.hack@illinois.gov" TargetMode="External"/><Relationship Id="rId2" Type="http://schemas.openxmlformats.org/officeDocument/2006/relationships/hyperlink" Target="mailto:john.ferry@illinois.gov" TargetMode="External"/><Relationship Id="rId1" Type="http://schemas.openxmlformats.org/officeDocument/2006/relationships/slideLayout" Target="../slideLayouts/slideLayout4.xml"/><Relationship Id="rId5" Type="http://schemas.openxmlformats.org/officeDocument/2006/relationships/hyperlink" Target="mailto:angela.perry@illinois.gov" TargetMode="External"/><Relationship Id="rId4" Type="http://schemas.openxmlformats.org/officeDocument/2006/relationships/hyperlink" Target="mailto:amy.saumur@illinois.gov"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fleneso.blogspot.com/2011/04/on-pose-des-questions.html" TargetMode="External"/><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1520" y="844570"/>
            <a:ext cx="7963634" cy="1764519"/>
          </a:xfrm>
        </p:spPr>
        <p:txBody>
          <a:bodyPr>
            <a:normAutofit/>
          </a:bodyPr>
          <a:lstStyle/>
          <a:p>
            <a:r>
              <a:rPr lang="en-US" sz="5400" dirty="0"/>
              <a:t>Petition/Certification &amp; Rapid Response</a:t>
            </a:r>
          </a:p>
        </p:txBody>
      </p:sp>
      <p:sp>
        <p:nvSpPr>
          <p:cNvPr id="3" name="Subtitle 2"/>
          <p:cNvSpPr>
            <a:spLocks noGrp="1"/>
          </p:cNvSpPr>
          <p:nvPr>
            <p:ph type="subTitle" idx="1"/>
          </p:nvPr>
        </p:nvSpPr>
        <p:spPr/>
        <p:txBody>
          <a:bodyPr/>
          <a:lstStyle/>
          <a:p>
            <a:r>
              <a:rPr lang="en-US" dirty="0"/>
              <a:t>October 21, 2021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789" y="2904621"/>
            <a:ext cx="3114644" cy="209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973"/>
            <a:ext cx="3761520" cy="2071116"/>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05113" y="5144777"/>
            <a:ext cx="11307501" cy="8868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endParaRPr lang="en-US" sz="3600" i="1" dirty="0">
              <a:solidFill>
                <a:schemeClr val="bg1"/>
              </a:solidFill>
            </a:endParaRPr>
          </a:p>
        </p:txBody>
      </p:sp>
      <p:sp>
        <p:nvSpPr>
          <p:cNvPr id="7" name="Slide Number Placeholder 6">
            <a:extLst>
              <a:ext uri="{FF2B5EF4-FFF2-40B4-BE49-F238E27FC236}">
                <a16:creationId xmlns:a16="http://schemas.microsoft.com/office/drawing/2014/main" id="{9A21ABA3-F2B2-48F7-8611-C22701AEDD1A}"/>
              </a:ext>
            </a:extLst>
          </p:cNvPr>
          <p:cNvSpPr>
            <a:spLocks noGrp="1"/>
          </p:cNvSpPr>
          <p:nvPr>
            <p:ph type="sldNum" sz="quarter" idx="12"/>
          </p:nvPr>
        </p:nvSpPr>
        <p:spPr/>
        <p:txBody>
          <a:bodyPr/>
          <a:lstStyle/>
          <a:p>
            <a:fld id="{EF469F8B-DA3E-49C0-B3D8-F822E1EC1CF5}" type="slidenum">
              <a:rPr lang="en-US" smtClean="0"/>
              <a:pPr/>
              <a:t>1</a:t>
            </a:fld>
            <a:endParaRPr lang="en-US" dirty="0"/>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1BCDD-CA8A-45BC-8F46-B1A1A22BE804}"/>
              </a:ext>
            </a:extLst>
          </p:cNvPr>
          <p:cNvSpPr>
            <a:spLocks noGrp="1"/>
          </p:cNvSpPr>
          <p:nvPr>
            <p:ph type="title"/>
          </p:nvPr>
        </p:nvSpPr>
        <p:spPr/>
        <p:txBody>
          <a:bodyPr>
            <a:noAutofit/>
          </a:bodyPr>
          <a:lstStyle/>
          <a:p>
            <a:r>
              <a:rPr lang="en-US" sz="3600" dirty="0"/>
              <a:t>Section 5 – Trade Effects of Separations</a:t>
            </a:r>
          </a:p>
        </p:txBody>
      </p:sp>
      <p:pic>
        <p:nvPicPr>
          <p:cNvPr id="4" name="Content Placeholder 3">
            <a:extLst>
              <a:ext uri="{FF2B5EF4-FFF2-40B4-BE49-F238E27FC236}">
                <a16:creationId xmlns:a16="http://schemas.microsoft.com/office/drawing/2014/main" id="{CB192C40-6917-4A75-9D63-B847D2AC1EED}"/>
              </a:ext>
            </a:extLst>
          </p:cNvPr>
          <p:cNvPicPr>
            <a:picLocks noGrp="1" noChangeAspect="1"/>
          </p:cNvPicPr>
          <p:nvPr>
            <p:ph idx="1"/>
          </p:nvPr>
        </p:nvPicPr>
        <p:blipFill>
          <a:blip r:embed="rId2"/>
          <a:stretch>
            <a:fillRect/>
          </a:stretch>
        </p:blipFill>
        <p:spPr>
          <a:xfrm>
            <a:off x="1699260" y="1757900"/>
            <a:ext cx="8793480" cy="4707894"/>
          </a:xfrm>
          <a:prstGeom prst="rect">
            <a:avLst/>
          </a:prstGeom>
        </p:spPr>
      </p:pic>
      <p:sp>
        <p:nvSpPr>
          <p:cNvPr id="5" name="Slide Number Placeholder 4">
            <a:extLst>
              <a:ext uri="{FF2B5EF4-FFF2-40B4-BE49-F238E27FC236}">
                <a16:creationId xmlns:a16="http://schemas.microsoft.com/office/drawing/2014/main" id="{3C8098E5-E32C-4F36-8E11-BC3813B27AA7}"/>
              </a:ext>
            </a:extLst>
          </p:cNvPr>
          <p:cNvSpPr>
            <a:spLocks noGrp="1"/>
          </p:cNvSpPr>
          <p:nvPr>
            <p:ph type="sldNum" sz="quarter" idx="12"/>
          </p:nvPr>
        </p:nvSpPr>
        <p:spPr/>
        <p:txBody>
          <a:bodyPr/>
          <a:lstStyle/>
          <a:p>
            <a:fld id="{62E03C93-A8B5-5E4D-ADDE-FACFC10B3CD1}" type="slidenum">
              <a:rPr lang="en-US" smtClean="0"/>
              <a:pPr/>
              <a:t>10</a:t>
            </a:fld>
            <a:endParaRPr lang="en-US" dirty="0"/>
          </a:p>
        </p:txBody>
      </p:sp>
    </p:spTree>
    <p:extLst>
      <p:ext uri="{BB962C8B-B14F-4D97-AF65-F5344CB8AC3E}">
        <p14:creationId xmlns:p14="http://schemas.microsoft.com/office/powerpoint/2010/main" val="91282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1810-DFED-499D-AC11-E63198BCD67A}"/>
              </a:ext>
            </a:extLst>
          </p:cNvPr>
          <p:cNvSpPr>
            <a:spLocks noGrp="1"/>
          </p:cNvSpPr>
          <p:nvPr>
            <p:ph type="title"/>
          </p:nvPr>
        </p:nvSpPr>
        <p:spPr/>
        <p:txBody>
          <a:bodyPr>
            <a:noAutofit/>
          </a:bodyPr>
          <a:lstStyle/>
          <a:p>
            <a:r>
              <a:rPr lang="en-US" sz="3200" dirty="0"/>
              <a:t>Section 6 – Company Contact Information</a:t>
            </a:r>
          </a:p>
        </p:txBody>
      </p:sp>
      <p:pic>
        <p:nvPicPr>
          <p:cNvPr id="4" name="Content Placeholder 3">
            <a:extLst>
              <a:ext uri="{FF2B5EF4-FFF2-40B4-BE49-F238E27FC236}">
                <a16:creationId xmlns:a16="http://schemas.microsoft.com/office/drawing/2014/main" id="{EEAC128C-C673-40E6-9A10-C6AE5327BE1D}"/>
              </a:ext>
            </a:extLst>
          </p:cNvPr>
          <p:cNvPicPr>
            <a:picLocks noGrp="1" noChangeAspect="1"/>
          </p:cNvPicPr>
          <p:nvPr>
            <p:ph idx="1"/>
          </p:nvPr>
        </p:nvPicPr>
        <p:blipFill>
          <a:blip r:embed="rId2"/>
          <a:stretch>
            <a:fillRect/>
          </a:stretch>
        </p:blipFill>
        <p:spPr>
          <a:xfrm>
            <a:off x="1524000" y="1665618"/>
            <a:ext cx="9144000" cy="4557932"/>
          </a:xfrm>
          <a:prstGeom prst="rect">
            <a:avLst/>
          </a:prstGeom>
        </p:spPr>
      </p:pic>
      <p:sp>
        <p:nvSpPr>
          <p:cNvPr id="5" name="Slide Number Placeholder 4">
            <a:extLst>
              <a:ext uri="{FF2B5EF4-FFF2-40B4-BE49-F238E27FC236}">
                <a16:creationId xmlns:a16="http://schemas.microsoft.com/office/drawing/2014/main" id="{A28FA805-9ED4-4512-9977-1EEB8F2D9189}"/>
              </a:ext>
            </a:extLst>
          </p:cNvPr>
          <p:cNvSpPr>
            <a:spLocks noGrp="1"/>
          </p:cNvSpPr>
          <p:nvPr>
            <p:ph type="sldNum" sz="quarter" idx="12"/>
          </p:nvPr>
        </p:nvSpPr>
        <p:spPr/>
        <p:txBody>
          <a:bodyPr/>
          <a:lstStyle/>
          <a:p>
            <a:fld id="{62E03C93-A8B5-5E4D-ADDE-FACFC10B3CD1}" type="slidenum">
              <a:rPr lang="en-US" smtClean="0"/>
              <a:pPr/>
              <a:t>11</a:t>
            </a:fld>
            <a:endParaRPr lang="en-US" dirty="0"/>
          </a:p>
        </p:txBody>
      </p:sp>
    </p:spTree>
    <p:extLst>
      <p:ext uri="{BB962C8B-B14F-4D97-AF65-F5344CB8AC3E}">
        <p14:creationId xmlns:p14="http://schemas.microsoft.com/office/powerpoint/2010/main" val="412656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F4AD-D99B-4A02-A34D-785DC454AF65}"/>
              </a:ext>
            </a:extLst>
          </p:cNvPr>
          <p:cNvSpPr>
            <a:spLocks noGrp="1"/>
          </p:cNvSpPr>
          <p:nvPr>
            <p:ph type="title"/>
          </p:nvPr>
        </p:nvSpPr>
        <p:spPr/>
        <p:txBody>
          <a:bodyPr>
            <a:normAutofit fontScale="90000"/>
          </a:bodyPr>
          <a:lstStyle/>
          <a:p>
            <a:r>
              <a:rPr lang="en-US" dirty="0"/>
              <a:t>Petition Investigation</a:t>
            </a:r>
          </a:p>
        </p:txBody>
      </p:sp>
      <p:sp>
        <p:nvSpPr>
          <p:cNvPr id="3" name="Content Placeholder 2">
            <a:extLst>
              <a:ext uri="{FF2B5EF4-FFF2-40B4-BE49-F238E27FC236}">
                <a16:creationId xmlns:a16="http://schemas.microsoft.com/office/drawing/2014/main" id="{6A62CA53-C82A-4661-813D-30A410178EA0}"/>
              </a:ext>
            </a:extLst>
          </p:cNvPr>
          <p:cNvSpPr>
            <a:spLocks noGrp="1"/>
          </p:cNvSpPr>
          <p:nvPr>
            <p:ph idx="1"/>
          </p:nvPr>
        </p:nvSpPr>
        <p:spPr/>
        <p:txBody>
          <a:bodyPr/>
          <a:lstStyle/>
          <a:p>
            <a:r>
              <a:rPr lang="en-US" dirty="0"/>
              <a:t>Once a petition has been filed, the OTAA will initiate an investigation to determine whether the group of workers covered by the petition meets the group eligibility requirements of the Trade Act.</a:t>
            </a:r>
          </a:p>
          <a:p>
            <a:endParaRPr lang="en-US" dirty="0"/>
          </a:p>
          <a:p>
            <a:r>
              <a:rPr lang="en-US" dirty="0"/>
              <a:t>20 CFR 618.225 contains a list of the criteria for certification of a group of workers.</a:t>
            </a:r>
          </a:p>
          <a:p>
            <a:endParaRPr lang="en-US" dirty="0"/>
          </a:p>
        </p:txBody>
      </p:sp>
      <p:sp>
        <p:nvSpPr>
          <p:cNvPr id="4" name="Slide Number Placeholder 3">
            <a:extLst>
              <a:ext uri="{FF2B5EF4-FFF2-40B4-BE49-F238E27FC236}">
                <a16:creationId xmlns:a16="http://schemas.microsoft.com/office/drawing/2014/main" id="{FE11C0B7-BFFC-4CFB-9DF6-CA4FD994FAB5}"/>
              </a:ext>
            </a:extLst>
          </p:cNvPr>
          <p:cNvSpPr>
            <a:spLocks noGrp="1"/>
          </p:cNvSpPr>
          <p:nvPr>
            <p:ph type="sldNum" sz="quarter" idx="12"/>
          </p:nvPr>
        </p:nvSpPr>
        <p:spPr/>
        <p:txBody>
          <a:bodyPr/>
          <a:lstStyle/>
          <a:p>
            <a:fld id="{62E03C93-A8B5-5E4D-ADDE-FACFC10B3CD1}" type="slidenum">
              <a:rPr lang="en-US" smtClean="0"/>
              <a:pPr/>
              <a:t>12</a:t>
            </a:fld>
            <a:endParaRPr lang="en-US" dirty="0"/>
          </a:p>
        </p:txBody>
      </p:sp>
    </p:spTree>
    <p:extLst>
      <p:ext uri="{BB962C8B-B14F-4D97-AF65-F5344CB8AC3E}">
        <p14:creationId xmlns:p14="http://schemas.microsoft.com/office/powerpoint/2010/main" val="1753520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BB8B-334D-44AF-B173-1371CDDDABA0}"/>
              </a:ext>
            </a:extLst>
          </p:cNvPr>
          <p:cNvSpPr>
            <a:spLocks noGrp="1"/>
          </p:cNvSpPr>
          <p:nvPr>
            <p:ph type="title"/>
          </p:nvPr>
        </p:nvSpPr>
        <p:spPr/>
        <p:txBody>
          <a:bodyPr>
            <a:normAutofit fontScale="90000"/>
          </a:bodyPr>
          <a:lstStyle/>
          <a:p>
            <a:r>
              <a:rPr lang="en-US" dirty="0"/>
              <a:t>Petition Determination</a:t>
            </a:r>
          </a:p>
        </p:txBody>
      </p:sp>
      <p:sp>
        <p:nvSpPr>
          <p:cNvPr id="3" name="Content Placeholder 2">
            <a:extLst>
              <a:ext uri="{FF2B5EF4-FFF2-40B4-BE49-F238E27FC236}">
                <a16:creationId xmlns:a16="http://schemas.microsoft.com/office/drawing/2014/main" id="{06BBDDE7-3EC9-4C85-80FD-0D9A847B8404}"/>
              </a:ext>
            </a:extLst>
          </p:cNvPr>
          <p:cNvSpPr>
            <a:spLocks noGrp="1"/>
          </p:cNvSpPr>
          <p:nvPr>
            <p:ph idx="1"/>
          </p:nvPr>
        </p:nvSpPr>
        <p:spPr/>
        <p:txBody>
          <a:bodyPr>
            <a:normAutofit/>
          </a:bodyPr>
          <a:lstStyle/>
          <a:p>
            <a:r>
              <a:rPr lang="en-US" b="1" dirty="0"/>
              <a:t>Affirmative determination </a:t>
            </a:r>
            <a:r>
              <a:rPr lang="en-US" dirty="0"/>
              <a:t>– the investigation establishes that a group of workers meets the eligibility criteria.  The Certifying Officer will issue a certification of worker group eligibility to apply for Trade Program benefits and services.</a:t>
            </a:r>
          </a:p>
          <a:p>
            <a:endParaRPr lang="en-US" dirty="0"/>
          </a:p>
          <a:p>
            <a:r>
              <a:rPr lang="en-US" b="1" dirty="0"/>
              <a:t>Negative determination or Denial </a:t>
            </a:r>
            <a:r>
              <a:rPr lang="en-US" dirty="0"/>
              <a:t>– the investigation establishes that the group of workers does not meet the criteria for eligibility.  The Certifying Officer will issue a denial.  Workers denied certification are still dislocated workers.</a:t>
            </a:r>
          </a:p>
          <a:p>
            <a:endParaRPr lang="en-US" dirty="0"/>
          </a:p>
          <a:p>
            <a:endParaRPr lang="en-US" dirty="0"/>
          </a:p>
        </p:txBody>
      </p:sp>
      <p:sp>
        <p:nvSpPr>
          <p:cNvPr id="4" name="Slide Number Placeholder 3">
            <a:extLst>
              <a:ext uri="{FF2B5EF4-FFF2-40B4-BE49-F238E27FC236}">
                <a16:creationId xmlns:a16="http://schemas.microsoft.com/office/drawing/2014/main" id="{7193BC1A-FDF8-42A5-AC54-D5494A341EC6}"/>
              </a:ext>
            </a:extLst>
          </p:cNvPr>
          <p:cNvSpPr>
            <a:spLocks noGrp="1"/>
          </p:cNvSpPr>
          <p:nvPr>
            <p:ph type="sldNum" sz="quarter" idx="12"/>
          </p:nvPr>
        </p:nvSpPr>
        <p:spPr/>
        <p:txBody>
          <a:bodyPr/>
          <a:lstStyle/>
          <a:p>
            <a:fld id="{62E03C93-A8B5-5E4D-ADDE-FACFC10B3CD1}" type="slidenum">
              <a:rPr lang="en-US" smtClean="0"/>
              <a:pPr/>
              <a:t>13</a:t>
            </a:fld>
            <a:endParaRPr lang="en-US" dirty="0"/>
          </a:p>
        </p:txBody>
      </p:sp>
    </p:spTree>
    <p:extLst>
      <p:ext uri="{BB962C8B-B14F-4D97-AF65-F5344CB8AC3E}">
        <p14:creationId xmlns:p14="http://schemas.microsoft.com/office/powerpoint/2010/main" val="1730747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264C-F22F-4030-8B8C-5D9308020EBB}"/>
              </a:ext>
            </a:extLst>
          </p:cNvPr>
          <p:cNvSpPr>
            <a:spLocks noGrp="1"/>
          </p:cNvSpPr>
          <p:nvPr>
            <p:ph type="title"/>
          </p:nvPr>
        </p:nvSpPr>
        <p:spPr/>
        <p:txBody>
          <a:bodyPr>
            <a:normAutofit fontScale="90000"/>
          </a:bodyPr>
          <a:lstStyle/>
          <a:p>
            <a:r>
              <a:rPr lang="en-US" dirty="0"/>
              <a:t>Petition Determination (cont.)</a:t>
            </a:r>
          </a:p>
        </p:txBody>
      </p:sp>
      <p:sp>
        <p:nvSpPr>
          <p:cNvPr id="3" name="Content Placeholder 2">
            <a:extLst>
              <a:ext uri="{FF2B5EF4-FFF2-40B4-BE49-F238E27FC236}">
                <a16:creationId xmlns:a16="http://schemas.microsoft.com/office/drawing/2014/main" id="{764E6247-9894-41C0-B147-C8C2D438E8BD}"/>
              </a:ext>
            </a:extLst>
          </p:cNvPr>
          <p:cNvSpPr>
            <a:spLocks noGrp="1"/>
          </p:cNvSpPr>
          <p:nvPr>
            <p:ph idx="1"/>
          </p:nvPr>
        </p:nvSpPr>
        <p:spPr/>
        <p:txBody>
          <a:bodyPr/>
          <a:lstStyle/>
          <a:p>
            <a:r>
              <a:rPr lang="en-US" b="1" dirty="0"/>
              <a:t>Amended determination – </a:t>
            </a:r>
            <a:r>
              <a:rPr lang="en-US" dirty="0"/>
              <a:t>an investigation has determined that an amendment is appropriate for reasons such as:</a:t>
            </a:r>
          </a:p>
          <a:p>
            <a:pPr lvl="1"/>
            <a:r>
              <a:rPr lang="en-US" dirty="0"/>
              <a:t>Identifying ownership changes affecting the applicable firm</a:t>
            </a:r>
          </a:p>
          <a:p>
            <a:pPr lvl="1"/>
            <a:r>
              <a:rPr lang="en-US" dirty="0"/>
              <a:t>Correcting technical errors</a:t>
            </a:r>
          </a:p>
          <a:p>
            <a:pPr lvl="1"/>
            <a:r>
              <a:rPr lang="en-US" dirty="0"/>
              <a:t>Clarifying the identification of the worker group</a:t>
            </a:r>
          </a:p>
          <a:p>
            <a:pPr lvl="1"/>
            <a:r>
              <a:rPr lang="en-US" dirty="0"/>
              <a:t>Other reasons</a:t>
            </a:r>
          </a:p>
          <a:p>
            <a:endParaRPr lang="en-US" dirty="0"/>
          </a:p>
        </p:txBody>
      </p:sp>
      <p:sp>
        <p:nvSpPr>
          <p:cNvPr id="4" name="Slide Number Placeholder 3">
            <a:extLst>
              <a:ext uri="{FF2B5EF4-FFF2-40B4-BE49-F238E27FC236}">
                <a16:creationId xmlns:a16="http://schemas.microsoft.com/office/drawing/2014/main" id="{B0547E4D-FD0D-4822-84FF-BD6F4DEF6F26}"/>
              </a:ext>
            </a:extLst>
          </p:cNvPr>
          <p:cNvSpPr>
            <a:spLocks noGrp="1"/>
          </p:cNvSpPr>
          <p:nvPr>
            <p:ph type="sldNum" sz="quarter" idx="12"/>
          </p:nvPr>
        </p:nvSpPr>
        <p:spPr/>
        <p:txBody>
          <a:bodyPr/>
          <a:lstStyle/>
          <a:p>
            <a:fld id="{62E03C93-A8B5-5E4D-ADDE-FACFC10B3CD1}" type="slidenum">
              <a:rPr lang="en-US" smtClean="0"/>
              <a:pPr/>
              <a:t>14</a:t>
            </a:fld>
            <a:endParaRPr lang="en-US" dirty="0"/>
          </a:p>
        </p:txBody>
      </p:sp>
    </p:spTree>
    <p:extLst>
      <p:ext uri="{BB962C8B-B14F-4D97-AF65-F5344CB8AC3E}">
        <p14:creationId xmlns:p14="http://schemas.microsoft.com/office/powerpoint/2010/main" val="2384987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A9E5-9742-40F3-8E77-387404AADA4B}"/>
              </a:ext>
            </a:extLst>
          </p:cNvPr>
          <p:cNvSpPr>
            <a:spLocks noGrp="1"/>
          </p:cNvSpPr>
          <p:nvPr>
            <p:ph type="title"/>
          </p:nvPr>
        </p:nvSpPr>
        <p:spPr/>
        <p:txBody>
          <a:bodyPr>
            <a:normAutofit fontScale="90000"/>
          </a:bodyPr>
          <a:lstStyle/>
          <a:p>
            <a:r>
              <a:rPr lang="en-US" dirty="0"/>
              <a:t>Petition Determination (cont.)</a:t>
            </a:r>
          </a:p>
        </p:txBody>
      </p:sp>
      <p:sp>
        <p:nvSpPr>
          <p:cNvPr id="3" name="Content Placeholder 2">
            <a:extLst>
              <a:ext uri="{FF2B5EF4-FFF2-40B4-BE49-F238E27FC236}">
                <a16:creationId xmlns:a16="http://schemas.microsoft.com/office/drawing/2014/main" id="{78143224-FF61-41DF-8706-520D97C804AB}"/>
              </a:ext>
            </a:extLst>
          </p:cNvPr>
          <p:cNvSpPr>
            <a:spLocks noGrp="1"/>
          </p:cNvSpPr>
          <p:nvPr>
            <p:ph idx="1"/>
          </p:nvPr>
        </p:nvSpPr>
        <p:spPr/>
        <p:txBody>
          <a:bodyPr>
            <a:normAutofit lnSpcReduction="10000"/>
          </a:bodyPr>
          <a:lstStyle/>
          <a:p>
            <a:r>
              <a:rPr lang="en-US" dirty="0"/>
              <a:t>Termination of Certification</a:t>
            </a:r>
          </a:p>
          <a:p>
            <a:pPr lvl="1"/>
            <a:r>
              <a:rPr lang="en-US" dirty="0"/>
              <a:t>Initiated when there is reason to believe that the total or partial separations or threat of separation from a firm, or appropriate subdivision, are no longer attributable to the criteria for certification.</a:t>
            </a:r>
          </a:p>
          <a:p>
            <a:pPr lvl="1"/>
            <a:r>
              <a:rPr lang="en-US" dirty="0"/>
              <a:t>Notice published</a:t>
            </a:r>
          </a:p>
          <a:p>
            <a:pPr lvl="1"/>
            <a:r>
              <a:rPr lang="en-US" dirty="0"/>
              <a:t>Opportunity to comment</a:t>
            </a:r>
          </a:p>
          <a:p>
            <a:pPr lvl="1"/>
            <a:r>
              <a:rPr lang="en-US" dirty="0"/>
              <a:t>Investigation of termination</a:t>
            </a:r>
          </a:p>
          <a:p>
            <a:pPr lvl="1"/>
            <a:r>
              <a:rPr lang="en-US" dirty="0"/>
              <a:t>Determination issued – may cover the entire worker group specified in the certification or a portion of that group.</a:t>
            </a:r>
          </a:p>
          <a:p>
            <a:pPr lvl="1"/>
            <a:r>
              <a:rPr lang="en-US" dirty="0"/>
              <a:t>Only applies to total or partial separations occurring after the termination date specified in the determination notice and must only take effect after the determination becomes final.</a:t>
            </a:r>
          </a:p>
        </p:txBody>
      </p:sp>
      <p:sp>
        <p:nvSpPr>
          <p:cNvPr id="4" name="Slide Number Placeholder 3">
            <a:extLst>
              <a:ext uri="{FF2B5EF4-FFF2-40B4-BE49-F238E27FC236}">
                <a16:creationId xmlns:a16="http://schemas.microsoft.com/office/drawing/2014/main" id="{68761352-3A12-4ED8-A116-48C22F353AD3}"/>
              </a:ext>
            </a:extLst>
          </p:cNvPr>
          <p:cNvSpPr>
            <a:spLocks noGrp="1"/>
          </p:cNvSpPr>
          <p:nvPr>
            <p:ph type="sldNum" sz="quarter" idx="12"/>
          </p:nvPr>
        </p:nvSpPr>
        <p:spPr/>
        <p:txBody>
          <a:bodyPr/>
          <a:lstStyle/>
          <a:p>
            <a:fld id="{62E03C93-A8B5-5E4D-ADDE-FACFC10B3CD1}" type="slidenum">
              <a:rPr lang="en-US" smtClean="0"/>
              <a:pPr/>
              <a:t>15</a:t>
            </a:fld>
            <a:endParaRPr lang="en-US" dirty="0"/>
          </a:p>
        </p:txBody>
      </p:sp>
    </p:spTree>
    <p:extLst>
      <p:ext uri="{BB962C8B-B14F-4D97-AF65-F5344CB8AC3E}">
        <p14:creationId xmlns:p14="http://schemas.microsoft.com/office/powerpoint/2010/main" val="2155547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1DC7-0C8C-4AB0-9A94-D393ECF7ACB9}"/>
              </a:ext>
            </a:extLst>
          </p:cNvPr>
          <p:cNvSpPr>
            <a:spLocks noGrp="1"/>
          </p:cNvSpPr>
          <p:nvPr>
            <p:ph type="title"/>
          </p:nvPr>
        </p:nvSpPr>
        <p:spPr/>
        <p:txBody>
          <a:bodyPr>
            <a:normAutofit fontScale="90000"/>
          </a:bodyPr>
          <a:lstStyle/>
          <a:p>
            <a:r>
              <a:rPr lang="en-US" dirty="0"/>
              <a:t>Petition Determination (cont.)</a:t>
            </a:r>
          </a:p>
        </p:txBody>
      </p:sp>
      <p:sp>
        <p:nvSpPr>
          <p:cNvPr id="3" name="Content Placeholder 2">
            <a:extLst>
              <a:ext uri="{FF2B5EF4-FFF2-40B4-BE49-F238E27FC236}">
                <a16:creationId xmlns:a16="http://schemas.microsoft.com/office/drawing/2014/main" id="{1B438802-CD2E-40F5-A7AC-F240DDC1D2F2}"/>
              </a:ext>
            </a:extLst>
          </p:cNvPr>
          <p:cNvSpPr>
            <a:spLocks noGrp="1"/>
          </p:cNvSpPr>
          <p:nvPr>
            <p:ph idx="1"/>
          </p:nvPr>
        </p:nvSpPr>
        <p:spPr/>
        <p:txBody>
          <a:bodyPr/>
          <a:lstStyle/>
          <a:p>
            <a:r>
              <a:rPr lang="en-US" dirty="0"/>
              <a:t>Reconsideration of termination of an investigation, denial, or termination or partial termination of certification</a:t>
            </a:r>
          </a:p>
          <a:p>
            <a:pPr lvl="1"/>
            <a:r>
              <a:rPr lang="en-US" dirty="0"/>
              <a:t>Must submit an application for reconsideration no later than 30 calendar days after the notice of the termination of the investigation, negative determination, or termination or partial termination of a certification has been published in the Federal Register.</a:t>
            </a:r>
          </a:p>
          <a:p>
            <a:pPr lvl="1"/>
            <a:endParaRPr lang="en-US" dirty="0"/>
          </a:p>
          <a:p>
            <a:pPr lvl="1"/>
            <a:r>
              <a:rPr lang="en-US" dirty="0"/>
              <a:t>OTAA will conduct an investigation and issue a final determination affirming, reversing, or modifying the termination of the investigation, negative determination, or termination or partial termination of a certification.</a:t>
            </a:r>
          </a:p>
        </p:txBody>
      </p:sp>
      <p:sp>
        <p:nvSpPr>
          <p:cNvPr id="4" name="Slide Number Placeholder 3">
            <a:extLst>
              <a:ext uri="{FF2B5EF4-FFF2-40B4-BE49-F238E27FC236}">
                <a16:creationId xmlns:a16="http://schemas.microsoft.com/office/drawing/2014/main" id="{3075EF77-05B9-4920-A357-3989B288BB57}"/>
              </a:ext>
            </a:extLst>
          </p:cNvPr>
          <p:cNvSpPr>
            <a:spLocks noGrp="1"/>
          </p:cNvSpPr>
          <p:nvPr>
            <p:ph type="sldNum" sz="quarter" idx="12"/>
          </p:nvPr>
        </p:nvSpPr>
        <p:spPr/>
        <p:txBody>
          <a:bodyPr/>
          <a:lstStyle/>
          <a:p>
            <a:fld id="{62E03C93-A8B5-5E4D-ADDE-FACFC10B3CD1}" type="slidenum">
              <a:rPr lang="en-US" smtClean="0"/>
              <a:pPr/>
              <a:t>16</a:t>
            </a:fld>
            <a:endParaRPr lang="en-US" dirty="0"/>
          </a:p>
        </p:txBody>
      </p:sp>
    </p:spTree>
    <p:extLst>
      <p:ext uri="{BB962C8B-B14F-4D97-AF65-F5344CB8AC3E}">
        <p14:creationId xmlns:p14="http://schemas.microsoft.com/office/powerpoint/2010/main" val="1073365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F278-0E8B-498F-A86B-D2415EAE0E51}"/>
              </a:ext>
            </a:extLst>
          </p:cNvPr>
          <p:cNvSpPr>
            <a:spLocks noGrp="1"/>
          </p:cNvSpPr>
          <p:nvPr>
            <p:ph type="title"/>
          </p:nvPr>
        </p:nvSpPr>
        <p:spPr/>
        <p:txBody>
          <a:bodyPr>
            <a:normAutofit fontScale="90000"/>
          </a:bodyPr>
          <a:lstStyle/>
          <a:p>
            <a:r>
              <a:rPr lang="en-US" dirty="0"/>
              <a:t>Petition Determination (cont.)</a:t>
            </a:r>
          </a:p>
        </p:txBody>
      </p:sp>
      <p:sp>
        <p:nvSpPr>
          <p:cNvPr id="3" name="Content Placeholder 2">
            <a:extLst>
              <a:ext uri="{FF2B5EF4-FFF2-40B4-BE49-F238E27FC236}">
                <a16:creationId xmlns:a16="http://schemas.microsoft.com/office/drawing/2014/main" id="{616FCD91-7A01-44E9-B142-8E502FEE44D1}"/>
              </a:ext>
            </a:extLst>
          </p:cNvPr>
          <p:cNvSpPr>
            <a:spLocks noGrp="1"/>
          </p:cNvSpPr>
          <p:nvPr>
            <p:ph idx="1"/>
          </p:nvPr>
        </p:nvSpPr>
        <p:spPr/>
        <p:txBody>
          <a:bodyPr/>
          <a:lstStyle/>
          <a:p>
            <a:r>
              <a:rPr lang="en-US" dirty="0"/>
              <a:t>The Certifying Officer issues a determination identifying the article(s) produced or service(s) provided and describing the worker group covered by the certification or denial and stating the reasons for the determination.</a:t>
            </a:r>
          </a:p>
          <a:p>
            <a:endParaRPr lang="en-US" dirty="0"/>
          </a:p>
          <a:p>
            <a:r>
              <a:rPr lang="en-US" dirty="0"/>
              <a:t>DOL provides a copy of the determination to the petitioner(s) and to the State(s) covered by the determination.</a:t>
            </a:r>
          </a:p>
        </p:txBody>
      </p:sp>
      <p:sp>
        <p:nvSpPr>
          <p:cNvPr id="4" name="Slide Number Placeholder 3">
            <a:extLst>
              <a:ext uri="{FF2B5EF4-FFF2-40B4-BE49-F238E27FC236}">
                <a16:creationId xmlns:a16="http://schemas.microsoft.com/office/drawing/2014/main" id="{8EE3A931-FB7F-4242-8B32-44F13FB782DF}"/>
              </a:ext>
            </a:extLst>
          </p:cNvPr>
          <p:cNvSpPr>
            <a:spLocks noGrp="1"/>
          </p:cNvSpPr>
          <p:nvPr>
            <p:ph type="sldNum" sz="quarter" idx="12"/>
          </p:nvPr>
        </p:nvSpPr>
        <p:spPr/>
        <p:txBody>
          <a:bodyPr/>
          <a:lstStyle/>
          <a:p>
            <a:fld id="{62E03C93-A8B5-5E4D-ADDE-FACFC10B3CD1}" type="slidenum">
              <a:rPr lang="en-US" smtClean="0"/>
              <a:pPr/>
              <a:t>17</a:t>
            </a:fld>
            <a:endParaRPr lang="en-US" dirty="0"/>
          </a:p>
        </p:txBody>
      </p:sp>
    </p:spTree>
    <p:extLst>
      <p:ext uri="{BB962C8B-B14F-4D97-AF65-F5344CB8AC3E}">
        <p14:creationId xmlns:p14="http://schemas.microsoft.com/office/powerpoint/2010/main" val="8366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25610-5489-4F31-ADAE-8E82813B5A23}"/>
              </a:ext>
            </a:extLst>
          </p:cNvPr>
          <p:cNvSpPr>
            <a:spLocks noGrp="1"/>
          </p:cNvSpPr>
          <p:nvPr>
            <p:ph type="title"/>
          </p:nvPr>
        </p:nvSpPr>
        <p:spPr/>
        <p:txBody>
          <a:bodyPr>
            <a:normAutofit fontScale="90000"/>
          </a:bodyPr>
          <a:lstStyle/>
          <a:p>
            <a:r>
              <a:rPr lang="en-US" dirty="0"/>
              <a:t>Petition Determination (cont.)</a:t>
            </a:r>
          </a:p>
        </p:txBody>
      </p:sp>
      <p:sp>
        <p:nvSpPr>
          <p:cNvPr id="3" name="Content Placeholder 2">
            <a:extLst>
              <a:ext uri="{FF2B5EF4-FFF2-40B4-BE49-F238E27FC236}">
                <a16:creationId xmlns:a16="http://schemas.microsoft.com/office/drawing/2014/main" id="{09B01D5D-13CD-4B49-98A5-17659E9CB192}"/>
              </a:ext>
            </a:extLst>
          </p:cNvPr>
          <p:cNvSpPr>
            <a:spLocks noGrp="1"/>
          </p:cNvSpPr>
          <p:nvPr>
            <p:ph idx="1"/>
          </p:nvPr>
        </p:nvSpPr>
        <p:spPr/>
        <p:txBody>
          <a:bodyPr/>
          <a:lstStyle/>
          <a:p>
            <a:r>
              <a:rPr lang="en-US" dirty="0"/>
              <a:t>Once a determination has been issued, DCEO will notify via email the LWIA affected, the State Rapid Response staff, and IDES.  This email:</a:t>
            </a:r>
          </a:p>
          <a:p>
            <a:pPr lvl="1"/>
            <a:r>
              <a:rPr lang="en-US" dirty="0"/>
              <a:t>Notifies IDES staff that an affected worker list needs to be requested from the employer.</a:t>
            </a:r>
          </a:p>
          <a:p>
            <a:pPr lvl="1"/>
            <a:r>
              <a:rPr lang="en-US" dirty="0"/>
              <a:t>Notifies Rapid Response staff and the LWIAs that Trade specific Rapid Response needs to be provided to the affected workers.</a:t>
            </a:r>
          </a:p>
          <a:p>
            <a:pPr lvl="1"/>
            <a:r>
              <a:rPr lang="en-US" dirty="0"/>
              <a:t>Notifies Rapid Response staff that the Illinois Employer Business System (IEBS) needs to be updated.</a:t>
            </a:r>
          </a:p>
        </p:txBody>
      </p:sp>
      <p:sp>
        <p:nvSpPr>
          <p:cNvPr id="4" name="Slide Number Placeholder 3">
            <a:extLst>
              <a:ext uri="{FF2B5EF4-FFF2-40B4-BE49-F238E27FC236}">
                <a16:creationId xmlns:a16="http://schemas.microsoft.com/office/drawing/2014/main" id="{E9230E59-D068-4D70-AE69-6EF596291D50}"/>
              </a:ext>
            </a:extLst>
          </p:cNvPr>
          <p:cNvSpPr>
            <a:spLocks noGrp="1"/>
          </p:cNvSpPr>
          <p:nvPr>
            <p:ph type="sldNum" sz="quarter" idx="12"/>
          </p:nvPr>
        </p:nvSpPr>
        <p:spPr/>
        <p:txBody>
          <a:bodyPr/>
          <a:lstStyle/>
          <a:p>
            <a:fld id="{62E03C93-A8B5-5E4D-ADDE-FACFC10B3CD1}" type="slidenum">
              <a:rPr lang="en-US" smtClean="0"/>
              <a:pPr/>
              <a:t>18</a:t>
            </a:fld>
            <a:endParaRPr lang="en-US" dirty="0"/>
          </a:p>
        </p:txBody>
      </p:sp>
    </p:spTree>
    <p:extLst>
      <p:ext uri="{BB962C8B-B14F-4D97-AF65-F5344CB8AC3E}">
        <p14:creationId xmlns:p14="http://schemas.microsoft.com/office/powerpoint/2010/main" val="5360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3F81-72D6-4FB8-A2F4-BC3044B0D450}"/>
              </a:ext>
            </a:extLst>
          </p:cNvPr>
          <p:cNvSpPr>
            <a:spLocks noGrp="1"/>
          </p:cNvSpPr>
          <p:nvPr>
            <p:ph type="title"/>
          </p:nvPr>
        </p:nvSpPr>
        <p:spPr/>
        <p:txBody>
          <a:bodyPr>
            <a:normAutofit fontScale="90000"/>
          </a:bodyPr>
          <a:lstStyle/>
          <a:p>
            <a:r>
              <a:rPr lang="en-US" dirty="0"/>
              <a:t>Petition Determination (cont.)</a:t>
            </a:r>
          </a:p>
        </p:txBody>
      </p:sp>
      <p:sp>
        <p:nvSpPr>
          <p:cNvPr id="3" name="Content Placeholder 2">
            <a:extLst>
              <a:ext uri="{FF2B5EF4-FFF2-40B4-BE49-F238E27FC236}">
                <a16:creationId xmlns:a16="http://schemas.microsoft.com/office/drawing/2014/main" id="{235537BB-EC21-4035-9779-EBF1DEF24C62}"/>
              </a:ext>
            </a:extLst>
          </p:cNvPr>
          <p:cNvSpPr>
            <a:spLocks noGrp="1"/>
          </p:cNvSpPr>
          <p:nvPr>
            <p:ph idx="1"/>
          </p:nvPr>
        </p:nvSpPr>
        <p:spPr/>
        <p:txBody>
          <a:bodyPr>
            <a:normAutofit lnSpcReduction="10000"/>
          </a:bodyPr>
          <a:lstStyle/>
          <a:p>
            <a:r>
              <a:rPr lang="en-US" dirty="0"/>
              <a:t>IDES</a:t>
            </a:r>
          </a:p>
          <a:p>
            <a:pPr lvl="1"/>
            <a:r>
              <a:rPr lang="en-US" dirty="0"/>
              <a:t>Sends out notice to IDES regional staff</a:t>
            </a:r>
          </a:p>
          <a:p>
            <a:pPr lvl="1"/>
            <a:r>
              <a:rPr lang="en-US" dirty="0"/>
              <a:t>Obtains a list of affected employees from company and sends to DCEO</a:t>
            </a:r>
          </a:p>
          <a:p>
            <a:pPr lvl="1"/>
            <a:r>
              <a:rPr lang="en-US" dirty="0"/>
              <a:t>Notifies other states if workers reside outside of Illinois</a:t>
            </a:r>
          </a:p>
          <a:p>
            <a:pPr lvl="1"/>
            <a:r>
              <a:rPr lang="en-US" dirty="0"/>
              <a:t>Sends individual outreach letters to every affected worker</a:t>
            </a:r>
          </a:p>
          <a:p>
            <a:pPr lvl="1"/>
            <a:endParaRPr lang="en-US" dirty="0"/>
          </a:p>
          <a:p>
            <a:r>
              <a:rPr lang="en-US" dirty="0"/>
              <a:t>DCEO</a:t>
            </a:r>
          </a:p>
          <a:p>
            <a:pPr lvl="1"/>
            <a:r>
              <a:rPr lang="en-US" dirty="0"/>
              <a:t>Provides list of affected employees to LWIAs</a:t>
            </a:r>
          </a:p>
          <a:p>
            <a:pPr lvl="1"/>
            <a:r>
              <a:rPr lang="en-US" dirty="0"/>
              <a:t>Rapid Response Staff coordinate and conduct Trade Rapid Response Workshops for affected workers</a:t>
            </a:r>
          </a:p>
          <a:p>
            <a:endParaRPr lang="en-US" dirty="0"/>
          </a:p>
        </p:txBody>
      </p:sp>
      <p:sp>
        <p:nvSpPr>
          <p:cNvPr id="4" name="Slide Number Placeholder 3">
            <a:extLst>
              <a:ext uri="{FF2B5EF4-FFF2-40B4-BE49-F238E27FC236}">
                <a16:creationId xmlns:a16="http://schemas.microsoft.com/office/drawing/2014/main" id="{D2C4E21A-FAB3-4178-AE23-E5E8CA4E0176}"/>
              </a:ext>
            </a:extLst>
          </p:cNvPr>
          <p:cNvSpPr>
            <a:spLocks noGrp="1"/>
          </p:cNvSpPr>
          <p:nvPr>
            <p:ph type="sldNum" sz="quarter" idx="12"/>
          </p:nvPr>
        </p:nvSpPr>
        <p:spPr/>
        <p:txBody>
          <a:bodyPr/>
          <a:lstStyle/>
          <a:p>
            <a:fld id="{62E03C93-A8B5-5E4D-ADDE-FACFC10B3CD1}" type="slidenum">
              <a:rPr lang="en-US" smtClean="0"/>
              <a:pPr/>
              <a:t>19</a:t>
            </a:fld>
            <a:endParaRPr lang="en-US" dirty="0"/>
          </a:p>
        </p:txBody>
      </p:sp>
    </p:spTree>
    <p:extLst>
      <p:ext uri="{BB962C8B-B14F-4D97-AF65-F5344CB8AC3E}">
        <p14:creationId xmlns:p14="http://schemas.microsoft.com/office/powerpoint/2010/main" val="139666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0A95-DAEB-4188-A21E-C2D944B9A790}"/>
              </a:ext>
            </a:extLst>
          </p:cNvPr>
          <p:cNvSpPr>
            <a:spLocks noGrp="1"/>
          </p:cNvSpPr>
          <p:nvPr>
            <p:ph type="title"/>
          </p:nvPr>
        </p:nvSpPr>
        <p:spPr/>
        <p:txBody>
          <a:bodyPr>
            <a:normAutofit fontScale="90000"/>
          </a:bodyPr>
          <a:lstStyle/>
          <a:p>
            <a:r>
              <a:rPr lang="en-US" dirty="0"/>
              <a:t>Petition/Certification</a:t>
            </a:r>
          </a:p>
        </p:txBody>
      </p:sp>
      <p:sp>
        <p:nvSpPr>
          <p:cNvPr id="3" name="Content Placeholder 2">
            <a:extLst>
              <a:ext uri="{FF2B5EF4-FFF2-40B4-BE49-F238E27FC236}">
                <a16:creationId xmlns:a16="http://schemas.microsoft.com/office/drawing/2014/main" id="{DDD33E65-9229-4A76-A966-746FCFA7AA70}"/>
              </a:ext>
            </a:extLst>
          </p:cNvPr>
          <p:cNvSpPr>
            <a:spLocks noGrp="1"/>
          </p:cNvSpPr>
          <p:nvPr>
            <p:ph idx="1"/>
          </p:nvPr>
        </p:nvSpPr>
        <p:spPr/>
        <p:txBody>
          <a:bodyPr/>
          <a:lstStyle/>
          <a:p>
            <a:r>
              <a:rPr lang="en-US" dirty="0"/>
              <a:t>Dislocated workers must first be “certified” as trade-impacted workers by the U.S. Department of Labor’s Office of Trade Adjustment Assistance (DOL/OTAA) to receive any of the benefits that Trade provides.</a:t>
            </a:r>
          </a:p>
          <a:p>
            <a:endParaRPr lang="en-US" dirty="0"/>
          </a:p>
          <a:p>
            <a:r>
              <a:rPr lang="en-US" dirty="0"/>
              <a:t>The process of Trade certification begins with the filing of a petition asking that a group of workers be certified as Trade-impacted. </a:t>
            </a:r>
          </a:p>
          <a:p>
            <a:endParaRPr lang="en-US" dirty="0"/>
          </a:p>
        </p:txBody>
      </p:sp>
      <p:sp>
        <p:nvSpPr>
          <p:cNvPr id="4" name="Slide Number Placeholder 3">
            <a:extLst>
              <a:ext uri="{FF2B5EF4-FFF2-40B4-BE49-F238E27FC236}">
                <a16:creationId xmlns:a16="http://schemas.microsoft.com/office/drawing/2014/main" id="{76D47698-FB72-460E-BD8B-B0D2F75BE72D}"/>
              </a:ext>
            </a:extLst>
          </p:cNvPr>
          <p:cNvSpPr>
            <a:spLocks noGrp="1"/>
          </p:cNvSpPr>
          <p:nvPr>
            <p:ph type="sldNum" sz="quarter" idx="12"/>
          </p:nvPr>
        </p:nvSpPr>
        <p:spPr/>
        <p:txBody>
          <a:bodyPr/>
          <a:lstStyle/>
          <a:p>
            <a:fld id="{62E03C93-A8B5-5E4D-ADDE-FACFC10B3CD1}" type="slidenum">
              <a:rPr lang="en-US" smtClean="0"/>
              <a:pPr/>
              <a:t>2</a:t>
            </a:fld>
            <a:endParaRPr lang="en-US" dirty="0"/>
          </a:p>
        </p:txBody>
      </p:sp>
    </p:spTree>
    <p:extLst>
      <p:ext uri="{BB962C8B-B14F-4D97-AF65-F5344CB8AC3E}">
        <p14:creationId xmlns:p14="http://schemas.microsoft.com/office/powerpoint/2010/main" val="1748095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7976E-619D-400B-9C2E-3D9B1CB9D94A}"/>
              </a:ext>
            </a:extLst>
          </p:cNvPr>
          <p:cNvSpPr>
            <a:spLocks noGrp="1"/>
          </p:cNvSpPr>
          <p:nvPr>
            <p:ph type="title"/>
          </p:nvPr>
        </p:nvSpPr>
        <p:spPr/>
        <p:txBody>
          <a:bodyPr>
            <a:normAutofit fontScale="90000"/>
          </a:bodyPr>
          <a:lstStyle/>
          <a:p>
            <a:r>
              <a:rPr lang="en-US" dirty="0"/>
              <a:t>Primary Parts of a Determination</a:t>
            </a:r>
          </a:p>
        </p:txBody>
      </p:sp>
      <p:sp>
        <p:nvSpPr>
          <p:cNvPr id="3" name="Content Placeholder 2">
            <a:extLst>
              <a:ext uri="{FF2B5EF4-FFF2-40B4-BE49-F238E27FC236}">
                <a16:creationId xmlns:a16="http://schemas.microsoft.com/office/drawing/2014/main" id="{63DC4C62-EAC8-46CD-9BC0-5EF571597AF6}"/>
              </a:ext>
            </a:extLst>
          </p:cNvPr>
          <p:cNvSpPr>
            <a:spLocks noGrp="1"/>
          </p:cNvSpPr>
          <p:nvPr>
            <p:ph idx="1"/>
          </p:nvPr>
        </p:nvSpPr>
        <p:spPr/>
        <p:txBody>
          <a:bodyPr>
            <a:normAutofit fontScale="92500" lnSpcReduction="10000"/>
          </a:bodyPr>
          <a:lstStyle/>
          <a:p>
            <a:r>
              <a:rPr lang="en-US" dirty="0"/>
              <a:t>The primary parts of the determination are:</a:t>
            </a:r>
          </a:p>
          <a:p>
            <a:pPr lvl="1"/>
            <a:r>
              <a:rPr lang="en-US" dirty="0"/>
              <a:t>Petition Number (Could include multiple Petition Numbers and Suffix)</a:t>
            </a:r>
            <a:endParaRPr lang="en-US" sz="2000" dirty="0"/>
          </a:p>
          <a:p>
            <a:pPr lvl="1"/>
            <a:r>
              <a:rPr lang="en-US" dirty="0"/>
              <a:t>Determination (Certified; denied; Terminated or Withdrawn)</a:t>
            </a:r>
            <a:endParaRPr lang="en-US" sz="2000" dirty="0"/>
          </a:p>
          <a:p>
            <a:pPr lvl="1"/>
            <a:r>
              <a:rPr lang="en-US" dirty="0"/>
              <a:t>Worker Group Location (Defines the physical location of the affected workers)</a:t>
            </a:r>
            <a:endParaRPr lang="en-US" sz="2000" dirty="0"/>
          </a:p>
          <a:p>
            <a:pPr lvl="1"/>
            <a:r>
              <a:rPr lang="en-US" dirty="0"/>
              <a:t>Petition Date (Date Petition was officially received by OTAA)</a:t>
            </a:r>
            <a:endParaRPr lang="en-US" sz="2000" dirty="0"/>
          </a:p>
          <a:p>
            <a:pPr lvl="1"/>
            <a:r>
              <a:rPr lang="en-US" dirty="0"/>
              <a:t>Product (Defines what the workers produced) </a:t>
            </a:r>
            <a:endParaRPr lang="en-US" sz="2000" dirty="0"/>
          </a:p>
          <a:p>
            <a:pPr lvl="1"/>
            <a:r>
              <a:rPr lang="en-US" dirty="0"/>
              <a:t>Worker Group affected (including on-site leased workers) (describes who is eligible to apply for benefits)</a:t>
            </a:r>
            <a:endParaRPr lang="en-US" sz="2000" dirty="0"/>
          </a:p>
          <a:p>
            <a:pPr lvl="1"/>
            <a:r>
              <a:rPr lang="en-US" dirty="0"/>
              <a:t>Impact Date (The earliest date a layoff can occur to be covered for benefits)</a:t>
            </a:r>
            <a:endParaRPr lang="en-US" sz="2000" dirty="0"/>
          </a:p>
          <a:p>
            <a:pPr lvl="1"/>
            <a:r>
              <a:rPr lang="en-US" dirty="0"/>
              <a:t>Certification/Decision Date (Date the Petition was approved)</a:t>
            </a:r>
            <a:endParaRPr lang="en-US" sz="2000" dirty="0"/>
          </a:p>
          <a:p>
            <a:pPr lvl="1"/>
            <a:r>
              <a:rPr lang="en-US" dirty="0"/>
              <a:t>Expiration Date (The latest date a layoff can occur to be covered for benefits)</a:t>
            </a:r>
            <a:endParaRPr lang="en-US" sz="2000" dirty="0"/>
          </a:p>
          <a:p>
            <a:pPr lvl="1"/>
            <a:r>
              <a:rPr lang="en-US" dirty="0"/>
              <a:t>Certifying Officer (The OTAA Officer that made the petition determination)</a:t>
            </a:r>
            <a:endParaRPr lang="en-US" sz="2000" dirty="0"/>
          </a:p>
          <a:p>
            <a:pPr lvl="1"/>
            <a:endParaRPr lang="en-US" dirty="0"/>
          </a:p>
        </p:txBody>
      </p:sp>
      <p:sp>
        <p:nvSpPr>
          <p:cNvPr id="4" name="Slide Number Placeholder 3">
            <a:extLst>
              <a:ext uri="{FF2B5EF4-FFF2-40B4-BE49-F238E27FC236}">
                <a16:creationId xmlns:a16="http://schemas.microsoft.com/office/drawing/2014/main" id="{2D0FCFB9-75D6-43BA-A6C2-DD337CB32635}"/>
              </a:ext>
            </a:extLst>
          </p:cNvPr>
          <p:cNvSpPr>
            <a:spLocks noGrp="1"/>
          </p:cNvSpPr>
          <p:nvPr>
            <p:ph type="sldNum" sz="quarter" idx="12"/>
          </p:nvPr>
        </p:nvSpPr>
        <p:spPr/>
        <p:txBody>
          <a:bodyPr/>
          <a:lstStyle/>
          <a:p>
            <a:fld id="{62E03C93-A8B5-5E4D-ADDE-FACFC10B3CD1}" type="slidenum">
              <a:rPr lang="en-US" smtClean="0"/>
              <a:pPr/>
              <a:t>20</a:t>
            </a:fld>
            <a:endParaRPr lang="en-US" dirty="0"/>
          </a:p>
        </p:txBody>
      </p:sp>
    </p:spTree>
    <p:extLst>
      <p:ext uri="{BB962C8B-B14F-4D97-AF65-F5344CB8AC3E}">
        <p14:creationId xmlns:p14="http://schemas.microsoft.com/office/powerpoint/2010/main" val="3577063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0E9A-2316-4FA5-93F7-6E95F7E05FA2}"/>
              </a:ext>
            </a:extLst>
          </p:cNvPr>
          <p:cNvSpPr>
            <a:spLocks noGrp="1"/>
          </p:cNvSpPr>
          <p:nvPr>
            <p:ph type="title"/>
          </p:nvPr>
        </p:nvSpPr>
        <p:spPr/>
        <p:txBody>
          <a:bodyPr>
            <a:noAutofit/>
          </a:bodyPr>
          <a:lstStyle/>
          <a:p>
            <a:r>
              <a:rPr lang="en-US" sz="3600" dirty="0"/>
              <a:t>Primary Parts of a Determination (cont.)</a:t>
            </a:r>
          </a:p>
        </p:txBody>
      </p:sp>
      <p:sp>
        <p:nvSpPr>
          <p:cNvPr id="3" name="Content Placeholder 2">
            <a:extLst>
              <a:ext uri="{FF2B5EF4-FFF2-40B4-BE49-F238E27FC236}">
                <a16:creationId xmlns:a16="http://schemas.microsoft.com/office/drawing/2014/main" id="{B3FE9D96-B9FA-4D3B-83D2-6DF12DC0D3B3}"/>
              </a:ext>
            </a:extLst>
          </p:cNvPr>
          <p:cNvSpPr>
            <a:spLocks noGrp="1"/>
          </p:cNvSpPr>
          <p:nvPr>
            <p:ph idx="1"/>
          </p:nvPr>
        </p:nvSpPr>
        <p:spPr/>
        <p:txBody>
          <a:bodyPr/>
          <a:lstStyle/>
          <a:p>
            <a:r>
              <a:rPr lang="en-US" dirty="0">
                <a:solidFill>
                  <a:srgbClr val="FF0000"/>
                </a:solidFill>
              </a:rPr>
              <a:t>Petition Number </a:t>
            </a:r>
            <a:r>
              <a:rPr lang="en-US" dirty="0"/>
              <a:t>and </a:t>
            </a:r>
            <a:r>
              <a:rPr lang="en-US" dirty="0">
                <a:solidFill>
                  <a:srgbClr val="FFC000"/>
                </a:solidFill>
              </a:rPr>
              <a:t>Determination</a:t>
            </a:r>
          </a:p>
          <a:p>
            <a:pPr marL="0" indent="0" algn="ctr">
              <a:lnSpc>
                <a:spcPct val="100000"/>
              </a:lnSpc>
              <a:spcBef>
                <a:spcPts val="0"/>
              </a:spcBef>
              <a:buNone/>
            </a:pPr>
            <a:endParaRPr lang="en-US" sz="2000" dirty="0"/>
          </a:p>
          <a:p>
            <a:pPr marL="0" indent="0" algn="ctr">
              <a:lnSpc>
                <a:spcPct val="100000"/>
              </a:lnSpc>
              <a:spcBef>
                <a:spcPts val="0"/>
              </a:spcBef>
              <a:buNone/>
            </a:pPr>
            <a:r>
              <a:rPr lang="en-US" sz="2000" dirty="0"/>
              <a:t>UNITED STATES DEPARTMENT OF LABOR</a:t>
            </a:r>
          </a:p>
          <a:p>
            <a:pPr marL="0" indent="0" algn="ctr">
              <a:lnSpc>
                <a:spcPct val="100000"/>
              </a:lnSpc>
              <a:spcBef>
                <a:spcPts val="0"/>
              </a:spcBef>
              <a:buNone/>
            </a:pPr>
            <a:r>
              <a:rPr lang="en-US" sz="2000" dirty="0"/>
              <a:t> Employment and Training Administration</a:t>
            </a:r>
          </a:p>
          <a:p>
            <a:pPr marL="0" indent="0" algn="ctr">
              <a:lnSpc>
                <a:spcPct val="100000"/>
              </a:lnSpc>
              <a:spcBef>
                <a:spcPts val="0"/>
              </a:spcBef>
              <a:buNone/>
            </a:pPr>
            <a:r>
              <a:rPr lang="en-US" sz="2000" dirty="0"/>
              <a:t> TA-W- </a:t>
            </a:r>
            <a:r>
              <a:rPr lang="en-US" sz="2000" dirty="0">
                <a:solidFill>
                  <a:srgbClr val="FF0000"/>
                </a:solidFill>
              </a:rPr>
              <a:t>96,751</a:t>
            </a:r>
          </a:p>
          <a:p>
            <a:pPr marL="0" indent="0" algn="ctr">
              <a:lnSpc>
                <a:spcPct val="100000"/>
              </a:lnSpc>
              <a:spcBef>
                <a:spcPts val="0"/>
              </a:spcBef>
              <a:buNone/>
            </a:pPr>
            <a:r>
              <a:rPr lang="en-US" sz="2000" dirty="0"/>
              <a:t>FLEXITECH, INC. </a:t>
            </a:r>
          </a:p>
          <a:p>
            <a:pPr marL="0" indent="0" algn="ctr">
              <a:lnSpc>
                <a:spcPct val="100000"/>
              </a:lnSpc>
              <a:spcBef>
                <a:spcPts val="0"/>
              </a:spcBef>
              <a:buNone/>
            </a:pPr>
            <a:r>
              <a:rPr lang="en-US" sz="2000" dirty="0"/>
              <a:t>BLOOMINGTON, ILLINOIS </a:t>
            </a:r>
          </a:p>
          <a:p>
            <a:pPr marL="0" indent="0" algn="ctr">
              <a:lnSpc>
                <a:spcPct val="100000"/>
              </a:lnSpc>
              <a:spcBef>
                <a:spcPts val="0"/>
              </a:spcBef>
              <a:buNone/>
            </a:pPr>
            <a:r>
              <a:rPr lang="en-US" sz="2000" dirty="0">
                <a:solidFill>
                  <a:srgbClr val="FFC000"/>
                </a:solidFill>
              </a:rPr>
              <a:t>Certification Regarding Eligibility </a:t>
            </a:r>
          </a:p>
          <a:p>
            <a:pPr marL="0" indent="0" algn="ctr">
              <a:lnSpc>
                <a:spcPct val="100000"/>
              </a:lnSpc>
              <a:spcBef>
                <a:spcPts val="0"/>
              </a:spcBef>
              <a:buNone/>
            </a:pPr>
            <a:r>
              <a:rPr lang="en-US" sz="2000" dirty="0">
                <a:solidFill>
                  <a:srgbClr val="FFC000"/>
                </a:solidFill>
              </a:rPr>
              <a:t>To Apply for Trade Adjustment Assistance for Workers </a:t>
            </a:r>
          </a:p>
        </p:txBody>
      </p:sp>
      <p:sp>
        <p:nvSpPr>
          <p:cNvPr id="5" name="Slide Number Placeholder 4">
            <a:extLst>
              <a:ext uri="{FF2B5EF4-FFF2-40B4-BE49-F238E27FC236}">
                <a16:creationId xmlns:a16="http://schemas.microsoft.com/office/drawing/2014/main" id="{D24D2EC4-3198-432B-8D38-CA7F022916A7}"/>
              </a:ext>
            </a:extLst>
          </p:cNvPr>
          <p:cNvSpPr>
            <a:spLocks noGrp="1"/>
          </p:cNvSpPr>
          <p:nvPr>
            <p:ph type="sldNum" sz="quarter" idx="12"/>
          </p:nvPr>
        </p:nvSpPr>
        <p:spPr/>
        <p:txBody>
          <a:bodyPr/>
          <a:lstStyle/>
          <a:p>
            <a:fld id="{62E03C93-A8B5-5E4D-ADDE-FACFC10B3CD1}" type="slidenum">
              <a:rPr lang="en-US" smtClean="0"/>
              <a:pPr/>
              <a:t>21</a:t>
            </a:fld>
            <a:endParaRPr lang="en-US" dirty="0"/>
          </a:p>
        </p:txBody>
      </p:sp>
    </p:spTree>
    <p:extLst>
      <p:ext uri="{BB962C8B-B14F-4D97-AF65-F5344CB8AC3E}">
        <p14:creationId xmlns:p14="http://schemas.microsoft.com/office/powerpoint/2010/main" val="334132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96ED-CB2D-43FB-9EE9-629536B5556E}"/>
              </a:ext>
            </a:extLst>
          </p:cNvPr>
          <p:cNvSpPr>
            <a:spLocks noGrp="1"/>
          </p:cNvSpPr>
          <p:nvPr>
            <p:ph type="title"/>
          </p:nvPr>
        </p:nvSpPr>
        <p:spPr/>
        <p:txBody>
          <a:bodyPr>
            <a:noAutofit/>
          </a:bodyPr>
          <a:lstStyle/>
          <a:p>
            <a:r>
              <a:rPr lang="en-US" sz="3600" dirty="0"/>
              <a:t>Primary Parts of a Determination (cont.)</a:t>
            </a:r>
          </a:p>
        </p:txBody>
      </p:sp>
      <p:sp>
        <p:nvSpPr>
          <p:cNvPr id="3" name="Content Placeholder 2">
            <a:extLst>
              <a:ext uri="{FF2B5EF4-FFF2-40B4-BE49-F238E27FC236}">
                <a16:creationId xmlns:a16="http://schemas.microsoft.com/office/drawing/2014/main" id="{8761A4C8-107C-4EDF-87D2-7052FDF7DCCC}"/>
              </a:ext>
            </a:extLst>
          </p:cNvPr>
          <p:cNvSpPr>
            <a:spLocks noGrp="1"/>
          </p:cNvSpPr>
          <p:nvPr>
            <p:ph idx="1"/>
          </p:nvPr>
        </p:nvSpPr>
        <p:spPr/>
        <p:txBody>
          <a:bodyPr>
            <a:normAutofit fontScale="77500" lnSpcReduction="20000"/>
          </a:bodyPr>
          <a:lstStyle/>
          <a:p>
            <a:r>
              <a:rPr lang="en-US" dirty="0">
                <a:solidFill>
                  <a:srgbClr val="FF0000"/>
                </a:solidFill>
              </a:rPr>
              <a:t>Petition Date </a:t>
            </a:r>
            <a:r>
              <a:rPr lang="en-US" dirty="0"/>
              <a:t>, </a:t>
            </a:r>
            <a:r>
              <a:rPr lang="en-US" dirty="0">
                <a:solidFill>
                  <a:srgbClr val="00B0F0"/>
                </a:solidFill>
              </a:rPr>
              <a:t>Worker Group Location</a:t>
            </a:r>
            <a:r>
              <a:rPr lang="en-US" dirty="0"/>
              <a:t>, </a:t>
            </a:r>
            <a:r>
              <a:rPr lang="en-US" dirty="0">
                <a:solidFill>
                  <a:srgbClr val="00B050"/>
                </a:solidFill>
              </a:rPr>
              <a:t>Product</a:t>
            </a:r>
            <a:r>
              <a:rPr lang="en-US" dirty="0"/>
              <a:t>, and </a:t>
            </a:r>
            <a:r>
              <a:rPr lang="en-US" dirty="0">
                <a:solidFill>
                  <a:schemeClr val="accent4">
                    <a:lumMod val="75000"/>
                  </a:schemeClr>
                </a:solidFill>
              </a:rPr>
              <a:t>Worker Group affected</a:t>
            </a:r>
          </a:p>
          <a:p>
            <a:pPr marL="0" indent="0">
              <a:buNone/>
            </a:pPr>
            <a:r>
              <a:rPr lang="en-US" dirty="0"/>
              <a:t>In accordance with Section 223 of the Trade Act of 1974, as amended ("the Act"), 19 U.S.C. § 2273, the Department of Labor ("Department") herein presents the results of an investigation regarding certification of eligibility to apply for Trade Adjustment Assistance ("TAA") for workers.</a:t>
            </a:r>
          </a:p>
          <a:p>
            <a:pPr marL="0" indent="0">
              <a:buNone/>
            </a:pPr>
            <a:endParaRPr lang="en-US" dirty="0"/>
          </a:p>
          <a:p>
            <a:pPr marL="0" indent="0">
              <a:buNone/>
            </a:pPr>
            <a:r>
              <a:rPr lang="en-US" dirty="0"/>
              <a:t>The investigation was initiated in response to a TAA petition dated February 25, 2021 and filed on </a:t>
            </a:r>
            <a:r>
              <a:rPr lang="en-US" dirty="0">
                <a:solidFill>
                  <a:srgbClr val="FF0000"/>
                </a:solidFill>
              </a:rPr>
              <a:t>February 25, 2021 </a:t>
            </a:r>
            <a:r>
              <a:rPr lang="en-US" dirty="0"/>
              <a:t>by a Company Official, on behalf of </a:t>
            </a:r>
            <a:r>
              <a:rPr lang="en-US" dirty="0">
                <a:solidFill>
                  <a:schemeClr val="accent4">
                    <a:lumMod val="75000"/>
                  </a:schemeClr>
                </a:solidFill>
              </a:rPr>
              <a:t>workers and former workers </a:t>
            </a:r>
            <a:r>
              <a:rPr lang="en-US" dirty="0"/>
              <a:t>of </a:t>
            </a:r>
            <a:r>
              <a:rPr lang="en-US" dirty="0" err="1">
                <a:solidFill>
                  <a:srgbClr val="00B0F0"/>
                </a:solidFill>
              </a:rPr>
              <a:t>Flexitech</a:t>
            </a:r>
            <a:r>
              <a:rPr lang="en-US" dirty="0">
                <a:solidFill>
                  <a:srgbClr val="00B0F0"/>
                </a:solidFill>
              </a:rPr>
              <a:t>, Inc., Bloomington, Illinois </a:t>
            </a:r>
            <a:r>
              <a:rPr lang="en-US" dirty="0"/>
              <a:t>(hereafter referred to as the "worker group"). In accordance with 20 C.F.R. 618.110 a worker group is defined as:, </a:t>
            </a:r>
            <a:r>
              <a:rPr lang="en-US" dirty="0">
                <a:solidFill>
                  <a:schemeClr val="accent4">
                    <a:lumMod val="75000"/>
                  </a:schemeClr>
                </a:solidFill>
              </a:rPr>
              <a:t>"inclusive of teleworkers and staffed workers."</a:t>
            </a:r>
            <a:r>
              <a:rPr lang="en-US" dirty="0"/>
              <a:t> </a:t>
            </a:r>
          </a:p>
          <a:p>
            <a:pPr marL="0" indent="0">
              <a:buNone/>
            </a:pPr>
            <a:endParaRPr lang="en-US" dirty="0"/>
          </a:p>
          <a:p>
            <a:pPr marL="0" indent="0">
              <a:buNone/>
            </a:pPr>
            <a:r>
              <a:rPr lang="en-US" dirty="0"/>
              <a:t>The worker group is engaged in activities related to the production of </a:t>
            </a:r>
            <a:r>
              <a:rPr lang="en-US" dirty="0">
                <a:solidFill>
                  <a:srgbClr val="00B050"/>
                </a:solidFill>
              </a:rPr>
              <a:t>automotive brake hoses and are not separately identifiable by product</a:t>
            </a:r>
            <a:r>
              <a:rPr lang="en-US" dirty="0"/>
              <a:t>.</a:t>
            </a:r>
          </a:p>
        </p:txBody>
      </p:sp>
      <p:sp>
        <p:nvSpPr>
          <p:cNvPr id="4" name="Slide Number Placeholder 3">
            <a:extLst>
              <a:ext uri="{FF2B5EF4-FFF2-40B4-BE49-F238E27FC236}">
                <a16:creationId xmlns:a16="http://schemas.microsoft.com/office/drawing/2014/main" id="{28D743B1-6146-49D4-9B97-57C13535E57A}"/>
              </a:ext>
            </a:extLst>
          </p:cNvPr>
          <p:cNvSpPr>
            <a:spLocks noGrp="1"/>
          </p:cNvSpPr>
          <p:nvPr>
            <p:ph type="sldNum" sz="quarter" idx="12"/>
          </p:nvPr>
        </p:nvSpPr>
        <p:spPr/>
        <p:txBody>
          <a:bodyPr/>
          <a:lstStyle/>
          <a:p>
            <a:fld id="{62E03C93-A8B5-5E4D-ADDE-FACFC10B3CD1}" type="slidenum">
              <a:rPr lang="en-US" smtClean="0"/>
              <a:pPr/>
              <a:t>22</a:t>
            </a:fld>
            <a:endParaRPr lang="en-US" dirty="0"/>
          </a:p>
        </p:txBody>
      </p:sp>
    </p:spTree>
    <p:extLst>
      <p:ext uri="{BB962C8B-B14F-4D97-AF65-F5344CB8AC3E}">
        <p14:creationId xmlns:p14="http://schemas.microsoft.com/office/powerpoint/2010/main" val="2977888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21FF-862F-4374-A9E4-FF6D2805AFAA}"/>
              </a:ext>
            </a:extLst>
          </p:cNvPr>
          <p:cNvSpPr>
            <a:spLocks noGrp="1"/>
          </p:cNvSpPr>
          <p:nvPr>
            <p:ph type="title"/>
          </p:nvPr>
        </p:nvSpPr>
        <p:spPr/>
        <p:txBody>
          <a:bodyPr>
            <a:noAutofit/>
          </a:bodyPr>
          <a:lstStyle/>
          <a:p>
            <a:r>
              <a:rPr lang="en-US" sz="3600" dirty="0"/>
              <a:t>Primary Parts of a Determination (cont.)</a:t>
            </a:r>
          </a:p>
        </p:txBody>
      </p:sp>
      <p:sp>
        <p:nvSpPr>
          <p:cNvPr id="3" name="Content Placeholder 2">
            <a:extLst>
              <a:ext uri="{FF2B5EF4-FFF2-40B4-BE49-F238E27FC236}">
                <a16:creationId xmlns:a16="http://schemas.microsoft.com/office/drawing/2014/main" id="{4AD76E63-F8A2-4CB6-BBD8-BD05E025EB35}"/>
              </a:ext>
            </a:extLst>
          </p:cNvPr>
          <p:cNvSpPr>
            <a:spLocks noGrp="1"/>
          </p:cNvSpPr>
          <p:nvPr>
            <p:ph idx="1"/>
          </p:nvPr>
        </p:nvSpPr>
        <p:spPr/>
        <p:txBody>
          <a:bodyPr>
            <a:normAutofit fontScale="62500" lnSpcReduction="20000"/>
          </a:bodyPr>
          <a:lstStyle/>
          <a:p>
            <a:r>
              <a:rPr lang="en-US" dirty="0">
                <a:solidFill>
                  <a:srgbClr val="FF0000"/>
                </a:solidFill>
              </a:rPr>
              <a:t>Impact Date</a:t>
            </a:r>
            <a:r>
              <a:rPr lang="en-US" dirty="0"/>
              <a:t>, </a:t>
            </a:r>
            <a:r>
              <a:rPr lang="en-US" dirty="0">
                <a:solidFill>
                  <a:srgbClr val="00B0F0"/>
                </a:solidFill>
              </a:rPr>
              <a:t>Certification/Decision Date</a:t>
            </a:r>
            <a:r>
              <a:rPr lang="en-US" dirty="0"/>
              <a:t>, </a:t>
            </a:r>
            <a:r>
              <a:rPr lang="en-US" dirty="0">
                <a:solidFill>
                  <a:srgbClr val="00B050"/>
                </a:solidFill>
              </a:rPr>
              <a:t>Expiration Date</a:t>
            </a:r>
            <a:r>
              <a:rPr lang="en-US" dirty="0"/>
              <a:t>, </a:t>
            </a:r>
            <a:r>
              <a:rPr lang="en-US" dirty="0">
                <a:solidFill>
                  <a:schemeClr val="accent4">
                    <a:lumMod val="75000"/>
                  </a:schemeClr>
                </a:solidFill>
              </a:rPr>
              <a:t>Certifying Officer</a:t>
            </a:r>
          </a:p>
          <a:p>
            <a:pPr marL="0" indent="0">
              <a:buNone/>
            </a:pPr>
            <a:r>
              <a:rPr lang="en-US" dirty="0"/>
              <a:t>Conclusion</a:t>
            </a:r>
          </a:p>
          <a:p>
            <a:pPr marL="0" indent="0">
              <a:buNone/>
            </a:pPr>
            <a:r>
              <a:rPr lang="en-US" dirty="0"/>
              <a:t>After careful review of the facts obtained in the investigation, I determine that workers of </a:t>
            </a:r>
            <a:r>
              <a:rPr lang="en-US" dirty="0" err="1"/>
              <a:t>Flexitech</a:t>
            </a:r>
            <a:r>
              <a:rPr lang="en-US" dirty="0"/>
              <a:t>, Inc., Bloomington, Illinois, who are engaged in activities related to the production of automotive brake hoses meet the worker group certification criteria under Section 222(a) of the Act, 19 U.S.C. § 2272(a). In accordance with Section 223 of the Act, 19 U.S.C. § 2273, I make the following certification: "All workers of </a:t>
            </a:r>
            <a:r>
              <a:rPr lang="en-US" dirty="0" err="1"/>
              <a:t>Flexitech</a:t>
            </a:r>
            <a:r>
              <a:rPr lang="en-US" dirty="0"/>
              <a:t>, Inc., Bloomington, Illinois, who became totally or partially separated from employment on or after </a:t>
            </a:r>
            <a:r>
              <a:rPr lang="en-US" dirty="0">
                <a:solidFill>
                  <a:srgbClr val="FF0000"/>
                </a:solidFill>
              </a:rPr>
              <a:t>February 25, 2020</a:t>
            </a:r>
            <a:r>
              <a:rPr lang="en-US" dirty="0"/>
              <a:t> through </a:t>
            </a:r>
            <a:r>
              <a:rPr lang="en-US" dirty="0">
                <a:solidFill>
                  <a:srgbClr val="00B050"/>
                </a:solidFill>
              </a:rPr>
              <a:t>two years from the date of certification</a:t>
            </a:r>
            <a:r>
              <a:rPr lang="en-US" dirty="0"/>
              <a:t>, and all workers in the group threatened with total or partial separation from employment on the date of certification through two years from the date of certification, are eligible to apply for adjustment assistance under Chapter 2 of Title II of the Trade Act of 1974, as amended." </a:t>
            </a:r>
          </a:p>
          <a:p>
            <a:pPr marL="0" indent="0">
              <a:buNone/>
            </a:pPr>
            <a:r>
              <a:rPr lang="en-US" dirty="0"/>
              <a:t>Signed in Washington, D.C. this </a:t>
            </a:r>
            <a:r>
              <a:rPr lang="en-US" dirty="0">
                <a:solidFill>
                  <a:srgbClr val="00B0F0"/>
                </a:solidFill>
              </a:rPr>
              <a:t>9th day of April, 2021</a:t>
            </a:r>
            <a:r>
              <a:rPr lang="en-US" dirty="0"/>
              <a:t>.</a:t>
            </a:r>
          </a:p>
          <a:p>
            <a:pPr marL="0" indent="0">
              <a:buNone/>
            </a:pPr>
            <a:r>
              <a:rPr lang="en-US" dirty="0">
                <a:solidFill>
                  <a:schemeClr val="accent4">
                    <a:lumMod val="75000"/>
                  </a:schemeClr>
                </a:solidFill>
              </a:rPr>
              <a:t>/s/ Del-Min Amy Chen</a:t>
            </a:r>
          </a:p>
          <a:p>
            <a:pPr marL="0" indent="0">
              <a:buNone/>
            </a:pPr>
            <a:r>
              <a:rPr lang="en-US" dirty="0">
                <a:solidFill>
                  <a:schemeClr val="accent4">
                    <a:lumMod val="75000"/>
                  </a:schemeClr>
                </a:solidFill>
              </a:rPr>
              <a:t>DEL-MIN AMY CHEN</a:t>
            </a:r>
          </a:p>
          <a:p>
            <a:pPr marL="0" indent="0">
              <a:buNone/>
            </a:pPr>
            <a:r>
              <a:rPr lang="en-US" dirty="0"/>
              <a:t>Certifying Officer, Office of Trade Adjustment Assistance</a:t>
            </a:r>
          </a:p>
        </p:txBody>
      </p:sp>
      <p:sp>
        <p:nvSpPr>
          <p:cNvPr id="4" name="Slide Number Placeholder 3">
            <a:extLst>
              <a:ext uri="{FF2B5EF4-FFF2-40B4-BE49-F238E27FC236}">
                <a16:creationId xmlns:a16="http://schemas.microsoft.com/office/drawing/2014/main" id="{8E3CF2AA-8449-4DC6-B1B0-42E0636F3126}"/>
              </a:ext>
            </a:extLst>
          </p:cNvPr>
          <p:cNvSpPr>
            <a:spLocks noGrp="1"/>
          </p:cNvSpPr>
          <p:nvPr>
            <p:ph type="sldNum" sz="quarter" idx="12"/>
          </p:nvPr>
        </p:nvSpPr>
        <p:spPr/>
        <p:txBody>
          <a:bodyPr/>
          <a:lstStyle/>
          <a:p>
            <a:fld id="{62E03C93-A8B5-5E4D-ADDE-FACFC10B3CD1}" type="slidenum">
              <a:rPr lang="en-US" smtClean="0"/>
              <a:pPr/>
              <a:t>23</a:t>
            </a:fld>
            <a:endParaRPr lang="en-US" dirty="0"/>
          </a:p>
        </p:txBody>
      </p:sp>
    </p:spTree>
    <p:extLst>
      <p:ext uri="{BB962C8B-B14F-4D97-AF65-F5344CB8AC3E}">
        <p14:creationId xmlns:p14="http://schemas.microsoft.com/office/powerpoint/2010/main" val="336062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E5F9-8E86-4985-922E-36EFFE6809CD}"/>
              </a:ext>
            </a:extLst>
          </p:cNvPr>
          <p:cNvSpPr>
            <a:spLocks noGrp="1"/>
          </p:cNvSpPr>
          <p:nvPr>
            <p:ph type="title"/>
          </p:nvPr>
        </p:nvSpPr>
        <p:spPr/>
        <p:txBody>
          <a:bodyPr>
            <a:normAutofit fontScale="90000"/>
          </a:bodyPr>
          <a:lstStyle/>
          <a:p>
            <a:r>
              <a:rPr lang="en-US" dirty="0"/>
              <a:t>Certification Timeline</a:t>
            </a:r>
          </a:p>
        </p:txBody>
      </p:sp>
      <p:sp>
        <p:nvSpPr>
          <p:cNvPr id="3" name="Content Placeholder 2">
            <a:extLst>
              <a:ext uri="{FF2B5EF4-FFF2-40B4-BE49-F238E27FC236}">
                <a16:creationId xmlns:a16="http://schemas.microsoft.com/office/drawing/2014/main" id="{9B9C93C9-393E-4759-8256-2E9679680C7D}"/>
              </a:ext>
            </a:extLst>
          </p:cNvPr>
          <p:cNvSpPr>
            <a:spLocks noGrp="1"/>
          </p:cNvSpPr>
          <p:nvPr>
            <p:ph idx="1"/>
          </p:nvPr>
        </p:nvSpPr>
        <p:spPr/>
        <p:txBody>
          <a:bodyPr/>
          <a:lstStyle/>
          <a:p>
            <a:r>
              <a:rPr lang="en-US" dirty="0"/>
              <a:t>Understanding the Certification Timeline</a:t>
            </a:r>
          </a:p>
          <a:p>
            <a:pPr lvl="1"/>
            <a:r>
              <a:rPr lang="en-US" dirty="0"/>
              <a:t>Petitions generally cover all members of the specific worker group laid off during the three-year period beginning one year before the petition filing and ending two years after the date of the certification.</a:t>
            </a:r>
          </a:p>
          <a:p>
            <a:pPr lvl="1"/>
            <a:r>
              <a:rPr lang="en-US" dirty="0"/>
              <a:t>Impact Date – Earliest date layoffs are covered by the certification</a:t>
            </a:r>
          </a:p>
          <a:p>
            <a:pPr lvl="1"/>
            <a:r>
              <a:rPr lang="en-US" dirty="0"/>
              <a:t>Certification Date – Date certified by DOL</a:t>
            </a:r>
          </a:p>
          <a:p>
            <a:pPr lvl="1"/>
            <a:r>
              <a:rPr lang="en-US" dirty="0"/>
              <a:t>Expiration Date – Generally two years after date of certification.  There are exceptions to the two year-period.</a:t>
            </a:r>
          </a:p>
        </p:txBody>
      </p:sp>
      <p:sp>
        <p:nvSpPr>
          <p:cNvPr id="4" name="Slide Number Placeholder 3">
            <a:extLst>
              <a:ext uri="{FF2B5EF4-FFF2-40B4-BE49-F238E27FC236}">
                <a16:creationId xmlns:a16="http://schemas.microsoft.com/office/drawing/2014/main" id="{F7C9DF2D-87D8-4B56-97D4-5C30D1836345}"/>
              </a:ext>
            </a:extLst>
          </p:cNvPr>
          <p:cNvSpPr>
            <a:spLocks noGrp="1"/>
          </p:cNvSpPr>
          <p:nvPr>
            <p:ph type="sldNum" sz="quarter" idx="12"/>
          </p:nvPr>
        </p:nvSpPr>
        <p:spPr/>
        <p:txBody>
          <a:bodyPr/>
          <a:lstStyle/>
          <a:p>
            <a:fld id="{62E03C93-A8B5-5E4D-ADDE-FACFC10B3CD1}" type="slidenum">
              <a:rPr lang="en-US" smtClean="0"/>
              <a:pPr/>
              <a:t>24</a:t>
            </a:fld>
            <a:endParaRPr lang="en-US" dirty="0"/>
          </a:p>
        </p:txBody>
      </p:sp>
    </p:spTree>
    <p:extLst>
      <p:ext uri="{BB962C8B-B14F-4D97-AF65-F5344CB8AC3E}">
        <p14:creationId xmlns:p14="http://schemas.microsoft.com/office/powerpoint/2010/main" val="3673824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36D8E-351A-4103-946C-C869BFBA6B5C}"/>
              </a:ext>
            </a:extLst>
          </p:cNvPr>
          <p:cNvSpPr>
            <a:spLocks noGrp="1"/>
          </p:cNvSpPr>
          <p:nvPr>
            <p:ph type="title"/>
          </p:nvPr>
        </p:nvSpPr>
        <p:spPr/>
        <p:txBody>
          <a:bodyPr>
            <a:normAutofit fontScale="90000"/>
          </a:bodyPr>
          <a:lstStyle/>
          <a:p>
            <a:r>
              <a:rPr lang="en-US" dirty="0"/>
              <a:t>Certification Timeline (cont.)</a:t>
            </a:r>
          </a:p>
        </p:txBody>
      </p:sp>
      <p:sp>
        <p:nvSpPr>
          <p:cNvPr id="6" name="Content Placeholder 5">
            <a:extLst>
              <a:ext uri="{FF2B5EF4-FFF2-40B4-BE49-F238E27FC236}">
                <a16:creationId xmlns:a16="http://schemas.microsoft.com/office/drawing/2014/main" id="{319E1DF5-A5F2-49E4-A9B4-BA9AE5F524C0}"/>
              </a:ext>
            </a:extLst>
          </p:cNvPr>
          <p:cNvSpPr>
            <a:spLocks noGrp="1"/>
          </p:cNvSpPr>
          <p:nvPr>
            <p:ph idx="1"/>
          </p:nvPr>
        </p:nvSpPr>
        <p:spPr/>
        <p:txBody>
          <a:bodyPr>
            <a:normAutofit/>
          </a:bodyPr>
          <a:lstStyle/>
          <a:p>
            <a:r>
              <a:rPr lang="en-US" sz="2000" dirty="0"/>
              <a:t>Below is an example of the three-year eligibility timeline of the above petition:</a:t>
            </a:r>
          </a:p>
          <a:p>
            <a:endParaRPr lang="en-US" sz="2000" dirty="0"/>
          </a:p>
          <a:p>
            <a:endParaRPr lang="en-US" sz="2000" dirty="0"/>
          </a:p>
        </p:txBody>
      </p:sp>
      <p:pic>
        <p:nvPicPr>
          <p:cNvPr id="8" name="Picture 7">
            <a:extLst>
              <a:ext uri="{FF2B5EF4-FFF2-40B4-BE49-F238E27FC236}">
                <a16:creationId xmlns:a16="http://schemas.microsoft.com/office/drawing/2014/main" id="{F92B2954-73D6-46E3-9EE2-B46CF6681AC8}"/>
              </a:ext>
            </a:extLst>
          </p:cNvPr>
          <p:cNvPicPr>
            <a:picLocks noChangeAspect="1"/>
          </p:cNvPicPr>
          <p:nvPr/>
        </p:nvPicPr>
        <p:blipFill>
          <a:blip r:embed="rId2"/>
          <a:stretch>
            <a:fillRect/>
          </a:stretch>
        </p:blipFill>
        <p:spPr>
          <a:xfrm>
            <a:off x="1302025" y="2826217"/>
            <a:ext cx="8509159" cy="1069922"/>
          </a:xfrm>
          <a:prstGeom prst="rect">
            <a:avLst/>
          </a:prstGeom>
        </p:spPr>
      </p:pic>
      <p:sp>
        <p:nvSpPr>
          <p:cNvPr id="9" name="Slide Number Placeholder 8">
            <a:extLst>
              <a:ext uri="{FF2B5EF4-FFF2-40B4-BE49-F238E27FC236}">
                <a16:creationId xmlns:a16="http://schemas.microsoft.com/office/drawing/2014/main" id="{206CF8E5-5696-476E-BC07-1D2DBC7459D3}"/>
              </a:ext>
            </a:extLst>
          </p:cNvPr>
          <p:cNvSpPr>
            <a:spLocks noGrp="1"/>
          </p:cNvSpPr>
          <p:nvPr>
            <p:ph type="sldNum" sz="quarter" idx="12"/>
          </p:nvPr>
        </p:nvSpPr>
        <p:spPr/>
        <p:txBody>
          <a:bodyPr/>
          <a:lstStyle/>
          <a:p>
            <a:fld id="{62E03C93-A8B5-5E4D-ADDE-FACFC10B3CD1}" type="slidenum">
              <a:rPr lang="en-US" smtClean="0"/>
              <a:pPr/>
              <a:t>25</a:t>
            </a:fld>
            <a:endParaRPr lang="en-US" dirty="0"/>
          </a:p>
        </p:txBody>
      </p:sp>
    </p:spTree>
    <p:extLst>
      <p:ext uri="{BB962C8B-B14F-4D97-AF65-F5344CB8AC3E}">
        <p14:creationId xmlns:p14="http://schemas.microsoft.com/office/powerpoint/2010/main" val="3124352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7C67-0B05-4283-A4F7-E979F4BED2BD}"/>
              </a:ext>
            </a:extLst>
          </p:cNvPr>
          <p:cNvSpPr>
            <a:spLocks noGrp="1"/>
          </p:cNvSpPr>
          <p:nvPr>
            <p:ph type="title"/>
          </p:nvPr>
        </p:nvSpPr>
        <p:spPr/>
        <p:txBody>
          <a:bodyPr>
            <a:normAutofit fontScale="90000"/>
          </a:bodyPr>
          <a:lstStyle/>
          <a:p>
            <a:r>
              <a:rPr lang="en-US" dirty="0"/>
              <a:t>Certification Timeline (cont.)</a:t>
            </a:r>
          </a:p>
        </p:txBody>
      </p:sp>
      <p:sp>
        <p:nvSpPr>
          <p:cNvPr id="3" name="Content Placeholder 2">
            <a:extLst>
              <a:ext uri="{FF2B5EF4-FFF2-40B4-BE49-F238E27FC236}">
                <a16:creationId xmlns:a16="http://schemas.microsoft.com/office/drawing/2014/main" id="{8835A3DE-8A87-4D41-9D2A-40E26E1C8C74}"/>
              </a:ext>
            </a:extLst>
          </p:cNvPr>
          <p:cNvSpPr>
            <a:spLocks noGrp="1"/>
          </p:cNvSpPr>
          <p:nvPr>
            <p:ph idx="1"/>
          </p:nvPr>
        </p:nvSpPr>
        <p:spPr/>
        <p:txBody>
          <a:bodyPr>
            <a:normAutofit fontScale="92500" lnSpcReduction="20000"/>
          </a:bodyPr>
          <a:lstStyle/>
          <a:p>
            <a:r>
              <a:rPr lang="en-US" dirty="0"/>
              <a:t>A career planner must know the timeline dates (Impact Date, Certification Date, and Expiration Date) to determine if a participant is part of a worker group, and to determine when a participant must meet the enrollment deadline by either being </a:t>
            </a:r>
            <a:r>
              <a:rPr lang="en-US" i="1" dirty="0"/>
              <a:t>Enrolled In Training</a:t>
            </a:r>
            <a:r>
              <a:rPr lang="en-US" dirty="0"/>
              <a:t> or be </a:t>
            </a:r>
            <a:r>
              <a:rPr lang="en-US" i="1" dirty="0"/>
              <a:t>Waived from the Training Requirement.</a:t>
            </a:r>
            <a:endParaRPr lang="en-US" dirty="0"/>
          </a:p>
          <a:p>
            <a:endParaRPr lang="en-US" dirty="0">
              <a:solidFill>
                <a:srgbClr val="FF0000"/>
              </a:solidFill>
            </a:endParaRPr>
          </a:p>
          <a:p>
            <a:r>
              <a:rPr lang="en-US" dirty="0">
                <a:solidFill>
                  <a:srgbClr val="FF0000"/>
                </a:solidFill>
              </a:rPr>
              <a:t>The enrollment deadline is either the later of the last day of the 26</a:t>
            </a:r>
            <a:r>
              <a:rPr lang="en-US" baseline="30000" dirty="0">
                <a:solidFill>
                  <a:srgbClr val="FF0000"/>
                </a:solidFill>
              </a:rPr>
              <a:t>th</a:t>
            </a:r>
            <a:r>
              <a:rPr lang="en-US" dirty="0">
                <a:solidFill>
                  <a:srgbClr val="FF0000"/>
                </a:solidFill>
              </a:rPr>
              <a:t> week (8</a:t>
            </a:r>
            <a:r>
              <a:rPr lang="en-US" baseline="30000" dirty="0">
                <a:solidFill>
                  <a:srgbClr val="FF0000"/>
                </a:solidFill>
              </a:rPr>
              <a:t>th</a:t>
            </a:r>
            <a:r>
              <a:rPr lang="en-US" dirty="0">
                <a:solidFill>
                  <a:srgbClr val="FF0000"/>
                </a:solidFill>
              </a:rPr>
              <a:t> week for 2021R) after the week of issuance of the certification of eligibility covering the worker, or the last day of the 26</a:t>
            </a:r>
            <a:r>
              <a:rPr lang="en-US" baseline="30000" dirty="0">
                <a:solidFill>
                  <a:srgbClr val="FF0000"/>
                </a:solidFill>
              </a:rPr>
              <a:t>th</a:t>
            </a:r>
            <a:r>
              <a:rPr lang="en-US" dirty="0">
                <a:solidFill>
                  <a:srgbClr val="FF0000"/>
                </a:solidFill>
              </a:rPr>
              <a:t> week (16</a:t>
            </a:r>
            <a:r>
              <a:rPr lang="en-US" baseline="30000" dirty="0">
                <a:solidFill>
                  <a:srgbClr val="FF0000"/>
                </a:solidFill>
              </a:rPr>
              <a:t>th</a:t>
            </a:r>
            <a:r>
              <a:rPr lang="en-US" dirty="0">
                <a:solidFill>
                  <a:srgbClr val="FF0000"/>
                </a:solidFill>
              </a:rPr>
              <a:t> week for 2021R) after the worker’s most recent total qualifying separation. (26/26 deadline - Petitions up to 97,999); (8/16 deadline – Petitions 98,000+)</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2F796169-1347-488D-9BCB-A7FCA6904FDF}"/>
              </a:ext>
            </a:extLst>
          </p:cNvPr>
          <p:cNvSpPr>
            <a:spLocks noGrp="1"/>
          </p:cNvSpPr>
          <p:nvPr>
            <p:ph type="sldNum" sz="quarter" idx="12"/>
          </p:nvPr>
        </p:nvSpPr>
        <p:spPr/>
        <p:txBody>
          <a:bodyPr/>
          <a:lstStyle/>
          <a:p>
            <a:fld id="{62E03C93-A8B5-5E4D-ADDE-FACFC10B3CD1}" type="slidenum">
              <a:rPr lang="en-US" smtClean="0"/>
              <a:pPr/>
              <a:t>26</a:t>
            </a:fld>
            <a:endParaRPr lang="en-US" dirty="0"/>
          </a:p>
        </p:txBody>
      </p:sp>
    </p:spTree>
    <p:extLst>
      <p:ext uri="{BB962C8B-B14F-4D97-AF65-F5344CB8AC3E}">
        <p14:creationId xmlns:p14="http://schemas.microsoft.com/office/powerpoint/2010/main" val="3604585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DAC21-6729-4297-9BB6-B18D3632A255}"/>
              </a:ext>
            </a:extLst>
          </p:cNvPr>
          <p:cNvSpPr>
            <a:spLocks noGrp="1"/>
          </p:cNvSpPr>
          <p:nvPr>
            <p:ph type="title"/>
          </p:nvPr>
        </p:nvSpPr>
        <p:spPr/>
        <p:txBody>
          <a:bodyPr>
            <a:normAutofit fontScale="90000"/>
          </a:bodyPr>
          <a:lstStyle/>
          <a:p>
            <a:r>
              <a:rPr lang="en-US" dirty="0"/>
              <a:t>Rapid Response (cont.)</a:t>
            </a:r>
          </a:p>
        </p:txBody>
      </p:sp>
      <p:sp>
        <p:nvSpPr>
          <p:cNvPr id="3" name="Content Placeholder 2">
            <a:extLst>
              <a:ext uri="{FF2B5EF4-FFF2-40B4-BE49-F238E27FC236}">
                <a16:creationId xmlns:a16="http://schemas.microsoft.com/office/drawing/2014/main" id="{F9404646-3AF8-44AD-B114-53CE01829467}"/>
              </a:ext>
            </a:extLst>
          </p:cNvPr>
          <p:cNvSpPr>
            <a:spLocks noGrp="1"/>
          </p:cNvSpPr>
          <p:nvPr>
            <p:ph idx="1"/>
          </p:nvPr>
        </p:nvSpPr>
        <p:spPr/>
        <p:txBody>
          <a:bodyPr/>
          <a:lstStyle/>
          <a:p>
            <a:r>
              <a:rPr lang="en-US" dirty="0"/>
              <a:t>20 CFR 685.300 outlines the requirements for Rapid Response under WIOA.  The specific Rapid Response Activities for WIOA are described in 20 CFR 682.300-682.370.</a:t>
            </a:r>
          </a:p>
          <a:p>
            <a:endParaRPr lang="en-US" dirty="0"/>
          </a:p>
          <a:p>
            <a:r>
              <a:rPr lang="en-US" dirty="0"/>
              <a:t>WIOA requires Rapid Response activity in areas affected by disasters, mass layoffs, plant closings or other events.</a:t>
            </a:r>
          </a:p>
          <a:p>
            <a:endParaRPr lang="en-US" dirty="0"/>
          </a:p>
        </p:txBody>
      </p:sp>
      <p:sp>
        <p:nvSpPr>
          <p:cNvPr id="4" name="Slide Number Placeholder 3">
            <a:extLst>
              <a:ext uri="{FF2B5EF4-FFF2-40B4-BE49-F238E27FC236}">
                <a16:creationId xmlns:a16="http://schemas.microsoft.com/office/drawing/2014/main" id="{C01BD2D8-D348-4346-BC3F-FF0C7D2CD820}"/>
              </a:ext>
            </a:extLst>
          </p:cNvPr>
          <p:cNvSpPr>
            <a:spLocks noGrp="1"/>
          </p:cNvSpPr>
          <p:nvPr>
            <p:ph type="sldNum" sz="quarter" idx="12"/>
          </p:nvPr>
        </p:nvSpPr>
        <p:spPr/>
        <p:txBody>
          <a:bodyPr/>
          <a:lstStyle/>
          <a:p>
            <a:fld id="{62E03C93-A8B5-5E4D-ADDE-FACFC10B3CD1}" type="slidenum">
              <a:rPr lang="en-US" smtClean="0"/>
              <a:pPr/>
              <a:t>27</a:t>
            </a:fld>
            <a:endParaRPr lang="en-US" dirty="0"/>
          </a:p>
        </p:txBody>
      </p:sp>
    </p:spTree>
    <p:extLst>
      <p:ext uri="{BB962C8B-B14F-4D97-AF65-F5344CB8AC3E}">
        <p14:creationId xmlns:p14="http://schemas.microsoft.com/office/powerpoint/2010/main" val="340300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09EE2-0275-4730-9D4F-5C81F66A45C7}"/>
              </a:ext>
            </a:extLst>
          </p:cNvPr>
          <p:cNvSpPr>
            <a:spLocks noGrp="1"/>
          </p:cNvSpPr>
          <p:nvPr>
            <p:ph type="title"/>
          </p:nvPr>
        </p:nvSpPr>
        <p:spPr/>
        <p:txBody>
          <a:bodyPr>
            <a:normAutofit fontScale="90000"/>
          </a:bodyPr>
          <a:lstStyle/>
          <a:p>
            <a:r>
              <a:rPr lang="en-US" dirty="0"/>
              <a:t>Rapid Response  (cont.)</a:t>
            </a:r>
          </a:p>
        </p:txBody>
      </p:sp>
      <p:sp>
        <p:nvSpPr>
          <p:cNvPr id="3" name="Content Placeholder 2">
            <a:extLst>
              <a:ext uri="{FF2B5EF4-FFF2-40B4-BE49-F238E27FC236}">
                <a16:creationId xmlns:a16="http://schemas.microsoft.com/office/drawing/2014/main" id="{4D5543A6-D953-4DB3-9879-F22C95FBB733}"/>
              </a:ext>
            </a:extLst>
          </p:cNvPr>
          <p:cNvSpPr>
            <a:spLocks noGrp="1"/>
          </p:cNvSpPr>
          <p:nvPr>
            <p:ph idx="1"/>
          </p:nvPr>
        </p:nvSpPr>
        <p:spPr/>
        <p:txBody>
          <a:bodyPr/>
          <a:lstStyle/>
          <a:p>
            <a:r>
              <a:rPr lang="en-US" dirty="0"/>
              <a:t>Services that may be carried out as part of Rapid Response Activity include:</a:t>
            </a:r>
          </a:p>
          <a:p>
            <a:pPr lvl="1"/>
            <a:r>
              <a:rPr lang="en-US" dirty="0"/>
              <a:t>Establishment of contact with the employer and employee representatives by the Rapid Response team.</a:t>
            </a:r>
          </a:p>
          <a:p>
            <a:pPr lvl="1"/>
            <a:r>
              <a:rPr lang="en-US" dirty="0"/>
              <a:t>Provision of information and access to available employment and training activities.</a:t>
            </a:r>
          </a:p>
          <a:p>
            <a:pPr lvl="1"/>
            <a:r>
              <a:rPr lang="en-US" dirty="0"/>
              <a:t>Assistance in establishing a Labor Management Committee (LMC), if desired by labor and management.</a:t>
            </a:r>
          </a:p>
          <a:p>
            <a:pPr lvl="1"/>
            <a:r>
              <a:rPr lang="en-US" dirty="0"/>
              <a:t>Provision of emergency assistance adapted to the particular closing, layoff, relocation or disaster.</a:t>
            </a:r>
          </a:p>
        </p:txBody>
      </p:sp>
      <p:sp>
        <p:nvSpPr>
          <p:cNvPr id="4" name="Slide Number Placeholder 3">
            <a:extLst>
              <a:ext uri="{FF2B5EF4-FFF2-40B4-BE49-F238E27FC236}">
                <a16:creationId xmlns:a16="http://schemas.microsoft.com/office/drawing/2014/main" id="{9AE52919-300C-4A3F-89AB-926FB06EB536}"/>
              </a:ext>
            </a:extLst>
          </p:cNvPr>
          <p:cNvSpPr>
            <a:spLocks noGrp="1"/>
          </p:cNvSpPr>
          <p:nvPr>
            <p:ph type="sldNum" sz="quarter" idx="12"/>
          </p:nvPr>
        </p:nvSpPr>
        <p:spPr/>
        <p:txBody>
          <a:bodyPr/>
          <a:lstStyle/>
          <a:p>
            <a:fld id="{62E03C93-A8B5-5E4D-ADDE-FACFC10B3CD1}" type="slidenum">
              <a:rPr lang="en-US" smtClean="0"/>
              <a:pPr/>
              <a:t>28</a:t>
            </a:fld>
            <a:endParaRPr lang="en-US" dirty="0"/>
          </a:p>
        </p:txBody>
      </p:sp>
    </p:spTree>
    <p:extLst>
      <p:ext uri="{BB962C8B-B14F-4D97-AF65-F5344CB8AC3E}">
        <p14:creationId xmlns:p14="http://schemas.microsoft.com/office/powerpoint/2010/main" val="3200695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7580-97FF-4D7B-ABC8-12AB8871F453}"/>
              </a:ext>
            </a:extLst>
          </p:cNvPr>
          <p:cNvSpPr>
            <a:spLocks noGrp="1"/>
          </p:cNvSpPr>
          <p:nvPr>
            <p:ph type="title"/>
          </p:nvPr>
        </p:nvSpPr>
        <p:spPr/>
        <p:txBody>
          <a:bodyPr>
            <a:normAutofit fontScale="90000"/>
          </a:bodyPr>
          <a:lstStyle/>
          <a:p>
            <a:r>
              <a:rPr lang="en-US" dirty="0"/>
              <a:t>Rapid Response (cont.)</a:t>
            </a:r>
          </a:p>
        </p:txBody>
      </p:sp>
      <p:sp>
        <p:nvSpPr>
          <p:cNvPr id="3" name="Content Placeholder 2">
            <a:extLst>
              <a:ext uri="{FF2B5EF4-FFF2-40B4-BE49-F238E27FC236}">
                <a16:creationId xmlns:a16="http://schemas.microsoft.com/office/drawing/2014/main" id="{759F050B-A185-4642-996C-16B9C9B4C318}"/>
              </a:ext>
            </a:extLst>
          </p:cNvPr>
          <p:cNvSpPr>
            <a:spLocks noGrp="1"/>
          </p:cNvSpPr>
          <p:nvPr>
            <p:ph idx="1"/>
          </p:nvPr>
        </p:nvSpPr>
        <p:spPr/>
        <p:txBody>
          <a:bodyPr>
            <a:normAutofit fontScale="92500"/>
          </a:bodyPr>
          <a:lstStyle/>
          <a:p>
            <a:pPr lvl="1"/>
            <a:r>
              <a:rPr lang="en-US" dirty="0"/>
              <a:t>Provision of assistance to the local community in developing a coordinated response and in obtaining State economic development assistance.</a:t>
            </a:r>
          </a:p>
          <a:p>
            <a:pPr lvl="1"/>
            <a:r>
              <a:rPr lang="en-US" dirty="0"/>
              <a:t>If applicable, filing of an online Trade petition on behalf  of the affected workers.</a:t>
            </a:r>
          </a:p>
          <a:p>
            <a:pPr lvl="1"/>
            <a:endParaRPr lang="en-US" dirty="0"/>
          </a:p>
          <a:p>
            <a:pPr lvl="1"/>
            <a:r>
              <a:rPr lang="en-US" dirty="0"/>
              <a:t>Federal WARN Act Requirements</a:t>
            </a:r>
          </a:p>
          <a:p>
            <a:pPr lvl="2"/>
            <a:r>
              <a:rPr lang="en-US" dirty="0"/>
              <a:t>Requires employers to provide notice (or pay) of sixty (60) days in advance of covered plant closings and mass layoffs</a:t>
            </a:r>
          </a:p>
          <a:p>
            <a:pPr lvl="2"/>
            <a:r>
              <a:rPr lang="en-US" dirty="0"/>
              <a:t>Notice must be provided in writing, to the affected workers or their representatives (i.e., a labor union), the state WARN processing Unit and the appropriate unit of local government.</a:t>
            </a:r>
          </a:p>
          <a:p>
            <a:pPr lvl="2"/>
            <a:r>
              <a:rPr lang="en-US" dirty="0"/>
              <a:t>Employers with one hundred (100) or more full-time employees are required to comply with these requirements.</a:t>
            </a:r>
          </a:p>
          <a:p>
            <a:pPr lvl="2"/>
            <a:r>
              <a:rPr lang="en-US" dirty="0"/>
              <a:t>All full-time hourly and salaried workers are covered.</a:t>
            </a:r>
          </a:p>
        </p:txBody>
      </p:sp>
      <p:sp>
        <p:nvSpPr>
          <p:cNvPr id="4" name="Slide Number Placeholder 3">
            <a:extLst>
              <a:ext uri="{FF2B5EF4-FFF2-40B4-BE49-F238E27FC236}">
                <a16:creationId xmlns:a16="http://schemas.microsoft.com/office/drawing/2014/main" id="{7101ED50-CCC8-4DFA-91AB-8F53F0331BE1}"/>
              </a:ext>
            </a:extLst>
          </p:cNvPr>
          <p:cNvSpPr>
            <a:spLocks noGrp="1"/>
          </p:cNvSpPr>
          <p:nvPr>
            <p:ph type="sldNum" sz="quarter" idx="12"/>
          </p:nvPr>
        </p:nvSpPr>
        <p:spPr/>
        <p:txBody>
          <a:bodyPr/>
          <a:lstStyle/>
          <a:p>
            <a:fld id="{62E03C93-A8B5-5E4D-ADDE-FACFC10B3CD1}" type="slidenum">
              <a:rPr lang="en-US" smtClean="0"/>
              <a:pPr/>
              <a:t>29</a:t>
            </a:fld>
            <a:endParaRPr lang="en-US" dirty="0"/>
          </a:p>
        </p:txBody>
      </p:sp>
    </p:spTree>
    <p:extLst>
      <p:ext uri="{BB962C8B-B14F-4D97-AF65-F5344CB8AC3E}">
        <p14:creationId xmlns:p14="http://schemas.microsoft.com/office/powerpoint/2010/main" val="421232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16CF-6E86-4BA3-A694-C54EBD81ABCE}"/>
              </a:ext>
            </a:extLst>
          </p:cNvPr>
          <p:cNvSpPr>
            <a:spLocks noGrp="1"/>
          </p:cNvSpPr>
          <p:nvPr>
            <p:ph type="title"/>
          </p:nvPr>
        </p:nvSpPr>
        <p:spPr/>
        <p:txBody>
          <a:bodyPr>
            <a:normAutofit fontScale="90000"/>
          </a:bodyPr>
          <a:lstStyle/>
          <a:p>
            <a:r>
              <a:rPr lang="en-US" dirty="0"/>
              <a:t>Petition/Certification (cont.)</a:t>
            </a:r>
          </a:p>
        </p:txBody>
      </p:sp>
      <p:sp>
        <p:nvSpPr>
          <p:cNvPr id="3" name="Content Placeholder 2">
            <a:extLst>
              <a:ext uri="{FF2B5EF4-FFF2-40B4-BE49-F238E27FC236}">
                <a16:creationId xmlns:a16="http://schemas.microsoft.com/office/drawing/2014/main" id="{BD707D5D-785F-46D7-A3C7-1FA197B8572E}"/>
              </a:ext>
            </a:extLst>
          </p:cNvPr>
          <p:cNvSpPr>
            <a:spLocks noGrp="1"/>
          </p:cNvSpPr>
          <p:nvPr>
            <p:ph idx="1"/>
          </p:nvPr>
        </p:nvSpPr>
        <p:spPr/>
        <p:txBody>
          <a:bodyPr>
            <a:normAutofit fontScale="92500" lnSpcReduction="10000"/>
          </a:bodyPr>
          <a:lstStyle/>
          <a:p>
            <a:r>
              <a:rPr lang="en-US" dirty="0"/>
              <a:t>A petition should be filed any time after worker separations or a threat of separations begins, but no later than one year after the earliest date on which workers lost their jobs with the employer.</a:t>
            </a:r>
          </a:p>
          <a:p>
            <a:r>
              <a:rPr lang="en-US" dirty="0"/>
              <a:t>A petition may be filed by any one of the following:</a:t>
            </a:r>
          </a:p>
          <a:p>
            <a:pPr lvl="1"/>
            <a:r>
              <a:rPr lang="en-US" dirty="0"/>
              <a:t>A group of two or more workers from the same firm</a:t>
            </a:r>
          </a:p>
          <a:p>
            <a:pPr lvl="1"/>
            <a:r>
              <a:rPr lang="en-US" dirty="0"/>
              <a:t>A certified or recognized union, or duly authorized representative of the group of workers</a:t>
            </a:r>
          </a:p>
          <a:p>
            <a:pPr lvl="1"/>
            <a:r>
              <a:rPr lang="en-US" dirty="0"/>
              <a:t>The employer of the group of workers</a:t>
            </a:r>
          </a:p>
          <a:p>
            <a:pPr lvl="1"/>
            <a:r>
              <a:rPr lang="en-US" dirty="0"/>
              <a:t>A State Workforce Official (Department of Commerce and Economic Opportunity (DCEO)/Illinois Department of Employment Security (IDES))</a:t>
            </a:r>
          </a:p>
          <a:p>
            <a:pPr lvl="1"/>
            <a:r>
              <a:rPr lang="en-US" dirty="0"/>
              <a:t>One-stop center operators or one-stop partners (Workforce Innovation Opportunity Act (WIOA) Local Workforce Innovation Area (LWIA))</a:t>
            </a:r>
          </a:p>
          <a:p>
            <a:endParaRPr lang="en-US" dirty="0"/>
          </a:p>
        </p:txBody>
      </p:sp>
      <p:sp>
        <p:nvSpPr>
          <p:cNvPr id="4" name="Slide Number Placeholder 3">
            <a:extLst>
              <a:ext uri="{FF2B5EF4-FFF2-40B4-BE49-F238E27FC236}">
                <a16:creationId xmlns:a16="http://schemas.microsoft.com/office/drawing/2014/main" id="{5BA0A82F-069A-41C9-80CA-9D4E4CAF6806}"/>
              </a:ext>
            </a:extLst>
          </p:cNvPr>
          <p:cNvSpPr>
            <a:spLocks noGrp="1"/>
          </p:cNvSpPr>
          <p:nvPr>
            <p:ph type="sldNum" sz="quarter" idx="12"/>
          </p:nvPr>
        </p:nvSpPr>
        <p:spPr/>
        <p:txBody>
          <a:bodyPr/>
          <a:lstStyle/>
          <a:p>
            <a:fld id="{62E03C93-A8B5-5E4D-ADDE-FACFC10B3CD1}" type="slidenum">
              <a:rPr lang="en-US" smtClean="0"/>
              <a:pPr/>
              <a:t>3</a:t>
            </a:fld>
            <a:endParaRPr lang="en-US" dirty="0"/>
          </a:p>
        </p:txBody>
      </p:sp>
    </p:spTree>
    <p:extLst>
      <p:ext uri="{BB962C8B-B14F-4D97-AF65-F5344CB8AC3E}">
        <p14:creationId xmlns:p14="http://schemas.microsoft.com/office/powerpoint/2010/main" val="2678541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037F-3816-4936-AD1B-D6D9FCCBF003}"/>
              </a:ext>
            </a:extLst>
          </p:cNvPr>
          <p:cNvSpPr>
            <a:spLocks noGrp="1"/>
          </p:cNvSpPr>
          <p:nvPr>
            <p:ph type="title"/>
          </p:nvPr>
        </p:nvSpPr>
        <p:spPr/>
        <p:txBody>
          <a:bodyPr>
            <a:normAutofit fontScale="90000"/>
          </a:bodyPr>
          <a:lstStyle/>
          <a:p>
            <a:r>
              <a:rPr lang="en-US" dirty="0"/>
              <a:t>Rapid Response (cont.)</a:t>
            </a:r>
          </a:p>
        </p:txBody>
      </p:sp>
      <p:sp>
        <p:nvSpPr>
          <p:cNvPr id="3" name="Content Placeholder 2">
            <a:extLst>
              <a:ext uri="{FF2B5EF4-FFF2-40B4-BE49-F238E27FC236}">
                <a16:creationId xmlns:a16="http://schemas.microsoft.com/office/drawing/2014/main" id="{C8DE221C-1BF6-446D-BBE2-C794764E7686}"/>
              </a:ext>
            </a:extLst>
          </p:cNvPr>
          <p:cNvSpPr>
            <a:spLocks noGrp="1"/>
          </p:cNvSpPr>
          <p:nvPr>
            <p:ph idx="1"/>
          </p:nvPr>
        </p:nvSpPr>
        <p:spPr/>
        <p:txBody>
          <a:bodyPr/>
          <a:lstStyle/>
          <a:p>
            <a:r>
              <a:rPr lang="en-US" dirty="0"/>
              <a:t>Illinois WARN Act Requirements</a:t>
            </a:r>
          </a:p>
          <a:p>
            <a:pPr lvl="1"/>
            <a:r>
              <a:rPr lang="en-US" dirty="0"/>
              <a:t>Same as Federal except:</a:t>
            </a:r>
          </a:p>
          <a:p>
            <a:pPr lvl="2"/>
            <a:r>
              <a:rPr lang="en-US" dirty="0"/>
              <a:t>Applies to employers with seventy-five (75) or more full-time workers.</a:t>
            </a:r>
          </a:p>
          <a:p>
            <a:pPr lvl="2"/>
            <a:r>
              <a:rPr lang="en-US" dirty="0"/>
              <a:t>Covers all full-time and salaried employees, except those having worked less than six (6) months in the past year.</a:t>
            </a:r>
          </a:p>
          <a:p>
            <a:pPr lvl="2"/>
            <a:endParaRPr lang="en-US" dirty="0"/>
          </a:p>
        </p:txBody>
      </p:sp>
      <p:sp>
        <p:nvSpPr>
          <p:cNvPr id="4" name="Slide Number Placeholder 3">
            <a:extLst>
              <a:ext uri="{FF2B5EF4-FFF2-40B4-BE49-F238E27FC236}">
                <a16:creationId xmlns:a16="http://schemas.microsoft.com/office/drawing/2014/main" id="{078B0774-12DE-470F-BC7B-3F33E337865D}"/>
              </a:ext>
            </a:extLst>
          </p:cNvPr>
          <p:cNvSpPr>
            <a:spLocks noGrp="1"/>
          </p:cNvSpPr>
          <p:nvPr>
            <p:ph type="sldNum" sz="quarter" idx="12"/>
          </p:nvPr>
        </p:nvSpPr>
        <p:spPr/>
        <p:txBody>
          <a:bodyPr/>
          <a:lstStyle/>
          <a:p>
            <a:fld id="{62E03C93-A8B5-5E4D-ADDE-FACFC10B3CD1}" type="slidenum">
              <a:rPr lang="en-US" smtClean="0"/>
              <a:pPr/>
              <a:t>30</a:t>
            </a:fld>
            <a:endParaRPr lang="en-US" dirty="0"/>
          </a:p>
        </p:txBody>
      </p:sp>
    </p:spTree>
    <p:extLst>
      <p:ext uri="{BB962C8B-B14F-4D97-AF65-F5344CB8AC3E}">
        <p14:creationId xmlns:p14="http://schemas.microsoft.com/office/powerpoint/2010/main" val="174259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594EB-69EB-4B24-BB38-4F16AA4DFA2A}"/>
              </a:ext>
            </a:extLst>
          </p:cNvPr>
          <p:cNvSpPr>
            <a:spLocks noGrp="1"/>
          </p:cNvSpPr>
          <p:nvPr>
            <p:ph type="title"/>
          </p:nvPr>
        </p:nvSpPr>
        <p:spPr/>
        <p:txBody>
          <a:bodyPr>
            <a:normAutofit fontScale="90000"/>
          </a:bodyPr>
          <a:lstStyle/>
          <a:p>
            <a:r>
              <a:rPr lang="en-US" dirty="0"/>
              <a:t>Rapid Response (cont.)</a:t>
            </a:r>
          </a:p>
        </p:txBody>
      </p:sp>
      <p:sp>
        <p:nvSpPr>
          <p:cNvPr id="3" name="Content Placeholder 2">
            <a:extLst>
              <a:ext uri="{FF2B5EF4-FFF2-40B4-BE49-F238E27FC236}">
                <a16:creationId xmlns:a16="http://schemas.microsoft.com/office/drawing/2014/main" id="{1FFA7C99-BE6B-4932-B4FA-636024E7796A}"/>
              </a:ext>
            </a:extLst>
          </p:cNvPr>
          <p:cNvSpPr>
            <a:spLocks noGrp="1"/>
          </p:cNvSpPr>
          <p:nvPr>
            <p:ph idx="1"/>
          </p:nvPr>
        </p:nvSpPr>
        <p:spPr/>
        <p:txBody>
          <a:bodyPr/>
          <a:lstStyle/>
          <a:p>
            <a:r>
              <a:rPr lang="en-US" dirty="0"/>
              <a:t>Rapid Response efforts are initiated and coordinated by the state or local areas based on these thresholds:</a:t>
            </a:r>
          </a:p>
          <a:p>
            <a:pPr marL="457200" lvl="1" indent="0">
              <a:buNone/>
            </a:pPr>
            <a:endParaRPr lang="en-US" dirty="0"/>
          </a:p>
        </p:txBody>
      </p:sp>
      <p:pic>
        <p:nvPicPr>
          <p:cNvPr id="4" name="Picture 3">
            <a:extLst>
              <a:ext uri="{FF2B5EF4-FFF2-40B4-BE49-F238E27FC236}">
                <a16:creationId xmlns:a16="http://schemas.microsoft.com/office/drawing/2014/main" id="{51046A69-24BA-4FDB-852B-5086F549C297}"/>
              </a:ext>
            </a:extLst>
          </p:cNvPr>
          <p:cNvPicPr>
            <a:picLocks noChangeAspect="1"/>
          </p:cNvPicPr>
          <p:nvPr/>
        </p:nvPicPr>
        <p:blipFill>
          <a:blip r:embed="rId2"/>
          <a:stretch>
            <a:fillRect/>
          </a:stretch>
        </p:blipFill>
        <p:spPr>
          <a:xfrm>
            <a:off x="1128620" y="2955385"/>
            <a:ext cx="9153525" cy="3095625"/>
          </a:xfrm>
          <a:prstGeom prst="rect">
            <a:avLst/>
          </a:prstGeom>
        </p:spPr>
      </p:pic>
      <p:sp>
        <p:nvSpPr>
          <p:cNvPr id="5" name="Slide Number Placeholder 4">
            <a:extLst>
              <a:ext uri="{FF2B5EF4-FFF2-40B4-BE49-F238E27FC236}">
                <a16:creationId xmlns:a16="http://schemas.microsoft.com/office/drawing/2014/main" id="{2BB76CC4-2269-479C-AEC1-DBCD7AD543D6}"/>
              </a:ext>
            </a:extLst>
          </p:cNvPr>
          <p:cNvSpPr>
            <a:spLocks noGrp="1"/>
          </p:cNvSpPr>
          <p:nvPr>
            <p:ph type="sldNum" sz="quarter" idx="12"/>
          </p:nvPr>
        </p:nvSpPr>
        <p:spPr/>
        <p:txBody>
          <a:bodyPr/>
          <a:lstStyle/>
          <a:p>
            <a:fld id="{62E03C93-A8B5-5E4D-ADDE-FACFC10B3CD1}" type="slidenum">
              <a:rPr lang="en-US" smtClean="0"/>
              <a:pPr/>
              <a:t>31</a:t>
            </a:fld>
            <a:endParaRPr lang="en-US" dirty="0"/>
          </a:p>
        </p:txBody>
      </p:sp>
    </p:spTree>
    <p:extLst>
      <p:ext uri="{BB962C8B-B14F-4D97-AF65-F5344CB8AC3E}">
        <p14:creationId xmlns:p14="http://schemas.microsoft.com/office/powerpoint/2010/main" val="1444164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1B007-FA94-4BC3-988E-2680638E63CE}"/>
              </a:ext>
            </a:extLst>
          </p:cNvPr>
          <p:cNvSpPr>
            <a:spLocks noGrp="1"/>
          </p:cNvSpPr>
          <p:nvPr>
            <p:ph type="title"/>
          </p:nvPr>
        </p:nvSpPr>
        <p:spPr/>
        <p:txBody>
          <a:bodyPr>
            <a:normAutofit fontScale="90000"/>
          </a:bodyPr>
          <a:lstStyle/>
          <a:p>
            <a:r>
              <a:rPr lang="en-US" dirty="0"/>
              <a:t>Rapid Response (cont.)</a:t>
            </a:r>
          </a:p>
        </p:txBody>
      </p:sp>
      <p:sp>
        <p:nvSpPr>
          <p:cNvPr id="3" name="Content Placeholder 2">
            <a:extLst>
              <a:ext uri="{FF2B5EF4-FFF2-40B4-BE49-F238E27FC236}">
                <a16:creationId xmlns:a16="http://schemas.microsoft.com/office/drawing/2014/main" id="{B7A4494C-F732-4795-BC8A-B190DEED2EF2}"/>
              </a:ext>
            </a:extLst>
          </p:cNvPr>
          <p:cNvSpPr>
            <a:spLocks noGrp="1"/>
          </p:cNvSpPr>
          <p:nvPr>
            <p:ph idx="1"/>
          </p:nvPr>
        </p:nvSpPr>
        <p:spPr/>
        <p:txBody>
          <a:bodyPr/>
          <a:lstStyle/>
          <a:p>
            <a:r>
              <a:rPr lang="en-US" dirty="0"/>
              <a:t>Rapid Response Procedures</a:t>
            </a:r>
          </a:p>
          <a:p>
            <a:pPr lvl="1"/>
            <a:r>
              <a:rPr lang="en-US" dirty="0"/>
              <a:t>DCEO Workforce Development Specialist (WDS) will initiate and coordinate all phases of Rapid Response for permanent layoffs, closing, and relocations affecting twenty-five (25) or more full-time workers.  These events will be considered state-level events.</a:t>
            </a:r>
          </a:p>
          <a:p>
            <a:pPr lvl="1"/>
            <a:r>
              <a:rPr lang="en-US" dirty="0"/>
              <a:t>LWIAs will initiate and coordinate all phases of Rapid Response for permanent layoffs, closings, and </a:t>
            </a:r>
            <a:r>
              <a:rPr lang="en-US"/>
              <a:t>relocations affecting </a:t>
            </a:r>
            <a:r>
              <a:rPr lang="en-US" dirty="0"/>
              <a:t>twenty-four (24) or fewer full-time workers.  These events will be considered local events.</a:t>
            </a:r>
          </a:p>
          <a:p>
            <a:pPr lvl="1"/>
            <a:r>
              <a:rPr lang="en-US" dirty="0"/>
              <a:t>If employers voluntarily issue a WARN notice, the initiation and coordination of a Rapid Response event will abide by the same threshold.</a:t>
            </a:r>
          </a:p>
          <a:p>
            <a:pPr lvl="1"/>
            <a:r>
              <a:rPr lang="en-US" dirty="0"/>
              <a:t>The same threshold also applies to all Trade-impacted dislocation events.</a:t>
            </a:r>
          </a:p>
        </p:txBody>
      </p:sp>
      <p:sp>
        <p:nvSpPr>
          <p:cNvPr id="4" name="Slide Number Placeholder 3">
            <a:extLst>
              <a:ext uri="{FF2B5EF4-FFF2-40B4-BE49-F238E27FC236}">
                <a16:creationId xmlns:a16="http://schemas.microsoft.com/office/drawing/2014/main" id="{2E81183A-B489-4654-ACFF-4A84B43502F2}"/>
              </a:ext>
            </a:extLst>
          </p:cNvPr>
          <p:cNvSpPr>
            <a:spLocks noGrp="1"/>
          </p:cNvSpPr>
          <p:nvPr>
            <p:ph type="sldNum" sz="quarter" idx="12"/>
          </p:nvPr>
        </p:nvSpPr>
        <p:spPr/>
        <p:txBody>
          <a:bodyPr/>
          <a:lstStyle/>
          <a:p>
            <a:fld id="{62E03C93-A8B5-5E4D-ADDE-FACFC10B3CD1}" type="slidenum">
              <a:rPr lang="en-US" smtClean="0"/>
              <a:pPr/>
              <a:t>32</a:t>
            </a:fld>
            <a:endParaRPr lang="en-US" dirty="0"/>
          </a:p>
        </p:txBody>
      </p:sp>
    </p:spTree>
    <p:extLst>
      <p:ext uri="{BB962C8B-B14F-4D97-AF65-F5344CB8AC3E}">
        <p14:creationId xmlns:p14="http://schemas.microsoft.com/office/powerpoint/2010/main" val="1166195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1691-AE3B-48CF-94A1-2638C977E8C0}"/>
              </a:ext>
            </a:extLst>
          </p:cNvPr>
          <p:cNvSpPr>
            <a:spLocks noGrp="1"/>
          </p:cNvSpPr>
          <p:nvPr>
            <p:ph type="title"/>
          </p:nvPr>
        </p:nvSpPr>
        <p:spPr/>
        <p:txBody>
          <a:bodyPr>
            <a:normAutofit fontScale="90000"/>
          </a:bodyPr>
          <a:lstStyle/>
          <a:p>
            <a:r>
              <a:rPr lang="en-US" dirty="0"/>
              <a:t>Rapid Response (cont.)</a:t>
            </a:r>
          </a:p>
        </p:txBody>
      </p:sp>
      <p:sp>
        <p:nvSpPr>
          <p:cNvPr id="3" name="Content Placeholder 2">
            <a:extLst>
              <a:ext uri="{FF2B5EF4-FFF2-40B4-BE49-F238E27FC236}">
                <a16:creationId xmlns:a16="http://schemas.microsoft.com/office/drawing/2014/main" id="{4EA41714-6486-474E-8676-04C283CD2B37}"/>
              </a:ext>
            </a:extLst>
          </p:cNvPr>
          <p:cNvSpPr>
            <a:spLocks noGrp="1"/>
          </p:cNvSpPr>
          <p:nvPr>
            <p:ph idx="1"/>
          </p:nvPr>
        </p:nvSpPr>
        <p:spPr/>
        <p:txBody>
          <a:bodyPr/>
          <a:lstStyle/>
          <a:p>
            <a:r>
              <a:rPr lang="en-US" dirty="0"/>
              <a:t>The Rapid Response team for state-level events will be led by the WDS.</a:t>
            </a:r>
          </a:p>
          <a:p>
            <a:r>
              <a:rPr lang="en-US" dirty="0"/>
              <a:t>Mandatory partners include:</a:t>
            </a:r>
          </a:p>
          <a:p>
            <a:pPr lvl="1"/>
            <a:r>
              <a:rPr lang="en-US" dirty="0"/>
              <a:t>IDES</a:t>
            </a:r>
          </a:p>
          <a:p>
            <a:pPr lvl="1"/>
            <a:r>
              <a:rPr lang="en-US" dirty="0"/>
              <a:t>Department of Commerce</a:t>
            </a:r>
          </a:p>
          <a:p>
            <a:pPr lvl="1"/>
            <a:r>
              <a:rPr lang="en-US" dirty="0"/>
              <a:t>LWIA</a:t>
            </a:r>
          </a:p>
          <a:p>
            <a:pPr lvl="1"/>
            <a:endParaRPr lang="en-US" dirty="0"/>
          </a:p>
          <a:p>
            <a:r>
              <a:rPr lang="en-US" dirty="0"/>
              <a:t>IDES staff from Employment Security, Unemployment Insurance and Trade, as appropriate, participate in Rapid Response activities.</a:t>
            </a:r>
          </a:p>
        </p:txBody>
      </p:sp>
      <p:sp>
        <p:nvSpPr>
          <p:cNvPr id="4" name="Slide Number Placeholder 3">
            <a:extLst>
              <a:ext uri="{FF2B5EF4-FFF2-40B4-BE49-F238E27FC236}">
                <a16:creationId xmlns:a16="http://schemas.microsoft.com/office/drawing/2014/main" id="{47A2DF3C-4537-4F57-A7E3-78B2B2994647}"/>
              </a:ext>
            </a:extLst>
          </p:cNvPr>
          <p:cNvSpPr>
            <a:spLocks noGrp="1"/>
          </p:cNvSpPr>
          <p:nvPr>
            <p:ph type="sldNum" sz="quarter" idx="12"/>
          </p:nvPr>
        </p:nvSpPr>
        <p:spPr/>
        <p:txBody>
          <a:bodyPr/>
          <a:lstStyle/>
          <a:p>
            <a:fld id="{62E03C93-A8B5-5E4D-ADDE-FACFC10B3CD1}" type="slidenum">
              <a:rPr lang="en-US" smtClean="0"/>
              <a:pPr/>
              <a:t>33</a:t>
            </a:fld>
            <a:endParaRPr lang="en-US" dirty="0"/>
          </a:p>
        </p:txBody>
      </p:sp>
    </p:spTree>
    <p:extLst>
      <p:ext uri="{BB962C8B-B14F-4D97-AF65-F5344CB8AC3E}">
        <p14:creationId xmlns:p14="http://schemas.microsoft.com/office/powerpoint/2010/main" val="1146257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A0FC-150F-486D-A35B-02DDCAB2C4E8}"/>
              </a:ext>
            </a:extLst>
          </p:cNvPr>
          <p:cNvSpPr>
            <a:spLocks noGrp="1"/>
          </p:cNvSpPr>
          <p:nvPr>
            <p:ph type="title"/>
          </p:nvPr>
        </p:nvSpPr>
        <p:spPr/>
        <p:txBody>
          <a:bodyPr>
            <a:normAutofit fontScale="90000"/>
          </a:bodyPr>
          <a:lstStyle/>
          <a:p>
            <a:r>
              <a:rPr lang="en-US" dirty="0"/>
              <a:t>Rapid Response (cont.)</a:t>
            </a:r>
          </a:p>
        </p:txBody>
      </p:sp>
      <p:sp>
        <p:nvSpPr>
          <p:cNvPr id="3" name="Content Placeholder 2">
            <a:extLst>
              <a:ext uri="{FF2B5EF4-FFF2-40B4-BE49-F238E27FC236}">
                <a16:creationId xmlns:a16="http://schemas.microsoft.com/office/drawing/2014/main" id="{27482545-805D-4D96-B5FA-5CF8A61BA3BB}"/>
              </a:ext>
            </a:extLst>
          </p:cNvPr>
          <p:cNvSpPr>
            <a:spLocks noGrp="1"/>
          </p:cNvSpPr>
          <p:nvPr>
            <p:ph idx="1"/>
          </p:nvPr>
        </p:nvSpPr>
        <p:spPr/>
        <p:txBody>
          <a:bodyPr/>
          <a:lstStyle/>
          <a:p>
            <a:r>
              <a:rPr lang="en-US" dirty="0"/>
              <a:t>Sequential Phases of Rapid Response</a:t>
            </a:r>
          </a:p>
          <a:p>
            <a:pPr lvl="1"/>
            <a:r>
              <a:rPr lang="en-US" dirty="0"/>
              <a:t>Layoff Notice Processing</a:t>
            </a:r>
          </a:p>
          <a:p>
            <a:pPr lvl="1"/>
            <a:r>
              <a:rPr lang="en-US" dirty="0"/>
              <a:t>Initial Meeting</a:t>
            </a:r>
          </a:p>
          <a:p>
            <a:pPr lvl="1"/>
            <a:r>
              <a:rPr lang="en-US" dirty="0"/>
              <a:t>Rapid Response Outreach Meetings</a:t>
            </a:r>
          </a:p>
          <a:p>
            <a:pPr lvl="1"/>
            <a:r>
              <a:rPr lang="en-US" dirty="0"/>
              <a:t>Management of Services</a:t>
            </a:r>
          </a:p>
          <a:p>
            <a:pPr lvl="1"/>
            <a:endParaRPr lang="en-US" dirty="0"/>
          </a:p>
          <a:p>
            <a:r>
              <a:rPr lang="en-US" dirty="0"/>
              <a:t>Specific procedures for each phase are outlined in the Rapid Response Procedures Manual located on the </a:t>
            </a:r>
            <a:r>
              <a:rPr lang="en-US" dirty="0" err="1"/>
              <a:t>ePolicy</a:t>
            </a:r>
            <a:r>
              <a:rPr lang="en-US" dirty="0"/>
              <a:t> portal under Chapter 9. </a:t>
            </a:r>
            <a:r>
              <a:rPr lang="en-US" dirty="0">
                <a:hlinkClick r:id="rId2"/>
              </a:rPr>
              <a:t>https://apps.illinoisworknet.com/WIOAPolicy/Policy/Home</a:t>
            </a:r>
            <a:endParaRPr lang="en-US" dirty="0"/>
          </a:p>
          <a:p>
            <a:endParaRPr lang="en-US" dirty="0"/>
          </a:p>
        </p:txBody>
      </p:sp>
      <p:sp>
        <p:nvSpPr>
          <p:cNvPr id="4" name="Slide Number Placeholder 3">
            <a:extLst>
              <a:ext uri="{FF2B5EF4-FFF2-40B4-BE49-F238E27FC236}">
                <a16:creationId xmlns:a16="http://schemas.microsoft.com/office/drawing/2014/main" id="{57FCDBAB-2218-4209-B08A-E16EDD0A4014}"/>
              </a:ext>
            </a:extLst>
          </p:cNvPr>
          <p:cNvSpPr>
            <a:spLocks noGrp="1"/>
          </p:cNvSpPr>
          <p:nvPr>
            <p:ph type="sldNum" sz="quarter" idx="12"/>
          </p:nvPr>
        </p:nvSpPr>
        <p:spPr/>
        <p:txBody>
          <a:bodyPr/>
          <a:lstStyle/>
          <a:p>
            <a:fld id="{62E03C93-A8B5-5E4D-ADDE-FACFC10B3CD1}" type="slidenum">
              <a:rPr lang="en-US" smtClean="0"/>
              <a:pPr/>
              <a:t>34</a:t>
            </a:fld>
            <a:endParaRPr lang="en-US" dirty="0"/>
          </a:p>
        </p:txBody>
      </p:sp>
    </p:spTree>
    <p:extLst>
      <p:ext uri="{BB962C8B-B14F-4D97-AF65-F5344CB8AC3E}">
        <p14:creationId xmlns:p14="http://schemas.microsoft.com/office/powerpoint/2010/main" val="1336049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2029-044F-463B-955B-1C79090E6030}"/>
              </a:ext>
            </a:extLst>
          </p:cNvPr>
          <p:cNvSpPr>
            <a:spLocks noGrp="1"/>
          </p:cNvSpPr>
          <p:nvPr>
            <p:ph type="title"/>
          </p:nvPr>
        </p:nvSpPr>
        <p:spPr/>
        <p:txBody>
          <a:bodyPr>
            <a:normAutofit fontScale="90000"/>
          </a:bodyPr>
          <a:lstStyle/>
          <a:p>
            <a:r>
              <a:rPr lang="en-US" dirty="0"/>
              <a:t>Rapid Response</a:t>
            </a:r>
          </a:p>
        </p:txBody>
      </p:sp>
      <p:sp>
        <p:nvSpPr>
          <p:cNvPr id="3" name="Content Placeholder 2">
            <a:extLst>
              <a:ext uri="{FF2B5EF4-FFF2-40B4-BE49-F238E27FC236}">
                <a16:creationId xmlns:a16="http://schemas.microsoft.com/office/drawing/2014/main" id="{37EFFFE3-B0C4-418F-8939-B1B03A386B93}"/>
              </a:ext>
            </a:extLst>
          </p:cNvPr>
          <p:cNvSpPr>
            <a:spLocks noGrp="1"/>
          </p:cNvSpPr>
          <p:nvPr>
            <p:ph idx="1"/>
          </p:nvPr>
        </p:nvSpPr>
        <p:spPr/>
        <p:txBody>
          <a:bodyPr>
            <a:normAutofit fontScale="85000" lnSpcReduction="20000"/>
          </a:bodyPr>
          <a:lstStyle/>
          <a:p>
            <a:r>
              <a:rPr lang="en-US" dirty="0"/>
              <a:t>Once the Trade petition is certified, specific Trade rapid response services are required to be provided to trade-affected workers.</a:t>
            </a:r>
          </a:p>
          <a:p>
            <a:endParaRPr lang="en-US" dirty="0"/>
          </a:p>
          <a:p>
            <a:r>
              <a:rPr lang="en-US" dirty="0"/>
              <a:t>20 CFR 618.816 outlines the States responsibilities for provision of Rapid Response services to trade affected workers</a:t>
            </a:r>
          </a:p>
          <a:p>
            <a:endParaRPr lang="en-US" dirty="0"/>
          </a:p>
          <a:p>
            <a:pPr lvl="1"/>
            <a:r>
              <a:rPr lang="en-US" dirty="0"/>
              <a:t>Paragraph (b) requires States to ensure that rapid response assistance and appropriate career services are made available to members of a group of workers for whom a petition has been filed.</a:t>
            </a:r>
          </a:p>
          <a:p>
            <a:endParaRPr lang="en-US" dirty="0"/>
          </a:p>
          <a:p>
            <a:pPr lvl="1"/>
            <a:r>
              <a:rPr lang="en-US" dirty="0"/>
              <a:t>Paragraph (e)(5) states that upon receipt of a copy of a certification issued by DOL, the State must perform outreach to, intake of, and orientation for trade-affected workers covered by the certification with respect to assistance and benefits available.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49C7824-5FA1-4483-B8CD-14C094EA6C3B}"/>
              </a:ext>
            </a:extLst>
          </p:cNvPr>
          <p:cNvSpPr>
            <a:spLocks noGrp="1"/>
          </p:cNvSpPr>
          <p:nvPr>
            <p:ph type="sldNum" sz="quarter" idx="12"/>
          </p:nvPr>
        </p:nvSpPr>
        <p:spPr/>
        <p:txBody>
          <a:bodyPr/>
          <a:lstStyle/>
          <a:p>
            <a:fld id="{62E03C93-A8B5-5E4D-ADDE-FACFC10B3CD1}" type="slidenum">
              <a:rPr lang="en-US" smtClean="0"/>
              <a:pPr/>
              <a:t>35</a:t>
            </a:fld>
            <a:endParaRPr lang="en-US" dirty="0"/>
          </a:p>
        </p:txBody>
      </p:sp>
    </p:spTree>
    <p:extLst>
      <p:ext uri="{BB962C8B-B14F-4D97-AF65-F5344CB8AC3E}">
        <p14:creationId xmlns:p14="http://schemas.microsoft.com/office/powerpoint/2010/main" val="1837452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E344-2BB9-4E1C-896C-82FB1A234643}"/>
              </a:ext>
            </a:extLst>
          </p:cNvPr>
          <p:cNvSpPr>
            <a:spLocks noGrp="1"/>
          </p:cNvSpPr>
          <p:nvPr>
            <p:ph type="title"/>
          </p:nvPr>
        </p:nvSpPr>
        <p:spPr/>
        <p:txBody>
          <a:bodyPr>
            <a:normAutofit fontScale="90000"/>
          </a:bodyPr>
          <a:lstStyle/>
          <a:p>
            <a:r>
              <a:rPr lang="en-US" dirty="0"/>
              <a:t>Rapid Response (cont.)</a:t>
            </a:r>
          </a:p>
        </p:txBody>
      </p:sp>
      <p:sp>
        <p:nvSpPr>
          <p:cNvPr id="3" name="Content Placeholder 2">
            <a:extLst>
              <a:ext uri="{FF2B5EF4-FFF2-40B4-BE49-F238E27FC236}">
                <a16:creationId xmlns:a16="http://schemas.microsoft.com/office/drawing/2014/main" id="{EBD654E3-51E7-4012-9DDE-0636A6BDF123}"/>
              </a:ext>
            </a:extLst>
          </p:cNvPr>
          <p:cNvSpPr>
            <a:spLocks noGrp="1"/>
          </p:cNvSpPr>
          <p:nvPr>
            <p:ph idx="1"/>
          </p:nvPr>
        </p:nvSpPr>
        <p:spPr/>
        <p:txBody>
          <a:bodyPr>
            <a:normAutofit/>
          </a:bodyPr>
          <a:lstStyle/>
          <a:p>
            <a:pPr lvl="1"/>
            <a:r>
              <a:rPr lang="en-US" dirty="0"/>
              <a:t>Paragraph (f) requires that States:</a:t>
            </a:r>
          </a:p>
          <a:p>
            <a:pPr lvl="2"/>
            <a:r>
              <a:rPr lang="en-US" dirty="0"/>
              <a:t>(1) Advise each trade-affected worker, as soon as practicable after the worker is separated from adversely affected employment, or, after a certification is issued, or upon notice of the worker’s threatened status, of the benefits and services available, including the qualifying requirements, procedures, and deadlines for applying for such benefits and services.</a:t>
            </a:r>
          </a:p>
          <a:p>
            <a:pPr lvl="2"/>
            <a:r>
              <a:rPr lang="en-US" dirty="0"/>
              <a:t>(2) Perform an intake interview for each trade-affected worker (unless the worker declines the interview) as soon as practicable after the worker is separated from adversely affected employment, after a certification is issued, or upon notice of the worker’s threatened status.  The interview must be scheduled in time for the worker to meet the training enrollment deadline.  During the interview, the State must provide information about all of the benefits available.</a:t>
            </a:r>
          </a:p>
          <a:p>
            <a:endParaRPr lang="en-US" dirty="0"/>
          </a:p>
        </p:txBody>
      </p:sp>
      <p:sp>
        <p:nvSpPr>
          <p:cNvPr id="4" name="Slide Number Placeholder 3">
            <a:extLst>
              <a:ext uri="{FF2B5EF4-FFF2-40B4-BE49-F238E27FC236}">
                <a16:creationId xmlns:a16="http://schemas.microsoft.com/office/drawing/2014/main" id="{DF19F6FA-2FF9-4DB7-8130-6682B41F8229}"/>
              </a:ext>
            </a:extLst>
          </p:cNvPr>
          <p:cNvSpPr>
            <a:spLocks noGrp="1"/>
          </p:cNvSpPr>
          <p:nvPr>
            <p:ph type="sldNum" sz="quarter" idx="12"/>
          </p:nvPr>
        </p:nvSpPr>
        <p:spPr/>
        <p:txBody>
          <a:bodyPr/>
          <a:lstStyle/>
          <a:p>
            <a:fld id="{62E03C93-A8B5-5E4D-ADDE-FACFC10B3CD1}" type="slidenum">
              <a:rPr lang="en-US" smtClean="0"/>
              <a:pPr/>
              <a:t>36</a:t>
            </a:fld>
            <a:endParaRPr lang="en-US" dirty="0"/>
          </a:p>
        </p:txBody>
      </p:sp>
    </p:spTree>
    <p:extLst>
      <p:ext uri="{BB962C8B-B14F-4D97-AF65-F5344CB8AC3E}">
        <p14:creationId xmlns:p14="http://schemas.microsoft.com/office/powerpoint/2010/main" val="90979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E995-E9EB-44CA-B1A3-33789E5FB8D2}"/>
              </a:ext>
            </a:extLst>
          </p:cNvPr>
          <p:cNvSpPr>
            <a:spLocks noGrp="1"/>
          </p:cNvSpPr>
          <p:nvPr>
            <p:ph type="title"/>
          </p:nvPr>
        </p:nvSpPr>
        <p:spPr/>
        <p:txBody>
          <a:bodyPr>
            <a:normAutofit fontScale="90000"/>
          </a:bodyPr>
          <a:lstStyle/>
          <a:p>
            <a:r>
              <a:rPr lang="en-US" dirty="0"/>
              <a:t>Rapid Response (cont.)</a:t>
            </a:r>
          </a:p>
        </p:txBody>
      </p:sp>
      <p:sp>
        <p:nvSpPr>
          <p:cNvPr id="3" name="Content Placeholder 2">
            <a:extLst>
              <a:ext uri="{FF2B5EF4-FFF2-40B4-BE49-F238E27FC236}">
                <a16:creationId xmlns:a16="http://schemas.microsoft.com/office/drawing/2014/main" id="{C23EF02B-3E1F-4F13-8BB1-B96670F66EA4}"/>
              </a:ext>
            </a:extLst>
          </p:cNvPr>
          <p:cNvSpPr>
            <a:spLocks noGrp="1"/>
          </p:cNvSpPr>
          <p:nvPr>
            <p:ph idx="1"/>
          </p:nvPr>
        </p:nvSpPr>
        <p:spPr/>
        <p:txBody>
          <a:bodyPr>
            <a:normAutofit fontScale="92500" lnSpcReduction="10000"/>
          </a:bodyPr>
          <a:lstStyle/>
          <a:p>
            <a:r>
              <a:rPr lang="en-US" dirty="0"/>
              <a:t>Trade Rapid Response Requirements in 20 CFR 618.816 handled by IDES:</a:t>
            </a:r>
          </a:p>
          <a:p>
            <a:pPr lvl="1"/>
            <a:r>
              <a:rPr lang="en-US" dirty="0"/>
              <a:t>Paragraph (e)(2) requires: Upon certification the State must provide a written notice through the mail, of the benefits available to each worker known to be covered by the certification when the worker becomes partially or totally separated or as soon as possible after the certification is issued if the worker is already partially or totally separated from adversely affected employment.</a:t>
            </a:r>
          </a:p>
          <a:p>
            <a:pPr lvl="1"/>
            <a:endParaRPr lang="en-US" dirty="0"/>
          </a:p>
          <a:p>
            <a:pPr lvl="1"/>
            <a:r>
              <a:rPr lang="en-US" dirty="0"/>
              <a:t>Paragraph (e)(3) requires the State to obtain the names and addresses of all workers who were partially or total separated from adversely affected employment.</a:t>
            </a:r>
          </a:p>
          <a:p>
            <a:pPr lvl="1"/>
            <a:endParaRPr lang="en-US" dirty="0"/>
          </a:p>
          <a:p>
            <a:pPr lvl="1"/>
            <a:r>
              <a:rPr lang="en-US" dirty="0"/>
              <a:t>Paragraph (e)(4) requires the State to publish a notice of the certification in a newspaper and other modern methods of communication.</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D4332AB-B259-4A2A-9F9D-5BA2951758AA}"/>
              </a:ext>
            </a:extLst>
          </p:cNvPr>
          <p:cNvSpPr>
            <a:spLocks noGrp="1"/>
          </p:cNvSpPr>
          <p:nvPr>
            <p:ph type="sldNum" sz="quarter" idx="12"/>
          </p:nvPr>
        </p:nvSpPr>
        <p:spPr/>
        <p:txBody>
          <a:bodyPr/>
          <a:lstStyle/>
          <a:p>
            <a:fld id="{62E03C93-A8B5-5E4D-ADDE-FACFC10B3CD1}" type="slidenum">
              <a:rPr lang="en-US" smtClean="0"/>
              <a:pPr/>
              <a:t>37</a:t>
            </a:fld>
            <a:endParaRPr lang="en-US" dirty="0"/>
          </a:p>
        </p:txBody>
      </p:sp>
    </p:spTree>
    <p:extLst>
      <p:ext uri="{BB962C8B-B14F-4D97-AF65-F5344CB8AC3E}">
        <p14:creationId xmlns:p14="http://schemas.microsoft.com/office/powerpoint/2010/main" val="2439193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3F602-3536-4E3C-9C10-9728FD6A4261}"/>
              </a:ext>
            </a:extLst>
          </p:cNvPr>
          <p:cNvSpPr>
            <a:spLocks noGrp="1"/>
          </p:cNvSpPr>
          <p:nvPr>
            <p:ph type="title"/>
          </p:nvPr>
        </p:nvSpPr>
        <p:spPr/>
        <p:txBody>
          <a:bodyPr>
            <a:normAutofit fontScale="90000"/>
          </a:bodyPr>
          <a:lstStyle/>
          <a:p>
            <a:r>
              <a:rPr lang="en-US" dirty="0"/>
              <a:t>Rapid Response (cont.)</a:t>
            </a:r>
          </a:p>
        </p:txBody>
      </p:sp>
      <p:sp>
        <p:nvSpPr>
          <p:cNvPr id="3" name="Content Placeholder 2">
            <a:extLst>
              <a:ext uri="{FF2B5EF4-FFF2-40B4-BE49-F238E27FC236}">
                <a16:creationId xmlns:a16="http://schemas.microsoft.com/office/drawing/2014/main" id="{7EF1CE14-37BF-4F4F-B393-4CB6D2F4B853}"/>
              </a:ext>
            </a:extLst>
          </p:cNvPr>
          <p:cNvSpPr>
            <a:spLocks noGrp="1"/>
          </p:cNvSpPr>
          <p:nvPr>
            <p:ph idx="1"/>
          </p:nvPr>
        </p:nvSpPr>
        <p:spPr/>
        <p:txBody>
          <a:bodyPr>
            <a:normAutofit fontScale="70000" lnSpcReduction="20000"/>
          </a:bodyPr>
          <a:lstStyle/>
          <a:p>
            <a:r>
              <a:rPr lang="en-US" dirty="0"/>
              <a:t>Rapid Response events for trade affected workers are conducted the same as Rapid Response events for other layoffs and closings except, the following activities will be done at the Trade Rapid Response event:</a:t>
            </a:r>
          </a:p>
          <a:p>
            <a:endParaRPr lang="en-US" dirty="0"/>
          </a:p>
          <a:p>
            <a:pPr lvl="1"/>
            <a:r>
              <a:rPr lang="en-US" dirty="0"/>
              <a:t>IDES staff will present information to the trade affected workers on the Trade Readjustment Allowance, ATAA and RTAA program benefits.</a:t>
            </a:r>
          </a:p>
          <a:p>
            <a:endParaRPr lang="en-US" dirty="0"/>
          </a:p>
          <a:p>
            <a:pPr lvl="1"/>
            <a:r>
              <a:rPr lang="en-US" dirty="0"/>
              <a:t>The Rapid Response Coordinator of the event will read in its entirety the Benefit Rights and Obligations (BRO) (Form #001) to the trade affected workers.  </a:t>
            </a:r>
          </a:p>
          <a:p>
            <a:pPr lvl="2"/>
            <a:r>
              <a:rPr lang="en-US" dirty="0"/>
              <a:t>The BRO will be signed by the participant at the event and a copy of the signed form will be given to the worker.</a:t>
            </a:r>
          </a:p>
          <a:p>
            <a:pPr lvl="1"/>
            <a:endParaRPr lang="en-US" dirty="0"/>
          </a:p>
          <a:p>
            <a:pPr lvl="1"/>
            <a:r>
              <a:rPr lang="en-US" dirty="0"/>
              <a:t>For 2021R trade affected workers, the Form #004 2021R Trade Bona Fide Application will also be completed by the participant and career planner at the Trade Rapid Response event.</a:t>
            </a:r>
          </a:p>
          <a:p>
            <a:pPr lvl="1"/>
            <a:endParaRPr lang="en-US" dirty="0"/>
          </a:p>
          <a:p>
            <a:pPr lvl="1"/>
            <a:r>
              <a:rPr lang="en-US" dirty="0"/>
              <a:t>Initial testing and/or enrollment meetings between the trade affected worker and a career planner should be set up at this event to ensure enrollment deadlines are met.</a:t>
            </a:r>
          </a:p>
          <a:p>
            <a:pPr marL="0" indent="0">
              <a:buNone/>
            </a:pPr>
            <a:endParaRPr lang="en-US" dirty="0"/>
          </a:p>
        </p:txBody>
      </p:sp>
      <p:sp>
        <p:nvSpPr>
          <p:cNvPr id="4" name="Slide Number Placeholder 3">
            <a:extLst>
              <a:ext uri="{FF2B5EF4-FFF2-40B4-BE49-F238E27FC236}">
                <a16:creationId xmlns:a16="http://schemas.microsoft.com/office/drawing/2014/main" id="{225F0029-4231-43FD-BA24-020F6BA14B8E}"/>
              </a:ext>
            </a:extLst>
          </p:cNvPr>
          <p:cNvSpPr>
            <a:spLocks noGrp="1"/>
          </p:cNvSpPr>
          <p:nvPr>
            <p:ph type="sldNum" sz="quarter" idx="12"/>
          </p:nvPr>
        </p:nvSpPr>
        <p:spPr/>
        <p:txBody>
          <a:bodyPr/>
          <a:lstStyle/>
          <a:p>
            <a:fld id="{62E03C93-A8B5-5E4D-ADDE-FACFC10B3CD1}" type="slidenum">
              <a:rPr lang="en-US" smtClean="0"/>
              <a:pPr/>
              <a:t>38</a:t>
            </a:fld>
            <a:endParaRPr lang="en-US" dirty="0"/>
          </a:p>
        </p:txBody>
      </p:sp>
    </p:spTree>
    <p:extLst>
      <p:ext uri="{BB962C8B-B14F-4D97-AF65-F5344CB8AC3E}">
        <p14:creationId xmlns:p14="http://schemas.microsoft.com/office/powerpoint/2010/main" val="903629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E472-34FE-42D0-92F9-44608BAF7E10}"/>
              </a:ext>
            </a:extLst>
          </p:cNvPr>
          <p:cNvSpPr>
            <a:spLocks noGrp="1"/>
          </p:cNvSpPr>
          <p:nvPr>
            <p:ph type="title"/>
          </p:nvPr>
        </p:nvSpPr>
        <p:spPr/>
        <p:txBody>
          <a:bodyPr>
            <a:noAutofit/>
          </a:bodyPr>
          <a:lstStyle/>
          <a:p>
            <a:r>
              <a:rPr lang="en-US" sz="3600" dirty="0"/>
              <a:t>Benefits Rights and Obligations (BRO)</a:t>
            </a:r>
          </a:p>
        </p:txBody>
      </p:sp>
      <p:sp>
        <p:nvSpPr>
          <p:cNvPr id="3" name="Content Placeholder 2">
            <a:extLst>
              <a:ext uri="{FF2B5EF4-FFF2-40B4-BE49-F238E27FC236}">
                <a16:creationId xmlns:a16="http://schemas.microsoft.com/office/drawing/2014/main" id="{D793D19C-1AB4-42B5-A80E-85D1114283BE}"/>
              </a:ext>
            </a:extLst>
          </p:cNvPr>
          <p:cNvSpPr>
            <a:spLocks noGrp="1"/>
          </p:cNvSpPr>
          <p:nvPr>
            <p:ph idx="1"/>
          </p:nvPr>
        </p:nvSpPr>
        <p:spPr/>
        <p:txBody>
          <a:bodyPr/>
          <a:lstStyle/>
          <a:p>
            <a:r>
              <a:rPr lang="en-US" dirty="0"/>
              <a:t>BRO for Certifications 81,000 to 97,999.  See Illinois </a:t>
            </a:r>
            <a:r>
              <a:rPr lang="en-US" dirty="0" err="1"/>
              <a:t>workNet</a:t>
            </a:r>
            <a:r>
              <a:rPr lang="en-US" dirty="0"/>
              <a:t> for applicable BRO for participant being served. </a:t>
            </a:r>
          </a:p>
          <a:p>
            <a:endParaRPr lang="en-US" dirty="0"/>
          </a:p>
        </p:txBody>
      </p:sp>
      <p:sp>
        <p:nvSpPr>
          <p:cNvPr id="4" name="Slide Number Placeholder 3">
            <a:extLst>
              <a:ext uri="{FF2B5EF4-FFF2-40B4-BE49-F238E27FC236}">
                <a16:creationId xmlns:a16="http://schemas.microsoft.com/office/drawing/2014/main" id="{08A4D089-D761-495F-9A95-20A537BA2056}"/>
              </a:ext>
            </a:extLst>
          </p:cNvPr>
          <p:cNvSpPr>
            <a:spLocks noGrp="1"/>
          </p:cNvSpPr>
          <p:nvPr>
            <p:ph type="sldNum" sz="quarter" idx="12"/>
          </p:nvPr>
        </p:nvSpPr>
        <p:spPr/>
        <p:txBody>
          <a:bodyPr/>
          <a:lstStyle/>
          <a:p>
            <a:fld id="{62E03C93-A8B5-5E4D-ADDE-FACFC10B3CD1}" type="slidenum">
              <a:rPr lang="en-US" smtClean="0"/>
              <a:pPr/>
              <a:t>39</a:t>
            </a:fld>
            <a:endParaRPr lang="en-US" dirty="0"/>
          </a:p>
        </p:txBody>
      </p:sp>
      <p:pic>
        <p:nvPicPr>
          <p:cNvPr id="5" name="Content Placeholder 4">
            <a:extLst>
              <a:ext uri="{FF2B5EF4-FFF2-40B4-BE49-F238E27FC236}">
                <a16:creationId xmlns:a16="http://schemas.microsoft.com/office/drawing/2014/main" id="{0A475466-88BC-4E54-9084-C41840BC80C0}"/>
              </a:ext>
            </a:extLst>
          </p:cNvPr>
          <p:cNvPicPr>
            <a:picLocks noChangeAspect="1"/>
          </p:cNvPicPr>
          <p:nvPr/>
        </p:nvPicPr>
        <p:blipFill>
          <a:blip r:embed="rId2"/>
          <a:stretch>
            <a:fillRect/>
          </a:stretch>
        </p:blipFill>
        <p:spPr>
          <a:xfrm>
            <a:off x="1821193" y="2976391"/>
            <a:ext cx="7591164" cy="3421504"/>
          </a:xfrm>
          <a:prstGeom prst="rect">
            <a:avLst/>
          </a:prstGeom>
        </p:spPr>
      </p:pic>
    </p:spTree>
    <p:extLst>
      <p:ext uri="{BB962C8B-B14F-4D97-AF65-F5344CB8AC3E}">
        <p14:creationId xmlns:p14="http://schemas.microsoft.com/office/powerpoint/2010/main" val="249110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Petition/Certification (cont.)</a:t>
            </a:r>
          </a:p>
        </p:txBody>
      </p:sp>
      <p:sp>
        <p:nvSpPr>
          <p:cNvPr id="3" name="Content Placeholder 2"/>
          <p:cNvSpPr>
            <a:spLocks noGrp="1"/>
          </p:cNvSpPr>
          <p:nvPr>
            <p:ph idx="1"/>
          </p:nvPr>
        </p:nvSpPr>
        <p:spPr>
          <a:xfrm>
            <a:off x="838200" y="1873956"/>
            <a:ext cx="10515600" cy="4303007"/>
          </a:xfrm>
        </p:spPr>
        <p:txBody>
          <a:bodyPr>
            <a:normAutofit/>
          </a:bodyPr>
          <a:lstStyle/>
          <a:p>
            <a:r>
              <a:rPr lang="en-US" dirty="0"/>
              <a:t>To file a petition online, go to </a:t>
            </a:r>
            <a:r>
              <a:rPr lang="en-US" u="sng" dirty="0">
                <a:hlinkClick r:id="rId2"/>
              </a:rPr>
              <a:t>https://www.dol.gov/agencies/eta/tradeact</a:t>
            </a:r>
            <a:endParaRPr lang="en-US" dirty="0"/>
          </a:p>
          <a:p>
            <a:endParaRPr lang="en-US" dirty="0"/>
          </a:p>
          <a:p>
            <a:r>
              <a:rPr lang="en-US" dirty="0"/>
              <a:t>A copy of the petition must also be sent to Trade Merit Staff:</a:t>
            </a:r>
          </a:p>
          <a:p>
            <a:pPr lvl="1"/>
            <a:r>
              <a:rPr lang="en-US" dirty="0"/>
              <a:t>Susan Boggs – </a:t>
            </a:r>
            <a:r>
              <a:rPr lang="en-US" u="sng" dirty="0">
                <a:hlinkClick r:id="rId3"/>
              </a:rPr>
              <a:t>susan.boggs@Illinois.gov</a:t>
            </a:r>
            <a:endParaRPr lang="en-US" dirty="0"/>
          </a:p>
          <a:p>
            <a:pPr lvl="1"/>
            <a:r>
              <a:rPr lang="en-US" dirty="0"/>
              <a:t>Sheila Sloan – </a:t>
            </a:r>
            <a:r>
              <a:rPr lang="en-US" u="sng" dirty="0">
                <a:hlinkClick r:id="rId4"/>
              </a:rPr>
              <a:t>sheila.sloan@Illinois.gov</a:t>
            </a:r>
            <a:endParaRPr lang="en-US" dirty="0"/>
          </a:p>
          <a:p>
            <a:pPr lvl="1"/>
            <a:r>
              <a:rPr lang="en-US" dirty="0"/>
              <a:t>Lori Graham – </a:t>
            </a:r>
            <a:r>
              <a:rPr lang="en-US" u="sng" dirty="0">
                <a:hlinkClick r:id="rId5"/>
              </a:rPr>
              <a:t>lori.graham@illinois.gov</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7A37E7E-B3A4-4B66-A9B4-3D1508E83807}"/>
              </a:ext>
            </a:extLst>
          </p:cNvPr>
          <p:cNvSpPr>
            <a:spLocks noGrp="1"/>
          </p:cNvSpPr>
          <p:nvPr>
            <p:ph type="sldNum" sz="quarter" idx="12"/>
          </p:nvPr>
        </p:nvSpPr>
        <p:spPr/>
        <p:txBody>
          <a:bodyPr/>
          <a:lstStyle/>
          <a:p>
            <a:fld id="{62E03C93-A8B5-5E4D-ADDE-FACFC10B3CD1}" type="slidenum">
              <a:rPr lang="en-US" smtClean="0"/>
              <a:pPr/>
              <a:t>4</a:t>
            </a:fld>
            <a:endParaRPr lang="en-US" dirty="0"/>
          </a:p>
        </p:txBody>
      </p:sp>
    </p:spTree>
    <p:extLst>
      <p:ext uri="{BB962C8B-B14F-4D97-AF65-F5344CB8AC3E}">
        <p14:creationId xmlns:p14="http://schemas.microsoft.com/office/powerpoint/2010/main" val="702642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35ED-B597-4475-8A2A-056C40C97FBB}"/>
              </a:ext>
            </a:extLst>
          </p:cNvPr>
          <p:cNvSpPr>
            <a:spLocks noGrp="1"/>
          </p:cNvSpPr>
          <p:nvPr>
            <p:ph type="title"/>
          </p:nvPr>
        </p:nvSpPr>
        <p:spPr/>
        <p:txBody>
          <a:bodyPr>
            <a:normAutofit fontScale="90000"/>
          </a:bodyPr>
          <a:lstStyle/>
          <a:p>
            <a:r>
              <a:rPr lang="en-US" dirty="0"/>
              <a:t>BRO (cont.)</a:t>
            </a:r>
          </a:p>
        </p:txBody>
      </p:sp>
      <p:pic>
        <p:nvPicPr>
          <p:cNvPr id="5" name="Content Placeholder 4">
            <a:extLst>
              <a:ext uri="{FF2B5EF4-FFF2-40B4-BE49-F238E27FC236}">
                <a16:creationId xmlns:a16="http://schemas.microsoft.com/office/drawing/2014/main" id="{7DE3DE85-004A-4097-81CA-2E1DABAE3D31}"/>
              </a:ext>
            </a:extLst>
          </p:cNvPr>
          <p:cNvPicPr>
            <a:picLocks noGrp="1" noChangeAspect="1"/>
          </p:cNvPicPr>
          <p:nvPr>
            <p:ph idx="1"/>
          </p:nvPr>
        </p:nvPicPr>
        <p:blipFill>
          <a:blip r:embed="rId2"/>
          <a:stretch>
            <a:fillRect/>
          </a:stretch>
        </p:blipFill>
        <p:spPr>
          <a:xfrm>
            <a:off x="2047461" y="1547842"/>
            <a:ext cx="7732643" cy="4991070"/>
          </a:xfrm>
          <a:prstGeom prst="rect">
            <a:avLst/>
          </a:prstGeom>
        </p:spPr>
      </p:pic>
      <p:sp>
        <p:nvSpPr>
          <p:cNvPr id="4" name="Slide Number Placeholder 3">
            <a:extLst>
              <a:ext uri="{FF2B5EF4-FFF2-40B4-BE49-F238E27FC236}">
                <a16:creationId xmlns:a16="http://schemas.microsoft.com/office/drawing/2014/main" id="{DCB6C9BF-0557-4BB2-9757-FA57DFE247C4}"/>
              </a:ext>
            </a:extLst>
          </p:cNvPr>
          <p:cNvSpPr>
            <a:spLocks noGrp="1"/>
          </p:cNvSpPr>
          <p:nvPr>
            <p:ph type="sldNum" sz="quarter" idx="12"/>
          </p:nvPr>
        </p:nvSpPr>
        <p:spPr/>
        <p:txBody>
          <a:bodyPr/>
          <a:lstStyle/>
          <a:p>
            <a:fld id="{62E03C93-A8B5-5E4D-ADDE-FACFC10B3CD1}" type="slidenum">
              <a:rPr lang="en-US" smtClean="0"/>
              <a:pPr/>
              <a:t>40</a:t>
            </a:fld>
            <a:endParaRPr lang="en-US" dirty="0"/>
          </a:p>
        </p:txBody>
      </p:sp>
    </p:spTree>
    <p:extLst>
      <p:ext uri="{BB962C8B-B14F-4D97-AF65-F5344CB8AC3E}">
        <p14:creationId xmlns:p14="http://schemas.microsoft.com/office/powerpoint/2010/main" val="844856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6A24-0EA4-4C99-96E8-FE3BBC594326}"/>
              </a:ext>
            </a:extLst>
          </p:cNvPr>
          <p:cNvSpPr>
            <a:spLocks noGrp="1"/>
          </p:cNvSpPr>
          <p:nvPr>
            <p:ph type="title"/>
          </p:nvPr>
        </p:nvSpPr>
        <p:spPr/>
        <p:txBody>
          <a:bodyPr>
            <a:normAutofit fontScale="90000"/>
          </a:bodyPr>
          <a:lstStyle/>
          <a:p>
            <a:r>
              <a:rPr lang="en-US" dirty="0"/>
              <a:t>BRO (cont.)</a:t>
            </a:r>
          </a:p>
        </p:txBody>
      </p:sp>
      <p:pic>
        <p:nvPicPr>
          <p:cNvPr id="5" name="Content Placeholder 4">
            <a:extLst>
              <a:ext uri="{FF2B5EF4-FFF2-40B4-BE49-F238E27FC236}">
                <a16:creationId xmlns:a16="http://schemas.microsoft.com/office/drawing/2014/main" id="{3406E545-A1F5-4B35-98F0-F0EA345D3CA4}"/>
              </a:ext>
            </a:extLst>
          </p:cNvPr>
          <p:cNvPicPr>
            <a:picLocks noGrp="1" noChangeAspect="1"/>
          </p:cNvPicPr>
          <p:nvPr>
            <p:ph idx="1"/>
          </p:nvPr>
        </p:nvPicPr>
        <p:blipFill>
          <a:blip r:embed="rId2"/>
          <a:stretch>
            <a:fillRect/>
          </a:stretch>
        </p:blipFill>
        <p:spPr>
          <a:xfrm>
            <a:off x="1968314" y="2395330"/>
            <a:ext cx="8858839" cy="3147219"/>
          </a:xfrm>
          <a:prstGeom prst="rect">
            <a:avLst/>
          </a:prstGeom>
        </p:spPr>
      </p:pic>
      <p:sp>
        <p:nvSpPr>
          <p:cNvPr id="4" name="Slide Number Placeholder 3">
            <a:extLst>
              <a:ext uri="{FF2B5EF4-FFF2-40B4-BE49-F238E27FC236}">
                <a16:creationId xmlns:a16="http://schemas.microsoft.com/office/drawing/2014/main" id="{58CE28DF-560D-43CA-882F-97F50A9E8171}"/>
              </a:ext>
            </a:extLst>
          </p:cNvPr>
          <p:cNvSpPr>
            <a:spLocks noGrp="1"/>
          </p:cNvSpPr>
          <p:nvPr>
            <p:ph type="sldNum" sz="quarter" idx="12"/>
          </p:nvPr>
        </p:nvSpPr>
        <p:spPr/>
        <p:txBody>
          <a:bodyPr/>
          <a:lstStyle/>
          <a:p>
            <a:fld id="{62E03C93-A8B5-5E4D-ADDE-FACFC10B3CD1}" type="slidenum">
              <a:rPr lang="en-US" smtClean="0"/>
              <a:pPr/>
              <a:t>41</a:t>
            </a:fld>
            <a:endParaRPr lang="en-US" dirty="0"/>
          </a:p>
        </p:txBody>
      </p:sp>
    </p:spTree>
    <p:extLst>
      <p:ext uri="{BB962C8B-B14F-4D97-AF65-F5344CB8AC3E}">
        <p14:creationId xmlns:p14="http://schemas.microsoft.com/office/powerpoint/2010/main" val="3796117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9231-0BC2-45FF-B572-40D885F112F8}"/>
              </a:ext>
            </a:extLst>
          </p:cNvPr>
          <p:cNvSpPr>
            <a:spLocks noGrp="1"/>
          </p:cNvSpPr>
          <p:nvPr>
            <p:ph type="title"/>
          </p:nvPr>
        </p:nvSpPr>
        <p:spPr/>
        <p:txBody>
          <a:bodyPr>
            <a:normAutofit fontScale="90000"/>
          </a:bodyPr>
          <a:lstStyle/>
          <a:p>
            <a:r>
              <a:rPr lang="en-US" dirty="0"/>
              <a:t>BRO (cont.)</a:t>
            </a:r>
          </a:p>
        </p:txBody>
      </p:sp>
      <p:pic>
        <p:nvPicPr>
          <p:cNvPr id="5" name="Content Placeholder 4">
            <a:extLst>
              <a:ext uri="{FF2B5EF4-FFF2-40B4-BE49-F238E27FC236}">
                <a16:creationId xmlns:a16="http://schemas.microsoft.com/office/drawing/2014/main" id="{279A7927-CAD9-4870-A466-944484126158}"/>
              </a:ext>
            </a:extLst>
          </p:cNvPr>
          <p:cNvPicPr>
            <a:picLocks noGrp="1" noChangeAspect="1"/>
          </p:cNvPicPr>
          <p:nvPr>
            <p:ph idx="1"/>
          </p:nvPr>
        </p:nvPicPr>
        <p:blipFill>
          <a:blip r:embed="rId2"/>
          <a:stretch>
            <a:fillRect/>
          </a:stretch>
        </p:blipFill>
        <p:spPr>
          <a:xfrm>
            <a:off x="2007705" y="1340251"/>
            <a:ext cx="7305260" cy="5016099"/>
          </a:xfrm>
          <a:prstGeom prst="rect">
            <a:avLst/>
          </a:prstGeom>
        </p:spPr>
      </p:pic>
      <p:sp>
        <p:nvSpPr>
          <p:cNvPr id="4" name="Slide Number Placeholder 3">
            <a:extLst>
              <a:ext uri="{FF2B5EF4-FFF2-40B4-BE49-F238E27FC236}">
                <a16:creationId xmlns:a16="http://schemas.microsoft.com/office/drawing/2014/main" id="{22A53C0A-0C56-4C76-8234-EB6ECB54B443}"/>
              </a:ext>
            </a:extLst>
          </p:cNvPr>
          <p:cNvSpPr>
            <a:spLocks noGrp="1"/>
          </p:cNvSpPr>
          <p:nvPr>
            <p:ph type="sldNum" sz="quarter" idx="12"/>
          </p:nvPr>
        </p:nvSpPr>
        <p:spPr/>
        <p:txBody>
          <a:bodyPr/>
          <a:lstStyle/>
          <a:p>
            <a:fld id="{62E03C93-A8B5-5E4D-ADDE-FACFC10B3CD1}" type="slidenum">
              <a:rPr lang="en-US" smtClean="0"/>
              <a:pPr/>
              <a:t>42</a:t>
            </a:fld>
            <a:endParaRPr lang="en-US" dirty="0"/>
          </a:p>
        </p:txBody>
      </p:sp>
    </p:spTree>
    <p:extLst>
      <p:ext uri="{BB962C8B-B14F-4D97-AF65-F5344CB8AC3E}">
        <p14:creationId xmlns:p14="http://schemas.microsoft.com/office/powerpoint/2010/main" val="2288958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A3EC-0D33-431E-B9B7-0781011D25F4}"/>
              </a:ext>
            </a:extLst>
          </p:cNvPr>
          <p:cNvSpPr>
            <a:spLocks noGrp="1"/>
          </p:cNvSpPr>
          <p:nvPr>
            <p:ph type="title"/>
          </p:nvPr>
        </p:nvSpPr>
        <p:spPr/>
        <p:txBody>
          <a:bodyPr>
            <a:normAutofit fontScale="90000"/>
          </a:bodyPr>
          <a:lstStyle/>
          <a:p>
            <a:r>
              <a:rPr lang="en-US" dirty="0"/>
              <a:t>BRO (cont.)</a:t>
            </a:r>
          </a:p>
        </p:txBody>
      </p:sp>
      <p:pic>
        <p:nvPicPr>
          <p:cNvPr id="5" name="Content Placeholder 4">
            <a:extLst>
              <a:ext uri="{FF2B5EF4-FFF2-40B4-BE49-F238E27FC236}">
                <a16:creationId xmlns:a16="http://schemas.microsoft.com/office/drawing/2014/main" id="{029C917C-D4A5-4C33-8CE0-01101E1174EC}"/>
              </a:ext>
            </a:extLst>
          </p:cNvPr>
          <p:cNvPicPr>
            <a:picLocks noGrp="1" noChangeAspect="1"/>
          </p:cNvPicPr>
          <p:nvPr>
            <p:ph idx="1"/>
          </p:nvPr>
        </p:nvPicPr>
        <p:blipFill>
          <a:blip r:embed="rId2"/>
          <a:stretch>
            <a:fillRect/>
          </a:stretch>
        </p:blipFill>
        <p:spPr>
          <a:xfrm>
            <a:off x="2341771" y="2107096"/>
            <a:ext cx="8180869" cy="3621398"/>
          </a:xfrm>
          <a:prstGeom prst="rect">
            <a:avLst/>
          </a:prstGeom>
        </p:spPr>
      </p:pic>
      <p:sp>
        <p:nvSpPr>
          <p:cNvPr id="4" name="Slide Number Placeholder 3">
            <a:extLst>
              <a:ext uri="{FF2B5EF4-FFF2-40B4-BE49-F238E27FC236}">
                <a16:creationId xmlns:a16="http://schemas.microsoft.com/office/drawing/2014/main" id="{ABE3B050-043B-4839-8DFC-44FC8C97E33D}"/>
              </a:ext>
            </a:extLst>
          </p:cNvPr>
          <p:cNvSpPr>
            <a:spLocks noGrp="1"/>
          </p:cNvSpPr>
          <p:nvPr>
            <p:ph type="sldNum" sz="quarter" idx="12"/>
          </p:nvPr>
        </p:nvSpPr>
        <p:spPr/>
        <p:txBody>
          <a:bodyPr/>
          <a:lstStyle/>
          <a:p>
            <a:fld id="{62E03C93-A8B5-5E4D-ADDE-FACFC10B3CD1}" type="slidenum">
              <a:rPr lang="en-US" smtClean="0"/>
              <a:pPr/>
              <a:t>43</a:t>
            </a:fld>
            <a:endParaRPr lang="en-US" dirty="0"/>
          </a:p>
        </p:txBody>
      </p:sp>
    </p:spTree>
    <p:extLst>
      <p:ext uri="{BB962C8B-B14F-4D97-AF65-F5344CB8AC3E}">
        <p14:creationId xmlns:p14="http://schemas.microsoft.com/office/powerpoint/2010/main" val="2346354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14B9-900C-4BB4-8FE9-55533A7C5B06}"/>
              </a:ext>
            </a:extLst>
          </p:cNvPr>
          <p:cNvSpPr>
            <a:spLocks noGrp="1"/>
          </p:cNvSpPr>
          <p:nvPr>
            <p:ph type="title"/>
          </p:nvPr>
        </p:nvSpPr>
        <p:spPr/>
        <p:txBody>
          <a:bodyPr>
            <a:normAutofit fontScale="90000"/>
          </a:bodyPr>
          <a:lstStyle/>
          <a:p>
            <a:r>
              <a:rPr lang="en-US" dirty="0"/>
              <a:t>BRO (cont.)</a:t>
            </a:r>
          </a:p>
        </p:txBody>
      </p:sp>
      <p:pic>
        <p:nvPicPr>
          <p:cNvPr id="5" name="Content Placeholder 4">
            <a:extLst>
              <a:ext uri="{FF2B5EF4-FFF2-40B4-BE49-F238E27FC236}">
                <a16:creationId xmlns:a16="http://schemas.microsoft.com/office/drawing/2014/main" id="{C6EF47F7-C31E-4B24-9BEA-D7E6F433FEAD}"/>
              </a:ext>
            </a:extLst>
          </p:cNvPr>
          <p:cNvPicPr>
            <a:picLocks noGrp="1" noChangeAspect="1"/>
          </p:cNvPicPr>
          <p:nvPr>
            <p:ph idx="1"/>
          </p:nvPr>
        </p:nvPicPr>
        <p:blipFill>
          <a:blip r:embed="rId2"/>
          <a:stretch>
            <a:fillRect/>
          </a:stretch>
        </p:blipFill>
        <p:spPr>
          <a:xfrm>
            <a:off x="1838739" y="1347973"/>
            <a:ext cx="7343889" cy="4828990"/>
          </a:xfrm>
          <a:prstGeom prst="rect">
            <a:avLst/>
          </a:prstGeom>
        </p:spPr>
      </p:pic>
      <p:sp>
        <p:nvSpPr>
          <p:cNvPr id="4" name="Slide Number Placeholder 3">
            <a:extLst>
              <a:ext uri="{FF2B5EF4-FFF2-40B4-BE49-F238E27FC236}">
                <a16:creationId xmlns:a16="http://schemas.microsoft.com/office/drawing/2014/main" id="{8E13CF83-29E1-4B36-BAE9-88DA342071AA}"/>
              </a:ext>
            </a:extLst>
          </p:cNvPr>
          <p:cNvSpPr>
            <a:spLocks noGrp="1"/>
          </p:cNvSpPr>
          <p:nvPr>
            <p:ph type="sldNum" sz="quarter" idx="12"/>
          </p:nvPr>
        </p:nvSpPr>
        <p:spPr/>
        <p:txBody>
          <a:bodyPr/>
          <a:lstStyle/>
          <a:p>
            <a:fld id="{62E03C93-A8B5-5E4D-ADDE-FACFC10B3CD1}" type="slidenum">
              <a:rPr lang="en-US" smtClean="0"/>
              <a:pPr/>
              <a:t>44</a:t>
            </a:fld>
            <a:endParaRPr lang="en-US" dirty="0"/>
          </a:p>
        </p:txBody>
      </p:sp>
    </p:spTree>
    <p:extLst>
      <p:ext uri="{BB962C8B-B14F-4D97-AF65-F5344CB8AC3E}">
        <p14:creationId xmlns:p14="http://schemas.microsoft.com/office/powerpoint/2010/main" val="2776836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CF99-059C-4B93-A671-CC74ADF5F279}"/>
              </a:ext>
            </a:extLst>
          </p:cNvPr>
          <p:cNvSpPr>
            <a:spLocks noGrp="1"/>
          </p:cNvSpPr>
          <p:nvPr>
            <p:ph type="title"/>
          </p:nvPr>
        </p:nvSpPr>
        <p:spPr/>
        <p:txBody>
          <a:bodyPr>
            <a:normAutofit fontScale="90000"/>
          </a:bodyPr>
          <a:lstStyle/>
          <a:p>
            <a:r>
              <a:rPr lang="en-US" dirty="0"/>
              <a:t>BRO (cont.)</a:t>
            </a:r>
          </a:p>
        </p:txBody>
      </p:sp>
      <p:pic>
        <p:nvPicPr>
          <p:cNvPr id="5" name="Content Placeholder 4">
            <a:extLst>
              <a:ext uri="{FF2B5EF4-FFF2-40B4-BE49-F238E27FC236}">
                <a16:creationId xmlns:a16="http://schemas.microsoft.com/office/drawing/2014/main" id="{7A4C4022-6A57-401B-8E55-3E5AF3BC0CDC}"/>
              </a:ext>
            </a:extLst>
          </p:cNvPr>
          <p:cNvPicPr>
            <a:picLocks noGrp="1" noChangeAspect="1"/>
          </p:cNvPicPr>
          <p:nvPr>
            <p:ph idx="1"/>
          </p:nvPr>
        </p:nvPicPr>
        <p:blipFill>
          <a:blip r:embed="rId2"/>
          <a:stretch>
            <a:fillRect/>
          </a:stretch>
        </p:blipFill>
        <p:spPr>
          <a:xfrm>
            <a:off x="2246244" y="1810840"/>
            <a:ext cx="8211999" cy="4341724"/>
          </a:xfrm>
          <a:prstGeom prst="rect">
            <a:avLst/>
          </a:prstGeom>
        </p:spPr>
      </p:pic>
      <p:sp>
        <p:nvSpPr>
          <p:cNvPr id="4" name="Slide Number Placeholder 3">
            <a:extLst>
              <a:ext uri="{FF2B5EF4-FFF2-40B4-BE49-F238E27FC236}">
                <a16:creationId xmlns:a16="http://schemas.microsoft.com/office/drawing/2014/main" id="{9E607697-77CB-4AD5-A4D7-8F5E03F2C266}"/>
              </a:ext>
            </a:extLst>
          </p:cNvPr>
          <p:cNvSpPr>
            <a:spLocks noGrp="1"/>
          </p:cNvSpPr>
          <p:nvPr>
            <p:ph type="sldNum" sz="quarter" idx="12"/>
          </p:nvPr>
        </p:nvSpPr>
        <p:spPr/>
        <p:txBody>
          <a:bodyPr/>
          <a:lstStyle/>
          <a:p>
            <a:fld id="{62E03C93-A8B5-5E4D-ADDE-FACFC10B3CD1}" type="slidenum">
              <a:rPr lang="en-US" smtClean="0"/>
              <a:pPr/>
              <a:t>45</a:t>
            </a:fld>
            <a:endParaRPr lang="en-US" dirty="0"/>
          </a:p>
        </p:txBody>
      </p:sp>
    </p:spTree>
    <p:extLst>
      <p:ext uri="{BB962C8B-B14F-4D97-AF65-F5344CB8AC3E}">
        <p14:creationId xmlns:p14="http://schemas.microsoft.com/office/powerpoint/2010/main" val="2011525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C1DB-4FB9-4477-BEE4-5463BFC7D804}"/>
              </a:ext>
            </a:extLst>
          </p:cNvPr>
          <p:cNvSpPr>
            <a:spLocks noGrp="1"/>
          </p:cNvSpPr>
          <p:nvPr>
            <p:ph type="title"/>
          </p:nvPr>
        </p:nvSpPr>
        <p:spPr/>
        <p:txBody>
          <a:bodyPr>
            <a:normAutofit fontScale="90000"/>
          </a:bodyPr>
          <a:lstStyle/>
          <a:p>
            <a:r>
              <a:rPr lang="en-US" dirty="0"/>
              <a:t>BRO (cont.)</a:t>
            </a:r>
          </a:p>
        </p:txBody>
      </p:sp>
      <p:pic>
        <p:nvPicPr>
          <p:cNvPr id="5" name="Content Placeholder 4">
            <a:extLst>
              <a:ext uri="{FF2B5EF4-FFF2-40B4-BE49-F238E27FC236}">
                <a16:creationId xmlns:a16="http://schemas.microsoft.com/office/drawing/2014/main" id="{366E4F5F-8B94-4097-8AE2-6FE5854D0F30}"/>
              </a:ext>
            </a:extLst>
          </p:cNvPr>
          <p:cNvPicPr>
            <a:picLocks noGrp="1" noChangeAspect="1"/>
          </p:cNvPicPr>
          <p:nvPr>
            <p:ph idx="1"/>
          </p:nvPr>
        </p:nvPicPr>
        <p:blipFill>
          <a:blip r:embed="rId2"/>
          <a:stretch>
            <a:fillRect/>
          </a:stretch>
        </p:blipFill>
        <p:spPr>
          <a:xfrm>
            <a:off x="2951921" y="1483943"/>
            <a:ext cx="7002535" cy="4763192"/>
          </a:xfrm>
          <a:prstGeom prst="rect">
            <a:avLst/>
          </a:prstGeom>
        </p:spPr>
      </p:pic>
      <p:sp>
        <p:nvSpPr>
          <p:cNvPr id="4" name="Slide Number Placeholder 3">
            <a:extLst>
              <a:ext uri="{FF2B5EF4-FFF2-40B4-BE49-F238E27FC236}">
                <a16:creationId xmlns:a16="http://schemas.microsoft.com/office/drawing/2014/main" id="{FBE8B316-460A-4923-B454-841224A825D0}"/>
              </a:ext>
            </a:extLst>
          </p:cNvPr>
          <p:cNvSpPr>
            <a:spLocks noGrp="1"/>
          </p:cNvSpPr>
          <p:nvPr>
            <p:ph type="sldNum" sz="quarter" idx="12"/>
          </p:nvPr>
        </p:nvSpPr>
        <p:spPr/>
        <p:txBody>
          <a:bodyPr/>
          <a:lstStyle/>
          <a:p>
            <a:fld id="{62E03C93-A8B5-5E4D-ADDE-FACFC10B3CD1}" type="slidenum">
              <a:rPr lang="en-US" smtClean="0"/>
              <a:pPr/>
              <a:t>46</a:t>
            </a:fld>
            <a:endParaRPr lang="en-US" dirty="0"/>
          </a:p>
        </p:txBody>
      </p:sp>
    </p:spTree>
    <p:extLst>
      <p:ext uri="{BB962C8B-B14F-4D97-AF65-F5344CB8AC3E}">
        <p14:creationId xmlns:p14="http://schemas.microsoft.com/office/powerpoint/2010/main" val="700537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11DF-9B0D-4A13-8E87-A28B8B626CD7}"/>
              </a:ext>
            </a:extLst>
          </p:cNvPr>
          <p:cNvSpPr>
            <a:spLocks noGrp="1"/>
          </p:cNvSpPr>
          <p:nvPr>
            <p:ph type="title"/>
          </p:nvPr>
        </p:nvSpPr>
        <p:spPr/>
        <p:txBody>
          <a:bodyPr>
            <a:normAutofit fontScale="90000"/>
          </a:bodyPr>
          <a:lstStyle/>
          <a:p>
            <a:r>
              <a:rPr lang="en-US" dirty="0"/>
              <a:t>BRO (cont.)</a:t>
            </a:r>
          </a:p>
        </p:txBody>
      </p:sp>
      <p:pic>
        <p:nvPicPr>
          <p:cNvPr id="5" name="Content Placeholder 4">
            <a:extLst>
              <a:ext uri="{FF2B5EF4-FFF2-40B4-BE49-F238E27FC236}">
                <a16:creationId xmlns:a16="http://schemas.microsoft.com/office/drawing/2014/main" id="{2528FBB8-7333-489B-8253-A8DF6B5CDA9D}"/>
              </a:ext>
            </a:extLst>
          </p:cNvPr>
          <p:cNvPicPr>
            <a:picLocks noGrp="1" noChangeAspect="1"/>
          </p:cNvPicPr>
          <p:nvPr>
            <p:ph idx="1"/>
          </p:nvPr>
        </p:nvPicPr>
        <p:blipFill>
          <a:blip r:embed="rId2"/>
          <a:stretch>
            <a:fillRect/>
          </a:stretch>
        </p:blipFill>
        <p:spPr>
          <a:xfrm>
            <a:off x="2228770" y="2066752"/>
            <a:ext cx="8598383" cy="3781011"/>
          </a:xfrm>
          <a:prstGeom prst="rect">
            <a:avLst/>
          </a:prstGeom>
        </p:spPr>
      </p:pic>
      <p:sp>
        <p:nvSpPr>
          <p:cNvPr id="4" name="Slide Number Placeholder 3">
            <a:extLst>
              <a:ext uri="{FF2B5EF4-FFF2-40B4-BE49-F238E27FC236}">
                <a16:creationId xmlns:a16="http://schemas.microsoft.com/office/drawing/2014/main" id="{883FC759-503F-48BF-8A89-B2AD8EFB0EDE}"/>
              </a:ext>
            </a:extLst>
          </p:cNvPr>
          <p:cNvSpPr>
            <a:spLocks noGrp="1"/>
          </p:cNvSpPr>
          <p:nvPr>
            <p:ph type="sldNum" sz="quarter" idx="12"/>
          </p:nvPr>
        </p:nvSpPr>
        <p:spPr/>
        <p:txBody>
          <a:bodyPr/>
          <a:lstStyle/>
          <a:p>
            <a:fld id="{62E03C93-A8B5-5E4D-ADDE-FACFC10B3CD1}" type="slidenum">
              <a:rPr lang="en-US" smtClean="0"/>
              <a:pPr/>
              <a:t>47</a:t>
            </a:fld>
            <a:endParaRPr lang="en-US" dirty="0"/>
          </a:p>
        </p:txBody>
      </p:sp>
    </p:spTree>
    <p:extLst>
      <p:ext uri="{BB962C8B-B14F-4D97-AF65-F5344CB8AC3E}">
        <p14:creationId xmlns:p14="http://schemas.microsoft.com/office/powerpoint/2010/main" val="3867526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C001-BAF5-416F-9E53-84F412FB3C8B}"/>
              </a:ext>
            </a:extLst>
          </p:cNvPr>
          <p:cNvSpPr>
            <a:spLocks noGrp="1"/>
          </p:cNvSpPr>
          <p:nvPr>
            <p:ph type="title"/>
          </p:nvPr>
        </p:nvSpPr>
        <p:spPr/>
        <p:txBody>
          <a:bodyPr>
            <a:normAutofit fontScale="90000"/>
          </a:bodyPr>
          <a:lstStyle/>
          <a:p>
            <a:r>
              <a:rPr lang="en-US" dirty="0"/>
              <a:t>BRO (cont.)</a:t>
            </a:r>
          </a:p>
        </p:txBody>
      </p:sp>
      <p:pic>
        <p:nvPicPr>
          <p:cNvPr id="5" name="Content Placeholder 4">
            <a:extLst>
              <a:ext uri="{FF2B5EF4-FFF2-40B4-BE49-F238E27FC236}">
                <a16:creationId xmlns:a16="http://schemas.microsoft.com/office/drawing/2014/main" id="{B044BA96-445A-4CDF-9F3D-A25902C9D60F}"/>
              </a:ext>
            </a:extLst>
          </p:cNvPr>
          <p:cNvPicPr>
            <a:picLocks noGrp="1" noChangeAspect="1"/>
          </p:cNvPicPr>
          <p:nvPr>
            <p:ph idx="1"/>
          </p:nvPr>
        </p:nvPicPr>
        <p:blipFill>
          <a:blip r:embed="rId2"/>
          <a:stretch>
            <a:fillRect/>
          </a:stretch>
        </p:blipFill>
        <p:spPr>
          <a:xfrm>
            <a:off x="2643810" y="1603114"/>
            <a:ext cx="6544186" cy="4875550"/>
          </a:xfrm>
          <a:prstGeom prst="rect">
            <a:avLst/>
          </a:prstGeom>
        </p:spPr>
      </p:pic>
      <p:sp>
        <p:nvSpPr>
          <p:cNvPr id="4" name="Slide Number Placeholder 3">
            <a:extLst>
              <a:ext uri="{FF2B5EF4-FFF2-40B4-BE49-F238E27FC236}">
                <a16:creationId xmlns:a16="http://schemas.microsoft.com/office/drawing/2014/main" id="{223FB0B7-F942-4C24-BB0A-2D74F3430DF7}"/>
              </a:ext>
            </a:extLst>
          </p:cNvPr>
          <p:cNvSpPr>
            <a:spLocks noGrp="1"/>
          </p:cNvSpPr>
          <p:nvPr>
            <p:ph type="sldNum" sz="quarter" idx="12"/>
          </p:nvPr>
        </p:nvSpPr>
        <p:spPr/>
        <p:txBody>
          <a:bodyPr/>
          <a:lstStyle/>
          <a:p>
            <a:fld id="{62E03C93-A8B5-5E4D-ADDE-FACFC10B3CD1}" type="slidenum">
              <a:rPr lang="en-US" smtClean="0"/>
              <a:pPr/>
              <a:t>48</a:t>
            </a:fld>
            <a:endParaRPr lang="en-US" dirty="0"/>
          </a:p>
        </p:txBody>
      </p:sp>
    </p:spTree>
    <p:extLst>
      <p:ext uri="{BB962C8B-B14F-4D97-AF65-F5344CB8AC3E}">
        <p14:creationId xmlns:p14="http://schemas.microsoft.com/office/powerpoint/2010/main" val="4091135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C554-4591-49C0-8A37-1C3636DD7409}"/>
              </a:ext>
            </a:extLst>
          </p:cNvPr>
          <p:cNvSpPr>
            <a:spLocks noGrp="1"/>
          </p:cNvSpPr>
          <p:nvPr>
            <p:ph type="title"/>
          </p:nvPr>
        </p:nvSpPr>
        <p:spPr/>
        <p:txBody>
          <a:bodyPr>
            <a:normAutofit fontScale="90000"/>
          </a:bodyPr>
          <a:lstStyle/>
          <a:p>
            <a:r>
              <a:rPr lang="en-US" dirty="0"/>
              <a:t>BRO (cont.)</a:t>
            </a:r>
          </a:p>
        </p:txBody>
      </p:sp>
      <p:pic>
        <p:nvPicPr>
          <p:cNvPr id="5" name="Content Placeholder 4">
            <a:extLst>
              <a:ext uri="{FF2B5EF4-FFF2-40B4-BE49-F238E27FC236}">
                <a16:creationId xmlns:a16="http://schemas.microsoft.com/office/drawing/2014/main" id="{A922097F-1FA5-4162-9537-5E47B27D830A}"/>
              </a:ext>
            </a:extLst>
          </p:cNvPr>
          <p:cNvPicPr>
            <a:picLocks noGrp="1" noChangeAspect="1"/>
          </p:cNvPicPr>
          <p:nvPr>
            <p:ph idx="1"/>
          </p:nvPr>
        </p:nvPicPr>
        <p:blipFill>
          <a:blip r:embed="rId2"/>
          <a:stretch>
            <a:fillRect/>
          </a:stretch>
        </p:blipFill>
        <p:spPr>
          <a:xfrm>
            <a:off x="2405271" y="1417174"/>
            <a:ext cx="8199956" cy="4829961"/>
          </a:xfrm>
          <a:prstGeom prst="rect">
            <a:avLst/>
          </a:prstGeom>
        </p:spPr>
      </p:pic>
      <p:sp>
        <p:nvSpPr>
          <p:cNvPr id="4" name="Slide Number Placeholder 3">
            <a:extLst>
              <a:ext uri="{FF2B5EF4-FFF2-40B4-BE49-F238E27FC236}">
                <a16:creationId xmlns:a16="http://schemas.microsoft.com/office/drawing/2014/main" id="{DA0AE67D-8DB6-492E-833D-14EB382C295F}"/>
              </a:ext>
            </a:extLst>
          </p:cNvPr>
          <p:cNvSpPr>
            <a:spLocks noGrp="1"/>
          </p:cNvSpPr>
          <p:nvPr>
            <p:ph type="sldNum" sz="quarter" idx="12"/>
          </p:nvPr>
        </p:nvSpPr>
        <p:spPr/>
        <p:txBody>
          <a:bodyPr/>
          <a:lstStyle/>
          <a:p>
            <a:fld id="{62E03C93-A8B5-5E4D-ADDE-FACFC10B3CD1}" type="slidenum">
              <a:rPr lang="en-US" smtClean="0"/>
              <a:pPr/>
              <a:t>49</a:t>
            </a:fld>
            <a:endParaRPr lang="en-US" dirty="0"/>
          </a:p>
        </p:txBody>
      </p:sp>
    </p:spTree>
    <p:extLst>
      <p:ext uri="{BB962C8B-B14F-4D97-AF65-F5344CB8AC3E}">
        <p14:creationId xmlns:p14="http://schemas.microsoft.com/office/powerpoint/2010/main" val="175612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995A-19EE-4A38-87F0-86B529562C4D}"/>
              </a:ext>
            </a:extLst>
          </p:cNvPr>
          <p:cNvSpPr>
            <a:spLocks noGrp="1"/>
          </p:cNvSpPr>
          <p:nvPr>
            <p:ph type="title"/>
          </p:nvPr>
        </p:nvSpPr>
        <p:spPr/>
        <p:txBody>
          <a:bodyPr>
            <a:normAutofit fontScale="90000"/>
          </a:bodyPr>
          <a:lstStyle/>
          <a:p>
            <a:r>
              <a:rPr lang="en-US" dirty="0"/>
              <a:t>Petition/Certification (cont.)</a:t>
            </a:r>
          </a:p>
        </p:txBody>
      </p:sp>
      <p:sp>
        <p:nvSpPr>
          <p:cNvPr id="3" name="Content Placeholder 2">
            <a:extLst>
              <a:ext uri="{FF2B5EF4-FFF2-40B4-BE49-F238E27FC236}">
                <a16:creationId xmlns:a16="http://schemas.microsoft.com/office/drawing/2014/main" id="{304A04CD-9DF8-4679-B586-DFCC08FFDD15}"/>
              </a:ext>
            </a:extLst>
          </p:cNvPr>
          <p:cNvSpPr>
            <a:spLocks noGrp="1"/>
          </p:cNvSpPr>
          <p:nvPr>
            <p:ph idx="1"/>
          </p:nvPr>
        </p:nvSpPr>
        <p:spPr/>
        <p:txBody>
          <a:bodyPr/>
          <a:lstStyle/>
          <a:p>
            <a:r>
              <a:rPr lang="en-US" dirty="0"/>
              <a:t>There are 6 sections on the petition:</a:t>
            </a:r>
          </a:p>
          <a:p>
            <a:pPr lvl="1"/>
            <a:r>
              <a:rPr lang="en-US" dirty="0"/>
              <a:t>Section 1 Petitioner Information</a:t>
            </a:r>
          </a:p>
          <a:p>
            <a:pPr lvl="1"/>
            <a:r>
              <a:rPr lang="en-US" dirty="0"/>
              <a:t>Section 2 Attestation of Information</a:t>
            </a:r>
          </a:p>
          <a:p>
            <a:pPr lvl="1"/>
            <a:r>
              <a:rPr lang="en-US" dirty="0"/>
              <a:t>Section 3 Firm Employing the Group of Workers</a:t>
            </a:r>
          </a:p>
          <a:p>
            <a:pPr lvl="1"/>
            <a:r>
              <a:rPr lang="en-US" dirty="0"/>
              <a:t>Section 4 Group of Workers</a:t>
            </a:r>
          </a:p>
          <a:p>
            <a:pPr lvl="1"/>
            <a:r>
              <a:rPr lang="en-US" dirty="0"/>
              <a:t>Section 5 Trade Effects of Separations</a:t>
            </a:r>
          </a:p>
          <a:p>
            <a:pPr lvl="1"/>
            <a:r>
              <a:rPr lang="en-US" dirty="0"/>
              <a:t>Section 6 Company Contact Information</a:t>
            </a:r>
          </a:p>
          <a:p>
            <a:endParaRPr lang="en-US" dirty="0"/>
          </a:p>
        </p:txBody>
      </p:sp>
      <p:sp>
        <p:nvSpPr>
          <p:cNvPr id="4" name="Slide Number Placeholder 3">
            <a:extLst>
              <a:ext uri="{FF2B5EF4-FFF2-40B4-BE49-F238E27FC236}">
                <a16:creationId xmlns:a16="http://schemas.microsoft.com/office/drawing/2014/main" id="{1E726FC9-8EF8-44F9-9F41-5C3A9E4277F0}"/>
              </a:ext>
            </a:extLst>
          </p:cNvPr>
          <p:cNvSpPr>
            <a:spLocks noGrp="1"/>
          </p:cNvSpPr>
          <p:nvPr>
            <p:ph type="sldNum" sz="quarter" idx="12"/>
          </p:nvPr>
        </p:nvSpPr>
        <p:spPr/>
        <p:txBody>
          <a:bodyPr/>
          <a:lstStyle/>
          <a:p>
            <a:fld id="{62E03C93-A8B5-5E4D-ADDE-FACFC10B3CD1}" type="slidenum">
              <a:rPr lang="en-US" smtClean="0"/>
              <a:pPr/>
              <a:t>5</a:t>
            </a:fld>
            <a:endParaRPr lang="en-US" dirty="0"/>
          </a:p>
        </p:txBody>
      </p:sp>
    </p:spTree>
    <p:extLst>
      <p:ext uri="{BB962C8B-B14F-4D97-AF65-F5344CB8AC3E}">
        <p14:creationId xmlns:p14="http://schemas.microsoft.com/office/powerpoint/2010/main" val="4089934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A588-7141-45E0-8957-8879A7406D0E}"/>
              </a:ext>
            </a:extLst>
          </p:cNvPr>
          <p:cNvSpPr>
            <a:spLocks noGrp="1"/>
          </p:cNvSpPr>
          <p:nvPr>
            <p:ph type="title"/>
          </p:nvPr>
        </p:nvSpPr>
        <p:spPr/>
        <p:txBody>
          <a:bodyPr>
            <a:normAutofit fontScale="90000"/>
          </a:bodyPr>
          <a:lstStyle/>
          <a:p>
            <a:r>
              <a:rPr lang="en-US" dirty="0"/>
              <a:t>BRO (cont.)</a:t>
            </a:r>
          </a:p>
        </p:txBody>
      </p:sp>
      <p:pic>
        <p:nvPicPr>
          <p:cNvPr id="5" name="Content Placeholder 4">
            <a:extLst>
              <a:ext uri="{FF2B5EF4-FFF2-40B4-BE49-F238E27FC236}">
                <a16:creationId xmlns:a16="http://schemas.microsoft.com/office/drawing/2014/main" id="{53F9D640-19BE-4210-8ABB-775A4296627F}"/>
              </a:ext>
            </a:extLst>
          </p:cNvPr>
          <p:cNvPicPr>
            <a:picLocks noGrp="1" noChangeAspect="1"/>
          </p:cNvPicPr>
          <p:nvPr>
            <p:ph idx="1"/>
          </p:nvPr>
        </p:nvPicPr>
        <p:blipFill>
          <a:blip r:embed="rId2"/>
          <a:stretch>
            <a:fillRect/>
          </a:stretch>
        </p:blipFill>
        <p:spPr>
          <a:xfrm>
            <a:off x="2948858" y="1384418"/>
            <a:ext cx="7878295" cy="5080780"/>
          </a:xfrm>
          <a:prstGeom prst="rect">
            <a:avLst/>
          </a:prstGeom>
        </p:spPr>
      </p:pic>
      <p:sp>
        <p:nvSpPr>
          <p:cNvPr id="4" name="Slide Number Placeholder 3">
            <a:extLst>
              <a:ext uri="{FF2B5EF4-FFF2-40B4-BE49-F238E27FC236}">
                <a16:creationId xmlns:a16="http://schemas.microsoft.com/office/drawing/2014/main" id="{020376E7-8151-4F3C-9E6A-51BFAEEED23C}"/>
              </a:ext>
            </a:extLst>
          </p:cNvPr>
          <p:cNvSpPr>
            <a:spLocks noGrp="1"/>
          </p:cNvSpPr>
          <p:nvPr>
            <p:ph type="sldNum" sz="quarter" idx="12"/>
          </p:nvPr>
        </p:nvSpPr>
        <p:spPr/>
        <p:txBody>
          <a:bodyPr/>
          <a:lstStyle/>
          <a:p>
            <a:fld id="{62E03C93-A8B5-5E4D-ADDE-FACFC10B3CD1}" type="slidenum">
              <a:rPr lang="en-US" smtClean="0"/>
              <a:pPr/>
              <a:t>50</a:t>
            </a:fld>
            <a:endParaRPr lang="en-US" dirty="0"/>
          </a:p>
        </p:txBody>
      </p:sp>
    </p:spTree>
    <p:extLst>
      <p:ext uri="{BB962C8B-B14F-4D97-AF65-F5344CB8AC3E}">
        <p14:creationId xmlns:p14="http://schemas.microsoft.com/office/powerpoint/2010/main" val="1335708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4BA1-3C4F-4C2C-AB96-2B7DC400FB2B}"/>
              </a:ext>
            </a:extLst>
          </p:cNvPr>
          <p:cNvSpPr>
            <a:spLocks noGrp="1"/>
          </p:cNvSpPr>
          <p:nvPr>
            <p:ph type="title"/>
          </p:nvPr>
        </p:nvSpPr>
        <p:spPr/>
        <p:txBody>
          <a:bodyPr>
            <a:normAutofit fontScale="90000"/>
          </a:bodyPr>
          <a:lstStyle/>
          <a:p>
            <a:r>
              <a:rPr lang="en-US" dirty="0"/>
              <a:t>BRO (cont.)</a:t>
            </a:r>
          </a:p>
        </p:txBody>
      </p:sp>
      <p:pic>
        <p:nvPicPr>
          <p:cNvPr id="5" name="Content Placeholder 4">
            <a:extLst>
              <a:ext uri="{FF2B5EF4-FFF2-40B4-BE49-F238E27FC236}">
                <a16:creationId xmlns:a16="http://schemas.microsoft.com/office/drawing/2014/main" id="{B1792AEB-ACDF-49F7-94A2-1AE6DBA46C5B}"/>
              </a:ext>
            </a:extLst>
          </p:cNvPr>
          <p:cNvPicPr>
            <a:picLocks noGrp="1" noChangeAspect="1"/>
          </p:cNvPicPr>
          <p:nvPr>
            <p:ph idx="1"/>
          </p:nvPr>
        </p:nvPicPr>
        <p:blipFill>
          <a:blip r:embed="rId2"/>
          <a:stretch>
            <a:fillRect/>
          </a:stretch>
        </p:blipFill>
        <p:spPr>
          <a:xfrm>
            <a:off x="2170795" y="1779105"/>
            <a:ext cx="8361130" cy="4239902"/>
          </a:xfrm>
          <a:prstGeom prst="rect">
            <a:avLst/>
          </a:prstGeom>
        </p:spPr>
      </p:pic>
      <p:sp>
        <p:nvSpPr>
          <p:cNvPr id="4" name="Slide Number Placeholder 3">
            <a:extLst>
              <a:ext uri="{FF2B5EF4-FFF2-40B4-BE49-F238E27FC236}">
                <a16:creationId xmlns:a16="http://schemas.microsoft.com/office/drawing/2014/main" id="{26430C3D-E161-4919-90A9-5EF52B053A09}"/>
              </a:ext>
            </a:extLst>
          </p:cNvPr>
          <p:cNvSpPr>
            <a:spLocks noGrp="1"/>
          </p:cNvSpPr>
          <p:nvPr>
            <p:ph type="sldNum" sz="quarter" idx="12"/>
          </p:nvPr>
        </p:nvSpPr>
        <p:spPr/>
        <p:txBody>
          <a:bodyPr/>
          <a:lstStyle/>
          <a:p>
            <a:fld id="{62E03C93-A8B5-5E4D-ADDE-FACFC10B3CD1}" type="slidenum">
              <a:rPr lang="en-US" smtClean="0"/>
              <a:pPr/>
              <a:t>51</a:t>
            </a:fld>
            <a:endParaRPr lang="en-US" dirty="0"/>
          </a:p>
        </p:txBody>
      </p:sp>
    </p:spTree>
    <p:extLst>
      <p:ext uri="{BB962C8B-B14F-4D97-AF65-F5344CB8AC3E}">
        <p14:creationId xmlns:p14="http://schemas.microsoft.com/office/powerpoint/2010/main" val="3195744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2E6A-5C0B-4ADC-8E27-0693ACAE6414}"/>
              </a:ext>
            </a:extLst>
          </p:cNvPr>
          <p:cNvSpPr>
            <a:spLocks noGrp="1"/>
          </p:cNvSpPr>
          <p:nvPr>
            <p:ph type="title"/>
          </p:nvPr>
        </p:nvSpPr>
        <p:spPr/>
        <p:txBody>
          <a:bodyPr>
            <a:normAutofit fontScale="90000"/>
          </a:bodyPr>
          <a:lstStyle/>
          <a:p>
            <a:r>
              <a:rPr lang="en-US" dirty="0"/>
              <a:t>BRO (cont.)</a:t>
            </a:r>
          </a:p>
        </p:txBody>
      </p:sp>
      <p:pic>
        <p:nvPicPr>
          <p:cNvPr id="5" name="Content Placeholder 4">
            <a:extLst>
              <a:ext uri="{FF2B5EF4-FFF2-40B4-BE49-F238E27FC236}">
                <a16:creationId xmlns:a16="http://schemas.microsoft.com/office/drawing/2014/main" id="{E17C542B-D2E0-4F41-B452-CF1458C16E12}"/>
              </a:ext>
            </a:extLst>
          </p:cNvPr>
          <p:cNvPicPr>
            <a:picLocks noGrp="1" noChangeAspect="1"/>
          </p:cNvPicPr>
          <p:nvPr>
            <p:ph idx="1"/>
          </p:nvPr>
        </p:nvPicPr>
        <p:blipFill>
          <a:blip r:embed="rId2"/>
          <a:stretch>
            <a:fillRect/>
          </a:stretch>
        </p:blipFill>
        <p:spPr>
          <a:xfrm>
            <a:off x="2593275" y="1478820"/>
            <a:ext cx="7616143" cy="4877530"/>
          </a:xfrm>
          <a:prstGeom prst="rect">
            <a:avLst/>
          </a:prstGeom>
        </p:spPr>
      </p:pic>
      <p:sp>
        <p:nvSpPr>
          <p:cNvPr id="4" name="Slide Number Placeholder 3">
            <a:extLst>
              <a:ext uri="{FF2B5EF4-FFF2-40B4-BE49-F238E27FC236}">
                <a16:creationId xmlns:a16="http://schemas.microsoft.com/office/drawing/2014/main" id="{8E6111CB-AA93-4B00-805C-AE162BB8D276}"/>
              </a:ext>
            </a:extLst>
          </p:cNvPr>
          <p:cNvSpPr>
            <a:spLocks noGrp="1"/>
          </p:cNvSpPr>
          <p:nvPr>
            <p:ph type="sldNum" sz="quarter" idx="12"/>
          </p:nvPr>
        </p:nvSpPr>
        <p:spPr/>
        <p:txBody>
          <a:bodyPr/>
          <a:lstStyle/>
          <a:p>
            <a:fld id="{62E03C93-A8B5-5E4D-ADDE-FACFC10B3CD1}" type="slidenum">
              <a:rPr lang="en-US" smtClean="0"/>
              <a:pPr/>
              <a:t>52</a:t>
            </a:fld>
            <a:endParaRPr lang="en-US" dirty="0"/>
          </a:p>
        </p:txBody>
      </p:sp>
    </p:spTree>
    <p:extLst>
      <p:ext uri="{BB962C8B-B14F-4D97-AF65-F5344CB8AC3E}">
        <p14:creationId xmlns:p14="http://schemas.microsoft.com/office/powerpoint/2010/main" val="2032303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03C2-BE3F-4FBF-81B9-557DCBF9E51E}"/>
              </a:ext>
            </a:extLst>
          </p:cNvPr>
          <p:cNvSpPr>
            <a:spLocks noGrp="1"/>
          </p:cNvSpPr>
          <p:nvPr>
            <p:ph type="title"/>
          </p:nvPr>
        </p:nvSpPr>
        <p:spPr/>
        <p:txBody>
          <a:bodyPr>
            <a:normAutofit fontScale="90000"/>
          </a:bodyPr>
          <a:lstStyle/>
          <a:p>
            <a:r>
              <a:rPr lang="en-US" dirty="0"/>
              <a:t>BRO 2021R</a:t>
            </a:r>
          </a:p>
        </p:txBody>
      </p:sp>
      <p:sp>
        <p:nvSpPr>
          <p:cNvPr id="3" name="Content Placeholder 2">
            <a:extLst>
              <a:ext uri="{FF2B5EF4-FFF2-40B4-BE49-F238E27FC236}">
                <a16:creationId xmlns:a16="http://schemas.microsoft.com/office/drawing/2014/main" id="{11B0793C-8195-4092-83CA-77C989FBE1F8}"/>
              </a:ext>
            </a:extLst>
          </p:cNvPr>
          <p:cNvSpPr>
            <a:spLocks noGrp="1"/>
          </p:cNvSpPr>
          <p:nvPr>
            <p:ph idx="1"/>
          </p:nvPr>
        </p:nvSpPr>
        <p:spPr/>
        <p:txBody>
          <a:bodyPr/>
          <a:lstStyle/>
          <a:p>
            <a:r>
              <a:rPr lang="en-US" dirty="0"/>
              <a:t>The BRO for 2021R affected workers differs in some of the services and benefits.  The RTAA is replaced with ATAA and the deadlines for enrollment are 8/16 instead of 26/26.</a:t>
            </a:r>
          </a:p>
          <a:p>
            <a:endParaRPr lang="en-US" dirty="0"/>
          </a:p>
          <a:p>
            <a:r>
              <a:rPr lang="en-US" dirty="0"/>
              <a:t>A copy of the 2021R BRO and all Trade forms can be found at the following on Illinois </a:t>
            </a:r>
            <a:r>
              <a:rPr lang="en-US" dirty="0" err="1"/>
              <a:t>workNet</a:t>
            </a:r>
            <a:r>
              <a:rPr lang="en-US" dirty="0"/>
              <a:t> at the following:</a:t>
            </a:r>
          </a:p>
          <a:p>
            <a:pPr lvl="1"/>
            <a:r>
              <a:rPr lang="en-US" dirty="0">
                <a:hlinkClick r:id="rId2"/>
              </a:rPr>
              <a:t>https://www.illinoisworknet.com/tradeforms</a:t>
            </a:r>
            <a:endParaRPr lang="en-US" dirty="0"/>
          </a:p>
          <a:p>
            <a:pPr lvl="1"/>
            <a:endParaRPr lang="en-US" dirty="0"/>
          </a:p>
        </p:txBody>
      </p:sp>
      <p:sp>
        <p:nvSpPr>
          <p:cNvPr id="4" name="Slide Number Placeholder 3">
            <a:extLst>
              <a:ext uri="{FF2B5EF4-FFF2-40B4-BE49-F238E27FC236}">
                <a16:creationId xmlns:a16="http://schemas.microsoft.com/office/drawing/2014/main" id="{72E3A111-38FE-4C30-94B8-B2B29992041D}"/>
              </a:ext>
            </a:extLst>
          </p:cNvPr>
          <p:cNvSpPr>
            <a:spLocks noGrp="1"/>
          </p:cNvSpPr>
          <p:nvPr>
            <p:ph type="sldNum" sz="quarter" idx="12"/>
          </p:nvPr>
        </p:nvSpPr>
        <p:spPr/>
        <p:txBody>
          <a:bodyPr/>
          <a:lstStyle/>
          <a:p>
            <a:fld id="{62E03C93-A8B5-5E4D-ADDE-FACFC10B3CD1}" type="slidenum">
              <a:rPr lang="en-US" smtClean="0"/>
              <a:pPr/>
              <a:t>53</a:t>
            </a:fld>
            <a:endParaRPr lang="en-US" dirty="0"/>
          </a:p>
        </p:txBody>
      </p:sp>
    </p:spTree>
    <p:extLst>
      <p:ext uri="{BB962C8B-B14F-4D97-AF65-F5344CB8AC3E}">
        <p14:creationId xmlns:p14="http://schemas.microsoft.com/office/powerpoint/2010/main" val="102743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04FD-ECC8-45FC-BE0D-5BC9B7627BC0}"/>
              </a:ext>
            </a:extLst>
          </p:cNvPr>
          <p:cNvSpPr>
            <a:spLocks noGrp="1"/>
          </p:cNvSpPr>
          <p:nvPr>
            <p:ph type="title"/>
          </p:nvPr>
        </p:nvSpPr>
        <p:spPr>
          <a:xfrm>
            <a:off x="3211010" y="610865"/>
            <a:ext cx="7616143" cy="889944"/>
          </a:xfrm>
        </p:spPr>
        <p:txBody>
          <a:bodyPr>
            <a:noAutofit/>
          </a:bodyPr>
          <a:lstStyle/>
          <a:p>
            <a:r>
              <a:rPr lang="en-US" sz="3200" dirty="0"/>
              <a:t>Form #004 2021R Bona Fide Application for Trade Training</a:t>
            </a:r>
          </a:p>
        </p:txBody>
      </p:sp>
      <p:pic>
        <p:nvPicPr>
          <p:cNvPr id="5" name="Content Placeholder 4">
            <a:extLst>
              <a:ext uri="{FF2B5EF4-FFF2-40B4-BE49-F238E27FC236}">
                <a16:creationId xmlns:a16="http://schemas.microsoft.com/office/drawing/2014/main" id="{2BBBE99E-FD99-451E-AE51-28224C042DF2}"/>
              </a:ext>
            </a:extLst>
          </p:cNvPr>
          <p:cNvPicPr>
            <a:picLocks noGrp="1" noChangeAspect="1"/>
          </p:cNvPicPr>
          <p:nvPr>
            <p:ph idx="1"/>
          </p:nvPr>
        </p:nvPicPr>
        <p:blipFill>
          <a:blip r:embed="rId2"/>
          <a:stretch>
            <a:fillRect/>
          </a:stretch>
        </p:blipFill>
        <p:spPr>
          <a:xfrm>
            <a:off x="2464904" y="1644862"/>
            <a:ext cx="7994995" cy="4553155"/>
          </a:xfrm>
          <a:prstGeom prst="rect">
            <a:avLst/>
          </a:prstGeom>
        </p:spPr>
      </p:pic>
      <p:sp>
        <p:nvSpPr>
          <p:cNvPr id="4" name="Slide Number Placeholder 3">
            <a:extLst>
              <a:ext uri="{FF2B5EF4-FFF2-40B4-BE49-F238E27FC236}">
                <a16:creationId xmlns:a16="http://schemas.microsoft.com/office/drawing/2014/main" id="{7A660EEB-5334-4DAF-9BC9-EB864DECD5FC}"/>
              </a:ext>
            </a:extLst>
          </p:cNvPr>
          <p:cNvSpPr>
            <a:spLocks noGrp="1"/>
          </p:cNvSpPr>
          <p:nvPr>
            <p:ph type="sldNum" sz="quarter" idx="12"/>
          </p:nvPr>
        </p:nvSpPr>
        <p:spPr/>
        <p:txBody>
          <a:bodyPr/>
          <a:lstStyle/>
          <a:p>
            <a:fld id="{62E03C93-A8B5-5E4D-ADDE-FACFC10B3CD1}" type="slidenum">
              <a:rPr lang="en-US" smtClean="0"/>
              <a:pPr/>
              <a:t>54</a:t>
            </a:fld>
            <a:endParaRPr lang="en-US" dirty="0"/>
          </a:p>
        </p:txBody>
      </p:sp>
    </p:spTree>
    <p:extLst>
      <p:ext uri="{BB962C8B-B14F-4D97-AF65-F5344CB8AC3E}">
        <p14:creationId xmlns:p14="http://schemas.microsoft.com/office/powerpoint/2010/main" val="405636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61E7-354B-4257-A40C-5B61515DD3C8}"/>
              </a:ext>
            </a:extLst>
          </p:cNvPr>
          <p:cNvSpPr>
            <a:spLocks noGrp="1"/>
          </p:cNvSpPr>
          <p:nvPr>
            <p:ph type="title"/>
          </p:nvPr>
        </p:nvSpPr>
        <p:spPr/>
        <p:txBody>
          <a:bodyPr>
            <a:normAutofit fontScale="90000"/>
          </a:bodyPr>
          <a:lstStyle/>
          <a:p>
            <a:r>
              <a:rPr lang="en-US" dirty="0"/>
              <a:t>Form #004 (cont.)</a:t>
            </a:r>
          </a:p>
        </p:txBody>
      </p:sp>
      <p:pic>
        <p:nvPicPr>
          <p:cNvPr id="5" name="Content Placeholder 4">
            <a:extLst>
              <a:ext uri="{FF2B5EF4-FFF2-40B4-BE49-F238E27FC236}">
                <a16:creationId xmlns:a16="http://schemas.microsoft.com/office/drawing/2014/main" id="{B4967005-233E-4BE2-BCC8-922BD1EEDCD2}"/>
              </a:ext>
            </a:extLst>
          </p:cNvPr>
          <p:cNvPicPr>
            <a:picLocks noGrp="1" noChangeAspect="1"/>
          </p:cNvPicPr>
          <p:nvPr>
            <p:ph idx="1"/>
          </p:nvPr>
        </p:nvPicPr>
        <p:blipFill>
          <a:blip r:embed="rId2"/>
          <a:stretch>
            <a:fillRect/>
          </a:stretch>
        </p:blipFill>
        <p:spPr>
          <a:xfrm>
            <a:off x="2822713" y="1503669"/>
            <a:ext cx="7762189" cy="4852681"/>
          </a:xfrm>
          <a:prstGeom prst="rect">
            <a:avLst/>
          </a:prstGeom>
        </p:spPr>
      </p:pic>
      <p:sp>
        <p:nvSpPr>
          <p:cNvPr id="4" name="Slide Number Placeholder 3">
            <a:extLst>
              <a:ext uri="{FF2B5EF4-FFF2-40B4-BE49-F238E27FC236}">
                <a16:creationId xmlns:a16="http://schemas.microsoft.com/office/drawing/2014/main" id="{D885EEA1-8131-40BA-9D0F-72A5853C8DAA}"/>
              </a:ext>
            </a:extLst>
          </p:cNvPr>
          <p:cNvSpPr>
            <a:spLocks noGrp="1"/>
          </p:cNvSpPr>
          <p:nvPr>
            <p:ph type="sldNum" sz="quarter" idx="12"/>
          </p:nvPr>
        </p:nvSpPr>
        <p:spPr/>
        <p:txBody>
          <a:bodyPr/>
          <a:lstStyle/>
          <a:p>
            <a:fld id="{62E03C93-A8B5-5E4D-ADDE-FACFC10B3CD1}" type="slidenum">
              <a:rPr lang="en-US" smtClean="0"/>
              <a:pPr/>
              <a:t>55</a:t>
            </a:fld>
            <a:endParaRPr lang="en-US" dirty="0"/>
          </a:p>
        </p:txBody>
      </p:sp>
    </p:spTree>
    <p:extLst>
      <p:ext uri="{BB962C8B-B14F-4D97-AF65-F5344CB8AC3E}">
        <p14:creationId xmlns:p14="http://schemas.microsoft.com/office/powerpoint/2010/main" val="4273202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D8BD-4BEA-4F5C-BD40-92898FFE6190}"/>
              </a:ext>
            </a:extLst>
          </p:cNvPr>
          <p:cNvSpPr>
            <a:spLocks noGrp="1"/>
          </p:cNvSpPr>
          <p:nvPr>
            <p:ph type="title"/>
          </p:nvPr>
        </p:nvSpPr>
        <p:spPr/>
        <p:txBody>
          <a:bodyPr>
            <a:normAutofit fontScale="90000"/>
          </a:bodyPr>
          <a:lstStyle/>
          <a:p>
            <a:r>
              <a:rPr lang="en-US" dirty="0"/>
              <a:t>DCEO Trade Contacts</a:t>
            </a:r>
          </a:p>
        </p:txBody>
      </p:sp>
      <p:sp>
        <p:nvSpPr>
          <p:cNvPr id="3" name="Content Placeholder 2">
            <a:extLst>
              <a:ext uri="{FF2B5EF4-FFF2-40B4-BE49-F238E27FC236}">
                <a16:creationId xmlns:a16="http://schemas.microsoft.com/office/drawing/2014/main" id="{9C93D30C-B420-4979-958D-3BE92BCC81A5}"/>
              </a:ext>
            </a:extLst>
          </p:cNvPr>
          <p:cNvSpPr>
            <a:spLocks noGrp="1"/>
          </p:cNvSpPr>
          <p:nvPr>
            <p:ph sz="half" idx="1"/>
          </p:nvPr>
        </p:nvSpPr>
        <p:spPr>
          <a:xfrm>
            <a:off x="838200" y="1825625"/>
            <a:ext cx="5181600" cy="4351338"/>
          </a:xfrm>
        </p:spPr>
        <p:txBody>
          <a:bodyPr>
            <a:normAutofit lnSpcReduction="10000"/>
          </a:bodyPr>
          <a:lstStyle/>
          <a:p>
            <a:pPr marL="0" indent="0">
              <a:buNone/>
            </a:pPr>
            <a:r>
              <a:rPr lang="en-US" dirty="0"/>
              <a:t>Susan Boggs</a:t>
            </a:r>
          </a:p>
          <a:p>
            <a:pPr marL="0" indent="0">
              <a:buNone/>
            </a:pPr>
            <a:r>
              <a:rPr lang="en-US" dirty="0"/>
              <a:t>TAA Coordinator</a:t>
            </a:r>
          </a:p>
          <a:p>
            <a:pPr marL="0" indent="0">
              <a:buNone/>
            </a:pPr>
            <a:r>
              <a:rPr lang="en-US" dirty="0">
                <a:hlinkClick r:id="rId2"/>
              </a:rPr>
              <a:t>susan.boggs@illinois.gov</a:t>
            </a:r>
            <a:endParaRPr lang="en-US" dirty="0"/>
          </a:p>
          <a:p>
            <a:pPr marL="0" indent="0">
              <a:buNone/>
            </a:pPr>
            <a:endParaRPr lang="en-US" dirty="0"/>
          </a:p>
          <a:p>
            <a:pPr marL="0" indent="0">
              <a:buNone/>
            </a:pPr>
            <a:endParaRPr lang="en-US" dirty="0"/>
          </a:p>
          <a:p>
            <a:pPr marL="0" indent="0">
              <a:buNone/>
            </a:pPr>
            <a:r>
              <a:rPr lang="en-US" dirty="0"/>
              <a:t>Sheila Sloan</a:t>
            </a:r>
          </a:p>
          <a:p>
            <a:pPr marL="0" indent="0">
              <a:buNone/>
            </a:pPr>
            <a:r>
              <a:rPr lang="en-US" dirty="0"/>
              <a:t>Quality Assurance</a:t>
            </a:r>
          </a:p>
          <a:p>
            <a:pPr marL="0" indent="0">
              <a:buNone/>
            </a:pPr>
            <a:r>
              <a:rPr lang="en-US" dirty="0">
                <a:hlinkClick r:id="rId3"/>
              </a:rPr>
              <a:t>sheila.sloan@illinois.gov</a:t>
            </a:r>
            <a:endParaRPr lang="en-US" dirty="0"/>
          </a:p>
          <a:p>
            <a:pPr marL="0" indent="0">
              <a:buNone/>
            </a:pPr>
            <a:r>
              <a:rPr lang="en-US" dirty="0"/>
              <a:t>217-685-2513</a:t>
            </a:r>
          </a:p>
          <a:p>
            <a:endParaRPr lang="en-US" dirty="0"/>
          </a:p>
        </p:txBody>
      </p:sp>
      <p:sp>
        <p:nvSpPr>
          <p:cNvPr id="4" name="Content Placeholder 3">
            <a:extLst>
              <a:ext uri="{FF2B5EF4-FFF2-40B4-BE49-F238E27FC236}">
                <a16:creationId xmlns:a16="http://schemas.microsoft.com/office/drawing/2014/main" id="{C15E8274-A75B-494D-87EE-8E58AE209AD6}"/>
              </a:ext>
            </a:extLst>
          </p:cNvPr>
          <p:cNvSpPr>
            <a:spLocks noGrp="1"/>
          </p:cNvSpPr>
          <p:nvPr>
            <p:ph sz="half" idx="2"/>
          </p:nvPr>
        </p:nvSpPr>
        <p:spPr/>
        <p:txBody>
          <a:bodyPr>
            <a:normAutofit/>
          </a:bodyPr>
          <a:lstStyle/>
          <a:p>
            <a:pPr marL="0" indent="0">
              <a:buNone/>
            </a:pPr>
            <a:r>
              <a:rPr lang="en-US" dirty="0"/>
              <a:t>Crystal Bigelow</a:t>
            </a:r>
          </a:p>
          <a:p>
            <a:pPr marL="0" indent="0">
              <a:buNone/>
            </a:pPr>
            <a:r>
              <a:rPr lang="en-US" dirty="0"/>
              <a:t>Trade Grants</a:t>
            </a:r>
          </a:p>
          <a:p>
            <a:pPr marL="0" indent="0">
              <a:buNone/>
            </a:pPr>
            <a:r>
              <a:rPr lang="en-US" dirty="0">
                <a:hlinkClick r:id="rId4"/>
              </a:rPr>
              <a:t>crystal.Bigelow@illinois.gov</a:t>
            </a:r>
            <a:endParaRPr lang="en-US" dirty="0"/>
          </a:p>
          <a:p>
            <a:pPr marL="0" indent="0">
              <a:buNone/>
            </a:pPr>
            <a:endParaRPr lang="en-US" dirty="0"/>
          </a:p>
          <a:p>
            <a:pPr marL="0" indent="0">
              <a:buNone/>
            </a:pPr>
            <a:r>
              <a:rPr lang="en-US" dirty="0"/>
              <a:t>Lori Graham</a:t>
            </a:r>
          </a:p>
          <a:p>
            <a:pPr marL="0" indent="0">
              <a:buNone/>
            </a:pPr>
            <a:r>
              <a:rPr lang="en-US"/>
              <a:t>Manpower </a:t>
            </a:r>
            <a:r>
              <a:rPr lang="en-US" dirty="0"/>
              <a:t>Planner</a:t>
            </a:r>
          </a:p>
          <a:p>
            <a:pPr marL="0" indent="0">
              <a:buNone/>
            </a:pPr>
            <a:r>
              <a:rPr lang="en-US" dirty="0">
                <a:hlinkClick r:id="rId5"/>
              </a:rPr>
              <a:t>lori.graham@illinois.gov</a:t>
            </a:r>
            <a:endParaRPr lang="en-US" dirty="0"/>
          </a:p>
          <a:p>
            <a:pPr marL="0" indent="0">
              <a:buNone/>
            </a:pPr>
            <a:r>
              <a:rPr lang="en-US" dirty="0"/>
              <a:t>309-830-8458</a:t>
            </a:r>
          </a:p>
          <a:p>
            <a:endParaRPr lang="en-US" dirty="0"/>
          </a:p>
        </p:txBody>
      </p:sp>
      <p:sp>
        <p:nvSpPr>
          <p:cNvPr id="5" name="Slide Number Placeholder 4">
            <a:extLst>
              <a:ext uri="{FF2B5EF4-FFF2-40B4-BE49-F238E27FC236}">
                <a16:creationId xmlns:a16="http://schemas.microsoft.com/office/drawing/2014/main" id="{CBCF5581-AEA7-4059-9D31-701AF175F236}"/>
              </a:ext>
            </a:extLst>
          </p:cNvPr>
          <p:cNvSpPr>
            <a:spLocks noGrp="1"/>
          </p:cNvSpPr>
          <p:nvPr>
            <p:ph type="sldNum" sz="quarter" idx="12"/>
          </p:nvPr>
        </p:nvSpPr>
        <p:spPr/>
        <p:txBody>
          <a:bodyPr/>
          <a:lstStyle/>
          <a:p>
            <a:fld id="{4C252FB9-B173-B746-BC64-1AB9D36BCBA0}" type="slidenum">
              <a:rPr lang="en-US" smtClean="0"/>
              <a:t>56</a:t>
            </a:fld>
            <a:endParaRPr lang="en-US" dirty="0"/>
          </a:p>
        </p:txBody>
      </p:sp>
    </p:spTree>
    <p:extLst>
      <p:ext uri="{BB962C8B-B14F-4D97-AF65-F5344CB8AC3E}">
        <p14:creationId xmlns:p14="http://schemas.microsoft.com/office/powerpoint/2010/main" val="2950584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C582-B321-40B2-87B0-27A0DB0FDA85}"/>
              </a:ext>
            </a:extLst>
          </p:cNvPr>
          <p:cNvSpPr>
            <a:spLocks noGrp="1"/>
          </p:cNvSpPr>
          <p:nvPr>
            <p:ph type="title"/>
          </p:nvPr>
        </p:nvSpPr>
        <p:spPr/>
        <p:txBody>
          <a:bodyPr>
            <a:normAutofit fontScale="90000"/>
          </a:bodyPr>
          <a:lstStyle/>
          <a:p>
            <a:r>
              <a:rPr lang="en-US" dirty="0"/>
              <a:t>IDES Trade Unit Contacts</a:t>
            </a:r>
          </a:p>
        </p:txBody>
      </p:sp>
      <p:sp>
        <p:nvSpPr>
          <p:cNvPr id="3" name="Content Placeholder 2">
            <a:extLst>
              <a:ext uri="{FF2B5EF4-FFF2-40B4-BE49-F238E27FC236}">
                <a16:creationId xmlns:a16="http://schemas.microsoft.com/office/drawing/2014/main" id="{E0CB73C8-FA77-4E98-9D56-7535C2095B1D}"/>
              </a:ext>
            </a:extLst>
          </p:cNvPr>
          <p:cNvSpPr>
            <a:spLocks noGrp="1"/>
          </p:cNvSpPr>
          <p:nvPr>
            <p:ph sz="half" idx="1"/>
          </p:nvPr>
        </p:nvSpPr>
        <p:spPr>
          <a:xfrm>
            <a:off x="838200" y="1825625"/>
            <a:ext cx="5181600" cy="4351338"/>
          </a:xfrm>
        </p:spPr>
        <p:txBody>
          <a:bodyPr>
            <a:normAutofit/>
          </a:bodyPr>
          <a:lstStyle/>
          <a:p>
            <a:pPr marL="0" indent="0">
              <a:buNone/>
            </a:pPr>
            <a:r>
              <a:rPr lang="en-US" dirty="0"/>
              <a:t>John Ferry</a:t>
            </a:r>
          </a:p>
          <a:p>
            <a:pPr marL="0" indent="0">
              <a:buNone/>
            </a:pPr>
            <a:r>
              <a:rPr lang="en-US" dirty="0"/>
              <a:t>Special Programs Manager</a:t>
            </a:r>
          </a:p>
          <a:p>
            <a:pPr marL="0" indent="0">
              <a:buNone/>
            </a:pPr>
            <a:r>
              <a:rPr lang="en-US" dirty="0">
                <a:hlinkClick r:id="rId2"/>
              </a:rPr>
              <a:t>john.ferry@illinois.gov</a:t>
            </a:r>
            <a:endParaRPr lang="en-US" dirty="0"/>
          </a:p>
          <a:p>
            <a:pPr marL="0" indent="0">
              <a:buNone/>
            </a:pPr>
            <a:endParaRPr lang="en-US" dirty="0"/>
          </a:p>
          <a:p>
            <a:pPr marL="0" indent="0">
              <a:buNone/>
            </a:pPr>
            <a:r>
              <a:rPr lang="en-US" dirty="0"/>
              <a:t>Erik Hack</a:t>
            </a:r>
          </a:p>
          <a:p>
            <a:pPr marL="0" indent="0">
              <a:buNone/>
            </a:pPr>
            <a:r>
              <a:rPr lang="en-US" dirty="0"/>
              <a:t>ATAA/RTAA Coordinator</a:t>
            </a:r>
          </a:p>
          <a:p>
            <a:pPr marL="0" indent="0">
              <a:buNone/>
            </a:pPr>
            <a:r>
              <a:rPr lang="en-US" dirty="0">
                <a:hlinkClick r:id="rId3"/>
              </a:rPr>
              <a:t>erik.hack@illinois.gov</a:t>
            </a:r>
            <a:endParaRPr lang="en-US"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94BD39AA-BECB-45BE-B5C4-2D811805614E}"/>
              </a:ext>
            </a:extLst>
          </p:cNvPr>
          <p:cNvSpPr>
            <a:spLocks noGrp="1"/>
          </p:cNvSpPr>
          <p:nvPr>
            <p:ph sz="half" idx="2"/>
          </p:nvPr>
        </p:nvSpPr>
        <p:spPr/>
        <p:txBody>
          <a:bodyPr>
            <a:normAutofit fontScale="92500" lnSpcReduction="20000"/>
          </a:bodyPr>
          <a:lstStyle/>
          <a:p>
            <a:pPr marL="0" indent="0">
              <a:buNone/>
            </a:pPr>
            <a:r>
              <a:rPr lang="en-US" dirty="0"/>
              <a:t>Amy Saumur</a:t>
            </a:r>
          </a:p>
          <a:p>
            <a:pPr marL="0" indent="0">
              <a:buNone/>
            </a:pPr>
            <a:r>
              <a:rPr lang="en-US" dirty="0"/>
              <a:t>TRA &amp; UI Claims</a:t>
            </a:r>
          </a:p>
          <a:p>
            <a:pPr marL="0" indent="0">
              <a:buNone/>
            </a:pPr>
            <a:r>
              <a:rPr lang="en-US" dirty="0">
                <a:hlinkClick r:id="rId4"/>
              </a:rPr>
              <a:t>amy.saumur@illinois.gov</a:t>
            </a:r>
            <a:endParaRPr lang="en-US" dirty="0"/>
          </a:p>
          <a:p>
            <a:pPr marL="0" indent="0">
              <a:buNone/>
            </a:pPr>
            <a:endParaRPr lang="en-US" dirty="0"/>
          </a:p>
          <a:p>
            <a:pPr marL="0" indent="0">
              <a:buNone/>
            </a:pPr>
            <a:r>
              <a:rPr lang="en-US" dirty="0"/>
              <a:t>Angela Mosley</a:t>
            </a:r>
          </a:p>
          <a:p>
            <a:pPr marL="0" indent="0">
              <a:buNone/>
            </a:pPr>
            <a:r>
              <a:rPr lang="en-US" dirty="0"/>
              <a:t>Petition Lists, TRA &amp; UI Claims</a:t>
            </a:r>
          </a:p>
          <a:p>
            <a:pPr marL="0" indent="0">
              <a:buNone/>
            </a:pPr>
            <a:r>
              <a:rPr lang="en-US" dirty="0">
                <a:hlinkClick r:id="rId5"/>
              </a:rPr>
              <a:t>angela.mosley@illinois.gov</a:t>
            </a:r>
            <a:endParaRPr lang="en-US" dirty="0"/>
          </a:p>
          <a:p>
            <a:pPr marL="0" indent="0">
              <a:buNone/>
            </a:pPr>
            <a:endParaRPr lang="en-US" dirty="0"/>
          </a:p>
          <a:p>
            <a:pPr marL="0" indent="0">
              <a:buNone/>
            </a:pPr>
            <a:r>
              <a:rPr lang="en-US" dirty="0"/>
              <a:t>TRADE UNIT PHONE NUMBER:</a:t>
            </a:r>
          </a:p>
          <a:p>
            <a:pPr marL="0" indent="0">
              <a:buNone/>
            </a:pPr>
            <a:r>
              <a:rPr lang="en-US" dirty="0"/>
              <a:t>217-524-7826</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6C36F41B-7943-4B76-A996-5BD57AD93DA5}"/>
              </a:ext>
            </a:extLst>
          </p:cNvPr>
          <p:cNvSpPr>
            <a:spLocks noGrp="1"/>
          </p:cNvSpPr>
          <p:nvPr>
            <p:ph type="sldNum" sz="quarter" idx="12"/>
          </p:nvPr>
        </p:nvSpPr>
        <p:spPr/>
        <p:txBody>
          <a:bodyPr/>
          <a:lstStyle/>
          <a:p>
            <a:fld id="{4C252FB9-B173-B746-BC64-1AB9D36BCBA0}" type="slidenum">
              <a:rPr lang="en-US" smtClean="0"/>
              <a:t>57</a:t>
            </a:fld>
            <a:endParaRPr lang="en-US" dirty="0"/>
          </a:p>
        </p:txBody>
      </p:sp>
    </p:spTree>
    <p:extLst>
      <p:ext uri="{BB962C8B-B14F-4D97-AF65-F5344CB8AC3E}">
        <p14:creationId xmlns:p14="http://schemas.microsoft.com/office/powerpoint/2010/main" val="1752893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44F66-7F32-4A11-A33D-E9B5F684F7F1}"/>
              </a:ext>
            </a:extLst>
          </p:cNvPr>
          <p:cNvSpPr>
            <a:spLocks noGrp="1"/>
          </p:cNvSpPr>
          <p:nvPr>
            <p:ph type="title"/>
          </p:nvPr>
        </p:nvSpPr>
        <p:spPr/>
        <p:txBody>
          <a:bodyPr>
            <a:normAutofit fontScale="90000"/>
          </a:bodyPr>
          <a:lstStyle/>
          <a:p>
            <a:r>
              <a:rPr lang="en-US" dirty="0"/>
              <a:t>Upcoming Training</a:t>
            </a:r>
          </a:p>
        </p:txBody>
      </p:sp>
      <p:sp>
        <p:nvSpPr>
          <p:cNvPr id="3" name="Content Placeholder 2">
            <a:extLst>
              <a:ext uri="{FF2B5EF4-FFF2-40B4-BE49-F238E27FC236}">
                <a16:creationId xmlns:a16="http://schemas.microsoft.com/office/drawing/2014/main" id="{2F9AA52B-292F-4451-8144-C8CF0DD3F016}"/>
              </a:ext>
            </a:extLst>
          </p:cNvPr>
          <p:cNvSpPr>
            <a:spLocks noGrp="1"/>
          </p:cNvSpPr>
          <p:nvPr>
            <p:ph idx="1"/>
          </p:nvPr>
        </p:nvSpPr>
        <p:spPr/>
        <p:txBody>
          <a:bodyPr>
            <a:normAutofit fontScale="92500" lnSpcReduction="20000"/>
          </a:bodyPr>
          <a:lstStyle/>
          <a:p>
            <a:pPr lvl="1"/>
            <a:r>
              <a:rPr lang="en-US" b="1" dirty="0"/>
              <a:t>October 28 </a:t>
            </a:r>
            <a:r>
              <a:rPr lang="en-US" dirty="0"/>
              <a:t>– Eligibility, Enrollment, Agent/Liable, &amp; 2021R Program Differences</a:t>
            </a:r>
          </a:p>
          <a:p>
            <a:pPr lvl="1"/>
            <a:r>
              <a:rPr lang="en-US" b="1" dirty="0"/>
              <a:t>November 4</a:t>
            </a:r>
            <a:r>
              <a:rPr lang="en-US" dirty="0"/>
              <a:t> – Waivers &amp; Completion of Waiver Form</a:t>
            </a:r>
          </a:p>
          <a:p>
            <a:pPr lvl="1"/>
            <a:r>
              <a:rPr lang="en-US" b="1" dirty="0"/>
              <a:t>November 18 </a:t>
            </a:r>
            <a:r>
              <a:rPr lang="en-US" dirty="0"/>
              <a:t>– Training (including completion of Form #006 Verification of Trade Training Enrollment, Form #005 Eligibility Determination of Travel-Subsistence Assistance, and Form #006d/e Program Tracking Form)</a:t>
            </a:r>
          </a:p>
          <a:p>
            <a:pPr lvl="1"/>
            <a:r>
              <a:rPr lang="en-US" b="1" dirty="0"/>
              <a:t>December 2</a:t>
            </a:r>
            <a:r>
              <a:rPr lang="en-US" dirty="0"/>
              <a:t> – Attendance, Benchmarks, Breaks in Training (including completion of the Form #006a Bi-Weekly Verification of Training Attendance)</a:t>
            </a:r>
          </a:p>
          <a:p>
            <a:pPr lvl="1"/>
            <a:r>
              <a:rPr lang="en-US" b="1" dirty="0"/>
              <a:t>December 9</a:t>
            </a:r>
            <a:r>
              <a:rPr lang="en-US" dirty="0"/>
              <a:t> – Alternative/Reemployment Trade Adjustment Assistance (A/RTAA)</a:t>
            </a:r>
          </a:p>
          <a:p>
            <a:pPr lvl="1"/>
            <a:r>
              <a:rPr lang="en-US" b="1" dirty="0"/>
              <a:t>December 16 </a:t>
            </a:r>
            <a:r>
              <a:rPr lang="en-US" dirty="0"/>
              <a:t>– Credential &amp; Measurable Skill Gains, Exiting Participants</a:t>
            </a:r>
          </a:p>
          <a:p>
            <a:pPr lvl="1"/>
            <a:r>
              <a:rPr lang="en-US" b="1" dirty="0"/>
              <a:t>January 6</a:t>
            </a:r>
            <a:r>
              <a:rPr lang="en-US" dirty="0"/>
              <a:t> – TAPR/GRS (this is geared more towards the fiscal staff responsible for entries in GRS and uploading of the quarterly TAPR costs in IWDS)</a:t>
            </a:r>
          </a:p>
          <a:p>
            <a:pPr lvl="1"/>
            <a:r>
              <a:rPr lang="en-US" b="1" dirty="0"/>
              <a:t>January 13 </a:t>
            </a:r>
            <a:r>
              <a:rPr lang="en-US" dirty="0"/>
              <a:t>– Appeals, Fraud, Overpayments &amp; Monitoring</a:t>
            </a:r>
          </a:p>
          <a:p>
            <a:pPr lvl="1"/>
            <a:endParaRPr lang="en-US" sz="500" dirty="0"/>
          </a:p>
          <a:p>
            <a:pPr lvl="1"/>
            <a:r>
              <a:rPr lang="en-US" dirty="0"/>
              <a:t>Additional training if needed</a:t>
            </a:r>
          </a:p>
          <a:p>
            <a:endParaRPr lang="en-US" dirty="0"/>
          </a:p>
        </p:txBody>
      </p:sp>
      <p:sp>
        <p:nvSpPr>
          <p:cNvPr id="4" name="Slide Number Placeholder 3">
            <a:extLst>
              <a:ext uri="{FF2B5EF4-FFF2-40B4-BE49-F238E27FC236}">
                <a16:creationId xmlns:a16="http://schemas.microsoft.com/office/drawing/2014/main" id="{DFA9646F-9FB0-499E-AA76-FD74159859FC}"/>
              </a:ext>
            </a:extLst>
          </p:cNvPr>
          <p:cNvSpPr>
            <a:spLocks noGrp="1"/>
          </p:cNvSpPr>
          <p:nvPr>
            <p:ph type="sldNum" sz="quarter" idx="12"/>
          </p:nvPr>
        </p:nvSpPr>
        <p:spPr/>
        <p:txBody>
          <a:bodyPr/>
          <a:lstStyle/>
          <a:p>
            <a:fld id="{62E03C93-A8B5-5E4D-ADDE-FACFC10B3CD1}" type="slidenum">
              <a:rPr lang="en-US" smtClean="0"/>
              <a:pPr/>
              <a:t>58</a:t>
            </a:fld>
            <a:endParaRPr lang="en-US" dirty="0"/>
          </a:p>
        </p:txBody>
      </p:sp>
    </p:spTree>
    <p:extLst>
      <p:ext uri="{BB962C8B-B14F-4D97-AF65-F5344CB8AC3E}">
        <p14:creationId xmlns:p14="http://schemas.microsoft.com/office/powerpoint/2010/main" val="37740935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4C043-386F-40E7-823D-FC15B0973433}"/>
              </a:ext>
            </a:extLst>
          </p:cNvPr>
          <p:cNvSpPr>
            <a:spLocks noGrp="1"/>
          </p:cNvSpPr>
          <p:nvPr>
            <p:ph type="title"/>
          </p:nvPr>
        </p:nvSpPr>
        <p:spPr/>
        <p:txBody>
          <a:bodyPr>
            <a:normAutofit fontScale="90000"/>
          </a:bodyPr>
          <a:lstStyle/>
          <a:p>
            <a:r>
              <a:rPr lang="en-US" dirty="0"/>
              <a:t>Questions</a:t>
            </a:r>
          </a:p>
        </p:txBody>
      </p:sp>
      <p:pic>
        <p:nvPicPr>
          <p:cNvPr id="5" name="Content Placeholder 4" descr="A picture containing tool, scissors, vector graphics&#10;&#10;Description automatically generated">
            <a:extLst>
              <a:ext uri="{FF2B5EF4-FFF2-40B4-BE49-F238E27FC236}">
                <a16:creationId xmlns:a16="http://schemas.microsoft.com/office/drawing/2014/main" id="{249387B7-706D-4E3D-9526-B6459E1D3EF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843462" y="2618581"/>
            <a:ext cx="2505075" cy="3057525"/>
          </a:xfrm>
        </p:spPr>
      </p:pic>
      <p:sp>
        <p:nvSpPr>
          <p:cNvPr id="7" name="Slide Number Placeholder 6">
            <a:extLst>
              <a:ext uri="{FF2B5EF4-FFF2-40B4-BE49-F238E27FC236}">
                <a16:creationId xmlns:a16="http://schemas.microsoft.com/office/drawing/2014/main" id="{8C9AA3E8-22EB-4994-A686-53DBEA08FBA2}"/>
              </a:ext>
            </a:extLst>
          </p:cNvPr>
          <p:cNvSpPr>
            <a:spLocks noGrp="1"/>
          </p:cNvSpPr>
          <p:nvPr>
            <p:ph type="sldNum" sz="quarter" idx="12"/>
          </p:nvPr>
        </p:nvSpPr>
        <p:spPr/>
        <p:txBody>
          <a:bodyPr/>
          <a:lstStyle/>
          <a:p>
            <a:fld id="{62E03C93-A8B5-5E4D-ADDE-FACFC10B3CD1}" type="slidenum">
              <a:rPr lang="en-US" smtClean="0"/>
              <a:pPr/>
              <a:t>59</a:t>
            </a:fld>
            <a:endParaRPr lang="en-US" dirty="0"/>
          </a:p>
        </p:txBody>
      </p:sp>
    </p:spTree>
    <p:extLst>
      <p:ext uri="{BB962C8B-B14F-4D97-AF65-F5344CB8AC3E}">
        <p14:creationId xmlns:p14="http://schemas.microsoft.com/office/powerpoint/2010/main" val="215162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DE71-9049-46C7-8B63-9B72B7535170}"/>
              </a:ext>
            </a:extLst>
          </p:cNvPr>
          <p:cNvSpPr>
            <a:spLocks noGrp="1"/>
          </p:cNvSpPr>
          <p:nvPr>
            <p:ph type="title"/>
          </p:nvPr>
        </p:nvSpPr>
        <p:spPr/>
        <p:txBody>
          <a:bodyPr>
            <a:normAutofit fontScale="90000"/>
          </a:bodyPr>
          <a:lstStyle/>
          <a:p>
            <a:r>
              <a:rPr lang="en-US" dirty="0"/>
              <a:t>Section 1 – Petitioner Information</a:t>
            </a:r>
          </a:p>
        </p:txBody>
      </p:sp>
      <p:pic>
        <p:nvPicPr>
          <p:cNvPr id="6" name="Content Placeholder 5">
            <a:extLst>
              <a:ext uri="{FF2B5EF4-FFF2-40B4-BE49-F238E27FC236}">
                <a16:creationId xmlns:a16="http://schemas.microsoft.com/office/drawing/2014/main" id="{E2237778-AFDD-4F71-AFFA-A9A64BE8AD76}"/>
              </a:ext>
            </a:extLst>
          </p:cNvPr>
          <p:cNvPicPr>
            <a:picLocks noGrp="1" noChangeAspect="1"/>
          </p:cNvPicPr>
          <p:nvPr>
            <p:ph idx="1"/>
          </p:nvPr>
        </p:nvPicPr>
        <p:blipFill>
          <a:blip r:embed="rId2"/>
          <a:stretch>
            <a:fillRect/>
          </a:stretch>
        </p:blipFill>
        <p:spPr>
          <a:xfrm>
            <a:off x="1341120" y="1466829"/>
            <a:ext cx="9486032" cy="4871558"/>
          </a:xfrm>
          <a:prstGeom prst="rect">
            <a:avLst/>
          </a:prstGeom>
        </p:spPr>
      </p:pic>
      <p:sp>
        <p:nvSpPr>
          <p:cNvPr id="7" name="Slide Number Placeholder 6">
            <a:extLst>
              <a:ext uri="{FF2B5EF4-FFF2-40B4-BE49-F238E27FC236}">
                <a16:creationId xmlns:a16="http://schemas.microsoft.com/office/drawing/2014/main" id="{09EE7F67-3A6D-4A5F-A0F7-9AB852E3E21F}"/>
              </a:ext>
            </a:extLst>
          </p:cNvPr>
          <p:cNvSpPr>
            <a:spLocks noGrp="1"/>
          </p:cNvSpPr>
          <p:nvPr>
            <p:ph type="sldNum" sz="quarter" idx="12"/>
          </p:nvPr>
        </p:nvSpPr>
        <p:spPr/>
        <p:txBody>
          <a:bodyPr/>
          <a:lstStyle/>
          <a:p>
            <a:fld id="{62E03C93-A8B5-5E4D-ADDE-FACFC10B3CD1}" type="slidenum">
              <a:rPr lang="en-US" smtClean="0"/>
              <a:pPr/>
              <a:t>6</a:t>
            </a:fld>
            <a:endParaRPr lang="en-US" dirty="0"/>
          </a:p>
        </p:txBody>
      </p:sp>
    </p:spTree>
    <p:extLst>
      <p:ext uri="{BB962C8B-B14F-4D97-AF65-F5344CB8AC3E}">
        <p14:creationId xmlns:p14="http://schemas.microsoft.com/office/powerpoint/2010/main" val="105181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036EF-02E4-4A7B-824D-F06FD3B4F537}"/>
              </a:ext>
            </a:extLst>
          </p:cNvPr>
          <p:cNvSpPr>
            <a:spLocks noGrp="1"/>
          </p:cNvSpPr>
          <p:nvPr>
            <p:ph type="title"/>
          </p:nvPr>
        </p:nvSpPr>
        <p:spPr>
          <a:xfrm>
            <a:off x="3211010" y="693089"/>
            <a:ext cx="7616143" cy="561049"/>
          </a:xfrm>
        </p:spPr>
        <p:txBody>
          <a:bodyPr>
            <a:noAutofit/>
          </a:bodyPr>
          <a:lstStyle/>
          <a:p>
            <a:r>
              <a:rPr lang="en-US" sz="3600" dirty="0"/>
              <a:t>Section 2 – Attestation of Information</a:t>
            </a:r>
          </a:p>
        </p:txBody>
      </p:sp>
      <p:pic>
        <p:nvPicPr>
          <p:cNvPr id="4" name="Content Placeholder 3">
            <a:extLst>
              <a:ext uri="{FF2B5EF4-FFF2-40B4-BE49-F238E27FC236}">
                <a16:creationId xmlns:a16="http://schemas.microsoft.com/office/drawing/2014/main" id="{A0306500-2772-4141-BF67-82D411C3ED75}"/>
              </a:ext>
            </a:extLst>
          </p:cNvPr>
          <p:cNvPicPr>
            <a:picLocks noGrp="1" noChangeAspect="1"/>
          </p:cNvPicPr>
          <p:nvPr>
            <p:ph idx="1"/>
          </p:nvPr>
        </p:nvPicPr>
        <p:blipFill>
          <a:blip r:embed="rId2"/>
          <a:stretch>
            <a:fillRect/>
          </a:stretch>
        </p:blipFill>
        <p:spPr>
          <a:xfrm>
            <a:off x="764690" y="2042160"/>
            <a:ext cx="9949030" cy="3928591"/>
          </a:xfrm>
          <a:prstGeom prst="rect">
            <a:avLst/>
          </a:prstGeom>
        </p:spPr>
      </p:pic>
      <p:sp>
        <p:nvSpPr>
          <p:cNvPr id="5" name="Slide Number Placeholder 4">
            <a:extLst>
              <a:ext uri="{FF2B5EF4-FFF2-40B4-BE49-F238E27FC236}">
                <a16:creationId xmlns:a16="http://schemas.microsoft.com/office/drawing/2014/main" id="{CA384844-12BF-460C-89F0-A6E1CCED870A}"/>
              </a:ext>
            </a:extLst>
          </p:cNvPr>
          <p:cNvSpPr>
            <a:spLocks noGrp="1"/>
          </p:cNvSpPr>
          <p:nvPr>
            <p:ph type="sldNum" sz="quarter" idx="12"/>
          </p:nvPr>
        </p:nvSpPr>
        <p:spPr/>
        <p:txBody>
          <a:bodyPr/>
          <a:lstStyle/>
          <a:p>
            <a:fld id="{62E03C93-A8B5-5E4D-ADDE-FACFC10B3CD1}" type="slidenum">
              <a:rPr lang="en-US" smtClean="0"/>
              <a:pPr/>
              <a:t>7</a:t>
            </a:fld>
            <a:endParaRPr lang="en-US" dirty="0"/>
          </a:p>
        </p:txBody>
      </p:sp>
    </p:spTree>
    <p:extLst>
      <p:ext uri="{BB962C8B-B14F-4D97-AF65-F5344CB8AC3E}">
        <p14:creationId xmlns:p14="http://schemas.microsoft.com/office/powerpoint/2010/main" val="249423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6E72-27AD-499A-8DC8-791A948D4EC6}"/>
              </a:ext>
            </a:extLst>
          </p:cNvPr>
          <p:cNvSpPr>
            <a:spLocks noGrp="1"/>
          </p:cNvSpPr>
          <p:nvPr>
            <p:ph type="title"/>
          </p:nvPr>
        </p:nvSpPr>
        <p:spPr/>
        <p:txBody>
          <a:bodyPr>
            <a:normAutofit fontScale="90000"/>
          </a:bodyPr>
          <a:lstStyle/>
          <a:p>
            <a:r>
              <a:rPr lang="en-US" sz="3200" dirty="0"/>
              <a:t>Section 3 – Firm Employing the Group of Workers</a:t>
            </a:r>
          </a:p>
        </p:txBody>
      </p:sp>
      <p:pic>
        <p:nvPicPr>
          <p:cNvPr id="4" name="Content Placeholder 3">
            <a:extLst>
              <a:ext uri="{FF2B5EF4-FFF2-40B4-BE49-F238E27FC236}">
                <a16:creationId xmlns:a16="http://schemas.microsoft.com/office/drawing/2014/main" id="{D478B4BE-5E07-417C-BEE6-06C4502C7A04}"/>
              </a:ext>
            </a:extLst>
          </p:cNvPr>
          <p:cNvPicPr>
            <a:picLocks noGrp="1" noChangeAspect="1"/>
          </p:cNvPicPr>
          <p:nvPr>
            <p:ph idx="1"/>
          </p:nvPr>
        </p:nvPicPr>
        <p:blipFill>
          <a:blip r:embed="rId2"/>
          <a:stretch>
            <a:fillRect/>
          </a:stretch>
        </p:blipFill>
        <p:spPr>
          <a:xfrm>
            <a:off x="1127760" y="1857124"/>
            <a:ext cx="10217553" cy="4265174"/>
          </a:xfrm>
          <a:prstGeom prst="rect">
            <a:avLst/>
          </a:prstGeom>
        </p:spPr>
      </p:pic>
      <p:sp>
        <p:nvSpPr>
          <p:cNvPr id="5" name="Slide Number Placeholder 4">
            <a:extLst>
              <a:ext uri="{FF2B5EF4-FFF2-40B4-BE49-F238E27FC236}">
                <a16:creationId xmlns:a16="http://schemas.microsoft.com/office/drawing/2014/main" id="{897B5F49-6032-47DE-9EFA-5C8FB54D15E0}"/>
              </a:ext>
            </a:extLst>
          </p:cNvPr>
          <p:cNvSpPr>
            <a:spLocks noGrp="1"/>
          </p:cNvSpPr>
          <p:nvPr>
            <p:ph type="sldNum" sz="quarter" idx="12"/>
          </p:nvPr>
        </p:nvSpPr>
        <p:spPr/>
        <p:txBody>
          <a:bodyPr/>
          <a:lstStyle/>
          <a:p>
            <a:fld id="{62E03C93-A8B5-5E4D-ADDE-FACFC10B3CD1}" type="slidenum">
              <a:rPr lang="en-US" smtClean="0"/>
              <a:pPr/>
              <a:t>8</a:t>
            </a:fld>
            <a:endParaRPr lang="en-US" dirty="0"/>
          </a:p>
        </p:txBody>
      </p:sp>
    </p:spTree>
    <p:extLst>
      <p:ext uri="{BB962C8B-B14F-4D97-AF65-F5344CB8AC3E}">
        <p14:creationId xmlns:p14="http://schemas.microsoft.com/office/powerpoint/2010/main" val="94527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BCEE-A96F-4763-A285-8BD6ACECAF2D}"/>
              </a:ext>
            </a:extLst>
          </p:cNvPr>
          <p:cNvSpPr>
            <a:spLocks noGrp="1"/>
          </p:cNvSpPr>
          <p:nvPr>
            <p:ph type="title"/>
          </p:nvPr>
        </p:nvSpPr>
        <p:spPr/>
        <p:txBody>
          <a:bodyPr>
            <a:normAutofit fontScale="90000"/>
          </a:bodyPr>
          <a:lstStyle/>
          <a:p>
            <a:r>
              <a:rPr lang="en-US" dirty="0"/>
              <a:t>Section 4 – Group of Workers</a:t>
            </a:r>
          </a:p>
        </p:txBody>
      </p:sp>
      <p:pic>
        <p:nvPicPr>
          <p:cNvPr id="4" name="Content Placeholder 3">
            <a:extLst>
              <a:ext uri="{FF2B5EF4-FFF2-40B4-BE49-F238E27FC236}">
                <a16:creationId xmlns:a16="http://schemas.microsoft.com/office/drawing/2014/main" id="{33C0927D-1D3D-4C63-9833-81FD5D3C2F63}"/>
              </a:ext>
            </a:extLst>
          </p:cNvPr>
          <p:cNvPicPr>
            <a:picLocks noGrp="1" noChangeAspect="1"/>
          </p:cNvPicPr>
          <p:nvPr>
            <p:ph idx="1"/>
          </p:nvPr>
        </p:nvPicPr>
        <p:blipFill>
          <a:blip r:embed="rId2"/>
          <a:stretch>
            <a:fillRect/>
          </a:stretch>
        </p:blipFill>
        <p:spPr>
          <a:xfrm>
            <a:off x="1859280" y="1627039"/>
            <a:ext cx="8880805" cy="4620096"/>
          </a:xfrm>
          <a:prstGeom prst="rect">
            <a:avLst/>
          </a:prstGeom>
        </p:spPr>
      </p:pic>
      <p:sp>
        <p:nvSpPr>
          <p:cNvPr id="5" name="Slide Number Placeholder 4">
            <a:extLst>
              <a:ext uri="{FF2B5EF4-FFF2-40B4-BE49-F238E27FC236}">
                <a16:creationId xmlns:a16="http://schemas.microsoft.com/office/drawing/2014/main" id="{FC781126-C099-49AB-8C56-103B50FA2986}"/>
              </a:ext>
            </a:extLst>
          </p:cNvPr>
          <p:cNvSpPr>
            <a:spLocks noGrp="1"/>
          </p:cNvSpPr>
          <p:nvPr>
            <p:ph type="sldNum" sz="quarter" idx="12"/>
          </p:nvPr>
        </p:nvSpPr>
        <p:spPr/>
        <p:txBody>
          <a:bodyPr/>
          <a:lstStyle/>
          <a:p>
            <a:fld id="{62E03C93-A8B5-5E4D-ADDE-FACFC10B3CD1}" type="slidenum">
              <a:rPr lang="en-US" smtClean="0"/>
              <a:pPr/>
              <a:t>9</a:t>
            </a:fld>
            <a:endParaRPr lang="en-US" dirty="0"/>
          </a:p>
        </p:txBody>
      </p:sp>
    </p:spTree>
    <p:extLst>
      <p:ext uri="{BB962C8B-B14F-4D97-AF65-F5344CB8AC3E}">
        <p14:creationId xmlns:p14="http://schemas.microsoft.com/office/powerpoint/2010/main" val="3337318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CE4C109-7B0D-448A-B4B7-04601463AE67}"/>
</file>

<file path=customXml/itemProps2.xml><?xml version="1.0" encoding="utf-8"?>
<ds:datastoreItem xmlns:ds="http://schemas.openxmlformats.org/officeDocument/2006/customXml" ds:itemID="{D885F64F-A2FF-4D54-B33A-0DE48AAB0B38}"/>
</file>

<file path=customXml/itemProps3.xml><?xml version="1.0" encoding="utf-8"?>
<ds:datastoreItem xmlns:ds="http://schemas.openxmlformats.org/officeDocument/2006/customXml" ds:itemID="{A1010941-57FC-4B1D-8DDC-3A7E5468C492}"/>
</file>

<file path=docProps/app.xml><?xml version="1.0" encoding="utf-8"?>
<Properties xmlns="http://schemas.openxmlformats.org/officeDocument/2006/extended-properties" xmlns:vt="http://schemas.openxmlformats.org/officeDocument/2006/docPropsVTypes">
  <TotalTime>4194</TotalTime>
  <Words>3419</Words>
  <Application>Microsoft Macintosh PowerPoint</Application>
  <PresentationFormat>Widescreen</PresentationFormat>
  <Paragraphs>340</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Calibri Light</vt:lpstr>
      <vt:lpstr>Office Theme</vt:lpstr>
      <vt:lpstr>Petition/Certification &amp; Rapid Response</vt:lpstr>
      <vt:lpstr>Petition/Certification</vt:lpstr>
      <vt:lpstr>Petition/Certification (cont.)</vt:lpstr>
      <vt:lpstr>Petition/Certification (cont.)</vt:lpstr>
      <vt:lpstr>Petition/Certification (cont.)</vt:lpstr>
      <vt:lpstr>Section 1 – Petitioner Information</vt:lpstr>
      <vt:lpstr>Section 2 – Attestation of Information</vt:lpstr>
      <vt:lpstr>Section 3 – Firm Employing the Group of Workers</vt:lpstr>
      <vt:lpstr>Section 4 – Group of Workers</vt:lpstr>
      <vt:lpstr>Section 5 – Trade Effects of Separations</vt:lpstr>
      <vt:lpstr>Section 6 – Company Contact Information</vt:lpstr>
      <vt:lpstr>Petition Investigation</vt:lpstr>
      <vt:lpstr>Petition Determination</vt:lpstr>
      <vt:lpstr>Petition Determination (cont.)</vt:lpstr>
      <vt:lpstr>Petition Determination (cont.)</vt:lpstr>
      <vt:lpstr>Petition Determination (cont.)</vt:lpstr>
      <vt:lpstr>Petition Determination (cont.)</vt:lpstr>
      <vt:lpstr>Petition Determination (cont.)</vt:lpstr>
      <vt:lpstr>Petition Determination (cont.)</vt:lpstr>
      <vt:lpstr>Primary Parts of a Determination</vt:lpstr>
      <vt:lpstr>Primary Parts of a Determination (cont.)</vt:lpstr>
      <vt:lpstr>Primary Parts of a Determination (cont.)</vt:lpstr>
      <vt:lpstr>Primary Parts of a Determination (cont.)</vt:lpstr>
      <vt:lpstr>Certification Timeline</vt:lpstr>
      <vt:lpstr>Certification Timeline (cont.)</vt:lpstr>
      <vt:lpstr>Certification Timeline (cont.)</vt:lpstr>
      <vt:lpstr>Rapid Response (cont.)</vt:lpstr>
      <vt:lpstr>Rapid Response  (cont.)</vt:lpstr>
      <vt:lpstr>Rapid Response (cont.)</vt:lpstr>
      <vt:lpstr>Rapid Response (cont.)</vt:lpstr>
      <vt:lpstr>Rapid Response (cont.)</vt:lpstr>
      <vt:lpstr>Rapid Response (cont.)</vt:lpstr>
      <vt:lpstr>Rapid Response (cont.)</vt:lpstr>
      <vt:lpstr>Rapid Response (cont.)</vt:lpstr>
      <vt:lpstr>Rapid Response</vt:lpstr>
      <vt:lpstr>Rapid Response (cont.)</vt:lpstr>
      <vt:lpstr>Rapid Response (cont.)</vt:lpstr>
      <vt:lpstr>Rapid Response (cont.)</vt:lpstr>
      <vt:lpstr>Benefits Rights and Obligations (BRO)</vt:lpstr>
      <vt:lpstr>BRO (cont.)</vt:lpstr>
      <vt:lpstr>BRO (cont.)</vt:lpstr>
      <vt:lpstr>BRO (cont.)</vt:lpstr>
      <vt:lpstr>BRO (cont.)</vt:lpstr>
      <vt:lpstr>BRO (cont.)</vt:lpstr>
      <vt:lpstr>BRO (cont.)</vt:lpstr>
      <vt:lpstr>BRO (cont.)</vt:lpstr>
      <vt:lpstr>BRO (cont.)</vt:lpstr>
      <vt:lpstr>BRO (cont.)</vt:lpstr>
      <vt:lpstr>BRO (cont.)</vt:lpstr>
      <vt:lpstr>BRO (cont.)</vt:lpstr>
      <vt:lpstr>BRO (cont.)</vt:lpstr>
      <vt:lpstr>BRO (cont.)</vt:lpstr>
      <vt:lpstr>BRO 2021R</vt:lpstr>
      <vt:lpstr>Form #004 2021R Bona Fide Application for Trade Training</vt:lpstr>
      <vt:lpstr>Form #004 (cont.)</vt:lpstr>
      <vt:lpstr>DCEO Trade Contacts</vt:lpstr>
      <vt:lpstr>IDES Trade Unit Contacts</vt:lpstr>
      <vt:lpstr>Upcoming Training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Jessica Betz</dc:creator>
  <cp:lastModifiedBy>Cook, Molly</cp:lastModifiedBy>
  <cp:revision>142</cp:revision>
  <cp:lastPrinted>2021-08-26T16:05:32Z</cp:lastPrinted>
  <dcterms:created xsi:type="dcterms:W3CDTF">2017-04-24T20:34:09Z</dcterms:created>
  <dcterms:modified xsi:type="dcterms:W3CDTF">2021-10-21T14:12:05Z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