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Arial Bold" panose="020B0704020202020204" pitchFamily="34" charset="0"/>
      <p:regular r:id="rId30"/>
      <p:bold r:id="rId31"/>
    </p:embeddedFont>
    <p:embeddedFont>
      <p:font typeface="Arimo" panose="020B0604020202020204" charset="0"/>
      <p:regular r:id="rId32"/>
    </p:embeddedFont>
    <p:embeddedFont>
      <p:font typeface="Canva Sans Bold" panose="020B0604020202020204" charset="0"/>
      <p:regular r:id="rId33"/>
      <p:bold r:id="rId34"/>
    </p:embeddedFont>
    <p:embeddedFont>
      <p:font typeface="Century Gothic Paneuropean Bold" panose="020B0604020202020204" charset="0"/>
      <p:regular r:id="rId35"/>
      <p:bold r:id="rId36"/>
    </p:embeddedFont>
    <p:embeddedFont>
      <p:font typeface="Fraunces Bold" panose="020B0604020202020204" charset="0"/>
      <p:regular r:id="rId37"/>
      <p:bold r:id="rId38"/>
    </p:embeddedFont>
    <p:embeddedFont>
      <p:font typeface="Fraunces Semi-Bold" panose="020B0604020202020204" charset="0"/>
      <p:regular r:id="rId39"/>
      <p:bold r:id="rId40"/>
    </p:embeddedFont>
    <p:embeddedFont>
      <p:font typeface="Rosario" panose="020B0604020202020204" charset="0"/>
      <p:regular r:id="rId41"/>
    </p:embeddedFont>
    <p:embeddedFont>
      <p:font typeface="Rosario Bold" panose="020B0604020202020204" charset="0"/>
      <p:regular r:id="rId42"/>
      <p:bold r:id="rId43"/>
    </p:embeddedFont>
    <p:embeddedFont>
      <p:font typeface="The Youngest Serif" panose="020B0604020202020204" charset="0"/>
      <p:regular r:id="rId44"/>
    </p:embeddedFont>
    <p:embeddedFont>
      <p:font typeface="Trebuchet MS" panose="020B060302020202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56" d="100"/>
          <a:sy n="56" d="100"/>
        </p:scale>
        <p:origin x="61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21.08.2025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What questions could you ask to lead this conversation with compassion and promoting connection?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jpeg"/><Relationship Id="rId7" Type="http://schemas.openxmlformats.org/officeDocument/2006/relationships/image" Target="../media/image5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svg"/><Relationship Id="rId3" Type="http://schemas.openxmlformats.org/officeDocument/2006/relationships/image" Target="../media/image2.jpeg"/><Relationship Id="rId7" Type="http://schemas.openxmlformats.org/officeDocument/2006/relationships/image" Target="../media/image62.svg"/><Relationship Id="rId12" Type="http://schemas.openxmlformats.org/officeDocument/2006/relationships/image" Target="../media/image6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.jpeg"/><Relationship Id="rId7" Type="http://schemas.openxmlformats.org/officeDocument/2006/relationships/image" Target="../media/image62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3.jpe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svg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sv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54644" y="1363046"/>
            <a:ext cx="7657724" cy="3298712"/>
            <a:chOff x="0" y="0"/>
            <a:chExt cx="10210298" cy="43982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10292" cy="4398264"/>
            </a:xfrm>
            <a:custGeom>
              <a:avLst/>
              <a:gdLst/>
              <a:ahLst/>
              <a:cxnLst/>
              <a:rect l="l" t="t" r="r" b="b"/>
              <a:pathLst>
                <a:path w="10210292" h="4398264">
                  <a:moveTo>
                    <a:pt x="0" y="0"/>
                  </a:moveTo>
                  <a:lnTo>
                    <a:pt x="10210292" y="0"/>
                  </a:lnTo>
                  <a:lnTo>
                    <a:pt x="10210292" y="4398264"/>
                  </a:lnTo>
                  <a:lnTo>
                    <a:pt x="0" y="4398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15462" y="4913452"/>
            <a:ext cx="16538218" cy="2419508"/>
            <a:chOff x="0" y="0"/>
            <a:chExt cx="22050958" cy="32260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050958" cy="3226010"/>
            </a:xfrm>
            <a:custGeom>
              <a:avLst/>
              <a:gdLst/>
              <a:ahLst/>
              <a:cxnLst/>
              <a:rect l="l" t="t" r="r" b="b"/>
              <a:pathLst>
                <a:path w="22050958" h="3226010">
                  <a:moveTo>
                    <a:pt x="0" y="0"/>
                  </a:moveTo>
                  <a:lnTo>
                    <a:pt x="22050958" y="0"/>
                  </a:lnTo>
                  <a:lnTo>
                    <a:pt x="22050958" y="3226010"/>
                  </a:lnTo>
                  <a:lnTo>
                    <a:pt x="0" y="32260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22050958" cy="317838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6480"/>
                </a:lnSpc>
              </a:pPr>
              <a:r>
                <a:rPr lang="en-US" sz="6000">
                  <a:solidFill>
                    <a:srgbClr val="172169"/>
                  </a:solidFill>
                  <a:latin typeface="Arimo"/>
                  <a:ea typeface="Arimo"/>
                  <a:cs typeface="Arimo"/>
                  <a:sym typeface="Arimo"/>
                </a:rPr>
                <a:t>Navigating Difficult Conversations in Workforce Settings: Building Confidence and Connection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09121" y="8021106"/>
            <a:ext cx="13095732" cy="761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7"/>
              </a:lnSpc>
            </a:pPr>
            <a:r>
              <a:rPr lang="en-US" sz="3330" spc="7">
                <a:solidFill>
                  <a:srgbClr val="FFFFFF"/>
                </a:solidFill>
                <a:latin typeface="Rosario"/>
                <a:ea typeface="Rosario"/>
                <a:cs typeface="Rosario"/>
                <a:sym typeface="Rosario"/>
              </a:rPr>
              <a:t>July 16, 2025</a:t>
            </a:r>
          </a:p>
          <a:p>
            <a:pPr algn="l">
              <a:lnSpc>
                <a:spcPts val="2877"/>
              </a:lnSpc>
            </a:pPr>
            <a:r>
              <a:rPr lang="en-US" sz="3330" spc="7">
                <a:solidFill>
                  <a:srgbClr val="FFFFFF"/>
                </a:solidFill>
                <a:latin typeface="Rosario"/>
                <a:ea typeface="Rosario"/>
                <a:cs typeface="Rosario"/>
                <a:sym typeface="Rosario"/>
              </a:rPr>
              <a:t>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16515" y="916298"/>
            <a:ext cx="11424214" cy="2269922"/>
            <a:chOff x="0" y="0"/>
            <a:chExt cx="15232286" cy="30265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286" cy="3026562"/>
            </a:xfrm>
            <a:custGeom>
              <a:avLst/>
              <a:gdLst/>
              <a:ahLst/>
              <a:cxnLst/>
              <a:rect l="l" t="t" r="r" b="b"/>
              <a:pathLst>
                <a:path w="15232286" h="3026562">
                  <a:moveTo>
                    <a:pt x="0" y="0"/>
                  </a:moveTo>
                  <a:lnTo>
                    <a:pt x="15232286" y="0"/>
                  </a:lnTo>
                  <a:lnTo>
                    <a:pt x="15232286" y="3026562"/>
                  </a:lnTo>
                  <a:lnTo>
                    <a:pt x="0" y="30265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5232286" cy="29503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Sample Community Agreements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110641" y="3641217"/>
            <a:ext cx="10258605" cy="5731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Make “I” statements</a:t>
            </a: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Make space, take space</a:t>
            </a: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Intent vs. Impact</a:t>
            </a: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Practice active listening</a:t>
            </a: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We are all learners</a:t>
            </a: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Honor confidentiality</a:t>
            </a: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Accommodate access needs</a:t>
            </a: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Take care of yourself</a:t>
            </a: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 spc="9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What else? Please share in the chat</a:t>
            </a:r>
          </a:p>
          <a:p>
            <a:pPr marL="760095" lvl="1" indent="-380048" algn="l">
              <a:lnSpc>
                <a:spcPts val="4536"/>
              </a:lnSpc>
            </a:pPr>
            <a:endParaRPr lang="en-US" sz="4200" spc="9">
              <a:solidFill>
                <a:srgbClr val="172169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  <p:sp>
        <p:nvSpPr>
          <p:cNvPr id="10" name="Freeform 10"/>
          <p:cNvSpPr/>
          <p:nvPr/>
        </p:nvSpPr>
        <p:spPr>
          <a:xfrm rot="-231897">
            <a:off x="2016296" y="2505852"/>
            <a:ext cx="4840021" cy="6152461"/>
          </a:xfrm>
          <a:custGeom>
            <a:avLst/>
            <a:gdLst/>
            <a:ahLst/>
            <a:cxnLst/>
            <a:rect l="l" t="t" r="r" b="b"/>
            <a:pathLst>
              <a:path w="4840021" h="6152461">
                <a:moveTo>
                  <a:pt x="0" y="0"/>
                </a:moveTo>
                <a:lnTo>
                  <a:pt x="4840021" y="0"/>
                </a:lnTo>
                <a:lnTo>
                  <a:pt x="4840021" y="6152461"/>
                </a:lnTo>
                <a:lnTo>
                  <a:pt x="0" y="61524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333" r="-1693" b="-333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4398539" y="822618"/>
            <a:ext cx="12807905" cy="8755054"/>
          </a:xfrm>
          <a:custGeom>
            <a:avLst/>
            <a:gdLst/>
            <a:ahLst/>
            <a:cxnLst/>
            <a:rect l="l" t="t" r="r" b="b"/>
            <a:pathLst>
              <a:path w="12807905" h="8755054">
                <a:moveTo>
                  <a:pt x="0" y="0"/>
                </a:moveTo>
                <a:lnTo>
                  <a:pt x="12807904" y="0"/>
                </a:lnTo>
                <a:lnTo>
                  <a:pt x="12807904" y="8755054"/>
                </a:lnTo>
                <a:lnTo>
                  <a:pt x="0" y="87550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16515" y="916298"/>
            <a:ext cx="11424214" cy="1365047"/>
            <a:chOff x="0" y="0"/>
            <a:chExt cx="15232286" cy="1820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286" cy="1820062"/>
            </a:xfrm>
            <a:custGeom>
              <a:avLst/>
              <a:gdLst/>
              <a:ahLst/>
              <a:cxnLst/>
              <a:rect l="l" t="t" r="r" b="b"/>
              <a:pathLst>
                <a:path w="15232286" h="1820062">
                  <a:moveTo>
                    <a:pt x="0" y="0"/>
                  </a:moveTo>
                  <a:lnTo>
                    <a:pt x="15232286" y="0"/>
                  </a:lnTo>
                  <a:lnTo>
                    <a:pt x="15232286" y="1820062"/>
                  </a:lnTo>
                  <a:lnTo>
                    <a:pt x="0" y="18200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5232286" cy="17438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Please share in the chat: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38795" y="5039135"/>
            <a:ext cx="16020506" cy="242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71"/>
              </a:lnSpc>
            </a:pPr>
            <a:r>
              <a:rPr lang="en-US" sz="5899" spc="13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What is one </a:t>
            </a:r>
            <a:r>
              <a:rPr lang="en-US" sz="5899" b="1" u="sng" spc="13">
                <a:solidFill>
                  <a:srgbClr val="172169"/>
                </a:solidFill>
                <a:latin typeface="Rosario Bold"/>
                <a:ea typeface="Rosario Bold"/>
                <a:cs typeface="Rosario Bold"/>
                <a:sym typeface="Rosario Bold"/>
              </a:rPr>
              <a:t>group agreement</a:t>
            </a:r>
            <a:r>
              <a:rPr lang="en-US" sz="5899" spc="13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 that you might suggest for your next team conversation?</a:t>
            </a:r>
          </a:p>
          <a:p>
            <a:pPr marL="1067745" lvl="1" indent="-533872" algn="l">
              <a:lnSpc>
                <a:spcPts val="6371"/>
              </a:lnSpc>
            </a:pPr>
            <a:endParaRPr lang="en-US" sz="5899" spc="13">
              <a:solidFill>
                <a:srgbClr val="172169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76636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16515" y="916298"/>
            <a:ext cx="11424214" cy="1365047"/>
            <a:chOff x="0" y="0"/>
            <a:chExt cx="15232286" cy="1820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286" cy="1820062"/>
            </a:xfrm>
            <a:custGeom>
              <a:avLst/>
              <a:gdLst/>
              <a:ahLst/>
              <a:cxnLst/>
              <a:rect l="l" t="t" r="r" b="b"/>
              <a:pathLst>
                <a:path w="15232286" h="1820062">
                  <a:moveTo>
                    <a:pt x="0" y="0"/>
                  </a:moveTo>
                  <a:lnTo>
                    <a:pt x="15232286" y="0"/>
                  </a:lnTo>
                  <a:lnTo>
                    <a:pt x="15232286" y="1820062"/>
                  </a:lnTo>
                  <a:lnTo>
                    <a:pt x="0" y="18200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5232286" cy="17438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Self-Awareness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4930322" y="121475"/>
            <a:ext cx="2691133" cy="2691133"/>
          </a:xfrm>
          <a:custGeom>
            <a:avLst/>
            <a:gdLst/>
            <a:ahLst/>
            <a:cxnLst/>
            <a:rect l="l" t="t" r="r" b="b"/>
            <a:pathLst>
              <a:path w="2691133" h="2691133">
                <a:moveTo>
                  <a:pt x="0" y="0"/>
                </a:moveTo>
                <a:lnTo>
                  <a:pt x="2691133" y="0"/>
                </a:lnTo>
                <a:lnTo>
                  <a:pt x="2691133" y="2691134"/>
                </a:lnTo>
                <a:lnTo>
                  <a:pt x="0" y="26911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893288" y="3625594"/>
            <a:ext cx="6640962" cy="6736287"/>
          </a:xfrm>
          <a:custGeom>
            <a:avLst/>
            <a:gdLst/>
            <a:ahLst/>
            <a:cxnLst/>
            <a:rect l="l" t="t" r="r" b="b"/>
            <a:pathLst>
              <a:path w="6640962" h="6736287">
                <a:moveTo>
                  <a:pt x="0" y="0"/>
                </a:moveTo>
                <a:lnTo>
                  <a:pt x="6640963" y="0"/>
                </a:lnTo>
                <a:lnTo>
                  <a:pt x="6640963" y="6736287"/>
                </a:lnTo>
                <a:lnTo>
                  <a:pt x="0" y="67362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385620" y="4575632"/>
            <a:ext cx="5500345" cy="5472843"/>
          </a:xfrm>
          <a:custGeom>
            <a:avLst/>
            <a:gdLst/>
            <a:ahLst/>
            <a:cxnLst/>
            <a:rect l="l" t="t" r="r" b="b"/>
            <a:pathLst>
              <a:path w="5500345" h="5472843">
                <a:moveTo>
                  <a:pt x="0" y="0"/>
                </a:moveTo>
                <a:lnTo>
                  <a:pt x="5500345" y="0"/>
                </a:lnTo>
                <a:lnTo>
                  <a:pt x="5500345" y="5472843"/>
                </a:lnTo>
                <a:lnTo>
                  <a:pt x="0" y="54728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2423818">
            <a:off x="7100804" y="6550715"/>
            <a:ext cx="4069976" cy="4114800"/>
          </a:xfrm>
          <a:custGeom>
            <a:avLst/>
            <a:gdLst/>
            <a:ahLst/>
            <a:cxnLst/>
            <a:rect l="l" t="t" r="r" b="b"/>
            <a:pathLst>
              <a:path w="4069976" h="4114800">
                <a:moveTo>
                  <a:pt x="0" y="0"/>
                </a:moveTo>
                <a:lnTo>
                  <a:pt x="4069977" y="0"/>
                </a:lnTo>
                <a:lnTo>
                  <a:pt x="4069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5667389" y="7682321"/>
            <a:ext cx="7249978" cy="803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1"/>
              </a:lnSpc>
            </a:pPr>
            <a:r>
              <a:rPr lang="en-US" sz="4651" b="1">
                <a:solidFill>
                  <a:srgbClr val="FAF2E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PERSONAL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794622" y="5636696"/>
            <a:ext cx="6995511" cy="769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83"/>
              </a:lnSpc>
            </a:pPr>
            <a:r>
              <a:rPr lang="en-US" sz="4488" b="1">
                <a:solidFill>
                  <a:srgbClr val="FAF2E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INTERPERSONAL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37213" y="3739538"/>
            <a:ext cx="7451011" cy="804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2"/>
              </a:lnSpc>
            </a:pPr>
            <a:r>
              <a:rPr lang="en-US" sz="4780" b="1">
                <a:solidFill>
                  <a:srgbClr val="FAF2E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70134" y="2679272"/>
            <a:ext cx="7572484" cy="835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1"/>
              </a:lnSpc>
            </a:pPr>
            <a:r>
              <a:rPr lang="en-US" sz="4858" b="1">
                <a:solidFill>
                  <a:srgbClr val="004B3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SYSTEMS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346899" y="854726"/>
            <a:ext cx="11424214" cy="1365047"/>
            <a:chOff x="0" y="0"/>
            <a:chExt cx="15232286" cy="1820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286" cy="1820062"/>
            </a:xfrm>
            <a:custGeom>
              <a:avLst/>
              <a:gdLst/>
              <a:ahLst/>
              <a:cxnLst/>
              <a:rect l="l" t="t" r="r" b="b"/>
              <a:pathLst>
                <a:path w="15232286" h="1820062">
                  <a:moveTo>
                    <a:pt x="0" y="0"/>
                  </a:moveTo>
                  <a:lnTo>
                    <a:pt x="15232286" y="0"/>
                  </a:lnTo>
                  <a:lnTo>
                    <a:pt x="15232286" y="1820062"/>
                  </a:lnTo>
                  <a:lnTo>
                    <a:pt x="0" y="18200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5232286" cy="17438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Aims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673480" y="4101564"/>
            <a:ext cx="11016027" cy="1757300"/>
            <a:chOff x="0" y="0"/>
            <a:chExt cx="14688035" cy="234306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14688035" cy="1092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479"/>
                </a:lnSpc>
                <a:spcBef>
                  <a:spcPct val="0"/>
                </a:spcBef>
              </a:pPr>
              <a:r>
                <a:rPr lang="en-US" sz="5399" b="1">
                  <a:solidFill>
                    <a:srgbClr val="192063"/>
                  </a:solidFill>
                  <a:latin typeface="Fraunces Bold"/>
                  <a:ea typeface="Fraunces Bold"/>
                  <a:cs typeface="Fraunces Bold"/>
                  <a:sym typeface="Fraunces Bold"/>
                </a:rPr>
                <a:t>Establish shared expectations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525397"/>
              <a:ext cx="14688035" cy="81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1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601201" y="9450721"/>
            <a:ext cx="8321572" cy="334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023" dirty="0">
                <a:solidFill>
                  <a:srgbClr val="192063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Technology of Participation </a:t>
            </a:r>
            <a:r>
              <a:rPr lang="en-US" sz="2023" dirty="0" err="1">
                <a:solidFill>
                  <a:srgbClr val="192063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ToP</a:t>
            </a:r>
            <a:r>
              <a:rPr lang="en-US" sz="2023" dirty="0">
                <a:solidFill>
                  <a:srgbClr val="192063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 Methods, Institute of Cultural Affairs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14149" y="3356797"/>
            <a:ext cx="5888166" cy="5330706"/>
            <a:chOff x="0" y="0"/>
            <a:chExt cx="5580380" cy="5052060"/>
          </a:xfrm>
        </p:grpSpPr>
        <p:sp>
          <p:nvSpPr>
            <p:cNvPr id="14" name="Freeform 14"/>
            <p:cNvSpPr/>
            <p:nvPr/>
          </p:nvSpPr>
          <p:spPr>
            <a:xfrm>
              <a:off x="-635000" y="-673100"/>
              <a:ext cx="6488430" cy="6027420"/>
            </a:xfrm>
            <a:custGeom>
              <a:avLst/>
              <a:gdLst/>
              <a:ahLst/>
              <a:cxnLst/>
              <a:rect l="l" t="t" r="r" b="b"/>
              <a:pathLst>
                <a:path w="6488430" h="6027420">
                  <a:moveTo>
                    <a:pt x="5344160" y="1055370"/>
                  </a:moveTo>
                  <a:cubicBezTo>
                    <a:pt x="4573270" y="651510"/>
                    <a:pt x="3856990" y="1112520"/>
                    <a:pt x="3284220" y="1112520"/>
                  </a:cubicBezTo>
                  <a:cubicBezTo>
                    <a:pt x="2839720" y="1112520"/>
                    <a:pt x="2001520" y="0"/>
                    <a:pt x="1000760" y="1314450"/>
                  </a:cubicBezTo>
                  <a:cubicBezTo>
                    <a:pt x="0" y="2628900"/>
                    <a:pt x="1247140" y="3865880"/>
                    <a:pt x="2368550" y="4946650"/>
                  </a:cubicBezTo>
                  <a:cubicBezTo>
                    <a:pt x="3489960" y="6027420"/>
                    <a:pt x="5013960" y="6009640"/>
                    <a:pt x="5894070" y="4725670"/>
                  </a:cubicBezTo>
                  <a:cubicBezTo>
                    <a:pt x="6488430" y="3859530"/>
                    <a:pt x="6229350" y="1520190"/>
                    <a:pt x="5344160" y="1055370"/>
                  </a:cubicBezTo>
                  <a:close/>
                </a:path>
              </a:pathLst>
            </a:custGeom>
            <a:blipFill>
              <a:blip r:embed="rId4"/>
              <a:stretch>
                <a:fillRect l="-17943" r="-1794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673480" y="5792189"/>
            <a:ext cx="1001298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92063"/>
                </a:solidFill>
                <a:latin typeface="Rosario"/>
                <a:ea typeface="Rosario"/>
                <a:cs typeface="Rosario"/>
                <a:sym typeface="Rosario"/>
              </a:rPr>
              <a:t>What do we, as a group, hope to achieve with this conversation?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16515" y="916298"/>
            <a:ext cx="11424214" cy="2269922"/>
            <a:chOff x="0" y="0"/>
            <a:chExt cx="15232286" cy="30265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286" cy="3026562"/>
            </a:xfrm>
            <a:custGeom>
              <a:avLst/>
              <a:gdLst/>
              <a:ahLst/>
              <a:cxnLst/>
              <a:rect l="l" t="t" r="r" b="b"/>
              <a:pathLst>
                <a:path w="15232286" h="3026562">
                  <a:moveTo>
                    <a:pt x="0" y="0"/>
                  </a:moveTo>
                  <a:lnTo>
                    <a:pt x="15232286" y="0"/>
                  </a:lnTo>
                  <a:lnTo>
                    <a:pt x="15232286" y="3026562"/>
                  </a:lnTo>
                  <a:lnTo>
                    <a:pt x="0" y="30265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5232286" cy="29503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Preparing a Focused Conversation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1028700" y="5138738"/>
            <a:ext cx="1623060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575058" y="3560002"/>
            <a:ext cx="1729869" cy="2635992"/>
          </a:xfrm>
          <a:custGeom>
            <a:avLst/>
            <a:gdLst/>
            <a:ahLst/>
            <a:cxnLst/>
            <a:rect l="l" t="t" r="r" b="b"/>
            <a:pathLst>
              <a:path w="1729869" h="2635992">
                <a:moveTo>
                  <a:pt x="0" y="0"/>
                </a:moveTo>
                <a:lnTo>
                  <a:pt x="1729869" y="0"/>
                </a:lnTo>
                <a:lnTo>
                  <a:pt x="1729869" y="2635992"/>
                </a:lnTo>
                <a:lnTo>
                  <a:pt x="0" y="26359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358292" y="3746048"/>
            <a:ext cx="2751200" cy="2211277"/>
          </a:xfrm>
          <a:custGeom>
            <a:avLst/>
            <a:gdLst/>
            <a:ahLst/>
            <a:cxnLst/>
            <a:rect l="l" t="t" r="r" b="b"/>
            <a:pathLst>
              <a:path w="2751200" h="2211277">
                <a:moveTo>
                  <a:pt x="0" y="0"/>
                </a:moveTo>
                <a:lnTo>
                  <a:pt x="2751200" y="0"/>
                </a:lnTo>
                <a:lnTo>
                  <a:pt x="2751200" y="2211276"/>
                </a:lnTo>
                <a:lnTo>
                  <a:pt x="0" y="2211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804055" y="3976669"/>
            <a:ext cx="2761213" cy="2219325"/>
          </a:xfrm>
          <a:custGeom>
            <a:avLst/>
            <a:gdLst/>
            <a:ahLst/>
            <a:cxnLst/>
            <a:rect l="l" t="t" r="r" b="b"/>
            <a:pathLst>
              <a:path w="2761213" h="2219325">
                <a:moveTo>
                  <a:pt x="0" y="0"/>
                </a:moveTo>
                <a:lnTo>
                  <a:pt x="2761213" y="0"/>
                </a:lnTo>
                <a:lnTo>
                  <a:pt x="2761213" y="2219325"/>
                </a:lnTo>
                <a:lnTo>
                  <a:pt x="0" y="22193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922260" y="3685384"/>
            <a:ext cx="2751353" cy="2510610"/>
          </a:xfrm>
          <a:custGeom>
            <a:avLst/>
            <a:gdLst/>
            <a:ahLst/>
            <a:cxnLst/>
            <a:rect l="l" t="t" r="r" b="b"/>
            <a:pathLst>
              <a:path w="2751353" h="2510610">
                <a:moveTo>
                  <a:pt x="0" y="0"/>
                </a:moveTo>
                <a:lnTo>
                  <a:pt x="2751353" y="0"/>
                </a:lnTo>
                <a:lnTo>
                  <a:pt x="2751353" y="2510610"/>
                </a:lnTo>
                <a:lnTo>
                  <a:pt x="0" y="25106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9605817" y="6475836"/>
            <a:ext cx="4024051" cy="1404875"/>
            <a:chOff x="0" y="0"/>
            <a:chExt cx="5365401" cy="1873167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9525"/>
              <a:ext cx="5365401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719"/>
                </a:lnSpc>
                <a:spcBef>
                  <a:spcPct val="0"/>
                </a:spcBef>
              </a:pPr>
              <a:r>
                <a:rPr lang="en-US" sz="3099" b="1" u="sng">
                  <a:solidFill>
                    <a:srgbClr val="192063"/>
                  </a:solidFill>
                  <a:latin typeface="Fraunces Semi-Bold"/>
                  <a:ea typeface="Fraunces Semi-Bold"/>
                  <a:cs typeface="Fraunces Semi-Bold"/>
                  <a:sym typeface="Fraunces Semi-Bold"/>
                </a:rPr>
                <a:t>I</a:t>
              </a:r>
              <a:r>
                <a:rPr lang="en-US" sz="3099" b="1">
                  <a:solidFill>
                    <a:srgbClr val="192063"/>
                  </a:solidFill>
                  <a:latin typeface="Fraunces Semi-Bold"/>
                  <a:ea typeface="Fraunces Semi-Bold"/>
                  <a:cs typeface="Fraunces Semi-Bold"/>
                  <a:sym typeface="Fraunces Semi-Bold"/>
                </a:rPr>
                <a:t>NTERPRETIVE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55497"/>
              <a:ext cx="5365401" cy="81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179"/>
                </a:lnSpc>
                <a:spcBef>
                  <a:spcPct val="0"/>
                </a:spcBef>
              </a:pPr>
              <a:r>
                <a:rPr lang="en-US" sz="3699" u="sng">
                  <a:solidFill>
                    <a:srgbClr val="192063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E</a:t>
              </a:r>
              <a:r>
                <a:rPr lang="en-US" sz="3699">
                  <a:solidFill>
                    <a:srgbClr val="192063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xplore Meaning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6475836"/>
            <a:ext cx="3364925" cy="1404875"/>
            <a:chOff x="0" y="0"/>
            <a:chExt cx="4486566" cy="1873167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719"/>
                </a:lnSpc>
                <a:spcBef>
                  <a:spcPct val="0"/>
                </a:spcBef>
              </a:pPr>
              <a:r>
                <a:rPr lang="en-US" sz="3099" b="1" u="sng">
                  <a:solidFill>
                    <a:srgbClr val="192063"/>
                  </a:solidFill>
                  <a:latin typeface="Fraunces Bold"/>
                  <a:ea typeface="Fraunces Bold"/>
                  <a:cs typeface="Fraunces Bold"/>
                  <a:sym typeface="Fraunces Bold"/>
                </a:rPr>
                <a:t>O</a:t>
              </a:r>
              <a:r>
                <a:rPr lang="en-US" sz="3099" b="1">
                  <a:solidFill>
                    <a:srgbClr val="192063"/>
                  </a:solidFill>
                  <a:latin typeface="Fraunces Bold"/>
                  <a:ea typeface="Fraunces Bold"/>
                  <a:cs typeface="Fraunces Bold"/>
                  <a:sym typeface="Fraunces Bold"/>
                </a:rPr>
                <a:t>BJECTIVE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055497"/>
              <a:ext cx="4486566" cy="81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179"/>
                </a:lnSpc>
                <a:spcBef>
                  <a:spcPct val="0"/>
                </a:spcBef>
              </a:pPr>
              <a:r>
                <a:rPr lang="en-US" sz="3699" u="sng">
                  <a:solidFill>
                    <a:srgbClr val="192063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F</a:t>
              </a:r>
              <a:r>
                <a:rPr lang="en-US" sz="3699">
                  <a:solidFill>
                    <a:srgbClr val="192063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acts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317258" y="6475836"/>
            <a:ext cx="3364925" cy="1404875"/>
            <a:chOff x="0" y="0"/>
            <a:chExt cx="4486566" cy="1873167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719"/>
                </a:lnSpc>
                <a:spcBef>
                  <a:spcPct val="0"/>
                </a:spcBef>
              </a:pPr>
              <a:r>
                <a:rPr lang="en-US" sz="3099" b="1" u="sng">
                  <a:solidFill>
                    <a:srgbClr val="192063"/>
                  </a:solidFill>
                  <a:latin typeface="Fraunces Semi-Bold"/>
                  <a:ea typeface="Fraunces Semi-Bold"/>
                  <a:cs typeface="Fraunces Semi-Bold"/>
                  <a:sym typeface="Fraunces Semi-Bold"/>
                </a:rPr>
                <a:t>R</a:t>
              </a:r>
              <a:r>
                <a:rPr lang="en-US" sz="3099" b="1">
                  <a:solidFill>
                    <a:srgbClr val="192063"/>
                  </a:solidFill>
                  <a:latin typeface="Fraunces Semi-Bold"/>
                  <a:ea typeface="Fraunces Semi-Bold"/>
                  <a:cs typeface="Fraunces Semi-Bold"/>
                  <a:sym typeface="Fraunces Semi-Bold"/>
                </a:rPr>
                <a:t>EFLECTIVE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055497"/>
              <a:ext cx="4486566" cy="81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179"/>
                </a:lnSpc>
                <a:spcBef>
                  <a:spcPct val="0"/>
                </a:spcBef>
              </a:pPr>
              <a:r>
                <a:rPr lang="en-US" sz="3699" u="sng">
                  <a:solidFill>
                    <a:srgbClr val="192063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R</a:t>
              </a:r>
              <a:r>
                <a:rPr lang="en-US" sz="3699">
                  <a:solidFill>
                    <a:srgbClr val="192063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eact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894375" y="6475836"/>
            <a:ext cx="3364925" cy="1404875"/>
            <a:chOff x="0" y="0"/>
            <a:chExt cx="4486566" cy="1873167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719"/>
                </a:lnSpc>
                <a:spcBef>
                  <a:spcPct val="0"/>
                </a:spcBef>
              </a:pPr>
              <a:r>
                <a:rPr lang="en-US" sz="3099" b="1" u="sng">
                  <a:solidFill>
                    <a:srgbClr val="192063"/>
                  </a:solidFill>
                  <a:latin typeface="Fraunces Semi-Bold"/>
                  <a:ea typeface="Fraunces Semi-Bold"/>
                  <a:cs typeface="Fraunces Semi-Bold"/>
                  <a:sym typeface="Fraunces Semi-Bold"/>
                </a:rPr>
                <a:t>D</a:t>
              </a:r>
              <a:r>
                <a:rPr lang="en-US" sz="3099" b="1">
                  <a:solidFill>
                    <a:srgbClr val="192063"/>
                  </a:solidFill>
                  <a:latin typeface="Fraunces Semi-Bold"/>
                  <a:ea typeface="Fraunces Semi-Bold"/>
                  <a:cs typeface="Fraunces Semi-Bold"/>
                  <a:sym typeface="Fraunces Semi-Bold"/>
                </a:rPr>
                <a:t>ECISIONAL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055497"/>
              <a:ext cx="4486566" cy="81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179"/>
                </a:lnSpc>
                <a:spcBef>
                  <a:spcPct val="0"/>
                </a:spcBef>
              </a:pPr>
              <a:r>
                <a:rPr lang="en-US" sz="3699" u="sng">
                  <a:solidFill>
                    <a:srgbClr val="192063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D</a:t>
              </a:r>
              <a:r>
                <a:rPr lang="en-US" sz="3699">
                  <a:solidFill>
                    <a:srgbClr val="192063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eciding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605817" y="6475836"/>
            <a:ext cx="4024051" cy="1404875"/>
            <a:chOff x="0" y="0"/>
            <a:chExt cx="5365401" cy="187316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9525"/>
              <a:ext cx="5365401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719"/>
                </a:lnSpc>
                <a:spcBef>
                  <a:spcPct val="0"/>
                </a:spcBef>
              </a:pPr>
              <a:r>
                <a:rPr lang="en-US" sz="3099" b="1" u="sng">
                  <a:solidFill>
                    <a:srgbClr val="192063"/>
                  </a:solidFill>
                  <a:latin typeface="Fraunces Semi-Bold"/>
                  <a:ea typeface="Fraunces Semi-Bold"/>
                  <a:cs typeface="Fraunces Semi-Bold"/>
                  <a:sym typeface="Fraunces Semi-Bold"/>
                </a:rPr>
                <a:t>I</a:t>
              </a:r>
              <a:r>
                <a:rPr lang="en-US" sz="3099" b="1">
                  <a:solidFill>
                    <a:srgbClr val="192063"/>
                  </a:solidFill>
                  <a:latin typeface="Fraunces Semi-Bold"/>
                  <a:ea typeface="Fraunces Semi-Bold"/>
                  <a:cs typeface="Fraunces Semi-Bold"/>
                  <a:sym typeface="Fraunces Semi-Bold"/>
                </a:rPr>
                <a:t>NTERPRETIVE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055497"/>
              <a:ext cx="5365401" cy="81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179"/>
                </a:lnSpc>
                <a:spcBef>
                  <a:spcPct val="0"/>
                </a:spcBef>
              </a:pPr>
              <a:r>
                <a:rPr lang="en-US" sz="3699" u="sng">
                  <a:solidFill>
                    <a:srgbClr val="192063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E</a:t>
              </a:r>
              <a:r>
                <a:rPr lang="en-US" sz="3699">
                  <a:solidFill>
                    <a:srgbClr val="192063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xplore Meaning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28700" y="4981575"/>
            <a:ext cx="323850" cy="323850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9206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317258" y="4972050"/>
            <a:ext cx="323850" cy="323850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9206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605817" y="4972050"/>
            <a:ext cx="323850" cy="323850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9206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894375" y="4972050"/>
            <a:ext cx="323850" cy="323850"/>
            <a:chOff x="0" y="0"/>
            <a:chExt cx="6350000" cy="63500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920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991601" y="9390732"/>
            <a:ext cx="8573668" cy="334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023" dirty="0">
                <a:solidFill>
                  <a:srgbClr val="192063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Technology of Participation </a:t>
            </a:r>
            <a:r>
              <a:rPr lang="en-US" sz="2023" dirty="0" err="1">
                <a:solidFill>
                  <a:srgbClr val="192063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ToP</a:t>
            </a:r>
            <a:r>
              <a:rPr lang="en-US" sz="2023" dirty="0">
                <a:solidFill>
                  <a:srgbClr val="192063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 Methods, Institute of Cultural Affairs</a:t>
            </a:r>
          </a:p>
        </p:txBody>
      </p:sp>
      <p:sp>
        <p:nvSpPr>
          <p:cNvPr id="38" name="Freeform 38"/>
          <p:cNvSpPr/>
          <p:nvPr/>
        </p:nvSpPr>
        <p:spPr>
          <a:xfrm>
            <a:off x="15118909" y="204637"/>
            <a:ext cx="2665224" cy="2665224"/>
          </a:xfrm>
          <a:custGeom>
            <a:avLst/>
            <a:gdLst/>
            <a:ahLst/>
            <a:cxnLst/>
            <a:rect l="l" t="t" r="r" b="b"/>
            <a:pathLst>
              <a:path w="2665224" h="2665224">
                <a:moveTo>
                  <a:pt x="0" y="0"/>
                </a:moveTo>
                <a:lnTo>
                  <a:pt x="2665225" y="0"/>
                </a:lnTo>
                <a:lnTo>
                  <a:pt x="2665225" y="2665225"/>
                </a:lnTo>
                <a:lnTo>
                  <a:pt x="0" y="26652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16515" y="916298"/>
            <a:ext cx="11424214" cy="1365047"/>
            <a:chOff x="0" y="0"/>
            <a:chExt cx="15232286" cy="1820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286" cy="1820062"/>
            </a:xfrm>
            <a:custGeom>
              <a:avLst/>
              <a:gdLst/>
              <a:ahLst/>
              <a:cxnLst/>
              <a:rect l="l" t="t" r="r" b="b"/>
              <a:pathLst>
                <a:path w="15232286" h="1820062">
                  <a:moveTo>
                    <a:pt x="0" y="0"/>
                  </a:moveTo>
                  <a:lnTo>
                    <a:pt x="15232286" y="0"/>
                  </a:lnTo>
                  <a:lnTo>
                    <a:pt x="15232286" y="1820062"/>
                  </a:lnTo>
                  <a:lnTo>
                    <a:pt x="0" y="18200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5232286" cy="17438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Objective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7293583" y="2852365"/>
            <a:ext cx="3970926" cy="3623470"/>
          </a:xfrm>
          <a:custGeom>
            <a:avLst/>
            <a:gdLst/>
            <a:ahLst/>
            <a:cxnLst/>
            <a:rect l="l" t="t" r="r" b="b"/>
            <a:pathLst>
              <a:path w="3970926" h="3623470">
                <a:moveTo>
                  <a:pt x="0" y="0"/>
                </a:moveTo>
                <a:lnTo>
                  <a:pt x="3970926" y="0"/>
                </a:lnTo>
                <a:lnTo>
                  <a:pt x="3970926" y="3623471"/>
                </a:lnTo>
                <a:lnTo>
                  <a:pt x="0" y="3623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7899585" y="6917409"/>
            <a:ext cx="3364925" cy="1404875"/>
            <a:chOff x="0" y="0"/>
            <a:chExt cx="4486566" cy="187316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719"/>
                </a:lnSpc>
                <a:spcBef>
                  <a:spcPct val="0"/>
                </a:spcBef>
              </a:pPr>
              <a:r>
                <a:rPr lang="en-US" sz="3099" b="1" u="sng">
                  <a:solidFill>
                    <a:srgbClr val="192063"/>
                  </a:solidFill>
                  <a:latin typeface="Fraunces Bold"/>
                  <a:ea typeface="Fraunces Bold"/>
                  <a:cs typeface="Fraunces Bold"/>
                  <a:sym typeface="Fraunces Bold"/>
                </a:rPr>
                <a:t>O</a:t>
              </a:r>
              <a:r>
                <a:rPr lang="en-US" sz="3099" b="1">
                  <a:solidFill>
                    <a:srgbClr val="192063"/>
                  </a:solidFill>
                  <a:latin typeface="Fraunces Bold"/>
                  <a:ea typeface="Fraunces Bold"/>
                  <a:cs typeface="Fraunces Bold"/>
                  <a:sym typeface="Fraunces Bold"/>
                </a:rPr>
                <a:t>BJECTIVE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55497"/>
              <a:ext cx="4486566" cy="81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1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372601" y="9563099"/>
            <a:ext cx="8550172" cy="334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023" dirty="0">
                <a:solidFill>
                  <a:srgbClr val="192063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Technology of Participation </a:t>
            </a:r>
            <a:r>
              <a:rPr lang="en-US" sz="2023" dirty="0" err="1">
                <a:solidFill>
                  <a:srgbClr val="192063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ToP</a:t>
            </a:r>
            <a:r>
              <a:rPr lang="en-US" sz="2023" dirty="0">
                <a:solidFill>
                  <a:srgbClr val="192063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 Methods, Institute of Cultural Affairs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16515" y="916298"/>
            <a:ext cx="11424214" cy="1365047"/>
            <a:chOff x="0" y="0"/>
            <a:chExt cx="15232286" cy="1820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286" cy="1820062"/>
            </a:xfrm>
            <a:custGeom>
              <a:avLst/>
              <a:gdLst/>
              <a:ahLst/>
              <a:cxnLst/>
              <a:rect l="l" t="t" r="r" b="b"/>
              <a:pathLst>
                <a:path w="15232286" h="1820062">
                  <a:moveTo>
                    <a:pt x="0" y="0"/>
                  </a:moveTo>
                  <a:lnTo>
                    <a:pt x="15232286" y="0"/>
                  </a:lnTo>
                  <a:lnTo>
                    <a:pt x="15232286" y="1820062"/>
                  </a:lnTo>
                  <a:lnTo>
                    <a:pt x="0" y="18200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5232286" cy="17438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Reflective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067800" y="9563100"/>
            <a:ext cx="8854771" cy="334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023" dirty="0">
                <a:solidFill>
                  <a:srgbClr val="192063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Technology of Participation </a:t>
            </a:r>
            <a:r>
              <a:rPr lang="en-US" sz="2023" dirty="0" err="1">
                <a:solidFill>
                  <a:srgbClr val="192063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ToP</a:t>
            </a:r>
            <a:r>
              <a:rPr lang="en-US" sz="2023" dirty="0">
                <a:solidFill>
                  <a:srgbClr val="192063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 Methods, Institute of Cultural Affairs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690101" y="7015537"/>
            <a:ext cx="3364925" cy="1404875"/>
            <a:chOff x="0" y="0"/>
            <a:chExt cx="4486566" cy="187316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719"/>
                </a:lnSpc>
                <a:spcBef>
                  <a:spcPct val="0"/>
                </a:spcBef>
              </a:pPr>
              <a:r>
                <a:rPr lang="en-US" sz="3099" b="1" u="sng">
                  <a:solidFill>
                    <a:srgbClr val="192063"/>
                  </a:solidFill>
                  <a:latin typeface="Fraunces Bold"/>
                  <a:ea typeface="Fraunces Bold"/>
                  <a:cs typeface="Fraunces Bold"/>
                  <a:sym typeface="Fraunces Bold"/>
                </a:rPr>
                <a:t>R</a:t>
              </a:r>
              <a:r>
                <a:rPr lang="en-US" sz="3099" b="1">
                  <a:solidFill>
                    <a:srgbClr val="192063"/>
                  </a:solidFill>
                  <a:latin typeface="Fraunces Bold"/>
                  <a:ea typeface="Fraunces Bold"/>
                  <a:cs typeface="Fraunces Bold"/>
                  <a:sym typeface="Fraunces Bold"/>
                </a:rPr>
                <a:t>EFLECTIVE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55497"/>
              <a:ext cx="4486566" cy="81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1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8014261" y="2337738"/>
            <a:ext cx="2716603" cy="4139586"/>
          </a:xfrm>
          <a:custGeom>
            <a:avLst/>
            <a:gdLst/>
            <a:ahLst/>
            <a:cxnLst/>
            <a:rect l="l" t="t" r="r" b="b"/>
            <a:pathLst>
              <a:path w="2716603" h="4139586">
                <a:moveTo>
                  <a:pt x="0" y="0"/>
                </a:moveTo>
                <a:lnTo>
                  <a:pt x="2716603" y="0"/>
                </a:lnTo>
                <a:lnTo>
                  <a:pt x="2716603" y="4139586"/>
                </a:lnTo>
                <a:lnTo>
                  <a:pt x="0" y="4139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3" name="Freeform 3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816515" y="916298"/>
            <a:ext cx="11424214" cy="1365047"/>
            <a:chOff x="0" y="0"/>
            <a:chExt cx="15232286" cy="18200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32286" cy="1820062"/>
            </a:xfrm>
            <a:custGeom>
              <a:avLst/>
              <a:gdLst/>
              <a:ahLst/>
              <a:cxnLst/>
              <a:rect l="l" t="t" r="r" b="b"/>
              <a:pathLst>
                <a:path w="15232286" h="1820062">
                  <a:moveTo>
                    <a:pt x="0" y="0"/>
                  </a:moveTo>
                  <a:lnTo>
                    <a:pt x="15232286" y="0"/>
                  </a:lnTo>
                  <a:lnTo>
                    <a:pt x="15232286" y="1820062"/>
                  </a:lnTo>
                  <a:lnTo>
                    <a:pt x="0" y="18200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6200"/>
              <a:ext cx="15232286" cy="17438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Interpretive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144000" y="9486900"/>
            <a:ext cx="8778571" cy="334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023" dirty="0">
                <a:solidFill>
                  <a:srgbClr val="192063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Technology of Participation </a:t>
            </a:r>
            <a:r>
              <a:rPr lang="en-US" sz="2023" dirty="0" err="1">
                <a:solidFill>
                  <a:srgbClr val="192063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ToP</a:t>
            </a:r>
            <a:r>
              <a:rPr lang="en-US" sz="2023" dirty="0">
                <a:solidFill>
                  <a:srgbClr val="192063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 Methods, Institute of Cultural Affairs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690101" y="7015537"/>
            <a:ext cx="3364925" cy="1404875"/>
            <a:chOff x="0" y="0"/>
            <a:chExt cx="4486566" cy="1873167"/>
          </a:xfrm>
        </p:grpSpPr>
        <p:sp>
          <p:nvSpPr>
            <p:cNvPr id="9" name="TextBox 9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719"/>
                </a:lnSpc>
                <a:spcBef>
                  <a:spcPct val="0"/>
                </a:spcBef>
              </a:pPr>
              <a:r>
                <a:rPr lang="en-US" sz="3099" b="1" u="sng">
                  <a:solidFill>
                    <a:srgbClr val="192268"/>
                  </a:solidFill>
                  <a:latin typeface="Fraunces Bold"/>
                  <a:ea typeface="Fraunces Bold"/>
                  <a:cs typeface="Fraunces Bold"/>
                  <a:sym typeface="Fraunces Bold"/>
                </a:rPr>
                <a:t>I</a:t>
              </a:r>
              <a:r>
                <a:rPr lang="en-US" sz="3099" b="1">
                  <a:solidFill>
                    <a:srgbClr val="192268"/>
                  </a:solidFill>
                  <a:latin typeface="Fraunces Bold"/>
                  <a:ea typeface="Fraunces Bold"/>
                  <a:cs typeface="Fraunces Bold"/>
                  <a:sym typeface="Fraunces Bold"/>
                </a:rPr>
                <a:t>NTERPRETIVE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055497"/>
              <a:ext cx="4486566" cy="81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1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024738" y="2961028"/>
            <a:ext cx="4238525" cy="3406714"/>
          </a:xfrm>
          <a:custGeom>
            <a:avLst/>
            <a:gdLst/>
            <a:ahLst/>
            <a:cxnLst/>
            <a:rect l="l" t="t" r="r" b="b"/>
            <a:pathLst>
              <a:path w="4238525" h="3406714">
                <a:moveTo>
                  <a:pt x="0" y="0"/>
                </a:moveTo>
                <a:lnTo>
                  <a:pt x="4238524" y="0"/>
                </a:lnTo>
                <a:lnTo>
                  <a:pt x="4238524" y="3406714"/>
                </a:lnTo>
                <a:lnTo>
                  <a:pt x="0" y="3406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16515" y="916298"/>
            <a:ext cx="11424214" cy="1365047"/>
            <a:chOff x="0" y="0"/>
            <a:chExt cx="15232286" cy="1820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286" cy="1820062"/>
            </a:xfrm>
            <a:custGeom>
              <a:avLst/>
              <a:gdLst/>
              <a:ahLst/>
              <a:cxnLst/>
              <a:rect l="l" t="t" r="r" b="b"/>
              <a:pathLst>
                <a:path w="15232286" h="1820062">
                  <a:moveTo>
                    <a:pt x="0" y="0"/>
                  </a:moveTo>
                  <a:lnTo>
                    <a:pt x="15232286" y="0"/>
                  </a:lnTo>
                  <a:lnTo>
                    <a:pt x="15232286" y="1820062"/>
                  </a:lnTo>
                  <a:lnTo>
                    <a:pt x="0" y="18200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5232286" cy="17438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Decisional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372562" y="9370703"/>
            <a:ext cx="8458237" cy="334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023" dirty="0">
                <a:solidFill>
                  <a:srgbClr val="192063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Technology of Participation </a:t>
            </a:r>
            <a:r>
              <a:rPr lang="en-US" sz="2023" dirty="0" err="1">
                <a:solidFill>
                  <a:srgbClr val="192063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ToP</a:t>
            </a:r>
            <a:r>
              <a:rPr lang="en-US" sz="2023" dirty="0">
                <a:solidFill>
                  <a:srgbClr val="192063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 Methods, Institute of Cultural Affairs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690101" y="7015537"/>
            <a:ext cx="3364925" cy="1404875"/>
            <a:chOff x="0" y="0"/>
            <a:chExt cx="4486566" cy="187316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719"/>
                </a:lnSpc>
                <a:spcBef>
                  <a:spcPct val="0"/>
                </a:spcBef>
              </a:pPr>
              <a:r>
                <a:rPr lang="en-US" sz="3099" b="1" u="sng">
                  <a:solidFill>
                    <a:srgbClr val="192268"/>
                  </a:solidFill>
                  <a:latin typeface="Fraunces Bold"/>
                  <a:ea typeface="Fraunces Bold"/>
                  <a:cs typeface="Fraunces Bold"/>
                  <a:sym typeface="Fraunces Bold"/>
                </a:rPr>
                <a:t>D</a:t>
              </a:r>
              <a:r>
                <a:rPr lang="en-US" sz="3099" b="1">
                  <a:solidFill>
                    <a:srgbClr val="192268"/>
                  </a:solidFill>
                  <a:latin typeface="Fraunces Bold"/>
                  <a:ea typeface="Fraunces Bold"/>
                  <a:cs typeface="Fraunces Bold"/>
                  <a:sym typeface="Fraunces Bold"/>
                </a:rPr>
                <a:t>ECISIONAL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55497"/>
              <a:ext cx="4486566" cy="81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1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493025" y="3152379"/>
            <a:ext cx="4397204" cy="3534253"/>
          </a:xfrm>
          <a:custGeom>
            <a:avLst/>
            <a:gdLst/>
            <a:ahLst/>
            <a:cxnLst/>
            <a:rect l="l" t="t" r="r" b="b"/>
            <a:pathLst>
              <a:path w="4397204" h="3534253">
                <a:moveTo>
                  <a:pt x="0" y="0"/>
                </a:moveTo>
                <a:lnTo>
                  <a:pt x="4397204" y="0"/>
                </a:lnTo>
                <a:lnTo>
                  <a:pt x="4397204" y="3534252"/>
                </a:lnTo>
                <a:lnTo>
                  <a:pt x="0" y="3534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144000" y="620124"/>
            <a:ext cx="5552600" cy="9666876"/>
            <a:chOff x="0" y="0"/>
            <a:chExt cx="7403466" cy="12889168"/>
          </a:xfrm>
        </p:grpSpPr>
        <p:sp>
          <p:nvSpPr>
            <p:cNvPr id="7" name="Freeform 7" descr="Map of the Local workforce innovation area regions in the State of Illinois"/>
            <p:cNvSpPr/>
            <p:nvPr/>
          </p:nvSpPr>
          <p:spPr>
            <a:xfrm>
              <a:off x="0" y="0"/>
              <a:ext cx="7403465" cy="12889230"/>
            </a:xfrm>
            <a:custGeom>
              <a:avLst/>
              <a:gdLst/>
              <a:ahLst/>
              <a:cxnLst/>
              <a:rect l="l" t="t" r="r" b="b"/>
              <a:pathLst>
                <a:path w="7403465" h="12889230">
                  <a:moveTo>
                    <a:pt x="0" y="0"/>
                  </a:moveTo>
                  <a:lnTo>
                    <a:pt x="7403465" y="0"/>
                  </a:lnTo>
                  <a:lnTo>
                    <a:pt x="7403465" y="12889230"/>
                  </a:lnTo>
                  <a:lnTo>
                    <a:pt x="0" y="1288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2016" y="2793891"/>
            <a:ext cx="7079416" cy="6269948"/>
            <a:chOff x="0" y="0"/>
            <a:chExt cx="9439222" cy="8359930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9413875" cy="8334502"/>
            </a:xfrm>
            <a:custGeom>
              <a:avLst/>
              <a:gdLst/>
              <a:ahLst/>
              <a:cxnLst/>
              <a:rect l="l" t="t" r="r" b="b"/>
              <a:pathLst>
                <a:path w="9413875" h="8334502">
                  <a:moveTo>
                    <a:pt x="0" y="0"/>
                  </a:moveTo>
                  <a:lnTo>
                    <a:pt x="5245100" y="0"/>
                  </a:lnTo>
                  <a:lnTo>
                    <a:pt x="9413875" y="4167251"/>
                  </a:lnTo>
                  <a:lnTo>
                    <a:pt x="5245100" y="8334502"/>
                  </a:lnTo>
                  <a:lnTo>
                    <a:pt x="0" y="8334502"/>
                  </a:lnTo>
                  <a:close/>
                </a:path>
              </a:pathLst>
            </a:custGeom>
            <a:solidFill>
              <a:srgbClr val="1721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9439148" cy="8359901"/>
            </a:xfrm>
            <a:custGeom>
              <a:avLst/>
              <a:gdLst/>
              <a:ahLst/>
              <a:cxnLst/>
              <a:rect l="l" t="t" r="r" b="b"/>
              <a:pathLst>
                <a:path w="9439148" h="8359901">
                  <a:moveTo>
                    <a:pt x="12700" y="0"/>
                  </a:moveTo>
                  <a:lnTo>
                    <a:pt x="5257800" y="0"/>
                  </a:lnTo>
                  <a:cubicBezTo>
                    <a:pt x="5261229" y="0"/>
                    <a:pt x="5264404" y="1397"/>
                    <a:pt x="5266817" y="3683"/>
                  </a:cubicBezTo>
                  <a:lnTo>
                    <a:pt x="9435465" y="4170934"/>
                  </a:lnTo>
                  <a:cubicBezTo>
                    <a:pt x="9437878" y="4173347"/>
                    <a:pt x="9439148" y="4176522"/>
                    <a:pt x="9439148" y="4179951"/>
                  </a:cubicBezTo>
                  <a:cubicBezTo>
                    <a:pt x="9439148" y="4183380"/>
                    <a:pt x="9437751" y="4186555"/>
                    <a:pt x="9435465" y="4188968"/>
                  </a:cubicBezTo>
                  <a:lnTo>
                    <a:pt x="5266817" y="8356219"/>
                  </a:lnTo>
                  <a:cubicBezTo>
                    <a:pt x="5264404" y="8358632"/>
                    <a:pt x="5261229" y="8359901"/>
                    <a:pt x="5257800" y="8359901"/>
                  </a:cubicBezTo>
                  <a:lnTo>
                    <a:pt x="12700" y="8359901"/>
                  </a:lnTo>
                  <a:cubicBezTo>
                    <a:pt x="5715" y="8359901"/>
                    <a:pt x="0" y="8354187"/>
                    <a:pt x="0" y="834720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8347202"/>
                  </a:lnTo>
                  <a:lnTo>
                    <a:pt x="12700" y="8347202"/>
                  </a:lnTo>
                  <a:lnTo>
                    <a:pt x="12700" y="8334502"/>
                  </a:lnTo>
                  <a:lnTo>
                    <a:pt x="5257800" y="8334502"/>
                  </a:lnTo>
                  <a:lnTo>
                    <a:pt x="5257800" y="8347202"/>
                  </a:lnTo>
                  <a:lnTo>
                    <a:pt x="5248783" y="8338185"/>
                  </a:lnTo>
                  <a:lnTo>
                    <a:pt x="9417558" y="4170934"/>
                  </a:lnTo>
                  <a:lnTo>
                    <a:pt x="9426575" y="4179951"/>
                  </a:lnTo>
                  <a:lnTo>
                    <a:pt x="9417558" y="4188968"/>
                  </a:lnTo>
                  <a:lnTo>
                    <a:pt x="5248783" y="21717"/>
                  </a:lnTo>
                  <a:lnTo>
                    <a:pt x="5257800" y="12700"/>
                  </a:lnTo>
                  <a:lnTo>
                    <a:pt x="52578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83933" y="4049504"/>
            <a:ext cx="6615582" cy="3758721"/>
            <a:chOff x="0" y="0"/>
            <a:chExt cx="8820776" cy="501162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20776" cy="5011628"/>
            </a:xfrm>
            <a:custGeom>
              <a:avLst/>
              <a:gdLst/>
              <a:ahLst/>
              <a:cxnLst/>
              <a:rect l="l" t="t" r="r" b="b"/>
              <a:pathLst>
                <a:path w="8820776" h="5011628">
                  <a:moveTo>
                    <a:pt x="0" y="0"/>
                  </a:moveTo>
                  <a:lnTo>
                    <a:pt x="8820776" y="0"/>
                  </a:lnTo>
                  <a:lnTo>
                    <a:pt x="8820776" y="5011628"/>
                  </a:lnTo>
                  <a:lnTo>
                    <a:pt x="0" y="50116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8820776" cy="50211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720"/>
                </a:lnSpc>
              </a:pPr>
              <a:r>
                <a:rPr lang="en-US" sz="8100" b="1" spc="15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Where is Your Local Area? 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16515" y="916298"/>
            <a:ext cx="11424214" cy="2269922"/>
            <a:chOff x="0" y="0"/>
            <a:chExt cx="15232286" cy="30265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286" cy="3026562"/>
            </a:xfrm>
            <a:custGeom>
              <a:avLst/>
              <a:gdLst/>
              <a:ahLst/>
              <a:cxnLst/>
              <a:rect l="l" t="t" r="r" b="b"/>
              <a:pathLst>
                <a:path w="15232286" h="3026562">
                  <a:moveTo>
                    <a:pt x="0" y="0"/>
                  </a:moveTo>
                  <a:lnTo>
                    <a:pt x="15232286" y="0"/>
                  </a:lnTo>
                  <a:lnTo>
                    <a:pt x="15232286" y="3026562"/>
                  </a:lnTo>
                  <a:lnTo>
                    <a:pt x="0" y="30265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5232286" cy="29503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Preparing a Focused Conversation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1028700" y="5138738"/>
            <a:ext cx="1623060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575058" y="3560002"/>
            <a:ext cx="1729869" cy="2635992"/>
          </a:xfrm>
          <a:custGeom>
            <a:avLst/>
            <a:gdLst/>
            <a:ahLst/>
            <a:cxnLst/>
            <a:rect l="l" t="t" r="r" b="b"/>
            <a:pathLst>
              <a:path w="1729869" h="2635992">
                <a:moveTo>
                  <a:pt x="0" y="0"/>
                </a:moveTo>
                <a:lnTo>
                  <a:pt x="1729869" y="0"/>
                </a:lnTo>
                <a:lnTo>
                  <a:pt x="1729869" y="2635992"/>
                </a:lnTo>
                <a:lnTo>
                  <a:pt x="0" y="26359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358292" y="3746048"/>
            <a:ext cx="2751200" cy="2211277"/>
          </a:xfrm>
          <a:custGeom>
            <a:avLst/>
            <a:gdLst/>
            <a:ahLst/>
            <a:cxnLst/>
            <a:rect l="l" t="t" r="r" b="b"/>
            <a:pathLst>
              <a:path w="2751200" h="2211277">
                <a:moveTo>
                  <a:pt x="0" y="0"/>
                </a:moveTo>
                <a:lnTo>
                  <a:pt x="2751200" y="0"/>
                </a:lnTo>
                <a:lnTo>
                  <a:pt x="2751200" y="2211276"/>
                </a:lnTo>
                <a:lnTo>
                  <a:pt x="0" y="2211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804055" y="3976669"/>
            <a:ext cx="2761213" cy="2219325"/>
          </a:xfrm>
          <a:custGeom>
            <a:avLst/>
            <a:gdLst/>
            <a:ahLst/>
            <a:cxnLst/>
            <a:rect l="l" t="t" r="r" b="b"/>
            <a:pathLst>
              <a:path w="2761213" h="2219325">
                <a:moveTo>
                  <a:pt x="0" y="0"/>
                </a:moveTo>
                <a:lnTo>
                  <a:pt x="2761213" y="0"/>
                </a:lnTo>
                <a:lnTo>
                  <a:pt x="2761213" y="2219325"/>
                </a:lnTo>
                <a:lnTo>
                  <a:pt x="0" y="22193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922260" y="3685384"/>
            <a:ext cx="2751353" cy="2510610"/>
          </a:xfrm>
          <a:custGeom>
            <a:avLst/>
            <a:gdLst/>
            <a:ahLst/>
            <a:cxnLst/>
            <a:rect l="l" t="t" r="r" b="b"/>
            <a:pathLst>
              <a:path w="2751353" h="2510610">
                <a:moveTo>
                  <a:pt x="0" y="0"/>
                </a:moveTo>
                <a:lnTo>
                  <a:pt x="2751353" y="0"/>
                </a:lnTo>
                <a:lnTo>
                  <a:pt x="2751353" y="2510610"/>
                </a:lnTo>
                <a:lnTo>
                  <a:pt x="0" y="25106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9605817" y="6475836"/>
            <a:ext cx="4024051" cy="1404875"/>
            <a:chOff x="0" y="0"/>
            <a:chExt cx="5365401" cy="1873167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9525"/>
              <a:ext cx="5365401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719"/>
                </a:lnSpc>
                <a:spcBef>
                  <a:spcPct val="0"/>
                </a:spcBef>
              </a:pPr>
              <a:r>
                <a:rPr lang="en-US" sz="3099" b="1" u="sng">
                  <a:solidFill>
                    <a:srgbClr val="192063"/>
                  </a:solidFill>
                  <a:latin typeface="Fraunces Semi-Bold"/>
                  <a:ea typeface="Fraunces Semi-Bold"/>
                  <a:cs typeface="Fraunces Semi-Bold"/>
                  <a:sym typeface="Fraunces Semi-Bold"/>
                </a:rPr>
                <a:t>I</a:t>
              </a:r>
              <a:r>
                <a:rPr lang="en-US" sz="3099" b="1">
                  <a:solidFill>
                    <a:srgbClr val="192063"/>
                  </a:solidFill>
                  <a:latin typeface="Fraunces Semi-Bold"/>
                  <a:ea typeface="Fraunces Semi-Bold"/>
                  <a:cs typeface="Fraunces Semi-Bold"/>
                  <a:sym typeface="Fraunces Semi-Bold"/>
                </a:rPr>
                <a:t>NTERPRETIVE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55497"/>
              <a:ext cx="5365401" cy="81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179"/>
                </a:lnSpc>
                <a:spcBef>
                  <a:spcPct val="0"/>
                </a:spcBef>
              </a:pPr>
              <a:r>
                <a:rPr lang="en-US" sz="3699" u="sng">
                  <a:solidFill>
                    <a:srgbClr val="192063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E</a:t>
              </a:r>
              <a:r>
                <a:rPr lang="en-US" sz="3699">
                  <a:solidFill>
                    <a:srgbClr val="192063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xplore Meaning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6475836"/>
            <a:ext cx="3364925" cy="1404875"/>
            <a:chOff x="0" y="0"/>
            <a:chExt cx="4486566" cy="1873167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719"/>
                </a:lnSpc>
                <a:spcBef>
                  <a:spcPct val="0"/>
                </a:spcBef>
              </a:pPr>
              <a:r>
                <a:rPr lang="en-US" sz="3099" b="1" u="sng">
                  <a:solidFill>
                    <a:srgbClr val="192063"/>
                  </a:solidFill>
                  <a:latin typeface="Fraunces Bold"/>
                  <a:ea typeface="Fraunces Bold"/>
                  <a:cs typeface="Fraunces Bold"/>
                  <a:sym typeface="Fraunces Bold"/>
                </a:rPr>
                <a:t>O</a:t>
              </a:r>
              <a:r>
                <a:rPr lang="en-US" sz="3099" b="1">
                  <a:solidFill>
                    <a:srgbClr val="192063"/>
                  </a:solidFill>
                  <a:latin typeface="Fraunces Bold"/>
                  <a:ea typeface="Fraunces Bold"/>
                  <a:cs typeface="Fraunces Bold"/>
                  <a:sym typeface="Fraunces Bold"/>
                </a:rPr>
                <a:t>BJECTIVE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055497"/>
              <a:ext cx="4486566" cy="81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179"/>
                </a:lnSpc>
                <a:spcBef>
                  <a:spcPct val="0"/>
                </a:spcBef>
              </a:pPr>
              <a:r>
                <a:rPr lang="en-US" sz="3699" u="sng">
                  <a:solidFill>
                    <a:srgbClr val="192063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F</a:t>
              </a:r>
              <a:r>
                <a:rPr lang="en-US" sz="3699">
                  <a:solidFill>
                    <a:srgbClr val="192063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acts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317258" y="6475836"/>
            <a:ext cx="3364925" cy="1404875"/>
            <a:chOff x="0" y="0"/>
            <a:chExt cx="4486566" cy="1873167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719"/>
                </a:lnSpc>
                <a:spcBef>
                  <a:spcPct val="0"/>
                </a:spcBef>
              </a:pPr>
              <a:r>
                <a:rPr lang="en-US" sz="3099" b="1" u="sng">
                  <a:solidFill>
                    <a:srgbClr val="192063"/>
                  </a:solidFill>
                  <a:latin typeface="Fraunces Semi-Bold"/>
                  <a:ea typeface="Fraunces Semi-Bold"/>
                  <a:cs typeface="Fraunces Semi-Bold"/>
                  <a:sym typeface="Fraunces Semi-Bold"/>
                </a:rPr>
                <a:t>R</a:t>
              </a:r>
              <a:r>
                <a:rPr lang="en-US" sz="3099" b="1">
                  <a:solidFill>
                    <a:srgbClr val="192063"/>
                  </a:solidFill>
                  <a:latin typeface="Fraunces Semi-Bold"/>
                  <a:ea typeface="Fraunces Semi-Bold"/>
                  <a:cs typeface="Fraunces Semi-Bold"/>
                  <a:sym typeface="Fraunces Semi-Bold"/>
                </a:rPr>
                <a:t>EFLECTIVE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055497"/>
              <a:ext cx="4486566" cy="81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179"/>
                </a:lnSpc>
                <a:spcBef>
                  <a:spcPct val="0"/>
                </a:spcBef>
              </a:pPr>
              <a:r>
                <a:rPr lang="en-US" sz="3699" u="sng">
                  <a:solidFill>
                    <a:srgbClr val="192063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R</a:t>
              </a:r>
              <a:r>
                <a:rPr lang="en-US" sz="3699">
                  <a:solidFill>
                    <a:srgbClr val="192063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eact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894375" y="6475836"/>
            <a:ext cx="3364925" cy="1404875"/>
            <a:chOff x="0" y="0"/>
            <a:chExt cx="4486566" cy="1873167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719"/>
                </a:lnSpc>
                <a:spcBef>
                  <a:spcPct val="0"/>
                </a:spcBef>
              </a:pPr>
              <a:r>
                <a:rPr lang="en-US" sz="3099" b="1" u="sng">
                  <a:solidFill>
                    <a:srgbClr val="192063"/>
                  </a:solidFill>
                  <a:latin typeface="Fraunces Semi-Bold"/>
                  <a:ea typeface="Fraunces Semi-Bold"/>
                  <a:cs typeface="Fraunces Semi-Bold"/>
                  <a:sym typeface="Fraunces Semi-Bold"/>
                </a:rPr>
                <a:t>D</a:t>
              </a:r>
              <a:r>
                <a:rPr lang="en-US" sz="3099" b="1">
                  <a:solidFill>
                    <a:srgbClr val="192063"/>
                  </a:solidFill>
                  <a:latin typeface="Fraunces Semi-Bold"/>
                  <a:ea typeface="Fraunces Semi-Bold"/>
                  <a:cs typeface="Fraunces Semi-Bold"/>
                  <a:sym typeface="Fraunces Semi-Bold"/>
                </a:rPr>
                <a:t>ECISIONAL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055497"/>
              <a:ext cx="4486566" cy="81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179"/>
                </a:lnSpc>
                <a:spcBef>
                  <a:spcPct val="0"/>
                </a:spcBef>
              </a:pPr>
              <a:r>
                <a:rPr lang="en-US" sz="3699" u="sng">
                  <a:solidFill>
                    <a:srgbClr val="192063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D</a:t>
              </a:r>
              <a:r>
                <a:rPr lang="en-US" sz="3699">
                  <a:solidFill>
                    <a:srgbClr val="192063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eciding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605817" y="6475836"/>
            <a:ext cx="4024051" cy="1404875"/>
            <a:chOff x="0" y="0"/>
            <a:chExt cx="5365401" cy="187316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9525"/>
              <a:ext cx="5365401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719"/>
                </a:lnSpc>
                <a:spcBef>
                  <a:spcPct val="0"/>
                </a:spcBef>
              </a:pPr>
              <a:r>
                <a:rPr lang="en-US" sz="3099" b="1" u="sng">
                  <a:solidFill>
                    <a:srgbClr val="192063"/>
                  </a:solidFill>
                  <a:latin typeface="Fraunces Semi-Bold"/>
                  <a:ea typeface="Fraunces Semi-Bold"/>
                  <a:cs typeface="Fraunces Semi-Bold"/>
                  <a:sym typeface="Fraunces Semi-Bold"/>
                </a:rPr>
                <a:t>I</a:t>
              </a:r>
              <a:r>
                <a:rPr lang="en-US" sz="3099" b="1">
                  <a:solidFill>
                    <a:srgbClr val="192063"/>
                  </a:solidFill>
                  <a:latin typeface="Fraunces Semi-Bold"/>
                  <a:ea typeface="Fraunces Semi-Bold"/>
                  <a:cs typeface="Fraunces Semi-Bold"/>
                  <a:sym typeface="Fraunces Semi-Bold"/>
                </a:rPr>
                <a:t>NTERPRETIVE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055497"/>
              <a:ext cx="5365401" cy="81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179"/>
                </a:lnSpc>
                <a:spcBef>
                  <a:spcPct val="0"/>
                </a:spcBef>
              </a:pPr>
              <a:r>
                <a:rPr lang="en-US" sz="3699" u="sng">
                  <a:solidFill>
                    <a:srgbClr val="192063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E</a:t>
              </a:r>
              <a:r>
                <a:rPr lang="en-US" sz="3699">
                  <a:solidFill>
                    <a:srgbClr val="192063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xplore Meaning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28700" y="4981575"/>
            <a:ext cx="323850" cy="323850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9206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317258" y="4972050"/>
            <a:ext cx="323850" cy="323850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9206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605817" y="4972050"/>
            <a:ext cx="323850" cy="323850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9206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894375" y="4972050"/>
            <a:ext cx="323850" cy="323850"/>
            <a:chOff x="0" y="0"/>
            <a:chExt cx="6350000" cy="63500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920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9372601" y="9450721"/>
            <a:ext cx="8550172" cy="340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023" dirty="0">
                <a:solidFill>
                  <a:srgbClr val="192063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Technology of Participation </a:t>
            </a:r>
            <a:r>
              <a:rPr lang="en-US" sz="2023" dirty="0" err="1">
                <a:solidFill>
                  <a:srgbClr val="192063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ToP</a:t>
            </a:r>
            <a:r>
              <a:rPr lang="en-US" sz="2023" dirty="0">
                <a:solidFill>
                  <a:srgbClr val="192063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 Methods, Institute of Cultural Affairs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16515" y="916298"/>
            <a:ext cx="11424214" cy="1365047"/>
            <a:chOff x="0" y="0"/>
            <a:chExt cx="15232286" cy="1820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286" cy="1820062"/>
            </a:xfrm>
            <a:custGeom>
              <a:avLst/>
              <a:gdLst/>
              <a:ahLst/>
              <a:cxnLst/>
              <a:rect l="l" t="t" r="r" b="b"/>
              <a:pathLst>
                <a:path w="15232286" h="1820062">
                  <a:moveTo>
                    <a:pt x="0" y="0"/>
                  </a:moveTo>
                  <a:lnTo>
                    <a:pt x="15232286" y="0"/>
                  </a:lnTo>
                  <a:lnTo>
                    <a:pt x="15232286" y="1820062"/>
                  </a:lnTo>
                  <a:lnTo>
                    <a:pt x="0" y="18200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5232286" cy="17438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Scenarios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6920445" y="4429978"/>
            <a:ext cx="4183253" cy="4114800"/>
          </a:xfrm>
          <a:custGeom>
            <a:avLst/>
            <a:gdLst/>
            <a:ahLst/>
            <a:cxnLst/>
            <a:rect l="l" t="t" r="r" b="b"/>
            <a:pathLst>
              <a:path w="4183253" h="4114800">
                <a:moveTo>
                  <a:pt x="0" y="0"/>
                </a:moveTo>
                <a:lnTo>
                  <a:pt x="4183254" y="0"/>
                </a:lnTo>
                <a:lnTo>
                  <a:pt x="41832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348740" y="3270595"/>
            <a:ext cx="16020506" cy="1159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</a:pPr>
            <a:r>
              <a:rPr lang="en-US" sz="4200" spc="9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Let’s practice using these concepts using the following scenarios</a:t>
            </a:r>
          </a:p>
          <a:p>
            <a:pPr marL="760095" lvl="1" indent="-380048" algn="ctr">
              <a:lnSpc>
                <a:spcPts val="4536"/>
              </a:lnSpc>
            </a:pPr>
            <a:endParaRPr lang="en-US" sz="4200" spc="9">
              <a:solidFill>
                <a:srgbClr val="172169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16515" y="916298"/>
            <a:ext cx="11424214" cy="1365047"/>
            <a:chOff x="0" y="0"/>
            <a:chExt cx="15232286" cy="1820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286" cy="1820062"/>
            </a:xfrm>
            <a:custGeom>
              <a:avLst/>
              <a:gdLst/>
              <a:ahLst/>
              <a:cxnLst/>
              <a:rect l="l" t="t" r="r" b="b"/>
              <a:pathLst>
                <a:path w="15232286" h="1820062">
                  <a:moveTo>
                    <a:pt x="0" y="0"/>
                  </a:moveTo>
                  <a:lnTo>
                    <a:pt x="15232286" y="0"/>
                  </a:lnTo>
                  <a:lnTo>
                    <a:pt x="15232286" y="1820062"/>
                  </a:lnTo>
                  <a:lnTo>
                    <a:pt x="0" y="18200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5232286" cy="17438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Pick a Scenario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48740" y="3003895"/>
            <a:ext cx="16020506" cy="5636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On </a:t>
            </a:r>
            <a:r>
              <a:rPr lang="en-US" sz="4200" spc="8">
                <a:solidFill>
                  <a:srgbClr val="CA4C2A"/>
                </a:solidFill>
                <a:latin typeface="Rosario"/>
                <a:ea typeface="Rosario"/>
                <a:cs typeface="Rosario"/>
                <a:sym typeface="Rosario"/>
              </a:rPr>
              <a:t>pages 3 and 4 </a:t>
            </a: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of the </a:t>
            </a:r>
            <a:r>
              <a:rPr lang="en-US" sz="4200" b="1" spc="8">
                <a:solidFill>
                  <a:srgbClr val="172169"/>
                </a:solidFill>
                <a:latin typeface="Rosario Bold"/>
                <a:ea typeface="Rosario Bold"/>
                <a:cs typeface="Rosario Bold"/>
                <a:sym typeface="Rosario Bold"/>
              </a:rPr>
              <a:t>Workforce Wednesday 2025 Fillable Workbook</a:t>
            </a: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 choose one of the provided scenarios:</a:t>
            </a:r>
          </a:p>
          <a:p>
            <a:pPr marL="1381771" lvl="2" indent="-460590" algn="l">
              <a:lnSpc>
                <a:spcPts val="3456"/>
              </a:lnSpc>
              <a:buFont typeface="Arial"/>
              <a:buChar char="⚬"/>
            </a:pPr>
            <a:r>
              <a:rPr lang="en-US" sz="3200" spc="6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Missed Deadlines and Accountability (Red)</a:t>
            </a:r>
          </a:p>
          <a:p>
            <a:pPr marL="1381771" lvl="2" indent="-460590" algn="l">
              <a:lnSpc>
                <a:spcPts val="3456"/>
              </a:lnSpc>
              <a:buFont typeface="Arial"/>
              <a:buChar char="⚬"/>
            </a:pPr>
            <a:r>
              <a:rPr lang="en-US" sz="3200" spc="6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Constructive Feedback on Team Dynamics (Orange)</a:t>
            </a:r>
          </a:p>
          <a:p>
            <a:pPr marL="1381771" lvl="2" indent="-460590" algn="l">
              <a:lnSpc>
                <a:spcPts val="3456"/>
              </a:lnSpc>
              <a:buFont typeface="Arial"/>
              <a:buChar char="⚬"/>
            </a:pPr>
            <a:r>
              <a:rPr lang="en-US" sz="3200" spc="6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Resource Allocation Conflicts (Blue)</a:t>
            </a:r>
          </a:p>
          <a:p>
            <a:pPr marL="1381771" lvl="2" indent="-460590" algn="l">
              <a:lnSpc>
                <a:spcPts val="3456"/>
              </a:lnSpc>
              <a:buFont typeface="Arial"/>
              <a:buChar char="⚬"/>
            </a:pPr>
            <a:r>
              <a:rPr lang="en-US" sz="3200" spc="6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Managing Client Expectations When Resources are Limited (Silver)</a:t>
            </a:r>
          </a:p>
          <a:p>
            <a:pPr marL="1381771" lvl="2" indent="-460590" algn="l">
              <a:lnSpc>
                <a:spcPts val="3456"/>
              </a:lnSpc>
              <a:buFont typeface="Arial"/>
              <a:buChar char="⚬"/>
            </a:pPr>
            <a:r>
              <a:rPr lang="en-US" sz="3200" spc="6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Addressing Client Complaints or Dissatisfaction with Program Services (White)</a:t>
            </a:r>
          </a:p>
          <a:p>
            <a:pPr algn="l">
              <a:lnSpc>
                <a:spcPts val="4536"/>
              </a:lnSpc>
            </a:pPr>
            <a:endParaRPr lang="en-US" sz="3200" spc="6">
              <a:solidFill>
                <a:srgbClr val="172169"/>
              </a:solidFill>
              <a:latin typeface="Rosario"/>
              <a:ea typeface="Rosario"/>
              <a:cs typeface="Rosario"/>
              <a:sym typeface="Rosario"/>
            </a:endParaRPr>
          </a:p>
          <a:p>
            <a:pPr algn="l">
              <a:lnSpc>
                <a:spcPts val="4536"/>
              </a:lnSpc>
            </a:pPr>
            <a:r>
              <a:rPr lang="en-US" sz="4200" spc="9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Consider your role (coordinator, manager, director, or support staff) in the scenarios. Using the scenario Key Fact Points and planning questions on </a:t>
            </a:r>
            <a:r>
              <a:rPr lang="en-US" sz="4200" spc="9">
                <a:solidFill>
                  <a:srgbClr val="CA4C2A"/>
                </a:solidFill>
                <a:latin typeface="Rosario"/>
                <a:ea typeface="Rosario"/>
                <a:cs typeface="Rosario"/>
                <a:sym typeface="Rosario"/>
              </a:rPr>
              <a:t>pages 5 and 6</a:t>
            </a:r>
            <a:r>
              <a:rPr lang="en-US" sz="4200" spc="9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, craft an approach using the ORID method.</a:t>
            </a:r>
          </a:p>
        </p:txBody>
      </p:sp>
      <p:sp>
        <p:nvSpPr>
          <p:cNvPr id="10" name="Freeform 10"/>
          <p:cNvSpPr/>
          <p:nvPr/>
        </p:nvSpPr>
        <p:spPr>
          <a:xfrm rot="2429903">
            <a:off x="16238502" y="528642"/>
            <a:ext cx="1201800" cy="2532529"/>
          </a:xfrm>
          <a:custGeom>
            <a:avLst/>
            <a:gdLst/>
            <a:ahLst/>
            <a:cxnLst/>
            <a:rect l="l" t="t" r="r" b="b"/>
            <a:pathLst>
              <a:path w="1201800" h="2532529">
                <a:moveTo>
                  <a:pt x="0" y="0"/>
                </a:moveTo>
                <a:lnTo>
                  <a:pt x="1201800" y="0"/>
                </a:lnTo>
                <a:lnTo>
                  <a:pt x="1201800" y="2532529"/>
                </a:lnTo>
                <a:lnTo>
                  <a:pt x="0" y="2532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932083" y="1028700"/>
            <a:ext cx="11424214" cy="1365047"/>
            <a:chOff x="0" y="0"/>
            <a:chExt cx="15232286" cy="1820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286" cy="1820062"/>
            </a:xfrm>
            <a:custGeom>
              <a:avLst/>
              <a:gdLst/>
              <a:ahLst/>
              <a:cxnLst/>
              <a:rect l="l" t="t" r="r" b="b"/>
              <a:pathLst>
                <a:path w="15232286" h="1820062">
                  <a:moveTo>
                    <a:pt x="0" y="0"/>
                  </a:moveTo>
                  <a:lnTo>
                    <a:pt x="15232286" y="0"/>
                  </a:lnTo>
                  <a:lnTo>
                    <a:pt x="15232286" y="1820062"/>
                  </a:lnTo>
                  <a:lnTo>
                    <a:pt x="0" y="18200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5232286" cy="17438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Debrief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6346756" y="3226059"/>
            <a:ext cx="6042265" cy="5219006"/>
          </a:xfrm>
          <a:custGeom>
            <a:avLst/>
            <a:gdLst/>
            <a:ahLst/>
            <a:cxnLst/>
            <a:rect l="l" t="t" r="r" b="b"/>
            <a:pathLst>
              <a:path w="6042265" h="5219006">
                <a:moveTo>
                  <a:pt x="0" y="0"/>
                </a:moveTo>
                <a:lnTo>
                  <a:pt x="6042265" y="0"/>
                </a:lnTo>
                <a:lnTo>
                  <a:pt x="6042265" y="5219007"/>
                </a:lnTo>
                <a:lnTo>
                  <a:pt x="0" y="52190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169848" y="2466635"/>
            <a:ext cx="8396081" cy="6737855"/>
          </a:xfrm>
          <a:custGeom>
            <a:avLst/>
            <a:gdLst/>
            <a:ahLst/>
            <a:cxnLst/>
            <a:rect l="l" t="t" r="r" b="b"/>
            <a:pathLst>
              <a:path w="8396081" h="6737855">
                <a:moveTo>
                  <a:pt x="0" y="0"/>
                </a:moveTo>
                <a:lnTo>
                  <a:pt x="8396081" y="0"/>
                </a:lnTo>
                <a:lnTo>
                  <a:pt x="8396081" y="6737855"/>
                </a:lnTo>
                <a:lnTo>
                  <a:pt x="0" y="67378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16515" y="916298"/>
            <a:ext cx="11424214" cy="1365047"/>
            <a:chOff x="0" y="0"/>
            <a:chExt cx="15232286" cy="1820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286" cy="1820062"/>
            </a:xfrm>
            <a:custGeom>
              <a:avLst/>
              <a:gdLst/>
              <a:ahLst/>
              <a:cxnLst/>
              <a:rect l="l" t="t" r="r" b="b"/>
              <a:pathLst>
                <a:path w="15232286" h="1820062">
                  <a:moveTo>
                    <a:pt x="0" y="0"/>
                  </a:moveTo>
                  <a:lnTo>
                    <a:pt x="15232286" y="0"/>
                  </a:lnTo>
                  <a:lnTo>
                    <a:pt x="15232286" y="1820062"/>
                  </a:lnTo>
                  <a:lnTo>
                    <a:pt x="0" y="18200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5232286" cy="17438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Closing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1566402" y="382647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348740" y="3270595"/>
            <a:ext cx="16020506" cy="1159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 spc="9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What will you take back with you?</a:t>
            </a:r>
          </a:p>
          <a:p>
            <a:pPr marL="760095" lvl="1" indent="-380048" algn="l">
              <a:lnSpc>
                <a:spcPts val="4536"/>
              </a:lnSpc>
            </a:pPr>
            <a:endParaRPr lang="en-US" sz="4200" spc="9">
              <a:solidFill>
                <a:srgbClr val="172169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932083" y="1028700"/>
            <a:ext cx="11424214" cy="1365047"/>
            <a:chOff x="0" y="0"/>
            <a:chExt cx="15232286" cy="1820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286" cy="1820062"/>
            </a:xfrm>
            <a:custGeom>
              <a:avLst/>
              <a:gdLst/>
              <a:ahLst/>
              <a:cxnLst/>
              <a:rect l="l" t="t" r="r" b="b"/>
              <a:pathLst>
                <a:path w="15232286" h="1820062">
                  <a:moveTo>
                    <a:pt x="0" y="0"/>
                  </a:moveTo>
                  <a:lnTo>
                    <a:pt x="15232286" y="0"/>
                  </a:lnTo>
                  <a:lnTo>
                    <a:pt x="15232286" y="1820062"/>
                  </a:lnTo>
                  <a:lnTo>
                    <a:pt x="0" y="18200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5232286" cy="17438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Questions?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5954233" y="3086100"/>
            <a:ext cx="6379535" cy="4114800"/>
          </a:xfrm>
          <a:custGeom>
            <a:avLst/>
            <a:gdLst/>
            <a:ahLst/>
            <a:cxnLst/>
            <a:rect l="l" t="t" r="r" b="b"/>
            <a:pathLst>
              <a:path w="6379535" h="4114800">
                <a:moveTo>
                  <a:pt x="0" y="0"/>
                </a:moveTo>
                <a:lnTo>
                  <a:pt x="6379534" y="0"/>
                </a:lnTo>
                <a:lnTo>
                  <a:pt x="63795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16515" y="916298"/>
            <a:ext cx="11424214" cy="1365047"/>
            <a:chOff x="0" y="0"/>
            <a:chExt cx="15232286" cy="1820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286" cy="1820062"/>
            </a:xfrm>
            <a:custGeom>
              <a:avLst/>
              <a:gdLst/>
              <a:ahLst/>
              <a:cxnLst/>
              <a:rect l="l" t="t" r="r" b="b"/>
              <a:pathLst>
                <a:path w="15232286" h="1820062">
                  <a:moveTo>
                    <a:pt x="0" y="0"/>
                  </a:moveTo>
                  <a:lnTo>
                    <a:pt x="15232286" y="0"/>
                  </a:lnTo>
                  <a:lnTo>
                    <a:pt x="15232286" y="1820062"/>
                  </a:lnTo>
                  <a:lnTo>
                    <a:pt x="0" y="18200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5232286" cy="17438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Thank You!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48740" y="3270595"/>
            <a:ext cx="16020506" cy="2873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</a:pP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Let’s Connect!</a:t>
            </a:r>
          </a:p>
          <a:p>
            <a:pPr algn="ctr">
              <a:lnSpc>
                <a:spcPts val="4536"/>
              </a:lnSpc>
            </a:pPr>
            <a:endParaRPr lang="en-US" sz="4200" spc="8">
              <a:solidFill>
                <a:srgbClr val="172169"/>
              </a:solidFill>
              <a:latin typeface="Rosario"/>
              <a:ea typeface="Rosario"/>
              <a:cs typeface="Rosario"/>
              <a:sym typeface="Rosario"/>
            </a:endParaRPr>
          </a:p>
          <a:p>
            <a:pPr algn="ctr">
              <a:lnSpc>
                <a:spcPts val="4536"/>
              </a:lnSpc>
            </a:pP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Megan Wells ~ mwells2connect@gmail.com</a:t>
            </a:r>
          </a:p>
          <a:p>
            <a:pPr algn="ctr">
              <a:lnSpc>
                <a:spcPts val="4536"/>
              </a:lnSpc>
            </a:pPr>
            <a:r>
              <a:rPr lang="en-US" sz="4200" spc="9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Yolaine Jean ~ yolainejean606@gmail.com</a:t>
            </a:r>
          </a:p>
          <a:p>
            <a:pPr marL="760095" lvl="1" indent="-380048" algn="l">
              <a:lnSpc>
                <a:spcPts val="4536"/>
              </a:lnSpc>
            </a:pPr>
            <a:endParaRPr lang="en-US" sz="4200" spc="9">
              <a:solidFill>
                <a:srgbClr val="172169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392850" y="5562212"/>
            <a:ext cx="1139149" cy="1139149"/>
          </a:xfrm>
          <a:custGeom>
            <a:avLst/>
            <a:gdLst/>
            <a:ahLst/>
            <a:cxnLst/>
            <a:rect l="l" t="t" r="r" b="b"/>
            <a:pathLst>
              <a:path w="1139149" h="1139149">
                <a:moveTo>
                  <a:pt x="0" y="0"/>
                </a:moveTo>
                <a:lnTo>
                  <a:pt x="1139149" y="0"/>
                </a:lnTo>
                <a:lnTo>
                  <a:pt x="1139149" y="1139149"/>
                </a:lnTo>
                <a:lnTo>
                  <a:pt x="0" y="11391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55" y="6693782"/>
            <a:ext cx="3454193" cy="34541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0251" y="6693782"/>
            <a:ext cx="3454193" cy="3454193"/>
          </a:xfrm>
          <a:prstGeom prst="rect">
            <a:avLst/>
          </a:prstGeom>
        </p:spPr>
      </p:pic>
      <p:sp>
        <p:nvSpPr>
          <p:cNvPr id="13" name="Freeform 13"/>
          <p:cNvSpPr/>
          <p:nvPr/>
        </p:nvSpPr>
        <p:spPr>
          <a:xfrm>
            <a:off x="15950100" y="5562212"/>
            <a:ext cx="1139149" cy="1139149"/>
          </a:xfrm>
          <a:custGeom>
            <a:avLst/>
            <a:gdLst/>
            <a:ahLst/>
            <a:cxnLst/>
            <a:rect l="l" t="t" r="r" b="b"/>
            <a:pathLst>
              <a:path w="1139149" h="1139149">
                <a:moveTo>
                  <a:pt x="0" y="0"/>
                </a:moveTo>
                <a:lnTo>
                  <a:pt x="1139149" y="0"/>
                </a:lnTo>
                <a:lnTo>
                  <a:pt x="1139149" y="1139149"/>
                </a:lnTo>
                <a:lnTo>
                  <a:pt x="0" y="11391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16515" y="916298"/>
            <a:ext cx="11424214" cy="1365047"/>
            <a:chOff x="0" y="0"/>
            <a:chExt cx="15232286" cy="1820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286" cy="1820062"/>
            </a:xfrm>
            <a:custGeom>
              <a:avLst/>
              <a:gdLst/>
              <a:ahLst/>
              <a:cxnLst/>
              <a:rect l="l" t="t" r="r" b="b"/>
              <a:pathLst>
                <a:path w="15232286" h="1820062">
                  <a:moveTo>
                    <a:pt x="0" y="0"/>
                  </a:moveTo>
                  <a:lnTo>
                    <a:pt x="15232286" y="0"/>
                  </a:lnTo>
                  <a:lnTo>
                    <a:pt x="15232286" y="1820062"/>
                  </a:lnTo>
                  <a:lnTo>
                    <a:pt x="0" y="18200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5232286" cy="17438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Optional Survey</a:t>
              </a:r>
            </a:p>
          </p:txBody>
        </p:sp>
      </p:grpSp>
      <p:sp>
        <p:nvSpPr>
          <p:cNvPr id="9" name="Freeform 9" descr="Generator QR online"/>
          <p:cNvSpPr/>
          <p:nvPr/>
        </p:nvSpPr>
        <p:spPr>
          <a:xfrm>
            <a:off x="7391680" y="2744862"/>
            <a:ext cx="6654884" cy="6654884"/>
          </a:xfrm>
          <a:custGeom>
            <a:avLst/>
            <a:gdLst/>
            <a:ahLst/>
            <a:cxnLst/>
            <a:rect l="l" t="t" r="r" b="b"/>
            <a:pathLst>
              <a:path w="6654884" h="6654884">
                <a:moveTo>
                  <a:pt x="0" y="0"/>
                </a:moveTo>
                <a:lnTo>
                  <a:pt x="6654884" y="0"/>
                </a:lnTo>
                <a:lnTo>
                  <a:pt x="6654884" y="6654884"/>
                </a:lnTo>
                <a:lnTo>
                  <a:pt x="0" y="6654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286" y="1626870"/>
            <a:ext cx="7077034" cy="3108960"/>
            <a:chOff x="0" y="0"/>
            <a:chExt cx="9436046" cy="4145280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9410700" cy="4119880"/>
            </a:xfrm>
            <a:custGeom>
              <a:avLst/>
              <a:gdLst/>
              <a:ahLst/>
              <a:cxnLst/>
              <a:rect l="l" t="t" r="r" b="b"/>
              <a:pathLst>
                <a:path w="9410700" h="4119880">
                  <a:moveTo>
                    <a:pt x="0" y="1029970"/>
                  </a:moveTo>
                  <a:lnTo>
                    <a:pt x="7343648" y="1029970"/>
                  </a:lnTo>
                  <a:lnTo>
                    <a:pt x="7343648" y="0"/>
                  </a:lnTo>
                  <a:lnTo>
                    <a:pt x="9410700" y="2059940"/>
                  </a:lnTo>
                  <a:lnTo>
                    <a:pt x="7343648" y="4119880"/>
                  </a:lnTo>
                  <a:lnTo>
                    <a:pt x="7343648" y="3089910"/>
                  </a:lnTo>
                  <a:lnTo>
                    <a:pt x="0" y="3089910"/>
                  </a:lnTo>
                  <a:close/>
                </a:path>
              </a:pathLst>
            </a:custGeom>
            <a:solidFill>
              <a:srgbClr val="1721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-889"/>
              <a:ext cx="9435973" cy="4147185"/>
            </a:xfrm>
            <a:custGeom>
              <a:avLst/>
              <a:gdLst/>
              <a:ahLst/>
              <a:cxnLst/>
              <a:rect l="l" t="t" r="r" b="b"/>
              <a:pathLst>
                <a:path w="9435973" h="4147185">
                  <a:moveTo>
                    <a:pt x="12700" y="1030859"/>
                  </a:moveTo>
                  <a:lnTo>
                    <a:pt x="7356348" y="1030859"/>
                  </a:lnTo>
                  <a:lnTo>
                    <a:pt x="7356348" y="1043559"/>
                  </a:lnTo>
                  <a:lnTo>
                    <a:pt x="7343648" y="1043559"/>
                  </a:lnTo>
                  <a:lnTo>
                    <a:pt x="7343648" y="13589"/>
                  </a:lnTo>
                  <a:cubicBezTo>
                    <a:pt x="7343648" y="8509"/>
                    <a:pt x="7346696" y="3810"/>
                    <a:pt x="7351522" y="1905"/>
                  </a:cubicBezTo>
                  <a:cubicBezTo>
                    <a:pt x="7356348" y="0"/>
                    <a:pt x="7361682" y="1016"/>
                    <a:pt x="7365365" y="4699"/>
                  </a:cubicBezTo>
                  <a:lnTo>
                    <a:pt x="9432290" y="2064512"/>
                  </a:lnTo>
                  <a:cubicBezTo>
                    <a:pt x="9434703" y="2066925"/>
                    <a:pt x="9435973" y="2070100"/>
                    <a:pt x="9435973" y="2073529"/>
                  </a:cubicBezTo>
                  <a:cubicBezTo>
                    <a:pt x="9435973" y="2076958"/>
                    <a:pt x="9434576" y="2080133"/>
                    <a:pt x="9432290" y="2082546"/>
                  </a:cubicBezTo>
                  <a:lnTo>
                    <a:pt x="7365238" y="4142486"/>
                  </a:lnTo>
                  <a:cubicBezTo>
                    <a:pt x="7361555" y="4146169"/>
                    <a:pt x="7356094" y="4147185"/>
                    <a:pt x="7351395" y="4145280"/>
                  </a:cubicBezTo>
                  <a:cubicBezTo>
                    <a:pt x="7346696" y="4143375"/>
                    <a:pt x="7343521" y="4138676"/>
                    <a:pt x="7343521" y="4133596"/>
                  </a:cubicBezTo>
                  <a:lnTo>
                    <a:pt x="7343521" y="3103499"/>
                  </a:lnTo>
                  <a:lnTo>
                    <a:pt x="7356221" y="3103499"/>
                  </a:lnTo>
                  <a:lnTo>
                    <a:pt x="7356221" y="3116199"/>
                  </a:lnTo>
                  <a:lnTo>
                    <a:pt x="12700" y="3116199"/>
                  </a:lnTo>
                  <a:cubicBezTo>
                    <a:pt x="5715" y="3116199"/>
                    <a:pt x="0" y="3110484"/>
                    <a:pt x="0" y="3103499"/>
                  </a:cubicBezTo>
                  <a:lnTo>
                    <a:pt x="0" y="1043559"/>
                  </a:lnTo>
                  <a:cubicBezTo>
                    <a:pt x="0" y="1036574"/>
                    <a:pt x="5715" y="1030859"/>
                    <a:pt x="12700" y="1030859"/>
                  </a:cubicBezTo>
                  <a:moveTo>
                    <a:pt x="12700" y="1056259"/>
                  </a:moveTo>
                  <a:lnTo>
                    <a:pt x="12700" y="1043559"/>
                  </a:lnTo>
                  <a:lnTo>
                    <a:pt x="25400" y="1043559"/>
                  </a:lnTo>
                  <a:lnTo>
                    <a:pt x="25400" y="3103499"/>
                  </a:lnTo>
                  <a:lnTo>
                    <a:pt x="12700" y="3103499"/>
                  </a:lnTo>
                  <a:lnTo>
                    <a:pt x="12700" y="3090799"/>
                  </a:lnTo>
                  <a:lnTo>
                    <a:pt x="7356348" y="3090799"/>
                  </a:lnTo>
                  <a:cubicBezTo>
                    <a:pt x="7363333" y="3090799"/>
                    <a:pt x="7369048" y="3096514"/>
                    <a:pt x="7369048" y="3103499"/>
                  </a:cubicBezTo>
                  <a:lnTo>
                    <a:pt x="7369048" y="4133469"/>
                  </a:lnTo>
                  <a:lnTo>
                    <a:pt x="7356348" y="4133469"/>
                  </a:lnTo>
                  <a:lnTo>
                    <a:pt x="7347331" y="4124452"/>
                  </a:lnTo>
                  <a:lnTo>
                    <a:pt x="9414383" y="2064512"/>
                  </a:lnTo>
                  <a:lnTo>
                    <a:pt x="9423400" y="2073529"/>
                  </a:lnTo>
                  <a:lnTo>
                    <a:pt x="9414383" y="2082546"/>
                  </a:lnTo>
                  <a:lnTo>
                    <a:pt x="7347331" y="22606"/>
                  </a:lnTo>
                  <a:lnTo>
                    <a:pt x="7356349" y="13589"/>
                  </a:lnTo>
                  <a:lnTo>
                    <a:pt x="7369049" y="13589"/>
                  </a:lnTo>
                  <a:lnTo>
                    <a:pt x="7369049" y="1043559"/>
                  </a:lnTo>
                  <a:cubicBezTo>
                    <a:pt x="7369049" y="1050544"/>
                    <a:pt x="7363333" y="1056259"/>
                    <a:pt x="7356349" y="1056259"/>
                  </a:cubicBezTo>
                  <a:lnTo>
                    <a:pt x="12700" y="1056259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310778"/>
            <a:chOff x="0" y="0"/>
            <a:chExt cx="24384000" cy="414370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4384000" cy="414401"/>
            </a:xfrm>
            <a:custGeom>
              <a:avLst/>
              <a:gdLst/>
              <a:ahLst/>
              <a:cxnLst/>
              <a:rect l="l" t="t" r="r" b="b"/>
              <a:pathLst>
                <a:path w="24384000" h="414401">
                  <a:moveTo>
                    <a:pt x="0" y="0"/>
                  </a:moveTo>
                  <a:lnTo>
                    <a:pt x="24384000" y="0"/>
                  </a:lnTo>
                  <a:lnTo>
                    <a:pt x="24384000" y="414401"/>
                  </a:lnTo>
                  <a:lnTo>
                    <a:pt x="0" y="414401"/>
                  </a:lnTo>
                  <a:close/>
                </a:path>
              </a:pathLst>
            </a:custGeom>
            <a:blipFill>
              <a:blip r:embed="rId2"/>
              <a:stretch>
                <a:fillRect t="-19" b="-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24436" y="618222"/>
            <a:ext cx="3455892" cy="1488690"/>
            <a:chOff x="0" y="0"/>
            <a:chExt cx="4607856" cy="1984920"/>
          </a:xfrm>
        </p:grpSpPr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07814" cy="1984883"/>
            </a:xfrm>
            <a:custGeom>
              <a:avLst/>
              <a:gdLst/>
              <a:ahLst/>
              <a:cxnLst/>
              <a:rect l="l" t="t" r="r" b="b"/>
              <a:pathLst>
                <a:path w="4607814" h="1984883">
                  <a:moveTo>
                    <a:pt x="0" y="0"/>
                  </a:moveTo>
                  <a:lnTo>
                    <a:pt x="4607814" y="0"/>
                  </a:lnTo>
                  <a:lnTo>
                    <a:pt x="4607814" y="1984883"/>
                  </a:lnTo>
                  <a:lnTo>
                    <a:pt x="0" y="1984883"/>
                  </a:lnTo>
                  <a:close/>
                </a:path>
              </a:pathLst>
            </a:custGeom>
            <a:blipFill>
              <a:blip r:embed="rId3"/>
              <a:stretch>
                <a:fillRect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789920" y="4645150"/>
            <a:ext cx="1202436" cy="1202434"/>
            <a:chOff x="0" y="0"/>
            <a:chExt cx="1603248" cy="1603246"/>
          </a:xfrm>
        </p:grpSpPr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603248" cy="1603248"/>
            </a:xfrm>
            <a:custGeom>
              <a:avLst/>
              <a:gdLst/>
              <a:ahLst/>
              <a:cxnLst/>
              <a:rect l="l" t="t" r="r" b="b"/>
              <a:pathLst>
                <a:path w="1603248" h="1603248">
                  <a:moveTo>
                    <a:pt x="0" y="0"/>
                  </a:moveTo>
                  <a:lnTo>
                    <a:pt x="1603248" y="0"/>
                  </a:lnTo>
                  <a:lnTo>
                    <a:pt x="1603248" y="1603248"/>
                  </a:lnTo>
                  <a:lnTo>
                    <a:pt x="0" y="1603248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033548" y="5003165"/>
            <a:ext cx="718185" cy="404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70"/>
              </a:lnSpc>
            </a:pPr>
            <a:r>
              <a:rPr lang="en-US" sz="135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One stop  partners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1155678" y="2487166"/>
            <a:ext cx="470916" cy="1668778"/>
            <a:chOff x="0" y="0"/>
            <a:chExt cx="627888" cy="2225038"/>
          </a:xfrm>
        </p:grpSpPr>
        <p:sp>
          <p:nvSpPr>
            <p:cNvPr id="13" name="Freeform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627888" cy="2225040"/>
            </a:xfrm>
            <a:custGeom>
              <a:avLst/>
              <a:gdLst/>
              <a:ahLst/>
              <a:cxnLst/>
              <a:rect l="l" t="t" r="r" b="b"/>
              <a:pathLst>
                <a:path w="627888" h="2225040">
                  <a:moveTo>
                    <a:pt x="0" y="0"/>
                  </a:moveTo>
                  <a:lnTo>
                    <a:pt x="627888" y="0"/>
                  </a:lnTo>
                  <a:lnTo>
                    <a:pt x="627888" y="2225040"/>
                  </a:lnTo>
                  <a:lnTo>
                    <a:pt x="0" y="2225040"/>
                  </a:lnTo>
                  <a:close/>
                </a:path>
              </a:pathLst>
            </a:custGeom>
            <a:blipFill>
              <a:blip r:embed="rId5"/>
              <a:stretch>
                <a:fillRect l="-347" r="-3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712196" y="553212"/>
            <a:ext cx="1357883" cy="1357884"/>
            <a:chOff x="0" y="0"/>
            <a:chExt cx="1810510" cy="1810512"/>
          </a:xfrm>
        </p:grpSpPr>
        <p:sp>
          <p:nvSpPr>
            <p:cNvPr id="15" name="Freeform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10512" cy="1810512"/>
            </a:xfrm>
            <a:custGeom>
              <a:avLst/>
              <a:gdLst/>
              <a:ahLst/>
              <a:cxnLst/>
              <a:rect l="l" t="t" r="r" b="b"/>
              <a:pathLst>
                <a:path w="1810512" h="1810512">
                  <a:moveTo>
                    <a:pt x="0" y="0"/>
                  </a:moveTo>
                  <a:lnTo>
                    <a:pt x="1810512" y="0"/>
                  </a:lnTo>
                  <a:lnTo>
                    <a:pt x="1810512" y="1810512"/>
                  </a:lnTo>
                  <a:lnTo>
                    <a:pt x="0" y="1810512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150325" y="1023110"/>
            <a:ext cx="483870" cy="26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22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Title I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672314" y="2651758"/>
            <a:ext cx="909826" cy="1627632"/>
            <a:chOff x="0" y="0"/>
            <a:chExt cx="1213102" cy="2170176"/>
          </a:xfrm>
        </p:grpSpPr>
        <p:sp>
          <p:nvSpPr>
            <p:cNvPr id="18" name="Freeform 1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213104" cy="2170176"/>
            </a:xfrm>
            <a:custGeom>
              <a:avLst/>
              <a:gdLst/>
              <a:ahLst/>
              <a:cxnLst/>
              <a:rect l="l" t="t" r="r" b="b"/>
              <a:pathLst>
                <a:path w="1213104" h="2170176">
                  <a:moveTo>
                    <a:pt x="0" y="0"/>
                  </a:moveTo>
                  <a:lnTo>
                    <a:pt x="1213104" y="0"/>
                  </a:lnTo>
                  <a:lnTo>
                    <a:pt x="1213104" y="2170176"/>
                  </a:lnTo>
                  <a:lnTo>
                    <a:pt x="0" y="2170176"/>
                  </a:lnTo>
                  <a:close/>
                </a:path>
              </a:pathLst>
            </a:custGeom>
            <a:blipFill>
              <a:blip r:embed="rId7"/>
              <a:stretch>
                <a:fillRect l="-251" r="-2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248388" y="859534"/>
            <a:ext cx="1357882" cy="1357882"/>
            <a:chOff x="0" y="0"/>
            <a:chExt cx="1810510" cy="1810510"/>
          </a:xfrm>
        </p:grpSpPr>
        <p:sp>
          <p:nvSpPr>
            <p:cNvPr id="20" name="Freeform 2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10512" cy="1810512"/>
            </a:xfrm>
            <a:custGeom>
              <a:avLst/>
              <a:gdLst/>
              <a:ahLst/>
              <a:cxnLst/>
              <a:rect l="l" t="t" r="r" b="b"/>
              <a:pathLst>
                <a:path w="1810512" h="1810512">
                  <a:moveTo>
                    <a:pt x="0" y="0"/>
                  </a:moveTo>
                  <a:lnTo>
                    <a:pt x="1810512" y="0"/>
                  </a:lnTo>
                  <a:lnTo>
                    <a:pt x="1810512" y="1810512"/>
                  </a:lnTo>
                  <a:lnTo>
                    <a:pt x="0" y="1810512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579238" y="1324864"/>
            <a:ext cx="697230" cy="26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37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Adult Ed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2074652" y="3182110"/>
            <a:ext cx="1344168" cy="1380744"/>
            <a:chOff x="0" y="0"/>
            <a:chExt cx="1792224" cy="1840992"/>
          </a:xfrm>
        </p:grpSpPr>
        <p:sp>
          <p:nvSpPr>
            <p:cNvPr id="23" name="Freeform 2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92224" cy="1840992"/>
            </a:xfrm>
            <a:custGeom>
              <a:avLst/>
              <a:gdLst/>
              <a:ahLst/>
              <a:cxnLst/>
              <a:rect l="l" t="t" r="r" b="b"/>
              <a:pathLst>
                <a:path w="1792224" h="1840992">
                  <a:moveTo>
                    <a:pt x="0" y="0"/>
                  </a:moveTo>
                  <a:lnTo>
                    <a:pt x="1792224" y="0"/>
                  </a:lnTo>
                  <a:lnTo>
                    <a:pt x="1792224" y="1840992"/>
                  </a:lnTo>
                  <a:lnTo>
                    <a:pt x="0" y="1840992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551406" y="1728216"/>
            <a:ext cx="1357883" cy="1357882"/>
            <a:chOff x="0" y="0"/>
            <a:chExt cx="1810510" cy="1810510"/>
          </a:xfrm>
        </p:grpSpPr>
        <p:sp>
          <p:nvSpPr>
            <p:cNvPr id="25" name="Freeform 2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10512" cy="1810512"/>
            </a:xfrm>
            <a:custGeom>
              <a:avLst/>
              <a:gdLst/>
              <a:ahLst/>
              <a:cxnLst/>
              <a:rect l="l" t="t" r="r" b="b"/>
              <a:pathLst>
                <a:path w="1810512" h="1810512">
                  <a:moveTo>
                    <a:pt x="0" y="0"/>
                  </a:moveTo>
                  <a:lnTo>
                    <a:pt x="1810512" y="0"/>
                  </a:lnTo>
                  <a:lnTo>
                    <a:pt x="1810512" y="1810512"/>
                  </a:lnTo>
                  <a:lnTo>
                    <a:pt x="0" y="1810512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914548" y="2123057"/>
            <a:ext cx="630555" cy="44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5"/>
              </a:lnSpc>
            </a:pPr>
            <a:r>
              <a:rPr lang="en-US" sz="1350" spc="3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Wagner  Peyser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2358114" y="4018788"/>
            <a:ext cx="1591054" cy="946404"/>
            <a:chOff x="0" y="0"/>
            <a:chExt cx="2121406" cy="1261872"/>
          </a:xfrm>
        </p:grpSpPr>
        <p:sp>
          <p:nvSpPr>
            <p:cNvPr id="28" name="Freeform 2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121408" cy="1261872"/>
            </a:xfrm>
            <a:custGeom>
              <a:avLst/>
              <a:gdLst/>
              <a:ahLst/>
              <a:cxnLst/>
              <a:rect l="l" t="t" r="r" b="b"/>
              <a:pathLst>
                <a:path w="2121408" h="1261872">
                  <a:moveTo>
                    <a:pt x="0" y="0"/>
                  </a:moveTo>
                  <a:lnTo>
                    <a:pt x="2121408" y="0"/>
                  </a:lnTo>
                  <a:lnTo>
                    <a:pt x="2121408" y="1261872"/>
                  </a:lnTo>
                  <a:lnTo>
                    <a:pt x="0" y="1261872"/>
                  </a:lnTo>
                  <a:close/>
                </a:path>
              </a:pathLst>
            </a:custGeom>
            <a:blipFill>
              <a:blip r:embed="rId11"/>
              <a:stretch>
                <a:fillRect t="-241" b="-24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420088" y="3031235"/>
            <a:ext cx="1357882" cy="1357882"/>
            <a:chOff x="0" y="0"/>
            <a:chExt cx="1810510" cy="1810510"/>
          </a:xfrm>
        </p:grpSpPr>
        <p:sp>
          <p:nvSpPr>
            <p:cNvPr id="30" name="Freeform 3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10512" cy="1810512"/>
            </a:xfrm>
            <a:custGeom>
              <a:avLst/>
              <a:gdLst/>
              <a:ahLst/>
              <a:cxnLst/>
              <a:rect l="l" t="t" r="r" b="b"/>
              <a:pathLst>
                <a:path w="1810512" h="1810512">
                  <a:moveTo>
                    <a:pt x="0" y="0"/>
                  </a:moveTo>
                  <a:lnTo>
                    <a:pt x="1810512" y="0"/>
                  </a:lnTo>
                  <a:lnTo>
                    <a:pt x="1810512" y="1810512"/>
                  </a:lnTo>
                  <a:lnTo>
                    <a:pt x="0" y="1810512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4681518" y="3496564"/>
            <a:ext cx="836295" cy="26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37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 Rehab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2481560" y="5010912"/>
            <a:ext cx="1668780" cy="470916"/>
            <a:chOff x="0" y="0"/>
            <a:chExt cx="2225040" cy="627888"/>
          </a:xfrm>
        </p:grpSpPr>
        <p:sp>
          <p:nvSpPr>
            <p:cNvPr id="33" name="Freeform 3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225040" cy="627888"/>
            </a:xfrm>
            <a:custGeom>
              <a:avLst/>
              <a:gdLst/>
              <a:ahLst/>
              <a:cxnLst/>
              <a:rect l="l" t="t" r="r" b="b"/>
              <a:pathLst>
                <a:path w="2225040" h="627888">
                  <a:moveTo>
                    <a:pt x="0" y="0"/>
                  </a:moveTo>
                  <a:lnTo>
                    <a:pt x="2225040" y="0"/>
                  </a:lnTo>
                  <a:lnTo>
                    <a:pt x="2225040" y="627888"/>
                  </a:lnTo>
                  <a:lnTo>
                    <a:pt x="0" y="627888"/>
                  </a:lnTo>
                  <a:close/>
                </a:path>
              </a:pathLst>
            </a:custGeom>
            <a:blipFill>
              <a:blip r:embed="rId13"/>
              <a:stretch>
                <a:fillRect t="-347" b="-3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4726410" y="4567426"/>
            <a:ext cx="1357883" cy="1357884"/>
            <a:chOff x="0" y="0"/>
            <a:chExt cx="1810510" cy="1810512"/>
          </a:xfrm>
        </p:grpSpPr>
        <p:sp>
          <p:nvSpPr>
            <p:cNvPr id="35" name="Freeform 3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10512" cy="1810512"/>
            </a:xfrm>
            <a:custGeom>
              <a:avLst/>
              <a:gdLst/>
              <a:ahLst/>
              <a:cxnLst/>
              <a:rect l="l" t="t" r="r" b="b"/>
              <a:pathLst>
                <a:path w="1810512" h="1810512">
                  <a:moveTo>
                    <a:pt x="0" y="0"/>
                  </a:moveTo>
                  <a:lnTo>
                    <a:pt x="1810512" y="0"/>
                  </a:lnTo>
                  <a:lnTo>
                    <a:pt x="1810512" y="1810512"/>
                  </a:lnTo>
                  <a:lnTo>
                    <a:pt x="0" y="1810512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5241934" y="5022850"/>
            <a:ext cx="325755" cy="29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21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CTE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12358114" y="5490970"/>
            <a:ext cx="1591054" cy="941832"/>
            <a:chOff x="0" y="0"/>
            <a:chExt cx="2121406" cy="1255776"/>
          </a:xfrm>
        </p:grpSpPr>
        <p:sp>
          <p:nvSpPr>
            <p:cNvPr id="38" name="Freeform 3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121408" cy="1255776"/>
            </a:xfrm>
            <a:custGeom>
              <a:avLst/>
              <a:gdLst/>
              <a:ahLst/>
              <a:cxnLst/>
              <a:rect l="l" t="t" r="r" b="b"/>
              <a:pathLst>
                <a:path w="2121408" h="1255776">
                  <a:moveTo>
                    <a:pt x="0" y="0"/>
                  </a:moveTo>
                  <a:lnTo>
                    <a:pt x="2121408" y="0"/>
                  </a:lnTo>
                  <a:lnTo>
                    <a:pt x="2121408" y="1255776"/>
                  </a:lnTo>
                  <a:lnTo>
                    <a:pt x="0" y="1255776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4420088" y="6103618"/>
            <a:ext cx="1357882" cy="1353312"/>
            <a:chOff x="0" y="0"/>
            <a:chExt cx="1810510" cy="1804416"/>
          </a:xfrm>
        </p:grpSpPr>
        <p:sp>
          <p:nvSpPr>
            <p:cNvPr id="40" name="Freeform 4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10512" cy="1804416"/>
            </a:xfrm>
            <a:custGeom>
              <a:avLst/>
              <a:gdLst/>
              <a:ahLst/>
              <a:cxnLst/>
              <a:rect l="l" t="t" r="r" b="b"/>
              <a:pathLst>
                <a:path w="1810512" h="1804416">
                  <a:moveTo>
                    <a:pt x="0" y="0"/>
                  </a:moveTo>
                  <a:lnTo>
                    <a:pt x="1810512" y="0"/>
                  </a:lnTo>
                  <a:lnTo>
                    <a:pt x="1810512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16"/>
              <a:stretch>
                <a:fillRect l="-168" r="-16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834871" y="6559042"/>
            <a:ext cx="529590" cy="29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TANF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2074652" y="5902450"/>
            <a:ext cx="1344168" cy="1335024"/>
            <a:chOff x="0" y="0"/>
            <a:chExt cx="1792224" cy="1780032"/>
          </a:xfrm>
        </p:grpSpPr>
        <p:sp>
          <p:nvSpPr>
            <p:cNvPr id="43" name="Freeform 4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92224" cy="1780032"/>
            </a:xfrm>
            <a:custGeom>
              <a:avLst/>
              <a:gdLst/>
              <a:ahLst/>
              <a:cxnLst/>
              <a:rect l="l" t="t" r="r" b="b"/>
              <a:pathLst>
                <a:path w="1792224" h="1780032">
                  <a:moveTo>
                    <a:pt x="0" y="0"/>
                  </a:moveTo>
                  <a:lnTo>
                    <a:pt x="1792224" y="0"/>
                  </a:lnTo>
                  <a:lnTo>
                    <a:pt x="1792224" y="1780032"/>
                  </a:lnTo>
                  <a:lnTo>
                    <a:pt x="0" y="1780032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3551406" y="7406638"/>
            <a:ext cx="1357883" cy="1353312"/>
            <a:chOff x="0" y="0"/>
            <a:chExt cx="1810510" cy="1804416"/>
          </a:xfrm>
        </p:grpSpPr>
        <p:sp>
          <p:nvSpPr>
            <p:cNvPr id="45" name="Freeform 4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10512" cy="1804416"/>
            </a:xfrm>
            <a:custGeom>
              <a:avLst/>
              <a:gdLst/>
              <a:ahLst/>
              <a:cxnLst/>
              <a:rect l="l" t="t" r="r" b="b"/>
              <a:pathLst>
                <a:path w="1810512" h="1804416">
                  <a:moveTo>
                    <a:pt x="0" y="0"/>
                  </a:moveTo>
                  <a:lnTo>
                    <a:pt x="1810512" y="0"/>
                  </a:lnTo>
                  <a:lnTo>
                    <a:pt x="1810512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18"/>
              <a:stretch>
                <a:fillRect l="-168" r="-16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4053803" y="7862062"/>
            <a:ext cx="351473" cy="29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1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TAA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11672314" y="6208776"/>
            <a:ext cx="909826" cy="1591055"/>
            <a:chOff x="0" y="0"/>
            <a:chExt cx="1213102" cy="2121406"/>
          </a:xfrm>
        </p:grpSpPr>
        <p:sp>
          <p:nvSpPr>
            <p:cNvPr id="48" name="Freeform 4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213104" cy="2121408"/>
            </a:xfrm>
            <a:custGeom>
              <a:avLst/>
              <a:gdLst/>
              <a:ahLst/>
              <a:cxnLst/>
              <a:rect l="l" t="t" r="r" b="b"/>
              <a:pathLst>
                <a:path w="1213104" h="2121408">
                  <a:moveTo>
                    <a:pt x="0" y="0"/>
                  </a:moveTo>
                  <a:lnTo>
                    <a:pt x="1213104" y="0"/>
                  </a:lnTo>
                  <a:lnTo>
                    <a:pt x="1213104" y="2121408"/>
                  </a:lnTo>
                  <a:lnTo>
                    <a:pt x="0" y="2121408"/>
                  </a:lnTo>
                  <a:close/>
                </a:path>
              </a:pathLst>
            </a:custGeom>
            <a:blipFill>
              <a:blip r:embed="rId19"/>
              <a:stretch>
                <a:fillRect l="-251" r="-2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2248388" y="8275318"/>
            <a:ext cx="1357882" cy="1353310"/>
            <a:chOff x="0" y="0"/>
            <a:chExt cx="1810510" cy="1804414"/>
          </a:xfrm>
        </p:grpSpPr>
        <p:sp>
          <p:nvSpPr>
            <p:cNvPr id="50" name="Freeform 5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10512" cy="1804416"/>
            </a:xfrm>
            <a:custGeom>
              <a:avLst/>
              <a:gdLst/>
              <a:ahLst/>
              <a:cxnLst/>
              <a:rect l="l" t="t" r="r" b="b"/>
              <a:pathLst>
                <a:path w="1810512" h="1804416">
                  <a:moveTo>
                    <a:pt x="0" y="0"/>
                  </a:moveTo>
                  <a:lnTo>
                    <a:pt x="1810512" y="0"/>
                  </a:lnTo>
                  <a:lnTo>
                    <a:pt x="1810512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20"/>
              <a:stretch>
                <a:fillRect l="-168" r="-16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12805504" y="8730742"/>
            <a:ext cx="244793" cy="29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7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UI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11155678" y="6336792"/>
            <a:ext cx="470916" cy="1668780"/>
            <a:chOff x="0" y="0"/>
            <a:chExt cx="627888" cy="2225040"/>
          </a:xfrm>
        </p:grpSpPr>
        <p:sp>
          <p:nvSpPr>
            <p:cNvPr id="53" name="Freeform 5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627888" cy="2225040"/>
            </a:xfrm>
            <a:custGeom>
              <a:avLst/>
              <a:gdLst/>
              <a:ahLst/>
              <a:cxnLst/>
              <a:rect l="l" t="t" r="r" b="b"/>
              <a:pathLst>
                <a:path w="627888" h="2225040">
                  <a:moveTo>
                    <a:pt x="0" y="0"/>
                  </a:moveTo>
                  <a:lnTo>
                    <a:pt x="627888" y="0"/>
                  </a:lnTo>
                  <a:lnTo>
                    <a:pt x="627888" y="2225040"/>
                  </a:lnTo>
                  <a:lnTo>
                    <a:pt x="0" y="2225040"/>
                  </a:lnTo>
                  <a:close/>
                </a:path>
              </a:pathLst>
            </a:custGeom>
            <a:blipFill>
              <a:blip r:embed="rId21"/>
              <a:stretch>
                <a:fillRect l="-347" r="-3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712196" y="8581642"/>
            <a:ext cx="1357883" cy="1353312"/>
            <a:chOff x="0" y="0"/>
            <a:chExt cx="1810510" cy="1804416"/>
          </a:xfrm>
        </p:grpSpPr>
        <p:sp>
          <p:nvSpPr>
            <p:cNvPr id="55" name="Freeform 5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10512" cy="1804416"/>
            </a:xfrm>
            <a:custGeom>
              <a:avLst/>
              <a:gdLst/>
              <a:ahLst/>
              <a:cxnLst/>
              <a:rect l="l" t="t" r="r" b="b"/>
              <a:pathLst>
                <a:path w="1810512" h="1804416">
                  <a:moveTo>
                    <a:pt x="0" y="0"/>
                  </a:moveTo>
                  <a:lnTo>
                    <a:pt x="1810512" y="0"/>
                  </a:lnTo>
                  <a:lnTo>
                    <a:pt x="1810512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22"/>
              <a:stretch>
                <a:fillRect l="-168" r="-16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11008164" y="9037066"/>
            <a:ext cx="768668" cy="29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44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Veterans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10200132" y="6208776"/>
            <a:ext cx="909826" cy="1591055"/>
            <a:chOff x="0" y="0"/>
            <a:chExt cx="1213102" cy="2121406"/>
          </a:xfrm>
        </p:grpSpPr>
        <p:sp>
          <p:nvSpPr>
            <p:cNvPr id="58" name="Freeform 5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213104" cy="2121408"/>
            </a:xfrm>
            <a:custGeom>
              <a:avLst/>
              <a:gdLst/>
              <a:ahLst/>
              <a:cxnLst/>
              <a:rect l="l" t="t" r="r" b="b"/>
              <a:pathLst>
                <a:path w="1213104" h="2121408">
                  <a:moveTo>
                    <a:pt x="0" y="0"/>
                  </a:moveTo>
                  <a:lnTo>
                    <a:pt x="1213104" y="0"/>
                  </a:lnTo>
                  <a:lnTo>
                    <a:pt x="1213104" y="2121408"/>
                  </a:lnTo>
                  <a:lnTo>
                    <a:pt x="0" y="2121408"/>
                  </a:lnTo>
                  <a:close/>
                </a:path>
              </a:pathLst>
            </a:custGeom>
            <a:blipFill>
              <a:blip r:embed="rId23"/>
              <a:stretch>
                <a:fillRect l="-251" r="-2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9180576" y="8275318"/>
            <a:ext cx="1353312" cy="1353310"/>
            <a:chOff x="0" y="0"/>
            <a:chExt cx="1804416" cy="1804414"/>
          </a:xfrm>
        </p:grpSpPr>
        <p:sp>
          <p:nvSpPr>
            <p:cNvPr id="60" name="Freeform 6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04416" cy="1804416"/>
            </a:xfrm>
            <a:custGeom>
              <a:avLst/>
              <a:gdLst/>
              <a:ahLst/>
              <a:cxnLst/>
              <a:rect l="l" t="t" r="r" b="b"/>
              <a:pathLst>
                <a:path w="1804416" h="1804416">
                  <a:moveTo>
                    <a:pt x="0" y="0"/>
                  </a:moveTo>
                  <a:lnTo>
                    <a:pt x="1804416" y="0"/>
                  </a:lnTo>
                  <a:lnTo>
                    <a:pt x="1804416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2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9603489" y="8730742"/>
            <a:ext cx="506730" cy="29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75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CSBG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9363454" y="5902450"/>
            <a:ext cx="1348738" cy="1335024"/>
            <a:chOff x="0" y="0"/>
            <a:chExt cx="1798318" cy="1780032"/>
          </a:xfrm>
        </p:grpSpPr>
        <p:sp>
          <p:nvSpPr>
            <p:cNvPr id="63" name="Freeform 6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98320" cy="1780032"/>
            </a:xfrm>
            <a:custGeom>
              <a:avLst/>
              <a:gdLst/>
              <a:ahLst/>
              <a:cxnLst/>
              <a:rect l="l" t="t" r="r" b="b"/>
              <a:pathLst>
                <a:path w="1798320" h="1780032">
                  <a:moveTo>
                    <a:pt x="0" y="0"/>
                  </a:moveTo>
                  <a:lnTo>
                    <a:pt x="1798320" y="0"/>
                  </a:lnTo>
                  <a:lnTo>
                    <a:pt x="1798320" y="1780032"/>
                  </a:lnTo>
                  <a:lnTo>
                    <a:pt x="0" y="1780032"/>
                  </a:lnTo>
                  <a:close/>
                </a:path>
              </a:pathLst>
            </a:custGeom>
            <a:blipFill>
              <a:blip r:embed="rId25"/>
              <a:stretch>
                <a:fillRect l="-169" r="-16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7877555" y="7406638"/>
            <a:ext cx="1353312" cy="1353312"/>
            <a:chOff x="0" y="0"/>
            <a:chExt cx="1804416" cy="1804416"/>
          </a:xfrm>
        </p:grpSpPr>
        <p:sp>
          <p:nvSpPr>
            <p:cNvPr id="65" name="Freeform 6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04416" cy="1804416"/>
            </a:xfrm>
            <a:custGeom>
              <a:avLst/>
              <a:gdLst/>
              <a:ahLst/>
              <a:cxnLst/>
              <a:rect l="l" t="t" r="r" b="b"/>
              <a:pathLst>
                <a:path w="1804416" h="1804416">
                  <a:moveTo>
                    <a:pt x="0" y="0"/>
                  </a:moveTo>
                  <a:lnTo>
                    <a:pt x="1804416" y="0"/>
                  </a:lnTo>
                  <a:lnTo>
                    <a:pt x="1804416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2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TextBox 66"/>
          <p:cNvSpPr txBox="1"/>
          <p:nvPr/>
        </p:nvSpPr>
        <p:spPr>
          <a:xfrm>
            <a:off x="8318282" y="7862062"/>
            <a:ext cx="474345" cy="29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67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HUD</a:t>
            </a:r>
          </a:p>
        </p:txBody>
      </p:sp>
      <p:grpSp>
        <p:nvGrpSpPr>
          <p:cNvPr id="67" name="Group 67"/>
          <p:cNvGrpSpPr/>
          <p:nvPr/>
        </p:nvGrpSpPr>
        <p:grpSpPr>
          <a:xfrm>
            <a:off x="8833102" y="5490970"/>
            <a:ext cx="1595628" cy="941832"/>
            <a:chOff x="0" y="0"/>
            <a:chExt cx="2127504" cy="1255776"/>
          </a:xfrm>
        </p:grpSpPr>
        <p:sp>
          <p:nvSpPr>
            <p:cNvPr id="68" name="Freeform 6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127504" cy="1255776"/>
            </a:xfrm>
            <a:custGeom>
              <a:avLst/>
              <a:gdLst/>
              <a:ahLst/>
              <a:cxnLst/>
              <a:rect l="l" t="t" r="r" b="b"/>
              <a:pathLst>
                <a:path w="2127504" h="1255776">
                  <a:moveTo>
                    <a:pt x="0" y="0"/>
                  </a:moveTo>
                  <a:lnTo>
                    <a:pt x="2127504" y="0"/>
                  </a:lnTo>
                  <a:lnTo>
                    <a:pt x="2127504" y="1255776"/>
                  </a:lnTo>
                  <a:lnTo>
                    <a:pt x="0" y="1255776"/>
                  </a:lnTo>
                  <a:close/>
                </a:path>
              </a:pathLst>
            </a:custGeom>
            <a:blipFill>
              <a:blip r:embed="rId27"/>
              <a:stretch>
                <a:fillRect l="-143" r="-14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7008876" y="6103618"/>
            <a:ext cx="1353312" cy="1353312"/>
            <a:chOff x="0" y="0"/>
            <a:chExt cx="1804416" cy="1804416"/>
          </a:xfrm>
        </p:grpSpPr>
        <p:sp>
          <p:nvSpPr>
            <p:cNvPr id="70" name="Freeform 7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04416" cy="1804416"/>
            </a:xfrm>
            <a:custGeom>
              <a:avLst/>
              <a:gdLst/>
              <a:ahLst/>
              <a:cxnLst/>
              <a:rect l="l" t="t" r="r" b="b"/>
              <a:pathLst>
                <a:path w="1804416" h="1804416">
                  <a:moveTo>
                    <a:pt x="0" y="0"/>
                  </a:moveTo>
                  <a:lnTo>
                    <a:pt x="1804416" y="0"/>
                  </a:lnTo>
                  <a:lnTo>
                    <a:pt x="1804416" y="1804416"/>
                  </a:lnTo>
                  <a:lnTo>
                    <a:pt x="0" y="1804416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7260752" y="6433914"/>
            <a:ext cx="849630" cy="752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350" spc="45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Migrant</a:t>
            </a:r>
          </a:p>
          <a:p>
            <a:pPr algn="ctr">
              <a:lnSpc>
                <a:spcPts val="1512"/>
              </a:lnSpc>
            </a:pPr>
            <a:r>
              <a:rPr lang="en-US" sz="1200" spc="45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Farmworker  s</a:t>
            </a:r>
          </a:p>
        </p:txBody>
      </p:sp>
      <p:grpSp>
        <p:nvGrpSpPr>
          <p:cNvPr id="72" name="Group 72"/>
          <p:cNvGrpSpPr/>
          <p:nvPr/>
        </p:nvGrpSpPr>
        <p:grpSpPr>
          <a:xfrm>
            <a:off x="8631934" y="5010912"/>
            <a:ext cx="1668780" cy="470916"/>
            <a:chOff x="0" y="0"/>
            <a:chExt cx="2225040" cy="627888"/>
          </a:xfrm>
        </p:grpSpPr>
        <p:sp>
          <p:nvSpPr>
            <p:cNvPr id="73" name="Freeform 7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225040" cy="627888"/>
            </a:xfrm>
            <a:custGeom>
              <a:avLst/>
              <a:gdLst/>
              <a:ahLst/>
              <a:cxnLst/>
              <a:rect l="l" t="t" r="r" b="b"/>
              <a:pathLst>
                <a:path w="2225040" h="627888">
                  <a:moveTo>
                    <a:pt x="0" y="0"/>
                  </a:moveTo>
                  <a:lnTo>
                    <a:pt x="2225040" y="0"/>
                  </a:lnTo>
                  <a:lnTo>
                    <a:pt x="2225040" y="627888"/>
                  </a:lnTo>
                  <a:lnTo>
                    <a:pt x="0" y="627888"/>
                  </a:lnTo>
                  <a:close/>
                </a:path>
              </a:pathLst>
            </a:custGeom>
            <a:blipFill>
              <a:blip r:embed="rId29"/>
              <a:stretch>
                <a:fillRect t="-347" b="-3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6702551" y="4567426"/>
            <a:ext cx="1353312" cy="1357884"/>
            <a:chOff x="0" y="0"/>
            <a:chExt cx="1804416" cy="1810512"/>
          </a:xfrm>
        </p:grpSpPr>
        <p:sp>
          <p:nvSpPr>
            <p:cNvPr id="75" name="Freeform 7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04416" cy="1810512"/>
            </a:xfrm>
            <a:custGeom>
              <a:avLst/>
              <a:gdLst/>
              <a:ahLst/>
              <a:cxnLst/>
              <a:rect l="l" t="t" r="r" b="b"/>
              <a:pathLst>
                <a:path w="1804416" h="1810512">
                  <a:moveTo>
                    <a:pt x="0" y="0"/>
                  </a:moveTo>
                  <a:lnTo>
                    <a:pt x="1804416" y="0"/>
                  </a:lnTo>
                  <a:lnTo>
                    <a:pt x="1804416" y="1810512"/>
                  </a:lnTo>
                  <a:lnTo>
                    <a:pt x="0" y="1810512"/>
                  </a:lnTo>
                  <a:close/>
                </a:path>
              </a:pathLst>
            </a:custGeom>
            <a:blipFill>
              <a:blip r:embed="rId30"/>
              <a:stretch>
                <a:fillRect t="-168" b="-16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TextBox 76"/>
          <p:cNvSpPr txBox="1"/>
          <p:nvPr/>
        </p:nvSpPr>
        <p:spPr>
          <a:xfrm>
            <a:off x="7126724" y="5022850"/>
            <a:ext cx="506730" cy="29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23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SCSEP</a:t>
            </a:r>
          </a:p>
        </p:txBody>
      </p:sp>
      <p:grpSp>
        <p:nvGrpSpPr>
          <p:cNvPr id="77" name="Group 77"/>
          <p:cNvGrpSpPr/>
          <p:nvPr/>
        </p:nvGrpSpPr>
        <p:grpSpPr>
          <a:xfrm>
            <a:off x="8833102" y="4018788"/>
            <a:ext cx="1595628" cy="946404"/>
            <a:chOff x="0" y="0"/>
            <a:chExt cx="2127504" cy="1261872"/>
          </a:xfrm>
        </p:grpSpPr>
        <p:sp>
          <p:nvSpPr>
            <p:cNvPr id="78" name="Freeform 7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127504" cy="1261872"/>
            </a:xfrm>
            <a:custGeom>
              <a:avLst/>
              <a:gdLst/>
              <a:ahLst/>
              <a:cxnLst/>
              <a:rect l="l" t="t" r="r" b="b"/>
              <a:pathLst>
                <a:path w="2127504" h="1261872">
                  <a:moveTo>
                    <a:pt x="0" y="0"/>
                  </a:moveTo>
                  <a:lnTo>
                    <a:pt x="2127504" y="0"/>
                  </a:lnTo>
                  <a:lnTo>
                    <a:pt x="2127504" y="1261872"/>
                  </a:lnTo>
                  <a:lnTo>
                    <a:pt x="0" y="1261872"/>
                  </a:lnTo>
                  <a:close/>
                </a:path>
              </a:pathLst>
            </a:custGeom>
            <a:blipFill>
              <a:blip r:embed="rId31"/>
              <a:stretch>
                <a:fillRect t="-97" b="-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7008876" y="3031235"/>
            <a:ext cx="1353312" cy="1357882"/>
            <a:chOff x="0" y="0"/>
            <a:chExt cx="1804416" cy="1810510"/>
          </a:xfrm>
        </p:grpSpPr>
        <p:sp>
          <p:nvSpPr>
            <p:cNvPr id="80" name="Freeform 8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04416" cy="1810512"/>
            </a:xfrm>
            <a:custGeom>
              <a:avLst/>
              <a:gdLst/>
              <a:ahLst/>
              <a:cxnLst/>
              <a:rect l="l" t="t" r="r" b="b"/>
              <a:pathLst>
                <a:path w="1804416" h="1810512">
                  <a:moveTo>
                    <a:pt x="0" y="0"/>
                  </a:moveTo>
                  <a:lnTo>
                    <a:pt x="1804416" y="0"/>
                  </a:lnTo>
                  <a:lnTo>
                    <a:pt x="1804416" y="1810512"/>
                  </a:lnTo>
                  <a:lnTo>
                    <a:pt x="0" y="1810512"/>
                  </a:lnTo>
                  <a:close/>
                </a:path>
              </a:pathLst>
            </a:custGeom>
            <a:blipFill>
              <a:blip r:embed="rId32"/>
              <a:stretch>
                <a:fillRect t="-168" b="-16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" name="TextBox 81"/>
          <p:cNvSpPr txBox="1"/>
          <p:nvPr/>
        </p:nvSpPr>
        <p:spPr>
          <a:xfrm>
            <a:off x="7415104" y="3205478"/>
            <a:ext cx="541020" cy="73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2"/>
              </a:lnSpc>
            </a:pPr>
            <a:r>
              <a:rPr lang="en-US" sz="1500" spc="15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Youth  Build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9363454" y="3182110"/>
            <a:ext cx="1348738" cy="1380744"/>
            <a:chOff x="0" y="0"/>
            <a:chExt cx="1798318" cy="1840992"/>
          </a:xfrm>
        </p:grpSpPr>
        <p:sp>
          <p:nvSpPr>
            <p:cNvPr id="83" name="Freeform 8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98320" cy="1840992"/>
            </a:xfrm>
            <a:custGeom>
              <a:avLst/>
              <a:gdLst/>
              <a:ahLst/>
              <a:cxnLst/>
              <a:rect l="l" t="t" r="r" b="b"/>
              <a:pathLst>
                <a:path w="1798320" h="1840992">
                  <a:moveTo>
                    <a:pt x="0" y="0"/>
                  </a:moveTo>
                  <a:lnTo>
                    <a:pt x="1798320" y="0"/>
                  </a:lnTo>
                  <a:lnTo>
                    <a:pt x="1798320" y="1840992"/>
                  </a:lnTo>
                  <a:lnTo>
                    <a:pt x="0" y="1840992"/>
                  </a:lnTo>
                  <a:close/>
                </a:path>
              </a:pathLst>
            </a:custGeom>
            <a:blipFill>
              <a:blip r:embed="rId33"/>
              <a:stretch>
                <a:fillRect l="-169" r="-16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7877555" y="1728216"/>
            <a:ext cx="1353312" cy="1357882"/>
            <a:chOff x="0" y="0"/>
            <a:chExt cx="1804416" cy="1810510"/>
          </a:xfrm>
        </p:grpSpPr>
        <p:sp>
          <p:nvSpPr>
            <p:cNvPr id="85" name="Freeform 8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04416" cy="1810512"/>
            </a:xfrm>
            <a:custGeom>
              <a:avLst/>
              <a:gdLst/>
              <a:ahLst/>
              <a:cxnLst/>
              <a:rect l="l" t="t" r="r" b="b"/>
              <a:pathLst>
                <a:path w="1804416" h="1810512">
                  <a:moveTo>
                    <a:pt x="0" y="0"/>
                  </a:moveTo>
                  <a:lnTo>
                    <a:pt x="1804416" y="0"/>
                  </a:lnTo>
                  <a:lnTo>
                    <a:pt x="1804416" y="1810512"/>
                  </a:lnTo>
                  <a:lnTo>
                    <a:pt x="0" y="1810512"/>
                  </a:lnTo>
                  <a:close/>
                </a:path>
              </a:pathLst>
            </a:custGeom>
            <a:blipFill>
              <a:blip r:embed="rId34"/>
              <a:stretch>
                <a:fillRect t="-168" b="-16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" name="TextBox 86"/>
          <p:cNvSpPr txBox="1"/>
          <p:nvPr/>
        </p:nvSpPr>
        <p:spPr>
          <a:xfrm>
            <a:off x="8227983" y="2117342"/>
            <a:ext cx="654368" cy="46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1500" spc="82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  Chance</a:t>
            </a:r>
          </a:p>
        </p:txBody>
      </p:sp>
      <p:grpSp>
        <p:nvGrpSpPr>
          <p:cNvPr id="87" name="Group 87"/>
          <p:cNvGrpSpPr/>
          <p:nvPr/>
        </p:nvGrpSpPr>
        <p:grpSpPr>
          <a:xfrm>
            <a:off x="10200132" y="2651758"/>
            <a:ext cx="909826" cy="1627632"/>
            <a:chOff x="0" y="0"/>
            <a:chExt cx="1213102" cy="2170176"/>
          </a:xfrm>
        </p:grpSpPr>
        <p:sp>
          <p:nvSpPr>
            <p:cNvPr id="88" name="Freeform 8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213104" cy="2170176"/>
            </a:xfrm>
            <a:custGeom>
              <a:avLst/>
              <a:gdLst/>
              <a:ahLst/>
              <a:cxnLst/>
              <a:rect l="l" t="t" r="r" b="b"/>
              <a:pathLst>
                <a:path w="1213104" h="2170176">
                  <a:moveTo>
                    <a:pt x="0" y="0"/>
                  </a:moveTo>
                  <a:lnTo>
                    <a:pt x="1213104" y="0"/>
                  </a:lnTo>
                  <a:lnTo>
                    <a:pt x="1213104" y="2170176"/>
                  </a:lnTo>
                  <a:lnTo>
                    <a:pt x="0" y="2170176"/>
                  </a:lnTo>
                  <a:close/>
                </a:path>
              </a:pathLst>
            </a:custGeom>
            <a:blipFill>
              <a:blip r:embed="rId35"/>
              <a:stretch>
                <a:fillRect l="-251" r="-2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9180576" y="859534"/>
            <a:ext cx="1353312" cy="1357882"/>
            <a:chOff x="0" y="0"/>
            <a:chExt cx="1804416" cy="1810510"/>
          </a:xfrm>
        </p:grpSpPr>
        <p:sp>
          <p:nvSpPr>
            <p:cNvPr id="90" name="Freeform 9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04416" cy="1810512"/>
            </a:xfrm>
            <a:custGeom>
              <a:avLst/>
              <a:gdLst/>
              <a:ahLst/>
              <a:cxnLst/>
              <a:rect l="l" t="t" r="r" b="b"/>
              <a:pathLst>
                <a:path w="1804416" h="1810512">
                  <a:moveTo>
                    <a:pt x="0" y="0"/>
                  </a:moveTo>
                  <a:lnTo>
                    <a:pt x="1804416" y="0"/>
                  </a:lnTo>
                  <a:lnTo>
                    <a:pt x="1804416" y="1810512"/>
                  </a:lnTo>
                  <a:lnTo>
                    <a:pt x="0" y="1810512"/>
                  </a:lnTo>
                  <a:close/>
                </a:path>
              </a:pathLst>
            </a:custGeom>
            <a:blipFill>
              <a:blip r:embed="rId36"/>
              <a:stretch>
                <a:fillRect t="-168" b="-16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" name="TextBox 91"/>
          <p:cNvSpPr txBox="1"/>
          <p:nvPr/>
        </p:nvSpPr>
        <p:spPr>
          <a:xfrm>
            <a:off x="9437564" y="1314957"/>
            <a:ext cx="839152" cy="29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37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 Corps</a:t>
            </a:r>
          </a:p>
        </p:txBody>
      </p:sp>
      <p:grpSp>
        <p:nvGrpSpPr>
          <p:cNvPr id="92" name="Group 92"/>
          <p:cNvGrpSpPr/>
          <p:nvPr/>
        </p:nvGrpSpPr>
        <p:grpSpPr>
          <a:xfrm>
            <a:off x="2537458" y="5820155"/>
            <a:ext cx="1394458" cy="1394460"/>
            <a:chOff x="0" y="0"/>
            <a:chExt cx="1859278" cy="1859280"/>
          </a:xfrm>
        </p:grpSpPr>
        <p:sp>
          <p:nvSpPr>
            <p:cNvPr id="93" name="Freeform 9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59280" cy="1859280"/>
            </a:xfrm>
            <a:custGeom>
              <a:avLst/>
              <a:gdLst/>
              <a:ahLst/>
              <a:cxnLst/>
              <a:rect l="l" t="t" r="r" b="b"/>
              <a:pathLst>
                <a:path w="1859280" h="1859280">
                  <a:moveTo>
                    <a:pt x="0" y="0"/>
                  </a:moveTo>
                  <a:lnTo>
                    <a:pt x="1859280" y="0"/>
                  </a:lnTo>
                  <a:lnTo>
                    <a:pt x="1859280" y="1859280"/>
                  </a:lnTo>
                  <a:lnTo>
                    <a:pt x="0" y="1859280"/>
                  </a:lnTo>
                  <a:close/>
                </a:path>
              </a:pathLst>
            </a:custGeom>
            <a:blipFill>
              <a:blip r:embed="rId3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" name="TextBox 94"/>
          <p:cNvSpPr txBox="1"/>
          <p:nvPr/>
        </p:nvSpPr>
        <p:spPr>
          <a:xfrm>
            <a:off x="2841714" y="6239256"/>
            <a:ext cx="787717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65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Board  Member</a:t>
            </a:r>
          </a:p>
        </p:txBody>
      </p:sp>
      <p:grpSp>
        <p:nvGrpSpPr>
          <p:cNvPr id="95" name="Group 95"/>
          <p:cNvGrpSpPr/>
          <p:nvPr/>
        </p:nvGrpSpPr>
        <p:grpSpPr>
          <a:xfrm>
            <a:off x="2967226" y="5518402"/>
            <a:ext cx="534922" cy="356616"/>
            <a:chOff x="0" y="0"/>
            <a:chExt cx="713230" cy="475488"/>
          </a:xfrm>
        </p:grpSpPr>
        <p:sp>
          <p:nvSpPr>
            <p:cNvPr id="96" name="Freeform 9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713232" cy="475488"/>
            </a:xfrm>
            <a:custGeom>
              <a:avLst/>
              <a:gdLst/>
              <a:ahLst/>
              <a:cxnLst/>
              <a:rect l="l" t="t" r="r" b="b"/>
              <a:pathLst>
                <a:path w="713232" h="475488">
                  <a:moveTo>
                    <a:pt x="0" y="0"/>
                  </a:moveTo>
                  <a:lnTo>
                    <a:pt x="713232" y="0"/>
                  </a:lnTo>
                  <a:lnTo>
                    <a:pt x="713232" y="475488"/>
                  </a:lnTo>
                  <a:lnTo>
                    <a:pt x="0" y="475488"/>
                  </a:lnTo>
                  <a:close/>
                </a:path>
              </a:pathLst>
            </a:custGeom>
            <a:blipFill>
              <a:blip r:embed="rId38"/>
              <a:stretch>
                <a:fillRect l="-427" r="-42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2592324" y="4270248"/>
            <a:ext cx="1289304" cy="1289304"/>
            <a:chOff x="0" y="0"/>
            <a:chExt cx="1719072" cy="1719072"/>
          </a:xfrm>
        </p:grpSpPr>
        <p:sp>
          <p:nvSpPr>
            <p:cNvPr id="98" name="Freeform 9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19072" cy="1719072"/>
            </a:xfrm>
            <a:custGeom>
              <a:avLst/>
              <a:gdLst/>
              <a:ahLst/>
              <a:cxnLst/>
              <a:rect l="l" t="t" r="r" b="b"/>
              <a:pathLst>
                <a:path w="1719072" h="1719072">
                  <a:moveTo>
                    <a:pt x="0" y="0"/>
                  </a:moveTo>
                  <a:lnTo>
                    <a:pt x="1719072" y="0"/>
                  </a:lnTo>
                  <a:lnTo>
                    <a:pt x="1719072" y="1719072"/>
                  </a:lnTo>
                  <a:lnTo>
                    <a:pt x="0" y="1719072"/>
                  </a:lnTo>
                  <a:close/>
                </a:path>
              </a:pathLst>
            </a:custGeom>
            <a:blipFill>
              <a:blip r:embed="rId3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" name="TextBox 99"/>
          <p:cNvSpPr txBox="1"/>
          <p:nvPr/>
        </p:nvSpPr>
        <p:spPr>
          <a:xfrm>
            <a:off x="2910531" y="4517642"/>
            <a:ext cx="650558" cy="678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1500" spc="15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Chief  Elected  Official</a:t>
            </a:r>
          </a:p>
        </p:txBody>
      </p:sp>
      <p:grpSp>
        <p:nvGrpSpPr>
          <p:cNvPr id="100" name="Group 100"/>
          <p:cNvGrpSpPr/>
          <p:nvPr/>
        </p:nvGrpSpPr>
        <p:grpSpPr>
          <a:xfrm>
            <a:off x="2967226" y="7159751"/>
            <a:ext cx="534922" cy="356616"/>
            <a:chOff x="0" y="0"/>
            <a:chExt cx="713230" cy="475488"/>
          </a:xfrm>
        </p:grpSpPr>
        <p:sp>
          <p:nvSpPr>
            <p:cNvPr id="101" name="Freeform 10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713232" cy="475488"/>
            </a:xfrm>
            <a:custGeom>
              <a:avLst/>
              <a:gdLst/>
              <a:ahLst/>
              <a:cxnLst/>
              <a:rect l="l" t="t" r="r" b="b"/>
              <a:pathLst>
                <a:path w="713232" h="475488">
                  <a:moveTo>
                    <a:pt x="0" y="0"/>
                  </a:moveTo>
                  <a:lnTo>
                    <a:pt x="713232" y="0"/>
                  </a:lnTo>
                  <a:lnTo>
                    <a:pt x="713232" y="475488"/>
                  </a:lnTo>
                  <a:lnTo>
                    <a:pt x="0" y="475488"/>
                  </a:lnTo>
                  <a:close/>
                </a:path>
              </a:pathLst>
            </a:custGeom>
            <a:blipFill>
              <a:blip r:embed="rId40"/>
              <a:stretch>
                <a:fillRect l="-427" r="-42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2592324" y="7475218"/>
            <a:ext cx="1289304" cy="1289302"/>
            <a:chOff x="0" y="0"/>
            <a:chExt cx="1719072" cy="1719070"/>
          </a:xfrm>
        </p:grpSpPr>
        <p:sp>
          <p:nvSpPr>
            <p:cNvPr id="103" name="Freeform 10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19072" cy="1719072"/>
            </a:xfrm>
            <a:custGeom>
              <a:avLst/>
              <a:gdLst/>
              <a:ahLst/>
              <a:cxnLst/>
              <a:rect l="l" t="t" r="r" b="b"/>
              <a:pathLst>
                <a:path w="1719072" h="1719072">
                  <a:moveTo>
                    <a:pt x="0" y="0"/>
                  </a:moveTo>
                  <a:lnTo>
                    <a:pt x="1719072" y="0"/>
                  </a:lnTo>
                  <a:lnTo>
                    <a:pt x="1719072" y="1719072"/>
                  </a:lnTo>
                  <a:lnTo>
                    <a:pt x="0" y="1719072"/>
                  </a:lnTo>
                  <a:close/>
                </a:path>
              </a:pathLst>
            </a:custGeom>
            <a:blipFill>
              <a:blip r:embed="rId4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861574" y="7898636"/>
            <a:ext cx="748663" cy="29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37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84152" y="2345888"/>
            <a:ext cx="6519603" cy="1579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spc="15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Which partner do you best represent?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16515" y="916298"/>
            <a:ext cx="11424214" cy="1365047"/>
            <a:chOff x="0" y="0"/>
            <a:chExt cx="15232286" cy="1820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286" cy="1820062"/>
            </a:xfrm>
            <a:custGeom>
              <a:avLst/>
              <a:gdLst/>
              <a:ahLst/>
              <a:cxnLst/>
              <a:rect l="l" t="t" r="r" b="b"/>
              <a:pathLst>
                <a:path w="15232286" h="1820062">
                  <a:moveTo>
                    <a:pt x="0" y="0"/>
                  </a:moveTo>
                  <a:lnTo>
                    <a:pt x="15232286" y="0"/>
                  </a:lnTo>
                  <a:lnTo>
                    <a:pt x="15232286" y="1820062"/>
                  </a:lnTo>
                  <a:lnTo>
                    <a:pt x="0" y="18200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5232286" cy="17438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Please share in the chat: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48740" y="3270595"/>
            <a:ext cx="16020506" cy="1730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 spc="9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Name, Company, Title, Location, and one reason why you’re attending today</a:t>
            </a:r>
          </a:p>
          <a:p>
            <a:pPr marL="760095" lvl="1" indent="-380048" algn="l">
              <a:lnSpc>
                <a:spcPts val="4536"/>
              </a:lnSpc>
            </a:pPr>
            <a:endParaRPr lang="en-US" sz="4200" spc="9">
              <a:solidFill>
                <a:srgbClr val="172169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16515" y="916298"/>
            <a:ext cx="11424214" cy="1365047"/>
            <a:chOff x="0" y="0"/>
            <a:chExt cx="15232286" cy="1820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286" cy="1820062"/>
            </a:xfrm>
            <a:custGeom>
              <a:avLst/>
              <a:gdLst/>
              <a:ahLst/>
              <a:cxnLst/>
              <a:rect l="l" t="t" r="r" b="b"/>
              <a:pathLst>
                <a:path w="15232286" h="1820062">
                  <a:moveTo>
                    <a:pt x="0" y="0"/>
                  </a:moveTo>
                  <a:lnTo>
                    <a:pt x="15232286" y="0"/>
                  </a:lnTo>
                  <a:lnTo>
                    <a:pt x="15232286" y="1820062"/>
                  </a:lnTo>
                  <a:lnTo>
                    <a:pt x="0" y="18200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5232286" cy="17438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Yolaine Jean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561082" y="2392227"/>
            <a:ext cx="10118634" cy="304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4348" lvl="1" indent="-252174" algn="l">
              <a:lnSpc>
                <a:spcPts val="3009"/>
              </a:lnSpc>
              <a:buFont typeface="Arial"/>
              <a:buChar char="•"/>
            </a:pPr>
            <a:r>
              <a:rPr lang="en-US" sz="2786" spc="5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Title II Consultant, Adult Education and Workforce</a:t>
            </a:r>
          </a:p>
          <a:p>
            <a:pPr marL="504348" lvl="1" indent="-252174" algn="l">
              <a:lnSpc>
                <a:spcPts val="3009"/>
              </a:lnSpc>
              <a:buFont typeface="Arial"/>
              <a:buChar char="•"/>
            </a:pPr>
            <a:r>
              <a:rPr lang="en-US" sz="2786" spc="5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Adult Ed Instructor (ABE/GED), Program Management, Workforce Education Coordinator, and Leadership Development Facilitator</a:t>
            </a:r>
          </a:p>
          <a:p>
            <a:pPr marL="504348" lvl="1" indent="-252174" algn="l">
              <a:lnSpc>
                <a:spcPts val="3009"/>
              </a:lnSpc>
              <a:buFont typeface="Arial"/>
              <a:buChar char="•"/>
            </a:pPr>
            <a:r>
              <a:rPr lang="en-US" sz="2786" spc="6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Group Facilitation, Focused Conversations, Strategic Planning, Communities of Practice, and building Bridge and ICAPS programs</a:t>
            </a:r>
          </a:p>
          <a:p>
            <a:pPr marL="504348" lvl="1" indent="-252174" algn="l">
              <a:lnSpc>
                <a:spcPts val="3009"/>
              </a:lnSpc>
            </a:pPr>
            <a:endParaRPr lang="en-US" sz="2786" spc="6">
              <a:solidFill>
                <a:srgbClr val="172169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5060725" y="5019291"/>
            <a:ext cx="11424214" cy="1405044"/>
            <a:chOff x="0" y="0"/>
            <a:chExt cx="15232286" cy="18733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32286" cy="1873392"/>
            </a:xfrm>
            <a:custGeom>
              <a:avLst/>
              <a:gdLst/>
              <a:ahLst/>
              <a:cxnLst/>
              <a:rect l="l" t="t" r="r" b="b"/>
              <a:pathLst>
                <a:path w="15232286" h="1873392">
                  <a:moveTo>
                    <a:pt x="0" y="0"/>
                  </a:moveTo>
                  <a:lnTo>
                    <a:pt x="15232286" y="0"/>
                  </a:lnTo>
                  <a:lnTo>
                    <a:pt x="15232286" y="1873392"/>
                  </a:lnTo>
                  <a:lnTo>
                    <a:pt x="0" y="18733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6200"/>
              <a:ext cx="15232286" cy="17971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Megan Wells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561082" y="6588152"/>
            <a:ext cx="10118634" cy="1915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3405" lvl="1" indent="-301703" algn="l">
              <a:lnSpc>
                <a:spcPts val="3018"/>
              </a:lnSpc>
              <a:buFont typeface="Arial"/>
              <a:buChar char="•"/>
            </a:pPr>
            <a:r>
              <a:rPr lang="en-US" sz="2794" spc="5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Title II Consultant, Adult Education and Workforce</a:t>
            </a:r>
          </a:p>
          <a:p>
            <a:pPr marL="603405" lvl="1" indent="-301703" algn="l">
              <a:lnSpc>
                <a:spcPts val="3018"/>
              </a:lnSpc>
              <a:buFont typeface="Arial"/>
              <a:buChar char="•"/>
            </a:pPr>
            <a:r>
              <a:rPr lang="en-US" sz="2794" spc="5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Adult Ed Instructor (ABE/GED, ESL, and Bridge), Program Manager, Volunteer Literacy Coordinator</a:t>
            </a:r>
          </a:p>
          <a:p>
            <a:pPr marL="603405" lvl="1" indent="-301703" algn="l">
              <a:lnSpc>
                <a:spcPts val="3018"/>
              </a:lnSpc>
              <a:buFont typeface="Arial"/>
              <a:buChar char="•"/>
            </a:pPr>
            <a:r>
              <a:rPr lang="en-US" sz="2794" spc="6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Participatory Facilitation, Consensus, Action Planning, Strategic Planning, and Learning Design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2542" y="2726154"/>
            <a:ext cx="6273288" cy="5991316"/>
            <a:chOff x="0" y="0"/>
            <a:chExt cx="5580380" cy="5329553"/>
          </a:xfrm>
        </p:grpSpPr>
        <p:sp>
          <p:nvSpPr>
            <p:cNvPr id="15" name="Freeform 15"/>
            <p:cNvSpPr/>
            <p:nvPr/>
          </p:nvSpPr>
          <p:spPr>
            <a:xfrm>
              <a:off x="-635000" y="-673100"/>
              <a:ext cx="6488430" cy="6304913"/>
            </a:xfrm>
            <a:custGeom>
              <a:avLst/>
              <a:gdLst/>
              <a:ahLst/>
              <a:cxnLst/>
              <a:rect l="l" t="t" r="r" b="b"/>
              <a:pathLst>
                <a:path w="6488430" h="6304913">
                  <a:moveTo>
                    <a:pt x="5344160" y="1076367"/>
                  </a:moveTo>
                  <a:cubicBezTo>
                    <a:pt x="4573270" y="651510"/>
                    <a:pt x="3856990" y="1136656"/>
                    <a:pt x="3284220" y="1136656"/>
                  </a:cubicBezTo>
                  <a:cubicBezTo>
                    <a:pt x="2839720" y="1136656"/>
                    <a:pt x="2001520" y="0"/>
                    <a:pt x="1000760" y="1349677"/>
                  </a:cubicBezTo>
                  <a:cubicBezTo>
                    <a:pt x="0" y="2736326"/>
                    <a:pt x="1247140" y="4041249"/>
                    <a:pt x="2368550" y="5181382"/>
                  </a:cubicBezTo>
                  <a:cubicBezTo>
                    <a:pt x="3489960" y="6304913"/>
                    <a:pt x="5013960" y="6287133"/>
                    <a:pt x="5894070" y="4948264"/>
                  </a:cubicBezTo>
                  <a:cubicBezTo>
                    <a:pt x="6488430" y="4034550"/>
                    <a:pt x="6229350" y="1566718"/>
                    <a:pt x="5344160" y="1076367"/>
                  </a:cubicBezTo>
                  <a:close/>
                </a:path>
              </a:pathLst>
            </a:custGeom>
            <a:blipFill>
              <a:blip r:embed="rId4"/>
              <a:stretch>
                <a:fillRect l="-20890" t="-311" r="-24132" b="-1404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16515" y="916298"/>
            <a:ext cx="11424214" cy="1365047"/>
            <a:chOff x="0" y="0"/>
            <a:chExt cx="15232286" cy="1820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286" cy="1820062"/>
            </a:xfrm>
            <a:custGeom>
              <a:avLst/>
              <a:gdLst/>
              <a:ahLst/>
              <a:cxnLst/>
              <a:rect l="l" t="t" r="r" b="b"/>
              <a:pathLst>
                <a:path w="15232286" h="1820062">
                  <a:moveTo>
                    <a:pt x="0" y="0"/>
                  </a:moveTo>
                  <a:lnTo>
                    <a:pt x="15232286" y="0"/>
                  </a:lnTo>
                  <a:lnTo>
                    <a:pt x="15232286" y="1820062"/>
                  </a:lnTo>
                  <a:lnTo>
                    <a:pt x="0" y="18200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5232286" cy="17438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Learning Outcomes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48740" y="3270595"/>
            <a:ext cx="16020506" cy="6302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Implement practical frameworks to navigate difficult conversations in workforce settings</a:t>
            </a:r>
          </a:p>
          <a:p>
            <a:pPr algn="l">
              <a:lnSpc>
                <a:spcPts val="4536"/>
              </a:lnSpc>
            </a:pPr>
            <a:endParaRPr lang="en-US" sz="4200" spc="8">
              <a:solidFill>
                <a:srgbClr val="172169"/>
              </a:solidFill>
              <a:latin typeface="Rosario"/>
              <a:ea typeface="Rosario"/>
              <a:cs typeface="Rosario"/>
              <a:sym typeface="Rosario"/>
            </a:endParaRP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Understanding the value of community agreements and setting clear expectations to foster inclusive environments</a:t>
            </a:r>
          </a:p>
          <a:p>
            <a:pPr algn="l">
              <a:lnSpc>
                <a:spcPts val="4536"/>
              </a:lnSpc>
            </a:pPr>
            <a:endParaRPr lang="en-US" sz="4200" spc="8">
              <a:solidFill>
                <a:srgbClr val="172169"/>
              </a:solidFill>
              <a:latin typeface="Rosario"/>
              <a:ea typeface="Rosario"/>
              <a:cs typeface="Rosario"/>
              <a:sym typeface="Rosario"/>
            </a:endParaRP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Demonstrate self-awareness</a:t>
            </a:r>
          </a:p>
          <a:p>
            <a:pPr algn="l">
              <a:lnSpc>
                <a:spcPts val="4536"/>
              </a:lnSpc>
            </a:pPr>
            <a:endParaRPr lang="en-US" sz="4200" spc="8">
              <a:solidFill>
                <a:srgbClr val="172169"/>
              </a:solidFill>
              <a:latin typeface="Rosario"/>
              <a:ea typeface="Rosario"/>
              <a:cs typeface="Rosario"/>
              <a:sym typeface="Rosario"/>
            </a:endParaRP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 spc="9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Prepare for conversations to increase confidence and connection while addressing challenging topics</a:t>
            </a:r>
          </a:p>
          <a:p>
            <a:pPr marL="760095" lvl="1" indent="-380048" algn="l">
              <a:lnSpc>
                <a:spcPts val="4536"/>
              </a:lnSpc>
            </a:pPr>
            <a:endParaRPr lang="en-US" sz="4200" spc="9">
              <a:solidFill>
                <a:srgbClr val="172169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16515" y="916298"/>
            <a:ext cx="11424214" cy="1365047"/>
            <a:chOff x="0" y="0"/>
            <a:chExt cx="15232286" cy="1820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286" cy="1820062"/>
            </a:xfrm>
            <a:custGeom>
              <a:avLst/>
              <a:gdLst/>
              <a:ahLst/>
              <a:cxnLst/>
              <a:rect l="l" t="t" r="r" b="b"/>
              <a:pathLst>
                <a:path w="15232286" h="1820062">
                  <a:moveTo>
                    <a:pt x="0" y="0"/>
                  </a:moveTo>
                  <a:lnTo>
                    <a:pt x="15232286" y="0"/>
                  </a:lnTo>
                  <a:lnTo>
                    <a:pt x="15232286" y="1820062"/>
                  </a:lnTo>
                  <a:lnTo>
                    <a:pt x="0" y="18200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5232286" cy="17438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Goals of the Workshop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48740" y="3270595"/>
            <a:ext cx="16020506" cy="5159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Rational Aim</a:t>
            </a:r>
          </a:p>
          <a:p>
            <a:pPr marL="1813560" lvl="2" indent="-604520" algn="l">
              <a:lnSpc>
                <a:spcPts val="4536"/>
              </a:lnSpc>
              <a:buFont typeface="Arial"/>
              <a:buChar char="⚬"/>
            </a:pP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Understand and reflect on a few strategies to navigate difficult conversations</a:t>
            </a:r>
          </a:p>
          <a:p>
            <a:pPr algn="l">
              <a:lnSpc>
                <a:spcPts val="4536"/>
              </a:lnSpc>
            </a:pPr>
            <a:endParaRPr lang="en-US" sz="4200" spc="8">
              <a:solidFill>
                <a:srgbClr val="172169"/>
              </a:solidFill>
              <a:latin typeface="Rosario"/>
              <a:ea typeface="Rosario"/>
              <a:cs typeface="Rosario"/>
              <a:sym typeface="Rosario"/>
            </a:endParaRP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Experiential Aim</a:t>
            </a:r>
          </a:p>
          <a:p>
            <a:pPr marL="1813560" lvl="2" indent="-604520" algn="l">
              <a:lnSpc>
                <a:spcPts val="4536"/>
              </a:lnSpc>
              <a:buFont typeface="Arial"/>
              <a:buChar char="⚬"/>
            </a:pPr>
            <a:r>
              <a:rPr lang="en-US" sz="4200" spc="9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To build confidence and feel empowered to constructively engage in conversations around challenging topics in workplace settings</a:t>
            </a:r>
          </a:p>
          <a:p>
            <a:pPr marL="760095" lvl="1" indent="-380048" algn="l">
              <a:lnSpc>
                <a:spcPts val="4536"/>
              </a:lnSpc>
            </a:pPr>
            <a:endParaRPr lang="en-US" sz="4200" spc="9">
              <a:solidFill>
                <a:srgbClr val="172169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16515" y="916298"/>
            <a:ext cx="11424214" cy="1365047"/>
            <a:chOff x="0" y="0"/>
            <a:chExt cx="15232286" cy="1820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286" cy="1820062"/>
            </a:xfrm>
            <a:custGeom>
              <a:avLst/>
              <a:gdLst/>
              <a:ahLst/>
              <a:cxnLst/>
              <a:rect l="l" t="t" r="r" b="b"/>
              <a:pathLst>
                <a:path w="15232286" h="1820062">
                  <a:moveTo>
                    <a:pt x="0" y="0"/>
                  </a:moveTo>
                  <a:lnTo>
                    <a:pt x="15232286" y="0"/>
                  </a:lnTo>
                  <a:lnTo>
                    <a:pt x="15232286" y="1820062"/>
                  </a:lnTo>
                  <a:lnTo>
                    <a:pt x="0" y="18200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5232286" cy="17438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Community Agreements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386632" y="3270595"/>
            <a:ext cx="10982613" cy="2873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Create an intentional meeting space by setting up intentional meeting norms</a:t>
            </a:r>
          </a:p>
          <a:p>
            <a:pPr algn="l">
              <a:lnSpc>
                <a:spcPts val="4536"/>
              </a:lnSpc>
            </a:pPr>
            <a:endParaRPr lang="en-US" sz="4200" spc="8">
              <a:solidFill>
                <a:srgbClr val="172169"/>
              </a:solidFill>
              <a:latin typeface="Rosario"/>
              <a:ea typeface="Rosario"/>
              <a:cs typeface="Rosario"/>
              <a:sym typeface="Rosario"/>
            </a:endParaRPr>
          </a:p>
          <a:p>
            <a:pPr algn="l">
              <a:lnSpc>
                <a:spcPts val="4536"/>
              </a:lnSpc>
            </a:pPr>
            <a:r>
              <a:rPr lang="en-US" sz="4200" spc="9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“What do we need to actively participate?”</a:t>
            </a:r>
          </a:p>
          <a:p>
            <a:pPr algn="l">
              <a:lnSpc>
                <a:spcPts val="4536"/>
              </a:lnSpc>
            </a:pPr>
            <a:endParaRPr lang="en-US" sz="4200" spc="9">
              <a:solidFill>
                <a:srgbClr val="172169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5853258" y="584025"/>
            <a:ext cx="2029591" cy="2029591"/>
          </a:xfrm>
          <a:custGeom>
            <a:avLst/>
            <a:gdLst/>
            <a:ahLst/>
            <a:cxnLst/>
            <a:rect l="l" t="t" r="r" b="b"/>
            <a:pathLst>
              <a:path w="2029591" h="2029591">
                <a:moveTo>
                  <a:pt x="0" y="0"/>
                </a:moveTo>
                <a:lnTo>
                  <a:pt x="2029591" y="0"/>
                </a:lnTo>
                <a:lnTo>
                  <a:pt x="2029591" y="2029591"/>
                </a:lnTo>
                <a:lnTo>
                  <a:pt x="0" y="2029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258460" y="4415508"/>
            <a:ext cx="6273288" cy="5679368"/>
            <a:chOff x="0" y="0"/>
            <a:chExt cx="5580380" cy="5052060"/>
          </a:xfrm>
        </p:grpSpPr>
        <p:sp>
          <p:nvSpPr>
            <p:cNvPr id="12" name="Freeform 12"/>
            <p:cNvSpPr/>
            <p:nvPr/>
          </p:nvSpPr>
          <p:spPr>
            <a:xfrm>
              <a:off x="-635000" y="-673100"/>
              <a:ext cx="6488430" cy="6027420"/>
            </a:xfrm>
            <a:custGeom>
              <a:avLst/>
              <a:gdLst/>
              <a:ahLst/>
              <a:cxnLst/>
              <a:rect l="l" t="t" r="r" b="b"/>
              <a:pathLst>
                <a:path w="6488430" h="6027420">
                  <a:moveTo>
                    <a:pt x="5344160" y="1055370"/>
                  </a:moveTo>
                  <a:cubicBezTo>
                    <a:pt x="4573270" y="651510"/>
                    <a:pt x="3856990" y="1112520"/>
                    <a:pt x="3284220" y="1112520"/>
                  </a:cubicBezTo>
                  <a:cubicBezTo>
                    <a:pt x="2839720" y="1112520"/>
                    <a:pt x="2001520" y="0"/>
                    <a:pt x="1000760" y="1314450"/>
                  </a:cubicBezTo>
                  <a:cubicBezTo>
                    <a:pt x="0" y="2628900"/>
                    <a:pt x="1247140" y="3865880"/>
                    <a:pt x="2368550" y="4946650"/>
                  </a:cubicBezTo>
                  <a:cubicBezTo>
                    <a:pt x="3489960" y="6027420"/>
                    <a:pt x="5013960" y="6009640"/>
                    <a:pt x="5894070" y="4725670"/>
                  </a:cubicBezTo>
                  <a:cubicBezTo>
                    <a:pt x="6488430" y="3859530"/>
                    <a:pt x="6229350" y="1520190"/>
                    <a:pt x="5344160" y="1055370"/>
                  </a:cubicBezTo>
                  <a:close/>
                </a:path>
              </a:pathLst>
            </a:custGeom>
            <a:blipFill>
              <a:blip r:embed="rId6"/>
              <a:stretch>
                <a:fillRect l="-10429" r="-1042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9050"/>
            <a:ext cx="18288000" cy="10291570"/>
            <a:chOff x="0" y="0"/>
            <a:chExt cx="24384000" cy="13722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2096"/>
            </a:xfrm>
            <a:custGeom>
              <a:avLst/>
              <a:gdLst/>
              <a:ahLst/>
              <a:cxnLst/>
              <a:rect l="l" t="t" r="r" b="b"/>
              <a:pathLst>
                <a:path w="24384000" h="13722096">
                  <a:moveTo>
                    <a:pt x="0" y="0"/>
                  </a:moveTo>
                  <a:lnTo>
                    <a:pt x="24384000" y="0"/>
                  </a:lnTo>
                  <a:lnTo>
                    <a:pt x="24384000" y="13722096"/>
                  </a:lnTo>
                  <a:lnTo>
                    <a:pt x="0" y="1372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149" y="822618"/>
            <a:ext cx="3317934" cy="1429263"/>
            <a:chOff x="0" y="0"/>
            <a:chExt cx="4423912" cy="1905684"/>
          </a:xfrm>
        </p:grpSpPr>
        <p:sp>
          <p:nvSpPr>
            <p:cNvPr id="5" name="Freeform 5" descr="A picture containing drawing  Description automatically generated"/>
            <p:cNvSpPr/>
            <p:nvPr/>
          </p:nvSpPr>
          <p:spPr>
            <a:xfrm>
              <a:off x="0" y="0"/>
              <a:ext cx="4423918" cy="1905635"/>
            </a:xfrm>
            <a:custGeom>
              <a:avLst/>
              <a:gdLst/>
              <a:ahLst/>
              <a:cxnLst/>
              <a:rect l="l" t="t" r="r" b="b"/>
              <a:pathLst>
                <a:path w="4423918" h="1905635">
                  <a:moveTo>
                    <a:pt x="0" y="0"/>
                  </a:moveTo>
                  <a:lnTo>
                    <a:pt x="4423918" y="0"/>
                  </a:lnTo>
                  <a:lnTo>
                    <a:pt x="4423918" y="1905635"/>
                  </a:lnTo>
                  <a:lnTo>
                    <a:pt x="0" y="190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16515" y="916298"/>
            <a:ext cx="11424214" cy="2269922"/>
            <a:chOff x="0" y="0"/>
            <a:chExt cx="15232286" cy="30265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286" cy="3026562"/>
            </a:xfrm>
            <a:custGeom>
              <a:avLst/>
              <a:gdLst/>
              <a:ahLst/>
              <a:cxnLst/>
              <a:rect l="l" t="t" r="r" b="b"/>
              <a:pathLst>
                <a:path w="15232286" h="3026562">
                  <a:moveTo>
                    <a:pt x="0" y="0"/>
                  </a:moveTo>
                  <a:lnTo>
                    <a:pt x="15232286" y="0"/>
                  </a:lnTo>
                  <a:lnTo>
                    <a:pt x="15232286" y="3026562"/>
                  </a:lnTo>
                  <a:lnTo>
                    <a:pt x="0" y="30265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5232286" cy="29503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>
                  <a:solidFill>
                    <a:srgbClr val="17216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Effective Community Agreements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501409" y="3976855"/>
            <a:ext cx="7649158" cy="5731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Meaningful dialogue</a:t>
            </a:r>
          </a:p>
          <a:p>
            <a:pPr algn="l">
              <a:lnSpc>
                <a:spcPts val="4536"/>
              </a:lnSpc>
            </a:pPr>
            <a:endParaRPr lang="en-US" sz="4200" spc="8">
              <a:solidFill>
                <a:srgbClr val="172169"/>
              </a:solidFill>
              <a:latin typeface="Rosario"/>
              <a:ea typeface="Rosario"/>
              <a:cs typeface="Rosario"/>
              <a:sym typeface="Rosario"/>
            </a:endParaRP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Trust building</a:t>
            </a:r>
          </a:p>
          <a:p>
            <a:pPr algn="l">
              <a:lnSpc>
                <a:spcPts val="4536"/>
              </a:lnSpc>
            </a:pPr>
            <a:endParaRPr lang="en-US" sz="4200" spc="8">
              <a:solidFill>
                <a:srgbClr val="172169"/>
              </a:solidFill>
              <a:latin typeface="Rosario"/>
              <a:ea typeface="Rosario"/>
              <a:cs typeface="Rosario"/>
              <a:sym typeface="Rosario"/>
            </a:endParaRP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Participatory decision-making</a:t>
            </a:r>
          </a:p>
          <a:p>
            <a:pPr algn="l">
              <a:lnSpc>
                <a:spcPts val="4536"/>
              </a:lnSpc>
            </a:pPr>
            <a:endParaRPr lang="en-US" sz="4200" spc="8">
              <a:solidFill>
                <a:srgbClr val="172169"/>
              </a:solidFill>
              <a:latin typeface="Rosario"/>
              <a:ea typeface="Rosario"/>
              <a:cs typeface="Rosario"/>
              <a:sym typeface="Rosario"/>
            </a:endParaRP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 spc="8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Equitable engagement</a:t>
            </a:r>
          </a:p>
          <a:p>
            <a:pPr algn="l">
              <a:lnSpc>
                <a:spcPts val="4536"/>
              </a:lnSpc>
            </a:pPr>
            <a:endParaRPr lang="en-US" sz="4200" spc="8">
              <a:solidFill>
                <a:srgbClr val="172169"/>
              </a:solidFill>
              <a:latin typeface="Rosario"/>
              <a:ea typeface="Rosario"/>
              <a:cs typeface="Rosario"/>
              <a:sym typeface="Rosario"/>
            </a:endParaRPr>
          </a:p>
          <a:p>
            <a:pPr marL="760095" lvl="1" indent="-380048" algn="l">
              <a:lnSpc>
                <a:spcPts val="4536"/>
              </a:lnSpc>
              <a:buFont typeface="Arial"/>
              <a:buChar char="•"/>
            </a:pPr>
            <a:r>
              <a:rPr lang="en-US" sz="4200" spc="9">
                <a:solidFill>
                  <a:srgbClr val="172169"/>
                </a:solidFill>
                <a:latin typeface="Rosario"/>
                <a:ea typeface="Rosario"/>
                <a:cs typeface="Rosario"/>
                <a:sym typeface="Rosario"/>
              </a:rPr>
              <a:t>Shared accountability</a:t>
            </a:r>
          </a:p>
          <a:p>
            <a:pPr marL="760095" lvl="1" indent="-380048" algn="l">
              <a:lnSpc>
                <a:spcPts val="4536"/>
              </a:lnSpc>
            </a:pPr>
            <a:endParaRPr lang="en-US" sz="4200" spc="9">
              <a:solidFill>
                <a:srgbClr val="172169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  <p:sp>
        <p:nvSpPr>
          <p:cNvPr id="10" name="Freeform 10"/>
          <p:cNvSpPr/>
          <p:nvPr/>
        </p:nvSpPr>
        <p:spPr>
          <a:xfrm rot="-336095">
            <a:off x="2097638" y="3354104"/>
            <a:ext cx="3668891" cy="4681201"/>
          </a:xfrm>
          <a:custGeom>
            <a:avLst/>
            <a:gdLst/>
            <a:ahLst/>
            <a:cxnLst/>
            <a:rect l="l" t="t" r="r" b="b"/>
            <a:pathLst>
              <a:path w="3668891" h="4681201">
                <a:moveTo>
                  <a:pt x="0" y="0"/>
                </a:moveTo>
                <a:lnTo>
                  <a:pt x="3668891" y="0"/>
                </a:lnTo>
                <a:lnTo>
                  <a:pt x="3668891" y="4681201"/>
                </a:lnTo>
                <a:lnTo>
                  <a:pt x="0" y="4681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72BBCF13D0B54BA6F019D4ADC6FF0A" ma:contentTypeVersion="3" ma:contentTypeDescription="Create a new document." ma:contentTypeScope="" ma:versionID="81be4bf206c7728b0ee89401ad84486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7566AEC-11E7-4E92-AC88-F3BD3377533B}"/>
</file>

<file path=customXml/itemProps2.xml><?xml version="1.0" encoding="utf-8"?>
<ds:datastoreItem xmlns:ds="http://schemas.openxmlformats.org/officeDocument/2006/customXml" ds:itemID="{B4FBE7E4-B31F-483B-9D54-3346EADDF833}"/>
</file>

<file path=customXml/itemProps3.xml><?xml version="1.0" encoding="utf-8"?>
<ds:datastoreItem xmlns:ds="http://schemas.openxmlformats.org/officeDocument/2006/customXml" ds:itemID="{731337A5-05DB-4379-A443-3D583FAFF98D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653</Words>
  <Application>Microsoft Office PowerPoint</Application>
  <PresentationFormat>Custom</PresentationFormat>
  <Paragraphs>148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Century Gothic Paneuropean Bold</vt:lpstr>
      <vt:lpstr>Times New Roman</vt:lpstr>
      <vt:lpstr>Arial</vt:lpstr>
      <vt:lpstr>The Youngest Serif</vt:lpstr>
      <vt:lpstr>Rosario Bold</vt:lpstr>
      <vt:lpstr>Canva Sans Bold</vt:lpstr>
      <vt:lpstr>Rosario</vt:lpstr>
      <vt:lpstr>Fraunces Semi-Bold</vt:lpstr>
      <vt:lpstr>Calibri</vt:lpstr>
      <vt:lpstr>Fraunces Bold</vt:lpstr>
      <vt:lpstr>Arial Bold</vt:lpstr>
      <vt:lpstr>Arimo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Workforce Wednesday 2025 Presentation</dc:title>
  <dc:creator>Carter DuBois</dc:creator>
  <cp:lastModifiedBy>DuBois, Carter J</cp:lastModifiedBy>
  <cp:revision>2</cp:revision>
  <dcterms:created xsi:type="dcterms:W3CDTF">2006-08-16T00:00:00Z</dcterms:created>
  <dcterms:modified xsi:type="dcterms:W3CDTF">2025-08-21T23:36:51Z</dcterms:modified>
  <dc:identifier>DAGtPe-d1eY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0x0101001E72BBCF13D0B54BA6F019D4ADC6FF0A</vt:lpwstr>
  </property>
</Properties>
</file>