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6" r:id="rId5"/>
    <p:sldId id="257" r:id="rId6"/>
    <p:sldId id="296" r:id="rId7"/>
    <p:sldId id="297" r:id="rId8"/>
    <p:sldId id="263" r:id="rId9"/>
    <p:sldId id="301" r:id="rId10"/>
    <p:sldId id="259" r:id="rId11"/>
    <p:sldId id="262" r:id="rId12"/>
    <p:sldId id="261" r:id="rId13"/>
    <p:sldId id="268" r:id="rId14"/>
    <p:sldId id="260" r:id="rId15"/>
    <p:sldId id="267" r:id="rId16"/>
    <p:sldId id="266" r:id="rId17"/>
    <p:sldId id="265" r:id="rId18"/>
    <p:sldId id="269" r:id="rId19"/>
    <p:sldId id="270" r:id="rId20"/>
    <p:sldId id="271" r:id="rId21"/>
    <p:sldId id="276" r:id="rId22"/>
    <p:sldId id="264" r:id="rId23"/>
    <p:sldId id="272" r:id="rId24"/>
    <p:sldId id="275" r:id="rId25"/>
    <p:sldId id="281" r:id="rId26"/>
    <p:sldId id="278" r:id="rId27"/>
    <p:sldId id="279" r:id="rId28"/>
    <p:sldId id="282" r:id="rId29"/>
    <p:sldId id="277" r:id="rId30"/>
    <p:sldId id="280" r:id="rId31"/>
    <p:sldId id="285" r:id="rId32"/>
    <p:sldId id="284" r:id="rId33"/>
    <p:sldId id="283" r:id="rId34"/>
    <p:sldId id="302" r:id="rId35"/>
    <p:sldId id="293" r:id="rId36"/>
    <p:sldId id="294" r:id="rId37"/>
    <p:sldId id="295" r:id="rId38"/>
    <p:sldId id="292" r:id="rId39"/>
    <p:sldId id="289" r:id="rId40"/>
    <p:sldId id="291" r:id="rId41"/>
    <p:sldId id="290" r:id="rId42"/>
    <p:sldId id="273" r:id="rId43"/>
    <p:sldId id="286" r:id="rId44"/>
    <p:sldId id="25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0" autoAdjust="0"/>
    <p:restoredTop sz="94674"/>
  </p:normalViewPr>
  <p:slideViewPr>
    <p:cSldViewPr snapToGrid="0" snapToObjects="1">
      <p:cViewPr varScale="1">
        <p:scale>
          <a:sx n="85" d="100"/>
          <a:sy n="85" d="100"/>
        </p:scale>
        <p:origin x="41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7E394-E7F8-4135-AF96-5684B27C94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063A74-397F-4180-A8AB-ED8AFD5F0429}">
      <dgm:prSet phldrT="[Text]" custT="1"/>
      <dgm:spPr>
        <a:solidFill>
          <a:srgbClr val="002060"/>
        </a:solidFill>
      </dgm:spPr>
      <dgm:t>
        <a:bodyPr/>
        <a:lstStyle/>
        <a:p>
          <a:r>
            <a:rPr lang="en-US" sz="2000" dirty="0"/>
            <a:t>IWDS – Local LWIA</a:t>
          </a:r>
        </a:p>
      </dgm:t>
    </dgm:pt>
    <dgm:pt modelId="{C115B130-62DF-4467-BA71-3E3C312BB313}" type="parTrans" cxnId="{F675378A-9669-4B4F-93FC-234C1D0282CE}">
      <dgm:prSet/>
      <dgm:spPr/>
      <dgm:t>
        <a:bodyPr/>
        <a:lstStyle/>
        <a:p>
          <a:endParaRPr lang="en-US"/>
        </a:p>
      </dgm:t>
    </dgm:pt>
    <dgm:pt modelId="{B29408F8-5F87-426A-9F07-F769521F1B7F}" type="sibTrans" cxnId="{F675378A-9669-4B4F-93FC-234C1D0282CE}">
      <dgm:prSet/>
      <dgm:spPr/>
      <dgm:t>
        <a:bodyPr/>
        <a:lstStyle/>
        <a:p>
          <a:endParaRPr lang="en-US"/>
        </a:p>
      </dgm:t>
    </dgm:pt>
    <dgm:pt modelId="{910F5896-83FC-4318-82B5-0AC6AEFD045D}">
      <dgm:prSet phldrT="[Text]" custT="1"/>
      <dgm:spPr>
        <a:solidFill>
          <a:srgbClr val="002060"/>
        </a:solidFill>
      </dgm:spPr>
      <dgm:t>
        <a:bodyPr/>
        <a:lstStyle/>
        <a:p>
          <a:r>
            <a:rPr lang="en-US" sz="2000" dirty="0"/>
            <a:t>IBIS</a:t>
          </a:r>
        </a:p>
      </dgm:t>
    </dgm:pt>
    <dgm:pt modelId="{40070A31-2C68-42DC-A192-1A48A7A3F07F}" type="parTrans" cxnId="{B8BBD149-8E06-4867-875D-E810DF0ED063}">
      <dgm:prSet/>
      <dgm:spPr/>
      <dgm:t>
        <a:bodyPr/>
        <a:lstStyle/>
        <a:p>
          <a:endParaRPr lang="en-US"/>
        </a:p>
      </dgm:t>
    </dgm:pt>
    <dgm:pt modelId="{8BCD0E8C-421D-4815-9FBF-C6E27458163F}" type="sibTrans" cxnId="{B8BBD149-8E06-4867-875D-E810DF0ED063}">
      <dgm:prSet/>
      <dgm:spPr/>
      <dgm:t>
        <a:bodyPr/>
        <a:lstStyle/>
        <a:p>
          <a:endParaRPr lang="en-US"/>
        </a:p>
      </dgm:t>
    </dgm:pt>
    <dgm:pt modelId="{758A3BB4-132E-4C3D-BCC0-84028C7FF881}">
      <dgm:prSet phldrT="[Text]" custT="1"/>
      <dgm:spPr>
        <a:solidFill>
          <a:srgbClr val="002060"/>
        </a:solidFill>
      </dgm:spPr>
      <dgm:t>
        <a:bodyPr/>
        <a:lstStyle/>
        <a:p>
          <a:r>
            <a:rPr lang="en-US" sz="2000" dirty="0"/>
            <a:t>IES</a:t>
          </a:r>
        </a:p>
      </dgm:t>
    </dgm:pt>
    <dgm:pt modelId="{4AD2CC54-F800-4907-BE4A-C5512A6AF0B4}" type="parTrans" cxnId="{05C9971D-2485-4439-A2C6-0079EBFE3B89}">
      <dgm:prSet/>
      <dgm:spPr/>
      <dgm:t>
        <a:bodyPr/>
        <a:lstStyle/>
        <a:p>
          <a:endParaRPr lang="en-US"/>
        </a:p>
      </dgm:t>
    </dgm:pt>
    <dgm:pt modelId="{1605515C-694B-41C5-86E4-880833EE7D93}" type="sibTrans" cxnId="{05C9971D-2485-4439-A2C6-0079EBFE3B89}">
      <dgm:prSet/>
      <dgm:spPr/>
      <dgm:t>
        <a:bodyPr/>
        <a:lstStyle/>
        <a:p>
          <a:endParaRPr lang="en-US"/>
        </a:p>
      </dgm:t>
    </dgm:pt>
    <dgm:pt modelId="{BAC3B7A5-1053-49AE-B94D-3FC94D99229B}">
      <dgm:prSet/>
      <dgm:spPr/>
      <dgm:t>
        <a:bodyPr/>
        <a:lstStyle/>
        <a:p>
          <a:r>
            <a:rPr lang="en-US" dirty="0">
              <a:latin typeface="Calibri" panose="020F0502020204030204" pitchFamily="34" charset="0"/>
              <a:ea typeface="Calibri" panose="020F0502020204030204" pitchFamily="34" charset="0"/>
              <a:cs typeface="Times New Roman" panose="02020603050405020304" pitchFamily="18" charset="0"/>
            </a:rPr>
            <a:t>Illinois Benefit Information System</a:t>
          </a:r>
          <a:r>
            <a:rPr lang="en-US" dirty="0"/>
            <a:t> </a:t>
          </a:r>
        </a:p>
      </dgm:t>
    </dgm:pt>
    <dgm:pt modelId="{18E0189A-65A9-4FA7-A189-1B1E54140349}" type="parTrans" cxnId="{1DDB7602-4588-4451-8D9D-00CAC4A58950}">
      <dgm:prSet/>
      <dgm:spPr/>
      <dgm:t>
        <a:bodyPr/>
        <a:lstStyle/>
        <a:p>
          <a:endParaRPr lang="en-US"/>
        </a:p>
      </dgm:t>
    </dgm:pt>
    <dgm:pt modelId="{535E1754-65D6-468C-8DC2-36EC94533B0E}" type="sibTrans" cxnId="{1DDB7602-4588-4451-8D9D-00CAC4A58950}">
      <dgm:prSet/>
      <dgm:spPr/>
      <dgm:t>
        <a:bodyPr/>
        <a:lstStyle/>
        <a:p>
          <a:endParaRPr lang="en-US"/>
        </a:p>
      </dgm:t>
    </dgm:pt>
    <dgm:pt modelId="{1E9E4BB9-A179-4392-BBA6-20B781DEFF1A}">
      <dgm:prSet/>
      <dgm:spPr/>
      <dgm:t>
        <a:bodyPr/>
        <a:lstStyle/>
        <a:p>
          <a:r>
            <a:rPr lang="en-US" dirty="0"/>
            <a:t>Integrated Eligibility System</a:t>
          </a:r>
        </a:p>
      </dgm:t>
    </dgm:pt>
    <dgm:pt modelId="{A548510C-EC24-4DD3-AC99-8AD6A4FE7EFA}" type="parTrans" cxnId="{5E633E72-15C0-41DC-B9D0-FCAAB5F20628}">
      <dgm:prSet/>
      <dgm:spPr/>
      <dgm:t>
        <a:bodyPr/>
        <a:lstStyle/>
        <a:p>
          <a:endParaRPr lang="en-US"/>
        </a:p>
      </dgm:t>
    </dgm:pt>
    <dgm:pt modelId="{963AE125-C44F-4D11-96CD-5BFB1A3AB0F2}" type="sibTrans" cxnId="{5E633E72-15C0-41DC-B9D0-FCAAB5F20628}">
      <dgm:prSet/>
      <dgm:spPr/>
      <dgm:t>
        <a:bodyPr/>
        <a:lstStyle/>
        <a:p>
          <a:endParaRPr lang="en-US"/>
        </a:p>
      </dgm:t>
    </dgm:pt>
    <dgm:pt modelId="{19845775-D9B3-438A-9ADA-FFB328B2C863}">
      <dgm:prSet/>
      <dgm:spPr/>
      <dgm:t>
        <a:bodyPr/>
        <a:lstStyle/>
        <a:p>
          <a:r>
            <a:rPr lang="en-US" dirty="0"/>
            <a:t>Illinois Workforce Development System</a:t>
          </a:r>
        </a:p>
      </dgm:t>
    </dgm:pt>
    <dgm:pt modelId="{C0673F1E-1ECF-4F9D-942E-CC3B3659CE06}" type="parTrans" cxnId="{D9FB3C50-AD04-42F7-A793-1A79AD9948D9}">
      <dgm:prSet/>
      <dgm:spPr/>
      <dgm:t>
        <a:bodyPr/>
        <a:lstStyle/>
        <a:p>
          <a:endParaRPr lang="en-US"/>
        </a:p>
      </dgm:t>
    </dgm:pt>
    <dgm:pt modelId="{2F229B1E-E14D-4613-95FC-B633287F34A5}" type="sibTrans" cxnId="{D9FB3C50-AD04-42F7-A793-1A79AD9948D9}">
      <dgm:prSet/>
      <dgm:spPr/>
      <dgm:t>
        <a:bodyPr/>
        <a:lstStyle/>
        <a:p>
          <a:endParaRPr lang="en-US"/>
        </a:p>
      </dgm:t>
    </dgm:pt>
    <dgm:pt modelId="{DA36AA80-CDB6-440E-BAD6-FFBC234D409C}" type="pres">
      <dgm:prSet presAssocID="{6167E394-E7F8-4135-AF96-5684B27C9407}" presName="linear" presStyleCnt="0">
        <dgm:presLayoutVars>
          <dgm:dir/>
          <dgm:animLvl val="lvl"/>
          <dgm:resizeHandles val="exact"/>
        </dgm:presLayoutVars>
      </dgm:prSet>
      <dgm:spPr/>
    </dgm:pt>
    <dgm:pt modelId="{54DEE629-3972-4EC7-9347-2A82E872503F}" type="pres">
      <dgm:prSet presAssocID="{6A063A74-397F-4180-A8AB-ED8AFD5F0429}" presName="parentLin" presStyleCnt="0"/>
      <dgm:spPr/>
    </dgm:pt>
    <dgm:pt modelId="{28676829-5CDE-4AB2-8673-D586A9DA079D}" type="pres">
      <dgm:prSet presAssocID="{6A063A74-397F-4180-A8AB-ED8AFD5F0429}" presName="parentLeftMargin" presStyleLbl="node1" presStyleIdx="0" presStyleCnt="3"/>
      <dgm:spPr/>
    </dgm:pt>
    <dgm:pt modelId="{D939C78A-B914-4102-941B-10F9EA078E3B}" type="pres">
      <dgm:prSet presAssocID="{6A063A74-397F-4180-A8AB-ED8AFD5F0429}" presName="parentText" presStyleLbl="node1" presStyleIdx="0" presStyleCnt="3">
        <dgm:presLayoutVars>
          <dgm:chMax val="0"/>
          <dgm:bulletEnabled val="1"/>
        </dgm:presLayoutVars>
      </dgm:prSet>
      <dgm:spPr/>
    </dgm:pt>
    <dgm:pt modelId="{13265A7D-6D2A-4C27-AF55-3C61F0A84FCD}" type="pres">
      <dgm:prSet presAssocID="{6A063A74-397F-4180-A8AB-ED8AFD5F0429}" presName="negativeSpace" presStyleCnt="0"/>
      <dgm:spPr/>
    </dgm:pt>
    <dgm:pt modelId="{6972D669-03C9-4CE6-9EAD-1C8F1BF558DC}" type="pres">
      <dgm:prSet presAssocID="{6A063A74-397F-4180-A8AB-ED8AFD5F0429}" presName="childText" presStyleLbl="conFgAcc1" presStyleIdx="0" presStyleCnt="3">
        <dgm:presLayoutVars>
          <dgm:bulletEnabled val="1"/>
        </dgm:presLayoutVars>
      </dgm:prSet>
      <dgm:spPr/>
    </dgm:pt>
    <dgm:pt modelId="{E5035B44-C818-42A5-AD0A-E278B96AF5EB}" type="pres">
      <dgm:prSet presAssocID="{B29408F8-5F87-426A-9F07-F769521F1B7F}" presName="spaceBetweenRectangles" presStyleCnt="0"/>
      <dgm:spPr/>
    </dgm:pt>
    <dgm:pt modelId="{9C8E9071-9566-499B-B563-A3CFB7DFA4AE}" type="pres">
      <dgm:prSet presAssocID="{910F5896-83FC-4318-82B5-0AC6AEFD045D}" presName="parentLin" presStyleCnt="0"/>
      <dgm:spPr/>
    </dgm:pt>
    <dgm:pt modelId="{0806C1E9-88BA-4547-9E1A-E13E255C942A}" type="pres">
      <dgm:prSet presAssocID="{910F5896-83FC-4318-82B5-0AC6AEFD045D}" presName="parentLeftMargin" presStyleLbl="node1" presStyleIdx="0" presStyleCnt="3"/>
      <dgm:spPr/>
    </dgm:pt>
    <dgm:pt modelId="{CE645F9B-BA8A-4792-BCA0-DC44F08E2991}" type="pres">
      <dgm:prSet presAssocID="{910F5896-83FC-4318-82B5-0AC6AEFD045D}" presName="parentText" presStyleLbl="node1" presStyleIdx="1" presStyleCnt="3">
        <dgm:presLayoutVars>
          <dgm:chMax val="0"/>
          <dgm:bulletEnabled val="1"/>
        </dgm:presLayoutVars>
      </dgm:prSet>
      <dgm:spPr/>
    </dgm:pt>
    <dgm:pt modelId="{41E9BD6C-37FA-4C27-9E8C-C2B76FA131C4}" type="pres">
      <dgm:prSet presAssocID="{910F5896-83FC-4318-82B5-0AC6AEFD045D}" presName="negativeSpace" presStyleCnt="0"/>
      <dgm:spPr/>
    </dgm:pt>
    <dgm:pt modelId="{56AEC695-E4A5-47AE-B808-9A35DC945DC7}" type="pres">
      <dgm:prSet presAssocID="{910F5896-83FC-4318-82B5-0AC6AEFD045D}" presName="childText" presStyleLbl="conFgAcc1" presStyleIdx="1" presStyleCnt="3">
        <dgm:presLayoutVars>
          <dgm:bulletEnabled val="1"/>
        </dgm:presLayoutVars>
      </dgm:prSet>
      <dgm:spPr/>
    </dgm:pt>
    <dgm:pt modelId="{181A2779-CE40-43B3-A382-6216F402E41D}" type="pres">
      <dgm:prSet presAssocID="{8BCD0E8C-421D-4815-9FBF-C6E27458163F}" presName="spaceBetweenRectangles" presStyleCnt="0"/>
      <dgm:spPr/>
    </dgm:pt>
    <dgm:pt modelId="{CB1FEEC5-95DC-4A42-9B14-CF0D1B3FC06A}" type="pres">
      <dgm:prSet presAssocID="{758A3BB4-132E-4C3D-BCC0-84028C7FF881}" presName="parentLin" presStyleCnt="0"/>
      <dgm:spPr/>
    </dgm:pt>
    <dgm:pt modelId="{3614474E-2474-4C37-8EE4-FDD45CAC9D02}" type="pres">
      <dgm:prSet presAssocID="{758A3BB4-132E-4C3D-BCC0-84028C7FF881}" presName="parentLeftMargin" presStyleLbl="node1" presStyleIdx="1" presStyleCnt="3"/>
      <dgm:spPr/>
    </dgm:pt>
    <dgm:pt modelId="{91425E7A-1B5B-48D2-9FD1-957BD2A2F38A}" type="pres">
      <dgm:prSet presAssocID="{758A3BB4-132E-4C3D-BCC0-84028C7FF881}" presName="parentText" presStyleLbl="node1" presStyleIdx="2" presStyleCnt="3">
        <dgm:presLayoutVars>
          <dgm:chMax val="0"/>
          <dgm:bulletEnabled val="1"/>
        </dgm:presLayoutVars>
      </dgm:prSet>
      <dgm:spPr/>
    </dgm:pt>
    <dgm:pt modelId="{65DA3E1F-8BDC-45C5-9916-548ED1B4B6F5}" type="pres">
      <dgm:prSet presAssocID="{758A3BB4-132E-4C3D-BCC0-84028C7FF881}" presName="negativeSpace" presStyleCnt="0"/>
      <dgm:spPr/>
    </dgm:pt>
    <dgm:pt modelId="{A925A2F9-9B3A-462F-B44E-B78B717E35CB}" type="pres">
      <dgm:prSet presAssocID="{758A3BB4-132E-4C3D-BCC0-84028C7FF881}" presName="childText" presStyleLbl="conFgAcc1" presStyleIdx="2" presStyleCnt="3">
        <dgm:presLayoutVars>
          <dgm:bulletEnabled val="1"/>
        </dgm:presLayoutVars>
      </dgm:prSet>
      <dgm:spPr/>
    </dgm:pt>
  </dgm:ptLst>
  <dgm:cxnLst>
    <dgm:cxn modelId="{1DDB7602-4588-4451-8D9D-00CAC4A58950}" srcId="{910F5896-83FC-4318-82B5-0AC6AEFD045D}" destId="{BAC3B7A5-1053-49AE-B94D-3FC94D99229B}" srcOrd="0" destOrd="0" parTransId="{18E0189A-65A9-4FA7-A189-1B1E54140349}" sibTransId="{535E1754-65D6-468C-8DC2-36EC94533B0E}"/>
    <dgm:cxn modelId="{7D921006-F47E-4821-8E75-3765E8A67E48}" type="presOf" srcId="{758A3BB4-132E-4C3D-BCC0-84028C7FF881}" destId="{91425E7A-1B5B-48D2-9FD1-957BD2A2F38A}" srcOrd="1" destOrd="0" presId="urn:microsoft.com/office/officeart/2005/8/layout/list1"/>
    <dgm:cxn modelId="{05C9971D-2485-4439-A2C6-0079EBFE3B89}" srcId="{6167E394-E7F8-4135-AF96-5684B27C9407}" destId="{758A3BB4-132E-4C3D-BCC0-84028C7FF881}" srcOrd="2" destOrd="0" parTransId="{4AD2CC54-F800-4907-BE4A-C5512A6AF0B4}" sibTransId="{1605515C-694B-41C5-86E4-880833EE7D93}"/>
    <dgm:cxn modelId="{0FA7D22E-9D31-4896-B021-265E8FC27EA3}" type="presOf" srcId="{6167E394-E7F8-4135-AF96-5684B27C9407}" destId="{DA36AA80-CDB6-440E-BAD6-FFBC234D409C}" srcOrd="0" destOrd="0" presId="urn:microsoft.com/office/officeart/2005/8/layout/list1"/>
    <dgm:cxn modelId="{B0133339-7364-4A55-8FD9-C85B0F650AEB}" type="presOf" srcId="{758A3BB4-132E-4C3D-BCC0-84028C7FF881}" destId="{3614474E-2474-4C37-8EE4-FDD45CAC9D02}" srcOrd="0" destOrd="0" presId="urn:microsoft.com/office/officeart/2005/8/layout/list1"/>
    <dgm:cxn modelId="{FF186D5C-7B1C-4053-BD2B-DE40069FBAE5}" type="presOf" srcId="{BAC3B7A5-1053-49AE-B94D-3FC94D99229B}" destId="{56AEC695-E4A5-47AE-B808-9A35DC945DC7}" srcOrd="0" destOrd="0" presId="urn:microsoft.com/office/officeart/2005/8/layout/list1"/>
    <dgm:cxn modelId="{B8BBD149-8E06-4867-875D-E810DF0ED063}" srcId="{6167E394-E7F8-4135-AF96-5684B27C9407}" destId="{910F5896-83FC-4318-82B5-0AC6AEFD045D}" srcOrd="1" destOrd="0" parTransId="{40070A31-2C68-42DC-A192-1A48A7A3F07F}" sibTransId="{8BCD0E8C-421D-4815-9FBF-C6E27458163F}"/>
    <dgm:cxn modelId="{D9FB3C50-AD04-42F7-A793-1A79AD9948D9}" srcId="{6A063A74-397F-4180-A8AB-ED8AFD5F0429}" destId="{19845775-D9B3-438A-9ADA-FFB328B2C863}" srcOrd="0" destOrd="0" parTransId="{C0673F1E-1ECF-4F9D-942E-CC3B3659CE06}" sibTransId="{2F229B1E-E14D-4613-95FC-B633287F34A5}"/>
    <dgm:cxn modelId="{5E633E72-15C0-41DC-B9D0-FCAAB5F20628}" srcId="{758A3BB4-132E-4C3D-BCC0-84028C7FF881}" destId="{1E9E4BB9-A179-4392-BBA6-20B781DEFF1A}" srcOrd="0" destOrd="0" parTransId="{A548510C-EC24-4DD3-AC99-8AD6A4FE7EFA}" sibTransId="{963AE125-C44F-4D11-96CD-5BFB1A3AB0F2}"/>
    <dgm:cxn modelId="{9392C97C-2872-4059-A386-9588797EBFA4}" type="presOf" srcId="{19845775-D9B3-438A-9ADA-FFB328B2C863}" destId="{6972D669-03C9-4CE6-9EAD-1C8F1BF558DC}" srcOrd="0" destOrd="0" presId="urn:microsoft.com/office/officeart/2005/8/layout/list1"/>
    <dgm:cxn modelId="{DA7DA085-7D43-4333-9A88-2A4073B73DDA}" type="presOf" srcId="{910F5896-83FC-4318-82B5-0AC6AEFD045D}" destId="{CE645F9B-BA8A-4792-BCA0-DC44F08E2991}" srcOrd="1" destOrd="0" presId="urn:microsoft.com/office/officeart/2005/8/layout/list1"/>
    <dgm:cxn modelId="{F675378A-9669-4B4F-93FC-234C1D0282CE}" srcId="{6167E394-E7F8-4135-AF96-5684B27C9407}" destId="{6A063A74-397F-4180-A8AB-ED8AFD5F0429}" srcOrd="0" destOrd="0" parTransId="{C115B130-62DF-4467-BA71-3E3C312BB313}" sibTransId="{B29408F8-5F87-426A-9F07-F769521F1B7F}"/>
    <dgm:cxn modelId="{69B0C990-E035-4492-BFCB-C61B93BE9DEB}" type="presOf" srcId="{6A063A74-397F-4180-A8AB-ED8AFD5F0429}" destId="{28676829-5CDE-4AB2-8673-D586A9DA079D}" srcOrd="0" destOrd="0" presId="urn:microsoft.com/office/officeart/2005/8/layout/list1"/>
    <dgm:cxn modelId="{55127293-BDF7-4FB1-A72E-93FF70344CE0}" type="presOf" srcId="{910F5896-83FC-4318-82B5-0AC6AEFD045D}" destId="{0806C1E9-88BA-4547-9E1A-E13E255C942A}" srcOrd="0" destOrd="0" presId="urn:microsoft.com/office/officeart/2005/8/layout/list1"/>
    <dgm:cxn modelId="{02AD9DAB-7D0F-48B6-9C7C-C7D0C3ADB166}" type="presOf" srcId="{1E9E4BB9-A179-4392-BBA6-20B781DEFF1A}" destId="{A925A2F9-9B3A-462F-B44E-B78B717E35CB}" srcOrd="0" destOrd="0" presId="urn:microsoft.com/office/officeart/2005/8/layout/list1"/>
    <dgm:cxn modelId="{CE1531E9-94CD-4FBF-920F-641EDFD62C5D}" type="presOf" srcId="{6A063A74-397F-4180-A8AB-ED8AFD5F0429}" destId="{D939C78A-B914-4102-941B-10F9EA078E3B}" srcOrd="1" destOrd="0" presId="urn:microsoft.com/office/officeart/2005/8/layout/list1"/>
    <dgm:cxn modelId="{ED6B474C-F5C8-4B80-AF50-0342690B41B3}" type="presParOf" srcId="{DA36AA80-CDB6-440E-BAD6-FFBC234D409C}" destId="{54DEE629-3972-4EC7-9347-2A82E872503F}" srcOrd="0" destOrd="0" presId="urn:microsoft.com/office/officeart/2005/8/layout/list1"/>
    <dgm:cxn modelId="{3ECF3EB7-31F5-48D6-A9B2-5650AD671B5D}" type="presParOf" srcId="{54DEE629-3972-4EC7-9347-2A82E872503F}" destId="{28676829-5CDE-4AB2-8673-D586A9DA079D}" srcOrd="0" destOrd="0" presId="urn:microsoft.com/office/officeart/2005/8/layout/list1"/>
    <dgm:cxn modelId="{D7F0DD54-800F-42E5-8A03-E744C9C54C7B}" type="presParOf" srcId="{54DEE629-3972-4EC7-9347-2A82E872503F}" destId="{D939C78A-B914-4102-941B-10F9EA078E3B}" srcOrd="1" destOrd="0" presId="urn:microsoft.com/office/officeart/2005/8/layout/list1"/>
    <dgm:cxn modelId="{0C5436BA-BD48-49FC-965D-6A63D80760E9}" type="presParOf" srcId="{DA36AA80-CDB6-440E-BAD6-FFBC234D409C}" destId="{13265A7D-6D2A-4C27-AF55-3C61F0A84FCD}" srcOrd="1" destOrd="0" presId="urn:microsoft.com/office/officeart/2005/8/layout/list1"/>
    <dgm:cxn modelId="{426DA8DC-010C-43E2-9B1D-467D67D5CA33}" type="presParOf" srcId="{DA36AA80-CDB6-440E-BAD6-FFBC234D409C}" destId="{6972D669-03C9-4CE6-9EAD-1C8F1BF558DC}" srcOrd="2" destOrd="0" presId="urn:microsoft.com/office/officeart/2005/8/layout/list1"/>
    <dgm:cxn modelId="{2A5118DD-ED25-4329-9CD5-F2A7E4F43262}" type="presParOf" srcId="{DA36AA80-CDB6-440E-BAD6-FFBC234D409C}" destId="{E5035B44-C818-42A5-AD0A-E278B96AF5EB}" srcOrd="3" destOrd="0" presId="urn:microsoft.com/office/officeart/2005/8/layout/list1"/>
    <dgm:cxn modelId="{E867BFFF-127D-420C-8B67-504EEE946FE6}" type="presParOf" srcId="{DA36AA80-CDB6-440E-BAD6-FFBC234D409C}" destId="{9C8E9071-9566-499B-B563-A3CFB7DFA4AE}" srcOrd="4" destOrd="0" presId="urn:microsoft.com/office/officeart/2005/8/layout/list1"/>
    <dgm:cxn modelId="{2CC189DF-5F10-4E56-9F09-DEC25CF1C357}" type="presParOf" srcId="{9C8E9071-9566-499B-B563-A3CFB7DFA4AE}" destId="{0806C1E9-88BA-4547-9E1A-E13E255C942A}" srcOrd="0" destOrd="0" presId="urn:microsoft.com/office/officeart/2005/8/layout/list1"/>
    <dgm:cxn modelId="{9658614D-A6B0-4D3A-A7EA-18AE2EBC921D}" type="presParOf" srcId="{9C8E9071-9566-499B-B563-A3CFB7DFA4AE}" destId="{CE645F9B-BA8A-4792-BCA0-DC44F08E2991}" srcOrd="1" destOrd="0" presId="urn:microsoft.com/office/officeart/2005/8/layout/list1"/>
    <dgm:cxn modelId="{C221C4C5-22E6-47CD-8AA1-4B3E2F4AEA02}" type="presParOf" srcId="{DA36AA80-CDB6-440E-BAD6-FFBC234D409C}" destId="{41E9BD6C-37FA-4C27-9E8C-C2B76FA131C4}" srcOrd="5" destOrd="0" presId="urn:microsoft.com/office/officeart/2005/8/layout/list1"/>
    <dgm:cxn modelId="{C1BF9DB1-9100-4C57-801C-2E5FB132D739}" type="presParOf" srcId="{DA36AA80-CDB6-440E-BAD6-FFBC234D409C}" destId="{56AEC695-E4A5-47AE-B808-9A35DC945DC7}" srcOrd="6" destOrd="0" presId="urn:microsoft.com/office/officeart/2005/8/layout/list1"/>
    <dgm:cxn modelId="{4532EB0A-BCA1-4702-BE8E-BB92AB25B29F}" type="presParOf" srcId="{DA36AA80-CDB6-440E-BAD6-FFBC234D409C}" destId="{181A2779-CE40-43B3-A382-6216F402E41D}" srcOrd="7" destOrd="0" presId="urn:microsoft.com/office/officeart/2005/8/layout/list1"/>
    <dgm:cxn modelId="{4307AE78-4659-453C-8BC6-1E112451EAB0}" type="presParOf" srcId="{DA36AA80-CDB6-440E-BAD6-FFBC234D409C}" destId="{CB1FEEC5-95DC-4A42-9B14-CF0D1B3FC06A}" srcOrd="8" destOrd="0" presId="urn:microsoft.com/office/officeart/2005/8/layout/list1"/>
    <dgm:cxn modelId="{CC09CBE4-9938-493D-898F-11AB96F3DF11}" type="presParOf" srcId="{CB1FEEC5-95DC-4A42-9B14-CF0D1B3FC06A}" destId="{3614474E-2474-4C37-8EE4-FDD45CAC9D02}" srcOrd="0" destOrd="0" presId="urn:microsoft.com/office/officeart/2005/8/layout/list1"/>
    <dgm:cxn modelId="{D52D55FA-4290-4D05-861C-B036CE1F0761}" type="presParOf" srcId="{CB1FEEC5-95DC-4A42-9B14-CF0D1B3FC06A}" destId="{91425E7A-1B5B-48D2-9FD1-957BD2A2F38A}" srcOrd="1" destOrd="0" presId="urn:microsoft.com/office/officeart/2005/8/layout/list1"/>
    <dgm:cxn modelId="{A83F88DD-43B1-428C-AF99-29ED622F8F7F}" type="presParOf" srcId="{DA36AA80-CDB6-440E-BAD6-FFBC234D409C}" destId="{65DA3E1F-8BDC-45C5-9916-548ED1B4B6F5}" srcOrd="9" destOrd="0" presId="urn:microsoft.com/office/officeart/2005/8/layout/list1"/>
    <dgm:cxn modelId="{8418C2CA-91D7-4ACC-8168-75E3AC465294}" type="presParOf" srcId="{DA36AA80-CDB6-440E-BAD6-FFBC234D409C}" destId="{A925A2F9-9B3A-462F-B44E-B78B717E35C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2D669-03C9-4CE6-9EAD-1C8F1BF558DC}">
      <dsp:nvSpPr>
        <dsp:cNvPr id="0" name=""/>
        <dsp:cNvSpPr/>
      </dsp:nvSpPr>
      <dsp:spPr>
        <a:xfrm>
          <a:off x="0" y="385703"/>
          <a:ext cx="11516750"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3828" tIns="437388" rIns="8938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Illinois Workforce Development System</a:t>
          </a:r>
        </a:p>
      </dsp:txBody>
      <dsp:txXfrm>
        <a:off x="0" y="385703"/>
        <a:ext cx="11516750" cy="893025"/>
      </dsp:txXfrm>
    </dsp:sp>
    <dsp:sp modelId="{D939C78A-B914-4102-941B-10F9EA078E3B}">
      <dsp:nvSpPr>
        <dsp:cNvPr id="0" name=""/>
        <dsp:cNvSpPr/>
      </dsp:nvSpPr>
      <dsp:spPr>
        <a:xfrm>
          <a:off x="575837" y="75743"/>
          <a:ext cx="8061725" cy="6199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14" tIns="0" rIns="304714" bIns="0" numCol="1" spcCol="1270" anchor="ctr" anchorCtr="0">
          <a:noAutofit/>
        </a:bodyPr>
        <a:lstStyle/>
        <a:p>
          <a:pPr marL="0" lvl="0" indent="0" algn="l" defTabSz="889000">
            <a:lnSpc>
              <a:spcPct val="90000"/>
            </a:lnSpc>
            <a:spcBef>
              <a:spcPct val="0"/>
            </a:spcBef>
            <a:spcAft>
              <a:spcPct val="35000"/>
            </a:spcAft>
            <a:buNone/>
          </a:pPr>
          <a:r>
            <a:rPr lang="en-US" sz="2000" kern="1200" dirty="0"/>
            <a:t>IWDS – Local LWIA</a:t>
          </a:r>
        </a:p>
      </dsp:txBody>
      <dsp:txXfrm>
        <a:off x="606099" y="106005"/>
        <a:ext cx="8001201" cy="559396"/>
      </dsp:txXfrm>
    </dsp:sp>
    <dsp:sp modelId="{56AEC695-E4A5-47AE-B808-9A35DC945DC7}">
      <dsp:nvSpPr>
        <dsp:cNvPr id="0" name=""/>
        <dsp:cNvSpPr/>
      </dsp:nvSpPr>
      <dsp:spPr>
        <a:xfrm>
          <a:off x="0" y="1702089"/>
          <a:ext cx="11516750"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3828" tIns="437388" rIns="8938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Times New Roman" panose="02020603050405020304" pitchFamily="18" charset="0"/>
            </a:rPr>
            <a:t>Illinois Benefit Information System</a:t>
          </a:r>
          <a:r>
            <a:rPr lang="en-US" sz="2100" kern="1200" dirty="0"/>
            <a:t> </a:t>
          </a:r>
        </a:p>
      </dsp:txBody>
      <dsp:txXfrm>
        <a:off x="0" y="1702089"/>
        <a:ext cx="11516750" cy="893025"/>
      </dsp:txXfrm>
    </dsp:sp>
    <dsp:sp modelId="{CE645F9B-BA8A-4792-BCA0-DC44F08E2991}">
      <dsp:nvSpPr>
        <dsp:cNvPr id="0" name=""/>
        <dsp:cNvSpPr/>
      </dsp:nvSpPr>
      <dsp:spPr>
        <a:xfrm>
          <a:off x="575837" y="1392128"/>
          <a:ext cx="8061725" cy="6199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14" tIns="0" rIns="304714" bIns="0" numCol="1" spcCol="1270" anchor="ctr" anchorCtr="0">
          <a:noAutofit/>
        </a:bodyPr>
        <a:lstStyle/>
        <a:p>
          <a:pPr marL="0" lvl="0" indent="0" algn="l" defTabSz="889000">
            <a:lnSpc>
              <a:spcPct val="90000"/>
            </a:lnSpc>
            <a:spcBef>
              <a:spcPct val="0"/>
            </a:spcBef>
            <a:spcAft>
              <a:spcPct val="35000"/>
            </a:spcAft>
            <a:buNone/>
          </a:pPr>
          <a:r>
            <a:rPr lang="en-US" sz="2000" kern="1200" dirty="0"/>
            <a:t>IBIS</a:t>
          </a:r>
        </a:p>
      </dsp:txBody>
      <dsp:txXfrm>
        <a:off x="606099" y="1422390"/>
        <a:ext cx="8001201" cy="559396"/>
      </dsp:txXfrm>
    </dsp:sp>
    <dsp:sp modelId="{A925A2F9-9B3A-462F-B44E-B78B717E35CB}">
      <dsp:nvSpPr>
        <dsp:cNvPr id="0" name=""/>
        <dsp:cNvSpPr/>
      </dsp:nvSpPr>
      <dsp:spPr>
        <a:xfrm>
          <a:off x="0" y="3018474"/>
          <a:ext cx="11516750"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3828" tIns="437388" rIns="8938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Integrated Eligibility System</a:t>
          </a:r>
        </a:p>
      </dsp:txBody>
      <dsp:txXfrm>
        <a:off x="0" y="3018474"/>
        <a:ext cx="11516750" cy="893025"/>
      </dsp:txXfrm>
    </dsp:sp>
    <dsp:sp modelId="{91425E7A-1B5B-48D2-9FD1-957BD2A2F38A}">
      <dsp:nvSpPr>
        <dsp:cNvPr id="0" name=""/>
        <dsp:cNvSpPr/>
      </dsp:nvSpPr>
      <dsp:spPr>
        <a:xfrm>
          <a:off x="575837" y="2708514"/>
          <a:ext cx="8061725" cy="6199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14" tIns="0" rIns="304714" bIns="0" numCol="1" spcCol="1270" anchor="ctr" anchorCtr="0">
          <a:noAutofit/>
        </a:bodyPr>
        <a:lstStyle/>
        <a:p>
          <a:pPr marL="0" lvl="0" indent="0" algn="l" defTabSz="889000">
            <a:lnSpc>
              <a:spcPct val="90000"/>
            </a:lnSpc>
            <a:spcBef>
              <a:spcPct val="0"/>
            </a:spcBef>
            <a:spcAft>
              <a:spcPct val="35000"/>
            </a:spcAft>
            <a:buNone/>
          </a:pPr>
          <a:r>
            <a:rPr lang="en-US" sz="2000" kern="1200" dirty="0"/>
            <a:t>IES</a:t>
          </a:r>
        </a:p>
      </dsp:txBody>
      <dsp:txXfrm>
        <a:off x="606099" y="2738776"/>
        <a:ext cx="8001201"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A5DF-38EB-4495-8CF8-1A5E4C8B3396}" type="datetimeFigureOut">
              <a:rPr lang="en-US" smtClean="0"/>
              <a:t>3/25/2021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1E986-0FD9-473A-94F5-2B643C4D4D46}" type="slidenum">
              <a:rPr lang="en-US" smtClean="0"/>
              <a:t>‹#›</a:t>
            </a:fld>
            <a:endParaRPr lang="en-US" dirty="0"/>
          </a:p>
        </p:txBody>
      </p:sp>
    </p:spTree>
    <p:extLst>
      <p:ext uri="{BB962C8B-B14F-4D97-AF65-F5344CB8AC3E}">
        <p14:creationId xmlns:p14="http://schemas.microsoft.com/office/powerpoint/2010/main" val="297555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1</a:t>
            </a:fld>
            <a:endParaRPr lang="en-US" dirty="0"/>
          </a:p>
        </p:txBody>
      </p:sp>
    </p:spTree>
    <p:extLst>
      <p:ext uri="{BB962C8B-B14F-4D97-AF65-F5344CB8AC3E}">
        <p14:creationId xmlns:p14="http://schemas.microsoft.com/office/powerpoint/2010/main" val="395815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26</a:t>
            </a:fld>
            <a:endParaRPr lang="en-US" dirty="0"/>
          </a:p>
        </p:txBody>
      </p:sp>
    </p:spTree>
    <p:extLst>
      <p:ext uri="{BB962C8B-B14F-4D97-AF65-F5344CB8AC3E}">
        <p14:creationId xmlns:p14="http://schemas.microsoft.com/office/powerpoint/2010/main" val="173368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28</a:t>
            </a:fld>
            <a:endParaRPr lang="en-US" dirty="0"/>
          </a:p>
        </p:txBody>
      </p:sp>
    </p:spTree>
    <p:extLst>
      <p:ext uri="{BB962C8B-B14F-4D97-AF65-F5344CB8AC3E}">
        <p14:creationId xmlns:p14="http://schemas.microsoft.com/office/powerpoint/2010/main" val="1170900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29</a:t>
            </a:fld>
            <a:endParaRPr lang="en-US" dirty="0"/>
          </a:p>
        </p:txBody>
      </p:sp>
    </p:spTree>
    <p:extLst>
      <p:ext uri="{BB962C8B-B14F-4D97-AF65-F5344CB8AC3E}">
        <p14:creationId xmlns:p14="http://schemas.microsoft.com/office/powerpoint/2010/main" val="3821793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PLACEHOLDER</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960" y="2294202"/>
            <a:ext cx="3990195" cy="219702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8614" y="2017429"/>
            <a:ext cx="2375476" cy="1463040"/>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467810" y="610865"/>
            <a:ext cx="7616143" cy="561049"/>
          </a:xfrm>
        </p:spPr>
        <p:txBody>
          <a:bodyPr/>
          <a:lstStyle>
            <a:lvl1pPr>
              <a:defRPr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67810" y="1482244"/>
            <a:ext cx="2743200" cy="365125"/>
          </a:xfrm>
        </p:spPr>
        <p:txBody>
          <a:bodyPr/>
          <a:lstStyle>
            <a:lvl1pPr>
              <a:defRPr sz="1600">
                <a:solidFill>
                  <a:schemeClr val="bg1"/>
                </a:solidFill>
              </a:defRPr>
            </a:lvl1pPr>
          </a:lstStyle>
          <a:p>
            <a:endParaRPr lang="en-US" dirty="0"/>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
        <p:nvSpPr>
          <p:cNvPr id="9"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9"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0"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2"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7"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8"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roll.pki.illinois.gov/UserRegistration/en_US/Homepage.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2.illinois.gov/sites/doit/support/Pages/DoITIdentityManagement.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id.illinois.gov/"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mary.smith@external.illinois.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paula.barry@illinois.gov" TargetMode="External"/><Relationship Id="rId2" Type="http://schemas.openxmlformats.org/officeDocument/2006/relationships/hyperlink" Target="mailto:kristofer.theilen@illinois.go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338" y="4045906"/>
            <a:ext cx="5208608" cy="1766625"/>
          </a:xfrm>
        </p:spPr>
        <p:txBody>
          <a:bodyPr>
            <a:normAutofit/>
          </a:bodyPr>
          <a:lstStyle/>
          <a:p>
            <a:pPr algn="ct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Training</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User ID’s</a:t>
            </a:r>
            <a:endParaRPr lang="en-US" sz="3000" dirty="0">
              <a:solidFill>
                <a:schemeClr val="bg1"/>
              </a:solidFill>
            </a:endParaRPr>
          </a:p>
        </p:txBody>
      </p:sp>
      <p:sp>
        <p:nvSpPr>
          <p:cNvPr id="3" name="Subtitle 2"/>
          <p:cNvSpPr>
            <a:spLocks noGrp="1"/>
          </p:cNvSpPr>
          <p:nvPr>
            <p:ph type="subTitle" idx="1"/>
          </p:nvPr>
        </p:nvSpPr>
        <p:spPr>
          <a:xfrm>
            <a:off x="591735" y="469548"/>
            <a:ext cx="6072112" cy="750043"/>
          </a:xfrm>
        </p:spPr>
        <p:txBody>
          <a:bodyPr/>
          <a:lstStyle/>
          <a:p>
            <a:pPr algn="ctr"/>
            <a:r>
              <a:rPr lang="en-US" dirty="0"/>
              <a:t>March 23, 2021</a:t>
            </a:r>
          </a:p>
        </p:txBody>
      </p:sp>
      <p:pic>
        <p:nvPicPr>
          <p:cNvPr id="5" name="Picture 4">
            <a:extLst>
              <a:ext uri="{FF2B5EF4-FFF2-40B4-BE49-F238E27FC236}">
                <a16:creationId xmlns:a16="http://schemas.microsoft.com/office/drawing/2014/main" id="{E0EC2BC0-4172-4CDC-A1BF-626AF0572612}"/>
              </a:ext>
            </a:extLst>
          </p:cNvPr>
          <p:cNvPicPr>
            <a:picLocks noChangeAspect="1"/>
          </p:cNvPicPr>
          <p:nvPr/>
        </p:nvPicPr>
        <p:blipFill>
          <a:blip r:embed="rId3"/>
          <a:stretch>
            <a:fillRect/>
          </a:stretch>
        </p:blipFill>
        <p:spPr>
          <a:xfrm>
            <a:off x="9459277" y="2409343"/>
            <a:ext cx="2474039" cy="912977"/>
          </a:xfrm>
          <a:prstGeom prst="rect">
            <a:avLst/>
          </a:prstGeom>
        </p:spPr>
      </p:pic>
      <p:sp>
        <p:nvSpPr>
          <p:cNvPr id="6" name="Slide Number Placeholder 5">
            <a:extLst>
              <a:ext uri="{FF2B5EF4-FFF2-40B4-BE49-F238E27FC236}">
                <a16:creationId xmlns:a16="http://schemas.microsoft.com/office/drawing/2014/main" id="{17E4EB56-751B-4CA7-9F28-789CDD35171E}"/>
              </a:ext>
            </a:extLst>
          </p:cNvPr>
          <p:cNvSpPr>
            <a:spLocks noGrp="1"/>
          </p:cNvSpPr>
          <p:nvPr>
            <p:ph type="sldNum" sz="quarter" idx="12"/>
          </p:nvPr>
        </p:nvSpPr>
        <p:spPr/>
        <p:txBody>
          <a:bodyPr/>
          <a:lstStyle/>
          <a:p>
            <a:fld id="{4C252FB9-B173-B746-BC64-1AB9D36BCBA0}"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5" name="Rectangle 4">
            <a:extLst>
              <a:ext uri="{FF2B5EF4-FFF2-40B4-BE49-F238E27FC236}">
                <a16:creationId xmlns:a16="http://schemas.microsoft.com/office/drawing/2014/main" id="{A7EF3E7F-4E56-4A72-B74B-496BDDAB1FD1}"/>
              </a:ext>
            </a:extLst>
          </p:cNvPr>
          <p:cNvSpPr/>
          <p:nvPr/>
        </p:nvSpPr>
        <p:spPr>
          <a:xfrm>
            <a:off x="346757" y="3595555"/>
            <a:ext cx="4042364" cy="1415772"/>
          </a:xfrm>
          <a:prstGeom prst="rect">
            <a:avLst/>
          </a:prstGeom>
        </p:spPr>
        <p:txBody>
          <a:bodyPr wrap="square">
            <a:spAutoFit/>
          </a:bodyPr>
          <a:lstStyle/>
          <a:p>
            <a:pPr marL="228600"/>
            <a:r>
              <a:rPr lang="en-US" sz="2400" dirty="0">
                <a:latin typeface="Calibri" panose="020F0502020204030204" pitchFamily="34" charset="0"/>
                <a:ea typeface="Calibri" panose="020F0502020204030204" pitchFamily="34" charset="0"/>
                <a:cs typeface="Times New Roman" panose="02020603050405020304" pitchFamily="18" charset="0"/>
              </a:rPr>
              <a:t>This is what the User should look like when complete.</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FFBAEEB-636A-41D7-B32F-FFF6029042F3}"/>
              </a:ext>
            </a:extLst>
          </p:cNvPr>
          <p:cNvSpPr/>
          <p:nvPr/>
        </p:nvSpPr>
        <p:spPr>
          <a:xfrm>
            <a:off x="542260" y="2683286"/>
            <a:ext cx="6549656"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pic>
        <p:nvPicPr>
          <p:cNvPr id="7" name="Picture 6">
            <a:extLst>
              <a:ext uri="{FF2B5EF4-FFF2-40B4-BE49-F238E27FC236}">
                <a16:creationId xmlns:a16="http://schemas.microsoft.com/office/drawing/2014/main" id="{A57D89DD-B00B-425D-A54F-18DDE0F00C87}"/>
              </a:ext>
            </a:extLst>
          </p:cNvPr>
          <p:cNvPicPr>
            <a:picLocks noChangeAspect="1"/>
          </p:cNvPicPr>
          <p:nvPr/>
        </p:nvPicPr>
        <p:blipFill>
          <a:blip r:embed="rId2"/>
          <a:stretch>
            <a:fillRect/>
          </a:stretch>
        </p:blipFill>
        <p:spPr>
          <a:xfrm>
            <a:off x="4789120" y="3353115"/>
            <a:ext cx="6424166" cy="3174294"/>
          </a:xfrm>
          <a:prstGeom prst="rect">
            <a:avLst/>
          </a:prstGeom>
        </p:spPr>
      </p:pic>
      <p:sp>
        <p:nvSpPr>
          <p:cNvPr id="8" name="Slide Number Placeholder 7">
            <a:extLst>
              <a:ext uri="{FF2B5EF4-FFF2-40B4-BE49-F238E27FC236}">
                <a16:creationId xmlns:a16="http://schemas.microsoft.com/office/drawing/2014/main" id="{CA7F620E-D24A-486D-8B14-D0415F4B0014}"/>
              </a:ext>
            </a:extLst>
          </p:cNvPr>
          <p:cNvSpPr>
            <a:spLocks noGrp="1"/>
          </p:cNvSpPr>
          <p:nvPr>
            <p:ph type="sldNum" sz="quarter" idx="12"/>
          </p:nvPr>
        </p:nvSpPr>
        <p:spPr/>
        <p:txBody>
          <a:bodyPr/>
          <a:lstStyle/>
          <a:p>
            <a:fld id="{62E03C93-A8B5-5E4D-ADDE-FACFC10B3CD1}" type="slidenum">
              <a:rPr lang="en-US" smtClean="0"/>
              <a:pPr/>
              <a:t>10</a:t>
            </a:fld>
            <a:endParaRPr lang="en-US" dirty="0"/>
          </a:p>
        </p:txBody>
      </p:sp>
    </p:spTree>
    <p:extLst>
      <p:ext uri="{BB962C8B-B14F-4D97-AF65-F5344CB8AC3E}">
        <p14:creationId xmlns:p14="http://schemas.microsoft.com/office/powerpoint/2010/main" val="123988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2118167"/>
            <a:ext cx="10515600"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39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33BA7D6B-ED58-40A9-8BE0-72CB342717F0}"/>
              </a:ext>
            </a:extLst>
          </p:cNvPr>
          <p:cNvSpPr/>
          <p:nvPr/>
        </p:nvSpPr>
        <p:spPr>
          <a:xfrm>
            <a:off x="467809" y="3209524"/>
            <a:ext cx="4891981" cy="3139321"/>
          </a:xfrm>
          <a:prstGeom prst="rect">
            <a:avLst/>
          </a:prstGeom>
        </p:spPr>
        <p:txBody>
          <a:bodyPr wrap="square">
            <a:spAutoFit/>
          </a:bodyPr>
          <a:lstStyle/>
          <a:p>
            <a:pPr marL="228600"/>
            <a:r>
              <a:rPr lang="en-US" sz="2000" dirty="0">
                <a:latin typeface="Calibri" panose="020F0502020204030204" pitchFamily="34" charset="0"/>
                <a:ea typeface="Calibri" panose="020F0502020204030204" pitchFamily="34" charset="0"/>
                <a:cs typeface="Times New Roman" panose="02020603050405020304" pitchFamily="18" charset="0"/>
              </a:rPr>
              <a:t>The bottom section of the Add User screen has the available user roles that the LSA can grant. </a:t>
            </a:r>
          </a:p>
          <a:p>
            <a:pPr marL="228600"/>
            <a:endParaRPr lang="en-US" sz="2000" dirty="0">
              <a:latin typeface="Calibri" panose="020F0502020204030204" pitchFamily="34" charset="0"/>
              <a:cs typeface="Times New Roman" panose="02020603050405020304" pitchFamily="18" charset="0"/>
            </a:endParaRPr>
          </a:p>
          <a:p>
            <a:pPr marL="228600"/>
            <a:r>
              <a:rPr lang="en-US" sz="2000" dirty="0"/>
              <a:t>Each role allows users to access features in IWDS.  There are roles that are view only, data entry, access to run reports, a supervisor role, and the Local System Administrator role.</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410B710-BC61-4285-9D96-9A4286323EB4}"/>
              </a:ext>
            </a:extLst>
          </p:cNvPr>
          <p:cNvPicPr/>
          <p:nvPr/>
        </p:nvPicPr>
        <p:blipFill>
          <a:blip r:embed="rId2"/>
          <a:stretch>
            <a:fillRect/>
          </a:stretch>
        </p:blipFill>
        <p:spPr>
          <a:xfrm>
            <a:off x="5951732" y="2771336"/>
            <a:ext cx="5402068" cy="3868615"/>
          </a:xfrm>
          <a:prstGeom prst="rect">
            <a:avLst/>
          </a:prstGeom>
        </p:spPr>
      </p:pic>
      <p:sp>
        <p:nvSpPr>
          <p:cNvPr id="6" name="Rectangle 5">
            <a:extLst>
              <a:ext uri="{FF2B5EF4-FFF2-40B4-BE49-F238E27FC236}">
                <a16:creationId xmlns:a16="http://schemas.microsoft.com/office/drawing/2014/main" id="{FE60A62A-E4BE-4EE8-B698-F38B51E1317E}"/>
              </a:ext>
            </a:extLst>
          </p:cNvPr>
          <p:cNvSpPr/>
          <p:nvPr/>
        </p:nvSpPr>
        <p:spPr>
          <a:xfrm>
            <a:off x="552893" y="2556677"/>
            <a:ext cx="6134986"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2660211C-B187-4AD1-ABE4-D075959F6D6D}"/>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269475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4" name="Picture 3">
            <a:extLst>
              <a:ext uri="{FF2B5EF4-FFF2-40B4-BE49-F238E27FC236}">
                <a16:creationId xmlns:a16="http://schemas.microsoft.com/office/drawing/2014/main" id="{B95AC84E-1593-49B5-AF46-29F16701459E}"/>
              </a:ext>
            </a:extLst>
          </p:cNvPr>
          <p:cNvPicPr>
            <a:picLocks noChangeAspect="1"/>
          </p:cNvPicPr>
          <p:nvPr/>
        </p:nvPicPr>
        <p:blipFill rotWithShape="1">
          <a:blip r:embed="rId2"/>
          <a:srcRect b="5084"/>
          <a:stretch/>
        </p:blipFill>
        <p:spPr>
          <a:xfrm>
            <a:off x="6096000" y="2879842"/>
            <a:ext cx="4945941" cy="3703838"/>
          </a:xfrm>
          <a:prstGeom prst="rect">
            <a:avLst/>
          </a:prstGeom>
        </p:spPr>
      </p:pic>
      <p:sp>
        <p:nvSpPr>
          <p:cNvPr id="5" name="Rectangle 4">
            <a:extLst>
              <a:ext uri="{FF2B5EF4-FFF2-40B4-BE49-F238E27FC236}">
                <a16:creationId xmlns:a16="http://schemas.microsoft.com/office/drawing/2014/main" id="{B76FE5EB-BF27-49E8-83DF-CE49878B6431}"/>
              </a:ext>
            </a:extLst>
          </p:cNvPr>
          <p:cNvSpPr/>
          <p:nvPr/>
        </p:nvSpPr>
        <p:spPr>
          <a:xfrm>
            <a:off x="313480" y="3203008"/>
            <a:ext cx="4919701" cy="2246769"/>
          </a:xfrm>
          <a:prstGeom prst="rect">
            <a:avLst/>
          </a:prstGeom>
        </p:spPr>
        <p:txBody>
          <a:bodyPr wrap="square">
            <a:spAutoFit/>
          </a:bodyPr>
          <a:lstStyle/>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Select roles based on the User’s position at the LWIA.  Career Planner, Grant Manager, Supervisor etc.</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When all roles are added, click “Save” to continue.</a:t>
            </a:r>
          </a:p>
        </p:txBody>
      </p:sp>
      <p:sp>
        <p:nvSpPr>
          <p:cNvPr id="6" name="Rectangle 5">
            <a:extLst>
              <a:ext uri="{FF2B5EF4-FFF2-40B4-BE49-F238E27FC236}">
                <a16:creationId xmlns:a16="http://schemas.microsoft.com/office/drawing/2014/main" id="{53A6BB91-FDED-41C8-B427-3576A76733EA}"/>
              </a:ext>
            </a:extLst>
          </p:cNvPr>
          <p:cNvSpPr/>
          <p:nvPr/>
        </p:nvSpPr>
        <p:spPr>
          <a:xfrm>
            <a:off x="542260" y="2556677"/>
            <a:ext cx="6220047"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9243BC17-61A8-4A0C-9C16-1588AA459EC6}"/>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Tree>
    <p:extLst>
      <p:ext uri="{BB962C8B-B14F-4D97-AF65-F5344CB8AC3E}">
        <p14:creationId xmlns:p14="http://schemas.microsoft.com/office/powerpoint/2010/main" val="327793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4" name="Picture 3">
            <a:extLst>
              <a:ext uri="{FF2B5EF4-FFF2-40B4-BE49-F238E27FC236}">
                <a16:creationId xmlns:a16="http://schemas.microsoft.com/office/drawing/2014/main" id="{9AD7322D-F444-4FBE-9C51-5D86080D0E9B}"/>
              </a:ext>
            </a:extLst>
          </p:cNvPr>
          <p:cNvPicPr>
            <a:picLocks noChangeAspect="1"/>
          </p:cNvPicPr>
          <p:nvPr/>
        </p:nvPicPr>
        <p:blipFill>
          <a:blip r:embed="rId2"/>
          <a:stretch>
            <a:fillRect/>
          </a:stretch>
        </p:blipFill>
        <p:spPr>
          <a:xfrm>
            <a:off x="5779819" y="3869202"/>
            <a:ext cx="5944372" cy="1022985"/>
          </a:xfrm>
          <a:prstGeom prst="rect">
            <a:avLst/>
          </a:prstGeom>
        </p:spPr>
      </p:pic>
      <p:sp>
        <p:nvSpPr>
          <p:cNvPr id="6" name="Rectangle 5">
            <a:extLst>
              <a:ext uri="{FF2B5EF4-FFF2-40B4-BE49-F238E27FC236}">
                <a16:creationId xmlns:a16="http://schemas.microsoft.com/office/drawing/2014/main" id="{F203DEBA-C5BB-45B8-9C50-00B31B847EB0}"/>
              </a:ext>
            </a:extLst>
          </p:cNvPr>
          <p:cNvSpPr/>
          <p:nvPr/>
        </p:nvSpPr>
        <p:spPr>
          <a:xfrm>
            <a:off x="838200" y="3307138"/>
            <a:ext cx="4871084" cy="3170099"/>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IWDS will generate a pop-up message at the top of the screen with the new IWDS Username “suser” (</a:t>
            </a:r>
            <a:r>
              <a:rPr lang="en-US" sz="2000" b="1" u="sng" dirty="0">
                <a:latin typeface="Calibri" panose="020F0502020204030204" pitchFamily="34" charset="0"/>
                <a:ea typeface="Calibri" panose="020F0502020204030204" pitchFamily="34" charset="0"/>
                <a:cs typeface="Times New Roman" panose="02020603050405020304" pitchFamily="18" charset="0"/>
              </a:rPr>
              <a:t>S</a:t>
            </a:r>
            <a:r>
              <a:rPr lang="en-US" sz="2000" dirty="0">
                <a:latin typeface="Calibri" panose="020F0502020204030204" pitchFamily="34" charset="0"/>
                <a:ea typeface="Calibri" panose="020F0502020204030204" pitchFamily="34" charset="0"/>
                <a:cs typeface="Times New Roman" panose="02020603050405020304" pitchFamily="18" charset="0"/>
              </a:rPr>
              <a:t>ample </a:t>
            </a:r>
            <a:r>
              <a:rPr lang="en-US" sz="2000" b="1" u="sng" dirty="0">
                <a:latin typeface="Calibri" panose="020F0502020204030204" pitchFamily="34" charset="0"/>
                <a:ea typeface="Calibri" panose="020F0502020204030204" pitchFamily="34" charset="0"/>
                <a:cs typeface="Times New Roman" panose="02020603050405020304" pitchFamily="18" charset="0"/>
              </a:rPr>
              <a:t>User</a:t>
            </a:r>
            <a:r>
              <a:rPr lang="en-US" sz="2000" dirty="0">
                <a:latin typeface="Calibri" panose="020F0502020204030204" pitchFamily="34" charset="0"/>
                <a:ea typeface="Calibri" panose="020F0502020204030204" pitchFamily="34" charset="0"/>
                <a:cs typeface="Times New Roman" panose="02020603050405020304" pitchFamily="18" charset="0"/>
              </a:rPr>
              <a:t>) and Password “8436555”.</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If there is already a “suser”, the system will create “suser1” or “suser2”, and so on.</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IWDS will also create an IL workNet ID and Password for the new user.</a:t>
            </a:r>
          </a:p>
        </p:txBody>
      </p:sp>
      <p:sp>
        <p:nvSpPr>
          <p:cNvPr id="7" name="Rectangle 6">
            <a:extLst>
              <a:ext uri="{FF2B5EF4-FFF2-40B4-BE49-F238E27FC236}">
                <a16:creationId xmlns:a16="http://schemas.microsoft.com/office/drawing/2014/main" id="{1CC1789D-EDCD-4C11-A735-3FFD324B1343}"/>
              </a:ext>
            </a:extLst>
          </p:cNvPr>
          <p:cNvSpPr/>
          <p:nvPr/>
        </p:nvSpPr>
        <p:spPr>
          <a:xfrm>
            <a:off x="723014" y="2660807"/>
            <a:ext cx="6166884"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ED0B9378-244C-401D-8A7F-E70231C9DE87}"/>
              </a:ext>
            </a:extLst>
          </p:cNvPr>
          <p:cNvSpPr>
            <a:spLocks noGrp="1"/>
          </p:cNvSpPr>
          <p:nvPr>
            <p:ph type="sldNum" sz="quarter" idx="12"/>
          </p:nvPr>
        </p:nvSpPr>
        <p:spPr/>
        <p:txBody>
          <a:bodyPr/>
          <a:lstStyle/>
          <a:p>
            <a:fld id="{62E03C93-A8B5-5E4D-ADDE-FACFC10B3CD1}" type="slidenum">
              <a:rPr lang="en-US" smtClean="0"/>
              <a:pPr/>
              <a:t>13</a:t>
            </a:fld>
            <a:endParaRPr lang="en-US" dirty="0"/>
          </a:p>
        </p:txBody>
      </p:sp>
    </p:spTree>
    <p:extLst>
      <p:ext uri="{BB962C8B-B14F-4D97-AF65-F5344CB8AC3E}">
        <p14:creationId xmlns:p14="http://schemas.microsoft.com/office/powerpoint/2010/main" val="3599829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382772" y="3435697"/>
            <a:ext cx="4539748" cy="3139321"/>
          </a:xfrm>
          <a:prstGeom prst="rect">
            <a:avLst/>
          </a:prstGeom>
        </p:spPr>
        <p:txBody>
          <a:bodyPr wrap="square">
            <a:spAutoFit/>
          </a:bodyPr>
          <a:lstStyle/>
          <a:p>
            <a:pPr marL="228600"/>
            <a:r>
              <a:rPr lang="en-US" dirty="0">
                <a:latin typeface="Calibri" panose="020F0502020204030204" pitchFamily="34" charset="0"/>
                <a:ea typeface="Calibri" panose="020F0502020204030204" pitchFamily="34" charset="0"/>
                <a:cs typeface="Times New Roman" panose="02020603050405020304" pitchFamily="18" charset="0"/>
              </a:rPr>
              <a:t>As a Local System Administrator, you will have to re-enable disabled IWDS users and reset passwords.</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IWDS will automatically disable any user that has not logged into the system within the past 35 days.</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The far-right column “Enabled” shows a “N” for No.</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7DF1CA8-6E38-4388-8C37-9E4BF1EEA7A8}"/>
              </a:ext>
            </a:extLst>
          </p:cNvPr>
          <p:cNvPicPr>
            <a:picLocks noChangeAspect="1"/>
          </p:cNvPicPr>
          <p:nvPr/>
        </p:nvPicPr>
        <p:blipFill>
          <a:blip r:embed="rId2"/>
          <a:stretch>
            <a:fillRect/>
          </a:stretch>
        </p:blipFill>
        <p:spPr>
          <a:xfrm>
            <a:off x="5311140" y="3438837"/>
            <a:ext cx="6134100" cy="2457450"/>
          </a:xfrm>
          <a:prstGeom prst="rect">
            <a:avLst/>
          </a:prstGeom>
        </p:spPr>
      </p:pic>
      <p:sp>
        <p:nvSpPr>
          <p:cNvPr id="6" name="Rectangle 5">
            <a:extLst>
              <a:ext uri="{FF2B5EF4-FFF2-40B4-BE49-F238E27FC236}">
                <a16:creationId xmlns:a16="http://schemas.microsoft.com/office/drawing/2014/main" id="{6F217DC6-9649-4B4B-AE3C-2E78BF762CA9}"/>
              </a:ext>
            </a:extLst>
          </p:cNvPr>
          <p:cNvSpPr/>
          <p:nvPr/>
        </p:nvSpPr>
        <p:spPr>
          <a:xfrm>
            <a:off x="542260" y="2660807"/>
            <a:ext cx="5784112"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8" name="Slide Number Placeholder 7">
            <a:extLst>
              <a:ext uri="{FF2B5EF4-FFF2-40B4-BE49-F238E27FC236}">
                <a16:creationId xmlns:a16="http://schemas.microsoft.com/office/drawing/2014/main" id="{51F4A203-6915-4CA7-8FD2-581472B9D5FD}"/>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Tree>
    <p:extLst>
      <p:ext uri="{BB962C8B-B14F-4D97-AF65-F5344CB8AC3E}">
        <p14:creationId xmlns:p14="http://schemas.microsoft.com/office/powerpoint/2010/main" val="66831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372140" y="3341971"/>
            <a:ext cx="4776634" cy="3139321"/>
          </a:xfrm>
          <a:prstGeom prst="rect">
            <a:avLst/>
          </a:prstGeom>
        </p:spPr>
        <p:txBody>
          <a:bodyPr wrap="square">
            <a:spAutoFit/>
          </a:bodyPr>
          <a:lstStyle/>
          <a:p>
            <a:pPr marL="228600"/>
            <a:r>
              <a:rPr lang="en-US" dirty="0"/>
              <a:t>To re-enable a User, change “Enabled” from “No” to “Yes” and change the “Disabled Reason” by using the dropdown arrow to the top which is the blank line. </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Then click “Save”.</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If you need to re-enable the ID </a:t>
            </a:r>
            <a:r>
              <a:rPr lang="en-US" b="1" u="sng" dirty="0">
                <a:latin typeface="Calibri" panose="020F0502020204030204" pitchFamily="34" charset="0"/>
                <a:ea typeface="Calibri" panose="020F0502020204030204" pitchFamily="34" charset="0"/>
                <a:cs typeface="Times New Roman" panose="02020603050405020304" pitchFamily="18" charset="0"/>
              </a:rPr>
              <a:t>and</a:t>
            </a:r>
            <a:r>
              <a:rPr lang="en-US" dirty="0">
                <a:latin typeface="Calibri" panose="020F0502020204030204" pitchFamily="34" charset="0"/>
                <a:ea typeface="Calibri" panose="020F0502020204030204" pitchFamily="34" charset="0"/>
                <a:cs typeface="Times New Roman" panose="02020603050405020304" pitchFamily="18" charset="0"/>
              </a:rPr>
              <a:t> do a password reset, treat it as </a:t>
            </a:r>
            <a:r>
              <a:rPr lang="en-US" b="1" u="sng" dirty="0">
                <a:latin typeface="Calibri" panose="020F0502020204030204" pitchFamily="34" charset="0"/>
                <a:ea typeface="Calibri" panose="020F0502020204030204" pitchFamily="34" charset="0"/>
                <a:cs typeface="Times New Roman" panose="02020603050405020304" pitchFamily="18" charset="0"/>
              </a:rPr>
              <a:t>2 separate tasks</a:t>
            </a:r>
            <a:r>
              <a:rPr lang="en-US" dirty="0">
                <a:latin typeface="Calibri" panose="020F0502020204030204" pitchFamily="34" charset="0"/>
                <a:ea typeface="Calibri" panose="020F0502020204030204" pitchFamily="34" charset="0"/>
                <a:cs typeface="Times New Roman" panose="02020603050405020304" pitchFamily="18" charset="0"/>
              </a:rPr>
              <a:t>.  You cannot do both at the same time.</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8F68E39-2371-4D93-96A5-F868B8904F64}"/>
              </a:ext>
            </a:extLst>
          </p:cNvPr>
          <p:cNvPicPr>
            <a:picLocks noChangeAspect="1"/>
          </p:cNvPicPr>
          <p:nvPr/>
        </p:nvPicPr>
        <p:blipFill rotWithShape="1">
          <a:blip r:embed="rId2"/>
          <a:srcRect/>
          <a:stretch/>
        </p:blipFill>
        <p:spPr>
          <a:xfrm>
            <a:off x="5391150" y="3411956"/>
            <a:ext cx="5067300" cy="1162050"/>
          </a:xfrm>
          <a:prstGeom prst="rect">
            <a:avLst/>
          </a:prstGeom>
        </p:spPr>
      </p:pic>
      <p:pic>
        <p:nvPicPr>
          <p:cNvPr id="7" name="Picture 6">
            <a:extLst>
              <a:ext uri="{FF2B5EF4-FFF2-40B4-BE49-F238E27FC236}">
                <a16:creationId xmlns:a16="http://schemas.microsoft.com/office/drawing/2014/main" id="{45F96A9C-0CBA-4186-A319-2D3041AC2863}"/>
              </a:ext>
            </a:extLst>
          </p:cNvPr>
          <p:cNvPicPr>
            <a:picLocks noChangeAspect="1"/>
          </p:cNvPicPr>
          <p:nvPr/>
        </p:nvPicPr>
        <p:blipFill>
          <a:blip r:embed="rId3"/>
          <a:stretch>
            <a:fillRect/>
          </a:stretch>
        </p:blipFill>
        <p:spPr>
          <a:xfrm>
            <a:off x="5324475" y="5047132"/>
            <a:ext cx="5133975" cy="1200150"/>
          </a:xfrm>
          <a:prstGeom prst="rect">
            <a:avLst/>
          </a:prstGeom>
        </p:spPr>
      </p:pic>
      <p:sp>
        <p:nvSpPr>
          <p:cNvPr id="8" name="Rectangle 7">
            <a:extLst>
              <a:ext uri="{FF2B5EF4-FFF2-40B4-BE49-F238E27FC236}">
                <a16:creationId xmlns:a16="http://schemas.microsoft.com/office/drawing/2014/main" id="{63082C57-301E-4109-9906-0D41A2E02A69}"/>
              </a:ext>
            </a:extLst>
          </p:cNvPr>
          <p:cNvSpPr/>
          <p:nvPr/>
        </p:nvSpPr>
        <p:spPr>
          <a:xfrm>
            <a:off x="606056" y="2660807"/>
            <a:ext cx="5592725"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9" name="Slide Number Placeholder 8">
            <a:extLst>
              <a:ext uri="{FF2B5EF4-FFF2-40B4-BE49-F238E27FC236}">
                <a16:creationId xmlns:a16="http://schemas.microsoft.com/office/drawing/2014/main" id="{42E4AF6D-DAB6-497D-AC33-C1CEA978C5BA}"/>
              </a:ext>
            </a:extLst>
          </p:cNvPr>
          <p:cNvSpPr>
            <a:spLocks noGrp="1"/>
          </p:cNvSpPr>
          <p:nvPr>
            <p:ph type="sldNum" sz="quarter" idx="12"/>
          </p:nvPr>
        </p:nvSpPr>
        <p:spPr/>
        <p:txBody>
          <a:bodyPr/>
          <a:lstStyle/>
          <a:p>
            <a:fld id="{62E03C93-A8B5-5E4D-ADDE-FACFC10B3CD1}" type="slidenum">
              <a:rPr lang="en-US" smtClean="0"/>
              <a:pPr/>
              <a:t>15</a:t>
            </a:fld>
            <a:endParaRPr lang="en-US" dirty="0"/>
          </a:p>
        </p:txBody>
      </p:sp>
    </p:spTree>
    <p:extLst>
      <p:ext uri="{BB962C8B-B14F-4D97-AF65-F5344CB8AC3E}">
        <p14:creationId xmlns:p14="http://schemas.microsoft.com/office/powerpoint/2010/main" val="1709238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467810" y="3429000"/>
            <a:ext cx="4454710" cy="3385542"/>
          </a:xfrm>
          <a:prstGeom prst="rect">
            <a:avLst/>
          </a:prstGeom>
        </p:spPr>
        <p:txBody>
          <a:bodyPr wrap="square">
            <a:spAutoFit/>
          </a:bodyPr>
          <a:lstStyle/>
          <a:p>
            <a:pPr marL="228600"/>
            <a:r>
              <a:rPr lang="en-US" sz="2000" dirty="0">
                <a:latin typeface="Calibri" panose="020F0502020204030204" pitchFamily="34" charset="0"/>
                <a:ea typeface="Calibri" panose="020F0502020204030204" pitchFamily="34" charset="0"/>
                <a:cs typeface="Times New Roman" panose="02020603050405020304" pitchFamily="18" charset="0"/>
              </a:rPr>
              <a:t>To reset the password for the IWDS ID,  click the “Reset Password” button.</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IWDS will generate a pop-up message with the temporary password.  This password is good until it is used, then the IWDS system will force the user to update their password.</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EBC2B3C-933F-4544-9398-5064F56AA068}"/>
              </a:ext>
            </a:extLst>
          </p:cNvPr>
          <p:cNvPicPr>
            <a:picLocks noChangeAspect="1"/>
          </p:cNvPicPr>
          <p:nvPr/>
        </p:nvPicPr>
        <p:blipFill>
          <a:blip r:embed="rId2"/>
          <a:stretch>
            <a:fillRect/>
          </a:stretch>
        </p:blipFill>
        <p:spPr>
          <a:xfrm>
            <a:off x="6014308" y="3307138"/>
            <a:ext cx="5172804" cy="1540835"/>
          </a:xfrm>
          <a:prstGeom prst="rect">
            <a:avLst/>
          </a:prstGeom>
        </p:spPr>
      </p:pic>
      <p:pic>
        <p:nvPicPr>
          <p:cNvPr id="8" name="Picture 7">
            <a:extLst>
              <a:ext uri="{FF2B5EF4-FFF2-40B4-BE49-F238E27FC236}">
                <a16:creationId xmlns:a16="http://schemas.microsoft.com/office/drawing/2014/main" id="{1DB8C580-7A4D-40F2-A00F-6668446CD046}"/>
              </a:ext>
            </a:extLst>
          </p:cNvPr>
          <p:cNvPicPr>
            <a:picLocks noChangeAspect="1"/>
          </p:cNvPicPr>
          <p:nvPr/>
        </p:nvPicPr>
        <p:blipFill>
          <a:blip r:embed="rId3"/>
          <a:stretch>
            <a:fillRect/>
          </a:stretch>
        </p:blipFill>
        <p:spPr>
          <a:xfrm>
            <a:off x="5569636" y="4967766"/>
            <a:ext cx="6134100" cy="1685925"/>
          </a:xfrm>
          <a:prstGeom prst="rect">
            <a:avLst/>
          </a:prstGeom>
        </p:spPr>
      </p:pic>
      <p:sp>
        <p:nvSpPr>
          <p:cNvPr id="7" name="Rectangle 6">
            <a:extLst>
              <a:ext uri="{FF2B5EF4-FFF2-40B4-BE49-F238E27FC236}">
                <a16:creationId xmlns:a16="http://schemas.microsoft.com/office/drawing/2014/main" id="{C8A25EC9-3623-4181-9837-500C62AD97FA}"/>
              </a:ext>
            </a:extLst>
          </p:cNvPr>
          <p:cNvSpPr/>
          <p:nvPr/>
        </p:nvSpPr>
        <p:spPr>
          <a:xfrm>
            <a:off x="659218" y="2660807"/>
            <a:ext cx="5582093"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9" name="Slide Number Placeholder 8">
            <a:extLst>
              <a:ext uri="{FF2B5EF4-FFF2-40B4-BE49-F238E27FC236}">
                <a16:creationId xmlns:a16="http://schemas.microsoft.com/office/drawing/2014/main" id="{1AAA47CA-EF89-428C-BC68-AFDCA495754E}"/>
              </a:ext>
            </a:extLst>
          </p:cNvPr>
          <p:cNvSpPr>
            <a:spLocks noGrp="1"/>
          </p:cNvSpPr>
          <p:nvPr>
            <p:ph type="sldNum" sz="quarter" idx="12"/>
          </p:nvPr>
        </p:nvSpPr>
        <p:spPr/>
        <p:txBody>
          <a:bodyPr/>
          <a:lstStyle/>
          <a:p>
            <a:fld id="{62E03C93-A8B5-5E4D-ADDE-FACFC10B3CD1}" type="slidenum">
              <a:rPr lang="en-US" smtClean="0"/>
              <a:pPr/>
              <a:t>16</a:t>
            </a:fld>
            <a:endParaRPr lang="en-US" dirty="0"/>
          </a:p>
        </p:txBody>
      </p:sp>
    </p:spTree>
    <p:extLst>
      <p:ext uri="{BB962C8B-B14F-4D97-AF65-F5344CB8AC3E}">
        <p14:creationId xmlns:p14="http://schemas.microsoft.com/office/powerpoint/2010/main" val="3086088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467810" y="3429000"/>
            <a:ext cx="4454710" cy="2769989"/>
          </a:xfrm>
          <a:prstGeom prst="rect">
            <a:avLst/>
          </a:prstGeom>
        </p:spPr>
        <p:txBody>
          <a:bodyPr wrap="square">
            <a:spAutoFit/>
          </a:bodyPr>
          <a:lstStyle/>
          <a:p>
            <a:pPr marL="228600"/>
            <a:r>
              <a:rPr lang="en-US" sz="2000" dirty="0">
                <a:latin typeface="Calibri" panose="020F0502020204030204" pitchFamily="34" charset="0"/>
                <a:ea typeface="Calibri" panose="020F0502020204030204" pitchFamily="34" charset="0"/>
                <a:cs typeface="Times New Roman" panose="02020603050405020304" pitchFamily="18" charset="0"/>
              </a:rPr>
              <a:t>You can also look at the user to see when their last login to IWDS occurred.</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If Last Login is 01/01/1900, the user has not logged into IWDS since the ID was created.</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36DCDDB-3CEC-47C7-B6B0-F1FC5AC803CF}"/>
              </a:ext>
            </a:extLst>
          </p:cNvPr>
          <p:cNvPicPr>
            <a:picLocks noChangeAspect="1"/>
          </p:cNvPicPr>
          <p:nvPr/>
        </p:nvPicPr>
        <p:blipFill rotWithShape="1">
          <a:blip r:embed="rId2"/>
          <a:srcRect t="59114" r="30203"/>
          <a:stretch/>
        </p:blipFill>
        <p:spPr>
          <a:xfrm>
            <a:off x="5461506" y="4016029"/>
            <a:ext cx="5353308" cy="474723"/>
          </a:xfrm>
          <a:prstGeom prst="rect">
            <a:avLst/>
          </a:prstGeom>
        </p:spPr>
      </p:pic>
      <p:sp>
        <p:nvSpPr>
          <p:cNvPr id="7" name="Rectangle 6">
            <a:extLst>
              <a:ext uri="{FF2B5EF4-FFF2-40B4-BE49-F238E27FC236}">
                <a16:creationId xmlns:a16="http://schemas.microsoft.com/office/drawing/2014/main" id="{135C7171-AD32-4066-828C-38F11D087716}"/>
              </a:ext>
            </a:extLst>
          </p:cNvPr>
          <p:cNvSpPr/>
          <p:nvPr/>
        </p:nvSpPr>
        <p:spPr>
          <a:xfrm>
            <a:off x="606056" y="2660807"/>
            <a:ext cx="5720316"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8" name="Slide Number Placeholder 7">
            <a:extLst>
              <a:ext uri="{FF2B5EF4-FFF2-40B4-BE49-F238E27FC236}">
                <a16:creationId xmlns:a16="http://schemas.microsoft.com/office/drawing/2014/main" id="{766EC741-A22C-42EE-BB3F-30A4813A0BC2}"/>
              </a:ext>
            </a:extLst>
          </p:cNvPr>
          <p:cNvSpPr>
            <a:spLocks noGrp="1"/>
          </p:cNvSpPr>
          <p:nvPr>
            <p:ph type="sldNum" sz="quarter" idx="12"/>
          </p:nvPr>
        </p:nvSpPr>
        <p:spPr/>
        <p:txBody>
          <a:bodyPr/>
          <a:lstStyle/>
          <a:p>
            <a:fld id="{62E03C93-A8B5-5E4D-ADDE-FACFC10B3CD1}" type="slidenum">
              <a:rPr lang="en-US" smtClean="0"/>
              <a:pPr/>
              <a:t>17</a:t>
            </a:fld>
            <a:endParaRPr lang="en-US" dirty="0"/>
          </a:p>
        </p:txBody>
      </p:sp>
    </p:spTree>
    <p:extLst>
      <p:ext uri="{BB962C8B-B14F-4D97-AF65-F5344CB8AC3E}">
        <p14:creationId xmlns:p14="http://schemas.microsoft.com/office/powerpoint/2010/main" val="208639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436288" y="3270402"/>
            <a:ext cx="4831983" cy="3139321"/>
          </a:xfrm>
          <a:prstGeom prst="rect">
            <a:avLst/>
          </a:prstGeom>
        </p:spPr>
        <p:txBody>
          <a:bodyPr wrap="square">
            <a:spAutoFit/>
          </a:bodyPr>
          <a:lstStyle/>
          <a:p>
            <a:pPr marL="228600"/>
            <a:r>
              <a:rPr lang="en-US" dirty="0">
                <a:latin typeface="Calibri" panose="020F0502020204030204" pitchFamily="34" charset="0"/>
                <a:ea typeface="Calibri" panose="020F0502020204030204" pitchFamily="34" charset="0"/>
                <a:cs typeface="Times New Roman" panose="02020603050405020304" pitchFamily="18" charset="0"/>
              </a:rPr>
              <a:t>To disable an IWDS user who has left LWIA employment, change “Enabled” from “Yes” to “No” and change the “Disabled Reason” to  “No Longer Employed by Partner”.</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There are multiple options to disable a user, select the appropriate reason.</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IWDS is a reporting legacy system that stores user data in relation to client data.  IWDS does not delete users, only disables them.</a:t>
            </a:r>
          </a:p>
        </p:txBody>
      </p:sp>
      <p:pic>
        <p:nvPicPr>
          <p:cNvPr id="6" name="Picture 5">
            <a:extLst>
              <a:ext uri="{FF2B5EF4-FFF2-40B4-BE49-F238E27FC236}">
                <a16:creationId xmlns:a16="http://schemas.microsoft.com/office/drawing/2014/main" id="{DB43CF4F-96C1-4F5C-B42C-313E3A26E9AF}"/>
              </a:ext>
            </a:extLst>
          </p:cNvPr>
          <p:cNvPicPr>
            <a:picLocks noChangeAspect="1"/>
          </p:cNvPicPr>
          <p:nvPr/>
        </p:nvPicPr>
        <p:blipFill>
          <a:blip r:embed="rId2"/>
          <a:stretch>
            <a:fillRect/>
          </a:stretch>
        </p:blipFill>
        <p:spPr>
          <a:xfrm>
            <a:off x="5516880" y="3270402"/>
            <a:ext cx="6085528" cy="1355413"/>
          </a:xfrm>
          <a:prstGeom prst="rect">
            <a:avLst/>
          </a:prstGeom>
        </p:spPr>
      </p:pic>
      <p:pic>
        <p:nvPicPr>
          <p:cNvPr id="9" name="Picture 8">
            <a:extLst>
              <a:ext uri="{FF2B5EF4-FFF2-40B4-BE49-F238E27FC236}">
                <a16:creationId xmlns:a16="http://schemas.microsoft.com/office/drawing/2014/main" id="{1B53865C-21C9-4EA3-A750-4C51EF59DE60}"/>
              </a:ext>
            </a:extLst>
          </p:cNvPr>
          <p:cNvPicPr>
            <a:picLocks noChangeAspect="1"/>
          </p:cNvPicPr>
          <p:nvPr/>
        </p:nvPicPr>
        <p:blipFill>
          <a:blip r:embed="rId3"/>
          <a:stretch>
            <a:fillRect/>
          </a:stretch>
        </p:blipFill>
        <p:spPr>
          <a:xfrm>
            <a:off x="5516880" y="4779127"/>
            <a:ext cx="6085528" cy="1397836"/>
          </a:xfrm>
          <a:prstGeom prst="rect">
            <a:avLst/>
          </a:prstGeom>
        </p:spPr>
      </p:pic>
      <p:sp>
        <p:nvSpPr>
          <p:cNvPr id="10" name="Rectangle 9">
            <a:extLst>
              <a:ext uri="{FF2B5EF4-FFF2-40B4-BE49-F238E27FC236}">
                <a16:creationId xmlns:a16="http://schemas.microsoft.com/office/drawing/2014/main" id="{5B7EA764-7222-415B-A11A-88C763D82E28}"/>
              </a:ext>
            </a:extLst>
          </p:cNvPr>
          <p:cNvSpPr/>
          <p:nvPr/>
        </p:nvSpPr>
        <p:spPr>
          <a:xfrm>
            <a:off x="589592" y="2660807"/>
            <a:ext cx="5683617"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7" name="Slide Number Placeholder 6">
            <a:extLst>
              <a:ext uri="{FF2B5EF4-FFF2-40B4-BE49-F238E27FC236}">
                <a16:creationId xmlns:a16="http://schemas.microsoft.com/office/drawing/2014/main" id="{AAF1CEB9-29C0-4329-9E4D-546BD0A97F0B}"/>
              </a:ext>
            </a:extLst>
          </p:cNvPr>
          <p:cNvSpPr>
            <a:spLocks noGrp="1"/>
          </p:cNvSpPr>
          <p:nvPr>
            <p:ph type="sldNum" sz="quarter" idx="12"/>
          </p:nvPr>
        </p:nvSpPr>
        <p:spPr/>
        <p:txBody>
          <a:bodyPr/>
          <a:lstStyle/>
          <a:p>
            <a:fld id="{62E03C93-A8B5-5E4D-ADDE-FACFC10B3CD1}" type="slidenum">
              <a:rPr lang="en-US" smtClean="0"/>
              <a:pPr/>
              <a:t>18</a:t>
            </a:fld>
            <a:endParaRPr lang="en-US" dirty="0"/>
          </a:p>
        </p:txBody>
      </p:sp>
    </p:spTree>
    <p:extLst>
      <p:ext uri="{BB962C8B-B14F-4D97-AF65-F5344CB8AC3E}">
        <p14:creationId xmlns:p14="http://schemas.microsoft.com/office/powerpoint/2010/main" val="96024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User Access Requests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34ACFA8B-2BE5-4AAD-9C1C-7D22A5A627C2}"/>
              </a:ext>
            </a:extLst>
          </p:cNvPr>
          <p:cNvSpPr/>
          <p:nvPr/>
        </p:nvSpPr>
        <p:spPr>
          <a:xfrm>
            <a:off x="723014" y="3105835"/>
            <a:ext cx="10630786" cy="2677656"/>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Local System Administrators are the only people at the LWIA with authorization to make user access or removal requests to OET for the IBIS, IES or IWDS systems.</a:t>
            </a: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Emails are to be sent with the necessary forms to the appropriate OET staff for all LWIA users.  </a:t>
            </a:r>
          </a:p>
        </p:txBody>
      </p:sp>
      <p:sp>
        <p:nvSpPr>
          <p:cNvPr id="6" name="Slide Number Placeholder 5">
            <a:extLst>
              <a:ext uri="{FF2B5EF4-FFF2-40B4-BE49-F238E27FC236}">
                <a16:creationId xmlns:a16="http://schemas.microsoft.com/office/drawing/2014/main" id="{3C5628AE-028A-4726-ACCC-16D537CD1F2C}"/>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244950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1167618" y="2118167"/>
            <a:ext cx="9988062" cy="4058796"/>
          </a:xfrm>
        </p:spPr>
        <p:txBody>
          <a:bodyPr>
            <a:normAutofit fontScale="92500" lnSpcReduction="2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Acronyms used in this presentation</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r>
              <a:rPr lang="en-US" dirty="0">
                <a:solidFill>
                  <a:schemeClr val="tx1"/>
                </a:solidFill>
              </a:rPr>
              <a:t>DCEO – Department of Commerce and Economic Opportunity</a:t>
            </a:r>
          </a:p>
          <a:p>
            <a:pPr marL="0" indent="0">
              <a:buNone/>
            </a:pPr>
            <a:r>
              <a:rPr lang="en-US" dirty="0">
                <a:solidFill>
                  <a:schemeClr val="tx1"/>
                </a:solidFill>
              </a:rPr>
              <a:t>OET – DCEO Office of Employment and Training</a:t>
            </a:r>
          </a:p>
          <a:p>
            <a:pPr marL="0" indent="0">
              <a:buNone/>
            </a:pPr>
            <a:r>
              <a:rPr lang="en-US" dirty="0">
                <a:solidFill>
                  <a:schemeClr val="tx1"/>
                </a:solidFill>
              </a:rPr>
              <a:t>IWDS – Illinois Workforce Development System</a:t>
            </a:r>
          </a:p>
          <a:p>
            <a:pPr marL="0" indent="0">
              <a:buNone/>
            </a:pPr>
            <a:r>
              <a:rPr lang="en-US" dirty="0">
                <a:solidFill>
                  <a:schemeClr val="tx1"/>
                </a:solidFill>
              </a:rPr>
              <a:t>IBIS – Illinois Benefit Information System</a:t>
            </a:r>
          </a:p>
          <a:p>
            <a:pPr marL="0" indent="0">
              <a:buNone/>
            </a:pPr>
            <a:r>
              <a:rPr lang="en-US" dirty="0">
                <a:solidFill>
                  <a:schemeClr val="tx1"/>
                </a:solidFill>
              </a:rPr>
              <a:t>IES – Integrated Eligibility System </a:t>
            </a:r>
          </a:p>
          <a:p>
            <a:pPr marL="0" indent="0">
              <a:buNone/>
            </a:pPr>
            <a:r>
              <a:rPr lang="en-US" dirty="0">
                <a:solidFill>
                  <a:schemeClr val="tx1"/>
                </a:solidFill>
              </a:rPr>
              <a:t>IwNC* – Illinois workNet Center</a:t>
            </a:r>
          </a:p>
          <a:p>
            <a:pPr marL="0" indent="0">
              <a:buNone/>
            </a:pPr>
            <a:r>
              <a:rPr lang="en-US" dirty="0">
                <a:solidFill>
                  <a:schemeClr val="tx1"/>
                </a:solidFill>
              </a:rPr>
              <a:t>SDA  – Shared Data Agreement</a:t>
            </a:r>
          </a:p>
          <a:p>
            <a:pPr marL="0" indent="0">
              <a:buNone/>
            </a:pPr>
            <a:r>
              <a:rPr lang="en-US" dirty="0">
                <a:solidFill>
                  <a:schemeClr val="tx1"/>
                </a:solidFill>
              </a:rPr>
              <a:t>LSA – Local System Administrator</a:t>
            </a:r>
          </a:p>
        </p:txBody>
      </p:sp>
      <p:sp>
        <p:nvSpPr>
          <p:cNvPr id="5" name="Slide Number Placeholder 4">
            <a:extLst>
              <a:ext uri="{FF2B5EF4-FFF2-40B4-BE49-F238E27FC236}">
                <a16:creationId xmlns:a16="http://schemas.microsoft.com/office/drawing/2014/main" id="{2CA3E837-2A7B-4E3F-8EEC-52EEE3F810DA}"/>
              </a:ext>
            </a:extLst>
          </p:cNvPr>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–LWIA 90</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733646" y="2828836"/>
            <a:ext cx="10833513" cy="3416320"/>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IWDS LWIA 90 (state-wide grants) access is requested through the IWDS System Administrators.  Requests should be submitted by the OET Grant Manager or by the LSA with the OET grant manager cc’d on the email.</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All LWIA 90 users must have an IDES Data Sharing Agreement Acknowledgment Form on file with OET before LWIA 90 access is granted.</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The LSA should contact the IWDS System Administrators at OET for IWDS LWIA 90 user password resets or to disable LWIA 90 users.</a:t>
            </a:r>
          </a:p>
        </p:txBody>
      </p:sp>
      <p:sp>
        <p:nvSpPr>
          <p:cNvPr id="6" name="Slide Number Placeholder 5">
            <a:extLst>
              <a:ext uri="{FF2B5EF4-FFF2-40B4-BE49-F238E27FC236}">
                <a16:creationId xmlns:a16="http://schemas.microsoft.com/office/drawing/2014/main" id="{801BD0DD-8E46-487D-8C22-56851002C658}"/>
              </a:ext>
            </a:extLst>
          </p:cNvPr>
          <p:cNvSpPr>
            <a:spLocks noGrp="1"/>
          </p:cNvSpPr>
          <p:nvPr>
            <p:ph type="sldNum" sz="quarter" idx="12"/>
          </p:nvPr>
        </p:nvSpPr>
        <p:spPr/>
        <p:txBody>
          <a:bodyPr/>
          <a:lstStyle/>
          <a:p>
            <a:fld id="{62E03C93-A8B5-5E4D-ADDE-FACFC10B3CD1}" type="slidenum">
              <a:rPr lang="en-US" smtClean="0"/>
              <a:pPr/>
              <a:t>20</a:t>
            </a:fld>
            <a:endParaRPr lang="en-US" dirty="0"/>
          </a:p>
        </p:txBody>
      </p:sp>
    </p:spTree>
    <p:extLst>
      <p:ext uri="{BB962C8B-B14F-4D97-AF65-F5344CB8AC3E}">
        <p14:creationId xmlns:p14="http://schemas.microsoft.com/office/powerpoint/2010/main" val="2573976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–LWIA 90</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43F7CA08-D59A-4DBE-91D4-B35F707FFC62}"/>
              </a:ext>
            </a:extLst>
          </p:cNvPr>
          <p:cNvSpPr/>
          <p:nvPr/>
        </p:nvSpPr>
        <p:spPr>
          <a:xfrm>
            <a:off x="744279" y="2869196"/>
            <a:ext cx="10609522" cy="3785652"/>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Any corrections to a LWIA 90 client application information will need to be submitted to the IWDS System Administrators at OET.</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Any assistance with exits or performance on LWIA 90 clients need to be submitted to the WIOA Performance Measures Staff at OET, with a cc: to the IWDS System Administrators.</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When LWIA 90 users who are no longer employed by the LWIA, or no longer need LWIA 90 access, email the IWDS System Administrators and the SDA Liaison to inform them of the change so the LWIA 90 ID can be disabled. </a:t>
            </a:r>
          </a:p>
        </p:txBody>
      </p:sp>
      <p:sp>
        <p:nvSpPr>
          <p:cNvPr id="6" name="Slide Number Placeholder 5">
            <a:extLst>
              <a:ext uri="{FF2B5EF4-FFF2-40B4-BE49-F238E27FC236}">
                <a16:creationId xmlns:a16="http://schemas.microsoft.com/office/drawing/2014/main" id="{9B3203F4-CBF9-4569-99D3-9F81F53C50C3}"/>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395370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BE0B6BB-6C72-45FA-B388-98306E5BCAAF}"/>
              </a:ext>
            </a:extLst>
          </p:cNvPr>
          <p:cNvPicPr>
            <a:picLocks noChangeAspect="1"/>
          </p:cNvPicPr>
          <p:nvPr/>
        </p:nvPicPr>
        <p:blipFill>
          <a:blip r:embed="rId2"/>
          <a:stretch>
            <a:fillRect/>
          </a:stretch>
        </p:blipFill>
        <p:spPr>
          <a:xfrm>
            <a:off x="6046470" y="2828836"/>
            <a:ext cx="5734050" cy="3057525"/>
          </a:xfrm>
          <a:prstGeom prst="rect">
            <a:avLst/>
          </a:prstGeom>
        </p:spPr>
      </p:pic>
      <p:sp>
        <p:nvSpPr>
          <p:cNvPr id="7" name="Rectangle 6">
            <a:extLst>
              <a:ext uri="{FF2B5EF4-FFF2-40B4-BE49-F238E27FC236}">
                <a16:creationId xmlns:a16="http://schemas.microsoft.com/office/drawing/2014/main" id="{96A02FE7-D45B-4D82-A1B8-863CEF148D60}"/>
              </a:ext>
            </a:extLst>
          </p:cNvPr>
          <p:cNvSpPr/>
          <p:nvPr/>
        </p:nvSpPr>
        <p:spPr>
          <a:xfrm>
            <a:off x="624840" y="2828836"/>
            <a:ext cx="4888230" cy="313932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IBIS (Illinois Benefit Information System) is a program owed by IDES (Illinois Department of Employment Security) that contains unemployment benefit information.</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To access the IBIS system, users will need both a PKI Digital ID and a RACF ID.</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Requests to add, remove, or reset passwords for IBIS users </a:t>
            </a:r>
            <a:r>
              <a:rPr lang="en-US" b="1" u="sng" dirty="0">
                <a:latin typeface="Calibri" panose="020F0502020204030204" pitchFamily="34" charset="0"/>
                <a:ea typeface="Calibri" panose="020F0502020204030204" pitchFamily="34" charset="0"/>
                <a:cs typeface="Times New Roman" panose="02020603050405020304" pitchFamily="18" charset="0"/>
              </a:rPr>
              <a:t>must be submitted by Local System Administrators</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8" name="Slide Number Placeholder 7">
            <a:extLst>
              <a:ext uri="{FF2B5EF4-FFF2-40B4-BE49-F238E27FC236}">
                <a16:creationId xmlns:a16="http://schemas.microsoft.com/office/drawing/2014/main" id="{8DC421EA-E22B-4A2B-BA7A-A0CA59FB342A}"/>
              </a:ext>
            </a:extLst>
          </p:cNvPr>
          <p:cNvSpPr>
            <a:spLocks noGrp="1"/>
          </p:cNvSpPr>
          <p:nvPr>
            <p:ph type="sldNum" sz="quarter" idx="12"/>
          </p:nvPr>
        </p:nvSpPr>
        <p:spPr/>
        <p:txBody>
          <a:bodyPr/>
          <a:lstStyle/>
          <a:p>
            <a:fld id="{62E03C93-A8B5-5E4D-ADDE-FACFC10B3CD1}" type="slidenum">
              <a:rPr lang="en-US" smtClean="0"/>
              <a:pPr/>
              <a:t>22</a:t>
            </a:fld>
            <a:endParaRPr lang="en-US" dirty="0"/>
          </a:p>
        </p:txBody>
      </p:sp>
    </p:spTree>
    <p:extLst>
      <p:ext uri="{BB962C8B-B14F-4D97-AF65-F5344CB8AC3E}">
        <p14:creationId xmlns:p14="http://schemas.microsoft.com/office/powerpoint/2010/main" val="1403045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838200" y="2688159"/>
            <a:ext cx="9985744" cy="3724096"/>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IBIS access is requested by Local System Administrators by submitting the Bureau of Agency Services-I.T.M External User I.D. Request Form.  User must have an IDES Data Sharing Agreement Acknowledgment Form on file before IBIS access will be granted.  These forms can be submitted at the same time.</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Any changes to user information (name, work address, work email, work phone) should be submitted to the IBIS Coordinator and the SDA Liaison via email to update User information.</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OET is only authorized to process IBIS access for LWIA employees that are using the system for WIOA activities.</a:t>
            </a:r>
          </a:p>
        </p:txBody>
      </p:sp>
      <p:sp>
        <p:nvSpPr>
          <p:cNvPr id="6" name="Slide Number Placeholder 5">
            <a:extLst>
              <a:ext uri="{FF2B5EF4-FFF2-40B4-BE49-F238E27FC236}">
                <a16:creationId xmlns:a16="http://schemas.microsoft.com/office/drawing/2014/main" id="{897F589F-6983-4421-A3D3-B76CA2839631}"/>
              </a:ext>
            </a:extLst>
          </p:cNvPr>
          <p:cNvSpPr>
            <a:spLocks noGrp="1"/>
          </p:cNvSpPr>
          <p:nvPr>
            <p:ph type="sldNum" sz="quarter" idx="12"/>
          </p:nvPr>
        </p:nvSpPr>
        <p:spPr/>
        <p:txBody>
          <a:bodyPr/>
          <a:lstStyle/>
          <a:p>
            <a:fld id="{62E03C93-A8B5-5E4D-ADDE-FACFC10B3CD1}" type="slidenum">
              <a:rPr lang="en-US" smtClean="0"/>
              <a:pPr/>
              <a:t>23</a:t>
            </a:fld>
            <a:endParaRPr lang="en-US" dirty="0"/>
          </a:p>
        </p:txBody>
      </p:sp>
    </p:spTree>
    <p:extLst>
      <p:ext uri="{BB962C8B-B14F-4D97-AF65-F5344CB8AC3E}">
        <p14:creationId xmlns:p14="http://schemas.microsoft.com/office/powerpoint/2010/main" val="2935361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F2A9AEC-B78E-48A3-B9DE-714686432337}"/>
              </a:ext>
            </a:extLst>
          </p:cNvPr>
          <p:cNvSpPr/>
          <p:nvPr/>
        </p:nvSpPr>
        <p:spPr>
          <a:xfrm>
            <a:off x="559380" y="3214115"/>
            <a:ext cx="5937067" cy="2862322"/>
          </a:xfrm>
          <a:prstGeom prst="rect">
            <a:avLst/>
          </a:prstGeom>
        </p:spPr>
        <p:txBody>
          <a:bodyPr wrap="square">
            <a:spAutoFit/>
          </a:bodyPr>
          <a:lstStyle/>
          <a:p>
            <a:pPr marL="182880"/>
            <a:r>
              <a:rPr lang="en-US" dirty="0">
                <a:latin typeface="Calibri" panose="020F0502020204030204" pitchFamily="34" charset="0"/>
                <a:ea typeface="Calibri" panose="020F0502020204030204" pitchFamily="34" charset="0"/>
                <a:cs typeface="Times New Roman" panose="02020603050405020304" pitchFamily="18" charset="0"/>
              </a:rPr>
              <a:t>All required fields highlighted on the sample Bureau of Agency Services-I.T.M External User I.D. Request Form must be complete to be processed.</a:t>
            </a:r>
          </a:p>
          <a:p>
            <a:pPr marL="182880" marR="0" lvl="0">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82880"/>
            <a:r>
              <a:rPr lang="en-US" dirty="0">
                <a:latin typeface="Calibri" panose="020F0502020204030204" pitchFamily="34" charset="0"/>
                <a:ea typeface="Times New Roman" panose="02020603050405020304" pitchFamily="18" charset="0"/>
                <a:cs typeface="Times New Roman" panose="02020603050405020304" pitchFamily="18" charset="0"/>
              </a:rPr>
              <a:t>The field “Digital Certificate ID (USER NAME)” refers to the applicant getting a PKI Digital ID.  </a:t>
            </a:r>
            <a:r>
              <a:rPr lang="en-US" dirty="0">
                <a:latin typeface="Calibri" panose="020F0502020204030204" pitchFamily="34" charset="0"/>
                <a:ea typeface="Calibri" panose="020F0502020204030204" pitchFamily="34" charset="0"/>
                <a:cs typeface="Times New Roman" panose="02020603050405020304" pitchFamily="18" charset="0"/>
              </a:rPr>
              <a:t>To obtain this ID the user must access the Department of Innovation and Technology (DoIT) website to create their own unique ID (it is not assigned).</a:t>
            </a:r>
          </a:p>
          <a:p>
            <a:pPr marL="182880" marR="0" lvl="0">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541A514-E656-4A23-9ADB-173D9CA9642E}"/>
              </a:ext>
            </a:extLst>
          </p:cNvPr>
          <p:cNvSpPr/>
          <p:nvPr/>
        </p:nvSpPr>
        <p:spPr>
          <a:xfrm>
            <a:off x="624840" y="2514435"/>
            <a:ext cx="5471160"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GAINING ACCESS TO IBIS:</a:t>
            </a:r>
          </a:p>
        </p:txBody>
      </p:sp>
      <p:pic>
        <p:nvPicPr>
          <p:cNvPr id="8" name="Picture 7">
            <a:extLst>
              <a:ext uri="{FF2B5EF4-FFF2-40B4-BE49-F238E27FC236}">
                <a16:creationId xmlns:a16="http://schemas.microsoft.com/office/drawing/2014/main" id="{925C811F-B12C-487B-A157-9E78A7693EC1}"/>
              </a:ext>
            </a:extLst>
          </p:cNvPr>
          <p:cNvPicPr>
            <a:picLocks noChangeAspect="1"/>
          </p:cNvPicPr>
          <p:nvPr/>
        </p:nvPicPr>
        <p:blipFill>
          <a:blip r:embed="rId2"/>
          <a:stretch>
            <a:fillRect/>
          </a:stretch>
        </p:blipFill>
        <p:spPr>
          <a:xfrm>
            <a:off x="6861569" y="1935726"/>
            <a:ext cx="4771050" cy="4593797"/>
          </a:xfrm>
          <a:prstGeom prst="rect">
            <a:avLst/>
          </a:prstGeom>
        </p:spPr>
      </p:pic>
      <p:sp>
        <p:nvSpPr>
          <p:cNvPr id="9" name="Slide Number Placeholder 8">
            <a:extLst>
              <a:ext uri="{FF2B5EF4-FFF2-40B4-BE49-F238E27FC236}">
                <a16:creationId xmlns:a16="http://schemas.microsoft.com/office/drawing/2014/main" id="{E60C1ADA-7336-4218-9F0E-9D4CC1D985AE}"/>
              </a:ext>
            </a:extLst>
          </p:cNvPr>
          <p:cNvSpPr>
            <a:spLocks noGrp="1"/>
          </p:cNvSpPr>
          <p:nvPr>
            <p:ph type="sldNum" sz="quarter" idx="12"/>
          </p:nvPr>
        </p:nvSpPr>
        <p:spPr/>
        <p:txBody>
          <a:bodyPr/>
          <a:lstStyle/>
          <a:p>
            <a:fld id="{62E03C93-A8B5-5E4D-ADDE-FACFC10B3CD1}" type="slidenum">
              <a:rPr lang="en-US" smtClean="0"/>
              <a:pPr/>
              <a:t>24</a:t>
            </a:fld>
            <a:endParaRPr lang="en-US" dirty="0"/>
          </a:p>
        </p:txBody>
      </p:sp>
    </p:spTree>
    <p:extLst>
      <p:ext uri="{BB962C8B-B14F-4D97-AF65-F5344CB8AC3E}">
        <p14:creationId xmlns:p14="http://schemas.microsoft.com/office/powerpoint/2010/main" val="2209290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E4BDCF9-8770-4695-A035-4204402F1939}"/>
              </a:ext>
            </a:extLst>
          </p:cNvPr>
          <p:cNvPicPr/>
          <p:nvPr/>
        </p:nvPicPr>
        <p:blipFill rotWithShape="1">
          <a:blip r:embed="rId2"/>
          <a:srcRect l="3026" r="3653" b="3759"/>
          <a:stretch/>
        </p:blipFill>
        <p:spPr>
          <a:xfrm>
            <a:off x="5380543" y="2766876"/>
            <a:ext cx="6579340" cy="3934150"/>
          </a:xfrm>
          <a:prstGeom prst="rect">
            <a:avLst/>
          </a:prstGeom>
        </p:spPr>
      </p:pic>
      <p:sp>
        <p:nvSpPr>
          <p:cNvPr id="8" name="Rectangle 7">
            <a:extLst>
              <a:ext uri="{FF2B5EF4-FFF2-40B4-BE49-F238E27FC236}">
                <a16:creationId xmlns:a16="http://schemas.microsoft.com/office/drawing/2014/main" id="{821695CB-BC77-4E1A-A966-04BBEC78D68C}"/>
              </a:ext>
            </a:extLst>
          </p:cNvPr>
          <p:cNvSpPr/>
          <p:nvPr/>
        </p:nvSpPr>
        <p:spPr>
          <a:xfrm>
            <a:off x="232940" y="3192670"/>
            <a:ext cx="4541520" cy="3154646"/>
          </a:xfrm>
          <a:prstGeom prst="rect">
            <a:avLst/>
          </a:prstGeom>
        </p:spPr>
        <p:txBody>
          <a:bodyPr wrap="square">
            <a:spAutoFit/>
          </a:bodyPr>
          <a:lstStyle/>
          <a:p>
            <a:pPr marL="22860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To create or reset a PKI Digital ID, go to: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https://enroll.pki.illinois.gov/UserRegistration/en_US/Homepage.html</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If you have problems, do not contact OET.        You will need to call the help desk at either   (217) 524-3648 or (312) 814-3648 and select Option 1 (Computer Related Issue) or          Option 2 (Digital ID support), then respond by saying “This is concerning a Digital ID”.</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DBDFA9F-53DB-4411-A094-7E6DA44D945A}"/>
              </a:ext>
            </a:extLst>
          </p:cNvPr>
          <p:cNvSpPr/>
          <p:nvPr/>
        </p:nvSpPr>
        <p:spPr>
          <a:xfrm>
            <a:off x="232940" y="2472289"/>
            <a:ext cx="5356412"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p:txBody>
      </p:sp>
      <p:sp>
        <p:nvSpPr>
          <p:cNvPr id="9" name="Slide Number Placeholder 8">
            <a:extLst>
              <a:ext uri="{FF2B5EF4-FFF2-40B4-BE49-F238E27FC236}">
                <a16:creationId xmlns:a16="http://schemas.microsoft.com/office/drawing/2014/main" id="{0DEEF38E-8394-4366-88CC-27B4AE4223F0}"/>
              </a:ext>
            </a:extLst>
          </p:cNvPr>
          <p:cNvSpPr>
            <a:spLocks noGrp="1"/>
          </p:cNvSpPr>
          <p:nvPr>
            <p:ph type="sldNum" sz="quarter" idx="12"/>
          </p:nvPr>
        </p:nvSpPr>
        <p:spPr/>
        <p:txBody>
          <a:bodyPr/>
          <a:lstStyle/>
          <a:p>
            <a:fld id="{62E03C93-A8B5-5E4D-ADDE-FACFC10B3CD1}" type="slidenum">
              <a:rPr lang="en-US" smtClean="0"/>
              <a:pPr/>
              <a:t>25</a:t>
            </a:fld>
            <a:endParaRPr lang="en-US" dirty="0"/>
          </a:p>
        </p:txBody>
      </p:sp>
    </p:spTree>
    <p:extLst>
      <p:ext uri="{BB962C8B-B14F-4D97-AF65-F5344CB8AC3E}">
        <p14:creationId xmlns:p14="http://schemas.microsoft.com/office/powerpoint/2010/main" val="275626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730362"/>
            <a:ext cx="11262360" cy="3693319"/>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RACF/IBIS PASSWORD RESETS:</a:t>
            </a:r>
          </a:p>
          <a:p>
            <a:pPr marL="228600"/>
            <a:r>
              <a:rPr lang="en-US" sz="2200" dirty="0">
                <a:latin typeface="Calibri" panose="020F0502020204030204" pitchFamily="34" charset="0"/>
                <a:ea typeface="Calibri" panose="020F0502020204030204" pitchFamily="34" charset="0"/>
                <a:cs typeface="Times New Roman" panose="02020603050405020304" pitchFamily="18" charset="0"/>
              </a:rPr>
              <a:t>If the IBIS user needs a password reset or is revoked, email both the RACF (MHDxxxx) and the user’s name to the IBIS Coordinator, who will first verify the user, then submit to the DCEO RACF Security Group for a </a:t>
            </a:r>
            <a:r>
              <a:rPr lang="en-US" sz="2200" dirty="0">
                <a:latin typeface="Calibri" panose="020F0502020204030204" pitchFamily="34" charset="0"/>
                <a:cs typeface="Times New Roman" panose="02020603050405020304" pitchFamily="18" charset="0"/>
              </a:rPr>
              <a:t>reset. </a:t>
            </a:r>
          </a:p>
          <a:p>
            <a:pPr marL="228600"/>
            <a:endParaRPr lang="en-US" sz="2200" dirty="0">
              <a:latin typeface="Calibri" panose="020F0502020204030204" pitchFamily="34" charset="0"/>
              <a:cs typeface="Times New Roman" panose="02020603050405020304" pitchFamily="18" charset="0"/>
            </a:endParaRPr>
          </a:p>
          <a:p>
            <a:pPr marL="228600"/>
            <a:r>
              <a:rPr lang="en-US" sz="2200" dirty="0">
                <a:latin typeface="Calibri" panose="020F0502020204030204" pitchFamily="34" charset="0"/>
                <a:cs typeface="Times New Roman" panose="02020603050405020304" pitchFamily="18" charset="0"/>
              </a:rPr>
              <a:t>OET is only authorized to process RACF password resets for users that are in the OET IBIS user database list and needing the password reset to access IBIS (not GRS, SNAP, or any other State of IL program).</a:t>
            </a:r>
          </a:p>
          <a:p>
            <a:pPr marL="228600"/>
            <a:endParaRPr lang="en-US" sz="2200" dirty="0">
              <a:latin typeface="Calibri" panose="020F0502020204030204" pitchFamily="34" charset="0"/>
              <a:cs typeface="Times New Roman" panose="02020603050405020304" pitchFamily="18" charset="0"/>
            </a:endParaRPr>
          </a:p>
          <a:p>
            <a:pPr marL="228600"/>
            <a:r>
              <a:rPr lang="en-US" sz="2200" dirty="0">
                <a:latin typeface="Calibri" panose="020F0502020204030204" pitchFamily="34" charset="0"/>
                <a:cs typeface="Times New Roman" panose="02020603050405020304" pitchFamily="18" charset="0"/>
              </a:rPr>
              <a:t>The temporary password is only good for 48 hours.</a:t>
            </a:r>
          </a:p>
        </p:txBody>
      </p:sp>
      <p:sp>
        <p:nvSpPr>
          <p:cNvPr id="6" name="Slide Number Placeholder 5">
            <a:extLst>
              <a:ext uri="{FF2B5EF4-FFF2-40B4-BE49-F238E27FC236}">
                <a16:creationId xmlns:a16="http://schemas.microsoft.com/office/drawing/2014/main" id="{8FE5F37A-1B46-4BDC-BA3D-B5B711791B35}"/>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Tree>
    <p:extLst>
      <p:ext uri="{BB962C8B-B14F-4D97-AF65-F5344CB8AC3E}">
        <p14:creationId xmlns:p14="http://schemas.microsoft.com/office/powerpoint/2010/main" val="181155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571BAAA-4C2D-41D1-B5AB-FFA8104E3B30}"/>
              </a:ext>
            </a:extLst>
          </p:cNvPr>
          <p:cNvPicPr>
            <a:picLocks noChangeAspect="1"/>
          </p:cNvPicPr>
          <p:nvPr/>
        </p:nvPicPr>
        <p:blipFill rotWithShape="1">
          <a:blip r:embed="rId2"/>
          <a:srcRect b="21802"/>
          <a:stretch/>
        </p:blipFill>
        <p:spPr>
          <a:xfrm>
            <a:off x="304800" y="3691462"/>
            <a:ext cx="3794607" cy="2642324"/>
          </a:xfrm>
          <a:prstGeom prst="rect">
            <a:avLst/>
          </a:prstGeom>
        </p:spPr>
      </p:pic>
      <p:pic>
        <p:nvPicPr>
          <p:cNvPr id="7" name="Picture 6">
            <a:extLst>
              <a:ext uri="{FF2B5EF4-FFF2-40B4-BE49-F238E27FC236}">
                <a16:creationId xmlns:a16="http://schemas.microsoft.com/office/drawing/2014/main" id="{30BDEEF0-C442-40C8-8705-59B34439B7D7}"/>
              </a:ext>
            </a:extLst>
          </p:cNvPr>
          <p:cNvPicPr>
            <a:picLocks noChangeAspect="1"/>
          </p:cNvPicPr>
          <p:nvPr/>
        </p:nvPicPr>
        <p:blipFill>
          <a:blip r:embed="rId3"/>
          <a:stretch>
            <a:fillRect/>
          </a:stretch>
        </p:blipFill>
        <p:spPr>
          <a:xfrm>
            <a:off x="4014617" y="3684704"/>
            <a:ext cx="7872583" cy="2962364"/>
          </a:xfrm>
          <a:prstGeom prst="rect">
            <a:avLst/>
          </a:prstGeom>
        </p:spPr>
      </p:pic>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4"/>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27</a:t>
            </a:fld>
            <a:endParaRPr lang="en-US" dirty="0"/>
          </a:p>
        </p:txBody>
      </p:sp>
    </p:spTree>
    <p:extLst>
      <p:ext uri="{BB962C8B-B14F-4D97-AF65-F5344CB8AC3E}">
        <p14:creationId xmlns:p14="http://schemas.microsoft.com/office/powerpoint/2010/main" val="2809620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730362"/>
            <a:ext cx="11262360" cy="3016210"/>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DEACTIVATING IBIS USERS:</a:t>
            </a:r>
          </a:p>
          <a:p>
            <a:pPr marL="274320"/>
            <a:r>
              <a:rPr lang="en-US" sz="2200" dirty="0">
                <a:latin typeface="Calibri" panose="020F0502020204030204" pitchFamily="34" charset="0"/>
                <a:ea typeface="Calibri" panose="020F0502020204030204" pitchFamily="34" charset="0"/>
                <a:cs typeface="Times New Roman" panose="02020603050405020304" pitchFamily="18" charset="0"/>
              </a:rPr>
              <a:t>If the IBIS user needs their access disabled, email the IBIS Coordinator at OET.  The IBIS Coordinator will create the deactivation request forms and submit them to the DCEO RACF Security Group once per </a:t>
            </a:r>
            <a:r>
              <a:rPr lang="en-US" sz="2200" dirty="0">
                <a:latin typeface="Calibri" panose="020F0502020204030204" pitchFamily="34" charset="0"/>
                <a:cs typeface="Times New Roman" panose="02020603050405020304" pitchFamily="18" charset="0"/>
              </a:rPr>
              <a:t>week. </a:t>
            </a:r>
          </a:p>
          <a:p>
            <a:pPr marL="274320"/>
            <a:endParaRPr lang="en-US" sz="2200" dirty="0">
              <a:latin typeface="Calibri" panose="020F0502020204030204" pitchFamily="34" charset="0"/>
              <a:cs typeface="Times New Roman" panose="02020603050405020304" pitchFamily="18" charset="0"/>
            </a:endParaRPr>
          </a:p>
          <a:p>
            <a:pPr marL="274320"/>
            <a:r>
              <a:rPr lang="en-US" sz="2200" dirty="0">
                <a:latin typeface="Calibri" panose="020F0502020204030204" pitchFamily="34" charset="0"/>
                <a:cs typeface="Times New Roman" panose="02020603050405020304" pitchFamily="18" charset="0"/>
              </a:rPr>
              <a:t>If a LWIA employee leaves your employment, the LWIA must notify the IBIS Coordinator and  SDA Liaison as soon as possible.  It could be a violation of the data sharing agreement if a user accessed IBIS who no longer was employed by your LWIA.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426867C2-2F97-40C5-BAD7-6A21C0861096}"/>
              </a:ext>
            </a:extLst>
          </p:cNvPr>
          <p:cNvSpPr>
            <a:spLocks noGrp="1"/>
          </p:cNvSpPr>
          <p:nvPr>
            <p:ph type="sldNum" sz="quarter" idx="12"/>
          </p:nvPr>
        </p:nvSpPr>
        <p:spPr/>
        <p:txBody>
          <a:bodyPr/>
          <a:lstStyle/>
          <a:p>
            <a:fld id="{62E03C93-A8B5-5E4D-ADDE-FACFC10B3CD1}" type="slidenum">
              <a:rPr lang="en-US" smtClean="0"/>
              <a:pPr/>
              <a:t>28</a:t>
            </a:fld>
            <a:endParaRPr lang="en-US" dirty="0"/>
          </a:p>
        </p:txBody>
      </p:sp>
    </p:spTree>
    <p:extLst>
      <p:ext uri="{BB962C8B-B14F-4D97-AF65-F5344CB8AC3E}">
        <p14:creationId xmlns:p14="http://schemas.microsoft.com/office/powerpoint/2010/main" val="2128037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2118167"/>
            <a:ext cx="10515600"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A328E54-3029-467E-83C8-22AC82C3F745}"/>
              </a:ext>
            </a:extLst>
          </p:cNvPr>
          <p:cNvSpPr/>
          <p:nvPr/>
        </p:nvSpPr>
        <p:spPr>
          <a:xfrm>
            <a:off x="304800" y="2690337"/>
            <a:ext cx="11337851" cy="3785652"/>
          </a:xfrm>
          <a:prstGeom prst="rect">
            <a:avLst/>
          </a:prstGeom>
        </p:spPr>
        <p:txBody>
          <a:bodyPr wrap="square">
            <a:spAutoFit/>
          </a:bodyPr>
          <a:lstStyle/>
          <a:p>
            <a:pPr marL="228600"/>
            <a:r>
              <a:rPr lang="en-US" sz="2400" dirty="0"/>
              <a:t>IES (Integrated Eligibility System) is a computer based public benefits application and management system.  It is a joint initiative by HFS (Illinois Department of Healthcare and Family Services) and DHS (Illinois Department of Human Services) where users can view client eligibility information.  Users are able to see all benefits (Medical, SNAP, TANF) for at least the last 12 months, earned and unearned income used to determine benefit eligibility, client notices, rede dates, family members included in the case.  </a:t>
            </a:r>
          </a:p>
          <a:p>
            <a:pPr marL="228600"/>
            <a:endParaRPr lang="en-US" sz="2400" dirty="0"/>
          </a:p>
          <a:p>
            <a:pPr marL="228600"/>
            <a:r>
              <a:rPr lang="en-US" sz="2400" dirty="0"/>
              <a:t>IES access is granted to LWIAs as a Subcontractor to OET through a Shared Data Agreement between DCEO and DHS.  If you have any questions regarding your Agency’s access to the IES system, please contact the SDA Liaison.</a:t>
            </a:r>
          </a:p>
        </p:txBody>
      </p:sp>
      <p:sp>
        <p:nvSpPr>
          <p:cNvPr id="6" name="Slide Number Placeholder 5">
            <a:extLst>
              <a:ext uri="{FF2B5EF4-FFF2-40B4-BE49-F238E27FC236}">
                <a16:creationId xmlns:a16="http://schemas.microsoft.com/office/drawing/2014/main" id="{5D43CA99-08C2-4631-9345-E33BF50F4B77}"/>
              </a:ext>
            </a:extLst>
          </p:cNvPr>
          <p:cNvSpPr>
            <a:spLocks noGrp="1"/>
          </p:cNvSpPr>
          <p:nvPr>
            <p:ph type="sldNum" sz="quarter" idx="12"/>
          </p:nvPr>
        </p:nvSpPr>
        <p:spPr/>
        <p:txBody>
          <a:bodyPr/>
          <a:lstStyle/>
          <a:p>
            <a:fld id="{62E03C93-A8B5-5E4D-ADDE-FACFC10B3CD1}" type="slidenum">
              <a:rPr lang="en-US" smtClean="0"/>
              <a:pPr/>
              <a:t>29</a:t>
            </a:fld>
            <a:endParaRPr lang="en-US" dirty="0"/>
          </a:p>
        </p:txBody>
      </p:sp>
    </p:spTree>
    <p:extLst>
      <p:ext uri="{BB962C8B-B14F-4D97-AF65-F5344CB8AC3E}">
        <p14:creationId xmlns:p14="http://schemas.microsoft.com/office/powerpoint/2010/main" val="136225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graphicFrame>
        <p:nvGraphicFramePr>
          <p:cNvPr id="6" name="Diagram 5">
            <a:extLst>
              <a:ext uri="{FF2B5EF4-FFF2-40B4-BE49-F238E27FC236}">
                <a16:creationId xmlns:a16="http://schemas.microsoft.com/office/drawing/2014/main" id="{B86A03B3-8434-43AA-ADEF-5F817266A523}"/>
              </a:ext>
            </a:extLst>
          </p:cNvPr>
          <p:cNvGraphicFramePr/>
          <p:nvPr>
            <p:extLst>
              <p:ext uri="{D42A27DB-BD31-4B8C-83A1-F6EECF244321}">
                <p14:modId xmlns:p14="http://schemas.microsoft.com/office/powerpoint/2010/main" val="2305167072"/>
              </p:ext>
            </p:extLst>
          </p:nvPr>
        </p:nvGraphicFramePr>
        <p:xfrm>
          <a:off x="337625" y="2666775"/>
          <a:ext cx="11516750" cy="3987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16420DAB-84E1-46D2-A6C9-04C32D5E123B}"/>
              </a:ext>
            </a:extLst>
          </p:cNvPr>
          <p:cNvSpPr/>
          <p:nvPr/>
        </p:nvSpPr>
        <p:spPr>
          <a:xfrm>
            <a:off x="337625" y="2020444"/>
            <a:ext cx="11382904" cy="646331"/>
          </a:xfrm>
          <a:prstGeom prst="rect">
            <a:avLst/>
          </a:prstGeom>
        </p:spPr>
        <p:txBody>
          <a:bodyPr wrap="squar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Systems for User Access</a:t>
            </a:r>
          </a:p>
        </p:txBody>
      </p:sp>
      <p:sp>
        <p:nvSpPr>
          <p:cNvPr id="4" name="Slide Number Placeholder 3">
            <a:extLst>
              <a:ext uri="{FF2B5EF4-FFF2-40B4-BE49-F238E27FC236}">
                <a16:creationId xmlns:a16="http://schemas.microsoft.com/office/drawing/2014/main" id="{BEF01E02-2E22-401F-86FD-956BB7246C83}"/>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195026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484162" y="2676927"/>
            <a:ext cx="11262360" cy="7448193"/>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IES:</a:t>
            </a:r>
          </a:p>
          <a:p>
            <a:pPr marL="228600"/>
            <a:r>
              <a:rPr lang="en-US" sz="2400" dirty="0">
                <a:latin typeface="Calibri" panose="020F0502020204030204" pitchFamily="34" charset="0"/>
                <a:ea typeface="Calibri" panose="020F0502020204030204" pitchFamily="34" charset="0"/>
                <a:cs typeface="Times New Roman" panose="02020603050405020304" pitchFamily="18" charset="0"/>
              </a:rPr>
              <a:t>IES access is requested by Local System Administrators to the OET SDA Liaison</a:t>
            </a:r>
            <a:r>
              <a:rPr lang="en-US" sz="2400" dirty="0">
                <a:latin typeface="Calibri" panose="020F0502020204030204" pitchFamily="34" charset="0"/>
                <a:cs typeface="Times New Roman" panose="02020603050405020304" pitchFamily="18" charset="0"/>
              </a:rPr>
              <a:t>.  </a:t>
            </a:r>
            <a:r>
              <a:rPr lang="en-US" sz="2400" dirty="0"/>
              <a:t>Each staff person from your agency, who requests access to IES, will need to:</a:t>
            </a:r>
          </a:p>
          <a:p>
            <a:pPr marL="228600" indent="-342900">
              <a:buFont typeface="Arial" panose="020B0604020202020204" pitchFamily="34" charset="0"/>
              <a:buChar char="•"/>
            </a:pPr>
            <a:endParaRPr lang="en-US" sz="2000" dirty="0"/>
          </a:p>
          <a:p>
            <a:pPr marL="6858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Complete Systems Access Request </a:t>
            </a:r>
            <a:r>
              <a:rPr lang="en-US" sz="2000" dirty="0">
                <a:latin typeface="Calibri" panose="020F0502020204030204" pitchFamily="34" charset="0"/>
                <a:cs typeface="Times New Roman" panose="02020603050405020304" pitchFamily="18" charset="0"/>
              </a:rPr>
              <a:t>IL444-2022 </a:t>
            </a:r>
            <a:r>
              <a:rPr lang="en-US" sz="2000" dirty="0">
                <a:latin typeface="Calibri" panose="020F0502020204030204" pitchFamily="34" charset="0"/>
                <a:ea typeface="Calibri" panose="020F0502020204030204" pitchFamily="34" charset="0"/>
                <a:cs typeface="Times New Roman" panose="02020603050405020304" pitchFamily="18" charset="0"/>
              </a:rPr>
              <a:t>Form.</a:t>
            </a:r>
            <a:endParaRPr lang="en-US" sz="2000" dirty="0"/>
          </a:p>
          <a:p>
            <a:pPr marL="685800" indent="-342900">
              <a:buFont typeface="Arial" panose="020B0604020202020204" pitchFamily="34" charset="0"/>
              <a:buChar char="•"/>
            </a:pPr>
            <a:r>
              <a:rPr lang="en-US" sz="2000" dirty="0"/>
              <a:t>Review the HIPPA and Privacy Policy Training for Externals and the External Security Awareness Training.</a:t>
            </a:r>
          </a:p>
          <a:p>
            <a:pPr marL="685800" indent="-342900">
              <a:buFont typeface="Arial" panose="020B0604020202020204" pitchFamily="34" charset="0"/>
              <a:buChar char="•"/>
            </a:pPr>
            <a:r>
              <a:rPr lang="en-US" sz="2000" dirty="0"/>
              <a:t>Complete and sign the IES HIPPA Privacy Policy Training Attestation and the IES Certificate of Understanding.  </a:t>
            </a:r>
            <a:r>
              <a:rPr lang="en-US" b="1" dirty="0"/>
              <a:t>Both form are to be sign by user’s supervisor</a:t>
            </a:r>
            <a:endParaRPr lang="en-US" dirty="0"/>
          </a:p>
          <a:p>
            <a:pPr marL="685800" indent="-342900">
              <a:buFont typeface="Arial" panose="020B0604020202020204" pitchFamily="34" charset="0"/>
              <a:buChar char="•"/>
            </a:pPr>
            <a:r>
              <a:rPr lang="en-US" sz="2000" dirty="0"/>
              <a:t>Obtain an external ID (Username and Password).</a:t>
            </a:r>
          </a:p>
          <a:p>
            <a:pPr marL="228600" indent="-342900">
              <a:buFont typeface="Arial" panose="020B0604020202020204" pitchFamily="34" charset="0"/>
              <a:buChar char="•"/>
            </a:pPr>
            <a:endParaRPr lang="en-US" sz="2000" dirty="0"/>
          </a:p>
          <a:p>
            <a:pPr marL="228600"/>
            <a:r>
              <a:rPr lang="en-US" sz="2400" dirty="0"/>
              <a:t>All forms are to be submitted to the SDA Liaison.</a:t>
            </a:r>
          </a:p>
          <a:p>
            <a:pPr marL="342900" indent="-342900">
              <a:buFont typeface="Arial" panose="020B0604020202020204" pitchFamily="34" charset="0"/>
              <a:buChar char="•"/>
            </a:pPr>
            <a:endParaRPr lang="en-US" sz="2000" dirty="0"/>
          </a:p>
          <a:p>
            <a:endParaRPr lang="en-US" sz="2400" dirty="0"/>
          </a:p>
          <a:p>
            <a:endParaRPr lang="en-US" sz="2400" dirty="0"/>
          </a:p>
          <a:p>
            <a:endParaRPr lang="en-US" sz="24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  </a:t>
            </a:r>
          </a:p>
          <a:p>
            <a:r>
              <a:rPr lang="en-US" sz="2400" dirty="0">
                <a:latin typeface="Calibri" panose="020F0502020204030204" pitchFamily="34" charset="0"/>
                <a:cs typeface="Times New Roman" panose="02020603050405020304" pitchFamily="18" charset="0"/>
              </a:rPr>
              <a:t>To update user information (name, work address, work email, work phone), DHS/IES – Local System Administrators would have the user complete and submit a new IL444-2022 Access Request Form (DHS Contract) and forward to the SDA liaison.</a:t>
            </a:r>
          </a:p>
          <a:p>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2A4D1ACA-B30C-4AAD-B561-823123C06CA4}"/>
              </a:ext>
            </a:extLst>
          </p:cNvPr>
          <p:cNvSpPr>
            <a:spLocks noGrp="1"/>
          </p:cNvSpPr>
          <p:nvPr>
            <p:ph type="sldNum" sz="quarter" idx="12"/>
          </p:nvPr>
        </p:nvSpPr>
        <p:spPr/>
        <p:txBody>
          <a:bodyPr/>
          <a:lstStyle/>
          <a:p>
            <a:fld id="{62E03C93-A8B5-5E4D-ADDE-FACFC10B3CD1}" type="slidenum">
              <a:rPr lang="en-US" smtClean="0"/>
              <a:pPr/>
              <a:t>30</a:t>
            </a:fld>
            <a:endParaRPr lang="en-US" dirty="0"/>
          </a:p>
        </p:txBody>
      </p:sp>
    </p:spTree>
    <p:extLst>
      <p:ext uri="{BB962C8B-B14F-4D97-AF65-F5344CB8AC3E}">
        <p14:creationId xmlns:p14="http://schemas.microsoft.com/office/powerpoint/2010/main" val="119501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304800" y="1977491"/>
            <a:ext cx="11049000" cy="561049"/>
          </a:xfrm>
        </p:spPr>
        <p:txBody>
          <a:bodyPr>
            <a:normAutofit fontScale="92500" lnSpcReduction="10000"/>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IES</a:t>
            </a: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2646D1DF-C078-4454-ABD4-D432DC3C0AF7}"/>
              </a:ext>
            </a:extLst>
          </p:cNvPr>
          <p:cNvSpPr txBox="1">
            <a:spLocks/>
          </p:cNvSpPr>
          <p:nvPr/>
        </p:nvSpPr>
        <p:spPr>
          <a:xfrm>
            <a:off x="304800" y="2445487"/>
            <a:ext cx="6086430" cy="71974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600" b="1" dirty="0">
                <a:solidFill>
                  <a:schemeClr val="tx1"/>
                </a:solidFill>
                <a:latin typeface="Calibri" panose="020F0502020204030204" pitchFamily="34" charset="0"/>
                <a:cs typeface="Calibri" panose="020F0502020204030204" pitchFamily="34" charset="0"/>
              </a:rPr>
              <a:t>  Required Forms for IES Access:</a:t>
            </a:r>
            <a:r>
              <a:rPr lang="en-US" dirty="0">
                <a:latin typeface="Calibri" panose="020F0502020204030204" pitchFamily="34" charset="0"/>
                <a:cs typeface="Calibri" panose="020F0502020204030204" pitchFamily="34" charset="0"/>
              </a:rPr>
              <a:t>	</a:t>
            </a:r>
          </a:p>
        </p:txBody>
      </p:sp>
      <p:sp>
        <p:nvSpPr>
          <p:cNvPr id="8" name="Content Placeholder 2">
            <a:extLst>
              <a:ext uri="{FF2B5EF4-FFF2-40B4-BE49-F238E27FC236}">
                <a16:creationId xmlns:a16="http://schemas.microsoft.com/office/drawing/2014/main" id="{686B32D0-D235-4AD6-96EA-D089B1E0270A}"/>
              </a:ext>
            </a:extLst>
          </p:cNvPr>
          <p:cNvSpPr txBox="1">
            <a:spLocks/>
          </p:cNvSpPr>
          <p:nvPr/>
        </p:nvSpPr>
        <p:spPr>
          <a:xfrm>
            <a:off x="304800" y="2925879"/>
            <a:ext cx="5692775" cy="34179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spcBef>
                <a:spcPts val="0"/>
              </a:spcBef>
              <a:buNone/>
            </a:pPr>
            <a:r>
              <a:rPr lang="en-US" sz="2400" dirty="0">
                <a:latin typeface="Calibri" panose="020F0502020204030204" pitchFamily="34" charset="0"/>
                <a:cs typeface="Calibri" panose="020F0502020204030204" pitchFamily="34" charset="0"/>
              </a:rPr>
              <a:t>Community Provider/External User ID and Systems Access Request IL444-2022 Form</a:t>
            </a:r>
          </a:p>
          <a:p>
            <a:pPr indent="0">
              <a:spcBef>
                <a:spcPts val="0"/>
              </a:spcBef>
              <a:buNone/>
            </a:pPr>
            <a:endParaRPr lang="en-US" sz="2400" dirty="0">
              <a:latin typeface="Calibri" panose="020F0502020204030204" pitchFamily="34" charset="0"/>
              <a:cs typeface="Calibri" panose="020F0502020204030204" pitchFamily="34" charset="0"/>
            </a:endParaRPr>
          </a:p>
          <a:p>
            <a:pPr indent="0">
              <a:spcBef>
                <a:spcPts val="0"/>
              </a:spcBef>
              <a:buNone/>
            </a:pPr>
            <a:r>
              <a:rPr lang="en-US" sz="2400" dirty="0">
                <a:latin typeface="Calibri" panose="020F0502020204030204" pitchFamily="34" charset="0"/>
                <a:cs typeface="Calibri" panose="020F0502020204030204" pitchFamily="34" charset="0"/>
              </a:rPr>
              <a:t>The user completes the highlighted User Information fields and signs the form.</a:t>
            </a:r>
          </a:p>
          <a:p>
            <a:pPr indent="0">
              <a:spcBef>
                <a:spcPts val="0"/>
              </a:spcBef>
              <a:buNone/>
            </a:pPr>
            <a:endParaRPr lang="en-US" sz="2400" dirty="0">
              <a:latin typeface="Calibri" panose="020F0502020204030204" pitchFamily="34" charset="0"/>
              <a:cs typeface="Calibri" panose="020F0502020204030204" pitchFamily="34" charset="0"/>
            </a:endParaRPr>
          </a:p>
          <a:p>
            <a:pPr indent="0">
              <a:spcBef>
                <a:spcPts val="0"/>
              </a:spcBef>
              <a:buNone/>
            </a:pPr>
            <a:r>
              <a:rPr lang="en-US" sz="2400" dirty="0">
                <a:latin typeface="Calibri" panose="020F0502020204030204" pitchFamily="34" charset="0"/>
                <a:cs typeface="Calibri" panose="020F0502020204030204" pitchFamily="34" charset="0"/>
              </a:rPr>
              <a:t>The LSA sends the Request Form and the IES HIPPA Privacy Policy Training Attestation and the IES Certificate of Understanding to the SDA Liaison. </a:t>
            </a:r>
          </a:p>
        </p:txBody>
      </p:sp>
      <p:sp>
        <p:nvSpPr>
          <p:cNvPr id="9" name="Text Placeholder 3">
            <a:extLst>
              <a:ext uri="{FF2B5EF4-FFF2-40B4-BE49-F238E27FC236}">
                <a16:creationId xmlns:a16="http://schemas.microsoft.com/office/drawing/2014/main" id="{8318357C-121D-4C22-AF43-243097FA4C85}"/>
              </a:ext>
            </a:extLst>
          </p:cNvPr>
          <p:cNvSpPr txBox="1">
            <a:spLocks/>
          </p:cNvSpPr>
          <p:nvPr/>
        </p:nvSpPr>
        <p:spPr>
          <a:xfrm>
            <a:off x="6698511" y="2005013"/>
            <a:ext cx="5390706"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latin typeface="Calibri" panose="020F0502020204030204" pitchFamily="34" charset="0"/>
              <a:cs typeface="Calibri" panose="020F0502020204030204" pitchFamily="34" charset="0"/>
            </a:endParaRPr>
          </a:p>
        </p:txBody>
      </p:sp>
      <p:pic>
        <p:nvPicPr>
          <p:cNvPr id="10" name="Content Placeholder 10">
            <a:extLst>
              <a:ext uri="{FF2B5EF4-FFF2-40B4-BE49-F238E27FC236}">
                <a16:creationId xmlns:a16="http://schemas.microsoft.com/office/drawing/2014/main" id="{3B4FDD41-37A3-4B84-88B9-944A18BFF12D}"/>
              </a:ext>
            </a:extLst>
          </p:cNvPr>
          <p:cNvPicPr>
            <a:picLocks noChangeAspect="1"/>
          </p:cNvPicPr>
          <p:nvPr/>
        </p:nvPicPr>
        <p:blipFill>
          <a:blip r:embed="rId2"/>
          <a:stretch>
            <a:fillRect/>
          </a:stretch>
        </p:blipFill>
        <p:spPr>
          <a:xfrm>
            <a:off x="6580977" y="2459556"/>
            <a:ext cx="4678902" cy="4049248"/>
          </a:xfrm>
          <a:prstGeom prst="rect">
            <a:avLst/>
          </a:prstGeom>
        </p:spPr>
      </p:pic>
      <p:sp>
        <p:nvSpPr>
          <p:cNvPr id="7" name="Slide Number Placeholder 6">
            <a:extLst>
              <a:ext uri="{FF2B5EF4-FFF2-40B4-BE49-F238E27FC236}">
                <a16:creationId xmlns:a16="http://schemas.microsoft.com/office/drawing/2014/main" id="{9AC3C857-5848-4F85-BDC9-FE818B64588E}"/>
              </a:ext>
            </a:extLst>
          </p:cNvPr>
          <p:cNvSpPr>
            <a:spLocks noGrp="1"/>
          </p:cNvSpPr>
          <p:nvPr>
            <p:ph type="sldNum" sz="quarter" idx="12"/>
          </p:nvPr>
        </p:nvSpPr>
        <p:spPr/>
        <p:txBody>
          <a:bodyPr/>
          <a:lstStyle/>
          <a:p>
            <a:fld id="{62E03C93-A8B5-5E4D-ADDE-FACFC10B3CD1}" type="slidenum">
              <a:rPr lang="en-US" smtClean="0"/>
              <a:pPr/>
              <a:t>31</a:t>
            </a:fld>
            <a:endParaRPr lang="en-US" dirty="0"/>
          </a:p>
        </p:txBody>
      </p:sp>
    </p:spTree>
    <p:extLst>
      <p:ext uri="{BB962C8B-B14F-4D97-AF65-F5344CB8AC3E}">
        <p14:creationId xmlns:p14="http://schemas.microsoft.com/office/powerpoint/2010/main" val="516749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304799" y="2676927"/>
            <a:ext cx="11262361" cy="3340402"/>
          </a:xfrm>
          <a:prstGeom prst="rect">
            <a:avLst/>
          </a:prstGeom>
        </p:spPr>
        <p:txBody>
          <a:bodyPr wrap="square">
            <a:spAutoFit/>
          </a:bodyPr>
          <a:lstStyle/>
          <a:p>
            <a:r>
              <a:rPr lang="en-US" sz="3600" b="1" dirty="0">
                <a:latin typeface="Calibri" panose="020F0502020204030204" pitchFamily="34" charset="0"/>
                <a:cs typeface="Times New Roman" panose="02020603050405020304" pitchFamily="18" charset="0"/>
              </a:rPr>
              <a:t>  CREATING THE EXTERNAL ID:</a:t>
            </a:r>
          </a:p>
          <a:p>
            <a:pPr marL="274320">
              <a:lnSpc>
                <a:spcPct val="115000"/>
              </a:lnSpc>
              <a:spcAft>
                <a:spcPts val="1000"/>
              </a:spcAft>
            </a:pPr>
            <a:r>
              <a:rPr lang="en-US" sz="2400" dirty="0"/>
              <a:t>Each staff person from your agency, who requires access to IES, will first need to obtain an external ID at the </a:t>
            </a:r>
            <a:r>
              <a:rPr lang="en-US" sz="2400" u="sng" dirty="0">
                <a:hlinkClick r:id="rId2"/>
              </a:rPr>
              <a:t>DoIT Identity Management</a:t>
            </a:r>
            <a:r>
              <a:rPr lang="en-US" sz="2400" dirty="0"/>
              <a:t> website. </a:t>
            </a:r>
          </a:p>
          <a:p>
            <a:pPr marL="274320">
              <a:lnSpc>
                <a:spcPct val="115000"/>
              </a:lnSpc>
              <a:spcAft>
                <a:spcPts val="1000"/>
              </a:spcAft>
            </a:pPr>
            <a:r>
              <a:rPr lang="en-US" sz="2400" dirty="0"/>
              <a:t>This is a self-service account management system that allows users to create an Illinois.gov ID and/or reset their account password.  </a:t>
            </a:r>
            <a:endParaRPr lang="en-US" sz="2400" dirty="0">
              <a:ea typeface="Calibri" panose="020F0502020204030204" pitchFamily="34" charset="0"/>
              <a:cs typeface="Times New Roman" panose="02020603050405020304" pitchFamily="18" charset="0"/>
            </a:endParaRPr>
          </a:p>
          <a:p>
            <a:pPr marL="274320"/>
            <a:r>
              <a:rPr lang="en-US" sz="2400" dirty="0"/>
              <a:t>The user will use the external ID (</a:t>
            </a:r>
            <a:r>
              <a:rPr lang="en-US" sz="2400" b="1" i="1" dirty="0"/>
              <a:t>Username</a:t>
            </a:r>
            <a:r>
              <a:rPr lang="en-US" sz="2400" dirty="0"/>
              <a:t>) and password they create through this process to log in to IES.</a:t>
            </a:r>
          </a:p>
        </p:txBody>
      </p:sp>
      <p:sp>
        <p:nvSpPr>
          <p:cNvPr id="6" name="Slide Number Placeholder 5">
            <a:extLst>
              <a:ext uri="{FF2B5EF4-FFF2-40B4-BE49-F238E27FC236}">
                <a16:creationId xmlns:a16="http://schemas.microsoft.com/office/drawing/2014/main" id="{485F8000-0B5B-4A93-9536-AD1BAF9172FB}"/>
              </a:ext>
            </a:extLst>
          </p:cNvPr>
          <p:cNvSpPr>
            <a:spLocks noGrp="1"/>
          </p:cNvSpPr>
          <p:nvPr>
            <p:ph type="sldNum" sz="quarter" idx="12"/>
          </p:nvPr>
        </p:nvSpPr>
        <p:spPr/>
        <p:txBody>
          <a:bodyPr/>
          <a:lstStyle/>
          <a:p>
            <a:fld id="{62E03C93-A8B5-5E4D-ADDE-FACFC10B3CD1}" type="slidenum">
              <a:rPr lang="en-US" smtClean="0"/>
              <a:pPr/>
              <a:t>32</a:t>
            </a:fld>
            <a:endParaRPr lang="en-US" dirty="0"/>
          </a:p>
        </p:txBody>
      </p:sp>
    </p:spTree>
    <p:extLst>
      <p:ext uri="{BB962C8B-B14F-4D97-AF65-F5344CB8AC3E}">
        <p14:creationId xmlns:p14="http://schemas.microsoft.com/office/powerpoint/2010/main" val="743546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1905906"/>
            <a:ext cx="10515600"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304799" y="2378544"/>
            <a:ext cx="11262361" cy="646331"/>
          </a:xfrm>
          <a:prstGeom prst="rect">
            <a:avLst/>
          </a:prstGeom>
        </p:spPr>
        <p:txBody>
          <a:bodyPr wrap="square">
            <a:spAutoFit/>
          </a:bodyPr>
          <a:lstStyle/>
          <a:p>
            <a:r>
              <a:rPr lang="en-US" sz="3600" b="1" dirty="0">
                <a:latin typeface="Calibri" panose="020F0502020204030204" pitchFamily="34" charset="0"/>
                <a:cs typeface="Times New Roman" panose="02020603050405020304" pitchFamily="18" charset="0"/>
              </a:rPr>
              <a:t> CREATING THE EXTERNAL ID:</a:t>
            </a:r>
          </a:p>
        </p:txBody>
      </p:sp>
      <p:pic>
        <p:nvPicPr>
          <p:cNvPr id="6" name="Picture 5">
            <a:extLst>
              <a:ext uri="{FF2B5EF4-FFF2-40B4-BE49-F238E27FC236}">
                <a16:creationId xmlns:a16="http://schemas.microsoft.com/office/drawing/2014/main" id="{4BF2FF14-44A2-4A05-810C-B34B3B8782FC}"/>
              </a:ext>
            </a:extLst>
          </p:cNvPr>
          <p:cNvPicPr/>
          <p:nvPr/>
        </p:nvPicPr>
        <p:blipFill>
          <a:blip r:embed="rId2"/>
          <a:stretch>
            <a:fillRect/>
          </a:stretch>
        </p:blipFill>
        <p:spPr>
          <a:xfrm>
            <a:off x="5654040" y="2959280"/>
            <a:ext cx="6019800" cy="3528289"/>
          </a:xfrm>
          <a:prstGeom prst="rect">
            <a:avLst/>
          </a:prstGeom>
        </p:spPr>
      </p:pic>
      <p:sp>
        <p:nvSpPr>
          <p:cNvPr id="5" name="Rectangle 4">
            <a:extLst>
              <a:ext uri="{FF2B5EF4-FFF2-40B4-BE49-F238E27FC236}">
                <a16:creationId xmlns:a16="http://schemas.microsoft.com/office/drawing/2014/main" id="{E9CC64B9-C1E5-4ACE-8566-C11F9C478D39}"/>
              </a:ext>
            </a:extLst>
          </p:cNvPr>
          <p:cNvSpPr/>
          <p:nvPr/>
        </p:nvSpPr>
        <p:spPr>
          <a:xfrm>
            <a:off x="410842" y="2959281"/>
            <a:ext cx="4709798" cy="3724096"/>
          </a:xfrm>
          <a:prstGeom prst="rect">
            <a:avLst/>
          </a:prstGeom>
        </p:spPr>
        <p:txBody>
          <a:bodyPr wrap="square">
            <a:spAutoFit/>
          </a:bodyPr>
          <a:lstStyle/>
          <a:p>
            <a:pPr marL="182880"/>
            <a:r>
              <a:rPr lang="en-US" sz="2000" dirty="0"/>
              <a:t>Begin by going to: </a:t>
            </a:r>
            <a:r>
              <a:rPr lang="en-US" sz="2000" u="sng" dirty="0">
                <a:hlinkClick r:id="rId3"/>
              </a:rPr>
              <a:t>http://id.illinois.</a:t>
            </a:r>
            <a:r>
              <a:rPr lang="en-US" sz="2000" dirty="0">
                <a:hlinkClick r:id="rId3"/>
              </a:rPr>
              <a:t>gov</a:t>
            </a:r>
            <a:r>
              <a:rPr lang="en-US" sz="2000" dirty="0"/>
              <a:t> and click on the third option on the page.</a:t>
            </a:r>
          </a:p>
          <a:p>
            <a:pPr marL="182880"/>
            <a:endParaRPr lang="en-US" sz="2000" dirty="0"/>
          </a:p>
          <a:p>
            <a:pPr marL="182880"/>
            <a:r>
              <a:rPr lang="en-US" sz="1600" dirty="0">
                <a:latin typeface="Calibri" panose="020F0502020204030204" pitchFamily="34" charset="0"/>
                <a:ea typeface="Calibri" panose="020F0502020204030204" pitchFamily="34" charset="0"/>
                <a:cs typeface="Times New Roman" panose="02020603050405020304" pitchFamily="18" charset="0"/>
              </a:rPr>
              <a:t>The information you enter must match your Driver’s License </a:t>
            </a:r>
            <a:r>
              <a:rPr lang="en-US" sz="1600" b="1" i="1" dirty="0">
                <a:latin typeface="Calibri" panose="020F0502020204030204" pitchFamily="34" charset="0"/>
                <a:ea typeface="Calibri" panose="020F0502020204030204" pitchFamily="34" charset="0"/>
                <a:cs typeface="Times New Roman" panose="02020603050405020304" pitchFamily="18" charset="0"/>
              </a:rPr>
              <a:t>exactly!</a:t>
            </a:r>
            <a:r>
              <a:rPr lang="en-US" sz="1600" dirty="0">
                <a:latin typeface="Calibri" panose="020F0502020204030204" pitchFamily="34" charset="0"/>
                <a:ea typeface="Calibri" panose="020F0502020204030204" pitchFamily="34" charset="0"/>
                <a:cs typeface="Times New Roman" panose="02020603050405020304" pitchFamily="18" charset="0"/>
              </a:rPr>
              <a:t>  If your information is not entered exactly as it appears on your Driver’s License, it could cause your registration to fail.  </a:t>
            </a:r>
            <a:r>
              <a:rPr lang="en-US" sz="1600" dirty="0"/>
              <a:t>Employees who do not have an Illinois Driver's License are not eligible to register via this automated system.  A State Of Illinois ID cannot be used instead of a Driver's License. You will need to notify your agency lead who will in turn notify their HFS or DHS Liaison.  An Enterprise Service Request (ESR) will be created so that an ID can be created manually for you.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DD2252B2-2FB6-4D43-B71A-BAB9B87FD963}"/>
              </a:ext>
            </a:extLst>
          </p:cNvPr>
          <p:cNvSpPr/>
          <p:nvPr/>
        </p:nvSpPr>
        <p:spPr>
          <a:xfrm>
            <a:off x="5226682" y="5707221"/>
            <a:ext cx="752087" cy="3641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13FC1D7D-8A91-4826-8E77-591338AF816E}"/>
              </a:ext>
            </a:extLst>
          </p:cNvPr>
          <p:cNvSpPr>
            <a:spLocks noGrp="1"/>
          </p:cNvSpPr>
          <p:nvPr>
            <p:ph type="sldNum" sz="quarter" idx="12"/>
          </p:nvPr>
        </p:nvSpPr>
        <p:spPr/>
        <p:txBody>
          <a:bodyPr/>
          <a:lstStyle/>
          <a:p>
            <a:fld id="{62E03C93-A8B5-5E4D-ADDE-FACFC10B3CD1}" type="slidenum">
              <a:rPr lang="en-US" smtClean="0"/>
              <a:pPr/>
              <a:t>33</a:t>
            </a:fld>
            <a:endParaRPr lang="en-US" dirty="0"/>
          </a:p>
        </p:txBody>
      </p:sp>
    </p:spTree>
    <p:extLst>
      <p:ext uri="{BB962C8B-B14F-4D97-AF65-F5344CB8AC3E}">
        <p14:creationId xmlns:p14="http://schemas.microsoft.com/office/powerpoint/2010/main" val="588343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769620" y="1999767"/>
            <a:ext cx="10515600"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304798" y="2558527"/>
            <a:ext cx="11262361" cy="646331"/>
          </a:xfrm>
          <a:prstGeom prst="rect">
            <a:avLst/>
          </a:prstGeom>
        </p:spPr>
        <p:txBody>
          <a:bodyPr wrap="square">
            <a:spAutoFit/>
          </a:bodyPr>
          <a:lstStyle/>
          <a:p>
            <a:r>
              <a:rPr lang="en-US" sz="3600" b="1" dirty="0">
                <a:latin typeface="Calibri" panose="020F0502020204030204" pitchFamily="34" charset="0"/>
                <a:cs typeface="Times New Roman" panose="02020603050405020304" pitchFamily="18" charset="0"/>
              </a:rPr>
              <a:t> CREATING THE EXTERNAL ID:</a:t>
            </a:r>
          </a:p>
        </p:txBody>
      </p:sp>
      <p:sp>
        <p:nvSpPr>
          <p:cNvPr id="5" name="Rectangle 4">
            <a:extLst>
              <a:ext uri="{FF2B5EF4-FFF2-40B4-BE49-F238E27FC236}">
                <a16:creationId xmlns:a16="http://schemas.microsoft.com/office/drawing/2014/main" id="{E9CC64B9-C1E5-4ACE-8566-C11F9C478D39}"/>
              </a:ext>
            </a:extLst>
          </p:cNvPr>
          <p:cNvSpPr/>
          <p:nvPr/>
        </p:nvSpPr>
        <p:spPr>
          <a:xfrm>
            <a:off x="467810" y="3258965"/>
            <a:ext cx="5019287" cy="3416320"/>
          </a:xfrm>
          <a:prstGeom prst="rect">
            <a:avLst/>
          </a:prstGeom>
        </p:spPr>
        <p:txBody>
          <a:bodyPr wrap="square">
            <a:spAutoFit/>
          </a:bodyPr>
          <a:lstStyle/>
          <a:p>
            <a:pPr marL="91440"/>
            <a:r>
              <a:rPr lang="en-US" sz="2400" dirty="0"/>
              <a:t>DoIT requires an email address verification and will send a confirmation email when completed.</a:t>
            </a:r>
          </a:p>
          <a:p>
            <a:pPr marL="91440"/>
            <a:endParaRPr lang="en-US" sz="2400" dirty="0"/>
          </a:p>
          <a:p>
            <a:pPr marL="91440"/>
            <a:r>
              <a:rPr lang="en-US" sz="2400" dirty="0"/>
              <a:t>The user will click on the link in the email they receive, and they will be returned to the DoIT site to complete the self-registration form.</a:t>
            </a:r>
          </a:p>
          <a:p>
            <a:endParaRPr lang="en-US" sz="2400" dirty="0"/>
          </a:p>
        </p:txBody>
      </p:sp>
      <p:pic>
        <p:nvPicPr>
          <p:cNvPr id="9" name="Picture 8">
            <a:extLst>
              <a:ext uri="{FF2B5EF4-FFF2-40B4-BE49-F238E27FC236}">
                <a16:creationId xmlns:a16="http://schemas.microsoft.com/office/drawing/2014/main" id="{7334283A-857C-4242-AEB6-71FE83D8E307}"/>
              </a:ext>
            </a:extLst>
          </p:cNvPr>
          <p:cNvPicPr/>
          <p:nvPr/>
        </p:nvPicPr>
        <p:blipFill>
          <a:blip r:embed="rId2"/>
          <a:stretch>
            <a:fillRect/>
          </a:stretch>
        </p:blipFill>
        <p:spPr>
          <a:xfrm>
            <a:off x="5935979" y="3235687"/>
            <a:ext cx="5349241" cy="3500036"/>
          </a:xfrm>
          <a:prstGeom prst="rect">
            <a:avLst/>
          </a:prstGeom>
        </p:spPr>
      </p:pic>
      <p:sp>
        <p:nvSpPr>
          <p:cNvPr id="8" name="Slide Number Placeholder 7">
            <a:extLst>
              <a:ext uri="{FF2B5EF4-FFF2-40B4-BE49-F238E27FC236}">
                <a16:creationId xmlns:a16="http://schemas.microsoft.com/office/drawing/2014/main" id="{CF8D94E5-B888-4C8F-B75A-0F9244C55DDC}"/>
              </a:ext>
            </a:extLst>
          </p:cNvPr>
          <p:cNvSpPr>
            <a:spLocks noGrp="1"/>
          </p:cNvSpPr>
          <p:nvPr>
            <p:ph type="sldNum" sz="quarter" idx="12"/>
          </p:nvPr>
        </p:nvSpPr>
        <p:spPr/>
        <p:txBody>
          <a:bodyPr/>
          <a:lstStyle/>
          <a:p>
            <a:fld id="{62E03C93-A8B5-5E4D-ADDE-FACFC10B3CD1}" type="slidenum">
              <a:rPr lang="en-US" smtClean="0"/>
              <a:pPr/>
              <a:t>34</a:t>
            </a:fld>
            <a:endParaRPr lang="en-US" dirty="0"/>
          </a:p>
        </p:txBody>
      </p:sp>
    </p:spTree>
    <p:extLst>
      <p:ext uri="{BB962C8B-B14F-4D97-AF65-F5344CB8AC3E}">
        <p14:creationId xmlns:p14="http://schemas.microsoft.com/office/powerpoint/2010/main" val="2873919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304799" y="2676927"/>
            <a:ext cx="11262361" cy="3939540"/>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UPDATING USER INFORMATION FOR IES:</a:t>
            </a:r>
          </a:p>
          <a:p>
            <a:pPr marL="228600"/>
            <a:r>
              <a:rPr lang="en-US" sz="2400" dirty="0">
                <a:cs typeface="Times New Roman" panose="02020603050405020304" pitchFamily="18" charset="0"/>
              </a:rPr>
              <a:t>To update user information (name, work address, work email, work phone) for IES,  the LSA submits a new completed Access Request IL444-2022 Form and forward to the SDA Liaison.</a:t>
            </a:r>
          </a:p>
          <a:p>
            <a:pPr marL="228600"/>
            <a:endParaRPr lang="en-US" sz="2400" dirty="0">
              <a:cs typeface="Times New Roman" panose="02020603050405020304" pitchFamily="18" charset="0"/>
            </a:endParaRPr>
          </a:p>
          <a:p>
            <a:pPr marL="228600"/>
            <a:r>
              <a:rPr lang="en-US" sz="2400" b="1" dirty="0"/>
              <a:t>If the user email changes, they must create a new External ID </a:t>
            </a:r>
            <a:r>
              <a:rPr lang="en-US" sz="2400" dirty="0"/>
              <a:t>and submit a new Access Request IL444-2022 Form to become active in IES with their new email.  Because of Multi-Factor Authentication, it is very important that their IES Account has an accurate work email. </a:t>
            </a:r>
          </a:p>
          <a:p>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25F1B23-02AA-4485-8C88-2AADB4C2B90E}"/>
              </a:ext>
            </a:extLst>
          </p:cNvPr>
          <p:cNvSpPr>
            <a:spLocks noGrp="1"/>
          </p:cNvSpPr>
          <p:nvPr>
            <p:ph type="sldNum" sz="quarter" idx="12"/>
          </p:nvPr>
        </p:nvSpPr>
        <p:spPr/>
        <p:txBody>
          <a:bodyPr/>
          <a:lstStyle/>
          <a:p>
            <a:fld id="{62E03C93-A8B5-5E4D-ADDE-FACFC10B3CD1}" type="slidenum">
              <a:rPr lang="en-US" smtClean="0"/>
              <a:pPr/>
              <a:t>35</a:t>
            </a:fld>
            <a:endParaRPr lang="en-US" dirty="0"/>
          </a:p>
        </p:txBody>
      </p:sp>
    </p:spTree>
    <p:extLst>
      <p:ext uri="{BB962C8B-B14F-4D97-AF65-F5344CB8AC3E}">
        <p14:creationId xmlns:p14="http://schemas.microsoft.com/office/powerpoint/2010/main" val="1934643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245522D-5D4B-43F7-AAC8-457CF59CF66A}"/>
              </a:ext>
            </a:extLst>
          </p:cNvPr>
          <p:cNvSpPr/>
          <p:nvPr/>
        </p:nvSpPr>
        <p:spPr>
          <a:xfrm>
            <a:off x="467810" y="2676927"/>
            <a:ext cx="11099350" cy="3570208"/>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IES PASSWORD/USER RESETS:</a:t>
            </a:r>
          </a:p>
          <a:p>
            <a:pPr marL="228600"/>
            <a:r>
              <a:rPr lang="en-US" sz="2400" dirty="0"/>
              <a:t>Users are required to change their password every 60 days.  If the user fails to change their password, they will be locked out of IES until they make the change.  </a:t>
            </a:r>
          </a:p>
          <a:p>
            <a:pPr marL="228600"/>
            <a:endParaRPr lang="en-US" sz="2400" dirty="0"/>
          </a:p>
          <a:p>
            <a:pPr marL="228600"/>
            <a:r>
              <a:rPr lang="en-US" sz="2400" dirty="0"/>
              <a:t>Additionally, users who are inactive in IES for 60 days will automatically have their status changed to ‘Inactive’.  If the user account becomes inactive, the LSA will need to resubmit an Access Request </a:t>
            </a:r>
            <a:r>
              <a:rPr lang="en-US" sz="2400" dirty="0">
                <a:latin typeface="Calibri" panose="020F0502020204030204" pitchFamily="34" charset="0"/>
                <a:cs typeface="Times New Roman" panose="02020603050405020304" pitchFamily="18" charset="0"/>
              </a:rPr>
              <a:t>IL444-2022 </a:t>
            </a:r>
            <a:r>
              <a:rPr lang="en-US" sz="2400" dirty="0"/>
              <a:t>Form for the user to the SDA Liaison for reactivation.</a:t>
            </a:r>
          </a:p>
          <a:p>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1A5DCF3-D490-4ECC-B38E-261C7D587091}"/>
              </a:ext>
            </a:extLst>
          </p:cNvPr>
          <p:cNvSpPr>
            <a:spLocks noGrp="1"/>
          </p:cNvSpPr>
          <p:nvPr>
            <p:ph type="sldNum" sz="quarter" idx="12"/>
          </p:nvPr>
        </p:nvSpPr>
        <p:spPr/>
        <p:txBody>
          <a:bodyPr/>
          <a:lstStyle/>
          <a:p>
            <a:fld id="{62E03C93-A8B5-5E4D-ADDE-FACFC10B3CD1}" type="slidenum">
              <a:rPr lang="en-US" smtClean="0"/>
              <a:pPr/>
              <a:t>36</a:t>
            </a:fld>
            <a:endParaRPr lang="en-US" dirty="0"/>
          </a:p>
        </p:txBody>
      </p:sp>
    </p:spTree>
    <p:extLst>
      <p:ext uri="{BB962C8B-B14F-4D97-AF65-F5344CB8AC3E}">
        <p14:creationId xmlns:p14="http://schemas.microsoft.com/office/powerpoint/2010/main" val="3284212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467810" y="2676927"/>
            <a:ext cx="11419390" cy="3570208"/>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IES:</a:t>
            </a:r>
          </a:p>
          <a:p>
            <a:pPr marL="228600"/>
            <a:r>
              <a:rPr lang="en-US" sz="2400" dirty="0"/>
              <a:t>To sign in to IES, the user will enter the username including domain that the user was given when the user obtained their external ID through </a:t>
            </a:r>
            <a:r>
              <a:rPr lang="en-US" sz="2400" b="1" dirty="0"/>
              <a:t>DoIT (</a:t>
            </a:r>
            <a:r>
              <a:rPr lang="en-US" sz="2400" dirty="0"/>
              <a:t>for example, </a:t>
            </a:r>
            <a:r>
              <a:rPr lang="en-US" sz="2400" u="sng" dirty="0">
                <a:hlinkClick r:id="rId2"/>
              </a:rPr>
              <a:t>mary.smith@external.illinois.gov</a:t>
            </a:r>
            <a:r>
              <a:rPr lang="en-US" sz="2400" u="sng" dirty="0"/>
              <a:t>)</a:t>
            </a:r>
            <a:r>
              <a:rPr lang="en-US" sz="2400" dirty="0"/>
              <a:t>.  The user will have also received a system generated notification when the user’s name was added to IES.  </a:t>
            </a:r>
            <a:r>
              <a:rPr lang="en-US" sz="2400" b="1" i="1" dirty="0"/>
              <a:t>The username from DoIT should match the user ID in the notification</a:t>
            </a:r>
            <a:r>
              <a:rPr lang="en-US" sz="2400" dirty="0"/>
              <a:t>! If the names do not match, this will cause an error and prevent the user from logging in to IES.  Notify the SDA Liaison to correct this problem.  </a:t>
            </a:r>
          </a:p>
          <a:p>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DBF67074-3735-405E-9587-108D56AD6163}"/>
              </a:ext>
            </a:extLst>
          </p:cNvPr>
          <p:cNvSpPr>
            <a:spLocks noGrp="1"/>
          </p:cNvSpPr>
          <p:nvPr>
            <p:ph type="sldNum" sz="quarter" idx="12"/>
          </p:nvPr>
        </p:nvSpPr>
        <p:spPr/>
        <p:txBody>
          <a:bodyPr/>
          <a:lstStyle/>
          <a:p>
            <a:fld id="{62E03C93-A8B5-5E4D-ADDE-FACFC10B3CD1}" type="slidenum">
              <a:rPr lang="en-US" smtClean="0"/>
              <a:pPr/>
              <a:t>37</a:t>
            </a:fld>
            <a:endParaRPr lang="en-US" dirty="0"/>
          </a:p>
        </p:txBody>
      </p:sp>
    </p:spTree>
    <p:extLst>
      <p:ext uri="{BB962C8B-B14F-4D97-AF65-F5344CB8AC3E}">
        <p14:creationId xmlns:p14="http://schemas.microsoft.com/office/powerpoint/2010/main" val="2330779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950741" y="2118167"/>
            <a:ext cx="10515600"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A714BCD-02B9-446B-A94A-160658232CC9}"/>
              </a:ext>
            </a:extLst>
          </p:cNvPr>
          <p:cNvSpPr/>
          <p:nvPr/>
        </p:nvSpPr>
        <p:spPr>
          <a:xfrm>
            <a:off x="467809" y="2729132"/>
            <a:ext cx="11099351" cy="1384995"/>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DEACTIVATING IES USERS:</a:t>
            </a:r>
          </a:p>
          <a:p>
            <a:pPr marL="228600"/>
            <a:r>
              <a:rPr lang="en-US" sz="2400" dirty="0">
                <a:latin typeface="Calibri" panose="020F0502020204030204" pitchFamily="34" charset="0"/>
                <a:cs typeface="Times New Roman" panose="02020603050405020304" pitchFamily="18" charset="0"/>
              </a:rPr>
              <a:t>Local System Administrators complete and submit an Access Request IL444-2022 Form to delete access to the SDA Liaison.</a:t>
            </a:r>
          </a:p>
        </p:txBody>
      </p:sp>
      <p:sp>
        <p:nvSpPr>
          <p:cNvPr id="7" name="Slide Number Placeholder 6">
            <a:extLst>
              <a:ext uri="{FF2B5EF4-FFF2-40B4-BE49-F238E27FC236}">
                <a16:creationId xmlns:a16="http://schemas.microsoft.com/office/drawing/2014/main" id="{EF17D4F2-A21A-4A4B-BEDA-CCDB0EFC98D0}"/>
              </a:ext>
            </a:extLst>
          </p:cNvPr>
          <p:cNvSpPr>
            <a:spLocks noGrp="1"/>
          </p:cNvSpPr>
          <p:nvPr>
            <p:ph type="sldNum" sz="quarter" idx="12"/>
          </p:nvPr>
        </p:nvSpPr>
        <p:spPr/>
        <p:txBody>
          <a:bodyPr/>
          <a:lstStyle/>
          <a:p>
            <a:fld id="{62E03C93-A8B5-5E4D-ADDE-FACFC10B3CD1}" type="slidenum">
              <a:rPr lang="en-US" smtClean="0"/>
              <a:pPr/>
              <a:t>38</a:t>
            </a:fld>
            <a:endParaRPr lang="en-US" dirty="0"/>
          </a:p>
        </p:txBody>
      </p:sp>
    </p:spTree>
    <p:extLst>
      <p:ext uri="{BB962C8B-B14F-4D97-AF65-F5344CB8AC3E}">
        <p14:creationId xmlns:p14="http://schemas.microsoft.com/office/powerpoint/2010/main" val="458027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3185745" y="2401180"/>
            <a:ext cx="5445369" cy="807913"/>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Possible System Misuse</a:t>
            </a:r>
          </a:p>
          <a:p>
            <a:pPr marL="0" indent="0" algn="ctr">
              <a:buNone/>
            </a:pP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4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5EC0B2C1-C31B-4CF2-990A-DA043986E7F2}"/>
              </a:ext>
            </a:extLst>
          </p:cNvPr>
          <p:cNvSpPr/>
          <p:nvPr/>
        </p:nvSpPr>
        <p:spPr>
          <a:xfrm>
            <a:off x="361070" y="3209093"/>
            <a:ext cx="11329181" cy="3108543"/>
          </a:xfrm>
          <a:prstGeom prst="rect">
            <a:avLst/>
          </a:prstGeom>
        </p:spPr>
        <p:txBody>
          <a:bodyPr wrap="square">
            <a:spAutoFit/>
          </a:bodyPr>
          <a:lstStyle/>
          <a:p>
            <a:pPr marL="228600"/>
            <a:r>
              <a:rPr lang="en-US" sz="2800" dirty="0">
                <a:latin typeface="Calibri" panose="020F0502020204030204" pitchFamily="34" charset="0"/>
                <a:ea typeface="Calibri" panose="020F0502020204030204" pitchFamily="34" charset="0"/>
                <a:cs typeface="Times New Roman" panose="02020603050405020304" pitchFamily="18" charset="0"/>
              </a:rPr>
              <a:t>If for any reason, you suspect that an LWIA employee or subcontractor is misusing their access to any system (IWDS, IWDS – LWIA 90, IBIS, or IES),  contact the IWDS System Administrators at DCEO immediately.</a:t>
            </a:r>
          </a:p>
          <a:p>
            <a:pPr marL="228600"/>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800" dirty="0">
                <a:latin typeface="Calibri" panose="020F0502020204030204" pitchFamily="34" charset="0"/>
                <a:ea typeface="Calibri" panose="020F0502020204030204" pitchFamily="34" charset="0"/>
                <a:cs typeface="Times New Roman" panose="02020603050405020304" pitchFamily="18" charset="0"/>
              </a:rPr>
              <a:t>Misuse includes accessing the systems for outside employment (non-LWIA related) or using the systems to look up family members, co-workers, or celebrities.</a:t>
            </a:r>
          </a:p>
        </p:txBody>
      </p:sp>
      <p:sp>
        <p:nvSpPr>
          <p:cNvPr id="6" name="Slide Number Placeholder 5">
            <a:extLst>
              <a:ext uri="{FF2B5EF4-FFF2-40B4-BE49-F238E27FC236}">
                <a16:creationId xmlns:a16="http://schemas.microsoft.com/office/drawing/2014/main" id="{D83A9250-8CD4-4FC0-B6A9-70F477FB2A0C}"/>
              </a:ext>
            </a:extLst>
          </p:cNvPr>
          <p:cNvSpPr>
            <a:spLocks noGrp="1"/>
          </p:cNvSpPr>
          <p:nvPr>
            <p:ph type="sldNum" sz="quarter" idx="12"/>
          </p:nvPr>
        </p:nvSpPr>
        <p:spPr/>
        <p:txBody>
          <a:bodyPr/>
          <a:lstStyle/>
          <a:p>
            <a:fld id="{62E03C93-A8B5-5E4D-ADDE-FACFC10B3CD1}" type="slidenum">
              <a:rPr lang="en-US" smtClean="0"/>
              <a:pPr/>
              <a:t>39</a:t>
            </a:fld>
            <a:endParaRPr lang="en-US" dirty="0"/>
          </a:p>
        </p:txBody>
      </p:sp>
    </p:spTree>
    <p:extLst>
      <p:ext uri="{BB962C8B-B14F-4D97-AF65-F5344CB8AC3E}">
        <p14:creationId xmlns:p14="http://schemas.microsoft.com/office/powerpoint/2010/main" val="274074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671559" y="2911144"/>
            <a:ext cx="10235592" cy="3549498"/>
          </a:xfrm>
        </p:spPr>
        <p:txBody>
          <a:bodyPr>
            <a:normAutofit/>
          </a:bodyPr>
          <a:lstStyle/>
          <a:p>
            <a:pPr marL="742950" indent="-457200">
              <a:buFont typeface="+mj-lt"/>
              <a:buAutoNum type="arabicPeriod"/>
            </a:pPr>
            <a:r>
              <a:rPr lang="en-US" altLang="en-US" b="1" dirty="0">
                <a:solidFill>
                  <a:schemeClr val="tx1"/>
                </a:solidFill>
                <a:effectLst>
                  <a:outerShdw blurRad="38100" dist="38100" dir="2700000" algn="tl">
                    <a:srgbClr val="000000">
                      <a:alpha val="43137"/>
                    </a:srgbClr>
                  </a:outerShdw>
                </a:effectLst>
                <a:ea typeface="Georgia" pitchFamily="18" charset="0"/>
              </a:rPr>
              <a:t>IWDS – Local LWIA &amp; LWIA 90 (State-Wide Grants)</a:t>
            </a:r>
          </a:p>
          <a:p>
            <a:pPr lvl="2"/>
            <a:r>
              <a:rPr lang="en-US" altLang="en-US" sz="1600" b="1" dirty="0">
                <a:solidFill>
                  <a:schemeClr val="tx1"/>
                </a:solidFill>
                <a:effectLst>
                  <a:outerShdw blurRad="38100" dist="38100" dir="2700000" algn="tl">
                    <a:srgbClr val="000000">
                      <a:alpha val="43137"/>
                    </a:srgbClr>
                  </a:outerShdw>
                </a:effectLst>
                <a:ea typeface="Georgia" pitchFamily="18" charset="0"/>
              </a:rPr>
              <a:t>System owned by DCEO</a:t>
            </a:r>
            <a:r>
              <a:rPr lang="en-US" altLang="en-US" sz="1200" b="1" dirty="0">
                <a:solidFill>
                  <a:schemeClr val="tx1"/>
                </a:solidFill>
                <a:effectLst>
                  <a:outerShdw blurRad="38100" dist="38100" dir="2700000" algn="tl">
                    <a:srgbClr val="000000">
                      <a:alpha val="43137"/>
                    </a:srgbClr>
                  </a:outerShdw>
                </a:effectLst>
                <a:ea typeface="Georgia" pitchFamily="18" charset="0"/>
              </a:rPr>
              <a:t>	</a:t>
            </a:r>
          </a:p>
          <a:p>
            <a:pPr marL="742950" indent="-457200">
              <a:buFont typeface="+mj-lt"/>
              <a:buAutoNum type="arabicPeriod"/>
            </a:pPr>
            <a:r>
              <a:rPr lang="en-US" altLang="en-US" b="1" dirty="0">
                <a:solidFill>
                  <a:schemeClr val="tx1"/>
                </a:solidFill>
                <a:effectLst>
                  <a:outerShdw blurRad="38100" dist="38100" dir="2700000" algn="tl">
                    <a:srgbClr val="000000">
                      <a:alpha val="43137"/>
                    </a:srgbClr>
                  </a:outerShdw>
                </a:effectLst>
                <a:ea typeface="Georgia" pitchFamily="18" charset="0"/>
              </a:rPr>
              <a:t>IBIS </a:t>
            </a:r>
          </a:p>
          <a:p>
            <a:pPr lvl="2"/>
            <a:r>
              <a:rPr lang="en-US" altLang="en-US" sz="1600" b="1" dirty="0">
                <a:solidFill>
                  <a:schemeClr val="tx1"/>
                </a:solidFill>
                <a:effectLst>
                  <a:outerShdw blurRad="38100" dist="38100" dir="2700000" algn="tl">
                    <a:srgbClr val="000000">
                      <a:alpha val="43137"/>
                    </a:srgbClr>
                  </a:outerShdw>
                </a:effectLst>
                <a:ea typeface="Georgia" pitchFamily="18" charset="0"/>
              </a:rPr>
              <a:t>System owned by IDES (IL Department of Employment Security)</a:t>
            </a:r>
          </a:p>
          <a:p>
            <a:pPr marL="742950" indent="-457200">
              <a:buFont typeface="+mj-lt"/>
              <a:buAutoNum type="arabicPeriod"/>
            </a:pPr>
            <a:r>
              <a:rPr lang="en-US" altLang="en-US" b="1" dirty="0">
                <a:solidFill>
                  <a:schemeClr val="tx1"/>
                </a:solidFill>
                <a:effectLst>
                  <a:outerShdw blurRad="38100" dist="38100" dir="2700000" algn="tl">
                    <a:srgbClr val="000000">
                      <a:alpha val="43137"/>
                    </a:srgbClr>
                  </a:outerShdw>
                </a:effectLst>
                <a:ea typeface="Georgia" pitchFamily="18" charset="0"/>
              </a:rPr>
              <a:t>IES</a:t>
            </a:r>
          </a:p>
          <a:p>
            <a:pPr lvl="2"/>
            <a:r>
              <a:rPr lang="en-US" sz="1700" b="1" dirty="0">
                <a:solidFill>
                  <a:schemeClr val="tx1"/>
                </a:solidFill>
              </a:rPr>
              <a:t>System jointly owned by HFS (IL Department of Healthcare and Family Services) and DHS (IL Department of Human Services)</a:t>
            </a:r>
          </a:p>
          <a:p>
            <a:endParaRPr lang="en-US" altLang="en-US" b="1" dirty="0">
              <a:effectLst>
                <a:outerShdw blurRad="38100" dist="38100" dir="2700000" algn="tl">
                  <a:srgbClr val="000000">
                    <a:alpha val="43137"/>
                  </a:srgbClr>
                </a:outerShdw>
              </a:effectLst>
              <a:latin typeface="Trebuchet MS" panose="020B0603020202020204" pitchFamily="34" charset="0"/>
              <a:ea typeface="Georgia" pitchFamily="18" charset="0"/>
            </a:endParaRPr>
          </a:p>
          <a:p>
            <a:pPr marL="0" indent="0">
              <a:buNone/>
            </a:pPr>
            <a:endParaRPr lang="en-US" dirty="0"/>
          </a:p>
        </p:txBody>
      </p:sp>
      <p:sp>
        <p:nvSpPr>
          <p:cNvPr id="4" name="Rectangle 3">
            <a:extLst>
              <a:ext uri="{FF2B5EF4-FFF2-40B4-BE49-F238E27FC236}">
                <a16:creationId xmlns:a16="http://schemas.microsoft.com/office/drawing/2014/main" id="{884D67A2-72D1-47F0-B381-BCAEDDBB93EC}"/>
              </a:ext>
            </a:extLst>
          </p:cNvPr>
          <p:cNvSpPr/>
          <p:nvPr/>
        </p:nvSpPr>
        <p:spPr>
          <a:xfrm>
            <a:off x="2685951" y="2003668"/>
            <a:ext cx="6572568"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Different Systems for User Access</a:t>
            </a:r>
          </a:p>
        </p:txBody>
      </p:sp>
      <p:sp>
        <p:nvSpPr>
          <p:cNvPr id="6" name="Slide Number Placeholder 5">
            <a:extLst>
              <a:ext uri="{FF2B5EF4-FFF2-40B4-BE49-F238E27FC236}">
                <a16:creationId xmlns:a16="http://schemas.microsoft.com/office/drawing/2014/main" id="{1A26F586-5050-4645-8125-0A060FBA95DA}"/>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1527418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sz="1800" dirty="0">
              <a:solidFill>
                <a:schemeClr val="tx1"/>
              </a:solidFill>
              <a:latin typeface="Tahom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5796E74-5A56-4DB6-84E9-F360C420376E}"/>
              </a:ext>
            </a:extLst>
          </p:cNvPr>
          <p:cNvSpPr/>
          <p:nvPr/>
        </p:nvSpPr>
        <p:spPr>
          <a:xfrm>
            <a:off x="3040911" y="2594610"/>
            <a:ext cx="6124353" cy="4098623"/>
          </a:xfrm>
          <a:prstGeom prst="rect">
            <a:avLst/>
          </a:prstGeom>
        </p:spPr>
        <p:txBody>
          <a:bodyPr wrap="square">
            <a:spAutoFit/>
          </a:bodyPr>
          <a:lstStyle/>
          <a:p>
            <a:pPr marL="228600" marR="0">
              <a:lnSpc>
                <a:spcPct val="115000"/>
              </a:lnSpc>
              <a:spcBef>
                <a:spcPts val="0"/>
              </a:spcBef>
              <a:spcAft>
                <a:spcPts val="0"/>
              </a:spcAft>
            </a:pPr>
            <a:endParaRPr lang="en-US" b="1" dirty="0">
              <a:cs typeface="Times New Roman" panose="02020603050405020304" pitchFamily="18" charset="0"/>
            </a:endParaRPr>
          </a:p>
          <a:p>
            <a:pPr marL="228600">
              <a:lnSpc>
                <a:spcPct val="115000"/>
              </a:lnSpc>
            </a:pPr>
            <a:r>
              <a:rPr lang="en-US" sz="1600" b="1" dirty="0">
                <a:latin typeface="Tahoma" panose="020B0604030504040204" pitchFamily="34" charset="0"/>
                <a:cs typeface="Times New Roman" panose="02020603050405020304" pitchFamily="18" charset="0"/>
              </a:rPr>
              <a:t>IWDS SYSTEM ADMINISTATORS</a:t>
            </a:r>
          </a:p>
          <a:p>
            <a:pPr marL="228600" marR="0">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Jim Potts: (217</a:t>
            </a:r>
            <a:r>
              <a:rPr lang="en-US" sz="1600" dirty="0">
                <a:latin typeface="Tahoma" panose="020B0604030504040204" pitchFamily="34" charset="0"/>
                <a:cs typeface="Times New Roman" panose="02020603050405020304" pitchFamily="18" charset="0"/>
              </a:rPr>
              <a:t>) 558-2456,</a:t>
            </a:r>
            <a:r>
              <a:rPr lang="en-US" sz="1600" dirty="0"/>
              <a:t> </a:t>
            </a:r>
            <a:r>
              <a:rPr lang="en-US" sz="1600" u="sng" dirty="0">
                <a:solidFill>
                  <a:srgbClr val="0000FF"/>
                </a:solidFill>
                <a:latin typeface="Tahoma" panose="020B0604030504040204" pitchFamily="34" charset="0"/>
                <a:ea typeface="Arial" panose="020B0604020202020204" pitchFamily="34" charset="0"/>
                <a:cs typeface="Times New Roman" panose="02020603050405020304" pitchFamily="18" charset="0"/>
              </a:rPr>
              <a:t>james.potts@illinois.gov</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Kris Theilen: (217) 557-5559, </a:t>
            </a:r>
            <a:r>
              <a:rPr lang="en-US" sz="1600"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kristofer.theilen@illinois.gov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marR="0">
              <a:lnSpc>
                <a:spcPct val="115000"/>
              </a:lnSpc>
              <a:spcBef>
                <a:spcPts val="0"/>
              </a:spcBef>
              <a:spcAft>
                <a:spcPts val="0"/>
              </a:spcAft>
            </a:pPr>
            <a:endParaRPr lang="en-US" sz="1600" dirty="0">
              <a:latin typeface="Tahoma" panose="020B060403050404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1600" b="1" dirty="0">
                <a:latin typeface="Tahoma" panose="020B0604030504040204" pitchFamily="34" charset="0"/>
                <a:cs typeface="Times New Roman" panose="02020603050405020304" pitchFamily="18" charset="0"/>
              </a:rPr>
              <a:t>IBIS COORDINATOR</a:t>
            </a:r>
          </a:p>
          <a:p>
            <a:pPr marL="228600" marR="0">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Kris Theilen: (217) 557-5559, </a:t>
            </a:r>
            <a:r>
              <a:rPr lang="en-US" sz="1600"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kristofer.theilen@illinois.gov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marR="0">
              <a:lnSpc>
                <a:spcPct val="115000"/>
              </a:lnSpc>
              <a:spcBef>
                <a:spcPts val="0"/>
              </a:spcBef>
              <a:spcAft>
                <a:spcPts val="0"/>
              </a:spcAft>
            </a:pPr>
            <a:endParaRPr lang="en-US" sz="1600" dirty="0">
              <a:latin typeface="Tahoma" panose="020B060403050404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1600" b="1" dirty="0">
                <a:latin typeface="Tahoma" panose="020B0604030504040204" pitchFamily="34" charset="0"/>
                <a:cs typeface="Times New Roman" panose="02020603050405020304" pitchFamily="18" charset="0"/>
              </a:rPr>
              <a:t>WIOA PERFORMANCE MEASURES STAFF</a:t>
            </a:r>
          </a:p>
          <a:p>
            <a:pPr marL="228600" marR="0">
              <a:lnSpc>
                <a:spcPct val="115000"/>
              </a:lnSpc>
              <a:spcBef>
                <a:spcPts val="0"/>
              </a:spcBef>
              <a:spcAft>
                <a:spcPts val="0"/>
              </a:spcAft>
            </a:pPr>
            <a:r>
              <a:rPr lang="en-US" sz="1600" dirty="0">
                <a:latin typeface="Tahoma" panose="020B0604030504040204" pitchFamily="34" charset="0"/>
                <a:ea typeface="Calibri" panose="020F0502020204030204" pitchFamily="34" charset="0"/>
                <a:cs typeface="Times New Roman" panose="02020603050405020304" pitchFamily="18" charset="0"/>
              </a:rPr>
              <a:t>Mark Burgess: (217</a:t>
            </a:r>
            <a:r>
              <a:rPr lang="en-US" sz="1600" dirty="0">
                <a:latin typeface="Tahoma" panose="020B0604030504040204" pitchFamily="34" charset="0"/>
                <a:cs typeface="Times New Roman" panose="02020603050405020304" pitchFamily="18" charset="0"/>
              </a:rPr>
              <a:t>) 785-6387, </a:t>
            </a:r>
            <a:r>
              <a:rPr lang="en-US" sz="1600" u="sng" dirty="0">
                <a:solidFill>
                  <a:srgbClr val="0000FF"/>
                </a:solidFill>
                <a:latin typeface="Tahoma" panose="020B0604030504040204" pitchFamily="34" charset="0"/>
                <a:ea typeface="Calibri" panose="020F0502020204030204" pitchFamily="34" charset="0"/>
                <a:cs typeface="Times New Roman" panose="02020603050405020304" pitchFamily="18" charset="0"/>
              </a:rPr>
              <a:t>m</a:t>
            </a:r>
            <a:r>
              <a:rPr lang="en-US" sz="1600" u="sng" dirty="0">
                <a:solidFill>
                  <a:srgbClr val="0000FF"/>
                </a:solidFill>
                <a:latin typeface="Tahoma" panose="020B0604030504040204" pitchFamily="34" charset="0"/>
                <a:cs typeface="Times New Roman" panose="02020603050405020304" pitchFamily="18" charset="0"/>
              </a:rPr>
              <a:t>ark.a.burgess@illinois.gov</a:t>
            </a:r>
            <a:endParaRPr lang="en-US" sz="1600" dirty="0">
              <a:latin typeface="Tahoma" panose="020B0604030504040204" pitchFamily="34" charset="0"/>
              <a:ea typeface="Arial" panose="020B0604020202020204" pitchFamily="34" charset="0"/>
              <a:cs typeface="Times New Roman" panose="02020603050405020304" pitchFamily="18" charset="0"/>
            </a:endParaRPr>
          </a:p>
          <a:p>
            <a:pPr marL="228600" marR="0">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Paula Barry: (217</a:t>
            </a:r>
            <a:r>
              <a:rPr lang="en-US" sz="1600" dirty="0">
                <a:latin typeface="Tahoma" panose="020B0604030504040204" pitchFamily="34" charset="0"/>
                <a:cs typeface="Times New Roman" panose="02020603050405020304" pitchFamily="18" charset="0"/>
              </a:rPr>
              <a:t>) 524-5500, </a:t>
            </a:r>
            <a:r>
              <a:rPr lang="en-US" sz="1600" u="sng" dirty="0">
                <a:solidFill>
                  <a:srgbClr val="0000FF"/>
                </a:solidFill>
                <a:latin typeface="Tahom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paula.barry@illinois.gov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marR="0">
              <a:lnSpc>
                <a:spcPct val="115000"/>
              </a:lnSpc>
              <a:spcBef>
                <a:spcPts val="0"/>
              </a:spcBef>
              <a:spcAft>
                <a:spcPts val="0"/>
              </a:spcAft>
            </a:pPr>
            <a:endParaRPr lang="en-US" sz="1600" u="sng" dirty="0">
              <a:solidFill>
                <a:srgbClr val="0000FF"/>
              </a:solidFill>
              <a:latin typeface="Tahoma" panose="020B0604030504040204" pitchFamily="34" charset="0"/>
              <a:cs typeface="Times New Roman" panose="02020603050405020304" pitchFamily="18" charset="0"/>
            </a:endParaRPr>
          </a:p>
          <a:p>
            <a:pPr marL="228600">
              <a:lnSpc>
                <a:spcPct val="115000"/>
              </a:lnSpc>
            </a:pPr>
            <a:r>
              <a:rPr lang="en-US" sz="1600" b="1" dirty="0">
                <a:latin typeface="Tahoma" panose="020B0604030504040204" pitchFamily="34" charset="0"/>
                <a:cs typeface="Times New Roman" panose="02020603050405020304" pitchFamily="18" charset="0"/>
              </a:rPr>
              <a:t>SDA LIAISON - IES ACCESS</a:t>
            </a:r>
          </a:p>
          <a:p>
            <a:pPr marL="228600" marR="0">
              <a:lnSpc>
                <a:spcPct val="115000"/>
              </a:lnSpc>
              <a:spcBef>
                <a:spcPts val="0"/>
              </a:spcBef>
              <a:spcAft>
                <a:spcPts val="0"/>
              </a:spcAft>
            </a:pPr>
            <a:r>
              <a:rPr lang="en-US" sz="1600" dirty="0">
                <a:latin typeface="Tahoma" panose="020B0604030504040204" pitchFamily="34" charset="0"/>
                <a:cs typeface="Times New Roman" panose="02020603050405020304" pitchFamily="18" charset="0"/>
              </a:rPr>
              <a:t>Janet Q. Davis: (217) 785-0789, </a:t>
            </a:r>
            <a:r>
              <a:rPr lang="en-US" sz="1600" u="sng" dirty="0">
                <a:solidFill>
                  <a:srgbClr val="0000FF"/>
                </a:solidFill>
                <a:latin typeface="Tahoma" panose="020B0604030504040204" pitchFamily="34" charset="0"/>
                <a:cs typeface="Times New Roman" panose="02020603050405020304" pitchFamily="18" charset="0"/>
              </a:rPr>
              <a:t>janet.q.davis@illinois.gov</a:t>
            </a:r>
          </a:p>
        </p:txBody>
      </p:sp>
      <p:sp>
        <p:nvSpPr>
          <p:cNvPr id="5" name="Rectangle 4">
            <a:extLst>
              <a:ext uri="{FF2B5EF4-FFF2-40B4-BE49-F238E27FC236}">
                <a16:creationId xmlns:a16="http://schemas.microsoft.com/office/drawing/2014/main" id="{348585CA-B610-4AC4-B69D-5E49702AABC7}"/>
              </a:ext>
            </a:extLst>
          </p:cNvPr>
          <p:cNvSpPr/>
          <p:nvPr/>
        </p:nvSpPr>
        <p:spPr>
          <a:xfrm>
            <a:off x="4098229" y="2001767"/>
            <a:ext cx="2991396" cy="707886"/>
          </a:xfrm>
          <a:prstGeom prst="rect">
            <a:avLst/>
          </a:prstGeom>
        </p:spPr>
        <p:txBody>
          <a:bodyPr wrap="none">
            <a:spAutoFit/>
          </a:bodyPr>
          <a:lstStyle/>
          <a:p>
            <a:pPr algn="ct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OET Contacts</a:t>
            </a:r>
          </a:p>
        </p:txBody>
      </p:sp>
      <p:sp>
        <p:nvSpPr>
          <p:cNvPr id="8" name="Slide Number Placeholder 7">
            <a:extLst>
              <a:ext uri="{FF2B5EF4-FFF2-40B4-BE49-F238E27FC236}">
                <a16:creationId xmlns:a16="http://schemas.microsoft.com/office/drawing/2014/main" id="{22568333-8747-4912-9F5A-D5C1ACF97E3A}"/>
              </a:ext>
            </a:extLst>
          </p:cNvPr>
          <p:cNvSpPr>
            <a:spLocks noGrp="1"/>
          </p:cNvSpPr>
          <p:nvPr>
            <p:ph type="sldNum" sz="quarter" idx="12"/>
          </p:nvPr>
        </p:nvSpPr>
        <p:spPr/>
        <p:txBody>
          <a:bodyPr/>
          <a:lstStyle/>
          <a:p>
            <a:fld id="{62E03C93-A8B5-5E4D-ADDE-FACFC10B3CD1}" type="slidenum">
              <a:rPr lang="en-US" smtClean="0"/>
              <a:pPr/>
              <a:t>40</a:t>
            </a:fld>
            <a:endParaRPr lang="en-US" dirty="0"/>
          </a:p>
        </p:txBody>
      </p:sp>
    </p:spTree>
    <p:extLst>
      <p:ext uri="{BB962C8B-B14F-4D97-AF65-F5344CB8AC3E}">
        <p14:creationId xmlns:p14="http://schemas.microsoft.com/office/powerpoint/2010/main" val="1622166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TITLE PLACEHOLDER</a:t>
            </a:r>
          </a:p>
        </p:txBody>
      </p:sp>
      <p:sp>
        <p:nvSpPr>
          <p:cNvPr id="3" name="Content Placeholder 2"/>
          <p:cNvSpPr>
            <a:spLocks noGrp="1"/>
          </p:cNvSpPr>
          <p:nvPr>
            <p:ph idx="1"/>
          </p:nvPr>
        </p:nvSpPr>
        <p:spPr>
          <a:xfrm>
            <a:off x="609600" y="2083977"/>
            <a:ext cx="10515600" cy="3507933"/>
          </a:xfrm>
        </p:spPr>
        <p:txBody>
          <a:bodyPr>
            <a:normAutofit/>
          </a:bodyPr>
          <a:lstStyle/>
          <a:p>
            <a:pPr algn="ctr"/>
            <a:endParaRPr lang="en-US" sz="6000" b="1" dirty="0"/>
          </a:p>
          <a:p>
            <a:pPr marL="0" indent="0" algn="ctr">
              <a:buNone/>
            </a:pPr>
            <a:r>
              <a:rPr lang="en-US" sz="6000" b="1" dirty="0">
                <a:solidFill>
                  <a:srgbClr val="002060"/>
                </a:solidFill>
              </a:rPr>
              <a:t>QUESTIONS?</a:t>
            </a:r>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6" name="Slide Number Placeholder 5">
            <a:extLst>
              <a:ext uri="{FF2B5EF4-FFF2-40B4-BE49-F238E27FC236}">
                <a16:creationId xmlns:a16="http://schemas.microsoft.com/office/drawing/2014/main" id="{3C7C9C70-45A3-4FFC-8928-7230E1A5C7A6}"/>
              </a:ext>
            </a:extLst>
          </p:cNvPr>
          <p:cNvSpPr>
            <a:spLocks noGrp="1"/>
          </p:cNvSpPr>
          <p:nvPr>
            <p:ph type="sldNum" sz="quarter" idx="12"/>
          </p:nvPr>
        </p:nvSpPr>
        <p:spPr/>
        <p:txBody>
          <a:bodyPr/>
          <a:lstStyle/>
          <a:p>
            <a:fld id="{62E03C93-A8B5-5E4D-ADDE-FACFC10B3CD1}" type="slidenum">
              <a:rPr lang="en-US" smtClean="0"/>
              <a:pPr/>
              <a:t>41</a:t>
            </a:fld>
            <a:endParaRPr lang="en-US" dirty="0"/>
          </a:p>
        </p:txBody>
      </p:sp>
    </p:spTree>
    <p:extLst>
      <p:ext uri="{BB962C8B-B14F-4D97-AF65-F5344CB8AC3E}">
        <p14:creationId xmlns:p14="http://schemas.microsoft.com/office/powerpoint/2010/main" val="70264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281354" y="2118167"/>
            <a:ext cx="11072446"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IDES Data Sharing Agreement</a:t>
            </a:r>
          </a:p>
          <a:p>
            <a:pPr marL="0" indent="0">
              <a:buNone/>
            </a:pPr>
            <a:endParaRPr lang="en-US" sz="3900" dirty="0"/>
          </a:p>
          <a:p>
            <a:pPr marL="0" indent="0">
              <a:buNone/>
            </a:pPr>
            <a:endParaRPr lang="en-US" dirty="0"/>
          </a:p>
        </p:txBody>
      </p:sp>
      <p:sp>
        <p:nvSpPr>
          <p:cNvPr id="4" name="Rectangle 3">
            <a:extLst>
              <a:ext uri="{FF2B5EF4-FFF2-40B4-BE49-F238E27FC236}">
                <a16:creationId xmlns:a16="http://schemas.microsoft.com/office/drawing/2014/main" id="{4B9DD9D7-5C1B-4B60-9153-B57DDEDF7905}"/>
              </a:ext>
            </a:extLst>
          </p:cNvPr>
          <p:cNvSpPr/>
          <p:nvPr/>
        </p:nvSpPr>
        <p:spPr>
          <a:xfrm>
            <a:off x="935665" y="2760220"/>
            <a:ext cx="10418136" cy="3046988"/>
          </a:xfrm>
          <a:prstGeom prst="rect">
            <a:avLst/>
          </a:prstGeom>
        </p:spPr>
        <p:txBody>
          <a:bodyPr wrap="square">
            <a:spAutoFit/>
          </a:bodyPr>
          <a:lstStyle/>
          <a:p>
            <a:pPr marL="182880"/>
            <a:r>
              <a:rPr lang="en-US" sz="2400" dirty="0"/>
              <a:t>To obtain access to IWDS or IBIS, each user must have a signed </a:t>
            </a:r>
            <a:r>
              <a:rPr lang="en-US" sz="2400" i="1" dirty="0"/>
              <a:t>IDES Data Sharing Agreement Acknowledgement Form - “ATTACHMENT D SHARED DATA AGREEMENT” </a:t>
            </a:r>
            <a:r>
              <a:rPr lang="en-US" sz="2400" dirty="0"/>
              <a:t>on file with OET.  This form needs to be filed with the SDA Liaison via email before any access rights are granted, either by the IWDS System Administrators or the LWIA Local System Administrators.</a:t>
            </a:r>
          </a:p>
          <a:p>
            <a:pPr marL="182880"/>
            <a:endParaRPr lang="en-US" sz="2400" dirty="0"/>
          </a:p>
          <a:p>
            <a:pPr marL="182880"/>
            <a:r>
              <a:rPr lang="en-US" sz="2400" dirty="0"/>
              <a:t>LSAs are not to add new Users to IWDS until they submit the IDES Data Sharing Agreement Acknowledgment Form to the SDA Liaison with OET.  </a:t>
            </a:r>
          </a:p>
        </p:txBody>
      </p:sp>
      <p:sp>
        <p:nvSpPr>
          <p:cNvPr id="6" name="Slide Number Placeholder 5">
            <a:extLst>
              <a:ext uri="{FF2B5EF4-FFF2-40B4-BE49-F238E27FC236}">
                <a16:creationId xmlns:a16="http://schemas.microsoft.com/office/drawing/2014/main" id="{8F249327-AF7D-45F5-87C2-249016538BEE}"/>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Tree>
    <p:extLst>
      <p:ext uri="{BB962C8B-B14F-4D97-AF65-F5344CB8AC3E}">
        <p14:creationId xmlns:p14="http://schemas.microsoft.com/office/powerpoint/2010/main" val="378393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281354" y="1963423"/>
            <a:ext cx="11072446"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IDES Data Sharing Agreement</a:t>
            </a:r>
          </a:p>
          <a:p>
            <a:pPr marL="0" indent="0">
              <a:buNone/>
            </a:pPr>
            <a:endParaRPr lang="en-US" sz="3900" dirty="0"/>
          </a:p>
          <a:p>
            <a:pPr marL="0" indent="0">
              <a:buNone/>
            </a:pPr>
            <a:endParaRPr lang="en-US" dirty="0"/>
          </a:p>
        </p:txBody>
      </p:sp>
      <p:pic>
        <p:nvPicPr>
          <p:cNvPr id="5" name="Content Placeholder 3">
            <a:extLst>
              <a:ext uri="{FF2B5EF4-FFF2-40B4-BE49-F238E27FC236}">
                <a16:creationId xmlns:a16="http://schemas.microsoft.com/office/drawing/2014/main" id="{793B63B7-FF68-46ED-B21F-01804507994B}"/>
              </a:ext>
            </a:extLst>
          </p:cNvPr>
          <p:cNvPicPr>
            <a:picLocks noChangeAspect="1"/>
          </p:cNvPicPr>
          <p:nvPr/>
        </p:nvPicPr>
        <p:blipFill>
          <a:blip r:embed="rId2"/>
          <a:stretch>
            <a:fillRect/>
          </a:stretch>
        </p:blipFill>
        <p:spPr>
          <a:xfrm>
            <a:off x="6383134" y="2524471"/>
            <a:ext cx="4384962" cy="4225557"/>
          </a:xfrm>
          <a:prstGeom prst="rect">
            <a:avLst/>
          </a:prstGeom>
        </p:spPr>
      </p:pic>
      <p:sp>
        <p:nvSpPr>
          <p:cNvPr id="6" name="Rectangle 5">
            <a:extLst>
              <a:ext uri="{FF2B5EF4-FFF2-40B4-BE49-F238E27FC236}">
                <a16:creationId xmlns:a16="http://schemas.microsoft.com/office/drawing/2014/main" id="{508AEE26-11D0-40E7-949C-6827FD7A3724}"/>
              </a:ext>
            </a:extLst>
          </p:cNvPr>
          <p:cNvSpPr/>
          <p:nvPr/>
        </p:nvSpPr>
        <p:spPr>
          <a:xfrm>
            <a:off x="882502" y="2643779"/>
            <a:ext cx="5039996" cy="1938992"/>
          </a:xfrm>
          <a:prstGeom prst="rect">
            <a:avLst/>
          </a:prstGeom>
        </p:spPr>
        <p:txBody>
          <a:bodyPr wrap="square">
            <a:spAutoFit/>
          </a:bodyPr>
          <a:lstStyle/>
          <a:p>
            <a:endParaRPr lang="en-US" sz="2400" dirty="0"/>
          </a:p>
          <a:p>
            <a:r>
              <a:rPr lang="en-US" sz="2400" dirty="0"/>
              <a:t>The LSA should not add new users to IWDS until the IDES Data Sharing Agreement Acknowledgment Form is on file with OET. </a:t>
            </a:r>
          </a:p>
        </p:txBody>
      </p:sp>
      <p:sp>
        <p:nvSpPr>
          <p:cNvPr id="7" name="Slide Number Placeholder 6">
            <a:extLst>
              <a:ext uri="{FF2B5EF4-FFF2-40B4-BE49-F238E27FC236}">
                <a16:creationId xmlns:a16="http://schemas.microsoft.com/office/drawing/2014/main" id="{DA30F0A8-A335-412C-A6D1-9647B0A7A40F}"/>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Tree>
    <p:extLst>
      <p:ext uri="{BB962C8B-B14F-4D97-AF65-F5344CB8AC3E}">
        <p14:creationId xmlns:p14="http://schemas.microsoft.com/office/powerpoint/2010/main" val="100459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514350" indent="-514350">
              <a:buFont typeface="+mj-lt"/>
              <a:buAutoNum type="arabicPeriod"/>
            </a:pPr>
            <a:r>
              <a:rPr lang="en-US" dirty="0">
                <a:solidFill>
                  <a:schemeClr val="tx1"/>
                </a:solidFill>
              </a:rPr>
              <a:t>Create new IWDS LWIA staff users and new IWDS Local System Administrators. </a:t>
            </a:r>
          </a:p>
          <a:p>
            <a:pPr marL="514350" indent="-514350">
              <a:buFont typeface="+mj-lt"/>
              <a:buAutoNum type="arabicPeriod"/>
            </a:pPr>
            <a:r>
              <a:rPr lang="en-US" dirty="0">
                <a:solidFill>
                  <a:schemeClr val="tx1"/>
                </a:solidFill>
              </a:rPr>
              <a:t>Grant or remove user roles to those IWDS IDs.</a:t>
            </a:r>
          </a:p>
          <a:p>
            <a:pPr marL="514350" indent="-514350">
              <a:buFont typeface="+mj-lt"/>
              <a:buAutoNum type="arabicPeriod"/>
            </a:pPr>
            <a:r>
              <a:rPr lang="en-US" dirty="0">
                <a:solidFill>
                  <a:schemeClr val="tx1"/>
                </a:solidFill>
              </a:rPr>
              <a:t>Re-enable IWDS LWIA users that have been disabled.</a:t>
            </a:r>
          </a:p>
          <a:p>
            <a:pPr marL="514350" indent="-514350">
              <a:buFont typeface="+mj-lt"/>
              <a:buAutoNum type="arabicPeriod"/>
            </a:pPr>
            <a:r>
              <a:rPr lang="en-US" dirty="0">
                <a:solidFill>
                  <a:schemeClr val="tx1"/>
                </a:solidFill>
              </a:rPr>
              <a:t>Reset IWDS LWIA user passwords.</a:t>
            </a:r>
          </a:p>
          <a:p>
            <a:pPr marL="514350" indent="-514350">
              <a:buFont typeface="+mj-lt"/>
              <a:buAutoNum type="arabicPeriod"/>
            </a:pPr>
            <a:r>
              <a:rPr lang="en-US" dirty="0">
                <a:solidFill>
                  <a:schemeClr val="tx1"/>
                </a:solidFill>
              </a:rPr>
              <a:t>Disable IWDS users who are no longer employed by the LWIA.</a:t>
            </a:r>
          </a:p>
          <a:p>
            <a:pPr marL="0" indent="0">
              <a:buNone/>
            </a:pPr>
            <a:endParaRPr lang="en-US" dirty="0"/>
          </a:p>
        </p:txBody>
      </p:sp>
      <p:sp>
        <p:nvSpPr>
          <p:cNvPr id="5" name="Slide Number Placeholder 4">
            <a:extLst>
              <a:ext uri="{FF2B5EF4-FFF2-40B4-BE49-F238E27FC236}">
                <a16:creationId xmlns:a16="http://schemas.microsoft.com/office/drawing/2014/main" id="{D34D02EC-C387-4073-BC7A-BA0BA7D0EFF3}"/>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Tree>
    <p:extLst>
      <p:ext uri="{BB962C8B-B14F-4D97-AF65-F5344CB8AC3E}">
        <p14:creationId xmlns:p14="http://schemas.microsoft.com/office/powerpoint/2010/main" val="420197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4" name="Rectangle 3">
            <a:extLst>
              <a:ext uri="{FF2B5EF4-FFF2-40B4-BE49-F238E27FC236}">
                <a16:creationId xmlns:a16="http://schemas.microsoft.com/office/drawing/2014/main" id="{8D9E6A95-A61B-4CCE-AB0A-6112C722BD20}"/>
              </a:ext>
            </a:extLst>
          </p:cNvPr>
          <p:cNvSpPr/>
          <p:nvPr/>
        </p:nvSpPr>
        <p:spPr>
          <a:xfrm>
            <a:off x="467810" y="3196773"/>
            <a:ext cx="5131132" cy="3416320"/>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 Add User screen requires:</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First Name</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Last Name </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Phone Number (work)</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Email Address (work)  </a:t>
            </a:r>
          </a:p>
          <a:p>
            <a:r>
              <a:rPr lang="en-US" sz="2400" dirty="0">
                <a:latin typeface="Calibri" panose="020F0502020204030204" pitchFamily="34" charset="0"/>
                <a:ea typeface="Calibri" panose="020F0502020204030204" pitchFamily="34" charset="0"/>
                <a:cs typeface="Times New Roman" panose="02020603050405020304" pitchFamily="18" charset="0"/>
              </a:rPr>
              <a:t>The LWIA is auto filled, and the choices for the IwNC* (Illinois workNet Center) are populated by the locations associated with that LWIA.</a:t>
            </a:r>
          </a:p>
        </p:txBody>
      </p:sp>
      <p:pic>
        <p:nvPicPr>
          <p:cNvPr id="5" name="Picture 4">
            <a:extLst>
              <a:ext uri="{FF2B5EF4-FFF2-40B4-BE49-F238E27FC236}">
                <a16:creationId xmlns:a16="http://schemas.microsoft.com/office/drawing/2014/main" id="{30700371-BCED-41CC-99F4-9E359B7AF264}"/>
              </a:ext>
            </a:extLst>
          </p:cNvPr>
          <p:cNvPicPr/>
          <p:nvPr/>
        </p:nvPicPr>
        <p:blipFill rotWithShape="1">
          <a:blip r:embed="rId2"/>
          <a:srcRect l="4554" r="3035"/>
          <a:stretch/>
        </p:blipFill>
        <p:spPr bwMode="auto">
          <a:xfrm>
            <a:off x="5487573" y="3352597"/>
            <a:ext cx="5866227" cy="2894538"/>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438A10D8-2046-4EAA-804B-67CE719D5283}"/>
              </a:ext>
            </a:extLst>
          </p:cNvPr>
          <p:cNvSpPr/>
          <p:nvPr/>
        </p:nvSpPr>
        <p:spPr>
          <a:xfrm>
            <a:off x="3725448" y="2001693"/>
            <a:ext cx="3746988"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p:txBody>
      </p:sp>
      <p:sp>
        <p:nvSpPr>
          <p:cNvPr id="7" name="Rectangle 6">
            <a:extLst>
              <a:ext uri="{FF2B5EF4-FFF2-40B4-BE49-F238E27FC236}">
                <a16:creationId xmlns:a16="http://schemas.microsoft.com/office/drawing/2014/main" id="{E7E35647-C530-40EA-BCCE-53F0236B3D0E}"/>
              </a:ext>
            </a:extLst>
          </p:cNvPr>
          <p:cNvSpPr/>
          <p:nvPr/>
        </p:nvSpPr>
        <p:spPr>
          <a:xfrm>
            <a:off x="467809" y="2550442"/>
            <a:ext cx="6028683"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AA3AC474-3E83-4A16-BCB0-7A2289900DC5}"/>
              </a:ext>
            </a:extLst>
          </p:cNvPr>
          <p:cNvSpPr>
            <a:spLocks noGrp="1"/>
          </p:cNvSpPr>
          <p:nvPr>
            <p:ph type="sldNum" sz="quarter" idx="12"/>
          </p:nvPr>
        </p:nvSpPr>
        <p:spPr/>
        <p:txBody>
          <a:bodyPr/>
          <a:lstStyle/>
          <a:p>
            <a:fld id="{62E03C93-A8B5-5E4D-ADDE-FACFC10B3CD1}" type="slidenum">
              <a:rPr lang="en-US" smtClean="0"/>
              <a:pPr/>
              <a:t>8</a:t>
            </a:fld>
            <a:endParaRPr lang="en-US" dirty="0"/>
          </a:p>
        </p:txBody>
      </p:sp>
    </p:spTree>
    <p:extLst>
      <p:ext uri="{BB962C8B-B14F-4D97-AF65-F5344CB8AC3E}">
        <p14:creationId xmlns:p14="http://schemas.microsoft.com/office/powerpoint/2010/main" val="118578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1A460AA2-254D-4C9D-BE33-36600360F604}"/>
              </a:ext>
            </a:extLst>
          </p:cNvPr>
          <p:cNvSpPr/>
          <p:nvPr/>
        </p:nvSpPr>
        <p:spPr>
          <a:xfrm>
            <a:off x="648586" y="3680042"/>
            <a:ext cx="3923414" cy="1631216"/>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The IwNC* Partner field drop down has the following choices.  </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The last choice will always be associated with your LWIA:</a:t>
            </a:r>
          </a:p>
        </p:txBody>
      </p:sp>
      <p:pic>
        <p:nvPicPr>
          <p:cNvPr id="5" name="Picture 4">
            <a:extLst>
              <a:ext uri="{FF2B5EF4-FFF2-40B4-BE49-F238E27FC236}">
                <a16:creationId xmlns:a16="http://schemas.microsoft.com/office/drawing/2014/main" id="{7C85CA63-614C-4483-BDA2-440E316B2D17}"/>
              </a:ext>
            </a:extLst>
          </p:cNvPr>
          <p:cNvPicPr/>
          <p:nvPr/>
        </p:nvPicPr>
        <p:blipFill rotWithShape="1">
          <a:blip r:embed="rId2"/>
          <a:srcRect l="22240" t="44507" r="52877" b="32338"/>
          <a:stretch/>
        </p:blipFill>
        <p:spPr bwMode="auto">
          <a:xfrm>
            <a:off x="5806073" y="3634322"/>
            <a:ext cx="3844364" cy="2354410"/>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C7FD559B-89F9-48C7-A503-B200C0E305E3}"/>
              </a:ext>
            </a:extLst>
          </p:cNvPr>
          <p:cNvSpPr/>
          <p:nvPr/>
        </p:nvSpPr>
        <p:spPr>
          <a:xfrm>
            <a:off x="552893" y="2771208"/>
            <a:ext cx="5879805"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275EF4E3-942C-4823-8DCA-5EB97694F468}"/>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Tree>
    <p:extLst>
      <p:ext uri="{BB962C8B-B14F-4D97-AF65-F5344CB8AC3E}">
        <p14:creationId xmlns:p14="http://schemas.microsoft.com/office/powerpoint/2010/main" val="2629741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1E7A8AB-5553-4A78-B6E9-5DC61B313455}">
  <ds:schemaRefs>
    <ds:schemaRef ds:uri="http://schemas.microsoft.com/sharepoint/v3/contenttype/forms"/>
  </ds:schemaRefs>
</ds:datastoreItem>
</file>

<file path=customXml/itemProps2.xml><?xml version="1.0" encoding="utf-8"?>
<ds:datastoreItem xmlns:ds="http://schemas.openxmlformats.org/officeDocument/2006/customXml" ds:itemID="{AB23F27C-AE52-4296-A7DD-1CB977680075}"/>
</file>

<file path=customXml/itemProps3.xml><?xml version="1.0" encoding="utf-8"?>
<ds:datastoreItem xmlns:ds="http://schemas.openxmlformats.org/officeDocument/2006/customXml" ds:itemID="{E96C5C6E-344F-40E8-9470-6BC2E8035B93}">
  <ds:schemaRefs>
    <ds:schemaRef ds:uri="http://purl.org/dc/elements/1.1/"/>
    <ds:schemaRef ds:uri="http://schemas.microsoft.com/office/2006/metadata/properties"/>
    <ds:schemaRef ds:uri="b232027f-f793-4d4e-bdc9-80b80d69b2b2"/>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96f30d93-5c76-4ce5-84f7-1cbff20c2e0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14197</TotalTime>
  <Words>3318</Words>
  <Application>Microsoft Office PowerPoint</Application>
  <PresentationFormat>Widescreen</PresentationFormat>
  <Paragraphs>341</Paragraphs>
  <Slides>41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Tahoma</vt:lpstr>
      <vt:lpstr>Trebuchet MS</vt:lpstr>
      <vt:lpstr>Office Theme</vt:lpstr>
      <vt:lpstr>Local System Administrator Training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TITLE PLACEHOLDER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Theilen, Kristofer</cp:lastModifiedBy>
  <cp:revision>145</cp:revision>
  <dcterms:created xsi:type="dcterms:W3CDTF">2017-04-24T20:34:09Z</dcterms:created>
  <dcterms:modified xsi:type="dcterms:W3CDTF">2021-03-25T21:01:15Z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0x0101001E72BBCF13D0B54BA6F019D4ADC6FF0A</vt:lpwstr>
  </property>
</Properties>
</file>