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9"/>
  </p:notesMasterIdLst>
  <p:sldIdLst>
    <p:sldId id="256" r:id="rId5"/>
    <p:sldId id="300" r:id="rId6"/>
    <p:sldId id="354" r:id="rId7"/>
    <p:sldId id="350" r:id="rId8"/>
    <p:sldId id="374" r:id="rId9"/>
    <p:sldId id="351" r:id="rId10"/>
    <p:sldId id="352" r:id="rId11"/>
    <p:sldId id="353" r:id="rId12"/>
    <p:sldId id="257" r:id="rId13"/>
    <p:sldId id="263" r:id="rId14"/>
    <p:sldId id="259" r:id="rId15"/>
    <p:sldId id="364" r:id="rId16"/>
    <p:sldId id="262" r:id="rId17"/>
    <p:sldId id="261" r:id="rId18"/>
    <p:sldId id="268" r:id="rId19"/>
    <p:sldId id="260" r:id="rId20"/>
    <p:sldId id="373" r:id="rId21"/>
    <p:sldId id="301" r:id="rId22"/>
    <p:sldId id="302" r:id="rId23"/>
    <p:sldId id="303" r:id="rId24"/>
    <p:sldId id="304" r:id="rId25"/>
    <p:sldId id="305" r:id="rId26"/>
    <p:sldId id="306" r:id="rId27"/>
    <p:sldId id="307" r:id="rId28"/>
    <p:sldId id="372" r:id="rId29"/>
    <p:sldId id="308" r:id="rId30"/>
    <p:sldId id="309" r:id="rId31"/>
    <p:sldId id="311" r:id="rId32"/>
    <p:sldId id="370" r:id="rId33"/>
    <p:sldId id="313" r:id="rId34"/>
    <p:sldId id="312" r:id="rId35"/>
    <p:sldId id="314" r:id="rId36"/>
    <p:sldId id="315" r:id="rId37"/>
    <p:sldId id="316" r:id="rId38"/>
    <p:sldId id="365" r:id="rId39"/>
    <p:sldId id="317" r:id="rId40"/>
    <p:sldId id="366" r:id="rId41"/>
    <p:sldId id="318" r:id="rId42"/>
    <p:sldId id="371" r:id="rId43"/>
    <p:sldId id="319" r:id="rId44"/>
    <p:sldId id="320" r:id="rId45"/>
    <p:sldId id="321" r:id="rId46"/>
    <p:sldId id="322" r:id="rId47"/>
    <p:sldId id="323" r:id="rId48"/>
    <p:sldId id="324" r:id="rId49"/>
    <p:sldId id="367" r:id="rId50"/>
    <p:sldId id="325" r:id="rId51"/>
    <p:sldId id="368" r:id="rId52"/>
    <p:sldId id="326" r:id="rId53"/>
    <p:sldId id="369" r:id="rId54"/>
    <p:sldId id="360" r:id="rId55"/>
    <p:sldId id="355"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56" r:id="rId75"/>
    <p:sldId id="345" r:id="rId76"/>
    <p:sldId id="346" r:id="rId77"/>
    <p:sldId id="347" r:id="rId78"/>
    <p:sldId id="348" r:id="rId79"/>
    <p:sldId id="349" r:id="rId80"/>
    <p:sldId id="357" r:id="rId81"/>
    <p:sldId id="358" r:id="rId82"/>
    <p:sldId id="359" r:id="rId83"/>
    <p:sldId id="361" r:id="rId84"/>
    <p:sldId id="362" r:id="rId85"/>
    <p:sldId id="363" r:id="rId86"/>
    <p:sldId id="286" r:id="rId87"/>
    <p:sldId id="258" r:id="rId8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ilen, Kristofer" initials="TK" lastIdx="1" clrIdx="0">
    <p:extLst>
      <p:ext uri="{19B8F6BF-5375-455C-9EA6-DF929625EA0E}">
        <p15:presenceInfo xmlns:p15="http://schemas.microsoft.com/office/powerpoint/2012/main" userId="S::Kristofer.Theilen@illinois.gov::1083eb03-a2df-4e32-b83a-dbfb44cbb2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85" autoAdjust="0"/>
    <p:restoredTop sz="94674"/>
  </p:normalViewPr>
  <p:slideViewPr>
    <p:cSldViewPr snapToGrid="0" snapToObjects="1">
      <p:cViewPr varScale="1">
        <p:scale>
          <a:sx n="50" d="100"/>
          <a:sy n="50" d="100"/>
        </p:scale>
        <p:origin x="68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6DFF4-8DDC-491D-87CF-52A89F0E0653}" type="doc">
      <dgm:prSet loTypeId="urn:microsoft.com/office/officeart/2005/8/layout/pyramid1" loCatId="pyramid" qsTypeId="urn:microsoft.com/office/officeart/2005/8/quickstyle/simple1" qsCatId="simple" csTypeId="urn:microsoft.com/office/officeart/2005/8/colors/accent1_2" csCatId="accent1" phldr="1"/>
      <dgm:spPr/>
    </dgm:pt>
    <dgm:pt modelId="{1AFAC060-225A-429F-B621-6AD412404677}">
      <dgm:prSet phldrT="[Text]" custT="1"/>
      <dgm:spPr/>
      <dgm:t>
        <a:bodyPr/>
        <a:lstStyle/>
        <a:p>
          <a:pPr>
            <a:lnSpc>
              <a:spcPct val="200000"/>
            </a:lnSpc>
          </a:pPr>
          <a:r>
            <a:rPr lang="en-US" sz="4400" dirty="0"/>
            <a:t>Entity</a:t>
          </a:r>
        </a:p>
      </dgm:t>
    </dgm:pt>
    <dgm:pt modelId="{AA3920C0-9C4F-4D7C-A2AC-FB6CCA386FED}" type="parTrans" cxnId="{2AFDAD82-3523-46D7-A89B-5F52CDB64C96}">
      <dgm:prSet/>
      <dgm:spPr/>
      <dgm:t>
        <a:bodyPr/>
        <a:lstStyle/>
        <a:p>
          <a:endParaRPr lang="en-US"/>
        </a:p>
      </dgm:t>
    </dgm:pt>
    <dgm:pt modelId="{CB2A995B-B7CE-4277-B391-6A5DD6397C1E}" type="sibTrans" cxnId="{2AFDAD82-3523-46D7-A89B-5F52CDB64C96}">
      <dgm:prSet/>
      <dgm:spPr/>
      <dgm:t>
        <a:bodyPr/>
        <a:lstStyle/>
        <a:p>
          <a:endParaRPr lang="en-US"/>
        </a:p>
      </dgm:t>
    </dgm:pt>
    <dgm:pt modelId="{E3406359-4A79-44B0-BAE7-3DA7C811AEDE}">
      <dgm:prSet phldrT="[Text]" custT="1"/>
      <dgm:spPr/>
      <dgm:t>
        <a:bodyPr/>
        <a:lstStyle/>
        <a:p>
          <a:pPr>
            <a:lnSpc>
              <a:spcPct val="200000"/>
            </a:lnSpc>
          </a:pPr>
          <a:r>
            <a:rPr lang="en-US" sz="4400" dirty="0"/>
            <a:t>Locations</a:t>
          </a:r>
        </a:p>
      </dgm:t>
    </dgm:pt>
    <dgm:pt modelId="{89760310-5335-41FC-A024-AD302E946E45}" type="parTrans" cxnId="{28993E9C-1F72-4A08-9473-DE1686AEFA44}">
      <dgm:prSet/>
      <dgm:spPr/>
      <dgm:t>
        <a:bodyPr/>
        <a:lstStyle/>
        <a:p>
          <a:endParaRPr lang="en-US"/>
        </a:p>
      </dgm:t>
    </dgm:pt>
    <dgm:pt modelId="{4288209B-B2E8-4020-8E17-F91796C6706D}" type="sibTrans" cxnId="{28993E9C-1F72-4A08-9473-DE1686AEFA44}">
      <dgm:prSet/>
      <dgm:spPr/>
      <dgm:t>
        <a:bodyPr/>
        <a:lstStyle/>
        <a:p>
          <a:endParaRPr lang="en-US"/>
        </a:p>
      </dgm:t>
    </dgm:pt>
    <dgm:pt modelId="{A9F91289-689E-4D0F-9218-1318BB3EE68F}">
      <dgm:prSet phldrT="[Text]" custT="1"/>
      <dgm:spPr/>
      <dgm:t>
        <a:bodyPr/>
        <a:lstStyle/>
        <a:p>
          <a:pPr>
            <a:lnSpc>
              <a:spcPct val="150000"/>
            </a:lnSpc>
          </a:pPr>
          <a:r>
            <a:rPr lang="en-US" sz="4400" dirty="0"/>
            <a:t>Relationships</a:t>
          </a:r>
        </a:p>
      </dgm:t>
    </dgm:pt>
    <dgm:pt modelId="{49A73DD4-D176-4AD7-8A0C-F458905622EF}" type="parTrans" cxnId="{5528F783-4B31-4C49-82D0-D87A70081894}">
      <dgm:prSet/>
      <dgm:spPr/>
      <dgm:t>
        <a:bodyPr/>
        <a:lstStyle/>
        <a:p>
          <a:endParaRPr lang="en-US"/>
        </a:p>
      </dgm:t>
    </dgm:pt>
    <dgm:pt modelId="{6C37110F-E75A-4708-BF1D-50B32AFF0BA5}" type="sibTrans" cxnId="{5528F783-4B31-4C49-82D0-D87A70081894}">
      <dgm:prSet/>
      <dgm:spPr/>
      <dgm:t>
        <a:bodyPr/>
        <a:lstStyle/>
        <a:p>
          <a:endParaRPr lang="en-US"/>
        </a:p>
      </dgm:t>
    </dgm:pt>
    <dgm:pt modelId="{973C2533-EF38-48DB-B470-2A5B51B47082}" type="pres">
      <dgm:prSet presAssocID="{9886DFF4-8DDC-491D-87CF-52A89F0E0653}" presName="Name0" presStyleCnt="0">
        <dgm:presLayoutVars>
          <dgm:dir/>
          <dgm:animLvl val="lvl"/>
          <dgm:resizeHandles val="exact"/>
        </dgm:presLayoutVars>
      </dgm:prSet>
      <dgm:spPr/>
    </dgm:pt>
    <dgm:pt modelId="{0CD6A9BF-8522-42A6-AE92-C5647A0928A9}" type="pres">
      <dgm:prSet presAssocID="{1AFAC060-225A-429F-B621-6AD412404677}" presName="Name8" presStyleCnt="0"/>
      <dgm:spPr/>
    </dgm:pt>
    <dgm:pt modelId="{2D6B6AC8-660B-4603-A5C3-AD818BD6C098}" type="pres">
      <dgm:prSet presAssocID="{1AFAC060-225A-429F-B621-6AD412404677}" presName="level" presStyleLbl="node1" presStyleIdx="0" presStyleCnt="3">
        <dgm:presLayoutVars>
          <dgm:chMax val="1"/>
          <dgm:bulletEnabled val="1"/>
        </dgm:presLayoutVars>
      </dgm:prSet>
      <dgm:spPr/>
    </dgm:pt>
    <dgm:pt modelId="{00C7B732-050C-4985-BF13-2C2A43CD766C}" type="pres">
      <dgm:prSet presAssocID="{1AFAC060-225A-429F-B621-6AD412404677}" presName="levelTx" presStyleLbl="revTx" presStyleIdx="0" presStyleCnt="0">
        <dgm:presLayoutVars>
          <dgm:chMax val="1"/>
          <dgm:bulletEnabled val="1"/>
        </dgm:presLayoutVars>
      </dgm:prSet>
      <dgm:spPr/>
    </dgm:pt>
    <dgm:pt modelId="{E2D2A6DE-F676-4D7C-8881-EADDFDB82F48}" type="pres">
      <dgm:prSet presAssocID="{E3406359-4A79-44B0-BAE7-3DA7C811AEDE}" presName="Name8" presStyleCnt="0"/>
      <dgm:spPr/>
    </dgm:pt>
    <dgm:pt modelId="{C28BB19A-2A12-400B-B342-BA921F79763F}" type="pres">
      <dgm:prSet presAssocID="{E3406359-4A79-44B0-BAE7-3DA7C811AEDE}" presName="level" presStyleLbl="node1" presStyleIdx="1" presStyleCnt="3">
        <dgm:presLayoutVars>
          <dgm:chMax val="1"/>
          <dgm:bulletEnabled val="1"/>
        </dgm:presLayoutVars>
      </dgm:prSet>
      <dgm:spPr/>
    </dgm:pt>
    <dgm:pt modelId="{DEDD91F6-D4AD-44AE-9F87-F1592BF2337C}" type="pres">
      <dgm:prSet presAssocID="{E3406359-4A79-44B0-BAE7-3DA7C811AEDE}" presName="levelTx" presStyleLbl="revTx" presStyleIdx="0" presStyleCnt="0">
        <dgm:presLayoutVars>
          <dgm:chMax val="1"/>
          <dgm:bulletEnabled val="1"/>
        </dgm:presLayoutVars>
      </dgm:prSet>
      <dgm:spPr/>
    </dgm:pt>
    <dgm:pt modelId="{C4C033D2-8DCD-4BC3-9B73-2A15E088E758}" type="pres">
      <dgm:prSet presAssocID="{A9F91289-689E-4D0F-9218-1318BB3EE68F}" presName="Name8" presStyleCnt="0"/>
      <dgm:spPr/>
    </dgm:pt>
    <dgm:pt modelId="{9C5385A2-6825-4F5C-8F61-894574C08352}" type="pres">
      <dgm:prSet presAssocID="{A9F91289-689E-4D0F-9218-1318BB3EE68F}" presName="level" presStyleLbl="node1" presStyleIdx="2" presStyleCnt="3">
        <dgm:presLayoutVars>
          <dgm:chMax val="1"/>
          <dgm:bulletEnabled val="1"/>
        </dgm:presLayoutVars>
      </dgm:prSet>
      <dgm:spPr/>
    </dgm:pt>
    <dgm:pt modelId="{54CD7A84-2D55-4CBC-9BC2-4F7A02FD15E3}" type="pres">
      <dgm:prSet presAssocID="{A9F91289-689E-4D0F-9218-1318BB3EE68F}" presName="levelTx" presStyleLbl="revTx" presStyleIdx="0" presStyleCnt="0">
        <dgm:presLayoutVars>
          <dgm:chMax val="1"/>
          <dgm:bulletEnabled val="1"/>
        </dgm:presLayoutVars>
      </dgm:prSet>
      <dgm:spPr/>
    </dgm:pt>
  </dgm:ptLst>
  <dgm:cxnLst>
    <dgm:cxn modelId="{667AC314-251F-4D90-826D-8BC92DFFEE5F}" type="presOf" srcId="{E3406359-4A79-44B0-BAE7-3DA7C811AEDE}" destId="{C28BB19A-2A12-400B-B342-BA921F79763F}" srcOrd="0" destOrd="0" presId="urn:microsoft.com/office/officeart/2005/8/layout/pyramid1"/>
    <dgm:cxn modelId="{56E6A318-722C-4DAD-AFBD-53695F80B2E2}" type="presOf" srcId="{1AFAC060-225A-429F-B621-6AD412404677}" destId="{00C7B732-050C-4985-BF13-2C2A43CD766C}" srcOrd="1" destOrd="0" presId="urn:microsoft.com/office/officeart/2005/8/layout/pyramid1"/>
    <dgm:cxn modelId="{013E3C1A-FD40-4023-9EBC-04A280135D81}" type="presOf" srcId="{E3406359-4A79-44B0-BAE7-3DA7C811AEDE}" destId="{DEDD91F6-D4AD-44AE-9F87-F1592BF2337C}" srcOrd="1" destOrd="0" presId="urn:microsoft.com/office/officeart/2005/8/layout/pyramid1"/>
    <dgm:cxn modelId="{AAE1B127-B9E4-4EFA-BB51-26085D8FD709}" type="presOf" srcId="{1AFAC060-225A-429F-B621-6AD412404677}" destId="{2D6B6AC8-660B-4603-A5C3-AD818BD6C098}" srcOrd="0" destOrd="0" presId="urn:microsoft.com/office/officeart/2005/8/layout/pyramid1"/>
    <dgm:cxn modelId="{F0F05B6C-5E90-4AC1-9EED-316BFC05E40F}" type="presOf" srcId="{A9F91289-689E-4D0F-9218-1318BB3EE68F}" destId="{9C5385A2-6825-4F5C-8F61-894574C08352}" srcOrd="0" destOrd="0" presId="urn:microsoft.com/office/officeart/2005/8/layout/pyramid1"/>
    <dgm:cxn modelId="{AE84327B-CBBB-4C0F-9A54-4E513FB26AB5}" type="presOf" srcId="{9886DFF4-8DDC-491D-87CF-52A89F0E0653}" destId="{973C2533-EF38-48DB-B470-2A5B51B47082}" srcOrd="0" destOrd="0" presId="urn:microsoft.com/office/officeart/2005/8/layout/pyramid1"/>
    <dgm:cxn modelId="{2AFDAD82-3523-46D7-A89B-5F52CDB64C96}" srcId="{9886DFF4-8DDC-491D-87CF-52A89F0E0653}" destId="{1AFAC060-225A-429F-B621-6AD412404677}" srcOrd="0" destOrd="0" parTransId="{AA3920C0-9C4F-4D7C-A2AC-FB6CCA386FED}" sibTransId="{CB2A995B-B7CE-4277-B391-6A5DD6397C1E}"/>
    <dgm:cxn modelId="{5528F783-4B31-4C49-82D0-D87A70081894}" srcId="{9886DFF4-8DDC-491D-87CF-52A89F0E0653}" destId="{A9F91289-689E-4D0F-9218-1318BB3EE68F}" srcOrd="2" destOrd="0" parTransId="{49A73DD4-D176-4AD7-8A0C-F458905622EF}" sibTransId="{6C37110F-E75A-4708-BF1D-50B32AFF0BA5}"/>
    <dgm:cxn modelId="{EFDD2088-1ADA-4395-93B1-E1702141DD6D}" type="presOf" srcId="{A9F91289-689E-4D0F-9218-1318BB3EE68F}" destId="{54CD7A84-2D55-4CBC-9BC2-4F7A02FD15E3}" srcOrd="1" destOrd="0" presId="urn:microsoft.com/office/officeart/2005/8/layout/pyramid1"/>
    <dgm:cxn modelId="{28993E9C-1F72-4A08-9473-DE1686AEFA44}" srcId="{9886DFF4-8DDC-491D-87CF-52A89F0E0653}" destId="{E3406359-4A79-44B0-BAE7-3DA7C811AEDE}" srcOrd="1" destOrd="0" parTransId="{89760310-5335-41FC-A024-AD302E946E45}" sibTransId="{4288209B-B2E8-4020-8E17-F91796C6706D}"/>
    <dgm:cxn modelId="{26C78442-0CA8-4084-B7DE-F2FC0D84DBDB}" type="presParOf" srcId="{973C2533-EF38-48DB-B470-2A5B51B47082}" destId="{0CD6A9BF-8522-42A6-AE92-C5647A0928A9}" srcOrd="0" destOrd="0" presId="urn:microsoft.com/office/officeart/2005/8/layout/pyramid1"/>
    <dgm:cxn modelId="{80339C33-CEDC-4509-828A-6390BA57800D}" type="presParOf" srcId="{0CD6A9BF-8522-42A6-AE92-C5647A0928A9}" destId="{2D6B6AC8-660B-4603-A5C3-AD818BD6C098}" srcOrd="0" destOrd="0" presId="urn:microsoft.com/office/officeart/2005/8/layout/pyramid1"/>
    <dgm:cxn modelId="{EC79C996-ABCC-448D-BE49-3BE2FBBC2A3E}" type="presParOf" srcId="{0CD6A9BF-8522-42A6-AE92-C5647A0928A9}" destId="{00C7B732-050C-4985-BF13-2C2A43CD766C}" srcOrd="1" destOrd="0" presId="urn:microsoft.com/office/officeart/2005/8/layout/pyramid1"/>
    <dgm:cxn modelId="{5E833770-831E-43DF-8CF5-584FFF8C4CBA}" type="presParOf" srcId="{973C2533-EF38-48DB-B470-2A5B51B47082}" destId="{E2D2A6DE-F676-4D7C-8881-EADDFDB82F48}" srcOrd="1" destOrd="0" presId="urn:microsoft.com/office/officeart/2005/8/layout/pyramid1"/>
    <dgm:cxn modelId="{7C9EEA1A-FD94-4937-9BAB-4B216C27053E}" type="presParOf" srcId="{E2D2A6DE-F676-4D7C-8881-EADDFDB82F48}" destId="{C28BB19A-2A12-400B-B342-BA921F79763F}" srcOrd="0" destOrd="0" presId="urn:microsoft.com/office/officeart/2005/8/layout/pyramid1"/>
    <dgm:cxn modelId="{9AB3E244-66BA-488D-BA11-C446EE88E4B2}" type="presParOf" srcId="{E2D2A6DE-F676-4D7C-8881-EADDFDB82F48}" destId="{DEDD91F6-D4AD-44AE-9F87-F1592BF2337C}" srcOrd="1" destOrd="0" presId="urn:microsoft.com/office/officeart/2005/8/layout/pyramid1"/>
    <dgm:cxn modelId="{EB1822C9-1570-4D6F-A144-6ACE5E54FDDB}" type="presParOf" srcId="{973C2533-EF38-48DB-B470-2A5B51B47082}" destId="{C4C033D2-8DCD-4BC3-9B73-2A15E088E758}" srcOrd="2" destOrd="0" presId="urn:microsoft.com/office/officeart/2005/8/layout/pyramid1"/>
    <dgm:cxn modelId="{75285ECB-FF83-41FC-A261-F5141C396F57}" type="presParOf" srcId="{C4C033D2-8DCD-4BC3-9B73-2A15E088E758}" destId="{9C5385A2-6825-4F5C-8F61-894574C08352}" srcOrd="0" destOrd="0" presId="urn:microsoft.com/office/officeart/2005/8/layout/pyramid1"/>
    <dgm:cxn modelId="{63B30A6C-003F-483C-B62C-3137FE71E1CE}" type="presParOf" srcId="{C4C033D2-8DCD-4BC3-9B73-2A15E088E758}" destId="{54CD7A84-2D55-4CBC-9BC2-4F7A02FD15E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B6AC8-660B-4603-A5C3-AD818BD6C098}">
      <dsp:nvSpPr>
        <dsp:cNvPr id="0" name=""/>
        <dsp:cNvSpPr/>
      </dsp:nvSpPr>
      <dsp:spPr>
        <a:xfrm>
          <a:off x="2303453" y="0"/>
          <a:ext cx="2303454" cy="1214937"/>
        </a:xfrm>
        <a:prstGeom prst="trapezoid">
          <a:avLst>
            <a:gd name="adj" fmla="val 9479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200000"/>
            </a:lnSpc>
            <a:spcBef>
              <a:spcPct val="0"/>
            </a:spcBef>
            <a:spcAft>
              <a:spcPct val="35000"/>
            </a:spcAft>
            <a:buNone/>
          </a:pPr>
          <a:r>
            <a:rPr lang="en-US" sz="4400" kern="1200" dirty="0"/>
            <a:t>Entity</a:t>
          </a:r>
        </a:p>
      </dsp:txBody>
      <dsp:txXfrm>
        <a:off x="2303453" y="0"/>
        <a:ext cx="2303454" cy="1214937"/>
      </dsp:txXfrm>
    </dsp:sp>
    <dsp:sp modelId="{C28BB19A-2A12-400B-B342-BA921F79763F}">
      <dsp:nvSpPr>
        <dsp:cNvPr id="0" name=""/>
        <dsp:cNvSpPr/>
      </dsp:nvSpPr>
      <dsp:spPr>
        <a:xfrm>
          <a:off x="1151726" y="1214937"/>
          <a:ext cx="4606908" cy="1214937"/>
        </a:xfrm>
        <a:prstGeom prst="trapezoid">
          <a:avLst>
            <a:gd name="adj" fmla="val 9479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200000"/>
            </a:lnSpc>
            <a:spcBef>
              <a:spcPct val="0"/>
            </a:spcBef>
            <a:spcAft>
              <a:spcPct val="35000"/>
            </a:spcAft>
            <a:buNone/>
          </a:pPr>
          <a:r>
            <a:rPr lang="en-US" sz="4400" kern="1200" dirty="0"/>
            <a:t>Locations</a:t>
          </a:r>
        </a:p>
      </dsp:txBody>
      <dsp:txXfrm>
        <a:off x="1957935" y="1214937"/>
        <a:ext cx="2994490" cy="1214937"/>
      </dsp:txXfrm>
    </dsp:sp>
    <dsp:sp modelId="{9C5385A2-6825-4F5C-8F61-894574C08352}">
      <dsp:nvSpPr>
        <dsp:cNvPr id="0" name=""/>
        <dsp:cNvSpPr/>
      </dsp:nvSpPr>
      <dsp:spPr>
        <a:xfrm>
          <a:off x="0" y="2429874"/>
          <a:ext cx="6910362" cy="1214937"/>
        </a:xfrm>
        <a:prstGeom prst="trapezoid">
          <a:avLst>
            <a:gd name="adj" fmla="val 9479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150000"/>
            </a:lnSpc>
            <a:spcBef>
              <a:spcPct val="0"/>
            </a:spcBef>
            <a:spcAft>
              <a:spcPct val="35000"/>
            </a:spcAft>
            <a:buNone/>
          </a:pPr>
          <a:r>
            <a:rPr lang="en-US" sz="4400" kern="1200" dirty="0"/>
            <a:t>Relationships</a:t>
          </a:r>
        </a:p>
      </dsp:txBody>
      <dsp:txXfrm>
        <a:off x="1209313" y="2429874"/>
        <a:ext cx="4491735" cy="121493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5A7A5DF-38EB-4495-8CF8-1A5E4C8B3396}" type="datetimeFigureOut">
              <a:rPr lang="en-US" smtClean="0"/>
              <a:t>10/22/2025</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BF1E986-0FD9-473A-94F5-2B643C4D4D46}" type="slidenum">
              <a:rPr lang="en-US" smtClean="0"/>
              <a:t>‹#›</a:t>
            </a:fld>
            <a:endParaRPr lang="en-US" dirty="0"/>
          </a:p>
        </p:txBody>
      </p:sp>
    </p:spTree>
    <p:extLst>
      <p:ext uri="{BB962C8B-B14F-4D97-AF65-F5344CB8AC3E}">
        <p14:creationId xmlns:p14="http://schemas.microsoft.com/office/powerpoint/2010/main" val="297555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8</a:t>
            </a:fld>
            <a:endParaRPr lang="en-US" dirty="0"/>
          </a:p>
        </p:txBody>
      </p:sp>
    </p:spTree>
    <p:extLst>
      <p:ext uri="{BB962C8B-B14F-4D97-AF65-F5344CB8AC3E}">
        <p14:creationId xmlns:p14="http://schemas.microsoft.com/office/powerpoint/2010/main" val="3514704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66</a:t>
            </a:fld>
            <a:endParaRPr lang="en-US" dirty="0"/>
          </a:p>
        </p:txBody>
      </p:sp>
    </p:spTree>
    <p:extLst>
      <p:ext uri="{BB962C8B-B14F-4D97-AF65-F5344CB8AC3E}">
        <p14:creationId xmlns:p14="http://schemas.microsoft.com/office/powerpoint/2010/main" val="2476772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67</a:t>
            </a:fld>
            <a:endParaRPr lang="en-US" dirty="0"/>
          </a:p>
        </p:txBody>
      </p:sp>
    </p:spTree>
    <p:extLst>
      <p:ext uri="{BB962C8B-B14F-4D97-AF65-F5344CB8AC3E}">
        <p14:creationId xmlns:p14="http://schemas.microsoft.com/office/powerpoint/2010/main" val="3560618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68</a:t>
            </a:fld>
            <a:endParaRPr lang="en-US" dirty="0"/>
          </a:p>
        </p:txBody>
      </p:sp>
    </p:spTree>
    <p:extLst>
      <p:ext uri="{BB962C8B-B14F-4D97-AF65-F5344CB8AC3E}">
        <p14:creationId xmlns:p14="http://schemas.microsoft.com/office/powerpoint/2010/main" val="151949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69</a:t>
            </a:fld>
            <a:endParaRPr lang="en-US" dirty="0"/>
          </a:p>
        </p:txBody>
      </p:sp>
    </p:spTree>
    <p:extLst>
      <p:ext uri="{BB962C8B-B14F-4D97-AF65-F5344CB8AC3E}">
        <p14:creationId xmlns:p14="http://schemas.microsoft.com/office/powerpoint/2010/main" val="1476939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70</a:t>
            </a:fld>
            <a:endParaRPr lang="en-US" dirty="0"/>
          </a:p>
        </p:txBody>
      </p:sp>
    </p:spTree>
    <p:extLst>
      <p:ext uri="{BB962C8B-B14F-4D97-AF65-F5344CB8AC3E}">
        <p14:creationId xmlns:p14="http://schemas.microsoft.com/office/powerpoint/2010/main" val="1700642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71</a:t>
            </a:fld>
            <a:endParaRPr lang="en-US" dirty="0"/>
          </a:p>
        </p:txBody>
      </p:sp>
    </p:spTree>
    <p:extLst>
      <p:ext uri="{BB962C8B-B14F-4D97-AF65-F5344CB8AC3E}">
        <p14:creationId xmlns:p14="http://schemas.microsoft.com/office/powerpoint/2010/main" val="3222708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72</a:t>
            </a:fld>
            <a:endParaRPr lang="en-US" dirty="0"/>
          </a:p>
        </p:txBody>
      </p:sp>
    </p:spTree>
    <p:extLst>
      <p:ext uri="{BB962C8B-B14F-4D97-AF65-F5344CB8AC3E}">
        <p14:creationId xmlns:p14="http://schemas.microsoft.com/office/powerpoint/2010/main" val="2631386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73</a:t>
            </a:fld>
            <a:endParaRPr lang="en-US" dirty="0"/>
          </a:p>
        </p:txBody>
      </p:sp>
    </p:spTree>
    <p:extLst>
      <p:ext uri="{BB962C8B-B14F-4D97-AF65-F5344CB8AC3E}">
        <p14:creationId xmlns:p14="http://schemas.microsoft.com/office/powerpoint/2010/main" val="3068345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74</a:t>
            </a:fld>
            <a:endParaRPr lang="en-US" dirty="0"/>
          </a:p>
        </p:txBody>
      </p:sp>
    </p:spTree>
    <p:extLst>
      <p:ext uri="{BB962C8B-B14F-4D97-AF65-F5344CB8AC3E}">
        <p14:creationId xmlns:p14="http://schemas.microsoft.com/office/powerpoint/2010/main" val="4001291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75</a:t>
            </a:fld>
            <a:endParaRPr lang="en-US" dirty="0"/>
          </a:p>
        </p:txBody>
      </p:sp>
    </p:spTree>
    <p:extLst>
      <p:ext uri="{BB962C8B-B14F-4D97-AF65-F5344CB8AC3E}">
        <p14:creationId xmlns:p14="http://schemas.microsoft.com/office/powerpoint/2010/main" val="165473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58</a:t>
            </a:fld>
            <a:endParaRPr lang="en-US" dirty="0"/>
          </a:p>
        </p:txBody>
      </p:sp>
    </p:spTree>
    <p:extLst>
      <p:ext uri="{BB962C8B-B14F-4D97-AF65-F5344CB8AC3E}">
        <p14:creationId xmlns:p14="http://schemas.microsoft.com/office/powerpoint/2010/main" val="1347521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76</a:t>
            </a:fld>
            <a:endParaRPr lang="en-US" dirty="0"/>
          </a:p>
        </p:txBody>
      </p:sp>
    </p:spTree>
    <p:extLst>
      <p:ext uri="{BB962C8B-B14F-4D97-AF65-F5344CB8AC3E}">
        <p14:creationId xmlns:p14="http://schemas.microsoft.com/office/powerpoint/2010/main" val="2794896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77</a:t>
            </a:fld>
            <a:endParaRPr lang="en-US" dirty="0"/>
          </a:p>
        </p:txBody>
      </p:sp>
    </p:spTree>
    <p:extLst>
      <p:ext uri="{BB962C8B-B14F-4D97-AF65-F5344CB8AC3E}">
        <p14:creationId xmlns:p14="http://schemas.microsoft.com/office/powerpoint/2010/main" val="1906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78</a:t>
            </a:fld>
            <a:endParaRPr lang="en-US" dirty="0"/>
          </a:p>
        </p:txBody>
      </p:sp>
    </p:spTree>
    <p:extLst>
      <p:ext uri="{BB962C8B-B14F-4D97-AF65-F5344CB8AC3E}">
        <p14:creationId xmlns:p14="http://schemas.microsoft.com/office/powerpoint/2010/main" val="811275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79</a:t>
            </a:fld>
            <a:endParaRPr lang="en-US" dirty="0"/>
          </a:p>
        </p:txBody>
      </p:sp>
    </p:spTree>
    <p:extLst>
      <p:ext uri="{BB962C8B-B14F-4D97-AF65-F5344CB8AC3E}">
        <p14:creationId xmlns:p14="http://schemas.microsoft.com/office/powerpoint/2010/main" val="150004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59</a:t>
            </a:fld>
            <a:endParaRPr lang="en-US" dirty="0"/>
          </a:p>
        </p:txBody>
      </p:sp>
    </p:spTree>
    <p:extLst>
      <p:ext uri="{BB962C8B-B14F-4D97-AF65-F5344CB8AC3E}">
        <p14:creationId xmlns:p14="http://schemas.microsoft.com/office/powerpoint/2010/main" val="2049968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60</a:t>
            </a:fld>
            <a:endParaRPr lang="en-US" dirty="0"/>
          </a:p>
        </p:txBody>
      </p:sp>
    </p:spTree>
    <p:extLst>
      <p:ext uri="{BB962C8B-B14F-4D97-AF65-F5344CB8AC3E}">
        <p14:creationId xmlns:p14="http://schemas.microsoft.com/office/powerpoint/2010/main" val="2262852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61</a:t>
            </a:fld>
            <a:endParaRPr lang="en-US" dirty="0"/>
          </a:p>
        </p:txBody>
      </p:sp>
    </p:spTree>
    <p:extLst>
      <p:ext uri="{BB962C8B-B14F-4D97-AF65-F5344CB8AC3E}">
        <p14:creationId xmlns:p14="http://schemas.microsoft.com/office/powerpoint/2010/main" val="554150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62</a:t>
            </a:fld>
            <a:endParaRPr lang="en-US" dirty="0"/>
          </a:p>
        </p:txBody>
      </p:sp>
    </p:spTree>
    <p:extLst>
      <p:ext uri="{BB962C8B-B14F-4D97-AF65-F5344CB8AC3E}">
        <p14:creationId xmlns:p14="http://schemas.microsoft.com/office/powerpoint/2010/main" val="3014098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63</a:t>
            </a:fld>
            <a:endParaRPr lang="en-US" dirty="0"/>
          </a:p>
        </p:txBody>
      </p:sp>
    </p:spTree>
    <p:extLst>
      <p:ext uri="{BB962C8B-B14F-4D97-AF65-F5344CB8AC3E}">
        <p14:creationId xmlns:p14="http://schemas.microsoft.com/office/powerpoint/2010/main" val="2344823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64</a:t>
            </a:fld>
            <a:endParaRPr lang="en-US" dirty="0"/>
          </a:p>
        </p:txBody>
      </p:sp>
    </p:spTree>
    <p:extLst>
      <p:ext uri="{BB962C8B-B14F-4D97-AF65-F5344CB8AC3E}">
        <p14:creationId xmlns:p14="http://schemas.microsoft.com/office/powerpoint/2010/main" val="648703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65</a:t>
            </a:fld>
            <a:endParaRPr lang="en-US" dirty="0"/>
          </a:p>
        </p:txBody>
      </p:sp>
    </p:spTree>
    <p:extLst>
      <p:ext uri="{BB962C8B-B14F-4D97-AF65-F5344CB8AC3E}">
        <p14:creationId xmlns:p14="http://schemas.microsoft.com/office/powerpoint/2010/main" val="2254577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139885" y="3834062"/>
            <a:ext cx="5572729" cy="2041043"/>
          </a:xfrm>
        </p:spPr>
        <p:txBody>
          <a:bodyPr anchor="b"/>
          <a:lstStyle>
            <a:lvl1pPr algn="l">
              <a:defRPr sz="6000" b="1">
                <a:solidFill>
                  <a:schemeClr val="bg1"/>
                </a:solidFill>
              </a:defRPr>
            </a:lvl1pPr>
          </a:lstStyle>
          <a:p>
            <a:r>
              <a:rPr lang="en-US" dirty="0"/>
              <a:t>Click to edit Master title</a:t>
            </a:r>
          </a:p>
        </p:txBody>
      </p:sp>
      <p:sp>
        <p:nvSpPr>
          <p:cNvPr id="3" name="Subtitle 2"/>
          <p:cNvSpPr>
            <a:spLocks noGrp="1"/>
          </p:cNvSpPr>
          <p:nvPr>
            <p:ph type="subTitle" idx="1" hasCustomPrompt="1"/>
          </p:nvPr>
        </p:nvSpPr>
        <p:spPr>
          <a:xfrm>
            <a:off x="1078273" y="469548"/>
            <a:ext cx="5208608" cy="75004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 PLACEHOLDER</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4960" y="2294202"/>
            <a:ext cx="3990195" cy="219702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8614" y="2017429"/>
            <a:ext cx="2375476" cy="1463040"/>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467810" y="610865"/>
            <a:ext cx="7616143" cy="561049"/>
          </a:xfrm>
        </p:spPr>
        <p:txBody>
          <a:bodyPr/>
          <a:lstStyle>
            <a:lvl1pPr>
              <a:defRPr b="1">
                <a:solidFill>
                  <a:schemeClr val="bg1">
                    <a:lumMod val="95000"/>
                  </a:schemeClr>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67810" y="1482244"/>
            <a:ext cx="2743200" cy="365125"/>
          </a:xfrm>
        </p:spPr>
        <p:txBody>
          <a:bodyPr/>
          <a:lstStyle>
            <a:lvl1pPr>
              <a:defRPr sz="1600">
                <a:solidFill>
                  <a:schemeClr val="bg1"/>
                </a:solidFill>
              </a:defRPr>
            </a:lvl1pPr>
          </a:lstStyle>
          <a:p>
            <a:endParaRPr lang="en-US" dirty="0"/>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8"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2" name="Title 1"/>
          <p:cNvSpPr>
            <a:spLocks noGrp="1"/>
          </p:cNvSpPr>
          <p:nvPr>
            <p:ph type="title"/>
          </p:nvPr>
        </p:nvSpPr>
        <p:spPr>
          <a:xfrm>
            <a:off x="831850" y="1709738"/>
            <a:ext cx="10515600" cy="2852737"/>
          </a:xfrm>
        </p:spPr>
        <p:txBody>
          <a:bodyPr anchor="b"/>
          <a:lstStyle>
            <a:lvl1pPr>
              <a:defRPr sz="6000">
                <a:solidFill>
                  <a:srgbClr val="172169"/>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sp>
        <p:nvSpPr>
          <p:cNvPr id="9"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9"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10"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1"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12"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7"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8"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illinoisworknet.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illinoisworknet.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iwds.dceo.illinois.gov/iwds/iwdshome.html"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iwds.dceo.illinois.gov/iwds/iwdshome.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illinoisworknet.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7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7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aula.Barry@illinois.gov" TargetMode="External"/><Relationship Id="rId2" Type="http://schemas.openxmlformats.org/officeDocument/2006/relationships/hyperlink" Target="mailto:istofer.Theilen@illinois.gov" TargetMode="External"/><Relationship Id="rId1" Type="http://schemas.openxmlformats.org/officeDocument/2006/relationships/slideLayout" Target="../slideLayouts/slideLayout2.xml"/><Relationship Id="rId4" Type="http://schemas.openxmlformats.org/officeDocument/2006/relationships/hyperlink" Target="mailto:amon.Al-amin@illnois.gov" TargetMode="External"/></Relationships>
</file>

<file path=ppt/slides/_rels/slide84.xml.rels><?xml version="1.0" encoding="UTF-8" standalone="yes"?>
<Relationships xmlns="http://schemas.openxmlformats.org/package/2006/relationships"><Relationship Id="rId2" Type="http://schemas.openxmlformats.org/officeDocument/2006/relationships/hyperlink" Target="http://illinoisworknet.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6055" y="3844740"/>
            <a:ext cx="5378891" cy="2429451"/>
          </a:xfrm>
        </p:spPr>
        <p:txBody>
          <a:bodyPr>
            <a:normAutofit/>
          </a:bodyPr>
          <a:lstStyle/>
          <a:p>
            <a:pPr algn="ct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a:t>
            </a: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Training</a:t>
            </a: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Entities, Locations, and  Relationships</a:t>
            </a:r>
            <a:endParaRPr lang="en-US" sz="3000" dirty="0">
              <a:solidFill>
                <a:schemeClr val="bg1"/>
              </a:solidFill>
            </a:endParaRPr>
          </a:p>
        </p:txBody>
      </p:sp>
      <p:sp>
        <p:nvSpPr>
          <p:cNvPr id="3" name="Subtitle 2"/>
          <p:cNvSpPr>
            <a:spLocks noGrp="1"/>
          </p:cNvSpPr>
          <p:nvPr>
            <p:ph type="subTitle" idx="1"/>
          </p:nvPr>
        </p:nvSpPr>
        <p:spPr>
          <a:xfrm>
            <a:off x="591735" y="469548"/>
            <a:ext cx="6072112" cy="750043"/>
          </a:xfrm>
        </p:spPr>
        <p:txBody>
          <a:bodyPr/>
          <a:lstStyle/>
          <a:p>
            <a:pPr algn="ctr"/>
            <a:r>
              <a:rPr lang="en-US" dirty="0"/>
              <a:t>November 5, 2025</a:t>
            </a:r>
          </a:p>
        </p:txBody>
      </p:sp>
      <p:pic>
        <p:nvPicPr>
          <p:cNvPr id="5" name="Picture 4">
            <a:extLst>
              <a:ext uri="{FF2B5EF4-FFF2-40B4-BE49-F238E27FC236}">
                <a16:creationId xmlns:a16="http://schemas.microsoft.com/office/drawing/2014/main" id="{E0EC2BC0-4172-4CDC-A1BF-626AF0572612}"/>
              </a:ext>
            </a:extLst>
          </p:cNvPr>
          <p:cNvPicPr>
            <a:picLocks noChangeAspect="1"/>
          </p:cNvPicPr>
          <p:nvPr/>
        </p:nvPicPr>
        <p:blipFill>
          <a:blip r:embed="rId2"/>
          <a:stretch>
            <a:fillRect/>
          </a:stretch>
        </p:blipFill>
        <p:spPr>
          <a:xfrm>
            <a:off x="9459277" y="2409343"/>
            <a:ext cx="2474039" cy="912977"/>
          </a:xfrm>
          <a:prstGeom prst="rect">
            <a:avLst/>
          </a:prstGeom>
        </p:spPr>
      </p:pic>
      <p:sp>
        <p:nvSpPr>
          <p:cNvPr id="4" name="Slide Number Placeholder 3">
            <a:extLst>
              <a:ext uri="{FF2B5EF4-FFF2-40B4-BE49-F238E27FC236}">
                <a16:creationId xmlns:a16="http://schemas.microsoft.com/office/drawing/2014/main" id="{0DEEB3B8-E2F2-4CC5-94E0-4B8293022CA4}"/>
              </a:ext>
            </a:extLst>
          </p:cNvPr>
          <p:cNvSpPr>
            <a:spLocks noGrp="1"/>
          </p:cNvSpPr>
          <p:nvPr>
            <p:ph type="sldNum" sz="quarter" idx="12"/>
          </p:nvPr>
        </p:nvSpPr>
        <p:spPr/>
        <p:txBody>
          <a:bodyPr/>
          <a:lstStyle/>
          <a:p>
            <a:fld id="{4C252FB9-B173-B746-BC64-1AB9D36BCBA0}" type="slidenum">
              <a:rPr lang="en-US" smtClean="0"/>
              <a:pPr/>
              <a:t>1</a:t>
            </a:fld>
            <a:endParaRPr lang="en-US" dirty="0"/>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281354" y="2105761"/>
            <a:ext cx="11072446" cy="681304"/>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an Entity in IWDS</a:t>
            </a:r>
          </a:p>
          <a:p>
            <a:pPr marL="0" indent="0">
              <a:buNone/>
            </a:pPr>
            <a:endParaRPr lang="en-US" dirty="0"/>
          </a:p>
        </p:txBody>
      </p:sp>
      <p:sp>
        <p:nvSpPr>
          <p:cNvPr id="4" name="Rectangle 3">
            <a:extLst>
              <a:ext uri="{FF2B5EF4-FFF2-40B4-BE49-F238E27FC236}">
                <a16:creationId xmlns:a16="http://schemas.microsoft.com/office/drawing/2014/main" id="{4B9DD9D7-5C1B-4B60-9153-B57DDEDF7905}"/>
              </a:ext>
            </a:extLst>
          </p:cNvPr>
          <p:cNvSpPr/>
          <p:nvPr/>
        </p:nvSpPr>
        <p:spPr>
          <a:xfrm>
            <a:off x="467810" y="2830815"/>
            <a:ext cx="5947058" cy="2616101"/>
          </a:xfrm>
          <a:prstGeom prst="rect">
            <a:avLst/>
          </a:prstGeom>
        </p:spPr>
        <p:txBody>
          <a:bodyPr wrap="square">
            <a:spAutoFit/>
          </a:bodyPr>
          <a:lstStyle/>
          <a:p>
            <a:endParaRPr lang="en-US" sz="2800" dirty="0"/>
          </a:p>
          <a:p>
            <a:pPr marL="228600"/>
            <a:r>
              <a:rPr lang="en-US" sz="2800" dirty="0"/>
              <a:t>Before entering the Entity in IWDS, search for the Company from the Staff Menu page.</a:t>
            </a:r>
          </a:p>
          <a:p>
            <a:pPr marL="228600"/>
            <a:endParaRPr lang="en-US" sz="2400" dirty="0"/>
          </a:p>
          <a:p>
            <a:pPr marL="228600"/>
            <a:r>
              <a:rPr lang="en-US" sz="2800" dirty="0"/>
              <a:t>Click on “Search Entity”. </a:t>
            </a:r>
          </a:p>
        </p:txBody>
      </p:sp>
      <p:pic>
        <p:nvPicPr>
          <p:cNvPr id="5" name="Picture 4">
            <a:extLst>
              <a:ext uri="{FF2B5EF4-FFF2-40B4-BE49-F238E27FC236}">
                <a16:creationId xmlns:a16="http://schemas.microsoft.com/office/drawing/2014/main" id="{3082DDDE-368A-401E-9963-FE6897DF2883}"/>
              </a:ext>
            </a:extLst>
          </p:cNvPr>
          <p:cNvPicPr/>
          <p:nvPr/>
        </p:nvPicPr>
        <p:blipFill rotWithShape="1">
          <a:blip r:embed="rId2"/>
          <a:srcRect l="3675"/>
          <a:stretch/>
        </p:blipFill>
        <p:spPr>
          <a:xfrm>
            <a:off x="6731977" y="2959067"/>
            <a:ext cx="4304714" cy="3159816"/>
          </a:xfrm>
          <a:prstGeom prst="rect">
            <a:avLst/>
          </a:prstGeom>
        </p:spPr>
      </p:pic>
      <p:sp>
        <p:nvSpPr>
          <p:cNvPr id="6" name="Slide Number Placeholder 5">
            <a:extLst>
              <a:ext uri="{FF2B5EF4-FFF2-40B4-BE49-F238E27FC236}">
                <a16:creationId xmlns:a16="http://schemas.microsoft.com/office/drawing/2014/main" id="{4F408E50-E1EC-4D43-8E35-3857E2CC29C1}"/>
              </a:ext>
            </a:extLst>
          </p:cNvPr>
          <p:cNvSpPr>
            <a:spLocks noGrp="1"/>
          </p:cNvSpPr>
          <p:nvPr>
            <p:ph type="sldNum" sz="quarter" idx="12"/>
          </p:nvPr>
        </p:nvSpPr>
        <p:spPr/>
        <p:txBody>
          <a:bodyPr/>
          <a:lstStyle/>
          <a:p>
            <a:fld id="{62E03C93-A8B5-5E4D-ADDE-FACFC10B3CD1}" type="slidenum">
              <a:rPr lang="en-US" smtClean="0"/>
              <a:pPr/>
              <a:t>10</a:t>
            </a:fld>
            <a:endParaRPr lang="en-US" dirty="0"/>
          </a:p>
        </p:txBody>
      </p:sp>
    </p:spTree>
    <p:extLst>
      <p:ext uri="{BB962C8B-B14F-4D97-AF65-F5344CB8AC3E}">
        <p14:creationId xmlns:p14="http://schemas.microsoft.com/office/powerpoint/2010/main" val="378393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140248"/>
            <a:ext cx="10515600" cy="723507"/>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an Entity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29DB67B7-BA9B-4684-996E-DCB2B443DB4D}"/>
              </a:ext>
            </a:extLst>
          </p:cNvPr>
          <p:cNvSpPr/>
          <p:nvPr/>
        </p:nvSpPr>
        <p:spPr>
          <a:xfrm>
            <a:off x="591671" y="3286472"/>
            <a:ext cx="3793041" cy="2769989"/>
          </a:xfrm>
          <a:prstGeom prst="rect">
            <a:avLst/>
          </a:prstGeom>
        </p:spPr>
        <p:txBody>
          <a:bodyPr wrap="square">
            <a:spAutoFit/>
          </a:bodyPr>
          <a:lstStyle/>
          <a:p>
            <a:pPr marL="228600"/>
            <a:r>
              <a:rPr lang="en-US" sz="2400" dirty="0"/>
              <a:t>There are 4 ways to search for an Entity.</a:t>
            </a:r>
          </a:p>
          <a:p>
            <a:pPr marL="228600"/>
            <a:endParaRPr lang="en-US" sz="1000" dirty="0"/>
          </a:p>
          <a:p>
            <a:pPr marL="685800" indent="-342900">
              <a:buFont typeface="Arial" panose="020B0604020202020204" pitchFamily="34" charset="0"/>
              <a:buChar char="•"/>
            </a:pPr>
            <a:r>
              <a:rPr lang="en-US" sz="2000" dirty="0"/>
              <a:t>Name</a:t>
            </a:r>
          </a:p>
          <a:p>
            <a:pPr marL="685800" indent="-342900">
              <a:buFont typeface="Arial" panose="020B0604020202020204" pitchFamily="34" charset="0"/>
              <a:buChar char="•"/>
            </a:pPr>
            <a:r>
              <a:rPr lang="en-US" sz="2000" dirty="0"/>
              <a:t>FEIN of the Business</a:t>
            </a:r>
          </a:p>
          <a:p>
            <a:pPr marL="685800" indent="-342900">
              <a:buFont typeface="Arial" panose="020B0604020202020204" pitchFamily="34" charset="0"/>
              <a:buChar char="•"/>
            </a:pPr>
            <a:r>
              <a:rPr lang="en-US" sz="2000" dirty="0"/>
              <a:t>SSN </a:t>
            </a:r>
            <a:r>
              <a:rPr lang="en-US" dirty="0"/>
              <a:t>(if the business uses the owner’s SSN instead of a FEIN)</a:t>
            </a:r>
          </a:p>
          <a:p>
            <a:pPr marL="685800" indent="-342900">
              <a:buFont typeface="Arial" panose="020B0604020202020204" pitchFamily="34" charset="0"/>
              <a:buChar char="•"/>
            </a:pPr>
            <a:r>
              <a:rPr lang="en-US" sz="2000" dirty="0"/>
              <a:t>Agency Type </a:t>
            </a:r>
            <a:r>
              <a:rPr lang="en-US" dirty="0"/>
              <a:t>(from the dropdown menu)</a:t>
            </a:r>
          </a:p>
        </p:txBody>
      </p:sp>
      <p:pic>
        <p:nvPicPr>
          <p:cNvPr id="5" name="Picture 4">
            <a:extLst>
              <a:ext uri="{FF2B5EF4-FFF2-40B4-BE49-F238E27FC236}">
                <a16:creationId xmlns:a16="http://schemas.microsoft.com/office/drawing/2014/main" id="{90C725AB-4263-4409-B309-44508E1648DA}"/>
              </a:ext>
            </a:extLst>
          </p:cNvPr>
          <p:cNvPicPr/>
          <p:nvPr/>
        </p:nvPicPr>
        <p:blipFill rotWithShape="1">
          <a:blip r:embed="rId2"/>
          <a:srcRect l="2503" r="21008"/>
          <a:stretch/>
        </p:blipFill>
        <p:spPr>
          <a:xfrm>
            <a:off x="4924539" y="3284905"/>
            <a:ext cx="4275033" cy="2176994"/>
          </a:xfrm>
          <a:prstGeom prst="rect">
            <a:avLst/>
          </a:prstGeom>
        </p:spPr>
      </p:pic>
      <p:pic>
        <p:nvPicPr>
          <p:cNvPr id="6" name="Picture 5">
            <a:extLst>
              <a:ext uri="{FF2B5EF4-FFF2-40B4-BE49-F238E27FC236}">
                <a16:creationId xmlns:a16="http://schemas.microsoft.com/office/drawing/2014/main" id="{5D97B4B1-8EC8-4533-B96F-98ED167A2EF5}"/>
              </a:ext>
            </a:extLst>
          </p:cNvPr>
          <p:cNvPicPr>
            <a:picLocks noChangeAspect="1"/>
          </p:cNvPicPr>
          <p:nvPr/>
        </p:nvPicPr>
        <p:blipFill rotWithShape="1">
          <a:blip r:embed="rId3"/>
          <a:srcRect l="21923" t="31617" r="61923" b="27723"/>
          <a:stretch/>
        </p:blipFill>
        <p:spPr>
          <a:xfrm>
            <a:off x="9497037" y="3211050"/>
            <a:ext cx="2413609" cy="3237740"/>
          </a:xfrm>
          <a:prstGeom prst="rect">
            <a:avLst/>
          </a:prstGeom>
        </p:spPr>
      </p:pic>
      <p:sp>
        <p:nvSpPr>
          <p:cNvPr id="7" name="Arrow: Right 6">
            <a:extLst>
              <a:ext uri="{FF2B5EF4-FFF2-40B4-BE49-F238E27FC236}">
                <a16:creationId xmlns:a16="http://schemas.microsoft.com/office/drawing/2014/main" id="{159D7043-E6A3-42E1-AE8C-F1260B211FDC}"/>
              </a:ext>
            </a:extLst>
          </p:cNvPr>
          <p:cNvSpPr/>
          <p:nvPr/>
        </p:nvSpPr>
        <p:spPr>
          <a:xfrm>
            <a:off x="8398412" y="4442032"/>
            <a:ext cx="1098626" cy="5064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709E4C5E-4C68-4FEB-A0DB-FB16C6D5A473}"/>
              </a:ext>
            </a:extLst>
          </p:cNvPr>
          <p:cNvSpPr>
            <a:spLocks noGrp="1"/>
          </p:cNvSpPr>
          <p:nvPr>
            <p:ph type="sldNum" sz="quarter" idx="12"/>
          </p:nvPr>
        </p:nvSpPr>
        <p:spPr/>
        <p:txBody>
          <a:bodyPr/>
          <a:lstStyle/>
          <a:p>
            <a:fld id="{62E03C93-A8B5-5E4D-ADDE-FACFC10B3CD1}" type="slidenum">
              <a:rPr lang="en-US" smtClean="0"/>
              <a:pPr/>
              <a:t>11</a:t>
            </a:fld>
            <a:endParaRPr lang="en-US" dirty="0"/>
          </a:p>
        </p:txBody>
      </p:sp>
    </p:spTree>
    <p:extLst>
      <p:ext uri="{BB962C8B-B14F-4D97-AF65-F5344CB8AC3E}">
        <p14:creationId xmlns:p14="http://schemas.microsoft.com/office/powerpoint/2010/main" val="420197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140248"/>
            <a:ext cx="10515600" cy="723507"/>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an Entity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29DB67B7-BA9B-4684-996E-DCB2B443DB4D}"/>
              </a:ext>
            </a:extLst>
          </p:cNvPr>
          <p:cNvSpPr/>
          <p:nvPr/>
        </p:nvSpPr>
        <p:spPr>
          <a:xfrm>
            <a:off x="591671" y="3286472"/>
            <a:ext cx="3793041" cy="2677656"/>
          </a:xfrm>
          <a:prstGeom prst="rect">
            <a:avLst/>
          </a:prstGeom>
        </p:spPr>
        <p:txBody>
          <a:bodyPr wrap="square">
            <a:spAutoFit/>
          </a:bodyPr>
          <a:lstStyle/>
          <a:p>
            <a:pPr marL="228600"/>
            <a:r>
              <a:rPr lang="en-US" sz="2400" dirty="0"/>
              <a:t>A FEIN search would be the easiest way to narrow your search as it is a unique identifier.</a:t>
            </a:r>
          </a:p>
          <a:p>
            <a:pPr marL="228600"/>
            <a:endParaRPr lang="en-US" sz="2400" dirty="0"/>
          </a:p>
          <a:p>
            <a:pPr marL="228600"/>
            <a:r>
              <a:rPr lang="en-US" sz="2400" dirty="0"/>
              <a:t>No two entities in IWDS will have the same FEIN.</a:t>
            </a:r>
            <a:endParaRPr lang="en-US" dirty="0"/>
          </a:p>
        </p:txBody>
      </p:sp>
      <p:pic>
        <p:nvPicPr>
          <p:cNvPr id="5" name="Picture 4">
            <a:extLst>
              <a:ext uri="{FF2B5EF4-FFF2-40B4-BE49-F238E27FC236}">
                <a16:creationId xmlns:a16="http://schemas.microsoft.com/office/drawing/2014/main" id="{90C725AB-4263-4409-B309-44508E1648DA}"/>
              </a:ext>
            </a:extLst>
          </p:cNvPr>
          <p:cNvPicPr/>
          <p:nvPr/>
        </p:nvPicPr>
        <p:blipFill rotWithShape="1">
          <a:blip r:embed="rId2"/>
          <a:srcRect l="2503" r="21008"/>
          <a:stretch/>
        </p:blipFill>
        <p:spPr>
          <a:xfrm>
            <a:off x="4924539" y="3284905"/>
            <a:ext cx="4275033" cy="2176994"/>
          </a:xfrm>
          <a:prstGeom prst="rect">
            <a:avLst/>
          </a:prstGeom>
        </p:spPr>
      </p:pic>
      <p:pic>
        <p:nvPicPr>
          <p:cNvPr id="6" name="Picture 5">
            <a:extLst>
              <a:ext uri="{FF2B5EF4-FFF2-40B4-BE49-F238E27FC236}">
                <a16:creationId xmlns:a16="http://schemas.microsoft.com/office/drawing/2014/main" id="{5D97B4B1-8EC8-4533-B96F-98ED167A2EF5}"/>
              </a:ext>
            </a:extLst>
          </p:cNvPr>
          <p:cNvPicPr>
            <a:picLocks noChangeAspect="1"/>
          </p:cNvPicPr>
          <p:nvPr/>
        </p:nvPicPr>
        <p:blipFill rotWithShape="1">
          <a:blip r:embed="rId3"/>
          <a:srcRect l="21923" t="31617" r="61923" b="27723"/>
          <a:stretch/>
        </p:blipFill>
        <p:spPr>
          <a:xfrm>
            <a:off x="9497037" y="3211050"/>
            <a:ext cx="2413609" cy="3237740"/>
          </a:xfrm>
          <a:prstGeom prst="rect">
            <a:avLst/>
          </a:prstGeom>
        </p:spPr>
      </p:pic>
      <p:sp>
        <p:nvSpPr>
          <p:cNvPr id="7" name="Arrow: Right 6">
            <a:extLst>
              <a:ext uri="{FF2B5EF4-FFF2-40B4-BE49-F238E27FC236}">
                <a16:creationId xmlns:a16="http://schemas.microsoft.com/office/drawing/2014/main" id="{159D7043-E6A3-42E1-AE8C-F1260B211FDC}"/>
              </a:ext>
            </a:extLst>
          </p:cNvPr>
          <p:cNvSpPr/>
          <p:nvPr/>
        </p:nvSpPr>
        <p:spPr>
          <a:xfrm>
            <a:off x="8398412" y="4442032"/>
            <a:ext cx="1098626" cy="5064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709E4C5E-4C68-4FEB-A0DB-FB16C6D5A473}"/>
              </a:ext>
            </a:extLst>
          </p:cNvPr>
          <p:cNvSpPr>
            <a:spLocks noGrp="1"/>
          </p:cNvSpPr>
          <p:nvPr>
            <p:ph type="sldNum" sz="quarter" idx="12"/>
          </p:nvPr>
        </p:nvSpPr>
        <p:spPr/>
        <p:txBody>
          <a:bodyPr/>
          <a:lstStyle/>
          <a:p>
            <a:fld id="{62E03C93-A8B5-5E4D-ADDE-FACFC10B3CD1}" type="slidenum">
              <a:rPr lang="en-US" smtClean="0"/>
              <a:pPr/>
              <a:t>12</a:t>
            </a:fld>
            <a:endParaRPr lang="en-US" dirty="0"/>
          </a:p>
        </p:txBody>
      </p:sp>
    </p:spTree>
    <p:extLst>
      <p:ext uri="{BB962C8B-B14F-4D97-AF65-F5344CB8AC3E}">
        <p14:creationId xmlns:p14="http://schemas.microsoft.com/office/powerpoint/2010/main" val="61483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786403" y="1978268"/>
            <a:ext cx="10515600" cy="4058796"/>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an Entity in IWDS</a:t>
            </a:r>
          </a:p>
          <a:p>
            <a:pPr marL="0" indent="0">
              <a:buNone/>
            </a:pPr>
            <a:endParaRPr lang="en-US" dirty="0"/>
          </a:p>
        </p:txBody>
      </p:sp>
      <p:pic>
        <p:nvPicPr>
          <p:cNvPr id="6" name="Picture 5">
            <a:extLst>
              <a:ext uri="{FF2B5EF4-FFF2-40B4-BE49-F238E27FC236}">
                <a16:creationId xmlns:a16="http://schemas.microsoft.com/office/drawing/2014/main" id="{F27DEB8D-7C17-40F1-A349-80EB6C035434}"/>
              </a:ext>
            </a:extLst>
          </p:cNvPr>
          <p:cNvPicPr/>
          <p:nvPr/>
        </p:nvPicPr>
        <p:blipFill rotWithShape="1">
          <a:blip r:embed="rId2"/>
          <a:srcRect r="25762"/>
          <a:stretch/>
        </p:blipFill>
        <p:spPr>
          <a:xfrm>
            <a:off x="6315958" y="3186259"/>
            <a:ext cx="5614397" cy="2369073"/>
          </a:xfrm>
          <a:prstGeom prst="rect">
            <a:avLst/>
          </a:prstGeom>
        </p:spPr>
      </p:pic>
      <p:sp>
        <p:nvSpPr>
          <p:cNvPr id="8" name="Rectangle 7">
            <a:extLst>
              <a:ext uri="{FF2B5EF4-FFF2-40B4-BE49-F238E27FC236}">
                <a16:creationId xmlns:a16="http://schemas.microsoft.com/office/drawing/2014/main" id="{CE9E92AE-AE2B-4D63-845F-7A9F58FF06C9}"/>
              </a:ext>
            </a:extLst>
          </p:cNvPr>
          <p:cNvSpPr/>
          <p:nvPr/>
        </p:nvSpPr>
        <p:spPr>
          <a:xfrm>
            <a:off x="54405" y="2578318"/>
            <a:ext cx="6261554" cy="3785652"/>
          </a:xfrm>
          <a:prstGeom prst="rect">
            <a:avLst/>
          </a:prstGeom>
        </p:spPr>
        <p:txBody>
          <a:bodyPr wrap="square">
            <a:spAutoFit/>
          </a:bodyPr>
          <a:lstStyle/>
          <a:p>
            <a:pPr marL="228600"/>
            <a:r>
              <a:rPr lang="en-US" sz="2400" dirty="0"/>
              <a:t>When searching by the Entity Name it is suggested to use a partial name search if you don’t have the FEIN.</a:t>
            </a:r>
          </a:p>
          <a:p>
            <a:pPr marL="228600"/>
            <a:endParaRPr lang="en-US" sz="2400" dirty="0"/>
          </a:p>
          <a:p>
            <a:pPr marL="228600"/>
            <a:r>
              <a:rPr lang="en-US" sz="2400" dirty="0"/>
              <a:t>IWDS will search for a match of everything that begins with the letters that are entered.</a:t>
            </a:r>
          </a:p>
          <a:p>
            <a:pPr marL="228600"/>
            <a:r>
              <a:rPr lang="en-US" sz="2400" dirty="0"/>
              <a:t>  </a:t>
            </a:r>
          </a:p>
          <a:p>
            <a:pPr marL="228600"/>
            <a:r>
              <a:rPr lang="en-US" sz="2400" dirty="0"/>
              <a:t>So “</a:t>
            </a:r>
            <a:r>
              <a:rPr lang="en-US" sz="2400" u="sng" dirty="0"/>
              <a:t>Ti</a:t>
            </a:r>
            <a:r>
              <a:rPr lang="en-US" sz="2400" dirty="0"/>
              <a:t>” would return “</a:t>
            </a:r>
            <a:r>
              <a:rPr lang="en-US" sz="2400" u="sng" dirty="0"/>
              <a:t>Ti</a:t>
            </a:r>
            <a:r>
              <a:rPr lang="en-US" sz="2400" dirty="0"/>
              <a:t>m”, “</a:t>
            </a:r>
            <a:r>
              <a:rPr lang="en-US" sz="2400" u="sng" dirty="0"/>
              <a:t>Ti</a:t>
            </a:r>
            <a:r>
              <a:rPr lang="en-US" sz="2400" dirty="0"/>
              <a:t>me”, “</a:t>
            </a:r>
            <a:r>
              <a:rPr lang="en-US" sz="2400" u="sng" dirty="0"/>
              <a:t>Ti</a:t>
            </a:r>
            <a:r>
              <a:rPr lang="en-US" sz="2400" dirty="0"/>
              <a:t>re”, and “</a:t>
            </a:r>
            <a:r>
              <a:rPr lang="en-US" sz="2400" u="sng" dirty="0"/>
              <a:t>Ti</a:t>
            </a:r>
            <a:r>
              <a:rPr lang="en-US" sz="2400" dirty="0"/>
              <a:t>mberline”, but “</a:t>
            </a:r>
            <a:r>
              <a:rPr lang="en-US" sz="2400" u="sng" dirty="0"/>
              <a:t>Timely</a:t>
            </a:r>
            <a:r>
              <a:rPr lang="en-US" sz="2400" dirty="0"/>
              <a:t>” will return “</a:t>
            </a:r>
            <a:r>
              <a:rPr lang="en-US" sz="2400" u="sng" dirty="0"/>
              <a:t>Timely</a:t>
            </a:r>
            <a:r>
              <a:rPr lang="en-US" sz="2400" dirty="0"/>
              <a:t>” or “</a:t>
            </a:r>
            <a:r>
              <a:rPr lang="en-US" sz="2400" u="sng" dirty="0" err="1"/>
              <a:t>Timely</a:t>
            </a:r>
            <a:r>
              <a:rPr lang="en-US" sz="2400" dirty="0" err="1"/>
              <a:t>’s</a:t>
            </a:r>
            <a:r>
              <a:rPr lang="en-US" sz="2400" dirty="0"/>
              <a:t>” or “</a:t>
            </a:r>
            <a:r>
              <a:rPr lang="en-US" sz="2400" u="sng" dirty="0"/>
              <a:t>Timely</a:t>
            </a:r>
            <a:r>
              <a:rPr lang="en-US" sz="2400" dirty="0"/>
              <a:t> Watch Company”.</a:t>
            </a:r>
          </a:p>
        </p:txBody>
      </p:sp>
      <p:sp>
        <p:nvSpPr>
          <p:cNvPr id="4" name="Slide Number Placeholder 3">
            <a:extLst>
              <a:ext uri="{FF2B5EF4-FFF2-40B4-BE49-F238E27FC236}">
                <a16:creationId xmlns:a16="http://schemas.microsoft.com/office/drawing/2014/main" id="{094A1853-9C93-427B-A2E3-F55889D1F8D8}"/>
              </a:ext>
            </a:extLst>
          </p:cNvPr>
          <p:cNvSpPr>
            <a:spLocks noGrp="1"/>
          </p:cNvSpPr>
          <p:nvPr>
            <p:ph type="sldNum" sz="quarter" idx="12"/>
          </p:nvPr>
        </p:nvSpPr>
        <p:spPr/>
        <p:txBody>
          <a:bodyPr/>
          <a:lstStyle/>
          <a:p>
            <a:fld id="{62E03C93-A8B5-5E4D-ADDE-FACFC10B3CD1}" type="slidenum">
              <a:rPr lang="en-US" smtClean="0"/>
              <a:pPr/>
              <a:t>13</a:t>
            </a:fld>
            <a:endParaRPr lang="en-US" dirty="0"/>
          </a:p>
        </p:txBody>
      </p:sp>
    </p:spTree>
    <p:extLst>
      <p:ext uri="{BB962C8B-B14F-4D97-AF65-F5344CB8AC3E}">
        <p14:creationId xmlns:p14="http://schemas.microsoft.com/office/powerpoint/2010/main" val="1185780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an Entity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pic>
        <p:nvPicPr>
          <p:cNvPr id="6" name="Picture 5">
            <a:extLst>
              <a:ext uri="{FF2B5EF4-FFF2-40B4-BE49-F238E27FC236}">
                <a16:creationId xmlns:a16="http://schemas.microsoft.com/office/drawing/2014/main" id="{6FE294CA-4F48-4BDD-9F89-D1615E4E64C4}"/>
              </a:ext>
            </a:extLst>
          </p:cNvPr>
          <p:cNvPicPr/>
          <p:nvPr/>
        </p:nvPicPr>
        <p:blipFill rotWithShape="1">
          <a:blip r:embed="rId2"/>
          <a:srcRect r="28686"/>
          <a:stretch/>
        </p:blipFill>
        <p:spPr bwMode="auto">
          <a:xfrm>
            <a:off x="5435038" y="3046974"/>
            <a:ext cx="5739680" cy="2439426"/>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978DEFCF-C602-4F3C-9456-CADE36DFB159}"/>
              </a:ext>
            </a:extLst>
          </p:cNvPr>
          <p:cNvSpPr/>
          <p:nvPr/>
        </p:nvSpPr>
        <p:spPr>
          <a:xfrm>
            <a:off x="281354" y="3059759"/>
            <a:ext cx="5153684" cy="3046988"/>
          </a:xfrm>
          <a:prstGeom prst="rect">
            <a:avLst/>
          </a:prstGeom>
        </p:spPr>
        <p:txBody>
          <a:bodyPr wrap="square">
            <a:spAutoFit/>
          </a:bodyPr>
          <a:lstStyle/>
          <a:p>
            <a:pPr marL="228600"/>
            <a:r>
              <a:rPr lang="en-US" sz="3200" dirty="0"/>
              <a:t>When no match is found with your search, the Entity will need to be created in IWDS.</a:t>
            </a:r>
          </a:p>
          <a:p>
            <a:pPr marL="228600"/>
            <a:endParaRPr lang="en-US" sz="3200" dirty="0"/>
          </a:p>
          <a:p>
            <a:pPr marL="228600"/>
            <a:r>
              <a:rPr lang="en-US" sz="3200" dirty="0"/>
              <a:t>Click “Add Entity”.</a:t>
            </a:r>
          </a:p>
        </p:txBody>
      </p:sp>
      <p:sp>
        <p:nvSpPr>
          <p:cNvPr id="4" name="Slide Number Placeholder 3">
            <a:extLst>
              <a:ext uri="{FF2B5EF4-FFF2-40B4-BE49-F238E27FC236}">
                <a16:creationId xmlns:a16="http://schemas.microsoft.com/office/drawing/2014/main" id="{A7E0AB4C-BF16-4AA0-ADFB-BF43FD737E92}"/>
              </a:ext>
            </a:extLst>
          </p:cNvPr>
          <p:cNvSpPr>
            <a:spLocks noGrp="1"/>
          </p:cNvSpPr>
          <p:nvPr>
            <p:ph type="sldNum" sz="quarter" idx="12"/>
          </p:nvPr>
        </p:nvSpPr>
        <p:spPr/>
        <p:txBody>
          <a:bodyPr/>
          <a:lstStyle/>
          <a:p>
            <a:fld id="{62E03C93-A8B5-5E4D-ADDE-FACFC10B3CD1}" type="slidenum">
              <a:rPr lang="en-US" smtClean="0"/>
              <a:pPr/>
              <a:t>14</a:t>
            </a:fld>
            <a:endParaRPr lang="en-US" dirty="0"/>
          </a:p>
        </p:txBody>
      </p:sp>
    </p:spTree>
    <p:extLst>
      <p:ext uri="{BB962C8B-B14F-4D97-AF65-F5344CB8AC3E}">
        <p14:creationId xmlns:p14="http://schemas.microsoft.com/office/powerpoint/2010/main" val="2629741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118167"/>
            <a:ext cx="10515600" cy="793845"/>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an Entity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pic>
        <p:nvPicPr>
          <p:cNvPr id="6" name="Picture 5">
            <a:extLst>
              <a:ext uri="{FF2B5EF4-FFF2-40B4-BE49-F238E27FC236}">
                <a16:creationId xmlns:a16="http://schemas.microsoft.com/office/drawing/2014/main" id="{63D4DF93-FC99-4B79-A0F4-523C3A7BD7EE}"/>
              </a:ext>
            </a:extLst>
          </p:cNvPr>
          <p:cNvPicPr/>
          <p:nvPr/>
        </p:nvPicPr>
        <p:blipFill rotWithShape="1">
          <a:blip r:embed="rId2"/>
          <a:srcRect l="3382" t="5038" r="9340"/>
          <a:stretch/>
        </p:blipFill>
        <p:spPr bwMode="auto">
          <a:xfrm>
            <a:off x="6096000" y="2912012"/>
            <a:ext cx="5162550" cy="3590925"/>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C40FC7DF-DE11-4A72-A4F8-3F128B8A96B9}"/>
              </a:ext>
            </a:extLst>
          </p:cNvPr>
          <p:cNvSpPr/>
          <p:nvPr/>
        </p:nvSpPr>
        <p:spPr>
          <a:xfrm>
            <a:off x="281353" y="3062841"/>
            <a:ext cx="5387927" cy="3293209"/>
          </a:xfrm>
          <a:prstGeom prst="rect">
            <a:avLst/>
          </a:prstGeom>
        </p:spPr>
        <p:txBody>
          <a:bodyPr wrap="square">
            <a:spAutoFit/>
          </a:bodyPr>
          <a:lstStyle/>
          <a:p>
            <a:pPr marL="228600"/>
            <a:r>
              <a:rPr lang="en-US" sz="2600" dirty="0"/>
              <a:t>Any fields marked with the </a:t>
            </a:r>
            <a:r>
              <a:rPr lang="en-US" sz="2600" dirty="0">
                <a:solidFill>
                  <a:srgbClr val="FF0000"/>
                </a:solidFill>
              </a:rPr>
              <a:t>red *</a:t>
            </a:r>
            <a:r>
              <a:rPr lang="en-US" sz="2600" dirty="0"/>
              <a:t> are required in order to save the record.</a:t>
            </a:r>
          </a:p>
          <a:p>
            <a:pPr marL="228600"/>
            <a:endParaRPr lang="en-US" sz="2600" dirty="0"/>
          </a:p>
          <a:p>
            <a:pPr marL="228600"/>
            <a:r>
              <a:rPr lang="en-US" sz="2600" dirty="0"/>
              <a:t>OET recommends entering as much information as you can, as it may help other IWDS users to differentiate between Entities that have the same business names.</a:t>
            </a:r>
          </a:p>
        </p:txBody>
      </p:sp>
      <p:sp>
        <p:nvSpPr>
          <p:cNvPr id="4" name="Slide Number Placeholder 3">
            <a:extLst>
              <a:ext uri="{FF2B5EF4-FFF2-40B4-BE49-F238E27FC236}">
                <a16:creationId xmlns:a16="http://schemas.microsoft.com/office/drawing/2014/main" id="{C18E5A4C-B08E-4DEC-9438-5418C89CDC4E}"/>
              </a:ext>
            </a:extLst>
          </p:cNvPr>
          <p:cNvSpPr>
            <a:spLocks noGrp="1"/>
          </p:cNvSpPr>
          <p:nvPr>
            <p:ph type="sldNum" sz="quarter" idx="12"/>
          </p:nvPr>
        </p:nvSpPr>
        <p:spPr/>
        <p:txBody>
          <a:bodyPr/>
          <a:lstStyle/>
          <a:p>
            <a:fld id="{62E03C93-A8B5-5E4D-ADDE-FACFC10B3CD1}" type="slidenum">
              <a:rPr lang="en-US" smtClean="0"/>
              <a:pPr/>
              <a:t>15</a:t>
            </a:fld>
            <a:endParaRPr lang="en-US" dirty="0"/>
          </a:p>
        </p:txBody>
      </p:sp>
    </p:spTree>
    <p:extLst>
      <p:ext uri="{BB962C8B-B14F-4D97-AF65-F5344CB8AC3E}">
        <p14:creationId xmlns:p14="http://schemas.microsoft.com/office/powerpoint/2010/main" val="1239880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an Entity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pic>
        <p:nvPicPr>
          <p:cNvPr id="6" name="Picture 5">
            <a:extLst>
              <a:ext uri="{FF2B5EF4-FFF2-40B4-BE49-F238E27FC236}">
                <a16:creationId xmlns:a16="http://schemas.microsoft.com/office/drawing/2014/main" id="{1C72704D-51BF-45DF-AFA2-C8BCB0C9EC9C}"/>
              </a:ext>
            </a:extLst>
          </p:cNvPr>
          <p:cNvPicPr/>
          <p:nvPr/>
        </p:nvPicPr>
        <p:blipFill rotWithShape="1">
          <a:blip r:embed="rId2"/>
          <a:srcRect t="1563" r="5354" b="-1"/>
          <a:stretch/>
        </p:blipFill>
        <p:spPr bwMode="auto">
          <a:xfrm>
            <a:off x="5848350" y="2697480"/>
            <a:ext cx="5657850" cy="393191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766DD2DF-CCDC-4716-AB5E-ED17F46EB47D}"/>
              </a:ext>
            </a:extLst>
          </p:cNvPr>
          <p:cNvSpPr/>
          <p:nvPr/>
        </p:nvSpPr>
        <p:spPr>
          <a:xfrm>
            <a:off x="281353" y="3178076"/>
            <a:ext cx="5153685" cy="2893100"/>
          </a:xfrm>
          <a:prstGeom prst="rect">
            <a:avLst/>
          </a:prstGeom>
        </p:spPr>
        <p:txBody>
          <a:bodyPr wrap="square">
            <a:spAutoFit/>
          </a:bodyPr>
          <a:lstStyle/>
          <a:p>
            <a:pPr marL="228600"/>
            <a:r>
              <a:rPr lang="en-US" sz="2600" dirty="0"/>
              <a:t>Enter the Entity Name, FEIN, Agency Type and any additional information provided.</a:t>
            </a:r>
          </a:p>
          <a:p>
            <a:pPr marL="228600"/>
            <a:endParaRPr lang="en-US" sz="2600" b="1" dirty="0"/>
          </a:p>
          <a:p>
            <a:pPr marL="228600"/>
            <a:r>
              <a:rPr lang="en-US" sz="2600" dirty="0"/>
              <a:t>Click “Next” to save the Entity and IWDS will take the user to the Add Location screen.</a:t>
            </a:r>
          </a:p>
        </p:txBody>
      </p:sp>
      <p:sp>
        <p:nvSpPr>
          <p:cNvPr id="4" name="Slide Number Placeholder 3">
            <a:extLst>
              <a:ext uri="{FF2B5EF4-FFF2-40B4-BE49-F238E27FC236}">
                <a16:creationId xmlns:a16="http://schemas.microsoft.com/office/drawing/2014/main" id="{E4C8045F-E91C-4F38-BD12-0170848A82C8}"/>
              </a:ext>
            </a:extLst>
          </p:cNvPr>
          <p:cNvSpPr>
            <a:spLocks noGrp="1"/>
          </p:cNvSpPr>
          <p:nvPr>
            <p:ph type="sldNum" sz="quarter" idx="12"/>
          </p:nvPr>
        </p:nvSpPr>
        <p:spPr/>
        <p:txBody>
          <a:bodyPr/>
          <a:lstStyle/>
          <a:p>
            <a:fld id="{62E03C93-A8B5-5E4D-ADDE-FACFC10B3CD1}" type="slidenum">
              <a:rPr lang="en-US" smtClean="0"/>
              <a:pPr/>
              <a:t>16</a:t>
            </a:fld>
            <a:endParaRPr lang="en-US" dirty="0"/>
          </a:p>
        </p:txBody>
      </p:sp>
    </p:spTree>
    <p:extLst>
      <p:ext uri="{BB962C8B-B14F-4D97-AF65-F5344CB8AC3E}">
        <p14:creationId xmlns:p14="http://schemas.microsoft.com/office/powerpoint/2010/main" val="2694753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10" y="498323"/>
            <a:ext cx="7616143" cy="561049"/>
          </a:xfrm>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4" name="TextBox 3">
            <a:extLst>
              <a:ext uri="{FF2B5EF4-FFF2-40B4-BE49-F238E27FC236}">
                <a16:creationId xmlns:a16="http://schemas.microsoft.com/office/drawing/2014/main" id="{07B003BD-67DA-490F-88D6-8BC37B4248A5}"/>
              </a:ext>
            </a:extLst>
          </p:cNvPr>
          <p:cNvSpPr txBox="1"/>
          <p:nvPr/>
        </p:nvSpPr>
        <p:spPr>
          <a:xfrm>
            <a:off x="609600" y="5903893"/>
            <a:ext cx="11087100" cy="830997"/>
          </a:xfrm>
          <a:prstGeom prst="rect">
            <a:avLst/>
          </a:prstGeom>
          <a:noFill/>
        </p:spPr>
        <p:txBody>
          <a:bodyPr wrap="square" rtlCol="0">
            <a:spAutoFit/>
          </a:bodyPr>
          <a:lstStyle/>
          <a:p>
            <a:pPr algn="ctr"/>
            <a:r>
              <a:rPr lang="en-US" sz="1200" dirty="0"/>
              <a:t>The Illinois workNet® Center System, an American Job Center, is an equal opportunity employer/program. Auxiliary aids and services are available upon request to individuals with disabilities. All voice telephone numbers may be reached by persons using TTY/TDD equipment by calling TTY (800) 526-0844 or 711. This workforce product was funded by a grant awarded by the U.S. Department of Labor Employment and Training Administration. For more information please refer to the footer at the bottom of any webpage at </a:t>
            </a:r>
            <a:r>
              <a:rPr lang="en-US" sz="1200" u="sng" dirty="0">
                <a:hlinkClick r:id="rId2"/>
              </a:rPr>
              <a:t>illinoisworknet.com</a:t>
            </a:r>
            <a:r>
              <a:rPr lang="en-US" sz="1200" dirty="0"/>
              <a:t>. – December 2019, v3</a:t>
            </a:r>
          </a:p>
        </p:txBody>
      </p:sp>
      <p:sp>
        <p:nvSpPr>
          <p:cNvPr id="5" name="Rectangle 4">
            <a:extLst>
              <a:ext uri="{FF2B5EF4-FFF2-40B4-BE49-F238E27FC236}">
                <a16:creationId xmlns:a16="http://schemas.microsoft.com/office/drawing/2014/main" id="{821B8BFC-D20F-478E-BBB3-BFCEC706695E}"/>
              </a:ext>
            </a:extLst>
          </p:cNvPr>
          <p:cNvSpPr/>
          <p:nvPr/>
        </p:nvSpPr>
        <p:spPr>
          <a:xfrm>
            <a:off x="3048000" y="3105835"/>
            <a:ext cx="6096000" cy="923330"/>
          </a:xfrm>
          <a:prstGeom prst="rect">
            <a:avLst/>
          </a:prstGeom>
        </p:spPr>
        <p:txBody>
          <a:bodyPr>
            <a:spAutoFit/>
          </a:bodyPr>
          <a:lstStyle/>
          <a:p>
            <a:pPr algn="ctr"/>
            <a:r>
              <a:rPr lang="en-US" sz="5400" b="1" dirty="0"/>
              <a:t>QUESTIONS?</a:t>
            </a:r>
          </a:p>
        </p:txBody>
      </p:sp>
      <p:sp>
        <p:nvSpPr>
          <p:cNvPr id="3" name="Slide Number Placeholder 2">
            <a:extLst>
              <a:ext uri="{FF2B5EF4-FFF2-40B4-BE49-F238E27FC236}">
                <a16:creationId xmlns:a16="http://schemas.microsoft.com/office/drawing/2014/main" id="{29F5C499-12CD-41DD-AE38-FD90AD710D29}"/>
              </a:ext>
            </a:extLst>
          </p:cNvPr>
          <p:cNvSpPr>
            <a:spLocks noGrp="1"/>
          </p:cNvSpPr>
          <p:nvPr>
            <p:ph type="sldNum" sz="quarter" idx="12"/>
          </p:nvPr>
        </p:nvSpPr>
        <p:spPr/>
        <p:txBody>
          <a:bodyPr/>
          <a:lstStyle/>
          <a:p>
            <a:fld id="{62E03C93-A8B5-5E4D-ADDE-FACFC10B3CD1}" type="slidenum">
              <a:rPr lang="en-US" smtClean="0"/>
              <a:pPr/>
              <a:t>17</a:t>
            </a:fld>
            <a:endParaRPr lang="en-US" dirty="0"/>
          </a:p>
        </p:txBody>
      </p:sp>
    </p:spTree>
    <p:extLst>
      <p:ext uri="{BB962C8B-B14F-4D97-AF65-F5344CB8AC3E}">
        <p14:creationId xmlns:p14="http://schemas.microsoft.com/office/powerpoint/2010/main" val="4257749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63266"/>
            <a:ext cx="10515600" cy="4058796"/>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Location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952993"/>
            <a:ext cx="5153685" cy="3693319"/>
          </a:xfrm>
          <a:prstGeom prst="rect">
            <a:avLst/>
          </a:prstGeom>
        </p:spPr>
        <p:txBody>
          <a:bodyPr wrap="square">
            <a:spAutoFit/>
          </a:bodyPr>
          <a:lstStyle/>
          <a:p>
            <a:pPr marL="228600"/>
            <a:r>
              <a:rPr lang="en-US" sz="2600" dirty="0"/>
              <a:t>The Informational Message at the top of the screen will state “The record has been added”.  The Entity is now saved.</a:t>
            </a:r>
          </a:p>
          <a:p>
            <a:pPr marL="228600"/>
            <a:endParaRPr lang="en-US" sz="2600" dirty="0"/>
          </a:p>
          <a:p>
            <a:pPr marL="228600"/>
            <a:r>
              <a:rPr lang="en-US" sz="2600" dirty="0"/>
              <a:t>At least one Location where the Entity is doing business is required.  However, you may enter more than one location.</a:t>
            </a:r>
          </a:p>
        </p:txBody>
      </p:sp>
      <p:pic>
        <p:nvPicPr>
          <p:cNvPr id="8" name="Picture 7">
            <a:extLst>
              <a:ext uri="{FF2B5EF4-FFF2-40B4-BE49-F238E27FC236}">
                <a16:creationId xmlns:a16="http://schemas.microsoft.com/office/drawing/2014/main" id="{BDFEF3EA-37E9-43D9-A495-8264C05E28A5}"/>
              </a:ext>
            </a:extLst>
          </p:cNvPr>
          <p:cNvPicPr/>
          <p:nvPr/>
        </p:nvPicPr>
        <p:blipFill rotWithShape="1">
          <a:blip r:embed="rId2"/>
          <a:srcRect b="15563"/>
          <a:stretch/>
        </p:blipFill>
        <p:spPr>
          <a:xfrm>
            <a:off x="6240023" y="2642822"/>
            <a:ext cx="4495800" cy="3940858"/>
          </a:xfrm>
          <a:prstGeom prst="rect">
            <a:avLst/>
          </a:prstGeom>
        </p:spPr>
      </p:pic>
      <p:sp>
        <p:nvSpPr>
          <p:cNvPr id="4" name="Slide Number Placeholder 3">
            <a:extLst>
              <a:ext uri="{FF2B5EF4-FFF2-40B4-BE49-F238E27FC236}">
                <a16:creationId xmlns:a16="http://schemas.microsoft.com/office/drawing/2014/main" id="{3E2706AA-6296-4940-A258-63C076E7D894}"/>
              </a:ext>
            </a:extLst>
          </p:cNvPr>
          <p:cNvSpPr>
            <a:spLocks noGrp="1"/>
          </p:cNvSpPr>
          <p:nvPr>
            <p:ph type="sldNum" sz="quarter" idx="12"/>
          </p:nvPr>
        </p:nvSpPr>
        <p:spPr/>
        <p:txBody>
          <a:bodyPr/>
          <a:lstStyle/>
          <a:p>
            <a:fld id="{62E03C93-A8B5-5E4D-ADDE-FACFC10B3CD1}" type="slidenum">
              <a:rPr lang="en-US" smtClean="0"/>
              <a:pPr/>
              <a:t>18</a:t>
            </a:fld>
            <a:endParaRPr lang="en-US" dirty="0"/>
          </a:p>
        </p:txBody>
      </p:sp>
    </p:spTree>
    <p:extLst>
      <p:ext uri="{BB962C8B-B14F-4D97-AF65-F5344CB8AC3E}">
        <p14:creationId xmlns:p14="http://schemas.microsoft.com/office/powerpoint/2010/main" val="3068514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77490"/>
            <a:ext cx="10515600" cy="4058796"/>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Location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82224" y="2549879"/>
            <a:ext cx="6273100" cy="4093428"/>
          </a:xfrm>
          <a:prstGeom prst="rect">
            <a:avLst/>
          </a:prstGeom>
        </p:spPr>
        <p:txBody>
          <a:bodyPr wrap="square">
            <a:spAutoFit/>
          </a:bodyPr>
          <a:lstStyle/>
          <a:p>
            <a:r>
              <a:rPr lang="en-US" sz="2400" dirty="0"/>
              <a:t>The Location information includes:</a:t>
            </a:r>
          </a:p>
          <a:p>
            <a:endParaRPr lang="en-US" sz="1200" dirty="0"/>
          </a:p>
          <a:p>
            <a:pPr marL="457200" indent="-342900">
              <a:buFont typeface="Arial" panose="020B0604020202020204" pitchFamily="34" charset="0"/>
              <a:buChar char="•"/>
            </a:pPr>
            <a:r>
              <a:rPr lang="en-US" sz="2400" dirty="0"/>
              <a:t>Location Name </a:t>
            </a:r>
            <a:r>
              <a:rPr lang="en-US" sz="2000" dirty="0"/>
              <a:t>(which may be different from the Entity Name –</a:t>
            </a:r>
            <a:r>
              <a:rPr lang="en-US" sz="2000" i="1" dirty="0"/>
              <a:t>for example entity Niemann Foods with location County Market or Harvest Market</a:t>
            </a:r>
            <a:r>
              <a:rPr lang="en-US" sz="2000" dirty="0"/>
              <a:t>).</a:t>
            </a:r>
          </a:p>
          <a:p>
            <a:pPr marL="457200" indent="-342900">
              <a:buFont typeface="Arial" panose="020B0604020202020204" pitchFamily="34" charset="0"/>
              <a:buChar char="•"/>
            </a:pPr>
            <a:r>
              <a:rPr lang="en-US" sz="2400" dirty="0"/>
              <a:t>Geographical address and phone number.</a:t>
            </a:r>
          </a:p>
          <a:p>
            <a:pPr marL="457200" indent="-342900">
              <a:buFont typeface="Arial" panose="020B0604020202020204" pitchFamily="34" charset="0"/>
              <a:buChar char="•"/>
            </a:pPr>
            <a:r>
              <a:rPr lang="en-US" sz="2400" dirty="0"/>
              <a:t>ADA accessibility </a:t>
            </a:r>
          </a:p>
          <a:p>
            <a:pPr marL="457200" indent="-342900">
              <a:buFont typeface="Arial" panose="020B0604020202020204" pitchFamily="34" charset="0"/>
              <a:buChar char="•"/>
            </a:pPr>
            <a:r>
              <a:rPr lang="en-US" sz="2400" dirty="0"/>
              <a:t>Types of Business Functions and Human Services the Location provides.</a:t>
            </a:r>
          </a:p>
          <a:p>
            <a:endParaRPr lang="en-US" sz="2400" dirty="0"/>
          </a:p>
          <a:p>
            <a:endParaRPr lang="en-US" sz="2000" dirty="0"/>
          </a:p>
          <a:p>
            <a:r>
              <a:rPr lang="en-US" sz="2000" dirty="0"/>
              <a:t>Fields with the </a:t>
            </a:r>
            <a:r>
              <a:rPr lang="en-US" sz="2000" dirty="0">
                <a:solidFill>
                  <a:srgbClr val="FF0000"/>
                </a:solidFill>
              </a:rPr>
              <a:t>*</a:t>
            </a:r>
            <a:r>
              <a:rPr lang="en-US" sz="2000" dirty="0"/>
              <a:t> are required to save the record.</a:t>
            </a:r>
            <a:endParaRPr lang="en-US" sz="2400" dirty="0"/>
          </a:p>
        </p:txBody>
      </p:sp>
      <p:pic>
        <p:nvPicPr>
          <p:cNvPr id="8" name="Picture 7">
            <a:extLst>
              <a:ext uri="{FF2B5EF4-FFF2-40B4-BE49-F238E27FC236}">
                <a16:creationId xmlns:a16="http://schemas.microsoft.com/office/drawing/2014/main" id="{BDFEF3EA-37E9-43D9-A495-8264C05E28A5}"/>
              </a:ext>
            </a:extLst>
          </p:cNvPr>
          <p:cNvPicPr/>
          <p:nvPr/>
        </p:nvPicPr>
        <p:blipFill rotWithShape="1">
          <a:blip r:embed="rId2"/>
          <a:srcRect b="15563"/>
          <a:stretch/>
        </p:blipFill>
        <p:spPr>
          <a:xfrm>
            <a:off x="6858000" y="2642822"/>
            <a:ext cx="4495800" cy="3940858"/>
          </a:xfrm>
          <a:prstGeom prst="rect">
            <a:avLst/>
          </a:prstGeom>
        </p:spPr>
      </p:pic>
      <p:sp>
        <p:nvSpPr>
          <p:cNvPr id="4" name="Slide Number Placeholder 3">
            <a:extLst>
              <a:ext uri="{FF2B5EF4-FFF2-40B4-BE49-F238E27FC236}">
                <a16:creationId xmlns:a16="http://schemas.microsoft.com/office/drawing/2014/main" id="{6541F8FD-6E24-422B-AF97-202364A3AA1C}"/>
              </a:ext>
            </a:extLst>
          </p:cNvPr>
          <p:cNvSpPr>
            <a:spLocks noGrp="1"/>
          </p:cNvSpPr>
          <p:nvPr>
            <p:ph type="sldNum" sz="quarter" idx="12"/>
          </p:nvPr>
        </p:nvSpPr>
        <p:spPr/>
        <p:txBody>
          <a:bodyPr/>
          <a:lstStyle/>
          <a:p>
            <a:fld id="{62E03C93-A8B5-5E4D-ADDE-FACFC10B3CD1}" type="slidenum">
              <a:rPr lang="en-US" smtClean="0"/>
              <a:pPr/>
              <a:t>19</a:t>
            </a:fld>
            <a:endParaRPr lang="en-US" dirty="0"/>
          </a:p>
        </p:txBody>
      </p:sp>
    </p:spTree>
    <p:extLst>
      <p:ext uri="{BB962C8B-B14F-4D97-AF65-F5344CB8AC3E}">
        <p14:creationId xmlns:p14="http://schemas.microsoft.com/office/powerpoint/2010/main" val="251635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703385" y="2118167"/>
            <a:ext cx="10452295" cy="4058796"/>
          </a:xfrm>
        </p:spPr>
        <p:txBody>
          <a:bodyPr>
            <a:normAutofit lnSpcReduction="10000"/>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Acronyms used in this presentation</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r>
              <a:rPr lang="en-US" sz="3200" dirty="0">
                <a:solidFill>
                  <a:schemeClr val="tx1"/>
                </a:solidFill>
              </a:rPr>
              <a:t>DCEO – Department of Commerce and Economic Opportunity</a:t>
            </a:r>
          </a:p>
          <a:p>
            <a:pPr marL="0" indent="0">
              <a:buNone/>
            </a:pPr>
            <a:r>
              <a:rPr lang="en-US" sz="3200" dirty="0">
                <a:solidFill>
                  <a:schemeClr val="tx1"/>
                </a:solidFill>
              </a:rPr>
              <a:t>OET – DCEO Office of Employment and Training</a:t>
            </a:r>
          </a:p>
          <a:p>
            <a:pPr marL="0" indent="0">
              <a:buNone/>
            </a:pPr>
            <a:r>
              <a:rPr lang="en-US" sz="3200" dirty="0">
                <a:solidFill>
                  <a:schemeClr val="tx1"/>
                </a:solidFill>
              </a:rPr>
              <a:t>IWDS – Illinois Workforce Development System</a:t>
            </a:r>
          </a:p>
          <a:p>
            <a:pPr marL="0" indent="0">
              <a:buNone/>
            </a:pPr>
            <a:r>
              <a:rPr lang="en-US" sz="3200" dirty="0">
                <a:solidFill>
                  <a:schemeClr val="tx1"/>
                </a:solidFill>
              </a:rPr>
              <a:t>LWIA – Local Workforce Innovation Area</a:t>
            </a:r>
          </a:p>
          <a:p>
            <a:pPr marL="0" indent="0">
              <a:buNone/>
            </a:pPr>
            <a:r>
              <a:rPr lang="en-US" sz="3200" dirty="0">
                <a:solidFill>
                  <a:schemeClr val="tx1"/>
                </a:solidFill>
              </a:rPr>
              <a:t>LSA – Local System Administrator</a:t>
            </a:r>
          </a:p>
          <a:p>
            <a:pPr marL="0" indent="0">
              <a:buNone/>
            </a:pPr>
            <a:r>
              <a:rPr lang="en-US" sz="3200" dirty="0">
                <a:solidFill>
                  <a:schemeClr val="tx1"/>
                </a:solidFill>
              </a:rPr>
              <a:t>FEIN – Federal Employer Identification Number</a:t>
            </a:r>
          </a:p>
        </p:txBody>
      </p:sp>
      <p:sp>
        <p:nvSpPr>
          <p:cNvPr id="4" name="Slide Number Placeholder 3">
            <a:extLst>
              <a:ext uri="{FF2B5EF4-FFF2-40B4-BE49-F238E27FC236}">
                <a16:creationId xmlns:a16="http://schemas.microsoft.com/office/drawing/2014/main" id="{2B47D3C4-07A5-462F-BFDA-ABFD98D67C5A}"/>
              </a:ext>
            </a:extLst>
          </p:cNvPr>
          <p:cNvSpPr>
            <a:spLocks noGrp="1"/>
          </p:cNvSpPr>
          <p:nvPr>
            <p:ph type="sldNum" sz="quarter" idx="12"/>
          </p:nvPr>
        </p:nvSpPr>
        <p:spPr/>
        <p:txBody>
          <a:bodyPr/>
          <a:lstStyle/>
          <a:p>
            <a:fld id="{62E03C93-A8B5-5E4D-ADDE-FACFC10B3CD1}" type="slidenum">
              <a:rPr lang="en-US" smtClean="0"/>
              <a:pPr/>
              <a:t>2</a:t>
            </a:fld>
            <a:endParaRPr lang="en-US" dirty="0"/>
          </a:p>
        </p:txBody>
      </p:sp>
    </p:spTree>
    <p:extLst>
      <p:ext uri="{BB962C8B-B14F-4D97-AF65-F5344CB8AC3E}">
        <p14:creationId xmlns:p14="http://schemas.microsoft.com/office/powerpoint/2010/main" val="3347256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Location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06056" y="2644170"/>
            <a:ext cx="5255484" cy="2308324"/>
          </a:xfrm>
          <a:prstGeom prst="rect">
            <a:avLst/>
          </a:prstGeom>
        </p:spPr>
        <p:txBody>
          <a:bodyPr wrap="square">
            <a:spAutoFit/>
          </a:bodyPr>
          <a:lstStyle/>
          <a:p>
            <a:endParaRPr lang="en-US" sz="2400" dirty="0"/>
          </a:p>
          <a:p>
            <a:r>
              <a:rPr lang="en-US" sz="2400" dirty="0"/>
              <a:t>The LSA will need to select the Business Functions for the various types of services this Location will be offering to the LWIAs.</a:t>
            </a:r>
          </a:p>
          <a:p>
            <a:endParaRPr lang="en-US" sz="2400" dirty="0"/>
          </a:p>
        </p:txBody>
      </p:sp>
      <p:pic>
        <p:nvPicPr>
          <p:cNvPr id="6" name="Picture 5">
            <a:extLst>
              <a:ext uri="{FF2B5EF4-FFF2-40B4-BE49-F238E27FC236}">
                <a16:creationId xmlns:a16="http://schemas.microsoft.com/office/drawing/2014/main" id="{515847BE-7903-4ECD-B5BF-42963170E14C}"/>
              </a:ext>
            </a:extLst>
          </p:cNvPr>
          <p:cNvPicPr/>
          <p:nvPr/>
        </p:nvPicPr>
        <p:blipFill rotWithShape="1">
          <a:blip r:embed="rId2"/>
          <a:srcRect b="12585"/>
          <a:stretch/>
        </p:blipFill>
        <p:spPr>
          <a:xfrm>
            <a:off x="6096000" y="2729132"/>
            <a:ext cx="5023338" cy="3924886"/>
          </a:xfrm>
          <a:prstGeom prst="rect">
            <a:avLst/>
          </a:prstGeom>
        </p:spPr>
      </p:pic>
      <p:sp>
        <p:nvSpPr>
          <p:cNvPr id="9" name="Rectangle 8">
            <a:extLst>
              <a:ext uri="{FF2B5EF4-FFF2-40B4-BE49-F238E27FC236}">
                <a16:creationId xmlns:a16="http://schemas.microsoft.com/office/drawing/2014/main" id="{95447B3F-C3B7-4421-A9CF-0214484BAF60}"/>
              </a:ext>
            </a:extLst>
          </p:cNvPr>
          <p:cNvSpPr/>
          <p:nvPr/>
        </p:nvSpPr>
        <p:spPr>
          <a:xfrm>
            <a:off x="606055" y="4247667"/>
            <a:ext cx="5255484" cy="1569660"/>
          </a:xfrm>
          <a:prstGeom prst="rect">
            <a:avLst/>
          </a:prstGeom>
        </p:spPr>
        <p:txBody>
          <a:bodyPr wrap="square">
            <a:spAutoFit/>
          </a:bodyPr>
          <a:lstStyle/>
          <a:p>
            <a:endParaRPr lang="en-US" sz="2400" dirty="0"/>
          </a:p>
          <a:p>
            <a:r>
              <a:rPr lang="en-US" sz="2400" dirty="0"/>
              <a:t>Click “Select/View Human Services” for the  Provider Management – Select Human Services screen. </a:t>
            </a:r>
          </a:p>
        </p:txBody>
      </p:sp>
      <p:sp>
        <p:nvSpPr>
          <p:cNvPr id="4" name="Slide Number Placeholder 3">
            <a:extLst>
              <a:ext uri="{FF2B5EF4-FFF2-40B4-BE49-F238E27FC236}">
                <a16:creationId xmlns:a16="http://schemas.microsoft.com/office/drawing/2014/main" id="{496B53D4-83C3-4F90-BAF9-74D304D616CC}"/>
              </a:ext>
            </a:extLst>
          </p:cNvPr>
          <p:cNvSpPr>
            <a:spLocks noGrp="1"/>
          </p:cNvSpPr>
          <p:nvPr>
            <p:ph type="sldNum" sz="quarter" idx="12"/>
          </p:nvPr>
        </p:nvSpPr>
        <p:spPr/>
        <p:txBody>
          <a:bodyPr/>
          <a:lstStyle/>
          <a:p>
            <a:fld id="{62E03C93-A8B5-5E4D-ADDE-FACFC10B3CD1}" type="slidenum">
              <a:rPr lang="en-US" smtClean="0"/>
              <a:pPr/>
              <a:t>20</a:t>
            </a:fld>
            <a:endParaRPr lang="en-US" dirty="0"/>
          </a:p>
        </p:txBody>
      </p:sp>
    </p:spTree>
    <p:extLst>
      <p:ext uri="{BB962C8B-B14F-4D97-AF65-F5344CB8AC3E}">
        <p14:creationId xmlns:p14="http://schemas.microsoft.com/office/powerpoint/2010/main" val="2534713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56704"/>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Location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2" y="2770113"/>
            <a:ext cx="3615729" cy="3108543"/>
          </a:xfrm>
          <a:prstGeom prst="rect">
            <a:avLst/>
          </a:prstGeom>
        </p:spPr>
        <p:txBody>
          <a:bodyPr wrap="square">
            <a:spAutoFit/>
          </a:bodyPr>
          <a:lstStyle/>
          <a:p>
            <a:r>
              <a:rPr lang="en-US" sz="2400" dirty="0"/>
              <a:t>Provider Management – Select Human Services</a:t>
            </a:r>
          </a:p>
          <a:p>
            <a:endParaRPr lang="en-US" sz="2400" dirty="0"/>
          </a:p>
          <a:p>
            <a:r>
              <a:rPr lang="en-US" sz="2400" dirty="0"/>
              <a:t>Select all services that apply to the Location.</a:t>
            </a:r>
          </a:p>
          <a:p>
            <a:endParaRPr lang="en-US" sz="2400" dirty="0"/>
          </a:p>
          <a:p>
            <a:r>
              <a:rPr lang="en-US" sz="2400" dirty="0"/>
              <a:t>Then click “View List”</a:t>
            </a:r>
          </a:p>
          <a:p>
            <a:endParaRPr lang="en-US" sz="2400" dirty="0"/>
          </a:p>
        </p:txBody>
      </p:sp>
      <p:pic>
        <p:nvPicPr>
          <p:cNvPr id="8" name="Picture 7">
            <a:extLst>
              <a:ext uri="{FF2B5EF4-FFF2-40B4-BE49-F238E27FC236}">
                <a16:creationId xmlns:a16="http://schemas.microsoft.com/office/drawing/2014/main" id="{BCCA69EE-0030-4622-9B2A-83014D9E69F9}"/>
              </a:ext>
            </a:extLst>
          </p:cNvPr>
          <p:cNvPicPr/>
          <p:nvPr/>
        </p:nvPicPr>
        <p:blipFill rotWithShape="1">
          <a:blip r:embed="rId2"/>
          <a:srcRect r="12204"/>
          <a:stretch/>
        </p:blipFill>
        <p:spPr>
          <a:xfrm>
            <a:off x="4136570" y="2658130"/>
            <a:ext cx="2438399" cy="4087397"/>
          </a:xfrm>
          <a:prstGeom prst="rect">
            <a:avLst/>
          </a:prstGeom>
        </p:spPr>
      </p:pic>
      <p:pic>
        <p:nvPicPr>
          <p:cNvPr id="10" name="Picture 9">
            <a:extLst>
              <a:ext uri="{FF2B5EF4-FFF2-40B4-BE49-F238E27FC236}">
                <a16:creationId xmlns:a16="http://schemas.microsoft.com/office/drawing/2014/main" id="{239091E0-DE9C-4AF3-BD19-04C1376B5A00}"/>
              </a:ext>
            </a:extLst>
          </p:cNvPr>
          <p:cNvPicPr/>
          <p:nvPr/>
        </p:nvPicPr>
        <p:blipFill rotWithShape="1">
          <a:blip r:embed="rId3"/>
          <a:srcRect r="24569"/>
          <a:stretch/>
        </p:blipFill>
        <p:spPr>
          <a:xfrm>
            <a:off x="6814457" y="2770113"/>
            <a:ext cx="2438400" cy="3863433"/>
          </a:xfrm>
          <a:prstGeom prst="rect">
            <a:avLst/>
          </a:prstGeom>
        </p:spPr>
      </p:pic>
      <p:pic>
        <p:nvPicPr>
          <p:cNvPr id="11" name="Picture 10">
            <a:extLst>
              <a:ext uri="{FF2B5EF4-FFF2-40B4-BE49-F238E27FC236}">
                <a16:creationId xmlns:a16="http://schemas.microsoft.com/office/drawing/2014/main" id="{32E574A3-18D5-4EC2-9D43-0B183ABB0800}"/>
              </a:ext>
            </a:extLst>
          </p:cNvPr>
          <p:cNvPicPr/>
          <p:nvPr/>
        </p:nvPicPr>
        <p:blipFill rotWithShape="1">
          <a:blip r:embed="rId4"/>
          <a:srcRect r="17689"/>
          <a:stretch/>
        </p:blipFill>
        <p:spPr>
          <a:xfrm>
            <a:off x="9380441" y="2770112"/>
            <a:ext cx="2530206" cy="2354173"/>
          </a:xfrm>
          <a:prstGeom prst="rect">
            <a:avLst/>
          </a:prstGeom>
        </p:spPr>
      </p:pic>
      <p:sp>
        <p:nvSpPr>
          <p:cNvPr id="4" name="Slide Number Placeholder 3">
            <a:extLst>
              <a:ext uri="{FF2B5EF4-FFF2-40B4-BE49-F238E27FC236}">
                <a16:creationId xmlns:a16="http://schemas.microsoft.com/office/drawing/2014/main" id="{65225B5E-78C3-4AAD-AFF4-06353D75B30F}"/>
              </a:ext>
            </a:extLst>
          </p:cNvPr>
          <p:cNvSpPr>
            <a:spLocks noGrp="1"/>
          </p:cNvSpPr>
          <p:nvPr>
            <p:ph type="sldNum" sz="quarter" idx="12"/>
          </p:nvPr>
        </p:nvSpPr>
        <p:spPr/>
        <p:txBody>
          <a:bodyPr/>
          <a:lstStyle/>
          <a:p>
            <a:fld id="{62E03C93-A8B5-5E4D-ADDE-FACFC10B3CD1}" type="slidenum">
              <a:rPr lang="en-US" smtClean="0"/>
              <a:pPr/>
              <a:t>21</a:t>
            </a:fld>
            <a:endParaRPr lang="en-US" dirty="0"/>
          </a:p>
        </p:txBody>
      </p:sp>
    </p:spTree>
    <p:extLst>
      <p:ext uri="{BB962C8B-B14F-4D97-AF65-F5344CB8AC3E}">
        <p14:creationId xmlns:p14="http://schemas.microsoft.com/office/powerpoint/2010/main" val="3836449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Location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84791" y="2562405"/>
            <a:ext cx="6054760" cy="2185214"/>
          </a:xfrm>
          <a:prstGeom prst="rect">
            <a:avLst/>
          </a:prstGeom>
        </p:spPr>
        <p:txBody>
          <a:bodyPr wrap="square">
            <a:spAutoFit/>
          </a:bodyPr>
          <a:lstStyle/>
          <a:p>
            <a:endParaRPr lang="en-US" sz="2400" dirty="0"/>
          </a:p>
          <a:p>
            <a:endParaRPr lang="en-US" sz="2800" dirty="0"/>
          </a:p>
          <a:p>
            <a:r>
              <a:rPr lang="en-US" sz="2800" dirty="0"/>
              <a:t>All Services selected will be listed.</a:t>
            </a:r>
          </a:p>
          <a:p>
            <a:endParaRPr lang="en-US" sz="2800" dirty="0"/>
          </a:p>
          <a:p>
            <a:r>
              <a:rPr lang="en-US" sz="2800" dirty="0"/>
              <a:t>Click “View List”</a:t>
            </a:r>
          </a:p>
        </p:txBody>
      </p:sp>
      <p:pic>
        <p:nvPicPr>
          <p:cNvPr id="11" name="Picture 10">
            <a:extLst>
              <a:ext uri="{FF2B5EF4-FFF2-40B4-BE49-F238E27FC236}">
                <a16:creationId xmlns:a16="http://schemas.microsoft.com/office/drawing/2014/main" id="{32E574A3-18D5-4EC2-9D43-0B183ABB0800}"/>
              </a:ext>
            </a:extLst>
          </p:cNvPr>
          <p:cNvPicPr/>
          <p:nvPr/>
        </p:nvPicPr>
        <p:blipFill rotWithShape="1">
          <a:blip r:embed="rId2"/>
          <a:srcRect t="74150" r="17689"/>
          <a:stretch/>
        </p:blipFill>
        <p:spPr>
          <a:xfrm>
            <a:off x="6806645" y="5725548"/>
            <a:ext cx="4164437" cy="991841"/>
          </a:xfrm>
          <a:prstGeom prst="rect">
            <a:avLst/>
          </a:prstGeom>
        </p:spPr>
      </p:pic>
      <p:pic>
        <p:nvPicPr>
          <p:cNvPr id="4" name="Picture 3">
            <a:extLst>
              <a:ext uri="{FF2B5EF4-FFF2-40B4-BE49-F238E27FC236}">
                <a16:creationId xmlns:a16="http://schemas.microsoft.com/office/drawing/2014/main" id="{A5943AB6-7135-4BBB-9199-86FE540EF9B8}"/>
              </a:ext>
            </a:extLst>
          </p:cNvPr>
          <p:cNvPicPr>
            <a:picLocks noChangeAspect="1"/>
          </p:cNvPicPr>
          <p:nvPr/>
        </p:nvPicPr>
        <p:blipFill>
          <a:blip r:embed="rId3"/>
          <a:stretch>
            <a:fillRect/>
          </a:stretch>
        </p:blipFill>
        <p:spPr>
          <a:xfrm>
            <a:off x="6815628" y="2867493"/>
            <a:ext cx="5095420" cy="2719694"/>
          </a:xfrm>
          <a:prstGeom prst="rect">
            <a:avLst/>
          </a:prstGeom>
        </p:spPr>
      </p:pic>
      <p:sp>
        <p:nvSpPr>
          <p:cNvPr id="5" name="Slide Number Placeholder 4">
            <a:extLst>
              <a:ext uri="{FF2B5EF4-FFF2-40B4-BE49-F238E27FC236}">
                <a16:creationId xmlns:a16="http://schemas.microsoft.com/office/drawing/2014/main" id="{5A879A1A-9CF4-4C9F-9596-739E072F178B}"/>
              </a:ext>
            </a:extLst>
          </p:cNvPr>
          <p:cNvSpPr>
            <a:spLocks noGrp="1"/>
          </p:cNvSpPr>
          <p:nvPr>
            <p:ph type="sldNum" sz="quarter" idx="12"/>
          </p:nvPr>
        </p:nvSpPr>
        <p:spPr/>
        <p:txBody>
          <a:bodyPr/>
          <a:lstStyle/>
          <a:p>
            <a:fld id="{62E03C93-A8B5-5E4D-ADDE-FACFC10B3CD1}" type="slidenum">
              <a:rPr lang="en-US" smtClean="0"/>
              <a:pPr/>
              <a:t>22</a:t>
            </a:fld>
            <a:endParaRPr lang="en-US" dirty="0"/>
          </a:p>
        </p:txBody>
      </p:sp>
    </p:spTree>
    <p:extLst>
      <p:ext uri="{BB962C8B-B14F-4D97-AF65-F5344CB8AC3E}">
        <p14:creationId xmlns:p14="http://schemas.microsoft.com/office/powerpoint/2010/main" val="3510747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Location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14289" y="2770113"/>
            <a:ext cx="4618893" cy="2308324"/>
          </a:xfrm>
          <a:prstGeom prst="rect">
            <a:avLst/>
          </a:prstGeom>
        </p:spPr>
        <p:txBody>
          <a:bodyPr wrap="square">
            <a:spAutoFit/>
          </a:bodyPr>
          <a:lstStyle/>
          <a:p>
            <a:endParaRPr lang="en-US" sz="2400" dirty="0"/>
          </a:p>
          <a:p>
            <a:r>
              <a:rPr lang="en-US" sz="2400" dirty="0"/>
              <a:t>If changes are needed to add or remove items from the list, click “Edit List”.</a:t>
            </a:r>
          </a:p>
          <a:p>
            <a:endParaRPr lang="en-US" sz="2400" dirty="0"/>
          </a:p>
          <a:p>
            <a:r>
              <a:rPr lang="en-US" sz="2400" dirty="0"/>
              <a:t>When finished, click “Accept List”.</a:t>
            </a:r>
          </a:p>
        </p:txBody>
      </p:sp>
      <p:pic>
        <p:nvPicPr>
          <p:cNvPr id="9" name="Picture 8">
            <a:extLst>
              <a:ext uri="{FF2B5EF4-FFF2-40B4-BE49-F238E27FC236}">
                <a16:creationId xmlns:a16="http://schemas.microsoft.com/office/drawing/2014/main" id="{3105F3B0-48C8-43CF-8111-9AD38281DE7C}"/>
              </a:ext>
            </a:extLst>
          </p:cNvPr>
          <p:cNvPicPr/>
          <p:nvPr/>
        </p:nvPicPr>
        <p:blipFill rotWithShape="1">
          <a:blip r:embed="rId2"/>
          <a:srcRect r="7096"/>
          <a:stretch/>
        </p:blipFill>
        <p:spPr bwMode="auto">
          <a:xfrm>
            <a:off x="5402665" y="2617593"/>
            <a:ext cx="6175046" cy="3785652"/>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0D4AE736-9E30-4B9F-9098-2D8BDC6E831D}"/>
              </a:ext>
            </a:extLst>
          </p:cNvPr>
          <p:cNvSpPr>
            <a:spLocks noGrp="1"/>
          </p:cNvSpPr>
          <p:nvPr>
            <p:ph type="sldNum" sz="quarter" idx="12"/>
          </p:nvPr>
        </p:nvSpPr>
        <p:spPr/>
        <p:txBody>
          <a:bodyPr/>
          <a:lstStyle/>
          <a:p>
            <a:fld id="{62E03C93-A8B5-5E4D-ADDE-FACFC10B3CD1}" type="slidenum">
              <a:rPr lang="en-US" smtClean="0"/>
              <a:pPr/>
              <a:t>23</a:t>
            </a:fld>
            <a:endParaRPr lang="en-US" dirty="0"/>
          </a:p>
        </p:txBody>
      </p:sp>
    </p:spTree>
    <p:extLst>
      <p:ext uri="{BB962C8B-B14F-4D97-AF65-F5344CB8AC3E}">
        <p14:creationId xmlns:p14="http://schemas.microsoft.com/office/powerpoint/2010/main" val="1905662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Location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467811" y="2770113"/>
            <a:ext cx="5329674" cy="2616101"/>
          </a:xfrm>
          <a:prstGeom prst="rect">
            <a:avLst/>
          </a:prstGeom>
        </p:spPr>
        <p:txBody>
          <a:bodyPr wrap="square">
            <a:spAutoFit/>
          </a:bodyPr>
          <a:lstStyle/>
          <a:p>
            <a:endParaRPr lang="en-US" sz="2400" dirty="0"/>
          </a:p>
          <a:p>
            <a:r>
              <a:rPr lang="en-US" sz="2800" dirty="0"/>
              <a:t>The LSA should review all of the entered information on the screen.  Then click “Next” to save the Location and IWDS will take the user to the Add Contacts screen.</a:t>
            </a:r>
          </a:p>
        </p:txBody>
      </p:sp>
      <p:pic>
        <p:nvPicPr>
          <p:cNvPr id="6" name="Picture 5">
            <a:extLst>
              <a:ext uri="{FF2B5EF4-FFF2-40B4-BE49-F238E27FC236}">
                <a16:creationId xmlns:a16="http://schemas.microsoft.com/office/drawing/2014/main" id="{9345935E-326A-4080-9950-AFA34012A449}"/>
              </a:ext>
            </a:extLst>
          </p:cNvPr>
          <p:cNvPicPr/>
          <p:nvPr/>
        </p:nvPicPr>
        <p:blipFill rotWithShape="1">
          <a:blip r:embed="rId2"/>
          <a:srcRect b="5405"/>
          <a:stretch/>
        </p:blipFill>
        <p:spPr bwMode="auto">
          <a:xfrm>
            <a:off x="6508653" y="2616590"/>
            <a:ext cx="4281267" cy="4068447"/>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D865FE52-0AED-4854-B073-44664B49E196}"/>
              </a:ext>
            </a:extLst>
          </p:cNvPr>
          <p:cNvSpPr>
            <a:spLocks noGrp="1"/>
          </p:cNvSpPr>
          <p:nvPr>
            <p:ph type="sldNum" sz="quarter" idx="12"/>
          </p:nvPr>
        </p:nvSpPr>
        <p:spPr/>
        <p:txBody>
          <a:bodyPr/>
          <a:lstStyle/>
          <a:p>
            <a:fld id="{62E03C93-A8B5-5E4D-ADDE-FACFC10B3CD1}" type="slidenum">
              <a:rPr lang="en-US" smtClean="0"/>
              <a:pPr/>
              <a:t>24</a:t>
            </a:fld>
            <a:endParaRPr lang="en-US" dirty="0"/>
          </a:p>
        </p:txBody>
      </p:sp>
    </p:spTree>
    <p:extLst>
      <p:ext uri="{BB962C8B-B14F-4D97-AF65-F5344CB8AC3E}">
        <p14:creationId xmlns:p14="http://schemas.microsoft.com/office/powerpoint/2010/main" val="2817458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10" y="498323"/>
            <a:ext cx="7616143" cy="561049"/>
          </a:xfrm>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4" name="TextBox 3">
            <a:extLst>
              <a:ext uri="{FF2B5EF4-FFF2-40B4-BE49-F238E27FC236}">
                <a16:creationId xmlns:a16="http://schemas.microsoft.com/office/drawing/2014/main" id="{07B003BD-67DA-490F-88D6-8BC37B4248A5}"/>
              </a:ext>
            </a:extLst>
          </p:cNvPr>
          <p:cNvSpPr txBox="1"/>
          <p:nvPr/>
        </p:nvSpPr>
        <p:spPr>
          <a:xfrm>
            <a:off x="609600" y="5903893"/>
            <a:ext cx="11087100" cy="830997"/>
          </a:xfrm>
          <a:prstGeom prst="rect">
            <a:avLst/>
          </a:prstGeom>
          <a:noFill/>
        </p:spPr>
        <p:txBody>
          <a:bodyPr wrap="square" rtlCol="0">
            <a:spAutoFit/>
          </a:bodyPr>
          <a:lstStyle/>
          <a:p>
            <a:pPr algn="ctr"/>
            <a:r>
              <a:rPr lang="en-US" sz="1200" dirty="0"/>
              <a:t>The Illinois workNet® Center System, an American Job Center, is an equal opportunity employer/program. Auxiliary aids and services are available upon request to individuals with disabilities. All voice telephone numbers may be reached by persons using TTY/TDD equipment by calling TTY (800) 526-0844 or 711. This workforce product was funded by a grant awarded by the U.S. Department of Labor Employment and Training Administration. For more information please refer to the footer at the bottom of any webpage at </a:t>
            </a:r>
            <a:r>
              <a:rPr lang="en-US" sz="1200" u="sng" dirty="0">
                <a:hlinkClick r:id="rId2"/>
              </a:rPr>
              <a:t>illinoisworknet.com</a:t>
            </a:r>
            <a:r>
              <a:rPr lang="en-US" sz="1200" dirty="0"/>
              <a:t>. – December 2019, v3</a:t>
            </a:r>
          </a:p>
        </p:txBody>
      </p:sp>
      <p:sp>
        <p:nvSpPr>
          <p:cNvPr id="5" name="Rectangle 4">
            <a:extLst>
              <a:ext uri="{FF2B5EF4-FFF2-40B4-BE49-F238E27FC236}">
                <a16:creationId xmlns:a16="http://schemas.microsoft.com/office/drawing/2014/main" id="{821B8BFC-D20F-478E-BBB3-BFCEC706695E}"/>
              </a:ext>
            </a:extLst>
          </p:cNvPr>
          <p:cNvSpPr/>
          <p:nvPr/>
        </p:nvSpPr>
        <p:spPr>
          <a:xfrm>
            <a:off x="3048000" y="3105835"/>
            <a:ext cx="6096000" cy="923330"/>
          </a:xfrm>
          <a:prstGeom prst="rect">
            <a:avLst/>
          </a:prstGeom>
        </p:spPr>
        <p:txBody>
          <a:bodyPr>
            <a:spAutoFit/>
          </a:bodyPr>
          <a:lstStyle/>
          <a:p>
            <a:pPr algn="ctr"/>
            <a:r>
              <a:rPr lang="en-US" sz="5400" b="1" dirty="0"/>
              <a:t>QUESTIONS?</a:t>
            </a:r>
          </a:p>
        </p:txBody>
      </p:sp>
      <p:sp>
        <p:nvSpPr>
          <p:cNvPr id="3" name="Slide Number Placeholder 2">
            <a:extLst>
              <a:ext uri="{FF2B5EF4-FFF2-40B4-BE49-F238E27FC236}">
                <a16:creationId xmlns:a16="http://schemas.microsoft.com/office/drawing/2014/main" id="{29F5C499-12CD-41DD-AE38-FD90AD710D29}"/>
              </a:ext>
            </a:extLst>
          </p:cNvPr>
          <p:cNvSpPr>
            <a:spLocks noGrp="1"/>
          </p:cNvSpPr>
          <p:nvPr>
            <p:ph type="sldNum" sz="quarter" idx="12"/>
          </p:nvPr>
        </p:nvSpPr>
        <p:spPr/>
        <p:txBody>
          <a:bodyPr/>
          <a:lstStyle/>
          <a:p>
            <a:fld id="{62E03C93-A8B5-5E4D-ADDE-FACFC10B3CD1}" type="slidenum">
              <a:rPr lang="en-US" smtClean="0"/>
              <a:pPr/>
              <a:t>25</a:t>
            </a:fld>
            <a:endParaRPr lang="en-US" dirty="0"/>
          </a:p>
        </p:txBody>
      </p:sp>
    </p:spTree>
    <p:extLst>
      <p:ext uri="{BB962C8B-B14F-4D97-AF65-F5344CB8AC3E}">
        <p14:creationId xmlns:p14="http://schemas.microsoft.com/office/powerpoint/2010/main" val="3779081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5987" y="2587233"/>
            <a:ext cx="6325385" cy="4154984"/>
          </a:xfrm>
          <a:prstGeom prst="rect">
            <a:avLst/>
          </a:prstGeom>
        </p:spPr>
        <p:txBody>
          <a:bodyPr wrap="square">
            <a:spAutoFit/>
          </a:bodyPr>
          <a:lstStyle/>
          <a:p>
            <a:pPr marL="228600"/>
            <a:r>
              <a:rPr lang="en-US" sz="2400" dirty="0"/>
              <a:t>The Informational Message at the top of the screen will state, “the record has been added”.  The Location is now saved.</a:t>
            </a:r>
          </a:p>
          <a:p>
            <a:pPr marL="228600"/>
            <a:endParaRPr lang="en-US" sz="2400" dirty="0"/>
          </a:p>
          <a:p>
            <a:pPr marL="228600"/>
            <a:r>
              <a:rPr lang="en-US" sz="2400" dirty="0"/>
              <a:t>It is recommended by OET that the user should enter at least one Contact for the Location.</a:t>
            </a:r>
          </a:p>
          <a:p>
            <a:pPr marL="228600"/>
            <a:endParaRPr lang="en-US" sz="2400" dirty="0"/>
          </a:p>
          <a:p>
            <a:pPr marL="228600"/>
            <a:r>
              <a:rPr lang="en-US" sz="2400" dirty="0"/>
              <a:t>The Entity should identify their Location contacts to the LWIA LSA, including the contact who will enter the Training Programs for the Location if needed.</a:t>
            </a:r>
          </a:p>
        </p:txBody>
      </p:sp>
      <p:pic>
        <p:nvPicPr>
          <p:cNvPr id="8" name="Picture 7">
            <a:extLst>
              <a:ext uri="{FF2B5EF4-FFF2-40B4-BE49-F238E27FC236}">
                <a16:creationId xmlns:a16="http://schemas.microsoft.com/office/drawing/2014/main" id="{61FDDC00-2A9C-4B18-9007-6BC52C081AA4}"/>
              </a:ext>
            </a:extLst>
          </p:cNvPr>
          <p:cNvPicPr/>
          <p:nvPr/>
        </p:nvPicPr>
        <p:blipFill>
          <a:blip r:embed="rId2"/>
          <a:stretch>
            <a:fillRect/>
          </a:stretch>
        </p:blipFill>
        <p:spPr>
          <a:xfrm>
            <a:off x="6391372" y="3176833"/>
            <a:ext cx="5621517" cy="2211093"/>
          </a:xfrm>
          <a:prstGeom prst="rect">
            <a:avLst/>
          </a:prstGeom>
        </p:spPr>
      </p:pic>
      <p:sp>
        <p:nvSpPr>
          <p:cNvPr id="4" name="Slide Number Placeholder 3">
            <a:extLst>
              <a:ext uri="{FF2B5EF4-FFF2-40B4-BE49-F238E27FC236}">
                <a16:creationId xmlns:a16="http://schemas.microsoft.com/office/drawing/2014/main" id="{FC905829-F75E-4769-85C1-CAD109B55CBA}"/>
              </a:ext>
            </a:extLst>
          </p:cNvPr>
          <p:cNvSpPr>
            <a:spLocks noGrp="1"/>
          </p:cNvSpPr>
          <p:nvPr>
            <p:ph type="sldNum" sz="quarter" idx="12"/>
          </p:nvPr>
        </p:nvSpPr>
        <p:spPr/>
        <p:txBody>
          <a:bodyPr/>
          <a:lstStyle/>
          <a:p>
            <a:fld id="{62E03C93-A8B5-5E4D-ADDE-FACFC10B3CD1}" type="slidenum">
              <a:rPr lang="en-US" smtClean="0"/>
              <a:pPr/>
              <a:t>26</a:t>
            </a:fld>
            <a:endParaRPr lang="en-US" dirty="0"/>
          </a:p>
        </p:txBody>
      </p:sp>
    </p:spTree>
    <p:extLst>
      <p:ext uri="{BB962C8B-B14F-4D97-AF65-F5344CB8AC3E}">
        <p14:creationId xmlns:p14="http://schemas.microsoft.com/office/powerpoint/2010/main" val="2036748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2" y="2600888"/>
            <a:ext cx="6140713" cy="3477875"/>
          </a:xfrm>
          <a:prstGeom prst="rect">
            <a:avLst/>
          </a:prstGeom>
        </p:spPr>
        <p:txBody>
          <a:bodyPr wrap="square">
            <a:spAutoFit/>
          </a:bodyPr>
          <a:lstStyle/>
          <a:p>
            <a:pPr marL="228600"/>
            <a:endParaRPr lang="en-US" sz="2400" dirty="0"/>
          </a:p>
          <a:p>
            <a:pPr marL="228600"/>
            <a:r>
              <a:rPr lang="en-US" sz="2400" dirty="0"/>
              <a:t>To add a Contact, click “Add Contact” and IWDS will take the user to the Search Contact screen.</a:t>
            </a:r>
          </a:p>
          <a:p>
            <a:pPr marL="228600"/>
            <a:endParaRPr lang="en-US" sz="2400" dirty="0"/>
          </a:p>
          <a:p>
            <a:pPr marL="228600"/>
            <a:r>
              <a:rPr lang="en-US" sz="2000" dirty="0"/>
              <a:t>NOTE:  IWDS does not require a contact for the Location.  If there is no contact information recorded, the Local System Administrator will be responsible to enter any Training Programs for the Location.</a:t>
            </a:r>
          </a:p>
          <a:p>
            <a:pPr marL="228600"/>
            <a:r>
              <a:rPr lang="en-US" sz="2000" dirty="0"/>
              <a:t>The user may skip this step by selecting “Return”.</a:t>
            </a:r>
          </a:p>
        </p:txBody>
      </p:sp>
      <p:pic>
        <p:nvPicPr>
          <p:cNvPr id="8" name="Picture 7">
            <a:extLst>
              <a:ext uri="{FF2B5EF4-FFF2-40B4-BE49-F238E27FC236}">
                <a16:creationId xmlns:a16="http://schemas.microsoft.com/office/drawing/2014/main" id="{61FDDC00-2A9C-4B18-9007-6BC52C081AA4}"/>
              </a:ext>
            </a:extLst>
          </p:cNvPr>
          <p:cNvPicPr/>
          <p:nvPr/>
        </p:nvPicPr>
        <p:blipFill>
          <a:blip r:embed="rId2"/>
          <a:stretch>
            <a:fillRect/>
          </a:stretch>
        </p:blipFill>
        <p:spPr>
          <a:xfrm>
            <a:off x="6541477" y="3094479"/>
            <a:ext cx="5183945" cy="1941755"/>
          </a:xfrm>
          <a:prstGeom prst="rect">
            <a:avLst/>
          </a:prstGeom>
        </p:spPr>
      </p:pic>
      <p:sp>
        <p:nvSpPr>
          <p:cNvPr id="4" name="Slide Number Placeholder 3">
            <a:extLst>
              <a:ext uri="{FF2B5EF4-FFF2-40B4-BE49-F238E27FC236}">
                <a16:creationId xmlns:a16="http://schemas.microsoft.com/office/drawing/2014/main" id="{60C314C9-6E95-4387-AE58-08BFB3CC1ED0}"/>
              </a:ext>
            </a:extLst>
          </p:cNvPr>
          <p:cNvSpPr>
            <a:spLocks noGrp="1"/>
          </p:cNvSpPr>
          <p:nvPr>
            <p:ph type="sldNum" sz="quarter" idx="12"/>
          </p:nvPr>
        </p:nvSpPr>
        <p:spPr/>
        <p:txBody>
          <a:bodyPr/>
          <a:lstStyle/>
          <a:p>
            <a:fld id="{62E03C93-A8B5-5E4D-ADDE-FACFC10B3CD1}" type="slidenum">
              <a:rPr lang="en-US" smtClean="0"/>
              <a:pPr/>
              <a:t>27</a:t>
            </a:fld>
            <a:endParaRPr lang="en-US" dirty="0"/>
          </a:p>
        </p:txBody>
      </p:sp>
    </p:spTree>
    <p:extLst>
      <p:ext uri="{BB962C8B-B14F-4D97-AF65-F5344CB8AC3E}">
        <p14:creationId xmlns:p14="http://schemas.microsoft.com/office/powerpoint/2010/main" val="3823514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35671" y="2819476"/>
            <a:ext cx="6664750" cy="3416320"/>
          </a:xfrm>
          <a:prstGeom prst="rect">
            <a:avLst/>
          </a:prstGeom>
        </p:spPr>
        <p:txBody>
          <a:bodyPr wrap="square">
            <a:spAutoFit/>
          </a:bodyPr>
          <a:lstStyle/>
          <a:p>
            <a:r>
              <a:rPr lang="en-US" sz="2400" dirty="0"/>
              <a:t>To search for existing contacts, the user can enter information in any of the fields and click “Search”.  In the case of multiple Locations for one Entity, you may have the same Contact for some or all of the Locations.</a:t>
            </a:r>
          </a:p>
          <a:p>
            <a:endParaRPr lang="en-US" sz="2400" dirty="0"/>
          </a:p>
          <a:p>
            <a:r>
              <a:rPr lang="en-US" sz="2400" dirty="0"/>
              <a:t>If the contact you are looking for is already in IWDS and you find them with the search, you can add them to the new Location.</a:t>
            </a:r>
          </a:p>
        </p:txBody>
      </p:sp>
      <p:pic>
        <p:nvPicPr>
          <p:cNvPr id="6" name="Picture 5">
            <a:extLst>
              <a:ext uri="{FF2B5EF4-FFF2-40B4-BE49-F238E27FC236}">
                <a16:creationId xmlns:a16="http://schemas.microsoft.com/office/drawing/2014/main" id="{A8777D31-22AD-47D7-AD68-91FB6467743B}"/>
              </a:ext>
            </a:extLst>
          </p:cNvPr>
          <p:cNvPicPr/>
          <p:nvPr/>
        </p:nvPicPr>
        <p:blipFill rotWithShape="1">
          <a:blip r:embed="rId2"/>
          <a:srcRect l="4595" r="9375"/>
          <a:stretch/>
        </p:blipFill>
        <p:spPr bwMode="auto">
          <a:xfrm>
            <a:off x="6967031" y="2609313"/>
            <a:ext cx="5192444" cy="3996860"/>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35B82476-52A5-417D-842D-C4536090AAD5}"/>
              </a:ext>
            </a:extLst>
          </p:cNvPr>
          <p:cNvSpPr>
            <a:spLocks noGrp="1"/>
          </p:cNvSpPr>
          <p:nvPr>
            <p:ph type="sldNum" sz="quarter" idx="12"/>
          </p:nvPr>
        </p:nvSpPr>
        <p:spPr/>
        <p:txBody>
          <a:bodyPr/>
          <a:lstStyle/>
          <a:p>
            <a:fld id="{62E03C93-A8B5-5E4D-ADDE-FACFC10B3CD1}" type="slidenum">
              <a:rPr lang="en-US" smtClean="0"/>
              <a:pPr/>
              <a:t>28</a:t>
            </a:fld>
            <a:endParaRPr lang="en-US" dirty="0"/>
          </a:p>
        </p:txBody>
      </p:sp>
    </p:spTree>
    <p:extLst>
      <p:ext uri="{BB962C8B-B14F-4D97-AF65-F5344CB8AC3E}">
        <p14:creationId xmlns:p14="http://schemas.microsoft.com/office/powerpoint/2010/main" val="2675322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402981" y="3092962"/>
            <a:ext cx="5758375" cy="1569660"/>
          </a:xfrm>
          <a:prstGeom prst="rect">
            <a:avLst/>
          </a:prstGeom>
        </p:spPr>
        <p:txBody>
          <a:bodyPr wrap="square">
            <a:spAutoFit/>
          </a:bodyPr>
          <a:lstStyle/>
          <a:p>
            <a:r>
              <a:rPr lang="en-US" sz="2400" dirty="0"/>
              <a:t>Since this Entity/Location was just created, its very likely the Contact will need to added.  </a:t>
            </a:r>
          </a:p>
          <a:p>
            <a:endParaRPr lang="en-US" sz="2400" dirty="0"/>
          </a:p>
          <a:p>
            <a:r>
              <a:rPr lang="en-US" sz="2400" dirty="0"/>
              <a:t>Click “Add Contact”.</a:t>
            </a:r>
          </a:p>
        </p:txBody>
      </p:sp>
      <p:pic>
        <p:nvPicPr>
          <p:cNvPr id="6" name="Picture 5">
            <a:extLst>
              <a:ext uri="{FF2B5EF4-FFF2-40B4-BE49-F238E27FC236}">
                <a16:creationId xmlns:a16="http://schemas.microsoft.com/office/drawing/2014/main" id="{A8777D31-22AD-47D7-AD68-91FB6467743B}"/>
              </a:ext>
            </a:extLst>
          </p:cNvPr>
          <p:cNvPicPr/>
          <p:nvPr/>
        </p:nvPicPr>
        <p:blipFill rotWithShape="1">
          <a:blip r:embed="rId2"/>
          <a:srcRect l="4595" r="9375"/>
          <a:stretch/>
        </p:blipFill>
        <p:spPr bwMode="auto">
          <a:xfrm>
            <a:off x="6245912" y="2599253"/>
            <a:ext cx="5192444" cy="3996860"/>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35B82476-52A5-417D-842D-C4536090AAD5}"/>
              </a:ext>
            </a:extLst>
          </p:cNvPr>
          <p:cNvSpPr>
            <a:spLocks noGrp="1"/>
          </p:cNvSpPr>
          <p:nvPr>
            <p:ph type="sldNum" sz="quarter" idx="12"/>
          </p:nvPr>
        </p:nvSpPr>
        <p:spPr/>
        <p:txBody>
          <a:bodyPr/>
          <a:lstStyle/>
          <a:p>
            <a:fld id="{62E03C93-A8B5-5E4D-ADDE-FACFC10B3CD1}" type="slidenum">
              <a:rPr lang="en-US" smtClean="0"/>
              <a:pPr/>
              <a:t>29</a:t>
            </a:fld>
            <a:endParaRPr lang="en-US" dirty="0"/>
          </a:p>
        </p:txBody>
      </p:sp>
    </p:spTree>
    <p:extLst>
      <p:ext uri="{BB962C8B-B14F-4D97-AF65-F5344CB8AC3E}">
        <p14:creationId xmlns:p14="http://schemas.microsoft.com/office/powerpoint/2010/main" val="2571530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1167618" y="2118167"/>
            <a:ext cx="9988062" cy="634460"/>
          </a:xfrm>
        </p:spPr>
        <p:txBody>
          <a:bodyPr>
            <a:normAutofit lnSpcReduction="10000"/>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IWDS Entity Infrastructure</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p:txBody>
      </p:sp>
      <p:graphicFrame>
        <p:nvGraphicFramePr>
          <p:cNvPr id="4" name="Diagram 3">
            <a:extLst>
              <a:ext uri="{FF2B5EF4-FFF2-40B4-BE49-F238E27FC236}">
                <a16:creationId xmlns:a16="http://schemas.microsoft.com/office/drawing/2014/main" id="{AD1EC62D-6FF8-41FC-A0D5-A64DA3160498}"/>
              </a:ext>
            </a:extLst>
          </p:cNvPr>
          <p:cNvGraphicFramePr/>
          <p:nvPr>
            <p:extLst>
              <p:ext uri="{D42A27DB-BD31-4B8C-83A1-F6EECF244321}">
                <p14:modId xmlns:p14="http://schemas.microsoft.com/office/powerpoint/2010/main" val="1923235376"/>
              </p:ext>
            </p:extLst>
          </p:nvPr>
        </p:nvGraphicFramePr>
        <p:xfrm>
          <a:off x="2532186" y="2826327"/>
          <a:ext cx="6910362" cy="3644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B038800E-BFC6-4F24-AF34-E32E44A6E6CA}"/>
              </a:ext>
            </a:extLst>
          </p:cNvPr>
          <p:cNvSpPr>
            <a:spLocks noGrp="1"/>
          </p:cNvSpPr>
          <p:nvPr>
            <p:ph type="sldNum" sz="quarter" idx="12"/>
          </p:nvPr>
        </p:nvSpPr>
        <p:spPr/>
        <p:txBody>
          <a:bodyPr/>
          <a:lstStyle/>
          <a:p>
            <a:fld id="{62E03C93-A8B5-5E4D-ADDE-FACFC10B3CD1}" type="slidenum">
              <a:rPr lang="en-US" smtClean="0"/>
              <a:pPr/>
              <a:t>3</a:t>
            </a:fld>
            <a:endParaRPr lang="en-US" dirty="0"/>
          </a:p>
        </p:txBody>
      </p:sp>
    </p:spTree>
    <p:extLst>
      <p:ext uri="{BB962C8B-B14F-4D97-AF65-F5344CB8AC3E}">
        <p14:creationId xmlns:p14="http://schemas.microsoft.com/office/powerpoint/2010/main" val="3539084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600888"/>
            <a:ext cx="6091312" cy="3785652"/>
          </a:xfrm>
          <a:prstGeom prst="rect">
            <a:avLst/>
          </a:prstGeom>
        </p:spPr>
        <p:txBody>
          <a:bodyPr wrap="square">
            <a:spAutoFit/>
          </a:bodyPr>
          <a:lstStyle/>
          <a:p>
            <a:pPr marL="228600"/>
            <a:endParaRPr lang="en-US" sz="2400" dirty="0"/>
          </a:p>
          <a:p>
            <a:pPr marL="228600"/>
            <a:r>
              <a:rPr lang="en-US" sz="2400" dirty="0"/>
              <a:t>Fields marked with the </a:t>
            </a:r>
            <a:r>
              <a:rPr lang="en-US" sz="2400" dirty="0">
                <a:solidFill>
                  <a:srgbClr val="FF0000"/>
                </a:solidFill>
              </a:rPr>
              <a:t>*</a:t>
            </a:r>
            <a:r>
              <a:rPr lang="en-US" sz="2400" dirty="0"/>
              <a:t> are required in order to save the record.</a:t>
            </a:r>
          </a:p>
          <a:p>
            <a:pPr marL="228600"/>
            <a:endParaRPr lang="en-US" sz="2400" dirty="0"/>
          </a:p>
          <a:p>
            <a:pPr marL="228600"/>
            <a:r>
              <a:rPr lang="en-US" sz="2400" dirty="0"/>
              <a:t>The “Primary Contact” is the main contact for this Location, not the overall Entity.</a:t>
            </a:r>
          </a:p>
          <a:p>
            <a:pPr marL="228600"/>
            <a:endParaRPr lang="en-US" sz="2400" dirty="0"/>
          </a:p>
          <a:p>
            <a:pPr marL="228600"/>
            <a:r>
              <a:rPr lang="en-US" sz="2400" dirty="0"/>
              <a:t>If more than one contact is provided for the location, click “Save, Add Another”.  </a:t>
            </a:r>
          </a:p>
          <a:p>
            <a:pPr marL="228600"/>
            <a:r>
              <a:rPr lang="en-US" sz="2400" dirty="0"/>
              <a:t>When finished click “Save and Return”.</a:t>
            </a:r>
          </a:p>
        </p:txBody>
      </p:sp>
      <p:pic>
        <p:nvPicPr>
          <p:cNvPr id="5" name="Picture 4">
            <a:extLst>
              <a:ext uri="{FF2B5EF4-FFF2-40B4-BE49-F238E27FC236}">
                <a16:creationId xmlns:a16="http://schemas.microsoft.com/office/drawing/2014/main" id="{E459DE64-5138-4C11-965F-828715F53D4D}"/>
              </a:ext>
            </a:extLst>
          </p:cNvPr>
          <p:cNvPicPr/>
          <p:nvPr/>
        </p:nvPicPr>
        <p:blipFill rotWithShape="1">
          <a:blip r:embed="rId2"/>
          <a:srcRect b="701"/>
          <a:stretch/>
        </p:blipFill>
        <p:spPr>
          <a:xfrm>
            <a:off x="6929512" y="2600889"/>
            <a:ext cx="3691596" cy="3982792"/>
          </a:xfrm>
          <a:prstGeom prst="rect">
            <a:avLst/>
          </a:prstGeom>
        </p:spPr>
      </p:pic>
      <p:sp>
        <p:nvSpPr>
          <p:cNvPr id="4" name="Slide Number Placeholder 3">
            <a:extLst>
              <a:ext uri="{FF2B5EF4-FFF2-40B4-BE49-F238E27FC236}">
                <a16:creationId xmlns:a16="http://schemas.microsoft.com/office/drawing/2014/main" id="{4A321D51-3429-43FC-871F-21EE6FBCE522}"/>
              </a:ext>
            </a:extLst>
          </p:cNvPr>
          <p:cNvSpPr>
            <a:spLocks noGrp="1"/>
          </p:cNvSpPr>
          <p:nvPr>
            <p:ph type="sldNum" sz="quarter" idx="12"/>
          </p:nvPr>
        </p:nvSpPr>
        <p:spPr/>
        <p:txBody>
          <a:bodyPr/>
          <a:lstStyle/>
          <a:p>
            <a:fld id="{62E03C93-A8B5-5E4D-ADDE-FACFC10B3CD1}" type="slidenum">
              <a:rPr lang="en-US" smtClean="0"/>
              <a:pPr/>
              <a:t>30</a:t>
            </a:fld>
            <a:endParaRPr lang="en-US" dirty="0"/>
          </a:p>
        </p:txBody>
      </p:sp>
    </p:spTree>
    <p:extLst>
      <p:ext uri="{BB962C8B-B14F-4D97-AF65-F5344CB8AC3E}">
        <p14:creationId xmlns:p14="http://schemas.microsoft.com/office/powerpoint/2010/main" val="556397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0" y="2912781"/>
            <a:ext cx="5712655" cy="3477875"/>
          </a:xfrm>
          <a:prstGeom prst="rect">
            <a:avLst/>
          </a:prstGeom>
        </p:spPr>
        <p:txBody>
          <a:bodyPr wrap="square">
            <a:spAutoFit/>
          </a:bodyPr>
          <a:lstStyle/>
          <a:p>
            <a:pPr marL="228600"/>
            <a:r>
              <a:rPr lang="en-US" sz="2200" dirty="0"/>
              <a:t>The Informational Message at the top of the screen will state “The record has been added”.  </a:t>
            </a:r>
          </a:p>
          <a:p>
            <a:pPr marL="228600"/>
            <a:r>
              <a:rPr lang="en-US" sz="2200" dirty="0"/>
              <a:t>The Contact is now saved on this Location.</a:t>
            </a:r>
          </a:p>
          <a:p>
            <a:pPr marL="228600"/>
            <a:endParaRPr lang="en-US" sz="2200" dirty="0"/>
          </a:p>
          <a:p>
            <a:pPr marL="228600"/>
            <a:r>
              <a:rPr lang="en-US" sz="2200" dirty="0"/>
              <a:t>Once the contact is “Saved”, an IWDS User Name (login ID) will be assigned to the Contact for the IWDS Public Side login.</a:t>
            </a:r>
          </a:p>
          <a:p>
            <a:pPr marL="228600"/>
            <a:endParaRPr lang="en-US" sz="2200" dirty="0"/>
          </a:p>
          <a:p>
            <a:pPr marL="228600"/>
            <a:r>
              <a:rPr lang="en-US" sz="2200" dirty="0"/>
              <a:t>Click “View” to review Contact Information and to see the User ID assigned.</a:t>
            </a:r>
          </a:p>
        </p:txBody>
      </p:sp>
      <p:pic>
        <p:nvPicPr>
          <p:cNvPr id="6" name="Picture 5">
            <a:extLst>
              <a:ext uri="{FF2B5EF4-FFF2-40B4-BE49-F238E27FC236}">
                <a16:creationId xmlns:a16="http://schemas.microsoft.com/office/drawing/2014/main" id="{BCAA2E62-AF51-4BE8-9DDE-7373C2F16F21}"/>
              </a:ext>
            </a:extLst>
          </p:cNvPr>
          <p:cNvPicPr/>
          <p:nvPr/>
        </p:nvPicPr>
        <p:blipFill>
          <a:blip r:embed="rId2"/>
          <a:stretch>
            <a:fillRect/>
          </a:stretch>
        </p:blipFill>
        <p:spPr>
          <a:xfrm>
            <a:off x="5937738" y="3160053"/>
            <a:ext cx="5943600" cy="2451100"/>
          </a:xfrm>
          <a:prstGeom prst="rect">
            <a:avLst/>
          </a:prstGeom>
        </p:spPr>
      </p:pic>
      <p:sp>
        <p:nvSpPr>
          <p:cNvPr id="4" name="Slide Number Placeholder 3">
            <a:extLst>
              <a:ext uri="{FF2B5EF4-FFF2-40B4-BE49-F238E27FC236}">
                <a16:creationId xmlns:a16="http://schemas.microsoft.com/office/drawing/2014/main" id="{13E63E88-FD61-459A-8DD5-A426483CD36C}"/>
              </a:ext>
            </a:extLst>
          </p:cNvPr>
          <p:cNvSpPr>
            <a:spLocks noGrp="1"/>
          </p:cNvSpPr>
          <p:nvPr>
            <p:ph type="sldNum" sz="quarter" idx="12"/>
          </p:nvPr>
        </p:nvSpPr>
        <p:spPr/>
        <p:txBody>
          <a:bodyPr/>
          <a:lstStyle/>
          <a:p>
            <a:fld id="{62E03C93-A8B5-5E4D-ADDE-FACFC10B3CD1}" type="slidenum">
              <a:rPr lang="en-US" smtClean="0"/>
              <a:pPr/>
              <a:t>31</a:t>
            </a:fld>
            <a:endParaRPr lang="en-US" dirty="0"/>
          </a:p>
        </p:txBody>
      </p:sp>
    </p:spTree>
    <p:extLst>
      <p:ext uri="{BB962C8B-B14F-4D97-AF65-F5344CB8AC3E}">
        <p14:creationId xmlns:p14="http://schemas.microsoft.com/office/powerpoint/2010/main" val="3518156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06057" y="2769700"/>
            <a:ext cx="4521114" cy="3416320"/>
          </a:xfrm>
          <a:prstGeom prst="rect">
            <a:avLst/>
          </a:prstGeom>
        </p:spPr>
        <p:txBody>
          <a:bodyPr wrap="square">
            <a:spAutoFit/>
          </a:bodyPr>
          <a:lstStyle/>
          <a:p>
            <a:r>
              <a:rPr lang="en-US" sz="2400" dirty="0"/>
              <a:t>At the bottom of the View Contact page, the screen shows “User Name: jjetson”.</a:t>
            </a:r>
          </a:p>
          <a:p>
            <a:endParaRPr lang="en-US" sz="2400" dirty="0"/>
          </a:p>
          <a:p>
            <a:r>
              <a:rPr lang="en-US" sz="2400" dirty="0"/>
              <a:t>If your Contact will be entering Training Programs into IWDS for the LWIA to approve/deny, this is the login ID that they will use on the IWDS Public Side page.</a:t>
            </a:r>
          </a:p>
        </p:txBody>
      </p:sp>
      <p:pic>
        <p:nvPicPr>
          <p:cNvPr id="8" name="Picture 7">
            <a:extLst>
              <a:ext uri="{FF2B5EF4-FFF2-40B4-BE49-F238E27FC236}">
                <a16:creationId xmlns:a16="http://schemas.microsoft.com/office/drawing/2014/main" id="{450C2908-7A0D-498B-A6FC-847CD7861095}"/>
              </a:ext>
            </a:extLst>
          </p:cNvPr>
          <p:cNvPicPr/>
          <p:nvPr/>
        </p:nvPicPr>
        <p:blipFill rotWithShape="1">
          <a:blip r:embed="rId2"/>
          <a:srcRect b="831"/>
          <a:stretch/>
        </p:blipFill>
        <p:spPr>
          <a:xfrm>
            <a:off x="6296886" y="2526384"/>
            <a:ext cx="4284592" cy="4015093"/>
          </a:xfrm>
          <a:prstGeom prst="rect">
            <a:avLst/>
          </a:prstGeom>
        </p:spPr>
      </p:pic>
      <p:sp>
        <p:nvSpPr>
          <p:cNvPr id="4" name="Slide Number Placeholder 3">
            <a:extLst>
              <a:ext uri="{FF2B5EF4-FFF2-40B4-BE49-F238E27FC236}">
                <a16:creationId xmlns:a16="http://schemas.microsoft.com/office/drawing/2014/main" id="{B0BF8AEA-0D30-4D7F-8BC8-C38F052627C1}"/>
              </a:ext>
            </a:extLst>
          </p:cNvPr>
          <p:cNvSpPr>
            <a:spLocks noGrp="1"/>
          </p:cNvSpPr>
          <p:nvPr>
            <p:ph type="sldNum" sz="quarter" idx="12"/>
          </p:nvPr>
        </p:nvSpPr>
        <p:spPr/>
        <p:txBody>
          <a:bodyPr/>
          <a:lstStyle/>
          <a:p>
            <a:fld id="{62E03C93-A8B5-5E4D-ADDE-FACFC10B3CD1}" type="slidenum">
              <a:rPr lang="en-US" smtClean="0"/>
              <a:pPr/>
              <a:t>32</a:t>
            </a:fld>
            <a:endParaRPr lang="en-US" dirty="0"/>
          </a:p>
        </p:txBody>
      </p:sp>
      <p:sp>
        <p:nvSpPr>
          <p:cNvPr id="6" name="Oval 5">
            <a:extLst>
              <a:ext uri="{FF2B5EF4-FFF2-40B4-BE49-F238E27FC236}">
                <a16:creationId xmlns:a16="http://schemas.microsoft.com/office/drawing/2014/main" id="{4C13F200-162C-FD93-8D4B-D059300FB313}"/>
              </a:ext>
            </a:extLst>
          </p:cNvPr>
          <p:cNvSpPr/>
          <p:nvPr/>
        </p:nvSpPr>
        <p:spPr>
          <a:xfrm>
            <a:off x="6683604" y="5835192"/>
            <a:ext cx="1263192" cy="2733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B3C2527-CE0A-A055-631B-70C530D1631B}"/>
              </a:ext>
            </a:extLst>
          </p:cNvPr>
          <p:cNvSpPr/>
          <p:nvPr/>
        </p:nvSpPr>
        <p:spPr>
          <a:xfrm rot="2272016">
            <a:off x="3603558" y="4742774"/>
            <a:ext cx="3424634" cy="1937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060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600888"/>
            <a:ext cx="4951830" cy="1200329"/>
          </a:xfrm>
          <a:prstGeom prst="rect">
            <a:avLst/>
          </a:prstGeom>
        </p:spPr>
        <p:txBody>
          <a:bodyPr wrap="square">
            <a:spAutoFit/>
          </a:bodyPr>
          <a:lstStyle/>
          <a:p>
            <a:pPr marL="228600"/>
            <a:r>
              <a:rPr lang="en-US" sz="2400" dirty="0"/>
              <a:t>At the bottom of the View Contact page, the screen shows “User Name: jjetson”</a:t>
            </a:r>
          </a:p>
        </p:txBody>
      </p:sp>
      <p:pic>
        <p:nvPicPr>
          <p:cNvPr id="8" name="Picture 7">
            <a:extLst>
              <a:ext uri="{FF2B5EF4-FFF2-40B4-BE49-F238E27FC236}">
                <a16:creationId xmlns:a16="http://schemas.microsoft.com/office/drawing/2014/main" id="{450C2908-7A0D-498B-A6FC-847CD7861095}"/>
              </a:ext>
            </a:extLst>
          </p:cNvPr>
          <p:cNvPicPr/>
          <p:nvPr/>
        </p:nvPicPr>
        <p:blipFill rotWithShape="1">
          <a:blip r:embed="rId2"/>
          <a:srcRect/>
          <a:stretch/>
        </p:blipFill>
        <p:spPr>
          <a:xfrm>
            <a:off x="6850967" y="2600888"/>
            <a:ext cx="3760543" cy="3844290"/>
          </a:xfrm>
          <a:prstGeom prst="rect">
            <a:avLst/>
          </a:prstGeom>
        </p:spPr>
      </p:pic>
      <p:pic>
        <p:nvPicPr>
          <p:cNvPr id="6" name="Picture 5">
            <a:extLst>
              <a:ext uri="{FF2B5EF4-FFF2-40B4-BE49-F238E27FC236}">
                <a16:creationId xmlns:a16="http://schemas.microsoft.com/office/drawing/2014/main" id="{A8D31918-7A43-4FBD-AD3B-D689B2E3D16D}"/>
              </a:ext>
            </a:extLst>
          </p:cNvPr>
          <p:cNvPicPr/>
          <p:nvPr/>
        </p:nvPicPr>
        <p:blipFill>
          <a:blip r:embed="rId3"/>
          <a:stretch>
            <a:fillRect/>
          </a:stretch>
        </p:blipFill>
        <p:spPr>
          <a:xfrm>
            <a:off x="838200" y="4213126"/>
            <a:ext cx="5028027" cy="1399883"/>
          </a:xfrm>
          <a:prstGeom prst="rect">
            <a:avLst/>
          </a:prstGeom>
        </p:spPr>
      </p:pic>
      <p:sp>
        <p:nvSpPr>
          <p:cNvPr id="4" name="Arrow: Left 3">
            <a:extLst>
              <a:ext uri="{FF2B5EF4-FFF2-40B4-BE49-F238E27FC236}">
                <a16:creationId xmlns:a16="http://schemas.microsoft.com/office/drawing/2014/main" id="{0DDEBD96-2829-4161-93A6-D91EDD848197}"/>
              </a:ext>
            </a:extLst>
          </p:cNvPr>
          <p:cNvSpPr/>
          <p:nvPr/>
        </p:nvSpPr>
        <p:spPr>
          <a:xfrm rot="1445198">
            <a:off x="5692604" y="5500434"/>
            <a:ext cx="1297530" cy="2550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B9E3AB71-F310-4DEA-BC73-A47D54367DB4}"/>
              </a:ext>
            </a:extLst>
          </p:cNvPr>
          <p:cNvSpPr>
            <a:spLocks noGrp="1"/>
          </p:cNvSpPr>
          <p:nvPr>
            <p:ph type="sldNum" sz="quarter" idx="12"/>
          </p:nvPr>
        </p:nvSpPr>
        <p:spPr/>
        <p:txBody>
          <a:bodyPr/>
          <a:lstStyle/>
          <a:p>
            <a:fld id="{62E03C93-A8B5-5E4D-ADDE-FACFC10B3CD1}" type="slidenum">
              <a:rPr lang="en-US" smtClean="0"/>
              <a:pPr/>
              <a:t>33</a:t>
            </a:fld>
            <a:endParaRPr lang="en-US" dirty="0"/>
          </a:p>
        </p:txBody>
      </p:sp>
      <p:sp>
        <p:nvSpPr>
          <p:cNvPr id="9" name="Oval 8">
            <a:extLst>
              <a:ext uri="{FF2B5EF4-FFF2-40B4-BE49-F238E27FC236}">
                <a16:creationId xmlns:a16="http://schemas.microsoft.com/office/drawing/2014/main" id="{64EE4285-83C0-0ABE-6E39-C64DEB83F8FB}"/>
              </a:ext>
            </a:extLst>
          </p:cNvPr>
          <p:cNvSpPr/>
          <p:nvPr/>
        </p:nvSpPr>
        <p:spPr>
          <a:xfrm>
            <a:off x="6857831" y="5705830"/>
            <a:ext cx="3157979" cy="8330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070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768844"/>
            <a:ext cx="4895558" cy="3785652"/>
          </a:xfrm>
          <a:prstGeom prst="rect">
            <a:avLst/>
          </a:prstGeom>
        </p:spPr>
        <p:txBody>
          <a:bodyPr wrap="square">
            <a:spAutoFit/>
          </a:bodyPr>
          <a:lstStyle/>
          <a:p>
            <a:pPr marL="228600"/>
            <a:r>
              <a:rPr lang="en-US" sz="2400" dirty="0"/>
              <a:t>To reset the password for the contact, click “Reset Password” at the bottom of the page.</a:t>
            </a:r>
          </a:p>
          <a:p>
            <a:pPr marL="228600"/>
            <a:endParaRPr lang="en-US" sz="2400" dirty="0"/>
          </a:p>
          <a:p>
            <a:pPr marL="228600"/>
            <a:r>
              <a:rPr lang="en-US" sz="2400" dirty="0"/>
              <a:t>The password reset will appear at the top of the screen.  You can either use copy/paste or a screenshot to capture this information to send to the user via email.</a:t>
            </a:r>
          </a:p>
        </p:txBody>
      </p:sp>
      <p:pic>
        <p:nvPicPr>
          <p:cNvPr id="6" name="Picture 5">
            <a:extLst>
              <a:ext uri="{FF2B5EF4-FFF2-40B4-BE49-F238E27FC236}">
                <a16:creationId xmlns:a16="http://schemas.microsoft.com/office/drawing/2014/main" id="{089C3DC6-A540-43D9-85B2-DA0BD07BACE0}"/>
              </a:ext>
            </a:extLst>
          </p:cNvPr>
          <p:cNvPicPr/>
          <p:nvPr/>
        </p:nvPicPr>
        <p:blipFill>
          <a:blip r:embed="rId2"/>
          <a:stretch>
            <a:fillRect/>
          </a:stretch>
        </p:blipFill>
        <p:spPr>
          <a:xfrm>
            <a:off x="5275385" y="4341765"/>
            <a:ext cx="6189784" cy="1905370"/>
          </a:xfrm>
          <a:prstGeom prst="rect">
            <a:avLst/>
          </a:prstGeom>
        </p:spPr>
      </p:pic>
      <p:pic>
        <p:nvPicPr>
          <p:cNvPr id="9" name="Picture 8">
            <a:extLst>
              <a:ext uri="{FF2B5EF4-FFF2-40B4-BE49-F238E27FC236}">
                <a16:creationId xmlns:a16="http://schemas.microsoft.com/office/drawing/2014/main" id="{EEBCA850-9CFA-490B-A925-33DADB4BECF8}"/>
              </a:ext>
            </a:extLst>
          </p:cNvPr>
          <p:cNvPicPr/>
          <p:nvPr/>
        </p:nvPicPr>
        <p:blipFill>
          <a:blip r:embed="rId3"/>
          <a:stretch>
            <a:fillRect/>
          </a:stretch>
        </p:blipFill>
        <p:spPr>
          <a:xfrm>
            <a:off x="5275385" y="2750842"/>
            <a:ext cx="5824024" cy="1378027"/>
          </a:xfrm>
          <a:prstGeom prst="rect">
            <a:avLst/>
          </a:prstGeom>
        </p:spPr>
      </p:pic>
      <p:sp>
        <p:nvSpPr>
          <p:cNvPr id="4" name="Slide Number Placeholder 3">
            <a:extLst>
              <a:ext uri="{FF2B5EF4-FFF2-40B4-BE49-F238E27FC236}">
                <a16:creationId xmlns:a16="http://schemas.microsoft.com/office/drawing/2014/main" id="{A5AE6DB9-1172-4DC7-B723-2CF4F71DAA43}"/>
              </a:ext>
            </a:extLst>
          </p:cNvPr>
          <p:cNvSpPr>
            <a:spLocks noGrp="1"/>
          </p:cNvSpPr>
          <p:nvPr>
            <p:ph type="sldNum" sz="quarter" idx="12"/>
          </p:nvPr>
        </p:nvSpPr>
        <p:spPr/>
        <p:txBody>
          <a:bodyPr/>
          <a:lstStyle/>
          <a:p>
            <a:fld id="{62E03C93-A8B5-5E4D-ADDE-FACFC10B3CD1}" type="slidenum">
              <a:rPr lang="en-US" smtClean="0"/>
              <a:pPr/>
              <a:t>34</a:t>
            </a:fld>
            <a:endParaRPr lang="en-US" dirty="0"/>
          </a:p>
        </p:txBody>
      </p:sp>
      <p:sp>
        <p:nvSpPr>
          <p:cNvPr id="5" name="Oval 4">
            <a:extLst>
              <a:ext uri="{FF2B5EF4-FFF2-40B4-BE49-F238E27FC236}">
                <a16:creationId xmlns:a16="http://schemas.microsoft.com/office/drawing/2014/main" id="{25BC4C31-3039-6E4B-C53B-EC1D6E505A8B}"/>
              </a:ext>
            </a:extLst>
          </p:cNvPr>
          <p:cNvSpPr/>
          <p:nvPr/>
        </p:nvSpPr>
        <p:spPr>
          <a:xfrm>
            <a:off x="8121699" y="3429000"/>
            <a:ext cx="2516957" cy="803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395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730917"/>
            <a:ext cx="5572692" cy="3477875"/>
          </a:xfrm>
          <a:prstGeom prst="rect">
            <a:avLst/>
          </a:prstGeom>
        </p:spPr>
        <p:txBody>
          <a:bodyPr wrap="square">
            <a:spAutoFit/>
          </a:bodyPr>
          <a:lstStyle/>
          <a:p>
            <a:pPr marL="228600"/>
            <a:r>
              <a:rPr lang="en-US" sz="2400" dirty="0"/>
              <a:t>The Location Contact will need their user name, a password, and the URL for the IWDS Public Side login in order to enter training program information for their Location.</a:t>
            </a:r>
          </a:p>
          <a:p>
            <a:pPr marL="228600"/>
            <a:endParaRPr lang="en-US" sz="2400" dirty="0"/>
          </a:p>
          <a:p>
            <a:r>
              <a:rPr lang="en-US" sz="3200" dirty="0"/>
              <a:t>IWDS PUBLIC SIDE URL: </a:t>
            </a:r>
          </a:p>
          <a:p>
            <a:r>
              <a:rPr lang="en-US" sz="2000" u="sng" dirty="0">
                <a:hlinkClick r:id="rId2"/>
              </a:rPr>
              <a:t>https://iwds.dceo.illinois.gov/iwds/iwdshome.html</a:t>
            </a:r>
            <a:endParaRPr lang="en-US" sz="2000" u="sng" dirty="0"/>
          </a:p>
          <a:p>
            <a:pPr marL="228600"/>
            <a:endParaRPr lang="en-US" sz="2400" dirty="0"/>
          </a:p>
        </p:txBody>
      </p:sp>
      <p:pic>
        <p:nvPicPr>
          <p:cNvPr id="6" name="Picture 5">
            <a:extLst>
              <a:ext uri="{FF2B5EF4-FFF2-40B4-BE49-F238E27FC236}">
                <a16:creationId xmlns:a16="http://schemas.microsoft.com/office/drawing/2014/main" id="{089C3DC6-A540-43D9-85B2-DA0BD07BACE0}"/>
              </a:ext>
            </a:extLst>
          </p:cNvPr>
          <p:cNvPicPr/>
          <p:nvPr/>
        </p:nvPicPr>
        <p:blipFill>
          <a:blip r:embed="rId3"/>
          <a:stretch>
            <a:fillRect/>
          </a:stretch>
        </p:blipFill>
        <p:spPr>
          <a:xfrm>
            <a:off x="5780661" y="4341765"/>
            <a:ext cx="6189784" cy="1905370"/>
          </a:xfrm>
          <a:prstGeom prst="rect">
            <a:avLst/>
          </a:prstGeom>
        </p:spPr>
      </p:pic>
      <p:pic>
        <p:nvPicPr>
          <p:cNvPr id="9" name="Picture 8">
            <a:extLst>
              <a:ext uri="{FF2B5EF4-FFF2-40B4-BE49-F238E27FC236}">
                <a16:creationId xmlns:a16="http://schemas.microsoft.com/office/drawing/2014/main" id="{EEBCA850-9CFA-490B-A925-33DADB4BECF8}"/>
              </a:ext>
            </a:extLst>
          </p:cNvPr>
          <p:cNvPicPr/>
          <p:nvPr/>
        </p:nvPicPr>
        <p:blipFill>
          <a:blip r:embed="rId4"/>
          <a:stretch>
            <a:fillRect/>
          </a:stretch>
        </p:blipFill>
        <p:spPr>
          <a:xfrm>
            <a:off x="5963541" y="2754482"/>
            <a:ext cx="5824024" cy="1378027"/>
          </a:xfrm>
          <a:prstGeom prst="rect">
            <a:avLst/>
          </a:prstGeom>
        </p:spPr>
      </p:pic>
      <p:sp>
        <p:nvSpPr>
          <p:cNvPr id="4" name="Slide Number Placeholder 3">
            <a:extLst>
              <a:ext uri="{FF2B5EF4-FFF2-40B4-BE49-F238E27FC236}">
                <a16:creationId xmlns:a16="http://schemas.microsoft.com/office/drawing/2014/main" id="{A5AE6DB9-1172-4DC7-B723-2CF4F71DAA43}"/>
              </a:ext>
            </a:extLst>
          </p:cNvPr>
          <p:cNvSpPr>
            <a:spLocks noGrp="1"/>
          </p:cNvSpPr>
          <p:nvPr>
            <p:ph type="sldNum" sz="quarter" idx="12"/>
          </p:nvPr>
        </p:nvSpPr>
        <p:spPr/>
        <p:txBody>
          <a:bodyPr/>
          <a:lstStyle/>
          <a:p>
            <a:fld id="{62E03C93-A8B5-5E4D-ADDE-FACFC10B3CD1}" type="slidenum">
              <a:rPr lang="en-US" smtClean="0"/>
              <a:pPr/>
              <a:t>35</a:t>
            </a:fld>
            <a:endParaRPr lang="en-US" dirty="0"/>
          </a:p>
        </p:txBody>
      </p:sp>
    </p:spTree>
    <p:extLst>
      <p:ext uri="{BB962C8B-B14F-4D97-AF65-F5344CB8AC3E}">
        <p14:creationId xmlns:p14="http://schemas.microsoft.com/office/powerpoint/2010/main" val="3430396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07390" y="2955375"/>
            <a:ext cx="5503957" cy="2985433"/>
          </a:xfrm>
          <a:prstGeom prst="rect">
            <a:avLst/>
          </a:prstGeom>
        </p:spPr>
        <p:txBody>
          <a:bodyPr wrap="square">
            <a:spAutoFit/>
          </a:bodyPr>
          <a:lstStyle/>
          <a:p>
            <a:r>
              <a:rPr lang="en-US" sz="2800" dirty="0"/>
              <a:t>IWDS PUBLIC SIDE URL: </a:t>
            </a:r>
          </a:p>
          <a:p>
            <a:r>
              <a:rPr lang="en-US" sz="2000" u="sng" dirty="0">
                <a:hlinkClick r:id="rId2"/>
              </a:rPr>
              <a:t>https://iwds.dceo.illinois.gov/iwds/iwdshome.html</a:t>
            </a:r>
            <a:endParaRPr lang="en-US" sz="2000" u="sng" dirty="0"/>
          </a:p>
          <a:p>
            <a:endParaRPr lang="en-US" sz="2800" dirty="0"/>
          </a:p>
          <a:p>
            <a:r>
              <a:rPr lang="en-US" sz="2800" dirty="0"/>
              <a:t>The IWDS login page for the Training Providers appears different from the IWDS Staff login page.  It is </a:t>
            </a:r>
            <a:r>
              <a:rPr lang="en-US" sz="2800" b="1" u="sng" dirty="0">
                <a:solidFill>
                  <a:srgbClr val="FF9900"/>
                </a:solidFill>
              </a:rPr>
              <a:t>orange</a:t>
            </a:r>
            <a:r>
              <a:rPr lang="en-US" sz="2800" dirty="0"/>
              <a:t> and </a:t>
            </a:r>
            <a:r>
              <a:rPr lang="en-US" sz="2800" b="1" u="sng" dirty="0">
                <a:solidFill>
                  <a:srgbClr val="0070C0"/>
                </a:solidFill>
              </a:rPr>
              <a:t>blue</a:t>
            </a:r>
            <a:r>
              <a:rPr lang="en-US" sz="2800" dirty="0"/>
              <a:t> instead of red and blue.</a:t>
            </a:r>
          </a:p>
        </p:txBody>
      </p:sp>
      <p:pic>
        <p:nvPicPr>
          <p:cNvPr id="8" name="Picture 7">
            <a:extLst>
              <a:ext uri="{FF2B5EF4-FFF2-40B4-BE49-F238E27FC236}">
                <a16:creationId xmlns:a16="http://schemas.microsoft.com/office/drawing/2014/main" id="{9E28A600-7930-450E-A576-EA102501746F}"/>
              </a:ext>
            </a:extLst>
          </p:cNvPr>
          <p:cNvPicPr/>
          <p:nvPr/>
        </p:nvPicPr>
        <p:blipFill rotWithShape="1">
          <a:blip r:embed="rId3"/>
          <a:srcRect t="1325" r="2505" b="18553"/>
          <a:stretch/>
        </p:blipFill>
        <p:spPr>
          <a:xfrm>
            <a:off x="5797061" y="2729132"/>
            <a:ext cx="6113586" cy="3825364"/>
          </a:xfrm>
          <a:prstGeom prst="rect">
            <a:avLst/>
          </a:prstGeom>
        </p:spPr>
      </p:pic>
      <p:sp>
        <p:nvSpPr>
          <p:cNvPr id="4" name="Slide Number Placeholder 3">
            <a:extLst>
              <a:ext uri="{FF2B5EF4-FFF2-40B4-BE49-F238E27FC236}">
                <a16:creationId xmlns:a16="http://schemas.microsoft.com/office/drawing/2014/main" id="{FC4BD965-6BA4-4E70-AABD-0A0D41170816}"/>
              </a:ext>
            </a:extLst>
          </p:cNvPr>
          <p:cNvSpPr>
            <a:spLocks noGrp="1"/>
          </p:cNvSpPr>
          <p:nvPr>
            <p:ph type="sldNum" sz="quarter" idx="12"/>
          </p:nvPr>
        </p:nvSpPr>
        <p:spPr/>
        <p:txBody>
          <a:bodyPr/>
          <a:lstStyle/>
          <a:p>
            <a:fld id="{62E03C93-A8B5-5E4D-ADDE-FACFC10B3CD1}" type="slidenum">
              <a:rPr lang="en-US" smtClean="0"/>
              <a:pPr/>
              <a:t>36</a:t>
            </a:fld>
            <a:endParaRPr lang="en-US" dirty="0"/>
          </a:p>
        </p:txBody>
      </p:sp>
    </p:spTree>
    <p:extLst>
      <p:ext uri="{BB962C8B-B14F-4D97-AF65-F5344CB8AC3E}">
        <p14:creationId xmlns:p14="http://schemas.microsoft.com/office/powerpoint/2010/main" val="3649822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998411"/>
            <a:ext cx="4473527" cy="3262432"/>
          </a:xfrm>
          <a:prstGeom prst="rect">
            <a:avLst/>
          </a:prstGeom>
        </p:spPr>
        <p:txBody>
          <a:bodyPr wrap="square">
            <a:spAutoFit/>
          </a:bodyPr>
          <a:lstStyle/>
          <a:p>
            <a:pPr marL="228600"/>
            <a:r>
              <a:rPr lang="en-US" sz="2600" dirty="0"/>
              <a:t>If you need to add more contacts to the Location, click “Add Contact” to add an additional contact.</a:t>
            </a:r>
          </a:p>
          <a:p>
            <a:pPr marL="228600"/>
            <a:endParaRPr lang="en-US" sz="2600" dirty="0"/>
          </a:p>
          <a:p>
            <a:pPr marL="228600"/>
            <a:r>
              <a:rPr lang="en-US" sz="2600" dirty="0"/>
              <a:t>You can add as many contacts to a Location as you want.</a:t>
            </a:r>
          </a:p>
          <a:p>
            <a:pPr marL="228600"/>
            <a:endParaRPr lang="en-US" sz="2400" dirty="0"/>
          </a:p>
        </p:txBody>
      </p:sp>
      <p:pic>
        <p:nvPicPr>
          <p:cNvPr id="8" name="Picture 7">
            <a:extLst>
              <a:ext uri="{FF2B5EF4-FFF2-40B4-BE49-F238E27FC236}">
                <a16:creationId xmlns:a16="http://schemas.microsoft.com/office/drawing/2014/main" id="{D0C0BC98-0322-4C77-807A-BC38822F2A09}"/>
              </a:ext>
            </a:extLst>
          </p:cNvPr>
          <p:cNvPicPr/>
          <p:nvPr/>
        </p:nvPicPr>
        <p:blipFill>
          <a:blip r:embed="rId2"/>
          <a:stretch>
            <a:fillRect/>
          </a:stretch>
        </p:blipFill>
        <p:spPr>
          <a:xfrm>
            <a:off x="5148775" y="2998411"/>
            <a:ext cx="6428936" cy="2817421"/>
          </a:xfrm>
          <a:prstGeom prst="rect">
            <a:avLst/>
          </a:prstGeom>
        </p:spPr>
      </p:pic>
      <p:sp>
        <p:nvSpPr>
          <p:cNvPr id="4" name="Slide Number Placeholder 3">
            <a:extLst>
              <a:ext uri="{FF2B5EF4-FFF2-40B4-BE49-F238E27FC236}">
                <a16:creationId xmlns:a16="http://schemas.microsoft.com/office/drawing/2014/main" id="{687470E5-1720-42DA-866D-51C03F941BE8}"/>
              </a:ext>
            </a:extLst>
          </p:cNvPr>
          <p:cNvSpPr>
            <a:spLocks noGrp="1"/>
          </p:cNvSpPr>
          <p:nvPr>
            <p:ph type="sldNum" sz="quarter" idx="12"/>
          </p:nvPr>
        </p:nvSpPr>
        <p:spPr/>
        <p:txBody>
          <a:bodyPr/>
          <a:lstStyle/>
          <a:p>
            <a:fld id="{62E03C93-A8B5-5E4D-ADDE-FACFC10B3CD1}" type="slidenum">
              <a:rPr lang="en-US" smtClean="0"/>
              <a:pPr/>
              <a:t>37</a:t>
            </a:fld>
            <a:endParaRPr lang="en-US" dirty="0"/>
          </a:p>
        </p:txBody>
      </p:sp>
    </p:spTree>
    <p:extLst>
      <p:ext uri="{BB962C8B-B14F-4D97-AF65-F5344CB8AC3E}">
        <p14:creationId xmlns:p14="http://schemas.microsoft.com/office/powerpoint/2010/main" val="358372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73964" y="2710966"/>
            <a:ext cx="5461310" cy="4093428"/>
          </a:xfrm>
          <a:prstGeom prst="rect">
            <a:avLst/>
          </a:prstGeom>
        </p:spPr>
        <p:txBody>
          <a:bodyPr wrap="square">
            <a:spAutoFit/>
          </a:bodyPr>
          <a:lstStyle/>
          <a:p>
            <a:pPr marL="228600"/>
            <a:r>
              <a:rPr lang="en-US" sz="2600" dirty="0"/>
              <a:t>When you have finished adding Contacts, you can click on the link for “List Relationships” in the blue navigation panel on the left side of the screen.</a:t>
            </a:r>
          </a:p>
          <a:p>
            <a:pPr marL="228600"/>
            <a:endParaRPr lang="en-US" sz="2000" dirty="0"/>
          </a:p>
          <a:p>
            <a:pPr marL="228600"/>
            <a:r>
              <a:rPr lang="en-US" sz="2600" dirty="0"/>
              <a:t>From there the user may review Relationships the Entity and Location already have set up and/or enter new Relationships with the Location.</a:t>
            </a:r>
          </a:p>
        </p:txBody>
      </p:sp>
      <p:pic>
        <p:nvPicPr>
          <p:cNvPr id="8" name="Picture 7">
            <a:extLst>
              <a:ext uri="{FF2B5EF4-FFF2-40B4-BE49-F238E27FC236}">
                <a16:creationId xmlns:a16="http://schemas.microsoft.com/office/drawing/2014/main" id="{D0C0BC98-0322-4C77-807A-BC38822F2A09}"/>
              </a:ext>
            </a:extLst>
          </p:cNvPr>
          <p:cNvPicPr/>
          <p:nvPr/>
        </p:nvPicPr>
        <p:blipFill>
          <a:blip r:embed="rId2"/>
          <a:stretch>
            <a:fillRect/>
          </a:stretch>
        </p:blipFill>
        <p:spPr>
          <a:xfrm>
            <a:off x="5535274" y="2998412"/>
            <a:ext cx="6428936" cy="2817421"/>
          </a:xfrm>
          <a:prstGeom prst="rect">
            <a:avLst/>
          </a:prstGeom>
        </p:spPr>
      </p:pic>
      <p:sp>
        <p:nvSpPr>
          <p:cNvPr id="4" name="Slide Number Placeholder 3">
            <a:extLst>
              <a:ext uri="{FF2B5EF4-FFF2-40B4-BE49-F238E27FC236}">
                <a16:creationId xmlns:a16="http://schemas.microsoft.com/office/drawing/2014/main" id="{687470E5-1720-42DA-866D-51C03F941BE8}"/>
              </a:ext>
            </a:extLst>
          </p:cNvPr>
          <p:cNvSpPr>
            <a:spLocks noGrp="1"/>
          </p:cNvSpPr>
          <p:nvPr>
            <p:ph type="sldNum" sz="quarter" idx="12"/>
          </p:nvPr>
        </p:nvSpPr>
        <p:spPr/>
        <p:txBody>
          <a:bodyPr/>
          <a:lstStyle/>
          <a:p>
            <a:fld id="{62E03C93-A8B5-5E4D-ADDE-FACFC10B3CD1}" type="slidenum">
              <a:rPr lang="en-US" smtClean="0"/>
              <a:pPr/>
              <a:t>38</a:t>
            </a:fld>
            <a:endParaRPr lang="en-US" dirty="0"/>
          </a:p>
        </p:txBody>
      </p:sp>
    </p:spTree>
    <p:extLst>
      <p:ext uri="{BB962C8B-B14F-4D97-AF65-F5344CB8AC3E}">
        <p14:creationId xmlns:p14="http://schemas.microsoft.com/office/powerpoint/2010/main" val="1490153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10" y="498323"/>
            <a:ext cx="7616143" cy="561049"/>
          </a:xfrm>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4" name="TextBox 3">
            <a:extLst>
              <a:ext uri="{FF2B5EF4-FFF2-40B4-BE49-F238E27FC236}">
                <a16:creationId xmlns:a16="http://schemas.microsoft.com/office/drawing/2014/main" id="{07B003BD-67DA-490F-88D6-8BC37B4248A5}"/>
              </a:ext>
            </a:extLst>
          </p:cNvPr>
          <p:cNvSpPr txBox="1"/>
          <p:nvPr/>
        </p:nvSpPr>
        <p:spPr>
          <a:xfrm>
            <a:off x="609600" y="5903893"/>
            <a:ext cx="11087100" cy="830997"/>
          </a:xfrm>
          <a:prstGeom prst="rect">
            <a:avLst/>
          </a:prstGeom>
          <a:noFill/>
        </p:spPr>
        <p:txBody>
          <a:bodyPr wrap="square" rtlCol="0">
            <a:spAutoFit/>
          </a:bodyPr>
          <a:lstStyle/>
          <a:p>
            <a:pPr algn="ctr"/>
            <a:r>
              <a:rPr lang="en-US" sz="1200" dirty="0"/>
              <a:t>The Illinois workNet® Center System, an American Job Center, is an equal opportunity employer/program. Auxiliary aids and services are available upon request to individuals with disabilities. All voice telephone numbers may be reached by persons using TTY/TDD equipment by calling TTY (800) 526-0844 or 711. This workforce product was funded by a grant awarded by the U.S. Department of Labor Employment and Training Administration. For more information please refer to the footer at the bottom of any webpage at </a:t>
            </a:r>
            <a:r>
              <a:rPr lang="en-US" sz="1200" u="sng" dirty="0">
                <a:hlinkClick r:id="rId2"/>
              </a:rPr>
              <a:t>illinoisworknet.com</a:t>
            </a:r>
            <a:r>
              <a:rPr lang="en-US" sz="1200" dirty="0"/>
              <a:t>. – December 2019, v3</a:t>
            </a:r>
          </a:p>
        </p:txBody>
      </p:sp>
      <p:sp>
        <p:nvSpPr>
          <p:cNvPr id="5" name="Rectangle 4">
            <a:extLst>
              <a:ext uri="{FF2B5EF4-FFF2-40B4-BE49-F238E27FC236}">
                <a16:creationId xmlns:a16="http://schemas.microsoft.com/office/drawing/2014/main" id="{821B8BFC-D20F-478E-BBB3-BFCEC706695E}"/>
              </a:ext>
            </a:extLst>
          </p:cNvPr>
          <p:cNvSpPr/>
          <p:nvPr/>
        </p:nvSpPr>
        <p:spPr>
          <a:xfrm>
            <a:off x="3048000" y="3105835"/>
            <a:ext cx="6096000" cy="923330"/>
          </a:xfrm>
          <a:prstGeom prst="rect">
            <a:avLst/>
          </a:prstGeom>
        </p:spPr>
        <p:txBody>
          <a:bodyPr>
            <a:spAutoFit/>
          </a:bodyPr>
          <a:lstStyle/>
          <a:p>
            <a:pPr algn="ctr"/>
            <a:r>
              <a:rPr lang="en-US" sz="5400" b="1" dirty="0"/>
              <a:t>QUESTIONS?</a:t>
            </a:r>
          </a:p>
        </p:txBody>
      </p:sp>
      <p:sp>
        <p:nvSpPr>
          <p:cNvPr id="3" name="Slide Number Placeholder 2">
            <a:extLst>
              <a:ext uri="{FF2B5EF4-FFF2-40B4-BE49-F238E27FC236}">
                <a16:creationId xmlns:a16="http://schemas.microsoft.com/office/drawing/2014/main" id="{29F5C499-12CD-41DD-AE38-FD90AD710D29}"/>
              </a:ext>
            </a:extLst>
          </p:cNvPr>
          <p:cNvSpPr>
            <a:spLocks noGrp="1"/>
          </p:cNvSpPr>
          <p:nvPr>
            <p:ph type="sldNum" sz="quarter" idx="12"/>
          </p:nvPr>
        </p:nvSpPr>
        <p:spPr/>
        <p:txBody>
          <a:bodyPr/>
          <a:lstStyle/>
          <a:p>
            <a:fld id="{62E03C93-A8B5-5E4D-ADDE-FACFC10B3CD1}" type="slidenum">
              <a:rPr lang="en-US" smtClean="0"/>
              <a:pPr/>
              <a:t>39</a:t>
            </a:fld>
            <a:endParaRPr lang="en-US" dirty="0"/>
          </a:p>
        </p:txBody>
      </p:sp>
    </p:spTree>
    <p:extLst>
      <p:ext uri="{BB962C8B-B14F-4D97-AF65-F5344CB8AC3E}">
        <p14:creationId xmlns:p14="http://schemas.microsoft.com/office/powerpoint/2010/main" val="309761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301658" y="1922887"/>
            <a:ext cx="11670383" cy="4798587"/>
          </a:xfrm>
        </p:spPr>
        <p:txBody>
          <a:bodyPr>
            <a:normAutofit fontScale="85000" lnSpcReduction="20000"/>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Overview</a:t>
            </a: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lgn="ctr">
              <a:buNone/>
            </a:pPr>
            <a:r>
              <a:rPr lang="en-US" sz="3200" b="1" dirty="0">
                <a:solidFill>
                  <a:schemeClr val="tx1"/>
                </a:solidFill>
              </a:rPr>
              <a:t>What is an Entity in IWDS?</a:t>
            </a:r>
          </a:p>
          <a:p>
            <a:pPr marL="0" indent="0" algn="ctr">
              <a:buNone/>
            </a:pPr>
            <a:endParaRPr lang="en-US" sz="2100" b="1" dirty="0">
              <a:solidFill>
                <a:schemeClr val="tx1"/>
              </a:solidFill>
            </a:endParaRPr>
          </a:p>
          <a:p>
            <a:pPr marL="0" indent="0">
              <a:spcBef>
                <a:spcPts val="0"/>
              </a:spcBef>
              <a:buNone/>
            </a:pPr>
            <a:r>
              <a:rPr lang="en-US" sz="3300" dirty="0">
                <a:solidFill>
                  <a:schemeClr val="tx1"/>
                </a:solidFill>
              </a:rPr>
              <a:t>An Entity is a business or organization unit, each with its own unique FEIN.  FEIN stands for Federal Employer Identification Number and is a unique 9 digit number issued by the IRS to business entities operating in the United States for purposes of identification.</a:t>
            </a:r>
          </a:p>
          <a:p>
            <a:pPr marL="0" indent="0">
              <a:spcBef>
                <a:spcPts val="0"/>
              </a:spcBef>
              <a:buNone/>
            </a:pPr>
            <a:endParaRPr lang="en-US" sz="3300" dirty="0">
              <a:solidFill>
                <a:schemeClr val="tx1"/>
              </a:solidFill>
            </a:endParaRPr>
          </a:p>
          <a:p>
            <a:pPr marL="0" indent="0">
              <a:spcBef>
                <a:spcPts val="0"/>
              </a:spcBef>
              <a:buNone/>
            </a:pPr>
            <a:r>
              <a:rPr lang="en-US" sz="3300" dirty="0">
                <a:solidFill>
                  <a:schemeClr val="tx1"/>
                </a:solidFill>
              </a:rPr>
              <a:t>Two or more entities can all have the same business name, but they will have different FEINs.</a:t>
            </a:r>
          </a:p>
          <a:p>
            <a:pPr marL="0" indent="0">
              <a:spcBef>
                <a:spcPts val="0"/>
              </a:spcBef>
              <a:buNone/>
            </a:pPr>
            <a:endParaRPr lang="en-US" sz="3300" dirty="0">
              <a:solidFill>
                <a:schemeClr val="tx1"/>
              </a:solidFill>
            </a:endParaRPr>
          </a:p>
          <a:p>
            <a:pPr marL="0" indent="0">
              <a:spcBef>
                <a:spcPts val="0"/>
              </a:spcBef>
              <a:buNone/>
            </a:pPr>
            <a:r>
              <a:rPr lang="en-US" sz="3300" dirty="0">
                <a:solidFill>
                  <a:schemeClr val="tx1"/>
                </a:solidFill>
              </a:rPr>
              <a:t>Every unique FEIN should have a separate Entity record in IWDS </a:t>
            </a:r>
          </a:p>
          <a:p>
            <a:pPr lvl="1">
              <a:spcBef>
                <a:spcPts val="0"/>
              </a:spcBef>
            </a:pPr>
            <a:r>
              <a:rPr lang="en-US" sz="2900" i="1" dirty="0">
                <a:solidFill>
                  <a:schemeClr val="tx1"/>
                </a:solidFill>
              </a:rPr>
              <a:t>for example: most Walgreens or McDonald’s will have individual FEINs for each physical building and/or franchisee.</a:t>
            </a:r>
          </a:p>
        </p:txBody>
      </p:sp>
      <p:sp>
        <p:nvSpPr>
          <p:cNvPr id="4" name="Slide Number Placeholder 3">
            <a:extLst>
              <a:ext uri="{FF2B5EF4-FFF2-40B4-BE49-F238E27FC236}">
                <a16:creationId xmlns:a16="http://schemas.microsoft.com/office/drawing/2014/main" id="{F18576A5-561A-49FE-B6EA-9CC1542E34BD}"/>
              </a:ext>
            </a:extLst>
          </p:cNvPr>
          <p:cNvSpPr>
            <a:spLocks noGrp="1"/>
          </p:cNvSpPr>
          <p:nvPr>
            <p:ph type="sldNum" sz="quarter" idx="12"/>
          </p:nvPr>
        </p:nvSpPr>
        <p:spPr/>
        <p:txBody>
          <a:bodyPr/>
          <a:lstStyle/>
          <a:p>
            <a:fld id="{62E03C93-A8B5-5E4D-ADDE-FACFC10B3CD1}" type="slidenum">
              <a:rPr lang="en-US" smtClean="0"/>
              <a:pPr/>
              <a:t>4</a:t>
            </a:fld>
            <a:endParaRPr lang="en-US" dirty="0"/>
          </a:p>
        </p:txBody>
      </p:sp>
    </p:spTree>
    <p:extLst>
      <p:ext uri="{BB962C8B-B14F-4D97-AF65-F5344CB8AC3E}">
        <p14:creationId xmlns:p14="http://schemas.microsoft.com/office/powerpoint/2010/main" val="1852339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887544"/>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1" y="2555398"/>
            <a:ext cx="5806911" cy="4154984"/>
          </a:xfrm>
          <a:prstGeom prst="rect">
            <a:avLst/>
          </a:prstGeom>
        </p:spPr>
        <p:txBody>
          <a:bodyPr wrap="square">
            <a:spAutoFit/>
          </a:bodyPr>
          <a:lstStyle/>
          <a:p>
            <a:pPr marL="228600"/>
            <a:r>
              <a:rPr lang="en-US" sz="2200" dirty="0"/>
              <a:t>Newly created Entities and Locations will not have any existing Relationships between them and the LWIAs.</a:t>
            </a:r>
          </a:p>
          <a:p>
            <a:pPr marL="228600"/>
            <a:endParaRPr lang="en-US" sz="2200" dirty="0"/>
          </a:p>
          <a:p>
            <a:pPr marL="228600"/>
            <a:r>
              <a:rPr lang="en-US" sz="2200" dirty="0"/>
              <a:t>The LWIA LSAs will only be able to see Relationships between the Location and their own LWIA.  The user will not be able to see other LWIAs’ relationships.</a:t>
            </a:r>
          </a:p>
          <a:p>
            <a:pPr marL="228600"/>
            <a:endParaRPr lang="en-US" sz="2200" dirty="0"/>
          </a:p>
          <a:p>
            <a:pPr marL="228600"/>
            <a:r>
              <a:rPr lang="en-US" sz="2200" dirty="0"/>
              <a:t>Clicking “Add Relationship” will take you to the “Search Location” screen to begin adding a new Relationship.</a:t>
            </a:r>
          </a:p>
        </p:txBody>
      </p:sp>
      <p:pic>
        <p:nvPicPr>
          <p:cNvPr id="6" name="Picture 5">
            <a:extLst>
              <a:ext uri="{FF2B5EF4-FFF2-40B4-BE49-F238E27FC236}">
                <a16:creationId xmlns:a16="http://schemas.microsoft.com/office/drawing/2014/main" id="{281FDEC6-C364-4CA6-B088-F6002D57ABFB}"/>
              </a:ext>
            </a:extLst>
          </p:cNvPr>
          <p:cNvPicPr/>
          <p:nvPr/>
        </p:nvPicPr>
        <p:blipFill rotWithShape="1">
          <a:blip r:embed="rId2"/>
          <a:srcRect r="2892"/>
          <a:stretch/>
        </p:blipFill>
        <p:spPr>
          <a:xfrm>
            <a:off x="5806911" y="3115364"/>
            <a:ext cx="6268825" cy="2335041"/>
          </a:xfrm>
          <a:prstGeom prst="rect">
            <a:avLst/>
          </a:prstGeom>
        </p:spPr>
      </p:pic>
      <p:sp>
        <p:nvSpPr>
          <p:cNvPr id="4" name="Slide Number Placeholder 3">
            <a:extLst>
              <a:ext uri="{FF2B5EF4-FFF2-40B4-BE49-F238E27FC236}">
                <a16:creationId xmlns:a16="http://schemas.microsoft.com/office/drawing/2014/main" id="{A000F0F6-3F43-4D1F-862E-266A30C53AC9}"/>
              </a:ext>
            </a:extLst>
          </p:cNvPr>
          <p:cNvSpPr>
            <a:spLocks noGrp="1"/>
          </p:cNvSpPr>
          <p:nvPr>
            <p:ph type="sldNum" sz="quarter" idx="12"/>
          </p:nvPr>
        </p:nvSpPr>
        <p:spPr/>
        <p:txBody>
          <a:bodyPr/>
          <a:lstStyle/>
          <a:p>
            <a:fld id="{62E03C93-A8B5-5E4D-ADDE-FACFC10B3CD1}" type="slidenum">
              <a:rPr lang="en-US" smtClean="0"/>
              <a:pPr/>
              <a:t>40</a:t>
            </a:fld>
            <a:endParaRPr lang="en-US" dirty="0"/>
          </a:p>
        </p:txBody>
      </p:sp>
    </p:spTree>
    <p:extLst>
      <p:ext uri="{BB962C8B-B14F-4D97-AF65-F5344CB8AC3E}">
        <p14:creationId xmlns:p14="http://schemas.microsoft.com/office/powerpoint/2010/main" val="2054236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51692" y="2737145"/>
            <a:ext cx="5248422" cy="3785652"/>
          </a:xfrm>
          <a:prstGeom prst="rect">
            <a:avLst/>
          </a:prstGeom>
        </p:spPr>
        <p:txBody>
          <a:bodyPr wrap="square">
            <a:spAutoFit/>
          </a:bodyPr>
          <a:lstStyle/>
          <a:p>
            <a:r>
              <a:rPr lang="en-US" sz="2400" dirty="0"/>
              <a:t>Search for the Location to be used to set up the Relationship.</a:t>
            </a:r>
          </a:p>
          <a:p>
            <a:endParaRPr lang="en-US" sz="2400" dirty="0"/>
          </a:p>
          <a:p>
            <a:r>
              <a:rPr lang="en-US" sz="2400" dirty="0"/>
              <a:t>If you have multiple Locations for the same Entity providing service to your LWIA, you will need multiple Relationships.</a:t>
            </a:r>
          </a:p>
          <a:p>
            <a:endParaRPr lang="en-US" sz="2400" dirty="0"/>
          </a:p>
          <a:p>
            <a:r>
              <a:rPr lang="en-US" sz="2400" dirty="0"/>
              <a:t>Each Location will need to have their own Relationship set up with the LWIA.</a:t>
            </a:r>
          </a:p>
        </p:txBody>
      </p:sp>
      <p:pic>
        <p:nvPicPr>
          <p:cNvPr id="8" name="Picture 7">
            <a:extLst>
              <a:ext uri="{FF2B5EF4-FFF2-40B4-BE49-F238E27FC236}">
                <a16:creationId xmlns:a16="http://schemas.microsoft.com/office/drawing/2014/main" id="{A3A12B8C-CB90-43C6-AE26-C4DB38294EFE}"/>
              </a:ext>
            </a:extLst>
          </p:cNvPr>
          <p:cNvPicPr/>
          <p:nvPr/>
        </p:nvPicPr>
        <p:blipFill>
          <a:blip r:embed="rId2"/>
          <a:stretch>
            <a:fillRect/>
          </a:stretch>
        </p:blipFill>
        <p:spPr>
          <a:xfrm>
            <a:off x="5600114" y="2554531"/>
            <a:ext cx="5943600" cy="4196715"/>
          </a:xfrm>
          <a:prstGeom prst="rect">
            <a:avLst/>
          </a:prstGeom>
        </p:spPr>
      </p:pic>
      <p:sp>
        <p:nvSpPr>
          <p:cNvPr id="4" name="Slide Number Placeholder 3">
            <a:extLst>
              <a:ext uri="{FF2B5EF4-FFF2-40B4-BE49-F238E27FC236}">
                <a16:creationId xmlns:a16="http://schemas.microsoft.com/office/drawing/2014/main" id="{7E2775F3-5627-447E-8F8E-8F3DC300EAFE}"/>
              </a:ext>
            </a:extLst>
          </p:cNvPr>
          <p:cNvSpPr>
            <a:spLocks noGrp="1"/>
          </p:cNvSpPr>
          <p:nvPr>
            <p:ph type="sldNum" sz="quarter" idx="12"/>
          </p:nvPr>
        </p:nvSpPr>
        <p:spPr/>
        <p:txBody>
          <a:bodyPr/>
          <a:lstStyle/>
          <a:p>
            <a:fld id="{62E03C93-A8B5-5E4D-ADDE-FACFC10B3CD1}" type="slidenum">
              <a:rPr lang="en-US" smtClean="0"/>
              <a:pPr/>
              <a:t>41</a:t>
            </a:fld>
            <a:endParaRPr lang="en-US" dirty="0"/>
          </a:p>
        </p:txBody>
      </p:sp>
    </p:spTree>
    <p:extLst>
      <p:ext uri="{BB962C8B-B14F-4D97-AF65-F5344CB8AC3E}">
        <p14:creationId xmlns:p14="http://schemas.microsoft.com/office/powerpoint/2010/main" val="457160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910983"/>
            <a:ext cx="4825219" cy="3785652"/>
          </a:xfrm>
          <a:prstGeom prst="rect">
            <a:avLst/>
          </a:prstGeom>
        </p:spPr>
        <p:txBody>
          <a:bodyPr wrap="square">
            <a:spAutoFit/>
          </a:bodyPr>
          <a:lstStyle/>
          <a:p>
            <a:pPr marL="228600"/>
            <a:r>
              <a:rPr lang="en-US" sz="2400" dirty="0"/>
              <a:t>A partial Name can be used for the search on the Entity Name.</a:t>
            </a:r>
          </a:p>
          <a:p>
            <a:pPr marL="228600"/>
            <a:endParaRPr lang="en-US" sz="2400" dirty="0"/>
          </a:p>
          <a:p>
            <a:pPr marL="228600"/>
            <a:r>
              <a:rPr lang="en-US" sz="2400" dirty="0"/>
              <a:t>Address/City/Zip Code/County information could be included to narrow the search when you know there is more than one Location for the Entity.</a:t>
            </a:r>
          </a:p>
          <a:p>
            <a:pPr marL="228600"/>
            <a:endParaRPr lang="en-US" sz="2400" dirty="0"/>
          </a:p>
          <a:p>
            <a:pPr marL="228600"/>
            <a:r>
              <a:rPr lang="en-US" sz="2400" dirty="0"/>
              <a:t>Click “Search”</a:t>
            </a:r>
          </a:p>
        </p:txBody>
      </p:sp>
      <p:pic>
        <p:nvPicPr>
          <p:cNvPr id="6" name="Picture 5">
            <a:extLst>
              <a:ext uri="{FF2B5EF4-FFF2-40B4-BE49-F238E27FC236}">
                <a16:creationId xmlns:a16="http://schemas.microsoft.com/office/drawing/2014/main" id="{F2FA41A3-D581-4EAF-91FC-164F70ED8AFE}"/>
              </a:ext>
            </a:extLst>
          </p:cNvPr>
          <p:cNvPicPr/>
          <p:nvPr/>
        </p:nvPicPr>
        <p:blipFill>
          <a:blip r:embed="rId2"/>
          <a:stretch>
            <a:fillRect/>
          </a:stretch>
        </p:blipFill>
        <p:spPr>
          <a:xfrm>
            <a:off x="5598942" y="2569625"/>
            <a:ext cx="5740790" cy="4112529"/>
          </a:xfrm>
          <a:prstGeom prst="rect">
            <a:avLst/>
          </a:prstGeom>
        </p:spPr>
      </p:pic>
      <p:sp>
        <p:nvSpPr>
          <p:cNvPr id="4" name="Slide Number Placeholder 3">
            <a:extLst>
              <a:ext uri="{FF2B5EF4-FFF2-40B4-BE49-F238E27FC236}">
                <a16:creationId xmlns:a16="http://schemas.microsoft.com/office/drawing/2014/main" id="{61C19ABB-5CA3-419F-9F2D-7000BF7E2A64}"/>
              </a:ext>
            </a:extLst>
          </p:cNvPr>
          <p:cNvSpPr>
            <a:spLocks noGrp="1"/>
          </p:cNvSpPr>
          <p:nvPr>
            <p:ph type="sldNum" sz="quarter" idx="12"/>
          </p:nvPr>
        </p:nvSpPr>
        <p:spPr/>
        <p:txBody>
          <a:bodyPr/>
          <a:lstStyle/>
          <a:p>
            <a:fld id="{62E03C93-A8B5-5E4D-ADDE-FACFC10B3CD1}" type="slidenum">
              <a:rPr lang="en-US" smtClean="0"/>
              <a:pPr/>
              <a:t>42</a:t>
            </a:fld>
            <a:endParaRPr lang="en-US" dirty="0"/>
          </a:p>
        </p:txBody>
      </p:sp>
    </p:spTree>
    <p:extLst>
      <p:ext uri="{BB962C8B-B14F-4D97-AF65-F5344CB8AC3E}">
        <p14:creationId xmlns:p14="http://schemas.microsoft.com/office/powerpoint/2010/main" val="1167857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467809" y="2737668"/>
            <a:ext cx="5244833" cy="3785652"/>
          </a:xfrm>
          <a:prstGeom prst="rect">
            <a:avLst/>
          </a:prstGeom>
        </p:spPr>
        <p:txBody>
          <a:bodyPr wrap="square">
            <a:spAutoFit/>
          </a:bodyPr>
          <a:lstStyle/>
          <a:p>
            <a:pPr marL="228600"/>
            <a:r>
              <a:rPr lang="en-US" sz="2400" dirty="0"/>
              <a:t>Select your location in the results by clicking “Pick” next to the Location Name.</a:t>
            </a:r>
          </a:p>
          <a:p>
            <a:pPr marL="228600"/>
            <a:endParaRPr lang="en-US" sz="2400" dirty="0"/>
          </a:p>
          <a:p>
            <a:pPr marL="228600"/>
            <a:r>
              <a:rPr lang="en-US" sz="2400" dirty="0"/>
              <a:t>If the Location you are looking for isn’t here, click “Return” and try your search again.</a:t>
            </a:r>
          </a:p>
          <a:p>
            <a:pPr marL="228600"/>
            <a:endParaRPr lang="en-US" sz="2400" dirty="0"/>
          </a:p>
          <a:p>
            <a:pPr marL="228600"/>
            <a:r>
              <a:rPr lang="en-US" sz="2400" dirty="0"/>
              <a:t>In this case, we will pick the Location at 1 West Old State Capitol Complex.</a:t>
            </a:r>
          </a:p>
        </p:txBody>
      </p:sp>
      <p:sp>
        <p:nvSpPr>
          <p:cNvPr id="4" name="Slide Number Placeholder 3">
            <a:extLst>
              <a:ext uri="{FF2B5EF4-FFF2-40B4-BE49-F238E27FC236}">
                <a16:creationId xmlns:a16="http://schemas.microsoft.com/office/drawing/2014/main" id="{AE07FF09-E386-4C1D-A417-191C9539049A}"/>
              </a:ext>
            </a:extLst>
          </p:cNvPr>
          <p:cNvSpPr>
            <a:spLocks noGrp="1"/>
          </p:cNvSpPr>
          <p:nvPr>
            <p:ph type="sldNum" sz="quarter" idx="12"/>
          </p:nvPr>
        </p:nvSpPr>
        <p:spPr/>
        <p:txBody>
          <a:bodyPr/>
          <a:lstStyle/>
          <a:p>
            <a:fld id="{62E03C93-A8B5-5E4D-ADDE-FACFC10B3CD1}" type="slidenum">
              <a:rPr lang="en-US" smtClean="0"/>
              <a:pPr/>
              <a:t>43</a:t>
            </a:fld>
            <a:endParaRPr lang="en-US" dirty="0"/>
          </a:p>
        </p:txBody>
      </p:sp>
      <p:pic>
        <p:nvPicPr>
          <p:cNvPr id="6" name="Picture 5">
            <a:extLst>
              <a:ext uri="{FF2B5EF4-FFF2-40B4-BE49-F238E27FC236}">
                <a16:creationId xmlns:a16="http://schemas.microsoft.com/office/drawing/2014/main" id="{2B6F7BD4-68CF-6A99-3C2C-83B019AA8056}"/>
              </a:ext>
            </a:extLst>
          </p:cNvPr>
          <p:cNvPicPr>
            <a:picLocks noChangeAspect="1"/>
          </p:cNvPicPr>
          <p:nvPr/>
        </p:nvPicPr>
        <p:blipFill>
          <a:blip r:embed="rId2"/>
          <a:stretch>
            <a:fillRect/>
          </a:stretch>
        </p:blipFill>
        <p:spPr>
          <a:xfrm>
            <a:off x="5782014" y="3132460"/>
            <a:ext cx="5942176" cy="2678789"/>
          </a:xfrm>
          <a:prstGeom prst="rect">
            <a:avLst/>
          </a:prstGeom>
        </p:spPr>
      </p:pic>
    </p:spTree>
    <p:extLst>
      <p:ext uri="{BB962C8B-B14F-4D97-AF65-F5344CB8AC3E}">
        <p14:creationId xmlns:p14="http://schemas.microsoft.com/office/powerpoint/2010/main" val="3271701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467811" y="3167916"/>
            <a:ext cx="4469950" cy="2308324"/>
          </a:xfrm>
          <a:prstGeom prst="rect">
            <a:avLst/>
          </a:prstGeom>
        </p:spPr>
        <p:txBody>
          <a:bodyPr wrap="square">
            <a:spAutoFit/>
          </a:bodyPr>
          <a:lstStyle/>
          <a:p>
            <a:r>
              <a:rPr lang="en-US" sz="2400" dirty="0"/>
              <a:t>The first step in creating the Relationship is the Provider Management – Update Basic Information screen.</a:t>
            </a:r>
          </a:p>
          <a:p>
            <a:endParaRPr lang="en-US" sz="2400" dirty="0"/>
          </a:p>
          <a:p>
            <a:endParaRPr lang="en-US" sz="2400" dirty="0"/>
          </a:p>
        </p:txBody>
      </p:sp>
      <p:sp>
        <p:nvSpPr>
          <p:cNvPr id="4" name="Slide Number Placeholder 3">
            <a:extLst>
              <a:ext uri="{FF2B5EF4-FFF2-40B4-BE49-F238E27FC236}">
                <a16:creationId xmlns:a16="http://schemas.microsoft.com/office/drawing/2014/main" id="{A8DF10D7-47F2-4ED4-9986-B603F9061F5F}"/>
              </a:ext>
            </a:extLst>
          </p:cNvPr>
          <p:cNvSpPr>
            <a:spLocks noGrp="1"/>
          </p:cNvSpPr>
          <p:nvPr>
            <p:ph type="sldNum" sz="quarter" idx="12"/>
          </p:nvPr>
        </p:nvSpPr>
        <p:spPr/>
        <p:txBody>
          <a:bodyPr/>
          <a:lstStyle/>
          <a:p>
            <a:fld id="{62E03C93-A8B5-5E4D-ADDE-FACFC10B3CD1}" type="slidenum">
              <a:rPr lang="en-US" smtClean="0"/>
              <a:pPr/>
              <a:t>44</a:t>
            </a:fld>
            <a:endParaRPr lang="en-US" dirty="0"/>
          </a:p>
        </p:txBody>
      </p:sp>
      <p:pic>
        <p:nvPicPr>
          <p:cNvPr id="6" name="Picture 5">
            <a:extLst>
              <a:ext uri="{FF2B5EF4-FFF2-40B4-BE49-F238E27FC236}">
                <a16:creationId xmlns:a16="http://schemas.microsoft.com/office/drawing/2014/main" id="{EFAEC798-8CBC-2C7A-9C8E-EA9E447D1344}"/>
              </a:ext>
            </a:extLst>
          </p:cNvPr>
          <p:cNvPicPr>
            <a:picLocks noChangeAspect="1"/>
          </p:cNvPicPr>
          <p:nvPr/>
        </p:nvPicPr>
        <p:blipFill>
          <a:blip r:embed="rId2"/>
          <a:stretch>
            <a:fillRect/>
          </a:stretch>
        </p:blipFill>
        <p:spPr>
          <a:xfrm>
            <a:off x="5081047" y="3047126"/>
            <a:ext cx="6643142" cy="3309223"/>
          </a:xfrm>
          <a:prstGeom prst="rect">
            <a:avLst/>
          </a:prstGeom>
        </p:spPr>
      </p:pic>
    </p:spTree>
    <p:extLst>
      <p:ext uri="{BB962C8B-B14F-4D97-AF65-F5344CB8AC3E}">
        <p14:creationId xmlns:p14="http://schemas.microsoft.com/office/powerpoint/2010/main" val="4171818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0" y="2566491"/>
            <a:ext cx="5688205" cy="4154984"/>
          </a:xfrm>
          <a:prstGeom prst="rect">
            <a:avLst/>
          </a:prstGeom>
        </p:spPr>
        <p:txBody>
          <a:bodyPr wrap="square">
            <a:spAutoFit/>
          </a:bodyPr>
          <a:lstStyle/>
          <a:p>
            <a:pPr marL="228600"/>
            <a:r>
              <a:rPr lang="en-US" sz="2200" dirty="0"/>
              <a:t>When creating the “Relationship #” it should be a unique identifier using alpha/numeric characters.</a:t>
            </a:r>
          </a:p>
          <a:p>
            <a:pPr marL="228600"/>
            <a:endParaRPr lang="en-US" sz="2200" dirty="0"/>
          </a:p>
          <a:p>
            <a:pPr marL="228600"/>
            <a:r>
              <a:rPr lang="en-US" sz="2200" dirty="0"/>
              <a:t>The LSA entering the Relationships can choose whatever naming convention they are comfortable with.  OET recommends that you use something that makes it easy for you to identify the Relationship.</a:t>
            </a:r>
          </a:p>
          <a:p>
            <a:pPr marL="228600"/>
            <a:endParaRPr lang="en-US" sz="2200" dirty="0"/>
          </a:p>
          <a:p>
            <a:pPr marL="228600"/>
            <a:r>
              <a:rPr lang="en-US" sz="2200" dirty="0"/>
              <a:t>In this case, I’m choosing a date based “01072025” and “00”.</a:t>
            </a:r>
          </a:p>
        </p:txBody>
      </p:sp>
      <p:sp>
        <p:nvSpPr>
          <p:cNvPr id="5" name="Slide Number Placeholder 4">
            <a:extLst>
              <a:ext uri="{FF2B5EF4-FFF2-40B4-BE49-F238E27FC236}">
                <a16:creationId xmlns:a16="http://schemas.microsoft.com/office/drawing/2014/main" id="{81948359-C030-4E16-98C3-DC42E283B1FB}"/>
              </a:ext>
            </a:extLst>
          </p:cNvPr>
          <p:cNvSpPr>
            <a:spLocks noGrp="1"/>
          </p:cNvSpPr>
          <p:nvPr>
            <p:ph type="sldNum" sz="quarter" idx="12"/>
          </p:nvPr>
        </p:nvSpPr>
        <p:spPr/>
        <p:txBody>
          <a:bodyPr/>
          <a:lstStyle/>
          <a:p>
            <a:fld id="{62E03C93-A8B5-5E4D-ADDE-FACFC10B3CD1}" type="slidenum">
              <a:rPr lang="en-US" smtClean="0"/>
              <a:pPr/>
              <a:t>45</a:t>
            </a:fld>
            <a:endParaRPr lang="en-US" dirty="0"/>
          </a:p>
        </p:txBody>
      </p:sp>
      <p:pic>
        <p:nvPicPr>
          <p:cNvPr id="6" name="Picture 5">
            <a:extLst>
              <a:ext uri="{FF2B5EF4-FFF2-40B4-BE49-F238E27FC236}">
                <a16:creationId xmlns:a16="http://schemas.microsoft.com/office/drawing/2014/main" id="{0F9F7493-D47C-EEC8-A176-6DC7FA733E4F}"/>
              </a:ext>
            </a:extLst>
          </p:cNvPr>
          <p:cNvPicPr>
            <a:picLocks noChangeAspect="1"/>
          </p:cNvPicPr>
          <p:nvPr/>
        </p:nvPicPr>
        <p:blipFill rotWithShape="1">
          <a:blip r:embed="rId2"/>
          <a:srcRect l="5029"/>
          <a:stretch/>
        </p:blipFill>
        <p:spPr>
          <a:xfrm>
            <a:off x="5688205" y="3275930"/>
            <a:ext cx="6171593" cy="2095996"/>
          </a:xfrm>
          <a:prstGeom prst="rect">
            <a:avLst/>
          </a:prstGeom>
        </p:spPr>
      </p:pic>
    </p:spTree>
    <p:extLst>
      <p:ext uri="{BB962C8B-B14F-4D97-AF65-F5344CB8AC3E}">
        <p14:creationId xmlns:p14="http://schemas.microsoft.com/office/powerpoint/2010/main" val="2838680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622E8B-97E0-CBE3-3CCC-1B819BD389A2}"/>
              </a:ext>
            </a:extLst>
          </p:cNvPr>
          <p:cNvPicPr>
            <a:picLocks noChangeAspect="1"/>
          </p:cNvPicPr>
          <p:nvPr/>
        </p:nvPicPr>
        <p:blipFill rotWithShape="1">
          <a:blip r:embed="rId2"/>
          <a:srcRect l="5301"/>
          <a:stretch/>
        </p:blipFill>
        <p:spPr>
          <a:xfrm>
            <a:off x="5539020" y="3089461"/>
            <a:ext cx="6385235" cy="2174797"/>
          </a:xfrm>
          <a:prstGeom prst="rect">
            <a:avLst/>
          </a:prstGeom>
        </p:spPr>
      </p:pic>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54844" y="3443067"/>
            <a:ext cx="5284176" cy="2462213"/>
          </a:xfrm>
          <a:prstGeom prst="rect">
            <a:avLst/>
          </a:prstGeom>
        </p:spPr>
        <p:txBody>
          <a:bodyPr wrap="square">
            <a:spAutoFit/>
          </a:bodyPr>
          <a:lstStyle/>
          <a:p>
            <a:pPr marL="228600"/>
            <a:r>
              <a:rPr lang="en-US" sz="2200" dirty="0"/>
              <a:t>Select the “Relationship Type” from the drop-down menu.</a:t>
            </a:r>
          </a:p>
          <a:p>
            <a:pPr marL="228600"/>
            <a:endParaRPr lang="en-US" sz="2200" dirty="0"/>
          </a:p>
          <a:p>
            <a:pPr marL="228600"/>
            <a:r>
              <a:rPr lang="en-US" sz="2200" dirty="0"/>
              <a:t>Next, scroll down the Provider Management – Update Basic Information page to enter the Fund Source/Grant Information section.</a:t>
            </a:r>
          </a:p>
        </p:txBody>
      </p:sp>
      <p:pic>
        <p:nvPicPr>
          <p:cNvPr id="9" name="Picture 8">
            <a:extLst>
              <a:ext uri="{FF2B5EF4-FFF2-40B4-BE49-F238E27FC236}">
                <a16:creationId xmlns:a16="http://schemas.microsoft.com/office/drawing/2014/main" id="{6A0E3796-35EB-442B-9572-F5728A8DD454}"/>
              </a:ext>
            </a:extLst>
          </p:cNvPr>
          <p:cNvPicPr/>
          <p:nvPr/>
        </p:nvPicPr>
        <p:blipFill rotWithShape="1">
          <a:blip r:embed="rId3"/>
          <a:srcRect l="22801" t="28357" r="71314" b="62232"/>
          <a:stretch/>
        </p:blipFill>
        <p:spPr bwMode="auto">
          <a:xfrm>
            <a:off x="8493964" y="5312436"/>
            <a:ext cx="1028700" cy="876300"/>
          </a:xfrm>
          <a:prstGeom prst="rect">
            <a:avLst/>
          </a:prstGeom>
          <a:ln>
            <a:noFill/>
          </a:ln>
          <a:extLst>
            <a:ext uri="{53640926-AAD7-44D8-BBD7-CCE9431645EC}">
              <a14:shadowObscured xmlns:a14="http://schemas.microsoft.com/office/drawing/2010/main"/>
            </a:ext>
          </a:extLst>
        </p:spPr>
      </p:pic>
      <p:sp>
        <p:nvSpPr>
          <p:cNvPr id="4" name="Arrow: Right 3">
            <a:extLst>
              <a:ext uri="{FF2B5EF4-FFF2-40B4-BE49-F238E27FC236}">
                <a16:creationId xmlns:a16="http://schemas.microsoft.com/office/drawing/2014/main" id="{D72CC1E6-AD6A-47D7-9A4F-0223FBF163D2}"/>
              </a:ext>
            </a:extLst>
          </p:cNvPr>
          <p:cNvSpPr/>
          <p:nvPr/>
        </p:nvSpPr>
        <p:spPr>
          <a:xfrm rot="2614541">
            <a:off x="7664139" y="4634494"/>
            <a:ext cx="1197675" cy="43609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81948359-C030-4E16-98C3-DC42E283B1FB}"/>
              </a:ext>
            </a:extLst>
          </p:cNvPr>
          <p:cNvSpPr>
            <a:spLocks noGrp="1"/>
          </p:cNvSpPr>
          <p:nvPr>
            <p:ph type="sldNum" sz="quarter" idx="12"/>
          </p:nvPr>
        </p:nvSpPr>
        <p:spPr/>
        <p:txBody>
          <a:bodyPr/>
          <a:lstStyle/>
          <a:p>
            <a:fld id="{62E03C93-A8B5-5E4D-ADDE-FACFC10B3CD1}" type="slidenum">
              <a:rPr lang="en-US" smtClean="0"/>
              <a:pPr/>
              <a:t>46</a:t>
            </a:fld>
            <a:endParaRPr lang="en-US" dirty="0"/>
          </a:p>
        </p:txBody>
      </p:sp>
    </p:spTree>
    <p:extLst>
      <p:ext uri="{BB962C8B-B14F-4D97-AF65-F5344CB8AC3E}">
        <p14:creationId xmlns:p14="http://schemas.microsoft.com/office/powerpoint/2010/main" val="3994314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63526" y="3161468"/>
            <a:ext cx="4479802" cy="3046988"/>
          </a:xfrm>
          <a:prstGeom prst="rect">
            <a:avLst/>
          </a:prstGeom>
        </p:spPr>
        <p:txBody>
          <a:bodyPr wrap="square">
            <a:spAutoFit/>
          </a:bodyPr>
          <a:lstStyle/>
          <a:p>
            <a:r>
              <a:rPr lang="en-US" sz="2400" dirty="0"/>
              <a:t>Enter Location Grant information in the required fields:</a:t>
            </a:r>
          </a:p>
          <a:p>
            <a:pPr marL="342900" indent="-342900">
              <a:buFont typeface="Arial" panose="020B0604020202020204" pitchFamily="34" charset="0"/>
              <a:buChar char="•"/>
            </a:pPr>
            <a:r>
              <a:rPr lang="en-US" sz="2400" dirty="0"/>
              <a:t>Fund Source</a:t>
            </a:r>
          </a:p>
          <a:p>
            <a:pPr marL="342900" indent="-342900">
              <a:buFont typeface="Arial" panose="020B0604020202020204" pitchFamily="34" charset="0"/>
              <a:buChar char="•"/>
            </a:pPr>
            <a:r>
              <a:rPr lang="en-US" sz="2400" dirty="0"/>
              <a:t>Start Date</a:t>
            </a:r>
          </a:p>
          <a:p>
            <a:pPr marL="342900" indent="-342900">
              <a:buFont typeface="Arial" panose="020B0604020202020204" pitchFamily="34" charset="0"/>
              <a:buChar char="•"/>
            </a:pPr>
            <a:r>
              <a:rPr lang="en-US" sz="2400" dirty="0"/>
              <a:t>End Date</a:t>
            </a:r>
          </a:p>
          <a:p>
            <a:endParaRPr lang="en-US" sz="2400" dirty="0"/>
          </a:p>
          <a:p>
            <a:r>
              <a:rPr lang="en-US" sz="2400" dirty="0"/>
              <a:t>The Fund Source is the Title (1A, 1D, 1E, 1N, TAA, 1DC, 1EC, etc.).</a:t>
            </a:r>
          </a:p>
        </p:txBody>
      </p:sp>
      <p:sp>
        <p:nvSpPr>
          <p:cNvPr id="4" name="Slide Number Placeholder 3">
            <a:extLst>
              <a:ext uri="{FF2B5EF4-FFF2-40B4-BE49-F238E27FC236}">
                <a16:creationId xmlns:a16="http://schemas.microsoft.com/office/drawing/2014/main" id="{10691C4B-4EA1-4A41-B8DF-78137D40ECA5}"/>
              </a:ext>
            </a:extLst>
          </p:cNvPr>
          <p:cNvSpPr>
            <a:spLocks noGrp="1"/>
          </p:cNvSpPr>
          <p:nvPr>
            <p:ph type="sldNum" sz="quarter" idx="12"/>
          </p:nvPr>
        </p:nvSpPr>
        <p:spPr/>
        <p:txBody>
          <a:bodyPr/>
          <a:lstStyle/>
          <a:p>
            <a:fld id="{62E03C93-A8B5-5E4D-ADDE-FACFC10B3CD1}" type="slidenum">
              <a:rPr lang="en-US" smtClean="0"/>
              <a:pPr/>
              <a:t>47</a:t>
            </a:fld>
            <a:endParaRPr lang="en-US" dirty="0"/>
          </a:p>
        </p:txBody>
      </p:sp>
      <p:pic>
        <p:nvPicPr>
          <p:cNvPr id="6" name="Picture 5">
            <a:extLst>
              <a:ext uri="{FF2B5EF4-FFF2-40B4-BE49-F238E27FC236}">
                <a16:creationId xmlns:a16="http://schemas.microsoft.com/office/drawing/2014/main" id="{5CC8E833-9AAC-4DEB-552B-92008235368B}"/>
              </a:ext>
            </a:extLst>
          </p:cNvPr>
          <p:cNvPicPr>
            <a:picLocks noChangeAspect="1"/>
          </p:cNvPicPr>
          <p:nvPr/>
        </p:nvPicPr>
        <p:blipFill>
          <a:blip r:embed="rId2"/>
          <a:stretch>
            <a:fillRect/>
          </a:stretch>
        </p:blipFill>
        <p:spPr>
          <a:xfrm>
            <a:off x="5323714" y="3589826"/>
            <a:ext cx="6573772" cy="1564240"/>
          </a:xfrm>
          <a:prstGeom prst="rect">
            <a:avLst/>
          </a:prstGeom>
        </p:spPr>
      </p:pic>
    </p:spTree>
    <p:extLst>
      <p:ext uri="{BB962C8B-B14F-4D97-AF65-F5344CB8AC3E}">
        <p14:creationId xmlns:p14="http://schemas.microsoft.com/office/powerpoint/2010/main" val="667424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63526" y="3161468"/>
            <a:ext cx="4479802" cy="3046988"/>
          </a:xfrm>
          <a:prstGeom prst="rect">
            <a:avLst/>
          </a:prstGeom>
        </p:spPr>
        <p:txBody>
          <a:bodyPr wrap="square">
            <a:spAutoFit/>
          </a:bodyPr>
          <a:lstStyle/>
          <a:p>
            <a:r>
              <a:rPr lang="en-US" sz="2400" dirty="0"/>
              <a:t>It is recommended by OET to leave the Contract Amount blank.</a:t>
            </a:r>
          </a:p>
          <a:p>
            <a:endParaRPr lang="en-US" sz="2400" dirty="0"/>
          </a:p>
          <a:p>
            <a:r>
              <a:rPr lang="en-US" sz="2400" dirty="0"/>
              <a:t>It is not a required field and entering a dollar amount here could trigger other programming edits in IWDS that may cause issues.</a:t>
            </a:r>
          </a:p>
        </p:txBody>
      </p:sp>
      <p:sp>
        <p:nvSpPr>
          <p:cNvPr id="4" name="Slide Number Placeholder 3">
            <a:extLst>
              <a:ext uri="{FF2B5EF4-FFF2-40B4-BE49-F238E27FC236}">
                <a16:creationId xmlns:a16="http://schemas.microsoft.com/office/drawing/2014/main" id="{10691C4B-4EA1-4A41-B8DF-78137D40ECA5}"/>
              </a:ext>
            </a:extLst>
          </p:cNvPr>
          <p:cNvSpPr>
            <a:spLocks noGrp="1"/>
          </p:cNvSpPr>
          <p:nvPr>
            <p:ph type="sldNum" sz="quarter" idx="12"/>
          </p:nvPr>
        </p:nvSpPr>
        <p:spPr/>
        <p:txBody>
          <a:bodyPr/>
          <a:lstStyle/>
          <a:p>
            <a:fld id="{62E03C93-A8B5-5E4D-ADDE-FACFC10B3CD1}" type="slidenum">
              <a:rPr lang="en-US" smtClean="0"/>
              <a:pPr/>
              <a:t>48</a:t>
            </a:fld>
            <a:endParaRPr lang="en-US" dirty="0"/>
          </a:p>
        </p:txBody>
      </p:sp>
      <p:pic>
        <p:nvPicPr>
          <p:cNvPr id="6" name="Picture 5">
            <a:extLst>
              <a:ext uri="{FF2B5EF4-FFF2-40B4-BE49-F238E27FC236}">
                <a16:creationId xmlns:a16="http://schemas.microsoft.com/office/drawing/2014/main" id="{78B0147E-C79A-2396-ECA8-725A486B9EEF}"/>
              </a:ext>
            </a:extLst>
          </p:cNvPr>
          <p:cNvPicPr>
            <a:picLocks noChangeAspect="1"/>
          </p:cNvPicPr>
          <p:nvPr/>
        </p:nvPicPr>
        <p:blipFill>
          <a:blip r:embed="rId2"/>
          <a:stretch>
            <a:fillRect/>
          </a:stretch>
        </p:blipFill>
        <p:spPr>
          <a:xfrm>
            <a:off x="5582951" y="3429000"/>
            <a:ext cx="6055297" cy="1650745"/>
          </a:xfrm>
          <a:prstGeom prst="rect">
            <a:avLst/>
          </a:prstGeom>
        </p:spPr>
      </p:pic>
    </p:spTree>
    <p:extLst>
      <p:ext uri="{BB962C8B-B14F-4D97-AF65-F5344CB8AC3E}">
        <p14:creationId xmlns:p14="http://schemas.microsoft.com/office/powerpoint/2010/main" val="254974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90379" y="3071594"/>
            <a:ext cx="5489915" cy="3477875"/>
          </a:xfrm>
          <a:prstGeom prst="rect">
            <a:avLst/>
          </a:prstGeom>
        </p:spPr>
        <p:txBody>
          <a:bodyPr wrap="square">
            <a:spAutoFit/>
          </a:bodyPr>
          <a:lstStyle/>
          <a:p>
            <a:r>
              <a:rPr lang="en-US" sz="2200" dirty="0"/>
              <a:t>When entering a Fund Source, the start date can be in the past, the present date, or in the future.</a:t>
            </a:r>
          </a:p>
          <a:p>
            <a:endParaRPr lang="en-US" sz="2200" dirty="0"/>
          </a:p>
          <a:p>
            <a:r>
              <a:rPr lang="en-US" sz="2200" dirty="0"/>
              <a:t>The date range entered for the Fund Source will affect what services are available with this provider on dates before, during, and after the date range.</a:t>
            </a:r>
          </a:p>
          <a:p>
            <a:endParaRPr lang="en-US" sz="2200" dirty="0"/>
          </a:p>
          <a:p>
            <a:endParaRPr lang="en-US" sz="2200" dirty="0"/>
          </a:p>
        </p:txBody>
      </p:sp>
      <p:sp>
        <p:nvSpPr>
          <p:cNvPr id="4" name="Slide Number Placeholder 3">
            <a:extLst>
              <a:ext uri="{FF2B5EF4-FFF2-40B4-BE49-F238E27FC236}">
                <a16:creationId xmlns:a16="http://schemas.microsoft.com/office/drawing/2014/main" id="{A7BC3CFE-21BC-4561-862A-4B8860C31F7A}"/>
              </a:ext>
            </a:extLst>
          </p:cNvPr>
          <p:cNvSpPr>
            <a:spLocks noGrp="1"/>
          </p:cNvSpPr>
          <p:nvPr>
            <p:ph type="sldNum" sz="quarter" idx="12"/>
          </p:nvPr>
        </p:nvSpPr>
        <p:spPr/>
        <p:txBody>
          <a:bodyPr/>
          <a:lstStyle/>
          <a:p>
            <a:fld id="{62E03C93-A8B5-5E4D-ADDE-FACFC10B3CD1}" type="slidenum">
              <a:rPr lang="en-US" smtClean="0"/>
              <a:pPr/>
              <a:t>49</a:t>
            </a:fld>
            <a:endParaRPr lang="en-US" dirty="0"/>
          </a:p>
        </p:txBody>
      </p:sp>
      <p:pic>
        <p:nvPicPr>
          <p:cNvPr id="8" name="Picture 7">
            <a:extLst>
              <a:ext uri="{FF2B5EF4-FFF2-40B4-BE49-F238E27FC236}">
                <a16:creationId xmlns:a16="http://schemas.microsoft.com/office/drawing/2014/main" id="{3C0AE745-1139-8E64-2B53-744FA520DB3E}"/>
              </a:ext>
            </a:extLst>
          </p:cNvPr>
          <p:cNvPicPr>
            <a:picLocks noChangeAspect="1"/>
          </p:cNvPicPr>
          <p:nvPr/>
        </p:nvPicPr>
        <p:blipFill>
          <a:blip r:embed="rId2"/>
          <a:stretch>
            <a:fillRect/>
          </a:stretch>
        </p:blipFill>
        <p:spPr>
          <a:xfrm>
            <a:off x="6148316" y="3518608"/>
            <a:ext cx="5956268" cy="1576906"/>
          </a:xfrm>
          <a:prstGeom prst="rect">
            <a:avLst/>
          </a:prstGeom>
        </p:spPr>
      </p:pic>
    </p:spTree>
    <p:extLst>
      <p:ext uri="{BB962C8B-B14F-4D97-AF65-F5344CB8AC3E}">
        <p14:creationId xmlns:p14="http://schemas.microsoft.com/office/powerpoint/2010/main" val="145931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301658" y="1922887"/>
            <a:ext cx="11670383" cy="4798587"/>
          </a:xfrm>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Overview</a:t>
            </a: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lgn="ctr">
              <a:buNone/>
            </a:pPr>
            <a:r>
              <a:rPr lang="en-US" sz="3200" b="1" dirty="0">
                <a:solidFill>
                  <a:schemeClr val="tx1"/>
                </a:solidFill>
              </a:rPr>
              <a:t>What is an Entity in IWDS?</a:t>
            </a:r>
          </a:p>
          <a:p>
            <a:pPr marL="0" indent="0" algn="ctr">
              <a:buNone/>
            </a:pPr>
            <a:endParaRPr lang="en-US" sz="2100" b="1" dirty="0">
              <a:solidFill>
                <a:schemeClr val="tx1"/>
              </a:solidFill>
            </a:endParaRPr>
          </a:p>
          <a:p>
            <a:pPr marL="0" indent="0">
              <a:spcBef>
                <a:spcPts val="0"/>
              </a:spcBef>
              <a:buNone/>
            </a:pPr>
            <a:r>
              <a:rPr lang="en-US" sz="3300" dirty="0">
                <a:solidFill>
                  <a:schemeClr val="tx1"/>
                </a:solidFill>
              </a:rPr>
              <a:t>An alternative to a FEIN, is when a contractor/company acting as a sole proprietorship uses the owner’s SSN for tax purposes.  </a:t>
            </a:r>
            <a:endParaRPr lang="en-US" sz="2900" i="1" dirty="0">
              <a:solidFill>
                <a:schemeClr val="tx1"/>
              </a:solidFill>
            </a:endParaRPr>
          </a:p>
        </p:txBody>
      </p:sp>
      <p:sp>
        <p:nvSpPr>
          <p:cNvPr id="4" name="Slide Number Placeholder 3">
            <a:extLst>
              <a:ext uri="{FF2B5EF4-FFF2-40B4-BE49-F238E27FC236}">
                <a16:creationId xmlns:a16="http://schemas.microsoft.com/office/drawing/2014/main" id="{F18576A5-561A-49FE-B6EA-9CC1542E34BD}"/>
              </a:ext>
            </a:extLst>
          </p:cNvPr>
          <p:cNvSpPr>
            <a:spLocks noGrp="1"/>
          </p:cNvSpPr>
          <p:nvPr>
            <p:ph type="sldNum" sz="quarter" idx="12"/>
          </p:nvPr>
        </p:nvSpPr>
        <p:spPr/>
        <p:txBody>
          <a:bodyPr/>
          <a:lstStyle/>
          <a:p>
            <a:fld id="{62E03C93-A8B5-5E4D-ADDE-FACFC10B3CD1}" type="slidenum">
              <a:rPr lang="en-US" smtClean="0"/>
              <a:pPr/>
              <a:t>5</a:t>
            </a:fld>
            <a:endParaRPr lang="en-US" dirty="0"/>
          </a:p>
        </p:txBody>
      </p:sp>
      <p:pic>
        <p:nvPicPr>
          <p:cNvPr id="6" name="Picture 5">
            <a:extLst>
              <a:ext uri="{FF2B5EF4-FFF2-40B4-BE49-F238E27FC236}">
                <a16:creationId xmlns:a16="http://schemas.microsoft.com/office/drawing/2014/main" id="{FAC483E3-6388-365E-856B-5492BB0735E6}"/>
              </a:ext>
            </a:extLst>
          </p:cNvPr>
          <p:cNvPicPr>
            <a:picLocks noChangeAspect="1"/>
          </p:cNvPicPr>
          <p:nvPr/>
        </p:nvPicPr>
        <p:blipFill>
          <a:blip r:embed="rId2"/>
          <a:stretch>
            <a:fillRect/>
          </a:stretch>
        </p:blipFill>
        <p:spPr>
          <a:xfrm>
            <a:off x="919898" y="5152285"/>
            <a:ext cx="4198984" cy="1303133"/>
          </a:xfrm>
          <a:prstGeom prst="rect">
            <a:avLst/>
          </a:prstGeom>
        </p:spPr>
      </p:pic>
      <p:pic>
        <p:nvPicPr>
          <p:cNvPr id="8" name="Picture 7">
            <a:extLst>
              <a:ext uri="{FF2B5EF4-FFF2-40B4-BE49-F238E27FC236}">
                <a16:creationId xmlns:a16="http://schemas.microsoft.com/office/drawing/2014/main" id="{66F876A7-8DD0-8771-D640-8CD7FCB07016}"/>
              </a:ext>
            </a:extLst>
          </p:cNvPr>
          <p:cNvPicPr>
            <a:picLocks noChangeAspect="1"/>
          </p:cNvPicPr>
          <p:nvPr/>
        </p:nvPicPr>
        <p:blipFill>
          <a:blip r:embed="rId3"/>
          <a:stretch>
            <a:fillRect/>
          </a:stretch>
        </p:blipFill>
        <p:spPr>
          <a:xfrm>
            <a:off x="6096000" y="5063981"/>
            <a:ext cx="4198984" cy="1104996"/>
          </a:xfrm>
          <a:prstGeom prst="rect">
            <a:avLst/>
          </a:prstGeom>
        </p:spPr>
      </p:pic>
    </p:spTree>
    <p:extLst>
      <p:ext uri="{BB962C8B-B14F-4D97-AF65-F5344CB8AC3E}">
        <p14:creationId xmlns:p14="http://schemas.microsoft.com/office/powerpoint/2010/main" val="2343767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90379" y="3720824"/>
            <a:ext cx="5489915" cy="1815882"/>
          </a:xfrm>
          <a:prstGeom prst="rect">
            <a:avLst/>
          </a:prstGeom>
        </p:spPr>
        <p:txBody>
          <a:bodyPr wrap="square">
            <a:spAutoFit/>
          </a:bodyPr>
          <a:lstStyle/>
          <a:p>
            <a:r>
              <a:rPr lang="en-US" sz="2800" dirty="0"/>
              <a:t>Once saved, the Start Date </a:t>
            </a:r>
            <a:r>
              <a:rPr lang="en-US" sz="2800" b="1" u="sng" dirty="0"/>
              <a:t>cannot</a:t>
            </a:r>
            <a:r>
              <a:rPr lang="en-US" sz="2800" dirty="0"/>
              <a:t> be changed.  Not even by the IWDS System Administrators.</a:t>
            </a:r>
          </a:p>
          <a:p>
            <a:endParaRPr lang="en-US" sz="2800" dirty="0">
              <a:solidFill>
                <a:srgbClr val="FF0000"/>
              </a:solidFill>
            </a:endParaRPr>
          </a:p>
        </p:txBody>
      </p:sp>
      <p:sp>
        <p:nvSpPr>
          <p:cNvPr id="4" name="Slide Number Placeholder 3">
            <a:extLst>
              <a:ext uri="{FF2B5EF4-FFF2-40B4-BE49-F238E27FC236}">
                <a16:creationId xmlns:a16="http://schemas.microsoft.com/office/drawing/2014/main" id="{A7BC3CFE-21BC-4561-862A-4B8860C31F7A}"/>
              </a:ext>
            </a:extLst>
          </p:cNvPr>
          <p:cNvSpPr>
            <a:spLocks noGrp="1"/>
          </p:cNvSpPr>
          <p:nvPr>
            <p:ph type="sldNum" sz="quarter" idx="12"/>
          </p:nvPr>
        </p:nvSpPr>
        <p:spPr/>
        <p:txBody>
          <a:bodyPr/>
          <a:lstStyle/>
          <a:p>
            <a:fld id="{62E03C93-A8B5-5E4D-ADDE-FACFC10B3CD1}" type="slidenum">
              <a:rPr lang="en-US" smtClean="0"/>
              <a:pPr/>
              <a:t>50</a:t>
            </a:fld>
            <a:endParaRPr lang="en-US" dirty="0"/>
          </a:p>
        </p:txBody>
      </p:sp>
      <p:pic>
        <p:nvPicPr>
          <p:cNvPr id="5" name="Picture 4">
            <a:extLst>
              <a:ext uri="{FF2B5EF4-FFF2-40B4-BE49-F238E27FC236}">
                <a16:creationId xmlns:a16="http://schemas.microsoft.com/office/drawing/2014/main" id="{59A5BECF-CD59-63D9-B6B5-4F62B0F9442D}"/>
              </a:ext>
            </a:extLst>
          </p:cNvPr>
          <p:cNvPicPr>
            <a:picLocks noChangeAspect="1"/>
          </p:cNvPicPr>
          <p:nvPr/>
        </p:nvPicPr>
        <p:blipFill>
          <a:blip r:embed="rId2"/>
          <a:stretch>
            <a:fillRect/>
          </a:stretch>
        </p:blipFill>
        <p:spPr>
          <a:xfrm>
            <a:off x="5845353" y="3518608"/>
            <a:ext cx="5956268" cy="1576906"/>
          </a:xfrm>
          <a:prstGeom prst="rect">
            <a:avLst/>
          </a:prstGeom>
        </p:spPr>
      </p:pic>
    </p:spTree>
    <p:extLst>
      <p:ext uri="{BB962C8B-B14F-4D97-AF65-F5344CB8AC3E}">
        <p14:creationId xmlns:p14="http://schemas.microsoft.com/office/powerpoint/2010/main" val="1125734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90379" y="2830815"/>
            <a:ext cx="5489915" cy="3416320"/>
          </a:xfrm>
          <a:prstGeom prst="rect">
            <a:avLst/>
          </a:prstGeom>
        </p:spPr>
        <p:txBody>
          <a:bodyPr wrap="square">
            <a:spAutoFit/>
          </a:bodyPr>
          <a:lstStyle/>
          <a:p>
            <a:r>
              <a:rPr lang="en-US" sz="2400" dirty="0"/>
              <a:t>Once saved, the End Date can be changed to be greater than the current End Date (future), but never less than the current End Date (past).</a:t>
            </a:r>
          </a:p>
          <a:p>
            <a:endParaRPr lang="en-US" sz="2400" dirty="0"/>
          </a:p>
          <a:p>
            <a:r>
              <a:rPr lang="en-US" sz="2400" dirty="0"/>
              <a:t>If the grant is extended, the LSA can change the end date to extend the relationship with this Entity/Location for the selected Fund Source.</a:t>
            </a:r>
          </a:p>
        </p:txBody>
      </p:sp>
      <p:sp>
        <p:nvSpPr>
          <p:cNvPr id="4" name="Slide Number Placeholder 3">
            <a:extLst>
              <a:ext uri="{FF2B5EF4-FFF2-40B4-BE49-F238E27FC236}">
                <a16:creationId xmlns:a16="http://schemas.microsoft.com/office/drawing/2014/main" id="{A7BC3CFE-21BC-4561-862A-4B8860C31F7A}"/>
              </a:ext>
            </a:extLst>
          </p:cNvPr>
          <p:cNvSpPr>
            <a:spLocks noGrp="1"/>
          </p:cNvSpPr>
          <p:nvPr>
            <p:ph type="sldNum" sz="quarter" idx="12"/>
          </p:nvPr>
        </p:nvSpPr>
        <p:spPr/>
        <p:txBody>
          <a:bodyPr/>
          <a:lstStyle/>
          <a:p>
            <a:fld id="{62E03C93-A8B5-5E4D-ADDE-FACFC10B3CD1}" type="slidenum">
              <a:rPr lang="en-US" smtClean="0"/>
              <a:pPr/>
              <a:t>51</a:t>
            </a:fld>
            <a:endParaRPr lang="en-US" dirty="0"/>
          </a:p>
        </p:txBody>
      </p:sp>
      <p:pic>
        <p:nvPicPr>
          <p:cNvPr id="5" name="Picture 4">
            <a:extLst>
              <a:ext uri="{FF2B5EF4-FFF2-40B4-BE49-F238E27FC236}">
                <a16:creationId xmlns:a16="http://schemas.microsoft.com/office/drawing/2014/main" id="{E7D1E940-11BF-321B-E141-F7A1660A2980}"/>
              </a:ext>
            </a:extLst>
          </p:cNvPr>
          <p:cNvPicPr>
            <a:picLocks noChangeAspect="1"/>
          </p:cNvPicPr>
          <p:nvPr/>
        </p:nvPicPr>
        <p:blipFill>
          <a:blip r:embed="rId2"/>
          <a:stretch>
            <a:fillRect/>
          </a:stretch>
        </p:blipFill>
        <p:spPr>
          <a:xfrm>
            <a:off x="5978634" y="3429000"/>
            <a:ext cx="5956268" cy="1576906"/>
          </a:xfrm>
          <a:prstGeom prst="rect">
            <a:avLst/>
          </a:prstGeom>
        </p:spPr>
      </p:pic>
    </p:spTree>
    <p:extLst>
      <p:ext uri="{BB962C8B-B14F-4D97-AF65-F5344CB8AC3E}">
        <p14:creationId xmlns:p14="http://schemas.microsoft.com/office/powerpoint/2010/main" val="21506794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51693" y="2729132"/>
            <a:ext cx="5387926" cy="3785652"/>
          </a:xfrm>
          <a:prstGeom prst="rect">
            <a:avLst/>
          </a:prstGeom>
        </p:spPr>
        <p:txBody>
          <a:bodyPr wrap="square">
            <a:spAutoFit/>
          </a:bodyPr>
          <a:lstStyle/>
          <a:p>
            <a:r>
              <a:rPr lang="en-US" sz="2400" dirty="0"/>
              <a:t>In this case, the 1Y grant will start in the </a:t>
            </a:r>
            <a:r>
              <a:rPr lang="en-US" sz="2400" u="sng" dirty="0"/>
              <a:t>future</a:t>
            </a:r>
            <a:r>
              <a:rPr lang="en-US" sz="2400" dirty="0"/>
              <a:t> (greater than today’s date) July 2025.  </a:t>
            </a:r>
          </a:p>
          <a:p>
            <a:endParaRPr lang="en-US" sz="2400" dirty="0"/>
          </a:p>
          <a:p>
            <a:r>
              <a:rPr lang="en-US" sz="2400" dirty="0"/>
              <a:t>Even though they are entering the Fund Source with a future Start Date, this part of the relationship won’t affect the 1Y client services unless those services are within the date range </a:t>
            </a:r>
            <a:r>
              <a:rPr lang="en-US" sz="2400"/>
              <a:t>of 7/1/2025 to 6/30/2027 </a:t>
            </a:r>
            <a:r>
              <a:rPr lang="en-US" sz="2400" dirty="0"/>
              <a:t>for this provider. </a:t>
            </a:r>
            <a:endParaRPr lang="en-US" sz="2400" dirty="0">
              <a:highlight>
                <a:srgbClr val="FFFF00"/>
              </a:highlight>
            </a:endParaRPr>
          </a:p>
        </p:txBody>
      </p:sp>
      <p:sp>
        <p:nvSpPr>
          <p:cNvPr id="4" name="Slide Number Placeholder 3">
            <a:extLst>
              <a:ext uri="{FF2B5EF4-FFF2-40B4-BE49-F238E27FC236}">
                <a16:creationId xmlns:a16="http://schemas.microsoft.com/office/drawing/2014/main" id="{16AF9FC8-0435-4472-9485-A35585BE707D}"/>
              </a:ext>
            </a:extLst>
          </p:cNvPr>
          <p:cNvSpPr>
            <a:spLocks noGrp="1"/>
          </p:cNvSpPr>
          <p:nvPr>
            <p:ph type="sldNum" sz="quarter" idx="12"/>
          </p:nvPr>
        </p:nvSpPr>
        <p:spPr/>
        <p:txBody>
          <a:bodyPr/>
          <a:lstStyle/>
          <a:p>
            <a:fld id="{62E03C93-A8B5-5E4D-ADDE-FACFC10B3CD1}" type="slidenum">
              <a:rPr lang="en-US" smtClean="0"/>
              <a:pPr/>
              <a:t>52</a:t>
            </a:fld>
            <a:endParaRPr lang="en-US" dirty="0"/>
          </a:p>
        </p:txBody>
      </p:sp>
      <p:pic>
        <p:nvPicPr>
          <p:cNvPr id="8" name="Picture 7">
            <a:extLst>
              <a:ext uri="{FF2B5EF4-FFF2-40B4-BE49-F238E27FC236}">
                <a16:creationId xmlns:a16="http://schemas.microsoft.com/office/drawing/2014/main" id="{ADEE2C11-CBEA-4229-EA31-51E7A570F850}"/>
              </a:ext>
            </a:extLst>
          </p:cNvPr>
          <p:cNvPicPr>
            <a:picLocks noChangeAspect="1"/>
          </p:cNvPicPr>
          <p:nvPr/>
        </p:nvPicPr>
        <p:blipFill>
          <a:blip r:embed="rId2"/>
          <a:stretch>
            <a:fillRect/>
          </a:stretch>
        </p:blipFill>
        <p:spPr>
          <a:xfrm>
            <a:off x="5882325" y="3332325"/>
            <a:ext cx="6125753" cy="2022099"/>
          </a:xfrm>
          <a:prstGeom prst="rect">
            <a:avLst/>
          </a:prstGeom>
        </p:spPr>
      </p:pic>
    </p:spTree>
    <p:extLst>
      <p:ext uri="{BB962C8B-B14F-4D97-AF65-F5344CB8AC3E}">
        <p14:creationId xmlns:p14="http://schemas.microsoft.com/office/powerpoint/2010/main" val="28230562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65052" y="3105834"/>
            <a:ext cx="3275428" cy="2308324"/>
          </a:xfrm>
          <a:prstGeom prst="rect">
            <a:avLst/>
          </a:prstGeom>
        </p:spPr>
        <p:txBody>
          <a:bodyPr wrap="square">
            <a:spAutoFit/>
          </a:bodyPr>
          <a:lstStyle/>
          <a:p>
            <a:endParaRPr lang="en-US" sz="2400" dirty="0"/>
          </a:p>
          <a:p>
            <a:endParaRPr lang="en-US" sz="2400" dirty="0"/>
          </a:p>
          <a:p>
            <a:r>
              <a:rPr lang="en-US" sz="2400" dirty="0"/>
              <a:t>Click “Next” to save the fund source information and go to Add Program Activities.</a:t>
            </a:r>
          </a:p>
        </p:txBody>
      </p:sp>
      <p:sp>
        <p:nvSpPr>
          <p:cNvPr id="4" name="Slide Number Placeholder 3">
            <a:extLst>
              <a:ext uri="{FF2B5EF4-FFF2-40B4-BE49-F238E27FC236}">
                <a16:creationId xmlns:a16="http://schemas.microsoft.com/office/drawing/2014/main" id="{8EFC2A3C-A309-49A5-B87B-2D489268DB42}"/>
              </a:ext>
            </a:extLst>
          </p:cNvPr>
          <p:cNvSpPr>
            <a:spLocks noGrp="1"/>
          </p:cNvSpPr>
          <p:nvPr>
            <p:ph type="sldNum" sz="quarter" idx="12"/>
          </p:nvPr>
        </p:nvSpPr>
        <p:spPr/>
        <p:txBody>
          <a:bodyPr/>
          <a:lstStyle/>
          <a:p>
            <a:fld id="{62E03C93-A8B5-5E4D-ADDE-FACFC10B3CD1}" type="slidenum">
              <a:rPr lang="en-US" smtClean="0"/>
              <a:pPr/>
              <a:t>53</a:t>
            </a:fld>
            <a:endParaRPr lang="en-US" dirty="0"/>
          </a:p>
        </p:txBody>
      </p:sp>
      <p:pic>
        <p:nvPicPr>
          <p:cNvPr id="6" name="Picture 5">
            <a:extLst>
              <a:ext uri="{FF2B5EF4-FFF2-40B4-BE49-F238E27FC236}">
                <a16:creationId xmlns:a16="http://schemas.microsoft.com/office/drawing/2014/main" id="{8ED09717-14B9-8ECF-9839-135531707A0D}"/>
              </a:ext>
            </a:extLst>
          </p:cNvPr>
          <p:cNvPicPr>
            <a:picLocks noChangeAspect="1"/>
          </p:cNvPicPr>
          <p:nvPr/>
        </p:nvPicPr>
        <p:blipFill>
          <a:blip r:embed="rId2"/>
          <a:stretch>
            <a:fillRect/>
          </a:stretch>
        </p:blipFill>
        <p:spPr>
          <a:xfrm>
            <a:off x="4133654" y="2644775"/>
            <a:ext cx="7620000" cy="4076700"/>
          </a:xfrm>
          <a:prstGeom prst="rect">
            <a:avLst/>
          </a:prstGeom>
        </p:spPr>
      </p:pic>
    </p:spTree>
    <p:extLst>
      <p:ext uri="{BB962C8B-B14F-4D97-AF65-F5344CB8AC3E}">
        <p14:creationId xmlns:p14="http://schemas.microsoft.com/office/powerpoint/2010/main" val="26352596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12493" y="3883242"/>
            <a:ext cx="4600135" cy="1200329"/>
          </a:xfrm>
          <a:prstGeom prst="rect">
            <a:avLst/>
          </a:prstGeom>
        </p:spPr>
        <p:txBody>
          <a:bodyPr wrap="square">
            <a:spAutoFit/>
          </a:bodyPr>
          <a:lstStyle/>
          <a:p>
            <a:r>
              <a:rPr lang="en-US" sz="2400" dirty="0"/>
              <a:t>Click “Add Programs/Activities” to choose Titles (1A, 1D, TAA, etc.) to add services to the Relationship.</a:t>
            </a:r>
          </a:p>
        </p:txBody>
      </p:sp>
      <p:sp>
        <p:nvSpPr>
          <p:cNvPr id="4" name="Slide Number Placeholder 3">
            <a:extLst>
              <a:ext uri="{FF2B5EF4-FFF2-40B4-BE49-F238E27FC236}">
                <a16:creationId xmlns:a16="http://schemas.microsoft.com/office/drawing/2014/main" id="{792C712A-AB26-4B70-B53A-0C928868C3F4}"/>
              </a:ext>
            </a:extLst>
          </p:cNvPr>
          <p:cNvSpPr>
            <a:spLocks noGrp="1"/>
          </p:cNvSpPr>
          <p:nvPr>
            <p:ph type="sldNum" sz="quarter" idx="12"/>
          </p:nvPr>
        </p:nvSpPr>
        <p:spPr/>
        <p:txBody>
          <a:bodyPr/>
          <a:lstStyle/>
          <a:p>
            <a:fld id="{62E03C93-A8B5-5E4D-ADDE-FACFC10B3CD1}" type="slidenum">
              <a:rPr lang="en-US" smtClean="0"/>
              <a:pPr/>
              <a:t>54</a:t>
            </a:fld>
            <a:endParaRPr lang="en-US" dirty="0"/>
          </a:p>
        </p:txBody>
      </p:sp>
      <p:pic>
        <p:nvPicPr>
          <p:cNvPr id="8" name="Picture 7">
            <a:extLst>
              <a:ext uri="{FF2B5EF4-FFF2-40B4-BE49-F238E27FC236}">
                <a16:creationId xmlns:a16="http://schemas.microsoft.com/office/drawing/2014/main" id="{E60C4C97-2132-D119-FBE0-3DFC607C083C}"/>
              </a:ext>
            </a:extLst>
          </p:cNvPr>
          <p:cNvPicPr>
            <a:picLocks noChangeAspect="1"/>
          </p:cNvPicPr>
          <p:nvPr/>
        </p:nvPicPr>
        <p:blipFill>
          <a:blip r:embed="rId2"/>
          <a:stretch>
            <a:fillRect/>
          </a:stretch>
        </p:blipFill>
        <p:spPr>
          <a:xfrm>
            <a:off x="5138933" y="2887968"/>
            <a:ext cx="5534025" cy="3190875"/>
          </a:xfrm>
          <a:prstGeom prst="rect">
            <a:avLst/>
          </a:prstGeom>
        </p:spPr>
      </p:pic>
    </p:spTree>
    <p:extLst>
      <p:ext uri="{BB962C8B-B14F-4D97-AF65-F5344CB8AC3E}">
        <p14:creationId xmlns:p14="http://schemas.microsoft.com/office/powerpoint/2010/main" val="3521158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467810" y="2841238"/>
            <a:ext cx="4937760" cy="3785652"/>
          </a:xfrm>
          <a:prstGeom prst="rect">
            <a:avLst/>
          </a:prstGeom>
        </p:spPr>
        <p:txBody>
          <a:bodyPr wrap="square">
            <a:spAutoFit/>
          </a:bodyPr>
          <a:lstStyle/>
          <a:p>
            <a:r>
              <a:rPr lang="en-US" sz="2400" dirty="0"/>
              <a:t>Select each Title/Service type needed for the Relationship.</a:t>
            </a:r>
          </a:p>
          <a:p>
            <a:endParaRPr lang="en-US" sz="2400" dirty="0"/>
          </a:p>
          <a:p>
            <a:r>
              <a:rPr lang="en-US" sz="2400" dirty="0"/>
              <a:t>Make sure you are selecting </a:t>
            </a:r>
            <a:r>
              <a:rPr lang="en-US" sz="2400" b="1" u="sng" dirty="0"/>
              <a:t>“Career Services”</a:t>
            </a:r>
            <a:r>
              <a:rPr lang="en-US" sz="2400" dirty="0"/>
              <a:t> and </a:t>
            </a:r>
            <a:r>
              <a:rPr lang="en-US" sz="2400" b="1" u="sng" dirty="0"/>
              <a:t>“Training Services”</a:t>
            </a:r>
            <a:r>
              <a:rPr lang="en-US" sz="2400" dirty="0"/>
              <a:t> for 1A/1D/1E/1N/1DC/1EC and </a:t>
            </a:r>
            <a:r>
              <a:rPr lang="en-US" sz="2400" b="1" u="sng" dirty="0"/>
              <a:t>not</a:t>
            </a:r>
            <a:r>
              <a:rPr lang="en-US" sz="2400" dirty="0"/>
              <a:t> “Registration Required Core Services” or “Intensive Services” as those Program Types no longer apply to WIOA.</a:t>
            </a:r>
          </a:p>
        </p:txBody>
      </p:sp>
      <p:sp>
        <p:nvSpPr>
          <p:cNvPr id="4" name="Slide Number Placeholder 3">
            <a:extLst>
              <a:ext uri="{FF2B5EF4-FFF2-40B4-BE49-F238E27FC236}">
                <a16:creationId xmlns:a16="http://schemas.microsoft.com/office/drawing/2014/main" id="{9A28112F-1C0D-4474-A2B2-ACC64013661F}"/>
              </a:ext>
            </a:extLst>
          </p:cNvPr>
          <p:cNvSpPr>
            <a:spLocks noGrp="1"/>
          </p:cNvSpPr>
          <p:nvPr>
            <p:ph type="sldNum" sz="quarter" idx="12"/>
          </p:nvPr>
        </p:nvSpPr>
        <p:spPr/>
        <p:txBody>
          <a:bodyPr/>
          <a:lstStyle/>
          <a:p>
            <a:fld id="{62E03C93-A8B5-5E4D-ADDE-FACFC10B3CD1}" type="slidenum">
              <a:rPr lang="en-US" smtClean="0"/>
              <a:pPr/>
              <a:t>55</a:t>
            </a:fld>
            <a:endParaRPr lang="en-US" dirty="0"/>
          </a:p>
        </p:txBody>
      </p:sp>
      <p:pic>
        <p:nvPicPr>
          <p:cNvPr id="6" name="Picture 5">
            <a:extLst>
              <a:ext uri="{FF2B5EF4-FFF2-40B4-BE49-F238E27FC236}">
                <a16:creationId xmlns:a16="http://schemas.microsoft.com/office/drawing/2014/main" id="{2070556B-0479-C403-F52A-BD19579C1750}"/>
              </a:ext>
            </a:extLst>
          </p:cNvPr>
          <p:cNvPicPr>
            <a:picLocks noChangeAspect="1"/>
          </p:cNvPicPr>
          <p:nvPr/>
        </p:nvPicPr>
        <p:blipFill>
          <a:blip r:embed="rId2"/>
          <a:stretch>
            <a:fillRect/>
          </a:stretch>
        </p:blipFill>
        <p:spPr>
          <a:xfrm>
            <a:off x="6306532" y="2700423"/>
            <a:ext cx="4740308" cy="3967944"/>
          </a:xfrm>
          <a:prstGeom prst="rect">
            <a:avLst/>
          </a:prstGeom>
        </p:spPr>
      </p:pic>
    </p:spTree>
    <p:extLst>
      <p:ext uri="{BB962C8B-B14F-4D97-AF65-F5344CB8AC3E}">
        <p14:creationId xmlns:p14="http://schemas.microsoft.com/office/powerpoint/2010/main" val="12026837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13064" y="2644170"/>
            <a:ext cx="4227037" cy="3785652"/>
          </a:xfrm>
          <a:prstGeom prst="rect">
            <a:avLst/>
          </a:prstGeom>
        </p:spPr>
        <p:txBody>
          <a:bodyPr wrap="square">
            <a:spAutoFit/>
          </a:bodyPr>
          <a:lstStyle/>
          <a:p>
            <a:pPr marL="228600"/>
            <a:endParaRPr lang="en-US" sz="2400" dirty="0"/>
          </a:p>
          <a:p>
            <a:pPr marL="228600"/>
            <a:r>
              <a:rPr lang="en-US" sz="2400" dirty="0"/>
              <a:t>Check all Programs you might want to add Activities for.  </a:t>
            </a:r>
          </a:p>
          <a:p>
            <a:pPr marL="228600"/>
            <a:endParaRPr lang="en-US" sz="2400" dirty="0"/>
          </a:p>
          <a:p>
            <a:pPr marL="228600"/>
            <a:r>
              <a:rPr lang="en-US" sz="2400" dirty="0"/>
              <a:t>You will need to select Career and Training levels separately for each Fund Source.</a:t>
            </a:r>
          </a:p>
          <a:p>
            <a:pPr marL="228600"/>
            <a:endParaRPr lang="en-US" sz="2400" dirty="0"/>
          </a:p>
          <a:p>
            <a:pPr marL="228600"/>
            <a:r>
              <a:rPr lang="en-US" sz="2400" dirty="0"/>
              <a:t>Click “Next” to view list.</a:t>
            </a:r>
          </a:p>
          <a:p>
            <a:endParaRPr lang="en-US" sz="2400" dirty="0"/>
          </a:p>
        </p:txBody>
      </p:sp>
      <p:sp>
        <p:nvSpPr>
          <p:cNvPr id="4" name="Slide Number Placeholder 3">
            <a:extLst>
              <a:ext uri="{FF2B5EF4-FFF2-40B4-BE49-F238E27FC236}">
                <a16:creationId xmlns:a16="http://schemas.microsoft.com/office/drawing/2014/main" id="{B1FA48DA-6A60-474C-A3D7-AD4F076B3D7D}"/>
              </a:ext>
            </a:extLst>
          </p:cNvPr>
          <p:cNvSpPr>
            <a:spLocks noGrp="1"/>
          </p:cNvSpPr>
          <p:nvPr>
            <p:ph type="sldNum" sz="quarter" idx="12"/>
          </p:nvPr>
        </p:nvSpPr>
        <p:spPr/>
        <p:txBody>
          <a:bodyPr/>
          <a:lstStyle/>
          <a:p>
            <a:fld id="{62E03C93-A8B5-5E4D-ADDE-FACFC10B3CD1}" type="slidenum">
              <a:rPr lang="en-US" smtClean="0"/>
              <a:pPr/>
              <a:t>56</a:t>
            </a:fld>
            <a:endParaRPr lang="en-US" dirty="0"/>
          </a:p>
        </p:txBody>
      </p:sp>
      <p:pic>
        <p:nvPicPr>
          <p:cNvPr id="8" name="Picture 7">
            <a:extLst>
              <a:ext uri="{FF2B5EF4-FFF2-40B4-BE49-F238E27FC236}">
                <a16:creationId xmlns:a16="http://schemas.microsoft.com/office/drawing/2014/main" id="{A7DF80CE-DB76-CA55-D322-8EEC64F91A1A}"/>
              </a:ext>
            </a:extLst>
          </p:cNvPr>
          <p:cNvPicPr>
            <a:picLocks noChangeAspect="1"/>
          </p:cNvPicPr>
          <p:nvPr/>
        </p:nvPicPr>
        <p:blipFill>
          <a:blip r:embed="rId2"/>
          <a:stretch>
            <a:fillRect/>
          </a:stretch>
        </p:blipFill>
        <p:spPr>
          <a:xfrm>
            <a:off x="5698012" y="2553888"/>
            <a:ext cx="4938271" cy="4145936"/>
          </a:xfrm>
          <a:prstGeom prst="rect">
            <a:avLst/>
          </a:prstGeom>
        </p:spPr>
      </p:pic>
    </p:spTree>
    <p:extLst>
      <p:ext uri="{BB962C8B-B14F-4D97-AF65-F5344CB8AC3E}">
        <p14:creationId xmlns:p14="http://schemas.microsoft.com/office/powerpoint/2010/main" val="3147848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467809" y="3178004"/>
            <a:ext cx="3995225" cy="1569660"/>
          </a:xfrm>
          <a:prstGeom prst="rect">
            <a:avLst/>
          </a:prstGeom>
        </p:spPr>
        <p:txBody>
          <a:bodyPr wrap="square">
            <a:spAutoFit/>
          </a:bodyPr>
          <a:lstStyle/>
          <a:p>
            <a:endParaRPr lang="en-US" sz="2400" dirty="0"/>
          </a:p>
          <a:p>
            <a:r>
              <a:rPr lang="en-US" sz="2400" dirty="0"/>
              <a:t>Review your selections, click “Save” to select services per Funding Source.</a:t>
            </a:r>
          </a:p>
        </p:txBody>
      </p:sp>
      <p:sp>
        <p:nvSpPr>
          <p:cNvPr id="4" name="Slide Number Placeholder 3">
            <a:extLst>
              <a:ext uri="{FF2B5EF4-FFF2-40B4-BE49-F238E27FC236}">
                <a16:creationId xmlns:a16="http://schemas.microsoft.com/office/drawing/2014/main" id="{A48EB726-14FC-4C6F-9E79-1875AE5FFBCB}"/>
              </a:ext>
            </a:extLst>
          </p:cNvPr>
          <p:cNvSpPr>
            <a:spLocks noGrp="1"/>
          </p:cNvSpPr>
          <p:nvPr>
            <p:ph type="sldNum" sz="quarter" idx="12"/>
          </p:nvPr>
        </p:nvSpPr>
        <p:spPr/>
        <p:txBody>
          <a:bodyPr/>
          <a:lstStyle/>
          <a:p>
            <a:fld id="{62E03C93-A8B5-5E4D-ADDE-FACFC10B3CD1}" type="slidenum">
              <a:rPr lang="en-US" smtClean="0"/>
              <a:pPr/>
              <a:t>57</a:t>
            </a:fld>
            <a:endParaRPr lang="en-US" dirty="0"/>
          </a:p>
        </p:txBody>
      </p:sp>
      <p:pic>
        <p:nvPicPr>
          <p:cNvPr id="8" name="Picture 7">
            <a:extLst>
              <a:ext uri="{FF2B5EF4-FFF2-40B4-BE49-F238E27FC236}">
                <a16:creationId xmlns:a16="http://schemas.microsoft.com/office/drawing/2014/main" id="{3CFC2631-E3D4-FC63-7194-B51F39E37689}"/>
              </a:ext>
            </a:extLst>
          </p:cNvPr>
          <p:cNvPicPr>
            <a:picLocks noChangeAspect="1"/>
          </p:cNvPicPr>
          <p:nvPr/>
        </p:nvPicPr>
        <p:blipFill>
          <a:blip r:embed="rId2"/>
          <a:stretch>
            <a:fillRect/>
          </a:stretch>
        </p:blipFill>
        <p:spPr>
          <a:xfrm>
            <a:off x="4353933" y="3186057"/>
            <a:ext cx="7648575" cy="2314575"/>
          </a:xfrm>
          <a:prstGeom prst="rect">
            <a:avLst/>
          </a:prstGeom>
        </p:spPr>
      </p:pic>
    </p:spTree>
    <p:extLst>
      <p:ext uri="{BB962C8B-B14F-4D97-AF65-F5344CB8AC3E}">
        <p14:creationId xmlns:p14="http://schemas.microsoft.com/office/powerpoint/2010/main" val="14935330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41200" y="2621228"/>
            <a:ext cx="5562543" cy="3046988"/>
          </a:xfrm>
          <a:prstGeom prst="rect">
            <a:avLst/>
          </a:prstGeom>
        </p:spPr>
        <p:txBody>
          <a:bodyPr wrap="square">
            <a:spAutoFit/>
          </a:bodyPr>
          <a:lstStyle/>
          <a:p>
            <a:endParaRPr lang="en-US" sz="2400" dirty="0"/>
          </a:p>
          <a:p>
            <a:endParaRPr lang="en-US" sz="2400" dirty="0"/>
          </a:p>
          <a:p>
            <a:pPr marL="228600"/>
            <a:r>
              <a:rPr lang="en-US" sz="2400" dirty="0"/>
              <a:t>Select the specific services for each Title/Service Level allowed by the grant.</a:t>
            </a:r>
          </a:p>
          <a:p>
            <a:pPr marL="228600"/>
            <a:endParaRPr lang="en-US" sz="2400" dirty="0"/>
          </a:p>
          <a:p>
            <a:pPr marL="228600"/>
            <a:endParaRPr lang="en-US" sz="2400" dirty="0"/>
          </a:p>
          <a:p>
            <a:pPr marL="228600"/>
            <a:r>
              <a:rPr lang="en-US" sz="2400" dirty="0"/>
              <a:t>This example is starting with 1A Career level services.</a:t>
            </a:r>
          </a:p>
        </p:txBody>
      </p:sp>
      <p:sp>
        <p:nvSpPr>
          <p:cNvPr id="4" name="Slide Number Placeholder 3">
            <a:extLst>
              <a:ext uri="{FF2B5EF4-FFF2-40B4-BE49-F238E27FC236}">
                <a16:creationId xmlns:a16="http://schemas.microsoft.com/office/drawing/2014/main" id="{A32AFA7C-C946-4C18-BA3E-5FA7F413B283}"/>
              </a:ext>
            </a:extLst>
          </p:cNvPr>
          <p:cNvSpPr>
            <a:spLocks noGrp="1"/>
          </p:cNvSpPr>
          <p:nvPr>
            <p:ph type="sldNum" sz="quarter" idx="12"/>
          </p:nvPr>
        </p:nvSpPr>
        <p:spPr/>
        <p:txBody>
          <a:bodyPr/>
          <a:lstStyle/>
          <a:p>
            <a:fld id="{62E03C93-A8B5-5E4D-ADDE-FACFC10B3CD1}" type="slidenum">
              <a:rPr lang="en-US" smtClean="0"/>
              <a:pPr/>
              <a:t>58</a:t>
            </a:fld>
            <a:endParaRPr lang="en-US" dirty="0"/>
          </a:p>
        </p:txBody>
      </p:sp>
      <p:pic>
        <p:nvPicPr>
          <p:cNvPr id="8" name="Picture 7">
            <a:extLst>
              <a:ext uri="{FF2B5EF4-FFF2-40B4-BE49-F238E27FC236}">
                <a16:creationId xmlns:a16="http://schemas.microsoft.com/office/drawing/2014/main" id="{50266B6E-FF4E-92D7-2523-11C47E86F9D0}"/>
              </a:ext>
            </a:extLst>
          </p:cNvPr>
          <p:cNvPicPr>
            <a:picLocks noChangeAspect="1"/>
          </p:cNvPicPr>
          <p:nvPr/>
        </p:nvPicPr>
        <p:blipFill>
          <a:blip r:embed="rId3"/>
          <a:stretch>
            <a:fillRect/>
          </a:stretch>
        </p:blipFill>
        <p:spPr>
          <a:xfrm>
            <a:off x="6909847" y="2528566"/>
            <a:ext cx="3515771" cy="4250046"/>
          </a:xfrm>
          <a:prstGeom prst="rect">
            <a:avLst/>
          </a:prstGeom>
        </p:spPr>
      </p:pic>
    </p:spTree>
    <p:extLst>
      <p:ext uri="{BB962C8B-B14F-4D97-AF65-F5344CB8AC3E}">
        <p14:creationId xmlns:p14="http://schemas.microsoft.com/office/powerpoint/2010/main" val="33902410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13064" y="2853444"/>
            <a:ext cx="4990455" cy="3416320"/>
          </a:xfrm>
          <a:prstGeom prst="rect">
            <a:avLst/>
          </a:prstGeom>
        </p:spPr>
        <p:txBody>
          <a:bodyPr wrap="square">
            <a:spAutoFit/>
          </a:bodyPr>
          <a:lstStyle/>
          <a:p>
            <a:pPr marL="228600"/>
            <a:r>
              <a:rPr lang="en-US" sz="2400" dirty="0"/>
              <a:t>The services chosen on the “Select Activities” screens will be the WIOA services that will appear as a provider choice during the time period entered on the relationship for the Entity. </a:t>
            </a:r>
          </a:p>
          <a:p>
            <a:pPr marL="228600"/>
            <a:endParaRPr lang="en-US" sz="2400" dirty="0"/>
          </a:p>
          <a:p>
            <a:pPr marL="228600"/>
            <a:r>
              <a:rPr lang="en-US" sz="2400" dirty="0"/>
              <a:t>Click “Next” to move to the next Title/Service Level.</a:t>
            </a:r>
          </a:p>
        </p:txBody>
      </p:sp>
      <p:sp>
        <p:nvSpPr>
          <p:cNvPr id="4" name="Slide Number Placeholder 3">
            <a:extLst>
              <a:ext uri="{FF2B5EF4-FFF2-40B4-BE49-F238E27FC236}">
                <a16:creationId xmlns:a16="http://schemas.microsoft.com/office/drawing/2014/main" id="{901F9882-5F5B-4812-9263-970F61A92F7E}"/>
              </a:ext>
            </a:extLst>
          </p:cNvPr>
          <p:cNvSpPr>
            <a:spLocks noGrp="1"/>
          </p:cNvSpPr>
          <p:nvPr>
            <p:ph type="sldNum" sz="quarter" idx="12"/>
          </p:nvPr>
        </p:nvSpPr>
        <p:spPr/>
        <p:txBody>
          <a:bodyPr/>
          <a:lstStyle/>
          <a:p>
            <a:fld id="{62E03C93-A8B5-5E4D-ADDE-FACFC10B3CD1}" type="slidenum">
              <a:rPr lang="en-US" smtClean="0"/>
              <a:pPr/>
              <a:t>59</a:t>
            </a:fld>
            <a:endParaRPr lang="en-US" dirty="0"/>
          </a:p>
        </p:txBody>
      </p:sp>
      <p:pic>
        <p:nvPicPr>
          <p:cNvPr id="6" name="Picture 5">
            <a:extLst>
              <a:ext uri="{FF2B5EF4-FFF2-40B4-BE49-F238E27FC236}">
                <a16:creationId xmlns:a16="http://schemas.microsoft.com/office/drawing/2014/main" id="{CEB66393-1E49-824E-CEBA-EF9DD1A6AABA}"/>
              </a:ext>
            </a:extLst>
          </p:cNvPr>
          <p:cNvPicPr>
            <a:picLocks noChangeAspect="1"/>
          </p:cNvPicPr>
          <p:nvPr/>
        </p:nvPicPr>
        <p:blipFill rotWithShape="1">
          <a:blip r:embed="rId3"/>
          <a:srcRect t="15670"/>
          <a:stretch/>
        </p:blipFill>
        <p:spPr>
          <a:xfrm>
            <a:off x="6212263" y="2594438"/>
            <a:ext cx="4169175" cy="4244284"/>
          </a:xfrm>
          <a:prstGeom prst="rect">
            <a:avLst/>
          </a:prstGeom>
        </p:spPr>
      </p:pic>
    </p:spTree>
    <p:extLst>
      <p:ext uri="{BB962C8B-B14F-4D97-AF65-F5344CB8AC3E}">
        <p14:creationId xmlns:p14="http://schemas.microsoft.com/office/powerpoint/2010/main" val="297921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537328" y="2118167"/>
            <a:ext cx="11001080" cy="4058796"/>
          </a:xfrm>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Overview</a:t>
            </a:r>
          </a:p>
          <a:p>
            <a:pPr marL="0" indent="0" algn="ctr">
              <a:buNone/>
            </a:pPr>
            <a:r>
              <a:rPr lang="en-US" sz="3200" b="1" dirty="0">
                <a:solidFill>
                  <a:schemeClr val="tx1"/>
                </a:solidFill>
              </a:rPr>
              <a:t>What is a Location in IWDS?</a:t>
            </a:r>
          </a:p>
          <a:p>
            <a:pPr marL="0" indent="0" algn="ctr">
              <a:buNone/>
            </a:pPr>
            <a:endParaRPr lang="en-US" sz="2000" b="1" dirty="0">
              <a:solidFill>
                <a:schemeClr val="tx1"/>
              </a:solidFill>
            </a:endParaRPr>
          </a:p>
          <a:p>
            <a:pPr marL="0" indent="0">
              <a:spcBef>
                <a:spcPts val="0"/>
              </a:spcBef>
              <a:buNone/>
            </a:pPr>
            <a:r>
              <a:rPr lang="en-US" dirty="0">
                <a:solidFill>
                  <a:schemeClr val="tx1"/>
                </a:solidFill>
              </a:rPr>
              <a:t>A Location is a physical (geographical) “brick and mortar” address from which an Entity provides goods and/or services to the public. </a:t>
            </a:r>
          </a:p>
          <a:p>
            <a:pPr marL="0" indent="0">
              <a:spcBef>
                <a:spcPts val="0"/>
              </a:spcBef>
              <a:buNone/>
            </a:pPr>
            <a:endParaRPr lang="en-US" dirty="0">
              <a:solidFill>
                <a:schemeClr val="tx1"/>
              </a:solidFill>
            </a:endParaRPr>
          </a:p>
          <a:p>
            <a:pPr marL="0" indent="0">
              <a:spcBef>
                <a:spcPts val="0"/>
              </a:spcBef>
              <a:buNone/>
            </a:pPr>
            <a:r>
              <a:rPr lang="en-US" dirty="0">
                <a:solidFill>
                  <a:schemeClr val="tx1"/>
                </a:solidFill>
              </a:rPr>
              <a:t>An Entity may have multiple Locations that are all using the same FEIN.</a:t>
            </a:r>
          </a:p>
        </p:txBody>
      </p:sp>
      <p:sp>
        <p:nvSpPr>
          <p:cNvPr id="4" name="Slide Number Placeholder 3">
            <a:extLst>
              <a:ext uri="{FF2B5EF4-FFF2-40B4-BE49-F238E27FC236}">
                <a16:creationId xmlns:a16="http://schemas.microsoft.com/office/drawing/2014/main" id="{7A4ADD1B-EC59-47B2-9871-25E12532ED59}"/>
              </a:ext>
            </a:extLst>
          </p:cNvPr>
          <p:cNvSpPr>
            <a:spLocks noGrp="1"/>
          </p:cNvSpPr>
          <p:nvPr>
            <p:ph type="sldNum" sz="quarter" idx="12"/>
          </p:nvPr>
        </p:nvSpPr>
        <p:spPr/>
        <p:txBody>
          <a:bodyPr/>
          <a:lstStyle/>
          <a:p>
            <a:fld id="{62E03C93-A8B5-5E4D-ADDE-FACFC10B3CD1}" type="slidenum">
              <a:rPr lang="en-US" smtClean="0"/>
              <a:pPr/>
              <a:t>6</a:t>
            </a:fld>
            <a:endParaRPr lang="en-US" dirty="0"/>
          </a:p>
        </p:txBody>
      </p:sp>
    </p:spTree>
    <p:extLst>
      <p:ext uri="{BB962C8B-B14F-4D97-AF65-F5344CB8AC3E}">
        <p14:creationId xmlns:p14="http://schemas.microsoft.com/office/powerpoint/2010/main" val="28953263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16688" y="2853444"/>
            <a:ext cx="4686831" cy="1938992"/>
          </a:xfrm>
          <a:prstGeom prst="rect">
            <a:avLst/>
          </a:prstGeom>
        </p:spPr>
        <p:txBody>
          <a:bodyPr wrap="square">
            <a:spAutoFit/>
          </a:bodyPr>
          <a:lstStyle/>
          <a:p>
            <a:endParaRPr lang="en-US" sz="2400" dirty="0"/>
          </a:p>
          <a:p>
            <a:endParaRPr lang="en-US" sz="2400" dirty="0"/>
          </a:p>
          <a:p>
            <a:r>
              <a:rPr lang="en-US" sz="2400" dirty="0"/>
              <a:t>The next Title/Service Level is 1A Training Services.</a:t>
            </a:r>
          </a:p>
          <a:p>
            <a:endParaRPr lang="en-US" sz="2400" dirty="0"/>
          </a:p>
        </p:txBody>
      </p:sp>
      <p:sp>
        <p:nvSpPr>
          <p:cNvPr id="4" name="Slide Number Placeholder 3">
            <a:extLst>
              <a:ext uri="{FF2B5EF4-FFF2-40B4-BE49-F238E27FC236}">
                <a16:creationId xmlns:a16="http://schemas.microsoft.com/office/drawing/2014/main" id="{00017577-5B8F-474E-8DCB-864ED26C0D05}"/>
              </a:ext>
            </a:extLst>
          </p:cNvPr>
          <p:cNvSpPr>
            <a:spLocks noGrp="1"/>
          </p:cNvSpPr>
          <p:nvPr>
            <p:ph type="sldNum" sz="quarter" idx="12"/>
          </p:nvPr>
        </p:nvSpPr>
        <p:spPr/>
        <p:txBody>
          <a:bodyPr/>
          <a:lstStyle/>
          <a:p>
            <a:fld id="{62E03C93-A8B5-5E4D-ADDE-FACFC10B3CD1}" type="slidenum">
              <a:rPr lang="en-US" smtClean="0"/>
              <a:pPr/>
              <a:t>60</a:t>
            </a:fld>
            <a:endParaRPr lang="en-US" dirty="0"/>
          </a:p>
        </p:txBody>
      </p:sp>
      <p:pic>
        <p:nvPicPr>
          <p:cNvPr id="8" name="Picture 7">
            <a:extLst>
              <a:ext uri="{FF2B5EF4-FFF2-40B4-BE49-F238E27FC236}">
                <a16:creationId xmlns:a16="http://schemas.microsoft.com/office/drawing/2014/main" id="{8D2E76ED-6D25-421B-3896-CC3B523BB9AF}"/>
              </a:ext>
            </a:extLst>
          </p:cNvPr>
          <p:cNvPicPr>
            <a:picLocks noChangeAspect="1"/>
          </p:cNvPicPr>
          <p:nvPr/>
        </p:nvPicPr>
        <p:blipFill>
          <a:blip r:embed="rId3"/>
          <a:stretch>
            <a:fillRect/>
          </a:stretch>
        </p:blipFill>
        <p:spPr>
          <a:xfrm>
            <a:off x="5203675" y="2526555"/>
            <a:ext cx="5594139" cy="3932896"/>
          </a:xfrm>
          <a:prstGeom prst="rect">
            <a:avLst/>
          </a:prstGeom>
        </p:spPr>
      </p:pic>
    </p:spTree>
    <p:extLst>
      <p:ext uri="{BB962C8B-B14F-4D97-AF65-F5344CB8AC3E}">
        <p14:creationId xmlns:p14="http://schemas.microsoft.com/office/powerpoint/2010/main" val="26147818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84791" y="2853444"/>
            <a:ext cx="4718728" cy="2308324"/>
          </a:xfrm>
          <a:prstGeom prst="rect">
            <a:avLst/>
          </a:prstGeom>
        </p:spPr>
        <p:txBody>
          <a:bodyPr wrap="square">
            <a:spAutoFit/>
          </a:bodyPr>
          <a:lstStyle/>
          <a:p>
            <a:endParaRPr lang="en-US" sz="2400" dirty="0"/>
          </a:p>
          <a:p>
            <a:endParaRPr lang="en-US" sz="2400" dirty="0"/>
          </a:p>
          <a:p>
            <a:r>
              <a:rPr lang="en-US" sz="2400" dirty="0"/>
              <a:t>Select the 1A Training Services and click “Next” to move to the next Title/Service Level.</a:t>
            </a:r>
          </a:p>
          <a:p>
            <a:endParaRPr lang="en-US" sz="2400" dirty="0"/>
          </a:p>
        </p:txBody>
      </p:sp>
      <p:sp>
        <p:nvSpPr>
          <p:cNvPr id="4" name="Slide Number Placeholder 3">
            <a:extLst>
              <a:ext uri="{FF2B5EF4-FFF2-40B4-BE49-F238E27FC236}">
                <a16:creationId xmlns:a16="http://schemas.microsoft.com/office/drawing/2014/main" id="{E04AE9F9-0457-42DC-AE37-06384D55DFA8}"/>
              </a:ext>
            </a:extLst>
          </p:cNvPr>
          <p:cNvSpPr>
            <a:spLocks noGrp="1"/>
          </p:cNvSpPr>
          <p:nvPr>
            <p:ph type="sldNum" sz="quarter" idx="12"/>
          </p:nvPr>
        </p:nvSpPr>
        <p:spPr/>
        <p:txBody>
          <a:bodyPr/>
          <a:lstStyle/>
          <a:p>
            <a:fld id="{62E03C93-A8B5-5E4D-ADDE-FACFC10B3CD1}" type="slidenum">
              <a:rPr lang="en-US" smtClean="0"/>
              <a:pPr/>
              <a:t>61</a:t>
            </a:fld>
            <a:endParaRPr lang="en-US" dirty="0"/>
          </a:p>
        </p:txBody>
      </p:sp>
      <p:pic>
        <p:nvPicPr>
          <p:cNvPr id="6" name="Picture 5">
            <a:extLst>
              <a:ext uri="{FF2B5EF4-FFF2-40B4-BE49-F238E27FC236}">
                <a16:creationId xmlns:a16="http://schemas.microsoft.com/office/drawing/2014/main" id="{276969C9-E96E-903E-365C-010F945CBD74}"/>
              </a:ext>
            </a:extLst>
          </p:cNvPr>
          <p:cNvPicPr>
            <a:picLocks noChangeAspect="1"/>
          </p:cNvPicPr>
          <p:nvPr/>
        </p:nvPicPr>
        <p:blipFill>
          <a:blip r:embed="rId3"/>
          <a:stretch>
            <a:fillRect/>
          </a:stretch>
        </p:blipFill>
        <p:spPr>
          <a:xfrm>
            <a:off x="5184742" y="2519205"/>
            <a:ext cx="5429201" cy="4145116"/>
          </a:xfrm>
          <a:prstGeom prst="rect">
            <a:avLst/>
          </a:prstGeom>
        </p:spPr>
      </p:pic>
    </p:spTree>
    <p:extLst>
      <p:ext uri="{BB962C8B-B14F-4D97-AF65-F5344CB8AC3E}">
        <p14:creationId xmlns:p14="http://schemas.microsoft.com/office/powerpoint/2010/main" val="702272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84791" y="2853444"/>
            <a:ext cx="4718728" cy="1938992"/>
          </a:xfrm>
          <a:prstGeom prst="rect">
            <a:avLst/>
          </a:prstGeom>
        </p:spPr>
        <p:txBody>
          <a:bodyPr wrap="square">
            <a:spAutoFit/>
          </a:bodyPr>
          <a:lstStyle/>
          <a:p>
            <a:endParaRPr lang="en-US" sz="2400" dirty="0"/>
          </a:p>
          <a:p>
            <a:r>
              <a:rPr lang="en-US" sz="2400" dirty="0"/>
              <a:t>Select the 1D Career Services and then click “Next” to move to the next Title/Service Level.</a:t>
            </a:r>
          </a:p>
          <a:p>
            <a:endParaRPr lang="en-US" sz="2400" dirty="0"/>
          </a:p>
        </p:txBody>
      </p:sp>
      <p:sp>
        <p:nvSpPr>
          <p:cNvPr id="4" name="Slide Number Placeholder 3">
            <a:extLst>
              <a:ext uri="{FF2B5EF4-FFF2-40B4-BE49-F238E27FC236}">
                <a16:creationId xmlns:a16="http://schemas.microsoft.com/office/drawing/2014/main" id="{522947D9-D7DA-41BA-9814-7832BB955E63}"/>
              </a:ext>
            </a:extLst>
          </p:cNvPr>
          <p:cNvSpPr>
            <a:spLocks noGrp="1"/>
          </p:cNvSpPr>
          <p:nvPr>
            <p:ph type="sldNum" sz="quarter" idx="12"/>
          </p:nvPr>
        </p:nvSpPr>
        <p:spPr/>
        <p:txBody>
          <a:bodyPr/>
          <a:lstStyle/>
          <a:p>
            <a:fld id="{62E03C93-A8B5-5E4D-ADDE-FACFC10B3CD1}" type="slidenum">
              <a:rPr lang="en-US" smtClean="0"/>
              <a:pPr/>
              <a:t>62</a:t>
            </a:fld>
            <a:endParaRPr lang="en-US" dirty="0"/>
          </a:p>
        </p:txBody>
      </p:sp>
      <p:pic>
        <p:nvPicPr>
          <p:cNvPr id="8" name="Picture 7">
            <a:extLst>
              <a:ext uri="{FF2B5EF4-FFF2-40B4-BE49-F238E27FC236}">
                <a16:creationId xmlns:a16="http://schemas.microsoft.com/office/drawing/2014/main" id="{13529377-8659-F289-C231-6CF81273662A}"/>
              </a:ext>
            </a:extLst>
          </p:cNvPr>
          <p:cNvPicPr>
            <a:picLocks noChangeAspect="1"/>
          </p:cNvPicPr>
          <p:nvPr/>
        </p:nvPicPr>
        <p:blipFill>
          <a:blip r:embed="rId3"/>
          <a:stretch>
            <a:fillRect/>
          </a:stretch>
        </p:blipFill>
        <p:spPr>
          <a:xfrm>
            <a:off x="6162715" y="2567206"/>
            <a:ext cx="3859531" cy="4057302"/>
          </a:xfrm>
          <a:prstGeom prst="rect">
            <a:avLst/>
          </a:prstGeom>
        </p:spPr>
      </p:pic>
    </p:spTree>
    <p:extLst>
      <p:ext uri="{BB962C8B-B14F-4D97-AF65-F5344CB8AC3E}">
        <p14:creationId xmlns:p14="http://schemas.microsoft.com/office/powerpoint/2010/main" val="14943745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16688" y="2853444"/>
            <a:ext cx="3841403" cy="1938992"/>
          </a:xfrm>
          <a:prstGeom prst="rect">
            <a:avLst/>
          </a:prstGeom>
        </p:spPr>
        <p:txBody>
          <a:bodyPr wrap="square">
            <a:spAutoFit/>
          </a:bodyPr>
          <a:lstStyle/>
          <a:p>
            <a:endParaRPr lang="en-US" sz="2400" dirty="0"/>
          </a:p>
          <a:p>
            <a:r>
              <a:rPr lang="en-US" sz="2400" dirty="0"/>
              <a:t>Select 1D Training Services and click “Next” to move to the next Title/Service Level.</a:t>
            </a:r>
          </a:p>
          <a:p>
            <a:endParaRPr lang="en-US" sz="2400" dirty="0"/>
          </a:p>
        </p:txBody>
      </p:sp>
      <p:sp>
        <p:nvSpPr>
          <p:cNvPr id="4" name="Slide Number Placeholder 3">
            <a:extLst>
              <a:ext uri="{FF2B5EF4-FFF2-40B4-BE49-F238E27FC236}">
                <a16:creationId xmlns:a16="http://schemas.microsoft.com/office/drawing/2014/main" id="{CF750A75-09C1-4764-9CDA-B6DF5D1500F4}"/>
              </a:ext>
            </a:extLst>
          </p:cNvPr>
          <p:cNvSpPr>
            <a:spLocks noGrp="1"/>
          </p:cNvSpPr>
          <p:nvPr>
            <p:ph type="sldNum" sz="quarter" idx="12"/>
          </p:nvPr>
        </p:nvSpPr>
        <p:spPr/>
        <p:txBody>
          <a:bodyPr/>
          <a:lstStyle/>
          <a:p>
            <a:fld id="{62E03C93-A8B5-5E4D-ADDE-FACFC10B3CD1}" type="slidenum">
              <a:rPr lang="en-US" smtClean="0"/>
              <a:pPr/>
              <a:t>63</a:t>
            </a:fld>
            <a:endParaRPr lang="en-US" dirty="0"/>
          </a:p>
        </p:txBody>
      </p:sp>
      <p:pic>
        <p:nvPicPr>
          <p:cNvPr id="6" name="Picture 5">
            <a:extLst>
              <a:ext uri="{FF2B5EF4-FFF2-40B4-BE49-F238E27FC236}">
                <a16:creationId xmlns:a16="http://schemas.microsoft.com/office/drawing/2014/main" id="{F4E548EB-9A44-D539-FD2F-7DF2933432E6}"/>
              </a:ext>
            </a:extLst>
          </p:cNvPr>
          <p:cNvPicPr>
            <a:picLocks noChangeAspect="1"/>
          </p:cNvPicPr>
          <p:nvPr/>
        </p:nvPicPr>
        <p:blipFill>
          <a:blip r:embed="rId3"/>
          <a:stretch>
            <a:fillRect/>
          </a:stretch>
        </p:blipFill>
        <p:spPr>
          <a:xfrm>
            <a:off x="4853183" y="2476500"/>
            <a:ext cx="6105525" cy="4381500"/>
          </a:xfrm>
          <a:prstGeom prst="rect">
            <a:avLst/>
          </a:prstGeom>
        </p:spPr>
      </p:pic>
    </p:spTree>
    <p:extLst>
      <p:ext uri="{BB962C8B-B14F-4D97-AF65-F5344CB8AC3E}">
        <p14:creationId xmlns:p14="http://schemas.microsoft.com/office/powerpoint/2010/main" val="31740749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16688" y="2853444"/>
            <a:ext cx="2956071" cy="3785652"/>
          </a:xfrm>
          <a:prstGeom prst="rect">
            <a:avLst/>
          </a:prstGeom>
        </p:spPr>
        <p:txBody>
          <a:bodyPr wrap="square">
            <a:spAutoFit/>
          </a:bodyPr>
          <a:lstStyle/>
          <a:p>
            <a:endParaRPr lang="en-US" sz="2400" dirty="0"/>
          </a:p>
          <a:p>
            <a:r>
              <a:rPr lang="en-US" sz="2400" dirty="0"/>
              <a:t>Select 1Y Youth Service Elements: Education/ Training/ Career.</a:t>
            </a:r>
            <a:br>
              <a:rPr lang="en-US" sz="2400" dirty="0"/>
            </a:br>
            <a:endParaRPr lang="en-US" sz="2400" dirty="0"/>
          </a:p>
          <a:p>
            <a:r>
              <a:rPr lang="en-US" sz="2400" dirty="0"/>
              <a:t>Click “Next” to complete the service selections.</a:t>
            </a:r>
          </a:p>
          <a:p>
            <a:endParaRPr lang="en-US" sz="2400" dirty="0"/>
          </a:p>
        </p:txBody>
      </p:sp>
      <p:sp>
        <p:nvSpPr>
          <p:cNvPr id="4" name="Slide Number Placeholder 3">
            <a:extLst>
              <a:ext uri="{FF2B5EF4-FFF2-40B4-BE49-F238E27FC236}">
                <a16:creationId xmlns:a16="http://schemas.microsoft.com/office/drawing/2014/main" id="{2534C17B-4266-42E3-9607-D01787D368B3}"/>
              </a:ext>
            </a:extLst>
          </p:cNvPr>
          <p:cNvSpPr>
            <a:spLocks noGrp="1"/>
          </p:cNvSpPr>
          <p:nvPr>
            <p:ph type="sldNum" sz="quarter" idx="12"/>
          </p:nvPr>
        </p:nvSpPr>
        <p:spPr/>
        <p:txBody>
          <a:bodyPr/>
          <a:lstStyle/>
          <a:p>
            <a:fld id="{62E03C93-A8B5-5E4D-ADDE-FACFC10B3CD1}" type="slidenum">
              <a:rPr lang="en-US" smtClean="0"/>
              <a:pPr/>
              <a:t>64</a:t>
            </a:fld>
            <a:endParaRPr lang="en-US" dirty="0"/>
          </a:p>
        </p:txBody>
      </p:sp>
      <p:pic>
        <p:nvPicPr>
          <p:cNvPr id="8" name="Picture 7">
            <a:extLst>
              <a:ext uri="{FF2B5EF4-FFF2-40B4-BE49-F238E27FC236}">
                <a16:creationId xmlns:a16="http://schemas.microsoft.com/office/drawing/2014/main" id="{F29CD016-27A5-AC81-E01D-D3FBDDE45172}"/>
              </a:ext>
            </a:extLst>
          </p:cNvPr>
          <p:cNvPicPr>
            <a:picLocks noChangeAspect="1"/>
          </p:cNvPicPr>
          <p:nvPr/>
        </p:nvPicPr>
        <p:blipFill>
          <a:blip r:embed="rId3"/>
          <a:stretch>
            <a:fillRect/>
          </a:stretch>
        </p:blipFill>
        <p:spPr>
          <a:xfrm>
            <a:off x="3755549" y="2508203"/>
            <a:ext cx="4477087" cy="4222275"/>
          </a:xfrm>
          <a:prstGeom prst="rect">
            <a:avLst/>
          </a:prstGeom>
        </p:spPr>
      </p:pic>
      <p:pic>
        <p:nvPicPr>
          <p:cNvPr id="10" name="Picture 9">
            <a:extLst>
              <a:ext uri="{FF2B5EF4-FFF2-40B4-BE49-F238E27FC236}">
                <a16:creationId xmlns:a16="http://schemas.microsoft.com/office/drawing/2014/main" id="{1BD3408E-978E-3579-3095-EF767D14E906}"/>
              </a:ext>
            </a:extLst>
          </p:cNvPr>
          <p:cNvPicPr>
            <a:picLocks noChangeAspect="1"/>
          </p:cNvPicPr>
          <p:nvPr/>
        </p:nvPicPr>
        <p:blipFill>
          <a:blip r:embed="rId4"/>
          <a:stretch>
            <a:fillRect/>
          </a:stretch>
        </p:blipFill>
        <p:spPr>
          <a:xfrm>
            <a:off x="8333293" y="3032125"/>
            <a:ext cx="3670161" cy="3324225"/>
          </a:xfrm>
          <a:prstGeom prst="rect">
            <a:avLst/>
          </a:prstGeom>
        </p:spPr>
      </p:pic>
    </p:spTree>
    <p:extLst>
      <p:ext uri="{BB962C8B-B14F-4D97-AF65-F5344CB8AC3E}">
        <p14:creationId xmlns:p14="http://schemas.microsoft.com/office/powerpoint/2010/main" val="6793987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06056" y="2944569"/>
            <a:ext cx="4316818" cy="1569660"/>
          </a:xfrm>
          <a:prstGeom prst="rect">
            <a:avLst/>
          </a:prstGeom>
        </p:spPr>
        <p:txBody>
          <a:bodyPr wrap="square">
            <a:spAutoFit/>
          </a:bodyPr>
          <a:lstStyle/>
          <a:p>
            <a:endParaRPr lang="en-US" sz="2400" dirty="0"/>
          </a:p>
          <a:p>
            <a:endParaRPr lang="en-US" sz="2400" dirty="0"/>
          </a:p>
          <a:p>
            <a:r>
              <a:rPr lang="en-US" sz="2400" dirty="0"/>
              <a:t>Review the services selected in each Title/Service.</a:t>
            </a:r>
          </a:p>
        </p:txBody>
      </p:sp>
      <p:sp>
        <p:nvSpPr>
          <p:cNvPr id="4" name="Slide Number Placeholder 3">
            <a:extLst>
              <a:ext uri="{FF2B5EF4-FFF2-40B4-BE49-F238E27FC236}">
                <a16:creationId xmlns:a16="http://schemas.microsoft.com/office/drawing/2014/main" id="{00A3ED78-E9AD-4931-B155-1F75ACDF155F}"/>
              </a:ext>
            </a:extLst>
          </p:cNvPr>
          <p:cNvSpPr>
            <a:spLocks noGrp="1"/>
          </p:cNvSpPr>
          <p:nvPr>
            <p:ph type="sldNum" sz="quarter" idx="12"/>
          </p:nvPr>
        </p:nvSpPr>
        <p:spPr/>
        <p:txBody>
          <a:bodyPr/>
          <a:lstStyle/>
          <a:p>
            <a:fld id="{62E03C93-A8B5-5E4D-ADDE-FACFC10B3CD1}" type="slidenum">
              <a:rPr lang="en-US" smtClean="0"/>
              <a:pPr/>
              <a:t>65</a:t>
            </a:fld>
            <a:endParaRPr lang="en-US" dirty="0"/>
          </a:p>
        </p:txBody>
      </p:sp>
      <p:pic>
        <p:nvPicPr>
          <p:cNvPr id="8" name="Picture 7">
            <a:extLst>
              <a:ext uri="{FF2B5EF4-FFF2-40B4-BE49-F238E27FC236}">
                <a16:creationId xmlns:a16="http://schemas.microsoft.com/office/drawing/2014/main" id="{EE846428-E6F4-66AC-C48F-B3EB6E70F1E0}"/>
              </a:ext>
            </a:extLst>
          </p:cNvPr>
          <p:cNvPicPr>
            <a:picLocks noChangeAspect="1"/>
          </p:cNvPicPr>
          <p:nvPr/>
        </p:nvPicPr>
        <p:blipFill>
          <a:blip r:embed="rId3"/>
          <a:stretch>
            <a:fillRect/>
          </a:stretch>
        </p:blipFill>
        <p:spPr>
          <a:xfrm>
            <a:off x="6096000" y="2505927"/>
            <a:ext cx="3803222" cy="4016604"/>
          </a:xfrm>
          <a:prstGeom prst="rect">
            <a:avLst/>
          </a:prstGeom>
        </p:spPr>
      </p:pic>
    </p:spTree>
    <p:extLst>
      <p:ext uri="{BB962C8B-B14F-4D97-AF65-F5344CB8AC3E}">
        <p14:creationId xmlns:p14="http://schemas.microsoft.com/office/powerpoint/2010/main" val="33943954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52893" y="2944569"/>
            <a:ext cx="4272325" cy="2677656"/>
          </a:xfrm>
          <a:prstGeom prst="rect">
            <a:avLst/>
          </a:prstGeom>
        </p:spPr>
        <p:txBody>
          <a:bodyPr wrap="square">
            <a:spAutoFit/>
          </a:bodyPr>
          <a:lstStyle/>
          <a:p>
            <a:r>
              <a:rPr lang="en-US" sz="2400" dirty="0"/>
              <a:t>Click “Update” in any section to edit the service choices. </a:t>
            </a:r>
          </a:p>
          <a:p>
            <a:endParaRPr lang="en-US" sz="2400" dirty="0"/>
          </a:p>
          <a:p>
            <a:r>
              <a:rPr lang="en-US" sz="2400" dirty="0"/>
              <a:t>When finished, click “Next” to save your choices.</a:t>
            </a:r>
          </a:p>
          <a:p>
            <a:endParaRPr lang="en-US" sz="2400" dirty="0"/>
          </a:p>
          <a:p>
            <a:endParaRPr lang="en-US" sz="2400" dirty="0"/>
          </a:p>
        </p:txBody>
      </p:sp>
      <p:sp>
        <p:nvSpPr>
          <p:cNvPr id="4" name="Slide Number Placeholder 3">
            <a:extLst>
              <a:ext uri="{FF2B5EF4-FFF2-40B4-BE49-F238E27FC236}">
                <a16:creationId xmlns:a16="http://schemas.microsoft.com/office/drawing/2014/main" id="{983728F0-8540-470A-836E-3260A65491C9}"/>
              </a:ext>
            </a:extLst>
          </p:cNvPr>
          <p:cNvSpPr>
            <a:spLocks noGrp="1"/>
          </p:cNvSpPr>
          <p:nvPr>
            <p:ph type="sldNum" sz="quarter" idx="12"/>
          </p:nvPr>
        </p:nvSpPr>
        <p:spPr/>
        <p:txBody>
          <a:bodyPr/>
          <a:lstStyle/>
          <a:p>
            <a:fld id="{62E03C93-A8B5-5E4D-ADDE-FACFC10B3CD1}" type="slidenum">
              <a:rPr lang="en-US" smtClean="0"/>
              <a:pPr/>
              <a:t>66</a:t>
            </a:fld>
            <a:endParaRPr lang="en-US" dirty="0"/>
          </a:p>
        </p:txBody>
      </p:sp>
      <p:pic>
        <p:nvPicPr>
          <p:cNvPr id="6" name="Picture 5">
            <a:extLst>
              <a:ext uri="{FF2B5EF4-FFF2-40B4-BE49-F238E27FC236}">
                <a16:creationId xmlns:a16="http://schemas.microsoft.com/office/drawing/2014/main" id="{6060EFA3-641E-6BA7-F582-60C64F3019CE}"/>
              </a:ext>
            </a:extLst>
          </p:cNvPr>
          <p:cNvPicPr>
            <a:picLocks noChangeAspect="1"/>
          </p:cNvPicPr>
          <p:nvPr/>
        </p:nvPicPr>
        <p:blipFill>
          <a:blip r:embed="rId3"/>
          <a:stretch>
            <a:fillRect/>
          </a:stretch>
        </p:blipFill>
        <p:spPr>
          <a:xfrm>
            <a:off x="4825218" y="2928183"/>
            <a:ext cx="5772150" cy="2600325"/>
          </a:xfrm>
          <a:prstGeom prst="rect">
            <a:avLst/>
          </a:prstGeom>
        </p:spPr>
      </p:pic>
    </p:spTree>
    <p:extLst>
      <p:ext uri="{BB962C8B-B14F-4D97-AF65-F5344CB8AC3E}">
        <p14:creationId xmlns:p14="http://schemas.microsoft.com/office/powerpoint/2010/main" val="19266518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37624" y="2678390"/>
            <a:ext cx="5467751" cy="4031873"/>
          </a:xfrm>
          <a:prstGeom prst="rect">
            <a:avLst/>
          </a:prstGeom>
        </p:spPr>
        <p:txBody>
          <a:bodyPr wrap="square">
            <a:spAutoFit/>
          </a:bodyPr>
          <a:lstStyle/>
          <a:p>
            <a:r>
              <a:rPr lang="en-US" sz="2400" dirty="0"/>
              <a:t>Provider Management – Update CIP Codes screen.</a:t>
            </a:r>
          </a:p>
          <a:p>
            <a:endParaRPr lang="en-US" sz="2400" dirty="0"/>
          </a:p>
          <a:p>
            <a:r>
              <a:rPr lang="en-US" sz="2400" dirty="0">
                <a:highlight>
                  <a:srgbClr val="FFFF00"/>
                </a:highlight>
              </a:rPr>
              <a:t>OET </a:t>
            </a:r>
            <a:r>
              <a:rPr lang="en-US" sz="2400" b="1" u="sng" dirty="0">
                <a:highlight>
                  <a:srgbClr val="FFFF00"/>
                </a:highlight>
              </a:rPr>
              <a:t>does not recommend </a:t>
            </a:r>
            <a:r>
              <a:rPr lang="en-US" sz="2400" dirty="0">
                <a:highlight>
                  <a:srgbClr val="FFFF00"/>
                </a:highlight>
              </a:rPr>
              <a:t>adding any CIP Codes to the Relationship.  This can cause issues that limit the services that are available.</a:t>
            </a:r>
          </a:p>
          <a:p>
            <a:endParaRPr lang="en-US" sz="2400" dirty="0"/>
          </a:p>
          <a:p>
            <a:r>
              <a:rPr lang="en-US" sz="2400" dirty="0"/>
              <a:t>Click “Next”.</a:t>
            </a:r>
          </a:p>
          <a:p>
            <a:endParaRPr lang="en-US" sz="2200" dirty="0"/>
          </a:p>
          <a:p>
            <a:r>
              <a:rPr lang="en-US" i="1" dirty="0"/>
              <a:t>CIP Codes - Classification of Instructional Program Codes</a:t>
            </a:r>
            <a:r>
              <a:rPr lang="en-US" dirty="0"/>
              <a:t>.</a:t>
            </a:r>
          </a:p>
        </p:txBody>
      </p:sp>
      <p:sp>
        <p:nvSpPr>
          <p:cNvPr id="4" name="Slide Number Placeholder 3">
            <a:extLst>
              <a:ext uri="{FF2B5EF4-FFF2-40B4-BE49-F238E27FC236}">
                <a16:creationId xmlns:a16="http://schemas.microsoft.com/office/drawing/2014/main" id="{70202053-40C7-4CB3-A51A-8FA33C34FA86}"/>
              </a:ext>
            </a:extLst>
          </p:cNvPr>
          <p:cNvSpPr>
            <a:spLocks noGrp="1"/>
          </p:cNvSpPr>
          <p:nvPr>
            <p:ph type="sldNum" sz="quarter" idx="12"/>
          </p:nvPr>
        </p:nvSpPr>
        <p:spPr/>
        <p:txBody>
          <a:bodyPr/>
          <a:lstStyle/>
          <a:p>
            <a:fld id="{62E03C93-A8B5-5E4D-ADDE-FACFC10B3CD1}" type="slidenum">
              <a:rPr lang="en-US" smtClean="0"/>
              <a:pPr/>
              <a:t>67</a:t>
            </a:fld>
            <a:endParaRPr lang="en-US" dirty="0"/>
          </a:p>
        </p:txBody>
      </p:sp>
      <p:pic>
        <p:nvPicPr>
          <p:cNvPr id="6" name="Picture 5">
            <a:extLst>
              <a:ext uri="{FF2B5EF4-FFF2-40B4-BE49-F238E27FC236}">
                <a16:creationId xmlns:a16="http://schemas.microsoft.com/office/drawing/2014/main" id="{2708F0E9-9F2F-4049-218D-656ABBD5DD6E}"/>
              </a:ext>
            </a:extLst>
          </p:cNvPr>
          <p:cNvPicPr>
            <a:picLocks noChangeAspect="1"/>
          </p:cNvPicPr>
          <p:nvPr/>
        </p:nvPicPr>
        <p:blipFill>
          <a:blip r:embed="rId3"/>
          <a:stretch>
            <a:fillRect/>
          </a:stretch>
        </p:blipFill>
        <p:spPr>
          <a:xfrm>
            <a:off x="6073194" y="3318627"/>
            <a:ext cx="5074811" cy="1330475"/>
          </a:xfrm>
          <a:prstGeom prst="rect">
            <a:avLst/>
          </a:prstGeom>
        </p:spPr>
      </p:pic>
    </p:spTree>
    <p:extLst>
      <p:ext uri="{BB962C8B-B14F-4D97-AF65-F5344CB8AC3E}">
        <p14:creationId xmlns:p14="http://schemas.microsoft.com/office/powerpoint/2010/main" val="12369169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42260" y="2944569"/>
            <a:ext cx="4572000" cy="2800767"/>
          </a:xfrm>
          <a:prstGeom prst="rect">
            <a:avLst/>
          </a:prstGeom>
        </p:spPr>
        <p:txBody>
          <a:bodyPr wrap="square">
            <a:spAutoFit/>
          </a:bodyPr>
          <a:lstStyle/>
          <a:p>
            <a:r>
              <a:rPr lang="en-US" sz="2400" dirty="0"/>
              <a:t>Review the Relationship Summary.</a:t>
            </a:r>
          </a:p>
          <a:p>
            <a:pPr marL="457200" indent="-342900">
              <a:buFont typeface="Arial" panose="020B0604020202020204" pitchFamily="34" charset="0"/>
              <a:buChar char="•"/>
            </a:pPr>
            <a:r>
              <a:rPr lang="en-US" sz="2000" dirty="0"/>
              <a:t>Status </a:t>
            </a:r>
          </a:p>
          <a:p>
            <a:pPr marL="457200" indent="-342900">
              <a:buFont typeface="Arial" panose="020B0604020202020204" pitchFamily="34" charset="0"/>
              <a:buChar char="•"/>
            </a:pPr>
            <a:r>
              <a:rPr lang="en-US" sz="2000" dirty="0"/>
              <a:t>Basic Information</a:t>
            </a:r>
          </a:p>
          <a:p>
            <a:pPr marL="457200" indent="-342900">
              <a:buFont typeface="Arial" panose="020B0604020202020204" pitchFamily="34" charset="0"/>
              <a:buChar char="•"/>
            </a:pPr>
            <a:r>
              <a:rPr lang="en-US" sz="2000" dirty="0"/>
              <a:t>Program Activities</a:t>
            </a:r>
          </a:p>
          <a:p>
            <a:pPr marL="457200" indent="-342900">
              <a:buFont typeface="Arial" panose="020B0604020202020204" pitchFamily="34" charset="0"/>
              <a:buChar char="•"/>
            </a:pPr>
            <a:r>
              <a:rPr lang="en-US" sz="2000" dirty="0"/>
              <a:t>CIP Codes</a:t>
            </a:r>
            <a:endParaRPr lang="en-US" sz="2400" dirty="0"/>
          </a:p>
          <a:p>
            <a:endParaRPr lang="en-US" sz="2400" dirty="0"/>
          </a:p>
          <a:p>
            <a:r>
              <a:rPr lang="en-US" sz="2400" dirty="0"/>
              <a:t>Click “Activate” to accept and turn on the Relationship.</a:t>
            </a:r>
          </a:p>
        </p:txBody>
      </p:sp>
      <p:sp>
        <p:nvSpPr>
          <p:cNvPr id="4" name="Slide Number Placeholder 3">
            <a:extLst>
              <a:ext uri="{FF2B5EF4-FFF2-40B4-BE49-F238E27FC236}">
                <a16:creationId xmlns:a16="http://schemas.microsoft.com/office/drawing/2014/main" id="{CD91EA56-EBB7-4AE4-9D9C-A18CF27024C7}"/>
              </a:ext>
            </a:extLst>
          </p:cNvPr>
          <p:cNvSpPr>
            <a:spLocks noGrp="1"/>
          </p:cNvSpPr>
          <p:nvPr>
            <p:ph type="sldNum" sz="quarter" idx="12"/>
          </p:nvPr>
        </p:nvSpPr>
        <p:spPr/>
        <p:txBody>
          <a:bodyPr/>
          <a:lstStyle/>
          <a:p>
            <a:fld id="{62E03C93-A8B5-5E4D-ADDE-FACFC10B3CD1}" type="slidenum">
              <a:rPr lang="en-US" smtClean="0"/>
              <a:pPr/>
              <a:t>68</a:t>
            </a:fld>
            <a:endParaRPr lang="en-US" dirty="0"/>
          </a:p>
        </p:txBody>
      </p:sp>
      <p:pic>
        <p:nvPicPr>
          <p:cNvPr id="6" name="Picture 5">
            <a:extLst>
              <a:ext uri="{FF2B5EF4-FFF2-40B4-BE49-F238E27FC236}">
                <a16:creationId xmlns:a16="http://schemas.microsoft.com/office/drawing/2014/main" id="{A5F214EC-CFBD-9E8C-B674-DB3BCD912A30}"/>
              </a:ext>
            </a:extLst>
          </p:cNvPr>
          <p:cNvPicPr>
            <a:picLocks noChangeAspect="1"/>
          </p:cNvPicPr>
          <p:nvPr/>
        </p:nvPicPr>
        <p:blipFill>
          <a:blip r:embed="rId3"/>
          <a:stretch>
            <a:fillRect/>
          </a:stretch>
        </p:blipFill>
        <p:spPr>
          <a:xfrm>
            <a:off x="5279009" y="2598792"/>
            <a:ext cx="6385089" cy="3455273"/>
          </a:xfrm>
          <a:prstGeom prst="rect">
            <a:avLst/>
          </a:prstGeom>
        </p:spPr>
      </p:pic>
    </p:spTree>
    <p:extLst>
      <p:ext uri="{BB962C8B-B14F-4D97-AF65-F5344CB8AC3E}">
        <p14:creationId xmlns:p14="http://schemas.microsoft.com/office/powerpoint/2010/main" val="3396552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42260" y="2944569"/>
            <a:ext cx="4282958" cy="3046988"/>
          </a:xfrm>
          <a:prstGeom prst="rect">
            <a:avLst/>
          </a:prstGeom>
        </p:spPr>
        <p:txBody>
          <a:bodyPr wrap="square">
            <a:spAutoFit/>
          </a:bodyPr>
          <a:lstStyle/>
          <a:p>
            <a:endParaRPr lang="en-US" sz="2400" dirty="0"/>
          </a:p>
          <a:p>
            <a:r>
              <a:rPr lang="en-US" sz="2400" dirty="0"/>
              <a:t>“Active” Status indicates that the Entity/Location will be available as a provider choice in the selected services in the selected titles during the selected date periods.</a:t>
            </a:r>
          </a:p>
          <a:p>
            <a:endParaRPr lang="en-US" sz="2400" dirty="0"/>
          </a:p>
        </p:txBody>
      </p:sp>
      <p:sp>
        <p:nvSpPr>
          <p:cNvPr id="4" name="Slide Number Placeholder 3">
            <a:extLst>
              <a:ext uri="{FF2B5EF4-FFF2-40B4-BE49-F238E27FC236}">
                <a16:creationId xmlns:a16="http://schemas.microsoft.com/office/drawing/2014/main" id="{A711A05C-1E19-4AF6-BDC2-94304ACC54A6}"/>
              </a:ext>
            </a:extLst>
          </p:cNvPr>
          <p:cNvSpPr>
            <a:spLocks noGrp="1"/>
          </p:cNvSpPr>
          <p:nvPr>
            <p:ph type="sldNum" sz="quarter" idx="12"/>
          </p:nvPr>
        </p:nvSpPr>
        <p:spPr/>
        <p:txBody>
          <a:bodyPr/>
          <a:lstStyle/>
          <a:p>
            <a:fld id="{62E03C93-A8B5-5E4D-ADDE-FACFC10B3CD1}" type="slidenum">
              <a:rPr lang="en-US" smtClean="0"/>
              <a:pPr/>
              <a:t>69</a:t>
            </a:fld>
            <a:endParaRPr lang="en-US" dirty="0"/>
          </a:p>
        </p:txBody>
      </p:sp>
      <p:pic>
        <p:nvPicPr>
          <p:cNvPr id="8" name="Picture 7">
            <a:extLst>
              <a:ext uri="{FF2B5EF4-FFF2-40B4-BE49-F238E27FC236}">
                <a16:creationId xmlns:a16="http://schemas.microsoft.com/office/drawing/2014/main" id="{C978B6CE-556C-4CA3-4B48-2CA0D2AE7E02}"/>
              </a:ext>
            </a:extLst>
          </p:cNvPr>
          <p:cNvPicPr>
            <a:picLocks noChangeAspect="1"/>
          </p:cNvPicPr>
          <p:nvPr/>
        </p:nvPicPr>
        <p:blipFill>
          <a:blip r:embed="rId3"/>
          <a:stretch>
            <a:fillRect/>
          </a:stretch>
        </p:blipFill>
        <p:spPr>
          <a:xfrm>
            <a:off x="5243562" y="2857115"/>
            <a:ext cx="6059962" cy="3271775"/>
          </a:xfrm>
          <a:prstGeom prst="rect">
            <a:avLst/>
          </a:prstGeom>
        </p:spPr>
      </p:pic>
    </p:spTree>
    <p:extLst>
      <p:ext uri="{BB962C8B-B14F-4D97-AF65-F5344CB8AC3E}">
        <p14:creationId xmlns:p14="http://schemas.microsoft.com/office/powerpoint/2010/main" val="3478871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467809" y="2118166"/>
            <a:ext cx="11315695" cy="4433463"/>
          </a:xfrm>
        </p:spPr>
        <p:txBody>
          <a:bodyPr>
            <a:normAutofit fontScale="92500" lnSpcReduction="10000"/>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Overview</a:t>
            </a: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lgn="ctr">
              <a:buNone/>
            </a:pPr>
            <a:r>
              <a:rPr lang="en-US" sz="3200" b="1" dirty="0">
                <a:solidFill>
                  <a:schemeClr val="tx1"/>
                </a:solidFill>
              </a:rPr>
              <a:t>What is a Relationship in IWDS?</a:t>
            </a:r>
          </a:p>
          <a:p>
            <a:pPr marL="0" indent="0" algn="ctr">
              <a:buNone/>
            </a:pPr>
            <a:endParaRPr lang="en-US" sz="900" b="1" dirty="0">
              <a:solidFill>
                <a:schemeClr val="tx1"/>
              </a:solidFill>
            </a:endParaRPr>
          </a:p>
          <a:p>
            <a:pPr marL="0" indent="0">
              <a:spcBef>
                <a:spcPts val="0"/>
              </a:spcBef>
              <a:buNone/>
            </a:pPr>
            <a:r>
              <a:rPr lang="en-US" sz="3000" dirty="0">
                <a:solidFill>
                  <a:schemeClr val="tx1"/>
                </a:solidFill>
              </a:rPr>
              <a:t>A Relationship is entered into IWDS for a Location to be a service provider for a LWIA.  One Relationship can cover multiple titles (1A, 1D, 1Y, 1N, TAA, etc.) and multiple services within those titles. </a:t>
            </a:r>
          </a:p>
          <a:p>
            <a:pPr marL="0" indent="0">
              <a:spcBef>
                <a:spcPts val="0"/>
              </a:spcBef>
              <a:buNone/>
            </a:pPr>
            <a:endParaRPr lang="en-US" sz="3000" dirty="0">
              <a:solidFill>
                <a:schemeClr val="tx1"/>
              </a:solidFill>
            </a:endParaRPr>
          </a:p>
          <a:p>
            <a:pPr marL="0" indent="0">
              <a:spcBef>
                <a:spcPts val="0"/>
              </a:spcBef>
              <a:buNone/>
            </a:pPr>
            <a:r>
              <a:rPr lang="en-US" sz="3000" dirty="0">
                <a:solidFill>
                  <a:schemeClr val="tx1"/>
                </a:solidFill>
              </a:rPr>
              <a:t>A Location can have multiple Relationships with the same LWIA and/or with multiple LWIAs.</a:t>
            </a:r>
          </a:p>
          <a:p>
            <a:pPr marL="0" indent="0">
              <a:spcBef>
                <a:spcPts val="0"/>
              </a:spcBef>
              <a:buNone/>
            </a:pPr>
            <a:endParaRPr lang="en-US" sz="3000" dirty="0">
              <a:solidFill>
                <a:schemeClr val="tx1"/>
              </a:solidFill>
            </a:endParaRPr>
          </a:p>
          <a:p>
            <a:pPr marL="0" indent="0">
              <a:spcBef>
                <a:spcPts val="0"/>
              </a:spcBef>
              <a:buNone/>
            </a:pPr>
            <a:r>
              <a:rPr lang="en-US" sz="3000" dirty="0">
                <a:solidFill>
                  <a:schemeClr val="tx1"/>
                </a:solidFill>
              </a:rPr>
              <a:t>The Relationship number is a unique identifier that is selected by the Local System Administrator when they create the Relationship in IWDS.</a:t>
            </a:r>
          </a:p>
        </p:txBody>
      </p:sp>
      <p:sp>
        <p:nvSpPr>
          <p:cNvPr id="4" name="Slide Number Placeholder 3">
            <a:extLst>
              <a:ext uri="{FF2B5EF4-FFF2-40B4-BE49-F238E27FC236}">
                <a16:creationId xmlns:a16="http://schemas.microsoft.com/office/drawing/2014/main" id="{AECF3E97-5BBD-439E-B091-1DAE976C9D50}"/>
              </a:ext>
            </a:extLst>
          </p:cNvPr>
          <p:cNvSpPr>
            <a:spLocks noGrp="1"/>
          </p:cNvSpPr>
          <p:nvPr>
            <p:ph type="sldNum" sz="quarter" idx="12"/>
          </p:nvPr>
        </p:nvSpPr>
        <p:spPr/>
        <p:txBody>
          <a:bodyPr/>
          <a:lstStyle/>
          <a:p>
            <a:fld id="{62E03C93-A8B5-5E4D-ADDE-FACFC10B3CD1}" type="slidenum">
              <a:rPr lang="en-US" smtClean="0"/>
              <a:pPr/>
              <a:t>7</a:t>
            </a:fld>
            <a:endParaRPr lang="en-US" dirty="0"/>
          </a:p>
        </p:txBody>
      </p:sp>
    </p:spTree>
    <p:extLst>
      <p:ext uri="{BB962C8B-B14F-4D97-AF65-F5344CB8AC3E}">
        <p14:creationId xmlns:p14="http://schemas.microsoft.com/office/powerpoint/2010/main" val="16560355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706956" y="3377957"/>
            <a:ext cx="4543425" cy="1569660"/>
          </a:xfrm>
          <a:prstGeom prst="rect">
            <a:avLst/>
          </a:prstGeom>
        </p:spPr>
        <p:txBody>
          <a:bodyPr wrap="square">
            <a:spAutoFit/>
          </a:bodyPr>
          <a:lstStyle/>
          <a:p>
            <a:r>
              <a:rPr lang="en-US" sz="2400" dirty="0"/>
              <a:t>To show an example of how the provider should appear in the client services, we will open a new 1A service in our test client</a:t>
            </a:r>
          </a:p>
        </p:txBody>
      </p:sp>
      <p:sp>
        <p:nvSpPr>
          <p:cNvPr id="4" name="Slide Number Placeholder 3">
            <a:extLst>
              <a:ext uri="{FF2B5EF4-FFF2-40B4-BE49-F238E27FC236}">
                <a16:creationId xmlns:a16="http://schemas.microsoft.com/office/drawing/2014/main" id="{3AA024D6-7D7E-4717-AC6A-6BA03B9C5C21}"/>
              </a:ext>
            </a:extLst>
          </p:cNvPr>
          <p:cNvSpPr>
            <a:spLocks noGrp="1"/>
          </p:cNvSpPr>
          <p:nvPr>
            <p:ph type="sldNum" sz="quarter" idx="12"/>
          </p:nvPr>
        </p:nvSpPr>
        <p:spPr/>
        <p:txBody>
          <a:bodyPr/>
          <a:lstStyle/>
          <a:p>
            <a:fld id="{62E03C93-A8B5-5E4D-ADDE-FACFC10B3CD1}" type="slidenum">
              <a:rPr lang="en-US" smtClean="0"/>
              <a:pPr/>
              <a:t>70</a:t>
            </a:fld>
            <a:endParaRPr lang="en-US" dirty="0"/>
          </a:p>
        </p:txBody>
      </p:sp>
      <p:pic>
        <p:nvPicPr>
          <p:cNvPr id="6" name="Picture 5">
            <a:extLst>
              <a:ext uri="{FF2B5EF4-FFF2-40B4-BE49-F238E27FC236}">
                <a16:creationId xmlns:a16="http://schemas.microsoft.com/office/drawing/2014/main" id="{B2BA2180-ADD9-90A4-4140-3A97BB461789}"/>
              </a:ext>
            </a:extLst>
          </p:cNvPr>
          <p:cNvPicPr>
            <a:picLocks noChangeAspect="1"/>
          </p:cNvPicPr>
          <p:nvPr/>
        </p:nvPicPr>
        <p:blipFill>
          <a:blip r:embed="rId3"/>
          <a:stretch>
            <a:fillRect/>
          </a:stretch>
        </p:blipFill>
        <p:spPr>
          <a:xfrm>
            <a:off x="5275519" y="2629655"/>
            <a:ext cx="5286866" cy="2365873"/>
          </a:xfrm>
          <a:prstGeom prst="rect">
            <a:avLst/>
          </a:prstGeom>
        </p:spPr>
      </p:pic>
      <p:pic>
        <p:nvPicPr>
          <p:cNvPr id="10" name="Picture 9">
            <a:extLst>
              <a:ext uri="{FF2B5EF4-FFF2-40B4-BE49-F238E27FC236}">
                <a16:creationId xmlns:a16="http://schemas.microsoft.com/office/drawing/2014/main" id="{1B05BC11-7286-329B-006D-DBD99E85CC0D}"/>
              </a:ext>
            </a:extLst>
          </p:cNvPr>
          <p:cNvPicPr>
            <a:picLocks noChangeAspect="1"/>
          </p:cNvPicPr>
          <p:nvPr/>
        </p:nvPicPr>
        <p:blipFill>
          <a:blip r:embed="rId4"/>
          <a:stretch>
            <a:fillRect/>
          </a:stretch>
        </p:blipFill>
        <p:spPr>
          <a:xfrm>
            <a:off x="5647239" y="4995528"/>
            <a:ext cx="4543425" cy="1637560"/>
          </a:xfrm>
          <a:prstGeom prst="rect">
            <a:avLst/>
          </a:prstGeom>
        </p:spPr>
      </p:pic>
    </p:spTree>
    <p:extLst>
      <p:ext uri="{BB962C8B-B14F-4D97-AF65-F5344CB8AC3E}">
        <p14:creationId xmlns:p14="http://schemas.microsoft.com/office/powerpoint/2010/main" val="33296374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66279" y="2629655"/>
            <a:ext cx="5117069" cy="3416320"/>
          </a:xfrm>
          <a:prstGeom prst="rect">
            <a:avLst/>
          </a:prstGeom>
        </p:spPr>
        <p:txBody>
          <a:bodyPr wrap="square">
            <a:spAutoFit/>
          </a:bodyPr>
          <a:lstStyle/>
          <a:p>
            <a:r>
              <a:rPr lang="en-US" sz="2400" dirty="0"/>
              <a:t>This is an example of how the provider should appear in the service if your service is within the date range and your title and service is selected in the relationship.</a:t>
            </a:r>
          </a:p>
          <a:p>
            <a:endParaRPr lang="en-US" sz="2400" dirty="0"/>
          </a:p>
          <a:p>
            <a:r>
              <a:rPr lang="en-US" sz="2400" dirty="0"/>
              <a:t>In the Client Record, add a service.  In this case, we are choosing Title 1A, and a Training Service starting on  1/2/2025.</a:t>
            </a:r>
          </a:p>
        </p:txBody>
      </p:sp>
      <p:sp>
        <p:nvSpPr>
          <p:cNvPr id="4" name="Slide Number Placeholder 3">
            <a:extLst>
              <a:ext uri="{FF2B5EF4-FFF2-40B4-BE49-F238E27FC236}">
                <a16:creationId xmlns:a16="http://schemas.microsoft.com/office/drawing/2014/main" id="{52D9BBA6-F338-418C-9082-8ECCCECBB8DC}"/>
              </a:ext>
            </a:extLst>
          </p:cNvPr>
          <p:cNvSpPr>
            <a:spLocks noGrp="1"/>
          </p:cNvSpPr>
          <p:nvPr>
            <p:ph type="sldNum" sz="quarter" idx="12"/>
          </p:nvPr>
        </p:nvSpPr>
        <p:spPr/>
        <p:txBody>
          <a:bodyPr/>
          <a:lstStyle/>
          <a:p>
            <a:fld id="{62E03C93-A8B5-5E4D-ADDE-FACFC10B3CD1}" type="slidenum">
              <a:rPr lang="en-US" smtClean="0"/>
              <a:pPr/>
              <a:t>71</a:t>
            </a:fld>
            <a:endParaRPr lang="en-US" dirty="0"/>
          </a:p>
        </p:txBody>
      </p:sp>
      <p:pic>
        <p:nvPicPr>
          <p:cNvPr id="8" name="Picture 7">
            <a:extLst>
              <a:ext uri="{FF2B5EF4-FFF2-40B4-BE49-F238E27FC236}">
                <a16:creationId xmlns:a16="http://schemas.microsoft.com/office/drawing/2014/main" id="{D6B71495-CB5E-3A51-4AAA-F960ECEE9FCB}"/>
              </a:ext>
            </a:extLst>
          </p:cNvPr>
          <p:cNvPicPr>
            <a:picLocks noChangeAspect="1"/>
          </p:cNvPicPr>
          <p:nvPr/>
        </p:nvPicPr>
        <p:blipFill>
          <a:blip r:embed="rId3"/>
          <a:stretch>
            <a:fillRect/>
          </a:stretch>
        </p:blipFill>
        <p:spPr>
          <a:xfrm>
            <a:off x="6065248" y="2629655"/>
            <a:ext cx="4514850" cy="1574948"/>
          </a:xfrm>
          <a:prstGeom prst="rect">
            <a:avLst/>
          </a:prstGeom>
        </p:spPr>
      </p:pic>
      <p:pic>
        <p:nvPicPr>
          <p:cNvPr id="11" name="Picture 10">
            <a:extLst>
              <a:ext uri="{FF2B5EF4-FFF2-40B4-BE49-F238E27FC236}">
                <a16:creationId xmlns:a16="http://schemas.microsoft.com/office/drawing/2014/main" id="{3687559A-663E-A308-8159-51A7A2DC3CE0}"/>
              </a:ext>
            </a:extLst>
          </p:cNvPr>
          <p:cNvPicPr>
            <a:picLocks noChangeAspect="1"/>
          </p:cNvPicPr>
          <p:nvPr/>
        </p:nvPicPr>
        <p:blipFill>
          <a:blip r:embed="rId4"/>
          <a:stretch>
            <a:fillRect/>
          </a:stretch>
        </p:blipFill>
        <p:spPr>
          <a:xfrm>
            <a:off x="6096000" y="4337815"/>
            <a:ext cx="4514850" cy="1912810"/>
          </a:xfrm>
          <a:prstGeom prst="rect">
            <a:avLst/>
          </a:prstGeom>
        </p:spPr>
      </p:pic>
    </p:spTree>
    <p:extLst>
      <p:ext uri="{BB962C8B-B14F-4D97-AF65-F5344CB8AC3E}">
        <p14:creationId xmlns:p14="http://schemas.microsoft.com/office/powerpoint/2010/main" val="39203563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74157" y="3234566"/>
            <a:ext cx="4535547" cy="1938992"/>
          </a:xfrm>
          <a:prstGeom prst="rect">
            <a:avLst/>
          </a:prstGeom>
        </p:spPr>
        <p:txBody>
          <a:bodyPr wrap="square">
            <a:spAutoFit/>
          </a:bodyPr>
          <a:lstStyle/>
          <a:p>
            <a:r>
              <a:rPr lang="en-US" sz="2400" dirty="0"/>
              <a:t>Select an Activity and Training Type, ITA Funded = Yes/No  Contract Funded = Yes/No.</a:t>
            </a:r>
          </a:p>
          <a:p>
            <a:endParaRPr lang="en-US" sz="2400" dirty="0"/>
          </a:p>
          <a:p>
            <a:r>
              <a:rPr lang="en-US" sz="2400" dirty="0"/>
              <a:t>Then click “Next”.</a:t>
            </a:r>
          </a:p>
        </p:txBody>
      </p:sp>
      <p:sp>
        <p:nvSpPr>
          <p:cNvPr id="4" name="Slide Number Placeholder 3">
            <a:extLst>
              <a:ext uri="{FF2B5EF4-FFF2-40B4-BE49-F238E27FC236}">
                <a16:creationId xmlns:a16="http://schemas.microsoft.com/office/drawing/2014/main" id="{9B89195B-9067-4FB5-99A0-4F814C31CD82}"/>
              </a:ext>
            </a:extLst>
          </p:cNvPr>
          <p:cNvSpPr>
            <a:spLocks noGrp="1"/>
          </p:cNvSpPr>
          <p:nvPr>
            <p:ph type="sldNum" sz="quarter" idx="12"/>
          </p:nvPr>
        </p:nvSpPr>
        <p:spPr/>
        <p:txBody>
          <a:bodyPr/>
          <a:lstStyle/>
          <a:p>
            <a:fld id="{62E03C93-A8B5-5E4D-ADDE-FACFC10B3CD1}" type="slidenum">
              <a:rPr lang="en-US" smtClean="0"/>
              <a:pPr/>
              <a:t>72</a:t>
            </a:fld>
            <a:endParaRPr lang="en-US" dirty="0"/>
          </a:p>
        </p:txBody>
      </p:sp>
      <p:pic>
        <p:nvPicPr>
          <p:cNvPr id="8" name="Picture 7">
            <a:extLst>
              <a:ext uri="{FF2B5EF4-FFF2-40B4-BE49-F238E27FC236}">
                <a16:creationId xmlns:a16="http://schemas.microsoft.com/office/drawing/2014/main" id="{803C7272-F813-0477-8049-8C296A8B7F2D}"/>
              </a:ext>
            </a:extLst>
          </p:cNvPr>
          <p:cNvPicPr>
            <a:picLocks noChangeAspect="1"/>
          </p:cNvPicPr>
          <p:nvPr/>
        </p:nvPicPr>
        <p:blipFill>
          <a:blip r:embed="rId3"/>
          <a:stretch>
            <a:fillRect/>
          </a:stretch>
        </p:blipFill>
        <p:spPr>
          <a:xfrm>
            <a:off x="5637229" y="2779061"/>
            <a:ext cx="4691357" cy="1510183"/>
          </a:xfrm>
          <a:prstGeom prst="rect">
            <a:avLst/>
          </a:prstGeom>
        </p:spPr>
      </p:pic>
      <p:pic>
        <p:nvPicPr>
          <p:cNvPr id="11" name="Picture 10">
            <a:extLst>
              <a:ext uri="{FF2B5EF4-FFF2-40B4-BE49-F238E27FC236}">
                <a16:creationId xmlns:a16="http://schemas.microsoft.com/office/drawing/2014/main" id="{4C9DAFF6-715C-FDE7-D5DC-05B5E03BB568}"/>
              </a:ext>
            </a:extLst>
          </p:cNvPr>
          <p:cNvPicPr>
            <a:picLocks noChangeAspect="1"/>
          </p:cNvPicPr>
          <p:nvPr/>
        </p:nvPicPr>
        <p:blipFill>
          <a:blip r:embed="rId4"/>
          <a:stretch>
            <a:fillRect/>
          </a:stretch>
        </p:blipFill>
        <p:spPr>
          <a:xfrm>
            <a:off x="5895487" y="4550940"/>
            <a:ext cx="4534144" cy="1938992"/>
          </a:xfrm>
          <a:prstGeom prst="rect">
            <a:avLst/>
          </a:prstGeom>
        </p:spPr>
      </p:pic>
    </p:spTree>
    <p:extLst>
      <p:ext uri="{BB962C8B-B14F-4D97-AF65-F5344CB8AC3E}">
        <p14:creationId xmlns:p14="http://schemas.microsoft.com/office/powerpoint/2010/main" val="34681371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95423" y="3234566"/>
            <a:ext cx="4514282" cy="1200329"/>
          </a:xfrm>
          <a:prstGeom prst="rect">
            <a:avLst/>
          </a:prstGeom>
        </p:spPr>
        <p:txBody>
          <a:bodyPr wrap="square">
            <a:spAutoFit/>
          </a:bodyPr>
          <a:lstStyle/>
          <a:p>
            <a:r>
              <a:rPr lang="en-US" sz="2400" dirty="0"/>
              <a:t>Fill in the required fields.</a:t>
            </a:r>
          </a:p>
          <a:p>
            <a:endParaRPr lang="en-US" sz="2400" dirty="0"/>
          </a:p>
          <a:p>
            <a:r>
              <a:rPr lang="en-US" sz="2400" dirty="0"/>
              <a:t>Then click “Search Providers”</a:t>
            </a:r>
          </a:p>
        </p:txBody>
      </p:sp>
      <p:sp>
        <p:nvSpPr>
          <p:cNvPr id="4" name="Slide Number Placeholder 3">
            <a:extLst>
              <a:ext uri="{FF2B5EF4-FFF2-40B4-BE49-F238E27FC236}">
                <a16:creationId xmlns:a16="http://schemas.microsoft.com/office/drawing/2014/main" id="{43377EFB-5A22-4C9B-8C67-2A2BF1378DB5}"/>
              </a:ext>
            </a:extLst>
          </p:cNvPr>
          <p:cNvSpPr>
            <a:spLocks noGrp="1"/>
          </p:cNvSpPr>
          <p:nvPr>
            <p:ph type="sldNum" sz="quarter" idx="12"/>
          </p:nvPr>
        </p:nvSpPr>
        <p:spPr/>
        <p:txBody>
          <a:bodyPr/>
          <a:lstStyle/>
          <a:p>
            <a:fld id="{62E03C93-A8B5-5E4D-ADDE-FACFC10B3CD1}" type="slidenum">
              <a:rPr lang="en-US" smtClean="0"/>
              <a:pPr/>
              <a:t>73</a:t>
            </a:fld>
            <a:endParaRPr lang="en-US" dirty="0"/>
          </a:p>
        </p:txBody>
      </p:sp>
      <p:pic>
        <p:nvPicPr>
          <p:cNvPr id="8" name="Picture 7">
            <a:extLst>
              <a:ext uri="{FF2B5EF4-FFF2-40B4-BE49-F238E27FC236}">
                <a16:creationId xmlns:a16="http://schemas.microsoft.com/office/drawing/2014/main" id="{31A21395-BC6E-0CB7-D482-48CD382CCB2E}"/>
              </a:ext>
            </a:extLst>
          </p:cNvPr>
          <p:cNvPicPr>
            <a:picLocks noChangeAspect="1"/>
          </p:cNvPicPr>
          <p:nvPr/>
        </p:nvPicPr>
        <p:blipFill>
          <a:blip r:embed="rId3"/>
          <a:stretch>
            <a:fillRect/>
          </a:stretch>
        </p:blipFill>
        <p:spPr>
          <a:xfrm>
            <a:off x="5795977" y="2582521"/>
            <a:ext cx="4948517" cy="3883646"/>
          </a:xfrm>
          <a:prstGeom prst="rect">
            <a:avLst/>
          </a:prstGeom>
        </p:spPr>
      </p:pic>
    </p:spTree>
    <p:extLst>
      <p:ext uri="{BB962C8B-B14F-4D97-AF65-F5344CB8AC3E}">
        <p14:creationId xmlns:p14="http://schemas.microsoft.com/office/powerpoint/2010/main" val="9504092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16687" y="3234566"/>
            <a:ext cx="4493017" cy="1569660"/>
          </a:xfrm>
          <a:prstGeom prst="rect">
            <a:avLst/>
          </a:prstGeom>
        </p:spPr>
        <p:txBody>
          <a:bodyPr wrap="square">
            <a:spAutoFit/>
          </a:bodyPr>
          <a:lstStyle/>
          <a:p>
            <a:r>
              <a:rPr lang="en-US" sz="2400" dirty="0"/>
              <a:t>Click “Show All” or add the Provider Relationship Name and/or the Relationship Number and click “Search”.</a:t>
            </a:r>
          </a:p>
        </p:txBody>
      </p:sp>
      <p:sp>
        <p:nvSpPr>
          <p:cNvPr id="4" name="Slide Number Placeholder 3">
            <a:extLst>
              <a:ext uri="{FF2B5EF4-FFF2-40B4-BE49-F238E27FC236}">
                <a16:creationId xmlns:a16="http://schemas.microsoft.com/office/drawing/2014/main" id="{9C52C772-72C6-40DF-9FA4-4C3374A73F1F}"/>
              </a:ext>
            </a:extLst>
          </p:cNvPr>
          <p:cNvSpPr>
            <a:spLocks noGrp="1"/>
          </p:cNvSpPr>
          <p:nvPr>
            <p:ph type="sldNum" sz="quarter" idx="12"/>
          </p:nvPr>
        </p:nvSpPr>
        <p:spPr/>
        <p:txBody>
          <a:bodyPr/>
          <a:lstStyle/>
          <a:p>
            <a:fld id="{62E03C93-A8B5-5E4D-ADDE-FACFC10B3CD1}" type="slidenum">
              <a:rPr lang="en-US" smtClean="0"/>
              <a:pPr/>
              <a:t>74</a:t>
            </a:fld>
            <a:endParaRPr lang="en-US" dirty="0"/>
          </a:p>
        </p:txBody>
      </p:sp>
      <p:pic>
        <p:nvPicPr>
          <p:cNvPr id="6" name="Picture 5">
            <a:extLst>
              <a:ext uri="{FF2B5EF4-FFF2-40B4-BE49-F238E27FC236}">
                <a16:creationId xmlns:a16="http://schemas.microsoft.com/office/drawing/2014/main" id="{769D9663-CECE-CCFF-782F-93D8C9D73CF0}"/>
              </a:ext>
            </a:extLst>
          </p:cNvPr>
          <p:cNvPicPr>
            <a:picLocks noChangeAspect="1"/>
          </p:cNvPicPr>
          <p:nvPr/>
        </p:nvPicPr>
        <p:blipFill>
          <a:blip r:embed="rId3"/>
          <a:stretch>
            <a:fillRect/>
          </a:stretch>
        </p:blipFill>
        <p:spPr>
          <a:xfrm>
            <a:off x="5712643" y="3067585"/>
            <a:ext cx="5434405" cy="2482593"/>
          </a:xfrm>
          <a:prstGeom prst="rect">
            <a:avLst/>
          </a:prstGeom>
        </p:spPr>
      </p:pic>
    </p:spTree>
    <p:extLst>
      <p:ext uri="{BB962C8B-B14F-4D97-AF65-F5344CB8AC3E}">
        <p14:creationId xmlns:p14="http://schemas.microsoft.com/office/powerpoint/2010/main" val="33470050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25082" y="2631156"/>
            <a:ext cx="5176912" cy="3816429"/>
          </a:xfrm>
          <a:prstGeom prst="rect">
            <a:avLst/>
          </a:prstGeom>
        </p:spPr>
        <p:txBody>
          <a:bodyPr wrap="square">
            <a:spAutoFit/>
          </a:bodyPr>
          <a:lstStyle/>
          <a:p>
            <a:r>
              <a:rPr lang="en-US" sz="2200" dirty="0"/>
              <a:t>“Show All” lists Providers in alphabetical order.  If a Location has multiple active Relationships with the LWIA, there could be multiple results with the same Location name.</a:t>
            </a:r>
          </a:p>
          <a:p>
            <a:endParaRPr lang="en-US" sz="2200" dirty="0"/>
          </a:p>
          <a:p>
            <a:r>
              <a:rPr lang="en-US" sz="2200" dirty="0"/>
              <a:t>Click “Next Page” to scroll though pages to find the desired Provider/Relationship ID.  </a:t>
            </a:r>
          </a:p>
          <a:p>
            <a:endParaRPr lang="en-US" sz="2200" dirty="0"/>
          </a:p>
          <a:p>
            <a:r>
              <a:rPr lang="en-US" sz="2200" dirty="0"/>
              <a:t>Click “Pick” to select the correct Provider/Relationship ID for the service.</a:t>
            </a:r>
          </a:p>
        </p:txBody>
      </p:sp>
      <p:sp>
        <p:nvSpPr>
          <p:cNvPr id="4" name="Slide Number Placeholder 3">
            <a:extLst>
              <a:ext uri="{FF2B5EF4-FFF2-40B4-BE49-F238E27FC236}">
                <a16:creationId xmlns:a16="http://schemas.microsoft.com/office/drawing/2014/main" id="{DD84C8BB-DC7E-4F4C-857E-B941BDB8272A}"/>
              </a:ext>
            </a:extLst>
          </p:cNvPr>
          <p:cNvSpPr>
            <a:spLocks noGrp="1"/>
          </p:cNvSpPr>
          <p:nvPr>
            <p:ph type="sldNum" sz="quarter" idx="12"/>
          </p:nvPr>
        </p:nvSpPr>
        <p:spPr/>
        <p:txBody>
          <a:bodyPr/>
          <a:lstStyle/>
          <a:p>
            <a:fld id="{62E03C93-A8B5-5E4D-ADDE-FACFC10B3CD1}" type="slidenum">
              <a:rPr lang="en-US" smtClean="0"/>
              <a:pPr/>
              <a:t>75</a:t>
            </a:fld>
            <a:endParaRPr lang="en-US" dirty="0"/>
          </a:p>
        </p:txBody>
      </p:sp>
      <p:pic>
        <p:nvPicPr>
          <p:cNvPr id="8" name="Picture 7">
            <a:extLst>
              <a:ext uri="{FF2B5EF4-FFF2-40B4-BE49-F238E27FC236}">
                <a16:creationId xmlns:a16="http://schemas.microsoft.com/office/drawing/2014/main" id="{5460953B-57B5-44C2-1DAB-C7D6B34B1BD9}"/>
              </a:ext>
            </a:extLst>
          </p:cNvPr>
          <p:cNvPicPr>
            <a:picLocks noChangeAspect="1"/>
          </p:cNvPicPr>
          <p:nvPr/>
        </p:nvPicPr>
        <p:blipFill>
          <a:blip r:embed="rId3"/>
          <a:stretch>
            <a:fillRect/>
          </a:stretch>
        </p:blipFill>
        <p:spPr>
          <a:xfrm>
            <a:off x="5401994" y="2450179"/>
            <a:ext cx="6267548" cy="1998461"/>
          </a:xfrm>
          <a:prstGeom prst="rect">
            <a:avLst/>
          </a:prstGeom>
        </p:spPr>
      </p:pic>
      <p:pic>
        <p:nvPicPr>
          <p:cNvPr id="10" name="Picture 9">
            <a:extLst>
              <a:ext uri="{FF2B5EF4-FFF2-40B4-BE49-F238E27FC236}">
                <a16:creationId xmlns:a16="http://schemas.microsoft.com/office/drawing/2014/main" id="{F1FF8A7C-4162-5A24-FBC3-3751AD41B5DB}"/>
              </a:ext>
            </a:extLst>
          </p:cNvPr>
          <p:cNvPicPr>
            <a:picLocks noChangeAspect="1"/>
          </p:cNvPicPr>
          <p:nvPr/>
        </p:nvPicPr>
        <p:blipFill>
          <a:blip r:embed="rId4"/>
          <a:stretch>
            <a:fillRect/>
          </a:stretch>
        </p:blipFill>
        <p:spPr>
          <a:xfrm>
            <a:off x="5427588" y="4448640"/>
            <a:ext cx="6267548" cy="2300942"/>
          </a:xfrm>
          <a:prstGeom prst="rect">
            <a:avLst/>
          </a:prstGeom>
        </p:spPr>
      </p:pic>
    </p:spTree>
    <p:extLst>
      <p:ext uri="{BB962C8B-B14F-4D97-AF65-F5344CB8AC3E}">
        <p14:creationId xmlns:p14="http://schemas.microsoft.com/office/powerpoint/2010/main" val="14388952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753B78-0E79-4944-9E1F-EDA4B4DD1D75}"/>
              </a:ext>
            </a:extLst>
          </p:cNvPr>
          <p:cNvPicPr>
            <a:picLocks noChangeAspect="1"/>
          </p:cNvPicPr>
          <p:nvPr/>
        </p:nvPicPr>
        <p:blipFill>
          <a:blip r:embed="rId3"/>
          <a:stretch>
            <a:fillRect/>
          </a:stretch>
        </p:blipFill>
        <p:spPr>
          <a:xfrm>
            <a:off x="5997533" y="2477270"/>
            <a:ext cx="4925124" cy="3879080"/>
          </a:xfrm>
          <a:prstGeom prst="rect">
            <a:avLst/>
          </a:prstGeom>
        </p:spPr>
      </p:pic>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84790" y="2684923"/>
            <a:ext cx="4803135" cy="3785652"/>
          </a:xfrm>
          <a:prstGeom prst="rect">
            <a:avLst/>
          </a:prstGeom>
        </p:spPr>
        <p:txBody>
          <a:bodyPr wrap="square">
            <a:spAutoFit/>
          </a:bodyPr>
          <a:lstStyle/>
          <a:p>
            <a:r>
              <a:rPr lang="en-US" sz="2400" dirty="0"/>
              <a:t>This is how the Relationship works.  </a:t>
            </a:r>
          </a:p>
          <a:p>
            <a:endParaRPr lang="en-US" sz="2400" dirty="0"/>
          </a:p>
          <a:p>
            <a:r>
              <a:rPr lang="en-US" sz="2400" dirty="0"/>
              <a:t>The service was:</a:t>
            </a:r>
          </a:p>
          <a:p>
            <a:pPr marL="457200" indent="-228600">
              <a:buFont typeface="Arial" panose="020B0604020202020204" pitchFamily="34" charset="0"/>
              <a:buChar char="•"/>
            </a:pPr>
            <a:r>
              <a:rPr lang="en-US" sz="2400" dirty="0"/>
              <a:t>In the Relationship</a:t>
            </a:r>
          </a:p>
          <a:p>
            <a:pPr marL="457200" indent="-228600">
              <a:buFont typeface="Arial" panose="020B0604020202020204" pitchFamily="34" charset="0"/>
              <a:buChar char="•"/>
            </a:pPr>
            <a:r>
              <a:rPr lang="en-US" sz="2400" dirty="0"/>
              <a:t>In the right Title</a:t>
            </a:r>
          </a:p>
          <a:p>
            <a:pPr marL="457200" indent="-228600">
              <a:buFont typeface="Arial" panose="020B0604020202020204" pitchFamily="34" charset="0"/>
              <a:buChar char="•"/>
            </a:pPr>
            <a:r>
              <a:rPr lang="en-US" sz="2400" dirty="0"/>
              <a:t>Inside the active Date Range</a:t>
            </a:r>
          </a:p>
          <a:p>
            <a:endParaRPr lang="en-US" sz="2400" dirty="0"/>
          </a:p>
          <a:p>
            <a:r>
              <a:rPr lang="en-US" sz="2400" dirty="0"/>
              <a:t>If your Provider is not showing up in a service, these are the first 3 things to troubleshoot.</a:t>
            </a:r>
          </a:p>
        </p:txBody>
      </p:sp>
      <p:sp>
        <p:nvSpPr>
          <p:cNvPr id="4" name="Oval 3">
            <a:extLst>
              <a:ext uri="{FF2B5EF4-FFF2-40B4-BE49-F238E27FC236}">
                <a16:creationId xmlns:a16="http://schemas.microsoft.com/office/drawing/2014/main" id="{F1546849-80A6-4843-8B54-622974290237}"/>
              </a:ext>
            </a:extLst>
          </p:cNvPr>
          <p:cNvSpPr/>
          <p:nvPr/>
        </p:nvSpPr>
        <p:spPr>
          <a:xfrm>
            <a:off x="6645363" y="3932925"/>
            <a:ext cx="3629465" cy="2954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B56758FE-9A50-4CDC-9626-23914AD0F6B9}"/>
              </a:ext>
            </a:extLst>
          </p:cNvPr>
          <p:cNvSpPr>
            <a:spLocks noGrp="1"/>
          </p:cNvSpPr>
          <p:nvPr>
            <p:ph type="sldNum" sz="quarter" idx="12"/>
          </p:nvPr>
        </p:nvSpPr>
        <p:spPr/>
        <p:txBody>
          <a:bodyPr/>
          <a:lstStyle/>
          <a:p>
            <a:fld id="{62E03C93-A8B5-5E4D-ADDE-FACFC10B3CD1}" type="slidenum">
              <a:rPr lang="en-US" smtClean="0"/>
              <a:pPr/>
              <a:t>76</a:t>
            </a:fld>
            <a:endParaRPr lang="en-US" dirty="0"/>
          </a:p>
        </p:txBody>
      </p:sp>
    </p:spTree>
    <p:extLst>
      <p:ext uri="{BB962C8B-B14F-4D97-AF65-F5344CB8AC3E}">
        <p14:creationId xmlns:p14="http://schemas.microsoft.com/office/powerpoint/2010/main" val="1781828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746066" y="2108727"/>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Maintaining LWIA Relationships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5" name="Rectangle 4">
            <a:extLst>
              <a:ext uri="{FF2B5EF4-FFF2-40B4-BE49-F238E27FC236}">
                <a16:creationId xmlns:a16="http://schemas.microsoft.com/office/drawing/2014/main" id="{029EB2FE-1374-4800-8567-C7157D991D26}"/>
              </a:ext>
            </a:extLst>
          </p:cNvPr>
          <p:cNvSpPr/>
          <p:nvPr/>
        </p:nvSpPr>
        <p:spPr>
          <a:xfrm>
            <a:off x="1945758" y="2629655"/>
            <a:ext cx="8116217" cy="3970318"/>
          </a:xfrm>
          <a:prstGeom prst="rect">
            <a:avLst/>
          </a:prstGeom>
        </p:spPr>
        <p:txBody>
          <a:bodyPr wrap="square">
            <a:spAutoFit/>
          </a:bodyPr>
          <a:lstStyle/>
          <a:p>
            <a:endParaRPr lang="en-US" sz="2800" dirty="0"/>
          </a:p>
          <a:p>
            <a:r>
              <a:rPr lang="en-US" sz="2800" dirty="0"/>
              <a:t>Each LWIA across the State should have at least one Local System Administrator that has the responsibility of maintaining the Provider/Entity Relationships.</a:t>
            </a:r>
          </a:p>
          <a:p>
            <a:endParaRPr lang="en-US" sz="2800" dirty="0"/>
          </a:p>
          <a:p>
            <a:r>
              <a:rPr lang="en-US" sz="2800" dirty="0"/>
              <a:t>Those Local System Administrators should establish and maintain a schedule for updating the Relationship end dates.  </a:t>
            </a:r>
          </a:p>
          <a:p>
            <a:endParaRPr lang="en-US" sz="2800" dirty="0">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BBD3E25-B8C3-4B1C-89D2-5D3334689875}"/>
              </a:ext>
            </a:extLst>
          </p:cNvPr>
          <p:cNvSpPr>
            <a:spLocks noGrp="1"/>
          </p:cNvSpPr>
          <p:nvPr>
            <p:ph type="sldNum" sz="quarter" idx="12"/>
          </p:nvPr>
        </p:nvSpPr>
        <p:spPr/>
        <p:txBody>
          <a:bodyPr/>
          <a:lstStyle/>
          <a:p>
            <a:fld id="{62E03C93-A8B5-5E4D-ADDE-FACFC10B3CD1}" type="slidenum">
              <a:rPr lang="en-US" smtClean="0"/>
              <a:pPr/>
              <a:t>77</a:t>
            </a:fld>
            <a:endParaRPr lang="en-US" dirty="0"/>
          </a:p>
        </p:txBody>
      </p:sp>
    </p:spTree>
    <p:extLst>
      <p:ext uri="{BB962C8B-B14F-4D97-AF65-F5344CB8AC3E}">
        <p14:creationId xmlns:p14="http://schemas.microsoft.com/office/powerpoint/2010/main" val="27427505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13390" y="2083315"/>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Maintaining LWIA Relationships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514350" indent="-514350">
              <a:buFont typeface="+mj-lt"/>
              <a:buAutoNum type="arabicPeriod"/>
            </a:pPr>
            <a:endParaRPr lang="en-US" dirty="0"/>
          </a:p>
        </p:txBody>
      </p:sp>
      <p:sp>
        <p:nvSpPr>
          <p:cNvPr id="5" name="Rectangle 4">
            <a:extLst>
              <a:ext uri="{FF2B5EF4-FFF2-40B4-BE49-F238E27FC236}">
                <a16:creationId xmlns:a16="http://schemas.microsoft.com/office/drawing/2014/main" id="{029EB2FE-1374-4800-8567-C7157D991D26}"/>
              </a:ext>
            </a:extLst>
          </p:cNvPr>
          <p:cNvSpPr/>
          <p:nvPr/>
        </p:nvSpPr>
        <p:spPr>
          <a:xfrm>
            <a:off x="1137683" y="2488978"/>
            <a:ext cx="9867015" cy="3816429"/>
          </a:xfrm>
          <a:prstGeom prst="rect">
            <a:avLst/>
          </a:prstGeom>
        </p:spPr>
        <p:txBody>
          <a:bodyPr wrap="square">
            <a:spAutoFit/>
          </a:bodyPr>
          <a:lstStyle/>
          <a:p>
            <a:pPr marL="228600"/>
            <a:endParaRPr lang="en-US" sz="2400" dirty="0"/>
          </a:p>
          <a:p>
            <a:pPr marL="228600"/>
            <a:r>
              <a:rPr lang="en-US" sz="2400" dirty="0"/>
              <a:t>Different ways to schedule the review of your Relationships:</a:t>
            </a:r>
          </a:p>
          <a:p>
            <a:pPr marL="228600"/>
            <a:r>
              <a:rPr lang="en-US" sz="2400" b="1" dirty="0"/>
              <a:t>End of program year </a:t>
            </a:r>
          </a:p>
          <a:p>
            <a:pPr marL="228600"/>
            <a:r>
              <a:rPr lang="en-US" sz="1600" dirty="0"/>
              <a:t>Schedule towards the latter part of June every year and make sure all of their relationships that are scheduled to end in the next 12 months are updated. </a:t>
            </a:r>
            <a:r>
              <a:rPr lang="en-US" dirty="0"/>
              <a:t>  </a:t>
            </a:r>
            <a:endParaRPr lang="en-US" sz="2400" dirty="0"/>
          </a:p>
          <a:p>
            <a:pPr marL="228600"/>
            <a:r>
              <a:rPr lang="en-US" sz="2400" b="1" dirty="0"/>
              <a:t>End of calendar year </a:t>
            </a:r>
          </a:p>
          <a:p>
            <a:pPr marL="228600"/>
            <a:r>
              <a:rPr lang="en-US" sz="1600" dirty="0"/>
              <a:t>Schedule towards the latter part of December every year and make sure all of their relationships that are scheduled to end in the next 12 months are updated.  </a:t>
            </a:r>
          </a:p>
          <a:p>
            <a:pPr marL="228600"/>
            <a:r>
              <a:rPr lang="en-US" sz="2400" b="1" dirty="0"/>
              <a:t>Twice a year</a:t>
            </a:r>
          </a:p>
          <a:p>
            <a:pPr marL="228600"/>
            <a:r>
              <a:rPr lang="en-US" sz="1600" dirty="0"/>
              <a:t>Schedule every 6 months and update/review half of your relationships in December and half in June.</a:t>
            </a:r>
          </a:p>
          <a:p>
            <a:pPr marL="228600"/>
            <a:r>
              <a:rPr lang="en-US" sz="2400" b="1" dirty="0"/>
              <a:t>Quarterly </a:t>
            </a:r>
          </a:p>
          <a:p>
            <a:pPr marL="228600"/>
            <a:r>
              <a:rPr lang="en-US" sz="1600" dirty="0"/>
              <a:t>Schedule quarterly and update/review a portion of your relationships every 3 months.</a:t>
            </a:r>
          </a:p>
        </p:txBody>
      </p:sp>
      <p:sp>
        <p:nvSpPr>
          <p:cNvPr id="4" name="Slide Number Placeholder 3">
            <a:extLst>
              <a:ext uri="{FF2B5EF4-FFF2-40B4-BE49-F238E27FC236}">
                <a16:creationId xmlns:a16="http://schemas.microsoft.com/office/drawing/2014/main" id="{87D4B9F3-3E05-4B38-B03E-81CAFCC36760}"/>
              </a:ext>
            </a:extLst>
          </p:cNvPr>
          <p:cNvSpPr>
            <a:spLocks noGrp="1"/>
          </p:cNvSpPr>
          <p:nvPr>
            <p:ph type="sldNum" sz="quarter" idx="12"/>
          </p:nvPr>
        </p:nvSpPr>
        <p:spPr/>
        <p:txBody>
          <a:bodyPr/>
          <a:lstStyle/>
          <a:p>
            <a:fld id="{62E03C93-A8B5-5E4D-ADDE-FACFC10B3CD1}" type="slidenum">
              <a:rPr lang="en-US" smtClean="0"/>
              <a:pPr/>
              <a:t>78</a:t>
            </a:fld>
            <a:endParaRPr lang="en-US" dirty="0"/>
          </a:p>
        </p:txBody>
      </p:sp>
    </p:spTree>
    <p:extLst>
      <p:ext uri="{BB962C8B-B14F-4D97-AF65-F5344CB8AC3E}">
        <p14:creationId xmlns:p14="http://schemas.microsoft.com/office/powerpoint/2010/main" val="25123440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119748"/>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Maintaining LWIA Relationships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5" name="Rectangle 4">
            <a:extLst>
              <a:ext uri="{FF2B5EF4-FFF2-40B4-BE49-F238E27FC236}">
                <a16:creationId xmlns:a16="http://schemas.microsoft.com/office/drawing/2014/main" id="{029EB2FE-1374-4800-8567-C7157D991D26}"/>
              </a:ext>
            </a:extLst>
          </p:cNvPr>
          <p:cNvSpPr/>
          <p:nvPr/>
        </p:nvSpPr>
        <p:spPr>
          <a:xfrm>
            <a:off x="1127051" y="2629655"/>
            <a:ext cx="10226748" cy="3416320"/>
          </a:xfrm>
          <a:prstGeom prst="rect">
            <a:avLst/>
          </a:prstGeom>
        </p:spPr>
        <p:txBody>
          <a:bodyPr wrap="square">
            <a:spAutoFit/>
          </a:bodyPr>
          <a:lstStyle/>
          <a:p>
            <a:endParaRPr lang="en-US" sz="2400" dirty="0"/>
          </a:p>
          <a:p>
            <a:r>
              <a:rPr lang="en-US" sz="2400" dirty="0"/>
              <a:t>There is no required direction from OET for maintaining those Relationship end dates to ensure the Relationships stays current, but this is something each Local System Administrator who is assigned the responsibility for the Provider/Entity Relationships at the LWIA </a:t>
            </a:r>
            <a:r>
              <a:rPr lang="en-US" sz="2400" b="1" u="sng" dirty="0"/>
              <a:t>must</a:t>
            </a:r>
            <a:r>
              <a:rPr lang="en-US" sz="2400" dirty="0"/>
              <a:t> keep the information up to date.</a:t>
            </a:r>
          </a:p>
          <a:p>
            <a:endParaRPr lang="en-US" sz="2400" dirty="0"/>
          </a:p>
          <a:p>
            <a:r>
              <a:rPr lang="en-US" sz="2400" dirty="0"/>
              <a:t>If the LWIA does not maintain their Relationships, they run the risk that they will expire and that will restrict their various Career Planner staff from recording services on client records in IWDS.</a:t>
            </a:r>
          </a:p>
        </p:txBody>
      </p:sp>
      <p:sp>
        <p:nvSpPr>
          <p:cNvPr id="4" name="Slide Number Placeholder 3">
            <a:extLst>
              <a:ext uri="{FF2B5EF4-FFF2-40B4-BE49-F238E27FC236}">
                <a16:creationId xmlns:a16="http://schemas.microsoft.com/office/drawing/2014/main" id="{E96FC7DC-5547-4285-9B3A-47CC8F41A03E}"/>
              </a:ext>
            </a:extLst>
          </p:cNvPr>
          <p:cNvSpPr>
            <a:spLocks noGrp="1"/>
          </p:cNvSpPr>
          <p:nvPr>
            <p:ph type="sldNum" sz="quarter" idx="12"/>
          </p:nvPr>
        </p:nvSpPr>
        <p:spPr/>
        <p:txBody>
          <a:bodyPr/>
          <a:lstStyle/>
          <a:p>
            <a:fld id="{62E03C93-A8B5-5E4D-ADDE-FACFC10B3CD1}" type="slidenum">
              <a:rPr lang="en-US" smtClean="0"/>
              <a:pPr/>
              <a:t>79</a:t>
            </a:fld>
            <a:endParaRPr lang="en-US" dirty="0"/>
          </a:p>
        </p:txBody>
      </p:sp>
    </p:spTree>
    <p:extLst>
      <p:ext uri="{BB962C8B-B14F-4D97-AF65-F5344CB8AC3E}">
        <p14:creationId xmlns:p14="http://schemas.microsoft.com/office/powerpoint/2010/main" val="2257201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1167618" y="1987001"/>
            <a:ext cx="9988062" cy="1107892"/>
          </a:xfrm>
        </p:spPr>
        <p:txBody>
          <a:bodyPr>
            <a:normAutofit lnSpcReduction="10000"/>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Overview</a:t>
            </a:r>
          </a:p>
          <a:p>
            <a:pPr marL="0" indent="0" algn="ctr">
              <a:buNone/>
            </a:pPr>
            <a:r>
              <a:rPr lang="en-US" sz="3200" b="1" dirty="0">
                <a:solidFill>
                  <a:schemeClr val="tx1"/>
                </a:solidFill>
              </a:rPr>
              <a:t>IWDS User Roles Needed</a:t>
            </a:r>
          </a:p>
        </p:txBody>
      </p:sp>
      <p:sp>
        <p:nvSpPr>
          <p:cNvPr id="4" name="Rectangle 3">
            <a:extLst>
              <a:ext uri="{FF2B5EF4-FFF2-40B4-BE49-F238E27FC236}">
                <a16:creationId xmlns:a16="http://schemas.microsoft.com/office/drawing/2014/main" id="{1F09DF6A-8BC2-4BEE-BC82-B2C62D097F8D}"/>
              </a:ext>
            </a:extLst>
          </p:cNvPr>
          <p:cNvSpPr/>
          <p:nvPr/>
        </p:nvSpPr>
        <p:spPr>
          <a:xfrm>
            <a:off x="950155" y="3159874"/>
            <a:ext cx="8223739" cy="2800767"/>
          </a:xfrm>
          <a:prstGeom prst="rect">
            <a:avLst/>
          </a:prstGeom>
        </p:spPr>
        <p:txBody>
          <a:bodyPr wrap="square">
            <a:spAutoFit/>
          </a:bodyPr>
          <a:lstStyle/>
          <a:p>
            <a:pPr marL="342900" indent="-342900">
              <a:buFont typeface="Arial" panose="020B0604020202020204" pitchFamily="34" charset="0"/>
              <a:buChar char="•"/>
            </a:pPr>
            <a:r>
              <a:rPr lang="en-US" sz="2400" b="1" dirty="0"/>
              <a:t>Entity Maintenance </a:t>
            </a:r>
          </a:p>
          <a:p>
            <a:r>
              <a:rPr lang="en-US" sz="2800" i="1" dirty="0"/>
              <a:t>	</a:t>
            </a:r>
            <a:r>
              <a:rPr lang="en-US" sz="2000" i="1" dirty="0"/>
              <a:t>Add/Edit Entity, Location, Contact, Relationships</a:t>
            </a:r>
          </a:p>
          <a:p>
            <a:pPr marL="342900" indent="-342900">
              <a:buFont typeface="Arial" panose="020B0604020202020204" pitchFamily="34" charset="0"/>
              <a:buChar char="•"/>
            </a:pPr>
            <a:r>
              <a:rPr lang="en-US" sz="2400" b="1" dirty="0"/>
              <a:t>Entity Maintenance (Assign Training Function Included)</a:t>
            </a:r>
          </a:p>
          <a:p>
            <a:r>
              <a:rPr lang="en-US" sz="2800" i="1" dirty="0"/>
              <a:t>	</a:t>
            </a:r>
            <a:r>
              <a:rPr lang="en-US" sz="2000" i="1" dirty="0"/>
              <a:t>Add/Edit Entity, Location, Contact, Relationships</a:t>
            </a:r>
          </a:p>
          <a:p>
            <a:r>
              <a:rPr lang="en-US" sz="2000" i="1" dirty="0"/>
              <a:t>	Ability to Assign Training Function to Location</a:t>
            </a:r>
          </a:p>
          <a:p>
            <a:pPr marL="342900" indent="-342900">
              <a:buFont typeface="Arial" panose="020B0604020202020204" pitchFamily="34" charset="0"/>
              <a:buChar char="•"/>
            </a:pPr>
            <a:r>
              <a:rPr lang="en-US" sz="2400" b="1" dirty="0"/>
              <a:t>LWA Relationship Manager</a:t>
            </a:r>
          </a:p>
          <a:p>
            <a:r>
              <a:rPr lang="en-US" sz="2800" i="1" dirty="0"/>
              <a:t>	</a:t>
            </a:r>
            <a:r>
              <a:rPr lang="en-US" sz="2000" i="1" dirty="0"/>
              <a:t>Add/Edit Relationships</a:t>
            </a:r>
          </a:p>
        </p:txBody>
      </p:sp>
      <p:pic>
        <p:nvPicPr>
          <p:cNvPr id="5" name="Picture 4">
            <a:extLst>
              <a:ext uri="{FF2B5EF4-FFF2-40B4-BE49-F238E27FC236}">
                <a16:creationId xmlns:a16="http://schemas.microsoft.com/office/drawing/2014/main" id="{048F38F6-7250-42C7-A17A-21DE20F84411}"/>
              </a:ext>
            </a:extLst>
          </p:cNvPr>
          <p:cNvPicPr>
            <a:picLocks noChangeAspect="1"/>
          </p:cNvPicPr>
          <p:nvPr/>
        </p:nvPicPr>
        <p:blipFill rotWithShape="1">
          <a:blip r:embed="rId3"/>
          <a:srcRect l="53071" t="32126" r="22573" b="57529"/>
          <a:stretch/>
        </p:blipFill>
        <p:spPr>
          <a:xfrm>
            <a:off x="8962879" y="5221854"/>
            <a:ext cx="1672152" cy="450166"/>
          </a:xfrm>
          <a:prstGeom prst="rect">
            <a:avLst/>
          </a:prstGeom>
        </p:spPr>
      </p:pic>
      <p:pic>
        <p:nvPicPr>
          <p:cNvPr id="6" name="Picture 5">
            <a:extLst>
              <a:ext uri="{FF2B5EF4-FFF2-40B4-BE49-F238E27FC236}">
                <a16:creationId xmlns:a16="http://schemas.microsoft.com/office/drawing/2014/main" id="{19C014D9-0CF6-4626-9224-8A8E4E93EE3A}"/>
              </a:ext>
            </a:extLst>
          </p:cNvPr>
          <p:cNvPicPr>
            <a:picLocks noChangeAspect="1"/>
          </p:cNvPicPr>
          <p:nvPr/>
        </p:nvPicPr>
        <p:blipFill rotWithShape="1">
          <a:blip r:embed="rId3"/>
          <a:srcRect l="22786" t="9247" r="47092" b="80407"/>
          <a:stretch/>
        </p:blipFill>
        <p:spPr>
          <a:xfrm>
            <a:off x="8962879" y="4076548"/>
            <a:ext cx="2067951" cy="450166"/>
          </a:xfrm>
          <a:prstGeom prst="rect">
            <a:avLst/>
          </a:prstGeom>
        </p:spPr>
      </p:pic>
      <p:pic>
        <p:nvPicPr>
          <p:cNvPr id="7" name="Picture 6">
            <a:extLst>
              <a:ext uri="{FF2B5EF4-FFF2-40B4-BE49-F238E27FC236}">
                <a16:creationId xmlns:a16="http://schemas.microsoft.com/office/drawing/2014/main" id="{3C64B0F5-0BDA-4C46-BBB5-1DD80DA812B7}"/>
              </a:ext>
            </a:extLst>
          </p:cNvPr>
          <p:cNvPicPr>
            <a:picLocks noChangeAspect="1"/>
          </p:cNvPicPr>
          <p:nvPr/>
        </p:nvPicPr>
        <p:blipFill rotWithShape="1">
          <a:blip r:embed="rId3"/>
          <a:srcRect t="9247" r="82628" b="80407"/>
          <a:stretch/>
        </p:blipFill>
        <p:spPr>
          <a:xfrm>
            <a:off x="8921907" y="3312943"/>
            <a:ext cx="1192691" cy="450165"/>
          </a:xfrm>
          <a:prstGeom prst="rect">
            <a:avLst/>
          </a:prstGeom>
        </p:spPr>
      </p:pic>
      <p:sp>
        <p:nvSpPr>
          <p:cNvPr id="8" name="Slide Number Placeholder 7">
            <a:extLst>
              <a:ext uri="{FF2B5EF4-FFF2-40B4-BE49-F238E27FC236}">
                <a16:creationId xmlns:a16="http://schemas.microsoft.com/office/drawing/2014/main" id="{65B7FA0E-83AD-4D6A-B73C-9D3E0F310BD5}"/>
              </a:ext>
            </a:extLst>
          </p:cNvPr>
          <p:cNvSpPr>
            <a:spLocks noGrp="1"/>
          </p:cNvSpPr>
          <p:nvPr>
            <p:ph type="sldNum" sz="quarter" idx="12"/>
          </p:nvPr>
        </p:nvSpPr>
        <p:spPr/>
        <p:txBody>
          <a:bodyPr/>
          <a:lstStyle/>
          <a:p>
            <a:fld id="{62E03C93-A8B5-5E4D-ADDE-FACFC10B3CD1}" type="slidenum">
              <a:rPr lang="en-US" smtClean="0"/>
              <a:pPr/>
              <a:t>8</a:t>
            </a:fld>
            <a:endParaRPr lang="en-US" dirty="0"/>
          </a:p>
        </p:txBody>
      </p:sp>
    </p:spTree>
    <p:extLst>
      <p:ext uri="{BB962C8B-B14F-4D97-AF65-F5344CB8AC3E}">
        <p14:creationId xmlns:p14="http://schemas.microsoft.com/office/powerpoint/2010/main" val="41298577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LWIA Point of Contact for Training Providers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768844"/>
            <a:ext cx="4473527" cy="3816429"/>
          </a:xfrm>
          <a:prstGeom prst="rect">
            <a:avLst/>
          </a:prstGeom>
        </p:spPr>
        <p:txBody>
          <a:bodyPr wrap="square">
            <a:spAutoFit/>
          </a:bodyPr>
          <a:lstStyle/>
          <a:p>
            <a:pPr marL="228600"/>
            <a:r>
              <a:rPr lang="en-US" sz="2200" dirty="0"/>
              <a:t>It is very important for the LWIA to keep the contact information on the Public Side of IWDS up to date.</a:t>
            </a:r>
          </a:p>
          <a:p>
            <a:pPr marL="228600"/>
            <a:endParaRPr lang="en-US" sz="2200" dirty="0"/>
          </a:p>
          <a:p>
            <a:pPr marL="228600"/>
            <a:r>
              <a:rPr lang="en-US" sz="2200" dirty="0"/>
              <a:t>If the Local System Administrator who was the main contact for the LWIA has left, this information must be updated ASAP.</a:t>
            </a:r>
          </a:p>
          <a:p>
            <a:pPr marL="228600"/>
            <a:endParaRPr lang="en-US" sz="2200" dirty="0"/>
          </a:p>
          <a:p>
            <a:pPr marL="228600"/>
            <a:r>
              <a:rPr lang="en-US" sz="2200" dirty="0"/>
              <a:t>To see who is listed in your LWIA, click “new providers”</a:t>
            </a:r>
          </a:p>
        </p:txBody>
      </p:sp>
      <p:sp>
        <p:nvSpPr>
          <p:cNvPr id="4" name="Slide Number Placeholder 3">
            <a:extLst>
              <a:ext uri="{FF2B5EF4-FFF2-40B4-BE49-F238E27FC236}">
                <a16:creationId xmlns:a16="http://schemas.microsoft.com/office/drawing/2014/main" id="{687470E5-1720-42DA-866D-51C03F941BE8}"/>
              </a:ext>
            </a:extLst>
          </p:cNvPr>
          <p:cNvSpPr>
            <a:spLocks noGrp="1"/>
          </p:cNvSpPr>
          <p:nvPr>
            <p:ph type="sldNum" sz="quarter" idx="12"/>
          </p:nvPr>
        </p:nvSpPr>
        <p:spPr/>
        <p:txBody>
          <a:bodyPr/>
          <a:lstStyle/>
          <a:p>
            <a:fld id="{62E03C93-A8B5-5E4D-ADDE-FACFC10B3CD1}" type="slidenum">
              <a:rPr lang="en-US" smtClean="0"/>
              <a:pPr/>
              <a:t>80</a:t>
            </a:fld>
            <a:endParaRPr lang="en-US" dirty="0"/>
          </a:p>
        </p:txBody>
      </p:sp>
      <p:pic>
        <p:nvPicPr>
          <p:cNvPr id="6" name="Picture 5">
            <a:extLst>
              <a:ext uri="{FF2B5EF4-FFF2-40B4-BE49-F238E27FC236}">
                <a16:creationId xmlns:a16="http://schemas.microsoft.com/office/drawing/2014/main" id="{4B6FE3C2-E595-47E3-BDA1-A06B2298910B}"/>
              </a:ext>
            </a:extLst>
          </p:cNvPr>
          <p:cNvPicPr>
            <a:picLocks noChangeAspect="1"/>
          </p:cNvPicPr>
          <p:nvPr/>
        </p:nvPicPr>
        <p:blipFill>
          <a:blip r:embed="rId2"/>
          <a:stretch>
            <a:fillRect/>
          </a:stretch>
        </p:blipFill>
        <p:spPr>
          <a:xfrm>
            <a:off x="5152174" y="2729132"/>
            <a:ext cx="6201626" cy="3403720"/>
          </a:xfrm>
          <a:prstGeom prst="rect">
            <a:avLst/>
          </a:prstGeom>
        </p:spPr>
      </p:pic>
    </p:spTree>
    <p:extLst>
      <p:ext uri="{BB962C8B-B14F-4D97-AF65-F5344CB8AC3E}">
        <p14:creationId xmlns:p14="http://schemas.microsoft.com/office/powerpoint/2010/main" val="5027358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LWIA Point of Contact for Training Providers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768844"/>
            <a:ext cx="4473527" cy="830997"/>
          </a:xfrm>
          <a:prstGeom prst="rect">
            <a:avLst/>
          </a:prstGeom>
        </p:spPr>
        <p:txBody>
          <a:bodyPr wrap="square">
            <a:spAutoFit/>
          </a:bodyPr>
          <a:lstStyle/>
          <a:p>
            <a:pPr marL="228600"/>
            <a:r>
              <a:rPr lang="en-US" sz="2400" dirty="0"/>
              <a:t>Enter a zip code in your LWIA and click “Return”</a:t>
            </a:r>
          </a:p>
        </p:txBody>
      </p:sp>
      <p:sp>
        <p:nvSpPr>
          <p:cNvPr id="4" name="Slide Number Placeholder 3">
            <a:extLst>
              <a:ext uri="{FF2B5EF4-FFF2-40B4-BE49-F238E27FC236}">
                <a16:creationId xmlns:a16="http://schemas.microsoft.com/office/drawing/2014/main" id="{687470E5-1720-42DA-866D-51C03F941BE8}"/>
              </a:ext>
            </a:extLst>
          </p:cNvPr>
          <p:cNvSpPr>
            <a:spLocks noGrp="1"/>
          </p:cNvSpPr>
          <p:nvPr>
            <p:ph type="sldNum" sz="quarter" idx="12"/>
          </p:nvPr>
        </p:nvSpPr>
        <p:spPr/>
        <p:txBody>
          <a:bodyPr/>
          <a:lstStyle/>
          <a:p>
            <a:fld id="{62E03C93-A8B5-5E4D-ADDE-FACFC10B3CD1}" type="slidenum">
              <a:rPr lang="en-US" smtClean="0"/>
              <a:pPr/>
              <a:t>81</a:t>
            </a:fld>
            <a:endParaRPr lang="en-US" dirty="0"/>
          </a:p>
        </p:txBody>
      </p:sp>
      <p:pic>
        <p:nvPicPr>
          <p:cNvPr id="8" name="Picture 7">
            <a:extLst>
              <a:ext uri="{FF2B5EF4-FFF2-40B4-BE49-F238E27FC236}">
                <a16:creationId xmlns:a16="http://schemas.microsoft.com/office/drawing/2014/main" id="{A6567574-13E4-4497-8B7D-0DCB13AFAE53}"/>
              </a:ext>
            </a:extLst>
          </p:cNvPr>
          <p:cNvPicPr>
            <a:picLocks noChangeAspect="1"/>
          </p:cNvPicPr>
          <p:nvPr/>
        </p:nvPicPr>
        <p:blipFill>
          <a:blip r:embed="rId2"/>
          <a:stretch>
            <a:fillRect/>
          </a:stretch>
        </p:blipFill>
        <p:spPr>
          <a:xfrm>
            <a:off x="5021665" y="2729132"/>
            <a:ext cx="6124575" cy="2924175"/>
          </a:xfrm>
          <a:prstGeom prst="rect">
            <a:avLst/>
          </a:prstGeom>
        </p:spPr>
      </p:pic>
    </p:spTree>
    <p:extLst>
      <p:ext uri="{BB962C8B-B14F-4D97-AF65-F5344CB8AC3E}">
        <p14:creationId xmlns:p14="http://schemas.microsoft.com/office/powerpoint/2010/main" val="31993411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LWIA Point of Contact for Training Providers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768844"/>
            <a:ext cx="4473527" cy="3785652"/>
          </a:xfrm>
          <a:prstGeom prst="rect">
            <a:avLst/>
          </a:prstGeom>
        </p:spPr>
        <p:txBody>
          <a:bodyPr wrap="square">
            <a:spAutoFit/>
          </a:bodyPr>
          <a:lstStyle/>
          <a:p>
            <a:pPr marL="228600"/>
            <a:r>
              <a:rPr lang="en-US" sz="2400" dirty="0"/>
              <a:t>This will display who the main LWIA point of contact is for training providers.</a:t>
            </a:r>
          </a:p>
          <a:p>
            <a:pPr marL="228600"/>
            <a:endParaRPr lang="en-US" sz="2400" dirty="0"/>
          </a:p>
          <a:p>
            <a:pPr marL="228600"/>
            <a:r>
              <a:rPr lang="en-US" sz="2400" dirty="0"/>
              <a:t>If any of this information has changed, email the IWDS Performance Measures staff and cc: the IWDS System Administrators to have the information updated.</a:t>
            </a:r>
          </a:p>
        </p:txBody>
      </p:sp>
      <p:sp>
        <p:nvSpPr>
          <p:cNvPr id="4" name="Slide Number Placeholder 3">
            <a:extLst>
              <a:ext uri="{FF2B5EF4-FFF2-40B4-BE49-F238E27FC236}">
                <a16:creationId xmlns:a16="http://schemas.microsoft.com/office/drawing/2014/main" id="{687470E5-1720-42DA-866D-51C03F941BE8}"/>
              </a:ext>
            </a:extLst>
          </p:cNvPr>
          <p:cNvSpPr>
            <a:spLocks noGrp="1"/>
          </p:cNvSpPr>
          <p:nvPr>
            <p:ph type="sldNum" sz="quarter" idx="12"/>
          </p:nvPr>
        </p:nvSpPr>
        <p:spPr/>
        <p:txBody>
          <a:bodyPr/>
          <a:lstStyle/>
          <a:p>
            <a:fld id="{62E03C93-A8B5-5E4D-ADDE-FACFC10B3CD1}" type="slidenum">
              <a:rPr lang="en-US" smtClean="0"/>
              <a:pPr/>
              <a:t>82</a:t>
            </a:fld>
            <a:endParaRPr lang="en-US" dirty="0"/>
          </a:p>
        </p:txBody>
      </p:sp>
      <p:pic>
        <p:nvPicPr>
          <p:cNvPr id="6" name="Picture 5">
            <a:extLst>
              <a:ext uri="{FF2B5EF4-FFF2-40B4-BE49-F238E27FC236}">
                <a16:creationId xmlns:a16="http://schemas.microsoft.com/office/drawing/2014/main" id="{8CAD6E9D-EA46-4E18-A7FB-EBDC6C29FB7B}"/>
              </a:ext>
            </a:extLst>
          </p:cNvPr>
          <p:cNvPicPr>
            <a:picLocks noChangeAspect="1"/>
          </p:cNvPicPr>
          <p:nvPr/>
        </p:nvPicPr>
        <p:blipFill>
          <a:blip r:embed="rId2"/>
          <a:stretch>
            <a:fillRect/>
          </a:stretch>
        </p:blipFill>
        <p:spPr>
          <a:xfrm>
            <a:off x="5433499" y="2952066"/>
            <a:ext cx="5657850" cy="3181350"/>
          </a:xfrm>
          <a:prstGeom prst="rect">
            <a:avLst/>
          </a:prstGeom>
        </p:spPr>
      </p:pic>
    </p:spTree>
    <p:extLst>
      <p:ext uri="{BB962C8B-B14F-4D97-AF65-F5344CB8AC3E}">
        <p14:creationId xmlns:p14="http://schemas.microsoft.com/office/powerpoint/2010/main" val="38492761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1360967" y="2118167"/>
            <a:ext cx="9058940" cy="4058796"/>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DCEO Contacts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sz="1800" dirty="0">
              <a:solidFill>
                <a:schemeClr val="tx1"/>
              </a:solidFill>
              <a:latin typeface="Tahoma" panose="020B060403050404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5796E74-5A56-4DB6-84E9-F360C420376E}"/>
              </a:ext>
            </a:extLst>
          </p:cNvPr>
          <p:cNvSpPr/>
          <p:nvPr/>
        </p:nvSpPr>
        <p:spPr>
          <a:xfrm>
            <a:off x="1360967" y="2861896"/>
            <a:ext cx="8716287" cy="3210238"/>
          </a:xfrm>
          <a:prstGeom prst="rect">
            <a:avLst/>
          </a:prstGeom>
        </p:spPr>
        <p:txBody>
          <a:bodyPr wrap="square">
            <a:spAutoFit/>
          </a:bodyPr>
          <a:lstStyle/>
          <a:p>
            <a:pPr marL="228600" marR="0" algn="ctr">
              <a:lnSpc>
                <a:spcPct val="115000"/>
              </a:lnSpc>
              <a:spcBef>
                <a:spcPts val="0"/>
              </a:spcBef>
              <a:spcAft>
                <a:spcPts val="0"/>
              </a:spcAft>
            </a:pPr>
            <a:endParaRPr lang="en-US" sz="2000" b="1" dirty="0">
              <a:latin typeface="Tahoma" panose="020B0604030504040204" pitchFamily="34" charset="0"/>
              <a:cs typeface="Times New Roman" panose="02020603050405020304" pitchFamily="18" charset="0"/>
            </a:endParaRPr>
          </a:p>
          <a:p>
            <a:pPr marL="228600" marR="0" algn="ctr">
              <a:lnSpc>
                <a:spcPct val="115000"/>
              </a:lnSpc>
              <a:spcBef>
                <a:spcPts val="0"/>
              </a:spcBef>
              <a:spcAft>
                <a:spcPts val="0"/>
              </a:spcAft>
            </a:pPr>
            <a:r>
              <a:rPr lang="en-US" sz="2000" b="1" dirty="0">
                <a:latin typeface="Tahoma" panose="020B0604030504040204" pitchFamily="34" charset="0"/>
                <a:cs typeface="Times New Roman" panose="02020603050405020304" pitchFamily="18" charset="0"/>
              </a:rPr>
              <a:t>IWDS SYSTEM ADMINISTRATORS</a:t>
            </a:r>
          </a:p>
          <a:p>
            <a:pPr marL="228600" marR="0" algn="ctr">
              <a:lnSpc>
                <a:spcPct val="115000"/>
              </a:lnSpc>
              <a:spcBef>
                <a:spcPts val="0"/>
              </a:spcBef>
              <a:spcAft>
                <a:spcPts val="0"/>
              </a:spcAft>
            </a:pPr>
            <a:r>
              <a:rPr lang="en-US" sz="2000" dirty="0">
                <a:latin typeface="Tahoma" panose="020B0604030504040204" pitchFamily="34" charset="0"/>
                <a:ea typeface="Arial" panose="020B0604020202020204" pitchFamily="34" charset="0"/>
                <a:cs typeface="Times New Roman" panose="02020603050405020304" pitchFamily="18" charset="0"/>
              </a:rPr>
              <a:t>Kris Theilen: (217) </a:t>
            </a:r>
            <a:r>
              <a:rPr lang="en-US" sz="2000" dirty="0">
                <a:latin typeface="Tahoma" panose="020B0604030504040204" pitchFamily="34" charset="0"/>
                <a:cs typeface="Times New Roman" panose="02020603050405020304" pitchFamily="18" charset="0"/>
              </a:rPr>
              <a:t>299-2161</a:t>
            </a:r>
            <a:r>
              <a:rPr lang="en-US" sz="2000" dirty="0">
                <a:latin typeface="Tahoma" panose="020B0604030504040204" pitchFamily="34" charset="0"/>
                <a:ea typeface="Arial" panose="020B0604020202020204" pitchFamily="34" charset="0"/>
                <a:cs typeface="Times New Roman" panose="02020603050405020304" pitchFamily="18" charset="0"/>
              </a:rPr>
              <a:t>, </a:t>
            </a:r>
            <a:r>
              <a:rPr lang="en-US" sz="2000" u="sng" dirty="0">
                <a:solidFill>
                  <a:srgbClr val="0000FF"/>
                </a:solidFill>
                <a:latin typeface="Tahoma" panose="020B0604030504040204" pitchFamily="34" charset="0"/>
                <a:ea typeface="Arial" panose="020B0604020202020204" pitchFamily="34" charset="0"/>
                <a:cs typeface="Times New Roman" panose="02020603050405020304" pitchFamily="18" charset="0"/>
              </a:rPr>
              <a:t>Kr</a:t>
            </a:r>
            <a:r>
              <a:rPr lang="en-US" sz="2000" u="sng" dirty="0">
                <a:solidFill>
                  <a:srgbClr val="0000FF"/>
                </a:solidFill>
                <a:latin typeface="Tahoma" panose="020B060403050404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istofer.Theilen@illinois.gov</a:t>
            </a:r>
            <a:endParaRPr lang="en-US" sz="2000" u="sng" dirty="0">
              <a:solidFill>
                <a:srgbClr val="0000FF"/>
              </a:solidFill>
              <a:latin typeface="Tahoma" panose="020B0604030504040204" pitchFamily="34" charset="0"/>
              <a:cs typeface="Times New Roman" panose="02020603050405020304" pitchFamily="18" charset="0"/>
            </a:endParaRPr>
          </a:p>
          <a:p>
            <a:pPr marL="228600" marR="0" algn="ctr">
              <a:lnSpc>
                <a:spcPct val="115000"/>
              </a:lnSpc>
              <a:spcBef>
                <a:spcPts val="0"/>
              </a:spcBef>
              <a:spcAft>
                <a:spcPts val="0"/>
              </a:spcAft>
            </a:pPr>
            <a:endParaRPr lang="en-US" sz="2000" dirty="0">
              <a:latin typeface="Tahoma" panose="020B0604030504040204" pitchFamily="34" charset="0"/>
              <a:ea typeface="Calibri" panose="020F0502020204030204" pitchFamily="34" charset="0"/>
              <a:cs typeface="Times New Roman" panose="02020603050405020304" pitchFamily="18" charset="0"/>
            </a:endParaRPr>
          </a:p>
          <a:p>
            <a:pPr marL="228600" marR="0" algn="ctr">
              <a:lnSpc>
                <a:spcPct val="115000"/>
              </a:lnSpc>
              <a:spcBef>
                <a:spcPts val="0"/>
              </a:spcBef>
              <a:spcAft>
                <a:spcPts val="0"/>
              </a:spcAft>
            </a:pPr>
            <a:r>
              <a:rPr lang="en-US" sz="2000" b="1" dirty="0">
                <a:latin typeface="Tahoma" panose="020B0604030504040204" pitchFamily="34" charset="0"/>
                <a:cs typeface="Times New Roman" panose="02020603050405020304" pitchFamily="18" charset="0"/>
              </a:rPr>
              <a:t>WIOA PERFORMANCE MEASURES STAFF</a:t>
            </a:r>
          </a:p>
          <a:p>
            <a:pPr marL="228600" marR="0" algn="ctr">
              <a:lnSpc>
                <a:spcPct val="115000"/>
              </a:lnSpc>
              <a:spcBef>
                <a:spcPts val="0"/>
              </a:spcBef>
              <a:spcAft>
                <a:spcPts val="0"/>
              </a:spcAft>
            </a:pPr>
            <a:r>
              <a:rPr lang="en-US" sz="2000" dirty="0">
                <a:latin typeface="Tahoma" panose="020B0604030504040204" pitchFamily="34" charset="0"/>
                <a:ea typeface="Calibri" panose="020F0502020204030204" pitchFamily="34" charset="0"/>
                <a:cs typeface="Times New Roman" panose="02020603050405020304" pitchFamily="18" charset="0"/>
              </a:rPr>
              <a:t>Mark Burgess: (217</a:t>
            </a:r>
            <a:r>
              <a:rPr lang="en-US" sz="2000" dirty="0">
                <a:latin typeface="Tahoma" panose="020B0604030504040204" pitchFamily="34" charset="0"/>
                <a:cs typeface="Times New Roman" panose="02020603050405020304" pitchFamily="18" charset="0"/>
              </a:rPr>
              <a:t>) 970-0061, </a:t>
            </a:r>
            <a:r>
              <a:rPr lang="en-US" sz="2000" u="sng" dirty="0">
                <a:solidFill>
                  <a:srgbClr val="0000FF"/>
                </a:solidFill>
                <a:latin typeface="Tahoma" panose="020B0604030504040204" pitchFamily="34" charset="0"/>
                <a:ea typeface="Calibri" panose="020F0502020204030204" pitchFamily="34" charset="0"/>
                <a:cs typeface="Times New Roman" panose="02020603050405020304" pitchFamily="18" charset="0"/>
              </a:rPr>
              <a:t>M</a:t>
            </a:r>
            <a:r>
              <a:rPr lang="en-US" sz="2000" u="sng" dirty="0">
                <a:solidFill>
                  <a:srgbClr val="0000FF"/>
                </a:solidFill>
                <a:latin typeface="Tahoma" panose="020B0604030504040204" pitchFamily="34" charset="0"/>
                <a:cs typeface="Times New Roman" panose="02020603050405020304" pitchFamily="18" charset="0"/>
              </a:rPr>
              <a:t>ark.A.Burgess@illinois.gov</a:t>
            </a:r>
            <a:endParaRPr lang="en-US" sz="2000" dirty="0">
              <a:latin typeface="Tahoma" panose="020B0604030504040204" pitchFamily="34" charset="0"/>
              <a:ea typeface="Arial" panose="020B0604020202020204" pitchFamily="34" charset="0"/>
              <a:cs typeface="Times New Roman" panose="02020603050405020304" pitchFamily="18" charset="0"/>
            </a:endParaRPr>
          </a:p>
          <a:p>
            <a:pPr marL="228600" marR="0" algn="ctr">
              <a:lnSpc>
                <a:spcPct val="115000"/>
              </a:lnSpc>
              <a:spcBef>
                <a:spcPts val="0"/>
              </a:spcBef>
              <a:spcAft>
                <a:spcPts val="0"/>
              </a:spcAft>
            </a:pPr>
            <a:r>
              <a:rPr lang="en-US" sz="2000" dirty="0">
                <a:latin typeface="Tahoma" panose="020B0604030504040204" pitchFamily="34" charset="0"/>
                <a:cs typeface="Times New Roman" panose="02020603050405020304" pitchFamily="18" charset="0"/>
              </a:rPr>
              <a:t>Paula</a:t>
            </a:r>
            <a:r>
              <a:rPr lang="en-US" sz="2000" dirty="0">
                <a:latin typeface="Tahoma" panose="020B0604030504040204" pitchFamily="34" charset="0"/>
                <a:ea typeface="Arial" panose="020B0604020202020204" pitchFamily="34" charset="0"/>
                <a:cs typeface="Times New Roman" panose="02020603050405020304" pitchFamily="18" charset="0"/>
              </a:rPr>
              <a:t> Barry:</a:t>
            </a:r>
            <a:r>
              <a:rPr lang="en-US" sz="2000" dirty="0">
                <a:latin typeface="Tahoma" panose="020B0604030504040204" pitchFamily="34" charset="0"/>
                <a:cs typeface="Times New Roman" panose="02020603050405020304" pitchFamily="18" charset="0"/>
              </a:rPr>
              <a:t> </a:t>
            </a:r>
            <a:r>
              <a:rPr lang="en-US" sz="2000" u="sng" dirty="0">
                <a:solidFill>
                  <a:srgbClr val="0000FF"/>
                </a:solidFill>
                <a:latin typeface="Tahoma" panose="020B0604030504040204" pitchFamily="34" charset="0"/>
                <a:cs typeface="Times New Roman" panose="02020603050405020304" pitchFamily="18" charset="0"/>
              </a:rPr>
              <a:t>P</a:t>
            </a:r>
            <a:r>
              <a:rPr lang="en-US" sz="2000" u="sng" dirty="0">
                <a:solidFill>
                  <a:srgbClr val="0000FF"/>
                </a:solidFill>
                <a:latin typeface="Tahoma" panose="020B060403050404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aula.Barry@illinois.gov</a:t>
            </a:r>
            <a:endParaRPr lang="en-US" sz="2000" u="sng" dirty="0">
              <a:solidFill>
                <a:srgbClr val="0000FF"/>
              </a:solidFill>
              <a:latin typeface="Tahoma" panose="020B0604030504040204" pitchFamily="34" charset="0"/>
              <a:cs typeface="Times New Roman" panose="02020603050405020304" pitchFamily="18" charset="0"/>
            </a:endParaRPr>
          </a:p>
          <a:p>
            <a:pPr marL="228600" algn="ctr">
              <a:lnSpc>
                <a:spcPct val="115000"/>
              </a:lnSpc>
            </a:pPr>
            <a:r>
              <a:rPr lang="en-US" sz="2000" dirty="0">
                <a:latin typeface="Tahoma" panose="020B0604030504040204" pitchFamily="34" charset="0"/>
                <a:cs typeface="Times New Roman" panose="02020603050405020304" pitchFamily="18" charset="0"/>
              </a:rPr>
              <a:t>Ray Al-Amin: </a:t>
            </a:r>
            <a:r>
              <a:rPr lang="en-US" sz="2000" u="sng" dirty="0">
                <a:solidFill>
                  <a:srgbClr val="0000FF"/>
                </a:solidFill>
                <a:latin typeface="Tahoma" panose="020B0604030504040204" pitchFamily="34" charset="0"/>
                <a:cs typeface="Times New Roman" panose="02020603050405020304" pitchFamily="18" charset="0"/>
              </a:rPr>
              <a:t>R</a:t>
            </a:r>
            <a:r>
              <a:rPr lang="en-US" sz="2000" u="sng" dirty="0">
                <a:solidFill>
                  <a:srgbClr val="0000FF"/>
                </a:solidFill>
                <a:latin typeface="Tahoma" panose="020B060403050404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amon.Al-Amin@illnois.gov</a:t>
            </a:r>
            <a:r>
              <a:rPr lang="en-US" sz="2000" u="sng" dirty="0">
                <a:solidFill>
                  <a:srgbClr val="0000FF"/>
                </a:solidFill>
                <a:latin typeface="Tahoma" panose="020B0604030504040204" pitchFamily="34" charset="0"/>
                <a:cs typeface="Times New Roman" panose="02020603050405020304" pitchFamily="18" charset="0"/>
              </a:rPr>
              <a:t> </a:t>
            </a:r>
          </a:p>
          <a:p>
            <a:pPr marL="228600" marR="0">
              <a:lnSpc>
                <a:spcPct val="115000"/>
              </a:lnSpc>
              <a:spcBef>
                <a:spcPts val="0"/>
              </a:spcBef>
              <a:spcAft>
                <a:spcPts val="0"/>
              </a:spcAft>
            </a:pPr>
            <a:endParaRPr lang="en-US" u="sng" dirty="0">
              <a:solidFill>
                <a:srgbClr val="0000FF"/>
              </a:solidFill>
              <a:latin typeface="Tahoma" panose="020B060403050404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5E45F4C-34CC-4A64-8F9A-33A04FD6CA1E}"/>
              </a:ext>
            </a:extLst>
          </p:cNvPr>
          <p:cNvSpPr>
            <a:spLocks noGrp="1"/>
          </p:cNvSpPr>
          <p:nvPr>
            <p:ph type="sldNum" sz="quarter" idx="12"/>
          </p:nvPr>
        </p:nvSpPr>
        <p:spPr/>
        <p:txBody>
          <a:bodyPr/>
          <a:lstStyle/>
          <a:p>
            <a:fld id="{62E03C93-A8B5-5E4D-ADDE-FACFC10B3CD1}" type="slidenum">
              <a:rPr lang="en-US" smtClean="0"/>
              <a:pPr/>
              <a:t>83</a:t>
            </a:fld>
            <a:endParaRPr lang="en-US" dirty="0"/>
          </a:p>
        </p:txBody>
      </p:sp>
    </p:spTree>
    <p:extLst>
      <p:ext uri="{BB962C8B-B14F-4D97-AF65-F5344CB8AC3E}">
        <p14:creationId xmlns:p14="http://schemas.microsoft.com/office/powerpoint/2010/main" val="16221664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10" y="498323"/>
            <a:ext cx="7616143" cy="561049"/>
          </a:xfrm>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4" name="TextBox 3">
            <a:extLst>
              <a:ext uri="{FF2B5EF4-FFF2-40B4-BE49-F238E27FC236}">
                <a16:creationId xmlns:a16="http://schemas.microsoft.com/office/drawing/2014/main" id="{07B003BD-67DA-490F-88D6-8BC37B4248A5}"/>
              </a:ext>
            </a:extLst>
          </p:cNvPr>
          <p:cNvSpPr txBox="1"/>
          <p:nvPr/>
        </p:nvSpPr>
        <p:spPr>
          <a:xfrm>
            <a:off x="609600" y="5903893"/>
            <a:ext cx="11087100" cy="830997"/>
          </a:xfrm>
          <a:prstGeom prst="rect">
            <a:avLst/>
          </a:prstGeom>
          <a:noFill/>
        </p:spPr>
        <p:txBody>
          <a:bodyPr wrap="square" rtlCol="0">
            <a:spAutoFit/>
          </a:bodyPr>
          <a:lstStyle/>
          <a:p>
            <a:pPr algn="ctr"/>
            <a:r>
              <a:rPr lang="en-US" sz="1200" dirty="0"/>
              <a:t>The Illinois workNet® Center System, an American Job Center, is an equal opportunity employer/program. Auxiliary aids and services are available upon request to individuals with disabilities. All voice telephone numbers may be reached by persons using TTY/TDD equipment by calling TTY (800) 526-0844 or 711. This workforce product was funded by a grant awarded by the U.S. Department of Labor Employment and Training Administration. For more information please refer to the footer at the bottom of any webpage at </a:t>
            </a:r>
            <a:r>
              <a:rPr lang="en-US" sz="1200" u="sng" dirty="0">
                <a:hlinkClick r:id="rId2"/>
              </a:rPr>
              <a:t>illinoisworknet.com</a:t>
            </a:r>
            <a:r>
              <a:rPr lang="en-US" sz="1200" dirty="0"/>
              <a:t>. – December 2019, v3</a:t>
            </a:r>
          </a:p>
        </p:txBody>
      </p:sp>
      <p:sp>
        <p:nvSpPr>
          <p:cNvPr id="5" name="Rectangle 4">
            <a:extLst>
              <a:ext uri="{FF2B5EF4-FFF2-40B4-BE49-F238E27FC236}">
                <a16:creationId xmlns:a16="http://schemas.microsoft.com/office/drawing/2014/main" id="{821B8BFC-D20F-478E-BBB3-BFCEC706695E}"/>
              </a:ext>
            </a:extLst>
          </p:cNvPr>
          <p:cNvSpPr/>
          <p:nvPr/>
        </p:nvSpPr>
        <p:spPr>
          <a:xfrm>
            <a:off x="3048000" y="3105835"/>
            <a:ext cx="6096000" cy="923330"/>
          </a:xfrm>
          <a:prstGeom prst="rect">
            <a:avLst/>
          </a:prstGeom>
        </p:spPr>
        <p:txBody>
          <a:bodyPr>
            <a:spAutoFit/>
          </a:bodyPr>
          <a:lstStyle/>
          <a:p>
            <a:pPr algn="ctr"/>
            <a:r>
              <a:rPr lang="en-US" sz="5400" b="1" dirty="0"/>
              <a:t>QUESTIONS?</a:t>
            </a:r>
          </a:p>
        </p:txBody>
      </p:sp>
      <p:sp>
        <p:nvSpPr>
          <p:cNvPr id="3" name="Slide Number Placeholder 2">
            <a:extLst>
              <a:ext uri="{FF2B5EF4-FFF2-40B4-BE49-F238E27FC236}">
                <a16:creationId xmlns:a16="http://schemas.microsoft.com/office/drawing/2014/main" id="{29F5C499-12CD-41DD-AE38-FD90AD710D29}"/>
              </a:ext>
            </a:extLst>
          </p:cNvPr>
          <p:cNvSpPr>
            <a:spLocks noGrp="1"/>
          </p:cNvSpPr>
          <p:nvPr>
            <p:ph type="sldNum" sz="quarter" idx="12"/>
          </p:nvPr>
        </p:nvSpPr>
        <p:spPr/>
        <p:txBody>
          <a:bodyPr/>
          <a:lstStyle/>
          <a:p>
            <a:fld id="{62E03C93-A8B5-5E4D-ADDE-FACFC10B3CD1}" type="slidenum">
              <a:rPr lang="en-US" smtClean="0"/>
              <a:pPr/>
              <a:t>84</a:t>
            </a:fld>
            <a:endParaRPr lang="en-US" dirty="0"/>
          </a:p>
        </p:txBody>
      </p:sp>
    </p:spTree>
    <p:extLst>
      <p:ext uri="{BB962C8B-B14F-4D97-AF65-F5344CB8AC3E}">
        <p14:creationId xmlns:p14="http://schemas.microsoft.com/office/powerpoint/2010/main" val="702642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1101969" y="2188339"/>
            <a:ext cx="9988062" cy="4058796"/>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Entering a Company into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2560320" indent="-742950">
              <a:buFont typeface="+mj-lt"/>
              <a:buAutoNum type="arabicPeriod"/>
            </a:pPr>
            <a:r>
              <a:rPr lang="en-US" altLang="en-US" sz="3600" b="1" dirty="0">
                <a:solidFill>
                  <a:schemeClr val="tx1"/>
                </a:solidFill>
                <a:ea typeface="Georgia" pitchFamily="18" charset="0"/>
              </a:rPr>
              <a:t>Create Entity</a:t>
            </a:r>
          </a:p>
          <a:p>
            <a:pPr marL="2560320" indent="-742950">
              <a:buFont typeface="+mj-lt"/>
              <a:buAutoNum type="arabicPeriod"/>
            </a:pPr>
            <a:r>
              <a:rPr lang="en-US" altLang="en-US" sz="3600" b="1" dirty="0">
                <a:solidFill>
                  <a:schemeClr val="tx1"/>
                </a:solidFill>
                <a:ea typeface="Georgia" pitchFamily="18" charset="0"/>
              </a:rPr>
              <a:t>Add Location</a:t>
            </a:r>
          </a:p>
          <a:p>
            <a:pPr marL="2560320" indent="-742950">
              <a:buFont typeface="+mj-lt"/>
              <a:buAutoNum type="arabicPeriod"/>
            </a:pPr>
            <a:r>
              <a:rPr lang="en-US" altLang="en-US" sz="3600" b="1" dirty="0">
                <a:solidFill>
                  <a:schemeClr val="tx1"/>
                </a:solidFill>
                <a:ea typeface="Georgia" pitchFamily="18" charset="0"/>
              </a:rPr>
              <a:t>Add Contact</a:t>
            </a:r>
          </a:p>
          <a:p>
            <a:pPr marL="2560320" indent="-742950">
              <a:buFont typeface="+mj-lt"/>
              <a:buAutoNum type="arabicPeriod"/>
            </a:pPr>
            <a:r>
              <a:rPr lang="en-US" altLang="en-US" sz="3600" b="1" dirty="0">
                <a:solidFill>
                  <a:schemeClr val="tx1"/>
                </a:solidFill>
                <a:ea typeface="Georgia" pitchFamily="18" charset="0"/>
              </a:rPr>
              <a:t>Add Relationship</a:t>
            </a:r>
          </a:p>
          <a:p>
            <a:pPr marL="0" indent="0">
              <a:buNone/>
            </a:pPr>
            <a:endParaRPr lang="en-US" dirty="0"/>
          </a:p>
        </p:txBody>
      </p:sp>
      <p:sp>
        <p:nvSpPr>
          <p:cNvPr id="4" name="Slide Number Placeholder 3">
            <a:extLst>
              <a:ext uri="{FF2B5EF4-FFF2-40B4-BE49-F238E27FC236}">
                <a16:creationId xmlns:a16="http://schemas.microsoft.com/office/drawing/2014/main" id="{7C90B617-DD97-4AAD-B745-A0299E51D195}"/>
              </a:ext>
            </a:extLst>
          </p:cNvPr>
          <p:cNvSpPr>
            <a:spLocks noGrp="1"/>
          </p:cNvSpPr>
          <p:nvPr>
            <p:ph type="sldNum" sz="quarter" idx="12"/>
          </p:nvPr>
        </p:nvSpPr>
        <p:spPr/>
        <p:txBody>
          <a:bodyPr/>
          <a:lstStyle/>
          <a:p>
            <a:fld id="{62E03C93-A8B5-5E4D-ADDE-FACFC10B3CD1}" type="slidenum">
              <a:rPr lang="en-US" smtClean="0"/>
              <a:pPr/>
              <a:t>9</a:t>
            </a:fld>
            <a:endParaRPr lang="en-US" dirty="0"/>
          </a:p>
        </p:txBody>
      </p:sp>
    </p:spTree>
    <p:extLst>
      <p:ext uri="{BB962C8B-B14F-4D97-AF65-F5344CB8AC3E}">
        <p14:creationId xmlns:p14="http://schemas.microsoft.com/office/powerpoint/2010/main" val="1365681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6C5C6E-344F-40E8-9470-6BC2E8035B93}">
  <ds:schemaRef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b232027f-f793-4d4e-bdc9-80b80d69b2b2"/>
    <ds:schemaRef ds:uri="http://schemas.openxmlformats.org/package/2006/metadata/core-properties"/>
    <ds:schemaRef ds:uri="96f30d93-5c76-4ce5-84f7-1cbff20c2e0a"/>
    <ds:schemaRef ds:uri="http://www.w3.org/XML/1998/namespace"/>
  </ds:schemaRefs>
</ds:datastoreItem>
</file>

<file path=customXml/itemProps2.xml><?xml version="1.0" encoding="utf-8"?>
<ds:datastoreItem xmlns:ds="http://schemas.openxmlformats.org/officeDocument/2006/customXml" ds:itemID="{38EE66E4-5555-4642-B31E-D6BFC2C5B1E4}"/>
</file>

<file path=customXml/itemProps3.xml><?xml version="1.0" encoding="utf-8"?>
<ds:datastoreItem xmlns:ds="http://schemas.openxmlformats.org/officeDocument/2006/customXml" ds:itemID="{91E7A8AB-5553-4A78-B6E9-5DC61B3134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28070</TotalTime>
  <Words>5130</Words>
  <Application>Microsoft Office PowerPoint</Application>
  <PresentationFormat>Widescreen</PresentationFormat>
  <Paragraphs>601</Paragraphs>
  <Slides>84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84</vt:i4>
      </vt:variant>
    </vt:vector>
  </HeadingPairs>
  <TitlesOfParts>
    <vt:vector size="92" baseType="lpstr">
      <vt:lpstr>Arial</vt:lpstr>
      <vt:lpstr>Calibri</vt:lpstr>
      <vt:lpstr>Calibri Light</vt:lpstr>
      <vt:lpstr>Georgia</vt:lpstr>
      <vt:lpstr>Tahoma</vt:lpstr>
      <vt:lpstr>Traditional Arabic</vt:lpstr>
      <vt:lpstr>Trebuchet MS</vt:lpstr>
      <vt:lpstr>Office Theme</vt:lpstr>
      <vt:lpstr>Local System Administrator Training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Board WIOA Update</dc:title>
  <dc:creator>Kristofer.Theilen@Illinois.gov</dc:creator>
  <cp:lastModifiedBy>Theilen, Kristofer</cp:lastModifiedBy>
  <cp:revision>240</cp:revision>
  <cp:lastPrinted>2021-03-25T18:53:37Z</cp:lastPrinted>
  <dcterms:created xsi:type="dcterms:W3CDTF">2017-04-24T20:34:09Z</dcterms:created>
  <dcterms:modified xsi:type="dcterms:W3CDTF">2025-10-22T21:44:54Z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0x0101001E72BBCF13D0B54BA6F019D4ADC6FF0A</vt:lpwstr>
  </property>
</Properties>
</file>