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4"/>
  </p:notesMasterIdLst>
  <p:sldIdLst>
    <p:sldId id="256" r:id="rId5"/>
    <p:sldId id="300" r:id="rId6"/>
    <p:sldId id="354" r:id="rId7"/>
    <p:sldId id="350" r:id="rId8"/>
    <p:sldId id="351" r:id="rId9"/>
    <p:sldId id="352" r:id="rId10"/>
    <p:sldId id="353" r:id="rId11"/>
    <p:sldId id="257" r:id="rId12"/>
    <p:sldId id="263" r:id="rId13"/>
    <p:sldId id="259" r:id="rId14"/>
    <p:sldId id="262" r:id="rId15"/>
    <p:sldId id="261" r:id="rId16"/>
    <p:sldId id="268" r:id="rId17"/>
    <p:sldId id="260" r:id="rId18"/>
    <p:sldId id="301" r:id="rId19"/>
    <p:sldId id="302" r:id="rId20"/>
    <p:sldId id="303" r:id="rId21"/>
    <p:sldId id="304" r:id="rId22"/>
    <p:sldId id="305" r:id="rId23"/>
    <p:sldId id="306" r:id="rId24"/>
    <p:sldId id="307" r:id="rId25"/>
    <p:sldId id="308" r:id="rId26"/>
    <p:sldId id="309" r:id="rId27"/>
    <p:sldId id="311" r:id="rId28"/>
    <p:sldId id="313" r:id="rId29"/>
    <p:sldId id="312" r:id="rId30"/>
    <p:sldId id="317" r:id="rId31"/>
    <p:sldId id="314" r:id="rId32"/>
    <p:sldId id="315" r:id="rId33"/>
    <p:sldId id="316" r:id="rId34"/>
    <p:sldId id="318" r:id="rId35"/>
    <p:sldId id="319" r:id="rId36"/>
    <p:sldId id="320" r:id="rId37"/>
    <p:sldId id="321" r:id="rId38"/>
    <p:sldId id="322" r:id="rId39"/>
    <p:sldId id="323" r:id="rId40"/>
    <p:sldId id="324" r:id="rId41"/>
    <p:sldId id="325" r:id="rId42"/>
    <p:sldId id="326" r:id="rId43"/>
    <p:sldId id="355"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56" r:id="rId63"/>
    <p:sldId id="345" r:id="rId64"/>
    <p:sldId id="346" r:id="rId65"/>
    <p:sldId id="347" r:id="rId66"/>
    <p:sldId id="348" r:id="rId67"/>
    <p:sldId id="349" r:id="rId68"/>
    <p:sldId id="357" r:id="rId69"/>
    <p:sldId id="358" r:id="rId70"/>
    <p:sldId id="359" r:id="rId71"/>
    <p:sldId id="286" r:id="rId72"/>
    <p:sldId id="258" r:id="rId7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ilen, Kristofer" initials="TK" lastIdx="1" clrIdx="0">
    <p:extLst>
      <p:ext uri="{19B8F6BF-5375-455C-9EA6-DF929625EA0E}">
        <p15:presenceInfo xmlns:p15="http://schemas.microsoft.com/office/powerpoint/2012/main" userId="S::Kristofer.Theilen@illinois.gov::1083eb03-a2df-4e32-b83a-dbfb44cbb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94674"/>
  </p:normalViewPr>
  <p:slideViewPr>
    <p:cSldViewPr snapToGrid="0" snapToObjects="1">
      <p:cViewPr varScale="1">
        <p:scale>
          <a:sx n="85" d="100"/>
          <a:sy n="85" d="100"/>
        </p:scale>
        <p:origin x="4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6DFF4-8DDC-491D-87CF-52A89F0E0653}" type="doc">
      <dgm:prSet loTypeId="urn:microsoft.com/office/officeart/2005/8/layout/pyramid1" loCatId="pyramid" qsTypeId="urn:microsoft.com/office/officeart/2005/8/quickstyle/simple1" qsCatId="simple" csTypeId="urn:microsoft.com/office/officeart/2005/8/colors/accent1_2" csCatId="accent1" phldr="1"/>
      <dgm:spPr/>
    </dgm:pt>
    <dgm:pt modelId="{1AFAC060-225A-429F-B621-6AD412404677}">
      <dgm:prSet phldrT="[Text]" custT="1"/>
      <dgm:spPr/>
      <dgm:t>
        <a:bodyPr/>
        <a:lstStyle/>
        <a:p>
          <a:pPr>
            <a:lnSpc>
              <a:spcPct val="200000"/>
            </a:lnSpc>
          </a:pPr>
          <a:r>
            <a:rPr lang="en-US" sz="4400" dirty="0"/>
            <a:t>Entity</a:t>
          </a:r>
        </a:p>
      </dgm:t>
    </dgm:pt>
    <dgm:pt modelId="{AA3920C0-9C4F-4D7C-A2AC-FB6CCA386FED}" type="parTrans" cxnId="{2AFDAD82-3523-46D7-A89B-5F52CDB64C96}">
      <dgm:prSet/>
      <dgm:spPr/>
      <dgm:t>
        <a:bodyPr/>
        <a:lstStyle/>
        <a:p>
          <a:endParaRPr lang="en-US"/>
        </a:p>
      </dgm:t>
    </dgm:pt>
    <dgm:pt modelId="{CB2A995B-B7CE-4277-B391-6A5DD6397C1E}" type="sibTrans" cxnId="{2AFDAD82-3523-46D7-A89B-5F52CDB64C96}">
      <dgm:prSet/>
      <dgm:spPr/>
      <dgm:t>
        <a:bodyPr/>
        <a:lstStyle/>
        <a:p>
          <a:endParaRPr lang="en-US"/>
        </a:p>
      </dgm:t>
    </dgm:pt>
    <dgm:pt modelId="{E3406359-4A79-44B0-BAE7-3DA7C811AEDE}">
      <dgm:prSet phldrT="[Text]" custT="1"/>
      <dgm:spPr/>
      <dgm:t>
        <a:bodyPr/>
        <a:lstStyle/>
        <a:p>
          <a:pPr>
            <a:lnSpc>
              <a:spcPct val="200000"/>
            </a:lnSpc>
          </a:pPr>
          <a:r>
            <a:rPr lang="en-US" sz="4400" dirty="0"/>
            <a:t>Locations</a:t>
          </a:r>
        </a:p>
      </dgm:t>
    </dgm:pt>
    <dgm:pt modelId="{89760310-5335-41FC-A024-AD302E946E45}" type="parTrans" cxnId="{28993E9C-1F72-4A08-9473-DE1686AEFA44}">
      <dgm:prSet/>
      <dgm:spPr/>
      <dgm:t>
        <a:bodyPr/>
        <a:lstStyle/>
        <a:p>
          <a:endParaRPr lang="en-US"/>
        </a:p>
      </dgm:t>
    </dgm:pt>
    <dgm:pt modelId="{4288209B-B2E8-4020-8E17-F91796C6706D}" type="sibTrans" cxnId="{28993E9C-1F72-4A08-9473-DE1686AEFA44}">
      <dgm:prSet/>
      <dgm:spPr/>
      <dgm:t>
        <a:bodyPr/>
        <a:lstStyle/>
        <a:p>
          <a:endParaRPr lang="en-US"/>
        </a:p>
      </dgm:t>
    </dgm:pt>
    <dgm:pt modelId="{A9F91289-689E-4D0F-9218-1318BB3EE68F}">
      <dgm:prSet phldrT="[Text]" custT="1"/>
      <dgm:spPr/>
      <dgm:t>
        <a:bodyPr/>
        <a:lstStyle/>
        <a:p>
          <a:pPr>
            <a:lnSpc>
              <a:spcPct val="150000"/>
            </a:lnSpc>
          </a:pPr>
          <a:r>
            <a:rPr lang="en-US" sz="4400" dirty="0"/>
            <a:t>Relationships</a:t>
          </a:r>
        </a:p>
      </dgm:t>
    </dgm:pt>
    <dgm:pt modelId="{49A73DD4-D176-4AD7-8A0C-F458905622EF}" type="parTrans" cxnId="{5528F783-4B31-4C49-82D0-D87A70081894}">
      <dgm:prSet/>
      <dgm:spPr/>
      <dgm:t>
        <a:bodyPr/>
        <a:lstStyle/>
        <a:p>
          <a:endParaRPr lang="en-US"/>
        </a:p>
      </dgm:t>
    </dgm:pt>
    <dgm:pt modelId="{6C37110F-E75A-4708-BF1D-50B32AFF0BA5}" type="sibTrans" cxnId="{5528F783-4B31-4C49-82D0-D87A70081894}">
      <dgm:prSet/>
      <dgm:spPr/>
      <dgm:t>
        <a:bodyPr/>
        <a:lstStyle/>
        <a:p>
          <a:endParaRPr lang="en-US"/>
        </a:p>
      </dgm:t>
    </dgm:pt>
    <dgm:pt modelId="{973C2533-EF38-48DB-B470-2A5B51B47082}" type="pres">
      <dgm:prSet presAssocID="{9886DFF4-8DDC-491D-87CF-52A89F0E0653}" presName="Name0" presStyleCnt="0">
        <dgm:presLayoutVars>
          <dgm:dir/>
          <dgm:animLvl val="lvl"/>
          <dgm:resizeHandles val="exact"/>
        </dgm:presLayoutVars>
      </dgm:prSet>
      <dgm:spPr/>
    </dgm:pt>
    <dgm:pt modelId="{0CD6A9BF-8522-42A6-AE92-C5647A0928A9}" type="pres">
      <dgm:prSet presAssocID="{1AFAC060-225A-429F-B621-6AD412404677}" presName="Name8" presStyleCnt="0"/>
      <dgm:spPr/>
    </dgm:pt>
    <dgm:pt modelId="{2D6B6AC8-660B-4603-A5C3-AD818BD6C098}" type="pres">
      <dgm:prSet presAssocID="{1AFAC060-225A-429F-B621-6AD412404677}" presName="level" presStyleLbl="node1" presStyleIdx="0" presStyleCnt="3">
        <dgm:presLayoutVars>
          <dgm:chMax val="1"/>
          <dgm:bulletEnabled val="1"/>
        </dgm:presLayoutVars>
      </dgm:prSet>
      <dgm:spPr/>
    </dgm:pt>
    <dgm:pt modelId="{00C7B732-050C-4985-BF13-2C2A43CD766C}" type="pres">
      <dgm:prSet presAssocID="{1AFAC060-225A-429F-B621-6AD412404677}" presName="levelTx" presStyleLbl="revTx" presStyleIdx="0" presStyleCnt="0">
        <dgm:presLayoutVars>
          <dgm:chMax val="1"/>
          <dgm:bulletEnabled val="1"/>
        </dgm:presLayoutVars>
      </dgm:prSet>
      <dgm:spPr/>
    </dgm:pt>
    <dgm:pt modelId="{E2D2A6DE-F676-4D7C-8881-EADDFDB82F48}" type="pres">
      <dgm:prSet presAssocID="{E3406359-4A79-44B0-BAE7-3DA7C811AEDE}" presName="Name8" presStyleCnt="0"/>
      <dgm:spPr/>
    </dgm:pt>
    <dgm:pt modelId="{C28BB19A-2A12-400B-B342-BA921F79763F}" type="pres">
      <dgm:prSet presAssocID="{E3406359-4A79-44B0-BAE7-3DA7C811AEDE}" presName="level" presStyleLbl="node1" presStyleIdx="1" presStyleCnt="3">
        <dgm:presLayoutVars>
          <dgm:chMax val="1"/>
          <dgm:bulletEnabled val="1"/>
        </dgm:presLayoutVars>
      </dgm:prSet>
      <dgm:spPr/>
    </dgm:pt>
    <dgm:pt modelId="{DEDD91F6-D4AD-44AE-9F87-F1592BF2337C}" type="pres">
      <dgm:prSet presAssocID="{E3406359-4A79-44B0-BAE7-3DA7C811AEDE}" presName="levelTx" presStyleLbl="revTx" presStyleIdx="0" presStyleCnt="0">
        <dgm:presLayoutVars>
          <dgm:chMax val="1"/>
          <dgm:bulletEnabled val="1"/>
        </dgm:presLayoutVars>
      </dgm:prSet>
      <dgm:spPr/>
    </dgm:pt>
    <dgm:pt modelId="{C4C033D2-8DCD-4BC3-9B73-2A15E088E758}" type="pres">
      <dgm:prSet presAssocID="{A9F91289-689E-4D0F-9218-1318BB3EE68F}" presName="Name8" presStyleCnt="0"/>
      <dgm:spPr/>
    </dgm:pt>
    <dgm:pt modelId="{9C5385A2-6825-4F5C-8F61-894574C08352}" type="pres">
      <dgm:prSet presAssocID="{A9F91289-689E-4D0F-9218-1318BB3EE68F}" presName="level" presStyleLbl="node1" presStyleIdx="2" presStyleCnt="3">
        <dgm:presLayoutVars>
          <dgm:chMax val="1"/>
          <dgm:bulletEnabled val="1"/>
        </dgm:presLayoutVars>
      </dgm:prSet>
      <dgm:spPr/>
    </dgm:pt>
    <dgm:pt modelId="{54CD7A84-2D55-4CBC-9BC2-4F7A02FD15E3}" type="pres">
      <dgm:prSet presAssocID="{A9F91289-689E-4D0F-9218-1318BB3EE68F}" presName="levelTx" presStyleLbl="revTx" presStyleIdx="0" presStyleCnt="0">
        <dgm:presLayoutVars>
          <dgm:chMax val="1"/>
          <dgm:bulletEnabled val="1"/>
        </dgm:presLayoutVars>
      </dgm:prSet>
      <dgm:spPr/>
    </dgm:pt>
  </dgm:ptLst>
  <dgm:cxnLst>
    <dgm:cxn modelId="{667AC314-251F-4D90-826D-8BC92DFFEE5F}" type="presOf" srcId="{E3406359-4A79-44B0-BAE7-3DA7C811AEDE}" destId="{C28BB19A-2A12-400B-B342-BA921F79763F}" srcOrd="0" destOrd="0" presId="urn:microsoft.com/office/officeart/2005/8/layout/pyramid1"/>
    <dgm:cxn modelId="{56E6A318-722C-4DAD-AFBD-53695F80B2E2}" type="presOf" srcId="{1AFAC060-225A-429F-B621-6AD412404677}" destId="{00C7B732-050C-4985-BF13-2C2A43CD766C}" srcOrd="1" destOrd="0" presId="urn:microsoft.com/office/officeart/2005/8/layout/pyramid1"/>
    <dgm:cxn modelId="{013E3C1A-FD40-4023-9EBC-04A280135D81}" type="presOf" srcId="{E3406359-4A79-44B0-BAE7-3DA7C811AEDE}" destId="{DEDD91F6-D4AD-44AE-9F87-F1592BF2337C}" srcOrd="1" destOrd="0" presId="urn:microsoft.com/office/officeart/2005/8/layout/pyramid1"/>
    <dgm:cxn modelId="{AAE1B127-B9E4-4EFA-BB51-26085D8FD709}" type="presOf" srcId="{1AFAC060-225A-429F-B621-6AD412404677}" destId="{2D6B6AC8-660B-4603-A5C3-AD818BD6C098}" srcOrd="0" destOrd="0" presId="urn:microsoft.com/office/officeart/2005/8/layout/pyramid1"/>
    <dgm:cxn modelId="{F0F05B6C-5E90-4AC1-9EED-316BFC05E40F}" type="presOf" srcId="{A9F91289-689E-4D0F-9218-1318BB3EE68F}" destId="{9C5385A2-6825-4F5C-8F61-894574C08352}" srcOrd="0" destOrd="0" presId="urn:microsoft.com/office/officeart/2005/8/layout/pyramid1"/>
    <dgm:cxn modelId="{AE84327B-CBBB-4C0F-9A54-4E513FB26AB5}" type="presOf" srcId="{9886DFF4-8DDC-491D-87CF-52A89F0E0653}" destId="{973C2533-EF38-48DB-B470-2A5B51B47082}" srcOrd="0" destOrd="0" presId="urn:microsoft.com/office/officeart/2005/8/layout/pyramid1"/>
    <dgm:cxn modelId="{2AFDAD82-3523-46D7-A89B-5F52CDB64C96}" srcId="{9886DFF4-8DDC-491D-87CF-52A89F0E0653}" destId="{1AFAC060-225A-429F-B621-6AD412404677}" srcOrd="0" destOrd="0" parTransId="{AA3920C0-9C4F-4D7C-A2AC-FB6CCA386FED}" sibTransId="{CB2A995B-B7CE-4277-B391-6A5DD6397C1E}"/>
    <dgm:cxn modelId="{5528F783-4B31-4C49-82D0-D87A70081894}" srcId="{9886DFF4-8DDC-491D-87CF-52A89F0E0653}" destId="{A9F91289-689E-4D0F-9218-1318BB3EE68F}" srcOrd="2" destOrd="0" parTransId="{49A73DD4-D176-4AD7-8A0C-F458905622EF}" sibTransId="{6C37110F-E75A-4708-BF1D-50B32AFF0BA5}"/>
    <dgm:cxn modelId="{EFDD2088-1ADA-4395-93B1-E1702141DD6D}" type="presOf" srcId="{A9F91289-689E-4D0F-9218-1318BB3EE68F}" destId="{54CD7A84-2D55-4CBC-9BC2-4F7A02FD15E3}" srcOrd="1" destOrd="0" presId="urn:microsoft.com/office/officeart/2005/8/layout/pyramid1"/>
    <dgm:cxn modelId="{28993E9C-1F72-4A08-9473-DE1686AEFA44}" srcId="{9886DFF4-8DDC-491D-87CF-52A89F0E0653}" destId="{E3406359-4A79-44B0-BAE7-3DA7C811AEDE}" srcOrd="1" destOrd="0" parTransId="{89760310-5335-41FC-A024-AD302E946E45}" sibTransId="{4288209B-B2E8-4020-8E17-F91796C6706D}"/>
    <dgm:cxn modelId="{26C78442-0CA8-4084-B7DE-F2FC0D84DBDB}" type="presParOf" srcId="{973C2533-EF38-48DB-B470-2A5B51B47082}" destId="{0CD6A9BF-8522-42A6-AE92-C5647A0928A9}" srcOrd="0" destOrd="0" presId="urn:microsoft.com/office/officeart/2005/8/layout/pyramid1"/>
    <dgm:cxn modelId="{80339C33-CEDC-4509-828A-6390BA57800D}" type="presParOf" srcId="{0CD6A9BF-8522-42A6-AE92-C5647A0928A9}" destId="{2D6B6AC8-660B-4603-A5C3-AD818BD6C098}" srcOrd="0" destOrd="0" presId="urn:microsoft.com/office/officeart/2005/8/layout/pyramid1"/>
    <dgm:cxn modelId="{EC79C996-ABCC-448D-BE49-3BE2FBBC2A3E}" type="presParOf" srcId="{0CD6A9BF-8522-42A6-AE92-C5647A0928A9}" destId="{00C7B732-050C-4985-BF13-2C2A43CD766C}" srcOrd="1" destOrd="0" presId="urn:microsoft.com/office/officeart/2005/8/layout/pyramid1"/>
    <dgm:cxn modelId="{5E833770-831E-43DF-8CF5-584FFF8C4CBA}" type="presParOf" srcId="{973C2533-EF38-48DB-B470-2A5B51B47082}" destId="{E2D2A6DE-F676-4D7C-8881-EADDFDB82F48}" srcOrd="1" destOrd="0" presId="urn:microsoft.com/office/officeart/2005/8/layout/pyramid1"/>
    <dgm:cxn modelId="{7C9EEA1A-FD94-4937-9BAB-4B216C27053E}" type="presParOf" srcId="{E2D2A6DE-F676-4D7C-8881-EADDFDB82F48}" destId="{C28BB19A-2A12-400B-B342-BA921F79763F}" srcOrd="0" destOrd="0" presId="urn:microsoft.com/office/officeart/2005/8/layout/pyramid1"/>
    <dgm:cxn modelId="{9AB3E244-66BA-488D-BA11-C446EE88E4B2}" type="presParOf" srcId="{E2D2A6DE-F676-4D7C-8881-EADDFDB82F48}" destId="{DEDD91F6-D4AD-44AE-9F87-F1592BF2337C}" srcOrd="1" destOrd="0" presId="urn:microsoft.com/office/officeart/2005/8/layout/pyramid1"/>
    <dgm:cxn modelId="{EB1822C9-1570-4D6F-A144-6ACE5E54FDDB}" type="presParOf" srcId="{973C2533-EF38-48DB-B470-2A5B51B47082}" destId="{C4C033D2-8DCD-4BC3-9B73-2A15E088E758}" srcOrd="2" destOrd="0" presId="urn:microsoft.com/office/officeart/2005/8/layout/pyramid1"/>
    <dgm:cxn modelId="{75285ECB-FF83-41FC-A261-F5141C396F57}" type="presParOf" srcId="{C4C033D2-8DCD-4BC3-9B73-2A15E088E758}" destId="{9C5385A2-6825-4F5C-8F61-894574C08352}" srcOrd="0" destOrd="0" presId="urn:microsoft.com/office/officeart/2005/8/layout/pyramid1"/>
    <dgm:cxn modelId="{63B30A6C-003F-483C-B62C-3137FE71E1CE}" type="presParOf" srcId="{C4C033D2-8DCD-4BC3-9B73-2A15E088E758}" destId="{54CD7A84-2D55-4CBC-9BC2-4F7A02FD15E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B6AC8-660B-4603-A5C3-AD818BD6C098}">
      <dsp:nvSpPr>
        <dsp:cNvPr id="0" name=""/>
        <dsp:cNvSpPr/>
      </dsp:nvSpPr>
      <dsp:spPr>
        <a:xfrm>
          <a:off x="2303453" y="0"/>
          <a:ext cx="2303454"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200000"/>
            </a:lnSpc>
            <a:spcBef>
              <a:spcPct val="0"/>
            </a:spcBef>
            <a:spcAft>
              <a:spcPct val="35000"/>
            </a:spcAft>
            <a:buNone/>
          </a:pPr>
          <a:r>
            <a:rPr lang="en-US" sz="4400" kern="1200" dirty="0"/>
            <a:t>Entity</a:t>
          </a:r>
        </a:p>
      </dsp:txBody>
      <dsp:txXfrm>
        <a:off x="2303453" y="0"/>
        <a:ext cx="2303454" cy="1214937"/>
      </dsp:txXfrm>
    </dsp:sp>
    <dsp:sp modelId="{C28BB19A-2A12-400B-B342-BA921F79763F}">
      <dsp:nvSpPr>
        <dsp:cNvPr id="0" name=""/>
        <dsp:cNvSpPr/>
      </dsp:nvSpPr>
      <dsp:spPr>
        <a:xfrm>
          <a:off x="1151726" y="1214937"/>
          <a:ext cx="4606908"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200000"/>
            </a:lnSpc>
            <a:spcBef>
              <a:spcPct val="0"/>
            </a:spcBef>
            <a:spcAft>
              <a:spcPct val="35000"/>
            </a:spcAft>
            <a:buNone/>
          </a:pPr>
          <a:r>
            <a:rPr lang="en-US" sz="4400" kern="1200" dirty="0"/>
            <a:t>Locations</a:t>
          </a:r>
        </a:p>
      </dsp:txBody>
      <dsp:txXfrm>
        <a:off x="1957935" y="1214937"/>
        <a:ext cx="2994490" cy="1214937"/>
      </dsp:txXfrm>
    </dsp:sp>
    <dsp:sp modelId="{9C5385A2-6825-4F5C-8F61-894574C08352}">
      <dsp:nvSpPr>
        <dsp:cNvPr id="0" name=""/>
        <dsp:cNvSpPr/>
      </dsp:nvSpPr>
      <dsp:spPr>
        <a:xfrm>
          <a:off x="0" y="2429874"/>
          <a:ext cx="6910362"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150000"/>
            </a:lnSpc>
            <a:spcBef>
              <a:spcPct val="0"/>
            </a:spcBef>
            <a:spcAft>
              <a:spcPct val="35000"/>
            </a:spcAft>
            <a:buNone/>
          </a:pPr>
          <a:r>
            <a:rPr lang="en-US" sz="4400" kern="1200" dirty="0"/>
            <a:t>Relationships</a:t>
          </a:r>
        </a:p>
      </dsp:txBody>
      <dsp:txXfrm>
        <a:off x="1209313" y="2429874"/>
        <a:ext cx="4491735" cy="12149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A7A5DF-38EB-4495-8CF8-1A5E4C8B3396}" type="datetimeFigureOut">
              <a:rPr lang="en-US" smtClean="0"/>
              <a:t>3/25/2021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F1E986-0FD9-473A-94F5-2B643C4D4D46}" type="slidenum">
              <a:rPr lang="en-US" smtClean="0"/>
              <a:t>‹#›</a:t>
            </a:fld>
            <a:endParaRPr lang="en-US" dirty="0"/>
          </a:p>
        </p:txBody>
      </p:sp>
    </p:spTree>
    <p:extLst>
      <p:ext uri="{BB962C8B-B14F-4D97-AF65-F5344CB8AC3E}">
        <p14:creationId xmlns:p14="http://schemas.microsoft.com/office/powerpoint/2010/main" val="297555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a:t>
            </a:fld>
            <a:endParaRPr lang="en-US" dirty="0"/>
          </a:p>
        </p:txBody>
      </p:sp>
    </p:spTree>
    <p:extLst>
      <p:ext uri="{BB962C8B-B14F-4D97-AF65-F5344CB8AC3E}">
        <p14:creationId xmlns:p14="http://schemas.microsoft.com/office/powerpoint/2010/main" val="351470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54</a:t>
            </a:fld>
            <a:endParaRPr lang="en-US" dirty="0"/>
          </a:p>
        </p:txBody>
      </p:sp>
    </p:spTree>
    <p:extLst>
      <p:ext uri="{BB962C8B-B14F-4D97-AF65-F5344CB8AC3E}">
        <p14:creationId xmlns:p14="http://schemas.microsoft.com/office/powerpoint/2010/main" val="247677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55</a:t>
            </a:fld>
            <a:endParaRPr lang="en-US" dirty="0"/>
          </a:p>
        </p:txBody>
      </p:sp>
    </p:spTree>
    <p:extLst>
      <p:ext uri="{BB962C8B-B14F-4D97-AF65-F5344CB8AC3E}">
        <p14:creationId xmlns:p14="http://schemas.microsoft.com/office/powerpoint/2010/main" val="356061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56</a:t>
            </a:fld>
            <a:endParaRPr lang="en-US" dirty="0"/>
          </a:p>
        </p:txBody>
      </p:sp>
    </p:spTree>
    <p:extLst>
      <p:ext uri="{BB962C8B-B14F-4D97-AF65-F5344CB8AC3E}">
        <p14:creationId xmlns:p14="http://schemas.microsoft.com/office/powerpoint/2010/main" val="15194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57</a:t>
            </a:fld>
            <a:endParaRPr lang="en-US" dirty="0"/>
          </a:p>
        </p:txBody>
      </p:sp>
    </p:spTree>
    <p:extLst>
      <p:ext uri="{BB962C8B-B14F-4D97-AF65-F5344CB8AC3E}">
        <p14:creationId xmlns:p14="http://schemas.microsoft.com/office/powerpoint/2010/main" val="147693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58</a:t>
            </a:fld>
            <a:endParaRPr lang="en-US" dirty="0"/>
          </a:p>
        </p:txBody>
      </p:sp>
    </p:spTree>
    <p:extLst>
      <p:ext uri="{BB962C8B-B14F-4D97-AF65-F5344CB8AC3E}">
        <p14:creationId xmlns:p14="http://schemas.microsoft.com/office/powerpoint/2010/main" val="170064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59</a:t>
            </a:fld>
            <a:endParaRPr lang="en-US" dirty="0"/>
          </a:p>
        </p:txBody>
      </p:sp>
    </p:spTree>
    <p:extLst>
      <p:ext uri="{BB962C8B-B14F-4D97-AF65-F5344CB8AC3E}">
        <p14:creationId xmlns:p14="http://schemas.microsoft.com/office/powerpoint/2010/main" val="322270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60</a:t>
            </a:fld>
            <a:endParaRPr lang="en-US" dirty="0"/>
          </a:p>
        </p:txBody>
      </p:sp>
    </p:spTree>
    <p:extLst>
      <p:ext uri="{BB962C8B-B14F-4D97-AF65-F5344CB8AC3E}">
        <p14:creationId xmlns:p14="http://schemas.microsoft.com/office/powerpoint/2010/main" val="263138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61</a:t>
            </a:fld>
            <a:endParaRPr lang="en-US" dirty="0"/>
          </a:p>
        </p:txBody>
      </p:sp>
    </p:spTree>
    <p:extLst>
      <p:ext uri="{BB962C8B-B14F-4D97-AF65-F5344CB8AC3E}">
        <p14:creationId xmlns:p14="http://schemas.microsoft.com/office/powerpoint/2010/main" val="306834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62</a:t>
            </a:fld>
            <a:endParaRPr lang="en-US" dirty="0"/>
          </a:p>
        </p:txBody>
      </p:sp>
    </p:spTree>
    <p:extLst>
      <p:ext uri="{BB962C8B-B14F-4D97-AF65-F5344CB8AC3E}">
        <p14:creationId xmlns:p14="http://schemas.microsoft.com/office/powerpoint/2010/main" val="400129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63</a:t>
            </a:fld>
            <a:endParaRPr lang="en-US" dirty="0"/>
          </a:p>
        </p:txBody>
      </p:sp>
    </p:spTree>
    <p:extLst>
      <p:ext uri="{BB962C8B-B14F-4D97-AF65-F5344CB8AC3E}">
        <p14:creationId xmlns:p14="http://schemas.microsoft.com/office/powerpoint/2010/main" val="165473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46</a:t>
            </a:fld>
            <a:endParaRPr lang="en-US" dirty="0"/>
          </a:p>
        </p:txBody>
      </p:sp>
    </p:spTree>
    <p:extLst>
      <p:ext uri="{BB962C8B-B14F-4D97-AF65-F5344CB8AC3E}">
        <p14:creationId xmlns:p14="http://schemas.microsoft.com/office/powerpoint/2010/main" val="1347521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64</a:t>
            </a:fld>
            <a:endParaRPr lang="en-US" dirty="0"/>
          </a:p>
        </p:txBody>
      </p:sp>
    </p:spTree>
    <p:extLst>
      <p:ext uri="{BB962C8B-B14F-4D97-AF65-F5344CB8AC3E}">
        <p14:creationId xmlns:p14="http://schemas.microsoft.com/office/powerpoint/2010/main" val="279489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65</a:t>
            </a:fld>
            <a:endParaRPr lang="en-US" dirty="0"/>
          </a:p>
        </p:txBody>
      </p:sp>
    </p:spTree>
    <p:extLst>
      <p:ext uri="{BB962C8B-B14F-4D97-AF65-F5344CB8AC3E}">
        <p14:creationId xmlns:p14="http://schemas.microsoft.com/office/powerpoint/2010/main" val="1906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66</a:t>
            </a:fld>
            <a:endParaRPr lang="en-US" dirty="0"/>
          </a:p>
        </p:txBody>
      </p:sp>
    </p:spTree>
    <p:extLst>
      <p:ext uri="{BB962C8B-B14F-4D97-AF65-F5344CB8AC3E}">
        <p14:creationId xmlns:p14="http://schemas.microsoft.com/office/powerpoint/2010/main" val="81127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67</a:t>
            </a:fld>
            <a:endParaRPr lang="en-US" dirty="0"/>
          </a:p>
        </p:txBody>
      </p:sp>
    </p:spTree>
    <p:extLst>
      <p:ext uri="{BB962C8B-B14F-4D97-AF65-F5344CB8AC3E}">
        <p14:creationId xmlns:p14="http://schemas.microsoft.com/office/powerpoint/2010/main" val="150004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47</a:t>
            </a:fld>
            <a:endParaRPr lang="en-US" dirty="0"/>
          </a:p>
        </p:txBody>
      </p:sp>
    </p:spTree>
    <p:extLst>
      <p:ext uri="{BB962C8B-B14F-4D97-AF65-F5344CB8AC3E}">
        <p14:creationId xmlns:p14="http://schemas.microsoft.com/office/powerpoint/2010/main" val="204996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48</a:t>
            </a:fld>
            <a:endParaRPr lang="en-US" dirty="0"/>
          </a:p>
        </p:txBody>
      </p:sp>
    </p:spTree>
    <p:extLst>
      <p:ext uri="{BB962C8B-B14F-4D97-AF65-F5344CB8AC3E}">
        <p14:creationId xmlns:p14="http://schemas.microsoft.com/office/powerpoint/2010/main" val="2262852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49</a:t>
            </a:fld>
            <a:endParaRPr lang="en-US" dirty="0"/>
          </a:p>
        </p:txBody>
      </p:sp>
    </p:spTree>
    <p:extLst>
      <p:ext uri="{BB962C8B-B14F-4D97-AF65-F5344CB8AC3E}">
        <p14:creationId xmlns:p14="http://schemas.microsoft.com/office/powerpoint/2010/main" val="55415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50</a:t>
            </a:fld>
            <a:endParaRPr lang="en-US" dirty="0"/>
          </a:p>
        </p:txBody>
      </p:sp>
    </p:spTree>
    <p:extLst>
      <p:ext uri="{BB962C8B-B14F-4D97-AF65-F5344CB8AC3E}">
        <p14:creationId xmlns:p14="http://schemas.microsoft.com/office/powerpoint/2010/main" val="301409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51</a:t>
            </a:fld>
            <a:endParaRPr lang="en-US" dirty="0"/>
          </a:p>
        </p:txBody>
      </p:sp>
    </p:spTree>
    <p:extLst>
      <p:ext uri="{BB962C8B-B14F-4D97-AF65-F5344CB8AC3E}">
        <p14:creationId xmlns:p14="http://schemas.microsoft.com/office/powerpoint/2010/main" val="234482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52</a:t>
            </a:fld>
            <a:endParaRPr lang="en-US" dirty="0"/>
          </a:p>
        </p:txBody>
      </p:sp>
    </p:spTree>
    <p:extLst>
      <p:ext uri="{BB962C8B-B14F-4D97-AF65-F5344CB8AC3E}">
        <p14:creationId xmlns:p14="http://schemas.microsoft.com/office/powerpoint/2010/main" val="64870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53</a:t>
            </a:fld>
            <a:endParaRPr lang="en-US" dirty="0"/>
          </a:p>
        </p:txBody>
      </p:sp>
    </p:spTree>
    <p:extLst>
      <p:ext uri="{BB962C8B-B14F-4D97-AF65-F5344CB8AC3E}">
        <p14:creationId xmlns:p14="http://schemas.microsoft.com/office/powerpoint/2010/main" val="2254577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wds.dceo.illinois.gov/iwds/iwdshome.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paula.barry@illinois.gov" TargetMode="External"/><Relationship Id="rId2" Type="http://schemas.openxmlformats.org/officeDocument/2006/relationships/hyperlink" Target="mailto:kristofer.theilen@illinois.go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6055" y="3844740"/>
            <a:ext cx="5378891" cy="2429451"/>
          </a:xfrm>
        </p:spPr>
        <p:txBody>
          <a:bodyPr>
            <a:normAutofit/>
          </a:bodyPr>
          <a:lstStyle/>
          <a:p>
            <a:pPr algn="ct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Training</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Entities, Locations, and  Relationships</a:t>
            </a:r>
            <a:endParaRPr lang="en-US" sz="3000" dirty="0">
              <a:solidFill>
                <a:schemeClr val="bg1"/>
              </a:solidFill>
            </a:endParaRPr>
          </a:p>
        </p:txBody>
      </p:sp>
      <p:sp>
        <p:nvSpPr>
          <p:cNvPr id="3" name="Subtitle 2"/>
          <p:cNvSpPr>
            <a:spLocks noGrp="1"/>
          </p:cNvSpPr>
          <p:nvPr>
            <p:ph type="subTitle" idx="1"/>
          </p:nvPr>
        </p:nvSpPr>
        <p:spPr>
          <a:xfrm>
            <a:off x="591735" y="469548"/>
            <a:ext cx="6072112" cy="750043"/>
          </a:xfrm>
        </p:spPr>
        <p:txBody>
          <a:bodyPr/>
          <a:lstStyle/>
          <a:p>
            <a:pPr algn="ctr"/>
            <a:r>
              <a:rPr lang="en-US" dirty="0"/>
              <a:t>March 25, 2021</a:t>
            </a:r>
          </a:p>
        </p:txBody>
      </p:sp>
      <p:pic>
        <p:nvPicPr>
          <p:cNvPr id="5" name="Picture 4">
            <a:extLst>
              <a:ext uri="{FF2B5EF4-FFF2-40B4-BE49-F238E27FC236}">
                <a16:creationId xmlns:a16="http://schemas.microsoft.com/office/drawing/2014/main" id="{E0EC2BC0-4172-4CDC-A1BF-626AF0572612}"/>
              </a:ext>
            </a:extLst>
          </p:cNvPr>
          <p:cNvPicPr>
            <a:picLocks noChangeAspect="1"/>
          </p:cNvPicPr>
          <p:nvPr/>
        </p:nvPicPr>
        <p:blipFill>
          <a:blip r:embed="rId2"/>
          <a:stretch>
            <a:fillRect/>
          </a:stretch>
        </p:blipFill>
        <p:spPr>
          <a:xfrm>
            <a:off x="9459277" y="2409343"/>
            <a:ext cx="2474039" cy="912977"/>
          </a:xfrm>
          <a:prstGeom prst="rect">
            <a:avLst/>
          </a:prstGeom>
        </p:spPr>
      </p:pic>
      <p:sp>
        <p:nvSpPr>
          <p:cNvPr id="4" name="Slide Number Placeholder 3">
            <a:extLst>
              <a:ext uri="{FF2B5EF4-FFF2-40B4-BE49-F238E27FC236}">
                <a16:creationId xmlns:a16="http://schemas.microsoft.com/office/drawing/2014/main" id="{0DEEB3B8-E2F2-4CC5-94E0-4B8293022CA4}"/>
              </a:ext>
            </a:extLst>
          </p:cNvPr>
          <p:cNvSpPr>
            <a:spLocks noGrp="1"/>
          </p:cNvSpPr>
          <p:nvPr>
            <p:ph type="sldNum" sz="quarter" idx="12"/>
          </p:nvPr>
        </p:nvSpPr>
        <p:spPr/>
        <p:txBody>
          <a:bodyPr/>
          <a:lstStyle/>
          <a:p>
            <a:fld id="{4C252FB9-B173-B746-BC64-1AB9D36BCBA0}"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40248"/>
            <a:ext cx="10515600" cy="723507"/>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29DB67B7-BA9B-4684-996E-DCB2B443DB4D}"/>
              </a:ext>
            </a:extLst>
          </p:cNvPr>
          <p:cNvSpPr/>
          <p:nvPr/>
        </p:nvSpPr>
        <p:spPr>
          <a:xfrm>
            <a:off x="591671" y="3286472"/>
            <a:ext cx="3793041" cy="2769989"/>
          </a:xfrm>
          <a:prstGeom prst="rect">
            <a:avLst/>
          </a:prstGeom>
        </p:spPr>
        <p:txBody>
          <a:bodyPr wrap="square">
            <a:spAutoFit/>
          </a:bodyPr>
          <a:lstStyle/>
          <a:p>
            <a:pPr marL="228600"/>
            <a:r>
              <a:rPr lang="en-US" sz="2400" dirty="0"/>
              <a:t>There are 4 ways to search for an Entity.</a:t>
            </a:r>
          </a:p>
          <a:p>
            <a:pPr marL="228600"/>
            <a:endParaRPr lang="en-US" sz="1000" dirty="0"/>
          </a:p>
          <a:p>
            <a:pPr marL="685800" indent="-342900">
              <a:buFont typeface="Arial" panose="020B0604020202020204" pitchFamily="34" charset="0"/>
              <a:buChar char="•"/>
            </a:pPr>
            <a:r>
              <a:rPr lang="en-US" sz="2000" dirty="0"/>
              <a:t>Name</a:t>
            </a:r>
          </a:p>
          <a:p>
            <a:pPr marL="685800" indent="-342900">
              <a:buFont typeface="Arial" panose="020B0604020202020204" pitchFamily="34" charset="0"/>
              <a:buChar char="•"/>
            </a:pPr>
            <a:r>
              <a:rPr lang="en-US" sz="2000" dirty="0"/>
              <a:t>FEIN of the Business</a:t>
            </a:r>
          </a:p>
          <a:p>
            <a:pPr marL="685800" indent="-342900">
              <a:buFont typeface="Arial" panose="020B0604020202020204" pitchFamily="34" charset="0"/>
              <a:buChar char="•"/>
            </a:pPr>
            <a:r>
              <a:rPr lang="en-US" sz="2000" dirty="0"/>
              <a:t>SSN </a:t>
            </a:r>
            <a:r>
              <a:rPr lang="en-US" dirty="0"/>
              <a:t>(if the business uses the owner’s SSN instead of a FEIN)</a:t>
            </a:r>
          </a:p>
          <a:p>
            <a:pPr marL="685800" indent="-342900">
              <a:buFont typeface="Arial" panose="020B0604020202020204" pitchFamily="34" charset="0"/>
              <a:buChar char="•"/>
            </a:pPr>
            <a:r>
              <a:rPr lang="en-US" sz="2000" dirty="0"/>
              <a:t>Agency Type </a:t>
            </a:r>
            <a:r>
              <a:rPr lang="en-US" dirty="0"/>
              <a:t>(from the dropdown menu)</a:t>
            </a:r>
          </a:p>
        </p:txBody>
      </p:sp>
      <p:pic>
        <p:nvPicPr>
          <p:cNvPr id="5" name="Picture 4">
            <a:extLst>
              <a:ext uri="{FF2B5EF4-FFF2-40B4-BE49-F238E27FC236}">
                <a16:creationId xmlns:a16="http://schemas.microsoft.com/office/drawing/2014/main" id="{90C725AB-4263-4409-B309-44508E1648DA}"/>
              </a:ext>
            </a:extLst>
          </p:cNvPr>
          <p:cNvPicPr/>
          <p:nvPr/>
        </p:nvPicPr>
        <p:blipFill rotWithShape="1">
          <a:blip r:embed="rId2"/>
          <a:srcRect l="2503" r="21008"/>
          <a:stretch/>
        </p:blipFill>
        <p:spPr>
          <a:xfrm>
            <a:off x="4924539" y="3284905"/>
            <a:ext cx="4275033" cy="2176994"/>
          </a:xfrm>
          <a:prstGeom prst="rect">
            <a:avLst/>
          </a:prstGeom>
        </p:spPr>
      </p:pic>
      <p:pic>
        <p:nvPicPr>
          <p:cNvPr id="6" name="Picture 5">
            <a:extLst>
              <a:ext uri="{FF2B5EF4-FFF2-40B4-BE49-F238E27FC236}">
                <a16:creationId xmlns:a16="http://schemas.microsoft.com/office/drawing/2014/main" id="{5D97B4B1-8EC8-4533-B96F-98ED167A2EF5}"/>
              </a:ext>
            </a:extLst>
          </p:cNvPr>
          <p:cNvPicPr>
            <a:picLocks noChangeAspect="1"/>
          </p:cNvPicPr>
          <p:nvPr/>
        </p:nvPicPr>
        <p:blipFill rotWithShape="1">
          <a:blip r:embed="rId3"/>
          <a:srcRect l="21923" t="31617" r="61923" b="27723"/>
          <a:stretch/>
        </p:blipFill>
        <p:spPr>
          <a:xfrm>
            <a:off x="9497037" y="3211050"/>
            <a:ext cx="2413609" cy="3237740"/>
          </a:xfrm>
          <a:prstGeom prst="rect">
            <a:avLst/>
          </a:prstGeom>
        </p:spPr>
      </p:pic>
      <p:sp>
        <p:nvSpPr>
          <p:cNvPr id="7" name="Arrow: Right 6">
            <a:extLst>
              <a:ext uri="{FF2B5EF4-FFF2-40B4-BE49-F238E27FC236}">
                <a16:creationId xmlns:a16="http://schemas.microsoft.com/office/drawing/2014/main" id="{159D7043-E6A3-42E1-AE8C-F1260B211FDC}"/>
              </a:ext>
            </a:extLst>
          </p:cNvPr>
          <p:cNvSpPr/>
          <p:nvPr/>
        </p:nvSpPr>
        <p:spPr>
          <a:xfrm>
            <a:off x="8398412" y="4442032"/>
            <a:ext cx="1098626" cy="50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709E4C5E-4C68-4FEB-A0DB-FB16C6D5A473}"/>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420197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buNone/>
            </a:pPr>
            <a:endParaRPr lang="en-US" dirty="0"/>
          </a:p>
        </p:txBody>
      </p:sp>
      <p:pic>
        <p:nvPicPr>
          <p:cNvPr id="6" name="Picture 5">
            <a:extLst>
              <a:ext uri="{FF2B5EF4-FFF2-40B4-BE49-F238E27FC236}">
                <a16:creationId xmlns:a16="http://schemas.microsoft.com/office/drawing/2014/main" id="{F27DEB8D-7C17-40F1-A349-80EB6C035434}"/>
              </a:ext>
            </a:extLst>
          </p:cNvPr>
          <p:cNvPicPr/>
          <p:nvPr/>
        </p:nvPicPr>
        <p:blipFill rotWithShape="1">
          <a:blip r:embed="rId2"/>
          <a:srcRect r="25762"/>
          <a:stretch/>
        </p:blipFill>
        <p:spPr>
          <a:xfrm>
            <a:off x="5674189" y="3021914"/>
            <a:ext cx="6082665" cy="2528082"/>
          </a:xfrm>
          <a:prstGeom prst="rect">
            <a:avLst/>
          </a:prstGeom>
        </p:spPr>
      </p:pic>
      <p:sp>
        <p:nvSpPr>
          <p:cNvPr id="8" name="Rectangle 7">
            <a:extLst>
              <a:ext uri="{FF2B5EF4-FFF2-40B4-BE49-F238E27FC236}">
                <a16:creationId xmlns:a16="http://schemas.microsoft.com/office/drawing/2014/main" id="{CE9E92AE-AE2B-4D63-845F-7A9F58FF06C9}"/>
              </a:ext>
            </a:extLst>
          </p:cNvPr>
          <p:cNvSpPr/>
          <p:nvPr/>
        </p:nvSpPr>
        <p:spPr>
          <a:xfrm>
            <a:off x="281355" y="2830815"/>
            <a:ext cx="5219114" cy="3046988"/>
          </a:xfrm>
          <a:prstGeom prst="rect">
            <a:avLst/>
          </a:prstGeom>
        </p:spPr>
        <p:txBody>
          <a:bodyPr wrap="square">
            <a:spAutoFit/>
          </a:bodyPr>
          <a:lstStyle/>
          <a:p>
            <a:pPr marL="228600"/>
            <a:r>
              <a:rPr lang="en-US" sz="2400" dirty="0"/>
              <a:t>When searching by the Entity Name it is suggested to use a partial name.</a:t>
            </a:r>
          </a:p>
          <a:p>
            <a:pPr marL="228600"/>
            <a:endParaRPr lang="en-US" sz="2400" dirty="0"/>
          </a:p>
          <a:p>
            <a:pPr marL="228600"/>
            <a:r>
              <a:rPr lang="en-US" sz="2400" dirty="0"/>
              <a:t>IWDS will search for a match of exactly what is entered.  </a:t>
            </a:r>
          </a:p>
          <a:p>
            <a:pPr marL="228600"/>
            <a:r>
              <a:rPr lang="en-US" sz="2400" dirty="0"/>
              <a:t>“Ti” would return “Tim”, “Time”, “Tire”, and “Timberline”, but “Timely” would only return “Timely”.</a:t>
            </a:r>
          </a:p>
        </p:txBody>
      </p:sp>
      <p:sp>
        <p:nvSpPr>
          <p:cNvPr id="4" name="Slide Number Placeholder 3">
            <a:extLst>
              <a:ext uri="{FF2B5EF4-FFF2-40B4-BE49-F238E27FC236}">
                <a16:creationId xmlns:a16="http://schemas.microsoft.com/office/drawing/2014/main" id="{094A1853-9C93-427B-A2E3-F55889D1F8D8}"/>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118578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6FE294CA-4F48-4BDD-9F89-D1615E4E64C4}"/>
              </a:ext>
            </a:extLst>
          </p:cNvPr>
          <p:cNvPicPr/>
          <p:nvPr/>
        </p:nvPicPr>
        <p:blipFill rotWithShape="1">
          <a:blip r:embed="rId2"/>
          <a:srcRect r="28686"/>
          <a:stretch/>
        </p:blipFill>
        <p:spPr bwMode="auto">
          <a:xfrm>
            <a:off x="5435038" y="3046974"/>
            <a:ext cx="5739680" cy="2439426"/>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978DEFCF-C602-4F3C-9456-CADE36DFB159}"/>
              </a:ext>
            </a:extLst>
          </p:cNvPr>
          <p:cNvSpPr/>
          <p:nvPr/>
        </p:nvSpPr>
        <p:spPr>
          <a:xfrm>
            <a:off x="281354" y="3059759"/>
            <a:ext cx="4475704" cy="3539430"/>
          </a:xfrm>
          <a:prstGeom prst="rect">
            <a:avLst/>
          </a:prstGeom>
        </p:spPr>
        <p:txBody>
          <a:bodyPr wrap="square">
            <a:spAutoFit/>
          </a:bodyPr>
          <a:lstStyle/>
          <a:p>
            <a:pPr marL="228600"/>
            <a:r>
              <a:rPr lang="en-US" sz="3200" dirty="0"/>
              <a:t>When no match is found with a partial name search, the Entity must be created.</a:t>
            </a:r>
          </a:p>
          <a:p>
            <a:pPr marL="228600"/>
            <a:endParaRPr lang="en-US" sz="2400" dirty="0"/>
          </a:p>
          <a:p>
            <a:pPr marL="228600"/>
            <a:endParaRPr lang="en-US" sz="2400" dirty="0"/>
          </a:p>
          <a:p>
            <a:pPr marL="228600"/>
            <a:endParaRPr lang="en-US" sz="2400" dirty="0"/>
          </a:p>
          <a:p>
            <a:pPr marL="228600"/>
            <a:r>
              <a:rPr lang="en-US" sz="2400" dirty="0"/>
              <a:t>Click “Add Entity”.</a:t>
            </a:r>
          </a:p>
        </p:txBody>
      </p:sp>
      <p:sp>
        <p:nvSpPr>
          <p:cNvPr id="4" name="Slide Number Placeholder 3">
            <a:extLst>
              <a:ext uri="{FF2B5EF4-FFF2-40B4-BE49-F238E27FC236}">
                <a16:creationId xmlns:a16="http://schemas.microsoft.com/office/drawing/2014/main" id="{A7E0AB4C-BF16-4AA0-ADFB-BF43FD737E92}"/>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262974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18167"/>
            <a:ext cx="10515600" cy="793845"/>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63D4DF93-FC99-4B79-A0F4-523C3A7BD7EE}"/>
              </a:ext>
            </a:extLst>
          </p:cNvPr>
          <p:cNvPicPr/>
          <p:nvPr/>
        </p:nvPicPr>
        <p:blipFill rotWithShape="1">
          <a:blip r:embed="rId2"/>
          <a:srcRect l="3382" t="5038" r="9340"/>
          <a:stretch/>
        </p:blipFill>
        <p:spPr bwMode="auto">
          <a:xfrm>
            <a:off x="6096000" y="2912012"/>
            <a:ext cx="5162550" cy="3590925"/>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40FC7DF-DE11-4A72-A4F8-3F128B8A96B9}"/>
              </a:ext>
            </a:extLst>
          </p:cNvPr>
          <p:cNvSpPr/>
          <p:nvPr/>
        </p:nvSpPr>
        <p:spPr>
          <a:xfrm>
            <a:off x="281353" y="3178076"/>
            <a:ext cx="5387927" cy="2677656"/>
          </a:xfrm>
          <a:prstGeom prst="rect">
            <a:avLst/>
          </a:prstGeom>
        </p:spPr>
        <p:txBody>
          <a:bodyPr wrap="square">
            <a:spAutoFit/>
          </a:bodyPr>
          <a:lstStyle/>
          <a:p>
            <a:pPr marL="228600"/>
            <a:r>
              <a:rPr lang="en-US" sz="2400" dirty="0"/>
              <a:t>Any fields marked with the </a:t>
            </a:r>
            <a:r>
              <a:rPr lang="en-US" sz="2400" dirty="0">
                <a:solidFill>
                  <a:srgbClr val="FF0000"/>
                </a:solidFill>
              </a:rPr>
              <a:t>red *</a:t>
            </a:r>
            <a:r>
              <a:rPr lang="en-US" sz="2400" dirty="0"/>
              <a:t> are required in order to save the record.</a:t>
            </a:r>
          </a:p>
          <a:p>
            <a:pPr marL="228600"/>
            <a:endParaRPr lang="en-US" sz="2400" dirty="0"/>
          </a:p>
          <a:p>
            <a:pPr marL="228600"/>
            <a:r>
              <a:rPr lang="en-US" sz="2400" dirty="0"/>
              <a:t>OET recommends entering as much information as you can, as it may help users to differentiate between Entities with the same name.</a:t>
            </a:r>
          </a:p>
        </p:txBody>
      </p:sp>
      <p:sp>
        <p:nvSpPr>
          <p:cNvPr id="4" name="Slide Number Placeholder 3">
            <a:extLst>
              <a:ext uri="{FF2B5EF4-FFF2-40B4-BE49-F238E27FC236}">
                <a16:creationId xmlns:a16="http://schemas.microsoft.com/office/drawing/2014/main" id="{C18E5A4C-B08E-4DEC-9438-5418C89CDC4E}"/>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123988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1C72704D-51BF-45DF-AFA2-C8BCB0C9EC9C}"/>
              </a:ext>
            </a:extLst>
          </p:cNvPr>
          <p:cNvPicPr/>
          <p:nvPr/>
        </p:nvPicPr>
        <p:blipFill rotWithShape="1">
          <a:blip r:embed="rId2"/>
          <a:srcRect t="1563" r="5354" b="-1"/>
          <a:stretch/>
        </p:blipFill>
        <p:spPr bwMode="auto">
          <a:xfrm>
            <a:off x="5848350" y="2697480"/>
            <a:ext cx="5657850" cy="393191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66DD2DF-CCDC-4716-AB5E-ED17F46EB47D}"/>
              </a:ext>
            </a:extLst>
          </p:cNvPr>
          <p:cNvSpPr/>
          <p:nvPr/>
        </p:nvSpPr>
        <p:spPr>
          <a:xfrm>
            <a:off x="281353" y="3178076"/>
            <a:ext cx="5153685" cy="2677656"/>
          </a:xfrm>
          <a:prstGeom prst="rect">
            <a:avLst/>
          </a:prstGeom>
        </p:spPr>
        <p:txBody>
          <a:bodyPr wrap="square">
            <a:spAutoFit/>
          </a:bodyPr>
          <a:lstStyle/>
          <a:p>
            <a:pPr marL="228600"/>
            <a:r>
              <a:rPr lang="en-US" sz="2400" dirty="0"/>
              <a:t>Enter the Entity Name, FEIN, Agency Type and any additional information provided.</a:t>
            </a:r>
          </a:p>
          <a:p>
            <a:pPr marL="228600"/>
            <a:endParaRPr lang="en-US" sz="2400" b="1" dirty="0"/>
          </a:p>
          <a:p>
            <a:pPr marL="228600"/>
            <a:r>
              <a:rPr lang="en-US" sz="2400" dirty="0"/>
              <a:t>Click “Next” to save the Entity and IWDS will take the user to the Add Location screen.</a:t>
            </a:r>
          </a:p>
        </p:txBody>
      </p:sp>
      <p:sp>
        <p:nvSpPr>
          <p:cNvPr id="4" name="Slide Number Placeholder 3">
            <a:extLst>
              <a:ext uri="{FF2B5EF4-FFF2-40B4-BE49-F238E27FC236}">
                <a16:creationId xmlns:a16="http://schemas.microsoft.com/office/drawing/2014/main" id="{E4C8045F-E91C-4F38-BD12-0170848A82C8}"/>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269475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63266"/>
            <a:ext cx="1051560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952993"/>
            <a:ext cx="5153685" cy="2308324"/>
          </a:xfrm>
          <a:prstGeom prst="rect">
            <a:avLst/>
          </a:prstGeom>
        </p:spPr>
        <p:txBody>
          <a:bodyPr wrap="square">
            <a:spAutoFit/>
          </a:bodyPr>
          <a:lstStyle/>
          <a:p>
            <a:pPr marL="228600"/>
            <a:r>
              <a:rPr lang="en-US" sz="2400" dirty="0"/>
              <a:t>The Informational Message states “The record has been added”.  </a:t>
            </a:r>
          </a:p>
          <a:p>
            <a:pPr marL="228600"/>
            <a:r>
              <a:rPr lang="en-US" sz="2400" dirty="0"/>
              <a:t>The Entity is now saved.</a:t>
            </a:r>
          </a:p>
          <a:p>
            <a:pPr marL="228600"/>
            <a:endParaRPr lang="en-US" sz="2400" dirty="0"/>
          </a:p>
          <a:p>
            <a:pPr marL="228600"/>
            <a:r>
              <a:rPr lang="en-US" sz="2400" dirty="0"/>
              <a:t>One Location where the Entity is doing business is required.</a:t>
            </a:r>
          </a:p>
        </p:txBody>
      </p:sp>
      <p:pic>
        <p:nvPicPr>
          <p:cNvPr id="8" name="Picture 7">
            <a:extLst>
              <a:ext uri="{FF2B5EF4-FFF2-40B4-BE49-F238E27FC236}">
                <a16:creationId xmlns:a16="http://schemas.microsoft.com/office/drawing/2014/main" id="{BDFEF3EA-37E9-43D9-A495-8264C05E28A5}"/>
              </a:ext>
            </a:extLst>
          </p:cNvPr>
          <p:cNvPicPr/>
          <p:nvPr/>
        </p:nvPicPr>
        <p:blipFill rotWithShape="1">
          <a:blip r:embed="rId2"/>
          <a:srcRect b="15563"/>
          <a:stretch/>
        </p:blipFill>
        <p:spPr>
          <a:xfrm>
            <a:off x="6240023" y="2642822"/>
            <a:ext cx="4495800" cy="3940858"/>
          </a:xfrm>
          <a:prstGeom prst="rect">
            <a:avLst/>
          </a:prstGeom>
        </p:spPr>
      </p:pic>
      <p:sp>
        <p:nvSpPr>
          <p:cNvPr id="4" name="Slide Number Placeholder 3">
            <a:extLst>
              <a:ext uri="{FF2B5EF4-FFF2-40B4-BE49-F238E27FC236}">
                <a16:creationId xmlns:a16="http://schemas.microsoft.com/office/drawing/2014/main" id="{3E2706AA-6296-4940-A258-63C076E7D894}"/>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306851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77490"/>
            <a:ext cx="1051560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27321" y="2757268"/>
            <a:ext cx="5468679" cy="4216539"/>
          </a:xfrm>
          <a:prstGeom prst="rect">
            <a:avLst/>
          </a:prstGeom>
        </p:spPr>
        <p:txBody>
          <a:bodyPr wrap="square">
            <a:spAutoFit/>
          </a:bodyPr>
          <a:lstStyle/>
          <a:p>
            <a:r>
              <a:rPr lang="en-US" sz="2400" dirty="0"/>
              <a:t>The Location information includes;</a:t>
            </a:r>
          </a:p>
          <a:p>
            <a:endParaRPr lang="en-US" sz="1200" dirty="0"/>
          </a:p>
          <a:p>
            <a:pPr marL="457200" indent="-342900">
              <a:buFont typeface="Arial" panose="020B0604020202020204" pitchFamily="34" charset="0"/>
              <a:buChar char="•"/>
            </a:pPr>
            <a:r>
              <a:rPr lang="en-US" sz="2400" dirty="0"/>
              <a:t>Location Name </a:t>
            </a:r>
            <a:r>
              <a:rPr lang="en-US" sz="2000" dirty="0"/>
              <a:t>(which could be different from the Entity Name).</a:t>
            </a:r>
          </a:p>
          <a:p>
            <a:pPr marL="457200" indent="-342900">
              <a:buFont typeface="Arial" panose="020B0604020202020204" pitchFamily="34" charset="0"/>
              <a:buChar char="•"/>
            </a:pPr>
            <a:r>
              <a:rPr lang="en-US" sz="2400" dirty="0"/>
              <a:t>Geographical address and phone number.</a:t>
            </a:r>
          </a:p>
          <a:p>
            <a:pPr marL="457200" indent="-342900">
              <a:buFont typeface="Arial" panose="020B0604020202020204" pitchFamily="34" charset="0"/>
              <a:buChar char="•"/>
            </a:pPr>
            <a:r>
              <a:rPr lang="en-US" sz="2400" dirty="0"/>
              <a:t>If the Location is ADA accessible and </a:t>
            </a:r>
          </a:p>
          <a:p>
            <a:pPr marL="457200" indent="-342900">
              <a:buFont typeface="Arial" panose="020B0604020202020204" pitchFamily="34" charset="0"/>
              <a:buChar char="•"/>
            </a:pPr>
            <a:r>
              <a:rPr lang="en-US" sz="2400" dirty="0"/>
              <a:t>Type of Business Functions and Human Services the Location provides.</a:t>
            </a:r>
          </a:p>
          <a:p>
            <a:endParaRPr lang="en-US" sz="2400" dirty="0"/>
          </a:p>
          <a:p>
            <a:r>
              <a:rPr lang="en-US" sz="2000" dirty="0"/>
              <a:t>Fields with the </a:t>
            </a:r>
            <a:r>
              <a:rPr lang="en-US" sz="2000" dirty="0">
                <a:solidFill>
                  <a:srgbClr val="FF0000"/>
                </a:solidFill>
              </a:rPr>
              <a:t>*</a:t>
            </a:r>
            <a:r>
              <a:rPr lang="en-US" sz="2000" dirty="0"/>
              <a:t> are required to save the record.</a:t>
            </a:r>
          </a:p>
          <a:p>
            <a:endParaRPr lang="en-US" sz="2400" dirty="0"/>
          </a:p>
        </p:txBody>
      </p:sp>
      <p:pic>
        <p:nvPicPr>
          <p:cNvPr id="8" name="Picture 7">
            <a:extLst>
              <a:ext uri="{FF2B5EF4-FFF2-40B4-BE49-F238E27FC236}">
                <a16:creationId xmlns:a16="http://schemas.microsoft.com/office/drawing/2014/main" id="{BDFEF3EA-37E9-43D9-A495-8264C05E28A5}"/>
              </a:ext>
            </a:extLst>
          </p:cNvPr>
          <p:cNvPicPr/>
          <p:nvPr/>
        </p:nvPicPr>
        <p:blipFill rotWithShape="1">
          <a:blip r:embed="rId2"/>
          <a:srcRect b="15563"/>
          <a:stretch/>
        </p:blipFill>
        <p:spPr>
          <a:xfrm>
            <a:off x="6858000" y="2642822"/>
            <a:ext cx="4495800" cy="3940858"/>
          </a:xfrm>
          <a:prstGeom prst="rect">
            <a:avLst/>
          </a:prstGeom>
        </p:spPr>
      </p:pic>
      <p:sp>
        <p:nvSpPr>
          <p:cNvPr id="4" name="Slide Number Placeholder 3">
            <a:extLst>
              <a:ext uri="{FF2B5EF4-FFF2-40B4-BE49-F238E27FC236}">
                <a16:creationId xmlns:a16="http://schemas.microsoft.com/office/drawing/2014/main" id="{6541F8FD-6E24-422B-AF97-202364A3AA1C}"/>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25163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6" y="2644170"/>
            <a:ext cx="5255484" cy="1938992"/>
          </a:xfrm>
          <a:prstGeom prst="rect">
            <a:avLst/>
          </a:prstGeom>
        </p:spPr>
        <p:txBody>
          <a:bodyPr wrap="square">
            <a:spAutoFit/>
          </a:bodyPr>
          <a:lstStyle/>
          <a:p>
            <a:endParaRPr lang="en-US" sz="2400" dirty="0"/>
          </a:p>
          <a:p>
            <a:r>
              <a:rPr lang="en-US" sz="2400" dirty="0"/>
              <a:t>Business Functions are to be entered for the various types of services this Location will be offering.</a:t>
            </a:r>
          </a:p>
          <a:p>
            <a:endParaRPr lang="en-US" sz="2400" dirty="0"/>
          </a:p>
        </p:txBody>
      </p:sp>
      <p:pic>
        <p:nvPicPr>
          <p:cNvPr id="6" name="Picture 5">
            <a:extLst>
              <a:ext uri="{FF2B5EF4-FFF2-40B4-BE49-F238E27FC236}">
                <a16:creationId xmlns:a16="http://schemas.microsoft.com/office/drawing/2014/main" id="{515847BE-7903-4ECD-B5BF-42963170E14C}"/>
              </a:ext>
            </a:extLst>
          </p:cNvPr>
          <p:cNvPicPr/>
          <p:nvPr/>
        </p:nvPicPr>
        <p:blipFill rotWithShape="1">
          <a:blip r:embed="rId2"/>
          <a:srcRect b="12585"/>
          <a:stretch/>
        </p:blipFill>
        <p:spPr>
          <a:xfrm>
            <a:off x="6096000" y="2729132"/>
            <a:ext cx="5023338" cy="3924886"/>
          </a:xfrm>
          <a:prstGeom prst="rect">
            <a:avLst/>
          </a:prstGeom>
        </p:spPr>
      </p:pic>
      <p:sp>
        <p:nvSpPr>
          <p:cNvPr id="9" name="Rectangle 8">
            <a:extLst>
              <a:ext uri="{FF2B5EF4-FFF2-40B4-BE49-F238E27FC236}">
                <a16:creationId xmlns:a16="http://schemas.microsoft.com/office/drawing/2014/main" id="{95447B3F-C3B7-4421-A9CF-0214484BAF60}"/>
              </a:ext>
            </a:extLst>
          </p:cNvPr>
          <p:cNvSpPr/>
          <p:nvPr/>
        </p:nvSpPr>
        <p:spPr>
          <a:xfrm>
            <a:off x="606055" y="4247667"/>
            <a:ext cx="5255484" cy="1569660"/>
          </a:xfrm>
          <a:prstGeom prst="rect">
            <a:avLst/>
          </a:prstGeom>
        </p:spPr>
        <p:txBody>
          <a:bodyPr wrap="square">
            <a:spAutoFit/>
          </a:bodyPr>
          <a:lstStyle/>
          <a:p>
            <a:endParaRPr lang="en-US" sz="2400" dirty="0"/>
          </a:p>
          <a:p>
            <a:r>
              <a:rPr lang="en-US" sz="2400" dirty="0"/>
              <a:t>Click “Select/View Human Services” for the  Provider Management – Select Human Services screen. </a:t>
            </a:r>
          </a:p>
        </p:txBody>
      </p:sp>
      <p:sp>
        <p:nvSpPr>
          <p:cNvPr id="4" name="Slide Number Placeholder 3">
            <a:extLst>
              <a:ext uri="{FF2B5EF4-FFF2-40B4-BE49-F238E27FC236}">
                <a16:creationId xmlns:a16="http://schemas.microsoft.com/office/drawing/2014/main" id="{496B53D4-83C3-4F90-BAF9-74D304D616CC}"/>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253471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56704"/>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2" y="2770113"/>
            <a:ext cx="3615729" cy="3108543"/>
          </a:xfrm>
          <a:prstGeom prst="rect">
            <a:avLst/>
          </a:prstGeom>
        </p:spPr>
        <p:txBody>
          <a:bodyPr wrap="square">
            <a:spAutoFit/>
          </a:bodyPr>
          <a:lstStyle/>
          <a:p>
            <a:r>
              <a:rPr lang="en-US" sz="2400" dirty="0"/>
              <a:t>Provider Management – Select Human Services</a:t>
            </a:r>
          </a:p>
          <a:p>
            <a:endParaRPr lang="en-US" sz="2400" dirty="0"/>
          </a:p>
          <a:p>
            <a:r>
              <a:rPr lang="en-US" sz="2400" dirty="0"/>
              <a:t>Select all services that apply to the Location.</a:t>
            </a:r>
          </a:p>
          <a:p>
            <a:endParaRPr lang="en-US" sz="2400" dirty="0"/>
          </a:p>
          <a:p>
            <a:r>
              <a:rPr lang="en-US" sz="2400" dirty="0"/>
              <a:t>Click “View List”</a:t>
            </a:r>
          </a:p>
          <a:p>
            <a:endParaRPr lang="en-US" sz="2400" dirty="0"/>
          </a:p>
        </p:txBody>
      </p:sp>
      <p:pic>
        <p:nvPicPr>
          <p:cNvPr id="8" name="Picture 7">
            <a:extLst>
              <a:ext uri="{FF2B5EF4-FFF2-40B4-BE49-F238E27FC236}">
                <a16:creationId xmlns:a16="http://schemas.microsoft.com/office/drawing/2014/main" id="{BCCA69EE-0030-4622-9B2A-83014D9E69F9}"/>
              </a:ext>
            </a:extLst>
          </p:cNvPr>
          <p:cNvPicPr/>
          <p:nvPr/>
        </p:nvPicPr>
        <p:blipFill rotWithShape="1">
          <a:blip r:embed="rId2"/>
          <a:srcRect r="12204"/>
          <a:stretch/>
        </p:blipFill>
        <p:spPr>
          <a:xfrm>
            <a:off x="4136570" y="2658130"/>
            <a:ext cx="2438399" cy="4087397"/>
          </a:xfrm>
          <a:prstGeom prst="rect">
            <a:avLst/>
          </a:prstGeom>
        </p:spPr>
      </p:pic>
      <p:pic>
        <p:nvPicPr>
          <p:cNvPr id="10" name="Picture 9">
            <a:extLst>
              <a:ext uri="{FF2B5EF4-FFF2-40B4-BE49-F238E27FC236}">
                <a16:creationId xmlns:a16="http://schemas.microsoft.com/office/drawing/2014/main" id="{239091E0-DE9C-4AF3-BD19-04C1376B5A00}"/>
              </a:ext>
            </a:extLst>
          </p:cNvPr>
          <p:cNvPicPr/>
          <p:nvPr/>
        </p:nvPicPr>
        <p:blipFill rotWithShape="1">
          <a:blip r:embed="rId3"/>
          <a:srcRect r="24569"/>
          <a:stretch/>
        </p:blipFill>
        <p:spPr>
          <a:xfrm>
            <a:off x="6814457" y="2770113"/>
            <a:ext cx="2438400" cy="3863433"/>
          </a:xfrm>
          <a:prstGeom prst="rect">
            <a:avLst/>
          </a:prstGeom>
        </p:spPr>
      </p:pic>
      <p:pic>
        <p:nvPicPr>
          <p:cNvPr id="11" name="Picture 10">
            <a:extLst>
              <a:ext uri="{FF2B5EF4-FFF2-40B4-BE49-F238E27FC236}">
                <a16:creationId xmlns:a16="http://schemas.microsoft.com/office/drawing/2014/main" id="{32E574A3-18D5-4EC2-9D43-0B183ABB0800}"/>
              </a:ext>
            </a:extLst>
          </p:cNvPr>
          <p:cNvPicPr/>
          <p:nvPr/>
        </p:nvPicPr>
        <p:blipFill rotWithShape="1">
          <a:blip r:embed="rId4"/>
          <a:srcRect r="17689"/>
          <a:stretch/>
        </p:blipFill>
        <p:spPr>
          <a:xfrm>
            <a:off x="9380441" y="2770112"/>
            <a:ext cx="2530206" cy="2354173"/>
          </a:xfrm>
          <a:prstGeom prst="rect">
            <a:avLst/>
          </a:prstGeom>
        </p:spPr>
      </p:pic>
      <p:sp>
        <p:nvSpPr>
          <p:cNvPr id="4" name="Slide Number Placeholder 3">
            <a:extLst>
              <a:ext uri="{FF2B5EF4-FFF2-40B4-BE49-F238E27FC236}">
                <a16:creationId xmlns:a16="http://schemas.microsoft.com/office/drawing/2014/main" id="{65225B5E-78C3-4AAD-AFF4-06353D75B30F}"/>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3836449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562405"/>
            <a:ext cx="6054760" cy="2185214"/>
          </a:xfrm>
          <a:prstGeom prst="rect">
            <a:avLst/>
          </a:prstGeom>
        </p:spPr>
        <p:txBody>
          <a:bodyPr wrap="square">
            <a:spAutoFit/>
          </a:bodyPr>
          <a:lstStyle/>
          <a:p>
            <a:endParaRPr lang="en-US" sz="2400" dirty="0"/>
          </a:p>
          <a:p>
            <a:endParaRPr lang="en-US" sz="2800" dirty="0"/>
          </a:p>
          <a:p>
            <a:r>
              <a:rPr lang="en-US" sz="2800" dirty="0"/>
              <a:t>All Services selected will be listed.</a:t>
            </a:r>
          </a:p>
          <a:p>
            <a:endParaRPr lang="en-US" sz="2800" dirty="0"/>
          </a:p>
          <a:p>
            <a:r>
              <a:rPr lang="en-US" sz="2800" dirty="0"/>
              <a:t>Click “View List”</a:t>
            </a:r>
          </a:p>
        </p:txBody>
      </p:sp>
      <p:pic>
        <p:nvPicPr>
          <p:cNvPr id="11" name="Picture 10">
            <a:extLst>
              <a:ext uri="{FF2B5EF4-FFF2-40B4-BE49-F238E27FC236}">
                <a16:creationId xmlns:a16="http://schemas.microsoft.com/office/drawing/2014/main" id="{32E574A3-18D5-4EC2-9D43-0B183ABB0800}"/>
              </a:ext>
            </a:extLst>
          </p:cNvPr>
          <p:cNvPicPr/>
          <p:nvPr/>
        </p:nvPicPr>
        <p:blipFill rotWithShape="1">
          <a:blip r:embed="rId2"/>
          <a:srcRect t="74150" r="17689"/>
          <a:stretch/>
        </p:blipFill>
        <p:spPr>
          <a:xfrm>
            <a:off x="6806645" y="5725548"/>
            <a:ext cx="4164437" cy="991841"/>
          </a:xfrm>
          <a:prstGeom prst="rect">
            <a:avLst/>
          </a:prstGeom>
        </p:spPr>
      </p:pic>
      <p:pic>
        <p:nvPicPr>
          <p:cNvPr id="4" name="Picture 3">
            <a:extLst>
              <a:ext uri="{FF2B5EF4-FFF2-40B4-BE49-F238E27FC236}">
                <a16:creationId xmlns:a16="http://schemas.microsoft.com/office/drawing/2014/main" id="{A5943AB6-7135-4BBB-9199-86FE540EF9B8}"/>
              </a:ext>
            </a:extLst>
          </p:cNvPr>
          <p:cNvPicPr>
            <a:picLocks noChangeAspect="1"/>
          </p:cNvPicPr>
          <p:nvPr/>
        </p:nvPicPr>
        <p:blipFill>
          <a:blip r:embed="rId3"/>
          <a:stretch>
            <a:fillRect/>
          </a:stretch>
        </p:blipFill>
        <p:spPr>
          <a:xfrm>
            <a:off x="6815628" y="2867493"/>
            <a:ext cx="5095420" cy="2719694"/>
          </a:xfrm>
          <a:prstGeom prst="rect">
            <a:avLst/>
          </a:prstGeom>
        </p:spPr>
      </p:pic>
      <p:sp>
        <p:nvSpPr>
          <p:cNvPr id="5" name="Slide Number Placeholder 4">
            <a:extLst>
              <a:ext uri="{FF2B5EF4-FFF2-40B4-BE49-F238E27FC236}">
                <a16:creationId xmlns:a16="http://schemas.microsoft.com/office/drawing/2014/main" id="{5A879A1A-9CF4-4C9F-9596-739E072F178B}"/>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351074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703385" y="2118167"/>
            <a:ext cx="10452295"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Acronyms used in this presentation</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sz="3200" dirty="0">
                <a:solidFill>
                  <a:schemeClr val="tx1"/>
                </a:solidFill>
              </a:rPr>
              <a:t>DCEO – Department of Commerce and Economic Opportunity</a:t>
            </a:r>
          </a:p>
          <a:p>
            <a:pPr marL="0" indent="0">
              <a:buNone/>
            </a:pPr>
            <a:r>
              <a:rPr lang="en-US" sz="3200" dirty="0">
                <a:solidFill>
                  <a:schemeClr val="tx1"/>
                </a:solidFill>
              </a:rPr>
              <a:t>OET – DCEO Office of Employment and Training</a:t>
            </a:r>
          </a:p>
          <a:p>
            <a:pPr marL="0" indent="0">
              <a:buNone/>
            </a:pPr>
            <a:r>
              <a:rPr lang="en-US" sz="3200" dirty="0">
                <a:solidFill>
                  <a:schemeClr val="tx1"/>
                </a:solidFill>
              </a:rPr>
              <a:t>IWDS – Illinois Workforce Development System</a:t>
            </a:r>
          </a:p>
          <a:p>
            <a:pPr marL="0" indent="0">
              <a:buNone/>
            </a:pPr>
            <a:r>
              <a:rPr lang="en-US" sz="3200" dirty="0">
                <a:solidFill>
                  <a:schemeClr val="tx1"/>
                </a:solidFill>
              </a:rPr>
              <a:t>LSA – Local System Administrator</a:t>
            </a:r>
          </a:p>
        </p:txBody>
      </p:sp>
      <p:sp>
        <p:nvSpPr>
          <p:cNvPr id="4" name="Slide Number Placeholder 3">
            <a:extLst>
              <a:ext uri="{FF2B5EF4-FFF2-40B4-BE49-F238E27FC236}">
                <a16:creationId xmlns:a16="http://schemas.microsoft.com/office/drawing/2014/main" id="{2B47D3C4-07A5-462F-BFDA-ABFD98D67C5A}"/>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334725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4289" y="2770113"/>
            <a:ext cx="4618893" cy="2308324"/>
          </a:xfrm>
          <a:prstGeom prst="rect">
            <a:avLst/>
          </a:prstGeom>
        </p:spPr>
        <p:txBody>
          <a:bodyPr wrap="square">
            <a:spAutoFit/>
          </a:bodyPr>
          <a:lstStyle/>
          <a:p>
            <a:endParaRPr lang="en-US" sz="2400" dirty="0"/>
          </a:p>
          <a:p>
            <a:r>
              <a:rPr lang="en-US" sz="2400" dirty="0"/>
              <a:t>If changes are needed to add or remove items from the list, click “Edit List”.</a:t>
            </a:r>
          </a:p>
          <a:p>
            <a:endParaRPr lang="en-US" sz="2400" dirty="0"/>
          </a:p>
          <a:p>
            <a:r>
              <a:rPr lang="en-US" sz="2400" dirty="0"/>
              <a:t>Once complete, click “Accept List”.</a:t>
            </a:r>
          </a:p>
        </p:txBody>
      </p:sp>
      <p:pic>
        <p:nvPicPr>
          <p:cNvPr id="9" name="Picture 8">
            <a:extLst>
              <a:ext uri="{FF2B5EF4-FFF2-40B4-BE49-F238E27FC236}">
                <a16:creationId xmlns:a16="http://schemas.microsoft.com/office/drawing/2014/main" id="{3105F3B0-48C8-43CF-8111-9AD38281DE7C}"/>
              </a:ext>
            </a:extLst>
          </p:cNvPr>
          <p:cNvPicPr/>
          <p:nvPr/>
        </p:nvPicPr>
        <p:blipFill rotWithShape="1">
          <a:blip r:embed="rId2"/>
          <a:srcRect r="7096"/>
          <a:stretch/>
        </p:blipFill>
        <p:spPr bwMode="auto">
          <a:xfrm>
            <a:off x="5402665" y="2617593"/>
            <a:ext cx="6175046" cy="3785652"/>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0D4AE736-9E30-4B9F-9098-2D8BDC6E831D}"/>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Tree>
    <p:extLst>
      <p:ext uri="{BB962C8B-B14F-4D97-AF65-F5344CB8AC3E}">
        <p14:creationId xmlns:p14="http://schemas.microsoft.com/office/powerpoint/2010/main" val="190566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951915" y="2770113"/>
            <a:ext cx="4281267" cy="2185214"/>
          </a:xfrm>
          <a:prstGeom prst="rect">
            <a:avLst/>
          </a:prstGeom>
        </p:spPr>
        <p:txBody>
          <a:bodyPr wrap="square">
            <a:spAutoFit/>
          </a:bodyPr>
          <a:lstStyle/>
          <a:p>
            <a:endParaRPr lang="en-US" sz="2400" dirty="0"/>
          </a:p>
          <a:p>
            <a:r>
              <a:rPr lang="en-US" sz="2800" dirty="0"/>
              <a:t>Review all information, click “Next” to save the Location and IWDS will take the user to the Add Contacts screen.</a:t>
            </a:r>
          </a:p>
        </p:txBody>
      </p:sp>
      <p:pic>
        <p:nvPicPr>
          <p:cNvPr id="6" name="Picture 5">
            <a:extLst>
              <a:ext uri="{FF2B5EF4-FFF2-40B4-BE49-F238E27FC236}">
                <a16:creationId xmlns:a16="http://schemas.microsoft.com/office/drawing/2014/main" id="{9345935E-326A-4080-9950-AFA34012A449}"/>
              </a:ext>
            </a:extLst>
          </p:cNvPr>
          <p:cNvPicPr/>
          <p:nvPr/>
        </p:nvPicPr>
        <p:blipFill rotWithShape="1">
          <a:blip r:embed="rId2"/>
          <a:srcRect b="5405"/>
          <a:stretch/>
        </p:blipFill>
        <p:spPr bwMode="auto">
          <a:xfrm>
            <a:off x="6508653" y="2616590"/>
            <a:ext cx="4281267" cy="4068447"/>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D865FE52-0AED-4854-B073-44664B49E196}"/>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281745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2" y="2587233"/>
            <a:ext cx="5500469" cy="3785652"/>
          </a:xfrm>
          <a:prstGeom prst="rect">
            <a:avLst/>
          </a:prstGeom>
        </p:spPr>
        <p:txBody>
          <a:bodyPr wrap="square">
            <a:spAutoFit/>
          </a:bodyPr>
          <a:lstStyle/>
          <a:p>
            <a:pPr marL="228600"/>
            <a:r>
              <a:rPr lang="en-US" sz="2400" dirty="0"/>
              <a:t>The Informational Message states, “the record has been added”.  The Location is now saved.</a:t>
            </a:r>
          </a:p>
          <a:p>
            <a:pPr marL="228600"/>
            <a:endParaRPr lang="en-US" sz="2400" dirty="0"/>
          </a:p>
          <a:p>
            <a:pPr marL="228600"/>
            <a:r>
              <a:rPr lang="en-US" sz="2400" dirty="0"/>
              <a:t>The user may enter at least one Contact for the Location.  The Entity should identify their Location contacts to the user, including the contact who will enter the Training Programs for the Location if needed.</a:t>
            </a:r>
          </a:p>
        </p:txBody>
      </p:sp>
      <p:pic>
        <p:nvPicPr>
          <p:cNvPr id="8" name="Picture 7">
            <a:extLst>
              <a:ext uri="{FF2B5EF4-FFF2-40B4-BE49-F238E27FC236}">
                <a16:creationId xmlns:a16="http://schemas.microsoft.com/office/drawing/2014/main" id="{61FDDC00-2A9C-4B18-9007-6BC52C081AA4}"/>
              </a:ext>
            </a:extLst>
          </p:cNvPr>
          <p:cNvPicPr/>
          <p:nvPr/>
        </p:nvPicPr>
        <p:blipFill>
          <a:blip r:embed="rId2"/>
          <a:stretch>
            <a:fillRect/>
          </a:stretch>
        </p:blipFill>
        <p:spPr>
          <a:xfrm>
            <a:off x="5922497" y="3094479"/>
            <a:ext cx="5838093" cy="2293447"/>
          </a:xfrm>
          <a:prstGeom prst="rect">
            <a:avLst/>
          </a:prstGeom>
        </p:spPr>
      </p:pic>
      <p:sp>
        <p:nvSpPr>
          <p:cNvPr id="4" name="Slide Number Placeholder 3">
            <a:extLst>
              <a:ext uri="{FF2B5EF4-FFF2-40B4-BE49-F238E27FC236}">
                <a16:creationId xmlns:a16="http://schemas.microsoft.com/office/drawing/2014/main" id="{FC905829-F75E-4769-85C1-CAD109B55CBA}"/>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203674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2" y="2600888"/>
            <a:ext cx="6140713" cy="3785652"/>
          </a:xfrm>
          <a:prstGeom prst="rect">
            <a:avLst/>
          </a:prstGeom>
        </p:spPr>
        <p:txBody>
          <a:bodyPr wrap="square">
            <a:spAutoFit/>
          </a:bodyPr>
          <a:lstStyle/>
          <a:p>
            <a:pPr marL="228600"/>
            <a:endParaRPr lang="en-US" sz="2400" dirty="0"/>
          </a:p>
          <a:p>
            <a:pPr marL="228600"/>
            <a:r>
              <a:rPr lang="en-US" sz="2400" dirty="0"/>
              <a:t>To  add a Contact, click “Add Contact” and IWDS will take the user to the Search Contact screen.</a:t>
            </a:r>
          </a:p>
          <a:p>
            <a:pPr marL="228600"/>
            <a:endParaRPr lang="en-US" sz="2400" dirty="0"/>
          </a:p>
          <a:p>
            <a:pPr marL="228600"/>
            <a:r>
              <a:rPr lang="en-US" sz="2000" dirty="0"/>
              <a:t>NOTE:  IWDS does not require a contact for the Location.  If there is no contact information recorded, the Local System Administrator will have the responsibility to enter Training Programs for the Location.</a:t>
            </a:r>
          </a:p>
          <a:p>
            <a:pPr marL="228600"/>
            <a:r>
              <a:rPr lang="en-US" sz="2000" dirty="0"/>
              <a:t>The user could skip this step by selecting “Return”.</a:t>
            </a:r>
          </a:p>
        </p:txBody>
      </p:sp>
      <p:pic>
        <p:nvPicPr>
          <p:cNvPr id="8" name="Picture 7">
            <a:extLst>
              <a:ext uri="{FF2B5EF4-FFF2-40B4-BE49-F238E27FC236}">
                <a16:creationId xmlns:a16="http://schemas.microsoft.com/office/drawing/2014/main" id="{61FDDC00-2A9C-4B18-9007-6BC52C081AA4}"/>
              </a:ext>
            </a:extLst>
          </p:cNvPr>
          <p:cNvPicPr/>
          <p:nvPr/>
        </p:nvPicPr>
        <p:blipFill>
          <a:blip r:embed="rId2"/>
          <a:stretch>
            <a:fillRect/>
          </a:stretch>
        </p:blipFill>
        <p:spPr>
          <a:xfrm>
            <a:off x="6541477" y="3094479"/>
            <a:ext cx="5183945" cy="1941755"/>
          </a:xfrm>
          <a:prstGeom prst="rect">
            <a:avLst/>
          </a:prstGeom>
        </p:spPr>
      </p:pic>
      <p:sp>
        <p:nvSpPr>
          <p:cNvPr id="4" name="Slide Number Placeholder 3">
            <a:extLst>
              <a:ext uri="{FF2B5EF4-FFF2-40B4-BE49-F238E27FC236}">
                <a16:creationId xmlns:a16="http://schemas.microsoft.com/office/drawing/2014/main" id="{60C314C9-6E95-4387-AE58-08BFB3CC1ED0}"/>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382351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52893" y="2600888"/>
            <a:ext cx="4680290" cy="3785652"/>
          </a:xfrm>
          <a:prstGeom prst="rect">
            <a:avLst/>
          </a:prstGeom>
        </p:spPr>
        <p:txBody>
          <a:bodyPr wrap="square">
            <a:spAutoFit/>
          </a:bodyPr>
          <a:lstStyle/>
          <a:p>
            <a:endParaRPr lang="en-US" sz="2400" dirty="0"/>
          </a:p>
          <a:p>
            <a:r>
              <a:rPr lang="en-US" sz="2400" dirty="0"/>
              <a:t>To search for existing contacts, the user can enter information in any of the fields and click “Search”.</a:t>
            </a:r>
          </a:p>
          <a:p>
            <a:endParaRPr lang="en-US" sz="2400" dirty="0"/>
          </a:p>
          <a:p>
            <a:r>
              <a:rPr lang="en-US" sz="2400" dirty="0"/>
              <a:t>Since this Entity/Location was just created, the Contact will need to added.  </a:t>
            </a:r>
          </a:p>
          <a:p>
            <a:endParaRPr lang="en-US" sz="2400" dirty="0"/>
          </a:p>
          <a:p>
            <a:r>
              <a:rPr lang="en-US" sz="2400" dirty="0"/>
              <a:t>Click “Add Contact”.</a:t>
            </a:r>
          </a:p>
        </p:txBody>
      </p:sp>
      <p:pic>
        <p:nvPicPr>
          <p:cNvPr id="6" name="Picture 5">
            <a:extLst>
              <a:ext uri="{FF2B5EF4-FFF2-40B4-BE49-F238E27FC236}">
                <a16:creationId xmlns:a16="http://schemas.microsoft.com/office/drawing/2014/main" id="{A8777D31-22AD-47D7-AD68-91FB6467743B}"/>
              </a:ext>
            </a:extLst>
          </p:cNvPr>
          <p:cNvPicPr/>
          <p:nvPr/>
        </p:nvPicPr>
        <p:blipFill rotWithShape="1">
          <a:blip r:embed="rId2"/>
          <a:srcRect l="4595" r="9375"/>
          <a:stretch/>
        </p:blipFill>
        <p:spPr bwMode="auto">
          <a:xfrm>
            <a:off x="5555273" y="2600888"/>
            <a:ext cx="5192444" cy="3996860"/>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35B82476-52A5-417D-842D-C4536090AAD5}"/>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Tree>
    <p:extLst>
      <p:ext uri="{BB962C8B-B14F-4D97-AF65-F5344CB8AC3E}">
        <p14:creationId xmlns:p14="http://schemas.microsoft.com/office/powerpoint/2010/main" val="2675322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600888"/>
            <a:ext cx="6091312" cy="3785652"/>
          </a:xfrm>
          <a:prstGeom prst="rect">
            <a:avLst/>
          </a:prstGeom>
        </p:spPr>
        <p:txBody>
          <a:bodyPr wrap="square">
            <a:spAutoFit/>
          </a:bodyPr>
          <a:lstStyle/>
          <a:p>
            <a:pPr marL="228600"/>
            <a:endParaRPr lang="en-US" sz="2400" dirty="0"/>
          </a:p>
          <a:p>
            <a:pPr marL="228600"/>
            <a:r>
              <a:rPr lang="en-US" sz="2400" dirty="0"/>
              <a:t>Fields marked with the </a:t>
            </a:r>
            <a:r>
              <a:rPr lang="en-US" sz="2400" dirty="0">
                <a:solidFill>
                  <a:srgbClr val="FF0000"/>
                </a:solidFill>
              </a:rPr>
              <a:t>*</a:t>
            </a:r>
            <a:r>
              <a:rPr lang="en-US" sz="2400" dirty="0"/>
              <a:t> are required in order to save the record.</a:t>
            </a:r>
          </a:p>
          <a:p>
            <a:pPr marL="228600"/>
            <a:endParaRPr lang="en-US" sz="2400" dirty="0"/>
          </a:p>
          <a:p>
            <a:pPr marL="228600"/>
            <a:r>
              <a:rPr lang="en-US" sz="2400" dirty="0"/>
              <a:t>The “Primary Contact” is the main contact for this Location, not the overall Entity.</a:t>
            </a:r>
          </a:p>
          <a:p>
            <a:pPr marL="228600"/>
            <a:endParaRPr lang="en-US" sz="2400" dirty="0"/>
          </a:p>
          <a:p>
            <a:pPr marL="228600"/>
            <a:r>
              <a:rPr lang="en-US" sz="2400" dirty="0"/>
              <a:t>If more than one contact is provided for the location, click “Save, Add Another”.  </a:t>
            </a:r>
          </a:p>
          <a:p>
            <a:pPr marL="228600"/>
            <a:r>
              <a:rPr lang="en-US" sz="2400" dirty="0"/>
              <a:t>When finished “Save and Return”.</a:t>
            </a:r>
          </a:p>
        </p:txBody>
      </p:sp>
      <p:pic>
        <p:nvPicPr>
          <p:cNvPr id="5" name="Picture 4">
            <a:extLst>
              <a:ext uri="{FF2B5EF4-FFF2-40B4-BE49-F238E27FC236}">
                <a16:creationId xmlns:a16="http://schemas.microsoft.com/office/drawing/2014/main" id="{E459DE64-5138-4C11-965F-828715F53D4D}"/>
              </a:ext>
            </a:extLst>
          </p:cNvPr>
          <p:cNvPicPr/>
          <p:nvPr/>
        </p:nvPicPr>
        <p:blipFill rotWithShape="1">
          <a:blip r:embed="rId2"/>
          <a:srcRect b="701"/>
          <a:stretch/>
        </p:blipFill>
        <p:spPr>
          <a:xfrm>
            <a:off x="6929512" y="2600889"/>
            <a:ext cx="3691596" cy="3982792"/>
          </a:xfrm>
          <a:prstGeom prst="rect">
            <a:avLst/>
          </a:prstGeom>
        </p:spPr>
      </p:pic>
      <p:sp>
        <p:nvSpPr>
          <p:cNvPr id="4" name="Slide Number Placeholder 3">
            <a:extLst>
              <a:ext uri="{FF2B5EF4-FFF2-40B4-BE49-F238E27FC236}">
                <a16:creationId xmlns:a16="http://schemas.microsoft.com/office/drawing/2014/main" id="{4A321D51-3429-43FC-871F-21EE6FBCE522}"/>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Tree>
    <p:extLst>
      <p:ext uri="{BB962C8B-B14F-4D97-AF65-F5344CB8AC3E}">
        <p14:creationId xmlns:p14="http://schemas.microsoft.com/office/powerpoint/2010/main" val="55639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862109"/>
            <a:ext cx="4951830" cy="3785652"/>
          </a:xfrm>
          <a:prstGeom prst="rect">
            <a:avLst/>
          </a:prstGeom>
        </p:spPr>
        <p:txBody>
          <a:bodyPr wrap="square">
            <a:spAutoFit/>
          </a:bodyPr>
          <a:lstStyle/>
          <a:p>
            <a:pPr marL="228600"/>
            <a:r>
              <a:rPr lang="en-US" sz="2400" dirty="0"/>
              <a:t>The Informational Message states “The record has been added”.  </a:t>
            </a:r>
          </a:p>
          <a:p>
            <a:pPr marL="228600"/>
            <a:r>
              <a:rPr lang="en-US" sz="2400" dirty="0"/>
              <a:t>The Contact is now saved.</a:t>
            </a:r>
          </a:p>
          <a:p>
            <a:pPr marL="228600"/>
            <a:endParaRPr lang="en-US" sz="2400" dirty="0"/>
          </a:p>
          <a:p>
            <a:pPr marL="228600"/>
            <a:r>
              <a:rPr lang="en-US" sz="2400" dirty="0"/>
              <a:t>Once the contact is “Saved” the IWDS User Name (login ID) has been assigned to the Entity on the IWDS Public Side login.</a:t>
            </a:r>
          </a:p>
          <a:p>
            <a:pPr marL="228600"/>
            <a:r>
              <a:rPr lang="en-US" sz="2400" dirty="0"/>
              <a:t>Click “View” to review Contact Information.</a:t>
            </a:r>
          </a:p>
        </p:txBody>
      </p:sp>
      <p:pic>
        <p:nvPicPr>
          <p:cNvPr id="6" name="Picture 5">
            <a:extLst>
              <a:ext uri="{FF2B5EF4-FFF2-40B4-BE49-F238E27FC236}">
                <a16:creationId xmlns:a16="http://schemas.microsoft.com/office/drawing/2014/main" id="{BCAA2E62-AF51-4BE8-9DDE-7373C2F16F21}"/>
              </a:ext>
            </a:extLst>
          </p:cNvPr>
          <p:cNvPicPr/>
          <p:nvPr/>
        </p:nvPicPr>
        <p:blipFill>
          <a:blip r:embed="rId2"/>
          <a:stretch>
            <a:fillRect/>
          </a:stretch>
        </p:blipFill>
        <p:spPr>
          <a:xfrm>
            <a:off x="5712655" y="3160053"/>
            <a:ext cx="5943600" cy="2451100"/>
          </a:xfrm>
          <a:prstGeom prst="rect">
            <a:avLst/>
          </a:prstGeom>
        </p:spPr>
      </p:pic>
      <p:sp>
        <p:nvSpPr>
          <p:cNvPr id="4" name="Slide Number Placeholder 3">
            <a:extLst>
              <a:ext uri="{FF2B5EF4-FFF2-40B4-BE49-F238E27FC236}">
                <a16:creationId xmlns:a16="http://schemas.microsoft.com/office/drawing/2014/main" id="{13E63E88-FD61-459A-8DD5-A426483CD36C}"/>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3518156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785037" y="2933654"/>
            <a:ext cx="4926309" cy="2954655"/>
          </a:xfrm>
          <a:prstGeom prst="rect">
            <a:avLst/>
          </a:prstGeom>
        </p:spPr>
        <p:txBody>
          <a:bodyPr wrap="square">
            <a:spAutoFit/>
          </a:bodyPr>
          <a:lstStyle/>
          <a:p>
            <a:endParaRPr lang="en-US" sz="2400" dirty="0"/>
          </a:p>
          <a:p>
            <a:r>
              <a:rPr lang="en-US" sz="2400" dirty="0"/>
              <a:t>IWDS PUBLIC SIDE URL: </a:t>
            </a:r>
          </a:p>
          <a:p>
            <a:r>
              <a:rPr lang="en-US" u="sng" dirty="0">
                <a:hlinkClick r:id="rId2"/>
              </a:rPr>
              <a:t>https://iwds.dceo.illinois.gov/iwds/iwdshome.html</a:t>
            </a:r>
            <a:endParaRPr lang="en-US" u="sng" dirty="0"/>
          </a:p>
          <a:p>
            <a:endParaRPr lang="en-US" sz="2400" dirty="0"/>
          </a:p>
          <a:p>
            <a:r>
              <a:rPr lang="en-US" sz="2400" dirty="0"/>
              <a:t>The IWDS login page for the Training Providers appears different from the IWDS Staff login page.  It is </a:t>
            </a:r>
            <a:r>
              <a:rPr lang="en-US" sz="2400" dirty="0">
                <a:solidFill>
                  <a:srgbClr val="FF9900"/>
                </a:solidFill>
              </a:rPr>
              <a:t>orange</a:t>
            </a:r>
            <a:r>
              <a:rPr lang="en-US" sz="2400" dirty="0"/>
              <a:t> and </a:t>
            </a:r>
            <a:r>
              <a:rPr lang="en-US" sz="2400" dirty="0">
                <a:solidFill>
                  <a:srgbClr val="0070C0"/>
                </a:solidFill>
              </a:rPr>
              <a:t>blue</a:t>
            </a:r>
            <a:r>
              <a:rPr lang="en-US" sz="2400" dirty="0"/>
              <a:t> instead of red.</a:t>
            </a:r>
          </a:p>
        </p:txBody>
      </p:sp>
      <p:pic>
        <p:nvPicPr>
          <p:cNvPr id="8" name="Picture 7">
            <a:extLst>
              <a:ext uri="{FF2B5EF4-FFF2-40B4-BE49-F238E27FC236}">
                <a16:creationId xmlns:a16="http://schemas.microsoft.com/office/drawing/2014/main" id="{9E28A600-7930-450E-A576-EA102501746F}"/>
              </a:ext>
            </a:extLst>
          </p:cNvPr>
          <p:cNvPicPr/>
          <p:nvPr/>
        </p:nvPicPr>
        <p:blipFill rotWithShape="1">
          <a:blip r:embed="rId3"/>
          <a:srcRect t="1325" r="2505" b="18553"/>
          <a:stretch/>
        </p:blipFill>
        <p:spPr>
          <a:xfrm>
            <a:off x="5797061" y="2729132"/>
            <a:ext cx="6113586" cy="3825364"/>
          </a:xfrm>
          <a:prstGeom prst="rect">
            <a:avLst/>
          </a:prstGeom>
        </p:spPr>
      </p:pic>
      <p:sp>
        <p:nvSpPr>
          <p:cNvPr id="4" name="Slide Number Placeholder 3">
            <a:extLst>
              <a:ext uri="{FF2B5EF4-FFF2-40B4-BE49-F238E27FC236}">
                <a16:creationId xmlns:a16="http://schemas.microsoft.com/office/drawing/2014/main" id="{FC4BD965-6BA4-4E70-AABD-0A0D41170816}"/>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3649822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7" y="2769700"/>
            <a:ext cx="4521114" cy="3046988"/>
          </a:xfrm>
          <a:prstGeom prst="rect">
            <a:avLst/>
          </a:prstGeom>
        </p:spPr>
        <p:txBody>
          <a:bodyPr wrap="square">
            <a:spAutoFit/>
          </a:bodyPr>
          <a:lstStyle/>
          <a:p>
            <a:r>
              <a:rPr lang="en-US" sz="2400" dirty="0"/>
              <a:t>At the bottom of the View Contact page, the screen shows “User Name: jjetson”.</a:t>
            </a:r>
          </a:p>
          <a:p>
            <a:endParaRPr lang="en-US" sz="2400" dirty="0"/>
          </a:p>
          <a:p>
            <a:r>
              <a:rPr lang="en-US" sz="2400" dirty="0"/>
              <a:t>If your Contact will be entering Training Programs into IWDS for the LWIA to approve/deny, this is the login ID that they will use.</a:t>
            </a:r>
          </a:p>
        </p:txBody>
      </p:sp>
      <p:pic>
        <p:nvPicPr>
          <p:cNvPr id="8" name="Picture 7">
            <a:extLst>
              <a:ext uri="{FF2B5EF4-FFF2-40B4-BE49-F238E27FC236}">
                <a16:creationId xmlns:a16="http://schemas.microsoft.com/office/drawing/2014/main" id="{450C2908-7A0D-498B-A6FC-847CD7861095}"/>
              </a:ext>
            </a:extLst>
          </p:cNvPr>
          <p:cNvPicPr/>
          <p:nvPr/>
        </p:nvPicPr>
        <p:blipFill rotWithShape="1">
          <a:blip r:embed="rId2"/>
          <a:srcRect b="831"/>
          <a:stretch/>
        </p:blipFill>
        <p:spPr>
          <a:xfrm>
            <a:off x="6358270" y="2729132"/>
            <a:ext cx="4000021" cy="3812345"/>
          </a:xfrm>
          <a:prstGeom prst="rect">
            <a:avLst/>
          </a:prstGeom>
        </p:spPr>
      </p:pic>
      <p:sp>
        <p:nvSpPr>
          <p:cNvPr id="4" name="Slide Number Placeholder 3">
            <a:extLst>
              <a:ext uri="{FF2B5EF4-FFF2-40B4-BE49-F238E27FC236}">
                <a16:creationId xmlns:a16="http://schemas.microsoft.com/office/drawing/2014/main" id="{B0BF8AEA-0D30-4D7F-8BC8-C38F052627C1}"/>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Tree>
    <p:extLst>
      <p:ext uri="{BB962C8B-B14F-4D97-AF65-F5344CB8AC3E}">
        <p14:creationId xmlns:p14="http://schemas.microsoft.com/office/powerpoint/2010/main" val="2938060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600888"/>
            <a:ext cx="4951830" cy="1200329"/>
          </a:xfrm>
          <a:prstGeom prst="rect">
            <a:avLst/>
          </a:prstGeom>
        </p:spPr>
        <p:txBody>
          <a:bodyPr wrap="square">
            <a:spAutoFit/>
          </a:bodyPr>
          <a:lstStyle/>
          <a:p>
            <a:pPr marL="228600"/>
            <a:r>
              <a:rPr lang="en-US" sz="2400" dirty="0"/>
              <a:t>At the bottom of the View Contact page, the screen shows “User Name: jjetson”</a:t>
            </a:r>
          </a:p>
        </p:txBody>
      </p:sp>
      <p:pic>
        <p:nvPicPr>
          <p:cNvPr id="8" name="Picture 7">
            <a:extLst>
              <a:ext uri="{FF2B5EF4-FFF2-40B4-BE49-F238E27FC236}">
                <a16:creationId xmlns:a16="http://schemas.microsoft.com/office/drawing/2014/main" id="{450C2908-7A0D-498B-A6FC-847CD7861095}"/>
              </a:ext>
            </a:extLst>
          </p:cNvPr>
          <p:cNvPicPr/>
          <p:nvPr/>
        </p:nvPicPr>
        <p:blipFill rotWithShape="1">
          <a:blip r:embed="rId2"/>
          <a:srcRect/>
          <a:stretch/>
        </p:blipFill>
        <p:spPr>
          <a:xfrm>
            <a:off x="6850967" y="2600888"/>
            <a:ext cx="3760543" cy="3844290"/>
          </a:xfrm>
          <a:prstGeom prst="rect">
            <a:avLst/>
          </a:prstGeom>
        </p:spPr>
      </p:pic>
      <p:pic>
        <p:nvPicPr>
          <p:cNvPr id="6" name="Picture 5">
            <a:extLst>
              <a:ext uri="{FF2B5EF4-FFF2-40B4-BE49-F238E27FC236}">
                <a16:creationId xmlns:a16="http://schemas.microsoft.com/office/drawing/2014/main" id="{A8D31918-7A43-4FBD-AD3B-D689B2E3D16D}"/>
              </a:ext>
            </a:extLst>
          </p:cNvPr>
          <p:cNvPicPr/>
          <p:nvPr/>
        </p:nvPicPr>
        <p:blipFill>
          <a:blip r:embed="rId3"/>
          <a:stretch>
            <a:fillRect/>
          </a:stretch>
        </p:blipFill>
        <p:spPr>
          <a:xfrm>
            <a:off x="838200" y="4213126"/>
            <a:ext cx="5028027" cy="1399883"/>
          </a:xfrm>
          <a:prstGeom prst="rect">
            <a:avLst/>
          </a:prstGeom>
        </p:spPr>
      </p:pic>
      <p:sp>
        <p:nvSpPr>
          <p:cNvPr id="4" name="Arrow: Left 3">
            <a:extLst>
              <a:ext uri="{FF2B5EF4-FFF2-40B4-BE49-F238E27FC236}">
                <a16:creationId xmlns:a16="http://schemas.microsoft.com/office/drawing/2014/main" id="{0DDEBD96-2829-4161-93A6-D91EDD848197}"/>
              </a:ext>
            </a:extLst>
          </p:cNvPr>
          <p:cNvSpPr/>
          <p:nvPr/>
        </p:nvSpPr>
        <p:spPr>
          <a:xfrm rot="1036324">
            <a:off x="5395548" y="5371843"/>
            <a:ext cx="1800663" cy="50805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B9E3AB71-F310-4DEA-BC73-A47D54367DB4}"/>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Tree>
    <p:extLst>
      <p:ext uri="{BB962C8B-B14F-4D97-AF65-F5344CB8AC3E}">
        <p14:creationId xmlns:p14="http://schemas.microsoft.com/office/powerpoint/2010/main" val="171507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2118167"/>
            <a:ext cx="9988062"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IWDS Entity Infrastructure</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graphicFrame>
        <p:nvGraphicFramePr>
          <p:cNvPr id="4" name="Diagram 3">
            <a:extLst>
              <a:ext uri="{FF2B5EF4-FFF2-40B4-BE49-F238E27FC236}">
                <a16:creationId xmlns:a16="http://schemas.microsoft.com/office/drawing/2014/main" id="{AD1EC62D-6FF8-41FC-A0D5-A64DA3160498}"/>
              </a:ext>
            </a:extLst>
          </p:cNvPr>
          <p:cNvGraphicFramePr/>
          <p:nvPr>
            <p:extLst>
              <p:ext uri="{D42A27DB-BD31-4B8C-83A1-F6EECF244321}">
                <p14:modId xmlns:p14="http://schemas.microsoft.com/office/powerpoint/2010/main" val="1923235376"/>
              </p:ext>
            </p:extLst>
          </p:nvPr>
        </p:nvGraphicFramePr>
        <p:xfrm>
          <a:off x="2532186" y="2826327"/>
          <a:ext cx="6910362" cy="3644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038800E-BFC6-4F24-AF34-E32E44A6E6C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353908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895558" cy="3785652"/>
          </a:xfrm>
          <a:prstGeom prst="rect">
            <a:avLst/>
          </a:prstGeom>
        </p:spPr>
        <p:txBody>
          <a:bodyPr wrap="square">
            <a:spAutoFit/>
          </a:bodyPr>
          <a:lstStyle/>
          <a:p>
            <a:pPr marL="228600"/>
            <a:endParaRPr lang="en-US" sz="2400" dirty="0"/>
          </a:p>
          <a:p>
            <a:pPr marL="228600"/>
            <a:r>
              <a:rPr lang="en-US" sz="2400" dirty="0"/>
              <a:t>To reset the password for the contact, click “Reset Password”.</a:t>
            </a:r>
          </a:p>
          <a:p>
            <a:pPr marL="228600"/>
            <a:endParaRPr lang="en-US" sz="2400" dirty="0"/>
          </a:p>
          <a:p>
            <a:pPr marL="228600"/>
            <a:r>
              <a:rPr lang="en-US" sz="2400" dirty="0"/>
              <a:t>The password reset will appear at the top of the screen.  You can either use copy/paste or a screenshot to capture this information to send to the user via email.</a:t>
            </a:r>
          </a:p>
        </p:txBody>
      </p:sp>
      <p:pic>
        <p:nvPicPr>
          <p:cNvPr id="6" name="Picture 5">
            <a:extLst>
              <a:ext uri="{FF2B5EF4-FFF2-40B4-BE49-F238E27FC236}">
                <a16:creationId xmlns:a16="http://schemas.microsoft.com/office/drawing/2014/main" id="{089C3DC6-A540-43D9-85B2-DA0BD07BACE0}"/>
              </a:ext>
            </a:extLst>
          </p:cNvPr>
          <p:cNvPicPr/>
          <p:nvPr/>
        </p:nvPicPr>
        <p:blipFill>
          <a:blip r:embed="rId2"/>
          <a:stretch>
            <a:fillRect/>
          </a:stretch>
        </p:blipFill>
        <p:spPr>
          <a:xfrm>
            <a:off x="5275385" y="4341765"/>
            <a:ext cx="6189784" cy="1905370"/>
          </a:xfrm>
          <a:prstGeom prst="rect">
            <a:avLst/>
          </a:prstGeom>
        </p:spPr>
      </p:pic>
      <p:pic>
        <p:nvPicPr>
          <p:cNvPr id="9" name="Picture 8">
            <a:extLst>
              <a:ext uri="{FF2B5EF4-FFF2-40B4-BE49-F238E27FC236}">
                <a16:creationId xmlns:a16="http://schemas.microsoft.com/office/drawing/2014/main" id="{EEBCA850-9CFA-490B-A925-33DADB4BECF8}"/>
              </a:ext>
            </a:extLst>
          </p:cNvPr>
          <p:cNvPicPr/>
          <p:nvPr/>
        </p:nvPicPr>
        <p:blipFill>
          <a:blip r:embed="rId3"/>
          <a:stretch>
            <a:fillRect/>
          </a:stretch>
        </p:blipFill>
        <p:spPr>
          <a:xfrm>
            <a:off x="5275385" y="2750842"/>
            <a:ext cx="5824024" cy="1378027"/>
          </a:xfrm>
          <a:prstGeom prst="rect">
            <a:avLst/>
          </a:prstGeom>
        </p:spPr>
      </p:pic>
      <p:sp>
        <p:nvSpPr>
          <p:cNvPr id="4" name="Slide Number Placeholder 3">
            <a:extLst>
              <a:ext uri="{FF2B5EF4-FFF2-40B4-BE49-F238E27FC236}">
                <a16:creationId xmlns:a16="http://schemas.microsoft.com/office/drawing/2014/main" id="{A5AE6DB9-1172-4DC7-B723-2CF4F71DAA43}"/>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3150395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473527" cy="3046988"/>
          </a:xfrm>
          <a:prstGeom prst="rect">
            <a:avLst/>
          </a:prstGeom>
        </p:spPr>
        <p:txBody>
          <a:bodyPr wrap="square">
            <a:spAutoFit/>
          </a:bodyPr>
          <a:lstStyle/>
          <a:p>
            <a:endParaRPr lang="en-US" sz="2400" dirty="0"/>
          </a:p>
          <a:p>
            <a:pPr marL="228600"/>
            <a:r>
              <a:rPr lang="en-US" sz="2400" dirty="0"/>
              <a:t>Click “Add Contact” for an additional contact.</a:t>
            </a:r>
          </a:p>
          <a:p>
            <a:pPr marL="228600"/>
            <a:endParaRPr lang="en-US" sz="2400" dirty="0"/>
          </a:p>
          <a:p>
            <a:pPr marL="228600"/>
            <a:r>
              <a:rPr lang="en-US" sz="2400" dirty="0"/>
              <a:t>Click “List Relationships” in the blue section on the left to review Relationships the Entity and Location have set up.</a:t>
            </a:r>
          </a:p>
        </p:txBody>
      </p:sp>
      <p:pic>
        <p:nvPicPr>
          <p:cNvPr id="8" name="Picture 7">
            <a:extLst>
              <a:ext uri="{FF2B5EF4-FFF2-40B4-BE49-F238E27FC236}">
                <a16:creationId xmlns:a16="http://schemas.microsoft.com/office/drawing/2014/main" id="{D0C0BC98-0322-4C77-807A-BC38822F2A09}"/>
              </a:ext>
            </a:extLst>
          </p:cNvPr>
          <p:cNvPicPr/>
          <p:nvPr/>
        </p:nvPicPr>
        <p:blipFill>
          <a:blip r:embed="rId2"/>
          <a:stretch>
            <a:fillRect/>
          </a:stretch>
        </p:blipFill>
        <p:spPr>
          <a:xfrm>
            <a:off x="5148775" y="2998411"/>
            <a:ext cx="6428936" cy="2817421"/>
          </a:xfrm>
          <a:prstGeom prst="rect">
            <a:avLst/>
          </a:prstGeom>
        </p:spPr>
      </p:pic>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Tree>
    <p:extLst>
      <p:ext uri="{BB962C8B-B14F-4D97-AF65-F5344CB8AC3E}">
        <p14:creationId xmlns:p14="http://schemas.microsoft.com/office/powerpoint/2010/main" val="1490153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3065727"/>
            <a:ext cx="4473527" cy="3046988"/>
          </a:xfrm>
          <a:prstGeom prst="rect">
            <a:avLst/>
          </a:prstGeom>
        </p:spPr>
        <p:txBody>
          <a:bodyPr wrap="square">
            <a:spAutoFit/>
          </a:bodyPr>
          <a:lstStyle/>
          <a:p>
            <a:pPr marL="228600"/>
            <a:r>
              <a:rPr lang="en-US" sz="2400" dirty="0"/>
              <a:t>Newly created Entities and Locations will not have any existing Relationships between them and the LWIA.</a:t>
            </a:r>
          </a:p>
          <a:p>
            <a:pPr marL="228600"/>
            <a:endParaRPr lang="en-US" sz="2400" dirty="0"/>
          </a:p>
          <a:p>
            <a:pPr marL="228600"/>
            <a:r>
              <a:rPr lang="en-US" sz="2400" dirty="0"/>
              <a:t>Click “Add Relationship” takes you to the “Search Location” screen.</a:t>
            </a:r>
          </a:p>
        </p:txBody>
      </p:sp>
      <p:pic>
        <p:nvPicPr>
          <p:cNvPr id="6" name="Picture 5">
            <a:extLst>
              <a:ext uri="{FF2B5EF4-FFF2-40B4-BE49-F238E27FC236}">
                <a16:creationId xmlns:a16="http://schemas.microsoft.com/office/drawing/2014/main" id="{281FDEC6-C364-4CA6-B088-F6002D57ABFB}"/>
              </a:ext>
            </a:extLst>
          </p:cNvPr>
          <p:cNvPicPr/>
          <p:nvPr/>
        </p:nvPicPr>
        <p:blipFill>
          <a:blip r:embed="rId2"/>
          <a:stretch>
            <a:fillRect/>
          </a:stretch>
        </p:blipFill>
        <p:spPr>
          <a:xfrm>
            <a:off x="4994030" y="3039010"/>
            <a:ext cx="6794695" cy="2335041"/>
          </a:xfrm>
          <a:prstGeom prst="rect">
            <a:avLst/>
          </a:prstGeom>
        </p:spPr>
      </p:pic>
      <p:sp>
        <p:nvSpPr>
          <p:cNvPr id="4" name="Slide Number Placeholder 3">
            <a:extLst>
              <a:ext uri="{FF2B5EF4-FFF2-40B4-BE49-F238E27FC236}">
                <a16:creationId xmlns:a16="http://schemas.microsoft.com/office/drawing/2014/main" id="{A000F0F6-3F43-4D1F-862E-266A30C53AC9}"/>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Tree>
    <p:extLst>
      <p:ext uri="{BB962C8B-B14F-4D97-AF65-F5344CB8AC3E}">
        <p14:creationId xmlns:p14="http://schemas.microsoft.com/office/powerpoint/2010/main" val="205423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838200" y="3065727"/>
            <a:ext cx="4268372" cy="1938992"/>
          </a:xfrm>
          <a:prstGeom prst="rect">
            <a:avLst/>
          </a:prstGeom>
        </p:spPr>
        <p:txBody>
          <a:bodyPr wrap="square">
            <a:spAutoFit/>
          </a:bodyPr>
          <a:lstStyle/>
          <a:p>
            <a:endParaRPr lang="en-US" sz="2400" dirty="0"/>
          </a:p>
          <a:p>
            <a:r>
              <a:rPr lang="en-US" sz="2400" dirty="0"/>
              <a:t>Search for the Location to be used to set up the Relationship.</a:t>
            </a:r>
          </a:p>
          <a:p>
            <a:endParaRPr lang="en-US" sz="2400" dirty="0"/>
          </a:p>
          <a:p>
            <a:endParaRPr lang="en-US" sz="2400" dirty="0"/>
          </a:p>
        </p:txBody>
      </p:sp>
      <p:pic>
        <p:nvPicPr>
          <p:cNvPr id="8" name="Picture 7">
            <a:extLst>
              <a:ext uri="{FF2B5EF4-FFF2-40B4-BE49-F238E27FC236}">
                <a16:creationId xmlns:a16="http://schemas.microsoft.com/office/drawing/2014/main" id="{A3A12B8C-CB90-43C6-AE26-C4DB38294EFE}"/>
              </a:ext>
            </a:extLst>
          </p:cNvPr>
          <p:cNvPicPr/>
          <p:nvPr/>
        </p:nvPicPr>
        <p:blipFill>
          <a:blip r:embed="rId2"/>
          <a:stretch>
            <a:fillRect/>
          </a:stretch>
        </p:blipFill>
        <p:spPr>
          <a:xfrm>
            <a:off x="5600114" y="2554531"/>
            <a:ext cx="5943600" cy="4196715"/>
          </a:xfrm>
          <a:prstGeom prst="rect">
            <a:avLst/>
          </a:prstGeom>
        </p:spPr>
      </p:pic>
      <p:sp>
        <p:nvSpPr>
          <p:cNvPr id="4" name="Slide Number Placeholder 3">
            <a:extLst>
              <a:ext uri="{FF2B5EF4-FFF2-40B4-BE49-F238E27FC236}">
                <a16:creationId xmlns:a16="http://schemas.microsoft.com/office/drawing/2014/main" id="{7E2775F3-5627-447E-8F8E-8F3DC300EAFE}"/>
              </a:ext>
            </a:extLst>
          </p:cNvPr>
          <p:cNvSpPr>
            <a:spLocks noGrp="1"/>
          </p:cNvSpPr>
          <p:nvPr>
            <p:ph type="sldNum" sz="quarter" idx="12"/>
          </p:nvPr>
        </p:nvSpPr>
        <p:spPr/>
        <p:txBody>
          <a:bodyPr/>
          <a:lstStyle/>
          <a:p>
            <a:fld id="{62E03C93-A8B5-5E4D-ADDE-FACFC10B3CD1}" type="slidenum">
              <a:rPr lang="en-US" smtClean="0"/>
              <a:pPr/>
              <a:t>33</a:t>
            </a:fld>
            <a:endParaRPr lang="en-US" dirty="0"/>
          </a:p>
        </p:txBody>
      </p:sp>
    </p:spTree>
    <p:extLst>
      <p:ext uri="{BB962C8B-B14F-4D97-AF65-F5344CB8AC3E}">
        <p14:creationId xmlns:p14="http://schemas.microsoft.com/office/powerpoint/2010/main" val="457160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3065727"/>
            <a:ext cx="4825219" cy="3785652"/>
          </a:xfrm>
          <a:prstGeom prst="rect">
            <a:avLst/>
          </a:prstGeom>
        </p:spPr>
        <p:txBody>
          <a:bodyPr wrap="square">
            <a:spAutoFit/>
          </a:bodyPr>
          <a:lstStyle/>
          <a:p>
            <a:pPr marL="228600"/>
            <a:r>
              <a:rPr lang="en-US" sz="2400" dirty="0"/>
              <a:t>A partial Name can be used for the search on the Entity Name.</a:t>
            </a:r>
          </a:p>
          <a:p>
            <a:pPr marL="228600"/>
            <a:endParaRPr lang="en-US" sz="2400" dirty="0"/>
          </a:p>
          <a:p>
            <a:pPr marL="228600"/>
            <a:r>
              <a:rPr lang="en-US" sz="2400" dirty="0"/>
              <a:t>Address information could be included when you know there is more than one Location for the Entity.</a:t>
            </a:r>
          </a:p>
          <a:p>
            <a:pPr marL="228600"/>
            <a:endParaRPr lang="en-US" sz="2400" dirty="0"/>
          </a:p>
          <a:p>
            <a:pPr marL="228600"/>
            <a:r>
              <a:rPr lang="en-US" sz="2400" dirty="0"/>
              <a:t>Click “Search”</a:t>
            </a:r>
          </a:p>
          <a:p>
            <a:endParaRPr lang="en-US" sz="2400" dirty="0"/>
          </a:p>
        </p:txBody>
      </p:sp>
      <p:pic>
        <p:nvPicPr>
          <p:cNvPr id="6" name="Picture 5">
            <a:extLst>
              <a:ext uri="{FF2B5EF4-FFF2-40B4-BE49-F238E27FC236}">
                <a16:creationId xmlns:a16="http://schemas.microsoft.com/office/drawing/2014/main" id="{F2FA41A3-D581-4EAF-91FC-164F70ED8AFE}"/>
              </a:ext>
            </a:extLst>
          </p:cNvPr>
          <p:cNvPicPr/>
          <p:nvPr/>
        </p:nvPicPr>
        <p:blipFill>
          <a:blip r:embed="rId2"/>
          <a:stretch>
            <a:fillRect/>
          </a:stretch>
        </p:blipFill>
        <p:spPr>
          <a:xfrm>
            <a:off x="5598942" y="2569625"/>
            <a:ext cx="5740790" cy="4112529"/>
          </a:xfrm>
          <a:prstGeom prst="rect">
            <a:avLst/>
          </a:prstGeom>
        </p:spPr>
      </p:pic>
      <p:sp>
        <p:nvSpPr>
          <p:cNvPr id="4" name="Slide Number Placeholder 3">
            <a:extLst>
              <a:ext uri="{FF2B5EF4-FFF2-40B4-BE49-F238E27FC236}">
                <a16:creationId xmlns:a16="http://schemas.microsoft.com/office/drawing/2014/main" id="{61C19ABB-5CA3-419F-9F2D-7000BF7E2A64}"/>
              </a:ext>
            </a:extLst>
          </p:cNvPr>
          <p:cNvSpPr>
            <a:spLocks noGrp="1"/>
          </p:cNvSpPr>
          <p:nvPr>
            <p:ph type="sldNum" sz="quarter" idx="12"/>
          </p:nvPr>
        </p:nvSpPr>
        <p:spPr/>
        <p:txBody>
          <a:bodyPr/>
          <a:lstStyle/>
          <a:p>
            <a:fld id="{62E03C93-A8B5-5E4D-ADDE-FACFC10B3CD1}" type="slidenum">
              <a:rPr lang="en-US" smtClean="0"/>
              <a:pPr/>
              <a:t>34</a:t>
            </a:fld>
            <a:endParaRPr lang="en-US" dirty="0"/>
          </a:p>
        </p:txBody>
      </p:sp>
    </p:spTree>
    <p:extLst>
      <p:ext uri="{BB962C8B-B14F-4D97-AF65-F5344CB8AC3E}">
        <p14:creationId xmlns:p14="http://schemas.microsoft.com/office/powerpoint/2010/main" val="1167857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3526" y="3618084"/>
            <a:ext cx="4261692" cy="1569660"/>
          </a:xfrm>
          <a:prstGeom prst="rect">
            <a:avLst/>
          </a:prstGeom>
        </p:spPr>
        <p:txBody>
          <a:bodyPr wrap="square">
            <a:spAutoFit/>
          </a:bodyPr>
          <a:lstStyle/>
          <a:p>
            <a:pPr marL="228600"/>
            <a:r>
              <a:rPr lang="en-US" sz="2400" dirty="0"/>
              <a:t>Select your location in the results,  click “Pick”.</a:t>
            </a:r>
          </a:p>
          <a:p>
            <a:endParaRPr lang="en-US" sz="2400" dirty="0"/>
          </a:p>
          <a:p>
            <a:endParaRPr lang="en-US" sz="2400" dirty="0"/>
          </a:p>
        </p:txBody>
      </p:sp>
      <p:pic>
        <p:nvPicPr>
          <p:cNvPr id="8" name="Picture 7">
            <a:extLst>
              <a:ext uri="{FF2B5EF4-FFF2-40B4-BE49-F238E27FC236}">
                <a16:creationId xmlns:a16="http://schemas.microsoft.com/office/drawing/2014/main" id="{F79979B1-759B-453B-9213-65D70F953786}"/>
              </a:ext>
            </a:extLst>
          </p:cNvPr>
          <p:cNvPicPr/>
          <p:nvPr/>
        </p:nvPicPr>
        <p:blipFill rotWithShape="1">
          <a:blip r:embed="rId2"/>
          <a:srcRect b="2762"/>
          <a:stretch/>
        </p:blipFill>
        <p:spPr>
          <a:xfrm>
            <a:off x="5106572" y="3065727"/>
            <a:ext cx="6597748" cy="2476944"/>
          </a:xfrm>
          <a:prstGeom prst="rect">
            <a:avLst/>
          </a:prstGeom>
        </p:spPr>
      </p:pic>
      <p:sp>
        <p:nvSpPr>
          <p:cNvPr id="4" name="Slide Number Placeholder 3">
            <a:extLst>
              <a:ext uri="{FF2B5EF4-FFF2-40B4-BE49-F238E27FC236}">
                <a16:creationId xmlns:a16="http://schemas.microsoft.com/office/drawing/2014/main" id="{AE07FF09-E386-4C1D-A417-191C9539049A}"/>
              </a:ext>
            </a:extLst>
          </p:cNvPr>
          <p:cNvSpPr>
            <a:spLocks noGrp="1"/>
          </p:cNvSpPr>
          <p:nvPr>
            <p:ph type="sldNum" sz="quarter" idx="12"/>
          </p:nvPr>
        </p:nvSpPr>
        <p:spPr/>
        <p:txBody>
          <a:bodyPr/>
          <a:lstStyle/>
          <a:p>
            <a:fld id="{62E03C93-A8B5-5E4D-ADDE-FACFC10B3CD1}" type="slidenum">
              <a:rPr lang="en-US" smtClean="0"/>
              <a:pPr/>
              <a:t>35</a:t>
            </a:fld>
            <a:endParaRPr lang="en-US" dirty="0"/>
          </a:p>
        </p:txBody>
      </p:sp>
    </p:spTree>
    <p:extLst>
      <p:ext uri="{BB962C8B-B14F-4D97-AF65-F5344CB8AC3E}">
        <p14:creationId xmlns:p14="http://schemas.microsoft.com/office/powerpoint/2010/main" val="3271701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10" y="3167917"/>
            <a:ext cx="5279847" cy="1938992"/>
          </a:xfrm>
          <a:prstGeom prst="rect">
            <a:avLst/>
          </a:prstGeom>
        </p:spPr>
        <p:txBody>
          <a:bodyPr wrap="square">
            <a:spAutoFit/>
          </a:bodyPr>
          <a:lstStyle/>
          <a:p>
            <a:r>
              <a:rPr lang="en-US" sz="2400" dirty="0"/>
              <a:t>The first step in creating the Relationship is the Provider Management – Update Basic Information screen.</a:t>
            </a:r>
          </a:p>
          <a:p>
            <a:endParaRPr lang="en-US" sz="2400" dirty="0"/>
          </a:p>
          <a:p>
            <a:endParaRPr lang="en-US" sz="2400" dirty="0"/>
          </a:p>
        </p:txBody>
      </p:sp>
      <p:pic>
        <p:nvPicPr>
          <p:cNvPr id="6" name="Picture 5">
            <a:extLst>
              <a:ext uri="{FF2B5EF4-FFF2-40B4-BE49-F238E27FC236}">
                <a16:creationId xmlns:a16="http://schemas.microsoft.com/office/drawing/2014/main" id="{DE478673-63EC-4246-B533-BDC790B0BF98}"/>
              </a:ext>
            </a:extLst>
          </p:cNvPr>
          <p:cNvPicPr/>
          <p:nvPr/>
        </p:nvPicPr>
        <p:blipFill rotWithShape="1">
          <a:blip r:embed="rId2"/>
          <a:srcRect l="2162" t="1" b="62833"/>
          <a:stretch/>
        </p:blipFill>
        <p:spPr bwMode="auto">
          <a:xfrm>
            <a:off x="6019800" y="2941229"/>
            <a:ext cx="5018314" cy="3093812"/>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A8DF10D7-47F2-4ED4-9986-B603F9061F5F}"/>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4171818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6630" y="2572975"/>
            <a:ext cx="5284176" cy="4154984"/>
          </a:xfrm>
          <a:prstGeom prst="rect">
            <a:avLst/>
          </a:prstGeom>
        </p:spPr>
        <p:txBody>
          <a:bodyPr wrap="square">
            <a:spAutoFit/>
          </a:bodyPr>
          <a:lstStyle/>
          <a:p>
            <a:pPr marL="228600"/>
            <a:r>
              <a:rPr lang="en-US" sz="2400" dirty="0"/>
              <a:t>When creating the “Relationship #” it should be a unique identifier using alpha/numeric characters.  </a:t>
            </a:r>
          </a:p>
          <a:p>
            <a:pPr marL="228600"/>
            <a:endParaRPr lang="en-US" sz="2400" dirty="0"/>
          </a:p>
          <a:p>
            <a:pPr marL="228600"/>
            <a:r>
              <a:rPr lang="en-US" sz="2400" dirty="0"/>
              <a:t>Select “Relationship Type” from the drop-down menu.</a:t>
            </a:r>
          </a:p>
          <a:p>
            <a:pPr marL="228600"/>
            <a:endParaRPr lang="en-US" sz="2400" dirty="0"/>
          </a:p>
          <a:p>
            <a:pPr marL="228600"/>
            <a:r>
              <a:rPr lang="en-US" sz="2400" dirty="0"/>
              <a:t>Scroll down the Provider Management – Update Basic Information page to enter the Fund Source/Grant Information.</a:t>
            </a:r>
          </a:p>
        </p:txBody>
      </p:sp>
      <p:pic>
        <p:nvPicPr>
          <p:cNvPr id="8" name="Picture 7">
            <a:extLst>
              <a:ext uri="{FF2B5EF4-FFF2-40B4-BE49-F238E27FC236}">
                <a16:creationId xmlns:a16="http://schemas.microsoft.com/office/drawing/2014/main" id="{75DBC913-29FF-4F8D-B683-B408F8A838A2}"/>
              </a:ext>
            </a:extLst>
          </p:cNvPr>
          <p:cNvPicPr/>
          <p:nvPr/>
        </p:nvPicPr>
        <p:blipFill rotWithShape="1">
          <a:blip r:embed="rId2"/>
          <a:srcRect l="2805" r="2975"/>
          <a:stretch/>
        </p:blipFill>
        <p:spPr>
          <a:xfrm>
            <a:off x="5570805" y="2839995"/>
            <a:ext cx="6334565" cy="2472441"/>
          </a:xfrm>
          <a:prstGeom prst="rect">
            <a:avLst/>
          </a:prstGeom>
        </p:spPr>
      </p:pic>
      <p:pic>
        <p:nvPicPr>
          <p:cNvPr id="9" name="Picture 8">
            <a:extLst>
              <a:ext uri="{FF2B5EF4-FFF2-40B4-BE49-F238E27FC236}">
                <a16:creationId xmlns:a16="http://schemas.microsoft.com/office/drawing/2014/main" id="{6A0E3796-35EB-442B-9572-F5728A8DD454}"/>
              </a:ext>
            </a:extLst>
          </p:cNvPr>
          <p:cNvPicPr/>
          <p:nvPr/>
        </p:nvPicPr>
        <p:blipFill rotWithShape="1">
          <a:blip r:embed="rId3"/>
          <a:srcRect l="22801" t="28357" r="71314" b="62232"/>
          <a:stretch/>
        </p:blipFill>
        <p:spPr bwMode="auto">
          <a:xfrm>
            <a:off x="8493964" y="5312436"/>
            <a:ext cx="1028700" cy="876300"/>
          </a:xfrm>
          <a:prstGeom prst="rect">
            <a:avLst/>
          </a:prstGeom>
          <a:ln>
            <a:noFill/>
          </a:ln>
          <a:extLst>
            <a:ext uri="{53640926-AAD7-44D8-BBD7-CCE9431645EC}">
              <a14:shadowObscured xmlns:a14="http://schemas.microsoft.com/office/drawing/2010/main"/>
            </a:ext>
          </a:extLst>
        </p:spPr>
      </p:pic>
      <p:sp>
        <p:nvSpPr>
          <p:cNvPr id="4" name="Arrow: Right 3">
            <a:extLst>
              <a:ext uri="{FF2B5EF4-FFF2-40B4-BE49-F238E27FC236}">
                <a16:creationId xmlns:a16="http://schemas.microsoft.com/office/drawing/2014/main" id="{D72CC1E6-AD6A-47D7-9A4F-0223FBF163D2}"/>
              </a:ext>
            </a:extLst>
          </p:cNvPr>
          <p:cNvSpPr/>
          <p:nvPr/>
        </p:nvSpPr>
        <p:spPr>
          <a:xfrm rot="2614541">
            <a:off x="7664139" y="4634494"/>
            <a:ext cx="1197675" cy="4360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1948359-C030-4E16-98C3-DC42E283B1FB}"/>
              </a:ext>
            </a:extLst>
          </p:cNvPr>
          <p:cNvSpPr>
            <a:spLocks noGrp="1"/>
          </p:cNvSpPr>
          <p:nvPr>
            <p:ph type="sldNum" sz="quarter" idx="12"/>
          </p:nvPr>
        </p:nvSpPr>
        <p:spPr/>
        <p:txBody>
          <a:bodyPr/>
          <a:lstStyle/>
          <a:p>
            <a:fld id="{62E03C93-A8B5-5E4D-ADDE-FACFC10B3CD1}" type="slidenum">
              <a:rPr lang="en-US" smtClean="0"/>
              <a:pPr/>
              <a:t>37</a:t>
            </a:fld>
            <a:endParaRPr lang="en-US" dirty="0"/>
          </a:p>
        </p:txBody>
      </p:sp>
    </p:spTree>
    <p:extLst>
      <p:ext uri="{BB962C8B-B14F-4D97-AF65-F5344CB8AC3E}">
        <p14:creationId xmlns:p14="http://schemas.microsoft.com/office/powerpoint/2010/main" val="2838680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3526" y="3161468"/>
            <a:ext cx="4479802" cy="2677656"/>
          </a:xfrm>
          <a:prstGeom prst="rect">
            <a:avLst/>
          </a:prstGeom>
        </p:spPr>
        <p:txBody>
          <a:bodyPr wrap="square">
            <a:spAutoFit/>
          </a:bodyPr>
          <a:lstStyle/>
          <a:p>
            <a:r>
              <a:rPr lang="en-US" sz="2400" dirty="0"/>
              <a:t>Enter Location Grant information</a:t>
            </a:r>
          </a:p>
          <a:p>
            <a:pPr marL="342900" indent="-342900">
              <a:buFont typeface="Arial" panose="020B0604020202020204" pitchFamily="34" charset="0"/>
              <a:buChar char="•"/>
            </a:pPr>
            <a:r>
              <a:rPr lang="en-US" sz="2400" dirty="0"/>
              <a:t>Fund Source</a:t>
            </a:r>
          </a:p>
          <a:p>
            <a:pPr marL="342900" indent="-342900">
              <a:buFont typeface="Arial" panose="020B0604020202020204" pitchFamily="34" charset="0"/>
              <a:buChar char="•"/>
            </a:pPr>
            <a:r>
              <a:rPr lang="en-US" sz="2400" dirty="0"/>
              <a:t>Start Date</a:t>
            </a:r>
          </a:p>
          <a:p>
            <a:pPr marL="342900" indent="-342900">
              <a:buFont typeface="Arial" panose="020B0604020202020204" pitchFamily="34" charset="0"/>
              <a:buChar char="•"/>
            </a:pPr>
            <a:r>
              <a:rPr lang="en-US" sz="2400" dirty="0"/>
              <a:t>End Date</a:t>
            </a:r>
          </a:p>
          <a:p>
            <a:endParaRPr lang="en-US" sz="2400" dirty="0"/>
          </a:p>
          <a:p>
            <a:r>
              <a:rPr lang="en-US" sz="2400" dirty="0"/>
              <a:t>The Fund Source is the Title (1A, 1D, 1E, 1N, TAA, 1DC, 1EC, etc.).</a:t>
            </a:r>
          </a:p>
        </p:txBody>
      </p:sp>
      <p:pic>
        <p:nvPicPr>
          <p:cNvPr id="6" name="Picture 5">
            <a:extLst>
              <a:ext uri="{FF2B5EF4-FFF2-40B4-BE49-F238E27FC236}">
                <a16:creationId xmlns:a16="http://schemas.microsoft.com/office/drawing/2014/main" id="{99C6FCA2-A5C8-4E65-AE98-D0C9CAA9DCA9}"/>
              </a:ext>
            </a:extLst>
          </p:cNvPr>
          <p:cNvPicPr/>
          <p:nvPr/>
        </p:nvPicPr>
        <p:blipFill>
          <a:blip r:embed="rId2"/>
          <a:stretch>
            <a:fillRect/>
          </a:stretch>
        </p:blipFill>
        <p:spPr>
          <a:xfrm>
            <a:off x="5390707" y="3454449"/>
            <a:ext cx="6410914" cy="1694326"/>
          </a:xfrm>
          <a:prstGeom prst="rect">
            <a:avLst/>
          </a:prstGeom>
        </p:spPr>
      </p:pic>
      <p:sp>
        <p:nvSpPr>
          <p:cNvPr id="4" name="Slide Number Placeholder 3">
            <a:extLst>
              <a:ext uri="{FF2B5EF4-FFF2-40B4-BE49-F238E27FC236}">
                <a16:creationId xmlns:a16="http://schemas.microsoft.com/office/drawing/2014/main" id="{10691C4B-4EA1-4A41-B8DF-78137D40ECA5}"/>
              </a:ext>
            </a:extLst>
          </p:cNvPr>
          <p:cNvSpPr>
            <a:spLocks noGrp="1"/>
          </p:cNvSpPr>
          <p:nvPr>
            <p:ph type="sldNum" sz="quarter" idx="12"/>
          </p:nvPr>
        </p:nvSpPr>
        <p:spPr/>
        <p:txBody>
          <a:bodyPr/>
          <a:lstStyle/>
          <a:p>
            <a:fld id="{62E03C93-A8B5-5E4D-ADDE-FACFC10B3CD1}" type="slidenum">
              <a:rPr lang="en-US" smtClean="0"/>
              <a:pPr/>
              <a:t>38</a:t>
            </a:fld>
            <a:endParaRPr lang="en-US" dirty="0"/>
          </a:p>
        </p:txBody>
      </p:sp>
    </p:spTree>
    <p:extLst>
      <p:ext uri="{BB962C8B-B14F-4D97-AF65-F5344CB8AC3E}">
        <p14:creationId xmlns:p14="http://schemas.microsoft.com/office/powerpoint/2010/main" val="667424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7" y="2612828"/>
            <a:ext cx="5263607" cy="4154984"/>
          </a:xfrm>
          <a:prstGeom prst="rect">
            <a:avLst/>
          </a:prstGeom>
        </p:spPr>
        <p:txBody>
          <a:bodyPr wrap="square">
            <a:spAutoFit/>
          </a:bodyPr>
          <a:lstStyle/>
          <a:p>
            <a:r>
              <a:rPr lang="en-US" sz="2200" dirty="0"/>
              <a:t>Once saved, the Start Date cannot be changed.</a:t>
            </a:r>
          </a:p>
          <a:p>
            <a:endParaRPr lang="en-US" sz="2200" dirty="0">
              <a:solidFill>
                <a:srgbClr val="FF0000"/>
              </a:solidFill>
            </a:endParaRPr>
          </a:p>
          <a:p>
            <a:r>
              <a:rPr lang="en-US" sz="2200" dirty="0"/>
              <a:t>Once saved, he End Date can be change to be greater than the current End Date (future), but never less than the current End Date (past).</a:t>
            </a:r>
          </a:p>
          <a:p>
            <a:endParaRPr lang="en-US" sz="2200" dirty="0"/>
          </a:p>
          <a:p>
            <a:r>
              <a:rPr lang="en-US" sz="2200" dirty="0"/>
              <a:t>If the grant is extended, the LSA can change the end date to extend the relationship with this Entity/Location for the selected Fund Source.</a:t>
            </a:r>
          </a:p>
        </p:txBody>
      </p:sp>
      <p:pic>
        <p:nvPicPr>
          <p:cNvPr id="8" name="Picture 7">
            <a:extLst>
              <a:ext uri="{FF2B5EF4-FFF2-40B4-BE49-F238E27FC236}">
                <a16:creationId xmlns:a16="http://schemas.microsoft.com/office/drawing/2014/main" id="{F5596BF4-E194-4CD1-92B4-ED8850942B3F}"/>
              </a:ext>
            </a:extLst>
          </p:cNvPr>
          <p:cNvPicPr/>
          <p:nvPr/>
        </p:nvPicPr>
        <p:blipFill rotWithShape="1">
          <a:blip r:embed="rId2"/>
          <a:srcRect t="8859" r="4007" b="38401"/>
          <a:stretch/>
        </p:blipFill>
        <p:spPr bwMode="auto">
          <a:xfrm>
            <a:off x="5880295" y="3361572"/>
            <a:ext cx="5921326" cy="985345"/>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A7BC3CFE-21BC-4561-862A-4B8860C31F7A}"/>
              </a:ext>
            </a:extLst>
          </p:cNvPr>
          <p:cNvSpPr>
            <a:spLocks noGrp="1"/>
          </p:cNvSpPr>
          <p:nvPr>
            <p:ph type="sldNum" sz="quarter" idx="12"/>
          </p:nvPr>
        </p:nvSpPr>
        <p:spPr/>
        <p:txBody>
          <a:bodyPr/>
          <a:lstStyle/>
          <a:p>
            <a:fld id="{62E03C93-A8B5-5E4D-ADDE-FACFC10B3CD1}" type="slidenum">
              <a:rPr lang="en-US" smtClean="0"/>
              <a:pPr/>
              <a:t>39</a:t>
            </a:fld>
            <a:endParaRPr lang="en-US" dirty="0"/>
          </a:p>
        </p:txBody>
      </p:sp>
    </p:spTree>
    <p:extLst>
      <p:ext uri="{BB962C8B-B14F-4D97-AF65-F5344CB8AC3E}">
        <p14:creationId xmlns:p14="http://schemas.microsoft.com/office/powerpoint/2010/main" val="145931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2118167"/>
            <a:ext cx="9988062" cy="4058796"/>
          </a:xfrm>
        </p:spPr>
        <p:txBody>
          <a:bodyPr>
            <a:normAutofit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r>
              <a:rPr lang="en-US" sz="3200" b="1" dirty="0">
                <a:solidFill>
                  <a:schemeClr val="tx1"/>
                </a:solidFill>
              </a:rPr>
              <a:t>What is an Entity?</a:t>
            </a:r>
          </a:p>
          <a:p>
            <a:pPr marL="0" indent="0">
              <a:buNone/>
            </a:pPr>
            <a:r>
              <a:rPr lang="en-US" dirty="0">
                <a:solidFill>
                  <a:schemeClr val="tx1"/>
                </a:solidFill>
              </a:rPr>
              <a:t>An Entity is a business or organization unit, each with its own unique FEIN.  </a:t>
            </a:r>
          </a:p>
          <a:p>
            <a:pPr marL="0" indent="0">
              <a:buNone/>
            </a:pPr>
            <a:r>
              <a:rPr lang="en-US" dirty="0">
                <a:solidFill>
                  <a:schemeClr val="tx1"/>
                </a:solidFill>
              </a:rPr>
              <a:t>Two or more businesses can have the same name, but different FEINs.</a:t>
            </a:r>
          </a:p>
          <a:p>
            <a:pPr marL="0" indent="0">
              <a:buNone/>
            </a:pPr>
            <a:r>
              <a:rPr lang="en-US" dirty="0">
                <a:solidFill>
                  <a:schemeClr val="tx1"/>
                </a:solidFill>
              </a:rPr>
              <a:t>Every unique FEIN should be a separate Entity record or entry into IWDS – i.e. Walgreens.</a:t>
            </a:r>
          </a:p>
        </p:txBody>
      </p:sp>
      <p:sp>
        <p:nvSpPr>
          <p:cNvPr id="4" name="Slide Number Placeholder 3">
            <a:extLst>
              <a:ext uri="{FF2B5EF4-FFF2-40B4-BE49-F238E27FC236}">
                <a16:creationId xmlns:a16="http://schemas.microsoft.com/office/drawing/2014/main" id="{F18576A5-561A-49FE-B6EA-9CC1542E34BD}"/>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185233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52893" y="2612828"/>
            <a:ext cx="5327402" cy="4154984"/>
          </a:xfrm>
          <a:prstGeom prst="rect">
            <a:avLst/>
          </a:prstGeom>
        </p:spPr>
        <p:txBody>
          <a:bodyPr wrap="square">
            <a:spAutoFit/>
          </a:bodyPr>
          <a:lstStyle/>
          <a:p>
            <a:r>
              <a:rPr lang="en-US" sz="2400" dirty="0"/>
              <a:t>The user can enter a Start Date that is in the future (greater than today’s date).  </a:t>
            </a:r>
          </a:p>
          <a:p>
            <a:endParaRPr lang="en-US" sz="2400" dirty="0"/>
          </a:p>
          <a:p>
            <a:r>
              <a:rPr lang="en-US" sz="2400" dirty="0"/>
              <a:t>In this case, the 1Y grant will start in December 2021.  Even though they are entering the Fund Source with a future Start Date, this part of the relationship won’t affect the 1Y client services unless those services are within the date range of 12/01/2021 to 9/30/2022 for this provider. </a:t>
            </a:r>
            <a:endParaRPr lang="en-US" sz="2400" dirty="0">
              <a:highlight>
                <a:srgbClr val="FFFF00"/>
              </a:highlight>
            </a:endParaRPr>
          </a:p>
        </p:txBody>
      </p:sp>
      <p:pic>
        <p:nvPicPr>
          <p:cNvPr id="8" name="Picture 7">
            <a:extLst>
              <a:ext uri="{FF2B5EF4-FFF2-40B4-BE49-F238E27FC236}">
                <a16:creationId xmlns:a16="http://schemas.microsoft.com/office/drawing/2014/main" id="{F5596BF4-E194-4CD1-92B4-ED8850942B3F}"/>
              </a:ext>
            </a:extLst>
          </p:cNvPr>
          <p:cNvPicPr/>
          <p:nvPr/>
        </p:nvPicPr>
        <p:blipFill rotWithShape="1">
          <a:blip r:embed="rId2"/>
          <a:srcRect t="8859" r="4007"/>
          <a:stretch/>
        </p:blipFill>
        <p:spPr bwMode="auto">
          <a:xfrm>
            <a:off x="6311707" y="3361572"/>
            <a:ext cx="5489914" cy="1702797"/>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16AF9FC8-0435-4472-9485-A35585BE707D}"/>
              </a:ext>
            </a:extLst>
          </p:cNvPr>
          <p:cNvSpPr>
            <a:spLocks noGrp="1"/>
          </p:cNvSpPr>
          <p:nvPr>
            <p:ph type="sldNum" sz="quarter" idx="12"/>
          </p:nvPr>
        </p:nvSpPr>
        <p:spPr/>
        <p:txBody>
          <a:bodyPr/>
          <a:lstStyle/>
          <a:p>
            <a:fld id="{62E03C93-A8B5-5E4D-ADDE-FACFC10B3CD1}" type="slidenum">
              <a:rPr lang="en-US" smtClean="0"/>
              <a:pPr/>
              <a:t>40</a:t>
            </a:fld>
            <a:endParaRPr lang="en-US" dirty="0"/>
          </a:p>
        </p:txBody>
      </p:sp>
    </p:spTree>
    <p:extLst>
      <p:ext uri="{BB962C8B-B14F-4D97-AF65-F5344CB8AC3E}">
        <p14:creationId xmlns:p14="http://schemas.microsoft.com/office/powerpoint/2010/main" val="2823056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5052" y="3105834"/>
            <a:ext cx="3275428" cy="2308324"/>
          </a:xfrm>
          <a:prstGeom prst="rect">
            <a:avLst/>
          </a:prstGeom>
        </p:spPr>
        <p:txBody>
          <a:bodyPr wrap="square">
            <a:spAutoFit/>
          </a:bodyPr>
          <a:lstStyle/>
          <a:p>
            <a:endParaRPr lang="en-US" sz="2400" dirty="0"/>
          </a:p>
          <a:p>
            <a:endParaRPr lang="en-US" sz="2400" dirty="0"/>
          </a:p>
          <a:p>
            <a:r>
              <a:rPr lang="en-US" sz="2400" dirty="0"/>
              <a:t>Click “Next” to save the fund source information and go to Add Program Activities.</a:t>
            </a:r>
          </a:p>
        </p:txBody>
      </p:sp>
      <p:pic>
        <p:nvPicPr>
          <p:cNvPr id="6" name="Picture 5">
            <a:extLst>
              <a:ext uri="{FF2B5EF4-FFF2-40B4-BE49-F238E27FC236}">
                <a16:creationId xmlns:a16="http://schemas.microsoft.com/office/drawing/2014/main" id="{10481DBA-A492-4812-9E72-3D45904CFF0E}"/>
              </a:ext>
            </a:extLst>
          </p:cNvPr>
          <p:cNvPicPr/>
          <p:nvPr/>
        </p:nvPicPr>
        <p:blipFill>
          <a:blip r:embed="rId2"/>
          <a:stretch>
            <a:fillRect/>
          </a:stretch>
        </p:blipFill>
        <p:spPr>
          <a:xfrm>
            <a:off x="4614203" y="2729131"/>
            <a:ext cx="7012745" cy="3629465"/>
          </a:xfrm>
          <a:prstGeom prst="rect">
            <a:avLst/>
          </a:prstGeom>
        </p:spPr>
      </p:pic>
      <p:sp>
        <p:nvSpPr>
          <p:cNvPr id="4" name="Slide Number Placeholder 3">
            <a:extLst>
              <a:ext uri="{FF2B5EF4-FFF2-40B4-BE49-F238E27FC236}">
                <a16:creationId xmlns:a16="http://schemas.microsoft.com/office/drawing/2014/main" id="{8EFC2A3C-A309-49A5-B87B-2D489268DB42}"/>
              </a:ext>
            </a:extLst>
          </p:cNvPr>
          <p:cNvSpPr>
            <a:spLocks noGrp="1"/>
          </p:cNvSpPr>
          <p:nvPr>
            <p:ph type="sldNum" sz="quarter" idx="12"/>
          </p:nvPr>
        </p:nvSpPr>
        <p:spPr/>
        <p:txBody>
          <a:bodyPr/>
          <a:lstStyle/>
          <a:p>
            <a:fld id="{62E03C93-A8B5-5E4D-ADDE-FACFC10B3CD1}" type="slidenum">
              <a:rPr lang="en-US" smtClean="0"/>
              <a:pPr/>
              <a:t>41</a:t>
            </a:fld>
            <a:endParaRPr lang="en-US" dirty="0"/>
          </a:p>
        </p:txBody>
      </p:sp>
    </p:spTree>
    <p:extLst>
      <p:ext uri="{BB962C8B-B14F-4D97-AF65-F5344CB8AC3E}">
        <p14:creationId xmlns:p14="http://schemas.microsoft.com/office/powerpoint/2010/main" val="2635259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52893" y="3232443"/>
            <a:ext cx="4258257" cy="1569660"/>
          </a:xfrm>
          <a:prstGeom prst="rect">
            <a:avLst/>
          </a:prstGeom>
        </p:spPr>
        <p:txBody>
          <a:bodyPr wrap="square">
            <a:spAutoFit/>
          </a:bodyPr>
          <a:lstStyle/>
          <a:p>
            <a:endParaRPr lang="en-US" sz="2400" dirty="0"/>
          </a:p>
          <a:p>
            <a:r>
              <a:rPr lang="en-US" sz="2400" dirty="0"/>
              <a:t>Click “Add Programs/Activities” to choose Titles (1A, 1D, etc.) to add services to the Relationship.</a:t>
            </a:r>
          </a:p>
        </p:txBody>
      </p:sp>
      <p:pic>
        <p:nvPicPr>
          <p:cNvPr id="8" name="Picture 7">
            <a:extLst>
              <a:ext uri="{FF2B5EF4-FFF2-40B4-BE49-F238E27FC236}">
                <a16:creationId xmlns:a16="http://schemas.microsoft.com/office/drawing/2014/main" id="{1CC7300D-1FD9-456D-9B44-1B77AF7A898A}"/>
              </a:ext>
            </a:extLst>
          </p:cNvPr>
          <p:cNvPicPr/>
          <p:nvPr/>
        </p:nvPicPr>
        <p:blipFill>
          <a:blip r:embed="rId2"/>
          <a:stretch>
            <a:fillRect/>
          </a:stretch>
        </p:blipFill>
        <p:spPr>
          <a:xfrm>
            <a:off x="5087302" y="2957733"/>
            <a:ext cx="5843295" cy="3289402"/>
          </a:xfrm>
          <a:prstGeom prst="rect">
            <a:avLst/>
          </a:prstGeom>
        </p:spPr>
      </p:pic>
      <p:sp>
        <p:nvSpPr>
          <p:cNvPr id="4" name="Slide Number Placeholder 3">
            <a:extLst>
              <a:ext uri="{FF2B5EF4-FFF2-40B4-BE49-F238E27FC236}">
                <a16:creationId xmlns:a16="http://schemas.microsoft.com/office/drawing/2014/main" id="{792C712A-AB26-4B70-B53A-0C928868C3F4}"/>
              </a:ext>
            </a:extLst>
          </p:cNvPr>
          <p:cNvSpPr>
            <a:spLocks noGrp="1"/>
          </p:cNvSpPr>
          <p:nvPr>
            <p:ph type="sldNum" sz="quarter" idx="12"/>
          </p:nvPr>
        </p:nvSpPr>
        <p:spPr/>
        <p:txBody>
          <a:bodyPr/>
          <a:lstStyle/>
          <a:p>
            <a:fld id="{62E03C93-A8B5-5E4D-ADDE-FACFC10B3CD1}" type="slidenum">
              <a:rPr lang="en-US" smtClean="0"/>
              <a:pPr/>
              <a:t>42</a:t>
            </a:fld>
            <a:endParaRPr lang="en-US" dirty="0"/>
          </a:p>
        </p:txBody>
      </p:sp>
    </p:spTree>
    <p:extLst>
      <p:ext uri="{BB962C8B-B14F-4D97-AF65-F5344CB8AC3E}">
        <p14:creationId xmlns:p14="http://schemas.microsoft.com/office/powerpoint/2010/main" val="3521158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8978" y="3128947"/>
            <a:ext cx="4149970" cy="1200329"/>
          </a:xfrm>
          <a:prstGeom prst="rect">
            <a:avLst/>
          </a:prstGeom>
        </p:spPr>
        <p:txBody>
          <a:bodyPr wrap="square">
            <a:spAutoFit/>
          </a:bodyPr>
          <a:lstStyle/>
          <a:p>
            <a:endParaRPr lang="en-US" sz="2400" dirty="0"/>
          </a:p>
          <a:p>
            <a:r>
              <a:rPr lang="en-US" sz="2400" dirty="0"/>
              <a:t>Select each Title/Service type needed for the Relationship.</a:t>
            </a:r>
          </a:p>
        </p:txBody>
      </p:sp>
      <p:pic>
        <p:nvPicPr>
          <p:cNvPr id="6" name="Picture 5">
            <a:extLst>
              <a:ext uri="{FF2B5EF4-FFF2-40B4-BE49-F238E27FC236}">
                <a16:creationId xmlns:a16="http://schemas.microsoft.com/office/drawing/2014/main" id="{A5BFFD98-F6D5-44F8-91BD-7A6CB0A9DCD7}"/>
              </a:ext>
            </a:extLst>
          </p:cNvPr>
          <p:cNvPicPr/>
          <p:nvPr/>
        </p:nvPicPr>
        <p:blipFill rotWithShape="1">
          <a:blip r:embed="rId2"/>
          <a:srcRect b="14502"/>
          <a:stretch/>
        </p:blipFill>
        <p:spPr>
          <a:xfrm>
            <a:off x="5219115" y="2616590"/>
            <a:ext cx="5162842" cy="3742007"/>
          </a:xfrm>
          <a:prstGeom prst="rect">
            <a:avLst/>
          </a:prstGeom>
        </p:spPr>
      </p:pic>
      <p:sp>
        <p:nvSpPr>
          <p:cNvPr id="4" name="Slide Number Placeholder 3">
            <a:extLst>
              <a:ext uri="{FF2B5EF4-FFF2-40B4-BE49-F238E27FC236}">
                <a16:creationId xmlns:a16="http://schemas.microsoft.com/office/drawing/2014/main" id="{9A28112F-1C0D-4474-A2B2-ACC64013661F}"/>
              </a:ext>
            </a:extLst>
          </p:cNvPr>
          <p:cNvSpPr>
            <a:spLocks noGrp="1"/>
          </p:cNvSpPr>
          <p:nvPr>
            <p:ph type="sldNum" sz="quarter" idx="12"/>
          </p:nvPr>
        </p:nvSpPr>
        <p:spPr/>
        <p:txBody>
          <a:bodyPr/>
          <a:lstStyle/>
          <a:p>
            <a:fld id="{62E03C93-A8B5-5E4D-ADDE-FACFC10B3CD1}" type="slidenum">
              <a:rPr lang="en-US" smtClean="0"/>
              <a:pPr/>
              <a:t>43</a:t>
            </a:fld>
            <a:endParaRPr lang="en-US" dirty="0"/>
          </a:p>
        </p:txBody>
      </p:sp>
    </p:spTree>
    <p:extLst>
      <p:ext uri="{BB962C8B-B14F-4D97-AF65-F5344CB8AC3E}">
        <p14:creationId xmlns:p14="http://schemas.microsoft.com/office/powerpoint/2010/main" val="1202683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13064" y="2644170"/>
            <a:ext cx="4227037" cy="2308324"/>
          </a:xfrm>
          <a:prstGeom prst="rect">
            <a:avLst/>
          </a:prstGeom>
        </p:spPr>
        <p:txBody>
          <a:bodyPr wrap="square">
            <a:spAutoFit/>
          </a:bodyPr>
          <a:lstStyle/>
          <a:p>
            <a:pPr marL="228600"/>
            <a:endParaRPr lang="en-US" sz="2400" dirty="0"/>
          </a:p>
          <a:p>
            <a:pPr marL="228600"/>
            <a:r>
              <a:rPr lang="en-US" sz="2400" dirty="0"/>
              <a:t>Check all Programs you might want to add Activities for.</a:t>
            </a:r>
          </a:p>
          <a:p>
            <a:pPr marL="228600"/>
            <a:endParaRPr lang="en-US" sz="2400" dirty="0"/>
          </a:p>
          <a:p>
            <a:pPr marL="228600"/>
            <a:r>
              <a:rPr lang="en-US" sz="2400" dirty="0"/>
              <a:t>Click “Next” to view list.</a:t>
            </a:r>
          </a:p>
          <a:p>
            <a:endParaRPr lang="en-US" sz="2400" dirty="0"/>
          </a:p>
        </p:txBody>
      </p:sp>
      <p:pic>
        <p:nvPicPr>
          <p:cNvPr id="8" name="Picture 7">
            <a:extLst>
              <a:ext uri="{FF2B5EF4-FFF2-40B4-BE49-F238E27FC236}">
                <a16:creationId xmlns:a16="http://schemas.microsoft.com/office/drawing/2014/main" id="{208027A7-4A33-434F-B01A-6119FBD34008}"/>
              </a:ext>
            </a:extLst>
          </p:cNvPr>
          <p:cNvPicPr/>
          <p:nvPr/>
        </p:nvPicPr>
        <p:blipFill rotWithShape="1">
          <a:blip r:embed="rId2"/>
          <a:srcRect b="7941"/>
          <a:stretch/>
        </p:blipFill>
        <p:spPr>
          <a:xfrm>
            <a:off x="5349242" y="2405575"/>
            <a:ext cx="5679829" cy="4346917"/>
          </a:xfrm>
          <a:prstGeom prst="rect">
            <a:avLst/>
          </a:prstGeom>
        </p:spPr>
      </p:pic>
      <p:sp>
        <p:nvSpPr>
          <p:cNvPr id="4" name="Slide Number Placeholder 3">
            <a:extLst>
              <a:ext uri="{FF2B5EF4-FFF2-40B4-BE49-F238E27FC236}">
                <a16:creationId xmlns:a16="http://schemas.microsoft.com/office/drawing/2014/main" id="{B1FA48DA-6A60-474C-A3D7-AD4F076B3D7D}"/>
              </a:ext>
            </a:extLst>
          </p:cNvPr>
          <p:cNvSpPr>
            <a:spLocks noGrp="1"/>
          </p:cNvSpPr>
          <p:nvPr>
            <p:ph type="sldNum" sz="quarter" idx="12"/>
          </p:nvPr>
        </p:nvSpPr>
        <p:spPr/>
        <p:txBody>
          <a:bodyPr/>
          <a:lstStyle/>
          <a:p>
            <a:fld id="{62E03C93-A8B5-5E4D-ADDE-FACFC10B3CD1}" type="slidenum">
              <a:rPr lang="en-US" smtClean="0"/>
              <a:pPr/>
              <a:t>44</a:t>
            </a:fld>
            <a:endParaRPr lang="en-US" dirty="0"/>
          </a:p>
        </p:txBody>
      </p:sp>
    </p:spTree>
    <p:extLst>
      <p:ext uri="{BB962C8B-B14F-4D97-AF65-F5344CB8AC3E}">
        <p14:creationId xmlns:p14="http://schemas.microsoft.com/office/powerpoint/2010/main" val="314784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09" y="3178004"/>
            <a:ext cx="3995225" cy="1569660"/>
          </a:xfrm>
          <a:prstGeom prst="rect">
            <a:avLst/>
          </a:prstGeom>
        </p:spPr>
        <p:txBody>
          <a:bodyPr wrap="square">
            <a:spAutoFit/>
          </a:bodyPr>
          <a:lstStyle/>
          <a:p>
            <a:endParaRPr lang="en-US" sz="2400" dirty="0"/>
          </a:p>
          <a:p>
            <a:r>
              <a:rPr lang="en-US" sz="2400" dirty="0"/>
              <a:t>Review your selections, click “Save” to select services per Funding Source.</a:t>
            </a:r>
          </a:p>
        </p:txBody>
      </p:sp>
      <p:pic>
        <p:nvPicPr>
          <p:cNvPr id="8" name="Picture 7">
            <a:extLst>
              <a:ext uri="{FF2B5EF4-FFF2-40B4-BE49-F238E27FC236}">
                <a16:creationId xmlns:a16="http://schemas.microsoft.com/office/drawing/2014/main" id="{3B0CDD7E-EAC1-46A8-BBB9-9A4FE76A3DB9}"/>
              </a:ext>
            </a:extLst>
          </p:cNvPr>
          <p:cNvPicPr/>
          <p:nvPr/>
        </p:nvPicPr>
        <p:blipFill>
          <a:blip r:embed="rId2"/>
          <a:stretch>
            <a:fillRect/>
          </a:stretch>
        </p:blipFill>
        <p:spPr>
          <a:xfrm>
            <a:off x="5112153" y="3178004"/>
            <a:ext cx="5943600" cy="2477770"/>
          </a:xfrm>
          <a:prstGeom prst="rect">
            <a:avLst/>
          </a:prstGeom>
        </p:spPr>
      </p:pic>
      <p:sp>
        <p:nvSpPr>
          <p:cNvPr id="4" name="Slide Number Placeholder 3">
            <a:extLst>
              <a:ext uri="{FF2B5EF4-FFF2-40B4-BE49-F238E27FC236}">
                <a16:creationId xmlns:a16="http://schemas.microsoft.com/office/drawing/2014/main" id="{A48EB726-14FC-4C6F-9E79-1875AE5FFBCB}"/>
              </a:ext>
            </a:extLst>
          </p:cNvPr>
          <p:cNvSpPr>
            <a:spLocks noGrp="1"/>
          </p:cNvSpPr>
          <p:nvPr>
            <p:ph type="sldNum" sz="quarter" idx="12"/>
          </p:nvPr>
        </p:nvSpPr>
        <p:spPr/>
        <p:txBody>
          <a:bodyPr/>
          <a:lstStyle/>
          <a:p>
            <a:fld id="{62E03C93-A8B5-5E4D-ADDE-FACFC10B3CD1}" type="slidenum">
              <a:rPr lang="en-US" smtClean="0"/>
              <a:pPr/>
              <a:t>45</a:t>
            </a:fld>
            <a:endParaRPr lang="en-US" dirty="0"/>
          </a:p>
        </p:txBody>
      </p:sp>
    </p:spTree>
    <p:extLst>
      <p:ext uri="{BB962C8B-B14F-4D97-AF65-F5344CB8AC3E}">
        <p14:creationId xmlns:p14="http://schemas.microsoft.com/office/powerpoint/2010/main" val="1493533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41200" y="2621228"/>
            <a:ext cx="5562543" cy="3046988"/>
          </a:xfrm>
          <a:prstGeom prst="rect">
            <a:avLst/>
          </a:prstGeom>
        </p:spPr>
        <p:txBody>
          <a:bodyPr wrap="square">
            <a:spAutoFit/>
          </a:bodyPr>
          <a:lstStyle/>
          <a:p>
            <a:endParaRPr lang="en-US" sz="2400" dirty="0"/>
          </a:p>
          <a:p>
            <a:endParaRPr lang="en-US" sz="2400" dirty="0"/>
          </a:p>
          <a:p>
            <a:pPr marL="228600"/>
            <a:r>
              <a:rPr lang="en-US" sz="2400" dirty="0"/>
              <a:t>Select the specific services for each Title/Service Level allowed by the grant.</a:t>
            </a:r>
          </a:p>
          <a:p>
            <a:pPr marL="228600"/>
            <a:endParaRPr lang="en-US" sz="2400" dirty="0"/>
          </a:p>
          <a:p>
            <a:pPr marL="228600"/>
            <a:endParaRPr lang="en-US" sz="2400" dirty="0"/>
          </a:p>
          <a:p>
            <a:pPr marL="228600"/>
            <a:r>
              <a:rPr lang="en-US" sz="2400" dirty="0"/>
              <a:t>Click “Next” to move to the next Title/Service Level.</a:t>
            </a:r>
          </a:p>
        </p:txBody>
      </p:sp>
      <p:pic>
        <p:nvPicPr>
          <p:cNvPr id="8" name="Picture 7">
            <a:extLst>
              <a:ext uri="{FF2B5EF4-FFF2-40B4-BE49-F238E27FC236}">
                <a16:creationId xmlns:a16="http://schemas.microsoft.com/office/drawing/2014/main" id="{47FECAD2-FE50-4FB2-8ABD-A06D0AD5D71B}"/>
              </a:ext>
            </a:extLst>
          </p:cNvPr>
          <p:cNvPicPr/>
          <p:nvPr/>
        </p:nvPicPr>
        <p:blipFill rotWithShape="1">
          <a:blip r:embed="rId3"/>
          <a:srcRect b="5607"/>
          <a:stretch/>
        </p:blipFill>
        <p:spPr>
          <a:xfrm>
            <a:off x="6288258" y="2455931"/>
            <a:ext cx="4530969" cy="4127750"/>
          </a:xfrm>
          <a:prstGeom prst="rect">
            <a:avLst/>
          </a:prstGeom>
        </p:spPr>
      </p:pic>
      <p:sp>
        <p:nvSpPr>
          <p:cNvPr id="4" name="Slide Number Placeholder 3">
            <a:extLst>
              <a:ext uri="{FF2B5EF4-FFF2-40B4-BE49-F238E27FC236}">
                <a16:creationId xmlns:a16="http://schemas.microsoft.com/office/drawing/2014/main" id="{A32AFA7C-C946-4C18-BA3E-5FA7F413B283}"/>
              </a:ext>
            </a:extLst>
          </p:cNvPr>
          <p:cNvSpPr>
            <a:spLocks noGrp="1"/>
          </p:cNvSpPr>
          <p:nvPr>
            <p:ph type="sldNum" sz="quarter" idx="12"/>
          </p:nvPr>
        </p:nvSpPr>
        <p:spPr/>
        <p:txBody>
          <a:bodyPr/>
          <a:lstStyle/>
          <a:p>
            <a:fld id="{62E03C93-A8B5-5E4D-ADDE-FACFC10B3CD1}" type="slidenum">
              <a:rPr lang="en-US" smtClean="0"/>
              <a:pPr/>
              <a:t>46</a:t>
            </a:fld>
            <a:endParaRPr lang="en-US" dirty="0"/>
          </a:p>
        </p:txBody>
      </p:sp>
    </p:spTree>
    <p:extLst>
      <p:ext uri="{BB962C8B-B14F-4D97-AF65-F5344CB8AC3E}">
        <p14:creationId xmlns:p14="http://schemas.microsoft.com/office/powerpoint/2010/main" val="3390241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13064" y="2853444"/>
            <a:ext cx="4990455" cy="3416320"/>
          </a:xfrm>
          <a:prstGeom prst="rect">
            <a:avLst/>
          </a:prstGeom>
        </p:spPr>
        <p:txBody>
          <a:bodyPr wrap="square">
            <a:spAutoFit/>
          </a:bodyPr>
          <a:lstStyle/>
          <a:p>
            <a:pPr marL="228600"/>
            <a:r>
              <a:rPr lang="en-US" sz="2400" dirty="0"/>
              <a:t>The services chosen on the “Select Activities” screens will be the WIOA services that will appear as a provider choice during the time period entered on the relationship for the Entity. </a:t>
            </a:r>
          </a:p>
          <a:p>
            <a:pPr marL="228600"/>
            <a:endParaRPr lang="en-US" sz="2400" dirty="0"/>
          </a:p>
          <a:p>
            <a:pPr marL="228600"/>
            <a:r>
              <a:rPr lang="en-US" sz="2400" dirty="0"/>
              <a:t>Click “Next” to move to the next Title/Service Level.</a:t>
            </a:r>
          </a:p>
        </p:txBody>
      </p:sp>
      <p:pic>
        <p:nvPicPr>
          <p:cNvPr id="6" name="Picture 5">
            <a:extLst>
              <a:ext uri="{FF2B5EF4-FFF2-40B4-BE49-F238E27FC236}">
                <a16:creationId xmlns:a16="http://schemas.microsoft.com/office/drawing/2014/main" id="{D297D7CE-08BF-4762-BAA7-54CEAFECA31E}"/>
              </a:ext>
            </a:extLst>
          </p:cNvPr>
          <p:cNvPicPr/>
          <p:nvPr/>
        </p:nvPicPr>
        <p:blipFill rotWithShape="1">
          <a:blip r:embed="rId3"/>
          <a:srcRect b="4797"/>
          <a:stretch/>
        </p:blipFill>
        <p:spPr>
          <a:xfrm>
            <a:off x="6096001" y="2518117"/>
            <a:ext cx="4328160" cy="4220308"/>
          </a:xfrm>
          <a:prstGeom prst="rect">
            <a:avLst/>
          </a:prstGeom>
        </p:spPr>
      </p:pic>
      <p:sp>
        <p:nvSpPr>
          <p:cNvPr id="4" name="Slide Number Placeholder 3">
            <a:extLst>
              <a:ext uri="{FF2B5EF4-FFF2-40B4-BE49-F238E27FC236}">
                <a16:creationId xmlns:a16="http://schemas.microsoft.com/office/drawing/2014/main" id="{901F9882-5F5B-4812-9263-970F61A92F7E}"/>
              </a:ext>
            </a:extLst>
          </p:cNvPr>
          <p:cNvSpPr>
            <a:spLocks noGrp="1"/>
          </p:cNvSpPr>
          <p:nvPr>
            <p:ph type="sldNum" sz="quarter" idx="12"/>
          </p:nvPr>
        </p:nvSpPr>
        <p:spPr/>
        <p:txBody>
          <a:bodyPr/>
          <a:lstStyle/>
          <a:p>
            <a:fld id="{62E03C93-A8B5-5E4D-ADDE-FACFC10B3CD1}" type="slidenum">
              <a:rPr lang="en-US" smtClean="0"/>
              <a:pPr/>
              <a:t>47</a:t>
            </a:fld>
            <a:endParaRPr lang="en-US" dirty="0"/>
          </a:p>
        </p:txBody>
      </p:sp>
    </p:spTree>
    <p:extLst>
      <p:ext uri="{BB962C8B-B14F-4D97-AF65-F5344CB8AC3E}">
        <p14:creationId xmlns:p14="http://schemas.microsoft.com/office/powerpoint/2010/main" val="2979219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4686831" cy="1938992"/>
          </a:xfrm>
          <a:prstGeom prst="rect">
            <a:avLst/>
          </a:prstGeom>
        </p:spPr>
        <p:txBody>
          <a:bodyPr wrap="square">
            <a:spAutoFit/>
          </a:bodyPr>
          <a:lstStyle/>
          <a:p>
            <a:endParaRPr lang="en-US" sz="2400" dirty="0"/>
          </a:p>
          <a:p>
            <a:endParaRPr lang="en-US" sz="2400" dirty="0"/>
          </a:p>
          <a:p>
            <a:r>
              <a:rPr lang="en-US" sz="2400" dirty="0"/>
              <a:t>The next Title/Service Level is 1A Training Services.</a:t>
            </a:r>
          </a:p>
          <a:p>
            <a:endParaRPr lang="en-US" sz="2400" dirty="0"/>
          </a:p>
        </p:txBody>
      </p:sp>
      <p:pic>
        <p:nvPicPr>
          <p:cNvPr id="8" name="Picture 7">
            <a:extLst>
              <a:ext uri="{FF2B5EF4-FFF2-40B4-BE49-F238E27FC236}">
                <a16:creationId xmlns:a16="http://schemas.microsoft.com/office/drawing/2014/main" id="{FE22E053-4791-4B7A-940A-5EC8760B6ECE}"/>
              </a:ext>
            </a:extLst>
          </p:cNvPr>
          <p:cNvPicPr/>
          <p:nvPr/>
        </p:nvPicPr>
        <p:blipFill rotWithShape="1">
          <a:blip r:embed="rId3"/>
          <a:srcRect b="1705"/>
          <a:stretch/>
        </p:blipFill>
        <p:spPr>
          <a:xfrm>
            <a:off x="6096000" y="2475914"/>
            <a:ext cx="4990455" cy="4276578"/>
          </a:xfrm>
          <a:prstGeom prst="rect">
            <a:avLst/>
          </a:prstGeom>
        </p:spPr>
      </p:pic>
      <p:sp>
        <p:nvSpPr>
          <p:cNvPr id="4" name="Slide Number Placeholder 3">
            <a:extLst>
              <a:ext uri="{FF2B5EF4-FFF2-40B4-BE49-F238E27FC236}">
                <a16:creationId xmlns:a16="http://schemas.microsoft.com/office/drawing/2014/main" id="{00017577-5B8F-474E-8DCB-864ED26C0D05}"/>
              </a:ext>
            </a:extLst>
          </p:cNvPr>
          <p:cNvSpPr>
            <a:spLocks noGrp="1"/>
          </p:cNvSpPr>
          <p:nvPr>
            <p:ph type="sldNum" sz="quarter" idx="12"/>
          </p:nvPr>
        </p:nvSpPr>
        <p:spPr/>
        <p:txBody>
          <a:bodyPr/>
          <a:lstStyle/>
          <a:p>
            <a:fld id="{62E03C93-A8B5-5E4D-ADDE-FACFC10B3CD1}" type="slidenum">
              <a:rPr lang="en-US" smtClean="0"/>
              <a:pPr/>
              <a:t>48</a:t>
            </a:fld>
            <a:endParaRPr lang="en-US" dirty="0"/>
          </a:p>
        </p:txBody>
      </p:sp>
    </p:spTree>
    <p:extLst>
      <p:ext uri="{BB962C8B-B14F-4D97-AF65-F5344CB8AC3E}">
        <p14:creationId xmlns:p14="http://schemas.microsoft.com/office/powerpoint/2010/main" val="2614781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853444"/>
            <a:ext cx="4718728" cy="2308324"/>
          </a:xfrm>
          <a:prstGeom prst="rect">
            <a:avLst/>
          </a:prstGeom>
        </p:spPr>
        <p:txBody>
          <a:bodyPr wrap="square">
            <a:spAutoFit/>
          </a:bodyPr>
          <a:lstStyle/>
          <a:p>
            <a:endParaRPr lang="en-US" sz="2400" dirty="0"/>
          </a:p>
          <a:p>
            <a:endParaRPr lang="en-US" sz="2400" dirty="0"/>
          </a:p>
          <a:p>
            <a:r>
              <a:rPr lang="en-US" sz="2400" dirty="0"/>
              <a:t>Select the 1A Training Services and click “Next” to move to the next Title/Service Level.</a:t>
            </a:r>
          </a:p>
          <a:p>
            <a:endParaRPr lang="en-US" sz="2400" dirty="0"/>
          </a:p>
        </p:txBody>
      </p:sp>
      <p:pic>
        <p:nvPicPr>
          <p:cNvPr id="6" name="Picture 5">
            <a:extLst>
              <a:ext uri="{FF2B5EF4-FFF2-40B4-BE49-F238E27FC236}">
                <a16:creationId xmlns:a16="http://schemas.microsoft.com/office/drawing/2014/main" id="{1A514D06-E64F-44E3-89FE-DDB73AE1F94A}"/>
              </a:ext>
            </a:extLst>
          </p:cNvPr>
          <p:cNvPicPr/>
          <p:nvPr/>
        </p:nvPicPr>
        <p:blipFill rotWithShape="1">
          <a:blip r:embed="rId3"/>
          <a:srcRect b="5273"/>
          <a:stretch/>
        </p:blipFill>
        <p:spPr bwMode="auto">
          <a:xfrm>
            <a:off x="5755090" y="2461846"/>
            <a:ext cx="4795679" cy="4261705"/>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E04AE9F9-0457-42DC-AE37-06384D55DFA8}"/>
              </a:ext>
            </a:extLst>
          </p:cNvPr>
          <p:cNvSpPr>
            <a:spLocks noGrp="1"/>
          </p:cNvSpPr>
          <p:nvPr>
            <p:ph type="sldNum" sz="quarter" idx="12"/>
          </p:nvPr>
        </p:nvSpPr>
        <p:spPr/>
        <p:txBody>
          <a:bodyPr/>
          <a:lstStyle/>
          <a:p>
            <a:fld id="{62E03C93-A8B5-5E4D-ADDE-FACFC10B3CD1}" type="slidenum">
              <a:rPr lang="en-US" smtClean="0"/>
              <a:pPr/>
              <a:t>49</a:t>
            </a:fld>
            <a:endParaRPr lang="en-US" dirty="0"/>
          </a:p>
        </p:txBody>
      </p:sp>
    </p:spTree>
    <p:extLst>
      <p:ext uri="{BB962C8B-B14F-4D97-AF65-F5344CB8AC3E}">
        <p14:creationId xmlns:p14="http://schemas.microsoft.com/office/powerpoint/2010/main" val="70227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2118167"/>
            <a:ext cx="9988062"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r>
              <a:rPr lang="en-US" sz="3200" b="1" dirty="0">
                <a:solidFill>
                  <a:schemeClr val="tx1"/>
                </a:solidFill>
              </a:rPr>
              <a:t>What is a Location?</a:t>
            </a:r>
          </a:p>
          <a:p>
            <a:pPr marL="0" indent="0">
              <a:buNone/>
            </a:pPr>
            <a:r>
              <a:rPr lang="en-US" dirty="0">
                <a:solidFill>
                  <a:schemeClr val="tx1"/>
                </a:solidFill>
              </a:rPr>
              <a:t>A Location is a geographical address from which an Entity provides goods and services to the public.  </a:t>
            </a:r>
          </a:p>
          <a:p>
            <a:pPr marL="0" indent="0">
              <a:buNone/>
            </a:pPr>
            <a:r>
              <a:rPr lang="en-US" dirty="0">
                <a:solidFill>
                  <a:schemeClr val="tx1"/>
                </a:solidFill>
              </a:rPr>
              <a:t>An Entity can have multiple Locations using the same FEIN.</a:t>
            </a:r>
          </a:p>
        </p:txBody>
      </p:sp>
      <p:sp>
        <p:nvSpPr>
          <p:cNvPr id="4" name="Slide Number Placeholder 3">
            <a:extLst>
              <a:ext uri="{FF2B5EF4-FFF2-40B4-BE49-F238E27FC236}">
                <a16:creationId xmlns:a16="http://schemas.microsoft.com/office/drawing/2014/main" id="{7A4ADD1B-EC59-47B2-9871-25E12532ED59}"/>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2895326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853444"/>
            <a:ext cx="4718728" cy="1938992"/>
          </a:xfrm>
          <a:prstGeom prst="rect">
            <a:avLst/>
          </a:prstGeom>
        </p:spPr>
        <p:txBody>
          <a:bodyPr wrap="square">
            <a:spAutoFit/>
          </a:bodyPr>
          <a:lstStyle/>
          <a:p>
            <a:endParaRPr lang="en-US" sz="2400" dirty="0"/>
          </a:p>
          <a:p>
            <a:r>
              <a:rPr lang="en-US" sz="2400" dirty="0"/>
              <a:t>Select 1D Career Services and click “Next” to move to the next Title/Service Level.</a:t>
            </a:r>
          </a:p>
          <a:p>
            <a:endParaRPr lang="en-US" sz="2400" dirty="0"/>
          </a:p>
        </p:txBody>
      </p:sp>
      <p:pic>
        <p:nvPicPr>
          <p:cNvPr id="8" name="Picture 7">
            <a:extLst>
              <a:ext uri="{FF2B5EF4-FFF2-40B4-BE49-F238E27FC236}">
                <a16:creationId xmlns:a16="http://schemas.microsoft.com/office/drawing/2014/main" id="{6B91B5EB-EB75-49E2-BE82-5C8DD1B9CEC1}"/>
              </a:ext>
            </a:extLst>
          </p:cNvPr>
          <p:cNvPicPr/>
          <p:nvPr/>
        </p:nvPicPr>
        <p:blipFill rotWithShape="1">
          <a:blip r:embed="rId3"/>
          <a:srcRect t="13604" b="5211"/>
          <a:stretch/>
        </p:blipFill>
        <p:spPr bwMode="auto">
          <a:xfrm>
            <a:off x="6096000" y="2518116"/>
            <a:ext cx="4567311" cy="4197347"/>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522947D9-D7DA-41BA-9814-7832BB955E63}"/>
              </a:ext>
            </a:extLst>
          </p:cNvPr>
          <p:cNvSpPr>
            <a:spLocks noGrp="1"/>
          </p:cNvSpPr>
          <p:nvPr>
            <p:ph type="sldNum" sz="quarter" idx="12"/>
          </p:nvPr>
        </p:nvSpPr>
        <p:spPr/>
        <p:txBody>
          <a:bodyPr/>
          <a:lstStyle/>
          <a:p>
            <a:fld id="{62E03C93-A8B5-5E4D-ADDE-FACFC10B3CD1}" type="slidenum">
              <a:rPr lang="en-US" smtClean="0"/>
              <a:pPr/>
              <a:t>50</a:t>
            </a:fld>
            <a:endParaRPr lang="en-US" dirty="0"/>
          </a:p>
        </p:txBody>
      </p:sp>
    </p:spTree>
    <p:extLst>
      <p:ext uri="{BB962C8B-B14F-4D97-AF65-F5344CB8AC3E}">
        <p14:creationId xmlns:p14="http://schemas.microsoft.com/office/powerpoint/2010/main" val="1494374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4686831" cy="1938992"/>
          </a:xfrm>
          <a:prstGeom prst="rect">
            <a:avLst/>
          </a:prstGeom>
        </p:spPr>
        <p:txBody>
          <a:bodyPr wrap="square">
            <a:spAutoFit/>
          </a:bodyPr>
          <a:lstStyle/>
          <a:p>
            <a:endParaRPr lang="en-US" sz="2400" dirty="0"/>
          </a:p>
          <a:p>
            <a:r>
              <a:rPr lang="en-US" sz="2400" dirty="0"/>
              <a:t>Select 1D Training Services and click “Next” to move to the next Title/Service Level.</a:t>
            </a:r>
          </a:p>
          <a:p>
            <a:endParaRPr lang="en-US" sz="2400" dirty="0"/>
          </a:p>
        </p:txBody>
      </p:sp>
      <p:pic>
        <p:nvPicPr>
          <p:cNvPr id="6" name="Picture 5">
            <a:extLst>
              <a:ext uri="{FF2B5EF4-FFF2-40B4-BE49-F238E27FC236}">
                <a16:creationId xmlns:a16="http://schemas.microsoft.com/office/drawing/2014/main" id="{708D2F02-D99A-4EE3-9806-2C9790B31E30}"/>
              </a:ext>
            </a:extLst>
          </p:cNvPr>
          <p:cNvPicPr/>
          <p:nvPr/>
        </p:nvPicPr>
        <p:blipFill rotWithShape="1">
          <a:blip r:embed="rId3"/>
          <a:srcRect t="16545" b="6285"/>
          <a:stretch/>
        </p:blipFill>
        <p:spPr>
          <a:xfrm>
            <a:off x="6096000" y="2629655"/>
            <a:ext cx="4890868" cy="4052499"/>
          </a:xfrm>
          <a:prstGeom prst="rect">
            <a:avLst/>
          </a:prstGeom>
        </p:spPr>
      </p:pic>
      <p:sp>
        <p:nvSpPr>
          <p:cNvPr id="4" name="Slide Number Placeholder 3">
            <a:extLst>
              <a:ext uri="{FF2B5EF4-FFF2-40B4-BE49-F238E27FC236}">
                <a16:creationId xmlns:a16="http://schemas.microsoft.com/office/drawing/2014/main" id="{CF750A75-09C1-4764-9CDA-B6DF5D1500F4}"/>
              </a:ext>
            </a:extLst>
          </p:cNvPr>
          <p:cNvSpPr>
            <a:spLocks noGrp="1"/>
          </p:cNvSpPr>
          <p:nvPr>
            <p:ph type="sldNum" sz="quarter" idx="12"/>
          </p:nvPr>
        </p:nvSpPr>
        <p:spPr/>
        <p:txBody>
          <a:bodyPr/>
          <a:lstStyle/>
          <a:p>
            <a:fld id="{62E03C93-A8B5-5E4D-ADDE-FACFC10B3CD1}" type="slidenum">
              <a:rPr lang="en-US" smtClean="0"/>
              <a:pPr/>
              <a:t>51</a:t>
            </a:fld>
            <a:endParaRPr lang="en-US" dirty="0"/>
          </a:p>
        </p:txBody>
      </p:sp>
    </p:spTree>
    <p:extLst>
      <p:ext uri="{BB962C8B-B14F-4D97-AF65-F5344CB8AC3E}">
        <p14:creationId xmlns:p14="http://schemas.microsoft.com/office/powerpoint/2010/main" val="3174074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3540641" cy="3046988"/>
          </a:xfrm>
          <a:prstGeom prst="rect">
            <a:avLst/>
          </a:prstGeom>
        </p:spPr>
        <p:txBody>
          <a:bodyPr wrap="square">
            <a:spAutoFit/>
          </a:bodyPr>
          <a:lstStyle/>
          <a:p>
            <a:endParaRPr lang="en-US" sz="2400" dirty="0"/>
          </a:p>
          <a:p>
            <a:r>
              <a:rPr lang="en-US" sz="2400" dirty="0"/>
              <a:t>Select 1Y Youth Service Elements: Education/ Training/ Career.</a:t>
            </a:r>
            <a:br>
              <a:rPr lang="en-US" sz="2400" dirty="0"/>
            </a:br>
            <a:endParaRPr lang="en-US" sz="2400" dirty="0"/>
          </a:p>
          <a:p>
            <a:r>
              <a:rPr lang="en-US" sz="2400" dirty="0"/>
              <a:t>Click “Next” to complete the service selections.</a:t>
            </a:r>
          </a:p>
          <a:p>
            <a:endParaRPr lang="en-US" sz="2400" dirty="0"/>
          </a:p>
        </p:txBody>
      </p:sp>
      <p:pic>
        <p:nvPicPr>
          <p:cNvPr id="8" name="Picture 7">
            <a:extLst>
              <a:ext uri="{FF2B5EF4-FFF2-40B4-BE49-F238E27FC236}">
                <a16:creationId xmlns:a16="http://schemas.microsoft.com/office/drawing/2014/main" id="{41076F91-56BC-4CA5-9B77-C2BA2A0FA188}"/>
              </a:ext>
            </a:extLst>
          </p:cNvPr>
          <p:cNvPicPr/>
          <p:nvPr/>
        </p:nvPicPr>
        <p:blipFill rotWithShape="1">
          <a:blip r:embed="rId3"/>
          <a:srcRect t="15656"/>
          <a:stretch/>
        </p:blipFill>
        <p:spPr>
          <a:xfrm>
            <a:off x="4529470" y="2489982"/>
            <a:ext cx="3732028" cy="4168285"/>
          </a:xfrm>
          <a:prstGeom prst="rect">
            <a:avLst/>
          </a:prstGeom>
        </p:spPr>
      </p:pic>
      <p:pic>
        <p:nvPicPr>
          <p:cNvPr id="9" name="Picture 8">
            <a:extLst>
              <a:ext uri="{FF2B5EF4-FFF2-40B4-BE49-F238E27FC236}">
                <a16:creationId xmlns:a16="http://schemas.microsoft.com/office/drawing/2014/main" id="{BD3F4881-CF00-492B-92BF-2CD7FA7C21E8}"/>
              </a:ext>
            </a:extLst>
          </p:cNvPr>
          <p:cNvPicPr/>
          <p:nvPr/>
        </p:nvPicPr>
        <p:blipFill rotWithShape="1">
          <a:blip r:embed="rId4"/>
          <a:srcRect r="12370" b="9384"/>
          <a:stretch/>
        </p:blipFill>
        <p:spPr bwMode="auto">
          <a:xfrm>
            <a:off x="8357191" y="3172348"/>
            <a:ext cx="3521744" cy="2943225"/>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2534C17B-4266-42E3-9607-D01787D368B3}"/>
              </a:ext>
            </a:extLst>
          </p:cNvPr>
          <p:cNvSpPr>
            <a:spLocks noGrp="1"/>
          </p:cNvSpPr>
          <p:nvPr>
            <p:ph type="sldNum" sz="quarter" idx="12"/>
          </p:nvPr>
        </p:nvSpPr>
        <p:spPr/>
        <p:txBody>
          <a:bodyPr/>
          <a:lstStyle/>
          <a:p>
            <a:fld id="{62E03C93-A8B5-5E4D-ADDE-FACFC10B3CD1}" type="slidenum">
              <a:rPr lang="en-US" smtClean="0"/>
              <a:pPr/>
              <a:t>52</a:t>
            </a:fld>
            <a:endParaRPr lang="en-US" dirty="0"/>
          </a:p>
        </p:txBody>
      </p:sp>
    </p:spTree>
    <p:extLst>
      <p:ext uri="{BB962C8B-B14F-4D97-AF65-F5344CB8AC3E}">
        <p14:creationId xmlns:p14="http://schemas.microsoft.com/office/powerpoint/2010/main" val="679398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6" y="2944569"/>
            <a:ext cx="4316818" cy="1569660"/>
          </a:xfrm>
          <a:prstGeom prst="rect">
            <a:avLst/>
          </a:prstGeom>
        </p:spPr>
        <p:txBody>
          <a:bodyPr wrap="square">
            <a:spAutoFit/>
          </a:bodyPr>
          <a:lstStyle/>
          <a:p>
            <a:endParaRPr lang="en-US" sz="2400" dirty="0"/>
          </a:p>
          <a:p>
            <a:endParaRPr lang="en-US" sz="2400" dirty="0"/>
          </a:p>
          <a:p>
            <a:r>
              <a:rPr lang="en-US" sz="2400" dirty="0"/>
              <a:t>Review the services selected in each Title/Service.</a:t>
            </a:r>
          </a:p>
        </p:txBody>
      </p:sp>
      <p:pic>
        <p:nvPicPr>
          <p:cNvPr id="8" name="Picture 7">
            <a:extLst>
              <a:ext uri="{FF2B5EF4-FFF2-40B4-BE49-F238E27FC236}">
                <a16:creationId xmlns:a16="http://schemas.microsoft.com/office/drawing/2014/main" id="{5A689372-8FDD-4633-8878-8FCB6324F687}"/>
              </a:ext>
            </a:extLst>
          </p:cNvPr>
          <p:cNvPicPr/>
          <p:nvPr/>
        </p:nvPicPr>
        <p:blipFill>
          <a:blip r:embed="rId3"/>
          <a:stretch>
            <a:fillRect/>
          </a:stretch>
        </p:blipFill>
        <p:spPr>
          <a:xfrm>
            <a:off x="5752988" y="2576686"/>
            <a:ext cx="5331070" cy="4062410"/>
          </a:xfrm>
          <a:prstGeom prst="rect">
            <a:avLst/>
          </a:prstGeom>
        </p:spPr>
      </p:pic>
      <p:sp>
        <p:nvSpPr>
          <p:cNvPr id="4" name="Slide Number Placeholder 3">
            <a:extLst>
              <a:ext uri="{FF2B5EF4-FFF2-40B4-BE49-F238E27FC236}">
                <a16:creationId xmlns:a16="http://schemas.microsoft.com/office/drawing/2014/main" id="{00A3ED78-E9AD-4931-B155-1F75ACDF155F}"/>
              </a:ext>
            </a:extLst>
          </p:cNvPr>
          <p:cNvSpPr>
            <a:spLocks noGrp="1"/>
          </p:cNvSpPr>
          <p:nvPr>
            <p:ph type="sldNum" sz="quarter" idx="12"/>
          </p:nvPr>
        </p:nvSpPr>
        <p:spPr/>
        <p:txBody>
          <a:bodyPr/>
          <a:lstStyle/>
          <a:p>
            <a:fld id="{62E03C93-A8B5-5E4D-ADDE-FACFC10B3CD1}" type="slidenum">
              <a:rPr lang="en-US" smtClean="0"/>
              <a:pPr/>
              <a:t>53</a:t>
            </a:fld>
            <a:endParaRPr lang="en-US" dirty="0"/>
          </a:p>
        </p:txBody>
      </p:sp>
    </p:spTree>
    <p:extLst>
      <p:ext uri="{BB962C8B-B14F-4D97-AF65-F5344CB8AC3E}">
        <p14:creationId xmlns:p14="http://schemas.microsoft.com/office/powerpoint/2010/main" val="3394395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52893" y="2944569"/>
            <a:ext cx="4272325" cy="2677656"/>
          </a:xfrm>
          <a:prstGeom prst="rect">
            <a:avLst/>
          </a:prstGeom>
        </p:spPr>
        <p:txBody>
          <a:bodyPr wrap="square">
            <a:spAutoFit/>
          </a:bodyPr>
          <a:lstStyle/>
          <a:p>
            <a:r>
              <a:rPr lang="en-US" sz="2400" dirty="0"/>
              <a:t>Click “Update” in any section to edit the service choices. </a:t>
            </a:r>
          </a:p>
          <a:p>
            <a:endParaRPr lang="en-US" sz="2400" dirty="0"/>
          </a:p>
          <a:p>
            <a:r>
              <a:rPr lang="en-US" sz="2400" dirty="0"/>
              <a:t>When finished, click “Next” to save your choices.</a:t>
            </a:r>
          </a:p>
          <a:p>
            <a:endParaRPr lang="en-US" sz="2400" dirty="0"/>
          </a:p>
          <a:p>
            <a:endParaRPr lang="en-US" sz="2400" dirty="0"/>
          </a:p>
        </p:txBody>
      </p:sp>
      <p:pic>
        <p:nvPicPr>
          <p:cNvPr id="6" name="Picture 5">
            <a:extLst>
              <a:ext uri="{FF2B5EF4-FFF2-40B4-BE49-F238E27FC236}">
                <a16:creationId xmlns:a16="http://schemas.microsoft.com/office/drawing/2014/main" id="{8DB01F58-6CC4-44B5-99E9-137676D3A520}"/>
              </a:ext>
            </a:extLst>
          </p:cNvPr>
          <p:cNvPicPr/>
          <p:nvPr/>
        </p:nvPicPr>
        <p:blipFill>
          <a:blip r:embed="rId3"/>
          <a:stretch>
            <a:fillRect/>
          </a:stretch>
        </p:blipFill>
        <p:spPr>
          <a:xfrm>
            <a:off x="5112153" y="2515722"/>
            <a:ext cx="5832512" cy="4286008"/>
          </a:xfrm>
          <a:prstGeom prst="rect">
            <a:avLst/>
          </a:prstGeom>
        </p:spPr>
      </p:pic>
      <p:sp>
        <p:nvSpPr>
          <p:cNvPr id="4" name="Slide Number Placeholder 3">
            <a:extLst>
              <a:ext uri="{FF2B5EF4-FFF2-40B4-BE49-F238E27FC236}">
                <a16:creationId xmlns:a16="http://schemas.microsoft.com/office/drawing/2014/main" id="{983728F0-8540-470A-836E-3260A65491C9}"/>
              </a:ext>
            </a:extLst>
          </p:cNvPr>
          <p:cNvSpPr>
            <a:spLocks noGrp="1"/>
          </p:cNvSpPr>
          <p:nvPr>
            <p:ph type="sldNum" sz="quarter" idx="12"/>
          </p:nvPr>
        </p:nvSpPr>
        <p:spPr/>
        <p:txBody>
          <a:bodyPr/>
          <a:lstStyle/>
          <a:p>
            <a:fld id="{62E03C93-A8B5-5E4D-ADDE-FACFC10B3CD1}" type="slidenum">
              <a:rPr lang="en-US" smtClean="0"/>
              <a:pPr/>
              <a:t>54</a:t>
            </a:fld>
            <a:endParaRPr lang="en-US" dirty="0"/>
          </a:p>
        </p:txBody>
      </p:sp>
    </p:spTree>
    <p:extLst>
      <p:ext uri="{BB962C8B-B14F-4D97-AF65-F5344CB8AC3E}">
        <p14:creationId xmlns:p14="http://schemas.microsoft.com/office/powerpoint/2010/main" val="1926651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944569"/>
            <a:ext cx="4240427" cy="4524315"/>
          </a:xfrm>
          <a:prstGeom prst="rect">
            <a:avLst/>
          </a:prstGeom>
        </p:spPr>
        <p:txBody>
          <a:bodyPr wrap="square">
            <a:spAutoFit/>
          </a:bodyPr>
          <a:lstStyle/>
          <a:p>
            <a:r>
              <a:rPr lang="en-US" sz="2400" dirty="0"/>
              <a:t>Provider Management – Update CIP Codes screen.</a:t>
            </a:r>
          </a:p>
          <a:p>
            <a:endParaRPr lang="en-US" sz="2400" dirty="0"/>
          </a:p>
          <a:p>
            <a:r>
              <a:rPr lang="en-US" sz="2400" dirty="0"/>
              <a:t>OET does not recommend adding any CIP Codes to the Relationship.</a:t>
            </a:r>
          </a:p>
          <a:p>
            <a:endParaRPr lang="en-US" sz="2400" dirty="0"/>
          </a:p>
          <a:p>
            <a:r>
              <a:rPr lang="en-US" sz="2400" dirty="0"/>
              <a:t>Click “Next”.</a:t>
            </a:r>
          </a:p>
          <a:p>
            <a:endParaRPr lang="en-US" sz="2400" dirty="0"/>
          </a:p>
          <a:p>
            <a:r>
              <a:rPr lang="en-US" sz="2000" dirty="0"/>
              <a:t>CIP Codes - Classification of Instructional Program.</a:t>
            </a:r>
          </a:p>
          <a:p>
            <a:endParaRPr lang="en-US" sz="2400" dirty="0"/>
          </a:p>
        </p:txBody>
      </p:sp>
      <p:pic>
        <p:nvPicPr>
          <p:cNvPr id="8" name="Picture 7">
            <a:extLst>
              <a:ext uri="{FF2B5EF4-FFF2-40B4-BE49-F238E27FC236}">
                <a16:creationId xmlns:a16="http://schemas.microsoft.com/office/drawing/2014/main" id="{28DF0A72-3E12-43EA-98EC-0717596A532A}"/>
              </a:ext>
            </a:extLst>
          </p:cNvPr>
          <p:cNvPicPr/>
          <p:nvPr/>
        </p:nvPicPr>
        <p:blipFill>
          <a:blip r:embed="rId3"/>
          <a:stretch>
            <a:fillRect/>
          </a:stretch>
        </p:blipFill>
        <p:spPr>
          <a:xfrm>
            <a:off x="5805376" y="3142420"/>
            <a:ext cx="5548423" cy="1614170"/>
          </a:xfrm>
          <a:prstGeom prst="rect">
            <a:avLst/>
          </a:prstGeom>
        </p:spPr>
      </p:pic>
      <p:sp>
        <p:nvSpPr>
          <p:cNvPr id="4" name="Slide Number Placeholder 3">
            <a:extLst>
              <a:ext uri="{FF2B5EF4-FFF2-40B4-BE49-F238E27FC236}">
                <a16:creationId xmlns:a16="http://schemas.microsoft.com/office/drawing/2014/main" id="{70202053-40C7-4CB3-A51A-8FA33C34FA86}"/>
              </a:ext>
            </a:extLst>
          </p:cNvPr>
          <p:cNvSpPr>
            <a:spLocks noGrp="1"/>
          </p:cNvSpPr>
          <p:nvPr>
            <p:ph type="sldNum" sz="quarter" idx="12"/>
          </p:nvPr>
        </p:nvSpPr>
        <p:spPr/>
        <p:txBody>
          <a:bodyPr/>
          <a:lstStyle/>
          <a:p>
            <a:fld id="{62E03C93-A8B5-5E4D-ADDE-FACFC10B3CD1}" type="slidenum">
              <a:rPr lang="en-US" smtClean="0"/>
              <a:pPr/>
              <a:t>55</a:t>
            </a:fld>
            <a:endParaRPr lang="en-US" dirty="0"/>
          </a:p>
        </p:txBody>
      </p:sp>
    </p:spTree>
    <p:extLst>
      <p:ext uri="{BB962C8B-B14F-4D97-AF65-F5344CB8AC3E}">
        <p14:creationId xmlns:p14="http://schemas.microsoft.com/office/powerpoint/2010/main" val="1236916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42260" y="2944569"/>
            <a:ext cx="4572000" cy="2800767"/>
          </a:xfrm>
          <a:prstGeom prst="rect">
            <a:avLst/>
          </a:prstGeom>
        </p:spPr>
        <p:txBody>
          <a:bodyPr wrap="square">
            <a:spAutoFit/>
          </a:bodyPr>
          <a:lstStyle/>
          <a:p>
            <a:r>
              <a:rPr lang="en-US" sz="2400" dirty="0"/>
              <a:t>Review the Relationship Summary.</a:t>
            </a:r>
          </a:p>
          <a:p>
            <a:pPr marL="457200" indent="-342900">
              <a:buFont typeface="Arial" panose="020B0604020202020204" pitchFamily="34" charset="0"/>
              <a:buChar char="•"/>
            </a:pPr>
            <a:r>
              <a:rPr lang="en-US" sz="2000" dirty="0"/>
              <a:t>Status </a:t>
            </a:r>
          </a:p>
          <a:p>
            <a:pPr marL="457200" indent="-342900">
              <a:buFont typeface="Arial" panose="020B0604020202020204" pitchFamily="34" charset="0"/>
              <a:buChar char="•"/>
            </a:pPr>
            <a:r>
              <a:rPr lang="en-US" sz="2000" dirty="0"/>
              <a:t>Basic Information</a:t>
            </a:r>
          </a:p>
          <a:p>
            <a:pPr marL="457200" indent="-342900">
              <a:buFont typeface="Arial" panose="020B0604020202020204" pitchFamily="34" charset="0"/>
              <a:buChar char="•"/>
            </a:pPr>
            <a:r>
              <a:rPr lang="en-US" sz="2000" dirty="0"/>
              <a:t>Program Activities</a:t>
            </a:r>
          </a:p>
          <a:p>
            <a:pPr marL="457200" indent="-342900">
              <a:buFont typeface="Arial" panose="020B0604020202020204" pitchFamily="34" charset="0"/>
              <a:buChar char="•"/>
            </a:pPr>
            <a:r>
              <a:rPr lang="en-US" sz="2000" dirty="0"/>
              <a:t>CIP Codes</a:t>
            </a:r>
            <a:endParaRPr lang="en-US" sz="2400" dirty="0"/>
          </a:p>
          <a:p>
            <a:endParaRPr lang="en-US" sz="2400" dirty="0"/>
          </a:p>
          <a:p>
            <a:r>
              <a:rPr lang="en-US" sz="2400" dirty="0"/>
              <a:t>Click “Activate” to accept and turn on the Relationship.</a:t>
            </a:r>
          </a:p>
        </p:txBody>
      </p:sp>
      <p:pic>
        <p:nvPicPr>
          <p:cNvPr id="6" name="Picture 5">
            <a:extLst>
              <a:ext uri="{FF2B5EF4-FFF2-40B4-BE49-F238E27FC236}">
                <a16:creationId xmlns:a16="http://schemas.microsoft.com/office/drawing/2014/main" id="{EAD3FD8C-5F12-4EAB-9B59-EAF55E86B9E5}"/>
              </a:ext>
            </a:extLst>
          </p:cNvPr>
          <p:cNvPicPr/>
          <p:nvPr/>
        </p:nvPicPr>
        <p:blipFill>
          <a:blip r:embed="rId3"/>
          <a:stretch>
            <a:fillRect/>
          </a:stretch>
        </p:blipFill>
        <p:spPr>
          <a:xfrm>
            <a:off x="5515708" y="2500947"/>
            <a:ext cx="5943600" cy="4050665"/>
          </a:xfrm>
          <a:prstGeom prst="rect">
            <a:avLst/>
          </a:prstGeom>
        </p:spPr>
      </p:pic>
      <p:sp>
        <p:nvSpPr>
          <p:cNvPr id="4" name="Slide Number Placeholder 3">
            <a:extLst>
              <a:ext uri="{FF2B5EF4-FFF2-40B4-BE49-F238E27FC236}">
                <a16:creationId xmlns:a16="http://schemas.microsoft.com/office/drawing/2014/main" id="{CD91EA56-EBB7-4AE4-9D9C-A18CF27024C7}"/>
              </a:ext>
            </a:extLst>
          </p:cNvPr>
          <p:cNvSpPr>
            <a:spLocks noGrp="1"/>
          </p:cNvSpPr>
          <p:nvPr>
            <p:ph type="sldNum" sz="quarter" idx="12"/>
          </p:nvPr>
        </p:nvSpPr>
        <p:spPr/>
        <p:txBody>
          <a:bodyPr/>
          <a:lstStyle/>
          <a:p>
            <a:fld id="{62E03C93-A8B5-5E4D-ADDE-FACFC10B3CD1}" type="slidenum">
              <a:rPr lang="en-US" smtClean="0"/>
              <a:pPr/>
              <a:t>56</a:t>
            </a:fld>
            <a:endParaRPr lang="en-US" dirty="0"/>
          </a:p>
        </p:txBody>
      </p:sp>
    </p:spTree>
    <p:extLst>
      <p:ext uri="{BB962C8B-B14F-4D97-AF65-F5344CB8AC3E}">
        <p14:creationId xmlns:p14="http://schemas.microsoft.com/office/powerpoint/2010/main" val="3396552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42260" y="2944569"/>
            <a:ext cx="4282958" cy="3046988"/>
          </a:xfrm>
          <a:prstGeom prst="rect">
            <a:avLst/>
          </a:prstGeom>
        </p:spPr>
        <p:txBody>
          <a:bodyPr wrap="square">
            <a:spAutoFit/>
          </a:bodyPr>
          <a:lstStyle/>
          <a:p>
            <a:endParaRPr lang="en-US" sz="2400" dirty="0"/>
          </a:p>
          <a:p>
            <a:r>
              <a:rPr lang="en-US" sz="2400" dirty="0"/>
              <a:t>“Active” Status indicates that the Entity/Location will be available as a provider choice in the selected services in the selected titles during the selected date periods.</a:t>
            </a:r>
          </a:p>
          <a:p>
            <a:endParaRPr lang="en-US" sz="2400" dirty="0"/>
          </a:p>
        </p:txBody>
      </p:sp>
      <p:pic>
        <p:nvPicPr>
          <p:cNvPr id="8" name="Picture 7">
            <a:extLst>
              <a:ext uri="{FF2B5EF4-FFF2-40B4-BE49-F238E27FC236}">
                <a16:creationId xmlns:a16="http://schemas.microsoft.com/office/drawing/2014/main" id="{53361705-61A6-437B-A9F2-AADFE6226B47}"/>
              </a:ext>
            </a:extLst>
          </p:cNvPr>
          <p:cNvPicPr/>
          <p:nvPr/>
        </p:nvPicPr>
        <p:blipFill>
          <a:blip r:embed="rId3"/>
          <a:stretch>
            <a:fillRect/>
          </a:stretch>
        </p:blipFill>
        <p:spPr>
          <a:xfrm>
            <a:off x="5410200" y="2598003"/>
            <a:ext cx="5943600" cy="4023360"/>
          </a:xfrm>
          <a:prstGeom prst="rect">
            <a:avLst/>
          </a:prstGeom>
        </p:spPr>
      </p:pic>
      <p:sp>
        <p:nvSpPr>
          <p:cNvPr id="4" name="Slide Number Placeholder 3">
            <a:extLst>
              <a:ext uri="{FF2B5EF4-FFF2-40B4-BE49-F238E27FC236}">
                <a16:creationId xmlns:a16="http://schemas.microsoft.com/office/drawing/2014/main" id="{A711A05C-1E19-4AF6-BDC2-94304ACC54A6}"/>
              </a:ext>
            </a:extLst>
          </p:cNvPr>
          <p:cNvSpPr>
            <a:spLocks noGrp="1"/>
          </p:cNvSpPr>
          <p:nvPr>
            <p:ph type="sldNum" sz="quarter" idx="12"/>
          </p:nvPr>
        </p:nvSpPr>
        <p:spPr/>
        <p:txBody>
          <a:bodyPr/>
          <a:lstStyle/>
          <a:p>
            <a:fld id="{62E03C93-A8B5-5E4D-ADDE-FACFC10B3CD1}" type="slidenum">
              <a:rPr lang="en-US" smtClean="0"/>
              <a:pPr/>
              <a:t>57</a:t>
            </a:fld>
            <a:endParaRPr lang="en-US" dirty="0"/>
          </a:p>
        </p:txBody>
      </p:sp>
    </p:spTree>
    <p:extLst>
      <p:ext uri="{BB962C8B-B14F-4D97-AF65-F5344CB8AC3E}">
        <p14:creationId xmlns:p14="http://schemas.microsoft.com/office/powerpoint/2010/main" val="3478871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706956" y="3377957"/>
            <a:ext cx="4543425" cy="1569660"/>
          </a:xfrm>
          <a:prstGeom prst="rect">
            <a:avLst/>
          </a:prstGeom>
        </p:spPr>
        <p:txBody>
          <a:bodyPr wrap="square">
            <a:spAutoFit/>
          </a:bodyPr>
          <a:lstStyle/>
          <a:p>
            <a:r>
              <a:rPr lang="en-US" sz="2400" dirty="0"/>
              <a:t>To show an example of how the provider should appear in the client services, we will open a service in our test client</a:t>
            </a:r>
          </a:p>
        </p:txBody>
      </p:sp>
      <p:pic>
        <p:nvPicPr>
          <p:cNvPr id="8" name="Picture 7">
            <a:extLst>
              <a:ext uri="{FF2B5EF4-FFF2-40B4-BE49-F238E27FC236}">
                <a16:creationId xmlns:a16="http://schemas.microsoft.com/office/drawing/2014/main" id="{4E79984E-E312-4D4B-A89D-B64A8584CDD9}"/>
              </a:ext>
            </a:extLst>
          </p:cNvPr>
          <p:cNvPicPr/>
          <p:nvPr/>
        </p:nvPicPr>
        <p:blipFill>
          <a:blip r:embed="rId3"/>
          <a:stretch>
            <a:fillRect/>
          </a:stretch>
        </p:blipFill>
        <p:spPr>
          <a:xfrm>
            <a:off x="5636896" y="3429000"/>
            <a:ext cx="4543425" cy="1343025"/>
          </a:xfrm>
          <a:prstGeom prst="rect">
            <a:avLst/>
          </a:prstGeom>
        </p:spPr>
      </p:pic>
      <p:sp>
        <p:nvSpPr>
          <p:cNvPr id="4" name="Slide Number Placeholder 3">
            <a:extLst>
              <a:ext uri="{FF2B5EF4-FFF2-40B4-BE49-F238E27FC236}">
                <a16:creationId xmlns:a16="http://schemas.microsoft.com/office/drawing/2014/main" id="{3AA024D6-7D7E-4717-AC6A-6BA03B9C5C21}"/>
              </a:ext>
            </a:extLst>
          </p:cNvPr>
          <p:cNvSpPr>
            <a:spLocks noGrp="1"/>
          </p:cNvSpPr>
          <p:nvPr>
            <p:ph type="sldNum" sz="quarter" idx="12"/>
          </p:nvPr>
        </p:nvSpPr>
        <p:spPr/>
        <p:txBody>
          <a:bodyPr/>
          <a:lstStyle/>
          <a:p>
            <a:fld id="{62E03C93-A8B5-5E4D-ADDE-FACFC10B3CD1}" type="slidenum">
              <a:rPr lang="en-US" smtClean="0"/>
              <a:pPr/>
              <a:t>58</a:t>
            </a:fld>
            <a:endParaRPr lang="en-US" dirty="0"/>
          </a:p>
        </p:txBody>
      </p:sp>
    </p:spTree>
    <p:extLst>
      <p:ext uri="{BB962C8B-B14F-4D97-AF65-F5344CB8AC3E}">
        <p14:creationId xmlns:p14="http://schemas.microsoft.com/office/powerpoint/2010/main" val="3329637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6279" y="2629655"/>
            <a:ext cx="4543425" cy="4154984"/>
          </a:xfrm>
          <a:prstGeom prst="rect">
            <a:avLst/>
          </a:prstGeom>
        </p:spPr>
        <p:txBody>
          <a:bodyPr wrap="square">
            <a:spAutoFit/>
          </a:bodyPr>
          <a:lstStyle/>
          <a:p>
            <a:r>
              <a:rPr lang="en-US" sz="2400" dirty="0"/>
              <a:t>This is an example of how the provider should appear in the service if your service is within the date range and your title and service is selected in the relationship.</a:t>
            </a:r>
          </a:p>
          <a:p>
            <a:endParaRPr lang="en-US" sz="2400" dirty="0"/>
          </a:p>
          <a:p>
            <a:r>
              <a:rPr lang="en-US" sz="2400" dirty="0"/>
              <a:t>In the Client Record, add a service.  In this case, we are choosing Title 1A, and a Training Service starting on  1/25/2021.</a:t>
            </a:r>
          </a:p>
        </p:txBody>
      </p:sp>
      <p:pic>
        <p:nvPicPr>
          <p:cNvPr id="9" name="Picture 8">
            <a:extLst>
              <a:ext uri="{FF2B5EF4-FFF2-40B4-BE49-F238E27FC236}">
                <a16:creationId xmlns:a16="http://schemas.microsoft.com/office/drawing/2014/main" id="{16CFFB60-4974-43DF-945F-8FDB1CBBE28B}"/>
              </a:ext>
            </a:extLst>
          </p:cNvPr>
          <p:cNvPicPr/>
          <p:nvPr/>
        </p:nvPicPr>
        <p:blipFill>
          <a:blip r:embed="rId3"/>
          <a:stretch>
            <a:fillRect/>
          </a:stretch>
        </p:blipFill>
        <p:spPr>
          <a:xfrm>
            <a:off x="5636896" y="2885321"/>
            <a:ext cx="4543425" cy="1343025"/>
          </a:xfrm>
          <a:prstGeom prst="rect">
            <a:avLst/>
          </a:prstGeom>
        </p:spPr>
      </p:pic>
      <p:pic>
        <p:nvPicPr>
          <p:cNvPr id="10" name="Picture 9">
            <a:extLst>
              <a:ext uri="{FF2B5EF4-FFF2-40B4-BE49-F238E27FC236}">
                <a16:creationId xmlns:a16="http://schemas.microsoft.com/office/drawing/2014/main" id="{4498EAB3-EA17-4821-8EE3-42C02EC911C2}"/>
              </a:ext>
            </a:extLst>
          </p:cNvPr>
          <p:cNvPicPr/>
          <p:nvPr/>
        </p:nvPicPr>
        <p:blipFill>
          <a:blip r:embed="rId4"/>
          <a:stretch>
            <a:fillRect/>
          </a:stretch>
        </p:blipFill>
        <p:spPr>
          <a:xfrm>
            <a:off x="5636896" y="4580260"/>
            <a:ext cx="4762500" cy="1666875"/>
          </a:xfrm>
          <a:prstGeom prst="rect">
            <a:avLst/>
          </a:prstGeom>
        </p:spPr>
      </p:pic>
      <p:sp>
        <p:nvSpPr>
          <p:cNvPr id="4" name="Slide Number Placeholder 3">
            <a:extLst>
              <a:ext uri="{FF2B5EF4-FFF2-40B4-BE49-F238E27FC236}">
                <a16:creationId xmlns:a16="http://schemas.microsoft.com/office/drawing/2014/main" id="{52D9BBA6-F338-418C-9082-8ECCCECBB8DC}"/>
              </a:ext>
            </a:extLst>
          </p:cNvPr>
          <p:cNvSpPr>
            <a:spLocks noGrp="1"/>
          </p:cNvSpPr>
          <p:nvPr>
            <p:ph type="sldNum" sz="quarter" idx="12"/>
          </p:nvPr>
        </p:nvSpPr>
        <p:spPr/>
        <p:txBody>
          <a:bodyPr/>
          <a:lstStyle/>
          <a:p>
            <a:fld id="{62E03C93-A8B5-5E4D-ADDE-FACFC10B3CD1}" type="slidenum">
              <a:rPr lang="en-US" smtClean="0"/>
              <a:pPr/>
              <a:t>59</a:t>
            </a:fld>
            <a:endParaRPr lang="en-US" dirty="0"/>
          </a:p>
        </p:txBody>
      </p:sp>
    </p:spTree>
    <p:extLst>
      <p:ext uri="{BB962C8B-B14F-4D97-AF65-F5344CB8AC3E}">
        <p14:creationId xmlns:p14="http://schemas.microsoft.com/office/powerpoint/2010/main" val="392035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2118167"/>
            <a:ext cx="9988062" cy="4058796"/>
          </a:xfrm>
        </p:spPr>
        <p:txBody>
          <a:bodyPr>
            <a:normAutofit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r>
              <a:rPr lang="en-US" sz="3200" b="1" dirty="0">
                <a:solidFill>
                  <a:schemeClr val="tx1"/>
                </a:solidFill>
              </a:rPr>
              <a:t>What is a Relationship?</a:t>
            </a:r>
          </a:p>
          <a:p>
            <a:pPr marL="0" indent="0">
              <a:buNone/>
            </a:pPr>
            <a:r>
              <a:rPr lang="en-US" dirty="0">
                <a:solidFill>
                  <a:schemeClr val="tx1"/>
                </a:solidFill>
              </a:rPr>
              <a:t>A Relationship allows a Location to be a service provider for an LWIA.  </a:t>
            </a:r>
          </a:p>
          <a:p>
            <a:pPr marL="0" indent="0">
              <a:buNone/>
            </a:pPr>
            <a:r>
              <a:rPr lang="en-US" dirty="0">
                <a:solidFill>
                  <a:schemeClr val="tx1"/>
                </a:solidFill>
              </a:rPr>
              <a:t>A Location can have multiple Relationships with the same LWIA or with multiple LWIAs.  </a:t>
            </a:r>
          </a:p>
          <a:p>
            <a:pPr marL="0" indent="0">
              <a:buNone/>
            </a:pPr>
            <a:r>
              <a:rPr lang="en-US" dirty="0">
                <a:solidFill>
                  <a:schemeClr val="tx1"/>
                </a:solidFill>
              </a:rPr>
              <a:t>The Relationship number is a unique identifier that is created by the Local System Administrator.</a:t>
            </a:r>
          </a:p>
        </p:txBody>
      </p:sp>
      <p:sp>
        <p:nvSpPr>
          <p:cNvPr id="4" name="Slide Number Placeholder 3">
            <a:extLst>
              <a:ext uri="{FF2B5EF4-FFF2-40B4-BE49-F238E27FC236}">
                <a16:creationId xmlns:a16="http://schemas.microsoft.com/office/drawing/2014/main" id="{AECF3E97-5BBD-439E-B091-1DAE976C9D50}"/>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1656035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74157" y="3234566"/>
            <a:ext cx="4535547" cy="1938992"/>
          </a:xfrm>
          <a:prstGeom prst="rect">
            <a:avLst/>
          </a:prstGeom>
        </p:spPr>
        <p:txBody>
          <a:bodyPr wrap="square">
            <a:spAutoFit/>
          </a:bodyPr>
          <a:lstStyle/>
          <a:p>
            <a:r>
              <a:rPr lang="en-US" sz="2400" dirty="0"/>
              <a:t>Select an Activity and Training Type, ITA Funded = Yes/No  Contract Funded = Yes/No.</a:t>
            </a:r>
          </a:p>
          <a:p>
            <a:endParaRPr lang="en-US" sz="2400" dirty="0"/>
          </a:p>
          <a:p>
            <a:r>
              <a:rPr lang="en-US" sz="2400" dirty="0"/>
              <a:t>Then click “Next”.</a:t>
            </a:r>
          </a:p>
        </p:txBody>
      </p:sp>
      <p:pic>
        <p:nvPicPr>
          <p:cNvPr id="8" name="Picture 7">
            <a:extLst>
              <a:ext uri="{FF2B5EF4-FFF2-40B4-BE49-F238E27FC236}">
                <a16:creationId xmlns:a16="http://schemas.microsoft.com/office/drawing/2014/main" id="{1B06E6A8-E443-40C6-9C41-EA8401AD0C9C}"/>
              </a:ext>
            </a:extLst>
          </p:cNvPr>
          <p:cNvPicPr/>
          <p:nvPr/>
        </p:nvPicPr>
        <p:blipFill>
          <a:blip r:embed="rId3"/>
          <a:stretch>
            <a:fillRect/>
          </a:stretch>
        </p:blipFill>
        <p:spPr>
          <a:xfrm>
            <a:off x="5724525" y="2617492"/>
            <a:ext cx="5629275" cy="1733550"/>
          </a:xfrm>
          <a:prstGeom prst="rect">
            <a:avLst/>
          </a:prstGeom>
        </p:spPr>
      </p:pic>
      <p:pic>
        <p:nvPicPr>
          <p:cNvPr id="11" name="Picture 10">
            <a:extLst>
              <a:ext uri="{FF2B5EF4-FFF2-40B4-BE49-F238E27FC236}">
                <a16:creationId xmlns:a16="http://schemas.microsoft.com/office/drawing/2014/main" id="{E7F42F28-539C-4369-9528-C68202CF1888}"/>
              </a:ext>
            </a:extLst>
          </p:cNvPr>
          <p:cNvPicPr/>
          <p:nvPr/>
        </p:nvPicPr>
        <p:blipFill>
          <a:blip r:embed="rId4"/>
          <a:stretch>
            <a:fillRect/>
          </a:stretch>
        </p:blipFill>
        <p:spPr>
          <a:xfrm>
            <a:off x="6081712" y="4351042"/>
            <a:ext cx="4914900" cy="2066925"/>
          </a:xfrm>
          <a:prstGeom prst="rect">
            <a:avLst/>
          </a:prstGeom>
        </p:spPr>
      </p:pic>
      <p:sp>
        <p:nvSpPr>
          <p:cNvPr id="4" name="Slide Number Placeholder 3">
            <a:extLst>
              <a:ext uri="{FF2B5EF4-FFF2-40B4-BE49-F238E27FC236}">
                <a16:creationId xmlns:a16="http://schemas.microsoft.com/office/drawing/2014/main" id="{9B89195B-9067-4FB5-99A0-4F814C31CD82}"/>
              </a:ext>
            </a:extLst>
          </p:cNvPr>
          <p:cNvSpPr>
            <a:spLocks noGrp="1"/>
          </p:cNvSpPr>
          <p:nvPr>
            <p:ph type="sldNum" sz="quarter" idx="12"/>
          </p:nvPr>
        </p:nvSpPr>
        <p:spPr/>
        <p:txBody>
          <a:bodyPr/>
          <a:lstStyle/>
          <a:p>
            <a:fld id="{62E03C93-A8B5-5E4D-ADDE-FACFC10B3CD1}" type="slidenum">
              <a:rPr lang="en-US" smtClean="0"/>
              <a:pPr/>
              <a:t>60</a:t>
            </a:fld>
            <a:endParaRPr lang="en-US" dirty="0"/>
          </a:p>
        </p:txBody>
      </p:sp>
    </p:spTree>
    <p:extLst>
      <p:ext uri="{BB962C8B-B14F-4D97-AF65-F5344CB8AC3E}">
        <p14:creationId xmlns:p14="http://schemas.microsoft.com/office/powerpoint/2010/main" val="3468137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95423" y="3234566"/>
            <a:ext cx="4514282" cy="830997"/>
          </a:xfrm>
          <a:prstGeom prst="rect">
            <a:avLst/>
          </a:prstGeom>
        </p:spPr>
        <p:txBody>
          <a:bodyPr wrap="square">
            <a:spAutoFit/>
          </a:bodyPr>
          <a:lstStyle/>
          <a:p>
            <a:endParaRPr lang="en-US" sz="2400" dirty="0"/>
          </a:p>
          <a:p>
            <a:r>
              <a:rPr lang="en-US" sz="2400" dirty="0"/>
              <a:t>Click “Search Providers”</a:t>
            </a:r>
          </a:p>
        </p:txBody>
      </p:sp>
      <p:pic>
        <p:nvPicPr>
          <p:cNvPr id="9" name="Picture 8">
            <a:extLst>
              <a:ext uri="{FF2B5EF4-FFF2-40B4-BE49-F238E27FC236}">
                <a16:creationId xmlns:a16="http://schemas.microsoft.com/office/drawing/2014/main" id="{C0098A25-988F-42B3-AE93-47C44240658B}"/>
              </a:ext>
            </a:extLst>
          </p:cNvPr>
          <p:cNvPicPr/>
          <p:nvPr/>
        </p:nvPicPr>
        <p:blipFill rotWithShape="1">
          <a:blip r:embed="rId3"/>
          <a:srcRect b="950"/>
          <a:stretch/>
        </p:blipFill>
        <p:spPr>
          <a:xfrm>
            <a:off x="5410200" y="2504049"/>
            <a:ext cx="5943600" cy="4164037"/>
          </a:xfrm>
          <a:prstGeom prst="rect">
            <a:avLst/>
          </a:prstGeom>
        </p:spPr>
      </p:pic>
      <p:sp>
        <p:nvSpPr>
          <p:cNvPr id="4" name="Slide Number Placeholder 3">
            <a:extLst>
              <a:ext uri="{FF2B5EF4-FFF2-40B4-BE49-F238E27FC236}">
                <a16:creationId xmlns:a16="http://schemas.microsoft.com/office/drawing/2014/main" id="{43377EFB-5A22-4C9B-8C67-2A2BF1378DB5}"/>
              </a:ext>
            </a:extLst>
          </p:cNvPr>
          <p:cNvSpPr>
            <a:spLocks noGrp="1"/>
          </p:cNvSpPr>
          <p:nvPr>
            <p:ph type="sldNum" sz="quarter" idx="12"/>
          </p:nvPr>
        </p:nvSpPr>
        <p:spPr/>
        <p:txBody>
          <a:bodyPr/>
          <a:lstStyle/>
          <a:p>
            <a:fld id="{62E03C93-A8B5-5E4D-ADDE-FACFC10B3CD1}" type="slidenum">
              <a:rPr lang="en-US" smtClean="0"/>
              <a:pPr/>
              <a:t>61</a:t>
            </a:fld>
            <a:endParaRPr lang="en-US" dirty="0"/>
          </a:p>
        </p:txBody>
      </p:sp>
    </p:spTree>
    <p:extLst>
      <p:ext uri="{BB962C8B-B14F-4D97-AF65-F5344CB8AC3E}">
        <p14:creationId xmlns:p14="http://schemas.microsoft.com/office/powerpoint/2010/main" val="950409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7" y="3234566"/>
            <a:ext cx="4493017" cy="1569660"/>
          </a:xfrm>
          <a:prstGeom prst="rect">
            <a:avLst/>
          </a:prstGeom>
        </p:spPr>
        <p:txBody>
          <a:bodyPr wrap="square">
            <a:spAutoFit/>
          </a:bodyPr>
          <a:lstStyle/>
          <a:p>
            <a:r>
              <a:rPr lang="en-US" sz="2400" dirty="0"/>
              <a:t>Click “Show All” or add the Provider Relationship Name and/or the Relationship Number and click “Search”.</a:t>
            </a:r>
          </a:p>
        </p:txBody>
      </p:sp>
      <p:pic>
        <p:nvPicPr>
          <p:cNvPr id="6" name="Picture 5">
            <a:extLst>
              <a:ext uri="{FF2B5EF4-FFF2-40B4-BE49-F238E27FC236}">
                <a16:creationId xmlns:a16="http://schemas.microsoft.com/office/drawing/2014/main" id="{CDE43465-4101-426A-8A32-21915901818D}"/>
              </a:ext>
            </a:extLst>
          </p:cNvPr>
          <p:cNvPicPr/>
          <p:nvPr/>
        </p:nvPicPr>
        <p:blipFill>
          <a:blip r:embed="rId3"/>
          <a:stretch>
            <a:fillRect/>
          </a:stretch>
        </p:blipFill>
        <p:spPr>
          <a:xfrm>
            <a:off x="5597928" y="2914504"/>
            <a:ext cx="4972050" cy="2266950"/>
          </a:xfrm>
          <a:prstGeom prst="rect">
            <a:avLst/>
          </a:prstGeom>
        </p:spPr>
      </p:pic>
      <p:sp>
        <p:nvSpPr>
          <p:cNvPr id="4" name="Slide Number Placeholder 3">
            <a:extLst>
              <a:ext uri="{FF2B5EF4-FFF2-40B4-BE49-F238E27FC236}">
                <a16:creationId xmlns:a16="http://schemas.microsoft.com/office/drawing/2014/main" id="{9C52C772-72C6-40DF-9FA4-4C3374A73F1F}"/>
              </a:ext>
            </a:extLst>
          </p:cNvPr>
          <p:cNvSpPr>
            <a:spLocks noGrp="1"/>
          </p:cNvSpPr>
          <p:nvPr>
            <p:ph type="sldNum" sz="quarter" idx="12"/>
          </p:nvPr>
        </p:nvSpPr>
        <p:spPr/>
        <p:txBody>
          <a:bodyPr/>
          <a:lstStyle/>
          <a:p>
            <a:fld id="{62E03C93-A8B5-5E4D-ADDE-FACFC10B3CD1}" type="slidenum">
              <a:rPr lang="en-US" smtClean="0"/>
              <a:pPr/>
              <a:t>62</a:t>
            </a:fld>
            <a:endParaRPr lang="en-US" dirty="0"/>
          </a:p>
        </p:txBody>
      </p:sp>
    </p:spTree>
    <p:extLst>
      <p:ext uri="{BB962C8B-B14F-4D97-AF65-F5344CB8AC3E}">
        <p14:creationId xmlns:p14="http://schemas.microsoft.com/office/powerpoint/2010/main" val="3347005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27320" y="2656787"/>
            <a:ext cx="4605861" cy="3046988"/>
          </a:xfrm>
          <a:prstGeom prst="rect">
            <a:avLst/>
          </a:prstGeom>
        </p:spPr>
        <p:txBody>
          <a:bodyPr wrap="square">
            <a:spAutoFit/>
          </a:bodyPr>
          <a:lstStyle/>
          <a:p>
            <a:endParaRPr lang="en-US" sz="2400" dirty="0"/>
          </a:p>
          <a:p>
            <a:r>
              <a:rPr lang="en-US" sz="2400" dirty="0"/>
              <a:t>“Show All” lists Providers in alphabetical order.</a:t>
            </a:r>
          </a:p>
          <a:p>
            <a:endParaRPr lang="en-US" sz="2400" dirty="0"/>
          </a:p>
          <a:p>
            <a:r>
              <a:rPr lang="en-US" sz="2400" dirty="0"/>
              <a:t>Click “Next Page” to scroll though pages to find the desired Provider.  </a:t>
            </a:r>
          </a:p>
          <a:p>
            <a:endParaRPr lang="en-US" sz="2400" dirty="0"/>
          </a:p>
          <a:p>
            <a:r>
              <a:rPr lang="en-US" sz="2400" dirty="0"/>
              <a:t>Click “Pick” to select.</a:t>
            </a:r>
          </a:p>
        </p:txBody>
      </p:sp>
      <p:pic>
        <p:nvPicPr>
          <p:cNvPr id="8" name="Picture 7">
            <a:extLst>
              <a:ext uri="{FF2B5EF4-FFF2-40B4-BE49-F238E27FC236}">
                <a16:creationId xmlns:a16="http://schemas.microsoft.com/office/drawing/2014/main" id="{78B51C41-61EE-4695-A2C3-DE43B5B887F3}"/>
              </a:ext>
            </a:extLst>
          </p:cNvPr>
          <p:cNvPicPr/>
          <p:nvPr/>
        </p:nvPicPr>
        <p:blipFill>
          <a:blip r:embed="rId3"/>
          <a:stretch>
            <a:fillRect/>
          </a:stretch>
        </p:blipFill>
        <p:spPr>
          <a:xfrm>
            <a:off x="5410200" y="2442661"/>
            <a:ext cx="5943600" cy="2361565"/>
          </a:xfrm>
          <a:prstGeom prst="rect">
            <a:avLst/>
          </a:prstGeom>
        </p:spPr>
      </p:pic>
      <p:pic>
        <p:nvPicPr>
          <p:cNvPr id="9" name="Picture 8">
            <a:extLst>
              <a:ext uri="{FF2B5EF4-FFF2-40B4-BE49-F238E27FC236}">
                <a16:creationId xmlns:a16="http://schemas.microsoft.com/office/drawing/2014/main" id="{4478FC5A-C8E1-40BB-BEBC-B4DA649DE1EA}"/>
              </a:ext>
            </a:extLst>
          </p:cNvPr>
          <p:cNvPicPr/>
          <p:nvPr/>
        </p:nvPicPr>
        <p:blipFill rotWithShape="1">
          <a:blip r:embed="rId4"/>
          <a:srcRect t="28386" b="2274"/>
          <a:stretch/>
        </p:blipFill>
        <p:spPr>
          <a:xfrm>
            <a:off x="5410200" y="4923692"/>
            <a:ext cx="5943600" cy="1674056"/>
          </a:xfrm>
          <a:prstGeom prst="rect">
            <a:avLst/>
          </a:prstGeom>
        </p:spPr>
      </p:pic>
      <p:sp>
        <p:nvSpPr>
          <p:cNvPr id="4" name="Slide Number Placeholder 3">
            <a:extLst>
              <a:ext uri="{FF2B5EF4-FFF2-40B4-BE49-F238E27FC236}">
                <a16:creationId xmlns:a16="http://schemas.microsoft.com/office/drawing/2014/main" id="{DD84C8BB-DC7E-4F4C-857E-B941BDB8272A}"/>
              </a:ext>
            </a:extLst>
          </p:cNvPr>
          <p:cNvSpPr>
            <a:spLocks noGrp="1"/>
          </p:cNvSpPr>
          <p:nvPr>
            <p:ph type="sldNum" sz="quarter" idx="12"/>
          </p:nvPr>
        </p:nvSpPr>
        <p:spPr/>
        <p:txBody>
          <a:bodyPr/>
          <a:lstStyle/>
          <a:p>
            <a:fld id="{62E03C93-A8B5-5E4D-ADDE-FACFC10B3CD1}" type="slidenum">
              <a:rPr lang="en-US" smtClean="0"/>
              <a:pPr/>
              <a:t>63</a:t>
            </a:fld>
            <a:endParaRPr lang="en-US" dirty="0"/>
          </a:p>
        </p:txBody>
      </p:sp>
    </p:spTree>
    <p:extLst>
      <p:ext uri="{BB962C8B-B14F-4D97-AF65-F5344CB8AC3E}">
        <p14:creationId xmlns:p14="http://schemas.microsoft.com/office/powerpoint/2010/main" val="1438895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0" y="2684923"/>
            <a:ext cx="4803135" cy="3785652"/>
          </a:xfrm>
          <a:prstGeom prst="rect">
            <a:avLst/>
          </a:prstGeom>
        </p:spPr>
        <p:txBody>
          <a:bodyPr wrap="square">
            <a:spAutoFit/>
          </a:bodyPr>
          <a:lstStyle/>
          <a:p>
            <a:r>
              <a:rPr lang="en-US" sz="2400" dirty="0"/>
              <a:t>This is how the Relationship works.  </a:t>
            </a:r>
          </a:p>
          <a:p>
            <a:endParaRPr lang="en-US" sz="2400" dirty="0"/>
          </a:p>
          <a:p>
            <a:r>
              <a:rPr lang="en-US" sz="2400" dirty="0"/>
              <a:t>The service was:</a:t>
            </a:r>
          </a:p>
          <a:p>
            <a:pPr marL="457200" indent="-228600">
              <a:buFont typeface="Arial" panose="020B0604020202020204" pitchFamily="34" charset="0"/>
              <a:buChar char="•"/>
            </a:pPr>
            <a:r>
              <a:rPr lang="en-US" sz="2400" dirty="0"/>
              <a:t>In the Relationship</a:t>
            </a:r>
          </a:p>
          <a:p>
            <a:pPr marL="457200" indent="-228600">
              <a:buFont typeface="Arial" panose="020B0604020202020204" pitchFamily="34" charset="0"/>
              <a:buChar char="•"/>
            </a:pPr>
            <a:r>
              <a:rPr lang="en-US" sz="2400" dirty="0"/>
              <a:t>In the right Title</a:t>
            </a:r>
          </a:p>
          <a:p>
            <a:pPr marL="457200" indent="-228600">
              <a:buFont typeface="Arial" panose="020B0604020202020204" pitchFamily="34" charset="0"/>
              <a:buChar char="•"/>
            </a:pPr>
            <a:r>
              <a:rPr lang="en-US" sz="2400" dirty="0"/>
              <a:t>Inside the active Date Range</a:t>
            </a:r>
          </a:p>
          <a:p>
            <a:endParaRPr lang="en-US" sz="2400" dirty="0"/>
          </a:p>
          <a:p>
            <a:r>
              <a:rPr lang="en-US" sz="2400" dirty="0"/>
              <a:t>If your Provider is not showing up in a service, these are the first things to troubleshoot.</a:t>
            </a:r>
          </a:p>
        </p:txBody>
      </p:sp>
      <p:pic>
        <p:nvPicPr>
          <p:cNvPr id="10" name="Picture 9">
            <a:extLst>
              <a:ext uri="{FF2B5EF4-FFF2-40B4-BE49-F238E27FC236}">
                <a16:creationId xmlns:a16="http://schemas.microsoft.com/office/drawing/2014/main" id="{D6F906C7-5BC6-4FF8-8CDB-817816B3ED93}"/>
              </a:ext>
            </a:extLst>
          </p:cNvPr>
          <p:cNvPicPr/>
          <p:nvPr/>
        </p:nvPicPr>
        <p:blipFill rotWithShape="1">
          <a:blip r:embed="rId3"/>
          <a:srcRect b="17085"/>
          <a:stretch/>
        </p:blipFill>
        <p:spPr>
          <a:xfrm>
            <a:off x="5601286" y="2844546"/>
            <a:ext cx="5752514" cy="3731970"/>
          </a:xfrm>
          <a:prstGeom prst="rect">
            <a:avLst/>
          </a:prstGeom>
        </p:spPr>
      </p:pic>
      <p:sp>
        <p:nvSpPr>
          <p:cNvPr id="4" name="Oval 3">
            <a:extLst>
              <a:ext uri="{FF2B5EF4-FFF2-40B4-BE49-F238E27FC236}">
                <a16:creationId xmlns:a16="http://schemas.microsoft.com/office/drawing/2014/main" id="{F1546849-80A6-4843-8B54-622974290237}"/>
              </a:ext>
            </a:extLst>
          </p:cNvPr>
          <p:cNvSpPr/>
          <p:nvPr/>
        </p:nvSpPr>
        <p:spPr>
          <a:xfrm>
            <a:off x="6443003" y="4501662"/>
            <a:ext cx="3629465" cy="2954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B56758FE-9A50-4CDC-9626-23914AD0F6B9}"/>
              </a:ext>
            </a:extLst>
          </p:cNvPr>
          <p:cNvSpPr>
            <a:spLocks noGrp="1"/>
          </p:cNvSpPr>
          <p:nvPr>
            <p:ph type="sldNum" sz="quarter" idx="12"/>
          </p:nvPr>
        </p:nvSpPr>
        <p:spPr/>
        <p:txBody>
          <a:bodyPr/>
          <a:lstStyle/>
          <a:p>
            <a:fld id="{62E03C93-A8B5-5E4D-ADDE-FACFC10B3CD1}" type="slidenum">
              <a:rPr lang="en-US" smtClean="0"/>
              <a:pPr/>
              <a:t>64</a:t>
            </a:fld>
            <a:endParaRPr lang="en-US" dirty="0"/>
          </a:p>
        </p:txBody>
      </p:sp>
    </p:spTree>
    <p:extLst>
      <p:ext uri="{BB962C8B-B14F-4D97-AF65-F5344CB8AC3E}">
        <p14:creationId xmlns:p14="http://schemas.microsoft.com/office/powerpoint/2010/main" val="178182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945758" y="2629655"/>
            <a:ext cx="8116217" cy="3323987"/>
          </a:xfrm>
          <a:prstGeom prst="rect">
            <a:avLst/>
          </a:prstGeom>
        </p:spPr>
        <p:txBody>
          <a:bodyPr wrap="square">
            <a:spAutoFit/>
          </a:bodyPr>
          <a:lstStyle/>
          <a:p>
            <a:endParaRPr lang="en-US" sz="2400" dirty="0"/>
          </a:p>
          <a:p>
            <a:r>
              <a:rPr lang="en-US" sz="2400" dirty="0"/>
              <a:t>Each LWIA across the State should have at least one Local System Administrator that has the responsibility of maintaining the Provider/Entity Relationships.</a:t>
            </a:r>
          </a:p>
          <a:p>
            <a:endParaRPr lang="en-US" sz="2400" dirty="0"/>
          </a:p>
          <a:p>
            <a:r>
              <a:rPr lang="en-US" sz="2400" dirty="0"/>
              <a:t>Those Local System Administrators should establish and maintain a schedule for updating the Relationship end dates. </a:t>
            </a:r>
          </a:p>
          <a:p>
            <a:r>
              <a:rPr lang="en-US" sz="2400" dirty="0"/>
              <a:t>  </a:t>
            </a:r>
          </a:p>
          <a:p>
            <a:endParaRPr lang="en-US"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BBD3E25-B8C3-4B1C-89D2-5D3334689875}"/>
              </a:ext>
            </a:extLst>
          </p:cNvPr>
          <p:cNvSpPr>
            <a:spLocks noGrp="1"/>
          </p:cNvSpPr>
          <p:nvPr>
            <p:ph type="sldNum" sz="quarter" idx="12"/>
          </p:nvPr>
        </p:nvSpPr>
        <p:spPr/>
        <p:txBody>
          <a:bodyPr/>
          <a:lstStyle/>
          <a:p>
            <a:fld id="{62E03C93-A8B5-5E4D-ADDE-FACFC10B3CD1}" type="slidenum">
              <a:rPr lang="en-US" smtClean="0"/>
              <a:pPr/>
              <a:t>65</a:t>
            </a:fld>
            <a:endParaRPr lang="en-US" dirty="0"/>
          </a:p>
        </p:txBody>
      </p:sp>
    </p:spTree>
    <p:extLst>
      <p:ext uri="{BB962C8B-B14F-4D97-AF65-F5344CB8AC3E}">
        <p14:creationId xmlns:p14="http://schemas.microsoft.com/office/powerpoint/2010/main" val="2742750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514350" indent="-514350">
              <a:buFont typeface="+mj-lt"/>
              <a:buAutoNum type="arabicPeriod"/>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137683" y="2488978"/>
            <a:ext cx="9867015" cy="3816429"/>
          </a:xfrm>
          <a:prstGeom prst="rect">
            <a:avLst/>
          </a:prstGeom>
        </p:spPr>
        <p:txBody>
          <a:bodyPr wrap="square">
            <a:spAutoFit/>
          </a:bodyPr>
          <a:lstStyle/>
          <a:p>
            <a:pPr marL="228600"/>
            <a:endParaRPr lang="en-US" sz="2400" dirty="0"/>
          </a:p>
          <a:p>
            <a:pPr marL="228600"/>
            <a:r>
              <a:rPr lang="en-US" sz="2400" dirty="0"/>
              <a:t>Different ways to schedule the review of your Relationships:</a:t>
            </a:r>
          </a:p>
          <a:p>
            <a:pPr marL="228600"/>
            <a:r>
              <a:rPr lang="en-US" sz="2400" b="1" dirty="0"/>
              <a:t>End of program year </a:t>
            </a:r>
          </a:p>
          <a:p>
            <a:pPr marL="228600"/>
            <a:r>
              <a:rPr lang="en-US" sz="1600" dirty="0"/>
              <a:t>Schedule towards the latter part of June every year and make sure all of their relationships that are scheduled to end in the next 12 months are updated. </a:t>
            </a:r>
            <a:r>
              <a:rPr lang="en-US" dirty="0"/>
              <a:t>  </a:t>
            </a:r>
            <a:endParaRPr lang="en-US" sz="2400" dirty="0"/>
          </a:p>
          <a:p>
            <a:pPr marL="228600"/>
            <a:r>
              <a:rPr lang="en-US" sz="2400" b="1" dirty="0"/>
              <a:t>End of calendar year </a:t>
            </a:r>
          </a:p>
          <a:p>
            <a:pPr marL="228600"/>
            <a:r>
              <a:rPr lang="en-US" sz="1600" dirty="0"/>
              <a:t>Schedule towards the latter part of December every year and make sure all of their relationships that are scheduled to end in the next 12 months are updated.  </a:t>
            </a:r>
          </a:p>
          <a:p>
            <a:pPr marL="228600"/>
            <a:r>
              <a:rPr lang="en-US" sz="2400" b="1" dirty="0"/>
              <a:t>Twice a year</a:t>
            </a:r>
          </a:p>
          <a:p>
            <a:pPr marL="228600"/>
            <a:r>
              <a:rPr lang="en-US" sz="1600" dirty="0"/>
              <a:t>Schedule every 6 months and update/review half of your relationships in December and half in June.</a:t>
            </a:r>
          </a:p>
          <a:p>
            <a:pPr marL="228600"/>
            <a:r>
              <a:rPr lang="en-US" sz="2400" b="1" dirty="0"/>
              <a:t>Quarterly </a:t>
            </a:r>
          </a:p>
          <a:p>
            <a:pPr marL="228600"/>
            <a:r>
              <a:rPr lang="en-US" sz="1600" dirty="0"/>
              <a:t>Schedule quarterly and update/review a portion of your relationships every 3 months.</a:t>
            </a:r>
          </a:p>
        </p:txBody>
      </p:sp>
      <p:sp>
        <p:nvSpPr>
          <p:cNvPr id="4" name="Slide Number Placeholder 3">
            <a:extLst>
              <a:ext uri="{FF2B5EF4-FFF2-40B4-BE49-F238E27FC236}">
                <a16:creationId xmlns:a16="http://schemas.microsoft.com/office/drawing/2014/main" id="{87D4B9F3-3E05-4B38-B03E-81CAFCC36760}"/>
              </a:ext>
            </a:extLst>
          </p:cNvPr>
          <p:cNvSpPr>
            <a:spLocks noGrp="1"/>
          </p:cNvSpPr>
          <p:nvPr>
            <p:ph type="sldNum" sz="quarter" idx="12"/>
          </p:nvPr>
        </p:nvSpPr>
        <p:spPr/>
        <p:txBody>
          <a:bodyPr/>
          <a:lstStyle/>
          <a:p>
            <a:fld id="{62E03C93-A8B5-5E4D-ADDE-FACFC10B3CD1}" type="slidenum">
              <a:rPr lang="en-US" smtClean="0"/>
              <a:pPr/>
              <a:t>66</a:t>
            </a:fld>
            <a:endParaRPr lang="en-US" dirty="0"/>
          </a:p>
        </p:txBody>
      </p:sp>
    </p:spTree>
    <p:extLst>
      <p:ext uri="{BB962C8B-B14F-4D97-AF65-F5344CB8AC3E}">
        <p14:creationId xmlns:p14="http://schemas.microsoft.com/office/powerpoint/2010/main" val="2512344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127051" y="2629655"/>
            <a:ext cx="10226748" cy="3416320"/>
          </a:xfrm>
          <a:prstGeom prst="rect">
            <a:avLst/>
          </a:prstGeom>
        </p:spPr>
        <p:txBody>
          <a:bodyPr wrap="square">
            <a:spAutoFit/>
          </a:bodyPr>
          <a:lstStyle/>
          <a:p>
            <a:endParaRPr lang="en-US" sz="2400" dirty="0"/>
          </a:p>
          <a:p>
            <a:r>
              <a:rPr lang="en-US" sz="2400" dirty="0"/>
              <a:t>There is no required direction from OET for maintaining those Relationship end dates to ensure the Relationships stays current, but this is something each Local System Administrator who is assigned the responsibility for the Provider/Entity Relationships at the LWIA </a:t>
            </a:r>
            <a:r>
              <a:rPr lang="en-US" sz="2400" b="1" u="sng" dirty="0"/>
              <a:t>must</a:t>
            </a:r>
            <a:r>
              <a:rPr lang="en-US" sz="2400" dirty="0"/>
              <a:t> keep the information up to date.</a:t>
            </a:r>
          </a:p>
          <a:p>
            <a:endParaRPr lang="en-US" sz="2400" dirty="0"/>
          </a:p>
          <a:p>
            <a:r>
              <a:rPr lang="en-US" sz="2400" dirty="0"/>
              <a:t>If the LWIA does not maintain their Relationships, they run the risk that they will expire and that will restrict their various Career Planner staff from recording services on client records in IWDS.</a:t>
            </a:r>
          </a:p>
        </p:txBody>
      </p:sp>
      <p:sp>
        <p:nvSpPr>
          <p:cNvPr id="4" name="Slide Number Placeholder 3">
            <a:extLst>
              <a:ext uri="{FF2B5EF4-FFF2-40B4-BE49-F238E27FC236}">
                <a16:creationId xmlns:a16="http://schemas.microsoft.com/office/drawing/2014/main" id="{E96FC7DC-5547-4285-9B3A-47CC8F41A03E}"/>
              </a:ext>
            </a:extLst>
          </p:cNvPr>
          <p:cNvSpPr>
            <a:spLocks noGrp="1"/>
          </p:cNvSpPr>
          <p:nvPr>
            <p:ph type="sldNum" sz="quarter" idx="12"/>
          </p:nvPr>
        </p:nvSpPr>
        <p:spPr/>
        <p:txBody>
          <a:bodyPr/>
          <a:lstStyle/>
          <a:p>
            <a:fld id="{62E03C93-A8B5-5E4D-ADDE-FACFC10B3CD1}" type="slidenum">
              <a:rPr lang="en-US" smtClean="0"/>
              <a:pPr/>
              <a:t>67</a:t>
            </a:fld>
            <a:endParaRPr lang="en-US" dirty="0"/>
          </a:p>
        </p:txBody>
      </p:sp>
    </p:spTree>
    <p:extLst>
      <p:ext uri="{BB962C8B-B14F-4D97-AF65-F5344CB8AC3E}">
        <p14:creationId xmlns:p14="http://schemas.microsoft.com/office/powerpoint/2010/main" val="2257201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360967" y="2118167"/>
            <a:ext cx="905894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DCEO Contacts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2517289" y="2861896"/>
            <a:ext cx="6519135" cy="3033266"/>
          </a:xfrm>
          <a:prstGeom prst="rect">
            <a:avLst/>
          </a:prstGeom>
        </p:spPr>
        <p:txBody>
          <a:bodyPr wrap="square">
            <a:spAutoFit/>
          </a:bodyPr>
          <a:lstStyle/>
          <a:p>
            <a:pPr marL="228600" marR="0" algn="ctr">
              <a:lnSpc>
                <a:spcPct val="115000"/>
              </a:lnSpc>
              <a:spcBef>
                <a:spcPts val="0"/>
              </a:spcBef>
              <a:spcAft>
                <a:spcPts val="0"/>
              </a:spcAft>
            </a:pPr>
            <a:endParaRPr lang="en-US" sz="2000" b="1" dirty="0">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r>
              <a:rPr lang="en-US" sz="2000" b="1" dirty="0">
                <a:latin typeface="Tahoma" panose="020B0604030504040204" pitchFamily="34" charset="0"/>
                <a:cs typeface="Times New Roman" panose="02020603050405020304" pitchFamily="18" charset="0"/>
              </a:rPr>
              <a:t>IWDS SUPPORT</a:t>
            </a:r>
          </a:p>
          <a:p>
            <a:pPr marL="228600" marR="0">
              <a:lnSpc>
                <a:spcPct val="115000"/>
              </a:lnSpc>
              <a:spcBef>
                <a:spcPts val="0"/>
              </a:spcBef>
              <a:spcAft>
                <a:spcPts val="0"/>
              </a:spcAft>
            </a:pPr>
            <a:r>
              <a:rPr lang="en-US" dirty="0">
                <a:latin typeface="Tahoma" panose="020B0604030504040204" pitchFamily="34" charset="0"/>
                <a:ea typeface="Arial" panose="020B0604020202020204" pitchFamily="34" charset="0"/>
                <a:cs typeface="Times New Roman" panose="02020603050405020304" pitchFamily="18" charset="0"/>
              </a:rPr>
              <a:t>Jim Potts: (217</a:t>
            </a:r>
            <a:r>
              <a:rPr lang="en-US" dirty="0">
                <a:latin typeface="Tahoma" panose="020B0604030504040204" pitchFamily="34" charset="0"/>
                <a:cs typeface="Times New Roman" panose="02020603050405020304" pitchFamily="18" charset="0"/>
              </a:rPr>
              <a:t>) 558-2456,</a:t>
            </a:r>
            <a:r>
              <a:rPr lang="en-US" dirty="0"/>
              <a:t> </a:t>
            </a:r>
            <a:r>
              <a:rPr lang="en-US" u="sng" dirty="0">
                <a:solidFill>
                  <a:srgbClr val="0000FF"/>
                </a:solidFill>
                <a:latin typeface="Tahoma" panose="020B0604030504040204" pitchFamily="34" charset="0"/>
                <a:ea typeface="Arial" panose="020B0604020202020204" pitchFamily="34" charset="0"/>
                <a:cs typeface="Times New Roman" panose="02020603050405020304" pitchFamily="18" charset="0"/>
              </a:rPr>
              <a:t>james.potts@illinois.gov</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dirty="0">
                <a:latin typeface="Tahoma" panose="020B0604030504040204" pitchFamily="34" charset="0"/>
                <a:ea typeface="Arial" panose="020B0604020202020204" pitchFamily="34" charset="0"/>
                <a:cs typeface="Times New Roman" panose="02020603050405020304" pitchFamily="18" charset="0"/>
              </a:rPr>
              <a:t>Kris Theilen: (217) 557-5559, </a:t>
            </a:r>
            <a:r>
              <a:rPr lang="en-US"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kristofer.theilen@illinois.gov</a:t>
            </a:r>
            <a:endParaRPr lang="en-US" u="sng" dirty="0">
              <a:solidFill>
                <a:srgbClr val="0000FF"/>
              </a:solidFill>
              <a:latin typeface="Tahoma" panose="020B0604030504040204" pitchFamily="34" charset="0"/>
              <a:cs typeface="Times New Roman" panose="02020603050405020304" pitchFamily="18" charset="0"/>
            </a:endParaRPr>
          </a:p>
          <a:p>
            <a:pPr marL="228600" marR="0">
              <a:lnSpc>
                <a:spcPct val="115000"/>
              </a:lnSpc>
              <a:spcBef>
                <a:spcPts val="0"/>
              </a:spcBef>
              <a:spcAft>
                <a:spcPts val="0"/>
              </a:spcAft>
            </a:pPr>
            <a:endParaRPr lang="en-US"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2000" b="1" dirty="0">
                <a:latin typeface="Tahoma" panose="020B0604030504040204" pitchFamily="34" charset="0"/>
                <a:cs typeface="Times New Roman" panose="02020603050405020304" pitchFamily="18" charset="0"/>
              </a:rPr>
              <a:t>IWDS PERFORMANCE MEASURES</a:t>
            </a:r>
          </a:p>
          <a:p>
            <a:pPr marL="228600" marR="0">
              <a:lnSpc>
                <a:spcPct val="115000"/>
              </a:lnSpc>
              <a:spcBef>
                <a:spcPts val="0"/>
              </a:spcBef>
              <a:spcAft>
                <a:spcPts val="0"/>
              </a:spcAft>
            </a:pPr>
            <a:r>
              <a:rPr lang="en-US" dirty="0">
                <a:latin typeface="Tahoma" panose="020B0604030504040204" pitchFamily="34" charset="0"/>
                <a:ea typeface="Calibri" panose="020F0502020204030204" pitchFamily="34" charset="0"/>
                <a:cs typeface="Times New Roman" panose="02020603050405020304" pitchFamily="18" charset="0"/>
              </a:rPr>
              <a:t>Mark Burgess: (217</a:t>
            </a:r>
            <a:r>
              <a:rPr lang="en-US" dirty="0">
                <a:latin typeface="Tahoma" panose="020B0604030504040204" pitchFamily="34" charset="0"/>
                <a:cs typeface="Times New Roman" panose="02020603050405020304" pitchFamily="18" charset="0"/>
              </a:rPr>
              <a:t>) 785-6387, </a:t>
            </a:r>
            <a:r>
              <a:rPr lang="en-US"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m</a:t>
            </a:r>
            <a:r>
              <a:rPr lang="en-US" u="sng" dirty="0">
                <a:solidFill>
                  <a:srgbClr val="0000FF"/>
                </a:solidFill>
                <a:latin typeface="Tahoma" panose="020B0604030504040204" pitchFamily="34" charset="0"/>
                <a:cs typeface="Times New Roman" panose="02020603050405020304" pitchFamily="18" charset="0"/>
              </a:rPr>
              <a:t>ark.a.burgess@illinois.gov</a:t>
            </a:r>
            <a:endParaRPr lang="en-US" dirty="0">
              <a:latin typeface="Tahoma" panose="020B0604030504040204" pitchFamily="34" charset="0"/>
              <a:ea typeface="Arial" panose="020B0604020202020204" pitchFamily="34" charset="0"/>
              <a:cs typeface="Times New Roman" panose="02020603050405020304" pitchFamily="18" charset="0"/>
            </a:endParaRPr>
          </a:p>
          <a:p>
            <a:pPr marL="228600" marR="0">
              <a:lnSpc>
                <a:spcPct val="115000"/>
              </a:lnSpc>
              <a:spcBef>
                <a:spcPts val="0"/>
              </a:spcBef>
              <a:spcAft>
                <a:spcPts val="0"/>
              </a:spcAft>
            </a:pPr>
            <a:r>
              <a:rPr lang="en-US" dirty="0">
                <a:latin typeface="Tahoma" panose="020B0604030504040204" pitchFamily="34" charset="0"/>
                <a:ea typeface="Arial" panose="020B0604020202020204" pitchFamily="34" charset="0"/>
                <a:cs typeface="Times New Roman" panose="02020603050405020304" pitchFamily="18" charset="0"/>
              </a:rPr>
              <a:t>Paula Barry: (217</a:t>
            </a:r>
            <a:r>
              <a:rPr lang="en-US" dirty="0">
                <a:latin typeface="Tahoma" panose="020B0604030504040204" pitchFamily="34" charset="0"/>
                <a:cs typeface="Times New Roman" panose="02020603050405020304" pitchFamily="18" charset="0"/>
              </a:rPr>
              <a:t>) 524-5500, </a:t>
            </a:r>
            <a:r>
              <a:rPr lang="en-US"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paula.barry@illinois.gov</a:t>
            </a:r>
            <a:endParaRPr lang="en-US" u="sng" dirty="0">
              <a:solidFill>
                <a:srgbClr val="0000FF"/>
              </a:solidFill>
              <a:latin typeface="Tahoma" panose="020B0604030504040204" pitchFamily="34" charset="0"/>
              <a:cs typeface="Times New Roman" panose="02020603050405020304" pitchFamily="18" charset="0"/>
            </a:endParaRPr>
          </a:p>
          <a:p>
            <a:pPr marL="228600" marR="0">
              <a:lnSpc>
                <a:spcPct val="115000"/>
              </a:lnSpc>
              <a:spcBef>
                <a:spcPts val="0"/>
              </a:spcBef>
              <a:spcAft>
                <a:spcPts val="0"/>
              </a:spcAft>
            </a:pPr>
            <a:endParaRPr lang="en-US" u="sng" dirty="0">
              <a:solidFill>
                <a:srgbClr val="0000FF"/>
              </a:solidFill>
              <a:latin typeface="Tahoma" panose="020B060403050404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5E45F4C-34CC-4A64-8F9A-33A04FD6CA1E}"/>
              </a:ext>
            </a:extLst>
          </p:cNvPr>
          <p:cNvSpPr>
            <a:spLocks noGrp="1"/>
          </p:cNvSpPr>
          <p:nvPr>
            <p:ph type="sldNum" sz="quarter" idx="12"/>
          </p:nvPr>
        </p:nvSpPr>
        <p:spPr/>
        <p:txBody>
          <a:bodyPr/>
          <a:lstStyle/>
          <a:p>
            <a:fld id="{62E03C93-A8B5-5E4D-ADDE-FACFC10B3CD1}" type="slidenum">
              <a:rPr lang="en-US" smtClean="0"/>
              <a:pPr/>
              <a:t>68</a:t>
            </a:fld>
            <a:endParaRPr lang="en-US" dirty="0"/>
          </a:p>
        </p:txBody>
      </p:sp>
    </p:spTree>
    <p:extLst>
      <p:ext uri="{BB962C8B-B14F-4D97-AF65-F5344CB8AC3E}">
        <p14:creationId xmlns:p14="http://schemas.microsoft.com/office/powerpoint/2010/main" val="1622166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69</a:t>
            </a:fld>
            <a:endParaRPr lang="en-US" dirty="0"/>
          </a:p>
        </p:txBody>
      </p:sp>
    </p:spTree>
    <p:extLst>
      <p:ext uri="{BB962C8B-B14F-4D97-AF65-F5344CB8AC3E}">
        <p14:creationId xmlns:p14="http://schemas.microsoft.com/office/powerpoint/2010/main" val="70264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1987001"/>
            <a:ext cx="9988062" cy="1107892"/>
          </a:xfrm>
        </p:spPr>
        <p:txBody>
          <a:bodyPr>
            <a:normAutofit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a:p>
            <a:pPr marL="0" indent="0" algn="ctr">
              <a:buNone/>
            </a:pPr>
            <a:r>
              <a:rPr lang="en-US" sz="3200" b="1" dirty="0">
                <a:solidFill>
                  <a:schemeClr val="tx1"/>
                </a:solidFill>
              </a:rPr>
              <a:t>IWDS User Roles Needed</a:t>
            </a:r>
          </a:p>
        </p:txBody>
      </p:sp>
      <p:sp>
        <p:nvSpPr>
          <p:cNvPr id="4" name="Rectangle 3">
            <a:extLst>
              <a:ext uri="{FF2B5EF4-FFF2-40B4-BE49-F238E27FC236}">
                <a16:creationId xmlns:a16="http://schemas.microsoft.com/office/drawing/2014/main" id="{1F09DF6A-8BC2-4BEE-BC82-B2C62D097F8D}"/>
              </a:ext>
            </a:extLst>
          </p:cNvPr>
          <p:cNvSpPr/>
          <p:nvPr/>
        </p:nvSpPr>
        <p:spPr>
          <a:xfrm>
            <a:off x="950155" y="3159874"/>
            <a:ext cx="8223739" cy="2800767"/>
          </a:xfrm>
          <a:prstGeom prst="rect">
            <a:avLst/>
          </a:prstGeom>
        </p:spPr>
        <p:txBody>
          <a:bodyPr wrap="square">
            <a:spAutoFit/>
          </a:bodyPr>
          <a:lstStyle/>
          <a:p>
            <a:pPr marL="342900" indent="-342900">
              <a:buFont typeface="Arial" panose="020B0604020202020204" pitchFamily="34" charset="0"/>
              <a:buChar char="•"/>
            </a:pPr>
            <a:r>
              <a:rPr lang="en-US" sz="2400" b="1" dirty="0"/>
              <a:t>Entity Maintenance </a:t>
            </a:r>
          </a:p>
          <a:p>
            <a:r>
              <a:rPr lang="en-US" sz="2800" i="1" dirty="0"/>
              <a:t>	</a:t>
            </a:r>
            <a:r>
              <a:rPr lang="en-US" sz="2000" i="1" dirty="0"/>
              <a:t>Add/Edit Entity, Location, Contact, Relationships</a:t>
            </a:r>
          </a:p>
          <a:p>
            <a:pPr marL="342900" indent="-342900">
              <a:buFont typeface="Arial" panose="020B0604020202020204" pitchFamily="34" charset="0"/>
              <a:buChar char="•"/>
            </a:pPr>
            <a:r>
              <a:rPr lang="en-US" sz="2400" b="1" dirty="0"/>
              <a:t>Entity Maintenance (Assign Training Function Included)</a:t>
            </a:r>
          </a:p>
          <a:p>
            <a:r>
              <a:rPr lang="en-US" sz="2800" i="1" dirty="0"/>
              <a:t>	</a:t>
            </a:r>
            <a:r>
              <a:rPr lang="en-US" sz="2000" i="1" dirty="0"/>
              <a:t>Add/Edit Entity, Location, Contact, Relationships</a:t>
            </a:r>
          </a:p>
          <a:p>
            <a:r>
              <a:rPr lang="en-US" sz="2000" i="1" dirty="0"/>
              <a:t>	Ability to Assign Training Function to Location</a:t>
            </a:r>
          </a:p>
          <a:p>
            <a:pPr marL="342900" indent="-342900">
              <a:buFont typeface="Arial" panose="020B0604020202020204" pitchFamily="34" charset="0"/>
              <a:buChar char="•"/>
            </a:pPr>
            <a:r>
              <a:rPr lang="en-US" sz="2400" b="1" dirty="0"/>
              <a:t>LWA Relationship Manager</a:t>
            </a:r>
          </a:p>
          <a:p>
            <a:r>
              <a:rPr lang="en-US" sz="2800" i="1" dirty="0"/>
              <a:t>	</a:t>
            </a:r>
            <a:r>
              <a:rPr lang="en-US" sz="2000" i="1" dirty="0"/>
              <a:t>Add/Edit Relationships</a:t>
            </a:r>
          </a:p>
        </p:txBody>
      </p:sp>
      <p:pic>
        <p:nvPicPr>
          <p:cNvPr id="5" name="Picture 4">
            <a:extLst>
              <a:ext uri="{FF2B5EF4-FFF2-40B4-BE49-F238E27FC236}">
                <a16:creationId xmlns:a16="http://schemas.microsoft.com/office/drawing/2014/main" id="{048F38F6-7250-42C7-A17A-21DE20F84411}"/>
              </a:ext>
            </a:extLst>
          </p:cNvPr>
          <p:cNvPicPr>
            <a:picLocks noChangeAspect="1"/>
          </p:cNvPicPr>
          <p:nvPr/>
        </p:nvPicPr>
        <p:blipFill rotWithShape="1">
          <a:blip r:embed="rId3"/>
          <a:srcRect l="53071" t="32126" r="22573" b="57529"/>
          <a:stretch/>
        </p:blipFill>
        <p:spPr>
          <a:xfrm>
            <a:off x="8962879" y="5221854"/>
            <a:ext cx="1672152" cy="450166"/>
          </a:xfrm>
          <a:prstGeom prst="rect">
            <a:avLst/>
          </a:prstGeom>
        </p:spPr>
      </p:pic>
      <p:pic>
        <p:nvPicPr>
          <p:cNvPr id="6" name="Picture 5">
            <a:extLst>
              <a:ext uri="{FF2B5EF4-FFF2-40B4-BE49-F238E27FC236}">
                <a16:creationId xmlns:a16="http://schemas.microsoft.com/office/drawing/2014/main" id="{19C014D9-0CF6-4626-9224-8A8E4E93EE3A}"/>
              </a:ext>
            </a:extLst>
          </p:cNvPr>
          <p:cNvPicPr>
            <a:picLocks noChangeAspect="1"/>
          </p:cNvPicPr>
          <p:nvPr/>
        </p:nvPicPr>
        <p:blipFill rotWithShape="1">
          <a:blip r:embed="rId3"/>
          <a:srcRect l="22786" t="9247" r="47092" b="80407"/>
          <a:stretch/>
        </p:blipFill>
        <p:spPr>
          <a:xfrm>
            <a:off x="8962879" y="4076548"/>
            <a:ext cx="2067951" cy="450166"/>
          </a:xfrm>
          <a:prstGeom prst="rect">
            <a:avLst/>
          </a:prstGeom>
        </p:spPr>
      </p:pic>
      <p:pic>
        <p:nvPicPr>
          <p:cNvPr id="7" name="Picture 6">
            <a:extLst>
              <a:ext uri="{FF2B5EF4-FFF2-40B4-BE49-F238E27FC236}">
                <a16:creationId xmlns:a16="http://schemas.microsoft.com/office/drawing/2014/main" id="{3C64B0F5-0BDA-4C46-BBB5-1DD80DA812B7}"/>
              </a:ext>
            </a:extLst>
          </p:cNvPr>
          <p:cNvPicPr>
            <a:picLocks noChangeAspect="1"/>
          </p:cNvPicPr>
          <p:nvPr/>
        </p:nvPicPr>
        <p:blipFill rotWithShape="1">
          <a:blip r:embed="rId3"/>
          <a:srcRect t="9247" r="82628" b="80407"/>
          <a:stretch/>
        </p:blipFill>
        <p:spPr>
          <a:xfrm>
            <a:off x="8921907" y="3312943"/>
            <a:ext cx="1192691" cy="450165"/>
          </a:xfrm>
          <a:prstGeom prst="rect">
            <a:avLst/>
          </a:prstGeom>
        </p:spPr>
      </p:pic>
      <p:sp>
        <p:nvSpPr>
          <p:cNvPr id="8" name="Slide Number Placeholder 7">
            <a:extLst>
              <a:ext uri="{FF2B5EF4-FFF2-40B4-BE49-F238E27FC236}">
                <a16:creationId xmlns:a16="http://schemas.microsoft.com/office/drawing/2014/main" id="{65B7FA0E-83AD-4D6A-B73C-9D3E0F310BD5}"/>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412985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01969" y="2188339"/>
            <a:ext cx="9988062"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Entering a Company into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2560320" indent="-742950">
              <a:buFont typeface="+mj-lt"/>
              <a:buAutoNum type="arabicPeriod"/>
            </a:pPr>
            <a:r>
              <a:rPr lang="en-US" altLang="en-US" sz="3600" b="1" dirty="0">
                <a:solidFill>
                  <a:schemeClr val="tx1"/>
                </a:solidFill>
                <a:ea typeface="Georgia" pitchFamily="18" charset="0"/>
              </a:rPr>
              <a:t>Create Entity</a:t>
            </a:r>
          </a:p>
          <a:p>
            <a:pPr marL="2560320" indent="-742950">
              <a:buFont typeface="+mj-lt"/>
              <a:buAutoNum type="arabicPeriod"/>
            </a:pPr>
            <a:r>
              <a:rPr lang="en-US" altLang="en-US" sz="3600" b="1" dirty="0">
                <a:solidFill>
                  <a:schemeClr val="tx1"/>
                </a:solidFill>
                <a:ea typeface="Georgia" pitchFamily="18" charset="0"/>
              </a:rPr>
              <a:t>Add Location</a:t>
            </a:r>
          </a:p>
          <a:p>
            <a:pPr marL="2560320" indent="-742950">
              <a:buFont typeface="+mj-lt"/>
              <a:buAutoNum type="arabicPeriod"/>
            </a:pPr>
            <a:r>
              <a:rPr lang="en-US" altLang="en-US" sz="3600" b="1" dirty="0">
                <a:solidFill>
                  <a:schemeClr val="tx1"/>
                </a:solidFill>
                <a:ea typeface="Georgia" pitchFamily="18" charset="0"/>
              </a:rPr>
              <a:t>Add Contact</a:t>
            </a:r>
          </a:p>
          <a:p>
            <a:pPr marL="2560320" indent="-742950">
              <a:buFont typeface="+mj-lt"/>
              <a:buAutoNum type="arabicPeriod"/>
            </a:pPr>
            <a:r>
              <a:rPr lang="en-US" altLang="en-US" sz="3600" b="1" dirty="0">
                <a:solidFill>
                  <a:schemeClr val="tx1"/>
                </a:solidFill>
                <a:ea typeface="Georgia" pitchFamily="18" charset="0"/>
              </a:rPr>
              <a:t>Add Relationship</a:t>
            </a:r>
          </a:p>
          <a:p>
            <a:pPr marL="0" indent="0">
              <a:buNone/>
            </a:pPr>
            <a:endParaRPr lang="en-US" dirty="0"/>
          </a:p>
        </p:txBody>
      </p:sp>
      <p:sp>
        <p:nvSpPr>
          <p:cNvPr id="4" name="Slide Number Placeholder 3">
            <a:extLst>
              <a:ext uri="{FF2B5EF4-FFF2-40B4-BE49-F238E27FC236}">
                <a16:creationId xmlns:a16="http://schemas.microsoft.com/office/drawing/2014/main" id="{7C90B617-DD97-4AAD-B745-A0299E51D195}"/>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136568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281354" y="2105761"/>
            <a:ext cx="11072446" cy="681304"/>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buNone/>
            </a:pPr>
            <a:endParaRPr lang="en-US" dirty="0"/>
          </a:p>
        </p:txBody>
      </p:sp>
      <p:sp>
        <p:nvSpPr>
          <p:cNvPr id="4" name="Rectangle 3">
            <a:extLst>
              <a:ext uri="{FF2B5EF4-FFF2-40B4-BE49-F238E27FC236}">
                <a16:creationId xmlns:a16="http://schemas.microsoft.com/office/drawing/2014/main" id="{4B9DD9D7-5C1B-4B60-9153-B57DDEDF7905}"/>
              </a:ext>
            </a:extLst>
          </p:cNvPr>
          <p:cNvSpPr/>
          <p:nvPr/>
        </p:nvSpPr>
        <p:spPr>
          <a:xfrm>
            <a:off x="467810" y="2830815"/>
            <a:ext cx="5947058" cy="2616101"/>
          </a:xfrm>
          <a:prstGeom prst="rect">
            <a:avLst/>
          </a:prstGeom>
        </p:spPr>
        <p:txBody>
          <a:bodyPr wrap="square">
            <a:spAutoFit/>
          </a:bodyPr>
          <a:lstStyle/>
          <a:p>
            <a:endParaRPr lang="en-US" sz="2800" dirty="0"/>
          </a:p>
          <a:p>
            <a:pPr marL="228600"/>
            <a:r>
              <a:rPr lang="en-US" sz="2800" dirty="0"/>
              <a:t>Before entering the Entity in IWDS, search for the Company from the Staff Menu page.</a:t>
            </a:r>
          </a:p>
          <a:p>
            <a:pPr marL="228600"/>
            <a:endParaRPr lang="en-US" sz="2400" dirty="0"/>
          </a:p>
          <a:p>
            <a:pPr marL="228600"/>
            <a:r>
              <a:rPr lang="en-US" sz="2800" dirty="0"/>
              <a:t>Click on “Search Entity”. </a:t>
            </a:r>
          </a:p>
        </p:txBody>
      </p:sp>
      <p:pic>
        <p:nvPicPr>
          <p:cNvPr id="5" name="Picture 4">
            <a:extLst>
              <a:ext uri="{FF2B5EF4-FFF2-40B4-BE49-F238E27FC236}">
                <a16:creationId xmlns:a16="http://schemas.microsoft.com/office/drawing/2014/main" id="{3082DDDE-368A-401E-9963-FE6897DF2883}"/>
              </a:ext>
            </a:extLst>
          </p:cNvPr>
          <p:cNvPicPr/>
          <p:nvPr/>
        </p:nvPicPr>
        <p:blipFill rotWithShape="1">
          <a:blip r:embed="rId2"/>
          <a:srcRect l="3675"/>
          <a:stretch/>
        </p:blipFill>
        <p:spPr>
          <a:xfrm>
            <a:off x="6731977" y="2959067"/>
            <a:ext cx="4304714" cy="3159816"/>
          </a:xfrm>
          <a:prstGeom prst="rect">
            <a:avLst/>
          </a:prstGeom>
        </p:spPr>
      </p:pic>
      <p:sp>
        <p:nvSpPr>
          <p:cNvPr id="6" name="Slide Number Placeholder 5">
            <a:extLst>
              <a:ext uri="{FF2B5EF4-FFF2-40B4-BE49-F238E27FC236}">
                <a16:creationId xmlns:a16="http://schemas.microsoft.com/office/drawing/2014/main" id="{4F408E50-E1EC-4D43-8E35-3857E2CC29C1}"/>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3783937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7A8AB-5553-4A78-B6E9-5DC61B313455}">
  <ds:schemaRefs>
    <ds:schemaRef ds:uri="http://schemas.microsoft.com/sharepoint/v3/contenttype/forms"/>
  </ds:schemaRefs>
</ds:datastoreItem>
</file>

<file path=customXml/itemProps2.xml><?xml version="1.0" encoding="utf-8"?>
<ds:datastoreItem xmlns:ds="http://schemas.openxmlformats.org/officeDocument/2006/customXml" ds:itemID="{E96C5C6E-344F-40E8-9470-6BC2E8035B93}">
  <ds:schemaRef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http://schemas.microsoft.com/office/2006/metadata/properties"/>
    <ds:schemaRef ds:uri="b232027f-f793-4d4e-bdc9-80b80d69b2b2"/>
    <ds:schemaRef ds:uri="96f30d93-5c76-4ce5-84f7-1cbff20c2e0a"/>
    <ds:schemaRef ds:uri="http://www.w3.org/XML/1998/namespace"/>
  </ds:schemaRefs>
</ds:datastoreItem>
</file>

<file path=customXml/itemProps3.xml><?xml version="1.0" encoding="utf-8"?>
<ds:datastoreItem xmlns:ds="http://schemas.openxmlformats.org/officeDocument/2006/customXml" ds:itemID="{B5005240-833C-4A41-A5C3-9524A4272BFD}"/>
</file>

<file path=docProps/app.xml><?xml version="1.0" encoding="utf-8"?>
<Properties xmlns="http://schemas.openxmlformats.org/officeDocument/2006/extended-properties" xmlns:vt="http://schemas.openxmlformats.org/officeDocument/2006/docPropsVTypes">
  <TotalTime>15892</TotalTime>
  <Words>3610</Words>
  <Application>Microsoft Office PowerPoint</Application>
  <PresentationFormat>Widescreen</PresentationFormat>
  <Paragraphs>507</Paragraphs>
  <Slides>69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Calibri Light</vt:lpstr>
      <vt:lpstr>Tahoma</vt:lpstr>
      <vt:lpstr>Trebuchet MS</vt:lpstr>
      <vt:lpstr>Office Theme</vt:lpstr>
      <vt:lpstr>Local System Administrator Training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Theilen, Kristofer</cp:lastModifiedBy>
  <cp:revision>188</cp:revision>
  <cp:lastPrinted>2021-03-25T18:53:37Z</cp:lastPrinted>
  <dcterms:created xsi:type="dcterms:W3CDTF">2017-04-24T20:34:09Z</dcterms:created>
  <dcterms:modified xsi:type="dcterms:W3CDTF">2021-03-25T20:50:08Z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0x0101001E72BBCF13D0B54BA6F019D4ADC6FF0A</vt:lpwstr>
  </property>
</Properties>
</file>