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9"/>
  </p:notesMasterIdLst>
  <p:sldIdLst>
    <p:sldId id="256" r:id="rId5"/>
    <p:sldId id="257" r:id="rId6"/>
    <p:sldId id="297" r:id="rId7"/>
    <p:sldId id="303" r:id="rId8"/>
    <p:sldId id="306" r:id="rId9"/>
    <p:sldId id="350" r:id="rId10"/>
    <p:sldId id="356" r:id="rId11"/>
    <p:sldId id="305" r:id="rId12"/>
    <p:sldId id="309" r:id="rId13"/>
    <p:sldId id="352" r:id="rId14"/>
    <p:sldId id="353" r:id="rId15"/>
    <p:sldId id="354" r:id="rId16"/>
    <p:sldId id="310" r:id="rId17"/>
    <p:sldId id="311" r:id="rId18"/>
    <p:sldId id="358" r:id="rId19"/>
    <p:sldId id="357" r:id="rId20"/>
    <p:sldId id="312" r:id="rId21"/>
    <p:sldId id="313" r:id="rId22"/>
    <p:sldId id="314" r:id="rId23"/>
    <p:sldId id="315" r:id="rId24"/>
    <p:sldId id="362" r:id="rId25"/>
    <p:sldId id="308" r:id="rId26"/>
    <p:sldId id="317" r:id="rId27"/>
    <p:sldId id="318" r:id="rId28"/>
    <p:sldId id="307" r:id="rId29"/>
    <p:sldId id="323" r:id="rId30"/>
    <p:sldId id="361" r:id="rId31"/>
    <p:sldId id="344" r:id="rId32"/>
    <p:sldId id="322" r:id="rId33"/>
    <p:sldId id="376" r:id="rId34"/>
    <p:sldId id="377" r:id="rId35"/>
    <p:sldId id="324" r:id="rId36"/>
    <p:sldId id="325" r:id="rId37"/>
    <p:sldId id="326" r:id="rId38"/>
    <p:sldId id="327" r:id="rId39"/>
    <p:sldId id="363" r:id="rId40"/>
    <p:sldId id="328" r:id="rId41"/>
    <p:sldId id="329" r:id="rId42"/>
    <p:sldId id="372" r:id="rId43"/>
    <p:sldId id="331" r:id="rId44"/>
    <p:sldId id="330" r:id="rId45"/>
    <p:sldId id="332" r:id="rId46"/>
    <p:sldId id="333" r:id="rId47"/>
    <p:sldId id="373" r:id="rId48"/>
    <p:sldId id="364" r:id="rId49"/>
    <p:sldId id="365" r:id="rId50"/>
    <p:sldId id="334" r:id="rId51"/>
    <p:sldId id="335" r:id="rId52"/>
    <p:sldId id="336" r:id="rId53"/>
    <p:sldId id="338" r:id="rId54"/>
    <p:sldId id="374" r:id="rId55"/>
    <p:sldId id="359" r:id="rId56"/>
    <p:sldId id="337" r:id="rId57"/>
    <p:sldId id="375" r:id="rId58"/>
    <p:sldId id="355" r:id="rId59"/>
    <p:sldId id="340" r:id="rId60"/>
    <p:sldId id="341" r:id="rId61"/>
    <p:sldId id="351" r:id="rId62"/>
    <p:sldId id="360" r:id="rId63"/>
    <p:sldId id="345" r:id="rId64"/>
    <p:sldId id="346" r:id="rId65"/>
    <p:sldId id="366" r:id="rId66"/>
    <p:sldId id="368" r:id="rId67"/>
    <p:sldId id="321" r:id="rId68"/>
    <p:sldId id="343" r:id="rId69"/>
    <p:sldId id="370" r:id="rId70"/>
    <p:sldId id="342" r:id="rId71"/>
    <p:sldId id="371" r:id="rId72"/>
    <p:sldId id="347" r:id="rId73"/>
    <p:sldId id="348" r:id="rId74"/>
    <p:sldId id="349" r:id="rId75"/>
    <p:sldId id="286" r:id="rId76"/>
    <p:sldId id="369" r:id="rId77"/>
    <p:sldId id="258"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4"/>
  </p:normalViewPr>
  <p:slideViewPr>
    <p:cSldViewPr snapToGrid="0" snapToObjects="1">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A5DF-38EB-4495-8CF8-1A5E4C8B3396}"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1E986-0FD9-473A-94F5-2B643C4D4D46}" type="slidenum">
              <a:rPr lang="en-US" smtClean="0"/>
              <a:t>‹#›</a:t>
            </a:fld>
            <a:endParaRPr lang="en-US"/>
          </a:p>
        </p:txBody>
      </p:sp>
    </p:spTree>
    <p:extLst>
      <p:ext uri="{BB962C8B-B14F-4D97-AF65-F5344CB8AC3E}">
        <p14:creationId xmlns:p14="http://schemas.microsoft.com/office/powerpoint/2010/main" val="297555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58</a:t>
            </a:fld>
            <a:endParaRPr lang="en-US"/>
          </a:p>
        </p:txBody>
      </p:sp>
    </p:spTree>
    <p:extLst>
      <p:ext uri="{BB962C8B-B14F-4D97-AF65-F5344CB8AC3E}">
        <p14:creationId xmlns:p14="http://schemas.microsoft.com/office/powerpoint/2010/main" val="374575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59</a:t>
            </a:fld>
            <a:endParaRPr lang="en-US"/>
          </a:p>
        </p:txBody>
      </p:sp>
    </p:spTree>
    <p:extLst>
      <p:ext uri="{BB962C8B-B14F-4D97-AF65-F5344CB8AC3E}">
        <p14:creationId xmlns:p14="http://schemas.microsoft.com/office/powerpoint/2010/main" val="670704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PLACEHOLDER</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960" y="2294202"/>
            <a:ext cx="3990195" cy="219702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8614" y="2017429"/>
            <a:ext cx="2375476" cy="1463040"/>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467810" y="610865"/>
            <a:ext cx="7616143" cy="561049"/>
          </a:xfrm>
        </p:spPr>
        <p:txBody>
          <a:bodyPr/>
          <a:lstStyle>
            <a:lvl1pPr>
              <a:defRPr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67810" y="1482244"/>
            <a:ext cx="2743200" cy="365125"/>
          </a:xfrm>
        </p:spPr>
        <p:txBody>
          <a:bodyPr/>
          <a:lstStyle>
            <a:lvl1pPr>
              <a:defRPr sz="1600">
                <a:solidFill>
                  <a:schemeClr val="bg1"/>
                </a:solidFill>
              </a:defRPr>
            </a:lvl1pPr>
          </a:lstStyle>
          <a:p>
            <a:r>
              <a:rPr lang="en-US" dirty="0"/>
              <a:t>24 April 2017</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Footer goes here</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a:p>
        </p:txBody>
      </p:sp>
      <p:sp>
        <p:nvSpPr>
          <p:cNvPr id="9"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9"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10"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12"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7"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24 April 2017</a:t>
            </a:r>
            <a:endParaRPr lang="en-US" dirty="0"/>
          </a:p>
        </p:txBody>
      </p:sp>
      <p:sp>
        <p:nvSpPr>
          <p:cNvPr id="8"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8B61-BC53-D649-8720-9AF52980927D}" type="datetimeFigureOut">
              <a:rPr lang="en-US" smtClean="0"/>
              <a:t>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paula.barry@illinois.gov" TargetMode="External"/><Relationship Id="rId2" Type="http://schemas.openxmlformats.org/officeDocument/2006/relationships/hyperlink" Target="mailto:kristofer.theilen@illinois.gov" TargetMode="External"/><Relationship Id="rId1" Type="http://schemas.openxmlformats.org/officeDocument/2006/relationships/slideLayout" Target="../slideLayouts/slideLayout2.xml"/><Relationship Id="rId4" Type="http://schemas.openxmlformats.org/officeDocument/2006/relationships/hyperlink" Target="mailto:ramon.al-amin@illnois.gov"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mailto:Bryan.Tippy@illinois.gov" TargetMode="External"/><Relationship Id="rId2" Type="http://schemas.openxmlformats.org/officeDocument/2006/relationships/hyperlink" Target="mailto:Matt.J.Hillen@illinois.gov" TargetMode="External"/><Relationship Id="rId1" Type="http://schemas.openxmlformats.org/officeDocument/2006/relationships/slideLayout" Target="../slideLayouts/slideLayout2.xml"/><Relationship Id="rId5" Type="http://schemas.openxmlformats.org/officeDocument/2006/relationships/hyperlink" Target="mailto:Tamika.Chism@Illinois.gov" TargetMode="External"/><Relationship Id="rId4" Type="http://schemas.openxmlformats.org/officeDocument/2006/relationships/hyperlink" Target="mailto:Elizabeth.Shew@illinois.gov"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338" y="4045906"/>
            <a:ext cx="5208608" cy="1766625"/>
          </a:xfrm>
        </p:spPr>
        <p:txBody>
          <a:bodyPr>
            <a:normAutofit/>
          </a:bodyPr>
          <a:lstStyle/>
          <a:p>
            <a:pPr algn="ct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Training</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Editing IWDS Client Screens</a:t>
            </a:r>
            <a:endParaRPr lang="en-US" sz="3000" dirty="0">
              <a:solidFill>
                <a:schemeClr val="bg1"/>
              </a:solidFill>
            </a:endParaRPr>
          </a:p>
        </p:txBody>
      </p:sp>
      <p:sp>
        <p:nvSpPr>
          <p:cNvPr id="3" name="Subtitle 2"/>
          <p:cNvSpPr>
            <a:spLocks noGrp="1"/>
          </p:cNvSpPr>
          <p:nvPr>
            <p:ph type="subTitle" idx="1"/>
          </p:nvPr>
        </p:nvSpPr>
        <p:spPr>
          <a:xfrm>
            <a:off x="591735" y="469548"/>
            <a:ext cx="6072112" cy="750043"/>
          </a:xfrm>
        </p:spPr>
        <p:txBody>
          <a:bodyPr/>
          <a:lstStyle/>
          <a:p>
            <a:pPr algn="ctr"/>
            <a:r>
              <a:rPr lang="en-US" dirty="0"/>
              <a:t>January 6, 2025</a:t>
            </a:r>
          </a:p>
        </p:txBody>
      </p:sp>
      <p:pic>
        <p:nvPicPr>
          <p:cNvPr id="5" name="Picture 4">
            <a:extLst>
              <a:ext uri="{FF2B5EF4-FFF2-40B4-BE49-F238E27FC236}">
                <a16:creationId xmlns:a16="http://schemas.microsoft.com/office/drawing/2014/main" id="{E0EC2BC0-4172-4CDC-A1BF-626AF0572612}"/>
              </a:ext>
            </a:extLst>
          </p:cNvPr>
          <p:cNvPicPr>
            <a:picLocks noChangeAspect="1"/>
          </p:cNvPicPr>
          <p:nvPr/>
        </p:nvPicPr>
        <p:blipFill>
          <a:blip r:embed="rId2"/>
          <a:stretch>
            <a:fillRect/>
          </a:stretch>
        </p:blipFill>
        <p:spPr>
          <a:xfrm>
            <a:off x="9459277" y="2409343"/>
            <a:ext cx="2474039" cy="912977"/>
          </a:xfrm>
          <a:prstGeom prst="rect">
            <a:avLst/>
          </a:prstGeom>
        </p:spPr>
      </p:pic>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71559" y="3054284"/>
            <a:ext cx="5560429" cy="3406357"/>
          </a:xfrm>
        </p:spPr>
        <p:txBody>
          <a:bodyPr>
            <a:normAutofit/>
          </a:bodyPr>
          <a:lstStyle/>
          <a:p>
            <a:pPr marL="0" indent="0">
              <a:buNone/>
            </a:pPr>
            <a:r>
              <a:rPr lang="en-US" sz="2400" dirty="0"/>
              <a:t>Notice that this client has different last names.  This is very common in IWDS, especially for (but not limited to) female clients.</a:t>
            </a:r>
          </a:p>
          <a:p>
            <a:pPr marL="0" indent="0">
              <a:buNone/>
            </a:pPr>
            <a:r>
              <a:rPr lang="en-US" sz="2400" dirty="0"/>
              <a:t>In this case its very likely she was single, then married, divorced, and then married again.  </a:t>
            </a:r>
          </a:p>
        </p:txBody>
      </p:sp>
      <p:sp>
        <p:nvSpPr>
          <p:cNvPr id="4" name="Rectangle 3">
            <a:extLst>
              <a:ext uri="{FF2B5EF4-FFF2-40B4-BE49-F238E27FC236}">
                <a16:creationId xmlns:a16="http://schemas.microsoft.com/office/drawing/2014/main" id="{884D67A2-72D1-47F0-B381-BCAEDDBB93EC}"/>
              </a:ext>
            </a:extLst>
          </p:cNvPr>
          <p:cNvSpPr/>
          <p:nvPr/>
        </p:nvSpPr>
        <p:spPr>
          <a:xfrm>
            <a:off x="4110803" y="2003668"/>
            <a:ext cx="372287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Levels</a:t>
            </a:r>
          </a:p>
        </p:txBody>
      </p:sp>
      <p:pic>
        <p:nvPicPr>
          <p:cNvPr id="7" name="Picture 6">
            <a:extLst>
              <a:ext uri="{FF2B5EF4-FFF2-40B4-BE49-F238E27FC236}">
                <a16:creationId xmlns:a16="http://schemas.microsoft.com/office/drawing/2014/main" id="{BF2F1042-5BEC-D318-25F7-860D312F4CC5}"/>
              </a:ext>
            </a:extLst>
          </p:cNvPr>
          <p:cNvPicPr>
            <a:picLocks noChangeAspect="1"/>
          </p:cNvPicPr>
          <p:nvPr/>
        </p:nvPicPr>
        <p:blipFill>
          <a:blip r:embed="rId2"/>
          <a:stretch>
            <a:fillRect/>
          </a:stretch>
        </p:blipFill>
        <p:spPr>
          <a:xfrm>
            <a:off x="6096000" y="3054284"/>
            <a:ext cx="5727207" cy="2643872"/>
          </a:xfrm>
          <a:prstGeom prst="rect">
            <a:avLst/>
          </a:prstGeom>
        </p:spPr>
      </p:pic>
    </p:spTree>
    <p:extLst>
      <p:ext uri="{BB962C8B-B14F-4D97-AF65-F5344CB8AC3E}">
        <p14:creationId xmlns:p14="http://schemas.microsoft.com/office/powerpoint/2010/main" val="411899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71559" y="2911144"/>
            <a:ext cx="5560429" cy="3549498"/>
          </a:xfrm>
        </p:spPr>
        <p:txBody>
          <a:bodyPr>
            <a:normAutofit/>
          </a:bodyPr>
          <a:lstStyle/>
          <a:p>
            <a:pPr marL="0" indent="0">
              <a:buNone/>
            </a:pPr>
            <a:r>
              <a:rPr lang="en-US" sz="2400" dirty="0"/>
              <a:t>Question: if Ruth Aaron legally changed her name back to Ruth Mays due to a life event (divorce) on 9/1/2023 while still enrolled as a Registrant in IWDS, what needs to happen in IWDS (besides a case note)?</a:t>
            </a:r>
          </a:p>
          <a:p>
            <a:pPr marL="0" indent="0">
              <a:buNone/>
            </a:pPr>
            <a:r>
              <a:rPr lang="en-US" sz="1800" dirty="0"/>
              <a:t>1- change the name on the current application</a:t>
            </a:r>
          </a:p>
          <a:p>
            <a:pPr marL="0" indent="0">
              <a:buNone/>
            </a:pPr>
            <a:r>
              <a:rPr lang="en-US" sz="1800" dirty="0"/>
              <a:t>2- change the name on all applications</a:t>
            </a:r>
          </a:p>
          <a:p>
            <a:pPr marL="0" indent="0">
              <a:buNone/>
            </a:pPr>
            <a:r>
              <a:rPr lang="en-US" sz="1800" dirty="0"/>
              <a:t>3- change the name on the customer level </a:t>
            </a:r>
          </a:p>
          <a:p>
            <a:pPr marL="0" indent="0">
              <a:buNone/>
            </a:pPr>
            <a:r>
              <a:rPr lang="en-US" sz="1800" dirty="0"/>
              <a:t>4- nothing</a:t>
            </a:r>
          </a:p>
        </p:txBody>
      </p:sp>
      <p:sp>
        <p:nvSpPr>
          <p:cNvPr id="4" name="Rectangle 3">
            <a:extLst>
              <a:ext uri="{FF2B5EF4-FFF2-40B4-BE49-F238E27FC236}">
                <a16:creationId xmlns:a16="http://schemas.microsoft.com/office/drawing/2014/main" id="{884D67A2-72D1-47F0-B381-BCAEDDBB93EC}"/>
              </a:ext>
            </a:extLst>
          </p:cNvPr>
          <p:cNvSpPr/>
          <p:nvPr/>
        </p:nvSpPr>
        <p:spPr>
          <a:xfrm>
            <a:off x="4110803" y="2003668"/>
            <a:ext cx="372287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Levels</a:t>
            </a:r>
          </a:p>
        </p:txBody>
      </p:sp>
      <p:pic>
        <p:nvPicPr>
          <p:cNvPr id="7" name="Picture 6">
            <a:extLst>
              <a:ext uri="{FF2B5EF4-FFF2-40B4-BE49-F238E27FC236}">
                <a16:creationId xmlns:a16="http://schemas.microsoft.com/office/drawing/2014/main" id="{66E239A5-AD4C-7627-7266-845D71AEE6DD}"/>
              </a:ext>
            </a:extLst>
          </p:cNvPr>
          <p:cNvPicPr>
            <a:picLocks noChangeAspect="1"/>
          </p:cNvPicPr>
          <p:nvPr/>
        </p:nvPicPr>
        <p:blipFill>
          <a:blip r:embed="rId2"/>
          <a:stretch>
            <a:fillRect/>
          </a:stretch>
        </p:blipFill>
        <p:spPr>
          <a:xfrm>
            <a:off x="6238839" y="3105788"/>
            <a:ext cx="5560429" cy="2566881"/>
          </a:xfrm>
          <a:prstGeom prst="rect">
            <a:avLst/>
          </a:prstGeom>
        </p:spPr>
      </p:pic>
    </p:spTree>
    <p:extLst>
      <p:ext uri="{BB962C8B-B14F-4D97-AF65-F5344CB8AC3E}">
        <p14:creationId xmlns:p14="http://schemas.microsoft.com/office/powerpoint/2010/main" val="44894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71559" y="2925265"/>
            <a:ext cx="5198228" cy="3549498"/>
          </a:xfrm>
        </p:spPr>
        <p:txBody>
          <a:bodyPr>
            <a:normAutofit/>
          </a:bodyPr>
          <a:lstStyle/>
          <a:p>
            <a:pPr marL="0" indent="0">
              <a:buNone/>
            </a:pPr>
            <a:r>
              <a:rPr lang="en-US" sz="2400" dirty="0"/>
              <a:t>Answer: Change the name on the Customer Level.  Go to Customer menu, click on Contact Information, and update the last name there. </a:t>
            </a:r>
          </a:p>
          <a:p>
            <a:pPr marL="0" indent="0">
              <a:buNone/>
            </a:pPr>
            <a:endParaRPr lang="en-US" sz="2400" dirty="0"/>
          </a:p>
          <a:p>
            <a:pPr marL="0" indent="0">
              <a:buNone/>
            </a:pPr>
            <a:r>
              <a:rPr lang="en-US" sz="1800" dirty="0"/>
              <a:t>1- change the name on the current application</a:t>
            </a:r>
          </a:p>
          <a:p>
            <a:pPr marL="0" indent="0">
              <a:buNone/>
            </a:pPr>
            <a:r>
              <a:rPr lang="en-US" sz="1800" dirty="0"/>
              <a:t>2- change the name on all applications</a:t>
            </a:r>
          </a:p>
          <a:p>
            <a:pPr marL="0" indent="0">
              <a:buNone/>
            </a:pPr>
            <a:r>
              <a:rPr lang="en-US" sz="1800" dirty="0"/>
              <a:t>3- </a:t>
            </a:r>
            <a:r>
              <a:rPr lang="en-US" sz="1800" dirty="0">
                <a:highlight>
                  <a:srgbClr val="FFFF00"/>
                </a:highlight>
              </a:rPr>
              <a:t>change the name on the customer level </a:t>
            </a:r>
          </a:p>
          <a:p>
            <a:pPr marL="0" indent="0">
              <a:buNone/>
            </a:pPr>
            <a:r>
              <a:rPr lang="en-US" sz="1800" dirty="0"/>
              <a:t>4- nothing</a:t>
            </a:r>
          </a:p>
        </p:txBody>
      </p:sp>
      <p:sp>
        <p:nvSpPr>
          <p:cNvPr id="4" name="Rectangle 3">
            <a:extLst>
              <a:ext uri="{FF2B5EF4-FFF2-40B4-BE49-F238E27FC236}">
                <a16:creationId xmlns:a16="http://schemas.microsoft.com/office/drawing/2014/main" id="{884D67A2-72D1-47F0-B381-BCAEDDBB93EC}"/>
              </a:ext>
            </a:extLst>
          </p:cNvPr>
          <p:cNvSpPr/>
          <p:nvPr/>
        </p:nvSpPr>
        <p:spPr>
          <a:xfrm>
            <a:off x="4110803" y="2003668"/>
            <a:ext cx="372287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Levels</a:t>
            </a:r>
          </a:p>
        </p:txBody>
      </p:sp>
      <p:pic>
        <p:nvPicPr>
          <p:cNvPr id="7" name="Picture 6">
            <a:extLst>
              <a:ext uri="{FF2B5EF4-FFF2-40B4-BE49-F238E27FC236}">
                <a16:creationId xmlns:a16="http://schemas.microsoft.com/office/drawing/2014/main" id="{F25797D0-D56D-4B9B-B9BA-1914C0A1DF24}"/>
              </a:ext>
            </a:extLst>
          </p:cNvPr>
          <p:cNvPicPr>
            <a:picLocks noChangeAspect="1"/>
          </p:cNvPicPr>
          <p:nvPr/>
        </p:nvPicPr>
        <p:blipFill rotWithShape="1">
          <a:blip r:embed="rId2"/>
          <a:srcRect r="12108"/>
          <a:stretch/>
        </p:blipFill>
        <p:spPr>
          <a:xfrm>
            <a:off x="6156648" y="2538791"/>
            <a:ext cx="5408138" cy="2228850"/>
          </a:xfrm>
          <a:prstGeom prst="rect">
            <a:avLst/>
          </a:prstGeom>
        </p:spPr>
      </p:pic>
      <p:pic>
        <p:nvPicPr>
          <p:cNvPr id="9" name="Picture 8">
            <a:extLst>
              <a:ext uri="{FF2B5EF4-FFF2-40B4-BE49-F238E27FC236}">
                <a16:creationId xmlns:a16="http://schemas.microsoft.com/office/drawing/2014/main" id="{6AE0A83B-E83E-FBAB-0C7F-1AAF666B1C97}"/>
              </a:ext>
            </a:extLst>
          </p:cNvPr>
          <p:cNvPicPr>
            <a:picLocks noChangeAspect="1"/>
          </p:cNvPicPr>
          <p:nvPr/>
        </p:nvPicPr>
        <p:blipFill>
          <a:blip r:embed="rId3"/>
          <a:stretch>
            <a:fillRect/>
          </a:stretch>
        </p:blipFill>
        <p:spPr>
          <a:xfrm>
            <a:off x="7833682" y="4878849"/>
            <a:ext cx="3547276" cy="1760628"/>
          </a:xfrm>
          <a:prstGeom prst="rect">
            <a:avLst/>
          </a:prstGeom>
        </p:spPr>
      </p:pic>
      <p:sp>
        <p:nvSpPr>
          <p:cNvPr id="11" name="Arrow: Right 10">
            <a:extLst>
              <a:ext uri="{FF2B5EF4-FFF2-40B4-BE49-F238E27FC236}">
                <a16:creationId xmlns:a16="http://schemas.microsoft.com/office/drawing/2014/main" id="{4E28B471-4770-C362-4C98-3A08C30409AE}"/>
              </a:ext>
            </a:extLst>
          </p:cNvPr>
          <p:cNvSpPr/>
          <p:nvPr/>
        </p:nvSpPr>
        <p:spPr>
          <a:xfrm>
            <a:off x="6096000" y="5953233"/>
            <a:ext cx="2060225" cy="5750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9F0D7D78-124A-D312-C4EF-DB9BBD249DC2}"/>
              </a:ext>
            </a:extLst>
          </p:cNvPr>
          <p:cNvSpPr/>
          <p:nvPr/>
        </p:nvSpPr>
        <p:spPr>
          <a:xfrm rot="1136753">
            <a:off x="8107933" y="3520298"/>
            <a:ext cx="1218707" cy="3510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95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89" y="2911144"/>
            <a:ext cx="11113477" cy="3549498"/>
          </a:xfrm>
        </p:spPr>
        <p:txBody>
          <a:bodyPr>
            <a:normAutofit/>
          </a:bodyPr>
          <a:lstStyle/>
          <a:p>
            <a:pPr marL="0" indent="0">
              <a:buNone/>
            </a:pPr>
            <a:r>
              <a:rPr lang="en-US" dirty="0"/>
              <a:t>Sometimes when a client comes into an LWIA, the career planner may forget to search for an existing IWDS record for the client or they may not find the existing record due to a name change or a spelling error.  So they create a duplicate IWDS client record.</a:t>
            </a:r>
          </a:p>
          <a:p>
            <a:pPr marL="0" indent="0">
              <a:buNone/>
            </a:pPr>
            <a:endParaRPr lang="en-US" sz="1600" dirty="0"/>
          </a:p>
          <a:p>
            <a:pPr marL="0" indent="0">
              <a:buNone/>
            </a:pPr>
            <a:r>
              <a:rPr lang="en-US" dirty="0"/>
              <a:t>Usually, what will happen is the career planner will get an error on the SSN when they try to save the new record.  If this happens, the LSA should instruct the career planner to try 4 simple searches.</a:t>
            </a:r>
          </a:p>
        </p:txBody>
      </p:sp>
      <p:sp>
        <p:nvSpPr>
          <p:cNvPr id="4" name="Rectangle 3">
            <a:extLst>
              <a:ext uri="{FF2B5EF4-FFF2-40B4-BE49-F238E27FC236}">
                <a16:creationId xmlns:a16="http://schemas.microsoft.com/office/drawing/2014/main" id="{884D67A2-72D1-47F0-B381-BCAEDDBB93EC}"/>
              </a:ext>
            </a:extLst>
          </p:cNvPr>
          <p:cNvSpPr/>
          <p:nvPr/>
        </p:nvSpPr>
        <p:spPr>
          <a:xfrm>
            <a:off x="3937714" y="2003668"/>
            <a:ext cx="406906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Records</a:t>
            </a:r>
          </a:p>
        </p:txBody>
      </p:sp>
    </p:spTree>
    <p:extLst>
      <p:ext uri="{BB962C8B-B14F-4D97-AF65-F5344CB8AC3E}">
        <p14:creationId xmlns:p14="http://schemas.microsoft.com/office/powerpoint/2010/main" val="122507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90" y="2911144"/>
            <a:ext cx="5786510" cy="3549498"/>
          </a:xfrm>
        </p:spPr>
        <p:txBody>
          <a:bodyPr>
            <a:normAutofit lnSpcReduction="10000"/>
          </a:bodyPr>
          <a:lstStyle/>
          <a:p>
            <a:pPr marL="0" indent="0">
              <a:buNone/>
            </a:pPr>
            <a:r>
              <a:rPr lang="en-US" dirty="0"/>
              <a:t>There are 4 simple searches that will find 99.9% of existing IWDS clients.  The 4 searches will take approximately 2 minutes to complete and can be done for Customer Level and Application Level.</a:t>
            </a:r>
          </a:p>
          <a:p>
            <a:pPr marL="0" indent="0">
              <a:buNone/>
            </a:pPr>
            <a:endParaRPr lang="en-US" dirty="0"/>
          </a:p>
          <a:p>
            <a:pPr marL="0" indent="0">
              <a:buNone/>
            </a:pPr>
            <a:r>
              <a:rPr lang="en-US" dirty="0"/>
              <a:t>We are going to use sample client Justina Thompson for the examples.</a:t>
            </a:r>
          </a:p>
        </p:txBody>
      </p:sp>
      <p:sp>
        <p:nvSpPr>
          <p:cNvPr id="4" name="Rectangle 3">
            <a:extLst>
              <a:ext uri="{FF2B5EF4-FFF2-40B4-BE49-F238E27FC236}">
                <a16:creationId xmlns:a16="http://schemas.microsoft.com/office/drawing/2014/main" id="{884D67A2-72D1-47F0-B381-BCAEDDBB93EC}"/>
              </a:ext>
            </a:extLst>
          </p:cNvPr>
          <p:cNvSpPr/>
          <p:nvPr/>
        </p:nvSpPr>
        <p:spPr>
          <a:xfrm>
            <a:off x="2955939" y="2003668"/>
            <a:ext cx="603261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Searching IWDS Client Records</a:t>
            </a:r>
          </a:p>
        </p:txBody>
      </p:sp>
      <p:pic>
        <p:nvPicPr>
          <p:cNvPr id="5" name="Picture 4">
            <a:extLst>
              <a:ext uri="{FF2B5EF4-FFF2-40B4-BE49-F238E27FC236}">
                <a16:creationId xmlns:a16="http://schemas.microsoft.com/office/drawing/2014/main" id="{A9910F5F-C8CD-4BFB-9F1D-7E378D97BE0B}"/>
              </a:ext>
            </a:extLst>
          </p:cNvPr>
          <p:cNvPicPr>
            <a:picLocks noChangeAspect="1"/>
          </p:cNvPicPr>
          <p:nvPr/>
        </p:nvPicPr>
        <p:blipFill rotWithShape="1">
          <a:blip r:embed="rId2"/>
          <a:srcRect l="26552" r="26167" b="75975"/>
          <a:stretch/>
        </p:blipFill>
        <p:spPr>
          <a:xfrm>
            <a:off x="6780310" y="3679716"/>
            <a:ext cx="4416483" cy="1467319"/>
          </a:xfrm>
          <a:prstGeom prst="rect">
            <a:avLst/>
          </a:prstGeom>
        </p:spPr>
      </p:pic>
    </p:spTree>
    <p:extLst>
      <p:ext uri="{BB962C8B-B14F-4D97-AF65-F5344CB8AC3E}">
        <p14:creationId xmlns:p14="http://schemas.microsoft.com/office/powerpoint/2010/main" val="288264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408836" y="2762052"/>
            <a:ext cx="5563409" cy="3714162"/>
          </a:xfrm>
        </p:spPr>
        <p:txBody>
          <a:bodyPr>
            <a:noAutofit/>
          </a:bodyPr>
          <a:lstStyle/>
          <a:p>
            <a:pPr marL="514350" indent="-514350">
              <a:buAutoNum type="arabicParenR"/>
            </a:pPr>
            <a:r>
              <a:rPr lang="en-US" sz="2200" b="1" dirty="0"/>
              <a:t>Partial Last Name and Last 4 SSN</a:t>
            </a:r>
          </a:p>
          <a:p>
            <a:pPr marL="514350" indent="-514350">
              <a:buAutoNum type="arabicParenR"/>
            </a:pPr>
            <a:endParaRPr lang="en-US" sz="2200" dirty="0"/>
          </a:p>
          <a:p>
            <a:pPr marL="0" indent="0">
              <a:spcBef>
                <a:spcPts val="1200"/>
              </a:spcBef>
              <a:spcAft>
                <a:spcPts val="1200"/>
              </a:spcAft>
              <a:buNone/>
            </a:pPr>
            <a:r>
              <a:rPr lang="en-US" sz="2200" dirty="0"/>
              <a:t>The reason we recommend partial names is that the search function will look for what you type in.</a:t>
            </a:r>
          </a:p>
          <a:p>
            <a:pPr marL="0" indent="0">
              <a:spcBef>
                <a:spcPts val="1200"/>
              </a:spcBef>
              <a:spcAft>
                <a:spcPts val="1200"/>
              </a:spcAft>
              <a:buNone/>
            </a:pPr>
            <a:r>
              <a:rPr lang="en-US" sz="2200" dirty="0"/>
              <a:t>If the client’s name is </a:t>
            </a:r>
            <a:r>
              <a:rPr lang="en-US" sz="2200" dirty="0" err="1"/>
              <a:t>mar</a:t>
            </a:r>
            <a:r>
              <a:rPr lang="en-US" sz="2200" u="sng" dirty="0" err="1">
                <a:highlight>
                  <a:srgbClr val="FFFF00"/>
                </a:highlight>
              </a:rPr>
              <a:t>K</a:t>
            </a:r>
            <a:r>
              <a:rPr lang="en-US" sz="2200" dirty="0"/>
              <a:t>, but you search for </a:t>
            </a:r>
            <a:r>
              <a:rPr lang="en-US" sz="2200" dirty="0" err="1"/>
              <a:t>mar</a:t>
            </a:r>
            <a:r>
              <a:rPr lang="en-US" sz="2200" u="sng" dirty="0" err="1">
                <a:highlight>
                  <a:srgbClr val="FFFF00"/>
                </a:highlight>
              </a:rPr>
              <a:t>C</a:t>
            </a:r>
            <a:r>
              <a:rPr lang="en-US" sz="2200" u="sng" dirty="0"/>
              <a:t>,</a:t>
            </a:r>
            <a:r>
              <a:rPr lang="en-US" sz="2200" dirty="0"/>
              <a:t> it will not be in the results.  </a:t>
            </a:r>
          </a:p>
          <a:p>
            <a:pPr marL="0" indent="0">
              <a:spcBef>
                <a:spcPts val="1200"/>
              </a:spcBef>
              <a:spcAft>
                <a:spcPts val="1200"/>
              </a:spcAft>
              <a:buNone/>
            </a:pPr>
            <a:r>
              <a:rPr lang="en-US" sz="2200" dirty="0"/>
              <a:t>But a search for mar will return both mar</a:t>
            </a:r>
            <a:r>
              <a:rPr lang="en-US" sz="2200" dirty="0">
                <a:highlight>
                  <a:srgbClr val="FFFF00"/>
                </a:highlight>
              </a:rPr>
              <a:t>k</a:t>
            </a:r>
            <a:r>
              <a:rPr lang="en-US" sz="2200" dirty="0"/>
              <a:t>, mar</a:t>
            </a:r>
            <a:r>
              <a:rPr lang="en-US" sz="2200" dirty="0">
                <a:highlight>
                  <a:srgbClr val="FFFF00"/>
                </a:highlight>
              </a:rPr>
              <a:t>c</a:t>
            </a:r>
            <a:r>
              <a:rPr lang="en-US" sz="2200" dirty="0"/>
              <a:t>, </a:t>
            </a:r>
            <a:r>
              <a:rPr lang="en-US" sz="2200" dirty="0" err="1"/>
              <a:t>mar</a:t>
            </a:r>
            <a:r>
              <a:rPr lang="en-US" sz="2200" dirty="0" err="1">
                <a:highlight>
                  <a:srgbClr val="FFFF00"/>
                </a:highlight>
              </a:rPr>
              <a:t>kus</a:t>
            </a:r>
            <a:r>
              <a:rPr lang="en-US" sz="2200" dirty="0"/>
              <a:t>, </a:t>
            </a:r>
            <a:r>
              <a:rPr lang="en-US" sz="2200" dirty="0" err="1"/>
              <a:t>mar</a:t>
            </a:r>
            <a:r>
              <a:rPr lang="en-US" sz="2200" dirty="0" err="1">
                <a:highlight>
                  <a:srgbClr val="FFFF00"/>
                </a:highlight>
              </a:rPr>
              <a:t>cus</a:t>
            </a:r>
            <a:r>
              <a:rPr lang="en-US" sz="2200" dirty="0"/>
              <a:t>, </a:t>
            </a:r>
            <a:r>
              <a:rPr lang="en-US" sz="2200" dirty="0" err="1"/>
              <a:t>mar</a:t>
            </a:r>
            <a:r>
              <a:rPr lang="en-US" sz="2200" dirty="0" err="1">
                <a:highlight>
                  <a:srgbClr val="FFFF00"/>
                </a:highlight>
              </a:rPr>
              <a:t>chand</a:t>
            </a:r>
            <a:r>
              <a:rPr lang="en-US" sz="2200" dirty="0"/>
              <a:t>, mar</a:t>
            </a:r>
            <a:r>
              <a:rPr lang="en-US" sz="2200" dirty="0">
                <a:highlight>
                  <a:srgbClr val="FFFF00"/>
                </a:highlight>
              </a:rPr>
              <a:t>cel</a:t>
            </a:r>
            <a:r>
              <a:rPr lang="en-US" sz="2200" dirty="0"/>
              <a:t>, </a:t>
            </a:r>
            <a:r>
              <a:rPr lang="en-US" sz="2200" dirty="0" err="1"/>
              <a:t>etc</a:t>
            </a:r>
            <a:r>
              <a:rPr lang="en-US" sz="2200" dirty="0"/>
              <a:t>…</a:t>
            </a:r>
            <a:endParaRPr lang="en-US" sz="2200" u="sng" dirty="0"/>
          </a:p>
        </p:txBody>
      </p:sp>
      <p:sp>
        <p:nvSpPr>
          <p:cNvPr id="4" name="Rectangle 3">
            <a:extLst>
              <a:ext uri="{FF2B5EF4-FFF2-40B4-BE49-F238E27FC236}">
                <a16:creationId xmlns:a16="http://schemas.microsoft.com/office/drawing/2014/main" id="{884D67A2-72D1-47F0-B381-BCAEDDBB93EC}"/>
              </a:ext>
            </a:extLst>
          </p:cNvPr>
          <p:cNvSpPr/>
          <p:nvPr/>
        </p:nvSpPr>
        <p:spPr>
          <a:xfrm>
            <a:off x="2955939" y="2003668"/>
            <a:ext cx="603261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Searching IWDS Client Records</a:t>
            </a:r>
          </a:p>
        </p:txBody>
      </p:sp>
      <p:pic>
        <p:nvPicPr>
          <p:cNvPr id="5" name="Picture 4">
            <a:extLst>
              <a:ext uri="{FF2B5EF4-FFF2-40B4-BE49-F238E27FC236}">
                <a16:creationId xmlns:a16="http://schemas.microsoft.com/office/drawing/2014/main" id="{A9910F5F-C8CD-4BFB-9F1D-7E378D97BE0B}"/>
              </a:ext>
            </a:extLst>
          </p:cNvPr>
          <p:cNvPicPr>
            <a:picLocks noChangeAspect="1"/>
          </p:cNvPicPr>
          <p:nvPr/>
        </p:nvPicPr>
        <p:blipFill rotWithShape="1">
          <a:blip r:embed="rId2"/>
          <a:srcRect t="23055" r="21491" b="36193"/>
          <a:stretch/>
        </p:blipFill>
        <p:spPr>
          <a:xfrm>
            <a:off x="5759800" y="3400718"/>
            <a:ext cx="6304990" cy="2139886"/>
          </a:xfrm>
          <a:prstGeom prst="rect">
            <a:avLst/>
          </a:prstGeom>
        </p:spPr>
      </p:pic>
    </p:spTree>
    <p:extLst>
      <p:ext uri="{BB962C8B-B14F-4D97-AF65-F5344CB8AC3E}">
        <p14:creationId xmlns:p14="http://schemas.microsoft.com/office/powerpoint/2010/main" val="68539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95926" y="3299381"/>
            <a:ext cx="4063095" cy="3178376"/>
          </a:xfrm>
        </p:spPr>
        <p:txBody>
          <a:bodyPr>
            <a:normAutofit/>
          </a:bodyPr>
          <a:lstStyle/>
          <a:p>
            <a:pPr marL="0" indent="0">
              <a:buNone/>
            </a:pPr>
            <a:r>
              <a:rPr lang="en-US" sz="2200" b="1" dirty="0"/>
              <a:t>2) Partial Last Name and Partial First Name (with or without Last 4 SSN)</a:t>
            </a:r>
          </a:p>
          <a:p>
            <a:pPr marL="0" indent="0">
              <a:buNone/>
            </a:pPr>
            <a:endParaRPr lang="en-US" sz="2200" dirty="0"/>
          </a:p>
          <a:p>
            <a:pPr marL="0" indent="0">
              <a:buNone/>
            </a:pPr>
            <a:r>
              <a:rPr lang="en-US" sz="2200" dirty="0"/>
              <a:t>By adding more search field criteria, it will reduce the results to a list of more concentrated specific results.</a:t>
            </a:r>
          </a:p>
        </p:txBody>
      </p:sp>
      <p:sp>
        <p:nvSpPr>
          <p:cNvPr id="4" name="Rectangle 3">
            <a:extLst>
              <a:ext uri="{FF2B5EF4-FFF2-40B4-BE49-F238E27FC236}">
                <a16:creationId xmlns:a16="http://schemas.microsoft.com/office/drawing/2014/main" id="{884D67A2-72D1-47F0-B381-BCAEDDBB93EC}"/>
              </a:ext>
            </a:extLst>
          </p:cNvPr>
          <p:cNvSpPr/>
          <p:nvPr/>
        </p:nvSpPr>
        <p:spPr>
          <a:xfrm>
            <a:off x="2955939" y="2003668"/>
            <a:ext cx="603261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Searching IWDS Client Records</a:t>
            </a:r>
          </a:p>
        </p:txBody>
      </p:sp>
      <p:pic>
        <p:nvPicPr>
          <p:cNvPr id="5" name="Picture 4">
            <a:extLst>
              <a:ext uri="{FF2B5EF4-FFF2-40B4-BE49-F238E27FC236}">
                <a16:creationId xmlns:a16="http://schemas.microsoft.com/office/drawing/2014/main" id="{A9910F5F-C8CD-4BFB-9F1D-7E378D97BE0B}"/>
              </a:ext>
            </a:extLst>
          </p:cNvPr>
          <p:cNvPicPr>
            <a:picLocks noChangeAspect="1"/>
          </p:cNvPicPr>
          <p:nvPr/>
        </p:nvPicPr>
        <p:blipFill rotWithShape="1">
          <a:blip r:embed="rId2"/>
          <a:srcRect t="60896"/>
          <a:stretch/>
        </p:blipFill>
        <p:spPr>
          <a:xfrm>
            <a:off x="4459021" y="3429000"/>
            <a:ext cx="7501331" cy="1917947"/>
          </a:xfrm>
          <a:prstGeom prst="rect">
            <a:avLst/>
          </a:prstGeom>
        </p:spPr>
      </p:pic>
    </p:spTree>
    <p:extLst>
      <p:ext uri="{BB962C8B-B14F-4D97-AF65-F5344CB8AC3E}">
        <p14:creationId xmlns:p14="http://schemas.microsoft.com/office/powerpoint/2010/main" val="163528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90" y="2911144"/>
            <a:ext cx="5345722" cy="3549498"/>
          </a:xfrm>
        </p:spPr>
        <p:txBody>
          <a:bodyPr>
            <a:normAutofit fontScale="85000" lnSpcReduction="10000"/>
          </a:bodyPr>
          <a:lstStyle/>
          <a:p>
            <a:pPr marL="0" indent="0">
              <a:buNone/>
            </a:pPr>
            <a:r>
              <a:rPr lang="en-US" b="1" dirty="0"/>
              <a:t>3) Last 4 SSN and Birth Date</a:t>
            </a:r>
          </a:p>
          <a:p>
            <a:pPr marL="0" indent="0">
              <a:buNone/>
            </a:pPr>
            <a:r>
              <a:rPr lang="en-US" b="1" dirty="0"/>
              <a:t>4) Partial First Name and Last 4 SSN</a:t>
            </a:r>
          </a:p>
          <a:p>
            <a:pPr marL="0" indent="0">
              <a:buNone/>
            </a:pPr>
            <a:endParaRPr lang="en-US" dirty="0"/>
          </a:p>
          <a:p>
            <a:pPr marL="0" indent="0">
              <a:buNone/>
            </a:pPr>
            <a:r>
              <a:rPr lang="en-US" dirty="0"/>
              <a:t>These last two searches are essential if you think there could be a legal name change (</a:t>
            </a:r>
            <a:r>
              <a:rPr lang="en-US" b="1" u="sng" dirty="0"/>
              <a:t>especially if the client is female </a:t>
            </a:r>
            <a:r>
              <a:rPr lang="en-US" dirty="0"/>
              <a:t>– much more likely to have a legal name change with a marriage or divorce).  </a:t>
            </a:r>
          </a:p>
          <a:p>
            <a:pPr marL="0" indent="0">
              <a:buNone/>
            </a:pPr>
            <a:r>
              <a:rPr lang="en-US" dirty="0"/>
              <a:t>You can have 1 client with multiple applications with different last names. </a:t>
            </a:r>
          </a:p>
        </p:txBody>
      </p:sp>
      <p:sp>
        <p:nvSpPr>
          <p:cNvPr id="4" name="Rectangle 3">
            <a:extLst>
              <a:ext uri="{FF2B5EF4-FFF2-40B4-BE49-F238E27FC236}">
                <a16:creationId xmlns:a16="http://schemas.microsoft.com/office/drawing/2014/main" id="{884D67A2-72D1-47F0-B381-BCAEDDBB93EC}"/>
              </a:ext>
            </a:extLst>
          </p:cNvPr>
          <p:cNvSpPr/>
          <p:nvPr/>
        </p:nvSpPr>
        <p:spPr>
          <a:xfrm>
            <a:off x="2955939" y="2003668"/>
            <a:ext cx="603261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Searching IWDS Client Records</a:t>
            </a:r>
          </a:p>
        </p:txBody>
      </p:sp>
      <p:pic>
        <p:nvPicPr>
          <p:cNvPr id="6" name="Picture 5">
            <a:extLst>
              <a:ext uri="{FF2B5EF4-FFF2-40B4-BE49-F238E27FC236}">
                <a16:creationId xmlns:a16="http://schemas.microsoft.com/office/drawing/2014/main" id="{1482960A-00D3-4C4A-BF16-F06F5B2FC3BC}"/>
              </a:ext>
            </a:extLst>
          </p:cNvPr>
          <p:cNvPicPr>
            <a:picLocks noChangeAspect="1"/>
          </p:cNvPicPr>
          <p:nvPr/>
        </p:nvPicPr>
        <p:blipFill>
          <a:blip r:embed="rId2"/>
          <a:stretch>
            <a:fillRect/>
          </a:stretch>
        </p:blipFill>
        <p:spPr>
          <a:xfrm>
            <a:off x="5655213" y="2865276"/>
            <a:ext cx="6227298" cy="3303443"/>
          </a:xfrm>
          <a:prstGeom prst="rect">
            <a:avLst/>
          </a:prstGeom>
        </p:spPr>
      </p:pic>
    </p:spTree>
    <p:extLst>
      <p:ext uri="{BB962C8B-B14F-4D97-AF65-F5344CB8AC3E}">
        <p14:creationId xmlns:p14="http://schemas.microsoft.com/office/powerpoint/2010/main" val="2319627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89" y="2911144"/>
            <a:ext cx="4895557" cy="3549498"/>
          </a:xfrm>
        </p:spPr>
        <p:txBody>
          <a:bodyPr>
            <a:normAutofit/>
          </a:bodyPr>
          <a:lstStyle/>
          <a:p>
            <a:pPr marL="0" indent="0">
              <a:buNone/>
            </a:pPr>
            <a:r>
              <a:rPr lang="en-US" dirty="0"/>
              <a:t>If you discover that a client has multiple </a:t>
            </a:r>
            <a:r>
              <a:rPr lang="en-US" u="sng" dirty="0"/>
              <a:t>client level </a:t>
            </a:r>
            <a:r>
              <a:rPr lang="en-US" dirty="0"/>
              <a:t>records and you are </a:t>
            </a:r>
            <a:r>
              <a:rPr lang="en-US" u="sng" dirty="0"/>
              <a:t>positive</a:t>
            </a:r>
            <a:r>
              <a:rPr lang="en-US" dirty="0"/>
              <a:t> they are for the same person, there are 2 choices: delete the bad record(s) or request to merge the records.</a:t>
            </a:r>
          </a:p>
          <a:p>
            <a:pPr marL="0" indent="0">
              <a:buNone/>
            </a:pPr>
            <a:r>
              <a:rPr lang="en-US" dirty="0"/>
              <a:t> </a:t>
            </a:r>
          </a:p>
        </p:txBody>
      </p:sp>
      <p:sp>
        <p:nvSpPr>
          <p:cNvPr id="4" name="Rectangle 3">
            <a:extLst>
              <a:ext uri="{FF2B5EF4-FFF2-40B4-BE49-F238E27FC236}">
                <a16:creationId xmlns:a16="http://schemas.microsoft.com/office/drawing/2014/main" id="{884D67A2-72D1-47F0-B381-BCAEDDBB93EC}"/>
              </a:ext>
            </a:extLst>
          </p:cNvPr>
          <p:cNvSpPr/>
          <p:nvPr/>
        </p:nvSpPr>
        <p:spPr>
          <a:xfrm>
            <a:off x="2955939" y="2003668"/>
            <a:ext cx="6032613"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Searching IWDS Client Records</a:t>
            </a:r>
          </a:p>
        </p:txBody>
      </p:sp>
      <p:pic>
        <p:nvPicPr>
          <p:cNvPr id="5" name="Picture 4">
            <a:extLst>
              <a:ext uri="{FF2B5EF4-FFF2-40B4-BE49-F238E27FC236}">
                <a16:creationId xmlns:a16="http://schemas.microsoft.com/office/drawing/2014/main" id="{A9095182-9137-47AB-BB9D-5C50627FE470}"/>
              </a:ext>
            </a:extLst>
          </p:cNvPr>
          <p:cNvPicPr>
            <a:picLocks noChangeAspect="1"/>
          </p:cNvPicPr>
          <p:nvPr/>
        </p:nvPicPr>
        <p:blipFill>
          <a:blip r:embed="rId2"/>
          <a:stretch>
            <a:fillRect/>
          </a:stretch>
        </p:blipFill>
        <p:spPr>
          <a:xfrm>
            <a:off x="5567436" y="3098339"/>
            <a:ext cx="6315075" cy="2219325"/>
          </a:xfrm>
          <a:prstGeom prst="rect">
            <a:avLst/>
          </a:prstGeom>
        </p:spPr>
      </p:pic>
    </p:spTree>
    <p:extLst>
      <p:ext uri="{BB962C8B-B14F-4D97-AF65-F5344CB8AC3E}">
        <p14:creationId xmlns:p14="http://schemas.microsoft.com/office/powerpoint/2010/main" val="421115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90" y="2911144"/>
            <a:ext cx="4069064" cy="3549498"/>
          </a:xfrm>
        </p:spPr>
        <p:txBody>
          <a:bodyPr>
            <a:normAutofit fontScale="92500"/>
          </a:bodyPr>
          <a:lstStyle/>
          <a:p>
            <a:pPr marL="0" indent="0">
              <a:spcBef>
                <a:spcPts val="1200"/>
              </a:spcBef>
              <a:spcAft>
                <a:spcPts val="1200"/>
              </a:spcAft>
              <a:buNone/>
            </a:pPr>
            <a:r>
              <a:rPr lang="en-US" dirty="0"/>
              <a:t>If the “bad record” has Case Notes or Universal Services, then OET recommends requesting a “merge”.  </a:t>
            </a:r>
          </a:p>
          <a:p>
            <a:pPr marL="0" indent="0">
              <a:spcBef>
                <a:spcPts val="1200"/>
              </a:spcBef>
              <a:spcAft>
                <a:spcPts val="1200"/>
              </a:spcAft>
              <a:buNone/>
            </a:pPr>
            <a:r>
              <a:rPr lang="en-US" dirty="0"/>
              <a:t>If there are no case notes or services, then request a “delete”.</a:t>
            </a:r>
          </a:p>
          <a:p>
            <a:pPr marL="0" indent="0">
              <a:buNone/>
            </a:pPr>
            <a:r>
              <a:rPr lang="en-US" dirty="0"/>
              <a:t> </a:t>
            </a:r>
          </a:p>
        </p:txBody>
      </p:sp>
      <p:sp>
        <p:nvSpPr>
          <p:cNvPr id="4" name="Rectangle 3">
            <a:extLst>
              <a:ext uri="{FF2B5EF4-FFF2-40B4-BE49-F238E27FC236}">
                <a16:creationId xmlns:a16="http://schemas.microsoft.com/office/drawing/2014/main" id="{884D67A2-72D1-47F0-B381-BCAEDDBB93EC}"/>
              </a:ext>
            </a:extLst>
          </p:cNvPr>
          <p:cNvSpPr/>
          <p:nvPr/>
        </p:nvSpPr>
        <p:spPr>
          <a:xfrm>
            <a:off x="1307095" y="2003668"/>
            <a:ext cx="9330311"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Merging/Deleting Multiple IWDS Client Records</a:t>
            </a:r>
          </a:p>
        </p:txBody>
      </p:sp>
      <p:pic>
        <p:nvPicPr>
          <p:cNvPr id="6" name="Picture 5">
            <a:extLst>
              <a:ext uri="{FF2B5EF4-FFF2-40B4-BE49-F238E27FC236}">
                <a16:creationId xmlns:a16="http://schemas.microsoft.com/office/drawing/2014/main" id="{0A675105-FC00-4F29-83D3-D0C648AAA86F}"/>
              </a:ext>
            </a:extLst>
          </p:cNvPr>
          <p:cNvPicPr>
            <a:picLocks noChangeAspect="1"/>
          </p:cNvPicPr>
          <p:nvPr/>
        </p:nvPicPr>
        <p:blipFill rotWithShape="1">
          <a:blip r:embed="rId2"/>
          <a:srcRect b="36272"/>
          <a:stretch/>
        </p:blipFill>
        <p:spPr>
          <a:xfrm>
            <a:off x="4508402" y="4825252"/>
            <a:ext cx="7486650" cy="1772461"/>
          </a:xfrm>
          <a:prstGeom prst="rect">
            <a:avLst/>
          </a:prstGeom>
        </p:spPr>
      </p:pic>
      <p:pic>
        <p:nvPicPr>
          <p:cNvPr id="7" name="Picture 6">
            <a:extLst>
              <a:ext uri="{FF2B5EF4-FFF2-40B4-BE49-F238E27FC236}">
                <a16:creationId xmlns:a16="http://schemas.microsoft.com/office/drawing/2014/main" id="{09666060-38A8-457B-B243-5D9FDFB64BAD}"/>
              </a:ext>
            </a:extLst>
          </p:cNvPr>
          <p:cNvPicPr>
            <a:picLocks noChangeAspect="1"/>
          </p:cNvPicPr>
          <p:nvPr/>
        </p:nvPicPr>
        <p:blipFill>
          <a:blip r:embed="rId3"/>
          <a:stretch>
            <a:fillRect/>
          </a:stretch>
        </p:blipFill>
        <p:spPr>
          <a:xfrm>
            <a:off x="4498877" y="2799204"/>
            <a:ext cx="7496175" cy="1895475"/>
          </a:xfrm>
          <a:prstGeom prst="rect">
            <a:avLst/>
          </a:prstGeom>
        </p:spPr>
      </p:pic>
      <p:sp>
        <p:nvSpPr>
          <p:cNvPr id="8" name="Oval 7">
            <a:extLst>
              <a:ext uri="{FF2B5EF4-FFF2-40B4-BE49-F238E27FC236}">
                <a16:creationId xmlns:a16="http://schemas.microsoft.com/office/drawing/2014/main" id="{BC11324E-3E6D-453D-8336-5238D51DD81B}"/>
              </a:ext>
            </a:extLst>
          </p:cNvPr>
          <p:cNvSpPr/>
          <p:nvPr/>
        </p:nvSpPr>
        <p:spPr>
          <a:xfrm>
            <a:off x="4508402" y="3770142"/>
            <a:ext cx="1587598" cy="3094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5FC9B60-CAE9-480B-B707-E99A75F0638D}"/>
              </a:ext>
            </a:extLst>
          </p:cNvPr>
          <p:cNvSpPr/>
          <p:nvPr/>
        </p:nvSpPr>
        <p:spPr>
          <a:xfrm>
            <a:off x="4498877" y="6321969"/>
            <a:ext cx="1587598" cy="3094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73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1167618" y="2118167"/>
            <a:ext cx="9988062"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Acronyms used in this presentation</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r>
              <a:rPr lang="en-US" dirty="0">
                <a:solidFill>
                  <a:schemeClr val="tx1"/>
                </a:solidFill>
              </a:rPr>
              <a:t>DCEO – Department of Commerce and Economic Opportunity</a:t>
            </a:r>
          </a:p>
          <a:p>
            <a:pPr marL="0" indent="0">
              <a:buNone/>
            </a:pPr>
            <a:r>
              <a:rPr lang="en-US" dirty="0">
                <a:solidFill>
                  <a:schemeClr val="tx1"/>
                </a:solidFill>
              </a:rPr>
              <a:t>OET – DCEO Office of Employment and Training</a:t>
            </a:r>
          </a:p>
          <a:p>
            <a:pPr marL="0" indent="0">
              <a:buNone/>
            </a:pPr>
            <a:r>
              <a:rPr lang="en-US" dirty="0">
                <a:solidFill>
                  <a:schemeClr val="tx1"/>
                </a:solidFill>
              </a:rPr>
              <a:t>IWDS – Illinois Workforce Development System</a:t>
            </a:r>
          </a:p>
          <a:p>
            <a:pPr marL="0" indent="0">
              <a:buNone/>
            </a:pPr>
            <a:r>
              <a:rPr lang="en-US" dirty="0" err="1">
                <a:solidFill>
                  <a:schemeClr val="tx1"/>
                </a:solidFill>
              </a:rPr>
              <a:t>IwNC</a:t>
            </a:r>
            <a:r>
              <a:rPr lang="en-US" dirty="0">
                <a:solidFill>
                  <a:schemeClr val="tx1"/>
                </a:solidFill>
              </a:rPr>
              <a:t> – Illinois workNet Center</a:t>
            </a:r>
          </a:p>
          <a:p>
            <a:pPr marL="0" indent="0">
              <a:buNone/>
            </a:pPr>
            <a:r>
              <a:rPr lang="en-US" dirty="0">
                <a:solidFill>
                  <a:schemeClr val="tx1"/>
                </a:solidFill>
              </a:rPr>
              <a:t>LSA – Local System Administrator</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9489" y="2983722"/>
            <a:ext cx="5459715" cy="3263413"/>
          </a:xfrm>
        </p:spPr>
        <p:txBody>
          <a:bodyPr>
            <a:normAutofit fontScale="92500" lnSpcReduction="10000"/>
          </a:bodyPr>
          <a:lstStyle/>
          <a:p>
            <a:pPr marL="0" indent="0">
              <a:buNone/>
            </a:pPr>
            <a:r>
              <a:rPr lang="en-US" dirty="0"/>
              <a:t>To request to merge or delete the client records, the LSA will need to send an email to the IWDS System Administrators </a:t>
            </a:r>
            <a:r>
              <a:rPr lang="en-US" b="1" u="sng" dirty="0"/>
              <a:t>with a screen shot of the customer records </a:t>
            </a:r>
            <a:r>
              <a:rPr lang="en-US" dirty="0"/>
              <a:t>(</a:t>
            </a:r>
            <a:r>
              <a:rPr lang="en-US" i="1" dirty="0"/>
              <a:t>like the example on the right</a:t>
            </a:r>
            <a:r>
              <a:rPr lang="en-US" dirty="0"/>
              <a:t>) and detail which record has the customer level information you want to keep on the merged record or which records to delete from IWDS.</a:t>
            </a:r>
          </a:p>
        </p:txBody>
      </p:sp>
      <p:sp>
        <p:nvSpPr>
          <p:cNvPr id="4" name="Rectangle 3">
            <a:extLst>
              <a:ext uri="{FF2B5EF4-FFF2-40B4-BE49-F238E27FC236}">
                <a16:creationId xmlns:a16="http://schemas.microsoft.com/office/drawing/2014/main" id="{884D67A2-72D1-47F0-B381-BCAEDDBB93EC}"/>
              </a:ext>
            </a:extLst>
          </p:cNvPr>
          <p:cNvSpPr/>
          <p:nvPr/>
        </p:nvSpPr>
        <p:spPr>
          <a:xfrm>
            <a:off x="1307091" y="2003668"/>
            <a:ext cx="9330311"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Merging/Deleting Multiple IWDS Client Records</a:t>
            </a:r>
          </a:p>
        </p:txBody>
      </p:sp>
      <p:pic>
        <p:nvPicPr>
          <p:cNvPr id="5" name="Picture 4">
            <a:extLst>
              <a:ext uri="{FF2B5EF4-FFF2-40B4-BE49-F238E27FC236}">
                <a16:creationId xmlns:a16="http://schemas.microsoft.com/office/drawing/2014/main" id="{A9095182-9137-47AB-BB9D-5C50627FE470}"/>
              </a:ext>
            </a:extLst>
          </p:cNvPr>
          <p:cNvPicPr>
            <a:picLocks noChangeAspect="1"/>
          </p:cNvPicPr>
          <p:nvPr/>
        </p:nvPicPr>
        <p:blipFill rotWithShape="1">
          <a:blip r:embed="rId2"/>
          <a:srcRect r="3508"/>
          <a:stretch/>
        </p:blipFill>
        <p:spPr>
          <a:xfrm>
            <a:off x="5869093" y="3098339"/>
            <a:ext cx="6093521" cy="2219325"/>
          </a:xfrm>
          <a:prstGeom prst="rect">
            <a:avLst/>
          </a:prstGeom>
        </p:spPr>
      </p:pic>
    </p:spTree>
    <p:extLst>
      <p:ext uri="{BB962C8B-B14F-4D97-AF65-F5344CB8AC3E}">
        <p14:creationId xmlns:p14="http://schemas.microsoft.com/office/powerpoint/2010/main" val="1455331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1744326" y="3081377"/>
            <a:ext cx="8455843" cy="3263413"/>
          </a:xfrm>
        </p:spPr>
        <p:txBody>
          <a:bodyPr>
            <a:normAutofit/>
          </a:bodyPr>
          <a:lstStyle/>
          <a:p>
            <a:pPr marL="0" indent="0" algn="ctr">
              <a:spcBef>
                <a:spcPts val="0"/>
              </a:spcBef>
              <a:buNone/>
            </a:pPr>
            <a:r>
              <a:rPr lang="en-US" sz="4000" dirty="0"/>
              <a:t>Are there any questions</a:t>
            </a:r>
          </a:p>
          <a:p>
            <a:pPr marL="0" indent="0" algn="ctr">
              <a:spcBef>
                <a:spcPts val="0"/>
              </a:spcBef>
              <a:buNone/>
            </a:pPr>
            <a:r>
              <a:rPr lang="en-US" sz="4000" dirty="0"/>
              <a:t>about </a:t>
            </a:r>
          </a:p>
          <a:p>
            <a:pPr marL="0" indent="0" algn="ctr">
              <a:spcBef>
                <a:spcPts val="0"/>
              </a:spcBef>
              <a:buNone/>
            </a:pPr>
            <a:r>
              <a:rPr lang="en-US" sz="4000" dirty="0"/>
              <a:t>Searching for IWDS clients </a:t>
            </a:r>
          </a:p>
          <a:p>
            <a:pPr marL="0" indent="0" algn="ctr">
              <a:spcBef>
                <a:spcPts val="0"/>
              </a:spcBef>
              <a:buNone/>
            </a:pPr>
            <a:r>
              <a:rPr lang="en-US" sz="4000" dirty="0"/>
              <a:t>or </a:t>
            </a:r>
          </a:p>
          <a:p>
            <a:pPr marL="0" indent="0" algn="ctr">
              <a:spcBef>
                <a:spcPts val="0"/>
              </a:spcBef>
              <a:buNone/>
            </a:pPr>
            <a:r>
              <a:rPr lang="en-US" sz="4000" dirty="0"/>
              <a:t>Merging/Deleting IWDS client records? </a:t>
            </a:r>
          </a:p>
        </p:txBody>
      </p:sp>
      <p:sp>
        <p:nvSpPr>
          <p:cNvPr id="4" name="Rectangle 3">
            <a:extLst>
              <a:ext uri="{FF2B5EF4-FFF2-40B4-BE49-F238E27FC236}">
                <a16:creationId xmlns:a16="http://schemas.microsoft.com/office/drawing/2014/main" id="{884D67A2-72D1-47F0-B381-BCAEDDBB93EC}"/>
              </a:ext>
            </a:extLst>
          </p:cNvPr>
          <p:cNvSpPr/>
          <p:nvPr/>
        </p:nvSpPr>
        <p:spPr>
          <a:xfrm>
            <a:off x="4913496" y="2003668"/>
            <a:ext cx="211750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Questions</a:t>
            </a:r>
          </a:p>
        </p:txBody>
      </p:sp>
    </p:spTree>
    <p:extLst>
      <p:ext uri="{BB962C8B-B14F-4D97-AF65-F5344CB8AC3E}">
        <p14:creationId xmlns:p14="http://schemas.microsoft.com/office/powerpoint/2010/main" val="118434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85870" y="2649999"/>
            <a:ext cx="5219113" cy="3810643"/>
          </a:xfrm>
        </p:spPr>
        <p:txBody>
          <a:bodyPr>
            <a:noAutofit/>
          </a:bodyPr>
          <a:lstStyle/>
          <a:p>
            <a:pPr marL="0" indent="0">
              <a:spcBef>
                <a:spcPts val="0"/>
              </a:spcBef>
              <a:buNone/>
            </a:pPr>
            <a:r>
              <a:rPr lang="en-US" sz="2200" dirty="0"/>
              <a:t>There are 4 different stages for an Application Level record:</a:t>
            </a:r>
          </a:p>
          <a:p>
            <a:pPr marL="0" indent="0">
              <a:spcBef>
                <a:spcPts val="0"/>
              </a:spcBef>
              <a:buNone/>
            </a:pPr>
            <a:endParaRPr lang="en-US" sz="2200" dirty="0"/>
          </a:p>
          <a:p>
            <a:pPr marL="457200" indent="-457200">
              <a:spcBef>
                <a:spcPts val="0"/>
              </a:spcBef>
              <a:buAutoNum type="arabicParenR"/>
            </a:pPr>
            <a:r>
              <a:rPr lang="en-US" sz="2200" b="1" dirty="0"/>
              <a:t>Inquirant </a:t>
            </a:r>
            <a:r>
              <a:rPr lang="en-US" sz="2200" dirty="0"/>
              <a:t>– Application started, but not certified</a:t>
            </a:r>
          </a:p>
          <a:p>
            <a:pPr marL="457200" indent="-457200">
              <a:spcBef>
                <a:spcPts val="0"/>
              </a:spcBef>
              <a:buAutoNum type="arabicParenR"/>
            </a:pPr>
            <a:r>
              <a:rPr lang="en-US" sz="2200" b="1" dirty="0"/>
              <a:t>Applicant </a:t>
            </a:r>
            <a:r>
              <a:rPr lang="en-US" sz="2200" dirty="0"/>
              <a:t>– Application certified, but no services entered</a:t>
            </a:r>
          </a:p>
          <a:p>
            <a:pPr marL="457200" indent="-457200">
              <a:spcBef>
                <a:spcPts val="0"/>
              </a:spcBef>
              <a:buAutoNum type="arabicParenR"/>
            </a:pPr>
            <a:r>
              <a:rPr lang="en-US" sz="2200" b="1" dirty="0"/>
              <a:t>Registrant</a:t>
            </a:r>
            <a:r>
              <a:rPr lang="en-US" sz="2200" dirty="0"/>
              <a:t> – Application certified, at least one service entered</a:t>
            </a:r>
          </a:p>
          <a:p>
            <a:pPr marL="457200" indent="-457200">
              <a:spcBef>
                <a:spcPts val="0"/>
              </a:spcBef>
              <a:buAutoNum type="arabicParenR"/>
            </a:pPr>
            <a:r>
              <a:rPr lang="en-US" sz="2200" b="1" dirty="0" err="1"/>
              <a:t>Exiter</a:t>
            </a:r>
            <a:r>
              <a:rPr lang="en-US" sz="2200" b="1" dirty="0"/>
              <a:t> </a:t>
            </a:r>
            <a:r>
              <a:rPr lang="en-US" sz="2200" dirty="0"/>
              <a:t>– application certified, client services all closed, exit screen completed</a:t>
            </a:r>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9" name="Picture 8">
            <a:extLst>
              <a:ext uri="{FF2B5EF4-FFF2-40B4-BE49-F238E27FC236}">
                <a16:creationId xmlns:a16="http://schemas.microsoft.com/office/drawing/2014/main" id="{5FBB4103-61C4-FD63-6FD4-9C64C83868FA}"/>
              </a:ext>
            </a:extLst>
          </p:cNvPr>
          <p:cNvPicPr>
            <a:picLocks noChangeAspect="1"/>
          </p:cNvPicPr>
          <p:nvPr/>
        </p:nvPicPr>
        <p:blipFill>
          <a:blip r:embed="rId2"/>
          <a:stretch>
            <a:fillRect/>
          </a:stretch>
        </p:blipFill>
        <p:spPr>
          <a:xfrm>
            <a:off x="5604983" y="3113137"/>
            <a:ext cx="6331536" cy="2884366"/>
          </a:xfrm>
          <a:prstGeom prst="rect">
            <a:avLst/>
          </a:prstGeom>
        </p:spPr>
      </p:pic>
    </p:spTree>
    <p:extLst>
      <p:ext uri="{BB962C8B-B14F-4D97-AF65-F5344CB8AC3E}">
        <p14:creationId xmlns:p14="http://schemas.microsoft.com/office/powerpoint/2010/main" val="3916006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467810" y="3219308"/>
            <a:ext cx="5102996" cy="2432061"/>
          </a:xfrm>
        </p:spPr>
        <p:txBody>
          <a:bodyPr>
            <a:noAutofit/>
          </a:bodyPr>
          <a:lstStyle/>
          <a:p>
            <a:pPr marL="0" indent="0">
              <a:buNone/>
            </a:pPr>
            <a:r>
              <a:rPr lang="en-US" dirty="0"/>
              <a:t>If the application is still in Inquirant status, the career planner should still be able to edit all of the client fields in the record as none of the fields will be locked.</a:t>
            </a: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56D68BDB-38FB-512D-2046-CA3029332C49}"/>
              </a:ext>
            </a:extLst>
          </p:cNvPr>
          <p:cNvPicPr>
            <a:picLocks noChangeAspect="1"/>
          </p:cNvPicPr>
          <p:nvPr/>
        </p:nvPicPr>
        <p:blipFill>
          <a:blip r:embed="rId2"/>
          <a:stretch>
            <a:fillRect/>
          </a:stretch>
        </p:blipFill>
        <p:spPr>
          <a:xfrm>
            <a:off x="5841507" y="3344810"/>
            <a:ext cx="5334000" cy="1226820"/>
          </a:xfrm>
          <a:prstGeom prst="rect">
            <a:avLst/>
          </a:prstGeom>
        </p:spPr>
      </p:pic>
    </p:spTree>
    <p:extLst>
      <p:ext uri="{BB962C8B-B14F-4D97-AF65-F5344CB8AC3E}">
        <p14:creationId xmlns:p14="http://schemas.microsoft.com/office/powerpoint/2010/main" val="347111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4" y="2649999"/>
            <a:ext cx="5093676" cy="3995897"/>
          </a:xfrm>
        </p:spPr>
        <p:txBody>
          <a:bodyPr>
            <a:noAutofit/>
          </a:bodyPr>
          <a:lstStyle/>
          <a:p>
            <a:pPr marL="0" indent="0">
              <a:spcBef>
                <a:spcPts val="1200"/>
              </a:spcBef>
              <a:spcAft>
                <a:spcPts val="1200"/>
              </a:spcAft>
              <a:buNone/>
            </a:pPr>
            <a:r>
              <a:rPr lang="en-US" sz="2400" dirty="0"/>
              <a:t>If the application is in Applicant or Registrant status, the LSA and/or the Career Planner can only edit unlocked fields.  The LSA will be able to edit more fields than an IWDS user with the case manager supervisor or career planner roles.</a:t>
            </a:r>
          </a:p>
          <a:p>
            <a:pPr marL="0" indent="0">
              <a:spcBef>
                <a:spcPts val="1200"/>
              </a:spcBef>
              <a:spcAft>
                <a:spcPts val="1200"/>
              </a:spcAft>
              <a:buNone/>
            </a:pPr>
            <a:r>
              <a:rPr lang="en-US" sz="2400" dirty="0"/>
              <a:t>Any locked fields will require an IWDS Modification Request form.  There will be an example of this form later in the presentation. </a:t>
            </a:r>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BD420211-DAEB-431A-845F-5C802D60D30E}"/>
              </a:ext>
            </a:extLst>
          </p:cNvPr>
          <p:cNvPicPr>
            <a:picLocks noChangeAspect="1"/>
          </p:cNvPicPr>
          <p:nvPr/>
        </p:nvPicPr>
        <p:blipFill>
          <a:blip r:embed="rId2"/>
          <a:stretch>
            <a:fillRect/>
          </a:stretch>
        </p:blipFill>
        <p:spPr>
          <a:xfrm>
            <a:off x="5445370" y="2949213"/>
            <a:ext cx="5943600" cy="1360849"/>
          </a:xfrm>
          <a:prstGeom prst="rect">
            <a:avLst/>
          </a:prstGeom>
        </p:spPr>
      </p:pic>
      <p:pic>
        <p:nvPicPr>
          <p:cNvPr id="10" name="Picture 9">
            <a:extLst>
              <a:ext uri="{FF2B5EF4-FFF2-40B4-BE49-F238E27FC236}">
                <a16:creationId xmlns:a16="http://schemas.microsoft.com/office/drawing/2014/main" id="{09524862-C32F-629E-057D-4D96B145C6F8}"/>
              </a:ext>
            </a:extLst>
          </p:cNvPr>
          <p:cNvPicPr>
            <a:picLocks noChangeAspect="1"/>
          </p:cNvPicPr>
          <p:nvPr/>
        </p:nvPicPr>
        <p:blipFill>
          <a:blip r:embed="rId3"/>
          <a:stretch>
            <a:fillRect/>
          </a:stretch>
        </p:blipFill>
        <p:spPr>
          <a:xfrm>
            <a:off x="5445370" y="4800393"/>
            <a:ext cx="5943601" cy="1355171"/>
          </a:xfrm>
          <a:prstGeom prst="rect">
            <a:avLst/>
          </a:prstGeom>
        </p:spPr>
      </p:pic>
    </p:spTree>
    <p:extLst>
      <p:ext uri="{BB962C8B-B14F-4D97-AF65-F5344CB8AC3E}">
        <p14:creationId xmlns:p14="http://schemas.microsoft.com/office/powerpoint/2010/main" val="1789837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71559" y="3054285"/>
            <a:ext cx="4800773" cy="3406357"/>
          </a:xfrm>
        </p:spPr>
        <p:txBody>
          <a:bodyPr>
            <a:normAutofit/>
          </a:bodyPr>
          <a:lstStyle/>
          <a:p>
            <a:pPr marL="0" indent="0">
              <a:buNone/>
            </a:pPr>
            <a:r>
              <a:rPr lang="en-US" dirty="0"/>
              <a:t>The Local System Administrator can edit fields, delete services, even delete eligibility certifications in an application.</a:t>
            </a:r>
          </a:p>
        </p:txBody>
      </p:sp>
      <p:sp>
        <p:nvSpPr>
          <p:cNvPr id="4" name="Rectangle 3">
            <a:extLst>
              <a:ext uri="{FF2B5EF4-FFF2-40B4-BE49-F238E27FC236}">
                <a16:creationId xmlns:a16="http://schemas.microsoft.com/office/drawing/2014/main" id="{884D67A2-72D1-47F0-B381-BCAEDDBB93EC}"/>
              </a:ext>
            </a:extLst>
          </p:cNvPr>
          <p:cNvSpPr/>
          <p:nvPr/>
        </p:nvSpPr>
        <p:spPr>
          <a:xfrm>
            <a:off x="2482121"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AD8C32F2-1F16-2CF3-E20B-E4FC9CC18280}"/>
              </a:ext>
            </a:extLst>
          </p:cNvPr>
          <p:cNvPicPr>
            <a:picLocks noChangeAspect="1"/>
          </p:cNvPicPr>
          <p:nvPr/>
        </p:nvPicPr>
        <p:blipFill>
          <a:blip r:embed="rId2"/>
          <a:stretch>
            <a:fillRect/>
          </a:stretch>
        </p:blipFill>
        <p:spPr>
          <a:xfrm>
            <a:off x="5655075" y="2797487"/>
            <a:ext cx="6183655" cy="3559106"/>
          </a:xfrm>
          <a:prstGeom prst="rect">
            <a:avLst/>
          </a:prstGeom>
        </p:spPr>
      </p:pic>
    </p:spTree>
    <p:extLst>
      <p:ext uri="{BB962C8B-B14F-4D97-AF65-F5344CB8AC3E}">
        <p14:creationId xmlns:p14="http://schemas.microsoft.com/office/powerpoint/2010/main" val="1123544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467810" y="3082565"/>
            <a:ext cx="5628190" cy="3164570"/>
          </a:xfrm>
        </p:spPr>
        <p:txBody>
          <a:bodyPr>
            <a:noAutofit/>
          </a:bodyPr>
          <a:lstStyle/>
          <a:p>
            <a:pPr marL="0" indent="0">
              <a:spcBef>
                <a:spcPts val="0"/>
              </a:spcBef>
              <a:buNone/>
            </a:pPr>
            <a:r>
              <a:rPr lang="en-US" sz="2600" dirty="0"/>
              <a:t>On the Application Definition screen, the LSA can change the </a:t>
            </a:r>
            <a:r>
              <a:rPr lang="en-US" sz="2600" dirty="0" err="1"/>
              <a:t>IwNC</a:t>
            </a:r>
            <a:r>
              <a:rPr lang="en-US" sz="2600" dirty="0"/>
              <a:t> or the assigned Career Planner with the options in the dropdowns.  </a:t>
            </a:r>
          </a:p>
          <a:p>
            <a:pPr marL="0" indent="0">
              <a:spcBef>
                <a:spcPts val="0"/>
              </a:spcBef>
              <a:buNone/>
            </a:pPr>
            <a:endParaRPr lang="en-US" sz="2600" dirty="0"/>
          </a:p>
          <a:p>
            <a:pPr marL="0" indent="0">
              <a:spcBef>
                <a:spcPts val="0"/>
              </a:spcBef>
              <a:buNone/>
            </a:pPr>
            <a:r>
              <a:rPr lang="en-US" sz="2600" dirty="0"/>
              <a:t>The only choices available in these 2 dropdown menus will be specific to the LWIA where the client is assigned.</a:t>
            </a:r>
          </a:p>
          <a:p>
            <a:pPr marL="0" indent="0">
              <a:spcBef>
                <a:spcPts val="0"/>
              </a:spcBef>
              <a:buNone/>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9364B067-E34C-5B19-A46F-75413B2C19EF}"/>
              </a:ext>
            </a:extLst>
          </p:cNvPr>
          <p:cNvPicPr>
            <a:picLocks noChangeAspect="1"/>
          </p:cNvPicPr>
          <p:nvPr/>
        </p:nvPicPr>
        <p:blipFill>
          <a:blip r:embed="rId2"/>
          <a:stretch>
            <a:fillRect/>
          </a:stretch>
        </p:blipFill>
        <p:spPr>
          <a:xfrm>
            <a:off x="5925943" y="3082565"/>
            <a:ext cx="6012396" cy="3503464"/>
          </a:xfrm>
          <a:prstGeom prst="rect">
            <a:avLst/>
          </a:prstGeom>
        </p:spPr>
      </p:pic>
    </p:spTree>
    <p:extLst>
      <p:ext uri="{BB962C8B-B14F-4D97-AF65-F5344CB8AC3E}">
        <p14:creationId xmlns:p14="http://schemas.microsoft.com/office/powerpoint/2010/main" val="8518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C46255-5A80-F191-ACD5-5FE89446FB22}"/>
              </a:ext>
            </a:extLst>
          </p:cNvPr>
          <p:cNvPicPr>
            <a:picLocks noChangeAspect="1"/>
          </p:cNvPicPr>
          <p:nvPr/>
        </p:nvPicPr>
        <p:blipFill>
          <a:blip r:embed="rId2"/>
          <a:stretch>
            <a:fillRect/>
          </a:stretch>
        </p:blipFill>
        <p:spPr>
          <a:xfrm>
            <a:off x="6193868" y="2903581"/>
            <a:ext cx="5664314" cy="3300634"/>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11489" y="2897523"/>
            <a:ext cx="5118753" cy="3185173"/>
          </a:xfrm>
        </p:spPr>
        <p:txBody>
          <a:bodyPr>
            <a:noAutofit/>
          </a:bodyPr>
          <a:lstStyle/>
          <a:p>
            <a:pPr marL="0" indent="0">
              <a:spcBef>
                <a:spcPts val="0"/>
              </a:spcBef>
              <a:buNone/>
            </a:pPr>
            <a:r>
              <a:rPr lang="en-US" sz="2400" dirty="0"/>
              <a:t>If you try to change the “Contact Date”, the IWDS system will not allow the new date to be greater than the application date.</a:t>
            </a:r>
          </a:p>
          <a:p>
            <a:pPr marL="0" indent="0">
              <a:spcBef>
                <a:spcPts val="0"/>
              </a:spcBef>
              <a:buNone/>
            </a:pPr>
            <a:endParaRPr lang="en-US" sz="2400" dirty="0"/>
          </a:p>
          <a:p>
            <a:pPr marL="0" indent="0">
              <a:spcBef>
                <a:spcPts val="0"/>
              </a:spcBef>
              <a:buNone/>
            </a:pPr>
            <a:r>
              <a:rPr lang="en-US" sz="2400" dirty="0"/>
              <a:t>If the client is not showing up in the career planner’s “My Customers” menu, check to be sure the “Show on My Applications” field = Yes</a:t>
            </a:r>
          </a:p>
          <a:p>
            <a:pPr marL="0" indent="0">
              <a:spcBef>
                <a:spcPts val="0"/>
              </a:spcBef>
              <a:buNone/>
            </a:pPr>
            <a:endParaRPr lang="en-US" sz="2000" dirty="0"/>
          </a:p>
          <a:p>
            <a:pPr marL="0" indent="0">
              <a:spcBef>
                <a:spcPts val="0"/>
              </a:spcBef>
              <a:buNone/>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cxnSp>
        <p:nvCxnSpPr>
          <p:cNvPr id="7" name="Straight Arrow Connector 6">
            <a:extLst>
              <a:ext uri="{FF2B5EF4-FFF2-40B4-BE49-F238E27FC236}">
                <a16:creationId xmlns:a16="http://schemas.microsoft.com/office/drawing/2014/main" id="{59450AA4-F1F0-9A98-986F-1D1AC1D607F0}"/>
              </a:ext>
            </a:extLst>
          </p:cNvPr>
          <p:cNvCxnSpPr/>
          <p:nvPr/>
        </p:nvCxnSpPr>
        <p:spPr>
          <a:xfrm>
            <a:off x="5646656" y="3780148"/>
            <a:ext cx="1414020" cy="7824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62099EA-F7A7-D2BD-5BD3-F038DD7BDD6E}"/>
              </a:ext>
            </a:extLst>
          </p:cNvPr>
          <p:cNvCxnSpPr>
            <a:cxnSpLocks/>
          </p:cNvCxnSpPr>
          <p:nvPr/>
        </p:nvCxnSpPr>
        <p:spPr>
          <a:xfrm>
            <a:off x="5344998" y="5363852"/>
            <a:ext cx="1008668" cy="1284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48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9A7DAF-BC58-D084-49A2-F2976B43CEC5}"/>
              </a:ext>
            </a:extLst>
          </p:cNvPr>
          <p:cNvPicPr>
            <a:picLocks noChangeAspect="1"/>
          </p:cNvPicPr>
          <p:nvPr/>
        </p:nvPicPr>
        <p:blipFill>
          <a:blip r:embed="rId2"/>
          <a:stretch>
            <a:fillRect/>
          </a:stretch>
        </p:blipFill>
        <p:spPr>
          <a:xfrm>
            <a:off x="6302326" y="3027466"/>
            <a:ext cx="5664314" cy="3300634"/>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852158"/>
            <a:ext cx="5950633" cy="3651250"/>
          </a:xfrm>
        </p:spPr>
        <p:txBody>
          <a:bodyPr>
            <a:noAutofit/>
          </a:bodyPr>
          <a:lstStyle/>
          <a:p>
            <a:pPr marL="0" indent="0">
              <a:spcBef>
                <a:spcPts val="0"/>
              </a:spcBef>
              <a:buNone/>
            </a:pPr>
            <a:r>
              <a:rPr lang="en-US" sz="2400" dirty="0"/>
              <a:t>From the Application Definition screen, the </a:t>
            </a:r>
            <a:r>
              <a:rPr lang="en-US" sz="2400" u="sng" dirty="0">
                <a:highlight>
                  <a:srgbClr val="FFFF00"/>
                </a:highlight>
              </a:rPr>
              <a:t>LSA has the ability to delete the entire Application by clicking the </a:t>
            </a:r>
            <a:r>
              <a:rPr lang="en-US" sz="2400" b="1" u="sng" dirty="0">
                <a:highlight>
                  <a:srgbClr val="FFFF00"/>
                </a:highlight>
              </a:rPr>
              <a:t>DELETE</a:t>
            </a:r>
            <a:r>
              <a:rPr lang="en-US" sz="2400" u="sng" dirty="0">
                <a:highlight>
                  <a:srgbClr val="FFFF00"/>
                </a:highlight>
              </a:rPr>
              <a:t> button</a:t>
            </a:r>
            <a:r>
              <a:rPr lang="en-US" sz="2400" dirty="0"/>
              <a:t>.</a:t>
            </a:r>
          </a:p>
          <a:p>
            <a:pPr marL="0" indent="0">
              <a:spcBef>
                <a:spcPts val="0"/>
              </a:spcBef>
              <a:buNone/>
            </a:pPr>
            <a:endParaRPr lang="en-US" sz="2400" dirty="0"/>
          </a:p>
          <a:p>
            <a:pPr marL="0" indent="0">
              <a:spcBef>
                <a:spcPts val="0"/>
              </a:spcBef>
              <a:buNone/>
            </a:pPr>
            <a:r>
              <a:rPr lang="en-US" sz="2400" b="1" u="sng" dirty="0"/>
              <a:t>CAUTION</a:t>
            </a:r>
            <a:r>
              <a:rPr lang="en-US" sz="2400" dirty="0"/>
              <a:t> – this will delete almost EVERYTHING connected to this application.  Services, certification, client data, test data, and more will all be deleted.</a:t>
            </a:r>
          </a:p>
          <a:p>
            <a:pPr marL="0" indent="0">
              <a:spcBef>
                <a:spcPts val="0"/>
              </a:spcBef>
              <a:buNone/>
            </a:pPr>
            <a:endParaRPr lang="en-US" sz="2400" dirty="0"/>
          </a:p>
          <a:p>
            <a:pPr marL="0" indent="0">
              <a:spcBef>
                <a:spcPts val="0"/>
              </a:spcBef>
              <a:buNone/>
            </a:pPr>
            <a:r>
              <a:rPr lang="en-US" sz="2400" dirty="0"/>
              <a:t>This will </a:t>
            </a:r>
            <a:r>
              <a:rPr lang="en-US" sz="2400" b="1" u="sng" dirty="0"/>
              <a:t>not</a:t>
            </a:r>
            <a:r>
              <a:rPr lang="en-US" sz="2400" dirty="0"/>
              <a:t> delete case notes, Universal Services or Customer Level client information.</a:t>
            </a: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sp>
        <p:nvSpPr>
          <p:cNvPr id="6" name="Arrow: Right 5">
            <a:extLst>
              <a:ext uri="{FF2B5EF4-FFF2-40B4-BE49-F238E27FC236}">
                <a16:creationId xmlns:a16="http://schemas.microsoft.com/office/drawing/2014/main" id="{1DCB119E-1D5D-84D3-12E4-7EF5C8761D48}"/>
              </a:ext>
            </a:extLst>
          </p:cNvPr>
          <p:cNvSpPr/>
          <p:nvPr/>
        </p:nvSpPr>
        <p:spPr>
          <a:xfrm>
            <a:off x="7634889" y="6005737"/>
            <a:ext cx="1178350" cy="3382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487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FF37AF-2805-5BC3-1614-BB617775EA5A}"/>
              </a:ext>
            </a:extLst>
          </p:cNvPr>
          <p:cNvPicPr>
            <a:picLocks noChangeAspect="1"/>
          </p:cNvPicPr>
          <p:nvPr/>
        </p:nvPicPr>
        <p:blipFill>
          <a:blip r:embed="rId2"/>
          <a:stretch>
            <a:fillRect/>
          </a:stretch>
        </p:blipFill>
        <p:spPr>
          <a:xfrm>
            <a:off x="6994469" y="2696607"/>
            <a:ext cx="3827502" cy="3635508"/>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931736"/>
            <a:ext cx="5894362" cy="3528906"/>
          </a:xfrm>
        </p:spPr>
        <p:txBody>
          <a:bodyPr>
            <a:noAutofit/>
          </a:bodyPr>
          <a:lstStyle/>
          <a:p>
            <a:pPr marL="0" indent="0">
              <a:spcBef>
                <a:spcPts val="0"/>
              </a:spcBef>
              <a:buNone/>
            </a:pPr>
            <a:r>
              <a:rPr lang="en-US" sz="2400" dirty="0"/>
              <a:t>On the Concurrent Programs screen, the LSA can change all the choices.</a:t>
            </a:r>
          </a:p>
          <a:p>
            <a:pPr marL="0" indent="0">
              <a:spcBef>
                <a:spcPts val="0"/>
              </a:spcBef>
              <a:buNone/>
            </a:pPr>
            <a:endParaRPr lang="en-US" sz="2400" dirty="0"/>
          </a:p>
          <a:p>
            <a:pPr marL="0" indent="0">
              <a:spcBef>
                <a:spcPts val="0"/>
              </a:spcBef>
              <a:buNone/>
            </a:pPr>
            <a:r>
              <a:rPr lang="en-US" sz="2400" dirty="0"/>
              <a:t>Keep in mind, this screen should reflect concurrent programs for the client </a:t>
            </a:r>
            <a:r>
              <a:rPr lang="en-US" sz="2400" u="sng" dirty="0"/>
              <a:t>on the Application Date</a:t>
            </a:r>
            <a:r>
              <a:rPr lang="en-US" sz="2400" dirty="0"/>
              <a:t>, not programs added after that date.</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sp>
        <p:nvSpPr>
          <p:cNvPr id="6" name="Oval 5">
            <a:extLst>
              <a:ext uri="{FF2B5EF4-FFF2-40B4-BE49-F238E27FC236}">
                <a16:creationId xmlns:a16="http://schemas.microsoft.com/office/drawing/2014/main" id="{AAEEFBA2-4E31-1AF3-40C2-87A5A5AD06C1}"/>
              </a:ext>
            </a:extLst>
          </p:cNvPr>
          <p:cNvSpPr/>
          <p:nvPr/>
        </p:nvSpPr>
        <p:spPr>
          <a:xfrm>
            <a:off x="9577633" y="2931736"/>
            <a:ext cx="1395167" cy="3582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D65651B-E9CC-B0CC-68A8-694FA77AADDD}"/>
              </a:ext>
            </a:extLst>
          </p:cNvPr>
          <p:cNvCxnSpPr>
            <a:cxnSpLocks/>
          </p:cNvCxnSpPr>
          <p:nvPr/>
        </p:nvCxnSpPr>
        <p:spPr>
          <a:xfrm flipH="1">
            <a:off x="10671142" y="2003668"/>
            <a:ext cx="301658" cy="8504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90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854442" y="2733606"/>
            <a:ext cx="10235592" cy="3549498"/>
          </a:xfrm>
        </p:spPr>
        <p:txBody>
          <a:bodyPr>
            <a:normAutofit/>
          </a:bodyPr>
          <a:lstStyle/>
          <a:p>
            <a:pPr marL="0" indent="0">
              <a:buNone/>
            </a:pPr>
            <a:r>
              <a:rPr lang="en-US" dirty="0"/>
              <a:t>This training is not meant to be a substitute for the WIOA training series offered by OET with Jim Potts.</a:t>
            </a:r>
          </a:p>
          <a:p>
            <a:pPr marL="0" indent="0">
              <a:buNone/>
            </a:pPr>
            <a:endParaRPr lang="en-US" dirty="0"/>
          </a:p>
          <a:p>
            <a:pPr marL="0" indent="0">
              <a:buNone/>
            </a:pPr>
            <a:r>
              <a:rPr lang="en-US" dirty="0"/>
              <a:t>This training is concentrated on what an IWDS Local System Administrator can change/edit on client screens after the client has been certified and how to submit for client modifications that need assistance from OET.</a:t>
            </a:r>
          </a:p>
          <a:p>
            <a:pPr marL="0" indent="0">
              <a:buNone/>
            </a:pPr>
            <a:endParaRPr lang="en-US" dirty="0"/>
          </a:p>
        </p:txBody>
      </p:sp>
      <p:sp>
        <p:nvSpPr>
          <p:cNvPr id="4" name="Rectangle 3">
            <a:extLst>
              <a:ext uri="{FF2B5EF4-FFF2-40B4-BE49-F238E27FC236}">
                <a16:creationId xmlns:a16="http://schemas.microsoft.com/office/drawing/2014/main" id="{884D67A2-72D1-47F0-B381-BCAEDDBB93EC}"/>
              </a:ext>
            </a:extLst>
          </p:cNvPr>
          <p:cNvSpPr/>
          <p:nvPr/>
        </p:nvSpPr>
        <p:spPr>
          <a:xfrm>
            <a:off x="4963436" y="2003668"/>
            <a:ext cx="201760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p:txBody>
      </p:sp>
    </p:spTree>
    <p:extLst>
      <p:ext uri="{BB962C8B-B14F-4D97-AF65-F5344CB8AC3E}">
        <p14:creationId xmlns:p14="http://schemas.microsoft.com/office/powerpoint/2010/main" val="1527418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FF37AF-2805-5BC3-1614-BB617775EA5A}"/>
              </a:ext>
            </a:extLst>
          </p:cNvPr>
          <p:cNvPicPr>
            <a:picLocks noChangeAspect="1"/>
          </p:cNvPicPr>
          <p:nvPr/>
        </p:nvPicPr>
        <p:blipFill>
          <a:blip r:embed="rId2"/>
          <a:stretch>
            <a:fillRect/>
          </a:stretch>
        </p:blipFill>
        <p:spPr>
          <a:xfrm>
            <a:off x="6994469" y="2696607"/>
            <a:ext cx="3827502" cy="3635508"/>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931736"/>
            <a:ext cx="6528501" cy="3528906"/>
          </a:xfrm>
        </p:spPr>
        <p:txBody>
          <a:bodyPr>
            <a:noAutofit/>
          </a:bodyPr>
          <a:lstStyle/>
          <a:p>
            <a:pPr marL="0" indent="0">
              <a:spcBef>
                <a:spcPts val="0"/>
              </a:spcBef>
              <a:buNone/>
            </a:pPr>
            <a:r>
              <a:rPr lang="en-US" sz="2000" dirty="0"/>
              <a:t>During participation in WIOA, IF the client gets involved with any of the other programs that originally had a response of “No”, it is correct to change the response to “Yes”, and case note what occurred.  </a:t>
            </a:r>
          </a:p>
          <a:p>
            <a:pPr marL="0" indent="0">
              <a:spcBef>
                <a:spcPts val="0"/>
              </a:spcBef>
              <a:buNone/>
            </a:pPr>
            <a:endParaRPr lang="en-US" sz="2000" dirty="0"/>
          </a:p>
          <a:p>
            <a:pPr marL="0" indent="0">
              <a:spcBef>
                <a:spcPts val="0"/>
              </a:spcBef>
              <a:buNone/>
            </a:pPr>
            <a:r>
              <a:rPr lang="en-US" sz="2000" dirty="0"/>
              <a:t>As an example, when the client first entered the WIOA program, they were not approved for a Temporary Assistance for Needy Family (TANF), but later during participation, the client went on TANF.   Then it would be correct to update the question associated with TANF on the Concurrent Programs from a “No” to “Yes” and add a case note explaining this.  </a:t>
            </a:r>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spTree>
    <p:extLst>
      <p:ext uri="{BB962C8B-B14F-4D97-AF65-F5344CB8AC3E}">
        <p14:creationId xmlns:p14="http://schemas.microsoft.com/office/powerpoint/2010/main" val="1697606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FF37AF-2805-5BC3-1614-BB617775EA5A}"/>
              </a:ext>
            </a:extLst>
          </p:cNvPr>
          <p:cNvPicPr>
            <a:picLocks noChangeAspect="1"/>
          </p:cNvPicPr>
          <p:nvPr/>
        </p:nvPicPr>
        <p:blipFill>
          <a:blip r:embed="rId2"/>
          <a:stretch>
            <a:fillRect/>
          </a:stretch>
        </p:blipFill>
        <p:spPr>
          <a:xfrm>
            <a:off x="6994469" y="2696607"/>
            <a:ext cx="3827502" cy="3635508"/>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931736"/>
            <a:ext cx="6528501" cy="3528906"/>
          </a:xfrm>
        </p:spPr>
        <p:txBody>
          <a:bodyPr>
            <a:noAutofit/>
          </a:bodyPr>
          <a:lstStyle/>
          <a:p>
            <a:pPr marL="0" indent="0">
              <a:spcBef>
                <a:spcPts val="0"/>
              </a:spcBef>
              <a:buNone/>
            </a:pPr>
            <a:r>
              <a:rPr lang="en-US" sz="2400" dirty="0"/>
              <a:t>However, you should </a:t>
            </a:r>
            <a:r>
              <a:rPr lang="en-US" sz="2400" b="1" u="sng" dirty="0"/>
              <a:t>NEVER</a:t>
            </a:r>
            <a:r>
              <a:rPr lang="en-US" sz="2400" dirty="0"/>
              <a:t> switch a response on the Concurrent Programs from a “Yes” at application to a “No” during participation.   </a:t>
            </a:r>
          </a:p>
          <a:p>
            <a:pPr marL="0" indent="0">
              <a:spcBef>
                <a:spcPts val="0"/>
              </a:spcBef>
              <a:buNone/>
            </a:pPr>
            <a:r>
              <a:rPr lang="en-US" sz="2400" dirty="0"/>
              <a:t>The only exception to this would be if it was a data entry error at time of application/certification and the particular “Yes” was incorrectly recorded.  Then change to “No” and provide a descriptive case note that this change was made due to data entry error. </a:t>
            </a:r>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spTree>
    <p:extLst>
      <p:ext uri="{BB962C8B-B14F-4D97-AF65-F5344CB8AC3E}">
        <p14:creationId xmlns:p14="http://schemas.microsoft.com/office/powerpoint/2010/main" val="1035502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941163"/>
            <a:ext cx="5594251" cy="3519479"/>
          </a:xfrm>
        </p:spPr>
        <p:txBody>
          <a:bodyPr>
            <a:noAutofit/>
          </a:bodyPr>
          <a:lstStyle/>
          <a:p>
            <a:pPr marL="0" indent="0">
              <a:spcBef>
                <a:spcPts val="0"/>
              </a:spcBef>
              <a:buNone/>
            </a:pPr>
            <a:r>
              <a:rPr lang="en-US" sz="2400" dirty="0"/>
              <a:t>On the Characteristics and Barriers screen, the LSA cannot change any fields.</a:t>
            </a:r>
          </a:p>
          <a:p>
            <a:pPr marL="0" indent="0">
              <a:spcBef>
                <a:spcPts val="0"/>
              </a:spcBef>
              <a:buNone/>
            </a:pPr>
            <a:endParaRPr lang="en-US" sz="2400" dirty="0"/>
          </a:p>
          <a:p>
            <a:pPr marL="0" indent="0">
              <a:spcBef>
                <a:spcPts val="0"/>
              </a:spcBef>
              <a:buNone/>
            </a:pPr>
            <a:r>
              <a:rPr lang="en-US" sz="2400" dirty="0"/>
              <a:t>Any changes to this screen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67D17444-B63D-216B-64D7-6279B6861F54}"/>
              </a:ext>
            </a:extLst>
          </p:cNvPr>
          <p:cNvPicPr>
            <a:picLocks noChangeAspect="1"/>
          </p:cNvPicPr>
          <p:nvPr/>
        </p:nvPicPr>
        <p:blipFill>
          <a:blip r:embed="rId2"/>
          <a:stretch>
            <a:fillRect/>
          </a:stretch>
        </p:blipFill>
        <p:spPr>
          <a:xfrm>
            <a:off x="5693037" y="2818135"/>
            <a:ext cx="5457825" cy="3429000"/>
          </a:xfrm>
          <a:prstGeom prst="rect">
            <a:avLst/>
          </a:prstGeom>
        </p:spPr>
      </p:pic>
    </p:spTree>
    <p:extLst>
      <p:ext uri="{BB962C8B-B14F-4D97-AF65-F5344CB8AC3E}">
        <p14:creationId xmlns:p14="http://schemas.microsoft.com/office/powerpoint/2010/main" val="2260360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997724"/>
            <a:ext cx="5594251" cy="3462918"/>
          </a:xfrm>
        </p:spPr>
        <p:txBody>
          <a:bodyPr>
            <a:noAutofit/>
          </a:bodyPr>
          <a:lstStyle/>
          <a:p>
            <a:pPr marL="0" indent="0">
              <a:spcBef>
                <a:spcPts val="0"/>
              </a:spcBef>
              <a:buNone/>
            </a:pPr>
            <a:r>
              <a:rPr lang="en-US" sz="2400" dirty="0"/>
              <a:t>On the Employment Characteristics screen, the LSA can only change the “Tenure” and the “Dependent of a seasonal, or migrant and seasonal farmworker” fields.</a:t>
            </a:r>
          </a:p>
          <a:p>
            <a:pPr marL="0" indent="0">
              <a:spcBef>
                <a:spcPts val="0"/>
              </a:spcBef>
              <a:buNone/>
            </a:pPr>
            <a:endParaRPr lang="en-US" sz="2400" dirty="0"/>
          </a:p>
          <a:p>
            <a:pPr marL="0" indent="0">
              <a:spcBef>
                <a:spcPts val="0"/>
              </a:spcBef>
              <a:buNone/>
            </a:pPr>
            <a:r>
              <a:rPr lang="en-US" sz="2400" dirty="0"/>
              <a:t>Changes to any other field on this screen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0E2DEA39-0107-E8DE-B535-E8D055BC852C}"/>
              </a:ext>
            </a:extLst>
          </p:cNvPr>
          <p:cNvPicPr>
            <a:picLocks noChangeAspect="1"/>
          </p:cNvPicPr>
          <p:nvPr/>
        </p:nvPicPr>
        <p:blipFill>
          <a:blip r:embed="rId2"/>
          <a:stretch>
            <a:fillRect/>
          </a:stretch>
        </p:blipFill>
        <p:spPr>
          <a:xfrm>
            <a:off x="5868140" y="3047181"/>
            <a:ext cx="5706725" cy="2857255"/>
          </a:xfrm>
          <a:prstGeom prst="rect">
            <a:avLst/>
          </a:prstGeom>
        </p:spPr>
      </p:pic>
    </p:spTree>
    <p:extLst>
      <p:ext uri="{BB962C8B-B14F-4D97-AF65-F5344CB8AC3E}">
        <p14:creationId xmlns:p14="http://schemas.microsoft.com/office/powerpoint/2010/main" val="2032796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467810" y="2997724"/>
            <a:ext cx="5478134" cy="3462918"/>
          </a:xfrm>
        </p:spPr>
        <p:txBody>
          <a:bodyPr>
            <a:noAutofit/>
          </a:bodyPr>
          <a:lstStyle/>
          <a:p>
            <a:pPr marL="0" indent="0">
              <a:spcBef>
                <a:spcPts val="0"/>
              </a:spcBef>
              <a:buNone/>
            </a:pPr>
            <a:r>
              <a:rPr lang="en-US" sz="2400" dirty="0"/>
              <a:t>On the Employment Status – Application screen, the LSA can only change the “Pell Grant Recipient” and the “Pell Grant Amount” fields.</a:t>
            </a:r>
          </a:p>
          <a:p>
            <a:pPr marL="0" indent="0">
              <a:spcBef>
                <a:spcPts val="0"/>
              </a:spcBef>
              <a:buNone/>
            </a:pPr>
            <a:endParaRPr lang="en-US" sz="2400" dirty="0"/>
          </a:p>
          <a:p>
            <a:pPr marL="0" indent="0">
              <a:spcBef>
                <a:spcPts val="0"/>
              </a:spcBef>
              <a:buNone/>
            </a:pPr>
            <a:r>
              <a:rPr lang="en-US" sz="2400" dirty="0"/>
              <a:t>Changes to any other field on this screen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F39CB7C8-8A27-04EB-CC43-05B0ECC3CD57}"/>
              </a:ext>
            </a:extLst>
          </p:cNvPr>
          <p:cNvPicPr>
            <a:picLocks noChangeAspect="1"/>
          </p:cNvPicPr>
          <p:nvPr/>
        </p:nvPicPr>
        <p:blipFill>
          <a:blip r:embed="rId2"/>
          <a:stretch>
            <a:fillRect/>
          </a:stretch>
        </p:blipFill>
        <p:spPr>
          <a:xfrm>
            <a:off x="6246058" y="2883348"/>
            <a:ext cx="5116172" cy="3683307"/>
          </a:xfrm>
          <a:prstGeom prst="rect">
            <a:avLst/>
          </a:prstGeom>
        </p:spPr>
      </p:pic>
    </p:spTree>
    <p:extLst>
      <p:ext uri="{BB962C8B-B14F-4D97-AF65-F5344CB8AC3E}">
        <p14:creationId xmlns:p14="http://schemas.microsoft.com/office/powerpoint/2010/main" val="720376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546755" y="2987794"/>
            <a:ext cx="5399189" cy="2894532"/>
          </a:xfrm>
        </p:spPr>
        <p:txBody>
          <a:bodyPr>
            <a:noAutofit/>
          </a:bodyPr>
          <a:lstStyle/>
          <a:p>
            <a:pPr marL="0" indent="0">
              <a:spcBef>
                <a:spcPts val="0"/>
              </a:spcBef>
              <a:buNone/>
            </a:pPr>
            <a:r>
              <a:rPr lang="en-US" sz="2400" dirty="0"/>
              <a:t>On the Tests screens, the LSA can not make any changes to existing tests.</a:t>
            </a:r>
          </a:p>
          <a:p>
            <a:pPr marL="0" indent="0">
              <a:spcBef>
                <a:spcPts val="0"/>
              </a:spcBef>
              <a:buNone/>
            </a:pPr>
            <a:endParaRPr lang="en-US" sz="2400" dirty="0"/>
          </a:p>
          <a:p>
            <a:pPr marL="0" indent="0">
              <a:spcBef>
                <a:spcPts val="0"/>
              </a:spcBef>
              <a:buNone/>
            </a:pPr>
            <a:r>
              <a:rPr lang="en-US" sz="2200" dirty="0"/>
              <a:t>The LSA and the career planner can both add new tests to the application.</a:t>
            </a:r>
          </a:p>
          <a:p>
            <a:pPr marL="0" indent="0">
              <a:spcBef>
                <a:spcPts val="0"/>
              </a:spcBef>
              <a:buNone/>
            </a:pPr>
            <a:endParaRPr lang="en-US" sz="2200" dirty="0"/>
          </a:p>
          <a:p>
            <a:pPr marL="0" indent="0">
              <a:spcBef>
                <a:spcPts val="0"/>
              </a:spcBef>
              <a:buNone/>
            </a:pPr>
            <a:r>
              <a:rPr lang="en-US" sz="2200" dirty="0"/>
              <a:t>If you click “view” on a test, you go to the Maintain Test screen which shows the detail information for the selected test.</a:t>
            </a:r>
          </a:p>
        </p:txBody>
      </p:sp>
      <p:sp>
        <p:nvSpPr>
          <p:cNvPr id="4" name="Rectangle 3">
            <a:extLst>
              <a:ext uri="{FF2B5EF4-FFF2-40B4-BE49-F238E27FC236}">
                <a16:creationId xmlns:a16="http://schemas.microsoft.com/office/drawing/2014/main" id="{884D67A2-72D1-47F0-B381-BCAEDDBB93EC}"/>
              </a:ext>
            </a:extLst>
          </p:cNvPr>
          <p:cNvSpPr/>
          <p:nvPr/>
        </p:nvSpPr>
        <p:spPr>
          <a:xfrm>
            <a:off x="2455822" y="1914472"/>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6D7C2A43-347A-6AD9-0298-B4B6D1FA3B6B}"/>
              </a:ext>
            </a:extLst>
          </p:cNvPr>
          <p:cNvPicPr>
            <a:picLocks noChangeAspect="1"/>
          </p:cNvPicPr>
          <p:nvPr/>
        </p:nvPicPr>
        <p:blipFill>
          <a:blip r:embed="rId2"/>
          <a:stretch>
            <a:fillRect/>
          </a:stretch>
        </p:blipFill>
        <p:spPr>
          <a:xfrm>
            <a:off x="5874221" y="2995196"/>
            <a:ext cx="5771024" cy="2964078"/>
          </a:xfrm>
          <a:prstGeom prst="rect">
            <a:avLst/>
          </a:prstGeom>
        </p:spPr>
      </p:pic>
    </p:spTree>
    <p:extLst>
      <p:ext uri="{BB962C8B-B14F-4D97-AF65-F5344CB8AC3E}">
        <p14:creationId xmlns:p14="http://schemas.microsoft.com/office/powerpoint/2010/main" val="4164986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771480"/>
            <a:ext cx="5594251" cy="3689162"/>
          </a:xfrm>
        </p:spPr>
        <p:txBody>
          <a:bodyPr>
            <a:noAutofit/>
          </a:bodyPr>
          <a:lstStyle/>
          <a:p>
            <a:pPr marL="0" indent="0">
              <a:spcBef>
                <a:spcPts val="0"/>
              </a:spcBef>
              <a:buNone/>
            </a:pPr>
            <a:r>
              <a:rPr lang="en-US" sz="2400" dirty="0"/>
              <a:t>On the Maintain Test screens, the LSA can not make any changes to the test record.</a:t>
            </a:r>
          </a:p>
          <a:p>
            <a:pPr marL="0" indent="0">
              <a:spcBef>
                <a:spcPts val="0"/>
              </a:spcBef>
              <a:buNone/>
            </a:pPr>
            <a:endParaRPr lang="en-US" sz="2400" dirty="0"/>
          </a:p>
          <a:p>
            <a:pPr marL="0" indent="0">
              <a:spcBef>
                <a:spcPts val="0"/>
              </a:spcBef>
              <a:buNone/>
            </a:pPr>
            <a:r>
              <a:rPr lang="en-US" sz="2400" dirty="0"/>
              <a:t>Changes to all fields on the Maintain Test screen or a request to delete a test record will require an IWDS Modification Request form.</a:t>
            </a:r>
          </a:p>
          <a:p>
            <a:pPr marL="0" indent="0">
              <a:spcBef>
                <a:spcPts val="0"/>
              </a:spcBef>
              <a:buNone/>
            </a:pPr>
            <a:endParaRPr lang="en-US" sz="2400" dirty="0"/>
          </a:p>
          <a:p>
            <a:pPr marL="0" indent="0">
              <a:spcBef>
                <a:spcPts val="0"/>
              </a:spcBef>
              <a:buNone/>
            </a:pPr>
            <a:r>
              <a:rPr lang="en-US" sz="2400" dirty="0"/>
              <a:t>Be aware that changes to test dates and test scores could affect eligibility.</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55822" y="1914472"/>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3F15209D-996C-DE1B-BF5A-77508DD79A16}"/>
              </a:ext>
            </a:extLst>
          </p:cNvPr>
          <p:cNvPicPr>
            <a:picLocks noChangeAspect="1"/>
          </p:cNvPicPr>
          <p:nvPr/>
        </p:nvPicPr>
        <p:blipFill>
          <a:blip r:embed="rId2"/>
          <a:stretch>
            <a:fillRect/>
          </a:stretch>
        </p:blipFill>
        <p:spPr>
          <a:xfrm>
            <a:off x="6096000" y="2873210"/>
            <a:ext cx="5238750" cy="2847975"/>
          </a:xfrm>
          <a:prstGeom prst="rect">
            <a:avLst/>
          </a:prstGeom>
        </p:spPr>
      </p:pic>
    </p:spTree>
    <p:extLst>
      <p:ext uri="{BB962C8B-B14F-4D97-AF65-F5344CB8AC3E}">
        <p14:creationId xmlns:p14="http://schemas.microsoft.com/office/powerpoint/2010/main" val="2019232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792411"/>
            <a:ext cx="5894365" cy="3344776"/>
          </a:xfrm>
        </p:spPr>
        <p:txBody>
          <a:bodyPr>
            <a:noAutofit/>
          </a:bodyPr>
          <a:lstStyle/>
          <a:p>
            <a:pPr marL="0" indent="0">
              <a:spcBef>
                <a:spcPts val="0"/>
              </a:spcBef>
              <a:buNone/>
            </a:pPr>
            <a:r>
              <a:rPr lang="en-US" sz="2400" dirty="0"/>
              <a:t>On the Public Assistance screen, the LSA can only change the “Most Recent Date Referred to Other Federal/State Assistance” field.</a:t>
            </a:r>
          </a:p>
          <a:p>
            <a:pPr marL="0" indent="0">
              <a:spcBef>
                <a:spcPts val="0"/>
              </a:spcBef>
              <a:buNone/>
            </a:pPr>
            <a:endParaRPr lang="en-US" sz="2400" dirty="0"/>
          </a:p>
          <a:p>
            <a:pPr marL="0" indent="0">
              <a:spcBef>
                <a:spcPts val="0"/>
              </a:spcBef>
              <a:buNone/>
            </a:pPr>
            <a:r>
              <a:rPr lang="en-US" sz="2400" dirty="0"/>
              <a:t>Changes to any other field on this screen will require an IWDS Modification Request form.</a:t>
            </a:r>
          </a:p>
          <a:p>
            <a:pPr marL="0" indent="0">
              <a:spcBef>
                <a:spcPts val="0"/>
              </a:spcBef>
              <a:buNone/>
            </a:pPr>
            <a:endParaRPr lang="en-US" sz="2400" dirty="0"/>
          </a:p>
          <a:p>
            <a:pPr marL="0" indent="0">
              <a:spcBef>
                <a:spcPts val="0"/>
              </a:spcBef>
              <a:buNone/>
            </a:pPr>
            <a:r>
              <a:rPr lang="en-US" sz="2400" dirty="0"/>
              <a:t>Be aware that changes to fields on this screen could affect eligibility.</a:t>
            </a:r>
          </a:p>
          <a:p>
            <a:pPr marL="0" indent="0">
              <a:spcBef>
                <a:spcPts val="0"/>
              </a:spcBef>
              <a:buNone/>
            </a:pPr>
            <a:endParaRPr lang="en-US" sz="2400" dirty="0"/>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51380C0F-7742-3FCE-93A9-708AE05A604C}"/>
              </a:ext>
            </a:extLst>
          </p:cNvPr>
          <p:cNvPicPr>
            <a:picLocks noChangeAspect="1"/>
          </p:cNvPicPr>
          <p:nvPr/>
        </p:nvPicPr>
        <p:blipFill>
          <a:blip r:embed="rId2"/>
          <a:stretch>
            <a:fillRect/>
          </a:stretch>
        </p:blipFill>
        <p:spPr>
          <a:xfrm>
            <a:off x="6246058" y="2883937"/>
            <a:ext cx="5426799" cy="3363198"/>
          </a:xfrm>
          <a:prstGeom prst="rect">
            <a:avLst/>
          </a:prstGeom>
        </p:spPr>
      </p:pic>
    </p:spTree>
    <p:extLst>
      <p:ext uri="{BB962C8B-B14F-4D97-AF65-F5344CB8AC3E}">
        <p14:creationId xmlns:p14="http://schemas.microsoft.com/office/powerpoint/2010/main" val="330626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4" y="2875175"/>
            <a:ext cx="5474072" cy="3585467"/>
          </a:xfrm>
        </p:spPr>
        <p:txBody>
          <a:bodyPr>
            <a:noAutofit/>
          </a:bodyPr>
          <a:lstStyle/>
          <a:p>
            <a:pPr marL="0" indent="0">
              <a:spcBef>
                <a:spcPts val="0"/>
              </a:spcBef>
              <a:buNone/>
            </a:pPr>
            <a:r>
              <a:rPr lang="en-US" sz="2400" dirty="0"/>
              <a:t>On the Family Characteristics and List Family screens, the LSA cannot change any fields.</a:t>
            </a:r>
          </a:p>
          <a:p>
            <a:pPr marL="0" indent="0">
              <a:spcBef>
                <a:spcPts val="0"/>
              </a:spcBef>
              <a:buNone/>
            </a:pPr>
            <a:endParaRPr lang="en-US" sz="2400" dirty="0"/>
          </a:p>
          <a:p>
            <a:pPr marL="0" indent="0">
              <a:spcBef>
                <a:spcPts val="0"/>
              </a:spcBef>
              <a:buNone/>
            </a:pPr>
            <a:r>
              <a:rPr lang="en-US" sz="2400" dirty="0"/>
              <a:t>Any changes to this screen including adding or removing family members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8" name="Picture 7">
            <a:extLst>
              <a:ext uri="{FF2B5EF4-FFF2-40B4-BE49-F238E27FC236}">
                <a16:creationId xmlns:a16="http://schemas.microsoft.com/office/drawing/2014/main" id="{DC21C4DB-CA27-4295-AFEF-B4B92ACB8FE3}"/>
              </a:ext>
            </a:extLst>
          </p:cNvPr>
          <p:cNvPicPr/>
          <p:nvPr/>
        </p:nvPicPr>
        <p:blipFill rotWithShape="1">
          <a:blip r:embed="rId2"/>
          <a:srcRect l="52525" t="103026" r="-49073" b="-103026"/>
          <a:stretch/>
        </p:blipFill>
        <p:spPr>
          <a:xfrm>
            <a:off x="6246058" y="4555320"/>
            <a:ext cx="5738446" cy="2124075"/>
          </a:xfrm>
          <a:prstGeom prst="rect">
            <a:avLst/>
          </a:prstGeom>
        </p:spPr>
      </p:pic>
      <p:pic>
        <p:nvPicPr>
          <p:cNvPr id="6" name="Picture 5">
            <a:extLst>
              <a:ext uri="{FF2B5EF4-FFF2-40B4-BE49-F238E27FC236}">
                <a16:creationId xmlns:a16="http://schemas.microsoft.com/office/drawing/2014/main" id="{E9381EDD-84D0-C6BB-366A-1BB902065005}"/>
              </a:ext>
            </a:extLst>
          </p:cNvPr>
          <p:cNvPicPr>
            <a:picLocks noChangeAspect="1"/>
          </p:cNvPicPr>
          <p:nvPr/>
        </p:nvPicPr>
        <p:blipFill>
          <a:blip r:embed="rId3"/>
          <a:stretch>
            <a:fillRect/>
          </a:stretch>
        </p:blipFill>
        <p:spPr>
          <a:xfrm>
            <a:off x="6720396" y="2725742"/>
            <a:ext cx="3989911" cy="1720201"/>
          </a:xfrm>
          <a:prstGeom prst="rect">
            <a:avLst/>
          </a:prstGeom>
        </p:spPr>
      </p:pic>
      <p:pic>
        <p:nvPicPr>
          <p:cNvPr id="11" name="Picture 10">
            <a:extLst>
              <a:ext uri="{FF2B5EF4-FFF2-40B4-BE49-F238E27FC236}">
                <a16:creationId xmlns:a16="http://schemas.microsoft.com/office/drawing/2014/main" id="{61667BDE-8EC2-F861-472E-B3D602814707}"/>
              </a:ext>
            </a:extLst>
          </p:cNvPr>
          <p:cNvPicPr>
            <a:picLocks noChangeAspect="1"/>
          </p:cNvPicPr>
          <p:nvPr/>
        </p:nvPicPr>
        <p:blipFill>
          <a:blip r:embed="rId4"/>
          <a:stretch>
            <a:fillRect/>
          </a:stretch>
        </p:blipFill>
        <p:spPr>
          <a:xfrm>
            <a:off x="6246058" y="4514181"/>
            <a:ext cx="5137397" cy="1800671"/>
          </a:xfrm>
          <a:prstGeom prst="rect">
            <a:avLst/>
          </a:prstGeom>
        </p:spPr>
      </p:pic>
    </p:spTree>
    <p:extLst>
      <p:ext uri="{BB962C8B-B14F-4D97-AF65-F5344CB8AC3E}">
        <p14:creationId xmlns:p14="http://schemas.microsoft.com/office/powerpoint/2010/main" val="2382022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4" y="2875175"/>
            <a:ext cx="5474072" cy="3585467"/>
          </a:xfrm>
        </p:spPr>
        <p:txBody>
          <a:bodyPr>
            <a:noAutofit/>
          </a:bodyPr>
          <a:lstStyle/>
          <a:p>
            <a:pPr marL="0" indent="0">
              <a:spcBef>
                <a:spcPts val="0"/>
              </a:spcBef>
              <a:buNone/>
            </a:pPr>
            <a:r>
              <a:rPr lang="en-US" sz="2400" dirty="0"/>
              <a:t>On the Maintain Family screen, the LSA cannot change any fields.</a:t>
            </a:r>
          </a:p>
          <a:p>
            <a:pPr marL="0" indent="0">
              <a:spcBef>
                <a:spcPts val="0"/>
              </a:spcBef>
              <a:buNone/>
            </a:pPr>
            <a:endParaRPr lang="en-US" sz="2400" dirty="0"/>
          </a:p>
          <a:p>
            <a:pPr marL="0" indent="0">
              <a:spcBef>
                <a:spcPts val="0"/>
              </a:spcBef>
              <a:buNone/>
            </a:pPr>
            <a:r>
              <a:rPr lang="en-US" sz="2400" dirty="0"/>
              <a:t>Any changes to this screen to update or remove family members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8" name="Picture 7">
            <a:extLst>
              <a:ext uri="{FF2B5EF4-FFF2-40B4-BE49-F238E27FC236}">
                <a16:creationId xmlns:a16="http://schemas.microsoft.com/office/drawing/2014/main" id="{DC21C4DB-CA27-4295-AFEF-B4B92ACB8FE3}"/>
              </a:ext>
            </a:extLst>
          </p:cNvPr>
          <p:cNvPicPr/>
          <p:nvPr/>
        </p:nvPicPr>
        <p:blipFill rotWithShape="1">
          <a:blip r:embed="rId2"/>
          <a:srcRect l="52525" t="103026" r="-49073" b="-103026"/>
          <a:stretch/>
        </p:blipFill>
        <p:spPr>
          <a:xfrm>
            <a:off x="6246058" y="4555320"/>
            <a:ext cx="5738446" cy="2124075"/>
          </a:xfrm>
          <a:prstGeom prst="rect">
            <a:avLst/>
          </a:prstGeom>
        </p:spPr>
      </p:pic>
      <p:pic>
        <p:nvPicPr>
          <p:cNvPr id="7" name="Picture 6">
            <a:extLst>
              <a:ext uri="{FF2B5EF4-FFF2-40B4-BE49-F238E27FC236}">
                <a16:creationId xmlns:a16="http://schemas.microsoft.com/office/drawing/2014/main" id="{8DC5DAEF-F15E-A130-EFC9-AFF0680D5295}"/>
              </a:ext>
            </a:extLst>
          </p:cNvPr>
          <p:cNvPicPr>
            <a:picLocks noChangeAspect="1"/>
          </p:cNvPicPr>
          <p:nvPr/>
        </p:nvPicPr>
        <p:blipFill>
          <a:blip r:embed="rId3"/>
          <a:stretch>
            <a:fillRect/>
          </a:stretch>
        </p:blipFill>
        <p:spPr>
          <a:xfrm>
            <a:off x="6246058" y="2875175"/>
            <a:ext cx="4371975" cy="2314575"/>
          </a:xfrm>
          <a:prstGeom prst="rect">
            <a:avLst/>
          </a:prstGeom>
        </p:spPr>
      </p:pic>
    </p:spTree>
    <p:extLst>
      <p:ext uri="{BB962C8B-B14F-4D97-AF65-F5344CB8AC3E}">
        <p14:creationId xmlns:p14="http://schemas.microsoft.com/office/powerpoint/2010/main" val="360210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869522" y="2649999"/>
            <a:ext cx="10235592" cy="3810643"/>
          </a:xfrm>
        </p:spPr>
        <p:txBody>
          <a:bodyPr>
            <a:normAutofit lnSpcReduction="10000"/>
          </a:bodyPr>
          <a:lstStyle/>
          <a:p>
            <a:pPr marL="0" indent="0">
              <a:buNone/>
            </a:pPr>
            <a:r>
              <a:rPr lang="en-US" dirty="0"/>
              <a:t>Please be aware that just because something </a:t>
            </a:r>
            <a:r>
              <a:rPr lang="en-US" u="sng" dirty="0"/>
              <a:t>can</a:t>
            </a:r>
            <a:r>
              <a:rPr lang="en-US" dirty="0"/>
              <a:t> be changed doesn’t always mean it </a:t>
            </a:r>
            <a:r>
              <a:rPr lang="en-US" u="sng" dirty="0"/>
              <a:t>should</a:t>
            </a:r>
            <a:r>
              <a:rPr lang="en-US" dirty="0"/>
              <a:t> be changed.  </a:t>
            </a:r>
          </a:p>
          <a:p>
            <a:pPr marL="0" indent="0">
              <a:buNone/>
            </a:pPr>
            <a:endParaRPr lang="en-US" sz="1700" dirty="0"/>
          </a:p>
          <a:p>
            <a:pPr marL="0" indent="0">
              <a:buNone/>
            </a:pPr>
            <a:r>
              <a:rPr lang="en-US" dirty="0"/>
              <a:t>The LSA needs to be aware of how certain changes to a client record can affect </a:t>
            </a:r>
            <a:r>
              <a:rPr lang="en-US" u="sng" dirty="0"/>
              <a:t>client eligibility</a:t>
            </a:r>
            <a:r>
              <a:rPr lang="en-US" dirty="0"/>
              <a:t> </a:t>
            </a:r>
            <a:r>
              <a:rPr lang="en-US" i="1" dirty="0"/>
              <a:t>before</a:t>
            </a:r>
            <a:r>
              <a:rPr lang="en-US" dirty="0"/>
              <a:t> making any alterations or submitting for modification.</a:t>
            </a:r>
          </a:p>
          <a:p>
            <a:pPr marL="0" indent="0">
              <a:buNone/>
            </a:pPr>
            <a:endParaRPr lang="en-US" sz="1700" dirty="0"/>
          </a:p>
          <a:p>
            <a:pPr marL="0" indent="0">
              <a:buNone/>
            </a:pPr>
            <a:r>
              <a:rPr lang="en-US" dirty="0"/>
              <a:t>The edit could be changing an item that was the only thing that made the client eligible for things like Basic Skills Deficient or Low Income or for particular titles that already have services entered in IWDS.</a:t>
            </a:r>
          </a:p>
          <a:p>
            <a:pPr marL="0" indent="0">
              <a:buNone/>
            </a:pPr>
            <a:endParaRPr lang="en-US" dirty="0"/>
          </a:p>
        </p:txBody>
      </p:sp>
      <p:sp>
        <p:nvSpPr>
          <p:cNvPr id="4" name="Rectangle 3">
            <a:extLst>
              <a:ext uri="{FF2B5EF4-FFF2-40B4-BE49-F238E27FC236}">
                <a16:creationId xmlns:a16="http://schemas.microsoft.com/office/drawing/2014/main" id="{884D67A2-72D1-47F0-B381-BCAEDDBB93EC}"/>
              </a:ext>
            </a:extLst>
          </p:cNvPr>
          <p:cNvSpPr/>
          <p:nvPr/>
        </p:nvSpPr>
        <p:spPr>
          <a:xfrm>
            <a:off x="4963436" y="2003668"/>
            <a:ext cx="201760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p:txBody>
      </p:sp>
    </p:spTree>
    <p:extLst>
      <p:ext uri="{BB962C8B-B14F-4D97-AF65-F5344CB8AC3E}">
        <p14:creationId xmlns:p14="http://schemas.microsoft.com/office/powerpoint/2010/main" val="194297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3007151"/>
            <a:ext cx="5594251" cy="3453491"/>
          </a:xfrm>
        </p:spPr>
        <p:txBody>
          <a:bodyPr>
            <a:noAutofit/>
          </a:bodyPr>
          <a:lstStyle/>
          <a:p>
            <a:pPr marL="0" indent="0">
              <a:spcBef>
                <a:spcPts val="0"/>
              </a:spcBef>
              <a:buNone/>
            </a:pPr>
            <a:r>
              <a:rPr lang="en-US" sz="2400" dirty="0"/>
              <a:t>On the Income Calculation screen, the LSA cannot change any fields.</a:t>
            </a:r>
          </a:p>
          <a:p>
            <a:pPr marL="0" indent="0">
              <a:spcBef>
                <a:spcPts val="0"/>
              </a:spcBef>
              <a:buNone/>
            </a:pPr>
            <a:endParaRPr lang="en-US" sz="2400" dirty="0"/>
          </a:p>
          <a:p>
            <a:pPr marL="0" indent="0">
              <a:spcBef>
                <a:spcPts val="0"/>
              </a:spcBef>
              <a:buNone/>
            </a:pPr>
            <a:r>
              <a:rPr lang="en-US" sz="2400" dirty="0"/>
              <a:t>Any changes to this screen will require an IWDS Modification Request form.</a:t>
            </a:r>
          </a:p>
          <a:p>
            <a:pPr marL="0" indent="0">
              <a:spcBef>
                <a:spcPts val="0"/>
              </a:spcBef>
              <a:buNone/>
            </a:pPr>
            <a:endParaRPr lang="en-US" sz="2400" dirty="0"/>
          </a:p>
          <a:p>
            <a:pPr marL="0" indent="0">
              <a:spcBef>
                <a:spcPts val="0"/>
              </a:spcBef>
              <a:buNone/>
            </a:pPr>
            <a:r>
              <a:rPr lang="en-US" sz="2400" dirty="0"/>
              <a:t>Please be aware that changes to the income fields on this screen could potentially affect the low income eligibility of the client.</a:t>
            </a:r>
          </a:p>
          <a:p>
            <a:pPr marL="0" indent="0">
              <a:spcBef>
                <a:spcPts val="0"/>
              </a:spcBef>
              <a:buNone/>
            </a:pPr>
            <a:endParaRPr lang="en-US" sz="2400" dirty="0"/>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8" name="Picture 7">
            <a:extLst>
              <a:ext uri="{FF2B5EF4-FFF2-40B4-BE49-F238E27FC236}">
                <a16:creationId xmlns:a16="http://schemas.microsoft.com/office/drawing/2014/main" id="{DC21C4DB-CA27-4295-AFEF-B4B92ACB8FE3}"/>
              </a:ext>
            </a:extLst>
          </p:cNvPr>
          <p:cNvPicPr/>
          <p:nvPr/>
        </p:nvPicPr>
        <p:blipFill rotWithShape="1">
          <a:blip r:embed="rId2"/>
          <a:srcRect l="52525" t="103026" r="-49073" b="-103026"/>
          <a:stretch/>
        </p:blipFill>
        <p:spPr>
          <a:xfrm>
            <a:off x="6246058" y="4555320"/>
            <a:ext cx="5738446" cy="2124075"/>
          </a:xfrm>
          <a:prstGeom prst="rect">
            <a:avLst/>
          </a:prstGeom>
        </p:spPr>
      </p:pic>
      <p:pic>
        <p:nvPicPr>
          <p:cNvPr id="6" name="Picture 5">
            <a:extLst>
              <a:ext uri="{FF2B5EF4-FFF2-40B4-BE49-F238E27FC236}">
                <a16:creationId xmlns:a16="http://schemas.microsoft.com/office/drawing/2014/main" id="{6354B5DE-A82C-8428-C4BF-1F4574AEF6A4}"/>
              </a:ext>
            </a:extLst>
          </p:cNvPr>
          <p:cNvPicPr>
            <a:picLocks noChangeAspect="1"/>
          </p:cNvPicPr>
          <p:nvPr/>
        </p:nvPicPr>
        <p:blipFill>
          <a:blip r:embed="rId3"/>
          <a:stretch>
            <a:fillRect/>
          </a:stretch>
        </p:blipFill>
        <p:spPr>
          <a:xfrm>
            <a:off x="6096000" y="3077235"/>
            <a:ext cx="5267325" cy="2378158"/>
          </a:xfrm>
          <a:prstGeom prst="rect">
            <a:avLst/>
          </a:prstGeom>
        </p:spPr>
      </p:pic>
    </p:spTree>
    <p:extLst>
      <p:ext uri="{BB962C8B-B14F-4D97-AF65-F5344CB8AC3E}">
        <p14:creationId xmlns:p14="http://schemas.microsoft.com/office/powerpoint/2010/main" val="498375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903456"/>
            <a:ext cx="5627076" cy="3557186"/>
          </a:xfrm>
        </p:spPr>
        <p:txBody>
          <a:bodyPr>
            <a:noAutofit/>
          </a:bodyPr>
          <a:lstStyle/>
          <a:p>
            <a:pPr marL="0" indent="0">
              <a:spcBef>
                <a:spcPts val="0"/>
              </a:spcBef>
              <a:buNone/>
            </a:pPr>
            <a:r>
              <a:rPr lang="en-US" sz="2400" dirty="0"/>
              <a:t>On the Dislocated Worker Characteristics screen, the LSA can only change the “Displaced Homemaker” field (only from “No” to “Yes”, field will be locked if already answered “Yes”) and the DWG Disaster fields.</a:t>
            </a:r>
          </a:p>
          <a:p>
            <a:pPr marL="0" indent="0">
              <a:spcBef>
                <a:spcPts val="0"/>
              </a:spcBef>
              <a:buNone/>
            </a:pPr>
            <a:endParaRPr lang="en-US" sz="2400" dirty="0"/>
          </a:p>
          <a:p>
            <a:pPr marL="0" indent="0">
              <a:spcBef>
                <a:spcPts val="0"/>
              </a:spcBef>
              <a:buNone/>
            </a:pPr>
            <a:r>
              <a:rPr lang="en-US" sz="2400" dirty="0"/>
              <a:t>Changes to any other field on this screen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E08A86AD-96D1-5A5A-603D-74203C4F9D76}"/>
              </a:ext>
            </a:extLst>
          </p:cNvPr>
          <p:cNvPicPr>
            <a:picLocks noChangeAspect="1"/>
          </p:cNvPicPr>
          <p:nvPr/>
        </p:nvPicPr>
        <p:blipFill>
          <a:blip r:embed="rId2"/>
          <a:stretch>
            <a:fillRect/>
          </a:stretch>
        </p:blipFill>
        <p:spPr>
          <a:xfrm>
            <a:off x="6644265" y="2505075"/>
            <a:ext cx="4547610" cy="4191511"/>
          </a:xfrm>
          <a:prstGeom prst="rect">
            <a:avLst/>
          </a:prstGeom>
        </p:spPr>
      </p:pic>
    </p:spTree>
    <p:extLst>
      <p:ext uri="{BB962C8B-B14F-4D97-AF65-F5344CB8AC3E}">
        <p14:creationId xmlns:p14="http://schemas.microsoft.com/office/powerpoint/2010/main" val="2671785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12742" y="3007151"/>
            <a:ext cx="4749834" cy="3453491"/>
          </a:xfrm>
        </p:spPr>
        <p:txBody>
          <a:bodyPr>
            <a:noAutofit/>
          </a:bodyPr>
          <a:lstStyle/>
          <a:p>
            <a:pPr marL="0" indent="0">
              <a:spcBef>
                <a:spcPts val="0"/>
              </a:spcBef>
              <a:buNone/>
            </a:pPr>
            <a:r>
              <a:rPr lang="en-US" sz="2400" dirty="0"/>
              <a:t>On the WIOA Training Criteria screen, the LSA can only change the “Assessment Completed By” and “Initial IEP Completed By” fields.</a:t>
            </a:r>
          </a:p>
          <a:p>
            <a:pPr marL="0" indent="0">
              <a:spcBef>
                <a:spcPts val="0"/>
              </a:spcBef>
              <a:buNone/>
            </a:pPr>
            <a:endParaRPr lang="en-US" sz="2400" dirty="0"/>
          </a:p>
          <a:p>
            <a:pPr marL="0" indent="0">
              <a:spcBef>
                <a:spcPts val="0"/>
              </a:spcBef>
              <a:buNone/>
            </a:pPr>
            <a:r>
              <a:rPr lang="en-US" sz="2400" dirty="0"/>
              <a:t>Changes to any other field on this screen will require an IWDS Modification Request form.</a:t>
            </a:r>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82124"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8C167A6B-DD90-7C84-6179-A24A1BFE5314}"/>
              </a:ext>
            </a:extLst>
          </p:cNvPr>
          <p:cNvPicPr>
            <a:picLocks noChangeAspect="1"/>
          </p:cNvPicPr>
          <p:nvPr/>
        </p:nvPicPr>
        <p:blipFill>
          <a:blip r:embed="rId2"/>
          <a:stretch>
            <a:fillRect/>
          </a:stretch>
        </p:blipFill>
        <p:spPr>
          <a:xfrm>
            <a:off x="5511834" y="2938462"/>
            <a:ext cx="6067425" cy="2943225"/>
          </a:xfrm>
          <a:prstGeom prst="rect">
            <a:avLst/>
          </a:prstGeom>
        </p:spPr>
      </p:pic>
    </p:spTree>
    <p:extLst>
      <p:ext uri="{BB962C8B-B14F-4D97-AF65-F5344CB8AC3E}">
        <p14:creationId xmlns:p14="http://schemas.microsoft.com/office/powerpoint/2010/main" val="2898050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3050854"/>
            <a:ext cx="4957154" cy="2195850"/>
          </a:xfrm>
        </p:spPr>
        <p:txBody>
          <a:bodyPr>
            <a:noAutofit/>
          </a:bodyPr>
          <a:lstStyle/>
          <a:p>
            <a:pPr marL="0" indent="0">
              <a:spcBef>
                <a:spcPts val="0"/>
              </a:spcBef>
              <a:buNone/>
            </a:pPr>
            <a:r>
              <a:rPr lang="en-US" sz="2400" dirty="0"/>
              <a:t>On the Eligibility Determination screen, the LSA can add a new Title/Program eligibility and certify it.</a:t>
            </a:r>
          </a:p>
          <a:p>
            <a:pPr marL="0" indent="0">
              <a:spcBef>
                <a:spcPts val="0"/>
              </a:spcBef>
              <a:buNone/>
            </a:pPr>
            <a:endParaRPr lang="en-US" sz="2400" dirty="0"/>
          </a:p>
          <a:p>
            <a:pPr marL="0" indent="0">
              <a:spcBef>
                <a:spcPts val="0"/>
              </a:spcBef>
              <a:buNone/>
            </a:pPr>
            <a:endParaRPr lang="en-US" sz="2400" dirty="0"/>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3640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12" name="Picture 11">
            <a:extLst>
              <a:ext uri="{FF2B5EF4-FFF2-40B4-BE49-F238E27FC236}">
                <a16:creationId xmlns:a16="http://schemas.microsoft.com/office/drawing/2014/main" id="{8F855F60-8F15-7469-2FF6-D9216BE7270D}"/>
              </a:ext>
            </a:extLst>
          </p:cNvPr>
          <p:cNvPicPr>
            <a:picLocks noChangeAspect="1"/>
          </p:cNvPicPr>
          <p:nvPr/>
        </p:nvPicPr>
        <p:blipFill>
          <a:blip r:embed="rId2"/>
          <a:stretch>
            <a:fillRect/>
          </a:stretch>
        </p:blipFill>
        <p:spPr>
          <a:xfrm>
            <a:off x="5404509" y="2965590"/>
            <a:ext cx="5848847" cy="2402335"/>
          </a:xfrm>
          <a:prstGeom prst="rect">
            <a:avLst/>
          </a:prstGeom>
        </p:spPr>
      </p:pic>
    </p:spTree>
    <p:extLst>
      <p:ext uri="{BB962C8B-B14F-4D97-AF65-F5344CB8AC3E}">
        <p14:creationId xmlns:p14="http://schemas.microsoft.com/office/powerpoint/2010/main" val="2417128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3018741"/>
            <a:ext cx="5330016" cy="3408691"/>
          </a:xfrm>
        </p:spPr>
        <p:txBody>
          <a:bodyPr>
            <a:noAutofit/>
          </a:bodyPr>
          <a:lstStyle/>
          <a:p>
            <a:pPr marL="0" indent="0">
              <a:spcBef>
                <a:spcPts val="0"/>
              </a:spcBef>
              <a:buNone/>
            </a:pPr>
            <a:r>
              <a:rPr lang="en-US" sz="2400" dirty="0"/>
              <a:t>Enter an “Eligibility Determination Date” that is on or after the “Application Date” and if there are any other Title/Programs that the client is currently eligible for (with the client information already saved), they will appear as choices.</a:t>
            </a:r>
          </a:p>
          <a:p>
            <a:pPr marL="0" indent="0">
              <a:spcBef>
                <a:spcPts val="0"/>
              </a:spcBef>
              <a:buNone/>
            </a:pPr>
            <a:endParaRPr lang="en-US" sz="2400" dirty="0"/>
          </a:p>
          <a:p>
            <a:pPr marL="0" indent="0">
              <a:spcBef>
                <a:spcPts val="0"/>
              </a:spcBef>
              <a:buNone/>
            </a:pPr>
            <a:r>
              <a:rPr lang="en-US" sz="2400" dirty="0"/>
              <a:t>In this case, the client is also eligible for Dislocated Worker Career and Training services.</a:t>
            </a:r>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3640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8" name="Picture 7">
            <a:extLst>
              <a:ext uri="{FF2B5EF4-FFF2-40B4-BE49-F238E27FC236}">
                <a16:creationId xmlns:a16="http://schemas.microsoft.com/office/drawing/2014/main" id="{84FF8597-6C13-B098-A031-7E0579EAAD91}"/>
              </a:ext>
            </a:extLst>
          </p:cNvPr>
          <p:cNvPicPr>
            <a:picLocks noChangeAspect="1"/>
          </p:cNvPicPr>
          <p:nvPr/>
        </p:nvPicPr>
        <p:blipFill>
          <a:blip r:embed="rId2"/>
          <a:stretch>
            <a:fillRect/>
          </a:stretch>
        </p:blipFill>
        <p:spPr>
          <a:xfrm>
            <a:off x="5681709" y="2950175"/>
            <a:ext cx="6008471" cy="3237036"/>
          </a:xfrm>
          <a:prstGeom prst="rect">
            <a:avLst/>
          </a:prstGeom>
        </p:spPr>
      </p:pic>
    </p:spTree>
    <p:extLst>
      <p:ext uri="{BB962C8B-B14F-4D97-AF65-F5344CB8AC3E}">
        <p14:creationId xmlns:p14="http://schemas.microsoft.com/office/powerpoint/2010/main" val="3761460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0B1E234-11C6-5E03-7C40-8758B8584C6B}"/>
              </a:ext>
            </a:extLst>
          </p:cNvPr>
          <p:cNvPicPr>
            <a:picLocks noChangeAspect="1"/>
          </p:cNvPicPr>
          <p:nvPr/>
        </p:nvPicPr>
        <p:blipFill>
          <a:blip r:embed="rId2"/>
          <a:stretch>
            <a:fillRect/>
          </a:stretch>
        </p:blipFill>
        <p:spPr>
          <a:xfrm>
            <a:off x="6551719" y="4837650"/>
            <a:ext cx="4939499" cy="1874252"/>
          </a:xfrm>
          <a:prstGeom prst="rect">
            <a:avLst/>
          </a:prstGeom>
        </p:spPr>
      </p:pic>
      <p:pic>
        <p:nvPicPr>
          <p:cNvPr id="10" name="Picture 9">
            <a:extLst>
              <a:ext uri="{FF2B5EF4-FFF2-40B4-BE49-F238E27FC236}">
                <a16:creationId xmlns:a16="http://schemas.microsoft.com/office/drawing/2014/main" id="{ED8719DE-C096-BF10-A947-71B07D082C0B}"/>
              </a:ext>
            </a:extLst>
          </p:cNvPr>
          <p:cNvPicPr>
            <a:picLocks noChangeAspect="1"/>
          </p:cNvPicPr>
          <p:nvPr/>
        </p:nvPicPr>
        <p:blipFill>
          <a:blip r:embed="rId3"/>
          <a:stretch>
            <a:fillRect/>
          </a:stretch>
        </p:blipFill>
        <p:spPr>
          <a:xfrm>
            <a:off x="6625328" y="2391537"/>
            <a:ext cx="4429750" cy="2446113"/>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05501" y="2609417"/>
            <a:ext cx="5721164" cy="3781956"/>
          </a:xfrm>
        </p:spPr>
        <p:txBody>
          <a:bodyPr>
            <a:noAutofit/>
          </a:bodyPr>
          <a:lstStyle/>
          <a:p>
            <a:pPr marL="0" indent="0">
              <a:spcBef>
                <a:spcPts val="0"/>
              </a:spcBef>
              <a:buNone/>
            </a:pPr>
            <a:r>
              <a:rPr lang="en-US" sz="2200" dirty="0"/>
              <a:t>If you click on the Certification Date for a particular Title/Program, the LSA has the ability to delete the previously completed Title/Program certification by clicking “Delete”.</a:t>
            </a:r>
          </a:p>
          <a:p>
            <a:pPr marL="0" indent="0">
              <a:spcBef>
                <a:spcPts val="0"/>
              </a:spcBef>
              <a:buNone/>
            </a:pPr>
            <a:endParaRPr lang="en-US" sz="2200" dirty="0"/>
          </a:p>
          <a:p>
            <a:pPr marL="0" indent="0">
              <a:spcBef>
                <a:spcPts val="0"/>
              </a:spcBef>
              <a:buNone/>
            </a:pPr>
            <a:r>
              <a:rPr lang="en-US" sz="2200" dirty="0"/>
              <a:t>However, the LSA should be very careful to make sure </a:t>
            </a:r>
            <a:r>
              <a:rPr lang="en-US" sz="2200" u="sng" dirty="0"/>
              <a:t>any and all related services are deleted before deleting a certification</a:t>
            </a:r>
            <a:r>
              <a:rPr lang="en-US" sz="2200" dirty="0"/>
              <a:t>.</a:t>
            </a:r>
          </a:p>
          <a:p>
            <a:pPr marL="0" indent="0">
              <a:spcBef>
                <a:spcPts val="0"/>
              </a:spcBef>
              <a:buNone/>
            </a:pPr>
            <a:endParaRPr lang="en-US" sz="2200" dirty="0"/>
          </a:p>
          <a:p>
            <a:pPr marL="0" indent="0">
              <a:spcBef>
                <a:spcPts val="0"/>
              </a:spcBef>
              <a:buNone/>
            </a:pPr>
            <a:r>
              <a:rPr lang="en-US" sz="2200" dirty="0"/>
              <a:t>If you are removing both Career and Training certification in the same title, remove the Training certification first.</a:t>
            </a:r>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3640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sp>
        <p:nvSpPr>
          <p:cNvPr id="5" name="Oval 4">
            <a:extLst>
              <a:ext uri="{FF2B5EF4-FFF2-40B4-BE49-F238E27FC236}">
                <a16:creationId xmlns:a16="http://schemas.microsoft.com/office/drawing/2014/main" id="{59AE16CC-E653-37A8-C180-3F600F3EC23E}"/>
              </a:ext>
            </a:extLst>
          </p:cNvPr>
          <p:cNvSpPr/>
          <p:nvPr/>
        </p:nvSpPr>
        <p:spPr>
          <a:xfrm>
            <a:off x="10259008" y="2765539"/>
            <a:ext cx="1131217" cy="13269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AB2B3BE-DD2A-95A2-8D1E-148B0D7210FE}"/>
              </a:ext>
            </a:extLst>
          </p:cNvPr>
          <p:cNvCxnSpPr>
            <a:cxnSpLocks/>
          </p:cNvCxnSpPr>
          <p:nvPr/>
        </p:nvCxnSpPr>
        <p:spPr>
          <a:xfrm flipH="1">
            <a:off x="9483442" y="6178992"/>
            <a:ext cx="699245" cy="4247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437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BC0730-C082-6754-FDB9-DA6292E64FB9}"/>
              </a:ext>
            </a:extLst>
          </p:cNvPr>
          <p:cNvPicPr>
            <a:picLocks noChangeAspect="1"/>
          </p:cNvPicPr>
          <p:nvPr/>
        </p:nvPicPr>
        <p:blipFill>
          <a:blip r:embed="rId2"/>
          <a:stretch>
            <a:fillRect/>
          </a:stretch>
        </p:blipFill>
        <p:spPr>
          <a:xfrm>
            <a:off x="6047786" y="2453402"/>
            <a:ext cx="5627076" cy="1237957"/>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5627076" cy="3810643"/>
          </a:xfrm>
        </p:spPr>
        <p:txBody>
          <a:bodyPr>
            <a:noAutofit/>
          </a:bodyPr>
          <a:lstStyle/>
          <a:p>
            <a:pPr marL="0" indent="0">
              <a:spcBef>
                <a:spcPts val="0"/>
              </a:spcBef>
              <a:buNone/>
            </a:pPr>
            <a:r>
              <a:rPr lang="en-US" sz="2400" dirty="0"/>
              <a:t>If you click on the “Documentation” for a Title/Program certification, you will see the Eligibility Documentation screen.</a:t>
            </a:r>
          </a:p>
          <a:p>
            <a:pPr marL="0" indent="0">
              <a:spcBef>
                <a:spcPts val="0"/>
              </a:spcBef>
              <a:buNone/>
            </a:pPr>
            <a:endParaRPr lang="en-US" sz="2400" dirty="0"/>
          </a:p>
          <a:p>
            <a:pPr marL="0" indent="0">
              <a:spcBef>
                <a:spcPts val="0"/>
              </a:spcBef>
              <a:buNone/>
            </a:pPr>
            <a:r>
              <a:rPr lang="en-US" sz="2400" dirty="0"/>
              <a:t>The LSA can change all of the selected documentation drop downs on an eligibility criteria if needed.  </a:t>
            </a:r>
          </a:p>
          <a:p>
            <a:pPr marL="0" indent="0">
              <a:spcBef>
                <a:spcPts val="0"/>
              </a:spcBef>
              <a:buNone/>
            </a:pPr>
            <a:endParaRPr lang="en-US" sz="2400" dirty="0"/>
          </a:p>
          <a:p>
            <a:pPr marL="0" indent="0">
              <a:spcBef>
                <a:spcPts val="0"/>
              </a:spcBef>
              <a:buNone/>
            </a:pPr>
            <a:r>
              <a:rPr lang="en-US" sz="2400" dirty="0"/>
              <a:t>If you do this, it is strongly recommended to add a case note detailing the change.</a:t>
            </a:r>
          </a:p>
          <a:p>
            <a:pPr marL="457200" indent="-457200">
              <a:spcBef>
                <a:spcPts val="0"/>
              </a:spcBef>
              <a:buAutoNum type="arabicParenR"/>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3640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sp>
        <p:nvSpPr>
          <p:cNvPr id="8" name="Oval 7">
            <a:extLst>
              <a:ext uri="{FF2B5EF4-FFF2-40B4-BE49-F238E27FC236}">
                <a16:creationId xmlns:a16="http://schemas.microsoft.com/office/drawing/2014/main" id="{520319B2-11C6-6B06-A0F2-EF8278C689F3}"/>
              </a:ext>
            </a:extLst>
          </p:cNvPr>
          <p:cNvSpPr/>
          <p:nvPr/>
        </p:nvSpPr>
        <p:spPr>
          <a:xfrm>
            <a:off x="5896707" y="3072381"/>
            <a:ext cx="1069701" cy="9354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19E8B67-B94F-4A67-2FA3-5636EFA5B082}"/>
              </a:ext>
            </a:extLst>
          </p:cNvPr>
          <p:cNvPicPr>
            <a:picLocks noChangeAspect="1"/>
          </p:cNvPicPr>
          <p:nvPr/>
        </p:nvPicPr>
        <p:blipFill>
          <a:blip r:embed="rId3"/>
          <a:stretch>
            <a:fillRect/>
          </a:stretch>
        </p:blipFill>
        <p:spPr>
          <a:xfrm>
            <a:off x="6096000" y="4308353"/>
            <a:ext cx="5627076" cy="1902411"/>
          </a:xfrm>
          <a:prstGeom prst="rect">
            <a:avLst/>
          </a:prstGeom>
        </p:spPr>
      </p:pic>
    </p:spTree>
    <p:extLst>
      <p:ext uri="{BB962C8B-B14F-4D97-AF65-F5344CB8AC3E}">
        <p14:creationId xmlns:p14="http://schemas.microsoft.com/office/powerpoint/2010/main" val="2043112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743200"/>
            <a:ext cx="6063175" cy="3924886"/>
          </a:xfrm>
        </p:spPr>
        <p:txBody>
          <a:bodyPr>
            <a:noAutofit/>
          </a:bodyPr>
          <a:lstStyle/>
          <a:p>
            <a:pPr marL="0" indent="0">
              <a:spcBef>
                <a:spcPts val="0"/>
              </a:spcBef>
              <a:buNone/>
            </a:pPr>
            <a:r>
              <a:rPr lang="en-US" sz="2200" dirty="0"/>
              <a:t>On the Contact Information screen, the LSA cannot change any fields.</a:t>
            </a:r>
          </a:p>
          <a:p>
            <a:pPr marL="0" indent="0">
              <a:spcBef>
                <a:spcPts val="0"/>
              </a:spcBef>
              <a:buNone/>
            </a:pPr>
            <a:endParaRPr lang="en-US" sz="2200" dirty="0"/>
          </a:p>
          <a:p>
            <a:pPr marL="0" indent="0">
              <a:spcBef>
                <a:spcPts val="0"/>
              </a:spcBef>
              <a:buNone/>
            </a:pPr>
            <a:r>
              <a:rPr lang="en-US" sz="2200" dirty="0"/>
              <a:t>Any changes to this screen will require an IWDS Modification Request form.</a:t>
            </a:r>
          </a:p>
          <a:p>
            <a:pPr marL="0" indent="0">
              <a:spcBef>
                <a:spcPts val="0"/>
              </a:spcBef>
              <a:buNone/>
            </a:pPr>
            <a:endParaRPr lang="en-US" sz="2200" dirty="0"/>
          </a:p>
          <a:p>
            <a:pPr marL="0" indent="0">
              <a:spcBef>
                <a:spcPts val="0"/>
              </a:spcBef>
              <a:buNone/>
            </a:pPr>
            <a:r>
              <a:rPr lang="en-US" sz="2200" dirty="0"/>
              <a:t>However, the LSA should verify that any changes to this screen were accurate </a:t>
            </a:r>
            <a:r>
              <a:rPr lang="en-US" sz="2200" u="sng" dirty="0"/>
              <a:t>on the application date</a:t>
            </a:r>
            <a:r>
              <a:rPr lang="en-US" sz="2200" dirty="0"/>
              <a:t>.</a:t>
            </a:r>
          </a:p>
          <a:p>
            <a:pPr marL="0" indent="0">
              <a:spcBef>
                <a:spcPts val="0"/>
              </a:spcBef>
              <a:buNone/>
            </a:pPr>
            <a:endParaRPr lang="en-US" sz="2200" dirty="0"/>
          </a:p>
          <a:p>
            <a:pPr marL="0" indent="0">
              <a:spcBef>
                <a:spcPts val="0"/>
              </a:spcBef>
              <a:buNone/>
            </a:pPr>
            <a:r>
              <a:rPr lang="en-US" sz="2200" dirty="0"/>
              <a:t>Any changes that occurred </a:t>
            </a:r>
            <a:r>
              <a:rPr lang="en-US" sz="2200" u="sng" dirty="0"/>
              <a:t>after the application date</a:t>
            </a:r>
            <a:r>
              <a:rPr lang="en-US" sz="2200" dirty="0"/>
              <a:t> should be made to the Contact Information screen on the Customer Level.</a:t>
            </a:r>
          </a:p>
          <a:p>
            <a:pPr marL="0" indent="0">
              <a:spcBef>
                <a:spcPts val="0"/>
              </a:spcBef>
              <a:buNone/>
            </a:pPr>
            <a:endParaRPr lang="en-US" sz="24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200366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BEA9F6DD-FB37-7CC9-7C78-E21A8C7F06CD}"/>
              </a:ext>
            </a:extLst>
          </p:cNvPr>
          <p:cNvPicPr>
            <a:picLocks noChangeAspect="1"/>
          </p:cNvPicPr>
          <p:nvPr/>
        </p:nvPicPr>
        <p:blipFill>
          <a:blip r:embed="rId2"/>
          <a:stretch>
            <a:fillRect/>
          </a:stretch>
        </p:blipFill>
        <p:spPr>
          <a:xfrm>
            <a:off x="6626995" y="2649999"/>
            <a:ext cx="4229100" cy="3438525"/>
          </a:xfrm>
          <a:prstGeom prst="rect">
            <a:avLst/>
          </a:prstGeom>
        </p:spPr>
      </p:pic>
    </p:spTree>
    <p:extLst>
      <p:ext uri="{BB962C8B-B14F-4D97-AF65-F5344CB8AC3E}">
        <p14:creationId xmlns:p14="http://schemas.microsoft.com/office/powerpoint/2010/main" val="1779867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5736248" cy="4018087"/>
          </a:xfrm>
        </p:spPr>
        <p:txBody>
          <a:bodyPr>
            <a:noAutofit/>
          </a:bodyPr>
          <a:lstStyle/>
          <a:p>
            <a:pPr marL="0" indent="0">
              <a:spcBef>
                <a:spcPts val="0"/>
              </a:spcBef>
              <a:buNone/>
            </a:pPr>
            <a:r>
              <a:rPr lang="en-US" sz="2000" dirty="0"/>
              <a:t>On the Additional Contacts screen, the LSA can add new contacts and change any fields on an existing contact.</a:t>
            </a:r>
          </a:p>
          <a:p>
            <a:pPr marL="0" indent="0">
              <a:spcBef>
                <a:spcPts val="0"/>
              </a:spcBef>
              <a:buNone/>
            </a:pPr>
            <a:endParaRPr lang="en-US" sz="2000" dirty="0"/>
          </a:p>
          <a:p>
            <a:pPr marL="0" indent="0">
              <a:spcBef>
                <a:spcPts val="0"/>
              </a:spcBef>
              <a:buNone/>
            </a:pPr>
            <a:r>
              <a:rPr lang="en-US" sz="2000" dirty="0"/>
              <a:t>To remove a contact will require an IWDS Modification Request form. </a:t>
            </a:r>
          </a:p>
          <a:p>
            <a:pPr marL="0" indent="0">
              <a:spcBef>
                <a:spcPts val="0"/>
              </a:spcBef>
              <a:buNone/>
            </a:pPr>
            <a:endParaRPr lang="en-US" sz="2000" dirty="0"/>
          </a:p>
          <a:p>
            <a:pPr marL="0" indent="0">
              <a:spcBef>
                <a:spcPts val="0"/>
              </a:spcBef>
              <a:buNone/>
            </a:pPr>
            <a:r>
              <a:rPr lang="en-US" sz="2000" dirty="0"/>
              <a:t>However, the LSA should verify that any changes to this screen were accurate </a:t>
            </a:r>
            <a:r>
              <a:rPr lang="en-US" sz="2000" u="sng" dirty="0"/>
              <a:t>on the application date</a:t>
            </a:r>
            <a:r>
              <a:rPr lang="en-US" sz="2000" dirty="0"/>
              <a:t>.</a:t>
            </a:r>
          </a:p>
          <a:p>
            <a:pPr marL="0" indent="0">
              <a:spcBef>
                <a:spcPts val="0"/>
              </a:spcBef>
              <a:buNone/>
            </a:pPr>
            <a:endParaRPr lang="en-US" sz="2000" dirty="0"/>
          </a:p>
          <a:p>
            <a:pPr marL="0" indent="0">
              <a:spcBef>
                <a:spcPts val="0"/>
              </a:spcBef>
              <a:buNone/>
            </a:pPr>
            <a:r>
              <a:rPr lang="en-US" sz="2000" dirty="0"/>
              <a:t>Any changes that occurred after the application date should be made to the Additional Contacts screen on the Customer Level.</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A5FD7D41-29ED-CA99-2DBE-CF033B287A93}"/>
              </a:ext>
            </a:extLst>
          </p:cNvPr>
          <p:cNvPicPr>
            <a:picLocks noChangeAspect="1"/>
          </p:cNvPicPr>
          <p:nvPr/>
        </p:nvPicPr>
        <p:blipFill>
          <a:blip r:embed="rId2"/>
          <a:stretch>
            <a:fillRect/>
          </a:stretch>
        </p:blipFill>
        <p:spPr>
          <a:xfrm>
            <a:off x="6587231" y="2465079"/>
            <a:ext cx="4417658" cy="1446588"/>
          </a:xfrm>
          <a:prstGeom prst="rect">
            <a:avLst/>
          </a:prstGeom>
        </p:spPr>
      </p:pic>
      <p:pic>
        <p:nvPicPr>
          <p:cNvPr id="10" name="Picture 9">
            <a:extLst>
              <a:ext uri="{FF2B5EF4-FFF2-40B4-BE49-F238E27FC236}">
                <a16:creationId xmlns:a16="http://schemas.microsoft.com/office/drawing/2014/main" id="{764B829F-6FD1-6117-94B6-E52CE6A57336}"/>
              </a:ext>
            </a:extLst>
          </p:cNvPr>
          <p:cNvPicPr>
            <a:picLocks noChangeAspect="1"/>
          </p:cNvPicPr>
          <p:nvPr/>
        </p:nvPicPr>
        <p:blipFill>
          <a:blip r:embed="rId3"/>
          <a:stretch>
            <a:fillRect/>
          </a:stretch>
        </p:blipFill>
        <p:spPr>
          <a:xfrm>
            <a:off x="6832048" y="3911667"/>
            <a:ext cx="4172842" cy="2778400"/>
          </a:xfrm>
          <a:prstGeom prst="rect">
            <a:avLst/>
          </a:prstGeom>
        </p:spPr>
      </p:pic>
    </p:spTree>
    <p:extLst>
      <p:ext uri="{BB962C8B-B14F-4D97-AF65-F5344CB8AC3E}">
        <p14:creationId xmlns:p14="http://schemas.microsoft.com/office/powerpoint/2010/main" val="2825504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1" y="2649999"/>
            <a:ext cx="6851917" cy="4018087"/>
          </a:xfrm>
        </p:spPr>
        <p:txBody>
          <a:bodyPr>
            <a:noAutofit/>
          </a:bodyPr>
          <a:lstStyle/>
          <a:p>
            <a:pPr marL="0" indent="0">
              <a:spcBef>
                <a:spcPts val="0"/>
              </a:spcBef>
              <a:buNone/>
            </a:pPr>
            <a:r>
              <a:rPr lang="en-US" sz="2200" dirty="0"/>
              <a:t>On the Private Information screen, the LSA can change the “Race/Ethnicity”, “Individual with a Disability”, “Category of Disability”, and all of the “New WIOA Fields”.</a:t>
            </a:r>
          </a:p>
          <a:p>
            <a:pPr marL="0" indent="0">
              <a:spcBef>
                <a:spcPts val="0"/>
              </a:spcBef>
              <a:buNone/>
            </a:pPr>
            <a:endParaRPr lang="en-US" sz="2200" dirty="0"/>
          </a:p>
          <a:p>
            <a:pPr marL="0" indent="0">
              <a:spcBef>
                <a:spcPts val="0"/>
              </a:spcBef>
              <a:buNone/>
            </a:pPr>
            <a:r>
              <a:rPr lang="en-US" sz="2200" dirty="0"/>
              <a:t>Any changes to the other fields on this screen will require an IWDS Modification Request form.</a:t>
            </a:r>
          </a:p>
          <a:p>
            <a:pPr marL="0" indent="0">
              <a:spcBef>
                <a:spcPts val="0"/>
              </a:spcBef>
              <a:buNone/>
            </a:pPr>
            <a:endParaRPr lang="en-US" sz="2200" dirty="0"/>
          </a:p>
          <a:p>
            <a:pPr marL="0" indent="0">
              <a:spcBef>
                <a:spcPts val="0"/>
              </a:spcBef>
              <a:buNone/>
            </a:pPr>
            <a:r>
              <a:rPr lang="en-US" sz="2200" dirty="0"/>
              <a:t>However, the LSA should verify that any changes to this screen were accurate </a:t>
            </a:r>
            <a:r>
              <a:rPr lang="en-US" sz="2200" u="sng" dirty="0"/>
              <a:t>on the application date</a:t>
            </a:r>
            <a:r>
              <a:rPr lang="en-US" sz="2200" dirty="0"/>
              <a:t>.</a:t>
            </a:r>
          </a:p>
          <a:p>
            <a:pPr marL="0" indent="0">
              <a:spcBef>
                <a:spcPts val="0"/>
              </a:spcBef>
              <a:buNone/>
            </a:pPr>
            <a:endParaRPr lang="en-US" sz="2200" dirty="0"/>
          </a:p>
          <a:p>
            <a:pPr marL="0" indent="0">
              <a:spcBef>
                <a:spcPts val="0"/>
              </a:spcBef>
              <a:buNone/>
            </a:pPr>
            <a:r>
              <a:rPr lang="en-US" sz="2200" dirty="0"/>
              <a:t>Any changes that occurred after the application date should be made to the Private Information screen on the Customer Level.</a:t>
            </a:r>
          </a:p>
          <a:p>
            <a:pPr marL="0" indent="0">
              <a:spcBef>
                <a:spcPts val="0"/>
              </a:spcBef>
              <a:buNone/>
            </a:pPr>
            <a:endParaRPr lang="en-US" sz="2400" dirty="0"/>
          </a:p>
        </p:txBody>
      </p:sp>
      <p:sp>
        <p:nvSpPr>
          <p:cNvPr id="4" name="Rectangle 3">
            <a:extLst>
              <a:ext uri="{FF2B5EF4-FFF2-40B4-BE49-F238E27FC236}">
                <a16:creationId xmlns:a16="http://schemas.microsoft.com/office/drawing/2014/main" id="{884D67A2-72D1-47F0-B381-BCAEDDBB93EC}"/>
              </a:ext>
            </a:extLst>
          </p:cNvPr>
          <p:cNvSpPr/>
          <p:nvPr/>
        </p:nvSpPr>
        <p:spPr>
          <a:xfrm>
            <a:off x="126609" y="2023791"/>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473566C4-A071-129F-DC2F-FFCA232D5DBB}"/>
              </a:ext>
            </a:extLst>
          </p:cNvPr>
          <p:cNvPicPr>
            <a:picLocks noChangeAspect="1"/>
          </p:cNvPicPr>
          <p:nvPr/>
        </p:nvPicPr>
        <p:blipFill>
          <a:blip r:embed="rId2"/>
          <a:stretch>
            <a:fillRect/>
          </a:stretch>
        </p:blipFill>
        <p:spPr>
          <a:xfrm>
            <a:off x="7203609" y="1689278"/>
            <a:ext cx="4241716" cy="5037448"/>
          </a:xfrm>
          <a:prstGeom prst="rect">
            <a:avLst/>
          </a:prstGeom>
        </p:spPr>
      </p:pic>
    </p:spTree>
    <p:extLst>
      <p:ext uri="{BB962C8B-B14F-4D97-AF65-F5344CB8AC3E}">
        <p14:creationId xmlns:p14="http://schemas.microsoft.com/office/powerpoint/2010/main" val="107309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6246056" cy="3810643"/>
          </a:xfrm>
        </p:spPr>
        <p:txBody>
          <a:bodyPr>
            <a:noAutofit/>
          </a:bodyPr>
          <a:lstStyle/>
          <a:p>
            <a:pPr marL="0" indent="0">
              <a:spcBef>
                <a:spcPts val="0"/>
              </a:spcBef>
              <a:buNone/>
            </a:pPr>
            <a:r>
              <a:rPr lang="en-US" sz="2200" dirty="0"/>
              <a:t>IWDS has 2 distinct levels for client data entry.</a:t>
            </a:r>
          </a:p>
          <a:p>
            <a:pPr marL="0" indent="0">
              <a:spcBef>
                <a:spcPts val="0"/>
              </a:spcBef>
              <a:buNone/>
            </a:pPr>
            <a:endParaRPr lang="en-US" sz="2200" dirty="0"/>
          </a:p>
          <a:p>
            <a:pPr marL="0" indent="0">
              <a:spcBef>
                <a:spcPts val="0"/>
              </a:spcBef>
              <a:buNone/>
            </a:pPr>
            <a:r>
              <a:rPr lang="en-US" sz="2200" dirty="0"/>
              <a:t>The</a:t>
            </a:r>
            <a:r>
              <a:rPr lang="en-US" sz="2200" b="1" dirty="0"/>
              <a:t> Customer Level </a:t>
            </a:r>
            <a:r>
              <a:rPr lang="en-US" sz="2200" dirty="0"/>
              <a:t>is where </a:t>
            </a:r>
            <a:r>
              <a:rPr lang="en-US" sz="2200" u="sng" dirty="0"/>
              <a:t>the most up to date information is stored</a:t>
            </a:r>
            <a:r>
              <a:rPr lang="en-US" sz="2200" dirty="0"/>
              <a:t>. There is only one Customer Level record per client. An IWDS user can also manually update the Customer Level data at any time.</a:t>
            </a:r>
          </a:p>
          <a:p>
            <a:pPr marL="0" indent="0">
              <a:spcBef>
                <a:spcPts val="0"/>
              </a:spcBef>
              <a:buNone/>
            </a:pPr>
            <a:endParaRPr lang="en-US" sz="2200" dirty="0"/>
          </a:p>
          <a:p>
            <a:pPr marL="0" indent="0">
              <a:spcBef>
                <a:spcPts val="0"/>
              </a:spcBef>
              <a:buNone/>
            </a:pPr>
            <a:r>
              <a:rPr lang="en-US" sz="2200" dirty="0"/>
              <a:t>If a </a:t>
            </a:r>
            <a:r>
              <a:rPr lang="en-US" sz="2200" u="sng" dirty="0"/>
              <a:t>new application </a:t>
            </a:r>
            <a:r>
              <a:rPr lang="en-US" sz="2200" dirty="0"/>
              <a:t>is added to an </a:t>
            </a:r>
            <a:r>
              <a:rPr lang="en-US" sz="2200" u="sng" dirty="0"/>
              <a:t>existing client</a:t>
            </a:r>
            <a:r>
              <a:rPr lang="en-US" sz="2200" dirty="0"/>
              <a:t>, the client information from the newest application will </a:t>
            </a:r>
            <a:r>
              <a:rPr lang="en-US" sz="2200" u="sng" dirty="0"/>
              <a:t>overwrite</a:t>
            </a:r>
            <a:r>
              <a:rPr lang="en-US" sz="2200" dirty="0"/>
              <a:t> the existing Customer Level customer profile data.  </a:t>
            </a:r>
          </a:p>
          <a:p>
            <a:pPr marL="0" indent="0">
              <a:spcBef>
                <a:spcPts val="0"/>
              </a:spcBef>
              <a:buNone/>
            </a:pPr>
            <a:endParaRPr lang="en-US" sz="2200" dirty="0"/>
          </a:p>
          <a:p>
            <a:pPr marL="0" indent="0">
              <a:spcBef>
                <a:spcPts val="0"/>
              </a:spcBef>
              <a:buNone/>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4110803" y="2003668"/>
            <a:ext cx="372287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Levels</a:t>
            </a:r>
          </a:p>
        </p:txBody>
      </p:sp>
      <p:pic>
        <p:nvPicPr>
          <p:cNvPr id="6" name="Picture 5">
            <a:extLst>
              <a:ext uri="{FF2B5EF4-FFF2-40B4-BE49-F238E27FC236}">
                <a16:creationId xmlns:a16="http://schemas.microsoft.com/office/drawing/2014/main" id="{95C0E3FF-8C83-486E-8051-0C5D2D35A91A}"/>
              </a:ext>
            </a:extLst>
          </p:cNvPr>
          <p:cNvPicPr>
            <a:picLocks noChangeAspect="1"/>
          </p:cNvPicPr>
          <p:nvPr/>
        </p:nvPicPr>
        <p:blipFill>
          <a:blip r:embed="rId2"/>
          <a:stretch>
            <a:fillRect/>
          </a:stretch>
        </p:blipFill>
        <p:spPr>
          <a:xfrm>
            <a:off x="6767219" y="3023968"/>
            <a:ext cx="4791075" cy="2667000"/>
          </a:xfrm>
          <a:prstGeom prst="rect">
            <a:avLst/>
          </a:prstGeom>
        </p:spPr>
      </p:pic>
    </p:spTree>
    <p:extLst>
      <p:ext uri="{BB962C8B-B14F-4D97-AF65-F5344CB8AC3E}">
        <p14:creationId xmlns:p14="http://schemas.microsoft.com/office/powerpoint/2010/main" val="2906097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6692866" cy="4018087"/>
          </a:xfrm>
        </p:spPr>
        <p:txBody>
          <a:bodyPr>
            <a:noAutofit/>
          </a:bodyPr>
          <a:lstStyle/>
          <a:p>
            <a:pPr marL="0" indent="0">
              <a:spcBef>
                <a:spcPts val="0"/>
              </a:spcBef>
              <a:buNone/>
            </a:pPr>
            <a:r>
              <a:rPr lang="en-US" sz="2200" dirty="0"/>
              <a:t>On the Veterans Information screen, the LSA cannot change any fields about the service information.  However, they can change the “New WIOA fields”.</a:t>
            </a:r>
          </a:p>
          <a:p>
            <a:pPr marL="0" indent="0">
              <a:spcBef>
                <a:spcPts val="0"/>
              </a:spcBef>
              <a:buNone/>
            </a:pPr>
            <a:endParaRPr lang="en-US" sz="2200" dirty="0"/>
          </a:p>
          <a:p>
            <a:pPr marL="0" indent="0">
              <a:spcBef>
                <a:spcPts val="0"/>
              </a:spcBef>
              <a:buNone/>
            </a:pPr>
            <a:r>
              <a:rPr lang="en-US" sz="2200" dirty="0"/>
              <a:t>Any changes to the fields on this screen will require an IWDS Modification Request form.</a:t>
            </a:r>
          </a:p>
          <a:p>
            <a:pPr marL="0" indent="0">
              <a:spcBef>
                <a:spcPts val="0"/>
              </a:spcBef>
              <a:buNone/>
            </a:pPr>
            <a:endParaRPr lang="en-US" sz="2200" dirty="0"/>
          </a:p>
          <a:p>
            <a:pPr marL="0" indent="0">
              <a:spcBef>
                <a:spcPts val="0"/>
              </a:spcBef>
              <a:buNone/>
            </a:pPr>
            <a:r>
              <a:rPr lang="en-US" sz="2200" dirty="0"/>
              <a:t>However, the LSA should verify that any changes to this screen were accurate </a:t>
            </a:r>
            <a:r>
              <a:rPr lang="en-US" sz="2200" u="sng" dirty="0"/>
              <a:t>on the application date</a:t>
            </a:r>
            <a:r>
              <a:rPr lang="en-US" sz="2200" dirty="0"/>
              <a:t>.</a:t>
            </a:r>
          </a:p>
          <a:p>
            <a:pPr marL="0" indent="0">
              <a:spcBef>
                <a:spcPts val="0"/>
              </a:spcBef>
              <a:buNone/>
            </a:pPr>
            <a:endParaRPr lang="en-US" sz="2200" dirty="0"/>
          </a:p>
          <a:p>
            <a:pPr marL="0" indent="0">
              <a:spcBef>
                <a:spcPts val="0"/>
              </a:spcBef>
              <a:buNone/>
            </a:pPr>
            <a:r>
              <a:rPr lang="en-US" sz="2200" dirty="0"/>
              <a:t>Any changes that occurred after the application date should be made to the Veterans Information screen on the Customer Level.</a:t>
            </a:r>
          </a:p>
          <a:p>
            <a:pPr marL="0" indent="0">
              <a:spcBef>
                <a:spcPts val="0"/>
              </a:spcBef>
              <a:buNone/>
            </a:pPr>
            <a:endParaRPr lang="en-US" sz="2400" dirty="0"/>
          </a:p>
        </p:txBody>
      </p:sp>
      <p:sp>
        <p:nvSpPr>
          <p:cNvPr id="4" name="Rectangle 3">
            <a:extLst>
              <a:ext uri="{FF2B5EF4-FFF2-40B4-BE49-F238E27FC236}">
                <a16:creationId xmlns:a16="http://schemas.microsoft.com/office/drawing/2014/main" id="{884D67A2-72D1-47F0-B381-BCAEDDBB93EC}"/>
              </a:ext>
            </a:extLst>
          </p:cNvPr>
          <p:cNvSpPr/>
          <p:nvPr/>
        </p:nvSpPr>
        <p:spPr>
          <a:xfrm>
            <a:off x="126609" y="2023791"/>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81173971-4AB0-704C-50B3-7D641A26304E}"/>
              </a:ext>
            </a:extLst>
          </p:cNvPr>
          <p:cNvPicPr>
            <a:picLocks noChangeAspect="1"/>
          </p:cNvPicPr>
          <p:nvPr/>
        </p:nvPicPr>
        <p:blipFill>
          <a:blip r:embed="rId2"/>
          <a:stretch>
            <a:fillRect/>
          </a:stretch>
        </p:blipFill>
        <p:spPr>
          <a:xfrm>
            <a:off x="7269641" y="1390311"/>
            <a:ext cx="3409089" cy="5277775"/>
          </a:xfrm>
          <a:prstGeom prst="rect">
            <a:avLst/>
          </a:prstGeom>
        </p:spPr>
      </p:pic>
    </p:spTree>
    <p:extLst>
      <p:ext uri="{BB962C8B-B14F-4D97-AF65-F5344CB8AC3E}">
        <p14:creationId xmlns:p14="http://schemas.microsoft.com/office/powerpoint/2010/main" val="1831469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6075741" cy="4018087"/>
          </a:xfrm>
        </p:spPr>
        <p:txBody>
          <a:bodyPr>
            <a:noAutofit/>
          </a:bodyPr>
          <a:lstStyle/>
          <a:p>
            <a:pPr marL="0" indent="0">
              <a:spcBef>
                <a:spcPts val="0"/>
              </a:spcBef>
              <a:buNone/>
            </a:pPr>
            <a:r>
              <a:rPr lang="en-US" sz="2200" dirty="0"/>
              <a:t>On the Veterans Information screen, the LSA can update all of the “New WIOA fields”.</a:t>
            </a:r>
          </a:p>
          <a:p>
            <a:pPr marL="0" indent="0">
              <a:spcBef>
                <a:spcPts val="0"/>
              </a:spcBef>
              <a:buNone/>
            </a:pPr>
            <a:endParaRPr lang="en-US" sz="2200" dirty="0"/>
          </a:p>
          <a:p>
            <a:pPr marL="0" indent="0">
              <a:spcBef>
                <a:spcPts val="0"/>
              </a:spcBef>
              <a:buNone/>
            </a:pPr>
            <a:r>
              <a:rPr lang="en-US" sz="2200" dirty="0"/>
              <a:t>However, the LSA should verify that any changes to this screen were accurate </a:t>
            </a:r>
            <a:r>
              <a:rPr lang="en-US" sz="2200" u="sng" dirty="0"/>
              <a:t>on the application date</a:t>
            </a:r>
            <a:r>
              <a:rPr lang="en-US" sz="2200" dirty="0"/>
              <a:t>.</a:t>
            </a:r>
          </a:p>
          <a:p>
            <a:pPr marL="0" indent="0">
              <a:spcBef>
                <a:spcPts val="0"/>
              </a:spcBef>
              <a:buNone/>
            </a:pPr>
            <a:endParaRPr lang="en-US" sz="2200" dirty="0"/>
          </a:p>
          <a:p>
            <a:pPr marL="0" indent="0">
              <a:spcBef>
                <a:spcPts val="0"/>
              </a:spcBef>
              <a:buNone/>
            </a:pPr>
            <a:r>
              <a:rPr lang="en-US" sz="2200" dirty="0"/>
              <a:t>Any changes that occurred after the application date should be made to the Veterans Information screen on the Customer Level, and not on the Application level record.</a:t>
            </a:r>
          </a:p>
          <a:p>
            <a:pPr marL="0" indent="0">
              <a:spcBef>
                <a:spcPts val="0"/>
              </a:spcBef>
              <a:buNone/>
            </a:pPr>
            <a:endParaRPr lang="en-US" sz="2400" dirty="0"/>
          </a:p>
        </p:txBody>
      </p:sp>
      <p:sp>
        <p:nvSpPr>
          <p:cNvPr id="4" name="Rectangle 3">
            <a:extLst>
              <a:ext uri="{FF2B5EF4-FFF2-40B4-BE49-F238E27FC236}">
                <a16:creationId xmlns:a16="http://schemas.microsoft.com/office/drawing/2014/main" id="{884D67A2-72D1-47F0-B381-BCAEDDBB93EC}"/>
              </a:ext>
            </a:extLst>
          </p:cNvPr>
          <p:cNvSpPr/>
          <p:nvPr/>
        </p:nvSpPr>
        <p:spPr>
          <a:xfrm>
            <a:off x="126609" y="2023791"/>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81173971-4AB0-704C-50B3-7D641A26304E}"/>
              </a:ext>
            </a:extLst>
          </p:cNvPr>
          <p:cNvPicPr>
            <a:picLocks noChangeAspect="1"/>
          </p:cNvPicPr>
          <p:nvPr/>
        </p:nvPicPr>
        <p:blipFill rotWithShape="1">
          <a:blip r:embed="rId2"/>
          <a:srcRect t="75087"/>
          <a:stretch/>
        </p:blipFill>
        <p:spPr>
          <a:xfrm>
            <a:off x="6523697" y="3296329"/>
            <a:ext cx="5316611" cy="2050563"/>
          </a:xfrm>
          <a:prstGeom prst="rect">
            <a:avLst/>
          </a:prstGeom>
        </p:spPr>
      </p:pic>
    </p:spTree>
    <p:extLst>
      <p:ext uri="{BB962C8B-B14F-4D97-AF65-F5344CB8AC3E}">
        <p14:creationId xmlns:p14="http://schemas.microsoft.com/office/powerpoint/2010/main" val="1641034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DFA12D-2AE8-224E-1A92-5C31E0369E30}"/>
              </a:ext>
            </a:extLst>
          </p:cNvPr>
          <p:cNvPicPr>
            <a:picLocks noChangeAspect="1"/>
          </p:cNvPicPr>
          <p:nvPr/>
        </p:nvPicPr>
        <p:blipFill>
          <a:blip r:embed="rId2"/>
          <a:stretch>
            <a:fillRect/>
          </a:stretch>
        </p:blipFill>
        <p:spPr>
          <a:xfrm>
            <a:off x="7372258" y="2966384"/>
            <a:ext cx="4591050" cy="2494209"/>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1" y="2543467"/>
            <a:ext cx="6917949" cy="4168051"/>
          </a:xfrm>
        </p:spPr>
        <p:txBody>
          <a:bodyPr>
            <a:noAutofit/>
          </a:bodyPr>
          <a:lstStyle/>
          <a:p>
            <a:pPr marL="0" indent="0">
              <a:spcBef>
                <a:spcPts val="0"/>
              </a:spcBef>
              <a:buNone/>
            </a:pPr>
            <a:r>
              <a:rPr lang="en-US" sz="2000" dirty="0"/>
              <a:t>On the Veterans Information screen, there is one field that career planners may not understand.  </a:t>
            </a:r>
          </a:p>
          <a:p>
            <a:pPr marL="0" indent="0">
              <a:spcBef>
                <a:spcPts val="0"/>
              </a:spcBef>
              <a:buNone/>
            </a:pPr>
            <a:endParaRPr lang="en-US" sz="2000" dirty="0"/>
          </a:p>
          <a:p>
            <a:pPr marL="0" indent="0">
              <a:spcBef>
                <a:spcPts val="0"/>
              </a:spcBef>
              <a:buNone/>
            </a:pPr>
            <a:r>
              <a:rPr lang="en-US" sz="2000" dirty="0"/>
              <a:t>Veteran’s priority of service means that a veteran client is to go to the top of the list for service.  They should not have to wait “in line”.</a:t>
            </a:r>
          </a:p>
          <a:p>
            <a:pPr marL="0" indent="0">
              <a:spcBef>
                <a:spcPts val="0"/>
              </a:spcBef>
              <a:buNone/>
            </a:pPr>
            <a:endParaRPr lang="en-US" sz="2000" dirty="0"/>
          </a:p>
          <a:p>
            <a:pPr marL="0" indent="0">
              <a:spcBef>
                <a:spcPts val="0"/>
              </a:spcBef>
              <a:buNone/>
            </a:pPr>
            <a:r>
              <a:rPr lang="en-US" sz="2000" dirty="0"/>
              <a:t>The questions “Did the customer receive priority of service?” should </a:t>
            </a:r>
            <a:r>
              <a:rPr lang="en-US" sz="2000" u="sng" dirty="0">
                <a:highlight>
                  <a:srgbClr val="FFFF00"/>
                </a:highlight>
              </a:rPr>
              <a:t>only be answered </a:t>
            </a:r>
            <a:r>
              <a:rPr lang="en-US" sz="2000" b="1" u="sng" dirty="0">
                <a:highlight>
                  <a:srgbClr val="FFFF00"/>
                </a:highlight>
              </a:rPr>
              <a:t>“NO” </a:t>
            </a:r>
            <a:r>
              <a:rPr lang="en-US" sz="2000" u="sng" dirty="0">
                <a:highlight>
                  <a:srgbClr val="FFFF00"/>
                </a:highlight>
              </a:rPr>
              <a:t>if the client was actually </a:t>
            </a:r>
            <a:r>
              <a:rPr lang="en-US" sz="2000" b="1" u="sng" dirty="0">
                <a:highlight>
                  <a:srgbClr val="FFFF00"/>
                </a:highlight>
              </a:rPr>
              <a:t>DENIED</a:t>
            </a:r>
            <a:r>
              <a:rPr lang="en-US" sz="2000" u="sng" dirty="0">
                <a:highlight>
                  <a:srgbClr val="FFFF00"/>
                </a:highlight>
              </a:rPr>
              <a:t> priority of service</a:t>
            </a:r>
            <a:r>
              <a:rPr lang="en-US" sz="2000" dirty="0"/>
              <a:t>.  Meaning the career planner deliberately chose to wait on another client and made the veteran wait for service.</a:t>
            </a:r>
          </a:p>
          <a:p>
            <a:pPr marL="0" indent="0">
              <a:spcBef>
                <a:spcPts val="0"/>
              </a:spcBef>
              <a:buNone/>
            </a:pPr>
            <a:endParaRPr lang="en-US" sz="2000" dirty="0"/>
          </a:p>
          <a:p>
            <a:pPr marL="0" indent="0">
              <a:spcBef>
                <a:spcPts val="0"/>
              </a:spcBef>
              <a:buNone/>
            </a:pPr>
            <a:r>
              <a:rPr lang="en-US" sz="2000" dirty="0"/>
              <a:t>If there was no one “in line” ahead of the veteran, then the client still received priority.</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400" dirty="0"/>
          </a:p>
        </p:txBody>
      </p:sp>
      <p:sp>
        <p:nvSpPr>
          <p:cNvPr id="4" name="Rectangle 3">
            <a:extLst>
              <a:ext uri="{FF2B5EF4-FFF2-40B4-BE49-F238E27FC236}">
                <a16:creationId xmlns:a16="http://schemas.microsoft.com/office/drawing/2014/main" id="{884D67A2-72D1-47F0-B381-BCAEDDBB93EC}"/>
              </a:ext>
            </a:extLst>
          </p:cNvPr>
          <p:cNvSpPr/>
          <p:nvPr/>
        </p:nvSpPr>
        <p:spPr>
          <a:xfrm>
            <a:off x="126609" y="2023791"/>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sp>
        <p:nvSpPr>
          <p:cNvPr id="8" name="Oval 7">
            <a:extLst>
              <a:ext uri="{FF2B5EF4-FFF2-40B4-BE49-F238E27FC236}">
                <a16:creationId xmlns:a16="http://schemas.microsoft.com/office/drawing/2014/main" id="{BA5FDBAD-25DB-4129-89BF-CE39E50685E1}"/>
              </a:ext>
            </a:extLst>
          </p:cNvPr>
          <p:cNvSpPr/>
          <p:nvPr/>
        </p:nvSpPr>
        <p:spPr>
          <a:xfrm>
            <a:off x="9729927" y="2966384"/>
            <a:ext cx="479393" cy="507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173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467810" y="2611225"/>
            <a:ext cx="5902934" cy="4053526"/>
          </a:xfrm>
        </p:spPr>
        <p:txBody>
          <a:bodyPr>
            <a:noAutofit/>
          </a:bodyPr>
          <a:lstStyle/>
          <a:p>
            <a:pPr marL="0" indent="0">
              <a:spcBef>
                <a:spcPts val="0"/>
              </a:spcBef>
              <a:buNone/>
            </a:pPr>
            <a:r>
              <a:rPr lang="en-US" sz="2200" dirty="0"/>
              <a:t>On the List Work History screen, neither the career planner nor the LSA can add any new records after certification.  If you need to add a job where the client was employed </a:t>
            </a:r>
            <a:r>
              <a:rPr lang="en-US" sz="2200" u="sng" dirty="0"/>
              <a:t>on or prior to the application date</a:t>
            </a:r>
            <a:r>
              <a:rPr lang="en-US" sz="2200" dirty="0"/>
              <a:t>, you will need to turn in an IWDS Modification Request form.</a:t>
            </a:r>
          </a:p>
          <a:p>
            <a:pPr marL="0" indent="0">
              <a:spcBef>
                <a:spcPts val="0"/>
              </a:spcBef>
              <a:buNone/>
            </a:pPr>
            <a:endParaRPr lang="en-US" sz="2200" dirty="0"/>
          </a:p>
          <a:p>
            <a:pPr marL="0" indent="0">
              <a:spcBef>
                <a:spcPts val="0"/>
              </a:spcBef>
              <a:buNone/>
            </a:pPr>
            <a:r>
              <a:rPr lang="en-US" sz="2200" dirty="0"/>
              <a:t>Any new job the client started </a:t>
            </a:r>
            <a:r>
              <a:rPr lang="en-US" sz="2200" u="sng" dirty="0"/>
              <a:t>after the application date</a:t>
            </a:r>
            <a:r>
              <a:rPr lang="en-US" sz="2200" dirty="0"/>
              <a:t> may be entered on the Customer Level by the career planner.</a:t>
            </a:r>
          </a:p>
          <a:p>
            <a:pPr marL="0" indent="0">
              <a:spcBef>
                <a:spcPts val="0"/>
              </a:spcBef>
              <a:buNone/>
            </a:pPr>
            <a:endParaRPr lang="en-US" sz="2200" dirty="0"/>
          </a:p>
          <a:p>
            <a:pPr marL="0" indent="0">
              <a:spcBef>
                <a:spcPts val="0"/>
              </a:spcBef>
              <a:buNone/>
            </a:pPr>
            <a:r>
              <a:rPr lang="en-US" sz="2200" dirty="0"/>
              <a:t>However, the LSA can click on any existing employer record to make changes on that record.</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6693EB4B-A090-7EE3-4927-69AED9F5B445}"/>
              </a:ext>
            </a:extLst>
          </p:cNvPr>
          <p:cNvPicPr>
            <a:picLocks noChangeAspect="1"/>
          </p:cNvPicPr>
          <p:nvPr/>
        </p:nvPicPr>
        <p:blipFill>
          <a:blip r:embed="rId2"/>
          <a:stretch>
            <a:fillRect/>
          </a:stretch>
        </p:blipFill>
        <p:spPr>
          <a:xfrm>
            <a:off x="6370743" y="3169031"/>
            <a:ext cx="5428897" cy="2371321"/>
          </a:xfrm>
          <a:prstGeom prst="rect">
            <a:avLst/>
          </a:prstGeom>
        </p:spPr>
      </p:pic>
    </p:spTree>
    <p:extLst>
      <p:ext uri="{BB962C8B-B14F-4D97-AF65-F5344CB8AC3E}">
        <p14:creationId xmlns:p14="http://schemas.microsoft.com/office/powerpoint/2010/main" val="1840497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1" y="2649999"/>
            <a:ext cx="7425421" cy="4018087"/>
          </a:xfrm>
        </p:spPr>
        <p:txBody>
          <a:bodyPr>
            <a:noAutofit/>
          </a:bodyPr>
          <a:lstStyle/>
          <a:p>
            <a:pPr marL="0" indent="0">
              <a:spcBef>
                <a:spcPts val="0"/>
              </a:spcBef>
              <a:buNone/>
            </a:pPr>
            <a:r>
              <a:rPr lang="en-US" sz="2200" dirty="0"/>
              <a:t>On the Edit Job screen, the LSA can change all of the fields.</a:t>
            </a:r>
          </a:p>
          <a:p>
            <a:pPr marL="0" indent="0">
              <a:spcBef>
                <a:spcPts val="0"/>
              </a:spcBef>
              <a:buNone/>
            </a:pPr>
            <a:endParaRPr lang="en-US" sz="2200" dirty="0"/>
          </a:p>
          <a:p>
            <a:pPr marL="0" indent="0">
              <a:spcBef>
                <a:spcPts val="0"/>
              </a:spcBef>
              <a:buNone/>
            </a:pPr>
            <a:r>
              <a:rPr lang="en-US" sz="2200" dirty="0"/>
              <a:t>To completely remove an employer, the LSA can click the DELETE button.</a:t>
            </a:r>
          </a:p>
          <a:p>
            <a:pPr marL="0" indent="0">
              <a:spcBef>
                <a:spcPts val="0"/>
              </a:spcBef>
              <a:buNone/>
            </a:pPr>
            <a:endParaRPr lang="en-US" sz="2200" dirty="0"/>
          </a:p>
          <a:p>
            <a:pPr marL="0" indent="0">
              <a:spcBef>
                <a:spcPts val="0"/>
              </a:spcBef>
              <a:buNone/>
            </a:pPr>
            <a:r>
              <a:rPr lang="en-US" sz="2200" dirty="0"/>
              <a:t>However, the LSA should verify that any changes to this screen were accurate </a:t>
            </a:r>
            <a:r>
              <a:rPr lang="en-US" sz="2200" u="sng" dirty="0"/>
              <a:t>on the application date</a:t>
            </a:r>
            <a:r>
              <a:rPr lang="en-US" sz="2200" dirty="0"/>
              <a:t>.  Any changes that occurred after the application date should be made to the List Work History screen on the Customer Level.  The exception would be for any jobs associated with the DW Eligibility. Those changes will not transfer over since the job at the application level that had eligibility criteria is locked</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197958" y="2003711"/>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93F10EE8-C3FC-6681-567E-ACCB80DB0498}"/>
              </a:ext>
            </a:extLst>
          </p:cNvPr>
          <p:cNvPicPr>
            <a:picLocks noChangeAspect="1"/>
          </p:cNvPicPr>
          <p:nvPr/>
        </p:nvPicPr>
        <p:blipFill>
          <a:blip r:embed="rId2"/>
          <a:stretch>
            <a:fillRect/>
          </a:stretch>
        </p:blipFill>
        <p:spPr>
          <a:xfrm>
            <a:off x="7777112" y="1813797"/>
            <a:ext cx="3703545" cy="4854289"/>
          </a:xfrm>
          <a:prstGeom prst="rect">
            <a:avLst/>
          </a:prstGeom>
        </p:spPr>
      </p:pic>
    </p:spTree>
    <p:extLst>
      <p:ext uri="{BB962C8B-B14F-4D97-AF65-F5344CB8AC3E}">
        <p14:creationId xmlns:p14="http://schemas.microsoft.com/office/powerpoint/2010/main" val="1419321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809188"/>
            <a:ext cx="5558914" cy="3722619"/>
          </a:xfrm>
        </p:spPr>
        <p:txBody>
          <a:bodyPr>
            <a:noAutofit/>
          </a:bodyPr>
          <a:lstStyle/>
          <a:p>
            <a:pPr marL="0" indent="0">
              <a:spcBef>
                <a:spcPts val="0"/>
              </a:spcBef>
              <a:buNone/>
            </a:pPr>
            <a:r>
              <a:rPr lang="en-US" sz="2400" dirty="0"/>
              <a:t>The exception is that any job associated with the WIOA Dislocated Worker eligibility criteria cannot be updated by the LSA at the application level.   </a:t>
            </a:r>
          </a:p>
          <a:p>
            <a:pPr marL="0" indent="0">
              <a:spcBef>
                <a:spcPts val="0"/>
              </a:spcBef>
              <a:buNone/>
            </a:pPr>
            <a:endParaRPr lang="en-US" sz="2400" dirty="0"/>
          </a:p>
          <a:p>
            <a:pPr marL="0" indent="0">
              <a:spcBef>
                <a:spcPts val="0"/>
              </a:spcBef>
              <a:buNone/>
            </a:pPr>
            <a:r>
              <a:rPr lang="en-US" sz="2400" dirty="0"/>
              <a:t>This will require a  Request for IWDS Modification form submission to make any changes. </a:t>
            </a:r>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5" name="Picture 4">
            <a:extLst>
              <a:ext uri="{FF2B5EF4-FFF2-40B4-BE49-F238E27FC236}">
                <a16:creationId xmlns:a16="http://schemas.microsoft.com/office/drawing/2014/main" id="{0EB8B1A0-0ACF-16C2-A1B1-2CCD661183CA}"/>
              </a:ext>
            </a:extLst>
          </p:cNvPr>
          <p:cNvPicPr>
            <a:picLocks noChangeAspect="1"/>
          </p:cNvPicPr>
          <p:nvPr/>
        </p:nvPicPr>
        <p:blipFill>
          <a:blip r:embed="rId2"/>
          <a:stretch>
            <a:fillRect/>
          </a:stretch>
        </p:blipFill>
        <p:spPr>
          <a:xfrm>
            <a:off x="6974414" y="2694290"/>
            <a:ext cx="4181423" cy="4018087"/>
          </a:xfrm>
          <a:prstGeom prst="rect">
            <a:avLst/>
          </a:prstGeom>
        </p:spPr>
      </p:pic>
    </p:spTree>
    <p:extLst>
      <p:ext uri="{BB962C8B-B14F-4D97-AF65-F5344CB8AC3E}">
        <p14:creationId xmlns:p14="http://schemas.microsoft.com/office/powerpoint/2010/main" val="2728045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9752" y="2945421"/>
            <a:ext cx="5736248" cy="2654102"/>
          </a:xfrm>
        </p:spPr>
        <p:txBody>
          <a:bodyPr>
            <a:noAutofit/>
          </a:bodyPr>
          <a:lstStyle/>
          <a:p>
            <a:pPr marL="0" indent="0">
              <a:spcBef>
                <a:spcPts val="0"/>
              </a:spcBef>
              <a:buNone/>
            </a:pPr>
            <a:r>
              <a:rPr lang="en-US" sz="2400" dirty="0"/>
              <a:t>Some services will allow the LSA to make changes.  On the Services screen, the LSA will need to click on the individual service record to see if they can make changes.</a:t>
            </a:r>
          </a:p>
          <a:p>
            <a:pPr marL="0" indent="0">
              <a:spcBef>
                <a:spcPts val="0"/>
              </a:spcBef>
              <a:buNone/>
            </a:pPr>
            <a:endParaRPr lang="en-US" sz="2400" dirty="0"/>
          </a:p>
          <a:p>
            <a:pPr marL="0" indent="0">
              <a:spcBef>
                <a:spcPts val="0"/>
              </a:spcBef>
              <a:buNone/>
            </a:pPr>
            <a:r>
              <a:rPr lang="en-US" sz="2400" dirty="0"/>
              <a:t>In this case, the LSA will click on the Development of the IEP service.</a:t>
            </a:r>
          </a:p>
          <a:p>
            <a:pPr marL="0" indent="0">
              <a:spcBef>
                <a:spcPts val="0"/>
              </a:spcBef>
              <a:buNone/>
            </a:pP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2A659134-5928-378E-E8E7-86C008542587}"/>
              </a:ext>
            </a:extLst>
          </p:cNvPr>
          <p:cNvPicPr>
            <a:picLocks noChangeAspect="1"/>
          </p:cNvPicPr>
          <p:nvPr/>
        </p:nvPicPr>
        <p:blipFill>
          <a:blip r:embed="rId2"/>
          <a:stretch>
            <a:fillRect/>
          </a:stretch>
        </p:blipFill>
        <p:spPr>
          <a:xfrm>
            <a:off x="5742233" y="2945421"/>
            <a:ext cx="5686241" cy="2853663"/>
          </a:xfrm>
          <a:prstGeom prst="rect">
            <a:avLst/>
          </a:prstGeom>
        </p:spPr>
      </p:pic>
    </p:spTree>
    <p:extLst>
      <p:ext uri="{BB962C8B-B14F-4D97-AF65-F5344CB8AC3E}">
        <p14:creationId xmlns:p14="http://schemas.microsoft.com/office/powerpoint/2010/main" val="1260019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2" y="2649999"/>
            <a:ext cx="5736248" cy="4018087"/>
          </a:xfrm>
        </p:spPr>
        <p:txBody>
          <a:bodyPr>
            <a:noAutofit/>
          </a:bodyPr>
          <a:lstStyle/>
          <a:p>
            <a:pPr marL="0" indent="0">
              <a:spcBef>
                <a:spcPts val="0"/>
              </a:spcBef>
              <a:buNone/>
            </a:pPr>
            <a:r>
              <a:rPr lang="en-US" sz="2200" dirty="0"/>
              <a:t>On this service, the LSA can change the “Grant”, “Weekly Hours”, and “Comments” fields.</a:t>
            </a:r>
          </a:p>
          <a:p>
            <a:pPr marL="0" indent="0">
              <a:spcBef>
                <a:spcPts val="0"/>
              </a:spcBef>
              <a:buNone/>
            </a:pPr>
            <a:endParaRPr lang="en-US" sz="2200" dirty="0"/>
          </a:p>
          <a:p>
            <a:pPr marL="0" indent="0">
              <a:spcBef>
                <a:spcPts val="0"/>
              </a:spcBef>
              <a:buNone/>
            </a:pPr>
            <a:r>
              <a:rPr lang="en-US" sz="2200" dirty="0"/>
              <a:t>Any changes to the other fields on this screen will require an IWDS Modification Request form.</a:t>
            </a:r>
          </a:p>
          <a:p>
            <a:pPr marL="0" indent="0">
              <a:spcBef>
                <a:spcPts val="0"/>
              </a:spcBef>
              <a:buNone/>
            </a:pPr>
            <a:endParaRPr lang="en-US" sz="2200" dirty="0"/>
          </a:p>
          <a:p>
            <a:pPr marL="0" indent="0">
              <a:spcBef>
                <a:spcPts val="0"/>
              </a:spcBef>
              <a:buNone/>
            </a:pPr>
            <a:r>
              <a:rPr lang="en-US" sz="2200" dirty="0"/>
              <a:t>The LSA also has the option to delete this service with the “Delete Service” button.</a:t>
            </a:r>
          </a:p>
          <a:p>
            <a:pPr marL="0" indent="0">
              <a:spcBef>
                <a:spcPts val="0"/>
              </a:spcBef>
              <a:buNone/>
            </a:pPr>
            <a:endParaRPr lang="en-US" sz="2200" dirty="0"/>
          </a:p>
          <a:p>
            <a:pPr marL="0" indent="0">
              <a:spcBef>
                <a:spcPts val="0"/>
              </a:spcBef>
              <a:buNone/>
            </a:pPr>
            <a:r>
              <a:rPr lang="en-US" sz="2200" dirty="0"/>
              <a:t>Different services will have different fields open and closed.</a:t>
            </a:r>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9E889973-A85E-9113-B936-265686E510F1}"/>
              </a:ext>
            </a:extLst>
          </p:cNvPr>
          <p:cNvPicPr>
            <a:picLocks noChangeAspect="1"/>
          </p:cNvPicPr>
          <p:nvPr/>
        </p:nvPicPr>
        <p:blipFill>
          <a:blip r:embed="rId2"/>
          <a:stretch>
            <a:fillRect/>
          </a:stretch>
        </p:blipFill>
        <p:spPr>
          <a:xfrm>
            <a:off x="6506118" y="2471307"/>
            <a:ext cx="4746606" cy="4196779"/>
          </a:xfrm>
          <a:prstGeom prst="rect">
            <a:avLst/>
          </a:prstGeom>
        </p:spPr>
      </p:pic>
    </p:spTree>
    <p:extLst>
      <p:ext uri="{BB962C8B-B14F-4D97-AF65-F5344CB8AC3E}">
        <p14:creationId xmlns:p14="http://schemas.microsoft.com/office/powerpoint/2010/main" val="3028036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1" y="2714920"/>
            <a:ext cx="5744309" cy="3835823"/>
          </a:xfrm>
        </p:spPr>
        <p:txBody>
          <a:bodyPr>
            <a:noAutofit/>
          </a:bodyPr>
          <a:lstStyle/>
          <a:p>
            <a:pPr marL="0" indent="0">
              <a:spcBef>
                <a:spcPts val="0"/>
              </a:spcBef>
              <a:buNone/>
            </a:pPr>
            <a:r>
              <a:rPr lang="en-US" sz="2400" dirty="0"/>
              <a:t>If the start date of a service is wrong, that service will need to be deleted and re-entered with the correct start date.</a:t>
            </a:r>
          </a:p>
          <a:p>
            <a:pPr marL="0" indent="0">
              <a:spcBef>
                <a:spcPts val="0"/>
              </a:spcBef>
              <a:buNone/>
            </a:pPr>
            <a:endParaRPr lang="en-US" sz="2200" dirty="0"/>
          </a:p>
          <a:p>
            <a:pPr marL="0" indent="0">
              <a:spcBef>
                <a:spcPts val="0"/>
              </a:spcBef>
              <a:buNone/>
            </a:pPr>
            <a:r>
              <a:rPr lang="en-US" sz="2400" dirty="0"/>
              <a:t>Even the IWDS System Administrators cannot change the start date on a service.</a:t>
            </a:r>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9B116981-363D-6010-2EA0-A43578EB8ABB}"/>
              </a:ext>
            </a:extLst>
          </p:cNvPr>
          <p:cNvPicPr>
            <a:picLocks noChangeAspect="1"/>
          </p:cNvPicPr>
          <p:nvPr/>
        </p:nvPicPr>
        <p:blipFill>
          <a:blip r:embed="rId3"/>
          <a:stretch>
            <a:fillRect/>
          </a:stretch>
        </p:blipFill>
        <p:spPr>
          <a:xfrm>
            <a:off x="6282880" y="2503309"/>
            <a:ext cx="4659126" cy="4119433"/>
          </a:xfrm>
          <a:prstGeom prst="rect">
            <a:avLst/>
          </a:prstGeom>
        </p:spPr>
      </p:pic>
    </p:spTree>
    <p:extLst>
      <p:ext uri="{BB962C8B-B14F-4D97-AF65-F5344CB8AC3E}">
        <p14:creationId xmlns:p14="http://schemas.microsoft.com/office/powerpoint/2010/main" val="2287315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1" y="2884602"/>
            <a:ext cx="5744309" cy="3666141"/>
          </a:xfrm>
        </p:spPr>
        <p:txBody>
          <a:bodyPr>
            <a:noAutofit/>
          </a:bodyPr>
          <a:lstStyle/>
          <a:p>
            <a:pPr marL="0" indent="0">
              <a:spcBef>
                <a:spcPts val="0"/>
              </a:spcBef>
              <a:buNone/>
            </a:pPr>
            <a:r>
              <a:rPr lang="en-US" sz="2400" dirty="0"/>
              <a:t>Some services may not allow the LSA to delete them if other services are present on the client that require that pre-requisite service.  </a:t>
            </a:r>
          </a:p>
          <a:p>
            <a:pPr marL="0" indent="0">
              <a:spcBef>
                <a:spcPts val="0"/>
              </a:spcBef>
              <a:buNone/>
            </a:pPr>
            <a:endParaRPr lang="en-US" sz="2400" dirty="0"/>
          </a:p>
          <a:p>
            <a:pPr marL="0" indent="0">
              <a:spcBef>
                <a:spcPts val="0"/>
              </a:spcBef>
              <a:buNone/>
            </a:pPr>
            <a:r>
              <a:rPr lang="en-US" sz="2400" dirty="0"/>
              <a:t>In that case, contact the IWDS System administrators with the screen shot of the error message.  </a:t>
            </a:r>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396474CE-EA9D-9167-AD1C-C0475255EDCB}"/>
              </a:ext>
            </a:extLst>
          </p:cNvPr>
          <p:cNvPicPr>
            <a:picLocks noChangeAspect="1"/>
          </p:cNvPicPr>
          <p:nvPr/>
        </p:nvPicPr>
        <p:blipFill>
          <a:blip r:embed="rId3"/>
          <a:stretch>
            <a:fillRect/>
          </a:stretch>
        </p:blipFill>
        <p:spPr>
          <a:xfrm>
            <a:off x="6348219" y="2379216"/>
            <a:ext cx="4806850" cy="4250045"/>
          </a:xfrm>
          <a:prstGeom prst="rect">
            <a:avLst/>
          </a:prstGeom>
        </p:spPr>
      </p:pic>
    </p:spTree>
    <p:extLst>
      <p:ext uri="{BB962C8B-B14F-4D97-AF65-F5344CB8AC3E}">
        <p14:creationId xmlns:p14="http://schemas.microsoft.com/office/powerpoint/2010/main" val="44875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3023968"/>
            <a:ext cx="6246056" cy="3436674"/>
          </a:xfrm>
        </p:spPr>
        <p:txBody>
          <a:bodyPr>
            <a:noAutofit/>
          </a:bodyPr>
          <a:lstStyle/>
          <a:p>
            <a:pPr marL="0" indent="0">
              <a:spcBef>
                <a:spcPts val="0"/>
              </a:spcBef>
              <a:buNone/>
            </a:pPr>
            <a:r>
              <a:rPr lang="en-US" sz="2200" dirty="0"/>
              <a:t>The</a:t>
            </a:r>
            <a:r>
              <a:rPr lang="en-US" sz="2200" b="1" dirty="0"/>
              <a:t> Customer Level </a:t>
            </a:r>
            <a:r>
              <a:rPr lang="en-US" sz="2200" dirty="0"/>
              <a:t>is where the career planner would record any changes in the customer record after certification.  </a:t>
            </a:r>
          </a:p>
          <a:p>
            <a:pPr marL="0" indent="0">
              <a:spcBef>
                <a:spcPts val="0"/>
              </a:spcBef>
              <a:buNone/>
            </a:pPr>
            <a:endParaRPr lang="en-US" sz="2200" dirty="0"/>
          </a:p>
          <a:p>
            <a:pPr marL="0" indent="0">
              <a:spcBef>
                <a:spcPts val="0"/>
              </a:spcBef>
              <a:buNone/>
            </a:pPr>
            <a:r>
              <a:rPr lang="en-US" sz="2200" dirty="0"/>
              <a:t>Address updates, legal name changes (marriage, divorce, other), new phone number, new email address, new job, and any other changes that occur </a:t>
            </a:r>
            <a:r>
              <a:rPr lang="en-US" sz="2200" u="sng" dirty="0"/>
              <a:t>after the application record was certified</a:t>
            </a:r>
            <a:r>
              <a:rPr lang="en-US" sz="2200" dirty="0"/>
              <a:t> would be recorded here.</a:t>
            </a:r>
          </a:p>
        </p:txBody>
      </p:sp>
      <p:sp>
        <p:nvSpPr>
          <p:cNvPr id="4" name="Rectangle 3">
            <a:extLst>
              <a:ext uri="{FF2B5EF4-FFF2-40B4-BE49-F238E27FC236}">
                <a16:creationId xmlns:a16="http://schemas.microsoft.com/office/drawing/2014/main" id="{884D67A2-72D1-47F0-B381-BCAEDDBB93EC}"/>
              </a:ext>
            </a:extLst>
          </p:cNvPr>
          <p:cNvSpPr/>
          <p:nvPr/>
        </p:nvSpPr>
        <p:spPr>
          <a:xfrm>
            <a:off x="4110803" y="2003668"/>
            <a:ext cx="372287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Levels</a:t>
            </a:r>
          </a:p>
        </p:txBody>
      </p:sp>
      <p:pic>
        <p:nvPicPr>
          <p:cNvPr id="6" name="Picture 5">
            <a:extLst>
              <a:ext uri="{FF2B5EF4-FFF2-40B4-BE49-F238E27FC236}">
                <a16:creationId xmlns:a16="http://schemas.microsoft.com/office/drawing/2014/main" id="{95C0E3FF-8C83-486E-8051-0C5D2D35A91A}"/>
              </a:ext>
            </a:extLst>
          </p:cNvPr>
          <p:cNvPicPr>
            <a:picLocks noChangeAspect="1"/>
          </p:cNvPicPr>
          <p:nvPr/>
        </p:nvPicPr>
        <p:blipFill>
          <a:blip r:embed="rId2"/>
          <a:stretch>
            <a:fillRect/>
          </a:stretch>
        </p:blipFill>
        <p:spPr>
          <a:xfrm>
            <a:off x="6767219" y="3023968"/>
            <a:ext cx="4791075" cy="2667000"/>
          </a:xfrm>
          <a:prstGeom prst="rect">
            <a:avLst/>
          </a:prstGeom>
        </p:spPr>
      </p:pic>
    </p:spTree>
    <p:extLst>
      <p:ext uri="{BB962C8B-B14F-4D97-AF65-F5344CB8AC3E}">
        <p14:creationId xmlns:p14="http://schemas.microsoft.com/office/powerpoint/2010/main" val="3685993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467810" y="3188374"/>
            <a:ext cx="5311553" cy="3022122"/>
          </a:xfrm>
        </p:spPr>
        <p:txBody>
          <a:bodyPr>
            <a:noAutofit/>
          </a:bodyPr>
          <a:lstStyle/>
          <a:p>
            <a:pPr marL="0" indent="0">
              <a:spcBef>
                <a:spcPts val="0"/>
              </a:spcBef>
              <a:buNone/>
            </a:pPr>
            <a:r>
              <a:rPr lang="en-US" sz="2400" dirty="0"/>
              <a:t>On the List Case Notes screen, the LSA will need to click on the individual case note they want to update.</a:t>
            </a:r>
          </a:p>
          <a:p>
            <a:pPr marL="0" indent="0">
              <a:spcBef>
                <a:spcPts val="0"/>
              </a:spcBef>
              <a:buNone/>
            </a:pPr>
            <a:endParaRPr lang="en-US" sz="2400" dirty="0"/>
          </a:p>
          <a:p>
            <a:pPr marL="0" indent="0">
              <a:spcBef>
                <a:spcPts val="0"/>
              </a:spcBef>
              <a:buNone/>
            </a:pPr>
            <a:r>
              <a:rPr lang="en-US" sz="2400" dirty="0"/>
              <a:t>The LSA cannot delete case notes. Any case notes that need to be deleted will require an IWDS Modification Request form.</a:t>
            </a:r>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63B9AABF-6544-F21E-CC71-FC69EFF236C8}"/>
              </a:ext>
            </a:extLst>
          </p:cNvPr>
          <p:cNvPicPr>
            <a:picLocks noChangeAspect="1"/>
          </p:cNvPicPr>
          <p:nvPr/>
        </p:nvPicPr>
        <p:blipFill>
          <a:blip r:embed="rId2"/>
          <a:stretch>
            <a:fillRect/>
          </a:stretch>
        </p:blipFill>
        <p:spPr>
          <a:xfrm>
            <a:off x="6239363" y="3055722"/>
            <a:ext cx="5501149" cy="2223579"/>
          </a:xfrm>
          <a:prstGeom prst="rect">
            <a:avLst/>
          </a:prstGeom>
        </p:spPr>
      </p:pic>
    </p:spTree>
    <p:extLst>
      <p:ext uri="{BB962C8B-B14F-4D97-AF65-F5344CB8AC3E}">
        <p14:creationId xmlns:p14="http://schemas.microsoft.com/office/powerpoint/2010/main" val="460093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540228" y="2969443"/>
            <a:ext cx="5736248" cy="3698643"/>
          </a:xfrm>
        </p:spPr>
        <p:txBody>
          <a:bodyPr>
            <a:noAutofit/>
          </a:bodyPr>
          <a:lstStyle/>
          <a:p>
            <a:pPr marL="0" indent="0">
              <a:spcBef>
                <a:spcPts val="0"/>
              </a:spcBef>
              <a:buNone/>
            </a:pPr>
            <a:r>
              <a:rPr lang="en-US" sz="2200" dirty="0"/>
              <a:t>On the Maintain Case Notes screen, the LSA can edit the “Program”, “Note Category”, “Confidential”, “Note Subject”, and “Case Note” fields.</a:t>
            </a:r>
          </a:p>
          <a:p>
            <a:pPr marL="0" indent="0">
              <a:spcBef>
                <a:spcPts val="0"/>
              </a:spcBef>
              <a:buNone/>
            </a:pPr>
            <a:endParaRPr lang="en-US" sz="2200" dirty="0"/>
          </a:p>
          <a:p>
            <a:pPr marL="0" indent="0">
              <a:spcBef>
                <a:spcPts val="0"/>
              </a:spcBef>
              <a:buNone/>
            </a:pPr>
            <a:r>
              <a:rPr lang="en-US" sz="2200" dirty="0"/>
              <a:t>The LSA cannot change the “Staff Name” or “Contact Date”. If those fields need changed, the LSA will need to have the record deleted and then have the career planner re-enter the case note.</a:t>
            </a: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7" name="Picture 6">
            <a:extLst>
              <a:ext uri="{FF2B5EF4-FFF2-40B4-BE49-F238E27FC236}">
                <a16:creationId xmlns:a16="http://schemas.microsoft.com/office/drawing/2014/main" id="{5734A613-3BDD-511A-56B3-EC11D441611B}"/>
              </a:ext>
            </a:extLst>
          </p:cNvPr>
          <p:cNvPicPr>
            <a:picLocks noChangeAspect="1"/>
          </p:cNvPicPr>
          <p:nvPr/>
        </p:nvPicPr>
        <p:blipFill>
          <a:blip r:embed="rId2"/>
          <a:stretch>
            <a:fillRect/>
          </a:stretch>
        </p:blipFill>
        <p:spPr>
          <a:xfrm>
            <a:off x="6276476" y="2864191"/>
            <a:ext cx="5466459" cy="2981001"/>
          </a:xfrm>
          <a:prstGeom prst="rect">
            <a:avLst/>
          </a:prstGeom>
        </p:spPr>
      </p:pic>
    </p:spTree>
    <p:extLst>
      <p:ext uri="{BB962C8B-B14F-4D97-AF65-F5344CB8AC3E}">
        <p14:creationId xmlns:p14="http://schemas.microsoft.com/office/powerpoint/2010/main" val="3236778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540228" y="2969443"/>
            <a:ext cx="5736248" cy="3698643"/>
          </a:xfrm>
        </p:spPr>
        <p:txBody>
          <a:bodyPr>
            <a:noAutofit/>
          </a:bodyPr>
          <a:lstStyle/>
          <a:p>
            <a:pPr marL="0" indent="0">
              <a:spcBef>
                <a:spcPts val="0"/>
              </a:spcBef>
              <a:buNone/>
            </a:pPr>
            <a:r>
              <a:rPr lang="en-US" sz="2200" dirty="0"/>
              <a:t>Anything involving an application in </a:t>
            </a:r>
            <a:r>
              <a:rPr lang="en-US" sz="2200" b="1" dirty="0"/>
              <a:t>“</a:t>
            </a:r>
            <a:r>
              <a:rPr lang="en-US" sz="2200" b="1" dirty="0" err="1"/>
              <a:t>exiter</a:t>
            </a:r>
            <a:r>
              <a:rPr lang="en-US" sz="2200" b="1" dirty="0"/>
              <a:t>” </a:t>
            </a:r>
            <a:r>
              <a:rPr lang="en-US" sz="2200" dirty="0"/>
              <a:t>status needs to be sent to the </a:t>
            </a:r>
            <a:r>
              <a:rPr lang="en-US" sz="2200" b="1" u="sng" dirty="0"/>
              <a:t>WIOA Performance Measures Staff</a:t>
            </a:r>
            <a:r>
              <a:rPr lang="en-US" sz="2200" dirty="0"/>
              <a:t> and </a:t>
            </a:r>
            <a:r>
              <a:rPr lang="en-US" sz="2200" b="1" u="sng" dirty="0"/>
              <a:t>cc:</a:t>
            </a:r>
            <a:r>
              <a:rPr lang="en-US" sz="2200" b="1" dirty="0"/>
              <a:t> </a:t>
            </a:r>
            <a:r>
              <a:rPr lang="en-US" sz="2200" dirty="0"/>
              <a:t>the IWDS System Administrators.  Sometimes corrections may affect past quarters that have already been reported.</a:t>
            </a:r>
          </a:p>
          <a:p>
            <a:pPr marL="0" indent="0">
              <a:spcBef>
                <a:spcPts val="0"/>
              </a:spcBef>
              <a:buNone/>
            </a:pPr>
            <a:endParaRPr lang="en-US" sz="2200" dirty="0"/>
          </a:p>
          <a:p>
            <a:pPr marL="0" indent="0">
              <a:spcBef>
                <a:spcPts val="0"/>
              </a:spcBef>
              <a:buNone/>
            </a:pPr>
            <a:r>
              <a:rPr lang="en-US" sz="2200" dirty="0"/>
              <a:t>The WIOA Performance Measures Staff also handles exiting clients that are over the date limit as well as removing exits from clients.</a:t>
            </a: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F54709A4-8519-771A-A363-A8E4A55EC9C6}"/>
              </a:ext>
            </a:extLst>
          </p:cNvPr>
          <p:cNvPicPr>
            <a:picLocks noChangeAspect="1"/>
          </p:cNvPicPr>
          <p:nvPr/>
        </p:nvPicPr>
        <p:blipFill>
          <a:blip r:embed="rId2"/>
          <a:stretch>
            <a:fillRect/>
          </a:stretch>
        </p:blipFill>
        <p:spPr>
          <a:xfrm>
            <a:off x="7399025" y="2458920"/>
            <a:ext cx="3049532" cy="4247965"/>
          </a:xfrm>
          <a:prstGeom prst="rect">
            <a:avLst/>
          </a:prstGeom>
        </p:spPr>
      </p:pic>
    </p:spTree>
    <p:extLst>
      <p:ext uri="{BB962C8B-B14F-4D97-AF65-F5344CB8AC3E}">
        <p14:creationId xmlns:p14="http://schemas.microsoft.com/office/powerpoint/2010/main" val="1107416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540228" y="2969443"/>
            <a:ext cx="5736248" cy="3698643"/>
          </a:xfrm>
        </p:spPr>
        <p:txBody>
          <a:bodyPr>
            <a:noAutofit/>
          </a:bodyPr>
          <a:lstStyle/>
          <a:p>
            <a:pPr marL="0" indent="0">
              <a:spcBef>
                <a:spcPts val="0"/>
              </a:spcBef>
              <a:buNone/>
            </a:pPr>
            <a:r>
              <a:rPr lang="en-US" sz="2200" dirty="0"/>
              <a:t>The LSA cannot do anything on the General Exit screen after the client has been exited.</a:t>
            </a:r>
          </a:p>
          <a:p>
            <a:pPr marL="0" indent="0">
              <a:spcBef>
                <a:spcPts val="0"/>
              </a:spcBef>
              <a:buNone/>
            </a:pPr>
            <a:endParaRPr lang="en-US" sz="2200" dirty="0"/>
          </a:p>
          <a:p>
            <a:pPr marL="0" indent="0">
              <a:spcBef>
                <a:spcPts val="0"/>
              </a:spcBef>
              <a:buNone/>
            </a:pPr>
            <a:r>
              <a:rPr lang="en-US" sz="2200" dirty="0"/>
              <a:t>They will have to submit an email to the WIOA Performance Measures Staff and cc: the IWDS System Administrators.  This can also be submitted with a Request for IWDS Modification form submission to make any changes. </a:t>
            </a:r>
          </a:p>
          <a:p>
            <a:pPr marL="0" indent="0">
              <a:spcBef>
                <a:spcPts val="0"/>
              </a:spcBef>
              <a:buNone/>
            </a:pPr>
            <a:endParaRPr lang="en-US" sz="2200" dirty="0"/>
          </a:p>
          <a:p>
            <a:pPr marL="0" indent="0">
              <a:spcBef>
                <a:spcPts val="0"/>
              </a:spcBef>
              <a:buNone/>
            </a:pPr>
            <a:endParaRPr lang="en-US" sz="2200" dirty="0"/>
          </a:p>
          <a:p>
            <a:pPr marL="0" indent="0">
              <a:spcBef>
                <a:spcPts val="0"/>
              </a:spcBef>
              <a:buNone/>
            </a:pPr>
            <a:endParaRPr lang="en-US" sz="2000" dirty="0"/>
          </a:p>
          <a:p>
            <a:pPr marL="0" indent="0">
              <a:spcBef>
                <a:spcPts val="0"/>
              </a:spcBef>
              <a:buNone/>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2406585" y="1856978"/>
            <a:ext cx="6980244"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Making Corrections to IWDS Clients</a:t>
            </a:r>
          </a:p>
        </p:txBody>
      </p:sp>
      <p:pic>
        <p:nvPicPr>
          <p:cNvPr id="6" name="Picture 5">
            <a:extLst>
              <a:ext uri="{FF2B5EF4-FFF2-40B4-BE49-F238E27FC236}">
                <a16:creationId xmlns:a16="http://schemas.microsoft.com/office/drawing/2014/main" id="{ECB58424-EE2D-6EDD-1C4C-229726A27EA7}"/>
              </a:ext>
            </a:extLst>
          </p:cNvPr>
          <p:cNvPicPr>
            <a:picLocks noChangeAspect="1"/>
          </p:cNvPicPr>
          <p:nvPr/>
        </p:nvPicPr>
        <p:blipFill>
          <a:blip r:embed="rId2"/>
          <a:stretch>
            <a:fillRect/>
          </a:stretch>
        </p:blipFill>
        <p:spPr>
          <a:xfrm>
            <a:off x="6195519" y="3364636"/>
            <a:ext cx="5773568" cy="1716858"/>
          </a:xfrm>
          <a:prstGeom prst="rect">
            <a:avLst/>
          </a:prstGeom>
        </p:spPr>
      </p:pic>
    </p:spTree>
    <p:extLst>
      <p:ext uri="{BB962C8B-B14F-4D97-AF65-F5344CB8AC3E}">
        <p14:creationId xmlns:p14="http://schemas.microsoft.com/office/powerpoint/2010/main" val="1372425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590842" y="2982351"/>
            <a:ext cx="5964703" cy="3512717"/>
          </a:xfrm>
        </p:spPr>
        <p:txBody>
          <a:bodyPr>
            <a:noAutofit/>
          </a:bodyPr>
          <a:lstStyle/>
          <a:p>
            <a:pPr marL="0" indent="0">
              <a:buNone/>
            </a:pPr>
            <a:r>
              <a:rPr lang="en-US" sz="3200" dirty="0"/>
              <a:t>When submitting IWDS modifications to the OET Monitoring staff, the LWIAs are separated into 1 of 3 regions.</a:t>
            </a:r>
          </a:p>
          <a:p>
            <a:pPr marL="457200" indent="-457200">
              <a:spcBef>
                <a:spcPts val="0"/>
              </a:spcBef>
              <a:buAutoNum type="arabicParenR"/>
            </a:pPr>
            <a:endParaRPr lang="en-US" sz="2400" dirty="0"/>
          </a:p>
        </p:txBody>
      </p:sp>
      <p:sp>
        <p:nvSpPr>
          <p:cNvPr id="4" name="Rectangle 3">
            <a:extLst>
              <a:ext uri="{FF2B5EF4-FFF2-40B4-BE49-F238E27FC236}">
                <a16:creationId xmlns:a16="http://schemas.microsoft.com/office/drawing/2014/main" id="{884D67A2-72D1-47F0-B381-BCAEDDBB93EC}"/>
              </a:ext>
            </a:extLst>
          </p:cNvPr>
          <p:cNvSpPr/>
          <p:nvPr/>
        </p:nvSpPr>
        <p:spPr>
          <a:xfrm>
            <a:off x="1690346" y="2003668"/>
            <a:ext cx="856381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Submitting IWDS Modifications to Monitors</a:t>
            </a:r>
          </a:p>
        </p:txBody>
      </p:sp>
      <p:pic>
        <p:nvPicPr>
          <p:cNvPr id="6" name="Picture 5">
            <a:extLst>
              <a:ext uri="{FF2B5EF4-FFF2-40B4-BE49-F238E27FC236}">
                <a16:creationId xmlns:a16="http://schemas.microsoft.com/office/drawing/2014/main" id="{43B4E22D-C89F-4A05-B760-CBBD3D16580A}"/>
              </a:ext>
            </a:extLst>
          </p:cNvPr>
          <p:cNvPicPr/>
          <p:nvPr/>
        </p:nvPicPr>
        <p:blipFill rotWithShape="1">
          <a:blip r:embed="rId2"/>
          <a:srcRect l="16640" r="21705" b="6241"/>
          <a:stretch/>
        </p:blipFill>
        <p:spPr>
          <a:xfrm>
            <a:off x="7329268" y="2510402"/>
            <a:ext cx="2968283" cy="4347598"/>
          </a:xfrm>
          <a:prstGeom prst="rect">
            <a:avLst/>
          </a:prstGeom>
        </p:spPr>
      </p:pic>
    </p:spTree>
    <p:extLst>
      <p:ext uri="{BB962C8B-B14F-4D97-AF65-F5344CB8AC3E}">
        <p14:creationId xmlns:p14="http://schemas.microsoft.com/office/powerpoint/2010/main" val="99053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6697177" cy="3985479"/>
          </a:xfrm>
        </p:spPr>
        <p:txBody>
          <a:bodyPr>
            <a:noAutofit/>
          </a:bodyPr>
          <a:lstStyle/>
          <a:p>
            <a:r>
              <a:rPr lang="en-US" sz="3200" b="1" dirty="0"/>
              <a:t>Northern Region</a:t>
            </a:r>
            <a:r>
              <a:rPr lang="en-US" sz="3200" dirty="0"/>
              <a:t>: LWIA’s 1, 2, 3</a:t>
            </a:r>
            <a:r>
              <a:rPr lang="en-US" sz="3200"/>
              <a:t>, 5</a:t>
            </a:r>
            <a:r>
              <a:rPr lang="en-US" sz="3200" dirty="0"/>
              <a:t>, 6, 7, 10, 11</a:t>
            </a:r>
            <a:r>
              <a:rPr lang="en-US" sz="3200"/>
              <a:t>, 27 </a:t>
            </a:r>
            <a:r>
              <a:rPr lang="en-US" sz="3200" dirty="0"/>
              <a:t>(National Able)</a:t>
            </a:r>
          </a:p>
          <a:p>
            <a:endParaRPr lang="en-US" sz="1200" dirty="0"/>
          </a:p>
          <a:p>
            <a:r>
              <a:rPr lang="en-US" sz="3200" b="1" dirty="0"/>
              <a:t>Central Region</a:t>
            </a:r>
            <a:r>
              <a:rPr lang="en-US" sz="3200" dirty="0"/>
              <a:t>: LWIA’s 4, 13, 14, 15, 17, 18, 19, 20, 21</a:t>
            </a:r>
          </a:p>
          <a:p>
            <a:endParaRPr lang="en-US" sz="1200" dirty="0"/>
          </a:p>
          <a:p>
            <a:r>
              <a:rPr lang="en-US" sz="3200" b="1" dirty="0"/>
              <a:t>Southern Region</a:t>
            </a:r>
            <a:r>
              <a:rPr lang="en-US" sz="3200" dirty="0"/>
              <a:t>: LWIA’s 22, 23, 24, 25, 26</a:t>
            </a:r>
          </a:p>
          <a:p>
            <a:pPr marL="457200" indent="-457200">
              <a:spcBef>
                <a:spcPts val="0"/>
              </a:spcBef>
              <a:buAutoNum type="arabicParenR"/>
            </a:pPr>
            <a:endParaRPr lang="en-US" sz="2000" dirty="0"/>
          </a:p>
        </p:txBody>
      </p:sp>
      <p:sp>
        <p:nvSpPr>
          <p:cNvPr id="4" name="Rectangle 3">
            <a:extLst>
              <a:ext uri="{FF2B5EF4-FFF2-40B4-BE49-F238E27FC236}">
                <a16:creationId xmlns:a16="http://schemas.microsoft.com/office/drawing/2014/main" id="{884D67A2-72D1-47F0-B381-BCAEDDBB93EC}"/>
              </a:ext>
            </a:extLst>
          </p:cNvPr>
          <p:cNvSpPr/>
          <p:nvPr/>
        </p:nvSpPr>
        <p:spPr>
          <a:xfrm>
            <a:off x="1690346" y="2003668"/>
            <a:ext cx="856381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Submitting IWDS Modifications to Monitors</a:t>
            </a:r>
          </a:p>
        </p:txBody>
      </p:sp>
      <p:pic>
        <p:nvPicPr>
          <p:cNvPr id="6" name="Picture 5">
            <a:extLst>
              <a:ext uri="{FF2B5EF4-FFF2-40B4-BE49-F238E27FC236}">
                <a16:creationId xmlns:a16="http://schemas.microsoft.com/office/drawing/2014/main" id="{43B4E22D-C89F-4A05-B760-CBBD3D16580A}"/>
              </a:ext>
            </a:extLst>
          </p:cNvPr>
          <p:cNvPicPr/>
          <p:nvPr/>
        </p:nvPicPr>
        <p:blipFill rotWithShape="1">
          <a:blip r:embed="rId2"/>
          <a:srcRect l="16640" r="21705" b="6241"/>
          <a:stretch/>
        </p:blipFill>
        <p:spPr>
          <a:xfrm>
            <a:off x="7329268" y="2510402"/>
            <a:ext cx="2968283" cy="4347598"/>
          </a:xfrm>
          <a:prstGeom prst="rect">
            <a:avLst/>
          </a:prstGeom>
        </p:spPr>
      </p:pic>
    </p:spTree>
    <p:extLst>
      <p:ext uri="{BB962C8B-B14F-4D97-AF65-F5344CB8AC3E}">
        <p14:creationId xmlns:p14="http://schemas.microsoft.com/office/powerpoint/2010/main" val="2626551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6934189" cy="3985479"/>
          </a:xfrm>
        </p:spPr>
        <p:txBody>
          <a:bodyPr>
            <a:noAutofit/>
          </a:bodyPr>
          <a:lstStyle/>
          <a:p>
            <a:pPr marL="0" marR="0" indent="0">
              <a:lnSpc>
                <a:spcPct val="115000"/>
              </a:lnSpc>
              <a:spcBef>
                <a:spcPts val="0"/>
              </a:spcBef>
              <a:spcAft>
                <a:spcPts val="0"/>
              </a:spcAft>
              <a:buNone/>
            </a:pPr>
            <a:r>
              <a:rPr lang="en-US" sz="3200" dirty="0"/>
              <a:t>The OET contacts for each region are:</a:t>
            </a:r>
          </a:p>
          <a:p>
            <a:pPr marL="228600" marR="0">
              <a:lnSpc>
                <a:spcPct val="115000"/>
              </a:lnSpc>
              <a:spcBef>
                <a:spcPts val="0"/>
              </a:spcBef>
              <a:spcAft>
                <a:spcPts val="0"/>
              </a:spcAft>
            </a:pPr>
            <a:r>
              <a:rPr lang="en-US" sz="3200" b="1" dirty="0"/>
              <a:t>Northern Region</a:t>
            </a:r>
            <a:r>
              <a:rPr lang="en-US" sz="3200" dirty="0"/>
              <a:t>: </a:t>
            </a:r>
            <a:r>
              <a:rPr lang="en-US" sz="3200" dirty="0">
                <a:latin typeface="Calibri" panose="020F0502020204030204" pitchFamily="34" charset="0"/>
                <a:cs typeface="Calibri" panose="020F0502020204030204" pitchFamily="34" charset="0"/>
              </a:rPr>
              <a:t>Matt Hillen</a:t>
            </a:r>
          </a:p>
          <a:p>
            <a:endParaRPr lang="en-US" sz="1200" dirty="0"/>
          </a:p>
          <a:p>
            <a:pPr marL="228600" marR="0">
              <a:lnSpc>
                <a:spcPct val="115000"/>
              </a:lnSpc>
              <a:spcBef>
                <a:spcPts val="0"/>
              </a:spcBef>
              <a:spcAft>
                <a:spcPts val="0"/>
              </a:spcAft>
            </a:pPr>
            <a:r>
              <a:rPr lang="en-US" sz="3200" b="1" dirty="0"/>
              <a:t>Central Region</a:t>
            </a:r>
            <a:r>
              <a:rPr lang="en-US" sz="3200" dirty="0"/>
              <a:t>:</a:t>
            </a:r>
            <a:r>
              <a:rPr lang="en-US" sz="3200" dirty="0">
                <a:latin typeface="Tahoma" panose="020B060403050404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cs typeface="Calibri" panose="020F0502020204030204" pitchFamily="34" charset="0"/>
              </a:rPr>
              <a:t>Bryan Tippy</a:t>
            </a:r>
          </a:p>
          <a:p>
            <a:endParaRPr lang="en-US" sz="1200" dirty="0"/>
          </a:p>
          <a:p>
            <a:r>
              <a:rPr lang="en-US" sz="3200" b="1" dirty="0"/>
              <a:t>Southern Region</a:t>
            </a:r>
            <a:r>
              <a:rPr lang="en-US" sz="3200" dirty="0"/>
              <a:t>: </a:t>
            </a:r>
            <a:r>
              <a:rPr lang="en-US" sz="3200" dirty="0">
                <a:latin typeface="Calibri" panose="020F0502020204030204" pitchFamily="34" charset="0"/>
                <a:cs typeface="Calibri" panose="020F0502020204030204" pitchFamily="34" charset="0"/>
              </a:rPr>
              <a:t>Elizabeth Shew</a:t>
            </a:r>
          </a:p>
          <a:p>
            <a:pPr marL="457200" indent="-457200">
              <a:spcBef>
                <a:spcPts val="0"/>
              </a:spcBef>
              <a:buAutoNum type="arabicParenR"/>
            </a:pPr>
            <a:endParaRPr lang="en-US" sz="2000" dirty="0"/>
          </a:p>
          <a:p>
            <a:pPr marL="0" indent="0">
              <a:spcBef>
                <a:spcPts val="0"/>
              </a:spcBef>
              <a:buNone/>
            </a:pPr>
            <a:endParaRPr lang="en-US" sz="2000" dirty="0"/>
          </a:p>
          <a:p>
            <a:pPr marL="0" indent="0">
              <a:spcBef>
                <a:spcPts val="0"/>
              </a:spcBef>
              <a:buNone/>
            </a:pPr>
            <a:r>
              <a:rPr lang="en-US" sz="1400" i="1" dirty="0">
                <a:solidFill>
                  <a:srgbClr val="00B0F0"/>
                </a:solidFill>
              </a:rPr>
              <a:t>(The contact information is listed at the end of the slideshow)</a:t>
            </a:r>
          </a:p>
        </p:txBody>
      </p:sp>
      <p:sp>
        <p:nvSpPr>
          <p:cNvPr id="4" name="Rectangle 3">
            <a:extLst>
              <a:ext uri="{FF2B5EF4-FFF2-40B4-BE49-F238E27FC236}">
                <a16:creationId xmlns:a16="http://schemas.microsoft.com/office/drawing/2014/main" id="{884D67A2-72D1-47F0-B381-BCAEDDBB93EC}"/>
              </a:ext>
            </a:extLst>
          </p:cNvPr>
          <p:cNvSpPr/>
          <p:nvPr/>
        </p:nvSpPr>
        <p:spPr>
          <a:xfrm>
            <a:off x="1690346" y="2003668"/>
            <a:ext cx="856381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Submitting IWDS Modifications to Monitors</a:t>
            </a:r>
          </a:p>
        </p:txBody>
      </p:sp>
      <p:pic>
        <p:nvPicPr>
          <p:cNvPr id="6" name="Picture 5">
            <a:extLst>
              <a:ext uri="{FF2B5EF4-FFF2-40B4-BE49-F238E27FC236}">
                <a16:creationId xmlns:a16="http://schemas.microsoft.com/office/drawing/2014/main" id="{43B4E22D-C89F-4A05-B760-CBBD3D16580A}"/>
              </a:ext>
            </a:extLst>
          </p:cNvPr>
          <p:cNvPicPr/>
          <p:nvPr/>
        </p:nvPicPr>
        <p:blipFill rotWithShape="1">
          <a:blip r:embed="rId2"/>
          <a:srcRect l="16640" r="21705" b="6241"/>
          <a:stretch/>
        </p:blipFill>
        <p:spPr>
          <a:xfrm>
            <a:off x="7329268" y="2510402"/>
            <a:ext cx="2968283" cy="4347598"/>
          </a:xfrm>
          <a:prstGeom prst="rect">
            <a:avLst/>
          </a:prstGeom>
        </p:spPr>
      </p:pic>
    </p:spTree>
    <p:extLst>
      <p:ext uri="{BB962C8B-B14F-4D97-AF65-F5344CB8AC3E}">
        <p14:creationId xmlns:p14="http://schemas.microsoft.com/office/powerpoint/2010/main" val="40203465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6260122" cy="3810643"/>
          </a:xfrm>
        </p:spPr>
        <p:txBody>
          <a:bodyPr>
            <a:noAutofit/>
          </a:bodyPr>
          <a:lstStyle/>
          <a:p>
            <a:pPr marL="0" indent="0">
              <a:spcBef>
                <a:spcPts val="0"/>
              </a:spcBef>
              <a:buNone/>
            </a:pPr>
            <a:r>
              <a:rPr lang="en-US" sz="2200" dirty="0"/>
              <a:t>This is the current version of the IWDS Modification form.  The LWIA can request a copy of this form from the OET Monitoring staff.</a:t>
            </a:r>
          </a:p>
          <a:p>
            <a:pPr marL="0" indent="0">
              <a:spcBef>
                <a:spcPts val="0"/>
              </a:spcBef>
              <a:buNone/>
            </a:pPr>
            <a:endParaRPr lang="en-US" sz="2200" dirty="0"/>
          </a:p>
          <a:p>
            <a:pPr marL="0" indent="0">
              <a:spcBef>
                <a:spcPts val="0"/>
              </a:spcBef>
              <a:buNone/>
            </a:pPr>
            <a:r>
              <a:rPr lang="en-US" sz="2200" dirty="0"/>
              <a:t>The Local System Administrator should fill this out and email the form and supporting documentation and/or screen shots for the modification to their assigned OET Monitoring staff member.</a:t>
            </a:r>
          </a:p>
          <a:p>
            <a:pPr marL="0" indent="0">
              <a:spcBef>
                <a:spcPts val="0"/>
              </a:spcBef>
              <a:buNone/>
            </a:pPr>
            <a:endParaRPr lang="en-US" sz="2200" dirty="0"/>
          </a:p>
          <a:p>
            <a:pPr marL="0" indent="0">
              <a:spcBef>
                <a:spcPts val="0"/>
              </a:spcBef>
              <a:buNone/>
            </a:pPr>
            <a:r>
              <a:rPr lang="en-US" sz="2200" dirty="0"/>
              <a:t>The OET Monitoring staff will review the request, and if approved, forward it to the IWDS Support staff to complete the modification.</a:t>
            </a:r>
          </a:p>
        </p:txBody>
      </p:sp>
      <p:sp>
        <p:nvSpPr>
          <p:cNvPr id="4" name="Rectangle 3">
            <a:extLst>
              <a:ext uri="{FF2B5EF4-FFF2-40B4-BE49-F238E27FC236}">
                <a16:creationId xmlns:a16="http://schemas.microsoft.com/office/drawing/2014/main" id="{884D67A2-72D1-47F0-B381-BCAEDDBB93EC}"/>
              </a:ext>
            </a:extLst>
          </p:cNvPr>
          <p:cNvSpPr/>
          <p:nvPr/>
        </p:nvSpPr>
        <p:spPr>
          <a:xfrm>
            <a:off x="1690346" y="2003668"/>
            <a:ext cx="856381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Submitting IWDS Modifications to Monitors</a:t>
            </a:r>
          </a:p>
        </p:txBody>
      </p:sp>
      <p:pic>
        <p:nvPicPr>
          <p:cNvPr id="5" name="Picture 4">
            <a:extLst>
              <a:ext uri="{FF2B5EF4-FFF2-40B4-BE49-F238E27FC236}">
                <a16:creationId xmlns:a16="http://schemas.microsoft.com/office/drawing/2014/main" id="{9FF5FFBD-ADBF-493B-A687-45DF63888A0A}"/>
              </a:ext>
            </a:extLst>
          </p:cNvPr>
          <p:cNvPicPr/>
          <p:nvPr/>
        </p:nvPicPr>
        <p:blipFill rotWithShape="1">
          <a:blip r:embed="rId2"/>
          <a:srcRect t="3627" b="5128"/>
          <a:stretch/>
        </p:blipFill>
        <p:spPr>
          <a:xfrm>
            <a:off x="7073778" y="2546252"/>
            <a:ext cx="3755402" cy="4155633"/>
          </a:xfrm>
          <a:prstGeom prst="rect">
            <a:avLst/>
          </a:prstGeom>
        </p:spPr>
      </p:pic>
    </p:spTree>
    <p:extLst>
      <p:ext uri="{BB962C8B-B14F-4D97-AF65-F5344CB8AC3E}">
        <p14:creationId xmlns:p14="http://schemas.microsoft.com/office/powerpoint/2010/main" val="3846440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649999"/>
            <a:ext cx="6260122" cy="3810643"/>
          </a:xfrm>
        </p:spPr>
        <p:txBody>
          <a:bodyPr>
            <a:noAutofit/>
          </a:bodyPr>
          <a:lstStyle/>
          <a:p>
            <a:pPr marL="0" indent="0">
              <a:spcBef>
                <a:spcPts val="0"/>
              </a:spcBef>
              <a:buNone/>
            </a:pPr>
            <a:r>
              <a:rPr lang="en-US" sz="2200" dirty="0"/>
              <a:t>If possible, when submitting a Request for Modification please include a screen shot of the error as well as a copy of any supporting documentation for the change.</a:t>
            </a:r>
          </a:p>
          <a:p>
            <a:pPr marL="0" indent="0">
              <a:spcBef>
                <a:spcPts val="0"/>
              </a:spcBef>
              <a:buNone/>
            </a:pPr>
            <a:endParaRPr lang="en-US" sz="2200" dirty="0"/>
          </a:p>
          <a:p>
            <a:pPr marL="0" indent="0">
              <a:spcBef>
                <a:spcPts val="0"/>
              </a:spcBef>
              <a:buNone/>
            </a:pPr>
            <a:r>
              <a:rPr lang="en-US" sz="2200" dirty="0"/>
              <a:t>In general, any time you are emailing the IWDS System Administrators, the Performance Measures staff, or the Monitoring staff about an IWDS client it is best to include screen shots of the error/issue.</a:t>
            </a:r>
          </a:p>
        </p:txBody>
      </p:sp>
      <p:sp>
        <p:nvSpPr>
          <p:cNvPr id="4" name="Rectangle 3">
            <a:extLst>
              <a:ext uri="{FF2B5EF4-FFF2-40B4-BE49-F238E27FC236}">
                <a16:creationId xmlns:a16="http://schemas.microsoft.com/office/drawing/2014/main" id="{884D67A2-72D1-47F0-B381-BCAEDDBB93EC}"/>
              </a:ext>
            </a:extLst>
          </p:cNvPr>
          <p:cNvSpPr/>
          <p:nvPr/>
        </p:nvSpPr>
        <p:spPr>
          <a:xfrm>
            <a:off x="1690346" y="2003668"/>
            <a:ext cx="856381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Submitting IWDS Modifications to Monitors</a:t>
            </a:r>
          </a:p>
        </p:txBody>
      </p:sp>
      <p:pic>
        <p:nvPicPr>
          <p:cNvPr id="5" name="Picture 4">
            <a:extLst>
              <a:ext uri="{FF2B5EF4-FFF2-40B4-BE49-F238E27FC236}">
                <a16:creationId xmlns:a16="http://schemas.microsoft.com/office/drawing/2014/main" id="{9FF5FFBD-ADBF-493B-A687-45DF63888A0A}"/>
              </a:ext>
            </a:extLst>
          </p:cNvPr>
          <p:cNvPicPr/>
          <p:nvPr/>
        </p:nvPicPr>
        <p:blipFill rotWithShape="1">
          <a:blip r:embed="rId2"/>
          <a:srcRect t="3627" b="5128"/>
          <a:stretch/>
        </p:blipFill>
        <p:spPr>
          <a:xfrm>
            <a:off x="7073778" y="2546252"/>
            <a:ext cx="3755402" cy="4155633"/>
          </a:xfrm>
          <a:prstGeom prst="rect">
            <a:avLst/>
          </a:prstGeom>
        </p:spPr>
      </p:pic>
    </p:spTree>
    <p:extLst>
      <p:ext uri="{BB962C8B-B14F-4D97-AF65-F5344CB8AC3E}">
        <p14:creationId xmlns:p14="http://schemas.microsoft.com/office/powerpoint/2010/main" val="18344081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33046" y="3052689"/>
            <a:ext cx="10733649" cy="3587262"/>
          </a:xfrm>
        </p:spPr>
        <p:txBody>
          <a:bodyPr>
            <a:noAutofit/>
          </a:bodyPr>
          <a:lstStyle/>
          <a:p>
            <a:pPr marL="0" indent="0">
              <a:spcBef>
                <a:spcPts val="1200"/>
              </a:spcBef>
              <a:spcAft>
                <a:spcPts val="1200"/>
              </a:spcAft>
              <a:buNone/>
            </a:pPr>
            <a:r>
              <a:rPr lang="en-US" sz="2200" dirty="0"/>
              <a:t>Sometimes, clients will have a reason to switch LWIAs.  It could be a physical move or another valid reason.</a:t>
            </a:r>
          </a:p>
          <a:p>
            <a:pPr marL="0" indent="0">
              <a:spcBef>
                <a:spcPts val="1200"/>
              </a:spcBef>
              <a:spcAft>
                <a:spcPts val="1200"/>
              </a:spcAft>
              <a:buNone/>
            </a:pPr>
            <a:r>
              <a:rPr lang="en-US" sz="2200" dirty="0"/>
              <a:t>To begin the process of transferring the client from one LWIA to another, the giving and receiving LWIA’s need to agree to make the transfer. It needs to be understood that the gaining LWIA is accepting the client for Performance Outcomes and for any future monitoring or data validation that might occur with the client. </a:t>
            </a:r>
          </a:p>
          <a:p>
            <a:pPr marL="0" indent="0">
              <a:spcBef>
                <a:spcPts val="1200"/>
              </a:spcBef>
              <a:spcAft>
                <a:spcPts val="1200"/>
              </a:spcAft>
              <a:buNone/>
            </a:pPr>
            <a:r>
              <a:rPr lang="en-US" sz="2200" dirty="0"/>
              <a:t>The receiving LWIA does not have to accept the transfer if they don’t want to be responsible for the client, such as if the client would be a negative affect on their performance outcomes.</a:t>
            </a:r>
          </a:p>
          <a:p>
            <a:pPr marL="0" indent="0">
              <a:spcBef>
                <a:spcPts val="0"/>
              </a:spcBef>
              <a:buNone/>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90759" y="2003668"/>
            <a:ext cx="6962996"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Transferring Clients Between LWIAs</a:t>
            </a:r>
          </a:p>
        </p:txBody>
      </p:sp>
    </p:spTree>
    <p:extLst>
      <p:ext uri="{BB962C8B-B14F-4D97-AF65-F5344CB8AC3E}">
        <p14:creationId xmlns:p14="http://schemas.microsoft.com/office/powerpoint/2010/main" val="252227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351693" y="2808424"/>
            <a:ext cx="6246056" cy="3733777"/>
          </a:xfrm>
        </p:spPr>
        <p:txBody>
          <a:bodyPr>
            <a:noAutofit/>
          </a:bodyPr>
          <a:lstStyle/>
          <a:p>
            <a:pPr marL="0" indent="0">
              <a:spcBef>
                <a:spcPts val="0"/>
              </a:spcBef>
              <a:buNone/>
            </a:pPr>
            <a:r>
              <a:rPr lang="en-US" sz="2200" dirty="0"/>
              <a:t>The one exception to the “snapshot in time” rule is Selective Service.</a:t>
            </a:r>
          </a:p>
          <a:p>
            <a:pPr marL="0" indent="0">
              <a:spcBef>
                <a:spcPts val="0"/>
              </a:spcBef>
              <a:buNone/>
            </a:pPr>
            <a:endParaRPr lang="en-US" sz="2200" dirty="0"/>
          </a:p>
          <a:p>
            <a:pPr marL="0" indent="0">
              <a:spcBef>
                <a:spcPts val="0"/>
              </a:spcBef>
              <a:buNone/>
            </a:pPr>
            <a:r>
              <a:rPr lang="en-US" sz="2200" dirty="0"/>
              <a:t>If your client is a male who is under 18 at the time of certification, who then registers with Selective Service after the certification date, the Selective Service Number </a:t>
            </a:r>
            <a:r>
              <a:rPr lang="en-US" sz="2200" b="1" u="sng" dirty="0"/>
              <a:t>has to be added </a:t>
            </a:r>
            <a:r>
              <a:rPr lang="en-US" sz="2200" dirty="0"/>
              <a:t>to the Application Level (which will then update the Customer Level automatically).</a:t>
            </a:r>
          </a:p>
          <a:p>
            <a:pPr marL="0" indent="0">
              <a:spcBef>
                <a:spcPts val="0"/>
              </a:spcBef>
              <a:buNone/>
            </a:pPr>
            <a:endParaRPr lang="en-US" sz="2200" dirty="0"/>
          </a:p>
          <a:p>
            <a:pPr marL="0" indent="0">
              <a:spcBef>
                <a:spcPts val="0"/>
              </a:spcBef>
              <a:buNone/>
            </a:pPr>
            <a:r>
              <a:rPr lang="en-US" sz="2200" dirty="0"/>
              <a:t>You will need to contact the IWDS System Administrators to update the Selective Service.</a:t>
            </a:r>
          </a:p>
        </p:txBody>
      </p:sp>
      <p:sp>
        <p:nvSpPr>
          <p:cNvPr id="4" name="Rectangle 3">
            <a:extLst>
              <a:ext uri="{FF2B5EF4-FFF2-40B4-BE49-F238E27FC236}">
                <a16:creationId xmlns:a16="http://schemas.microsoft.com/office/drawing/2014/main" id="{884D67A2-72D1-47F0-B381-BCAEDDBB93EC}"/>
              </a:ext>
            </a:extLst>
          </p:cNvPr>
          <p:cNvSpPr/>
          <p:nvPr/>
        </p:nvSpPr>
        <p:spPr>
          <a:xfrm>
            <a:off x="4110803" y="2003668"/>
            <a:ext cx="372287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Levels</a:t>
            </a:r>
          </a:p>
        </p:txBody>
      </p:sp>
      <p:pic>
        <p:nvPicPr>
          <p:cNvPr id="6" name="Picture 5">
            <a:extLst>
              <a:ext uri="{FF2B5EF4-FFF2-40B4-BE49-F238E27FC236}">
                <a16:creationId xmlns:a16="http://schemas.microsoft.com/office/drawing/2014/main" id="{95C0E3FF-8C83-486E-8051-0C5D2D35A91A}"/>
              </a:ext>
            </a:extLst>
          </p:cNvPr>
          <p:cNvPicPr>
            <a:picLocks noChangeAspect="1"/>
          </p:cNvPicPr>
          <p:nvPr/>
        </p:nvPicPr>
        <p:blipFill>
          <a:blip r:embed="rId2"/>
          <a:stretch>
            <a:fillRect/>
          </a:stretch>
        </p:blipFill>
        <p:spPr>
          <a:xfrm>
            <a:off x="6767219" y="3023968"/>
            <a:ext cx="4791075" cy="2667000"/>
          </a:xfrm>
          <a:prstGeom prst="rect">
            <a:avLst/>
          </a:prstGeom>
        </p:spPr>
      </p:pic>
    </p:spTree>
    <p:extLst>
      <p:ext uri="{BB962C8B-B14F-4D97-AF65-F5344CB8AC3E}">
        <p14:creationId xmlns:p14="http://schemas.microsoft.com/office/powerpoint/2010/main" val="20829703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576775" y="2689948"/>
            <a:ext cx="10888394" cy="3786265"/>
          </a:xfrm>
        </p:spPr>
        <p:txBody>
          <a:bodyPr>
            <a:noAutofit/>
          </a:bodyPr>
          <a:lstStyle/>
          <a:p>
            <a:pPr marL="0" indent="0">
              <a:spcBef>
                <a:spcPts val="1200"/>
              </a:spcBef>
              <a:spcAft>
                <a:spcPts val="1200"/>
              </a:spcAft>
              <a:buNone/>
            </a:pPr>
            <a:r>
              <a:rPr lang="en-US" sz="2200" dirty="0"/>
              <a:t>Once all parties have agreed to the client transfer, the </a:t>
            </a:r>
            <a:r>
              <a:rPr lang="en-US" sz="2200" b="1" u="sng" dirty="0"/>
              <a:t>Local System Administrator for the LWIA </a:t>
            </a:r>
            <a:r>
              <a:rPr lang="en-US" sz="2200" dirty="0"/>
              <a:t>(either the giving or receiving) sends an email to </a:t>
            </a:r>
            <a:r>
              <a:rPr lang="en-US" sz="2200" b="1" u="sng" dirty="0"/>
              <a:t>both of the IWDS System Administrators</a:t>
            </a:r>
            <a:r>
              <a:rPr lang="en-US" sz="2200" dirty="0"/>
              <a:t>, with the </a:t>
            </a:r>
            <a:r>
              <a:rPr lang="en-US" sz="2200" b="1" u="sng" dirty="0"/>
              <a:t>Local System Administrator from the other LWIA</a:t>
            </a:r>
            <a:r>
              <a:rPr lang="en-US" sz="2200" dirty="0"/>
              <a:t> cc’d on the email. </a:t>
            </a:r>
          </a:p>
          <a:p>
            <a:pPr marL="0" indent="0">
              <a:spcBef>
                <a:spcPts val="1200"/>
              </a:spcBef>
              <a:spcAft>
                <a:spcPts val="1200"/>
              </a:spcAft>
              <a:buNone/>
            </a:pPr>
            <a:r>
              <a:rPr lang="en-US" sz="2200" dirty="0"/>
              <a:t>The email will detail the </a:t>
            </a:r>
            <a:r>
              <a:rPr lang="en-US" sz="2200" u="sng" dirty="0"/>
              <a:t>customer’s name, last 4 SSN, the Illinois WorkNet Center location, and the name of the case manager who will be taking over the client in the receiving LWIA</a:t>
            </a:r>
            <a:r>
              <a:rPr lang="en-US" sz="2200" dirty="0"/>
              <a:t>.</a:t>
            </a:r>
          </a:p>
          <a:p>
            <a:pPr marL="0" indent="0">
              <a:spcBef>
                <a:spcPts val="1200"/>
              </a:spcBef>
              <a:spcAft>
                <a:spcPts val="1200"/>
              </a:spcAft>
              <a:buNone/>
            </a:pPr>
            <a:r>
              <a:rPr lang="en-US" sz="2200" dirty="0"/>
              <a:t>The receiving LWIA’s Local System Administrator must either state in the original email or send a reply to this email that their LWIA is accepting the transfer.  </a:t>
            </a:r>
          </a:p>
          <a:p>
            <a:pPr marL="0" indent="0">
              <a:spcBef>
                <a:spcPts val="1200"/>
              </a:spcBef>
              <a:spcAft>
                <a:spcPts val="1200"/>
              </a:spcAft>
              <a:buNone/>
            </a:pPr>
            <a:r>
              <a:rPr lang="en-US" sz="2200" dirty="0"/>
              <a:t>Once all of this has occurred, the IWDS System Administrators will submit the transfer to the programming staff, and they will notify the LWIAs when the transfer is completed.</a:t>
            </a:r>
          </a:p>
          <a:p>
            <a:pPr marL="0" indent="0">
              <a:spcBef>
                <a:spcPts val="0"/>
              </a:spcBef>
              <a:buNone/>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90759" y="2003668"/>
            <a:ext cx="6962996"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Transferring Clients Between LWIAs</a:t>
            </a:r>
          </a:p>
        </p:txBody>
      </p:sp>
    </p:spTree>
    <p:extLst>
      <p:ext uri="{BB962C8B-B14F-4D97-AF65-F5344CB8AC3E}">
        <p14:creationId xmlns:p14="http://schemas.microsoft.com/office/powerpoint/2010/main" val="725210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815926" y="3123027"/>
            <a:ext cx="10592972" cy="2968283"/>
          </a:xfrm>
        </p:spPr>
        <p:txBody>
          <a:bodyPr>
            <a:noAutofit/>
          </a:bodyPr>
          <a:lstStyle/>
          <a:p>
            <a:pPr marL="0" indent="0">
              <a:buNone/>
            </a:pPr>
            <a:r>
              <a:rPr lang="en-US" sz="2200" dirty="0"/>
              <a:t>Finally, the receiving LWIA </a:t>
            </a:r>
            <a:r>
              <a:rPr lang="en-US" sz="2200" b="1" u="sng" dirty="0"/>
              <a:t>must</a:t>
            </a:r>
            <a:r>
              <a:rPr lang="en-US" sz="2200" dirty="0"/>
              <a:t> receive the </a:t>
            </a:r>
            <a:r>
              <a:rPr lang="en-US" sz="2200" b="1" u="sng" dirty="0"/>
              <a:t>original hard copy files </a:t>
            </a:r>
            <a:r>
              <a:rPr lang="en-US" sz="2200" dirty="0"/>
              <a:t>with </a:t>
            </a:r>
            <a:r>
              <a:rPr lang="en-US" sz="2200" b="1" u="sng" dirty="0"/>
              <a:t>all</a:t>
            </a:r>
            <a:r>
              <a:rPr lang="en-US" sz="2200" dirty="0"/>
              <a:t> the supporting documentation.  </a:t>
            </a:r>
            <a:r>
              <a:rPr lang="en-US" sz="2200" b="1" dirty="0"/>
              <a:t>Not copies</a:t>
            </a:r>
            <a:r>
              <a:rPr lang="en-US" sz="2200" dirty="0"/>
              <a:t>.  The original documents should follow the client to the new LWIA.</a:t>
            </a:r>
          </a:p>
          <a:p>
            <a:pPr marL="0" indent="0">
              <a:buNone/>
            </a:pPr>
            <a:r>
              <a:rPr lang="en-US" sz="2200" dirty="0"/>
              <a:t>Sometimes the giving LWIA will choose to keep a copy of everything for their records, since they expended grant money on the client. </a:t>
            </a:r>
          </a:p>
          <a:p>
            <a:pPr marL="0" indent="0">
              <a:spcBef>
                <a:spcPts val="0"/>
              </a:spcBef>
              <a:buNone/>
            </a:pPr>
            <a:endParaRPr lang="en-US" sz="2200" dirty="0"/>
          </a:p>
        </p:txBody>
      </p:sp>
      <p:sp>
        <p:nvSpPr>
          <p:cNvPr id="4" name="Rectangle 3">
            <a:extLst>
              <a:ext uri="{FF2B5EF4-FFF2-40B4-BE49-F238E27FC236}">
                <a16:creationId xmlns:a16="http://schemas.microsoft.com/office/drawing/2014/main" id="{884D67A2-72D1-47F0-B381-BCAEDDBB93EC}"/>
              </a:ext>
            </a:extLst>
          </p:cNvPr>
          <p:cNvSpPr/>
          <p:nvPr/>
        </p:nvSpPr>
        <p:spPr>
          <a:xfrm>
            <a:off x="2490759" y="2003668"/>
            <a:ext cx="6962996"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Transferring Clients Between LWIAs</a:t>
            </a:r>
          </a:p>
        </p:txBody>
      </p:sp>
    </p:spTree>
    <p:extLst>
      <p:ext uri="{BB962C8B-B14F-4D97-AF65-F5344CB8AC3E}">
        <p14:creationId xmlns:p14="http://schemas.microsoft.com/office/powerpoint/2010/main" val="19067656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838200" y="2118167"/>
            <a:ext cx="10515600" cy="561049"/>
          </a:xfrm>
        </p:spPr>
        <p:txBody>
          <a:bodyPr>
            <a:normAutofit/>
          </a:bodyPr>
          <a:lstStyle/>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endParaRPr lang="en-US" sz="1800" dirty="0">
              <a:solidFill>
                <a:schemeClr val="tx1"/>
              </a:solidFill>
              <a:latin typeface="Tahom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5796E74-5A56-4DB6-84E9-F360C420376E}"/>
              </a:ext>
            </a:extLst>
          </p:cNvPr>
          <p:cNvSpPr/>
          <p:nvPr/>
        </p:nvSpPr>
        <p:spPr>
          <a:xfrm>
            <a:off x="1080099" y="3151953"/>
            <a:ext cx="9551964" cy="2934201"/>
          </a:xfrm>
          <a:prstGeom prst="rect">
            <a:avLst/>
          </a:prstGeom>
        </p:spPr>
        <p:txBody>
          <a:bodyPr wrap="square">
            <a:spAutoFit/>
          </a:bodyPr>
          <a:lstStyle/>
          <a:p>
            <a:pPr marL="228600" marR="0" algn="ctr">
              <a:lnSpc>
                <a:spcPct val="115000"/>
              </a:lnSpc>
              <a:spcBef>
                <a:spcPts val="0"/>
              </a:spcBef>
              <a:spcAft>
                <a:spcPts val="0"/>
              </a:spcAft>
            </a:pPr>
            <a:r>
              <a:rPr lang="en-US" b="1" dirty="0">
                <a:latin typeface="Tahoma" panose="020B0604030504040204" pitchFamily="34" charset="0"/>
                <a:cs typeface="Times New Roman" panose="02020603050405020304" pitchFamily="18" charset="0"/>
              </a:rPr>
              <a:t>IWDS SYSTEM ADMINISTRATORS</a:t>
            </a: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Jim Potts: (217</a:t>
            </a:r>
            <a:r>
              <a:rPr lang="en-US" sz="1600" dirty="0">
                <a:latin typeface="Tahoma" panose="020B0604030504040204" pitchFamily="34" charset="0"/>
                <a:cs typeface="Times New Roman" panose="02020603050405020304" pitchFamily="18" charset="0"/>
              </a:rPr>
              <a:t>) 299-4532,</a:t>
            </a:r>
            <a:r>
              <a:rPr lang="en-US" sz="1600" dirty="0"/>
              <a:t> </a:t>
            </a:r>
            <a:r>
              <a:rPr lang="en-US" sz="1600" u="sng" dirty="0">
                <a:solidFill>
                  <a:srgbClr val="0000FF"/>
                </a:solidFill>
                <a:latin typeface="Tahoma" panose="020B0604030504040204" pitchFamily="34" charset="0"/>
                <a:ea typeface="Arial" panose="020B0604020202020204" pitchFamily="34" charset="0"/>
                <a:cs typeface="Times New Roman" panose="02020603050405020304" pitchFamily="18" charset="0"/>
              </a:rPr>
              <a:t>james.potts@illinois.gov</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Kris Theilen: (217) </a:t>
            </a:r>
            <a:r>
              <a:rPr lang="en-US" sz="1600" dirty="0">
                <a:latin typeface="Tahoma" panose="020B0604030504040204" pitchFamily="34" charset="0"/>
                <a:cs typeface="Times New Roman" panose="02020603050405020304" pitchFamily="18" charset="0"/>
              </a:rPr>
              <a:t>299-2161</a:t>
            </a:r>
            <a:r>
              <a:rPr lang="en-US" sz="1600" dirty="0">
                <a:latin typeface="Tahoma" panose="020B0604030504040204" pitchFamily="34" charset="0"/>
                <a:ea typeface="Arial" panose="020B0604020202020204" pitchFamily="34" charset="0"/>
                <a:cs typeface="Times New Roman" panose="02020603050405020304" pitchFamily="18" charset="0"/>
              </a:rPr>
              <a:t>, </a:t>
            </a:r>
            <a:r>
              <a:rPr lang="en-US" sz="1600"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kristofer.theilen@illinois.gov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sz="1600" dirty="0">
              <a:latin typeface="Tahoma" panose="020B060403050404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b="1" dirty="0">
                <a:latin typeface="Tahoma" panose="020B0604030504040204" pitchFamily="34" charset="0"/>
                <a:cs typeface="Times New Roman" panose="02020603050405020304" pitchFamily="18" charset="0"/>
              </a:rPr>
              <a:t>WIOA PERFORMANCE MEASURES STAFF</a:t>
            </a:r>
          </a:p>
          <a:p>
            <a:pPr marL="228600" marR="0" algn="ctr">
              <a:lnSpc>
                <a:spcPct val="115000"/>
              </a:lnSpc>
              <a:spcBef>
                <a:spcPts val="0"/>
              </a:spcBef>
              <a:spcAft>
                <a:spcPts val="0"/>
              </a:spcAft>
            </a:pPr>
            <a:r>
              <a:rPr lang="en-US" sz="1600" dirty="0">
                <a:latin typeface="Tahoma" panose="020B0604030504040204" pitchFamily="34" charset="0"/>
                <a:ea typeface="Calibri" panose="020F0502020204030204" pitchFamily="34" charset="0"/>
                <a:cs typeface="Times New Roman" panose="02020603050405020304" pitchFamily="18" charset="0"/>
              </a:rPr>
              <a:t>Mark Burgess: (217</a:t>
            </a:r>
            <a:r>
              <a:rPr lang="en-US" sz="1600" dirty="0">
                <a:latin typeface="Tahoma" panose="020B0604030504040204" pitchFamily="34" charset="0"/>
                <a:cs typeface="Times New Roman" panose="02020603050405020304" pitchFamily="18" charset="0"/>
              </a:rPr>
              <a:t>) 970-0061, </a:t>
            </a:r>
            <a:r>
              <a:rPr lang="en-US" sz="1600" u="sng" dirty="0">
                <a:solidFill>
                  <a:srgbClr val="0000FF"/>
                </a:solidFill>
                <a:latin typeface="Tahoma" panose="020B0604030504040204" pitchFamily="34" charset="0"/>
                <a:ea typeface="Calibri" panose="020F0502020204030204" pitchFamily="34" charset="0"/>
                <a:cs typeface="Times New Roman" panose="02020603050405020304" pitchFamily="18" charset="0"/>
              </a:rPr>
              <a:t>m</a:t>
            </a:r>
            <a:r>
              <a:rPr lang="en-US" sz="1600" u="sng" dirty="0">
                <a:solidFill>
                  <a:srgbClr val="0000FF"/>
                </a:solidFill>
                <a:latin typeface="Tahoma" panose="020B0604030504040204" pitchFamily="34" charset="0"/>
                <a:cs typeface="Times New Roman" panose="02020603050405020304" pitchFamily="18" charset="0"/>
              </a:rPr>
              <a:t>ark.a.burgess@illinois.gov</a:t>
            </a:r>
            <a:endParaRPr lang="en-US" sz="1600" dirty="0">
              <a:latin typeface="Tahoma" panose="020B0604030504040204" pitchFamily="34" charset="0"/>
              <a:ea typeface="Arial" panose="020B0604020202020204" pitchFamily="34" charset="0"/>
              <a:cs typeface="Times New Roman" panose="02020603050405020304" pitchFamily="18" charset="0"/>
            </a:endParaRPr>
          </a:p>
          <a:p>
            <a:pPr marL="228600" marR="0" algn="ctr">
              <a:lnSpc>
                <a:spcPct val="115000"/>
              </a:lnSpc>
              <a:spcBef>
                <a:spcPts val="0"/>
              </a:spcBef>
              <a:spcAft>
                <a:spcPts val="0"/>
              </a:spcAft>
            </a:pPr>
            <a:r>
              <a:rPr lang="en-US" sz="1600" dirty="0">
                <a:latin typeface="Tahoma" panose="020B0604030504040204" pitchFamily="34" charset="0"/>
                <a:cs typeface="Times New Roman" panose="02020603050405020304" pitchFamily="18" charset="0"/>
              </a:rPr>
              <a:t>Paula</a:t>
            </a:r>
            <a:r>
              <a:rPr lang="en-US" sz="1600" dirty="0">
                <a:latin typeface="Tahoma" panose="020B0604030504040204" pitchFamily="34" charset="0"/>
                <a:ea typeface="Arial" panose="020B0604020202020204" pitchFamily="34" charset="0"/>
                <a:cs typeface="Times New Roman" panose="02020603050405020304" pitchFamily="18" charset="0"/>
              </a:rPr>
              <a:t> Barry:</a:t>
            </a:r>
            <a:r>
              <a:rPr lang="en-US" sz="1600" dirty="0">
                <a:latin typeface="Tahoma" panose="020B0604030504040204" pitchFamily="34" charset="0"/>
                <a:cs typeface="Times New Roman" panose="02020603050405020304" pitchFamily="18" charset="0"/>
              </a:rPr>
              <a:t> </a:t>
            </a:r>
            <a:r>
              <a:rPr lang="en-US" sz="1600" u="sng" dirty="0">
                <a:solidFill>
                  <a:srgbClr val="0000FF"/>
                </a:solidFill>
                <a:latin typeface="Tahom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paula.barry@illinois.gov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algn="ctr">
              <a:lnSpc>
                <a:spcPct val="115000"/>
              </a:lnSpc>
            </a:pPr>
            <a:r>
              <a:rPr lang="en-US" sz="1600" dirty="0">
                <a:latin typeface="Tahoma" panose="020B0604030504040204" pitchFamily="34" charset="0"/>
                <a:cs typeface="Times New Roman" panose="02020603050405020304" pitchFamily="18" charset="0"/>
              </a:rPr>
              <a:t>Ray Al-Amin: </a:t>
            </a:r>
            <a:r>
              <a:rPr lang="en-US" sz="1600" u="sng" dirty="0">
                <a:solidFill>
                  <a:srgbClr val="0000FF"/>
                </a:solidFill>
                <a:latin typeface="Tahom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ramon.al-amin@illnois.gov</a:t>
            </a:r>
            <a:r>
              <a:rPr lang="en-US" sz="1600" u="sng" dirty="0">
                <a:solidFill>
                  <a:srgbClr val="0000FF"/>
                </a:solidFill>
                <a:latin typeface="Tahoma" panose="020B0604030504040204" pitchFamily="34" charset="0"/>
                <a:cs typeface="Times New Roman" panose="02020603050405020304" pitchFamily="18" charset="0"/>
              </a:rPr>
              <a:t> </a:t>
            </a:r>
          </a:p>
          <a:p>
            <a:pPr marL="228600" marR="0" algn="ctr">
              <a:lnSpc>
                <a:spcPct val="115000"/>
              </a:lnSpc>
              <a:spcBef>
                <a:spcPts val="0"/>
              </a:spcBef>
              <a:spcAft>
                <a:spcPts val="0"/>
              </a:spcAft>
            </a:pPr>
            <a:endParaRPr lang="en-US" sz="14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sz="1400" u="sng" dirty="0">
              <a:solidFill>
                <a:srgbClr val="0000FF"/>
              </a:solidFill>
              <a:latin typeface="Tahoma" panose="020B060403050404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48585CA-B610-4AC4-B69D-5E49702AABC7}"/>
              </a:ext>
            </a:extLst>
          </p:cNvPr>
          <p:cNvSpPr/>
          <p:nvPr/>
        </p:nvSpPr>
        <p:spPr>
          <a:xfrm>
            <a:off x="4360383" y="2157809"/>
            <a:ext cx="2991396" cy="707886"/>
          </a:xfrm>
          <a:prstGeom prst="rect">
            <a:avLst/>
          </a:prstGeom>
        </p:spPr>
        <p:txBody>
          <a:bodyPr wrap="none">
            <a:spAutoFit/>
          </a:bodyPr>
          <a:lstStyle/>
          <a:p>
            <a:pPr algn="ct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OET Contacts</a:t>
            </a:r>
          </a:p>
        </p:txBody>
      </p:sp>
    </p:spTree>
    <p:extLst>
      <p:ext uri="{BB962C8B-B14F-4D97-AF65-F5344CB8AC3E}">
        <p14:creationId xmlns:p14="http://schemas.microsoft.com/office/powerpoint/2010/main" val="1622166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838200" y="2118167"/>
            <a:ext cx="10515600" cy="561049"/>
          </a:xfrm>
        </p:spPr>
        <p:txBody>
          <a:bodyPr>
            <a:normAutofit/>
          </a:bodyPr>
          <a:lstStyle/>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endParaRPr lang="en-US" sz="1800" dirty="0">
              <a:solidFill>
                <a:schemeClr val="tx1"/>
              </a:solidFill>
              <a:latin typeface="Tahom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5796E74-5A56-4DB6-84E9-F360C420376E}"/>
              </a:ext>
            </a:extLst>
          </p:cNvPr>
          <p:cNvSpPr/>
          <p:nvPr/>
        </p:nvSpPr>
        <p:spPr>
          <a:xfrm>
            <a:off x="1080099" y="2992888"/>
            <a:ext cx="9551964" cy="3429721"/>
          </a:xfrm>
          <a:prstGeom prst="rect">
            <a:avLst/>
          </a:prstGeom>
        </p:spPr>
        <p:txBody>
          <a:bodyPr wrap="square">
            <a:spAutoFit/>
          </a:bodyPr>
          <a:lstStyle/>
          <a:p>
            <a:pPr marL="228600" marR="0" algn="ctr">
              <a:lnSpc>
                <a:spcPct val="115000"/>
              </a:lnSpc>
              <a:spcBef>
                <a:spcPts val="0"/>
              </a:spcBef>
              <a:spcAft>
                <a:spcPts val="0"/>
              </a:spcAft>
            </a:pPr>
            <a:r>
              <a:rPr lang="en-US" sz="1600" b="1" dirty="0">
                <a:latin typeface="Tahoma" panose="020B0604030504040204" pitchFamily="34" charset="0"/>
                <a:cs typeface="Times New Roman" panose="02020603050405020304" pitchFamily="18" charset="0"/>
              </a:rPr>
              <a:t>REGIONAL MANAGERS</a:t>
            </a:r>
          </a:p>
          <a:p>
            <a:pPr marL="228600" marR="0" algn="ctr">
              <a:lnSpc>
                <a:spcPct val="115000"/>
              </a:lnSpc>
              <a:spcBef>
                <a:spcPts val="0"/>
              </a:spcBef>
              <a:spcAft>
                <a:spcPts val="0"/>
              </a:spcAft>
            </a:pPr>
            <a:r>
              <a:rPr lang="en-US" sz="1400" dirty="0">
                <a:latin typeface="Tahoma" panose="020B0604030504040204" pitchFamily="34" charset="0"/>
                <a:ea typeface="Calibri" panose="020F0502020204030204" pitchFamily="34" charset="0"/>
                <a:cs typeface="Times New Roman" panose="02020603050405020304" pitchFamily="18" charset="0"/>
              </a:rPr>
              <a:t>NORTHERN REGION – </a:t>
            </a:r>
            <a:r>
              <a:rPr lang="en-US" sz="1400" dirty="0">
                <a:latin typeface="Tahoma" panose="020B0604030504040204" pitchFamily="34" charset="0"/>
                <a:cs typeface="Times New Roman" panose="02020603050405020304" pitchFamily="18" charset="0"/>
              </a:rPr>
              <a:t>Kelly Lapetino: (773) 360-4628, </a:t>
            </a:r>
            <a:r>
              <a:rPr lang="en-US" sz="1400" u="sng" dirty="0">
                <a:solidFill>
                  <a:srgbClr val="0000FF"/>
                </a:solidFill>
                <a:latin typeface="Tahoma" panose="020B0604030504040204" pitchFamily="34" charset="0"/>
                <a:cs typeface="Times New Roman" panose="02020603050405020304" pitchFamily="18" charset="0"/>
              </a:rPr>
              <a:t>kelly.lapetino@illinois.gov </a:t>
            </a:r>
          </a:p>
          <a:p>
            <a:pPr marL="228600" algn="ctr">
              <a:lnSpc>
                <a:spcPct val="115000"/>
              </a:lnSpc>
            </a:pPr>
            <a:r>
              <a:rPr lang="en-US" sz="1400" dirty="0">
                <a:latin typeface="Tahoma" panose="020B0604030504040204" pitchFamily="34" charset="0"/>
                <a:ea typeface="Calibri" panose="020F0502020204030204" pitchFamily="34" charset="0"/>
                <a:cs typeface="Times New Roman" panose="02020603050405020304" pitchFamily="18" charset="0"/>
              </a:rPr>
              <a:t>CENTRAL REGION – </a:t>
            </a:r>
            <a:r>
              <a:rPr lang="en-US" sz="1400" dirty="0">
                <a:latin typeface="Tahoma" panose="020B0604030504040204" pitchFamily="34" charset="0"/>
                <a:cs typeface="Times New Roman" panose="02020603050405020304" pitchFamily="18" charset="0"/>
              </a:rPr>
              <a:t>temporarily contact Kelly Lapetino </a:t>
            </a:r>
            <a:r>
              <a:rPr lang="en-US" sz="1400">
                <a:latin typeface="Tahoma" panose="020B0604030504040204" pitchFamily="34" charset="0"/>
                <a:cs typeface="Times New Roman" panose="02020603050405020304" pitchFamily="18" charset="0"/>
              </a:rPr>
              <a:t>or Bryan Ellis</a:t>
            </a:r>
            <a:endParaRPr lang="en-US" sz="14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r>
              <a:rPr lang="en-US" sz="1400" dirty="0">
                <a:latin typeface="Tahoma" panose="020B0604030504040204" pitchFamily="34" charset="0"/>
                <a:ea typeface="Calibri" panose="020F0502020204030204" pitchFamily="34" charset="0"/>
                <a:cs typeface="Times New Roman" panose="02020603050405020304" pitchFamily="18" charset="0"/>
              </a:rPr>
              <a:t>SOUTHERN REGION - </a:t>
            </a:r>
            <a:r>
              <a:rPr lang="en-US" sz="1400" dirty="0">
                <a:latin typeface="Tahoma" panose="020B0604030504040204" pitchFamily="34" charset="0"/>
                <a:cs typeface="Times New Roman" panose="02020603050405020304" pitchFamily="18" charset="0"/>
              </a:rPr>
              <a:t>Bryan Ellis: (618) 363-2417, </a:t>
            </a:r>
            <a:r>
              <a:rPr lang="en-US" sz="1400" u="sng" dirty="0">
                <a:solidFill>
                  <a:srgbClr val="0000FF"/>
                </a:solidFill>
                <a:latin typeface="Tahoma" panose="020B0604030504040204" pitchFamily="34" charset="0"/>
                <a:cs typeface="Times New Roman" panose="02020603050405020304" pitchFamily="18" charset="0"/>
              </a:rPr>
              <a:t>bryan.ellis@illinois.gov</a:t>
            </a:r>
          </a:p>
          <a:p>
            <a:pPr marL="228600" algn="ctr">
              <a:lnSpc>
                <a:spcPct val="115000"/>
              </a:lnSpc>
            </a:pPr>
            <a:endParaRPr lang="en-US" sz="16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r>
              <a:rPr lang="en-US" sz="1600" b="1" dirty="0">
                <a:latin typeface="Tahoma" panose="020B0604030504040204" pitchFamily="34" charset="0"/>
                <a:cs typeface="Times New Roman" panose="02020603050405020304" pitchFamily="18" charset="0"/>
              </a:rPr>
              <a:t>MONITORING STAFF</a:t>
            </a:r>
          </a:p>
          <a:p>
            <a:pPr marL="228600" marR="0" algn="ctr">
              <a:lnSpc>
                <a:spcPct val="115000"/>
              </a:lnSpc>
              <a:spcBef>
                <a:spcPts val="0"/>
              </a:spcBef>
              <a:spcAft>
                <a:spcPts val="0"/>
              </a:spcAft>
            </a:pPr>
            <a:r>
              <a:rPr lang="en-US" sz="1400" dirty="0">
                <a:latin typeface="Tahoma" panose="020B0604030504040204" pitchFamily="34" charset="0"/>
                <a:ea typeface="Calibri" panose="020F0502020204030204" pitchFamily="34" charset="0"/>
                <a:cs typeface="Times New Roman" panose="02020603050405020304" pitchFamily="18" charset="0"/>
              </a:rPr>
              <a:t>NORTHERN REGION – </a:t>
            </a:r>
            <a:r>
              <a:rPr lang="en-US" sz="1400" dirty="0">
                <a:latin typeface="Tahoma" panose="020B0604030504040204" pitchFamily="34" charset="0"/>
                <a:cs typeface="Times New Roman" panose="02020603050405020304" pitchFamily="18" charset="0"/>
              </a:rPr>
              <a:t>Matt Hillen: (312) 805-9336, </a:t>
            </a:r>
            <a:r>
              <a:rPr lang="en-US" sz="1400"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Matt.J.Hillen@illinois.gov</a:t>
            </a:r>
            <a:endParaRPr lang="en-US" sz="1400" u="sng" dirty="0">
              <a:solidFill>
                <a:srgbClr val="0000FF"/>
              </a:solidFill>
              <a:latin typeface="Tahoma" panose="020B0604030504040204" pitchFamily="34" charset="0"/>
              <a:cs typeface="Times New Roman" panose="02020603050405020304" pitchFamily="18" charset="0"/>
            </a:endParaRPr>
          </a:p>
          <a:p>
            <a:pPr marL="228600" algn="ctr">
              <a:lnSpc>
                <a:spcPct val="115000"/>
              </a:lnSpc>
            </a:pPr>
            <a:r>
              <a:rPr lang="en-US" sz="1400" dirty="0">
                <a:latin typeface="Tahoma" panose="020B0604030504040204" pitchFamily="34" charset="0"/>
                <a:ea typeface="Calibri" panose="020F0502020204030204" pitchFamily="34" charset="0"/>
                <a:cs typeface="Times New Roman" panose="02020603050405020304" pitchFamily="18" charset="0"/>
              </a:rPr>
              <a:t>CENTRAL REGION – </a:t>
            </a:r>
            <a:r>
              <a:rPr lang="en-US" sz="1400" dirty="0">
                <a:latin typeface="Tahoma" panose="020B0604030504040204" pitchFamily="34" charset="0"/>
                <a:cs typeface="Times New Roman" panose="02020603050405020304" pitchFamily="18" charset="0"/>
              </a:rPr>
              <a:t>Bryan Tippy: (217) 685-0587, </a:t>
            </a:r>
            <a:r>
              <a:rPr lang="en-US" sz="1400" u="sng" dirty="0">
                <a:solidFill>
                  <a:srgbClr val="0000FF"/>
                </a:solidFill>
                <a:latin typeface="Tahom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Bryan.Tippy@illinois.gov</a:t>
            </a:r>
            <a:endParaRPr lang="en-US" sz="1400" u="sng" dirty="0">
              <a:solidFill>
                <a:srgbClr val="0000FF"/>
              </a:solidFill>
              <a:latin typeface="Tahoma" panose="020B0604030504040204" pitchFamily="34" charset="0"/>
              <a:cs typeface="Times New Roman" panose="02020603050405020304" pitchFamily="18" charset="0"/>
            </a:endParaRPr>
          </a:p>
          <a:p>
            <a:pPr marL="228600" algn="ctr">
              <a:lnSpc>
                <a:spcPct val="115000"/>
              </a:lnSpc>
            </a:pPr>
            <a:r>
              <a:rPr lang="en-US" sz="1400" dirty="0">
                <a:latin typeface="Tahoma" panose="020B0604030504040204" pitchFamily="34" charset="0"/>
                <a:ea typeface="Calibri" panose="020F0502020204030204" pitchFamily="34" charset="0"/>
                <a:cs typeface="Times New Roman" panose="02020603050405020304" pitchFamily="18" charset="0"/>
              </a:rPr>
              <a:t>SOUTHERN REGION – </a:t>
            </a:r>
            <a:r>
              <a:rPr lang="en-US" sz="1400" dirty="0">
                <a:latin typeface="Tahoma" panose="020B0604030504040204" pitchFamily="34" charset="0"/>
                <a:cs typeface="Times New Roman" panose="02020603050405020304" pitchFamily="18" charset="0"/>
              </a:rPr>
              <a:t>Elizabeth Shew: (618) 969-2126, </a:t>
            </a:r>
            <a:r>
              <a:rPr lang="en-US" sz="1400" u="sng" dirty="0">
                <a:solidFill>
                  <a:srgbClr val="0000FF"/>
                </a:solidFill>
                <a:latin typeface="Tahom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Elizabeth.Shew@illinois.gov</a:t>
            </a:r>
            <a:endParaRPr lang="en-US" sz="14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sz="14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r>
              <a:rPr lang="en-US" sz="1600" b="1" dirty="0">
                <a:latin typeface="Tahoma" panose="020B0604030504040204" pitchFamily="34" charset="0"/>
                <a:cs typeface="Times New Roman" panose="02020603050405020304" pitchFamily="18" charset="0"/>
              </a:rPr>
              <a:t>FISCAL/PROGRAMMATIC MONITORING MANAGER</a:t>
            </a:r>
          </a:p>
          <a:p>
            <a:pPr marL="228600" algn="ctr">
              <a:lnSpc>
                <a:spcPct val="115000"/>
              </a:lnSpc>
            </a:pPr>
            <a:r>
              <a:rPr lang="en-US" sz="1400" dirty="0">
                <a:latin typeface="Tahoma" panose="020B0604030504040204" pitchFamily="34" charset="0"/>
                <a:cs typeface="Times New Roman" panose="02020603050405020304" pitchFamily="18" charset="0"/>
              </a:rPr>
              <a:t>Tamika Chism: (312) 579-6901, </a:t>
            </a:r>
            <a:r>
              <a:rPr lang="en-US" sz="1400" u="sng" dirty="0">
                <a:solidFill>
                  <a:srgbClr val="0000FF"/>
                </a:solidFill>
                <a:latin typeface="Tahoma" panose="020B060403050404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Tamika.Chism@Illinois.gov</a:t>
            </a:r>
            <a:endParaRPr lang="en-US" sz="14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sz="1400" u="sng" dirty="0">
              <a:solidFill>
                <a:srgbClr val="0000FF"/>
              </a:solidFill>
              <a:latin typeface="Tahoma" panose="020B060403050404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48585CA-B610-4AC4-B69D-5E49702AABC7}"/>
              </a:ext>
            </a:extLst>
          </p:cNvPr>
          <p:cNvSpPr/>
          <p:nvPr/>
        </p:nvSpPr>
        <p:spPr>
          <a:xfrm>
            <a:off x="4360384" y="2120950"/>
            <a:ext cx="2991395" cy="707886"/>
          </a:xfrm>
          <a:prstGeom prst="rect">
            <a:avLst/>
          </a:prstGeom>
        </p:spPr>
        <p:txBody>
          <a:bodyPr wrap="none">
            <a:spAutoFit/>
          </a:bodyPr>
          <a:lstStyle/>
          <a:p>
            <a:pPr algn="ct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OET Contacts</a:t>
            </a:r>
          </a:p>
        </p:txBody>
      </p:sp>
    </p:spTree>
    <p:extLst>
      <p:ext uri="{BB962C8B-B14F-4D97-AF65-F5344CB8AC3E}">
        <p14:creationId xmlns:p14="http://schemas.microsoft.com/office/powerpoint/2010/main" val="3644902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09600" y="2083977"/>
            <a:ext cx="10515600" cy="3507933"/>
          </a:xfrm>
        </p:spPr>
        <p:txBody>
          <a:bodyPr>
            <a:normAutofit/>
          </a:bodyPr>
          <a:lstStyle/>
          <a:p>
            <a:pPr algn="ctr"/>
            <a:endParaRPr lang="en-US" sz="6000" b="1" dirty="0"/>
          </a:p>
          <a:p>
            <a:pPr marL="0" indent="0" algn="ctr">
              <a:buNone/>
            </a:pPr>
            <a:r>
              <a:rPr lang="en-US" sz="6000" b="1" dirty="0">
                <a:solidFill>
                  <a:srgbClr val="002060"/>
                </a:solidFill>
              </a:rPr>
              <a:t>QUESTIONS?</a:t>
            </a:r>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Tree>
    <p:extLst>
      <p:ext uri="{BB962C8B-B14F-4D97-AF65-F5344CB8AC3E}">
        <p14:creationId xmlns:p14="http://schemas.microsoft.com/office/powerpoint/2010/main" val="70264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71560" y="2911144"/>
            <a:ext cx="5738668" cy="3549498"/>
          </a:xfrm>
        </p:spPr>
        <p:txBody>
          <a:bodyPr>
            <a:normAutofit/>
          </a:bodyPr>
          <a:lstStyle/>
          <a:p>
            <a:pPr marL="0" indent="0">
              <a:buNone/>
            </a:pPr>
            <a:r>
              <a:rPr lang="en-US" dirty="0"/>
              <a:t>The </a:t>
            </a:r>
            <a:r>
              <a:rPr lang="en-US" b="1" dirty="0"/>
              <a:t>Application Level </a:t>
            </a:r>
            <a:r>
              <a:rPr lang="en-US" dirty="0"/>
              <a:t>is where the client services are recorded.</a:t>
            </a:r>
          </a:p>
          <a:p>
            <a:pPr marL="0" indent="0">
              <a:buNone/>
            </a:pPr>
            <a:endParaRPr lang="en-US" dirty="0"/>
          </a:p>
          <a:p>
            <a:pPr marL="0" indent="0">
              <a:buNone/>
            </a:pPr>
            <a:r>
              <a:rPr lang="en-US" dirty="0"/>
              <a:t>A client can have multiple Application Level records.  The client could be co-enrolled, or they could have pre-existing Inquirant or </a:t>
            </a:r>
            <a:r>
              <a:rPr lang="en-US" dirty="0" err="1"/>
              <a:t>Exiter</a:t>
            </a:r>
            <a:r>
              <a:rPr lang="en-US" dirty="0"/>
              <a:t> records. </a:t>
            </a:r>
          </a:p>
        </p:txBody>
      </p:sp>
      <p:sp>
        <p:nvSpPr>
          <p:cNvPr id="4" name="Rectangle 3">
            <a:extLst>
              <a:ext uri="{FF2B5EF4-FFF2-40B4-BE49-F238E27FC236}">
                <a16:creationId xmlns:a16="http://schemas.microsoft.com/office/drawing/2014/main" id="{884D67A2-72D1-47F0-B381-BCAEDDBB93EC}"/>
              </a:ext>
            </a:extLst>
          </p:cNvPr>
          <p:cNvSpPr/>
          <p:nvPr/>
        </p:nvSpPr>
        <p:spPr>
          <a:xfrm>
            <a:off x="4110803" y="2003668"/>
            <a:ext cx="372287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Levels</a:t>
            </a:r>
          </a:p>
        </p:txBody>
      </p:sp>
      <p:pic>
        <p:nvPicPr>
          <p:cNvPr id="7" name="Picture 6">
            <a:extLst>
              <a:ext uri="{FF2B5EF4-FFF2-40B4-BE49-F238E27FC236}">
                <a16:creationId xmlns:a16="http://schemas.microsoft.com/office/drawing/2014/main" id="{B33DD236-51C2-C543-D9CA-6EBA73D00A21}"/>
              </a:ext>
            </a:extLst>
          </p:cNvPr>
          <p:cNvPicPr>
            <a:picLocks noChangeAspect="1"/>
          </p:cNvPicPr>
          <p:nvPr/>
        </p:nvPicPr>
        <p:blipFill>
          <a:blip r:embed="rId2"/>
          <a:stretch>
            <a:fillRect/>
          </a:stretch>
        </p:blipFill>
        <p:spPr>
          <a:xfrm>
            <a:off x="6669845" y="3060868"/>
            <a:ext cx="4969889" cy="2294268"/>
          </a:xfrm>
          <a:prstGeom prst="rect">
            <a:avLst/>
          </a:prstGeom>
        </p:spPr>
      </p:pic>
    </p:spTree>
    <p:extLst>
      <p:ext uri="{BB962C8B-B14F-4D97-AF65-F5344CB8AC3E}">
        <p14:creationId xmlns:p14="http://schemas.microsoft.com/office/powerpoint/2010/main" val="175465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Editing IWDS Client Screens</a:t>
            </a:r>
            <a:endParaRPr lang="en-US" sz="2400" dirty="0"/>
          </a:p>
        </p:txBody>
      </p:sp>
      <p:sp>
        <p:nvSpPr>
          <p:cNvPr id="3" name="Content Placeholder 2"/>
          <p:cNvSpPr>
            <a:spLocks noGrp="1"/>
          </p:cNvSpPr>
          <p:nvPr>
            <p:ph idx="1"/>
          </p:nvPr>
        </p:nvSpPr>
        <p:spPr>
          <a:xfrm>
            <a:off x="671559" y="2911144"/>
            <a:ext cx="5560429" cy="3549498"/>
          </a:xfrm>
        </p:spPr>
        <p:txBody>
          <a:bodyPr>
            <a:normAutofit fontScale="85000" lnSpcReduction="20000"/>
          </a:bodyPr>
          <a:lstStyle/>
          <a:p>
            <a:pPr marL="0" indent="0">
              <a:buNone/>
            </a:pPr>
            <a:r>
              <a:rPr lang="en-US" dirty="0"/>
              <a:t>Each Application Level record is a “</a:t>
            </a:r>
            <a:r>
              <a:rPr lang="en-US" u="sng" dirty="0"/>
              <a:t>Snapshot in time</a:t>
            </a:r>
            <a:r>
              <a:rPr lang="en-US" dirty="0"/>
              <a:t>”.  Each Application should have the client’s correct information </a:t>
            </a:r>
            <a:r>
              <a:rPr lang="en-US" b="1" u="sng" dirty="0"/>
              <a:t>AT THE DATE/TIME OF THE APPLICATION</a:t>
            </a:r>
            <a:r>
              <a:rPr lang="en-US" dirty="0"/>
              <a:t>.</a:t>
            </a:r>
          </a:p>
          <a:p>
            <a:pPr marL="0" indent="0">
              <a:buNone/>
            </a:pPr>
            <a:endParaRPr lang="en-US" dirty="0"/>
          </a:p>
          <a:p>
            <a:pPr marL="0" indent="0">
              <a:buNone/>
            </a:pPr>
            <a:r>
              <a:rPr lang="en-US" dirty="0"/>
              <a:t>So, if this client got married, moved, or had any other changes after the 5/1/2020 App Date, then the updated information would go on the Customer Level, as the Application Level was accurate on 5/1/2020.</a:t>
            </a:r>
          </a:p>
        </p:txBody>
      </p:sp>
      <p:sp>
        <p:nvSpPr>
          <p:cNvPr id="4" name="Rectangle 3">
            <a:extLst>
              <a:ext uri="{FF2B5EF4-FFF2-40B4-BE49-F238E27FC236}">
                <a16:creationId xmlns:a16="http://schemas.microsoft.com/office/drawing/2014/main" id="{884D67A2-72D1-47F0-B381-BCAEDDBB93EC}"/>
              </a:ext>
            </a:extLst>
          </p:cNvPr>
          <p:cNvSpPr/>
          <p:nvPr/>
        </p:nvSpPr>
        <p:spPr>
          <a:xfrm>
            <a:off x="4110803" y="2003668"/>
            <a:ext cx="3722879"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Client Levels</a:t>
            </a:r>
          </a:p>
        </p:txBody>
      </p:sp>
      <p:pic>
        <p:nvPicPr>
          <p:cNvPr id="7" name="Picture 6">
            <a:extLst>
              <a:ext uri="{FF2B5EF4-FFF2-40B4-BE49-F238E27FC236}">
                <a16:creationId xmlns:a16="http://schemas.microsoft.com/office/drawing/2014/main" id="{02584054-49E9-F0B3-75D0-01D553479953}"/>
              </a:ext>
            </a:extLst>
          </p:cNvPr>
          <p:cNvPicPr>
            <a:picLocks noChangeAspect="1"/>
          </p:cNvPicPr>
          <p:nvPr/>
        </p:nvPicPr>
        <p:blipFill>
          <a:blip r:embed="rId2"/>
          <a:stretch>
            <a:fillRect/>
          </a:stretch>
        </p:blipFill>
        <p:spPr>
          <a:xfrm>
            <a:off x="6231988" y="3265635"/>
            <a:ext cx="5451999" cy="2516826"/>
          </a:xfrm>
          <a:prstGeom prst="rect">
            <a:avLst/>
          </a:prstGeom>
        </p:spPr>
      </p:pic>
    </p:spTree>
    <p:extLst>
      <p:ext uri="{BB962C8B-B14F-4D97-AF65-F5344CB8AC3E}">
        <p14:creationId xmlns:p14="http://schemas.microsoft.com/office/powerpoint/2010/main" val="1622213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6C5C6E-344F-40E8-9470-6BC2E8035B93}">
  <ds:schemaRefs>
    <ds:schemaRef ds:uri="b232027f-f793-4d4e-bdc9-80b80d69b2b2"/>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96f30d93-5c76-4ce5-84f7-1cbff20c2e0a"/>
    <ds:schemaRef ds:uri="http://www.w3.org/XML/1998/namespace"/>
  </ds:schemaRefs>
</ds:datastoreItem>
</file>

<file path=customXml/itemProps2.xml><?xml version="1.0" encoding="utf-8"?>
<ds:datastoreItem xmlns:ds="http://schemas.openxmlformats.org/officeDocument/2006/customXml" ds:itemID="{D01194C9-D77F-4AD8-BAC7-D408F64D71AA}"/>
</file>

<file path=customXml/itemProps3.xml><?xml version="1.0" encoding="utf-8"?>
<ds:datastoreItem xmlns:ds="http://schemas.openxmlformats.org/officeDocument/2006/customXml" ds:itemID="{91E7A8AB-5553-4A78-B6E9-5DC61B3134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55062</TotalTime>
  <Words>5498</Words>
  <Application>Microsoft Office PowerPoint</Application>
  <PresentationFormat>Widescreen</PresentationFormat>
  <Paragraphs>476</Paragraphs>
  <Slides>74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Calibri Light</vt:lpstr>
      <vt:lpstr>Tahoma</vt:lpstr>
      <vt:lpstr>Traditional Arabic</vt:lpstr>
      <vt:lpstr>Trebuchet MS</vt:lpstr>
      <vt:lpstr>Office Theme</vt:lpstr>
      <vt:lpstr>Local System Administrator Training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lpstr>Local System Administrator Training - Editing IWDS Client Screens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Kristofer.Theilen@Illinois.gov</dc:creator>
  <cp:lastModifiedBy>Theilen, Kristofer</cp:lastModifiedBy>
  <cp:revision>223</cp:revision>
  <dcterms:created xsi:type="dcterms:W3CDTF">2017-04-24T20:34:09Z</dcterms:created>
  <dcterms:modified xsi:type="dcterms:W3CDTF">2025-01-03T17:25:35Z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0x0101001E72BBCF13D0B54BA6F019D4ADC6FF0A</vt:lpwstr>
  </property>
</Properties>
</file>