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21"/>
  </p:notesMasterIdLst>
  <p:sldIdLst>
    <p:sldId id="256" r:id="rId5"/>
    <p:sldId id="257" r:id="rId6"/>
    <p:sldId id="258" r:id="rId7"/>
    <p:sldId id="385" r:id="rId8"/>
    <p:sldId id="386" r:id="rId9"/>
    <p:sldId id="387" r:id="rId10"/>
    <p:sldId id="388" r:id="rId11"/>
    <p:sldId id="389" r:id="rId12"/>
    <p:sldId id="390" r:id="rId13"/>
    <p:sldId id="395" r:id="rId14"/>
    <p:sldId id="396" r:id="rId15"/>
    <p:sldId id="398" r:id="rId16"/>
    <p:sldId id="397" r:id="rId17"/>
    <p:sldId id="391" r:id="rId18"/>
    <p:sldId id="392" r:id="rId19"/>
    <p:sldId id="399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5FAD"/>
    <a:srgbClr val="00BF6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C0DF725-69DB-4D05-BBEB-824972104EAB}" v="3" dt="2026-04-09T13:46:00.25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0633" autoAdjust="0"/>
  </p:normalViewPr>
  <p:slideViewPr>
    <p:cSldViewPr snapToGrid="0">
      <p:cViewPr varScale="1">
        <p:scale>
          <a:sx n="100" d="100"/>
          <a:sy n="100" d="100"/>
        </p:scale>
        <p:origin x="990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presProps" Target="presProps.xml"/><Relationship Id="rId27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tthew Bruce" userId="4544dfa3-0d25-4cd6-8908-2671fecbfbef" providerId="ADAL" clId="{5EE0504C-638C-436A-A433-BA8C4C77FF2B}"/>
    <pc:docChg chg="custSel modSld sldOrd">
      <pc:chgData name="Matthew Bruce" userId="4544dfa3-0d25-4cd6-8908-2671fecbfbef" providerId="ADAL" clId="{5EE0504C-638C-436A-A433-BA8C4C77FF2B}" dt="2026-04-09T13:47:05.235" v="63" actId="1076"/>
      <pc:docMkLst>
        <pc:docMk/>
      </pc:docMkLst>
      <pc:sldChg chg="modSp mod">
        <pc:chgData name="Matthew Bruce" userId="4544dfa3-0d25-4cd6-8908-2671fecbfbef" providerId="ADAL" clId="{5EE0504C-638C-436A-A433-BA8C4C77FF2B}" dt="2026-04-09T13:43:28.953" v="23" actId="20577"/>
        <pc:sldMkLst>
          <pc:docMk/>
          <pc:sldMk cId="2485663115" sldId="256"/>
        </pc:sldMkLst>
        <pc:spChg chg="mod">
          <ac:chgData name="Matthew Bruce" userId="4544dfa3-0d25-4cd6-8908-2671fecbfbef" providerId="ADAL" clId="{5EE0504C-638C-436A-A433-BA8C4C77FF2B}" dt="2026-04-09T13:43:28.953" v="23" actId="20577"/>
          <ac:spMkLst>
            <pc:docMk/>
            <pc:sldMk cId="2485663115" sldId="256"/>
            <ac:spMk id="2" creationId="{6E5472F5-8039-4E19-E90D-6C72D3BE4B1C}"/>
          </ac:spMkLst>
        </pc:spChg>
      </pc:sldChg>
      <pc:sldChg chg="modSp mod">
        <pc:chgData name="Matthew Bruce" userId="4544dfa3-0d25-4cd6-8908-2671fecbfbef" providerId="ADAL" clId="{5EE0504C-638C-436A-A433-BA8C4C77FF2B}" dt="2026-04-09T13:47:05.235" v="63" actId="1076"/>
        <pc:sldMkLst>
          <pc:docMk/>
          <pc:sldMk cId="2154750820" sldId="257"/>
        </pc:sldMkLst>
        <pc:spChg chg="mod">
          <ac:chgData name="Matthew Bruce" userId="4544dfa3-0d25-4cd6-8908-2671fecbfbef" providerId="ADAL" clId="{5EE0504C-638C-436A-A433-BA8C4C77FF2B}" dt="2026-04-09T13:43:41.707" v="24" actId="6549"/>
          <ac:spMkLst>
            <pc:docMk/>
            <pc:sldMk cId="2154750820" sldId="257"/>
            <ac:spMk id="6" creationId="{3C4DEEC9-5AF7-087F-90B4-22DCF6D4B8E3}"/>
          </ac:spMkLst>
        </pc:spChg>
        <pc:spChg chg="mod">
          <ac:chgData name="Matthew Bruce" userId="4544dfa3-0d25-4cd6-8908-2671fecbfbef" providerId="ADAL" clId="{5EE0504C-638C-436A-A433-BA8C4C77FF2B}" dt="2026-04-09T13:47:05.235" v="63" actId="1076"/>
          <ac:spMkLst>
            <pc:docMk/>
            <pc:sldMk cId="2154750820" sldId="257"/>
            <ac:spMk id="7" creationId="{C3400C20-7083-3EC2-A75F-466EE134E1AB}"/>
          </ac:spMkLst>
        </pc:spChg>
      </pc:sldChg>
      <pc:sldChg chg="modSp">
        <pc:chgData name="Matthew Bruce" userId="4544dfa3-0d25-4cd6-8908-2671fecbfbef" providerId="ADAL" clId="{5EE0504C-638C-436A-A433-BA8C4C77FF2B}" dt="2026-04-09T13:45:12.670" v="26"/>
        <pc:sldMkLst>
          <pc:docMk/>
          <pc:sldMk cId="198078270" sldId="389"/>
        </pc:sldMkLst>
        <pc:spChg chg="mod">
          <ac:chgData name="Matthew Bruce" userId="4544dfa3-0d25-4cd6-8908-2671fecbfbef" providerId="ADAL" clId="{5EE0504C-638C-436A-A433-BA8C4C77FF2B}" dt="2026-04-09T13:45:12.670" v="26"/>
          <ac:spMkLst>
            <pc:docMk/>
            <pc:sldMk cId="198078270" sldId="389"/>
            <ac:spMk id="6" creationId="{E6CA2EE4-BA41-C4D9-4C7D-8CB031B90E0C}"/>
          </ac:spMkLst>
        </pc:spChg>
      </pc:sldChg>
      <pc:sldChg chg="addSp delSp modSp mod">
        <pc:chgData name="Matthew Bruce" userId="4544dfa3-0d25-4cd6-8908-2671fecbfbef" providerId="ADAL" clId="{5EE0504C-638C-436A-A433-BA8C4C77FF2B}" dt="2026-04-09T13:45:34.336" v="28"/>
        <pc:sldMkLst>
          <pc:docMk/>
          <pc:sldMk cId="3756161235" sldId="395"/>
        </pc:sldMkLst>
        <pc:spChg chg="add mod">
          <ac:chgData name="Matthew Bruce" userId="4544dfa3-0d25-4cd6-8908-2671fecbfbef" providerId="ADAL" clId="{5EE0504C-638C-436A-A433-BA8C4C77FF2B}" dt="2026-04-09T13:45:34.336" v="28"/>
          <ac:spMkLst>
            <pc:docMk/>
            <pc:sldMk cId="3756161235" sldId="395"/>
            <ac:spMk id="2" creationId="{594B12C1-E019-3C10-0FE2-C8E3CB544855}"/>
          </ac:spMkLst>
        </pc:spChg>
        <pc:spChg chg="del">
          <ac:chgData name="Matthew Bruce" userId="4544dfa3-0d25-4cd6-8908-2671fecbfbef" providerId="ADAL" clId="{5EE0504C-638C-436A-A433-BA8C4C77FF2B}" dt="2026-04-09T13:45:32.895" v="27" actId="478"/>
          <ac:spMkLst>
            <pc:docMk/>
            <pc:sldMk cId="3756161235" sldId="395"/>
            <ac:spMk id="6" creationId="{2F498857-7883-8791-1C10-D05306D43F68}"/>
          </ac:spMkLst>
        </pc:spChg>
      </pc:sldChg>
      <pc:sldChg chg="addSp delSp modSp mod ord">
        <pc:chgData name="Matthew Bruce" userId="4544dfa3-0d25-4cd6-8908-2671fecbfbef" providerId="ADAL" clId="{5EE0504C-638C-436A-A433-BA8C4C77FF2B}" dt="2026-04-09T13:46:04.856" v="32"/>
        <pc:sldMkLst>
          <pc:docMk/>
          <pc:sldMk cId="2985546296" sldId="398"/>
        </pc:sldMkLst>
        <pc:spChg chg="add mod">
          <ac:chgData name="Matthew Bruce" userId="4544dfa3-0d25-4cd6-8908-2671fecbfbef" providerId="ADAL" clId="{5EE0504C-638C-436A-A433-BA8C4C77FF2B}" dt="2026-04-09T13:46:00.255" v="30"/>
          <ac:spMkLst>
            <pc:docMk/>
            <pc:sldMk cId="2985546296" sldId="398"/>
            <ac:spMk id="2" creationId="{7D5A5D7F-086D-E992-D5A5-E9FD4A1D1C16}"/>
          </ac:spMkLst>
        </pc:spChg>
        <pc:spChg chg="del">
          <ac:chgData name="Matthew Bruce" userId="4544dfa3-0d25-4cd6-8908-2671fecbfbef" providerId="ADAL" clId="{5EE0504C-638C-436A-A433-BA8C4C77FF2B}" dt="2026-04-09T13:45:59.417" v="29" actId="478"/>
          <ac:spMkLst>
            <pc:docMk/>
            <pc:sldMk cId="2985546296" sldId="398"/>
            <ac:spMk id="6" creationId="{A97E0A38-D15A-B423-6BD7-6BBC3930266F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BE62AAD-CEB7-466A-B845-852D28ACAB72}" type="datetimeFigureOut">
              <a:rPr lang="en-US" smtClean="0"/>
              <a:t>4/9/2026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43108E2-C2AB-4E63-8ABF-F1AB02262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68579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3" Type="http://schemas.openxmlformats.org/officeDocument/2006/relationships/hyperlink" Target="mailto:xxxx@jobreadyil.com" TargetMode="External"/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Some content available in Spanish and Chinese language</a:t>
            </a:r>
            <a:endParaRPr lang="en-US" b="0" dirty="0">
              <a:effectLst/>
            </a:endParaRPr>
          </a:p>
          <a:p>
            <a:pPr rtl="0"/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Subtitles available in many languages</a:t>
            </a:r>
            <a:endParaRPr lang="en-US" b="0" dirty="0">
              <a:effectLst/>
            </a:endParaRPr>
          </a:p>
          <a:p>
            <a:br>
              <a:rPr lang="en-US" b="0" dirty="0">
                <a:effectLst/>
              </a:rPr>
            </a:br>
            <a:endParaRPr lang="en-US" b="0" dirty="0">
              <a:effectLst/>
            </a:endParaRPr>
          </a:p>
          <a:p>
            <a:pPr rtl="0"/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Other features we are not highlighting at the moment - e.g., assessments and suggestions for courses </a:t>
            </a:r>
            <a:endParaRPr lang="en-US" b="0" dirty="0">
              <a:effectLst/>
            </a:endParaRPr>
          </a:p>
          <a:p>
            <a:br>
              <a:rPr lang="en-US" b="0" dirty="0">
                <a:effectLst/>
              </a:rPr>
            </a:br>
            <a:br>
              <a:rPr lang="en-US" b="0" dirty="0">
                <a:effectLst/>
              </a:rPr>
            </a:b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43108E2-C2AB-4E63-8ABF-F1AB022620FC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196654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CB43E0-134F-D824-8ADA-BC9BC29521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1123FA8-BB3D-CB6A-AE36-ADCB9950628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92050C6-FA39-F8C4-C8E8-0277008308A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General job readiness (e.g., business etiquette, communication, effective emails) </a:t>
            </a:r>
            <a:endParaRPr lang="en-US" b="0" dirty="0">
              <a:effectLst/>
            </a:endParaRPr>
          </a:p>
          <a:p>
            <a:pPr rtl="0"/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Specific skill tracks (e.g., commercial driving, customer service) </a:t>
            </a:r>
            <a:endParaRPr lang="en-US" b="0" dirty="0">
              <a:effectLst/>
            </a:endParaRPr>
          </a:p>
          <a:p>
            <a:pPr rtl="0"/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Technology (e.g., Google apps, artificial intelligence)</a:t>
            </a:r>
            <a:endParaRPr lang="en-US" b="0" dirty="0">
              <a:effectLst/>
            </a:endParaRPr>
          </a:p>
          <a:p>
            <a:pPr rtl="0"/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Certifications (e.g., project management professional)</a:t>
            </a:r>
            <a:endParaRPr lang="en-US" b="0" dirty="0">
              <a:effectLst/>
            </a:endParaRPr>
          </a:p>
          <a:p>
            <a:pPr rtl="0"/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Manufacturing tracks available upon request</a:t>
            </a:r>
            <a:endParaRPr lang="en-US" b="0" dirty="0">
              <a:effectLst/>
            </a:endParaRPr>
          </a:p>
          <a:p>
            <a:br>
              <a:rPr lang="en-US" b="0" dirty="0">
                <a:effectLst/>
              </a:rPr>
            </a:b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545FA5E-A4E4-C329-D56C-F7FEA4ED459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43108E2-C2AB-4E63-8ABF-F1AB022620FC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030108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General job readiness (e.g., business etiquette, communication, effective emails) </a:t>
            </a:r>
            <a:endParaRPr lang="en-US" b="0" dirty="0">
              <a:effectLst/>
            </a:endParaRPr>
          </a:p>
          <a:p>
            <a:pPr rtl="0"/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Specific skill tracks (e.g., commercial driving, customer service) </a:t>
            </a:r>
            <a:endParaRPr lang="en-US" b="0" dirty="0">
              <a:effectLst/>
            </a:endParaRPr>
          </a:p>
          <a:p>
            <a:pPr rtl="0"/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Technology (e.g., Google apps, artificial intelligence)</a:t>
            </a:r>
            <a:endParaRPr lang="en-US" b="0" dirty="0">
              <a:effectLst/>
            </a:endParaRPr>
          </a:p>
          <a:p>
            <a:pPr rtl="0"/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Certifications (e.g., project management professional)</a:t>
            </a:r>
            <a:endParaRPr lang="en-US" b="0" dirty="0">
              <a:effectLst/>
            </a:endParaRPr>
          </a:p>
          <a:p>
            <a:pPr rtl="0"/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Manufacturing tracks available upon request</a:t>
            </a:r>
            <a:endParaRPr lang="en-US" b="0" dirty="0">
              <a:effectLst/>
            </a:endParaRPr>
          </a:p>
          <a:p>
            <a:br>
              <a:rPr lang="en-US" b="0" dirty="0">
                <a:effectLst/>
              </a:rPr>
            </a:b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43108E2-C2AB-4E63-8ABF-F1AB022620FC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368655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43108E2-C2AB-4E63-8ABF-F1AB022620FC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271363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We are already communication with many stakeholders, AND - </a:t>
            </a:r>
            <a:endParaRPr lang="en-US" b="0" dirty="0">
              <a:effectLst/>
            </a:endParaRPr>
          </a:p>
          <a:p>
            <a:pPr rtl="0"/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Please share info with organizations likely to encounter SNAP recipients </a:t>
            </a:r>
            <a:endParaRPr lang="en-US" b="0" dirty="0">
              <a:effectLst/>
            </a:endParaRPr>
          </a:p>
          <a:p>
            <a:pPr rtl="0"/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We will send flyer and social media kit to those who registered for this webinar </a:t>
            </a:r>
            <a:endParaRPr lang="en-US" b="0" dirty="0">
              <a:effectLst/>
            </a:endParaRPr>
          </a:p>
          <a:p>
            <a:pPr rtl="0"/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Feel free to review the site; send feedback to </a:t>
            </a:r>
            <a:r>
              <a:rPr lang="en-US" sz="1200" b="0" i="0" u="sng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partner</a:t>
            </a:r>
            <a:r>
              <a:rPr lang="en-US" sz="1200" b="0" i="0" u="sng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@jobreadyil.com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This is a minimal viable product. We know there are issues, please do not be shy! </a:t>
            </a:r>
            <a:endParaRPr lang="en-US" b="0" dirty="0">
              <a:effectLst/>
            </a:endParaRPr>
          </a:p>
          <a:p>
            <a:br>
              <a:rPr lang="en-US" b="0" dirty="0">
                <a:effectLst/>
              </a:rPr>
            </a:br>
            <a:endParaRPr lang="en-US" b="0" dirty="0">
              <a:effectLst/>
            </a:endParaRPr>
          </a:p>
          <a:p>
            <a:pPr rtl="0"/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If you would like to review the Metrix learning platform, please email xxxx@origamiworks.org to request a temporary demo account (so we don’t use a license that could be allocated to a SNAP recipient). </a:t>
            </a:r>
            <a:endParaRPr lang="en-US" b="0" dirty="0">
              <a:effectLst/>
            </a:endParaRPr>
          </a:p>
          <a:p>
            <a:br>
              <a:rPr lang="en-US" b="0" dirty="0">
                <a:effectLst/>
              </a:rPr>
            </a:br>
            <a:br>
              <a:rPr lang="en-US" b="0" dirty="0">
                <a:effectLst/>
              </a:rPr>
            </a:b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43108E2-C2AB-4E63-8ABF-F1AB022620FC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03821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0A27FC-8B45-7EAE-D12A-21A4C4C5DD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B72906F-24D5-8484-6A5C-25BA69A3968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D8CE896-5325-B4D2-E893-3E35A7F2851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E131CA1-EA5C-8C78-A4B0-DFD32383186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43108E2-C2AB-4E63-8ABF-F1AB022620FC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16556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65CCCB-DD4C-2274-CFB0-B0FAC86273C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D4D5652-AE2C-47B1-1FD8-E9C112480E7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860F8AD-0218-3BA1-126C-A25D8788AB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EF1F4-84F7-4402-9974-2260AA3AA65E}" type="datetimeFigureOut">
              <a:rPr lang="en-US" smtClean="0"/>
              <a:t>4/9/2026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B89FFDA-6014-8830-AECB-6B8272FFCE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6D2E4F-1F39-9A1D-7A39-07FD12A13F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1C2736-21FB-45CB-BB1F-575BB09EE4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94945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7120C7-6093-56C5-20B7-8C12DF3815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F9ABBEF-26F5-3DC4-C6C9-1A7F6676EF6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569954F-484A-5B07-E64A-F44F3454E8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EF1F4-84F7-4402-9974-2260AA3AA65E}" type="datetimeFigureOut">
              <a:rPr lang="en-US" smtClean="0"/>
              <a:t>4/9/2026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25D3AAA-18C7-3638-A317-AE1E8B7B7B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6E66B88-2C9D-39FF-9C38-5260C0E732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1C2736-21FB-45CB-BB1F-575BB09EE4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39019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F694925-551D-EBAF-4EC0-8D17CAFC27D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18873D5-B44B-E93A-ACAC-CA20CA1EE2D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F1CC89A-E1CE-F8EC-6FB6-220D0B6C4F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EF1F4-84F7-4402-9974-2260AA3AA65E}" type="datetimeFigureOut">
              <a:rPr lang="en-US" smtClean="0"/>
              <a:t>4/9/2026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E9428A-204D-0974-D517-4A898EBF88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8A97968-7FF5-D08A-98B7-EFE7E0E0C9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1C2736-21FB-45CB-BB1F-575BB09EE4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50619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70AEFC-3957-03F7-22F7-6116ECA0D0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3949A0-64DA-0896-058D-8219A9C223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3E653C1-1872-7A1C-8FA6-09E4F51362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EF1F4-84F7-4402-9974-2260AA3AA65E}" type="datetimeFigureOut">
              <a:rPr lang="en-US" smtClean="0"/>
              <a:t>4/9/2026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A0BE540-9F58-DEDD-A92A-3A6762B97A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5FDFE41-4C91-A0B8-B1BA-FEB5100E4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1C2736-21FB-45CB-BB1F-575BB09EE4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00803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315568-643A-FA53-9BF0-7CB8B09865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6417704-9160-5C3D-D5E2-052C9DF0D5C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850A311-CF59-2DAA-0C32-19C6C72B51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EF1F4-84F7-4402-9974-2260AA3AA65E}" type="datetimeFigureOut">
              <a:rPr lang="en-US" smtClean="0"/>
              <a:t>4/9/2026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D38FA3-7F5E-2326-B1A8-91959352FF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64D755A-3FD6-A132-D150-4629E34DBC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1C2736-21FB-45CB-BB1F-575BB09EE4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11492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B83CC8-699D-8C2E-B3AD-243C0DED20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26FFE8-18D1-D1B8-B1F4-05570C3C208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8029DC5-904B-FF14-302F-B0728D71505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AD0E40F-8A14-2827-382F-66C85938CF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EF1F4-84F7-4402-9974-2260AA3AA65E}" type="datetimeFigureOut">
              <a:rPr lang="en-US" smtClean="0"/>
              <a:t>4/9/2026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2989025-94BB-3693-446C-B4BB11B7DD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FA72721-B4F1-E13C-8DC5-C6445A4A4C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1C2736-21FB-45CB-BB1F-575BB09EE4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78744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423CAD-84C5-3709-AD12-42DFE76E94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D4FCEF6-65EA-9EB3-2254-5590689AC6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D37C592-D44B-1859-F144-A98D8B29C0E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4093FF9-1FEA-53D6-8F8A-BEDC4FD2D77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D6AB003-F420-D2BC-37F3-FB6B4C7D0D2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64B8A4A-6B5E-01F7-BE9A-1DFB51C1CF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EF1F4-84F7-4402-9974-2260AA3AA65E}" type="datetimeFigureOut">
              <a:rPr lang="en-US" smtClean="0"/>
              <a:t>4/9/2026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E559A19-F1F2-983A-0764-4103E1F11B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ED71502-0E0E-1C31-4CA7-4FDEC0BBA5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1C2736-21FB-45CB-BB1F-575BB09EE4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27302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C57F77-720F-6A4D-3A2E-6A21E90551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843F332-3570-0365-8354-DED80CC0C3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EF1F4-84F7-4402-9974-2260AA3AA65E}" type="datetimeFigureOut">
              <a:rPr lang="en-US" smtClean="0"/>
              <a:t>4/9/2026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23A4C89-5ED6-9E17-B0E9-E1A4AFDC5A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8E77B80-E616-180D-E136-52A8CC73BC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1C2736-21FB-45CB-BB1F-575BB09EE4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65915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6E0268D-86E0-B269-1666-CADDB5DEE6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EF1F4-84F7-4402-9974-2260AA3AA65E}" type="datetimeFigureOut">
              <a:rPr lang="en-US" smtClean="0"/>
              <a:t>4/9/2026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44B3996-1A16-12BA-35AA-BFEAAD22F8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4231CFF-FFE5-CAE4-AA7C-03A0E1FD23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1C2736-21FB-45CB-BB1F-575BB09EE4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83848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36AA0C-471B-23F7-6267-85AB0DA454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02AD7A-4894-15F6-A5E9-CB5BC52E44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5750425-16DF-4345-A0B0-50178B6BD69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7066335-F333-C6F1-ACAC-FD27928B6B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EF1F4-84F7-4402-9974-2260AA3AA65E}" type="datetimeFigureOut">
              <a:rPr lang="en-US" smtClean="0"/>
              <a:t>4/9/2026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64AF0A-E14B-B7E0-1E69-1F140DBE69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1C91C23-68FB-09F4-EFC1-C784459C89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1C2736-21FB-45CB-BB1F-575BB09EE4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78755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413D57-D7EB-71BD-DF82-8A5CE7AD5C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72011D3-CBB8-A22B-8836-6444EBD0A85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53AF2DD-3D5D-D045-B03A-F8BF63F33F1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1120FB9-4618-8DF8-F20D-9AC401ED37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EF1F4-84F7-4402-9974-2260AA3AA65E}" type="datetimeFigureOut">
              <a:rPr lang="en-US" smtClean="0"/>
              <a:t>4/9/2026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8A3565E-0521-5B3F-88BB-DD6536E62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EF66CC4-8431-E528-260D-FE5627A599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1C2736-21FB-45CB-BB1F-575BB09EE4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51227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705F1CD-B1E5-740A-8688-1E6ABCA3E0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C3F09E8-1F1D-8DFF-8F9A-B83A7DB661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9541EB6-D257-6C5D-19B0-6813D64EFFA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10EF1F4-84F7-4402-9974-2260AA3AA65E}" type="datetimeFigureOut">
              <a:rPr lang="en-US" smtClean="0"/>
              <a:t>4/9/2026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E79D1E1-8FC7-0B10-661B-940DA43A34F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5CF3A20-3F1E-ABA2-D92C-06155740D0D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D1C2736-21FB-45CB-BB1F-575BB09EE4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85306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hyperlink" Target="mailto:partner@jobreadyil.com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jpg"/><Relationship Id="rId4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dhs.state.il.us/page.aspx?item=174038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5472F5-8039-4E19-E90D-6C72D3BE4B1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445637"/>
            <a:ext cx="9144000" cy="2387600"/>
          </a:xfrm>
        </p:spPr>
        <p:txBody>
          <a:bodyPr/>
          <a:lstStyle/>
          <a:p>
            <a:r>
              <a:rPr lang="en-US" b="1" dirty="0">
                <a:solidFill>
                  <a:srgbClr val="005FAD"/>
                </a:solidFill>
              </a:rPr>
              <a:t>Introduction &amp; Overview</a:t>
            </a:r>
            <a:br>
              <a:rPr lang="en-US" b="1" dirty="0">
                <a:solidFill>
                  <a:srgbClr val="005FAD"/>
                </a:solidFill>
              </a:rPr>
            </a:br>
            <a:endParaRPr lang="en-US" sz="3600" dirty="0">
              <a:solidFill>
                <a:srgbClr val="005FAD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25077FF-CBE1-0BD0-DC24-56FA37A31F9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5310" y="358235"/>
            <a:ext cx="11561379" cy="22638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56631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465469-A7AA-A078-8180-FCAC9D1365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2467A44-1141-3CEA-45A2-C533118E8D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12159"/>
            <a:ext cx="1530696" cy="1530696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05D9D8E6-4362-0A2D-BC00-F7B23A6FE3F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5668" y="1742855"/>
            <a:ext cx="9880663" cy="4902986"/>
          </a:xfrm>
          <a:prstGeom prst="rect">
            <a:avLst/>
          </a:prstGeom>
          <a:scene3d>
            <a:camera prst="orthographicFront"/>
            <a:lightRig rig="threePt" dir="t"/>
          </a:scene3d>
          <a:sp3d contourW="12700">
            <a:contourClr>
              <a:schemeClr val="tx1">
                <a:lumMod val="65000"/>
                <a:lumOff val="35000"/>
              </a:schemeClr>
            </a:contourClr>
          </a:sp3d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94B12C1-E019-3C10-0FE2-C8E3CB544855}"/>
              </a:ext>
            </a:extLst>
          </p:cNvPr>
          <p:cNvSpPr txBox="1">
            <a:spLocks/>
          </p:cNvSpPr>
          <p:nvPr/>
        </p:nvSpPr>
        <p:spPr>
          <a:xfrm>
            <a:off x="1018863" y="387927"/>
            <a:ext cx="10154273" cy="1226792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b="1" dirty="0">
                <a:solidFill>
                  <a:srgbClr val="005FA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Primary Content Platform: </a:t>
            </a:r>
          </a:p>
          <a:p>
            <a:pPr algn="ctr"/>
            <a:r>
              <a:rPr lang="en-US" b="1" dirty="0">
                <a:solidFill>
                  <a:srgbClr val="005FAD"/>
                </a:solidFill>
                <a:latin typeface="Aptos Display" panose="020B0004020202020204" pitchFamily="34" charset="0"/>
                <a:cs typeface="Arial" panose="020B0604020202020204" pitchFamily="34" charset="0"/>
              </a:rPr>
              <a:t>Customized</a:t>
            </a:r>
            <a:r>
              <a:rPr lang="en-US" b="1" dirty="0">
                <a:solidFill>
                  <a:srgbClr val="005FA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LMS through Thinkific</a:t>
            </a:r>
            <a:endParaRPr lang="en-US" b="1" dirty="0">
              <a:solidFill>
                <a:srgbClr val="005FA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616123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43A667-E1D9-8EDB-D3F2-156D049C9D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CE75311A-6290-97BC-3858-E91EAF44AD3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12159"/>
            <a:ext cx="1530696" cy="1530696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BA97084D-6923-10BE-1F62-758542461F19}"/>
              </a:ext>
            </a:extLst>
          </p:cNvPr>
          <p:cNvSpPr txBox="1">
            <a:spLocks/>
          </p:cNvSpPr>
          <p:nvPr/>
        </p:nvSpPr>
        <p:spPr>
          <a:xfrm>
            <a:off x="1440550" y="364111"/>
            <a:ext cx="9310899" cy="1226792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b="1" dirty="0">
                <a:solidFill>
                  <a:srgbClr val="005FAD"/>
                </a:solidFill>
                <a:latin typeface="Aptos Display" panose="020B0004020202020204" pitchFamily="34" charset="0"/>
                <a:cs typeface="Arial" panose="020B0604020202020204" pitchFamily="34" charset="0"/>
              </a:rPr>
              <a:t>Secondary Content Platform: </a:t>
            </a:r>
          </a:p>
          <a:p>
            <a:pPr algn="ctr"/>
            <a:r>
              <a:rPr lang="en-US" b="1" dirty="0">
                <a:solidFill>
                  <a:srgbClr val="005FAD"/>
                </a:solidFill>
                <a:latin typeface="Aptos Display" panose="020B0004020202020204" pitchFamily="34" charset="0"/>
                <a:cs typeface="Arial" panose="020B0604020202020204" pitchFamily="34" charset="0"/>
              </a:rPr>
              <a:t>Metrix Learning</a:t>
            </a:r>
            <a:endParaRPr lang="en-US" b="1" dirty="0">
              <a:solidFill>
                <a:srgbClr val="005FAD"/>
              </a:solidFill>
              <a:latin typeface="Aptos Display" panose="020B0004020202020204" pitchFamily="34" charset="0"/>
            </a:endParaRPr>
          </a:p>
        </p:txBody>
      </p:sp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1F2330D6-2655-B8FF-151F-17EC1BA894B7}"/>
              </a:ext>
            </a:extLst>
          </p:cNvPr>
          <p:cNvSpPr txBox="1">
            <a:spLocks/>
          </p:cNvSpPr>
          <p:nvPr/>
        </p:nvSpPr>
        <p:spPr>
          <a:xfrm>
            <a:off x="595424" y="2019993"/>
            <a:ext cx="10994064" cy="462584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>
                <a:cs typeface="Segoe UI" panose="020B0502040204020203" pitchFamily="34" charset="0"/>
              </a:rPr>
              <a:t>Risk management strategy, and opportunity for multiple options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sz="1600" dirty="0">
              <a:cs typeface="Segoe UI" panose="020B0502040204020203" pitchFamily="34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>
                <a:cs typeface="Segoe UI" panose="020B0502040204020203" pitchFamily="34" charset="0"/>
              </a:rPr>
              <a:t>Testing with up to 3000 users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1600" dirty="0">
              <a:cs typeface="Segoe UI" panose="020B0502040204020203" pitchFamily="34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>
                <a:cs typeface="Segoe UI" panose="020B0502040204020203" pitchFamily="34" charset="0"/>
              </a:rPr>
              <a:t>Off-the-shelf content (7000 courses)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1600" dirty="0">
              <a:cs typeface="Segoe UI" panose="020B0502040204020203" pitchFamily="34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>
                <a:cs typeface="Segoe UI" panose="020B0502040204020203" pitchFamily="34" charset="0"/>
              </a:rPr>
              <a:t>Multiple languages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1600" dirty="0">
              <a:cs typeface="Segoe UI" panose="020B0502040204020203" pitchFamily="34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>
                <a:cs typeface="Segoe UI" panose="020B0502040204020203" pitchFamily="34" charset="0"/>
              </a:rPr>
              <a:t>Can print user activity report and submit to IDHS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1600" dirty="0">
              <a:cs typeface="Segoe UI" panose="020B0502040204020203" pitchFamily="34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>
                <a:cs typeface="Segoe UI" panose="020B0502040204020203" pitchFamily="34" charset="0"/>
              </a:rPr>
              <a:t>Telephone, email, and online support available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1600" dirty="0">
              <a:cs typeface="Segoe UI" panose="020B0502040204020203" pitchFamily="34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>
                <a:cs typeface="Segoe UI" panose="020B0502040204020203" pitchFamily="34" charset="0"/>
              </a:rPr>
              <a:t>Other features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>
              <a:cs typeface="Segoe UI" panose="020B0502040204020203" pitchFamily="34" charset="0"/>
            </a:endParaRPr>
          </a:p>
          <a:p>
            <a:pPr lvl="1">
              <a:lnSpc>
                <a:spcPct val="100000"/>
              </a:lnSpc>
              <a:spcBef>
                <a:spcPts val="0"/>
              </a:spcBef>
            </a:pPr>
            <a:endParaRPr lang="en-US" dirty="0">
              <a:cs typeface="Segoe UI" panose="020B0502040204020203" pitchFamily="34" charset="0"/>
            </a:endParaRPr>
          </a:p>
          <a:p>
            <a:pPr marL="457200" lvl="1" indent="0">
              <a:lnSpc>
                <a:spcPct val="100000"/>
              </a:lnSpc>
              <a:spcBef>
                <a:spcPts val="0"/>
              </a:spcBef>
              <a:buNone/>
            </a:pPr>
            <a:endParaRPr lang="en-US" dirty="0">
              <a:cs typeface="Segoe UI" panose="020B0502040204020203" pitchFamily="34" charset="0"/>
            </a:endParaRPr>
          </a:p>
          <a:p>
            <a:pPr lvl="1">
              <a:lnSpc>
                <a:spcPct val="100000"/>
              </a:lnSpc>
              <a:spcBef>
                <a:spcPts val="0"/>
              </a:spcBef>
            </a:pPr>
            <a:endParaRPr lang="en-US" dirty="0">
              <a:cs typeface="Segoe UI" panose="020B0502040204020203" pitchFamily="34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>
              <a:cs typeface="Segoe UI" panose="020B0502040204020203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dirty="0">
              <a:cs typeface="Segoe UI" panose="020B0502040204020203" pitchFamily="34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>
              <a:cs typeface="Segoe UI" panose="020B0502040204020203" pitchFamily="34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sz="1600" dirty="0"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054945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56D2B1-241B-763B-1712-F2B34BB524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806245F2-FD49-9B2C-614B-F4E72FE402B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12159"/>
            <a:ext cx="1530696" cy="1530696"/>
          </a:xfrm>
          <a:prstGeom prst="rect">
            <a:avLst/>
          </a:prstGeom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3BE24728-5382-3716-807A-685EE1827D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8485" y="1742855"/>
            <a:ext cx="9575028" cy="4819929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 contourW="12700">
            <a:contourClr>
              <a:schemeClr val="tx1">
                <a:lumMod val="65000"/>
                <a:lumOff val="35000"/>
              </a:schemeClr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D5A5D7F-086D-E992-D5A5-E9FD4A1D1C16}"/>
              </a:ext>
            </a:extLst>
          </p:cNvPr>
          <p:cNvSpPr txBox="1">
            <a:spLocks/>
          </p:cNvSpPr>
          <p:nvPr/>
        </p:nvSpPr>
        <p:spPr>
          <a:xfrm>
            <a:off x="1440550" y="364111"/>
            <a:ext cx="9310899" cy="1226792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b="1" dirty="0">
                <a:solidFill>
                  <a:srgbClr val="005FAD"/>
                </a:solidFill>
                <a:latin typeface="Aptos Display" panose="020B0004020202020204" pitchFamily="34" charset="0"/>
                <a:cs typeface="Arial" panose="020B0604020202020204" pitchFamily="34" charset="0"/>
              </a:rPr>
              <a:t>Secondary Content Platform: </a:t>
            </a:r>
          </a:p>
          <a:p>
            <a:pPr algn="ctr"/>
            <a:r>
              <a:rPr lang="en-US" b="1" dirty="0">
                <a:solidFill>
                  <a:srgbClr val="005FAD"/>
                </a:solidFill>
                <a:latin typeface="Aptos Display" panose="020B0004020202020204" pitchFamily="34" charset="0"/>
                <a:cs typeface="Arial" panose="020B0604020202020204" pitchFamily="34" charset="0"/>
              </a:rPr>
              <a:t>Metrix Learning</a:t>
            </a:r>
            <a:endParaRPr lang="en-US" b="1" dirty="0">
              <a:solidFill>
                <a:srgbClr val="005FAD"/>
              </a:solidFill>
              <a:latin typeface="Aptos Display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554629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E1BA51-5CC6-70F8-140C-3D77FD877C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A242C8B-1018-C94D-5FD9-27E43734323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12159"/>
            <a:ext cx="1530696" cy="1530696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4EE38321-244A-C5BE-97E0-356EE9206482}"/>
              </a:ext>
            </a:extLst>
          </p:cNvPr>
          <p:cNvSpPr txBox="1">
            <a:spLocks/>
          </p:cNvSpPr>
          <p:nvPr/>
        </p:nvSpPr>
        <p:spPr>
          <a:xfrm>
            <a:off x="1018863" y="675006"/>
            <a:ext cx="10154273" cy="951775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b="1" dirty="0">
                <a:solidFill>
                  <a:srgbClr val="005FAD"/>
                </a:solidFill>
                <a:latin typeface="Aptos Display" panose="020B0004020202020204" pitchFamily="34" charset="0"/>
                <a:cs typeface="Arial" panose="020B0604020202020204" pitchFamily="34" charset="0"/>
              </a:rPr>
              <a:t>Metrix Learning: Types of Content</a:t>
            </a:r>
            <a:endParaRPr lang="en-US" b="1" dirty="0">
              <a:solidFill>
                <a:srgbClr val="005FAD"/>
              </a:solidFill>
              <a:latin typeface="Aptos Display" panose="020B0004020202020204" pitchFamily="34" charset="0"/>
            </a:endParaRPr>
          </a:p>
        </p:txBody>
      </p:sp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50DC2379-65EE-DE74-7056-FD45AC3A3680}"/>
              </a:ext>
            </a:extLst>
          </p:cNvPr>
          <p:cNvSpPr txBox="1">
            <a:spLocks/>
          </p:cNvSpPr>
          <p:nvPr/>
        </p:nvSpPr>
        <p:spPr>
          <a:xfrm>
            <a:off x="786384" y="2019993"/>
            <a:ext cx="11086961" cy="462584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>
                <a:cs typeface="Segoe UI" panose="020B0502040204020203" pitchFamily="34" charset="0"/>
              </a:rPr>
              <a:t>General job readiness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>
              <a:cs typeface="Segoe UI" panose="020B0502040204020203" pitchFamily="34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>
                <a:cs typeface="Segoe UI" panose="020B0502040204020203" pitchFamily="34" charset="0"/>
              </a:rPr>
              <a:t>Specific skill tracks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>
              <a:cs typeface="Segoe UI" panose="020B0502040204020203" pitchFamily="34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>
                <a:cs typeface="Segoe UI" panose="020B0502040204020203" pitchFamily="34" charset="0"/>
              </a:rPr>
              <a:t>Technology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>
              <a:cs typeface="Segoe UI" panose="020B0502040204020203" pitchFamily="34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>
                <a:cs typeface="Segoe UI" panose="020B0502040204020203" pitchFamily="34" charset="0"/>
              </a:rPr>
              <a:t>Certifications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dirty="0">
                <a:cs typeface="Segoe UI" panose="020B0502040204020203" pitchFamily="34" charset="0"/>
              </a:rPr>
              <a:t>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>
                <a:cs typeface="Segoe UI" panose="020B0502040204020203" pitchFamily="34" charset="0"/>
              </a:rPr>
              <a:t>Manufacturing tracks available upon request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>
              <a:cs typeface="Segoe UI" panose="020B0502040204020203" pitchFamily="34" charset="0"/>
            </a:endParaRPr>
          </a:p>
          <a:p>
            <a:pPr lvl="1">
              <a:lnSpc>
                <a:spcPct val="100000"/>
              </a:lnSpc>
              <a:spcBef>
                <a:spcPts val="0"/>
              </a:spcBef>
            </a:pPr>
            <a:endParaRPr lang="en-US" dirty="0">
              <a:cs typeface="Segoe UI" panose="020B0502040204020203" pitchFamily="34" charset="0"/>
            </a:endParaRPr>
          </a:p>
          <a:p>
            <a:pPr marL="457200" lvl="1" indent="0">
              <a:lnSpc>
                <a:spcPct val="100000"/>
              </a:lnSpc>
              <a:spcBef>
                <a:spcPts val="0"/>
              </a:spcBef>
              <a:buNone/>
            </a:pPr>
            <a:endParaRPr lang="en-US" dirty="0">
              <a:cs typeface="Segoe UI" panose="020B0502040204020203" pitchFamily="34" charset="0"/>
            </a:endParaRPr>
          </a:p>
          <a:p>
            <a:pPr lvl="1">
              <a:lnSpc>
                <a:spcPct val="100000"/>
              </a:lnSpc>
              <a:spcBef>
                <a:spcPts val="0"/>
              </a:spcBef>
            </a:pPr>
            <a:endParaRPr lang="en-US" dirty="0">
              <a:cs typeface="Segoe UI" panose="020B0502040204020203" pitchFamily="34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>
              <a:cs typeface="Segoe UI" panose="020B0502040204020203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dirty="0">
              <a:cs typeface="Segoe UI" panose="020B0502040204020203" pitchFamily="34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>
              <a:cs typeface="Segoe UI" panose="020B0502040204020203" pitchFamily="34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sz="1600" dirty="0"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400508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BBD50B-8784-7B0B-5512-21A2F5D187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27764BC-A5E2-6524-D73A-B39C1995F2D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12159"/>
            <a:ext cx="1530696" cy="1530696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15D2A59D-7D1F-E5BD-07ED-B237CDA229DC}"/>
              </a:ext>
            </a:extLst>
          </p:cNvPr>
          <p:cNvSpPr txBox="1">
            <a:spLocks/>
          </p:cNvSpPr>
          <p:nvPr/>
        </p:nvSpPr>
        <p:spPr>
          <a:xfrm>
            <a:off x="1809126" y="718116"/>
            <a:ext cx="8656874" cy="939679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b="1" dirty="0">
                <a:solidFill>
                  <a:srgbClr val="005FAD"/>
                </a:solidFill>
                <a:latin typeface="Aptos Display" panose="020B0004020202020204" pitchFamily="34" charset="0"/>
                <a:cs typeface="Arial" panose="020B0604020202020204" pitchFamily="34" charset="0"/>
              </a:rPr>
              <a:t>Call to Action</a:t>
            </a:r>
            <a:endParaRPr lang="en-US" b="1" dirty="0">
              <a:solidFill>
                <a:srgbClr val="005FAD"/>
              </a:solidFill>
              <a:latin typeface="Aptos Display" panose="020B0004020202020204" pitchFamily="34" charset="0"/>
            </a:endParaRPr>
          </a:p>
        </p:txBody>
      </p:sp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08CE2144-8C11-8749-812B-BBDC43519E47}"/>
              </a:ext>
            </a:extLst>
          </p:cNvPr>
          <p:cNvSpPr txBox="1">
            <a:spLocks/>
          </p:cNvSpPr>
          <p:nvPr/>
        </p:nvSpPr>
        <p:spPr>
          <a:xfrm>
            <a:off x="606056" y="2121408"/>
            <a:ext cx="10994065" cy="434866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>
                <a:cs typeface="Segoe UI" panose="020B0502040204020203" pitchFamily="34" charset="0"/>
              </a:rPr>
              <a:t>Please join our communications partnership!</a:t>
            </a:r>
          </a:p>
          <a:p>
            <a:pPr lvl="1">
              <a:lnSpc>
                <a:spcPct val="100000"/>
              </a:lnSpc>
              <a:spcBef>
                <a:spcPts val="0"/>
              </a:spcBef>
            </a:pPr>
            <a:r>
              <a:rPr lang="en-US" dirty="0">
                <a:cs typeface="Segoe UI" panose="020B0502040204020203" pitchFamily="34" charset="0"/>
              </a:rPr>
              <a:t>You will receive language and materials</a:t>
            </a:r>
          </a:p>
          <a:p>
            <a:pPr lvl="1">
              <a:lnSpc>
                <a:spcPct val="100000"/>
              </a:lnSpc>
              <a:spcBef>
                <a:spcPts val="0"/>
              </a:spcBef>
            </a:pPr>
            <a:endParaRPr lang="en-US" dirty="0">
              <a:cs typeface="Segoe UI" panose="020B0502040204020203" pitchFamily="34" charset="0"/>
            </a:endParaRPr>
          </a:p>
          <a:p>
            <a:pPr lvl="1">
              <a:lnSpc>
                <a:spcPct val="100000"/>
              </a:lnSpc>
              <a:spcBef>
                <a:spcPts val="0"/>
              </a:spcBef>
            </a:pPr>
            <a:endParaRPr lang="en-US" dirty="0">
              <a:cs typeface="Segoe UI" panose="020B0502040204020203" pitchFamily="34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>
                <a:cs typeface="Segoe UI" panose="020B0502040204020203" pitchFamily="34" charset="0"/>
              </a:rPr>
              <a:t>Share feedback with </a:t>
            </a:r>
            <a:r>
              <a:rPr lang="en-US" dirty="0">
                <a:cs typeface="Segoe UI" panose="020B0502040204020203" pitchFamily="34" charset="0"/>
                <a:hlinkClick r:id="rId4"/>
              </a:rPr>
              <a:t>partner@jobreadyil.com</a:t>
            </a:r>
            <a:endParaRPr lang="en-US" dirty="0">
              <a:cs typeface="Segoe UI" panose="020B0502040204020203" pitchFamily="34" charset="0"/>
            </a:endParaRPr>
          </a:p>
          <a:p>
            <a:pPr lvl="1">
              <a:lnSpc>
                <a:spcPct val="100000"/>
              </a:lnSpc>
              <a:spcBef>
                <a:spcPts val="0"/>
              </a:spcBef>
            </a:pPr>
            <a:r>
              <a:rPr lang="en-US" dirty="0">
                <a:cs typeface="Segoe UI" panose="020B0502040204020203" pitchFamily="34" charset="0"/>
              </a:rPr>
              <a:t>Landing page</a:t>
            </a:r>
          </a:p>
          <a:p>
            <a:pPr lvl="1">
              <a:lnSpc>
                <a:spcPct val="100000"/>
              </a:lnSpc>
              <a:spcBef>
                <a:spcPts val="0"/>
              </a:spcBef>
            </a:pPr>
            <a:r>
              <a:rPr lang="en-US" dirty="0" err="1">
                <a:cs typeface="Segoe UI" panose="020B0502040204020203" pitchFamily="34" charset="0"/>
              </a:rPr>
              <a:t>Thinkific</a:t>
            </a:r>
            <a:r>
              <a:rPr lang="en-US" dirty="0">
                <a:cs typeface="Segoe UI" panose="020B0502040204020203" pitchFamily="34" charset="0"/>
              </a:rPr>
              <a:t> Platform</a:t>
            </a:r>
          </a:p>
          <a:p>
            <a:pPr lvl="1">
              <a:lnSpc>
                <a:spcPct val="100000"/>
              </a:lnSpc>
              <a:spcBef>
                <a:spcPts val="0"/>
              </a:spcBef>
            </a:pPr>
            <a:r>
              <a:rPr lang="en-US" dirty="0">
                <a:cs typeface="Segoe UI" panose="020B0502040204020203" pitchFamily="34" charset="0"/>
              </a:rPr>
              <a:t>Metrix platform (please request an account instead of self-registering)</a:t>
            </a:r>
          </a:p>
          <a:p>
            <a:pPr lvl="1">
              <a:lnSpc>
                <a:spcPct val="100000"/>
              </a:lnSpc>
              <a:spcBef>
                <a:spcPts val="0"/>
              </a:spcBef>
            </a:pPr>
            <a:r>
              <a:rPr lang="en-US" dirty="0">
                <a:cs typeface="Segoe UI" panose="020B0502040204020203" pitchFamily="34" charset="0"/>
              </a:rPr>
              <a:t>Communications </a:t>
            </a:r>
          </a:p>
          <a:p>
            <a:pPr lvl="1">
              <a:lnSpc>
                <a:spcPct val="100000"/>
              </a:lnSpc>
              <a:spcBef>
                <a:spcPts val="0"/>
              </a:spcBef>
            </a:pPr>
            <a:endParaRPr lang="en-US" dirty="0">
              <a:cs typeface="Segoe UI" panose="020B0502040204020203" pitchFamily="34" charset="0"/>
            </a:endParaRPr>
          </a:p>
          <a:p>
            <a:pPr marL="457200" lvl="1" indent="0">
              <a:lnSpc>
                <a:spcPct val="100000"/>
              </a:lnSpc>
              <a:spcBef>
                <a:spcPts val="0"/>
              </a:spcBef>
              <a:buNone/>
            </a:pPr>
            <a:endParaRPr lang="en-US" dirty="0">
              <a:cs typeface="Segoe UI" panose="020B0502040204020203" pitchFamily="34" charset="0"/>
            </a:endParaRPr>
          </a:p>
          <a:p>
            <a:pPr lvl="1">
              <a:lnSpc>
                <a:spcPct val="100000"/>
              </a:lnSpc>
              <a:spcBef>
                <a:spcPts val="0"/>
              </a:spcBef>
            </a:pPr>
            <a:endParaRPr lang="en-US" dirty="0">
              <a:cs typeface="Segoe UI" panose="020B0502040204020203" pitchFamily="34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>
              <a:cs typeface="Segoe UI" panose="020B0502040204020203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dirty="0">
              <a:cs typeface="Segoe UI" panose="020B0502040204020203" pitchFamily="34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>
              <a:cs typeface="Segoe UI" panose="020B0502040204020203" pitchFamily="34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sz="1600" dirty="0"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188348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8868E9-B8D0-FFD3-9B54-4DA8469D95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C88C0122-4C50-DF53-2827-7DFBBA42AF7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12159"/>
            <a:ext cx="1530696" cy="1530696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2BF20B21-DCE6-C282-EA7A-D2D447B0E647}"/>
              </a:ext>
            </a:extLst>
          </p:cNvPr>
          <p:cNvSpPr txBox="1">
            <a:spLocks/>
          </p:cNvSpPr>
          <p:nvPr/>
        </p:nvSpPr>
        <p:spPr>
          <a:xfrm>
            <a:off x="1809126" y="803176"/>
            <a:ext cx="8656874" cy="939679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b="1" dirty="0">
                <a:solidFill>
                  <a:srgbClr val="005FAD"/>
                </a:solidFill>
                <a:latin typeface="Aptos Display" panose="020B0004020202020204" pitchFamily="34" charset="0"/>
                <a:cs typeface="Arial" panose="020B0604020202020204" pitchFamily="34" charset="0"/>
              </a:rPr>
              <a:t>Next Steps: 2026 and Beyond</a:t>
            </a:r>
            <a:endParaRPr lang="en-US" b="1" dirty="0">
              <a:solidFill>
                <a:srgbClr val="005FAD"/>
              </a:solidFill>
              <a:latin typeface="Aptos Display" panose="020B0004020202020204" pitchFamily="34" charset="0"/>
            </a:endParaRPr>
          </a:p>
        </p:txBody>
      </p:sp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D8C6A62E-D1E6-5D63-4BFB-208D210FB62F}"/>
              </a:ext>
            </a:extLst>
          </p:cNvPr>
          <p:cNvSpPr txBox="1">
            <a:spLocks/>
          </p:cNvSpPr>
          <p:nvPr/>
        </p:nvSpPr>
        <p:spPr>
          <a:xfrm>
            <a:off x="606057" y="2202873"/>
            <a:ext cx="10983432" cy="426720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>
                <a:cs typeface="Segoe UI" panose="020B0502040204020203" pitchFamily="34" charset="0"/>
              </a:rPr>
              <a:t>Thinkific platform will continue to add content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>
              <a:cs typeface="Segoe UI" panose="020B0502040204020203" pitchFamily="34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>
                <a:cs typeface="Segoe UI" panose="020B0502040204020203" pitchFamily="34" charset="0"/>
              </a:rPr>
              <a:t>Eventual review and evaluation of the two approaches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>
              <a:cs typeface="Segoe UI" panose="020B0502040204020203" pitchFamily="34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>
                <a:cs typeface="Segoe UI" panose="020B0502040204020203" pitchFamily="34" charset="0"/>
              </a:rPr>
              <a:t>Sustainability Plan  </a:t>
            </a:r>
          </a:p>
          <a:p>
            <a:pPr lvl="1">
              <a:lnSpc>
                <a:spcPct val="100000"/>
              </a:lnSpc>
              <a:spcBef>
                <a:spcPts val="0"/>
              </a:spcBef>
            </a:pPr>
            <a:r>
              <a:rPr lang="en-US" dirty="0">
                <a:cs typeface="Segoe UI" panose="020B0502040204020203" pitchFamily="34" charset="0"/>
              </a:rPr>
              <a:t>Possible coordination with Resilient Chicago Fund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>
              <a:cs typeface="Segoe UI" panose="020B0502040204020203" pitchFamily="34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>
                <a:cs typeface="Segoe UI" panose="020B0502040204020203" pitchFamily="34" charset="0"/>
              </a:rPr>
              <a:t>Working with State on Medicaid work requirements</a:t>
            </a:r>
          </a:p>
          <a:p>
            <a:pPr lvl="1">
              <a:lnSpc>
                <a:spcPct val="100000"/>
              </a:lnSpc>
              <a:spcBef>
                <a:spcPts val="0"/>
              </a:spcBef>
            </a:pPr>
            <a:endParaRPr lang="en-US" dirty="0">
              <a:cs typeface="Segoe UI" panose="020B0502040204020203" pitchFamily="34" charset="0"/>
            </a:endParaRPr>
          </a:p>
          <a:p>
            <a:pPr marL="457200" lvl="1" indent="0">
              <a:lnSpc>
                <a:spcPct val="100000"/>
              </a:lnSpc>
              <a:spcBef>
                <a:spcPts val="0"/>
              </a:spcBef>
              <a:buNone/>
            </a:pPr>
            <a:endParaRPr lang="en-US" dirty="0">
              <a:cs typeface="Segoe UI" panose="020B0502040204020203" pitchFamily="34" charset="0"/>
            </a:endParaRPr>
          </a:p>
          <a:p>
            <a:pPr lvl="1">
              <a:lnSpc>
                <a:spcPct val="100000"/>
              </a:lnSpc>
              <a:spcBef>
                <a:spcPts val="0"/>
              </a:spcBef>
            </a:pPr>
            <a:endParaRPr lang="en-US" dirty="0">
              <a:cs typeface="Segoe UI" panose="020B0502040204020203" pitchFamily="34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>
              <a:cs typeface="Segoe UI" panose="020B0502040204020203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dirty="0">
              <a:cs typeface="Segoe UI" panose="020B0502040204020203" pitchFamily="34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>
              <a:cs typeface="Segoe UI" panose="020B0502040204020203" pitchFamily="34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sz="1600" dirty="0"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881942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53E42B-B1CE-0D9A-4850-50D44F5B04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959F8D60-6E01-5C94-F5E8-C42AE8F4D84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12159"/>
            <a:ext cx="1530696" cy="1530696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F05C09C5-560F-41BF-5D01-A085E2941230}"/>
              </a:ext>
            </a:extLst>
          </p:cNvPr>
          <p:cNvSpPr txBox="1">
            <a:spLocks/>
          </p:cNvSpPr>
          <p:nvPr/>
        </p:nvSpPr>
        <p:spPr>
          <a:xfrm>
            <a:off x="1809126" y="803176"/>
            <a:ext cx="8656874" cy="939679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b="1" dirty="0">
                <a:solidFill>
                  <a:srgbClr val="005FAD"/>
                </a:solidFill>
                <a:latin typeface="Aptos Display" panose="020B0004020202020204" pitchFamily="34" charset="0"/>
                <a:cs typeface="Arial" panose="020B0604020202020204" pitchFamily="34" charset="0"/>
              </a:rPr>
              <a:t>Thank You!</a:t>
            </a:r>
            <a:endParaRPr lang="en-US" b="1" dirty="0">
              <a:solidFill>
                <a:srgbClr val="005FAD"/>
              </a:solidFill>
              <a:latin typeface="Aptos Display" panose="020B0004020202020204" pitchFamily="34" charset="0"/>
            </a:endParaRPr>
          </a:p>
        </p:txBody>
      </p:sp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21833F04-96F2-8642-A823-E8EC2CAAB26E}"/>
              </a:ext>
            </a:extLst>
          </p:cNvPr>
          <p:cNvSpPr txBox="1">
            <a:spLocks/>
          </p:cNvSpPr>
          <p:nvPr/>
        </p:nvSpPr>
        <p:spPr>
          <a:xfrm>
            <a:off x="606057" y="2202873"/>
            <a:ext cx="10983432" cy="426720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b="1" dirty="0">
                <a:cs typeface="Segoe UI" panose="020B0502040204020203" pitchFamily="34" charset="0"/>
              </a:rPr>
              <a:t>Questions or Feedback?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endParaRPr lang="en-US" dirty="0">
              <a:cs typeface="Segoe UI" panose="020B0502040204020203" pitchFamily="34" charset="0"/>
            </a:endParaRP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dirty="0">
                <a:cs typeface="Segoe UI" panose="020B0502040204020203" pitchFamily="34" charset="0"/>
              </a:rPr>
              <a:t>Email: Partner@jobreadyil.com</a:t>
            </a:r>
          </a:p>
          <a:p>
            <a:pPr lvl="1">
              <a:lnSpc>
                <a:spcPct val="100000"/>
              </a:lnSpc>
              <a:spcBef>
                <a:spcPts val="0"/>
              </a:spcBef>
            </a:pPr>
            <a:endParaRPr lang="en-US" dirty="0">
              <a:cs typeface="Segoe UI" panose="020B0502040204020203" pitchFamily="34" charset="0"/>
            </a:endParaRPr>
          </a:p>
          <a:p>
            <a:pPr marL="457200" lvl="1" indent="0">
              <a:lnSpc>
                <a:spcPct val="100000"/>
              </a:lnSpc>
              <a:spcBef>
                <a:spcPts val="0"/>
              </a:spcBef>
              <a:buNone/>
            </a:pPr>
            <a:endParaRPr lang="en-US" dirty="0">
              <a:cs typeface="Segoe UI" panose="020B0502040204020203" pitchFamily="34" charset="0"/>
            </a:endParaRPr>
          </a:p>
          <a:p>
            <a:pPr lvl="1">
              <a:lnSpc>
                <a:spcPct val="100000"/>
              </a:lnSpc>
              <a:spcBef>
                <a:spcPts val="0"/>
              </a:spcBef>
            </a:pPr>
            <a:endParaRPr lang="en-US" dirty="0">
              <a:cs typeface="Segoe UI" panose="020B0502040204020203" pitchFamily="34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>
              <a:cs typeface="Segoe UI" panose="020B0502040204020203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dirty="0">
              <a:cs typeface="Segoe UI" panose="020B0502040204020203" pitchFamily="34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>
              <a:cs typeface="Segoe UI" panose="020B0502040204020203" pitchFamily="34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sz="1600" dirty="0">
              <a:cs typeface="Segoe UI" panose="020B0502040204020203" pitchFamily="34" charset="0"/>
            </a:endParaRPr>
          </a:p>
        </p:txBody>
      </p:sp>
      <p:pic>
        <p:nvPicPr>
          <p:cNvPr id="1030" name="Picture 6">
            <a:extLst>
              <a:ext uri="{FF2B5EF4-FFF2-40B4-BE49-F238E27FC236}">
                <a16:creationId xmlns:a16="http://schemas.microsoft.com/office/drawing/2014/main" id="{9CFAA81B-EAC6-58EA-267D-11C32AD154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9660" y="4848167"/>
            <a:ext cx="3552679" cy="12261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89B891ED-EE18-16A8-8DC8-F9D8CBBA0B6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367" y="4848167"/>
            <a:ext cx="2531840" cy="122614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9E42C077-EF21-AE9A-52F0-D000AE08198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615791" y="4848167"/>
            <a:ext cx="2230245" cy="1228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7212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983CE7BC-ECA1-E7A7-F140-BA20E9728C3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12159"/>
            <a:ext cx="1893189" cy="1893189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3C4DEEC9-5AF7-087F-90B4-22DCF6D4B8E3}"/>
              </a:ext>
            </a:extLst>
          </p:cNvPr>
          <p:cNvSpPr txBox="1">
            <a:spLocks/>
          </p:cNvSpPr>
          <p:nvPr/>
        </p:nvSpPr>
        <p:spPr>
          <a:xfrm>
            <a:off x="2319337" y="803176"/>
            <a:ext cx="7553325" cy="939679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b="1" dirty="0">
                <a:solidFill>
                  <a:srgbClr val="005FAD"/>
                </a:solidFill>
              </a:rPr>
              <a:t>Agenda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C3400C20-7083-3EC2-A75F-466EE134E1AB}"/>
              </a:ext>
            </a:extLst>
          </p:cNvPr>
          <p:cNvSpPr txBox="1">
            <a:spLocks/>
          </p:cNvSpPr>
          <p:nvPr/>
        </p:nvSpPr>
        <p:spPr>
          <a:xfrm>
            <a:off x="1612773" y="2596266"/>
            <a:ext cx="9658350" cy="3888735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>
              <a:buFont typeface="+mj-lt"/>
              <a:buAutoNum type="arabicPeriod"/>
            </a:pPr>
            <a:r>
              <a:rPr lang="en-US" dirty="0"/>
              <a:t>Work Requirements and the Origins of Job Ready IL</a:t>
            </a:r>
          </a:p>
          <a:p>
            <a:pPr marL="914400" lvl="1" indent="-457200">
              <a:buFont typeface="+mj-lt"/>
              <a:buAutoNum type="alphaLcPeriod"/>
            </a:pPr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How the Program(s) Work</a:t>
            </a:r>
          </a:p>
          <a:p>
            <a:pPr marL="914400" lvl="1" indent="-457200">
              <a:buFont typeface="+mj-lt"/>
              <a:buAutoNum type="alphaLcPeriod"/>
            </a:pPr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Call to Action and Next Steps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47508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6917C4-CA10-8C39-8420-7E1A4A8F92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9487E16A-7C99-4445-C664-ECFC7AE81C8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12159"/>
            <a:ext cx="1530696" cy="1530696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2D71436D-064C-E821-7169-F46703D08EA5}"/>
              </a:ext>
            </a:extLst>
          </p:cNvPr>
          <p:cNvSpPr txBox="1">
            <a:spLocks/>
          </p:cNvSpPr>
          <p:nvPr/>
        </p:nvSpPr>
        <p:spPr>
          <a:xfrm>
            <a:off x="1767563" y="803176"/>
            <a:ext cx="8656874" cy="939679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b="1" dirty="0">
                <a:solidFill>
                  <a:srgbClr val="005FAD"/>
                </a:solidFill>
                <a:latin typeface="Aptos Display" panose="020B0004020202020204" pitchFamily="34" charset="0"/>
                <a:cs typeface="Arial" panose="020B0604020202020204" pitchFamily="34" charset="0"/>
              </a:rPr>
              <a:t>Work Requirements and SNAP</a:t>
            </a:r>
            <a:endParaRPr lang="en-US" b="1" dirty="0">
              <a:solidFill>
                <a:srgbClr val="005FAD"/>
              </a:solidFill>
              <a:latin typeface="Aptos Display" panose="020B0004020202020204" pitchFamily="34" charset="0"/>
            </a:endParaRPr>
          </a:p>
        </p:txBody>
      </p:sp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A92BEEBD-9BBE-56AE-C612-D3B3EFED3FD2}"/>
              </a:ext>
            </a:extLst>
          </p:cNvPr>
          <p:cNvSpPr txBox="1">
            <a:spLocks/>
          </p:cNvSpPr>
          <p:nvPr/>
        </p:nvSpPr>
        <p:spPr>
          <a:xfrm>
            <a:off x="606056" y="1742855"/>
            <a:ext cx="10951535" cy="4463981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b="1" dirty="0">
                <a:cs typeface="Segoe UI" panose="020B0502040204020203" pitchFamily="34" charset="0"/>
              </a:rPr>
              <a:t>DHS landing page: </a:t>
            </a:r>
            <a:r>
              <a:rPr lang="en-US" b="1" dirty="0">
                <a:cs typeface="Segoe UI" panose="020B0502040204020203" pitchFamily="34" charset="0"/>
                <a:hlinkClick r:id="rId3"/>
              </a:rPr>
              <a:t>SNAP Federal Impact Center</a:t>
            </a:r>
            <a:endParaRPr lang="en-US" b="1" dirty="0">
              <a:cs typeface="Segoe UI" panose="020B0502040204020203" pitchFamily="34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>
              <a:cs typeface="Segoe UI" panose="020B0502040204020203" pitchFamily="34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>
                <a:cs typeface="Segoe UI" panose="020B0502040204020203" pitchFamily="34" charset="0"/>
              </a:rPr>
              <a:t>Feb 1, 2026 - Illinois lost its waiver and SNAP time limits kicked-in for ABAWDs </a:t>
            </a:r>
          </a:p>
          <a:p>
            <a:pPr lvl="1">
              <a:lnSpc>
                <a:spcPct val="100000"/>
              </a:lnSpc>
              <a:spcBef>
                <a:spcPts val="0"/>
              </a:spcBef>
            </a:pPr>
            <a:r>
              <a:rPr lang="en-US" dirty="0">
                <a:cs typeface="Segoe UI" panose="020B0502040204020203" pitchFamily="34" charset="0"/>
              </a:rPr>
              <a:t>200,000+ people could lose benefits on May 1.</a:t>
            </a:r>
          </a:p>
          <a:p>
            <a:pPr lvl="1">
              <a:lnSpc>
                <a:spcPct val="100000"/>
              </a:lnSpc>
              <a:spcBef>
                <a:spcPts val="0"/>
              </a:spcBef>
            </a:pPr>
            <a:endParaRPr lang="en-US" dirty="0">
              <a:cs typeface="Segoe UI" panose="020B0502040204020203" pitchFamily="34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>
                <a:cs typeface="Segoe UI" panose="020B0502040204020203" pitchFamily="34" charset="0"/>
              </a:rPr>
              <a:t>Work requirements are stricter, for example: </a:t>
            </a:r>
          </a:p>
          <a:p>
            <a:pPr lvl="1">
              <a:lnSpc>
                <a:spcPct val="100000"/>
              </a:lnSpc>
              <a:spcBef>
                <a:spcPts val="0"/>
              </a:spcBef>
            </a:pPr>
            <a:r>
              <a:rPr lang="en-US" dirty="0">
                <a:cs typeface="Segoe UI" panose="020B0502040204020203" pitchFamily="34" charset="0"/>
              </a:rPr>
              <a:t>Workers age 54-65 are no longer exempt</a:t>
            </a:r>
          </a:p>
          <a:p>
            <a:pPr lvl="1">
              <a:lnSpc>
                <a:spcPct val="100000"/>
              </a:lnSpc>
              <a:spcBef>
                <a:spcPts val="0"/>
              </a:spcBef>
            </a:pPr>
            <a:r>
              <a:rPr lang="en-US" dirty="0">
                <a:cs typeface="Segoe UI" panose="020B0502040204020203" pitchFamily="34" charset="0"/>
              </a:rPr>
              <a:t>Groups who used to be automatically exempt are not</a:t>
            </a:r>
          </a:p>
          <a:p>
            <a:pPr lvl="1">
              <a:lnSpc>
                <a:spcPct val="100000"/>
              </a:lnSpc>
              <a:spcBef>
                <a:spcPts val="0"/>
              </a:spcBef>
            </a:pPr>
            <a:endParaRPr lang="en-US" dirty="0">
              <a:cs typeface="Segoe UI" panose="020B0502040204020203" pitchFamily="34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>
                <a:cs typeface="Segoe UI" panose="020B0502040204020203" pitchFamily="34" charset="0"/>
              </a:rPr>
              <a:t>ABAWDs need to meet work requirements </a:t>
            </a:r>
            <a:r>
              <a:rPr lang="en-US" b="1" u="sng" dirty="0">
                <a:cs typeface="Segoe UI" panose="020B0502040204020203" pitchFamily="34" charset="0"/>
              </a:rPr>
              <a:t>by end of April</a:t>
            </a:r>
            <a:r>
              <a:rPr lang="en-US" dirty="0">
                <a:cs typeface="Segoe UI" panose="020B0502040204020203" pitchFamily="34" charset="0"/>
              </a:rPr>
              <a:t>, otherwise they fall off and it’s hard to get them back.</a:t>
            </a:r>
          </a:p>
          <a:p>
            <a:pPr marL="457200" lvl="1" indent="0">
              <a:lnSpc>
                <a:spcPct val="100000"/>
              </a:lnSpc>
              <a:spcBef>
                <a:spcPts val="0"/>
              </a:spcBef>
              <a:buNone/>
            </a:pPr>
            <a:endParaRPr lang="en-US" dirty="0">
              <a:cs typeface="Segoe UI" panose="020B0502040204020203" pitchFamily="34" charset="0"/>
            </a:endParaRPr>
          </a:p>
          <a:p>
            <a:pPr lvl="1">
              <a:lnSpc>
                <a:spcPct val="100000"/>
              </a:lnSpc>
              <a:spcBef>
                <a:spcPts val="0"/>
              </a:spcBef>
            </a:pPr>
            <a:endParaRPr lang="en-US" dirty="0">
              <a:cs typeface="Segoe UI" panose="020B0502040204020203" pitchFamily="34" charset="0"/>
            </a:endParaRPr>
          </a:p>
          <a:p>
            <a:pPr marL="457200" lvl="1" indent="0">
              <a:lnSpc>
                <a:spcPct val="100000"/>
              </a:lnSpc>
              <a:spcBef>
                <a:spcPts val="0"/>
              </a:spcBef>
              <a:buNone/>
            </a:pPr>
            <a:endParaRPr lang="en-US" dirty="0">
              <a:cs typeface="Segoe UI" panose="020B0502040204020203" pitchFamily="34" charset="0"/>
            </a:endParaRPr>
          </a:p>
          <a:p>
            <a:pPr lvl="1">
              <a:lnSpc>
                <a:spcPct val="100000"/>
              </a:lnSpc>
              <a:spcBef>
                <a:spcPts val="0"/>
              </a:spcBef>
            </a:pPr>
            <a:endParaRPr lang="en-US" dirty="0">
              <a:cs typeface="Segoe UI" panose="020B0502040204020203" pitchFamily="34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>
              <a:cs typeface="Segoe UI" panose="020B0502040204020203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dirty="0">
              <a:cs typeface="Segoe UI" panose="020B0502040204020203" pitchFamily="34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>
              <a:cs typeface="Segoe UI" panose="020B0502040204020203" pitchFamily="34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sz="1600" dirty="0"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57238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B9E8D6-0CE3-F9AA-7815-DEE5804B0B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CF0AACCF-8301-71D9-1008-233AC800FC6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12159"/>
            <a:ext cx="1530696" cy="1530696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B02DAE7E-8F96-1EB9-9D87-6364261FADFE}"/>
              </a:ext>
            </a:extLst>
          </p:cNvPr>
          <p:cNvSpPr txBox="1">
            <a:spLocks/>
          </p:cNvSpPr>
          <p:nvPr/>
        </p:nvSpPr>
        <p:spPr>
          <a:xfrm>
            <a:off x="1767563" y="803176"/>
            <a:ext cx="8656874" cy="939679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b="1" dirty="0">
                <a:solidFill>
                  <a:srgbClr val="005FAD"/>
                </a:solidFill>
                <a:latin typeface="Aptos Display" panose="020B0004020202020204" pitchFamily="34" charset="0"/>
                <a:cs typeface="Arial" panose="020B0604020202020204" pitchFamily="34" charset="0"/>
              </a:rPr>
              <a:t>Illinois’ Three-Part Strategy</a:t>
            </a:r>
            <a:endParaRPr lang="en-US" b="1" dirty="0">
              <a:solidFill>
                <a:srgbClr val="005FAD"/>
              </a:solidFill>
              <a:latin typeface="Aptos Display" panose="020B0004020202020204" pitchFamily="34" charset="0"/>
            </a:endParaRPr>
          </a:p>
        </p:txBody>
      </p:sp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9D9B3FCE-4257-14D0-8CCD-6C47EA7BC6DB}"/>
              </a:ext>
            </a:extLst>
          </p:cNvPr>
          <p:cNvSpPr txBox="1">
            <a:spLocks/>
          </p:cNvSpPr>
          <p:nvPr/>
        </p:nvSpPr>
        <p:spPr>
          <a:xfrm>
            <a:off x="616687" y="2073349"/>
            <a:ext cx="10940903" cy="4396724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n-US" b="1" dirty="0">
                <a:cs typeface="Segoe UI" panose="020B0502040204020203" pitchFamily="34" charset="0"/>
              </a:rPr>
              <a:t>Maximize Exemptions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dirty="0">
                <a:cs typeface="Segoe UI" panose="020B0502040204020203" pitchFamily="34" charset="0"/>
              </a:rPr>
              <a:t>See Exemption Screener tools</a:t>
            </a:r>
          </a:p>
          <a:p>
            <a:pPr marL="457200" lvl="1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endParaRPr lang="en-US" dirty="0">
              <a:cs typeface="Segoe UI" panose="020B0502040204020203" pitchFamily="34" charset="0"/>
            </a:endParaRPr>
          </a:p>
          <a:p>
            <a:pPr marL="514350" indent="-51435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n-US" b="1" dirty="0">
                <a:cs typeface="Segoe UI" panose="020B0502040204020203" pitchFamily="34" charset="0"/>
              </a:rPr>
              <a:t>Document/Encourage ABAWDs Meeting Requirement Through Work (Paid or Unpaid)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dirty="0">
                <a:cs typeface="Segoe UI" panose="020B0502040204020203" pitchFamily="34" charset="0"/>
              </a:rPr>
              <a:t>See guidance on documenting volunteer hours, work hours etc.</a:t>
            </a:r>
          </a:p>
          <a:p>
            <a:pPr marL="457200" lvl="1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endParaRPr lang="en-US" dirty="0">
              <a:cs typeface="Segoe UI" panose="020B0502040204020203" pitchFamily="34" charset="0"/>
            </a:endParaRPr>
          </a:p>
          <a:p>
            <a:pPr marL="514350" indent="-51435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n-US" b="1" dirty="0">
                <a:cs typeface="Segoe UI" panose="020B0502040204020203" pitchFamily="34" charset="0"/>
              </a:rPr>
              <a:t>Increase “Qualifying Work Program Enrollment”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dirty="0">
                <a:cs typeface="Segoe UI" panose="020B0502040204020203" pitchFamily="34" charset="0"/>
              </a:rPr>
              <a:t>This is where Job Ready Illinois comes in </a:t>
            </a:r>
          </a:p>
          <a:p>
            <a:pPr lvl="1">
              <a:lnSpc>
                <a:spcPct val="100000"/>
              </a:lnSpc>
              <a:spcBef>
                <a:spcPts val="0"/>
              </a:spcBef>
            </a:pPr>
            <a:endParaRPr lang="en-US" dirty="0">
              <a:cs typeface="Segoe UI" panose="020B0502040204020203" pitchFamily="34" charset="0"/>
            </a:endParaRPr>
          </a:p>
          <a:p>
            <a:pPr marL="457200" lvl="1" indent="0">
              <a:lnSpc>
                <a:spcPct val="100000"/>
              </a:lnSpc>
              <a:spcBef>
                <a:spcPts val="0"/>
              </a:spcBef>
              <a:buNone/>
            </a:pPr>
            <a:endParaRPr lang="en-US" dirty="0">
              <a:cs typeface="Segoe UI" panose="020B0502040204020203" pitchFamily="34" charset="0"/>
            </a:endParaRPr>
          </a:p>
          <a:p>
            <a:pPr lvl="1">
              <a:lnSpc>
                <a:spcPct val="100000"/>
              </a:lnSpc>
              <a:spcBef>
                <a:spcPts val="0"/>
              </a:spcBef>
            </a:pPr>
            <a:endParaRPr lang="en-US" dirty="0">
              <a:cs typeface="Segoe UI" panose="020B0502040204020203" pitchFamily="34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>
              <a:cs typeface="Segoe UI" panose="020B0502040204020203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dirty="0">
              <a:cs typeface="Segoe UI" panose="020B0502040204020203" pitchFamily="34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>
              <a:cs typeface="Segoe UI" panose="020B0502040204020203" pitchFamily="34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sz="1600" dirty="0"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08685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3BB5A9-8911-DA60-0429-0E6B4DE310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911DE375-C7FB-3306-E6BC-33FDCA0F7F8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12159"/>
            <a:ext cx="1530696" cy="1530696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D9A6D3B3-13D0-292D-4E16-1A062930BD83}"/>
              </a:ext>
            </a:extLst>
          </p:cNvPr>
          <p:cNvSpPr txBox="1">
            <a:spLocks/>
          </p:cNvSpPr>
          <p:nvPr/>
        </p:nvSpPr>
        <p:spPr>
          <a:xfrm>
            <a:off x="1809126" y="803176"/>
            <a:ext cx="8656874" cy="939679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b="1" dirty="0">
                <a:solidFill>
                  <a:srgbClr val="005FAD"/>
                </a:solidFill>
                <a:latin typeface="Aptos Display" panose="020B0004020202020204" pitchFamily="34" charset="0"/>
                <a:cs typeface="Arial" panose="020B0604020202020204" pitchFamily="34" charset="0"/>
              </a:rPr>
              <a:t>Qualifying Work Programs</a:t>
            </a:r>
            <a:endParaRPr lang="en-US" b="1" dirty="0">
              <a:solidFill>
                <a:srgbClr val="005FAD"/>
              </a:solidFill>
              <a:latin typeface="Aptos Display" panose="020B0004020202020204" pitchFamily="34" charset="0"/>
            </a:endParaRPr>
          </a:p>
        </p:txBody>
      </p:sp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50534E4F-7450-23E2-884A-5C210673DDB9}"/>
              </a:ext>
            </a:extLst>
          </p:cNvPr>
          <p:cNvSpPr txBox="1">
            <a:spLocks/>
          </p:cNvSpPr>
          <p:nvPr/>
        </p:nvSpPr>
        <p:spPr>
          <a:xfrm>
            <a:off x="595423" y="1956391"/>
            <a:ext cx="10994066" cy="4513682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>
                <a:cs typeface="Segoe UI" panose="020B0502040204020203" pitchFamily="34" charset="0"/>
              </a:rPr>
              <a:t>The Governor (with IDHS/DCEO) set Illinois’ guidelines for Qualifying Work Programs for SNAP eligibility purposes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>
              <a:cs typeface="Segoe UI" panose="020B0502040204020203" pitchFamily="34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>
                <a:cs typeface="Segoe UI" panose="020B0502040204020203" pitchFamily="34" charset="0"/>
              </a:rPr>
              <a:t>Pre-existing State and Local workforce programs are added to the list via an IDHS process and verification protocols are being set up </a:t>
            </a:r>
          </a:p>
          <a:p>
            <a:pPr lvl="1">
              <a:lnSpc>
                <a:spcPct val="100000"/>
              </a:lnSpc>
              <a:spcBef>
                <a:spcPts val="0"/>
              </a:spcBef>
            </a:pPr>
            <a:endParaRPr lang="en-US" dirty="0">
              <a:cs typeface="Segoe UI" panose="020B0502040204020203" pitchFamily="34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>
                <a:cs typeface="Segoe UI" panose="020B0502040204020203" pitchFamily="34" charset="0"/>
              </a:rPr>
              <a:t>Job Ready Illinois is a companion solution</a:t>
            </a:r>
          </a:p>
          <a:p>
            <a:pPr lvl="1">
              <a:lnSpc>
                <a:spcPct val="100000"/>
              </a:lnSpc>
              <a:spcBef>
                <a:spcPts val="0"/>
              </a:spcBef>
            </a:pPr>
            <a:r>
              <a:rPr lang="en-US" dirty="0">
                <a:cs typeface="Segoe UI" panose="020B0502040204020203" pitchFamily="34" charset="0"/>
              </a:rPr>
              <a:t>On the “Approved List”</a:t>
            </a:r>
          </a:p>
          <a:p>
            <a:pPr lvl="1">
              <a:lnSpc>
                <a:spcPct val="100000"/>
              </a:lnSpc>
              <a:spcBef>
                <a:spcPts val="0"/>
              </a:spcBef>
            </a:pPr>
            <a:r>
              <a:rPr lang="en-US" dirty="0">
                <a:cs typeface="Segoe UI" panose="020B0502040204020203" pitchFamily="34" charset="0"/>
              </a:rPr>
              <a:t>Reach state-wide with “unlimited slots”</a:t>
            </a:r>
          </a:p>
          <a:p>
            <a:pPr lvl="1">
              <a:lnSpc>
                <a:spcPct val="100000"/>
              </a:lnSpc>
              <a:spcBef>
                <a:spcPts val="0"/>
              </a:spcBef>
            </a:pPr>
            <a:endParaRPr lang="en-US" dirty="0">
              <a:cs typeface="Segoe UI" panose="020B0502040204020203" pitchFamily="34" charset="0"/>
            </a:endParaRPr>
          </a:p>
          <a:p>
            <a:pPr marL="457200" lvl="1" indent="0">
              <a:lnSpc>
                <a:spcPct val="100000"/>
              </a:lnSpc>
              <a:spcBef>
                <a:spcPts val="0"/>
              </a:spcBef>
              <a:buNone/>
            </a:pPr>
            <a:endParaRPr lang="en-US" dirty="0">
              <a:cs typeface="Segoe UI" panose="020B0502040204020203" pitchFamily="34" charset="0"/>
            </a:endParaRPr>
          </a:p>
          <a:p>
            <a:pPr lvl="1">
              <a:lnSpc>
                <a:spcPct val="100000"/>
              </a:lnSpc>
              <a:spcBef>
                <a:spcPts val="0"/>
              </a:spcBef>
            </a:pPr>
            <a:endParaRPr lang="en-US" dirty="0">
              <a:cs typeface="Segoe UI" panose="020B0502040204020203" pitchFamily="34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>
              <a:cs typeface="Segoe UI" panose="020B0502040204020203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dirty="0">
              <a:cs typeface="Segoe UI" panose="020B0502040204020203" pitchFamily="34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>
              <a:cs typeface="Segoe UI" panose="020B0502040204020203" pitchFamily="34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sz="1600" dirty="0"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79176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A8A782-45D3-2764-D052-AA80B8EE1C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8907AD4-9AD4-B87F-FC1B-882A5F7D98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12159"/>
            <a:ext cx="1530696" cy="1530696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13D76900-2868-C727-F141-01828017BDBE}"/>
              </a:ext>
            </a:extLst>
          </p:cNvPr>
          <p:cNvSpPr txBox="1">
            <a:spLocks/>
          </p:cNvSpPr>
          <p:nvPr/>
        </p:nvSpPr>
        <p:spPr>
          <a:xfrm>
            <a:off x="1767563" y="823557"/>
            <a:ext cx="8656874" cy="939679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b="1" dirty="0">
                <a:solidFill>
                  <a:srgbClr val="005FAD"/>
                </a:solidFill>
                <a:latin typeface="Aptos Display" panose="020B0004020202020204" pitchFamily="34" charset="0"/>
                <a:cs typeface="Arial" panose="020B0604020202020204" pitchFamily="34" charset="0"/>
              </a:rPr>
              <a:t>Origins of Job Ready Illinois</a:t>
            </a:r>
            <a:endParaRPr lang="en-US" b="1" dirty="0">
              <a:solidFill>
                <a:srgbClr val="005FAD"/>
              </a:solidFill>
              <a:latin typeface="Aptos Display" panose="020B0004020202020204" pitchFamily="34" charset="0"/>
            </a:endParaRPr>
          </a:p>
        </p:txBody>
      </p:sp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47F9AF08-DBA9-6189-D09B-1B736C6987AE}"/>
              </a:ext>
            </a:extLst>
          </p:cNvPr>
          <p:cNvSpPr txBox="1">
            <a:spLocks/>
          </p:cNvSpPr>
          <p:nvPr/>
        </p:nvSpPr>
        <p:spPr>
          <a:xfrm>
            <a:off x="637953" y="2202873"/>
            <a:ext cx="10930270" cy="426720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>
                <a:cs typeface="Segoe UI" panose="020B0502040204020203" pitchFamily="34" charset="0"/>
              </a:rPr>
              <a:t>Idea originated with State of Illinois – an DCEO/IDHS partnership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>
              <a:cs typeface="Segoe UI" panose="020B0502040204020203" pitchFamily="34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>
                <a:cs typeface="Segoe UI" panose="020B0502040204020203" pitchFamily="34" charset="0"/>
              </a:rPr>
              <a:t>Ownership (and funding) needed to be separated from both agencies</a:t>
            </a:r>
          </a:p>
          <a:p>
            <a:pPr lvl="1">
              <a:lnSpc>
                <a:spcPct val="100000"/>
              </a:lnSpc>
              <a:spcBef>
                <a:spcPts val="0"/>
              </a:spcBef>
            </a:pPr>
            <a:endParaRPr lang="en-US" dirty="0">
              <a:cs typeface="Segoe UI" panose="020B0502040204020203" pitchFamily="34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>
                <a:cs typeface="Segoe UI" panose="020B0502040204020203" pitchFamily="34" charset="0"/>
              </a:rPr>
              <a:t>Foundations (CWFA, OWF) stepped in to further develop concept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>
              <a:cs typeface="Segoe UI" panose="020B0502040204020203" pitchFamily="34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>
                <a:cs typeface="Segoe UI" panose="020B0502040204020203" pitchFamily="34" charset="0"/>
              </a:rPr>
              <a:t>The Innovation Nexus – ideal, pre-existing entity to host what needed to be a public/private partnership. The Nexus is hosted at Forefront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>
              <a:cs typeface="Segoe UI" panose="020B0502040204020203" pitchFamily="34" charset="0"/>
            </a:endParaRPr>
          </a:p>
          <a:p>
            <a:pPr lvl="1">
              <a:lnSpc>
                <a:spcPct val="100000"/>
              </a:lnSpc>
              <a:spcBef>
                <a:spcPts val="0"/>
              </a:spcBef>
            </a:pPr>
            <a:endParaRPr lang="en-US" dirty="0">
              <a:cs typeface="Segoe UI" panose="020B0502040204020203" pitchFamily="34" charset="0"/>
            </a:endParaRPr>
          </a:p>
          <a:p>
            <a:pPr marL="457200" lvl="1" indent="0">
              <a:lnSpc>
                <a:spcPct val="100000"/>
              </a:lnSpc>
              <a:spcBef>
                <a:spcPts val="0"/>
              </a:spcBef>
              <a:buNone/>
            </a:pPr>
            <a:endParaRPr lang="en-US" dirty="0">
              <a:cs typeface="Segoe UI" panose="020B0502040204020203" pitchFamily="34" charset="0"/>
            </a:endParaRPr>
          </a:p>
          <a:p>
            <a:pPr lvl="1">
              <a:lnSpc>
                <a:spcPct val="100000"/>
              </a:lnSpc>
              <a:spcBef>
                <a:spcPts val="0"/>
              </a:spcBef>
            </a:pPr>
            <a:endParaRPr lang="en-US" dirty="0">
              <a:cs typeface="Segoe UI" panose="020B0502040204020203" pitchFamily="34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>
              <a:cs typeface="Segoe UI" panose="020B0502040204020203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dirty="0">
              <a:cs typeface="Segoe UI" panose="020B0502040204020203" pitchFamily="34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>
              <a:cs typeface="Segoe UI" panose="020B0502040204020203" pitchFamily="34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sz="1600" dirty="0"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78854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08049C-785C-96CC-AC37-97C2DCD2D1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415159E1-B714-F6BB-433D-F36F1CF76C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12159"/>
            <a:ext cx="1530696" cy="1530696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ADC70A9B-04F1-0427-84D3-391A704437F1}"/>
              </a:ext>
            </a:extLst>
          </p:cNvPr>
          <p:cNvSpPr txBox="1">
            <a:spLocks/>
          </p:cNvSpPr>
          <p:nvPr/>
        </p:nvSpPr>
        <p:spPr>
          <a:xfrm>
            <a:off x="1809126" y="718115"/>
            <a:ext cx="8656874" cy="939679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b="1" dirty="0">
                <a:solidFill>
                  <a:srgbClr val="005FAD"/>
                </a:solidFill>
                <a:latin typeface="Aptos Display" panose="020B0004020202020204" pitchFamily="34" charset="0"/>
                <a:cs typeface="Arial" panose="020B0604020202020204" pitchFamily="34" charset="0"/>
              </a:rPr>
              <a:t>Main Landing Page</a:t>
            </a:r>
            <a:endParaRPr lang="en-US" b="1" dirty="0">
              <a:solidFill>
                <a:srgbClr val="005FAD"/>
              </a:solidFill>
              <a:latin typeface="Aptos Display" panose="020B0004020202020204" pitchFamily="34" charset="0"/>
            </a:endParaRPr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71181CA2-71BE-0172-D10F-0E5D0CD74263}"/>
              </a:ext>
            </a:extLst>
          </p:cNvPr>
          <p:cNvSpPr txBox="1">
            <a:spLocks/>
          </p:cNvSpPr>
          <p:nvPr/>
        </p:nvSpPr>
        <p:spPr>
          <a:xfrm>
            <a:off x="627321" y="3338623"/>
            <a:ext cx="10962167" cy="313145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>
                <a:cs typeface="Segoe UI" panose="020B0502040204020203" pitchFamily="34" charset="0"/>
              </a:rPr>
              <a:t>Simple landing page to make navigation easier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>
              <a:cs typeface="Segoe UI" panose="020B0502040204020203" pitchFamily="34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>
                <a:cs typeface="Segoe UI" panose="020B0502040204020203" pitchFamily="34" charset="0"/>
              </a:rPr>
              <a:t>Basic information about Job Ready Illinois and work requirements</a:t>
            </a:r>
          </a:p>
          <a:p>
            <a:pPr lvl="1">
              <a:lnSpc>
                <a:spcPct val="100000"/>
              </a:lnSpc>
              <a:spcBef>
                <a:spcPts val="0"/>
              </a:spcBef>
            </a:pPr>
            <a:r>
              <a:rPr lang="en-US" dirty="0">
                <a:cs typeface="Segoe UI" panose="020B0502040204020203" pitchFamily="34" charset="0"/>
              </a:rPr>
              <a:t>Includes links to IDHS and other help resources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>
              <a:cs typeface="Segoe UI" panose="020B0502040204020203" pitchFamily="34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>
                <a:cs typeface="Segoe UI" panose="020B0502040204020203" pitchFamily="34" charset="0"/>
              </a:rPr>
              <a:t>Directs users to one of two content platforms based on geography</a:t>
            </a:r>
          </a:p>
          <a:p>
            <a:pPr lvl="1">
              <a:lnSpc>
                <a:spcPct val="100000"/>
              </a:lnSpc>
              <a:spcBef>
                <a:spcPts val="0"/>
              </a:spcBef>
            </a:pPr>
            <a:endParaRPr lang="en-US" dirty="0">
              <a:cs typeface="Segoe UI" panose="020B0502040204020203" pitchFamily="34" charset="0"/>
            </a:endParaRPr>
          </a:p>
          <a:p>
            <a:pPr marL="457200" lvl="1" indent="0">
              <a:lnSpc>
                <a:spcPct val="100000"/>
              </a:lnSpc>
              <a:spcBef>
                <a:spcPts val="0"/>
              </a:spcBef>
              <a:buNone/>
            </a:pPr>
            <a:endParaRPr lang="en-US" dirty="0">
              <a:cs typeface="Segoe UI" panose="020B0502040204020203" pitchFamily="34" charset="0"/>
            </a:endParaRPr>
          </a:p>
          <a:p>
            <a:pPr lvl="1">
              <a:lnSpc>
                <a:spcPct val="100000"/>
              </a:lnSpc>
              <a:spcBef>
                <a:spcPts val="0"/>
              </a:spcBef>
            </a:pPr>
            <a:endParaRPr lang="en-US" dirty="0">
              <a:cs typeface="Segoe UI" panose="020B0502040204020203" pitchFamily="34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>
              <a:cs typeface="Segoe UI" panose="020B0502040204020203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dirty="0">
              <a:cs typeface="Segoe UI" panose="020B0502040204020203" pitchFamily="34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>
              <a:cs typeface="Segoe UI" panose="020B0502040204020203" pitchFamily="34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sz="1600" dirty="0">
              <a:cs typeface="Segoe UI" panose="020B0502040204020203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04BEEB6-34CF-B764-F288-7C47E7592C9B}"/>
              </a:ext>
            </a:extLst>
          </p:cNvPr>
          <p:cNvSpPr txBox="1"/>
          <p:nvPr/>
        </p:nvSpPr>
        <p:spPr>
          <a:xfrm>
            <a:off x="4150242" y="1966138"/>
            <a:ext cx="3891516" cy="892552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 contourW="63500">
            <a:contourClr>
              <a:srgbClr val="00BF63"/>
            </a:contourClr>
          </a:sp3d>
        </p:spPr>
        <p:txBody>
          <a:bodyPr wrap="square" rtlCol="0">
            <a:spAutoFit/>
          </a:bodyPr>
          <a:lstStyle/>
          <a:p>
            <a:pPr algn="ctr"/>
            <a:endParaRPr lang="en-US" sz="800" b="1" dirty="0">
              <a:cs typeface="Segoe UI" panose="020B0502040204020203" pitchFamily="34" charset="0"/>
            </a:endParaRPr>
          </a:p>
          <a:p>
            <a:pPr algn="ctr"/>
            <a:r>
              <a:rPr lang="en-US" sz="3600" b="1" dirty="0">
                <a:cs typeface="Segoe UI" panose="020B0502040204020203" pitchFamily="34" charset="0"/>
              </a:rPr>
              <a:t>JobReadyIL.com</a:t>
            </a:r>
          </a:p>
          <a:p>
            <a:endParaRPr lang="en-US" sz="800" dirty="0"/>
          </a:p>
        </p:txBody>
      </p:sp>
    </p:spTree>
    <p:extLst>
      <p:ext uri="{BB962C8B-B14F-4D97-AF65-F5344CB8AC3E}">
        <p14:creationId xmlns:p14="http://schemas.microsoft.com/office/powerpoint/2010/main" val="24005392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CD8CB2-88E7-1513-DA00-14DF7A1B4B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A2ADCE88-F71E-6271-2927-89A14C0192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12159"/>
            <a:ext cx="1530696" cy="1530696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E6CA2EE4-BA41-C4D9-4C7D-8CB031B90E0C}"/>
              </a:ext>
            </a:extLst>
          </p:cNvPr>
          <p:cNvSpPr txBox="1">
            <a:spLocks/>
          </p:cNvSpPr>
          <p:nvPr/>
        </p:nvSpPr>
        <p:spPr>
          <a:xfrm>
            <a:off x="1767563" y="803176"/>
            <a:ext cx="8656874" cy="939679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b="1" dirty="0">
                <a:solidFill>
                  <a:srgbClr val="005FAD"/>
                </a:solidFill>
                <a:latin typeface="Aptos Display" panose="020B0004020202020204" pitchFamily="34" charset="0"/>
                <a:cs typeface="Arial" panose="020B0604020202020204" pitchFamily="34" charset="0"/>
              </a:rPr>
              <a:t>Main Landing Page</a:t>
            </a:r>
            <a:endParaRPr lang="en-US" b="1" dirty="0">
              <a:solidFill>
                <a:srgbClr val="005FAD"/>
              </a:solidFill>
              <a:latin typeface="Aptos Display" panose="020B000402020202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BD6BE33-611B-43B2-4EA6-A4A9A3D24F1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8904" y="1992944"/>
            <a:ext cx="9534192" cy="4652897"/>
          </a:xfrm>
          <a:prstGeom prst="rect">
            <a:avLst/>
          </a:prstGeom>
          <a:scene3d>
            <a:camera prst="orthographicFront"/>
            <a:lightRig rig="threePt" dir="t"/>
          </a:scene3d>
          <a:sp3d contourW="12700">
            <a:contourClr>
              <a:schemeClr val="tx1">
                <a:lumMod val="65000"/>
                <a:lumOff val="35000"/>
              </a:schemeClr>
            </a:contourClr>
          </a:sp3d>
        </p:spPr>
      </p:pic>
    </p:spTree>
    <p:extLst>
      <p:ext uri="{BB962C8B-B14F-4D97-AF65-F5344CB8AC3E}">
        <p14:creationId xmlns:p14="http://schemas.microsoft.com/office/powerpoint/2010/main" val="1980782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DC33E9-2209-2550-6AD9-58505ADDE5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21170A4-ACFB-E535-9689-93A93A16B95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12159"/>
            <a:ext cx="1530696" cy="1530696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519F397C-3D02-B40E-273D-BBDC0159F493}"/>
              </a:ext>
            </a:extLst>
          </p:cNvPr>
          <p:cNvSpPr txBox="1">
            <a:spLocks/>
          </p:cNvSpPr>
          <p:nvPr/>
        </p:nvSpPr>
        <p:spPr>
          <a:xfrm>
            <a:off x="1018863" y="387927"/>
            <a:ext cx="10154273" cy="1226792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b="1" dirty="0">
                <a:solidFill>
                  <a:srgbClr val="005FA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Primary Content Platform: </a:t>
            </a:r>
          </a:p>
          <a:p>
            <a:pPr algn="ctr"/>
            <a:r>
              <a:rPr lang="en-US" b="1" dirty="0">
                <a:solidFill>
                  <a:srgbClr val="005FAD"/>
                </a:solidFill>
                <a:latin typeface="Aptos Display" panose="020B0004020202020204" pitchFamily="34" charset="0"/>
                <a:cs typeface="Arial" panose="020B0604020202020204" pitchFamily="34" charset="0"/>
              </a:rPr>
              <a:t>Customized</a:t>
            </a:r>
            <a:r>
              <a:rPr lang="en-US" b="1" dirty="0">
                <a:solidFill>
                  <a:srgbClr val="005FA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LMS through Thinkific</a:t>
            </a:r>
            <a:endParaRPr lang="en-US" b="1" dirty="0">
              <a:solidFill>
                <a:srgbClr val="005FAD"/>
              </a:solidFill>
            </a:endParaRPr>
          </a:p>
        </p:txBody>
      </p:sp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7CBAA70C-5F06-B978-15BE-C784F3232CBE}"/>
              </a:ext>
            </a:extLst>
          </p:cNvPr>
          <p:cNvSpPr txBox="1">
            <a:spLocks/>
          </p:cNvSpPr>
          <p:nvPr/>
        </p:nvSpPr>
        <p:spPr>
          <a:xfrm>
            <a:off x="401782" y="2202873"/>
            <a:ext cx="11471563" cy="426720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>
                <a:cs typeface="Segoe UI" panose="020B0502040204020203" pitchFamily="34" charset="0"/>
              </a:rPr>
              <a:t>Content presented in 20-hour units</a:t>
            </a:r>
          </a:p>
          <a:p>
            <a:pPr lvl="1">
              <a:lnSpc>
                <a:spcPct val="100000"/>
              </a:lnSpc>
              <a:spcBef>
                <a:spcPts val="0"/>
              </a:spcBef>
            </a:pPr>
            <a:r>
              <a:rPr lang="en-US" dirty="0">
                <a:cs typeface="Segoe UI" panose="020B0502040204020203" pitchFamily="34" charset="0"/>
              </a:rPr>
              <a:t>Unit is 10+ hours of learning with independent job search for remaining time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dirty="0">
              <a:cs typeface="Segoe UI" panose="020B0502040204020203" pitchFamily="34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>
                <a:cs typeface="Segoe UI" panose="020B0502040204020203" pitchFamily="34" charset="0"/>
              </a:rPr>
              <a:t>Content provided by local workforce partners </a:t>
            </a:r>
          </a:p>
          <a:p>
            <a:pPr lvl="1">
              <a:lnSpc>
                <a:spcPct val="100000"/>
              </a:lnSpc>
              <a:spcBef>
                <a:spcPts val="0"/>
              </a:spcBef>
            </a:pPr>
            <a:r>
              <a:rPr lang="en-US" dirty="0">
                <a:cs typeface="Segoe UI" panose="020B0502040204020203" pitchFamily="34" charset="0"/>
              </a:rPr>
              <a:t>Showcasing expertise and available resources in Illinois workforce system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>
              <a:cs typeface="Segoe UI" panose="020B0502040204020203" pitchFamily="34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>
                <a:cs typeface="Segoe UI" panose="020B0502040204020203" pitchFamily="34" charset="0"/>
              </a:rPr>
              <a:t>Program certificate showing 20, 40, 60, or 80 hours of work </a:t>
            </a:r>
          </a:p>
          <a:p>
            <a:pPr lvl="1">
              <a:lnSpc>
                <a:spcPct val="100000"/>
              </a:lnSpc>
              <a:spcBef>
                <a:spcPts val="0"/>
              </a:spcBef>
            </a:pPr>
            <a:r>
              <a:rPr lang="en-US" dirty="0">
                <a:cs typeface="Segoe UI" panose="020B0502040204020203" pitchFamily="34" charset="0"/>
              </a:rPr>
              <a:t>User must upload to My Case or deliver to FCRC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>
              <a:cs typeface="Segoe UI" panose="020B0502040204020203" pitchFamily="34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>
                <a:cs typeface="Segoe UI" panose="020B0502040204020203" pitchFamily="34" charset="0"/>
              </a:rPr>
              <a:t>First two units are live with two more up by mid-April </a:t>
            </a:r>
          </a:p>
          <a:p>
            <a:pPr lvl="1">
              <a:lnSpc>
                <a:spcPct val="100000"/>
              </a:lnSpc>
              <a:spcBef>
                <a:spcPts val="0"/>
              </a:spcBef>
            </a:pPr>
            <a:r>
              <a:rPr lang="en-US" dirty="0">
                <a:cs typeface="Segoe UI" panose="020B0502040204020203" pitchFamily="34" charset="0"/>
              </a:rPr>
              <a:t>Will continue to grow library over coming months </a:t>
            </a:r>
          </a:p>
          <a:p>
            <a:pPr lvl="1">
              <a:lnSpc>
                <a:spcPct val="100000"/>
              </a:lnSpc>
              <a:spcBef>
                <a:spcPts val="0"/>
              </a:spcBef>
            </a:pPr>
            <a:endParaRPr lang="en-US" dirty="0">
              <a:cs typeface="Segoe UI" panose="020B0502040204020203" pitchFamily="34" charset="0"/>
            </a:endParaRPr>
          </a:p>
          <a:p>
            <a:pPr marL="457200" lvl="1" indent="0">
              <a:lnSpc>
                <a:spcPct val="100000"/>
              </a:lnSpc>
              <a:spcBef>
                <a:spcPts val="0"/>
              </a:spcBef>
              <a:buNone/>
            </a:pPr>
            <a:endParaRPr lang="en-US" dirty="0">
              <a:cs typeface="Segoe UI" panose="020B0502040204020203" pitchFamily="34" charset="0"/>
            </a:endParaRPr>
          </a:p>
          <a:p>
            <a:pPr lvl="1">
              <a:lnSpc>
                <a:spcPct val="100000"/>
              </a:lnSpc>
              <a:spcBef>
                <a:spcPts val="0"/>
              </a:spcBef>
            </a:pPr>
            <a:endParaRPr lang="en-US" dirty="0">
              <a:cs typeface="Segoe UI" panose="020B0502040204020203" pitchFamily="34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>
              <a:cs typeface="Segoe UI" panose="020B0502040204020203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dirty="0">
              <a:cs typeface="Segoe UI" panose="020B0502040204020203" pitchFamily="34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>
              <a:cs typeface="Segoe UI" panose="020B0502040204020203" pitchFamily="34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sz="1600" dirty="0"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865549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E72BBCF13D0B54BA6F019D4ADC6FF0A" ma:contentTypeVersion="3" ma:contentTypeDescription="Create a new document." ma:contentTypeScope="" ma:versionID="81be4bf206c7728b0ee89401ad844863">
  <xsd:schema xmlns:xsd="http://www.w3.org/2001/XMLSchema" xmlns:xs="http://www.w3.org/2001/XMLSchema" xmlns:p="http://schemas.microsoft.com/office/2006/metadata/properties" xmlns:ns1="http://schemas.microsoft.com/sharepoint/v3" targetNamespace="http://schemas.microsoft.com/office/2006/metadata/properties" ma:root="true" ma:fieldsID="ff328a1cd662c37536c074f55b1464a7" ns1:_="">
    <xsd:import namespace="http://schemas.microsoft.com/sharepoint/v3"/>
    <xsd:element name="properties">
      <xsd:complexType>
        <xsd:sequence>
          <xsd:element name="documentManagement">
            <xsd:complexType>
              <xsd:all>
                <xsd:element ref="ns1:PublishingStartDate" minOccurs="0"/>
                <xsd:element ref="ns1:PublishingExpirationDat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PublishingStartDate" ma:index="4" nillable="true" ma:displayName="Scheduling Start Date" ma:description="Scheduling Start Date is a site column created by the Publishing feature. It is used to specify the date and time on which this page will first appear to site visitors." ma:hidden="true" ma:internalName="PublishingStartDate">
      <xsd:simpleType>
        <xsd:restriction base="dms:Unknown"/>
      </xsd:simpleType>
    </xsd:element>
    <xsd:element name="PublishingExpirationDate" ma:index="5" nillable="true" ma:displayName="Scheduling End Date" ma:description="Scheduling End Date is a site column created by the Publishing feature. It is used to specify the date and time on which this page will no longer appear to site visitors." ma:hidden="true" ma:internalName="PublishingExpirationDat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6" ma:displayName="Content Type"/>
        <xsd:element ref="dc:title" minOccurs="0" maxOccurs="1" ma:index="3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PublishingExpirationDate xmlns="http://schemas.microsoft.com/sharepoint/v3" xsi:nil="true"/>
    <PublishingStartDate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96F554EC-96A6-4692-BA14-201E40C09A5E}"/>
</file>

<file path=customXml/itemProps2.xml><?xml version="1.0" encoding="utf-8"?>
<ds:datastoreItem xmlns:ds="http://schemas.openxmlformats.org/officeDocument/2006/customXml" ds:itemID="{EEC3FA24-7057-4300-82C6-B38F8A73CA10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C8F558BF-8825-424B-9F3F-671DBAFFE5CA}">
  <ds:schemaRefs>
    <ds:schemaRef ds:uri="http://schemas.microsoft.com/office/2006/metadata/properties"/>
    <ds:schemaRef ds:uri="http://schemas.microsoft.com/office/infopath/2007/PartnerControls"/>
    <ds:schemaRef ds:uri="http://schemas.microsoft.com/sharepoint/v3"/>
    <ds:schemaRef ds:uri="1eb48bc3-58d3-4035-8b48-db06a79e05ff"/>
    <ds:schemaRef ds:uri="d578a920-4cd7-48b9-a935-aba67d5c0c62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1884</TotalTime>
  <Words>863</Words>
  <Application>Microsoft Office PowerPoint</Application>
  <PresentationFormat>Widescreen</PresentationFormat>
  <Paragraphs>207</Paragraphs>
  <Slides>16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1" baseType="lpstr">
      <vt:lpstr>Aptos</vt:lpstr>
      <vt:lpstr>Aptos Display</vt:lpstr>
      <vt:lpstr>Arial</vt:lpstr>
      <vt:lpstr>Segoe UI</vt:lpstr>
      <vt:lpstr>Office Theme</vt:lpstr>
      <vt:lpstr>Introduction &amp; Overview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Matthew Bruce</dc:creator>
  <cp:lastModifiedBy>Matthew Bruce</cp:lastModifiedBy>
  <cp:revision>2</cp:revision>
  <dcterms:created xsi:type="dcterms:W3CDTF">2026-03-26T20:49:27Z</dcterms:created>
  <dcterms:modified xsi:type="dcterms:W3CDTF">2026-04-09T13:47:08Z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0x0101001E72BBCF13D0B54BA6F019D4ADC6FF0A</vt:lpwstr>
  </property>
  <property fmtid="{D5CDD505-2E9C-101B-9397-08002B2CF9AE}" pid="3" name="MediaServiceImageTags">
    <vt:lpwstr/>
  </property>
</Properties>
</file>