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7023100" cy="9309100"/>
  <p:embeddedFontLst>
    <p:embeddedFont>
      <p:font typeface="Roboto"/>
      <p:regular r:id="rId41"/>
      <p:bold r:id="rId42"/>
      <p:italic r:id="rId43"/>
      <p:boldItalic r:id="rId44"/>
    </p:embeddedFont>
    <p:embeddedFont>
      <p:font typeface="Proxima Nova"/>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jINNyuTZm0WhH1qPYyxJeXAs4Q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5.xml"/><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font" Target="fonts/Roboto-bold.fntdata"/><Relationship Id="rId47" Type="http://schemas.openxmlformats.org/officeDocument/2006/relationships/font" Target="fonts/ProximaNova-italic.fntdata"/><Relationship Id="rId34" Type="http://schemas.openxmlformats.org/officeDocument/2006/relationships/slide" Target="slides/slide30.xml"/><Relationship Id="rId21" Type="http://schemas.openxmlformats.org/officeDocument/2006/relationships/slide" Target="slides/slide17.xml"/><Relationship Id="rId50"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slide" Target="slides/slide36.xml"/><Relationship Id="rId45" Type="http://schemas.openxmlformats.org/officeDocument/2006/relationships/font" Target="fonts/ProximaNova-regular.fntdata"/><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49" Type="http://customschemas.google.com/relationships/presentationmetadata" Target="metadata"/><Relationship Id="rId5" Type="http://schemas.openxmlformats.org/officeDocument/2006/relationships/slide" Target="slides/slide1.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 Id="rId44" Type="http://schemas.openxmlformats.org/officeDocument/2006/relationships/font" Target="fonts/Roboto-bold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customXml" Target="../customXml/item3.xml"/><Relationship Id="rId43" Type="http://schemas.openxmlformats.org/officeDocument/2006/relationships/font" Target="fonts/Roboto-italic.fntdata"/><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roximaNova-boldItalic.fntdata"/><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8" Type="http://schemas.openxmlformats.org/officeDocument/2006/relationships/slide" Target="slides/slide4.xml"/><Relationship Id="rId51" Type="http://schemas.openxmlformats.org/officeDocument/2006/relationships/customXml" Target="../customXml/item2.xml"/><Relationship Id="rId3" Type="http://schemas.openxmlformats.org/officeDocument/2006/relationships/slideMaster" Target="slideMasters/slideMaster1.xml"/><Relationship Id="rId46" Type="http://schemas.openxmlformats.org/officeDocument/2006/relationships/font" Target="fonts/ProximaNova-bold.fntdata"/><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font" Target="fonts/Roboto-regular.fntdata"/><Relationship Id="rId20" Type="http://schemas.openxmlformats.org/officeDocument/2006/relationships/slide" Target="slides/slide16.xml"/><Relationship Id="rId1" Type="http://schemas.openxmlformats.org/officeDocument/2006/relationships/theme" Target="theme/theme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238"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275" y="0"/>
            <a:ext cx="3043238"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9925"/>
            <a:ext cx="5619750" cy="36655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375"/>
            <a:ext cx="3043238"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275" y="8842375"/>
            <a:ext cx="3043238"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701675" y="4479925"/>
            <a:ext cx="5619750" cy="36655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txBox="1"/>
          <p:nvPr>
            <p:ph idx="12" type="sldNum"/>
          </p:nvPr>
        </p:nvSpPr>
        <p:spPr>
          <a:xfrm>
            <a:off x="3978275" y="8842375"/>
            <a:ext cx="3043238" cy="46672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c33e470b5_0_0: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bc33e470b5_0_0: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0" lvl="0" marL="2286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bfad1ab63_0_73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Y</a:t>
            </a:r>
            <a:r>
              <a:rPr lang="en-US"/>
              <a:t>our first step is to id 5-10 companies where apprenticeship does fit. </a:t>
            </a:r>
            <a:endParaRPr/>
          </a:p>
          <a:p>
            <a:pPr indent="0" lvl="0" marL="0" rtl="0" algn="l">
              <a:spcBef>
                <a:spcPts val="0"/>
              </a:spcBef>
              <a:spcAft>
                <a:spcPts val="0"/>
              </a:spcAft>
              <a:buNone/>
            </a:pPr>
            <a:r>
              <a:rPr lang="en-US"/>
              <a:t>Review what to look for in apprenticeship:</a:t>
            </a:r>
            <a:endParaRPr/>
          </a:p>
          <a:p>
            <a:pPr indent="0" lvl="0" marL="0" rtl="0" algn="l">
              <a:spcBef>
                <a:spcPts val="0"/>
              </a:spcBef>
              <a:spcAft>
                <a:spcPts val="0"/>
              </a:spcAft>
              <a:buNone/>
            </a:pPr>
            <a:r>
              <a:rPr lang="en-US"/>
              <a:t>Can work with your local lwia,  chamber, BLS to find growing industries. Remind them that apprenticeship is 84% manufacturing in the state, but that doesn’t reflect the diversity of industries throughout state and/or unique to particular regions (id apprenticeships in new fields like </a:t>
            </a:r>
            <a:r>
              <a:rPr lang="en-US" sz="1100">
                <a:solidFill>
                  <a:srgbClr val="3C4043"/>
                </a:solidFill>
                <a:highlight>
                  <a:schemeClr val="lt1"/>
                </a:highlight>
                <a:latin typeface="Roboto"/>
                <a:ea typeface="Roboto"/>
                <a:cs typeface="Roboto"/>
                <a:sym typeface="Roboto"/>
              </a:rPr>
              <a:t>IT, medicine, ECE, and insurance are examples from CO)</a:t>
            </a:r>
            <a:endParaRPr/>
          </a:p>
          <a:p>
            <a:pPr indent="0" lvl="0" marL="0" rtl="0" algn="l">
              <a:spcBef>
                <a:spcPts val="0"/>
              </a:spcBef>
              <a:spcAft>
                <a:spcPts val="0"/>
              </a:spcAft>
              <a:buNone/>
            </a:pPr>
            <a:r>
              <a:rPr lang="en-US"/>
              <a:t>Use indeed.com, IL WorkNet to see vacancies in targeted industries and read though postings to recognize patterns that might indicate apprenticeable opportunities, which we define in the next slide</a:t>
            </a:r>
            <a:endParaRPr/>
          </a:p>
          <a:p>
            <a:pPr indent="0" lvl="0" marL="0" rtl="0" algn="l">
              <a:spcBef>
                <a:spcPts val="0"/>
              </a:spcBef>
              <a:spcAft>
                <a:spcPts val="0"/>
              </a:spcAft>
              <a:buNone/>
            </a:pPr>
            <a:r>
              <a:rPr lang="en-US"/>
              <a:t>Share that once you ID apprenticeable companies, read through specific job descriptions within those, check DOL to see if occupation already has been vetted by industry</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1" name="Google Shape;151;gbbfad1ab63_0_73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bfad1ab63_0_724: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After you confirm your program model, you must id which businesses would best fit with your needs. that fits all businesses, your first step is to id 5-10 companies where apprenticeship does fit. </a:t>
            </a:r>
            <a:endParaRPr/>
          </a:p>
          <a:p>
            <a:pPr indent="0" lvl="0" marL="0" rtl="0" algn="l">
              <a:spcBef>
                <a:spcPts val="0"/>
              </a:spcBef>
              <a:spcAft>
                <a:spcPts val="0"/>
              </a:spcAft>
              <a:buClr>
                <a:schemeClr val="dk1"/>
              </a:buClr>
              <a:buSzPts val="1100"/>
              <a:buFont typeface="Arial"/>
              <a:buNone/>
            </a:pPr>
            <a:r>
              <a:rPr lang="en-US"/>
              <a:t>Review what to look for in apprenticeship:</a:t>
            </a:r>
            <a:endParaRPr/>
          </a:p>
          <a:p>
            <a:pPr indent="0" lvl="0" marL="0" rtl="0" algn="l">
              <a:spcBef>
                <a:spcPts val="0"/>
              </a:spcBef>
              <a:spcAft>
                <a:spcPts val="0"/>
              </a:spcAft>
              <a:buClr>
                <a:schemeClr val="dk1"/>
              </a:buClr>
              <a:buSzPts val="1100"/>
              <a:buFont typeface="Arial"/>
              <a:buNone/>
            </a:pPr>
            <a:r>
              <a:rPr lang="en-US"/>
              <a:t>Can work with your local lwia,  chamber, BLS to find growing industries. Remind them that apprenticeship is 84% manufacturing in the state, but that doesn’t reflect the diversity of industries throughout state and/or unique to particular regions (id apprenticeships in new fields like </a:t>
            </a:r>
            <a:r>
              <a:rPr lang="en-US" sz="1100">
                <a:solidFill>
                  <a:srgbClr val="3C4043"/>
                </a:solidFill>
                <a:highlight>
                  <a:schemeClr val="lt1"/>
                </a:highlight>
                <a:latin typeface="Roboto"/>
                <a:ea typeface="Roboto"/>
                <a:cs typeface="Roboto"/>
                <a:sym typeface="Roboto"/>
              </a:rPr>
              <a:t>IT, medicine, ECE, and insurance are examples from CO)</a:t>
            </a:r>
            <a:endParaRPr/>
          </a:p>
          <a:p>
            <a:pPr indent="0" lvl="0" marL="0" rtl="0" algn="l">
              <a:spcBef>
                <a:spcPts val="0"/>
              </a:spcBef>
              <a:spcAft>
                <a:spcPts val="0"/>
              </a:spcAft>
              <a:buClr>
                <a:schemeClr val="dk1"/>
              </a:buClr>
              <a:buSzPts val="1100"/>
              <a:buFont typeface="Arial"/>
              <a:buNone/>
            </a:pPr>
            <a:r>
              <a:rPr lang="en-US"/>
              <a:t>Use indeed.com, IL WorkNet to see vacancies in targeted industries and read though postings to recognize patterns that might indicate apprenticeable opportunities, which we define in the next slide</a:t>
            </a:r>
            <a:endParaRPr/>
          </a:p>
          <a:p>
            <a:pPr indent="0" lvl="0" marL="0" rtl="0" algn="l">
              <a:spcBef>
                <a:spcPts val="0"/>
              </a:spcBef>
              <a:spcAft>
                <a:spcPts val="0"/>
              </a:spcAft>
              <a:buClr>
                <a:schemeClr val="dk1"/>
              </a:buClr>
              <a:buSzPts val="1100"/>
              <a:buFont typeface="Arial"/>
              <a:buNone/>
            </a:pPr>
            <a:r>
              <a:rPr lang="en-US"/>
              <a:t>Share that once you ID apprenticeable companies, read through specific job descriptions within those, check DOL to see if occupation already has been vetted by industry</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64" name="Google Shape;164;gbbfad1ab63_0_724: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bbfad1ab63_0_73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bbfad1ab63_0_73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bfad1ab63_0_774: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bbfad1ab63_0_774: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bbfad1ab63_0_774: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bfad1ab63_0_760: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bbfad1ab63_0_760: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bfad1ab63_0_78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bfad1ab63_0_78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Note that IDing patterns takes time, especially when trying to see if postings stay open for long periods of time or are continuously reposted.  Again, chambers and lwia’s can also point this out.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Highlight industry examples where this might occur (ie the grey wave in manufacturing means multiple job openings for skilled labor are open at same company)</a:t>
            </a:r>
            <a:endParaRPr/>
          </a:p>
          <a:p>
            <a:pPr indent="-241300" lvl="0" marL="46990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98" name="Google Shape;198;gbbfad1ab63_0_78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bfad1ab63_0_825: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bbfad1ab63_0_825: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311150" lvl="0" marL="469900" rtl="0" algn="l">
              <a:lnSpc>
                <a:spcPct val="100000"/>
              </a:lnSpc>
              <a:spcBef>
                <a:spcPts val="0"/>
              </a:spcBef>
              <a:spcAft>
                <a:spcPts val="0"/>
              </a:spcAft>
              <a:buSzPts val="1100"/>
              <a:buChar char="●"/>
            </a:pPr>
            <a:r>
              <a:rPr lang="en-US">
                <a:solidFill>
                  <a:schemeClr val="dk1"/>
                </a:solidFill>
              </a:rPr>
              <a:t>Listen 75% to their needs, speak 25%. Questions to ask (from </a:t>
            </a:r>
            <a:r>
              <a:rPr lang="en-US">
                <a:solidFill>
                  <a:schemeClr val="dk1"/>
                </a:solidFill>
                <a:extLst>
                  <a:ext uri="http://customooxmlschemas.google.com/">
                    <go:slidesCustomData xmlns:go="http://customooxmlschemas.google.com/" textRoundtripDataId="0"/>
                  </a:ext>
                </a:extLst>
              </a:rPr>
              <a:t>DOL’s</a:t>
            </a:r>
            <a:r>
              <a:rPr lang="en-US">
                <a:solidFill>
                  <a:schemeClr val="dk1"/>
                </a:solidFill>
              </a:rPr>
              <a:t> guidebook):</a:t>
            </a:r>
            <a:endParaRPr b="0" i="0" sz="1100" u="none" cap="none" strike="noStrike">
              <a:solidFill>
                <a:srgbClr val="000000"/>
              </a:solidFill>
              <a:latin typeface="Arial"/>
              <a:ea typeface="Arial"/>
              <a:cs typeface="Arial"/>
              <a:sym typeface="Arial"/>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WHAT JOBS DO YOU HAVE THE MOST DIFFICULTY FILLING? HOW EASILY ARE YOU ABLE TO FIND WORKERS WITH THE RIGHT SKILL SETS?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POSITIONS HAVE THE HIGHEST TURNOVER?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üDO YOU ANTICIPATE THE RETIREMENT OF HIGHLY SKILLED WORKERS SOON?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CHALLENGES HAVE YOU ENCOUNTERED HELPING WORKERS KEEP PACE WITH INDUSTRY ADVANCES?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üIF YOUR COMPANY HAS DIVERSITY GOALS AND STRATEGIES, DO YOU HAVE DIFFICULTY ATTRACTING NEW AND MORE DIVERSE TALENT POOLS?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üHOW ARE YOU CURRENTLY ADDRESSING THESE CHALLENGES?</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WHICH SOLUTIONS HAVE BEEN MOST SUCCESSFUL? LESS SUCCESSFUL? </a:t>
            </a:r>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bfad1ab63_0_767: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311150" lvl="0" marL="469900" rtl="0" algn="l">
              <a:spcBef>
                <a:spcPts val="0"/>
              </a:spcBef>
              <a:spcAft>
                <a:spcPts val="0"/>
              </a:spcAft>
              <a:buClr>
                <a:schemeClr val="dk1"/>
              </a:buClr>
              <a:buSzPts val="1100"/>
              <a:buAutoNum type="arabicParenR"/>
            </a:pPr>
            <a:r>
              <a:rPr lang="en-US"/>
              <a:t>Now that you have the list of 5-10 businesses, must arrange a meeting with the HR team and/or other leaders to identify their needs.  You can, however, go into the meeting armed with some assumptions of their needs (based on research) and be prepared to talk about how your program can meet those needs</a:t>
            </a:r>
            <a:endParaRPr/>
          </a:p>
          <a:p>
            <a:pPr indent="0" lvl="0" marL="0" rtl="0" algn="l">
              <a:spcBef>
                <a:spcPts val="0"/>
              </a:spcBef>
              <a:spcAft>
                <a:spcPts val="0"/>
              </a:spcAft>
              <a:buNone/>
            </a:pPr>
            <a:r>
              <a:t/>
            </a:r>
            <a:endParaRPr/>
          </a:p>
        </p:txBody>
      </p:sp>
      <p:sp>
        <p:nvSpPr>
          <p:cNvPr id="212" name="Google Shape;212;gbbfad1ab63_0_767: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bc33e470b5_0_74: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bc33e470b5_0_74: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311150" lvl="0" marL="469900" rtl="0" algn="l">
              <a:spcBef>
                <a:spcPts val="0"/>
              </a:spcBef>
              <a:spcAft>
                <a:spcPts val="0"/>
              </a:spcAft>
              <a:buClr>
                <a:schemeClr val="dk1"/>
              </a:buClr>
              <a:buSzPts val="1100"/>
              <a:buAutoNum type="arabicParenR"/>
            </a:pPr>
            <a:r>
              <a:rPr lang="en-US"/>
              <a:t>Yes and no.  You do have to promote but all good salespeople really serve as consultants</a:t>
            </a:r>
            <a:endParaRPr/>
          </a:p>
          <a:p>
            <a:pPr indent="-88900" lvl="0" marL="0" rtl="0" algn="ctr">
              <a:spcBef>
                <a:spcPts val="0"/>
              </a:spcBef>
              <a:spcAft>
                <a:spcPts val="0"/>
              </a:spcAft>
              <a:buClr>
                <a:schemeClr val="dk1"/>
              </a:buClr>
              <a:buSzPts val="1400"/>
              <a:buAutoNum type="arabicParenR"/>
            </a:pPr>
            <a:r>
              <a:rPr b="1" lang="en-US" sz="1800"/>
              <a:t>Sales consultant=Identify and speak to a need</a:t>
            </a:r>
            <a:endParaRPr/>
          </a:p>
          <a:p>
            <a:pPr indent="0" lvl="0" marL="0" rtl="0" algn="l">
              <a:spcBef>
                <a:spcPts val="0"/>
              </a:spcBef>
              <a:spcAft>
                <a:spcPts val="0"/>
              </a:spcAft>
              <a:buNone/>
            </a:pPr>
            <a:r>
              <a:t/>
            </a:r>
            <a:endParaRPr/>
          </a:p>
        </p:txBody>
      </p:sp>
      <p:sp>
        <p:nvSpPr>
          <p:cNvPr id="220" name="Google Shape;220;gbc33e470b5_0_74: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bbfad1ab63_0_829: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bbfad1ab63_0_829: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311150" lvl="0" marL="469900" rtl="0" algn="l">
              <a:lnSpc>
                <a:spcPct val="100000"/>
              </a:lnSpc>
              <a:spcBef>
                <a:spcPts val="0"/>
              </a:spcBef>
              <a:spcAft>
                <a:spcPts val="0"/>
              </a:spcAft>
              <a:buSzPts val="1100"/>
              <a:buChar char="●"/>
            </a:pPr>
            <a:r>
              <a:rPr lang="en-US">
                <a:solidFill>
                  <a:schemeClr val="dk1"/>
                </a:solidFill>
              </a:rPr>
              <a:t>Listen 75% to their needs, speak 25%. Questions to ask (from </a:t>
            </a:r>
            <a:r>
              <a:rPr lang="en-US">
                <a:solidFill>
                  <a:schemeClr val="dk1"/>
                </a:solidFill>
                <a:extLst>
                  <a:ext uri="http://customooxmlschemas.google.com/">
                    <go:slidesCustomData xmlns:go="http://customooxmlschemas.google.com/" textRoundtripDataId="1"/>
                  </a:ext>
                </a:extLst>
              </a:rPr>
              <a:t>DOL’s</a:t>
            </a:r>
            <a:r>
              <a:rPr lang="en-US">
                <a:solidFill>
                  <a:schemeClr val="dk1"/>
                </a:solidFill>
              </a:rPr>
              <a:t> guidebook):</a:t>
            </a:r>
            <a:endParaRPr b="0" i="0" sz="1100" u="none" cap="none" strike="noStrike">
              <a:solidFill>
                <a:srgbClr val="000000"/>
              </a:solidFill>
              <a:latin typeface="Arial"/>
              <a:ea typeface="Arial"/>
              <a:cs typeface="Arial"/>
              <a:sym typeface="Arial"/>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WHAT JOBS DO YOU HAVE THE MOST DIFFICULTY FILLING? HOW EASILY ARE YOU ABLE TO FIND WORKERS WITH THE RIGHT SKILL SETS?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POSITIONS HAVE THE HIGHEST TURNOVER?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üDO YOU ANTICIPATE THE RETIREMENT OF HIGHLY SKILLED WORKERS SOON?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CHALLENGES HAVE YOU ENCOUNTERED HELPING WORKERS KEEP PACE WITH INDUSTRY ADVANCES?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üIF YOUR COMPANY HAS DIVERSITY GOALS AND STRATEGIES, DO YOU HAVE DIFFICULTY ATTRACTING NEW AND MORE DIVERSE TALENT POOLS?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üHOW ARE YOU CURRENTLY ADDRESSING THESE CHALLENGES?</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WHICH SOLUTIONS HAVE BEEN MOST SUCCESSFUL? LESS SUCCESSFUL? </a:t>
            </a:r>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c33e470b5_0_85: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bc33e470b5_0_85: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311150" lvl="0" marL="469900" rtl="0" algn="l">
              <a:spcBef>
                <a:spcPts val="0"/>
              </a:spcBef>
              <a:spcAft>
                <a:spcPts val="0"/>
              </a:spcAft>
              <a:buClr>
                <a:schemeClr val="dk1"/>
              </a:buClr>
              <a:buSzPts val="1100"/>
              <a:buChar char="●"/>
            </a:pPr>
            <a:r>
              <a:rPr lang="en-US"/>
              <a:t>Listen 75% to their needs, speak 25%. Questions to ask (from </a:t>
            </a:r>
            <a:r>
              <a:rPr lang="en-US">
                <a:extLst>
                  <a:ext uri="http://customooxmlschemas.google.com/">
                    <go:slidesCustomData xmlns:go="http://customooxmlschemas.google.com/" textRoundtripDataId="2"/>
                  </a:ext>
                </a:extLst>
              </a:rPr>
              <a:t>DOL’s</a:t>
            </a:r>
            <a:r>
              <a:rPr lang="en-US"/>
              <a:t> guidebook):</a:t>
            </a:r>
            <a:endParaRPr sz="1100">
              <a:latin typeface="Arial"/>
              <a:ea typeface="Arial"/>
              <a:cs typeface="Arial"/>
              <a:sym typeface="Arial"/>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WHAT JOBS DO YOU HAVE THE MOST DIFFICULTY FILLING? HOW EASILY ARE YOU ABLE TO FIND WORKERS WITH THE RIGHT SKILL SETS? </a:t>
            </a:r>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üWHAT POSITIONS HAVE THE HIGHEST TURNOVER? </a:t>
            </a:r>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üDO YOU ANTICIPATE THE RETIREMENT OF HIGHLY SKILLED WORKERS SOON? </a:t>
            </a:r>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üWHAT CHALLENGES HAVE YOU ENCOUNTERED HELPING WORKERS KEEP PACE WITH INDUSTRY ADVANCES? </a:t>
            </a:r>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üIF YOUR COMPANY HAS DIVERSITY GOALS AND STRATEGIES, DO YOU HAVE DIFFICULTY ATTRACTING NEW AND MORE DIVERSE TALENT POOLS? </a:t>
            </a:r>
            <a:endParaRPr/>
          </a:p>
          <a:p>
            <a:pPr indent="-311150" lvl="0" marL="469900" rtl="0" algn="l">
              <a:spcBef>
                <a:spcPts val="0"/>
              </a:spcBef>
              <a:spcAft>
                <a:spcPts val="0"/>
              </a:spcAft>
              <a:buClr>
                <a:schemeClr val="dk1"/>
              </a:buClr>
              <a:buSzPts val="1100"/>
              <a:buChar char="●"/>
            </a:pPr>
            <a:r>
              <a:rPr lang="en-US" sz="1100">
                <a:latin typeface="Arial"/>
                <a:ea typeface="Arial"/>
                <a:cs typeface="Arial"/>
                <a:sym typeface="Arial"/>
              </a:rPr>
              <a:t>üHOW ARE YOU CURRENTLY ADDRESSING THESE CHALLENGES?</a:t>
            </a:r>
            <a:br>
              <a:rPr lang="en-US" sz="1100">
                <a:latin typeface="Arial"/>
                <a:ea typeface="Arial"/>
                <a:cs typeface="Arial"/>
                <a:sym typeface="Arial"/>
              </a:rPr>
            </a:br>
            <a:r>
              <a:rPr lang="en-US" sz="1100">
                <a:latin typeface="Arial"/>
                <a:ea typeface="Arial"/>
                <a:cs typeface="Arial"/>
                <a:sym typeface="Arial"/>
              </a:rPr>
              <a:t>WHICH SOLUTIONS HAVE BEEN MOST SUCCESSFUL? LESS SUCCESSFUL? </a:t>
            </a:r>
            <a:endParaRPr/>
          </a:p>
          <a:p>
            <a:pPr indent="-241300" lvl="0" marL="469900" rtl="0" algn="l">
              <a:spcBef>
                <a:spcPts val="0"/>
              </a:spcBef>
              <a:spcAft>
                <a:spcPts val="0"/>
              </a:spcAft>
              <a:buClr>
                <a:schemeClr val="dk1"/>
              </a:buClr>
              <a:buSzPts val="1200"/>
              <a:buFont typeface="Calibri"/>
              <a:buNone/>
            </a:pPr>
            <a:r>
              <a:t/>
            </a:r>
            <a:endParaRPr/>
          </a:p>
          <a:p>
            <a:pPr indent="-241300" lvl="0" marL="4699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35" name="Google Shape;235;gbc33e470b5_0_85: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bfad1ab63_0_79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bfad1ab63_0_79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bbfad1ab63_0_79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bbfad1ab63_0_838: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bbfad1ab63_0_838: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bfad1ab63_0_847: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bbfad1ab63_0_847: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311150" lvl="0" marL="469900" rtl="0" algn="l">
              <a:lnSpc>
                <a:spcPct val="100000"/>
              </a:lnSpc>
              <a:spcBef>
                <a:spcPts val="0"/>
              </a:spcBef>
              <a:spcAft>
                <a:spcPts val="0"/>
              </a:spcAft>
              <a:buSzPts val="1100"/>
              <a:buChar char="●"/>
            </a:pPr>
            <a:r>
              <a:rPr lang="en-US">
                <a:solidFill>
                  <a:schemeClr val="dk1"/>
                </a:solidFill>
              </a:rPr>
              <a:t>Listen 75% to their needs, speak 25%. Questions to ask (from </a:t>
            </a:r>
            <a:r>
              <a:rPr lang="en-US">
                <a:solidFill>
                  <a:schemeClr val="dk1"/>
                </a:solidFill>
                <a:extLst>
                  <a:ext uri="http://customooxmlschemas.google.com/">
                    <go:slidesCustomData xmlns:go="http://customooxmlschemas.google.com/" textRoundtripDataId="3"/>
                  </a:ext>
                </a:extLst>
              </a:rPr>
              <a:t>DOL’s</a:t>
            </a:r>
            <a:r>
              <a:rPr lang="en-US">
                <a:solidFill>
                  <a:schemeClr val="dk1"/>
                </a:solidFill>
              </a:rPr>
              <a:t> guidebook):</a:t>
            </a:r>
            <a:endParaRPr b="0" i="0" sz="1100" u="none" cap="none" strike="noStrike">
              <a:solidFill>
                <a:srgbClr val="000000"/>
              </a:solidFill>
              <a:latin typeface="Arial"/>
              <a:ea typeface="Arial"/>
              <a:cs typeface="Arial"/>
              <a:sym typeface="Arial"/>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WHAT JOBS DO YOU HAVE THE MOST DIFFICULTY FILLING? HOW EASILY ARE YOU ABLE TO FIND WORKERS WITH THE RIGHT SKILL SETS?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POSITIONS HAVE THE HIGHEST TURNOVER?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üDO YOU ANTICIPATE THE RETIREMENT OF HIGHLY SKILLED WORKERS SOON?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CHALLENGES HAVE YOU ENCOUNTERED HELPING WORKERS KEEP PACE WITH INDUSTRY ADVANCES?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üIF YOUR COMPANY HAS DIVERSITY GOALS AND STRATEGIES, DO YOU HAVE DIFFICULTY ATTRACTING NEW AND MORE DIVERSE TALENT POOLS?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üHOW ARE YOU CURRENTLY ADDRESSING THESE CHALLENGES?</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WHICH SOLUTIONS HAVE BEEN MOST SUCCESSFUL? LESS SUCCESSFUL? </a:t>
            </a:r>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bfad1ab63_0_85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bfad1ab63_0_85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sz="1900">
                <a:latin typeface="Times New Roman"/>
                <a:ea typeface="Times New Roman"/>
                <a:cs typeface="Times New Roman"/>
                <a:sym typeface="Times New Roman"/>
              </a:rPr>
              <a:t>When asked “What would make businesses want to participate in youth employment initiatives?”, five primary incentives for participating in youth employment initiatives emerged: </a:t>
            </a:r>
            <a:endParaRPr/>
          </a:p>
        </p:txBody>
      </p:sp>
      <p:sp>
        <p:nvSpPr>
          <p:cNvPr id="267" name="Google Shape;267;gbbfad1ab63_0_85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bb69528292_0_0: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bb69528292_0_0: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a:solidFill>
                  <a:srgbClr val="172169"/>
                </a:solidFill>
                <a:latin typeface="Arial"/>
                <a:ea typeface="Arial"/>
                <a:cs typeface="Arial"/>
                <a:sym typeface="Arial"/>
              </a:rPr>
              <a:t>“What prevents businesses from participating in youth employment initiatives?” five key factors in addition to preconceived notions of internships, youth, and youth employment emerged: 1) disconnect between opportunities and youth applicants, 2) finances, 3) time, 4) transportation, and 5) limitation of public resources.</a:t>
            </a:r>
            <a:endParaRPr sz="100"/>
          </a:p>
        </p:txBody>
      </p:sp>
      <p:sp>
        <p:nvSpPr>
          <p:cNvPr id="275" name="Google Shape;275;gbb69528292_0_0: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c33e470b5_0_1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c33e470b5_0_1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bc33e470b5_0_1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bc3f33c421_0_1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bc3f33c421_0_1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bc3f33c421_0_11: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c33e470b5_0_3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c33e470b5_0_3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bc33e470b5_0_31: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c33e470b5_0_43: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bc33e470b5_0_43: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311150" lvl="0" marL="469900" rtl="0" algn="l">
              <a:lnSpc>
                <a:spcPct val="100000"/>
              </a:lnSpc>
              <a:spcBef>
                <a:spcPts val="0"/>
              </a:spcBef>
              <a:spcAft>
                <a:spcPts val="0"/>
              </a:spcAft>
              <a:buSzPts val="1100"/>
              <a:buChar char="●"/>
            </a:pPr>
            <a:r>
              <a:rPr lang="en-US">
                <a:solidFill>
                  <a:schemeClr val="dk1"/>
                </a:solidFill>
              </a:rPr>
              <a:t>Listen 75% to their needs, speak 25%. Questions to ask (from </a:t>
            </a:r>
            <a:r>
              <a:rPr lang="en-US">
                <a:solidFill>
                  <a:schemeClr val="dk1"/>
                </a:solidFill>
                <a:extLst>
                  <a:ext uri="http://customooxmlschemas.google.com/">
                    <go:slidesCustomData xmlns:go="http://customooxmlschemas.google.com/" textRoundtripDataId="4"/>
                  </a:ext>
                </a:extLst>
              </a:rPr>
              <a:t>DOL’s</a:t>
            </a:r>
            <a:r>
              <a:rPr lang="en-US">
                <a:solidFill>
                  <a:schemeClr val="dk1"/>
                </a:solidFill>
              </a:rPr>
              <a:t> guidebook):</a:t>
            </a:r>
            <a:endParaRPr b="0" i="0" sz="1100" u="none" cap="none" strike="noStrike">
              <a:solidFill>
                <a:srgbClr val="000000"/>
              </a:solidFill>
              <a:latin typeface="Arial"/>
              <a:ea typeface="Arial"/>
              <a:cs typeface="Arial"/>
              <a:sym typeface="Arial"/>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WHAT JOBS DO YOU HAVE THE MOST DIFFICULTY FILLING? HOW EASILY ARE YOU ABLE TO FIND WORKERS WITH THE RIGHT SKILL SETS?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POSITIONS HAVE THE HIGHEST TURNOVER?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üDO YOU ANTICIPATE THE RETIREMENT OF HIGHLY SKILLED WORKERS SOON?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CHALLENGES HAVE YOU ENCOUNTERED HELPING WORKERS KEEP PACE WITH INDUSTRY ADVANCES?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üIF YOUR COMPANY HAS DIVERSITY GOALS AND STRATEGIES, DO YOU HAVE DIFFICULTY ATTRACTING NEW AND MORE DIVERSE TALENT POOLS?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üHOW ARE YOU CURRENTLY ADDRESSING THESE CHALLENGES?</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WHICH SOLUTIONS HAVE BEEN MOST SUCCESSFUL? LESS SUCCESSFUL? </a:t>
            </a:r>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c33e470b5_0_47: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c33e470b5_0_47: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bc33e470b5_0_47: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c33e470b5_0_54:notes"/>
          <p:cNvSpPr/>
          <p:nvPr>
            <p:ph idx="2" type="sldImg"/>
          </p:nvPr>
        </p:nvSpPr>
        <p:spPr>
          <a:xfrm>
            <a:off x="390172" y="698183"/>
            <a:ext cx="62427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bc33e470b5_0_54:notes"/>
          <p:cNvSpPr txBox="1"/>
          <p:nvPr>
            <p:ph idx="1" type="body"/>
          </p:nvPr>
        </p:nvSpPr>
        <p:spPr>
          <a:xfrm>
            <a:off x="702310" y="4421822"/>
            <a:ext cx="5618400" cy="4189200"/>
          </a:xfrm>
          <a:prstGeom prst="rect">
            <a:avLst/>
          </a:prstGeom>
          <a:noFill/>
          <a:ln>
            <a:noFill/>
          </a:ln>
        </p:spPr>
        <p:txBody>
          <a:bodyPr anchorCtr="0" anchor="t" bIns="93450" lIns="93450" spcFirstLastPara="1" rIns="93450" wrap="square" tIns="93450">
            <a:noAutofit/>
          </a:bodyPr>
          <a:lstStyle/>
          <a:p>
            <a:pPr indent="-311150" lvl="0" marL="469900" rtl="0" algn="l">
              <a:lnSpc>
                <a:spcPct val="100000"/>
              </a:lnSpc>
              <a:spcBef>
                <a:spcPts val="0"/>
              </a:spcBef>
              <a:spcAft>
                <a:spcPts val="0"/>
              </a:spcAft>
              <a:buSzPts val="1100"/>
              <a:buChar char="●"/>
            </a:pPr>
            <a:r>
              <a:rPr lang="en-US">
                <a:solidFill>
                  <a:schemeClr val="dk1"/>
                </a:solidFill>
              </a:rPr>
              <a:t>Listen 75% to their needs, speak 25%. Questions to ask (from </a:t>
            </a:r>
            <a:r>
              <a:rPr lang="en-US">
                <a:solidFill>
                  <a:schemeClr val="dk1"/>
                </a:solidFill>
                <a:extLst>
                  <a:ext uri="http://customooxmlschemas.google.com/">
                    <go:slidesCustomData xmlns:go="http://customooxmlschemas.google.com/" textRoundtripDataId="5"/>
                  </a:ext>
                </a:extLst>
              </a:rPr>
              <a:t>DOL’s</a:t>
            </a:r>
            <a:r>
              <a:rPr lang="en-US">
                <a:solidFill>
                  <a:schemeClr val="dk1"/>
                </a:solidFill>
              </a:rPr>
              <a:t> guidebook):</a:t>
            </a:r>
            <a:endParaRPr b="0" i="0" sz="1100" u="none" cap="none" strike="noStrike">
              <a:solidFill>
                <a:srgbClr val="000000"/>
              </a:solidFill>
              <a:latin typeface="Arial"/>
              <a:ea typeface="Arial"/>
              <a:cs typeface="Arial"/>
              <a:sym typeface="Arial"/>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WHAT JOBS DO YOU HAVE THE MOST DIFFICULTY FILLING? HOW EASILY ARE YOU ABLE TO FIND WORKERS WITH THE RIGHT SKILL SETS?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POSITIONS HAVE THE HIGHEST TURNOVER?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üDO YOU ANTICIPATE THE RETIREMENT OF HIGHLY SKILLED WORKERS SOON?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üWHAT CHALLENGES HAVE YOU ENCOUNTERED HELPING WORKERS KEEP PACE WITH INDUSTRY ADVANCES?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üIF YOUR COMPANY HAS DIVERSITY GOALS AND STRATEGIES, DO YOU HAVE DIFFICULTY ATTRACTING NEW AND MORE DIVERSE TALENT POOLS? </a:t>
            </a:r>
            <a:endParaRPr/>
          </a:p>
          <a:p>
            <a:pPr indent="-311150" lvl="0" marL="469900" rtl="0" algn="l">
              <a:lnSpc>
                <a:spcPct val="100000"/>
              </a:lnSpc>
              <a:spcBef>
                <a:spcPts val="0"/>
              </a:spcBef>
              <a:spcAft>
                <a:spcPts val="0"/>
              </a:spcAft>
              <a:buSzPts val="1100"/>
              <a:buChar char="●"/>
            </a:pPr>
            <a:r>
              <a:rPr b="0" i="0" lang="en-US" sz="1100" u="none" cap="none" strike="noStrike">
                <a:solidFill>
                  <a:srgbClr val="000000"/>
                </a:solidFill>
                <a:latin typeface="Arial"/>
                <a:ea typeface="Arial"/>
                <a:cs typeface="Arial"/>
                <a:sym typeface="Arial"/>
              </a:rPr>
              <a:t>üHOW ARE YOU CURRENTLY ADDRESSING THESE CHALLENGES?</a:t>
            </a:r>
            <a:br>
              <a:rPr b="0" i="0" lang="en-US" sz="11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WHICH SOLUTIONS HAVE BEEN MOST SUCCESSFUL? LESS SUCCESSFUL? </a:t>
            </a:r>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solidFill>
                <a:schemeClr val="dk1"/>
              </a:solidFill>
            </a:endParaRPr>
          </a:p>
          <a:p>
            <a:pPr indent="-241300" lvl="0" marL="4699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bc33e470b5_0_5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bc33e470b5_0_5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bc33e470b5_0_5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bfad1ab63_0_70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bbfad1ab63_0_708: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bbfad1ab63_0_708: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bc3f33c421_0_19: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bc3f33c421_0_19: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bc3f33c421_0_19: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bc3f33c421_0_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bc3f33c421_0_3: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bc3f33c421_0_3: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bfad1ab63_0_691: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bbfad1ab63_0_69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bfad1ab63_0_699: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bbfad1ab63_0_699: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bfad1ab63_0_649: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bfad1ab63_0_649: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bbfad1ab63_0_649: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701675" y="4479925"/>
            <a:ext cx="5619750" cy="36655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bfad1ab63_0_655: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bfad1ab63_0_655: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bbfad1ab63_0_655:notes"/>
          <p:cNvSpPr txBox="1"/>
          <p:nvPr>
            <p:ph idx="12" type="sldNum"/>
          </p:nvPr>
        </p:nvSpPr>
        <p:spPr>
          <a:xfrm>
            <a:off x="3978275" y="8842375"/>
            <a:ext cx="30432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bfad1ab63_0_716:notes"/>
          <p:cNvSpPr txBox="1"/>
          <p:nvPr>
            <p:ph idx="1" type="body"/>
          </p:nvPr>
        </p:nvSpPr>
        <p:spPr>
          <a:xfrm>
            <a:off x="701675" y="4479925"/>
            <a:ext cx="5619900" cy="3665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bbfad1ab63_0_716: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id="16" name="Google Shape;16;p10"/>
          <p:cNvPicPr preferRelativeResize="0"/>
          <p:nvPr/>
        </p:nvPicPr>
        <p:blipFill rotWithShape="1">
          <a:blip r:embed="rId2">
            <a:alphaModFix/>
          </a:blip>
          <a:srcRect b="0" l="0" r="0" t="0"/>
          <a:stretch/>
        </p:blipFill>
        <p:spPr>
          <a:xfrm>
            <a:off x="0" y="-1"/>
            <a:ext cx="12192000" cy="6861047"/>
          </a:xfrm>
          <a:prstGeom prst="rect">
            <a:avLst/>
          </a:prstGeom>
          <a:noFill/>
          <a:ln>
            <a:noFill/>
          </a:ln>
        </p:spPr>
      </p:pic>
      <p:sp>
        <p:nvSpPr>
          <p:cNvPr id="17" name="Google Shape;17;p10"/>
          <p:cNvSpPr txBox="1"/>
          <p:nvPr>
            <p:ph type="ctrTitle"/>
          </p:nvPr>
        </p:nvSpPr>
        <p:spPr>
          <a:xfrm>
            <a:off x="6516546" y="844570"/>
            <a:ext cx="5208608"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2169"/>
              </a:buClr>
              <a:buSzPts val="6000"/>
              <a:buFont typeface="Calibri"/>
              <a:buNone/>
              <a:defRPr b="1" sz="6000">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
          <p:cNvSpPr txBox="1"/>
          <p:nvPr>
            <p:ph idx="1" type="subTitle"/>
          </p:nvPr>
        </p:nvSpPr>
        <p:spPr>
          <a:xfrm>
            <a:off x="6516546" y="3833532"/>
            <a:ext cx="5208608" cy="75004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8595B"/>
              </a:buClr>
              <a:buSzPts val="2400"/>
              <a:buNone/>
              <a:defRPr sz="2400">
                <a:solidFill>
                  <a:srgbClr val="58595B"/>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0"/>
          <p:cNvSpPr txBox="1"/>
          <p:nvPr>
            <p:ph idx="11" type="ftr"/>
          </p:nvPr>
        </p:nvSpPr>
        <p:spPr>
          <a:xfrm>
            <a:off x="6446135" y="62637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2" type="sldNum"/>
          </p:nvPr>
        </p:nvSpPr>
        <p:spPr>
          <a:xfrm>
            <a:off x="10984374" y="6263750"/>
            <a:ext cx="72824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pic>
        <p:nvPicPr>
          <p:cNvPr id="22" name="Google Shape;22;p11"/>
          <p:cNvPicPr preferRelativeResize="0"/>
          <p:nvPr/>
        </p:nvPicPr>
        <p:blipFill rotWithShape="1">
          <a:blip r:embed="rId2">
            <a:alphaModFix/>
          </a:blip>
          <a:srcRect b="0" l="0" r="0" t="0"/>
          <a:stretch/>
        </p:blipFill>
        <p:spPr>
          <a:xfrm>
            <a:off x="0" y="-1"/>
            <a:ext cx="12192000" cy="6861047"/>
          </a:xfrm>
          <a:prstGeom prst="rect">
            <a:avLst/>
          </a:prstGeom>
          <a:noFill/>
          <a:ln>
            <a:noFill/>
          </a:ln>
        </p:spPr>
      </p:pic>
      <p:sp>
        <p:nvSpPr>
          <p:cNvPr id="23" name="Google Shape;23;p11"/>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1"/>
          <p:cNvSpPr txBox="1"/>
          <p:nvPr>
            <p:ph idx="1" type="body"/>
          </p:nvPr>
        </p:nvSpPr>
        <p:spPr>
          <a:xfrm>
            <a:off x="838200" y="2118167"/>
            <a:ext cx="10515600" cy="4058796"/>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58595B"/>
              </a:buClr>
              <a:buSzPts val="2800"/>
              <a:buChar char="•"/>
              <a:defRPr>
                <a:solidFill>
                  <a:srgbClr val="58595B"/>
                </a:solidFill>
              </a:defRPr>
            </a:lvl1pPr>
            <a:lvl2pPr indent="-381000" lvl="1" marL="914400" algn="l">
              <a:lnSpc>
                <a:spcPct val="90000"/>
              </a:lnSpc>
              <a:spcBef>
                <a:spcPts val="500"/>
              </a:spcBef>
              <a:spcAft>
                <a:spcPts val="0"/>
              </a:spcAft>
              <a:buClr>
                <a:srgbClr val="58595B"/>
              </a:buClr>
              <a:buSzPts val="2400"/>
              <a:buChar char="•"/>
              <a:defRPr>
                <a:solidFill>
                  <a:srgbClr val="58595B"/>
                </a:solidFill>
              </a:defRPr>
            </a:lvl2pPr>
            <a:lvl3pPr indent="-355600" lvl="2" marL="1371600" algn="l">
              <a:lnSpc>
                <a:spcPct val="90000"/>
              </a:lnSpc>
              <a:spcBef>
                <a:spcPts val="500"/>
              </a:spcBef>
              <a:spcAft>
                <a:spcPts val="0"/>
              </a:spcAft>
              <a:buClr>
                <a:srgbClr val="58595B"/>
              </a:buClr>
              <a:buSzPts val="2000"/>
              <a:buChar char="•"/>
              <a:defRPr>
                <a:solidFill>
                  <a:srgbClr val="58595B"/>
                </a:solidFill>
              </a:defRPr>
            </a:lvl3pPr>
            <a:lvl4pPr indent="-342900" lvl="3" marL="1828800" algn="l">
              <a:lnSpc>
                <a:spcPct val="90000"/>
              </a:lnSpc>
              <a:spcBef>
                <a:spcPts val="500"/>
              </a:spcBef>
              <a:spcAft>
                <a:spcPts val="0"/>
              </a:spcAft>
              <a:buClr>
                <a:srgbClr val="58595B"/>
              </a:buClr>
              <a:buSzPts val="1800"/>
              <a:buChar char="•"/>
              <a:defRPr>
                <a:solidFill>
                  <a:srgbClr val="58595B"/>
                </a:solidFill>
              </a:defRPr>
            </a:lvl4pPr>
            <a:lvl5pPr indent="-342900" lvl="4" marL="2286000" algn="l">
              <a:lnSpc>
                <a:spcPct val="90000"/>
              </a:lnSpc>
              <a:spcBef>
                <a:spcPts val="500"/>
              </a:spcBef>
              <a:spcAft>
                <a:spcPts val="0"/>
              </a:spcAft>
              <a:buClr>
                <a:srgbClr val="58595B"/>
              </a:buClr>
              <a:buSzPts val="1800"/>
              <a:buChar char="•"/>
              <a:defRPr>
                <a:solidFill>
                  <a:srgbClr val="58595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1"/>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F7F7F"/>
                </a:solidFill>
                <a:latin typeface="Calibri"/>
                <a:ea typeface="Calibri"/>
                <a:cs typeface="Calibri"/>
                <a:sym typeface="Calibri"/>
              </a:defRPr>
            </a:lvl1pPr>
            <a:lvl2pPr indent="0" lvl="1" marL="0" algn="r">
              <a:spcBef>
                <a:spcPts val="0"/>
              </a:spcBef>
              <a:buNone/>
              <a:defRPr b="0" i="0" sz="1200" u="none" cap="none" strike="noStrike">
                <a:solidFill>
                  <a:srgbClr val="7F7F7F"/>
                </a:solidFill>
                <a:latin typeface="Calibri"/>
                <a:ea typeface="Calibri"/>
                <a:cs typeface="Calibri"/>
                <a:sym typeface="Calibri"/>
              </a:defRPr>
            </a:lvl2pPr>
            <a:lvl3pPr indent="0" lvl="2" marL="0" algn="r">
              <a:spcBef>
                <a:spcPts val="0"/>
              </a:spcBef>
              <a:buNone/>
              <a:defRPr b="0" i="0" sz="1200" u="none" cap="none" strike="noStrike">
                <a:solidFill>
                  <a:srgbClr val="7F7F7F"/>
                </a:solidFill>
                <a:latin typeface="Calibri"/>
                <a:ea typeface="Calibri"/>
                <a:cs typeface="Calibri"/>
                <a:sym typeface="Calibri"/>
              </a:defRPr>
            </a:lvl3pPr>
            <a:lvl4pPr indent="0" lvl="3" marL="0" algn="r">
              <a:spcBef>
                <a:spcPts val="0"/>
              </a:spcBef>
              <a:buNone/>
              <a:defRPr b="0" i="0" sz="1200" u="none" cap="none" strike="noStrike">
                <a:solidFill>
                  <a:srgbClr val="7F7F7F"/>
                </a:solidFill>
                <a:latin typeface="Calibri"/>
                <a:ea typeface="Calibri"/>
                <a:cs typeface="Calibri"/>
                <a:sym typeface="Calibri"/>
              </a:defRPr>
            </a:lvl4pPr>
            <a:lvl5pPr indent="0" lvl="4" marL="0" algn="r">
              <a:spcBef>
                <a:spcPts val="0"/>
              </a:spcBef>
              <a:buNone/>
              <a:defRPr b="0" i="0" sz="1200" u="none" cap="none" strike="noStrike">
                <a:solidFill>
                  <a:srgbClr val="7F7F7F"/>
                </a:solidFill>
                <a:latin typeface="Calibri"/>
                <a:ea typeface="Calibri"/>
                <a:cs typeface="Calibri"/>
                <a:sym typeface="Calibri"/>
              </a:defRPr>
            </a:lvl5pPr>
            <a:lvl6pPr indent="0" lvl="5" marL="0" algn="r">
              <a:spcBef>
                <a:spcPts val="0"/>
              </a:spcBef>
              <a:buNone/>
              <a:defRPr b="0" i="0" sz="1200" u="none" cap="none" strike="noStrike">
                <a:solidFill>
                  <a:srgbClr val="7F7F7F"/>
                </a:solidFill>
                <a:latin typeface="Calibri"/>
                <a:ea typeface="Calibri"/>
                <a:cs typeface="Calibri"/>
                <a:sym typeface="Calibri"/>
              </a:defRPr>
            </a:lvl6pPr>
            <a:lvl7pPr indent="0" lvl="6" marL="0" algn="r">
              <a:spcBef>
                <a:spcPts val="0"/>
              </a:spcBef>
              <a:buNone/>
              <a:defRPr b="0" i="0" sz="1200" u="none" cap="none" strike="noStrike">
                <a:solidFill>
                  <a:srgbClr val="7F7F7F"/>
                </a:solidFill>
                <a:latin typeface="Calibri"/>
                <a:ea typeface="Calibri"/>
                <a:cs typeface="Calibri"/>
                <a:sym typeface="Calibri"/>
              </a:defRPr>
            </a:lvl7pPr>
            <a:lvl8pPr indent="0" lvl="7" marL="0" algn="r">
              <a:spcBef>
                <a:spcPts val="0"/>
              </a:spcBef>
              <a:buNone/>
              <a:defRPr b="0" i="0" sz="1200" u="none" cap="none" strike="noStrike">
                <a:solidFill>
                  <a:srgbClr val="7F7F7F"/>
                </a:solidFill>
                <a:latin typeface="Calibri"/>
                <a:ea typeface="Calibri"/>
                <a:cs typeface="Calibri"/>
                <a:sym typeface="Calibri"/>
              </a:defRPr>
            </a:lvl8pPr>
            <a:lvl9pPr indent="0" lvl="8" marL="0" algn="r">
              <a:spcBef>
                <a:spcPts val="0"/>
              </a:spcBef>
              <a:buNone/>
              <a:defRPr b="0" i="0" sz="1200" u="none" cap="none" strike="noStrike">
                <a:solidFill>
                  <a:srgbClr val="7F7F7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11"/>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7" name="Shape 27"/>
        <p:cNvGrpSpPr/>
        <p:nvPr/>
      </p:nvGrpSpPr>
      <p:grpSpPr>
        <a:xfrm>
          <a:off x="0" y="0"/>
          <a:ext cx="0" cy="0"/>
          <a:chOff x="0" y="0"/>
          <a:chExt cx="0" cy="0"/>
        </a:xfrm>
      </p:grpSpPr>
      <p:pic>
        <p:nvPicPr>
          <p:cNvPr id="28" name="Google Shape;28;p12"/>
          <p:cNvPicPr preferRelativeResize="0"/>
          <p:nvPr/>
        </p:nvPicPr>
        <p:blipFill rotWithShape="1">
          <a:blip r:embed="rId2">
            <a:alphaModFix/>
          </a:blip>
          <a:srcRect b="0" l="0" r="0" t="0"/>
          <a:stretch/>
        </p:blipFill>
        <p:spPr>
          <a:xfrm>
            <a:off x="585216" y="245365"/>
            <a:ext cx="2060448" cy="1134495"/>
          </a:xfrm>
          <a:prstGeom prst="rect">
            <a:avLst/>
          </a:prstGeom>
          <a:noFill/>
          <a:ln>
            <a:noFill/>
          </a:ln>
        </p:spPr>
      </p:pic>
      <p:sp>
        <p:nvSpPr>
          <p:cNvPr id="29" name="Google Shape;29;p12"/>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txBox="1"/>
          <p:nvPr>
            <p:ph idx="1" type="body"/>
          </p:nvPr>
        </p:nvSpPr>
        <p:spPr>
          <a:xfrm>
            <a:off x="839788" y="2005257"/>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1" name="Google Shape;31;p12"/>
          <p:cNvSpPr txBox="1"/>
          <p:nvPr>
            <p:ph idx="2" type="body"/>
          </p:nvPr>
        </p:nvSpPr>
        <p:spPr>
          <a:xfrm>
            <a:off x="839788" y="2829169"/>
            <a:ext cx="5157787" cy="35271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3" type="body"/>
          </p:nvPr>
        </p:nvSpPr>
        <p:spPr>
          <a:xfrm>
            <a:off x="6172200" y="2005257"/>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2"/>
          <p:cNvSpPr txBox="1"/>
          <p:nvPr>
            <p:ph idx="4" type="body"/>
          </p:nvPr>
        </p:nvSpPr>
        <p:spPr>
          <a:xfrm>
            <a:off x="6172200" y="2829169"/>
            <a:ext cx="5183188" cy="35271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2"/>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pic>
        <p:nvPicPr>
          <p:cNvPr id="37" name="Google Shape;37;p13"/>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38" name="Google Shape;38;p13"/>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39" name="Google Shape;39;p13"/>
          <p:cNvSpPr txBox="1"/>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Clr>
                <a:srgbClr val="172169"/>
              </a:buClr>
              <a:buSzPts val="4070"/>
              <a:buFont typeface="Calibri"/>
              <a:buNone/>
            </a:pPr>
            <a:r>
              <a:rPr b="1" i="0" lang="en-US" sz="4070" u="none" cap="none" strike="noStrike">
                <a:solidFill>
                  <a:srgbClr val="172169"/>
                </a:solidFill>
                <a:latin typeface="Calibri"/>
                <a:ea typeface="Calibri"/>
                <a:cs typeface="Calibri"/>
                <a:sym typeface="Calibri"/>
              </a:rPr>
              <a:t>Click to edit Master title style</a:t>
            </a:r>
            <a:endParaRPr/>
          </a:p>
        </p:txBody>
      </p:sp>
      <p:sp>
        <p:nvSpPr>
          <p:cNvPr id="40" name="Google Shape;40;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2169"/>
              </a:buClr>
              <a:buSzPts val="6000"/>
              <a:buFont typeface="Calibri"/>
              <a:buNone/>
              <a:defRPr sz="6000">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13"/>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pic>
        <p:nvPicPr>
          <p:cNvPr id="45" name="Google Shape;45;p14"/>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46" name="Google Shape;46;p14"/>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47" name="Google Shape;47;p14"/>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4"/>
          <p:cNvSpPr txBox="1"/>
          <p:nvPr>
            <p:ph idx="1" type="body"/>
          </p:nvPr>
        </p:nvSpPr>
        <p:spPr>
          <a:xfrm>
            <a:off x="838200" y="2157699"/>
            <a:ext cx="5181600" cy="40192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4"/>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b="0" l="0" r="0" t="0"/>
          <a:stretch/>
        </p:blipFill>
        <p:spPr>
          <a:xfrm>
            <a:off x="0" y="-1"/>
            <a:ext cx="12192000" cy="6861047"/>
          </a:xfrm>
          <a:prstGeom prst="rect">
            <a:avLst/>
          </a:prstGeom>
          <a:noFill/>
          <a:ln>
            <a:noFill/>
          </a:ln>
        </p:spPr>
      </p:pic>
      <p:pic>
        <p:nvPicPr>
          <p:cNvPr id="54" name="Google Shape;54;p15"/>
          <p:cNvPicPr preferRelativeResize="0"/>
          <p:nvPr/>
        </p:nvPicPr>
        <p:blipFill rotWithShape="1">
          <a:blip r:embed="rId3">
            <a:alphaModFix/>
          </a:blip>
          <a:srcRect b="0" l="0" r="0" t="0"/>
          <a:stretch/>
        </p:blipFill>
        <p:spPr>
          <a:xfrm>
            <a:off x="585216" y="245365"/>
            <a:ext cx="2060448" cy="1134495"/>
          </a:xfrm>
          <a:prstGeom prst="rect">
            <a:avLst/>
          </a:prstGeom>
          <a:noFill/>
          <a:ln>
            <a:noFill/>
          </a:ln>
        </p:spPr>
      </p:pic>
      <p:sp>
        <p:nvSpPr>
          <p:cNvPr id="55" name="Google Shape;55;p15"/>
          <p:cNvSpPr txBox="1"/>
          <p:nvPr>
            <p:ph type="title"/>
          </p:nvPr>
        </p:nvSpPr>
        <p:spPr>
          <a:xfrm>
            <a:off x="3211010" y="610865"/>
            <a:ext cx="7616143" cy="5610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72169"/>
              </a:buClr>
              <a:buSzPts val="4400"/>
              <a:buFont typeface="Calibri"/>
              <a:buNone/>
              <a:defRPr b="1">
                <a:solidFill>
                  <a:srgbClr val="17216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1" type="ftr"/>
          </p:nvPr>
        </p:nvSpPr>
        <p:spPr>
          <a:xfrm>
            <a:off x="4038600" y="6483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2C3E65"/>
        </a:solidFill>
      </p:bgPr>
    </p:bg>
    <p:spTree>
      <p:nvGrpSpPr>
        <p:cNvPr id="58" name="Shape 58"/>
        <p:cNvGrpSpPr/>
        <p:nvPr/>
      </p:nvGrpSpPr>
      <p:grpSpPr>
        <a:xfrm>
          <a:off x="0" y="0"/>
          <a:ext cx="0" cy="0"/>
          <a:chOff x="0" y="0"/>
          <a:chExt cx="0" cy="0"/>
        </a:xfrm>
      </p:grpSpPr>
      <p:sp>
        <p:nvSpPr>
          <p:cNvPr id="59" name="Google Shape;59;gbbfad1ab63_0_208"/>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rtl="0" algn="l">
              <a:lnSpc>
                <a:spcPct val="100000"/>
              </a:lnSpc>
              <a:spcBef>
                <a:spcPts val="0"/>
              </a:spcBef>
              <a:spcAft>
                <a:spcPts val="0"/>
              </a:spcAft>
              <a:buClr>
                <a:srgbClr val="FFFFFF"/>
              </a:buClr>
              <a:buSzPts val="6400"/>
              <a:buNone/>
              <a:defRPr sz="6400">
                <a:solidFill>
                  <a:srgbClr val="FFFFFF"/>
                </a:solidFill>
              </a:defRPr>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60" name="Google Shape;60;gbbfad1ab63_0_208"/>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gbbfad1ab63_0_21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63" name="Google Shape;63;gbbfad1ab63_0_21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64" name="Google Shape;64;gbbfad1ab63_0_21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gbbfad1ab63_0_215"/>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67" name="Google Shape;67;gbbfad1ab63_0_215"/>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68" name="Google Shape;68;gbbfad1ab63_0_21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1029725" y="1438575"/>
            <a:ext cx="10132500" cy="3626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72169"/>
              </a:buClr>
              <a:buSzPts val="4800"/>
              <a:buFont typeface="Times New Roman"/>
              <a:buNone/>
            </a:pPr>
            <a:r>
              <a:rPr lang="en-US" sz="4800">
                <a:latin typeface="Times New Roman"/>
                <a:ea typeface="Times New Roman"/>
                <a:cs typeface="Times New Roman"/>
                <a:sym typeface="Times New Roman"/>
              </a:rPr>
              <a:t>Illinois Youth Career Pathway Grant Opportunity</a:t>
            </a:r>
            <a:br>
              <a:rPr lang="en-US" sz="4800">
                <a:latin typeface="Times New Roman"/>
                <a:ea typeface="Times New Roman"/>
                <a:cs typeface="Times New Roman"/>
                <a:sym typeface="Times New Roman"/>
              </a:rPr>
            </a:br>
            <a:br>
              <a:rPr lang="en-US" sz="4800">
                <a:latin typeface="Times New Roman"/>
                <a:ea typeface="Times New Roman"/>
                <a:cs typeface="Times New Roman"/>
                <a:sym typeface="Times New Roman"/>
              </a:rPr>
            </a:br>
            <a:r>
              <a:rPr lang="en-US" sz="4800">
                <a:latin typeface="Times New Roman"/>
                <a:ea typeface="Times New Roman"/>
                <a:cs typeface="Times New Roman"/>
                <a:sym typeface="Times New Roman"/>
              </a:rPr>
              <a:t>Technical Assistance Session: Business Engagement</a:t>
            </a:r>
            <a:endParaRPr i="1" sz="3200">
              <a:latin typeface="Times New Roman"/>
              <a:ea typeface="Times New Roman"/>
              <a:cs typeface="Times New Roman"/>
              <a:sym typeface="Times New Roman"/>
            </a:endParaRPr>
          </a:p>
        </p:txBody>
      </p:sp>
      <p:pic>
        <p:nvPicPr>
          <p:cNvPr id="75" name="Google Shape;75;p1"/>
          <p:cNvPicPr preferRelativeResize="0"/>
          <p:nvPr/>
        </p:nvPicPr>
        <p:blipFill rotWithShape="1">
          <a:blip r:embed="rId3">
            <a:alphaModFix/>
          </a:blip>
          <a:srcRect b="0" l="0" r="0" t="0"/>
          <a:stretch/>
        </p:blipFill>
        <p:spPr>
          <a:xfrm>
            <a:off x="-27649" y="3486150"/>
            <a:ext cx="2715065" cy="1494931"/>
          </a:xfrm>
          <a:prstGeom prst="rect">
            <a:avLst/>
          </a:prstGeom>
          <a:noFill/>
          <a:ln>
            <a:noFill/>
          </a:ln>
        </p:spPr>
      </p:pic>
      <p:sp>
        <p:nvSpPr>
          <p:cNvPr id="76" name="Google Shape;76;p1"/>
          <p:cNvSpPr txBox="1"/>
          <p:nvPr/>
        </p:nvSpPr>
        <p:spPr>
          <a:xfrm>
            <a:off x="442248" y="5391912"/>
            <a:ext cx="11521152" cy="88680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330"/>
              <a:buFont typeface="Arial"/>
              <a:buNone/>
            </a:pPr>
            <a:r>
              <a:rPr b="0" i="1" lang="en-US" sz="3330" u="none" cap="none" strike="noStrike">
                <a:solidFill>
                  <a:schemeClr val="lt1"/>
                </a:solidFill>
                <a:latin typeface="Arial"/>
                <a:ea typeface="Arial"/>
                <a:cs typeface="Arial"/>
                <a:sym typeface="Arial"/>
              </a:rPr>
              <a:t>Illinois Department of Commerce and Economic Opportunity</a:t>
            </a:r>
            <a:endParaRPr/>
          </a:p>
        </p:txBody>
      </p:sp>
      <p:pic>
        <p:nvPicPr>
          <p:cNvPr id="77" name="Google Shape;77;p1"/>
          <p:cNvPicPr preferRelativeResize="0"/>
          <p:nvPr/>
        </p:nvPicPr>
        <p:blipFill rotWithShape="1">
          <a:blip r:embed="rId4">
            <a:alphaModFix/>
          </a:blip>
          <a:srcRect b="0" l="0" r="0" t="0"/>
          <a:stretch/>
        </p:blipFill>
        <p:spPr>
          <a:xfrm>
            <a:off x="108641" y="467033"/>
            <a:ext cx="3409950" cy="97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7" name="Shape 147"/>
        <p:cNvGrpSpPr/>
        <p:nvPr/>
      </p:nvGrpSpPr>
      <p:grpSpPr>
        <a:xfrm>
          <a:off x="0" y="0"/>
          <a:ext cx="0" cy="0"/>
          <a:chOff x="0" y="0"/>
          <a:chExt cx="0" cy="0"/>
        </a:xfrm>
      </p:grpSpPr>
      <p:sp>
        <p:nvSpPr>
          <p:cNvPr id="148" name="Google Shape;148;gbc33e470b5_0_0"/>
          <p:cNvSpPr txBox="1"/>
          <p:nvPr>
            <p:ph idx="4294967295" type="title"/>
          </p:nvPr>
        </p:nvSpPr>
        <p:spPr>
          <a:xfrm>
            <a:off x="653667" y="181250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1: Create a List of Businesses</a:t>
            </a:r>
            <a:endParaRPr b="1" sz="6400">
              <a:solidFill>
                <a:srgbClr val="17216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bbfad1ab63_0_738"/>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Know Your Targets</a:t>
            </a:r>
            <a:endParaRPr sz="4000"/>
          </a:p>
        </p:txBody>
      </p:sp>
      <p:sp>
        <p:nvSpPr>
          <p:cNvPr id="154" name="Google Shape;154;gbbfad1ab63_0_738"/>
          <p:cNvSpPr txBox="1"/>
          <p:nvPr>
            <p:ph idx="1" type="body"/>
          </p:nvPr>
        </p:nvSpPr>
        <p:spPr>
          <a:xfrm>
            <a:off x="838200" y="1725517"/>
            <a:ext cx="10515600" cy="14760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3200">
                <a:solidFill>
                  <a:srgbClr val="172169"/>
                </a:solidFill>
                <a:latin typeface="Arial"/>
                <a:ea typeface="Arial"/>
                <a:cs typeface="Arial"/>
                <a:sym typeface="Arial"/>
              </a:rPr>
              <a:t>Before you can target employers, you should know:</a:t>
            </a:r>
            <a:endParaRPr sz="3200">
              <a:solidFill>
                <a:srgbClr val="172169"/>
              </a:solidFill>
              <a:latin typeface="Arial"/>
              <a:ea typeface="Arial"/>
              <a:cs typeface="Arial"/>
              <a:sym typeface="Arial"/>
            </a:endParaRPr>
          </a:p>
          <a:p>
            <a:pPr indent="-431800" lvl="0" marL="457200" rtl="0" algn="ctr">
              <a:lnSpc>
                <a:spcPct val="115000"/>
              </a:lnSpc>
              <a:spcBef>
                <a:spcPts val="0"/>
              </a:spcBef>
              <a:spcAft>
                <a:spcPts val="0"/>
              </a:spcAft>
              <a:buClr>
                <a:srgbClr val="172169"/>
              </a:buClr>
              <a:buSzPts val="3200"/>
              <a:buChar char="•"/>
            </a:pPr>
            <a:r>
              <a:rPr lang="en-US" sz="3200">
                <a:solidFill>
                  <a:srgbClr val="172169"/>
                </a:solidFill>
                <a:latin typeface="Arial"/>
                <a:ea typeface="Arial"/>
                <a:cs typeface="Arial"/>
                <a:sym typeface="Arial"/>
              </a:rPr>
              <a:t> Your program model </a:t>
            </a:r>
            <a:endParaRPr sz="3200">
              <a:solidFill>
                <a:srgbClr val="172169"/>
              </a:solidFill>
              <a:latin typeface="Arial"/>
              <a:ea typeface="Arial"/>
              <a:cs typeface="Arial"/>
              <a:sym typeface="Arial"/>
            </a:endParaRPr>
          </a:p>
          <a:p>
            <a:pPr indent="-431800" lvl="0" marL="457200" rtl="0" algn="ctr">
              <a:lnSpc>
                <a:spcPct val="115000"/>
              </a:lnSpc>
              <a:spcBef>
                <a:spcPts val="0"/>
              </a:spcBef>
              <a:spcAft>
                <a:spcPts val="0"/>
              </a:spcAft>
              <a:buClr>
                <a:srgbClr val="172169"/>
              </a:buClr>
              <a:buSzPts val="3200"/>
              <a:buChar char="•"/>
            </a:pPr>
            <a:r>
              <a:rPr lang="en-US" sz="3200">
                <a:solidFill>
                  <a:srgbClr val="172169"/>
                </a:solidFill>
                <a:latin typeface="Arial"/>
                <a:ea typeface="Arial"/>
                <a:cs typeface="Arial"/>
                <a:sym typeface="Arial"/>
              </a:rPr>
              <a:t>Target population</a:t>
            </a:r>
            <a:endParaRPr sz="3200">
              <a:solidFill>
                <a:srgbClr val="172169"/>
              </a:solidFill>
              <a:latin typeface="Arial"/>
              <a:ea typeface="Arial"/>
              <a:cs typeface="Arial"/>
              <a:sym typeface="Arial"/>
            </a:endParaRPr>
          </a:p>
          <a:p>
            <a:pPr indent="0" lvl="0" marL="0" rtl="0" algn="l">
              <a:lnSpc>
                <a:spcPct val="115000"/>
              </a:lnSpc>
              <a:spcBef>
                <a:spcPts val="0"/>
              </a:spcBef>
              <a:spcAft>
                <a:spcPts val="0"/>
              </a:spcAft>
              <a:buNone/>
            </a:pPr>
            <a:r>
              <a:t/>
            </a:r>
            <a:endParaRPr i="1" sz="3200">
              <a:solidFill>
                <a:srgbClr val="172169"/>
              </a:solidFill>
            </a:endParaRPr>
          </a:p>
          <a:p>
            <a:pPr indent="0" lvl="0" marL="0" rtl="0" algn="l">
              <a:lnSpc>
                <a:spcPct val="115000"/>
              </a:lnSpc>
              <a:spcBef>
                <a:spcPts val="0"/>
              </a:spcBef>
              <a:spcAft>
                <a:spcPts val="0"/>
              </a:spcAft>
              <a:buClr>
                <a:schemeClr val="dk1"/>
              </a:buClr>
              <a:buSzPts val="1100"/>
              <a:buFont typeface="Arial"/>
              <a:buNone/>
            </a:pPr>
            <a:r>
              <a:t/>
            </a:r>
            <a:endParaRPr i="1" sz="3200">
              <a:solidFill>
                <a:srgbClr val="172169"/>
              </a:solidFill>
            </a:endParaRPr>
          </a:p>
        </p:txBody>
      </p:sp>
      <p:sp>
        <p:nvSpPr>
          <p:cNvPr id="155" name="Google Shape;155;gbbfad1ab63_0_738"/>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sp>
        <p:nvSpPr>
          <p:cNvPr id="156" name="Google Shape;156;gbbfad1ab63_0_738"/>
          <p:cNvSpPr txBox="1"/>
          <p:nvPr/>
        </p:nvSpPr>
        <p:spPr>
          <a:xfrm rot="-2278543">
            <a:off x="474956" y="4007975"/>
            <a:ext cx="3292393" cy="49250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2C3E65"/>
                </a:solidFill>
                <a:latin typeface="Calibri"/>
                <a:ea typeface="Calibri"/>
                <a:cs typeface="Calibri"/>
                <a:sym typeface="Calibri"/>
              </a:rPr>
              <a:t>Youth Apprenticeship </a:t>
            </a:r>
            <a:endParaRPr sz="2000">
              <a:solidFill>
                <a:srgbClr val="2C3E65"/>
              </a:solidFill>
              <a:latin typeface="Calibri"/>
              <a:ea typeface="Calibri"/>
              <a:cs typeface="Calibri"/>
              <a:sym typeface="Calibri"/>
            </a:endParaRPr>
          </a:p>
        </p:txBody>
      </p:sp>
      <p:sp>
        <p:nvSpPr>
          <p:cNvPr id="157" name="Google Shape;157;gbbfad1ab63_0_738"/>
          <p:cNvSpPr txBox="1"/>
          <p:nvPr/>
        </p:nvSpPr>
        <p:spPr>
          <a:xfrm rot="-2086528">
            <a:off x="3104026" y="5450497"/>
            <a:ext cx="3641373" cy="49265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latin typeface="Calibri"/>
                <a:ea typeface="Calibri"/>
                <a:cs typeface="Calibri"/>
                <a:sym typeface="Calibri"/>
              </a:rPr>
              <a:t>Pre-apprenticeship</a:t>
            </a:r>
            <a:endParaRPr sz="2000">
              <a:latin typeface="Calibri"/>
              <a:ea typeface="Calibri"/>
              <a:cs typeface="Calibri"/>
              <a:sym typeface="Calibri"/>
            </a:endParaRPr>
          </a:p>
        </p:txBody>
      </p:sp>
      <p:sp>
        <p:nvSpPr>
          <p:cNvPr id="158" name="Google Shape;158;gbbfad1ab63_0_738"/>
          <p:cNvSpPr txBox="1"/>
          <p:nvPr/>
        </p:nvSpPr>
        <p:spPr>
          <a:xfrm rot="-2272617">
            <a:off x="906402" y="4655642"/>
            <a:ext cx="3823491" cy="492556"/>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latin typeface="Calibri"/>
                <a:ea typeface="Calibri"/>
                <a:cs typeface="Calibri"/>
                <a:sym typeface="Calibri"/>
              </a:rPr>
              <a:t>Short-term career </a:t>
            </a:r>
            <a:endParaRPr sz="2000">
              <a:latin typeface="Calibri"/>
              <a:ea typeface="Calibri"/>
              <a:cs typeface="Calibri"/>
              <a:sym typeface="Calibri"/>
            </a:endParaRPr>
          </a:p>
        </p:txBody>
      </p:sp>
      <p:sp>
        <p:nvSpPr>
          <p:cNvPr id="159" name="Google Shape;159;gbbfad1ab63_0_738"/>
          <p:cNvSpPr txBox="1"/>
          <p:nvPr/>
        </p:nvSpPr>
        <p:spPr>
          <a:xfrm rot="1064546">
            <a:off x="8535330" y="3847359"/>
            <a:ext cx="2637342" cy="49258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Youth with disabilities </a:t>
            </a:r>
            <a:endParaRPr sz="2000">
              <a:latin typeface="Calibri"/>
              <a:ea typeface="Calibri"/>
              <a:cs typeface="Calibri"/>
              <a:sym typeface="Calibri"/>
            </a:endParaRPr>
          </a:p>
        </p:txBody>
      </p:sp>
      <p:sp>
        <p:nvSpPr>
          <p:cNvPr id="160" name="Google Shape;160;gbbfad1ab63_0_738"/>
          <p:cNvSpPr txBox="1"/>
          <p:nvPr/>
        </p:nvSpPr>
        <p:spPr>
          <a:xfrm rot="-2254706">
            <a:off x="1857462" y="5450629"/>
            <a:ext cx="2984028" cy="49240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Paid work experience </a:t>
            </a:r>
            <a:endParaRPr sz="2000">
              <a:latin typeface="Calibri"/>
              <a:ea typeface="Calibri"/>
              <a:cs typeface="Calibri"/>
              <a:sym typeface="Calibri"/>
            </a:endParaRPr>
          </a:p>
        </p:txBody>
      </p:sp>
      <p:sp>
        <p:nvSpPr>
          <p:cNvPr id="161" name="Google Shape;161;gbbfad1ab63_0_738"/>
          <p:cNvSpPr txBox="1"/>
          <p:nvPr/>
        </p:nvSpPr>
        <p:spPr>
          <a:xfrm rot="1064546">
            <a:off x="8289180" y="4845884"/>
            <a:ext cx="2637342" cy="49258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Young parents  </a:t>
            </a:r>
            <a:endParaRPr sz="2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bbfad1ab63_0_724"/>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Know Your Targets</a:t>
            </a:r>
            <a:endParaRPr sz="4000"/>
          </a:p>
        </p:txBody>
      </p:sp>
      <p:sp>
        <p:nvSpPr>
          <p:cNvPr id="167" name="Google Shape;167;gbbfad1ab63_0_724"/>
          <p:cNvSpPr txBox="1"/>
          <p:nvPr>
            <p:ph idx="1" type="body"/>
          </p:nvPr>
        </p:nvSpPr>
        <p:spPr>
          <a:xfrm>
            <a:off x="838200" y="1725513"/>
            <a:ext cx="10515600" cy="4204200"/>
          </a:xfrm>
          <a:prstGeom prst="rect">
            <a:avLst/>
          </a:prstGeom>
          <a:noFill/>
          <a:ln>
            <a:noFill/>
          </a:ln>
        </p:spPr>
        <p:txBody>
          <a:bodyPr anchorCtr="0" anchor="t" bIns="45700" lIns="91425" spcFirstLastPara="1" rIns="91425" wrap="square" tIns="45700">
            <a:noAutofit/>
          </a:bodyPr>
          <a:lstStyle/>
          <a:p>
            <a:pPr indent="0" lvl="0" marL="101600" rtl="0" algn="l">
              <a:lnSpc>
                <a:spcPct val="115000"/>
              </a:lnSpc>
              <a:spcBef>
                <a:spcPts val="0"/>
              </a:spcBef>
              <a:spcAft>
                <a:spcPts val="0"/>
              </a:spcAft>
              <a:buNone/>
            </a:pPr>
            <a:r>
              <a:rPr lang="en-US" sz="2500">
                <a:solidFill>
                  <a:srgbClr val="172169"/>
                </a:solidFill>
                <a:latin typeface="Arial"/>
                <a:ea typeface="Arial"/>
                <a:cs typeface="Arial"/>
                <a:sym typeface="Arial"/>
              </a:rPr>
              <a:t>Create a list of 5-10 companies to target by researching:</a:t>
            </a:r>
            <a:endParaRPr sz="2500">
              <a:solidFill>
                <a:srgbClr val="172169"/>
              </a:solidFill>
              <a:latin typeface="Arial"/>
              <a:ea typeface="Arial"/>
              <a:cs typeface="Arial"/>
              <a:sym typeface="Arial"/>
            </a:endParaRPr>
          </a:p>
          <a:p>
            <a:pPr indent="0" lvl="0" marL="1016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lphaLcPeriod"/>
            </a:pPr>
            <a:r>
              <a:rPr lang="en-US" sz="2500">
                <a:solidFill>
                  <a:srgbClr val="172169"/>
                </a:solidFill>
                <a:latin typeface="Arial"/>
                <a:ea typeface="Arial"/>
                <a:cs typeface="Arial"/>
                <a:sym typeface="Arial"/>
              </a:rPr>
              <a:t>Growing sectors and businesses in your region</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lphaLcPeriod"/>
            </a:pPr>
            <a:r>
              <a:rPr lang="en-US" sz="2500">
                <a:solidFill>
                  <a:srgbClr val="172169"/>
                </a:solidFill>
                <a:latin typeface="Arial"/>
                <a:ea typeface="Arial"/>
                <a:cs typeface="Arial"/>
                <a:sym typeface="Arial"/>
              </a:rPr>
              <a:t>Greying industries</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lphaLcPeriod"/>
            </a:pPr>
            <a:r>
              <a:rPr lang="en-US" sz="2500">
                <a:solidFill>
                  <a:srgbClr val="172169"/>
                </a:solidFill>
                <a:latin typeface="Arial"/>
                <a:ea typeface="Arial"/>
                <a:cs typeface="Arial"/>
                <a:sym typeface="Arial"/>
              </a:rPr>
              <a:t>Youth-friendly opportunities </a:t>
            </a:r>
            <a:endParaRPr sz="2500">
              <a:solidFill>
                <a:srgbClr val="172169"/>
              </a:solidFill>
              <a:latin typeface="Arial"/>
              <a:ea typeface="Arial"/>
              <a:cs typeface="Arial"/>
              <a:sym typeface="Arial"/>
            </a:endParaRPr>
          </a:p>
          <a:p>
            <a:pPr indent="0" lvl="0" marL="914400" rtl="0" algn="l">
              <a:lnSpc>
                <a:spcPct val="115000"/>
              </a:lnSpc>
              <a:spcBef>
                <a:spcPts val="0"/>
              </a:spcBef>
              <a:spcAft>
                <a:spcPts val="0"/>
              </a:spcAft>
              <a:buNone/>
            </a:pPr>
            <a:r>
              <a:t/>
            </a:r>
            <a:endParaRPr sz="2500">
              <a:solidFill>
                <a:schemeClr val="dk1"/>
              </a:solidFill>
              <a:latin typeface="Arial"/>
              <a:ea typeface="Arial"/>
              <a:cs typeface="Arial"/>
              <a:sym typeface="Arial"/>
            </a:endParaRPr>
          </a:p>
        </p:txBody>
      </p:sp>
      <p:sp>
        <p:nvSpPr>
          <p:cNvPr id="168" name="Google Shape;168;gbbfad1ab63_0_724"/>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pic>
        <p:nvPicPr>
          <p:cNvPr id="169" name="Google Shape;169;gbbfad1ab63_0_724"/>
          <p:cNvPicPr preferRelativeResize="0"/>
          <p:nvPr/>
        </p:nvPicPr>
        <p:blipFill rotWithShape="1">
          <a:blip r:embed="rId3">
            <a:alphaModFix/>
          </a:blip>
          <a:srcRect b="0" l="0" r="0" t="0"/>
          <a:stretch/>
        </p:blipFill>
        <p:spPr>
          <a:xfrm>
            <a:off x="3874798" y="4115350"/>
            <a:ext cx="4085150" cy="236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bbfad1ab63_0_731"/>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Know Your Targets: </a:t>
            </a:r>
            <a:endParaRPr sz="4000"/>
          </a:p>
          <a:p>
            <a:pPr indent="0" lvl="0" marL="0" rtl="0" algn="ctr">
              <a:lnSpc>
                <a:spcPct val="90000"/>
              </a:lnSpc>
              <a:spcBef>
                <a:spcPts val="0"/>
              </a:spcBef>
              <a:spcAft>
                <a:spcPts val="0"/>
              </a:spcAft>
              <a:buClr>
                <a:srgbClr val="172169"/>
              </a:buClr>
              <a:buSzPts val="4000"/>
              <a:buFont typeface="Times New Roman"/>
              <a:buNone/>
            </a:pPr>
            <a:r>
              <a:rPr lang="en-US" sz="4000"/>
              <a:t>Identifying Growing Sectors</a:t>
            </a:r>
            <a:endParaRPr sz="4000"/>
          </a:p>
        </p:txBody>
      </p:sp>
      <p:sp>
        <p:nvSpPr>
          <p:cNvPr id="175" name="Google Shape;175;gbbfad1ab63_0_731"/>
          <p:cNvSpPr txBox="1"/>
          <p:nvPr>
            <p:ph idx="1" type="body"/>
          </p:nvPr>
        </p:nvSpPr>
        <p:spPr>
          <a:xfrm>
            <a:off x="838200" y="1725513"/>
            <a:ext cx="10515600" cy="4204200"/>
          </a:xfrm>
          <a:prstGeom prst="rect">
            <a:avLst/>
          </a:prstGeom>
          <a:noFill/>
          <a:ln>
            <a:noFill/>
          </a:ln>
        </p:spPr>
        <p:txBody>
          <a:bodyPr anchorCtr="0" anchor="t" bIns="45700" lIns="91425" spcFirstLastPara="1" rIns="91425" wrap="square" tIns="45700">
            <a:noAutofit/>
          </a:bodyPr>
          <a:lstStyle/>
          <a:p>
            <a:pPr indent="0" lvl="0" marL="101600" rtl="0" algn="l">
              <a:lnSpc>
                <a:spcPct val="115000"/>
              </a:lnSpc>
              <a:spcBef>
                <a:spcPts val="0"/>
              </a:spcBef>
              <a:spcAft>
                <a:spcPts val="0"/>
              </a:spcAft>
              <a:buNone/>
            </a:pPr>
            <a:r>
              <a:rPr b="1" lang="en-US" sz="3200">
                <a:solidFill>
                  <a:schemeClr val="accent2"/>
                </a:solidFill>
                <a:latin typeface="Arial"/>
                <a:ea typeface="Arial"/>
                <a:cs typeface="Arial"/>
                <a:sym typeface="Arial"/>
              </a:rPr>
              <a:t>Places to search:</a:t>
            </a:r>
            <a:r>
              <a:rPr lang="en-US" sz="3200">
                <a:solidFill>
                  <a:schemeClr val="accent2"/>
                </a:solidFill>
                <a:latin typeface="Arial"/>
                <a:ea typeface="Arial"/>
                <a:cs typeface="Arial"/>
                <a:sym typeface="Arial"/>
              </a:rPr>
              <a:t> </a:t>
            </a:r>
            <a:endParaRPr sz="3200">
              <a:solidFill>
                <a:schemeClr val="accent2"/>
              </a:solidFill>
              <a:latin typeface="Arial"/>
              <a:ea typeface="Arial"/>
              <a:cs typeface="Arial"/>
              <a:sym typeface="Arial"/>
            </a:endParaRPr>
          </a:p>
          <a:p>
            <a:pPr indent="-463550" lvl="0" marL="6096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Formal data sources:</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Bureau of Labor Statistics: For 10 year projections</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Illinois Department of Employment and Security</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Chambers of Commerce </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LWIAs </a:t>
            </a:r>
            <a:endParaRPr sz="2500">
              <a:solidFill>
                <a:srgbClr val="172169"/>
              </a:solidFill>
              <a:latin typeface="Arial"/>
              <a:ea typeface="Arial"/>
              <a:cs typeface="Arial"/>
              <a:sym typeface="Arial"/>
            </a:endParaRPr>
          </a:p>
          <a:p>
            <a:pPr indent="-412750" lvl="0" marL="5588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Informal sources:</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LinkedIn, Indeed, Glassdoor</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Personal and professional networks </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Company website</a:t>
            </a:r>
            <a:endParaRPr sz="2500">
              <a:solidFill>
                <a:srgbClr val="172169"/>
              </a:solidFill>
              <a:latin typeface="Arial"/>
              <a:ea typeface="Arial"/>
              <a:cs typeface="Arial"/>
              <a:sym typeface="Arial"/>
            </a:endParaRPr>
          </a:p>
          <a:p>
            <a:pPr indent="-463550" lvl="1" marL="1219200" rtl="0" algn="l">
              <a:lnSpc>
                <a:spcPct val="115000"/>
              </a:lnSpc>
              <a:spcBef>
                <a:spcPts val="0"/>
              </a:spcBef>
              <a:spcAft>
                <a:spcPts val="0"/>
              </a:spcAft>
              <a:buClr>
                <a:srgbClr val="172169"/>
              </a:buClr>
              <a:buSzPts val="2500"/>
              <a:buChar char="○"/>
            </a:pPr>
            <a:r>
              <a:rPr lang="en-US" sz="2500">
                <a:solidFill>
                  <a:srgbClr val="172169"/>
                </a:solidFill>
                <a:latin typeface="Arial"/>
                <a:ea typeface="Arial"/>
                <a:cs typeface="Arial"/>
                <a:sym typeface="Arial"/>
              </a:rPr>
              <a:t>Press releases/news</a:t>
            </a:r>
            <a:endParaRPr sz="2800">
              <a:solidFill>
                <a:srgbClr val="172169"/>
              </a:solidFill>
              <a:latin typeface="Arial"/>
              <a:ea typeface="Arial"/>
              <a:cs typeface="Arial"/>
              <a:sym typeface="Arial"/>
            </a:endParaRPr>
          </a:p>
        </p:txBody>
      </p:sp>
      <p:sp>
        <p:nvSpPr>
          <p:cNvPr id="176" name="Google Shape;176;gbbfad1ab63_0_731"/>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pic>
        <p:nvPicPr>
          <p:cNvPr id="177" name="Google Shape;177;gbbfad1ab63_0_731"/>
          <p:cNvPicPr preferRelativeResize="0"/>
          <p:nvPr/>
        </p:nvPicPr>
        <p:blipFill>
          <a:blip r:embed="rId3">
            <a:alphaModFix/>
          </a:blip>
          <a:stretch>
            <a:fillRect/>
          </a:stretch>
        </p:blipFill>
        <p:spPr>
          <a:xfrm>
            <a:off x="7209099" y="3808300"/>
            <a:ext cx="3828725" cy="191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bbfad1ab63_0_774"/>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Greying Industries</a:t>
            </a:r>
            <a:endParaRPr sz="4000"/>
          </a:p>
        </p:txBody>
      </p:sp>
      <p:sp>
        <p:nvSpPr>
          <p:cNvPr id="184" name="Google Shape;184;gbbfad1ab63_0_774"/>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sz="3000"/>
          </a:p>
          <a:p>
            <a:pPr indent="0" lvl="0" marL="0" rtl="0" algn="l">
              <a:spcBef>
                <a:spcPts val="1000"/>
              </a:spcBef>
              <a:spcAft>
                <a:spcPts val="0"/>
              </a:spcAft>
              <a:buNone/>
            </a:pPr>
            <a:r>
              <a:rPr lang="en-US" sz="3000">
                <a:solidFill>
                  <a:srgbClr val="172169"/>
                </a:solidFill>
                <a:latin typeface="Arial"/>
                <a:ea typeface="Arial"/>
                <a:cs typeface="Arial"/>
                <a:sym typeface="Arial"/>
              </a:rPr>
              <a:t>Retirement booms in:</a:t>
            </a:r>
            <a:endParaRPr sz="3000">
              <a:solidFill>
                <a:srgbClr val="172169"/>
              </a:solidFill>
              <a:latin typeface="Arial"/>
              <a:ea typeface="Arial"/>
              <a:cs typeface="Arial"/>
              <a:sym typeface="Arial"/>
            </a:endParaRPr>
          </a:p>
          <a:p>
            <a:pPr indent="-419100" lvl="0" marL="457200" rtl="0" algn="l">
              <a:spcBef>
                <a:spcPts val="1000"/>
              </a:spcBef>
              <a:spcAft>
                <a:spcPts val="0"/>
              </a:spcAft>
              <a:buClr>
                <a:srgbClr val="172169"/>
              </a:buClr>
              <a:buSzPts val="3000"/>
              <a:buChar char="•"/>
            </a:pPr>
            <a:r>
              <a:rPr lang="en-US" sz="3000">
                <a:solidFill>
                  <a:srgbClr val="172169"/>
                </a:solidFill>
                <a:latin typeface="Arial"/>
                <a:ea typeface="Arial"/>
                <a:cs typeface="Arial"/>
                <a:sym typeface="Arial"/>
              </a:rPr>
              <a:t>Manufacturing </a:t>
            </a:r>
            <a:endParaRPr sz="3000">
              <a:solidFill>
                <a:srgbClr val="172169"/>
              </a:solidFill>
              <a:latin typeface="Arial"/>
              <a:ea typeface="Arial"/>
              <a:cs typeface="Arial"/>
              <a:sym typeface="Arial"/>
            </a:endParaRPr>
          </a:p>
          <a:p>
            <a:pPr indent="-419100" lvl="0" marL="457200" rtl="0" algn="l">
              <a:spcBef>
                <a:spcPts val="0"/>
              </a:spcBef>
              <a:spcAft>
                <a:spcPts val="0"/>
              </a:spcAft>
              <a:buClr>
                <a:srgbClr val="172169"/>
              </a:buClr>
              <a:buSzPts val="3000"/>
              <a:buChar char="•"/>
            </a:pPr>
            <a:r>
              <a:rPr lang="en-US" sz="3000">
                <a:solidFill>
                  <a:srgbClr val="172169"/>
                </a:solidFill>
                <a:latin typeface="Arial"/>
                <a:ea typeface="Arial"/>
                <a:cs typeface="Arial"/>
                <a:sym typeface="Arial"/>
              </a:rPr>
              <a:t>Government</a:t>
            </a:r>
            <a:endParaRPr sz="3000">
              <a:solidFill>
                <a:srgbClr val="172169"/>
              </a:solidFill>
              <a:latin typeface="Arial"/>
              <a:ea typeface="Arial"/>
              <a:cs typeface="Arial"/>
              <a:sym typeface="Arial"/>
            </a:endParaRPr>
          </a:p>
          <a:p>
            <a:pPr indent="-419100" lvl="0" marL="457200" rtl="0" algn="l">
              <a:spcBef>
                <a:spcPts val="0"/>
              </a:spcBef>
              <a:spcAft>
                <a:spcPts val="0"/>
              </a:spcAft>
              <a:buClr>
                <a:srgbClr val="172169"/>
              </a:buClr>
              <a:buSzPts val="3000"/>
              <a:buChar char="•"/>
            </a:pPr>
            <a:r>
              <a:rPr lang="en-US" sz="3000">
                <a:solidFill>
                  <a:srgbClr val="172169"/>
                </a:solidFill>
                <a:latin typeface="Arial"/>
                <a:ea typeface="Arial"/>
                <a:cs typeface="Arial"/>
                <a:sym typeface="Arial"/>
              </a:rPr>
              <a:t>Agriculture </a:t>
            </a:r>
            <a:endParaRPr sz="3000">
              <a:solidFill>
                <a:srgbClr val="172169"/>
              </a:solidFill>
              <a:latin typeface="Arial"/>
              <a:ea typeface="Arial"/>
              <a:cs typeface="Arial"/>
              <a:sym typeface="Arial"/>
            </a:endParaRPr>
          </a:p>
          <a:p>
            <a:pPr indent="0" lvl="0" marL="0" rtl="0" algn="l">
              <a:spcBef>
                <a:spcPts val="1000"/>
              </a:spcBef>
              <a:spcAft>
                <a:spcPts val="0"/>
              </a:spcAft>
              <a:buNone/>
            </a:pPr>
            <a:r>
              <a:t/>
            </a:r>
            <a:endParaRPr/>
          </a:p>
        </p:txBody>
      </p:sp>
      <p:sp>
        <p:nvSpPr>
          <p:cNvPr id="185" name="Google Shape;185;gbbfad1ab63_0_774"/>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86" name="Google Shape;186;gbbfad1ab63_0_774"/>
          <p:cNvPicPr preferRelativeResize="0"/>
          <p:nvPr/>
        </p:nvPicPr>
        <p:blipFill>
          <a:blip r:embed="rId3">
            <a:alphaModFix/>
          </a:blip>
          <a:stretch>
            <a:fillRect/>
          </a:stretch>
        </p:blipFill>
        <p:spPr>
          <a:xfrm>
            <a:off x="3982425" y="1800700"/>
            <a:ext cx="3064950" cy="204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bbfad1ab63_0_760"/>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t/>
            </a:r>
            <a:endParaRPr b="0" sz="4000">
              <a:latin typeface="Times New Roman"/>
              <a:ea typeface="Times New Roman"/>
              <a:cs typeface="Times New Roman"/>
              <a:sym typeface="Times New Roman"/>
            </a:endParaRPr>
          </a:p>
          <a:p>
            <a:pPr indent="0" lvl="0" marL="0" rtl="0" algn="ctr">
              <a:lnSpc>
                <a:spcPct val="90000"/>
              </a:lnSpc>
              <a:spcBef>
                <a:spcPts val="0"/>
              </a:spcBef>
              <a:spcAft>
                <a:spcPts val="0"/>
              </a:spcAft>
              <a:buClr>
                <a:srgbClr val="172169"/>
              </a:buClr>
              <a:buSzPts val="4000"/>
              <a:buFont typeface="Times New Roman"/>
              <a:buNone/>
            </a:pPr>
            <a:r>
              <a:rPr lang="en-US" sz="4000"/>
              <a:t>Know Your Targets: </a:t>
            </a:r>
            <a:endParaRPr sz="4000"/>
          </a:p>
          <a:p>
            <a:pPr indent="0" lvl="0" marL="0" rtl="0" algn="ctr">
              <a:lnSpc>
                <a:spcPct val="90000"/>
              </a:lnSpc>
              <a:spcBef>
                <a:spcPts val="0"/>
              </a:spcBef>
              <a:spcAft>
                <a:spcPts val="0"/>
              </a:spcAft>
              <a:buClr>
                <a:srgbClr val="172169"/>
              </a:buClr>
              <a:buSzPts val="4000"/>
              <a:buFont typeface="Times New Roman"/>
              <a:buNone/>
            </a:pPr>
            <a:r>
              <a:rPr lang="en-US" sz="4000"/>
              <a:t>Identifying Youth-Friendly Companies</a:t>
            </a:r>
            <a:r>
              <a:rPr b="0" lang="en-US" sz="4000">
                <a:latin typeface="Times New Roman"/>
                <a:ea typeface="Times New Roman"/>
                <a:cs typeface="Times New Roman"/>
                <a:sym typeface="Times New Roman"/>
              </a:rPr>
              <a:t> </a:t>
            </a:r>
            <a:endParaRPr b="0" sz="4000">
              <a:latin typeface="Times New Roman"/>
              <a:ea typeface="Times New Roman"/>
              <a:cs typeface="Times New Roman"/>
              <a:sym typeface="Times New Roman"/>
            </a:endParaRPr>
          </a:p>
        </p:txBody>
      </p:sp>
      <p:sp>
        <p:nvSpPr>
          <p:cNvPr id="192" name="Google Shape;192;gbbfad1ab63_0_760"/>
          <p:cNvSpPr txBox="1"/>
          <p:nvPr>
            <p:ph idx="1" type="body"/>
          </p:nvPr>
        </p:nvSpPr>
        <p:spPr>
          <a:xfrm>
            <a:off x="838200" y="1725513"/>
            <a:ext cx="10515600" cy="4204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i="1" sz="3200">
              <a:solidFill>
                <a:srgbClr val="00B0F0"/>
              </a:solidFill>
            </a:endParaRPr>
          </a:p>
          <a:p>
            <a:pPr indent="0" lvl="0" marL="101600" rtl="0" algn="l">
              <a:lnSpc>
                <a:spcPct val="115000"/>
              </a:lnSpc>
              <a:spcBef>
                <a:spcPts val="0"/>
              </a:spcBef>
              <a:spcAft>
                <a:spcPts val="0"/>
              </a:spcAft>
              <a:buNone/>
            </a:pPr>
            <a:r>
              <a:rPr b="1" lang="en-US" sz="3200">
                <a:solidFill>
                  <a:schemeClr val="accent2"/>
                </a:solidFill>
                <a:latin typeface="Arial"/>
                <a:ea typeface="Arial"/>
                <a:cs typeface="Arial"/>
                <a:sym typeface="Arial"/>
              </a:rPr>
              <a:t>Youth-friendly looks like:</a:t>
            </a:r>
            <a:r>
              <a:rPr i="1" lang="en-US" sz="3200">
                <a:solidFill>
                  <a:srgbClr val="172169"/>
                </a:solidFill>
                <a:latin typeface="Arial"/>
                <a:ea typeface="Arial"/>
                <a:cs typeface="Arial"/>
                <a:sym typeface="Arial"/>
              </a:rPr>
              <a:t> </a:t>
            </a:r>
            <a:endParaRPr sz="32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Accessibility </a:t>
            </a:r>
            <a:endParaRPr sz="3000">
              <a:solidFill>
                <a:srgbClr val="172169"/>
              </a:solidFill>
              <a:latin typeface="Arial"/>
              <a:ea typeface="Arial"/>
              <a:cs typeface="Arial"/>
              <a:sym typeface="Arial"/>
            </a:endParaRPr>
          </a:p>
          <a:p>
            <a:pPr indent="-495300" lvl="0" marL="609600" rtl="0" algn="l">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Entry-level jobs </a:t>
            </a:r>
            <a:endParaRPr sz="3000">
              <a:solidFill>
                <a:srgbClr val="172169"/>
              </a:solidFill>
              <a:latin typeface="Arial"/>
              <a:ea typeface="Arial"/>
              <a:cs typeface="Arial"/>
              <a:sym typeface="Arial"/>
            </a:endParaRPr>
          </a:p>
          <a:p>
            <a:pPr indent="-495300" lvl="1" marL="1219200" rtl="0" algn="l">
              <a:spcBef>
                <a:spcPts val="0"/>
              </a:spcBef>
              <a:spcAft>
                <a:spcPts val="0"/>
              </a:spcAft>
              <a:buClr>
                <a:srgbClr val="172169"/>
              </a:buClr>
              <a:buSzPts val="3000"/>
              <a:buChar char="○"/>
            </a:pPr>
            <a:r>
              <a:rPr lang="en-US" sz="3000">
                <a:solidFill>
                  <a:srgbClr val="172169"/>
                </a:solidFill>
                <a:latin typeface="Arial"/>
                <a:ea typeface="Arial"/>
                <a:cs typeface="Arial"/>
                <a:sym typeface="Arial"/>
              </a:rPr>
              <a:t>Beware of education inflation</a:t>
            </a:r>
            <a:endParaRPr sz="30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Mentorship </a:t>
            </a:r>
            <a:endParaRPr sz="30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Civic-minded or corporate social responsibility plans</a:t>
            </a:r>
            <a:endParaRPr sz="30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Safety</a:t>
            </a:r>
            <a:endParaRPr sz="30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Youth-oriented industries</a:t>
            </a:r>
            <a:endParaRPr sz="3000">
              <a:solidFill>
                <a:srgbClr val="172169"/>
              </a:solidFill>
              <a:latin typeface="Arial"/>
              <a:ea typeface="Arial"/>
              <a:cs typeface="Arial"/>
              <a:sym typeface="Arial"/>
            </a:endParaRPr>
          </a:p>
          <a:p>
            <a:pPr indent="-495300" lvl="0" marL="609600" rtl="0" algn="l">
              <a:lnSpc>
                <a:spcPct val="115000"/>
              </a:lnSpc>
              <a:spcBef>
                <a:spcPts val="0"/>
              </a:spcBef>
              <a:spcAft>
                <a:spcPts val="0"/>
              </a:spcAft>
              <a:buClr>
                <a:srgbClr val="172169"/>
              </a:buClr>
              <a:buSzPts val="3000"/>
              <a:buFont typeface="Arial"/>
              <a:buChar char="●"/>
            </a:pPr>
            <a:r>
              <a:rPr lang="en-US" sz="3000">
                <a:solidFill>
                  <a:srgbClr val="172169"/>
                </a:solidFill>
                <a:latin typeface="Arial"/>
                <a:ea typeface="Arial"/>
                <a:cs typeface="Arial"/>
                <a:sym typeface="Arial"/>
              </a:rPr>
              <a:t>Locally-owned </a:t>
            </a:r>
            <a:endParaRPr sz="3000">
              <a:solidFill>
                <a:srgbClr val="172169"/>
              </a:solidFill>
              <a:latin typeface="Arial"/>
              <a:ea typeface="Arial"/>
              <a:cs typeface="Arial"/>
              <a:sym typeface="Arial"/>
            </a:endParaRPr>
          </a:p>
          <a:p>
            <a:pPr indent="0" lvl="0" marL="609600" rtl="0" algn="l">
              <a:lnSpc>
                <a:spcPct val="115000"/>
              </a:lnSpc>
              <a:spcBef>
                <a:spcPts val="0"/>
              </a:spcBef>
              <a:spcAft>
                <a:spcPts val="0"/>
              </a:spcAft>
              <a:buNone/>
            </a:pPr>
            <a:r>
              <a:t/>
            </a:r>
            <a:endParaRPr sz="3200">
              <a:solidFill>
                <a:schemeClr val="dk1"/>
              </a:solidFill>
              <a:latin typeface="Times New Roman"/>
              <a:ea typeface="Times New Roman"/>
              <a:cs typeface="Times New Roman"/>
              <a:sym typeface="Times New Roman"/>
            </a:endParaRPr>
          </a:p>
        </p:txBody>
      </p:sp>
      <p:sp>
        <p:nvSpPr>
          <p:cNvPr id="193" name="Google Shape;193;gbbfad1ab63_0_760"/>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pic>
        <p:nvPicPr>
          <p:cNvPr id="194" name="Google Shape;194;gbbfad1ab63_0_760"/>
          <p:cNvPicPr preferRelativeResize="0"/>
          <p:nvPr/>
        </p:nvPicPr>
        <p:blipFill>
          <a:blip r:embed="rId3">
            <a:alphaModFix/>
          </a:blip>
          <a:stretch>
            <a:fillRect/>
          </a:stretch>
        </p:blipFill>
        <p:spPr>
          <a:xfrm>
            <a:off x="7567850" y="3078975"/>
            <a:ext cx="2994550" cy="149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bbfad1ab63_0_788"/>
          <p:cNvSpPr txBox="1"/>
          <p:nvPr>
            <p:ph type="title"/>
          </p:nvPr>
        </p:nvSpPr>
        <p:spPr>
          <a:xfrm>
            <a:off x="3211000" y="445175"/>
            <a:ext cx="8328300" cy="726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Indicators of Good Targets</a:t>
            </a:r>
            <a:endParaRPr sz="4000"/>
          </a:p>
        </p:txBody>
      </p:sp>
      <p:sp>
        <p:nvSpPr>
          <p:cNvPr id="201" name="Google Shape;201;gbbfad1ab63_0_788"/>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02" name="Google Shape;202;gbbfad1ab63_0_78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3" name="Google Shape;203;gbbfad1ab63_0_788"/>
          <p:cNvPicPr preferRelativeResize="0"/>
          <p:nvPr/>
        </p:nvPicPr>
        <p:blipFill rotWithShape="1">
          <a:blip r:embed="rId3">
            <a:alphaModFix/>
          </a:blip>
          <a:srcRect b="7510" l="0" r="0" t="0"/>
          <a:stretch/>
        </p:blipFill>
        <p:spPr>
          <a:xfrm>
            <a:off x="0" y="1356967"/>
            <a:ext cx="11776401" cy="5221215"/>
          </a:xfrm>
          <a:prstGeom prst="rect">
            <a:avLst/>
          </a:prstGeom>
          <a:noFill/>
          <a:ln>
            <a:noFill/>
          </a:ln>
        </p:spPr>
      </p:pic>
      <p:sp>
        <p:nvSpPr>
          <p:cNvPr id="204" name="Google Shape;204;gbbfad1ab63_0_788"/>
          <p:cNvSpPr txBox="1"/>
          <p:nvPr/>
        </p:nvSpPr>
        <p:spPr>
          <a:xfrm>
            <a:off x="6422325" y="6578175"/>
            <a:ext cx="4719000" cy="256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1100">
                <a:latin typeface="Proxima Nova"/>
                <a:ea typeface="Proxima Nova"/>
                <a:cs typeface="Proxima Nova"/>
                <a:sym typeface="Proxima Nova"/>
              </a:rPr>
              <a:t>Source: </a:t>
            </a:r>
            <a:r>
              <a:rPr lang="en-US" sz="1100">
                <a:latin typeface="Proxima Nova"/>
                <a:ea typeface="Proxima Nova"/>
                <a:cs typeface="Proxima Nova"/>
                <a:sym typeface="Proxima Nova"/>
              </a:rPr>
              <a:t>A Targeted Approach to Apprenticeship Business Engagement</a:t>
            </a:r>
            <a:endParaRPr sz="1100">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208" name="Shape 208"/>
        <p:cNvGrpSpPr/>
        <p:nvPr/>
      </p:nvGrpSpPr>
      <p:grpSpPr>
        <a:xfrm>
          <a:off x="0" y="0"/>
          <a:ext cx="0" cy="0"/>
          <a:chOff x="0" y="0"/>
          <a:chExt cx="0" cy="0"/>
        </a:xfrm>
      </p:grpSpPr>
      <p:sp>
        <p:nvSpPr>
          <p:cNvPr id="209" name="Google Shape;209;gbbfad1ab63_0_825"/>
          <p:cNvSpPr txBox="1"/>
          <p:nvPr>
            <p:ph idx="4294967295" type="title"/>
          </p:nvPr>
        </p:nvSpPr>
        <p:spPr>
          <a:xfrm>
            <a:off x="542842" y="196195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2: Contact Targeted Businesses</a:t>
            </a:r>
            <a:endParaRPr b="1" sz="6400">
              <a:solidFill>
                <a:srgbClr val="17216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bbfad1ab63_0_767"/>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Contact T</a:t>
            </a:r>
            <a:r>
              <a:rPr lang="en-US" sz="4000"/>
              <a:t>argeted Businesses</a:t>
            </a:r>
            <a:endParaRPr sz="4000"/>
          </a:p>
        </p:txBody>
      </p:sp>
      <p:sp>
        <p:nvSpPr>
          <p:cNvPr id="215" name="Google Shape;215;gbbfad1ab63_0_767"/>
          <p:cNvSpPr txBox="1"/>
          <p:nvPr>
            <p:ph idx="1" type="body"/>
          </p:nvPr>
        </p:nvSpPr>
        <p:spPr>
          <a:xfrm>
            <a:off x="838200" y="1725513"/>
            <a:ext cx="10515600" cy="4204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3200">
              <a:solidFill>
                <a:schemeClr val="dk1"/>
              </a:solidFill>
            </a:endParaRPr>
          </a:p>
          <a:p>
            <a:pPr indent="-431800" lvl="0" marL="457200" rtl="0" algn="l">
              <a:lnSpc>
                <a:spcPct val="115000"/>
              </a:lnSpc>
              <a:spcBef>
                <a:spcPts val="0"/>
              </a:spcBef>
              <a:spcAft>
                <a:spcPts val="0"/>
              </a:spcAft>
              <a:buClr>
                <a:srgbClr val="172169"/>
              </a:buClr>
              <a:buSzPts val="3200"/>
              <a:buChar char="•"/>
            </a:pPr>
            <a:r>
              <a:rPr lang="en-US" sz="3200">
                <a:solidFill>
                  <a:srgbClr val="172169"/>
                </a:solidFill>
              </a:rPr>
              <a:t>Identify who in the company has knowledge of hiring and operations</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May need to interview more than one person</a:t>
            </a:r>
            <a:endParaRPr sz="3200">
              <a:solidFill>
                <a:srgbClr val="172169"/>
              </a:solidFill>
            </a:endParaRPr>
          </a:p>
          <a:p>
            <a:pPr indent="-431800" lvl="0" marL="457200" rtl="0" algn="l">
              <a:lnSpc>
                <a:spcPct val="115000"/>
              </a:lnSpc>
              <a:spcBef>
                <a:spcPts val="0"/>
              </a:spcBef>
              <a:spcAft>
                <a:spcPts val="0"/>
              </a:spcAft>
              <a:buClr>
                <a:srgbClr val="172169"/>
              </a:buClr>
              <a:buSzPts val="3200"/>
              <a:buChar char="•"/>
            </a:pPr>
            <a:r>
              <a:rPr lang="en-US" sz="3200">
                <a:solidFill>
                  <a:srgbClr val="172169"/>
                </a:solidFill>
              </a:rPr>
              <a:t> Request an interview </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Speak to business’ needs: “We’d like to speak with you about how we could support your recruitment and retention goals”</a:t>
            </a:r>
            <a:endParaRPr sz="3200">
              <a:solidFill>
                <a:srgbClr val="172169"/>
              </a:solidFill>
            </a:endParaRPr>
          </a:p>
          <a:p>
            <a:pPr indent="0" lvl="0" marL="0" rtl="0" algn="l">
              <a:lnSpc>
                <a:spcPct val="115000"/>
              </a:lnSpc>
              <a:spcBef>
                <a:spcPts val="0"/>
              </a:spcBef>
              <a:spcAft>
                <a:spcPts val="0"/>
              </a:spcAft>
              <a:buNone/>
            </a:pPr>
            <a:r>
              <a:t/>
            </a:r>
            <a:endParaRPr sz="3200">
              <a:solidFill>
                <a:schemeClr val="dk1"/>
              </a:solidFill>
            </a:endParaRPr>
          </a:p>
        </p:txBody>
      </p:sp>
      <p:sp>
        <p:nvSpPr>
          <p:cNvPr id="216" name="Google Shape;216;gbbfad1ab63_0_767"/>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bc33e470b5_0_74"/>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000"/>
              <a:t>Do I have to become a salesperson?</a:t>
            </a:r>
            <a:endParaRPr sz="4000"/>
          </a:p>
        </p:txBody>
      </p:sp>
      <p:sp>
        <p:nvSpPr>
          <p:cNvPr id="223" name="Google Shape;223;gbc33e470b5_0_74"/>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4" name="Google Shape;224;gbc33e470b5_0_74"/>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25" name="Google Shape;225;gbc33e470b5_0_74"/>
          <p:cNvPicPr preferRelativeResize="0"/>
          <p:nvPr/>
        </p:nvPicPr>
        <p:blipFill rotWithShape="1">
          <a:blip r:embed="rId3">
            <a:alphaModFix/>
          </a:blip>
          <a:srcRect b="0" l="0" r="0" t="0"/>
          <a:stretch/>
        </p:blipFill>
        <p:spPr>
          <a:xfrm>
            <a:off x="415600" y="3574075"/>
            <a:ext cx="5268561" cy="2950395"/>
          </a:xfrm>
          <a:prstGeom prst="rect">
            <a:avLst/>
          </a:prstGeom>
          <a:noFill/>
          <a:ln>
            <a:noFill/>
          </a:ln>
        </p:spPr>
      </p:pic>
      <p:pic>
        <p:nvPicPr>
          <p:cNvPr id="226" name="Google Shape;226;gbc33e470b5_0_74"/>
          <p:cNvPicPr preferRelativeResize="0"/>
          <p:nvPr/>
        </p:nvPicPr>
        <p:blipFill rotWithShape="1">
          <a:blip r:embed="rId4">
            <a:alphaModFix/>
          </a:blip>
          <a:srcRect b="21076" l="0" r="0" t="20715"/>
          <a:stretch/>
        </p:blipFill>
        <p:spPr>
          <a:xfrm>
            <a:off x="5061744" y="1564933"/>
            <a:ext cx="6714656" cy="2931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type="title"/>
          </p:nvPr>
        </p:nvSpPr>
        <p:spPr>
          <a:xfrm>
            <a:off x="2632343" y="499654"/>
            <a:ext cx="8721457" cy="56104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2169"/>
              </a:buClr>
              <a:buSzPts val="3200"/>
              <a:buFont typeface="Calibri"/>
              <a:buNone/>
            </a:pPr>
            <a:r>
              <a:rPr lang="en-US" sz="3200">
                <a:latin typeface="Calibri"/>
                <a:ea typeface="Calibri"/>
                <a:cs typeface="Calibri"/>
                <a:sym typeface="Calibri"/>
              </a:rPr>
              <a:t>Moderator &amp; Technology Support</a:t>
            </a:r>
            <a:endParaRPr/>
          </a:p>
        </p:txBody>
      </p:sp>
      <p:sp>
        <p:nvSpPr>
          <p:cNvPr id="83" name="Google Shape;83;p2"/>
          <p:cNvSpPr txBox="1"/>
          <p:nvPr>
            <p:ph idx="1" type="body"/>
          </p:nvPr>
        </p:nvSpPr>
        <p:spPr>
          <a:xfrm>
            <a:off x="5232571" y="2836402"/>
            <a:ext cx="4970953" cy="1657040"/>
          </a:xfrm>
          <a:prstGeom prst="rect">
            <a:avLst/>
          </a:prstGeom>
          <a:noFill/>
          <a:ln>
            <a:noFill/>
          </a:ln>
        </p:spPr>
        <p:txBody>
          <a:bodyPr anchorCtr="0" anchor="t" bIns="45700" lIns="91425" spcFirstLastPara="1" rIns="91425" wrap="square" tIns="45700">
            <a:normAutofit/>
          </a:bodyPr>
          <a:lstStyle/>
          <a:p>
            <a:pPr indent="0" lvl="0" marL="0" rtl="0" algn="ctr">
              <a:lnSpc>
                <a:spcPct val="70000"/>
              </a:lnSpc>
              <a:spcBef>
                <a:spcPts val="0"/>
              </a:spcBef>
              <a:spcAft>
                <a:spcPts val="0"/>
              </a:spcAft>
              <a:buClr>
                <a:schemeClr val="dk1"/>
              </a:buClr>
              <a:buSzPts val="2000"/>
              <a:buNone/>
            </a:pPr>
            <a:r>
              <a:rPr b="1" lang="en-US" sz="2000">
                <a:solidFill>
                  <a:schemeClr val="dk1"/>
                </a:solidFill>
              </a:rPr>
              <a:t>Kiersten Baer</a:t>
            </a:r>
            <a:endParaRPr/>
          </a:p>
          <a:p>
            <a:pPr indent="0" lvl="0" marL="0" rtl="0" algn="ctr">
              <a:lnSpc>
                <a:spcPct val="70000"/>
              </a:lnSpc>
              <a:spcBef>
                <a:spcPts val="1000"/>
              </a:spcBef>
              <a:spcAft>
                <a:spcPts val="0"/>
              </a:spcAft>
              <a:buClr>
                <a:schemeClr val="dk1"/>
              </a:buClr>
              <a:buSzPts val="2000"/>
              <a:buNone/>
            </a:pPr>
            <a:r>
              <a:rPr b="1" lang="en-US" sz="2000">
                <a:solidFill>
                  <a:schemeClr val="dk1"/>
                </a:solidFill>
              </a:rPr>
              <a:t>Online Marketing Coordinator</a:t>
            </a:r>
            <a:endParaRPr/>
          </a:p>
          <a:p>
            <a:pPr indent="0" lvl="0" marL="0" rtl="0" algn="ctr">
              <a:lnSpc>
                <a:spcPct val="70000"/>
              </a:lnSpc>
              <a:spcBef>
                <a:spcPts val="1000"/>
              </a:spcBef>
              <a:spcAft>
                <a:spcPts val="0"/>
              </a:spcAft>
              <a:buClr>
                <a:schemeClr val="dk1"/>
              </a:buClr>
              <a:buSzPts val="2000"/>
              <a:buNone/>
            </a:pPr>
            <a:r>
              <a:rPr b="1" lang="en-US" sz="2000">
                <a:solidFill>
                  <a:schemeClr val="dk1"/>
                </a:solidFill>
              </a:rPr>
              <a:t>Illinois Center for Specialized Professional Support</a:t>
            </a:r>
            <a:endParaRPr/>
          </a:p>
          <a:p>
            <a:pPr indent="0" lvl="0" marL="0" rtl="0" algn="ctr">
              <a:lnSpc>
                <a:spcPct val="70000"/>
              </a:lnSpc>
              <a:spcBef>
                <a:spcPts val="1000"/>
              </a:spcBef>
              <a:spcAft>
                <a:spcPts val="0"/>
              </a:spcAft>
              <a:buClr>
                <a:schemeClr val="dk1"/>
              </a:buClr>
              <a:buSzPts val="2000"/>
              <a:buNone/>
            </a:pPr>
            <a:r>
              <a:rPr b="1" lang="en-US" sz="2000">
                <a:solidFill>
                  <a:schemeClr val="dk1"/>
                </a:solidFill>
              </a:rPr>
              <a:t>ksheary@ilstu.edu</a:t>
            </a:r>
            <a:endParaRPr b="1" sz="2000">
              <a:solidFill>
                <a:schemeClr val="dk1"/>
              </a:solidFill>
            </a:endParaRPr>
          </a:p>
          <a:p>
            <a:pPr indent="0" lvl="1" marL="457200" rtl="0" algn="l">
              <a:lnSpc>
                <a:spcPct val="70000"/>
              </a:lnSpc>
              <a:spcBef>
                <a:spcPts val="500"/>
              </a:spcBef>
              <a:spcAft>
                <a:spcPts val="0"/>
              </a:spcAft>
              <a:buClr>
                <a:srgbClr val="58595B"/>
              </a:buClr>
              <a:buSzPts val="700"/>
              <a:buNone/>
            </a:pPr>
            <a:r>
              <a:t/>
            </a:r>
            <a:endParaRPr sz="700">
              <a:solidFill>
                <a:schemeClr val="dk1"/>
              </a:solidFill>
            </a:endParaRPr>
          </a:p>
          <a:p>
            <a:pPr indent="0" lvl="1" marL="457200" rtl="0" algn="l">
              <a:lnSpc>
                <a:spcPct val="70000"/>
              </a:lnSpc>
              <a:spcBef>
                <a:spcPts val="500"/>
              </a:spcBef>
              <a:spcAft>
                <a:spcPts val="0"/>
              </a:spcAft>
              <a:buClr>
                <a:srgbClr val="58595B"/>
              </a:buClr>
              <a:buSzPts val="700"/>
              <a:buNone/>
            </a:pPr>
            <a:r>
              <a:t/>
            </a:r>
            <a:endParaRPr sz="700">
              <a:solidFill>
                <a:schemeClr val="dk1"/>
              </a:solidFill>
            </a:endParaRPr>
          </a:p>
          <a:p>
            <a:pPr indent="0" lvl="0" marL="0" rtl="0" algn="l">
              <a:lnSpc>
                <a:spcPct val="70000"/>
              </a:lnSpc>
              <a:spcBef>
                <a:spcPts val="1000"/>
              </a:spcBef>
              <a:spcAft>
                <a:spcPts val="0"/>
              </a:spcAft>
              <a:buClr>
                <a:srgbClr val="58595B"/>
              </a:buClr>
              <a:buSzPts val="700"/>
              <a:buNone/>
            </a:pPr>
            <a:r>
              <a:rPr lang="en-US" sz="700"/>
              <a:t>	</a:t>
            </a:r>
            <a:endParaRPr/>
          </a:p>
        </p:txBody>
      </p:sp>
      <p:sp>
        <p:nvSpPr>
          <p:cNvPr id="84" name="Google Shape;84;p2"/>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5" name="Google Shape;85;p2"/>
          <p:cNvPicPr preferRelativeResize="0"/>
          <p:nvPr/>
        </p:nvPicPr>
        <p:blipFill rotWithShape="1">
          <a:blip r:embed="rId3">
            <a:alphaModFix/>
          </a:blip>
          <a:srcRect b="0" l="0" r="0" t="0"/>
          <a:stretch/>
        </p:blipFill>
        <p:spPr>
          <a:xfrm>
            <a:off x="622289" y="2089721"/>
            <a:ext cx="3851665" cy="3233674"/>
          </a:xfrm>
          <a:prstGeom prst="rect">
            <a:avLst/>
          </a:prstGeom>
          <a:noFill/>
          <a:ln>
            <a:noFill/>
          </a:ln>
        </p:spPr>
      </p:pic>
      <p:pic>
        <p:nvPicPr>
          <p:cNvPr id="86" name="Google Shape;86;p2"/>
          <p:cNvPicPr preferRelativeResize="0"/>
          <p:nvPr/>
        </p:nvPicPr>
        <p:blipFill rotWithShape="1">
          <a:blip r:embed="rId4">
            <a:alphaModFix/>
          </a:blip>
          <a:srcRect b="0" l="0" r="0" t="0"/>
          <a:stretch/>
        </p:blipFill>
        <p:spPr>
          <a:xfrm>
            <a:off x="5588000" y="4618446"/>
            <a:ext cx="4394200" cy="1739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230" name="Shape 230"/>
        <p:cNvGrpSpPr/>
        <p:nvPr/>
      </p:nvGrpSpPr>
      <p:grpSpPr>
        <a:xfrm>
          <a:off x="0" y="0"/>
          <a:ext cx="0" cy="0"/>
          <a:chOff x="0" y="0"/>
          <a:chExt cx="0" cy="0"/>
        </a:xfrm>
      </p:grpSpPr>
      <p:sp>
        <p:nvSpPr>
          <p:cNvPr id="231" name="Google Shape;231;gbbfad1ab63_0_829"/>
          <p:cNvSpPr txBox="1"/>
          <p:nvPr>
            <p:ph idx="4294967295" type="title"/>
          </p:nvPr>
        </p:nvSpPr>
        <p:spPr>
          <a:xfrm>
            <a:off x="653667" y="272580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3: The Interview</a:t>
            </a:r>
            <a:endParaRPr b="1" sz="6400">
              <a:solidFill>
                <a:srgbClr val="17216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bc33e470b5_0_85"/>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The Interview</a:t>
            </a:r>
            <a:endParaRPr/>
          </a:p>
        </p:txBody>
      </p:sp>
      <p:sp>
        <p:nvSpPr>
          <p:cNvPr id="238" name="Google Shape;238;gbc33e470b5_0_85"/>
          <p:cNvSpPr txBox="1"/>
          <p:nvPr>
            <p:ph idx="1" type="body"/>
          </p:nvPr>
        </p:nvSpPr>
        <p:spPr>
          <a:xfrm>
            <a:off x="821600" y="1477900"/>
            <a:ext cx="5181600" cy="4483500"/>
          </a:xfrm>
          <a:prstGeom prst="rect">
            <a:avLst/>
          </a:prstGeom>
        </p:spPr>
        <p:txBody>
          <a:bodyPr anchorCtr="0" anchor="t" bIns="45700" lIns="91425" spcFirstLastPara="1" rIns="91425" wrap="square" tIns="45700">
            <a:noAutofit/>
          </a:bodyPr>
          <a:lstStyle/>
          <a:p>
            <a:pPr indent="-228600" lvl="0" marL="457200" rtl="0" algn="l">
              <a:lnSpc>
                <a:spcPct val="115000"/>
              </a:lnSpc>
              <a:spcBef>
                <a:spcPts val="100"/>
              </a:spcBef>
              <a:spcAft>
                <a:spcPts val="0"/>
              </a:spcAft>
              <a:buClr>
                <a:srgbClr val="172169"/>
              </a:buClr>
              <a:buSzPts val="1800"/>
              <a:buNone/>
            </a:pPr>
            <a:r>
              <a:rPr b="1" lang="en-US" sz="1800" u="sng">
                <a:solidFill>
                  <a:srgbClr val="172169"/>
                </a:solidFill>
                <a:latin typeface="Arial"/>
                <a:ea typeface="Arial"/>
                <a:cs typeface="Arial"/>
                <a:sym typeface="Arial"/>
              </a:rPr>
              <a:t>Understand the businesses’ needs</a:t>
            </a:r>
            <a:endParaRPr b="1" sz="1800" u="sng">
              <a:solidFill>
                <a:srgbClr val="172169"/>
              </a:solidFill>
              <a:latin typeface="Arial"/>
              <a:ea typeface="Arial"/>
              <a:cs typeface="Arial"/>
              <a:sym typeface="Arial"/>
            </a:endParaRPr>
          </a:p>
          <a:p>
            <a:pPr indent="0" lvl="0" marL="0" rtl="0" algn="l">
              <a:lnSpc>
                <a:spcPct val="100000"/>
              </a:lnSpc>
              <a:spcBef>
                <a:spcPts val="0"/>
              </a:spcBef>
              <a:spcAft>
                <a:spcPts val="0"/>
              </a:spcAft>
              <a:buNone/>
            </a:pPr>
            <a:r>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800">
                <a:solidFill>
                  <a:srgbClr val="172169"/>
                </a:solidFill>
                <a:latin typeface="Arial"/>
                <a:ea typeface="Arial"/>
                <a:cs typeface="Arial"/>
                <a:sym typeface="Arial"/>
              </a:rPr>
              <a:t>What entry level jobs do you have the most difficulty filling?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800">
                <a:solidFill>
                  <a:srgbClr val="172169"/>
                </a:solidFill>
                <a:latin typeface="Arial"/>
                <a:ea typeface="Arial"/>
                <a:cs typeface="Arial"/>
                <a:sym typeface="Arial"/>
              </a:rPr>
              <a:t>How easily are you able to find workers with the right skill sets?</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800">
                <a:solidFill>
                  <a:srgbClr val="172169"/>
                </a:solidFill>
                <a:latin typeface="Arial"/>
                <a:ea typeface="Arial"/>
                <a:cs typeface="Arial"/>
                <a:sym typeface="Arial"/>
              </a:rPr>
              <a:t>What positions have the highest turnover?</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800">
                <a:solidFill>
                  <a:srgbClr val="172169"/>
                </a:solidFill>
                <a:latin typeface="Arial"/>
                <a:ea typeface="Arial"/>
                <a:cs typeface="Arial"/>
                <a:sym typeface="Arial"/>
              </a:rPr>
              <a:t>Do you anticipate the retirement of highly skilled workers soon?</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sz="1800">
                <a:solidFill>
                  <a:srgbClr val="172169"/>
                </a:solidFill>
                <a:latin typeface="Arial"/>
                <a:ea typeface="Arial"/>
                <a:cs typeface="Arial"/>
                <a:sym typeface="Arial"/>
              </a:rPr>
              <a:t>If your company has diversity goals and strategies, do you have difficulty attracting new and more diverse talent pools?</a:t>
            </a:r>
            <a:endParaRPr/>
          </a:p>
        </p:txBody>
      </p:sp>
      <p:sp>
        <p:nvSpPr>
          <p:cNvPr id="239" name="Google Shape;239;gbc33e470b5_0_85"/>
          <p:cNvSpPr txBox="1"/>
          <p:nvPr>
            <p:ph idx="2" type="body"/>
          </p:nvPr>
        </p:nvSpPr>
        <p:spPr>
          <a:xfrm>
            <a:off x="6172200" y="1477900"/>
            <a:ext cx="5181600" cy="4698900"/>
          </a:xfrm>
          <a:prstGeom prst="rect">
            <a:avLst/>
          </a:prstGeom>
        </p:spPr>
        <p:txBody>
          <a:bodyPr anchorCtr="0" anchor="t" bIns="45700" lIns="91425" spcFirstLastPara="1" rIns="91425" wrap="square" tIns="45700">
            <a:noAutofit/>
          </a:bodyPr>
          <a:lstStyle/>
          <a:p>
            <a:pPr indent="0" lvl="0" marL="0" rtl="0" algn="ctr">
              <a:lnSpc>
                <a:spcPct val="115000"/>
              </a:lnSpc>
              <a:spcBef>
                <a:spcPts val="100"/>
              </a:spcBef>
              <a:spcAft>
                <a:spcPts val="0"/>
              </a:spcAft>
              <a:buNone/>
            </a:pPr>
            <a:r>
              <a:rPr b="1" lang="en-US" sz="1800" u="sng">
                <a:solidFill>
                  <a:srgbClr val="172169"/>
                </a:solidFill>
                <a:latin typeface="Arial"/>
                <a:ea typeface="Arial"/>
                <a:cs typeface="Arial"/>
                <a:sym typeface="Arial"/>
              </a:rPr>
              <a:t>Understand their fit with youth</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None/>
            </a:pPr>
            <a:r>
              <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rPr b="1" lang="en-US" sz="1800">
                <a:solidFill>
                  <a:srgbClr val="172169"/>
                </a:solidFill>
                <a:latin typeface="Arial"/>
                <a:ea typeface="Arial"/>
                <a:cs typeface="Arial"/>
                <a:sym typeface="Arial"/>
              </a:rPr>
              <a:t>Do you have staff available who could serve as mentors?</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rPr b="1" lang="en-US" sz="1800">
                <a:solidFill>
                  <a:srgbClr val="172169"/>
                </a:solidFill>
                <a:latin typeface="Arial"/>
                <a:ea typeface="Arial"/>
                <a:cs typeface="Arial"/>
                <a:sym typeface="Arial"/>
              </a:rPr>
              <a:t>How common is it for this occupation to be a young person’s first job?</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rPr b="1" lang="en-US" sz="1800">
                <a:solidFill>
                  <a:srgbClr val="172169"/>
                </a:solidFill>
                <a:latin typeface="Arial"/>
                <a:ea typeface="Arial"/>
                <a:cs typeface="Arial"/>
                <a:sym typeface="Arial"/>
              </a:rPr>
              <a:t>What kind of training is used to onboard new staff?</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t/>
            </a:r>
            <a:endParaRPr b="1" sz="1800">
              <a:solidFill>
                <a:srgbClr val="172169"/>
              </a:solidFill>
              <a:latin typeface="Arial"/>
              <a:ea typeface="Arial"/>
              <a:cs typeface="Arial"/>
              <a:sym typeface="Arial"/>
            </a:endParaRPr>
          </a:p>
          <a:p>
            <a:pPr indent="0" lvl="0" marL="0" rtl="0" algn="r">
              <a:lnSpc>
                <a:spcPct val="115000"/>
              </a:lnSpc>
              <a:spcBef>
                <a:spcPts val="100"/>
              </a:spcBef>
              <a:spcAft>
                <a:spcPts val="0"/>
              </a:spcAft>
              <a:buClr>
                <a:schemeClr val="dk1"/>
              </a:buClr>
              <a:buSzPts val="1100"/>
              <a:buFont typeface="Arial"/>
              <a:buNone/>
            </a:pPr>
            <a:r>
              <a:rPr b="1" lang="en-US" sz="1800">
                <a:solidFill>
                  <a:srgbClr val="172169"/>
                </a:solidFill>
                <a:latin typeface="Arial"/>
                <a:ea typeface="Arial"/>
                <a:cs typeface="Arial"/>
                <a:sym typeface="Arial"/>
              </a:rPr>
              <a:t>How do you invest in your employees?</a:t>
            </a:r>
            <a:endParaRPr/>
          </a:p>
        </p:txBody>
      </p:sp>
      <p:sp>
        <p:nvSpPr>
          <p:cNvPr id="240" name="Google Shape;240;gbc33e470b5_0_85"/>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41" name="Google Shape;241;gbc33e470b5_0_85"/>
          <p:cNvPicPr preferRelativeResize="0"/>
          <p:nvPr/>
        </p:nvPicPr>
        <p:blipFill rotWithShape="1">
          <a:blip r:embed="rId3">
            <a:alphaModFix/>
          </a:blip>
          <a:srcRect b="15436" l="0" r="0" t="13816"/>
          <a:stretch/>
        </p:blipFill>
        <p:spPr>
          <a:xfrm>
            <a:off x="7493350" y="5512975"/>
            <a:ext cx="3333750" cy="970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bbfad1ab63_0_798"/>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Potential Pain Points</a:t>
            </a:r>
            <a:endParaRPr/>
          </a:p>
        </p:txBody>
      </p:sp>
      <p:sp>
        <p:nvSpPr>
          <p:cNvPr id="248" name="Google Shape;248;gbbfad1ab63_0_798"/>
          <p:cNvSpPr txBox="1"/>
          <p:nvPr>
            <p:ph idx="1" type="body"/>
          </p:nvPr>
        </p:nvSpPr>
        <p:spPr>
          <a:xfrm>
            <a:off x="838200" y="1513325"/>
            <a:ext cx="10515600" cy="4246800"/>
          </a:xfrm>
          <a:prstGeom prst="rect">
            <a:avLst/>
          </a:prstGeom>
        </p:spPr>
        <p:txBody>
          <a:bodyPr anchorCtr="0" anchor="t" bIns="45700" lIns="91425" spcFirstLastPara="1" rIns="91425" wrap="square" tIns="45700">
            <a:noAutofit/>
          </a:bodyPr>
          <a:lstStyle/>
          <a:p>
            <a:pPr indent="-457200" lvl="0" marL="609600" rtl="0" algn="l">
              <a:lnSpc>
                <a:spcPct val="115000"/>
              </a:lnSpc>
              <a:spcBef>
                <a:spcPts val="0"/>
              </a:spcBef>
              <a:spcAft>
                <a:spcPts val="0"/>
              </a:spcAft>
              <a:buClr>
                <a:srgbClr val="172169"/>
              </a:buClr>
              <a:buSzPts val="2400"/>
              <a:buChar char="●"/>
            </a:pPr>
            <a:r>
              <a:rPr lang="en-US">
                <a:solidFill>
                  <a:srgbClr val="172169"/>
                </a:solidFill>
              </a:rPr>
              <a:t>Recruitment</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Locating and attracting talent</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Diversifying the pipeline</a:t>
            </a:r>
            <a:endParaRPr>
              <a:solidFill>
                <a:srgbClr val="172169"/>
              </a:solidFill>
            </a:endParaRPr>
          </a:p>
          <a:p>
            <a:pPr indent="-457200" lvl="0" marL="609600" rtl="0" algn="l">
              <a:lnSpc>
                <a:spcPct val="115000"/>
              </a:lnSpc>
              <a:spcBef>
                <a:spcPts val="0"/>
              </a:spcBef>
              <a:spcAft>
                <a:spcPts val="0"/>
              </a:spcAft>
              <a:buClr>
                <a:srgbClr val="172169"/>
              </a:buClr>
              <a:buSzPts val="2400"/>
              <a:buChar char="●"/>
            </a:pPr>
            <a:r>
              <a:rPr lang="en-US">
                <a:solidFill>
                  <a:srgbClr val="172169"/>
                </a:solidFill>
              </a:rPr>
              <a:t> Persistent Vacancies</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Retiring workforce</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Skills gap in community</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Frequent turnover                                                                                                                                                                                     </a:t>
            </a:r>
            <a:endParaRPr>
              <a:solidFill>
                <a:srgbClr val="172169"/>
              </a:solidFill>
            </a:endParaRPr>
          </a:p>
          <a:p>
            <a:pPr indent="-457200" lvl="0" marL="609600" rtl="0" algn="l">
              <a:lnSpc>
                <a:spcPct val="115000"/>
              </a:lnSpc>
              <a:spcBef>
                <a:spcPts val="0"/>
              </a:spcBef>
              <a:spcAft>
                <a:spcPts val="0"/>
              </a:spcAft>
              <a:buClr>
                <a:srgbClr val="172169"/>
              </a:buClr>
              <a:buSzPts val="2400"/>
              <a:buChar char="●"/>
            </a:pPr>
            <a:r>
              <a:rPr lang="en-US">
                <a:solidFill>
                  <a:srgbClr val="172169"/>
                </a:solidFill>
              </a:rPr>
              <a:t>Low employee retention rate </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Wage chasing</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Turnover</a:t>
            </a:r>
            <a:endParaRPr>
              <a:solidFill>
                <a:srgbClr val="172169"/>
              </a:solidFill>
            </a:endParaRPr>
          </a:p>
          <a:p>
            <a:pPr indent="-425450" lvl="1" marL="1219200" rtl="0" algn="l">
              <a:lnSpc>
                <a:spcPct val="115000"/>
              </a:lnSpc>
              <a:spcBef>
                <a:spcPts val="0"/>
              </a:spcBef>
              <a:spcAft>
                <a:spcPts val="0"/>
              </a:spcAft>
              <a:buClr>
                <a:srgbClr val="172169"/>
              </a:buClr>
              <a:buSzPts val="1900"/>
              <a:buChar char="○"/>
            </a:pPr>
            <a:r>
              <a:rPr lang="en-US">
                <a:solidFill>
                  <a:srgbClr val="172169"/>
                </a:solidFill>
              </a:rPr>
              <a:t>Benefit/pay structure</a:t>
            </a:r>
            <a:endParaRPr>
              <a:solidFill>
                <a:srgbClr val="172169"/>
              </a:solidFill>
            </a:endParaRPr>
          </a:p>
          <a:p>
            <a:pPr indent="-457200" lvl="0" marL="609600" rtl="0" algn="l">
              <a:lnSpc>
                <a:spcPct val="115000"/>
              </a:lnSpc>
              <a:spcBef>
                <a:spcPts val="0"/>
              </a:spcBef>
              <a:spcAft>
                <a:spcPts val="0"/>
              </a:spcAft>
              <a:buClr>
                <a:srgbClr val="172169"/>
              </a:buClr>
              <a:buSzPts val="2400"/>
              <a:buChar char="●"/>
            </a:pPr>
            <a:r>
              <a:rPr lang="en-US">
                <a:solidFill>
                  <a:srgbClr val="172169"/>
                </a:solidFill>
              </a:rPr>
              <a:t>High training costs </a:t>
            </a:r>
            <a:endParaRPr>
              <a:solidFill>
                <a:srgbClr val="172169"/>
              </a:solidFill>
            </a:endParaRPr>
          </a:p>
          <a:p>
            <a:pPr indent="0" lvl="0" marL="0" rtl="0" algn="l">
              <a:spcBef>
                <a:spcPts val="1000"/>
              </a:spcBef>
              <a:spcAft>
                <a:spcPts val="0"/>
              </a:spcAft>
              <a:buNone/>
            </a:pPr>
            <a:r>
              <a:t/>
            </a:r>
            <a:endParaRPr/>
          </a:p>
        </p:txBody>
      </p:sp>
      <p:sp>
        <p:nvSpPr>
          <p:cNvPr id="249" name="Google Shape;249;gbbfad1ab63_0_79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50" name="Google Shape;250;gbbfad1ab63_0_798"/>
          <p:cNvPicPr preferRelativeResize="0"/>
          <p:nvPr/>
        </p:nvPicPr>
        <p:blipFill>
          <a:blip r:embed="rId3">
            <a:alphaModFix/>
          </a:blip>
          <a:stretch>
            <a:fillRect/>
          </a:stretch>
        </p:blipFill>
        <p:spPr>
          <a:xfrm>
            <a:off x="6205375" y="2538200"/>
            <a:ext cx="5667425" cy="2818400"/>
          </a:xfrm>
          <a:prstGeom prst="rect">
            <a:avLst/>
          </a:prstGeom>
          <a:noFill/>
          <a:ln>
            <a:noFill/>
          </a:ln>
        </p:spPr>
      </p:pic>
      <p:sp>
        <p:nvSpPr>
          <p:cNvPr id="251" name="Google Shape;251;gbbfad1ab63_0_798"/>
          <p:cNvSpPr/>
          <p:nvPr/>
        </p:nvSpPr>
        <p:spPr>
          <a:xfrm>
            <a:off x="3349242" y="6097842"/>
            <a:ext cx="8296500" cy="385500"/>
          </a:xfrm>
          <a:prstGeom prst="rect">
            <a:avLst/>
          </a:prstGeom>
          <a:noFill/>
          <a:ln>
            <a:noFill/>
          </a:ln>
        </p:spPr>
        <p:txBody>
          <a:bodyPr anchorCtr="0" anchor="t" bIns="60925" lIns="121900" spcFirstLastPara="1" rIns="121900" wrap="square" tIns="60925">
            <a:noAutofit/>
          </a:bodyPr>
          <a:lstStyle/>
          <a:p>
            <a:pPr indent="0" lvl="0" marL="0" marR="0" rtl="0" algn="r">
              <a:lnSpc>
                <a:spcPct val="100000"/>
              </a:lnSpc>
              <a:spcBef>
                <a:spcPts val="0"/>
              </a:spcBef>
              <a:spcAft>
                <a:spcPts val="0"/>
              </a:spcAft>
              <a:buNone/>
            </a:pPr>
            <a:r>
              <a:rPr b="1" i="0" lang="en-US" sz="1100" u="none" cap="none" strike="noStrike">
                <a:solidFill>
                  <a:schemeClr val="dk1"/>
                </a:solidFill>
                <a:latin typeface="Proxima Nova"/>
                <a:ea typeface="Proxima Nova"/>
                <a:cs typeface="Proxima Nova"/>
                <a:sym typeface="Proxima Nova"/>
              </a:rPr>
              <a:t>Source: </a:t>
            </a:r>
            <a:endParaRPr sz="1100">
              <a:solidFill>
                <a:schemeClr val="dk1"/>
              </a:solidFill>
              <a:latin typeface="Proxima Nova"/>
              <a:ea typeface="Proxima Nova"/>
              <a:cs typeface="Proxima Nova"/>
              <a:sym typeface="Proxima Nova"/>
            </a:endParaRPr>
          </a:p>
          <a:p>
            <a:pPr indent="0" lvl="0" marL="0" marR="0" rtl="0" algn="r">
              <a:lnSpc>
                <a:spcPct val="100000"/>
              </a:lnSpc>
              <a:spcBef>
                <a:spcPts val="0"/>
              </a:spcBef>
              <a:spcAft>
                <a:spcPts val="0"/>
              </a:spcAft>
              <a:buNone/>
            </a:pPr>
            <a:r>
              <a:rPr lang="en-US" sz="1100">
                <a:solidFill>
                  <a:schemeClr val="dk1"/>
                </a:solidFill>
                <a:latin typeface="Proxima Nova"/>
                <a:ea typeface="Proxima Nova"/>
                <a:cs typeface="Proxima Nova"/>
                <a:sym typeface="Proxima Nova"/>
              </a:rPr>
              <a:t>https://www.doleta.gov/oa/employers/apprenticeship_toolkit.pdf</a:t>
            </a:r>
            <a:endParaRPr sz="1100">
              <a:solidFill>
                <a:schemeClr val="dk1"/>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255" name="Shape 255"/>
        <p:cNvGrpSpPr/>
        <p:nvPr/>
      </p:nvGrpSpPr>
      <p:grpSpPr>
        <a:xfrm>
          <a:off x="0" y="0"/>
          <a:ext cx="0" cy="0"/>
          <a:chOff x="0" y="0"/>
          <a:chExt cx="0" cy="0"/>
        </a:xfrm>
      </p:grpSpPr>
      <p:sp>
        <p:nvSpPr>
          <p:cNvPr id="256" name="Google Shape;256;gbbfad1ab63_0_838"/>
          <p:cNvSpPr txBox="1"/>
          <p:nvPr>
            <p:ph idx="4294967295" type="title"/>
          </p:nvPr>
        </p:nvSpPr>
        <p:spPr>
          <a:xfrm>
            <a:off x="653667" y="272580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4: Pitch Your Services </a:t>
            </a:r>
            <a:endParaRPr b="1" sz="6400">
              <a:solidFill>
                <a:srgbClr val="17216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260" name="Shape 260"/>
        <p:cNvGrpSpPr/>
        <p:nvPr/>
      </p:nvGrpSpPr>
      <p:grpSpPr>
        <a:xfrm>
          <a:off x="0" y="0"/>
          <a:ext cx="0" cy="0"/>
          <a:chOff x="0" y="0"/>
          <a:chExt cx="0" cy="0"/>
        </a:xfrm>
      </p:grpSpPr>
      <p:sp>
        <p:nvSpPr>
          <p:cNvPr id="261" name="Google Shape;261;gbbfad1ab63_0_847"/>
          <p:cNvSpPr txBox="1"/>
          <p:nvPr>
            <p:ph idx="4294967295" type="title"/>
          </p:nvPr>
        </p:nvSpPr>
        <p:spPr>
          <a:xfrm>
            <a:off x="620467" y="763975"/>
            <a:ext cx="11106300" cy="14064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sz="6400">
                <a:solidFill>
                  <a:srgbClr val="172169"/>
                </a:solidFill>
              </a:rPr>
              <a:t>Youth Employment      Charity</a:t>
            </a:r>
            <a:r>
              <a:rPr b="1" lang="en-US" sz="6400">
                <a:solidFill>
                  <a:srgbClr val="172169"/>
                </a:solidFill>
              </a:rPr>
              <a:t> </a:t>
            </a:r>
            <a:endParaRPr b="1" sz="6400">
              <a:solidFill>
                <a:srgbClr val="172169"/>
              </a:solidFill>
            </a:endParaRPr>
          </a:p>
        </p:txBody>
      </p:sp>
      <p:pic>
        <p:nvPicPr>
          <p:cNvPr id="262" name="Google Shape;262;gbbfad1ab63_0_847"/>
          <p:cNvPicPr preferRelativeResize="0"/>
          <p:nvPr/>
        </p:nvPicPr>
        <p:blipFill>
          <a:blip r:embed="rId3">
            <a:alphaModFix/>
          </a:blip>
          <a:stretch>
            <a:fillRect/>
          </a:stretch>
        </p:blipFill>
        <p:spPr>
          <a:xfrm>
            <a:off x="7489850" y="1103063"/>
            <a:ext cx="613250" cy="728225"/>
          </a:xfrm>
          <a:prstGeom prst="rect">
            <a:avLst/>
          </a:prstGeom>
          <a:noFill/>
          <a:ln>
            <a:noFill/>
          </a:ln>
        </p:spPr>
      </p:pic>
      <p:sp>
        <p:nvSpPr>
          <p:cNvPr id="263" name="Google Shape;263;gbbfad1ab63_0_847"/>
          <p:cNvSpPr txBox="1"/>
          <p:nvPr/>
        </p:nvSpPr>
        <p:spPr>
          <a:xfrm>
            <a:off x="2965950" y="2341350"/>
            <a:ext cx="6260100" cy="170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300">
                <a:solidFill>
                  <a:srgbClr val="172169"/>
                </a:solidFill>
                <a:latin typeface="Calibri"/>
                <a:ea typeface="Calibri"/>
                <a:cs typeface="Calibri"/>
                <a:sym typeface="Calibri"/>
              </a:rPr>
              <a:t>Speak to how your youth employment program can address one or more business needs `	</a:t>
            </a:r>
            <a:endParaRPr sz="3300">
              <a:solidFill>
                <a:srgbClr val="17216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bbfad1ab63_0_853"/>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a:t>
            </a:r>
            <a:r>
              <a:rPr lang="en-US" sz="4000"/>
              <a:t>op Reasons for Businesses to Engage in Youth Employment</a:t>
            </a:r>
            <a:endParaRPr sz="4000"/>
          </a:p>
        </p:txBody>
      </p:sp>
      <p:sp>
        <p:nvSpPr>
          <p:cNvPr id="270" name="Google Shape;270;gbbfad1ab63_0_853"/>
          <p:cNvSpPr txBox="1"/>
          <p:nvPr>
            <p:ph idx="1" type="body"/>
          </p:nvPr>
        </p:nvSpPr>
        <p:spPr>
          <a:xfrm>
            <a:off x="838200" y="1665404"/>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solidFill>
                  <a:srgbClr val="172169"/>
                </a:solidFill>
                <a:latin typeface="Arial"/>
                <a:ea typeface="Arial"/>
                <a:cs typeface="Arial"/>
                <a:sym typeface="Arial"/>
              </a:rPr>
              <a:t>From a United Way Study in Northeast FL:</a:t>
            </a:r>
            <a:endParaRPr sz="2500">
              <a:solidFill>
                <a:srgbClr val="172169"/>
              </a:solidFill>
              <a:latin typeface="Arial"/>
              <a:ea typeface="Arial"/>
              <a:cs typeface="Arial"/>
              <a:sym typeface="Arial"/>
            </a:endParaRPr>
          </a:p>
          <a:p>
            <a:pPr indent="-387350" lvl="0" marL="914400" rtl="0" algn="l">
              <a:lnSpc>
                <a:spcPct val="115000"/>
              </a:lnSpc>
              <a:spcBef>
                <a:spcPts val="1200"/>
              </a:spcBef>
              <a:spcAft>
                <a:spcPts val="0"/>
              </a:spcAft>
              <a:buClr>
                <a:srgbClr val="172169"/>
              </a:buClr>
              <a:buSzPts val="2500"/>
              <a:buAutoNum type="arabicPeriod"/>
            </a:pPr>
            <a:r>
              <a:rPr lang="en-US" sz="2500">
                <a:solidFill>
                  <a:srgbClr val="172169"/>
                </a:solidFill>
                <a:latin typeface="Arial"/>
                <a:ea typeface="Arial"/>
                <a:cs typeface="Arial"/>
                <a:sym typeface="Arial"/>
              </a:rPr>
              <a:t>Diversity</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rabicPeriod"/>
            </a:pPr>
            <a:r>
              <a:rPr lang="en-US" sz="2500">
                <a:solidFill>
                  <a:srgbClr val="172169"/>
                </a:solidFill>
                <a:latin typeface="Arial"/>
                <a:ea typeface="Arial"/>
                <a:cs typeface="Arial"/>
                <a:sym typeface="Arial"/>
              </a:rPr>
              <a:t>Ability to tap into a future labor force</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rabicPeriod"/>
            </a:pPr>
            <a:r>
              <a:rPr lang="en-US" sz="2500">
                <a:solidFill>
                  <a:srgbClr val="172169"/>
                </a:solidFill>
                <a:latin typeface="Arial"/>
                <a:ea typeface="Arial"/>
                <a:cs typeface="Arial"/>
                <a:sym typeface="Arial"/>
              </a:rPr>
              <a:t>Unfair hiring advantages</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rabicPeriod"/>
            </a:pPr>
            <a:r>
              <a:rPr lang="en-US" sz="2500">
                <a:solidFill>
                  <a:srgbClr val="172169"/>
                </a:solidFill>
                <a:latin typeface="Arial"/>
                <a:ea typeface="Arial"/>
                <a:cs typeface="Arial"/>
                <a:sym typeface="Arial"/>
              </a:rPr>
              <a:t>Cost effective employees</a:t>
            </a:r>
            <a:endParaRPr sz="2500">
              <a:solidFill>
                <a:srgbClr val="172169"/>
              </a:solidFill>
              <a:latin typeface="Arial"/>
              <a:ea typeface="Arial"/>
              <a:cs typeface="Arial"/>
              <a:sym typeface="Arial"/>
            </a:endParaRPr>
          </a:p>
          <a:p>
            <a:pPr indent="-387350" lvl="0" marL="914400" rtl="0" algn="l">
              <a:lnSpc>
                <a:spcPct val="115000"/>
              </a:lnSpc>
              <a:spcBef>
                <a:spcPts val="0"/>
              </a:spcBef>
              <a:spcAft>
                <a:spcPts val="0"/>
              </a:spcAft>
              <a:buClr>
                <a:srgbClr val="172169"/>
              </a:buClr>
              <a:buSzPts val="2500"/>
              <a:buAutoNum type="arabicPeriod"/>
            </a:pPr>
            <a:r>
              <a:rPr lang="en-US" sz="2500">
                <a:solidFill>
                  <a:srgbClr val="172169"/>
                </a:solidFill>
                <a:latin typeface="Arial"/>
                <a:ea typeface="Arial"/>
                <a:cs typeface="Arial"/>
                <a:sym typeface="Arial"/>
              </a:rPr>
              <a:t>Temporary work opportunities/alternative work times. </a:t>
            </a:r>
            <a:endParaRPr sz="2500">
              <a:solidFill>
                <a:srgbClr val="172169"/>
              </a:solidFill>
              <a:latin typeface="Arial"/>
              <a:ea typeface="Arial"/>
              <a:cs typeface="Arial"/>
              <a:sym typeface="Arial"/>
            </a:endParaRPr>
          </a:p>
          <a:p>
            <a:pPr indent="0" lvl="0" marL="0" rtl="0" algn="ctr">
              <a:lnSpc>
                <a:spcPct val="115000"/>
              </a:lnSpc>
              <a:spcBef>
                <a:spcPts val="1200"/>
              </a:spcBef>
              <a:spcAft>
                <a:spcPts val="0"/>
              </a:spcAft>
              <a:buClr>
                <a:schemeClr val="dk1"/>
              </a:buClr>
              <a:buSzPts val="1100"/>
              <a:buFont typeface="Arial"/>
              <a:buNone/>
            </a:pPr>
            <a:r>
              <a:rPr b="1" lang="en-US" sz="2500">
                <a:solidFill>
                  <a:srgbClr val="172169"/>
                </a:solidFill>
                <a:latin typeface="Arial"/>
                <a:ea typeface="Arial"/>
                <a:cs typeface="Arial"/>
                <a:sym typeface="Arial"/>
              </a:rPr>
              <a:t>“While the majority of respondents believed that participating in youth employment initiatives was beneficial to the community, this reason alone did not serve as a significant impetus for participation.”</a:t>
            </a:r>
            <a:endParaRPr b="1" sz="2500">
              <a:solidFill>
                <a:srgbClr val="172169"/>
              </a:solidFill>
              <a:latin typeface="Arial"/>
              <a:ea typeface="Arial"/>
              <a:cs typeface="Arial"/>
              <a:sym typeface="Arial"/>
            </a:endParaRPr>
          </a:p>
          <a:p>
            <a:pPr indent="0" lvl="0" marL="0" rtl="0" algn="r">
              <a:spcBef>
                <a:spcPts val="1200"/>
              </a:spcBef>
              <a:spcAft>
                <a:spcPts val="0"/>
              </a:spcAft>
              <a:buClr>
                <a:schemeClr val="dk1"/>
              </a:buClr>
              <a:buSzPts val="1100"/>
              <a:buFont typeface="Arial"/>
              <a:buNone/>
            </a:pPr>
            <a:r>
              <a:rPr lang="en-US" sz="1500">
                <a:solidFill>
                  <a:srgbClr val="172169"/>
                </a:solidFill>
                <a:latin typeface="Arial"/>
                <a:ea typeface="Arial"/>
                <a:cs typeface="Arial"/>
                <a:sym typeface="Arial"/>
              </a:rPr>
              <a:t>Source: https://unitedwaynefl.org/wp-content/uploads/2018/10/18-YEP-Executive-Summary.pdf</a:t>
            </a:r>
            <a:endParaRPr sz="1500">
              <a:solidFill>
                <a:srgbClr val="172169"/>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sz="2500">
              <a:solidFill>
                <a:srgbClr val="172169"/>
              </a:solidFill>
              <a:latin typeface="Times New Roman"/>
              <a:ea typeface="Times New Roman"/>
              <a:cs typeface="Times New Roman"/>
              <a:sym typeface="Times New Roman"/>
            </a:endParaRPr>
          </a:p>
          <a:p>
            <a:pPr indent="0" lvl="0" marL="0" rtl="0" algn="l">
              <a:spcBef>
                <a:spcPts val="100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sz="2500">
              <a:solidFill>
                <a:srgbClr val="000000"/>
              </a:solidFill>
              <a:latin typeface="Times New Roman"/>
              <a:ea typeface="Times New Roman"/>
              <a:cs typeface="Times New Roman"/>
              <a:sym typeface="Times New Roman"/>
            </a:endParaRPr>
          </a:p>
        </p:txBody>
      </p:sp>
      <p:sp>
        <p:nvSpPr>
          <p:cNvPr id="271" name="Google Shape;271;gbbfad1ab63_0_853"/>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bb69528292_0_0"/>
          <p:cNvSpPr txBox="1"/>
          <p:nvPr>
            <p:ph type="title"/>
          </p:nvPr>
        </p:nvSpPr>
        <p:spPr>
          <a:xfrm>
            <a:off x="3263360" y="859540"/>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Top Reasons that Businesses Do NOT Engage in Youth Employment</a:t>
            </a:r>
            <a:endParaRPr/>
          </a:p>
        </p:txBody>
      </p:sp>
      <p:sp>
        <p:nvSpPr>
          <p:cNvPr id="278" name="Google Shape;278;gbb69528292_0_0"/>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solidFill>
                  <a:srgbClr val="172169"/>
                </a:solidFill>
                <a:latin typeface="Arial"/>
                <a:ea typeface="Arial"/>
                <a:cs typeface="Arial"/>
                <a:sym typeface="Arial"/>
              </a:rPr>
              <a:t>From a United Way Study in Northeast FL:</a:t>
            </a:r>
            <a:endParaRPr sz="2400">
              <a:solidFill>
                <a:srgbClr val="172169"/>
              </a:solidFill>
              <a:latin typeface="Arial"/>
              <a:ea typeface="Arial"/>
              <a:cs typeface="Arial"/>
              <a:sym typeface="Arial"/>
            </a:endParaRPr>
          </a:p>
          <a:p>
            <a:pPr indent="-381000" lvl="0" marL="914400" rtl="0" algn="l">
              <a:lnSpc>
                <a:spcPct val="115000"/>
              </a:lnSpc>
              <a:spcBef>
                <a:spcPts val="1200"/>
              </a:spcBef>
              <a:spcAft>
                <a:spcPts val="0"/>
              </a:spcAft>
              <a:buClr>
                <a:srgbClr val="172169"/>
              </a:buClr>
              <a:buSzPts val="2400"/>
              <a:buAutoNum type="arabicPeriod"/>
            </a:pPr>
            <a:r>
              <a:rPr lang="en-US" sz="2400">
                <a:solidFill>
                  <a:srgbClr val="172169"/>
                </a:solidFill>
                <a:latin typeface="Arial"/>
                <a:ea typeface="Arial"/>
                <a:cs typeface="Arial"/>
                <a:sym typeface="Arial"/>
              </a:rPr>
              <a:t>D</a:t>
            </a:r>
            <a:r>
              <a:rPr lang="en-US" sz="2400">
                <a:solidFill>
                  <a:srgbClr val="172169"/>
                </a:solidFill>
                <a:latin typeface="Arial"/>
                <a:ea typeface="Arial"/>
                <a:cs typeface="Arial"/>
                <a:sym typeface="Arial"/>
              </a:rPr>
              <a:t>isconnect between opportunities and youth applicants</a:t>
            </a:r>
            <a:endParaRPr sz="2400">
              <a:solidFill>
                <a:srgbClr val="172169"/>
              </a:solidFill>
              <a:latin typeface="Arial"/>
              <a:ea typeface="Arial"/>
              <a:cs typeface="Arial"/>
              <a:sym typeface="Arial"/>
            </a:endParaRPr>
          </a:p>
          <a:p>
            <a:pPr indent="-381000" lvl="0" marL="914400" rtl="0" algn="l">
              <a:lnSpc>
                <a:spcPct val="115000"/>
              </a:lnSpc>
              <a:spcBef>
                <a:spcPts val="0"/>
              </a:spcBef>
              <a:spcAft>
                <a:spcPts val="0"/>
              </a:spcAft>
              <a:buClr>
                <a:srgbClr val="172169"/>
              </a:buClr>
              <a:buSzPts val="2400"/>
              <a:buAutoNum type="arabicPeriod"/>
            </a:pPr>
            <a:r>
              <a:rPr lang="en-US" sz="2400">
                <a:solidFill>
                  <a:srgbClr val="172169"/>
                </a:solidFill>
                <a:latin typeface="Arial"/>
                <a:ea typeface="Arial"/>
                <a:cs typeface="Arial"/>
                <a:sym typeface="Arial"/>
              </a:rPr>
              <a:t>Finances</a:t>
            </a:r>
            <a:endParaRPr sz="2400">
              <a:solidFill>
                <a:srgbClr val="172169"/>
              </a:solidFill>
              <a:latin typeface="Arial"/>
              <a:ea typeface="Arial"/>
              <a:cs typeface="Arial"/>
              <a:sym typeface="Arial"/>
            </a:endParaRPr>
          </a:p>
          <a:p>
            <a:pPr indent="-381000" lvl="0" marL="914400" rtl="0" algn="l">
              <a:lnSpc>
                <a:spcPct val="115000"/>
              </a:lnSpc>
              <a:spcBef>
                <a:spcPts val="0"/>
              </a:spcBef>
              <a:spcAft>
                <a:spcPts val="0"/>
              </a:spcAft>
              <a:buClr>
                <a:srgbClr val="172169"/>
              </a:buClr>
              <a:buSzPts val="2400"/>
              <a:buAutoNum type="arabicPeriod"/>
            </a:pPr>
            <a:r>
              <a:rPr lang="en-US" sz="2400">
                <a:solidFill>
                  <a:srgbClr val="172169"/>
                </a:solidFill>
                <a:latin typeface="Arial"/>
                <a:ea typeface="Arial"/>
                <a:cs typeface="Arial"/>
                <a:sym typeface="Arial"/>
              </a:rPr>
              <a:t>Time </a:t>
            </a:r>
            <a:endParaRPr sz="2400">
              <a:solidFill>
                <a:srgbClr val="172169"/>
              </a:solidFill>
              <a:latin typeface="Arial"/>
              <a:ea typeface="Arial"/>
              <a:cs typeface="Arial"/>
              <a:sym typeface="Arial"/>
            </a:endParaRPr>
          </a:p>
          <a:p>
            <a:pPr indent="-381000" lvl="0" marL="914400" rtl="0" algn="l">
              <a:lnSpc>
                <a:spcPct val="115000"/>
              </a:lnSpc>
              <a:spcBef>
                <a:spcPts val="0"/>
              </a:spcBef>
              <a:spcAft>
                <a:spcPts val="0"/>
              </a:spcAft>
              <a:buClr>
                <a:srgbClr val="172169"/>
              </a:buClr>
              <a:buSzPts val="2400"/>
              <a:buAutoNum type="arabicPeriod"/>
            </a:pPr>
            <a:r>
              <a:rPr lang="en-US" sz="2400">
                <a:solidFill>
                  <a:srgbClr val="172169"/>
                </a:solidFill>
                <a:latin typeface="Arial"/>
                <a:ea typeface="Arial"/>
                <a:cs typeface="Arial"/>
                <a:sym typeface="Arial"/>
              </a:rPr>
              <a:t>Transportation </a:t>
            </a:r>
            <a:endParaRPr sz="2400">
              <a:solidFill>
                <a:srgbClr val="172169"/>
              </a:solidFill>
              <a:latin typeface="Arial"/>
              <a:ea typeface="Arial"/>
              <a:cs typeface="Arial"/>
              <a:sym typeface="Arial"/>
            </a:endParaRPr>
          </a:p>
          <a:p>
            <a:pPr indent="-381000" lvl="0" marL="914400" rtl="0" algn="l">
              <a:lnSpc>
                <a:spcPct val="115000"/>
              </a:lnSpc>
              <a:spcBef>
                <a:spcPts val="0"/>
              </a:spcBef>
              <a:spcAft>
                <a:spcPts val="0"/>
              </a:spcAft>
              <a:buClr>
                <a:srgbClr val="172169"/>
              </a:buClr>
              <a:buSzPts val="2400"/>
              <a:buAutoNum type="arabicPeriod"/>
            </a:pPr>
            <a:r>
              <a:rPr lang="en-US" sz="2400">
                <a:solidFill>
                  <a:srgbClr val="172169"/>
                </a:solidFill>
                <a:latin typeface="Arial"/>
                <a:ea typeface="Arial"/>
                <a:cs typeface="Arial"/>
                <a:sym typeface="Arial"/>
              </a:rPr>
              <a:t>Limitation of Public Resources </a:t>
            </a:r>
            <a:endParaRPr sz="2400">
              <a:solidFill>
                <a:srgbClr val="172169"/>
              </a:solidFill>
              <a:latin typeface="Arial"/>
              <a:ea typeface="Arial"/>
              <a:cs typeface="Arial"/>
              <a:sym typeface="Arial"/>
            </a:endParaRPr>
          </a:p>
          <a:p>
            <a:pPr indent="0" lvl="0" marL="0" rtl="0" algn="l">
              <a:spcBef>
                <a:spcPts val="120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rPr lang="en-US" sz="1500">
                <a:solidFill>
                  <a:srgbClr val="172169"/>
                </a:solidFill>
                <a:latin typeface="Arial"/>
                <a:ea typeface="Arial"/>
                <a:cs typeface="Arial"/>
                <a:sym typeface="Arial"/>
              </a:rPr>
              <a:t>Source: https://unitedwaynefl.org/wp-content/uploads/2018/10/18-YEP-Executive-Summary.pdf</a:t>
            </a:r>
            <a:endParaRPr sz="1500">
              <a:solidFill>
                <a:srgbClr val="172169"/>
              </a:solidFill>
              <a:latin typeface="Arial"/>
              <a:ea typeface="Arial"/>
              <a:cs typeface="Arial"/>
              <a:sym typeface="Arial"/>
            </a:endParaRPr>
          </a:p>
          <a:p>
            <a:pPr indent="0" lvl="0" marL="0" rtl="0" algn="l">
              <a:spcBef>
                <a:spcPts val="1000"/>
              </a:spcBef>
              <a:spcAft>
                <a:spcPts val="0"/>
              </a:spcAft>
              <a:buNone/>
            </a:pPr>
            <a:r>
              <a:t/>
            </a:r>
            <a:endParaRPr sz="2500">
              <a:solidFill>
                <a:srgbClr val="000000"/>
              </a:solidFill>
              <a:latin typeface="Times New Roman"/>
              <a:ea typeface="Times New Roman"/>
              <a:cs typeface="Times New Roman"/>
              <a:sym typeface="Times New Roman"/>
            </a:endParaRPr>
          </a:p>
          <a:p>
            <a:pPr indent="0" lvl="0" marL="0" rtl="0" algn="l">
              <a:spcBef>
                <a:spcPts val="1000"/>
              </a:spcBef>
              <a:spcAft>
                <a:spcPts val="0"/>
              </a:spcAft>
              <a:buNone/>
            </a:pPr>
            <a:r>
              <a:t/>
            </a:r>
            <a:endParaRPr sz="2500">
              <a:solidFill>
                <a:srgbClr val="000000"/>
              </a:solidFill>
              <a:latin typeface="Times New Roman"/>
              <a:ea typeface="Times New Roman"/>
              <a:cs typeface="Times New Roman"/>
              <a:sym typeface="Times New Roman"/>
            </a:endParaRPr>
          </a:p>
        </p:txBody>
      </p:sp>
      <p:sp>
        <p:nvSpPr>
          <p:cNvPr id="279" name="Google Shape;279;gbb69528292_0_0"/>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bc33e470b5_0_13"/>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Value Proposition </a:t>
            </a:r>
            <a:endParaRPr/>
          </a:p>
        </p:txBody>
      </p:sp>
      <p:sp>
        <p:nvSpPr>
          <p:cNvPr id="286" name="Google Shape;286;gbc33e470b5_0_13"/>
          <p:cNvSpPr txBox="1"/>
          <p:nvPr>
            <p:ph idx="1" type="body"/>
          </p:nvPr>
        </p:nvSpPr>
        <p:spPr>
          <a:xfrm>
            <a:off x="838200" y="2157699"/>
            <a:ext cx="5181600" cy="4019400"/>
          </a:xfrm>
          <a:prstGeom prst="rect">
            <a:avLst/>
          </a:prstGeom>
        </p:spPr>
        <p:txBody>
          <a:bodyPr anchorCtr="0" anchor="t" bIns="45700" lIns="91425" spcFirstLastPara="1" rIns="91425" wrap="square" tIns="45700">
            <a:noAutofit/>
          </a:bodyPr>
          <a:lstStyle/>
          <a:p>
            <a:pPr indent="-419100" lvl="0" marL="457200" rtl="0" algn="l">
              <a:lnSpc>
                <a:spcPct val="115000"/>
              </a:lnSpc>
              <a:spcBef>
                <a:spcPts val="0"/>
              </a:spcBef>
              <a:spcAft>
                <a:spcPts val="0"/>
              </a:spcAft>
              <a:buClr>
                <a:srgbClr val="172169"/>
              </a:buClr>
              <a:buSzPts val="3000"/>
              <a:buChar char="•"/>
            </a:pPr>
            <a:r>
              <a:rPr lang="en-US" sz="3000">
                <a:solidFill>
                  <a:srgbClr val="172169"/>
                </a:solidFill>
              </a:rPr>
              <a:t>After interview, p</a:t>
            </a:r>
            <a:r>
              <a:rPr lang="en-US" sz="3000">
                <a:solidFill>
                  <a:srgbClr val="172169"/>
                </a:solidFill>
              </a:rPr>
              <a:t>araphrase the needs using business language</a:t>
            </a:r>
            <a:endParaRPr sz="3000">
              <a:solidFill>
                <a:srgbClr val="172169"/>
              </a:solidFill>
            </a:endParaRPr>
          </a:p>
          <a:p>
            <a:pPr indent="-419100" lvl="0" marL="457200" rtl="0" algn="l">
              <a:lnSpc>
                <a:spcPct val="115000"/>
              </a:lnSpc>
              <a:spcBef>
                <a:spcPts val="0"/>
              </a:spcBef>
              <a:spcAft>
                <a:spcPts val="0"/>
              </a:spcAft>
              <a:buClr>
                <a:srgbClr val="172169"/>
              </a:buClr>
              <a:buSzPts val="3000"/>
              <a:buChar char="•"/>
            </a:pPr>
            <a:r>
              <a:rPr lang="en-US" sz="3000">
                <a:solidFill>
                  <a:srgbClr val="172169"/>
                </a:solidFill>
              </a:rPr>
              <a:t>Share your agency’s value-add that speak to their needs </a:t>
            </a:r>
            <a:endParaRPr sz="3000">
              <a:solidFill>
                <a:srgbClr val="172169"/>
              </a:solidFill>
            </a:endParaRPr>
          </a:p>
        </p:txBody>
      </p:sp>
      <p:sp>
        <p:nvSpPr>
          <p:cNvPr id="287" name="Google Shape;287;gbc33e470b5_0_13"/>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rgbClr val="888888"/>
                </a:solidFill>
              </a:rPr>
              <a:t>‹#›</a:t>
            </a:fld>
            <a:endParaRPr>
              <a:solidFill>
                <a:srgbClr val="888888"/>
              </a:solidFill>
            </a:endParaRPr>
          </a:p>
        </p:txBody>
      </p:sp>
      <p:pic>
        <p:nvPicPr>
          <p:cNvPr id="288" name="Google Shape;288;gbc33e470b5_0_13"/>
          <p:cNvPicPr preferRelativeResize="0"/>
          <p:nvPr/>
        </p:nvPicPr>
        <p:blipFill>
          <a:blip r:embed="rId3">
            <a:alphaModFix/>
          </a:blip>
          <a:stretch>
            <a:fillRect/>
          </a:stretch>
        </p:blipFill>
        <p:spPr>
          <a:xfrm>
            <a:off x="6494648" y="1628575"/>
            <a:ext cx="4680750" cy="4854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bc3f33c421_0_11"/>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Speaking the Language of Business</a:t>
            </a:r>
            <a:endParaRPr/>
          </a:p>
        </p:txBody>
      </p:sp>
      <p:sp>
        <p:nvSpPr>
          <p:cNvPr id="295" name="Google Shape;295;gbc3f33c421_0_11"/>
          <p:cNvSpPr txBox="1"/>
          <p:nvPr>
            <p:ph idx="1" type="body"/>
          </p:nvPr>
        </p:nvSpPr>
        <p:spPr>
          <a:xfrm>
            <a:off x="838200" y="1825900"/>
            <a:ext cx="5181600" cy="4351200"/>
          </a:xfrm>
          <a:prstGeom prst="rect">
            <a:avLst/>
          </a:prstGeom>
        </p:spPr>
        <p:txBody>
          <a:bodyPr anchorCtr="0" anchor="t" bIns="45700" lIns="91425" spcFirstLastPara="1" rIns="91425" wrap="square" tIns="45700">
            <a:noAutofit/>
          </a:bodyPr>
          <a:lstStyle/>
          <a:p>
            <a:pPr indent="0" lvl="0" marL="457200" rtl="0" algn="ctr">
              <a:spcBef>
                <a:spcPts val="1000"/>
              </a:spcBef>
              <a:spcAft>
                <a:spcPts val="0"/>
              </a:spcAft>
              <a:buNone/>
            </a:pPr>
            <a:r>
              <a:rPr lang="en-US" u="sng">
                <a:solidFill>
                  <a:srgbClr val="172169"/>
                </a:solidFill>
              </a:rPr>
              <a:t>CBO Jargon</a:t>
            </a:r>
            <a:endParaRPr u="sng">
              <a:solidFill>
                <a:srgbClr val="172169"/>
              </a:solidFill>
            </a:endParaRPr>
          </a:p>
          <a:p>
            <a:pPr indent="-342900" lvl="0" marL="457200" rtl="0" algn="l">
              <a:spcBef>
                <a:spcPts val="1000"/>
              </a:spcBef>
              <a:spcAft>
                <a:spcPts val="0"/>
              </a:spcAft>
              <a:buClr>
                <a:srgbClr val="172169"/>
              </a:buClr>
              <a:buSzPts val="1800"/>
              <a:buAutoNum type="arabicPeriod"/>
            </a:pPr>
            <a:r>
              <a:rPr lang="en-US">
                <a:solidFill>
                  <a:srgbClr val="172169"/>
                </a:solidFill>
              </a:rPr>
              <a:t>Job Readiness Training (JRT)</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Asset-based/client-centered</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21st Century/Employability Skills </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Job Developer</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Case management/wraparound services</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WIOA/CBDG/TANF</a:t>
            </a:r>
            <a:endParaRPr>
              <a:solidFill>
                <a:srgbClr val="172169"/>
              </a:solidFill>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p:txBody>
      </p:sp>
      <p:sp>
        <p:nvSpPr>
          <p:cNvPr id="296" name="Google Shape;296;gbc3f33c421_0_11"/>
          <p:cNvSpPr txBox="1"/>
          <p:nvPr>
            <p:ph idx="2" type="body"/>
          </p:nvPr>
        </p:nvSpPr>
        <p:spPr>
          <a:xfrm>
            <a:off x="5944700" y="1825625"/>
            <a:ext cx="6060900" cy="43512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u="sng">
                <a:solidFill>
                  <a:srgbClr val="172169"/>
                </a:solidFill>
              </a:rPr>
              <a:t>Business Language</a:t>
            </a:r>
            <a:endParaRPr u="sng">
              <a:solidFill>
                <a:srgbClr val="172169"/>
              </a:solidFill>
            </a:endParaRPr>
          </a:p>
          <a:p>
            <a:pPr indent="-342900" lvl="0" marL="457200" rtl="0" algn="l">
              <a:spcBef>
                <a:spcPts val="1000"/>
              </a:spcBef>
              <a:spcAft>
                <a:spcPts val="0"/>
              </a:spcAft>
              <a:buClr>
                <a:srgbClr val="172169"/>
              </a:buClr>
              <a:buSzPts val="1800"/>
              <a:buAutoNum type="arabicPeriod"/>
            </a:pPr>
            <a:r>
              <a:rPr lang="en-US">
                <a:solidFill>
                  <a:srgbClr val="172169"/>
                </a:solidFill>
              </a:rPr>
              <a:t>Trained or Ready to Work</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Focused on connecting qualified candidates with quality employment opportunities</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Employees who have customer service skills, are team-oriented, effective at time management, etc. </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Staffing specialist</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Employee Assistance Services/Retention Services</a:t>
            </a:r>
            <a:endParaRPr>
              <a:solidFill>
                <a:srgbClr val="172169"/>
              </a:solidFill>
            </a:endParaRPr>
          </a:p>
          <a:p>
            <a:pPr indent="-342900" lvl="0" marL="457200" rtl="0" algn="l">
              <a:spcBef>
                <a:spcPts val="0"/>
              </a:spcBef>
              <a:spcAft>
                <a:spcPts val="0"/>
              </a:spcAft>
              <a:buClr>
                <a:srgbClr val="172169"/>
              </a:buClr>
              <a:buSzPts val="1800"/>
              <a:buAutoNum type="arabicPeriod"/>
            </a:pPr>
            <a:r>
              <a:rPr lang="en-US">
                <a:solidFill>
                  <a:srgbClr val="172169"/>
                </a:solidFill>
              </a:rPr>
              <a:t>Funding to offset costs</a:t>
            </a:r>
            <a:endParaRPr>
              <a:solidFill>
                <a:srgbClr val="172169"/>
              </a:solidFill>
            </a:endParaRPr>
          </a:p>
        </p:txBody>
      </p:sp>
      <p:sp>
        <p:nvSpPr>
          <p:cNvPr id="297" name="Google Shape;297;gbc3f33c421_0_11"/>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8" name="Google Shape;298;gbc3f33c421_0_11"/>
          <p:cNvSpPr txBox="1"/>
          <p:nvPr/>
        </p:nvSpPr>
        <p:spPr>
          <a:xfrm>
            <a:off x="-1195575" y="5380125"/>
            <a:ext cx="14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99" name="Google Shape;299;gbc3f33c421_0_11"/>
          <p:cNvPicPr preferRelativeResize="0"/>
          <p:nvPr/>
        </p:nvPicPr>
        <p:blipFill>
          <a:blip r:embed="rId3">
            <a:alphaModFix/>
          </a:blip>
          <a:stretch>
            <a:fillRect/>
          </a:stretch>
        </p:blipFill>
        <p:spPr>
          <a:xfrm>
            <a:off x="-7522165" y="225375"/>
            <a:ext cx="8008281" cy="6858000"/>
          </a:xfrm>
          <a:prstGeom prst="rect">
            <a:avLst/>
          </a:prstGeom>
          <a:noFill/>
          <a:ln>
            <a:noFill/>
          </a:ln>
        </p:spPr>
      </p:pic>
      <p:sp>
        <p:nvSpPr>
          <p:cNvPr id="300" name="Google Shape;300;gbc3f33c421_0_11"/>
          <p:cNvSpPr txBox="1"/>
          <p:nvPr/>
        </p:nvSpPr>
        <p:spPr>
          <a:xfrm>
            <a:off x="929900" y="6310025"/>
            <a:ext cx="443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Source: Reimagining Employer Engagement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bc33e470b5_0_31"/>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4000"/>
              <a:t>Speaking the Language of Business</a:t>
            </a:r>
            <a:endParaRPr sz="4000"/>
          </a:p>
        </p:txBody>
      </p:sp>
      <p:sp>
        <p:nvSpPr>
          <p:cNvPr id="307" name="Google Shape;307;gbc33e470b5_0_31"/>
          <p:cNvSpPr txBox="1"/>
          <p:nvPr>
            <p:ph idx="1" type="body"/>
          </p:nvPr>
        </p:nvSpPr>
        <p:spPr>
          <a:xfrm>
            <a:off x="838200" y="1513325"/>
            <a:ext cx="10515600" cy="4246800"/>
          </a:xfrm>
          <a:prstGeom prst="rect">
            <a:avLst/>
          </a:prstGeom>
        </p:spPr>
        <p:txBody>
          <a:bodyPr anchorCtr="0" anchor="t" bIns="45700" lIns="91425" spcFirstLastPara="1" rIns="91425" wrap="square" tIns="45700">
            <a:noAutofit/>
          </a:bodyPr>
          <a:lstStyle/>
          <a:p>
            <a:pPr indent="-457200" lvl="0" marL="609600" rtl="0" algn="l">
              <a:lnSpc>
                <a:spcPct val="115000"/>
              </a:lnSpc>
              <a:spcBef>
                <a:spcPts val="0"/>
              </a:spcBef>
              <a:spcAft>
                <a:spcPts val="0"/>
              </a:spcAft>
              <a:buClr>
                <a:srgbClr val="172169"/>
              </a:buClr>
              <a:buSzPts val="2400"/>
              <a:buChar char="●"/>
            </a:pPr>
            <a:r>
              <a:rPr lang="en-US" sz="2400">
                <a:solidFill>
                  <a:srgbClr val="172169"/>
                </a:solidFill>
                <a:latin typeface="Arial"/>
                <a:ea typeface="Arial"/>
                <a:cs typeface="Arial"/>
                <a:sym typeface="Arial"/>
              </a:rPr>
              <a:t>Research terminology unique to that business/industry by visiting:</a:t>
            </a:r>
            <a:endParaRPr sz="2400">
              <a:solidFill>
                <a:srgbClr val="172169"/>
              </a:solidFill>
              <a:latin typeface="Arial"/>
              <a:ea typeface="Arial"/>
              <a:cs typeface="Arial"/>
              <a:sym typeface="Arial"/>
            </a:endParaRPr>
          </a:p>
          <a:p>
            <a:pPr indent="-457200" lvl="1" marL="1219200" rtl="0" algn="l">
              <a:lnSpc>
                <a:spcPct val="115000"/>
              </a:lnSpc>
              <a:spcBef>
                <a:spcPts val="0"/>
              </a:spcBef>
              <a:spcAft>
                <a:spcPts val="0"/>
              </a:spcAft>
              <a:buClr>
                <a:srgbClr val="172169"/>
              </a:buClr>
              <a:buSzPts val="2400"/>
              <a:buChar char="○"/>
            </a:pPr>
            <a:r>
              <a:rPr lang="en-US">
                <a:solidFill>
                  <a:srgbClr val="172169"/>
                </a:solidFill>
                <a:latin typeface="Arial"/>
                <a:ea typeface="Arial"/>
                <a:cs typeface="Arial"/>
                <a:sym typeface="Arial"/>
              </a:rPr>
              <a:t>O*net </a:t>
            </a:r>
            <a:endParaRPr>
              <a:solidFill>
                <a:srgbClr val="172169"/>
              </a:solidFill>
              <a:latin typeface="Arial"/>
              <a:ea typeface="Arial"/>
              <a:cs typeface="Arial"/>
              <a:sym typeface="Arial"/>
            </a:endParaRPr>
          </a:p>
          <a:p>
            <a:pPr indent="-457200" lvl="1" marL="1219200" rtl="0" algn="l">
              <a:lnSpc>
                <a:spcPct val="115000"/>
              </a:lnSpc>
              <a:spcBef>
                <a:spcPts val="0"/>
              </a:spcBef>
              <a:spcAft>
                <a:spcPts val="0"/>
              </a:spcAft>
              <a:buClr>
                <a:srgbClr val="172169"/>
              </a:buClr>
              <a:buSzPts val="2400"/>
              <a:buChar char="○"/>
            </a:pPr>
            <a:r>
              <a:rPr lang="en-US">
                <a:solidFill>
                  <a:srgbClr val="172169"/>
                </a:solidFill>
                <a:latin typeface="Arial"/>
                <a:ea typeface="Arial"/>
                <a:cs typeface="Arial"/>
                <a:sym typeface="Arial"/>
              </a:rPr>
              <a:t>Trade magazines</a:t>
            </a:r>
            <a:endParaRPr>
              <a:solidFill>
                <a:srgbClr val="172169"/>
              </a:solidFill>
              <a:latin typeface="Arial"/>
              <a:ea typeface="Arial"/>
              <a:cs typeface="Arial"/>
              <a:sym typeface="Arial"/>
            </a:endParaRPr>
          </a:p>
          <a:p>
            <a:pPr indent="-457200" lvl="1" marL="1219200" rtl="0" algn="l">
              <a:lnSpc>
                <a:spcPct val="115000"/>
              </a:lnSpc>
              <a:spcBef>
                <a:spcPts val="0"/>
              </a:spcBef>
              <a:spcAft>
                <a:spcPts val="0"/>
              </a:spcAft>
              <a:buClr>
                <a:srgbClr val="172169"/>
              </a:buClr>
              <a:buSzPts val="2400"/>
              <a:buChar char="○"/>
            </a:pPr>
            <a:r>
              <a:rPr lang="en-US">
                <a:solidFill>
                  <a:srgbClr val="172169"/>
                </a:solidFill>
                <a:latin typeface="Arial"/>
                <a:ea typeface="Arial"/>
                <a:cs typeface="Arial"/>
                <a:sym typeface="Arial"/>
              </a:rPr>
              <a:t>Company websites</a:t>
            </a:r>
            <a:endParaRPr>
              <a:solidFill>
                <a:srgbClr val="172169"/>
              </a:solidFill>
              <a:latin typeface="Arial"/>
              <a:ea typeface="Arial"/>
              <a:cs typeface="Arial"/>
              <a:sym typeface="Arial"/>
            </a:endParaRPr>
          </a:p>
          <a:p>
            <a:pPr indent="-457200" lvl="1" marL="1219200" rtl="0" algn="l">
              <a:lnSpc>
                <a:spcPct val="115000"/>
              </a:lnSpc>
              <a:spcBef>
                <a:spcPts val="0"/>
              </a:spcBef>
              <a:spcAft>
                <a:spcPts val="0"/>
              </a:spcAft>
              <a:buClr>
                <a:srgbClr val="172169"/>
              </a:buClr>
              <a:buSzPts val="2400"/>
              <a:buChar char="○"/>
            </a:pPr>
            <a:r>
              <a:rPr lang="en-US">
                <a:solidFill>
                  <a:srgbClr val="172169"/>
                </a:solidFill>
                <a:latin typeface="Arial"/>
                <a:ea typeface="Arial"/>
                <a:cs typeface="Arial"/>
                <a:sym typeface="Arial"/>
              </a:rPr>
              <a:t>Newspaper articles</a:t>
            </a:r>
            <a:endParaRPr>
              <a:solidFill>
                <a:srgbClr val="172169"/>
              </a:solidFill>
              <a:latin typeface="Arial"/>
              <a:ea typeface="Arial"/>
              <a:cs typeface="Arial"/>
              <a:sym typeface="Arial"/>
            </a:endParaRPr>
          </a:p>
          <a:p>
            <a:pPr indent="0" lvl="0" marL="0" rtl="0" algn="l">
              <a:lnSpc>
                <a:spcPct val="115000"/>
              </a:lnSpc>
              <a:spcBef>
                <a:spcPts val="0"/>
              </a:spcBef>
              <a:spcAft>
                <a:spcPts val="0"/>
              </a:spcAft>
              <a:buNone/>
            </a:pPr>
            <a:r>
              <a:t/>
            </a:r>
            <a:endParaRPr>
              <a:solidFill>
                <a:srgbClr val="222222"/>
              </a:solidFill>
            </a:endParaRPr>
          </a:p>
        </p:txBody>
      </p:sp>
      <p:sp>
        <p:nvSpPr>
          <p:cNvPr id="308" name="Google Shape;308;gbc33e470b5_0_31"/>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9" name="Google Shape;309;gbc33e470b5_0_31"/>
          <p:cNvPicPr preferRelativeResize="0"/>
          <p:nvPr/>
        </p:nvPicPr>
        <p:blipFill>
          <a:blip r:embed="rId3">
            <a:alphaModFix/>
          </a:blip>
          <a:stretch>
            <a:fillRect/>
          </a:stretch>
        </p:blipFill>
        <p:spPr>
          <a:xfrm>
            <a:off x="6027033" y="2329667"/>
            <a:ext cx="5166867" cy="322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2696257" y="501650"/>
            <a:ext cx="7616143" cy="5610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Access and Participation Guidelines </a:t>
            </a:r>
            <a:endParaRPr sz="4000"/>
          </a:p>
        </p:txBody>
      </p:sp>
      <p:sp>
        <p:nvSpPr>
          <p:cNvPr id="92" name="Google Shape;92;p3"/>
          <p:cNvSpPr txBox="1"/>
          <p:nvPr>
            <p:ph idx="1" type="body"/>
          </p:nvPr>
        </p:nvSpPr>
        <p:spPr>
          <a:xfrm>
            <a:off x="839788" y="1593301"/>
            <a:ext cx="5157787" cy="823912"/>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l">
              <a:lnSpc>
                <a:spcPct val="70000"/>
              </a:lnSpc>
              <a:spcBef>
                <a:spcPts val="0"/>
              </a:spcBef>
              <a:spcAft>
                <a:spcPts val="0"/>
              </a:spcAft>
              <a:buClr>
                <a:schemeClr val="dk1"/>
              </a:buClr>
              <a:buSzPts val="600"/>
              <a:buNone/>
            </a:pPr>
            <a:r>
              <a:t/>
            </a:r>
            <a:endParaRPr sz="600"/>
          </a:p>
          <a:p>
            <a:pPr indent="0" lvl="0" marL="0" rtl="0" algn="ctr">
              <a:lnSpc>
                <a:spcPct val="70000"/>
              </a:lnSpc>
              <a:spcBef>
                <a:spcPts val="1000"/>
              </a:spcBef>
              <a:spcAft>
                <a:spcPts val="0"/>
              </a:spcAft>
              <a:buClr>
                <a:schemeClr val="dk1"/>
              </a:buClr>
              <a:buSzPts val="600"/>
              <a:buNone/>
            </a:pPr>
            <a:r>
              <a:t/>
            </a:r>
            <a:endParaRPr sz="600"/>
          </a:p>
          <a:p>
            <a:pPr indent="0" lvl="0" marL="0" rtl="0" algn="ctr">
              <a:lnSpc>
                <a:spcPct val="70000"/>
              </a:lnSpc>
              <a:spcBef>
                <a:spcPts val="1000"/>
              </a:spcBef>
              <a:spcAft>
                <a:spcPts val="0"/>
              </a:spcAft>
              <a:buClr>
                <a:srgbClr val="172169"/>
              </a:buClr>
              <a:buSzPts val="2775"/>
              <a:buNone/>
            </a:pPr>
            <a:r>
              <a:rPr lang="en-US" sz="2775">
                <a:solidFill>
                  <a:srgbClr val="172169"/>
                </a:solidFill>
                <a:latin typeface="Arial"/>
                <a:ea typeface="Arial"/>
                <a:cs typeface="Arial"/>
                <a:sym typeface="Arial"/>
              </a:rPr>
              <a:t>Meeting Access</a:t>
            </a:r>
            <a:endParaRPr/>
          </a:p>
          <a:p>
            <a:pPr indent="0" lvl="0" marL="0" rtl="0" algn="l">
              <a:lnSpc>
                <a:spcPct val="70000"/>
              </a:lnSpc>
              <a:spcBef>
                <a:spcPts val="1000"/>
              </a:spcBef>
              <a:spcAft>
                <a:spcPts val="0"/>
              </a:spcAft>
              <a:buClr>
                <a:schemeClr val="dk1"/>
              </a:buClr>
              <a:buSzPts val="600"/>
              <a:buNone/>
            </a:pPr>
            <a:r>
              <a:t/>
            </a:r>
            <a:endParaRPr sz="600"/>
          </a:p>
        </p:txBody>
      </p:sp>
      <p:sp>
        <p:nvSpPr>
          <p:cNvPr id="93" name="Google Shape;93;p3"/>
          <p:cNvSpPr txBox="1"/>
          <p:nvPr>
            <p:ph idx="2" type="body"/>
          </p:nvPr>
        </p:nvSpPr>
        <p:spPr>
          <a:xfrm>
            <a:off x="839788" y="2414767"/>
            <a:ext cx="5157787" cy="394158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Select the “Call Me” option on  Zoom to use your phone for audio while using the video option, if you choose.</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This webinar will be recorded and posted to IWN. </a:t>
            </a:r>
            <a:endParaRPr sz="2800">
              <a:solidFill>
                <a:srgbClr val="172169"/>
              </a:solidFill>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800">
              <a:solidFill>
                <a:srgbClr val="172169"/>
              </a:solidFill>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solidFill>
                <a:srgbClr val="172169"/>
              </a:solidFill>
              <a:latin typeface="Arial"/>
              <a:ea typeface="Arial"/>
              <a:cs typeface="Arial"/>
              <a:sym typeface="Arial"/>
            </a:endParaRPr>
          </a:p>
        </p:txBody>
      </p:sp>
      <p:sp>
        <p:nvSpPr>
          <p:cNvPr id="94" name="Google Shape;94;p3"/>
          <p:cNvSpPr txBox="1"/>
          <p:nvPr>
            <p:ph idx="3" type="body"/>
          </p:nvPr>
        </p:nvSpPr>
        <p:spPr>
          <a:xfrm>
            <a:off x="6172200" y="1593301"/>
            <a:ext cx="5183188" cy="823912"/>
          </a:xfrm>
          <a:prstGeom prst="rect">
            <a:avLst/>
          </a:prstGeom>
          <a:solidFill>
            <a:srgbClr val="D8E2F3"/>
          </a:solidFill>
          <a:ln cap="flat" cmpd="sng" w="9525">
            <a:solidFill>
              <a:schemeClr val="dk1"/>
            </a:solidFill>
            <a:prstDash val="solid"/>
            <a:round/>
            <a:headEnd len="sm" w="sm" type="none"/>
            <a:tailEnd len="sm" w="sm" type="none"/>
          </a:ln>
        </p:spPr>
        <p:txBody>
          <a:bodyPr anchorCtr="0" anchor="b" bIns="45700" lIns="91425" spcFirstLastPara="1" rIns="91425" wrap="square" tIns="45700">
            <a:normAutofit/>
          </a:bodyPr>
          <a:lstStyle/>
          <a:p>
            <a:pPr indent="0" lvl="0" marL="0" rtl="0" algn="ctr">
              <a:lnSpc>
                <a:spcPct val="70000"/>
              </a:lnSpc>
              <a:spcBef>
                <a:spcPts val="0"/>
              </a:spcBef>
              <a:spcAft>
                <a:spcPts val="0"/>
              </a:spcAft>
              <a:buClr>
                <a:schemeClr val="dk1"/>
              </a:buClr>
              <a:buSzPts val="600"/>
              <a:buNone/>
            </a:pPr>
            <a:r>
              <a:t/>
            </a:r>
            <a:endParaRPr sz="600"/>
          </a:p>
          <a:p>
            <a:pPr indent="0" lvl="0" marL="0" rtl="0" algn="ctr">
              <a:lnSpc>
                <a:spcPct val="70000"/>
              </a:lnSpc>
              <a:spcBef>
                <a:spcPts val="1000"/>
              </a:spcBef>
              <a:spcAft>
                <a:spcPts val="0"/>
              </a:spcAft>
              <a:buClr>
                <a:schemeClr val="dk1"/>
              </a:buClr>
              <a:buSzPts val="600"/>
              <a:buNone/>
            </a:pPr>
            <a:r>
              <a:t/>
            </a:r>
            <a:endParaRPr sz="600"/>
          </a:p>
          <a:p>
            <a:pPr indent="0" lvl="0" marL="0" rtl="0" algn="ctr">
              <a:lnSpc>
                <a:spcPct val="70000"/>
              </a:lnSpc>
              <a:spcBef>
                <a:spcPts val="1000"/>
              </a:spcBef>
              <a:spcAft>
                <a:spcPts val="0"/>
              </a:spcAft>
              <a:buClr>
                <a:srgbClr val="172169"/>
              </a:buClr>
              <a:buSzPts val="2775"/>
              <a:buNone/>
            </a:pPr>
            <a:r>
              <a:rPr lang="en-US" sz="2775">
                <a:solidFill>
                  <a:srgbClr val="172169"/>
                </a:solidFill>
                <a:latin typeface="Arial"/>
                <a:ea typeface="Arial"/>
                <a:cs typeface="Arial"/>
                <a:sym typeface="Arial"/>
              </a:rPr>
              <a:t>Meeting Participation </a:t>
            </a:r>
            <a:endParaRPr/>
          </a:p>
          <a:p>
            <a:pPr indent="0" lvl="0" marL="0" rtl="0" algn="l">
              <a:lnSpc>
                <a:spcPct val="70000"/>
              </a:lnSpc>
              <a:spcBef>
                <a:spcPts val="1000"/>
              </a:spcBef>
              <a:spcAft>
                <a:spcPts val="0"/>
              </a:spcAft>
              <a:buClr>
                <a:schemeClr val="dk1"/>
              </a:buClr>
              <a:buSzPts val="600"/>
              <a:buNone/>
            </a:pPr>
            <a:r>
              <a:t/>
            </a:r>
            <a:endParaRPr sz="600"/>
          </a:p>
        </p:txBody>
      </p:sp>
      <p:sp>
        <p:nvSpPr>
          <p:cNvPr id="95" name="Google Shape;95;p3"/>
          <p:cNvSpPr txBox="1"/>
          <p:nvPr>
            <p:ph idx="4" type="body"/>
          </p:nvPr>
        </p:nvSpPr>
        <p:spPr>
          <a:xfrm>
            <a:off x="6172200" y="2414767"/>
            <a:ext cx="5183188" cy="394158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72169"/>
              </a:buClr>
              <a:buSzPts val="2800"/>
              <a:buChar char="•"/>
            </a:pPr>
            <a:r>
              <a:rPr lang="en-US">
                <a:solidFill>
                  <a:srgbClr val="172169"/>
                </a:solidFill>
                <a:latin typeface="Arial"/>
                <a:ea typeface="Arial"/>
                <a:cs typeface="Arial"/>
                <a:sym typeface="Arial"/>
              </a:rPr>
              <a:t>Everyone will be muted for this webinar. </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A FAQs Page has been created to track questions raised during the webinar. </a:t>
            </a:r>
            <a:endParaRPr/>
          </a:p>
          <a:p>
            <a:pPr indent="-228600" lvl="0" marL="228600" rtl="0" algn="l">
              <a:lnSpc>
                <a:spcPct val="90000"/>
              </a:lnSpc>
              <a:spcBef>
                <a:spcPts val="1000"/>
              </a:spcBef>
              <a:spcAft>
                <a:spcPts val="0"/>
              </a:spcAft>
              <a:buClr>
                <a:srgbClr val="172169"/>
              </a:buClr>
              <a:buSzPts val="2800"/>
              <a:buChar char="•"/>
            </a:pPr>
            <a:r>
              <a:rPr lang="en-US">
                <a:solidFill>
                  <a:srgbClr val="172169"/>
                </a:solidFill>
                <a:latin typeface="Arial"/>
                <a:ea typeface="Arial"/>
                <a:cs typeface="Arial"/>
                <a:sym typeface="Arial"/>
              </a:rPr>
              <a:t>Materials shared during the  meeting will be available on  workNet.</a:t>
            </a:r>
            <a:endParaRPr>
              <a:solidFill>
                <a:srgbClr val="172169"/>
              </a:solidFill>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solidFill>
                <a:srgbClr val="172169"/>
              </a:solidFill>
              <a:latin typeface="Arial"/>
              <a:ea typeface="Arial"/>
              <a:cs typeface="Arial"/>
              <a:sym typeface="Arial"/>
            </a:endParaRPr>
          </a:p>
        </p:txBody>
      </p:sp>
      <p:sp>
        <p:nvSpPr>
          <p:cNvPr id="96" name="Google Shape;96;p3"/>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313" name="Shape 313"/>
        <p:cNvGrpSpPr/>
        <p:nvPr/>
      </p:nvGrpSpPr>
      <p:grpSpPr>
        <a:xfrm>
          <a:off x="0" y="0"/>
          <a:ext cx="0" cy="0"/>
          <a:chOff x="0" y="0"/>
          <a:chExt cx="0" cy="0"/>
        </a:xfrm>
      </p:grpSpPr>
      <p:sp>
        <p:nvSpPr>
          <p:cNvPr id="314" name="Google Shape;314;gbc33e470b5_0_43"/>
          <p:cNvSpPr txBox="1"/>
          <p:nvPr>
            <p:ph idx="4294967295" type="title"/>
          </p:nvPr>
        </p:nvSpPr>
        <p:spPr>
          <a:xfrm>
            <a:off x="653667" y="272580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5: Confirm the Agreement</a:t>
            </a:r>
            <a:endParaRPr b="1" sz="6400">
              <a:solidFill>
                <a:srgbClr val="17216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bc33e470b5_0_47"/>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Confirm the Agreement</a:t>
            </a:r>
            <a:endParaRPr/>
          </a:p>
        </p:txBody>
      </p:sp>
      <p:sp>
        <p:nvSpPr>
          <p:cNvPr id="321" name="Google Shape;321;gbc33e470b5_0_47"/>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431800" lvl="0" marL="457200" rtl="0" algn="l">
              <a:lnSpc>
                <a:spcPct val="115000"/>
              </a:lnSpc>
              <a:spcBef>
                <a:spcPts val="0"/>
              </a:spcBef>
              <a:spcAft>
                <a:spcPts val="0"/>
              </a:spcAft>
              <a:buClr>
                <a:srgbClr val="172169"/>
              </a:buClr>
              <a:buSzPts val="3200"/>
              <a:buChar char="•"/>
            </a:pPr>
            <a:r>
              <a:rPr lang="en-US" sz="3200">
                <a:solidFill>
                  <a:srgbClr val="172169"/>
                </a:solidFill>
              </a:rPr>
              <a:t>Send a summary of your meeting that outlines:</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Identified needs</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How apprenticeship can address those needs </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What your agency can offer</a:t>
            </a:r>
            <a:endParaRPr sz="3200">
              <a:solidFill>
                <a:srgbClr val="172169"/>
              </a:solidFill>
            </a:endParaRPr>
          </a:p>
          <a:p>
            <a:pPr indent="-431800" lvl="0" marL="457200" rtl="0" algn="l">
              <a:lnSpc>
                <a:spcPct val="115000"/>
              </a:lnSpc>
              <a:spcBef>
                <a:spcPts val="0"/>
              </a:spcBef>
              <a:spcAft>
                <a:spcPts val="0"/>
              </a:spcAft>
              <a:buClr>
                <a:srgbClr val="172169"/>
              </a:buClr>
              <a:buSzPts val="3200"/>
              <a:buChar char="•"/>
            </a:pPr>
            <a:r>
              <a:rPr lang="en-US" sz="3200">
                <a:solidFill>
                  <a:srgbClr val="172169"/>
                </a:solidFill>
              </a:rPr>
              <a:t>May also summarize benefits of working with youth</a:t>
            </a:r>
            <a:endParaRPr sz="3200">
              <a:solidFill>
                <a:srgbClr val="172169"/>
              </a:solidFill>
            </a:endParaRPr>
          </a:p>
          <a:p>
            <a:pPr indent="-431800" lvl="1" marL="914400" rtl="0" algn="l">
              <a:lnSpc>
                <a:spcPct val="115000"/>
              </a:lnSpc>
              <a:spcBef>
                <a:spcPts val="0"/>
              </a:spcBef>
              <a:spcAft>
                <a:spcPts val="0"/>
              </a:spcAft>
              <a:buClr>
                <a:srgbClr val="172169"/>
              </a:buClr>
              <a:buSzPts val="3200"/>
              <a:buChar char="•"/>
            </a:pPr>
            <a:r>
              <a:rPr lang="en-US" sz="3200">
                <a:solidFill>
                  <a:srgbClr val="172169"/>
                </a:solidFill>
              </a:rPr>
              <a:t>Include employer references</a:t>
            </a:r>
            <a:endParaRPr sz="2500">
              <a:solidFill>
                <a:srgbClr val="17216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200">
              <a:solidFill>
                <a:srgbClr val="222222"/>
              </a:solidFill>
            </a:endParaRPr>
          </a:p>
          <a:p>
            <a:pPr indent="0" lvl="0" marL="0" rtl="0" algn="l">
              <a:spcBef>
                <a:spcPts val="1000"/>
              </a:spcBef>
              <a:spcAft>
                <a:spcPts val="0"/>
              </a:spcAft>
              <a:buNone/>
            </a:pPr>
            <a:r>
              <a:t/>
            </a:r>
            <a:endParaRPr/>
          </a:p>
        </p:txBody>
      </p:sp>
      <p:sp>
        <p:nvSpPr>
          <p:cNvPr id="322" name="Google Shape;322;gbc33e470b5_0_47"/>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3" name="Google Shape;323;gbc33e470b5_0_47"/>
          <p:cNvPicPr preferRelativeResize="0"/>
          <p:nvPr/>
        </p:nvPicPr>
        <p:blipFill>
          <a:blip r:embed="rId3">
            <a:alphaModFix/>
          </a:blip>
          <a:stretch>
            <a:fillRect/>
          </a:stretch>
        </p:blipFill>
        <p:spPr>
          <a:xfrm>
            <a:off x="9523533" y="837600"/>
            <a:ext cx="2495433" cy="25065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327" name="Shape 327"/>
        <p:cNvGrpSpPr/>
        <p:nvPr/>
      </p:nvGrpSpPr>
      <p:grpSpPr>
        <a:xfrm>
          <a:off x="0" y="0"/>
          <a:ext cx="0" cy="0"/>
          <a:chOff x="0" y="0"/>
          <a:chExt cx="0" cy="0"/>
        </a:xfrm>
      </p:grpSpPr>
      <p:sp>
        <p:nvSpPr>
          <p:cNvPr id="328" name="Google Shape;328;gbc33e470b5_0_54"/>
          <p:cNvSpPr txBox="1"/>
          <p:nvPr>
            <p:ph idx="4294967295" type="title"/>
          </p:nvPr>
        </p:nvSpPr>
        <p:spPr>
          <a:xfrm>
            <a:off x="653667" y="2725800"/>
            <a:ext cx="11106300" cy="14064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3700"/>
              <a:buNone/>
            </a:pPr>
            <a:r>
              <a:rPr b="1" lang="en-US" sz="6400">
                <a:solidFill>
                  <a:srgbClr val="172169"/>
                </a:solidFill>
              </a:rPr>
              <a:t>Step 6: Maintain the Relationship </a:t>
            </a:r>
            <a:endParaRPr b="1" sz="6400">
              <a:solidFill>
                <a:srgbClr val="17216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bc33e470b5_0_58"/>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Maintaining the Relationships</a:t>
            </a:r>
            <a:endParaRPr/>
          </a:p>
        </p:txBody>
      </p:sp>
      <p:sp>
        <p:nvSpPr>
          <p:cNvPr id="335" name="Google Shape;335;gbc33e470b5_0_58"/>
          <p:cNvSpPr txBox="1"/>
          <p:nvPr>
            <p:ph idx="1" type="body"/>
          </p:nvPr>
        </p:nvSpPr>
        <p:spPr>
          <a:xfrm>
            <a:off x="838200" y="1719642"/>
            <a:ext cx="10515600" cy="4058700"/>
          </a:xfrm>
          <a:prstGeom prst="rect">
            <a:avLst/>
          </a:prstGeom>
        </p:spPr>
        <p:txBody>
          <a:bodyPr anchorCtr="0" anchor="t" bIns="45700" lIns="91425" spcFirstLastPara="1" rIns="91425" wrap="square" tIns="45700">
            <a:noAutofit/>
          </a:bodyPr>
          <a:lstStyle/>
          <a:p>
            <a:pPr indent="-406400" lvl="1" marL="9144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Send great candidates!</a:t>
            </a:r>
            <a:endParaRPr sz="2800">
              <a:solidFill>
                <a:srgbClr val="172169"/>
              </a:solidFill>
              <a:latin typeface="Arial"/>
              <a:ea typeface="Arial"/>
              <a:cs typeface="Arial"/>
              <a:sym typeface="Arial"/>
            </a:endParaRPr>
          </a:p>
          <a:p>
            <a:pPr indent="-406400" lvl="1" marL="9144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Use business language to address any challenges</a:t>
            </a:r>
            <a:endParaRPr sz="2800">
              <a:solidFill>
                <a:srgbClr val="172169"/>
              </a:solidFill>
              <a:latin typeface="Arial"/>
              <a:ea typeface="Arial"/>
              <a:cs typeface="Arial"/>
              <a:sym typeface="Arial"/>
            </a:endParaRPr>
          </a:p>
          <a:p>
            <a:pPr indent="-406400" lvl="2" marL="13716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Eg: Instead of case management, refer to retention efforts with your young adults</a:t>
            </a:r>
            <a:endParaRPr sz="2800">
              <a:solidFill>
                <a:srgbClr val="172169"/>
              </a:solidFill>
              <a:latin typeface="Arial"/>
              <a:ea typeface="Arial"/>
              <a:cs typeface="Arial"/>
              <a:sym typeface="Arial"/>
            </a:endParaRPr>
          </a:p>
          <a:p>
            <a:pPr indent="-406400" lvl="1" marL="9144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Offer on-going technical assistance</a:t>
            </a:r>
            <a:endParaRPr sz="2800">
              <a:solidFill>
                <a:srgbClr val="172169"/>
              </a:solidFill>
              <a:latin typeface="Arial"/>
              <a:ea typeface="Arial"/>
              <a:cs typeface="Arial"/>
              <a:sym typeface="Arial"/>
            </a:endParaRPr>
          </a:p>
          <a:p>
            <a:pPr indent="-406400" lvl="2" marL="13716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Eg: Employee/mentor trainings</a:t>
            </a:r>
            <a:endParaRPr sz="2800">
              <a:solidFill>
                <a:srgbClr val="172169"/>
              </a:solidFill>
              <a:latin typeface="Arial"/>
              <a:ea typeface="Arial"/>
              <a:cs typeface="Arial"/>
              <a:sym typeface="Arial"/>
            </a:endParaRPr>
          </a:p>
          <a:p>
            <a:pPr indent="-406400" lvl="1" marL="9144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Create a schedule for check-ins</a:t>
            </a:r>
            <a:endParaRPr sz="2800">
              <a:solidFill>
                <a:srgbClr val="172169"/>
              </a:solidFill>
              <a:latin typeface="Arial"/>
              <a:ea typeface="Arial"/>
              <a:cs typeface="Arial"/>
              <a:sym typeface="Arial"/>
            </a:endParaRPr>
          </a:p>
          <a:p>
            <a:pPr indent="-406400" lvl="1" marL="914400" rtl="0" algn="l">
              <a:lnSpc>
                <a:spcPct val="115000"/>
              </a:lnSpc>
              <a:spcBef>
                <a:spcPts val="0"/>
              </a:spcBef>
              <a:spcAft>
                <a:spcPts val="0"/>
              </a:spcAft>
              <a:buClr>
                <a:srgbClr val="172169"/>
              </a:buClr>
              <a:buSzPts val="2800"/>
              <a:buChar char="•"/>
            </a:pPr>
            <a:r>
              <a:rPr lang="en-US" sz="2800">
                <a:solidFill>
                  <a:srgbClr val="172169"/>
                </a:solidFill>
                <a:latin typeface="Arial"/>
                <a:ea typeface="Arial"/>
                <a:cs typeface="Arial"/>
                <a:sym typeface="Arial"/>
              </a:rPr>
              <a:t>Develop MOUs</a:t>
            </a:r>
            <a:endParaRPr>
              <a:solidFill>
                <a:srgbClr val="172169"/>
              </a:solidFill>
              <a:latin typeface="Arial"/>
              <a:ea typeface="Arial"/>
              <a:cs typeface="Arial"/>
              <a:sym typeface="Arial"/>
            </a:endParaRPr>
          </a:p>
        </p:txBody>
      </p:sp>
      <p:sp>
        <p:nvSpPr>
          <p:cNvPr id="336" name="Google Shape;336;gbc33e470b5_0_5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bbfad1ab63_0_708"/>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References and Resources </a:t>
            </a:r>
            <a:endParaRPr/>
          </a:p>
        </p:txBody>
      </p:sp>
      <p:sp>
        <p:nvSpPr>
          <p:cNvPr id="343" name="Google Shape;343;gbbfad1ab63_0_708"/>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Clr>
                <a:srgbClr val="172169"/>
              </a:buClr>
              <a:buSzPts val="2500"/>
              <a:buChar char="●"/>
            </a:pPr>
            <a:r>
              <a:rPr lang="en-US" sz="2500">
                <a:solidFill>
                  <a:srgbClr val="172169"/>
                </a:solidFill>
                <a:latin typeface="Arial"/>
                <a:ea typeface="Arial"/>
                <a:cs typeface="Arial"/>
                <a:sym typeface="Arial"/>
              </a:rPr>
              <a:t>Aspen Institute: </a:t>
            </a:r>
            <a:r>
              <a:rPr i="1" lang="en-US" sz="2500">
                <a:solidFill>
                  <a:srgbClr val="172169"/>
                </a:solidFill>
                <a:latin typeface="Arial"/>
                <a:ea typeface="Arial"/>
                <a:cs typeface="Arial"/>
                <a:sym typeface="Arial"/>
              </a:rPr>
              <a:t>A Toolkit to Engage Employers and Opportunity Youth on the Future of Work</a:t>
            </a:r>
            <a:endParaRPr i="1" sz="2500">
              <a:solidFill>
                <a:srgbClr val="172169"/>
              </a:solidFill>
              <a:latin typeface="Arial"/>
              <a:ea typeface="Arial"/>
              <a:cs typeface="Arial"/>
              <a:sym typeface="Arial"/>
            </a:endParaRPr>
          </a:p>
          <a:p>
            <a:pPr indent="-387350" lvl="0" marL="457200" rtl="0" algn="l">
              <a:spcBef>
                <a:spcPts val="1000"/>
              </a:spcBef>
              <a:spcAft>
                <a:spcPts val="0"/>
              </a:spcAft>
              <a:buClr>
                <a:srgbClr val="172169"/>
              </a:buClr>
              <a:buSzPts val="2500"/>
              <a:buChar char="●"/>
            </a:pPr>
            <a:r>
              <a:rPr lang="en-US" sz="2500">
                <a:solidFill>
                  <a:srgbClr val="172169"/>
                </a:solidFill>
                <a:latin typeface="Arial"/>
                <a:ea typeface="Arial"/>
                <a:cs typeface="Arial"/>
                <a:sym typeface="Arial"/>
              </a:rPr>
              <a:t>Reimagine Retail Chicagoland: </a:t>
            </a:r>
            <a:r>
              <a:rPr i="1" lang="en-US" sz="2500">
                <a:solidFill>
                  <a:srgbClr val="172169"/>
                </a:solidFill>
                <a:latin typeface="Arial"/>
                <a:ea typeface="Arial"/>
                <a:cs typeface="Arial"/>
                <a:sym typeface="Arial"/>
              </a:rPr>
              <a:t>Reimagining Employer Engagement: A Toolkit for Providers</a:t>
            </a:r>
            <a:endParaRPr i="1" sz="2500">
              <a:solidFill>
                <a:srgbClr val="172169"/>
              </a:solidFill>
              <a:latin typeface="Arial"/>
              <a:ea typeface="Arial"/>
              <a:cs typeface="Arial"/>
              <a:sym typeface="Arial"/>
            </a:endParaRPr>
          </a:p>
          <a:p>
            <a:pPr indent="-387350" lvl="0" marL="457200" rtl="0" algn="l">
              <a:spcBef>
                <a:spcPts val="1000"/>
              </a:spcBef>
              <a:spcAft>
                <a:spcPts val="0"/>
              </a:spcAft>
              <a:buClr>
                <a:srgbClr val="172169"/>
              </a:buClr>
              <a:buSzPts val="2500"/>
              <a:buChar char="●"/>
            </a:pPr>
            <a:r>
              <a:rPr lang="en-US" sz="2500">
                <a:solidFill>
                  <a:srgbClr val="172169"/>
                </a:solidFill>
                <a:latin typeface="Arial"/>
                <a:ea typeface="Arial"/>
                <a:cs typeface="Arial"/>
                <a:sym typeface="Arial"/>
              </a:rPr>
              <a:t>Department of Labor: </a:t>
            </a:r>
            <a:r>
              <a:rPr i="1" lang="en-US" sz="2500">
                <a:solidFill>
                  <a:srgbClr val="172169"/>
                </a:solidFill>
                <a:latin typeface="Arial"/>
                <a:ea typeface="Arial"/>
                <a:cs typeface="Arial"/>
                <a:sym typeface="Arial"/>
              </a:rPr>
              <a:t>A Targeted Approach to Apprenticeship Business Engagement</a:t>
            </a:r>
            <a:endParaRPr i="1" sz="2500">
              <a:solidFill>
                <a:srgbClr val="172169"/>
              </a:solidFill>
              <a:highlight>
                <a:srgbClr val="8C195E"/>
              </a:highlight>
              <a:latin typeface="Arial"/>
              <a:ea typeface="Arial"/>
              <a:cs typeface="Arial"/>
              <a:sym typeface="Arial"/>
            </a:endParaRPr>
          </a:p>
          <a:p>
            <a:pPr indent="-387350" lvl="0" marL="457200" rtl="0" algn="l">
              <a:spcBef>
                <a:spcPts val="1000"/>
              </a:spcBef>
              <a:spcAft>
                <a:spcPts val="0"/>
              </a:spcAft>
              <a:buClr>
                <a:srgbClr val="172169"/>
              </a:buClr>
              <a:buSzPts val="2500"/>
              <a:buChar char="●"/>
            </a:pPr>
            <a:r>
              <a:rPr lang="en-US" sz="2500">
                <a:solidFill>
                  <a:srgbClr val="172169"/>
                </a:solidFill>
                <a:latin typeface="Arial"/>
                <a:ea typeface="Arial"/>
                <a:cs typeface="Arial"/>
                <a:sym typeface="Arial"/>
              </a:rPr>
              <a:t>United Way of Northeast Florida: E</a:t>
            </a:r>
            <a:r>
              <a:rPr i="1" lang="en-US" sz="2500">
                <a:solidFill>
                  <a:srgbClr val="172169"/>
                </a:solidFill>
                <a:latin typeface="Arial"/>
                <a:ea typeface="Arial"/>
                <a:cs typeface="Arial"/>
                <a:sym typeface="Arial"/>
              </a:rPr>
              <a:t>xecutive Summary of Youth Employment </a:t>
            </a:r>
            <a:endParaRPr i="1" sz="2500">
              <a:solidFill>
                <a:srgbClr val="172169"/>
              </a:solidFill>
              <a:latin typeface="Arial"/>
              <a:ea typeface="Arial"/>
              <a:cs typeface="Arial"/>
              <a:sym typeface="Arial"/>
            </a:endParaRPr>
          </a:p>
          <a:p>
            <a:pPr indent="-387350" lvl="0" marL="457200" rtl="0" algn="l">
              <a:spcBef>
                <a:spcPts val="1000"/>
              </a:spcBef>
              <a:spcAft>
                <a:spcPts val="0"/>
              </a:spcAft>
              <a:buClr>
                <a:srgbClr val="172169"/>
              </a:buClr>
              <a:buSzPts val="2500"/>
              <a:buChar char="●"/>
            </a:pPr>
            <a:r>
              <a:rPr lang="en-US" sz="2500">
                <a:solidFill>
                  <a:srgbClr val="172169"/>
                </a:solidFill>
                <a:latin typeface="Arial"/>
                <a:ea typeface="Arial"/>
                <a:cs typeface="Arial"/>
                <a:sym typeface="Arial"/>
              </a:rPr>
              <a:t>Urban League: </a:t>
            </a:r>
            <a:r>
              <a:rPr i="1" lang="en-US" sz="2500">
                <a:solidFill>
                  <a:srgbClr val="172169"/>
                </a:solidFill>
                <a:highlight>
                  <a:srgbClr val="FFFFFF"/>
                </a:highlight>
                <a:latin typeface="Arial"/>
                <a:ea typeface="Arial"/>
                <a:cs typeface="Arial"/>
                <a:sym typeface="Arial"/>
              </a:rPr>
              <a:t>Employer Engagement by Community-Based Organizations</a:t>
            </a:r>
            <a:endParaRPr i="1" sz="2500">
              <a:solidFill>
                <a:srgbClr val="172169"/>
              </a:solidFill>
              <a:highlight>
                <a:srgbClr val="FFFFFF"/>
              </a:highlight>
              <a:latin typeface="Arial"/>
              <a:ea typeface="Arial"/>
              <a:cs typeface="Arial"/>
              <a:sym typeface="Arial"/>
            </a:endParaRPr>
          </a:p>
          <a:p>
            <a:pPr indent="0" lvl="0" marL="0" rtl="0" algn="l">
              <a:spcBef>
                <a:spcPts val="1000"/>
              </a:spcBef>
              <a:spcAft>
                <a:spcPts val="0"/>
              </a:spcAft>
              <a:buNone/>
            </a:pPr>
            <a:r>
              <a:t/>
            </a:r>
            <a:endParaRPr>
              <a:solidFill>
                <a:srgbClr val="172169"/>
              </a:solidFill>
            </a:endParaRPr>
          </a:p>
          <a:p>
            <a:pPr indent="0" lvl="0" marL="0" rtl="0" algn="l">
              <a:spcBef>
                <a:spcPts val="1000"/>
              </a:spcBef>
              <a:spcAft>
                <a:spcPts val="0"/>
              </a:spcAft>
              <a:buNone/>
            </a:pPr>
            <a:r>
              <a:t/>
            </a:r>
            <a:endParaRPr>
              <a:solidFill>
                <a:srgbClr val="172169"/>
              </a:solidFill>
            </a:endParaRPr>
          </a:p>
        </p:txBody>
      </p:sp>
      <p:sp>
        <p:nvSpPr>
          <p:cNvPr id="344" name="Google Shape;344;gbbfad1ab63_0_708"/>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bc3f33c421_0_19"/>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Feel Free to Reach Out</a:t>
            </a:r>
            <a:endParaRPr/>
          </a:p>
        </p:txBody>
      </p:sp>
      <p:sp>
        <p:nvSpPr>
          <p:cNvPr id="351" name="Google Shape;351;gbc3f33c421_0_19"/>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b="1" lang="en-US">
                <a:solidFill>
                  <a:srgbClr val="172169"/>
                </a:solidFill>
              </a:rPr>
              <a:t>Morgan Diamond</a:t>
            </a:r>
            <a:endParaRPr b="1">
              <a:solidFill>
                <a:srgbClr val="172169"/>
              </a:solidFill>
            </a:endParaRPr>
          </a:p>
          <a:p>
            <a:pPr indent="0" lvl="0" marL="0" rtl="0" algn="ctr">
              <a:spcBef>
                <a:spcPts val="1000"/>
              </a:spcBef>
              <a:spcAft>
                <a:spcPts val="0"/>
              </a:spcAft>
              <a:buNone/>
            </a:pPr>
            <a:r>
              <a:t/>
            </a:r>
            <a:endParaRPr>
              <a:solidFill>
                <a:srgbClr val="172169"/>
              </a:solidFill>
            </a:endParaRPr>
          </a:p>
          <a:p>
            <a:pPr indent="0" lvl="0" marL="0" rtl="0" algn="ctr">
              <a:spcBef>
                <a:spcPts val="1000"/>
              </a:spcBef>
              <a:spcAft>
                <a:spcPts val="0"/>
              </a:spcAft>
              <a:buNone/>
            </a:pPr>
            <a:r>
              <a:rPr lang="en-US">
                <a:solidFill>
                  <a:srgbClr val="172169"/>
                </a:solidFill>
              </a:rPr>
              <a:t>Midwest Program Manager </a:t>
            </a:r>
            <a:endParaRPr>
              <a:solidFill>
                <a:srgbClr val="172169"/>
              </a:solidFill>
            </a:endParaRPr>
          </a:p>
          <a:p>
            <a:pPr indent="0" lvl="0" marL="0" rtl="0" algn="ctr">
              <a:spcBef>
                <a:spcPts val="1000"/>
              </a:spcBef>
              <a:spcAft>
                <a:spcPts val="0"/>
              </a:spcAft>
              <a:buNone/>
            </a:pPr>
            <a:r>
              <a:rPr lang="en-US">
                <a:solidFill>
                  <a:srgbClr val="172169"/>
                </a:solidFill>
              </a:rPr>
              <a:t>Young Invincibles </a:t>
            </a:r>
            <a:endParaRPr>
              <a:solidFill>
                <a:srgbClr val="172169"/>
              </a:solidFill>
            </a:endParaRPr>
          </a:p>
          <a:p>
            <a:pPr indent="0" lvl="0" marL="0" rtl="0" algn="ctr">
              <a:spcBef>
                <a:spcPts val="1000"/>
              </a:spcBef>
              <a:spcAft>
                <a:spcPts val="0"/>
              </a:spcAft>
              <a:buNone/>
            </a:pPr>
            <a:r>
              <a:rPr lang="en-US" u="sng">
                <a:solidFill>
                  <a:srgbClr val="172169"/>
                </a:solidFill>
              </a:rPr>
              <a:t>morgan.diamond@younginvincibles.org</a:t>
            </a:r>
            <a:endParaRPr u="sng">
              <a:solidFill>
                <a:srgbClr val="172169"/>
              </a:solidFill>
            </a:endParaRPr>
          </a:p>
        </p:txBody>
      </p:sp>
      <p:sp>
        <p:nvSpPr>
          <p:cNvPr id="352" name="Google Shape;352;gbc3f33c421_0_19"/>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bc3f33c421_0_3"/>
          <p:cNvSpPr txBox="1"/>
          <p:nvPr>
            <p:ph type="title"/>
          </p:nvPr>
        </p:nvSpPr>
        <p:spPr>
          <a:xfrm>
            <a:off x="3211010" y="610865"/>
            <a:ext cx="761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sp>
        <p:nvSpPr>
          <p:cNvPr id="359" name="Google Shape;359;gbc3f33c421_0_3"/>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360" name="Google Shape;360;gbc3f33c421_0_3"/>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61" name="Google Shape;361;gbc3f33c421_0_3"/>
          <p:cNvPicPr preferRelativeResize="0"/>
          <p:nvPr/>
        </p:nvPicPr>
        <p:blipFill>
          <a:blip r:embed="rId3">
            <a:alphaModFix/>
          </a:blip>
          <a:stretch>
            <a:fillRect/>
          </a:stretch>
        </p:blipFill>
        <p:spPr>
          <a:xfrm>
            <a:off x="4723425" y="2548849"/>
            <a:ext cx="4591250" cy="304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bbfad1ab63_0_691"/>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t/>
            </a:r>
            <a:endParaRPr b="0" sz="4000">
              <a:latin typeface="Times New Roman"/>
              <a:ea typeface="Times New Roman"/>
              <a:cs typeface="Times New Roman"/>
              <a:sym typeface="Times New Roman"/>
            </a:endParaRPr>
          </a:p>
        </p:txBody>
      </p:sp>
      <p:sp>
        <p:nvSpPr>
          <p:cNvPr id="102" name="Google Shape;102;gbbfad1ab63_0_691"/>
          <p:cNvSpPr txBox="1"/>
          <p:nvPr>
            <p:ph idx="1" type="body"/>
          </p:nvPr>
        </p:nvSpPr>
        <p:spPr>
          <a:xfrm>
            <a:off x="838200" y="1825900"/>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900">
              <a:solidFill>
                <a:srgbClr val="595959"/>
              </a:solidFill>
              <a:latin typeface="Times New Roman"/>
              <a:ea typeface="Times New Roman"/>
              <a:cs typeface="Times New Roman"/>
              <a:sym typeface="Times New Roman"/>
            </a:endParaRPr>
          </a:p>
        </p:txBody>
      </p:sp>
      <p:sp>
        <p:nvSpPr>
          <p:cNvPr id="103" name="Google Shape;103;gbbfad1ab63_0_691"/>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rgbClr val="888888"/>
                </a:solidFill>
              </a:rPr>
              <a:t>‹#›</a:t>
            </a:fld>
            <a:endParaRPr>
              <a:solidFill>
                <a:srgbClr val="888888"/>
              </a:solidFill>
            </a:endParaRPr>
          </a:p>
        </p:txBody>
      </p:sp>
      <p:sp>
        <p:nvSpPr>
          <p:cNvPr id="104" name="Google Shape;104;gbbfad1ab63_0_691"/>
          <p:cNvSpPr txBox="1"/>
          <p:nvPr>
            <p:ph idx="2" type="body"/>
          </p:nvPr>
        </p:nvSpPr>
        <p:spPr>
          <a:xfrm>
            <a:off x="6172200" y="1825625"/>
            <a:ext cx="5181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ctr">
              <a:spcBef>
                <a:spcPts val="1000"/>
              </a:spcBef>
              <a:spcAft>
                <a:spcPts val="0"/>
              </a:spcAft>
              <a:buNone/>
            </a:pPr>
            <a:r>
              <a:t/>
            </a:r>
            <a:endParaRPr/>
          </a:p>
          <a:p>
            <a:pPr indent="0" lvl="0" marL="0" rtl="0" algn="ctr">
              <a:spcBef>
                <a:spcPts val="1000"/>
              </a:spcBef>
              <a:spcAft>
                <a:spcPts val="0"/>
              </a:spcAft>
              <a:buNone/>
            </a:pPr>
            <a:r>
              <a:rPr lang="en-US">
                <a:solidFill>
                  <a:srgbClr val="172169"/>
                </a:solidFill>
                <a:latin typeface="Arial"/>
                <a:ea typeface="Arial"/>
                <a:cs typeface="Arial"/>
                <a:sym typeface="Arial"/>
              </a:rPr>
              <a:t>Mission: </a:t>
            </a:r>
            <a:endParaRPr>
              <a:solidFill>
                <a:srgbClr val="172169"/>
              </a:solidFill>
              <a:latin typeface="Arial"/>
              <a:ea typeface="Arial"/>
              <a:cs typeface="Arial"/>
              <a:sym typeface="Arial"/>
            </a:endParaRPr>
          </a:p>
          <a:p>
            <a:pPr indent="0" lvl="0" marL="0" rtl="0" algn="ctr">
              <a:spcBef>
                <a:spcPts val="1000"/>
              </a:spcBef>
              <a:spcAft>
                <a:spcPts val="0"/>
              </a:spcAft>
              <a:buNone/>
            </a:pPr>
            <a:r>
              <a:rPr lang="en-US">
                <a:solidFill>
                  <a:srgbClr val="172169"/>
                </a:solidFill>
                <a:latin typeface="Arial"/>
                <a:ea typeface="Arial"/>
                <a:cs typeface="Arial"/>
                <a:sym typeface="Arial"/>
              </a:rPr>
              <a:t>Amplify voices of young adults in the </a:t>
            </a:r>
            <a:r>
              <a:rPr lang="en-US">
                <a:solidFill>
                  <a:srgbClr val="172169"/>
                </a:solidFill>
                <a:latin typeface="Arial"/>
                <a:ea typeface="Arial"/>
                <a:cs typeface="Arial"/>
                <a:sym typeface="Arial"/>
              </a:rPr>
              <a:t>political</a:t>
            </a:r>
            <a:r>
              <a:rPr lang="en-US">
                <a:solidFill>
                  <a:srgbClr val="172169"/>
                </a:solidFill>
                <a:latin typeface="Arial"/>
                <a:ea typeface="Arial"/>
                <a:cs typeface="Arial"/>
                <a:sym typeface="Arial"/>
              </a:rPr>
              <a:t> process and expand economic opportunity for our generation </a:t>
            </a:r>
            <a:endParaRPr>
              <a:solidFill>
                <a:srgbClr val="172169"/>
              </a:solidFill>
              <a:latin typeface="Arial"/>
              <a:ea typeface="Arial"/>
              <a:cs typeface="Arial"/>
              <a:sym typeface="Arial"/>
            </a:endParaRPr>
          </a:p>
        </p:txBody>
      </p:sp>
      <p:pic>
        <p:nvPicPr>
          <p:cNvPr id="105" name="Google Shape;105;gbbfad1ab63_0_691"/>
          <p:cNvPicPr preferRelativeResize="0"/>
          <p:nvPr/>
        </p:nvPicPr>
        <p:blipFill>
          <a:blip r:embed="rId3">
            <a:alphaModFix/>
          </a:blip>
          <a:stretch>
            <a:fillRect/>
          </a:stretch>
        </p:blipFill>
        <p:spPr>
          <a:xfrm>
            <a:off x="1681150" y="3166950"/>
            <a:ext cx="3495675" cy="130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bbfad1ab63_0_699"/>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Why Business Engagement Matters</a:t>
            </a:r>
            <a:endParaRPr sz="4000"/>
          </a:p>
        </p:txBody>
      </p:sp>
      <p:sp>
        <p:nvSpPr>
          <p:cNvPr id="111" name="Google Shape;111;gbbfad1ab63_0_699"/>
          <p:cNvSpPr txBox="1"/>
          <p:nvPr>
            <p:ph idx="1" type="body"/>
          </p:nvPr>
        </p:nvSpPr>
        <p:spPr>
          <a:xfrm>
            <a:off x="838200" y="1549550"/>
            <a:ext cx="5181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i="1" lang="en-US" sz="2300">
                <a:solidFill>
                  <a:srgbClr val="172169"/>
                </a:solidFill>
                <a:latin typeface="Times New Roman"/>
                <a:ea typeface="Times New Roman"/>
                <a:cs typeface="Times New Roman"/>
                <a:sym typeface="Times New Roman"/>
              </a:rPr>
              <a:t>“</a:t>
            </a:r>
            <a:r>
              <a:rPr i="1" lang="en-US" sz="2300">
                <a:solidFill>
                  <a:srgbClr val="172169"/>
                </a:solidFill>
                <a:latin typeface="Times New Roman"/>
                <a:ea typeface="Times New Roman"/>
                <a:cs typeface="Times New Roman"/>
                <a:sym typeface="Times New Roman"/>
              </a:rPr>
              <a:t> </a:t>
            </a:r>
            <a:r>
              <a:rPr lang="en-US" sz="2300">
                <a:solidFill>
                  <a:srgbClr val="172169"/>
                </a:solidFill>
                <a:latin typeface="Arial"/>
                <a:ea typeface="Arial"/>
                <a:cs typeface="Arial"/>
                <a:sym typeface="Arial"/>
              </a:rPr>
              <a:t>Employers should have a leadership role in developing and supporting the career pathway programs that integrate work-based learning opportunities through experience. Businesses are best suited to ensure current content for programs and careers that are high demand/higher skill at the local, regional, or state level.”</a:t>
            </a:r>
            <a:endParaRPr sz="2300">
              <a:solidFill>
                <a:srgbClr val="172169"/>
              </a:solidFill>
              <a:latin typeface="Arial"/>
              <a:ea typeface="Arial"/>
              <a:cs typeface="Arial"/>
              <a:sym typeface="Arial"/>
            </a:endParaRPr>
          </a:p>
        </p:txBody>
      </p:sp>
      <p:sp>
        <p:nvSpPr>
          <p:cNvPr id="112" name="Google Shape;112;gbbfad1ab63_0_699"/>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113" name="Google Shape;113;gbbfad1ab63_0_699"/>
          <p:cNvSpPr txBox="1"/>
          <p:nvPr>
            <p:ph idx="2" type="body"/>
          </p:nvPr>
        </p:nvSpPr>
        <p:spPr>
          <a:xfrm>
            <a:off x="6172200" y="1471750"/>
            <a:ext cx="56673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300">
                <a:solidFill>
                  <a:srgbClr val="172169"/>
                </a:solidFill>
                <a:latin typeface="Arial"/>
                <a:ea typeface="Arial"/>
                <a:cs typeface="Arial"/>
                <a:sym typeface="Arial"/>
              </a:rPr>
              <a:t>“...Businesses must note their commitment to either interview youth who complete the training program, provide recommendations for participants, or hire participants who complete it. As WIOA emphasizes deeper investments in a system that supports employer demand-driven sector-based programs addressing youth's diverse needs, the expectation for a sustainable and successful grant applicant must increase the number of businesses committed to employing youth served.”</a:t>
            </a:r>
            <a:endParaRPr sz="3100">
              <a:solidFill>
                <a:srgbClr val="172169"/>
              </a:solidFill>
              <a:latin typeface="Arial"/>
              <a:ea typeface="Arial"/>
              <a:cs typeface="Arial"/>
              <a:sym typeface="Arial"/>
            </a:endParaRPr>
          </a:p>
          <a:p>
            <a:pPr indent="0" lvl="0" marL="0" rtl="0" algn="l">
              <a:spcBef>
                <a:spcPts val="1200"/>
              </a:spcBef>
              <a:spcAft>
                <a:spcPts val="0"/>
              </a:spcAft>
              <a:buNone/>
            </a:pPr>
            <a:r>
              <a:t/>
            </a:r>
            <a:endParaRPr/>
          </a:p>
          <a:p>
            <a:pPr indent="0" lvl="0" marL="0" rtl="0" algn="l">
              <a:spcBef>
                <a:spcPts val="1000"/>
              </a:spcBef>
              <a:spcAft>
                <a:spcPts val="0"/>
              </a:spcAft>
              <a:buNone/>
            </a:pPr>
            <a:r>
              <a:t/>
            </a:r>
            <a:endParaRPr/>
          </a:p>
        </p:txBody>
      </p:sp>
      <p:sp>
        <p:nvSpPr>
          <p:cNvPr id="114" name="Google Shape;114;gbbfad1ab63_0_699"/>
          <p:cNvSpPr txBox="1"/>
          <p:nvPr/>
        </p:nvSpPr>
        <p:spPr>
          <a:xfrm>
            <a:off x="838200" y="1301750"/>
            <a:ext cx="33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172169"/>
                </a:solidFill>
              </a:rPr>
              <a:t>From the NOFO: </a:t>
            </a:r>
            <a:endParaRPr>
              <a:solidFill>
                <a:srgbClr val="17216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bbfad1ab63_0_649"/>
          <p:cNvSpPr txBox="1"/>
          <p:nvPr>
            <p:ph type="ctrTitle"/>
          </p:nvPr>
        </p:nvSpPr>
        <p:spPr>
          <a:xfrm>
            <a:off x="1129179" y="861175"/>
            <a:ext cx="10247400" cy="238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How do you engage businesses?</a:t>
            </a:r>
            <a:endParaRPr/>
          </a:p>
        </p:txBody>
      </p:sp>
      <p:sp>
        <p:nvSpPr>
          <p:cNvPr id="121" name="Google Shape;121;gbbfad1ab63_0_649"/>
          <p:cNvSpPr txBox="1"/>
          <p:nvPr>
            <p:ph idx="1" type="subTitle"/>
          </p:nvPr>
        </p:nvSpPr>
        <p:spPr>
          <a:xfrm>
            <a:off x="6516546" y="3833532"/>
            <a:ext cx="5208600" cy="75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2287928" y="610865"/>
            <a:ext cx="7616143" cy="56104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Agenda</a:t>
            </a:r>
            <a:endParaRPr sz="4000"/>
          </a:p>
        </p:txBody>
      </p:sp>
      <p:sp>
        <p:nvSpPr>
          <p:cNvPr id="127" name="Google Shape;127;p4"/>
          <p:cNvSpPr txBox="1"/>
          <p:nvPr>
            <p:ph idx="1" type="body"/>
          </p:nvPr>
        </p:nvSpPr>
        <p:spPr>
          <a:xfrm>
            <a:off x="838200" y="1477008"/>
            <a:ext cx="10515600" cy="4701248"/>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t/>
            </a:r>
            <a:endParaRPr sz="2500">
              <a:solidFill>
                <a:schemeClr val="dk1"/>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Common obstacles with employer engagement</a:t>
            </a:r>
            <a:endParaRPr sz="2500">
              <a:solidFill>
                <a:srgbClr val="172169"/>
              </a:solidFill>
              <a:latin typeface="Arial"/>
              <a:ea typeface="Arial"/>
              <a:cs typeface="Arial"/>
              <a:sym typeface="Arial"/>
            </a:endParaRPr>
          </a:p>
          <a:p>
            <a:pPr indent="0" lvl="0" marL="4572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Steps for employer engagement </a:t>
            </a:r>
            <a:endParaRPr sz="2500">
              <a:solidFill>
                <a:srgbClr val="172169"/>
              </a:solidFill>
              <a:latin typeface="Arial"/>
              <a:ea typeface="Arial"/>
              <a:cs typeface="Arial"/>
              <a:sym typeface="Arial"/>
            </a:endParaRPr>
          </a:p>
          <a:p>
            <a:pPr indent="0" lvl="0" marL="4572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“Selling” your program to employers</a:t>
            </a:r>
            <a:endParaRPr sz="2500">
              <a:solidFill>
                <a:srgbClr val="172169"/>
              </a:solidFill>
              <a:latin typeface="Arial"/>
              <a:ea typeface="Arial"/>
              <a:cs typeface="Arial"/>
              <a:sym typeface="Arial"/>
            </a:endParaRPr>
          </a:p>
          <a:p>
            <a:pPr indent="-387350" lvl="1" marL="9144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Speaking the language of business</a:t>
            </a:r>
            <a:endParaRPr sz="2500">
              <a:solidFill>
                <a:srgbClr val="172169"/>
              </a:solidFill>
              <a:latin typeface="Arial"/>
              <a:ea typeface="Arial"/>
              <a:cs typeface="Arial"/>
              <a:sym typeface="Arial"/>
            </a:endParaRPr>
          </a:p>
          <a:p>
            <a:pPr indent="0" lvl="0" marL="9144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Q&amp;A </a:t>
            </a:r>
            <a:endParaRPr sz="2500">
              <a:solidFill>
                <a:srgbClr val="172169"/>
              </a:solidFill>
              <a:latin typeface="Arial"/>
              <a:ea typeface="Arial"/>
              <a:cs typeface="Arial"/>
              <a:sym typeface="Arial"/>
            </a:endParaRPr>
          </a:p>
        </p:txBody>
      </p:sp>
      <p:sp>
        <p:nvSpPr>
          <p:cNvPr id="128" name="Google Shape;128;p4"/>
          <p:cNvSpPr txBox="1"/>
          <p:nvPr>
            <p:ph idx="12" type="sldNum"/>
          </p:nvPr>
        </p:nvSpPr>
        <p:spPr>
          <a:xfrm>
            <a:off x="8610600" y="6483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bbfad1ab63_0_655"/>
          <p:cNvSpPr txBox="1"/>
          <p:nvPr>
            <p:ph type="title"/>
          </p:nvPr>
        </p:nvSpPr>
        <p:spPr>
          <a:xfrm>
            <a:off x="3210999" y="610875"/>
            <a:ext cx="8396100" cy="561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Challenges with Engaging Employers</a:t>
            </a:r>
            <a:endParaRPr/>
          </a:p>
        </p:txBody>
      </p:sp>
      <p:sp>
        <p:nvSpPr>
          <p:cNvPr id="135" name="Google Shape;135;gbbfad1ab63_0_655"/>
          <p:cNvSpPr txBox="1"/>
          <p:nvPr>
            <p:ph idx="1" type="body"/>
          </p:nvPr>
        </p:nvSpPr>
        <p:spPr>
          <a:xfrm>
            <a:off x="838200" y="2118167"/>
            <a:ext cx="10515600" cy="4058700"/>
          </a:xfrm>
          <a:prstGeom prst="rect">
            <a:avLst/>
          </a:prstGeom>
        </p:spPr>
        <p:txBody>
          <a:bodyPr anchorCtr="0" anchor="t" bIns="45700" lIns="91425" spcFirstLastPara="1" rIns="91425" wrap="square" tIns="45700">
            <a:noAutofit/>
          </a:bodyPr>
          <a:lstStyle/>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Which companies should we target? </a:t>
            </a:r>
            <a:endParaRPr sz="2500">
              <a:solidFill>
                <a:srgbClr val="172169"/>
              </a:solidFill>
              <a:latin typeface="Arial"/>
              <a:ea typeface="Arial"/>
              <a:cs typeface="Arial"/>
              <a:sym typeface="Arial"/>
            </a:endParaRPr>
          </a:p>
          <a:p>
            <a:pPr indent="0" lvl="0" marL="9144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Who should we speak with?</a:t>
            </a:r>
            <a:endParaRPr sz="2500">
              <a:solidFill>
                <a:srgbClr val="172169"/>
              </a:solidFill>
              <a:latin typeface="Arial"/>
              <a:ea typeface="Arial"/>
              <a:cs typeface="Arial"/>
              <a:sym typeface="Arial"/>
            </a:endParaRPr>
          </a:p>
          <a:p>
            <a:pPr indent="0" lvl="0" marL="9144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When should I approach them?</a:t>
            </a:r>
            <a:endParaRPr sz="2500">
              <a:solidFill>
                <a:srgbClr val="172169"/>
              </a:solidFill>
              <a:latin typeface="Arial"/>
              <a:ea typeface="Arial"/>
              <a:cs typeface="Arial"/>
              <a:sym typeface="Arial"/>
            </a:endParaRPr>
          </a:p>
          <a:p>
            <a:pPr indent="0" lvl="0" marL="9144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Char char="•"/>
            </a:pPr>
            <a:r>
              <a:rPr lang="en-US" sz="2500">
                <a:solidFill>
                  <a:srgbClr val="172169"/>
                </a:solidFill>
                <a:latin typeface="Arial"/>
                <a:ea typeface="Arial"/>
                <a:cs typeface="Arial"/>
                <a:sym typeface="Arial"/>
              </a:rPr>
              <a:t>How do I help them overcome their fears of working with youth?</a:t>
            </a:r>
            <a:endParaRPr sz="2500">
              <a:solidFill>
                <a:srgbClr val="172169"/>
              </a:solidFill>
              <a:latin typeface="Arial"/>
              <a:ea typeface="Arial"/>
              <a:cs typeface="Arial"/>
              <a:sym typeface="Arial"/>
            </a:endParaRPr>
          </a:p>
          <a:p>
            <a:pPr indent="0" lvl="0" marL="0" rtl="0" algn="l">
              <a:spcBef>
                <a:spcPts val="1000"/>
              </a:spcBef>
              <a:spcAft>
                <a:spcPts val="0"/>
              </a:spcAft>
              <a:buNone/>
            </a:pPr>
            <a:r>
              <a:t/>
            </a:r>
            <a:endParaRPr/>
          </a:p>
        </p:txBody>
      </p:sp>
      <p:sp>
        <p:nvSpPr>
          <p:cNvPr id="136" name="Google Shape;136;gbbfad1ab63_0_655"/>
          <p:cNvSpPr txBox="1"/>
          <p:nvPr>
            <p:ph idx="12" type="sldNum"/>
          </p:nvPr>
        </p:nvSpPr>
        <p:spPr>
          <a:xfrm>
            <a:off x="8610600" y="6483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bbfad1ab63_0_716"/>
          <p:cNvSpPr txBox="1"/>
          <p:nvPr>
            <p:ph type="title"/>
          </p:nvPr>
        </p:nvSpPr>
        <p:spPr>
          <a:xfrm>
            <a:off x="3211010" y="610865"/>
            <a:ext cx="7616100" cy="5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2169"/>
              </a:buClr>
              <a:buSzPts val="4000"/>
              <a:buFont typeface="Times New Roman"/>
              <a:buNone/>
            </a:pPr>
            <a:r>
              <a:rPr lang="en-US" sz="4000"/>
              <a:t>Steps for Engaging</a:t>
            </a:r>
            <a:r>
              <a:rPr lang="en-US" sz="4000"/>
              <a:t> Businesses </a:t>
            </a:r>
            <a:endParaRPr sz="4000"/>
          </a:p>
        </p:txBody>
      </p:sp>
      <p:sp>
        <p:nvSpPr>
          <p:cNvPr id="142" name="Google Shape;142;gbbfad1ab63_0_716"/>
          <p:cNvSpPr txBox="1"/>
          <p:nvPr>
            <p:ph idx="1" type="body"/>
          </p:nvPr>
        </p:nvSpPr>
        <p:spPr>
          <a:xfrm>
            <a:off x="838200" y="1972425"/>
            <a:ext cx="10515600" cy="4204200"/>
          </a:xfrm>
          <a:prstGeom prst="rect">
            <a:avLst/>
          </a:prstGeom>
          <a:noFill/>
          <a:ln>
            <a:noFill/>
          </a:ln>
        </p:spPr>
        <p:txBody>
          <a:bodyPr anchorCtr="0" anchor="t" bIns="45700" lIns="91425" spcFirstLastPara="1" rIns="91425" wrap="square" tIns="45700">
            <a:noAutofit/>
          </a:bodyPr>
          <a:lstStyle/>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Develop a targeted list of employers </a:t>
            </a:r>
            <a:endParaRPr sz="2500">
              <a:solidFill>
                <a:srgbClr val="172169"/>
              </a:solidFill>
              <a:latin typeface="Arial"/>
              <a:ea typeface="Arial"/>
              <a:cs typeface="Arial"/>
              <a:sym typeface="Arial"/>
            </a:endParaRPr>
          </a:p>
          <a:p>
            <a:pPr indent="0" lvl="0" marL="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Reach out to businesses</a:t>
            </a:r>
            <a:endParaRPr sz="2500">
              <a:solidFill>
                <a:srgbClr val="172169"/>
              </a:solidFill>
              <a:latin typeface="Arial"/>
              <a:ea typeface="Arial"/>
              <a:cs typeface="Arial"/>
              <a:sym typeface="Arial"/>
            </a:endParaRPr>
          </a:p>
          <a:p>
            <a:pPr indent="0" lvl="0" marL="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Identify the businesses’ needs</a:t>
            </a:r>
            <a:endParaRPr sz="2500">
              <a:solidFill>
                <a:srgbClr val="172169"/>
              </a:solidFill>
              <a:latin typeface="Arial"/>
              <a:ea typeface="Arial"/>
              <a:cs typeface="Arial"/>
              <a:sym typeface="Arial"/>
            </a:endParaRPr>
          </a:p>
          <a:p>
            <a:pPr indent="0" lvl="0" marL="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Pitch your services</a:t>
            </a:r>
            <a:endParaRPr sz="2500">
              <a:solidFill>
                <a:srgbClr val="172169"/>
              </a:solidFill>
              <a:latin typeface="Arial"/>
              <a:ea typeface="Arial"/>
              <a:cs typeface="Arial"/>
              <a:sym typeface="Arial"/>
            </a:endParaRPr>
          </a:p>
          <a:p>
            <a:pPr indent="0" lvl="0" marL="4572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Confirm agreement</a:t>
            </a:r>
            <a:endParaRPr sz="2500">
              <a:solidFill>
                <a:srgbClr val="172169"/>
              </a:solidFill>
              <a:latin typeface="Arial"/>
              <a:ea typeface="Arial"/>
              <a:cs typeface="Arial"/>
              <a:sym typeface="Arial"/>
            </a:endParaRPr>
          </a:p>
          <a:p>
            <a:pPr indent="0" lvl="0" marL="457200" rtl="0" algn="l">
              <a:lnSpc>
                <a:spcPct val="115000"/>
              </a:lnSpc>
              <a:spcBef>
                <a:spcPts val="0"/>
              </a:spcBef>
              <a:spcAft>
                <a:spcPts val="0"/>
              </a:spcAft>
              <a:buNone/>
            </a:pPr>
            <a:r>
              <a:t/>
            </a:r>
            <a:endParaRPr sz="2500">
              <a:solidFill>
                <a:srgbClr val="172169"/>
              </a:solidFill>
              <a:latin typeface="Arial"/>
              <a:ea typeface="Arial"/>
              <a:cs typeface="Arial"/>
              <a:sym typeface="Arial"/>
            </a:endParaRPr>
          </a:p>
          <a:p>
            <a:pPr indent="-387350" lvl="0" marL="457200" rtl="0" algn="l">
              <a:lnSpc>
                <a:spcPct val="115000"/>
              </a:lnSpc>
              <a:spcBef>
                <a:spcPts val="0"/>
              </a:spcBef>
              <a:spcAft>
                <a:spcPts val="0"/>
              </a:spcAft>
              <a:buClr>
                <a:srgbClr val="172169"/>
              </a:buClr>
              <a:buSzPts val="2500"/>
              <a:buFont typeface="Arial"/>
              <a:buAutoNum type="arabicPeriod"/>
            </a:pPr>
            <a:r>
              <a:rPr lang="en-US" sz="2500">
                <a:solidFill>
                  <a:srgbClr val="172169"/>
                </a:solidFill>
                <a:latin typeface="Arial"/>
                <a:ea typeface="Arial"/>
                <a:cs typeface="Arial"/>
                <a:sym typeface="Arial"/>
              </a:rPr>
              <a:t>Maintain the relationship</a:t>
            </a:r>
            <a:endParaRPr sz="1200">
              <a:solidFill>
                <a:srgbClr val="172169"/>
              </a:solidFill>
              <a:latin typeface="Arial"/>
              <a:ea typeface="Arial"/>
              <a:cs typeface="Arial"/>
              <a:sym typeface="Arial"/>
            </a:endParaRPr>
          </a:p>
        </p:txBody>
      </p:sp>
      <p:sp>
        <p:nvSpPr>
          <p:cNvPr id="143" name="Google Shape;143;gbbfad1ab63_0_716"/>
          <p:cNvSpPr txBox="1"/>
          <p:nvPr>
            <p:ph idx="12" type="sldNum"/>
          </p:nvPr>
        </p:nvSpPr>
        <p:spPr>
          <a:xfrm>
            <a:off x="8610600" y="6483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rgbClr val="7F7F7F"/>
                </a:solidFill>
              </a:rPr>
              <a:t>‹#›</a:t>
            </a:fld>
            <a:endParaRPr>
              <a:solidFill>
                <a:srgbClr val="7F7F7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6D1F57-7ED2-40D8-AD3E-D0FA45E40641}"/>
</file>

<file path=customXml/itemProps2.xml><?xml version="1.0" encoding="utf-8"?>
<ds:datastoreItem xmlns:ds="http://schemas.openxmlformats.org/officeDocument/2006/customXml" ds:itemID="{30FB7087-74AC-43CF-8809-E27B5AEF1EC6}"/>
</file>

<file path=customXml/itemProps3.xml><?xml version="1.0" encoding="utf-8"?>
<ds:datastoreItem xmlns:ds="http://schemas.openxmlformats.org/officeDocument/2006/customXml" ds:itemID="{3EF9A7F6-C98D-4808-B466-B6F7553C4BC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Blalock</dc:creator>
  <dcterms:created xsi:type="dcterms:W3CDTF">2020-11-17T15:42:27Z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