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372" r:id="rId3"/>
    <p:sldId id="628" r:id="rId4"/>
    <p:sldId id="610" r:id="rId5"/>
    <p:sldId id="374" r:id="rId6"/>
    <p:sldId id="375" r:id="rId7"/>
    <p:sldId id="376" r:id="rId8"/>
    <p:sldId id="377" r:id="rId9"/>
    <p:sldId id="611" r:id="rId10"/>
    <p:sldId id="612" r:id="rId11"/>
    <p:sldId id="613" r:id="rId12"/>
    <p:sldId id="619" r:id="rId13"/>
    <p:sldId id="379" r:id="rId14"/>
    <p:sldId id="380" r:id="rId15"/>
    <p:sldId id="381" r:id="rId16"/>
    <p:sldId id="616" r:id="rId17"/>
    <p:sldId id="382" r:id="rId18"/>
    <p:sldId id="617" r:id="rId19"/>
    <p:sldId id="618" r:id="rId20"/>
    <p:sldId id="383" r:id="rId21"/>
    <p:sldId id="384" r:id="rId22"/>
    <p:sldId id="625" r:id="rId23"/>
    <p:sldId id="621" r:id="rId24"/>
    <p:sldId id="626" r:id="rId25"/>
    <p:sldId id="627" r:id="rId26"/>
    <p:sldId id="385" r:id="rId27"/>
    <p:sldId id="293" r:id="rId28"/>
    <p:sldId id="296" r:id="rId29"/>
    <p:sldId id="620" r:id="rId30"/>
    <p:sldId id="297" r:id="rId31"/>
    <p:sldId id="371" r:id="rId32"/>
    <p:sldId id="368" r:id="rId3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169"/>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16"/>
    <p:restoredTop sz="94674"/>
  </p:normalViewPr>
  <p:slideViewPr>
    <p:cSldViewPr snapToGrid="0" snapToObjects="1">
      <p:cViewPr varScale="1">
        <p:scale>
          <a:sx n="108" d="100"/>
          <a:sy n="108" d="100"/>
        </p:scale>
        <p:origin x="33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2CE4CB33-D8D5-4E76-8018-88598508243D}" type="datetimeFigureOut">
              <a:rPr lang="en-US" smtClean="0"/>
              <a:t>1/11/2022</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DA0B938B-770E-4132-9D03-4F2B572D1260}" type="slidenum">
              <a:rPr lang="en-US" smtClean="0"/>
              <a:t>‹#›</a:t>
            </a:fld>
            <a:endParaRPr lang="en-US"/>
          </a:p>
        </p:txBody>
      </p:sp>
    </p:spTree>
    <p:extLst>
      <p:ext uri="{BB962C8B-B14F-4D97-AF65-F5344CB8AC3E}">
        <p14:creationId xmlns:p14="http://schemas.microsoft.com/office/powerpoint/2010/main" val="3330879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AE32E3-E7AB-4D9B-8C0E-F3049285728D}" type="slidenum">
              <a:rPr lang="en-US" smtClean="0"/>
              <a:t>4</a:t>
            </a:fld>
            <a:endParaRPr lang="en-US" dirty="0"/>
          </a:p>
        </p:txBody>
      </p:sp>
    </p:spTree>
    <p:extLst>
      <p:ext uri="{BB962C8B-B14F-4D97-AF65-F5344CB8AC3E}">
        <p14:creationId xmlns:p14="http://schemas.microsoft.com/office/powerpoint/2010/main" val="120451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ctrTitle"/>
          </p:nvPr>
        </p:nvSpPr>
        <p:spPr>
          <a:xfrm>
            <a:off x="6516546" y="844570"/>
            <a:ext cx="5208608" cy="2387600"/>
          </a:xfrm>
        </p:spPr>
        <p:txBody>
          <a:bodyPr anchor="b"/>
          <a:lstStyle>
            <a:lvl1pPr algn="l">
              <a:defRPr sz="6000" b="1">
                <a:solidFill>
                  <a:srgbClr val="172169"/>
                </a:solidFill>
              </a:defRPr>
            </a:lvl1pPr>
          </a:lstStyle>
          <a:p>
            <a:r>
              <a:rPr lang="en-US" dirty="0"/>
              <a:t>Click to edit Master title</a:t>
            </a:r>
          </a:p>
        </p:txBody>
      </p:sp>
      <p:sp>
        <p:nvSpPr>
          <p:cNvPr id="3" name="Subtitle 2"/>
          <p:cNvSpPr>
            <a:spLocks noGrp="1"/>
          </p:cNvSpPr>
          <p:nvPr>
            <p:ph type="subTitle" idx="1"/>
          </p:nvPr>
        </p:nvSpPr>
        <p:spPr>
          <a:xfrm>
            <a:off x="6516546" y="3833532"/>
            <a:ext cx="5208608" cy="750043"/>
          </a:xfrm>
        </p:spPr>
        <p:txBody>
          <a:bodyPr/>
          <a:lstStyle>
            <a:lvl1pPr marL="0" indent="0" algn="l">
              <a:buNone/>
              <a:defRPr sz="2400">
                <a:solidFill>
                  <a:srgbClr val="5859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6" name="Slide Number Placeholder 5"/>
          <p:cNvSpPr>
            <a:spLocks noGrp="1"/>
          </p:cNvSpPr>
          <p:nvPr>
            <p:ph type="sldNum" sz="quarter" idx="12"/>
          </p:nvPr>
        </p:nvSpPr>
        <p:spPr>
          <a:xfrm>
            <a:off x="10984374" y="6263750"/>
            <a:ext cx="728241" cy="365125"/>
          </a:xfrm>
        </p:spPr>
        <p:txBody>
          <a:bodyPr/>
          <a:lstStyle>
            <a:lvl1pPr>
              <a:defRPr>
                <a:solidFill>
                  <a:schemeClr val="bg1"/>
                </a:solidFill>
              </a:defRPr>
            </a:lvl1pPr>
          </a:lstStyle>
          <a:p>
            <a:fld id="{9EA2BE0F-065B-4094-A1E8-6B8554D2ABCD}" type="slidenum">
              <a:rPr lang="en-US" smtClean="0"/>
              <a:pPr/>
              <a:t>‹#›</a:t>
            </a:fld>
            <a:endParaRPr lang="en-US" dirty="0"/>
          </a:p>
        </p:txBody>
      </p:sp>
    </p:spTree>
    <p:extLst>
      <p:ext uri="{BB962C8B-B14F-4D97-AF65-F5344CB8AC3E}">
        <p14:creationId xmlns:p14="http://schemas.microsoft.com/office/powerpoint/2010/main" val="136190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3" name="Content Placeholder 2"/>
          <p:cNvSpPr>
            <a:spLocks noGrp="1"/>
          </p:cNvSpPr>
          <p:nvPr>
            <p:ph idx="1"/>
          </p:nvPr>
        </p:nvSpPr>
        <p:spPr>
          <a:xfrm>
            <a:off x="838200" y="2118167"/>
            <a:ext cx="10515600" cy="4058796"/>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E8EE1BDA-EAED-4134-8BA8-F8A103E99D1F}" type="slidenum">
              <a:rPr lang="en-US" smtClean="0"/>
              <a:pPr/>
              <a:t>‹#›</a:t>
            </a:fld>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Tree>
    <p:extLst>
      <p:ext uri="{BB962C8B-B14F-4D97-AF65-F5344CB8AC3E}">
        <p14:creationId xmlns:p14="http://schemas.microsoft.com/office/powerpoint/2010/main" val="1707937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1" name="Title 1"/>
          <p:cNvSpPr txBox="1">
            <a:spLocks/>
          </p:cNvSpPr>
          <p:nvPr userDrawn="1"/>
        </p:nvSpPr>
        <p:spPr>
          <a:xfrm>
            <a:off x="32110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b="1" kern="1200">
                <a:solidFill>
                  <a:srgbClr val="172169"/>
                </a:solidFill>
                <a:latin typeface="+mj-lt"/>
                <a:ea typeface="+mj-ea"/>
                <a:cs typeface="+mj-cs"/>
              </a:defRPr>
            </a:lvl1pPr>
          </a:lstStyle>
          <a:p>
            <a:r>
              <a:rPr lang="en-US"/>
              <a:t>Click to edit Master title style</a:t>
            </a:r>
            <a:endParaRPr lang="en-US" dirty="0"/>
          </a:p>
        </p:txBody>
      </p:sp>
      <p:sp>
        <p:nvSpPr>
          <p:cNvPr id="12"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 name="Title 1"/>
          <p:cNvSpPr>
            <a:spLocks noGrp="1"/>
          </p:cNvSpPr>
          <p:nvPr>
            <p:ph type="title" hasCustomPrompt="1"/>
          </p:nvPr>
        </p:nvSpPr>
        <p:spPr>
          <a:xfrm>
            <a:off x="831850" y="1709738"/>
            <a:ext cx="10515600" cy="2852737"/>
          </a:xfrm>
        </p:spPr>
        <p:txBody>
          <a:bodyPr anchor="b"/>
          <a:lstStyle>
            <a:lvl1pPr>
              <a:defRPr sz="6000">
                <a:solidFill>
                  <a:srgbClr val="172169"/>
                </a:solidFill>
              </a:defRPr>
            </a:lvl1pPr>
          </a:lstStyle>
          <a:p>
            <a:r>
              <a:rPr lang="en-US" dirty="0"/>
              <a:t>Click to edit sub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vl1pPr>
          </a:lstStyle>
          <a:p>
            <a:fld id="{651549AE-455A-4087-96DF-5477EFAC43C2}" type="slidenum">
              <a:rPr lang="en-US" smtClean="0"/>
              <a:pPr/>
              <a:t>‹#›</a:t>
            </a:fld>
            <a:endParaRPr lang="en-US" dirty="0"/>
          </a:p>
        </p:txBody>
      </p:sp>
    </p:spTree>
    <p:extLst>
      <p:ext uri="{BB962C8B-B14F-4D97-AF65-F5344CB8AC3E}">
        <p14:creationId xmlns:p14="http://schemas.microsoft.com/office/powerpoint/2010/main" val="203148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3"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 name="Content Placeholder 2"/>
          <p:cNvSpPr>
            <a:spLocks noGrp="1"/>
          </p:cNvSpPr>
          <p:nvPr>
            <p:ph sz="half" idx="1"/>
          </p:nvPr>
        </p:nvSpPr>
        <p:spPr>
          <a:xfrm>
            <a:off x="838200" y="2157699"/>
            <a:ext cx="5181600" cy="4019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lvl1pPr>
              <a:defRPr/>
            </a:lvl1pPr>
          </a:lstStyle>
          <a:p>
            <a:fld id="{6C5DF03D-00EB-4004-86A6-F5EBA25ADC7C}" type="slidenum">
              <a:rPr lang="en-US" smtClean="0"/>
              <a:pPr/>
              <a:t>‹#›</a:t>
            </a:fld>
            <a:endParaRPr lang="en-US" dirty="0"/>
          </a:p>
        </p:txBody>
      </p:sp>
    </p:spTree>
    <p:extLst>
      <p:ext uri="{BB962C8B-B14F-4D97-AF65-F5344CB8AC3E}">
        <p14:creationId xmlns:p14="http://schemas.microsoft.com/office/powerpoint/2010/main" val="40174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4"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5"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 name="Text Placeholder 2"/>
          <p:cNvSpPr>
            <a:spLocks noGrp="1"/>
          </p:cNvSpPr>
          <p:nvPr>
            <p:ph type="body" idx="1"/>
          </p:nvPr>
        </p:nvSpPr>
        <p:spPr>
          <a:xfrm>
            <a:off x="839788" y="200525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829169"/>
            <a:ext cx="5157787"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200525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829169"/>
            <a:ext cx="5183188"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defRPr/>
            </a:lvl1pPr>
          </a:lstStyle>
          <a:p>
            <a:fld id="{1624F97E-58F4-492C-8284-DB17F5D129A2}" type="slidenum">
              <a:rPr lang="en-US" smtClean="0"/>
              <a:pPr/>
              <a:t>‹#›</a:t>
            </a:fld>
            <a:endParaRPr lang="en-US" dirty="0"/>
          </a:p>
        </p:txBody>
      </p:sp>
    </p:spTree>
    <p:extLst>
      <p:ext uri="{BB962C8B-B14F-4D97-AF65-F5344CB8AC3E}">
        <p14:creationId xmlns:p14="http://schemas.microsoft.com/office/powerpoint/2010/main" val="378081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0"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1"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 name="Slide Number Placeholder 4"/>
          <p:cNvSpPr>
            <a:spLocks noGrp="1"/>
          </p:cNvSpPr>
          <p:nvPr>
            <p:ph type="sldNum" sz="quarter" idx="12"/>
          </p:nvPr>
        </p:nvSpPr>
        <p:spPr/>
        <p:txBody>
          <a:bodyPr/>
          <a:lstStyle>
            <a:lvl1pPr>
              <a:defRPr/>
            </a:lvl1pPr>
          </a:lstStyle>
          <a:p>
            <a:fld id="{DBC42385-6B4F-495B-A55B-EEC5658364A6}" type="slidenum">
              <a:rPr lang="en-US" smtClean="0"/>
              <a:pPr/>
              <a:t>‹#›</a:t>
            </a:fld>
            <a:endParaRPr lang="en-US" dirty="0"/>
          </a:p>
        </p:txBody>
      </p:sp>
    </p:spTree>
    <p:extLst>
      <p:ext uri="{BB962C8B-B14F-4D97-AF65-F5344CB8AC3E}">
        <p14:creationId xmlns:p14="http://schemas.microsoft.com/office/powerpoint/2010/main" val="13306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 - IwN/AJC Logo">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0"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a:t>Click to edit Master title style</a:t>
            </a:r>
            <a:endParaRPr lang="en-US" dirty="0"/>
          </a:p>
        </p:txBody>
      </p:sp>
      <p:sp>
        <p:nvSpPr>
          <p:cNvPr id="11"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C252FB9-B173-B746-BC64-1AB9D36BCBA0}" type="slidenum">
              <a:rPr lang="en-US" smtClean="0"/>
              <a:t>‹#›</a:t>
            </a:fld>
            <a:endParaRPr lang="en-US" dirty="0"/>
          </a:p>
        </p:txBody>
      </p:sp>
      <p:sp>
        <p:nvSpPr>
          <p:cNvPr id="13" name="Content Placeholder 2">
            <a:extLst>
              <a:ext uri="{FF2B5EF4-FFF2-40B4-BE49-F238E27FC236}">
                <a16:creationId xmlns:a16="http://schemas.microsoft.com/office/drawing/2014/main" id="{441DE31E-D3E6-497C-9FB5-25F2B83FAEB3}"/>
              </a:ext>
            </a:extLst>
          </p:cNvPr>
          <p:cNvSpPr>
            <a:spLocks noGrp="1"/>
          </p:cNvSpPr>
          <p:nvPr>
            <p:ph idx="1"/>
          </p:nvPr>
        </p:nvSpPr>
        <p:spPr>
          <a:xfrm>
            <a:off x="838200" y="2118167"/>
            <a:ext cx="10515600" cy="4058796"/>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3898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52FB9-B173-B746-BC64-1AB9D36BCBA0}" type="slidenum">
              <a:rPr lang="en-US" smtClean="0"/>
              <a:t>‹#›</a:t>
            </a:fld>
            <a:endParaRPr lang="en-US"/>
          </a:p>
        </p:txBody>
      </p:sp>
    </p:spTree>
    <p:extLst>
      <p:ext uri="{BB962C8B-B14F-4D97-AF65-F5344CB8AC3E}">
        <p14:creationId xmlns:p14="http://schemas.microsoft.com/office/powerpoint/2010/main" val="1313716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apps.illinoisworknet.com/WIOAPolicy/Policy/Hom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illinoisworknet.com/succes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illinoisworknet.com/WIOA/Resources/Pages/Archived-Training.aspx"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dol.gov/agencies/eta/tradeact" TargetMode="External"/><Relationship Id="rId2" Type="http://schemas.openxmlformats.org/officeDocument/2006/relationships/hyperlink" Target="https://www.illinoisworknet.com/tradeforms" TargetMode="External"/><Relationship Id="rId1" Type="http://schemas.openxmlformats.org/officeDocument/2006/relationships/slideLayout" Target="../slideLayouts/slideLayout2.xml"/><Relationship Id="rId6" Type="http://schemas.openxmlformats.org/officeDocument/2006/relationships/hyperlink" Target="https://taa.workforcegps.org/" TargetMode="External"/><Relationship Id="rId5" Type="http://schemas.openxmlformats.org/officeDocument/2006/relationships/hyperlink" Target="http://www.gsa.gov/" TargetMode="External"/><Relationship Id="rId4" Type="http://schemas.openxmlformats.org/officeDocument/2006/relationships/hyperlink" Target="https://iwds.dceo.illinois.gov/iwds/staffhome.html"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Sheila.sloan@Illinois.gov" TargetMode="External"/><Relationship Id="rId2" Type="http://schemas.openxmlformats.org/officeDocument/2006/relationships/hyperlink" Target="mailto:Susan.boggs@Illinois.gov" TargetMode="External"/><Relationship Id="rId1" Type="http://schemas.openxmlformats.org/officeDocument/2006/relationships/slideLayout" Target="../slideLayouts/slideLayout4.xml"/><Relationship Id="rId5" Type="http://schemas.openxmlformats.org/officeDocument/2006/relationships/hyperlink" Target="mailto:lori.graham@illinois.gov" TargetMode="External"/><Relationship Id="rId4" Type="http://schemas.openxmlformats.org/officeDocument/2006/relationships/hyperlink" Target="mailto:crystal.Bigelow@illinois.gov"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mailto:Paula.barry@Illinois.gov" TargetMode="External"/><Relationship Id="rId2" Type="http://schemas.openxmlformats.org/officeDocument/2006/relationships/hyperlink" Target="mailto:Mark.a.burgess@Illinois.gov"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erik.hack@illinois.gov" TargetMode="External"/><Relationship Id="rId2" Type="http://schemas.openxmlformats.org/officeDocument/2006/relationships/hyperlink" Target="mailto:john.ferry@illinois.gov" TargetMode="External"/><Relationship Id="rId1" Type="http://schemas.openxmlformats.org/officeDocument/2006/relationships/slideLayout" Target="../slideLayouts/slideLayout4.xml"/><Relationship Id="rId5" Type="http://schemas.openxmlformats.org/officeDocument/2006/relationships/hyperlink" Target="mailto:angela.perry@illinois.gov" TargetMode="External"/><Relationship Id="rId4" Type="http://schemas.openxmlformats.org/officeDocument/2006/relationships/hyperlink" Target="mailto:amy.saumur@illinois.gov"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s://www.illinoisworknet.com/WIOA/Resources/Pages/Archived-Training.aspx"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pngimg.com/download/38088"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56590" y="844570"/>
            <a:ext cx="7268564" cy="2387600"/>
          </a:xfrm>
        </p:spPr>
        <p:txBody>
          <a:bodyPr>
            <a:normAutofit fontScale="90000"/>
          </a:bodyPr>
          <a:lstStyle/>
          <a:p>
            <a:r>
              <a:rPr lang="en-US" sz="4800" dirty="0"/>
              <a:t>Performance, Credential, Measurable Skill Gains (MSG), Exiting Participants, Success Stories</a:t>
            </a:r>
          </a:p>
        </p:txBody>
      </p:sp>
      <p:sp>
        <p:nvSpPr>
          <p:cNvPr id="3" name="Subtitle 2"/>
          <p:cNvSpPr>
            <a:spLocks noGrp="1"/>
          </p:cNvSpPr>
          <p:nvPr>
            <p:ph type="subTitle" idx="1"/>
          </p:nvPr>
        </p:nvSpPr>
        <p:spPr/>
        <p:txBody>
          <a:bodyPr/>
          <a:lstStyle/>
          <a:p>
            <a:r>
              <a:rPr lang="en-US" dirty="0"/>
              <a:t>January 11, 2022</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789" y="2904621"/>
            <a:ext cx="3114644" cy="2099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7973"/>
            <a:ext cx="3761520" cy="2071116"/>
          </a:xfrm>
          <a:prstGeom prst="rect">
            <a:avLst/>
          </a:prstGeom>
        </p:spPr>
      </p:pic>
      <p:sp>
        <p:nvSpPr>
          <p:cNvPr id="6" name="Title 1">
            <a:extLst>
              <a:ext uri="{FF2B5EF4-FFF2-40B4-BE49-F238E27FC236}">
                <a16:creationId xmlns:a16="http://schemas.microsoft.com/office/drawing/2014/main" id="{8E50F05F-682A-4362-A405-E2BFBA6DB1B3}"/>
              </a:ext>
            </a:extLst>
          </p:cNvPr>
          <p:cNvSpPr txBox="1">
            <a:spLocks/>
          </p:cNvSpPr>
          <p:nvPr/>
        </p:nvSpPr>
        <p:spPr>
          <a:xfrm>
            <a:off x="405113" y="5144777"/>
            <a:ext cx="11307501" cy="88680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kern="1200">
                <a:solidFill>
                  <a:srgbClr val="172169"/>
                </a:solidFill>
                <a:latin typeface="+mj-lt"/>
                <a:ea typeface="+mj-ea"/>
                <a:cs typeface="+mj-cs"/>
              </a:defRPr>
            </a:lvl1pPr>
          </a:lstStyle>
          <a:p>
            <a:endParaRPr lang="en-US" sz="3600" i="1" dirty="0">
              <a:solidFill>
                <a:schemeClr val="bg1"/>
              </a:solidFill>
            </a:endParaRPr>
          </a:p>
        </p:txBody>
      </p:sp>
      <p:sp>
        <p:nvSpPr>
          <p:cNvPr id="8" name="Slide Number Placeholder 7">
            <a:extLst>
              <a:ext uri="{FF2B5EF4-FFF2-40B4-BE49-F238E27FC236}">
                <a16:creationId xmlns:a16="http://schemas.microsoft.com/office/drawing/2014/main" id="{4BAC6F7F-15C6-4206-981A-54ACACEDA252}"/>
              </a:ext>
            </a:extLst>
          </p:cNvPr>
          <p:cNvSpPr>
            <a:spLocks noGrp="1"/>
          </p:cNvSpPr>
          <p:nvPr>
            <p:ph type="sldNum" sz="quarter" idx="12"/>
          </p:nvPr>
        </p:nvSpPr>
        <p:spPr/>
        <p:txBody>
          <a:bodyPr/>
          <a:lstStyle/>
          <a:p>
            <a:fld id="{9EA2BE0F-065B-4094-A1E8-6B8554D2ABCD}" type="slidenum">
              <a:rPr lang="en-US" smtClean="0"/>
              <a:pPr/>
              <a:t>1</a:t>
            </a:fld>
            <a:endParaRPr lang="en-US" dirty="0"/>
          </a:p>
        </p:txBody>
      </p:sp>
    </p:spTree>
    <p:extLst>
      <p:ext uri="{BB962C8B-B14F-4D97-AF65-F5344CB8AC3E}">
        <p14:creationId xmlns:p14="http://schemas.microsoft.com/office/powerpoint/2010/main" val="1450989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A146A-BF92-4DA3-88F0-0B0C5F1FF927}"/>
              </a:ext>
            </a:extLst>
          </p:cNvPr>
          <p:cNvSpPr>
            <a:spLocks noGrp="1"/>
          </p:cNvSpPr>
          <p:nvPr>
            <p:ph type="title"/>
          </p:nvPr>
        </p:nvSpPr>
        <p:spPr>
          <a:xfrm>
            <a:off x="2920754" y="610865"/>
            <a:ext cx="7906400" cy="561049"/>
          </a:xfrm>
        </p:spPr>
        <p:txBody>
          <a:bodyPr>
            <a:noAutofit/>
          </a:bodyPr>
          <a:lstStyle/>
          <a:p>
            <a:r>
              <a:rPr lang="en-US" sz="4000" dirty="0"/>
              <a:t>Credentials</a:t>
            </a:r>
          </a:p>
        </p:txBody>
      </p:sp>
      <p:sp>
        <p:nvSpPr>
          <p:cNvPr id="3" name="Content Placeholder 2">
            <a:extLst>
              <a:ext uri="{FF2B5EF4-FFF2-40B4-BE49-F238E27FC236}">
                <a16:creationId xmlns:a16="http://schemas.microsoft.com/office/drawing/2014/main" id="{F5801778-2BB2-40FA-99D1-D923B9553440}"/>
              </a:ext>
            </a:extLst>
          </p:cNvPr>
          <p:cNvSpPr>
            <a:spLocks noGrp="1"/>
          </p:cNvSpPr>
          <p:nvPr>
            <p:ph idx="1"/>
          </p:nvPr>
        </p:nvSpPr>
        <p:spPr/>
        <p:txBody>
          <a:bodyPr>
            <a:normAutofit/>
          </a:bodyPr>
          <a:lstStyle/>
          <a:p>
            <a:r>
              <a:rPr lang="en-US" b="1" dirty="0"/>
              <a:t>Credential Attainment</a:t>
            </a:r>
            <a:r>
              <a:rPr lang="en-US" dirty="0"/>
              <a:t>.</a:t>
            </a:r>
          </a:p>
          <a:p>
            <a:pPr lvl="1"/>
            <a:r>
              <a:rPr lang="en-US" dirty="0"/>
              <a:t>The percentage of those participants enrolled in an education or training program (excluding OJT and customized training) who attained a recognized postsecondary credential or secondary school diploma, or its recognized equivalent, during participation in or within 1 year after exit from the program.</a:t>
            </a:r>
          </a:p>
          <a:p>
            <a:pPr lvl="1"/>
            <a:endParaRPr lang="en-US" dirty="0"/>
          </a:p>
          <a:p>
            <a:endParaRPr lang="en-US" dirty="0"/>
          </a:p>
        </p:txBody>
      </p:sp>
      <p:sp>
        <p:nvSpPr>
          <p:cNvPr id="4" name="Slide Number Placeholder 3">
            <a:extLst>
              <a:ext uri="{FF2B5EF4-FFF2-40B4-BE49-F238E27FC236}">
                <a16:creationId xmlns:a16="http://schemas.microsoft.com/office/drawing/2014/main" id="{F14FB5E6-655A-4446-B88D-C05AAB03CBD7}"/>
              </a:ext>
            </a:extLst>
          </p:cNvPr>
          <p:cNvSpPr>
            <a:spLocks noGrp="1"/>
          </p:cNvSpPr>
          <p:nvPr>
            <p:ph type="sldNum" sz="quarter" idx="12"/>
          </p:nvPr>
        </p:nvSpPr>
        <p:spPr/>
        <p:txBody>
          <a:bodyPr/>
          <a:lstStyle/>
          <a:p>
            <a:fld id="{E8EE1BDA-EAED-4134-8BA8-F8A103E99D1F}" type="slidenum">
              <a:rPr lang="en-US" smtClean="0"/>
              <a:pPr/>
              <a:t>10</a:t>
            </a:fld>
            <a:endParaRPr lang="en-US" dirty="0"/>
          </a:p>
        </p:txBody>
      </p:sp>
    </p:spTree>
    <p:extLst>
      <p:ext uri="{BB962C8B-B14F-4D97-AF65-F5344CB8AC3E}">
        <p14:creationId xmlns:p14="http://schemas.microsoft.com/office/powerpoint/2010/main" val="1237773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A403E-4439-4403-A3BA-DEAE6340ABFC}"/>
              </a:ext>
            </a:extLst>
          </p:cNvPr>
          <p:cNvSpPr>
            <a:spLocks noGrp="1"/>
          </p:cNvSpPr>
          <p:nvPr>
            <p:ph type="title"/>
          </p:nvPr>
        </p:nvSpPr>
        <p:spPr>
          <a:xfrm>
            <a:off x="2991776" y="610865"/>
            <a:ext cx="7835378" cy="561049"/>
          </a:xfrm>
        </p:spPr>
        <p:txBody>
          <a:bodyPr>
            <a:noAutofit/>
          </a:bodyPr>
          <a:lstStyle/>
          <a:p>
            <a:r>
              <a:rPr lang="en-US" sz="4000" dirty="0"/>
              <a:t>Credentials (cont.)</a:t>
            </a:r>
          </a:p>
        </p:txBody>
      </p:sp>
      <p:sp>
        <p:nvSpPr>
          <p:cNvPr id="3" name="Content Placeholder 2">
            <a:extLst>
              <a:ext uri="{FF2B5EF4-FFF2-40B4-BE49-F238E27FC236}">
                <a16:creationId xmlns:a16="http://schemas.microsoft.com/office/drawing/2014/main" id="{BC158A83-32B7-412C-A4BB-FA60327D186B}"/>
              </a:ext>
            </a:extLst>
          </p:cNvPr>
          <p:cNvSpPr>
            <a:spLocks noGrp="1"/>
          </p:cNvSpPr>
          <p:nvPr>
            <p:ph idx="1"/>
          </p:nvPr>
        </p:nvSpPr>
        <p:spPr/>
        <p:txBody>
          <a:bodyPr>
            <a:normAutofit lnSpcReduction="10000"/>
          </a:bodyPr>
          <a:lstStyle/>
          <a:p>
            <a:r>
              <a:rPr lang="en-US" b="1" dirty="0"/>
              <a:t>Types of Credentials:</a:t>
            </a:r>
            <a:endParaRPr lang="en-US" dirty="0"/>
          </a:p>
          <a:p>
            <a:pPr lvl="1"/>
            <a:r>
              <a:rPr lang="en-US" dirty="0"/>
              <a:t>Secondary School Diploma or recognized equivalent</a:t>
            </a:r>
          </a:p>
          <a:p>
            <a:pPr lvl="1"/>
            <a:r>
              <a:rPr lang="en-US" dirty="0"/>
              <a:t>Post-Secondary Education Credentials</a:t>
            </a:r>
          </a:p>
          <a:p>
            <a:pPr lvl="2"/>
            <a:r>
              <a:rPr lang="en-US" dirty="0"/>
              <a:t>Associate’s Degree</a:t>
            </a:r>
          </a:p>
          <a:p>
            <a:pPr lvl="2"/>
            <a:r>
              <a:rPr lang="en-US" dirty="0"/>
              <a:t>Bachelor’s Degree</a:t>
            </a:r>
          </a:p>
          <a:p>
            <a:pPr lvl="2"/>
            <a:r>
              <a:rPr lang="en-US" dirty="0"/>
              <a:t>Graduate Degree</a:t>
            </a:r>
          </a:p>
          <a:p>
            <a:pPr lvl="2"/>
            <a:r>
              <a:rPr lang="en-US" dirty="0"/>
              <a:t>Occupational Licensure</a:t>
            </a:r>
          </a:p>
          <a:p>
            <a:pPr lvl="2"/>
            <a:r>
              <a:rPr lang="en-US" dirty="0"/>
              <a:t>Occupational Certificate, including Registered Apprenticeship and Career and Technical Education educational certificates</a:t>
            </a:r>
          </a:p>
          <a:p>
            <a:pPr lvl="2"/>
            <a:r>
              <a:rPr lang="en-US" dirty="0"/>
              <a:t>Occupational Certification</a:t>
            </a:r>
          </a:p>
          <a:p>
            <a:pPr lvl="2"/>
            <a:r>
              <a:rPr lang="en-US" dirty="0"/>
              <a:t>Other recognized certificates of industry/occupational skills completion sufficient to qualify for entry-level or advancement in employment</a:t>
            </a:r>
          </a:p>
        </p:txBody>
      </p:sp>
      <p:sp>
        <p:nvSpPr>
          <p:cNvPr id="4" name="Slide Number Placeholder 3">
            <a:extLst>
              <a:ext uri="{FF2B5EF4-FFF2-40B4-BE49-F238E27FC236}">
                <a16:creationId xmlns:a16="http://schemas.microsoft.com/office/drawing/2014/main" id="{9E439930-0EA4-4B49-86CC-97F7E2EE791A}"/>
              </a:ext>
            </a:extLst>
          </p:cNvPr>
          <p:cNvSpPr>
            <a:spLocks noGrp="1"/>
          </p:cNvSpPr>
          <p:nvPr>
            <p:ph type="sldNum" sz="quarter" idx="12"/>
          </p:nvPr>
        </p:nvSpPr>
        <p:spPr/>
        <p:txBody>
          <a:bodyPr/>
          <a:lstStyle/>
          <a:p>
            <a:fld id="{E8EE1BDA-EAED-4134-8BA8-F8A103E99D1F}" type="slidenum">
              <a:rPr lang="en-US" smtClean="0"/>
              <a:pPr/>
              <a:t>11</a:t>
            </a:fld>
            <a:endParaRPr lang="en-US" dirty="0"/>
          </a:p>
        </p:txBody>
      </p:sp>
    </p:spTree>
    <p:extLst>
      <p:ext uri="{BB962C8B-B14F-4D97-AF65-F5344CB8AC3E}">
        <p14:creationId xmlns:p14="http://schemas.microsoft.com/office/powerpoint/2010/main" val="491338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C71AD-9CD2-470C-8CD7-460DF5E4D4DD}"/>
              </a:ext>
            </a:extLst>
          </p:cNvPr>
          <p:cNvSpPr>
            <a:spLocks noGrp="1"/>
          </p:cNvSpPr>
          <p:nvPr>
            <p:ph type="title"/>
          </p:nvPr>
        </p:nvSpPr>
        <p:spPr/>
        <p:txBody>
          <a:bodyPr>
            <a:normAutofit fontScale="90000"/>
          </a:bodyPr>
          <a:lstStyle/>
          <a:p>
            <a:r>
              <a:rPr lang="en-US" dirty="0"/>
              <a:t>Credentials (cont.)</a:t>
            </a:r>
          </a:p>
        </p:txBody>
      </p:sp>
      <p:sp>
        <p:nvSpPr>
          <p:cNvPr id="3" name="Content Placeholder 2">
            <a:extLst>
              <a:ext uri="{FF2B5EF4-FFF2-40B4-BE49-F238E27FC236}">
                <a16:creationId xmlns:a16="http://schemas.microsoft.com/office/drawing/2014/main" id="{95B063ED-4E30-4DA9-A9AD-93AA088A1F2C}"/>
              </a:ext>
            </a:extLst>
          </p:cNvPr>
          <p:cNvSpPr>
            <a:spLocks noGrp="1"/>
          </p:cNvSpPr>
          <p:nvPr>
            <p:ph idx="1"/>
          </p:nvPr>
        </p:nvSpPr>
        <p:spPr/>
        <p:txBody>
          <a:bodyPr/>
          <a:lstStyle/>
          <a:p>
            <a:r>
              <a:rPr lang="en-US" dirty="0"/>
              <a:t>“Special Rule” related to Secondary School Diploma.</a:t>
            </a:r>
          </a:p>
          <a:p>
            <a:pPr lvl="1"/>
            <a:endParaRPr lang="en-US" sz="500" dirty="0"/>
          </a:p>
          <a:p>
            <a:pPr lvl="1"/>
            <a:r>
              <a:rPr lang="en-US" dirty="0"/>
              <a:t>For those exiting with a HS Diploma or Equivalent ONLY: </a:t>
            </a:r>
          </a:p>
          <a:p>
            <a:pPr lvl="2"/>
            <a:endParaRPr lang="en-US" sz="500" dirty="0"/>
          </a:p>
          <a:p>
            <a:pPr lvl="2"/>
            <a:r>
              <a:rPr lang="en-US" dirty="0"/>
              <a:t>Must meet an additional condition within one year after exit before they are counted as a successful outcome (positive) and included in numerator.</a:t>
            </a:r>
          </a:p>
          <a:p>
            <a:pPr lvl="3"/>
            <a:endParaRPr lang="en-US" sz="500" dirty="0"/>
          </a:p>
          <a:p>
            <a:pPr lvl="3"/>
            <a:r>
              <a:rPr lang="en-US" sz="2000" dirty="0"/>
              <a:t>Employed; OR</a:t>
            </a:r>
          </a:p>
          <a:p>
            <a:pPr lvl="3"/>
            <a:endParaRPr lang="en-US" sz="500" dirty="0"/>
          </a:p>
          <a:p>
            <a:pPr lvl="3"/>
            <a:r>
              <a:rPr lang="en-US" sz="2000" dirty="0"/>
              <a:t>Enrolled in an education or training program leading to a recognized postsecondary credential within one year following exit.</a:t>
            </a:r>
          </a:p>
          <a:p>
            <a:pPr lvl="3"/>
            <a:endParaRPr lang="en-US" sz="500" dirty="0"/>
          </a:p>
          <a:p>
            <a:pPr lvl="2"/>
            <a:r>
              <a:rPr lang="en-US" sz="2200" dirty="0"/>
              <a:t>Outcome must be documented in IWDS.</a:t>
            </a:r>
          </a:p>
        </p:txBody>
      </p:sp>
      <p:sp>
        <p:nvSpPr>
          <p:cNvPr id="4" name="Slide Number Placeholder 3">
            <a:extLst>
              <a:ext uri="{FF2B5EF4-FFF2-40B4-BE49-F238E27FC236}">
                <a16:creationId xmlns:a16="http://schemas.microsoft.com/office/drawing/2014/main" id="{31DCA4C0-FC4B-4B81-B37F-59FAE28F67D7}"/>
              </a:ext>
            </a:extLst>
          </p:cNvPr>
          <p:cNvSpPr>
            <a:spLocks noGrp="1"/>
          </p:cNvSpPr>
          <p:nvPr>
            <p:ph type="sldNum" sz="quarter" idx="12"/>
          </p:nvPr>
        </p:nvSpPr>
        <p:spPr/>
        <p:txBody>
          <a:bodyPr/>
          <a:lstStyle/>
          <a:p>
            <a:fld id="{E8EE1BDA-EAED-4134-8BA8-F8A103E99D1F}" type="slidenum">
              <a:rPr lang="en-US" smtClean="0"/>
              <a:pPr/>
              <a:t>12</a:t>
            </a:fld>
            <a:endParaRPr lang="en-US" dirty="0"/>
          </a:p>
        </p:txBody>
      </p:sp>
    </p:spTree>
    <p:extLst>
      <p:ext uri="{BB962C8B-B14F-4D97-AF65-F5344CB8AC3E}">
        <p14:creationId xmlns:p14="http://schemas.microsoft.com/office/powerpoint/2010/main" val="1835906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6CCB9-DB42-4065-BC56-6745C42645D8}"/>
              </a:ext>
            </a:extLst>
          </p:cNvPr>
          <p:cNvSpPr>
            <a:spLocks noGrp="1"/>
          </p:cNvSpPr>
          <p:nvPr>
            <p:ph type="title"/>
          </p:nvPr>
        </p:nvSpPr>
        <p:spPr>
          <a:xfrm>
            <a:off x="3009530" y="610865"/>
            <a:ext cx="7817623" cy="561049"/>
          </a:xfrm>
        </p:spPr>
        <p:txBody>
          <a:bodyPr>
            <a:noAutofit/>
          </a:bodyPr>
          <a:lstStyle/>
          <a:p>
            <a:r>
              <a:rPr lang="en-US" sz="4000" dirty="0"/>
              <a:t>Measurable Skill Gains (MSGs)</a:t>
            </a:r>
          </a:p>
        </p:txBody>
      </p:sp>
      <p:sp>
        <p:nvSpPr>
          <p:cNvPr id="3" name="Content Placeholder 2">
            <a:extLst>
              <a:ext uri="{FF2B5EF4-FFF2-40B4-BE49-F238E27FC236}">
                <a16:creationId xmlns:a16="http://schemas.microsoft.com/office/drawing/2014/main" id="{14EB6675-0F21-404F-A024-A70E0CD045A9}"/>
              </a:ext>
            </a:extLst>
          </p:cNvPr>
          <p:cNvSpPr>
            <a:spLocks noGrp="1"/>
          </p:cNvSpPr>
          <p:nvPr>
            <p:ph idx="1"/>
          </p:nvPr>
        </p:nvSpPr>
        <p:spPr/>
        <p:txBody>
          <a:bodyPr>
            <a:normAutofit/>
          </a:bodyPr>
          <a:lstStyle/>
          <a:p>
            <a:r>
              <a:rPr lang="en-US" b="1" dirty="0"/>
              <a:t>Measurable Skill Gains (MSGs).</a:t>
            </a:r>
            <a:endParaRPr lang="en-US" dirty="0"/>
          </a:p>
          <a:p>
            <a:pPr lvl="1"/>
            <a:r>
              <a:rPr lang="en-US" dirty="0"/>
              <a:t>The percentage and number of participants who received benefits under the Trade Program who, during a year while receiving such benefits, are in an education or training program that leads to a recognized postsecondary credential or employment and who are achieving measurable gains in skills towards such a credential or employment.</a:t>
            </a:r>
          </a:p>
          <a:p>
            <a:pPr lvl="1"/>
            <a:endParaRPr lang="en-US" dirty="0"/>
          </a:p>
        </p:txBody>
      </p:sp>
      <p:sp>
        <p:nvSpPr>
          <p:cNvPr id="4" name="Slide Number Placeholder 3">
            <a:extLst>
              <a:ext uri="{FF2B5EF4-FFF2-40B4-BE49-F238E27FC236}">
                <a16:creationId xmlns:a16="http://schemas.microsoft.com/office/drawing/2014/main" id="{E4B8BC9D-6E53-46DB-AEB1-120E38A98F58}"/>
              </a:ext>
            </a:extLst>
          </p:cNvPr>
          <p:cNvSpPr>
            <a:spLocks noGrp="1"/>
          </p:cNvSpPr>
          <p:nvPr>
            <p:ph type="sldNum" sz="quarter" idx="12"/>
          </p:nvPr>
        </p:nvSpPr>
        <p:spPr/>
        <p:txBody>
          <a:bodyPr/>
          <a:lstStyle/>
          <a:p>
            <a:fld id="{E8EE1BDA-EAED-4134-8BA8-F8A103E99D1F}" type="slidenum">
              <a:rPr lang="en-US" smtClean="0"/>
              <a:pPr/>
              <a:t>13</a:t>
            </a:fld>
            <a:endParaRPr lang="en-US" dirty="0"/>
          </a:p>
        </p:txBody>
      </p:sp>
    </p:spTree>
    <p:extLst>
      <p:ext uri="{BB962C8B-B14F-4D97-AF65-F5344CB8AC3E}">
        <p14:creationId xmlns:p14="http://schemas.microsoft.com/office/powerpoint/2010/main" val="3412818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ED001-0601-4739-854E-336C64F280DC}"/>
              </a:ext>
            </a:extLst>
          </p:cNvPr>
          <p:cNvSpPr>
            <a:spLocks noGrp="1"/>
          </p:cNvSpPr>
          <p:nvPr>
            <p:ph type="title"/>
          </p:nvPr>
        </p:nvSpPr>
        <p:spPr/>
        <p:txBody>
          <a:bodyPr>
            <a:noAutofit/>
          </a:bodyPr>
          <a:lstStyle/>
          <a:p>
            <a:r>
              <a:rPr lang="en-US" sz="4000" dirty="0"/>
              <a:t>MSGs (cont.)</a:t>
            </a:r>
          </a:p>
        </p:txBody>
      </p:sp>
      <p:sp>
        <p:nvSpPr>
          <p:cNvPr id="3" name="Content Placeholder 2">
            <a:extLst>
              <a:ext uri="{FF2B5EF4-FFF2-40B4-BE49-F238E27FC236}">
                <a16:creationId xmlns:a16="http://schemas.microsoft.com/office/drawing/2014/main" id="{AD1A249C-6503-45BD-B909-76FEB553CE3B}"/>
              </a:ext>
            </a:extLst>
          </p:cNvPr>
          <p:cNvSpPr>
            <a:spLocks noGrp="1"/>
          </p:cNvSpPr>
          <p:nvPr>
            <p:ph idx="1"/>
          </p:nvPr>
        </p:nvSpPr>
        <p:spPr/>
        <p:txBody>
          <a:bodyPr/>
          <a:lstStyle/>
          <a:p>
            <a:r>
              <a:rPr lang="en-US" b="1" dirty="0"/>
              <a:t>Five Types of MSGs:</a:t>
            </a:r>
            <a:endParaRPr lang="en-US" dirty="0"/>
          </a:p>
          <a:p>
            <a:pPr lvl="1"/>
            <a:r>
              <a:rPr lang="en-US" dirty="0"/>
              <a:t>Educational Functioning Level (EFL).</a:t>
            </a:r>
          </a:p>
          <a:p>
            <a:pPr lvl="1"/>
            <a:r>
              <a:rPr lang="en-US" dirty="0"/>
              <a:t>Secondary School Diploma or Equivalent (Skills Progression).</a:t>
            </a:r>
          </a:p>
          <a:p>
            <a:pPr lvl="1"/>
            <a:r>
              <a:rPr lang="en-US" dirty="0"/>
              <a:t>Secondary or Post-Secondary Transcript/Report Card.</a:t>
            </a:r>
          </a:p>
          <a:p>
            <a:pPr lvl="1"/>
            <a:r>
              <a:rPr lang="en-US" dirty="0"/>
              <a:t>Training Milestone(s).</a:t>
            </a:r>
          </a:p>
          <a:p>
            <a:pPr lvl="1"/>
            <a:r>
              <a:rPr lang="en-US" dirty="0"/>
              <a:t>Skills Progression (Diploma/Certificate/Degree).</a:t>
            </a:r>
          </a:p>
        </p:txBody>
      </p:sp>
      <p:sp>
        <p:nvSpPr>
          <p:cNvPr id="4" name="Slide Number Placeholder 3">
            <a:extLst>
              <a:ext uri="{FF2B5EF4-FFF2-40B4-BE49-F238E27FC236}">
                <a16:creationId xmlns:a16="http://schemas.microsoft.com/office/drawing/2014/main" id="{33E47832-3A23-49AF-BA38-B7242B9C7F86}"/>
              </a:ext>
            </a:extLst>
          </p:cNvPr>
          <p:cNvSpPr>
            <a:spLocks noGrp="1"/>
          </p:cNvSpPr>
          <p:nvPr>
            <p:ph type="sldNum" sz="quarter" idx="12"/>
          </p:nvPr>
        </p:nvSpPr>
        <p:spPr/>
        <p:txBody>
          <a:bodyPr/>
          <a:lstStyle/>
          <a:p>
            <a:fld id="{E8EE1BDA-EAED-4134-8BA8-F8A103E99D1F}" type="slidenum">
              <a:rPr lang="en-US" smtClean="0"/>
              <a:pPr/>
              <a:t>14</a:t>
            </a:fld>
            <a:endParaRPr lang="en-US" dirty="0"/>
          </a:p>
        </p:txBody>
      </p:sp>
    </p:spTree>
    <p:extLst>
      <p:ext uri="{BB962C8B-B14F-4D97-AF65-F5344CB8AC3E}">
        <p14:creationId xmlns:p14="http://schemas.microsoft.com/office/powerpoint/2010/main" val="2218169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1A7C4-65F7-41B6-BFE2-693DF4C25353}"/>
              </a:ext>
            </a:extLst>
          </p:cNvPr>
          <p:cNvSpPr>
            <a:spLocks noGrp="1"/>
          </p:cNvSpPr>
          <p:nvPr>
            <p:ph type="title"/>
          </p:nvPr>
        </p:nvSpPr>
        <p:spPr/>
        <p:txBody>
          <a:bodyPr>
            <a:noAutofit/>
          </a:bodyPr>
          <a:lstStyle/>
          <a:p>
            <a:r>
              <a:rPr lang="en-US" sz="4000" dirty="0"/>
              <a:t>MSGs (cont.)</a:t>
            </a:r>
          </a:p>
        </p:txBody>
      </p:sp>
      <p:sp>
        <p:nvSpPr>
          <p:cNvPr id="3" name="Content Placeholder 2">
            <a:extLst>
              <a:ext uri="{FF2B5EF4-FFF2-40B4-BE49-F238E27FC236}">
                <a16:creationId xmlns:a16="http://schemas.microsoft.com/office/drawing/2014/main" id="{80D26225-960C-45B9-8236-2D5D596A019C}"/>
              </a:ext>
            </a:extLst>
          </p:cNvPr>
          <p:cNvSpPr>
            <a:spLocks noGrp="1"/>
          </p:cNvSpPr>
          <p:nvPr>
            <p:ph idx="1"/>
          </p:nvPr>
        </p:nvSpPr>
        <p:spPr/>
        <p:txBody>
          <a:bodyPr>
            <a:normAutofit/>
          </a:bodyPr>
          <a:lstStyle/>
          <a:p>
            <a:r>
              <a:rPr lang="en-US" b="1" dirty="0"/>
              <a:t>Educational Functioning Level (EFL).</a:t>
            </a:r>
            <a:endParaRPr lang="en-US" dirty="0"/>
          </a:p>
          <a:p>
            <a:pPr lvl="1"/>
            <a:r>
              <a:rPr lang="en-US" dirty="0"/>
              <a:t>Documented achievement of at least one educational functioning (EFL) level of a participant who is receiving instruction below the postsecondary education level.</a:t>
            </a:r>
          </a:p>
          <a:p>
            <a:pPr lvl="1"/>
            <a:endParaRPr lang="en-US" b="1" dirty="0"/>
          </a:p>
          <a:p>
            <a:pPr lvl="1"/>
            <a:r>
              <a:rPr lang="en-US" b="1" dirty="0"/>
              <a:t>Documentation - </a:t>
            </a:r>
            <a:r>
              <a:rPr lang="en-US" dirty="0"/>
              <a:t>One of the following:</a:t>
            </a:r>
          </a:p>
          <a:p>
            <a:pPr lvl="2"/>
            <a:r>
              <a:rPr lang="en-US" dirty="0"/>
              <a:t>Pre- and post-test results measuring EFL gain for Assessment Test Scores.</a:t>
            </a:r>
          </a:p>
          <a:p>
            <a:pPr lvl="2"/>
            <a:r>
              <a:rPr lang="en-US" dirty="0"/>
              <a:t>Postsecondary education or training enrollment determined through data match, survey documentation, or program notes for EFL Gain for Entry into Post-Secondary Education.</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D874ACBD-17D6-4B0F-AEA0-5B312FD3CF1A}"/>
              </a:ext>
            </a:extLst>
          </p:cNvPr>
          <p:cNvSpPr>
            <a:spLocks noGrp="1"/>
          </p:cNvSpPr>
          <p:nvPr>
            <p:ph type="sldNum" sz="quarter" idx="12"/>
          </p:nvPr>
        </p:nvSpPr>
        <p:spPr/>
        <p:txBody>
          <a:bodyPr/>
          <a:lstStyle/>
          <a:p>
            <a:fld id="{E8EE1BDA-EAED-4134-8BA8-F8A103E99D1F}" type="slidenum">
              <a:rPr lang="en-US" smtClean="0"/>
              <a:pPr/>
              <a:t>15</a:t>
            </a:fld>
            <a:endParaRPr lang="en-US" dirty="0"/>
          </a:p>
        </p:txBody>
      </p:sp>
    </p:spTree>
    <p:extLst>
      <p:ext uri="{BB962C8B-B14F-4D97-AF65-F5344CB8AC3E}">
        <p14:creationId xmlns:p14="http://schemas.microsoft.com/office/powerpoint/2010/main" val="2805261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02872-9F1F-4CA6-BA46-1B577B48E682}"/>
              </a:ext>
            </a:extLst>
          </p:cNvPr>
          <p:cNvSpPr>
            <a:spLocks noGrp="1"/>
          </p:cNvSpPr>
          <p:nvPr>
            <p:ph type="title"/>
          </p:nvPr>
        </p:nvSpPr>
        <p:spPr/>
        <p:txBody>
          <a:bodyPr>
            <a:noAutofit/>
          </a:bodyPr>
          <a:lstStyle/>
          <a:p>
            <a:r>
              <a:rPr lang="en-US" sz="4000" dirty="0"/>
              <a:t>MSGs (cont.)</a:t>
            </a:r>
          </a:p>
        </p:txBody>
      </p:sp>
      <p:sp>
        <p:nvSpPr>
          <p:cNvPr id="3" name="Content Placeholder 2">
            <a:extLst>
              <a:ext uri="{FF2B5EF4-FFF2-40B4-BE49-F238E27FC236}">
                <a16:creationId xmlns:a16="http://schemas.microsoft.com/office/drawing/2014/main" id="{1194E1B5-3BF8-4ABA-9A0D-E82B7B020275}"/>
              </a:ext>
            </a:extLst>
          </p:cNvPr>
          <p:cNvSpPr>
            <a:spLocks noGrp="1"/>
          </p:cNvSpPr>
          <p:nvPr>
            <p:ph idx="1"/>
          </p:nvPr>
        </p:nvSpPr>
        <p:spPr/>
        <p:txBody>
          <a:bodyPr>
            <a:normAutofit lnSpcReduction="10000"/>
          </a:bodyPr>
          <a:lstStyle/>
          <a:p>
            <a:r>
              <a:rPr lang="en-US" b="1" dirty="0"/>
              <a:t>Secondary School Diploma or Equivalent.</a:t>
            </a:r>
          </a:p>
          <a:p>
            <a:pPr lvl="1"/>
            <a:r>
              <a:rPr lang="en-US" dirty="0"/>
              <a:t>Documented attainment of a secondary school diploma or its recognized equivalent.</a:t>
            </a:r>
          </a:p>
          <a:p>
            <a:pPr lvl="1"/>
            <a:endParaRPr lang="en-US" dirty="0"/>
          </a:p>
          <a:p>
            <a:pPr lvl="1"/>
            <a:r>
              <a:rPr lang="en-US" dirty="0"/>
              <a:t>Obtains certification of Attaining passing scores on all parts of a state-recognized high school equivalency test, or the participant obtains a diploma or state-recognized equivalent documenting satisfactory completion of secondary studies or an alternative diploma high school or adult secondary school diploma.</a:t>
            </a:r>
          </a:p>
          <a:p>
            <a:pPr lvl="1"/>
            <a:endParaRPr lang="en-US" dirty="0"/>
          </a:p>
          <a:p>
            <a:pPr lvl="1"/>
            <a:r>
              <a:rPr lang="en-US" b="1" dirty="0"/>
              <a:t>Documentation:</a:t>
            </a:r>
            <a:r>
              <a:rPr lang="en-US" dirty="0"/>
              <a:t>  Results of knowledge-based exam or certification of completion.</a:t>
            </a:r>
            <a:endParaRPr lang="en-US" b="1" dirty="0"/>
          </a:p>
          <a:p>
            <a:endParaRPr lang="en-US" dirty="0"/>
          </a:p>
        </p:txBody>
      </p:sp>
      <p:sp>
        <p:nvSpPr>
          <p:cNvPr id="4" name="Slide Number Placeholder 3">
            <a:extLst>
              <a:ext uri="{FF2B5EF4-FFF2-40B4-BE49-F238E27FC236}">
                <a16:creationId xmlns:a16="http://schemas.microsoft.com/office/drawing/2014/main" id="{FA8EB3F6-C7DA-4310-A2F3-60860D468001}"/>
              </a:ext>
            </a:extLst>
          </p:cNvPr>
          <p:cNvSpPr>
            <a:spLocks noGrp="1"/>
          </p:cNvSpPr>
          <p:nvPr>
            <p:ph type="sldNum" sz="quarter" idx="12"/>
          </p:nvPr>
        </p:nvSpPr>
        <p:spPr/>
        <p:txBody>
          <a:bodyPr/>
          <a:lstStyle/>
          <a:p>
            <a:fld id="{E8EE1BDA-EAED-4134-8BA8-F8A103E99D1F}" type="slidenum">
              <a:rPr lang="en-US" smtClean="0"/>
              <a:pPr/>
              <a:t>16</a:t>
            </a:fld>
            <a:endParaRPr lang="en-US" dirty="0"/>
          </a:p>
        </p:txBody>
      </p:sp>
    </p:spTree>
    <p:extLst>
      <p:ext uri="{BB962C8B-B14F-4D97-AF65-F5344CB8AC3E}">
        <p14:creationId xmlns:p14="http://schemas.microsoft.com/office/powerpoint/2010/main" val="4051024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28DF1-7E53-462A-86CD-C7262256787C}"/>
              </a:ext>
            </a:extLst>
          </p:cNvPr>
          <p:cNvSpPr>
            <a:spLocks noGrp="1"/>
          </p:cNvSpPr>
          <p:nvPr>
            <p:ph type="title"/>
          </p:nvPr>
        </p:nvSpPr>
        <p:spPr/>
        <p:txBody>
          <a:bodyPr>
            <a:noAutofit/>
          </a:bodyPr>
          <a:lstStyle/>
          <a:p>
            <a:r>
              <a:rPr lang="en-US" sz="4000" dirty="0"/>
              <a:t>MSGs (cont.)</a:t>
            </a:r>
          </a:p>
        </p:txBody>
      </p:sp>
      <p:sp>
        <p:nvSpPr>
          <p:cNvPr id="3" name="Content Placeholder 2">
            <a:extLst>
              <a:ext uri="{FF2B5EF4-FFF2-40B4-BE49-F238E27FC236}">
                <a16:creationId xmlns:a16="http://schemas.microsoft.com/office/drawing/2014/main" id="{25BC96B4-FA7E-4AED-8159-EBF31754DC9F}"/>
              </a:ext>
            </a:extLst>
          </p:cNvPr>
          <p:cNvSpPr>
            <a:spLocks noGrp="1"/>
          </p:cNvSpPr>
          <p:nvPr>
            <p:ph idx="1"/>
          </p:nvPr>
        </p:nvSpPr>
        <p:spPr/>
        <p:txBody>
          <a:bodyPr>
            <a:normAutofit/>
          </a:bodyPr>
          <a:lstStyle/>
          <a:p>
            <a:r>
              <a:rPr lang="en-US" b="1" dirty="0"/>
              <a:t>Secondary or Post-Secondary Transcript/Report Card.</a:t>
            </a:r>
            <a:endParaRPr lang="en-US" dirty="0"/>
          </a:p>
          <a:p>
            <a:pPr lvl="2"/>
            <a:r>
              <a:rPr lang="en-US" b="1" dirty="0"/>
              <a:t>Documentation:</a:t>
            </a:r>
            <a:r>
              <a:rPr lang="en-US" dirty="0"/>
              <a:t>  Participant’s transcript or report card for secondary education for one semester showing that the participant is achieving the state unit’s policies for academic standards.</a:t>
            </a:r>
            <a:endParaRPr lang="en-US" b="1" dirty="0"/>
          </a:p>
          <a:p>
            <a:pPr lvl="2"/>
            <a:endParaRPr lang="en-US" dirty="0"/>
          </a:p>
        </p:txBody>
      </p:sp>
      <p:sp>
        <p:nvSpPr>
          <p:cNvPr id="4" name="Slide Number Placeholder 3">
            <a:extLst>
              <a:ext uri="{FF2B5EF4-FFF2-40B4-BE49-F238E27FC236}">
                <a16:creationId xmlns:a16="http://schemas.microsoft.com/office/drawing/2014/main" id="{3DFC4BFE-64AC-447A-A53F-28DEB061CB65}"/>
              </a:ext>
            </a:extLst>
          </p:cNvPr>
          <p:cNvSpPr>
            <a:spLocks noGrp="1"/>
          </p:cNvSpPr>
          <p:nvPr>
            <p:ph type="sldNum" sz="quarter" idx="12"/>
          </p:nvPr>
        </p:nvSpPr>
        <p:spPr/>
        <p:txBody>
          <a:bodyPr/>
          <a:lstStyle/>
          <a:p>
            <a:fld id="{E8EE1BDA-EAED-4134-8BA8-F8A103E99D1F}" type="slidenum">
              <a:rPr lang="en-US" smtClean="0"/>
              <a:pPr/>
              <a:t>17</a:t>
            </a:fld>
            <a:endParaRPr lang="en-US" dirty="0"/>
          </a:p>
        </p:txBody>
      </p:sp>
    </p:spTree>
    <p:extLst>
      <p:ext uri="{BB962C8B-B14F-4D97-AF65-F5344CB8AC3E}">
        <p14:creationId xmlns:p14="http://schemas.microsoft.com/office/powerpoint/2010/main" val="3466791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4C04F-C978-4E03-866E-18A309427DA3}"/>
              </a:ext>
            </a:extLst>
          </p:cNvPr>
          <p:cNvSpPr>
            <a:spLocks noGrp="1"/>
          </p:cNvSpPr>
          <p:nvPr>
            <p:ph type="title"/>
          </p:nvPr>
        </p:nvSpPr>
        <p:spPr/>
        <p:txBody>
          <a:bodyPr>
            <a:noAutofit/>
          </a:bodyPr>
          <a:lstStyle/>
          <a:p>
            <a:r>
              <a:rPr lang="en-US" sz="4000" dirty="0"/>
              <a:t>MSGs (cont.)</a:t>
            </a:r>
          </a:p>
        </p:txBody>
      </p:sp>
      <p:sp>
        <p:nvSpPr>
          <p:cNvPr id="3" name="Content Placeholder 2">
            <a:extLst>
              <a:ext uri="{FF2B5EF4-FFF2-40B4-BE49-F238E27FC236}">
                <a16:creationId xmlns:a16="http://schemas.microsoft.com/office/drawing/2014/main" id="{EE19B8E8-48C5-407A-B06B-B9E4E5326642}"/>
              </a:ext>
            </a:extLst>
          </p:cNvPr>
          <p:cNvSpPr>
            <a:spLocks noGrp="1"/>
          </p:cNvSpPr>
          <p:nvPr>
            <p:ph idx="1"/>
          </p:nvPr>
        </p:nvSpPr>
        <p:spPr/>
        <p:txBody>
          <a:bodyPr/>
          <a:lstStyle/>
          <a:p>
            <a:pPr lvl="1"/>
            <a:r>
              <a:rPr lang="en-US" dirty="0"/>
              <a:t>Post-Secondary Transcript/Report Card.</a:t>
            </a:r>
          </a:p>
          <a:p>
            <a:pPr lvl="2"/>
            <a:r>
              <a:rPr lang="en-US" dirty="0"/>
              <a:t>Full time students must achieve a minimum of 12 credits within one semester.</a:t>
            </a:r>
          </a:p>
          <a:p>
            <a:pPr lvl="2"/>
            <a:endParaRPr lang="en-US" sz="500" dirty="0"/>
          </a:p>
          <a:p>
            <a:pPr lvl="2"/>
            <a:r>
              <a:rPr lang="en-US" dirty="0"/>
              <a:t>Part-time students must achieve a minimum of 12 credits completed (in accordance with the institution’s standards) in two consecutive semesters within the same 12-month period.  If the first semester begins in one Program Year(PY) and the second semester ends in the next PY, the MSG would be achieved in the PY that the second semester ends.</a:t>
            </a:r>
          </a:p>
          <a:p>
            <a:pPr lvl="2"/>
            <a:endParaRPr lang="en-US" dirty="0"/>
          </a:p>
          <a:p>
            <a:pPr lvl="2"/>
            <a:r>
              <a:rPr lang="en-US" b="1" dirty="0"/>
              <a:t>Documentation:</a:t>
            </a:r>
            <a:r>
              <a:rPr lang="en-US" dirty="0"/>
              <a:t>  Transcript or report card that shows a participant is meeting the State unit’s academic standards.  The documentation must include whether the participant is enrolled full- or part-time.</a:t>
            </a:r>
          </a:p>
          <a:p>
            <a:endParaRPr lang="en-US" dirty="0"/>
          </a:p>
        </p:txBody>
      </p:sp>
      <p:sp>
        <p:nvSpPr>
          <p:cNvPr id="4" name="Slide Number Placeholder 3">
            <a:extLst>
              <a:ext uri="{FF2B5EF4-FFF2-40B4-BE49-F238E27FC236}">
                <a16:creationId xmlns:a16="http://schemas.microsoft.com/office/drawing/2014/main" id="{A66BDF4D-0549-4511-A794-5CF441386534}"/>
              </a:ext>
            </a:extLst>
          </p:cNvPr>
          <p:cNvSpPr>
            <a:spLocks noGrp="1"/>
          </p:cNvSpPr>
          <p:nvPr>
            <p:ph type="sldNum" sz="quarter" idx="12"/>
          </p:nvPr>
        </p:nvSpPr>
        <p:spPr/>
        <p:txBody>
          <a:bodyPr/>
          <a:lstStyle/>
          <a:p>
            <a:fld id="{E8EE1BDA-EAED-4134-8BA8-F8A103E99D1F}" type="slidenum">
              <a:rPr lang="en-US" smtClean="0"/>
              <a:pPr/>
              <a:t>18</a:t>
            </a:fld>
            <a:endParaRPr lang="en-US" dirty="0"/>
          </a:p>
        </p:txBody>
      </p:sp>
    </p:spTree>
    <p:extLst>
      <p:ext uri="{BB962C8B-B14F-4D97-AF65-F5344CB8AC3E}">
        <p14:creationId xmlns:p14="http://schemas.microsoft.com/office/powerpoint/2010/main" val="2070582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2775A-B23A-41D4-80B1-FE5395BF3F2C}"/>
              </a:ext>
            </a:extLst>
          </p:cNvPr>
          <p:cNvSpPr>
            <a:spLocks noGrp="1"/>
          </p:cNvSpPr>
          <p:nvPr>
            <p:ph type="title"/>
          </p:nvPr>
        </p:nvSpPr>
        <p:spPr/>
        <p:txBody>
          <a:bodyPr>
            <a:normAutofit fontScale="90000"/>
          </a:bodyPr>
          <a:lstStyle/>
          <a:p>
            <a:r>
              <a:rPr lang="en-US" dirty="0"/>
              <a:t>MSGs (cont.)</a:t>
            </a:r>
          </a:p>
        </p:txBody>
      </p:sp>
      <p:sp>
        <p:nvSpPr>
          <p:cNvPr id="3" name="Content Placeholder 2">
            <a:extLst>
              <a:ext uri="{FF2B5EF4-FFF2-40B4-BE49-F238E27FC236}">
                <a16:creationId xmlns:a16="http://schemas.microsoft.com/office/drawing/2014/main" id="{97C8D557-B555-476F-8F70-2B221406544A}"/>
              </a:ext>
            </a:extLst>
          </p:cNvPr>
          <p:cNvSpPr>
            <a:spLocks noGrp="1"/>
          </p:cNvSpPr>
          <p:nvPr>
            <p:ph idx="1"/>
          </p:nvPr>
        </p:nvSpPr>
        <p:spPr/>
        <p:txBody>
          <a:bodyPr/>
          <a:lstStyle/>
          <a:p>
            <a:r>
              <a:rPr lang="en-US" dirty="0"/>
              <a:t>Secondary/Postsecondary Transcript/Report Card Applicable Rules.</a:t>
            </a:r>
          </a:p>
          <a:p>
            <a:pPr lvl="1"/>
            <a:r>
              <a:rPr lang="en-US" dirty="0"/>
              <a:t>The report card transcript must not show that the participant was dropped out of school, was removed from the institution, or any other condition that indicated removal on academic or conduct grounds.</a:t>
            </a:r>
          </a:p>
          <a:p>
            <a:pPr lvl="1"/>
            <a:endParaRPr lang="en-US" dirty="0"/>
          </a:p>
          <a:p>
            <a:pPr lvl="1"/>
            <a:r>
              <a:rPr lang="en-US" dirty="0"/>
              <a:t>Any reasonable verification of a transcript or report will meet the requirement for documentation such as an unofficial transcript or online report card.</a:t>
            </a:r>
          </a:p>
        </p:txBody>
      </p:sp>
      <p:sp>
        <p:nvSpPr>
          <p:cNvPr id="4" name="Slide Number Placeholder 3">
            <a:extLst>
              <a:ext uri="{FF2B5EF4-FFF2-40B4-BE49-F238E27FC236}">
                <a16:creationId xmlns:a16="http://schemas.microsoft.com/office/drawing/2014/main" id="{86E40158-A992-4DC0-8DE7-B51398A65665}"/>
              </a:ext>
            </a:extLst>
          </p:cNvPr>
          <p:cNvSpPr>
            <a:spLocks noGrp="1"/>
          </p:cNvSpPr>
          <p:nvPr>
            <p:ph type="sldNum" sz="quarter" idx="12"/>
          </p:nvPr>
        </p:nvSpPr>
        <p:spPr/>
        <p:txBody>
          <a:bodyPr/>
          <a:lstStyle/>
          <a:p>
            <a:fld id="{E8EE1BDA-EAED-4134-8BA8-F8A103E99D1F}" type="slidenum">
              <a:rPr lang="en-US" smtClean="0"/>
              <a:pPr/>
              <a:t>19</a:t>
            </a:fld>
            <a:endParaRPr lang="en-US" dirty="0"/>
          </a:p>
        </p:txBody>
      </p:sp>
    </p:spTree>
    <p:extLst>
      <p:ext uri="{BB962C8B-B14F-4D97-AF65-F5344CB8AC3E}">
        <p14:creationId xmlns:p14="http://schemas.microsoft.com/office/powerpoint/2010/main" val="3481582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DFC8-3F0C-44F5-8B56-DA55D7C73B54}"/>
              </a:ext>
            </a:extLst>
          </p:cNvPr>
          <p:cNvSpPr>
            <a:spLocks noGrp="1"/>
          </p:cNvSpPr>
          <p:nvPr>
            <p:ph type="title"/>
          </p:nvPr>
        </p:nvSpPr>
        <p:spPr/>
        <p:txBody>
          <a:bodyPr>
            <a:noAutofit/>
          </a:bodyPr>
          <a:lstStyle/>
          <a:p>
            <a:r>
              <a:rPr lang="en-US" sz="3600" dirty="0"/>
              <a:t>Trade Program Performance Regulations</a:t>
            </a:r>
          </a:p>
        </p:txBody>
      </p:sp>
      <p:sp>
        <p:nvSpPr>
          <p:cNvPr id="3" name="Content Placeholder 2">
            <a:extLst>
              <a:ext uri="{FF2B5EF4-FFF2-40B4-BE49-F238E27FC236}">
                <a16:creationId xmlns:a16="http://schemas.microsoft.com/office/drawing/2014/main" id="{1DE29DCC-B5FC-4486-9A2E-716EFF07672C}"/>
              </a:ext>
            </a:extLst>
          </p:cNvPr>
          <p:cNvSpPr>
            <a:spLocks noGrp="1"/>
          </p:cNvSpPr>
          <p:nvPr>
            <p:ph idx="1"/>
          </p:nvPr>
        </p:nvSpPr>
        <p:spPr/>
        <p:txBody>
          <a:bodyPr/>
          <a:lstStyle/>
          <a:p>
            <a:r>
              <a:rPr lang="en-US" dirty="0"/>
              <a:t>20 CFR 618.864 Trade Adjustment Assistance Program Performance.</a:t>
            </a:r>
          </a:p>
          <a:p>
            <a:pPr lvl="1"/>
            <a:r>
              <a:rPr lang="en-US" dirty="0"/>
              <a:t>Each state must report to DOL comprehensive performance accountability measures, to consist of:</a:t>
            </a:r>
          </a:p>
          <a:p>
            <a:pPr lvl="2"/>
            <a:r>
              <a:rPr lang="en-US" dirty="0"/>
              <a:t>Primary Indicators of performance.</a:t>
            </a:r>
          </a:p>
          <a:p>
            <a:pPr lvl="2"/>
            <a:r>
              <a:rPr lang="en-US" dirty="0"/>
              <a:t>Additional indicators of performance.</a:t>
            </a:r>
          </a:p>
          <a:p>
            <a:pPr lvl="2"/>
            <a:r>
              <a:rPr lang="en-US" dirty="0"/>
              <a:t>A description of efforts made to improve outcomes for participants under the Trade Program that promote efficient and effective program performance.</a:t>
            </a:r>
          </a:p>
          <a:p>
            <a:pPr marL="914400" lvl="2" indent="0">
              <a:buNone/>
            </a:pPr>
            <a:endParaRPr lang="en-US" dirty="0"/>
          </a:p>
        </p:txBody>
      </p:sp>
      <p:sp>
        <p:nvSpPr>
          <p:cNvPr id="4" name="Slide Number Placeholder 3">
            <a:extLst>
              <a:ext uri="{FF2B5EF4-FFF2-40B4-BE49-F238E27FC236}">
                <a16:creationId xmlns:a16="http://schemas.microsoft.com/office/drawing/2014/main" id="{982A2040-BCDD-4324-91C0-84276D6F5709}"/>
              </a:ext>
            </a:extLst>
          </p:cNvPr>
          <p:cNvSpPr>
            <a:spLocks noGrp="1"/>
          </p:cNvSpPr>
          <p:nvPr>
            <p:ph type="sldNum" sz="quarter" idx="12"/>
          </p:nvPr>
        </p:nvSpPr>
        <p:spPr/>
        <p:txBody>
          <a:bodyPr/>
          <a:lstStyle/>
          <a:p>
            <a:fld id="{E8EE1BDA-EAED-4134-8BA8-F8A103E99D1F}" type="slidenum">
              <a:rPr lang="en-US" smtClean="0"/>
              <a:pPr/>
              <a:t>2</a:t>
            </a:fld>
            <a:endParaRPr lang="en-US" dirty="0"/>
          </a:p>
        </p:txBody>
      </p:sp>
    </p:spTree>
    <p:extLst>
      <p:ext uri="{BB962C8B-B14F-4D97-AF65-F5344CB8AC3E}">
        <p14:creationId xmlns:p14="http://schemas.microsoft.com/office/powerpoint/2010/main" val="3962328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53428-4D57-4EC6-A02D-400A4019B557}"/>
              </a:ext>
            </a:extLst>
          </p:cNvPr>
          <p:cNvSpPr>
            <a:spLocks noGrp="1"/>
          </p:cNvSpPr>
          <p:nvPr>
            <p:ph type="title"/>
          </p:nvPr>
        </p:nvSpPr>
        <p:spPr/>
        <p:txBody>
          <a:bodyPr>
            <a:noAutofit/>
          </a:bodyPr>
          <a:lstStyle/>
          <a:p>
            <a:r>
              <a:rPr lang="en-US" sz="4000" dirty="0"/>
              <a:t>MSGs (cont.)</a:t>
            </a:r>
          </a:p>
        </p:txBody>
      </p:sp>
      <p:sp>
        <p:nvSpPr>
          <p:cNvPr id="3" name="Content Placeholder 2">
            <a:extLst>
              <a:ext uri="{FF2B5EF4-FFF2-40B4-BE49-F238E27FC236}">
                <a16:creationId xmlns:a16="http://schemas.microsoft.com/office/drawing/2014/main" id="{DE68A157-639E-4E30-BA61-E7C37F969C95}"/>
              </a:ext>
            </a:extLst>
          </p:cNvPr>
          <p:cNvSpPr>
            <a:spLocks noGrp="1"/>
          </p:cNvSpPr>
          <p:nvPr>
            <p:ph idx="1"/>
          </p:nvPr>
        </p:nvSpPr>
        <p:spPr/>
        <p:txBody>
          <a:bodyPr/>
          <a:lstStyle/>
          <a:p>
            <a:r>
              <a:rPr lang="en-US" b="1" dirty="0"/>
              <a:t>Training Milestone(s).</a:t>
            </a:r>
            <a:endParaRPr lang="en-US" dirty="0"/>
          </a:p>
          <a:p>
            <a:pPr lvl="1"/>
            <a:r>
              <a:rPr lang="en-US" dirty="0"/>
              <a:t>Satisfactory or better progress report towards established milestones, such as completion of OJT or completion of one year of an apprenticeship program or similar milestones, from an employer or training provider who is providing training.  Progress reports must document substantive skill development.</a:t>
            </a:r>
          </a:p>
          <a:p>
            <a:pPr lvl="1"/>
            <a:endParaRPr lang="en-US" dirty="0"/>
          </a:p>
          <a:p>
            <a:r>
              <a:rPr lang="en-US" b="1" dirty="0"/>
              <a:t>Skills Progression (Diploma/Certificate/Degree).</a:t>
            </a:r>
          </a:p>
          <a:p>
            <a:pPr lvl="1"/>
            <a:r>
              <a:rPr lang="en-US" dirty="0"/>
              <a:t>Successful passage of an exam that is required for a particular occupation or progress in attaining technical or occupational skills as evidenced by trade-related benchmarks, such as knowledge-based exams.</a:t>
            </a:r>
          </a:p>
        </p:txBody>
      </p:sp>
      <p:sp>
        <p:nvSpPr>
          <p:cNvPr id="4" name="Slide Number Placeholder 3">
            <a:extLst>
              <a:ext uri="{FF2B5EF4-FFF2-40B4-BE49-F238E27FC236}">
                <a16:creationId xmlns:a16="http://schemas.microsoft.com/office/drawing/2014/main" id="{ECDAB62D-659B-404B-B284-94690D6DBC11}"/>
              </a:ext>
            </a:extLst>
          </p:cNvPr>
          <p:cNvSpPr>
            <a:spLocks noGrp="1"/>
          </p:cNvSpPr>
          <p:nvPr>
            <p:ph type="sldNum" sz="quarter" idx="12"/>
          </p:nvPr>
        </p:nvSpPr>
        <p:spPr/>
        <p:txBody>
          <a:bodyPr/>
          <a:lstStyle/>
          <a:p>
            <a:fld id="{E8EE1BDA-EAED-4134-8BA8-F8A103E99D1F}" type="slidenum">
              <a:rPr lang="en-US" smtClean="0"/>
              <a:pPr/>
              <a:t>20</a:t>
            </a:fld>
            <a:endParaRPr lang="en-US" dirty="0"/>
          </a:p>
        </p:txBody>
      </p:sp>
    </p:spTree>
    <p:extLst>
      <p:ext uri="{BB962C8B-B14F-4D97-AF65-F5344CB8AC3E}">
        <p14:creationId xmlns:p14="http://schemas.microsoft.com/office/powerpoint/2010/main" val="3332006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0BFDC-048A-4382-82B5-A4BBACB40798}"/>
              </a:ext>
            </a:extLst>
          </p:cNvPr>
          <p:cNvSpPr>
            <a:spLocks noGrp="1"/>
          </p:cNvSpPr>
          <p:nvPr>
            <p:ph type="title"/>
          </p:nvPr>
        </p:nvSpPr>
        <p:spPr>
          <a:xfrm>
            <a:off x="3027286" y="610865"/>
            <a:ext cx="7799868" cy="561049"/>
          </a:xfrm>
        </p:spPr>
        <p:txBody>
          <a:bodyPr>
            <a:noAutofit/>
          </a:bodyPr>
          <a:lstStyle/>
          <a:p>
            <a:r>
              <a:rPr lang="en-US" sz="4000" dirty="0"/>
              <a:t>MSGs (cont.)</a:t>
            </a:r>
          </a:p>
        </p:txBody>
      </p:sp>
      <p:sp>
        <p:nvSpPr>
          <p:cNvPr id="3" name="Content Placeholder 2">
            <a:extLst>
              <a:ext uri="{FF2B5EF4-FFF2-40B4-BE49-F238E27FC236}">
                <a16:creationId xmlns:a16="http://schemas.microsoft.com/office/drawing/2014/main" id="{8EC74FF3-AA9A-48D7-8B11-A527046BDEA1}"/>
              </a:ext>
            </a:extLst>
          </p:cNvPr>
          <p:cNvSpPr>
            <a:spLocks noGrp="1"/>
          </p:cNvSpPr>
          <p:nvPr>
            <p:ph idx="1"/>
          </p:nvPr>
        </p:nvSpPr>
        <p:spPr/>
        <p:txBody>
          <a:bodyPr>
            <a:normAutofit/>
          </a:bodyPr>
          <a:lstStyle/>
          <a:p>
            <a:r>
              <a:rPr lang="en-US" b="1" dirty="0"/>
              <a:t>Need to Know about MSGs:</a:t>
            </a:r>
          </a:p>
          <a:p>
            <a:pPr lvl="1"/>
            <a:r>
              <a:rPr lang="en-US" dirty="0"/>
              <a:t>Participants need to achieve at least one skill gain each program year they participate and are enrolled in training to count as a positive in performance.</a:t>
            </a:r>
          </a:p>
          <a:p>
            <a:endParaRPr lang="en-US" dirty="0"/>
          </a:p>
          <a:p>
            <a:pPr lvl="1"/>
            <a:r>
              <a:rPr lang="en-US" dirty="0"/>
              <a:t>All MSGs should be reported even though only one is counted in the performance calculate for each program year.</a:t>
            </a:r>
          </a:p>
          <a:p>
            <a:endParaRPr lang="en-US" dirty="0"/>
          </a:p>
          <a:p>
            <a:pPr lvl="1"/>
            <a:r>
              <a:rPr lang="en-US" dirty="0"/>
              <a:t>The MSG measure is not exit based, so participants are included in the measure each program year they participate in Trade and are enrolled in training or education.</a:t>
            </a:r>
          </a:p>
        </p:txBody>
      </p:sp>
      <p:sp>
        <p:nvSpPr>
          <p:cNvPr id="4" name="Slide Number Placeholder 3">
            <a:extLst>
              <a:ext uri="{FF2B5EF4-FFF2-40B4-BE49-F238E27FC236}">
                <a16:creationId xmlns:a16="http://schemas.microsoft.com/office/drawing/2014/main" id="{8ECA2D26-D080-4DAC-BBD4-AE283E56D337}"/>
              </a:ext>
            </a:extLst>
          </p:cNvPr>
          <p:cNvSpPr>
            <a:spLocks noGrp="1"/>
          </p:cNvSpPr>
          <p:nvPr>
            <p:ph type="sldNum" sz="quarter" idx="12"/>
          </p:nvPr>
        </p:nvSpPr>
        <p:spPr/>
        <p:txBody>
          <a:bodyPr/>
          <a:lstStyle/>
          <a:p>
            <a:fld id="{E8EE1BDA-EAED-4134-8BA8-F8A103E99D1F}" type="slidenum">
              <a:rPr lang="en-US" smtClean="0"/>
              <a:pPr/>
              <a:t>21</a:t>
            </a:fld>
            <a:endParaRPr lang="en-US" dirty="0"/>
          </a:p>
        </p:txBody>
      </p:sp>
    </p:spTree>
    <p:extLst>
      <p:ext uri="{BB962C8B-B14F-4D97-AF65-F5344CB8AC3E}">
        <p14:creationId xmlns:p14="http://schemas.microsoft.com/office/powerpoint/2010/main" val="4118018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10231-88CC-4298-B487-9C98AEE98F44}"/>
              </a:ext>
            </a:extLst>
          </p:cNvPr>
          <p:cNvSpPr>
            <a:spLocks noGrp="1"/>
          </p:cNvSpPr>
          <p:nvPr>
            <p:ph type="title"/>
          </p:nvPr>
        </p:nvSpPr>
        <p:spPr/>
        <p:txBody>
          <a:bodyPr>
            <a:noAutofit/>
          </a:bodyPr>
          <a:lstStyle/>
          <a:p>
            <a:r>
              <a:rPr lang="en-US" sz="3600" dirty="0"/>
              <a:t>General Requirements for Program Exit</a:t>
            </a:r>
          </a:p>
        </p:txBody>
      </p:sp>
      <p:sp>
        <p:nvSpPr>
          <p:cNvPr id="3" name="Content Placeholder 2">
            <a:extLst>
              <a:ext uri="{FF2B5EF4-FFF2-40B4-BE49-F238E27FC236}">
                <a16:creationId xmlns:a16="http://schemas.microsoft.com/office/drawing/2014/main" id="{88F06AC8-113C-48F5-BF52-8F5FE9FBA4E0}"/>
              </a:ext>
            </a:extLst>
          </p:cNvPr>
          <p:cNvSpPr>
            <a:spLocks noGrp="1"/>
          </p:cNvSpPr>
          <p:nvPr>
            <p:ph idx="1"/>
          </p:nvPr>
        </p:nvSpPr>
        <p:spPr/>
        <p:txBody>
          <a:bodyPr/>
          <a:lstStyle/>
          <a:p>
            <a:r>
              <a:rPr lang="en-US" dirty="0"/>
              <a:t>An exit must occur when a participant has not received any active services funded by the program or a partner program for ninety (90) consecutive calendar days, has no gap in service, and is not scheduled for future services.</a:t>
            </a:r>
          </a:p>
          <a:p>
            <a:endParaRPr lang="en-US" dirty="0"/>
          </a:p>
          <a:p>
            <a:r>
              <a:rPr lang="en-US" dirty="0"/>
              <a:t>See WIOA e-Policy 3.3 General Requirements for Program Exit.</a:t>
            </a:r>
          </a:p>
          <a:p>
            <a:endParaRPr lang="en-US" dirty="0"/>
          </a:p>
          <a:p>
            <a:r>
              <a:rPr lang="en-US" dirty="0">
                <a:hlinkClick r:id="rId2"/>
              </a:rPr>
              <a:t>https://apps.illinoisworknet.com/WIOAPolicy/Policy/Home</a:t>
            </a:r>
            <a:endParaRPr lang="en-US" dirty="0"/>
          </a:p>
          <a:p>
            <a:endParaRPr lang="en-US" dirty="0"/>
          </a:p>
        </p:txBody>
      </p:sp>
      <p:sp>
        <p:nvSpPr>
          <p:cNvPr id="4" name="Slide Number Placeholder 3">
            <a:extLst>
              <a:ext uri="{FF2B5EF4-FFF2-40B4-BE49-F238E27FC236}">
                <a16:creationId xmlns:a16="http://schemas.microsoft.com/office/drawing/2014/main" id="{30661ADD-F9A3-4DD1-8500-DD05C5FCD997}"/>
              </a:ext>
            </a:extLst>
          </p:cNvPr>
          <p:cNvSpPr>
            <a:spLocks noGrp="1"/>
          </p:cNvSpPr>
          <p:nvPr>
            <p:ph type="sldNum" sz="quarter" idx="12"/>
          </p:nvPr>
        </p:nvSpPr>
        <p:spPr/>
        <p:txBody>
          <a:bodyPr/>
          <a:lstStyle/>
          <a:p>
            <a:fld id="{E8EE1BDA-EAED-4134-8BA8-F8A103E99D1F}" type="slidenum">
              <a:rPr lang="en-US" smtClean="0"/>
              <a:pPr/>
              <a:t>22</a:t>
            </a:fld>
            <a:endParaRPr lang="en-US" dirty="0"/>
          </a:p>
        </p:txBody>
      </p:sp>
    </p:spTree>
    <p:extLst>
      <p:ext uri="{BB962C8B-B14F-4D97-AF65-F5344CB8AC3E}">
        <p14:creationId xmlns:p14="http://schemas.microsoft.com/office/powerpoint/2010/main" val="134890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EFB10-BCA0-477D-8D43-75ECEACF0F64}"/>
              </a:ext>
            </a:extLst>
          </p:cNvPr>
          <p:cNvSpPr>
            <a:spLocks noGrp="1"/>
          </p:cNvSpPr>
          <p:nvPr>
            <p:ph type="title"/>
          </p:nvPr>
        </p:nvSpPr>
        <p:spPr/>
        <p:txBody>
          <a:bodyPr>
            <a:normAutofit fontScale="90000"/>
          </a:bodyPr>
          <a:lstStyle/>
          <a:p>
            <a:r>
              <a:rPr lang="en-US" dirty="0"/>
              <a:t>Co-Enrollment and Exit</a:t>
            </a:r>
          </a:p>
        </p:txBody>
      </p:sp>
      <p:sp>
        <p:nvSpPr>
          <p:cNvPr id="3" name="Content Placeholder 2">
            <a:extLst>
              <a:ext uri="{FF2B5EF4-FFF2-40B4-BE49-F238E27FC236}">
                <a16:creationId xmlns:a16="http://schemas.microsoft.com/office/drawing/2014/main" id="{46BB44D6-D85C-4FAF-A466-059861C40880}"/>
              </a:ext>
            </a:extLst>
          </p:cNvPr>
          <p:cNvSpPr>
            <a:spLocks noGrp="1"/>
          </p:cNvSpPr>
          <p:nvPr>
            <p:ph idx="1"/>
          </p:nvPr>
        </p:nvSpPr>
        <p:spPr/>
        <p:txBody>
          <a:bodyPr/>
          <a:lstStyle/>
          <a:p>
            <a:r>
              <a:rPr lang="en-US" dirty="0"/>
              <a:t>Co-enrolled exit occurs when a participant, enrolled in multiple WIOA Title 1B programs or Trade, has:</a:t>
            </a:r>
          </a:p>
          <a:p>
            <a:pPr lvl="1"/>
            <a:r>
              <a:rPr lang="en-US" dirty="0"/>
              <a:t>Not received services from any of those programs for at least ninety (90) days; and</a:t>
            </a:r>
          </a:p>
          <a:p>
            <a:pPr lvl="1"/>
            <a:r>
              <a:rPr lang="en-US" dirty="0"/>
              <a:t>No future services are planned.</a:t>
            </a:r>
          </a:p>
          <a:p>
            <a:pPr lvl="1"/>
            <a:endParaRPr lang="en-US" dirty="0"/>
          </a:p>
          <a:p>
            <a:r>
              <a:rPr lang="en-US" dirty="0"/>
              <a:t>See WIOA e-Policy 3.3.3(4), (5), and (6)</a:t>
            </a:r>
          </a:p>
        </p:txBody>
      </p:sp>
      <p:sp>
        <p:nvSpPr>
          <p:cNvPr id="4" name="Slide Number Placeholder 3">
            <a:extLst>
              <a:ext uri="{FF2B5EF4-FFF2-40B4-BE49-F238E27FC236}">
                <a16:creationId xmlns:a16="http://schemas.microsoft.com/office/drawing/2014/main" id="{799DB98F-0E76-44AA-80DB-6FDF74FC6944}"/>
              </a:ext>
            </a:extLst>
          </p:cNvPr>
          <p:cNvSpPr>
            <a:spLocks noGrp="1"/>
          </p:cNvSpPr>
          <p:nvPr>
            <p:ph type="sldNum" sz="quarter" idx="12"/>
          </p:nvPr>
        </p:nvSpPr>
        <p:spPr/>
        <p:txBody>
          <a:bodyPr/>
          <a:lstStyle/>
          <a:p>
            <a:fld id="{E8EE1BDA-EAED-4134-8BA8-F8A103E99D1F}" type="slidenum">
              <a:rPr lang="en-US" smtClean="0"/>
              <a:pPr/>
              <a:t>23</a:t>
            </a:fld>
            <a:endParaRPr lang="en-US" dirty="0"/>
          </a:p>
        </p:txBody>
      </p:sp>
    </p:spTree>
    <p:extLst>
      <p:ext uri="{BB962C8B-B14F-4D97-AF65-F5344CB8AC3E}">
        <p14:creationId xmlns:p14="http://schemas.microsoft.com/office/powerpoint/2010/main" val="1788416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8339E-7D80-479C-B363-7FC6C76F4727}"/>
              </a:ext>
            </a:extLst>
          </p:cNvPr>
          <p:cNvSpPr>
            <a:spLocks noGrp="1"/>
          </p:cNvSpPr>
          <p:nvPr>
            <p:ph type="title"/>
          </p:nvPr>
        </p:nvSpPr>
        <p:spPr/>
        <p:txBody>
          <a:bodyPr>
            <a:normAutofit fontScale="90000"/>
          </a:bodyPr>
          <a:lstStyle/>
          <a:p>
            <a:r>
              <a:rPr lang="en-US" dirty="0"/>
              <a:t>Active Services</a:t>
            </a:r>
          </a:p>
        </p:txBody>
      </p:sp>
      <p:sp>
        <p:nvSpPr>
          <p:cNvPr id="3" name="Content Placeholder 2">
            <a:extLst>
              <a:ext uri="{FF2B5EF4-FFF2-40B4-BE49-F238E27FC236}">
                <a16:creationId xmlns:a16="http://schemas.microsoft.com/office/drawing/2014/main" id="{3506D514-3BA4-42F4-A34F-1AA402F51C54}"/>
              </a:ext>
            </a:extLst>
          </p:cNvPr>
          <p:cNvSpPr>
            <a:spLocks noGrp="1"/>
          </p:cNvSpPr>
          <p:nvPr>
            <p:ph idx="1"/>
          </p:nvPr>
        </p:nvSpPr>
        <p:spPr/>
        <p:txBody>
          <a:bodyPr/>
          <a:lstStyle/>
          <a:p>
            <a:r>
              <a:rPr lang="en-US" dirty="0"/>
              <a:t>An active program service is a service provided to a participant that has taken place within the last ninety (90) consecutive days.</a:t>
            </a:r>
          </a:p>
          <a:p>
            <a:endParaRPr lang="en-US" dirty="0"/>
          </a:p>
          <a:p>
            <a:r>
              <a:rPr lang="en-US" dirty="0"/>
              <a:t>See WIOA e-Policy 3.3.1 Program Services Definition.</a:t>
            </a:r>
          </a:p>
          <a:p>
            <a:endParaRPr lang="en-US" dirty="0"/>
          </a:p>
          <a:p>
            <a:r>
              <a:rPr lang="en-US" dirty="0"/>
              <a:t>See TEGL 10-16 Change 1 – Attachment 7 – Adult and DW Participation Level Services Chart.</a:t>
            </a:r>
          </a:p>
          <a:p>
            <a:endParaRPr lang="en-US" dirty="0"/>
          </a:p>
          <a:p>
            <a:endParaRPr lang="en-US" dirty="0"/>
          </a:p>
        </p:txBody>
      </p:sp>
      <p:sp>
        <p:nvSpPr>
          <p:cNvPr id="4" name="Slide Number Placeholder 3">
            <a:extLst>
              <a:ext uri="{FF2B5EF4-FFF2-40B4-BE49-F238E27FC236}">
                <a16:creationId xmlns:a16="http://schemas.microsoft.com/office/drawing/2014/main" id="{5878B3F8-93B4-4700-943F-9CFA15D4D443}"/>
              </a:ext>
            </a:extLst>
          </p:cNvPr>
          <p:cNvSpPr>
            <a:spLocks noGrp="1"/>
          </p:cNvSpPr>
          <p:nvPr>
            <p:ph type="sldNum" sz="quarter" idx="12"/>
          </p:nvPr>
        </p:nvSpPr>
        <p:spPr/>
        <p:txBody>
          <a:bodyPr/>
          <a:lstStyle/>
          <a:p>
            <a:fld id="{E8EE1BDA-EAED-4134-8BA8-F8A103E99D1F}" type="slidenum">
              <a:rPr lang="en-US" smtClean="0"/>
              <a:pPr/>
              <a:t>24</a:t>
            </a:fld>
            <a:endParaRPr lang="en-US" dirty="0"/>
          </a:p>
        </p:txBody>
      </p:sp>
    </p:spTree>
    <p:extLst>
      <p:ext uri="{BB962C8B-B14F-4D97-AF65-F5344CB8AC3E}">
        <p14:creationId xmlns:p14="http://schemas.microsoft.com/office/powerpoint/2010/main" val="2928701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38573-2F3A-4372-9B7D-33EB8247D44B}"/>
              </a:ext>
            </a:extLst>
          </p:cNvPr>
          <p:cNvSpPr>
            <a:spLocks noGrp="1"/>
          </p:cNvSpPr>
          <p:nvPr>
            <p:ph type="title"/>
          </p:nvPr>
        </p:nvSpPr>
        <p:spPr/>
        <p:txBody>
          <a:bodyPr>
            <a:normAutofit fontScale="90000"/>
          </a:bodyPr>
          <a:lstStyle/>
          <a:p>
            <a:r>
              <a:rPr lang="en-US" dirty="0"/>
              <a:t>Success Stories</a:t>
            </a:r>
          </a:p>
        </p:txBody>
      </p:sp>
      <p:sp>
        <p:nvSpPr>
          <p:cNvPr id="3" name="Content Placeholder 2">
            <a:extLst>
              <a:ext uri="{FF2B5EF4-FFF2-40B4-BE49-F238E27FC236}">
                <a16:creationId xmlns:a16="http://schemas.microsoft.com/office/drawing/2014/main" id="{E84F4BC7-1871-48E6-B100-D59D328327CB}"/>
              </a:ext>
            </a:extLst>
          </p:cNvPr>
          <p:cNvSpPr>
            <a:spLocks noGrp="1"/>
          </p:cNvSpPr>
          <p:nvPr>
            <p:ph idx="1"/>
          </p:nvPr>
        </p:nvSpPr>
        <p:spPr/>
        <p:txBody>
          <a:bodyPr>
            <a:normAutofit lnSpcReduction="10000"/>
          </a:bodyPr>
          <a:lstStyle/>
          <a:p>
            <a:r>
              <a:rPr lang="en-US" dirty="0"/>
              <a:t>A success story shows how LWIA programs are making a difference in participant’s lives.  The success story should provide information about the participant and how the program helped him/her reach a career, training or employment goal.  Success stories are entered in Illinois </a:t>
            </a:r>
            <a:r>
              <a:rPr lang="en-US" dirty="0" err="1"/>
              <a:t>workNet</a:t>
            </a:r>
            <a:r>
              <a:rPr lang="en-US" dirty="0"/>
              <a:t>.</a:t>
            </a:r>
          </a:p>
          <a:p>
            <a:endParaRPr lang="en-US" sz="500" dirty="0"/>
          </a:p>
          <a:p>
            <a:r>
              <a:rPr lang="en-US" dirty="0"/>
              <a:t>Success stories can be submitted at:  </a:t>
            </a:r>
            <a:r>
              <a:rPr lang="en-US" u="sng" dirty="0">
                <a:hlinkClick r:id="rId2"/>
              </a:rPr>
              <a:t>https://www.illinoisworknet.com/success</a:t>
            </a:r>
            <a:endParaRPr lang="en-US" dirty="0"/>
          </a:p>
          <a:p>
            <a:endParaRPr lang="en-US" dirty="0"/>
          </a:p>
          <a:p>
            <a:r>
              <a:rPr lang="en-US" dirty="0"/>
              <a:t>See Submitting Customer Success Stories June 2019 document.</a:t>
            </a:r>
          </a:p>
        </p:txBody>
      </p:sp>
      <p:sp>
        <p:nvSpPr>
          <p:cNvPr id="4" name="Slide Number Placeholder 3">
            <a:extLst>
              <a:ext uri="{FF2B5EF4-FFF2-40B4-BE49-F238E27FC236}">
                <a16:creationId xmlns:a16="http://schemas.microsoft.com/office/drawing/2014/main" id="{B9F254A6-505F-4B08-B03A-E9437043A336}"/>
              </a:ext>
            </a:extLst>
          </p:cNvPr>
          <p:cNvSpPr>
            <a:spLocks noGrp="1"/>
          </p:cNvSpPr>
          <p:nvPr>
            <p:ph type="sldNum" sz="quarter" idx="12"/>
          </p:nvPr>
        </p:nvSpPr>
        <p:spPr/>
        <p:txBody>
          <a:bodyPr/>
          <a:lstStyle/>
          <a:p>
            <a:fld id="{E8EE1BDA-EAED-4134-8BA8-F8A103E99D1F}" type="slidenum">
              <a:rPr lang="en-US" smtClean="0"/>
              <a:pPr/>
              <a:t>25</a:t>
            </a:fld>
            <a:endParaRPr lang="en-US" dirty="0"/>
          </a:p>
        </p:txBody>
      </p:sp>
    </p:spTree>
    <p:extLst>
      <p:ext uri="{BB962C8B-B14F-4D97-AF65-F5344CB8AC3E}">
        <p14:creationId xmlns:p14="http://schemas.microsoft.com/office/powerpoint/2010/main" val="3695946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6D5B3-EFF1-43FB-8299-E32CF0A771E7}"/>
              </a:ext>
            </a:extLst>
          </p:cNvPr>
          <p:cNvSpPr>
            <a:spLocks noGrp="1"/>
          </p:cNvSpPr>
          <p:nvPr>
            <p:ph type="title"/>
          </p:nvPr>
        </p:nvSpPr>
        <p:spPr/>
        <p:txBody>
          <a:bodyPr>
            <a:normAutofit fontScale="90000"/>
          </a:bodyPr>
          <a:lstStyle/>
          <a:p>
            <a:r>
              <a:rPr lang="en-US" dirty="0"/>
              <a:t>Performance Training</a:t>
            </a:r>
          </a:p>
        </p:txBody>
      </p:sp>
      <p:sp>
        <p:nvSpPr>
          <p:cNvPr id="3" name="Content Placeholder 2">
            <a:extLst>
              <a:ext uri="{FF2B5EF4-FFF2-40B4-BE49-F238E27FC236}">
                <a16:creationId xmlns:a16="http://schemas.microsoft.com/office/drawing/2014/main" id="{68B345AA-EE9B-4207-9E56-625E67DA94C2}"/>
              </a:ext>
            </a:extLst>
          </p:cNvPr>
          <p:cNvSpPr>
            <a:spLocks noGrp="1"/>
          </p:cNvSpPr>
          <p:nvPr>
            <p:ph idx="1"/>
          </p:nvPr>
        </p:nvSpPr>
        <p:spPr/>
        <p:txBody>
          <a:bodyPr/>
          <a:lstStyle/>
          <a:p>
            <a:r>
              <a:rPr lang="en-US" dirty="0"/>
              <a:t>For more detailed information on Performance Accountability, requirements and how the measures are calculated, see the training conducted by our Performance Unit at:</a:t>
            </a:r>
          </a:p>
          <a:p>
            <a:endParaRPr lang="en-US" dirty="0"/>
          </a:p>
          <a:p>
            <a:pPr lvl="1"/>
            <a:r>
              <a:rPr lang="en-US" dirty="0">
                <a:hlinkClick r:id="rId2"/>
              </a:rPr>
              <a:t>https://www.illinoisworknet.com/WIOA/Resources/Pages/Archived-Training.aspx</a:t>
            </a:r>
            <a:endParaRPr lang="en-US" dirty="0"/>
          </a:p>
          <a:p>
            <a:pPr lvl="1"/>
            <a:endParaRPr lang="en-US" dirty="0"/>
          </a:p>
        </p:txBody>
      </p:sp>
      <p:sp>
        <p:nvSpPr>
          <p:cNvPr id="4" name="Slide Number Placeholder 3">
            <a:extLst>
              <a:ext uri="{FF2B5EF4-FFF2-40B4-BE49-F238E27FC236}">
                <a16:creationId xmlns:a16="http://schemas.microsoft.com/office/drawing/2014/main" id="{14CDC651-7D1E-49B0-A3E9-CA9403EACAA5}"/>
              </a:ext>
            </a:extLst>
          </p:cNvPr>
          <p:cNvSpPr>
            <a:spLocks noGrp="1"/>
          </p:cNvSpPr>
          <p:nvPr>
            <p:ph type="sldNum" sz="quarter" idx="12"/>
          </p:nvPr>
        </p:nvSpPr>
        <p:spPr/>
        <p:txBody>
          <a:bodyPr/>
          <a:lstStyle/>
          <a:p>
            <a:fld id="{E8EE1BDA-EAED-4134-8BA8-F8A103E99D1F}" type="slidenum">
              <a:rPr lang="en-US" smtClean="0"/>
              <a:pPr/>
              <a:t>26</a:t>
            </a:fld>
            <a:endParaRPr lang="en-US" dirty="0"/>
          </a:p>
        </p:txBody>
      </p:sp>
    </p:spTree>
    <p:extLst>
      <p:ext uri="{BB962C8B-B14F-4D97-AF65-F5344CB8AC3E}">
        <p14:creationId xmlns:p14="http://schemas.microsoft.com/office/powerpoint/2010/main" val="507403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8F16D-E794-4275-823C-4A0BEFE87813}"/>
              </a:ext>
            </a:extLst>
          </p:cNvPr>
          <p:cNvSpPr>
            <a:spLocks noGrp="1"/>
          </p:cNvSpPr>
          <p:nvPr>
            <p:ph type="title"/>
          </p:nvPr>
        </p:nvSpPr>
        <p:spPr/>
        <p:txBody>
          <a:bodyPr>
            <a:normAutofit fontScale="90000"/>
          </a:bodyPr>
          <a:lstStyle/>
          <a:p>
            <a:r>
              <a:rPr lang="en-US" dirty="0"/>
              <a:t>Websites</a:t>
            </a:r>
          </a:p>
        </p:txBody>
      </p:sp>
      <p:sp>
        <p:nvSpPr>
          <p:cNvPr id="3" name="Content Placeholder 2">
            <a:extLst>
              <a:ext uri="{FF2B5EF4-FFF2-40B4-BE49-F238E27FC236}">
                <a16:creationId xmlns:a16="http://schemas.microsoft.com/office/drawing/2014/main" id="{9FE5F921-9510-48E1-97BA-F93695B53AEA}"/>
              </a:ext>
            </a:extLst>
          </p:cNvPr>
          <p:cNvSpPr>
            <a:spLocks noGrp="1"/>
          </p:cNvSpPr>
          <p:nvPr>
            <p:ph idx="1"/>
          </p:nvPr>
        </p:nvSpPr>
        <p:spPr/>
        <p:txBody>
          <a:bodyPr>
            <a:normAutofit fontScale="70000" lnSpcReduction="20000"/>
          </a:bodyPr>
          <a:lstStyle/>
          <a:p>
            <a:r>
              <a:rPr lang="en-US" dirty="0"/>
              <a:t>Illinois </a:t>
            </a:r>
            <a:r>
              <a:rPr lang="en-US" dirty="0" err="1"/>
              <a:t>workNet</a:t>
            </a:r>
            <a:r>
              <a:rPr lang="en-US" dirty="0"/>
              <a:t> Trade Forms</a:t>
            </a:r>
          </a:p>
          <a:p>
            <a:pPr lvl="1"/>
            <a:r>
              <a:rPr lang="en-US" dirty="0">
                <a:hlinkClick r:id="rId2"/>
              </a:rPr>
              <a:t>https://www.illinoisworknet.com/tradeforms</a:t>
            </a:r>
            <a:endParaRPr lang="en-US" dirty="0"/>
          </a:p>
          <a:p>
            <a:pPr lvl="1"/>
            <a:endParaRPr lang="en-US" dirty="0"/>
          </a:p>
          <a:p>
            <a:r>
              <a:rPr lang="en-US" dirty="0"/>
              <a:t>US Department of Labor Employment &amp; Training Trade Site</a:t>
            </a:r>
          </a:p>
          <a:p>
            <a:pPr lvl="1"/>
            <a:r>
              <a:rPr lang="en-US" dirty="0">
                <a:hlinkClick r:id="rId3"/>
              </a:rPr>
              <a:t>https://www.dol.gov/agencies/eta/tradeact</a:t>
            </a:r>
            <a:endParaRPr lang="en-US" dirty="0"/>
          </a:p>
          <a:p>
            <a:pPr lvl="1"/>
            <a:endParaRPr lang="en-US" dirty="0"/>
          </a:p>
          <a:p>
            <a:r>
              <a:rPr lang="en-US" dirty="0"/>
              <a:t>Illinois Workforce Development System (IWDS)</a:t>
            </a:r>
          </a:p>
          <a:p>
            <a:pPr lvl="1"/>
            <a:r>
              <a:rPr lang="en-US" dirty="0">
                <a:hlinkClick r:id="rId4"/>
              </a:rPr>
              <a:t>https://iwds.dceo.Illinois.gov/iwds/staffhome.html</a:t>
            </a:r>
            <a:endParaRPr lang="en-US" dirty="0"/>
          </a:p>
          <a:p>
            <a:pPr lvl="1"/>
            <a:endParaRPr lang="en-US" dirty="0"/>
          </a:p>
          <a:p>
            <a:r>
              <a:rPr lang="en-US" dirty="0"/>
              <a:t>US General Services Administration (GSA)</a:t>
            </a:r>
          </a:p>
          <a:p>
            <a:pPr lvl="1"/>
            <a:r>
              <a:rPr lang="en-US" dirty="0">
                <a:hlinkClick r:id="rId5"/>
              </a:rPr>
              <a:t>http://www.gsa.gov</a:t>
            </a:r>
            <a:endParaRPr lang="en-US" dirty="0"/>
          </a:p>
          <a:p>
            <a:endParaRPr lang="en-US" dirty="0"/>
          </a:p>
          <a:p>
            <a:r>
              <a:rPr lang="en-US" dirty="0"/>
              <a:t>Workforce GPS (Trade 101 Resources)</a:t>
            </a:r>
          </a:p>
          <a:p>
            <a:pPr lvl="1"/>
            <a:r>
              <a:rPr lang="en-US" dirty="0">
                <a:hlinkClick r:id="rId6"/>
              </a:rPr>
              <a:t>https://taa.workforcegps.org/</a:t>
            </a:r>
            <a:endParaRPr lang="en-US" dirty="0"/>
          </a:p>
          <a:p>
            <a:pPr lvl="1"/>
            <a:endParaRPr lang="en-US" dirty="0"/>
          </a:p>
        </p:txBody>
      </p:sp>
      <p:sp>
        <p:nvSpPr>
          <p:cNvPr id="5" name="Slide Number Placeholder 4">
            <a:extLst>
              <a:ext uri="{FF2B5EF4-FFF2-40B4-BE49-F238E27FC236}">
                <a16:creationId xmlns:a16="http://schemas.microsoft.com/office/drawing/2014/main" id="{6C147413-46BD-4DC7-BA62-0E48E013BF9C}"/>
              </a:ext>
            </a:extLst>
          </p:cNvPr>
          <p:cNvSpPr>
            <a:spLocks noGrp="1"/>
          </p:cNvSpPr>
          <p:nvPr>
            <p:ph type="sldNum" sz="quarter" idx="12"/>
          </p:nvPr>
        </p:nvSpPr>
        <p:spPr/>
        <p:txBody>
          <a:bodyPr/>
          <a:lstStyle/>
          <a:p>
            <a:fld id="{E8EE1BDA-EAED-4134-8BA8-F8A103E99D1F}" type="slidenum">
              <a:rPr lang="en-US" smtClean="0"/>
              <a:pPr/>
              <a:t>27</a:t>
            </a:fld>
            <a:endParaRPr lang="en-US" dirty="0"/>
          </a:p>
        </p:txBody>
      </p:sp>
    </p:spTree>
    <p:extLst>
      <p:ext uri="{BB962C8B-B14F-4D97-AF65-F5344CB8AC3E}">
        <p14:creationId xmlns:p14="http://schemas.microsoft.com/office/powerpoint/2010/main" val="38739755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0D8BD-4BEA-4F5C-BD40-92898FFE6190}"/>
              </a:ext>
            </a:extLst>
          </p:cNvPr>
          <p:cNvSpPr>
            <a:spLocks noGrp="1"/>
          </p:cNvSpPr>
          <p:nvPr>
            <p:ph type="title"/>
          </p:nvPr>
        </p:nvSpPr>
        <p:spPr/>
        <p:txBody>
          <a:bodyPr>
            <a:normAutofit fontScale="90000"/>
          </a:bodyPr>
          <a:lstStyle/>
          <a:p>
            <a:r>
              <a:rPr lang="en-US" dirty="0"/>
              <a:t>DCEO Trade Contacts</a:t>
            </a:r>
          </a:p>
        </p:txBody>
      </p:sp>
      <p:sp>
        <p:nvSpPr>
          <p:cNvPr id="3" name="Content Placeholder 2">
            <a:extLst>
              <a:ext uri="{FF2B5EF4-FFF2-40B4-BE49-F238E27FC236}">
                <a16:creationId xmlns:a16="http://schemas.microsoft.com/office/drawing/2014/main" id="{9C93D30C-B420-4979-958D-3BE92BCC81A5}"/>
              </a:ext>
            </a:extLst>
          </p:cNvPr>
          <p:cNvSpPr>
            <a:spLocks noGrp="1"/>
          </p:cNvSpPr>
          <p:nvPr>
            <p:ph sz="half" idx="1"/>
          </p:nvPr>
        </p:nvSpPr>
        <p:spPr>
          <a:xfrm>
            <a:off x="838200" y="1825625"/>
            <a:ext cx="5181600" cy="4351338"/>
          </a:xfrm>
        </p:spPr>
        <p:txBody>
          <a:bodyPr>
            <a:normAutofit lnSpcReduction="10000"/>
          </a:bodyPr>
          <a:lstStyle/>
          <a:p>
            <a:pPr marL="0" indent="0">
              <a:buNone/>
            </a:pPr>
            <a:r>
              <a:rPr lang="en-US" dirty="0"/>
              <a:t>Susan Boggs</a:t>
            </a:r>
          </a:p>
          <a:p>
            <a:pPr marL="0" indent="0">
              <a:buNone/>
            </a:pPr>
            <a:r>
              <a:rPr lang="en-US" dirty="0"/>
              <a:t>TAA Coordinator</a:t>
            </a:r>
          </a:p>
          <a:p>
            <a:pPr marL="0" indent="0">
              <a:buNone/>
            </a:pPr>
            <a:r>
              <a:rPr lang="en-US" dirty="0">
                <a:hlinkClick r:id="rId2"/>
              </a:rPr>
              <a:t>susan.boggs@illinois.gov</a:t>
            </a:r>
            <a:endParaRPr lang="en-US" dirty="0"/>
          </a:p>
          <a:p>
            <a:pPr marL="0" indent="0">
              <a:buNone/>
            </a:pPr>
            <a:endParaRPr lang="en-US" dirty="0"/>
          </a:p>
          <a:p>
            <a:pPr marL="0" indent="0">
              <a:buNone/>
            </a:pPr>
            <a:endParaRPr lang="en-US" dirty="0"/>
          </a:p>
          <a:p>
            <a:pPr marL="0" indent="0">
              <a:buNone/>
            </a:pPr>
            <a:r>
              <a:rPr lang="en-US" dirty="0"/>
              <a:t>Sheila Sloan</a:t>
            </a:r>
          </a:p>
          <a:p>
            <a:pPr marL="0" indent="0">
              <a:buNone/>
            </a:pPr>
            <a:r>
              <a:rPr lang="en-US" dirty="0"/>
              <a:t>Quality Assurance</a:t>
            </a:r>
          </a:p>
          <a:p>
            <a:pPr marL="0" indent="0">
              <a:buNone/>
            </a:pPr>
            <a:r>
              <a:rPr lang="en-US" dirty="0">
                <a:hlinkClick r:id="rId3"/>
              </a:rPr>
              <a:t>sheila.sloan@illinois.gov</a:t>
            </a:r>
            <a:endParaRPr lang="en-US" dirty="0"/>
          </a:p>
          <a:p>
            <a:pPr marL="0" indent="0">
              <a:buNone/>
            </a:pPr>
            <a:r>
              <a:rPr lang="en-US" dirty="0"/>
              <a:t>217-685-2513</a:t>
            </a:r>
          </a:p>
          <a:p>
            <a:endParaRPr lang="en-US" dirty="0"/>
          </a:p>
        </p:txBody>
      </p:sp>
      <p:sp>
        <p:nvSpPr>
          <p:cNvPr id="4" name="Content Placeholder 3">
            <a:extLst>
              <a:ext uri="{FF2B5EF4-FFF2-40B4-BE49-F238E27FC236}">
                <a16:creationId xmlns:a16="http://schemas.microsoft.com/office/drawing/2014/main" id="{C15E8274-A75B-494D-87EE-8E58AE209AD6}"/>
              </a:ext>
            </a:extLst>
          </p:cNvPr>
          <p:cNvSpPr>
            <a:spLocks noGrp="1"/>
          </p:cNvSpPr>
          <p:nvPr>
            <p:ph sz="half" idx="2"/>
          </p:nvPr>
        </p:nvSpPr>
        <p:spPr/>
        <p:txBody>
          <a:bodyPr>
            <a:normAutofit/>
          </a:bodyPr>
          <a:lstStyle/>
          <a:p>
            <a:pPr marL="0" indent="0">
              <a:buNone/>
            </a:pPr>
            <a:r>
              <a:rPr lang="en-US" dirty="0"/>
              <a:t>Crystal Bigelow</a:t>
            </a:r>
          </a:p>
          <a:p>
            <a:pPr marL="0" indent="0">
              <a:buNone/>
            </a:pPr>
            <a:r>
              <a:rPr lang="en-US" dirty="0"/>
              <a:t>Trade Grants</a:t>
            </a:r>
          </a:p>
          <a:p>
            <a:pPr marL="0" indent="0">
              <a:buNone/>
            </a:pPr>
            <a:r>
              <a:rPr lang="en-US" dirty="0">
                <a:hlinkClick r:id="rId4"/>
              </a:rPr>
              <a:t>crystal.Bigelow@illinois.gov</a:t>
            </a:r>
            <a:endParaRPr lang="en-US" dirty="0"/>
          </a:p>
          <a:p>
            <a:pPr marL="0" indent="0">
              <a:buNone/>
            </a:pPr>
            <a:endParaRPr lang="en-US" dirty="0"/>
          </a:p>
          <a:p>
            <a:pPr marL="0" indent="0">
              <a:buNone/>
            </a:pPr>
            <a:r>
              <a:rPr lang="en-US" dirty="0"/>
              <a:t>Lori Graham</a:t>
            </a:r>
          </a:p>
          <a:p>
            <a:pPr marL="0" indent="0">
              <a:buNone/>
            </a:pPr>
            <a:r>
              <a:rPr lang="en-US" dirty="0"/>
              <a:t>Manpower Planner</a:t>
            </a:r>
          </a:p>
          <a:p>
            <a:pPr marL="0" indent="0">
              <a:buNone/>
            </a:pPr>
            <a:r>
              <a:rPr lang="en-US" dirty="0">
                <a:hlinkClick r:id="rId5"/>
              </a:rPr>
              <a:t>lori.graham@illinois.gov</a:t>
            </a:r>
            <a:endParaRPr lang="en-US" dirty="0"/>
          </a:p>
          <a:p>
            <a:pPr marL="0" indent="0">
              <a:buNone/>
            </a:pPr>
            <a:r>
              <a:rPr lang="en-US" dirty="0"/>
              <a:t>309-830-8458</a:t>
            </a:r>
          </a:p>
          <a:p>
            <a:endParaRPr lang="en-US" dirty="0"/>
          </a:p>
        </p:txBody>
      </p:sp>
      <p:sp>
        <p:nvSpPr>
          <p:cNvPr id="6" name="Slide Number Placeholder 5">
            <a:extLst>
              <a:ext uri="{FF2B5EF4-FFF2-40B4-BE49-F238E27FC236}">
                <a16:creationId xmlns:a16="http://schemas.microsoft.com/office/drawing/2014/main" id="{D451A8D6-34A2-40A1-B8F5-BB8997B286B9}"/>
              </a:ext>
            </a:extLst>
          </p:cNvPr>
          <p:cNvSpPr>
            <a:spLocks noGrp="1"/>
          </p:cNvSpPr>
          <p:nvPr>
            <p:ph type="sldNum" sz="quarter" idx="12"/>
          </p:nvPr>
        </p:nvSpPr>
        <p:spPr/>
        <p:txBody>
          <a:bodyPr/>
          <a:lstStyle/>
          <a:p>
            <a:fld id="{6C5DF03D-00EB-4004-86A6-F5EBA25ADC7C}" type="slidenum">
              <a:rPr lang="en-US" smtClean="0"/>
              <a:pPr/>
              <a:t>28</a:t>
            </a:fld>
            <a:endParaRPr lang="en-US" dirty="0"/>
          </a:p>
        </p:txBody>
      </p:sp>
    </p:spTree>
    <p:extLst>
      <p:ext uri="{BB962C8B-B14F-4D97-AF65-F5344CB8AC3E}">
        <p14:creationId xmlns:p14="http://schemas.microsoft.com/office/powerpoint/2010/main" val="2950584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C1801-980A-4853-ADA8-F4E73FF78B79}"/>
              </a:ext>
            </a:extLst>
          </p:cNvPr>
          <p:cNvSpPr>
            <a:spLocks noGrp="1"/>
          </p:cNvSpPr>
          <p:nvPr>
            <p:ph type="title"/>
          </p:nvPr>
        </p:nvSpPr>
        <p:spPr/>
        <p:txBody>
          <a:bodyPr>
            <a:normAutofit fontScale="90000"/>
          </a:bodyPr>
          <a:lstStyle/>
          <a:p>
            <a:r>
              <a:rPr lang="en-US" dirty="0"/>
              <a:t>DCEO Performance Unit Contacts</a:t>
            </a:r>
          </a:p>
        </p:txBody>
      </p:sp>
      <p:sp>
        <p:nvSpPr>
          <p:cNvPr id="3" name="Content Placeholder 2">
            <a:extLst>
              <a:ext uri="{FF2B5EF4-FFF2-40B4-BE49-F238E27FC236}">
                <a16:creationId xmlns:a16="http://schemas.microsoft.com/office/drawing/2014/main" id="{020DB372-9C95-4A3E-8E49-B37118B398A5}"/>
              </a:ext>
            </a:extLst>
          </p:cNvPr>
          <p:cNvSpPr>
            <a:spLocks noGrp="1"/>
          </p:cNvSpPr>
          <p:nvPr>
            <p:ph sz="half" idx="1"/>
          </p:nvPr>
        </p:nvSpPr>
        <p:spPr/>
        <p:txBody>
          <a:bodyPr/>
          <a:lstStyle/>
          <a:p>
            <a:pPr marL="0" lvl="0" indent="0">
              <a:lnSpc>
                <a:spcPct val="108000"/>
              </a:lnSpc>
              <a:spcBef>
                <a:spcPts val="1200"/>
              </a:spcBef>
              <a:buNone/>
            </a:pPr>
            <a:endParaRPr lang="en-US" sz="2400" dirty="0"/>
          </a:p>
          <a:p>
            <a:pPr marL="0" lvl="0" indent="0">
              <a:lnSpc>
                <a:spcPct val="108000"/>
              </a:lnSpc>
              <a:spcBef>
                <a:spcPts val="1200"/>
              </a:spcBef>
              <a:buNone/>
            </a:pPr>
            <a:endParaRPr lang="en-US" sz="2400" dirty="0"/>
          </a:p>
          <a:p>
            <a:pPr marL="0" lvl="0" indent="0">
              <a:lnSpc>
                <a:spcPct val="108000"/>
              </a:lnSpc>
              <a:spcBef>
                <a:spcPts val="1200"/>
              </a:spcBef>
              <a:buNone/>
            </a:pPr>
            <a:r>
              <a:rPr lang="en-US" sz="2400" dirty="0"/>
              <a:t>Mark Burgess</a:t>
            </a:r>
          </a:p>
          <a:p>
            <a:pPr marL="0" lvl="1" indent="0">
              <a:lnSpc>
                <a:spcPct val="108000"/>
              </a:lnSpc>
              <a:spcBef>
                <a:spcPts val="0"/>
              </a:spcBef>
              <a:buNone/>
            </a:pPr>
            <a:r>
              <a:rPr lang="en-US" dirty="0">
                <a:solidFill>
                  <a:srgbClr val="58595B"/>
                </a:solidFill>
              </a:rPr>
              <a:t>Performance Measures Manager</a:t>
            </a:r>
          </a:p>
          <a:p>
            <a:pPr marL="0" lvl="3" indent="0">
              <a:lnSpc>
                <a:spcPct val="108000"/>
              </a:lnSpc>
              <a:spcBef>
                <a:spcPts val="0"/>
              </a:spcBef>
              <a:buNone/>
            </a:pPr>
            <a:r>
              <a:rPr lang="en-US" sz="2400" dirty="0">
                <a:hlinkClick r:id="rId2"/>
              </a:rPr>
              <a:t>Mark.a.burgess@Illinois.gov</a:t>
            </a:r>
            <a:r>
              <a:rPr lang="en-US" sz="2400" dirty="0"/>
              <a:t> </a:t>
            </a:r>
          </a:p>
          <a:p>
            <a:pPr marL="0" lvl="4" indent="0">
              <a:lnSpc>
                <a:spcPct val="108000"/>
              </a:lnSpc>
              <a:spcBef>
                <a:spcPts val="0"/>
              </a:spcBef>
              <a:buNone/>
            </a:pPr>
            <a:r>
              <a:rPr lang="en-US" sz="2400" dirty="0">
                <a:solidFill>
                  <a:schemeClr val="accent1"/>
                </a:solidFill>
              </a:rPr>
              <a:t>C:  217.970.0061</a:t>
            </a:r>
          </a:p>
          <a:p>
            <a:endParaRPr lang="en-US" dirty="0"/>
          </a:p>
        </p:txBody>
      </p:sp>
      <p:sp>
        <p:nvSpPr>
          <p:cNvPr id="4" name="Content Placeholder 3">
            <a:extLst>
              <a:ext uri="{FF2B5EF4-FFF2-40B4-BE49-F238E27FC236}">
                <a16:creationId xmlns:a16="http://schemas.microsoft.com/office/drawing/2014/main" id="{737DACAA-93E7-445F-BC98-894393A15B92}"/>
              </a:ext>
            </a:extLst>
          </p:cNvPr>
          <p:cNvSpPr>
            <a:spLocks noGrp="1"/>
          </p:cNvSpPr>
          <p:nvPr>
            <p:ph sz="half" idx="2"/>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r>
              <a:rPr lang="en-US" dirty="0"/>
              <a:t>Paula Barry</a:t>
            </a:r>
          </a:p>
          <a:p>
            <a:pPr marL="0" lvl="1" indent="0">
              <a:lnSpc>
                <a:spcPct val="108000"/>
              </a:lnSpc>
              <a:spcBef>
                <a:spcPts val="0"/>
              </a:spcBef>
              <a:buNone/>
            </a:pPr>
            <a:r>
              <a:rPr lang="en-US" dirty="0">
                <a:solidFill>
                  <a:srgbClr val="58595B"/>
                </a:solidFill>
              </a:rPr>
              <a:t>Performance, Technology and Reporting</a:t>
            </a:r>
          </a:p>
          <a:p>
            <a:pPr marL="0" lvl="3" indent="0">
              <a:lnSpc>
                <a:spcPct val="108000"/>
              </a:lnSpc>
              <a:spcBef>
                <a:spcPts val="0"/>
              </a:spcBef>
              <a:buNone/>
            </a:pPr>
            <a:r>
              <a:rPr lang="en-US" sz="2400" dirty="0">
                <a:hlinkClick r:id="rId3"/>
              </a:rPr>
              <a:t>Paula.barry@Illinois.gov</a:t>
            </a:r>
            <a:r>
              <a:rPr lang="en-US" sz="2400" dirty="0"/>
              <a:t> </a:t>
            </a:r>
          </a:p>
          <a:p>
            <a:pPr marL="0" indent="0">
              <a:buNone/>
            </a:pPr>
            <a:endParaRPr lang="en-US" dirty="0"/>
          </a:p>
        </p:txBody>
      </p:sp>
      <p:sp>
        <p:nvSpPr>
          <p:cNvPr id="5" name="Slide Number Placeholder 4">
            <a:extLst>
              <a:ext uri="{FF2B5EF4-FFF2-40B4-BE49-F238E27FC236}">
                <a16:creationId xmlns:a16="http://schemas.microsoft.com/office/drawing/2014/main" id="{42E5D77A-6EBA-4BB8-B581-706DDD955D5B}"/>
              </a:ext>
            </a:extLst>
          </p:cNvPr>
          <p:cNvSpPr>
            <a:spLocks noGrp="1"/>
          </p:cNvSpPr>
          <p:nvPr>
            <p:ph type="sldNum" sz="quarter" idx="12"/>
          </p:nvPr>
        </p:nvSpPr>
        <p:spPr/>
        <p:txBody>
          <a:bodyPr/>
          <a:lstStyle/>
          <a:p>
            <a:fld id="{6C5DF03D-00EB-4004-86A6-F5EBA25ADC7C}" type="slidenum">
              <a:rPr lang="en-US" smtClean="0"/>
              <a:pPr/>
              <a:t>29</a:t>
            </a:fld>
            <a:endParaRPr lang="en-US" dirty="0"/>
          </a:p>
        </p:txBody>
      </p:sp>
    </p:spTree>
    <p:extLst>
      <p:ext uri="{BB962C8B-B14F-4D97-AF65-F5344CB8AC3E}">
        <p14:creationId xmlns:p14="http://schemas.microsoft.com/office/powerpoint/2010/main" val="1633004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F2894-651A-4BC7-A1A8-5962E37D1D34}"/>
              </a:ext>
            </a:extLst>
          </p:cNvPr>
          <p:cNvSpPr>
            <a:spLocks noGrp="1"/>
          </p:cNvSpPr>
          <p:nvPr>
            <p:ph type="title"/>
          </p:nvPr>
        </p:nvSpPr>
        <p:spPr/>
        <p:txBody>
          <a:bodyPr>
            <a:noAutofit/>
          </a:bodyPr>
          <a:lstStyle/>
          <a:p>
            <a:r>
              <a:rPr lang="en-US" sz="3600" dirty="0"/>
              <a:t>Trade Performance Reporting Timeline</a:t>
            </a:r>
          </a:p>
        </p:txBody>
      </p:sp>
      <p:sp>
        <p:nvSpPr>
          <p:cNvPr id="3" name="Content Placeholder 2">
            <a:extLst>
              <a:ext uri="{FF2B5EF4-FFF2-40B4-BE49-F238E27FC236}">
                <a16:creationId xmlns:a16="http://schemas.microsoft.com/office/drawing/2014/main" id="{FBAD2567-397E-46ED-95D7-6DA24F222A00}"/>
              </a:ext>
            </a:extLst>
          </p:cNvPr>
          <p:cNvSpPr>
            <a:spLocks noGrp="1"/>
          </p:cNvSpPr>
          <p:nvPr>
            <p:ph idx="1"/>
          </p:nvPr>
        </p:nvSpPr>
        <p:spPr/>
        <p:txBody>
          <a:bodyPr/>
          <a:lstStyle/>
          <a:p>
            <a:r>
              <a:rPr lang="en-US" dirty="0"/>
              <a:t>Quarterly reports must be submitted to DOL within 45 days after completion of the quarter.</a:t>
            </a:r>
          </a:p>
          <a:p>
            <a:endParaRPr lang="en-US" dirty="0"/>
          </a:p>
          <a:p>
            <a:r>
              <a:rPr lang="en-US" dirty="0"/>
              <a:t>An annual statewide performance report narrative is also submitted.</a:t>
            </a:r>
          </a:p>
        </p:txBody>
      </p:sp>
      <p:sp>
        <p:nvSpPr>
          <p:cNvPr id="4" name="Slide Number Placeholder 3">
            <a:extLst>
              <a:ext uri="{FF2B5EF4-FFF2-40B4-BE49-F238E27FC236}">
                <a16:creationId xmlns:a16="http://schemas.microsoft.com/office/drawing/2014/main" id="{A4290157-3214-43F5-B0B2-0A0E38D07008}"/>
              </a:ext>
            </a:extLst>
          </p:cNvPr>
          <p:cNvSpPr>
            <a:spLocks noGrp="1"/>
          </p:cNvSpPr>
          <p:nvPr>
            <p:ph type="sldNum" sz="quarter" idx="12"/>
          </p:nvPr>
        </p:nvSpPr>
        <p:spPr/>
        <p:txBody>
          <a:bodyPr/>
          <a:lstStyle/>
          <a:p>
            <a:fld id="{E8EE1BDA-EAED-4134-8BA8-F8A103E99D1F}" type="slidenum">
              <a:rPr lang="en-US" smtClean="0"/>
              <a:pPr/>
              <a:t>3</a:t>
            </a:fld>
            <a:endParaRPr lang="en-US" dirty="0"/>
          </a:p>
        </p:txBody>
      </p:sp>
    </p:spTree>
    <p:extLst>
      <p:ext uri="{BB962C8B-B14F-4D97-AF65-F5344CB8AC3E}">
        <p14:creationId xmlns:p14="http://schemas.microsoft.com/office/powerpoint/2010/main" val="35772526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DC582-B321-40B2-87B0-27A0DB0FDA85}"/>
              </a:ext>
            </a:extLst>
          </p:cNvPr>
          <p:cNvSpPr>
            <a:spLocks noGrp="1"/>
          </p:cNvSpPr>
          <p:nvPr>
            <p:ph type="title"/>
          </p:nvPr>
        </p:nvSpPr>
        <p:spPr/>
        <p:txBody>
          <a:bodyPr>
            <a:normAutofit fontScale="90000"/>
          </a:bodyPr>
          <a:lstStyle/>
          <a:p>
            <a:r>
              <a:rPr lang="en-US" dirty="0"/>
              <a:t>IDES Trade Unit Contacts</a:t>
            </a:r>
          </a:p>
        </p:txBody>
      </p:sp>
      <p:sp>
        <p:nvSpPr>
          <p:cNvPr id="3" name="Content Placeholder 2">
            <a:extLst>
              <a:ext uri="{FF2B5EF4-FFF2-40B4-BE49-F238E27FC236}">
                <a16:creationId xmlns:a16="http://schemas.microsoft.com/office/drawing/2014/main" id="{E0CB73C8-FA77-4E98-9D56-7535C2095B1D}"/>
              </a:ext>
            </a:extLst>
          </p:cNvPr>
          <p:cNvSpPr>
            <a:spLocks noGrp="1"/>
          </p:cNvSpPr>
          <p:nvPr>
            <p:ph sz="half" idx="1"/>
          </p:nvPr>
        </p:nvSpPr>
        <p:spPr>
          <a:xfrm>
            <a:off x="838200" y="1825625"/>
            <a:ext cx="5181600" cy="4351338"/>
          </a:xfrm>
        </p:spPr>
        <p:txBody>
          <a:bodyPr>
            <a:normAutofit/>
          </a:bodyPr>
          <a:lstStyle/>
          <a:p>
            <a:pPr marL="0" indent="0">
              <a:buNone/>
            </a:pPr>
            <a:r>
              <a:rPr lang="en-US" dirty="0"/>
              <a:t>John Ferry</a:t>
            </a:r>
          </a:p>
          <a:p>
            <a:pPr marL="0" indent="0">
              <a:buNone/>
            </a:pPr>
            <a:r>
              <a:rPr lang="en-US" dirty="0"/>
              <a:t>Special Programs Manager</a:t>
            </a:r>
          </a:p>
          <a:p>
            <a:pPr marL="0" indent="0">
              <a:buNone/>
            </a:pPr>
            <a:r>
              <a:rPr lang="en-US" dirty="0">
                <a:hlinkClick r:id="rId2"/>
              </a:rPr>
              <a:t>john.ferry@illinois.gov</a:t>
            </a:r>
            <a:endParaRPr lang="en-US" dirty="0"/>
          </a:p>
          <a:p>
            <a:pPr marL="0" indent="0">
              <a:buNone/>
            </a:pPr>
            <a:endParaRPr lang="en-US" dirty="0"/>
          </a:p>
          <a:p>
            <a:pPr marL="0" indent="0">
              <a:buNone/>
            </a:pPr>
            <a:r>
              <a:rPr lang="en-US" dirty="0"/>
              <a:t>Erik Hack</a:t>
            </a:r>
          </a:p>
          <a:p>
            <a:pPr marL="0" indent="0">
              <a:buNone/>
            </a:pPr>
            <a:r>
              <a:rPr lang="en-US" dirty="0"/>
              <a:t>ATAA/RTAA Coordinator</a:t>
            </a:r>
          </a:p>
          <a:p>
            <a:pPr marL="0" indent="0">
              <a:buNone/>
            </a:pPr>
            <a:r>
              <a:rPr lang="en-US" dirty="0">
                <a:hlinkClick r:id="rId3"/>
              </a:rPr>
              <a:t>erik.hack@illinois.gov</a:t>
            </a:r>
            <a:endParaRPr lang="en-US" dirty="0"/>
          </a:p>
          <a:p>
            <a:pPr marL="0" indent="0">
              <a:buNone/>
            </a:pPr>
            <a:endParaRPr lang="en-US" dirty="0"/>
          </a:p>
          <a:p>
            <a:endParaRPr lang="en-US" dirty="0"/>
          </a:p>
        </p:txBody>
      </p:sp>
      <p:sp>
        <p:nvSpPr>
          <p:cNvPr id="4" name="Content Placeholder 3">
            <a:extLst>
              <a:ext uri="{FF2B5EF4-FFF2-40B4-BE49-F238E27FC236}">
                <a16:creationId xmlns:a16="http://schemas.microsoft.com/office/drawing/2014/main" id="{94BD39AA-BECB-45BE-B5C4-2D811805614E}"/>
              </a:ext>
            </a:extLst>
          </p:cNvPr>
          <p:cNvSpPr>
            <a:spLocks noGrp="1"/>
          </p:cNvSpPr>
          <p:nvPr>
            <p:ph sz="half" idx="2"/>
          </p:nvPr>
        </p:nvSpPr>
        <p:spPr/>
        <p:txBody>
          <a:bodyPr>
            <a:normAutofit fontScale="92500" lnSpcReduction="20000"/>
          </a:bodyPr>
          <a:lstStyle/>
          <a:p>
            <a:pPr marL="0" indent="0">
              <a:buNone/>
            </a:pPr>
            <a:r>
              <a:rPr lang="en-US" dirty="0"/>
              <a:t>Amy Saumur</a:t>
            </a:r>
          </a:p>
          <a:p>
            <a:pPr marL="0" indent="0">
              <a:buNone/>
            </a:pPr>
            <a:r>
              <a:rPr lang="en-US" dirty="0"/>
              <a:t>TRA &amp; UI Claims</a:t>
            </a:r>
          </a:p>
          <a:p>
            <a:pPr marL="0" indent="0">
              <a:buNone/>
            </a:pPr>
            <a:r>
              <a:rPr lang="en-US" dirty="0">
                <a:hlinkClick r:id="rId4"/>
              </a:rPr>
              <a:t>amy.saumur@illinois.gov</a:t>
            </a:r>
            <a:endParaRPr lang="en-US" dirty="0"/>
          </a:p>
          <a:p>
            <a:pPr marL="0" indent="0">
              <a:buNone/>
            </a:pPr>
            <a:endParaRPr lang="en-US" dirty="0"/>
          </a:p>
          <a:p>
            <a:pPr marL="0" indent="0">
              <a:buNone/>
            </a:pPr>
            <a:r>
              <a:rPr lang="en-US" dirty="0"/>
              <a:t>Angela Mosley</a:t>
            </a:r>
          </a:p>
          <a:p>
            <a:pPr marL="0" indent="0">
              <a:buNone/>
            </a:pPr>
            <a:r>
              <a:rPr lang="en-US" dirty="0"/>
              <a:t>Petition Lists, TRA &amp; UI Claims</a:t>
            </a:r>
          </a:p>
          <a:p>
            <a:pPr marL="0" indent="0">
              <a:buNone/>
            </a:pPr>
            <a:r>
              <a:rPr lang="en-US" dirty="0">
                <a:hlinkClick r:id="rId5"/>
              </a:rPr>
              <a:t>angela.mosley@illinois.gov</a:t>
            </a:r>
            <a:endParaRPr lang="en-US" dirty="0"/>
          </a:p>
          <a:p>
            <a:pPr marL="0" indent="0">
              <a:buNone/>
            </a:pPr>
            <a:endParaRPr lang="en-US" dirty="0"/>
          </a:p>
          <a:p>
            <a:pPr marL="0" indent="0">
              <a:buNone/>
            </a:pPr>
            <a:r>
              <a:rPr lang="en-US" dirty="0"/>
              <a:t>TRADE UNIT PHONE NUMBER:</a:t>
            </a:r>
          </a:p>
          <a:p>
            <a:pPr marL="0" indent="0">
              <a:buNone/>
            </a:pPr>
            <a:r>
              <a:rPr lang="en-US" dirty="0"/>
              <a:t>217-524-7826</a:t>
            </a:r>
          </a:p>
          <a:p>
            <a:pPr marL="0" indent="0">
              <a:buNone/>
            </a:pPr>
            <a:endParaRPr lang="en-US" dirty="0"/>
          </a:p>
          <a:p>
            <a:endParaRPr lang="en-US" dirty="0"/>
          </a:p>
        </p:txBody>
      </p:sp>
      <p:sp>
        <p:nvSpPr>
          <p:cNvPr id="6" name="Slide Number Placeholder 5">
            <a:extLst>
              <a:ext uri="{FF2B5EF4-FFF2-40B4-BE49-F238E27FC236}">
                <a16:creationId xmlns:a16="http://schemas.microsoft.com/office/drawing/2014/main" id="{ADC673AA-CA5A-4079-B149-AC30A13BF802}"/>
              </a:ext>
            </a:extLst>
          </p:cNvPr>
          <p:cNvSpPr>
            <a:spLocks noGrp="1"/>
          </p:cNvSpPr>
          <p:nvPr>
            <p:ph type="sldNum" sz="quarter" idx="12"/>
          </p:nvPr>
        </p:nvSpPr>
        <p:spPr/>
        <p:txBody>
          <a:bodyPr/>
          <a:lstStyle/>
          <a:p>
            <a:fld id="{6C5DF03D-00EB-4004-86A6-F5EBA25ADC7C}" type="slidenum">
              <a:rPr lang="en-US" smtClean="0"/>
              <a:pPr/>
              <a:t>30</a:t>
            </a:fld>
            <a:endParaRPr lang="en-US" dirty="0"/>
          </a:p>
        </p:txBody>
      </p:sp>
    </p:spTree>
    <p:extLst>
      <p:ext uri="{BB962C8B-B14F-4D97-AF65-F5344CB8AC3E}">
        <p14:creationId xmlns:p14="http://schemas.microsoft.com/office/powerpoint/2010/main" val="1752893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EF845-5C4D-4C0F-8442-0CF41A2A157F}"/>
              </a:ext>
            </a:extLst>
          </p:cNvPr>
          <p:cNvSpPr>
            <a:spLocks noGrp="1"/>
          </p:cNvSpPr>
          <p:nvPr>
            <p:ph type="title"/>
          </p:nvPr>
        </p:nvSpPr>
        <p:spPr/>
        <p:txBody>
          <a:bodyPr>
            <a:normAutofit fontScale="90000"/>
          </a:bodyPr>
          <a:lstStyle/>
          <a:p>
            <a:r>
              <a:rPr lang="en-US" dirty="0"/>
              <a:t>Trade Training</a:t>
            </a:r>
          </a:p>
        </p:txBody>
      </p:sp>
      <p:sp>
        <p:nvSpPr>
          <p:cNvPr id="3" name="Content Placeholder 2">
            <a:extLst>
              <a:ext uri="{FF2B5EF4-FFF2-40B4-BE49-F238E27FC236}">
                <a16:creationId xmlns:a16="http://schemas.microsoft.com/office/drawing/2014/main" id="{5189C03C-4E57-43CB-8BDD-E3186C0CEBC7}"/>
              </a:ext>
            </a:extLst>
          </p:cNvPr>
          <p:cNvSpPr>
            <a:spLocks noGrp="1"/>
          </p:cNvSpPr>
          <p:nvPr>
            <p:ph idx="1"/>
          </p:nvPr>
        </p:nvSpPr>
        <p:spPr/>
        <p:txBody>
          <a:bodyPr>
            <a:normAutofit/>
          </a:bodyPr>
          <a:lstStyle/>
          <a:p>
            <a:r>
              <a:rPr lang="en-US" dirty="0"/>
              <a:t>Upcoming Training</a:t>
            </a:r>
          </a:p>
          <a:p>
            <a:pPr lvl="1"/>
            <a:r>
              <a:rPr lang="en-US" b="1" dirty="0"/>
              <a:t>January 13 </a:t>
            </a:r>
            <a:r>
              <a:rPr lang="en-US" dirty="0"/>
              <a:t>– TAPR/ GRS, Appeals, Fraud, Overpayments &amp; Monitoring</a:t>
            </a:r>
          </a:p>
          <a:p>
            <a:pPr lvl="1"/>
            <a:endParaRPr lang="en-US" dirty="0"/>
          </a:p>
          <a:p>
            <a:r>
              <a:rPr lang="en-US" dirty="0"/>
              <a:t>Additional Training if needed</a:t>
            </a:r>
          </a:p>
          <a:p>
            <a:pPr lvl="1"/>
            <a:endParaRPr lang="en-US" dirty="0"/>
          </a:p>
          <a:p>
            <a:r>
              <a:rPr lang="en-US" dirty="0"/>
              <a:t>Training recordings, presentations, and materials posted at: </a:t>
            </a:r>
          </a:p>
          <a:p>
            <a:pPr lvl="2"/>
            <a:r>
              <a:rPr lang="en-US" dirty="0">
                <a:hlinkClick r:id="rId2"/>
              </a:rPr>
              <a:t>https://www.illinoisworknet.com/WIOA/Resources/Pages/Archived-Training.aspx</a:t>
            </a:r>
            <a:endParaRPr lang="en-US" dirty="0"/>
          </a:p>
          <a:p>
            <a:pPr lvl="1"/>
            <a:endParaRPr lang="en-US" dirty="0"/>
          </a:p>
        </p:txBody>
      </p:sp>
      <p:sp>
        <p:nvSpPr>
          <p:cNvPr id="5" name="Slide Number Placeholder 4">
            <a:extLst>
              <a:ext uri="{FF2B5EF4-FFF2-40B4-BE49-F238E27FC236}">
                <a16:creationId xmlns:a16="http://schemas.microsoft.com/office/drawing/2014/main" id="{A2B11214-FA54-456D-BC4C-BE91FD6543D4}"/>
              </a:ext>
            </a:extLst>
          </p:cNvPr>
          <p:cNvSpPr>
            <a:spLocks noGrp="1"/>
          </p:cNvSpPr>
          <p:nvPr>
            <p:ph type="sldNum" sz="quarter" idx="12"/>
          </p:nvPr>
        </p:nvSpPr>
        <p:spPr/>
        <p:txBody>
          <a:bodyPr/>
          <a:lstStyle/>
          <a:p>
            <a:fld id="{E8EE1BDA-EAED-4134-8BA8-F8A103E99D1F}" type="slidenum">
              <a:rPr lang="en-US" smtClean="0"/>
              <a:pPr/>
              <a:t>31</a:t>
            </a:fld>
            <a:endParaRPr lang="en-US" dirty="0"/>
          </a:p>
        </p:txBody>
      </p:sp>
    </p:spTree>
    <p:extLst>
      <p:ext uri="{BB962C8B-B14F-4D97-AF65-F5344CB8AC3E}">
        <p14:creationId xmlns:p14="http://schemas.microsoft.com/office/powerpoint/2010/main" val="18302647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51D7D-0EF6-48F3-B652-7DC06927AD8B}"/>
              </a:ext>
            </a:extLst>
          </p:cNvPr>
          <p:cNvSpPr>
            <a:spLocks noGrp="1"/>
          </p:cNvSpPr>
          <p:nvPr>
            <p:ph type="title"/>
          </p:nvPr>
        </p:nvSpPr>
        <p:spPr/>
        <p:txBody>
          <a:bodyPr>
            <a:normAutofit fontScale="90000"/>
          </a:bodyPr>
          <a:lstStyle/>
          <a:p>
            <a:r>
              <a:rPr lang="en-US" dirty="0"/>
              <a:t>Questions</a:t>
            </a:r>
          </a:p>
        </p:txBody>
      </p:sp>
      <p:pic>
        <p:nvPicPr>
          <p:cNvPr id="6" name="Content Placeholder 5" descr="Logo, icon&#10;&#10;Description automatically generated">
            <a:extLst>
              <a:ext uri="{FF2B5EF4-FFF2-40B4-BE49-F238E27FC236}">
                <a16:creationId xmlns:a16="http://schemas.microsoft.com/office/drawing/2014/main" id="{67247A13-E279-4F85-B200-363409083C10}"/>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3790809" y="1792048"/>
            <a:ext cx="4059238" cy="4059238"/>
          </a:xfrm>
        </p:spPr>
      </p:pic>
      <p:sp>
        <p:nvSpPr>
          <p:cNvPr id="3" name="Slide Number Placeholder 2">
            <a:extLst>
              <a:ext uri="{FF2B5EF4-FFF2-40B4-BE49-F238E27FC236}">
                <a16:creationId xmlns:a16="http://schemas.microsoft.com/office/drawing/2014/main" id="{69A75D51-08BB-47E7-A1F7-3FA67E321DF6}"/>
              </a:ext>
            </a:extLst>
          </p:cNvPr>
          <p:cNvSpPr>
            <a:spLocks noGrp="1"/>
          </p:cNvSpPr>
          <p:nvPr>
            <p:ph type="sldNum" sz="quarter" idx="12"/>
          </p:nvPr>
        </p:nvSpPr>
        <p:spPr/>
        <p:txBody>
          <a:bodyPr/>
          <a:lstStyle/>
          <a:p>
            <a:fld id="{E8EE1BDA-EAED-4134-8BA8-F8A103E99D1F}" type="slidenum">
              <a:rPr lang="en-US" smtClean="0"/>
              <a:pPr/>
              <a:t>32</a:t>
            </a:fld>
            <a:endParaRPr lang="en-US" dirty="0"/>
          </a:p>
        </p:txBody>
      </p:sp>
    </p:spTree>
    <p:extLst>
      <p:ext uri="{BB962C8B-B14F-4D97-AF65-F5344CB8AC3E}">
        <p14:creationId xmlns:p14="http://schemas.microsoft.com/office/powerpoint/2010/main" val="492783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0DED0-8BA1-4DD3-AE1D-82ECA35570D5}"/>
              </a:ext>
            </a:extLst>
          </p:cNvPr>
          <p:cNvSpPr>
            <a:spLocks noGrp="1"/>
          </p:cNvSpPr>
          <p:nvPr>
            <p:ph type="title"/>
          </p:nvPr>
        </p:nvSpPr>
        <p:spPr/>
        <p:txBody>
          <a:bodyPr>
            <a:normAutofit fontScale="90000"/>
          </a:bodyPr>
          <a:lstStyle/>
          <a:p>
            <a:r>
              <a:rPr lang="en-US" dirty="0"/>
              <a:t>Local Reporting Requirements</a:t>
            </a:r>
          </a:p>
        </p:txBody>
      </p:sp>
      <p:sp>
        <p:nvSpPr>
          <p:cNvPr id="3" name="Slide Number Placeholder 2">
            <a:extLst>
              <a:ext uri="{FF2B5EF4-FFF2-40B4-BE49-F238E27FC236}">
                <a16:creationId xmlns:a16="http://schemas.microsoft.com/office/drawing/2014/main" id="{BB653E4C-6C85-4D6A-BF2D-336FF0C9AA2A}"/>
              </a:ext>
            </a:extLst>
          </p:cNvPr>
          <p:cNvSpPr>
            <a:spLocks noGrp="1"/>
          </p:cNvSpPr>
          <p:nvPr>
            <p:ph type="sldNum" sz="quarter" idx="12"/>
          </p:nvPr>
        </p:nvSpPr>
        <p:spPr/>
        <p:txBody>
          <a:bodyPr/>
          <a:lstStyle/>
          <a:p>
            <a:fld id="{4C252FB9-B173-B746-BC64-1AB9D36BCBA0}" type="slidenum">
              <a:rPr lang="en-US" smtClean="0"/>
              <a:t>4</a:t>
            </a:fld>
            <a:endParaRPr lang="en-US" dirty="0"/>
          </a:p>
        </p:txBody>
      </p:sp>
      <p:sp>
        <p:nvSpPr>
          <p:cNvPr id="4" name="Content Placeholder 3">
            <a:extLst>
              <a:ext uri="{FF2B5EF4-FFF2-40B4-BE49-F238E27FC236}">
                <a16:creationId xmlns:a16="http://schemas.microsoft.com/office/drawing/2014/main" id="{E35BAC06-3A03-4729-8617-3E05AC4D011F}"/>
              </a:ext>
            </a:extLst>
          </p:cNvPr>
          <p:cNvSpPr>
            <a:spLocks noGrp="1"/>
          </p:cNvSpPr>
          <p:nvPr>
            <p:ph idx="1"/>
          </p:nvPr>
        </p:nvSpPr>
        <p:spPr>
          <a:xfrm>
            <a:off x="838200" y="1700784"/>
            <a:ext cx="10515600" cy="3805082"/>
          </a:xfrm>
        </p:spPr>
        <p:txBody>
          <a:bodyPr>
            <a:normAutofit/>
          </a:bodyPr>
          <a:lstStyle/>
          <a:p>
            <a:r>
              <a:rPr lang="en-US" dirty="0"/>
              <a:t>Participant Engagement</a:t>
            </a:r>
          </a:p>
          <a:p>
            <a:pPr lvl="1"/>
            <a:r>
              <a:rPr lang="en-US" dirty="0"/>
              <a:t>Services/Activities/Case Notes to be recorded in appropriate system of record (within 10 days)</a:t>
            </a:r>
          </a:p>
          <a:p>
            <a:pPr lvl="1"/>
            <a:r>
              <a:rPr lang="en-US" dirty="0"/>
              <a:t>Program Exit submitted (in accordance with 90 day no service exit policy)</a:t>
            </a:r>
          </a:p>
          <a:p>
            <a:pPr lvl="1"/>
            <a:r>
              <a:rPr lang="en-US" dirty="0"/>
              <a:t>Outcomes recorded (supplemental employment, education/training or other) in appropriate system of record (within 10 days) of learning of the outcome</a:t>
            </a:r>
          </a:p>
          <a:p>
            <a:r>
              <a:rPr lang="en-US" dirty="0"/>
              <a:t>Grant Recipients Report on Performance Indicators or Goals in accordance with Grant Agreements</a:t>
            </a:r>
          </a:p>
          <a:p>
            <a:r>
              <a:rPr lang="en-US" dirty="0"/>
              <a:t>Submission of Participant, Employer and other local Success Stories</a:t>
            </a:r>
          </a:p>
        </p:txBody>
      </p:sp>
    </p:spTree>
    <p:extLst>
      <p:ext uri="{BB962C8B-B14F-4D97-AF65-F5344CB8AC3E}">
        <p14:creationId xmlns:p14="http://schemas.microsoft.com/office/powerpoint/2010/main" val="3212570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3F095-B751-42D0-B6A2-63428155183B}"/>
              </a:ext>
            </a:extLst>
          </p:cNvPr>
          <p:cNvSpPr>
            <a:spLocks noGrp="1"/>
          </p:cNvSpPr>
          <p:nvPr>
            <p:ph type="title"/>
          </p:nvPr>
        </p:nvSpPr>
        <p:spPr/>
        <p:txBody>
          <a:bodyPr>
            <a:normAutofit fontScale="90000"/>
          </a:bodyPr>
          <a:lstStyle/>
          <a:p>
            <a:r>
              <a:rPr lang="en-US" dirty="0"/>
              <a:t>Key Terms and Definitions</a:t>
            </a:r>
          </a:p>
        </p:txBody>
      </p:sp>
      <p:sp>
        <p:nvSpPr>
          <p:cNvPr id="3" name="Content Placeholder 2">
            <a:extLst>
              <a:ext uri="{FF2B5EF4-FFF2-40B4-BE49-F238E27FC236}">
                <a16:creationId xmlns:a16="http://schemas.microsoft.com/office/drawing/2014/main" id="{64C34D09-817F-421A-B8D8-0A2499B60704}"/>
              </a:ext>
            </a:extLst>
          </p:cNvPr>
          <p:cNvSpPr>
            <a:spLocks noGrp="1"/>
          </p:cNvSpPr>
          <p:nvPr>
            <p:ph idx="1"/>
          </p:nvPr>
        </p:nvSpPr>
        <p:spPr/>
        <p:txBody>
          <a:bodyPr/>
          <a:lstStyle/>
          <a:p>
            <a:r>
              <a:rPr lang="en-US" b="1" dirty="0"/>
              <a:t>Participant:  </a:t>
            </a:r>
            <a:r>
              <a:rPr lang="en-US" dirty="0"/>
              <a:t>A reportable individual who has received services after satisfying all applicable programmatic requirements for the provision of services, such as eligibility determination.</a:t>
            </a:r>
          </a:p>
          <a:p>
            <a:endParaRPr lang="en-US" sz="500" b="1" dirty="0"/>
          </a:p>
          <a:p>
            <a:r>
              <a:rPr lang="en-US" b="1" dirty="0"/>
              <a:t>Program Exit</a:t>
            </a:r>
            <a:r>
              <a:rPr lang="en-US" dirty="0"/>
              <a:t>:  The date of exit from the program is the last date of service.  The date cannot be determined until 90 days have lapsed since the participant last received services and no future services are planned.</a:t>
            </a:r>
          </a:p>
          <a:p>
            <a:endParaRPr lang="en-US" b="1" dirty="0"/>
          </a:p>
          <a:p>
            <a:endParaRPr lang="en-US" b="1" dirty="0"/>
          </a:p>
        </p:txBody>
      </p:sp>
      <p:sp>
        <p:nvSpPr>
          <p:cNvPr id="4" name="Slide Number Placeholder 3">
            <a:extLst>
              <a:ext uri="{FF2B5EF4-FFF2-40B4-BE49-F238E27FC236}">
                <a16:creationId xmlns:a16="http://schemas.microsoft.com/office/drawing/2014/main" id="{A64322B5-B856-4DE7-AE23-88A21EF9EDFC}"/>
              </a:ext>
            </a:extLst>
          </p:cNvPr>
          <p:cNvSpPr>
            <a:spLocks noGrp="1"/>
          </p:cNvSpPr>
          <p:nvPr>
            <p:ph type="sldNum" sz="quarter" idx="12"/>
          </p:nvPr>
        </p:nvSpPr>
        <p:spPr/>
        <p:txBody>
          <a:bodyPr/>
          <a:lstStyle/>
          <a:p>
            <a:fld id="{E8EE1BDA-EAED-4134-8BA8-F8A103E99D1F}" type="slidenum">
              <a:rPr lang="en-US" smtClean="0"/>
              <a:pPr/>
              <a:t>5</a:t>
            </a:fld>
            <a:endParaRPr lang="en-US" dirty="0"/>
          </a:p>
        </p:txBody>
      </p:sp>
    </p:spTree>
    <p:extLst>
      <p:ext uri="{BB962C8B-B14F-4D97-AF65-F5344CB8AC3E}">
        <p14:creationId xmlns:p14="http://schemas.microsoft.com/office/powerpoint/2010/main" val="2565950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18647-1C67-419D-BC2D-E097DBA2CE39}"/>
              </a:ext>
            </a:extLst>
          </p:cNvPr>
          <p:cNvSpPr>
            <a:spLocks noGrp="1"/>
          </p:cNvSpPr>
          <p:nvPr>
            <p:ph type="title"/>
          </p:nvPr>
        </p:nvSpPr>
        <p:spPr/>
        <p:txBody>
          <a:bodyPr>
            <a:normAutofit fontScale="90000"/>
          </a:bodyPr>
          <a:lstStyle/>
          <a:p>
            <a:r>
              <a:rPr lang="en-US" dirty="0"/>
              <a:t>Key Terms and Definitions (cont.)</a:t>
            </a:r>
          </a:p>
        </p:txBody>
      </p:sp>
      <p:sp>
        <p:nvSpPr>
          <p:cNvPr id="3" name="Content Placeholder 2">
            <a:extLst>
              <a:ext uri="{FF2B5EF4-FFF2-40B4-BE49-F238E27FC236}">
                <a16:creationId xmlns:a16="http://schemas.microsoft.com/office/drawing/2014/main" id="{ADA31EEB-E35A-4852-81C7-04E923BD61BB}"/>
              </a:ext>
            </a:extLst>
          </p:cNvPr>
          <p:cNvSpPr>
            <a:spLocks noGrp="1"/>
          </p:cNvSpPr>
          <p:nvPr>
            <p:ph idx="1"/>
          </p:nvPr>
        </p:nvSpPr>
        <p:spPr/>
        <p:txBody>
          <a:bodyPr>
            <a:normAutofit/>
          </a:bodyPr>
          <a:lstStyle/>
          <a:p>
            <a:r>
              <a:rPr lang="en-US" b="1" dirty="0"/>
              <a:t>Common Exit:</a:t>
            </a:r>
            <a:r>
              <a:rPr lang="en-US" dirty="0"/>
              <a:t>  Occurs when a participant, enrolled in multiple partner programs (Trade and WIOA), has not received services from any DOL-administered program in which the participant is enrolled, to which the common exit policy applies, for at least 90 days, and no future services are planned.</a:t>
            </a:r>
          </a:p>
          <a:p>
            <a:endParaRPr lang="en-US" b="1" dirty="0"/>
          </a:p>
        </p:txBody>
      </p:sp>
      <p:sp>
        <p:nvSpPr>
          <p:cNvPr id="4" name="Slide Number Placeholder 3">
            <a:extLst>
              <a:ext uri="{FF2B5EF4-FFF2-40B4-BE49-F238E27FC236}">
                <a16:creationId xmlns:a16="http://schemas.microsoft.com/office/drawing/2014/main" id="{BFA4C636-0E74-49AC-9583-5CDCBFA73B0A}"/>
              </a:ext>
            </a:extLst>
          </p:cNvPr>
          <p:cNvSpPr>
            <a:spLocks noGrp="1"/>
          </p:cNvSpPr>
          <p:nvPr>
            <p:ph type="sldNum" sz="quarter" idx="12"/>
          </p:nvPr>
        </p:nvSpPr>
        <p:spPr/>
        <p:txBody>
          <a:bodyPr/>
          <a:lstStyle/>
          <a:p>
            <a:fld id="{E8EE1BDA-EAED-4134-8BA8-F8A103E99D1F}" type="slidenum">
              <a:rPr lang="en-US" smtClean="0"/>
              <a:pPr/>
              <a:t>6</a:t>
            </a:fld>
            <a:endParaRPr lang="en-US" dirty="0"/>
          </a:p>
        </p:txBody>
      </p:sp>
    </p:spTree>
    <p:extLst>
      <p:ext uri="{BB962C8B-B14F-4D97-AF65-F5344CB8AC3E}">
        <p14:creationId xmlns:p14="http://schemas.microsoft.com/office/powerpoint/2010/main" val="205130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D3D62-F0A7-4AD5-8BBE-32A71D74DE1F}"/>
              </a:ext>
            </a:extLst>
          </p:cNvPr>
          <p:cNvSpPr>
            <a:spLocks noGrp="1"/>
          </p:cNvSpPr>
          <p:nvPr>
            <p:ph type="title"/>
          </p:nvPr>
        </p:nvSpPr>
        <p:spPr/>
        <p:txBody>
          <a:bodyPr>
            <a:normAutofit fontScale="90000"/>
          </a:bodyPr>
          <a:lstStyle/>
          <a:p>
            <a:r>
              <a:rPr lang="en-US" dirty="0"/>
              <a:t>Key Terms and Definitions (cont.)</a:t>
            </a:r>
          </a:p>
        </p:txBody>
      </p:sp>
      <p:sp>
        <p:nvSpPr>
          <p:cNvPr id="3" name="Content Placeholder 2">
            <a:extLst>
              <a:ext uri="{FF2B5EF4-FFF2-40B4-BE49-F238E27FC236}">
                <a16:creationId xmlns:a16="http://schemas.microsoft.com/office/drawing/2014/main" id="{9E4A85C4-6DC3-4FDB-9806-79191B2B79DE}"/>
              </a:ext>
            </a:extLst>
          </p:cNvPr>
          <p:cNvSpPr>
            <a:spLocks noGrp="1"/>
          </p:cNvSpPr>
          <p:nvPr>
            <p:ph idx="1"/>
          </p:nvPr>
        </p:nvSpPr>
        <p:spPr/>
        <p:txBody>
          <a:bodyPr>
            <a:normAutofit/>
          </a:bodyPr>
          <a:lstStyle/>
          <a:p>
            <a:r>
              <a:rPr lang="en-US" b="1" dirty="0"/>
              <a:t>Employment</a:t>
            </a:r>
            <a:r>
              <a:rPr lang="en-US" dirty="0"/>
              <a:t>:  Describes when an individual is working in a paid, unsubsidized job or working 15 hours or more a week in an unpaid job on a farm or business operated by a family member or participant.</a:t>
            </a:r>
          </a:p>
          <a:p>
            <a:endParaRPr lang="en-US" b="1" dirty="0"/>
          </a:p>
          <a:p>
            <a:r>
              <a:rPr lang="en-US" b="1" dirty="0"/>
              <a:t>Unsubsidized Employment:</a:t>
            </a:r>
            <a:r>
              <a:rPr lang="en-US" dirty="0"/>
              <a:t>  Employment in the private sector or public sector for which the employer does not receive a subsidy from public funds to offset all or a part of the wages and costs of employing an individual.</a:t>
            </a:r>
          </a:p>
          <a:p>
            <a:endParaRPr lang="en-US" b="1" dirty="0"/>
          </a:p>
        </p:txBody>
      </p:sp>
      <p:sp>
        <p:nvSpPr>
          <p:cNvPr id="4" name="Slide Number Placeholder 3">
            <a:extLst>
              <a:ext uri="{FF2B5EF4-FFF2-40B4-BE49-F238E27FC236}">
                <a16:creationId xmlns:a16="http://schemas.microsoft.com/office/drawing/2014/main" id="{3FE43E07-A325-497A-BF3D-7A5D0007F6D8}"/>
              </a:ext>
            </a:extLst>
          </p:cNvPr>
          <p:cNvSpPr>
            <a:spLocks noGrp="1"/>
          </p:cNvSpPr>
          <p:nvPr>
            <p:ph type="sldNum" sz="quarter" idx="12"/>
          </p:nvPr>
        </p:nvSpPr>
        <p:spPr/>
        <p:txBody>
          <a:bodyPr/>
          <a:lstStyle/>
          <a:p>
            <a:fld id="{E8EE1BDA-EAED-4134-8BA8-F8A103E99D1F}" type="slidenum">
              <a:rPr lang="en-US" smtClean="0"/>
              <a:pPr/>
              <a:t>7</a:t>
            </a:fld>
            <a:endParaRPr lang="en-US" dirty="0"/>
          </a:p>
        </p:txBody>
      </p:sp>
    </p:spTree>
    <p:extLst>
      <p:ext uri="{BB962C8B-B14F-4D97-AF65-F5344CB8AC3E}">
        <p14:creationId xmlns:p14="http://schemas.microsoft.com/office/powerpoint/2010/main" val="2728830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B397D-C047-481C-B331-F182BF673FBA}"/>
              </a:ext>
            </a:extLst>
          </p:cNvPr>
          <p:cNvSpPr>
            <a:spLocks noGrp="1"/>
          </p:cNvSpPr>
          <p:nvPr>
            <p:ph type="title"/>
          </p:nvPr>
        </p:nvSpPr>
        <p:spPr/>
        <p:txBody>
          <a:bodyPr>
            <a:noAutofit/>
          </a:bodyPr>
          <a:lstStyle/>
          <a:p>
            <a:r>
              <a:rPr lang="en-US" sz="3600" dirty="0"/>
              <a:t>Trade Primary Indicators of Performance</a:t>
            </a:r>
          </a:p>
        </p:txBody>
      </p:sp>
      <p:sp>
        <p:nvSpPr>
          <p:cNvPr id="3" name="Content Placeholder 2">
            <a:extLst>
              <a:ext uri="{FF2B5EF4-FFF2-40B4-BE49-F238E27FC236}">
                <a16:creationId xmlns:a16="http://schemas.microsoft.com/office/drawing/2014/main" id="{3B7FC245-5638-4337-8A54-07B24BC87163}"/>
              </a:ext>
            </a:extLst>
          </p:cNvPr>
          <p:cNvSpPr>
            <a:spLocks noGrp="1"/>
          </p:cNvSpPr>
          <p:nvPr>
            <p:ph idx="1"/>
          </p:nvPr>
        </p:nvSpPr>
        <p:spPr/>
        <p:txBody>
          <a:bodyPr>
            <a:normAutofit/>
          </a:bodyPr>
          <a:lstStyle/>
          <a:p>
            <a:r>
              <a:rPr lang="en-US" b="1" dirty="0"/>
              <a:t>20 CFR 618.864 – Trade Adjustment Assistance Program Performance.</a:t>
            </a:r>
          </a:p>
          <a:p>
            <a:endParaRPr lang="en-US" b="1" dirty="0"/>
          </a:p>
          <a:p>
            <a:r>
              <a:rPr lang="en-US" b="1" dirty="0"/>
              <a:t>Employment Rate 2</a:t>
            </a:r>
            <a:r>
              <a:rPr lang="en-US" b="1" baseline="30000" dirty="0"/>
              <a:t>nd</a:t>
            </a:r>
            <a:r>
              <a:rPr lang="en-US" b="1" dirty="0"/>
              <a:t> Quarter After Exit.</a:t>
            </a:r>
            <a:endParaRPr lang="en-US" dirty="0"/>
          </a:p>
          <a:p>
            <a:pPr lvl="1"/>
            <a:r>
              <a:rPr lang="en-US" dirty="0"/>
              <a:t>Percentage and number of participants who received benefits under the Trade Program who are in unsubsidized employment during the second calendar quarter after exit from the program.</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74FD7AEE-08D4-433C-9DA0-E8597CC5F87A}"/>
              </a:ext>
            </a:extLst>
          </p:cNvPr>
          <p:cNvSpPr>
            <a:spLocks noGrp="1"/>
          </p:cNvSpPr>
          <p:nvPr>
            <p:ph type="sldNum" sz="quarter" idx="12"/>
          </p:nvPr>
        </p:nvSpPr>
        <p:spPr/>
        <p:txBody>
          <a:bodyPr/>
          <a:lstStyle/>
          <a:p>
            <a:fld id="{E8EE1BDA-EAED-4134-8BA8-F8A103E99D1F}" type="slidenum">
              <a:rPr lang="en-US" smtClean="0"/>
              <a:pPr/>
              <a:t>8</a:t>
            </a:fld>
            <a:endParaRPr lang="en-US" dirty="0"/>
          </a:p>
        </p:txBody>
      </p:sp>
    </p:spTree>
    <p:extLst>
      <p:ext uri="{BB962C8B-B14F-4D97-AF65-F5344CB8AC3E}">
        <p14:creationId xmlns:p14="http://schemas.microsoft.com/office/powerpoint/2010/main" val="2640154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811F-1AE9-40F7-BD08-2F0C479877F4}"/>
              </a:ext>
            </a:extLst>
          </p:cNvPr>
          <p:cNvSpPr>
            <a:spLocks noGrp="1"/>
          </p:cNvSpPr>
          <p:nvPr>
            <p:ph type="title"/>
          </p:nvPr>
        </p:nvSpPr>
        <p:spPr>
          <a:xfrm>
            <a:off x="3045042" y="610865"/>
            <a:ext cx="7782112" cy="561049"/>
          </a:xfrm>
        </p:spPr>
        <p:txBody>
          <a:bodyPr>
            <a:noAutofit/>
          </a:bodyPr>
          <a:lstStyle/>
          <a:p>
            <a:r>
              <a:rPr lang="en-US" sz="3200" dirty="0"/>
              <a:t>Trade Primary Indicators of Performance (cont.)</a:t>
            </a:r>
          </a:p>
        </p:txBody>
      </p:sp>
      <p:sp>
        <p:nvSpPr>
          <p:cNvPr id="3" name="Content Placeholder 2">
            <a:extLst>
              <a:ext uri="{FF2B5EF4-FFF2-40B4-BE49-F238E27FC236}">
                <a16:creationId xmlns:a16="http://schemas.microsoft.com/office/drawing/2014/main" id="{CED03BB5-59B6-4C7F-9074-E696B0FEFAB7}"/>
              </a:ext>
            </a:extLst>
          </p:cNvPr>
          <p:cNvSpPr>
            <a:spLocks noGrp="1"/>
          </p:cNvSpPr>
          <p:nvPr>
            <p:ph idx="1"/>
          </p:nvPr>
        </p:nvSpPr>
        <p:spPr/>
        <p:txBody>
          <a:bodyPr/>
          <a:lstStyle/>
          <a:p>
            <a:r>
              <a:rPr lang="en-US" b="1" dirty="0"/>
              <a:t>Employment Rate 4</a:t>
            </a:r>
            <a:r>
              <a:rPr lang="en-US" b="1" baseline="30000" dirty="0"/>
              <a:t>th</a:t>
            </a:r>
            <a:r>
              <a:rPr lang="en-US" b="1" dirty="0"/>
              <a:t> Quarter After Exit.</a:t>
            </a:r>
            <a:endParaRPr lang="en-US" dirty="0"/>
          </a:p>
          <a:p>
            <a:pPr lvl="1"/>
            <a:r>
              <a:rPr lang="en-US" dirty="0"/>
              <a:t>Percentage and number of participants who received benefits under the Trade Program who are in unsubsidized employment during the fourth calendar quarter after exit from the program.</a:t>
            </a:r>
          </a:p>
          <a:p>
            <a:pPr lvl="1"/>
            <a:endParaRPr lang="en-US" dirty="0"/>
          </a:p>
          <a:p>
            <a:r>
              <a:rPr lang="en-US" b="1" dirty="0"/>
              <a:t>Median Earnings.</a:t>
            </a:r>
            <a:endParaRPr lang="en-US" dirty="0"/>
          </a:p>
          <a:p>
            <a:pPr lvl="1"/>
            <a:r>
              <a:rPr lang="en-US" dirty="0"/>
              <a:t>Median earnings of workers who are in unsubsidized employment during the second calendar quarter after exit from the program.</a:t>
            </a:r>
          </a:p>
          <a:p>
            <a:endParaRPr lang="en-US" dirty="0"/>
          </a:p>
        </p:txBody>
      </p:sp>
      <p:sp>
        <p:nvSpPr>
          <p:cNvPr id="4" name="Slide Number Placeholder 3">
            <a:extLst>
              <a:ext uri="{FF2B5EF4-FFF2-40B4-BE49-F238E27FC236}">
                <a16:creationId xmlns:a16="http://schemas.microsoft.com/office/drawing/2014/main" id="{DC50EDAD-77C8-4535-90E4-A1AF0BEC6CFE}"/>
              </a:ext>
            </a:extLst>
          </p:cNvPr>
          <p:cNvSpPr>
            <a:spLocks noGrp="1"/>
          </p:cNvSpPr>
          <p:nvPr>
            <p:ph type="sldNum" sz="quarter" idx="12"/>
          </p:nvPr>
        </p:nvSpPr>
        <p:spPr/>
        <p:txBody>
          <a:bodyPr/>
          <a:lstStyle/>
          <a:p>
            <a:fld id="{E8EE1BDA-EAED-4134-8BA8-F8A103E99D1F}" type="slidenum">
              <a:rPr lang="en-US" smtClean="0"/>
              <a:pPr/>
              <a:t>9</a:t>
            </a:fld>
            <a:endParaRPr lang="en-US" dirty="0"/>
          </a:p>
        </p:txBody>
      </p:sp>
    </p:spTree>
    <p:extLst>
      <p:ext uri="{BB962C8B-B14F-4D97-AF65-F5344CB8AC3E}">
        <p14:creationId xmlns:p14="http://schemas.microsoft.com/office/powerpoint/2010/main" val="2447721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72BBCF13D0B54BA6F019D4ADC6FF0A" ma:contentTypeVersion="3" ma:contentTypeDescription="Create a new document." ma:contentTypeScope="" ma:versionID="81be4bf206c7728b0ee89401ad844863">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E8C1D4B-350E-4AAD-AEDC-E9F3190CC370}"/>
</file>

<file path=customXml/itemProps2.xml><?xml version="1.0" encoding="utf-8"?>
<ds:datastoreItem xmlns:ds="http://schemas.openxmlformats.org/officeDocument/2006/customXml" ds:itemID="{FE53D64A-71E1-4BF4-886F-6D79C1A2EB11}"/>
</file>

<file path=customXml/itemProps3.xml><?xml version="1.0" encoding="utf-8"?>
<ds:datastoreItem xmlns:ds="http://schemas.openxmlformats.org/officeDocument/2006/customXml" ds:itemID="{CF05F0AB-D6DE-4108-83CC-1B49F175DB8D}"/>
</file>

<file path=docProps/app.xml><?xml version="1.0" encoding="utf-8"?>
<Properties xmlns="http://schemas.openxmlformats.org/officeDocument/2006/extended-properties" xmlns:vt="http://schemas.openxmlformats.org/officeDocument/2006/docPropsVTypes">
  <TotalTime>5131</TotalTime>
  <Words>2021</Words>
  <Application>Microsoft Office PowerPoint</Application>
  <PresentationFormat>Widescreen</PresentationFormat>
  <Paragraphs>252</Paragraphs>
  <Slides>32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Performance, Credential, Measurable Skill Gains (MSG), Exiting Participants, Success Stories</vt:lpstr>
      <vt:lpstr>Trade Program Performance Regulations</vt:lpstr>
      <vt:lpstr>Trade Performance Reporting Timeline</vt:lpstr>
      <vt:lpstr>Local Reporting Requirements</vt:lpstr>
      <vt:lpstr>Key Terms and Definitions</vt:lpstr>
      <vt:lpstr>Key Terms and Definitions (cont.)</vt:lpstr>
      <vt:lpstr>Key Terms and Definitions (cont.)</vt:lpstr>
      <vt:lpstr>Trade Primary Indicators of Performance</vt:lpstr>
      <vt:lpstr>Trade Primary Indicators of Performance (cont.)</vt:lpstr>
      <vt:lpstr>Credentials</vt:lpstr>
      <vt:lpstr>Credentials (cont.)</vt:lpstr>
      <vt:lpstr>Credentials (cont.)</vt:lpstr>
      <vt:lpstr>Measurable Skill Gains (MSGs)</vt:lpstr>
      <vt:lpstr>MSGs (cont.)</vt:lpstr>
      <vt:lpstr>MSGs (cont.)</vt:lpstr>
      <vt:lpstr>MSGs (cont.)</vt:lpstr>
      <vt:lpstr>MSGs (cont.)</vt:lpstr>
      <vt:lpstr>MSGs (cont.)</vt:lpstr>
      <vt:lpstr>MSGs (cont.)</vt:lpstr>
      <vt:lpstr>MSGs (cont.)</vt:lpstr>
      <vt:lpstr>MSGs (cont.)</vt:lpstr>
      <vt:lpstr>General Requirements for Program Exit</vt:lpstr>
      <vt:lpstr>Co-Enrollment and Exit</vt:lpstr>
      <vt:lpstr>Active Services</vt:lpstr>
      <vt:lpstr>Success Stories</vt:lpstr>
      <vt:lpstr>Performance Training</vt:lpstr>
      <vt:lpstr>Websites</vt:lpstr>
      <vt:lpstr>DCEO Trade Contacts</vt:lpstr>
      <vt:lpstr>DCEO Performance Unit Contacts</vt:lpstr>
      <vt:lpstr>IDES Trade Unit Contacts</vt:lpstr>
      <vt:lpstr>Trade Training</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Board WIOA Update</dc:title>
  <dc:creator>Jessica Betz</dc:creator>
  <cp:lastModifiedBy>Sloan, Sheila</cp:lastModifiedBy>
  <cp:revision>211</cp:revision>
  <cp:lastPrinted>2021-10-07T19:48:05Z</cp:lastPrinted>
  <dcterms:created xsi:type="dcterms:W3CDTF">2017-04-24T20:34:09Z</dcterms:created>
  <dcterms:modified xsi:type="dcterms:W3CDTF">2022-01-11T13:51:21Z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0x0101001E72BBCF13D0B54BA6F019D4ADC6FF0A</vt:lpwstr>
  </property>
</Properties>
</file>