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0"/>
  </p:notesMasterIdLst>
  <p:handoutMasterIdLst>
    <p:handoutMasterId r:id="rId151"/>
  </p:handoutMasterIdLst>
  <p:sldIdLst>
    <p:sldId id="256" r:id="rId2"/>
    <p:sldId id="257" r:id="rId3"/>
    <p:sldId id="258" r:id="rId4"/>
    <p:sldId id="259" r:id="rId5"/>
    <p:sldId id="260" r:id="rId6"/>
    <p:sldId id="261" r:id="rId7"/>
    <p:sldId id="262" r:id="rId8"/>
    <p:sldId id="264" r:id="rId9"/>
    <p:sldId id="266" r:id="rId10"/>
    <p:sldId id="263"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8" r:id="rId50"/>
    <p:sldId id="309" r:id="rId51"/>
    <p:sldId id="310" r:id="rId52"/>
    <p:sldId id="311" r:id="rId53"/>
    <p:sldId id="312" r:id="rId54"/>
    <p:sldId id="313" r:id="rId55"/>
    <p:sldId id="314" r:id="rId56"/>
    <p:sldId id="315" r:id="rId57"/>
    <p:sldId id="316" r:id="rId58"/>
    <p:sldId id="317" r:id="rId59"/>
    <p:sldId id="318" r:id="rId60"/>
    <p:sldId id="304" r:id="rId61"/>
    <p:sldId id="305" r:id="rId62"/>
    <p:sldId id="306" r:id="rId63"/>
    <p:sldId id="307"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4" r:id="rId106"/>
    <p:sldId id="360" r:id="rId107"/>
    <p:sldId id="361" r:id="rId108"/>
    <p:sldId id="362" r:id="rId109"/>
    <p:sldId id="363" r:id="rId110"/>
    <p:sldId id="365" r:id="rId111"/>
    <p:sldId id="366" r:id="rId112"/>
    <p:sldId id="367" r:id="rId113"/>
    <p:sldId id="368" r:id="rId114"/>
    <p:sldId id="369" r:id="rId115"/>
    <p:sldId id="370" r:id="rId116"/>
    <p:sldId id="378" r:id="rId117"/>
    <p:sldId id="371" r:id="rId118"/>
    <p:sldId id="372" r:id="rId119"/>
    <p:sldId id="373" r:id="rId120"/>
    <p:sldId id="374" r:id="rId121"/>
    <p:sldId id="375" r:id="rId122"/>
    <p:sldId id="376" r:id="rId123"/>
    <p:sldId id="377"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404" r:id="rId141"/>
    <p:sldId id="395" r:id="rId142"/>
    <p:sldId id="396" r:id="rId143"/>
    <p:sldId id="397" r:id="rId144"/>
    <p:sldId id="398" r:id="rId145"/>
    <p:sldId id="399" r:id="rId146"/>
    <p:sldId id="400" r:id="rId147"/>
    <p:sldId id="401" r:id="rId148"/>
    <p:sldId id="402" r:id="rId14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handoutMaster" Target="handoutMasters/handoutMaster1.xml"/><Relationship Id="rId156" Type="http://schemas.openxmlformats.org/officeDocument/2006/relationships/customXml" Target="../customXml/item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3BF2199-423C-4A92-A16C-82A11603682D}" type="datetimeFigureOut">
              <a:rPr lang="en-US" smtClean="0"/>
              <a:t>10/26/2021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DC74639-4D1E-47B9-A9F8-FA607EE5D6B7}" type="slidenum">
              <a:rPr lang="en-US" smtClean="0"/>
              <a:t>‹#›</a:t>
            </a:fld>
            <a:endParaRPr lang="en-US"/>
          </a:p>
        </p:txBody>
      </p:sp>
    </p:spTree>
    <p:extLst>
      <p:ext uri="{BB962C8B-B14F-4D97-AF65-F5344CB8AC3E}">
        <p14:creationId xmlns:p14="http://schemas.microsoft.com/office/powerpoint/2010/main" val="2764189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1B320722-78B3-4D06-B0B9-C232743E808C}" type="datetimeFigureOut">
              <a:rPr lang="en-US" smtClean="0"/>
              <a:t>10/26/2021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EE4F568B-AEA9-4F1D-9948-24A8C8830494}" type="slidenum">
              <a:rPr lang="en-US" smtClean="0"/>
              <a:t>‹#›</a:t>
            </a:fld>
            <a:endParaRPr lang="en-US"/>
          </a:p>
        </p:txBody>
      </p:sp>
    </p:spTree>
    <p:extLst>
      <p:ext uri="{BB962C8B-B14F-4D97-AF65-F5344CB8AC3E}">
        <p14:creationId xmlns:p14="http://schemas.microsoft.com/office/powerpoint/2010/main" val="340102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F568B-AEA9-4F1D-9948-24A8C8830494}" type="slidenum">
              <a:rPr lang="en-US" smtClean="0"/>
              <a:t>1</a:t>
            </a:fld>
            <a:endParaRPr lang="en-US"/>
          </a:p>
        </p:txBody>
      </p:sp>
    </p:spTree>
    <p:extLst>
      <p:ext uri="{BB962C8B-B14F-4D97-AF65-F5344CB8AC3E}">
        <p14:creationId xmlns:p14="http://schemas.microsoft.com/office/powerpoint/2010/main" val="79606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4F568B-AEA9-4F1D-9948-24A8C8830494}" type="slidenum">
              <a:rPr lang="en-US" smtClean="0"/>
              <a:t>2</a:t>
            </a:fld>
            <a:endParaRPr lang="en-US"/>
          </a:p>
        </p:txBody>
      </p:sp>
    </p:spTree>
    <p:extLst>
      <p:ext uri="{BB962C8B-B14F-4D97-AF65-F5344CB8AC3E}">
        <p14:creationId xmlns:p14="http://schemas.microsoft.com/office/powerpoint/2010/main" val="364626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wknt_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667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fld id="{A654389C-F2B9-4546-90E2-04DDFBC43434}" type="datetime1">
              <a:rPr lang="en-US" smtClean="0"/>
              <a:t>10/26/2021</a:t>
            </a:fld>
            <a:endParaRPr lang="en-US"/>
          </a:p>
        </p:txBody>
      </p:sp>
      <p:sp>
        <p:nvSpPr>
          <p:cNvPr id="8" name="Footer Placeholder 4"/>
          <p:cNvSpPr>
            <a:spLocks noGrp="1"/>
          </p:cNvSpPr>
          <p:nvPr>
            <p:ph type="ftr" sz="quarter" idx="11"/>
          </p:nvPr>
        </p:nvSpPr>
        <p:spPr/>
        <p:txBody>
          <a:bodyPr/>
          <a:lstStyle>
            <a:lvl1pPr>
              <a:defRPr dirty="0"/>
            </a:lvl1pPr>
          </a:lstStyle>
          <a:p>
            <a:endParaRPr lang="en-US"/>
          </a:p>
        </p:txBody>
      </p:sp>
      <p:sp>
        <p:nvSpPr>
          <p:cNvPr id="9"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6982823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4484D22-FF97-4265-A813-75972D10ADB1}" type="datetime1">
              <a:rPr lang="en-US" smtClean="0"/>
              <a:t>10/26/2021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1616127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AEC8177-4834-490A-8E0B-CA4BE2E3EB35}" type="datetime1">
              <a:rPr lang="en-US" smtClean="0"/>
              <a:t>10/26/2021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42864543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1143000"/>
          </a:xfrm>
        </p:spPr>
        <p:txBody>
          <a:bodyPr/>
          <a:lstStyle/>
          <a:p>
            <a:r>
              <a:rPr lang="en-US"/>
              <a:t>Click to edit Master title style</a:t>
            </a:r>
          </a:p>
        </p:txBody>
      </p:sp>
      <p:sp>
        <p:nvSpPr>
          <p:cNvPr id="3" name="Content Placeholder 2"/>
          <p:cNvSpPr>
            <a:spLocks noGrp="1"/>
          </p:cNvSpPr>
          <p:nvPr>
            <p:ph idx="1"/>
          </p:nvPr>
        </p:nvSpPr>
        <p:spPr>
          <a:xfrm>
            <a:off x="457200" y="1920240"/>
            <a:ext cx="8229600" cy="4525963"/>
          </a:xfrm>
        </p:spPr>
        <p:txBody>
          <a:bodyPr/>
          <a:lstStyle>
            <a:lvl1pPr>
              <a:defRPr sz="30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ADB23E8C-4293-4A60-A0B3-FCA872583D16}" type="datetime1">
              <a:rPr lang="en-US" smtClean="0"/>
              <a:t>10/26/2021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29388417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253CAF0-EB6E-4E57-AF6A-AD31B1D80A6E}" type="datetime1">
              <a:rPr lang="en-US" smtClean="0"/>
              <a:t>10/26/2021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3842870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042FE6D-9178-437A-B98F-B010389BD9F3}" type="datetime1">
              <a:rPr lang="en-US" smtClean="0"/>
              <a:t>10/26/2021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2365332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D671B57-EF56-4B9A-9A6E-A7290AEC9F70}" type="datetime1">
              <a:rPr lang="en-US" smtClean="0"/>
              <a:t>10/26/2021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1237585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07A0AE9-09AF-49CF-A9AD-E94E122FE235}" type="datetime1">
              <a:rPr lang="en-US" smtClean="0"/>
              <a:t>10/26/2021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170626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D095247-FF56-47FD-BE6E-ED792DA15492}" type="datetime1">
              <a:rPr lang="en-US" smtClean="0"/>
              <a:t>10/26/2021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8546440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507D963-A0D4-4408-A682-8C949ACF5D89}" type="datetime1">
              <a:rPr lang="en-US" smtClean="0"/>
              <a:t>10/26/2021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3271941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9A335A5-5E0E-4FA2-AD01-AD433C7BC004}" type="datetime1">
              <a:rPr lang="en-US" smtClean="0"/>
              <a:t>10/26/2021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DC7482-AC33-42CA-B1C4-D39DF60D2C64}" type="slidenum">
              <a:rPr lang="en-US" smtClean="0"/>
              <a:t>‹#›</a:t>
            </a:fld>
            <a:endParaRPr lang="en-US"/>
          </a:p>
        </p:txBody>
      </p:sp>
    </p:spTree>
    <p:extLst>
      <p:ext uri="{BB962C8B-B14F-4D97-AF65-F5344CB8AC3E}">
        <p14:creationId xmlns:p14="http://schemas.microsoft.com/office/powerpoint/2010/main" val="3244285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8FE6A0BC-1447-4265-9D2A-A07D474DC78F}" type="datetime1">
              <a:rPr lang="en-US" smtClean="0"/>
              <a:t>10/26/2021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F8DC7482-AC33-42CA-B1C4-D39DF60D2C64}" type="slidenum">
              <a:rPr lang="en-US" smtClean="0"/>
              <a:t>‹#›</a:t>
            </a:fld>
            <a:endParaRPr lang="en-US"/>
          </a:p>
        </p:txBody>
      </p:sp>
      <p:pic>
        <p:nvPicPr>
          <p:cNvPr id="1031" name="Picture 6" descr="wknt_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667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68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egoe UI" pitchFamily="34" charset="0"/>
        </a:defRPr>
      </a:lvl2pPr>
      <a:lvl3pPr algn="ctr" rtl="0" eaLnBrk="1" fontAlgn="base" hangingPunct="1">
        <a:spcBef>
          <a:spcPct val="0"/>
        </a:spcBef>
        <a:spcAft>
          <a:spcPct val="0"/>
        </a:spcAft>
        <a:defRPr sz="4400">
          <a:solidFill>
            <a:schemeClr val="tx1"/>
          </a:solidFill>
          <a:latin typeface="Segoe UI" pitchFamily="34" charset="0"/>
        </a:defRPr>
      </a:lvl3pPr>
      <a:lvl4pPr algn="ctr" rtl="0" eaLnBrk="1" fontAlgn="base" hangingPunct="1">
        <a:spcBef>
          <a:spcPct val="0"/>
        </a:spcBef>
        <a:spcAft>
          <a:spcPct val="0"/>
        </a:spcAft>
        <a:defRPr sz="4400">
          <a:solidFill>
            <a:schemeClr val="tx1"/>
          </a:solidFill>
          <a:latin typeface="Segoe UI" pitchFamily="34" charset="0"/>
        </a:defRPr>
      </a:lvl4pPr>
      <a:lvl5pPr algn="ctr" rtl="0" eaLnBrk="1" fontAlgn="base" hangingPunct="1">
        <a:spcBef>
          <a:spcPct val="0"/>
        </a:spcBef>
        <a:spcAft>
          <a:spcPct val="0"/>
        </a:spcAft>
        <a:defRPr sz="4400">
          <a:solidFill>
            <a:schemeClr val="tx1"/>
          </a:solidFill>
          <a:latin typeface="Segoe UI" pitchFamily="34"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ames.potts@illinois.gov" TargetMode="External"/><Relationship Id="rId2" Type="http://schemas.openxmlformats.org/officeDocument/2006/relationships/hyperlink" Target="mailto:kristopher.theilen@illinoi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pps.illinoisworknet.com/ieb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Creating a co-enrolled (WIOA/TAA) client in IWDS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516511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of PII</a:t>
            </a:r>
            <a:endParaRPr lang="en-US" dirty="0"/>
          </a:p>
        </p:txBody>
      </p:sp>
      <p:sp>
        <p:nvSpPr>
          <p:cNvPr id="3" name="Content Placeholder 2"/>
          <p:cNvSpPr>
            <a:spLocks noGrp="1"/>
          </p:cNvSpPr>
          <p:nvPr>
            <p:ph idx="1"/>
          </p:nvPr>
        </p:nvSpPr>
        <p:spPr/>
        <p:txBody>
          <a:bodyPr>
            <a:normAutofit/>
          </a:bodyPr>
          <a:lstStyle/>
          <a:p>
            <a:r>
              <a:rPr lang="en-US" altLang="en-US" sz="2800" dirty="0"/>
              <a:t>A few security measures taken within Illinois Workforce Development System (IWDS) as a result of Protection of PII:</a:t>
            </a:r>
          </a:p>
          <a:p>
            <a:pPr lvl="1"/>
            <a:r>
              <a:rPr lang="en-US" altLang="en-US" dirty="0"/>
              <a:t>Ability to search for a client by their full Social Security Number (SSN) was removed as an option</a:t>
            </a:r>
          </a:p>
          <a:p>
            <a:pPr lvl="1"/>
            <a:r>
              <a:rPr lang="en-US" altLang="en-US" dirty="0"/>
              <a:t>Full SSN was removed from any view other than the Private Information screen where it is put in IWDS  </a:t>
            </a:r>
          </a:p>
          <a:p>
            <a:pPr lvl="1"/>
            <a:r>
              <a:rPr lang="en-US" altLang="en-US" dirty="0"/>
              <a:t>Full SSN is not displayed on any of the reports that are available in IWDS</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10</a:t>
            </a:fld>
            <a:endParaRPr lang="en-US"/>
          </a:p>
        </p:txBody>
      </p:sp>
    </p:spTree>
    <p:extLst>
      <p:ext uri="{BB962C8B-B14F-4D97-AF65-F5344CB8AC3E}">
        <p14:creationId xmlns:p14="http://schemas.microsoft.com/office/powerpoint/2010/main" val="446262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a:xfrm>
            <a:off x="457200" y="1920240"/>
            <a:ext cx="3319802" cy="4525963"/>
          </a:xfrm>
        </p:spPr>
        <p:txBody>
          <a:bodyPr/>
          <a:lstStyle/>
          <a:p>
            <a:r>
              <a:rPr lang="en-US" sz="2800" dirty="0"/>
              <a:t>Click “Documentation” on the ones you want to certify and fill in </a:t>
            </a:r>
          </a:p>
          <a:p>
            <a:pPr marL="0" indent="0">
              <a:buNone/>
            </a:pPr>
            <a:r>
              <a:rPr lang="en-US" sz="2800" dirty="0"/>
              <a:t>   the drop down </a:t>
            </a:r>
          </a:p>
          <a:p>
            <a:pPr marL="0" indent="0">
              <a:buNone/>
            </a:pPr>
            <a:r>
              <a:rPr lang="en-US" sz="2800" dirty="0"/>
              <a:t>   choices.</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752" y="1903025"/>
            <a:ext cx="4833937" cy="4122017"/>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100</a:t>
            </a:fld>
            <a:endParaRPr lang="en-US"/>
          </a:p>
        </p:txBody>
      </p:sp>
    </p:spTree>
    <p:extLst>
      <p:ext uri="{BB962C8B-B14F-4D97-AF65-F5344CB8AC3E}">
        <p14:creationId xmlns:p14="http://schemas.microsoft.com/office/powerpoint/2010/main" val="7939227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Once you have completed the documentation for the Titles you want…</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75" y="2995550"/>
            <a:ext cx="4632960" cy="314896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101</a:t>
            </a:fld>
            <a:endParaRPr lang="en-US"/>
          </a:p>
        </p:txBody>
      </p:sp>
    </p:spTree>
    <p:extLst>
      <p:ext uri="{BB962C8B-B14F-4D97-AF65-F5344CB8AC3E}">
        <p14:creationId xmlns:p14="http://schemas.microsoft.com/office/powerpoint/2010/main" val="273285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pPr marL="285750" indent="-285750">
              <a:buNone/>
            </a:pPr>
            <a:r>
              <a:rPr lang="en-US" dirty="0"/>
              <a:t>…click the “Certify” boxes next to them and then click “Certify” below.</a:t>
            </a:r>
          </a:p>
          <a:p>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250" y="2956950"/>
            <a:ext cx="4688015" cy="319468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102</a:t>
            </a:fld>
            <a:endParaRPr lang="en-US"/>
          </a:p>
        </p:txBody>
      </p:sp>
    </p:spTree>
    <p:extLst>
      <p:ext uri="{BB962C8B-B14F-4D97-AF65-F5344CB8AC3E}">
        <p14:creationId xmlns:p14="http://schemas.microsoft.com/office/powerpoint/2010/main" val="3777336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Select “Yes” and enter the Certification Date.</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919350"/>
            <a:ext cx="6086475" cy="32480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103</a:t>
            </a:fld>
            <a:endParaRPr lang="en-US"/>
          </a:p>
        </p:txBody>
      </p:sp>
    </p:spTree>
    <p:extLst>
      <p:ext uri="{BB962C8B-B14F-4D97-AF65-F5344CB8AC3E}">
        <p14:creationId xmlns:p14="http://schemas.microsoft.com/office/powerpoint/2010/main" val="18797929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800" dirty="0"/>
              <a:t>Now your client is certified, but they will not be a Registrant until you enter a service in each application (WIOA and TAA).</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375" y="3440875"/>
            <a:ext cx="6257925" cy="26193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104</a:t>
            </a:fld>
            <a:endParaRPr lang="en-US"/>
          </a:p>
        </p:txBody>
      </p:sp>
    </p:spTree>
    <p:extLst>
      <p:ext uri="{BB962C8B-B14F-4D97-AF65-F5344CB8AC3E}">
        <p14:creationId xmlns:p14="http://schemas.microsoft.com/office/powerpoint/2010/main" val="15004157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vs. TAA</a:t>
            </a:r>
          </a:p>
        </p:txBody>
      </p:sp>
      <p:sp>
        <p:nvSpPr>
          <p:cNvPr id="3" name="Content Placeholder 2"/>
          <p:cNvSpPr>
            <a:spLocks noGrp="1"/>
          </p:cNvSpPr>
          <p:nvPr>
            <p:ph idx="1"/>
          </p:nvPr>
        </p:nvSpPr>
        <p:spPr/>
        <p:txBody>
          <a:bodyPr/>
          <a:lstStyle/>
          <a:p>
            <a:r>
              <a:rPr lang="en-US" sz="2800" dirty="0"/>
              <a:t>While active TAA, TAA is for all training related services.</a:t>
            </a:r>
          </a:p>
          <a:p>
            <a:r>
              <a:rPr lang="en-US" sz="2800" dirty="0"/>
              <a:t>WIOA is 1DC/1EC only while active TAA, and is for case management (or other LWIA approved uses).</a:t>
            </a:r>
          </a:p>
          <a:p>
            <a:r>
              <a:rPr lang="en-US" sz="2800" dirty="0"/>
              <a:t>If you use the “all TAA services completed” choice, it effectively exits the TAA application and opens up 1D/1E for training and other uses.</a:t>
            </a:r>
          </a:p>
        </p:txBody>
      </p:sp>
      <p:sp>
        <p:nvSpPr>
          <p:cNvPr id="4" name="Slide Number Placeholder 3"/>
          <p:cNvSpPr>
            <a:spLocks noGrp="1"/>
          </p:cNvSpPr>
          <p:nvPr>
            <p:ph type="sldNum" sz="quarter" idx="12"/>
          </p:nvPr>
        </p:nvSpPr>
        <p:spPr/>
        <p:txBody>
          <a:bodyPr/>
          <a:lstStyle/>
          <a:p>
            <a:fld id="{F8DC7482-AC33-42CA-B1C4-D39DF60D2C64}" type="slidenum">
              <a:rPr lang="en-US" smtClean="0"/>
              <a:t>105</a:t>
            </a:fld>
            <a:endParaRPr lang="en-US"/>
          </a:p>
        </p:txBody>
      </p:sp>
    </p:spTree>
    <p:extLst>
      <p:ext uri="{BB962C8B-B14F-4D97-AF65-F5344CB8AC3E}">
        <p14:creationId xmlns:p14="http://schemas.microsoft.com/office/powerpoint/2010/main" val="4290689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Select “View” on the TAA Application.</a:t>
            </a: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325" y="2667000"/>
            <a:ext cx="6257925" cy="26193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106</a:t>
            </a:fld>
            <a:endParaRPr lang="en-US"/>
          </a:p>
        </p:txBody>
      </p:sp>
    </p:spTree>
    <p:extLst>
      <p:ext uri="{BB962C8B-B14F-4D97-AF65-F5344CB8AC3E}">
        <p14:creationId xmlns:p14="http://schemas.microsoft.com/office/powerpoint/2010/main" val="13768442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sz="2800" dirty="0"/>
              <a:t>This is the TAA application menu screen.</a:t>
            </a:r>
          </a:p>
          <a:p>
            <a:r>
              <a:rPr lang="en-US" sz="2800" dirty="0"/>
              <a:t>“List Enrolled Services” is on the top right.</a:t>
            </a: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5" y="3048000"/>
            <a:ext cx="4693104" cy="30527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107</a:t>
            </a:fld>
            <a:endParaRPr lang="en-US"/>
          </a:p>
        </p:txBody>
      </p:sp>
    </p:spTree>
    <p:extLst>
      <p:ext uri="{BB962C8B-B14F-4D97-AF65-F5344CB8AC3E}">
        <p14:creationId xmlns:p14="http://schemas.microsoft.com/office/powerpoint/2010/main" val="199475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Select List Enrolled Services, now click “Add Enrolled Service”.</a:t>
            </a: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25" y="3145975"/>
            <a:ext cx="6048375" cy="25527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108</a:t>
            </a:fld>
            <a:endParaRPr lang="en-US"/>
          </a:p>
        </p:txBody>
      </p:sp>
    </p:spTree>
    <p:extLst>
      <p:ext uri="{BB962C8B-B14F-4D97-AF65-F5344CB8AC3E}">
        <p14:creationId xmlns:p14="http://schemas.microsoft.com/office/powerpoint/2010/main" val="1534570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Since we are in the TAA Application, the Title choice is “TAA”.</a:t>
            </a:r>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643" y="3276625"/>
            <a:ext cx="6057900" cy="18097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109</a:t>
            </a:fld>
            <a:endParaRPr lang="en-US"/>
          </a:p>
        </p:txBody>
      </p:sp>
    </p:spTree>
    <p:extLst>
      <p:ext uri="{BB962C8B-B14F-4D97-AF65-F5344CB8AC3E}">
        <p14:creationId xmlns:p14="http://schemas.microsoft.com/office/powerpoint/2010/main" val="1859221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of PII</a:t>
            </a:r>
            <a:endParaRPr lang="en-US" dirty="0"/>
          </a:p>
        </p:txBody>
      </p:sp>
      <p:sp>
        <p:nvSpPr>
          <p:cNvPr id="3" name="Content Placeholder 2"/>
          <p:cNvSpPr>
            <a:spLocks noGrp="1"/>
          </p:cNvSpPr>
          <p:nvPr>
            <p:ph idx="1"/>
          </p:nvPr>
        </p:nvSpPr>
        <p:spPr/>
        <p:txBody>
          <a:bodyPr/>
          <a:lstStyle/>
          <a:p>
            <a:r>
              <a:rPr lang="en-US" altLang="en-US" dirty="0"/>
              <a:t>Bottom line – you must keep all client personal information protected from unauthorized personnel.  Ultimately, you are responsible for the protection of PII.</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11</a:t>
            </a:fld>
            <a:endParaRPr lang="en-US"/>
          </a:p>
        </p:txBody>
      </p:sp>
    </p:spTree>
    <p:extLst>
      <p:ext uri="{BB962C8B-B14F-4D97-AF65-F5344CB8AC3E}">
        <p14:creationId xmlns:p14="http://schemas.microsoft.com/office/powerpoint/2010/main" val="1572365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You have choices for Service Level.  Employment and Case Management will be handled in WIOA.  I recommend starting with the IEP.</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307" y="4048500"/>
            <a:ext cx="5124450" cy="18478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110</a:t>
            </a:fld>
            <a:endParaRPr lang="en-US"/>
          </a:p>
        </p:txBody>
      </p:sp>
    </p:spTree>
    <p:extLst>
      <p:ext uri="{BB962C8B-B14F-4D97-AF65-F5344CB8AC3E}">
        <p14:creationId xmlns:p14="http://schemas.microsoft.com/office/powerpoint/2010/main" val="1315309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The start date is any valid date after the certification date.  For this instance, we will use the exact same date as the certification date.</a:t>
            </a: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550" y="4001000"/>
            <a:ext cx="5981700" cy="17526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111</a:t>
            </a:fld>
            <a:endParaRPr lang="en-US"/>
          </a:p>
        </p:txBody>
      </p:sp>
    </p:spTree>
    <p:extLst>
      <p:ext uri="{BB962C8B-B14F-4D97-AF65-F5344CB8AC3E}">
        <p14:creationId xmlns:p14="http://schemas.microsoft.com/office/powerpoint/2010/main" val="13148198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Different Service Levels will have different Activity choices.  IEP only has IEP as an Activity choice.</a:t>
            </a: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375" y="3590325"/>
            <a:ext cx="4457700" cy="18097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112</a:t>
            </a:fld>
            <a:endParaRPr lang="en-US"/>
          </a:p>
        </p:txBody>
      </p:sp>
    </p:spTree>
    <p:extLst>
      <p:ext uri="{BB962C8B-B14F-4D97-AF65-F5344CB8AC3E}">
        <p14:creationId xmlns:p14="http://schemas.microsoft.com/office/powerpoint/2010/main" val="2810509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a:xfrm>
            <a:off x="457200" y="1920240"/>
            <a:ext cx="3657600" cy="4525963"/>
          </a:xfrm>
        </p:spPr>
        <p:txBody>
          <a:bodyPr/>
          <a:lstStyle/>
          <a:p>
            <a:r>
              <a:rPr lang="en-US" sz="2350" dirty="0"/>
              <a:t>Choose your Provider</a:t>
            </a:r>
          </a:p>
          <a:p>
            <a:r>
              <a:rPr lang="en-US" sz="2350" dirty="0"/>
              <a:t>Pick your O*Net code </a:t>
            </a:r>
          </a:p>
          <a:p>
            <a:pPr>
              <a:buNone/>
            </a:pPr>
            <a:r>
              <a:rPr lang="en-US" sz="2350" dirty="0"/>
              <a:t>	(same as Job Screen)</a:t>
            </a:r>
          </a:p>
          <a:p>
            <a:r>
              <a:rPr lang="en-US" sz="2350" dirty="0"/>
              <a:t>End date (if </a:t>
            </a:r>
          </a:p>
          <a:p>
            <a:pPr marL="344488" indent="-344488">
              <a:buNone/>
            </a:pPr>
            <a:r>
              <a:rPr lang="en-US" sz="2350" dirty="0"/>
              <a:t>	Necessary)</a:t>
            </a:r>
          </a:p>
          <a:p>
            <a:r>
              <a:rPr lang="en-US" sz="2350" dirty="0"/>
              <a:t>Current Status (use</a:t>
            </a:r>
          </a:p>
          <a:p>
            <a:pPr marL="344488" indent="-344488">
              <a:buNone/>
            </a:pPr>
            <a:r>
              <a:rPr lang="en-US" sz="2350" dirty="0"/>
              <a:t>	Successful Completion</a:t>
            </a:r>
          </a:p>
          <a:p>
            <a:pPr marL="344488" indent="-344488">
              <a:buNone/>
            </a:pPr>
            <a:r>
              <a:rPr lang="en-US" sz="2350" dirty="0"/>
              <a:t>	If Same Day Service)</a:t>
            </a:r>
          </a:p>
          <a:p>
            <a:r>
              <a:rPr lang="en-US" sz="2350" dirty="0"/>
              <a:t>Add any Comments</a:t>
            </a:r>
          </a:p>
          <a:p>
            <a:r>
              <a:rPr lang="en-US" sz="2350" dirty="0"/>
              <a:t>Click “Save”</a:t>
            </a:r>
          </a:p>
          <a:p>
            <a:pPr marL="0" indent="0">
              <a:buNone/>
            </a:pPr>
            <a:endParaRPr lang="en-US"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900" y="2046525"/>
            <a:ext cx="4893659" cy="368408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113</a:t>
            </a:fld>
            <a:endParaRPr lang="en-US"/>
          </a:p>
        </p:txBody>
      </p:sp>
    </p:spTree>
    <p:extLst>
      <p:ext uri="{BB962C8B-B14F-4D97-AF65-F5344CB8AC3E}">
        <p14:creationId xmlns:p14="http://schemas.microsoft.com/office/powerpoint/2010/main" val="2963985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a:xfrm>
            <a:off x="457200" y="1920240"/>
            <a:ext cx="3581400" cy="4525963"/>
          </a:xfrm>
        </p:spPr>
        <p:txBody>
          <a:bodyPr/>
          <a:lstStyle/>
          <a:p>
            <a:r>
              <a:rPr lang="en-US" sz="2800" dirty="0"/>
              <a:t>IWDS requires a</a:t>
            </a:r>
          </a:p>
          <a:p>
            <a:pPr marL="344488" indent="-344488">
              <a:buNone/>
            </a:pPr>
            <a:r>
              <a:rPr lang="en-US" sz="2800" dirty="0"/>
              <a:t>	Status with certain</a:t>
            </a:r>
          </a:p>
          <a:p>
            <a:pPr marL="344488" indent="-344488">
              <a:buNone/>
            </a:pPr>
            <a:r>
              <a:rPr lang="en-US" sz="2800" dirty="0"/>
              <a:t>	Services</a:t>
            </a:r>
          </a:p>
          <a:p>
            <a:r>
              <a:rPr lang="en-US" sz="2800" dirty="0"/>
              <a:t>Add all necessary</a:t>
            </a:r>
          </a:p>
          <a:p>
            <a:pPr marL="344488" indent="-344488">
              <a:buNone/>
            </a:pPr>
            <a:r>
              <a:rPr lang="en-US" sz="2800" dirty="0"/>
              <a:t>	Information</a:t>
            </a:r>
          </a:p>
          <a:p>
            <a:r>
              <a:rPr lang="en-US" sz="2800" dirty="0"/>
              <a:t>Click “Save”</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425" y="1828800"/>
            <a:ext cx="4696636" cy="42862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114</a:t>
            </a:fld>
            <a:endParaRPr lang="en-US"/>
          </a:p>
        </p:txBody>
      </p:sp>
    </p:spTree>
    <p:extLst>
      <p:ext uri="{BB962C8B-B14F-4D97-AF65-F5344CB8AC3E}">
        <p14:creationId xmlns:p14="http://schemas.microsoft.com/office/powerpoint/2010/main" val="41925989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Your service is entered.</a:t>
            </a: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00" y="2749150"/>
            <a:ext cx="6134100" cy="24288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115</a:t>
            </a:fld>
            <a:endParaRPr lang="en-US"/>
          </a:p>
        </p:txBody>
      </p:sp>
    </p:spTree>
    <p:extLst>
      <p:ext uri="{BB962C8B-B14F-4D97-AF65-F5344CB8AC3E}">
        <p14:creationId xmlns:p14="http://schemas.microsoft.com/office/powerpoint/2010/main" val="24939266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TAA</a:t>
            </a:r>
          </a:p>
        </p:txBody>
      </p:sp>
      <p:sp>
        <p:nvSpPr>
          <p:cNvPr id="3" name="Content Placeholder 2"/>
          <p:cNvSpPr>
            <a:spLocks noGrp="1"/>
          </p:cNvSpPr>
          <p:nvPr>
            <p:ph idx="1"/>
          </p:nvPr>
        </p:nvSpPr>
        <p:spPr/>
        <p:txBody>
          <a:bodyPr/>
          <a:lstStyle/>
          <a:p>
            <a:r>
              <a:rPr lang="en-US" dirty="0"/>
              <a:t>For class purposes, I will have already added a waiver, a training, and other services, so we can see how to add a status.</a:t>
            </a:r>
          </a:p>
        </p:txBody>
      </p:sp>
      <p:sp>
        <p:nvSpPr>
          <p:cNvPr id="4" name="Slide Number Placeholder 3"/>
          <p:cNvSpPr>
            <a:spLocks noGrp="1"/>
          </p:cNvSpPr>
          <p:nvPr>
            <p:ph type="sldNum" sz="quarter" idx="12"/>
          </p:nvPr>
        </p:nvSpPr>
        <p:spPr/>
        <p:txBody>
          <a:bodyPr/>
          <a:lstStyle/>
          <a:p>
            <a:fld id="{F8DC7482-AC33-42CA-B1C4-D39DF60D2C64}" type="slidenum">
              <a:rPr lang="en-US" smtClean="0"/>
              <a:t>116</a:t>
            </a:fld>
            <a:endParaRPr lang="en-US"/>
          </a:p>
        </p:txBody>
      </p:sp>
    </p:spTree>
    <p:extLst>
      <p:ext uri="{BB962C8B-B14F-4D97-AF65-F5344CB8AC3E}">
        <p14:creationId xmlns:p14="http://schemas.microsoft.com/office/powerpoint/2010/main" val="4191316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Status in TAA</a:t>
            </a:r>
          </a:p>
        </p:txBody>
      </p:sp>
      <p:sp>
        <p:nvSpPr>
          <p:cNvPr id="3" name="Content Placeholder 2"/>
          <p:cNvSpPr>
            <a:spLocks noGrp="1"/>
          </p:cNvSpPr>
          <p:nvPr>
            <p:ph idx="1"/>
          </p:nvPr>
        </p:nvSpPr>
        <p:spPr/>
        <p:txBody>
          <a:bodyPr/>
          <a:lstStyle/>
          <a:p>
            <a:r>
              <a:rPr lang="en-US" dirty="0"/>
              <a:t>Go back to the Application Menu.</a:t>
            </a:r>
          </a:p>
          <a:p>
            <a:r>
              <a:rPr lang="en-US" dirty="0"/>
              <a:t>Click “List TAA Status” on the lower left.</a:t>
            </a:r>
          </a:p>
          <a:p>
            <a:endParaRPr lang="en-US" dirty="0"/>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27994"/>
            <a:ext cx="4757737" cy="3136638"/>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117</a:t>
            </a:fld>
            <a:endParaRPr lang="en-US"/>
          </a:p>
        </p:txBody>
      </p:sp>
    </p:spTree>
    <p:extLst>
      <p:ext uri="{BB962C8B-B14F-4D97-AF65-F5344CB8AC3E}">
        <p14:creationId xmlns:p14="http://schemas.microsoft.com/office/powerpoint/2010/main" val="3539419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Status in TAA</a:t>
            </a:r>
          </a:p>
        </p:txBody>
      </p:sp>
      <p:sp>
        <p:nvSpPr>
          <p:cNvPr id="3" name="Content Placeholder 2"/>
          <p:cNvSpPr>
            <a:spLocks noGrp="1"/>
          </p:cNvSpPr>
          <p:nvPr>
            <p:ph idx="1"/>
          </p:nvPr>
        </p:nvSpPr>
        <p:spPr/>
        <p:txBody>
          <a:bodyPr/>
          <a:lstStyle/>
          <a:p>
            <a:r>
              <a:rPr lang="en-US" sz="2750" dirty="0"/>
              <a:t>We already have one status from the IEP service entry.  If you have Services connected to Statuses, make sure if you have any changes, that you change both.</a:t>
            </a:r>
          </a:p>
          <a:p>
            <a:r>
              <a:rPr lang="en-US" sz="2750" dirty="0"/>
              <a:t>To enter a new status, choose “Add TAA Status”.</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425" y="4260275"/>
            <a:ext cx="5417820" cy="192024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118</a:t>
            </a:fld>
            <a:endParaRPr lang="en-US"/>
          </a:p>
        </p:txBody>
      </p:sp>
    </p:spTree>
    <p:extLst>
      <p:ext uri="{BB962C8B-B14F-4D97-AF65-F5344CB8AC3E}">
        <p14:creationId xmlns:p14="http://schemas.microsoft.com/office/powerpoint/2010/main" val="36616104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Status in TAA</a:t>
            </a:r>
          </a:p>
        </p:txBody>
      </p:sp>
      <p:sp>
        <p:nvSpPr>
          <p:cNvPr id="3" name="Content Placeholder 2"/>
          <p:cNvSpPr>
            <a:spLocks noGrp="1"/>
          </p:cNvSpPr>
          <p:nvPr>
            <p:ph idx="1"/>
          </p:nvPr>
        </p:nvSpPr>
        <p:spPr/>
        <p:txBody>
          <a:bodyPr/>
          <a:lstStyle/>
          <a:p>
            <a:r>
              <a:rPr lang="en-US" dirty="0"/>
              <a:t>This is the drop down list of Status choices.</a:t>
            </a:r>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75" y="2744200"/>
            <a:ext cx="5324475" cy="2786063"/>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119</a:t>
            </a:fld>
            <a:endParaRPr lang="en-US"/>
          </a:p>
        </p:txBody>
      </p:sp>
    </p:spTree>
    <p:extLst>
      <p:ext uri="{BB962C8B-B14F-4D97-AF65-F5344CB8AC3E}">
        <p14:creationId xmlns:p14="http://schemas.microsoft.com/office/powerpoint/2010/main" val="1531205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t>General WIOA Eligibility Requirements</a:t>
            </a:r>
            <a:endParaRPr lang="en-US" sz="3600" dirty="0"/>
          </a:p>
        </p:txBody>
      </p:sp>
      <p:sp>
        <p:nvSpPr>
          <p:cNvPr id="3" name="Content Placeholder 2"/>
          <p:cNvSpPr>
            <a:spLocks noGrp="1"/>
          </p:cNvSpPr>
          <p:nvPr>
            <p:ph idx="1"/>
          </p:nvPr>
        </p:nvSpPr>
        <p:spPr/>
        <p:txBody>
          <a:bodyPr/>
          <a:lstStyle/>
          <a:p>
            <a:r>
              <a:rPr lang="en-US" altLang="en-US" dirty="0"/>
              <a:t>All clients must be authorized to work in the U.S.</a:t>
            </a:r>
          </a:p>
          <a:p>
            <a:r>
              <a:rPr lang="en-US" altLang="en-US" dirty="0"/>
              <a:t>All clients must be compliant with Selective Service.</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12</a:t>
            </a:fld>
            <a:endParaRPr lang="en-US"/>
          </a:p>
        </p:txBody>
      </p:sp>
    </p:spTree>
    <p:extLst>
      <p:ext uri="{BB962C8B-B14F-4D97-AF65-F5344CB8AC3E}">
        <p14:creationId xmlns:p14="http://schemas.microsoft.com/office/powerpoint/2010/main" val="19259595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Status in TAA</a:t>
            </a:r>
          </a:p>
        </p:txBody>
      </p:sp>
      <p:sp>
        <p:nvSpPr>
          <p:cNvPr id="3" name="Content Placeholder 2"/>
          <p:cNvSpPr>
            <a:spLocks noGrp="1"/>
          </p:cNvSpPr>
          <p:nvPr>
            <p:ph idx="1"/>
          </p:nvPr>
        </p:nvSpPr>
        <p:spPr/>
        <p:txBody>
          <a:bodyPr/>
          <a:lstStyle/>
          <a:p>
            <a:r>
              <a:rPr lang="en-US" dirty="0"/>
              <a:t>Let’s choose “Waiver from Training Requirement”.</a:t>
            </a:r>
          </a:p>
          <a:p>
            <a:pPr marL="0" indent="0">
              <a:buNone/>
            </a:pPr>
            <a:endParaRPr lang="en-US" dirty="0"/>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600" y="2950025"/>
            <a:ext cx="3986212" cy="3179866"/>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120</a:t>
            </a:fld>
            <a:endParaRPr lang="en-US"/>
          </a:p>
        </p:txBody>
      </p:sp>
    </p:spTree>
    <p:extLst>
      <p:ext uri="{BB962C8B-B14F-4D97-AF65-F5344CB8AC3E}">
        <p14:creationId xmlns:p14="http://schemas.microsoft.com/office/powerpoint/2010/main" val="24565286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Status in TAA</a:t>
            </a:r>
          </a:p>
        </p:txBody>
      </p:sp>
      <p:sp>
        <p:nvSpPr>
          <p:cNvPr id="3" name="Content Placeholder 2"/>
          <p:cNvSpPr>
            <a:spLocks noGrp="1"/>
          </p:cNvSpPr>
          <p:nvPr>
            <p:ph idx="1"/>
          </p:nvPr>
        </p:nvSpPr>
        <p:spPr/>
        <p:txBody>
          <a:bodyPr/>
          <a:lstStyle/>
          <a:p>
            <a:r>
              <a:rPr lang="en-US" dirty="0"/>
              <a:t>You can close the status by adding an End Date.</a:t>
            </a:r>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477" y="3019300"/>
            <a:ext cx="5915025" cy="30956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121</a:t>
            </a:fld>
            <a:endParaRPr lang="en-US"/>
          </a:p>
        </p:txBody>
      </p:sp>
    </p:spTree>
    <p:extLst>
      <p:ext uri="{BB962C8B-B14F-4D97-AF65-F5344CB8AC3E}">
        <p14:creationId xmlns:p14="http://schemas.microsoft.com/office/powerpoint/2010/main" val="27784198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Status in TAA</a:t>
            </a:r>
          </a:p>
        </p:txBody>
      </p:sp>
      <p:sp>
        <p:nvSpPr>
          <p:cNvPr id="3" name="Content Placeholder 2"/>
          <p:cNvSpPr>
            <a:spLocks noGrp="1"/>
          </p:cNvSpPr>
          <p:nvPr>
            <p:ph idx="1"/>
          </p:nvPr>
        </p:nvSpPr>
        <p:spPr/>
        <p:txBody>
          <a:bodyPr/>
          <a:lstStyle/>
          <a:p>
            <a:r>
              <a:rPr lang="en-US" dirty="0"/>
              <a:t>You can see the status is closed.</a:t>
            </a: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475" y="2928275"/>
            <a:ext cx="6305550" cy="21526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122</a:t>
            </a:fld>
            <a:endParaRPr lang="en-US"/>
          </a:p>
        </p:txBody>
      </p:sp>
    </p:spTree>
    <p:extLst>
      <p:ext uri="{BB962C8B-B14F-4D97-AF65-F5344CB8AC3E}">
        <p14:creationId xmlns:p14="http://schemas.microsoft.com/office/powerpoint/2010/main" val="3478774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Go back to the Application Menu.</a:t>
            </a:r>
          </a:p>
          <a:p>
            <a:r>
              <a:rPr lang="en-US" dirty="0"/>
              <a:t>Notice that now the TAA shows “Registrant”.</a:t>
            </a:r>
          </a:p>
          <a:p>
            <a:r>
              <a:rPr lang="en-US" dirty="0"/>
              <a:t>Select the WIOA application.</a:t>
            </a:r>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175" y="3674425"/>
            <a:ext cx="6019800" cy="24288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123</a:t>
            </a:fld>
            <a:endParaRPr lang="en-US"/>
          </a:p>
        </p:txBody>
      </p:sp>
    </p:spTree>
    <p:extLst>
      <p:ext uri="{BB962C8B-B14F-4D97-AF65-F5344CB8AC3E}">
        <p14:creationId xmlns:p14="http://schemas.microsoft.com/office/powerpoint/2010/main" val="2425628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sz="2800" dirty="0"/>
              <a:t>This is the WIOA Application Menu.</a:t>
            </a:r>
          </a:p>
          <a:p>
            <a:r>
              <a:rPr lang="en-US" sz="2800" dirty="0"/>
              <a:t>Select “List Enrolled Services” from the upper right.</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401" y="3083626"/>
            <a:ext cx="5434679" cy="3059716"/>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124</a:t>
            </a:fld>
            <a:endParaRPr lang="en-US"/>
          </a:p>
        </p:txBody>
      </p:sp>
    </p:spTree>
    <p:extLst>
      <p:ext uri="{BB962C8B-B14F-4D97-AF65-F5344CB8AC3E}">
        <p14:creationId xmlns:p14="http://schemas.microsoft.com/office/powerpoint/2010/main" val="2403572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Select “Add Enrolled Service”</a:t>
            </a:r>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062" y="2823375"/>
            <a:ext cx="6048375" cy="25717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125</a:t>
            </a:fld>
            <a:endParaRPr lang="en-US"/>
          </a:p>
        </p:txBody>
      </p:sp>
    </p:spTree>
    <p:extLst>
      <p:ext uri="{BB962C8B-B14F-4D97-AF65-F5344CB8AC3E}">
        <p14:creationId xmlns:p14="http://schemas.microsoft.com/office/powerpoint/2010/main" val="17102507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Since this client is co-enrolled, select either 1DC or 1EC.</a:t>
            </a: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314" y="3185575"/>
            <a:ext cx="5943600" cy="19431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126</a:t>
            </a:fld>
            <a:endParaRPr lang="en-US"/>
          </a:p>
        </p:txBody>
      </p:sp>
    </p:spTree>
    <p:extLst>
      <p:ext uri="{BB962C8B-B14F-4D97-AF65-F5344CB8AC3E}">
        <p14:creationId xmlns:p14="http://schemas.microsoft.com/office/powerpoint/2010/main" val="727729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Since this client is co-enrolled, you will use “Career Services.” You will not use “Training Services” unless you end all TAA Services and click TAA Services Completed (ending their TAA Application).</a:t>
            </a: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800" y="4363252"/>
            <a:ext cx="4486275" cy="17240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127</a:t>
            </a:fld>
            <a:endParaRPr lang="en-US"/>
          </a:p>
        </p:txBody>
      </p:sp>
    </p:spTree>
    <p:extLst>
      <p:ext uri="{BB962C8B-B14F-4D97-AF65-F5344CB8AC3E}">
        <p14:creationId xmlns:p14="http://schemas.microsoft.com/office/powerpoint/2010/main" val="2693298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There may be a lot of choices under 1DC/1EC, but while co-enrolled, stick with Case Management and Career Planning.</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488" y="3686068"/>
            <a:ext cx="5438775" cy="17907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128</a:t>
            </a:fld>
            <a:endParaRPr lang="en-US"/>
          </a:p>
        </p:txBody>
      </p:sp>
    </p:spTree>
    <p:extLst>
      <p:ext uri="{BB962C8B-B14F-4D97-AF65-F5344CB8AC3E}">
        <p14:creationId xmlns:p14="http://schemas.microsoft.com/office/powerpoint/2010/main" val="8140854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a:xfrm>
            <a:off x="457200" y="1920240"/>
            <a:ext cx="3505200" cy="4525963"/>
          </a:xfrm>
        </p:spPr>
        <p:txBody>
          <a:bodyPr/>
          <a:lstStyle/>
          <a:p>
            <a:r>
              <a:rPr lang="en-US" sz="2400" dirty="0"/>
              <a:t>Enter all information</a:t>
            </a:r>
          </a:p>
          <a:p>
            <a:r>
              <a:rPr lang="en-US" sz="2400" dirty="0"/>
              <a:t>See the </a:t>
            </a:r>
            <a:r>
              <a:rPr lang="en-US" sz="2400" b="1" dirty="0">
                <a:solidFill>
                  <a:srgbClr val="FF0000"/>
                </a:solidFill>
              </a:rPr>
              <a:t>RED</a:t>
            </a:r>
            <a:r>
              <a:rPr lang="en-US" sz="2400" dirty="0"/>
              <a:t> </a:t>
            </a:r>
          </a:p>
          <a:p>
            <a:pPr marL="344488" indent="-344488">
              <a:buNone/>
            </a:pPr>
            <a:r>
              <a:rPr lang="en-US" sz="2400" dirty="0"/>
              <a:t>	“</a:t>
            </a:r>
            <a:r>
              <a:rPr lang="en-US" sz="2400" dirty="0">
                <a:solidFill>
                  <a:srgbClr val="FF0000"/>
                </a:solidFill>
              </a:rPr>
              <a:t>Same Day Service</a:t>
            </a:r>
            <a:r>
              <a:rPr lang="en-US" sz="2400" dirty="0"/>
              <a:t>”?</a:t>
            </a:r>
          </a:p>
          <a:p>
            <a:pPr marL="344488" indent="-344488">
              <a:buNone/>
            </a:pPr>
            <a:r>
              <a:rPr lang="en-US" sz="2400" dirty="0"/>
              <a:t>	Any time you see that, enter the END DATE for the same day as the Start Date and mark “Successful Completion”.</a:t>
            </a: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400" y="2026725"/>
            <a:ext cx="4694111" cy="35147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129</a:t>
            </a:fld>
            <a:endParaRPr lang="en-US"/>
          </a:p>
        </p:txBody>
      </p:sp>
    </p:spTree>
    <p:extLst>
      <p:ext uri="{BB962C8B-B14F-4D97-AF65-F5344CB8AC3E}">
        <p14:creationId xmlns:p14="http://schemas.microsoft.com/office/powerpoint/2010/main" val="485809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All male clients born on or after January 1</a:t>
            </a:r>
            <a:r>
              <a:rPr lang="en-US" altLang="en-US" baseline="30000" dirty="0"/>
              <a:t>st</a:t>
            </a:r>
            <a:r>
              <a:rPr lang="en-US" altLang="en-US" dirty="0"/>
              <a:t>, 1960 must be compliant with Selective Service before they can receive WIOA Services.</a:t>
            </a:r>
          </a:p>
          <a:p>
            <a:r>
              <a:rPr lang="en-US" altLang="en-US" dirty="0"/>
              <a:t>DCEO Policy No. 11-PL-02 is the guidance you must be familiar with in regards to Selective Service.</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13</a:t>
            </a:fld>
            <a:endParaRPr lang="en-US"/>
          </a:p>
        </p:txBody>
      </p:sp>
    </p:spTree>
    <p:extLst>
      <p:ext uri="{BB962C8B-B14F-4D97-AF65-F5344CB8AC3E}">
        <p14:creationId xmlns:p14="http://schemas.microsoft.com/office/powerpoint/2010/main" val="42635326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Same Day Services automatically require case notes.</a:t>
            </a:r>
          </a:p>
          <a:p>
            <a:r>
              <a:rPr lang="en-US" dirty="0"/>
              <a:t>Enter the data and click “Save”.</a:t>
            </a:r>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52" y="3532902"/>
            <a:ext cx="4679252" cy="258899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130</a:t>
            </a:fld>
            <a:endParaRPr lang="en-US"/>
          </a:p>
        </p:txBody>
      </p:sp>
    </p:spTree>
    <p:extLst>
      <p:ext uri="{BB962C8B-B14F-4D97-AF65-F5344CB8AC3E}">
        <p14:creationId xmlns:p14="http://schemas.microsoft.com/office/powerpoint/2010/main" val="2915317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Next time you have another service event, click on the existing service.</a:t>
            </a:r>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350" y="3103425"/>
            <a:ext cx="6096000" cy="24384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131</a:t>
            </a:fld>
            <a:endParaRPr lang="en-US"/>
          </a:p>
        </p:txBody>
      </p:sp>
    </p:spTree>
    <p:extLst>
      <p:ext uri="{BB962C8B-B14F-4D97-AF65-F5344CB8AC3E}">
        <p14:creationId xmlns:p14="http://schemas.microsoft.com/office/powerpoint/2010/main" val="4140189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a:xfrm>
            <a:off x="457200" y="1920240"/>
            <a:ext cx="3832100" cy="4525963"/>
          </a:xfrm>
        </p:spPr>
        <p:txBody>
          <a:bodyPr/>
          <a:lstStyle/>
          <a:p>
            <a:r>
              <a:rPr lang="en-US" sz="2800" dirty="0"/>
              <a:t>Click “Add Additional Episode”. It will add another Service with TODAY’S DATE .</a:t>
            </a:r>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300" y="1837702"/>
            <a:ext cx="4590288" cy="4178808"/>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132</a:t>
            </a:fld>
            <a:endParaRPr lang="en-US"/>
          </a:p>
        </p:txBody>
      </p:sp>
    </p:spTree>
    <p:extLst>
      <p:ext uri="{BB962C8B-B14F-4D97-AF65-F5344CB8AC3E}">
        <p14:creationId xmlns:p14="http://schemas.microsoft.com/office/powerpoint/2010/main" val="3300646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Add your new case note.</a:t>
            </a:r>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452" y="2674925"/>
            <a:ext cx="5648325" cy="24384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133</a:t>
            </a:fld>
            <a:endParaRPr lang="en-US"/>
          </a:p>
        </p:txBody>
      </p:sp>
    </p:spTree>
    <p:extLst>
      <p:ext uri="{BB962C8B-B14F-4D97-AF65-F5344CB8AC3E}">
        <p14:creationId xmlns:p14="http://schemas.microsoft.com/office/powerpoint/2010/main" val="11391603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Service in WIOA</a:t>
            </a:r>
          </a:p>
        </p:txBody>
      </p:sp>
      <p:sp>
        <p:nvSpPr>
          <p:cNvPr id="3" name="Content Placeholder 2"/>
          <p:cNvSpPr>
            <a:spLocks noGrp="1"/>
          </p:cNvSpPr>
          <p:nvPr>
            <p:ph idx="1"/>
          </p:nvPr>
        </p:nvSpPr>
        <p:spPr/>
        <p:txBody>
          <a:bodyPr/>
          <a:lstStyle/>
          <a:p>
            <a:r>
              <a:rPr lang="en-US" dirty="0"/>
              <a:t>Now the service has a new end date.</a:t>
            </a:r>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25" y="2761025"/>
            <a:ext cx="6219825" cy="23717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134</a:t>
            </a:fld>
            <a:endParaRPr lang="en-US"/>
          </a:p>
        </p:txBody>
      </p:sp>
    </p:spTree>
    <p:extLst>
      <p:ext uri="{BB962C8B-B14F-4D97-AF65-F5344CB8AC3E}">
        <p14:creationId xmlns:p14="http://schemas.microsoft.com/office/powerpoint/2010/main" val="28821618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Case Note</a:t>
            </a:r>
          </a:p>
        </p:txBody>
      </p:sp>
      <p:sp>
        <p:nvSpPr>
          <p:cNvPr id="3" name="Content Placeholder 2"/>
          <p:cNvSpPr>
            <a:spLocks noGrp="1"/>
          </p:cNvSpPr>
          <p:nvPr>
            <p:ph idx="1"/>
          </p:nvPr>
        </p:nvSpPr>
        <p:spPr/>
        <p:txBody>
          <a:bodyPr/>
          <a:lstStyle/>
          <a:p>
            <a:r>
              <a:rPr lang="en-US" sz="2800" dirty="0"/>
              <a:t>You can enter a case note from the Customer Menu or from the Application Menu (WIOA or TAA). Click “Add Case Notes” on the left side in the blue box.</a:t>
            </a:r>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50" y="3805050"/>
            <a:ext cx="6849428" cy="2292096"/>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135</a:t>
            </a:fld>
            <a:endParaRPr lang="en-US"/>
          </a:p>
        </p:txBody>
      </p:sp>
    </p:spTree>
    <p:extLst>
      <p:ext uri="{BB962C8B-B14F-4D97-AF65-F5344CB8AC3E}">
        <p14:creationId xmlns:p14="http://schemas.microsoft.com/office/powerpoint/2010/main" val="231119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Case Note</a:t>
            </a:r>
          </a:p>
        </p:txBody>
      </p:sp>
      <p:sp>
        <p:nvSpPr>
          <p:cNvPr id="3" name="Content Placeholder 2"/>
          <p:cNvSpPr>
            <a:spLocks noGrp="1"/>
          </p:cNvSpPr>
          <p:nvPr>
            <p:ph idx="1"/>
          </p:nvPr>
        </p:nvSpPr>
        <p:spPr/>
        <p:txBody>
          <a:bodyPr/>
          <a:lstStyle/>
          <a:p>
            <a:r>
              <a:rPr lang="en-US" dirty="0"/>
              <a:t>Enter the date for the note, pick which Program (i.e. - WIOA or TAA), choose the Note Category, Confidential (yes/no), then type a subject and the case note.</a:t>
            </a:r>
          </a:p>
        </p:txBody>
      </p:sp>
      <p:pic>
        <p:nvPicPr>
          <p:cNvPr id="931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87"/>
          <a:stretch/>
        </p:blipFill>
        <p:spPr bwMode="auto">
          <a:xfrm>
            <a:off x="1807703" y="3855521"/>
            <a:ext cx="5788152" cy="2319983"/>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136</a:t>
            </a:fld>
            <a:endParaRPr lang="en-US"/>
          </a:p>
        </p:txBody>
      </p:sp>
    </p:spTree>
    <p:extLst>
      <p:ext uri="{BB962C8B-B14F-4D97-AF65-F5344CB8AC3E}">
        <p14:creationId xmlns:p14="http://schemas.microsoft.com/office/powerpoint/2010/main" val="4417353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Case Note</a:t>
            </a:r>
          </a:p>
        </p:txBody>
      </p:sp>
      <p:sp>
        <p:nvSpPr>
          <p:cNvPr id="3" name="Content Placeholder 2"/>
          <p:cNvSpPr>
            <a:spLocks noGrp="1"/>
          </p:cNvSpPr>
          <p:nvPr>
            <p:ph idx="1"/>
          </p:nvPr>
        </p:nvSpPr>
        <p:spPr/>
        <p:txBody>
          <a:bodyPr/>
          <a:lstStyle/>
          <a:p>
            <a:r>
              <a:rPr lang="en-US" dirty="0"/>
              <a:t>You can click “Save, Add Another” if you have more to enter or “Save and Return” to finish. </a:t>
            </a:r>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900" y="3386450"/>
            <a:ext cx="6029325" cy="26670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137</a:t>
            </a:fld>
            <a:endParaRPr lang="en-US"/>
          </a:p>
        </p:txBody>
      </p:sp>
    </p:spTree>
    <p:extLst>
      <p:ext uri="{BB962C8B-B14F-4D97-AF65-F5344CB8AC3E}">
        <p14:creationId xmlns:p14="http://schemas.microsoft.com/office/powerpoint/2010/main" val="970329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Case Note</a:t>
            </a:r>
          </a:p>
        </p:txBody>
      </p:sp>
      <p:sp>
        <p:nvSpPr>
          <p:cNvPr id="3" name="Content Placeholder 2"/>
          <p:cNvSpPr>
            <a:spLocks noGrp="1"/>
          </p:cNvSpPr>
          <p:nvPr>
            <p:ph idx="1"/>
          </p:nvPr>
        </p:nvSpPr>
        <p:spPr/>
        <p:txBody>
          <a:bodyPr/>
          <a:lstStyle/>
          <a:p>
            <a:r>
              <a:rPr lang="en-US" dirty="0"/>
              <a:t>List Case Notes shows all case notes for the client.</a:t>
            </a:r>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362" y="2990600"/>
            <a:ext cx="6105525" cy="30956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138</a:t>
            </a:fld>
            <a:endParaRPr lang="en-US"/>
          </a:p>
        </p:txBody>
      </p:sp>
    </p:spTree>
    <p:extLst>
      <p:ext uri="{BB962C8B-B14F-4D97-AF65-F5344CB8AC3E}">
        <p14:creationId xmlns:p14="http://schemas.microsoft.com/office/powerpoint/2010/main" val="4154355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sz="2800" dirty="0"/>
              <a:t>First, scan your document and save it to your computer.  </a:t>
            </a:r>
          </a:p>
          <a:p>
            <a:r>
              <a:rPr lang="en-US" sz="2800" dirty="0"/>
              <a:t>I recommend scanning all the documents associated with the client at one time, I suggest making a check list on a note pad as your are entering the client.</a:t>
            </a:r>
          </a:p>
          <a:p>
            <a:r>
              <a:rPr lang="en-US" sz="2800" dirty="0"/>
              <a:t>Anything you upload stays with the IWDS record.</a:t>
            </a:r>
          </a:p>
        </p:txBody>
      </p:sp>
      <p:sp>
        <p:nvSpPr>
          <p:cNvPr id="4" name="Slide Number Placeholder 3"/>
          <p:cNvSpPr>
            <a:spLocks noGrp="1"/>
          </p:cNvSpPr>
          <p:nvPr>
            <p:ph type="sldNum" sz="quarter" idx="12"/>
          </p:nvPr>
        </p:nvSpPr>
        <p:spPr/>
        <p:txBody>
          <a:bodyPr/>
          <a:lstStyle/>
          <a:p>
            <a:fld id="{F8DC7482-AC33-42CA-B1C4-D39DF60D2C64}" type="slidenum">
              <a:rPr lang="en-US" smtClean="0"/>
              <a:t>139</a:t>
            </a:fld>
            <a:endParaRPr lang="en-US"/>
          </a:p>
        </p:txBody>
      </p:sp>
    </p:spTree>
    <p:extLst>
      <p:ext uri="{BB962C8B-B14F-4D97-AF65-F5344CB8AC3E}">
        <p14:creationId xmlns:p14="http://schemas.microsoft.com/office/powerpoint/2010/main" val="2070676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Selective Service Compliant is documented on the Private Information Screen within the IWDS application of every male client who is at least 18 years of age and was born on or after January 1</a:t>
            </a:r>
            <a:r>
              <a:rPr lang="en-US" altLang="en-US" baseline="30000" dirty="0"/>
              <a:t>st</a:t>
            </a:r>
            <a:r>
              <a:rPr lang="en-US" altLang="en-US" dirty="0"/>
              <a:t>, 1960.  </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14</a:t>
            </a:fld>
            <a:endParaRPr lang="en-US"/>
          </a:p>
        </p:txBody>
      </p:sp>
    </p:spTree>
    <p:extLst>
      <p:ext uri="{BB962C8B-B14F-4D97-AF65-F5344CB8AC3E}">
        <p14:creationId xmlns:p14="http://schemas.microsoft.com/office/powerpoint/2010/main" val="2868593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dirty="0"/>
              <a:t>TAA Document uploading is voluntary, unless it is for Data Validation purposes.  WIOA has documents that are mandatory for eligibility purposes.</a:t>
            </a:r>
          </a:p>
          <a:p>
            <a:r>
              <a:rPr lang="en-US" dirty="0"/>
              <a:t>If you have a veteran, I recommend always scanning the DD-214.</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140</a:t>
            </a:fld>
            <a:endParaRPr lang="en-US"/>
          </a:p>
        </p:txBody>
      </p:sp>
    </p:spTree>
    <p:extLst>
      <p:ext uri="{BB962C8B-B14F-4D97-AF65-F5344CB8AC3E}">
        <p14:creationId xmlns:p14="http://schemas.microsoft.com/office/powerpoint/2010/main" val="2960278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sz="2800" dirty="0"/>
              <a:t>From the Application Menu for both WIOA and TAA, Select “List All Documents” from the middle column (near the bottom</a:t>
            </a:r>
            <a:r>
              <a:rPr lang="en-US" dirty="0"/>
              <a:t>).</a:t>
            </a:r>
          </a:p>
        </p:txBody>
      </p:sp>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325" y="3340925"/>
            <a:ext cx="4313682" cy="2832354"/>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141</a:t>
            </a:fld>
            <a:endParaRPr lang="en-US"/>
          </a:p>
        </p:txBody>
      </p:sp>
    </p:spTree>
    <p:extLst>
      <p:ext uri="{BB962C8B-B14F-4D97-AF65-F5344CB8AC3E}">
        <p14:creationId xmlns:p14="http://schemas.microsoft.com/office/powerpoint/2010/main" val="3866957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4" name="Content Placeholder 3"/>
          <p:cNvSpPr>
            <a:spLocks noGrp="1"/>
          </p:cNvSpPr>
          <p:nvPr>
            <p:ph idx="1"/>
          </p:nvPr>
        </p:nvSpPr>
        <p:spPr/>
        <p:txBody>
          <a:bodyPr/>
          <a:lstStyle/>
          <a:p>
            <a:r>
              <a:rPr lang="en-US" dirty="0"/>
              <a:t>Click “Add Document”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7" y="2643981"/>
            <a:ext cx="6067425" cy="24384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8DC7482-AC33-42CA-B1C4-D39DF60D2C64}" type="slidenum">
              <a:rPr lang="en-US" smtClean="0"/>
              <a:t>142</a:t>
            </a:fld>
            <a:endParaRPr lang="en-US"/>
          </a:p>
        </p:txBody>
      </p:sp>
    </p:spTree>
    <p:extLst>
      <p:ext uri="{BB962C8B-B14F-4D97-AF65-F5344CB8AC3E}">
        <p14:creationId xmlns:p14="http://schemas.microsoft.com/office/powerpoint/2010/main" val="56820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dirty="0"/>
              <a:t>On the “Path”, click the “Browse” button to the right to navigate to the folder on your computer where you saved the TAA documents to upload.  </a:t>
            </a: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10" y="4062413"/>
            <a:ext cx="6581775" cy="12668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143</a:t>
            </a:fld>
            <a:endParaRPr lang="en-US"/>
          </a:p>
        </p:txBody>
      </p:sp>
    </p:spTree>
    <p:extLst>
      <p:ext uri="{BB962C8B-B14F-4D97-AF65-F5344CB8AC3E}">
        <p14:creationId xmlns:p14="http://schemas.microsoft.com/office/powerpoint/2010/main" val="335345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dirty="0"/>
              <a:t>Find the folder, and select the document</a:t>
            </a:r>
          </a:p>
        </p:txBody>
      </p:sp>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526" y="2575953"/>
            <a:ext cx="4794790" cy="3469291"/>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144</a:t>
            </a:fld>
            <a:endParaRPr lang="en-US"/>
          </a:p>
        </p:txBody>
      </p:sp>
    </p:spTree>
    <p:extLst>
      <p:ext uri="{BB962C8B-B14F-4D97-AF65-F5344CB8AC3E}">
        <p14:creationId xmlns:p14="http://schemas.microsoft.com/office/powerpoint/2010/main" val="397310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dirty="0"/>
              <a:t>Select the Document Type</a:t>
            </a:r>
          </a:p>
        </p:txBody>
      </p:sp>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352" y="2540326"/>
            <a:ext cx="4645152" cy="3575304"/>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145</a:t>
            </a:fld>
            <a:endParaRPr lang="en-US"/>
          </a:p>
        </p:txBody>
      </p:sp>
    </p:spTree>
    <p:extLst>
      <p:ext uri="{BB962C8B-B14F-4D97-AF65-F5344CB8AC3E}">
        <p14:creationId xmlns:p14="http://schemas.microsoft.com/office/powerpoint/2010/main" val="1586233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dirty="0"/>
              <a:t>Click “Upload”</a:t>
            </a:r>
          </a:p>
        </p:txBody>
      </p:sp>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988" y="2890838"/>
            <a:ext cx="6486525" cy="10763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146</a:t>
            </a:fld>
            <a:endParaRPr lang="en-US"/>
          </a:p>
        </p:txBody>
      </p:sp>
    </p:spTree>
    <p:extLst>
      <p:ext uri="{BB962C8B-B14F-4D97-AF65-F5344CB8AC3E}">
        <p14:creationId xmlns:p14="http://schemas.microsoft.com/office/powerpoint/2010/main" val="16790430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dirty="0"/>
              <a:t>Congratulations! You successfully uploaded your document!</a:t>
            </a:r>
          </a:p>
          <a:p>
            <a:endParaRPr lang="en-US" dirty="0"/>
          </a:p>
        </p:txBody>
      </p:sp>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738" y="3209425"/>
            <a:ext cx="6105525" cy="8191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147</a:t>
            </a:fld>
            <a:endParaRPr lang="en-US"/>
          </a:p>
        </p:txBody>
      </p:sp>
    </p:spTree>
    <p:extLst>
      <p:ext uri="{BB962C8B-B14F-4D97-AF65-F5344CB8AC3E}">
        <p14:creationId xmlns:p14="http://schemas.microsoft.com/office/powerpoint/2010/main" val="35785818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Upload</a:t>
            </a:r>
          </a:p>
        </p:txBody>
      </p:sp>
      <p:sp>
        <p:nvSpPr>
          <p:cNvPr id="3" name="Content Placeholder 2"/>
          <p:cNvSpPr>
            <a:spLocks noGrp="1"/>
          </p:cNvSpPr>
          <p:nvPr>
            <p:ph idx="1"/>
          </p:nvPr>
        </p:nvSpPr>
        <p:spPr/>
        <p:txBody>
          <a:bodyPr/>
          <a:lstStyle/>
          <a:p>
            <a:r>
              <a:rPr lang="en-US" dirty="0"/>
              <a:t>Repeat as many times as necessary.</a:t>
            </a:r>
          </a:p>
          <a:p>
            <a:endParaRPr lang="en-US" dirty="0"/>
          </a:p>
        </p:txBody>
      </p:sp>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150" y="2808525"/>
            <a:ext cx="6172200" cy="24384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148</a:t>
            </a:fld>
            <a:endParaRPr lang="en-US"/>
          </a:p>
        </p:txBody>
      </p:sp>
    </p:spTree>
    <p:extLst>
      <p:ext uri="{BB962C8B-B14F-4D97-AF65-F5344CB8AC3E}">
        <p14:creationId xmlns:p14="http://schemas.microsoft.com/office/powerpoint/2010/main" val="3756753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Again, all male clients born on or after January 1</a:t>
            </a:r>
            <a:r>
              <a:rPr lang="en-US" altLang="en-US" baseline="30000" dirty="0"/>
              <a:t>st</a:t>
            </a:r>
            <a:r>
              <a:rPr lang="en-US" altLang="en-US" dirty="0"/>
              <a:t>, 1960 must be compliant with Selective Service before they can receive WIOA Services OR, if not compliant, they must have a Locally Approved Selective Service Waiver.</a:t>
            </a:r>
          </a:p>
          <a:p>
            <a:r>
              <a:rPr lang="en-US" altLang="en-US" dirty="0"/>
              <a:t>Selective Service Compliant is documented on the Private Information Screen within the IWDS application of every client.</a:t>
            </a:r>
          </a:p>
        </p:txBody>
      </p:sp>
      <p:sp>
        <p:nvSpPr>
          <p:cNvPr id="4" name="Slide Number Placeholder 3"/>
          <p:cNvSpPr>
            <a:spLocks noGrp="1"/>
          </p:cNvSpPr>
          <p:nvPr>
            <p:ph type="sldNum" sz="quarter" idx="12"/>
          </p:nvPr>
        </p:nvSpPr>
        <p:spPr/>
        <p:txBody>
          <a:bodyPr/>
          <a:lstStyle/>
          <a:p>
            <a:fld id="{F8DC7482-AC33-42CA-B1C4-D39DF60D2C64}" type="slidenum">
              <a:rPr lang="en-US" smtClean="0"/>
              <a:t>15</a:t>
            </a:fld>
            <a:endParaRPr lang="en-US"/>
          </a:p>
        </p:txBody>
      </p:sp>
    </p:spTree>
    <p:extLst>
      <p:ext uri="{BB962C8B-B14F-4D97-AF65-F5344CB8AC3E}">
        <p14:creationId xmlns:p14="http://schemas.microsoft.com/office/powerpoint/2010/main" val="42806035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If the client is female or a male born prior to January 1</a:t>
            </a:r>
            <a:r>
              <a:rPr lang="en-US" altLang="en-US" baseline="30000" dirty="0"/>
              <a:t>st</a:t>
            </a:r>
            <a:r>
              <a:rPr lang="en-US" altLang="en-US" dirty="0"/>
              <a:t>, 1960 you would just select “Not Applicable” for “Selective Service Compliant” question. </a:t>
            </a:r>
          </a:p>
          <a:p>
            <a:endParaRPr lang="en-US" altLang="en-US" dirty="0"/>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16</a:t>
            </a:fld>
            <a:endParaRPr lang="en-US"/>
          </a:p>
        </p:txBody>
      </p:sp>
    </p:spTree>
    <p:extLst>
      <p:ext uri="{BB962C8B-B14F-4D97-AF65-F5344CB8AC3E}">
        <p14:creationId xmlns:p14="http://schemas.microsoft.com/office/powerpoint/2010/main" val="20548636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353" b="40592"/>
          <a:stretch/>
        </p:blipFill>
        <p:spPr bwMode="auto">
          <a:xfrm>
            <a:off x="1327318" y="1750831"/>
            <a:ext cx="6301733" cy="4328838"/>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105400" y="28194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21751" y="2765258"/>
            <a:ext cx="990600" cy="200055"/>
          </a:xfrm>
          <a:prstGeom prst="rect">
            <a:avLst/>
          </a:prstGeom>
          <a:noFill/>
        </p:spPr>
        <p:txBody>
          <a:bodyPr wrap="square" rtlCol="0">
            <a:spAutoFit/>
          </a:bodyPr>
          <a:lstStyle/>
          <a:p>
            <a:r>
              <a:rPr lang="en-US" sz="700" b="1" dirty="0"/>
              <a:t>XXX-XX</a:t>
            </a:r>
          </a:p>
        </p:txBody>
      </p:sp>
      <p:sp>
        <p:nvSpPr>
          <p:cNvPr id="6" name="Slide Number Placeholder 5"/>
          <p:cNvSpPr>
            <a:spLocks noGrp="1"/>
          </p:cNvSpPr>
          <p:nvPr>
            <p:ph type="sldNum" sz="quarter" idx="12"/>
          </p:nvPr>
        </p:nvSpPr>
        <p:spPr/>
        <p:txBody>
          <a:bodyPr/>
          <a:lstStyle/>
          <a:p>
            <a:fld id="{F8DC7482-AC33-42CA-B1C4-D39DF60D2C64}" type="slidenum">
              <a:rPr lang="en-US" smtClean="0"/>
              <a:t>17</a:t>
            </a:fld>
            <a:endParaRPr lang="en-US"/>
          </a:p>
        </p:txBody>
      </p:sp>
    </p:spTree>
    <p:extLst>
      <p:ext uri="{BB962C8B-B14F-4D97-AF65-F5344CB8AC3E}">
        <p14:creationId xmlns:p14="http://schemas.microsoft.com/office/powerpoint/2010/main" val="35725112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If compliant with Selective Service it is simple, just document the question of Selective Service Compliant with a ‘Yes’. </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18</a:t>
            </a:fld>
            <a:endParaRPr lang="en-US"/>
          </a:p>
        </p:txBody>
      </p:sp>
    </p:spTree>
    <p:extLst>
      <p:ext uri="{BB962C8B-B14F-4D97-AF65-F5344CB8AC3E}">
        <p14:creationId xmlns:p14="http://schemas.microsoft.com/office/powerpoint/2010/main" val="1894067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218" b="39871"/>
          <a:stretch/>
        </p:blipFill>
        <p:spPr bwMode="auto">
          <a:xfrm>
            <a:off x="1449589" y="1765002"/>
            <a:ext cx="6244877" cy="432983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175564" y="28194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06726" y="2765258"/>
            <a:ext cx="990600" cy="200055"/>
          </a:xfrm>
          <a:prstGeom prst="rect">
            <a:avLst/>
          </a:prstGeom>
          <a:noFill/>
        </p:spPr>
        <p:txBody>
          <a:bodyPr wrap="square" rtlCol="0">
            <a:spAutoFit/>
          </a:bodyPr>
          <a:lstStyle/>
          <a:p>
            <a:r>
              <a:rPr lang="en-US" sz="700" b="1" dirty="0"/>
              <a:t>XXX-XX</a:t>
            </a:r>
          </a:p>
        </p:txBody>
      </p:sp>
      <p:sp>
        <p:nvSpPr>
          <p:cNvPr id="8" name="Slide Number Placeholder 7"/>
          <p:cNvSpPr>
            <a:spLocks noGrp="1"/>
          </p:cNvSpPr>
          <p:nvPr>
            <p:ph type="sldNum" sz="quarter" idx="12"/>
          </p:nvPr>
        </p:nvSpPr>
        <p:spPr/>
        <p:txBody>
          <a:bodyPr/>
          <a:lstStyle/>
          <a:p>
            <a:fld id="{F8DC7482-AC33-42CA-B1C4-D39DF60D2C64}" type="slidenum">
              <a:rPr lang="en-US" smtClean="0"/>
              <a:t>19</a:t>
            </a:fld>
            <a:endParaRPr lang="en-US"/>
          </a:p>
        </p:txBody>
      </p:sp>
    </p:spTree>
    <p:extLst>
      <p:ext uri="{BB962C8B-B14F-4D97-AF65-F5344CB8AC3E}">
        <p14:creationId xmlns:p14="http://schemas.microsoft.com/office/powerpoint/2010/main" val="1376971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a:t>
            </a:r>
          </a:p>
        </p:txBody>
      </p:sp>
      <p:sp>
        <p:nvSpPr>
          <p:cNvPr id="3" name="Content Placeholder 2"/>
          <p:cNvSpPr>
            <a:spLocks noGrp="1"/>
          </p:cNvSpPr>
          <p:nvPr>
            <p:ph idx="1"/>
          </p:nvPr>
        </p:nvSpPr>
        <p:spPr/>
        <p:txBody>
          <a:bodyPr>
            <a:normAutofit fontScale="92500" lnSpcReduction="10000"/>
          </a:bodyPr>
          <a:lstStyle/>
          <a:p>
            <a:r>
              <a:rPr lang="en-US" dirty="0"/>
              <a:t>Searching for existing clients</a:t>
            </a:r>
          </a:p>
          <a:p>
            <a:r>
              <a:rPr lang="en-US" dirty="0"/>
              <a:t>Eligibility (WIOA and TAA)</a:t>
            </a:r>
          </a:p>
          <a:p>
            <a:r>
              <a:rPr lang="en-US" dirty="0"/>
              <a:t>Searching for TAA Petition and IEBS Event </a:t>
            </a:r>
          </a:p>
          <a:p>
            <a:r>
              <a:rPr lang="en-US" dirty="0"/>
              <a:t>Entering the IWDS (Illinois Workforce Development System) client record</a:t>
            </a:r>
          </a:p>
          <a:p>
            <a:r>
              <a:rPr lang="en-US" dirty="0"/>
              <a:t>Certifying the record</a:t>
            </a:r>
          </a:p>
          <a:p>
            <a:r>
              <a:rPr lang="en-US" dirty="0"/>
              <a:t>Entering Services and Statuses</a:t>
            </a:r>
          </a:p>
          <a:p>
            <a:r>
              <a:rPr lang="en-US" dirty="0"/>
              <a:t>Entering Case Notes</a:t>
            </a:r>
          </a:p>
          <a:p>
            <a:r>
              <a:rPr lang="en-US" dirty="0"/>
              <a:t>Document Upload</a:t>
            </a:r>
          </a:p>
        </p:txBody>
      </p:sp>
      <p:sp>
        <p:nvSpPr>
          <p:cNvPr id="4" name="Slide Number Placeholder 3"/>
          <p:cNvSpPr>
            <a:spLocks noGrp="1"/>
          </p:cNvSpPr>
          <p:nvPr>
            <p:ph type="sldNum" sz="quarter" idx="12"/>
          </p:nvPr>
        </p:nvSpPr>
        <p:spPr/>
        <p:txBody>
          <a:bodyPr/>
          <a:lstStyle/>
          <a:p>
            <a:fld id="{F8DC7482-AC33-42CA-B1C4-D39DF60D2C64}" type="slidenum">
              <a:rPr lang="en-US" smtClean="0"/>
              <a:t>2</a:t>
            </a:fld>
            <a:endParaRPr lang="en-US" dirty="0"/>
          </a:p>
        </p:txBody>
      </p:sp>
    </p:spTree>
    <p:extLst>
      <p:ext uri="{BB962C8B-B14F-4D97-AF65-F5344CB8AC3E}">
        <p14:creationId xmlns:p14="http://schemas.microsoft.com/office/powerpoint/2010/main" val="28686742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If compliant with Selective Service it is simple, just document the question of Selective Service Compliant with a ‘Yes’. </a:t>
            </a:r>
          </a:p>
          <a:p>
            <a:r>
              <a:rPr lang="en-US" altLang="en-US" dirty="0"/>
              <a:t>Then document the Selective Service Number by going into the Selective Service Website and putting the clients last name, Date of Birth and SSN.</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20</a:t>
            </a:fld>
            <a:endParaRPr lang="en-US"/>
          </a:p>
        </p:txBody>
      </p:sp>
    </p:spTree>
    <p:extLst>
      <p:ext uri="{BB962C8B-B14F-4D97-AF65-F5344CB8AC3E}">
        <p14:creationId xmlns:p14="http://schemas.microsoft.com/office/powerpoint/2010/main" val="35836890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71" r="14554" b="29529"/>
          <a:stretch/>
        </p:blipFill>
        <p:spPr bwMode="auto">
          <a:xfrm>
            <a:off x="733658" y="1823492"/>
            <a:ext cx="7772400" cy="4280663"/>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8DC7482-AC33-42CA-B1C4-D39DF60D2C64}" type="slidenum">
              <a:rPr lang="en-US" smtClean="0"/>
              <a:t>21</a:t>
            </a:fld>
            <a:endParaRPr lang="en-US"/>
          </a:p>
        </p:txBody>
      </p:sp>
    </p:spTree>
    <p:extLst>
      <p:ext uri="{BB962C8B-B14F-4D97-AF65-F5344CB8AC3E}">
        <p14:creationId xmlns:p14="http://schemas.microsoft.com/office/powerpoint/2010/main" val="3535515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607" r="14419" b="30732"/>
          <a:stretch/>
        </p:blipFill>
        <p:spPr bwMode="auto">
          <a:xfrm>
            <a:off x="762248" y="1823493"/>
            <a:ext cx="7741711" cy="41910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8DC7482-AC33-42CA-B1C4-D39DF60D2C64}" type="slidenum">
              <a:rPr lang="en-US" smtClean="0"/>
              <a:t>22</a:t>
            </a:fld>
            <a:endParaRPr lang="en-US"/>
          </a:p>
        </p:txBody>
      </p:sp>
    </p:spTree>
    <p:extLst>
      <p:ext uri="{BB962C8B-B14F-4D97-AF65-F5344CB8AC3E}">
        <p14:creationId xmlns:p14="http://schemas.microsoft.com/office/powerpoint/2010/main" val="31817855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6" t="-1" r="14418" b="21111"/>
          <a:stretch/>
        </p:blipFill>
        <p:spPr bwMode="auto">
          <a:xfrm>
            <a:off x="955162" y="1727796"/>
            <a:ext cx="7195329" cy="44196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8DC7482-AC33-42CA-B1C4-D39DF60D2C64}" type="slidenum">
              <a:rPr lang="en-US" smtClean="0"/>
              <a:t>23</a:t>
            </a:fld>
            <a:endParaRPr lang="en-US"/>
          </a:p>
        </p:txBody>
      </p:sp>
    </p:spTree>
    <p:extLst>
      <p:ext uri="{BB962C8B-B14F-4D97-AF65-F5344CB8AC3E}">
        <p14:creationId xmlns:p14="http://schemas.microsoft.com/office/powerpoint/2010/main" val="1161045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Transcribe the selective service number from the website over into the application “Private Information” screen in the block for “Selective Service Number”. </a:t>
            </a:r>
          </a:p>
          <a:p>
            <a:pPr marL="0" indent="0">
              <a:buNone/>
            </a:pPr>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24</a:t>
            </a:fld>
            <a:endParaRPr lang="en-US"/>
          </a:p>
        </p:txBody>
      </p:sp>
    </p:spTree>
    <p:extLst>
      <p:ext uri="{BB962C8B-B14F-4D97-AF65-F5344CB8AC3E}">
        <p14:creationId xmlns:p14="http://schemas.microsoft.com/office/powerpoint/2010/main" val="148305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0947" b="40111"/>
          <a:stretch/>
        </p:blipFill>
        <p:spPr bwMode="auto">
          <a:xfrm>
            <a:off x="1344547" y="1742700"/>
            <a:ext cx="6461478" cy="443746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181600" y="2829448"/>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1654" y="2770282"/>
            <a:ext cx="990600" cy="200055"/>
          </a:xfrm>
          <a:prstGeom prst="rect">
            <a:avLst/>
          </a:prstGeom>
          <a:noFill/>
        </p:spPr>
        <p:txBody>
          <a:bodyPr wrap="square" rtlCol="0">
            <a:spAutoFit/>
          </a:bodyPr>
          <a:lstStyle/>
          <a:p>
            <a:r>
              <a:rPr lang="en-US" sz="700" b="1" dirty="0"/>
              <a:t>XXX-XX</a:t>
            </a:r>
          </a:p>
        </p:txBody>
      </p:sp>
      <p:sp>
        <p:nvSpPr>
          <p:cNvPr id="6" name="Slide Number Placeholder 5"/>
          <p:cNvSpPr>
            <a:spLocks noGrp="1"/>
          </p:cNvSpPr>
          <p:nvPr>
            <p:ph type="sldNum" sz="quarter" idx="12"/>
          </p:nvPr>
        </p:nvSpPr>
        <p:spPr/>
        <p:txBody>
          <a:bodyPr/>
          <a:lstStyle/>
          <a:p>
            <a:fld id="{F8DC7482-AC33-42CA-B1C4-D39DF60D2C64}" type="slidenum">
              <a:rPr lang="en-US" smtClean="0"/>
              <a:t>25</a:t>
            </a:fld>
            <a:endParaRPr lang="en-US"/>
          </a:p>
        </p:txBody>
      </p:sp>
    </p:spTree>
    <p:extLst>
      <p:ext uri="{BB962C8B-B14F-4D97-AF65-F5344CB8AC3E}">
        <p14:creationId xmlns:p14="http://schemas.microsoft.com/office/powerpoint/2010/main" val="3028280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normAutofit lnSpcReduction="10000"/>
          </a:bodyPr>
          <a:lstStyle/>
          <a:p>
            <a:r>
              <a:rPr lang="en-US" altLang="en-US" sz="2700" dirty="0"/>
              <a:t>The real issue comes into play when a male client who was born on or after 1/1/1960 is not compliant with Selective Service.</a:t>
            </a:r>
          </a:p>
          <a:p>
            <a:r>
              <a:rPr lang="en-US" altLang="en-US" sz="2700" dirty="0"/>
              <a:t>What happens then?</a:t>
            </a:r>
          </a:p>
          <a:p>
            <a:pPr lvl="1"/>
            <a:r>
              <a:rPr lang="en-US" altLang="en-US" sz="2400" dirty="0"/>
              <a:t>If the client is under age 26 he would simply need to register with selective service before you could enroll him in WIOA services.</a:t>
            </a:r>
          </a:p>
          <a:p>
            <a:pPr lvl="1"/>
            <a:r>
              <a:rPr lang="en-US" altLang="en-US" sz="2400" dirty="0"/>
              <a:t>If the client was over the age of 26 and not compliant with Selective Service, the only way for him to receive WIOA services is to have a Locally Approved Selective Service Waiver.</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26</a:t>
            </a:fld>
            <a:endParaRPr lang="en-US"/>
          </a:p>
        </p:txBody>
      </p:sp>
    </p:spTree>
    <p:extLst>
      <p:ext uri="{BB962C8B-B14F-4D97-AF65-F5344CB8AC3E}">
        <p14:creationId xmlns:p14="http://schemas.microsoft.com/office/powerpoint/2010/main" val="482860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0947" b="40352"/>
          <a:stretch/>
        </p:blipFill>
        <p:spPr bwMode="auto">
          <a:xfrm>
            <a:off x="1356422" y="1718950"/>
            <a:ext cx="6537678" cy="4471759"/>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247572" y="2811062"/>
            <a:ext cx="304800" cy="100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31564" y="2761047"/>
            <a:ext cx="990600" cy="200055"/>
          </a:xfrm>
          <a:prstGeom prst="rect">
            <a:avLst/>
          </a:prstGeom>
          <a:noFill/>
        </p:spPr>
        <p:txBody>
          <a:bodyPr wrap="square" rtlCol="0">
            <a:spAutoFit/>
          </a:bodyPr>
          <a:lstStyle/>
          <a:p>
            <a:r>
              <a:rPr lang="en-US" sz="700" b="1" dirty="0"/>
              <a:t>XXX-XX</a:t>
            </a:r>
          </a:p>
        </p:txBody>
      </p:sp>
      <p:sp>
        <p:nvSpPr>
          <p:cNvPr id="6" name="Slide Number Placeholder 5"/>
          <p:cNvSpPr>
            <a:spLocks noGrp="1"/>
          </p:cNvSpPr>
          <p:nvPr>
            <p:ph type="sldNum" sz="quarter" idx="12"/>
          </p:nvPr>
        </p:nvSpPr>
        <p:spPr/>
        <p:txBody>
          <a:bodyPr/>
          <a:lstStyle/>
          <a:p>
            <a:fld id="{F8DC7482-AC33-42CA-B1C4-D39DF60D2C64}" type="slidenum">
              <a:rPr lang="en-US" smtClean="0"/>
              <a:t>27</a:t>
            </a:fld>
            <a:endParaRPr lang="en-US"/>
          </a:p>
        </p:txBody>
      </p:sp>
    </p:spTree>
    <p:extLst>
      <p:ext uri="{BB962C8B-B14F-4D97-AF65-F5344CB8AC3E}">
        <p14:creationId xmlns:p14="http://schemas.microsoft.com/office/powerpoint/2010/main" val="34432010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To have a Locally Approved Selective Service Waiver completed on a male client over age 26 you must be familiar with </a:t>
            </a:r>
            <a:r>
              <a:rPr lang="en-US" altLang="en-US" dirty="0">
                <a:solidFill>
                  <a:srgbClr val="000000"/>
                </a:solidFill>
              </a:rPr>
              <a:t>DCEO Policy No. 11-PL-02 – Selective Service Requirements for WIOA Eligibility. </a:t>
            </a:r>
          </a:p>
          <a:p>
            <a:r>
              <a:rPr lang="en-US" altLang="en-US" dirty="0"/>
              <a:t>On page 4 of </a:t>
            </a:r>
            <a:r>
              <a:rPr lang="en-US" altLang="en-US" dirty="0">
                <a:solidFill>
                  <a:srgbClr val="000000"/>
                </a:solidFill>
              </a:rPr>
              <a:t>DCEO Policy No. 11-PL-02 it begins to address the steps necessary for a Locally Approved Selective Service Waiver. </a:t>
            </a:r>
            <a:endParaRPr lang="en-US" altLang="en-US" dirty="0"/>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28</a:t>
            </a:fld>
            <a:endParaRPr lang="en-US"/>
          </a:p>
        </p:txBody>
      </p:sp>
    </p:spTree>
    <p:extLst>
      <p:ext uri="{BB962C8B-B14F-4D97-AF65-F5344CB8AC3E}">
        <p14:creationId xmlns:p14="http://schemas.microsoft.com/office/powerpoint/2010/main" val="768655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What are the steps needed for a Locally Approved Selective Service Waiver?</a:t>
            </a:r>
          </a:p>
          <a:p>
            <a:r>
              <a:rPr lang="en-US" altLang="en-US" dirty="0"/>
              <a:t>Who approves a Locally Approved Selective Service Waiver?</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29</a:t>
            </a:fld>
            <a:endParaRPr lang="en-US"/>
          </a:p>
        </p:txBody>
      </p:sp>
    </p:spTree>
    <p:extLst>
      <p:ext uri="{BB962C8B-B14F-4D97-AF65-F5344CB8AC3E}">
        <p14:creationId xmlns:p14="http://schemas.microsoft.com/office/powerpoint/2010/main" val="17894212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Searching for Existing IWDS Clients</a:t>
            </a:r>
          </a:p>
        </p:txBody>
      </p:sp>
      <p:sp>
        <p:nvSpPr>
          <p:cNvPr id="3" name="Content Placeholder 2"/>
          <p:cNvSpPr>
            <a:spLocks noGrp="1"/>
          </p:cNvSpPr>
          <p:nvPr>
            <p:ph idx="1"/>
          </p:nvPr>
        </p:nvSpPr>
        <p:spPr/>
        <p:txBody>
          <a:bodyPr>
            <a:normAutofit fontScale="92500" lnSpcReduction="20000"/>
          </a:bodyPr>
          <a:lstStyle/>
          <a:p>
            <a:r>
              <a:rPr lang="en-US" b="1" dirty="0"/>
              <a:t>Why do this?</a:t>
            </a:r>
          </a:p>
          <a:p>
            <a:r>
              <a:rPr lang="en-US" dirty="0"/>
              <a:t>Answer – if the SSN already exists in IWDS, you will not be able to complete your application.</a:t>
            </a:r>
          </a:p>
          <a:p>
            <a:endParaRPr lang="en-US" sz="500" b="1" dirty="0"/>
          </a:p>
          <a:p>
            <a:r>
              <a:rPr lang="en-US" b="1" dirty="0"/>
              <a:t>What if I do all the searches, find nothing, but still get a SSN error when entering my client?</a:t>
            </a:r>
          </a:p>
          <a:p>
            <a:r>
              <a:rPr lang="en-US" dirty="0"/>
              <a:t>Contact Kris Theilen (</a:t>
            </a:r>
            <a:r>
              <a:rPr lang="en-US" dirty="0">
                <a:hlinkClick r:id="rId2"/>
              </a:rPr>
              <a:t>kristopher.theilen@illinois.gov</a:t>
            </a:r>
            <a:r>
              <a:rPr lang="en-US" dirty="0"/>
              <a:t>)  or Jim Potts (</a:t>
            </a:r>
            <a:r>
              <a:rPr lang="en-US" dirty="0">
                <a:hlinkClick r:id="rId3"/>
              </a:rPr>
              <a:t>james.potts@illinois.gov</a:t>
            </a:r>
            <a:r>
              <a:rPr lang="en-US" dirty="0"/>
              <a:t>) .  We can search for the full SSN.  Sometimes people make up fake SSNs in the Resource Room.  We will need to remove those records.</a:t>
            </a:r>
          </a:p>
        </p:txBody>
      </p:sp>
      <p:sp>
        <p:nvSpPr>
          <p:cNvPr id="4" name="Slide Number Placeholder 3"/>
          <p:cNvSpPr>
            <a:spLocks noGrp="1"/>
          </p:cNvSpPr>
          <p:nvPr>
            <p:ph type="sldNum" sz="quarter" idx="12"/>
          </p:nvPr>
        </p:nvSpPr>
        <p:spPr/>
        <p:txBody>
          <a:bodyPr/>
          <a:lstStyle/>
          <a:p>
            <a:fld id="{F8DC7482-AC33-42CA-B1C4-D39DF60D2C64}" type="slidenum">
              <a:rPr lang="en-US" smtClean="0"/>
              <a:t>3</a:t>
            </a:fld>
            <a:endParaRPr lang="en-US"/>
          </a:p>
        </p:txBody>
      </p:sp>
    </p:spTree>
    <p:extLst>
      <p:ext uri="{BB962C8B-B14F-4D97-AF65-F5344CB8AC3E}">
        <p14:creationId xmlns:p14="http://schemas.microsoft.com/office/powerpoint/2010/main" val="136611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pPr marL="0" indent="0">
              <a:buNone/>
            </a:pPr>
            <a:r>
              <a:rPr lang="en-US" altLang="en-US" sz="2800" dirty="0"/>
              <a:t>Guidance on Locally Approved Selective Service Waiver</a:t>
            </a:r>
          </a:p>
          <a:p>
            <a:pPr marL="463550" indent="-238125"/>
            <a:r>
              <a:rPr lang="en-US" altLang="en-US" sz="2400" dirty="0"/>
              <a:t>Please look at page 6 of </a:t>
            </a:r>
            <a:r>
              <a:rPr lang="en-US" altLang="en-US" sz="2400" dirty="0">
                <a:solidFill>
                  <a:srgbClr val="000000"/>
                </a:solidFill>
              </a:rPr>
              <a:t>DCEO Policy No. 11-PL-02 which addresses requirements for Locally Approved Selective Service Waiver.</a:t>
            </a:r>
          </a:p>
          <a:p>
            <a:pPr marL="688975" lvl="2" indent="-225425">
              <a:buFont typeface="Wingdings" panose="05000000000000000000" pitchFamily="2" charset="2"/>
              <a:buChar char="§"/>
            </a:pPr>
            <a:r>
              <a:rPr lang="en-US" altLang="en-US" sz="2200" dirty="0">
                <a:solidFill>
                  <a:srgbClr val="000000"/>
                </a:solidFill>
              </a:rPr>
              <a:t>Subparagraph C. All grantees must have a written local policy to address compliance. </a:t>
            </a:r>
          </a:p>
          <a:p>
            <a:pPr marL="688975" lvl="2" indent="-225425">
              <a:buFont typeface="Wingdings" panose="05000000000000000000" pitchFamily="2" charset="2"/>
              <a:buChar char="§"/>
            </a:pPr>
            <a:r>
              <a:rPr lang="en-US" altLang="en-US" sz="2200" dirty="0"/>
              <a:t>Bottom line is you must find out the approval authority within your LWIA based on local policy.  </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30</a:t>
            </a:fld>
            <a:endParaRPr lang="en-US"/>
          </a:p>
        </p:txBody>
      </p:sp>
    </p:spTree>
    <p:extLst>
      <p:ext uri="{BB962C8B-B14F-4D97-AF65-F5344CB8AC3E}">
        <p14:creationId xmlns:p14="http://schemas.microsoft.com/office/powerpoint/2010/main" val="2068472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normAutofit/>
          </a:bodyPr>
          <a:lstStyle/>
          <a:p>
            <a:r>
              <a:rPr lang="en-US" altLang="en-US" sz="2800" dirty="0"/>
              <a:t>In all instances, if you have a male client born on or after 1/1/1960 who did not register for Selective Service you would have your client complete the Selective Service Verification Form (DCEO/SS Form #001).</a:t>
            </a:r>
          </a:p>
          <a:p>
            <a:r>
              <a:rPr lang="en-US" altLang="en-US" sz="2800" dirty="0"/>
              <a:t>The client must prove he did not willingly and knowingly fail to register.</a:t>
            </a:r>
          </a:p>
          <a:p>
            <a:r>
              <a:rPr lang="en-US" altLang="en-US" sz="2800" dirty="0"/>
              <a:t>Must obtain a Status Information Letter (SIL) from Selective Service – Unless ?  </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31</a:t>
            </a:fld>
            <a:endParaRPr lang="en-US"/>
          </a:p>
        </p:txBody>
      </p:sp>
    </p:spTree>
    <p:extLst>
      <p:ext uri="{BB962C8B-B14F-4D97-AF65-F5344CB8AC3E}">
        <p14:creationId xmlns:p14="http://schemas.microsoft.com/office/powerpoint/2010/main" val="177219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noAutofit/>
          </a:bodyPr>
          <a:lstStyle/>
          <a:p>
            <a:r>
              <a:rPr lang="en-US" altLang="en-US" sz="2600" dirty="0"/>
              <a:t>Whoever, according to your local policy, is the approval authority for the locally approved selective service waiver must take the following into consideration:</a:t>
            </a:r>
          </a:p>
          <a:p>
            <a:pPr lvl="1"/>
            <a:r>
              <a:rPr lang="en-US" altLang="en-US" sz="2400" dirty="0"/>
              <a:t>Circumstances of why the man did not register (This should be documented on the DCEO/SS Form #001).</a:t>
            </a:r>
          </a:p>
          <a:p>
            <a:pPr lvl="1"/>
            <a:r>
              <a:rPr lang="en-US" altLang="en-US" sz="2400" dirty="0"/>
              <a:t>If required, the approval authority would review the  DCEO/SS Form #001 and the SIL and then the grantee must determine if the client did not knowingly and willfully fail to register for Selective Service. </a:t>
            </a:r>
          </a:p>
        </p:txBody>
      </p:sp>
      <p:sp>
        <p:nvSpPr>
          <p:cNvPr id="4" name="Slide Number Placeholder 3"/>
          <p:cNvSpPr>
            <a:spLocks noGrp="1"/>
          </p:cNvSpPr>
          <p:nvPr>
            <p:ph type="sldNum" sz="quarter" idx="12"/>
          </p:nvPr>
        </p:nvSpPr>
        <p:spPr/>
        <p:txBody>
          <a:bodyPr/>
          <a:lstStyle/>
          <a:p>
            <a:fld id="{F8DC7482-AC33-42CA-B1C4-D39DF60D2C64}" type="slidenum">
              <a:rPr lang="en-US" smtClean="0"/>
              <a:t>32</a:t>
            </a:fld>
            <a:endParaRPr lang="en-US"/>
          </a:p>
        </p:txBody>
      </p:sp>
    </p:spTree>
    <p:extLst>
      <p:ext uri="{BB962C8B-B14F-4D97-AF65-F5344CB8AC3E}">
        <p14:creationId xmlns:p14="http://schemas.microsoft.com/office/powerpoint/2010/main" val="4150842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Guidance on Locally Approved Selective Service Waiver - please look at page 7 of </a:t>
            </a:r>
            <a:r>
              <a:rPr lang="en-US" altLang="en-US" dirty="0">
                <a:solidFill>
                  <a:srgbClr val="000000"/>
                </a:solidFill>
              </a:rPr>
              <a:t>DCEO Policy No. 11-PL-02 which states “if the failure is not deemed knowing and willful then he may be granted the Locally Approved Selective Service Waiver and registered and enrolled in services”.  </a:t>
            </a:r>
          </a:p>
          <a:p>
            <a:r>
              <a:rPr lang="en-US" altLang="en-US" dirty="0">
                <a:solidFill>
                  <a:srgbClr val="000000"/>
                </a:solidFill>
              </a:rPr>
              <a:t>If Waiver is approved, then the IWDS record would be populated with “Locally Approved Selective Service Waiver” in the Selective Service Compliance block on the Private Information Screen. (see next slide)</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33</a:t>
            </a:fld>
            <a:endParaRPr lang="en-US"/>
          </a:p>
        </p:txBody>
      </p:sp>
    </p:spTree>
    <p:extLst>
      <p:ext uri="{BB962C8B-B14F-4D97-AF65-F5344CB8AC3E}">
        <p14:creationId xmlns:p14="http://schemas.microsoft.com/office/powerpoint/2010/main" val="37843189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488" b="40352"/>
          <a:stretch/>
        </p:blipFill>
        <p:spPr bwMode="auto">
          <a:xfrm>
            <a:off x="1427673" y="1766114"/>
            <a:ext cx="6358177" cy="439746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248746" y="2851089"/>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65577" y="2792420"/>
            <a:ext cx="990600" cy="200055"/>
          </a:xfrm>
          <a:prstGeom prst="rect">
            <a:avLst/>
          </a:prstGeom>
          <a:noFill/>
        </p:spPr>
        <p:txBody>
          <a:bodyPr wrap="square" rtlCol="0">
            <a:spAutoFit/>
          </a:bodyPr>
          <a:lstStyle/>
          <a:p>
            <a:r>
              <a:rPr lang="en-US" sz="700" b="1" dirty="0"/>
              <a:t>XXX-XX</a:t>
            </a:r>
          </a:p>
        </p:txBody>
      </p:sp>
      <p:sp>
        <p:nvSpPr>
          <p:cNvPr id="6" name="Slide Number Placeholder 5"/>
          <p:cNvSpPr>
            <a:spLocks noGrp="1"/>
          </p:cNvSpPr>
          <p:nvPr>
            <p:ph type="sldNum" sz="quarter" idx="12"/>
          </p:nvPr>
        </p:nvSpPr>
        <p:spPr/>
        <p:txBody>
          <a:bodyPr/>
          <a:lstStyle/>
          <a:p>
            <a:fld id="{F8DC7482-AC33-42CA-B1C4-D39DF60D2C64}" type="slidenum">
              <a:rPr lang="en-US" smtClean="0"/>
              <a:t>34</a:t>
            </a:fld>
            <a:endParaRPr lang="en-US"/>
          </a:p>
        </p:txBody>
      </p:sp>
    </p:spTree>
    <p:extLst>
      <p:ext uri="{BB962C8B-B14F-4D97-AF65-F5344CB8AC3E}">
        <p14:creationId xmlns:p14="http://schemas.microsoft.com/office/powerpoint/2010/main" val="2364200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If Locally Approved Selective Service Waiver is approved, all documentation supporting the approved waiver needs to be placed in the clients record so when the file is monitored all information is present to support the waiver.</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35</a:t>
            </a:fld>
            <a:endParaRPr lang="en-US"/>
          </a:p>
        </p:txBody>
      </p:sp>
    </p:spTree>
    <p:extLst>
      <p:ext uri="{BB962C8B-B14F-4D97-AF65-F5344CB8AC3E}">
        <p14:creationId xmlns:p14="http://schemas.microsoft.com/office/powerpoint/2010/main" val="26029024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dirty="0"/>
              <a:t>Guidance on Locally Approved Selective Service Waiver - please look at page 7 of </a:t>
            </a:r>
            <a:r>
              <a:rPr lang="en-US" altLang="en-US" dirty="0">
                <a:solidFill>
                  <a:srgbClr val="000000"/>
                </a:solidFill>
              </a:rPr>
              <a:t>DCEO Policy No. 11-PL-02 which states “if the failure is deemed knowing and willful then he must be denied WIOA services”. </a:t>
            </a:r>
          </a:p>
          <a:p>
            <a:r>
              <a:rPr lang="en-US" altLang="en-US" dirty="0"/>
              <a:t>Decisions are to be made on a case-by-case basis meaning there should never be a one-size fits all approval process.</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36</a:t>
            </a:fld>
            <a:endParaRPr lang="en-US"/>
          </a:p>
        </p:txBody>
      </p:sp>
    </p:spTree>
    <p:extLst>
      <p:ext uri="{BB962C8B-B14F-4D97-AF65-F5344CB8AC3E}">
        <p14:creationId xmlns:p14="http://schemas.microsoft.com/office/powerpoint/2010/main" val="25742003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Selective Service Compliant</a:t>
            </a:r>
            <a:endParaRPr lang="en-US" dirty="0"/>
          </a:p>
        </p:txBody>
      </p:sp>
      <p:sp>
        <p:nvSpPr>
          <p:cNvPr id="3" name="Content Placeholder 2"/>
          <p:cNvSpPr>
            <a:spLocks noGrp="1"/>
          </p:cNvSpPr>
          <p:nvPr>
            <p:ph idx="1"/>
          </p:nvPr>
        </p:nvSpPr>
        <p:spPr/>
        <p:txBody>
          <a:bodyPr/>
          <a:lstStyle/>
          <a:p>
            <a:r>
              <a:rPr lang="en-US" altLang="en-US" sz="3600" dirty="0"/>
              <a:t>Ok, that is about it for Selective Service, any questions about Selective Service?  </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37</a:t>
            </a:fld>
            <a:endParaRPr lang="en-US"/>
          </a:p>
        </p:txBody>
      </p:sp>
    </p:spTree>
    <p:extLst>
      <p:ext uri="{BB962C8B-B14F-4D97-AF65-F5344CB8AC3E}">
        <p14:creationId xmlns:p14="http://schemas.microsoft.com/office/powerpoint/2010/main" val="12192038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Search for the IEBS Event and TAA Petition </a:t>
            </a:r>
          </a:p>
        </p:txBody>
      </p:sp>
      <p:sp>
        <p:nvSpPr>
          <p:cNvPr id="3" name="Content Placeholder 2"/>
          <p:cNvSpPr>
            <a:spLocks noGrp="1"/>
          </p:cNvSpPr>
          <p:nvPr>
            <p:ph idx="1"/>
          </p:nvPr>
        </p:nvSpPr>
        <p:spPr/>
        <p:txBody>
          <a:bodyPr/>
          <a:lstStyle/>
          <a:p>
            <a:r>
              <a:rPr lang="en-US" sz="2400" dirty="0"/>
              <a:t>Log into IEBS using the url: </a:t>
            </a:r>
          </a:p>
          <a:p>
            <a:pPr marL="0" indent="0">
              <a:buNone/>
            </a:pPr>
            <a:r>
              <a:rPr lang="en-US" sz="2400" dirty="0">
                <a:hlinkClick r:id="rId2"/>
              </a:rPr>
              <a:t>https://apps.illinoisworknet.com/iebs/</a:t>
            </a:r>
            <a:endParaRPr lang="en-US" sz="2400" dirty="0"/>
          </a:p>
          <a:p>
            <a:r>
              <a:rPr lang="en-US" sz="2400" dirty="0"/>
              <a:t>Use your Illinois </a:t>
            </a:r>
            <a:r>
              <a:rPr lang="en-US" sz="2400" dirty="0" err="1"/>
              <a:t>workNet</a:t>
            </a:r>
            <a:r>
              <a:rPr lang="en-US" sz="2400" dirty="0"/>
              <a:t> account to sign in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788225" y="3393942"/>
            <a:ext cx="5382673" cy="260578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38</a:t>
            </a:fld>
            <a:endParaRPr lang="en-US"/>
          </a:p>
        </p:txBody>
      </p:sp>
    </p:spTree>
    <p:extLst>
      <p:ext uri="{BB962C8B-B14F-4D97-AF65-F5344CB8AC3E}">
        <p14:creationId xmlns:p14="http://schemas.microsoft.com/office/powerpoint/2010/main" val="11923411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Search for the IEBS Event and TAA Petition </a:t>
            </a:r>
          </a:p>
        </p:txBody>
      </p:sp>
      <p:sp>
        <p:nvSpPr>
          <p:cNvPr id="3" name="Content Placeholder 2"/>
          <p:cNvSpPr>
            <a:spLocks noGrp="1"/>
          </p:cNvSpPr>
          <p:nvPr>
            <p:ph idx="1"/>
          </p:nvPr>
        </p:nvSpPr>
        <p:spPr/>
        <p:txBody>
          <a:bodyPr/>
          <a:lstStyle/>
          <a:p>
            <a:r>
              <a:rPr lang="en-US" sz="2800" dirty="0"/>
              <a:t>Enter the TAA Petition # (or the IEBS # if you want to verify the event information).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311231" y="2954261"/>
            <a:ext cx="6381179" cy="312079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39</a:t>
            </a:fld>
            <a:endParaRPr lang="en-US"/>
          </a:p>
        </p:txBody>
      </p:sp>
      <p:sp>
        <p:nvSpPr>
          <p:cNvPr id="5" name="Oval 4">
            <a:extLst>
              <a:ext uri="{FF2B5EF4-FFF2-40B4-BE49-F238E27FC236}">
                <a16:creationId xmlns:a16="http://schemas.microsoft.com/office/drawing/2014/main" id="{569FE1E0-DAED-401B-834C-F1090583D429}"/>
              </a:ext>
            </a:extLst>
          </p:cNvPr>
          <p:cNvSpPr/>
          <p:nvPr/>
        </p:nvSpPr>
        <p:spPr>
          <a:xfrm>
            <a:off x="1143000" y="3200400"/>
            <a:ext cx="2286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811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Searching for Existing IWDS Clients</a:t>
            </a:r>
          </a:p>
        </p:txBody>
      </p:sp>
      <p:sp>
        <p:nvSpPr>
          <p:cNvPr id="3" name="Content Placeholder 2"/>
          <p:cNvSpPr>
            <a:spLocks noGrp="1"/>
          </p:cNvSpPr>
          <p:nvPr>
            <p:ph idx="1"/>
          </p:nvPr>
        </p:nvSpPr>
        <p:spPr/>
        <p:txBody>
          <a:bodyPr/>
          <a:lstStyle/>
          <a:p>
            <a:pPr marL="0" indent="0">
              <a:buNone/>
            </a:pPr>
            <a:r>
              <a:rPr lang="en-US" sz="2400" dirty="0"/>
              <a:t>Sample Client: 	</a:t>
            </a:r>
            <a:r>
              <a:rPr lang="en-US" sz="2400" b="1" dirty="0"/>
              <a:t>Justina Thompson</a:t>
            </a:r>
            <a:endParaRPr lang="en-US" sz="2400" dirty="0"/>
          </a:p>
          <a:p>
            <a:pPr marL="0" indent="0">
              <a:buNone/>
            </a:pPr>
            <a:r>
              <a:rPr lang="en-US" sz="2400" b="1" dirty="0"/>
              <a:t>			DOB 6/5/1991</a:t>
            </a:r>
            <a:endParaRPr lang="en-US" sz="2400" dirty="0"/>
          </a:p>
          <a:p>
            <a:pPr marL="0" indent="0">
              <a:buNone/>
            </a:pPr>
            <a:r>
              <a:rPr lang="en-US" sz="2400" b="1" dirty="0"/>
              <a:t>			SSN 366-12-3456</a:t>
            </a:r>
            <a:endParaRPr lang="en-US" sz="2400" dirty="0"/>
          </a:p>
          <a:p>
            <a:pPr marL="0" indent="0">
              <a:buNone/>
            </a:pPr>
            <a:r>
              <a:rPr lang="en-US" sz="2400" dirty="0"/>
              <a:t>The first search I would do is a partial last name and last 4 SSN:</a:t>
            </a:r>
          </a:p>
          <a:p>
            <a:pPr marL="0" indent="0">
              <a:buNone/>
            </a:pPr>
            <a:r>
              <a:rPr lang="en-US" dirty="0"/>
              <a:t> </a:t>
            </a:r>
          </a:p>
          <a:p>
            <a:endParaRPr lang="en-US" dirty="0"/>
          </a:p>
        </p:txBody>
      </p:sp>
      <p:pic>
        <p:nvPicPr>
          <p:cNvPr id="4" name="Picture 3"/>
          <p:cNvPicPr/>
          <p:nvPr/>
        </p:nvPicPr>
        <p:blipFill rotWithShape="1">
          <a:blip r:embed="rId2"/>
          <a:srcRect l="6090" t="9223" r="9936"/>
          <a:stretch/>
        </p:blipFill>
        <p:spPr bwMode="auto">
          <a:xfrm>
            <a:off x="1905000" y="3815326"/>
            <a:ext cx="5181600" cy="2169160"/>
          </a:xfrm>
          <a:prstGeom prst="rect">
            <a:avLst/>
          </a:prstGeom>
          <a:ln>
            <a:solidFill>
              <a:schemeClr val="tx1"/>
            </a:solidFill>
          </a:ln>
          <a:effectLst>
            <a:outerShdw blurRad="50800" dist="38100" dir="2700000" sx="101000" sy="101000" algn="tl" rotWithShape="0">
              <a:schemeClr val="tx2">
                <a:alpha val="40000"/>
              </a:schemeClr>
            </a:outerShdw>
          </a:effectLst>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F8DC7482-AC33-42CA-B1C4-D39DF60D2C64}" type="slidenum">
              <a:rPr lang="en-US" smtClean="0"/>
              <a:t>4</a:t>
            </a:fld>
            <a:endParaRPr lang="en-US"/>
          </a:p>
        </p:txBody>
      </p:sp>
    </p:spTree>
    <p:extLst>
      <p:ext uri="{BB962C8B-B14F-4D97-AF65-F5344CB8AC3E}">
        <p14:creationId xmlns:p14="http://schemas.microsoft.com/office/powerpoint/2010/main" val="7165900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Search for the IEBS Event and TAA Petition </a:t>
            </a:r>
          </a:p>
        </p:txBody>
      </p:sp>
      <p:sp>
        <p:nvSpPr>
          <p:cNvPr id="3" name="Content Placeholder 2"/>
          <p:cNvSpPr>
            <a:spLocks noGrp="1"/>
          </p:cNvSpPr>
          <p:nvPr>
            <p:ph idx="1"/>
          </p:nvPr>
        </p:nvSpPr>
        <p:spPr/>
        <p:txBody>
          <a:bodyPr/>
          <a:lstStyle/>
          <a:p>
            <a:r>
              <a:rPr lang="en-US" sz="2800" dirty="0"/>
              <a:t>If the TAA Petition # is associated with an Event in IEBS, that result will appear.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90526" y="3690480"/>
            <a:ext cx="7188137" cy="1680918"/>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40</a:t>
            </a:fld>
            <a:endParaRPr lang="en-US"/>
          </a:p>
        </p:txBody>
      </p:sp>
    </p:spTree>
    <p:extLst>
      <p:ext uri="{BB962C8B-B14F-4D97-AF65-F5344CB8AC3E}">
        <p14:creationId xmlns:p14="http://schemas.microsoft.com/office/powerpoint/2010/main" val="2532850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Search for the IEBS Event and TAA Petition </a:t>
            </a:r>
          </a:p>
        </p:txBody>
      </p:sp>
      <p:sp>
        <p:nvSpPr>
          <p:cNvPr id="3" name="Content Placeholder 2"/>
          <p:cNvSpPr>
            <a:spLocks noGrp="1"/>
          </p:cNvSpPr>
          <p:nvPr>
            <p:ph idx="1"/>
          </p:nvPr>
        </p:nvSpPr>
        <p:spPr/>
        <p:txBody>
          <a:bodyPr/>
          <a:lstStyle/>
          <a:p>
            <a:r>
              <a:rPr lang="en-US" sz="2800" dirty="0"/>
              <a:t>Record the IEBS Event # for use on the customer record.</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4400" y="3608570"/>
            <a:ext cx="7391400" cy="1829371"/>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41</a:t>
            </a:fld>
            <a:endParaRPr lang="en-US"/>
          </a:p>
        </p:txBody>
      </p:sp>
      <p:sp>
        <p:nvSpPr>
          <p:cNvPr id="5" name="Oval 4">
            <a:extLst>
              <a:ext uri="{FF2B5EF4-FFF2-40B4-BE49-F238E27FC236}">
                <a16:creationId xmlns:a16="http://schemas.microsoft.com/office/drawing/2014/main" id="{4BB53EE9-84A8-4A86-A977-0AD6860B71AA}"/>
              </a:ext>
            </a:extLst>
          </p:cNvPr>
          <p:cNvSpPr/>
          <p:nvPr/>
        </p:nvSpPr>
        <p:spPr>
          <a:xfrm>
            <a:off x="3733800" y="4495800"/>
            <a:ext cx="990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0144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First, we search for the client again.</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7" y="2895600"/>
            <a:ext cx="7362825" cy="24669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42</a:t>
            </a:fld>
            <a:endParaRPr lang="en-US"/>
          </a:p>
        </p:txBody>
      </p:sp>
    </p:spTree>
    <p:extLst>
      <p:ext uri="{BB962C8B-B14F-4D97-AF65-F5344CB8AC3E}">
        <p14:creationId xmlns:p14="http://schemas.microsoft.com/office/powerpoint/2010/main" val="1244483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Then we search Illinois </a:t>
            </a:r>
            <a:r>
              <a:rPr lang="en-US" dirty="0" err="1"/>
              <a:t>workNet</a:t>
            </a:r>
            <a:r>
              <a:rPr lang="en-US" dirty="0"/>
              <a:t>.</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2746838"/>
            <a:ext cx="7448550" cy="22193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43</a:t>
            </a:fld>
            <a:endParaRPr lang="en-US"/>
          </a:p>
        </p:txBody>
      </p:sp>
    </p:spTree>
    <p:extLst>
      <p:ext uri="{BB962C8B-B14F-4D97-AF65-F5344CB8AC3E}">
        <p14:creationId xmlns:p14="http://schemas.microsoft.com/office/powerpoint/2010/main" val="36340792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Now we click “Add Customer”.</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743200"/>
            <a:ext cx="7429500" cy="29813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44</a:t>
            </a:fld>
            <a:endParaRPr lang="en-US"/>
          </a:p>
        </p:txBody>
      </p:sp>
    </p:spTree>
    <p:extLst>
      <p:ext uri="{BB962C8B-B14F-4D97-AF65-F5344CB8AC3E}">
        <p14:creationId xmlns:p14="http://schemas.microsoft.com/office/powerpoint/2010/main" val="14789602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Add the client</a:t>
            </a:r>
          </a:p>
          <a:p>
            <a:pPr marL="0" indent="0">
              <a:buNone/>
            </a:pPr>
            <a:r>
              <a:rPr lang="en-US" dirty="0"/>
              <a:t>   information.</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528" y="1712025"/>
            <a:ext cx="3650361" cy="4479989"/>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45</a:t>
            </a:fld>
            <a:endParaRPr lang="en-US"/>
          </a:p>
        </p:txBody>
      </p:sp>
    </p:spTree>
    <p:extLst>
      <p:ext uri="{BB962C8B-B14F-4D97-AF65-F5344CB8AC3E}">
        <p14:creationId xmlns:p14="http://schemas.microsoft.com/office/powerpoint/2010/main" val="17587917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You will be issued a Illinois </a:t>
            </a:r>
            <a:r>
              <a:rPr lang="en-US" dirty="0" err="1"/>
              <a:t>workNet</a:t>
            </a:r>
            <a:r>
              <a:rPr lang="en-US" dirty="0"/>
              <a:t> ID and password for your client.</a:t>
            </a:r>
          </a:p>
          <a:p>
            <a:r>
              <a:rPr lang="en-US" dirty="0"/>
              <a:t>Record and keep this information for them.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2" y="3860475"/>
            <a:ext cx="7419975" cy="19716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46</a:t>
            </a:fld>
            <a:endParaRPr lang="en-US"/>
          </a:p>
        </p:txBody>
      </p:sp>
    </p:spTree>
    <p:extLst>
      <p:ext uri="{BB962C8B-B14F-4D97-AF65-F5344CB8AC3E}">
        <p14:creationId xmlns:p14="http://schemas.microsoft.com/office/powerpoint/2010/main" val="2424941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This is the IWDS customer menu.</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585850"/>
            <a:ext cx="7439025" cy="33432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47</a:t>
            </a:fld>
            <a:endParaRPr lang="en-US"/>
          </a:p>
        </p:txBody>
      </p:sp>
    </p:spTree>
    <p:extLst>
      <p:ext uri="{BB962C8B-B14F-4D97-AF65-F5344CB8AC3E}">
        <p14:creationId xmlns:p14="http://schemas.microsoft.com/office/powerpoint/2010/main" val="602331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800" dirty="0"/>
              <a:t>The customer level is </a:t>
            </a:r>
            <a:r>
              <a:rPr lang="en-US" sz="2800" u="sng" dirty="0"/>
              <a:t>where you make changes after certification of your client</a:t>
            </a:r>
            <a:r>
              <a:rPr lang="en-US" sz="2800" dirty="0"/>
              <a:t>; such as: legal name changes (marriage/divorce/etc.), address changes, etc.</a:t>
            </a:r>
          </a:p>
          <a:p>
            <a:r>
              <a:rPr lang="en-US" sz="2800" dirty="0"/>
              <a:t>The application level is a </a:t>
            </a:r>
            <a:r>
              <a:rPr lang="en-US" sz="2800" b="1" i="1" u="sng" dirty="0"/>
              <a:t>snapshot in time</a:t>
            </a:r>
            <a:r>
              <a:rPr lang="en-US" sz="2800" dirty="0"/>
              <a:t>.  The information at the time of certification </a:t>
            </a:r>
            <a:r>
              <a:rPr lang="en-US" sz="2800" b="1" dirty="0"/>
              <a:t>IS NOT TO BE CHANGED</a:t>
            </a:r>
            <a:r>
              <a:rPr lang="en-US" sz="2800" dirty="0"/>
              <a:t> unless it is proven to have been wrong </a:t>
            </a:r>
            <a:r>
              <a:rPr lang="en-US" sz="2800" b="1" dirty="0"/>
              <a:t>AT THE TIME OF ENTRY</a:t>
            </a:r>
            <a:r>
              <a:rPr lang="en-US" sz="2800" dirty="0"/>
              <a:t>.</a:t>
            </a:r>
          </a:p>
        </p:txBody>
      </p:sp>
      <p:sp>
        <p:nvSpPr>
          <p:cNvPr id="4" name="Slide Number Placeholder 3"/>
          <p:cNvSpPr>
            <a:spLocks noGrp="1"/>
          </p:cNvSpPr>
          <p:nvPr>
            <p:ph type="sldNum" sz="quarter" idx="12"/>
          </p:nvPr>
        </p:nvSpPr>
        <p:spPr/>
        <p:txBody>
          <a:bodyPr/>
          <a:lstStyle/>
          <a:p>
            <a:fld id="{F8DC7482-AC33-42CA-B1C4-D39DF60D2C64}" type="slidenum">
              <a:rPr lang="en-US" smtClean="0"/>
              <a:t>48</a:t>
            </a:fld>
            <a:endParaRPr lang="en-US"/>
          </a:p>
        </p:txBody>
      </p:sp>
    </p:spTree>
    <p:extLst>
      <p:ext uri="{BB962C8B-B14F-4D97-AF65-F5344CB8AC3E}">
        <p14:creationId xmlns:p14="http://schemas.microsoft.com/office/powerpoint/2010/main" val="3309116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Click “List Applications”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597725"/>
            <a:ext cx="7439025" cy="33432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F8DC7482-AC33-42CA-B1C4-D39DF60D2C64}" type="slidenum">
              <a:rPr lang="en-US" smtClean="0"/>
              <a:t>49</a:t>
            </a:fld>
            <a:endParaRPr lang="en-US"/>
          </a:p>
        </p:txBody>
      </p:sp>
    </p:spTree>
    <p:extLst>
      <p:ext uri="{BB962C8B-B14F-4D97-AF65-F5344CB8AC3E}">
        <p14:creationId xmlns:p14="http://schemas.microsoft.com/office/powerpoint/2010/main" val="2268591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Searching for Existing IWDS Clients</a:t>
            </a:r>
          </a:p>
        </p:txBody>
      </p:sp>
      <p:sp>
        <p:nvSpPr>
          <p:cNvPr id="3" name="Content Placeholder 2"/>
          <p:cNvSpPr>
            <a:spLocks noGrp="1"/>
          </p:cNvSpPr>
          <p:nvPr>
            <p:ph idx="1"/>
          </p:nvPr>
        </p:nvSpPr>
        <p:spPr/>
        <p:txBody>
          <a:bodyPr>
            <a:normAutofit/>
          </a:bodyPr>
          <a:lstStyle/>
          <a:p>
            <a:pPr marL="0" indent="0">
              <a:buNone/>
            </a:pPr>
            <a:r>
              <a:rPr lang="en-US" sz="2800" dirty="0"/>
              <a:t>If the results are too large (too many pages of results), then I would do partial last name, partial first name, and last 4 SSN.</a:t>
            </a:r>
          </a:p>
          <a:p>
            <a:pPr marL="0" indent="0">
              <a:buNone/>
            </a:pPr>
            <a:endParaRPr lang="en-US" sz="2400" dirty="0"/>
          </a:p>
        </p:txBody>
      </p:sp>
      <p:pic>
        <p:nvPicPr>
          <p:cNvPr id="4" name="Picture 3"/>
          <p:cNvPicPr>
            <a:picLocks noChangeAspect="1"/>
          </p:cNvPicPr>
          <p:nvPr/>
        </p:nvPicPr>
        <p:blipFill rotWithShape="1">
          <a:blip r:embed="rId2"/>
          <a:srcRect l="7708" t="11823" r="9277"/>
          <a:stretch/>
        </p:blipFill>
        <p:spPr bwMode="auto">
          <a:xfrm>
            <a:off x="1210336" y="3505200"/>
            <a:ext cx="6828640" cy="2364447"/>
          </a:xfrm>
          <a:prstGeom prst="rect">
            <a:avLst/>
          </a:prstGeom>
          <a:ln>
            <a:solidFill>
              <a:schemeClr val="tx1"/>
            </a:solidFill>
          </a:ln>
          <a:effectLst>
            <a:outerShdw blurRad="50800" dist="38100" dir="2700000" sx="101000" sy="101000" algn="tl" rotWithShape="0">
              <a:schemeClr val="tx2">
                <a:alpha val="40000"/>
              </a:schemeClr>
            </a:outerShdw>
          </a:effectLst>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F8DC7482-AC33-42CA-B1C4-D39DF60D2C64}" type="slidenum">
              <a:rPr lang="en-US" smtClean="0"/>
              <a:t>5</a:t>
            </a:fld>
            <a:endParaRPr lang="en-US"/>
          </a:p>
        </p:txBody>
      </p:sp>
    </p:spTree>
    <p:extLst>
      <p:ext uri="{BB962C8B-B14F-4D97-AF65-F5344CB8AC3E}">
        <p14:creationId xmlns:p14="http://schemas.microsoft.com/office/powerpoint/2010/main" val="113667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Click “Add Application”</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718450"/>
            <a:ext cx="7458075" cy="30480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50</a:t>
            </a:fld>
            <a:endParaRPr lang="en-US"/>
          </a:p>
        </p:txBody>
      </p:sp>
    </p:spTree>
    <p:extLst>
      <p:ext uri="{BB962C8B-B14F-4D97-AF65-F5344CB8AC3E}">
        <p14:creationId xmlns:p14="http://schemas.microsoft.com/office/powerpoint/2010/main" val="2362149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For co-enrolled, choose WIOA-TAA.  Fill in your Petition # and contact date.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399" y="2928250"/>
            <a:ext cx="6218365" cy="32766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51</a:t>
            </a:fld>
            <a:endParaRPr lang="en-US"/>
          </a:p>
        </p:txBody>
      </p:sp>
    </p:spTree>
    <p:extLst>
      <p:ext uri="{BB962C8B-B14F-4D97-AF65-F5344CB8AC3E}">
        <p14:creationId xmlns:p14="http://schemas.microsoft.com/office/powerpoint/2010/main" val="34891803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From here, choose “Guided Application”</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713938"/>
            <a:ext cx="7439025" cy="19526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52</a:t>
            </a:fld>
            <a:endParaRPr lang="en-US"/>
          </a:p>
        </p:txBody>
      </p:sp>
    </p:spTree>
    <p:extLst>
      <p:ext uri="{BB962C8B-B14F-4D97-AF65-F5344CB8AC3E}">
        <p14:creationId xmlns:p14="http://schemas.microsoft.com/office/powerpoint/2010/main" val="29389324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a:xfrm>
            <a:off x="457200" y="1920240"/>
            <a:ext cx="3505200" cy="4525963"/>
          </a:xfrm>
        </p:spPr>
        <p:txBody>
          <a:bodyPr/>
          <a:lstStyle/>
          <a:p>
            <a:r>
              <a:rPr lang="en-US" sz="2800" dirty="0"/>
              <a:t>Choose TAA and a 1DC/1EC WIOA option.</a:t>
            </a:r>
          </a:p>
          <a:p>
            <a:r>
              <a:rPr lang="en-US" sz="2800" dirty="0"/>
              <a:t>Find the same </a:t>
            </a:r>
          </a:p>
          <a:p>
            <a:pPr marL="0" indent="0">
              <a:buNone/>
            </a:pPr>
            <a:r>
              <a:rPr lang="en-US" sz="2800" dirty="0"/>
              <a:t>   choice for both</a:t>
            </a:r>
          </a:p>
          <a:p>
            <a:pPr marL="0" indent="0">
              <a:buNone/>
            </a:pPr>
            <a:r>
              <a:rPr lang="en-US" sz="2800" dirty="0"/>
              <a:t>   career and </a:t>
            </a:r>
          </a:p>
          <a:p>
            <a:pPr marL="0" indent="0">
              <a:buNone/>
            </a:pPr>
            <a:r>
              <a:rPr lang="en-US" sz="2800" dirty="0"/>
              <a:t>   training services.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077" y="1932702"/>
            <a:ext cx="4945380" cy="401574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53</a:t>
            </a:fld>
            <a:endParaRPr lang="en-US"/>
          </a:p>
        </p:txBody>
      </p:sp>
    </p:spTree>
    <p:extLst>
      <p:ext uri="{BB962C8B-B14F-4D97-AF65-F5344CB8AC3E}">
        <p14:creationId xmlns:p14="http://schemas.microsoft.com/office/powerpoint/2010/main" val="1827748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800" dirty="0"/>
              <a:t>Answer the TAA Training Criteria questions.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900" y="2485900"/>
            <a:ext cx="6360224" cy="3649599"/>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54</a:t>
            </a:fld>
            <a:endParaRPr lang="en-US"/>
          </a:p>
        </p:txBody>
      </p:sp>
    </p:spTree>
    <p:extLst>
      <p:ext uri="{BB962C8B-B14F-4D97-AF65-F5344CB8AC3E}">
        <p14:creationId xmlns:p14="http://schemas.microsoft.com/office/powerpoint/2010/main" val="3991623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950" dirty="0"/>
              <a:t>Answer the questions about the TAA Petition. </a:t>
            </a:r>
          </a:p>
          <a:p>
            <a:endParaRPr lang="en-US" sz="295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25" y="2572000"/>
            <a:ext cx="5181600" cy="3524458"/>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55</a:t>
            </a:fld>
            <a:endParaRPr lang="en-US"/>
          </a:p>
        </p:txBody>
      </p:sp>
    </p:spTree>
    <p:extLst>
      <p:ext uri="{BB962C8B-B14F-4D97-AF65-F5344CB8AC3E}">
        <p14:creationId xmlns:p14="http://schemas.microsoft.com/office/powerpoint/2010/main" val="4024959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Fill in the contact information.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25" y="2467100"/>
            <a:ext cx="5421249" cy="372046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56</a:t>
            </a:fld>
            <a:endParaRPr lang="en-US"/>
          </a:p>
        </p:txBody>
      </p:sp>
    </p:spTree>
    <p:extLst>
      <p:ext uri="{BB962C8B-B14F-4D97-AF65-F5344CB8AC3E}">
        <p14:creationId xmlns:p14="http://schemas.microsoft.com/office/powerpoint/2010/main" val="1728383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Click “Add Contact”</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600" y="2853050"/>
            <a:ext cx="6048375" cy="26384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57</a:t>
            </a:fld>
            <a:endParaRPr lang="en-US"/>
          </a:p>
        </p:txBody>
      </p:sp>
    </p:spTree>
    <p:extLst>
      <p:ext uri="{BB962C8B-B14F-4D97-AF65-F5344CB8AC3E}">
        <p14:creationId xmlns:p14="http://schemas.microsoft.com/office/powerpoint/2010/main" val="2379568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Fill in Contact Information.  You can enter more than one contact.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300" y="2966850"/>
            <a:ext cx="4800600" cy="3095714"/>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58</a:t>
            </a:fld>
            <a:endParaRPr lang="en-US"/>
          </a:p>
        </p:txBody>
      </p:sp>
    </p:spTree>
    <p:extLst>
      <p:ext uri="{BB962C8B-B14F-4D97-AF65-F5344CB8AC3E}">
        <p14:creationId xmlns:p14="http://schemas.microsoft.com/office/powerpoint/2010/main" val="1244009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Review the contact information.</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06" y="2860975"/>
            <a:ext cx="6048375" cy="25717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59</a:t>
            </a:fld>
            <a:endParaRPr lang="en-US"/>
          </a:p>
        </p:txBody>
      </p:sp>
    </p:spTree>
    <p:extLst>
      <p:ext uri="{BB962C8B-B14F-4D97-AF65-F5344CB8AC3E}">
        <p14:creationId xmlns:p14="http://schemas.microsoft.com/office/powerpoint/2010/main" val="800101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Searching for Existing IWDS Clients</a:t>
            </a:r>
          </a:p>
        </p:txBody>
      </p:sp>
      <p:sp>
        <p:nvSpPr>
          <p:cNvPr id="3" name="Content Placeholder 2"/>
          <p:cNvSpPr>
            <a:spLocks noGrp="1"/>
          </p:cNvSpPr>
          <p:nvPr>
            <p:ph idx="1"/>
          </p:nvPr>
        </p:nvSpPr>
        <p:spPr/>
        <p:txBody>
          <a:bodyPr/>
          <a:lstStyle/>
          <a:p>
            <a:pPr marL="0" indent="0">
              <a:buNone/>
            </a:pPr>
            <a:r>
              <a:rPr lang="en-US" sz="2800" dirty="0"/>
              <a:t>If you think there has been a legal name change (marriage, divorce, etc.), another option would be last 4 SSN and Birth Date.</a:t>
            </a:r>
          </a:p>
          <a:p>
            <a:endParaRPr lang="en-US" dirty="0"/>
          </a:p>
        </p:txBody>
      </p:sp>
      <p:pic>
        <p:nvPicPr>
          <p:cNvPr id="4" name="Picture 3"/>
          <p:cNvPicPr>
            <a:picLocks noChangeAspect="1"/>
          </p:cNvPicPr>
          <p:nvPr/>
        </p:nvPicPr>
        <p:blipFill rotWithShape="1">
          <a:blip r:embed="rId2"/>
          <a:srcRect l="8031" t="9901" r="10049"/>
          <a:stretch/>
        </p:blipFill>
        <p:spPr bwMode="auto">
          <a:xfrm>
            <a:off x="1371600" y="3553068"/>
            <a:ext cx="6702206" cy="2391955"/>
          </a:xfrm>
          <a:prstGeom prst="rect">
            <a:avLst/>
          </a:prstGeom>
          <a:ln>
            <a:solidFill>
              <a:schemeClr val="tx1"/>
            </a:solidFill>
          </a:ln>
          <a:effectLst>
            <a:outerShdw blurRad="50800" dist="38100" dir="2700000" sx="101000" sy="101000" algn="tl" rotWithShape="0">
              <a:schemeClr val="tx2">
                <a:alpha val="40000"/>
              </a:schemeClr>
            </a:outerShdw>
          </a:effectLst>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F8DC7482-AC33-42CA-B1C4-D39DF60D2C64}" type="slidenum">
              <a:rPr lang="en-US" smtClean="0"/>
              <a:t>6</a:t>
            </a:fld>
            <a:endParaRPr lang="en-US"/>
          </a:p>
        </p:txBody>
      </p:sp>
    </p:spTree>
    <p:extLst>
      <p:ext uri="{BB962C8B-B14F-4D97-AF65-F5344CB8AC3E}">
        <p14:creationId xmlns:p14="http://schemas.microsoft.com/office/powerpoint/2010/main" val="3860835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a:xfrm>
            <a:off x="457200" y="1920240"/>
            <a:ext cx="3962400" cy="4525963"/>
          </a:xfrm>
        </p:spPr>
        <p:txBody>
          <a:bodyPr/>
          <a:lstStyle/>
          <a:p>
            <a:r>
              <a:rPr lang="en-US" dirty="0"/>
              <a:t>Fill in client</a:t>
            </a:r>
          </a:p>
          <a:p>
            <a:pPr marL="0" indent="0">
              <a:buNone/>
            </a:pPr>
            <a:r>
              <a:rPr lang="en-US" dirty="0"/>
              <a:t>   information.</a:t>
            </a:r>
          </a:p>
          <a:p>
            <a:pPr marL="0" indent="0">
              <a:buNone/>
            </a:pPr>
            <a:endParaRPr lang="en-US" dirty="0"/>
          </a:p>
          <a:p>
            <a:pPr marL="0" indent="0">
              <a:buNone/>
            </a:pPr>
            <a:endParaRPr lang="en-US" dirty="0"/>
          </a:p>
          <a:p>
            <a:r>
              <a:rPr lang="en-US" dirty="0"/>
              <a:t>Notice at the </a:t>
            </a:r>
          </a:p>
          <a:p>
            <a:pPr marL="0" indent="0">
              <a:buNone/>
            </a:pPr>
            <a:r>
              <a:rPr lang="en-US" dirty="0"/>
              <a:t>   bottom…scroll</a:t>
            </a:r>
          </a:p>
          <a:p>
            <a:pPr marL="0" indent="0">
              <a:buNone/>
            </a:pPr>
            <a:r>
              <a:rPr lang="en-US" dirty="0"/>
              <a:t>   down.</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801" y="1749626"/>
            <a:ext cx="3963067" cy="4307681"/>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60</a:t>
            </a:fld>
            <a:endParaRPr lang="en-US"/>
          </a:p>
        </p:txBody>
      </p:sp>
    </p:spTree>
    <p:extLst>
      <p:ext uri="{BB962C8B-B14F-4D97-AF65-F5344CB8AC3E}">
        <p14:creationId xmlns:p14="http://schemas.microsoft.com/office/powerpoint/2010/main" val="10029089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These fields are new as of 2017. You only fill these out if the client reports a disability.</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892" y="3046025"/>
            <a:ext cx="6162675" cy="29908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61</a:t>
            </a:fld>
            <a:endParaRPr lang="en-US"/>
          </a:p>
        </p:txBody>
      </p:sp>
    </p:spTree>
    <p:extLst>
      <p:ext uri="{BB962C8B-B14F-4D97-AF65-F5344CB8AC3E}">
        <p14:creationId xmlns:p14="http://schemas.microsoft.com/office/powerpoint/2010/main" val="2505761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If your client is</a:t>
            </a:r>
          </a:p>
          <a:p>
            <a:pPr marL="0" indent="0">
              <a:buNone/>
            </a:pPr>
            <a:r>
              <a:rPr lang="en-US" dirty="0"/>
              <a:t>   a Veteran, make</a:t>
            </a:r>
          </a:p>
          <a:p>
            <a:pPr marL="0" indent="0">
              <a:buNone/>
            </a:pPr>
            <a:r>
              <a:rPr lang="en-US" dirty="0"/>
              <a:t>   sure you get a </a:t>
            </a:r>
          </a:p>
          <a:p>
            <a:pPr marL="0" indent="0">
              <a:buNone/>
            </a:pPr>
            <a:r>
              <a:rPr lang="en-US" dirty="0"/>
              <a:t>   copy of the </a:t>
            </a:r>
          </a:p>
          <a:p>
            <a:pPr marL="0" indent="0">
              <a:buNone/>
            </a:pPr>
            <a:r>
              <a:rPr lang="en-US" dirty="0"/>
              <a:t>   DD-214.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901" y="1771400"/>
            <a:ext cx="3956304" cy="4285488"/>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62</a:t>
            </a:fld>
            <a:endParaRPr lang="en-US"/>
          </a:p>
        </p:txBody>
      </p:sp>
    </p:spTree>
    <p:extLst>
      <p:ext uri="{BB962C8B-B14F-4D97-AF65-F5344CB8AC3E}">
        <p14:creationId xmlns:p14="http://schemas.microsoft.com/office/powerpoint/2010/main" val="1963367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Choose any</a:t>
            </a:r>
          </a:p>
          <a:p>
            <a:pPr marL="0" indent="0">
              <a:buNone/>
            </a:pPr>
            <a:r>
              <a:rPr lang="en-US" dirty="0"/>
              <a:t>   concurrent</a:t>
            </a:r>
          </a:p>
          <a:p>
            <a:pPr marL="0" indent="0">
              <a:buNone/>
            </a:pPr>
            <a:r>
              <a:rPr lang="en-US" dirty="0"/>
              <a:t>   programs that</a:t>
            </a:r>
          </a:p>
          <a:p>
            <a:pPr marL="0" indent="0">
              <a:buNone/>
            </a:pPr>
            <a:r>
              <a:rPr lang="en-US" dirty="0"/>
              <a:t>   your client is</a:t>
            </a:r>
          </a:p>
          <a:p>
            <a:pPr marL="0" indent="0">
              <a:buNone/>
            </a:pPr>
            <a:r>
              <a:rPr lang="en-US" dirty="0"/>
              <a:t>   currently in.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47600"/>
            <a:ext cx="4013058" cy="4081462"/>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63</a:t>
            </a:fld>
            <a:endParaRPr lang="en-US"/>
          </a:p>
        </p:txBody>
      </p:sp>
    </p:spTree>
    <p:extLst>
      <p:ext uri="{BB962C8B-B14F-4D97-AF65-F5344CB8AC3E}">
        <p14:creationId xmlns:p14="http://schemas.microsoft.com/office/powerpoint/2010/main" val="2128809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Add your test scores.</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075" y="2864925"/>
            <a:ext cx="6096000" cy="25812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64</a:t>
            </a:fld>
            <a:endParaRPr lang="en-US"/>
          </a:p>
        </p:txBody>
      </p:sp>
    </p:spTree>
    <p:extLst>
      <p:ext uri="{BB962C8B-B14F-4D97-AF65-F5344CB8AC3E}">
        <p14:creationId xmlns:p14="http://schemas.microsoft.com/office/powerpoint/2010/main" val="3550457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3589" y="2057400"/>
            <a:ext cx="6057900" cy="17526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75" y="3962400"/>
            <a:ext cx="6000750" cy="19145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8DC7482-AC33-42CA-B1C4-D39DF60D2C64}" type="slidenum">
              <a:rPr lang="en-US" smtClean="0"/>
              <a:t>65</a:t>
            </a:fld>
            <a:endParaRPr lang="en-US"/>
          </a:p>
        </p:txBody>
      </p:sp>
    </p:spTree>
    <p:extLst>
      <p:ext uri="{BB962C8B-B14F-4D97-AF65-F5344CB8AC3E}">
        <p14:creationId xmlns:p14="http://schemas.microsoft.com/office/powerpoint/2010/main" val="37360255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Mainly looking for Math and Reading.</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677" y="2726375"/>
            <a:ext cx="6238875" cy="29241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66</a:t>
            </a:fld>
            <a:endParaRPr lang="en-US"/>
          </a:p>
        </p:txBody>
      </p:sp>
    </p:spTree>
    <p:extLst>
      <p:ext uri="{BB962C8B-B14F-4D97-AF65-F5344CB8AC3E}">
        <p14:creationId xmlns:p14="http://schemas.microsoft.com/office/powerpoint/2010/main" val="32694279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500" y="2575019"/>
            <a:ext cx="6096000" cy="25050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8DC7482-AC33-42CA-B1C4-D39DF60D2C64}" type="slidenum">
              <a:rPr lang="en-US" smtClean="0"/>
              <a:t>67</a:t>
            </a:fld>
            <a:endParaRPr lang="en-US"/>
          </a:p>
        </p:txBody>
      </p:sp>
    </p:spTree>
    <p:extLst>
      <p:ext uri="{BB962C8B-B14F-4D97-AF65-F5344CB8AC3E}">
        <p14:creationId xmlns:p14="http://schemas.microsoft.com/office/powerpoint/2010/main" val="2466325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If applicable, select any barriers to employment.</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925" y="3064825"/>
            <a:ext cx="5172075" cy="28194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68</a:t>
            </a:fld>
            <a:endParaRPr lang="en-US"/>
          </a:p>
        </p:txBody>
      </p:sp>
    </p:spTree>
    <p:extLst>
      <p:ext uri="{BB962C8B-B14F-4D97-AF65-F5344CB8AC3E}">
        <p14:creationId xmlns:p14="http://schemas.microsoft.com/office/powerpoint/2010/main" val="28697910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Enter Education Status</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50" y="2445325"/>
            <a:ext cx="5934075" cy="37052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69</a:t>
            </a:fld>
            <a:endParaRPr lang="en-US"/>
          </a:p>
        </p:txBody>
      </p:sp>
    </p:spTree>
    <p:extLst>
      <p:ext uri="{BB962C8B-B14F-4D97-AF65-F5344CB8AC3E}">
        <p14:creationId xmlns:p14="http://schemas.microsoft.com/office/powerpoint/2010/main" val="2667879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Searching for Existing IWDS Clients</a:t>
            </a:r>
          </a:p>
        </p:txBody>
      </p:sp>
      <p:sp>
        <p:nvSpPr>
          <p:cNvPr id="3" name="Content Placeholder 2"/>
          <p:cNvSpPr>
            <a:spLocks noGrp="1"/>
          </p:cNvSpPr>
          <p:nvPr>
            <p:ph idx="1"/>
          </p:nvPr>
        </p:nvSpPr>
        <p:spPr/>
        <p:txBody>
          <a:bodyPr/>
          <a:lstStyle/>
          <a:p>
            <a:pPr marL="0" indent="0">
              <a:buNone/>
            </a:pPr>
            <a:r>
              <a:rPr lang="en-US" sz="2800" dirty="0"/>
              <a:t>Or partial first name and Last 4 SSN:</a:t>
            </a:r>
          </a:p>
          <a:p>
            <a:endParaRPr lang="en-US" dirty="0"/>
          </a:p>
        </p:txBody>
      </p:sp>
      <p:sp>
        <p:nvSpPr>
          <p:cNvPr id="5" name="Slide Number Placeholder 4"/>
          <p:cNvSpPr>
            <a:spLocks noGrp="1"/>
          </p:cNvSpPr>
          <p:nvPr>
            <p:ph type="sldNum" sz="quarter" idx="12"/>
          </p:nvPr>
        </p:nvSpPr>
        <p:spPr/>
        <p:txBody>
          <a:bodyPr/>
          <a:lstStyle/>
          <a:p>
            <a:fld id="{F8DC7482-AC33-42CA-B1C4-D39DF60D2C64}" type="slidenum">
              <a:rPr lang="en-US" smtClean="0"/>
              <a:t>7</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48"/>
          <a:stretch/>
        </p:blipFill>
        <p:spPr bwMode="auto">
          <a:xfrm>
            <a:off x="1676400" y="2770593"/>
            <a:ext cx="6200776" cy="261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2660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Enter Employment Characteristics</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100" y="2504701"/>
            <a:ext cx="5658612" cy="367093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70</a:t>
            </a:fld>
            <a:endParaRPr lang="en-US"/>
          </a:p>
        </p:txBody>
      </p:sp>
    </p:spTree>
    <p:extLst>
      <p:ext uri="{BB962C8B-B14F-4D97-AF65-F5344CB8AC3E}">
        <p14:creationId xmlns:p14="http://schemas.microsoft.com/office/powerpoint/2010/main" val="2046843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Fill in Dislocated Worker characteristics</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62" y="2781800"/>
            <a:ext cx="5686425" cy="30003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71</a:t>
            </a:fld>
            <a:endParaRPr lang="en-US"/>
          </a:p>
        </p:txBody>
      </p:sp>
    </p:spTree>
    <p:extLst>
      <p:ext uri="{BB962C8B-B14F-4D97-AF65-F5344CB8AC3E}">
        <p14:creationId xmlns:p14="http://schemas.microsoft.com/office/powerpoint/2010/main" val="4708444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950" dirty="0"/>
              <a:t>Enter the Dislocation Job that has the TAA Petition and IEBS Event that we verified earlier for this client.</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2" y="3389409"/>
            <a:ext cx="5173504" cy="2777014"/>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72</a:t>
            </a:fld>
            <a:endParaRPr lang="en-US"/>
          </a:p>
        </p:txBody>
      </p:sp>
    </p:spTree>
    <p:extLst>
      <p:ext uri="{BB962C8B-B14F-4D97-AF65-F5344CB8AC3E}">
        <p14:creationId xmlns:p14="http://schemas.microsoft.com/office/powerpoint/2010/main" val="31351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950" dirty="0"/>
              <a:t>Next to the Employer Name click “Search”.</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781" y="2922325"/>
            <a:ext cx="6429375" cy="18383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73</a:t>
            </a:fld>
            <a:endParaRPr lang="en-US"/>
          </a:p>
        </p:txBody>
      </p:sp>
    </p:spTree>
    <p:extLst>
      <p:ext uri="{BB962C8B-B14F-4D97-AF65-F5344CB8AC3E}">
        <p14:creationId xmlns:p14="http://schemas.microsoft.com/office/powerpoint/2010/main" val="13949109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950" dirty="0"/>
              <a:t>Enter the Company Name and click “Search”.</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963" y="2754888"/>
            <a:ext cx="6029325" cy="15144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74</a:t>
            </a:fld>
            <a:endParaRPr lang="en-US"/>
          </a:p>
        </p:txBody>
      </p:sp>
    </p:spTree>
    <p:extLst>
      <p:ext uri="{BB962C8B-B14F-4D97-AF65-F5344CB8AC3E}">
        <p14:creationId xmlns:p14="http://schemas.microsoft.com/office/powerpoint/2010/main" val="2801862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Select the one that matches your FEIN from the TAA Petition number.</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802" y="3230100"/>
            <a:ext cx="6238875" cy="20574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75</a:t>
            </a:fld>
            <a:endParaRPr lang="en-US"/>
          </a:p>
        </p:txBody>
      </p:sp>
    </p:spTree>
    <p:extLst>
      <p:ext uri="{BB962C8B-B14F-4D97-AF65-F5344CB8AC3E}">
        <p14:creationId xmlns:p14="http://schemas.microsoft.com/office/powerpoint/2010/main" val="27061522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Fill in the </a:t>
            </a:r>
          </a:p>
          <a:p>
            <a:pPr marL="0" indent="0">
              <a:buNone/>
            </a:pPr>
            <a:r>
              <a:rPr lang="en-US" dirty="0"/>
              <a:t>   Job Info.</a:t>
            </a:r>
          </a:p>
          <a:p>
            <a:pPr marL="0" indent="0">
              <a:buNone/>
            </a:pPr>
            <a:endParaRPr lang="en-US" dirty="0"/>
          </a:p>
          <a:p>
            <a:pPr marL="0" indent="0">
              <a:buNone/>
            </a:pPr>
            <a:endParaRPr lang="en-US" dirty="0"/>
          </a:p>
          <a:p>
            <a:pPr marL="0" indent="0">
              <a:buNone/>
            </a:pPr>
            <a:r>
              <a:rPr lang="en-US" dirty="0"/>
              <a:t>When you get</a:t>
            </a:r>
          </a:p>
          <a:p>
            <a:pPr marL="0" indent="0">
              <a:buNone/>
            </a:pPr>
            <a:r>
              <a:rPr lang="en-US" dirty="0"/>
              <a:t>To IEBS ID,</a:t>
            </a:r>
          </a:p>
          <a:p>
            <a:pPr marL="0" indent="0">
              <a:buNone/>
            </a:pPr>
            <a:r>
              <a:rPr lang="en-US" dirty="0"/>
              <a:t>click “Search”.</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031" y="1811975"/>
            <a:ext cx="5012246" cy="426910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76</a:t>
            </a:fld>
            <a:endParaRPr lang="en-US"/>
          </a:p>
        </p:txBody>
      </p:sp>
    </p:spTree>
    <p:extLst>
      <p:ext uri="{BB962C8B-B14F-4D97-AF65-F5344CB8AC3E}">
        <p14:creationId xmlns:p14="http://schemas.microsoft.com/office/powerpoint/2010/main" val="2163727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Enter the IEBS number we searched for earlier and click “Search”.</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41125"/>
            <a:ext cx="5364480" cy="318516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77</a:t>
            </a:fld>
            <a:endParaRPr lang="en-US"/>
          </a:p>
        </p:txBody>
      </p:sp>
    </p:spTree>
    <p:extLst>
      <p:ext uri="{BB962C8B-B14F-4D97-AF65-F5344CB8AC3E}">
        <p14:creationId xmlns:p14="http://schemas.microsoft.com/office/powerpoint/2010/main" val="3784303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Select the IEBS Event</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400" y="2590800"/>
            <a:ext cx="6096000" cy="31623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78</a:t>
            </a:fld>
            <a:endParaRPr lang="en-US"/>
          </a:p>
        </p:txBody>
      </p:sp>
    </p:spTree>
    <p:extLst>
      <p:ext uri="{BB962C8B-B14F-4D97-AF65-F5344CB8AC3E}">
        <p14:creationId xmlns:p14="http://schemas.microsoft.com/office/powerpoint/2010/main" val="5797403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Keep filling in Job information, until you get to the NAICS code.  Once here click “Search”.</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191" y="3361703"/>
            <a:ext cx="5739765" cy="2795397"/>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79</a:t>
            </a:fld>
            <a:endParaRPr lang="en-US"/>
          </a:p>
        </p:txBody>
      </p:sp>
    </p:spTree>
    <p:extLst>
      <p:ext uri="{BB962C8B-B14F-4D97-AF65-F5344CB8AC3E}">
        <p14:creationId xmlns:p14="http://schemas.microsoft.com/office/powerpoint/2010/main" val="6122685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Before we get into Eligibility</a:t>
            </a:r>
            <a:endParaRPr lang="en-US" dirty="0"/>
          </a:p>
        </p:txBody>
      </p:sp>
      <p:sp>
        <p:nvSpPr>
          <p:cNvPr id="3" name="Content Placeholder 2"/>
          <p:cNvSpPr>
            <a:spLocks noGrp="1"/>
          </p:cNvSpPr>
          <p:nvPr>
            <p:ph idx="1"/>
          </p:nvPr>
        </p:nvSpPr>
        <p:spPr/>
        <p:txBody>
          <a:bodyPr/>
          <a:lstStyle/>
          <a:p>
            <a:r>
              <a:rPr lang="en-US" altLang="en-US" dirty="0"/>
              <a:t>U.S. Department of Labor put out guidance on Handling and Protection of Personally Identifiable Information (PII) in TEGL No. 39-11.</a:t>
            </a:r>
          </a:p>
          <a:p>
            <a:r>
              <a:rPr lang="en-US" altLang="en-US" dirty="0"/>
              <a:t>Dated June 28</a:t>
            </a:r>
            <a:r>
              <a:rPr lang="en-US" altLang="en-US" baseline="30000" dirty="0"/>
              <a:t>th</a:t>
            </a:r>
            <a:r>
              <a:rPr lang="en-US" altLang="en-US" dirty="0"/>
              <a:t>, 2012; it states: Federal Law, OMB Guidance, and Departmental and ETA policies require that PII and other sensitive information be protected.</a:t>
            </a:r>
          </a:p>
          <a:p>
            <a:endParaRPr lang="en-US" dirty="0"/>
          </a:p>
        </p:txBody>
      </p:sp>
      <p:sp>
        <p:nvSpPr>
          <p:cNvPr id="4" name="Slide Number Placeholder 3"/>
          <p:cNvSpPr>
            <a:spLocks noGrp="1"/>
          </p:cNvSpPr>
          <p:nvPr>
            <p:ph type="sldNum" sz="quarter" idx="12"/>
          </p:nvPr>
        </p:nvSpPr>
        <p:spPr/>
        <p:txBody>
          <a:bodyPr/>
          <a:lstStyle/>
          <a:p>
            <a:fld id="{F8DC7482-AC33-42CA-B1C4-D39DF60D2C64}" type="slidenum">
              <a:rPr lang="en-US" smtClean="0"/>
              <a:t>8</a:t>
            </a:fld>
            <a:endParaRPr lang="en-US"/>
          </a:p>
        </p:txBody>
      </p:sp>
    </p:spTree>
    <p:extLst>
      <p:ext uri="{BB962C8B-B14F-4D97-AF65-F5344CB8AC3E}">
        <p14:creationId xmlns:p14="http://schemas.microsoft.com/office/powerpoint/2010/main" val="11015012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Search for the job industry type.</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900" y="2507675"/>
            <a:ext cx="6019800" cy="36576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80</a:t>
            </a:fld>
            <a:endParaRPr lang="en-US"/>
          </a:p>
        </p:txBody>
      </p:sp>
    </p:spTree>
    <p:extLst>
      <p:ext uri="{BB962C8B-B14F-4D97-AF65-F5344CB8AC3E}">
        <p14:creationId xmlns:p14="http://schemas.microsoft.com/office/powerpoint/2010/main" val="666203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Pick the one that is closest to your job.</a:t>
            </a:r>
          </a:p>
          <a:p>
            <a:r>
              <a:rPr lang="en-US" dirty="0"/>
              <a:t>We are choosing the first one.</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25" y="3119250"/>
            <a:ext cx="5777865" cy="2854643"/>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81</a:t>
            </a:fld>
            <a:endParaRPr lang="en-US"/>
          </a:p>
        </p:txBody>
      </p:sp>
    </p:spTree>
    <p:extLst>
      <p:ext uri="{BB962C8B-B14F-4D97-AF65-F5344CB8AC3E}">
        <p14:creationId xmlns:p14="http://schemas.microsoft.com/office/powerpoint/2010/main" val="15553139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Now click “Search” on O*Net.</a:t>
            </a:r>
          </a:p>
          <a:p>
            <a:pPr marL="0" indent="0">
              <a:buNone/>
            </a:pP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13" y="3126050"/>
            <a:ext cx="4791075" cy="10096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82</a:t>
            </a:fld>
            <a:endParaRPr lang="en-US"/>
          </a:p>
        </p:txBody>
      </p:sp>
    </p:spTree>
    <p:extLst>
      <p:ext uri="{BB962C8B-B14F-4D97-AF65-F5344CB8AC3E}">
        <p14:creationId xmlns:p14="http://schemas.microsoft.com/office/powerpoint/2010/main" val="2775788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I recommend using the same keyword.</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050" y="2819400"/>
            <a:ext cx="5857875" cy="23241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83</a:t>
            </a:fld>
            <a:endParaRPr lang="en-US"/>
          </a:p>
        </p:txBody>
      </p:sp>
    </p:spTree>
    <p:extLst>
      <p:ext uri="{BB962C8B-B14F-4D97-AF65-F5344CB8AC3E}">
        <p14:creationId xmlns:p14="http://schemas.microsoft.com/office/powerpoint/2010/main" val="3595046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Find your closest match.</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175" y="2791700"/>
            <a:ext cx="5991225" cy="24955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84</a:t>
            </a:fld>
            <a:endParaRPr lang="en-US"/>
          </a:p>
        </p:txBody>
      </p:sp>
    </p:spTree>
    <p:extLst>
      <p:ext uri="{BB962C8B-B14F-4D97-AF65-F5344CB8AC3E}">
        <p14:creationId xmlns:p14="http://schemas.microsoft.com/office/powerpoint/2010/main" val="1843208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Click “Save” to save the job record.</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325" y="2895600"/>
            <a:ext cx="6153150" cy="23431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85</a:t>
            </a:fld>
            <a:endParaRPr lang="en-US"/>
          </a:p>
        </p:txBody>
      </p:sp>
    </p:spTree>
    <p:extLst>
      <p:ext uri="{BB962C8B-B14F-4D97-AF65-F5344CB8AC3E}">
        <p14:creationId xmlns:p14="http://schemas.microsoft.com/office/powerpoint/2010/main" val="15278008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Make sure it shows as a Dislocation Job. </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675" y="2626425"/>
            <a:ext cx="6134100" cy="30956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86</a:t>
            </a:fld>
            <a:endParaRPr lang="en-US"/>
          </a:p>
        </p:txBody>
      </p:sp>
    </p:spTree>
    <p:extLst>
      <p:ext uri="{BB962C8B-B14F-4D97-AF65-F5344CB8AC3E}">
        <p14:creationId xmlns:p14="http://schemas.microsoft.com/office/powerpoint/2010/main" val="641549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Enter the Public Assistance information.</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60125"/>
            <a:ext cx="5029200" cy="3532214"/>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87</a:t>
            </a:fld>
            <a:endParaRPr lang="en-US"/>
          </a:p>
        </p:txBody>
      </p:sp>
    </p:spTree>
    <p:extLst>
      <p:ext uri="{BB962C8B-B14F-4D97-AF65-F5344CB8AC3E}">
        <p14:creationId xmlns:p14="http://schemas.microsoft.com/office/powerpoint/2010/main" val="1424334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Fill in the Family Characteristics.  If anyone else is in the “family” besides the applicant, click “list family”.</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931" y="3738750"/>
            <a:ext cx="4600575" cy="2114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88</a:t>
            </a:fld>
            <a:endParaRPr lang="en-US"/>
          </a:p>
        </p:txBody>
      </p:sp>
    </p:spTree>
    <p:extLst>
      <p:ext uri="{BB962C8B-B14F-4D97-AF65-F5344CB8AC3E}">
        <p14:creationId xmlns:p14="http://schemas.microsoft.com/office/powerpoint/2010/main" val="254578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To add a person click “Add Member”.</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675" y="2951025"/>
            <a:ext cx="6057900" cy="21336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89</a:t>
            </a:fld>
            <a:endParaRPr lang="en-US"/>
          </a:p>
        </p:txBody>
      </p:sp>
    </p:spTree>
    <p:extLst>
      <p:ext uri="{BB962C8B-B14F-4D97-AF65-F5344CB8AC3E}">
        <p14:creationId xmlns:p14="http://schemas.microsoft.com/office/powerpoint/2010/main" val="26913489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Before we get into Eligibility</a:t>
            </a:r>
            <a:endParaRPr lang="en-US" dirty="0"/>
          </a:p>
        </p:txBody>
      </p:sp>
      <p:sp>
        <p:nvSpPr>
          <p:cNvPr id="3" name="Content Placeholder 2"/>
          <p:cNvSpPr>
            <a:spLocks noGrp="1"/>
          </p:cNvSpPr>
          <p:nvPr>
            <p:ph idx="1"/>
          </p:nvPr>
        </p:nvSpPr>
        <p:spPr/>
        <p:txBody>
          <a:bodyPr/>
          <a:lstStyle/>
          <a:p>
            <a:r>
              <a:rPr lang="en-US" altLang="en-US" dirty="0"/>
              <a:t>Grantees must ensure PII is not transmitted to unauthorized users. </a:t>
            </a:r>
          </a:p>
          <a:p>
            <a:r>
              <a:rPr lang="en-US" altLang="en-US" dirty="0"/>
              <a:t>Grantees must take the steps necessary to ensure the privacy of all PII obtained from participants and/or other individuals and to protect such information from unauthorized disclosure.</a:t>
            </a:r>
          </a:p>
        </p:txBody>
      </p:sp>
      <p:sp>
        <p:nvSpPr>
          <p:cNvPr id="4" name="Slide Number Placeholder 3"/>
          <p:cNvSpPr>
            <a:spLocks noGrp="1"/>
          </p:cNvSpPr>
          <p:nvPr>
            <p:ph type="sldNum" sz="quarter" idx="12"/>
          </p:nvPr>
        </p:nvSpPr>
        <p:spPr/>
        <p:txBody>
          <a:bodyPr/>
          <a:lstStyle/>
          <a:p>
            <a:fld id="{F8DC7482-AC33-42CA-B1C4-D39DF60D2C64}" type="slidenum">
              <a:rPr lang="en-US" smtClean="0"/>
              <a:t>9</a:t>
            </a:fld>
            <a:endParaRPr lang="en-US"/>
          </a:p>
        </p:txBody>
      </p:sp>
    </p:spTree>
    <p:extLst>
      <p:ext uri="{BB962C8B-B14F-4D97-AF65-F5344CB8AC3E}">
        <p14:creationId xmlns:p14="http://schemas.microsoft.com/office/powerpoint/2010/main" val="977687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Start with the applicant.</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413" y="2835250"/>
            <a:ext cx="4448175" cy="24669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90</a:t>
            </a:fld>
            <a:endParaRPr lang="en-US"/>
          </a:p>
        </p:txBody>
      </p:sp>
    </p:spTree>
    <p:extLst>
      <p:ext uri="{BB962C8B-B14F-4D97-AF65-F5344CB8AC3E}">
        <p14:creationId xmlns:p14="http://schemas.microsoft.com/office/powerpoint/2010/main" val="2883613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Then add the other family members.</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625" y="2847125"/>
            <a:ext cx="4381500" cy="23907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91</a:t>
            </a:fld>
            <a:endParaRPr lang="en-US"/>
          </a:p>
        </p:txBody>
      </p:sp>
    </p:spTree>
    <p:extLst>
      <p:ext uri="{BB962C8B-B14F-4D97-AF65-F5344CB8AC3E}">
        <p14:creationId xmlns:p14="http://schemas.microsoft.com/office/powerpoint/2010/main" val="17367982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a:xfrm>
            <a:off x="457200" y="1905000"/>
            <a:ext cx="8229600" cy="4525963"/>
          </a:xfrm>
        </p:spPr>
        <p:txBody>
          <a:bodyPr/>
          <a:lstStyle/>
          <a:p>
            <a:r>
              <a:rPr lang="en-US" dirty="0"/>
              <a:t>Please review and click “Return”.</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375" y="2733325"/>
            <a:ext cx="6096000" cy="230505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92</a:t>
            </a:fld>
            <a:endParaRPr lang="en-US"/>
          </a:p>
        </p:txBody>
      </p:sp>
    </p:spTree>
    <p:extLst>
      <p:ext uri="{BB962C8B-B14F-4D97-AF65-F5344CB8AC3E}">
        <p14:creationId xmlns:p14="http://schemas.microsoft.com/office/powerpoint/2010/main" val="36562383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Click “Next”</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707" y="2831300"/>
            <a:ext cx="4724400" cy="21240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93</a:t>
            </a:fld>
            <a:endParaRPr lang="en-US"/>
          </a:p>
        </p:txBody>
      </p:sp>
    </p:spTree>
    <p:extLst>
      <p:ext uri="{BB962C8B-B14F-4D97-AF65-F5344CB8AC3E}">
        <p14:creationId xmlns:p14="http://schemas.microsoft.com/office/powerpoint/2010/main" val="191558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Answer the WIOA Training Criteria.</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870" y="2801600"/>
            <a:ext cx="5743575" cy="277177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94</a:t>
            </a:fld>
            <a:endParaRPr lang="en-US"/>
          </a:p>
        </p:txBody>
      </p:sp>
    </p:spTree>
    <p:extLst>
      <p:ext uri="{BB962C8B-B14F-4D97-AF65-F5344CB8AC3E}">
        <p14:creationId xmlns:p14="http://schemas.microsoft.com/office/powerpoint/2010/main" val="12041588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Add any comments for Custom Eligibility Data.</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193" y="3294425"/>
            <a:ext cx="5543550" cy="1838325"/>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95</a:t>
            </a:fld>
            <a:endParaRPr lang="en-US"/>
          </a:p>
        </p:txBody>
      </p:sp>
    </p:spTree>
    <p:extLst>
      <p:ext uri="{BB962C8B-B14F-4D97-AF65-F5344CB8AC3E}">
        <p14:creationId xmlns:p14="http://schemas.microsoft.com/office/powerpoint/2010/main" val="1067599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Enter your Application Date and your Eligibility Date (which can be later than the Application Date).</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238" y="3519550"/>
            <a:ext cx="6105525" cy="2552700"/>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96</a:t>
            </a:fld>
            <a:endParaRPr lang="en-US"/>
          </a:p>
        </p:txBody>
      </p:sp>
    </p:spTree>
    <p:extLst>
      <p:ext uri="{BB962C8B-B14F-4D97-AF65-F5344CB8AC3E}">
        <p14:creationId xmlns:p14="http://schemas.microsoft.com/office/powerpoint/2010/main" val="3697620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dirty="0"/>
              <a:t>Here is everything the client is eligible to be certified in.</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700" y="2897576"/>
            <a:ext cx="4838414" cy="3258217"/>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97</a:t>
            </a:fld>
            <a:endParaRPr lang="en-US"/>
          </a:p>
        </p:txBody>
      </p:sp>
    </p:spTree>
    <p:extLst>
      <p:ext uri="{BB962C8B-B14F-4D97-AF65-F5344CB8AC3E}">
        <p14:creationId xmlns:p14="http://schemas.microsoft.com/office/powerpoint/2010/main" val="33437408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800" dirty="0"/>
              <a:t>If something you </a:t>
            </a:r>
          </a:p>
          <a:p>
            <a:pPr marL="344488" indent="-344488">
              <a:buNone/>
            </a:pPr>
            <a:r>
              <a:rPr lang="en-US" sz="2800" dirty="0"/>
              <a:t>	checked does not show </a:t>
            </a:r>
          </a:p>
          <a:p>
            <a:pPr marL="344488" indent="-344488">
              <a:buNone/>
            </a:pPr>
            <a:r>
              <a:rPr lang="en-US" sz="2800" dirty="0"/>
              <a:t>	up, you can click </a:t>
            </a:r>
          </a:p>
          <a:p>
            <a:pPr marL="344488" indent="-344488">
              <a:buNone/>
            </a:pPr>
            <a:r>
              <a:rPr lang="en-US" sz="2800" dirty="0"/>
              <a:t>	“Show all Subgroups”.</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050" y="1764475"/>
            <a:ext cx="3030093" cy="4413123"/>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98</a:t>
            </a:fld>
            <a:endParaRPr lang="en-US"/>
          </a:p>
        </p:txBody>
      </p:sp>
    </p:spTree>
    <p:extLst>
      <p:ext uri="{BB962C8B-B14F-4D97-AF65-F5344CB8AC3E}">
        <p14:creationId xmlns:p14="http://schemas.microsoft.com/office/powerpoint/2010/main" val="3162141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the Client in IWDS</a:t>
            </a:r>
          </a:p>
        </p:txBody>
      </p:sp>
      <p:sp>
        <p:nvSpPr>
          <p:cNvPr id="3" name="Content Placeholder 2"/>
          <p:cNvSpPr>
            <a:spLocks noGrp="1"/>
          </p:cNvSpPr>
          <p:nvPr>
            <p:ph idx="1"/>
          </p:nvPr>
        </p:nvSpPr>
        <p:spPr/>
        <p:txBody>
          <a:bodyPr/>
          <a:lstStyle/>
          <a:p>
            <a:r>
              <a:rPr lang="en-US" sz="2800" dirty="0"/>
              <a:t>Then select the “Criteria” for the program, and it will show you why it was not included. Yellow is required, white is “one of the following”.  In this case Displaced Homemaker = No.   </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502" y="3761505"/>
            <a:ext cx="5634038" cy="2392299"/>
          </a:xfrm>
          <a:prstGeom prst="rect">
            <a:avLst/>
          </a:prstGeom>
          <a:noFill/>
          <a:ln w="9525">
            <a:solidFill>
              <a:schemeClr val="tx1"/>
            </a:solidFill>
            <a:miter lim="800000"/>
            <a:headEnd/>
            <a:tailEnd/>
          </a:ln>
          <a:effectLst>
            <a:outerShdw blurRad="50800" dist="38100" dir="2700000" algn="tl" rotWithShape="0">
              <a:schemeClr val="tx2">
                <a:alpha val="40000"/>
              </a:scheme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8DC7482-AC33-42CA-B1C4-D39DF60D2C64}" type="slidenum">
              <a:rPr lang="en-US" smtClean="0"/>
              <a:t>99</a:t>
            </a:fld>
            <a:endParaRPr lang="en-US"/>
          </a:p>
        </p:txBody>
      </p:sp>
    </p:spTree>
    <p:extLst>
      <p:ext uri="{BB962C8B-B14F-4D97-AF65-F5344CB8AC3E}">
        <p14:creationId xmlns:p14="http://schemas.microsoft.com/office/powerpoint/2010/main" val="13507838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2_Office Theme">
  <a:themeElements>
    <a:clrScheme name="Custom 14">
      <a:dk1>
        <a:sysClr val="windowText" lastClr="000000"/>
      </a:dk1>
      <a:lt1>
        <a:sysClr val="window" lastClr="FFFFFF"/>
      </a:lt1>
      <a:dk2>
        <a:srgbClr val="21205F"/>
      </a:dk2>
      <a:lt2>
        <a:srgbClr val="E2E2E2"/>
      </a:lt2>
      <a:accent1>
        <a:srgbClr val="C4122F"/>
      </a:accent1>
      <a:accent2>
        <a:srgbClr val="B74900"/>
      </a:accent2>
      <a:accent3>
        <a:srgbClr val="004990"/>
      </a:accent3>
      <a:accent4>
        <a:srgbClr val="527E08"/>
      </a:accent4>
      <a:accent5>
        <a:srgbClr val="96005D"/>
      </a:accent5>
      <a:accent6>
        <a:srgbClr val="00615B"/>
      </a:accent6>
      <a:hlink>
        <a:srgbClr val="000000"/>
      </a:hlink>
      <a:folHlink>
        <a:srgbClr val="0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65CB086-7C8F-40F7-8F1E-F26D802D7FC1}"/>
</file>

<file path=customXml/itemProps2.xml><?xml version="1.0" encoding="utf-8"?>
<ds:datastoreItem xmlns:ds="http://schemas.openxmlformats.org/officeDocument/2006/customXml" ds:itemID="{C5C5856E-BCC2-4DAD-94CB-13F807F8B386}"/>
</file>

<file path=customXml/itemProps3.xml><?xml version="1.0" encoding="utf-8"?>
<ds:datastoreItem xmlns:ds="http://schemas.openxmlformats.org/officeDocument/2006/customXml" ds:itemID="{FCBEFAC9-242F-417D-BAFA-6D5815121CE5}"/>
</file>

<file path=docProps/app.xml><?xml version="1.0" encoding="utf-8"?>
<Properties xmlns="http://schemas.openxmlformats.org/officeDocument/2006/extended-properties" xmlns:vt="http://schemas.openxmlformats.org/officeDocument/2006/docPropsVTypes">
  <Template/>
  <TotalTime>6768</TotalTime>
  <Words>3846</Words>
  <Application>Microsoft Office PowerPoint</Application>
  <PresentationFormat>On-screen Show (4:3)</PresentationFormat>
  <Paragraphs>541</Paragraphs>
  <Slides>148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148</vt:i4>
      </vt:variant>
    </vt:vector>
  </HeadingPairs>
  <TitlesOfParts>
    <vt:vector size="154" baseType="lpstr">
      <vt:lpstr>Arial</vt:lpstr>
      <vt:lpstr>Calibri</vt:lpstr>
      <vt:lpstr>Segoe UI</vt:lpstr>
      <vt:lpstr>Trebuchet MS</vt:lpstr>
      <vt:lpstr>Wingdings</vt:lpstr>
      <vt:lpstr>2_Office Theme</vt:lpstr>
      <vt:lpstr>Creating a co-enrolled (WIOA/TAA) client in IWDS</vt:lpstr>
      <vt:lpstr>Sections</vt:lpstr>
      <vt:lpstr>Searching for Existing IWDS Clients</vt:lpstr>
      <vt:lpstr>Searching for Existing IWDS Clients</vt:lpstr>
      <vt:lpstr>Searching for Existing IWDS Clients</vt:lpstr>
      <vt:lpstr>Searching for Existing IWDS Clients</vt:lpstr>
      <vt:lpstr>Searching for Existing IWDS Clients</vt:lpstr>
      <vt:lpstr>Before we get into Eligibility</vt:lpstr>
      <vt:lpstr>Before we get into Eligibility</vt:lpstr>
      <vt:lpstr>Protection of PII</vt:lpstr>
      <vt:lpstr>Protection of PII</vt:lpstr>
      <vt:lpstr>General WIOA Eligibility Requirements</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Selective Service Compliant</vt:lpstr>
      <vt:lpstr>Search for the IEBS Event and TAA Petition </vt:lpstr>
      <vt:lpstr>Search for the IEBS Event and TAA Petition </vt:lpstr>
      <vt:lpstr>Search for the IEBS Event and TAA Petition </vt:lpstr>
      <vt:lpstr>Search for the IEBS Event and TAA Petition </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Entering the Client in IWDS</vt:lpstr>
      <vt:lpstr>WIOA vs. TAA</vt:lpstr>
      <vt:lpstr>Entering a Service in TAA</vt:lpstr>
      <vt:lpstr>Entering a Service in TAA</vt:lpstr>
      <vt:lpstr>Entering a Service in TAA</vt:lpstr>
      <vt:lpstr>Entering a Service in TAA</vt:lpstr>
      <vt:lpstr>Entering a Service in TAA</vt:lpstr>
      <vt:lpstr>Entering a Service in TAA</vt:lpstr>
      <vt:lpstr>Entering a Service in TAA</vt:lpstr>
      <vt:lpstr>Entering a Service in TAA</vt:lpstr>
      <vt:lpstr>Entering a Service in TAA</vt:lpstr>
      <vt:lpstr>Entering a Service in TAA</vt:lpstr>
      <vt:lpstr>Entering a Service in TAA</vt:lpstr>
      <vt:lpstr>Entering a Status in TAA</vt:lpstr>
      <vt:lpstr>Entering a Status in TAA</vt:lpstr>
      <vt:lpstr>Entering a Status in TAA</vt:lpstr>
      <vt:lpstr>Entering a Status in TAA</vt:lpstr>
      <vt:lpstr>Entering a Status in TAA</vt:lpstr>
      <vt:lpstr>Entering a Status in TAA</vt:lpstr>
      <vt:lpstr>Entering a Service in WIOA</vt:lpstr>
      <vt:lpstr>Entering a Service in WIOA</vt:lpstr>
      <vt:lpstr>Entering a Service in WIOA</vt:lpstr>
      <vt:lpstr>Entering a Service in WIOA</vt:lpstr>
      <vt:lpstr>Entering a Service in WIOA</vt:lpstr>
      <vt:lpstr>Entering a Service in WIOA</vt:lpstr>
      <vt:lpstr>Entering a Service in WIOA</vt:lpstr>
      <vt:lpstr>Entering a Service in WIOA</vt:lpstr>
      <vt:lpstr>Entering a Service in WIOA</vt:lpstr>
      <vt:lpstr>Entering a Service in WIOA</vt:lpstr>
      <vt:lpstr>Entering a Service in WIOA</vt:lpstr>
      <vt:lpstr>Entering a Service in WIOA</vt:lpstr>
      <vt:lpstr>Entering a Case Note</vt:lpstr>
      <vt:lpstr>Entering a Case Note</vt:lpstr>
      <vt:lpstr>Entering a Case Note</vt:lpstr>
      <vt:lpstr>Entering a Case Note</vt:lpstr>
      <vt:lpstr>Document Upload</vt:lpstr>
      <vt:lpstr>Document Upload</vt:lpstr>
      <vt:lpstr>Document Upload</vt:lpstr>
      <vt:lpstr>Document Upload</vt:lpstr>
      <vt:lpstr>Document Upload</vt:lpstr>
      <vt:lpstr>Document Upload</vt:lpstr>
      <vt:lpstr>Document Upload</vt:lpstr>
      <vt:lpstr>Document Upload</vt:lpstr>
      <vt:lpstr>Document Upload</vt:lpstr>
      <vt:lpstr>Document Upload</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co-enrolled (WIOA/TAA) client in IWDS</dc:title>
  <dc:creator>Theilen, Kristofer</dc:creator>
  <cp:lastModifiedBy>Sloan, Sheila</cp:lastModifiedBy>
  <cp:revision>65</cp:revision>
  <cp:lastPrinted>2018-02-08T16:27:07Z</cp:lastPrinted>
  <dcterms:created xsi:type="dcterms:W3CDTF">2017-02-22T17:31:22Z</dcterms:created>
  <dcterms:modified xsi:type="dcterms:W3CDTF">2021-10-26T14:51:43Z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