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4.xml" ContentType="application/vnd.openxmlformats-officedocument.presentationml.slide+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Masters/slideMaster1.xml" ContentType="application/vnd.openxmlformats-officedocument.presentationml.slideMaster+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customXml/itemProps1.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5"/>
  </p:notesMasterIdLst>
  <p:sldIdLst>
    <p:sldId id="327" r:id="rId5"/>
    <p:sldId id="579" r:id="rId6"/>
    <p:sldId id="562" r:id="rId7"/>
    <p:sldId id="576" r:id="rId8"/>
    <p:sldId id="573" r:id="rId9"/>
    <p:sldId id="568" r:id="rId10"/>
    <p:sldId id="577" r:id="rId11"/>
    <p:sldId id="553" r:id="rId12"/>
    <p:sldId id="580" r:id="rId13"/>
    <p:sldId id="469" r:id="rId14"/>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r, John" initials="BJ" lastIdx="2" clrIdx="0">
    <p:extLst>
      <p:ext uri="{19B8F6BF-5375-455C-9EA6-DF929625EA0E}">
        <p15:presenceInfo xmlns:p15="http://schemas.microsoft.com/office/powerpoint/2012/main" userId="Barr, John" providerId="None"/>
      </p:ext>
    </p:extLst>
  </p:cmAuthor>
  <p:cmAuthor id="2" name="Miller, Beverly" initials="MB" lastIdx="7" clrIdx="1">
    <p:extLst>
      <p:ext uri="{19B8F6BF-5375-455C-9EA6-DF929625EA0E}">
        <p15:presenceInfo xmlns:p15="http://schemas.microsoft.com/office/powerpoint/2012/main" userId="S::Beverly.Miller@Illinois.gov::45bf9b46-123c-4e23-acc4-877fb21481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58595B"/>
    <a:srgbClr val="FF6600"/>
    <a:srgbClr val="17216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804" autoAdjust="0"/>
    <p:restoredTop sz="95380" autoAdjust="0"/>
  </p:normalViewPr>
  <p:slideViewPr>
    <p:cSldViewPr snapToGrid="0" snapToObjects="1">
      <p:cViewPr>
        <p:scale>
          <a:sx n="70" d="100"/>
          <a:sy n="70" d="100"/>
        </p:scale>
        <p:origin x="144" y="8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4A7BEC8D-B925-4E24-B403-1BC45C0C0CB5}" type="datetimeFigureOut">
              <a:rPr lang="en-US" smtClean="0"/>
              <a:t>9/13/21</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E5E7437D-0E1D-4AF1-9332-3A6581B3585C}" type="slidenum">
              <a:rPr lang="en-US" smtClean="0"/>
              <a:t>‹#›</a:t>
            </a:fld>
            <a:endParaRPr lang="en-US"/>
          </a:p>
        </p:txBody>
      </p:sp>
    </p:spTree>
    <p:extLst>
      <p:ext uri="{BB962C8B-B14F-4D97-AF65-F5344CB8AC3E}">
        <p14:creationId xmlns:p14="http://schemas.microsoft.com/office/powerpoint/2010/main" val="2757113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E7437D-0E1D-4AF1-9332-3A6581B3585C}" type="slidenum">
              <a:rPr lang="en-US" smtClean="0"/>
              <a:t>1</a:t>
            </a:fld>
            <a:endParaRPr lang="en-US"/>
          </a:p>
        </p:txBody>
      </p:sp>
    </p:spTree>
    <p:extLst>
      <p:ext uri="{BB962C8B-B14F-4D97-AF65-F5344CB8AC3E}">
        <p14:creationId xmlns:p14="http://schemas.microsoft.com/office/powerpoint/2010/main" val="3420093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E7437D-0E1D-4AF1-9332-3A6581B3585C}" type="slidenum">
              <a:rPr lang="en-US" smtClean="0"/>
              <a:t>5</a:t>
            </a:fld>
            <a:endParaRPr lang="en-US"/>
          </a:p>
        </p:txBody>
      </p:sp>
    </p:spTree>
    <p:extLst>
      <p:ext uri="{BB962C8B-B14F-4D97-AF65-F5344CB8AC3E}">
        <p14:creationId xmlns:p14="http://schemas.microsoft.com/office/powerpoint/2010/main" val="3392969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E7437D-0E1D-4AF1-9332-3A6581B3585C}" type="slidenum">
              <a:rPr lang="en-US" smtClean="0"/>
              <a:t>6</a:t>
            </a:fld>
            <a:endParaRPr lang="en-US"/>
          </a:p>
        </p:txBody>
      </p:sp>
    </p:spTree>
    <p:extLst>
      <p:ext uri="{BB962C8B-B14F-4D97-AF65-F5344CB8AC3E}">
        <p14:creationId xmlns:p14="http://schemas.microsoft.com/office/powerpoint/2010/main" val="734853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E7437D-0E1D-4AF1-9332-3A6581B3585C}" type="slidenum">
              <a:rPr lang="en-US" smtClean="0"/>
              <a:t>8</a:t>
            </a:fld>
            <a:endParaRPr lang="en-US"/>
          </a:p>
        </p:txBody>
      </p:sp>
    </p:spTree>
    <p:extLst>
      <p:ext uri="{BB962C8B-B14F-4D97-AF65-F5344CB8AC3E}">
        <p14:creationId xmlns:p14="http://schemas.microsoft.com/office/powerpoint/2010/main" val="34770814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E7437D-0E1D-4AF1-9332-3A6581B3585C}" type="slidenum">
              <a:rPr lang="en-US" smtClean="0"/>
              <a:t>10</a:t>
            </a:fld>
            <a:endParaRPr lang="en-US"/>
          </a:p>
        </p:txBody>
      </p:sp>
    </p:spTree>
    <p:extLst>
      <p:ext uri="{BB962C8B-B14F-4D97-AF65-F5344CB8AC3E}">
        <p14:creationId xmlns:p14="http://schemas.microsoft.com/office/powerpoint/2010/main" val="40818063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sp>
        <p:nvSpPr>
          <p:cNvPr id="2" name="Title 1"/>
          <p:cNvSpPr>
            <a:spLocks noGrp="1"/>
          </p:cNvSpPr>
          <p:nvPr>
            <p:ph type="ctrTitle"/>
          </p:nvPr>
        </p:nvSpPr>
        <p:spPr>
          <a:xfrm>
            <a:off x="6516546" y="844570"/>
            <a:ext cx="5208608" cy="2387600"/>
          </a:xfrm>
        </p:spPr>
        <p:txBody>
          <a:bodyPr anchor="b"/>
          <a:lstStyle>
            <a:lvl1pPr algn="l">
              <a:defRPr sz="6000" b="1">
                <a:solidFill>
                  <a:srgbClr val="172169"/>
                </a:solidFill>
              </a:defRPr>
            </a:lvl1pPr>
          </a:lstStyle>
          <a:p>
            <a:r>
              <a:rPr lang="en-US" dirty="0"/>
              <a:t>Click to edit Master title</a:t>
            </a:r>
          </a:p>
        </p:txBody>
      </p:sp>
      <p:sp>
        <p:nvSpPr>
          <p:cNvPr id="3" name="Subtitle 2"/>
          <p:cNvSpPr>
            <a:spLocks noGrp="1"/>
          </p:cNvSpPr>
          <p:nvPr>
            <p:ph type="subTitle" idx="1" hasCustomPrompt="1"/>
          </p:nvPr>
        </p:nvSpPr>
        <p:spPr>
          <a:xfrm>
            <a:off x="6516546" y="3833532"/>
            <a:ext cx="5208608" cy="750043"/>
          </a:xfrm>
        </p:spPr>
        <p:txBody>
          <a:bodyPr/>
          <a:lstStyle>
            <a:lvl1pPr marL="0" indent="0" algn="l">
              <a:buNone/>
              <a:defRPr sz="2400">
                <a:solidFill>
                  <a:srgbClr val="58595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Monday, April 24, 2017</a:t>
            </a:r>
          </a:p>
        </p:txBody>
      </p:sp>
      <p:sp>
        <p:nvSpPr>
          <p:cNvPr id="5" name="Footer Placeholder 4"/>
          <p:cNvSpPr>
            <a:spLocks noGrp="1"/>
          </p:cNvSpPr>
          <p:nvPr>
            <p:ph type="ftr" sz="quarter" idx="11"/>
          </p:nvPr>
        </p:nvSpPr>
        <p:spPr>
          <a:xfrm>
            <a:off x="6446135" y="6263750"/>
            <a:ext cx="4114800" cy="365125"/>
          </a:xfrm>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a:xfrm>
            <a:off x="10984374" y="6263750"/>
            <a:ext cx="728241" cy="365125"/>
          </a:xfrm>
        </p:spPr>
        <p:txBody>
          <a:bodyPr/>
          <a:lstStyle>
            <a:lvl1pPr>
              <a:defRPr>
                <a:solidFill>
                  <a:schemeClr val="bg1"/>
                </a:solidFill>
              </a:defRPr>
            </a:lvl1pPr>
          </a:lstStyle>
          <a:p>
            <a:fld id="{4C252FB9-B173-B746-BC64-1AB9D36BCBA0}" type="slidenum">
              <a:rPr lang="en-US" smtClean="0"/>
              <a:pPr/>
              <a:t>‹#›</a:t>
            </a:fld>
            <a:endParaRPr lang="en-US" dirty="0"/>
          </a:p>
        </p:txBody>
      </p:sp>
    </p:spTree>
    <p:extLst>
      <p:ext uri="{BB962C8B-B14F-4D97-AF65-F5344CB8AC3E}">
        <p14:creationId xmlns:p14="http://schemas.microsoft.com/office/powerpoint/2010/main" val="1361908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sp>
        <p:nvSpPr>
          <p:cNvPr id="2"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3" name="Content Placeholder 2"/>
          <p:cNvSpPr>
            <a:spLocks noGrp="1"/>
          </p:cNvSpPr>
          <p:nvPr>
            <p:ph idx="1"/>
          </p:nvPr>
        </p:nvSpPr>
        <p:spPr>
          <a:xfrm>
            <a:off x="838200" y="2118167"/>
            <a:ext cx="10515600" cy="4058796"/>
          </a:xfrm>
        </p:spPr>
        <p:txBody>
          <a:bodyPr/>
          <a:lstStyle>
            <a:lvl1pPr>
              <a:defRPr>
                <a:solidFill>
                  <a:srgbClr val="58595B"/>
                </a:solidFill>
              </a:defRPr>
            </a:lvl1pPr>
            <a:lvl2pPr>
              <a:defRPr>
                <a:solidFill>
                  <a:srgbClr val="58595B"/>
                </a:solidFill>
              </a:defRPr>
            </a:lvl2pPr>
            <a:lvl3pPr>
              <a:defRPr>
                <a:solidFill>
                  <a:srgbClr val="58595B"/>
                </a:solidFill>
              </a:defRPr>
            </a:lvl3pPr>
            <a:lvl4pPr>
              <a:defRPr>
                <a:solidFill>
                  <a:srgbClr val="58595B"/>
                </a:solidFill>
              </a:defRPr>
            </a:lvl4pPr>
            <a:lvl5pPr>
              <a:defRPr>
                <a:solidFill>
                  <a:srgbClr val="58595B"/>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610600" y="6483350"/>
            <a:ext cx="2743200" cy="365125"/>
          </a:xfrm>
        </p:spPr>
        <p:txBody>
          <a:bodyPr/>
          <a:lstStyle>
            <a:lvl1pPr>
              <a:defRPr>
                <a:solidFill>
                  <a:schemeClr val="bg1">
                    <a:lumMod val="50000"/>
                  </a:schemeClr>
                </a:solidFill>
              </a:defRPr>
            </a:lvl1pPr>
          </a:lstStyle>
          <a:p>
            <a:fld id="{62E03C93-A8B5-5E4D-ADDE-FACFC10B3CD1}" type="slidenum">
              <a:rPr lang="en-US" smtClean="0"/>
              <a:pPr/>
              <a:t>‹#›</a:t>
            </a:fld>
            <a:endParaRPr lang="en-US" dirty="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Tree>
    <p:extLst>
      <p:ext uri="{BB962C8B-B14F-4D97-AF65-F5344CB8AC3E}">
        <p14:creationId xmlns:p14="http://schemas.microsoft.com/office/powerpoint/2010/main" val="1707937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1" name="Title 1"/>
          <p:cNvSpPr txBox="1">
            <a:spLocks/>
          </p:cNvSpPr>
          <p:nvPr userDrawn="1"/>
        </p:nvSpPr>
        <p:spPr>
          <a:xfrm>
            <a:off x="3211010" y="610865"/>
            <a:ext cx="7616143" cy="561049"/>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b="1" kern="1200">
                <a:solidFill>
                  <a:srgbClr val="172169"/>
                </a:solidFill>
                <a:latin typeface="+mj-lt"/>
                <a:ea typeface="+mj-ea"/>
                <a:cs typeface="+mj-cs"/>
              </a:defRPr>
            </a:lvl1pPr>
          </a:lstStyle>
          <a:p>
            <a:r>
              <a:rPr lang="en-US" dirty="0"/>
              <a:t>Click to edit Master title style</a:t>
            </a:r>
          </a:p>
        </p:txBody>
      </p:sp>
      <p:sp>
        <p:nvSpPr>
          <p:cNvPr id="2" name="Title 1"/>
          <p:cNvSpPr>
            <a:spLocks noGrp="1"/>
          </p:cNvSpPr>
          <p:nvPr>
            <p:ph type="title" hasCustomPrompt="1"/>
          </p:nvPr>
        </p:nvSpPr>
        <p:spPr>
          <a:xfrm>
            <a:off x="831850" y="1709738"/>
            <a:ext cx="10515600" cy="2852737"/>
          </a:xfrm>
        </p:spPr>
        <p:txBody>
          <a:bodyPr anchor="b"/>
          <a:lstStyle>
            <a:lvl1pPr>
              <a:defRPr sz="6000">
                <a:solidFill>
                  <a:srgbClr val="172169"/>
                </a:solidFill>
              </a:defRPr>
            </a:lvl1pPr>
          </a:lstStyle>
          <a:p>
            <a:r>
              <a:rPr lang="en-US" dirty="0"/>
              <a:t>Click to edit sub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a:xfrm>
            <a:off x="4038600" y="6483350"/>
            <a:ext cx="4114800" cy="365125"/>
          </a:xfrm>
        </p:spPr>
        <p:txBody>
          <a:bodyPr/>
          <a:lstStyle/>
          <a:p>
            <a:endParaRPr lang="en-US" dirty="0"/>
          </a:p>
        </p:txBody>
      </p:sp>
      <p:sp>
        <p:nvSpPr>
          <p:cNvPr id="6" name="Slide Number Placeholder 5"/>
          <p:cNvSpPr>
            <a:spLocks noGrp="1"/>
          </p:cNvSpPr>
          <p:nvPr>
            <p:ph type="sldNum" sz="quarter" idx="12"/>
          </p:nvPr>
        </p:nvSpPr>
        <p:spPr>
          <a:xfrm>
            <a:off x="8610600" y="6483350"/>
            <a:ext cx="2743200" cy="365125"/>
          </a:xfrm>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2031489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2"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3" name="Content Placeholder 2"/>
          <p:cNvSpPr>
            <a:spLocks noGrp="1"/>
          </p:cNvSpPr>
          <p:nvPr>
            <p:ph sz="half" idx="1"/>
          </p:nvPr>
        </p:nvSpPr>
        <p:spPr>
          <a:xfrm>
            <a:off x="838200" y="2157699"/>
            <a:ext cx="5181600" cy="40192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4038600" y="6483350"/>
            <a:ext cx="4114800" cy="365125"/>
          </a:xfrm>
        </p:spPr>
        <p:txBody>
          <a:bodyPr/>
          <a:lstStyle/>
          <a:p>
            <a:endParaRPr lang="en-US" dirty="0"/>
          </a:p>
        </p:txBody>
      </p:sp>
      <p:sp>
        <p:nvSpPr>
          <p:cNvPr id="7" name="Slide Number Placeholder 6"/>
          <p:cNvSpPr>
            <a:spLocks noGrp="1"/>
          </p:cNvSpPr>
          <p:nvPr>
            <p:ph type="sldNum" sz="quarter" idx="12"/>
          </p:nvPr>
        </p:nvSpPr>
        <p:spPr>
          <a:xfrm>
            <a:off x="8610600" y="6483350"/>
            <a:ext cx="2743200" cy="365125"/>
          </a:xfrm>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401741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4"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3" name="Text Placeholder 2"/>
          <p:cNvSpPr>
            <a:spLocks noGrp="1"/>
          </p:cNvSpPr>
          <p:nvPr>
            <p:ph type="body" idx="1"/>
          </p:nvPr>
        </p:nvSpPr>
        <p:spPr>
          <a:xfrm>
            <a:off x="839788" y="2005257"/>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829169"/>
            <a:ext cx="5157787" cy="35271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2005257"/>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829169"/>
            <a:ext cx="5183188" cy="35271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a:xfrm>
            <a:off x="4038600" y="6483350"/>
            <a:ext cx="4114800" cy="365125"/>
          </a:xfrm>
        </p:spPr>
        <p:txBody>
          <a:bodyPr/>
          <a:lstStyle/>
          <a:p>
            <a:endParaRPr lang="en-US" dirty="0"/>
          </a:p>
        </p:txBody>
      </p:sp>
      <p:sp>
        <p:nvSpPr>
          <p:cNvPr id="9" name="Slide Number Placeholder 8"/>
          <p:cNvSpPr>
            <a:spLocks noGrp="1"/>
          </p:cNvSpPr>
          <p:nvPr>
            <p:ph type="sldNum" sz="quarter" idx="12"/>
          </p:nvPr>
        </p:nvSpPr>
        <p:spPr>
          <a:xfrm>
            <a:off x="8610600" y="6483350"/>
            <a:ext cx="2743200" cy="365125"/>
          </a:xfrm>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378081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0"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4" name="Footer Placeholder 3"/>
          <p:cNvSpPr>
            <a:spLocks noGrp="1"/>
          </p:cNvSpPr>
          <p:nvPr>
            <p:ph type="ftr" sz="quarter" idx="11"/>
          </p:nvPr>
        </p:nvSpPr>
        <p:spPr>
          <a:xfrm>
            <a:off x="4038600" y="6483350"/>
            <a:ext cx="4114800" cy="365125"/>
          </a:xfrm>
        </p:spPr>
        <p:txBody>
          <a:bodyPr/>
          <a:lstStyle/>
          <a:p>
            <a:endParaRPr lang="en-US" dirty="0"/>
          </a:p>
        </p:txBody>
      </p:sp>
      <p:sp>
        <p:nvSpPr>
          <p:cNvPr id="5" name="Slide Number Placeholder 4"/>
          <p:cNvSpPr>
            <a:spLocks noGrp="1"/>
          </p:cNvSpPr>
          <p:nvPr>
            <p:ph type="sldNum" sz="quarter" idx="12"/>
          </p:nvPr>
        </p:nvSpPr>
        <p:spPr>
          <a:xfrm>
            <a:off x="8610600" y="6483350"/>
            <a:ext cx="2743200" cy="365125"/>
          </a:xfrm>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133061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52FB9-B173-B746-BC64-1AB9D36BCBA0}" type="slidenum">
              <a:rPr lang="en-US" smtClean="0"/>
              <a:t>‹#›</a:t>
            </a:fld>
            <a:endParaRPr lang="en-US" dirty="0"/>
          </a:p>
        </p:txBody>
      </p:sp>
    </p:spTree>
    <p:extLst>
      <p:ext uri="{BB962C8B-B14F-4D97-AF65-F5344CB8AC3E}">
        <p14:creationId xmlns:p14="http://schemas.microsoft.com/office/powerpoint/2010/main" val="1313716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hyperlink" Target="mailto:MesekeJill@gmail.com" TargetMode="External"/><Relationship Id="rId7" Type="http://schemas.openxmlformats.org/officeDocument/2006/relationships/hyperlink" Target="https://wdr.doleta.gov/directives/corr_doc.cfm?docn=761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dr.doleta.gov/directives/corr_doc.cfm?DOCN=3851" TargetMode="External"/><Relationship Id="rId5" Type="http://schemas.openxmlformats.org/officeDocument/2006/relationships/hyperlink" Target="https://wdr.doleta.gov/directives/corr_doc.cfm?docn=9054" TargetMode="External"/><Relationship Id="rId4" Type="http://schemas.openxmlformats.org/officeDocument/2006/relationships/hyperlink" Target="https://wdr.doleta.gov/directives/corr_doc.cfm?docn=4189"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Tammy.Stone@Illinois.gov" TargetMode="External"/><Relationship Id="rId2" Type="http://schemas.openxmlformats.org/officeDocument/2006/relationships/hyperlink" Target="mailto:MesekeJill@gmai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5000" y="2438400"/>
            <a:ext cx="11557000" cy="1928761"/>
          </a:xfrm>
        </p:spPr>
        <p:txBody>
          <a:bodyPr>
            <a:noAutofit/>
          </a:bodyPr>
          <a:lstStyle/>
          <a:p>
            <a:pPr algn="ctr"/>
            <a:r>
              <a:rPr lang="en-US" sz="3200" dirty="0"/>
              <a:t>CAREER National Dislocated Worker Grant (DWG)</a:t>
            </a:r>
            <a:br>
              <a:rPr lang="en-US" u="heavy" dirty="0"/>
            </a:br>
            <a:r>
              <a:rPr lang="en-US" sz="2000" b="0" dirty="0"/>
              <a:t>Comprehensive and Accessible Reemployment through Equitable Employment Recovery</a:t>
            </a:r>
            <a:br>
              <a:rPr lang="en-US" sz="2000" b="0" dirty="0"/>
            </a:br>
            <a:br>
              <a:rPr lang="en-US" sz="2000" b="0" dirty="0"/>
            </a:br>
            <a:r>
              <a:rPr lang="en-US" sz="2000" b="0" dirty="0"/>
              <a:t>September 23, 2021</a:t>
            </a:r>
            <a:br>
              <a:rPr lang="en-US" sz="2000" b="0" dirty="0"/>
            </a:br>
            <a:br>
              <a:rPr lang="en-US" sz="1800" b="0" dirty="0"/>
            </a:br>
            <a:r>
              <a:rPr lang="en-US" sz="1800" b="0" dirty="0"/>
              <a:t> </a:t>
            </a:r>
            <a:endParaRPr lang="en-US" sz="1800" b="0" i="1"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37973"/>
            <a:ext cx="2715065" cy="1494931"/>
          </a:xfrm>
          <a:prstGeom prst="rect">
            <a:avLst/>
          </a:prstGeom>
        </p:spPr>
      </p:pic>
      <p:sp>
        <p:nvSpPr>
          <p:cNvPr id="6" name="Title 1">
            <a:extLst>
              <a:ext uri="{FF2B5EF4-FFF2-40B4-BE49-F238E27FC236}">
                <a16:creationId xmlns:a16="http://schemas.microsoft.com/office/drawing/2014/main" id="{8E50F05F-682A-4362-A405-E2BFBA6DB1B3}"/>
              </a:ext>
            </a:extLst>
          </p:cNvPr>
          <p:cNvSpPr txBox="1">
            <a:spLocks/>
          </p:cNvSpPr>
          <p:nvPr/>
        </p:nvSpPr>
        <p:spPr>
          <a:xfrm>
            <a:off x="430360" y="5216963"/>
            <a:ext cx="8307566" cy="1281062"/>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b="1" kern="1200">
                <a:solidFill>
                  <a:srgbClr val="172169"/>
                </a:solidFill>
                <a:latin typeface="+mj-lt"/>
                <a:ea typeface="+mj-ea"/>
                <a:cs typeface="+mj-cs"/>
              </a:defRPr>
            </a:lvl1pPr>
          </a:lstStyle>
          <a:p>
            <a:r>
              <a:rPr lang="en-US" sz="3600" i="1" dirty="0">
                <a:solidFill>
                  <a:schemeClr val="bg1"/>
                </a:solidFill>
              </a:rPr>
              <a:t>Illinois Department of Commerce and Economic Opportunity</a:t>
            </a:r>
          </a:p>
        </p:txBody>
      </p:sp>
      <p:pic>
        <p:nvPicPr>
          <p:cNvPr id="1026" name="Picture 2">
            <a:extLst>
              <a:ext uri="{FF2B5EF4-FFF2-40B4-BE49-F238E27FC236}">
                <a16:creationId xmlns:a16="http://schemas.microsoft.com/office/drawing/2014/main" id="{CBB1247F-8F69-4D31-9690-37DBE6C9C5F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51616" y="5386577"/>
            <a:ext cx="32956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10713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1441" y="345057"/>
            <a:ext cx="8954219" cy="1081840"/>
          </a:xfrm>
        </p:spPr>
        <p:txBody>
          <a:bodyPr>
            <a:normAutofit/>
          </a:bodyPr>
          <a:lstStyle/>
          <a:p>
            <a:r>
              <a:rPr lang="en-US" dirty="0"/>
              <a:t>Resources</a:t>
            </a:r>
          </a:p>
        </p:txBody>
      </p:sp>
      <p:sp>
        <p:nvSpPr>
          <p:cNvPr id="4" name="Slide Number Placeholder 3"/>
          <p:cNvSpPr>
            <a:spLocks noGrp="1"/>
          </p:cNvSpPr>
          <p:nvPr>
            <p:ph type="sldNum" sz="quarter" idx="12"/>
          </p:nvPr>
        </p:nvSpPr>
        <p:spPr/>
        <p:txBody>
          <a:bodyPr/>
          <a:lstStyle/>
          <a:p>
            <a:fld id="{62E03C93-A8B5-5E4D-ADDE-FACFC10B3CD1}" type="slidenum">
              <a:rPr lang="en-US" smtClean="0"/>
              <a:pPr/>
              <a:t>10</a:t>
            </a:fld>
            <a:endParaRPr lang="en-US" dirty="0"/>
          </a:p>
        </p:txBody>
      </p:sp>
      <p:sp>
        <p:nvSpPr>
          <p:cNvPr id="3" name="TextBox 2">
            <a:extLst>
              <a:ext uri="{FF2B5EF4-FFF2-40B4-BE49-F238E27FC236}">
                <a16:creationId xmlns:a16="http://schemas.microsoft.com/office/drawing/2014/main" id="{9A55E48E-7BA3-4D72-80C1-79B863C3DBA8}"/>
              </a:ext>
            </a:extLst>
          </p:cNvPr>
          <p:cNvSpPr txBox="1"/>
          <p:nvPr/>
        </p:nvSpPr>
        <p:spPr>
          <a:xfrm>
            <a:off x="491773" y="5686086"/>
            <a:ext cx="2035834" cy="369332"/>
          </a:xfrm>
          <a:prstGeom prst="rect">
            <a:avLst/>
          </a:prstGeom>
          <a:noFill/>
        </p:spPr>
        <p:txBody>
          <a:bodyPr wrap="square" rtlCol="0">
            <a:spAutoFit/>
          </a:bodyPr>
          <a:lstStyle/>
          <a:p>
            <a:endParaRPr lang="en-US" i="1" dirty="0"/>
          </a:p>
        </p:txBody>
      </p:sp>
      <p:sp>
        <p:nvSpPr>
          <p:cNvPr id="7" name="Content Placeholder 6">
            <a:extLst>
              <a:ext uri="{FF2B5EF4-FFF2-40B4-BE49-F238E27FC236}">
                <a16:creationId xmlns:a16="http://schemas.microsoft.com/office/drawing/2014/main" id="{3E049C82-E80C-49BA-A824-6F46487C1CF1}"/>
              </a:ext>
            </a:extLst>
          </p:cNvPr>
          <p:cNvSpPr>
            <a:spLocks noGrp="1"/>
          </p:cNvSpPr>
          <p:nvPr>
            <p:ph idx="1"/>
          </p:nvPr>
        </p:nvSpPr>
        <p:spPr>
          <a:xfrm>
            <a:off x="1152672" y="1239520"/>
            <a:ext cx="10571152" cy="5913119"/>
          </a:xfrm>
        </p:spPr>
        <p:txBody>
          <a:bodyPr>
            <a:normAutofit fontScale="70000" lnSpcReduction="20000"/>
          </a:bodyPr>
          <a:lstStyle/>
          <a:p>
            <a:r>
              <a:rPr lang="en-US" dirty="0"/>
              <a:t>Please submit questions to:</a:t>
            </a:r>
          </a:p>
          <a:p>
            <a:pPr marL="457200" lvl="1" indent="0">
              <a:buNone/>
            </a:pPr>
            <a:r>
              <a:rPr lang="en-US" dirty="0"/>
              <a:t>Jill Meseke</a:t>
            </a:r>
          </a:p>
          <a:p>
            <a:pPr marL="457200" lvl="1" indent="0">
              <a:buNone/>
            </a:pPr>
            <a:r>
              <a:rPr lang="en-US" dirty="0">
                <a:hlinkClick r:id="rId3"/>
              </a:rPr>
              <a:t>MesekeJill@gmail.com</a:t>
            </a:r>
            <a:endParaRPr lang="en-US" dirty="0"/>
          </a:p>
          <a:p>
            <a:pPr marL="457200" lvl="1" indent="0">
              <a:buNone/>
            </a:pPr>
            <a:r>
              <a:rPr lang="en-US" dirty="0"/>
              <a:t>217/553-4243</a:t>
            </a:r>
          </a:p>
          <a:p>
            <a:pPr marL="457200" lvl="1" indent="0">
              <a:buNone/>
            </a:pPr>
            <a:endParaRPr lang="en-US" dirty="0">
              <a:solidFill>
                <a:schemeClr val="tx1"/>
              </a:solidFill>
            </a:endParaRPr>
          </a:p>
          <a:p>
            <a:r>
              <a:rPr lang="en-US" b="1" dirty="0"/>
              <a:t>TEGL  25-20 CAREER DWG:  </a:t>
            </a:r>
            <a:r>
              <a:rPr lang="en-US" dirty="0">
                <a:hlinkClick r:id="rId4"/>
              </a:rPr>
              <a:t>https://wdr.doleta.gov/directives/corr_doc.cfm?docn=4189</a:t>
            </a:r>
            <a:r>
              <a:rPr lang="en-US" dirty="0"/>
              <a:t>)</a:t>
            </a:r>
          </a:p>
          <a:p>
            <a:endParaRPr lang="en-US" dirty="0"/>
          </a:p>
          <a:p>
            <a:r>
              <a:rPr lang="en-US" b="1" dirty="0"/>
              <a:t>TEGL 12-19 National Dislocated Worker Grant Program Guidance:  </a:t>
            </a:r>
            <a:r>
              <a:rPr lang="en-US" dirty="0">
                <a:hlinkClick r:id="rId5"/>
              </a:rPr>
              <a:t>https://wdr.doleta.gov/directives/corr_doc.cfm?docn=9054</a:t>
            </a:r>
            <a:endParaRPr lang="en-US" dirty="0"/>
          </a:p>
          <a:p>
            <a:endParaRPr lang="en-US" dirty="0"/>
          </a:p>
          <a:p>
            <a:r>
              <a:rPr lang="en-US" b="1" dirty="0"/>
              <a:t>TEGL 19-16 Guidance on Services Provided through the Adult and Dislocated Worker Programs:  </a:t>
            </a:r>
          </a:p>
          <a:p>
            <a:pPr marL="0" indent="0">
              <a:buNone/>
            </a:pPr>
            <a:r>
              <a:rPr lang="en-US" b="1" dirty="0"/>
              <a:t>     </a:t>
            </a:r>
            <a:r>
              <a:rPr lang="en-US" b="1" dirty="0">
                <a:hlinkClick r:id="rId6"/>
              </a:rPr>
              <a:t>https://wdr.doleta.gov/directives/corr_doc.cfm?DOCN=3851</a:t>
            </a:r>
            <a:endParaRPr lang="en-US" b="1" dirty="0"/>
          </a:p>
          <a:p>
            <a:pPr marL="0" indent="0">
              <a:buNone/>
            </a:pPr>
            <a:endParaRPr lang="en-US" b="1" dirty="0"/>
          </a:p>
          <a:p>
            <a:r>
              <a:rPr lang="en-US" b="1" dirty="0"/>
              <a:t>TEGL 14-18 </a:t>
            </a:r>
            <a:r>
              <a:rPr lang="en-US" sz="2400" b="1" dirty="0">
                <a:solidFill>
                  <a:srgbClr val="242021"/>
                </a:solidFill>
                <a:latin typeface="Arial" panose="020B0604020202020204" pitchFamily="34" charset="0"/>
                <a:cs typeface="Arial" panose="020B0604020202020204" pitchFamily="34" charset="0"/>
              </a:rPr>
              <a:t>Performance</a:t>
            </a:r>
          </a:p>
          <a:p>
            <a:pPr marL="457200" lvl="1" indent="0">
              <a:buNone/>
              <a:tabLst>
                <a:tab pos="566738" algn="l"/>
              </a:tabLst>
            </a:pPr>
            <a:r>
              <a:rPr lang="en-US" sz="2000" i="1" dirty="0">
                <a:latin typeface="Calibri" panose="020F0502020204030204" pitchFamily="34" charset="0"/>
                <a:cs typeface="Calibri" panose="020F0502020204030204" pitchFamily="34" charset="0"/>
              </a:rPr>
              <a:t>Aligning Performance Accountability Reporting, Definitions, and Policies Across Workforce Employment and Training Programs Administered by the U.S. Department of Labor (DOL)</a:t>
            </a:r>
          </a:p>
          <a:p>
            <a:pPr marL="457200" lvl="1" indent="0">
              <a:buNone/>
              <a:tabLst>
                <a:tab pos="566738" algn="l"/>
              </a:tabLst>
            </a:pPr>
            <a:r>
              <a:rPr lang="en-US" dirty="0">
                <a:latin typeface="Calibri" panose="020F0502020204030204" pitchFamily="34" charset="0"/>
                <a:cs typeface="Calibri" panose="020F0502020204030204" pitchFamily="34" charset="0"/>
                <a:hlinkClick r:id="rId7"/>
              </a:rPr>
              <a:t>https://wdr.doleta.gov/directives/corr_doc.cfm?docn=7611</a:t>
            </a:r>
            <a:endParaRPr lang="en-US" sz="2800" dirty="0">
              <a:latin typeface="Calibri" panose="020F0502020204030204" pitchFamily="34" charset="0"/>
              <a:cs typeface="Calibri" panose="020F0502020204030204" pitchFamily="34" charset="0"/>
            </a:endParaRPr>
          </a:p>
          <a:p>
            <a:pPr lvl="1">
              <a:buFont typeface="Courier New" panose="02070309020205020404" pitchFamily="49" charset="0"/>
              <a:buChar char="o"/>
              <a:tabLst>
                <a:tab pos="566738" algn="l"/>
              </a:tabLst>
            </a:pPr>
            <a:r>
              <a:rPr lang="en-US" sz="2400" b="1" dirty="0">
                <a:solidFill>
                  <a:srgbClr val="242021"/>
                </a:solidFill>
                <a:latin typeface="Arial" panose="020B0604020202020204" pitchFamily="34" charset="0"/>
                <a:cs typeface="Arial" panose="020B0604020202020204" pitchFamily="34" charset="0"/>
              </a:rPr>
              <a:t>Attachment 6; National Dislocated Worker Grant Program</a:t>
            </a:r>
            <a:endParaRPr lang="en-US" sz="2000" dirty="0">
              <a:latin typeface="Calibri" panose="020F0502020204030204" pitchFamily="34" charset="0"/>
              <a:cs typeface="Calibri" panose="020F0502020204030204" pitchFamily="34" charset="0"/>
            </a:endParaRPr>
          </a:p>
          <a:p>
            <a:pPr marL="457200" lvl="1" indent="0">
              <a:buNone/>
              <a:tabLst>
                <a:tab pos="566738" algn="l"/>
              </a:tabLst>
            </a:pPr>
            <a:r>
              <a:rPr lang="en-US" dirty="0">
                <a:latin typeface="Calibri" panose="020F0502020204030204" pitchFamily="34" charset="0"/>
                <a:cs typeface="Calibri" panose="020F0502020204030204" pitchFamily="34" charset="0"/>
                <a:hlinkClick r:id="" action="ppaction://noaction"/>
              </a:rPr>
              <a:t> https://wdr.doleta.gov/directives/attach/TEGL/TEGL_14-18_Attachment-6_Acc.pdf</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3934518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2C7D0-BFC3-DC4C-99C8-16774FC12C26}"/>
              </a:ext>
            </a:extLst>
          </p:cNvPr>
          <p:cNvSpPr>
            <a:spLocks noGrp="1"/>
          </p:cNvSpPr>
          <p:nvPr>
            <p:ph type="title"/>
          </p:nvPr>
        </p:nvSpPr>
        <p:spPr/>
        <p:txBody>
          <a:bodyPr>
            <a:normAutofit fontScale="90000"/>
          </a:bodyPr>
          <a:lstStyle/>
          <a:p>
            <a:r>
              <a:rPr lang="en-US" dirty="0"/>
              <a:t>Illinois CAREER DWG Grant Award</a:t>
            </a:r>
          </a:p>
        </p:txBody>
      </p:sp>
      <p:sp>
        <p:nvSpPr>
          <p:cNvPr id="3" name="Content Placeholder 2">
            <a:extLst>
              <a:ext uri="{FF2B5EF4-FFF2-40B4-BE49-F238E27FC236}">
                <a16:creationId xmlns:a16="http://schemas.microsoft.com/office/drawing/2014/main" id="{3960E418-83A3-4E47-BC84-C46151F51841}"/>
              </a:ext>
            </a:extLst>
          </p:cNvPr>
          <p:cNvSpPr>
            <a:spLocks noGrp="1"/>
          </p:cNvSpPr>
          <p:nvPr>
            <p:ph idx="1"/>
          </p:nvPr>
        </p:nvSpPr>
        <p:spPr>
          <a:xfrm>
            <a:off x="838200" y="1316736"/>
            <a:ext cx="10515600" cy="5541264"/>
          </a:xfrm>
        </p:spPr>
        <p:txBody>
          <a:bodyPr>
            <a:normAutofit/>
          </a:bodyPr>
          <a:lstStyle/>
          <a:p>
            <a:r>
              <a:rPr lang="en-US" dirty="0"/>
              <a:t>CAREER DWG Grant Award:  $3 million; LWIAs $2.850 million</a:t>
            </a:r>
          </a:p>
          <a:p>
            <a:pPr lvl="1">
              <a:buFont typeface="Courier New" panose="02070309020205020404" pitchFamily="49" charset="0"/>
              <a:buChar char="o"/>
            </a:pPr>
            <a:r>
              <a:rPr lang="en-US" dirty="0"/>
              <a:t>OET continuing to finalize project elements and design with DOL </a:t>
            </a:r>
          </a:p>
          <a:p>
            <a:r>
              <a:rPr lang="en-US" dirty="0"/>
              <a:t>LWIA Project Period: 12/1/2021 – 8/19/2023</a:t>
            </a:r>
          </a:p>
          <a:p>
            <a:r>
              <a:rPr lang="en-US" dirty="0"/>
              <a:t>Project emphasis on accessibility and equity</a:t>
            </a:r>
          </a:p>
          <a:p>
            <a:r>
              <a:rPr lang="en-US" dirty="0"/>
              <a:t>All grants are participant-serving; may also request technology-related funds</a:t>
            </a:r>
          </a:p>
          <a:p>
            <a:r>
              <a:rPr lang="en-US" dirty="0"/>
              <a:t>All participants must be eligible dislocated workers</a:t>
            </a:r>
          </a:p>
          <a:p>
            <a:r>
              <a:rPr lang="en-US" dirty="0"/>
              <a:t>Admin costs limited to 10% of total expenditures</a:t>
            </a:r>
          </a:p>
          <a:p>
            <a:r>
              <a:rPr lang="en-US" dirty="0"/>
              <a:t>Dislocated Worker performance applies</a:t>
            </a:r>
          </a:p>
          <a:p>
            <a:r>
              <a:rPr lang="en-US" dirty="0"/>
              <a:t>Deadline: Application and attachments due on or before October 19</a:t>
            </a:r>
          </a:p>
          <a:p>
            <a:pPr lvl="1">
              <a:buFont typeface="Courier New" panose="02070309020205020404" pitchFamily="49" charset="0"/>
              <a:buChar char="o"/>
            </a:pPr>
            <a:r>
              <a:rPr lang="en-US" dirty="0"/>
              <a:t>Submit to </a:t>
            </a:r>
            <a:r>
              <a:rPr lang="en-US" dirty="0">
                <a:hlinkClick r:id="rId2"/>
              </a:rPr>
              <a:t>MesekeJill@gmail.com</a:t>
            </a:r>
            <a:r>
              <a:rPr lang="en-US" dirty="0"/>
              <a:t> and </a:t>
            </a:r>
            <a:r>
              <a:rPr lang="en-US" dirty="0">
                <a:hlinkClick r:id="rId3"/>
              </a:rPr>
              <a:t>Tammy.Stone@Illinois.gov</a:t>
            </a:r>
            <a:endParaRPr lang="en-US" dirty="0"/>
          </a:p>
        </p:txBody>
      </p:sp>
      <p:sp>
        <p:nvSpPr>
          <p:cNvPr id="4" name="Slide Number Placeholder 3">
            <a:extLst>
              <a:ext uri="{FF2B5EF4-FFF2-40B4-BE49-F238E27FC236}">
                <a16:creationId xmlns:a16="http://schemas.microsoft.com/office/drawing/2014/main" id="{72B58B7D-CE01-2A44-B31D-637F63365FB7}"/>
              </a:ext>
            </a:extLst>
          </p:cNvPr>
          <p:cNvSpPr>
            <a:spLocks noGrp="1"/>
          </p:cNvSpPr>
          <p:nvPr>
            <p:ph type="sldNum" sz="quarter" idx="12"/>
          </p:nvPr>
        </p:nvSpPr>
        <p:spPr/>
        <p:txBody>
          <a:bodyPr/>
          <a:lstStyle/>
          <a:p>
            <a:fld id="{62E03C93-A8B5-5E4D-ADDE-FACFC10B3CD1}" type="slidenum">
              <a:rPr lang="en-US" smtClean="0"/>
              <a:pPr/>
              <a:t>2</a:t>
            </a:fld>
            <a:endParaRPr lang="en-US" dirty="0"/>
          </a:p>
        </p:txBody>
      </p:sp>
    </p:spTree>
    <p:extLst>
      <p:ext uri="{BB962C8B-B14F-4D97-AF65-F5344CB8AC3E}">
        <p14:creationId xmlns:p14="http://schemas.microsoft.com/office/powerpoint/2010/main" val="4268307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A571A4F-770D-4C23-94FC-00BC749B94CA}"/>
              </a:ext>
            </a:extLst>
          </p:cNvPr>
          <p:cNvSpPr>
            <a:spLocks noGrp="1"/>
          </p:cNvSpPr>
          <p:nvPr>
            <p:ph type="sldNum" sz="quarter" idx="12"/>
          </p:nvPr>
        </p:nvSpPr>
        <p:spPr/>
        <p:txBody>
          <a:bodyPr/>
          <a:lstStyle/>
          <a:p>
            <a:fld id="{62E03C93-A8B5-5E4D-ADDE-FACFC10B3CD1}" type="slidenum">
              <a:rPr lang="en-US" smtClean="0"/>
              <a:pPr/>
              <a:t>3</a:t>
            </a:fld>
            <a:endParaRPr lang="en-US" dirty="0"/>
          </a:p>
        </p:txBody>
      </p:sp>
      <p:sp>
        <p:nvSpPr>
          <p:cNvPr id="5" name="Rectangle 4">
            <a:extLst>
              <a:ext uri="{FF2B5EF4-FFF2-40B4-BE49-F238E27FC236}">
                <a16:creationId xmlns:a16="http://schemas.microsoft.com/office/drawing/2014/main" id="{6A76C4CC-4B3C-453B-BC2D-8DE548C8FA5F}"/>
              </a:ext>
            </a:extLst>
          </p:cNvPr>
          <p:cNvSpPr/>
          <p:nvPr/>
        </p:nvSpPr>
        <p:spPr>
          <a:xfrm>
            <a:off x="345186" y="2792043"/>
            <a:ext cx="11043699" cy="3747116"/>
          </a:xfrm>
          <a:prstGeom prst="rect">
            <a:avLst/>
          </a:prstGeom>
        </p:spPr>
        <p:txBody>
          <a:bodyPr wrap="square">
            <a:spAutoFit/>
          </a:bodyPr>
          <a:lstStyle/>
          <a:p>
            <a:pPr marL="285750" marR="0" lvl="0" indent="-285750">
              <a:lnSpc>
                <a:spcPct val="107000"/>
              </a:lnSpc>
              <a:spcBef>
                <a:spcPts val="0"/>
              </a:spcBef>
              <a:spcAft>
                <a:spcPts val="800"/>
              </a:spcAft>
              <a:buFont typeface="Wingdings" pitchFamily="2" charset="2"/>
              <a:buChar char="Ø"/>
              <a:tabLst>
                <a:tab pos="457200" algn="l"/>
              </a:tabLst>
            </a:pPr>
            <a:r>
              <a:rPr lang="en-US" sz="2200" dirty="0">
                <a:solidFill>
                  <a:srgbClr val="58595B"/>
                </a:solidFill>
                <a:latin typeface="Calibri" panose="020F0502020204030204" pitchFamily="34" charset="0"/>
                <a:ea typeface="Calibri" panose="020F0502020204030204" pitchFamily="34" charset="0"/>
                <a:cs typeface="Times New Roman" panose="02020603050405020304" pitchFamily="18" charset="0"/>
              </a:rPr>
              <a:t>supplemental resources that provide flexibility responding and recovering from qualifying events (disasters and layoff events)</a:t>
            </a:r>
          </a:p>
          <a:p>
            <a:pPr marL="285750" marR="0" lvl="0" indent="-285750">
              <a:lnSpc>
                <a:spcPct val="107000"/>
              </a:lnSpc>
              <a:spcBef>
                <a:spcPts val="0"/>
              </a:spcBef>
              <a:spcAft>
                <a:spcPts val="800"/>
              </a:spcAft>
              <a:buFont typeface="Wingdings" pitchFamily="2" charset="2"/>
              <a:buChar char="Ø"/>
              <a:tabLst>
                <a:tab pos="457200" algn="l"/>
              </a:tabLst>
            </a:pPr>
            <a:r>
              <a:rPr lang="en-US" sz="2200" dirty="0">
                <a:solidFill>
                  <a:srgbClr val="58595B"/>
                </a:solidFill>
                <a:latin typeface="Calibri" panose="020F0502020204030204" pitchFamily="34" charset="0"/>
                <a:ea typeface="Calibri" panose="020F0502020204030204" pitchFamily="34" charset="0"/>
                <a:cs typeface="Times New Roman" panose="02020603050405020304" pitchFamily="18" charset="0"/>
              </a:rPr>
              <a:t>projects align with existing state and local priorities, resources, and programs including: </a:t>
            </a:r>
          </a:p>
          <a:p>
            <a:pPr marL="742950" lvl="1" indent="-285750">
              <a:lnSpc>
                <a:spcPct val="107000"/>
              </a:lnSpc>
              <a:spcAft>
                <a:spcPts val="800"/>
              </a:spcAft>
              <a:buFont typeface="Arial" panose="020B0604020202020204" pitchFamily="34" charset="0"/>
              <a:buChar char="•"/>
              <a:tabLst>
                <a:tab pos="457200" algn="l"/>
              </a:tabLst>
            </a:pPr>
            <a:r>
              <a:rPr lang="en-US" sz="2200" dirty="0">
                <a:solidFill>
                  <a:srgbClr val="58595B"/>
                </a:solidFill>
                <a:latin typeface="Calibri" panose="020F0502020204030204" pitchFamily="34" charset="0"/>
                <a:ea typeface="Calibri" panose="020F0502020204030204" pitchFamily="34" charset="0"/>
                <a:cs typeface="Times New Roman" panose="02020603050405020304" pitchFamily="18" charset="0"/>
              </a:rPr>
              <a:t>coordination with local government, social service agencies, employers and industry organizations, education, faith-based organization, public health, etc.</a:t>
            </a:r>
          </a:p>
          <a:p>
            <a:pPr marL="285750" marR="0" lvl="0" indent="-285750">
              <a:lnSpc>
                <a:spcPct val="107000"/>
              </a:lnSpc>
              <a:spcBef>
                <a:spcPts val="0"/>
              </a:spcBef>
              <a:spcAft>
                <a:spcPts val="800"/>
              </a:spcAft>
              <a:buFont typeface="Wingdings" pitchFamily="2" charset="2"/>
              <a:buChar char="Ø"/>
              <a:tabLst>
                <a:tab pos="457200" algn="l"/>
              </a:tabLst>
            </a:pPr>
            <a:r>
              <a:rPr lang="en-US" sz="2200" dirty="0">
                <a:solidFill>
                  <a:srgbClr val="58595B"/>
                </a:solidFill>
                <a:latin typeface="Calibri" panose="020F0502020204030204" pitchFamily="34" charset="0"/>
                <a:ea typeface="Calibri" panose="020F0502020204030204" pitchFamily="34" charset="0"/>
                <a:cs typeface="Times New Roman" panose="02020603050405020304" pitchFamily="18" charset="0"/>
              </a:rPr>
              <a:t>should not be stand-alone programs -- the design should coordinate with existing efforts through Rapid Response/layoff aversion, formula-funded activities, business engagement efforts, and more</a:t>
            </a:r>
          </a:p>
          <a:p>
            <a:pPr marL="285750" marR="0" lvl="0" indent="-285750">
              <a:lnSpc>
                <a:spcPct val="107000"/>
              </a:lnSpc>
              <a:spcBef>
                <a:spcPts val="0"/>
              </a:spcBef>
              <a:spcAft>
                <a:spcPts val="800"/>
              </a:spcAft>
              <a:buFont typeface="Wingdings" pitchFamily="2" charset="2"/>
              <a:buChar char="Ø"/>
              <a:tabLst>
                <a:tab pos="457200" algn="l"/>
              </a:tabLst>
            </a:pPr>
            <a:r>
              <a:rPr lang="en-US" sz="2200" dirty="0">
                <a:solidFill>
                  <a:srgbClr val="58595B"/>
                </a:solidFill>
                <a:latin typeface="Calibri" panose="020F0502020204030204" pitchFamily="34" charset="0"/>
                <a:ea typeface="Calibri" panose="020F0502020204030204" pitchFamily="34" charset="0"/>
                <a:cs typeface="Times New Roman" panose="02020603050405020304" pitchFamily="18" charset="0"/>
              </a:rPr>
              <a:t>projects demonstrate intent to maximize positive outcomes for participants</a:t>
            </a:r>
          </a:p>
        </p:txBody>
      </p:sp>
      <p:sp>
        <p:nvSpPr>
          <p:cNvPr id="7" name="Title 6">
            <a:extLst>
              <a:ext uri="{FF2B5EF4-FFF2-40B4-BE49-F238E27FC236}">
                <a16:creationId xmlns:a16="http://schemas.microsoft.com/office/drawing/2014/main" id="{7CB50ABD-6DB7-46DF-B207-1357CC98090A}"/>
              </a:ext>
            </a:extLst>
          </p:cNvPr>
          <p:cNvSpPr>
            <a:spLocks noGrp="1"/>
          </p:cNvSpPr>
          <p:nvPr>
            <p:ph type="title"/>
          </p:nvPr>
        </p:nvSpPr>
        <p:spPr/>
        <p:txBody>
          <a:bodyPr>
            <a:normAutofit fontScale="90000"/>
          </a:bodyPr>
          <a:lstStyle/>
          <a:p>
            <a:r>
              <a:rPr lang="en-US" dirty="0"/>
              <a:t>National Dislocated Worker Grant </a:t>
            </a:r>
            <a:br>
              <a:rPr lang="en-US" dirty="0"/>
            </a:br>
            <a:r>
              <a:rPr lang="en-US" dirty="0"/>
              <a:t>Program (DWG)</a:t>
            </a:r>
          </a:p>
        </p:txBody>
      </p:sp>
      <p:sp>
        <p:nvSpPr>
          <p:cNvPr id="8" name="Rectangle 7">
            <a:extLst>
              <a:ext uri="{FF2B5EF4-FFF2-40B4-BE49-F238E27FC236}">
                <a16:creationId xmlns:a16="http://schemas.microsoft.com/office/drawing/2014/main" id="{3A664388-F19A-481C-95B9-986C8691C6C3}"/>
              </a:ext>
            </a:extLst>
          </p:cNvPr>
          <p:cNvSpPr/>
          <p:nvPr/>
        </p:nvSpPr>
        <p:spPr>
          <a:xfrm>
            <a:off x="345186" y="1604449"/>
            <a:ext cx="11257534" cy="1107996"/>
          </a:xfrm>
          <a:prstGeom prst="rect">
            <a:avLst/>
          </a:prstGeom>
        </p:spPr>
        <p:txBody>
          <a:bodyPr wrap="square">
            <a:spAutoFit/>
          </a:bodyPr>
          <a:lstStyle/>
          <a:p>
            <a:r>
              <a:rPr lang="en-US" sz="2200" dirty="0">
                <a:solidFill>
                  <a:srgbClr val="58595B"/>
                </a:solidFill>
              </a:rPr>
              <a:t>DWGs are time-limited funding assistance in response to major economic dislocations or other events that cause significant impact on states and local areas that exceed the capacity of existing formula funds and other relevant resources to address. </a:t>
            </a:r>
          </a:p>
        </p:txBody>
      </p:sp>
    </p:spTree>
    <p:extLst>
      <p:ext uri="{BB962C8B-B14F-4D97-AF65-F5344CB8AC3E}">
        <p14:creationId xmlns:p14="http://schemas.microsoft.com/office/powerpoint/2010/main" val="2206801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724AC-828B-AD4F-B125-0341B919CDB6}"/>
              </a:ext>
            </a:extLst>
          </p:cNvPr>
          <p:cNvSpPr>
            <a:spLocks noGrp="1"/>
          </p:cNvSpPr>
          <p:nvPr>
            <p:ph type="title"/>
          </p:nvPr>
        </p:nvSpPr>
        <p:spPr/>
        <p:txBody>
          <a:bodyPr>
            <a:noAutofit/>
          </a:bodyPr>
          <a:lstStyle/>
          <a:p>
            <a:r>
              <a:rPr lang="en-US" sz="3600" dirty="0"/>
              <a:t>CAREER DWG Project Purpose, Goals</a:t>
            </a:r>
          </a:p>
        </p:txBody>
      </p:sp>
      <p:sp>
        <p:nvSpPr>
          <p:cNvPr id="3" name="Content Placeholder 2">
            <a:extLst>
              <a:ext uri="{FF2B5EF4-FFF2-40B4-BE49-F238E27FC236}">
                <a16:creationId xmlns:a16="http://schemas.microsoft.com/office/drawing/2014/main" id="{B972F983-BC2C-A44A-9EA5-FD80B62507DA}"/>
              </a:ext>
            </a:extLst>
          </p:cNvPr>
          <p:cNvSpPr>
            <a:spLocks noGrp="1"/>
          </p:cNvSpPr>
          <p:nvPr>
            <p:ph idx="1"/>
          </p:nvPr>
        </p:nvSpPr>
        <p:spPr>
          <a:xfrm>
            <a:off x="838200" y="1320800"/>
            <a:ext cx="10515600" cy="5162550"/>
          </a:xfrm>
        </p:spPr>
        <p:txBody>
          <a:bodyPr>
            <a:normAutofit/>
          </a:bodyPr>
          <a:lstStyle/>
          <a:p>
            <a:r>
              <a:rPr lang="en-US" sz="2200" dirty="0"/>
              <a:t>Enhance the ability of the public workforce system to 1.) connect job seekers to employment; and 2.) provide effective, accessible, and equitable solutions focused on providing high-quality employment opportunities as the economy recovers from the impacts of the COVID-19 pandemic.</a:t>
            </a:r>
          </a:p>
          <a:p>
            <a:r>
              <a:rPr lang="en-US" sz="2200" dirty="0"/>
              <a:t>Help move Illinois’ workforce toward high-quality, family sustaining wage employment opportunities and address the economic and workforce challenges caused or exacerbated by COVID.  </a:t>
            </a:r>
          </a:p>
          <a:p>
            <a:r>
              <a:rPr lang="en-US" sz="2200" dirty="0"/>
              <a:t>Help reemploy dislocated workers, in particular those from historically marginalized communities/groups and those who have been unemployed for an extended period of time or have exhausted UI or other Pandemic UI programs.  </a:t>
            </a:r>
          </a:p>
          <a:p>
            <a:r>
              <a:rPr lang="en-US" sz="2200" dirty="0"/>
              <a:t>Goals will be achieved through two main project components</a:t>
            </a:r>
          </a:p>
          <a:p>
            <a:pPr lvl="1"/>
            <a:r>
              <a:rPr lang="en-US" sz="2200" dirty="0"/>
              <a:t>Comprehensive employment and training services</a:t>
            </a:r>
          </a:p>
          <a:p>
            <a:pPr lvl="1"/>
            <a:r>
              <a:rPr lang="en-US" sz="2200" dirty="0"/>
              <a:t>Technology to expand accessibility</a:t>
            </a:r>
          </a:p>
          <a:p>
            <a:r>
              <a:rPr lang="en-US" sz="2200" dirty="0"/>
              <a:t>Project emphasis on accessibility and equity of services and information</a:t>
            </a:r>
          </a:p>
        </p:txBody>
      </p:sp>
      <p:sp>
        <p:nvSpPr>
          <p:cNvPr id="4" name="Slide Number Placeholder 3">
            <a:extLst>
              <a:ext uri="{FF2B5EF4-FFF2-40B4-BE49-F238E27FC236}">
                <a16:creationId xmlns:a16="http://schemas.microsoft.com/office/drawing/2014/main" id="{45700127-A018-AA43-B5C6-712017433BCE}"/>
              </a:ext>
            </a:extLst>
          </p:cNvPr>
          <p:cNvSpPr>
            <a:spLocks noGrp="1"/>
          </p:cNvSpPr>
          <p:nvPr>
            <p:ph type="sldNum" sz="quarter" idx="12"/>
          </p:nvPr>
        </p:nvSpPr>
        <p:spPr/>
        <p:txBody>
          <a:bodyPr/>
          <a:lstStyle/>
          <a:p>
            <a:fld id="{62E03C93-A8B5-5E4D-ADDE-FACFC10B3CD1}" type="slidenum">
              <a:rPr lang="en-US" smtClean="0"/>
              <a:pPr/>
              <a:t>4</a:t>
            </a:fld>
            <a:endParaRPr lang="en-US" dirty="0"/>
          </a:p>
        </p:txBody>
      </p:sp>
    </p:spTree>
    <p:extLst>
      <p:ext uri="{BB962C8B-B14F-4D97-AF65-F5344CB8AC3E}">
        <p14:creationId xmlns:p14="http://schemas.microsoft.com/office/powerpoint/2010/main" val="3364675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6947" y="607607"/>
            <a:ext cx="9092242" cy="561049"/>
          </a:xfrm>
        </p:spPr>
        <p:txBody>
          <a:bodyPr>
            <a:normAutofit fontScale="90000"/>
          </a:bodyPr>
          <a:lstStyle/>
          <a:p>
            <a:r>
              <a:rPr lang="en-US" dirty="0"/>
              <a:t>Participant Eligibility</a:t>
            </a:r>
            <a:endParaRPr lang="en-US" sz="3100" dirty="0"/>
          </a:p>
        </p:txBody>
      </p:sp>
      <p:sp>
        <p:nvSpPr>
          <p:cNvPr id="4" name="Slide Number Placeholder 3"/>
          <p:cNvSpPr>
            <a:spLocks noGrp="1"/>
          </p:cNvSpPr>
          <p:nvPr>
            <p:ph type="sldNum" sz="quarter" idx="12"/>
          </p:nvPr>
        </p:nvSpPr>
        <p:spPr/>
        <p:txBody>
          <a:bodyPr/>
          <a:lstStyle/>
          <a:p>
            <a:fld id="{62E03C93-A8B5-5E4D-ADDE-FACFC10B3CD1}" type="slidenum">
              <a:rPr lang="en-US" smtClean="0"/>
              <a:pPr/>
              <a:t>5</a:t>
            </a:fld>
            <a:endParaRPr lang="en-US" dirty="0"/>
          </a:p>
        </p:txBody>
      </p:sp>
      <p:sp>
        <p:nvSpPr>
          <p:cNvPr id="8" name="Content Placeholder 7">
            <a:extLst>
              <a:ext uri="{FF2B5EF4-FFF2-40B4-BE49-F238E27FC236}">
                <a16:creationId xmlns:a16="http://schemas.microsoft.com/office/drawing/2014/main" id="{514320E1-0598-4096-9742-62CCF4A76731}"/>
              </a:ext>
            </a:extLst>
          </p:cNvPr>
          <p:cNvSpPr>
            <a:spLocks noGrp="1"/>
          </p:cNvSpPr>
          <p:nvPr>
            <p:ph idx="1"/>
          </p:nvPr>
        </p:nvSpPr>
        <p:spPr>
          <a:xfrm>
            <a:off x="838200" y="1341119"/>
            <a:ext cx="10515600" cy="5142231"/>
          </a:xfrm>
        </p:spPr>
        <p:txBody>
          <a:bodyPr>
            <a:normAutofit fontScale="92500" lnSpcReduction="10000"/>
          </a:bodyPr>
          <a:lstStyle/>
          <a:p>
            <a:pPr lvl="0"/>
            <a:r>
              <a:rPr lang="en-US" dirty="0"/>
              <a:t>ALL participants must be eligible dislocated workers</a:t>
            </a:r>
          </a:p>
          <a:p>
            <a:pPr lvl="0"/>
            <a:r>
              <a:rPr lang="en-US" dirty="0"/>
              <a:t>Target population description:</a:t>
            </a:r>
          </a:p>
          <a:p>
            <a:pPr lvl="1"/>
            <a:r>
              <a:rPr lang="en-US" dirty="0"/>
              <a:t>Individuals from historically-marginalized communities/groups;</a:t>
            </a:r>
          </a:p>
          <a:p>
            <a:pPr lvl="1"/>
            <a:r>
              <a:rPr lang="en-US" dirty="0"/>
              <a:t>individuals who have been unemployed for an extended period of time or have exhausted UI or other Pandemic UI programs.   </a:t>
            </a:r>
          </a:p>
          <a:p>
            <a:pPr lvl="1"/>
            <a:r>
              <a:rPr lang="en-US" dirty="0"/>
              <a:t>The target population categories are influenced by the priorities of the Illinois Workforce Innovation Board, Equity Task Force and may evolve during the grant performance period.</a:t>
            </a:r>
          </a:p>
          <a:p>
            <a:r>
              <a:rPr lang="en-US" dirty="0"/>
              <a:t>Dislocated Worker Target population includes:</a:t>
            </a:r>
          </a:p>
          <a:p>
            <a:pPr lvl="1"/>
            <a:r>
              <a:rPr lang="en-US" dirty="0"/>
              <a:t>Veterans, individuals with disabilities, justice-impacted individuals, immigrants, migrant and seasonal farmworkers, homeless, low-income individuals, Foster Care, GED candidates, public assistance recipients, individuals who are basic skills deficient, rural residents, UI Profilees, age 55 and over, child-care-challenged workers, high-unemployment-area residents, individuals who have been unemployed for an extended period (15 weeks or more), and those who have exhausted their UI or other Pandemic UI</a:t>
            </a:r>
          </a:p>
          <a:p>
            <a:endParaRPr lang="en-US" dirty="0"/>
          </a:p>
          <a:p>
            <a:pPr marL="457200" lvl="1" indent="0">
              <a:buNone/>
            </a:pPr>
            <a:endParaRPr lang="en-US" dirty="0"/>
          </a:p>
        </p:txBody>
      </p:sp>
    </p:spTree>
    <p:extLst>
      <p:ext uri="{BB962C8B-B14F-4D97-AF65-F5344CB8AC3E}">
        <p14:creationId xmlns:p14="http://schemas.microsoft.com/office/powerpoint/2010/main" val="4012832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2E03C93-A8B5-5E4D-ADDE-FACFC10B3CD1}" type="slidenum">
              <a:rPr lang="en-US" smtClean="0"/>
              <a:pPr/>
              <a:t>6</a:t>
            </a:fld>
            <a:endParaRPr lang="en-US" dirty="0"/>
          </a:p>
        </p:txBody>
      </p:sp>
      <p:sp>
        <p:nvSpPr>
          <p:cNvPr id="3" name="Rectangle 2">
            <a:extLst>
              <a:ext uri="{FF2B5EF4-FFF2-40B4-BE49-F238E27FC236}">
                <a16:creationId xmlns:a16="http://schemas.microsoft.com/office/drawing/2014/main" id="{E11B5249-C356-4A11-B475-827ED6CCB435}"/>
              </a:ext>
            </a:extLst>
          </p:cNvPr>
          <p:cNvSpPr/>
          <p:nvPr/>
        </p:nvSpPr>
        <p:spPr>
          <a:xfrm>
            <a:off x="976399" y="1200617"/>
            <a:ext cx="10122568" cy="5632311"/>
          </a:xfrm>
          <a:prstGeom prst="rect">
            <a:avLst/>
          </a:prstGeom>
        </p:spPr>
        <p:txBody>
          <a:bodyPr wrap="square">
            <a:spAutoFit/>
          </a:bodyPr>
          <a:lstStyle/>
          <a:p>
            <a:pPr lvl="0"/>
            <a:r>
              <a:rPr lang="en-US" dirty="0">
                <a:solidFill>
                  <a:schemeClr val="accent2">
                    <a:lumMod val="75000"/>
                  </a:schemeClr>
                </a:solidFill>
              </a:rPr>
              <a:t>Career Services</a:t>
            </a:r>
            <a:r>
              <a:rPr lang="en-US" dirty="0"/>
              <a:t>.  </a:t>
            </a:r>
            <a:r>
              <a:rPr lang="en-US" dirty="0">
                <a:solidFill>
                  <a:srgbClr val="58595B"/>
                </a:solidFill>
              </a:rPr>
              <a:t>Services and activities to help support dislocated workers in making informed decisions based on local and regional economic demand for the purpose of achieving reemployment and education goals.  Activities include but are not limited to:  outreach, intake, labor exchange services, initial and comprehensive assessments, IEP development with ongoing review/update, case management, referral, provision of labor market information, career planning and job coaching,  provision of information on eligible training providers, soft skills training, provision of information on the availability of supportive services, and follow-up services. </a:t>
            </a:r>
          </a:p>
          <a:p>
            <a:pPr lvl="0"/>
            <a:r>
              <a:rPr lang="en-US" dirty="0"/>
              <a:t> </a:t>
            </a:r>
          </a:p>
          <a:p>
            <a:pPr lvl="0"/>
            <a:r>
              <a:rPr lang="en-US" dirty="0">
                <a:solidFill>
                  <a:schemeClr val="accent2">
                    <a:lumMod val="75000"/>
                  </a:schemeClr>
                </a:solidFill>
              </a:rPr>
              <a:t>Training and Work-Based Training Services.  </a:t>
            </a:r>
            <a:r>
              <a:rPr lang="en-US" dirty="0">
                <a:solidFill>
                  <a:srgbClr val="58595B"/>
                </a:solidFill>
              </a:rPr>
              <a:t>As described in WIOA Sec. 134(c)(3)(D), and may include:  occupational training, on-the-job training, apprenticeships, entrepreneurial training, customized training,  transitional jobs, and work experience/internships.  Incumbent Worker training is NOT allowed.</a:t>
            </a:r>
          </a:p>
          <a:p>
            <a:pPr lvl="0"/>
            <a:endParaRPr lang="en-US" dirty="0">
              <a:solidFill>
                <a:srgbClr val="58595B"/>
              </a:solidFill>
            </a:endParaRPr>
          </a:p>
          <a:p>
            <a:r>
              <a:rPr lang="en-US" dirty="0">
                <a:solidFill>
                  <a:schemeClr val="accent2">
                    <a:lumMod val="75000"/>
                  </a:schemeClr>
                </a:solidFill>
              </a:rPr>
              <a:t>Supportive Services.  </a:t>
            </a:r>
            <a:r>
              <a:rPr lang="en-US" dirty="0">
                <a:solidFill>
                  <a:srgbClr val="58595B"/>
                </a:solidFill>
              </a:rPr>
              <a:t>Supportive Services are allowable when they are needed to enable individuals to participate in employment and training activities and when Supportive Services cannot be obtained through other programs.  Supportive services for a DWG must be provided consistent with local Supportive Services policies, with participant need assessed initially and periodically reviewed.  Needs-Related Payments are a category of Supportive Services and are allowable for DWG participants who are unemployed and who do not qualify for (or have ceased to qualify for) unemployment compensation to enable them to participate in training services, meeting all other NRP requirements.  (Contact DCEO if you are considering NRP.)</a:t>
            </a:r>
          </a:p>
        </p:txBody>
      </p:sp>
      <p:sp>
        <p:nvSpPr>
          <p:cNvPr id="5" name="Title 1">
            <a:extLst>
              <a:ext uri="{FF2B5EF4-FFF2-40B4-BE49-F238E27FC236}">
                <a16:creationId xmlns:a16="http://schemas.microsoft.com/office/drawing/2014/main" id="{D3435063-1972-45BE-A484-2C1B1E8B0361}"/>
              </a:ext>
            </a:extLst>
          </p:cNvPr>
          <p:cNvSpPr txBox="1">
            <a:spLocks/>
          </p:cNvSpPr>
          <p:nvPr/>
        </p:nvSpPr>
        <p:spPr>
          <a:xfrm>
            <a:off x="2416288" y="639568"/>
            <a:ext cx="9092242" cy="561049"/>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b="1" kern="1200">
                <a:solidFill>
                  <a:srgbClr val="172169"/>
                </a:solidFill>
                <a:latin typeface="+mj-lt"/>
                <a:ea typeface="+mj-ea"/>
                <a:cs typeface="+mj-cs"/>
              </a:defRPr>
            </a:lvl1pPr>
          </a:lstStyle>
          <a:p>
            <a:r>
              <a:rPr lang="en-US" dirty="0"/>
              <a:t>Employment and Training Services</a:t>
            </a:r>
            <a:endParaRPr lang="en-US" sz="3100" dirty="0"/>
          </a:p>
        </p:txBody>
      </p:sp>
    </p:spTree>
    <p:extLst>
      <p:ext uri="{BB962C8B-B14F-4D97-AF65-F5344CB8AC3E}">
        <p14:creationId xmlns:p14="http://schemas.microsoft.com/office/powerpoint/2010/main" val="3648120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718CD-D65A-634E-812B-8EAEF9A0167C}"/>
              </a:ext>
            </a:extLst>
          </p:cNvPr>
          <p:cNvSpPr>
            <a:spLocks noGrp="1"/>
          </p:cNvSpPr>
          <p:nvPr>
            <p:ph type="title"/>
          </p:nvPr>
        </p:nvSpPr>
        <p:spPr/>
        <p:txBody>
          <a:bodyPr>
            <a:normAutofit fontScale="90000"/>
          </a:bodyPr>
          <a:lstStyle/>
          <a:p>
            <a:r>
              <a:rPr lang="en-US" dirty="0"/>
              <a:t>DWG Technology Component</a:t>
            </a:r>
          </a:p>
        </p:txBody>
      </p:sp>
      <p:sp>
        <p:nvSpPr>
          <p:cNvPr id="3" name="Content Placeholder 2">
            <a:extLst>
              <a:ext uri="{FF2B5EF4-FFF2-40B4-BE49-F238E27FC236}">
                <a16:creationId xmlns:a16="http://schemas.microsoft.com/office/drawing/2014/main" id="{281CE0E1-887B-E145-8EA2-F3C5467FC5FF}"/>
              </a:ext>
            </a:extLst>
          </p:cNvPr>
          <p:cNvSpPr>
            <a:spLocks noGrp="1"/>
          </p:cNvSpPr>
          <p:nvPr>
            <p:ph idx="1"/>
          </p:nvPr>
        </p:nvSpPr>
        <p:spPr>
          <a:xfrm>
            <a:off x="838200" y="1353312"/>
            <a:ext cx="10515600" cy="5340096"/>
          </a:xfrm>
        </p:spPr>
        <p:txBody>
          <a:bodyPr>
            <a:normAutofit fontScale="62500" lnSpcReduction="20000"/>
          </a:bodyPr>
          <a:lstStyle/>
          <a:p>
            <a:pPr marL="0" lvl="0" indent="0">
              <a:buNone/>
            </a:pPr>
            <a:r>
              <a:rPr lang="en-US" sz="3200" b="1" dirty="0">
                <a:solidFill>
                  <a:srgbClr val="CC6600"/>
                </a:solidFill>
              </a:rPr>
              <a:t>DWG Technology Component (optional)</a:t>
            </a:r>
            <a:r>
              <a:rPr lang="en-US" sz="3200" dirty="0">
                <a:solidFill>
                  <a:srgbClr val="CC6600"/>
                </a:solidFill>
              </a:rPr>
              <a:t> </a:t>
            </a:r>
            <a:r>
              <a:rPr lang="en-US" sz="3200" dirty="0"/>
              <a:t>– to support/enhance comprehensive employment services; connect the unemployed to reemployment, making services more accessible.  </a:t>
            </a:r>
          </a:p>
          <a:p>
            <a:r>
              <a:rPr lang="en-US" sz="3200" dirty="0"/>
              <a:t>Technology requests may not duplicate the functions of IWDS or Illinois workNet.  </a:t>
            </a:r>
          </a:p>
          <a:p>
            <a:r>
              <a:rPr lang="en-US" sz="3200" dirty="0"/>
              <a:t>DCEO will review each technology request on a case-by-case basis to assess alignment and compatibility. </a:t>
            </a:r>
          </a:p>
          <a:p>
            <a:r>
              <a:rPr lang="en-US" sz="3200" dirty="0"/>
              <a:t>Statewide Technology budget is $500,000.     </a:t>
            </a:r>
          </a:p>
          <a:p>
            <a:r>
              <a:rPr lang="en-US" sz="3200" dirty="0"/>
              <a:t>Items must have a per unit cost of under $5,000</a:t>
            </a:r>
          </a:p>
          <a:p>
            <a:r>
              <a:rPr lang="en-US" sz="3200" dirty="0"/>
              <a:t>Technology is to primarily benefit dislocated workers, but other job seekers can also benefit.</a:t>
            </a:r>
          </a:p>
          <a:p>
            <a:r>
              <a:rPr lang="en-US" sz="3200" dirty="0"/>
              <a:t>Purpose of Technology:</a:t>
            </a:r>
          </a:p>
          <a:p>
            <a:pPr lvl="1">
              <a:buFont typeface="Courier New" panose="02070309020205020404" pitchFamily="49" charset="0"/>
              <a:buChar char="o"/>
            </a:pPr>
            <a:r>
              <a:rPr lang="en-US" sz="2900" dirty="0"/>
              <a:t>Expand the capacity of the workforce system</a:t>
            </a:r>
          </a:p>
          <a:p>
            <a:pPr lvl="1">
              <a:buFont typeface="Courier New" panose="02070309020205020404" pitchFamily="49" charset="0"/>
              <a:buChar char="o"/>
            </a:pPr>
            <a:r>
              <a:rPr lang="en-US" sz="2900" dirty="0"/>
              <a:t>Serve a larger number of dislocated workers and other job seekers</a:t>
            </a:r>
          </a:p>
          <a:p>
            <a:pPr lvl="1">
              <a:buFont typeface="Courier New" panose="02070309020205020404" pitchFamily="49" charset="0"/>
              <a:buChar char="o"/>
            </a:pPr>
            <a:r>
              <a:rPr lang="en-US" sz="2900" dirty="0"/>
              <a:t>Ensure accessibility beyond physical AJCs</a:t>
            </a:r>
          </a:p>
          <a:p>
            <a:pPr lvl="1">
              <a:buFont typeface="Courier New" panose="02070309020205020404" pitchFamily="49" charset="0"/>
              <a:buChar char="o"/>
            </a:pPr>
            <a:r>
              <a:rPr lang="en-US" sz="2900" dirty="0"/>
              <a:t>Ensure service delivery will not be interrupted due to emergencies such as the COVID-19 pandemic</a:t>
            </a:r>
          </a:p>
          <a:p>
            <a:pPr lvl="1">
              <a:buFont typeface="Courier New" panose="02070309020205020404" pitchFamily="49" charset="0"/>
              <a:buChar char="o"/>
            </a:pPr>
            <a:r>
              <a:rPr lang="en-US" sz="2900" dirty="0"/>
              <a:t>Enhance and expand virtual delivery of services.  Examples include:</a:t>
            </a:r>
          </a:p>
          <a:p>
            <a:pPr lvl="2">
              <a:buFont typeface="Wingdings" pitchFamily="2" charset="2"/>
              <a:buChar char="Ø"/>
            </a:pPr>
            <a:r>
              <a:rPr lang="en-US" sz="2600" dirty="0"/>
              <a:t>Updated video conferencing equipment, including cameras, monitors, computers</a:t>
            </a:r>
          </a:p>
          <a:p>
            <a:pPr lvl="2">
              <a:buFont typeface="Wingdings" pitchFamily="2" charset="2"/>
              <a:buChar char="Ø"/>
            </a:pPr>
            <a:r>
              <a:rPr lang="en-US" sz="2600" dirty="0"/>
              <a:t>Expand virtual ability out to all connection sites</a:t>
            </a:r>
          </a:p>
          <a:p>
            <a:pPr lvl="2">
              <a:buFont typeface="Wingdings" pitchFamily="2" charset="2"/>
              <a:buChar char="Ø"/>
            </a:pPr>
            <a:r>
              <a:rPr lang="en-US" sz="2600" dirty="0"/>
              <a:t>Revamp resource room to make it more accessible</a:t>
            </a:r>
          </a:p>
          <a:p>
            <a:pPr lvl="2">
              <a:buFont typeface="Wingdings" pitchFamily="2" charset="2"/>
              <a:buChar char="Ø"/>
            </a:pPr>
            <a:r>
              <a:rPr lang="en-US" sz="2600" dirty="0"/>
              <a:t>Address ADA-related needs for accessibility (non-capital improvements)</a:t>
            </a:r>
          </a:p>
        </p:txBody>
      </p:sp>
      <p:sp>
        <p:nvSpPr>
          <p:cNvPr id="4" name="Slide Number Placeholder 3">
            <a:extLst>
              <a:ext uri="{FF2B5EF4-FFF2-40B4-BE49-F238E27FC236}">
                <a16:creationId xmlns:a16="http://schemas.microsoft.com/office/drawing/2014/main" id="{42BC8629-F004-8D45-95E2-E830B0F8A093}"/>
              </a:ext>
            </a:extLst>
          </p:cNvPr>
          <p:cNvSpPr>
            <a:spLocks noGrp="1"/>
          </p:cNvSpPr>
          <p:nvPr>
            <p:ph type="sldNum" sz="quarter" idx="12"/>
          </p:nvPr>
        </p:nvSpPr>
        <p:spPr/>
        <p:txBody>
          <a:bodyPr/>
          <a:lstStyle/>
          <a:p>
            <a:fld id="{62E03C93-A8B5-5E4D-ADDE-FACFC10B3CD1}" type="slidenum">
              <a:rPr lang="en-US" smtClean="0"/>
              <a:pPr/>
              <a:t>7</a:t>
            </a:fld>
            <a:endParaRPr lang="en-US" dirty="0"/>
          </a:p>
        </p:txBody>
      </p:sp>
    </p:spTree>
    <p:extLst>
      <p:ext uri="{BB962C8B-B14F-4D97-AF65-F5344CB8AC3E}">
        <p14:creationId xmlns:p14="http://schemas.microsoft.com/office/powerpoint/2010/main" val="3271709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6947" y="607607"/>
            <a:ext cx="9092242" cy="561049"/>
          </a:xfrm>
        </p:spPr>
        <p:txBody>
          <a:bodyPr>
            <a:normAutofit/>
          </a:bodyPr>
          <a:lstStyle/>
          <a:p>
            <a:r>
              <a:rPr lang="en-US" sz="3100" dirty="0"/>
              <a:t>Project Reporting, Monitoring, and Oversight	</a:t>
            </a:r>
          </a:p>
        </p:txBody>
      </p:sp>
      <p:sp>
        <p:nvSpPr>
          <p:cNvPr id="4" name="Slide Number Placeholder 3"/>
          <p:cNvSpPr>
            <a:spLocks noGrp="1"/>
          </p:cNvSpPr>
          <p:nvPr>
            <p:ph type="sldNum" sz="quarter" idx="12"/>
          </p:nvPr>
        </p:nvSpPr>
        <p:spPr/>
        <p:txBody>
          <a:bodyPr/>
          <a:lstStyle/>
          <a:p>
            <a:fld id="{62E03C93-A8B5-5E4D-ADDE-FACFC10B3CD1}" type="slidenum">
              <a:rPr lang="en-US" smtClean="0"/>
              <a:pPr/>
              <a:t>8</a:t>
            </a:fld>
            <a:endParaRPr lang="en-US" dirty="0"/>
          </a:p>
        </p:txBody>
      </p:sp>
      <p:sp>
        <p:nvSpPr>
          <p:cNvPr id="8" name="Content Placeholder 7">
            <a:extLst>
              <a:ext uri="{FF2B5EF4-FFF2-40B4-BE49-F238E27FC236}">
                <a16:creationId xmlns:a16="http://schemas.microsoft.com/office/drawing/2014/main" id="{514320E1-0598-4096-9742-62CCF4A76731}"/>
              </a:ext>
            </a:extLst>
          </p:cNvPr>
          <p:cNvSpPr>
            <a:spLocks noGrp="1"/>
          </p:cNvSpPr>
          <p:nvPr>
            <p:ph idx="1"/>
          </p:nvPr>
        </p:nvSpPr>
        <p:spPr>
          <a:xfrm>
            <a:off x="838200" y="1320801"/>
            <a:ext cx="10515600" cy="5527674"/>
          </a:xfrm>
        </p:spPr>
        <p:txBody>
          <a:bodyPr>
            <a:normAutofit fontScale="77500" lnSpcReduction="20000"/>
          </a:bodyPr>
          <a:lstStyle/>
          <a:p>
            <a:pPr marL="0" indent="0">
              <a:buNone/>
            </a:pPr>
            <a:r>
              <a:rPr lang="en-US" dirty="0">
                <a:solidFill>
                  <a:schemeClr val="accent2">
                    <a:lumMod val="75000"/>
                  </a:schemeClr>
                </a:solidFill>
              </a:rPr>
              <a:t>Required Reporting</a:t>
            </a:r>
          </a:p>
          <a:p>
            <a:r>
              <a:rPr lang="en-US" dirty="0"/>
              <a:t>Standard Quarterly reporting; Quarterly Performance Narrative; Monthly Project Status Report; target population statistics; other project information as requested</a:t>
            </a:r>
          </a:p>
          <a:p>
            <a:r>
              <a:rPr lang="en-US" dirty="0"/>
              <a:t>Project Implementation Plan</a:t>
            </a:r>
          </a:p>
          <a:p>
            <a:pPr marL="0" indent="0">
              <a:buNone/>
            </a:pPr>
            <a:r>
              <a:rPr lang="en-US" dirty="0">
                <a:solidFill>
                  <a:schemeClr val="accent2">
                    <a:lumMod val="75000"/>
                  </a:schemeClr>
                </a:solidFill>
              </a:rPr>
              <a:t>Monitoring</a:t>
            </a:r>
            <a:r>
              <a:rPr lang="en-US" sz="1800" dirty="0"/>
              <a:t>	</a:t>
            </a:r>
            <a:endParaRPr lang="en-US" dirty="0"/>
          </a:p>
          <a:p>
            <a:r>
              <a:rPr lang="en-US" dirty="0"/>
              <a:t>Expenditures will be monitored by OET monthly to determine rate of expenditure.  </a:t>
            </a:r>
          </a:p>
          <a:p>
            <a:r>
              <a:rPr lang="en-US" dirty="0"/>
              <a:t>Performance will be monitored by OET monthly to determine progress towards meeting participant services and technology goals.</a:t>
            </a:r>
          </a:p>
          <a:p>
            <a:r>
              <a:rPr lang="en-US" dirty="0"/>
              <a:t>LWIAs will review and monitor their project.</a:t>
            </a:r>
          </a:p>
          <a:p>
            <a:pPr marL="0" indent="0">
              <a:buNone/>
            </a:pPr>
            <a:r>
              <a:rPr lang="en-US" dirty="0">
                <a:solidFill>
                  <a:schemeClr val="accent2">
                    <a:lumMod val="75000"/>
                  </a:schemeClr>
                </a:solidFill>
              </a:rPr>
              <a:t>Participation in Technical Assistance</a:t>
            </a:r>
            <a:r>
              <a:rPr lang="en-US" dirty="0"/>
              <a:t>	</a:t>
            </a:r>
          </a:p>
          <a:p>
            <a:r>
              <a:rPr lang="en-US" dirty="0"/>
              <a:t>Technical assistance will be provided by OET through webinars and one-on-one customized assistance throughout the grant period.</a:t>
            </a:r>
          </a:p>
          <a:p>
            <a:pPr marL="0" indent="0">
              <a:buNone/>
            </a:pPr>
            <a:r>
              <a:rPr lang="en-US" dirty="0">
                <a:solidFill>
                  <a:schemeClr val="accent2">
                    <a:lumMod val="75000"/>
                  </a:schemeClr>
                </a:solidFill>
              </a:rPr>
              <a:t>Project Evaluation</a:t>
            </a:r>
            <a:r>
              <a:rPr lang="en-US" dirty="0"/>
              <a:t>	</a:t>
            </a:r>
          </a:p>
          <a:p>
            <a:r>
              <a:rPr lang="en-US" dirty="0"/>
              <a:t>DCEO’s subgrantees are required to participate in an evaluation of the grant project if undertaken by DOL. The evaluation may include an implementation assessment across grantees, an impact and/or outcomes analysis of all or selected sites within or across grantees, and a benefit/cost analysis or assessment of return on investment</a:t>
            </a:r>
            <a:r>
              <a:rPr lang="en-US" dirty="0">
                <a:solidFill>
                  <a:schemeClr val="tx1"/>
                </a:solidFill>
              </a:rPr>
              <a:t>.</a:t>
            </a:r>
          </a:p>
          <a:p>
            <a:endParaRPr lang="en-US" dirty="0"/>
          </a:p>
          <a:p>
            <a:endParaRPr lang="en-US" dirty="0"/>
          </a:p>
          <a:p>
            <a:endParaRPr lang="en-US" dirty="0">
              <a:solidFill>
                <a:schemeClr val="tx1"/>
              </a:solidFill>
            </a:endParaRPr>
          </a:p>
          <a:p>
            <a:endParaRPr lang="en-US" dirty="0">
              <a:solidFill>
                <a:schemeClr val="tx1"/>
              </a:solidFill>
            </a:endParaRPr>
          </a:p>
          <a:p>
            <a:endParaRPr lang="en-US" dirty="0"/>
          </a:p>
          <a:p>
            <a:endParaRPr lang="en-US" dirty="0"/>
          </a:p>
          <a:p>
            <a:endParaRPr lang="en-US" dirty="0"/>
          </a:p>
          <a:p>
            <a:endParaRPr lang="en-US" dirty="0"/>
          </a:p>
          <a:p>
            <a:pPr lvl="1"/>
            <a:endParaRPr lang="en-US" dirty="0"/>
          </a:p>
          <a:p>
            <a:pPr marL="457200" lvl="1" indent="0">
              <a:buNone/>
            </a:pPr>
            <a:endParaRPr lang="en-US" sz="3600" dirty="0"/>
          </a:p>
          <a:p>
            <a:pPr lvl="1"/>
            <a:endParaRPr lang="en-US" sz="3600" dirty="0"/>
          </a:p>
          <a:p>
            <a:endParaRPr lang="en-US" dirty="0"/>
          </a:p>
        </p:txBody>
      </p:sp>
    </p:spTree>
    <p:extLst>
      <p:ext uri="{BB962C8B-B14F-4D97-AF65-F5344CB8AC3E}">
        <p14:creationId xmlns:p14="http://schemas.microsoft.com/office/powerpoint/2010/main" val="3738689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6E0AC-9C1C-914B-8850-E7D2735BAFCD}"/>
              </a:ext>
            </a:extLst>
          </p:cNvPr>
          <p:cNvSpPr>
            <a:spLocks noGrp="1"/>
          </p:cNvSpPr>
          <p:nvPr>
            <p:ph type="title"/>
          </p:nvPr>
        </p:nvSpPr>
        <p:spPr/>
        <p:txBody>
          <a:bodyPr>
            <a:normAutofit fontScale="90000"/>
          </a:bodyPr>
          <a:lstStyle/>
          <a:p>
            <a:r>
              <a:rPr lang="en-US" dirty="0"/>
              <a:t>Application, Grant Process</a:t>
            </a:r>
          </a:p>
        </p:txBody>
      </p:sp>
      <p:sp>
        <p:nvSpPr>
          <p:cNvPr id="3" name="Content Placeholder 2">
            <a:extLst>
              <a:ext uri="{FF2B5EF4-FFF2-40B4-BE49-F238E27FC236}">
                <a16:creationId xmlns:a16="http://schemas.microsoft.com/office/drawing/2014/main" id="{02FA8EA1-E7EF-4D44-A4D5-450D9838CA01}"/>
              </a:ext>
            </a:extLst>
          </p:cNvPr>
          <p:cNvSpPr>
            <a:spLocks noGrp="1"/>
          </p:cNvSpPr>
          <p:nvPr>
            <p:ph idx="1"/>
          </p:nvPr>
        </p:nvSpPr>
        <p:spPr>
          <a:xfrm>
            <a:off x="838200" y="1442720"/>
            <a:ext cx="10515600" cy="5040630"/>
          </a:xfrm>
        </p:spPr>
        <p:txBody>
          <a:bodyPr>
            <a:normAutofit/>
          </a:bodyPr>
          <a:lstStyle/>
          <a:p>
            <a:r>
              <a:rPr lang="en-US" dirty="0"/>
              <a:t>Application, Uniform Budget, Project Goals due by October 19</a:t>
            </a:r>
          </a:p>
          <a:p>
            <a:pPr lvl="1"/>
            <a:r>
              <a:rPr lang="en-US" dirty="0"/>
              <a:t>Ask questions as you are developing project design and application</a:t>
            </a:r>
          </a:p>
          <a:p>
            <a:pPr lvl="1"/>
            <a:r>
              <a:rPr lang="en-US" dirty="0"/>
              <a:t>If including technology component, contact Jill Meseke while developing application to share ideas/plans</a:t>
            </a:r>
          </a:p>
          <a:p>
            <a:r>
              <a:rPr lang="en-US" dirty="0"/>
              <a:t>OET application review and follow-up with LWIAs as appropriate</a:t>
            </a:r>
          </a:p>
          <a:p>
            <a:r>
              <a:rPr lang="en-US" dirty="0"/>
              <a:t>Funding recommendations and finalization</a:t>
            </a:r>
          </a:p>
          <a:p>
            <a:r>
              <a:rPr lang="en-US" dirty="0"/>
              <a:t>Finalize and package grants</a:t>
            </a:r>
          </a:p>
          <a:p>
            <a:pPr lvl="1"/>
            <a:r>
              <a:rPr lang="en-US" dirty="0"/>
              <a:t>Application, Uniform Budget, Project Goals</a:t>
            </a:r>
          </a:p>
          <a:p>
            <a:pPr lvl="1"/>
            <a:r>
              <a:rPr lang="en-US" dirty="0"/>
              <a:t>DCEO Uniform Application</a:t>
            </a:r>
          </a:p>
          <a:p>
            <a:pPr lvl="1"/>
            <a:r>
              <a:rPr lang="en-US" dirty="0"/>
              <a:t>Grant Agreement, including Exhibits</a:t>
            </a:r>
          </a:p>
          <a:p>
            <a:r>
              <a:rPr lang="en-US" dirty="0"/>
              <a:t>Grants executed during December; anticipate a 12/1/2021 start date</a:t>
            </a:r>
          </a:p>
        </p:txBody>
      </p:sp>
      <p:sp>
        <p:nvSpPr>
          <p:cNvPr id="4" name="Slide Number Placeholder 3">
            <a:extLst>
              <a:ext uri="{FF2B5EF4-FFF2-40B4-BE49-F238E27FC236}">
                <a16:creationId xmlns:a16="http://schemas.microsoft.com/office/drawing/2014/main" id="{B1A80FF8-7C7D-8E4C-9879-B9BED823AD11}"/>
              </a:ext>
            </a:extLst>
          </p:cNvPr>
          <p:cNvSpPr>
            <a:spLocks noGrp="1"/>
          </p:cNvSpPr>
          <p:nvPr>
            <p:ph type="sldNum" sz="quarter" idx="12"/>
          </p:nvPr>
        </p:nvSpPr>
        <p:spPr/>
        <p:txBody>
          <a:bodyPr/>
          <a:lstStyle/>
          <a:p>
            <a:fld id="{62E03C93-A8B5-5E4D-ADDE-FACFC10B3CD1}" type="slidenum">
              <a:rPr lang="en-US" smtClean="0"/>
              <a:pPr/>
              <a:t>9</a:t>
            </a:fld>
            <a:endParaRPr lang="en-US" dirty="0"/>
          </a:p>
        </p:txBody>
      </p:sp>
    </p:spTree>
    <p:extLst>
      <p:ext uri="{BB962C8B-B14F-4D97-AF65-F5344CB8AC3E}">
        <p14:creationId xmlns:p14="http://schemas.microsoft.com/office/powerpoint/2010/main" val="34057002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E72BBCF13D0B54BA6F019D4ADC6FF0A" ma:contentTypeVersion="3" ma:contentTypeDescription="Create a new document." ma:contentTypeScope="" ma:versionID="81be4bf206c7728b0ee89401ad844863">
  <xsd:schema xmlns:xsd="http://www.w3.org/2001/XMLSchema" xmlns:xs="http://www.w3.org/2001/XMLSchema" xmlns:p="http://schemas.microsoft.com/office/2006/metadata/properties" xmlns:ns1="http://schemas.microsoft.com/sharepoint/v3" targetNamespace="http://schemas.microsoft.com/office/2006/metadata/properties" ma:root="true" ma:fieldsID="ff328a1cd662c37536c074f55b1464a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41F2A3B-26FD-4A37-AE75-320ACAE75177}"/>
</file>

<file path=customXml/itemProps2.xml><?xml version="1.0" encoding="utf-8"?>
<ds:datastoreItem xmlns:ds="http://schemas.openxmlformats.org/officeDocument/2006/customXml" ds:itemID="{1EC3BF05-5C03-4B38-B24C-9D8C16C2F233}">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14AF9E60-EB28-440F-BD11-5C6969835C8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16113</TotalTime>
  <Words>1466</Words>
  <Application>Microsoft Macintosh PowerPoint</Application>
  <PresentationFormat>Widescreen</PresentationFormat>
  <Paragraphs>125</Paragraphs>
  <Slides>10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Courier New</vt:lpstr>
      <vt:lpstr>Wingdings</vt:lpstr>
      <vt:lpstr>Office Theme</vt:lpstr>
      <vt:lpstr>CAREER National Dislocated Worker Grant (DWG) Comprehensive and Accessible Reemployment through Equitable Employment Recovery  September 23, 2021   </vt:lpstr>
      <vt:lpstr>Illinois CAREER DWG Grant Award</vt:lpstr>
      <vt:lpstr>National Dislocated Worker Grant  Program (DWG)</vt:lpstr>
      <vt:lpstr>CAREER DWG Project Purpose, Goals</vt:lpstr>
      <vt:lpstr>Participant Eligibility</vt:lpstr>
      <vt:lpstr>PowerPoint Presentation</vt:lpstr>
      <vt:lpstr>DWG Technology Component</vt:lpstr>
      <vt:lpstr>Project Reporting, Monitoring, and Oversight </vt:lpstr>
      <vt:lpstr>Application, Grant Process</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Illinois Apprenticeship Expansion Program Notice of Funding Opportunity Overview of the Grant Submission and Pre-Award Requirements</dc:title>
  <dc:creator>jennifer phillips</dc:creator>
  <cp:lastModifiedBy>Jill Meseke</cp:lastModifiedBy>
  <cp:revision>110</cp:revision>
  <cp:lastPrinted>2021-09-23T14:18:38Z</cp:lastPrinted>
  <dcterms:created xsi:type="dcterms:W3CDTF">2019-10-17T20:52:00Z</dcterms:created>
  <dcterms:modified xsi:type="dcterms:W3CDTF">2021-09-23T16:52:02Z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0x0101001E72BBCF13D0B54BA6F019D4ADC6FF0A</vt:lpwstr>
  </property>
</Properties>
</file>