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diagrams/layout1.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8.jpg" ContentType="image/jpg"/>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sldIdLst>
    <p:sldId id="327" r:id="rId2"/>
    <p:sldId id="334" r:id="rId3"/>
    <p:sldId id="328" r:id="rId4"/>
    <p:sldId id="331" r:id="rId5"/>
    <p:sldId id="330" r:id="rId6"/>
    <p:sldId id="347" r:id="rId7"/>
    <p:sldId id="335" r:id="rId8"/>
    <p:sldId id="371" r:id="rId9"/>
    <p:sldId id="338" r:id="rId10"/>
    <p:sldId id="336" r:id="rId11"/>
    <p:sldId id="337" r:id="rId12"/>
    <p:sldId id="343" r:id="rId13"/>
    <p:sldId id="349" r:id="rId14"/>
    <p:sldId id="350" r:id="rId15"/>
    <p:sldId id="342" r:id="rId16"/>
    <p:sldId id="352" r:id="rId17"/>
    <p:sldId id="372" r:id="rId18"/>
    <p:sldId id="381" r:id="rId19"/>
    <p:sldId id="382" r:id="rId20"/>
    <p:sldId id="383" r:id="rId21"/>
    <p:sldId id="385" r:id="rId22"/>
    <p:sldId id="386" r:id="rId23"/>
    <p:sldId id="388" r:id="rId24"/>
    <p:sldId id="390" r:id="rId25"/>
    <p:sldId id="353" r:id="rId26"/>
    <p:sldId id="339" r:id="rId27"/>
    <p:sldId id="340" r:id="rId28"/>
    <p:sldId id="341" r:id="rId29"/>
    <p:sldId id="373" r:id="rId30"/>
    <p:sldId id="354" r:id="rId31"/>
    <p:sldId id="355" r:id="rId32"/>
    <p:sldId id="356" r:id="rId33"/>
    <p:sldId id="357" r:id="rId34"/>
    <p:sldId id="358" r:id="rId35"/>
    <p:sldId id="375" r:id="rId36"/>
    <p:sldId id="376" r:id="rId37"/>
    <p:sldId id="359" r:id="rId38"/>
    <p:sldId id="360" r:id="rId39"/>
    <p:sldId id="362" r:id="rId40"/>
    <p:sldId id="361" r:id="rId41"/>
    <p:sldId id="377" r:id="rId42"/>
    <p:sldId id="378" r:id="rId43"/>
    <p:sldId id="379" r:id="rId44"/>
    <p:sldId id="345" r:id="rId45"/>
    <p:sldId id="368" r:id="rId46"/>
    <p:sldId id="380" r:id="rId47"/>
    <p:sldId id="333" r:id="rId48"/>
    <p:sldId id="346" r:id="rId49"/>
    <p:sldId id="332"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92652" autoAdjust="0"/>
  </p:normalViewPr>
  <p:slideViewPr>
    <p:cSldViewPr snapToGrid="0" snapToObjects="1">
      <p:cViewPr varScale="1">
        <p:scale>
          <a:sx n="106" d="100"/>
          <a:sy n="106"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913BF-83E8-4478-B6C7-CA2A6B947EDF}" type="doc">
      <dgm:prSet loTypeId="urn:microsoft.com/office/officeart/2005/8/layout/venn1" loCatId="relationship" qsTypeId="urn:microsoft.com/office/officeart/2005/8/quickstyle/3d4" qsCatId="3D" csTypeId="urn:microsoft.com/office/officeart/2005/8/colors/accent1_2" csCatId="accent1" phldr="1"/>
      <dgm:spPr/>
      <dgm:t>
        <a:bodyPr/>
        <a:lstStyle/>
        <a:p>
          <a:endParaRPr lang="en-US"/>
        </a:p>
      </dgm:t>
    </dgm:pt>
    <dgm:pt modelId="{F2EED5B9-119D-4C20-8399-7C989989554B}">
      <dgm:prSet phldrT="[Text]"/>
      <dgm:spPr/>
      <dgm:t>
        <a:bodyPr/>
        <a:lstStyle/>
        <a:p>
          <a:r>
            <a:rPr lang="en-US" dirty="0">
              <a:latin typeface="Times New Roman" panose="02020603050405020304" pitchFamily="18" charset="0"/>
              <a:cs typeface="Times New Roman" panose="02020603050405020304" pitchFamily="18" charset="0"/>
            </a:rPr>
            <a:t>Work-based Learning</a:t>
          </a:r>
        </a:p>
      </dgm:t>
    </dgm:pt>
    <dgm:pt modelId="{94AD88C8-30D6-40A8-AFAB-3E2BCD593B9F}" type="parTrans" cxnId="{C43BB7F7-B80E-4CA3-8E0B-4C9471D2B374}">
      <dgm:prSet/>
      <dgm:spPr/>
      <dgm:t>
        <a:bodyPr/>
        <a:lstStyle/>
        <a:p>
          <a:endParaRPr lang="en-US"/>
        </a:p>
      </dgm:t>
    </dgm:pt>
    <dgm:pt modelId="{B798E463-59E8-4BA3-98C3-E3E4B66A09DC}" type="sibTrans" cxnId="{C43BB7F7-B80E-4CA3-8E0B-4C9471D2B374}">
      <dgm:prSet/>
      <dgm:spPr/>
      <dgm:t>
        <a:bodyPr/>
        <a:lstStyle/>
        <a:p>
          <a:endParaRPr lang="en-US"/>
        </a:p>
      </dgm:t>
    </dgm:pt>
    <dgm:pt modelId="{AB91CC65-FA03-4170-B23E-FC2E8E431FA5}">
      <dgm:prSet phldrT="[Text]"/>
      <dgm:spPr/>
      <dgm:t>
        <a:bodyPr/>
        <a:lstStyle/>
        <a:p>
          <a:r>
            <a:rPr lang="en-US" dirty="0">
              <a:latin typeface="Times New Roman" panose="02020603050405020304" pitchFamily="18" charset="0"/>
              <a:cs typeface="Times New Roman" panose="02020603050405020304" pitchFamily="18" charset="0"/>
            </a:rPr>
            <a:t>Foundational Skills</a:t>
          </a:r>
        </a:p>
      </dgm:t>
    </dgm:pt>
    <dgm:pt modelId="{3650DC45-C229-4149-999C-F70E5B3BB9BB}" type="parTrans" cxnId="{983D5237-5214-46BC-B9EB-426ABA94E32A}">
      <dgm:prSet/>
      <dgm:spPr/>
      <dgm:t>
        <a:bodyPr/>
        <a:lstStyle/>
        <a:p>
          <a:endParaRPr lang="en-US"/>
        </a:p>
      </dgm:t>
    </dgm:pt>
    <dgm:pt modelId="{786A4BCF-B6B6-4287-AD77-16256851E684}" type="sibTrans" cxnId="{983D5237-5214-46BC-B9EB-426ABA94E32A}">
      <dgm:prSet/>
      <dgm:spPr/>
      <dgm:t>
        <a:bodyPr/>
        <a:lstStyle/>
        <a:p>
          <a:endParaRPr lang="en-US"/>
        </a:p>
      </dgm:t>
    </dgm:pt>
    <dgm:pt modelId="{431202B4-92C6-4A8F-BB96-4E9868275C05}">
      <dgm:prSet phldrT="[Text]"/>
      <dgm:spPr/>
      <dgm:t>
        <a:bodyPr/>
        <a:lstStyle/>
        <a:p>
          <a:pPr algn="ctr"/>
          <a:r>
            <a:rPr lang="en-US" dirty="0">
              <a:latin typeface="Times New Roman" panose="02020603050405020304" pitchFamily="18" charset="0"/>
              <a:cs typeface="Times New Roman" panose="02020603050405020304" pitchFamily="18" charset="0"/>
            </a:rPr>
            <a:t>Education &amp; Training</a:t>
          </a:r>
        </a:p>
      </dgm:t>
    </dgm:pt>
    <dgm:pt modelId="{B7DE697C-8D2C-484B-A0A2-1DFCD76EE128}" type="parTrans" cxnId="{D2E2B274-27F4-4AA5-AB4A-1429D2D88B49}">
      <dgm:prSet/>
      <dgm:spPr/>
      <dgm:t>
        <a:bodyPr/>
        <a:lstStyle/>
        <a:p>
          <a:endParaRPr lang="en-US"/>
        </a:p>
      </dgm:t>
    </dgm:pt>
    <dgm:pt modelId="{E56EA771-2EBB-45DD-BEF2-D9B378525BDF}" type="sibTrans" cxnId="{D2E2B274-27F4-4AA5-AB4A-1429D2D88B49}">
      <dgm:prSet/>
      <dgm:spPr/>
      <dgm:t>
        <a:bodyPr/>
        <a:lstStyle/>
        <a:p>
          <a:endParaRPr lang="en-US"/>
        </a:p>
      </dgm:t>
    </dgm:pt>
    <dgm:pt modelId="{1C0A82E8-B983-47EE-A4B4-440FA76B255D}" type="pres">
      <dgm:prSet presAssocID="{6F6913BF-83E8-4478-B6C7-CA2A6B947EDF}" presName="compositeShape" presStyleCnt="0">
        <dgm:presLayoutVars>
          <dgm:chMax val="7"/>
          <dgm:dir/>
          <dgm:resizeHandles val="exact"/>
        </dgm:presLayoutVars>
      </dgm:prSet>
      <dgm:spPr/>
    </dgm:pt>
    <dgm:pt modelId="{615E6290-5DEA-485F-8164-D18BD105EF19}" type="pres">
      <dgm:prSet presAssocID="{F2EED5B9-119D-4C20-8399-7C989989554B}" presName="circ1" presStyleLbl="vennNode1" presStyleIdx="0" presStyleCnt="3"/>
      <dgm:spPr/>
    </dgm:pt>
    <dgm:pt modelId="{BC700D00-6815-4DB3-B396-B4DCCB5C6EDC}" type="pres">
      <dgm:prSet presAssocID="{F2EED5B9-119D-4C20-8399-7C989989554B}" presName="circ1Tx" presStyleLbl="revTx" presStyleIdx="0" presStyleCnt="0">
        <dgm:presLayoutVars>
          <dgm:chMax val="0"/>
          <dgm:chPref val="0"/>
          <dgm:bulletEnabled val="1"/>
        </dgm:presLayoutVars>
      </dgm:prSet>
      <dgm:spPr/>
    </dgm:pt>
    <dgm:pt modelId="{B04B5382-AA2D-4F30-9856-86913A250F4C}" type="pres">
      <dgm:prSet presAssocID="{AB91CC65-FA03-4170-B23E-FC2E8E431FA5}" presName="circ2" presStyleLbl="vennNode1" presStyleIdx="1" presStyleCnt="3" custLinFactNeighborX="0"/>
      <dgm:spPr/>
    </dgm:pt>
    <dgm:pt modelId="{404CF2B4-47D8-4E44-8E45-8DFCBF199155}" type="pres">
      <dgm:prSet presAssocID="{AB91CC65-FA03-4170-B23E-FC2E8E431FA5}" presName="circ2Tx" presStyleLbl="revTx" presStyleIdx="0" presStyleCnt="0">
        <dgm:presLayoutVars>
          <dgm:chMax val="0"/>
          <dgm:chPref val="0"/>
          <dgm:bulletEnabled val="1"/>
        </dgm:presLayoutVars>
      </dgm:prSet>
      <dgm:spPr/>
    </dgm:pt>
    <dgm:pt modelId="{77F437BF-F016-4D6E-A963-33292A1CBC48}" type="pres">
      <dgm:prSet presAssocID="{431202B4-92C6-4A8F-BB96-4E9868275C05}" presName="circ3" presStyleLbl="vennNode1" presStyleIdx="2" presStyleCnt="3" custLinFactNeighborX="1734" custLinFactNeighborY="-3170"/>
      <dgm:spPr/>
    </dgm:pt>
    <dgm:pt modelId="{F282694A-0C93-4F6D-9788-E685AF08B343}" type="pres">
      <dgm:prSet presAssocID="{431202B4-92C6-4A8F-BB96-4E9868275C05}" presName="circ3Tx" presStyleLbl="revTx" presStyleIdx="0" presStyleCnt="0">
        <dgm:presLayoutVars>
          <dgm:chMax val="0"/>
          <dgm:chPref val="0"/>
          <dgm:bulletEnabled val="1"/>
        </dgm:presLayoutVars>
      </dgm:prSet>
      <dgm:spPr/>
    </dgm:pt>
  </dgm:ptLst>
  <dgm:cxnLst>
    <dgm:cxn modelId="{6D772701-FBE2-46B1-818B-F14ABCDD9ADF}" type="presOf" srcId="{431202B4-92C6-4A8F-BB96-4E9868275C05}" destId="{F282694A-0C93-4F6D-9788-E685AF08B343}" srcOrd="1" destOrd="0" presId="urn:microsoft.com/office/officeart/2005/8/layout/venn1"/>
    <dgm:cxn modelId="{0BA86B10-6B4F-4EAF-BA25-93AB16E0CDA9}" type="presOf" srcId="{F2EED5B9-119D-4C20-8399-7C989989554B}" destId="{BC700D00-6815-4DB3-B396-B4DCCB5C6EDC}" srcOrd="1" destOrd="0" presId="urn:microsoft.com/office/officeart/2005/8/layout/venn1"/>
    <dgm:cxn modelId="{983D5237-5214-46BC-B9EB-426ABA94E32A}" srcId="{6F6913BF-83E8-4478-B6C7-CA2A6B947EDF}" destId="{AB91CC65-FA03-4170-B23E-FC2E8E431FA5}" srcOrd="1" destOrd="0" parTransId="{3650DC45-C229-4149-999C-F70E5B3BB9BB}" sibTransId="{786A4BCF-B6B6-4287-AD77-16256851E684}"/>
    <dgm:cxn modelId="{5DA6613D-75D2-4FB3-9764-9506F9B2012F}" type="presOf" srcId="{AB91CC65-FA03-4170-B23E-FC2E8E431FA5}" destId="{404CF2B4-47D8-4E44-8E45-8DFCBF199155}" srcOrd="1" destOrd="0" presId="urn:microsoft.com/office/officeart/2005/8/layout/venn1"/>
    <dgm:cxn modelId="{1C52F46E-4FF8-4C50-B98C-F91C91A49CA2}" type="presOf" srcId="{AB91CC65-FA03-4170-B23E-FC2E8E431FA5}" destId="{B04B5382-AA2D-4F30-9856-86913A250F4C}" srcOrd="0" destOrd="0" presId="urn:microsoft.com/office/officeart/2005/8/layout/venn1"/>
    <dgm:cxn modelId="{D2E2B274-27F4-4AA5-AB4A-1429D2D88B49}" srcId="{6F6913BF-83E8-4478-B6C7-CA2A6B947EDF}" destId="{431202B4-92C6-4A8F-BB96-4E9868275C05}" srcOrd="2" destOrd="0" parTransId="{B7DE697C-8D2C-484B-A0A2-1DFCD76EE128}" sibTransId="{E56EA771-2EBB-45DD-BEF2-D9B378525BDF}"/>
    <dgm:cxn modelId="{BBD35C90-768A-4589-B782-E8CCE0EA1466}" type="presOf" srcId="{F2EED5B9-119D-4C20-8399-7C989989554B}" destId="{615E6290-5DEA-485F-8164-D18BD105EF19}" srcOrd="0" destOrd="0" presId="urn:microsoft.com/office/officeart/2005/8/layout/venn1"/>
    <dgm:cxn modelId="{2B9A56DF-B108-4831-9986-F5C268610E6D}" type="presOf" srcId="{431202B4-92C6-4A8F-BB96-4E9868275C05}" destId="{77F437BF-F016-4D6E-A963-33292A1CBC48}" srcOrd="0" destOrd="0" presId="urn:microsoft.com/office/officeart/2005/8/layout/venn1"/>
    <dgm:cxn modelId="{BF8AE8F3-A5D6-4A1E-B045-CE89F864787C}" type="presOf" srcId="{6F6913BF-83E8-4478-B6C7-CA2A6B947EDF}" destId="{1C0A82E8-B983-47EE-A4B4-440FA76B255D}" srcOrd="0" destOrd="0" presId="urn:microsoft.com/office/officeart/2005/8/layout/venn1"/>
    <dgm:cxn modelId="{C43BB7F7-B80E-4CA3-8E0B-4C9471D2B374}" srcId="{6F6913BF-83E8-4478-B6C7-CA2A6B947EDF}" destId="{F2EED5B9-119D-4C20-8399-7C989989554B}" srcOrd="0" destOrd="0" parTransId="{94AD88C8-30D6-40A8-AFAB-3E2BCD593B9F}" sibTransId="{B798E463-59E8-4BA3-98C3-E3E4B66A09DC}"/>
    <dgm:cxn modelId="{15C7B153-84E9-423E-86F5-AFCF62513C57}" type="presParOf" srcId="{1C0A82E8-B983-47EE-A4B4-440FA76B255D}" destId="{615E6290-5DEA-485F-8164-D18BD105EF19}" srcOrd="0" destOrd="0" presId="urn:microsoft.com/office/officeart/2005/8/layout/venn1"/>
    <dgm:cxn modelId="{F889FA8C-F22D-4AF9-B5AC-2DA2C4253997}" type="presParOf" srcId="{1C0A82E8-B983-47EE-A4B4-440FA76B255D}" destId="{BC700D00-6815-4DB3-B396-B4DCCB5C6EDC}" srcOrd="1" destOrd="0" presId="urn:microsoft.com/office/officeart/2005/8/layout/venn1"/>
    <dgm:cxn modelId="{34443785-1B49-441A-AFA3-3B424B2D3E29}" type="presParOf" srcId="{1C0A82E8-B983-47EE-A4B4-440FA76B255D}" destId="{B04B5382-AA2D-4F30-9856-86913A250F4C}" srcOrd="2" destOrd="0" presId="urn:microsoft.com/office/officeart/2005/8/layout/venn1"/>
    <dgm:cxn modelId="{DBB0F7EB-B4E9-4790-82F0-CB69BA511EE3}" type="presParOf" srcId="{1C0A82E8-B983-47EE-A4B4-440FA76B255D}" destId="{404CF2B4-47D8-4E44-8E45-8DFCBF199155}" srcOrd="3" destOrd="0" presId="urn:microsoft.com/office/officeart/2005/8/layout/venn1"/>
    <dgm:cxn modelId="{8DA65CBA-2E2B-4D8E-8D06-7198ECBAD90F}" type="presParOf" srcId="{1C0A82E8-B983-47EE-A4B4-440FA76B255D}" destId="{77F437BF-F016-4D6E-A963-33292A1CBC48}" srcOrd="4" destOrd="0" presId="urn:microsoft.com/office/officeart/2005/8/layout/venn1"/>
    <dgm:cxn modelId="{9D122591-453F-432A-A5EA-667079995A61}" type="presParOf" srcId="{1C0A82E8-B983-47EE-A4B4-440FA76B255D}" destId="{F282694A-0C93-4F6D-9788-E685AF08B34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B56B1-1913-7645-AE1E-DF51C462D5F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7961D530-2C63-E141-9253-FE2CB5693A78}">
      <dgm:prSet phldrT="[Text]"/>
      <dgm:spPr/>
      <dgm:t>
        <a:bodyPr/>
        <a:lstStyle/>
        <a:p>
          <a:r>
            <a:rPr lang="en-US" dirty="0"/>
            <a:t>Project Quality and Integration</a:t>
          </a:r>
        </a:p>
        <a:p>
          <a:r>
            <a:rPr lang="en-US" dirty="0"/>
            <a:t>60% of Qualitative Evaluation  </a:t>
          </a:r>
        </a:p>
      </dgm:t>
    </dgm:pt>
    <dgm:pt modelId="{E180DD53-F241-9345-AF32-67F7D20858EF}" type="parTrans" cxnId="{43EA6BCF-460E-4A41-A993-DC4671489605}">
      <dgm:prSet/>
      <dgm:spPr/>
      <dgm:t>
        <a:bodyPr/>
        <a:lstStyle/>
        <a:p>
          <a:endParaRPr lang="en-US"/>
        </a:p>
      </dgm:t>
    </dgm:pt>
    <dgm:pt modelId="{2E5EB77B-97B5-CB40-8F8C-AED8E1613525}" type="sibTrans" cxnId="{43EA6BCF-460E-4A41-A993-DC4671489605}">
      <dgm:prSet/>
      <dgm:spPr/>
      <dgm:t>
        <a:bodyPr/>
        <a:lstStyle/>
        <a:p>
          <a:endParaRPr lang="en-US"/>
        </a:p>
      </dgm:t>
    </dgm:pt>
    <dgm:pt modelId="{1E7ACDF2-22FE-3741-84EF-7E2A263A92A0}">
      <dgm:prSet phldrT="[Text]"/>
      <dgm:spPr/>
      <dgm:t>
        <a:bodyPr/>
        <a:lstStyle/>
        <a:p>
          <a:r>
            <a:rPr lang="en-US" b="1" i="1" dirty="0">
              <a:solidFill>
                <a:schemeClr val="tx1"/>
              </a:solidFill>
            </a:rPr>
            <a:t>What is the need?</a:t>
          </a:r>
          <a:endParaRPr lang="en-US" dirty="0"/>
        </a:p>
      </dgm:t>
    </dgm:pt>
    <dgm:pt modelId="{AF61F382-6034-104D-8054-9832E8093EF7}" type="parTrans" cxnId="{C6F4184D-FCE5-014C-AAA7-97C40D476669}">
      <dgm:prSet/>
      <dgm:spPr/>
      <dgm:t>
        <a:bodyPr/>
        <a:lstStyle/>
        <a:p>
          <a:endParaRPr lang="en-US"/>
        </a:p>
      </dgm:t>
    </dgm:pt>
    <dgm:pt modelId="{05F03221-DBF0-6C46-AF63-2BC2AE54504F}" type="sibTrans" cxnId="{C6F4184D-FCE5-014C-AAA7-97C40D476669}">
      <dgm:prSet/>
      <dgm:spPr/>
      <dgm:t>
        <a:bodyPr/>
        <a:lstStyle/>
        <a:p>
          <a:endParaRPr lang="en-US"/>
        </a:p>
      </dgm:t>
    </dgm:pt>
    <dgm:pt modelId="{2315B23A-FB06-1B44-8FF8-BCC437069EFC}">
      <dgm:prSet phldrT="[Text]"/>
      <dgm:spPr/>
      <dgm:t>
        <a:bodyPr/>
        <a:lstStyle/>
        <a:p>
          <a:r>
            <a:rPr lang="en-US" dirty="0"/>
            <a:t>Budget and Outcomes</a:t>
          </a:r>
        </a:p>
        <a:p>
          <a:r>
            <a:rPr lang="en-US" dirty="0"/>
            <a:t>25% of Qualitative Evaluation  </a:t>
          </a:r>
        </a:p>
      </dgm:t>
    </dgm:pt>
    <dgm:pt modelId="{EFFA6AD5-BDE6-CD45-8778-4938F1803780}" type="parTrans" cxnId="{2F4760FA-9C72-8F48-BAB7-004BA60CD2CA}">
      <dgm:prSet/>
      <dgm:spPr/>
      <dgm:t>
        <a:bodyPr/>
        <a:lstStyle/>
        <a:p>
          <a:endParaRPr lang="en-US"/>
        </a:p>
      </dgm:t>
    </dgm:pt>
    <dgm:pt modelId="{590C125F-7F04-C745-99E0-BAB2EB53A15F}" type="sibTrans" cxnId="{2F4760FA-9C72-8F48-BAB7-004BA60CD2CA}">
      <dgm:prSet/>
      <dgm:spPr/>
      <dgm:t>
        <a:bodyPr/>
        <a:lstStyle/>
        <a:p>
          <a:endParaRPr lang="en-US"/>
        </a:p>
      </dgm:t>
    </dgm:pt>
    <dgm:pt modelId="{922BF8CA-D4D2-3847-BACA-51B456D62C02}">
      <dgm:prSet phldrT="[Text]"/>
      <dgm:spPr/>
      <dgm:t>
        <a:bodyPr/>
        <a:lstStyle/>
        <a:p>
          <a:r>
            <a:rPr lang="en-US" b="1" i="1" dirty="0">
              <a:solidFill>
                <a:schemeClr val="tx1"/>
              </a:solidFill>
            </a:rPr>
            <a:t>List supportive services</a:t>
          </a:r>
          <a:endParaRPr lang="en-US" dirty="0"/>
        </a:p>
      </dgm:t>
    </dgm:pt>
    <dgm:pt modelId="{B4628518-F6F4-F54F-9E77-5CD1BC4886BE}" type="parTrans" cxnId="{12001E25-2233-A246-A07D-63086A9E5A5F}">
      <dgm:prSet/>
      <dgm:spPr/>
      <dgm:t>
        <a:bodyPr/>
        <a:lstStyle/>
        <a:p>
          <a:endParaRPr lang="en-US"/>
        </a:p>
      </dgm:t>
    </dgm:pt>
    <dgm:pt modelId="{57EA37C1-6DB2-8849-B2B4-57D626A02651}" type="sibTrans" cxnId="{12001E25-2233-A246-A07D-63086A9E5A5F}">
      <dgm:prSet/>
      <dgm:spPr/>
      <dgm:t>
        <a:bodyPr/>
        <a:lstStyle/>
        <a:p>
          <a:endParaRPr lang="en-US"/>
        </a:p>
      </dgm:t>
    </dgm:pt>
    <dgm:pt modelId="{F5215D5E-B3F8-2841-80B4-FF77740B7F2F}">
      <dgm:prSet phldrT="[Text]"/>
      <dgm:spPr/>
      <dgm:t>
        <a:bodyPr/>
        <a:lstStyle/>
        <a:p>
          <a:r>
            <a:rPr lang="en-US" dirty="0"/>
            <a:t>Applicant Capacity</a:t>
          </a:r>
        </a:p>
        <a:p>
          <a:r>
            <a:rPr lang="en-US" dirty="0"/>
            <a:t>15% of Qualitative Evaluation </a:t>
          </a:r>
        </a:p>
      </dgm:t>
    </dgm:pt>
    <dgm:pt modelId="{3C9D03B4-B5F4-0342-9794-E0DBBFF7A6CB}" type="parTrans" cxnId="{87ECAF83-7263-664F-96A8-4DC850AB3376}">
      <dgm:prSet/>
      <dgm:spPr/>
      <dgm:t>
        <a:bodyPr/>
        <a:lstStyle/>
        <a:p>
          <a:endParaRPr lang="en-US"/>
        </a:p>
      </dgm:t>
    </dgm:pt>
    <dgm:pt modelId="{984B9753-B467-924C-B410-C6D6EE95CB3E}" type="sibTrans" cxnId="{87ECAF83-7263-664F-96A8-4DC850AB3376}">
      <dgm:prSet/>
      <dgm:spPr/>
      <dgm:t>
        <a:bodyPr/>
        <a:lstStyle/>
        <a:p>
          <a:endParaRPr lang="en-US"/>
        </a:p>
      </dgm:t>
    </dgm:pt>
    <dgm:pt modelId="{C3BBAC41-B4DD-0941-BBCE-013F1B143707}">
      <dgm:prSet phldrT="[Text]"/>
      <dgm:spPr/>
      <dgm:t>
        <a:bodyPr/>
        <a:lstStyle/>
        <a:p>
          <a:r>
            <a:rPr lang="en-US" b="1" dirty="0">
              <a:solidFill>
                <a:schemeClr val="tx1"/>
              </a:solidFill>
            </a:rPr>
            <a:t>Describe your organization</a:t>
          </a:r>
          <a:endParaRPr lang="en-US" dirty="0"/>
        </a:p>
      </dgm:t>
    </dgm:pt>
    <dgm:pt modelId="{9F087CC2-12A6-A343-80D5-F7921C87C613}" type="parTrans" cxnId="{97158964-961F-6F48-9494-A41C4F976BE4}">
      <dgm:prSet/>
      <dgm:spPr/>
      <dgm:t>
        <a:bodyPr/>
        <a:lstStyle/>
        <a:p>
          <a:endParaRPr lang="en-US"/>
        </a:p>
      </dgm:t>
    </dgm:pt>
    <dgm:pt modelId="{ACAB0E54-AD96-2041-8A88-81CBDA86E69A}" type="sibTrans" cxnId="{97158964-961F-6F48-9494-A41C4F976BE4}">
      <dgm:prSet/>
      <dgm:spPr/>
      <dgm:t>
        <a:bodyPr/>
        <a:lstStyle/>
        <a:p>
          <a:endParaRPr lang="en-US"/>
        </a:p>
      </dgm:t>
    </dgm:pt>
    <dgm:pt modelId="{D7697DBF-7DE7-8B43-B3DC-FE64B7D98AFB}">
      <dgm:prSet/>
      <dgm:spPr/>
      <dgm:t>
        <a:bodyPr/>
        <a:lstStyle/>
        <a:p>
          <a:r>
            <a:rPr lang="en-US" b="1" i="1" dirty="0">
              <a:solidFill>
                <a:schemeClr val="tx1"/>
              </a:solidFill>
            </a:rPr>
            <a:t>How will the grant address this immediate need</a:t>
          </a:r>
        </a:p>
      </dgm:t>
    </dgm:pt>
    <dgm:pt modelId="{BF404B96-80F9-0340-AD0A-11BDE74BE839}" type="parTrans" cxnId="{FC8ADC60-D225-5644-BA0B-098CCB7F5656}">
      <dgm:prSet/>
      <dgm:spPr/>
      <dgm:t>
        <a:bodyPr/>
        <a:lstStyle/>
        <a:p>
          <a:endParaRPr lang="en-US"/>
        </a:p>
      </dgm:t>
    </dgm:pt>
    <dgm:pt modelId="{740A0261-D1A0-0043-985D-3973D0485548}" type="sibTrans" cxnId="{FC8ADC60-D225-5644-BA0B-098CCB7F5656}">
      <dgm:prSet/>
      <dgm:spPr/>
      <dgm:t>
        <a:bodyPr/>
        <a:lstStyle/>
        <a:p>
          <a:endParaRPr lang="en-US"/>
        </a:p>
      </dgm:t>
    </dgm:pt>
    <dgm:pt modelId="{64CD050E-06A4-FD48-93A3-C8CFAEC7F2FC}">
      <dgm:prSet/>
      <dgm:spPr/>
      <dgm:t>
        <a:bodyPr/>
        <a:lstStyle/>
        <a:p>
          <a:r>
            <a:rPr lang="en-US" b="1" i="1" dirty="0">
              <a:solidFill>
                <a:schemeClr val="tx1"/>
              </a:solidFill>
            </a:rPr>
            <a:t>List specific, measurable objectives</a:t>
          </a:r>
        </a:p>
      </dgm:t>
    </dgm:pt>
    <dgm:pt modelId="{20039556-282C-1C42-85A9-E8E9CF037C13}" type="parTrans" cxnId="{A697DFEF-2676-5A4A-8552-4CFF2E898F89}">
      <dgm:prSet/>
      <dgm:spPr/>
      <dgm:t>
        <a:bodyPr/>
        <a:lstStyle/>
        <a:p>
          <a:endParaRPr lang="en-US"/>
        </a:p>
      </dgm:t>
    </dgm:pt>
    <dgm:pt modelId="{A8002F1E-DFCF-CC4D-993F-D85E1301C528}" type="sibTrans" cxnId="{A697DFEF-2676-5A4A-8552-4CFF2E898F89}">
      <dgm:prSet/>
      <dgm:spPr/>
      <dgm:t>
        <a:bodyPr/>
        <a:lstStyle/>
        <a:p>
          <a:endParaRPr lang="en-US"/>
        </a:p>
      </dgm:t>
    </dgm:pt>
    <dgm:pt modelId="{5D8F4F53-0B61-9B4A-AD98-55384FAC3833}">
      <dgm:prSet/>
      <dgm:spPr/>
      <dgm:t>
        <a:bodyPr/>
        <a:lstStyle/>
        <a:p>
          <a:r>
            <a:rPr lang="en-US" b="1" i="1" dirty="0">
              <a:solidFill>
                <a:schemeClr val="tx1"/>
              </a:solidFill>
            </a:rPr>
            <a:t>How will the project become sustained after funding</a:t>
          </a:r>
        </a:p>
      </dgm:t>
    </dgm:pt>
    <dgm:pt modelId="{036D0556-0474-2049-94C2-C2E3EEC28FFD}" type="parTrans" cxnId="{807B4B3B-1FA2-034F-A8FD-0B259E4812BC}">
      <dgm:prSet/>
      <dgm:spPr/>
      <dgm:t>
        <a:bodyPr/>
        <a:lstStyle/>
        <a:p>
          <a:endParaRPr lang="en-US"/>
        </a:p>
      </dgm:t>
    </dgm:pt>
    <dgm:pt modelId="{F67349F8-5453-E542-8E61-67A21744A5CC}" type="sibTrans" cxnId="{807B4B3B-1FA2-034F-A8FD-0B259E4812BC}">
      <dgm:prSet/>
      <dgm:spPr/>
      <dgm:t>
        <a:bodyPr/>
        <a:lstStyle/>
        <a:p>
          <a:endParaRPr lang="en-US"/>
        </a:p>
      </dgm:t>
    </dgm:pt>
    <dgm:pt modelId="{A3ADA627-E02E-374D-85B3-D1AB3FD66189}">
      <dgm:prSet/>
      <dgm:spPr/>
      <dgm:t>
        <a:bodyPr/>
        <a:lstStyle/>
        <a:p>
          <a:r>
            <a:rPr lang="en-US" b="1" i="1" dirty="0">
              <a:solidFill>
                <a:schemeClr val="tx1"/>
              </a:solidFill>
            </a:rPr>
            <a:t>Who are your partners on the grant</a:t>
          </a:r>
        </a:p>
      </dgm:t>
    </dgm:pt>
    <dgm:pt modelId="{7FF5E1FE-C296-FF4B-8482-B5D804DFB7A3}" type="parTrans" cxnId="{59F63973-C3A3-F047-942D-C80981AE8A7B}">
      <dgm:prSet/>
      <dgm:spPr/>
      <dgm:t>
        <a:bodyPr/>
        <a:lstStyle/>
        <a:p>
          <a:endParaRPr lang="en-US"/>
        </a:p>
      </dgm:t>
    </dgm:pt>
    <dgm:pt modelId="{007B326B-FBEB-9547-ADF1-43F04D7E5B7D}" type="sibTrans" cxnId="{59F63973-C3A3-F047-942D-C80981AE8A7B}">
      <dgm:prSet/>
      <dgm:spPr/>
      <dgm:t>
        <a:bodyPr/>
        <a:lstStyle/>
        <a:p>
          <a:endParaRPr lang="en-US"/>
        </a:p>
      </dgm:t>
    </dgm:pt>
    <dgm:pt modelId="{CE5C2D41-00FD-6E4C-91A5-0175F868609D}">
      <dgm:prSet/>
      <dgm:spPr/>
      <dgm:t>
        <a:bodyPr/>
        <a:lstStyle/>
        <a:p>
          <a:r>
            <a:rPr lang="en-US" b="1" i="1" dirty="0">
              <a:solidFill>
                <a:schemeClr val="tx1"/>
              </a:solidFill>
            </a:rPr>
            <a:t>What credential and credential body giving certifying the credential </a:t>
          </a:r>
        </a:p>
      </dgm:t>
    </dgm:pt>
    <dgm:pt modelId="{054B14D7-74E0-B547-ADFD-1DA29BFA746E}" type="parTrans" cxnId="{4849E048-D8CB-714D-84DA-BCD1912AFB1B}">
      <dgm:prSet/>
      <dgm:spPr/>
      <dgm:t>
        <a:bodyPr/>
        <a:lstStyle/>
        <a:p>
          <a:endParaRPr lang="en-US"/>
        </a:p>
      </dgm:t>
    </dgm:pt>
    <dgm:pt modelId="{BE7D6C34-6F70-EA4C-968B-C7E87F9C9C78}" type="sibTrans" cxnId="{4849E048-D8CB-714D-84DA-BCD1912AFB1B}">
      <dgm:prSet/>
      <dgm:spPr/>
      <dgm:t>
        <a:bodyPr/>
        <a:lstStyle/>
        <a:p>
          <a:endParaRPr lang="en-US"/>
        </a:p>
      </dgm:t>
    </dgm:pt>
    <dgm:pt modelId="{E3C135F0-54D4-FB48-BC10-590E47E580E5}">
      <dgm:prSet/>
      <dgm:spPr/>
      <dgm:t>
        <a:bodyPr/>
        <a:lstStyle/>
        <a:p>
          <a:r>
            <a:rPr lang="en-US" b="1" i="1" dirty="0">
              <a:solidFill>
                <a:schemeClr val="tx1"/>
              </a:solidFill>
            </a:rPr>
            <a:t>Participant Numbers</a:t>
          </a:r>
        </a:p>
      </dgm:t>
    </dgm:pt>
    <dgm:pt modelId="{56C99B49-7E53-7947-9A46-51D60FA5F59D}" type="parTrans" cxnId="{B87514D3-973F-8A42-97B0-730A6A668E46}">
      <dgm:prSet/>
      <dgm:spPr/>
      <dgm:t>
        <a:bodyPr/>
        <a:lstStyle/>
        <a:p>
          <a:endParaRPr lang="en-US"/>
        </a:p>
      </dgm:t>
    </dgm:pt>
    <dgm:pt modelId="{23FAC6C7-5A2A-7E44-9180-15D6A9442193}" type="sibTrans" cxnId="{B87514D3-973F-8A42-97B0-730A6A668E46}">
      <dgm:prSet/>
      <dgm:spPr/>
      <dgm:t>
        <a:bodyPr/>
        <a:lstStyle/>
        <a:p>
          <a:endParaRPr lang="en-US"/>
        </a:p>
      </dgm:t>
    </dgm:pt>
    <dgm:pt modelId="{EC0ADF47-18F4-A24E-B2B6-F5503835A153}">
      <dgm:prSet/>
      <dgm:spPr/>
      <dgm:t>
        <a:bodyPr/>
        <a:lstStyle/>
        <a:p>
          <a:r>
            <a:rPr lang="en-US" b="1" i="1" dirty="0">
              <a:solidFill>
                <a:schemeClr val="tx1"/>
              </a:solidFill>
            </a:rPr>
            <a:t>Performance Measures </a:t>
          </a:r>
        </a:p>
      </dgm:t>
    </dgm:pt>
    <dgm:pt modelId="{42075B3C-F420-E24A-9936-5440EBE0C3F2}" type="parTrans" cxnId="{948525D9-F466-9D45-BEEB-ED2B1BCACF10}">
      <dgm:prSet/>
      <dgm:spPr/>
      <dgm:t>
        <a:bodyPr/>
        <a:lstStyle/>
        <a:p>
          <a:endParaRPr lang="en-US"/>
        </a:p>
      </dgm:t>
    </dgm:pt>
    <dgm:pt modelId="{949A1ACE-82DB-4643-8FDE-71D4C3A20F0C}" type="sibTrans" cxnId="{948525D9-F466-9D45-BEEB-ED2B1BCACF10}">
      <dgm:prSet/>
      <dgm:spPr/>
      <dgm:t>
        <a:bodyPr/>
        <a:lstStyle/>
        <a:p>
          <a:endParaRPr lang="en-US"/>
        </a:p>
      </dgm:t>
    </dgm:pt>
    <dgm:pt modelId="{15DEADCC-4A9D-B34E-9364-F6D3A6331B9D}">
      <dgm:prSet/>
      <dgm:spPr/>
      <dgm:t>
        <a:bodyPr/>
        <a:lstStyle/>
        <a:p>
          <a:endParaRPr lang="en-US" b="1" i="1" dirty="0">
            <a:solidFill>
              <a:schemeClr val="tx1"/>
            </a:solidFill>
          </a:endParaRPr>
        </a:p>
      </dgm:t>
    </dgm:pt>
    <dgm:pt modelId="{20D6973F-540D-9240-AB72-50E8B812E47D}" type="parTrans" cxnId="{18F6D3C5-506D-0147-8265-9B98939F1FE9}">
      <dgm:prSet/>
      <dgm:spPr/>
      <dgm:t>
        <a:bodyPr/>
        <a:lstStyle/>
        <a:p>
          <a:endParaRPr lang="en-US"/>
        </a:p>
      </dgm:t>
    </dgm:pt>
    <dgm:pt modelId="{C0E894BA-BECF-414F-9E60-F4C73105C41D}" type="sibTrans" cxnId="{18F6D3C5-506D-0147-8265-9B98939F1FE9}">
      <dgm:prSet/>
      <dgm:spPr/>
      <dgm:t>
        <a:bodyPr/>
        <a:lstStyle/>
        <a:p>
          <a:endParaRPr lang="en-US"/>
        </a:p>
      </dgm:t>
    </dgm:pt>
    <dgm:pt modelId="{D2A5C7FE-86E5-8D47-A94B-27852BC330C3}">
      <dgm:prSet/>
      <dgm:spPr/>
      <dgm:t>
        <a:bodyPr/>
        <a:lstStyle/>
        <a:p>
          <a:r>
            <a:rPr lang="en-US" b="1" i="1" dirty="0">
              <a:solidFill>
                <a:schemeClr val="tx1"/>
              </a:solidFill>
            </a:rPr>
            <a:t>Cost per participant</a:t>
          </a:r>
        </a:p>
      </dgm:t>
    </dgm:pt>
    <dgm:pt modelId="{CE7FA228-C29F-854E-8B52-3A192F1182B4}" type="parTrans" cxnId="{1C49459A-8B41-1C41-93FF-15BF7204B744}">
      <dgm:prSet/>
      <dgm:spPr/>
      <dgm:t>
        <a:bodyPr/>
        <a:lstStyle/>
        <a:p>
          <a:endParaRPr lang="en-US"/>
        </a:p>
      </dgm:t>
    </dgm:pt>
    <dgm:pt modelId="{67DC6B34-EF46-0E46-8B37-F32C823BC6E4}" type="sibTrans" cxnId="{1C49459A-8B41-1C41-93FF-15BF7204B744}">
      <dgm:prSet/>
      <dgm:spPr/>
      <dgm:t>
        <a:bodyPr/>
        <a:lstStyle/>
        <a:p>
          <a:endParaRPr lang="en-US"/>
        </a:p>
      </dgm:t>
    </dgm:pt>
    <dgm:pt modelId="{525C11D9-BE69-474E-93C3-AEDAFFD9A084}">
      <dgm:prSet/>
      <dgm:spPr/>
      <dgm:t>
        <a:bodyPr/>
        <a:lstStyle/>
        <a:p>
          <a:r>
            <a:rPr lang="en-US" b="1" i="1" dirty="0">
              <a:solidFill>
                <a:schemeClr val="tx1"/>
              </a:solidFill>
            </a:rPr>
            <a:t>What are the expected outcomes of the project? The measurements should be quantitative.</a:t>
          </a:r>
        </a:p>
      </dgm:t>
    </dgm:pt>
    <dgm:pt modelId="{5C6027A8-3257-FB42-9B6E-FBDBC4EC85AF}" type="parTrans" cxnId="{731C12CF-1A15-5D46-B04F-FE7CAD9F5DC9}">
      <dgm:prSet/>
      <dgm:spPr/>
      <dgm:t>
        <a:bodyPr/>
        <a:lstStyle/>
        <a:p>
          <a:endParaRPr lang="en-US"/>
        </a:p>
      </dgm:t>
    </dgm:pt>
    <dgm:pt modelId="{3DE831BA-4660-E24A-884C-946693FF93C3}" type="sibTrans" cxnId="{731C12CF-1A15-5D46-B04F-FE7CAD9F5DC9}">
      <dgm:prSet/>
      <dgm:spPr/>
      <dgm:t>
        <a:bodyPr/>
        <a:lstStyle/>
        <a:p>
          <a:endParaRPr lang="en-US"/>
        </a:p>
      </dgm:t>
    </dgm:pt>
    <dgm:pt modelId="{DB16C630-FC90-6B46-B82B-B6FC80FFF760}">
      <dgm:prSet/>
      <dgm:spPr/>
      <dgm:t>
        <a:bodyPr/>
        <a:lstStyle/>
        <a:p>
          <a:r>
            <a:rPr lang="en-US" b="1" i="1" dirty="0">
              <a:solidFill>
                <a:schemeClr val="tx1"/>
              </a:solidFill>
            </a:rPr>
            <a:t>You need to show that your proposed project has the support of those it affects and describes the use of leveraged funds.</a:t>
          </a:r>
        </a:p>
      </dgm:t>
    </dgm:pt>
    <dgm:pt modelId="{22EB6F2C-FE82-F444-8779-39F3AD79E73D}" type="parTrans" cxnId="{1AFEFA56-9047-E64F-B339-B0A680D1449D}">
      <dgm:prSet/>
      <dgm:spPr/>
      <dgm:t>
        <a:bodyPr/>
        <a:lstStyle/>
        <a:p>
          <a:endParaRPr lang="en-US"/>
        </a:p>
      </dgm:t>
    </dgm:pt>
    <dgm:pt modelId="{3168F668-5747-FC43-A914-9AEA900A1531}" type="sibTrans" cxnId="{1AFEFA56-9047-E64F-B339-B0A680D1449D}">
      <dgm:prSet/>
      <dgm:spPr/>
      <dgm:t>
        <a:bodyPr/>
        <a:lstStyle/>
        <a:p>
          <a:endParaRPr lang="en-US"/>
        </a:p>
      </dgm:t>
    </dgm:pt>
    <dgm:pt modelId="{AA6A4D85-0F40-D646-9766-D914253BC28A}">
      <dgm:prSet/>
      <dgm:spPr/>
      <dgm:t>
        <a:bodyPr/>
        <a:lstStyle/>
        <a:p>
          <a:r>
            <a:rPr lang="en-US" b="1" i="1" dirty="0">
              <a:solidFill>
                <a:schemeClr val="tx1"/>
              </a:solidFill>
            </a:rPr>
            <a:t>Matching Funds</a:t>
          </a:r>
        </a:p>
      </dgm:t>
    </dgm:pt>
    <dgm:pt modelId="{35F85632-31E5-6F42-BA6B-C40642717F6D}" type="parTrans" cxnId="{BFCAFA45-94C4-AB49-9F03-37199D56D964}">
      <dgm:prSet/>
      <dgm:spPr/>
      <dgm:t>
        <a:bodyPr/>
        <a:lstStyle/>
        <a:p>
          <a:endParaRPr lang="en-US"/>
        </a:p>
      </dgm:t>
    </dgm:pt>
    <dgm:pt modelId="{73FFE0DC-11A9-BC4B-86B5-3FCA3B51F1F2}" type="sibTrans" cxnId="{BFCAFA45-94C4-AB49-9F03-37199D56D964}">
      <dgm:prSet/>
      <dgm:spPr/>
      <dgm:t>
        <a:bodyPr/>
        <a:lstStyle/>
        <a:p>
          <a:endParaRPr lang="en-US"/>
        </a:p>
      </dgm:t>
    </dgm:pt>
    <dgm:pt modelId="{87A96A94-7B14-6F48-A3CC-C553FBA16043}">
      <dgm:prSet/>
      <dgm:spPr/>
      <dgm:t>
        <a:bodyPr/>
        <a:lstStyle/>
        <a:p>
          <a:r>
            <a:rPr lang="en-US" b="1" dirty="0">
              <a:solidFill>
                <a:schemeClr val="tx1"/>
              </a:solidFill>
            </a:rPr>
            <a:t>Who are your partners on the projects</a:t>
          </a:r>
        </a:p>
      </dgm:t>
    </dgm:pt>
    <dgm:pt modelId="{1F27E04C-9943-4A48-8F6E-31A3463EA38F}" type="parTrans" cxnId="{CE9656BB-5C92-1B4C-8C3D-05A5DCF41DAD}">
      <dgm:prSet/>
      <dgm:spPr/>
      <dgm:t>
        <a:bodyPr/>
        <a:lstStyle/>
        <a:p>
          <a:endParaRPr lang="en-US"/>
        </a:p>
      </dgm:t>
    </dgm:pt>
    <dgm:pt modelId="{C9CB534A-0119-5D43-9D79-9CBCB873706D}" type="sibTrans" cxnId="{CE9656BB-5C92-1B4C-8C3D-05A5DCF41DAD}">
      <dgm:prSet/>
      <dgm:spPr/>
      <dgm:t>
        <a:bodyPr/>
        <a:lstStyle/>
        <a:p>
          <a:endParaRPr lang="en-US"/>
        </a:p>
      </dgm:t>
    </dgm:pt>
    <dgm:pt modelId="{FC5B30EE-48A6-9242-A69A-5A265601C0B7}" type="pres">
      <dgm:prSet presAssocID="{800B56B1-1913-7645-AE1E-DF51C462D5F4}" presName="Name0" presStyleCnt="0">
        <dgm:presLayoutVars>
          <dgm:dir/>
          <dgm:animLvl val="lvl"/>
          <dgm:resizeHandles val="exact"/>
        </dgm:presLayoutVars>
      </dgm:prSet>
      <dgm:spPr/>
    </dgm:pt>
    <dgm:pt modelId="{FEFE5E12-4C8D-F842-BDEC-4798B9824988}" type="pres">
      <dgm:prSet presAssocID="{7961D530-2C63-E141-9253-FE2CB5693A78}" presName="composite" presStyleCnt="0"/>
      <dgm:spPr/>
    </dgm:pt>
    <dgm:pt modelId="{54A8A8AC-31DB-C642-ADC4-873EFCFFE875}" type="pres">
      <dgm:prSet presAssocID="{7961D530-2C63-E141-9253-FE2CB5693A78}" presName="parTx" presStyleLbl="alignNode1" presStyleIdx="0" presStyleCnt="3">
        <dgm:presLayoutVars>
          <dgm:chMax val="0"/>
          <dgm:chPref val="0"/>
          <dgm:bulletEnabled val="1"/>
        </dgm:presLayoutVars>
      </dgm:prSet>
      <dgm:spPr/>
    </dgm:pt>
    <dgm:pt modelId="{D590C516-68EF-F744-B024-C9B4F6356931}" type="pres">
      <dgm:prSet presAssocID="{7961D530-2C63-E141-9253-FE2CB5693A78}" presName="desTx" presStyleLbl="alignAccFollowNode1" presStyleIdx="0" presStyleCnt="3">
        <dgm:presLayoutVars>
          <dgm:bulletEnabled val="1"/>
        </dgm:presLayoutVars>
      </dgm:prSet>
      <dgm:spPr/>
    </dgm:pt>
    <dgm:pt modelId="{AB14B7FB-18ED-6444-AA43-4F8CF9DF4BF2}" type="pres">
      <dgm:prSet presAssocID="{2E5EB77B-97B5-CB40-8F8C-AED8E1613525}" presName="space" presStyleCnt="0"/>
      <dgm:spPr/>
    </dgm:pt>
    <dgm:pt modelId="{E4B5B2D4-B7C7-F641-95A9-303EF1FAE468}" type="pres">
      <dgm:prSet presAssocID="{2315B23A-FB06-1B44-8FF8-BCC437069EFC}" presName="composite" presStyleCnt="0"/>
      <dgm:spPr/>
    </dgm:pt>
    <dgm:pt modelId="{291A46E1-A95B-354D-8C46-6A27304CF971}" type="pres">
      <dgm:prSet presAssocID="{2315B23A-FB06-1B44-8FF8-BCC437069EFC}" presName="parTx" presStyleLbl="alignNode1" presStyleIdx="1" presStyleCnt="3">
        <dgm:presLayoutVars>
          <dgm:chMax val="0"/>
          <dgm:chPref val="0"/>
          <dgm:bulletEnabled val="1"/>
        </dgm:presLayoutVars>
      </dgm:prSet>
      <dgm:spPr/>
    </dgm:pt>
    <dgm:pt modelId="{8EF20B32-4138-214C-9037-A315C7C9BBAB}" type="pres">
      <dgm:prSet presAssocID="{2315B23A-FB06-1B44-8FF8-BCC437069EFC}" presName="desTx" presStyleLbl="alignAccFollowNode1" presStyleIdx="1" presStyleCnt="3">
        <dgm:presLayoutVars>
          <dgm:bulletEnabled val="1"/>
        </dgm:presLayoutVars>
      </dgm:prSet>
      <dgm:spPr/>
    </dgm:pt>
    <dgm:pt modelId="{E9B4AA80-397E-D647-BF1F-2AE137AA7088}" type="pres">
      <dgm:prSet presAssocID="{590C125F-7F04-C745-99E0-BAB2EB53A15F}" presName="space" presStyleCnt="0"/>
      <dgm:spPr/>
    </dgm:pt>
    <dgm:pt modelId="{3392DFF1-1E47-DA42-8923-28D482831FC5}" type="pres">
      <dgm:prSet presAssocID="{F5215D5E-B3F8-2841-80B4-FF77740B7F2F}" presName="composite" presStyleCnt="0"/>
      <dgm:spPr/>
    </dgm:pt>
    <dgm:pt modelId="{BE4C2CC8-5664-A944-B364-C883B23F9370}" type="pres">
      <dgm:prSet presAssocID="{F5215D5E-B3F8-2841-80B4-FF77740B7F2F}" presName="parTx" presStyleLbl="alignNode1" presStyleIdx="2" presStyleCnt="3">
        <dgm:presLayoutVars>
          <dgm:chMax val="0"/>
          <dgm:chPref val="0"/>
          <dgm:bulletEnabled val="1"/>
        </dgm:presLayoutVars>
      </dgm:prSet>
      <dgm:spPr/>
    </dgm:pt>
    <dgm:pt modelId="{2DEF0C59-BD6C-974C-AFEA-1FCEBF4195D9}" type="pres">
      <dgm:prSet presAssocID="{F5215D5E-B3F8-2841-80B4-FF77740B7F2F}" presName="desTx" presStyleLbl="alignAccFollowNode1" presStyleIdx="2" presStyleCnt="3">
        <dgm:presLayoutVars>
          <dgm:bulletEnabled val="1"/>
        </dgm:presLayoutVars>
      </dgm:prSet>
      <dgm:spPr/>
    </dgm:pt>
  </dgm:ptLst>
  <dgm:cxnLst>
    <dgm:cxn modelId="{951DD405-2302-8C45-8BCE-7EF2EAA8868F}" type="presOf" srcId="{64CD050E-06A4-FD48-93A3-C8CFAEC7F2FC}" destId="{D590C516-68EF-F744-B024-C9B4F6356931}" srcOrd="0" destOrd="2" presId="urn:microsoft.com/office/officeart/2005/8/layout/hList1"/>
    <dgm:cxn modelId="{2E5D410E-EDF8-2B49-87A6-1FAC205A5754}" type="presOf" srcId="{EC0ADF47-18F4-A24E-B2B6-F5503835A153}" destId="{D590C516-68EF-F744-B024-C9B4F6356931}" srcOrd="0" destOrd="7" presId="urn:microsoft.com/office/officeart/2005/8/layout/hList1"/>
    <dgm:cxn modelId="{12001E25-2233-A246-A07D-63086A9E5A5F}" srcId="{2315B23A-FB06-1B44-8FF8-BCC437069EFC}" destId="{922BF8CA-D4D2-3847-BACA-51B456D62C02}" srcOrd="0" destOrd="0" parTransId="{B4628518-F6F4-F54F-9E77-5CD1BC4886BE}" sibTransId="{57EA37C1-6DB2-8849-B2B4-57D626A02651}"/>
    <dgm:cxn modelId="{F331DB2F-5DA8-C947-B25F-7B8C08329F27}" type="presOf" srcId="{1E7ACDF2-22FE-3741-84EF-7E2A263A92A0}" destId="{D590C516-68EF-F744-B024-C9B4F6356931}" srcOrd="0" destOrd="0" presId="urn:microsoft.com/office/officeart/2005/8/layout/hList1"/>
    <dgm:cxn modelId="{807B4B3B-1FA2-034F-A8FD-0B259E4812BC}" srcId="{7961D530-2C63-E141-9253-FE2CB5693A78}" destId="{5D8F4F53-0B61-9B4A-AD98-55384FAC3833}" srcOrd="3" destOrd="0" parTransId="{036D0556-0474-2049-94C2-C2E3EEC28FFD}" sibTransId="{F67349F8-5453-E542-8E61-67A21744A5CC}"/>
    <dgm:cxn modelId="{FC8ADC60-D225-5644-BA0B-098CCB7F5656}" srcId="{7961D530-2C63-E141-9253-FE2CB5693A78}" destId="{D7697DBF-7DE7-8B43-B3DC-FE64B7D98AFB}" srcOrd="1" destOrd="0" parTransId="{BF404B96-80F9-0340-AD0A-11BDE74BE839}" sibTransId="{740A0261-D1A0-0043-985D-3973D0485548}"/>
    <dgm:cxn modelId="{97158964-961F-6F48-9494-A41C4F976BE4}" srcId="{F5215D5E-B3F8-2841-80B4-FF77740B7F2F}" destId="{C3BBAC41-B4DD-0941-BBCE-013F1B143707}" srcOrd="0" destOrd="0" parTransId="{9F087CC2-12A6-A343-80D5-F7921C87C613}" sibTransId="{ACAB0E54-AD96-2041-8A88-81CBDA86E69A}"/>
    <dgm:cxn modelId="{F0D8BE44-0A1C-1945-A79A-3CF071B775FB}" type="presOf" srcId="{5D8F4F53-0B61-9B4A-AD98-55384FAC3833}" destId="{D590C516-68EF-F744-B024-C9B4F6356931}" srcOrd="0" destOrd="3" presId="urn:microsoft.com/office/officeart/2005/8/layout/hList1"/>
    <dgm:cxn modelId="{BF0D4B45-7718-4348-B22F-5A0D0C8FDC3A}" type="presOf" srcId="{800B56B1-1913-7645-AE1E-DF51C462D5F4}" destId="{FC5B30EE-48A6-9242-A69A-5A265601C0B7}" srcOrd="0" destOrd="0" presId="urn:microsoft.com/office/officeart/2005/8/layout/hList1"/>
    <dgm:cxn modelId="{BFCAFA45-94C4-AB49-9F03-37199D56D964}" srcId="{2315B23A-FB06-1B44-8FF8-BCC437069EFC}" destId="{AA6A4D85-0F40-D646-9766-D914253BC28A}" srcOrd="4" destOrd="0" parTransId="{35F85632-31E5-6F42-BA6B-C40642717F6D}" sibTransId="{73FFE0DC-11A9-BC4B-86B5-3FCA3B51F1F2}"/>
    <dgm:cxn modelId="{4849E048-D8CB-714D-84DA-BCD1912AFB1B}" srcId="{7961D530-2C63-E141-9253-FE2CB5693A78}" destId="{CE5C2D41-00FD-6E4C-91A5-0175F868609D}" srcOrd="5" destOrd="0" parTransId="{054B14D7-74E0-B547-ADFD-1DA29BFA746E}" sibTransId="{BE7D6C34-6F70-EA4C-968B-C7E87F9C9C78}"/>
    <dgm:cxn modelId="{2014CC6C-5DB9-9D4F-BDFF-C9067A9ACEA4}" type="presOf" srcId="{D7697DBF-7DE7-8B43-B3DC-FE64B7D98AFB}" destId="{D590C516-68EF-F744-B024-C9B4F6356931}" srcOrd="0" destOrd="1" presId="urn:microsoft.com/office/officeart/2005/8/layout/hList1"/>
    <dgm:cxn modelId="{C6F4184D-FCE5-014C-AAA7-97C40D476669}" srcId="{7961D530-2C63-E141-9253-FE2CB5693A78}" destId="{1E7ACDF2-22FE-3741-84EF-7E2A263A92A0}" srcOrd="0" destOrd="0" parTransId="{AF61F382-6034-104D-8054-9832E8093EF7}" sibTransId="{05F03221-DBF0-6C46-AF63-2BC2AE54504F}"/>
    <dgm:cxn modelId="{0E80814F-D0B9-844C-AD25-688ED3194156}" type="presOf" srcId="{AA6A4D85-0F40-D646-9766-D914253BC28A}" destId="{8EF20B32-4138-214C-9037-A315C7C9BBAB}" srcOrd="0" destOrd="4" presId="urn:microsoft.com/office/officeart/2005/8/layout/hList1"/>
    <dgm:cxn modelId="{F2B42850-D8EF-7B42-AAE7-0064F6E6CA1C}" type="presOf" srcId="{2315B23A-FB06-1B44-8FF8-BCC437069EFC}" destId="{291A46E1-A95B-354D-8C46-6A27304CF971}" srcOrd="0" destOrd="0" presId="urn:microsoft.com/office/officeart/2005/8/layout/hList1"/>
    <dgm:cxn modelId="{59F63973-C3A3-F047-942D-C80981AE8A7B}" srcId="{7961D530-2C63-E141-9253-FE2CB5693A78}" destId="{A3ADA627-E02E-374D-85B3-D1AB3FD66189}" srcOrd="4" destOrd="0" parTransId="{7FF5E1FE-C296-FF4B-8482-B5D804DFB7A3}" sibTransId="{007B326B-FBEB-9547-ADF1-43F04D7E5B7D}"/>
    <dgm:cxn modelId="{1AFEFA56-9047-E64F-B339-B0A680D1449D}" srcId="{2315B23A-FB06-1B44-8FF8-BCC437069EFC}" destId="{DB16C630-FC90-6B46-B82B-B6FC80FFF760}" srcOrd="3" destOrd="0" parTransId="{22EB6F2C-FE82-F444-8779-39F3AD79E73D}" sibTransId="{3168F668-5747-FC43-A914-9AEA900A1531}"/>
    <dgm:cxn modelId="{4233D482-4FC0-7247-B900-6A7548B47F66}" type="presOf" srcId="{15DEADCC-4A9D-B34E-9364-F6D3A6331B9D}" destId="{D590C516-68EF-F744-B024-C9B4F6356931}" srcOrd="0" destOrd="8" presId="urn:microsoft.com/office/officeart/2005/8/layout/hList1"/>
    <dgm:cxn modelId="{87ECAF83-7263-664F-96A8-4DC850AB3376}" srcId="{800B56B1-1913-7645-AE1E-DF51C462D5F4}" destId="{F5215D5E-B3F8-2841-80B4-FF77740B7F2F}" srcOrd="2" destOrd="0" parTransId="{3C9D03B4-B5F4-0342-9794-E0DBBFF7A6CB}" sibTransId="{984B9753-B467-924C-B410-C6D6EE95CB3E}"/>
    <dgm:cxn modelId="{2CF54485-781A-E44F-A377-3BA6B54481CD}" type="presOf" srcId="{87A96A94-7B14-6F48-A3CC-C553FBA16043}" destId="{2DEF0C59-BD6C-974C-AFEA-1FCEBF4195D9}" srcOrd="0" destOrd="1" presId="urn:microsoft.com/office/officeart/2005/8/layout/hList1"/>
    <dgm:cxn modelId="{1C49459A-8B41-1C41-93FF-15BF7204B744}" srcId="{2315B23A-FB06-1B44-8FF8-BCC437069EFC}" destId="{D2A5C7FE-86E5-8D47-A94B-27852BC330C3}" srcOrd="1" destOrd="0" parTransId="{CE7FA228-C29F-854E-8B52-3A192F1182B4}" sibTransId="{67DC6B34-EF46-0E46-8B37-F32C823BC6E4}"/>
    <dgm:cxn modelId="{B21D3D9C-8431-7348-B27E-1087D5331B0A}" type="presOf" srcId="{CE5C2D41-00FD-6E4C-91A5-0175F868609D}" destId="{D590C516-68EF-F744-B024-C9B4F6356931}" srcOrd="0" destOrd="5" presId="urn:microsoft.com/office/officeart/2005/8/layout/hList1"/>
    <dgm:cxn modelId="{4A5F1BA8-C5C8-1244-94EA-D9ADB84D6459}" type="presOf" srcId="{A3ADA627-E02E-374D-85B3-D1AB3FD66189}" destId="{D590C516-68EF-F744-B024-C9B4F6356931}" srcOrd="0" destOrd="4" presId="urn:microsoft.com/office/officeart/2005/8/layout/hList1"/>
    <dgm:cxn modelId="{CE9656BB-5C92-1B4C-8C3D-05A5DCF41DAD}" srcId="{F5215D5E-B3F8-2841-80B4-FF77740B7F2F}" destId="{87A96A94-7B14-6F48-A3CC-C553FBA16043}" srcOrd="1" destOrd="0" parTransId="{1F27E04C-9943-4A48-8F6E-31A3463EA38F}" sibTransId="{C9CB534A-0119-5D43-9D79-9CBCB873706D}"/>
    <dgm:cxn modelId="{66C6C3BD-580E-A946-8892-252576D2CA57}" type="presOf" srcId="{DB16C630-FC90-6B46-B82B-B6FC80FFF760}" destId="{8EF20B32-4138-214C-9037-A315C7C9BBAB}" srcOrd="0" destOrd="3" presId="urn:microsoft.com/office/officeart/2005/8/layout/hList1"/>
    <dgm:cxn modelId="{18F6D3C5-506D-0147-8265-9B98939F1FE9}" srcId="{7961D530-2C63-E141-9253-FE2CB5693A78}" destId="{15DEADCC-4A9D-B34E-9364-F6D3A6331B9D}" srcOrd="8" destOrd="0" parTransId="{20D6973F-540D-9240-AB72-50E8B812E47D}" sibTransId="{C0E894BA-BECF-414F-9E60-F4C73105C41D}"/>
    <dgm:cxn modelId="{5A3D6ECC-93F0-304E-901C-D444F474BAB0}" type="presOf" srcId="{D2A5C7FE-86E5-8D47-A94B-27852BC330C3}" destId="{8EF20B32-4138-214C-9037-A315C7C9BBAB}" srcOrd="0" destOrd="1" presId="urn:microsoft.com/office/officeart/2005/8/layout/hList1"/>
    <dgm:cxn modelId="{731C12CF-1A15-5D46-B04F-FE7CAD9F5DC9}" srcId="{2315B23A-FB06-1B44-8FF8-BCC437069EFC}" destId="{525C11D9-BE69-474E-93C3-AEDAFFD9A084}" srcOrd="2" destOrd="0" parTransId="{5C6027A8-3257-FB42-9B6E-FBDBC4EC85AF}" sibTransId="{3DE831BA-4660-E24A-884C-946693FF93C3}"/>
    <dgm:cxn modelId="{43EA6BCF-460E-4A41-A993-DC4671489605}" srcId="{800B56B1-1913-7645-AE1E-DF51C462D5F4}" destId="{7961D530-2C63-E141-9253-FE2CB5693A78}" srcOrd="0" destOrd="0" parTransId="{E180DD53-F241-9345-AF32-67F7D20858EF}" sibTransId="{2E5EB77B-97B5-CB40-8F8C-AED8E1613525}"/>
    <dgm:cxn modelId="{B87514D3-973F-8A42-97B0-730A6A668E46}" srcId="{7961D530-2C63-E141-9253-FE2CB5693A78}" destId="{E3C135F0-54D4-FB48-BC10-590E47E580E5}" srcOrd="6" destOrd="0" parTransId="{56C99B49-7E53-7947-9A46-51D60FA5F59D}" sibTransId="{23FAC6C7-5A2A-7E44-9180-15D6A9442193}"/>
    <dgm:cxn modelId="{948525D9-F466-9D45-BEEB-ED2B1BCACF10}" srcId="{7961D530-2C63-E141-9253-FE2CB5693A78}" destId="{EC0ADF47-18F4-A24E-B2B6-F5503835A153}" srcOrd="7" destOrd="0" parTransId="{42075B3C-F420-E24A-9936-5440EBE0C3F2}" sibTransId="{949A1ACE-82DB-4643-8FDE-71D4C3A20F0C}"/>
    <dgm:cxn modelId="{66E65EE0-86FC-9B48-95E5-8FA6B4CC5802}" type="presOf" srcId="{E3C135F0-54D4-FB48-BC10-590E47E580E5}" destId="{D590C516-68EF-F744-B024-C9B4F6356931}" srcOrd="0" destOrd="6" presId="urn:microsoft.com/office/officeart/2005/8/layout/hList1"/>
    <dgm:cxn modelId="{2D7645E9-0962-D744-87F6-5E4F0F010E3F}" type="presOf" srcId="{7961D530-2C63-E141-9253-FE2CB5693A78}" destId="{54A8A8AC-31DB-C642-ADC4-873EFCFFE875}" srcOrd="0" destOrd="0" presId="urn:microsoft.com/office/officeart/2005/8/layout/hList1"/>
    <dgm:cxn modelId="{8DFBEFED-A220-C741-B3A9-1962A66DCC6C}" type="presOf" srcId="{F5215D5E-B3F8-2841-80B4-FF77740B7F2F}" destId="{BE4C2CC8-5664-A944-B364-C883B23F9370}" srcOrd="0" destOrd="0" presId="urn:microsoft.com/office/officeart/2005/8/layout/hList1"/>
    <dgm:cxn modelId="{414423EE-65BA-E647-B198-562EBE2B0A43}" type="presOf" srcId="{922BF8CA-D4D2-3847-BACA-51B456D62C02}" destId="{8EF20B32-4138-214C-9037-A315C7C9BBAB}" srcOrd="0" destOrd="0" presId="urn:microsoft.com/office/officeart/2005/8/layout/hList1"/>
    <dgm:cxn modelId="{A697DFEF-2676-5A4A-8552-4CFF2E898F89}" srcId="{7961D530-2C63-E141-9253-FE2CB5693A78}" destId="{64CD050E-06A4-FD48-93A3-C8CFAEC7F2FC}" srcOrd="2" destOrd="0" parTransId="{20039556-282C-1C42-85A9-E8E9CF037C13}" sibTransId="{A8002F1E-DFCF-CC4D-993F-D85E1301C528}"/>
    <dgm:cxn modelId="{C7DD75F0-395E-F544-A555-C163588C5A3F}" type="presOf" srcId="{525C11D9-BE69-474E-93C3-AEDAFFD9A084}" destId="{8EF20B32-4138-214C-9037-A315C7C9BBAB}" srcOrd="0" destOrd="2" presId="urn:microsoft.com/office/officeart/2005/8/layout/hList1"/>
    <dgm:cxn modelId="{7E965AF5-309D-314F-8C0D-221BF09E053A}" type="presOf" srcId="{C3BBAC41-B4DD-0941-BBCE-013F1B143707}" destId="{2DEF0C59-BD6C-974C-AFEA-1FCEBF4195D9}" srcOrd="0" destOrd="0" presId="urn:microsoft.com/office/officeart/2005/8/layout/hList1"/>
    <dgm:cxn modelId="{2F4760FA-9C72-8F48-BAB7-004BA60CD2CA}" srcId="{800B56B1-1913-7645-AE1E-DF51C462D5F4}" destId="{2315B23A-FB06-1B44-8FF8-BCC437069EFC}" srcOrd="1" destOrd="0" parTransId="{EFFA6AD5-BDE6-CD45-8778-4938F1803780}" sibTransId="{590C125F-7F04-C745-99E0-BAB2EB53A15F}"/>
    <dgm:cxn modelId="{9067EAB4-D4C7-6149-9108-53373B5B6961}" type="presParOf" srcId="{FC5B30EE-48A6-9242-A69A-5A265601C0B7}" destId="{FEFE5E12-4C8D-F842-BDEC-4798B9824988}" srcOrd="0" destOrd="0" presId="urn:microsoft.com/office/officeart/2005/8/layout/hList1"/>
    <dgm:cxn modelId="{A029D529-5C3A-D241-9707-193EEC796603}" type="presParOf" srcId="{FEFE5E12-4C8D-F842-BDEC-4798B9824988}" destId="{54A8A8AC-31DB-C642-ADC4-873EFCFFE875}" srcOrd="0" destOrd="0" presId="urn:microsoft.com/office/officeart/2005/8/layout/hList1"/>
    <dgm:cxn modelId="{8BAD900C-261E-C849-B383-187418629A58}" type="presParOf" srcId="{FEFE5E12-4C8D-F842-BDEC-4798B9824988}" destId="{D590C516-68EF-F744-B024-C9B4F6356931}" srcOrd="1" destOrd="0" presId="urn:microsoft.com/office/officeart/2005/8/layout/hList1"/>
    <dgm:cxn modelId="{AFA18900-B77B-DB48-86DA-70A53F768D0D}" type="presParOf" srcId="{FC5B30EE-48A6-9242-A69A-5A265601C0B7}" destId="{AB14B7FB-18ED-6444-AA43-4F8CF9DF4BF2}" srcOrd="1" destOrd="0" presId="urn:microsoft.com/office/officeart/2005/8/layout/hList1"/>
    <dgm:cxn modelId="{D7475BF9-4128-7840-95C6-85025194399C}" type="presParOf" srcId="{FC5B30EE-48A6-9242-A69A-5A265601C0B7}" destId="{E4B5B2D4-B7C7-F641-95A9-303EF1FAE468}" srcOrd="2" destOrd="0" presId="urn:microsoft.com/office/officeart/2005/8/layout/hList1"/>
    <dgm:cxn modelId="{2D86CB49-1F86-FD4E-B60F-FF826704D170}" type="presParOf" srcId="{E4B5B2D4-B7C7-F641-95A9-303EF1FAE468}" destId="{291A46E1-A95B-354D-8C46-6A27304CF971}" srcOrd="0" destOrd="0" presId="urn:microsoft.com/office/officeart/2005/8/layout/hList1"/>
    <dgm:cxn modelId="{5AC2A412-78A2-0F42-AB48-889F99ED1801}" type="presParOf" srcId="{E4B5B2D4-B7C7-F641-95A9-303EF1FAE468}" destId="{8EF20B32-4138-214C-9037-A315C7C9BBAB}" srcOrd="1" destOrd="0" presId="urn:microsoft.com/office/officeart/2005/8/layout/hList1"/>
    <dgm:cxn modelId="{06A7BCD6-AA75-1E40-B069-EF13C4541438}" type="presParOf" srcId="{FC5B30EE-48A6-9242-A69A-5A265601C0B7}" destId="{E9B4AA80-397E-D647-BF1F-2AE137AA7088}" srcOrd="3" destOrd="0" presId="urn:microsoft.com/office/officeart/2005/8/layout/hList1"/>
    <dgm:cxn modelId="{D4630BD1-E0C1-EB49-88AC-0A09259ED938}" type="presParOf" srcId="{FC5B30EE-48A6-9242-A69A-5A265601C0B7}" destId="{3392DFF1-1E47-DA42-8923-28D482831FC5}" srcOrd="4" destOrd="0" presId="urn:microsoft.com/office/officeart/2005/8/layout/hList1"/>
    <dgm:cxn modelId="{F5099266-26BA-8D4E-9EFD-D9E69A13C4DC}" type="presParOf" srcId="{3392DFF1-1E47-DA42-8923-28D482831FC5}" destId="{BE4C2CC8-5664-A944-B364-C883B23F9370}" srcOrd="0" destOrd="0" presId="urn:microsoft.com/office/officeart/2005/8/layout/hList1"/>
    <dgm:cxn modelId="{12D9D8BC-58F2-1643-9918-6D890713EE26}" type="presParOf" srcId="{3392DFF1-1E47-DA42-8923-28D482831FC5}" destId="{2DEF0C59-BD6C-974C-AFEA-1FCEBF4195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E6290-5DEA-485F-8164-D18BD105EF19}">
      <dsp:nvSpPr>
        <dsp:cNvPr id="0" name=""/>
        <dsp:cNvSpPr/>
      </dsp:nvSpPr>
      <dsp:spPr>
        <a:xfrm>
          <a:off x="1409382" y="58221"/>
          <a:ext cx="2794635" cy="279463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Work-based Learning</a:t>
          </a:r>
        </a:p>
      </dsp:txBody>
      <dsp:txXfrm>
        <a:off x="1782000" y="547282"/>
        <a:ext cx="2049399" cy="1257585"/>
      </dsp:txXfrm>
    </dsp:sp>
    <dsp:sp modelId="{B04B5382-AA2D-4F30-9856-86913A250F4C}">
      <dsp:nvSpPr>
        <dsp:cNvPr id="0" name=""/>
        <dsp:cNvSpPr/>
      </dsp:nvSpPr>
      <dsp:spPr>
        <a:xfrm>
          <a:off x="2417779" y="1804868"/>
          <a:ext cx="2794635" cy="279463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Foundational Skills</a:t>
          </a:r>
        </a:p>
      </dsp:txBody>
      <dsp:txXfrm>
        <a:off x="3272472" y="2526815"/>
        <a:ext cx="1676781" cy="1537049"/>
      </dsp:txXfrm>
    </dsp:sp>
    <dsp:sp modelId="{77F437BF-F016-4D6E-A963-33292A1CBC48}">
      <dsp:nvSpPr>
        <dsp:cNvPr id="0" name=""/>
        <dsp:cNvSpPr/>
      </dsp:nvSpPr>
      <dsp:spPr>
        <a:xfrm>
          <a:off x="449444" y="1716278"/>
          <a:ext cx="2794635" cy="2794635"/>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Education &amp; Training</a:t>
          </a:r>
        </a:p>
      </dsp:txBody>
      <dsp:txXfrm>
        <a:off x="712605" y="2438225"/>
        <a:ext cx="1676781" cy="1537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8A8AC-31DB-C642-ADC4-873EFCFFE875}">
      <dsp:nvSpPr>
        <dsp:cNvPr id="0" name=""/>
        <dsp:cNvSpPr/>
      </dsp:nvSpPr>
      <dsp:spPr>
        <a:xfrm>
          <a:off x="3286" y="56520"/>
          <a:ext cx="3203971" cy="665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Project Quality and Integration</a:t>
          </a:r>
        </a:p>
        <a:p>
          <a:pPr marL="0" lvl="0" indent="0" algn="ctr" defTabSz="711200">
            <a:lnSpc>
              <a:spcPct val="90000"/>
            </a:lnSpc>
            <a:spcBef>
              <a:spcPct val="0"/>
            </a:spcBef>
            <a:spcAft>
              <a:spcPct val="35000"/>
            </a:spcAft>
            <a:buNone/>
          </a:pPr>
          <a:r>
            <a:rPr lang="en-US" sz="1600" kern="1200" dirty="0"/>
            <a:t>60% of Qualitative Evaluation  </a:t>
          </a:r>
        </a:p>
      </dsp:txBody>
      <dsp:txXfrm>
        <a:off x="3286" y="56520"/>
        <a:ext cx="3203971" cy="665997"/>
      </dsp:txXfrm>
    </dsp:sp>
    <dsp:sp modelId="{D590C516-68EF-F744-B024-C9B4F6356931}">
      <dsp:nvSpPr>
        <dsp:cNvPr id="0" name=""/>
        <dsp:cNvSpPr/>
      </dsp:nvSpPr>
      <dsp:spPr>
        <a:xfrm>
          <a:off x="3286" y="722517"/>
          <a:ext cx="3203971" cy="3864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a:solidFill>
                <a:schemeClr val="tx1"/>
              </a:solidFill>
            </a:rPr>
            <a:t>What is the need?</a:t>
          </a:r>
          <a:endParaRPr lang="en-US" sz="1600" kern="1200" dirty="0"/>
        </a:p>
        <a:p>
          <a:pPr marL="171450" lvl="1" indent="-171450" algn="l" defTabSz="711200">
            <a:lnSpc>
              <a:spcPct val="90000"/>
            </a:lnSpc>
            <a:spcBef>
              <a:spcPct val="0"/>
            </a:spcBef>
            <a:spcAft>
              <a:spcPct val="15000"/>
            </a:spcAft>
            <a:buChar char="•"/>
          </a:pPr>
          <a:r>
            <a:rPr lang="en-US" sz="1600" b="1" i="1" kern="1200" dirty="0">
              <a:solidFill>
                <a:schemeClr val="tx1"/>
              </a:solidFill>
            </a:rPr>
            <a:t>How will the grant address this immediate need</a:t>
          </a:r>
        </a:p>
        <a:p>
          <a:pPr marL="171450" lvl="1" indent="-171450" algn="l" defTabSz="711200">
            <a:lnSpc>
              <a:spcPct val="90000"/>
            </a:lnSpc>
            <a:spcBef>
              <a:spcPct val="0"/>
            </a:spcBef>
            <a:spcAft>
              <a:spcPct val="15000"/>
            </a:spcAft>
            <a:buChar char="•"/>
          </a:pPr>
          <a:r>
            <a:rPr lang="en-US" sz="1600" b="1" i="1" kern="1200" dirty="0">
              <a:solidFill>
                <a:schemeClr val="tx1"/>
              </a:solidFill>
            </a:rPr>
            <a:t>List specific, measurable objectives</a:t>
          </a:r>
        </a:p>
        <a:p>
          <a:pPr marL="171450" lvl="1" indent="-171450" algn="l" defTabSz="711200">
            <a:lnSpc>
              <a:spcPct val="90000"/>
            </a:lnSpc>
            <a:spcBef>
              <a:spcPct val="0"/>
            </a:spcBef>
            <a:spcAft>
              <a:spcPct val="15000"/>
            </a:spcAft>
            <a:buChar char="•"/>
          </a:pPr>
          <a:r>
            <a:rPr lang="en-US" sz="1600" b="1" i="1" kern="1200" dirty="0">
              <a:solidFill>
                <a:schemeClr val="tx1"/>
              </a:solidFill>
            </a:rPr>
            <a:t>How will the project become sustained after funding</a:t>
          </a:r>
        </a:p>
        <a:p>
          <a:pPr marL="171450" lvl="1" indent="-171450" algn="l" defTabSz="711200">
            <a:lnSpc>
              <a:spcPct val="90000"/>
            </a:lnSpc>
            <a:spcBef>
              <a:spcPct val="0"/>
            </a:spcBef>
            <a:spcAft>
              <a:spcPct val="15000"/>
            </a:spcAft>
            <a:buChar char="•"/>
          </a:pPr>
          <a:r>
            <a:rPr lang="en-US" sz="1600" b="1" i="1" kern="1200" dirty="0">
              <a:solidFill>
                <a:schemeClr val="tx1"/>
              </a:solidFill>
            </a:rPr>
            <a:t>Who are your partners on the grant</a:t>
          </a:r>
        </a:p>
        <a:p>
          <a:pPr marL="171450" lvl="1" indent="-171450" algn="l" defTabSz="711200">
            <a:lnSpc>
              <a:spcPct val="90000"/>
            </a:lnSpc>
            <a:spcBef>
              <a:spcPct val="0"/>
            </a:spcBef>
            <a:spcAft>
              <a:spcPct val="15000"/>
            </a:spcAft>
            <a:buChar char="•"/>
          </a:pPr>
          <a:r>
            <a:rPr lang="en-US" sz="1600" b="1" i="1" kern="1200" dirty="0">
              <a:solidFill>
                <a:schemeClr val="tx1"/>
              </a:solidFill>
            </a:rPr>
            <a:t>What credential and credential body giving certifying the credential </a:t>
          </a:r>
        </a:p>
        <a:p>
          <a:pPr marL="171450" lvl="1" indent="-171450" algn="l" defTabSz="711200">
            <a:lnSpc>
              <a:spcPct val="90000"/>
            </a:lnSpc>
            <a:spcBef>
              <a:spcPct val="0"/>
            </a:spcBef>
            <a:spcAft>
              <a:spcPct val="15000"/>
            </a:spcAft>
            <a:buChar char="•"/>
          </a:pPr>
          <a:r>
            <a:rPr lang="en-US" sz="1600" b="1" i="1" kern="1200" dirty="0">
              <a:solidFill>
                <a:schemeClr val="tx1"/>
              </a:solidFill>
            </a:rPr>
            <a:t>Participant Numbers</a:t>
          </a:r>
        </a:p>
        <a:p>
          <a:pPr marL="171450" lvl="1" indent="-171450" algn="l" defTabSz="711200">
            <a:lnSpc>
              <a:spcPct val="90000"/>
            </a:lnSpc>
            <a:spcBef>
              <a:spcPct val="0"/>
            </a:spcBef>
            <a:spcAft>
              <a:spcPct val="15000"/>
            </a:spcAft>
            <a:buChar char="•"/>
          </a:pPr>
          <a:r>
            <a:rPr lang="en-US" sz="1600" b="1" i="1" kern="1200" dirty="0">
              <a:solidFill>
                <a:schemeClr val="tx1"/>
              </a:solidFill>
            </a:rPr>
            <a:t>Performance Measures </a:t>
          </a:r>
        </a:p>
        <a:p>
          <a:pPr marL="171450" lvl="1" indent="-171450" algn="l" defTabSz="711200">
            <a:lnSpc>
              <a:spcPct val="90000"/>
            </a:lnSpc>
            <a:spcBef>
              <a:spcPct val="0"/>
            </a:spcBef>
            <a:spcAft>
              <a:spcPct val="15000"/>
            </a:spcAft>
            <a:buChar char="•"/>
          </a:pPr>
          <a:endParaRPr lang="en-US" sz="1600" b="1" i="1" kern="1200" dirty="0">
            <a:solidFill>
              <a:schemeClr val="tx1"/>
            </a:solidFill>
          </a:endParaRPr>
        </a:p>
      </dsp:txBody>
      <dsp:txXfrm>
        <a:off x="3286" y="722517"/>
        <a:ext cx="3203971" cy="3864960"/>
      </dsp:txXfrm>
    </dsp:sp>
    <dsp:sp modelId="{291A46E1-A95B-354D-8C46-6A27304CF971}">
      <dsp:nvSpPr>
        <dsp:cNvPr id="0" name=""/>
        <dsp:cNvSpPr/>
      </dsp:nvSpPr>
      <dsp:spPr>
        <a:xfrm>
          <a:off x="3655814" y="56520"/>
          <a:ext cx="3203971" cy="665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Budget and Outcomes</a:t>
          </a:r>
        </a:p>
        <a:p>
          <a:pPr marL="0" lvl="0" indent="0" algn="ctr" defTabSz="711200">
            <a:lnSpc>
              <a:spcPct val="90000"/>
            </a:lnSpc>
            <a:spcBef>
              <a:spcPct val="0"/>
            </a:spcBef>
            <a:spcAft>
              <a:spcPct val="35000"/>
            </a:spcAft>
            <a:buNone/>
          </a:pPr>
          <a:r>
            <a:rPr lang="en-US" sz="1600" kern="1200" dirty="0"/>
            <a:t>25% of Qualitative Evaluation  </a:t>
          </a:r>
        </a:p>
      </dsp:txBody>
      <dsp:txXfrm>
        <a:off x="3655814" y="56520"/>
        <a:ext cx="3203971" cy="665997"/>
      </dsp:txXfrm>
    </dsp:sp>
    <dsp:sp modelId="{8EF20B32-4138-214C-9037-A315C7C9BBAB}">
      <dsp:nvSpPr>
        <dsp:cNvPr id="0" name=""/>
        <dsp:cNvSpPr/>
      </dsp:nvSpPr>
      <dsp:spPr>
        <a:xfrm>
          <a:off x="3655814" y="722517"/>
          <a:ext cx="3203971" cy="3864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a:solidFill>
                <a:schemeClr val="tx1"/>
              </a:solidFill>
            </a:rPr>
            <a:t>List supportive services</a:t>
          </a:r>
          <a:endParaRPr lang="en-US" sz="1600" kern="1200" dirty="0"/>
        </a:p>
        <a:p>
          <a:pPr marL="171450" lvl="1" indent="-171450" algn="l" defTabSz="711200">
            <a:lnSpc>
              <a:spcPct val="90000"/>
            </a:lnSpc>
            <a:spcBef>
              <a:spcPct val="0"/>
            </a:spcBef>
            <a:spcAft>
              <a:spcPct val="15000"/>
            </a:spcAft>
            <a:buChar char="•"/>
          </a:pPr>
          <a:r>
            <a:rPr lang="en-US" sz="1600" b="1" i="1" kern="1200" dirty="0">
              <a:solidFill>
                <a:schemeClr val="tx1"/>
              </a:solidFill>
            </a:rPr>
            <a:t>Cost per participant</a:t>
          </a:r>
        </a:p>
        <a:p>
          <a:pPr marL="171450" lvl="1" indent="-171450" algn="l" defTabSz="711200">
            <a:lnSpc>
              <a:spcPct val="90000"/>
            </a:lnSpc>
            <a:spcBef>
              <a:spcPct val="0"/>
            </a:spcBef>
            <a:spcAft>
              <a:spcPct val="15000"/>
            </a:spcAft>
            <a:buChar char="•"/>
          </a:pPr>
          <a:r>
            <a:rPr lang="en-US" sz="1600" b="1" i="1" kern="1200" dirty="0">
              <a:solidFill>
                <a:schemeClr val="tx1"/>
              </a:solidFill>
            </a:rPr>
            <a:t>What are the expected outcomes of the project? The measurements should be quantitative.</a:t>
          </a:r>
        </a:p>
        <a:p>
          <a:pPr marL="171450" lvl="1" indent="-171450" algn="l" defTabSz="711200">
            <a:lnSpc>
              <a:spcPct val="90000"/>
            </a:lnSpc>
            <a:spcBef>
              <a:spcPct val="0"/>
            </a:spcBef>
            <a:spcAft>
              <a:spcPct val="15000"/>
            </a:spcAft>
            <a:buChar char="•"/>
          </a:pPr>
          <a:r>
            <a:rPr lang="en-US" sz="1600" b="1" i="1" kern="1200" dirty="0">
              <a:solidFill>
                <a:schemeClr val="tx1"/>
              </a:solidFill>
            </a:rPr>
            <a:t>You need to show that your proposed project has the support of those it affects and describes the use of leveraged funds.</a:t>
          </a:r>
        </a:p>
        <a:p>
          <a:pPr marL="171450" lvl="1" indent="-171450" algn="l" defTabSz="711200">
            <a:lnSpc>
              <a:spcPct val="90000"/>
            </a:lnSpc>
            <a:spcBef>
              <a:spcPct val="0"/>
            </a:spcBef>
            <a:spcAft>
              <a:spcPct val="15000"/>
            </a:spcAft>
            <a:buChar char="•"/>
          </a:pPr>
          <a:r>
            <a:rPr lang="en-US" sz="1600" b="1" i="1" kern="1200" dirty="0">
              <a:solidFill>
                <a:schemeClr val="tx1"/>
              </a:solidFill>
            </a:rPr>
            <a:t>Matching Funds</a:t>
          </a:r>
        </a:p>
      </dsp:txBody>
      <dsp:txXfrm>
        <a:off x="3655814" y="722517"/>
        <a:ext cx="3203971" cy="3864960"/>
      </dsp:txXfrm>
    </dsp:sp>
    <dsp:sp modelId="{BE4C2CC8-5664-A944-B364-C883B23F9370}">
      <dsp:nvSpPr>
        <dsp:cNvPr id="0" name=""/>
        <dsp:cNvSpPr/>
      </dsp:nvSpPr>
      <dsp:spPr>
        <a:xfrm>
          <a:off x="7308342" y="56520"/>
          <a:ext cx="3203971" cy="665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Applicant Capacity</a:t>
          </a:r>
        </a:p>
        <a:p>
          <a:pPr marL="0" lvl="0" indent="0" algn="ctr" defTabSz="711200">
            <a:lnSpc>
              <a:spcPct val="90000"/>
            </a:lnSpc>
            <a:spcBef>
              <a:spcPct val="0"/>
            </a:spcBef>
            <a:spcAft>
              <a:spcPct val="35000"/>
            </a:spcAft>
            <a:buNone/>
          </a:pPr>
          <a:r>
            <a:rPr lang="en-US" sz="1600" kern="1200" dirty="0"/>
            <a:t>15% of Qualitative Evaluation </a:t>
          </a:r>
        </a:p>
      </dsp:txBody>
      <dsp:txXfrm>
        <a:off x="7308342" y="56520"/>
        <a:ext cx="3203971" cy="665997"/>
      </dsp:txXfrm>
    </dsp:sp>
    <dsp:sp modelId="{2DEF0C59-BD6C-974C-AFEA-1FCEBF4195D9}">
      <dsp:nvSpPr>
        <dsp:cNvPr id="0" name=""/>
        <dsp:cNvSpPr/>
      </dsp:nvSpPr>
      <dsp:spPr>
        <a:xfrm>
          <a:off x="7308342" y="722517"/>
          <a:ext cx="3203971" cy="3864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rPr>
            <a:t>Describe your organization</a:t>
          </a:r>
          <a:endParaRPr lang="en-US" sz="1600" kern="1200" dirty="0"/>
        </a:p>
        <a:p>
          <a:pPr marL="171450" lvl="1" indent="-171450" algn="l" defTabSz="711200">
            <a:lnSpc>
              <a:spcPct val="90000"/>
            </a:lnSpc>
            <a:spcBef>
              <a:spcPct val="0"/>
            </a:spcBef>
            <a:spcAft>
              <a:spcPct val="15000"/>
            </a:spcAft>
            <a:buChar char="•"/>
          </a:pPr>
          <a:r>
            <a:rPr lang="en-US" sz="1600" b="1" kern="1200" dirty="0">
              <a:solidFill>
                <a:schemeClr val="tx1"/>
              </a:solidFill>
            </a:rPr>
            <a:t>Who are your partners on the projects</a:t>
          </a:r>
        </a:p>
      </dsp:txBody>
      <dsp:txXfrm>
        <a:off x="7308342" y="722517"/>
        <a:ext cx="3203971" cy="38649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2/2/2021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dirty="0"/>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437D-0E1D-4AF1-9332-3A6581B3585C}" type="slidenum">
              <a:rPr lang="en-US" smtClean="0"/>
              <a:t>26</a:t>
            </a:fld>
            <a:endParaRPr lang="en-US" dirty="0"/>
          </a:p>
        </p:txBody>
      </p:sp>
    </p:spTree>
    <p:extLst>
      <p:ext uri="{BB962C8B-B14F-4D97-AF65-F5344CB8AC3E}">
        <p14:creationId xmlns:p14="http://schemas.microsoft.com/office/powerpoint/2010/main" val="2425221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dirty="0"/>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dirty="0"/>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dirty="0"/>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dirty="0"/>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icapsillinoi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isbe.net/Documents/IL-Career-Pathways-Dictionary.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illinoisworknet.com/WIOA/RegPlanning/Pages/StateWorkforcePerformance.aspx"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CEO.YouthGrants@illinois.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llinoisworknet.com/WIOA/Resources/Pages/StateUnifiedPlan.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28" y="1849414"/>
            <a:ext cx="10132539" cy="2462727"/>
          </a:xfrm>
        </p:spPr>
        <p:txBody>
          <a:bodyPr>
            <a:noAutofit/>
          </a:bodyPr>
          <a:lstStyle/>
          <a:p>
            <a:pPr algn="ctr"/>
            <a:r>
              <a:rPr lang="en-US" sz="4800" dirty="0"/>
              <a:t>Illinois Youth Career Pathway </a:t>
            </a:r>
            <a:br>
              <a:rPr lang="en-US" sz="4800" dirty="0"/>
            </a:br>
            <a:r>
              <a:rPr lang="en-US" sz="4800" dirty="0"/>
              <a:t>Grant Opportunity</a:t>
            </a:r>
            <a:br>
              <a:rPr lang="en-US" sz="4800" dirty="0"/>
            </a:br>
            <a:br>
              <a:rPr lang="en-US" sz="4800" dirty="0"/>
            </a:br>
            <a:r>
              <a:rPr lang="en-US" sz="3200" i="1" dirty="0"/>
              <a:t>An Overview of the NOFO, Scorecard, and Budget Information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i="1" dirty="0">
                <a:solidFill>
                  <a:schemeClr val="bg1"/>
                </a:solidFill>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444F3B-A1CA-47E9-9958-5ECA6918E61A}"/>
              </a:ext>
            </a:extLst>
          </p:cNvPr>
          <p:cNvSpPr>
            <a:spLocks noGrp="1"/>
          </p:cNvSpPr>
          <p:nvPr>
            <p:ph type="title"/>
          </p:nvPr>
        </p:nvSpPr>
        <p:spPr>
          <a:xfrm>
            <a:off x="3143277" y="681037"/>
            <a:ext cx="7616143" cy="701887"/>
          </a:xfrm>
        </p:spPr>
        <p:txBody>
          <a:bodyPr>
            <a:noAutofit/>
          </a:bodyPr>
          <a:lstStyle/>
          <a:p>
            <a:pPr algn="ctr"/>
            <a:br>
              <a:rPr kumimoji="0" lang="en-US" sz="4000" b="1" i="0" u="none" strike="noStrike" kern="1200" cap="none" spc="0" normalizeH="0" baseline="0" noProof="0" dirty="0">
                <a:ln>
                  <a:noFill/>
                </a:ln>
                <a:solidFill>
                  <a:srgbClr val="172169"/>
                </a:solidFill>
                <a:effectLst/>
                <a:uLnTx/>
                <a:uFillTx/>
                <a:latin typeface="Calibri" panose="020F0502020204030204"/>
                <a:ea typeface="+mj-ea"/>
                <a:cs typeface="+mj-cs"/>
              </a:rPr>
            </a:br>
            <a:r>
              <a:rPr kumimoji="0" lang="en-US" sz="3200" b="1" i="0" u="none" strike="noStrike" kern="1200" cap="none" spc="0" normalizeH="0" baseline="0" noProof="0" dirty="0">
                <a:ln>
                  <a:noFill/>
                </a:ln>
                <a:solidFill>
                  <a:srgbClr val="172169"/>
                </a:solidFill>
                <a:effectLst/>
                <a:uLnTx/>
                <a:uFillTx/>
                <a:latin typeface="Calibri" panose="020F0502020204030204"/>
                <a:ea typeface="+mj-ea"/>
                <a:cs typeface="+mj-cs"/>
              </a:rPr>
              <a:t>CAREER PATHWAY OVERVIEW </a:t>
            </a:r>
            <a:br>
              <a:rPr kumimoji="0" lang="en-US" sz="4000" b="1" i="0" u="none" strike="noStrike" kern="1200" cap="none" spc="0" normalizeH="0" baseline="0" noProof="0" dirty="0">
                <a:ln>
                  <a:noFill/>
                </a:ln>
                <a:solidFill>
                  <a:srgbClr val="172169"/>
                </a:solidFill>
                <a:effectLst/>
                <a:uLnTx/>
                <a:uFillTx/>
                <a:latin typeface="Calibri" panose="020F0502020204030204"/>
                <a:ea typeface="+mj-ea"/>
                <a:cs typeface="+mj-cs"/>
              </a:rPr>
            </a:br>
            <a:endParaRPr lang="en-US" sz="4000" dirty="0"/>
          </a:p>
        </p:txBody>
      </p:sp>
      <p:sp>
        <p:nvSpPr>
          <p:cNvPr id="6" name="Content Placeholder 5">
            <a:extLst>
              <a:ext uri="{FF2B5EF4-FFF2-40B4-BE49-F238E27FC236}">
                <a16:creationId xmlns:a16="http://schemas.microsoft.com/office/drawing/2014/main" id="{C76A236E-959D-42FA-B611-F8564B65B5AC}"/>
              </a:ext>
            </a:extLst>
          </p:cNvPr>
          <p:cNvSpPr>
            <a:spLocks noGrp="1"/>
          </p:cNvSpPr>
          <p:nvPr>
            <p:ph sz="half"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Integrate workforce, education, and economic development services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Serve opportunity youth who face barriers to employment and education</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Incorporate practices that align with the statewide adopted definition for a career pathway framework</a:t>
            </a:r>
          </a:p>
          <a:p>
            <a:endParaRPr lang="en-US" dirty="0"/>
          </a:p>
        </p:txBody>
      </p:sp>
      <p:sp>
        <p:nvSpPr>
          <p:cNvPr id="4" name="Slide Number Placeholder 3">
            <a:extLst>
              <a:ext uri="{FF2B5EF4-FFF2-40B4-BE49-F238E27FC236}">
                <a16:creationId xmlns:a16="http://schemas.microsoft.com/office/drawing/2014/main" id="{393470DF-0515-4235-AE6E-D688BC407D59}"/>
              </a:ext>
            </a:extLst>
          </p:cNvPr>
          <p:cNvSpPr>
            <a:spLocks noGrp="1"/>
          </p:cNvSpPr>
          <p:nvPr>
            <p:ph type="sldNum" sz="quarter" idx="12"/>
          </p:nvPr>
        </p:nvSpPr>
        <p:spPr/>
        <p:txBody>
          <a:bodyPr/>
          <a:lstStyle/>
          <a:p>
            <a:fld id="{62E03C93-A8B5-5E4D-ADDE-FACFC10B3CD1}" type="slidenum">
              <a:rPr lang="en-US" smtClean="0"/>
              <a:pPr/>
              <a:t>10</a:t>
            </a:fld>
            <a:endParaRPr lang="en-US" dirty="0"/>
          </a:p>
        </p:txBody>
      </p:sp>
      <p:graphicFrame>
        <p:nvGraphicFramePr>
          <p:cNvPr id="8" name="Content Placeholder 7">
            <a:extLst>
              <a:ext uri="{FF2B5EF4-FFF2-40B4-BE49-F238E27FC236}">
                <a16:creationId xmlns:a16="http://schemas.microsoft.com/office/drawing/2014/main" id="{9B4827D3-9E2F-48F9-9DF7-D14D72683503}"/>
              </a:ext>
            </a:extLst>
          </p:cNvPr>
          <p:cNvGraphicFramePr>
            <a:graphicFrameLocks noGrp="1"/>
          </p:cNvGraphicFramePr>
          <p:nvPr>
            <p:ph sz="half" idx="2"/>
            <p:extLst>
              <p:ext uri="{D42A27DB-BD31-4B8C-83A1-F6EECF244321}">
                <p14:modId xmlns:p14="http://schemas.microsoft.com/office/powerpoint/2010/main" val="1336454746"/>
              </p:ext>
            </p:extLst>
          </p:nvPr>
        </p:nvGraphicFramePr>
        <p:xfrm>
          <a:off x="6172200" y="1825624"/>
          <a:ext cx="5613400" cy="465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8DA3497-520E-F244-BD0A-7ED16B0D4C48}"/>
              </a:ext>
            </a:extLst>
          </p:cNvPr>
          <p:cNvSpPr txBox="1"/>
          <p:nvPr/>
        </p:nvSpPr>
        <p:spPr>
          <a:xfrm>
            <a:off x="0" y="6298684"/>
            <a:ext cx="2327563" cy="369332"/>
          </a:xfrm>
          <a:prstGeom prst="rect">
            <a:avLst/>
          </a:prstGeom>
          <a:noFill/>
        </p:spPr>
        <p:txBody>
          <a:bodyPr wrap="square" rtlCol="0">
            <a:spAutoFit/>
          </a:bodyPr>
          <a:lstStyle/>
          <a:p>
            <a:r>
              <a:rPr lang="en-US" i="1" dirty="0"/>
              <a:t>NOFO Page 1</a:t>
            </a:r>
          </a:p>
        </p:txBody>
      </p:sp>
    </p:spTree>
    <p:extLst>
      <p:ext uri="{BB962C8B-B14F-4D97-AF65-F5344CB8AC3E}">
        <p14:creationId xmlns:p14="http://schemas.microsoft.com/office/powerpoint/2010/main" val="270799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CA8F-D426-48F2-8A13-E7F5550CE1A6}"/>
              </a:ext>
            </a:extLst>
          </p:cNvPr>
          <p:cNvSpPr>
            <a:spLocks noGrp="1"/>
          </p:cNvSpPr>
          <p:nvPr>
            <p:ph type="title"/>
          </p:nvPr>
        </p:nvSpPr>
        <p:spPr>
          <a:xfrm>
            <a:off x="2655617" y="540361"/>
            <a:ext cx="7616143" cy="561049"/>
          </a:xfrm>
        </p:spPr>
        <p:txBody>
          <a:bodyPr>
            <a:noAutofit/>
          </a:bodyPr>
          <a:lstStyle/>
          <a:p>
            <a:r>
              <a:rPr lang="en-US" sz="3200" dirty="0">
                <a:latin typeface="+mn-lt"/>
              </a:rPr>
              <a:t>ELEMENTS OF A CAREER PATHWAY</a:t>
            </a:r>
          </a:p>
        </p:txBody>
      </p:sp>
      <p:pic>
        <p:nvPicPr>
          <p:cNvPr id="7" name="Content Placeholder 6">
            <a:extLst>
              <a:ext uri="{FF2B5EF4-FFF2-40B4-BE49-F238E27FC236}">
                <a16:creationId xmlns:a16="http://schemas.microsoft.com/office/drawing/2014/main" id="{C025781D-4769-4C5A-A55B-EA704B1CDB37}"/>
              </a:ext>
            </a:extLst>
          </p:cNvPr>
          <p:cNvPicPr>
            <a:picLocks noGrp="1" noChangeAspect="1"/>
          </p:cNvPicPr>
          <p:nvPr>
            <p:ph idx="1"/>
          </p:nvPr>
        </p:nvPicPr>
        <p:blipFill>
          <a:blip r:embed="rId2"/>
          <a:stretch>
            <a:fillRect/>
          </a:stretch>
        </p:blipFill>
        <p:spPr>
          <a:xfrm>
            <a:off x="672150" y="1681165"/>
            <a:ext cx="10847699" cy="4483965"/>
          </a:xfrm>
          <a:prstGeom prst="rect">
            <a:avLst/>
          </a:prstGeom>
        </p:spPr>
      </p:pic>
      <p:sp>
        <p:nvSpPr>
          <p:cNvPr id="5" name="Slide Number Placeholder 4">
            <a:extLst>
              <a:ext uri="{FF2B5EF4-FFF2-40B4-BE49-F238E27FC236}">
                <a16:creationId xmlns:a16="http://schemas.microsoft.com/office/drawing/2014/main" id="{2B010BA3-F426-4157-95F7-61A9C5CF3CB8}"/>
              </a:ext>
            </a:extLst>
          </p:cNvPr>
          <p:cNvSpPr>
            <a:spLocks noGrp="1"/>
          </p:cNvSpPr>
          <p:nvPr>
            <p:ph type="sldNum" sz="quarter" idx="12"/>
          </p:nvPr>
        </p:nvSpPr>
        <p:spPr/>
        <p:txBody>
          <a:bodyPr/>
          <a:lstStyle/>
          <a:p>
            <a:fld id="{4C252FB9-B173-B746-BC64-1AB9D36BCBA0}" type="slidenum">
              <a:rPr lang="en-US" smtClean="0"/>
              <a:t>11</a:t>
            </a:fld>
            <a:endParaRPr lang="en-US" dirty="0"/>
          </a:p>
        </p:txBody>
      </p:sp>
      <p:sp>
        <p:nvSpPr>
          <p:cNvPr id="6" name="TextBox 5">
            <a:extLst>
              <a:ext uri="{FF2B5EF4-FFF2-40B4-BE49-F238E27FC236}">
                <a16:creationId xmlns:a16="http://schemas.microsoft.com/office/drawing/2014/main" id="{C3FC385F-9B01-AE4E-8EA5-A319EB10CEC6}"/>
              </a:ext>
            </a:extLst>
          </p:cNvPr>
          <p:cNvSpPr txBox="1"/>
          <p:nvPr/>
        </p:nvSpPr>
        <p:spPr>
          <a:xfrm>
            <a:off x="0" y="6298684"/>
            <a:ext cx="2327563" cy="369332"/>
          </a:xfrm>
          <a:prstGeom prst="rect">
            <a:avLst/>
          </a:prstGeom>
          <a:noFill/>
        </p:spPr>
        <p:txBody>
          <a:bodyPr wrap="square" rtlCol="0">
            <a:spAutoFit/>
          </a:bodyPr>
          <a:lstStyle/>
          <a:p>
            <a:r>
              <a:rPr lang="en-US" i="1" dirty="0"/>
              <a:t>NOFO Page 1</a:t>
            </a:r>
          </a:p>
        </p:txBody>
      </p:sp>
    </p:spTree>
    <p:extLst>
      <p:ext uri="{BB962C8B-B14F-4D97-AF65-F5344CB8AC3E}">
        <p14:creationId xmlns:p14="http://schemas.microsoft.com/office/powerpoint/2010/main" val="314329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9C0F-D74D-4C49-B332-D2BE86ABA88A}"/>
              </a:ext>
            </a:extLst>
          </p:cNvPr>
          <p:cNvSpPr>
            <a:spLocks noGrp="1"/>
          </p:cNvSpPr>
          <p:nvPr>
            <p:ph type="title"/>
          </p:nvPr>
        </p:nvSpPr>
        <p:spPr>
          <a:xfrm>
            <a:off x="3467042" y="577316"/>
            <a:ext cx="7616143" cy="561049"/>
          </a:xfrm>
        </p:spPr>
        <p:txBody>
          <a:bodyPr>
            <a:noAutofit/>
          </a:bodyPr>
          <a:lstStyle/>
          <a:p>
            <a:r>
              <a:rPr lang="en-US" sz="3200" dirty="0">
                <a:latin typeface="Calibri" panose="020F0502020204030204"/>
              </a:rPr>
              <a:t>GRANT OPPORTUNITY</a:t>
            </a:r>
            <a:r>
              <a:rPr kumimoji="0" lang="en-US" sz="3200" b="1" i="0" u="none" strike="noStrike" kern="1200" cap="none" spc="0" normalizeH="0" baseline="0" noProof="0" dirty="0">
                <a:ln>
                  <a:noFill/>
                </a:ln>
                <a:solidFill>
                  <a:srgbClr val="172169"/>
                </a:solidFill>
                <a:effectLst/>
                <a:uLnTx/>
                <a:uFillTx/>
                <a:latin typeface="Calibri" panose="020F0502020204030204"/>
                <a:ea typeface="+mj-ea"/>
                <a:cs typeface="+mj-cs"/>
              </a:rPr>
              <a:t> </a:t>
            </a:r>
            <a:endParaRPr lang="en-US" sz="3200" dirty="0"/>
          </a:p>
        </p:txBody>
      </p:sp>
      <p:sp>
        <p:nvSpPr>
          <p:cNvPr id="6" name="Content Placeholder 5">
            <a:extLst>
              <a:ext uri="{FF2B5EF4-FFF2-40B4-BE49-F238E27FC236}">
                <a16:creationId xmlns:a16="http://schemas.microsoft.com/office/drawing/2014/main" id="{D47EAE09-021F-4AEA-954F-3B86F87967C5}"/>
              </a:ext>
            </a:extLst>
          </p:cNvPr>
          <p:cNvSpPr>
            <a:spLocks noGrp="1"/>
          </p:cNvSpPr>
          <p:nvPr>
            <p:ph idx="1"/>
          </p:nvPr>
        </p:nvSpPr>
        <p:spPr>
          <a:xfrm>
            <a:off x="838200" y="1444752"/>
            <a:ext cx="10515600" cy="4732211"/>
          </a:xfrm>
        </p:spPr>
        <p:txBody>
          <a:bodyPr>
            <a:normAutofit fontScale="92500" lnSpcReduction="10000"/>
          </a:bodyPr>
          <a:lstStyle/>
          <a:p>
            <a:pPr marL="0" indent="0">
              <a:buNone/>
            </a:pPr>
            <a:r>
              <a:rPr lang="en-US" b="1" dirty="0">
                <a:solidFill>
                  <a:schemeClr val="accent2"/>
                </a:solidFill>
              </a:rPr>
              <a:t>The Youth Career Pathways Program </a:t>
            </a:r>
            <a:r>
              <a:rPr lang="en-US" dirty="0">
                <a:solidFill>
                  <a:schemeClr val="tx1">
                    <a:lumMod val="85000"/>
                    <a:lumOff val="15000"/>
                  </a:schemeClr>
                </a:solidFill>
              </a:rPr>
              <a:t>will provide grants for projects that address priorities identified in the WIOA Unified State Plan and incorporate the practices of the statewide adopted definition for a career pathway framework.  </a:t>
            </a:r>
          </a:p>
          <a:p>
            <a:pPr>
              <a:buFont typeface="Wingdings" pitchFamily="2" charset="2"/>
              <a:buChar char="Ø"/>
            </a:pPr>
            <a:r>
              <a:rPr lang="en-US" dirty="0">
                <a:solidFill>
                  <a:schemeClr val="tx1">
                    <a:lumMod val="85000"/>
                    <a:lumOff val="15000"/>
                  </a:schemeClr>
                </a:solidFill>
              </a:rPr>
              <a:t>Proposals</a:t>
            </a:r>
            <a:r>
              <a:rPr lang="en-US" b="1" dirty="0">
                <a:solidFill>
                  <a:schemeClr val="accent2"/>
                </a:solidFill>
              </a:rPr>
              <a:t> must </a:t>
            </a:r>
            <a:r>
              <a:rPr lang="en-US" dirty="0">
                <a:solidFill>
                  <a:schemeClr val="tx1">
                    <a:lumMod val="85000"/>
                    <a:lumOff val="15000"/>
                  </a:schemeClr>
                </a:solidFill>
              </a:rPr>
              <a:t>serve youth with barriers that prevent continued education and employment.  </a:t>
            </a:r>
          </a:p>
          <a:p>
            <a:pPr>
              <a:buFont typeface="Wingdings" pitchFamily="2" charset="2"/>
              <a:buChar char="Ø"/>
            </a:pPr>
            <a:r>
              <a:rPr lang="en-US" dirty="0">
                <a:solidFill>
                  <a:schemeClr val="tx1">
                    <a:lumMod val="85000"/>
                    <a:lumOff val="15000"/>
                  </a:schemeClr>
                </a:solidFill>
              </a:rPr>
              <a:t>Successful pilot projects </a:t>
            </a:r>
            <a:r>
              <a:rPr lang="en-US" b="1" dirty="0">
                <a:solidFill>
                  <a:schemeClr val="accent2"/>
                </a:solidFill>
              </a:rPr>
              <a:t>will integrate </a:t>
            </a:r>
            <a:r>
              <a:rPr lang="en-US" dirty="0">
                <a:solidFill>
                  <a:schemeClr val="tx1">
                    <a:lumMod val="85000"/>
                    <a:lumOff val="15000"/>
                  </a:schemeClr>
                </a:solidFill>
              </a:rPr>
              <a:t>workforce, education, and economic development services and address barriers to accessing job-driven training resulting in employment opportunities.  </a:t>
            </a:r>
          </a:p>
          <a:p>
            <a:pPr>
              <a:buFont typeface="Wingdings" pitchFamily="2" charset="2"/>
              <a:buChar char="Ø"/>
            </a:pPr>
            <a:r>
              <a:rPr lang="en-US" dirty="0">
                <a:solidFill>
                  <a:schemeClr val="tx1">
                    <a:lumMod val="85000"/>
                    <a:lumOff val="15000"/>
                  </a:schemeClr>
                </a:solidFill>
              </a:rPr>
              <a:t>These projects </a:t>
            </a:r>
            <a:r>
              <a:rPr lang="en-US" b="1" dirty="0">
                <a:solidFill>
                  <a:schemeClr val="accent2"/>
                </a:solidFill>
              </a:rPr>
              <a:t>will inform </a:t>
            </a:r>
            <a:r>
              <a:rPr lang="en-US" dirty="0">
                <a:solidFill>
                  <a:schemeClr val="tx1">
                    <a:lumMod val="85000"/>
                    <a:lumOff val="15000"/>
                  </a:schemeClr>
                </a:solidFill>
              </a:rPr>
              <a:t>the development of sustainable career pathways for young people throughout the state. Additionally, funded proposals support the effective implementation of WIOA regulations within Illinois’ economic development regions.</a:t>
            </a:r>
          </a:p>
          <a:p>
            <a:endParaRPr lang="en-US"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53D9F3E9-5B80-4E7E-AA8F-B0AA14BEBEBD}"/>
              </a:ext>
            </a:extLst>
          </p:cNvPr>
          <p:cNvSpPr>
            <a:spLocks noGrp="1"/>
          </p:cNvSpPr>
          <p:nvPr>
            <p:ph type="sldNum" sz="quarter" idx="12"/>
          </p:nvPr>
        </p:nvSpPr>
        <p:spPr/>
        <p:txBody>
          <a:bodyPr/>
          <a:lstStyle/>
          <a:p>
            <a:fld id="{4C252FB9-B173-B746-BC64-1AB9D36BCBA0}" type="slidenum">
              <a:rPr lang="en-US" smtClean="0"/>
              <a:t>12</a:t>
            </a:fld>
            <a:endParaRPr lang="en-US" dirty="0"/>
          </a:p>
        </p:txBody>
      </p:sp>
      <p:sp>
        <p:nvSpPr>
          <p:cNvPr id="7" name="TextBox 6">
            <a:extLst>
              <a:ext uri="{FF2B5EF4-FFF2-40B4-BE49-F238E27FC236}">
                <a16:creationId xmlns:a16="http://schemas.microsoft.com/office/drawing/2014/main" id="{418D0516-4F6A-6749-B07C-9A26AE12A68D}"/>
              </a:ext>
            </a:extLst>
          </p:cNvPr>
          <p:cNvSpPr txBox="1"/>
          <p:nvPr/>
        </p:nvSpPr>
        <p:spPr>
          <a:xfrm>
            <a:off x="0" y="6298684"/>
            <a:ext cx="2327563" cy="369332"/>
          </a:xfrm>
          <a:prstGeom prst="rect">
            <a:avLst/>
          </a:prstGeom>
          <a:noFill/>
        </p:spPr>
        <p:txBody>
          <a:bodyPr wrap="square" rtlCol="0">
            <a:spAutoFit/>
          </a:bodyPr>
          <a:lstStyle/>
          <a:p>
            <a:r>
              <a:rPr lang="en-US" i="1" dirty="0"/>
              <a:t>NOFO Page 1</a:t>
            </a:r>
          </a:p>
        </p:txBody>
      </p:sp>
    </p:spTree>
    <p:extLst>
      <p:ext uri="{BB962C8B-B14F-4D97-AF65-F5344CB8AC3E}">
        <p14:creationId xmlns:p14="http://schemas.microsoft.com/office/powerpoint/2010/main" val="348713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1179-176D-544D-BFEB-570FB66BB4E8}"/>
              </a:ext>
            </a:extLst>
          </p:cNvPr>
          <p:cNvSpPr>
            <a:spLocks noGrp="1"/>
          </p:cNvSpPr>
          <p:nvPr>
            <p:ph type="title"/>
          </p:nvPr>
        </p:nvSpPr>
        <p:spPr>
          <a:xfrm>
            <a:off x="3737657" y="591974"/>
            <a:ext cx="7616143" cy="561049"/>
          </a:xfrm>
        </p:spPr>
        <p:txBody>
          <a:bodyPr>
            <a:normAutofit/>
          </a:bodyPr>
          <a:lstStyle/>
          <a:p>
            <a:r>
              <a:rPr lang="en-US" sz="3200" dirty="0">
                <a:latin typeface="+mn-lt"/>
              </a:rPr>
              <a:t>PROPOSED MODELS</a:t>
            </a:r>
          </a:p>
        </p:txBody>
      </p:sp>
      <p:sp>
        <p:nvSpPr>
          <p:cNvPr id="3" name="Content Placeholder 2">
            <a:extLst>
              <a:ext uri="{FF2B5EF4-FFF2-40B4-BE49-F238E27FC236}">
                <a16:creationId xmlns:a16="http://schemas.microsoft.com/office/drawing/2014/main" id="{74C162AC-8AD5-3B42-B6B8-68573E7BCCAF}"/>
              </a:ext>
            </a:extLst>
          </p:cNvPr>
          <p:cNvSpPr>
            <a:spLocks noGrp="1"/>
          </p:cNvSpPr>
          <p:nvPr>
            <p:ph idx="1"/>
          </p:nvPr>
        </p:nvSpPr>
        <p:spPr/>
        <p:txBody>
          <a:bodyPr/>
          <a:lstStyle/>
          <a:p>
            <a:r>
              <a:rPr lang="en-US" dirty="0">
                <a:solidFill>
                  <a:schemeClr val="tx1">
                    <a:lumMod val="85000"/>
                    <a:lumOff val="15000"/>
                  </a:schemeClr>
                </a:solidFill>
              </a:rPr>
              <a:t>This NOFO solicits proposals from eligible organizations capable of developing a framework that strengthens career pathway systems.</a:t>
            </a:r>
          </a:p>
          <a:p>
            <a:endParaRPr lang="en-US" dirty="0">
              <a:solidFill>
                <a:schemeClr val="tx1">
                  <a:lumMod val="85000"/>
                  <a:lumOff val="15000"/>
                </a:schemeClr>
              </a:solidFill>
            </a:endParaRPr>
          </a:p>
          <a:p>
            <a:r>
              <a:rPr lang="en-US" dirty="0">
                <a:solidFill>
                  <a:schemeClr val="tx1">
                    <a:lumMod val="85000"/>
                    <a:lumOff val="15000"/>
                  </a:schemeClr>
                </a:solidFill>
              </a:rPr>
              <a:t>These systems </a:t>
            </a:r>
            <a:r>
              <a:rPr lang="en-US" b="1" dirty="0">
                <a:solidFill>
                  <a:schemeClr val="accent2"/>
                </a:solidFill>
              </a:rPr>
              <a:t>will improve </a:t>
            </a:r>
            <a:r>
              <a:rPr lang="en-US" dirty="0">
                <a:solidFill>
                  <a:schemeClr val="tx1">
                    <a:lumMod val="85000"/>
                    <a:lumOff val="15000"/>
                  </a:schemeClr>
                </a:solidFill>
              </a:rPr>
              <a:t>youth college and career readiness, create employment opportunities, address equity in underserved communities, and expand partnerships between the workforce system, education, and business. </a:t>
            </a:r>
          </a:p>
        </p:txBody>
      </p:sp>
      <p:sp>
        <p:nvSpPr>
          <p:cNvPr id="4" name="Slide Number Placeholder 3">
            <a:extLst>
              <a:ext uri="{FF2B5EF4-FFF2-40B4-BE49-F238E27FC236}">
                <a16:creationId xmlns:a16="http://schemas.microsoft.com/office/drawing/2014/main" id="{39D2BB8F-E709-EB44-8B16-82B384BD3218}"/>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
        <p:nvSpPr>
          <p:cNvPr id="6" name="TextBox 5">
            <a:extLst>
              <a:ext uri="{FF2B5EF4-FFF2-40B4-BE49-F238E27FC236}">
                <a16:creationId xmlns:a16="http://schemas.microsoft.com/office/drawing/2014/main" id="{B5AE20C9-A7C1-5745-8E07-49604B0EC21C}"/>
              </a:ext>
            </a:extLst>
          </p:cNvPr>
          <p:cNvSpPr txBox="1"/>
          <p:nvPr/>
        </p:nvSpPr>
        <p:spPr>
          <a:xfrm>
            <a:off x="256032" y="6176963"/>
            <a:ext cx="1664208" cy="369332"/>
          </a:xfrm>
          <a:prstGeom prst="rect">
            <a:avLst/>
          </a:prstGeom>
          <a:noFill/>
        </p:spPr>
        <p:txBody>
          <a:bodyPr wrap="square" rtlCol="0">
            <a:spAutoFit/>
          </a:bodyPr>
          <a:lstStyle/>
          <a:p>
            <a:r>
              <a:rPr lang="en-US" i="1" dirty="0"/>
              <a:t>NOFO Page 2</a:t>
            </a:r>
          </a:p>
        </p:txBody>
      </p:sp>
    </p:spTree>
    <p:extLst>
      <p:ext uri="{BB962C8B-B14F-4D97-AF65-F5344CB8AC3E}">
        <p14:creationId xmlns:p14="http://schemas.microsoft.com/office/powerpoint/2010/main" val="166118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9109-3EC8-D549-BA9F-3F001FAA309B}"/>
              </a:ext>
            </a:extLst>
          </p:cNvPr>
          <p:cNvSpPr>
            <a:spLocks noGrp="1"/>
          </p:cNvSpPr>
          <p:nvPr>
            <p:ph type="title"/>
          </p:nvPr>
        </p:nvSpPr>
        <p:spPr>
          <a:xfrm>
            <a:off x="3174434" y="681037"/>
            <a:ext cx="7616143" cy="561049"/>
          </a:xfrm>
        </p:spPr>
        <p:txBody>
          <a:bodyPr>
            <a:normAutofit/>
          </a:bodyPr>
          <a:lstStyle/>
          <a:p>
            <a:r>
              <a:rPr lang="en-US" sz="3200" dirty="0">
                <a:latin typeface="+mn-lt"/>
              </a:rPr>
              <a:t>PROPOSED MODELS MUST</a:t>
            </a:r>
          </a:p>
        </p:txBody>
      </p:sp>
      <p:sp>
        <p:nvSpPr>
          <p:cNvPr id="3" name="Content Placeholder 2">
            <a:extLst>
              <a:ext uri="{FF2B5EF4-FFF2-40B4-BE49-F238E27FC236}">
                <a16:creationId xmlns:a16="http://schemas.microsoft.com/office/drawing/2014/main" id="{0857FA8F-76B4-9F4D-B1D3-3E89B3FCAAAB}"/>
              </a:ext>
            </a:extLst>
          </p:cNvPr>
          <p:cNvSpPr>
            <a:spLocks noGrp="1"/>
          </p:cNvSpPr>
          <p:nvPr>
            <p:ph idx="1"/>
          </p:nvPr>
        </p:nvSpPr>
        <p:spPr>
          <a:xfrm>
            <a:off x="838200" y="1572768"/>
            <a:ext cx="10515600" cy="4604195"/>
          </a:xfrm>
        </p:spPr>
        <p:txBody>
          <a:bodyPr>
            <a:noAutofit/>
          </a:bodyPr>
          <a:lstStyle/>
          <a:p>
            <a:r>
              <a:rPr lang="en-US" sz="3200" b="1" dirty="0">
                <a:solidFill>
                  <a:schemeClr val="accent2"/>
                </a:solidFill>
              </a:rPr>
              <a:t>Integrate</a:t>
            </a:r>
            <a:r>
              <a:rPr lang="en-US" sz="3200" dirty="0">
                <a:solidFill>
                  <a:schemeClr val="tx1">
                    <a:lumMod val="85000"/>
                    <a:lumOff val="15000"/>
                  </a:schemeClr>
                </a:solidFill>
              </a:rPr>
              <a:t> workforce services, education, and economic development to address the challenges youth face in obtaining marketable and in-demand skills</a:t>
            </a:r>
          </a:p>
          <a:p>
            <a:pPr marL="0" indent="0">
              <a:buNone/>
            </a:pPr>
            <a:endParaRPr lang="en-US" sz="1050" dirty="0">
              <a:solidFill>
                <a:schemeClr val="tx1">
                  <a:lumMod val="85000"/>
                  <a:lumOff val="15000"/>
                </a:schemeClr>
              </a:solidFill>
            </a:endParaRPr>
          </a:p>
          <a:p>
            <a:r>
              <a:rPr lang="en-US" sz="3200" b="1" dirty="0">
                <a:solidFill>
                  <a:schemeClr val="accent2"/>
                </a:solidFill>
              </a:rPr>
              <a:t>Include </a:t>
            </a:r>
            <a:r>
              <a:rPr lang="en-US" sz="3200" dirty="0">
                <a:solidFill>
                  <a:schemeClr val="tx1">
                    <a:lumMod val="85000"/>
                    <a:lumOff val="15000"/>
                  </a:schemeClr>
                </a:solidFill>
              </a:rPr>
              <a:t>essential employability skills, financial and digital literacy, assessments, and programming</a:t>
            </a:r>
          </a:p>
          <a:p>
            <a:pPr marL="0" indent="0">
              <a:buNone/>
            </a:pPr>
            <a:endParaRPr lang="en-US" sz="1050" dirty="0">
              <a:solidFill>
                <a:schemeClr val="tx1">
                  <a:lumMod val="85000"/>
                  <a:lumOff val="15000"/>
                </a:schemeClr>
              </a:solidFill>
            </a:endParaRPr>
          </a:p>
          <a:p>
            <a:r>
              <a:rPr lang="en-US" sz="3200" b="1" dirty="0">
                <a:solidFill>
                  <a:schemeClr val="accent2"/>
                </a:solidFill>
              </a:rPr>
              <a:t>Demonstrate</a:t>
            </a:r>
            <a:r>
              <a:rPr lang="en-US" sz="3200" dirty="0">
                <a:solidFill>
                  <a:schemeClr val="tx1">
                    <a:lumMod val="85000"/>
                    <a:lumOff val="15000"/>
                  </a:schemeClr>
                </a:solidFill>
              </a:rPr>
              <a:t> how they will implement the program components and address the applicable program requirements/career pathways found in Appendix B. </a:t>
            </a:r>
          </a:p>
        </p:txBody>
      </p:sp>
      <p:sp>
        <p:nvSpPr>
          <p:cNvPr id="4" name="Slide Number Placeholder 3">
            <a:extLst>
              <a:ext uri="{FF2B5EF4-FFF2-40B4-BE49-F238E27FC236}">
                <a16:creationId xmlns:a16="http://schemas.microsoft.com/office/drawing/2014/main" id="{F8F6EFBE-8AC0-0E49-B2C1-735A26102328}"/>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
        <p:nvSpPr>
          <p:cNvPr id="5" name="TextBox 4">
            <a:extLst>
              <a:ext uri="{FF2B5EF4-FFF2-40B4-BE49-F238E27FC236}">
                <a16:creationId xmlns:a16="http://schemas.microsoft.com/office/drawing/2014/main" id="{DDB2CEE2-541E-584E-898C-FFBF86E79900}"/>
              </a:ext>
            </a:extLst>
          </p:cNvPr>
          <p:cNvSpPr txBox="1"/>
          <p:nvPr/>
        </p:nvSpPr>
        <p:spPr>
          <a:xfrm>
            <a:off x="97536" y="6322979"/>
            <a:ext cx="1481328" cy="369332"/>
          </a:xfrm>
          <a:prstGeom prst="rect">
            <a:avLst/>
          </a:prstGeom>
          <a:noFill/>
        </p:spPr>
        <p:txBody>
          <a:bodyPr wrap="square" rtlCol="0">
            <a:spAutoFit/>
          </a:bodyPr>
          <a:lstStyle/>
          <a:p>
            <a:r>
              <a:rPr lang="en-US" i="1" dirty="0"/>
              <a:t>NOFO Page 2</a:t>
            </a:r>
          </a:p>
        </p:txBody>
      </p:sp>
    </p:spTree>
    <p:extLst>
      <p:ext uri="{BB962C8B-B14F-4D97-AF65-F5344CB8AC3E}">
        <p14:creationId xmlns:p14="http://schemas.microsoft.com/office/powerpoint/2010/main" val="204180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300C81-C9FF-4A3D-83E0-D2535C4626B6}"/>
              </a:ext>
            </a:extLst>
          </p:cNvPr>
          <p:cNvSpPr>
            <a:spLocks noGrp="1"/>
          </p:cNvSpPr>
          <p:nvPr>
            <p:ph type="title"/>
          </p:nvPr>
        </p:nvSpPr>
        <p:spPr>
          <a:xfrm>
            <a:off x="3737657" y="495040"/>
            <a:ext cx="7616143" cy="561049"/>
          </a:xfrm>
        </p:spPr>
        <p:txBody>
          <a:bodyPr>
            <a:noAutofit/>
          </a:bodyPr>
          <a:lstStyle/>
          <a:p>
            <a:r>
              <a:rPr lang="en-US" sz="3200" dirty="0">
                <a:latin typeface="+mn-lt"/>
              </a:rPr>
              <a:t>TARGET POPULATIONS</a:t>
            </a:r>
          </a:p>
        </p:txBody>
      </p:sp>
      <p:sp>
        <p:nvSpPr>
          <p:cNvPr id="7" name="Content Placeholder 6">
            <a:extLst>
              <a:ext uri="{FF2B5EF4-FFF2-40B4-BE49-F238E27FC236}">
                <a16:creationId xmlns:a16="http://schemas.microsoft.com/office/drawing/2014/main" id="{30F8A585-73CE-4C39-A826-C97904E87F97}"/>
              </a:ext>
            </a:extLst>
          </p:cNvPr>
          <p:cNvSpPr>
            <a:spLocks noGrp="1"/>
          </p:cNvSpPr>
          <p:nvPr>
            <p:ph sz="half" idx="2"/>
          </p:nvPr>
        </p:nvSpPr>
        <p:spPr/>
        <p:txBody>
          <a:bodyPr>
            <a:normAutofit fontScale="85000" lnSpcReduction="20000"/>
          </a:bodyPr>
          <a:lstStyle/>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Low-income individuals</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Individuals with disabilities</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Returning Citizens (ex-offenders)</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Homeless individuals</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Youth who are in or have aged out of the foster care system</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Individuals who are English language learners, individuals who have low levels of literacy, and individuals facing substantial cultural barriers</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Eligible migrant and seasonal farmworkers</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Single parents (including single pregnant women)</a:t>
            </a:r>
          </a:p>
          <a:p>
            <a:pPr marL="228600" marR="0" lvl="0" indent="-228600" algn="l" defTabSz="457200" rtl="0" eaLnBrk="1" fontAlgn="auto" latinLnBrk="0" hangingPunct="1">
              <a:lnSpc>
                <a:spcPct val="90000"/>
              </a:lnSpc>
              <a:spcBef>
                <a:spcPts val="1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a:ea typeface="+mn-ea"/>
                <a:cs typeface="Times New Roman" panose="02020603050405020304" pitchFamily="18" charset="0"/>
              </a:rPr>
              <a:t>Long-term unemployed individuals</a:t>
            </a:r>
          </a:p>
          <a:p>
            <a:pPr marL="0" indent="0">
              <a:buNone/>
            </a:pPr>
            <a:endParaRPr lang="en-US" dirty="0"/>
          </a:p>
        </p:txBody>
      </p:sp>
      <p:sp>
        <p:nvSpPr>
          <p:cNvPr id="4" name="Slide Number Placeholder 3">
            <a:extLst>
              <a:ext uri="{FF2B5EF4-FFF2-40B4-BE49-F238E27FC236}">
                <a16:creationId xmlns:a16="http://schemas.microsoft.com/office/drawing/2014/main" id="{B677E61F-7D3B-4D66-87A2-822B7C132B72}"/>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
        <p:nvSpPr>
          <p:cNvPr id="12" name="Content Placeholder 11">
            <a:extLst>
              <a:ext uri="{FF2B5EF4-FFF2-40B4-BE49-F238E27FC236}">
                <a16:creationId xmlns:a16="http://schemas.microsoft.com/office/drawing/2014/main" id="{CAED3440-D02E-1A41-9CFD-8406BB89D85E}"/>
              </a:ext>
            </a:extLst>
          </p:cNvPr>
          <p:cNvSpPr>
            <a:spLocks noGrp="1"/>
          </p:cNvSpPr>
          <p:nvPr>
            <p:ph sz="half" idx="1"/>
          </p:nvPr>
        </p:nvSpPr>
        <p:spPr>
          <a:xfrm>
            <a:off x="342186" y="3358753"/>
            <a:ext cx="3648456" cy="1036605"/>
          </a:xfrm>
        </p:spPr>
        <p:txBody>
          <a:bodyPr>
            <a:normAutofit fontScale="85000" lnSpcReduction="20000"/>
          </a:bodyPr>
          <a:lstStyle/>
          <a:p>
            <a:pPr marL="0" indent="0">
              <a:buNone/>
            </a:pPr>
            <a:r>
              <a:rPr lang="en-US" sz="3200" b="1" dirty="0">
                <a:solidFill>
                  <a:srgbClr val="172169"/>
                </a:solidFill>
              </a:rPr>
              <a:t>Each project </a:t>
            </a:r>
            <a:r>
              <a:rPr lang="en-US" sz="3200" i="1" dirty="0">
                <a:solidFill>
                  <a:srgbClr val="172169"/>
                </a:solidFill>
              </a:rPr>
              <a:t>must </a:t>
            </a:r>
            <a:r>
              <a:rPr lang="en-US" sz="3200" b="1" i="1" dirty="0">
                <a:solidFill>
                  <a:srgbClr val="172169"/>
                </a:solidFill>
              </a:rPr>
              <a:t>contain </a:t>
            </a:r>
            <a:r>
              <a:rPr lang="en-US" sz="3200" i="1" dirty="0">
                <a:solidFill>
                  <a:srgbClr val="172169"/>
                </a:solidFill>
              </a:rPr>
              <a:t>one </a:t>
            </a:r>
            <a:r>
              <a:rPr lang="en-US" sz="3200" b="1" dirty="0">
                <a:solidFill>
                  <a:srgbClr val="172169"/>
                </a:solidFill>
              </a:rPr>
              <a:t>or </a:t>
            </a:r>
            <a:r>
              <a:rPr lang="en-US" sz="3200" i="1" dirty="0">
                <a:solidFill>
                  <a:srgbClr val="172169"/>
                </a:solidFill>
              </a:rPr>
              <a:t>more </a:t>
            </a:r>
            <a:r>
              <a:rPr lang="en-US" sz="3200" b="1" dirty="0">
                <a:solidFill>
                  <a:srgbClr val="172169"/>
                </a:solidFill>
              </a:rPr>
              <a:t>of the Target Populations</a:t>
            </a:r>
          </a:p>
        </p:txBody>
      </p:sp>
      <p:sp>
        <p:nvSpPr>
          <p:cNvPr id="13" name="Left Brace 12">
            <a:extLst>
              <a:ext uri="{FF2B5EF4-FFF2-40B4-BE49-F238E27FC236}">
                <a16:creationId xmlns:a16="http://schemas.microsoft.com/office/drawing/2014/main" id="{7D3AC1DF-FF7C-8545-B952-78A69295392C}"/>
              </a:ext>
            </a:extLst>
          </p:cNvPr>
          <p:cNvSpPr/>
          <p:nvPr/>
        </p:nvSpPr>
        <p:spPr>
          <a:xfrm>
            <a:off x="3990642" y="1914144"/>
            <a:ext cx="2029159" cy="3925824"/>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96F954B8-5E60-B549-8269-8C6A30A265A1}"/>
              </a:ext>
            </a:extLst>
          </p:cNvPr>
          <p:cNvSpPr txBox="1"/>
          <p:nvPr/>
        </p:nvSpPr>
        <p:spPr>
          <a:xfrm>
            <a:off x="342186" y="6176963"/>
            <a:ext cx="2151632" cy="646331"/>
          </a:xfrm>
          <a:prstGeom prst="rect">
            <a:avLst/>
          </a:prstGeom>
          <a:noFill/>
        </p:spPr>
        <p:txBody>
          <a:bodyPr wrap="square" rtlCol="0">
            <a:spAutoFit/>
          </a:bodyPr>
          <a:lstStyle/>
          <a:p>
            <a:r>
              <a:rPr lang="en-US" i="1" dirty="0"/>
              <a:t>NOFO Page 2, Appendix D</a:t>
            </a:r>
          </a:p>
        </p:txBody>
      </p:sp>
    </p:spTree>
    <p:extLst>
      <p:ext uri="{BB962C8B-B14F-4D97-AF65-F5344CB8AC3E}">
        <p14:creationId xmlns:p14="http://schemas.microsoft.com/office/powerpoint/2010/main" val="352345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9E9F-7E6C-E146-867F-F74B22087F26}"/>
              </a:ext>
            </a:extLst>
          </p:cNvPr>
          <p:cNvSpPr>
            <a:spLocks noGrp="1"/>
          </p:cNvSpPr>
          <p:nvPr>
            <p:ph type="title"/>
          </p:nvPr>
        </p:nvSpPr>
        <p:spPr/>
        <p:txBody>
          <a:bodyPr>
            <a:noAutofit/>
          </a:bodyPr>
          <a:lstStyle/>
          <a:p>
            <a:pPr algn="ctr"/>
            <a:r>
              <a:rPr lang="en-US" sz="3200" dirty="0">
                <a:latin typeface="+mn-lt"/>
              </a:rPr>
              <a:t>DISPROPORTINALTELY IMPACTED AREAS</a:t>
            </a:r>
          </a:p>
        </p:txBody>
      </p:sp>
      <p:sp>
        <p:nvSpPr>
          <p:cNvPr id="3" name="Content Placeholder 2">
            <a:extLst>
              <a:ext uri="{FF2B5EF4-FFF2-40B4-BE49-F238E27FC236}">
                <a16:creationId xmlns:a16="http://schemas.microsoft.com/office/drawing/2014/main" id="{B1DA032B-FA73-9140-BF8A-97DBB36ABF64}"/>
              </a:ext>
            </a:extLst>
          </p:cNvPr>
          <p:cNvSpPr>
            <a:spLocks noGrp="1"/>
          </p:cNvSpPr>
          <p:nvPr>
            <p:ph idx="1"/>
          </p:nvPr>
        </p:nvSpPr>
        <p:spPr/>
        <p:txBody>
          <a:bodyPr>
            <a:normAutofit fontScale="92500" lnSpcReduction="10000"/>
          </a:bodyPr>
          <a:lstStyle/>
          <a:p>
            <a:r>
              <a:rPr lang="en-US" dirty="0">
                <a:solidFill>
                  <a:schemeClr val="tx1"/>
                </a:solidFill>
              </a:rPr>
              <a:t>A major tenet within Governor Pritzker’s Executive Order 3 is ensuring resources are </a:t>
            </a:r>
            <a:r>
              <a:rPr lang="en-US" b="1" dirty="0">
                <a:solidFill>
                  <a:schemeClr val="accent2"/>
                </a:solidFill>
              </a:rPr>
              <a:t>better aligned to serve underrepresented populations </a:t>
            </a:r>
            <a:r>
              <a:rPr lang="en-US" dirty="0">
                <a:solidFill>
                  <a:schemeClr val="tx1"/>
                </a:solidFill>
              </a:rPr>
              <a:t>in communities throughout the state.</a:t>
            </a:r>
          </a:p>
          <a:p>
            <a:r>
              <a:rPr lang="en-US" dirty="0">
                <a:solidFill>
                  <a:schemeClr val="tx1"/>
                </a:solidFill>
              </a:rPr>
              <a:t>Applicants </a:t>
            </a:r>
            <a:r>
              <a:rPr lang="en-US" b="1" dirty="0">
                <a:solidFill>
                  <a:schemeClr val="accent2"/>
                </a:solidFill>
              </a:rPr>
              <a:t>must demonstrate </a:t>
            </a:r>
            <a:r>
              <a:rPr lang="en-US" dirty="0">
                <a:solidFill>
                  <a:schemeClr val="tx1"/>
                </a:solidFill>
              </a:rPr>
              <a:t>the targeted population and geographic area being proposed meet at least one of the following criteria </a:t>
            </a:r>
          </a:p>
          <a:p>
            <a:pPr lvl="1">
              <a:buFont typeface="Courier New" panose="02070309020205020404" pitchFamily="49" charset="0"/>
              <a:buChar char="o"/>
            </a:pPr>
            <a:r>
              <a:rPr lang="en-US" sz="1800" dirty="0">
                <a:solidFill>
                  <a:schemeClr val="tx1"/>
                </a:solidFill>
              </a:rPr>
              <a:t>A </a:t>
            </a:r>
            <a:r>
              <a:rPr lang="en-US" sz="1800" b="1" dirty="0">
                <a:solidFill>
                  <a:schemeClr val="tx1"/>
                </a:solidFill>
              </a:rPr>
              <a:t>poverty rate of at least 20% </a:t>
            </a:r>
            <a:r>
              <a:rPr lang="en-US" sz="1800" dirty="0">
                <a:solidFill>
                  <a:schemeClr val="tx1"/>
                </a:solidFill>
              </a:rPr>
              <a:t>according to the latest federal decennial census; or</a:t>
            </a:r>
          </a:p>
          <a:p>
            <a:pPr lvl="1">
              <a:buFont typeface="Courier New" panose="02070309020205020404" pitchFamily="49" charset="0"/>
              <a:buChar char="o"/>
            </a:pPr>
            <a:r>
              <a:rPr lang="en-US" sz="1800" b="1" dirty="0">
                <a:solidFill>
                  <a:schemeClr val="tx1"/>
                </a:solidFill>
              </a:rPr>
              <a:t>75% or more of the children in the area participate in the federal free and reduced lunch program </a:t>
            </a:r>
            <a:r>
              <a:rPr lang="en-US" sz="1800" dirty="0">
                <a:solidFill>
                  <a:schemeClr val="tx1"/>
                </a:solidFill>
              </a:rPr>
              <a:t>according to reported statistics from the State Board of Education; or </a:t>
            </a:r>
          </a:p>
          <a:p>
            <a:pPr lvl="1">
              <a:buFont typeface="Courier New" panose="02070309020205020404" pitchFamily="49" charset="0"/>
              <a:buChar char="o"/>
            </a:pPr>
            <a:r>
              <a:rPr lang="en-US" sz="1800" dirty="0">
                <a:solidFill>
                  <a:schemeClr val="tx1"/>
                </a:solidFill>
              </a:rPr>
              <a:t>At </a:t>
            </a:r>
            <a:r>
              <a:rPr lang="en-US" sz="1800" b="1" dirty="0">
                <a:solidFill>
                  <a:schemeClr val="tx1"/>
                </a:solidFill>
              </a:rPr>
              <a:t>least 20% of the households in the area receive assistance under the Supplemental Nutrition Assistance Program</a:t>
            </a:r>
            <a:r>
              <a:rPr lang="en-US" sz="1800" dirty="0">
                <a:solidFill>
                  <a:schemeClr val="tx1"/>
                </a:solidFill>
              </a:rPr>
              <a:t>; or</a:t>
            </a:r>
          </a:p>
          <a:p>
            <a:pPr lvl="1">
              <a:buFont typeface="Courier New" panose="02070309020205020404" pitchFamily="49" charset="0"/>
              <a:buChar char="o"/>
            </a:pPr>
            <a:r>
              <a:rPr lang="en-US" sz="1800" dirty="0">
                <a:solidFill>
                  <a:schemeClr val="tx1"/>
                </a:solidFill>
              </a:rPr>
              <a:t>An average </a:t>
            </a:r>
            <a:r>
              <a:rPr lang="en-US" sz="1800" b="1" dirty="0">
                <a:solidFill>
                  <a:schemeClr val="tx1"/>
                </a:solidFill>
              </a:rPr>
              <a:t>unemployment rate, </a:t>
            </a:r>
            <a:r>
              <a:rPr lang="en-US" sz="1800" dirty="0">
                <a:solidFill>
                  <a:schemeClr val="tx1"/>
                </a:solidFill>
              </a:rPr>
              <a:t>as determined by the Illinois Department of Employment Security, that is more than </a:t>
            </a:r>
            <a:r>
              <a:rPr lang="en-US" sz="1800" b="1" dirty="0">
                <a:solidFill>
                  <a:schemeClr val="tx1"/>
                </a:solidFill>
              </a:rPr>
              <a:t>120% of the national unemployment average</a:t>
            </a:r>
            <a:r>
              <a:rPr lang="en-US" sz="1800" dirty="0">
                <a:solidFill>
                  <a:schemeClr val="tx1"/>
                </a:solidFill>
              </a:rPr>
              <a:t>, as determined by the United States Department of Labor, for a period of at least two (2) consecutive calendar years preceding the date of the application.</a:t>
            </a:r>
          </a:p>
          <a:p>
            <a:pPr lvl="1"/>
            <a:endParaRPr lang="en-US" dirty="0">
              <a:solidFill>
                <a:schemeClr val="tx1"/>
              </a:solidFill>
            </a:endParaRPr>
          </a:p>
        </p:txBody>
      </p:sp>
      <p:sp>
        <p:nvSpPr>
          <p:cNvPr id="4" name="Slide Number Placeholder 3">
            <a:extLst>
              <a:ext uri="{FF2B5EF4-FFF2-40B4-BE49-F238E27FC236}">
                <a16:creationId xmlns:a16="http://schemas.microsoft.com/office/drawing/2014/main" id="{AAF65593-D84C-0442-B8FB-351671CE9D98}"/>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
        <p:nvSpPr>
          <p:cNvPr id="5" name="TextBox 4">
            <a:extLst>
              <a:ext uri="{FF2B5EF4-FFF2-40B4-BE49-F238E27FC236}">
                <a16:creationId xmlns:a16="http://schemas.microsoft.com/office/drawing/2014/main" id="{BC0638CB-8D81-7443-BF5A-22D7A0B45B1A}"/>
              </a:ext>
            </a:extLst>
          </p:cNvPr>
          <p:cNvSpPr txBox="1"/>
          <p:nvPr/>
        </p:nvSpPr>
        <p:spPr>
          <a:xfrm>
            <a:off x="219456" y="6300660"/>
            <a:ext cx="2048256" cy="374650"/>
          </a:xfrm>
          <a:prstGeom prst="rect">
            <a:avLst/>
          </a:prstGeom>
          <a:noFill/>
        </p:spPr>
        <p:txBody>
          <a:bodyPr wrap="square" rtlCol="0">
            <a:spAutoFit/>
          </a:bodyPr>
          <a:lstStyle/>
          <a:p>
            <a:r>
              <a:rPr lang="en-US" i="1" dirty="0"/>
              <a:t>NOFO Page 7</a:t>
            </a:r>
          </a:p>
        </p:txBody>
      </p:sp>
    </p:spTree>
    <p:extLst>
      <p:ext uri="{BB962C8B-B14F-4D97-AF65-F5344CB8AC3E}">
        <p14:creationId xmlns:p14="http://schemas.microsoft.com/office/powerpoint/2010/main" val="280314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39AE-626C-B84B-A34F-A12E504E100A}"/>
              </a:ext>
            </a:extLst>
          </p:cNvPr>
          <p:cNvSpPr>
            <a:spLocks noGrp="1"/>
          </p:cNvSpPr>
          <p:nvPr>
            <p:ph type="title"/>
          </p:nvPr>
        </p:nvSpPr>
        <p:spPr>
          <a:xfrm>
            <a:off x="3503618" y="681037"/>
            <a:ext cx="7616143" cy="561049"/>
          </a:xfrm>
        </p:spPr>
        <p:txBody>
          <a:bodyPr>
            <a:normAutofit/>
          </a:bodyPr>
          <a:lstStyle/>
          <a:p>
            <a:r>
              <a:rPr lang="en-US" sz="3200" dirty="0">
                <a:latin typeface="+mn-lt"/>
              </a:rPr>
              <a:t>INCREASING EQUITY </a:t>
            </a:r>
          </a:p>
        </p:txBody>
      </p:sp>
      <p:sp>
        <p:nvSpPr>
          <p:cNvPr id="3" name="Content Placeholder 2">
            <a:extLst>
              <a:ext uri="{FF2B5EF4-FFF2-40B4-BE49-F238E27FC236}">
                <a16:creationId xmlns:a16="http://schemas.microsoft.com/office/drawing/2014/main" id="{6003C85F-9D03-D84E-99AC-D1AE5990F06D}"/>
              </a:ext>
            </a:extLst>
          </p:cNvPr>
          <p:cNvSpPr>
            <a:spLocks noGrp="1"/>
          </p:cNvSpPr>
          <p:nvPr>
            <p:ph idx="1"/>
          </p:nvPr>
        </p:nvSpPr>
        <p:spPr/>
        <p:txBody>
          <a:bodyPr/>
          <a:lstStyle/>
          <a:p>
            <a:r>
              <a:rPr lang="en-US" dirty="0">
                <a:solidFill>
                  <a:schemeClr val="tx1">
                    <a:lumMod val="85000"/>
                    <a:lumOff val="15000"/>
                  </a:schemeClr>
                </a:solidFill>
              </a:rPr>
              <a:t>The Illinois Department of Commerce and Economic Opportunity would like to focus on the areas in need based on the the criteria of Disproportionately Impacted Areas</a:t>
            </a:r>
          </a:p>
          <a:p>
            <a:endParaRPr lang="en-US" dirty="0">
              <a:solidFill>
                <a:schemeClr val="tx1">
                  <a:lumMod val="85000"/>
                  <a:lumOff val="15000"/>
                </a:schemeClr>
              </a:solidFill>
            </a:endParaRPr>
          </a:p>
          <a:p>
            <a:r>
              <a:rPr lang="en-US" dirty="0">
                <a:solidFill>
                  <a:schemeClr val="tx1">
                    <a:lumMod val="85000"/>
                    <a:lumOff val="15000"/>
                  </a:schemeClr>
                </a:solidFill>
              </a:rPr>
              <a:t>By adhering to the noted characteristics, the department will be able to fund projects that will help improve </a:t>
            </a:r>
            <a:r>
              <a:rPr lang="en-US" b="1" i="1" dirty="0">
                <a:solidFill>
                  <a:schemeClr val="accent2"/>
                </a:solidFill>
              </a:rPr>
              <a:t>equity</a:t>
            </a:r>
            <a:r>
              <a:rPr lang="en-US" dirty="0">
                <a:solidFill>
                  <a:schemeClr val="tx1">
                    <a:lumMod val="85000"/>
                    <a:lumOff val="15000"/>
                  </a:schemeClr>
                </a:solidFill>
              </a:rPr>
              <a:t> in underrepresented areas. </a:t>
            </a:r>
          </a:p>
        </p:txBody>
      </p:sp>
      <p:sp>
        <p:nvSpPr>
          <p:cNvPr id="4" name="Slide Number Placeholder 3">
            <a:extLst>
              <a:ext uri="{FF2B5EF4-FFF2-40B4-BE49-F238E27FC236}">
                <a16:creationId xmlns:a16="http://schemas.microsoft.com/office/drawing/2014/main" id="{77213979-C01B-1B47-9385-857F8718A020}"/>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
        <p:nvSpPr>
          <p:cNvPr id="5" name="TextBox 4">
            <a:extLst>
              <a:ext uri="{FF2B5EF4-FFF2-40B4-BE49-F238E27FC236}">
                <a16:creationId xmlns:a16="http://schemas.microsoft.com/office/drawing/2014/main" id="{83D565DF-5D5D-9148-8DD3-F2AAD48EE1C7}"/>
              </a:ext>
            </a:extLst>
          </p:cNvPr>
          <p:cNvSpPr txBox="1"/>
          <p:nvPr/>
        </p:nvSpPr>
        <p:spPr>
          <a:xfrm>
            <a:off x="237744" y="6298684"/>
            <a:ext cx="1719072" cy="369332"/>
          </a:xfrm>
          <a:prstGeom prst="rect">
            <a:avLst/>
          </a:prstGeom>
          <a:noFill/>
        </p:spPr>
        <p:txBody>
          <a:bodyPr wrap="square" rtlCol="0">
            <a:spAutoFit/>
          </a:bodyPr>
          <a:lstStyle/>
          <a:p>
            <a:r>
              <a:rPr lang="en-US" i="1" dirty="0"/>
              <a:t>NOFO Page 5</a:t>
            </a:r>
          </a:p>
        </p:txBody>
      </p:sp>
    </p:spTree>
    <p:extLst>
      <p:ext uri="{BB962C8B-B14F-4D97-AF65-F5344CB8AC3E}">
        <p14:creationId xmlns:p14="http://schemas.microsoft.com/office/powerpoint/2010/main" val="1060320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EEF7-46F4-564B-A84D-4B95FFEBCA42}"/>
              </a:ext>
            </a:extLst>
          </p:cNvPr>
          <p:cNvSpPr>
            <a:spLocks noGrp="1"/>
          </p:cNvSpPr>
          <p:nvPr>
            <p:ph type="title"/>
          </p:nvPr>
        </p:nvSpPr>
        <p:spPr>
          <a:xfrm>
            <a:off x="3442210" y="638635"/>
            <a:ext cx="7616143" cy="561049"/>
          </a:xfrm>
        </p:spPr>
        <p:txBody>
          <a:bodyPr>
            <a:normAutofit fontScale="90000"/>
          </a:bodyPr>
          <a:lstStyle/>
          <a:p>
            <a:r>
              <a:rPr lang="en-US" dirty="0">
                <a:latin typeface="+mn-lt"/>
              </a:rPr>
              <a:t>    </a:t>
            </a:r>
            <a:r>
              <a:rPr lang="en-US" sz="3600" dirty="0">
                <a:latin typeface="+mn-lt"/>
              </a:rPr>
              <a:t>PREFERRED MODELS</a:t>
            </a:r>
          </a:p>
        </p:txBody>
      </p:sp>
      <p:sp>
        <p:nvSpPr>
          <p:cNvPr id="3" name="Content Placeholder 2">
            <a:extLst>
              <a:ext uri="{FF2B5EF4-FFF2-40B4-BE49-F238E27FC236}">
                <a16:creationId xmlns:a16="http://schemas.microsoft.com/office/drawing/2014/main" id="{C088AA06-57CE-3146-9DBA-2EA601CBE8E7}"/>
              </a:ext>
            </a:extLst>
          </p:cNvPr>
          <p:cNvSpPr>
            <a:spLocks noGrp="1"/>
          </p:cNvSpPr>
          <p:nvPr>
            <p:ph idx="1"/>
          </p:nvPr>
        </p:nvSpPr>
        <p:spPr>
          <a:xfrm>
            <a:off x="838200" y="1506071"/>
            <a:ext cx="10515600" cy="4670892"/>
          </a:xfrm>
        </p:spPr>
        <p:txBody>
          <a:bodyPr/>
          <a:lstStyle/>
          <a:p>
            <a:r>
              <a:rPr lang="en-US" dirty="0">
                <a:solidFill>
                  <a:schemeClr val="tx1"/>
                </a:solidFill>
              </a:rPr>
              <a:t>Local Workforce Innovation Board, Community College, School District Partnership Team</a:t>
            </a:r>
          </a:p>
        </p:txBody>
      </p:sp>
      <p:sp>
        <p:nvSpPr>
          <p:cNvPr id="4" name="Slide Number Placeholder 3">
            <a:extLst>
              <a:ext uri="{FF2B5EF4-FFF2-40B4-BE49-F238E27FC236}">
                <a16:creationId xmlns:a16="http://schemas.microsoft.com/office/drawing/2014/main" id="{3219D137-7977-AA44-9E0F-A251CC39CD43}"/>
              </a:ext>
            </a:extLst>
          </p:cNvPr>
          <p:cNvSpPr>
            <a:spLocks noGrp="1"/>
          </p:cNvSpPr>
          <p:nvPr>
            <p:ph type="sldNum" sz="quarter" idx="12"/>
          </p:nvPr>
        </p:nvSpPr>
        <p:spPr/>
        <p:txBody>
          <a:bodyPr/>
          <a:lstStyle/>
          <a:p>
            <a:fld id="{62E03C93-A8B5-5E4D-ADDE-FACFC10B3CD1}" type="slidenum">
              <a:rPr lang="en-US" smtClean="0"/>
              <a:pPr/>
              <a:t>18</a:t>
            </a:fld>
            <a:endParaRPr lang="en-US" dirty="0"/>
          </a:p>
        </p:txBody>
      </p:sp>
      <p:graphicFrame>
        <p:nvGraphicFramePr>
          <p:cNvPr id="8" name="Table 8">
            <a:extLst>
              <a:ext uri="{FF2B5EF4-FFF2-40B4-BE49-F238E27FC236}">
                <a16:creationId xmlns:a16="http://schemas.microsoft.com/office/drawing/2014/main" id="{2369F1F9-060D-0947-BEA8-1E81FA3FBE5E}"/>
              </a:ext>
            </a:extLst>
          </p:cNvPr>
          <p:cNvGraphicFramePr>
            <a:graphicFrameLocks noGrp="1"/>
          </p:cNvGraphicFramePr>
          <p:nvPr>
            <p:extLst>
              <p:ext uri="{D42A27DB-BD31-4B8C-83A1-F6EECF244321}">
                <p14:modId xmlns:p14="http://schemas.microsoft.com/office/powerpoint/2010/main" val="1960600724"/>
              </p:ext>
            </p:extLst>
          </p:nvPr>
        </p:nvGraphicFramePr>
        <p:xfrm>
          <a:off x="1321906" y="2822604"/>
          <a:ext cx="9548188" cy="3094102"/>
        </p:xfrm>
        <a:graphic>
          <a:graphicData uri="http://schemas.openxmlformats.org/drawingml/2006/table">
            <a:tbl>
              <a:tblPr firstRow="1" bandRow="1">
                <a:tableStyleId>{5FD0F851-EC5A-4D38-B0AD-8093EC10F338}</a:tableStyleId>
              </a:tblPr>
              <a:tblGrid>
                <a:gridCol w="2573096">
                  <a:extLst>
                    <a:ext uri="{9D8B030D-6E8A-4147-A177-3AD203B41FA5}">
                      <a16:colId xmlns:a16="http://schemas.microsoft.com/office/drawing/2014/main" val="2650437865"/>
                    </a:ext>
                  </a:extLst>
                </a:gridCol>
                <a:gridCol w="6975092">
                  <a:extLst>
                    <a:ext uri="{9D8B030D-6E8A-4147-A177-3AD203B41FA5}">
                      <a16:colId xmlns:a16="http://schemas.microsoft.com/office/drawing/2014/main" val="894133455"/>
                    </a:ext>
                  </a:extLst>
                </a:gridCol>
              </a:tblGrid>
              <a:tr h="2470651">
                <a:tc>
                  <a:txBody>
                    <a:bodyPr/>
                    <a:lstStyle/>
                    <a:p>
                      <a:pPr algn="ctr"/>
                      <a:r>
                        <a:rPr lang="en-US" sz="2400" b="1" dirty="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t>Establish partnerships between the LWIB, Secondary, and Post-Secondary Career Technical Education (CTE), as well as Adult Education Providers, to create a career pathway approach with strong employer engagement that includes work-based learning opportunities.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14696"/>
                  </a:ext>
                </a:extLst>
              </a:tr>
              <a:tr h="623451">
                <a:tc>
                  <a:txBody>
                    <a:bodyPr/>
                    <a:lstStyle/>
                    <a:p>
                      <a:pPr algn="ctr"/>
                      <a:r>
                        <a:rPr lang="en-US" sz="2400" b="1" dirty="0"/>
                        <a:t>Target 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t>Youth ages 16 - 24 in rural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68740"/>
                  </a:ext>
                </a:extLst>
              </a:tr>
            </a:tbl>
          </a:graphicData>
        </a:graphic>
      </p:graphicFrame>
    </p:spTree>
    <p:extLst>
      <p:ext uri="{BB962C8B-B14F-4D97-AF65-F5344CB8AC3E}">
        <p14:creationId xmlns:p14="http://schemas.microsoft.com/office/powerpoint/2010/main" val="125265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205A-A5F9-EC48-B734-D6E64923B80A}"/>
              </a:ext>
            </a:extLst>
          </p:cNvPr>
          <p:cNvSpPr>
            <a:spLocks noGrp="1"/>
          </p:cNvSpPr>
          <p:nvPr>
            <p:ph type="title"/>
          </p:nvPr>
        </p:nvSpPr>
        <p:spPr>
          <a:xfrm>
            <a:off x="2531904" y="681037"/>
            <a:ext cx="7616143" cy="561049"/>
          </a:xfrm>
        </p:spPr>
        <p:txBody>
          <a:bodyPr>
            <a:normAutofit/>
          </a:bodyPr>
          <a:lstStyle/>
          <a:p>
            <a:pPr algn="ctr"/>
            <a:r>
              <a:rPr lang="en-US" sz="3200" dirty="0">
                <a:latin typeface="+mn-lt"/>
              </a:rPr>
              <a:t>PREFERRED MODELS</a:t>
            </a:r>
          </a:p>
        </p:txBody>
      </p:sp>
      <p:sp>
        <p:nvSpPr>
          <p:cNvPr id="3" name="Content Placeholder 2">
            <a:extLst>
              <a:ext uri="{FF2B5EF4-FFF2-40B4-BE49-F238E27FC236}">
                <a16:creationId xmlns:a16="http://schemas.microsoft.com/office/drawing/2014/main" id="{0F309538-8E0D-1042-A0AB-511386C14827}"/>
              </a:ext>
            </a:extLst>
          </p:cNvPr>
          <p:cNvSpPr>
            <a:spLocks noGrp="1"/>
          </p:cNvSpPr>
          <p:nvPr>
            <p:ph idx="1"/>
          </p:nvPr>
        </p:nvSpPr>
        <p:spPr/>
        <p:txBody>
          <a:bodyPr/>
          <a:lstStyle/>
          <a:p>
            <a:r>
              <a:rPr lang="en-US" dirty="0">
                <a:solidFill>
                  <a:schemeClr val="tx1"/>
                </a:solidFill>
              </a:rPr>
              <a:t>Equity </a:t>
            </a:r>
          </a:p>
        </p:txBody>
      </p:sp>
      <p:sp>
        <p:nvSpPr>
          <p:cNvPr id="4" name="Slide Number Placeholder 3">
            <a:extLst>
              <a:ext uri="{FF2B5EF4-FFF2-40B4-BE49-F238E27FC236}">
                <a16:creationId xmlns:a16="http://schemas.microsoft.com/office/drawing/2014/main" id="{65670B5A-E230-2245-8C32-0A23A7862C23}"/>
              </a:ext>
            </a:extLst>
          </p:cNvPr>
          <p:cNvSpPr>
            <a:spLocks noGrp="1"/>
          </p:cNvSpPr>
          <p:nvPr>
            <p:ph type="sldNum" sz="quarter" idx="12"/>
          </p:nvPr>
        </p:nvSpPr>
        <p:spPr/>
        <p:txBody>
          <a:bodyPr/>
          <a:lstStyle/>
          <a:p>
            <a:fld id="{62E03C93-A8B5-5E4D-ADDE-FACFC10B3CD1}" type="slidenum">
              <a:rPr lang="en-US" smtClean="0"/>
              <a:pPr/>
              <a:t>19</a:t>
            </a:fld>
            <a:endParaRPr lang="en-US" dirty="0"/>
          </a:p>
        </p:txBody>
      </p:sp>
      <p:graphicFrame>
        <p:nvGraphicFramePr>
          <p:cNvPr id="5" name="Table 8">
            <a:extLst>
              <a:ext uri="{FF2B5EF4-FFF2-40B4-BE49-F238E27FC236}">
                <a16:creationId xmlns:a16="http://schemas.microsoft.com/office/drawing/2014/main" id="{329AE858-C809-A945-BE0A-728FC823B3F2}"/>
              </a:ext>
            </a:extLst>
          </p:cNvPr>
          <p:cNvGraphicFramePr>
            <a:graphicFrameLocks noGrp="1"/>
          </p:cNvGraphicFramePr>
          <p:nvPr>
            <p:extLst>
              <p:ext uri="{D42A27DB-BD31-4B8C-83A1-F6EECF244321}">
                <p14:modId xmlns:p14="http://schemas.microsoft.com/office/powerpoint/2010/main" val="2342871301"/>
              </p:ext>
            </p:extLst>
          </p:nvPr>
        </p:nvGraphicFramePr>
        <p:xfrm>
          <a:off x="1321906" y="2822604"/>
          <a:ext cx="10031894" cy="2528592"/>
        </p:xfrm>
        <a:graphic>
          <a:graphicData uri="http://schemas.openxmlformats.org/drawingml/2006/table">
            <a:tbl>
              <a:tblPr firstRow="1" bandRow="1">
                <a:tableStyleId>{0E3FDE45-AF77-4B5C-9715-49D594BDF05E}</a:tableStyleId>
              </a:tblPr>
              <a:tblGrid>
                <a:gridCol w="2703448">
                  <a:extLst>
                    <a:ext uri="{9D8B030D-6E8A-4147-A177-3AD203B41FA5}">
                      <a16:colId xmlns:a16="http://schemas.microsoft.com/office/drawing/2014/main" val="2650437865"/>
                    </a:ext>
                  </a:extLst>
                </a:gridCol>
                <a:gridCol w="7328446">
                  <a:extLst>
                    <a:ext uri="{9D8B030D-6E8A-4147-A177-3AD203B41FA5}">
                      <a16:colId xmlns:a16="http://schemas.microsoft.com/office/drawing/2014/main" val="894133455"/>
                    </a:ext>
                  </a:extLst>
                </a:gridCol>
              </a:tblGrid>
              <a:tr h="1937655">
                <a:tc>
                  <a:txBody>
                    <a:bodyPr/>
                    <a:lstStyle/>
                    <a:p>
                      <a:pPr algn="ctr"/>
                      <a:r>
                        <a:rPr lang="en-US" sz="2400" b="1" dirty="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2400" b="0" dirty="0"/>
                        <a:t>Using criteria under Disproportionately Impacted Areas below, programs that demonstrate advancement for the recruitment, participation, retention, and success for historically underrepresented populations.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14696"/>
                  </a:ext>
                </a:extLst>
              </a:tr>
              <a:tr h="590937">
                <a:tc>
                  <a:txBody>
                    <a:bodyPr/>
                    <a:lstStyle/>
                    <a:p>
                      <a:pPr algn="ctr"/>
                      <a:r>
                        <a:rPr lang="en-US" sz="2400" b="1" dirty="0"/>
                        <a:t>Target 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t>Youth ages 16 - 24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68740"/>
                  </a:ext>
                </a:extLst>
              </a:tr>
            </a:tbl>
          </a:graphicData>
        </a:graphic>
      </p:graphicFrame>
    </p:spTree>
    <p:extLst>
      <p:ext uri="{BB962C8B-B14F-4D97-AF65-F5344CB8AC3E}">
        <p14:creationId xmlns:p14="http://schemas.microsoft.com/office/powerpoint/2010/main" val="65212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32343" y="499654"/>
            <a:ext cx="8721457" cy="561049"/>
          </a:xfrm>
        </p:spPr>
        <p:txBody>
          <a:bodyPr>
            <a:noAutofit/>
          </a:bodyPr>
          <a:lstStyle/>
          <a:p>
            <a:pPr algn="ctr"/>
            <a:r>
              <a:rPr lang="en-US" sz="3200" dirty="0">
                <a:latin typeface="+mn-lt"/>
              </a:rPr>
              <a:t>MODERATOR &amp; TECHNOLOGY SUPPORT</a:t>
            </a: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5232571" y="2224114"/>
            <a:ext cx="4970953" cy="1657040"/>
          </a:xfrm>
          <a:ln>
            <a:noFill/>
          </a:ln>
        </p:spPr>
        <p:txBody>
          <a:bodyPr>
            <a:normAutofit fontScale="25000" lnSpcReduction="20000"/>
          </a:bodyPr>
          <a:lstStyle/>
          <a:p>
            <a:pPr marL="0" indent="0" algn="ctr">
              <a:buNone/>
            </a:pPr>
            <a:r>
              <a:rPr lang="en-US" sz="8000" b="1" dirty="0">
                <a:solidFill>
                  <a:schemeClr val="tx1"/>
                </a:solidFill>
              </a:rPr>
              <a:t>Kiersten Baer</a:t>
            </a:r>
          </a:p>
          <a:p>
            <a:pPr marL="0" indent="0" algn="ctr">
              <a:buNone/>
            </a:pPr>
            <a:r>
              <a:rPr lang="en-US" sz="8000" b="1" dirty="0">
                <a:solidFill>
                  <a:schemeClr val="tx1"/>
                </a:solidFill>
              </a:rPr>
              <a:t>Online Marketing Coordinator</a:t>
            </a:r>
          </a:p>
          <a:p>
            <a:pPr marL="0" indent="0" algn="ctr">
              <a:buNone/>
            </a:pPr>
            <a:r>
              <a:rPr lang="en-US" sz="8000" b="1" dirty="0">
                <a:solidFill>
                  <a:schemeClr val="tx1"/>
                </a:solidFill>
              </a:rPr>
              <a:t>Illinois Center for Specialized Professional Support</a:t>
            </a:r>
          </a:p>
          <a:p>
            <a:pPr marL="0" indent="0" algn="ctr">
              <a:buNone/>
            </a:pPr>
            <a:r>
              <a:rPr lang="en-US" sz="8000" b="1" dirty="0">
                <a:solidFill>
                  <a:schemeClr val="tx1"/>
                </a:solidFill>
              </a:rPr>
              <a:t>ksheary@ilstu.edu</a:t>
            </a:r>
          </a:p>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0" indent="0">
              <a:buNone/>
            </a:pPr>
            <a:r>
              <a:rPr lang="en-US" dirty="0"/>
              <a: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dirty="0"/>
          </a:p>
        </p:txBody>
      </p:sp>
      <p:pic>
        <p:nvPicPr>
          <p:cNvPr id="6" name="Picture 5">
            <a:extLst>
              <a:ext uri="{FF2B5EF4-FFF2-40B4-BE49-F238E27FC236}">
                <a16:creationId xmlns:a16="http://schemas.microsoft.com/office/drawing/2014/main" id="{F1288E17-107B-444D-A56A-1B84975804E7}"/>
              </a:ext>
            </a:extLst>
          </p:cNvPr>
          <p:cNvPicPr>
            <a:picLocks noChangeAspect="1"/>
          </p:cNvPicPr>
          <p:nvPr/>
        </p:nvPicPr>
        <p:blipFill>
          <a:blip r:embed="rId2"/>
          <a:stretch>
            <a:fillRect/>
          </a:stretch>
        </p:blipFill>
        <p:spPr>
          <a:xfrm>
            <a:off x="622289" y="2089721"/>
            <a:ext cx="3851665" cy="3233674"/>
          </a:xfrm>
          <a:prstGeom prst="rect">
            <a:avLst/>
          </a:prstGeom>
        </p:spPr>
      </p:pic>
      <p:pic>
        <p:nvPicPr>
          <p:cNvPr id="8" name="Picture 7">
            <a:extLst>
              <a:ext uri="{FF2B5EF4-FFF2-40B4-BE49-F238E27FC236}">
                <a16:creationId xmlns:a16="http://schemas.microsoft.com/office/drawing/2014/main" id="{1AA763F8-CEDE-3643-8BA9-5DC8D912280E}"/>
              </a:ext>
            </a:extLst>
          </p:cNvPr>
          <p:cNvPicPr>
            <a:picLocks noChangeAspect="1"/>
          </p:cNvPicPr>
          <p:nvPr/>
        </p:nvPicPr>
        <p:blipFill>
          <a:blip r:embed="rId3"/>
          <a:stretch>
            <a:fillRect/>
          </a:stretch>
        </p:blipFill>
        <p:spPr>
          <a:xfrm>
            <a:off x="6096000" y="3881154"/>
            <a:ext cx="4394200" cy="1739900"/>
          </a:xfrm>
          <a:prstGeom prst="rect">
            <a:avLst/>
          </a:prstGeom>
        </p:spPr>
      </p:pic>
    </p:spTree>
    <p:extLst>
      <p:ext uri="{BB962C8B-B14F-4D97-AF65-F5344CB8AC3E}">
        <p14:creationId xmlns:p14="http://schemas.microsoft.com/office/powerpoint/2010/main" val="2306146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EFC2-4376-F64D-8F15-DFBEEEAF9B44}"/>
              </a:ext>
            </a:extLst>
          </p:cNvPr>
          <p:cNvSpPr>
            <a:spLocks noGrp="1"/>
          </p:cNvSpPr>
          <p:nvPr>
            <p:ph type="title"/>
          </p:nvPr>
        </p:nvSpPr>
        <p:spPr>
          <a:xfrm>
            <a:off x="2806574" y="610865"/>
            <a:ext cx="8020579" cy="561049"/>
          </a:xfrm>
        </p:spPr>
        <p:txBody>
          <a:bodyPr>
            <a:normAutofit/>
          </a:bodyPr>
          <a:lstStyle/>
          <a:p>
            <a:pPr algn="ctr"/>
            <a:r>
              <a:rPr lang="en-US" sz="3200" dirty="0">
                <a:latin typeface="+mn-lt"/>
              </a:rPr>
              <a:t>PREFERRED MODELS</a:t>
            </a:r>
          </a:p>
        </p:txBody>
      </p:sp>
      <p:sp>
        <p:nvSpPr>
          <p:cNvPr id="3" name="Content Placeholder 2">
            <a:extLst>
              <a:ext uri="{FF2B5EF4-FFF2-40B4-BE49-F238E27FC236}">
                <a16:creationId xmlns:a16="http://schemas.microsoft.com/office/drawing/2014/main" id="{8A93AA63-7123-3045-99F3-4D88B953ACFA}"/>
              </a:ext>
            </a:extLst>
          </p:cNvPr>
          <p:cNvSpPr>
            <a:spLocks noGrp="1"/>
          </p:cNvSpPr>
          <p:nvPr>
            <p:ph idx="1"/>
          </p:nvPr>
        </p:nvSpPr>
        <p:spPr/>
        <p:txBody>
          <a:bodyPr/>
          <a:lstStyle/>
          <a:p>
            <a:r>
              <a:rPr lang="en-US" dirty="0">
                <a:solidFill>
                  <a:schemeClr val="tx1"/>
                </a:solidFill>
              </a:rPr>
              <a:t>Accelerated Credential Programs</a:t>
            </a:r>
          </a:p>
        </p:txBody>
      </p:sp>
      <p:sp>
        <p:nvSpPr>
          <p:cNvPr id="4" name="Slide Number Placeholder 3">
            <a:extLst>
              <a:ext uri="{FF2B5EF4-FFF2-40B4-BE49-F238E27FC236}">
                <a16:creationId xmlns:a16="http://schemas.microsoft.com/office/drawing/2014/main" id="{DBAD8A1C-E364-E245-B5A1-65C4386BD408}"/>
              </a:ext>
            </a:extLst>
          </p:cNvPr>
          <p:cNvSpPr>
            <a:spLocks noGrp="1"/>
          </p:cNvSpPr>
          <p:nvPr>
            <p:ph type="sldNum" sz="quarter" idx="12"/>
          </p:nvPr>
        </p:nvSpPr>
        <p:spPr/>
        <p:txBody>
          <a:bodyPr/>
          <a:lstStyle/>
          <a:p>
            <a:fld id="{62E03C93-A8B5-5E4D-ADDE-FACFC10B3CD1}" type="slidenum">
              <a:rPr lang="en-US" smtClean="0"/>
              <a:pPr/>
              <a:t>20</a:t>
            </a:fld>
            <a:endParaRPr lang="en-US" dirty="0"/>
          </a:p>
        </p:txBody>
      </p:sp>
      <p:graphicFrame>
        <p:nvGraphicFramePr>
          <p:cNvPr id="5" name="Table 8">
            <a:extLst>
              <a:ext uri="{FF2B5EF4-FFF2-40B4-BE49-F238E27FC236}">
                <a16:creationId xmlns:a16="http://schemas.microsoft.com/office/drawing/2014/main" id="{42DC5FD0-8608-4649-BD05-DE594874E593}"/>
              </a:ext>
            </a:extLst>
          </p:cNvPr>
          <p:cNvGraphicFramePr>
            <a:graphicFrameLocks noGrp="1"/>
          </p:cNvGraphicFramePr>
          <p:nvPr>
            <p:extLst>
              <p:ext uri="{D42A27DB-BD31-4B8C-83A1-F6EECF244321}">
                <p14:modId xmlns:p14="http://schemas.microsoft.com/office/powerpoint/2010/main" val="261553075"/>
              </p:ext>
            </p:extLst>
          </p:nvPr>
        </p:nvGraphicFramePr>
        <p:xfrm>
          <a:off x="1321906" y="2822604"/>
          <a:ext cx="10031894" cy="2932737"/>
        </p:xfrm>
        <a:graphic>
          <a:graphicData uri="http://schemas.openxmlformats.org/drawingml/2006/table">
            <a:tbl>
              <a:tblPr firstRow="1" bandRow="1">
                <a:tableStyleId>{5FD0F851-EC5A-4D38-B0AD-8093EC10F338}</a:tableStyleId>
              </a:tblPr>
              <a:tblGrid>
                <a:gridCol w="2703448">
                  <a:extLst>
                    <a:ext uri="{9D8B030D-6E8A-4147-A177-3AD203B41FA5}">
                      <a16:colId xmlns:a16="http://schemas.microsoft.com/office/drawing/2014/main" val="2650437865"/>
                    </a:ext>
                  </a:extLst>
                </a:gridCol>
                <a:gridCol w="7328446">
                  <a:extLst>
                    <a:ext uri="{9D8B030D-6E8A-4147-A177-3AD203B41FA5}">
                      <a16:colId xmlns:a16="http://schemas.microsoft.com/office/drawing/2014/main" val="894133455"/>
                    </a:ext>
                  </a:extLst>
                </a:gridCol>
              </a:tblGrid>
              <a:tr h="2341800">
                <a:tc>
                  <a:txBody>
                    <a:bodyPr/>
                    <a:lstStyle/>
                    <a:p>
                      <a:pPr algn="ctr"/>
                      <a:r>
                        <a:rPr lang="en-US" sz="2400" b="1" dirty="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2400" b="0" dirty="0"/>
                        <a:t>Increase opportunities to gain industry-recognized credentials for in-demand occupations in shorter-term, accelerated, employer-inspired, stackable programs, including but not limited to virtual learning credentials.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14696"/>
                  </a:ext>
                </a:extLst>
              </a:tr>
              <a:tr h="590937">
                <a:tc>
                  <a:txBody>
                    <a:bodyPr/>
                    <a:lstStyle/>
                    <a:p>
                      <a:pPr algn="ctr"/>
                      <a:r>
                        <a:rPr lang="en-US" sz="2400" b="1" dirty="0"/>
                        <a:t>Target 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t>Youth ages 16 - 24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68740"/>
                  </a:ext>
                </a:extLst>
              </a:tr>
            </a:tbl>
          </a:graphicData>
        </a:graphic>
      </p:graphicFrame>
    </p:spTree>
    <p:extLst>
      <p:ext uri="{BB962C8B-B14F-4D97-AF65-F5344CB8AC3E}">
        <p14:creationId xmlns:p14="http://schemas.microsoft.com/office/powerpoint/2010/main" val="2667635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EFC2-4376-F64D-8F15-DFBEEEAF9B44}"/>
              </a:ext>
            </a:extLst>
          </p:cNvPr>
          <p:cNvSpPr>
            <a:spLocks noGrp="1"/>
          </p:cNvSpPr>
          <p:nvPr>
            <p:ph type="title"/>
          </p:nvPr>
        </p:nvSpPr>
        <p:spPr/>
        <p:txBody>
          <a:bodyPr>
            <a:normAutofit/>
          </a:bodyPr>
          <a:lstStyle/>
          <a:p>
            <a:pPr algn="ctr"/>
            <a:r>
              <a:rPr lang="en-US" sz="3200" dirty="0">
                <a:latin typeface="+mn-lt"/>
              </a:rPr>
              <a:t>PREFERRED MODELS</a:t>
            </a:r>
          </a:p>
        </p:txBody>
      </p:sp>
      <p:sp>
        <p:nvSpPr>
          <p:cNvPr id="3" name="Content Placeholder 2">
            <a:extLst>
              <a:ext uri="{FF2B5EF4-FFF2-40B4-BE49-F238E27FC236}">
                <a16:creationId xmlns:a16="http://schemas.microsoft.com/office/drawing/2014/main" id="{8A93AA63-7123-3045-99F3-4D88B953ACFA}"/>
              </a:ext>
            </a:extLst>
          </p:cNvPr>
          <p:cNvSpPr>
            <a:spLocks noGrp="1"/>
          </p:cNvSpPr>
          <p:nvPr>
            <p:ph idx="1"/>
          </p:nvPr>
        </p:nvSpPr>
        <p:spPr/>
        <p:txBody>
          <a:bodyPr/>
          <a:lstStyle/>
          <a:p>
            <a:r>
              <a:rPr lang="en-US" dirty="0">
                <a:solidFill>
                  <a:schemeClr val="tx1"/>
                </a:solidFill>
              </a:rPr>
              <a:t>Career Pathways for Youth with Disabilities</a:t>
            </a:r>
          </a:p>
        </p:txBody>
      </p:sp>
      <p:sp>
        <p:nvSpPr>
          <p:cNvPr id="4" name="Slide Number Placeholder 3">
            <a:extLst>
              <a:ext uri="{FF2B5EF4-FFF2-40B4-BE49-F238E27FC236}">
                <a16:creationId xmlns:a16="http://schemas.microsoft.com/office/drawing/2014/main" id="{DBAD8A1C-E364-E245-B5A1-65C4386BD408}"/>
              </a:ext>
            </a:extLst>
          </p:cNvPr>
          <p:cNvSpPr>
            <a:spLocks noGrp="1"/>
          </p:cNvSpPr>
          <p:nvPr>
            <p:ph type="sldNum" sz="quarter" idx="12"/>
          </p:nvPr>
        </p:nvSpPr>
        <p:spPr/>
        <p:txBody>
          <a:bodyPr/>
          <a:lstStyle/>
          <a:p>
            <a:fld id="{62E03C93-A8B5-5E4D-ADDE-FACFC10B3CD1}" type="slidenum">
              <a:rPr lang="en-US" smtClean="0"/>
              <a:pPr/>
              <a:t>21</a:t>
            </a:fld>
            <a:endParaRPr lang="en-US" dirty="0"/>
          </a:p>
        </p:txBody>
      </p:sp>
      <p:graphicFrame>
        <p:nvGraphicFramePr>
          <p:cNvPr id="5" name="Table 8">
            <a:extLst>
              <a:ext uri="{FF2B5EF4-FFF2-40B4-BE49-F238E27FC236}">
                <a16:creationId xmlns:a16="http://schemas.microsoft.com/office/drawing/2014/main" id="{42DC5FD0-8608-4649-BD05-DE594874E593}"/>
              </a:ext>
            </a:extLst>
          </p:cNvPr>
          <p:cNvGraphicFramePr>
            <a:graphicFrameLocks noGrp="1"/>
          </p:cNvGraphicFramePr>
          <p:nvPr>
            <p:extLst>
              <p:ext uri="{D42A27DB-BD31-4B8C-83A1-F6EECF244321}">
                <p14:modId xmlns:p14="http://schemas.microsoft.com/office/powerpoint/2010/main" val="6603112"/>
              </p:ext>
            </p:extLst>
          </p:nvPr>
        </p:nvGraphicFramePr>
        <p:xfrm>
          <a:off x="1321906" y="2822604"/>
          <a:ext cx="10031894" cy="2868191"/>
        </p:xfrm>
        <a:graphic>
          <a:graphicData uri="http://schemas.openxmlformats.org/drawingml/2006/table">
            <a:tbl>
              <a:tblPr firstRow="1" bandRow="1">
                <a:tableStyleId>{0E3FDE45-AF77-4B5C-9715-49D594BDF05E}</a:tableStyleId>
              </a:tblPr>
              <a:tblGrid>
                <a:gridCol w="2703448">
                  <a:extLst>
                    <a:ext uri="{9D8B030D-6E8A-4147-A177-3AD203B41FA5}">
                      <a16:colId xmlns:a16="http://schemas.microsoft.com/office/drawing/2014/main" val="2650437865"/>
                    </a:ext>
                  </a:extLst>
                </a:gridCol>
                <a:gridCol w="7328446">
                  <a:extLst>
                    <a:ext uri="{9D8B030D-6E8A-4147-A177-3AD203B41FA5}">
                      <a16:colId xmlns:a16="http://schemas.microsoft.com/office/drawing/2014/main" val="894133455"/>
                    </a:ext>
                  </a:extLst>
                </a:gridCol>
              </a:tblGrid>
              <a:tr h="2045231">
                <a:tc>
                  <a:txBody>
                    <a:bodyPr/>
                    <a:lstStyle/>
                    <a:p>
                      <a:pPr algn="ctr"/>
                      <a:r>
                        <a:rPr lang="en-US" sz="2400" b="1" dirty="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2400" b="0" dirty="0"/>
                        <a:t>Develop career pathway opportunities for youth with disabilities to increase participation in postsecondary education and training institutions leading to self-sustaining employment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14696"/>
                  </a:ext>
                </a:extLst>
              </a:tr>
              <a:tr h="590937">
                <a:tc>
                  <a:txBody>
                    <a:bodyPr/>
                    <a:lstStyle/>
                    <a:p>
                      <a:pPr algn="ctr"/>
                      <a:r>
                        <a:rPr lang="en-US" sz="2400" b="1" dirty="0"/>
                        <a:t>Target 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Youth with disabilities ages 16 - 21 who are transitioning out of high school </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68740"/>
                  </a:ext>
                </a:extLst>
              </a:tr>
            </a:tbl>
          </a:graphicData>
        </a:graphic>
      </p:graphicFrame>
    </p:spTree>
    <p:extLst>
      <p:ext uri="{BB962C8B-B14F-4D97-AF65-F5344CB8AC3E}">
        <p14:creationId xmlns:p14="http://schemas.microsoft.com/office/powerpoint/2010/main" val="47046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EFC2-4376-F64D-8F15-DFBEEEAF9B44}"/>
              </a:ext>
            </a:extLst>
          </p:cNvPr>
          <p:cNvSpPr>
            <a:spLocks noGrp="1"/>
          </p:cNvSpPr>
          <p:nvPr>
            <p:ph type="title"/>
          </p:nvPr>
        </p:nvSpPr>
        <p:spPr/>
        <p:txBody>
          <a:bodyPr>
            <a:normAutofit/>
          </a:bodyPr>
          <a:lstStyle/>
          <a:p>
            <a:pPr algn="ctr"/>
            <a:r>
              <a:rPr lang="en-US" sz="3200" dirty="0">
                <a:latin typeface="+mn-lt"/>
              </a:rPr>
              <a:t>PREFERRED MODELS</a:t>
            </a:r>
          </a:p>
        </p:txBody>
      </p:sp>
      <p:sp>
        <p:nvSpPr>
          <p:cNvPr id="3" name="Content Placeholder 2">
            <a:extLst>
              <a:ext uri="{FF2B5EF4-FFF2-40B4-BE49-F238E27FC236}">
                <a16:creationId xmlns:a16="http://schemas.microsoft.com/office/drawing/2014/main" id="{8A93AA63-7123-3045-99F3-4D88B953ACFA}"/>
              </a:ext>
            </a:extLst>
          </p:cNvPr>
          <p:cNvSpPr>
            <a:spLocks noGrp="1"/>
          </p:cNvSpPr>
          <p:nvPr>
            <p:ph idx="1"/>
          </p:nvPr>
        </p:nvSpPr>
        <p:spPr>
          <a:xfrm>
            <a:off x="838200" y="1795438"/>
            <a:ext cx="10515600" cy="4058796"/>
          </a:xfrm>
        </p:spPr>
        <p:txBody>
          <a:bodyPr/>
          <a:lstStyle/>
          <a:p>
            <a:r>
              <a:rPr lang="en-US" dirty="0">
                <a:solidFill>
                  <a:schemeClr val="tx1"/>
                </a:solidFill>
              </a:rPr>
              <a:t>Early School Leaver Transition Program (ESLTP)</a:t>
            </a:r>
          </a:p>
        </p:txBody>
      </p:sp>
      <p:sp>
        <p:nvSpPr>
          <p:cNvPr id="4" name="Slide Number Placeholder 3">
            <a:extLst>
              <a:ext uri="{FF2B5EF4-FFF2-40B4-BE49-F238E27FC236}">
                <a16:creationId xmlns:a16="http://schemas.microsoft.com/office/drawing/2014/main" id="{DBAD8A1C-E364-E245-B5A1-65C4386BD408}"/>
              </a:ext>
            </a:extLst>
          </p:cNvPr>
          <p:cNvSpPr>
            <a:spLocks noGrp="1"/>
          </p:cNvSpPr>
          <p:nvPr>
            <p:ph type="sldNum" sz="quarter" idx="12"/>
          </p:nvPr>
        </p:nvSpPr>
        <p:spPr/>
        <p:txBody>
          <a:bodyPr/>
          <a:lstStyle/>
          <a:p>
            <a:fld id="{62E03C93-A8B5-5E4D-ADDE-FACFC10B3CD1}" type="slidenum">
              <a:rPr lang="en-US" smtClean="0"/>
              <a:pPr/>
              <a:t>22</a:t>
            </a:fld>
            <a:endParaRPr lang="en-US" dirty="0"/>
          </a:p>
        </p:txBody>
      </p:sp>
      <p:graphicFrame>
        <p:nvGraphicFramePr>
          <p:cNvPr id="5" name="Table 8">
            <a:extLst>
              <a:ext uri="{FF2B5EF4-FFF2-40B4-BE49-F238E27FC236}">
                <a16:creationId xmlns:a16="http://schemas.microsoft.com/office/drawing/2014/main" id="{42DC5FD0-8608-4649-BD05-DE594874E593}"/>
              </a:ext>
            </a:extLst>
          </p:cNvPr>
          <p:cNvGraphicFramePr>
            <a:graphicFrameLocks noGrp="1"/>
          </p:cNvGraphicFramePr>
          <p:nvPr>
            <p:extLst>
              <p:ext uri="{D42A27DB-BD31-4B8C-83A1-F6EECF244321}">
                <p14:modId xmlns:p14="http://schemas.microsoft.com/office/powerpoint/2010/main" val="3997289099"/>
              </p:ext>
            </p:extLst>
          </p:nvPr>
        </p:nvGraphicFramePr>
        <p:xfrm>
          <a:off x="1080053" y="2431604"/>
          <a:ext cx="10031894" cy="4046154"/>
        </p:xfrm>
        <a:graphic>
          <a:graphicData uri="http://schemas.openxmlformats.org/drawingml/2006/table">
            <a:tbl>
              <a:tblPr firstRow="1" bandRow="1">
                <a:tableStyleId>{5FD0F851-EC5A-4D38-B0AD-8093EC10F338}</a:tableStyleId>
              </a:tblPr>
              <a:tblGrid>
                <a:gridCol w="2703448">
                  <a:extLst>
                    <a:ext uri="{9D8B030D-6E8A-4147-A177-3AD203B41FA5}">
                      <a16:colId xmlns:a16="http://schemas.microsoft.com/office/drawing/2014/main" val="2650437865"/>
                    </a:ext>
                  </a:extLst>
                </a:gridCol>
                <a:gridCol w="7328446">
                  <a:extLst>
                    <a:ext uri="{9D8B030D-6E8A-4147-A177-3AD203B41FA5}">
                      <a16:colId xmlns:a16="http://schemas.microsoft.com/office/drawing/2014/main" val="894133455"/>
                    </a:ext>
                  </a:extLst>
                </a:gridCol>
              </a:tblGrid>
              <a:tr h="1668714">
                <a:tc>
                  <a:txBody>
                    <a:bodyPr/>
                    <a:lstStyle/>
                    <a:p>
                      <a:pPr algn="ctr"/>
                      <a:r>
                        <a:rPr lang="en-US" sz="2400" b="1" dirty="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2400" b="0" dirty="0"/>
                        <a:t>Reorient and motivate at-risk students to complete their education through participation in adult education instruction and career and work training activities.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14696"/>
                  </a:ext>
                </a:extLst>
              </a:tr>
              <a:tr h="590937">
                <a:tc>
                  <a:txBody>
                    <a:bodyPr/>
                    <a:lstStyle/>
                    <a:p>
                      <a:pPr algn="ctr"/>
                      <a:r>
                        <a:rPr lang="en-US" sz="2400" b="1" dirty="0"/>
                        <a:t>Target 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High school dropouts between the ages of 16 and 21 testing at or above the 9.0-grade level equivalency for reading.</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68740"/>
                  </a:ext>
                </a:extLst>
              </a:tr>
              <a:tr h="590937">
                <a:tc>
                  <a:txBody>
                    <a:bodyPr/>
                    <a:lstStyle/>
                    <a:p>
                      <a:pPr algn="ctr"/>
                      <a:r>
                        <a:rPr lang="en-US" sz="2400" b="1" dirty="0"/>
                        <a:t>Special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Connect to ICCB for additional information and the ESLTP providers. Early School Leaver Transition Program (ESLTP) – Adult Education &amp; Literacy.</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179989"/>
                  </a:ext>
                </a:extLst>
              </a:tr>
            </a:tbl>
          </a:graphicData>
        </a:graphic>
      </p:graphicFrame>
    </p:spTree>
    <p:extLst>
      <p:ext uri="{BB962C8B-B14F-4D97-AF65-F5344CB8AC3E}">
        <p14:creationId xmlns:p14="http://schemas.microsoft.com/office/powerpoint/2010/main" val="237994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EFC2-4376-F64D-8F15-DFBEEEAF9B44}"/>
              </a:ext>
            </a:extLst>
          </p:cNvPr>
          <p:cNvSpPr>
            <a:spLocks noGrp="1"/>
          </p:cNvSpPr>
          <p:nvPr>
            <p:ph type="title"/>
          </p:nvPr>
        </p:nvSpPr>
        <p:spPr/>
        <p:txBody>
          <a:bodyPr>
            <a:normAutofit/>
          </a:bodyPr>
          <a:lstStyle/>
          <a:p>
            <a:pPr algn="ctr"/>
            <a:r>
              <a:rPr lang="en-US" sz="3200" dirty="0">
                <a:latin typeface="+mn-lt"/>
              </a:rPr>
              <a:t>PREFERRED MODELS</a:t>
            </a:r>
          </a:p>
        </p:txBody>
      </p:sp>
      <p:sp>
        <p:nvSpPr>
          <p:cNvPr id="3" name="Content Placeholder 2">
            <a:extLst>
              <a:ext uri="{FF2B5EF4-FFF2-40B4-BE49-F238E27FC236}">
                <a16:creationId xmlns:a16="http://schemas.microsoft.com/office/drawing/2014/main" id="{8A93AA63-7123-3045-99F3-4D88B953ACFA}"/>
              </a:ext>
            </a:extLst>
          </p:cNvPr>
          <p:cNvSpPr>
            <a:spLocks noGrp="1"/>
          </p:cNvSpPr>
          <p:nvPr>
            <p:ph idx="1"/>
          </p:nvPr>
        </p:nvSpPr>
        <p:spPr>
          <a:xfrm>
            <a:off x="596347" y="1399602"/>
            <a:ext cx="10515600" cy="4058796"/>
          </a:xfrm>
        </p:spPr>
        <p:txBody>
          <a:bodyPr/>
          <a:lstStyle/>
          <a:p>
            <a:r>
              <a:rPr lang="en-US" dirty="0">
                <a:solidFill>
                  <a:schemeClr val="tx1"/>
                </a:solidFill>
              </a:rPr>
              <a:t>Illinois Department of Children and Family Services (DCFS) Youth Apprenticeship Expansion Program</a:t>
            </a:r>
          </a:p>
        </p:txBody>
      </p:sp>
      <p:sp>
        <p:nvSpPr>
          <p:cNvPr id="4" name="Slide Number Placeholder 3">
            <a:extLst>
              <a:ext uri="{FF2B5EF4-FFF2-40B4-BE49-F238E27FC236}">
                <a16:creationId xmlns:a16="http://schemas.microsoft.com/office/drawing/2014/main" id="{DBAD8A1C-E364-E245-B5A1-65C4386BD408}"/>
              </a:ext>
            </a:extLst>
          </p:cNvPr>
          <p:cNvSpPr>
            <a:spLocks noGrp="1"/>
          </p:cNvSpPr>
          <p:nvPr>
            <p:ph type="sldNum" sz="quarter" idx="12"/>
          </p:nvPr>
        </p:nvSpPr>
        <p:spPr/>
        <p:txBody>
          <a:bodyPr/>
          <a:lstStyle/>
          <a:p>
            <a:fld id="{62E03C93-A8B5-5E4D-ADDE-FACFC10B3CD1}" type="slidenum">
              <a:rPr lang="en-US" smtClean="0"/>
              <a:pPr/>
              <a:t>23</a:t>
            </a:fld>
            <a:endParaRPr lang="en-US" dirty="0"/>
          </a:p>
        </p:txBody>
      </p:sp>
      <p:graphicFrame>
        <p:nvGraphicFramePr>
          <p:cNvPr id="5" name="Table 8">
            <a:extLst>
              <a:ext uri="{FF2B5EF4-FFF2-40B4-BE49-F238E27FC236}">
                <a16:creationId xmlns:a16="http://schemas.microsoft.com/office/drawing/2014/main" id="{42DC5FD0-8608-4649-BD05-DE594874E593}"/>
              </a:ext>
            </a:extLst>
          </p:cNvPr>
          <p:cNvGraphicFramePr>
            <a:graphicFrameLocks noGrp="1"/>
          </p:cNvGraphicFramePr>
          <p:nvPr>
            <p:extLst>
              <p:ext uri="{D42A27DB-BD31-4B8C-83A1-F6EECF244321}">
                <p14:modId xmlns:p14="http://schemas.microsoft.com/office/powerpoint/2010/main" val="1388242082"/>
              </p:ext>
            </p:extLst>
          </p:nvPr>
        </p:nvGraphicFramePr>
        <p:xfrm>
          <a:off x="596347" y="2417693"/>
          <a:ext cx="11022106" cy="4065657"/>
        </p:xfrm>
        <a:graphic>
          <a:graphicData uri="http://schemas.openxmlformats.org/drawingml/2006/table">
            <a:tbl>
              <a:tblPr firstRow="1" bandRow="1">
                <a:tableStyleId>{0E3FDE45-AF77-4B5C-9715-49D594BDF05E}</a:tableStyleId>
              </a:tblPr>
              <a:tblGrid>
                <a:gridCol w="2970295">
                  <a:extLst>
                    <a:ext uri="{9D8B030D-6E8A-4147-A177-3AD203B41FA5}">
                      <a16:colId xmlns:a16="http://schemas.microsoft.com/office/drawing/2014/main" val="2650437865"/>
                    </a:ext>
                  </a:extLst>
                </a:gridCol>
                <a:gridCol w="8051811">
                  <a:extLst>
                    <a:ext uri="{9D8B030D-6E8A-4147-A177-3AD203B41FA5}">
                      <a16:colId xmlns:a16="http://schemas.microsoft.com/office/drawing/2014/main" val="894133455"/>
                    </a:ext>
                  </a:extLst>
                </a:gridCol>
              </a:tblGrid>
              <a:tr h="1668714">
                <a:tc>
                  <a:txBody>
                    <a:bodyPr/>
                    <a:lstStyle/>
                    <a:p>
                      <a:pPr algn="ctr"/>
                      <a:r>
                        <a:rPr lang="en-US" sz="2400" b="1" dirty="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2400" b="0" dirty="0"/>
                        <a:t>Provide pre-apprenticeship and apprenticeship opportunities for youth currently or formerly in the State of Illinois' care. DCFS provides apprenticeship stipends to cover costs associated with entering, sustaining, and completing an apprenticeship program.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14696"/>
                  </a:ext>
                </a:extLst>
              </a:tr>
              <a:tr h="590937">
                <a:tc>
                  <a:txBody>
                    <a:bodyPr/>
                    <a:lstStyle/>
                    <a:p>
                      <a:pPr algn="ctr"/>
                      <a:r>
                        <a:rPr lang="en-US" sz="2400" b="1" dirty="0"/>
                        <a:t>Target 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Youth in care ages 16-21 and youth formerly in care ages 18-24.</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68740"/>
                  </a:ext>
                </a:extLst>
              </a:tr>
              <a:tr h="590937">
                <a:tc>
                  <a:txBody>
                    <a:bodyPr/>
                    <a:lstStyle/>
                    <a:p>
                      <a:pPr algn="ctr"/>
                      <a:r>
                        <a:rPr lang="en-US" sz="2400" b="1" dirty="0"/>
                        <a:t>Special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Youth must be participating in an apprenticeship program recognized by the United States Department of Labor or approved by the Illinois Department of Employment Security to be eligible to receive the stipend.</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179989"/>
                  </a:ext>
                </a:extLst>
              </a:tr>
            </a:tbl>
          </a:graphicData>
        </a:graphic>
      </p:graphicFrame>
    </p:spTree>
    <p:extLst>
      <p:ext uri="{BB962C8B-B14F-4D97-AF65-F5344CB8AC3E}">
        <p14:creationId xmlns:p14="http://schemas.microsoft.com/office/powerpoint/2010/main" val="338314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EFC2-4376-F64D-8F15-DFBEEEAF9B44}"/>
              </a:ext>
            </a:extLst>
          </p:cNvPr>
          <p:cNvSpPr>
            <a:spLocks noGrp="1"/>
          </p:cNvSpPr>
          <p:nvPr>
            <p:ph type="title"/>
          </p:nvPr>
        </p:nvSpPr>
        <p:spPr/>
        <p:txBody>
          <a:bodyPr>
            <a:normAutofit/>
          </a:bodyPr>
          <a:lstStyle/>
          <a:p>
            <a:pPr algn="ctr"/>
            <a:r>
              <a:rPr lang="en-US" sz="3200" dirty="0">
                <a:latin typeface="+mn-lt"/>
              </a:rPr>
              <a:t>PREFERRED MODELS</a:t>
            </a:r>
          </a:p>
        </p:txBody>
      </p:sp>
      <p:sp>
        <p:nvSpPr>
          <p:cNvPr id="3" name="Content Placeholder 2">
            <a:extLst>
              <a:ext uri="{FF2B5EF4-FFF2-40B4-BE49-F238E27FC236}">
                <a16:creationId xmlns:a16="http://schemas.microsoft.com/office/drawing/2014/main" id="{8A93AA63-7123-3045-99F3-4D88B953ACFA}"/>
              </a:ext>
            </a:extLst>
          </p:cNvPr>
          <p:cNvSpPr>
            <a:spLocks noGrp="1"/>
          </p:cNvSpPr>
          <p:nvPr>
            <p:ph idx="1"/>
          </p:nvPr>
        </p:nvSpPr>
        <p:spPr>
          <a:xfrm>
            <a:off x="596347" y="1399602"/>
            <a:ext cx="10515600" cy="4058796"/>
          </a:xfrm>
        </p:spPr>
        <p:txBody>
          <a:bodyPr/>
          <a:lstStyle/>
          <a:p>
            <a:r>
              <a:rPr lang="en-US" dirty="0">
                <a:solidFill>
                  <a:schemeClr val="tx1"/>
                </a:solidFill>
              </a:rPr>
              <a:t>Pre-Apprenticeship/Apprenticeship Youth Programs</a:t>
            </a:r>
          </a:p>
        </p:txBody>
      </p:sp>
      <p:sp>
        <p:nvSpPr>
          <p:cNvPr id="4" name="Slide Number Placeholder 3">
            <a:extLst>
              <a:ext uri="{FF2B5EF4-FFF2-40B4-BE49-F238E27FC236}">
                <a16:creationId xmlns:a16="http://schemas.microsoft.com/office/drawing/2014/main" id="{DBAD8A1C-E364-E245-B5A1-65C4386BD408}"/>
              </a:ext>
            </a:extLst>
          </p:cNvPr>
          <p:cNvSpPr>
            <a:spLocks noGrp="1"/>
          </p:cNvSpPr>
          <p:nvPr>
            <p:ph type="sldNum" sz="quarter" idx="12"/>
          </p:nvPr>
        </p:nvSpPr>
        <p:spPr/>
        <p:txBody>
          <a:bodyPr/>
          <a:lstStyle/>
          <a:p>
            <a:fld id="{62E03C93-A8B5-5E4D-ADDE-FACFC10B3CD1}" type="slidenum">
              <a:rPr lang="en-US" smtClean="0"/>
              <a:pPr/>
              <a:t>24</a:t>
            </a:fld>
            <a:endParaRPr lang="en-US" dirty="0"/>
          </a:p>
        </p:txBody>
      </p:sp>
      <p:graphicFrame>
        <p:nvGraphicFramePr>
          <p:cNvPr id="5" name="Table 8">
            <a:extLst>
              <a:ext uri="{FF2B5EF4-FFF2-40B4-BE49-F238E27FC236}">
                <a16:creationId xmlns:a16="http://schemas.microsoft.com/office/drawing/2014/main" id="{42DC5FD0-8608-4649-BD05-DE594874E593}"/>
              </a:ext>
            </a:extLst>
          </p:cNvPr>
          <p:cNvGraphicFramePr>
            <a:graphicFrameLocks noGrp="1"/>
          </p:cNvGraphicFramePr>
          <p:nvPr>
            <p:extLst>
              <p:ext uri="{D42A27DB-BD31-4B8C-83A1-F6EECF244321}">
                <p14:modId xmlns:p14="http://schemas.microsoft.com/office/powerpoint/2010/main" val="616454024"/>
              </p:ext>
            </p:extLst>
          </p:nvPr>
        </p:nvGraphicFramePr>
        <p:xfrm>
          <a:off x="573547" y="2071435"/>
          <a:ext cx="11022106" cy="3841681"/>
        </p:xfrm>
        <a:graphic>
          <a:graphicData uri="http://schemas.openxmlformats.org/drawingml/2006/table">
            <a:tbl>
              <a:tblPr firstRow="1" bandRow="1">
                <a:tableStyleId>{5FD0F851-EC5A-4D38-B0AD-8093EC10F338}</a:tableStyleId>
              </a:tblPr>
              <a:tblGrid>
                <a:gridCol w="2970295">
                  <a:extLst>
                    <a:ext uri="{9D8B030D-6E8A-4147-A177-3AD203B41FA5}">
                      <a16:colId xmlns:a16="http://schemas.microsoft.com/office/drawing/2014/main" val="2650437865"/>
                    </a:ext>
                  </a:extLst>
                </a:gridCol>
                <a:gridCol w="8051811">
                  <a:extLst>
                    <a:ext uri="{9D8B030D-6E8A-4147-A177-3AD203B41FA5}">
                      <a16:colId xmlns:a16="http://schemas.microsoft.com/office/drawing/2014/main" val="894133455"/>
                    </a:ext>
                  </a:extLst>
                </a:gridCol>
              </a:tblGrid>
              <a:tr h="1559271">
                <a:tc>
                  <a:txBody>
                    <a:bodyPr/>
                    <a:lstStyle/>
                    <a:p>
                      <a:pPr algn="ctr"/>
                      <a:r>
                        <a:rPr lang="en-US" sz="2400" b="1" dirty="0"/>
                        <a:t>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2400" b="0" dirty="0"/>
                        <a:t>Integrate school-based and work-based learning opportunities to help students gain employability/occupational skills in an apprenticeship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514696"/>
                  </a:ext>
                </a:extLst>
              </a:tr>
              <a:tr h="1348697">
                <a:tc>
                  <a:txBody>
                    <a:bodyPr/>
                    <a:lstStyle/>
                    <a:p>
                      <a:pPr algn="ctr"/>
                      <a:r>
                        <a:rPr lang="en-US" sz="2400" b="1" dirty="0"/>
                        <a:t>Target Population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Youth (ages 16 to 24) currently enrolled in secondary education or pursuing a high school equivalency, including those with disabilities.</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768740"/>
                  </a:ext>
                </a:extLst>
              </a:tr>
              <a:tr h="933713">
                <a:tc>
                  <a:txBody>
                    <a:bodyPr/>
                    <a:lstStyle/>
                    <a:p>
                      <a:pPr algn="ctr"/>
                      <a:r>
                        <a:rPr lang="en-US" sz="2400" b="1" dirty="0"/>
                        <a:t>Special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Youth Apprenticeship Program must meet the criteria established in the Career Pathways Dictionary.</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179989"/>
                  </a:ext>
                </a:extLst>
              </a:tr>
            </a:tbl>
          </a:graphicData>
        </a:graphic>
      </p:graphicFrame>
    </p:spTree>
    <p:extLst>
      <p:ext uri="{BB962C8B-B14F-4D97-AF65-F5344CB8AC3E}">
        <p14:creationId xmlns:p14="http://schemas.microsoft.com/office/powerpoint/2010/main" val="416373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3CBB-AAE9-AE4B-9FCD-BD5FF9874CF9}"/>
              </a:ext>
            </a:extLst>
          </p:cNvPr>
          <p:cNvSpPr>
            <a:spLocks noGrp="1"/>
          </p:cNvSpPr>
          <p:nvPr>
            <p:ph type="title"/>
          </p:nvPr>
        </p:nvSpPr>
        <p:spPr/>
        <p:txBody>
          <a:bodyPr>
            <a:normAutofit/>
          </a:bodyPr>
          <a:lstStyle/>
          <a:p>
            <a:r>
              <a:rPr lang="en-US" sz="3200" dirty="0">
                <a:latin typeface="+mn-lt"/>
              </a:rPr>
              <a:t>10 PROGRAM COMPONENTS</a:t>
            </a:r>
          </a:p>
        </p:txBody>
      </p:sp>
      <p:sp>
        <p:nvSpPr>
          <p:cNvPr id="3" name="Content Placeholder 2">
            <a:extLst>
              <a:ext uri="{FF2B5EF4-FFF2-40B4-BE49-F238E27FC236}">
                <a16:creationId xmlns:a16="http://schemas.microsoft.com/office/drawing/2014/main" id="{FBB6C83C-7E73-A241-9029-E38EF7670954}"/>
              </a:ext>
            </a:extLst>
          </p:cNvPr>
          <p:cNvSpPr>
            <a:spLocks noGrp="1"/>
          </p:cNvSpPr>
          <p:nvPr>
            <p:ph idx="1"/>
          </p:nvPr>
        </p:nvSpPr>
        <p:spPr>
          <a:xfrm>
            <a:off x="1097280" y="1432560"/>
            <a:ext cx="10256520" cy="5050790"/>
          </a:xfrm>
        </p:spPr>
        <p:txBody>
          <a:bodyPr>
            <a:normAutofit fontScale="92500" lnSpcReduction="10000"/>
          </a:bodyPr>
          <a:lstStyle/>
          <a:p>
            <a:pPr marL="0" indent="0">
              <a:buNone/>
            </a:pPr>
            <a:r>
              <a:rPr lang="en-US" dirty="0">
                <a:solidFill>
                  <a:schemeClr val="tx1"/>
                </a:solidFill>
              </a:rPr>
              <a:t>Core Component Requirements </a:t>
            </a:r>
          </a:p>
          <a:p>
            <a:pPr marL="514350" indent="-514350">
              <a:buFont typeface="+mj-lt"/>
              <a:buAutoNum type="arabicPeriod"/>
            </a:pPr>
            <a:r>
              <a:rPr lang="en-US" dirty="0">
                <a:solidFill>
                  <a:schemeClr val="tx1"/>
                </a:solidFill>
              </a:rPr>
              <a:t>Partnerships</a:t>
            </a:r>
          </a:p>
          <a:p>
            <a:pPr marL="514350" indent="-514350">
              <a:buFont typeface="+mj-lt"/>
              <a:buAutoNum type="arabicPeriod"/>
            </a:pPr>
            <a:r>
              <a:rPr lang="en-US" dirty="0">
                <a:solidFill>
                  <a:schemeClr val="tx1"/>
                </a:solidFill>
              </a:rPr>
              <a:t>Business Engagement / Investment</a:t>
            </a:r>
          </a:p>
          <a:p>
            <a:pPr marL="514350" indent="-514350">
              <a:buFont typeface="+mj-lt"/>
              <a:buAutoNum type="arabicPeriod"/>
            </a:pPr>
            <a:r>
              <a:rPr lang="en-US" dirty="0">
                <a:solidFill>
                  <a:schemeClr val="tx1"/>
                </a:solidFill>
              </a:rPr>
              <a:t>Demand Industries that Result in High Skill Occupations</a:t>
            </a:r>
          </a:p>
          <a:p>
            <a:pPr marL="514350" indent="-514350">
              <a:buFont typeface="+mj-lt"/>
              <a:buAutoNum type="arabicPeriod"/>
            </a:pPr>
            <a:r>
              <a:rPr lang="en-US" dirty="0">
                <a:solidFill>
                  <a:schemeClr val="tx1"/>
                </a:solidFill>
              </a:rPr>
              <a:t>Receipt of Recognized Postsecondary Credential Attainment</a:t>
            </a:r>
          </a:p>
          <a:p>
            <a:pPr marL="514350" indent="-514350">
              <a:buFont typeface="+mj-lt"/>
              <a:buAutoNum type="arabicPeriod"/>
            </a:pPr>
            <a:r>
              <a:rPr lang="en-US" dirty="0">
                <a:solidFill>
                  <a:schemeClr val="tx1"/>
                </a:solidFill>
              </a:rPr>
              <a:t>Work-Based Learning</a:t>
            </a:r>
          </a:p>
          <a:p>
            <a:pPr marL="514350" indent="-514350">
              <a:buFont typeface="+mj-lt"/>
              <a:buAutoNum type="arabicPeriod"/>
            </a:pPr>
            <a:r>
              <a:rPr lang="en-US" dirty="0">
                <a:solidFill>
                  <a:schemeClr val="tx1"/>
                </a:solidFill>
              </a:rPr>
              <a:t>Contextualized Instruction and Workplace Skills</a:t>
            </a:r>
          </a:p>
          <a:p>
            <a:pPr marL="514350" indent="-514350">
              <a:buFont typeface="+mj-lt"/>
              <a:buAutoNum type="arabicPeriod"/>
            </a:pPr>
            <a:r>
              <a:rPr lang="en-US" dirty="0">
                <a:solidFill>
                  <a:schemeClr val="tx1"/>
                </a:solidFill>
              </a:rPr>
              <a:t>Individual Career/Employment Plans</a:t>
            </a:r>
          </a:p>
          <a:p>
            <a:pPr marL="514350" indent="-514350">
              <a:buFont typeface="+mj-lt"/>
              <a:buAutoNum type="arabicPeriod"/>
            </a:pPr>
            <a:r>
              <a:rPr lang="en-US" dirty="0">
                <a:solidFill>
                  <a:schemeClr val="tx1"/>
                </a:solidFill>
              </a:rPr>
              <a:t>Individual Support</a:t>
            </a:r>
          </a:p>
          <a:p>
            <a:pPr marL="514350" indent="-514350">
              <a:buFont typeface="+mj-lt"/>
              <a:buAutoNum type="arabicPeriod"/>
            </a:pPr>
            <a:r>
              <a:rPr lang="en-US" dirty="0">
                <a:solidFill>
                  <a:schemeClr val="tx1"/>
                </a:solidFill>
              </a:rPr>
              <a:t>Performance Results and Continuous Improvement</a:t>
            </a:r>
          </a:p>
          <a:p>
            <a:pPr marL="514350" indent="-514350">
              <a:buFont typeface="+mj-lt"/>
              <a:buAutoNum type="arabicPeriod"/>
            </a:pPr>
            <a:r>
              <a:rPr lang="en-US" dirty="0">
                <a:solidFill>
                  <a:schemeClr val="tx1"/>
                </a:solidFill>
              </a:rPr>
              <a:t>Sustainability Plan</a:t>
            </a: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p:txBody>
      </p:sp>
      <p:sp>
        <p:nvSpPr>
          <p:cNvPr id="4" name="Slide Number Placeholder 3">
            <a:extLst>
              <a:ext uri="{FF2B5EF4-FFF2-40B4-BE49-F238E27FC236}">
                <a16:creationId xmlns:a16="http://schemas.microsoft.com/office/drawing/2014/main" id="{86E6EFB5-6B60-8D4F-9B42-D1833BB9D082}"/>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
        <p:nvSpPr>
          <p:cNvPr id="6" name="TextBox 5">
            <a:extLst>
              <a:ext uri="{FF2B5EF4-FFF2-40B4-BE49-F238E27FC236}">
                <a16:creationId xmlns:a16="http://schemas.microsoft.com/office/drawing/2014/main" id="{62A0695C-A486-E244-9280-91937A73BEA6}"/>
              </a:ext>
            </a:extLst>
          </p:cNvPr>
          <p:cNvSpPr txBox="1"/>
          <p:nvPr/>
        </p:nvSpPr>
        <p:spPr>
          <a:xfrm>
            <a:off x="45720" y="6296580"/>
            <a:ext cx="2103120" cy="369332"/>
          </a:xfrm>
          <a:prstGeom prst="rect">
            <a:avLst/>
          </a:prstGeom>
          <a:noFill/>
        </p:spPr>
        <p:txBody>
          <a:bodyPr wrap="square" rtlCol="0">
            <a:spAutoFit/>
          </a:bodyPr>
          <a:lstStyle/>
          <a:p>
            <a:r>
              <a:rPr lang="en-US" i="1" dirty="0"/>
              <a:t>NOFO Page  4-6</a:t>
            </a:r>
          </a:p>
        </p:txBody>
      </p:sp>
    </p:spTree>
    <p:extLst>
      <p:ext uri="{BB962C8B-B14F-4D97-AF65-F5344CB8AC3E}">
        <p14:creationId xmlns:p14="http://schemas.microsoft.com/office/powerpoint/2010/main" val="184529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E3F74F-1F69-4D23-8EDC-C8E1D750A877}"/>
              </a:ext>
            </a:extLst>
          </p:cNvPr>
          <p:cNvSpPr>
            <a:spLocks noGrp="1"/>
          </p:cNvSpPr>
          <p:nvPr>
            <p:ph type="title"/>
          </p:nvPr>
        </p:nvSpPr>
        <p:spPr/>
        <p:txBody>
          <a:bodyPr>
            <a:normAutofit fontScale="90000"/>
          </a:bodyPr>
          <a:lstStyle/>
          <a:p>
            <a:br>
              <a:rPr kumimoji="0" lang="en-US" sz="3200" b="1" i="0" u="none" strike="noStrike" kern="1200" cap="none" spc="0" normalizeH="0" baseline="0" noProof="0" dirty="0">
                <a:ln>
                  <a:noFill/>
                </a:ln>
                <a:solidFill>
                  <a:srgbClr val="172169"/>
                </a:solidFill>
                <a:effectLst/>
                <a:uLnTx/>
                <a:uFillTx/>
                <a:latin typeface="+mn-lt"/>
                <a:ea typeface="+mj-ea"/>
                <a:cs typeface="+mj-cs"/>
              </a:rPr>
            </a:br>
            <a:r>
              <a:rPr kumimoji="0" lang="en-US" sz="3600" b="1" i="0" u="none" strike="noStrike" kern="1200" cap="none" spc="0" normalizeH="0" baseline="0" noProof="0" dirty="0">
                <a:ln>
                  <a:noFill/>
                </a:ln>
                <a:solidFill>
                  <a:srgbClr val="172169"/>
                </a:solidFill>
                <a:effectLst/>
                <a:uLnTx/>
                <a:uFillTx/>
                <a:latin typeface="+mn-lt"/>
                <a:ea typeface="+mj-ea"/>
                <a:cs typeface="+mj-cs"/>
              </a:rPr>
              <a:t>IMPORTANCE OF PARTNERSHIPS </a:t>
            </a:r>
            <a:br>
              <a:rPr kumimoji="0" lang="en-US" sz="3200" b="1" i="0" u="none" strike="noStrike" kern="1200" cap="none" spc="0" normalizeH="0" baseline="0" noProof="0" dirty="0">
                <a:ln>
                  <a:noFill/>
                </a:ln>
                <a:solidFill>
                  <a:srgbClr val="172169"/>
                </a:solidFill>
                <a:effectLst/>
                <a:uLnTx/>
                <a:uFillTx/>
                <a:latin typeface="+mn-lt"/>
                <a:ea typeface="+mj-ea"/>
                <a:cs typeface="+mj-cs"/>
              </a:rPr>
            </a:br>
            <a:endParaRPr lang="en-US" dirty="0"/>
          </a:p>
        </p:txBody>
      </p:sp>
      <p:sp>
        <p:nvSpPr>
          <p:cNvPr id="6" name="Content Placeholder 5">
            <a:extLst>
              <a:ext uri="{FF2B5EF4-FFF2-40B4-BE49-F238E27FC236}">
                <a16:creationId xmlns:a16="http://schemas.microsoft.com/office/drawing/2014/main" id="{0B680021-0C44-4595-B004-322D5FA79EA1}"/>
              </a:ext>
            </a:extLst>
          </p:cNvPr>
          <p:cNvSpPr>
            <a:spLocks noGrp="1"/>
          </p:cNvSpPr>
          <p:nvPr>
            <p:ph sz="half" idx="1"/>
          </p:nvPr>
        </p:nvSpPr>
        <p:spPr>
          <a:xfrm>
            <a:off x="304800" y="1665838"/>
            <a:ext cx="4053840" cy="4511125"/>
          </a:xfrm>
        </p:spPr>
        <p:txBody>
          <a:bodyPr>
            <a:normAutofit/>
          </a:bodyPr>
          <a:lstStyle/>
          <a:p>
            <a:pPr marL="0" marR="0" lvl="0" indent="0" algn="l" defTabSz="914400" rtl="0" eaLnBrk="1" fontAlgn="auto" latinLnBrk="0" hangingPunct="1">
              <a:lnSpc>
                <a:spcPct val="90000"/>
              </a:lnSpc>
              <a:spcBef>
                <a:spcPts val="600"/>
              </a:spcBef>
              <a:spcAft>
                <a:spcPts val="60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The Development of partnerships should result in the following goals:</a:t>
            </a:r>
          </a:p>
          <a:p>
            <a:pPr marL="457200" marR="0" lvl="0" indent="-279400" algn="l" defTabSz="914400" rtl="0" eaLnBrk="1" fontAlgn="auto" latinLnBrk="0" hangingPunct="1">
              <a:lnSpc>
                <a:spcPct val="90000"/>
              </a:lnSpc>
              <a:spcBef>
                <a:spcPts val="0"/>
              </a:spcBef>
              <a:spcAft>
                <a:spcPts val="600"/>
              </a:spcAft>
              <a:buClrTx/>
              <a:buSzTx/>
              <a:buFont typeface="Arial"/>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To connect with businesses that need this training for their workforce</a:t>
            </a:r>
          </a:p>
          <a:p>
            <a:pPr marL="457200" marR="0" lvl="0" indent="-279400" algn="l" defTabSz="914400" rtl="0" eaLnBrk="1" fontAlgn="auto" latinLnBrk="0" hangingPunct="1">
              <a:lnSpc>
                <a:spcPct val="90000"/>
              </a:lnSpc>
              <a:spcBef>
                <a:spcPts val="600"/>
              </a:spcBef>
              <a:spcAft>
                <a:spcPts val="1200"/>
              </a:spcAft>
              <a:buClrTx/>
              <a:buSzTx/>
              <a:buFont typeface="Arial"/>
              <a:buChar char="•"/>
              <a:tabLst/>
              <a:defRPr/>
            </a:pPr>
            <a:r>
              <a:rPr kumimoji="0" lang="en-US" sz="2000" b="0" i="0" u="none" strike="noStrike" kern="1200" cap="none" spc="0" normalizeH="0" baseline="0" noProof="0" dirty="0">
                <a:ln>
                  <a:noFill/>
                </a:ln>
                <a:effectLst/>
                <a:uLnTx/>
                <a:uFillTx/>
                <a:latin typeface="Calibri" panose="020F0502020204030204"/>
                <a:ea typeface="+mn-ea"/>
                <a:cs typeface="+mn-cs"/>
              </a:rPr>
              <a:t>To connect with organizations  that can facilitate or provide skill upgrade training to these workers</a:t>
            </a:r>
            <a:endParaRPr kumimoji="0" lang="en-US" sz="1600" b="0" i="0" u="none" strike="noStrike" kern="1200" cap="none" spc="0" normalizeH="0" baseline="0" noProof="0" dirty="0">
              <a:ln>
                <a:noFill/>
              </a:ln>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effectLst/>
                <a:uLnTx/>
                <a:uFillTx/>
                <a:latin typeface="Calibri" panose="020F0502020204030204"/>
                <a:ea typeface="+mn-ea"/>
                <a:cs typeface="+mn-cs"/>
              </a:rPr>
              <a:t> Industry &amp; Business Associations</a:t>
            </a:r>
          </a:p>
          <a:p>
            <a:pPr marL="685800" marR="0" lvl="1"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effectLst/>
                <a:uLnTx/>
                <a:uFillTx/>
                <a:latin typeface="Calibri" panose="020F0502020204030204"/>
                <a:ea typeface="+mn-ea"/>
                <a:cs typeface="+mn-cs"/>
              </a:rPr>
              <a:t> Community Colleges</a:t>
            </a:r>
          </a:p>
          <a:p>
            <a:pPr marL="685800" marR="0" lvl="1"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effectLst/>
                <a:uLnTx/>
                <a:uFillTx/>
                <a:latin typeface="Calibri" panose="020F0502020204030204"/>
                <a:ea typeface="+mn-ea"/>
                <a:cs typeface="+mn-cs"/>
              </a:rPr>
              <a:t> Public-Private Partners</a:t>
            </a:r>
          </a:p>
          <a:p>
            <a:pPr marL="685800" marR="0" lvl="1" indent="-22860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effectLst/>
                <a:uLnTx/>
                <a:uFillTx/>
                <a:latin typeface="Calibri" panose="020F0502020204030204"/>
                <a:ea typeface="+mn-ea"/>
                <a:cs typeface="+mn-cs"/>
              </a:rPr>
              <a:t> Local Workforce Agencies</a:t>
            </a:r>
          </a:p>
          <a:p>
            <a:endParaRPr lang="en-US" dirty="0"/>
          </a:p>
        </p:txBody>
      </p:sp>
      <p:pic>
        <p:nvPicPr>
          <p:cNvPr id="8" name="Content Placeholder 7">
            <a:extLst>
              <a:ext uri="{FF2B5EF4-FFF2-40B4-BE49-F238E27FC236}">
                <a16:creationId xmlns:a16="http://schemas.microsoft.com/office/drawing/2014/main" id="{FBAA1585-A048-4A92-9DA3-ADA26DAB5728}"/>
              </a:ext>
            </a:extLst>
          </p:cNvPr>
          <p:cNvPicPr>
            <a:picLocks noGrp="1" noChangeAspect="1"/>
          </p:cNvPicPr>
          <p:nvPr>
            <p:ph sz="half" idx="2"/>
          </p:nvPr>
        </p:nvPicPr>
        <p:blipFill>
          <a:blip r:embed="rId3"/>
          <a:stretch>
            <a:fillRect/>
          </a:stretch>
        </p:blipFill>
        <p:spPr>
          <a:xfrm>
            <a:off x="4995917" y="1109109"/>
            <a:ext cx="6357883" cy="5437046"/>
          </a:xfrm>
          <a:prstGeom prst="rect">
            <a:avLst/>
          </a:prstGeom>
        </p:spPr>
      </p:pic>
      <p:sp>
        <p:nvSpPr>
          <p:cNvPr id="4" name="Slide Number Placeholder 3">
            <a:extLst>
              <a:ext uri="{FF2B5EF4-FFF2-40B4-BE49-F238E27FC236}">
                <a16:creationId xmlns:a16="http://schemas.microsoft.com/office/drawing/2014/main" id="{DD043DC6-8FEA-4A94-8F4C-1ECACC79E624}"/>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293328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7180D2-D796-4FAA-B92C-1451FB51FE5C}"/>
              </a:ext>
            </a:extLst>
          </p:cNvPr>
          <p:cNvSpPr>
            <a:spLocks noGrp="1"/>
          </p:cNvSpPr>
          <p:nvPr>
            <p:ph type="title"/>
          </p:nvPr>
        </p:nvSpPr>
        <p:spPr/>
        <p:txBody>
          <a:bodyPr>
            <a:normAutofit fontScale="90000"/>
          </a:bodyPr>
          <a:lstStyle/>
          <a:p>
            <a:br>
              <a:rPr kumimoji="0" lang="en-US" sz="3200" b="1" i="0" u="none" strike="noStrike" kern="1200" cap="none" spc="0" normalizeH="0" baseline="0" noProof="0" dirty="0">
                <a:ln>
                  <a:noFill/>
                </a:ln>
                <a:solidFill>
                  <a:srgbClr val="172169"/>
                </a:solidFill>
                <a:effectLst/>
                <a:uLnTx/>
                <a:uFillTx/>
                <a:latin typeface="+mn-lt"/>
                <a:ea typeface="+mj-ea"/>
                <a:cs typeface="+mj-cs"/>
              </a:rPr>
            </a:br>
            <a:r>
              <a:rPr kumimoji="0" lang="en-US" sz="3600" b="1" i="0" u="none" strike="noStrike" kern="1200" cap="none" spc="0" normalizeH="0" baseline="0" noProof="0" dirty="0">
                <a:ln>
                  <a:noFill/>
                </a:ln>
                <a:solidFill>
                  <a:srgbClr val="172169"/>
                </a:solidFill>
                <a:effectLst/>
                <a:uLnTx/>
                <a:uFillTx/>
                <a:latin typeface="+mn-lt"/>
                <a:ea typeface="+mj-ea"/>
                <a:cs typeface="+mj-cs"/>
              </a:rPr>
              <a:t>PARTNERSHIP REQUIREMENTS</a:t>
            </a:r>
            <a:br>
              <a:rPr kumimoji="0" lang="en-US" sz="3200" b="1" i="0" u="none" strike="noStrike" kern="1200" cap="none" spc="0" normalizeH="0" baseline="0" noProof="0" dirty="0">
                <a:ln>
                  <a:noFill/>
                </a:ln>
                <a:solidFill>
                  <a:srgbClr val="172169"/>
                </a:solidFill>
                <a:effectLst/>
                <a:uLnTx/>
                <a:uFillTx/>
                <a:latin typeface="+mn-lt"/>
                <a:ea typeface="+mj-ea"/>
                <a:cs typeface="+mj-cs"/>
              </a:rPr>
            </a:br>
            <a:endParaRPr lang="en-US" dirty="0"/>
          </a:p>
        </p:txBody>
      </p:sp>
      <p:pic>
        <p:nvPicPr>
          <p:cNvPr id="8" name="Content Placeholder 7">
            <a:extLst>
              <a:ext uri="{FF2B5EF4-FFF2-40B4-BE49-F238E27FC236}">
                <a16:creationId xmlns:a16="http://schemas.microsoft.com/office/drawing/2014/main" id="{DD518B4B-CC57-473D-A257-46D6A5F480B9}"/>
              </a:ext>
            </a:extLst>
          </p:cNvPr>
          <p:cNvPicPr>
            <a:picLocks noGrp="1" noChangeAspect="1"/>
          </p:cNvPicPr>
          <p:nvPr>
            <p:ph idx="1"/>
          </p:nvPr>
        </p:nvPicPr>
        <p:blipFill>
          <a:blip r:embed="rId2"/>
          <a:stretch>
            <a:fillRect/>
          </a:stretch>
        </p:blipFill>
        <p:spPr>
          <a:xfrm>
            <a:off x="442521" y="1629624"/>
            <a:ext cx="10911279" cy="4617511"/>
          </a:xfrm>
          <a:prstGeom prst="rect">
            <a:avLst/>
          </a:prstGeom>
        </p:spPr>
      </p:pic>
      <p:sp>
        <p:nvSpPr>
          <p:cNvPr id="5" name="Slide Number Placeholder 4">
            <a:extLst>
              <a:ext uri="{FF2B5EF4-FFF2-40B4-BE49-F238E27FC236}">
                <a16:creationId xmlns:a16="http://schemas.microsoft.com/office/drawing/2014/main" id="{801F065F-9DE7-4E57-AD83-B6DE7B894F8F}"/>
              </a:ext>
            </a:extLst>
          </p:cNvPr>
          <p:cNvSpPr>
            <a:spLocks noGrp="1"/>
          </p:cNvSpPr>
          <p:nvPr>
            <p:ph type="sldNum" sz="quarter" idx="12"/>
          </p:nvPr>
        </p:nvSpPr>
        <p:spPr/>
        <p:txBody>
          <a:bodyPr/>
          <a:lstStyle/>
          <a:p>
            <a:fld id="{4C252FB9-B173-B746-BC64-1AB9D36BCBA0}" type="slidenum">
              <a:rPr lang="en-US" smtClean="0"/>
              <a:t>27</a:t>
            </a:fld>
            <a:endParaRPr lang="en-US" dirty="0"/>
          </a:p>
        </p:txBody>
      </p:sp>
    </p:spTree>
    <p:extLst>
      <p:ext uri="{BB962C8B-B14F-4D97-AF65-F5344CB8AC3E}">
        <p14:creationId xmlns:p14="http://schemas.microsoft.com/office/powerpoint/2010/main" val="4293961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50D8C-54CA-468A-A8A0-B791654828D3}"/>
              </a:ext>
            </a:extLst>
          </p:cNvPr>
          <p:cNvSpPr>
            <a:spLocks noGrp="1"/>
          </p:cNvSpPr>
          <p:nvPr>
            <p:ph type="title"/>
          </p:nvPr>
        </p:nvSpPr>
        <p:spPr/>
        <p:txBody>
          <a:bodyPr>
            <a:normAutofit fontScale="90000"/>
          </a:bodyPr>
          <a:lstStyle/>
          <a:p>
            <a:r>
              <a:rPr lang="en-US" sz="3200" dirty="0">
                <a:latin typeface="+mn-lt"/>
              </a:rPr>
              <a:t>MEMORANDUM OF UNDERSTANDING (MOU)</a:t>
            </a:r>
          </a:p>
        </p:txBody>
      </p:sp>
      <p:sp>
        <p:nvSpPr>
          <p:cNvPr id="4" name="Slide Number Placeholder 3">
            <a:extLst>
              <a:ext uri="{FF2B5EF4-FFF2-40B4-BE49-F238E27FC236}">
                <a16:creationId xmlns:a16="http://schemas.microsoft.com/office/drawing/2014/main" id="{A769D642-3BA0-408C-AD6C-F1603C75C518}"/>
              </a:ext>
            </a:extLst>
          </p:cNvPr>
          <p:cNvSpPr>
            <a:spLocks noGrp="1"/>
          </p:cNvSpPr>
          <p:nvPr>
            <p:ph type="sldNum" sz="quarter" idx="12"/>
          </p:nvPr>
        </p:nvSpPr>
        <p:spPr/>
        <p:txBody>
          <a:bodyPr/>
          <a:lstStyle/>
          <a:p>
            <a:fld id="{62E03C93-A8B5-5E4D-ADDE-FACFC10B3CD1}" type="slidenum">
              <a:rPr lang="en-US" smtClean="0"/>
              <a:pPr/>
              <a:t>28</a:t>
            </a:fld>
            <a:endParaRPr lang="en-US" dirty="0"/>
          </a:p>
        </p:txBody>
      </p:sp>
      <p:pic>
        <p:nvPicPr>
          <p:cNvPr id="11" name="Content Placeholder 10">
            <a:extLst>
              <a:ext uri="{FF2B5EF4-FFF2-40B4-BE49-F238E27FC236}">
                <a16:creationId xmlns:a16="http://schemas.microsoft.com/office/drawing/2014/main" id="{40712390-D61A-4D63-8370-E6254DD7349F}"/>
              </a:ext>
            </a:extLst>
          </p:cNvPr>
          <p:cNvPicPr>
            <a:picLocks noGrp="1" noChangeAspect="1"/>
          </p:cNvPicPr>
          <p:nvPr>
            <p:ph idx="1"/>
          </p:nvPr>
        </p:nvPicPr>
        <p:blipFill>
          <a:blip r:embed="rId2"/>
          <a:stretch>
            <a:fillRect/>
          </a:stretch>
        </p:blipFill>
        <p:spPr>
          <a:xfrm>
            <a:off x="-792480" y="1463040"/>
            <a:ext cx="14430969" cy="5202872"/>
          </a:xfrm>
          <a:prstGeom prst="rect">
            <a:avLst/>
          </a:prstGeom>
        </p:spPr>
      </p:pic>
      <p:sp>
        <p:nvSpPr>
          <p:cNvPr id="2" name="TextBox 1">
            <a:extLst>
              <a:ext uri="{FF2B5EF4-FFF2-40B4-BE49-F238E27FC236}">
                <a16:creationId xmlns:a16="http://schemas.microsoft.com/office/drawing/2014/main" id="{A06F8A43-4CED-BA42-91C2-19BCCDB103C7}"/>
              </a:ext>
            </a:extLst>
          </p:cNvPr>
          <p:cNvSpPr txBox="1"/>
          <p:nvPr/>
        </p:nvSpPr>
        <p:spPr>
          <a:xfrm>
            <a:off x="5310484" y="3279646"/>
            <a:ext cx="2225040" cy="1569660"/>
          </a:xfrm>
          <a:prstGeom prst="rect">
            <a:avLst/>
          </a:prstGeom>
          <a:noFill/>
        </p:spPr>
        <p:txBody>
          <a:bodyPr wrap="square" rtlCol="0">
            <a:spAutoFit/>
          </a:bodyPr>
          <a:lstStyle/>
          <a:p>
            <a:pPr algn="ctr"/>
            <a:r>
              <a:rPr lang="en-US" sz="2400" b="1" dirty="0">
                <a:solidFill>
                  <a:srgbClr val="172169"/>
                </a:solidFill>
              </a:rPr>
              <a:t>MOUs </a:t>
            </a:r>
            <a:r>
              <a:rPr lang="en-US" sz="2400" b="1" i="1" dirty="0">
                <a:solidFill>
                  <a:srgbClr val="172169"/>
                </a:solidFill>
              </a:rPr>
              <a:t>MUST </a:t>
            </a:r>
            <a:r>
              <a:rPr lang="en-US" sz="2400" b="1" dirty="0">
                <a:solidFill>
                  <a:srgbClr val="172169"/>
                </a:solidFill>
              </a:rPr>
              <a:t>INCLUDE EACH OF THESE ITEMS</a:t>
            </a:r>
          </a:p>
        </p:txBody>
      </p:sp>
    </p:spTree>
    <p:extLst>
      <p:ext uri="{BB962C8B-B14F-4D97-AF65-F5344CB8AC3E}">
        <p14:creationId xmlns:p14="http://schemas.microsoft.com/office/powerpoint/2010/main" val="2719015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97E3-4504-E245-B5B1-5DF6E5D62970}"/>
              </a:ext>
            </a:extLst>
          </p:cNvPr>
          <p:cNvSpPr>
            <a:spLocks noGrp="1"/>
          </p:cNvSpPr>
          <p:nvPr>
            <p:ph type="title"/>
          </p:nvPr>
        </p:nvSpPr>
        <p:spPr/>
        <p:txBody>
          <a:bodyPr>
            <a:noAutofit/>
          </a:bodyPr>
          <a:lstStyle/>
          <a:p>
            <a:pPr algn="ctr"/>
            <a:r>
              <a:rPr lang="en-US" sz="3200" dirty="0">
                <a:latin typeface="+mn-lt"/>
              </a:rPr>
              <a:t>LOCAL WORKFORCE INNOVATION AREA &amp; REGIONAL MAP </a:t>
            </a:r>
          </a:p>
        </p:txBody>
      </p:sp>
      <p:sp>
        <p:nvSpPr>
          <p:cNvPr id="5" name="Content Placeholder 4">
            <a:extLst>
              <a:ext uri="{FF2B5EF4-FFF2-40B4-BE49-F238E27FC236}">
                <a16:creationId xmlns:a16="http://schemas.microsoft.com/office/drawing/2014/main" id="{907A8407-DF63-9D42-AE7E-BDFF039A6C88}"/>
              </a:ext>
            </a:extLst>
          </p:cNvPr>
          <p:cNvSpPr>
            <a:spLocks noGrp="1"/>
          </p:cNvSpPr>
          <p:nvPr>
            <p:ph sz="half" idx="1"/>
          </p:nvPr>
        </p:nvSpPr>
        <p:spPr>
          <a:xfrm>
            <a:off x="838199" y="1825625"/>
            <a:ext cx="5523633" cy="4351338"/>
          </a:xfrm>
        </p:spPr>
        <p:txBody>
          <a:bodyPr>
            <a:normAutofit/>
          </a:bodyPr>
          <a:lstStyle/>
          <a:p>
            <a:r>
              <a:rPr lang="en-US" dirty="0"/>
              <a:t>Applicants must identify the Economic Development Region (EDR)/ Local Workforce Innovation Area (LWIA) in which the project will be administered</a:t>
            </a:r>
          </a:p>
          <a:p>
            <a:r>
              <a:rPr lang="en-US" dirty="0"/>
              <a:t>Applicants must work with state, regional, and local partners to implement the project in coordination with WIOA guidelines</a:t>
            </a:r>
          </a:p>
        </p:txBody>
      </p:sp>
      <p:pic>
        <p:nvPicPr>
          <p:cNvPr id="8" name="Content Placeholder 7" descr="Map&#10;&#10;Description automatically generated">
            <a:extLst>
              <a:ext uri="{FF2B5EF4-FFF2-40B4-BE49-F238E27FC236}">
                <a16:creationId xmlns:a16="http://schemas.microsoft.com/office/drawing/2014/main" id="{FA2FD1F1-B953-6041-AF67-116DE6F42C0E}"/>
              </a:ext>
            </a:extLst>
          </p:cNvPr>
          <p:cNvPicPr>
            <a:picLocks noGrp="1" noChangeAspect="1"/>
          </p:cNvPicPr>
          <p:nvPr>
            <p:ph sz="half" idx="2"/>
          </p:nvPr>
        </p:nvPicPr>
        <p:blipFill>
          <a:blip r:embed="rId2"/>
          <a:stretch>
            <a:fillRect/>
          </a:stretch>
        </p:blipFill>
        <p:spPr>
          <a:xfrm>
            <a:off x="6888480" y="1463040"/>
            <a:ext cx="3938673" cy="5020309"/>
          </a:xfrm>
        </p:spPr>
      </p:pic>
      <p:sp>
        <p:nvSpPr>
          <p:cNvPr id="4" name="Slide Number Placeholder 3">
            <a:extLst>
              <a:ext uri="{FF2B5EF4-FFF2-40B4-BE49-F238E27FC236}">
                <a16:creationId xmlns:a16="http://schemas.microsoft.com/office/drawing/2014/main" id="{3946EE41-FFC4-4248-84C6-A27BE59E6519}"/>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
        <p:nvSpPr>
          <p:cNvPr id="9" name="TextBox 8">
            <a:extLst>
              <a:ext uri="{FF2B5EF4-FFF2-40B4-BE49-F238E27FC236}">
                <a16:creationId xmlns:a16="http://schemas.microsoft.com/office/drawing/2014/main" id="{6C1A3793-FA1D-2942-9092-140D69805EAC}"/>
              </a:ext>
            </a:extLst>
          </p:cNvPr>
          <p:cNvSpPr txBox="1"/>
          <p:nvPr/>
        </p:nvSpPr>
        <p:spPr>
          <a:xfrm>
            <a:off x="311551" y="6176963"/>
            <a:ext cx="2692850" cy="369332"/>
          </a:xfrm>
          <a:prstGeom prst="rect">
            <a:avLst/>
          </a:prstGeom>
          <a:noFill/>
        </p:spPr>
        <p:txBody>
          <a:bodyPr wrap="square" rtlCol="0">
            <a:spAutoFit/>
          </a:bodyPr>
          <a:lstStyle/>
          <a:p>
            <a:r>
              <a:rPr lang="en-US" i="1" dirty="0"/>
              <a:t>NOFO Page 6</a:t>
            </a:r>
          </a:p>
        </p:txBody>
      </p:sp>
    </p:spTree>
    <p:extLst>
      <p:ext uri="{BB962C8B-B14F-4D97-AF65-F5344CB8AC3E}">
        <p14:creationId xmlns:p14="http://schemas.microsoft.com/office/powerpoint/2010/main" val="30136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3418681" y="501650"/>
            <a:ext cx="7616143" cy="561049"/>
          </a:xfrm>
        </p:spPr>
        <p:txBody>
          <a:bodyPr>
            <a:noAutofit/>
          </a:bodyPr>
          <a:lstStyle/>
          <a:p>
            <a:r>
              <a:rPr lang="en-US" sz="3200" spc="-40" dirty="0">
                <a:latin typeface="+mn-lt"/>
              </a:rPr>
              <a:t>ACCESS</a:t>
            </a:r>
            <a:r>
              <a:rPr lang="en-US" sz="3200" spc="-290" dirty="0">
                <a:latin typeface="+mn-lt"/>
              </a:rPr>
              <a:t> </a:t>
            </a:r>
            <a:r>
              <a:rPr lang="en-US" sz="3200" spc="110" dirty="0">
                <a:latin typeface="+mn-lt"/>
              </a:rPr>
              <a:t>AND</a:t>
            </a:r>
            <a:r>
              <a:rPr lang="en-US" sz="3200" spc="-290" dirty="0">
                <a:latin typeface="+mn-lt"/>
              </a:rPr>
              <a:t> </a:t>
            </a:r>
            <a:r>
              <a:rPr lang="en-US" sz="3200" spc="50" dirty="0">
                <a:latin typeface="+mn-lt"/>
              </a:rPr>
              <a:t>PARTICIPATION</a:t>
            </a:r>
            <a:r>
              <a:rPr lang="en-US" sz="3200" spc="-290" dirty="0">
                <a:latin typeface="+mn-lt"/>
              </a:rPr>
              <a:t> </a:t>
            </a:r>
            <a:r>
              <a:rPr lang="en-US" sz="3200" spc="-65" dirty="0">
                <a:latin typeface="+mn-lt"/>
              </a:rPr>
              <a:t>GUIDELINES</a:t>
            </a:r>
            <a:endParaRPr lang="en-US" sz="3200" dirty="0">
              <a:latin typeface="+mn-lt"/>
            </a:endParaRPr>
          </a:p>
        </p:txBody>
      </p:sp>
      <p:sp>
        <p:nvSpPr>
          <p:cNvPr id="5" name="Text Placeholder 4">
            <a:extLst>
              <a:ext uri="{FF2B5EF4-FFF2-40B4-BE49-F238E27FC236}">
                <a16:creationId xmlns:a16="http://schemas.microsoft.com/office/drawing/2014/main" id="{C997E13D-5981-4AB4-8861-EE57674ADE6F}"/>
              </a:ext>
            </a:extLst>
          </p:cNvPr>
          <p:cNvSpPr>
            <a:spLocks noGrp="1"/>
          </p:cNvSpPr>
          <p:nvPr>
            <p:ph type="body" idx="1"/>
          </p:nvPr>
        </p:nvSpPr>
        <p:spPr>
          <a:solidFill>
            <a:schemeClr val="accent1">
              <a:lumMod val="20000"/>
              <a:lumOff val="80000"/>
            </a:schemeClr>
          </a:solidFill>
          <a:ln>
            <a:solidFill>
              <a:schemeClr val="tx1"/>
            </a:solidFill>
          </a:ln>
        </p:spPr>
        <p:txBody>
          <a:bodyPr>
            <a:normAutofit fontScale="25000" lnSpcReduction="20000"/>
          </a:bodyPr>
          <a:lstStyle/>
          <a:p>
            <a:endParaRPr lang="en-US" dirty="0"/>
          </a:p>
          <a:p>
            <a:pPr algn="ctr"/>
            <a:endParaRPr lang="en-US" dirty="0"/>
          </a:p>
          <a:p>
            <a:pPr algn="ctr"/>
            <a:r>
              <a:rPr lang="en-US" sz="11100" dirty="0"/>
              <a:t>MEETING ACCESS</a:t>
            </a:r>
          </a:p>
          <a:p>
            <a:endParaRPr lang="en-US" dirty="0"/>
          </a:p>
        </p:txBody>
      </p:sp>
      <p:sp>
        <p:nvSpPr>
          <p:cNvPr id="6" name="Content Placeholder 5">
            <a:extLst>
              <a:ext uri="{FF2B5EF4-FFF2-40B4-BE49-F238E27FC236}">
                <a16:creationId xmlns:a16="http://schemas.microsoft.com/office/drawing/2014/main" id="{B5CD8069-93D0-4C03-BDEE-0416EAD1F84F}"/>
              </a:ext>
            </a:extLst>
          </p:cNvPr>
          <p:cNvSpPr>
            <a:spLocks noGrp="1"/>
          </p:cNvSpPr>
          <p:nvPr>
            <p:ph sz="half" idx="2"/>
          </p:nvPr>
        </p:nvSpPr>
        <p:spPr>
          <a:ln>
            <a:solidFill>
              <a:schemeClr val="tx1"/>
            </a:solidFill>
          </a:ln>
        </p:spPr>
        <p:txBody>
          <a:bodyPr>
            <a:normAutofit/>
          </a:bodyPr>
          <a:lstStyle/>
          <a:p>
            <a:r>
              <a:rPr lang="en-US" sz="2800" spc="10" dirty="0">
                <a:cs typeface="Tahoma"/>
              </a:rPr>
              <a:t>Select </a:t>
            </a:r>
            <a:r>
              <a:rPr lang="en-US" sz="2800" spc="15" dirty="0">
                <a:cs typeface="Tahoma"/>
              </a:rPr>
              <a:t>the “</a:t>
            </a:r>
            <a:r>
              <a:rPr lang="en-US" sz="2800" spc="45" dirty="0">
                <a:cs typeface="Tahoma"/>
              </a:rPr>
              <a:t>Call </a:t>
            </a:r>
            <a:r>
              <a:rPr lang="en-US" sz="2800" spc="114" dirty="0">
                <a:cs typeface="Tahoma"/>
              </a:rPr>
              <a:t>Me” </a:t>
            </a:r>
            <a:r>
              <a:rPr lang="en-US" sz="2800" spc="40" dirty="0">
                <a:cs typeface="Tahoma"/>
              </a:rPr>
              <a:t>option </a:t>
            </a:r>
            <a:r>
              <a:rPr lang="en-US" sz="2800" spc="5" dirty="0">
                <a:cs typeface="Tahoma"/>
              </a:rPr>
              <a:t>on  </a:t>
            </a:r>
            <a:r>
              <a:rPr lang="en-US" sz="2800" spc="20" dirty="0">
                <a:cs typeface="Tahoma"/>
              </a:rPr>
              <a:t>Zoom</a:t>
            </a:r>
            <a:r>
              <a:rPr lang="en-US" sz="2800" spc="-204" dirty="0">
                <a:cs typeface="Tahoma"/>
              </a:rPr>
              <a:t> </a:t>
            </a:r>
            <a:r>
              <a:rPr lang="en-US" sz="2800" spc="40" dirty="0">
                <a:cs typeface="Tahoma"/>
              </a:rPr>
              <a:t>to</a:t>
            </a:r>
            <a:r>
              <a:rPr lang="en-US" sz="2800" spc="-200" dirty="0">
                <a:cs typeface="Tahoma"/>
              </a:rPr>
              <a:t> </a:t>
            </a:r>
            <a:r>
              <a:rPr lang="en-US" sz="2800" spc="-10" dirty="0">
                <a:cs typeface="Tahoma"/>
              </a:rPr>
              <a:t>use</a:t>
            </a:r>
            <a:r>
              <a:rPr lang="en-US" sz="2800" spc="-200" dirty="0">
                <a:cs typeface="Tahoma"/>
              </a:rPr>
              <a:t> </a:t>
            </a:r>
            <a:r>
              <a:rPr lang="en-US" sz="2800" spc="20" dirty="0">
                <a:cs typeface="Tahoma"/>
              </a:rPr>
              <a:t>your</a:t>
            </a:r>
            <a:r>
              <a:rPr lang="en-US" sz="2800" spc="-200" dirty="0">
                <a:cs typeface="Tahoma"/>
              </a:rPr>
              <a:t> </a:t>
            </a:r>
            <a:r>
              <a:rPr lang="en-US" sz="2800" dirty="0">
                <a:cs typeface="Tahoma"/>
              </a:rPr>
              <a:t>phone</a:t>
            </a:r>
            <a:r>
              <a:rPr lang="en-US" sz="2800" spc="-200" dirty="0">
                <a:cs typeface="Tahoma"/>
              </a:rPr>
              <a:t> </a:t>
            </a:r>
            <a:r>
              <a:rPr lang="en-US" sz="2800" spc="35" dirty="0">
                <a:cs typeface="Tahoma"/>
              </a:rPr>
              <a:t>for</a:t>
            </a:r>
            <a:r>
              <a:rPr lang="en-US" sz="2800" spc="-200" dirty="0">
                <a:cs typeface="Tahoma"/>
              </a:rPr>
              <a:t> </a:t>
            </a:r>
            <a:r>
              <a:rPr lang="en-US" sz="2800" spc="5" dirty="0">
                <a:cs typeface="Tahoma"/>
              </a:rPr>
              <a:t>audio </a:t>
            </a:r>
            <a:r>
              <a:rPr lang="en-US" sz="2800" spc="20" dirty="0">
                <a:cs typeface="Tahoma"/>
              </a:rPr>
              <a:t>while</a:t>
            </a:r>
            <a:r>
              <a:rPr lang="en-US" sz="2800" spc="-200" dirty="0">
                <a:cs typeface="Tahoma"/>
              </a:rPr>
              <a:t> </a:t>
            </a:r>
            <a:r>
              <a:rPr lang="en-US" sz="2800" spc="-10" dirty="0">
                <a:cs typeface="Tahoma"/>
              </a:rPr>
              <a:t>using</a:t>
            </a:r>
            <a:r>
              <a:rPr lang="en-US" sz="2800" spc="-195" dirty="0">
                <a:cs typeface="Tahoma"/>
              </a:rPr>
              <a:t> </a:t>
            </a:r>
            <a:r>
              <a:rPr lang="en-US" sz="2800" spc="15" dirty="0">
                <a:cs typeface="Tahoma"/>
              </a:rPr>
              <a:t>the</a:t>
            </a:r>
            <a:r>
              <a:rPr lang="en-US" sz="2800" spc="-195" dirty="0">
                <a:cs typeface="Tahoma"/>
              </a:rPr>
              <a:t> </a:t>
            </a:r>
            <a:r>
              <a:rPr lang="en-US" sz="2800" spc="15" dirty="0">
                <a:cs typeface="Tahoma"/>
              </a:rPr>
              <a:t>video</a:t>
            </a:r>
            <a:r>
              <a:rPr lang="en-US" sz="2800" spc="-195" dirty="0">
                <a:cs typeface="Tahoma"/>
              </a:rPr>
              <a:t> </a:t>
            </a:r>
            <a:r>
              <a:rPr lang="en-US" sz="2800" spc="-5" dirty="0">
                <a:cs typeface="Tahoma"/>
              </a:rPr>
              <a:t>option,</a:t>
            </a:r>
            <a:r>
              <a:rPr lang="en-US" sz="2800" spc="-200" dirty="0">
                <a:cs typeface="Tahoma"/>
              </a:rPr>
              <a:t> </a:t>
            </a:r>
            <a:r>
              <a:rPr lang="en-US" sz="2800" spc="35" dirty="0">
                <a:cs typeface="Tahoma"/>
              </a:rPr>
              <a:t>if</a:t>
            </a:r>
            <a:r>
              <a:rPr lang="en-US" sz="2800" spc="-195" dirty="0">
                <a:cs typeface="Tahoma"/>
              </a:rPr>
              <a:t> </a:t>
            </a:r>
            <a:r>
              <a:rPr lang="en-US" sz="2800" spc="5" dirty="0">
                <a:cs typeface="Tahoma"/>
              </a:rPr>
              <a:t>you </a:t>
            </a:r>
            <a:r>
              <a:rPr lang="en-US" sz="2800" spc="-20" dirty="0">
                <a:cs typeface="Tahoma"/>
              </a:rPr>
              <a:t>choose.</a:t>
            </a:r>
          </a:p>
          <a:p>
            <a:r>
              <a:rPr lang="en-US" spc="-20" dirty="0">
                <a:cs typeface="Tahoma"/>
              </a:rPr>
              <a:t>This webinar will be recorded and posted to Illinois workNet. </a:t>
            </a:r>
            <a:endParaRPr lang="en-US" sz="2800" spc="-20" dirty="0">
              <a:cs typeface="Tahoma"/>
            </a:endParaRPr>
          </a:p>
          <a:p>
            <a:endParaRPr lang="en-US" sz="2800" dirty="0">
              <a:latin typeface="Tahoma"/>
              <a:cs typeface="Tahoma"/>
            </a:endParaRPr>
          </a:p>
          <a:p>
            <a:pPr marL="0" indent="0">
              <a:buNone/>
            </a:pPr>
            <a:endParaRPr lang="en-US" dirty="0"/>
          </a:p>
        </p:txBody>
      </p:sp>
      <p:sp>
        <p:nvSpPr>
          <p:cNvPr id="7" name="Text Placeholder 6">
            <a:extLst>
              <a:ext uri="{FF2B5EF4-FFF2-40B4-BE49-F238E27FC236}">
                <a16:creationId xmlns:a16="http://schemas.microsoft.com/office/drawing/2014/main" id="{D589DD28-1292-4B1B-AAC3-67FE158362B8}"/>
              </a:ext>
            </a:extLst>
          </p:cNvPr>
          <p:cNvSpPr>
            <a:spLocks noGrp="1"/>
          </p:cNvSpPr>
          <p:nvPr>
            <p:ph type="body" sz="quarter" idx="3"/>
          </p:nvPr>
        </p:nvSpPr>
        <p:spPr>
          <a:solidFill>
            <a:schemeClr val="accent1">
              <a:lumMod val="20000"/>
              <a:lumOff val="80000"/>
            </a:schemeClr>
          </a:solidFill>
          <a:ln>
            <a:solidFill>
              <a:schemeClr val="tx1"/>
            </a:solidFill>
          </a:ln>
        </p:spPr>
        <p:txBody>
          <a:bodyPr>
            <a:normAutofit fontScale="25000" lnSpcReduction="20000"/>
          </a:bodyPr>
          <a:lstStyle/>
          <a:p>
            <a:pPr algn="ctr"/>
            <a:endParaRPr lang="en-US" dirty="0"/>
          </a:p>
          <a:p>
            <a:pPr algn="ctr"/>
            <a:endParaRPr lang="en-US" dirty="0"/>
          </a:p>
          <a:p>
            <a:pPr algn="ctr"/>
            <a:r>
              <a:rPr lang="en-US" sz="11100" dirty="0"/>
              <a:t>MEETING PARTICIPATION</a:t>
            </a:r>
          </a:p>
          <a:p>
            <a:endParaRPr lang="en-US" dirty="0"/>
          </a:p>
        </p:txBody>
      </p:sp>
      <p:sp>
        <p:nvSpPr>
          <p:cNvPr id="8" name="Content Placeholder 7">
            <a:extLst>
              <a:ext uri="{FF2B5EF4-FFF2-40B4-BE49-F238E27FC236}">
                <a16:creationId xmlns:a16="http://schemas.microsoft.com/office/drawing/2014/main" id="{C8E76E74-A51A-4B14-99F5-2E0C745B0D3A}"/>
              </a:ext>
            </a:extLst>
          </p:cNvPr>
          <p:cNvSpPr>
            <a:spLocks noGrp="1"/>
          </p:cNvSpPr>
          <p:nvPr>
            <p:ph sz="quarter" idx="4"/>
          </p:nvPr>
        </p:nvSpPr>
        <p:spPr>
          <a:ln>
            <a:solidFill>
              <a:schemeClr val="tx1"/>
            </a:solidFill>
          </a:ln>
        </p:spPr>
        <p:txBody>
          <a:bodyPr>
            <a:normAutofit/>
          </a:bodyPr>
          <a:lstStyle/>
          <a:p>
            <a:r>
              <a:rPr lang="en-US" sz="2800" spc="10" dirty="0">
                <a:cs typeface="Calibri" panose="020F0502020204030204" pitchFamily="34" charset="0"/>
              </a:rPr>
              <a:t>Everyone will be muted for this webinar. </a:t>
            </a:r>
          </a:p>
          <a:p>
            <a:r>
              <a:rPr lang="en-US" sz="2800" spc="10" dirty="0">
                <a:cs typeface="Calibri" panose="020F0502020204030204" pitchFamily="34" charset="0"/>
              </a:rPr>
              <a:t>A FAQs Page has been created to track questions raised during the webinar. </a:t>
            </a:r>
          </a:p>
          <a:p>
            <a:r>
              <a:rPr lang="en-US" sz="2800" spc="40" dirty="0">
                <a:cs typeface="Tahoma"/>
              </a:rPr>
              <a:t>Materials</a:t>
            </a:r>
            <a:r>
              <a:rPr lang="en-US" sz="2800" spc="-204" dirty="0">
                <a:cs typeface="Tahoma"/>
              </a:rPr>
              <a:t> </a:t>
            </a:r>
            <a:r>
              <a:rPr lang="en-US" sz="2800" dirty="0">
                <a:cs typeface="Tahoma"/>
              </a:rPr>
              <a:t>shared</a:t>
            </a:r>
            <a:r>
              <a:rPr lang="en-US" sz="2800" spc="-204" dirty="0">
                <a:cs typeface="Tahoma"/>
              </a:rPr>
              <a:t> </a:t>
            </a:r>
            <a:r>
              <a:rPr lang="en-US" sz="2800" spc="5" dirty="0">
                <a:cs typeface="Tahoma"/>
              </a:rPr>
              <a:t>during</a:t>
            </a:r>
            <a:r>
              <a:rPr lang="en-US" sz="2800" spc="-204" dirty="0">
                <a:cs typeface="Tahoma"/>
              </a:rPr>
              <a:t> </a:t>
            </a:r>
            <a:r>
              <a:rPr lang="en-US" sz="2800" spc="15" dirty="0">
                <a:cs typeface="Tahoma"/>
              </a:rPr>
              <a:t>the  </a:t>
            </a:r>
            <a:r>
              <a:rPr lang="en-US" sz="2800" spc="-5" dirty="0">
                <a:cs typeface="Tahoma"/>
              </a:rPr>
              <a:t>meeting</a:t>
            </a:r>
            <a:r>
              <a:rPr lang="en-US" sz="2800" spc="-195" dirty="0">
                <a:cs typeface="Tahoma"/>
              </a:rPr>
              <a:t> </a:t>
            </a:r>
            <a:r>
              <a:rPr lang="en-US" sz="2800" spc="40" dirty="0">
                <a:cs typeface="Tahoma"/>
              </a:rPr>
              <a:t>will</a:t>
            </a:r>
            <a:r>
              <a:rPr lang="en-US" sz="2800" spc="-195" dirty="0">
                <a:cs typeface="Tahoma"/>
              </a:rPr>
              <a:t> </a:t>
            </a:r>
            <a:r>
              <a:rPr lang="en-US" sz="2800" dirty="0">
                <a:cs typeface="Tahoma"/>
              </a:rPr>
              <a:t>be</a:t>
            </a:r>
            <a:r>
              <a:rPr lang="en-US" sz="2800" spc="-195" dirty="0">
                <a:cs typeface="Tahoma"/>
              </a:rPr>
              <a:t> </a:t>
            </a:r>
            <a:r>
              <a:rPr lang="en-US" sz="2800" dirty="0">
                <a:cs typeface="Tahoma"/>
              </a:rPr>
              <a:t>available</a:t>
            </a:r>
            <a:r>
              <a:rPr lang="en-US" sz="2800" spc="-195" dirty="0">
                <a:cs typeface="Tahoma"/>
              </a:rPr>
              <a:t> </a:t>
            </a:r>
            <a:r>
              <a:rPr lang="en-US" sz="2800" spc="5" dirty="0">
                <a:cs typeface="Tahoma"/>
              </a:rPr>
              <a:t>on  Illinois </a:t>
            </a:r>
            <a:r>
              <a:rPr lang="en-US" sz="2800" spc="25" dirty="0">
                <a:cs typeface="Tahoma"/>
              </a:rPr>
              <a:t>workNet.</a:t>
            </a:r>
            <a:endParaRPr lang="en-US" sz="2800" dirty="0">
              <a:cs typeface="Tahoma"/>
            </a:endParaRPr>
          </a:p>
          <a:p>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277364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2FAD6C-F072-3141-8DE8-7BB355FFBB4F}"/>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
        <p:nvSpPr>
          <p:cNvPr id="6" name="Title 5">
            <a:extLst>
              <a:ext uri="{FF2B5EF4-FFF2-40B4-BE49-F238E27FC236}">
                <a16:creationId xmlns:a16="http://schemas.microsoft.com/office/drawing/2014/main" id="{5EC67F00-6BA7-074F-A9B2-C00BE78ABA0A}"/>
              </a:ext>
            </a:extLst>
          </p:cNvPr>
          <p:cNvSpPr>
            <a:spLocks noGrp="1"/>
          </p:cNvSpPr>
          <p:nvPr>
            <p:ph type="title"/>
          </p:nvPr>
        </p:nvSpPr>
        <p:spPr>
          <a:xfrm>
            <a:off x="2682240" y="610865"/>
            <a:ext cx="8671560" cy="638815"/>
          </a:xfrm>
        </p:spPr>
        <p:txBody>
          <a:bodyPr>
            <a:normAutofit/>
          </a:bodyPr>
          <a:lstStyle/>
          <a:p>
            <a:r>
              <a:rPr lang="en-US" sz="3200" dirty="0">
                <a:latin typeface="+mn-lt"/>
              </a:rPr>
              <a:t>14 WIOA YOUTH PROGRAM ELEMENTS</a:t>
            </a:r>
          </a:p>
        </p:txBody>
      </p:sp>
      <p:sp>
        <p:nvSpPr>
          <p:cNvPr id="9" name="Content Placeholder 8">
            <a:extLst>
              <a:ext uri="{FF2B5EF4-FFF2-40B4-BE49-F238E27FC236}">
                <a16:creationId xmlns:a16="http://schemas.microsoft.com/office/drawing/2014/main" id="{C9CD4F90-D00F-EC44-971B-8877DF9F1118}"/>
              </a:ext>
            </a:extLst>
          </p:cNvPr>
          <p:cNvSpPr>
            <a:spLocks noGrp="1"/>
          </p:cNvSpPr>
          <p:nvPr>
            <p:ph idx="1"/>
          </p:nvPr>
        </p:nvSpPr>
        <p:spPr>
          <a:xfrm>
            <a:off x="838200" y="1341437"/>
            <a:ext cx="10938164" cy="5324475"/>
          </a:xfrm>
        </p:spPr>
        <p:txBody>
          <a:bodyPr>
            <a:normAutofit fontScale="32500" lnSpcReduction="20000"/>
          </a:bodyPr>
          <a:lstStyle/>
          <a:p>
            <a:pPr marL="514350" indent="-514350">
              <a:buFont typeface="+mj-lt"/>
              <a:buAutoNum type="arabicPeriod"/>
            </a:pPr>
            <a:r>
              <a:rPr lang="en-US" sz="5200" dirty="0">
                <a:solidFill>
                  <a:schemeClr val="tx1"/>
                </a:solidFill>
              </a:rPr>
              <a:t>Tutoring, study skills training, instruction, evidence-based dropout prevention and recovery strategies that lead to the completion of the requirements for a secondary school diploma or its recognized equivalent, or a recognized postsecondary credential</a:t>
            </a:r>
          </a:p>
          <a:p>
            <a:pPr marL="514350" indent="-514350">
              <a:buFont typeface="+mj-lt"/>
              <a:buAutoNum type="arabicPeriod"/>
            </a:pPr>
            <a:r>
              <a:rPr lang="en-US" sz="5200" dirty="0">
                <a:solidFill>
                  <a:schemeClr val="tx1"/>
                </a:solidFill>
              </a:rPr>
              <a:t>Alternative secondary school services, or dropout recovery services, as appropriate </a:t>
            </a:r>
          </a:p>
          <a:p>
            <a:pPr marL="514350" indent="-514350">
              <a:buFont typeface="+mj-lt"/>
              <a:buAutoNum type="arabicPeriod"/>
            </a:pPr>
            <a:r>
              <a:rPr lang="en-US" sz="5200" dirty="0">
                <a:solidFill>
                  <a:schemeClr val="tx1"/>
                </a:solidFill>
              </a:rPr>
              <a:t>Paid and unpaid work experiences that have academic and occupational education as a component</a:t>
            </a:r>
          </a:p>
          <a:p>
            <a:pPr marL="514350" indent="-514350">
              <a:buFont typeface="+mj-lt"/>
              <a:buAutoNum type="arabicPeriod"/>
            </a:pPr>
            <a:r>
              <a:rPr lang="en-US" sz="5200" dirty="0">
                <a:solidFill>
                  <a:schemeClr val="tx1"/>
                </a:solidFill>
              </a:rPr>
              <a:t>Occupational skills training</a:t>
            </a:r>
          </a:p>
          <a:p>
            <a:pPr marL="514350" indent="-514350">
              <a:buFont typeface="+mj-lt"/>
              <a:buAutoNum type="arabicPeriod"/>
            </a:pPr>
            <a:r>
              <a:rPr lang="en-US" sz="5200" dirty="0">
                <a:solidFill>
                  <a:schemeClr val="tx1"/>
                </a:solidFill>
              </a:rPr>
              <a:t>Education is offered concurrently with and in the same context as workforce preparation activities and training for a specific occupation or occupational cluster</a:t>
            </a:r>
          </a:p>
          <a:p>
            <a:pPr marL="514350" indent="-514350">
              <a:buFont typeface="+mj-lt"/>
              <a:buAutoNum type="arabicPeriod"/>
            </a:pPr>
            <a:r>
              <a:rPr lang="en-US" sz="5200" dirty="0">
                <a:solidFill>
                  <a:schemeClr val="tx1"/>
                </a:solidFill>
              </a:rPr>
              <a:t>Leadership development opportunities</a:t>
            </a:r>
          </a:p>
          <a:p>
            <a:pPr marL="514350" indent="-514350">
              <a:buFont typeface="+mj-lt"/>
              <a:buAutoNum type="arabicPeriod"/>
            </a:pPr>
            <a:r>
              <a:rPr lang="en-US" sz="5200" dirty="0">
                <a:solidFill>
                  <a:schemeClr val="tx1"/>
                </a:solidFill>
              </a:rPr>
              <a:t>Supportive services</a:t>
            </a:r>
          </a:p>
          <a:p>
            <a:pPr marL="514350" indent="-514350">
              <a:buFont typeface="+mj-lt"/>
              <a:buAutoNum type="arabicPeriod"/>
            </a:pPr>
            <a:r>
              <a:rPr lang="en-US" sz="5200" dirty="0">
                <a:solidFill>
                  <a:schemeClr val="tx1"/>
                </a:solidFill>
              </a:rPr>
              <a:t>Adult mentoring for the period of participation and a subsequent period, for a total of not less than 12 months</a:t>
            </a:r>
          </a:p>
          <a:p>
            <a:pPr marL="514350" indent="-514350">
              <a:buFont typeface="+mj-lt"/>
              <a:buAutoNum type="arabicPeriod"/>
            </a:pPr>
            <a:r>
              <a:rPr lang="en-US" sz="5200" dirty="0">
                <a:solidFill>
                  <a:schemeClr val="tx1"/>
                </a:solidFill>
              </a:rPr>
              <a:t>Follow-up services for not less than 12 months after the completion of participation, as appropriate</a:t>
            </a:r>
          </a:p>
          <a:p>
            <a:pPr marL="514350" indent="-514350">
              <a:buFont typeface="+mj-lt"/>
              <a:buAutoNum type="arabicPeriod"/>
            </a:pPr>
            <a:r>
              <a:rPr lang="en-US" sz="5200" dirty="0">
                <a:solidFill>
                  <a:schemeClr val="tx1"/>
                </a:solidFill>
              </a:rPr>
              <a:t>Comprehensive guidance and counseling</a:t>
            </a:r>
          </a:p>
          <a:p>
            <a:pPr marL="514350" indent="-514350">
              <a:buFont typeface="+mj-lt"/>
              <a:buAutoNum type="arabicPeriod"/>
            </a:pPr>
            <a:r>
              <a:rPr lang="en-US" sz="5200" dirty="0">
                <a:solidFill>
                  <a:schemeClr val="tx1"/>
                </a:solidFill>
              </a:rPr>
              <a:t>Financial literacy education</a:t>
            </a:r>
          </a:p>
          <a:p>
            <a:pPr marL="514350" indent="-514350">
              <a:buFont typeface="+mj-lt"/>
              <a:buAutoNum type="arabicPeriod"/>
            </a:pPr>
            <a:r>
              <a:rPr lang="en-US" sz="5200" dirty="0">
                <a:solidFill>
                  <a:schemeClr val="tx1"/>
                </a:solidFill>
              </a:rPr>
              <a:t>Entrepreneurial skills training</a:t>
            </a:r>
          </a:p>
          <a:p>
            <a:pPr marL="514350" indent="-514350">
              <a:buFont typeface="+mj-lt"/>
              <a:buAutoNum type="arabicPeriod"/>
            </a:pPr>
            <a:r>
              <a:rPr lang="en-US" sz="5200" dirty="0">
                <a:solidFill>
                  <a:schemeClr val="tx1"/>
                </a:solidFill>
              </a:rPr>
              <a:t>Services that provide labor market and employment information about in-demand industry sectors or occupations available in the local area</a:t>
            </a:r>
          </a:p>
          <a:p>
            <a:pPr marL="514350" indent="-514350">
              <a:buFont typeface="+mj-lt"/>
              <a:buAutoNum type="arabicPeriod"/>
            </a:pPr>
            <a:r>
              <a:rPr lang="en-US" sz="5200" dirty="0">
                <a:solidFill>
                  <a:schemeClr val="tx1"/>
                </a:solidFill>
              </a:rPr>
              <a:t>Activities that help youth prepare for and transition to postsecondary education and training</a:t>
            </a: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p:txBody>
      </p:sp>
      <p:sp>
        <p:nvSpPr>
          <p:cNvPr id="10" name="TextBox 9">
            <a:extLst>
              <a:ext uri="{FF2B5EF4-FFF2-40B4-BE49-F238E27FC236}">
                <a16:creationId xmlns:a16="http://schemas.microsoft.com/office/drawing/2014/main" id="{E100F548-EE3E-E14C-8334-D8DF288DAAE6}"/>
              </a:ext>
            </a:extLst>
          </p:cNvPr>
          <p:cNvSpPr txBox="1"/>
          <p:nvPr/>
        </p:nvSpPr>
        <p:spPr>
          <a:xfrm>
            <a:off x="0" y="6298684"/>
            <a:ext cx="1717964" cy="369332"/>
          </a:xfrm>
          <a:prstGeom prst="rect">
            <a:avLst/>
          </a:prstGeom>
          <a:noFill/>
        </p:spPr>
        <p:txBody>
          <a:bodyPr wrap="square" rtlCol="0">
            <a:spAutoFit/>
          </a:bodyPr>
          <a:lstStyle/>
          <a:p>
            <a:r>
              <a:rPr lang="en-US" i="1" dirty="0"/>
              <a:t>NOFO Page 8-9</a:t>
            </a:r>
          </a:p>
        </p:txBody>
      </p:sp>
    </p:spTree>
    <p:extLst>
      <p:ext uri="{BB962C8B-B14F-4D97-AF65-F5344CB8AC3E}">
        <p14:creationId xmlns:p14="http://schemas.microsoft.com/office/powerpoint/2010/main" val="353337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3C9E-867E-174F-9867-40583A37E75E}"/>
              </a:ext>
            </a:extLst>
          </p:cNvPr>
          <p:cNvSpPr>
            <a:spLocks noGrp="1"/>
          </p:cNvSpPr>
          <p:nvPr>
            <p:ph type="title"/>
          </p:nvPr>
        </p:nvSpPr>
        <p:spPr>
          <a:xfrm>
            <a:off x="3211010" y="752474"/>
            <a:ext cx="7616143" cy="561049"/>
          </a:xfrm>
        </p:spPr>
        <p:txBody>
          <a:bodyPr>
            <a:noAutofit/>
          </a:bodyPr>
          <a:lstStyle/>
          <a:p>
            <a:pPr algn="ctr"/>
            <a:r>
              <a:rPr lang="en-US" sz="3200" dirty="0">
                <a:latin typeface="+mn-lt"/>
              </a:rPr>
              <a:t>INTEGRATED CAREER ACADEMIC PREPARTION SYSTEMS &amp; INTEGRATED EDUCATION AND TRAINING </a:t>
            </a:r>
          </a:p>
        </p:txBody>
      </p:sp>
      <p:sp>
        <p:nvSpPr>
          <p:cNvPr id="3" name="Content Placeholder 2">
            <a:extLst>
              <a:ext uri="{FF2B5EF4-FFF2-40B4-BE49-F238E27FC236}">
                <a16:creationId xmlns:a16="http://schemas.microsoft.com/office/drawing/2014/main" id="{37218FD3-8A36-6B4A-A675-3FC648235F4A}"/>
              </a:ext>
            </a:extLst>
          </p:cNvPr>
          <p:cNvSpPr>
            <a:spLocks noGrp="1"/>
          </p:cNvSpPr>
          <p:nvPr>
            <p:ph idx="1"/>
          </p:nvPr>
        </p:nvSpPr>
        <p:spPr/>
        <p:txBody>
          <a:bodyPr>
            <a:normAutofit lnSpcReduction="10000"/>
          </a:bodyPr>
          <a:lstStyle/>
          <a:p>
            <a:r>
              <a:rPr lang="en-US" dirty="0">
                <a:solidFill>
                  <a:schemeClr val="tx1"/>
                </a:solidFill>
              </a:rPr>
              <a:t>Applicants are also encouraged to</a:t>
            </a:r>
            <a:r>
              <a:rPr lang="en-US" b="1" dirty="0">
                <a:solidFill>
                  <a:schemeClr val="accent2"/>
                </a:solidFill>
              </a:rPr>
              <a:t> expand career pathway opportunities </a:t>
            </a:r>
            <a:r>
              <a:rPr lang="en-US" dirty="0">
                <a:solidFill>
                  <a:schemeClr val="tx1"/>
                </a:solidFill>
              </a:rPr>
              <a:t>through accelerated training in addition to work-based learning</a:t>
            </a:r>
          </a:p>
          <a:p>
            <a:pPr lvl="1">
              <a:buFont typeface="Wingdings" pitchFamily="2" charset="2"/>
              <a:buChar char="Ø"/>
            </a:pPr>
            <a:r>
              <a:rPr lang="en-US" dirty="0">
                <a:solidFill>
                  <a:schemeClr val="tx1"/>
                </a:solidFill>
              </a:rPr>
              <a:t>Training includes utilizing the Illinois Community College Board Integrated Career Academic Preparation System (ICAPS)/Integrated Education and Training (IET) model and Bridge models</a:t>
            </a:r>
          </a:p>
          <a:p>
            <a:pPr lvl="1">
              <a:buFont typeface="Wingdings" pitchFamily="2" charset="2"/>
              <a:buChar char="Ø"/>
            </a:pPr>
            <a:r>
              <a:rPr lang="en-US" dirty="0">
                <a:solidFill>
                  <a:schemeClr val="tx1"/>
                </a:solidFill>
              </a:rPr>
              <a:t>The model integrates bridge programs with adult education, career, technical learning, and supportive service better to meet the adults' needs</a:t>
            </a:r>
          </a:p>
          <a:p>
            <a:r>
              <a:rPr lang="en-US" dirty="0">
                <a:solidFill>
                  <a:schemeClr val="tx1"/>
                </a:solidFill>
              </a:rPr>
              <a:t>For more information on Integrated Career Academic Preparation System (ICAPS)/Integrated Education and Training (IET) models, please refer to this link </a:t>
            </a:r>
            <a:r>
              <a:rPr lang="en-US" dirty="0">
                <a:solidFill>
                  <a:schemeClr val="tx1"/>
                </a:solidFill>
                <a:hlinkClick r:id="rId2"/>
              </a:rPr>
              <a:t>https://www.icapsillinois.com/</a:t>
            </a:r>
            <a:r>
              <a:rPr lang="en-US" dirty="0">
                <a:solidFill>
                  <a:schemeClr val="tx1"/>
                </a:solidFill>
              </a:rPr>
              <a:t> </a:t>
            </a:r>
          </a:p>
        </p:txBody>
      </p:sp>
      <p:sp>
        <p:nvSpPr>
          <p:cNvPr id="4" name="Slide Number Placeholder 3">
            <a:extLst>
              <a:ext uri="{FF2B5EF4-FFF2-40B4-BE49-F238E27FC236}">
                <a16:creationId xmlns:a16="http://schemas.microsoft.com/office/drawing/2014/main" id="{250D61A9-5FE7-D548-9378-118048F60BF8}"/>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
        <p:nvSpPr>
          <p:cNvPr id="5" name="TextBox 4">
            <a:extLst>
              <a:ext uri="{FF2B5EF4-FFF2-40B4-BE49-F238E27FC236}">
                <a16:creationId xmlns:a16="http://schemas.microsoft.com/office/drawing/2014/main" id="{3875B281-866C-C946-98A9-0C8FB35CAA8A}"/>
              </a:ext>
            </a:extLst>
          </p:cNvPr>
          <p:cNvSpPr txBox="1"/>
          <p:nvPr/>
        </p:nvSpPr>
        <p:spPr>
          <a:xfrm>
            <a:off x="279400" y="6105526"/>
            <a:ext cx="1549400" cy="377824"/>
          </a:xfrm>
          <a:prstGeom prst="rect">
            <a:avLst/>
          </a:prstGeom>
          <a:noFill/>
        </p:spPr>
        <p:txBody>
          <a:bodyPr wrap="square" rtlCol="0">
            <a:spAutoFit/>
          </a:bodyPr>
          <a:lstStyle/>
          <a:p>
            <a:r>
              <a:rPr lang="en-US" i="1" dirty="0"/>
              <a:t>NOFO Page 9</a:t>
            </a:r>
          </a:p>
        </p:txBody>
      </p:sp>
    </p:spTree>
    <p:extLst>
      <p:ext uri="{BB962C8B-B14F-4D97-AF65-F5344CB8AC3E}">
        <p14:creationId xmlns:p14="http://schemas.microsoft.com/office/powerpoint/2010/main" val="742004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17ED-C643-2A49-9D4A-785509EDDC05}"/>
              </a:ext>
            </a:extLst>
          </p:cNvPr>
          <p:cNvSpPr>
            <a:spLocks noGrp="1"/>
          </p:cNvSpPr>
          <p:nvPr>
            <p:ph type="title"/>
          </p:nvPr>
        </p:nvSpPr>
        <p:spPr>
          <a:xfrm>
            <a:off x="3033210" y="681037"/>
            <a:ext cx="7616143" cy="561049"/>
          </a:xfrm>
        </p:spPr>
        <p:txBody>
          <a:bodyPr>
            <a:normAutofit/>
          </a:bodyPr>
          <a:lstStyle/>
          <a:p>
            <a:r>
              <a:rPr lang="en-US" sz="3200" dirty="0">
                <a:latin typeface="+mn-lt"/>
              </a:rPr>
              <a:t>WORK BASED LEARNING </a:t>
            </a:r>
          </a:p>
        </p:txBody>
      </p:sp>
      <p:sp>
        <p:nvSpPr>
          <p:cNvPr id="3" name="Content Placeholder 2">
            <a:extLst>
              <a:ext uri="{FF2B5EF4-FFF2-40B4-BE49-F238E27FC236}">
                <a16:creationId xmlns:a16="http://schemas.microsoft.com/office/drawing/2014/main" id="{9FA0C6EF-F333-BC47-ACA7-FF958226D870}"/>
              </a:ext>
            </a:extLst>
          </p:cNvPr>
          <p:cNvSpPr>
            <a:spLocks noGrp="1"/>
          </p:cNvSpPr>
          <p:nvPr>
            <p:ph idx="1"/>
          </p:nvPr>
        </p:nvSpPr>
        <p:spPr>
          <a:xfrm>
            <a:off x="838200" y="1549400"/>
            <a:ext cx="10515600" cy="4627563"/>
          </a:xfrm>
        </p:spPr>
        <p:txBody>
          <a:bodyPr/>
          <a:lstStyle/>
          <a:p>
            <a:r>
              <a:rPr lang="en-US" dirty="0">
                <a:solidFill>
                  <a:schemeClr val="tx1"/>
                </a:solidFill>
              </a:rPr>
              <a:t>All participant training programs </a:t>
            </a:r>
            <a:r>
              <a:rPr lang="en-US" b="1" dirty="0">
                <a:solidFill>
                  <a:schemeClr val="accent2"/>
                </a:solidFill>
              </a:rPr>
              <a:t>must fully integrate </a:t>
            </a:r>
            <a:r>
              <a:rPr lang="en-US" dirty="0">
                <a:solidFill>
                  <a:schemeClr val="tx1"/>
                </a:solidFill>
              </a:rPr>
              <a:t>basic skills, technical training, and work-based learning</a:t>
            </a:r>
          </a:p>
          <a:p>
            <a:pPr marL="0" indent="0">
              <a:buNone/>
            </a:pPr>
            <a:endParaRPr lang="en-US" dirty="0">
              <a:solidFill>
                <a:schemeClr val="tx1"/>
              </a:solidFill>
            </a:endParaRPr>
          </a:p>
          <a:p>
            <a:r>
              <a:rPr lang="en-US" b="1" dirty="0">
                <a:solidFill>
                  <a:schemeClr val="accent2"/>
                </a:solidFill>
              </a:rPr>
              <a:t>At least 20% of the program budget</a:t>
            </a:r>
            <a:r>
              <a:rPr lang="en-US" dirty="0">
                <a:solidFill>
                  <a:schemeClr val="tx1"/>
                </a:solidFill>
              </a:rPr>
              <a:t>, excluding administration, must be attached to a work-based learning experience</a:t>
            </a:r>
          </a:p>
          <a:p>
            <a:pPr marL="0" indent="0">
              <a:buNone/>
            </a:pPr>
            <a:endParaRPr lang="en-US" dirty="0">
              <a:solidFill>
                <a:schemeClr val="tx1"/>
              </a:solidFill>
            </a:endParaRPr>
          </a:p>
          <a:p>
            <a:r>
              <a:rPr lang="en-US" dirty="0">
                <a:solidFill>
                  <a:schemeClr val="tx1"/>
                </a:solidFill>
              </a:rPr>
              <a:t>These can be in the form of </a:t>
            </a:r>
            <a:r>
              <a:rPr lang="en-US" i="1" dirty="0">
                <a:solidFill>
                  <a:schemeClr val="tx1"/>
                </a:solidFill>
              </a:rPr>
              <a:t>paid or unpaid work experien</a:t>
            </a:r>
            <a:r>
              <a:rPr lang="en-US" dirty="0">
                <a:solidFill>
                  <a:schemeClr val="tx1"/>
                </a:solidFill>
              </a:rPr>
              <a:t>ces, pre-apprenticeship, registered apprenticeship, on-the-job training (OJT), or career development experiences such as internship</a:t>
            </a:r>
          </a:p>
          <a:p>
            <a:pPr marL="0" indent="0">
              <a:buNone/>
            </a:pPr>
            <a:endParaRPr lang="en-US" dirty="0"/>
          </a:p>
        </p:txBody>
      </p:sp>
      <p:sp>
        <p:nvSpPr>
          <p:cNvPr id="4" name="Slide Number Placeholder 3">
            <a:extLst>
              <a:ext uri="{FF2B5EF4-FFF2-40B4-BE49-F238E27FC236}">
                <a16:creationId xmlns:a16="http://schemas.microsoft.com/office/drawing/2014/main" id="{5B40F244-3542-094E-A0DF-33C4D3B12EE9}"/>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
        <p:nvSpPr>
          <p:cNvPr id="5" name="TextBox 4">
            <a:extLst>
              <a:ext uri="{FF2B5EF4-FFF2-40B4-BE49-F238E27FC236}">
                <a16:creationId xmlns:a16="http://schemas.microsoft.com/office/drawing/2014/main" id="{097581DF-DCFB-7C4B-8E3D-2D3186E80520}"/>
              </a:ext>
            </a:extLst>
          </p:cNvPr>
          <p:cNvSpPr txBox="1"/>
          <p:nvPr/>
        </p:nvSpPr>
        <p:spPr>
          <a:xfrm>
            <a:off x="0" y="6296580"/>
            <a:ext cx="2235200" cy="369332"/>
          </a:xfrm>
          <a:prstGeom prst="rect">
            <a:avLst/>
          </a:prstGeom>
          <a:noFill/>
        </p:spPr>
        <p:txBody>
          <a:bodyPr wrap="square" rtlCol="0">
            <a:spAutoFit/>
          </a:bodyPr>
          <a:lstStyle/>
          <a:p>
            <a:r>
              <a:rPr lang="en-US" i="1" dirty="0"/>
              <a:t>NOFO Page 9 </a:t>
            </a:r>
          </a:p>
        </p:txBody>
      </p:sp>
    </p:spTree>
    <p:extLst>
      <p:ext uri="{BB962C8B-B14F-4D97-AF65-F5344CB8AC3E}">
        <p14:creationId xmlns:p14="http://schemas.microsoft.com/office/powerpoint/2010/main" val="1352249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F96C-714A-7A43-B894-483E13C948CD}"/>
              </a:ext>
            </a:extLst>
          </p:cNvPr>
          <p:cNvSpPr>
            <a:spLocks noGrp="1"/>
          </p:cNvSpPr>
          <p:nvPr>
            <p:ph type="title"/>
          </p:nvPr>
        </p:nvSpPr>
        <p:spPr>
          <a:xfrm>
            <a:off x="3515810" y="681037"/>
            <a:ext cx="7616143" cy="561049"/>
          </a:xfrm>
        </p:spPr>
        <p:txBody>
          <a:bodyPr>
            <a:normAutofit/>
          </a:bodyPr>
          <a:lstStyle/>
          <a:p>
            <a:r>
              <a:rPr lang="en-US" sz="3200" dirty="0">
                <a:latin typeface="+mn-lt"/>
              </a:rPr>
              <a:t>EMPLOYER OF RECORD</a:t>
            </a:r>
          </a:p>
        </p:txBody>
      </p:sp>
      <p:sp>
        <p:nvSpPr>
          <p:cNvPr id="3" name="Content Placeholder 2">
            <a:extLst>
              <a:ext uri="{FF2B5EF4-FFF2-40B4-BE49-F238E27FC236}">
                <a16:creationId xmlns:a16="http://schemas.microsoft.com/office/drawing/2014/main" id="{4F92F40F-2E9C-F144-9E5D-EF3888806BB1}"/>
              </a:ext>
            </a:extLst>
          </p:cNvPr>
          <p:cNvSpPr>
            <a:spLocks noGrp="1"/>
          </p:cNvSpPr>
          <p:nvPr>
            <p:ph idx="1"/>
          </p:nvPr>
        </p:nvSpPr>
        <p:spPr>
          <a:xfrm>
            <a:off x="838200" y="1727200"/>
            <a:ext cx="10515600" cy="4449763"/>
          </a:xfrm>
        </p:spPr>
        <p:txBody>
          <a:bodyPr/>
          <a:lstStyle/>
          <a:p>
            <a:r>
              <a:rPr lang="en-US" dirty="0">
                <a:solidFill>
                  <a:schemeClr val="tx1"/>
                </a:solidFill>
              </a:rPr>
              <a:t>When the applicant offers a </a:t>
            </a:r>
            <a:r>
              <a:rPr lang="en-US" b="1" dirty="0">
                <a:solidFill>
                  <a:schemeClr val="accent2"/>
                </a:solidFill>
              </a:rPr>
              <a:t>paid work </a:t>
            </a:r>
            <a:r>
              <a:rPr lang="en-US" dirty="0">
                <a:solidFill>
                  <a:schemeClr val="tx1"/>
                </a:solidFill>
              </a:rPr>
              <a:t>experience to participants, they must have the administrative and fiscal capacity to administer the program according to the requirements, </a:t>
            </a:r>
            <a:r>
              <a:rPr lang="en-US" i="1" dirty="0">
                <a:solidFill>
                  <a:schemeClr val="tx1"/>
                </a:solidFill>
              </a:rPr>
              <a:t>including the Employer of Record's capability and administering the payroll system</a:t>
            </a:r>
          </a:p>
          <a:p>
            <a:pPr marL="0" indent="0">
              <a:buNone/>
            </a:pPr>
            <a:endParaRPr lang="en-US" i="1" dirty="0">
              <a:solidFill>
                <a:schemeClr val="tx1"/>
              </a:solidFill>
            </a:endParaRPr>
          </a:p>
          <a:p>
            <a:r>
              <a:rPr lang="en-US" dirty="0">
                <a:solidFill>
                  <a:schemeClr val="tx1"/>
                </a:solidFill>
              </a:rPr>
              <a:t>Applicant will determine the wage rate, </a:t>
            </a:r>
            <a:r>
              <a:rPr lang="en-US" i="1" dirty="0">
                <a:solidFill>
                  <a:schemeClr val="tx1"/>
                </a:solidFill>
              </a:rPr>
              <a:t>but it cannot be below the area's minimum wage rate.</a:t>
            </a:r>
          </a:p>
          <a:p>
            <a:pPr marL="0" indent="0">
              <a:buNone/>
            </a:pPr>
            <a:endParaRPr lang="en-US" i="1" dirty="0">
              <a:solidFill>
                <a:schemeClr val="tx1"/>
              </a:solidFill>
            </a:endParaRPr>
          </a:p>
          <a:p>
            <a:r>
              <a:rPr lang="en-US" dirty="0">
                <a:solidFill>
                  <a:schemeClr val="tx1"/>
                </a:solidFill>
              </a:rPr>
              <a:t>The applicant is to determine the hours per week and number of weeks on an indiv</a:t>
            </a:r>
            <a:r>
              <a:rPr lang="en-US" i="1" dirty="0">
                <a:solidFill>
                  <a:schemeClr val="tx1"/>
                </a:solidFill>
              </a:rPr>
              <a:t>idual basis</a:t>
            </a:r>
          </a:p>
        </p:txBody>
      </p:sp>
      <p:sp>
        <p:nvSpPr>
          <p:cNvPr id="4" name="Slide Number Placeholder 3">
            <a:extLst>
              <a:ext uri="{FF2B5EF4-FFF2-40B4-BE49-F238E27FC236}">
                <a16:creationId xmlns:a16="http://schemas.microsoft.com/office/drawing/2014/main" id="{8AFC2B81-B21B-634E-893C-7B4ECD8A0316}"/>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Tree>
    <p:extLst>
      <p:ext uri="{BB962C8B-B14F-4D97-AF65-F5344CB8AC3E}">
        <p14:creationId xmlns:p14="http://schemas.microsoft.com/office/powerpoint/2010/main" val="3462878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6748-A920-364E-8DFC-48320F0A8EE7}"/>
              </a:ext>
            </a:extLst>
          </p:cNvPr>
          <p:cNvSpPr>
            <a:spLocks noGrp="1"/>
          </p:cNvSpPr>
          <p:nvPr>
            <p:ph type="title"/>
          </p:nvPr>
        </p:nvSpPr>
        <p:spPr>
          <a:xfrm>
            <a:off x="2537909" y="716583"/>
            <a:ext cx="7616143" cy="561049"/>
          </a:xfrm>
        </p:spPr>
        <p:txBody>
          <a:bodyPr>
            <a:normAutofit/>
          </a:bodyPr>
          <a:lstStyle/>
          <a:p>
            <a:pPr algn="ctr"/>
            <a:r>
              <a:rPr lang="en-US" sz="3200" dirty="0">
                <a:latin typeface="+mn-lt"/>
              </a:rPr>
              <a:t>APPRENTICESHIPS</a:t>
            </a:r>
          </a:p>
        </p:txBody>
      </p:sp>
      <p:sp>
        <p:nvSpPr>
          <p:cNvPr id="3" name="Content Placeholder 2">
            <a:extLst>
              <a:ext uri="{FF2B5EF4-FFF2-40B4-BE49-F238E27FC236}">
                <a16:creationId xmlns:a16="http://schemas.microsoft.com/office/drawing/2014/main" id="{6D4955B4-1A20-264D-A4A8-84DBC57D7BF0}"/>
              </a:ext>
            </a:extLst>
          </p:cNvPr>
          <p:cNvSpPr>
            <a:spLocks noGrp="1"/>
          </p:cNvSpPr>
          <p:nvPr>
            <p:ph idx="1"/>
          </p:nvPr>
        </p:nvSpPr>
        <p:spPr>
          <a:xfrm>
            <a:off x="406400" y="1527882"/>
            <a:ext cx="10515600" cy="919566"/>
          </a:xfrm>
        </p:spPr>
        <p:txBody>
          <a:bodyPr/>
          <a:lstStyle/>
          <a:p>
            <a:r>
              <a:rPr lang="en-US" sz="2000" dirty="0"/>
              <a:t>If an applicant is providing an apprenticeship program, it must contain the Career Pathways Dictionary’s elements</a:t>
            </a:r>
          </a:p>
          <a:p>
            <a:pPr marL="0" indent="0">
              <a:buNone/>
            </a:pPr>
            <a:endParaRPr lang="en-US" dirty="0"/>
          </a:p>
        </p:txBody>
      </p:sp>
      <p:sp>
        <p:nvSpPr>
          <p:cNvPr id="4" name="Slide Number Placeholder 3">
            <a:extLst>
              <a:ext uri="{FF2B5EF4-FFF2-40B4-BE49-F238E27FC236}">
                <a16:creationId xmlns:a16="http://schemas.microsoft.com/office/drawing/2014/main" id="{0A9E21CA-1764-4C49-A053-1E44DC4C7A04}"/>
              </a:ext>
            </a:extLst>
          </p:cNvPr>
          <p:cNvSpPr>
            <a:spLocks noGrp="1"/>
          </p:cNvSpPr>
          <p:nvPr>
            <p:ph type="sldNum" sz="quarter" idx="12"/>
          </p:nvPr>
        </p:nvSpPr>
        <p:spPr/>
        <p:txBody>
          <a:bodyPr/>
          <a:lstStyle/>
          <a:p>
            <a:fld id="{62E03C93-A8B5-5E4D-ADDE-FACFC10B3CD1}" type="slidenum">
              <a:rPr lang="en-US" smtClean="0"/>
              <a:pPr/>
              <a:t>34</a:t>
            </a:fld>
            <a:endParaRPr lang="en-US" dirty="0"/>
          </a:p>
        </p:txBody>
      </p:sp>
      <p:sp>
        <p:nvSpPr>
          <p:cNvPr id="5" name="TextBox 4">
            <a:extLst>
              <a:ext uri="{FF2B5EF4-FFF2-40B4-BE49-F238E27FC236}">
                <a16:creationId xmlns:a16="http://schemas.microsoft.com/office/drawing/2014/main" id="{5964DB82-8F8B-AD48-836E-2386FEEF6124}"/>
              </a:ext>
            </a:extLst>
          </p:cNvPr>
          <p:cNvSpPr txBox="1"/>
          <p:nvPr/>
        </p:nvSpPr>
        <p:spPr>
          <a:xfrm>
            <a:off x="846880" y="2355765"/>
            <a:ext cx="10998200" cy="3785652"/>
          </a:xfrm>
          <a:prstGeom prst="rect">
            <a:avLst/>
          </a:prstGeom>
          <a:noFill/>
        </p:spPr>
        <p:txBody>
          <a:bodyPr wrap="square" rtlCol="0">
            <a:spAutoFit/>
          </a:bodyPr>
          <a:lstStyle/>
          <a:p>
            <a:pPr algn="ctr"/>
            <a:r>
              <a:rPr lang="en-US" sz="2400" dirty="0"/>
              <a:t>A combination of rigorous and </a:t>
            </a:r>
            <a:r>
              <a:rPr lang="en-US" sz="2400" b="1" dirty="0">
                <a:solidFill>
                  <a:schemeClr val="accent2"/>
                </a:solidFill>
              </a:rPr>
              <a:t>high-quality education, training, and other services </a:t>
            </a:r>
            <a:r>
              <a:rPr lang="en-US" sz="2400" dirty="0"/>
              <a:t>that aligns both vertically and horizontally across Secondary Education, Adult Education, Workforce Training and Development, Career and Technical Education, and Postsecondary Education systems, pathways, and programs. </a:t>
            </a:r>
            <a:r>
              <a:rPr lang="en-US" sz="2400" b="1" dirty="0">
                <a:solidFill>
                  <a:schemeClr val="accent2"/>
                </a:solidFill>
              </a:rPr>
              <a:t>Collaborative partnerships </a:t>
            </a:r>
            <a:r>
              <a:rPr lang="en-US" sz="2400" dirty="0"/>
              <a:t>with these entities and business and industry, along with human service agencies, corrections, and other community stakeholders, serve as the foundational structure for high-quality and </a:t>
            </a:r>
            <a:r>
              <a:rPr lang="en-US" sz="2400" b="1" dirty="0">
                <a:solidFill>
                  <a:schemeClr val="accent2"/>
                </a:solidFill>
              </a:rPr>
              <a:t>sustainable career pathways</a:t>
            </a:r>
            <a:r>
              <a:rPr lang="en-US" sz="2400" dirty="0"/>
              <a:t>. </a:t>
            </a:r>
          </a:p>
          <a:p>
            <a:pPr algn="ctr"/>
            <a:r>
              <a:rPr lang="en-US" sz="2400" b="1" dirty="0">
                <a:solidFill>
                  <a:schemeClr val="accent2"/>
                </a:solidFill>
              </a:rPr>
              <a:t>A career pathway </a:t>
            </a:r>
            <a:r>
              <a:rPr lang="en-US" sz="2400" dirty="0"/>
              <a:t>also includes multiple entry and exit points to facilitate individuals to build their skills as they progress along a continuum of education and training and advance in sector-specific employment.</a:t>
            </a:r>
          </a:p>
        </p:txBody>
      </p:sp>
      <p:sp>
        <p:nvSpPr>
          <p:cNvPr id="6" name="TextBox 5">
            <a:extLst>
              <a:ext uri="{FF2B5EF4-FFF2-40B4-BE49-F238E27FC236}">
                <a16:creationId xmlns:a16="http://schemas.microsoft.com/office/drawing/2014/main" id="{52873232-4580-6A42-8B7B-7B55F65FC41D}"/>
              </a:ext>
            </a:extLst>
          </p:cNvPr>
          <p:cNvSpPr txBox="1"/>
          <p:nvPr/>
        </p:nvSpPr>
        <p:spPr>
          <a:xfrm>
            <a:off x="8902700" y="5956751"/>
            <a:ext cx="4038600" cy="369332"/>
          </a:xfrm>
          <a:prstGeom prst="rect">
            <a:avLst/>
          </a:prstGeom>
          <a:noFill/>
        </p:spPr>
        <p:txBody>
          <a:bodyPr wrap="square" rtlCol="0">
            <a:spAutoFit/>
          </a:bodyPr>
          <a:lstStyle/>
          <a:p>
            <a:r>
              <a:rPr lang="en-US" i="1" dirty="0">
                <a:hlinkClick r:id="rId2"/>
              </a:rPr>
              <a:t>Career Pathways Dictionary </a:t>
            </a:r>
            <a:endParaRPr lang="en-US" i="1" dirty="0"/>
          </a:p>
        </p:txBody>
      </p:sp>
      <p:sp>
        <p:nvSpPr>
          <p:cNvPr id="7" name="TextBox 6">
            <a:extLst>
              <a:ext uri="{FF2B5EF4-FFF2-40B4-BE49-F238E27FC236}">
                <a16:creationId xmlns:a16="http://schemas.microsoft.com/office/drawing/2014/main" id="{5483D89E-C430-A944-89D3-26E3BEF0F48E}"/>
              </a:ext>
            </a:extLst>
          </p:cNvPr>
          <p:cNvSpPr txBox="1"/>
          <p:nvPr/>
        </p:nvSpPr>
        <p:spPr>
          <a:xfrm>
            <a:off x="406400" y="6326083"/>
            <a:ext cx="2743200" cy="369332"/>
          </a:xfrm>
          <a:prstGeom prst="rect">
            <a:avLst/>
          </a:prstGeom>
          <a:noFill/>
        </p:spPr>
        <p:txBody>
          <a:bodyPr wrap="square" rtlCol="0">
            <a:spAutoFit/>
          </a:bodyPr>
          <a:lstStyle/>
          <a:p>
            <a:r>
              <a:rPr lang="en-US" i="1" dirty="0"/>
              <a:t>NOFO Page 10</a:t>
            </a:r>
          </a:p>
        </p:txBody>
      </p:sp>
    </p:spTree>
    <p:extLst>
      <p:ext uri="{BB962C8B-B14F-4D97-AF65-F5344CB8AC3E}">
        <p14:creationId xmlns:p14="http://schemas.microsoft.com/office/powerpoint/2010/main" val="3596911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8AF5B-0EE9-AA43-BE12-0E0F558F599A}"/>
              </a:ext>
            </a:extLst>
          </p:cNvPr>
          <p:cNvSpPr>
            <a:spLocks noGrp="1"/>
          </p:cNvSpPr>
          <p:nvPr>
            <p:ph type="title"/>
          </p:nvPr>
        </p:nvSpPr>
        <p:spPr/>
        <p:txBody>
          <a:bodyPr>
            <a:normAutofit/>
          </a:bodyPr>
          <a:lstStyle/>
          <a:p>
            <a:r>
              <a:rPr lang="en-US" sz="3200" dirty="0">
                <a:latin typeface="+mn-lt"/>
              </a:rPr>
              <a:t>COVID-19 CONSIDERATIONS</a:t>
            </a:r>
          </a:p>
        </p:txBody>
      </p:sp>
      <p:sp>
        <p:nvSpPr>
          <p:cNvPr id="3" name="Content Placeholder 2">
            <a:extLst>
              <a:ext uri="{FF2B5EF4-FFF2-40B4-BE49-F238E27FC236}">
                <a16:creationId xmlns:a16="http://schemas.microsoft.com/office/drawing/2014/main" id="{9E1C99E9-4162-B946-B92E-1EBE9BED7C56}"/>
              </a:ext>
            </a:extLst>
          </p:cNvPr>
          <p:cNvSpPr>
            <a:spLocks noGrp="1"/>
          </p:cNvSpPr>
          <p:nvPr>
            <p:ph idx="1"/>
          </p:nvPr>
        </p:nvSpPr>
        <p:spPr/>
        <p:txBody>
          <a:bodyPr>
            <a:normAutofit/>
          </a:bodyPr>
          <a:lstStyle/>
          <a:p>
            <a:pPr marL="0" indent="0" algn="ctr">
              <a:buNone/>
            </a:pPr>
            <a:r>
              <a:rPr lang="en-US" sz="3200" dirty="0">
                <a:solidFill>
                  <a:schemeClr val="tx1"/>
                </a:solidFill>
              </a:rPr>
              <a:t>Applicants need to include a </a:t>
            </a:r>
            <a:r>
              <a:rPr lang="en-US" sz="3200" b="1" dirty="0">
                <a:solidFill>
                  <a:schemeClr val="accent2"/>
                </a:solidFill>
              </a:rPr>
              <a:t>contingency plan </a:t>
            </a:r>
            <a:r>
              <a:rPr lang="en-US" sz="3200" dirty="0">
                <a:solidFill>
                  <a:schemeClr val="tx1"/>
                </a:solidFill>
              </a:rPr>
              <a:t>in the proposal if the positivity rates for COVID-19 begin to climb and communities reinstitute stricter measures to curtail the virus. These measures include </a:t>
            </a:r>
            <a:r>
              <a:rPr lang="en-US" sz="3200" i="1" dirty="0">
                <a:solidFill>
                  <a:schemeClr val="tx1"/>
                </a:solidFill>
              </a:rPr>
              <a:t>discussing training through online platforms </a:t>
            </a:r>
            <a:r>
              <a:rPr lang="en-US" sz="3200" dirty="0">
                <a:solidFill>
                  <a:schemeClr val="tx1"/>
                </a:solidFill>
              </a:rPr>
              <a:t>and </a:t>
            </a:r>
            <a:r>
              <a:rPr lang="en-US" sz="3200" i="1" dirty="0">
                <a:solidFill>
                  <a:schemeClr val="tx1"/>
                </a:solidFill>
              </a:rPr>
              <a:t>alternative work experience </a:t>
            </a:r>
            <a:r>
              <a:rPr lang="en-US" sz="3200" dirty="0">
                <a:solidFill>
                  <a:schemeClr val="tx1"/>
                </a:solidFill>
              </a:rPr>
              <a:t>opportunities if necessary.</a:t>
            </a:r>
          </a:p>
        </p:txBody>
      </p:sp>
      <p:sp>
        <p:nvSpPr>
          <p:cNvPr id="4" name="Slide Number Placeholder 3">
            <a:extLst>
              <a:ext uri="{FF2B5EF4-FFF2-40B4-BE49-F238E27FC236}">
                <a16:creationId xmlns:a16="http://schemas.microsoft.com/office/drawing/2014/main" id="{C03D0A6C-8E47-694F-94EC-75312F5887B5}"/>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
        <p:nvSpPr>
          <p:cNvPr id="5" name="TextBox 4">
            <a:extLst>
              <a:ext uri="{FF2B5EF4-FFF2-40B4-BE49-F238E27FC236}">
                <a16:creationId xmlns:a16="http://schemas.microsoft.com/office/drawing/2014/main" id="{0598AE67-5B13-6849-A754-50A2B6983BA0}"/>
              </a:ext>
            </a:extLst>
          </p:cNvPr>
          <p:cNvSpPr txBox="1"/>
          <p:nvPr/>
        </p:nvSpPr>
        <p:spPr>
          <a:xfrm>
            <a:off x="406400" y="6326083"/>
            <a:ext cx="2743200" cy="369332"/>
          </a:xfrm>
          <a:prstGeom prst="rect">
            <a:avLst/>
          </a:prstGeom>
          <a:noFill/>
        </p:spPr>
        <p:txBody>
          <a:bodyPr wrap="square" rtlCol="0">
            <a:spAutoFit/>
          </a:bodyPr>
          <a:lstStyle/>
          <a:p>
            <a:r>
              <a:rPr lang="en-US" i="1" dirty="0"/>
              <a:t>NOFO Page 10</a:t>
            </a:r>
          </a:p>
        </p:txBody>
      </p:sp>
    </p:spTree>
    <p:extLst>
      <p:ext uri="{BB962C8B-B14F-4D97-AF65-F5344CB8AC3E}">
        <p14:creationId xmlns:p14="http://schemas.microsoft.com/office/powerpoint/2010/main" val="386311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17A0-98A9-C74E-A91A-5FB6DF333838}"/>
              </a:ext>
            </a:extLst>
          </p:cNvPr>
          <p:cNvSpPr>
            <a:spLocks noGrp="1"/>
          </p:cNvSpPr>
          <p:nvPr>
            <p:ph type="title"/>
          </p:nvPr>
        </p:nvSpPr>
        <p:spPr/>
        <p:txBody>
          <a:bodyPr>
            <a:normAutofit/>
          </a:bodyPr>
          <a:lstStyle/>
          <a:p>
            <a:r>
              <a:rPr lang="en-US" sz="3200" dirty="0">
                <a:latin typeface="+mn-lt"/>
              </a:rPr>
              <a:t>WIOA PERFORMANCE MEASURES</a:t>
            </a:r>
          </a:p>
        </p:txBody>
      </p:sp>
      <p:sp>
        <p:nvSpPr>
          <p:cNvPr id="3" name="Content Placeholder 2">
            <a:extLst>
              <a:ext uri="{FF2B5EF4-FFF2-40B4-BE49-F238E27FC236}">
                <a16:creationId xmlns:a16="http://schemas.microsoft.com/office/drawing/2014/main" id="{628CFD7F-9501-0A44-8DD5-E9224DEEEEB0}"/>
              </a:ext>
            </a:extLst>
          </p:cNvPr>
          <p:cNvSpPr>
            <a:spLocks noGrp="1"/>
          </p:cNvSpPr>
          <p:nvPr>
            <p:ph sz="half" idx="1"/>
          </p:nvPr>
        </p:nvSpPr>
        <p:spPr>
          <a:xfrm>
            <a:off x="838200" y="1654629"/>
            <a:ext cx="5181600" cy="4828722"/>
          </a:xfrm>
        </p:spPr>
        <p:txBody>
          <a:bodyPr>
            <a:normAutofit fontScale="92500" lnSpcReduction="10000"/>
          </a:bodyPr>
          <a:lstStyle/>
          <a:p>
            <a:r>
              <a:rPr lang="en-US" dirty="0"/>
              <a:t>Programs are subject to the </a:t>
            </a:r>
            <a:r>
              <a:rPr lang="en-US" b="1" dirty="0">
                <a:solidFill>
                  <a:schemeClr val="accent2"/>
                </a:solidFill>
              </a:rPr>
              <a:t>WIOA performance measures</a:t>
            </a:r>
            <a:r>
              <a:rPr lang="en-US" dirty="0"/>
              <a:t> of the LWIA in which they reside</a:t>
            </a:r>
          </a:p>
          <a:p>
            <a:r>
              <a:rPr lang="en-US" dirty="0"/>
              <a:t>Negotiated performance measures are </a:t>
            </a:r>
            <a:r>
              <a:rPr lang="en-US" b="1" dirty="0">
                <a:solidFill>
                  <a:schemeClr val="accent2"/>
                </a:solidFill>
              </a:rPr>
              <a:t>unique to each local area </a:t>
            </a:r>
            <a:r>
              <a:rPr lang="en-US" dirty="0"/>
              <a:t>and should guide any proposed program's performance indicators</a:t>
            </a:r>
          </a:p>
          <a:p>
            <a:r>
              <a:rPr lang="en-US" dirty="0"/>
              <a:t>Negotiation materials/guidance that was posted in </a:t>
            </a:r>
            <a:r>
              <a:rPr lang="en-US" b="1" dirty="0">
                <a:solidFill>
                  <a:schemeClr val="accent2"/>
                </a:solidFill>
              </a:rPr>
              <a:t>Illinois workNet </a:t>
            </a:r>
            <a:r>
              <a:rPr lang="en-US" dirty="0"/>
              <a:t>at: </a:t>
            </a:r>
            <a:r>
              <a:rPr lang="en-US" dirty="0">
                <a:hlinkClick r:id="rId2"/>
              </a:rPr>
              <a:t>https://www.illinoisworknet.com/WIOA/RegPlanning/Pages/StateWorkforcePerformance.aspx</a:t>
            </a:r>
            <a:r>
              <a:rPr lang="en-US" dirty="0"/>
              <a:t> </a:t>
            </a:r>
          </a:p>
        </p:txBody>
      </p:sp>
      <p:pic>
        <p:nvPicPr>
          <p:cNvPr id="7" name="Content Placeholder 6" descr="Graphical user interface, text, website&#10;&#10;Description automatically generated">
            <a:extLst>
              <a:ext uri="{FF2B5EF4-FFF2-40B4-BE49-F238E27FC236}">
                <a16:creationId xmlns:a16="http://schemas.microsoft.com/office/drawing/2014/main" id="{DB79641A-4295-0D40-B7D0-5449AC6F0013}"/>
              </a:ext>
            </a:extLst>
          </p:cNvPr>
          <p:cNvPicPr>
            <a:picLocks noGrp="1" noChangeAspect="1"/>
          </p:cNvPicPr>
          <p:nvPr>
            <p:ph sz="half" idx="2"/>
          </p:nvPr>
        </p:nvPicPr>
        <p:blipFill>
          <a:blip r:embed="rId3"/>
          <a:stretch>
            <a:fillRect/>
          </a:stretch>
        </p:blipFill>
        <p:spPr>
          <a:xfrm>
            <a:off x="6504709" y="1654627"/>
            <a:ext cx="5181600" cy="4592507"/>
          </a:xfrm>
        </p:spPr>
      </p:pic>
      <p:sp>
        <p:nvSpPr>
          <p:cNvPr id="4" name="Slide Number Placeholder 3">
            <a:extLst>
              <a:ext uri="{FF2B5EF4-FFF2-40B4-BE49-F238E27FC236}">
                <a16:creationId xmlns:a16="http://schemas.microsoft.com/office/drawing/2014/main" id="{4A61E34C-984C-C540-92B1-669048CA285C}"/>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
        <p:nvSpPr>
          <p:cNvPr id="8" name="TextBox 7">
            <a:extLst>
              <a:ext uri="{FF2B5EF4-FFF2-40B4-BE49-F238E27FC236}">
                <a16:creationId xmlns:a16="http://schemas.microsoft.com/office/drawing/2014/main" id="{F76B7647-F386-8C47-9A2F-F122EA504C0E}"/>
              </a:ext>
            </a:extLst>
          </p:cNvPr>
          <p:cNvSpPr txBox="1"/>
          <p:nvPr/>
        </p:nvSpPr>
        <p:spPr>
          <a:xfrm>
            <a:off x="0" y="6483350"/>
            <a:ext cx="2743200" cy="276999"/>
          </a:xfrm>
          <a:prstGeom prst="rect">
            <a:avLst/>
          </a:prstGeom>
          <a:noFill/>
        </p:spPr>
        <p:txBody>
          <a:bodyPr wrap="square" rtlCol="0">
            <a:spAutoFit/>
          </a:bodyPr>
          <a:lstStyle/>
          <a:p>
            <a:r>
              <a:rPr lang="en-US" sz="1200" i="1" dirty="0"/>
              <a:t>NOFO Page 10-12</a:t>
            </a:r>
          </a:p>
        </p:txBody>
      </p:sp>
    </p:spTree>
    <p:extLst>
      <p:ext uri="{BB962C8B-B14F-4D97-AF65-F5344CB8AC3E}">
        <p14:creationId xmlns:p14="http://schemas.microsoft.com/office/powerpoint/2010/main" val="2321463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34A8-B853-4A4D-AF83-089167D02B99}"/>
              </a:ext>
            </a:extLst>
          </p:cNvPr>
          <p:cNvSpPr>
            <a:spLocks noGrp="1"/>
          </p:cNvSpPr>
          <p:nvPr>
            <p:ph type="title"/>
          </p:nvPr>
        </p:nvSpPr>
        <p:spPr>
          <a:xfrm>
            <a:off x="2425148" y="610865"/>
            <a:ext cx="9283148" cy="561049"/>
          </a:xfrm>
        </p:spPr>
        <p:txBody>
          <a:bodyPr>
            <a:normAutofit/>
          </a:bodyPr>
          <a:lstStyle/>
          <a:p>
            <a:pPr algn="ctr"/>
            <a:r>
              <a:rPr lang="en-US" sz="3200" dirty="0">
                <a:latin typeface="+mn-lt"/>
              </a:rPr>
              <a:t>WIOA YOUTH PERFORMANCE MEASURES</a:t>
            </a:r>
          </a:p>
        </p:txBody>
      </p:sp>
      <p:sp>
        <p:nvSpPr>
          <p:cNvPr id="4" name="Slide Number Placeholder 3">
            <a:extLst>
              <a:ext uri="{FF2B5EF4-FFF2-40B4-BE49-F238E27FC236}">
                <a16:creationId xmlns:a16="http://schemas.microsoft.com/office/drawing/2014/main" id="{640B18F5-F9EE-F24A-A573-08274993C0B3}"/>
              </a:ext>
            </a:extLst>
          </p:cNvPr>
          <p:cNvSpPr>
            <a:spLocks noGrp="1"/>
          </p:cNvSpPr>
          <p:nvPr>
            <p:ph type="sldNum" sz="quarter" idx="12"/>
          </p:nvPr>
        </p:nvSpPr>
        <p:spPr/>
        <p:txBody>
          <a:bodyPr/>
          <a:lstStyle/>
          <a:p>
            <a:fld id="{62E03C93-A8B5-5E4D-ADDE-FACFC10B3CD1}" type="slidenum">
              <a:rPr lang="en-US" smtClean="0"/>
              <a:pPr/>
              <a:t>37</a:t>
            </a:fld>
            <a:endParaRPr lang="en-US" dirty="0"/>
          </a:p>
        </p:txBody>
      </p:sp>
      <p:graphicFrame>
        <p:nvGraphicFramePr>
          <p:cNvPr id="10" name="Table 10">
            <a:extLst>
              <a:ext uri="{FF2B5EF4-FFF2-40B4-BE49-F238E27FC236}">
                <a16:creationId xmlns:a16="http://schemas.microsoft.com/office/drawing/2014/main" id="{AD7F31D9-DDBF-5C45-B86F-3892081ACE8E}"/>
              </a:ext>
            </a:extLst>
          </p:cNvPr>
          <p:cNvGraphicFramePr>
            <a:graphicFrameLocks noGrp="1"/>
          </p:cNvGraphicFramePr>
          <p:nvPr>
            <p:ph idx="1"/>
            <p:extLst>
              <p:ext uri="{D42A27DB-BD31-4B8C-83A1-F6EECF244321}">
                <p14:modId xmlns:p14="http://schemas.microsoft.com/office/powerpoint/2010/main" val="1198877561"/>
              </p:ext>
            </p:extLst>
          </p:nvPr>
        </p:nvGraphicFramePr>
        <p:xfrm>
          <a:off x="1573378" y="1533808"/>
          <a:ext cx="9283148" cy="4369495"/>
        </p:xfrm>
        <a:graphic>
          <a:graphicData uri="http://schemas.openxmlformats.org/drawingml/2006/table">
            <a:tbl>
              <a:tblPr firstRow="1" bandRow="1">
                <a:tableStyleId>{5C22544A-7EE6-4342-B048-85BDC9FD1C3A}</a:tableStyleId>
              </a:tblPr>
              <a:tblGrid>
                <a:gridCol w="9283148">
                  <a:extLst>
                    <a:ext uri="{9D8B030D-6E8A-4147-A177-3AD203B41FA5}">
                      <a16:colId xmlns:a16="http://schemas.microsoft.com/office/drawing/2014/main" val="1037546095"/>
                    </a:ext>
                  </a:extLst>
                </a:gridCol>
              </a:tblGrid>
              <a:tr h="782459">
                <a:tc>
                  <a:txBody>
                    <a:bodyPr/>
                    <a:lstStyle/>
                    <a:p>
                      <a:pPr algn="ctr"/>
                      <a:r>
                        <a:rPr lang="en-US" sz="2400" dirty="0"/>
                        <a:t>The primary indicators of performance for WIOA Youth</a:t>
                      </a:r>
                      <a:endParaRPr lang="en-US" sz="2400" dirty="0">
                        <a:latin typeface="+mn-lt"/>
                        <a:cs typeface="Times New Roman" panose="02020603050405020304" pitchFamily="18" charset="0"/>
                      </a:endParaRPr>
                    </a:p>
                  </a:txBody>
                  <a:tcPr/>
                </a:tc>
                <a:extLst>
                  <a:ext uri="{0D108BD9-81ED-4DB2-BD59-A6C34878D82A}">
                    <a16:rowId xmlns:a16="http://schemas.microsoft.com/office/drawing/2014/main" val="2991960281"/>
                  </a:ext>
                </a:extLst>
              </a:tr>
              <a:tr h="782459">
                <a:tc>
                  <a:txBody>
                    <a:bodyPr/>
                    <a:lstStyle/>
                    <a:p>
                      <a:r>
                        <a:rPr lang="en-US" sz="2400" dirty="0"/>
                        <a:t>Employment or Education Rate 2nd Quarter after Exit (YER2)</a:t>
                      </a:r>
                    </a:p>
                  </a:txBody>
                  <a:tcPr/>
                </a:tc>
                <a:extLst>
                  <a:ext uri="{0D108BD9-81ED-4DB2-BD59-A6C34878D82A}">
                    <a16:rowId xmlns:a16="http://schemas.microsoft.com/office/drawing/2014/main" val="2899831366"/>
                  </a:ext>
                </a:extLst>
              </a:tr>
              <a:tr h="782459">
                <a:tc>
                  <a:txBody>
                    <a:bodyPr/>
                    <a:lstStyle/>
                    <a:p>
                      <a:r>
                        <a:rPr lang="en-US" sz="2400" dirty="0"/>
                        <a:t>Employment or Education Rate 4th Quarter after Exit (YER4)</a:t>
                      </a:r>
                    </a:p>
                  </a:txBody>
                  <a:tcPr/>
                </a:tc>
                <a:extLst>
                  <a:ext uri="{0D108BD9-81ED-4DB2-BD59-A6C34878D82A}">
                    <a16:rowId xmlns:a16="http://schemas.microsoft.com/office/drawing/2014/main" val="1156276653"/>
                  </a:ext>
                </a:extLst>
              </a:tr>
              <a:tr h="782459">
                <a:tc>
                  <a:txBody>
                    <a:bodyPr/>
                    <a:lstStyle/>
                    <a:p>
                      <a:r>
                        <a:rPr lang="en-US" sz="2400" dirty="0"/>
                        <a:t>Median Earnings 2nd Quarter after Exit (YMER)</a:t>
                      </a:r>
                    </a:p>
                  </a:txBody>
                  <a:tcPr/>
                </a:tc>
                <a:extLst>
                  <a:ext uri="{0D108BD9-81ED-4DB2-BD59-A6C34878D82A}">
                    <a16:rowId xmlns:a16="http://schemas.microsoft.com/office/drawing/2014/main" val="1233167268"/>
                  </a:ext>
                </a:extLst>
              </a:tr>
              <a:tr h="782459">
                <a:tc>
                  <a:txBody>
                    <a:bodyPr/>
                    <a:lstStyle/>
                    <a:p>
                      <a:r>
                        <a:rPr lang="en-US" sz="2400" dirty="0"/>
                        <a:t>Credential Attainment within 4 Quarters after Exit (YCAR)</a:t>
                      </a:r>
                    </a:p>
                  </a:txBody>
                  <a:tcPr/>
                </a:tc>
                <a:extLst>
                  <a:ext uri="{0D108BD9-81ED-4DB2-BD59-A6C34878D82A}">
                    <a16:rowId xmlns:a16="http://schemas.microsoft.com/office/drawing/2014/main" val="1277993004"/>
                  </a:ext>
                </a:extLst>
              </a:tr>
              <a:tr h="453329">
                <a:tc>
                  <a:txBody>
                    <a:bodyPr/>
                    <a:lstStyle/>
                    <a:p>
                      <a:r>
                        <a:rPr lang="en-US" sz="2400" dirty="0"/>
                        <a:t>Measurable Skill Gains (YMSG)</a:t>
                      </a:r>
                    </a:p>
                  </a:txBody>
                  <a:tcPr/>
                </a:tc>
                <a:extLst>
                  <a:ext uri="{0D108BD9-81ED-4DB2-BD59-A6C34878D82A}">
                    <a16:rowId xmlns:a16="http://schemas.microsoft.com/office/drawing/2014/main" val="1961565272"/>
                  </a:ext>
                </a:extLst>
              </a:tr>
            </a:tbl>
          </a:graphicData>
        </a:graphic>
      </p:graphicFrame>
      <p:sp>
        <p:nvSpPr>
          <p:cNvPr id="11" name="TextBox 10">
            <a:extLst>
              <a:ext uri="{FF2B5EF4-FFF2-40B4-BE49-F238E27FC236}">
                <a16:creationId xmlns:a16="http://schemas.microsoft.com/office/drawing/2014/main" id="{F1168D99-0544-6641-9C0C-FDFE26F7AEF8}"/>
              </a:ext>
            </a:extLst>
          </p:cNvPr>
          <p:cNvSpPr txBox="1"/>
          <p:nvPr/>
        </p:nvSpPr>
        <p:spPr>
          <a:xfrm>
            <a:off x="0" y="6019581"/>
            <a:ext cx="2206487" cy="646331"/>
          </a:xfrm>
          <a:prstGeom prst="rect">
            <a:avLst/>
          </a:prstGeom>
          <a:noFill/>
        </p:spPr>
        <p:txBody>
          <a:bodyPr wrap="square" rtlCol="0">
            <a:spAutoFit/>
          </a:bodyPr>
          <a:lstStyle/>
          <a:p>
            <a:r>
              <a:rPr lang="en-US" i="1" dirty="0"/>
              <a:t>NOFO Page 10-12,</a:t>
            </a:r>
          </a:p>
          <a:p>
            <a:r>
              <a:rPr lang="en-US" i="1" dirty="0"/>
              <a:t>Appendix K</a:t>
            </a:r>
          </a:p>
        </p:txBody>
      </p:sp>
    </p:spTree>
    <p:extLst>
      <p:ext uri="{BB962C8B-B14F-4D97-AF65-F5344CB8AC3E}">
        <p14:creationId xmlns:p14="http://schemas.microsoft.com/office/powerpoint/2010/main" val="392307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E983-A0B2-7449-9FBE-0DCE650FE88B}"/>
              </a:ext>
            </a:extLst>
          </p:cNvPr>
          <p:cNvSpPr>
            <a:spLocks noGrp="1"/>
          </p:cNvSpPr>
          <p:nvPr>
            <p:ph type="title"/>
          </p:nvPr>
        </p:nvSpPr>
        <p:spPr/>
        <p:txBody>
          <a:bodyPr>
            <a:normAutofit/>
          </a:bodyPr>
          <a:lstStyle/>
          <a:p>
            <a:r>
              <a:rPr lang="en-US" sz="3200" dirty="0">
                <a:latin typeface="+mn-lt"/>
              </a:rPr>
              <a:t>SUSTAINABILITY PLAN</a:t>
            </a:r>
          </a:p>
        </p:txBody>
      </p:sp>
      <p:sp>
        <p:nvSpPr>
          <p:cNvPr id="3" name="Content Placeholder 2">
            <a:extLst>
              <a:ext uri="{FF2B5EF4-FFF2-40B4-BE49-F238E27FC236}">
                <a16:creationId xmlns:a16="http://schemas.microsoft.com/office/drawing/2014/main" id="{A178E77C-E42B-564C-8049-41634AA83342}"/>
              </a:ext>
            </a:extLst>
          </p:cNvPr>
          <p:cNvSpPr>
            <a:spLocks noGrp="1"/>
          </p:cNvSpPr>
          <p:nvPr>
            <p:ph idx="1"/>
          </p:nvPr>
        </p:nvSpPr>
        <p:spPr>
          <a:xfrm>
            <a:off x="838200" y="1649896"/>
            <a:ext cx="10515600" cy="4527067"/>
          </a:xfrm>
        </p:spPr>
        <p:txBody>
          <a:bodyPr>
            <a:normAutofit/>
          </a:bodyPr>
          <a:lstStyle/>
          <a:p>
            <a:r>
              <a:rPr lang="en-US" dirty="0">
                <a:solidFill>
                  <a:schemeClr val="tx1"/>
                </a:solidFill>
              </a:rPr>
              <a:t>Applicants </a:t>
            </a:r>
            <a:r>
              <a:rPr lang="en-US" b="1" dirty="0">
                <a:solidFill>
                  <a:schemeClr val="accent2"/>
                </a:solidFill>
              </a:rPr>
              <a:t>must provide a sustainability plan </a:t>
            </a:r>
            <a:r>
              <a:rPr lang="en-US" dirty="0">
                <a:solidFill>
                  <a:schemeClr val="tx1"/>
                </a:solidFill>
              </a:rPr>
              <a:t>demonstrating how the proposed program model will integrate into the LWIA Youth Service Delivery System</a:t>
            </a:r>
          </a:p>
          <a:p>
            <a:pPr marL="0" indent="0">
              <a:buNone/>
            </a:pPr>
            <a:endParaRPr lang="en-US" dirty="0">
              <a:solidFill>
                <a:schemeClr val="tx1"/>
              </a:solidFill>
            </a:endParaRPr>
          </a:p>
          <a:p>
            <a:r>
              <a:rPr lang="en-US" dirty="0">
                <a:solidFill>
                  <a:schemeClr val="tx1"/>
                </a:solidFill>
              </a:rPr>
              <a:t>At a minimum, the plan </a:t>
            </a:r>
            <a:r>
              <a:rPr lang="en-US" b="1" dirty="0">
                <a:solidFill>
                  <a:schemeClr val="accent2"/>
                </a:solidFill>
              </a:rPr>
              <a:t>must</a:t>
            </a:r>
            <a:r>
              <a:rPr lang="en-US" dirty="0">
                <a:solidFill>
                  <a:schemeClr val="tx1"/>
                </a:solidFill>
              </a:rPr>
              <a:t> include programmatic and financial components, including leveraged resources and funding sources to continue the program model</a:t>
            </a:r>
          </a:p>
        </p:txBody>
      </p:sp>
      <p:sp>
        <p:nvSpPr>
          <p:cNvPr id="4" name="Slide Number Placeholder 3">
            <a:extLst>
              <a:ext uri="{FF2B5EF4-FFF2-40B4-BE49-F238E27FC236}">
                <a16:creationId xmlns:a16="http://schemas.microsoft.com/office/drawing/2014/main" id="{829249A1-D35E-384B-A58B-F6B019388983}"/>
              </a:ext>
            </a:extLst>
          </p:cNvPr>
          <p:cNvSpPr>
            <a:spLocks noGrp="1"/>
          </p:cNvSpPr>
          <p:nvPr>
            <p:ph type="sldNum" sz="quarter" idx="12"/>
          </p:nvPr>
        </p:nvSpPr>
        <p:spPr/>
        <p:txBody>
          <a:bodyPr/>
          <a:lstStyle/>
          <a:p>
            <a:fld id="{62E03C93-A8B5-5E4D-ADDE-FACFC10B3CD1}" type="slidenum">
              <a:rPr lang="en-US" smtClean="0"/>
              <a:pPr/>
              <a:t>38</a:t>
            </a:fld>
            <a:endParaRPr lang="en-US" dirty="0"/>
          </a:p>
        </p:txBody>
      </p:sp>
      <p:sp>
        <p:nvSpPr>
          <p:cNvPr id="5" name="TextBox 4">
            <a:extLst>
              <a:ext uri="{FF2B5EF4-FFF2-40B4-BE49-F238E27FC236}">
                <a16:creationId xmlns:a16="http://schemas.microsoft.com/office/drawing/2014/main" id="{C1EB632D-C1EB-A349-B8E3-9B446B5C7350}"/>
              </a:ext>
            </a:extLst>
          </p:cNvPr>
          <p:cNvSpPr txBox="1"/>
          <p:nvPr/>
        </p:nvSpPr>
        <p:spPr>
          <a:xfrm>
            <a:off x="278296" y="6176963"/>
            <a:ext cx="2186608" cy="646331"/>
          </a:xfrm>
          <a:prstGeom prst="rect">
            <a:avLst/>
          </a:prstGeom>
          <a:noFill/>
        </p:spPr>
        <p:txBody>
          <a:bodyPr wrap="square" rtlCol="0">
            <a:spAutoFit/>
          </a:bodyPr>
          <a:lstStyle/>
          <a:p>
            <a:r>
              <a:rPr lang="en-US" i="1" dirty="0"/>
              <a:t>NOFO Page 12, </a:t>
            </a:r>
          </a:p>
          <a:p>
            <a:r>
              <a:rPr lang="en-US" i="1" dirty="0"/>
              <a:t>Appendix L</a:t>
            </a:r>
          </a:p>
        </p:txBody>
      </p:sp>
    </p:spTree>
    <p:extLst>
      <p:ext uri="{BB962C8B-B14F-4D97-AF65-F5344CB8AC3E}">
        <p14:creationId xmlns:p14="http://schemas.microsoft.com/office/powerpoint/2010/main" val="3436288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3951-A703-7D43-906D-BF33431732AA}"/>
              </a:ext>
            </a:extLst>
          </p:cNvPr>
          <p:cNvSpPr>
            <a:spLocks noGrp="1"/>
          </p:cNvSpPr>
          <p:nvPr>
            <p:ph type="title"/>
          </p:nvPr>
        </p:nvSpPr>
        <p:spPr/>
        <p:txBody>
          <a:bodyPr>
            <a:normAutofit/>
          </a:bodyPr>
          <a:lstStyle/>
          <a:p>
            <a:r>
              <a:rPr lang="en-US" sz="3200" dirty="0">
                <a:latin typeface="+mn-lt"/>
              </a:rPr>
              <a:t>SUSTAINABILITY PLAN EXAMPLE</a:t>
            </a:r>
          </a:p>
        </p:txBody>
      </p:sp>
      <p:graphicFrame>
        <p:nvGraphicFramePr>
          <p:cNvPr id="7" name="Table 7">
            <a:extLst>
              <a:ext uri="{FF2B5EF4-FFF2-40B4-BE49-F238E27FC236}">
                <a16:creationId xmlns:a16="http://schemas.microsoft.com/office/drawing/2014/main" id="{D1CE2CC2-199B-A244-9848-377374229DCE}"/>
              </a:ext>
            </a:extLst>
          </p:cNvPr>
          <p:cNvGraphicFramePr>
            <a:graphicFrameLocks noGrp="1"/>
          </p:cNvGraphicFramePr>
          <p:nvPr>
            <p:ph sz="half" idx="1"/>
            <p:extLst>
              <p:ext uri="{D42A27DB-BD31-4B8C-83A1-F6EECF244321}">
                <p14:modId xmlns:p14="http://schemas.microsoft.com/office/powerpoint/2010/main" val="1656515352"/>
              </p:ext>
            </p:extLst>
          </p:nvPr>
        </p:nvGraphicFramePr>
        <p:xfrm>
          <a:off x="402932" y="1825625"/>
          <a:ext cx="6616149" cy="4398129"/>
        </p:xfrm>
        <a:graphic>
          <a:graphicData uri="http://schemas.openxmlformats.org/drawingml/2006/table">
            <a:tbl>
              <a:tblPr firstRow="1" bandRow="1">
                <a:tableStyleId>{5C22544A-7EE6-4342-B048-85BDC9FD1C3A}</a:tableStyleId>
              </a:tblPr>
              <a:tblGrid>
                <a:gridCol w="2205383">
                  <a:extLst>
                    <a:ext uri="{9D8B030D-6E8A-4147-A177-3AD203B41FA5}">
                      <a16:colId xmlns:a16="http://schemas.microsoft.com/office/drawing/2014/main" val="2558424642"/>
                    </a:ext>
                  </a:extLst>
                </a:gridCol>
                <a:gridCol w="2205383">
                  <a:extLst>
                    <a:ext uri="{9D8B030D-6E8A-4147-A177-3AD203B41FA5}">
                      <a16:colId xmlns:a16="http://schemas.microsoft.com/office/drawing/2014/main" val="3032357742"/>
                    </a:ext>
                  </a:extLst>
                </a:gridCol>
                <a:gridCol w="2205383">
                  <a:extLst>
                    <a:ext uri="{9D8B030D-6E8A-4147-A177-3AD203B41FA5}">
                      <a16:colId xmlns:a16="http://schemas.microsoft.com/office/drawing/2014/main" val="1234802130"/>
                    </a:ext>
                  </a:extLst>
                </a:gridCol>
              </a:tblGrid>
              <a:tr h="417062">
                <a:tc>
                  <a:txBody>
                    <a:bodyPr/>
                    <a:lstStyle/>
                    <a:p>
                      <a:r>
                        <a:rPr lang="en-US" sz="1200" dirty="0"/>
                        <a:t>Program Element</a:t>
                      </a:r>
                    </a:p>
                  </a:txBody>
                  <a:tcPr/>
                </a:tc>
                <a:tc>
                  <a:txBody>
                    <a:bodyPr/>
                    <a:lstStyle/>
                    <a:p>
                      <a:r>
                        <a:rPr lang="en-US" sz="1200" dirty="0"/>
                        <a:t>Grant Component What is the proposed strategy?</a:t>
                      </a:r>
                    </a:p>
                  </a:txBody>
                  <a:tcPr/>
                </a:tc>
                <a:tc>
                  <a:txBody>
                    <a:bodyPr/>
                    <a:lstStyle/>
                    <a:p>
                      <a:r>
                        <a:rPr lang="en-US" sz="1200" dirty="0"/>
                        <a:t>Sustained Component How will the element be sustained?</a:t>
                      </a:r>
                    </a:p>
                  </a:txBody>
                  <a:tcPr/>
                </a:tc>
                <a:extLst>
                  <a:ext uri="{0D108BD9-81ED-4DB2-BD59-A6C34878D82A}">
                    <a16:rowId xmlns:a16="http://schemas.microsoft.com/office/drawing/2014/main" val="2399828220"/>
                  </a:ext>
                </a:extLst>
              </a:tr>
              <a:tr h="417062">
                <a:tc>
                  <a:txBody>
                    <a:bodyPr/>
                    <a:lstStyle/>
                    <a:p>
                      <a:r>
                        <a:rPr lang="en-US" sz="1200" dirty="0"/>
                        <a:t>Alignment with workforce plans (State, Regional, Local)</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74990897"/>
                  </a:ext>
                </a:extLst>
              </a:tr>
              <a:tr h="417062">
                <a:tc>
                  <a:txBody>
                    <a:bodyPr/>
                    <a:lstStyle/>
                    <a:p>
                      <a:r>
                        <a:rPr lang="en-US" sz="1200" dirty="0"/>
                        <a:t>Local Workforce Innovation Board Commitment</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83353572"/>
                  </a:ext>
                </a:extLst>
              </a:tr>
              <a:tr h="417062">
                <a:tc>
                  <a:txBody>
                    <a:bodyPr/>
                    <a:lstStyle/>
                    <a:p>
                      <a:r>
                        <a:rPr lang="en-US" sz="1200" dirty="0"/>
                        <a:t>Business Engagement &amp; Targeted Industries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044168579"/>
                  </a:ext>
                </a:extLst>
              </a:tr>
              <a:tr h="338283">
                <a:tc>
                  <a:txBody>
                    <a:bodyPr/>
                    <a:lstStyle/>
                    <a:p>
                      <a:r>
                        <a:rPr lang="en-US" sz="1200" dirty="0"/>
                        <a:t>Partnerships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37659939"/>
                  </a:ext>
                </a:extLst>
              </a:tr>
              <a:tr h="338283">
                <a:tc>
                  <a:txBody>
                    <a:bodyPr/>
                    <a:lstStyle/>
                    <a:p>
                      <a:r>
                        <a:rPr lang="en-US" sz="1200" dirty="0"/>
                        <a:t>Target Populations/Youth</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369174211"/>
                  </a:ext>
                </a:extLst>
              </a:tr>
              <a:tr h="417062">
                <a:tc>
                  <a:txBody>
                    <a:bodyPr/>
                    <a:lstStyle/>
                    <a:p>
                      <a:r>
                        <a:rPr lang="en-US" sz="1200" dirty="0"/>
                        <a:t>Disproportionately Impacted Areas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857563516"/>
                  </a:ext>
                </a:extLst>
              </a:tr>
              <a:tr h="583886">
                <a:tc>
                  <a:txBody>
                    <a:bodyPr/>
                    <a:lstStyle/>
                    <a:p>
                      <a:r>
                        <a:rPr lang="en-US" sz="1200" dirty="0"/>
                        <a:t>WIOA Participant Eligibility, Assessment &amp; Career Plan (Individual Service Strategy)</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754294282"/>
                  </a:ext>
                </a:extLst>
              </a:tr>
              <a:tr h="338283">
                <a:tc>
                  <a:txBody>
                    <a:bodyPr/>
                    <a:lstStyle/>
                    <a:p>
                      <a:r>
                        <a:rPr lang="en-US" sz="1200" dirty="0"/>
                        <a:t>Data Collection &amp; Analysis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836217408"/>
                  </a:ext>
                </a:extLst>
              </a:tr>
              <a:tr h="417062">
                <a:tc>
                  <a:txBody>
                    <a:bodyPr/>
                    <a:lstStyle/>
                    <a:p>
                      <a:r>
                        <a:rPr lang="en-US" sz="1200" dirty="0"/>
                        <a:t>Fiscal Strategies and Resources for Sustainability</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812032646"/>
                  </a:ext>
                </a:extLst>
              </a:tr>
            </a:tbl>
          </a:graphicData>
        </a:graphic>
      </p:graphicFrame>
      <p:sp>
        <p:nvSpPr>
          <p:cNvPr id="6" name="Content Placeholder 5">
            <a:extLst>
              <a:ext uri="{FF2B5EF4-FFF2-40B4-BE49-F238E27FC236}">
                <a16:creationId xmlns:a16="http://schemas.microsoft.com/office/drawing/2014/main" id="{8DE75167-0CDC-774B-8412-77E9FF6F8D8A}"/>
              </a:ext>
            </a:extLst>
          </p:cNvPr>
          <p:cNvSpPr>
            <a:spLocks noGrp="1"/>
          </p:cNvSpPr>
          <p:nvPr>
            <p:ph sz="half" idx="2"/>
          </p:nvPr>
        </p:nvSpPr>
        <p:spPr>
          <a:xfrm>
            <a:off x="7454348" y="1825625"/>
            <a:ext cx="3899452" cy="4351338"/>
          </a:xfrm>
        </p:spPr>
        <p:txBody>
          <a:bodyPr>
            <a:normAutofit lnSpcReduction="10000"/>
          </a:bodyPr>
          <a:lstStyle/>
          <a:p>
            <a:r>
              <a:rPr lang="en-US" dirty="0"/>
              <a:t>This planning should occur from the </a:t>
            </a:r>
            <a:r>
              <a:rPr lang="en-US" b="1" dirty="0">
                <a:solidFill>
                  <a:schemeClr val="accent2"/>
                </a:solidFill>
              </a:rPr>
              <a:t>beginning</a:t>
            </a:r>
            <a:r>
              <a:rPr lang="en-US" dirty="0"/>
              <a:t> and not once the grant ends</a:t>
            </a:r>
          </a:p>
          <a:p>
            <a:r>
              <a:rPr lang="en-US" dirty="0"/>
              <a:t>When drafting a sustainability plan, it is </a:t>
            </a:r>
            <a:r>
              <a:rPr lang="en-US" b="1" dirty="0">
                <a:solidFill>
                  <a:schemeClr val="accent2"/>
                </a:solidFill>
              </a:rPr>
              <a:t>important</a:t>
            </a:r>
            <a:r>
              <a:rPr lang="en-US" dirty="0"/>
              <a:t> to establish whether the entire innovation will be sustained or selected components</a:t>
            </a:r>
          </a:p>
          <a:p>
            <a:endParaRPr lang="en-US" dirty="0"/>
          </a:p>
        </p:txBody>
      </p:sp>
      <p:sp>
        <p:nvSpPr>
          <p:cNvPr id="4" name="Slide Number Placeholder 3">
            <a:extLst>
              <a:ext uri="{FF2B5EF4-FFF2-40B4-BE49-F238E27FC236}">
                <a16:creationId xmlns:a16="http://schemas.microsoft.com/office/drawing/2014/main" id="{8E042731-8FB1-E940-ACC9-0CE44FED44D2}"/>
              </a:ext>
            </a:extLst>
          </p:cNvPr>
          <p:cNvSpPr>
            <a:spLocks noGrp="1"/>
          </p:cNvSpPr>
          <p:nvPr>
            <p:ph type="sldNum" sz="quarter" idx="12"/>
          </p:nvPr>
        </p:nvSpPr>
        <p:spPr/>
        <p:txBody>
          <a:bodyPr/>
          <a:lstStyle/>
          <a:p>
            <a:fld id="{62E03C93-A8B5-5E4D-ADDE-FACFC10B3CD1}" type="slidenum">
              <a:rPr lang="en-US" smtClean="0"/>
              <a:pPr/>
              <a:t>39</a:t>
            </a:fld>
            <a:endParaRPr lang="en-US" dirty="0"/>
          </a:p>
        </p:txBody>
      </p:sp>
      <p:sp>
        <p:nvSpPr>
          <p:cNvPr id="8" name="TextBox 7">
            <a:extLst>
              <a:ext uri="{FF2B5EF4-FFF2-40B4-BE49-F238E27FC236}">
                <a16:creationId xmlns:a16="http://schemas.microsoft.com/office/drawing/2014/main" id="{2F251CD0-FC43-7B4D-9D68-7DC58CD0A2D7}"/>
              </a:ext>
            </a:extLst>
          </p:cNvPr>
          <p:cNvSpPr txBox="1"/>
          <p:nvPr/>
        </p:nvSpPr>
        <p:spPr>
          <a:xfrm>
            <a:off x="139148" y="6483350"/>
            <a:ext cx="2206487" cy="215444"/>
          </a:xfrm>
          <a:prstGeom prst="rect">
            <a:avLst/>
          </a:prstGeom>
          <a:noFill/>
        </p:spPr>
        <p:txBody>
          <a:bodyPr wrap="square" rtlCol="0">
            <a:spAutoFit/>
          </a:bodyPr>
          <a:lstStyle/>
          <a:p>
            <a:r>
              <a:rPr lang="en-US" sz="800" i="1" dirty="0"/>
              <a:t>NOFO Appendix L, page 11</a:t>
            </a:r>
          </a:p>
        </p:txBody>
      </p:sp>
    </p:spTree>
    <p:extLst>
      <p:ext uri="{BB962C8B-B14F-4D97-AF65-F5344CB8AC3E}">
        <p14:creationId xmlns:p14="http://schemas.microsoft.com/office/powerpoint/2010/main" val="203637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287928" y="610865"/>
            <a:ext cx="7616143" cy="561049"/>
          </a:xfrm>
        </p:spPr>
        <p:txBody>
          <a:bodyPr>
            <a:noAutofit/>
          </a:bodyPr>
          <a:lstStyle/>
          <a:p>
            <a:pPr algn="ctr"/>
            <a:r>
              <a:rPr lang="en-US" sz="3200" spc="25" dirty="0">
                <a:latin typeface="+mn-lt"/>
              </a:rPr>
              <a:t>AGENDA</a:t>
            </a:r>
            <a:endParaRPr lang="en-US" sz="3200" dirty="0">
              <a:latin typeface="+mn-lt"/>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38200" y="1477008"/>
            <a:ext cx="10515600" cy="4701248"/>
          </a:xfrm>
          <a:ln>
            <a:noFill/>
          </a:ln>
        </p:spPr>
        <p:txBody>
          <a:bodyPr>
            <a:normAutofit/>
          </a:bodyPr>
          <a:lstStyle/>
          <a:p>
            <a:pPr marL="320040" indent="-255904">
              <a:lnSpc>
                <a:spcPct val="120000"/>
              </a:lnSpc>
              <a:buFont typeface="Arial"/>
              <a:buChar char="•"/>
              <a:tabLst>
                <a:tab pos="320040" algn="l"/>
                <a:tab pos="320675" algn="l"/>
              </a:tabLst>
            </a:pPr>
            <a:r>
              <a:rPr lang="en-US" sz="3000" spc="-5" dirty="0">
                <a:solidFill>
                  <a:schemeClr val="tx1"/>
                </a:solidFill>
                <a:latin typeface="Calibri"/>
                <a:cs typeface="Calibri"/>
              </a:rPr>
              <a:t>Welcome and</a:t>
            </a:r>
            <a:r>
              <a:rPr lang="en-US" sz="3000" spc="-10" dirty="0">
                <a:solidFill>
                  <a:schemeClr val="tx1"/>
                </a:solidFill>
                <a:latin typeface="Calibri"/>
                <a:cs typeface="Calibri"/>
              </a:rPr>
              <a:t> </a:t>
            </a:r>
            <a:r>
              <a:rPr lang="en-US" sz="3000" spc="-5" dirty="0">
                <a:solidFill>
                  <a:schemeClr val="tx1"/>
                </a:solidFill>
                <a:latin typeface="Calibri"/>
                <a:cs typeface="Calibri"/>
              </a:rPr>
              <a:t>Introductions</a:t>
            </a:r>
          </a:p>
          <a:p>
            <a:pPr marL="320040" indent="-255904">
              <a:lnSpc>
                <a:spcPct val="120000"/>
              </a:lnSpc>
              <a:buFont typeface="Arial"/>
              <a:buChar char="•"/>
              <a:tabLst>
                <a:tab pos="320040" algn="l"/>
                <a:tab pos="320675" algn="l"/>
              </a:tabLst>
            </a:pPr>
            <a:r>
              <a:rPr lang="en-US" sz="3000" spc="-5" dirty="0">
                <a:solidFill>
                  <a:schemeClr val="tx1"/>
                </a:solidFill>
                <a:latin typeface="Calibri"/>
                <a:cs typeface="Calibri"/>
              </a:rPr>
              <a:t>Youth Career Pathway NOFO Page on Illinois workNet</a:t>
            </a:r>
          </a:p>
          <a:p>
            <a:pPr marL="320040" indent="-255904">
              <a:lnSpc>
                <a:spcPct val="120000"/>
              </a:lnSpc>
              <a:buFont typeface="Arial"/>
              <a:buChar char="•"/>
              <a:tabLst>
                <a:tab pos="320040" algn="l"/>
                <a:tab pos="320675" algn="l"/>
              </a:tabLst>
            </a:pPr>
            <a:r>
              <a:rPr lang="en-US" sz="3000" spc="-5" dirty="0">
                <a:solidFill>
                  <a:schemeClr val="tx1"/>
                </a:solidFill>
                <a:latin typeface="Calibri"/>
                <a:cs typeface="Calibri"/>
              </a:rPr>
              <a:t>Required Documents for Grant Opportunity</a:t>
            </a:r>
          </a:p>
          <a:p>
            <a:pPr marL="320040" indent="-255904">
              <a:lnSpc>
                <a:spcPct val="120000"/>
              </a:lnSpc>
              <a:buFont typeface="Arial"/>
              <a:buChar char="•"/>
              <a:tabLst>
                <a:tab pos="320040" algn="l"/>
                <a:tab pos="320675" algn="l"/>
              </a:tabLst>
            </a:pPr>
            <a:r>
              <a:rPr lang="en-US" sz="3000" spc="-5" dirty="0">
                <a:solidFill>
                  <a:schemeClr val="tx1"/>
                </a:solidFill>
                <a:latin typeface="Calibri"/>
                <a:cs typeface="Calibri"/>
              </a:rPr>
              <a:t>Youth Career Pathway NOFO </a:t>
            </a:r>
          </a:p>
          <a:p>
            <a:pPr marL="320040" indent="-255904">
              <a:lnSpc>
                <a:spcPct val="120000"/>
              </a:lnSpc>
              <a:buFont typeface="Arial"/>
              <a:buChar char="•"/>
              <a:tabLst>
                <a:tab pos="320040" algn="l"/>
                <a:tab pos="320675" algn="l"/>
              </a:tabLst>
            </a:pPr>
            <a:r>
              <a:rPr lang="en-US" sz="3000" spc="-5" dirty="0">
                <a:solidFill>
                  <a:schemeClr val="tx1"/>
                </a:solidFill>
                <a:latin typeface="Calibri"/>
                <a:cs typeface="Calibri"/>
              </a:rPr>
              <a:t>Scorecard Review</a:t>
            </a:r>
          </a:p>
          <a:p>
            <a:pPr marL="320040" indent="-255904">
              <a:lnSpc>
                <a:spcPct val="120000"/>
              </a:lnSpc>
              <a:buFont typeface="Arial"/>
              <a:buChar char="•"/>
              <a:tabLst>
                <a:tab pos="320040" algn="l"/>
                <a:tab pos="320675" algn="l"/>
              </a:tabLst>
            </a:pPr>
            <a:r>
              <a:rPr lang="en-US" sz="3000" spc="-5" dirty="0">
                <a:solidFill>
                  <a:schemeClr val="tx1"/>
                </a:solidFill>
                <a:latin typeface="Calibri"/>
                <a:cs typeface="Calibri"/>
              </a:rPr>
              <a:t>GATA Overview (Budget Information) </a:t>
            </a:r>
          </a:p>
          <a:p>
            <a:pPr marL="320040" indent="-255904">
              <a:lnSpc>
                <a:spcPct val="120000"/>
              </a:lnSpc>
              <a:buFont typeface="Arial"/>
              <a:buChar char="•"/>
              <a:tabLst>
                <a:tab pos="320040" algn="l"/>
                <a:tab pos="320675" algn="l"/>
              </a:tabLst>
            </a:pPr>
            <a:r>
              <a:rPr lang="en-US" sz="3000" spc="-5" dirty="0">
                <a:solidFill>
                  <a:schemeClr val="tx1"/>
                </a:solidFill>
                <a:latin typeface="Calibri"/>
                <a:cs typeface="Calibri"/>
              </a:rPr>
              <a:t>Closing</a:t>
            </a:r>
            <a:r>
              <a:rPr lang="en-US" sz="3000" spc="-10" dirty="0">
                <a:solidFill>
                  <a:schemeClr val="tx1"/>
                </a:solidFill>
                <a:latin typeface="Calibri"/>
                <a:cs typeface="Calibri"/>
              </a:rPr>
              <a:t> </a:t>
            </a:r>
            <a:r>
              <a:rPr lang="en-US" sz="3000" spc="-5" dirty="0">
                <a:solidFill>
                  <a:schemeClr val="tx1"/>
                </a:solidFill>
                <a:latin typeface="Calibri"/>
                <a:cs typeface="Calibri"/>
              </a:rPr>
              <a:t>Remarks</a:t>
            </a:r>
            <a:endParaRPr lang="en-US" sz="3000" dirty="0">
              <a:solidFill>
                <a:schemeClr val="tx1"/>
              </a:solidFill>
              <a:latin typeface="Calibri"/>
              <a:cs typeface="Calibri"/>
            </a:endParaRPr>
          </a:p>
          <a:p>
            <a:pPr marL="0" indent="0">
              <a:buNone/>
            </a:pPr>
            <a:endParaRPr lang="en-US" dirty="0"/>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21753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5064-BA11-9E41-B5F6-FDE075446B9F}"/>
              </a:ext>
            </a:extLst>
          </p:cNvPr>
          <p:cNvSpPr>
            <a:spLocks noGrp="1"/>
          </p:cNvSpPr>
          <p:nvPr>
            <p:ph type="title"/>
          </p:nvPr>
        </p:nvSpPr>
        <p:spPr/>
        <p:txBody>
          <a:bodyPr>
            <a:normAutofit fontScale="90000"/>
          </a:bodyPr>
          <a:lstStyle/>
          <a:p>
            <a:pPr algn="ctr"/>
            <a:br>
              <a:rPr lang="en-US" sz="3600" dirty="0">
                <a:latin typeface="+mn-lt"/>
              </a:rPr>
            </a:br>
            <a:r>
              <a:rPr lang="en-US" sz="3600" dirty="0">
                <a:latin typeface="+mn-lt"/>
              </a:rPr>
              <a:t>FUNDING INFORMATION</a:t>
            </a:r>
            <a:br>
              <a:rPr lang="en-US" dirty="0"/>
            </a:br>
            <a:endParaRPr lang="en-US" dirty="0"/>
          </a:p>
        </p:txBody>
      </p:sp>
      <p:sp>
        <p:nvSpPr>
          <p:cNvPr id="3" name="Content Placeholder 2">
            <a:extLst>
              <a:ext uri="{FF2B5EF4-FFF2-40B4-BE49-F238E27FC236}">
                <a16:creationId xmlns:a16="http://schemas.microsoft.com/office/drawing/2014/main" id="{7DFBD05C-004B-A542-978D-DB220C326FD0}"/>
              </a:ext>
            </a:extLst>
          </p:cNvPr>
          <p:cNvSpPr>
            <a:spLocks noGrp="1"/>
          </p:cNvSpPr>
          <p:nvPr>
            <p:ph idx="1"/>
          </p:nvPr>
        </p:nvSpPr>
        <p:spPr>
          <a:xfrm>
            <a:off x="838200" y="1371600"/>
            <a:ext cx="10515600" cy="4805363"/>
          </a:xfrm>
        </p:spPr>
        <p:txBody>
          <a:bodyPr/>
          <a:lstStyle/>
          <a:p>
            <a:r>
              <a:rPr lang="en-US" dirty="0">
                <a:solidFill>
                  <a:schemeClr val="tx1"/>
                </a:solidFill>
              </a:rPr>
              <a:t>This grant program is utilizing: federal funds from the</a:t>
            </a:r>
            <a:r>
              <a:rPr lang="en-US" b="1" dirty="0">
                <a:solidFill>
                  <a:schemeClr val="accent2"/>
                </a:solidFill>
              </a:rPr>
              <a:t> U.S. Department of Labor under the Workforce Innovation and Opportunity Act </a:t>
            </a:r>
            <a:r>
              <a:rPr lang="en-US" dirty="0">
                <a:solidFill>
                  <a:schemeClr val="tx1"/>
                </a:solidFill>
              </a:rPr>
              <a:t>under Award AA-34766-20-55-A-17 </a:t>
            </a:r>
          </a:p>
          <a:p>
            <a:pPr marL="0" indent="0">
              <a:buNone/>
            </a:pPr>
            <a:endParaRPr lang="en-US" dirty="0">
              <a:solidFill>
                <a:schemeClr val="tx1"/>
              </a:solidFill>
            </a:endParaRPr>
          </a:p>
          <a:p>
            <a:r>
              <a:rPr lang="en-US" dirty="0">
                <a:solidFill>
                  <a:schemeClr val="tx1"/>
                </a:solidFill>
              </a:rPr>
              <a:t>The </a:t>
            </a:r>
            <a:r>
              <a:rPr lang="en-US" b="1" dirty="0">
                <a:solidFill>
                  <a:schemeClr val="accent2"/>
                </a:solidFill>
              </a:rPr>
              <a:t>executed grant agreement </a:t>
            </a:r>
            <a:r>
              <a:rPr lang="en-US" dirty="0">
                <a:solidFill>
                  <a:schemeClr val="tx1"/>
                </a:solidFill>
              </a:rPr>
              <a:t>will specify conditions for payment and payment schedule</a:t>
            </a:r>
          </a:p>
          <a:p>
            <a:pPr marL="0" indent="0">
              <a:buNone/>
            </a:pPr>
            <a:endParaRPr lang="en-US" dirty="0">
              <a:solidFill>
                <a:schemeClr val="tx1"/>
              </a:solidFill>
            </a:endParaRPr>
          </a:p>
          <a:p>
            <a:pPr>
              <a:buClr>
                <a:schemeClr val="tx1"/>
              </a:buClr>
            </a:pPr>
            <a:r>
              <a:rPr lang="en-US" b="1" dirty="0">
                <a:solidFill>
                  <a:schemeClr val="accent2"/>
                </a:solidFill>
              </a:rPr>
              <a:t>Successful application </a:t>
            </a:r>
            <a:r>
              <a:rPr lang="en-US" dirty="0">
                <a:solidFill>
                  <a:schemeClr val="tx1"/>
                </a:solidFill>
              </a:rPr>
              <a:t>will negotiate a grant agreement with the state of Illinois</a:t>
            </a:r>
          </a:p>
        </p:txBody>
      </p:sp>
      <p:sp>
        <p:nvSpPr>
          <p:cNvPr id="4" name="Slide Number Placeholder 3">
            <a:extLst>
              <a:ext uri="{FF2B5EF4-FFF2-40B4-BE49-F238E27FC236}">
                <a16:creationId xmlns:a16="http://schemas.microsoft.com/office/drawing/2014/main" id="{C3A6FD78-C135-0342-83D4-F60232FE3D8D}"/>
              </a:ext>
            </a:extLst>
          </p:cNvPr>
          <p:cNvSpPr>
            <a:spLocks noGrp="1"/>
          </p:cNvSpPr>
          <p:nvPr>
            <p:ph type="sldNum" sz="quarter" idx="12"/>
          </p:nvPr>
        </p:nvSpPr>
        <p:spPr/>
        <p:txBody>
          <a:bodyPr/>
          <a:lstStyle/>
          <a:p>
            <a:fld id="{62E03C93-A8B5-5E4D-ADDE-FACFC10B3CD1}" type="slidenum">
              <a:rPr lang="en-US" smtClean="0"/>
              <a:pPr/>
              <a:t>40</a:t>
            </a:fld>
            <a:endParaRPr lang="en-US" dirty="0"/>
          </a:p>
        </p:txBody>
      </p:sp>
      <p:sp>
        <p:nvSpPr>
          <p:cNvPr id="5" name="TextBox 4">
            <a:extLst>
              <a:ext uri="{FF2B5EF4-FFF2-40B4-BE49-F238E27FC236}">
                <a16:creationId xmlns:a16="http://schemas.microsoft.com/office/drawing/2014/main" id="{2D501030-8180-9943-80D9-4DDE4F453466}"/>
              </a:ext>
            </a:extLst>
          </p:cNvPr>
          <p:cNvSpPr txBox="1"/>
          <p:nvPr/>
        </p:nvSpPr>
        <p:spPr>
          <a:xfrm>
            <a:off x="278296" y="6176963"/>
            <a:ext cx="2445026" cy="369332"/>
          </a:xfrm>
          <a:prstGeom prst="rect">
            <a:avLst/>
          </a:prstGeom>
          <a:noFill/>
        </p:spPr>
        <p:txBody>
          <a:bodyPr wrap="square" rtlCol="0">
            <a:spAutoFit/>
          </a:bodyPr>
          <a:lstStyle/>
          <a:p>
            <a:r>
              <a:rPr lang="en-US" i="1" dirty="0"/>
              <a:t>NOFO Page 12-13</a:t>
            </a:r>
          </a:p>
        </p:txBody>
      </p:sp>
    </p:spTree>
    <p:extLst>
      <p:ext uri="{BB962C8B-B14F-4D97-AF65-F5344CB8AC3E}">
        <p14:creationId xmlns:p14="http://schemas.microsoft.com/office/powerpoint/2010/main" val="840308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089E-FE24-E84D-A874-A029817E6610}"/>
              </a:ext>
            </a:extLst>
          </p:cNvPr>
          <p:cNvSpPr>
            <a:spLocks noGrp="1"/>
          </p:cNvSpPr>
          <p:nvPr>
            <p:ph type="title"/>
          </p:nvPr>
        </p:nvSpPr>
        <p:spPr/>
        <p:txBody>
          <a:bodyPr>
            <a:normAutofit/>
          </a:bodyPr>
          <a:lstStyle/>
          <a:p>
            <a:pPr algn="ctr"/>
            <a:r>
              <a:rPr lang="en-US" sz="3200" dirty="0">
                <a:latin typeface="+mn-lt"/>
              </a:rPr>
              <a:t>ALLOWABLE COSTS</a:t>
            </a:r>
          </a:p>
        </p:txBody>
      </p:sp>
      <p:sp>
        <p:nvSpPr>
          <p:cNvPr id="3" name="Content Placeholder 2">
            <a:extLst>
              <a:ext uri="{FF2B5EF4-FFF2-40B4-BE49-F238E27FC236}">
                <a16:creationId xmlns:a16="http://schemas.microsoft.com/office/drawing/2014/main" id="{678D4F42-BAA9-354A-ADD5-282E68B33E76}"/>
              </a:ext>
            </a:extLst>
          </p:cNvPr>
          <p:cNvSpPr>
            <a:spLocks noGrp="1"/>
          </p:cNvSpPr>
          <p:nvPr>
            <p:ph idx="1"/>
          </p:nvPr>
        </p:nvSpPr>
        <p:spPr>
          <a:xfrm>
            <a:off x="838200" y="1581454"/>
            <a:ext cx="10515600" cy="4058796"/>
          </a:xfrm>
        </p:spPr>
        <p:txBody>
          <a:bodyPr/>
          <a:lstStyle/>
          <a:p>
            <a:r>
              <a:rPr lang="en-US" dirty="0">
                <a:solidFill>
                  <a:schemeClr val="tx1"/>
                </a:solidFill>
              </a:rPr>
              <a:t>Program costs must be: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Administrative costs, both direct and indirect, will represent a small portion of the program budget and </a:t>
            </a:r>
            <a:r>
              <a:rPr lang="en-US" b="1" dirty="0">
                <a:solidFill>
                  <a:schemeClr val="accent2"/>
                </a:solidFill>
              </a:rPr>
              <a:t>shall not exceed 10% </a:t>
            </a:r>
            <a:r>
              <a:rPr lang="en-US" dirty="0">
                <a:solidFill>
                  <a:schemeClr val="tx1"/>
                </a:solidFill>
              </a:rPr>
              <a:t>as required by the Workforce Innovation and Opportunity Act</a:t>
            </a:r>
          </a:p>
        </p:txBody>
      </p:sp>
      <p:sp>
        <p:nvSpPr>
          <p:cNvPr id="4" name="Slide Number Placeholder 3">
            <a:extLst>
              <a:ext uri="{FF2B5EF4-FFF2-40B4-BE49-F238E27FC236}">
                <a16:creationId xmlns:a16="http://schemas.microsoft.com/office/drawing/2014/main" id="{7A8790E4-5A75-9445-BEDF-7E30F371AF58}"/>
              </a:ext>
            </a:extLst>
          </p:cNvPr>
          <p:cNvSpPr>
            <a:spLocks noGrp="1"/>
          </p:cNvSpPr>
          <p:nvPr>
            <p:ph type="sldNum" sz="quarter" idx="12"/>
          </p:nvPr>
        </p:nvSpPr>
        <p:spPr/>
        <p:txBody>
          <a:bodyPr/>
          <a:lstStyle/>
          <a:p>
            <a:fld id="{62E03C93-A8B5-5E4D-ADDE-FACFC10B3CD1}" type="slidenum">
              <a:rPr lang="en-US" smtClean="0"/>
              <a:pPr/>
              <a:t>41</a:t>
            </a:fld>
            <a:endParaRPr lang="en-US" dirty="0"/>
          </a:p>
        </p:txBody>
      </p:sp>
      <p:sp>
        <p:nvSpPr>
          <p:cNvPr id="5" name="TextBox 4">
            <a:extLst>
              <a:ext uri="{FF2B5EF4-FFF2-40B4-BE49-F238E27FC236}">
                <a16:creationId xmlns:a16="http://schemas.microsoft.com/office/drawing/2014/main" id="{B452940F-4F8A-1740-8BF8-4A0FF38CDCF2}"/>
              </a:ext>
            </a:extLst>
          </p:cNvPr>
          <p:cNvSpPr txBox="1"/>
          <p:nvPr/>
        </p:nvSpPr>
        <p:spPr>
          <a:xfrm>
            <a:off x="2087216" y="2160461"/>
            <a:ext cx="6679096" cy="1815882"/>
          </a:xfrm>
          <a:prstGeom prst="rect">
            <a:avLst/>
          </a:prstGeom>
          <a:noFill/>
        </p:spPr>
        <p:txBody>
          <a:bodyPr wrap="square" rtlCol="0">
            <a:spAutoFit/>
          </a:bodyPr>
          <a:lstStyle/>
          <a:p>
            <a:pPr marL="342900" indent="-342900">
              <a:buFont typeface="Wingdings" pitchFamily="2" charset="2"/>
              <a:buChar char="ü"/>
            </a:pPr>
            <a:r>
              <a:rPr lang="en-US" sz="2800" dirty="0"/>
              <a:t>Necessary</a:t>
            </a:r>
          </a:p>
          <a:p>
            <a:pPr marL="342900" indent="-342900">
              <a:buFont typeface="Wingdings" pitchFamily="2" charset="2"/>
              <a:buChar char="ü"/>
            </a:pPr>
            <a:r>
              <a:rPr lang="en-US" sz="2800" dirty="0"/>
              <a:t>Reasonable</a:t>
            </a:r>
          </a:p>
          <a:p>
            <a:pPr marL="342900" indent="-342900">
              <a:buFont typeface="Wingdings" pitchFamily="2" charset="2"/>
              <a:buChar char="ü"/>
            </a:pPr>
            <a:r>
              <a:rPr lang="en-US" sz="2800" dirty="0"/>
              <a:t>And allocable based on the activity or activities contained in the scope of work</a:t>
            </a:r>
          </a:p>
        </p:txBody>
      </p:sp>
      <p:sp>
        <p:nvSpPr>
          <p:cNvPr id="6" name="TextBox 5">
            <a:extLst>
              <a:ext uri="{FF2B5EF4-FFF2-40B4-BE49-F238E27FC236}">
                <a16:creationId xmlns:a16="http://schemas.microsoft.com/office/drawing/2014/main" id="{177A914A-513E-2343-852E-6C00F5998F17}"/>
              </a:ext>
            </a:extLst>
          </p:cNvPr>
          <p:cNvSpPr txBox="1"/>
          <p:nvPr/>
        </p:nvSpPr>
        <p:spPr>
          <a:xfrm>
            <a:off x="0" y="6298684"/>
            <a:ext cx="2087218" cy="369332"/>
          </a:xfrm>
          <a:prstGeom prst="rect">
            <a:avLst/>
          </a:prstGeom>
          <a:noFill/>
        </p:spPr>
        <p:txBody>
          <a:bodyPr wrap="square" rtlCol="0">
            <a:spAutoFit/>
          </a:bodyPr>
          <a:lstStyle/>
          <a:p>
            <a:r>
              <a:rPr lang="en-US" i="1" dirty="0"/>
              <a:t>NOFO Page 13</a:t>
            </a:r>
          </a:p>
        </p:txBody>
      </p:sp>
    </p:spTree>
    <p:extLst>
      <p:ext uri="{BB962C8B-B14F-4D97-AF65-F5344CB8AC3E}">
        <p14:creationId xmlns:p14="http://schemas.microsoft.com/office/powerpoint/2010/main" val="1508035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EDBA-1CB6-2D4D-A761-E9617123B874}"/>
              </a:ext>
            </a:extLst>
          </p:cNvPr>
          <p:cNvSpPr>
            <a:spLocks noGrp="1"/>
          </p:cNvSpPr>
          <p:nvPr>
            <p:ph type="title"/>
          </p:nvPr>
        </p:nvSpPr>
        <p:spPr/>
        <p:txBody>
          <a:bodyPr>
            <a:noAutofit/>
          </a:bodyPr>
          <a:lstStyle/>
          <a:p>
            <a:pPr algn="ctr"/>
            <a:r>
              <a:rPr lang="en-US" sz="3200" dirty="0">
                <a:latin typeface="+mn-lt"/>
              </a:rPr>
              <a:t>AWARD AMOUNT AND TERM</a:t>
            </a:r>
          </a:p>
        </p:txBody>
      </p:sp>
      <p:sp>
        <p:nvSpPr>
          <p:cNvPr id="3" name="Content Placeholder 2">
            <a:extLst>
              <a:ext uri="{FF2B5EF4-FFF2-40B4-BE49-F238E27FC236}">
                <a16:creationId xmlns:a16="http://schemas.microsoft.com/office/drawing/2014/main" id="{B231BAC5-A429-1F4C-B96F-9D5210168934}"/>
              </a:ext>
            </a:extLst>
          </p:cNvPr>
          <p:cNvSpPr>
            <a:spLocks noGrp="1"/>
          </p:cNvSpPr>
          <p:nvPr>
            <p:ph idx="1"/>
          </p:nvPr>
        </p:nvSpPr>
        <p:spPr>
          <a:xfrm>
            <a:off x="838200" y="1451113"/>
            <a:ext cx="10515600" cy="4725850"/>
          </a:xfrm>
        </p:spPr>
        <p:txBody>
          <a:bodyPr>
            <a:normAutofit/>
          </a:bodyPr>
          <a:lstStyle/>
          <a:p>
            <a:r>
              <a:rPr lang="en-US" sz="3200" dirty="0">
                <a:solidFill>
                  <a:schemeClr val="tx1"/>
                </a:solidFill>
              </a:rPr>
              <a:t>It is anticipated that the Department of Commerce will award </a:t>
            </a:r>
            <a:r>
              <a:rPr lang="en-US" sz="3200" b="1" dirty="0">
                <a:solidFill>
                  <a:schemeClr val="tx1"/>
                </a:solidFill>
              </a:rPr>
              <a:t>$3-4 million </a:t>
            </a:r>
            <a:r>
              <a:rPr lang="en-US" sz="3200" dirty="0">
                <a:solidFill>
                  <a:schemeClr val="tx1"/>
                </a:solidFill>
              </a:rPr>
              <a:t>in Youth Career Pathways grants</a:t>
            </a:r>
          </a:p>
          <a:p>
            <a:pPr marL="0" indent="0">
              <a:buNone/>
            </a:pPr>
            <a:endParaRPr lang="en-US" sz="3200" dirty="0">
              <a:solidFill>
                <a:schemeClr val="tx1"/>
              </a:solidFill>
            </a:endParaRPr>
          </a:p>
          <a:p>
            <a:r>
              <a:rPr lang="en-US" sz="3200" dirty="0">
                <a:solidFill>
                  <a:schemeClr val="tx1"/>
                </a:solidFill>
              </a:rPr>
              <a:t>The maximum funding request is </a:t>
            </a:r>
            <a:r>
              <a:rPr lang="en-US" sz="3200" b="1" dirty="0">
                <a:solidFill>
                  <a:schemeClr val="accent2"/>
                </a:solidFill>
              </a:rPr>
              <a:t>$500,000</a:t>
            </a:r>
          </a:p>
          <a:p>
            <a:pPr marL="0" indent="0">
              <a:buNone/>
            </a:pPr>
            <a:endParaRPr lang="en-US" sz="3200" b="1" dirty="0">
              <a:solidFill>
                <a:schemeClr val="accent2"/>
              </a:solidFill>
            </a:endParaRPr>
          </a:p>
          <a:p>
            <a:r>
              <a:rPr lang="en-US" sz="3200" dirty="0">
                <a:solidFill>
                  <a:schemeClr val="tx1"/>
                </a:solidFill>
              </a:rPr>
              <a:t>The Grant Term/Performance Period is determined on a project-specific basis, </a:t>
            </a:r>
            <a:r>
              <a:rPr lang="en-US" sz="3200" b="1" dirty="0">
                <a:solidFill>
                  <a:schemeClr val="accent2"/>
                </a:solidFill>
              </a:rPr>
              <a:t>targeted at 12-18 months</a:t>
            </a:r>
          </a:p>
        </p:txBody>
      </p:sp>
      <p:sp>
        <p:nvSpPr>
          <p:cNvPr id="4" name="Slide Number Placeholder 3">
            <a:extLst>
              <a:ext uri="{FF2B5EF4-FFF2-40B4-BE49-F238E27FC236}">
                <a16:creationId xmlns:a16="http://schemas.microsoft.com/office/drawing/2014/main" id="{8525B837-8582-134A-9EEA-947C678DD904}"/>
              </a:ext>
            </a:extLst>
          </p:cNvPr>
          <p:cNvSpPr>
            <a:spLocks noGrp="1"/>
          </p:cNvSpPr>
          <p:nvPr>
            <p:ph type="sldNum" sz="quarter" idx="12"/>
          </p:nvPr>
        </p:nvSpPr>
        <p:spPr/>
        <p:txBody>
          <a:bodyPr/>
          <a:lstStyle/>
          <a:p>
            <a:fld id="{62E03C93-A8B5-5E4D-ADDE-FACFC10B3CD1}" type="slidenum">
              <a:rPr lang="en-US" smtClean="0"/>
              <a:pPr/>
              <a:t>42</a:t>
            </a:fld>
            <a:endParaRPr lang="en-US" dirty="0"/>
          </a:p>
        </p:txBody>
      </p:sp>
      <p:sp>
        <p:nvSpPr>
          <p:cNvPr id="5" name="TextBox 4">
            <a:extLst>
              <a:ext uri="{FF2B5EF4-FFF2-40B4-BE49-F238E27FC236}">
                <a16:creationId xmlns:a16="http://schemas.microsoft.com/office/drawing/2014/main" id="{93E5E39B-B032-3C49-A05F-83FB53CE4761}"/>
              </a:ext>
            </a:extLst>
          </p:cNvPr>
          <p:cNvSpPr txBox="1"/>
          <p:nvPr/>
        </p:nvSpPr>
        <p:spPr>
          <a:xfrm>
            <a:off x="0" y="6298684"/>
            <a:ext cx="2087218" cy="369332"/>
          </a:xfrm>
          <a:prstGeom prst="rect">
            <a:avLst/>
          </a:prstGeom>
          <a:noFill/>
        </p:spPr>
        <p:txBody>
          <a:bodyPr wrap="square" rtlCol="0">
            <a:spAutoFit/>
          </a:bodyPr>
          <a:lstStyle/>
          <a:p>
            <a:r>
              <a:rPr lang="en-US" i="1" dirty="0"/>
              <a:t>NOFO Page 13</a:t>
            </a:r>
          </a:p>
        </p:txBody>
      </p:sp>
    </p:spTree>
    <p:extLst>
      <p:ext uri="{BB962C8B-B14F-4D97-AF65-F5344CB8AC3E}">
        <p14:creationId xmlns:p14="http://schemas.microsoft.com/office/powerpoint/2010/main" val="3521671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D310-E983-40C4-BB87-61D662956B68}"/>
              </a:ext>
            </a:extLst>
          </p:cNvPr>
          <p:cNvSpPr>
            <a:spLocks noGrp="1"/>
          </p:cNvSpPr>
          <p:nvPr>
            <p:ph type="title"/>
          </p:nvPr>
        </p:nvSpPr>
        <p:spPr>
          <a:xfrm>
            <a:off x="2634540" y="473428"/>
            <a:ext cx="7616143" cy="561049"/>
          </a:xfrm>
        </p:spPr>
        <p:txBody>
          <a:bodyPr>
            <a:normAutofit/>
          </a:bodyPr>
          <a:lstStyle/>
          <a:p>
            <a:pPr algn="ctr"/>
            <a:r>
              <a:rPr lang="en-US" sz="3200" dirty="0">
                <a:latin typeface="+mn-lt"/>
              </a:rPr>
              <a:t>APPLICATION REQUIREMENTS</a:t>
            </a:r>
          </a:p>
        </p:txBody>
      </p:sp>
      <p:sp>
        <p:nvSpPr>
          <p:cNvPr id="4" name="Slide Number Placeholder 3">
            <a:extLst>
              <a:ext uri="{FF2B5EF4-FFF2-40B4-BE49-F238E27FC236}">
                <a16:creationId xmlns:a16="http://schemas.microsoft.com/office/drawing/2014/main" id="{6B66E1E2-EB63-4645-A73F-8CA81496462E}"/>
              </a:ext>
            </a:extLst>
          </p:cNvPr>
          <p:cNvSpPr>
            <a:spLocks noGrp="1"/>
          </p:cNvSpPr>
          <p:nvPr>
            <p:ph type="sldNum" sz="quarter" idx="12"/>
          </p:nvPr>
        </p:nvSpPr>
        <p:spPr/>
        <p:txBody>
          <a:bodyPr/>
          <a:lstStyle/>
          <a:p>
            <a:fld id="{62E03C93-A8B5-5E4D-ADDE-FACFC10B3CD1}" type="slidenum">
              <a:rPr lang="en-US" smtClean="0"/>
              <a:pPr/>
              <a:t>43</a:t>
            </a:fld>
            <a:endParaRPr lang="en-US" dirty="0"/>
          </a:p>
        </p:txBody>
      </p:sp>
      <p:sp>
        <p:nvSpPr>
          <p:cNvPr id="7" name="Content Placeholder 6">
            <a:extLst>
              <a:ext uri="{FF2B5EF4-FFF2-40B4-BE49-F238E27FC236}">
                <a16:creationId xmlns:a16="http://schemas.microsoft.com/office/drawing/2014/main" id="{C77321E1-5CB9-4842-9096-880D21712A65}"/>
              </a:ext>
            </a:extLst>
          </p:cNvPr>
          <p:cNvSpPr>
            <a:spLocks noGrp="1"/>
          </p:cNvSpPr>
          <p:nvPr>
            <p:ph idx="1"/>
          </p:nvPr>
        </p:nvSpPr>
        <p:spPr>
          <a:xfrm>
            <a:off x="838200" y="1399602"/>
            <a:ext cx="10797209" cy="5158588"/>
          </a:xfrm>
        </p:spPr>
        <p:txBody>
          <a:bodyPr>
            <a:noAutofit/>
          </a:bodyPr>
          <a:lstStyle/>
          <a:p>
            <a:pPr marL="514350" indent="-514350">
              <a:buFont typeface="+mj-lt"/>
              <a:buAutoNum type="arabicPeriod"/>
            </a:pPr>
            <a:r>
              <a:rPr lang="en-US" sz="2000" b="1" dirty="0">
                <a:solidFill>
                  <a:schemeClr val="tx1"/>
                </a:solidFill>
              </a:rPr>
              <a:t>Executive Summary</a:t>
            </a:r>
          </a:p>
          <a:p>
            <a:pPr marL="514350" indent="-514350">
              <a:buFont typeface="+mj-lt"/>
              <a:buAutoNum type="arabicPeriod"/>
            </a:pPr>
            <a:r>
              <a:rPr lang="en-US" sz="2000" b="1" dirty="0">
                <a:solidFill>
                  <a:schemeClr val="tx1"/>
                </a:solidFill>
              </a:rPr>
              <a:t>Program Proposal (12-page maximum)</a:t>
            </a:r>
          </a:p>
          <a:p>
            <a:pPr marL="971550" lvl="1" indent="-514350">
              <a:buFont typeface="+mj-lt"/>
              <a:buAutoNum type="alphaLcPeriod"/>
            </a:pPr>
            <a:r>
              <a:rPr lang="en-US" sz="1400" dirty="0">
                <a:solidFill>
                  <a:schemeClr val="tx1"/>
                </a:solidFill>
              </a:rPr>
              <a:t>Analysis of Need</a:t>
            </a:r>
          </a:p>
          <a:p>
            <a:pPr marL="971550" lvl="1" indent="-514350">
              <a:buFont typeface="+mj-lt"/>
              <a:buAutoNum type="alphaLcPeriod"/>
            </a:pPr>
            <a:r>
              <a:rPr lang="en-US" sz="1400" dirty="0">
                <a:solidFill>
                  <a:schemeClr val="tx1"/>
                </a:solidFill>
              </a:rPr>
              <a:t>Project Work Plan</a:t>
            </a:r>
          </a:p>
          <a:p>
            <a:pPr marL="971550" lvl="1" indent="-514350">
              <a:buFont typeface="+mj-lt"/>
              <a:buAutoNum type="alphaLcPeriod"/>
            </a:pPr>
            <a:r>
              <a:rPr lang="en-US" sz="1400" dirty="0">
                <a:solidFill>
                  <a:schemeClr val="tx1"/>
                </a:solidFill>
              </a:rPr>
              <a:t>Partner Relationships</a:t>
            </a:r>
          </a:p>
          <a:p>
            <a:pPr marL="971550" lvl="1" indent="-514350">
              <a:buFont typeface="+mj-lt"/>
              <a:buAutoNum type="alphaLcPeriod"/>
            </a:pPr>
            <a:r>
              <a:rPr lang="en-US" sz="1400" dirty="0">
                <a:solidFill>
                  <a:schemeClr val="tx1"/>
                </a:solidFill>
              </a:rPr>
              <a:t>Cost of Programs</a:t>
            </a:r>
          </a:p>
          <a:p>
            <a:pPr marL="971550" lvl="1" indent="-514350">
              <a:buFont typeface="+mj-lt"/>
              <a:buAutoNum type="alphaLcPeriod"/>
            </a:pPr>
            <a:r>
              <a:rPr lang="en-US" sz="1400" dirty="0">
                <a:solidFill>
                  <a:schemeClr val="tx1"/>
                </a:solidFill>
              </a:rPr>
              <a:t>Applicant Capacity</a:t>
            </a:r>
          </a:p>
          <a:p>
            <a:pPr marL="971550" lvl="1" indent="-514350">
              <a:buFont typeface="+mj-lt"/>
              <a:buAutoNum type="alphaLcPeriod"/>
            </a:pPr>
            <a:r>
              <a:rPr lang="en-US" sz="1400" dirty="0">
                <a:solidFill>
                  <a:schemeClr val="tx1"/>
                </a:solidFill>
              </a:rPr>
              <a:t>Staffing Plan</a:t>
            </a:r>
          </a:p>
          <a:p>
            <a:pPr marL="514350" indent="-514350">
              <a:buFont typeface="+mj-lt"/>
              <a:buAutoNum type="arabicPeriod"/>
            </a:pPr>
            <a:r>
              <a:rPr lang="en-US" sz="2000" b="1" dirty="0">
                <a:solidFill>
                  <a:schemeClr val="tx1"/>
                </a:solidFill>
              </a:rPr>
              <a:t>Scope of Work</a:t>
            </a:r>
          </a:p>
          <a:p>
            <a:pPr marL="514350" indent="-514350">
              <a:buFont typeface="+mj-lt"/>
              <a:buAutoNum type="arabicPeriod"/>
            </a:pPr>
            <a:r>
              <a:rPr lang="en-US" sz="2000" b="1" dirty="0">
                <a:solidFill>
                  <a:schemeClr val="tx1"/>
                </a:solidFill>
              </a:rPr>
              <a:t>Performance Measures </a:t>
            </a:r>
          </a:p>
          <a:p>
            <a:pPr marL="514350" indent="-514350">
              <a:buFont typeface="+mj-lt"/>
              <a:buAutoNum type="arabicPeriod"/>
            </a:pPr>
            <a:r>
              <a:rPr lang="en-US" sz="2000" b="1" dirty="0">
                <a:solidFill>
                  <a:schemeClr val="tx1"/>
                </a:solidFill>
              </a:rPr>
              <a:t>Additional Attachments </a:t>
            </a:r>
          </a:p>
          <a:p>
            <a:pPr marL="914400" lvl="1" indent="-457200">
              <a:buFont typeface="+mj-lt"/>
              <a:buAutoNum type="alphaLcPeriod"/>
            </a:pPr>
            <a:r>
              <a:rPr lang="en-US" sz="1400" dirty="0">
                <a:solidFill>
                  <a:schemeClr val="tx1"/>
                </a:solidFill>
              </a:rPr>
              <a:t> IRS Taxpayer Identification Number W-9 Form (If the applicant has not had a grant with the State of Illinois) </a:t>
            </a:r>
          </a:p>
          <a:p>
            <a:pPr marL="914400" lvl="1" indent="-457200">
              <a:buFont typeface="+mj-lt"/>
              <a:buAutoNum type="alphaLcPeriod"/>
            </a:pPr>
            <a:r>
              <a:rPr lang="en-US" sz="1400" dirty="0">
                <a:solidFill>
                  <a:schemeClr val="tx1"/>
                </a:solidFill>
              </a:rPr>
              <a:t>Negotiated Indirect Cost Rate Agreement (NICRA)- For applicants that have a State or Federal negotiated rates – (Note that information is also submitted to the CARS system on an annual basis) 17 </a:t>
            </a:r>
          </a:p>
          <a:p>
            <a:pPr marL="914400" lvl="1" indent="-457200">
              <a:buFont typeface="+mj-lt"/>
              <a:buAutoNum type="alphaLcPeriod"/>
            </a:pPr>
            <a:r>
              <a:rPr lang="en-US" sz="1400" dirty="0">
                <a:solidFill>
                  <a:schemeClr val="tx1"/>
                </a:solidFill>
              </a:rPr>
              <a:t> Letter of Commitment/MOU (including funding amounts) from Partners (including training providers) and Employers </a:t>
            </a:r>
          </a:p>
          <a:p>
            <a:pPr marL="914400" lvl="1" indent="-457200">
              <a:buFont typeface="+mj-lt"/>
              <a:buAutoNum type="alphaLcPeriod"/>
            </a:pPr>
            <a:r>
              <a:rPr lang="en-US" sz="1400" dirty="0">
                <a:solidFill>
                  <a:schemeClr val="tx1"/>
                </a:solidFill>
              </a:rPr>
              <a:t> Letter of Commitment from Local LWIB partners </a:t>
            </a:r>
          </a:p>
          <a:p>
            <a:pPr marL="914400" lvl="1" indent="-457200">
              <a:buFont typeface="+mj-lt"/>
              <a:buAutoNum type="alphaLcPeriod"/>
            </a:pPr>
            <a:r>
              <a:rPr lang="en-US" sz="1400" dirty="0">
                <a:solidFill>
                  <a:schemeClr val="tx1"/>
                </a:solidFill>
              </a:rPr>
              <a:t> Alternative Program Plan-Coronavirus (COVID-19) </a:t>
            </a:r>
          </a:p>
          <a:p>
            <a:pPr marL="914400" lvl="1" indent="-457200">
              <a:buFont typeface="+mj-lt"/>
              <a:buAutoNum type="alphaLcPeriod"/>
            </a:pPr>
            <a:r>
              <a:rPr lang="en-US" sz="1400" dirty="0">
                <a:solidFill>
                  <a:schemeClr val="tx1"/>
                </a:solidFill>
              </a:rPr>
              <a:t>Any additional attachments that will strengthen the application</a:t>
            </a:r>
          </a:p>
        </p:txBody>
      </p:sp>
      <p:sp>
        <p:nvSpPr>
          <p:cNvPr id="8" name="TextBox 7">
            <a:extLst>
              <a:ext uri="{FF2B5EF4-FFF2-40B4-BE49-F238E27FC236}">
                <a16:creationId xmlns:a16="http://schemas.microsoft.com/office/drawing/2014/main" id="{F24B2783-DF0A-234A-909C-DED7CF9188B6}"/>
              </a:ext>
            </a:extLst>
          </p:cNvPr>
          <p:cNvSpPr txBox="1"/>
          <p:nvPr/>
        </p:nvSpPr>
        <p:spPr>
          <a:xfrm>
            <a:off x="0" y="6558190"/>
            <a:ext cx="1113183" cy="215444"/>
          </a:xfrm>
          <a:prstGeom prst="rect">
            <a:avLst/>
          </a:prstGeom>
          <a:noFill/>
        </p:spPr>
        <p:txBody>
          <a:bodyPr wrap="square" rtlCol="0">
            <a:spAutoFit/>
          </a:bodyPr>
          <a:lstStyle/>
          <a:p>
            <a:r>
              <a:rPr lang="en-US" sz="800" i="1" dirty="0"/>
              <a:t>NOFO PAGE 16-17</a:t>
            </a:r>
          </a:p>
        </p:txBody>
      </p:sp>
    </p:spTree>
    <p:extLst>
      <p:ext uri="{BB962C8B-B14F-4D97-AF65-F5344CB8AC3E}">
        <p14:creationId xmlns:p14="http://schemas.microsoft.com/office/powerpoint/2010/main" val="2420944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52DA-719F-4A61-9D32-0496D22BA293}"/>
              </a:ext>
            </a:extLst>
          </p:cNvPr>
          <p:cNvSpPr>
            <a:spLocks noGrp="1"/>
          </p:cNvSpPr>
          <p:nvPr>
            <p:ph type="title"/>
          </p:nvPr>
        </p:nvSpPr>
        <p:spPr>
          <a:xfrm>
            <a:off x="3389914" y="517722"/>
            <a:ext cx="7616143" cy="561049"/>
          </a:xfrm>
        </p:spPr>
        <p:txBody>
          <a:bodyPr>
            <a:noAutofit/>
          </a:bodyPr>
          <a:lstStyle/>
          <a:p>
            <a:r>
              <a:rPr lang="en-US" sz="3200" dirty="0">
                <a:latin typeface="+mn-lt"/>
              </a:rPr>
              <a:t>SUCCESSFUL APPLICATIONS</a:t>
            </a:r>
          </a:p>
        </p:txBody>
      </p:sp>
      <p:pic>
        <p:nvPicPr>
          <p:cNvPr id="5" name="Content Placeholder 4">
            <a:extLst>
              <a:ext uri="{FF2B5EF4-FFF2-40B4-BE49-F238E27FC236}">
                <a16:creationId xmlns:a16="http://schemas.microsoft.com/office/drawing/2014/main" id="{C71CDD24-B009-4C4E-8618-FBF0E0FA8679}"/>
              </a:ext>
            </a:extLst>
          </p:cNvPr>
          <p:cNvPicPr>
            <a:picLocks noGrp="1" noChangeAspect="1"/>
          </p:cNvPicPr>
          <p:nvPr>
            <p:ph idx="1"/>
          </p:nvPr>
        </p:nvPicPr>
        <p:blipFill>
          <a:blip r:embed="rId2"/>
          <a:stretch>
            <a:fillRect/>
          </a:stretch>
        </p:blipFill>
        <p:spPr>
          <a:xfrm>
            <a:off x="461727" y="1512488"/>
            <a:ext cx="11063334" cy="4664476"/>
          </a:xfrm>
          <a:prstGeom prst="rect">
            <a:avLst/>
          </a:prstGeom>
        </p:spPr>
      </p:pic>
      <p:sp>
        <p:nvSpPr>
          <p:cNvPr id="4" name="Slide Number Placeholder 3">
            <a:extLst>
              <a:ext uri="{FF2B5EF4-FFF2-40B4-BE49-F238E27FC236}">
                <a16:creationId xmlns:a16="http://schemas.microsoft.com/office/drawing/2014/main" id="{68858A72-66EF-45B7-9A05-D22A6580D0F0}"/>
              </a:ext>
            </a:extLst>
          </p:cNvPr>
          <p:cNvSpPr>
            <a:spLocks noGrp="1"/>
          </p:cNvSpPr>
          <p:nvPr>
            <p:ph type="sldNum" sz="quarter" idx="12"/>
          </p:nvPr>
        </p:nvSpPr>
        <p:spPr/>
        <p:txBody>
          <a:bodyPr/>
          <a:lstStyle/>
          <a:p>
            <a:fld id="{62E03C93-A8B5-5E4D-ADDE-FACFC10B3CD1}" type="slidenum">
              <a:rPr lang="en-US" smtClean="0"/>
              <a:pPr/>
              <a:t>44</a:t>
            </a:fld>
            <a:endParaRPr lang="en-US" dirty="0"/>
          </a:p>
        </p:txBody>
      </p:sp>
    </p:spTree>
    <p:extLst>
      <p:ext uri="{BB962C8B-B14F-4D97-AF65-F5344CB8AC3E}">
        <p14:creationId xmlns:p14="http://schemas.microsoft.com/office/powerpoint/2010/main" val="1161475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1F7D-908F-1344-B589-DA4E1983A054}"/>
              </a:ext>
            </a:extLst>
          </p:cNvPr>
          <p:cNvSpPr>
            <a:spLocks noGrp="1"/>
          </p:cNvSpPr>
          <p:nvPr>
            <p:ph type="title"/>
          </p:nvPr>
        </p:nvSpPr>
        <p:spPr>
          <a:xfrm>
            <a:off x="3737657" y="665529"/>
            <a:ext cx="7616143" cy="561049"/>
          </a:xfrm>
        </p:spPr>
        <p:txBody>
          <a:bodyPr>
            <a:normAutofit/>
          </a:bodyPr>
          <a:lstStyle/>
          <a:p>
            <a:r>
              <a:rPr lang="en-US" sz="3200" dirty="0">
                <a:latin typeface="+mn-lt"/>
              </a:rPr>
              <a:t>SCORECARD REVIEW</a:t>
            </a:r>
          </a:p>
        </p:txBody>
      </p:sp>
      <p:graphicFrame>
        <p:nvGraphicFramePr>
          <p:cNvPr id="5" name="Content Placeholder 4">
            <a:extLst>
              <a:ext uri="{FF2B5EF4-FFF2-40B4-BE49-F238E27FC236}">
                <a16:creationId xmlns:a16="http://schemas.microsoft.com/office/drawing/2014/main" id="{6E1AB555-8019-E44D-B4A5-F527E16BC24C}"/>
              </a:ext>
            </a:extLst>
          </p:cNvPr>
          <p:cNvGraphicFramePr>
            <a:graphicFrameLocks noGrp="1"/>
          </p:cNvGraphicFramePr>
          <p:nvPr>
            <p:ph idx="1"/>
            <p:extLst>
              <p:ext uri="{D42A27DB-BD31-4B8C-83A1-F6EECF244321}">
                <p14:modId xmlns:p14="http://schemas.microsoft.com/office/powerpoint/2010/main" val="2919578258"/>
              </p:ext>
            </p:extLst>
          </p:nvPr>
        </p:nvGraphicFramePr>
        <p:xfrm>
          <a:off x="838200" y="1532965"/>
          <a:ext cx="10515600" cy="464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E733D74-8E2C-3444-956F-B185C2220B26}"/>
              </a:ext>
            </a:extLst>
          </p:cNvPr>
          <p:cNvSpPr>
            <a:spLocks noGrp="1"/>
          </p:cNvSpPr>
          <p:nvPr>
            <p:ph type="sldNum" sz="quarter" idx="12"/>
          </p:nvPr>
        </p:nvSpPr>
        <p:spPr/>
        <p:txBody>
          <a:bodyPr/>
          <a:lstStyle/>
          <a:p>
            <a:fld id="{62E03C93-A8B5-5E4D-ADDE-FACFC10B3CD1}" type="slidenum">
              <a:rPr lang="en-US" smtClean="0"/>
              <a:pPr/>
              <a:t>45</a:t>
            </a:fld>
            <a:endParaRPr lang="en-US" dirty="0"/>
          </a:p>
        </p:txBody>
      </p:sp>
      <p:sp>
        <p:nvSpPr>
          <p:cNvPr id="8" name="TextBox 7">
            <a:extLst>
              <a:ext uri="{FF2B5EF4-FFF2-40B4-BE49-F238E27FC236}">
                <a16:creationId xmlns:a16="http://schemas.microsoft.com/office/drawing/2014/main" id="{A1B6C128-B03C-384D-8D5F-C179857DE18F}"/>
              </a:ext>
            </a:extLst>
          </p:cNvPr>
          <p:cNvSpPr txBox="1"/>
          <p:nvPr/>
        </p:nvSpPr>
        <p:spPr>
          <a:xfrm>
            <a:off x="0" y="6432400"/>
            <a:ext cx="1775012" cy="307777"/>
          </a:xfrm>
          <a:prstGeom prst="rect">
            <a:avLst/>
          </a:prstGeom>
          <a:noFill/>
        </p:spPr>
        <p:txBody>
          <a:bodyPr wrap="square" rtlCol="0">
            <a:spAutoFit/>
          </a:bodyPr>
          <a:lstStyle/>
          <a:p>
            <a:r>
              <a:rPr lang="en-US" sz="1400" i="1" dirty="0"/>
              <a:t>NOFO PAGE 19-20</a:t>
            </a:r>
          </a:p>
        </p:txBody>
      </p:sp>
    </p:spTree>
    <p:extLst>
      <p:ext uri="{BB962C8B-B14F-4D97-AF65-F5344CB8AC3E}">
        <p14:creationId xmlns:p14="http://schemas.microsoft.com/office/powerpoint/2010/main" val="775061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F910-6C34-834B-B917-8800059240D5}"/>
              </a:ext>
            </a:extLst>
          </p:cNvPr>
          <p:cNvSpPr>
            <a:spLocks noGrp="1"/>
          </p:cNvSpPr>
          <p:nvPr>
            <p:ph type="title"/>
          </p:nvPr>
        </p:nvSpPr>
        <p:spPr/>
        <p:txBody>
          <a:bodyPr>
            <a:normAutofit/>
          </a:bodyPr>
          <a:lstStyle/>
          <a:p>
            <a:r>
              <a:rPr lang="en-US" sz="3200" dirty="0">
                <a:latin typeface="+mn-lt"/>
              </a:rPr>
              <a:t>REVIEW AND SELECTION PROCESS</a:t>
            </a:r>
          </a:p>
        </p:txBody>
      </p:sp>
      <p:sp>
        <p:nvSpPr>
          <p:cNvPr id="3" name="Content Placeholder 2">
            <a:extLst>
              <a:ext uri="{FF2B5EF4-FFF2-40B4-BE49-F238E27FC236}">
                <a16:creationId xmlns:a16="http://schemas.microsoft.com/office/drawing/2014/main" id="{D657D816-31D2-C249-8F2C-32345AA9463A}"/>
              </a:ext>
            </a:extLst>
          </p:cNvPr>
          <p:cNvSpPr>
            <a:spLocks noGrp="1"/>
          </p:cNvSpPr>
          <p:nvPr>
            <p:ph idx="1"/>
          </p:nvPr>
        </p:nvSpPr>
        <p:spPr>
          <a:xfrm>
            <a:off x="838200" y="1506071"/>
            <a:ext cx="10515600" cy="4670892"/>
          </a:xfrm>
        </p:spPr>
        <p:txBody>
          <a:bodyPr/>
          <a:lstStyle/>
          <a:p>
            <a:r>
              <a:rPr lang="en-US" dirty="0">
                <a:solidFill>
                  <a:schemeClr val="tx1"/>
                </a:solidFill>
              </a:rPr>
              <a:t>A team of Department of Commerce staff and other partners/ stakeholders will use the criteria listed in previous section of the NOFO to review the applications</a:t>
            </a:r>
          </a:p>
          <a:p>
            <a:pPr marL="0" indent="0">
              <a:buNone/>
            </a:pPr>
            <a:endParaRPr lang="en-US" dirty="0">
              <a:solidFill>
                <a:schemeClr val="tx1"/>
              </a:solidFill>
            </a:endParaRPr>
          </a:p>
          <a:p>
            <a:r>
              <a:rPr lang="en-US" dirty="0">
                <a:solidFill>
                  <a:schemeClr val="tx1"/>
                </a:solidFill>
              </a:rPr>
              <a:t>The Department of Commerce reserves the right to request additional information from applicants for evaluation purposes</a:t>
            </a:r>
          </a:p>
          <a:p>
            <a:pPr marL="0" indent="0">
              <a:buNone/>
            </a:pPr>
            <a:endParaRPr lang="en-US" dirty="0">
              <a:solidFill>
                <a:schemeClr val="tx1"/>
              </a:solidFill>
            </a:endParaRPr>
          </a:p>
          <a:p>
            <a:r>
              <a:rPr lang="en-US" dirty="0">
                <a:solidFill>
                  <a:schemeClr val="tx1"/>
                </a:solidFill>
              </a:rPr>
              <a:t>The Department anticipates sending Notices of State Award (NOSA) by </a:t>
            </a:r>
            <a:r>
              <a:rPr lang="en-US" b="1" dirty="0">
                <a:solidFill>
                  <a:schemeClr val="accent2"/>
                </a:solidFill>
              </a:rPr>
              <a:t>May 2021</a:t>
            </a:r>
            <a:r>
              <a:rPr lang="en-US" dirty="0">
                <a:solidFill>
                  <a:schemeClr val="tx1"/>
                </a:solidFill>
              </a:rPr>
              <a:t>, but reserves the right to issue a reduced award, or not to issue any award </a:t>
            </a:r>
          </a:p>
        </p:txBody>
      </p:sp>
      <p:sp>
        <p:nvSpPr>
          <p:cNvPr id="4" name="Slide Number Placeholder 3">
            <a:extLst>
              <a:ext uri="{FF2B5EF4-FFF2-40B4-BE49-F238E27FC236}">
                <a16:creationId xmlns:a16="http://schemas.microsoft.com/office/drawing/2014/main" id="{CA74023E-4C79-AE40-B0BD-3F7716DE5324}"/>
              </a:ext>
            </a:extLst>
          </p:cNvPr>
          <p:cNvSpPr>
            <a:spLocks noGrp="1"/>
          </p:cNvSpPr>
          <p:nvPr>
            <p:ph type="sldNum" sz="quarter" idx="12"/>
          </p:nvPr>
        </p:nvSpPr>
        <p:spPr/>
        <p:txBody>
          <a:bodyPr/>
          <a:lstStyle/>
          <a:p>
            <a:fld id="{62E03C93-A8B5-5E4D-ADDE-FACFC10B3CD1}" type="slidenum">
              <a:rPr lang="en-US" smtClean="0"/>
              <a:pPr/>
              <a:t>46</a:t>
            </a:fld>
            <a:endParaRPr lang="en-US" dirty="0"/>
          </a:p>
        </p:txBody>
      </p:sp>
      <p:sp>
        <p:nvSpPr>
          <p:cNvPr id="5" name="TextBox 4">
            <a:extLst>
              <a:ext uri="{FF2B5EF4-FFF2-40B4-BE49-F238E27FC236}">
                <a16:creationId xmlns:a16="http://schemas.microsoft.com/office/drawing/2014/main" id="{8CD2C370-AEE0-8B46-93CD-0AA32AB395CE}"/>
              </a:ext>
            </a:extLst>
          </p:cNvPr>
          <p:cNvSpPr txBox="1"/>
          <p:nvPr/>
        </p:nvSpPr>
        <p:spPr>
          <a:xfrm>
            <a:off x="112058" y="6402727"/>
            <a:ext cx="1905001" cy="307777"/>
          </a:xfrm>
          <a:prstGeom prst="rect">
            <a:avLst/>
          </a:prstGeom>
          <a:noFill/>
        </p:spPr>
        <p:txBody>
          <a:bodyPr wrap="square" rtlCol="0">
            <a:spAutoFit/>
          </a:bodyPr>
          <a:lstStyle/>
          <a:p>
            <a:r>
              <a:rPr lang="en-US" sz="1400" i="1" dirty="0"/>
              <a:t>NOFO PAGE 20-21</a:t>
            </a:r>
          </a:p>
        </p:txBody>
      </p:sp>
    </p:spTree>
    <p:extLst>
      <p:ext uri="{BB962C8B-B14F-4D97-AF65-F5344CB8AC3E}">
        <p14:creationId xmlns:p14="http://schemas.microsoft.com/office/powerpoint/2010/main" val="1228621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384F-AB73-43BD-A810-92E4A90499AE}"/>
              </a:ext>
            </a:extLst>
          </p:cNvPr>
          <p:cNvSpPr>
            <a:spLocks noGrp="1"/>
          </p:cNvSpPr>
          <p:nvPr>
            <p:ph type="title"/>
          </p:nvPr>
        </p:nvSpPr>
        <p:spPr>
          <a:xfrm>
            <a:off x="2902226" y="681037"/>
            <a:ext cx="7482099" cy="649524"/>
          </a:xfrm>
        </p:spPr>
        <p:txBody>
          <a:bodyPr>
            <a:noAutofit/>
          </a:bodyPr>
          <a:lstStyle/>
          <a:p>
            <a:r>
              <a:rPr lang="en-US" sz="3200" spc="-15" dirty="0">
                <a:latin typeface="+mn-lt"/>
              </a:rPr>
              <a:t>IMPORTANT INFORMATION/DATES</a:t>
            </a:r>
            <a:endParaRPr lang="en-US" sz="3200" dirty="0">
              <a:latin typeface="+mn-lt"/>
            </a:endParaRPr>
          </a:p>
        </p:txBody>
      </p:sp>
      <p:sp>
        <p:nvSpPr>
          <p:cNvPr id="3" name="Content Placeholder 2">
            <a:extLst>
              <a:ext uri="{FF2B5EF4-FFF2-40B4-BE49-F238E27FC236}">
                <a16:creationId xmlns:a16="http://schemas.microsoft.com/office/drawing/2014/main" id="{CE53B058-81E4-4BA1-97F9-085ADACE0C24}"/>
              </a:ext>
            </a:extLst>
          </p:cNvPr>
          <p:cNvSpPr>
            <a:spLocks noGrp="1"/>
          </p:cNvSpPr>
          <p:nvPr>
            <p:ph idx="1"/>
          </p:nvPr>
        </p:nvSpPr>
        <p:spPr>
          <a:xfrm>
            <a:off x="271848" y="1631092"/>
            <a:ext cx="11920151" cy="4545871"/>
          </a:xfrm>
        </p:spPr>
        <p:txBody>
          <a:bodyPr>
            <a:normAutofit/>
          </a:bodyPr>
          <a:lstStyle/>
          <a:p>
            <a:pPr lvl="1"/>
            <a:r>
              <a:rPr lang="en-US" b="1" spc="-5" dirty="0">
                <a:solidFill>
                  <a:schemeClr val="tx1"/>
                </a:solidFill>
                <a:latin typeface="Calibri"/>
                <a:cs typeface="Calibri"/>
              </a:rPr>
              <a:t>YCP Webpage- </a:t>
            </a:r>
            <a:r>
              <a:rPr lang="en-US" b="1" spc="-5" dirty="0">
                <a:solidFill>
                  <a:srgbClr val="FF0000"/>
                </a:solidFill>
                <a:latin typeface="Calibri"/>
                <a:cs typeface="Calibri"/>
              </a:rPr>
              <a:t>illinoisworknet.com/2021youthnofo</a:t>
            </a:r>
          </a:p>
          <a:p>
            <a:pPr marL="457200" lvl="1" indent="0">
              <a:buNone/>
            </a:pPr>
            <a:endParaRPr lang="en-US" b="1" spc="-5" dirty="0">
              <a:solidFill>
                <a:srgbClr val="FF0000"/>
              </a:solidFill>
              <a:latin typeface="Calibri"/>
              <a:cs typeface="Calibri"/>
            </a:endParaRPr>
          </a:p>
          <a:p>
            <a:pPr lvl="1"/>
            <a:r>
              <a:rPr lang="en-US" b="1" spc="-5" dirty="0">
                <a:solidFill>
                  <a:schemeClr val="tx1"/>
                </a:solidFill>
                <a:latin typeface="Calibri"/>
                <a:cs typeface="Calibri"/>
              </a:rPr>
              <a:t>Application Due Date- </a:t>
            </a:r>
            <a:r>
              <a:rPr lang="en-US" b="1" spc="-5" dirty="0">
                <a:solidFill>
                  <a:srgbClr val="FF0000"/>
                </a:solidFill>
                <a:latin typeface="Calibri"/>
                <a:cs typeface="Calibri"/>
              </a:rPr>
              <a:t>April</a:t>
            </a:r>
            <a:r>
              <a:rPr lang="en-US" b="1" i="1" spc="-5" dirty="0">
                <a:solidFill>
                  <a:srgbClr val="FF0000"/>
                </a:solidFill>
                <a:latin typeface="Calibri"/>
                <a:cs typeface="Calibri"/>
              </a:rPr>
              <a:t> 1, 2021 5:00pm</a:t>
            </a:r>
          </a:p>
          <a:p>
            <a:pPr lvl="1"/>
            <a:endParaRPr lang="en-US" b="1" i="1" spc="-5" dirty="0">
              <a:solidFill>
                <a:srgbClr val="FF0000"/>
              </a:solidFill>
              <a:latin typeface="Calibri"/>
              <a:cs typeface="Calibri"/>
            </a:endParaRPr>
          </a:p>
          <a:p>
            <a:pPr lvl="1"/>
            <a:r>
              <a:rPr lang="en-US" b="1" spc="-5" dirty="0">
                <a:solidFill>
                  <a:schemeClr val="tx1"/>
                </a:solidFill>
                <a:latin typeface="Calibri"/>
                <a:cs typeface="Calibri"/>
              </a:rPr>
              <a:t>Proposals must be submitted to the following email address- </a:t>
            </a:r>
            <a:r>
              <a:rPr lang="en-US" b="1" spc="-5" dirty="0">
                <a:solidFill>
                  <a:srgbClr val="FF0000"/>
                </a:solidFill>
                <a:latin typeface="Calibri"/>
                <a:cs typeface="Calibri"/>
                <a:hlinkClick r:id="rId2">
                  <a:extLst>
                    <a:ext uri="{A12FA001-AC4F-418D-AE19-62706E023703}">
                      <ahyp:hlinkClr xmlns:ahyp="http://schemas.microsoft.com/office/drawing/2018/hyperlinkcolor" val="tx"/>
                    </a:ext>
                  </a:extLst>
                </a:hlinkClick>
              </a:rPr>
              <a:t>CEO.YouthGrants@illinois.gov</a:t>
            </a:r>
            <a:endParaRPr lang="en-US" b="1" spc="-5" dirty="0">
              <a:solidFill>
                <a:srgbClr val="FF0000"/>
              </a:solidFill>
              <a:latin typeface="Calibri"/>
              <a:cs typeface="Calibri"/>
            </a:endParaRPr>
          </a:p>
          <a:p>
            <a:pPr marL="457200" lvl="1" indent="0">
              <a:buNone/>
            </a:pPr>
            <a:endParaRPr lang="en-US" b="1" spc="-5" dirty="0">
              <a:solidFill>
                <a:srgbClr val="FF0000"/>
              </a:solidFill>
              <a:latin typeface="Calibri"/>
              <a:cs typeface="Calibri"/>
            </a:endParaRPr>
          </a:p>
          <a:p>
            <a:pPr lvl="1"/>
            <a:r>
              <a:rPr lang="en-US" b="1" spc="-5" dirty="0">
                <a:solidFill>
                  <a:schemeClr val="tx1"/>
                </a:solidFill>
                <a:latin typeface="Calibri"/>
                <a:cs typeface="Calibri"/>
              </a:rPr>
              <a:t>Anticipated program start date- </a:t>
            </a:r>
            <a:r>
              <a:rPr lang="en-US" b="1" i="1" spc="-5" dirty="0">
                <a:solidFill>
                  <a:srgbClr val="FF0000"/>
                </a:solidFill>
                <a:latin typeface="Calibri"/>
                <a:cs typeface="Calibri"/>
              </a:rPr>
              <a:t>July 2021</a:t>
            </a:r>
          </a:p>
          <a:p>
            <a:pPr lvl="1"/>
            <a:endParaRPr lang="en-US" dirty="0">
              <a:solidFill>
                <a:srgbClr val="FF0000"/>
              </a:solidFill>
            </a:endParaRPr>
          </a:p>
          <a:p>
            <a:pPr lvl="1"/>
            <a:r>
              <a:rPr lang="en-US" b="1" dirty="0">
                <a:solidFill>
                  <a:schemeClr val="tx1"/>
                </a:solidFill>
                <a:latin typeface="Calibri" panose="020F0502020204030204" pitchFamily="34" charset="0"/>
                <a:cs typeface="Calibri" panose="020F0502020204030204" pitchFamily="34" charset="0"/>
              </a:rPr>
              <a:t>Award Information: </a:t>
            </a:r>
            <a:r>
              <a:rPr lang="en-US" dirty="0">
                <a:solidFill>
                  <a:schemeClr val="tx1"/>
                </a:solidFill>
                <a:latin typeface="Calibri" panose="020F0502020204030204" pitchFamily="34" charset="0"/>
                <a:cs typeface="Calibri" panose="020F0502020204030204" pitchFamily="34" charset="0"/>
              </a:rPr>
              <a:t>It is anticipated that DCEO will award $3-4 million in grants. The typical award range is from $250,000 to $500,000.</a:t>
            </a:r>
          </a:p>
          <a:p>
            <a:pPr lvl="1"/>
            <a:endParaRPr lang="en-US" dirty="0">
              <a:solidFill>
                <a:srgbClr val="FF0000"/>
              </a:solidFill>
            </a:endParaRPr>
          </a:p>
        </p:txBody>
      </p:sp>
      <p:sp>
        <p:nvSpPr>
          <p:cNvPr id="4" name="Slide Number Placeholder 3">
            <a:extLst>
              <a:ext uri="{FF2B5EF4-FFF2-40B4-BE49-F238E27FC236}">
                <a16:creationId xmlns:a16="http://schemas.microsoft.com/office/drawing/2014/main" id="{392F74BD-48E0-4E8A-BFC3-106BFA1D96B2}"/>
              </a:ext>
            </a:extLst>
          </p:cNvPr>
          <p:cNvSpPr>
            <a:spLocks noGrp="1"/>
          </p:cNvSpPr>
          <p:nvPr>
            <p:ph type="sldNum" sz="quarter" idx="12"/>
          </p:nvPr>
        </p:nvSpPr>
        <p:spPr/>
        <p:txBody>
          <a:bodyPr/>
          <a:lstStyle/>
          <a:p>
            <a:fld id="{62E03C93-A8B5-5E4D-ADDE-FACFC10B3CD1}" type="slidenum">
              <a:rPr lang="en-US" smtClean="0"/>
              <a:pPr/>
              <a:t>47</a:t>
            </a:fld>
            <a:endParaRPr lang="en-US" dirty="0"/>
          </a:p>
        </p:txBody>
      </p:sp>
    </p:spTree>
    <p:extLst>
      <p:ext uri="{BB962C8B-B14F-4D97-AF65-F5344CB8AC3E}">
        <p14:creationId xmlns:p14="http://schemas.microsoft.com/office/powerpoint/2010/main" val="1462796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384F-AB73-43BD-A810-92E4A90499AE}"/>
              </a:ext>
            </a:extLst>
          </p:cNvPr>
          <p:cNvSpPr>
            <a:spLocks noGrp="1"/>
          </p:cNvSpPr>
          <p:nvPr>
            <p:ph type="title"/>
          </p:nvPr>
        </p:nvSpPr>
        <p:spPr>
          <a:xfrm>
            <a:off x="3972187" y="828375"/>
            <a:ext cx="4638413" cy="649524"/>
          </a:xfrm>
        </p:spPr>
        <p:txBody>
          <a:bodyPr>
            <a:noAutofit/>
          </a:bodyPr>
          <a:lstStyle/>
          <a:p>
            <a:r>
              <a:rPr lang="en-US" sz="4000" spc="-15" dirty="0">
                <a:latin typeface="+mn-lt"/>
              </a:rPr>
              <a:t>CLOSING</a:t>
            </a:r>
            <a:r>
              <a:rPr lang="en-US" sz="4000" spc="-310" dirty="0">
                <a:latin typeface="+mn-lt"/>
              </a:rPr>
              <a:t> </a:t>
            </a:r>
            <a:r>
              <a:rPr lang="en-US" sz="4000" spc="-20" dirty="0">
                <a:latin typeface="+mn-lt"/>
              </a:rPr>
              <a:t>REMARKS</a:t>
            </a:r>
            <a:endParaRPr lang="en-US" sz="4000" dirty="0">
              <a:latin typeface="+mn-lt"/>
            </a:endParaRPr>
          </a:p>
        </p:txBody>
      </p:sp>
      <p:sp>
        <p:nvSpPr>
          <p:cNvPr id="3" name="Content Placeholder 2">
            <a:extLst>
              <a:ext uri="{FF2B5EF4-FFF2-40B4-BE49-F238E27FC236}">
                <a16:creationId xmlns:a16="http://schemas.microsoft.com/office/drawing/2014/main" id="{CE53B058-81E4-4BA1-97F9-085ADACE0C24}"/>
              </a:ext>
            </a:extLst>
          </p:cNvPr>
          <p:cNvSpPr>
            <a:spLocks noGrp="1"/>
          </p:cNvSpPr>
          <p:nvPr>
            <p:ph idx="1"/>
          </p:nvPr>
        </p:nvSpPr>
        <p:spPr>
          <a:xfrm>
            <a:off x="271848" y="1631092"/>
            <a:ext cx="11920151" cy="4545871"/>
          </a:xfrm>
        </p:spPr>
        <p:txBody>
          <a:bodyPr>
            <a:normAutofit/>
          </a:bodyPr>
          <a:lstStyle/>
          <a:p>
            <a:pPr marL="0" indent="0" algn="ctr">
              <a:buNone/>
            </a:pPr>
            <a:endParaRPr lang="en-US" b="1" i="1" spc="-5" dirty="0">
              <a:solidFill>
                <a:schemeClr val="tx1"/>
              </a:solidFill>
              <a:latin typeface="Calibri"/>
              <a:cs typeface="Calibri"/>
            </a:endParaRPr>
          </a:p>
          <a:p>
            <a:pPr marL="0" indent="0" algn="ctr">
              <a:buNone/>
            </a:pPr>
            <a:r>
              <a:rPr lang="en-US" b="1" i="1" spc="-5" dirty="0">
                <a:solidFill>
                  <a:schemeClr val="tx1"/>
                </a:solidFill>
                <a:latin typeface="Calibri"/>
                <a:cs typeface="Calibri"/>
              </a:rPr>
              <a:t>Thank you for your interest in the Youth Career Pathway Grant!</a:t>
            </a:r>
          </a:p>
          <a:p>
            <a:pPr marL="0" indent="0">
              <a:buNone/>
            </a:pPr>
            <a:endParaRPr lang="en-US" b="1" i="1" spc="-5" dirty="0">
              <a:latin typeface="Calibri"/>
              <a:cs typeface="Calibri"/>
            </a:endParaRPr>
          </a:p>
          <a:p>
            <a:pPr lvl="1"/>
            <a:endParaRPr lang="en-US" dirty="0">
              <a:solidFill>
                <a:srgbClr val="FF0000"/>
              </a:solidFill>
            </a:endParaRPr>
          </a:p>
        </p:txBody>
      </p:sp>
      <p:sp>
        <p:nvSpPr>
          <p:cNvPr id="4" name="Slide Number Placeholder 3">
            <a:extLst>
              <a:ext uri="{FF2B5EF4-FFF2-40B4-BE49-F238E27FC236}">
                <a16:creationId xmlns:a16="http://schemas.microsoft.com/office/drawing/2014/main" id="{392F74BD-48E0-4E8A-BFC3-106BFA1D96B2}"/>
              </a:ext>
            </a:extLst>
          </p:cNvPr>
          <p:cNvSpPr>
            <a:spLocks noGrp="1"/>
          </p:cNvSpPr>
          <p:nvPr>
            <p:ph type="sldNum" sz="quarter" idx="12"/>
          </p:nvPr>
        </p:nvSpPr>
        <p:spPr/>
        <p:txBody>
          <a:bodyPr/>
          <a:lstStyle/>
          <a:p>
            <a:fld id="{62E03C93-A8B5-5E4D-ADDE-FACFC10B3CD1}" type="slidenum">
              <a:rPr lang="en-US" smtClean="0"/>
              <a:pPr/>
              <a:t>48</a:t>
            </a:fld>
            <a:endParaRPr lang="en-US" dirty="0"/>
          </a:p>
        </p:txBody>
      </p:sp>
    </p:spTree>
    <p:extLst>
      <p:ext uri="{BB962C8B-B14F-4D97-AF65-F5344CB8AC3E}">
        <p14:creationId xmlns:p14="http://schemas.microsoft.com/office/powerpoint/2010/main" val="1783283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C830-088A-4BB0-9DC7-FC056F5F437A}"/>
              </a:ext>
            </a:extLst>
          </p:cNvPr>
          <p:cNvSpPr>
            <a:spLocks noGrp="1"/>
          </p:cNvSpPr>
          <p:nvPr>
            <p:ph type="title"/>
          </p:nvPr>
        </p:nvSpPr>
        <p:spPr>
          <a:xfrm>
            <a:off x="3359291" y="549081"/>
            <a:ext cx="7616143" cy="561049"/>
          </a:xfrm>
        </p:spPr>
        <p:txBody>
          <a:bodyPr>
            <a:noAutofit/>
          </a:bodyPr>
          <a:lstStyle/>
          <a:p>
            <a:r>
              <a:rPr lang="en-US" sz="3200" dirty="0">
                <a:latin typeface="+mn-lt"/>
              </a:rPr>
              <a:t>POLLING QUESTIONS </a:t>
            </a:r>
          </a:p>
        </p:txBody>
      </p:sp>
      <p:sp>
        <p:nvSpPr>
          <p:cNvPr id="3" name="Content Placeholder 2">
            <a:extLst>
              <a:ext uri="{FF2B5EF4-FFF2-40B4-BE49-F238E27FC236}">
                <a16:creationId xmlns:a16="http://schemas.microsoft.com/office/drawing/2014/main" id="{504E58AD-A577-477F-A55E-28791A07760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756A068-7FCA-45E0-8339-FC49C57CA221}"/>
              </a:ext>
            </a:extLst>
          </p:cNvPr>
          <p:cNvSpPr>
            <a:spLocks noGrp="1"/>
          </p:cNvSpPr>
          <p:nvPr>
            <p:ph type="sldNum" sz="quarter" idx="12"/>
          </p:nvPr>
        </p:nvSpPr>
        <p:spPr/>
        <p:txBody>
          <a:bodyPr/>
          <a:lstStyle/>
          <a:p>
            <a:fld id="{62E03C93-A8B5-5E4D-ADDE-FACFC10B3CD1}" type="slidenum">
              <a:rPr lang="en-US" smtClean="0"/>
              <a:pPr/>
              <a:t>49</a:t>
            </a:fld>
            <a:endParaRPr lang="en-US" dirty="0"/>
          </a:p>
        </p:txBody>
      </p:sp>
      <p:sp>
        <p:nvSpPr>
          <p:cNvPr id="5" name="object 4">
            <a:extLst>
              <a:ext uri="{FF2B5EF4-FFF2-40B4-BE49-F238E27FC236}">
                <a16:creationId xmlns:a16="http://schemas.microsoft.com/office/drawing/2014/main" id="{72C11360-D83A-4C91-8A7C-BA73C017F75E}"/>
              </a:ext>
            </a:extLst>
          </p:cNvPr>
          <p:cNvSpPr/>
          <p:nvPr/>
        </p:nvSpPr>
        <p:spPr>
          <a:xfrm>
            <a:off x="2334704" y="2464496"/>
            <a:ext cx="6997492" cy="1749372"/>
          </a:xfrm>
          <a:prstGeom prst="rect">
            <a:avLst/>
          </a:prstGeom>
          <a:blipFill>
            <a:blip r:embed="rId2" cstate="print"/>
            <a:stretch>
              <a:fillRect/>
            </a:stretch>
          </a:blip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2822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D7F1-E720-4CB1-B920-FAC3D7D5872C}"/>
              </a:ext>
            </a:extLst>
          </p:cNvPr>
          <p:cNvSpPr>
            <a:spLocks noGrp="1"/>
          </p:cNvSpPr>
          <p:nvPr>
            <p:ph type="title"/>
          </p:nvPr>
        </p:nvSpPr>
        <p:spPr>
          <a:xfrm>
            <a:off x="2632343" y="499654"/>
            <a:ext cx="8721457" cy="1292662"/>
          </a:xfrm>
        </p:spPr>
        <p:txBody>
          <a:bodyPr>
            <a:noAutofit/>
          </a:bodyPr>
          <a:lstStyle/>
          <a:p>
            <a:pPr algn="ctr"/>
            <a:r>
              <a:rPr lang="en-US" sz="3200" dirty="0">
                <a:latin typeface="+mn-lt"/>
              </a:rPr>
              <a:t>DCEO </a:t>
            </a:r>
            <a:br>
              <a:rPr lang="en-US" sz="3200" dirty="0">
                <a:latin typeface="+mn-lt"/>
              </a:rPr>
            </a:br>
            <a:r>
              <a:rPr lang="en-US" sz="3200" dirty="0">
                <a:latin typeface="+mn-lt"/>
              </a:rPr>
              <a:t>OFFICE OF EMPLOYMENT &amp; TRAINING STAFF</a:t>
            </a:r>
            <a:br>
              <a:rPr lang="en-US" sz="3200" dirty="0">
                <a:latin typeface="+mn-lt"/>
              </a:rPr>
            </a:br>
            <a:endParaRPr lang="en-US" sz="3200" dirty="0">
              <a:latin typeface="+mn-lt"/>
            </a:endParaRPr>
          </a:p>
        </p:txBody>
      </p:sp>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328578" y="5235673"/>
            <a:ext cx="3930866" cy="1122673"/>
          </a:xfrm>
          <a:ln>
            <a:noFill/>
          </a:ln>
        </p:spPr>
        <p:txBody>
          <a:bodyPr>
            <a:normAutofit fontScale="85000" lnSpcReduction="20000"/>
          </a:bodyPr>
          <a:lstStyle/>
          <a:p>
            <a:pPr marL="457200" lvl="1" indent="0">
              <a:buNone/>
            </a:pPr>
            <a:endParaRPr lang="en-US" sz="2800" dirty="0">
              <a:solidFill>
                <a:schemeClr val="tx1"/>
              </a:solidFill>
            </a:endParaRPr>
          </a:p>
          <a:p>
            <a:pPr marL="457200" lvl="1" indent="0">
              <a:buNone/>
            </a:pPr>
            <a:endParaRPr lang="en-US" sz="2800" dirty="0">
              <a:solidFill>
                <a:schemeClr val="tx1"/>
              </a:solidFill>
            </a:endParaRPr>
          </a:p>
          <a:p>
            <a:pPr marL="0" indent="0">
              <a:buNone/>
            </a:pPr>
            <a:r>
              <a:rPr lang="en-US" dirty="0"/>
              <a: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
        <p:nvSpPr>
          <p:cNvPr id="12" name="TextBox 11">
            <a:extLst>
              <a:ext uri="{FF2B5EF4-FFF2-40B4-BE49-F238E27FC236}">
                <a16:creationId xmlns:a16="http://schemas.microsoft.com/office/drawing/2014/main" id="{ABE44F66-7AE5-224F-AE0E-E573018405C0}"/>
              </a:ext>
            </a:extLst>
          </p:cNvPr>
          <p:cNvSpPr txBox="1"/>
          <p:nvPr/>
        </p:nvSpPr>
        <p:spPr>
          <a:xfrm>
            <a:off x="2294011" y="5280464"/>
            <a:ext cx="3030677" cy="1292662"/>
          </a:xfrm>
          <a:prstGeom prst="rect">
            <a:avLst/>
          </a:prstGeom>
          <a:noFill/>
        </p:spPr>
        <p:txBody>
          <a:bodyPr wrap="square" rtlCol="0">
            <a:spAutoFit/>
          </a:bodyPr>
          <a:lstStyle/>
          <a:p>
            <a:pPr algn="ctr"/>
            <a:r>
              <a:rPr lang="en-US" sz="2000" b="1" dirty="0"/>
              <a:t>Terah Scott</a:t>
            </a:r>
          </a:p>
          <a:p>
            <a:pPr lvl="1" algn="ctr"/>
            <a:r>
              <a:rPr lang="en-US" sz="2000" b="1" dirty="0"/>
              <a:t>Youth Career Pathway </a:t>
            </a:r>
          </a:p>
          <a:p>
            <a:pPr lvl="1" algn="ctr"/>
            <a:r>
              <a:rPr lang="en-US" sz="2000" b="1" dirty="0"/>
              <a:t>Grant Manager </a:t>
            </a:r>
          </a:p>
          <a:p>
            <a:endParaRPr lang="en-US" dirty="0"/>
          </a:p>
        </p:txBody>
      </p:sp>
      <p:sp>
        <p:nvSpPr>
          <p:cNvPr id="13" name="TextBox 12">
            <a:extLst>
              <a:ext uri="{FF2B5EF4-FFF2-40B4-BE49-F238E27FC236}">
                <a16:creationId xmlns:a16="http://schemas.microsoft.com/office/drawing/2014/main" id="{6479D745-22FF-B64E-AFEF-F9B058CD0490}"/>
              </a:ext>
            </a:extLst>
          </p:cNvPr>
          <p:cNvSpPr txBox="1"/>
          <p:nvPr/>
        </p:nvSpPr>
        <p:spPr>
          <a:xfrm>
            <a:off x="6766602" y="5247122"/>
            <a:ext cx="3809998" cy="1359346"/>
          </a:xfrm>
          <a:prstGeom prst="rect">
            <a:avLst/>
          </a:prstGeom>
          <a:noFill/>
        </p:spPr>
        <p:txBody>
          <a:bodyPr wrap="square" rtlCol="0">
            <a:spAutoFit/>
          </a:bodyPr>
          <a:lstStyle/>
          <a:p>
            <a:pPr algn="ctr"/>
            <a:r>
              <a:rPr lang="en-US" sz="2000" b="1" dirty="0"/>
              <a:t>Sarah Blalock</a:t>
            </a:r>
          </a:p>
          <a:p>
            <a:pPr lvl="1" algn="ctr">
              <a:lnSpc>
                <a:spcPct val="90000"/>
              </a:lnSpc>
              <a:spcBef>
                <a:spcPts val="500"/>
              </a:spcBef>
              <a:defRPr/>
            </a:pPr>
            <a:r>
              <a:rPr lang="en-US" sz="2000" b="1" dirty="0"/>
              <a:t>Youth Career Pathway </a:t>
            </a:r>
          </a:p>
          <a:p>
            <a:pPr lvl="1" algn="ctr">
              <a:lnSpc>
                <a:spcPct val="90000"/>
              </a:lnSpc>
              <a:spcBef>
                <a:spcPts val="500"/>
              </a:spcBef>
              <a:defRPr/>
            </a:pPr>
            <a:r>
              <a:rPr lang="en-US" sz="2000" b="1" dirty="0"/>
              <a:t>Grant Manager Intern </a:t>
            </a:r>
          </a:p>
          <a:p>
            <a:endParaRPr lang="en-US" dirty="0"/>
          </a:p>
        </p:txBody>
      </p:sp>
      <p:sp>
        <p:nvSpPr>
          <p:cNvPr id="19" name="Oval 18">
            <a:extLst>
              <a:ext uri="{FF2B5EF4-FFF2-40B4-BE49-F238E27FC236}">
                <a16:creationId xmlns:a16="http://schemas.microsoft.com/office/drawing/2014/main" id="{620C2BCF-814A-9F46-BC27-23F7D75CF31D}"/>
              </a:ext>
            </a:extLst>
          </p:cNvPr>
          <p:cNvSpPr/>
          <p:nvPr/>
        </p:nvSpPr>
        <p:spPr>
          <a:xfrm>
            <a:off x="2357973" y="2020797"/>
            <a:ext cx="3030676" cy="3130839"/>
          </a:xfrm>
          <a:prstGeom prst="ellipse">
            <a:avLst/>
          </a:prstGeom>
          <a:blipFill dpi="0" rotWithShape="1">
            <a:blip r:embed="rId2"/>
            <a:srcRect/>
            <a:stretch>
              <a:fillRect l="-6007" t="-6000" r="-5119" b="-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357D2C1A-FCB9-824D-8C95-7894242CC12D}"/>
              </a:ext>
            </a:extLst>
          </p:cNvPr>
          <p:cNvSpPr/>
          <p:nvPr/>
        </p:nvSpPr>
        <p:spPr>
          <a:xfrm>
            <a:off x="7156262" y="2020798"/>
            <a:ext cx="3030677" cy="3130839"/>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152A35F-1A11-4DC6-A45B-4E7DCB53FCC8}"/>
              </a:ext>
            </a:extLst>
          </p:cNvPr>
          <p:cNvPicPr>
            <a:picLocks noChangeAspect="1"/>
          </p:cNvPicPr>
          <p:nvPr/>
        </p:nvPicPr>
        <p:blipFill>
          <a:blip r:embed="rId4"/>
          <a:stretch>
            <a:fillRect/>
          </a:stretch>
        </p:blipFill>
        <p:spPr>
          <a:xfrm>
            <a:off x="735290" y="1386007"/>
            <a:ext cx="2539541" cy="718827"/>
          </a:xfrm>
          <a:prstGeom prst="rect">
            <a:avLst/>
          </a:prstGeom>
        </p:spPr>
      </p:pic>
    </p:spTree>
    <p:extLst>
      <p:ext uri="{BB962C8B-B14F-4D97-AF65-F5344CB8AC3E}">
        <p14:creationId xmlns:p14="http://schemas.microsoft.com/office/powerpoint/2010/main" val="9000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50EA-4BF4-0C45-87E5-CC0CDACBB150}"/>
              </a:ext>
            </a:extLst>
          </p:cNvPr>
          <p:cNvSpPr>
            <a:spLocks noGrp="1"/>
          </p:cNvSpPr>
          <p:nvPr>
            <p:ph type="title"/>
          </p:nvPr>
        </p:nvSpPr>
        <p:spPr>
          <a:xfrm>
            <a:off x="2682240" y="910970"/>
            <a:ext cx="8120529" cy="561049"/>
          </a:xfrm>
        </p:spPr>
        <p:txBody>
          <a:bodyPr>
            <a:normAutofit fontScale="90000"/>
          </a:bodyPr>
          <a:lstStyle/>
          <a:p>
            <a:pPr algn="ctr"/>
            <a:r>
              <a:rPr lang="en-US" sz="3600" dirty="0">
                <a:latin typeface="+mn-lt"/>
              </a:rPr>
              <a:t>YOUTH CAREER PATHWAY NOFO WEBSITE</a:t>
            </a:r>
            <a:br>
              <a:rPr lang="en-US" sz="3200" dirty="0"/>
            </a:br>
            <a:r>
              <a:rPr lang="en-US" sz="3200" b="1" i="1" dirty="0">
                <a:solidFill>
                  <a:srgbClr val="FF0000"/>
                </a:solidFill>
              </a:rPr>
              <a:t>BOOKMARK THIS PAGE!</a:t>
            </a:r>
            <a:br>
              <a:rPr lang="en-US" sz="3200" b="1" i="1" dirty="0">
                <a:solidFill>
                  <a:srgbClr val="FF0000"/>
                </a:solidFill>
              </a:rPr>
            </a:br>
            <a:endParaRPr lang="en-US" sz="3200" dirty="0"/>
          </a:p>
        </p:txBody>
      </p:sp>
      <p:pic>
        <p:nvPicPr>
          <p:cNvPr id="6" name="Content Placeholder 5">
            <a:extLst>
              <a:ext uri="{FF2B5EF4-FFF2-40B4-BE49-F238E27FC236}">
                <a16:creationId xmlns:a16="http://schemas.microsoft.com/office/drawing/2014/main" id="{0E4C0D85-67B8-2A4F-961E-7909203BE405}"/>
              </a:ext>
            </a:extLst>
          </p:cNvPr>
          <p:cNvPicPr>
            <a:picLocks noGrp="1" noChangeAspect="1"/>
          </p:cNvPicPr>
          <p:nvPr>
            <p:ph idx="1"/>
          </p:nvPr>
        </p:nvPicPr>
        <p:blipFill>
          <a:blip r:embed="rId2"/>
          <a:stretch>
            <a:fillRect/>
          </a:stretch>
        </p:blipFill>
        <p:spPr>
          <a:xfrm>
            <a:off x="1225296" y="1544794"/>
            <a:ext cx="9741408" cy="4124109"/>
          </a:xfrm>
        </p:spPr>
      </p:pic>
      <p:sp>
        <p:nvSpPr>
          <p:cNvPr id="4" name="Slide Number Placeholder 3">
            <a:extLst>
              <a:ext uri="{FF2B5EF4-FFF2-40B4-BE49-F238E27FC236}">
                <a16:creationId xmlns:a16="http://schemas.microsoft.com/office/drawing/2014/main" id="{672225A0-6EBB-6749-828A-8D18994D35B3}"/>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
        <p:nvSpPr>
          <p:cNvPr id="7" name="TextBox 6">
            <a:extLst>
              <a:ext uri="{FF2B5EF4-FFF2-40B4-BE49-F238E27FC236}">
                <a16:creationId xmlns:a16="http://schemas.microsoft.com/office/drawing/2014/main" id="{630EBA49-CB2A-A94F-9FA3-52A7D3B61641}"/>
              </a:ext>
            </a:extLst>
          </p:cNvPr>
          <p:cNvSpPr txBox="1"/>
          <p:nvPr/>
        </p:nvSpPr>
        <p:spPr>
          <a:xfrm>
            <a:off x="1450848" y="5741678"/>
            <a:ext cx="9515024" cy="461665"/>
          </a:xfrm>
          <a:prstGeom prst="rect">
            <a:avLst/>
          </a:prstGeom>
          <a:noFill/>
        </p:spPr>
        <p:txBody>
          <a:bodyPr wrap="square" rtlCol="0">
            <a:spAutoFit/>
          </a:bodyPr>
          <a:lstStyle/>
          <a:p>
            <a:pPr algn="ctr"/>
            <a:r>
              <a:rPr lang="en-US" sz="2400" dirty="0"/>
              <a:t>https://www.illinoisworknet.com/2021youthnofo</a:t>
            </a:r>
          </a:p>
        </p:txBody>
      </p:sp>
    </p:spTree>
    <p:extLst>
      <p:ext uri="{BB962C8B-B14F-4D97-AF65-F5344CB8AC3E}">
        <p14:creationId xmlns:p14="http://schemas.microsoft.com/office/powerpoint/2010/main" val="96808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A119-E227-4F08-98DA-4C12B460EFED}"/>
              </a:ext>
            </a:extLst>
          </p:cNvPr>
          <p:cNvSpPr>
            <a:spLocks noGrp="1"/>
          </p:cNvSpPr>
          <p:nvPr>
            <p:ph type="title"/>
          </p:nvPr>
        </p:nvSpPr>
        <p:spPr/>
        <p:txBody>
          <a:bodyPr>
            <a:noAutofit/>
          </a:bodyPr>
          <a:lstStyle/>
          <a:p>
            <a:r>
              <a:rPr lang="en-US" sz="3200" dirty="0">
                <a:latin typeface="+mn-lt"/>
              </a:rPr>
              <a:t>ILLINOIS WIOA UNIFIED STATE PLAN </a:t>
            </a:r>
          </a:p>
        </p:txBody>
      </p:sp>
      <p:sp>
        <p:nvSpPr>
          <p:cNvPr id="3" name="Content Placeholder 2">
            <a:extLst>
              <a:ext uri="{FF2B5EF4-FFF2-40B4-BE49-F238E27FC236}">
                <a16:creationId xmlns:a16="http://schemas.microsoft.com/office/drawing/2014/main" id="{A1DEF9C8-C529-4D37-BF06-0A067F09F2B0}"/>
              </a:ext>
            </a:extLst>
          </p:cNvPr>
          <p:cNvSpPr>
            <a:spLocks noGrp="1"/>
          </p:cNvSpPr>
          <p:nvPr>
            <p:ph idx="1"/>
          </p:nvPr>
        </p:nvSpPr>
        <p:spPr/>
        <p:txBody>
          <a:bodyPr/>
          <a:lstStyle/>
          <a:p>
            <a:pPr marL="114300" indent="0" algn="ctr">
              <a:buNone/>
            </a:pPr>
            <a:r>
              <a:rPr lang="en-US" sz="2800" b="1" dirty="0">
                <a:solidFill>
                  <a:schemeClr val="accent2"/>
                </a:solidFill>
              </a:rPr>
              <a:t>VISION:</a:t>
            </a:r>
            <a:r>
              <a:rPr lang="en-US" sz="2800" dirty="0">
                <a:solidFill>
                  <a:schemeClr val="accent2"/>
                </a:solidFill>
              </a:rPr>
              <a:t>  </a:t>
            </a:r>
            <a:r>
              <a:rPr lang="en-US" sz="2800" dirty="0">
                <a:solidFill>
                  <a:schemeClr val="tx1"/>
                </a:solidFill>
              </a:rPr>
              <a:t>Promote employer-driven talent solutions that integrate education, workforce and economic development resources across systems to provide businesses, individuals and communities with the opportunity to prosper and contribute to growing the state’s economy.</a:t>
            </a:r>
            <a:endParaRPr lang="en-US" sz="1600" i="1" dirty="0">
              <a:solidFill>
                <a:schemeClr val="tx1"/>
              </a:solidFill>
            </a:endParaRPr>
          </a:p>
          <a:p>
            <a:pPr marL="114300" indent="0">
              <a:buNone/>
            </a:pPr>
            <a:r>
              <a:rPr lang="en-US" sz="1600" i="1" dirty="0">
                <a:solidFill>
                  <a:schemeClr val="tx1"/>
                </a:solidFill>
              </a:rPr>
              <a:t>               								  </a:t>
            </a:r>
            <a:r>
              <a:rPr lang="en-US" sz="1600" i="1" dirty="0">
                <a:solidFill>
                  <a:schemeClr val="tx1"/>
                </a:solidFill>
                <a:hlinkClick r:id="rId2"/>
              </a:rPr>
              <a:t>Illinois WIOA Unified State Plan</a:t>
            </a:r>
            <a:endParaRPr lang="en-US" dirty="0">
              <a:solidFill>
                <a:schemeClr val="tx1"/>
              </a:solidFill>
            </a:endParaRPr>
          </a:p>
        </p:txBody>
      </p:sp>
      <p:sp>
        <p:nvSpPr>
          <p:cNvPr id="4" name="Slide Number Placeholder 3">
            <a:extLst>
              <a:ext uri="{FF2B5EF4-FFF2-40B4-BE49-F238E27FC236}">
                <a16:creationId xmlns:a16="http://schemas.microsoft.com/office/drawing/2014/main" id="{8600D224-A8CC-4A5D-8B0D-508F28AFCF48}"/>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219388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70B1-D2A5-A442-A699-7221376233DF}"/>
              </a:ext>
            </a:extLst>
          </p:cNvPr>
          <p:cNvSpPr>
            <a:spLocks noGrp="1"/>
          </p:cNvSpPr>
          <p:nvPr>
            <p:ph type="title"/>
          </p:nvPr>
        </p:nvSpPr>
        <p:spPr>
          <a:xfrm>
            <a:off x="2604655" y="610865"/>
            <a:ext cx="8749145" cy="663753"/>
          </a:xfrm>
        </p:spPr>
        <p:txBody>
          <a:bodyPr>
            <a:noAutofit/>
          </a:bodyPr>
          <a:lstStyle/>
          <a:p>
            <a:pPr algn="ctr"/>
            <a:br>
              <a:rPr lang="en-US" sz="3200" dirty="0">
                <a:latin typeface="+mn-lt"/>
              </a:rPr>
            </a:br>
            <a:r>
              <a:rPr lang="en-US" sz="3200" dirty="0">
                <a:latin typeface="+mn-lt"/>
              </a:rPr>
              <a:t>ILLINOIS’ STATE WORKFORCE GOALS</a:t>
            </a:r>
            <a:br>
              <a:rPr lang="en-US" sz="3200" dirty="0">
                <a:latin typeface="+mn-lt"/>
              </a:rPr>
            </a:br>
            <a:endParaRPr lang="en-US" sz="3200" dirty="0">
              <a:latin typeface="+mn-lt"/>
            </a:endParaRPr>
          </a:p>
        </p:txBody>
      </p:sp>
      <p:sp>
        <p:nvSpPr>
          <p:cNvPr id="3" name="Content Placeholder 2">
            <a:extLst>
              <a:ext uri="{FF2B5EF4-FFF2-40B4-BE49-F238E27FC236}">
                <a16:creationId xmlns:a16="http://schemas.microsoft.com/office/drawing/2014/main" id="{C7D3483F-270D-1448-AE36-77F982376CE4}"/>
              </a:ext>
            </a:extLst>
          </p:cNvPr>
          <p:cNvSpPr>
            <a:spLocks noGrp="1"/>
          </p:cNvSpPr>
          <p:nvPr>
            <p:ph idx="1"/>
          </p:nvPr>
        </p:nvSpPr>
        <p:spPr>
          <a:xfrm>
            <a:off x="838200" y="1662544"/>
            <a:ext cx="10515600" cy="4718689"/>
          </a:xfrm>
        </p:spPr>
        <p:txBody>
          <a:bodyPr>
            <a:noAutofit/>
          </a:bodyPr>
          <a:lstStyle/>
          <a:p>
            <a:r>
              <a:rPr lang="en-US" sz="2600" dirty="0">
                <a:solidFill>
                  <a:schemeClr val="tx1"/>
                </a:solidFill>
                <a:cs typeface="Times New Roman" panose="02020603050405020304" pitchFamily="18" charset="0"/>
              </a:rPr>
              <a:t>This NOFO not only seeks to address the </a:t>
            </a:r>
            <a:r>
              <a:rPr lang="en-US" sz="2600" i="1" dirty="0">
                <a:solidFill>
                  <a:schemeClr val="accent2"/>
                </a:solidFill>
                <a:cs typeface="Times New Roman" panose="02020603050405020304" pitchFamily="18" charset="0"/>
              </a:rPr>
              <a:t>staggeringly high unemployment rate for youth</a:t>
            </a:r>
            <a:r>
              <a:rPr lang="en-US" sz="2600" dirty="0">
                <a:solidFill>
                  <a:schemeClr val="accent2"/>
                </a:solidFill>
                <a:cs typeface="Times New Roman" panose="02020603050405020304" pitchFamily="18" charset="0"/>
              </a:rPr>
              <a:t> </a:t>
            </a:r>
            <a:r>
              <a:rPr lang="en-US" sz="2600" dirty="0">
                <a:solidFill>
                  <a:schemeClr val="tx1"/>
                </a:solidFill>
                <a:cs typeface="Times New Roman" panose="02020603050405020304" pitchFamily="18" charset="0"/>
              </a:rPr>
              <a:t>but seeks to advance the</a:t>
            </a:r>
            <a:r>
              <a:rPr lang="en-US" sz="2600" i="1" dirty="0">
                <a:solidFill>
                  <a:schemeClr val="tx1"/>
                </a:solidFill>
                <a:cs typeface="Times New Roman" panose="02020603050405020304" pitchFamily="18" charset="0"/>
              </a:rPr>
              <a:t> </a:t>
            </a:r>
            <a:r>
              <a:rPr lang="en-US" sz="2600" i="1" dirty="0">
                <a:solidFill>
                  <a:schemeClr val="accent2"/>
                </a:solidFill>
                <a:cs typeface="Times New Roman" panose="02020603050405020304" pitchFamily="18" charset="0"/>
              </a:rPr>
              <a:t>vision, principles, goals, and strategies </a:t>
            </a:r>
            <a:r>
              <a:rPr lang="en-US" sz="2600" dirty="0">
                <a:solidFill>
                  <a:schemeClr val="tx1"/>
                </a:solidFill>
                <a:cs typeface="Times New Roman" panose="02020603050405020304" pitchFamily="18" charset="0"/>
              </a:rPr>
              <a:t>articulated within the State of Illinois WIOA Unified State Plan and the Priorities outlined in the Regional and Local Workforce Plans</a:t>
            </a:r>
          </a:p>
          <a:p>
            <a:pPr marL="0" indent="0">
              <a:buNone/>
            </a:pPr>
            <a:endParaRPr lang="en-US" sz="1050" dirty="0">
              <a:solidFill>
                <a:schemeClr val="tx1"/>
              </a:solidFill>
              <a:cs typeface="Times New Roman" panose="02020603050405020304" pitchFamily="18" charset="0"/>
            </a:endParaRPr>
          </a:p>
          <a:p>
            <a:r>
              <a:rPr lang="en-US" sz="2600" dirty="0">
                <a:solidFill>
                  <a:schemeClr val="tx1"/>
                </a:solidFill>
                <a:cs typeface="Times New Roman" panose="02020603050405020304" pitchFamily="18" charset="0"/>
              </a:rPr>
              <a:t>Proposals </a:t>
            </a:r>
            <a:r>
              <a:rPr lang="en-US" sz="2600" b="1" dirty="0">
                <a:solidFill>
                  <a:schemeClr val="accent2"/>
                </a:solidFill>
                <a:cs typeface="Times New Roman" panose="02020603050405020304" pitchFamily="18" charset="0"/>
              </a:rPr>
              <a:t>must </a:t>
            </a:r>
            <a:r>
              <a:rPr lang="en-US" sz="2600" dirty="0">
                <a:solidFill>
                  <a:schemeClr val="tx1"/>
                </a:solidFill>
                <a:cs typeface="Times New Roman" panose="02020603050405020304" pitchFamily="18" charset="0"/>
              </a:rPr>
              <a:t>consider how the program model with the Action Areas outline in Governor Pritzker’s Executive Order 2019-03- An Action Agenda for Workforce Development and Job Creation and the priorities in the Plan to Revitalize the Illinois Economy and Build the Workforce of the Future</a:t>
            </a:r>
          </a:p>
          <a:p>
            <a:pPr marL="0" indent="0">
              <a:buNone/>
            </a:pPr>
            <a:endParaRPr lang="en-US" sz="1050" dirty="0">
              <a:solidFill>
                <a:schemeClr val="tx1"/>
              </a:solidFill>
              <a:cs typeface="Times New Roman" panose="02020603050405020304" pitchFamily="18" charset="0"/>
            </a:endParaRPr>
          </a:p>
          <a:p>
            <a:r>
              <a:rPr lang="en-US" sz="2600" dirty="0">
                <a:solidFill>
                  <a:schemeClr val="tx1"/>
                </a:solidFill>
                <a:cs typeface="Times New Roman" panose="02020603050405020304" pitchFamily="18" charset="0"/>
              </a:rPr>
              <a:t>Strong proposals will demonstrate a </a:t>
            </a:r>
            <a:r>
              <a:rPr lang="en-US" sz="2600" i="1" dirty="0">
                <a:solidFill>
                  <a:schemeClr val="tx1"/>
                </a:solidFill>
                <a:cs typeface="Times New Roman" panose="02020603050405020304" pitchFamily="18" charset="0"/>
              </a:rPr>
              <a:t>solid understanding </a:t>
            </a:r>
            <a:r>
              <a:rPr lang="en-US" sz="2600" dirty="0">
                <a:solidFill>
                  <a:schemeClr val="tx1"/>
                </a:solidFill>
                <a:cs typeface="Times New Roman" panose="02020603050405020304" pitchFamily="18" charset="0"/>
              </a:rPr>
              <a:t>of the State’s overarching workforce strategies and goals.</a:t>
            </a:r>
          </a:p>
          <a:p>
            <a:pPr marL="0" indent="0">
              <a:buNone/>
            </a:pPr>
            <a:endParaRPr lang="en-US" sz="2600" dirty="0">
              <a:solidFill>
                <a:schemeClr val="tx1"/>
              </a:solidFill>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1C2F34-7B2B-BC4D-B456-E193F0C7302A}"/>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
        <p:nvSpPr>
          <p:cNvPr id="5" name="TextBox 4">
            <a:extLst>
              <a:ext uri="{FF2B5EF4-FFF2-40B4-BE49-F238E27FC236}">
                <a16:creationId xmlns:a16="http://schemas.microsoft.com/office/drawing/2014/main" id="{AFBBC8C9-5FD4-BE4B-A966-D84CF6B513D9}"/>
              </a:ext>
            </a:extLst>
          </p:cNvPr>
          <p:cNvSpPr txBox="1"/>
          <p:nvPr/>
        </p:nvSpPr>
        <p:spPr>
          <a:xfrm>
            <a:off x="0" y="6298684"/>
            <a:ext cx="2105891" cy="369332"/>
          </a:xfrm>
          <a:prstGeom prst="rect">
            <a:avLst/>
          </a:prstGeom>
          <a:noFill/>
        </p:spPr>
        <p:txBody>
          <a:bodyPr wrap="square" rtlCol="0">
            <a:spAutoFit/>
          </a:bodyPr>
          <a:lstStyle/>
          <a:p>
            <a:r>
              <a:rPr lang="en-US" i="1" dirty="0"/>
              <a:t>NOFO Page 1</a:t>
            </a:r>
          </a:p>
        </p:txBody>
      </p:sp>
    </p:spTree>
    <p:extLst>
      <p:ext uri="{BB962C8B-B14F-4D97-AF65-F5344CB8AC3E}">
        <p14:creationId xmlns:p14="http://schemas.microsoft.com/office/powerpoint/2010/main" val="354430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5DFC-42A7-45C3-B5D8-EFE492021522}"/>
              </a:ext>
            </a:extLst>
          </p:cNvPr>
          <p:cNvSpPr>
            <a:spLocks noGrp="1"/>
          </p:cNvSpPr>
          <p:nvPr>
            <p:ph type="title"/>
          </p:nvPr>
        </p:nvSpPr>
        <p:spPr>
          <a:xfrm>
            <a:off x="3021710" y="521085"/>
            <a:ext cx="7616143" cy="792556"/>
          </a:xfrm>
        </p:spPr>
        <p:txBody>
          <a:bodyPr>
            <a:normAutofit/>
          </a:bodyPr>
          <a:lstStyle/>
          <a:p>
            <a:pPr algn="ctr"/>
            <a:r>
              <a:rPr kumimoji="0" lang="en-US" sz="3200" b="1" i="0" u="none" strike="noStrike" kern="1200" cap="none" spc="0" normalizeH="0" baseline="0" noProof="0" dirty="0">
                <a:ln>
                  <a:noFill/>
                </a:ln>
                <a:solidFill>
                  <a:srgbClr val="172169"/>
                </a:solidFill>
                <a:effectLst/>
                <a:uLnTx/>
                <a:uFillTx/>
                <a:latin typeface="+mn-lt"/>
                <a:ea typeface="+mj-ea"/>
                <a:cs typeface="+mj-cs"/>
              </a:rPr>
              <a:t>CAREER PATHWAY DEFINITION</a:t>
            </a:r>
            <a:endParaRPr lang="en-US" sz="3200" dirty="0">
              <a:latin typeface="+mn-lt"/>
            </a:endParaRPr>
          </a:p>
        </p:txBody>
      </p:sp>
      <p:sp>
        <p:nvSpPr>
          <p:cNvPr id="3" name="Content Placeholder 2">
            <a:extLst>
              <a:ext uri="{FF2B5EF4-FFF2-40B4-BE49-F238E27FC236}">
                <a16:creationId xmlns:a16="http://schemas.microsoft.com/office/drawing/2014/main" id="{DFAC284B-735D-4A25-BC25-D75DBC208F44}"/>
              </a:ext>
            </a:extLst>
          </p:cNvPr>
          <p:cNvSpPr>
            <a:spLocks noGrp="1"/>
          </p:cNvSpPr>
          <p:nvPr>
            <p:ph idx="1"/>
          </p:nvPr>
        </p:nvSpPr>
        <p:spPr>
          <a:xfrm>
            <a:off x="838200" y="1399602"/>
            <a:ext cx="10515600" cy="4058796"/>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A combination of rigorous and high-quality education, training, and other services that aligns both vertically and horizontally across Secondary Education, Adult Education, Workforce Training and Development, Career and Technical Education, and Postsecondary Education systems, pathways, and programs.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Collaborative partnerships with these entities and business and industry, along with human service agencies, corrections, and other community stakeholders, serve as the foundational structure for high-quality and sustainable career pathways.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Also includes multiple entry and exit points to facilitate individuals to build their skills as they progress along a continuum of education and training and advance in sector-specific employment.</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F27E2285-6DDC-42D8-ACAD-5A6D2EEA6593}"/>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
        <p:nvSpPr>
          <p:cNvPr id="5" name="TextBox 4">
            <a:extLst>
              <a:ext uri="{FF2B5EF4-FFF2-40B4-BE49-F238E27FC236}">
                <a16:creationId xmlns:a16="http://schemas.microsoft.com/office/drawing/2014/main" id="{9BCA8A43-A591-7842-A468-7AC5C6FF2C66}"/>
              </a:ext>
            </a:extLst>
          </p:cNvPr>
          <p:cNvSpPr txBox="1"/>
          <p:nvPr/>
        </p:nvSpPr>
        <p:spPr>
          <a:xfrm>
            <a:off x="0" y="6298684"/>
            <a:ext cx="2327563" cy="369332"/>
          </a:xfrm>
          <a:prstGeom prst="rect">
            <a:avLst/>
          </a:prstGeom>
          <a:noFill/>
        </p:spPr>
        <p:txBody>
          <a:bodyPr wrap="square" rtlCol="0">
            <a:spAutoFit/>
          </a:bodyPr>
          <a:lstStyle/>
          <a:p>
            <a:r>
              <a:rPr lang="en-US" i="1" dirty="0"/>
              <a:t>NOFO Page 1</a:t>
            </a:r>
          </a:p>
        </p:txBody>
      </p:sp>
    </p:spTree>
    <p:extLst>
      <p:ext uri="{BB962C8B-B14F-4D97-AF65-F5344CB8AC3E}">
        <p14:creationId xmlns:p14="http://schemas.microsoft.com/office/powerpoint/2010/main" val="831332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2C2EBE6-B2B0-4DC5-BAA9-D2F24ED2C093}"/>
</file>

<file path=customXml/itemProps2.xml><?xml version="1.0" encoding="utf-8"?>
<ds:datastoreItem xmlns:ds="http://schemas.openxmlformats.org/officeDocument/2006/customXml" ds:itemID="{387C2645-0CC6-4559-A0E9-5CAD340317F2}"/>
</file>

<file path=customXml/itemProps3.xml><?xml version="1.0" encoding="utf-8"?>
<ds:datastoreItem xmlns:ds="http://schemas.openxmlformats.org/officeDocument/2006/customXml" ds:itemID="{7F7AB10F-6BB7-438C-8A11-11E124681704}"/>
</file>

<file path=docProps/app.xml><?xml version="1.0" encoding="utf-8"?>
<Properties xmlns="http://schemas.openxmlformats.org/officeDocument/2006/extended-properties" xmlns:vt="http://schemas.openxmlformats.org/officeDocument/2006/docPropsVTypes">
  <TotalTime>1676</TotalTime>
  <Words>3299</Words>
  <Application>Microsoft Office PowerPoint</Application>
  <PresentationFormat>Widescreen</PresentationFormat>
  <Paragraphs>408</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Courier New</vt:lpstr>
      <vt:lpstr>Tahoma</vt:lpstr>
      <vt:lpstr>Times New Roman</vt:lpstr>
      <vt:lpstr>Wingdings</vt:lpstr>
      <vt:lpstr>Office Theme</vt:lpstr>
      <vt:lpstr>Illinois Youth Career Pathway  Grant Opportunity  An Overview of the NOFO, Scorecard, and Budget Information</vt:lpstr>
      <vt:lpstr>MODERATOR &amp; TECHNOLOGY SUPPORT</vt:lpstr>
      <vt:lpstr>ACCESS AND PARTICIPATION GUIDELINES</vt:lpstr>
      <vt:lpstr>AGENDA</vt:lpstr>
      <vt:lpstr>DCEO  OFFICE OF EMPLOYMENT &amp; TRAINING STAFF </vt:lpstr>
      <vt:lpstr>YOUTH CAREER PATHWAY NOFO WEBSITE BOOKMARK THIS PAGE! </vt:lpstr>
      <vt:lpstr>ILLINOIS WIOA UNIFIED STATE PLAN </vt:lpstr>
      <vt:lpstr> ILLINOIS’ STATE WORKFORCE GOALS </vt:lpstr>
      <vt:lpstr>CAREER PATHWAY DEFINITION</vt:lpstr>
      <vt:lpstr> CAREER PATHWAY OVERVIEW  </vt:lpstr>
      <vt:lpstr>ELEMENTS OF A CAREER PATHWAY</vt:lpstr>
      <vt:lpstr>GRANT OPPORTUNITY </vt:lpstr>
      <vt:lpstr>PROPOSED MODELS</vt:lpstr>
      <vt:lpstr>PROPOSED MODELS MUST</vt:lpstr>
      <vt:lpstr>TARGET POPULATIONS</vt:lpstr>
      <vt:lpstr>DISPROPORTINALTELY IMPACTED AREAS</vt:lpstr>
      <vt:lpstr>INCREASING EQUITY </vt:lpstr>
      <vt:lpstr>    PREFERRED MODELS</vt:lpstr>
      <vt:lpstr>PREFERRED MODELS</vt:lpstr>
      <vt:lpstr>PREFERRED MODELS</vt:lpstr>
      <vt:lpstr>PREFERRED MODELS</vt:lpstr>
      <vt:lpstr>PREFERRED MODELS</vt:lpstr>
      <vt:lpstr>PREFERRED MODELS</vt:lpstr>
      <vt:lpstr>PREFERRED MODELS</vt:lpstr>
      <vt:lpstr>10 PROGRAM COMPONENTS</vt:lpstr>
      <vt:lpstr> IMPORTANCE OF PARTNERSHIPS  </vt:lpstr>
      <vt:lpstr> PARTNERSHIP REQUIREMENTS </vt:lpstr>
      <vt:lpstr>MEMORANDUM OF UNDERSTANDING (MOU)</vt:lpstr>
      <vt:lpstr>LOCAL WORKFORCE INNOVATION AREA &amp; REGIONAL MAP </vt:lpstr>
      <vt:lpstr>14 WIOA YOUTH PROGRAM ELEMENTS</vt:lpstr>
      <vt:lpstr>INTEGRATED CAREER ACADEMIC PREPARTION SYSTEMS &amp; INTEGRATED EDUCATION AND TRAINING </vt:lpstr>
      <vt:lpstr>WORK BASED LEARNING </vt:lpstr>
      <vt:lpstr>EMPLOYER OF RECORD</vt:lpstr>
      <vt:lpstr>APPRENTICESHIPS</vt:lpstr>
      <vt:lpstr>COVID-19 CONSIDERATIONS</vt:lpstr>
      <vt:lpstr>WIOA PERFORMANCE MEASURES</vt:lpstr>
      <vt:lpstr>WIOA YOUTH PERFORMANCE MEASURES</vt:lpstr>
      <vt:lpstr>SUSTAINABILITY PLAN</vt:lpstr>
      <vt:lpstr>SUSTAINABILITY PLAN EXAMPLE</vt:lpstr>
      <vt:lpstr> FUNDING INFORMATION </vt:lpstr>
      <vt:lpstr>ALLOWABLE COSTS</vt:lpstr>
      <vt:lpstr>AWARD AMOUNT AND TERM</vt:lpstr>
      <vt:lpstr>APPLICATION REQUIREMENTS</vt:lpstr>
      <vt:lpstr>SUCCESSFUL APPLICATIONS</vt:lpstr>
      <vt:lpstr>SCORECARD REVIEW</vt:lpstr>
      <vt:lpstr>REVIEW AND SELECTION PROCESS</vt:lpstr>
      <vt:lpstr>IMPORTANT INFORMATION/DATES</vt:lpstr>
      <vt:lpstr>CLOSING REMARKS</vt:lpstr>
      <vt:lpstr>POLLING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Pathways An Overview of the NOFO, Budget Information and Scorecard</dc:title>
  <dc:creator>Sarah Blalock</dc:creator>
  <cp:lastModifiedBy>Terah Scott</cp:lastModifiedBy>
  <cp:revision>125</cp:revision>
  <dcterms:created xsi:type="dcterms:W3CDTF">2020-11-17T15:42:27Z</dcterms:created>
  <dcterms:modified xsi:type="dcterms:W3CDTF">2021-02-03T16:15:31Z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