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6858000" cx="12192000"/>
  <p:notesSz cx="7023100" cy="9309100"/>
  <p:embeddedFontLst>
    <p:embeddedFont>
      <p:font typeface="Asap Condensed"/>
      <p:regular r:id="rId26"/>
      <p:bold r:id="rId27"/>
      <p:italic r:id="rId28"/>
      <p:boldItalic r:id="rId29"/>
    </p:embeddedFont>
    <p:embeddedFont>
      <p:font typeface="Roboto"/>
      <p:regular r:id="rId30"/>
      <p:bold r:id="rId31"/>
      <p:italic r:id="rId32"/>
      <p:boldItalic r:id="rId33"/>
    </p:embeddedFont>
    <p:embeddedFont>
      <p:font typeface="Roboto Condensed"/>
      <p:regular r:id="rId34"/>
      <p:bold r:id="rId35"/>
      <p:italic r:id="rId36"/>
      <p:boldItalic r:id="rId37"/>
    </p:embeddedFont>
    <p:embeddedFont>
      <p:font typeface="Asap Condensed SemiBold"/>
      <p:regular r:id="rId38"/>
      <p:bold r:id="rId39"/>
      <p:italic r:id="rId40"/>
      <p:boldItalic r:id="rId41"/>
    </p:embeddedFont>
    <p:embeddedFont>
      <p:font typeface="Oswald"/>
      <p:regular r:id="rId42"/>
      <p:bold r:id="rId43"/>
    </p:embeddedFont>
    <p:embeddedFont>
      <p:font typeface="Asap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8" roundtripDataSignature="AMtx7mimF3ue30hWOH59iufN+j4ljFSU9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AsapCondensed-regular.fntdata"/><Relationship Id="rId13" Type="http://schemas.openxmlformats.org/officeDocument/2006/relationships/slide" Target="slides/slide9.xml"/><Relationship Id="rId39" Type="http://schemas.openxmlformats.org/officeDocument/2006/relationships/font" Target="fonts/AsapCondensedSemiBold-bold.fntdata"/><Relationship Id="rId18" Type="http://schemas.openxmlformats.org/officeDocument/2006/relationships/slide" Target="slides/slide14.xml"/><Relationship Id="rId42" Type="http://schemas.openxmlformats.org/officeDocument/2006/relationships/font" Target="fonts/Oswald-regular.fntdata"/><Relationship Id="rId21" Type="http://schemas.openxmlformats.org/officeDocument/2006/relationships/slide" Target="slides/slide17.xml"/><Relationship Id="rId47" Type="http://schemas.openxmlformats.org/officeDocument/2006/relationships/font" Target="fonts/Asap-boldItalic.fntdata"/><Relationship Id="rId34" Type="http://schemas.openxmlformats.org/officeDocument/2006/relationships/font" Target="fonts/RobotoCondensed-regular.fntdata"/><Relationship Id="rId50" Type="http://schemas.openxmlformats.org/officeDocument/2006/relationships/customXml" Target="../customXml/item2.xml"/><Relationship Id="rId7" Type="http://schemas.openxmlformats.org/officeDocument/2006/relationships/slide" Target="slides/slide3.xml"/><Relationship Id="rId2" Type="http://schemas.openxmlformats.org/officeDocument/2006/relationships/presProps" Target="presProps.xml"/><Relationship Id="rId29" Type="http://schemas.openxmlformats.org/officeDocument/2006/relationships/font" Target="fonts/AsapCondensed-boldItalic.fntdata"/><Relationship Id="rId16" Type="http://schemas.openxmlformats.org/officeDocument/2006/relationships/slide" Target="slides/slide12.xml"/><Relationship Id="rId40" Type="http://schemas.openxmlformats.org/officeDocument/2006/relationships/font" Target="fonts/AsapCondensedSemiBold-italic.fntdata"/><Relationship Id="rId24" Type="http://schemas.openxmlformats.org/officeDocument/2006/relationships/slide" Target="slides/slide20.xml"/><Relationship Id="rId45" Type="http://schemas.openxmlformats.org/officeDocument/2006/relationships/font" Target="fonts/Asap-bold.fntdata"/><Relationship Id="rId11" Type="http://schemas.openxmlformats.org/officeDocument/2006/relationships/slide" Target="slides/slide7.xml"/><Relationship Id="rId32" Type="http://schemas.openxmlformats.org/officeDocument/2006/relationships/font" Target="fonts/Roboto-italic.fntdata"/><Relationship Id="rId37" Type="http://schemas.openxmlformats.org/officeDocument/2006/relationships/font" Target="fonts/RobotoCondensed-boldItalic.fntdata"/><Relationship Id="rId23" Type="http://schemas.openxmlformats.org/officeDocument/2006/relationships/slide" Target="slides/slide19.xml"/><Relationship Id="rId28" Type="http://schemas.openxmlformats.org/officeDocument/2006/relationships/font" Target="fonts/AsapCondensed-italic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36" Type="http://schemas.openxmlformats.org/officeDocument/2006/relationships/font" Target="fonts/RobotoCondensed-italic.fntdata"/><Relationship Id="rId49" Type="http://schemas.openxmlformats.org/officeDocument/2006/relationships/customXml" Target="../customXml/item1.xml"/><Relationship Id="rId44" Type="http://schemas.openxmlformats.org/officeDocument/2006/relationships/font" Target="fonts/Asap-regular.fntdata"/><Relationship Id="rId31" Type="http://schemas.openxmlformats.org/officeDocument/2006/relationships/font" Target="fonts/Roboto-bold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22" Type="http://schemas.openxmlformats.org/officeDocument/2006/relationships/slide" Target="slides/slide18.xml"/><Relationship Id="rId43" Type="http://schemas.openxmlformats.org/officeDocument/2006/relationships/font" Target="fonts/Oswald-bold.fntdata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customschemas.google.com/relationships/presentationmetadata" Target="metadata"/><Relationship Id="rId27" Type="http://schemas.openxmlformats.org/officeDocument/2006/relationships/font" Target="fonts/AsapCondensed-bold.fntdata"/><Relationship Id="rId30" Type="http://schemas.openxmlformats.org/officeDocument/2006/relationships/font" Target="fonts/Roboto-regular.fntdata"/><Relationship Id="rId35" Type="http://schemas.openxmlformats.org/officeDocument/2006/relationships/font" Target="fonts/RobotoCondensed-bold.fntdata"/><Relationship Id="rId14" Type="http://schemas.openxmlformats.org/officeDocument/2006/relationships/slide" Target="slides/slide10.xml"/><Relationship Id="rId8" Type="http://schemas.openxmlformats.org/officeDocument/2006/relationships/slide" Target="slides/slide4.xml"/><Relationship Id="rId51" Type="http://schemas.openxmlformats.org/officeDocument/2006/relationships/customXml" Target="../customXml/item3.xml"/><Relationship Id="rId3" Type="http://schemas.openxmlformats.org/officeDocument/2006/relationships/slideMaster" Target="slideMasters/slideMaster1.xml"/><Relationship Id="rId46" Type="http://schemas.openxmlformats.org/officeDocument/2006/relationships/font" Target="fonts/Asap-italic.fntdata"/><Relationship Id="rId25" Type="http://schemas.openxmlformats.org/officeDocument/2006/relationships/slide" Target="slides/slide21.xml"/><Relationship Id="rId33" Type="http://schemas.openxmlformats.org/officeDocument/2006/relationships/font" Target="fonts/Roboto-boldItalic.fntdata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8" Type="http://schemas.openxmlformats.org/officeDocument/2006/relationships/font" Target="fonts/AsapCondensedSemiBold-regular.fntdata"/><Relationship Id="rId20" Type="http://schemas.openxmlformats.org/officeDocument/2006/relationships/slide" Target="slides/slide16.xml"/><Relationship Id="rId41" Type="http://schemas.openxmlformats.org/officeDocument/2006/relationships/font" Target="fonts/AsapCondensedSemiBold-boldItalic.fntdata"/><Relationship Id="rId1" Type="http://schemas.openxmlformats.org/officeDocument/2006/relationships/theme" Target="theme/theme1.xml"/><Relationship Id="rId6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43238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8275" y="0"/>
            <a:ext cx="3043238" cy="4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42375"/>
            <a:ext cx="3043238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1:notes"/>
          <p:cNvSpPr txBox="1"/>
          <p:nvPr>
            <p:ph idx="1" type="body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:notes"/>
          <p:cNvSpPr txBox="1"/>
          <p:nvPr>
            <p:ph idx="12" type="sldNum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:notes"/>
          <p:cNvSpPr txBox="1"/>
          <p:nvPr>
            <p:ph idx="1" type="body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8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9:notes"/>
          <p:cNvSpPr txBox="1"/>
          <p:nvPr>
            <p:ph idx="1" type="body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9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0:notes"/>
          <p:cNvSpPr txBox="1"/>
          <p:nvPr>
            <p:ph idx="1" type="body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0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1:notes"/>
          <p:cNvSpPr txBox="1"/>
          <p:nvPr>
            <p:ph idx="1" type="body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1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1f141ce928_0_2115:notes"/>
          <p:cNvSpPr txBox="1"/>
          <p:nvPr>
            <p:ph idx="1" type="body"/>
          </p:nvPr>
        </p:nvSpPr>
        <p:spPr>
          <a:xfrm>
            <a:off x="702310" y="4421822"/>
            <a:ext cx="5618400" cy="4189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https://pwract.org/ccpe/</a:t>
            </a:r>
            <a:endParaRPr/>
          </a:p>
        </p:txBody>
      </p:sp>
      <p:sp>
        <p:nvSpPr>
          <p:cNvPr id="314" name="Google Shape;314;g21f141ce928_0_2115:notes"/>
          <p:cNvSpPr/>
          <p:nvPr>
            <p:ph idx="2" type="sldImg"/>
          </p:nvPr>
        </p:nvSpPr>
        <p:spPr>
          <a:xfrm>
            <a:off x="390172" y="698183"/>
            <a:ext cx="62427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4:notes"/>
          <p:cNvSpPr txBox="1"/>
          <p:nvPr>
            <p:ph idx="1" type="body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14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7:notes"/>
          <p:cNvSpPr txBox="1"/>
          <p:nvPr>
            <p:ph idx="1" type="body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17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1f141ce928_0_4081:notes"/>
          <p:cNvSpPr/>
          <p:nvPr>
            <p:ph idx="2" type="sldImg"/>
          </p:nvPr>
        </p:nvSpPr>
        <p:spPr>
          <a:xfrm>
            <a:off x="720441" y="1163638"/>
            <a:ext cx="5583600" cy="3141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21f141ce928_0_4081:notes"/>
          <p:cNvSpPr txBox="1"/>
          <p:nvPr>
            <p:ph idx="1" type="body"/>
          </p:nvPr>
        </p:nvSpPr>
        <p:spPr>
          <a:xfrm>
            <a:off x="702311" y="4480004"/>
            <a:ext cx="5618400" cy="3665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Meagan </a:t>
            </a:r>
            <a:endParaRPr/>
          </a:p>
        </p:txBody>
      </p:sp>
      <p:sp>
        <p:nvSpPr>
          <p:cNvPr id="391" name="Google Shape;391;g21f141ce928_0_4081:notes"/>
          <p:cNvSpPr txBox="1"/>
          <p:nvPr>
            <p:ph idx="12" type="sldNum"/>
          </p:nvPr>
        </p:nvSpPr>
        <p:spPr>
          <a:xfrm>
            <a:off x="3978133" y="8842031"/>
            <a:ext cx="3043200" cy="467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21f141ce928_0_5151:notes"/>
          <p:cNvSpPr/>
          <p:nvPr>
            <p:ph idx="2" type="sldImg"/>
          </p:nvPr>
        </p:nvSpPr>
        <p:spPr>
          <a:xfrm>
            <a:off x="2326402" y="1163638"/>
            <a:ext cx="2370300" cy="314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1" name="Google Shape;411;g21f141ce928_0_5151:notes"/>
          <p:cNvSpPr txBox="1"/>
          <p:nvPr>
            <p:ph idx="1" type="body"/>
          </p:nvPr>
        </p:nvSpPr>
        <p:spPr>
          <a:xfrm>
            <a:off x="702310" y="4480005"/>
            <a:ext cx="5618400" cy="3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g21f141ce928_0_5151:notes"/>
          <p:cNvSpPr txBox="1"/>
          <p:nvPr>
            <p:ph idx="12" type="sldNum"/>
          </p:nvPr>
        </p:nvSpPr>
        <p:spPr>
          <a:xfrm>
            <a:off x="3977928" y="8841491"/>
            <a:ext cx="3043500" cy="46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8:notes"/>
          <p:cNvSpPr txBox="1"/>
          <p:nvPr>
            <p:ph idx="1" type="body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18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/>
          <p:nvPr>
            <p:ph idx="1" type="body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21f141ce928_0_3031:notes"/>
          <p:cNvSpPr/>
          <p:nvPr>
            <p:ph idx="2" type="sldImg"/>
          </p:nvPr>
        </p:nvSpPr>
        <p:spPr>
          <a:xfrm>
            <a:off x="390479" y="698183"/>
            <a:ext cx="6242700" cy="3491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21f141ce928_0_3031:notes"/>
          <p:cNvSpPr txBox="1"/>
          <p:nvPr>
            <p:ph idx="1" type="body"/>
          </p:nvPr>
        </p:nvSpPr>
        <p:spPr>
          <a:xfrm>
            <a:off x="702310" y="4421822"/>
            <a:ext cx="5618400" cy="4189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1:notes"/>
          <p:cNvSpPr txBox="1"/>
          <p:nvPr>
            <p:ph idx="1" type="body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21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1f141ce928_0_2428:notes"/>
          <p:cNvSpPr txBox="1"/>
          <p:nvPr>
            <p:ph idx="1" type="body"/>
          </p:nvPr>
        </p:nvSpPr>
        <p:spPr>
          <a:xfrm>
            <a:off x="702310" y="4480005"/>
            <a:ext cx="5618400" cy="3665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21f141ce928_0_2428:notes"/>
          <p:cNvSpPr/>
          <p:nvPr>
            <p:ph idx="2" type="sldImg"/>
          </p:nvPr>
        </p:nvSpPr>
        <p:spPr>
          <a:xfrm>
            <a:off x="2326402" y="1163638"/>
            <a:ext cx="2370600" cy="314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/>
          <p:nvPr>
            <p:ph idx="1" type="body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3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1f141ce928_0_0:notes"/>
          <p:cNvSpPr/>
          <p:nvPr>
            <p:ph idx="2" type="sldImg"/>
          </p:nvPr>
        </p:nvSpPr>
        <p:spPr>
          <a:xfrm>
            <a:off x="2326402" y="1163638"/>
            <a:ext cx="2370300" cy="314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g21f141ce928_0_0:notes"/>
          <p:cNvSpPr txBox="1"/>
          <p:nvPr>
            <p:ph idx="1" type="body"/>
          </p:nvPr>
        </p:nvSpPr>
        <p:spPr>
          <a:xfrm>
            <a:off x="702310" y="4480005"/>
            <a:ext cx="5618400" cy="3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JON</a:t>
            </a:r>
            <a:endParaRPr/>
          </a:p>
        </p:txBody>
      </p:sp>
      <p:sp>
        <p:nvSpPr>
          <p:cNvPr id="129" name="Google Shape;129;g21f141ce928_0_0:notes"/>
          <p:cNvSpPr txBox="1"/>
          <p:nvPr>
            <p:ph idx="12" type="sldNum"/>
          </p:nvPr>
        </p:nvSpPr>
        <p:spPr>
          <a:xfrm>
            <a:off x="3977928" y="8841491"/>
            <a:ext cx="3043500" cy="46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/>
          <p:nvPr>
            <p:ph idx="1" type="body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5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/>
          <p:nvPr>
            <p:ph idx="1" type="body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6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7:notes"/>
          <p:cNvSpPr txBox="1"/>
          <p:nvPr>
            <p:ph idx="1" type="body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7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:notes"/>
          <p:cNvSpPr txBox="1"/>
          <p:nvPr>
            <p:ph idx="1" type="body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2:notes"/>
          <p:cNvSpPr/>
          <p:nvPr>
            <p:ph idx="2" type="sldImg"/>
          </p:nvPr>
        </p:nvSpPr>
        <p:spPr>
          <a:xfrm>
            <a:off x="719138" y="1163638"/>
            <a:ext cx="5584825" cy="31416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jpg"/><Relationship Id="rId3" Type="http://schemas.openxmlformats.org/officeDocument/2006/relationships/image" Target="../media/image3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jpg"/><Relationship Id="rId3" Type="http://schemas.openxmlformats.org/officeDocument/2006/relationships/image" Target="../media/image3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jpg"/><Relationship Id="rId3" Type="http://schemas.openxmlformats.org/officeDocument/2006/relationships/image" Target="../media/image3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jpg"/><Relationship Id="rId3" Type="http://schemas.openxmlformats.org/officeDocument/2006/relationships/image" Target="../media/image3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"/>
            <a:ext cx="12192000" cy="686104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3"/>
          <p:cNvSpPr txBox="1"/>
          <p:nvPr>
            <p:ph type="ctrTitle"/>
          </p:nvPr>
        </p:nvSpPr>
        <p:spPr>
          <a:xfrm>
            <a:off x="6516546" y="844570"/>
            <a:ext cx="5208608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169"/>
              </a:buClr>
              <a:buSzPts val="6000"/>
              <a:buFont typeface="Calibri"/>
              <a:buNone/>
              <a:defRPr b="1" sz="6000">
                <a:solidFill>
                  <a:srgbClr val="17216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3"/>
          <p:cNvSpPr txBox="1"/>
          <p:nvPr>
            <p:ph idx="1" type="subTitle"/>
          </p:nvPr>
        </p:nvSpPr>
        <p:spPr>
          <a:xfrm>
            <a:off x="6516546" y="3833532"/>
            <a:ext cx="5208608" cy="7500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8595B"/>
              </a:buClr>
              <a:buSzPts val="2400"/>
              <a:buNone/>
              <a:defRPr sz="2400">
                <a:solidFill>
                  <a:srgbClr val="58595B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23"/>
          <p:cNvSpPr txBox="1"/>
          <p:nvPr>
            <p:ph idx="11" type="ftr"/>
          </p:nvPr>
        </p:nvSpPr>
        <p:spPr>
          <a:xfrm>
            <a:off x="6446135" y="62637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3"/>
          <p:cNvSpPr txBox="1"/>
          <p:nvPr>
            <p:ph idx="12" type="sldNum"/>
          </p:nvPr>
        </p:nvSpPr>
        <p:spPr>
          <a:xfrm>
            <a:off x="10984374" y="6263750"/>
            <a:ext cx="72824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4.1 2-Column w/ Subtitles">
  <p:cSld name="1_4.1 2-Column w/ Subtitles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1f141ce928_0_3024"/>
          <p:cNvSpPr txBox="1"/>
          <p:nvPr>
            <p:ph idx="1" type="body"/>
          </p:nvPr>
        </p:nvSpPr>
        <p:spPr>
          <a:xfrm>
            <a:off x="584229" y="2057400"/>
            <a:ext cx="54357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2" name="Google Shape;72;g21f141ce928_0_3024"/>
          <p:cNvSpPr txBox="1"/>
          <p:nvPr>
            <p:ph idx="2" type="body"/>
          </p:nvPr>
        </p:nvSpPr>
        <p:spPr>
          <a:xfrm>
            <a:off x="6171518" y="2057400"/>
            <a:ext cx="54357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" name="Google Shape;73;g21f141ce928_0_3024"/>
          <p:cNvSpPr txBox="1"/>
          <p:nvPr>
            <p:ph idx="12" type="sldNum"/>
          </p:nvPr>
        </p:nvSpPr>
        <p:spPr>
          <a:xfrm>
            <a:off x="281767" y="6396023"/>
            <a:ext cx="480300" cy="3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9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9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9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9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9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9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9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9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9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" name="Google Shape;74;g21f141ce928_0_3024"/>
          <p:cNvSpPr txBox="1"/>
          <p:nvPr>
            <p:ph idx="3" type="body"/>
          </p:nvPr>
        </p:nvSpPr>
        <p:spPr>
          <a:xfrm>
            <a:off x="593756" y="1193802"/>
            <a:ext cx="54357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0" sz="2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75" name="Google Shape;75;g21f141ce928_0_3024"/>
          <p:cNvSpPr txBox="1"/>
          <p:nvPr>
            <p:ph idx="4" type="body"/>
          </p:nvPr>
        </p:nvSpPr>
        <p:spPr>
          <a:xfrm>
            <a:off x="6171516" y="1193802"/>
            <a:ext cx="54267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0" sz="2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b="1" sz="13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76" name="Google Shape;76;g21f141ce928_0_3024"/>
          <p:cNvSpPr txBox="1"/>
          <p:nvPr>
            <p:ph type="title"/>
          </p:nvPr>
        </p:nvSpPr>
        <p:spPr>
          <a:xfrm>
            <a:off x="584200" y="381000"/>
            <a:ext cx="11022900" cy="77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swald"/>
              <a:buNone/>
              <a:defRPr b="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.3 Totally Blank - Gradient" showMasterSp="0">
  <p:cSld name="7.3 Totally Blank - Gradient">
    <p:bg>
      <p:bgPr>
        <a:gradFill>
          <a:gsLst>
            <a:gs pos="0">
              <a:schemeClr val="accent3"/>
            </a:gs>
            <a:gs pos="33000">
              <a:schemeClr val="accent1"/>
            </a:gs>
            <a:gs pos="100000">
              <a:schemeClr val="dk2"/>
            </a:gs>
          </a:gsLst>
          <a:lin ang="3600008" scaled="0"/>
        </a:gra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.1 2-Column w/ Subtitles - Gradient Header">
  <p:cSld name="4.1 2-Column w/ Subtitles - Gradient Head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1f141ce928_0_5142"/>
          <p:cNvSpPr/>
          <p:nvPr/>
        </p:nvSpPr>
        <p:spPr>
          <a:xfrm>
            <a:off x="0" y="1"/>
            <a:ext cx="12192000" cy="1600500"/>
          </a:xfrm>
          <a:prstGeom prst="rect">
            <a:avLst/>
          </a:prstGeom>
          <a:gradFill>
            <a:gsLst>
              <a:gs pos="0">
                <a:schemeClr val="accent3"/>
              </a:gs>
              <a:gs pos="24000">
                <a:schemeClr val="accen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80" name="Google Shape;80;g21f141ce928_0_5142"/>
          <p:cNvSpPr txBox="1"/>
          <p:nvPr>
            <p:ph type="title"/>
          </p:nvPr>
        </p:nvSpPr>
        <p:spPr>
          <a:xfrm>
            <a:off x="457200" y="365126"/>
            <a:ext cx="112776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sap Condensed SemiBold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g21f141ce928_0_5142"/>
          <p:cNvSpPr txBox="1"/>
          <p:nvPr>
            <p:ph idx="12" type="sldNum"/>
          </p:nvPr>
        </p:nvSpPr>
        <p:spPr>
          <a:xfrm>
            <a:off x="281765" y="6396713"/>
            <a:ext cx="480300" cy="47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1pPr>
            <a:lvl2pPr indent="0" lvl="1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2pPr>
            <a:lvl3pPr indent="0" lvl="2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3pPr>
            <a:lvl4pPr indent="0" lvl="3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4pPr>
            <a:lvl5pPr indent="0" lvl="4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5pPr>
            <a:lvl6pPr indent="0" lvl="5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6pPr>
            <a:lvl7pPr indent="0" lvl="6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7pPr>
            <a:lvl8pPr indent="0" lvl="7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8pPr>
            <a:lvl9pPr indent="0" lvl="8" marL="0" marR="0" rtl="0" algn="r">
              <a:spcBef>
                <a:spcPts val="0"/>
              </a:spcBef>
              <a:buNone/>
              <a:defRPr b="0" baseline="-25000" sz="900">
                <a:solidFill>
                  <a:schemeClr val="accent2"/>
                </a:solidFill>
                <a:latin typeface="Asap"/>
                <a:ea typeface="Asap"/>
                <a:cs typeface="Asap"/>
                <a:sym typeface="Asap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2" name="Google Shape;82;g21f141ce928_0_5142"/>
          <p:cNvSpPr txBox="1"/>
          <p:nvPr>
            <p:ph idx="11" type="ftr"/>
          </p:nvPr>
        </p:nvSpPr>
        <p:spPr>
          <a:xfrm>
            <a:off x="824154" y="6395703"/>
            <a:ext cx="8739300" cy="4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g21f141ce928_0_5142"/>
          <p:cNvSpPr txBox="1"/>
          <p:nvPr>
            <p:ph idx="1" type="body"/>
          </p:nvPr>
        </p:nvSpPr>
        <p:spPr>
          <a:xfrm>
            <a:off x="471679" y="2369108"/>
            <a:ext cx="5472000" cy="36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4" name="Google Shape;84;g21f141ce928_0_5142"/>
          <p:cNvSpPr txBox="1"/>
          <p:nvPr>
            <p:ph idx="2" type="body"/>
          </p:nvPr>
        </p:nvSpPr>
        <p:spPr>
          <a:xfrm>
            <a:off x="6096000" y="2369108"/>
            <a:ext cx="5638800" cy="36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5" name="Google Shape;85;g21f141ce928_0_5142"/>
          <p:cNvSpPr txBox="1"/>
          <p:nvPr>
            <p:ph idx="3" type="body"/>
          </p:nvPr>
        </p:nvSpPr>
        <p:spPr>
          <a:xfrm>
            <a:off x="457201" y="1752600"/>
            <a:ext cx="5486400" cy="533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0" sz="2800">
                <a:solidFill>
                  <a:schemeClr val="accent1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6" name="Google Shape;86;g21f141ce928_0_5142"/>
          <p:cNvSpPr txBox="1"/>
          <p:nvPr>
            <p:ph idx="4" type="body"/>
          </p:nvPr>
        </p:nvSpPr>
        <p:spPr>
          <a:xfrm>
            <a:off x="6096000" y="1752600"/>
            <a:ext cx="5642100" cy="533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0" sz="2800">
                <a:solidFill>
                  <a:schemeClr val="accent1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d 1-Column 1" showMasterSp="0">
  <p:cSld name="4d 1-Column_1">
    <p:bg>
      <p:bgPr>
        <a:solidFill>
          <a:schemeClr val="accent2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g21f141ce928_0_62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25100" y="6400800"/>
            <a:ext cx="1714499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21f141ce928_0_62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-387928" y="387927"/>
            <a:ext cx="1600201" cy="82434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g21f141ce928_0_6233"/>
          <p:cNvSpPr txBox="1"/>
          <p:nvPr>
            <p:ph type="title"/>
          </p:nvPr>
        </p:nvSpPr>
        <p:spPr>
          <a:xfrm>
            <a:off x="457200" y="365126"/>
            <a:ext cx="112776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g21f141ce928_0_6233"/>
          <p:cNvSpPr txBox="1"/>
          <p:nvPr>
            <p:ph idx="1" type="body"/>
          </p:nvPr>
        </p:nvSpPr>
        <p:spPr>
          <a:xfrm>
            <a:off x="460775" y="1460900"/>
            <a:ext cx="11277600" cy="430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55600" lvl="2" marL="13716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indent="-342900" lvl="6" marL="32004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indent="-342900" lvl="7" marL="36576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indent="-342900" lvl="8" marL="41148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5216" y="245365"/>
            <a:ext cx="2060448" cy="113449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4"/>
          <p:cNvSpPr txBox="1"/>
          <p:nvPr>
            <p:ph type="title"/>
          </p:nvPr>
        </p:nvSpPr>
        <p:spPr>
          <a:xfrm>
            <a:off x="3211010" y="610865"/>
            <a:ext cx="7616143" cy="561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169"/>
              </a:buClr>
              <a:buSzPts val="4400"/>
              <a:buFont typeface="Calibri"/>
              <a:buNone/>
              <a:defRPr b="1">
                <a:solidFill>
                  <a:srgbClr val="17216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4"/>
          <p:cNvSpPr txBox="1"/>
          <p:nvPr>
            <p:ph idx="1" type="body"/>
          </p:nvPr>
        </p:nvSpPr>
        <p:spPr>
          <a:xfrm>
            <a:off x="839788" y="2005257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5" name="Google Shape;25;p24"/>
          <p:cNvSpPr txBox="1"/>
          <p:nvPr>
            <p:ph idx="2" type="body"/>
          </p:nvPr>
        </p:nvSpPr>
        <p:spPr>
          <a:xfrm>
            <a:off x="839788" y="2829169"/>
            <a:ext cx="5157787" cy="3527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24"/>
          <p:cNvSpPr txBox="1"/>
          <p:nvPr>
            <p:ph idx="3" type="body"/>
          </p:nvPr>
        </p:nvSpPr>
        <p:spPr>
          <a:xfrm>
            <a:off x="6172200" y="2005257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7" name="Google Shape;27;p24"/>
          <p:cNvSpPr txBox="1"/>
          <p:nvPr>
            <p:ph idx="4" type="body"/>
          </p:nvPr>
        </p:nvSpPr>
        <p:spPr>
          <a:xfrm>
            <a:off x="6172200" y="2829169"/>
            <a:ext cx="5183188" cy="3527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4"/>
          <p:cNvSpPr txBox="1"/>
          <p:nvPr>
            <p:ph idx="11" type="ftr"/>
          </p:nvPr>
        </p:nvSpPr>
        <p:spPr>
          <a:xfrm>
            <a:off x="4038600" y="6483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4"/>
          <p:cNvSpPr txBox="1"/>
          <p:nvPr>
            <p:ph idx="12" type="sldNum"/>
          </p:nvPr>
        </p:nvSpPr>
        <p:spPr>
          <a:xfrm>
            <a:off x="8610600" y="6483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"/>
            <a:ext cx="12192000" cy="6861047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25"/>
          <p:cNvSpPr txBox="1"/>
          <p:nvPr>
            <p:ph type="title"/>
          </p:nvPr>
        </p:nvSpPr>
        <p:spPr>
          <a:xfrm>
            <a:off x="3211010" y="610865"/>
            <a:ext cx="7616143" cy="561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169"/>
              </a:buClr>
              <a:buSzPts val="4400"/>
              <a:buFont typeface="Calibri"/>
              <a:buNone/>
              <a:defRPr b="1">
                <a:solidFill>
                  <a:srgbClr val="17216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5"/>
          <p:cNvSpPr txBox="1"/>
          <p:nvPr>
            <p:ph idx="1" type="body"/>
          </p:nvPr>
        </p:nvSpPr>
        <p:spPr>
          <a:xfrm>
            <a:off x="838200" y="2118167"/>
            <a:ext cx="10515600" cy="40587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8595B"/>
              </a:buClr>
              <a:buSzPts val="2800"/>
              <a:buChar char="•"/>
              <a:defRPr>
                <a:solidFill>
                  <a:srgbClr val="58595B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8595B"/>
              </a:buClr>
              <a:buSzPts val="2400"/>
              <a:buChar char="•"/>
              <a:defRPr>
                <a:solidFill>
                  <a:srgbClr val="58595B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8595B"/>
              </a:buClr>
              <a:buSzPts val="2000"/>
              <a:buChar char="•"/>
              <a:defRPr>
                <a:solidFill>
                  <a:srgbClr val="58595B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8595B"/>
              </a:buClr>
              <a:buSzPts val="1800"/>
              <a:buChar char="•"/>
              <a:defRPr>
                <a:solidFill>
                  <a:srgbClr val="58595B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8595B"/>
              </a:buClr>
              <a:buSzPts val="1800"/>
              <a:buChar char="•"/>
              <a:defRPr>
                <a:solidFill>
                  <a:srgbClr val="58595B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25"/>
          <p:cNvSpPr txBox="1"/>
          <p:nvPr>
            <p:ph idx="12" type="sldNum"/>
          </p:nvPr>
        </p:nvSpPr>
        <p:spPr>
          <a:xfrm>
            <a:off x="8610600" y="6483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5" name="Google Shape;3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216" y="245365"/>
            <a:ext cx="2060448" cy="1134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"/>
            <a:ext cx="12192000" cy="6861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216" y="245365"/>
            <a:ext cx="2060448" cy="113449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28"/>
          <p:cNvSpPr txBox="1"/>
          <p:nvPr/>
        </p:nvSpPr>
        <p:spPr>
          <a:xfrm>
            <a:off x="3211010" y="610865"/>
            <a:ext cx="7616143" cy="561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169"/>
              </a:buClr>
              <a:buSzPct val="100000"/>
              <a:buFont typeface="Calibri"/>
              <a:buNone/>
            </a:pPr>
            <a:r>
              <a:rPr b="1" lang="en-US" sz="4400">
                <a:solidFill>
                  <a:srgbClr val="172169"/>
                </a:solidFill>
                <a:latin typeface="Calibri"/>
                <a:ea typeface="Calibri"/>
                <a:cs typeface="Calibri"/>
                <a:sym typeface="Calibri"/>
              </a:rPr>
              <a:t>Click to edit Master title style</a:t>
            </a:r>
            <a:endParaRPr/>
          </a:p>
        </p:txBody>
      </p:sp>
      <p:sp>
        <p:nvSpPr>
          <p:cNvPr id="40" name="Google Shape;40;p2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169"/>
              </a:buClr>
              <a:buSzPts val="6000"/>
              <a:buFont typeface="Calibri"/>
              <a:buNone/>
              <a:defRPr sz="6000">
                <a:solidFill>
                  <a:srgbClr val="17216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2" name="Google Shape;42;p28"/>
          <p:cNvSpPr txBox="1"/>
          <p:nvPr>
            <p:ph idx="11" type="ftr"/>
          </p:nvPr>
        </p:nvSpPr>
        <p:spPr>
          <a:xfrm>
            <a:off x="4038600" y="6483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8"/>
          <p:cNvSpPr txBox="1"/>
          <p:nvPr>
            <p:ph idx="12" type="sldNum"/>
          </p:nvPr>
        </p:nvSpPr>
        <p:spPr>
          <a:xfrm>
            <a:off x="8610600" y="6483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"/>
            <a:ext cx="12192000" cy="6861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216" y="245365"/>
            <a:ext cx="2060448" cy="113449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9"/>
          <p:cNvSpPr txBox="1"/>
          <p:nvPr>
            <p:ph type="title"/>
          </p:nvPr>
        </p:nvSpPr>
        <p:spPr>
          <a:xfrm>
            <a:off x="3211010" y="610865"/>
            <a:ext cx="7616143" cy="561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169"/>
              </a:buClr>
              <a:buSzPts val="4400"/>
              <a:buFont typeface="Calibri"/>
              <a:buNone/>
              <a:defRPr b="1">
                <a:solidFill>
                  <a:srgbClr val="17216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9"/>
          <p:cNvSpPr txBox="1"/>
          <p:nvPr>
            <p:ph idx="1" type="body"/>
          </p:nvPr>
        </p:nvSpPr>
        <p:spPr>
          <a:xfrm>
            <a:off x="838200" y="2157699"/>
            <a:ext cx="5181600" cy="40192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2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9"/>
          <p:cNvSpPr txBox="1"/>
          <p:nvPr>
            <p:ph idx="11" type="ftr"/>
          </p:nvPr>
        </p:nvSpPr>
        <p:spPr>
          <a:xfrm>
            <a:off x="4038600" y="6483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9"/>
          <p:cNvSpPr txBox="1"/>
          <p:nvPr>
            <p:ph idx="12" type="sldNum"/>
          </p:nvPr>
        </p:nvSpPr>
        <p:spPr>
          <a:xfrm>
            <a:off x="8610600" y="6483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"/>
            <a:ext cx="12192000" cy="6861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216" y="245365"/>
            <a:ext cx="2060448" cy="113449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30"/>
          <p:cNvSpPr txBox="1"/>
          <p:nvPr>
            <p:ph type="title"/>
          </p:nvPr>
        </p:nvSpPr>
        <p:spPr>
          <a:xfrm>
            <a:off x="3211010" y="610865"/>
            <a:ext cx="7616143" cy="561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169"/>
              </a:buClr>
              <a:buSzPts val="4400"/>
              <a:buFont typeface="Calibri"/>
              <a:buNone/>
              <a:defRPr b="1">
                <a:solidFill>
                  <a:srgbClr val="17216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0"/>
          <p:cNvSpPr txBox="1"/>
          <p:nvPr>
            <p:ph idx="11" type="ftr"/>
          </p:nvPr>
        </p:nvSpPr>
        <p:spPr>
          <a:xfrm>
            <a:off x="4038600" y="6483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0"/>
          <p:cNvSpPr txBox="1"/>
          <p:nvPr>
            <p:ph idx="12" type="sldNum"/>
          </p:nvPr>
        </p:nvSpPr>
        <p:spPr>
          <a:xfrm>
            <a:off x="8610600" y="6483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x Caption 1">
  <p:cSld name="2x Caption_1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1f141ce928_0_1029"/>
          <p:cNvSpPr/>
          <p:nvPr/>
        </p:nvSpPr>
        <p:spPr>
          <a:xfrm>
            <a:off x="7924801" y="0"/>
            <a:ext cx="42672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" name="Google Shape;60;g21f141ce928_0_1029"/>
          <p:cNvSpPr txBox="1"/>
          <p:nvPr>
            <p:ph type="title"/>
          </p:nvPr>
        </p:nvSpPr>
        <p:spPr>
          <a:xfrm>
            <a:off x="8413955" y="685800"/>
            <a:ext cx="3352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oboto"/>
              <a:buNone/>
              <a:defRPr sz="4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1" name="Google Shape;61;g21f141ce928_0_10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25100" y="6400800"/>
            <a:ext cx="1714499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g21f141ce928_0_1029"/>
          <p:cNvSpPr txBox="1"/>
          <p:nvPr>
            <p:ph idx="1" type="body"/>
          </p:nvPr>
        </p:nvSpPr>
        <p:spPr>
          <a:xfrm>
            <a:off x="535775" y="803675"/>
            <a:ext cx="7086600" cy="527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g21f141ce928_0_1029"/>
          <p:cNvSpPr txBox="1"/>
          <p:nvPr>
            <p:ph idx="2" type="body"/>
          </p:nvPr>
        </p:nvSpPr>
        <p:spPr>
          <a:xfrm>
            <a:off x="8413950" y="2443175"/>
            <a:ext cx="3352800" cy="3417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indent="-381000" lvl="1" marL="9144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indent="-355600" lvl="2" marL="13716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indent="-342900" lvl="6" marL="32004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indent="-342900" lvl="7" marL="36576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indent="-342900" lvl="8" marL="4114800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 Blank w/ Title">
  <p:cSld name="7 Blank w/ Title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1f141ce928_0_2108"/>
          <p:cNvSpPr txBox="1"/>
          <p:nvPr>
            <p:ph type="title"/>
          </p:nvPr>
        </p:nvSpPr>
        <p:spPr>
          <a:xfrm>
            <a:off x="457200" y="365126"/>
            <a:ext cx="112776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g21f141ce928_0_2108"/>
          <p:cNvSpPr txBox="1"/>
          <p:nvPr>
            <p:ph idx="12" type="sldNum"/>
          </p:nvPr>
        </p:nvSpPr>
        <p:spPr>
          <a:xfrm>
            <a:off x="281767" y="6396701"/>
            <a:ext cx="480300" cy="30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 sz="1900"/>
            </a:lvl1pPr>
            <a:lvl2pPr lvl="1" rtl="0">
              <a:buNone/>
              <a:defRPr sz="1900"/>
            </a:lvl2pPr>
            <a:lvl3pPr lvl="2" rtl="0">
              <a:buNone/>
              <a:defRPr sz="1900"/>
            </a:lvl3pPr>
            <a:lvl4pPr lvl="3" rtl="0">
              <a:buNone/>
              <a:defRPr sz="1900"/>
            </a:lvl4pPr>
            <a:lvl5pPr lvl="4" rtl="0">
              <a:buNone/>
              <a:defRPr sz="1900"/>
            </a:lvl5pPr>
            <a:lvl6pPr lvl="5" rtl="0">
              <a:buNone/>
              <a:defRPr sz="1900"/>
            </a:lvl6pPr>
            <a:lvl7pPr lvl="6" rtl="0">
              <a:buNone/>
              <a:defRPr sz="1900"/>
            </a:lvl7pPr>
            <a:lvl8pPr lvl="7" rtl="0">
              <a:buNone/>
              <a:defRPr sz="1900"/>
            </a:lvl8pPr>
            <a:lvl9pPr lvl="8" rtl="0">
              <a:buNone/>
              <a:defRPr sz="19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1f141ce928_0_242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3200"/>
              <a:buFont typeface="Arial"/>
              <a:buChar char="•"/>
              <a:defRPr sz="3200">
                <a:solidFill>
                  <a:srgbClr val="1E4E79"/>
                </a:solidFill>
              </a:defRPr>
            </a:lvl1pPr>
            <a:lvl2pPr indent="-4000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700"/>
              <a:buFont typeface="Arial"/>
              <a:buChar char="•"/>
              <a:defRPr sz="2700">
                <a:solidFill>
                  <a:srgbClr val="1E4E79"/>
                </a:solidFill>
              </a:defRPr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400"/>
              <a:buFont typeface="Arial"/>
              <a:buChar char="•"/>
              <a:defRPr sz="2400">
                <a:solidFill>
                  <a:srgbClr val="1E4E79"/>
                </a:solidFill>
              </a:defRPr>
            </a:lvl3pPr>
            <a:lvl4pPr indent="-3619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100"/>
              <a:buFont typeface="Arial"/>
              <a:buChar char="•"/>
              <a:defRPr sz="2100">
                <a:solidFill>
                  <a:srgbClr val="1E4E79"/>
                </a:solidFill>
              </a:defRPr>
            </a:lvl4pPr>
            <a:lvl5pPr indent="-3619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E4E79"/>
              </a:buClr>
              <a:buSzPts val="2100"/>
              <a:buFont typeface="Arial"/>
              <a:buChar char="•"/>
              <a:defRPr sz="2100">
                <a:solidFill>
                  <a:srgbClr val="1E4E79"/>
                </a:solidFill>
              </a:defRPr>
            </a:lvl5pPr>
            <a:lvl6pPr indent="-3810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indent="-3810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indent="-3810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indent="-3810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/>
        </p:txBody>
      </p:sp>
      <p:sp>
        <p:nvSpPr>
          <p:cNvPr id="69" name="Google Shape;69;g21f141ce928_0_2425"/>
          <p:cNvSpPr txBox="1"/>
          <p:nvPr>
            <p:ph type="title"/>
          </p:nvPr>
        </p:nvSpPr>
        <p:spPr>
          <a:xfrm>
            <a:off x="609600" y="143994"/>
            <a:ext cx="106224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>
            <a:lvl1pPr lv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3700"/>
              <a:buFont typeface="Arial"/>
              <a:buNone/>
              <a:defRPr b="1" i="0" sz="3700">
                <a:solidFill>
                  <a:srgbClr val="00AEE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7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Relationship Id="rId4" Type="http://schemas.openxmlformats.org/officeDocument/2006/relationships/image" Target="../media/image2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edsystemsniu.org/model-programs-of-study-guides/" TargetMode="External"/></Relationships>
</file>

<file path=ppt/slides/_rels/slide17.xml.rels><?xml version="1.0" encoding="UTF-8" standalone="yes"?><Relationships xmlns="http://schemas.openxmlformats.org/package/2006/relationships"><Relationship Id="rId11" Type="http://schemas.openxmlformats.org/officeDocument/2006/relationships/image" Target="../media/image28.jpg"/><Relationship Id="rId10" Type="http://schemas.openxmlformats.org/officeDocument/2006/relationships/image" Target="../media/image29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edsystemsniu.org/guides" TargetMode="External"/><Relationship Id="rId4" Type="http://schemas.openxmlformats.org/officeDocument/2006/relationships/image" Target="../media/image35.jpg"/><Relationship Id="rId9" Type="http://schemas.openxmlformats.org/officeDocument/2006/relationships/image" Target="../media/image30.jpg"/><Relationship Id="rId5" Type="http://schemas.openxmlformats.org/officeDocument/2006/relationships/image" Target="../media/image34.jpg"/><Relationship Id="rId6" Type="http://schemas.openxmlformats.org/officeDocument/2006/relationships/image" Target="../media/image31.jpg"/><Relationship Id="rId7" Type="http://schemas.openxmlformats.org/officeDocument/2006/relationships/image" Target="../media/image36.jpg"/><Relationship Id="rId8" Type="http://schemas.openxmlformats.org/officeDocument/2006/relationships/image" Target="../media/image3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edsystemsniu.org/" TargetMode="External"/><Relationship Id="rId4" Type="http://schemas.openxmlformats.org/officeDocument/2006/relationships/hyperlink" Target="http://www.pwract.org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7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hyperlink" Target="http://www.pwract.org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Relationship Id="rId4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 txBox="1"/>
          <p:nvPr>
            <p:ph type="ctrTitle"/>
          </p:nvPr>
        </p:nvSpPr>
        <p:spPr>
          <a:xfrm>
            <a:off x="1029730" y="1602278"/>
            <a:ext cx="10132539" cy="27071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169"/>
              </a:buClr>
              <a:buSzPts val="4800"/>
              <a:buFont typeface="Times New Roman"/>
              <a:buNone/>
            </a:pP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Illinois Youth Career Pathway Grant Opportunity</a:t>
            </a:r>
            <a:b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800">
                <a:latin typeface="Times New Roman"/>
                <a:ea typeface="Times New Roman"/>
                <a:cs typeface="Times New Roman"/>
                <a:sym typeface="Times New Roman"/>
              </a:rPr>
              <a:t>Technical Assistance Session</a:t>
            </a:r>
            <a:endParaRPr i="1"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8" name="Google Shape;9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7649" y="3486150"/>
            <a:ext cx="2715065" cy="149493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"/>
          <p:cNvSpPr txBox="1"/>
          <p:nvPr/>
        </p:nvSpPr>
        <p:spPr>
          <a:xfrm>
            <a:off x="442248" y="5391912"/>
            <a:ext cx="11521152" cy="8868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25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0" i="1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Illinois Department of Commerce and Economic Opportunity</a:t>
            </a:r>
            <a:endParaRPr/>
          </a:p>
        </p:txBody>
      </p:sp>
      <p:pic>
        <p:nvPicPr>
          <p:cNvPr id="100" name="Google Shape;10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641" y="467033"/>
            <a:ext cx="3409950" cy="97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8"/>
          <p:cNvSpPr txBox="1"/>
          <p:nvPr>
            <p:ph type="title"/>
          </p:nvPr>
        </p:nvSpPr>
        <p:spPr>
          <a:xfrm>
            <a:off x="2287928" y="610865"/>
            <a:ext cx="7616143" cy="561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169"/>
              </a:buClr>
              <a:buSzPts val="4000"/>
              <a:buFont typeface="Calibri"/>
              <a:buNone/>
            </a:pPr>
            <a:r>
              <a:rPr lang="en-US" sz="4000"/>
              <a:t>Endorsement Areas</a:t>
            </a:r>
            <a:endParaRPr b="0"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4" name="Google Shape;284;p8"/>
          <p:cNvSpPr txBox="1"/>
          <p:nvPr>
            <p:ph idx="12" type="sldNum"/>
          </p:nvPr>
        </p:nvSpPr>
        <p:spPr>
          <a:xfrm>
            <a:off x="8610600" y="6483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Screen Clipping" id="285" name="Google Shape;28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3600" y="1447801"/>
            <a:ext cx="7994376" cy="457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9"/>
          <p:cNvSpPr txBox="1"/>
          <p:nvPr>
            <p:ph type="title"/>
          </p:nvPr>
        </p:nvSpPr>
        <p:spPr>
          <a:xfrm>
            <a:off x="2287928" y="610865"/>
            <a:ext cx="7616143" cy="561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169"/>
              </a:buClr>
              <a:buSzPts val="3600"/>
              <a:buFont typeface="Times New Roman"/>
              <a:buNone/>
            </a:pPr>
            <a:r>
              <a:rPr b="0" lang="en-US" sz="3600">
                <a:latin typeface="Times New Roman"/>
                <a:ea typeface="Times New Roman"/>
                <a:cs typeface="Times New Roman"/>
                <a:sym typeface="Times New Roman"/>
              </a:rPr>
              <a:t>Recommended Technical and Essential Employability Competencies</a:t>
            </a:r>
            <a:endParaRPr/>
          </a:p>
        </p:txBody>
      </p:sp>
      <p:sp>
        <p:nvSpPr>
          <p:cNvPr id="291" name="Google Shape;291;p9"/>
          <p:cNvSpPr txBox="1"/>
          <p:nvPr>
            <p:ph idx="12" type="sldNum"/>
          </p:nvPr>
        </p:nvSpPr>
        <p:spPr>
          <a:xfrm>
            <a:off x="8610600" y="6483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Screen Clipping" id="292" name="Google Shape;29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9750" y="1650852"/>
            <a:ext cx="3365011" cy="43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14950" y="1655932"/>
            <a:ext cx="4925673" cy="433832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9"/>
          <p:cNvSpPr txBox="1"/>
          <p:nvPr/>
        </p:nvSpPr>
        <p:spPr>
          <a:xfrm>
            <a:off x="3838576" y="6153150"/>
            <a:ext cx="38290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https://edsystemsniu.org/resources/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0"/>
          <p:cNvSpPr txBox="1"/>
          <p:nvPr>
            <p:ph type="title"/>
          </p:nvPr>
        </p:nvSpPr>
        <p:spPr>
          <a:xfrm>
            <a:off x="2287928" y="610865"/>
            <a:ext cx="7616143" cy="561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169"/>
              </a:buClr>
              <a:buSzPts val="3600"/>
              <a:buFont typeface="Times New Roman"/>
              <a:buNone/>
            </a:pPr>
            <a:r>
              <a:rPr b="0" lang="en-US" sz="3600">
                <a:latin typeface="Times New Roman"/>
                <a:ea typeface="Times New Roman"/>
                <a:cs typeface="Times New Roman"/>
                <a:sym typeface="Times New Roman"/>
              </a:rPr>
              <a:t>Recommended Technical and Essential Employability Competencies</a:t>
            </a:r>
            <a:endParaRPr/>
          </a:p>
        </p:txBody>
      </p:sp>
      <p:sp>
        <p:nvSpPr>
          <p:cNvPr id="300" name="Google Shape;300;p10"/>
          <p:cNvSpPr txBox="1"/>
          <p:nvPr>
            <p:ph idx="12" type="sldNum"/>
          </p:nvPr>
        </p:nvSpPr>
        <p:spPr>
          <a:xfrm>
            <a:off x="7353300" y="5721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Screen Clipping" id="301" name="Google Shape;30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2600" y="1581150"/>
            <a:ext cx="3660187" cy="472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Clipping" id="302" name="Google Shape;30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93079" y="1581150"/>
            <a:ext cx="4693921" cy="4805021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0"/>
          <p:cNvSpPr txBox="1"/>
          <p:nvPr/>
        </p:nvSpPr>
        <p:spPr>
          <a:xfrm>
            <a:off x="3838576" y="6426075"/>
            <a:ext cx="38290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https://edsystemsniu.org/resources/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1"/>
          <p:cNvSpPr txBox="1"/>
          <p:nvPr>
            <p:ph type="title"/>
          </p:nvPr>
        </p:nvSpPr>
        <p:spPr>
          <a:xfrm>
            <a:off x="2287928" y="610865"/>
            <a:ext cx="7616143" cy="561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169"/>
              </a:buClr>
              <a:buSzPts val="4000"/>
              <a:buFont typeface="Times New Roman"/>
              <a:buNone/>
            </a:pPr>
            <a:r>
              <a:rPr b="0" lang="en-US" sz="4000">
                <a:latin typeface="Times New Roman"/>
                <a:ea typeface="Times New Roman"/>
                <a:cs typeface="Times New Roman"/>
                <a:sym typeface="Times New Roman"/>
              </a:rPr>
              <a:t>Pathway Endorsements Statewide</a:t>
            </a:r>
            <a:endParaRPr/>
          </a:p>
        </p:txBody>
      </p:sp>
      <p:sp>
        <p:nvSpPr>
          <p:cNvPr id="309" name="Google Shape;309;p11"/>
          <p:cNvSpPr txBox="1"/>
          <p:nvPr>
            <p:ph idx="12" type="sldNum"/>
          </p:nvPr>
        </p:nvSpPr>
        <p:spPr>
          <a:xfrm>
            <a:off x="8610600" y="6483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0" name="Google Shape;310;p11"/>
          <p:cNvSpPr txBox="1"/>
          <p:nvPr/>
        </p:nvSpPr>
        <p:spPr>
          <a:xfrm>
            <a:off x="5075700" y="1457025"/>
            <a:ext cx="6620700" cy="52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Starting in 2017, EdSystems sought out districts willing to commence implementation of the State’s College and Career Pathway Endorsements (mini-grant programs). Edsystems worked with ISBE to create the district pathway approval process and rulemaking processes for pathways compliance. </a:t>
            </a:r>
            <a:endParaRPr sz="2100">
              <a:solidFill>
                <a:srgbClr val="000000"/>
              </a:solidFill>
              <a:latin typeface="Asap"/>
              <a:ea typeface="Asap"/>
              <a:cs typeface="Asap"/>
              <a:sym typeface="Asap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As a result of our work and requirements of HB3296, there are now 160+ school districts in IL that are seeking to implement endorsement systems aligned to the PWR Act.</a:t>
            </a:r>
            <a:endParaRPr sz="2100">
              <a:solidFill>
                <a:srgbClr val="000000"/>
              </a:solidFill>
              <a:latin typeface="Asap"/>
              <a:ea typeface="Asap"/>
              <a:cs typeface="Asap"/>
              <a:sym typeface="Asap"/>
            </a:endParaRPr>
          </a:p>
          <a:p>
            <a:pPr indent="-298450" lvl="0" marL="34290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Char char="•"/>
            </a:pPr>
            <a:r>
              <a:rPr lang="en-US" sz="2100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Urban, Suburban and Rural</a:t>
            </a:r>
            <a:endParaRPr sz="2100">
              <a:solidFill>
                <a:srgbClr val="000000"/>
              </a:solidFill>
              <a:latin typeface="Asap"/>
              <a:ea typeface="Asap"/>
              <a:cs typeface="Asap"/>
              <a:sym typeface="Asap"/>
            </a:endParaRPr>
          </a:p>
          <a:p>
            <a:pPr indent="-298450" lvl="0" marL="342900" rtl="0" algn="l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Char char="•"/>
            </a:pPr>
            <a:r>
              <a:rPr lang="en-US" sz="2100">
                <a:solidFill>
                  <a:srgbClr val="000000"/>
                </a:solidFill>
                <a:latin typeface="Asap"/>
                <a:ea typeface="Asap"/>
                <a:cs typeface="Asap"/>
                <a:sym typeface="Asap"/>
              </a:rPr>
              <a:t>Traditional and CBE and “Pathway” districts</a:t>
            </a:r>
            <a:endParaRPr sz="2300">
              <a:solidFill>
                <a:srgbClr val="000000"/>
              </a:solidFill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311" name="Google Shape;311;p11"/>
          <p:cNvPicPr preferRelativeResize="0"/>
          <p:nvPr/>
        </p:nvPicPr>
        <p:blipFill rotWithShape="1">
          <a:blip r:embed="rId3">
            <a:alphaModFix/>
          </a:blip>
          <a:srcRect b="4083" l="8596" r="15189" t="4358"/>
          <a:stretch/>
        </p:blipFill>
        <p:spPr>
          <a:xfrm>
            <a:off x="1169038" y="1512225"/>
            <a:ext cx="302026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1f141ce928_0_2115"/>
          <p:cNvSpPr txBox="1"/>
          <p:nvPr>
            <p:ph type="title"/>
          </p:nvPr>
        </p:nvSpPr>
        <p:spPr>
          <a:xfrm>
            <a:off x="367867" y="354200"/>
            <a:ext cx="108639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3700"/>
              <a:buFont typeface="Arial"/>
              <a:buNone/>
            </a:pPr>
            <a:r>
              <a:rPr b="0" lang="en-US">
                <a:solidFill>
                  <a:schemeClr val="dk2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rPr>
              <a:t>Uniqueness of CCPE Students: College </a:t>
            </a:r>
            <a:r>
              <a:rPr b="0" i="1" lang="en-US" u="sng">
                <a:solidFill>
                  <a:schemeClr val="dk2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rPr>
              <a:t>and</a:t>
            </a:r>
            <a:r>
              <a:rPr b="0" lang="en-US" u="sng">
                <a:solidFill>
                  <a:schemeClr val="dk2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rPr>
              <a:t> </a:t>
            </a:r>
            <a:r>
              <a:rPr b="0" lang="en-US">
                <a:solidFill>
                  <a:schemeClr val="dk2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rPr>
              <a:t>Career Ready</a:t>
            </a:r>
            <a:endParaRPr b="0">
              <a:solidFill>
                <a:schemeClr val="dk2"/>
              </a:solidFill>
              <a:latin typeface="Asap Condensed SemiBold"/>
              <a:ea typeface="Asap Condensed SemiBold"/>
              <a:cs typeface="Asap Condensed SemiBold"/>
              <a:sym typeface="Asap Condensed SemiBold"/>
            </a:endParaRPr>
          </a:p>
        </p:txBody>
      </p:sp>
      <p:cxnSp>
        <p:nvCxnSpPr>
          <p:cNvPr id="317" name="Google Shape;317;g21f141ce928_0_2115"/>
          <p:cNvCxnSpPr/>
          <p:nvPr/>
        </p:nvCxnSpPr>
        <p:spPr>
          <a:xfrm flipH="1" rot="10800000">
            <a:off x="6910567" y="3907167"/>
            <a:ext cx="453300" cy="834300"/>
          </a:xfrm>
          <a:prstGeom prst="straightConnector1">
            <a:avLst/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8" name="Google Shape;318;g21f141ce928_0_2115"/>
          <p:cNvSpPr txBox="1"/>
          <p:nvPr/>
        </p:nvSpPr>
        <p:spPr>
          <a:xfrm>
            <a:off x="7549067" y="3385000"/>
            <a:ext cx="4317300" cy="281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accent1"/>
                </a:solidFill>
                <a:latin typeface="Asap"/>
                <a:ea typeface="Asap"/>
                <a:cs typeface="Asap"/>
                <a:sym typeface="Asap"/>
              </a:rPr>
              <a:t>Foundational Skills for All Careers</a:t>
            </a:r>
            <a:endParaRPr b="1" sz="2000">
              <a:solidFill>
                <a:schemeClr val="accent1"/>
              </a:solidFill>
              <a:latin typeface="Asap"/>
              <a:ea typeface="Asap"/>
              <a:cs typeface="Asap"/>
              <a:sym typeface="Asap"/>
            </a:endParaRPr>
          </a:p>
          <a:p>
            <a:pPr indent="-412750" lvl="0" marL="609600" rtl="0" algn="l">
              <a:spcBef>
                <a:spcPts val="0"/>
              </a:spcBef>
              <a:spcAft>
                <a:spcPts val="0"/>
              </a:spcAft>
              <a:buSzPts val="1700"/>
              <a:buFont typeface="Asap"/>
              <a:buChar char="●"/>
            </a:pPr>
            <a:r>
              <a:rPr lang="en-US" sz="1700">
                <a:latin typeface="Asap"/>
                <a:ea typeface="Asap"/>
                <a:cs typeface="Asap"/>
                <a:sym typeface="Asap"/>
              </a:rPr>
              <a:t>General employability and entrepreneurial skills embedded in HS experience</a:t>
            </a:r>
            <a:endParaRPr sz="1700">
              <a:latin typeface="Asap"/>
              <a:ea typeface="Asap"/>
              <a:cs typeface="Asap"/>
              <a:sym typeface="Asap"/>
            </a:endParaRPr>
          </a:p>
          <a:p>
            <a:pPr indent="-412750" lvl="0" marL="609600" rtl="0" algn="l">
              <a:spcBef>
                <a:spcPts val="1300"/>
              </a:spcBef>
              <a:spcAft>
                <a:spcPts val="1300"/>
              </a:spcAft>
              <a:buSzPts val="1700"/>
              <a:buFont typeface="Asap"/>
              <a:buChar char="●"/>
            </a:pPr>
            <a:r>
              <a:rPr lang="en-US" sz="1700">
                <a:latin typeface="Asap"/>
                <a:ea typeface="Asap"/>
                <a:cs typeface="Asap"/>
                <a:sym typeface="Asap"/>
              </a:rPr>
              <a:t>Student have a familiarity with work-based setting and robust experience in problem-based learning</a:t>
            </a:r>
            <a:endParaRPr b="1" sz="1700"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319" name="Google Shape;319;g21f141ce928_0_2115"/>
          <p:cNvSpPr/>
          <p:nvPr/>
        </p:nvSpPr>
        <p:spPr>
          <a:xfrm>
            <a:off x="7217901" y="3752276"/>
            <a:ext cx="295500" cy="258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g21f141ce928_0_2115"/>
          <p:cNvSpPr txBox="1"/>
          <p:nvPr/>
        </p:nvSpPr>
        <p:spPr>
          <a:xfrm>
            <a:off x="7181499" y="3677453"/>
            <a:ext cx="3684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-US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1" name="Google Shape;321;g21f141ce928_0_2115"/>
          <p:cNvSpPr txBox="1"/>
          <p:nvPr/>
        </p:nvSpPr>
        <p:spPr>
          <a:xfrm>
            <a:off x="254033" y="2049100"/>
            <a:ext cx="3464100" cy="318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accent1"/>
                </a:solidFill>
                <a:latin typeface="Asap"/>
                <a:ea typeface="Asap"/>
                <a:cs typeface="Asap"/>
                <a:sym typeface="Asap"/>
              </a:rPr>
              <a:t>Accelerated Towards a Career Area</a:t>
            </a:r>
            <a:endParaRPr b="1" sz="2000">
              <a:solidFill>
                <a:schemeClr val="accent1"/>
              </a:solidFill>
              <a:latin typeface="Asap"/>
              <a:ea typeface="Asap"/>
              <a:cs typeface="Asap"/>
              <a:sym typeface="Asap"/>
            </a:endParaRPr>
          </a:p>
          <a:p>
            <a:pPr indent="-412750" lvl="0" marL="609600" rtl="0" algn="l">
              <a:spcBef>
                <a:spcPts val="0"/>
              </a:spcBef>
              <a:spcAft>
                <a:spcPts val="0"/>
              </a:spcAft>
              <a:buSzPts val="1700"/>
              <a:buFont typeface="Asap"/>
              <a:buChar char="●"/>
            </a:pPr>
            <a:r>
              <a:rPr lang="en-US" sz="1700">
                <a:latin typeface="Asap"/>
                <a:ea typeface="Asap"/>
                <a:cs typeface="Asap"/>
                <a:sym typeface="Asap"/>
              </a:rPr>
              <a:t>Understanding and increasing  commitment to the industry area</a:t>
            </a:r>
            <a:endParaRPr sz="1700">
              <a:latin typeface="Asap"/>
              <a:ea typeface="Asap"/>
              <a:cs typeface="Asap"/>
              <a:sym typeface="Asap"/>
            </a:endParaRPr>
          </a:p>
          <a:p>
            <a:pPr indent="-412750" lvl="0" marL="609600" rtl="0" algn="l">
              <a:spcBef>
                <a:spcPts val="1300"/>
              </a:spcBef>
              <a:spcAft>
                <a:spcPts val="0"/>
              </a:spcAft>
              <a:buSzPts val="1700"/>
              <a:buFont typeface="Asap"/>
              <a:buChar char="●"/>
            </a:pPr>
            <a:r>
              <a:rPr lang="en-US" sz="1700">
                <a:latin typeface="Asap"/>
                <a:ea typeface="Asap"/>
                <a:cs typeface="Asap"/>
                <a:sym typeface="Asap"/>
              </a:rPr>
              <a:t>Emphasis on Early college coursework in “career-focused” subjects for a college major or industry credential</a:t>
            </a:r>
            <a:endParaRPr sz="1700">
              <a:latin typeface="Asap"/>
              <a:ea typeface="Asap"/>
              <a:cs typeface="Asap"/>
              <a:sym typeface="Asap"/>
            </a:endParaRPr>
          </a:p>
          <a:p>
            <a:pPr indent="0" lvl="0" marL="609600" rtl="0" algn="l">
              <a:spcBef>
                <a:spcPts val="1300"/>
              </a:spcBef>
              <a:spcAft>
                <a:spcPts val="1300"/>
              </a:spcAft>
              <a:buNone/>
            </a:pPr>
            <a:r>
              <a:t/>
            </a:r>
            <a:endParaRPr sz="1700">
              <a:latin typeface="Asap"/>
              <a:ea typeface="Asap"/>
              <a:cs typeface="Asap"/>
              <a:sym typeface="Asap"/>
            </a:endParaRPr>
          </a:p>
        </p:txBody>
      </p:sp>
      <p:cxnSp>
        <p:nvCxnSpPr>
          <p:cNvPr id="322" name="Google Shape;322;g21f141ce928_0_2115"/>
          <p:cNvCxnSpPr/>
          <p:nvPr/>
        </p:nvCxnSpPr>
        <p:spPr>
          <a:xfrm rot="10800000">
            <a:off x="3201929" y="2238600"/>
            <a:ext cx="1403100" cy="1504500"/>
          </a:xfrm>
          <a:prstGeom prst="straightConnector1">
            <a:avLst/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23" name="Google Shape;323;g21f141ce928_0_2115"/>
          <p:cNvGrpSpPr/>
          <p:nvPr/>
        </p:nvGrpSpPr>
        <p:grpSpPr>
          <a:xfrm>
            <a:off x="3023137" y="2049039"/>
            <a:ext cx="368391" cy="407990"/>
            <a:chOff x="2772622" y="1828587"/>
            <a:chExt cx="276300" cy="306000"/>
          </a:xfrm>
        </p:grpSpPr>
        <p:sp>
          <p:nvSpPr>
            <p:cNvPr id="324" name="Google Shape;324;g21f141ce928_0_2115"/>
            <p:cNvSpPr/>
            <p:nvPr/>
          </p:nvSpPr>
          <p:spPr>
            <a:xfrm>
              <a:off x="2799923" y="1884664"/>
              <a:ext cx="221700" cy="193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g21f141ce928_0_2115"/>
            <p:cNvSpPr txBox="1"/>
            <p:nvPr/>
          </p:nvSpPr>
          <p:spPr>
            <a:xfrm>
              <a:off x="2772622" y="1828587"/>
              <a:ext cx="276300" cy="30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n-US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326" name="Google Shape;326;g21f141ce928_0_2115"/>
          <p:cNvCxnSpPr/>
          <p:nvPr/>
        </p:nvCxnSpPr>
        <p:spPr>
          <a:xfrm flipH="1" rot="10800000">
            <a:off x="5813533" y="1516333"/>
            <a:ext cx="1420500" cy="781500"/>
          </a:xfrm>
          <a:prstGeom prst="straightConnector1">
            <a:avLst/>
          </a:prstGeom>
          <a:noFill/>
          <a:ln cap="flat" cmpd="sng" w="9525">
            <a:solidFill>
              <a:srgbClr val="C2C2C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27" name="Google Shape;327;g21f141ce928_0_2115"/>
          <p:cNvGrpSpPr/>
          <p:nvPr/>
        </p:nvGrpSpPr>
        <p:grpSpPr>
          <a:xfrm>
            <a:off x="7180462" y="1282670"/>
            <a:ext cx="368391" cy="407990"/>
            <a:chOff x="5963646" y="1824373"/>
            <a:chExt cx="276300" cy="306000"/>
          </a:xfrm>
        </p:grpSpPr>
        <p:sp>
          <p:nvSpPr>
            <p:cNvPr id="328" name="Google Shape;328;g21f141ce928_0_2115"/>
            <p:cNvSpPr/>
            <p:nvPr/>
          </p:nvSpPr>
          <p:spPr>
            <a:xfrm>
              <a:off x="5990947" y="1879629"/>
              <a:ext cx="221700" cy="193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g21f141ce928_0_2115"/>
            <p:cNvSpPr txBox="1"/>
            <p:nvPr/>
          </p:nvSpPr>
          <p:spPr>
            <a:xfrm>
              <a:off x="5963646" y="1824373"/>
              <a:ext cx="276300" cy="30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2100"/>
                </a:spcAft>
                <a:buNone/>
              </a:pPr>
              <a:r>
                <a:rPr lang="en-US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30" name="Google Shape;330;g21f141ce928_0_2115"/>
          <p:cNvSpPr txBox="1"/>
          <p:nvPr/>
        </p:nvSpPr>
        <p:spPr>
          <a:xfrm>
            <a:off x="7549067" y="1282733"/>
            <a:ext cx="4317300" cy="220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accent1"/>
                </a:solidFill>
                <a:latin typeface="Asap"/>
                <a:ea typeface="Asap"/>
                <a:cs typeface="Asap"/>
                <a:sym typeface="Asap"/>
              </a:rPr>
              <a:t>Academically Ready for College</a:t>
            </a:r>
            <a:endParaRPr b="1" sz="2000">
              <a:solidFill>
                <a:schemeClr val="accent1"/>
              </a:solidFill>
              <a:latin typeface="Asap"/>
              <a:ea typeface="Asap"/>
              <a:cs typeface="Asap"/>
              <a:sym typeface="Asap"/>
            </a:endParaRPr>
          </a:p>
          <a:p>
            <a:pPr indent="-412750" lvl="0" marL="609600" rtl="0" algn="l">
              <a:spcBef>
                <a:spcPts val="0"/>
              </a:spcBef>
              <a:spcAft>
                <a:spcPts val="0"/>
              </a:spcAft>
              <a:buSzPts val="1700"/>
              <a:buFont typeface="Asap"/>
              <a:buChar char="●"/>
            </a:pPr>
            <a:r>
              <a:rPr lang="en-US" sz="1700">
                <a:latin typeface="Asap"/>
                <a:ea typeface="Asap"/>
                <a:cs typeface="Asap"/>
                <a:sym typeface="Asap"/>
              </a:rPr>
              <a:t>Required success in College-Level, career-focused coursework and electives</a:t>
            </a:r>
            <a:endParaRPr sz="1700">
              <a:latin typeface="Asap"/>
              <a:ea typeface="Asap"/>
              <a:cs typeface="Asap"/>
              <a:sym typeface="Asap"/>
            </a:endParaRPr>
          </a:p>
          <a:p>
            <a:pPr indent="-412750" lvl="0" marL="609600" rtl="0" algn="l">
              <a:spcBef>
                <a:spcPts val="1300"/>
              </a:spcBef>
              <a:spcAft>
                <a:spcPts val="1300"/>
              </a:spcAft>
              <a:buSzPts val="1700"/>
              <a:buFont typeface="Asap"/>
              <a:buChar char="●"/>
            </a:pPr>
            <a:r>
              <a:rPr lang="en-US" sz="1700">
                <a:latin typeface="Asap"/>
                <a:ea typeface="Asap"/>
                <a:cs typeface="Asap"/>
                <a:sym typeface="Asap"/>
              </a:rPr>
              <a:t>Required college-level placement in Math and English (through collaboration with local Community College)</a:t>
            </a:r>
            <a:endParaRPr b="1" sz="1700">
              <a:latin typeface="Asap"/>
              <a:ea typeface="Asap"/>
              <a:cs typeface="Asap"/>
              <a:sym typeface="Asap"/>
            </a:endParaRPr>
          </a:p>
        </p:txBody>
      </p:sp>
      <p:grpSp>
        <p:nvGrpSpPr>
          <p:cNvPr id="331" name="Google Shape;331;g21f141ce928_0_2115"/>
          <p:cNvGrpSpPr/>
          <p:nvPr/>
        </p:nvGrpSpPr>
        <p:grpSpPr>
          <a:xfrm>
            <a:off x="3304784" y="1566915"/>
            <a:ext cx="4208522" cy="4635813"/>
            <a:chOff x="2640024" y="1441275"/>
            <a:chExt cx="3557800" cy="3179570"/>
          </a:xfrm>
        </p:grpSpPr>
        <p:sp>
          <p:nvSpPr>
            <p:cNvPr id="332" name="Google Shape;332;g21f141ce928_0_2115"/>
            <p:cNvSpPr/>
            <p:nvPr/>
          </p:nvSpPr>
          <p:spPr>
            <a:xfrm>
              <a:off x="3132289" y="2841477"/>
              <a:ext cx="2572982" cy="929235"/>
            </a:xfrm>
            <a:custGeom>
              <a:rect b="b" l="l" r="r" t="t"/>
              <a:pathLst>
                <a:path extrusionOk="0" h="43529" w="126826">
                  <a:moveTo>
                    <a:pt x="0" y="20002"/>
                  </a:moveTo>
                  <a:lnTo>
                    <a:pt x="63389" y="43529"/>
                  </a:lnTo>
                  <a:lnTo>
                    <a:pt x="126826" y="19907"/>
                  </a:lnTo>
                  <a:lnTo>
                    <a:pt x="6358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333" name="Google Shape;333;g21f141ce928_0_2115"/>
            <p:cNvSpPr/>
            <p:nvPr/>
          </p:nvSpPr>
          <p:spPr>
            <a:xfrm>
              <a:off x="2640024" y="3267286"/>
              <a:ext cx="1779721" cy="1353559"/>
            </a:xfrm>
            <a:custGeom>
              <a:rect b="b" l="l" r="r" t="t"/>
              <a:pathLst>
                <a:path extrusionOk="0" h="63817" w="87725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334" name="Google Shape;334;g21f141ce928_0_2115"/>
            <p:cNvSpPr/>
            <p:nvPr/>
          </p:nvSpPr>
          <p:spPr>
            <a:xfrm flipH="1">
              <a:off x="4418103" y="3267286"/>
              <a:ext cx="1779721" cy="1353559"/>
            </a:xfrm>
            <a:custGeom>
              <a:rect b="b" l="l" r="r" t="t"/>
              <a:pathLst>
                <a:path extrusionOk="0" h="63817" w="87725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35" name="Google Shape;335;g21f141ce928_0_2115"/>
            <p:cNvSpPr/>
            <p:nvPr/>
          </p:nvSpPr>
          <p:spPr>
            <a:xfrm>
              <a:off x="3629915" y="2270367"/>
              <a:ext cx="1584972" cy="572802"/>
            </a:xfrm>
            <a:custGeom>
              <a:rect b="b" l="l" r="r" t="t"/>
              <a:pathLst>
                <a:path extrusionOk="0" h="8150" w="24053">
                  <a:moveTo>
                    <a:pt x="0" y="3827"/>
                  </a:moveTo>
                  <a:lnTo>
                    <a:pt x="11976" y="8150"/>
                  </a:lnTo>
                  <a:lnTo>
                    <a:pt x="24053" y="3827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336" name="Google Shape;336;g21f141ce928_0_2115"/>
            <p:cNvSpPr/>
            <p:nvPr/>
          </p:nvSpPr>
          <p:spPr>
            <a:xfrm>
              <a:off x="3219006" y="2538759"/>
              <a:ext cx="1203845" cy="992673"/>
            </a:xfrm>
            <a:custGeom>
              <a:rect b="b" l="l" r="r" t="t"/>
              <a:pathLst>
                <a:path extrusionOk="0" h="14114" w="18238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337" name="Google Shape;337;g21f141ce928_0_2115"/>
            <p:cNvSpPr/>
            <p:nvPr/>
          </p:nvSpPr>
          <p:spPr>
            <a:xfrm flipH="1">
              <a:off x="4419624" y="2538759"/>
              <a:ext cx="1203845" cy="992673"/>
            </a:xfrm>
            <a:custGeom>
              <a:rect b="b" l="l" r="r" t="t"/>
              <a:pathLst>
                <a:path extrusionOk="0" h="14114" w="18238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38" name="Google Shape;338;g21f141ce928_0_2115"/>
            <p:cNvSpPr/>
            <p:nvPr/>
          </p:nvSpPr>
          <p:spPr>
            <a:xfrm>
              <a:off x="3720876" y="1441275"/>
              <a:ext cx="701990" cy="1174342"/>
            </a:xfrm>
            <a:custGeom>
              <a:rect b="b" l="l" r="r" t="t"/>
              <a:pathLst>
                <a:path extrusionOk="0" h="16697" w="10635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339" name="Google Shape;339;g21f141ce928_0_2115"/>
            <p:cNvSpPr/>
            <p:nvPr/>
          </p:nvSpPr>
          <p:spPr>
            <a:xfrm flipH="1">
              <a:off x="4419609" y="1441275"/>
              <a:ext cx="701990" cy="1174342"/>
            </a:xfrm>
            <a:custGeom>
              <a:rect b="b" l="l" r="r" t="t"/>
              <a:pathLst>
                <a:path extrusionOk="0" h="16697" w="10635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4"/>
          <p:cNvSpPr txBox="1"/>
          <p:nvPr>
            <p:ph type="title"/>
          </p:nvPr>
        </p:nvSpPr>
        <p:spPr>
          <a:xfrm>
            <a:off x="3211010" y="610865"/>
            <a:ext cx="7616143" cy="561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169"/>
              </a:buClr>
              <a:buSzPct val="100000"/>
              <a:buFont typeface="Times New Roman"/>
              <a:buNone/>
            </a:pPr>
            <a:r>
              <a:rPr b="0" lang="en-US" sz="4400">
                <a:latin typeface="Times New Roman"/>
                <a:ea typeface="Times New Roman"/>
                <a:cs typeface="Times New Roman"/>
                <a:sym typeface="Times New Roman"/>
              </a:rPr>
              <a:t>Benefits of CCPE</a:t>
            </a:r>
            <a:endParaRPr/>
          </a:p>
        </p:txBody>
      </p:sp>
      <p:sp>
        <p:nvSpPr>
          <p:cNvPr id="345" name="Google Shape;345;p14"/>
          <p:cNvSpPr txBox="1"/>
          <p:nvPr>
            <p:ph idx="12" type="sldNum"/>
          </p:nvPr>
        </p:nvSpPr>
        <p:spPr>
          <a:xfrm>
            <a:off x="8610600" y="6483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46" name="Google Shape;346;p14"/>
          <p:cNvGrpSpPr/>
          <p:nvPr/>
        </p:nvGrpSpPr>
        <p:grpSpPr>
          <a:xfrm>
            <a:off x="1779973" y="1313401"/>
            <a:ext cx="8229600" cy="5387448"/>
            <a:chOff x="0" y="10"/>
            <a:chExt cx="8229600" cy="5387448"/>
          </a:xfrm>
        </p:grpSpPr>
        <p:sp>
          <p:nvSpPr>
            <p:cNvPr id="347" name="Google Shape;347;p14"/>
            <p:cNvSpPr/>
            <p:nvPr/>
          </p:nvSpPr>
          <p:spPr>
            <a:xfrm>
              <a:off x="0" y="4056142"/>
              <a:ext cx="8229600" cy="1331316"/>
            </a:xfrm>
            <a:prstGeom prst="rect">
              <a:avLst/>
            </a:pr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4"/>
            <p:cNvSpPr txBox="1"/>
            <p:nvPr/>
          </p:nvSpPr>
          <p:spPr>
            <a:xfrm>
              <a:off x="0" y="4056142"/>
              <a:ext cx="8229600" cy="7189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800" lIns="177800" spcFirstLastPara="1" rIns="177800" wrap="square" tIns="177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College Readiness</a:t>
              </a:r>
              <a:endParaRPr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0" y="4748427"/>
              <a:ext cx="4114799" cy="612405"/>
            </a:xfrm>
            <a:prstGeom prst="rect">
              <a:avLst/>
            </a:prstGeom>
            <a:solidFill>
              <a:srgbClr val="F7D5CB">
                <a:alpha val="89803"/>
              </a:srgbClr>
            </a:solidFill>
            <a:ln cap="flat" cmpd="sng" w="12700">
              <a:solidFill>
                <a:srgbClr val="F7D5CB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4"/>
            <p:cNvSpPr txBox="1"/>
            <p:nvPr/>
          </p:nvSpPr>
          <p:spPr>
            <a:xfrm>
              <a:off x="0" y="4748427"/>
              <a:ext cx="4114799" cy="612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99550" spcFirstLastPara="1" rIns="99550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 Transition to postsecondary institutions an afterthought</a:t>
              </a:r>
              <a:endParaRPr/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4114800" y="4748427"/>
              <a:ext cx="4114799" cy="612405"/>
            </a:xfrm>
            <a:prstGeom prst="rect">
              <a:avLst/>
            </a:prstGeom>
            <a:solidFill>
              <a:srgbClr val="F2D4CE">
                <a:alpha val="89803"/>
              </a:srgbClr>
            </a:solidFill>
            <a:ln cap="flat" cmpd="sng" w="12700">
              <a:solidFill>
                <a:srgbClr val="F2D4CE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4"/>
            <p:cNvSpPr txBox="1"/>
            <p:nvPr/>
          </p:nvSpPr>
          <p:spPr>
            <a:xfrm>
              <a:off x="4114800" y="4748427"/>
              <a:ext cx="4114799" cy="612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99550" spcFirstLastPara="1" rIns="99550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 Must create plan for students to enter postsecondary institutions with non-remedial coursework</a:t>
              </a:r>
              <a:endParaRPr/>
            </a:p>
          </p:txBody>
        </p:sp>
        <p:sp>
          <p:nvSpPr>
            <p:cNvPr id="353" name="Google Shape;353;p14"/>
            <p:cNvSpPr/>
            <p:nvPr/>
          </p:nvSpPr>
          <p:spPr>
            <a:xfrm rot="10800000">
              <a:off x="0" y="1999574"/>
              <a:ext cx="8229600" cy="2047564"/>
            </a:xfrm>
            <a:prstGeom prst="upArrowCallout">
              <a:avLst>
                <a:gd fmla="val 25000" name="adj1"/>
                <a:gd fmla="val 25000" name="adj2"/>
                <a:gd fmla="val 25000" name="adj3"/>
                <a:gd fmla="val 64977" name="adj4"/>
              </a:avLst>
            </a:prstGeom>
            <a:solidFill>
              <a:srgbClr val="C47F6E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4"/>
            <p:cNvSpPr txBox="1"/>
            <p:nvPr/>
          </p:nvSpPr>
          <p:spPr>
            <a:xfrm>
              <a:off x="0" y="1999574"/>
              <a:ext cx="8229600" cy="7186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800" lIns="177800" spcFirstLastPara="1" rIns="177800" wrap="square" tIns="177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Work-Based Learning</a:t>
              </a:r>
              <a:endParaRPr/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0" y="2747242"/>
              <a:ext cx="4114799" cy="612221"/>
            </a:xfrm>
            <a:prstGeom prst="rect">
              <a:avLst/>
            </a:prstGeom>
            <a:solidFill>
              <a:srgbClr val="EED5D1">
                <a:alpha val="89803"/>
              </a:srgbClr>
            </a:solidFill>
            <a:ln cap="flat" cmpd="sng" w="12700">
              <a:solidFill>
                <a:srgbClr val="EED5D1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4"/>
            <p:cNvSpPr txBox="1"/>
            <p:nvPr/>
          </p:nvSpPr>
          <p:spPr>
            <a:xfrm>
              <a:off x="0" y="2747242"/>
              <a:ext cx="4114799" cy="612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99550" spcFirstLastPara="1" rIns="99550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 Job Shadows, Site visits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 Internship Placements / SAE</a:t>
              </a:r>
              <a:endParaRPr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4114800" y="2747242"/>
              <a:ext cx="4114799" cy="612221"/>
            </a:xfrm>
            <a:prstGeom prst="rect">
              <a:avLst/>
            </a:prstGeom>
            <a:solidFill>
              <a:srgbClr val="E9D7D6">
                <a:alpha val="89803"/>
              </a:srgbClr>
            </a:solidFill>
            <a:ln cap="flat" cmpd="sng" w="12700">
              <a:solidFill>
                <a:srgbClr val="E9D7D6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14"/>
            <p:cNvSpPr txBox="1"/>
            <p:nvPr/>
          </p:nvSpPr>
          <p:spPr>
            <a:xfrm>
              <a:off x="4114800" y="2747242"/>
              <a:ext cx="4114799" cy="612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99550" spcFirstLastPara="1" rIns="99550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 Distinct Work-Based Learning activities with specific numeric goals for each</a:t>
              </a:r>
              <a:endParaRPr/>
            </a:p>
          </p:txBody>
        </p:sp>
        <p:sp>
          <p:nvSpPr>
            <p:cNvPr id="359" name="Google Shape;359;p14"/>
            <p:cNvSpPr/>
            <p:nvPr/>
          </p:nvSpPr>
          <p:spPr>
            <a:xfrm rot="10800000">
              <a:off x="0" y="10"/>
              <a:ext cx="8229600" cy="2047564"/>
            </a:xfrm>
            <a:prstGeom prst="upArrowCallout">
              <a:avLst>
                <a:gd fmla="val 25000" name="adj1"/>
                <a:gd fmla="val 25000" name="adj2"/>
                <a:gd fmla="val 25000" name="adj3"/>
                <a:gd fmla="val 64977" name="adj4"/>
              </a:avLst>
            </a:prstGeom>
            <a:solidFill>
              <a:srgbClr val="A4A4A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14"/>
            <p:cNvSpPr txBox="1"/>
            <p:nvPr/>
          </p:nvSpPr>
          <p:spPr>
            <a:xfrm>
              <a:off x="0" y="10"/>
              <a:ext cx="8229600" cy="7186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800" lIns="177800" spcFirstLastPara="1" rIns="177800" wrap="square" tIns="177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2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Course Sequences</a:t>
              </a:r>
              <a:endParaRPr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0" y="719647"/>
              <a:ext cx="4114799" cy="612221"/>
            </a:xfrm>
            <a:prstGeom prst="rect">
              <a:avLst/>
            </a:prstGeom>
            <a:solidFill>
              <a:srgbClr val="E4DBDA">
                <a:alpha val="89803"/>
              </a:srgbClr>
            </a:solidFill>
            <a:ln cap="flat" cmpd="sng" w="12700">
              <a:solidFill>
                <a:srgbClr val="E4DBDA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14"/>
            <p:cNvSpPr txBox="1"/>
            <p:nvPr/>
          </p:nvSpPr>
          <p:spPr>
            <a:xfrm>
              <a:off x="0" y="719647"/>
              <a:ext cx="4114799" cy="612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99550" spcFirstLastPara="1" rIns="99550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 CTE Course sequence and Programs of Study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 Potential Focus on Industry Credential Attainment</a:t>
              </a:r>
              <a:endParaRPr/>
            </a:p>
          </p:txBody>
        </p:sp>
        <p:sp>
          <p:nvSpPr>
            <p:cNvPr id="363" name="Google Shape;363;p14"/>
            <p:cNvSpPr/>
            <p:nvPr/>
          </p:nvSpPr>
          <p:spPr>
            <a:xfrm>
              <a:off x="4114800" y="719647"/>
              <a:ext cx="4114799" cy="612221"/>
            </a:xfrm>
            <a:prstGeom prst="rect">
              <a:avLst/>
            </a:prstGeom>
            <a:solidFill>
              <a:srgbClr val="DFDFDF">
                <a:alpha val="89803"/>
              </a:srgbClr>
            </a:solidFill>
            <a:ln cap="flat" cmpd="sng" w="12700">
              <a:solidFill>
                <a:srgbClr val="DFDFDF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14"/>
            <p:cNvSpPr txBox="1"/>
            <p:nvPr/>
          </p:nvSpPr>
          <p:spPr>
            <a:xfrm>
              <a:off x="4114800" y="719647"/>
              <a:ext cx="4114799" cy="612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99550" spcFirstLastPara="1" rIns="99550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 Not necessarily restricted to CTE Courses,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 Add “Career Focused” Early College Courses</a:t>
              </a:r>
              <a:endParaRPr/>
            </a:p>
          </p:txBody>
        </p:sp>
      </p:grpSp>
      <p:sp>
        <p:nvSpPr>
          <p:cNvPr id="365" name="Google Shape;365;p14"/>
          <p:cNvSpPr/>
          <p:nvPr/>
        </p:nvSpPr>
        <p:spPr>
          <a:xfrm>
            <a:off x="5663953" y="2139518"/>
            <a:ext cx="594804" cy="38174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B05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14"/>
          <p:cNvSpPr/>
          <p:nvPr/>
        </p:nvSpPr>
        <p:spPr>
          <a:xfrm>
            <a:off x="5332520" y="4145873"/>
            <a:ext cx="594804" cy="38174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B05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14"/>
          <p:cNvSpPr/>
          <p:nvPr/>
        </p:nvSpPr>
        <p:spPr>
          <a:xfrm>
            <a:off x="5597371" y="6154876"/>
            <a:ext cx="594804" cy="38174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B05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14"/>
          <p:cNvSpPr/>
          <p:nvPr/>
        </p:nvSpPr>
        <p:spPr>
          <a:xfrm>
            <a:off x="5397623" y="2653856"/>
            <a:ext cx="1012055" cy="6663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14"/>
          <p:cNvSpPr/>
          <p:nvPr/>
        </p:nvSpPr>
        <p:spPr>
          <a:xfrm>
            <a:off x="5332520" y="4678532"/>
            <a:ext cx="1012055" cy="67470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7"/>
          <p:cNvSpPr txBox="1"/>
          <p:nvPr>
            <p:ph type="title"/>
          </p:nvPr>
        </p:nvSpPr>
        <p:spPr>
          <a:xfrm>
            <a:off x="2209800" y="621655"/>
            <a:ext cx="9734549" cy="561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169"/>
              </a:buClr>
              <a:buSzPts val="4000"/>
              <a:buFont typeface="Times New Roman"/>
              <a:buNone/>
            </a:pPr>
            <a:r>
              <a:rPr b="0" lang="en-US" sz="4000">
                <a:latin typeface="Times New Roman"/>
                <a:ea typeface="Times New Roman"/>
                <a:cs typeface="Times New Roman"/>
                <a:sym typeface="Times New Roman"/>
              </a:rPr>
              <a:t>Field Example: 6 Hours Early College Credit</a:t>
            </a:r>
            <a:endParaRPr/>
          </a:p>
        </p:txBody>
      </p:sp>
      <p:grpSp>
        <p:nvGrpSpPr>
          <p:cNvPr id="375" name="Google Shape;375;p17"/>
          <p:cNvGrpSpPr/>
          <p:nvPr/>
        </p:nvGrpSpPr>
        <p:grpSpPr>
          <a:xfrm>
            <a:off x="838199" y="2117725"/>
            <a:ext cx="10515601" cy="4059238"/>
            <a:chOff x="-1" y="0"/>
            <a:chExt cx="10515601" cy="4059238"/>
          </a:xfrm>
        </p:grpSpPr>
        <p:sp>
          <p:nvSpPr>
            <p:cNvPr id="376" name="Google Shape;376;p17"/>
            <p:cNvSpPr/>
            <p:nvPr/>
          </p:nvSpPr>
          <p:spPr>
            <a:xfrm rot="-5400000">
              <a:off x="1614090" y="-1614090"/>
              <a:ext cx="2029619" cy="5257800"/>
            </a:xfrm>
            <a:prstGeom prst="round1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7"/>
            <p:cNvSpPr txBox="1"/>
            <p:nvPr/>
          </p:nvSpPr>
          <p:spPr>
            <a:xfrm>
              <a:off x="-1" y="1"/>
              <a:ext cx="5257800" cy="15222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3775" lIns="113775" spcFirstLastPara="1" rIns="113775" wrap="square" tIns="113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ts val="1600"/>
                <a:buFont typeface="Calibri"/>
                <a:buNone/>
              </a:pPr>
              <a:r>
                <a:rPr b="1" lang="en-US" sz="1600" u="sng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Target Career-Focused Dual Credit/Enrollment with Easy student eligibility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en-US" sz="1400" u="sng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Common Community College Courses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Intro to Construction (3 credit hours)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Medical Terminology (3 Credits)</a:t>
              </a:r>
              <a:endParaRPr/>
            </a:p>
          </p:txBody>
        </p:sp>
        <p:sp>
          <p:nvSpPr>
            <p:cNvPr id="378" name="Google Shape;378;p17"/>
            <p:cNvSpPr/>
            <p:nvPr/>
          </p:nvSpPr>
          <p:spPr>
            <a:xfrm>
              <a:off x="5257800" y="0"/>
              <a:ext cx="5257800" cy="2029619"/>
            </a:xfrm>
            <a:prstGeom prst="round1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17"/>
            <p:cNvSpPr txBox="1"/>
            <p:nvPr/>
          </p:nvSpPr>
          <p:spPr>
            <a:xfrm>
              <a:off x="5257800" y="0"/>
              <a:ext cx="5257800" cy="15222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3775" lIns="113775" spcFirstLastPara="1" rIns="113775" wrap="square" tIns="113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ts val="1600"/>
                <a:buFont typeface="Calibri"/>
                <a:buNone/>
              </a:pPr>
              <a:r>
                <a:rPr b="1" lang="en-US" sz="1600" u="sng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Target Industry Credentials through Community College Offerings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en-US" sz="1400" u="sng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Common Community College Courses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Certified Nursing Assistant (6+ Credit Hours)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Manufacturing Processes I/II (3 to 6 Credits)</a:t>
              </a:r>
              <a:endParaRPr/>
            </a:p>
          </p:txBody>
        </p:sp>
        <p:sp>
          <p:nvSpPr>
            <p:cNvPr id="380" name="Google Shape;380;p17"/>
            <p:cNvSpPr/>
            <p:nvPr/>
          </p:nvSpPr>
          <p:spPr>
            <a:xfrm rot="10800000">
              <a:off x="0" y="2029619"/>
              <a:ext cx="5257800" cy="2029619"/>
            </a:xfrm>
            <a:prstGeom prst="round1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17"/>
            <p:cNvSpPr txBox="1"/>
            <p:nvPr/>
          </p:nvSpPr>
          <p:spPr>
            <a:xfrm>
              <a:off x="0" y="2537023"/>
              <a:ext cx="5257800" cy="15222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3775" lIns="113775" spcFirstLastPara="1" rIns="113775" wrap="square" tIns="113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ts val="1600"/>
                <a:buFont typeface="Calibri"/>
                <a:buNone/>
              </a:pPr>
              <a:r>
                <a:rPr b="1" lang="en-US" sz="1600" u="sng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Integrate Dual Credit Courses Into Existing CTE Structures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en-US" sz="1400" u="sng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Common Community College Courses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Foundations of Production &amp; Manufacturing Processes I/II (3 to 6 Credits)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Intro to Emergency Medical Technician (6+ Credit Hours)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t/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17"/>
            <p:cNvSpPr/>
            <p:nvPr/>
          </p:nvSpPr>
          <p:spPr>
            <a:xfrm rot="5400000">
              <a:off x="6871890" y="415528"/>
              <a:ext cx="2029619" cy="5257800"/>
            </a:xfrm>
            <a:prstGeom prst="round1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17"/>
            <p:cNvSpPr txBox="1"/>
            <p:nvPr/>
          </p:nvSpPr>
          <p:spPr>
            <a:xfrm>
              <a:off x="5257799" y="2537023"/>
              <a:ext cx="5257800" cy="15222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8000" lIns="128000" spcFirstLastPara="1" rIns="128000" wrap="square" tIns="128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ts val="1800"/>
                <a:buFont typeface="Calibri"/>
                <a:buNone/>
              </a:pPr>
              <a:r>
                <a:rPr b="1" lang="en-US" sz="1800" u="sng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Target Courses w/Applicability to Multiple Industry Areas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t/>
              </a:r>
              <a:endParaRPr sz="12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en-US" sz="1200" u="sng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Common Community College Courses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Computer Applications for Business (3 Credit Hours)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Blueprint Reading (3 credit Hours)</a:t>
              </a:r>
              <a:endParaRPr/>
            </a:p>
          </p:txBody>
        </p:sp>
        <p:sp>
          <p:nvSpPr>
            <p:cNvPr id="384" name="Google Shape;384;p17"/>
            <p:cNvSpPr/>
            <p:nvPr/>
          </p:nvSpPr>
          <p:spPr>
            <a:xfrm>
              <a:off x="3952882" y="1538283"/>
              <a:ext cx="2609835" cy="773112"/>
            </a:xfrm>
            <a:prstGeom prst="roundRect">
              <a:avLst>
                <a:gd fmla="val 16667" name="adj"/>
              </a:avLst>
            </a:prstGeom>
            <a:solidFill>
              <a:srgbClr val="ABBADE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17"/>
            <p:cNvSpPr txBox="1"/>
            <p:nvPr/>
          </p:nvSpPr>
          <p:spPr>
            <a:xfrm>
              <a:off x="3990622" y="1576023"/>
              <a:ext cx="2534355" cy="6976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en-US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How to Get Students “Career-Focused” Early College Credit</a:t>
              </a:r>
              <a:endParaRPr/>
            </a:p>
          </p:txBody>
        </p:sp>
      </p:grpSp>
      <p:sp>
        <p:nvSpPr>
          <p:cNvPr id="386" name="Google Shape;386;p17"/>
          <p:cNvSpPr txBox="1"/>
          <p:nvPr>
            <p:ph idx="12" type="sldNum"/>
          </p:nvPr>
        </p:nvSpPr>
        <p:spPr>
          <a:xfrm>
            <a:off x="8610600" y="6483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7" name="Google Shape;387;p17"/>
          <p:cNvSpPr txBox="1"/>
          <p:nvPr/>
        </p:nvSpPr>
        <p:spPr>
          <a:xfrm>
            <a:off x="1066800" y="1457325"/>
            <a:ext cx="10287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Resource: Model Programs of Study Guides (</a:t>
            </a: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https://edsystemsniu.org/model-programs-of-study-guides/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1f141ce928_0_4081"/>
          <p:cNvSpPr txBox="1"/>
          <p:nvPr>
            <p:ph idx="12" type="sldNum"/>
          </p:nvPr>
        </p:nvSpPr>
        <p:spPr>
          <a:xfrm>
            <a:off x="281765" y="6396713"/>
            <a:ext cx="480300" cy="472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4" name="Google Shape;394;g21f141ce928_0_4081"/>
          <p:cNvSpPr txBox="1"/>
          <p:nvPr>
            <p:ph idx="1" type="body"/>
          </p:nvPr>
        </p:nvSpPr>
        <p:spPr>
          <a:xfrm>
            <a:off x="188025" y="3207300"/>
            <a:ext cx="4485600" cy="2076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Asap"/>
              <a:buChar char="-"/>
            </a:pPr>
            <a:r>
              <a:rPr lang="en-US"/>
              <a:t>Education</a:t>
            </a:r>
            <a:endParaRPr/>
          </a:p>
          <a:p>
            <a:pPr indent="-349250" lvl="0" marL="457200" rtl="0" algn="l">
              <a:spcBef>
                <a:spcPts val="1100"/>
              </a:spcBef>
              <a:spcAft>
                <a:spcPts val="0"/>
              </a:spcAft>
              <a:buSzPts val="1900"/>
              <a:buFont typeface="Asap"/>
              <a:buChar char="-"/>
            </a:pPr>
            <a:r>
              <a:rPr lang="en-US">
                <a:latin typeface="Asap"/>
                <a:ea typeface="Asap"/>
                <a:cs typeface="Asap"/>
                <a:sym typeface="Asap"/>
              </a:rPr>
              <a:t>Health Sciences</a:t>
            </a:r>
            <a:endParaRPr>
              <a:latin typeface="Asap"/>
              <a:ea typeface="Asap"/>
              <a:cs typeface="Asap"/>
              <a:sym typeface="Asap"/>
            </a:endParaRPr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SzPts val="1900"/>
              <a:buFont typeface="Asap"/>
              <a:buChar char="-"/>
            </a:pPr>
            <a:r>
              <a:rPr lang="en-US">
                <a:latin typeface="Asap"/>
                <a:ea typeface="Asap"/>
                <a:cs typeface="Asap"/>
                <a:sym typeface="Asap"/>
              </a:rPr>
              <a:t>Information Technology</a:t>
            </a:r>
            <a:endParaRPr>
              <a:latin typeface="Asap"/>
              <a:ea typeface="Asap"/>
              <a:cs typeface="Asap"/>
              <a:sym typeface="Asap"/>
            </a:endParaRPr>
          </a:p>
          <a:p>
            <a:pPr indent="-349250" lvl="0" marL="457200" rtl="0" algn="l">
              <a:spcBef>
                <a:spcPts val="1100"/>
              </a:spcBef>
              <a:spcAft>
                <a:spcPts val="1000"/>
              </a:spcAft>
              <a:buSzPts val="1900"/>
              <a:buFont typeface="Asap"/>
              <a:buChar char="-"/>
            </a:pPr>
            <a:r>
              <a:rPr lang="en-US">
                <a:latin typeface="Asap"/>
                <a:ea typeface="Asap"/>
                <a:cs typeface="Asap"/>
                <a:sym typeface="Asap"/>
              </a:rPr>
              <a:t>Manufacturing and Engineering</a:t>
            </a:r>
            <a:endParaRPr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395" name="Google Shape;395;g21f141ce928_0_4081"/>
          <p:cNvSpPr txBox="1"/>
          <p:nvPr>
            <p:ph idx="2" type="body"/>
          </p:nvPr>
        </p:nvSpPr>
        <p:spPr>
          <a:xfrm>
            <a:off x="3962400" y="3207300"/>
            <a:ext cx="4311300" cy="2076600"/>
          </a:xfrm>
          <a:prstGeom prst="rect">
            <a:avLst/>
          </a:prstGeom>
          <a:noFill/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457200" rtl="0" algn="l">
              <a:spcBef>
                <a:spcPts val="1100"/>
              </a:spcBef>
              <a:spcAft>
                <a:spcPts val="0"/>
              </a:spcAft>
              <a:buSzPts val="1900"/>
              <a:buFont typeface="Asap"/>
              <a:buChar char="-"/>
            </a:pPr>
            <a:r>
              <a:rPr lang="en-US"/>
              <a:t>Agriculture, Food and </a:t>
            </a:r>
            <a:br>
              <a:rPr lang="en-US"/>
            </a:br>
            <a:r>
              <a:rPr lang="en-US"/>
              <a:t>Natural Resources</a:t>
            </a:r>
            <a:endParaRPr/>
          </a:p>
          <a:p>
            <a:pPr indent="-349250" lvl="0" marL="457200" rtl="0" algn="l">
              <a:spcBef>
                <a:spcPts val="1100"/>
              </a:spcBef>
              <a:spcAft>
                <a:spcPts val="0"/>
              </a:spcAft>
              <a:buSzPts val="1900"/>
              <a:buFont typeface="Asap"/>
              <a:buChar char="-"/>
            </a:pPr>
            <a:r>
              <a:rPr lang="en-US"/>
              <a:t>Architecture, Construction </a:t>
            </a:r>
            <a:br>
              <a:rPr lang="en-US"/>
            </a:br>
            <a:r>
              <a:rPr lang="en-US"/>
              <a:t>and Energy</a:t>
            </a:r>
            <a:endParaRPr sz="2600">
              <a:latin typeface="Asap Condensed SemiBold"/>
              <a:ea typeface="Asap Condensed SemiBold"/>
              <a:cs typeface="Asap Condensed SemiBold"/>
              <a:sym typeface="Asap Condensed SemiBold"/>
            </a:endParaRPr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SzPts val="1900"/>
              <a:buFont typeface="Asap"/>
              <a:buChar char="-"/>
            </a:pPr>
            <a:r>
              <a:rPr lang="en-US"/>
              <a:t>Arts and Communications</a:t>
            </a:r>
            <a:endParaRPr/>
          </a:p>
          <a:p>
            <a:pPr indent="-349250" lvl="0" marL="457200" rtl="0" algn="l">
              <a:spcBef>
                <a:spcPts val="1000"/>
              </a:spcBef>
              <a:spcAft>
                <a:spcPts val="1000"/>
              </a:spcAft>
              <a:buSzPts val="1900"/>
              <a:buFont typeface="Asap"/>
              <a:buChar char="-"/>
            </a:pPr>
            <a:r>
              <a:rPr lang="en-US"/>
              <a:t>Finance and Business Services</a:t>
            </a:r>
            <a:endParaRPr sz="2600">
              <a:latin typeface="Asap Condensed SemiBold"/>
              <a:ea typeface="Asap Condensed SemiBold"/>
              <a:cs typeface="Asap Condensed SemiBold"/>
              <a:sym typeface="Asap Condensed SemiBold"/>
            </a:endParaRPr>
          </a:p>
        </p:txBody>
      </p:sp>
      <p:sp>
        <p:nvSpPr>
          <p:cNvPr id="396" name="Google Shape;396;g21f141ce928_0_4081"/>
          <p:cNvSpPr txBox="1"/>
          <p:nvPr>
            <p:ph idx="3" type="body"/>
          </p:nvPr>
        </p:nvSpPr>
        <p:spPr>
          <a:xfrm>
            <a:off x="457200" y="2590800"/>
            <a:ext cx="4793700" cy="533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-US"/>
              <a:t>2020 Guides</a:t>
            </a:r>
            <a:endParaRPr/>
          </a:p>
        </p:txBody>
      </p:sp>
      <p:sp>
        <p:nvSpPr>
          <p:cNvPr id="397" name="Google Shape;397;g21f141ce928_0_4081"/>
          <p:cNvSpPr txBox="1"/>
          <p:nvPr>
            <p:ph idx="4" type="body"/>
          </p:nvPr>
        </p:nvSpPr>
        <p:spPr>
          <a:xfrm>
            <a:off x="4267200" y="2590800"/>
            <a:ext cx="2808000" cy="533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-US"/>
              <a:t>2021 Guides</a:t>
            </a:r>
            <a:endParaRPr/>
          </a:p>
        </p:txBody>
      </p:sp>
      <p:sp>
        <p:nvSpPr>
          <p:cNvPr id="398" name="Google Shape;398;g21f141ce928_0_4081"/>
          <p:cNvSpPr txBox="1"/>
          <p:nvPr/>
        </p:nvSpPr>
        <p:spPr>
          <a:xfrm>
            <a:off x="521375" y="5682200"/>
            <a:ext cx="39303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600" u="sng">
                <a:solidFill>
                  <a:schemeClr val="accent1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edsystemsniu.org/guides</a:t>
            </a:r>
            <a:endParaRPr/>
          </a:p>
        </p:txBody>
      </p:sp>
      <p:pic>
        <p:nvPicPr>
          <p:cNvPr id="399" name="Google Shape;399;g21f141ce928_0_40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032" y="388425"/>
            <a:ext cx="1434162" cy="182880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00" name="Google Shape;400;g21f141ce928_0_40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00464" y="388425"/>
            <a:ext cx="1408177" cy="182880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01" name="Google Shape;401;g21f141ce928_0_408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86911" y="388425"/>
            <a:ext cx="1408177" cy="182880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02" name="Google Shape;402;g21f141ce928_0_408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73357" y="388425"/>
            <a:ext cx="1408177" cy="182880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03" name="Google Shape;403;g21f141ce928_0_408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59804" y="388425"/>
            <a:ext cx="1408177" cy="182879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04" name="Google Shape;404;g21f141ce928_0_408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46251" y="388425"/>
            <a:ext cx="1408177" cy="182879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05" name="Google Shape;405;g21f141ce928_0_408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132697" y="388425"/>
            <a:ext cx="1408177" cy="182879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406" name="Google Shape;406;g21f141ce928_0_408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619143" y="388425"/>
            <a:ext cx="1411224" cy="182879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407" name="Google Shape;407;g21f141ce928_0_4081"/>
          <p:cNvSpPr txBox="1"/>
          <p:nvPr>
            <p:ph idx="4" type="body"/>
          </p:nvPr>
        </p:nvSpPr>
        <p:spPr>
          <a:xfrm>
            <a:off x="8292425" y="2521500"/>
            <a:ext cx="2808000" cy="533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-US"/>
              <a:t>2022 Guides</a:t>
            </a:r>
            <a:endParaRPr/>
          </a:p>
        </p:txBody>
      </p:sp>
      <p:sp>
        <p:nvSpPr>
          <p:cNvPr id="408" name="Google Shape;408;g21f141ce928_0_4081"/>
          <p:cNvSpPr txBox="1"/>
          <p:nvPr>
            <p:ph idx="2" type="body"/>
          </p:nvPr>
        </p:nvSpPr>
        <p:spPr>
          <a:xfrm>
            <a:off x="8023875" y="3148325"/>
            <a:ext cx="4311300" cy="2076600"/>
          </a:xfrm>
          <a:prstGeom prst="rect">
            <a:avLst/>
          </a:prstGeom>
          <a:noFill/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457200" rtl="0" algn="l">
              <a:spcBef>
                <a:spcPts val="1100"/>
              </a:spcBef>
              <a:spcAft>
                <a:spcPts val="0"/>
              </a:spcAft>
              <a:buSzPts val="1900"/>
              <a:buFont typeface="Asap"/>
              <a:buChar char="-"/>
            </a:pPr>
            <a:r>
              <a:rPr lang="en-US"/>
              <a:t>Culinary Arts and Hospitality </a:t>
            </a:r>
            <a:endParaRPr/>
          </a:p>
          <a:p>
            <a:pPr indent="-349250" lvl="0" marL="457200" rtl="0" algn="l">
              <a:spcBef>
                <a:spcPts val="1100"/>
              </a:spcBef>
              <a:spcAft>
                <a:spcPts val="0"/>
              </a:spcAft>
              <a:buSzPts val="1900"/>
              <a:buChar char="-"/>
            </a:pPr>
            <a:r>
              <a:rPr lang="en-US"/>
              <a:t>Human and Public Service</a:t>
            </a:r>
            <a:endParaRPr/>
          </a:p>
          <a:p>
            <a:pPr indent="-349250" lvl="0" marL="457200" rtl="0" algn="l">
              <a:spcBef>
                <a:spcPts val="1100"/>
              </a:spcBef>
              <a:spcAft>
                <a:spcPts val="0"/>
              </a:spcAft>
              <a:buSzPts val="1900"/>
              <a:buChar char="-"/>
            </a:pPr>
            <a:r>
              <a:rPr lang="en-US"/>
              <a:t>Education (Updated) </a:t>
            </a:r>
            <a:endParaRPr/>
          </a:p>
          <a:p>
            <a:pPr indent="0" lvl="0" marL="457200" rtl="0" algn="l">
              <a:spcBef>
                <a:spcPts val="1100"/>
              </a:spcBef>
              <a:spcAft>
                <a:spcPts val="1000"/>
              </a:spcAft>
              <a:buNone/>
            </a:pPr>
            <a:r>
              <a:t/>
            </a:r>
            <a:endParaRPr sz="2600">
              <a:latin typeface="Asap Condensed SemiBold"/>
              <a:ea typeface="Asap Condensed SemiBold"/>
              <a:cs typeface="Asap Condensed SemiBold"/>
              <a:sym typeface="Asap Condensed SemiBol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" name="Google Shape;414;g21f141ce928_0_5151"/>
          <p:cNvGrpSpPr/>
          <p:nvPr/>
        </p:nvGrpSpPr>
        <p:grpSpPr>
          <a:xfrm>
            <a:off x="0" y="1611258"/>
            <a:ext cx="12192000" cy="2427300"/>
            <a:chOff x="0" y="1306458"/>
            <a:chExt cx="12192000" cy="2427300"/>
          </a:xfrm>
        </p:grpSpPr>
        <p:sp>
          <p:nvSpPr>
            <p:cNvPr id="415" name="Google Shape;415;g21f141ce928_0_5151"/>
            <p:cNvSpPr/>
            <p:nvPr/>
          </p:nvSpPr>
          <p:spPr>
            <a:xfrm>
              <a:off x="0" y="1306458"/>
              <a:ext cx="12192000" cy="2427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endParaRPr>
            </a:p>
          </p:txBody>
        </p:sp>
        <p:grpSp>
          <p:nvGrpSpPr>
            <p:cNvPr id="416" name="Google Shape;416;g21f141ce928_0_5151"/>
            <p:cNvGrpSpPr/>
            <p:nvPr/>
          </p:nvGrpSpPr>
          <p:grpSpPr>
            <a:xfrm>
              <a:off x="727421" y="1663615"/>
              <a:ext cx="10737014" cy="787500"/>
              <a:chOff x="3534" y="673015"/>
              <a:chExt cx="10737014" cy="787500"/>
            </a:xfrm>
          </p:grpSpPr>
          <p:sp>
            <p:nvSpPr>
              <p:cNvPr id="417" name="Google Shape;417;g21f141ce928_0_5151"/>
              <p:cNvSpPr/>
              <p:nvPr/>
            </p:nvSpPr>
            <p:spPr>
              <a:xfrm>
                <a:off x="3534" y="673015"/>
                <a:ext cx="1253700" cy="7875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" name="Google Shape;418;g21f141ce928_0_5151"/>
              <p:cNvSpPr txBox="1"/>
              <p:nvPr/>
            </p:nvSpPr>
            <p:spPr>
              <a:xfrm>
                <a:off x="3534" y="673015"/>
                <a:ext cx="1253700" cy="78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9525" lIns="49525" spcFirstLastPara="1" rIns="49525" wrap="square" tIns="4952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300"/>
                  <a:buFont typeface="Asap"/>
                  <a:buNone/>
                </a:pPr>
                <a:r>
                  <a:rPr lang="en-US" sz="1500">
                    <a:solidFill>
                      <a:schemeClr val="lt1"/>
                    </a:solidFill>
                    <a:latin typeface="Roboto Condensed"/>
                    <a:ea typeface="Roboto Condensed"/>
                    <a:cs typeface="Roboto Condensed"/>
                    <a:sym typeface="Roboto Condensed"/>
                  </a:rPr>
                  <a:t>Career Awareness</a:t>
                </a:r>
                <a:endParaRPr sz="1500"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</p:txBody>
          </p:sp>
          <p:sp>
            <p:nvSpPr>
              <p:cNvPr id="419" name="Google Shape;419;g21f141ce928_0_5151"/>
              <p:cNvSpPr/>
              <p:nvPr/>
            </p:nvSpPr>
            <p:spPr>
              <a:xfrm>
                <a:off x="1382761" y="911323"/>
                <a:ext cx="265800" cy="311100"/>
              </a:xfrm>
              <a:prstGeom prst="rightArrow">
                <a:avLst>
                  <a:gd fmla="val 60000" name="adj1"/>
                  <a:gd fmla="val 50000" name="adj2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" name="Google Shape;420;g21f141ce928_0_5151"/>
              <p:cNvSpPr txBox="1"/>
              <p:nvPr/>
            </p:nvSpPr>
            <p:spPr>
              <a:xfrm>
                <a:off x="1382761" y="973514"/>
                <a:ext cx="186000" cy="186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sap"/>
                  <a:buNone/>
                </a:pPr>
                <a:r>
                  <a:t/>
                </a:r>
                <a:endParaRPr sz="1100">
                  <a:solidFill>
                    <a:schemeClr val="lt1"/>
                  </a:solidFill>
                  <a:latin typeface="Asap"/>
                  <a:ea typeface="Asap"/>
                  <a:cs typeface="Asap"/>
                  <a:sym typeface="Asap"/>
                </a:endParaRPr>
              </a:p>
            </p:txBody>
          </p:sp>
          <p:sp>
            <p:nvSpPr>
              <p:cNvPr id="421" name="Google Shape;421;g21f141ce928_0_5151"/>
              <p:cNvSpPr/>
              <p:nvPr/>
            </p:nvSpPr>
            <p:spPr>
              <a:xfrm>
                <a:off x="1758914" y="673015"/>
                <a:ext cx="1253700" cy="787500"/>
              </a:xfrm>
              <a:prstGeom prst="rect">
                <a:avLst/>
              </a:prstGeom>
              <a:solidFill>
                <a:srgbClr val="A0B3C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" name="Google Shape;422;g21f141ce928_0_5151"/>
              <p:cNvSpPr txBox="1"/>
              <p:nvPr/>
            </p:nvSpPr>
            <p:spPr>
              <a:xfrm>
                <a:off x="1758914" y="673015"/>
                <a:ext cx="1253700" cy="78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9525" lIns="49525" spcFirstLastPara="1" rIns="49525" wrap="square" tIns="4952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300"/>
                  <a:buFont typeface="Asap"/>
                  <a:buNone/>
                </a:pPr>
                <a:r>
                  <a:rPr lang="en-US" sz="1500">
                    <a:solidFill>
                      <a:schemeClr val="lt1"/>
                    </a:solidFill>
                    <a:latin typeface="Roboto Condensed"/>
                    <a:ea typeface="Roboto Condensed"/>
                    <a:cs typeface="Roboto Condensed"/>
                    <a:sym typeface="Roboto Condensed"/>
                  </a:rPr>
                  <a:t>Career Exploration</a:t>
                </a:r>
                <a:endParaRPr sz="1500"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</p:txBody>
          </p:sp>
          <p:sp>
            <p:nvSpPr>
              <p:cNvPr id="423" name="Google Shape;423;g21f141ce928_0_5151"/>
              <p:cNvSpPr/>
              <p:nvPr/>
            </p:nvSpPr>
            <p:spPr>
              <a:xfrm>
                <a:off x="3138141" y="911323"/>
                <a:ext cx="265800" cy="311100"/>
              </a:xfrm>
              <a:prstGeom prst="rightArrow">
                <a:avLst>
                  <a:gd fmla="val 60000" name="adj1"/>
                  <a:gd fmla="val 50000" name="adj2"/>
                </a:avLst>
              </a:prstGeom>
              <a:solidFill>
                <a:srgbClr val="A0B3C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" name="Google Shape;424;g21f141ce928_0_5151"/>
              <p:cNvSpPr txBox="1"/>
              <p:nvPr/>
            </p:nvSpPr>
            <p:spPr>
              <a:xfrm>
                <a:off x="3138141" y="973514"/>
                <a:ext cx="186000" cy="186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sap"/>
                  <a:buNone/>
                </a:pPr>
                <a:r>
                  <a:t/>
                </a:r>
                <a:endParaRPr sz="1100">
                  <a:solidFill>
                    <a:schemeClr val="lt1"/>
                  </a:solidFill>
                  <a:latin typeface="Asap"/>
                  <a:ea typeface="Asap"/>
                  <a:cs typeface="Asap"/>
                  <a:sym typeface="Asap"/>
                </a:endParaRPr>
              </a:p>
            </p:txBody>
          </p:sp>
          <p:sp>
            <p:nvSpPr>
              <p:cNvPr id="425" name="Google Shape;425;g21f141ce928_0_5151"/>
              <p:cNvSpPr/>
              <p:nvPr/>
            </p:nvSpPr>
            <p:spPr>
              <a:xfrm>
                <a:off x="3514294" y="673015"/>
                <a:ext cx="1253700" cy="787500"/>
              </a:xfrm>
              <a:prstGeom prst="rect">
                <a:avLst/>
              </a:prstGeom>
              <a:solidFill>
                <a:srgbClr val="80A4C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" name="Google Shape;426;g21f141ce928_0_5151"/>
              <p:cNvSpPr txBox="1"/>
              <p:nvPr/>
            </p:nvSpPr>
            <p:spPr>
              <a:xfrm>
                <a:off x="3514294" y="673015"/>
                <a:ext cx="1253700" cy="787500"/>
              </a:xfrm>
              <a:prstGeom prst="rect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9525" lIns="49525" spcFirstLastPara="1" rIns="49525" wrap="square" tIns="4952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300"/>
                  <a:buFont typeface="Asap"/>
                  <a:buNone/>
                </a:pPr>
                <a:r>
                  <a:rPr lang="en-US" sz="1500">
                    <a:solidFill>
                      <a:schemeClr val="lt1"/>
                    </a:solidFill>
                    <a:latin typeface="Roboto Condensed"/>
                    <a:ea typeface="Roboto Condensed"/>
                    <a:cs typeface="Roboto Condensed"/>
                    <a:sym typeface="Roboto Condensed"/>
                  </a:rPr>
                  <a:t>Team-Based Challenge</a:t>
                </a:r>
                <a:endParaRPr sz="1500"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</p:txBody>
          </p:sp>
          <p:sp>
            <p:nvSpPr>
              <p:cNvPr id="427" name="Google Shape;427;g21f141ce928_0_5151"/>
              <p:cNvSpPr/>
              <p:nvPr/>
            </p:nvSpPr>
            <p:spPr>
              <a:xfrm>
                <a:off x="4893521" y="911323"/>
                <a:ext cx="265800" cy="311100"/>
              </a:xfrm>
              <a:prstGeom prst="rightArrow">
                <a:avLst>
                  <a:gd fmla="val 60000" name="adj1"/>
                  <a:gd fmla="val 50000" name="adj2"/>
                </a:avLst>
              </a:prstGeom>
              <a:solidFill>
                <a:srgbClr val="80A4C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" name="Google Shape;428;g21f141ce928_0_5151"/>
              <p:cNvSpPr txBox="1"/>
              <p:nvPr/>
            </p:nvSpPr>
            <p:spPr>
              <a:xfrm>
                <a:off x="4893521" y="973514"/>
                <a:ext cx="186000" cy="186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sap"/>
                  <a:buNone/>
                </a:pPr>
                <a:r>
                  <a:t/>
                </a:r>
                <a:endParaRPr sz="1100">
                  <a:solidFill>
                    <a:schemeClr val="lt1"/>
                  </a:solidFill>
                  <a:latin typeface="Asap"/>
                  <a:ea typeface="Asap"/>
                  <a:cs typeface="Asap"/>
                  <a:sym typeface="Asap"/>
                </a:endParaRPr>
              </a:p>
            </p:txBody>
          </p:sp>
          <p:sp>
            <p:nvSpPr>
              <p:cNvPr id="429" name="Google Shape;429;g21f141ce928_0_5151"/>
              <p:cNvSpPr/>
              <p:nvPr/>
            </p:nvSpPr>
            <p:spPr>
              <a:xfrm>
                <a:off x="5269674" y="673015"/>
                <a:ext cx="1253700" cy="787500"/>
              </a:xfrm>
              <a:prstGeom prst="rect">
                <a:avLst/>
              </a:prstGeom>
              <a:solidFill>
                <a:srgbClr val="6894B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" name="Google Shape;430;g21f141ce928_0_5151"/>
              <p:cNvSpPr txBox="1"/>
              <p:nvPr/>
            </p:nvSpPr>
            <p:spPr>
              <a:xfrm>
                <a:off x="5269674" y="673015"/>
                <a:ext cx="1253700" cy="78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9525" lIns="49525" spcFirstLastPara="1" rIns="49525" wrap="square" tIns="4952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300"/>
                  <a:buFont typeface="Asap"/>
                  <a:buNone/>
                </a:pPr>
                <a:r>
                  <a:rPr lang="en-US" sz="1500">
                    <a:solidFill>
                      <a:schemeClr val="lt1"/>
                    </a:solidFill>
                    <a:latin typeface="Roboto Condensed"/>
                    <a:ea typeface="Roboto Condensed"/>
                    <a:cs typeface="Roboto Condensed"/>
                    <a:sym typeface="Roboto Condensed"/>
                  </a:rPr>
                  <a:t>Career Development Experience</a:t>
                </a:r>
                <a:endParaRPr sz="1500"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</p:txBody>
          </p:sp>
          <p:sp>
            <p:nvSpPr>
              <p:cNvPr id="431" name="Google Shape;431;g21f141ce928_0_5151"/>
              <p:cNvSpPr/>
              <p:nvPr/>
            </p:nvSpPr>
            <p:spPr>
              <a:xfrm>
                <a:off x="6648901" y="911323"/>
                <a:ext cx="265800" cy="311100"/>
              </a:xfrm>
              <a:prstGeom prst="rightArrow">
                <a:avLst>
                  <a:gd fmla="val 60000" name="adj1"/>
                  <a:gd fmla="val 50000" name="adj2"/>
                </a:avLst>
              </a:prstGeom>
              <a:solidFill>
                <a:srgbClr val="6894B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" name="Google Shape;432;g21f141ce928_0_5151"/>
              <p:cNvSpPr txBox="1"/>
              <p:nvPr/>
            </p:nvSpPr>
            <p:spPr>
              <a:xfrm>
                <a:off x="6648901" y="973514"/>
                <a:ext cx="186000" cy="186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sap"/>
                  <a:buNone/>
                </a:pPr>
                <a:r>
                  <a:t/>
                </a:r>
                <a:endParaRPr sz="1100">
                  <a:solidFill>
                    <a:schemeClr val="lt1"/>
                  </a:solidFill>
                  <a:latin typeface="Asap"/>
                  <a:ea typeface="Asap"/>
                  <a:cs typeface="Asap"/>
                  <a:sym typeface="Asap"/>
                </a:endParaRPr>
              </a:p>
            </p:txBody>
          </p:sp>
          <p:sp>
            <p:nvSpPr>
              <p:cNvPr id="433" name="Google Shape;433;g21f141ce928_0_5151"/>
              <p:cNvSpPr/>
              <p:nvPr/>
            </p:nvSpPr>
            <p:spPr>
              <a:xfrm>
                <a:off x="7025053" y="673015"/>
                <a:ext cx="1960200" cy="787500"/>
              </a:xfrm>
              <a:prstGeom prst="rect">
                <a:avLst/>
              </a:prstGeom>
              <a:solidFill>
                <a:srgbClr val="518EB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" name="Google Shape;434;g21f141ce928_0_5151"/>
              <p:cNvSpPr txBox="1"/>
              <p:nvPr/>
            </p:nvSpPr>
            <p:spPr>
              <a:xfrm>
                <a:off x="7025053" y="673015"/>
                <a:ext cx="1960200" cy="78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9525" lIns="49525" spcFirstLastPara="1" rIns="49525" wrap="square" tIns="4952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300"/>
                  <a:buFont typeface="Asap"/>
                  <a:buNone/>
                </a:pPr>
                <a:r>
                  <a:rPr lang="en-US" sz="1500">
                    <a:solidFill>
                      <a:schemeClr val="lt1"/>
                    </a:solidFill>
                    <a:latin typeface="Roboto Condensed"/>
                    <a:ea typeface="Roboto Condensed"/>
                    <a:cs typeface="Roboto Condensed"/>
                    <a:sym typeface="Roboto Condensed"/>
                  </a:rPr>
                  <a:t>Pre-apprenticeship / Youth Apprenticeship</a:t>
                </a:r>
                <a:endParaRPr sz="1500"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</p:txBody>
          </p:sp>
          <p:sp>
            <p:nvSpPr>
              <p:cNvPr id="435" name="Google Shape;435;g21f141ce928_0_5151"/>
              <p:cNvSpPr/>
              <p:nvPr/>
            </p:nvSpPr>
            <p:spPr>
              <a:xfrm>
                <a:off x="9110696" y="911323"/>
                <a:ext cx="265800" cy="311100"/>
              </a:xfrm>
              <a:prstGeom prst="rightArrow">
                <a:avLst>
                  <a:gd fmla="val 60000" name="adj1"/>
                  <a:gd fmla="val 50000" name="adj2"/>
                </a:avLst>
              </a:prstGeom>
              <a:solidFill>
                <a:srgbClr val="518EB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" name="Google Shape;436;g21f141ce928_0_5151"/>
              <p:cNvSpPr txBox="1"/>
              <p:nvPr/>
            </p:nvSpPr>
            <p:spPr>
              <a:xfrm>
                <a:off x="9110696" y="973514"/>
                <a:ext cx="186000" cy="186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sap"/>
                  <a:buNone/>
                </a:pPr>
                <a:r>
                  <a:t/>
                </a:r>
                <a:endParaRPr sz="1100">
                  <a:solidFill>
                    <a:schemeClr val="lt1"/>
                  </a:solidFill>
                  <a:latin typeface="Asap"/>
                  <a:ea typeface="Asap"/>
                  <a:cs typeface="Asap"/>
                  <a:sym typeface="Asap"/>
                </a:endParaRPr>
              </a:p>
            </p:txBody>
          </p:sp>
          <p:sp>
            <p:nvSpPr>
              <p:cNvPr id="437" name="Google Shape;437;g21f141ce928_0_5151"/>
              <p:cNvSpPr/>
              <p:nvPr/>
            </p:nvSpPr>
            <p:spPr>
              <a:xfrm>
                <a:off x="9486848" y="673015"/>
                <a:ext cx="1253700" cy="787500"/>
              </a:xfrm>
              <a:prstGeom prst="rect">
                <a:avLst/>
              </a:prstGeom>
              <a:solidFill>
                <a:srgbClr val="267BB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" name="Google Shape;438;g21f141ce928_0_5151"/>
              <p:cNvSpPr txBox="1"/>
              <p:nvPr/>
            </p:nvSpPr>
            <p:spPr>
              <a:xfrm>
                <a:off x="9486848" y="673015"/>
                <a:ext cx="1253700" cy="787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9525" lIns="49525" spcFirstLastPara="1" rIns="49525" wrap="square" tIns="49525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300"/>
                  <a:buFont typeface="Asap"/>
                  <a:buNone/>
                </a:pPr>
                <a:r>
                  <a:rPr lang="en-US" sz="1500">
                    <a:solidFill>
                      <a:schemeClr val="lt1"/>
                    </a:solidFill>
                    <a:latin typeface="Roboto Condensed"/>
                    <a:ea typeface="Roboto Condensed"/>
                    <a:cs typeface="Roboto Condensed"/>
                    <a:sym typeface="Roboto Condensed"/>
                  </a:rPr>
                  <a:t>Apprenticeship</a:t>
                </a:r>
                <a:endParaRPr sz="1500"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</p:txBody>
          </p:sp>
        </p:grpSp>
        <p:grpSp>
          <p:nvGrpSpPr>
            <p:cNvPr id="439" name="Google Shape;439;g21f141ce928_0_5151"/>
            <p:cNvGrpSpPr/>
            <p:nvPr/>
          </p:nvGrpSpPr>
          <p:grpSpPr>
            <a:xfrm>
              <a:off x="723887" y="2716157"/>
              <a:ext cx="10744200" cy="408001"/>
              <a:chOff x="733399" y="2716157"/>
              <a:chExt cx="10744200" cy="408001"/>
            </a:xfrm>
          </p:grpSpPr>
          <p:sp>
            <p:nvSpPr>
              <p:cNvPr id="440" name="Google Shape;440;g21f141ce928_0_5151"/>
              <p:cNvSpPr/>
              <p:nvPr/>
            </p:nvSpPr>
            <p:spPr>
              <a:xfrm>
                <a:off x="733399" y="2716158"/>
                <a:ext cx="10744200" cy="408000"/>
              </a:xfrm>
              <a:prstGeom prst="rect">
                <a:avLst/>
              </a:prstGeom>
              <a:gradFill>
                <a:gsLst>
                  <a:gs pos="0">
                    <a:srgbClr val="4CDADA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900">
                  <a:solidFill>
                    <a:schemeClr val="lt1"/>
                  </a:solidFill>
                  <a:latin typeface="Asap"/>
                  <a:ea typeface="Asap"/>
                  <a:cs typeface="Asap"/>
                  <a:sym typeface="Asap"/>
                </a:endParaRPr>
              </a:p>
            </p:txBody>
          </p:sp>
          <p:grpSp>
            <p:nvGrpSpPr>
              <p:cNvPr id="441" name="Google Shape;441;g21f141ce928_0_5151"/>
              <p:cNvGrpSpPr/>
              <p:nvPr/>
            </p:nvGrpSpPr>
            <p:grpSpPr>
              <a:xfrm>
                <a:off x="2924606" y="2716157"/>
                <a:ext cx="6361759" cy="382500"/>
                <a:chOff x="2915094" y="2716157"/>
                <a:chExt cx="6361759" cy="382500"/>
              </a:xfrm>
            </p:grpSpPr>
            <p:sp>
              <p:nvSpPr>
                <p:cNvPr id="442" name="Google Shape;442;g21f141ce928_0_5151"/>
                <p:cNvSpPr txBox="1"/>
                <p:nvPr/>
              </p:nvSpPr>
              <p:spPr>
                <a:xfrm>
                  <a:off x="3581400" y="2716157"/>
                  <a:ext cx="5029200" cy="382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rm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1900">
                      <a:solidFill>
                        <a:schemeClr val="lt2"/>
                      </a:solidFill>
                      <a:latin typeface="Roboto Condensed"/>
                      <a:ea typeface="Roboto Condensed"/>
                      <a:cs typeface="Roboto Condensed"/>
                      <a:sym typeface="Roboto Condensed"/>
                    </a:rPr>
                    <a:t>Increasing Intensity of Employer Engagement</a:t>
                  </a:r>
                  <a:endParaRPr sz="1500">
                    <a:latin typeface="Roboto Condensed"/>
                    <a:ea typeface="Roboto Condensed"/>
                    <a:cs typeface="Roboto Condensed"/>
                    <a:sym typeface="Roboto Condensed"/>
                  </a:endParaRPr>
                </a:p>
              </p:txBody>
            </p:sp>
            <p:grpSp>
              <p:nvGrpSpPr>
                <p:cNvPr id="443" name="Google Shape;443;g21f141ce928_0_5151"/>
                <p:cNvGrpSpPr/>
                <p:nvPr/>
              </p:nvGrpSpPr>
              <p:grpSpPr>
                <a:xfrm>
                  <a:off x="2915094" y="2751948"/>
                  <a:ext cx="1047252" cy="311100"/>
                  <a:chOff x="1382761" y="911323"/>
                  <a:chExt cx="265800" cy="311100"/>
                </a:xfrm>
              </p:grpSpPr>
              <p:sp>
                <p:nvSpPr>
                  <p:cNvPr id="444" name="Google Shape;444;g21f141ce928_0_5151"/>
                  <p:cNvSpPr/>
                  <p:nvPr/>
                </p:nvSpPr>
                <p:spPr>
                  <a:xfrm>
                    <a:off x="1382761" y="911323"/>
                    <a:ext cx="265800" cy="311100"/>
                  </a:xfrm>
                  <a:prstGeom prst="rightArrow">
                    <a:avLst>
                      <a:gd fmla="val 60000" name="adj1"/>
                      <a:gd fmla="val 50000" name="adj2"/>
                    </a:avLst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45" name="Google Shape;445;g21f141ce928_0_5151"/>
                  <p:cNvSpPr txBox="1"/>
                  <p:nvPr/>
                </p:nvSpPr>
                <p:spPr>
                  <a:xfrm>
                    <a:off x="1382761" y="973514"/>
                    <a:ext cx="186000" cy="186600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Asap"/>
                      <a:buNone/>
                    </a:pPr>
                    <a:r>
                      <a:t/>
                    </a:r>
                    <a:endParaRPr sz="1100">
                      <a:solidFill>
                        <a:schemeClr val="lt2"/>
                      </a:solidFill>
                      <a:latin typeface="Asap"/>
                      <a:ea typeface="Asap"/>
                      <a:cs typeface="Asap"/>
                      <a:sym typeface="Asap"/>
                    </a:endParaRPr>
                  </a:p>
                </p:txBody>
              </p:sp>
            </p:grpSp>
            <p:grpSp>
              <p:nvGrpSpPr>
                <p:cNvPr id="446" name="Google Shape;446;g21f141ce928_0_5151"/>
                <p:cNvGrpSpPr/>
                <p:nvPr/>
              </p:nvGrpSpPr>
              <p:grpSpPr>
                <a:xfrm>
                  <a:off x="8229601" y="2764701"/>
                  <a:ext cx="1047252" cy="311100"/>
                  <a:chOff x="1382761" y="911323"/>
                  <a:chExt cx="265800" cy="311100"/>
                </a:xfrm>
              </p:grpSpPr>
              <p:sp>
                <p:nvSpPr>
                  <p:cNvPr id="447" name="Google Shape;447;g21f141ce928_0_5151"/>
                  <p:cNvSpPr/>
                  <p:nvPr/>
                </p:nvSpPr>
                <p:spPr>
                  <a:xfrm>
                    <a:off x="1382761" y="911323"/>
                    <a:ext cx="265800" cy="311100"/>
                  </a:xfrm>
                  <a:prstGeom prst="rightArrow">
                    <a:avLst>
                      <a:gd fmla="val 60000" name="adj1"/>
                      <a:gd fmla="val 50000" name="adj2"/>
                    </a:avLst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448" name="Google Shape;448;g21f141ce928_0_5151"/>
                  <p:cNvSpPr txBox="1"/>
                  <p:nvPr/>
                </p:nvSpPr>
                <p:spPr>
                  <a:xfrm>
                    <a:off x="1382761" y="973514"/>
                    <a:ext cx="186000" cy="186600"/>
                  </a:xfrm>
                  <a:prstGeom prst="rect">
                    <a:avLst/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ctr">
                      <a:lnSpc>
                        <a:spcPct val="9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1100"/>
                      <a:buFont typeface="Asap"/>
                      <a:buNone/>
                    </a:pPr>
                    <a:r>
                      <a:t/>
                    </a:r>
                    <a:endParaRPr sz="1100">
                      <a:solidFill>
                        <a:schemeClr val="lt2"/>
                      </a:solidFill>
                      <a:latin typeface="Asap"/>
                      <a:ea typeface="Asap"/>
                      <a:cs typeface="Asap"/>
                      <a:sym typeface="Asap"/>
                    </a:endParaRPr>
                  </a:p>
                </p:txBody>
              </p:sp>
            </p:grpSp>
          </p:grpSp>
        </p:grpSp>
      </p:grpSp>
      <p:sp>
        <p:nvSpPr>
          <p:cNvPr id="449" name="Google Shape;449;g21f141ce928_0_5151"/>
          <p:cNvSpPr txBox="1"/>
          <p:nvPr>
            <p:ph idx="4294967295" type="subTitle"/>
          </p:nvPr>
        </p:nvSpPr>
        <p:spPr>
          <a:xfrm>
            <a:off x="761974" y="3603517"/>
            <a:ext cx="100584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900"/>
              <a:buNone/>
            </a:pPr>
            <a:r>
              <a:rPr lang="en-US" sz="1900">
                <a:solidFill>
                  <a:schemeClr val="accent6"/>
                </a:solidFill>
              </a:rPr>
              <a:t>Definitions: </a:t>
            </a:r>
            <a:r>
              <a:rPr i="1" lang="en-US" sz="1900">
                <a:solidFill>
                  <a:schemeClr val="accent6"/>
                </a:solidFill>
              </a:rPr>
              <a:t>Illinois Career Pathways Dictionary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450" name="Google Shape;450;g21f141ce928_0_5151"/>
          <p:cNvSpPr txBox="1"/>
          <p:nvPr>
            <p:ph type="title"/>
          </p:nvPr>
        </p:nvSpPr>
        <p:spPr>
          <a:xfrm>
            <a:off x="457200" y="365126"/>
            <a:ext cx="11277600" cy="999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Work-Based Learning Continuum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8"/>
          <p:cNvSpPr txBox="1"/>
          <p:nvPr>
            <p:ph type="title"/>
          </p:nvPr>
        </p:nvSpPr>
        <p:spPr>
          <a:xfrm>
            <a:off x="2287927" y="610865"/>
            <a:ext cx="9474985" cy="561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169"/>
              </a:buClr>
              <a:buSzPts val="4000"/>
              <a:buFont typeface="Times New Roman"/>
              <a:buNone/>
            </a:pPr>
            <a:r>
              <a:rPr b="0" lang="en-US" sz="4000">
                <a:latin typeface="Times New Roman"/>
                <a:ea typeface="Times New Roman"/>
                <a:cs typeface="Times New Roman"/>
                <a:sym typeface="Times New Roman"/>
              </a:rPr>
              <a:t>Field Example: Embedded WBL in courses</a:t>
            </a:r>
            <a:endParaRPr/>
          </a:p>
        </p:txBody>
      </p:sp>
      <p:grpSp>
        <p:nvGrpSpPr>
          <p:cNvPr id="456" name="Google Shape;456;p18"/>
          <p:cNvGrpSpPr/>
          <p:nvPr/>
        </p:nvGrpSpPr>
        <p:grpSpPr>
          <a:xfrm>
            <a:off x="843430" y="2244707"/>
            <a:ext cx="10505139" cy="3795740"/>
            <a:chOff x="5230" y="126982"/>
            <a:chExt cx="10505139" cy="3795740"/>
          </a:xfrm>
        </p:grpSpPr>
        <p:sp>
          <p:nvSpPr>
            <p:cNvPr id="457" name="Google Shape;457;p18"/>
            <p:cNvSpPr/>
            <p:nvPr/>
          </p:nvSpPr>
          <p:spPr>
            <a:xfrm>
              <a:off x="5230" y="136514"/>
              <a:ext cx="2378024" cy="1426814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18"/>
            <p:cNvSpPr txBox="1"/>
            <p:nvPr/>
          </p:nvSpPr>
          <p:spPr>
            <a:xfrm>
              <a:off x="5230" y="136514"/>
              <a:ext cx="2378024" cy="9512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128000" spcFirstLastPara="1" rIns="128000" wrap="square" tIns="128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Orientation Level Courses (9th &amp; 10</a:t>
              </a:r>
              <a:r>
                <a:rPr baseline="30000"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</a:t>
              </a: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Grade) </a:t>
              </a:r>
              <a:endParaRPr/>
            </a:p>
          </p:txBody>
        </p:sp>
        <p:sp>
          <p:nvSpPr>
            <p:cNvPr id="459" name="Google Shape;459;p18"/>
            <p:cNvSpPr/>
            <p:nvPr/>
          </p:nvSpPr>
          <p:spPr>
            <a:xfrm>
              <a:off x="492295" y="1087723"/>
              <a:ext cx="2378024" cy="283499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18"/>
            <p:cNvSpPr txBox="1"/>
            <p:nvPr/>
          </p:nvSpPr>
          <p:spPr>
            <a:xfrm>
              <a:off x="561945" y="1157373"/>
              <a:ext cx="2238724" cy="26956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8000" lIns="128000" spcFirstLastPara="1" rIns="128000" wrap="square" tIns="128000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HS level intro courses (such as CTE) with “Career Exploration </a:t>
              </a:r>
              <a:endParaRPr/>
            </a:p>
            <a:p>
              <a:pPr indent="-171450" lvl="2" marL="34290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Site visits / Field trips</a:t>
              </a:r>
              <a:endParaRPr/>
            </a:p>
            <a:p>
              <a:pPr indent="-171450" lvl="2" marL="34290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Job Shadows</a:t>
              </a:r>
              <a:endParaRPr/>
            </a:p>
          </p:txBody>
        </p:sp>
        <p:sp>
          <p:nvSpPr>
            <p:cNvPr id="461" name="Google Shape;461;p18"/>
            <p:cNvSpPr/>
            <p:nvPr/>
          </p:nvSpPr>
          <p:spPr>
            <a:xfrm>
              <a:off x="2743754" y="316089"/>
              <a:ext cx="764259" cy="592059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18"/>
            <p:cNvSpPr txBox="1"/>
            <p:nvPr/>
          </p:nvSpPr>
          <p:spPr>
            <a:xfrm>
              <a:off x="2743754" y="434501"/>
              <a:ext cx="586641" cy="3552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18"/>
            <p:cNvSpPr/>
            <p:nvPr/>
          </p:nvSpPr>
          <p:spPr>
            <a:xfrm>
              <a:off x="3825254" y="136514"/>
              <a:ext cx="2378024" cy="1426814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18"/>
            <p:cNvSpPr txBox="1"/>
            <p:nvPr/>
          </p:nvSpPr>
          <p:spPr>
            <a:xfrm>
              <a:off x="3825254" y="136514"/>
              <a:ext cx="2378024" cy="9512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128000" spcFirstLastPara="1" rIns="128000" wrap="square" tIns="128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Skill Development (10</a:t>
              </a:r>
              <a:r>
                <a:rPr baseline="30000"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</a:t>
              </a: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-11</a:t>
              </a:r>
              <a:r>
                <a:rPr baseline="30000"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</a:t>
              </a: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Grade)</a:t>
              </a:r>
              <a:endParaRPr/>
            </a:p>
          </p:txBody>
        </p:sp>
        <p:sp>
          <p:nvSpPr>
            <p:cNvPr id="465" name="Google Shape;465;p18"/>
            <p:cNvSpPr/>
            <p:nvPr/>
          </p:nvSpPr>
          <p:spPr>
            <a:xfrm>
              <a:off x="4312320" y="1087723"/>
              <a:ext cx="2378024" cy="283499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18"/>
            <p:cNvSpPr txBox="1"/>
            <p:nvPr/>
          </p:nvSpPr>
          <p:spPr>
            <a:xfrm>
              <a:off x="4381970" y="1157373"/>
              <a:ext cx="2238724" cy="26956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8000" lIns="128000" spcFirstLastPara="1" rIns="128000" wrap="square" tIns="128000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HS Level Courses in with Embedded “Team-Based Challenges”</a:t>
              </a:r>
              <a:endParaRPr/>
            </a:p>
            <a:p>
              <a:pPr indent="-171450" lvl="2" marL="34290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CTSO</a:t>
              </a:r>
              <a:endParaRPr/>
            </a:p>
            <a:p>
              <a:pPr indent="-171450" lvl="2" marL="34290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Welding Competition,.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Early College Credit Courses start</a:t>
              </a:r>
              <a:endParaRPr/>
            </a:p>
          </p:txBody>
        </p:sp>
        <p:sp>
          <p:nvSpPr>
            <p:cNvPr id="467" name="Google Shape;467;p18"/>
            <p:cNvSpPr/>
            <p:nvPr/>
          </p:nvSpPr>
          <p:spPr>
            <a:xfrm rot="-8642">
              <a:off x="6556632" y="311270"/>
              <a:ext cx="749112" cy="592059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18"/>
            <p:cNvSpPr txBox="1"/>
            <p:nvPr/>
          </p:nvSpPr>
          <p:spPr>
            <a:xfrm rot="-8642">
              <a:off x="6556632" y="429905"/>
              <a:ext cx="571494" cy="3552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18"/>
            <p:cNvSpPr/>
            <p:nvPr/>
          </p:nvSpPr>
          <p:spPr>
            <a:xfrm>
              <a:off x="7616695" y="126982"/>
              <a:ext cx="2378024" cy="1426814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18"/>
            <p:cNvSpPr txBox="1"/>
            <p:nvPr/>
          </p:nvSpPr>
          <p:spPr>
            <a:xfrm>
              <a:off x="7616695" y="126982"/>
              <a:ext cx="2378024" cy="9512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128000" spcFirstLastPara="1" rIns="128000" wrap="square" tIns="128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Capstone (12</a:t>
              </a:r>
              <a:r>
                <a:rPr baseline="30000"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</a:t>
              </a: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grade)</a:t>
              </a:r>
              <a:endParaRPr/>
            </a:p>
          </p:txBody>
        </p:sp>
        <p:sp>
          <p:nvSpPr>
            <p:cNvPr id="471" name="Google Shape;471;p18"/>
            <p:cNvSpPr/>
            <p:nvPr/>
          </p:nvSpPr>
          <p:spPr>
            <a:xfrm>
              <a:off x="8132345" y="1087723"/>
              <a:ext cx="2378024" cy="283499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18"/>
            <p:cNvSpPr txBox="1"/>
            <p:nvPr/>
          </p:nvSpPr>
          <p:spPr>
            <a:xfrm>
              <a:off x="8201995" y="1157373"/>
              <a:ext cx="2238724" cy="26956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8000" lIns="128000" spcFirstLastPara="1" rIns="128000" wrap="square" tIns="128000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Early College Courses with Embedded Career Development Experience / Internship</a:t>
              </a:r>
              <a:endParaRPr/>
            </a:p>
            <a:p>
              <a:pPr indent="-171450" lvl="2" marL="34290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Coop-Courses</a:t>
              </a:r>
              <a:endParaRPr/>
            </a:p>
            <a:p>
              <a:pPr indent="-171450" lvl="2" marL="34290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CNA Clinical Experiences</a:t>
              </a:r>
              <a:endParaRPr/>
            </a:p>
          </p:txBody>
        </p:sp>
      </p:grpSp>
      <p:sp>
        <p:nvSpPr>
          <p:cNvPr id="473" name="Google Shape;473;p18"/>
          <p:cNvSpPr txBox="1"/>
          <p:nvPr>
            <p:ph idx="12" type="sldNum"/>
          </p:nvPr>
        </p:nvSpPr>
        <p:spPr>
          <a:xfrm>
            <a:off x="8610600" y="6483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/>
          <p:nvPr>
            <p:ph type="title"/>
          </p:nvPr>
        </p:nvSpPr>
        <p:spPr>
          <a:xfrm>
            <a:off x="2696257" y="501650"/>
            <a:ext cx="7616143" cy="561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169"/>
              </a:buClr>
              <a:buSzPts val="4000"/>
              <a:buFont typeface="Times New Roman"/>
              <a:buNone/>
            </a:pPr>
            <a:r>
              <a:rPr b="0" lang="en-US" sz="4000">
                <a:latin typeface="Times New Roman"/>
                <a:ea typeface="Times New Roman"/>
                <a:cs typeface="Times New Roman"/>
                <a:sym typeface="Times New Roman"/>
              </a:rPr>
              <a:t>Access and Participation Guidelines </a:t>
            </a:r>
            <a:endParaRPr b="0"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p2"/>
          <p:cNvSpPr txBox="1"/>
          <p:nvPr>
            <p:ph idx="1" type="body"/>
          </p:nvPr>
        </p:nvSpPr>
        <p:spPr>
          <a:xfrm>
            <a:off x="839788" y="1593301"/>
            <a:ext cx="5157787" cy="823912"/>
          </a:xfrm>
          <a:prstGeom prst="rect">
            <a:avLst/>
          </a:prstGeom>
          <a:solidFill>
            <a:srgbClr val="D8E2F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rmAutofit fontScale="2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2169"/>
              </a:buClr>
              <a:buSzPct val="100000"/>
              <a:buNone/>
            </a:pPr>
            <a:r>
              <a:rPr lang="en-US" sz="11100">
                <a:solidFill>
                  <a:srgbClr val="172169"/>
                </a:solidFill>
                <a:latin typeface="Arial"/>
                <a:ea typeface="Arial"/>
                <a:cs typeface="Arial"/>
                <a:sym typeface="Arial"/>
              </a:rPr>
              <a:t>Meeting Access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107" name="Google Shape;107;p2"/>
          <p:cNvSpPr txBox="1"/>
          <p:nvPr>
            <p:ph idx="2" type="body"/>
          </p:nvPr>
        </p:nvSpPr>
        <p:spPr>
          <a:xfrm>
            <a:off x="839788" y="2414767"/>
            <a:ext cx="5157787" cy="394158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169"/>
              </a:buClr>
              <a:buSzPts val="2800"/>
              <a:buChar char="•"/>
            </a:pPr>
            <a:r>
              <a:rPr lang="en-US" sz="2800">
                <a:solidFill>
                  <a:srgbClr val="172169"/>
                </a:solidFill>
                <a:latin typeface="Arial"/>
                <a:ea typeface="Arial"/>
                <a:cs typeface="Arial"/>
                <a:sym typeface="Arial"/>
              </a:rPr>
              <a:t>Select the “Call Me” option on  Zoom to use your phone for audio while using the video option, if you choose.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2169"/>
              </a:buClr>
              <a:buSzPts val="2800"/>
              <a:buChar char="•"/>
            </a:pPr>
            <a:r>
              <a:rPr lang="en-US">
                <a:solidFill>
                  <a:srgbClr val="172169"/>
                </a:solidFill>
                <a:latin typeface="Arial"/>
                <a:ea typeface="Arial"/>
                <a:cs typeface="Arial"/>
                <a:sym typeface="Arial"/>
              </a:rPr>
              <a:t>This webinar will be recorded and posted to IWN. </a:t>
            </a:r>
            <a:endParaRPr sz="2800">
              <a:solidFill>
                <a:srgbClr val="1721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solidFill>
                <a:srgbClr val="1721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1721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"/>
          <p:cNvSpPr txBox="1"/>
          <p:nvPr>
            <p:ph idx="3" type="body"/>
          </p:nvPr>
        </p:nvSpPr>
        <p:spPr>
          <a:xfrm>
            <a:off x="6172200" y="1593301"/>
            <a:ext cx="5183188" cy="823912"/>
          </a:xfrm>
          <a:prstGeom prst="rect">
            <a:avLst/>
          </a:prstGeom>
          <a:solidFill>
            <a:srgbClr val="D8E2F3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rmAutofit fontScale="250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2169"/>
              </a:buClr>
              <a:buSzPct val="100000"/>
              <a:buNone/>
            </a:pPr>
            <a:r>
              <a:rPr lang="en-US" sz="11100">
                <a:solidFill>
                  <a:srgbClr val="172169"/>
                </a:solidFill>
                <a:latin typeface="Arial"/>
                <a:ea typeface="Arial"/>
                <a:cs typeface="Arial"/>
                <a:sym typeface="Arial"/>
              </a:rPr>
              <a:t>Meeting Participation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109" name="Google Shape;109;p2"/>
          <p:cNvSpPr txBox="1"/>
          <p:nvPr>
            <p:ph idx="4" type="body"/>
          </p:nvPr>
        </p:nvSpPr>
        <p:spPr>
          <a:xfrm>
            <a:off x="6172200" y="2414767"/>
            <a:ext cx="5183188" cy="394158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169"/>
              </a:buClr>
              <a:buSzPts val="2800"/>
              <a:buChar char="•"/>
            </a:pPr>
            <a:r>
              <a:rPr lang="en-US">
                <a:solidFill>
                  <a:srgbClr val="172169"/>
                </a:solidFill>
                <a:latin typeface="Arial"/>
                <a:ea typeface="Arial"/>
                <a:cs typeface="Arial"/>
                <a:sym typeface="Arial"/>
              </a:rPr>
              <a:t>Everyone will be muted for this webinar.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2169"/>
              </a:buClr>
              <a:buSzPts val="2800"/>
              <a:buChar char="•"/>
            </a:pPr>
            <a:r>
              <a:rPr lang="en-US">
                <a:solidFill>
                  <a:srgbClr val="172169"/>
                </a:solidFill>
                <a:latin typeface="Arial"/>
                <a:ea typeface="Arial"/>
                <a:cs typeface="Arial"/>
                <a:sym typeface="Arial"/>
              </a:rPr>
              <a:t>A FAQs Page has been created to track questions raised during the webinar.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2169"/>
              </a:buClr>
              <a:buSzPts val="2800"/>
              <a:buChar char="•"/>
            </a:pPr>
            <a:r>
              <a:rPr lang="en-US">
                <a:solidFill>
                  <a:srgbClr val="172169"/>
                </a:solidFill>
                <a:latin typeface="Arial"/>
                <a:ea typeface="Arial"/>
                <a:cs typeface="Arial"/>
                <a:sym typeface="Arial"/>
              </a:rPr>
              <a:t>Materials shared during the  meeting will be available on  workNet.</a:t>
            </a:r>
            <a:endParaRPr>
              <a:solidFill>
                <a:srgbClr val="1721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1721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"/>
          <p:cNvSpPr txBox="1"/>
          <p:nvPr>
            <p:ph idx="12" type="sldNum"/>
          </p:nvPr>
        </p:nvSpPr>
        <p:spPr>
          <a:xfrm>
            <a:off x="8610600" y="6483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21f141ce928_0_3031"/>
          <p:cNvSpPr/>
          <p:nvPr/>
        </p:nvSpPr>
        <p:spPr>
          <a:xfrm>
            <a:off x="149725" y="1514742"/>
            <a:ext cx="3861600" cy="38328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0"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rPr>
              <a:t>Something still circling in my mind is...</a:t>
            </a:r>
            <a:endParaRPr b="1" sz="2900">
              <a:solidFill>
                <a:schemeClr val="lt1"/>
              </a:solidFill>
              <a:latin typeface="Asap"/>
              <a:ea typeface="Asap"/>
              <a:cs typeface="Asap"/>
              <a:sym typeface="Asap"/>
            </a:endParaRPr>
          </a:p>
        </p:txBody>
      </p:sp>
      <p:sp>
        <p:nvSpPr>
          <p:cNvPr id="479" name="Google Shape;479;g21f141ce928_0_3031"/>
          <p:cNvSpPr/>
          <p:nvPr/>
        </p:nvSpPr>
        <p:spPr>
          <a:xfrm>
            <a:off x="4305608" y="1710200"/>
            <a:ext cx="3580800" cy="34419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0"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rPr>
              <a:t>Something that squares with my thinking is...</a:t>
            </a:r>
            <a:endParaRPr b="1" sz="2900">
              <a:solidFill>
                <a:schemeClr val="lt1"/>
              </a:solidFill>
              <a:latin typeface="Asap"/>
              <a:ea typeface="Asap"/>
              <a:cs typeface="Asap"/>
              <a:sym typeface="Asap"/>
            </a:endParaRPr>
          </a:p>
        </p:txBody>
      </p:sp>
      <p:grpSp>
        <p:nvGrpSpPr>
          <p:cNvPr id="480" name="Google Shape;480;g21f141ce928_0_3031"/>
          <p:cNvGrpSpPr/>
          <p:nvPr/>
        </p:nvGrpSpPr>
        <p:grpSpPr>
          <a:xfrm>
            <a:off x="8180675" y="1710200"/>
            <a:ext cx="3861600" cy="3441900"/>
            <a:chOff x="8180675" y="1710200"/>
            <a:chExt cx="3861600" cy="3441900"/>
          </a:xfrm>
        </p:grpSpPr>
        <p:sp>
          <p:nvSpPr>
            <p:cNvPr id="481" name="Google Shape;481;g21f141ce928_0_3031"/>
            <p:cNvSpPr/>
            <p:nvPr/>
          </p:nvSpPr>
          <p:spPr>
            <a:xfrm>
              <a:off x="8180675" y="1710200"/>
              <a:ext cx="3861600" cy="3441900"/>
            </a:xfrm>
            <a:prstGeom prst="triangle">
              <a:avLst>
                <a:gd fmla="val 50000" name="adj"/>
              </a:avLst>
            </a:pr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100"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endParaRPr>
            </a:p>
          </p:txBody>
        </p:sp>
        <p:sp>
          <p:nvSpPr>
            <p:cNvPr id="482" name="Google Shape;482;g21f141ce928_0_3031"/>
            <p:cNvSpPr txBox="1"/>
            <p:nvPr/>
          </p:nvSpPr>
          <p:spPr>
            <a:xfrm>
              <a:off x="9048725" y="2842125"/>
              <a:ext cx="2125500" cy="184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1" sz="3100"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US" sz="3100">
                  <a:solidFill>
                    <a:schemeClr val="lt1"/>
                  </a:solidFill>
                  <a:latin typeface="Asap"/>
                  <a:ea typeface="Asap"/>
                  <a:cs typeface="Asap"/>
                  <a:sym typeface="Asap"/>
                </a:rPr>
                <a:t>Takeaways I have are...</a:t>
              </a:r>
              <a:endParaRPr b="1" sz="3100">
                <a:solidFill>
                  <a:schemeClr val="lt1"/>
                </a:solidFill>
                <a:latin typeface="Asap"/>
                <a:ea typeface="Asap"/>
                <a:cs typeface="Asap"/>
                <a:sym typeface="Asap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latin typeface="Asap"/>
                <a:ea typeface="Asap"/>
                <a:cs typeface="Asap"/>
                <a:sym typeface="Asap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1"/>
          <p:cNvSpPr txBox="1"/>
          <p:nvPr>
            <p:ph type="title"/>
          </p:nvPr>
        </p:nvSpPr>
        <p:spPr>
          <a:xfrm>
            <a:off x="2287928" y="610865"/>
            <a:ext cx="7616143" cy="561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169"/>
              </a:buClr>
              <a:buSzPts val="4000"/>
              <a:buFont typeface="Times New Roman"/>
              <a:buNone/>
            </a:pPr>
            <a:r>
              <a:rPr b="0" lang="en-US" sz="4000">
                <a:latin typeface="Times New Roman"/>
                <a:ea typeface="Times New Roman"/>
                <a:cs typeface="Times New Roman"/>
                <a:sym typeface="Times New Roman"/>
              </a:rPr>
              <a:t>Thank You</a:t>
            </a:r>
            <a:endParaRPr/>
          </a:p>
        </p:txBody>
      </p:sp>
      <p:sp>
        <p:nvSpPr>
          <p:cNvPr id="488" name="Google Shape;488;p21"/>
          <p:cNvSpPr txBox="1"/>
          <p:nvPr>
            <p:ph idx="1" type="body"/>
          </p:nvPr>
        </p:nvSpPr>
        <p:spPr>
          <a:xfrm>
            <a:off x="838200" y="1477008"/>
            <a:ext cx="10515600" cy="47012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169"/>
              </a:buClr>
              <a:buSzPts val="2800"/>
              <a:buChar char="•"/>
            </a:pPr>
            <a:r>
              <a:rPr lang="en-US">
                <a:solidFill>
                  <a:srgbClr val="172169"/>
                </a:solidFill>
              </a:rPr>
              <a:t>Education Systems Center: </a:t>
            </a:r>
            <a:r>
              <a:rPr lang="en-US" u="sng">
                <a:solidFill>
                  <a:srgbClr val="172169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https://edsystemsniu.org/</a:t>
            </a:r>
            <a:r>
              <a:rPr lang="en-US">
                <a:solidFill>
                  <a:srgbClr val="172169"/>
                </a:solidFill>
              </a:rPr>
              <a:t>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2169"/>
              </a:buClr>
              <a:buSzPts val="2800"/>
              <a:buChar char="•"/>
            </a:pPr>
            <a:r>
              <a:rPr lang="en-US">
                <a:solidFill>
                  <a:srgbClr val="172169"/>
                </a:solidFill>
              </a:rPr>
              <a:t>Postsecondary and Workforce Readiness Act: </a:t>
            </a:r>
            <a:r>
              <a:rPr lang="en-US" u="sng">
                <a:solidFill>
                  <a:srgbClr val="172169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WWW.PWRACT.ORG</a:t>
            </a:r>
            <a:endParaRPr>
              <a:solidFill>
                <a:srgbClr val="172169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2169"/>
              </a:buClr>
              <a:buSzPts val="2800"/>
              <a:buChar char="•"/>
            </a:pPr>
            <a:r>
              <a:rPr lang="en-US">
                <a:solidFill>
                  <a:srgbClr val="172169"/>
                </a:solidFill>
              </a:rPr>
              <a:t>Meagan Mitchell: mmitchell9@niu.edu 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8595B"/>
              </a:buClr>
              <a:buSzPts val="2800"/>
              <a:buNone/>
            </a:pPr>
            <a:r>
              <a:t/>
            </a:r>
            <a:endParaRPr>
              <a:solidFill>
                <a:srgbClr val="172169"/>
              </a:solidFill>
            </a:endParaRPr>
          </a:p>
        </p:txBody>
      </p:sp>
      <p:sp>
        <p:nvSpPr>
          <p:cNvPr id="489" name="Google Shape;489;p21"/>
          <p:cNvSpPr txBox="1"/>
          <p:nvPr>
            <p:ph idx="12" type="sldNum"/>
          </p:nvPr>
        </p:nvSpPr>
        <p:spPr>
          <a:xfrm>
            <a:off x="8610600" y="6483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1f141ce928_0_2428"/>
          <p:cNvSpPr txBox="1"/>
          <p:nvPr>
            <p:ph idx="12" type="sldNum"/>
          </p:nvPr>
        </p:nvSpPr>
        <p:spPr>
          <a:xfrm>
            <a:off x="211325" y="4797017"/>
            <a:ext cx="360300" cy="232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6" name="Google Shape;116;g21f141ce928_0_2428"/>
          <p:cNvSpPr txBox="1"/>
          <p:nvPr>
            <p:ph type="title"/>
          </p:nvPr>
        </p:nvSpPr>
        <p:spPr>
          <a:xfrm>
            <a:off x="1962383" y="319417"/>
            <a:ext cx="8267100" cy="58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Asap Condensed"/>
                <a:ea typeface="Asap Condensed"/>
                <a:cs typeface="Asap Condensed"/>
                <a:sym typeface="Asap Condensed"/>
              </a:rPr>
              <a:t>The Education Systems Center  Staff</a:t>
            </a:r>
            <a:endParaRPr b="1"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117" name="Google Shape;117;g21f141ce928_0_2428"/>
          <p:cNvSpPr txBox="1"/>
          <p:nvPr>
            <p:ph idx="4" type="body"/>
          </p:nvPr>
        </p:nvSpPr>
        <p:spPr>
          <a:xfrm>
            <a:off x="4998850" y="5246575"/>
            <a:ext cx="2560500" cy="8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Meagan Mitchell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</a:pPr>
            <a:r>
              <a:rPr lang="en-US">
                <a:latin typeface="Asap Condensed"/>
                <a:ea typeface="Asap Condensed"/>
                <a:cs typeface="Asap Condensed"/>
                <a:sym typeface="Asap Condensed"/>
              </a:rPr>
              <a:t>Pathways Manager</a:t>
            </a:r>
            <a:endParaRPr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pic>
        <p:nvPicPr>
          <p:cNvPr id="118" name="Google Shape;118;g21f141ce928_0_24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60350" y="1434751"/>
            <a:ext cx="3744302" cy="374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"/>
          <p:cNvSpPr txBox="1"/>
          <p:nvPr>
            <p:ph type="title"/>
          </p:nvPr>
        </p:nvSpPr>
        <p:spPr>
          <a:xfrm>
            <a:off x="2287928" y="610865"/>
            <a:ext cx="7616143" cy="561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169"/>
              </a:buClr>
              <a:buSzPts val="4000"/>
              <a:buFont typeface="Times New Roman"/>
              <a:buNone/>
            </a:pPr>
            <a:r>
              <a:rPr b="0" lang="en-US" sz="4000">
                <a:latin typeface="Times New Roman"/>
                <a:ea typeface="Times New Roman"/>
                <a:cs typeface="Times New Roman"/>
                <a:sym typeface="Times New Roman"/>
              </a:rPr>
              <a:t>Agenda</a:t>
            </a:r>
            <a:endParaRPr b="0" sz="4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3"/>
          <p:cNvSpPr txBox="1"/>
          <p:nvPr>
            <p:ph idx="1" type="body"/>
          </p:nvPr>
        </p:nvSpPr>
        <p:spPr>
          <a:xfrm>
            <a:off x="838200" y="1477008"/>
            <a:ext cx="10515600" cy="47012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169"/>
              </a:buClr>
              <a:buSzPts val="2800"/>
              <a:buChar char="•"/>
            </a:pPr>
            <a:r>
              <a:rPr lang="en-US">
                <a:solidFill>
                  <a:srgbClr val="172169"/>
                </a:solidFill>
              </a:rPr>
              <a:t>Introduction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2169"/>
              </a:buClr>
              <a:buSzPts val="2400"/>
              <a:buChar char="•"/>
            </a:pPr>
            <a:r>
              <a:rPr lang="en-US">
                <a:solidFill>
                  <a:srgbClr val="172169"/>
                </a:solidFill>
              </a:rPr>
              <a:t>Education Systems Center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2169"/>
              </a:buClr>
              <a:buSzPts val="2800"/>
              <a:buChar char="•"/>
            </a:pPr>
            <a:r>
              <a:rPr lang="en-US">
                <a:solidFill>
                  <a:srgbClr val="172169"/>
                </a:solidFill>
              </a:rPr>
              <a:t>State Frameworks on College and Career Pathways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2169"/>
              </a:buClr>
              <a:buSzPts val="2800"/>
              <a:buChar char="•"/>
            </a:pPr>
            <a:r>
              <a:rPr lang="en-US">
                <a:solidFill>
                  <a:srgbClr val="172169"/>
                </a:solidFill>
              </a:rPr>
              <a:t>Pathway Endorsement: Requirements and Key Features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2169"/>
              </a:buClr>
              <a:buSzPts val="2800"/>
              <a:buChar char="•"/>
            </a:pPr>
            <a:r>
              <a:rPr lang="en-US">
                <a:solidFill>
                  <a:srgbClr val="172169"/>
                </a:solidFill>
              </a:rPr>
              <a:t>Implementing CCPE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2169"/>
              </a:buClr>
              <a:buSzPts val="2800"/>
              <a:buChar char="•"/>
            </a:pPr>
            <a:r>
              <a:rPr lang="en-US">
                <a:solidFill>
                  <a:srgbClr val="172169"/>
                </a:solidFill>
              </a:rPr>
              <a:t>Resources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8595B"/>
              </a:buClr>
              <a:buSzPts val="2800"/>
              <a:buNone/>
            </a:pPr>
            <a:r>
              <a:t/>
            </a:r>
            <a:endParaRPr>
              <a:solidFill>
                <a:srgbClr val="172169"/>
              </a:solidFill>
            </a:endParaRPr>
          </a:p>
        </p:txBody>
      </p:sp>
      <p:sp>
        <p:nvSpPr>
          <p:cNvPr id="125" name="Google Shape;125;p3"/>
          <p:cNvSpPr txBox="1"/>
          <p:nvPr>
            <p:ph idx="12" type="sldNum"/>
          </p:nvPr>
        </p:nvSpPr>
        <p:spPr>
          <a:xfrm>
            <a:off x="8610600" y="6483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1f141ce928_0_0"/>
          <p:cNvSpPr txBox="1"/>
          <p:nvPr>
            <p:ph type="title"/>
          </p:nvPr>
        </p:nvSpPr>
        <p:spPr>
          <a:xfrm>
            <a:off x="8413950" y="407900"/>
            <a:ext cx="3352800" cy="660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Geographic Focus: Where We Work</a:t>
            </a:r>
            <a:endParaRPr sz="3200"/>
          </a:p>
        </p:txBody>
      </p:sp>
      <p:pic>
        <p:nvPicPr>
          <p:cNvPr id="132" name="Google Shape;132;g21f141ce928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1050" y="3557400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g21f141ce928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5550" y="3557400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21f141ce928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490050" y="3557400"/>
            <a:ext cx="18288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21f141ce928_0_0"/>
          <p:cNvSpPr txBox="1"/>
          <p:nvPr/>
        </p:nvSpPr>
        <p:spPr>
          <a:xfrm>
            <a:off x="382700" y="5310000"/>
            <a:ext cx="2305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Roboto Condensed"/>
                <a:ea typeface="Roboto Condensed"/>
                <a:cs typeface="Roboto Condensed"/>
                <a:sym typeface="Roboto Condensed"/>
              </a:rPr>
              <a:t>Bridges to</a:t>
            </a:r>
            <a:endParaRPr sz="18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Roboto Condensed"/>
                <a:ea typeface="Roboto Condensed"/>
                <a:cs typeface="Roboto Condensed"/>
                <a:sym typeface="Roboto Condensed"/>
              </a:rPr>
              <a:t>Postsecondary</a:t>
            </a:r>
            <a:endParaRPr sz="18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36" name="Google Shape;136;g21f141ce928_0_0"/>
          <p:cNvSpPr txBox="1"/>
          <p:nvPr/>
        </p:nvSpPr>
        <p:spPr>
          <a:xfrm>
            <a:off x="2817200" y="5310000"/>
            <a:ext cx="2305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Roboto Condensed"/>
                <a:ea typeface="Roboto Condensed"/>
                <a:cs typeface="Roboto Condensed"/>
                <a:sym typeface="Roboto Condensed"/>
              </a:rPr>
              <a:t>College &amp; Career</a:t>
            </a:r>
            <a:endParaRPr sz="18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Roboto Condensed"/>
                <a:ea typeface="Roboto Condensed"/>
                <a:cs typeface="Roboto Condensed"/>
                <a:sym typeface="Roboto Condensed"/>
              </a:rPr>
              <a:t>Pathways</a:t>
            </a:r>
            <a:endParaRPr sz="18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37" name="Google Shape;137;g21f141ce928_0_0"/>
          <p:cNvSpPr txBox="1"/>
          <p:nvPr/>
        </p:nvSpPr>
        <p:spPr>
          <a:xfrm>
            <a:off x="5251700" y="5310000"/>
            <a:ext cx="2305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Roboto Condensed"/>
                <a:ea typeface="Roboto Condensed"/>
                <a:cs typeface="Roboto Condensed"/>
                <a:sym typeface="Roboto Condensed"/>
              </a:rPr>
              <a:t>Data Impact</a:t>
            </a:r>
            <a:endParaRPr sz="180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Roboto Condensed"/>
                <a:ea typeface="Roboto Condensed"/>
                <a:cs typeface="Roboto Condensed"/>
                <a:sym typeface="Roboto Condensed"/>
              </a:rPr>
              <a:t>&amp; Leadership</a:t>
            </a:r>
            <a:endParaRPr sz="18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38" name="Google Shape;138;g21f141ce928_0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75950" y="1545250"/>
            <a:ext cx="18288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21f141ce928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175950" y="3804200"/>
            <a:ext cx="18288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21f141ce928_0_0"/>
          <p:cNvSpPr txBox="1"/>
          <p:nvPr/>
        </p:nvSpPr>
        <p:spPr>
          <a:xfrm>
            <a:off x="8937600" y="3404000"/>
            <a:ext cx="2305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Statewide</a:t>
            </a:r>
            <a:endParaRPr sz="18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41" name="Google Shape;141;g21f141ce928_0_0"/>
          <p:cNvSpPr txBox="1"/>
          <p:nvPr/>
        </p:nvSpPr>
        <p:spPr>
          <a:xfrm>
            <a:off x="8937600" y="5691000"/>
            <a:ext cx="2305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Community Networks</a:t>
            </a:r>
            <a:endParaRPr sz="18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42" name="Google Shape;142;g21f141ce928_0_0"/>
          <p:cNvSpPr txBox="1"/>
          <p:nvPr>
            <p:ph idx="1" type="body"/>
          </p:nvPr>
        </p:nvSpPr>
        <p:spPr>
          <a:xfrm>
            <a:off x="535775" y="561750"/>
            <a:ext cx="7086600" cy="32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</a:pPr>
            <a:r>
              <a:rPr b="1" lang="en-US" sz="3200">
                <a:solidFill>
                  <a:schemeClr val="dk2"/>
                </a:solidFill>
              </a:rPr>
              <a:t>Our Mission</a:t>
            </a:r>
            <a:br>
              <a:rPr lang="en-US"/>
            </a:br>
            <a:r>
              <a:rPr lang="en-US"/>
              <a:t>Shape and strengthen education and workforce systems to advance racial equity and prepare more young people for productive careers and lives in a global economy.</a:t>
            </a:r>
            <a:endParaRPr/>
          </a:p>
          <a:p>
            <a:pPr indent="0" lvl="0" marL="0" rtl="0" algn="l"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</a:pPr>
            <a:r>
              <a:rPr b="1" lang="en-US" sz="3200">
                <a:solidFill>
                  <a:schemeClr val="dk2"/>
                </a:solidFill>
              </a:rPr>
              <a:t>Focus Areas: What We Do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 txBox="1"/>
          <p:nvPr>
            <p:ph type="title"/>
          </p:nvPr>
        </p:nvSpPr>
        <p:spPr>
          <a:xfrm>
            <a:off x="2287928" y="610865"/>
            <a:ext cx="7616143" cy="561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169"/>
              </a:buClr>
              <a:buSzPts val="3200"/>
              <a:buFont typeface="Times New Roman"/>
              <a:buNone/>
            </a:pPr>
            <a:r>
              <a:rPr b="0" lang="en-US" sz="3200">
                <a:latin typeface="Times New Roman"/>
                <a:ea typeface="Times New Roman"/>
                <a:cs typeface="Times New Roman"/>
                <a:sym typeface="Times New Roman"/>
              </a:rPr>
              <a:t>Postsecondary and Workforce Readiness Act </a:t>
            </a:r>
            <a:endParaRPr/>
          </a:p>
        </p:txBody>
      </p:sp>
      <p:sp>
        <p:nvSpPr>
          <p:cNvPr id="148" name="Google Shape;148;p5"/>
          <p:cNvSpPr txBox="1"/>
          <p:nvPr>
            <p:ph idx="1" type="body"/>
          </p:nvPr>
        </p:nvSpPr>
        <p:spPr>
          <a:xfrm>
            <a:off x="838200" y="1477008"/>
            <a:ext cx="10515600" cy="47012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169"/>
              </a:buClr>
              <a:buSzPts val="2800"/>
              <a:buNone/>
            </a:pPr>
            <a:r>
              <a:rPr lang="en-US">
                <a:solidFill>
                  <a:srgbClr val="172169"/>
                </a:solidFill>
              </a:rPr>
              <a:t>Public Act 99-0674 (HB 5729)</a:t>
            </a:r>
            <a:br>
              <a:rPr lang="en-US">
                <a:solidFill>
                  <a:srgbClr val="172169"/>
                </a:solidFill>
              </a:rPr>
            </a:br>
            <a:r>
              <a:rPr lang="en-US">
                <a:solidFill>
                  <a:srgbClr val="172169"/>
                </a:solidFill>
              </a:rPr>
              <a:t>	Signed by Governor July 29, 2016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8595B"/>
              </a:buClr>
              <a:buSzPts val="2800"/>
              <a:buNone/>
            </a:pPr>
            <a:r>
              <a:t/>
            </a:r>
            <a:endParaRPr>
              <a:solidFill>
                <a:srgbClr val="172169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2169"/>
              </a:buClr>
              <a:buSzPts val="2800"/>
              <a:buNone/>
            </a:pPr>
            <a:r>
              <a:rPr lang="en-US">
                <a:solidFill>
                  <a:srgbClr val="172169"/>
                </a:solidFill>
              </a:rPr>
              <a:t>Four Components: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2169"/>
              </a:buClr>
              <a:buSzPts val="2800"/>
              <a:buChar char="•"/>
            </a:pPr>
            <a:r>
              <a:rPr lang="en-US">
                <a:solidFill>
                  <a:srgbClr val="172169"/>
                </a:solidFill>
              </a:rPr>
              <a:t>Postsecondary and Career Expectations (PaCE)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2169"/>
              </a:buClr>
              <a:buSzPts val="2800"/>
              <a:buChar char="•"/>
            </a:pPr>
            <a:r>
              <a:rPr lang="en-US">
                <a:solidFill>
                  <a:srgbClr val="172169"/>
                </a:solidFill>
              </a:rPr>
              <a:t>Scaling of 12th Grade Transitional Courses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2169"/>
              </a:buClr>
              <a:buSzPts val="2800"/>
              <a:buChar char="•"/>
            </a:pPr>
            <a:r>
              <a:rPr lang="en-US">
                <a:solidFill>
                  <a:srgbClr val="172169"/>
                </a:solidFill>
              </a:rPr>
              <a:t>College &amp; Career Pathway Endorsements on High School Diplomas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2169"/>
              </a:buClr>
              <a:buSzPts val="2800"/>
              <a:buChar char="•"/>
            </a:pPr>
            <a:r>
              <a:rPr lang="en-US">
                <a:solidFill>
                  <a:srgbClr val="172169"/>
                </a:solidFill>
              </a:rPr>
              <a:t>Pilot of Competency-based High School Graduation Requirements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8595B"/>
              </a:buClr>
              <a:buSzPts val="2800"/>
              <a:buNone/>
            </a:pPr>
            <a:r>
              <a:t/>
            </a:r>
            <a:endParaRPr>
              <a:solidFill>
                <a:srgbClr val="172169"/>
              </a:solidFill>
            </a:endParaRPr>
          </a:p>
        </p:txBody>
      </p:sp>
      <p:sp>
        <p:nvSpPr>
          <p:cNvPr id="149" name="Google Shape;149;p5"/>
          <p:cNvSpPr txBox="1"/>
          <p:nvPr>
            <p:ph idx="12" type="sldNum"/>
          </p:nvPr>
        </p:nvSpPr>
        <p:spPr>
          <a:xfrm>
            <a:off x="8610600" y="6483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50" name="Google Shape;150;p5"/>
          <p:cNvGrpSpPr/>
          <p:nvPr/>
        </p:nvGrpSpPr>
        <p:grpSpPr>
          <a:xfrm>
            <a:off x="9525000" y="1477008"/>
            <a:ext cx="1974773" cy="2553494"/>
            <a:chOff x="609600" y="2209800"/>
            <a:chExt cx="1974773" cy="2553494"/>
          </a:xfrm>
        </p:grpSpPr>
        <p:pic>
          <p:nvPicPr>
            <p:cNvPr id="151" name="Google Shape;151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09600" y="2209800"/>
              <a:ext cx="1974773" cy="19747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2" name="Google Shape;152;p5"/>
            <p:cNvSpPr txBox="1"/>
            <p:nvPr/>
          </p:nvSpPr>
          <p:spPr>
            <a:xfrm>
              <a:off x="758787" y="4231482"/>
              <a:ext cx="1676399" cy="5318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hlink"/>
                </a:buClr>
                <a:buSzPts val="1800"/>
                <a:buFont typeface="Arial"/>
                <a:buNone/>
              </a:pPr>
              <a:r>
                <a:rPr lang="en-US" sz="1800" u="sng">
                  <a:solidFill>
                    <a:schemeClr val="hlink"/>
                  </a:solidFill>
                  <a:latin typeface="Arial"/>
                  <a:ea typeface="Arial"/>
                  <a:cs typeface="Arial"/>
                  <a:sym typeface="Arial"/>
                  <a:hlinkClick r:id="rId4"/>
                </a:rPr>
                <a:t>pwract.org</a:t>
              </a:r>
              <a:endPara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" name="Google Shape;153;p5"/>
          <p:cNvSpPr/>
          <p:nvPr/>
        </p:nvSpPr>
        <p:spPr>
          <a:xfrm>
            <a:off x="952499" y="4342639"/>
            <a:ext cx="10177956" cy="633604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"/>
          <p:cNvSpPr txBox="1"/>
          <p:nvPr>
            <p:ph type="title"/>
          </p:nvPr>
        </p:nvSpPr>
        <p:spPr>
          <a:xfrm>
            <a:off x="2287928" y="610865"/>
            <a:ext cx="7616143" cy="561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169"/>
              </a:buClr>
              <a:buSzPts val="4000"/>
              <a:buFont typeface="Times New Roman"/>
              <a:buNone/>
            </a:pPr>
            <a:r>
              <a:rPr b="0" lang="en-US" sz="4000">
                <a:latin typeface="Times New Roman"/>
                <a:ea typeface="Times New Roman"/>
                <a:cs typeface="Times New Roman"/>
                <a:sym typeface="Times New Roman"/>
              </a:rPr>
              <a:t>State Pathways Model</a:t>
            </a:r>
            <a:endParaRPr/>
          </a:p>
        </p:txBody>
      </p:sp>
      <p:sp>
        <p:nvSpPr>
          <p:cNvPr id="159" name="Google Shape;159;p6"/>
          <p:cNvSpPr txBox="1"/>
          <p:nvPr>
            <p:ph idx="12" type="sldNum"/>
          </p:nvPr>
        </p:nvSpPr>
        <p:spPr>
          <a:xfrm>
            <a:off x="8610600" y="6483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60" name="Google Shape;160;p6"/>
          <p:cNvGrpSpPr/>
          <p:nvPr/>
        </p:nvGrpSpPr>
        <p:grpSpPr>
          <a:xfrm>
            <a:off x="1208029" y="1582095"/>
            <a:ext cx="1370260" cy="4186906"/>
            <a:chOff x="2801019" y="2046"/>
            <a:chExt cx="1370260" cy="4186906"/>
          </a:xfrm>
        </p:grpSpPr>
        <p:sp>
          <p:nvSpPr>
            <p:cNvPr id="161" name="Google Shape;161;p6"/>
            <p:cNvSpPr/>
            <p:nvPr/>
          </p:nvSpPr>
          <p:spPr>
            <a:xfrm>
              <a:off x="2801019" y="2046"/>
              <a:ext cx="1370260" cy="761255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1905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6"/>
            <p:cNvSpPr txBox="1"/>
            <p:nvPr/>
          </p:nvSpPr>
          <p:spPr>
            <a:xfrm>
              <a:off x="2823315" y="24342"/>
              <a:ext cx="1325700" cy="71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5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Individualized Planning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6"/>
            <p:cNvSpPr/>
            <p:nvPr/>
          </p:nvSpPr>
          <p:spPr>
            <a:xfrm rot="5400000">
              <a:off x="3343414" y="782333"/>
              <a:ext cx="285470" cy="342565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7B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6"/>
            <p:cNvSpPr txBox="1"/>
            <p:nvPr/>
          </p:nvSpPr>
          <p:spPr>
            <a:xfrm>
              <a:off x="3383380" y="810881"/>
              <a:ext cx="205539" cy="1998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2801019" y="1143930"/>
              <a:ext cx="1370260" cy="761255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1905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6"/>
            <p:cNvSpPr txBox="1"/>
            <p:nvPr/>
          </p:nvSpPr>
          <p:spPr>
            <a:xfrm>
              <a:off x="2823315" y="1166226"/>
              <a:ext cx="1325668" cy="716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Career Focused Instruction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 rot="5400000">
              <a:off x="3343414" y="1924217"/>
              <a:ext cx="285470" cy="342565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7B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6"/>
            <p:cNvSpPr txBox="1"/>
            <p:nvPr/>
          </p:nvSpPr>
          <p:spPr>
            <a:xfrm>
              <a:off x="3383380" y="1952765"/>
              <a:ext cx="205539" cy="1998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2801019" y="2285813"/>
              <a:ext cx="1370260" cy="761255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1905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6"/>
            <p:cNvSpPr txBox="1"/>
            <p:nvPr/>
          </p:nvSpPr>
          <p:spPr>
            <a:xfrm>
              <a:off x="2823315" y="2308109"/>
              <a:ext cx="1325668" cy="716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Work-Based Learning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 rot="5400000">
              <a:off x="3343414" y="3066101"/>
              <a:ext cx="285470" cy="342565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7B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6"/>
            <p:cNvSpPr txBox="1"/>
            <p:nvPr/>
          </p:nvSpPr>
          <p:spPr>
            <a:xfrm>
              <a:off x="3383380" y="3094649"/>
              <a:ext cx="205539" cy="1998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2801019" y="3427697"/>
              <a:ext cx="1370260" cy="761255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1905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6"/>
            <p:cNvSpPr txBox="1"/>
            <p:nvPr/>
          </p:nvSpPr>
          <p:spPr>
            <a:xfrm>
              <a:off x="2823315" y="3449993"/>
              <a:ext cx="1325668" cy="716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Core Academics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5" name="Google Shape;175;p6"/>
          <p:cNvGrpSpPr/>
          <p:nvPr/>
        </p:nvGrpSpPr>
        <p:grpSpPr>
          <a:xfrm>
            <a:off x="2956617" y="3104721"/>
            <a:ext cx="7318751" cy="1097280"/>
            <a:chOff x="3577" y="1893328"/>
            <a:chExt cx="7318751" cy="1097280"/>
          </a:xfrm>
        </p:grpSpPr>
        <p:sp>
          <p:nvSpPr>
            <p:cNvPr id="176" name="Google Shape;176;p6"/>
            <p:cNvSpPr/>
            <p:nvPr/>
          </p:nvSpPr>
          <p:spPr>
            <a:xfrm>
              <a:off x="3577" y="1893328"/>
              <a:ext cx="1108901" cy="1097280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6"/>
            <p:cNvSpPr txBox="1"/>
            <p:nvPr/>
          </p:nvSpPr>
          <p:spPr>
            <a:xfrm>
              <a:off x="35715" y="1925466"/>
              <a:ext cx="1044625" cy="10330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Internships</a:t>
              </a:r>
              <a:br>
                <a:rPr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/CDE</a:t>
              </a:r>
              <a:endParaRPr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1223369" y="2304464"/>
              <a:ext cx="235087" cy="275007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7B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6"/>
            <p:cNvSpPr txBox="1"/>
            <p:nvPr/>
          </p:nvSpPr>
          <p:spPr>
            <a:xfrm>
              <a:off x="1223369" y="2359465"/>
              <a:ext cx="164561" cy="1650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1556039" y="1893328"/>
              <a:ext cx="1108901" cy="1097280"/>
            </a:xfrm>
            <a:prstGeom prst="roundRect">
              <a:avLst>
                <a:gd fmla="val 10000" name="adj"/>
              </a:avLst>
            </a:prstGeom>
            <a:solidFill>
              <a:srgbClr val="006E9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6"/>
            <p:cNvSpPr txBox="1"/>
            <p:nvPr/>
          </p:nvSpPr>
          <p:spPr>
            <a:xfrm>
              <a:off x="1588177" y="1925466"/>
              <a:ext cx="1044625" cy="10330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Low-Skilled </a:t>
              </a:r>
              <a:br>
                <a:rPr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Jobs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2775831" y="2304464"/>
              <a:ext cx="235087" cy="275007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7B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6"/>
            <p:cNvSpPr txBox="1"/>
            <p:nvPr/>
          </p:nvSpPr>
          <p:spPr>
            <a:xfrm>
              <a:off x="2775831" y="2359465"/>
              <a:ext cx="164561" cy="1650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3108502" y="1893328"/>
              <a:ext cx="1108901" cy="1097280"/>
            </a:xfrm>
            <a:prstGeom prst="roundRect">
              <a:avLst>
                <a:gd fmla="val 10000" name="adj"/>
              </a:avLst>
            </a:prstGeom>
            <a:solidFill>
              <a:srgbClr val="00638A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6"/>
            <p:cNvSpPr txBox="1"/>
            <p:nvPr/>
          </p:nvSpPr>
          <p:spPr>
            <a:xfrm>
              <a:off x="3140640" y="1925466"/>
              <a:ext cx="1044625" cy="10330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Semi-</a:t>
              </a:r>
              <a:endPara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Skilled </a:t>
              </a:r>
              <a:br>
                <a:rPr lang="en-US" sz="1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en-US" sz="1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Jobs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328294" y="2304464"/>
              <a:ext cx="235087" cy="275007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7B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6"/>
            <p:cNvSpPr txBox="1"/>
            <p:nvPr/>
          </p:nvSpPr>
          <p:spPr>
            <a:xfrm>
              <a:off x="4328294" y="2359465"/>
              <a:ext cx="164561" cy="1650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660964" y="1893328"/>
              <a:ext cx="1108901" cy="1097280"/>
            </a:xfrm>
            <a:prstGeom prst="roundRect">
              <a:avLst>
                <a:gd fmla="val 10000" name="adj"/>
              </a:avLst>
            </a:prstGeom>
            <a:solidFill>
              <a:srgbClr val="00537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6"/>
            <p:cNvSpPr txBox="1"/>
            <p:nvPr/>
          </p:nvSpPr>
          <p:spPr>
            <a:xfrm>
              <a:off x="4693102" y="1925466"/>
              <a:ext cx="1044625" cy="10330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Middle-</a:t>
              </a:r>
              <a:endPara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Skilled Jobs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5880756" y="2304464"/>
              <a:ext cx="235087" cy="275007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7BB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6"/>
            <p:cNvSpPr txBox="1"/>
            <p:nvPr/>
          </p:nvSpPr>
          <p:spPr>
            <a:xfrm>
              <a:off x="5880756" y="2359465"/>
              <a:ext cx="164561" cy="1650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6213427" y="1893328"/>
              <a:ext cx="1108901" cy="1097280"/>
            </a:xfrm>
            <a:prstGeom prst="roundRect">
              <a:avLst>
                <a:gd fmla="val 10000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6"/>
            <p:cNvSpPr txBox="1"/>
            <p:nvPr/>
          </p:nvSpPr>
          <p:spPr>
            <a:xfrm>
              <a:off x="6245565" y="1925466"/>
              <a:ext cx="1044625" cy="10330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Advanced-Skilled Jobs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" name="Google Shape;194;p6"/>
          <p:cNvGrpSpPr/>
          <p:nvPr/>
        </p:nvGrpSpPr>
        <p:grpSpPr>
          <a:xfrm>
            <a:off x="2943570" y="2286671"/>
            <a:ext cx="7334138" cy="609601"/>
            <a:chOff x="1236" y="0"/>
            <a:chExt cx="7334138" cy="609601"/>
          </a:xfrm>
        </p:grpSpPr>
        <p:sp>
          <p:nvSpPr>
            <p:cNvPr id="195" name="Google Shape;195;p6"/>
            <p:cNvSpPr/>
            <p:nvPr/>
          </p:nvSpPr>
          <p:spPr>
            <a:xfrm>
              <a:off x="1236" y="0"/>
              <a:ext cx="3798168" cy="609601"/>
            </a:xfrm>
            <a:prstGeom prst="homePlate">
              <a:avLst>
                <a:gd fmla="val 50000" name="adj"/>
              </a:avLst>
            </a:prstGeom>
            <a:solidFill>
              <a:srgbClr val="7BDEDC"/>
            </a:solidFill>
            <a:ln cap="flat" cmpd="sng" w="381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6"/>
            <p:cNvSpPr txBox="1"/>
            <p:nvPr/>
          </p:nvSpPr>
          <p:spPr>
            <a:xfrm>
              <a:off x="1236" y="0"/>
              <a:ext cx="3645768" cy="6096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2650" lIns="85325" spcFirstLastPara="1" rIns="21325" wrap="square" tIns="426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Arial"/>
                <a:buNone/>
              </a:pPr>
              <a:r>
                <a:rPr lang="en-US" sz="16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     Secondary Pathway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6"/>
            <p:cNvSpPr/>
            <p:nvPr/>
          </p:nvSpPr>
          <p:spPr>
            <a:xfrm>
              <a:off x="2822145" y="0"/>
              <a:ext cx="4513229" cy="609601"/>
            </a:xfrm>
            <a:prstGeom prst="chevron">
              <a:avLst>
                <a:gd fmla="val 50000" name="adj"/>
              </a:avLst>
            </a:prstGeom>
            <a:solidFill>
              <a:schemeClr val="accent3"/>
            </a:solidFill>
            <a:ln cap="flat" cmpd="sng" w="381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6"/>
            <p:cNvSpPr txBox="1"/>
            <p:nvPr/>
          </p:nvSpPr>
          <p:spPr>
            <a:xfrm>
              <a:off x="3126946" y="0"/>
              <a:ext cx="3903628" cy="60960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2650" lIns="64000" spcFirstLastPara="1" rIns="21325" wrap="square" tIns="426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Arial"/>
                <a:buNone/>
              </a:pPr>
              <a:r>
                <a:rPr lang="en-US" sz="16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        Postsecondary Pathway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99" name="Google Shape;19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36025" y="1732449"/>
            <a:ext cx="458624" cy="733798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6"/>
          <p:cNvSpPr txBox="1"/>
          <p:nvPr/>
        </p:nvSpPr>
        <p:spPr>
          <a:xfrm>
            <a:off x="6028833" y="1841414"/>
            <a:ext cx="10978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Endorsement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1" name="Google Shape;201;p6"/>
          <p:cNvGrpSpPr/>
          <p:nvPr/>
        </p:nvGrpSpPr>
        <p:grpSpPr>
          <a:xfrm>
            <a:off x="6842752" y="4441873"/>
            <a:ext cx="1315738" cy="1286749"/>
            <a:chOff x="6380461" y="4026289"/>
            <a:chExt cx="1315738" cy="1286749"/>
          </a:xfrm>
        </p:grpSpPr>
        <p:sp>
          <p:nvSpPr>
            <p:cNvPr id="202" name="Google Shape;202;p6"/>
            <p:cNvSpPr txBox="1"/>
            <p:nvPr/>
          </p:nvSpPr>
          <p:spPr>
            <a:xfrm>
              <a:off x="6380461" y="4026289"/>
              <a:ext cx="1140464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AA/AAS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Diploma roll" id="203" name="Google Shape;203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2357607">
              <a:off x="6595625" y="4212464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4" name="Google Shape;204;p6"/>
          <p:cNvGrpSpPr/>
          <p:nvPr/>
        </p:nvGrpSpPr>
        <p:grpSpPr>
          <a:xfrm>
            <a:off x="8386174" y="4441873"/>
            <a:ext cx="1286748" cy="1286750"/>
            <a:chOff x="7910594" y="4026289"/>
            <a:chExt cx="1286748" cy="1286750"/>
          </a:xfrm>
        </p:grpSpPr>
        <p:sp>
          <p:nvSpPr>
            <p:cNvPr id="205" name="Google Shape;205;p6"/>
            <p:cNvSpPr txBox="1"/>
            <p:nvPr/>
          </p:nvSpPr>
          <p:spPr>
            <a:xfrm>
              <a:off x="8140571" y="4026289"/>
              <a:ext cx="733855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BA/BS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Diploma roll" id="206" name="Google Shape;206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2357607">
              <a:off x="8096768" y="4212465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7" name="Google Shape;207;p6"/>
          <p:cNvGrpSpPr/>
          <p:nvPr/>
        </p:nvGrpSpPr>
        <p:grpSpPr>
          <a:xfrm>
            <a:off x="5303897" y="4322931"/>
            <a:ext cx="1097800" cy="1126136"/>
            <a:chOff x="4789257" y="3907347"/>
            <a:chExt cx="1097800" cy="1126136"/>
          </a:xfrm>
        </p:grpSpPr>
        <p:sp>
          <p:nvSpPr>
            <p:cNvPr id="208" name="Google Shape;208;p6"/>
            <p:cNvSpPr txBox="1"/>
            <p:nvPr/>
          </p:nvSpPr>
          <p:spPr>
            <a:xfrm>
              <a:off x="4789257" y="3907347"/>
              <a:ext cx="10978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Stackable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Credentials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Diploma" id="209" name="Google Shape;209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975785" y="4283658"/>
              <a:ext cx="749825" cy="7498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0" name="Google Shape;210;p6"/>
          <p:cNvGrpSpPr/>
          <p:nvPr/>
        </p:nvGrpSpPr>
        <p:grpSpPr>
          <a:xfrm>
            <a:off x="3721416" y="4322931"/>
            <a:ext cx="1097800" cy="1126136"/>
            <a:chOff x="4789257" y="3907347"/>
            <a:chExt cx="1097800" cy="1126136"/>
          </a:xfrm>
        </p:grpSpPr>
        <p:sp>
          <p:nvSpPr>
            <p:cNvPr id="211" name="Google Shape;211;p6"/>
            <p:cNvSpPr txBox="1"/>
            <p:nvPr/>
          </p:nvSpPr>
          <p:spPr>
            <a:xfrm>
              <a:off x="4789257" y="3907347"/>
              <a:ext cx="10978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Stackable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Credentials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Diploma" id="212" name="Google Shape;212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975785" y="4283658"/>
              <a:ext cx="749825" cy="7498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3" name="Google Shape;213;p6"/>
          <p:cNvSpPr/>
          <p:nvPr/>
        </p:nvSpPr>
        <p:spPr>
          <a:xfrm>
            <a:off x="10439400" y="1219199"/>
            <a:ext cx="1524000" cy="4191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rgbClr val="FCAF1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sap Condensed SemiBold"/>
              <a:buNone/>
            </a:pPr>
            <a:r>
              <a:rPr lang="en-US" sz="1600">
                <a:solidFill>
                  <a:schemeClr val="dk2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rPr>
              <a:t>OUTCOMES:</a:t>
            </a:r>
            <a:endParaRPr sz="15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sap"/>
              <a:buNone/>
            </a:pPr>
            <a:r>
              <a:t/>
            </a:r>
            <a:endParaRPr sz="1600">
              <a:solidFill>
                <a:schemeClr val="dk2"/>
              </a:solidFill>
              <a:latin typeface="Asap Condensed SemiBold"/>
              <a:ea typeface="Asap Condensed SemiBold"/>
              <a:cs typeface="Asap Condensed SemiBold"/>
              <a:sym typeface="Asap Condensed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sap Condensed SemiBold"/>
              <a:buNone/>
            </a:pPr>
            <a:r>
              <a:rPr b="1" lang="en-US" sz="1600">
                <a:solidFill>
                  <a:schemeClr val="dk2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rPr>
              <a:t>Credential Attainment </a:t>
            </a:r>
            <a:endParaRPr sz="15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sap"/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Asap Condensed SemiBold"/>
              <a:ea typeface="Asap Condensed SemiBold"/>
              <a:cs typeface="Asap Condensed SemiBold"/>
              <a:sym typeface="Asap Condensed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sap Condensed SemiBold"/>
              <a:buNone/>
            </a:pPr>
            <a:r>
              <a:rPr b="1" lang="en-US" sz="1600">
                <a:solidFill>
                  <a:schemeClr val="dk2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rPr>
              <a:t>&amp; </a:t>
            </a:r>
            <a:endParaRPr sz="15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sap"/>
              <a:buNone/>
            </a:pPr>
            <a:r>
              <a:t/>
            </a:r>
            <a:endParaRPr b="1" sz="1600">
              <a:solidFill>
                <a:schemeClr val="dk2"/>
              </a:solidFill>
              <a:latin typeface="Asap Condensed SemiBold"/>
              <a:ea typeface="Asap Condensed SemiBold"/>
              <a:cs typeface="Asap Condensed SemiBold"/>
              <a:sym typeface="Asap Condensed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sap Condensed SemiBold"/>
              <a:buNone/>
            </a:pPr>
            <a:r>
              <a:rPr b="1" lang="en-US" sz="1600">
                <a:solidFill>
                  <a:schemeClr val="dk2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rPr>
              <a:t>Labor Market / Economic </a:t>
            </a:r>
            <a:endParaRPr sz="15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sap Condensed SemiBold"/>
              <a:buNone/>
            </a:pPr>
            <a:r>
              <a:rPr b="1" lang="en-US" sz="1600">
                <a:solidFill>
                  <a:schemeClr val="dk2"/>
                </a:solidFill>
                <a:latin typeface="Asap Condensed SemiBold"/>
                <a:ea typeface="Asap Condensed SemiBold"/>
                <a:cs typeface="Asap Condensed SemiBold"/>
                <a:sym typeface="Asap Condensed SemiBold"/>
              </a:rPr>
              <a:t>Development </a:t>
            </a:r>
            <a:endParaRPr sz="1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7"/>
          <p:cNvSpPr txBox="1"/>
          <p:nvPr>
            <p:ph type="title"/>
          </p:nvPr>
        </p:nvSpPr>
        <p:spPr>
          <a:xfrm>
            <a:off x="2287928" y="610865"/>
            <a:ext cx="7616143" cy="561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169"/>
              </a:buClr>
              <a:buSzPts val="4000"/>
              <a:buFont typeface="Times New Roman"/>
              <a:buNone/>
            </a:pPr>
            <a:r>
              <a:rPr b="0" lang="en-US" sz="4000">
                <a:latin typeface="Times New Roman"/>
                <a:ea typeface="Times New Roman"/>
                <a:cs typeface="Times New Roman"/>
                <a:sym typeface="Times New Roman"/>
              </a:rPr>
              <a:t>Pathway Endorsement: HS Diploma</a:t>
            </a:r>
            <a:endParaRPr/>
          </a:p>
        </p:txBody>
      </p:sp>
      <p:sp>
        <p:nvSpPr>
          <p:cNvPr id="219" name="Google Shape;219;p7"/>
          <p:cNvSpPr txBox="1"/>
          <p:nvPr>
            <p:ph idx="12" type="sldNum"/>
          </p:nvPr>
        </p:nvSpPr>
        <p:spPr>
          <a:xfrm>
            <a:off x="8610600" y="6483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20" name="Google Shape;220;p7"/>
          <p:cNvGrpSpPr/>
          <p:nvPr/>
        </p:nvGrpSpPr>
        <p:grpSpPr>
          <a:xfrm>
            <a:off x="7983878" y="2697847"/>
            <a:ext cx="4027147" cy="2950478"/>
            <a:chOff x="7983878" y="2697847"/>
            <a:chExt cx="4027147" cy="2950478"/>
          </a:xfrm>
        </p:grpSpPr>
        <p:pic>
          <p:nvPicPr>
            <p:cNvPr id="221" name="Google Shape;221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983878" y="3429000"/>
              <a:ext cx="2000250" cy="2219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2" name="Google Shape;222;p7"/>
            <p:cNvSpPr txBox="1"/>
            <p:nvPr/>
          </p:nvSpPr>
          <p:spPr>
            <a:xfrm>
              <a:off x="9193553" y="2697847"/>
              <a:ext cx="2817472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WIOA Eligible In-School Youth?</a:t>
              </a:r>
              <a:endParaRPr/>
            </a:p>
          </p:txBody>
        </p:sp>
      </p:grpSp>
      <p:pic>
        <p:nvPicPr>
          <p:cNvPr id="223" name="Google Shape;22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14050" y="1284550"/>
            <a:ext cx="4363600" cy="5426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2"/>
          <p:cNvSpPr txBox="1"/>
          <p:nvPr>
            <p:ph type="title"/>
          </p:nvPr>
        </p:nvSpPr>
        <p:spPr>
          <a:xfrm>
            <a:off x="431297" y="1552161"/>
            <a:ext cx="3968892" cy="17011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2169"/>
              </a:buClr>
              <a:buSzPts val="3200"/>
              <a:buFont typeface="Times New Roman"/>
              <a:buNone/>
            </a:pPr>
            <a:r>
              <a:rPr b="0" lang="en-US" sz="3200">
                <a:latin typeface="Times New Roman"/>
                <a:ea typeface="Times New Roman"/>
                <a:cs typeface="Times New Roman"/>
                <a:sym typeface="Times New Roman"/>
              </a:rPr>
              <a:t>College and Career Pathway Endorsement Framework</a:t>
            </a:r>
            <a:endParaRPr/>
          </a:p>
        </p:txBody>
      </p:sp>
      <p:sp>
        <p:nvSpPr>
          <p:cNvPr id="229" name="Google Shape;229;p12"/>
          <p:cNvSpPr txBox="1"/>
          <p:nvPr>
            <p:ph idx="12" type="sldNum"/>
          </p:nvPr>
        </p:nvSpPr>
        <p:spPr>
          <a:xfrm>
            <a:off x="8610600" y="6483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0" name="Google Shape;230;p12"/>
          <p:cNvSpPr/>
          <p:nvPr/>
        </p:nvSpPr>
        <p:spPr>
          <a:xfrm flipH="1" rot="10800000">
            <a:off x="4723250" y="1691954"/>
            <a:ext cx="7081177" cy="665650"/>
          </a:xfrm>
          <a:prstGeom prst="rect">
            <a:avLst/>
          </a:prstGeom>
          <a:solidFill>
            <a:srgbClr val="32BEBC">
              <a:alpha val="1450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2"/>
          <p:cNvSpPr/>
          <p:nvPr/>
        </p:nvSpPr>
        <p:spPr>
          <a:xfrm flipH="1" rot="10800000">
            <a:off x="4723250" y="518715"/>
            <a:ext cx="7081177" cy="96170"/>
          </a:xfrm>
          <a:prstGeom prst="rect">
            <a:avLst/>
          </a:prstGeom>
          <a:solidFill>
            <a:srgbClr val="0577A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2"/>
          <p:cNvSpPr/>
          <p:nvPr/>
        </p:nvSpPr>
        <p:spPr>
          <a:xfrm flipH="1" rot="10800000">
            <a:off x="4723250" y="614883"/>
            <a:ext cx="7081177" cy="544727"/>
          </a:xfrm>
          <a:prstGeom prst="rect">
            <a:avLst/>
          </a:prstGeom>
          <a:solidFill>
            <a:srgbClr val="0577A8">
              <a:alpha val="1450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2"/>
          <p:cNvSpPr txBox="1"/>
          <p:nvPr/>
        </p:nvSpPr>
        <p:spPr>
          <a:xfrm>
            <a:off x="4623850" y="260317"/>
            <a:ext cx="2271653" cy="296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b="1"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INDIVIDUAL PLAN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2"/>
          <p:cNvSpPr/>
          <p:nvPr/>
        </p:nvSpPr>
        <p:spPr>
          <a:xfrm flipH="1" rot="10800000">
            <a:off x="4723250" y="6100208"/>
            <a:ext cx="7081177" cy="96170"/>
          </a:xfrm>
          <a:prstGeom prst="rect">
            <a:avLst/>
          </a:prstGeom>
          <a:solidFill>
            <a:srgbClr val="FCB01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2"/>
          <p:cNvSpPr/>
          <p:nvPr/>
        </p:nvSpPr>
        <p:spPr>
          <a:xfrm flipH="1" rot="10800000">
            <a:off x="4723250" y="6196374"/>
            <a:ext cx="7081177" cy="553709"/>
          </a:xfrm>
          <a:prstGeom prst="rect">
            <a:avLst/>
          </a:prstGeom>
          <a:solidFill>
            <a:srgbClr val="FCB017">
              <a:alpha val="2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2"/>
          <p:cNvSpPr txBox="1"/>
          <p:nvPr/>
        </p:nvSpPr>
        <p:spPr>
          <a:xfrm>
            <a:off x="4750319" y="6276546"/>
            <a:ext cx="6932047" cy="4304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Ready for non-remedial coursework in reading and math by high school graduation through criteria defined by district and local community college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2"/>
          <p:cNvSpPr txBox="1"/>
          <p:nvPr/>
        </p:nvSpPr>
        <p:spPr>
          <a:xfrm>
            <a:off x="4636550" y="5841810"/>
            <a:ext cx="2271653" cy="296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b="1"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ACADEMIC READINESS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2"/>
          <p:cNvSpPr/>
          <p:nvPr/>
        </p:nvSpPr>
        <p:spPr>
          <a:xfrm flipH="1" rot="10800000">
            <a:off x="4723250" y="1595786"/>
            <a:ext cx="7081177" cy="96170"/>
          </a:xfrm>
          <a:prstGeom prst="rect">
            <a:avLst/>
          </a:prstGeom>
          <a:solidFill>
            <a:srgbClr val="32BE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2"/>
          <p:cNvSpPr txBox="1"/>
          <p:nvPr/>
        </p:nvSpPr>
        <p:spPr>
          <a:xfrm>
            <a:off x="4750320" y="1772125"/>
            <a:ext cx="6407244" cy="401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Awareness, exploration, and preparation activities that provide opportunities for students to interact with adults in their workplace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2"/>
          <p:cNvSpPr txBox="1"/>
          <p:nvPr/>
        </p:nvSpPr>
        <p:spPr>
          <a:xfrm>
            <a:off x="4623850" y="1347165"/>
            <a:ext cx="3333232" cy="37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b="1"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PROFESSIONAL LEARNING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1" name="Google Shape;241;p12"/>
          <p:cNvCxnSpPr/>
          <p:nvPr/>
        </p:nvCxnSpPr>
        <p:spPr>
          <a:xfrm>
            <a:off x="8263837" y="2215845"/>
            <a:ext cx="0" cy="135589"/>
          </a:xfrm>
          <a:prstGeom prst="straightConnector1">
            <a:avLst/>
          </a:prstGeom>
          <a:noFill/>
          <a:ln cap="flat" cmpd="sng" w="9525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2" name="Google Shape;242;p12"/>
          <p:cNvCxnSpPr/>
          <p:nvPr/>
        </p:nvCxnSpPr>
        <p:spPr>
          <a:xfrm>
            <a:off x="10034131" y="2215845"/>
            <a:ext cx="0" cy="135589"/>
          </a:xfrm>
          <a:prstGeom prst="straightConnector1">
            <a:avLst/>
          </a:prstGeom>
          <a:noFill/>
          <a:ln cap="flat" cmpd="sng" w="9525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3" name="Google Shape;243;p12"/>
          <p:cNvSpPr/>
          <p:nvPr/>
        </p:nvSpPr>
        <p:spPr>
          <a:xfrm flipH="1" rot="10800000">
            <a:off x="4723249" y="2357973"/>
            <a:ext cx="3540587" cy="361201"/>
          </a:xfrm>
          <a:prstGeom prst="rect">
            <a:avLst/>
          </a:prstGeom>
          <a:solidFill>
            <a:srgbClr val="32BEBC">
              <a:alpha val="3450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2"/>
          <p:cNvSpPr txBox="1"/>
          <p:nvPr/>
        </p:nvSpPr>
        <p:spPr>
          <a:xfrm>
            <a:off x="4750320" y="2378521"/>
            <a:ext cx="3055020" cy="3058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900"/>
              <a:buFont typeface="Arial"/>
              <a:buNone/>
            </a:pPr>
            <a:r>
              <a:rPr lang="en-US" sz="9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At least 2 career exploration activities or 1 intensive experience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2"/>
          <p:cNvSpPr/>
          <p:nvPr/>
        </p:nvSpPr>
        <p:spPr>
          <a:xfrm flipH="1" rot="10800000">
            <a:off x="8263837" y="2357973"/>
            <a:ext cx="3540590" cy="361201"/>
          </a:xfrm>
          <a:prstGeom prst="rect">
            <a:avLst/>
          </a:prstGeom>
          <a:solidFill>
            <a:srgbClr val="32BEBC">
              <a:alpha val="4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2"/>
          <p:cNvSpPr txBox="1"/>
          <p:nvPr/>
        </p:nvSpPr>
        <p:spPr>
          <a:xfrm>
            <a:off x="8333714" y="2378521"/>
            <a:ext cx="3347080" cy="3058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900"/>
              <a:buFont typeface="Arial"/>
              <a:buNone/>
            </a:pPr>
            <a:r>
              <a:rPr lang="en-US" sz="9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60 cumulative hours of paid or credit supervised career development experience with a professional skills assessment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2"/>
          <p:cNvSpPr txBox="1"/>
          <p:nvPr/>
        </p:nvSpPr>
        <p:spPr>
          <a:xfrm>
            <a:off x="5405398" y="2177158"/>
            <a:ext cx="405998" cy="2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900"/>
              <a:buFont typeface="Arial"/>
              <a:buNone/>
            </a:pPr>
            <a:r>
              <a:rPr lang="en-US" sz="9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9th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2"/>
          <p:cNvSpPr txBox="1"/>
          <p:nvPr/>
        </p:nvSpPr>
        <p:spPr>
          <a:xfrm>
            <a:off x="7175691" y="2177158"/>
            <a:ext cx="405998" cy="2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900"/>
              <a:buFont typeface="Arial"/>
              <a:buNone/>
            </a:pPr>
            <a:r>
              <a:rPr lang="en-US" sz="9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10th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2"/>
          <p:cNvSpPr txBox="1"/>
          <p:nvPr/>
        </p:nvSpPr>
        <p:spPr>
          <a:xfrm>
            <a:off x="8945984" y="2177158"/>
            <a:ext cx="405998" cy="2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900"/>
              <a:buFont typeface="Arial"/>
              <a:buNone/>
            </a:pPr>
            <a:r>
              <a:rPr lang="en-US" sz="9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11th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2"/>
          <p:cNvSpPr txBox="1"/>
          <p:nvPr/>
        </p:nvSpPr>
        <p:spPr>
          <a:xfrm>
            <a:off x="10716277" y="2177158"/>
            <a:ext cx="405998" cy="2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900"/>
              <a:buFont typeface="Arial"/>
              <a:buNone/>
            </a:pPr>
            <a:r>
              <a:rPr lang="en-US" sz="9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12th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2"/>
          <p:cNvSpPr/>
          <p:nvPr/>
        </p:nvSpPr>
        <p:spPr>
          <a:xfrm flipH="1" rot="10800000">
            <a:off x="4723249" y="2719543"/>
            <a:ext cx="7081177" cy="361201"/>
          </a:xfrm>
          <a:prstGeom prst="rect">
            <a:avLst/>
          </a:prstGeom>
          <a:solidFill>
            <a:srgbClr val="32BEBC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2"/>
          <p:cNvSpPr txBox="1"/>
          <p:nvPr/>
        </p:nvSpPr>
        <p:spPr>
          <a:xfrm>
            <a:off x="4750319" y="2790554"/>
            <a:ext cx="3206763" cy="2388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900"/>
              <a:buFont typeface="Arial"/>
              <a:buNone/>
            </a:pPr>
            <a:r>
              <a:rPr lang="en-US" sz="9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At least 2 team-based challenges with adult mentoring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2"/>
          <p:cNvSpPr txBox="1"/>
          <p:nvPr/>
        </p:nvSpPr>
        <p:spPr>
          <a:xfrm>
            <a:off x="5798648" y="3329554"/>
            <a:ext cx="4930375" cy="361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i="1"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Through these experiences, a student gains essential employability and technical competencies in their identified sector.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4" name="Google Shape;254;p12"/>
          <p:cNvCxnSpPr/>
          <p:nvPr/>
        </p:nvCxnSpPr>
        <p:spPr>
          <a:xfrm>
            <a:off x="6493543" y="2215845"/>
            <a:ext cx="0" cy="135589"/>
          </a:xfrm>
          <a:prstGeom prst="straightConnector1">
            <a:avLst/>
          </a:prstGeom>
          <a:noFill/>
          <a:ln cap="flat" cmpd="sng" w="9525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55" name="Google Shape;255;p12"/>
          <p:cNvSpPr/>
          <p:nvPr/>
        </p:nvSpPr>
        <p:spPr>
          <a:xfrm flipH="1" rot="10800000">
            <a:off x="4723250" y="4246724"/>
            <a:ext cx="7081177" cy="1407931"/>
          </a:xfrm>
          <a:prstGeom prst="rect">
            <a:avLst/>
          </a:prstGeom>
          <a:solidFill>
            <a:srgbClr val="EF6824">
              <a:alpha val="1450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2"/>
          <p:cNvSpPr/>
          <p:nvPr/>
        </p:nvSpPr>
        <p:spPr>
          <a:xfrm flipH="1" rot="10800000">
            <a:off x="4723250" y="4150556"/>
            <a:ext cx="7081177" cy="96170"/>
          </a:xfrm>
          <a:prstGeom prst="rect">
            <a:avLst/>
          </a:prstGeom>
          <a:solidFill>
            <a:srgbClr val="EF682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2"/>
          <p:cNvSpPr txBox="1"/>
          <p:nvPr/>
        </p:nvSpPr>
        <p:spPr>
          <a:xfrm>
            <a:off x="4750319" y="4326895"/>
            <a:ext cx="6871471" cy="401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years of secondary coursework, or equivalent competencies, that articulate to a postsecondary credential with labor market value. Must include at least 6 hours of early college credit.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2"/>
          <p:cNvSpPr txBox="1"/>
          <p:nvPr/>
        </p:nvSpPr>
        <p:spPr>
          <a:xfrm>
            <a:off x="4623849" y="3901935"/>
            <a:ext cx="4453181" cy="2967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</a:pPr>
            <a:r>
              <a:rPr b="1" lang="en-US"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CAREER-FOCUSED INSTRUCTIONAL SEQUENCE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9" name="Google Shape;259;p12"/>
          <p:cNvCxnSpPr/>
          <p:nvPr/>
        </p:nvCxnSpPr>
        <p:spPr>
          <a:xfrm>
            <a:off x="8263837" y="4770615"/>
            <a:ext cx="0" cy="135589"/>
          </a:xfrm>
          <a:prstGeom prst="straightConnector1">
            <a:avLst/>
          </a:prstGeom>
          <a:noFill/>
          <a:ln cap="flat" cmpd="sng" w="9525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0" name="Google Shape;260;p12"/>
          <p:cNvCxnSpPr/>
          <p:nvPr/>
        </p:nvCxnSpPr>
        <p:spPr>
          <a:xfrm>
            <a:off x="10034131" y="4770615"/>
            <a:ext cx="0" cy="135589"/>
          </a:xfrm>
          <a:prstGeom prst="straightConnector1">
            <a:avLst/>
          </a:prstGeom>
          <a:noFill/>
          <a:ln cap="flat" cmpd="sng" w="9525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1" name="Google Shape;261;p12"/>
          <p:cNvSpPr/>
          <p:nvPr/>
        </p:nvSpPr>
        <p:spPr>
          <a:xfrm flipH="1" rot="10800000">
            <a:off x="4723249" y="4912742"/>
            <a:ext cx="3540587" cy="251859"/>
          </a:xfrm>
          <a:prstGeom prst="rect">
            <a:avLst/>
          </a:prstGeom>
          <a:solidFill>
            <a:srgbClr val="EF6824">
              <a:alpha val="2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2"/>
          <p:cNvSpPr txBox="1"/>
          <p:nvPr/>
        </p:nvSpPr>
        <p:spPr>
          <a:xfrm>
            <a:off x="4750320" y="4933272"/>
            <a:ext cx="3055020" cy="204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900"/>
              <a:buFont typeface="Arial"/>
              <a:buNone/>
            </a:pPr>
            <a:r>
              <a:rPr lang="en-US" sz="9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Orientation / Introduction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2"/>
          <p:cNvSpPr txBox="1"/>
          <p:nvPr/>
        </p:nvSpPr>
        <p:spPr>
          <a:xfrm>
            <a:off x="5405398" y="4731928"/>
            <a:ext cx="405998" cy="2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900"/>
              <a:buFont typeface="Arial"/>
              <a:buNone/>
            </a:pPr>
            <a:r>
              <a:rPr lang="en-US" sz="9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9th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2"/>
          <p:cNvSpPr txBox="1"/>
          <p:nvPr/>
        </p:nvSpPr>
        <p:spPr>
          <a:xfrm>
            <a:off x="7175691" y="4731928"/>
            <a:ext cx="405998" cy="2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900"/>
              <a:buFont typeface="Arial"/>
              <a:buNone/>
            </a:pPr>
            <a:r>
              <a:rPr lang="en-US" sz="9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10th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2"/>
          <p:cNvSpPr txBox="1"/>
          <p:nvPr/>
        </p:nvSpPr>
        <p:spPr>
          <a:xfrm>
            <a:off x="8945984" y="4731928"/>
            <a:ext cx="405998" cy="2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900"/>
              <a:buFont typeface="Arial"/>
              <a:buNone/>
            </a:pPr>
            <a:r>
              <a:rPr lang="en-US" sz="9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11th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2"/>
          <p:cNvSpPr txBox="1"/>
          <p:nvPr/>
        </p:nvSpPr>
        <p:spPr>
          <a:xfrm>
            <a:off x="10716277" y="4731928"/>
            <a:ext cx="405998" cy="2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900"/>
              <a:buFont typeface="Arial"/>
              <a:buNone/>
            </a:pPr>
            <a:r>
              <a:rPr lang="en-US" sz="9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12th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2"/>
          <p:cNvSpPr/>
          <p:nvPr/>
        </p:nvSpPr>
        <p:spPr>
          <a:xfrm flipH="1" rot="10800000">
            <a:off x="6493543" y="5164601"/>
            <a:ext cx="5310884" cy="246336"/>
          </a:xfrm>
          <a:prstGeom prst="rect">
            <a:avLst/>
          </a:prstGeom>
          <a:solidFill>
            <a:srgbClr val="EF6824">
              <a:alpha val="4941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2"/>
          <p:cNvSpPr txBox="1"/>
          <p:nvPr/>
        </p:nvSpPr>
        <p:spPr>
          <a:xfrm>
            <a:off x="6579605" y="5178936"/>
            <a:ext cx="1463560" cy="189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900"/>
              <a:buFont typeface="Arial"/>
              <a:buNone/>
            </a:pPr>
            <a:r>
              <a:rPr lang="en-US" sz="9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Skill Development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9" name="Google Shape;269;p12"/>
          <p:cNvCxnSpPr/>
          <p:nvPr/>
        </p:nvCxnSpPr>
        <p:spPr>
          <a:xfrm>
            <a:off x="6493543" y="4770615"/>
            <a:ext cx="0" cy="135589"/>
          </a:xfrm>
          <a:prstGeom prst="straightConnector1">
            <a:avLst/>
          </a:prstGeom>
          <a:noFill/>
          <a:ln cap="flat" cmpd="sng" w="9525">
            <a:solidFill>
              <a:srgbClr val="26262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70" name="Google Shape;270;p12"/>
          <p:cNvSpPr/>
          <p:nvPr/>
        </p:nvSpPr>
        <p:spPr>
          <a:xfrm flipH="1" rot="10800000">
            <a:off x="10034131" y="5409335"/>
            <a:ext cx="1770294" cy="245320"/>
          </a:xfrm>
          <a:prstGeom prst="rect">
            <a:avLst/>
          </a:prstGeom>
          <a:solidFill>
            <a:srgbClr val="EF6824">
              <a:alpha val="6431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2"/>
          <p:cNvSpPr txBox="1"/>
          <p:nvPr/>
        </p:nvSpPr>
        <p:spPr>
          <a:xfrm>
            <a:off x="10034132" y="5429682"/>
            <a:ext cx="1770294" cy="2085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900"/>
              <a:buFont typeface="Arial"/>
              <a:buNone/>
            </a:pPr>
            <a:r>
              <a:rPr lang="en-US" sz="9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Capstone / Advanced Courses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2" name="Google Shape;272;p12"/>
          <p:cNvCxnSpPr/>
          <p:nvPr/>
        </p:nvCxnSpPr>
        <p:spPr>
          <a:xfrm rot="10800000">
            <a:off x="8263836" y="3166520"/>
            <a:ext cx="0" cy="175646"/>
          </a:xfrm>
          <a:prstGeom prst="straightConnector1">
            <a:avLst/>
          </a:prstGeom>
          <a:noFill/>
          <a:ln cap="flat" cmpd="sng" w="9525">
            <a:solidFill>
              <a:srgbClr val="26262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73" name="Google Shape;273;p12"/>
          <p:cNvCxnSpPr/>
          <p:nvPr/>
        </p:nvCxnSpPr>
        <p:spPr>
          <a:xfrm>
            <a:off x="8263836" y="3671017"/>
            <a:ext cx="0" cy="175646"/>
          </a:xfrm>
          <a:prstGeom prst="straightConnector1">
            <a:avLst/>
          </a:prstGeom>
          <a:noFill/>
          <a:ln cap="flat" cmpd="sng" w="9525">
            <a:solidFill>
              <a:srgbClr val="262626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74" name="Google Shape;274;p12"/>
          <p:cNvSpPr txBox="1"/>
          <p:nvPr/>
        </p:nvSpPr>
        <p:spPr>
          <a:xfrm>
            <a:off x="4750319" y="662555"/>
            <a:ext cx="6995114" cy="4304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student completing an endorsement must have an individualized plan, which includes college planning linked to early understanding of career goals, financial aid, resume, and personal statement.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5" name="Google Shape;27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9634" y="3090320"/>
            <a:ext cx="3418530" cy="3329886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12"/>
          <p:cNvSpPr/>
          <p:nvPr/>
        </p:nvSpPr>
        <p:spPr>
          <a:xfrm>
            <a:off x="4400188" y="4188363"/>
            <a:ext cx="7572737" cy="687613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12"/>
          <p:cNvSpPr/>
          <p:nvPr/>
        </p:nvSpPr>
        <p:spPr>
          <a:xfrm>
            <a:off x="4400185" y="2076105"/>
            <a:ext cx="7666457" cy="1272124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2"/>
          <p:cNvSpPr/>
          <p:nvPr/>
        </p:nvSpPr>
        <p:spPr>
          <a:xfrm>
            <a:off x="4400188" y="6129425"/>
            <a:ext cx="7666457" cy="687613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691C890CC1C141B3769DAEBBB08F26" ma:contentTypeVersion="7" ma:contentTypeDescription="Create a new document." ma:contentTypeScope="" ma:versionID="e421a4fe5f8803a424d1170cd6b71f44">
  <xsd:schema xmlns:xsd="http://www.w3.org/2001/XMLSchema" xmlns:xs="http://www.w3.org/2001/XMLSchema" xmlns:p="http://schemas.microsoft.com/office/2006/metadata/properties" xmlns:ns1="http://schemas.microsoft.com/sharepoint/v3" xmlns:ns2="628deba3-ad18-4f7d-837d-8b626f24ef64" targetNamespace="http://schemas.microsoft.com/office/2006/metadata/properties" ma:root="true" ma:fieldsID="ccde1ab382c562759cc71332a52d597b" ns1:_="" ns2:_="">
    <xsd:import namespace="http://schemas.microsoft.com/sharepoint/v3"/>
    <xsd:import namespace="628deba3-ad18-4f7d-837d-8b626f24ef6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URL" minOccurs="0"/>
                <xsd:element ref="ns2:UR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8deba3-ad18-4f7d-837d-8b626f24ef64" elementFormDefault="qualified">
    <xsd:import namespace="http://schemas.microsoft.com/office/2006/documentManagement/types"/>
    <xsd:import namespace="http://schemas.microsoft.com/office/infopath/2007/PartnerControls"/>
    <xsd:element name="URL" ma:index="10" nillable="true" ma:displayName="URL" ma:format="Hyperlink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URLs" ma:index="11" nillable="true" ma:displayName="URLs" ma:list="{3e68b601-11f6-4942-a07e-a047c38a7446}" ma:internalName="URLs" ma:showField="ComplianceAssetI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URLs xmlns="628deba3-ad18-4f7d-837d-8b626f24ef64"/>
    <URL xmlns="628deba3-ad18-4f7d-837d-8b626f24ef64">
      <Url xsi:nil="true"/>
      <Description xsi:nil="true"/>
    </URL>
  </documentManagement>
</p:properties>
</file>

<file path=customXml/itemProps1.xml><?xml version="1.0" encoding="utf-8"?>
<ds:datastoreItem xmlns:ds="http://schemas.openxmlformats.org/officeDocument/2006/customXml" ds:itemID="{EA9F8EF4-531A-4280-81DE-8BE329DC66A8}"/>
</file>

<file path=customXml/itemProps2.xml><?xml version="1.0" encoding="utf-8"?>
<ds:datastoreItem xmlns:ds="http://schemas.openxmlformats.org/officeDocument/2006/customXml" ds:itemID="{8CB35B27-1947-44D2-AF6D-899F564C0B6A}"/>
</file>

<file path=customXml/itemProps3.xml><?xml version="1.0" encoding="utf-8"?>
<ds:datastoreItem xmlns:ds="http://schemas.openxmlformats.org/officeDocument/2006/customXml" ds:itemID="{02E2217D-46EF-4DA8-A492-EEEA1D89AD94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Sarah Blalock</dc:creator>
  <dcterms:created xsi:type="dcterms:W3CDTF">2020-11-17T15:42:27Z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0x0101003D691C890CC1C141B3769DAEBBB08F26</vt:lpwstr>
  </property>
</Properties>
</file>