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customXml" Target="../customXml/item2.xml"/><Relationship Id="rId7" Type="http://schemas.openxmlformats.org/officeDocument/2006/relationships/slide" Target="slides/slide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ustomXml" Target="../customXml/item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0380" y="2003368"/>
            <a:ext cx="10431239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80380" y="3540798"/>
            <a:ext cx="10431239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62069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62069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62069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243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85216" y="245364"/>
            <a:ext cx="2060447" cy="1133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2443" y="367879"/>
            <a:ext cx="7547112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62069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071" y="1505112"/>
            <a:ext cx="10587857" cy="4498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67288" y="6590728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hyperlink" Target="http://www.jff.org/what-we-do/impact-stories/center-for-apprenticeship-and-work-based-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hyperlink" Target="http://www.jff.org/what-we-do/impact-stories/center-for-apprenticeship-and-work-based-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hyperlink" Target="http://www.jff.org/what-we-do/impact-stories/center-for-apprenticeship-and-work-based-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sheary@ilstu.edu" TargetMode="Externa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hyperlink" Target="http://www.apprenticeship.gov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hyperlink" Target="http://www.apprenticeship.gov/" TargetMode="Externa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hyperlink" Target="http://www.apprenticeship.gov/resource-hub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pprenticeship.gov/sites/default/files/Youth_Apprenticeship_Factsheet.pdf" TargetMode="External"/><Relationship Id="rId3" Type="http://schemas.openxmlformats.org/officeDocument/2006/relationships/image" Target="../media/image2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prenticeship.gov/sites/default/files/youth-apprenticeship-fact-sheet.pdf" TargetMode="External"/><Relationship Id="rId3" Type="http://schemas.openxmlformats.org/officeDocument/2006/relationships/image" Target="../media/image28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pprenticeship.gov/sites/default/files/aasa-expanded-pathways-youth-apprenticeship-toolkit.pdf" TargetMode="External"/><Relationship Id="rId3" Type="http://schemas.openxmlformats.org/officeDocument/2006/relationships/image" Target="../media/image29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hyperlink" Target="http://www.apprenticeship.gov/sites/defa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hyperlink" Target="http://www.apprenticeship.gov/resource-hub" TargetMode="Externa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hyperlink" Target="http://www.apprenticeshipil.com/" TargetMode="Externa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https://icsps.illinoisstate.edu/" TargetMode="External"/><Relationship Id="rId4" Type="http://schemas.openxmlformats.org/officeDocument/2006/relationships/hyperlink" Target="mailto:jlphil2@ilstu.edu" TargetMode="Externa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iscover214.org/apprenti" TargetMode="External"/><Relationship Id="rId3" Type="http://schemas.openxmlformats.org/officeDocument/2006/relationships/hyperlink" Target="https://www.discover214.org/apprenticeships" TargetMode="External"/><Relationship Id="rId4" Type="http://schemas.openxmlformats.org/officeDocument/2006/relationships/image" Target="../media/image36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ones.kimberly@dol.gov" TargetMode="External"/><Relationship Id="rId3" Type="http://schemas.openxmlformats.org/officeDocument/2006/relationships/hyperlink" Target="https://www.apprenticeship.gov/employers" TargetMode="External"/><Relationship Id="rId4" Type="http://schemas.openxmlformats.org/officeDocument/2006/relationships/hyperlink" Target="http://www.apprenticeshipillinois.com/" TargetMode="Externa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2.illinois.gov/dceo/ExpandRelocate/Incentives/Documents/Apprenticeship%20Educational%20Expenses%20Tax%20Credit%20Application.pdf" TargetMode="External"/><Relationship Id="rId3" Type="http://schemas.openxmlformats.org/officeDocument/2006/relationships/hyperlink" Target="https://www2.illinois.gov/dceo/ExpandRelocate/Incentives/Documents/Apprenticeship%20Educational%20Expense%20Report%20Template.xls" TargetMode="Externa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Relationship Id="rId3" Type="http://schemas.openxmlformats.org/officeDocument/2006/relationships/hyperlink" Target="http://www.iccb.org/cap-it/" TargetMode="Externa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ol.gov/agencies/eta/youth/wioa-formula" TargetMode="External"/><Relationship Id="rId3" Type="http://schemas.openxmlformats.org/officeDocument/2006/relationships/hyperlink" Target="https://www.apprenticeship.gov/educators/high-school-and-middle-school" TargetMode="External"/><Relationship Id="rId4" Type="http://schemas.openxmlformats.org/officeDocument/2006/relationships/hyperlink" Target="https://wdr.doleta.gov/directives/attach/TEGL/TEGL_21-16.pdf" TargetMode="External"/><Relationship Id="rId5" Type="http://schemas.openxmlformats.org/officeDocument/2006/relationships/hyperlink" Target="https://apprenticeship.workforcegps.org/" TargetMode="External"/><Relationship Id="rId6" Type="http://schemas.openxmlformats.org/officeDocument/2006/relationships/hyperlink" Target="https://www.illinoisworknet.com/DownloadPrint/RA_Partnership_Models_in_Action.pdf" TargetMode="External"/><Relationship Id="rId7" Type="http://schemas.openxmlformats.org/officeDocument/2006/relationships/hyperlink" Target="https://www.illinoisworknet.com/DownloadPrint/apprenticeship_toolkit.pdf" TargetMode="External"/><Relationship Id="rId8" Type="http://schemas.openxmlformats.org/officeDocument/2006/relationships/hyperlink" Target="http://www.illinoisworknet.com/wbl#%3A~%3Atext%3DWork%2Dbased%20learning%20(WBL)%2Cwhile%20gaining%20critical%20job%20skills.%26t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s://www.illinoisworknet.com/WIOA/Resources/Documents/Toolkit%20CDE%20TA%20Session.pptx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hyperlink" Target="http://www.dol.gov/agencies/odep/program-areas/individuals/youth/career-preparation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l.gov/agencies/odep/program-areas/individuals/youth/career-preparation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9555" y="1523069"/>
            <a:ext cx="9631680" cy="273240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algn="ctr" marL="12065" marR="5080">
              <a:lnSpc>
                <a:spcPts val="5180"/>
              </a:lnSpc>
              <a:spcBef>
                <a:spcPts val="755"/>
              </a:spcBef>
            </a:pPr>
            <a:r>
              <a:rPr dirty="0" sz="4800" spc="-5" b="1">
                <a:solidFill>
                  <a:srgbClr val="162069"/>
                </a:solidFill>
                <a:latin typeface="Times New Roman"/>
                <a:cs typeface="Times New Roman"/>
              </a:rPr>
              <a:t>Illinois </a:t>
            </a:r>
            <a:r>
              <a:rPr dirty="0" sz="4800" spc="-110" b="1">
                <a:solidFill>
                  <a:srgbClr val="162069"/>
                </a:solidFill>
                <a:latin typeface="Times New Roman"/>
                <a:cs typeface="Times New Roman"/>
              </a:rPr>
              <a:t>Youth </a:t>
            </a:r>
            <a:r>
              <a:rPr dirty="0" sz="4800" spc="-20" b="1">
                <a:solidFill>
                  <a:srgbClr val="162069"/>
                </a:solidFill>
                <a:latin typeface="Times New Roman"/>
                <a:cs typeface="Times New Roman"/>
              </a:rPr>
              <a:t>Career </a:t>
            </a:r>
            <a:r>
              <a:rPr dirty="0" sz="4800" spc="-5" b="1">
                <a:solidFill>
                  <a:srgbClr val="162069"/>
                </a:solidFill>
                <a:latin typeface="Times New Roman"/>
                <a:cs typeface="Times New Roman"/>
              </a:rPr>
              <a:t>Pathway</a:t>
            </a:r>
            <a:r>
              <a:rPr dirty="0" sz="4800" spc="-155" b="1">
                <a:solidFill>
                  <a:srgbClr val="162069"/>
                </a:solidFill>
                <a:latin typeface="Times New Roman"/>
                <a:cs typeface="Times New Roman"/>
              </a:rPr>
              <a:t> </a:t>
            </a:r>
            <a:r>
              <a:rPr dirty="0" sz="4800" spc="-5" b="1">
                <a:solidFill>
                  <a:srgbClr val="162069"/>
                </a:solidFill>
                <a:latin typeface="Times New Roman"/>
                <a:cs typeface="Times New Roman"/>
              </a:rPr>
              <a:t>Grant  </a:t>
            </a:r>
            <a:r>
              <a:rPr dirty="0" sz="4800" spc="-10" b="1">
                <a:solidFill>
                  <a:srgbClr val="162069"/>
                </a:solidFill>
                <a:latin typeface="Times New Roman"/>
                <a:cs typeface="Times New Roman"/>
              </a:rPr>
              <a:t>Opportunity</a:t>
            </a:r>
            <a:endParaRPr sz="4800">
              <a:latin typeface="Times New Roman"/>
              <a:cs typeface="Times New Roman"/>
            </a:endParaRPr>
          </a:p>
          <a:p>
            <a:pPr algn="ctr" marL="737235" marR="730250">
              <a:lnSpc>
                <a:spcPts val="5180"/>
              </a:lnSpc>
              <a:spcBef>
                <a:spcPts val="5"/>
              </a:spcBef>
            </a:pPr>
            <a:r>
              <a:rPr dirty="0" sz="4800" spc="-50" b="1">
                <a:solidFill>
                  <a:srgbClr val="162069"/>
                </a:solidFill>
                <a:latin typeface="Times New Roman"/>
                <a:cs typeface="Times New Roman"/>
              </a:rPr>
              <a:t>Technical </a:t>
            </a:r>
            <a:r>
              <a:rPr dirty="0" sz="4800" spc="-5" b="1">
                <a:solidFill>
                  <a:srgbClr val="162069"/>
                </a:solidFill>
                <a:latin typeface="Times New Roman"/>
                <a:cs typeface="Times New Roman"/>
              </a:rPr>
              <a:t>Assistance </a:t>
            </a:r>
            <a:r>
              <a:rPr dirty="0" sz="4800" b="1">
                <a:solidFill>
                  <a:srgbClr val="162069"/>
                </a:solidFill>
                <a:latin typeface="Times New Roman"/>
                <a:cs typeface="Times New Roman"/>
              </a:rPr>
              <a:t>Session</a:t>
            </a:r>
            <a:r>
              <a:rPr dirty="0" sz="4800" spc="-320" b="1">
                <a:solidFill>
                  <a:srgbClr val="162069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162069"/>
                </a:solidFill>
                <a:latin typeface="Times New Roman"/>
                <a:cs typeface="Times New Roman"/>
              </a:rPr>
              <a:t>on  </a:t>
            </a:r>
            <a:r>
              <a:rPr dirty="0" sz="4800" spc="-30" b="1">
                <a:solidFill>
                  <a:srgbClr val="C00000"/>
                </a:solidFill>
                <a:latin typeface="Times New Roman"/>
                <a:cs typeface="Times New Roman"/>
              </a:rPr>
              <a:t>Work-Based</a:t>
            </a:r>
            <a:r>
              <a:rPr dirty="0" sz="4800" spc="-2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800" spc="-5" b="1">
                <a:solidFill>
                  <a:srgbClr val="C00000"/>
                </a:solidFill>
                <a:latin typeface="Times New Roman"/>
                <a:cs typeface="Times New Roman"/>
              </a:rPr>
              <a:t>Learning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486911"/>
            <a:ext cx="2686811" cy="1493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0988" y="5705181"/>
            <a:ext cx="1118362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" i="1">
                <a:solidFill>
                  <a:srgbClr val="FFFFFF"/>
                </a:solidFill>
                <a:latin typeface="Arial"/>
                <a:cs typeface="Arial"/>
              </a:rPr>
              <a:t>Illinois Department of Commerce and Economic</a:t>
            </a:r>
            <a:r>
              <a:rPr dirty="0" sz="3300" spc="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5" i="1">
                <a:solidFill>
                  <a:srgbClr val="FFFFFF"/>
                </a:solidFill>
                <a:latin typeface="Arial"/>
                <a:cs typeface="Arial"/>
              </a:rPr>
              <a:t>Opportunity</a:t>
            </a:r>
            <a:endParaRPr sz="3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204" y="466344"/>
            <a:ext cx="3410699" cy="972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191" y="1882995"/>
            <a:ext cx="10524974" cy="4152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2532" y="6371509"/>
            <a:ext cx="368490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5">
                <a:latin typeface="Calibri"/>
                <a:cs typeface="Calibri"/>
              </a:rPr>
              <a:t>SOURCE: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https://cte.ed.gov/wbltoolkit/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49" y="1976262"/>
            <a:ext cx="11622774" cy="323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2532" y="6371509"/>
            <a:ext cx="368490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5">
                <a:latin typeface="Calibri"/>
                <a:cs typeface="Calibri"/>
              </a:rPr>
              <a:t>SOURCE: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https://cte.ed.gov/wbltoolkit/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5868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5"/>
              <a:t>Want </a:t>
            </a:r>
            <a:r>
              <a:rPr dirty="0" spc="-30"/>
              <a:t>to </a:t>
            </a:r>
            <a:r>
              <a:rPr dirty="0" spc="-20"/>
              <a:t>Dig </a:t>
            </a:r>
            <a:r>
              <a:rPr dirty="0" spc="-35"/>
              <a:t>Deeper </a:t>
            </a:r>
            <a:r>
              <a:rPr dirty="0" spc="-15"/>
              <a:t>on</a:t>
            </a:r>
            <a:r>
              <a:rPr dirty="0" spc="-270"/>
              <a:t> </a:t>
            </a:r>
            <a:r>
              <a:rPr dirty="0" spc="-35"/>
              <a:t>WBL?</a:t>
            </a:r>
          </a:p>
        </p:txBody>
      </p:sp>
      <p:sp>
        <p:nvSpPr>
          <p:cNvPr id="3" name="object 3"/>
          <p:cNvSpPr/>
          <p:nvPr/>
        </p:nvSpPr>
        <p:spPr>
          <a:xfrm>
            <a:off x="771144" y="1389888"/>
            <a:ext cx="9971519" cy="4434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8946" y="6059857"/>
            <a:ext cx="8566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</a:t>
            </a:r>
            <a:r>
              <a:rPr dirty="0" sz="1800" spc="-10">
                <a:latin typeface="Calibri"/>
                <a:cs typeface="Calibri"/>
                <a:hlinkClick r:id="rId3"/>
              </a:rPr>
              <a:t>//w</a:t>
            </a:r>
            <a:r>
              <a:rPr dirty="0" sz="1800" spc="-10">
                <a:latin typeface="Calibri"/>
                <a:cs typeface="Calibri"/>
              </a:rPr>
              <a:t>ww</a:t>
            </a:r>
            <a:r>
              <a:rPr dirty="0" sz="1800" spc="-10">
                <a:latin typeface="Calibri"/>
                <a:cs typeface="Calibri"/>
                <a:hlinkClick r:id="rId3"/>
              </a:rPr>
              <a:t>.jff.org/what-we-do/impact-stories/center-for-apprenticeship-and-work-based-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9632" y="6391326"/>
            <a:ext cx="877569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learning/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2428" y="630068"/>
            <a:ext cx="5868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5"/>
              <a:t>Want </a:t>
            </a:r>
            <a:r>
              <a:rPr dirty="0" spc="-30"/>
              <a:t>to </a:t>
            </a:r>
            <a:r>
              <a:rPr dirty="0" spc="-20"/>
              <a:t>Dig </a:t>
            </a:r>
            <a:r>
              <a:rPr dirty="0" spc="-35"/>
              <a:t>Deeper </a:t>
            </a:r>
            <a:r>
              <a:rPr dirty="0" spc="-15"/>
              <a:t>on</a:t>
            </a:r>
            <a:r>
              <a:rPr dirty="0" spc="-270"/>
              <a:t> </a:t>
            </a:r>
            <a:r>
              <a:rPr dirty="0" spc="-35"/>
              <a:t>WBL?</a:t>
            </a:r>
          </a:p>
        </p:txBody>
      </p:sp>
      <p:sp>
        <p:nvSpPr>
          <p:cNvPr id="3" name="object 3"/>
          <p:cNvSpPr/>
          <p:nvPr/>
        </p:nvSpPr>
        <p:spPr>
          <a:xfrm>
            <a:off x="304850" y="1813652"/>
            <a:ext cx="11582298" cy="3195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3045" y="5899895"/>
            <a:ext cx="85667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</a:t>
            </a:r>
            <a:r>
              <a:rPr dirty="0" sz="1800" spc="-10">
                <a:latin typeface="Calibri"/>
                <a:cs typeface="Calibri"/>
                <a:hlinkClick r:id="rId3"/>
              </a:rPr>
              <a:t>//w</a:t>
            </a:r>
            <a:r>
              <a:rPr dirty="0" sz="1800" spc="-10">
                <a:latin typeface="Calibri"/>
                <a:cs typeface="Calibri"/>
              </a:rPr>
              <a:t>ww</a:t>
            </a:r>
            <a:r>
              <a:rPr dirty="0" sz="1800" spc="-10">
                <a:latin typeface="Calibri"/>
                <a:cs typeface="Calibri"/>
                <a:hlinkClick r:id="rId3"/>
              </a:rPr>
              <a:t>.jff.org/what-we-do/impact-stories/center-for-apprenticeship-and-work-based- 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learning/about-work-based-learning/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60998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Work-Based </a:t>
            </a:r>
            <a:r>
              <a:rPr dirty="0" spc="-30"/>
              <a:t>Learning</a:t>
            </a:r>
            <a:r>
              <a:rPr dirty="0" spc="-180"/>
              <a:t> </a:t>
            </a:r>
            <a:r>
              <a:rPr dirty="0" spc="-25"/>
              <a:t>Glossary</a:t>
            </a:r>
          </a:p>
        </p:txBody>
      </p:sp>
      <p:sp>
        <p:nvSpPr>
          <p:cNvPr id="3" name="object 3"/>
          <p:cNvSpPr/>
          <p:nvPr/>
        </p:nvSpPr>
        <p:spPr>
          <a:xfrm>
            <a:off x="1347216" y="1575816"/>
            <a:ext cx="8814815" cy="4052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0702" y="6037361"/>
            <a:ext cx="8566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</a:t>
            </a:r>
            <a:r>
              <a:rPr dirty="0" sz="1800" spc="-10">
                <a:latin typeface="Calibri"/>
                <a:cs typeface="Calibri"/>
                <a:hlinkClick r:id="rId3"/>
              </a:rPr>
              <a:t>//w</a:t>
            </a:r>
            <a:r>
              <a:rPr dirty="0" sz="1800" spc="-10">
                <a:latin typeface="Calibri"/>
                <a:cs typeface="Calibri"/>
              </a:rPr>
              <a:t>ww</a:t>
            </a:r>
            <a:r>
              <a:rPr dirty="0" sz="1800" spc="-10">
                <a:latin typeface="Calibri"/>
                <a:cs typeface="Calibri"/>
                <a:hlinkClick r:id="rId3"/>
              </a:rPr>
              <a:t>.jff.org/what-we-do/impact-stories/center-for-apprenticeship-and-work-based-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388" y="6368831"/>
            <a:ext cx="37064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5">
                <a:latin typeface="Calibri"/>
                <a:cs typeface="Calibri"/>
              </a:rPr>
              <a:t>learning/work-based-learning-glossary/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31022"/>
            <a:ext cx="4059554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pc="-25"/>
              <a:t>Illinois’ </a:t>
            </a:r>
            <a:r>
              <a:rPr dirty="0" spc="-40"/>
              <a:t>Career  </a:t>
            </a:r>
            <a:r>
              <a:rPr dirty="0" spc="-75"/>
              <a:t>Pathways</a:t>
            </a:r>
            <a:r>
              <a:rPr dirty="0" spc="-125"/>
              <a:t> </a:t>
            </a:r>
            <a:r>
              <a:rPr dirty="0" spc="-25"/>
              <a:t>Dictionary</a:t>
            </a:r>
          </a:p>
        </p:txBody>
      </p:sp>
      <p:sp>
        <p:nvSpPr>
          <p:cNvPr id="3" name="object 3"/>
          <p:cNvSpPr/>
          <p:nvPr/>
        </p:nvSpPr>
        <p:spPr>
          <a:xfrm>
            <a:off x="423180" y="3240934"/>
            <a:ext cx="11245383" cy="190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8033" y="3035617"/>
            <a:ext cx="11656060" cy="2499995"/>
          </a:xfrm>
          <a:custGeom>
            <a:avLst/>
            <a:gdLst/>
            <a:ahLst/>
            <a:cxnLst/>
            <a:rect l="l" t="t" r="r" b="b"/>
            <a:pathLst>
              <a:path w="11656060" h="2499995">
                <a:moveTo>
                  <a:pt x="0" y="0"/>
                </a:moveTo>
                <a:lnTo>
                  <a:pt x="11655933" y="0"/>
                </a:lnTo>
                <a:lnTo>
                  <a:pt x="11655933" y="2499741"/>
                </a:lnTo>
                <a:lnTo>
                  <a:pt x="0" y="249974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1160" y="6027030"/>
            <a:ext cx="9411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https://icsps.illinoisstate.edu/images/pdfs/CTE/Perkins_V/6Perkins_V_Resource_IL-Career-Pathways-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38388" y="595883"/>
            <a:ext cx="3087623" cy="2250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51388" y="6358500"/>
            <a:ext cx="13296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5">
                <a:latin typeface="Calibri"/>
                <a:cs typeface="Calibri"/>
              </a:rPr>
              <a:t>Dictionary.pdf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78" y="1991876"/>
            <a:ext cx="2725420" cy="33782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algn="ctr" marL="12065" marR="5080" indent="1270">
              <a:lnSpc>
                <a:spcPts val="4320"/>
              </a:lnSpc>
              <a:spcBef>
                <a:spcPts val="640"/>
              </a:spcBef>
            </a:pPr>
            <a:r>
              <a:rPr dirty="0" sz="4000" spc="-25" b="0">
                <a:solidFill>
                  <a:srgbClr val="162069"/>
                </a:solidFill>
                <a:latin typeface="Calibri Light"/>
                <a:cs typeface="Calibri Light"/>
              </a:rPr>
              <a:t>Check </a:t>
            </a:r>
            <a:r>
              <a:rPr dirty="0" sz="4000" spc="-20" b="0">
                <a:solidFill>
                  <a:srgbClr val="162069"/>
                </a:solidFill>
                <a:latin typeface="Calibri Light"/>
                <a:cs typeface="Calibri Light"/>
              </a:rPr>
              <a:t>out  </a:t>
            </a:r>
            <a:r>
              <a:rPr dirty="0" sz="4000" spc="-60" b="0">
                <a:solidFill>
                  <a:srgbClr val="162069"/>
                </a:solidFill>
                <a:latin typeface="Calibri Light"/>
                <a:cs typeface="Calibri Light"/>
              </a:rPr>
              <a:t>EdSystems  </a:t>
            </a:r>
            <a:r>
              <a:rPr dirty="0" sz="4000" spc="-45" b="0">
                <a:solidFill>
                  <a:srgbClr val="162069"/>
                </a:solidFill>
                <a:latin typeface="Calibri Light"/>
                <a:cs typeface="Calibri Light"/>
              </a:rPr>
              <a:t>Career  </a:t>
            </a:r>
            <a:r>
              <a:rPr dirty="0" sz="4000" spc="-45" b="0">
                <a:solidFill>
                  <a:srgbClr val="162069"/>
                </a:solidFill>
                <a:latin typeface="Calibri Light"/>
                <a:cs typeface="Calibri Light"/>
              </a:rPr>
              <a:t>D</a:t>
            </a:r>
            <a:r>
              <a:rPr dirty="0" sz="4000" spc="-50" b="0">
                <a:solidFill>
                  <a:srgbClr val="162069"/>
                </a:solidFill>
                <a:latin typeface="Calibri Light"/>
                <a:cs typeface="Calibri Light"/>
              </a:rPr>
              <a:t>e</a:t>
            </a:r>
            <a:r>
              <a:rPr dirty="0" sz="4000" spc="-60" b="0">
                <a:solidFill>
                  <a:srgbClr val="162069"/>
                </a:solidFill>
                <a:latin typeface="Calibri Light"/>
                <a:cs typeface="Calibri Light"/>
              </a:rPr>
              <a:t>v</a:t>
            </a:r>
            <a:r>
              <a:rPr dirty="0" sz="4000" spc="-40" b="0">
                <a:solidFill>
                  <a:srgbClr val="162069"/>
                </a:solidFill>
                <a:latin typeface="Calibri Light"/>
                <a:cs typeface="Calibri Light"/>
              </a:rPr>
              <a:t>e</a:t>
            </a:r>
            <a:r>
              <a:rPr dirty="0" sz="4000" spc="-25" b="0">
                <a:solidFill>
                  <a:srgbClr val="162069"/>
                </a:solidFill>
                <a:latin typeface="Calibri Light"/>
                <a:cs typeface="Calibri Light"/>
              </a:rPr>
              <a:t>l</a:t>
            </a:r>
            <a:r>
              <a:rPr dirty="0" sz="4000" spc="-55" b="0">
                <a:solidFill>
                  <a:srgbClr val="162069"/>
                </a:solidFill>
                <a:latin typeface="Calibri Light"/>
                <a:cs typeface="Calibri Light"/>
              </a:rPr>
              <a:t>o</a:t>
            </a:r>
            <a:r>
              <a:rPr dirty="0" sz="4000" spc="-45" b="0">
                <a:solidFill>
                  <a:srgbClr val="162069"/>
                </a:solidFill>
                <a:latin typeface="Calibri Light"/>
                <a:cs typeface="Calibri Light"/>
              </a:rPr>
              <a:t>p</a:t>
            </a:r>
            <a:r>
              <a:rPr dirty="0" sz="4000" spc="-60" b="0">
                <a:solidFill>
                  <a:srgbClr val="162069"/>
                </a:solidFill>
                <a:latin typeface="Calibri Light"/>
                <a:cs typeface="Calibri Light"/>
              </a:rPr>
              <a:t>m</a:t>
            </a:r>
            <a:r>
              <a:rPr dirty="0" sz="4000" spc="-50" b="0">
                <a:solidFill>
                  <a:srgbClr val="162069"/>
                </a:solidFill>
                <a:latin typeface="Calibri Light"/>
                <a:cs typeface="Calibri Light"/>
              </a:rPr>
              <a:t>e</a:t>
            </a:r>
            <a:r>
              <a:rPr dirty="0" sz="4000" spc="-80" b="0">
                <a:solidFill>
                  <a:srgbClr val="162069"/>
                </a:solidFill>
                <a:latin typeface="Calibri Light"/>
                <a:cs typeface="Calibri Light"/>
              </a:rPr>
              <a:t>n</a:t>
            </a:r>
            <a:r>
              <a:rPr dirty="0" sz="4000" spc="-5" b="0">
                <a:solidFill>
                  <a:srgbClr val="162069"/>
                </a:solidFill>
                <a:latin typeface="Calibri Light"/>
                <a:cs typeface="Calibri Light"/>
              </a:rPr>
              <a:t>t  </a:t>
            </a:r>
            <a:r>
              <a:rPr dirty="0" sz="4000" spc="-40" b="0">
                <a:solidFill>
                  <a:srgbClr val="162069"/>
                </a:solidFill>
                <a:latin typeface="Calibri Light"/>
                <a:cs typeface="Calibri Light"/>
              </a:rPr>
              <a:t>Experience  </a:t>
            </a:r>
            <a:r>
              <a:rPr dirty="0" sz="4000" spc="-85" b="0">
                <a:solidFill>
                  <a:srgbClr val="162069"/>
                </a:solidFill>
                <a:latin typeface="Calibri Light"/>
                <a:cs typeface="Calibri Light"/>
              </a:rPr>
              <a:t>Toolkit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17572" y="457200"/>
            <a:ext cx="4056196" cy="6207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9511" y="6035258"/>
            <a:ext cx="40963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https://edsystemsniu.org/resources/career-  </a:t>
            </a:r>
            <a:r>
              <a:rPr dirty="0" sz="1800" spc="-5">
                <a:latin typeface="Calibri"/>
                <a:cs typeface="Calibri"/>
              </a:rPr>
              <a:t>development-experience-toolkit/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2688" y="6590728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67017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Join </a:t>
            </a:r>
            <a:r>
              <a:rPr dirty="0" spc="-20"/>
              <a:t>the </a:t>
            </a:r>
            <a:r>
              <a:rPr dirty="0" spc="-35"/>
              <a:t>WBL </a:t>
            </a:r>
            <a:r>
              <a:rPr dirty="0" spc="-40"/>
              <a:t>Innovation</a:t>
            </a:r>
            <a:r>
              <a:rPr dirty="0" spc="-300"/>
              <a:t> </a:t>
            </a:r>
            <a:r>
              <a:rPr dirty="0" spc="-45"/>
              <a:t>Network</a:t>
            </a:r>
          </a:p>
        </p:txBody>
      </p:sp>
      <p:sp>
        <p:nvSpPr>
          <p:cNvPr id="3" name="object 3"/>
          <p:cNvSpPr/>
          <p:nvPr/>
        </p:nvSpPr>
        <p:spPr>
          <a:xfrm>
            <a:off x="1045463" y="1734622"/>
            <a:ext cx="10101071" cy="3968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23626" y="6219836"/>
            <a:ext cx="30022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https://edsystemsniu.org/i-win/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5120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WIOA </a:t>
            </a:r>
            <a:r>
              <a:rPr dirty="0" spc="-20"/>
              <a:t>Title </a:t>
            </a:r>
            <a:r>
              <a:rPr dirty="0" spc="-5"/>
              <a:t>I: </a:t>
            </a:r>
            <a:r>
              <a:rPr dirty="0" spc="-85"/>
              <a:t>Youth</a:t>
            </a:r>
            <a:r>
              <a:rPr dirty="0" spc="-290"/>
              <a:t> </a:t>
            </a:r>
            <a:r>
              <a:rPr dirty="0" spc="-25"/>
              <a:t>Vision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09950" y="1593892"/>
            <a:ext cx="10560050" cy="5012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9075" marR="5080">
              <a:lnSpc>
                <a:spcPct val="130000"/>
              </a:lnSpc>
              <a:spcBef>
                <a:spcPts val="100"/>
              </a:spcBef>
            </a:pPr>
            <a:r>
              <a:rPr dirty="0" sz="2200" spc="-5">
                <a:latin typeface="Calibri"/>
                <a:cs typeface="Calibri"/>
              </a:rPr>
              <a:t>Title I </a:t>
            </a:r>
            <a:r>
              <a:rPr dirty="0" sz="2200">
                <a:latin typeface="Calibri"/>
                <a:cs typeface="Calibri"/>
              </a:rPr>
              <a:t>of </a:t>
            </a:r>
            <a:r>
              <a:rPr dirty="0" sz="2200" spc="-15">
                <a:latin typeface="Calibri"/>
                <a:cs typeface="Calibri"/>
              </a:rPr>
              <a:t>WIOA </a:t>
            </a:r>
            <a:r>
              <a:rPr dirty="0" sz="2200" spc="-5">
                <a:latin typeface="Calibri"/>
                <a:cs typeface="Calibri"/>
              </a:rPr>
              <a:t>outlines a </a:t>
            </a:r>
            <a:r>
              <a:rPr dirty="0" sz="2200" spc="-10">
                <a:latin typeface="Calibri"/>
                <a:cs typeface="Calibri"/>
              </a:rPr>
              <a:t>broad youth </a:t>
            </a:r>
            <a:r>
              <a:rPr dirty="0" sz="2200">
                <a:latin typeface="Calibri"/>
                <a:cs typeface="Calibri"/>
              </a:rPr>
              <a:t>vision </a:t>
            </a:r>
            <a:r>
              <a:rPr dirty="0" sz="2200" spc="-10">
                <a:latin typeface="Calibri"/>
                <a:cs typeface="Calibri"/>
              </a:rPr>
              <a:t>that </a:t>
            </a:r>
            <a:r>
              <a:rPr dirty="0" sz="2200" spc="-5">
                <a:latin typeface="Calibri"/>
                <a:cs typeface="Calibri"/>
              </a:rPr>
              <a:t>supports an </a:t>
            </a:r>
            <a:r>
              <a:rPr dirty="0" sz="2200" spc="-20">
                <a:latin typeface="Calibri"/>
                <a:cs typeface="Calibri"/>
              </a:rPr>
              <a:t>integrated </a:t>
            </a:r>
            <a:r>
              <a:rPr dirty="0" sz="2200">
                <a:latin typeface="Calibri"/>
                <a:cs typeface="Calibri"/>
              </a:rPr>
              <a:t>service </a:t>
            </a:r>
            <a:r>
              <a:rPr dirty="0" sz="2200" spc="-5">
                <a:latin typeface="Calibri"/>
                <a:cs typeface="Calibri"/>
              </a:rPr>
              <a:t>delivery  </a:t>
            </a:r>
            <a:r>
              <a:rPr dirty="0" sz="2200" spc="-25">
                <a:latin typeface="Calibri"/>
                <a:cs typeface="Calibri"/>
              </a:rPr>
              <a:t>system </a:t>
            </a:r>
            <a:r>
              <a:rPr dirty="0" sz="2200" spc="-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provides </a:t>
            </a:r>
            <a:r>
              <a:rPr dirty="0" sz="2200" spc="-5">
                <a:latin typeface="Calibri"/>
                <a:cs typeface="Calibri"/>
              </a:rPr>
              <a:t>a </a:t>
            </a:r>
            <a:r>
              <a:rPr dirty="0" sz="2200" spc="-15">
                <a:latin typeface="Calibri"/>
                <a:cs typeface="Calibri"/>
              </a:rPr>
              <a:t>framework </a:t>
            </a:r>
            <a:r>
              <a:rPr dirty="0" sz="2200" spc="-10">
                <a:latin typeface="Calibri"/>
                <a:cs typeface="Calibri"/>
              </a:rPr>
              <a:t>through </a:t>
            </a:r>
            <a:r>
              <a:rPr dirty="0" sz="2200" spc="-5">
                <a:latin typeface="Calibri"/>
                <a:cs typeface="Calibri"/>
              </a:rPr>
              <a:t>which </a:t>
            </a:r>
            <a:r>
              <a:rPr dirty="0" sz="2200" spc="-20">
                <a:latin typeface="Calibri"/>
                <a:cs typeface="Calibri"/>
              </a:rPr>
              <a:t>states </a:t>
            </a:r>
            <a:r>
              <a:rPr dirty="0" sz="2200" spc="-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local areas </a:t>
            </a:r>
            <a:r>
              <a:rPr dirty="0" sz="2200" spc="-15">
                <a:latin typeface="Calibri"/>
                <a:cs typeface="Calibri"/>
              </a:rPr>
              <a:t>can </a:t>
            </a:r>
            <a:r>
              <a:rPr dirty="0" sz="2200" spc="-20">
                <a:latin typeface="Calibri"/>
                <a:cs typeface="Calibri"/>
              </a:rPr>
              <a:t>leverage </a:t>
            </a:r>
            <a:r>
              <a:rPr dirty="0" sz="2200" spc="-5">
                <a:latin typeface="Calibri"/>
                <a:cs typeface="Calibri"/>
              </a:rPr>
              <a:t>other  </a:t>
            </a:r>
            <a:r>
              <a:rPr dirty="0" sz="2200" spc="-20">
                <a:latin typeface="Calibri"/>
                <a:cs typeface="Calibri"/>
              </a:rPr>
              <a:t>Federal, state, </a:t>
            </a:r>
            <a:r>
              <a:rPr dirty="0" sz="2200" spc="-10">
                <a:latin typeface="Calibri"/>
                <a:cs typeface="Calibri"/>
              </a:rPr>
              <a:t>local, </a:t>
            </a:r>
            <a:r>
              <a:rPr dirty="0" sz="2200" spc="-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philanthropic </a:t>
            </a:r>
            <a:r>
              <a:rPr dirty="0" sz="2200" spc="-15">
                <a:latin typeface="Calibri"/>
                <a:cs typeface="Calibri"/>
              </a:rPr>
              <a:t>resources </a:t>
            </a:r>
            <a:r>
              <a:rPr dirty="0" sz="2200" spc="-20">
                <a:latin typeface="Calibri"/>
                <a:cs typeface="Calibri"/>
              </a:rPr>
              <a:t>to </a:t>
            </a:r>
            <a:r>
              <a:rPr dirty="0" sz="2200" spc="-5">
                <a:latin typeface="Calibri"/>
                <a:cs typeface="Calibri"/>
              </a:rPr>
              <a:t>support in-school </a:t>
            </a:r>
            <a:r>
              <a:rPr dirty="0" sz="2200" spc="-10">
                <a:latin typeface="Calibri"/>
                <a:cs typeface="Calibri"/>
              </a:rPr>
              <a:t>youth(ISY) </a:t>
            </a:r>
            <a:r>
              <a:rPr dirty="0" sz="2200" spc="-5">
                <a:latin typeface="Calibri"/>
                <a:cs typeface="Calibri"/>
              </a:rPr>
              <a:t>and out-  of-school </a:t>
            </a:r>
            <a:r>
              <a:rPr dirty="0" sz="2200" spc="-10">
                <a:latin typeface="Calibri"/>
                <a:cs typeface="Calibri"/>
              </a:rPr>
              <a:t>youth </a:t>
            </a:r>
            <a:r>
              <a:rPr dirty="0" sz="2200" spc="-15">
                <a:latin typeface="Calibri"/>
                <a:cs typeface="Calibri"/>
              </a:rPr>
              <a:t>(OSY). </a:t>
            </a:r>
            <a:r>
              <a:rPr dirty="0" sz="2200" spc="-5">
                <a:latin typeface="Calibri"/>
                <a:cs typeface="Calibri"/>
              </a:rPr>
              <a:t>Title I </a:t>
            </a:r>
            <a:r>
              <a:rPr dirty="0" sz="2200">
                <a:latin typeface="Calibri"/>
                <a:cs typeface="Calibri"/>
              </a:rPr>
              <a:t>of </a:t>
            </a:r>
            <a:r>
              <a:rPr dirty="0" sz="2200" spc="-15">
                <a:latin typeface="Calibri"/>
                <a:cs typeface="Calibri"/>
              </a:rPr>
              <a:t>WIOA </a:t>
            </a:r>
            <a:r>
              <a:rPr dirty="0" sz="2200" spc="-10">
                <a:latin typeface="Calibri"/>
                <a:cs typeface="Calibri"/>
              </a:rPr>
              <a:t>affirms the Department </a:t>
            </a:r>
            <a:r>
              <a:rPr dirty="0" sz="2200">
                <a:latin typeface="Calibri"/>
                <a:cs typeface="Calibri"/>
              </a:rPr>
              <a:t>of </a:t>
            </a:r>
            <a:r>
              <a:rPr dirty="0" sz="2200" spc="-10">
                <a:latin typeface="Calibri"/>
                <a:cs typeface="Calibri"/>
              </a:rPr>
              <a:t>Labor’s(DOL)  commitment </a:t>
            </a:r>
            <a:r>
              <a:rPr dirty="0" sz="2200" spc="-20">
                <a:latin typeface="Calibri"/>
                <a:cs typeface="Calibri"/>
              </a:rPr>
              <a:t>to </a:t>
            </a:r>
            <a:r>
              <a:rPr dirty="0" sz="2200" spc="-10">
                <a:latin typeface="Calibri"/>
                <a:cs typeface="Calibri"/>
              </a:rPr>
              <a:t>providing </a:t>
            </a:r>
            <a:r>
              <a:rPr dirty="0" sz="2200" spc="-5">
                <a:latin typeface="Calibri"/>
                <a:cs typeface="Calibri"/>
              </a:rPr>
              <a:t>high-quality </a:t>
            </a:r>
            <a:r>
              <a:rPr dirty="0" sz="2200">
                <a:latin typeface="Calibri"/>
                <a:cs typeface="Calibri"/>
              </a:rPr>
              <a:t>services </a:t>
            </a:r>
            <a:r>
              <a:rPr dirty="0" sz="2200" spc="-20">
                <a:latin typeface="Calibri"/>
                <a:cs typeface="Calibri"/>
              </a:rPr>
              <a:t>for </a:t>
            </a:r>
            <a:r>
              <a:rPr dirty="0" sz="2200" spc="-10">
                <a:latin typeface="Calibri"/>
                <a:cs typeface="Calibri"/>
              </a:rPr>
              <a:t>youth, beginning </a:t>
            </a:r>
            <a:r>
              <a:rPr dirty="0" sz="2200" spc="-5">
                <a:latin typeface="Calibri"/>
                <a:cs typeface="Calibri"/>
              </a:rPr>
              <a:t>with </a:t>
            </a:r>
            <a:r>
              <a:rPr dirty="0" sz="2200" spc="-15">
                <a:latin typeface="Calibri"/>
                <a:cs typeface="Calibri"/>
              </a:rPr>
              <a:t>career exploration  </a:t>
            </a:r>
            <a:r>
              <a:rPr dirty="0" sz="2200" spc="-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guidance, </a:t>
            </a:r>
            <a:r>
              <a:rPr dirty="0" sz="2200" spc="-15">
                <a:latin typeface="Calibri"/>
                <a:cs typeface="Calibri"/>
              </a:rPr>
              <a:t>continued </a:t>
            </a:r>
            <a:r>
              <a:rPr dirty="0" sz="2200" spc="-5">
                <a:latin typeface="Calibri"/>
                <a:cs typeface="Calibri"/>
              </a:rPr>
              <a:t>support </a:t>
            </a:r>
            <a:r>
              <a:rPr dirty="0" sz="2200" spc="-20">
                <a:latin typeface="Calibri"/>
                <a:cs typeface="Calibri"/>
              </a:rPr>
              <a:t>for </a:t>
            </a:r>
            <a:r>
              <a:rPr dirty="0" sz="2200" spc="-10">
                <a:latin typeface="Calibri"/>
                <a:cs typeface="Calibri"/>
              </a:rPr>
              <a:t>educational </a:t>
            </a:r>
            <a:r>
              <a:rPr dirty="0" sz="2200" spc="-15">
                <a:latin typeface="Calibri"/>
                <a:cs typeface="Calibri"/>
              </a:rPr>
              <a:t>attainment, </a:t>
            </a:r>
            <a:r>
              <a:rPr dirty="0" sz="2200" spc="-5">
                <a:latin typeface="Calibri"/>
                <a:cs typeface="Calibri"/>
              </a:rPr>
              <a:t>opportunities </a:t>
            </a:r>
            <a:r>
              <a:rPr dirty="0" sz="2200" spc="-20">
                <a:latin typeface="Calibri"/>
                <a:cs typeface="Calibri"/>
              </a:rPr>
              <a:t>for </a:t>
            </a:r>
            <a:r>
              <a:rPr dirty="0" sz="2200" spc="-5">
                <a:latin typeface="Calibri"/>
                <a:cs typeface="Calibri"/>
              </a:rPr>
              <a:t>skills  </a:t>
            </a:r>
            <a:r>
              <a:rPr dirty="0" sz="2200" spc="-10">
                <a:latin typeface="Calibri"/>
                <a:cs typeface="Calibri"/>
              </a:rPr>
              <a:t>training, </a:t>
            </a:r>
            <a:r>
              <a:rPr dirty="0" sz="2200" spc="-5">
                <a:latin typeface="Calibri"/>
                <a:cs typeface="Calibri"/>
              </a:rPr>
              <a:t>such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as:</a:t>
            </a:r>
            <a:endParaRPr sz="2200">
              <a:latin typeface="Calibri"/>
              <a:cs typeface="Calibri"/>
            </a:endParaRPr>
          </a:p>
          <a:p>
            <a:pPr marL="219710" marR="290195" indent="-635">
              <a:lnSpc>
                <a:spcPct val="130000"/>
              </a:lnSpc>
              <a:spcBef>
                <a:spcPts val="994"/>
              </a:spcBef>
            </a:pPr>
            <a:r>
              <a:rPr dirty="0" sz="2200" spc="-10" b="1">
                <a:solidFill>
                  <a:srgbClr val="006FC0"/>
                </a:solidFill>
                <a:latin typeface="Calibri"/>
                <a:cs typeface="Calibri"/>
              </a:rPr>
              <a:t>pre-apprenticeships </a:t>
            </a:r>
            <a:r>
              <a:rPr dirty="0" sz="2200" spc="-5" b="1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r>
              <a:rPr dirty="0" sz="2200" spc="-10" b="1">
                <a:solidFill>
                  <a:srgbClr val="006FC0"/>
                </a:solidFill>
                <a:latin typeface="Calibri"/>
                <a:cs typeface="Calibri"/>
              </a:rPr>
              <a:t>internships, </a:t>
            </a:r>
            <a:r>
              <a:rPr dirty="0" sz="2200" spc="-15" b="1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dirty="0" sz="2200" spc="-5" b="1">
                <a:solidFill>
                  <a:srgbClr val="006FC0"/>
                </a:solidFill>
                <a:latin typeface="Calibri"/>
                <a:cs typeface="Calibri"/>
              </a:rPr>
              <a:t>in-demand </a:t>
            </a:r>
            <a:r>
              <a:rPr dirty="0" sz="2200" spc="-10" b="1">
                <a:solidFill>
                  <a:srgbClr val="006FC0"/>
                </a:solidFill>
                <a:latin typeface="Calibri"/>
                <a:cs typeface="Calibri"/>
              </a:rPr>
              <a:t>industries and occupations, and  culminating with employment, enrollment </a:t>
            </a:r>
            <a:r>
              <a:rPr dirty="0" sz="2200" spc="-5" b="1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2200" spc="-10" b="1">
                <a:solidFill>
                  <a:srgbClr val="006FC0"/>
                </a:solidFill>
                <a:latin typeface="Calibri"/>
                <a:cs typeface="Calibri"/>
              </a:rPr>
              <a:t>postsecondary education, </a:t>
            </a:r>
            <a:r>
              <a:rPr dirty="0" sz="2200" spc="-5" b="1">
                <a:solidFill>
                  <a:srgbClr val="006FC0"/>
                </a:solidFill>
                <a:latin typeface="Calibri"/>
                <a:cs typeface="Calibri"/>
              </a:rPr>
              <a:t>or a </a:t>
            </a:r>
            <a:r>
              <a:rPr dirty="0" sz="2200" spc="-20" b="1">
                <a:solidFill>
                  <a:srgbClr val="006FC0"/>
                </a:solidFill>
                <a:latin typeface="Calibri"/>
                <a:cs typeface="Calibri"/>
              </a:rPr>
              <a:t>Registered  </a:t>
            </a:r>
            <a:r>
              <a:rPr dirty="0" sz="2200" spc="-10" b="1">
                <a:solidFill>
                  <a:srgbClr val="006FC0"/>
                </a:solidFill>
                <a:latin typeface="Calibri"/>
                <a:cs typeface="Calibri"/>
              </a:rPr>
              <a:t>Apprenticeship</a:t>
            </a:r>
            <a:r>
              <a:rPr dirty="0" sz="2200" spc="-1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dirty="0" sz="1800" spc="-10">
                <a:latin typeface="Calibri"/>
                <a:cs typeface="Calibri"/>
              </a:rPr>
              <a:t>https://wdr.doleta.gov/directives/attach/TEGL/TEGL_21-16.pdf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414" y="549890"/>
            <a:ext cx="87268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5"/>
              <a:t>WIOA </a:t>
            </a:r>
            <a:r>
              <a:rPr dirty="0" sz="4400" spc="-90"/>
              <a:t>Youth </a:t>
            </a:r>
            <a:r>
              <a:rPr dirty="0" sz="4400" spc="-35"/>
              <a:t>Funds </a:t>
            </a:r>
            <a:r>
              <a:rPr dirty="0" sz="4400" spc="-50"/>
              <a:t>for </a:t>
            </a:r>
            <a:r>
              <a:rPr dirty="0" sz="4400" spc="-80"/>
              <a:t>Work</a:t>
            </a:r>
            <a:r>
              <a:rPr dirty="0" sz="4400" spc="-270"/>
              <a:t> </a:t>
            </a:r>
            <a:r>
              <a:rPr dirty="0" sz="4400" spc="-35"/>
              <a:t>Experience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518065"/>
            <a:ext cx="10318750" cy="509651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184785">
              <a:lnSpc>
                <a:spcPts val="1939"/>
              </a:lnSpc>
              <a:spcBef>
                <a:spcPts val="345"/>
              </a:spcBef>
            </a:pP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Title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I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WIOA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includes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a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requirement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that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a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minimum of 20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percent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local area </a:t>
            </a:r>
            <a:r>
              <a:rPr dirty="0" sz="1800" spc="-30">
                <a:solidFill>
                  <a:srgbClr val="1F1F1E"/>
                </a:solidFill>
                <a:latin typeface="Calibri"/>
                <a:cs typeface="Calibri"/>
              </a:rPr>
              <a:t>Youth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funds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must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be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spent  on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</a:t>
            </a:r>
            <a:r>
              <a:rPr dirty="0" sz="1800" spc="10">
                <a:solidFill>
                  <a:srgbClr val="1F1F1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700" marR="95250">
              <a:lnSpc>
                <a:spcPts val="1939"/>
              </a:lnSpc>
            </a:pP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Program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expenditures on the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 </a:t>
            </a: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program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element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can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be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more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than just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wages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paid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to youth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in 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Allowable expenditures</a:t>
            </a:r>
            <a:r>
              <a:rPr dirty="0" sz="1800" spc="40">
                <a:solidFill>
                  <a:srgbClr val="1F1F1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include: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94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Wages/stipends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paid </a:t>
            </a: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for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participation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in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a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</a:t>
            </a:r>
            <a:r>
              <a:rPr dirty="0" sz="1800" spc="110">
                <a:solidFill>
                  <a:srgbClr val="1F1F1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experience;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ts val="1939"/>
              </a:lnSpc>
              <a:spcBef>
                <a:spcPts val="1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Staff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time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working to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identify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and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develop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a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 </a:t>
            </a: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opportunity,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including </a:t>
            </a: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staff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time spent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working 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with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employers to </a:t>
            </a:r>
            <a:r>
              <a:rPr dirty="0" sz="1800" spc="-5" b="0">
                <a:solidFill>
                  <a:srgbClr val="1F1F1E"/>
                </a:solidFill>
                <a:latin typeface="Calibri Light"/>
                <a:cs typeface="Calibri Light"/>
              </a:rPr>
              <a:t>identify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and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develop the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</a:t>
            </a: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experience;</a:t>
            </a:r>
            <a:endParaRPr sz="1800">
              <a:latin typeface="Calibri"/>
              <a:cs typeface="Calibri"/>
            </a:endParaRPr>
          </a:p>
          <a:p>
            <a:pPr marL="241300" marR="744855" indent="-228600">
              <a:lnSpc>
                <a:spcPts val="1939"/>
              </a:lnSpc>
              <a:spcBef>
                <a:spcPts val="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Staff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time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working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with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employers to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ensure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a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successful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experience, including </a:t>
            </a: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staff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time spent  managing the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</a:t>
            </a:r>
            <a:r>
              <a:rPr dirty="0" sz="1800" spc="-40">
                <a:solidFill>
                  <a:srgbClr val="1F1F1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81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Staff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time spent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evaluating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</a:t>
            </a:r>
            <a:r>
              <a:rPr dirty="0" sz="1800" spc="20">
                <a:solidFill>
                  <a:srgbClr val="1F1F1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95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Participant work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orientation</a:t>
            </a:r>
            <a:r>
              <a:rPr dirty="0" sz="1800" spc="60">
                <a:solidFill>
                  <a:srgbClr val="1F1F1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sessions;</a:t>
            </a:r>
            <a:endParaRPr sz="1800">
              <a:latin typeface="Calibri"/>
              <a:cs typeface="Calibri"/>
            </a:endParaRPr>
          </a:p>
          <a:p>
            <a:pPr marL="297180" indent="-285115">
              <a:lnSpc>
                <a:spcPts val="1945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Employer work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orientation</a:t>
            </a:r>
            <a:r>
              <a:rPr dirty="0" sz="1800" spc="85">
                <a:solidFill>
                  <a:srgbClr val="1F1F1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sessions;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939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Classroom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training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or the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required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academic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education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component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directly </a:t>
            </a: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related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to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</a:t>
            </a:r>
            <a:r>
              <a:rPr dirty="0" sz="1800" spc="229">
                <a:solidFill>
                  <a:srgbClr val="1F1F1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94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Incentive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payments directly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tied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to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completion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experience;</a:t>
            </a:r>
            <a:r>
              <a:rPr dirty="0" sz="1800" spc="130">
                <a:solidFill>
                  <a:srgbClr val="1F1F1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205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Employability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skills/job readiness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training to prepare youth </a:t>
            </a:r>
            <a:r>
              <a:rPr dirty="0" sz="1800" spc="-15">
                <a:solidFill>
                  <a:srgbClr val="1F1F1E"/>
                </a:solidFill>
                <a:latin typeface="Calibri"/>
                <a:cs typeface="Calibri"/>
              </a:rPr>
              <a:t>for </a:t>
            </a:r>
            <a:r>
              <a:rPr dirty="0" sz="1800">
                <a:solidFill>
                  <a:srgbClr val="1F1F1E"/>
                </a:solidFill>
                <a:latin typeface="Calibri"/>
                <a:cs typeface="Calibri"/>
              </a:rPr>
              <a:t>a </a:t>
            </a:r>
            <a:r>
              <a:rPr dirty="0" sz="1800" spc="-10">
                <a:solidFill>
                  <a:srgbClr val="1F1F1E"/>
                </a:solidFill>
                <a:latin typeface="Calibri"/>
                <a:cs typeface="Calibri"/>
              </a:rPr>
              <a:t>work</a:t>
            </a:r>
            <a:r>
              <a:rPr dirty="0" sz="1800" spc="100">
                <a:solidFill>
                  <a:srgbClr val="1F1F1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1F1E"/>
                </a:solidFill>
                <a:latin typeface="Calibri"/>
                <a:cs typeface="Calibri"/>
              </a:rPr>
              <a:t>experience.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i="1">
                <a:latin typeface="Calibri"/>
                <a:cs typeface="Calibri"/>
              </a:rPr>
              <a:t>Illinois </a:t>
            </a:r>
            <a:r>
              <a:rPr dirty="0" sz="1800" spc="-10" b="1" i="1">
                <a:latin typeface="Calibri"/>
                <a:cs typeface="Calibri"/>
              </a:rPr>
              <a:t>WIOA </a:t>
            </a:r>
            <a:r>
              <a:rPr dirty="0" sz="1800" spc="-5" b="1" i="1">
                <a:latin typeface="Calibri"/>
                <a:cs typeface="Calibri"/>
              </a:rPr>
              <a:t>e-policy: 18-WIOA </a:t>
            </a:r>
            <a:r>
              <a:rPr dirty="0" sz="1800" b="1" i="1">
                <a:latin typeface="Calibri"/>
                <a:cs typeface="Calibri"/>
              </a:rPr>
              <a:t>7.2.5 – </a:t>
            </a:r>
            <a:r>
              <a:rPr dirty="0" sz="1800" spc="-20" b="1" i="1">
                <a:latin typeface="Calibri"/>
                <a:cs typeface="Calibri"/>
              </a:rPr>
              <a:t>Work </a:t>
            </a:r>
            <a:r>
              <a:rPr dirty="0" sz="1800" spc="-5" b="1" i="1">
                <a:latin typeface="Calibri"/>
                <a:cs typeface="Calibri"/>
              </a:rPr>
              <a:t>Experience Including </a:t>
            </a:r>
            <a:r>
              <a:rPr dirty="0" sz="1800" spc="-10" b="1" i="1">
                <a:latin typeface="Calibri"/>
                <a:cs typeface="Calibri"/>
              </a:rPr>
              <a:t>Transitional </a:t>
            </a:r>
            <a:r>
              <a:rPr dirty="0" sz="1800" spc="-5" b="1" i="1">
                <a:latin typeface="Calibri"/>
                <a:cs typeface="Calibri"/>
              </a:rPr>
              <a:t>Jobs policy </a:t>
            </a:r>
            <a:r>
              <a:rPr dirty="0" sz="1800" spc="-10" b="1" i="1">
                <a:latin typeface="Calibri"/>
                <a:cs typeface="Calibri"/>
              </a:rPr>
              <a:t>STILL </a:t>
            </a:r>
            <a:r>
              <a:rPr dirty="0" sz="1800" b="1" i="1">
                <a:latin typeface="Calibri"/>
                <a:cs typeface="Calibri"/>
              </a:rPr>
              <a:t>IN</a:t>
            </a:r>
            <a:r>
              <a:rPr dirty="0" sz="1800" spc="120" b="1" i="1">
                <a:latin typeface="Calibri"/>
                <a:cs typeface="Calibri"/>
              </a:rPr>
              <a:t> </a:t>
            </a:r>
            <a:r>
              <a:rPr dirty="0" sz="1800" spc="-30" b="1" i="1">
                <a:latin typeface="Calibri"/>
                <a:cs typeface="Calibri"/>
              </a:rPr>
              <a:t>DRAFT.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1082" y="473346"/>
            <a:ext cx="56686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5" b="1">
                <a:latin typeface="Calibri"/>
                <a:cs typeface="Calibri"/>
              </a:rPr>
              <a:t>Moderator </a:t>
            </a:r>
            <a:r>
              <a:rPr dirty="0" sz="3200" b="1">
                <a:latin typeface="Calibri"/>
                <a:cs typeface="Calibri"/>
              </a:rPr>
              <a:t>&amp; </a:t>
            </a:r>
            <a:r>
              <a:rPr dirty="0" sz="3200" spc="-30" b="1">
                <a:latin typeface="Calibri"/>
                <a:cs typeface="Calibri"/>
              </a:rPr>
              <a:t>Technology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Support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4081" y="2740574"/>
            <a:ext cx="4406900" cy="159956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499870">
              <a:lnSpc>
                <a:spcPct val="100000"/>
              </a:lnSpc>
              <a:spcBef>
                <a:spcPts val="375"/>
              </a:spcBef>
            </a:pPr>
            <a:r>
              <a:rPr dirty="0" sz="2000" spc="-15" b="1">
                <a:latin typeface="Calibri"/>
                <a:cs typeface="Calibri"/>
              </a:rPr>
              <a:t>Kiersten </a:t>
            </a:r>
            <a:r>
              <a:rPr dirty="0" sz="2000" spc="-5" b="1">
                <a:latin typeface="Calibri"/>
                <a:cs typeface="Calibri"/>
              </a:rPr>
              <a:t>Baer</a:t>
            </a:r>
            <a:endParaRPr sz="2000">
              <a:latin typeface="Calibri"/>
              <a:cs typeface="Calibri"/>
            </a:endParaRPr>
          </a:p>
          <a:p>
            <a:pPr marL="12700" marR="5080" indent="608965">
              <a:lnSpc>
                <a:spcPts val="2690"/>
              </a:lnSpc>
              <a:spcBef>
                <a:spcPts val="120"/>
              </a:spcBef>
            </a:pPr>
            <a:r>
              <a:rPr dirty="0" sz="2000" b="1">
                <a:latin typeface="Calibri"/>
                <a:cs typeface="Calibri"/>
              </a:rPr>
              <a:t>Online </a:t>
            </a:r>
            <a:r>
              <a:rPr dirty="0" sz="2000" spc="-10" b="1">
                <a:latin typeface="Calibri"/>
                <a:cs typeface="Calibri"/>
              </a:rPr>
              <a:t>Marketing Coordinator  </a:t>
            </a:r>
            <a:r>
              <a:rPr dirty="0" sz="2000" spc="-5" b="1">
                <a:latin typeface="Calibri"/>
                <a:cs typeface="Calibri"/>
              </a:rPr>
              <a:t>Illinois </a:t>
            </a:r>
            <a:r>
              <a:rPr dirty="0" sz="2000" spc="-10" b="1">
                <a:latin typeface="Calibri"/>
                <a:cs typeface="Calibri"/>
              </a:rPr>
              <a:t>Center </a:t>
            </a:r>
            <a:r>
              <a:rPr dirty="0" sz="2000" spc="-15" b="1">
                <a:latin typeface="Calibri"/>
                <a:cs typeface="Calibri"/>
              </a:rPr>
              <a:t>for </a:t>
            </a:r>
            <a:r>
              <a:rPr dirty="0" sz="2000" spc="-10" b="1">
                <a:latin typeface="Calibri"/>
                <a:cs typeface="Calibri"/>
              </a:rPr>
              <a:t>Specialized</a:t>
            </a:r>
            <a:r>
              <a:rPr dirty="0" sz="2000" spc="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Professional</a:t>
            </a:r>
            <a:endParaRPr sz="2000">
              <a:latin typeface="Calibri"/>
              <a:cs typeface="Calibri"/>
            </a:endParaRPr>
          </a:p>
          <a:p>
            <a:pPr algn="ctr" marL="1270">
              <a:lnSpc>
                <a:spcPts val="1540"/>
              </a:lnSpc>
            </a:pPr>
            <a:r>
              <a:rPr dirty="0" sz="2000" b="1">
                <a:latin typeface="Calibri"/>
                <a:cs typeface="Calibri"/>
              </a:rPr>
              <a:t>Support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 sz="2000" spc="-5" b="1">
                <a:latin typeface="Calibri"/>
                <a:cs typeface="Calibri"/>
                <a:hlinkClick r:id="rId2"/>
              </a:rPr>
              <a:t>ksheary@ilstu.edu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792" y="2089404"/>
            <a:ext cx="3852671" cy="3233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59136" y="4690616"/>
            <a:ext cx="4113373" cy="16037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145011" y="6590728"/>
            <a:ext cx="1536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3410" y="511404"/>
            <a:ext cx="63823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 b="1">
                <a:latin typeface="Calibri"/>
                <a:cs typeface="Calibri"/>
              </a:rPr>
              <a:t>Types </a:t>
            </a:r>
            <a:r>
              <a:rPr dirty="0" spc="-5" b="1">
                <a:latin typeface="Calibri"/>
                <a:cs typeface="Calibri"/>
              </a:rPr>
              <a:t>of </a:t>
            </a:r>
            <a:r>
              <a:rPr dirty="0" spc="-20" b="1">
                <a:latin typeface="Calibri"/>
                <a:cs typeface="Calibri"/>
              </a:rPr>
              <a:t>Work-Based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Learning</a:t>
            </a:r>
          </a:p>
        </p:txBody>
      </p:sp>
      <p:sp>
        <p:nvSpPr>
          <p:cNvPr id="3" name="object 3"/>
          <p:cNvSpPr/>
          <p:nvPr/>
        </p:nvSpPr>
        <p:spPr>
          <a:xfrm>
            <a:off x="1618488" y="1310639"/>
            <a:ext cx="2769235" cy="1661160"/>
          </a:xfrm>
          <a:custGeom>
            <a:avLst/>
            <a:gdLst/>
            <a:ahLst/>
            <a:cxnLst/>
            <a:rect l="l" t="t" r="r" b="b"/>
            <a:pathLst>
              <a:path w="2769235" h="1661160">
                <a:moveTo>
                  <a:pt x="0" y="0"/>
                </a:moveTo>
                <a:lnTo>
                  <a:pt x="2769108" y="0"/>
                </a:lnTo>
                <a:lnTo>
                  <a:pt x="2769108" y="1661160"/>
                </a:lnTo>
                <a:lnTo>
                  <a:pt x="0" y="166116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18488" y="1310639"/>
            <a:ext cx="2769235" cy="1661160"/>
          </a:xfrm>
          <a:custGeom>
            <a:avLst/>
            <a:gdLst/>
            <a:ahLst/>
            <a:cxnLst/>
            <a:rect l="l" t="t" r="r" b="b"/>
            <a:pathLst>
              <a:path w="2769235" h="1661160">
                <a:moveTo>
                  <a:pt x="0" y="0"/>
                </a:moveTo>
                <a:lnTo>
                  <a:pt x="2769108" y="0"/>
                </a:lnTo>
                <a:lnTo>
                  <a:pt x="2769108" y="1661160"/>
                </a:lnTo>
                <a:lnTo>
                  <a:pt x="0" y="166116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18488" y="1678319"/>
            <a:ext cx="2769235" cy="84201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267970" marR="262255" indent="339725">
              <a:lnSpc>
                <a:spcPts val="3070"/>
              </a:lnSpc>
              <a:spcBef>
                <a:spcPts val="439"/>
              </a:spcBef>
            </a:pPr>
            <a:r>
              <a:rPr dirty="0" sz="2800" spc="-25" b="1">
                <a:solidFill>
                  <a:srgbClr val="162069"/>
                </a:solidFill>
                <a:latin typeface="Calibri"/>
                <a:cs typeface="Calibri"/>
              </a:rPr>
              <a:t>Registered  </a:t>
            </a:r>
            <a:r>
              <a:rPr dirty="0" sz="2800" spc="-10" b="1">
                <a:solidFill>
                  <a:srgbClr val="162069"/>
                </a:solidFill>
                <a:latin typeface="Calibri"/>
                <a:cs typeface="Calibri"/>
              </a:rPr>
              <a:t>App</a:t>
            </a:r>
            <a:r>
              <a:rPr dirty="0" sz="2800" spc="-40" b="1">
                <a:solidFill>
                  <a:srgbClr val="162069"/>
                </a:solidFill>
                <a:latin typeface="Calibri"/>
                <a:cs typeface="Calibri"/>
              </a:rPr>
              <a:t>r</a:t>
            </a:r>
            <a:r>
              <a:rPr dirty="0" sz="2800" spc="-10" b="1">
                <a:solidFill>
                  <a:srgbClr val="162069"/>
                </a:solidFill>
                <a:latin typeface="Calibri"/>
                <a:cs typeface="Calibri"/>
              </a:rPr>
              <a:t>e</a:t>
            </a:r>
            <a:r>
              <a:rPr dirty="0" sz="2800" spc="-35" b="1">
                <a:solidFill>
                  <a:srgbClr val="162069"/>
                </a:solidFill>
                <a:latin typeface="Calibri"/>
                <a:cs typeface="Calibri"/>
              </a:rPr>
              <a:t>n</a:t>
            </a:r>
            <a:r>
              <a:rPr dirty="0" sz="2800" spc="-5" b="1">
                <a:solidFill>
                  <a:srgbClr val="162069"/>
                </a:solidFill>
                <a:latin typeface="Calibri"/>
                <a:cs typeface="Calibri"/>
              </a:rPr>
              <a:t>t</a:t>
            </a:r>
            <a:r>
              <a:rPr dirty="0" sz="2800" spc="-10" b="1">
                <a:solidFill>
                  <a:srgbClr val="162069"/>
                </a:solidFill>
                <a:latin typeface="Calibri"/>
                <a:cs typeface="Calibri"/>
              </a:rPr>
              <a:t>i</a:t>
            </a:r>
            <a:r>
              <a:rPr dirty="0" sz="2800" b="1">
                <a:solidFill>
                  <a:srgbClr val="162069"/>
                </a:solidFill>
                <a:latin typeface="Calibri"/>
                <a:cs typeface="Calibri"/>
              </a:rPr>
              <a:t>c</a:t>
            </a:r>
            <a:r>
              <a:rPr dirty="0" sz="2800" spc="-10" b="1">
                <a:solidFill>
                  <a:srgbClr val="162069"/>
                </a:solidFill>
                <a:latin typeface="Calibri"/>
                <a:cs typeface="Calibri"/>
              </a:rPr>
              <a:t>eship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4964" y="1310639"/>
            <a:ext cx="2767965" cy="1661160"/>
          </a:xfrm>
          <a:custGeom>
            <a:avLst/>
            <a:gdLst/>
            <a:ahLst/>
            <a:cxnLst/>
            <a:rect l="l" t="t" r="r" b="b"/>
            <a:pathLst>
              <a:path w="2767965" h="1661160">
                <a:moveTo>
                  <a:pt x="0" y="0"/>
                </a:moveTo>
                <a:lnTo>
                  <a:pt x="2767584" y="0"/>
                </a:lnTo>
                <a:lnTo>
                  <a:pt x="2767584" y="1661160"/>
                </a:lnTo>
                <a:lnTo>
                  <a:pt x="0" y="1661160"/>
                </a:lnTo>
                <a:lnTo>
                  <a:pt x="0" y="0"/>
                </a:lnTo>
                <a:close/>
              </a:path>
            </a:pathLst>
          </a:custGeom>
          <a:solidFill>
            <a:srgbClr val="55BB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64964" y="1310639"/>
            <a:ext cx="2767965" cy="1661160"/>
          </a:xfrm>
          <a:custGeom>
            <a:avLst/>
            <a:gdLst/>
            <a:ahLst/>
            <a:cxnLst/>
            <a:rect l="l" t="t" r="r" b="b"/>
            <a:pathLst>
              <a:path w="2767965" h="1661160">
                <a:moveTo>
                  <a:pt x="0" y="0"/>
                </a:moveTo>
                <a:lnTo>
                  <a:pt x="2767584" y="0"/>
                </a:lnTo>
                <a:lnTo>
                  <a:pt x="2767584" y="1661160"/>
                </a:lnTo>
                <a:lnTo>
                  <a:pt x="0" y="166116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664964" y="1482993"/>
            <a:ext cx="2767965" cy="123253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algn="ctr" marL="267335" marR="260985" indent="635">
              <a:lnSpc>
                <a:spcPts val="3070"/>
              </a:lnSpc>
              <a:spcBef>
                <a:spcPts val="439"/>
              </a:spcBef>
            </a:pPr>
            <a:r>
              <a:rPr dirty="0" sz="2800" spc="-15" b="1">
                <a:solidFill>
                  <a:srgbClr val="162069"/>
                </a:solidFill>
                <a:latin typeface="Calibri"/>
                <a:cs typeface="Calibri"/>
              </a:rPr>
              <a:t>Pre-  </a:t>
            </a:r>
            <a:r>
              <a:rPr dirty="0" sz="2800" spc="600" b="1">
                <a:solidFill>
                  <a:srgbClr val="162069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2069"/>
                </a:solidFill>
                <a:latin typeface="Calibri"/>
                <a:cs typeface="Calibri"/>
              </a:rPr>
              <a:t>App</a:t>
            </a:r>
            <a:r>
              <a:rPr dirty="0" sz="2800" spc="-40" b="1">
                <a:solidFill>
                  <a:srgbClr val="162069"/>
                </a:solidFill>
                <a:latin typeface="Calibri"/>
                <a:cs typeface="Calibri"/>
              </a:rPr>
              <a:t>r</a:t>
            </a:r>
            <a:r>
              <a:rPr dirty="0" sz="2800" spc="-10" b="1">
                <a:solidFill>
                  <a:srgbClr val="162069"/>
                </a:solidFill>
                <a:latin typeface="Calibri"/>
                <a:cs typeface="Calibri"/>
              </a:rPr>
              <a:t>e</a:t>
            </a:r>
            <a:r>
              <a:rPr dirty="0" sz="2800" spc="-35" b="1">
                <a:solidFill>
                  <a:srgbClr val="162069"/>
                </a:solidFill>
                <a:latin typeface="Calibri"/>
                <a:cs typeface="Calibri"/>
              </a:rPr>
              <a:t>n</a:t>
            </a:r>
            <a:r>
              <a:rPr dirty="0" sz="2800" spc="-5" b="1">
                <a:solidFill>
                  <a:srgbClr val="162069"/>
                </a:solidFill>
                <a:latin typeface="Calibri"/>
                <a:cs typeface="Calibri"/>
              </a:rPr>
              <a:t>t</a:t>
            </a:r>
            <a:r>
              <a:rPr dirty="0" sz="2800" spc="-10" b="1">
                <a:solidFill>
                  <a:srgbClr val="162069"/>
                </a:solidFill>
                <a:latin typeface="Calibri"/>
                <a:cs typeface="Calibri"/>
              </a:rPr>
              <a:t>i</a:t>
            </a:r>
            <a:r>
              <a:rPr dirty="0" sz="2800" b="1">
                <a:solidFill>
                  <a:srgbClr val="162069"/>
                </a:solidFill>
                <a:latin typeface="Calibri"/>
                <a:cs typeface="Calibri"/>
              </a:rPr>
              <a:t>c</a:t>
            </a:r>
            <a:r>
              <a:rPr dirty="0" sz="2800" spc="-10" b="1">
                <a:solidFill>
                  <a:srgbClr val="162069"/>
                </a:solidFill>
                <a:latin typeface="Calibri"/>
                <a:cs typeface="Calibri"/>
              </a:rPr>
              <a:t>eship  </a:t>
            </a:r>
            <a:r>
              <a:rPr dirty="0" sz="2800" spc="-20" b="1">
                <a:solidFill>
                  <a:srgbClr val="162069"/>
                </a:solidFill>
                <a:latin typeface="Calibri"/>
                <a:cs typeface="Calibri"/>
              </a:rPr>
              <a:t>Programs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09916" y="1310639"/>
            <a:ext cx="2769235" cy="1661160"/>
          </a:xfrm>
          <a:custGeom>
            <a:avLst/>
            <a:gdLst/>
            <a:ahLst/>
            <a:cxnLst/>
            <a:rect l="l" t="t" r="r" b="b"/>
            <a:pathLst>
              <a:path w="2769234" h="1661160">
                <a:moveTo>
                  <a:pt x="0" y="0"/>
                </a:moveTo>
                <a:lnTo>
                  <a:pt x="2769107" y="0"/>
                </a:lnTo>
                <a:lnTo>
                  <a:pt x="2769107" y="1661160"/>
                </a:lnTo>
                <a:lnTo>
                  <a:pt x="0" y="1661160"/>
                </a:lnTo>
                <a:lnTo>
                  <a:pt x="0" y="0"/>
                </a:lnTo>
                <a:close/>
              </a:path>
            </a:pathLst>
          </a:custGeom>
          <a:solidFill>
            <a:srgbClr val="52C9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09916" y="1310639"/>
            <a:ext cx="2769235" cy="1661160"/>
          </a:xfrm>
          <a:custGeom>
            <a:avLst/>
            <a:gdLst/>
            <a:ahLst/>
            <a:cxnLst/>
            <a:rect l="l" t="t" r="r" b="b"/>
            <a:pathLst>
              <a:path w="2769234" h="1661160">
                <a:moveTo>
                  <a:pt x="0" y="0"/>
                </a:moveTo>
                <a:lnTo>
                  <a:pt x="2769107" y="0"/>
                </a:lnTo>
                <a:lnTo>
                  <a:pt x="2769107" y="1661160"/>
                </a:lnTo>
                <a:lnTo>
                  <a:pt x="0" y="166116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709916" y="1482993"/>
            <a:ext cx="2769235" cy="123253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algn="ctr" marL="186055" marR="178435" indent="-1905">
              <a:lnSpc>
                <a:spcPts val="3070"/>
              </a:lnSpc>
              <a:spcBef>
                <a:spcPts val="439"/>
              </a:spcBef>
            </a:pPr>
            <a:r>
              <a:rPr dirty="0" sz="2800" spc="-35" b="1">
                <a:solidFill>
                  <a:srgbClr val="162069"/>
                </a:solidFill>
                <a:latin typeface="Calibri"/>
                <a:cs typeface="Calibri"/>
              </a:rPr>
              <a:t>Work  </a:t>
            </a:r>
            <a:r>
              <a:rPr dirty="0" sz="2800" spc="-5" b="1">
                <a:solidFill>
                  <a:srgbClr val="162069"/>
                </a:solidFill>
                <a:latin typeface="Calibri"/>
                <a:cs typeface="Calibri"/>
              </a:rPr>
              <a:t>Experiences</a:t>
            </a:r>
            <a:r>
              <a:rPr dirty="0" sz="2800" spc="-55" b="1">
                <a:solidFill>
                  <a:srgbClr val="162069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2069"/>
                </a:solidFill>
                <a:latin typeface="Calibri"/>
                <a:cs typeface="Calibri"/>
              </a:rPr>
              <a:t>and  </a:t>
            </a:r>
            <a:r>
              <a:rPr dirty="0" sz="2800" spc="-15" b="1">
                <a:solidFill>
                  <a:srgbClr val="162069"/>
                </a:solidFill>
                <a:latin typeface="Calibri"/>
                <a:cs typeface="Calibri"/>
              </a:rPr>
              <a:t>Internships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8488" y="3249167"/>
            <a:ext cx="2769235" cy="1661160"/>
          </a:xfrm>
          <a:custGeom>
            <a:avLst/>
            <a:gdLst/>
            <a:ahLst/>
            <a:cxnLst/>
            <a:rect l="l" t="t" r="r" b="b"/>
            <a:pathLst>
              <a:path w="2769235" h="1661160">
                <a:moveTo>
                  <a:pt x="0" y="0"/>
                </a:moveTo>
                <a:lnTo>
                  <a:pt x="2769108" y="0"/>
                </a:lnTo>
                <a:lnTo>
                  <a:pt x="2769108" y="1661160"/>
                </a:lnTo>
                <a:lnTo>
                  <a:pt x="0" y="1661160"/>
                </a:lnTo>
                <a:lnTo>
                  <a:pt x="0" y="0"/>
                </a:lnTo>
                <a:close/>
              </a:path>
            </a:pathLst>
          </a:custGeom>
          <a:solidFill>
            <a:srgbClr val="4DC5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18488" y="3249167"/>
            <a:ext cx="2769235" cy="1661160"/>
          </a:xfrm>
          <a:custGeom>
            <a:avLst/>
            <a:gdLst/>
            <a:ahLst/>
            <a:cxnLst/>
            <a:rect l="l" t="t" r="r" b="b"/>
            <a:pathLst>
              <a:path w="2769235" h="1661160">
                <a:moveTo>
                  <a:pt x="0" y="0"/>
                </a:moveTo>
                <a:lnTo>
                  <a:pt x="2769108" y="0"/>
                </a:lnTo>
                <a:lnTo>
                  <a:pt x="2769108" y="1661160"/>
                </a:lnTo>
                <a:lnTo>
                  <a:pt x="0" y="166116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618488" y="3421214"/>
            <a:ext cx="2769235" cy="123253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algn="ctr" marL="112395" marR="104775" indent="-635">
              <a:lnSpc>
                <a:spcPts val="3070"/>
              </a:lnSpc>
              <a:spcBef>
                <a:spcPts val="439"/>
              </a:spcBef>
            </a:pP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Transitional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Jobs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(less common</a:t>
            </a:r>
            <a:r>
              <a:rPr dirty="0" sz="2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youth)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64964" y="3249167"/>
            <a:ext cx="2767965" cy="1661160"/>
          </a:xfrm>
          <a:custGeom>
            <a:avLst/>
            <a:gdLst/>
            <a:ahLst/>
            <a:cxnLst/>
            <a:rect l="l" t="t" r="r" b="b"/>
            <a:pathLst>
              <a:path w="2767965" h="1661160">
                <a:moveTo>
                  <a:pt x="0" y="0"/>
                </a:moveTo>
                <a:lnTo>
                  <a:pt x="2767584" y="0"/>
                </a:lnTo>
                <a:lnTo>
                  <a:pt x="2767584" y="1661160"/>
                </a:lnTo>
                <a:lnTo>
                  <a:pt x="0" y="1661160"/>
                </a:lnTo>
                <a:lnTo>
                  <a:pt x="0" y="0"/>
                </a:lnTo>
                <a:close/>
              </a:path>
            </a:pathLst>
          </a:custGeom>
          <a:solidFill>
            <a:srgbClr val="48BE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64964" y="3249167"/>
            <a:ext cx="2767965" cy="1661160"/>
          </a:xfrm>
          <a:custGeom>
            <a:avLst/>
            <a:gdLst/>
            <a:ahLst/>
            <a:cxnLst/>
            <a:rect l="l" t="t" r="r" b="b"/>
            <a:pathLst>
              <a:path w="2767965" h="1661160">
                <a:moveTo>
                  <a:pt x="0" y="0"/>
                </a:moveTo>
                <a:lnTo>
                  <a:pt x="2767584" y="0"/>
                </a:lnTo>
                <a:lnTo>
                  <a:pt x="2767584" y="1661160"/>
                </a:lnTo>
                <a:lnTo>
                  <a:pt x="0" y="166116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664964" y="3225888"/>
            <a:ext cx="2767965" cy="162369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 marL="111760" marR="104139" indent="-635">
              <a:lnSpc>
                <a:spcPct val="91600"/>
              </a:lnSpc>
              <a:spcBef>
                <a:spcPts val="375"/>
              </a:spcBef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On-The-Job  </a:t>
            </a: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Training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(OJT)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(less common</a:t>
            </a:r>
            <a:r>
              <a:rPr dirty="0" sz="2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youth)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09916" y="3249167"/>
            <a:ext cx="2769235" cy="1661160"/>
          </a:xfrm>
          <a:custGeom>
            <a:avLst/>
            <a:gdLst/>
            <a:ahLst/>
            <a:cxnLst/>
            <a:rect l="l" t="t" r="r" b="b"/>
            <a:pathLst>
              <a:path w="2769234" h="1661160">
                <a:moveTo>
                  <a:pt x="0" y="0"/>
                </a:moveTo>
                <a:lnTo>
                  <a:pt x="2769107" y="0"/>
                </a:lnTo>
                <a:lnTo>
                  <a:pt x="2769107" y="1661160"/>
                </a:lnTo>
                <a:lnTo>
                  <a:pt x="0" y="1661160"/>
                </a:lnTo>
                <a:lnTo>
                  <a:pt x="0" y="0"/>
                </a:lnTo>
                <a:close/>
              </a:path>
            </a:pathLst>
          </a:custGeom>
          <a:solidFill>
            <a:srgbClr val="50B8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09916" y="3249167"/>
            <a:ext cx="2769235" cy="1661160"/>
          </a:xfrm>
          <a:custGeom>
            <a:avLst/>
            <a:gdLst/>
            <a:ahLst/>
            <a:cxnLst/>
            <a:rect l="l" t="t" r="r" b="b"/>
            <a:pathLst>
              <a:path w="2769234" h="1661160">
                <a:moveTo>
                  <a:pt x="0" y="0"/>
                </a:moveTo>
                <a:lnTo>
                  <a:pt x="2769107" y="0"/>
                </a:lnTo>
                <a:lnTo>
                  <a:pt x="2769107" y="1661160"/>
                </a:lnTo>
                <a:lnTo>
                  <a:pt x="0" y="166116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709916" y="3225888"/>
            <a:ext cx="2769235" cy="162369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 marL="424815" marR="418465" indent="-1270">
              <a:lnSpc>
                <a:spcPct val="91600"/>
              </a:lnSpc>
              <a:spcBef>
                <a:spcPts val="375"/>
              </a:spcBef>
            </a:pP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Customized  </a:t>
            </a: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Training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(less  common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youth)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64964" y="5186171"/>
            <a:ext cx="2767965" cy="1663064"/>
          </a:xfrm>
          <a:custGeom>
            <a:avLst/>
            <a:gdLst/>
            <a:ahLst/>
            <a:cxnLst/>
            <a:rect l="l" t="t" r="r" b="b"/>
            <a:pathLst>
              <a:path w="2767965" h="1663065">
                <a:moveTo>
                  <a:pt x="0" y="1662683"/>
                </a:moveTo>
                <a:lnTo>
                  <a:pt x="2767596" y="1662683"/>
                </a:lnTo>
                <a:lnTo>
                  <a:pt x="2767596" y="0"/>
                </a:lnTo>
                <a:lnTo>
                  <a:pt x="0" y="0"/>
                </a:lnTo>
                <a:lnTo>
                  <a:pt x="0" y="1662683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64964" y="5186171"/>
            <a:ext cx="2767965" cy="1663064"/>
          </a:xfrm>
          <a:custGeom>
            <a:avLst/>
            <a:gdLst/>
            <a:ahLst/>
            <a:cxnLst/>
            <a:rect l="l" t="t" r="r" b="b"/>
            <a:pathLst>
              <a:path w="2767965" h="1663065">
                <a:moveTo>
                  <a:pt x="0" y="0"/>
                </a:moveTo>
                <a:lnTo>
                  <a:pt x="2767584" y="0"/>
                </a:lnTo>
                <a:lnTo>
                  <a:pt x="2767584" y="1662683"/>
                </a:lnTo>
                <a:lnTo>
                  <a:pt x="0" y="166268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764263" y="5164110"/>
            <a:ext cx="2569210" cy="162369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 marL="12700" marR="5080" indent="-1905">
              <a:lnSpc>
                <a:spcPct val="91600"/>
              </a:lnSpc>
              <a:spcBef>
                <a:spcPts val="375"/>
              </a:spcBef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Incumbent  </a:t>
            </a: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Worker Training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(less common</a:t>
            </a:r>
            <a:r>
              <a:rPr dirty="0" sz="2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youth)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92688" y="655262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52666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5"/>
              <a:t>Registered</a:t>
            </a:r>
            <a:r>
              <a:rPr dirty="0" spc="-120"/>
              <a:t> </a:t>
            </a:r>
            <a:r>
              <a:rPr dirty="0" spc="-40"/>
              <a:t>Apprenticeship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279" y="6371509"/>
            <a:ext cx="91300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https://ion.workforcegps.org/resources/2017/07/14/09/08/Work-Based-Learning-Desk-Reference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553210"/>
            <a:ext cx="10316845" cy="448564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 marR="5080" indent="-635">
              <a:lnSpc>
                <a:spcPct val="80000"/>
              </a:lnSpc>
              <a:spcBef>
                <a:spcPts val="765"/>
              </a:spcBef>
              <a:tabLst>
                <a:tab pos="1823720" algn="l"/>
                <a:tab pos="2439670" algn="l"/>
              </a:tabLst>
            </a:pPr>
            <a:r>
              <a:rPr dirty="0" u="heavy" sz="2800" spc="-20" b="1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Registered </a:t>
            </a:r>
            <a:r>
              <a:rPr dirty="0" u="heavy" sz="2800" spc="-10" b="1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Apprenticeship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is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an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employer-driven,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“learn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while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you 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earn” model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that combines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on-the-job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training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with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job-related 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instruction in curricula tied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to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attainment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of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industry-recognized 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skills</a:t>
            </a:r>
            <a:r>
              <a:rPr dirty="0" sz="2800" spc="5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standards.	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OJT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is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provided by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employer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who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hires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the 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apprentice,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although some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employers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also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provide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job-related 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instruction.	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WIOA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funds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may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be used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to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support placing participants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in 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both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the classroom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and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OJT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portions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of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program.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WIOA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funds can  also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be used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to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provide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supportive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services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to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participants that help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an 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individual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succeed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in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a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Registered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Apprenticeship</a:t>
            </a:r>
            <a:r>
              <a:rPr dirty="0" sz="2800" spc="16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program.</a:t>
            </a:r>
            <a:endParaRPr sz="2800">
              <a:latin typeface="Calibri"/>
              <a:cs typeface="Calibri"/>
            </a:endParaRPr>
          </a:p>
          <a:p>
            <a:pPr marL="12700" marR="175895" indent="-635">
              <a:lnSpc>
                <a:spcPct val="80000"/>
              </a:lnSpc>
              <a:spcBef>
                <a:spcPts val="2205"/>
              </a:spcBef>
            </a:pPr>
            <a:r>
              <a:rPr dirty="0" u="heavy" sz="2800" spc="-60" b="1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Target </a:t>
            </a:r>
            <a:r>
              <a:rPr dirty="0" u="heavy" sz="2800" spc="-15" b="1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Populations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– </a:t>
            </a:r>
            <a:r>
              <a:rPr dirty="0" sz="2800" spc="-40">
                <a:solidFill>
                  <a:srgbClr val="57585B"/>
                </a:solidFill>
                <a:latin typeface="Calibri"/>
                <a:cs typeface="Calibri"/>
              </a:rPr>
              <a:t>Youth,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adults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and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dislocated </a:t>
            </a:r>
            <a:r>
              <a:rPr dirty="0" sz="2800" spc="-25">
                <a:solidFill>
                  <a:srgbClr val="57585B"/>
                </a:solidFill>
                <a:latin typeface="Calibri"/>
                <a:cs typeface="Calibri"/>
              </a:rPr>
              <a:t>workers, </a:t>
            </a:r>
            <a:r>
              <a:rPr dirty="0" sz="2800" spc="-20">
                <a:solidFill>
                  <a:srgbClr val="57585B"/>
                </a:solidFill>
                <a:latin typeface="Calibri"/>
                <a:cs typeface="Calibri"/>
              </a:rPr>
              <a:t>veterans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in  receipt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of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GI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Bill,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unemployed </a:t>
            </a:r>
            <a:r>
              <a:rPr dirty="0" sz="2800" spc="-30">
                <a:solidFill>
                  <a:srgbClr val="57585B"/>
                </a:solidFill>
                <a:latin typeface="Calibri"/>
                <a:cs typeface="Calibri"/>
              </a:rPr>
              <a:t>workers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(including long-term  </a:t>
            </a:r>
            <a:r>
              <a:rPr dirty="0" sz="2800" spc="-15">
                <a:solidFill>
                  <a:srgbClr val="57585B"/>
                </a:solidFill>
                <a:latin typeface="Calibri"/>
                <a:cs typeface="Calibri"/>
              </a:rPr>
              <a:t>unemployed), underemployed </a:t>
            </a:r>
            <a:r>
              <a:rPr dirty="0" sz="2800" spc="-25">
                <a:solidFill>
                  <a:srgbClr val="57585B"/>
                </a:solidFill>
                <a:latin typeface="Calibri"/>
                <a:cs typeface="Calibri"/>
              </a:rPr>
              <a:t>workers, </a:t>
            </a:r>
            <a:r>
              <a:rPr dirty="0" sz="2800" spc="-5">
                <a:solidFill>
                  <a:srgbClr val="57585B"/>
                </a:solidFill>
                <a:latin typeface="Calibri"/>
                <a:cs typeface="Calibri"/>
              </a:rPr>
              <a:t>and </a:t>
            </a:r>
            <a:r>
              <a:rPr dirty="0" sz="2800" spc="-10">
                <a:solidFill>
                  <a:srgbClr val="57585B"/>
                </a:solidFill>
                <a:latin typeface="Calibri"/>
                <a:cs typeface="Calibri"/>
              </a:rPr>
              <a:t>incumbent</a:t>
            </a:r>
            <a:r>
              <a:rPr dirty="0" sz="2800" spc="229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57585B"/>
                </a:solidFill>
                <a:latin typeface="Calibri"/>
                <a:cs typeface="Calibri"/>
              </a:rPr>
              <a:t>workers.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38601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Pre-Apprenticeship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279" y="6371509"/>
            <a:ext cx="91300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https://ion.workforcegps.org/resources/2017/07/14/09/08/Work-Based-Learning-Desk-Reference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292957"/>
            <a:ext cx="10272395" cy="490918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 marR="198120">
              <a:lnSpc>
                <a:spcPct val="80000"/>
              </a:lnSpc>
              <a:spcBef>
                <a:spcPts val="550"/>
              </a:spcBef>
            </a:pPr>
            <a:r>
              <a:rPr dirty="0" u="heavy" sz="1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dirty="0" u="heavy" sz="1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pre-apprenticeship </a:t>
            </a:r>
            <a:r>
              <a:rPr dirty="0" sz="1900" spc="-5">
                <a:latin typeface="Calibri"/>
                <a:cs typeface="Calibri"/>
              </a:rPr>
              <a:t>is a </a:t>
            </a:r>
            <a:r>
              <a:rPr dirty="0" sz="1900" spc="-20">
                <a:latin typeface="Calibri"/>
                <a:cs typeface="Calibri"/>
              </a:rPr>
              <a:t>program </a:t>
            </a:r>
            <a:r>
              <a:rPr dirty="0" sz="1900" spc="-5">
                <a:latin typeface="Calibri"/>
                <a:cs typeface="Calibri"/>
              </a:rPr>
              <a:t>designed </a:t>
            </a:r>
            <a:r>
              <a:rPr dirty="0" sz="1900" spc="-15">
                <a:latin typeface="Calibri"/>
                <a:cs typeface="Calibri"/>
              </a:rPr>
              <a:t>to prepare </a:t>
            </a:r>
            <a:r>
              <a:rPr dirty="0" sz="1900" spc="-10">
                <a:latin typeface="Calibri"/>
                <a:cs typeface="Calibri"/>
              </a:rPr>
              <a:t>individuals </a:t>
            </a:r>
            <a:r>
              <a:rPr dirty="0" sz="1900" spc="-15">
                <a:latin typeface="Calibri"/>
                <a:cs typeface="Calibri"/>
              </a:rPr>
              <a:t>to </a:t>
            </a:r>
            <a:r>
              <a:rPr dirty="0" sz="1900" spc="-10">
                <a:latin typeface="Calibri"/>
                <a:cs typeface="Calibri"/>
              </a:rPr>
              <a:t>enter </a:t>
            </a:r>
            <a:r>
              <a:rPr dirty="0" sz="1900" spc="-5">
                <a:latin typeface="Calibri"/>
                <a:cs typeface="Calibri"/>
              </a:rPr>
              <a:t>and succeed in a </a:t>
            </a:r>
            <a:r>
              <a:rPr dirty="0" sz="1900" spc="-15">
                <a:latin typeface="Calibri"/>
                <a:cs typeface="Calibri"/>
              </a:rPr>
              <a:t>registered  </a:t>
            </a:r>
            <a:r>
              <a:rPr dirty="0" sz="1900" spc="-10">
                <a:latin typeface="Calibri"/>
                <a:cs typeface="Calibri"/>
              </a:rPr>
              <a:t>apprenticeship </a:t>
            </a:r>
            <a:r>
              <a:rPr dirty="0" sz="1900" spc="-15">
                <a:latin typeface="Calibri"/>
                <a:cs typeface="Calibri"/>
              </a:rPr>
              <a:t>program, </a:t>
            </a:r>
            <a:r>
              <a:rPr dirty="0" sz="1900" spc="-5">
                <a:latin typeface="Calibri"/>
                <a:cs typeface="Calibri"/>
              </a:rPr>
              <a:t>which</a:t>
            </a:r>
            <a:r>
              <a:rPr dirty="0" sz="1900" spc="6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includes:</a:t>
            </a:r>
            <a:endParaRPr sz="1900">
              <a:latin typeface="Calibri"/>
              <a:cs typeface="Calibri"/>
            </a:endParaRPr>
          </a:p>
          <a:p>
            <a:pPr marL="241300" marR="34480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25">
                <a:latin typeface="Calibri"/>
                <a:cs typeface="Calibri"/>
              </a:rPr>
              <a:t>Training </a:t>
            </a:r>
            <a:r>
              <a:rPr dirty="0" sz="1900" spc="-5">
                <a:latin typeface="Calibri"/>
                <a:cs typeface="Calibri"/>
              </a:rPr>
              <a:t>and </a:t>
            </a:r>
            <a:r>
              <a:rPr dirty="0" sz="1900" spc="-10">
                <a:latin typeface="Calibri"/>
                <a:cs typeface="Calibri"/>
              </a:rPr>
              <a:t>curriculum </a:t>
            </a:r>
            <a:r>
              <a:rPr dirty="0" sz="1900" spc="-5">
                <a:latin typeface="Calibri"/>
                <a:cs typeface="Calibri"/>
              </a:rPr>
              <a:t>that aligns with the skill needs of </a:t>
            </a:r>
            <a:r>
              <a:rPr dirty="0" sz="1900" spc="-15">
                <a:latin typeface="Calibri"/>
                <a:cs typeface="Calibri"/>
              </a:rPr>
              <a:t>employers </a:t>
            </a:r>
            <a:r>
              <a:rPr dirty="0" sz="1900" spc="-5">
                <a:latin typeface="Calibri"/>
                <a:cs typeface="Calibri"/>
              </a:rPr>
              <a:t>in the </a:t>
            </a:r>
            <a:r>
              <a:rPr dirty="0" sz="1900" spc="-15">
                <a:latin typeface="Calibri"/>
                <a:cs typeface="Calibri"/>
              </a:rPr>
              <a:t>economy </a:t>
            </a:r>
            <a:r>
              <a:rPr dirty="0" sz="1900" spc="-5">
                <a:latin typeface="Calibri"/>
                <a:cs typeface="Calibri"/>
              </a:rPr>
              <a:t>of the </a:t>
            </a:r>
            <a:r>
              <a:rPr dirty="0" sz="1900" spc="-15">
                <a:latin typeface="Calibri"/>
                <a:cs typeface="Calibri"/>
              </a:rPr>
              <a:t>State </a:t>
            </a:r>
            <a:r>
              <a:rPr dirty="0" sz="1900" spc="-5">
                <a:latin typeface="Calibri"/>
                <a:cs typeface="Calibri"/>
              </a:rPr>
              <a:t>or  </a:t>
            </a:r>
            <a:r>
              <a:rPr dirty="0" sz="1900" spc="-15">
                <a:latin typeface="Calibri"/>
                <a:cs typeface="Calibri"/>
              </a:rPr>
              <a:t>region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latin typeface="Calibri"/>
                <a:cs typeface="Calibri"/>
              </a:rPr>
              <a:t>Access </a:t>
            </a:r>
            <a:r>
              <a:rPr dirty="0" sz="1900" spc="-15">
                <a:latin typeface="Calibri"/>
                <a:cs typeface="Calibri"/>
              </a:rPr>
              <a:t>to </a:t>
            </a:r>
            <a:r>
              <a:rPr dirty="0" sz="1900" spc="-10">
                <a:latin typeface="Calibri"/>
                <a:cs typeface="Calibri"/>
              </a:rPr>
              <a:t>educational </a:t>
            </a:r>
            <a:r>
              <a:rPr dirty="0" sz="1900" spc="-5">
                <a:latin typeface="Calibri"/>
                <a:cs typeface="Calibri"/>
              </a:rPr>
              <a:t>and </a:t>
            </a:r>
            <a:r>
              <a:rPr dirty="0" sz="1900" spc="-10">
                <a:latin typeface="Calibri"/>
                <a:cs typeface="Calibri"/>
              </a:rPr>
              <a:t>career </a:t>
            </a:r>
            <a:r>
              <a:rPr dirty="0" sz="1900" spc="-5">
                <a:latin typeface="Calibri"/>
                <a:cs typeface="Calibri"/>
              </a:rPr>
              <a:t>counseling, and other </a:t>
            </a:r>
            <a:r>
              <a:rPr dirty="0" sz="1900" spc="-10">
                <a:latin typeface="Calibri"/>
                <a:cs typeface="Calibri"/>
              </a:rPr>
              <a:t>supportive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services</a:t>
            </a:r>
            <a:endParaRPr sz="1900">
              <a:latin typeface="Calibri"/>
              <a:cs typeface="Calibri"/>
            </a:endParaRPr>
          </a:p>
          <a:p>
            <a:pPr marL="240665" marR="508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10">
                <a:latin typeface="Calibri"/>
                <a:cs typeface="Calibri"/>
              </a:rPr>
              <a:t>Hands-on, </a:t>
            </a:r>
            <a:r>
              <a:rPr dirty="0" sz="1900" spc="-5">
                <a:latin typeface="Calibri"/>
                <a:cs typeface="Calibri"/>
              </a:rPr>
              <a:t>meaningful learning activities </a:t>
            </a:r>
            <a:r>
              <a:rPr dirty="0" sz="1900" spc="-10">
                <a:latin typeface="Calibri"/>
                <a:cs typeface="Calibri"/>
              </a:rPr>
              <a:t>that </a:t>
            </a:r>
            <a:r>
              <a:rPr dirty="0" sz="1900" spc="-15">
                <a:latin typeface="Calibri"/>
                <a:cs typeface="Calibri"/>
              </a:rPr>
              <a:t>are </a:t>
            </a:r>
            <a:r>
              <a:rPr dirty="0" sz="1900" spc="-10">
                <a:latin typeface="Calibri"/>
                <a:cs typeface="Calibri"/>
              </a:rPr>
              <a:t>connected </a:t>
            </a:r>
            <a:r>
              <a:rPr dirty="0" sz="1900" spc="-15">
                <a:latin typeface="Calibri"/>
                <a:cs typeface="Calibri"/>
              </a:rPr>
              <a:t>to </a:t>
            </a:r>
            <a:r>
              <a:rPr dirty="0" sz="1900" spc="-10">
                <a:latin typeface="Calibri"/>
                <a:cs typeface="Calibri"/>
              </a:rPr>
              <a:t>education </a:t>
            </a:r>
            <a:r>
              <a:rPr dirty="0" sz="1900" spc="-5">
                <a:latin typeface="Calibri"/>
                <a:cs typeface="Calibri"/>
              </a:rPr>
              <a:t>and </a:t>
            </a:r>
            <a:r>
              <a:rPr dirty="0" sz="1900" spc="-10">
                <a:latin typeface="Calibri"/>
                <a:cs typeface="Calibri"/>
              </a:rPr>
              <a:t>training </a:t>
            </a:r>
            <a:r>
              <a:rPr dirty="0" sz="1900" spc="-5">
                <a:latin typeface="Calibri"/>
                <a:cs typeface="Calibri"/>
              </a:rPr>
              <a:t>activities, such  as </a:t>
            </a:r>
            <a:r>
              <a:rPr dirty="0" sz="1900" spc="-10">
                <a:latin typeface="Calibri"/>
                <a:cs typeface="Calibri"/>
              </a:rPr>
              <a:t>exploring career options, </a:t>
            </a:r>
            <a:r>
              <a:rPr dirty="0" sz="1900" spc="-15">
                <a:latin typeface="Calibri"/>
                <a:cs typeface="Calibri"/>
              </a:rPr>
              <a:t>understanding how </a:t>
            </a:r>
            <a:r>
              <a:rPr dirty="0" sz="1900" spc="-5">
                <a:latin typeface="Calibri"/>
                <a:cs typeface="Calibri"/>
              </a:rPr>
              <a:t>skills </a:t>
            </a:r>
            <a:r>
              <a:rPr dirty="0" sz="1900" spc="-10">
                <a:latin typeface="Calibri"/>
                <a:cs typeface="Calibri"/>
              </a:rPr>
              <a:t>acquired </a:t>
            </a:r>
            <a:r>
              <a:rPr dirty="0" sz="1900" spc="-15">
                <a:latin typeface="Calibri"/>
                <a:cs typeface="Calibri"/>
              </a:rPr>
              <a:t>through coursework </a:t>
            </a:r>
            <a:r>
              <a:rPr dirty="0" sz="1900" spc="-10">
                <a:latin typeface="Calibri"/>
                <a:cs typeface="Calibri"/>
              </a:rPr>
              <a:t>can </a:t>
            </a:r>
            <a:r>
              <a:rPr dirty="0" sz="1900" spc="-5">
                <a:latin typeface="Calibri"/>
                <a:cs typeface="Calibri"/>
              </a:rPr>
              <a:t>be applied </a:t>
            </a:r>
            <a:r>
              <a:rPr dirty="0" sz="1900" spc="-15">
                <a:latin typeface="Calibri"/>
                <a:cs typeface="Calibri"/>
              </a:rPr>
              <a:t>to </a:t>
            </a:r>
            <a:r>
              <a:rPr dirty="0" sz="1900" spc="-5">
                <a:latin typeface="Calibri"/>
                <a:cs typeface="Calibri"/>
              </a:rPr>
              <a:t>a  </a:t>
            </a:r>
            <a:r>
              <a:rPr dirty="0" sz="1900" spc="-10">
                <a:latin typeface="Calibri"/>
                <a:cs typeface="Calibri"/>
              </a:rPr>
              <a:t>future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career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latin typeface="Calibri"/>
                <a:cs typeface="Calibri"/>
              </a:rPr>
              <a:t>Opportunities </a:t>
            </a:r>
            <a:r>
              <a:rPr dirty="0" sz="1900" spc="-15">
                <a:latin typeface="Calibri"/>
                <a:cs typeface="Calibri"/>
              </a:rPr>
              <a:t>to attain </a:t>
            </a:r>
            <a:r>
              <a:rPr dirty="0" sz="1900" spc="-10">
                <a:latin typeface="Calibri"/>
                <a:cs typeface="Calibri"/>
              </a:rPr>
              <a:t>at least one industry-recognized credential;</a:t>
            </a:r>
            <a:r>
              <a:rPr dirty="0" sz="1900" spc="17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and</a:t>
            </a:r>
            <a:endParaRPr sz="1900">
              <a:latin typeface="Calibri"/>
              <a:cs typeface="Calibri"/>
            </a:endParaRPr>
          </a:p>
          <a:p>
            <a:pPr marL="241300" marR="174625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latin typeface="Calibri"/>
                <a:cs typeface="Calibri"/>
              </a:rPr>
              <a:t>A </a:t>
            </a:r>
            <a:r>
              <a:rPr dirty="0" sz="1900" spc="-10">
                <a:latin typeface="Calibri"/>
                <a:cs typeface="Calibri"/>
              </a:rPr>
              <a:t>partnership </a:t>
            </a:r>
            <a:r>
              <a:rPr dirty="0" sz="1900" spc="-5">
                <a:latin typeface="Calibri"/>
                <a:cs typeface="Calibri"/>
              </a:rPr>
              <a:t>with </a:t>
            </a:r>
            <a:r>
              <a:rPr dirty="0" sz="1900" spc="-10">
                <a:latin typeface="Calibri"/>
                <a:cs typeface="Calibri"/>
              </a:rPr>
              <a:t>one </a:t>
            </a:r>
            <a:r>
              <a:rPr dirty="0" sz="1900" spc="-5">
                <a:latin typeface="Calibri"/>
                <a:cs typeface="Calibri"/>
              </a:rPr>
              <a:t>or </a:t>
            </a:r>
            <a:r>
              <a:rPr dirty="0" sz="1900" spc="-15">
                <a:latin typeface="Calibri"/>
                <a:cs typeface="Calibri"/>
              </a:rPr>
              <a:t>more registered </a:t>
            </a:r>
            <a:r>
              <a:rPr dirty="0" sz="1900" spc="-10">
                <a:latin typeface="Calibri"/>
                <a:cs typeface="Calibri"/>
              </a:rPr>
              <a:t>apprenticeship </a:t>
            </a:r>
            <a:r>
              <a:rPr dirty="0" sz="1900" spc="-15">
                <a:latin typeface="Calibri"/>
                <a:cs typeface="Calibri"/>
              </a:rPr>
              <a:t>programs </a:t>
            </a:r>
            <a:r>
              <a:rPr dirty="0" sz="1900" spc="-5">
                <a:latin typeface="Calibri"/>
                <a:cs typeface="Calibri"/>
              </a:rPr>
              <a:t>that </a:t>
            </a:r>
            <a:r>
              <a:rPr dirty="0" sz="1900" spc="-10">
                <a:latin typeface="Calibri"/>
                <a:cs typeface="Calibri"/>
              </a:rPr>
              <a:t>assists </a:t>
            </a:r>
            <a:r>
              <a:rPr dirty="0" sz="1900" spc="-5">
                <a:latin typeface="Calibri"/>
                <a:cs typeface="Calibri"/>
              </a:rPr>
              <a:t>in placing </a:t>
            </a:r>
            <a:r>
              <a:rPr dirty="0" sz="1900" spc="-10">
                <a:latin typeface="Calibri"/>
                <a:cs typeface="Calibri"/>
              </a:rPr>
              <a:t>individuals  </a:t>
            </a:r>
            <a:r>
              <a:rPr dirty="0" sz="1900" spc="-5">
                <a:latin typeface="Calibri"/>
                <a:cs typeface="Calibri"/>
              </a:rPr>
              <a:t>who </a:t>
            </a:r>
            <a:r>
              <a:rPr dirty="0" sz="1900" spc="-10">
                <a:latin typeface="Calibri"/>
                <a:cs typeface="Calibri"/>
              </a:rPr>
              <a:t>complete </a:t>
            </a:r>
            <a:r>
              <a:rPr dirty="0" sz="1900" spc="-5">
                <a:latin typeface="Calibri"/>
                <a:cs typeface="Calibri"/>
              </a:rPr>
              <a:t>the </a:t>
            </a:r>
            <a:r>
              <a:rPr dirty="0" sz="1900" spc="-10">
                <a:latin typeface="Calibri"/>
                <a:cs typeface="Calibri"/>
              </a:rPr>
              <a:t>pre-apprenticeship </a:t>
            </a:r>
            <a:r>
              <a:rPr dirty="0" sz="1900" spc="-15">
                <a:latin typeface="Calibri"/>
                <a:cs typeface="Calibri"/>
              </a:rPr>
              <a:t>into </a:t>
            </a:r>
            <a:r>
              <a:rPr dirty="0" sz="1900" spc="-5">
                <a:latin typeface="Calibri"/>
                <a:cs typeface="Calibri"/>
              </a:rPr>
              <a:t>a </a:t>
            </a:r>
            <a:r>
              <a:rPr dirty="0" sz="1900" spc="-15">
                <a:latin typeface="Calibri"/>
                <a:cs typeface="Calibri"/>
              </a:rPr>
              <a:t>registered </a:t>
            </a:r>
            <a:r>
              <a:rPr dirty="0" sz="1900" spc="-10">
                <a:latin typeface="Calibri"/>
                <a:cs typeface="Calibri"/>
              </a:rPr>
              <a:t>apprenticeship</a:t>
            </a:r>
            <a:r>
              <a:rPr dirty="0" sz="1900" spc="18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program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700" marR="262255" indent="-635">
              <a:lnSpc>
                <a:spcPct val="80000"/>
              </a:lnSpc>
              <a:spcBef>
                <a:spcPts val="1495"/>
              </a:spcBef>
            </a:pPr>
            <a:r>
              <a:rPr dirty="0" u="heavy" sz="19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Target </a:t>
            </a:r>
            <a:r>
              <a:rPr dirty="0" u="heavy" sz="1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Populations </a:t>
            </a:r>
            <a:r>
              <a:rPr dirty="0" sz="1900" spc="-5" b="1">
                <a:latin typeface="Calibri"/>
                <a:cs typeface="Calibri"/>
              </a:rPr>
              <a:t>– </a:t>
            </a:r>
            <a:r>
              <a:rPr dirty="0" sz="1900" spc="-35">
                <a:latin typeface="Calibri"/>
                <a:cs typeface="Calibri"/>
              </a:rPr>
              <a:t>Youth </a:t>
            </a:r>
            <a:r>
              <a:rPr dirty="0" sz="1900" spc="-5">
                <a:latin typeface="Calibri"/>
                <a:cs typeface="Calibri"/>
              </a:rPr>
              <a:t>and adults with </a:t>
            </a:r>
            <a:r>
              <a:rPr dirty="0" sz="1900" spc="-10">
                <a:latin typeface="Calibri"/>
                <a:cs typeface="Calibri"/>
              </a:rPr>
              <a:t>barriers </a:t>
            </a:r>
            <a:r>
              <a:rPr dirty="0" sz="1900" spc="-15">
                <a:latin typeface="Calibri"/>
                <a:cs typeface="Calibri"/>
              </a:rPr>
              <a:t>to </a:t>
            </a:r>
            <a:r>
              <a:rPr dirty="0" sz="1900" spc="-10">
                <a:latin typeface="Calibri"/>
                <a:cs typeface="Calibri"/>
              </a:rPr>
              <a:t>employment </a:t>
            </a:r>
            <a:r>
              <a:rPr dirty="0" sz="1900" spc="-5">
                <a:latin typeface="Calibri"/>
                <a:cs typeface="Calibri"/>
              </a:rPr>
              <a:t>who </a:t>
            </a:r>
            <a:r>
              <a:rPr dirty="0" sz="1900" spc="-15">
                <a:latin typeface="Calibri"/>
                <a:cs typeface="Calibri"/>
              </a:rPr>
              <a:t>are </a:t>
            </a:r>
            <a:r>
              <a:rPr dirty="0" sz="1900" spc="-10">
                <a:latin typeface="Calibri"/>
                <a:cs typeface="Calibri"/>
              </a:rPr>
              <a:t>identified </a:t>
            </a:r>
            <a:r>
              <a:rPr dirty="0" sz="1900" spc="-15">
                <a:latin typeface="Calibri"/>
                <a:cs typeface="Calibri"/>
              </a:rPr>
              <a:t>to </a:t>
            </a:r>
            <a:r>
              <a:rPr dirty="0" sz="1900" spc="-5">
                <a:latin typeface="Calibri"/>
                <a:cs typeface="Calibri"/>
              </a:rPr>
              <a:t>need </a:t>
            </a:r>
            <a:r>
              <a:rPr dirty="0" sz="1900" spc="-10">
                <a:latin typeface="Calibri"/>
                <a:cs typeface="Calibri"/>
              </a:rPr>
              <a:t>certain  </a:t>
            </a:r>
            <a:r>
              <a:rPr dirty="0" sz="1900" spc="-5">
                <a:latin typeface="Calibri"/>
                <a:cs typeface="Calibri"/>
              </a:rPr>
              <a:t>skills or </a:t>
            </a:r>
            <a:r>
              <a:rPr dirty="0" sz="1900" spc="-10">
                <a:latin typeface="Calibri"/>
                <a:cs typeface="Calibri"/>
              </a:rPr>
              <a:t>credentials </a:t>
            </a:r>
            <a:r>
              <a:rPr dirty="0" sz="1900" spc="-5">
                <a:latin typeface="Calibri"/>
                <a:cs typeface="Calibri"/>
              </a:rPr>
              <a:t>in </a:t>
            </a:r>
            <a:r>
              <a:rPr dirty="0" sz="1900" spc="-10">
                <a:latin typeface="Calibri"/>
                <a:cs typeface="Calibri"/>
              </a:rPr>
              <a:t>order </a:t>
            </a:r>
            <a:r>
              <a:rPr dirty="0" sz="1900" spc="-15">
                <a:latin typeface="Calibri"/>
                <a:cs typeface="Calibri"/>
              </a:rPr>
              <a:t>to </a:t>
            </a:r>
            <a:r>
              <a:rPr dirty="0" sz="1900" spc="-5">
                <a:latin typeface="Calibri"/>
                <a:cs typeface="Calibri"/>
              </a:rPr>
              <a:t>successfully </a:t>
            </a:r>
            <a:r>
              <a:rPr dirty="0" sz="1900" spc="-10">
                <a:latin typeface="Calibri"/>
                <a:cs typeface="Calibri"/>
              </a:rPr>
              <a:t>enter </a:t>
            </a:r>
            <a:r>
              <a:rPr dirty="0" sz="1900" spc="-15">
                <a:latin typeface="Calibri"/>
                <a:cs typeface="Calibri"/>
              </a:rPr>
              <a:t>into </a:t>
            </a:r>
            <a:r>
              <a:rPr dirty="0" sz="1900" spc="-5">
                <a:latin typeface="Calibri"/>
                <a:cs typeface="Calibri"/>
              </a:rPr>
              <a:t>a </a:t>
            </a:r>
            <a:r>
              <a:rPr dirty="0" sz="1900" spc="-15">
                <a:latin typeface="Calibri"/>
                <a:cs typeface="Calibri"/>
              </a:rPr>
              <a:t>registered </a:t>
            </a:r>
            <a:r>
              <a:rPr dirty="0" sz="1900" spc="-10">
                <a:latin typeface="Calibri"/>
                <a:cs typeface="Calibri"/>
              </a:rPr>
              <a:t>apprenticeship </a:t>
            </a:r>
            <a:r>
              <a:rPr dirty="0" sz="1900" spc="-15">
                <a:latin typeface="Calibri"/>
                <a:cs typeface="Calibri"/>
              </a:rPr>
              <a:t>program, </a:t>
            </a:r>
            <a:r>
              <a:rPr dirty="0" sz="1900" spc="-10">
                <a:latin typeface="Calibri"/>
                <a:cs typeface="Calibri"/>
              </a:rPr>
              <a:t>dislocated  </a:t>
            </a:r>
            <a:r>
              <a:rPr dirty="0" sz="1900" spc="-20">
                <a:latin typeface="Calibri"/>
                <a:cs typeface="Calibri"/>
              </a:rPr>
              <a:t>workers </a:t>
            </a:r>
            <a:r>
              <a:rPr dirty="0" sz="1900" spc="-10">
                <a:latin typeface="Calibri"/>
                <a:cs typeface="Calibri"/>
              </a:rPr>
              <a:t>transitioning </a:t>
            </a:r>
            <a:r>
              <a:rPr dirty="0" sz="1900" spc="-15">
                <a:latin typeface="Calibri"/>
                <a:cs typeface="Calibri"/>
              </a:rPr>
              <a:t>to </a:t>
            </a:r>
            <a:r>
              <a:rPr dirty="0" sz="1900" spc="-10">
                <a:latin typeface="Calibri"/>
                <a:cs typeface="Calibri"/>
              </a:rPr>
              <a:t>new industries </a:t>
            </a:r>
            <a:r>
              <a:rPr dirty="0" sz="1900" spc="-5">
                <a:latin typeface="Calibri"/>
                <a:cs typeface="Calibri"/>
              </a:rPr>
              <a:t>or </a:t>
            </a:r>
            <a:r>
              <a:rPr dirty="0" sz="1900" spc="-10">
                <a:latin typeface="Calibri"/>
                <a:cs typeface="Calibri"/>
              </a:rPr>
              <a:t>occupations </a:t>
            </a:r>
            <a:r>
              <a:rPr dirty="0" sz="1900" spc="-5">
                <a:latin typeface="Calibri"/>
                <a:cs typeface="Calibri"/>
              </a:rPr>
              <a:t>in need of </a:t>
            </a:r>
            <a:r>
              <a:rPr dirty="0" sz="1900" spc="-10">
                <a:latin typeface="Calibri"/>
                <a:cs typeface="Calibri"/>
              </a:rPr>
              <a:t>new </a:t>
            </a:r>
            <a:r>
              <a:rPr dirty="0" sz="1900" spc="-5">
                <a:latin typeface="Calibri"/>
                <a:cs typeface="Calibri"/>
              </a:rPr>
              <a:t>skills, other </a:t>
            </a:r>
            <a:r>
              <a:rPr dirty="0" sz="1900" spc="-10">
                <a:latin typeface="Calibri"/>
                <a:cs typeface="Calibri"/>
              </a:rPr>
              <a:t>eligible </a:t>
            </a:r>
            <a:r>
              <a:rPr dirty="0" sz="1900" spc="-5">
                <a:latin typeface="Calibri"/>
                <a:cs typeface="Calibri"/>
              </a:rPr>
              <a:t>individuals  </a:t>
            </a:r>
            <a:r>
              <a:rPr dirty="0" sz="1900" spc="-10">
                <a:latin typeface="Calibri"/>
                <a:cs typeface="Calibri"/>
              </a:rPr>
              <a:t>identified by </a:t>
            </a:r>
            <a:r>
              <a:rPr dirty="0" sz="1900" spc="-5">
                <a:latin typeface="Calibri"/>
                <a:cs typeface="Calibri"/>
              </a:rPr>
              <a:t>case </a:t>
            </a:r>
            <a:r>
              <a:rPr dirty="0" sz="1900" spc="-15">
                <a:latin typeface="Calibri"/>
                <a:cs typeface="Calibri"/>
              </a:rPr>
              <a:t>managers </a:t>
            </a:r>
            <a:r>
              <a:rPr dirty="0" sz="1900" spc="-5">
                <a:latin typeface="Calibri"/>
                <a:cs typeface="Calibri"/>
              </a:rPr>
              <a:t>as </a:t>
            </a:r>
            <a:r>
              <a:rPr dirty="0" sz="1900" spc="-15">
                <a:latin typeface="Calibri"/>
                <a:cs typeface="Calibri"/>
              </a:rPr>
              <a:t>likely to </a:t>
            </a:r>
            <a:r>
              <a:rPr dirty="0" sz="1900" spc="-5">
                <a:latin typeface="Calibri"/>
                <a:cs typeface="Calibri"/>
              </a:rPr>
              <a:t>succeed and </a:t>
            </a:r>
            <a:r>
              <a:rPr dirty="0" sz="1900" spc="-20">
                <a:latin typeface="Calibri"/>
                <a:cs typeface="Calibri"/>
              </a:rPr>
              <a:t>have </a:t>
            </a:r>
            <a:r>
              <a:rPr dirty="0" sz="1900" spc="-5">
                <a:latin typeface="Calibri"/>
                <a:cs typeface="Calibri"/>
              </a:rPr>
              <a:t>an </a:t>
            </a:r>
            <a:r>
              <a:rPr dirty="0" sz="1900" spc="-15">
                <a:latin typeface="Calibri"/>
                <a:cs typeface="Calibri"/>
              </a:rPr>
              <a:t>interest </a:t>
            </a:r>
            <a:r>
              <a:rPr dirty="0" sz="1900" spc="-5">
                <a:latin typeface="Calibri"/>
                <a:cs typeface="Calibri"/>
              </a:rPr>
              <a:t>in </a:t>
            </a:r>
            <a:r>
              <a:rPr dirty="0" sz="1900" spc="-15">
                <a:latin typeface="Calibri"/>
                <a:cs typeface="Calibri"/>
              </a:rPr>
              <a:t>registered </a:t>
            </a:r>
            <a:r>
              <a:rPr dirty="0" sz="1900" spc="-10">
                <a:latin typeface="Calibri"/>
                <a:cs typeface="Calibri"/>
              </a:rPr>
              <a:t>apprenticeship  </a:t>
            </a:r>
            <a:r>
              <a:rPr dirty="0" sz="1900" spc="-15">
                <a:latin typeface="Calibri"/>
                <a:cs typeface="Calibri"/>
              </a:rPr>
              <a:t>programs.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68065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Work </a:t>
            </a:r>
            <a:r>
              <a:rPr dirty="0" spc="-35"/>
              <a:t>Experiences </a:t>
            </a:r>
            <a:r>
              <a:rPr dirty="0" spc="-20"/>
              <a:t>and</a:t>
            </a:r>
            <a:r>
              <a:rPr dirty="0" spc="-180"/>
              <a:t> </a:t>
            </a:r>
            <a:r>
              <a:rPr dirty="0" spc="-40"/>
              <a:t>Internships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279" y="6373613"/>
            <a:ext cx="91300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https://ion.workforcegps.org/resources/2017/07/14/09/08/Work-Based-Learning-Desk-Reference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807756" y="1432966"/>
            <a:ext cx="10922635" cy="460502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 marR="50800">
              <a:lnSpc>
                <a:spcPts val="2110"/>
              </a:lnSpc>
              <a:spcBef>
                <a:spcPts val="605"/>
              </a:spcBef>
            </a:pPr>
            <a:r>
              <a:rPr dirty="0" sz="2200" spc="-5">
                <a:latin typeface="Arial"/>
                <a:cs typeface="Arial"/>
              </a:rPr>
              <a:t>A work experience or internship is a planned, structured learning experience that takes  place in a workplace for a limited period of time. </a:t>
            </a:r>
            <a:r>
              <a:rPr dirty="0" sz="2200" spc="-15">
                <a:latin typeface="Arial"/>
                <a:cs typeface="Arial"/>
              </a:rPr>
              <a:t>Work </a:t>
            </a:r>
            <a:r>
              <a:rPr dirty="0" sz="2200" spc="-5">
                <a:latin typeface="Arial"/>
                <a:cs typeface="Arial"/>
              </a:rPr>
              <a:t>experiences or internships </a:t>
            </a:r>
            <a:r>
              <a:rPr dirty="0" sz="2200" spc="-10">
                <a:latin typeface="Arial"/>
                <a:cs typeface="Arial"/>
              </a:rPr>
              <a:t>may  </a:t>
            </a:r>
            <a:r>
              <a:rPr dirty="0" sz="2200" spc="-5">
                <a:latin typeface="Arial"/>
                <a:cs typeface="Arial"/>
              </a:rPr>
              <a:t>be paid or unpaid, as appropriate and consistent with other laws, </a:t>
            </a:r>
            <a:r>
              <a:rPr dirty="0" sz="2200">
                <a:latin typeface="Arial"/>
                <a:cs typeface="Arial"/>
              </a:rPr>
              <a:t>such </a:t>
            </a:r>
            <a:r>
              <a:rPr dirty="0" sz="2200" spc="-5">
                <a:latin typeface="Arial"/>
                <a:cs typeface="Arial"/>
              </a:rPr>
              <a:t>as the Fair Labor  Standards Act. A work experience or internship </a:t>
            </a:r>
            <a:r>
              <a:rPr dirty="0" sz="2200" spc="-10">
                <a:latin typeface="Arial"/>
                <a:cs typeface="Arial"/>
              </a:rPr>
              <a:t>may </a:t>
            </a:r>
            <a:r>
              <a:rPr dirty="0" sz="2200" spc="-5">
                <a:latin typeface="Arial"/>
                <a:cs typeface="Arial"/>
              </a:rPr>
              <a:t>be arranged within the private </a:t>
            </a:r>
            <a:r>
              <a:rPr dirty="0" sz="2200">
                <a:latin typeface="Arial"/>
                <a:cs typeface="Arial"/>
              </a:rPr>
              <a:t>for-  </a:t>
            </a:r>
            <a:r>
              <a:rPr dirty="0" sz="2200" spc="-5">
                <a:latin typeface="Arial"/>
                <a:cs typeface="Arial"/>
              </a:rPr>
              <a:t>profit </a:t>
            </a:r>
            <a:r>
              <a:rPr dirty="0" sz="2200" spc="-20">
                <a:latin typeface="Arial"/>
                <a:cs typeface="Arial"/>
              </a:rPr>
              <a:t>sector, </a:t>
            </a:r>
            <a:r>
              <a:rPr dirty="0" sz="2200" spc="-5">
                <a:latin typeface="Arial"/>
                <a:cs typeface="Arial"/>
              </a:rPr>
              <a:t>the non-profit </a:t>
            </a:r>
            <a:r>
              <a:rPr dirty="0" sz="2200" spc="-20">
                <a:latin typeface="Arial"/>
                <a:cs typeface="Arial"/>
              </a:rPr>
              <a:t>sector, </a:t>
            </a:r>
            <a:r>
              <a:rPr dirty="0" sz="2200" spc="-5">
                <a:latin typeface="Arial"/>
                <a:cs typeface="Arial"/>
              </a:rPr>
              <a:t>or the public</a:t>
            </a:r>
            <a:r>
              <a:rPr dirty="0" sz="2200" spc="10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sector.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"/>
                <a:cs typeface="Arial"/>
              </a:rPr>
              <a:t>For youth, work experiences </a:t>
            </a:r>
            <a:r>
              <a:rPr dirty="0" sz="2200" spc="-10">
                <a:latin typeface="Arial"/>
                <a:cs typeface="Arial"/>
              </a:rPr>
              <a:t>may </a:t>
            </a:r>
            <a:r>
              <a:rPr dirty="0" sz="2200" spc="-5">
                <a:latin typeface="Arial"/>
                <a:cs typeface="Arial"/>
              </a:rPr>
              <a:t>also</a:t>
            </a:r>
            <a:r>
              <a:rPr dirty="0" sz="2200" spc="8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include:</a:t>
            </a:r>
            <a:endParaRPr sz="2200">
              <a:latin typeface="Arial"/>
              <a:cs typeface="Arial"/>
            </a:endParaRPr>
          </a:p>
          <a:p>
            <a:pPr lvl="1" marL="882650" indent="-413384">
              <a:lnSpc>
                <a:spcPct val="100000"/>
              </a:lnSpc>
              <a:spcBef>
                <a:spcPts val="25"/>
              </a:spcBef>
              <a:buClr>
                <a:srgbClr val="1A55AC"/>
              </a:buClr>
              <a:buFont typeface="Wingdings 2"/>
              <a:buChar char=""/>
              <a:tabLst>
                <a:tab pos="882650" algn="l"/>
                <a:tab pos="883285" algn="l"/>
              </a:tabLst>
            </a:pPr>
            <a:r>
              <a:rPr dirty="0" sz="1900" spc="-5">
                <a:latin typeface="Arial"/>
                <a:cs typeface="Arial"/>
              </a:rPr>
              <a:t>Pre-apprenticeship</a:t>
            </a:r>
            <a:r>
              <a:rPr dirty="0" sz="1900" spc="55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programs;</a:t>
            </a:r>
            <a:endParaRPr sz="1900">
              <a:latin typeface="Arial"/>
              <a:cs typeface="Arial"/>
            </a:endParaRPr>
          </a:p>
          <a:p>
            <a:pPr lvl="1" marL="882015" indent="-413384">
              <a:lnSpc>
                <a:spcPct val="100000"/>
              </a:lnSpc>
              <a:spcBef>
                <a:spcPts val="50"/>
              </a:spcBef>
              <a:buClr>
                <a:srgbClr val="1A55AC"/>
              </a:buClr>
              <a:buFont typeface="Wingdings 2"/>
              <a:buChar char=""/>
              <a:tabLst>
                <a:tab pos="882015" algn="l"/>
                <a:tab pos="882650" algn="l"/>
              </a:tabLst>
            </a:pPr>
            <a:r>
              <a:rPr dirty="0" sz="1900" spc="-5">
                <a:latin typeface="Arial"/>
                <a:cs typeface="Arial"/>
              </a:rPr>
              <a:t>Summer employment and other employment activities available throughout the school</a:t>
            </a:r>
            <a:r>
              <a:rPr dirty="0" sz="1900" spc="350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year;</a:t>
            </a:r>
            <a:endParaRPr sz="1900">
              <a:latin typeface="Arial"/>
              <a:cs typeface="Arial"/>
            </a:endParaRPr>
          </a:p>
          <a:p>
            <a:pPr lvl="1" marL="882015" indent="-413384">
              <a:lnSpc>
                <a:spcPct val="100000"/>
              </a:lnSpc>
              <a:spcBef>
                <a:spcPts val="50"/>
              </a:spcBef>
              <a:buClr>
                <a:srgbClr val="1A55AC"/>
              </a:buClr>
              <a:buFont typeface="Wingdings 2"/>
              <a:buChar char=""/>
              <a:tabLst>
                <a:tab pos="882015" algn="l"/>
                <a:tab pos="882650" algn="l"/>
              </a:tabLst>
            </a:pPr>
            <a:r>
              <a:rPr dirty="0" sz="1900" spc="-5">
                <a:latin typeface="Arial"/>
                <a:cs typeface="Arial"/>
              </a:rPr>
              <a:t>Internships and job shadowing;</a:t>
            </a:r>
            <a:r>
              <a:rPr dirty="0" sz="1900" spc="110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and</a:t>
            </a:r>
            <a:endParaRPr sz="1900">
              <a:latin typeface="Arial"/>
              <a:cs typeface="Arial"/>
            </a:endParaRPr>
          </a:p>
          <a:p>
            <a:pPr lvl="1" marL="882015" indent="-413384">
              <a:lnSpc>
                <a:spcPct val="100000"/>
              </a:lnSpc>
              <a:spcBef>
                <a:spcPts val="35"/>
              </a:spcBef>
              <a:buClr>
                <a:srgbClr val="1A55AC"/>
              </a:buClr>
              <a:buFont typeface="Wingdings 2"/>
              <a:buChar char=""/>
              <a:tabLst>
                <a:tab pos="882015" algn="l"/>
                <a:tab pos="882650" algn="l"/>
              </a:tabLst>
            </a:pPr>
            <a:r>
              <a:rPr dirty="0" sz="1900" spc="-5">
                <a:latin typeface="Arial"/>
                <a:cs typeface="Arial"/>
              </a:rPr>
              <a:t>On-the-job training</a:t>
            </a:r>
            <a:r>
              <a:rPr dirty="0" sz="1900" spc="60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(OJT)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marL="12700" marR="5080" indent="-635">
              <a:lnSpc>
                <a:spcPts val="2110"/>
              </a:lnSpc>
              <a:spcBef>
                <a:spcPts val="1695"/>
              </a:spcBef>
            </a:pPr>
            <a:r>
              <a:rPr dirty="0" sz="2200" spc="-35" b="1">
                <a:latin typeface="Arial"/>
                <a:cs typeface="Arial"/>
              </a:rPr>
              <a:t>Target </a:t>
            </a:r>
            <a:r>
              <a:rPr dirty="0" sz="2200" spc="-5" b="1">
                <a:latin typeface="Arial"/>
                <a:cs typeface="Arial"/>
              </a:rPr>
              <a:t>Populations </a:t>
            </a:r>
            <a:r>
              <a:rPr dirty="0" sz="2200" spc="-5">
                <a:latin typeface="Arial"/>
                <a:cs typeface="Arial"/>
              </a:rPr>
              <a:t>– </a:t>
            </a:r>
            <a:r>
              <a:rPr dirty="0" sz="2200" spc="-20">
                <a:latin typeface="Arial"/>
                <a:cs typeface="Arial"/>
              </a:rPr>
              <a:t>Youth/adults </a:t>
            </a:r>
            <a:r>
              <a:rPr dirty="0" sz="2200" spc="-5">
                <a:latin typeface="Arial"/>
                <a:cs typeface="Arial"/>
              </a:rPr>
              <a:t>with barriers to </a:t>
            </a:r>
            <a:r>
              <a:rPr dirty="0" sz="2200" spc="-10">
                <a:latin typeface="Arial"/>
                <a:cs typeface="Arial"/>
              </a:rPr>
              <a:t>employment </a:t>
            </a:r>
            <a:r>
              <a:rPr dirty="0" sz="2200" spc="-5">
                <a:latin typeface="Arial"/>
                <a:cs typeface="Arial"/>
              </a:rPr>
              <a:t>who have limited labor  market experience, dislocated workers needing exposure to new industries/occupations,  unemployed workers, underemployed workers, long-term unemployed workers, and  other populations determined appropriate by </a:t>
            </a:r>
            <a:r>
              <a:rPr dirty="0" sz="2200">
                <a:latin typeface="Arial"/>
                <a:cs typeface="Arial"/>
              </a:rPr>
              <a:t>case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manager.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33127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60"/>
              <a:t>Transitional</a:t>
            </a:r>
            <a:r>
              <a:rPr dirty="0" spc="-120"/>
              <a:t> </a:t>
            </a:r>
            <a:r>
              <a:rPr dirty="0" spc="-25"/>
              <a:t>Jobs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279" y="6373613"/>
            <a:ext cx="91300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https://ion.workforcegps.org/resources/2017/07/14/09/08/Work-Based-Learning-Desk-Reference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2106990"/>
            <a:ext cx="10119995" cy="32778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312420">
              <a:lnSpc>
                <a:spcPts val="2590"/>
              </a:lnSpc>
              <a:spcBef>
                <a:spcPts val="425"/>
              </a:spcBef>
            </a:pPr>
            <a:r>
              <a:rPr dirty="0" sz="2400" spc="-15">
                <a:latin typeface="Arial"/>
                <a:cs typeface="Arial"/>
              </a:rPr>
              <a:t>Transitional </a:t>
            </a:r>
            <a:r>
              <a:rPr dirty="0" sz="2400" spc="-5">
                <a:latin typeface="Arial"/>
                <a:cs typeface="Arial"/>
              </a:rPr>
              <a:t>jobs are </a:t>
            </a:r>
            <a:r>
              <a:rPr dirty="0" sz="2400">
                <a:latin typeface="Arial"/>
                <a:cs typeface="Arial"/>
              </a:rPr>
              <a:t>a type </a:t>
            </a:r>
            <a:r>
              <a:rPr dirty="0" sz="2400" spc="-5">
                <a:latin typeface="Arial"/>
                <a:cs typeface="Arial"/>
              </a:rPr>
              <a:t>of work-experience local boards </a:t>
            </a:r>
            <a:r>
              <a:rPr dirty="0" sz="2400">
                <a:latin typeface="Arial"/>
                <a:cs typeface="Arial"/>
              </a:rPr>
              <a:t>may </a:t>
            </a:r>
            <a:r>
              <a:rPr dirty="0" sz="2400" spc="-5">
                <a:latin typeface="Arial"/>
                <a:cs typeface="Arial"/>
              </a:rPr>
              <a:t>provide  under </a:t>
            </a:r>
            <a:r>
              <a:rPr dirty="0" sz="2400">
                <a:latin typeface="Arial"/>
                <a:cs typeface="Arial"/>
              </a:rPr>
              <a:t>WIOA, </a:t>
            </a:r>
            <a:r>
              <a:rPr dirty="0" sz="2400" spc="-5">
                <a:latin typeface="Arial"/>
                <a:cs typeface="Arial"/>
              </a:rPr>
              <a:t>and are considered an individualized career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service.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5"/>
              </a:spcBef>
            </a:pPr>
            <a:r>
              <a:rPr dirty="0" sz="2400" spc="-15">
                <a:latin typeface="Arial"/>
                <a:cs typeface="Arial"/>
              </a:rPr>
              <a:t>Transitional </a:t>
            </a:r>
            <a:r>
              <a:rPr dirty="0" sz="2400" spc="-5">
                <a:latin typeface="Arial"/>
                <a:cs typeface="Arial"/>
              </a:rPr>
              <a:t>jobs are time-limited and wage-paid work </a:t>
            </a:r>
            <a:r>
              <a:rPr dirty="0" sz="2400" spc="-10">
                <a:latin typeface="Arial"/>
                <a:cs typeface="Arial"/>
              </a:rPr>
              <a:t>experiences </a:t>
            </a:r>
            <a:r>
              <a:rPr dirty="0" sz="2400" spc="-5">
                <a:latin typeface="Arial"/>
                <a:cs typeface="Arial"/>
              </a:rPr>
              <a:t>that can  be subsidized up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100 percent. These jobs are in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public, private, or  nonprofit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sectors.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50">
              <a:latin typeface="Arial"/>
              <a:cs typeface="Arial"/>
            </a:endParaRPr>
          </a:p>
          <a:p>
            <a:pPr marL="12700" marR="45085">
              <a:lnSpc>
                <a:spcPts val="2590"/>
              </a:lnSpc>
              <a:spcBef>
                <a:spcPts val="5"/>
              </a:spcBef>
            </a:pPr>
            <a:r>
              <a:rPr dirty="0" sz="2400" spc="-35" b="1">
                <a:latin typeface="Arial"/>
                <a:cs typeface="Arial"/>
              </a:rPr>
              <a:t>Target </a:t>
            </a:r>
            <a:r>
              <a:rPr dirty="0" sz="2400" spc="-5" b="1">
                <a:latin typeface="Arial"/>
                <a:cs typeface="Arial"/>
              </a:rPr>
              <a:t>Populations </a:t>
            </a:r>
            <a:r>
              <a:rPr dirty="0" sz="2400" b="1">
                <a:latin typeface="Arial"/>
                <a:cs typeface="Arial"/>
              </a:rPr>
              <a:t>– </a:t>
            </a:r>
            <a:r>
              <a:rPr dirty="0" sz="2400" spc="-5">
                <a:latin typeface="Arial"/>
                <a:cs typeface="Arial"/>
              </a:rPr>
              <a:t>Adults and dislocated workers with barriers </a:t>
            </a:r>
            <a:r>
              <a:rPr dirty="0" sz="2400">
                <a:latin typeface="Arial"/>
                <a:cs typeface="Arial"/>
              </a:rPr>
              <a:t>to  </a:t>
            </a:r>
            <a:r>
              <a:rPr dirty="0" sz="2400" spc="-5">
                <a:latin typeface="Arial"/>
                <a:cs typeface="Arial"/>
              </a:rPr>
              <a:t>employment who are chronically unemployed or have an inconsistent work  </a:t>
            </a:r>
            <a:r>
              <a:rPr dirty="0" sz="2400" spc="-25">
                <a:latin typeface="Arial"/>
                <a:cs typeface="Arial"/>
              </a:rPr>
              <a:t>history.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54000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On-The-Job </a:t>
            </a:r>
            <a:r>
              <a:rPr dirty="0" spc="-70"/>
              <a:t>Training </a:t>
            </a:r>
            <a:r>
              <a:rPr dirty="0" spc="-15"/>
              <a:t>or</a:t>
            </a:r>
            <a:r>
              <a:rPr dirty="0" spc="-229"/>
              <a:t> </a:t>
            </a:r>
            <a:r>
              <a:rPr dirty="0" spc="-40"/>
              <a:t>OJT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279" y="6373613"/>
            <a:ext cx="91300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https://ion.workforcegps.org/resources/2017/07/14/09/08/Work-Based-Learning-Desk-Reference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841734"/>
            <a:ext cx="10255250" cy="410273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 marR="149225">
              <a:lnSpc>
                <a:spcPts val="2110"/>
              </a:lnSpc>
              <a:spcBef>
                <a:spcPts val="605"/>
              </a:spcBef>
            </a:pPr>
            <a:r>
              <a:rPr dirty="0" sz="2200" spc="-5">
                <a:latin typeface="Arial"/>
                <a:cs typeface="Arial"/>
              </a:rPr>
              <a:t>OJT provides reimbursements to employers to help compensate for the </a:t>
            </a:r>
            <a:r>
              <a:rPr dirty="0" sz="2200">
                <a:latin typeface="Arial"/>
                <a:cs typeface="Arial"/>
              </a:rPr>
              <a:t>costs  </a:t>
            </a:r>
            <a:r>
              <a:rPr dirty="0" sz="2200" spc="-5">
                <a:latin typeface="Arial"/>
                <a:cs typeface="Arial"/>
              </a:rPr>
              <a:t>associated with </a:t>
            </a:r>
            <a:r>
              <a:rPr dirty="0" sz="2200">
                <a:latin typeface="Arial"/>
                <a:cs typeface="Arial"/>
              </a:rPr>
              <a:t>skills </a:t>
            </a:r>
            <a:r>
              <a:rPr dirty="0" sz="2200" spc="-5">
                <a:latin typeface="Arial"/>
                <a:cs typeface="Arial"/>
              </a:rPr>
              <a:t>upgrade training for newly hired employees and the lost  production of current employees providing the training (including management  </a:t>
            </a:r>
            <a:r>
              <a:rPr dirty="0" sz="2200" spc="-10">
                <a:latin typeface="Arial"/>
                <a:cs typeface="Arial"/>
              </a:rPr>
              <a:t>staff). </a:t>
            </a:r>
            <a:r>
              <a:rPr dirty="0" sz="2200" spc="-5">
                <a:latin typeface="Arial"/>
                <a:cs typeface="Arial"/>
              </a:rPr>
              <a:t>OJT training can </a:t>
            </a:r>
            <a:r>
              <a:rPr dirty="0" sz="2200">
                <a:latin typeface="Arial"/>
                <a:cs typeface="Arial"/>
              </a:rPr>
              <a:t>assist </a:t>
            </a:r>
            <a:r>
              <a:rPr dirty="0" sz="2200" spc="-5">
                <a:latin typeface="Arial"/>
                <a:cs typeface="Arial"/>
              </a:rPr>
              <a:t>employers who are looking to expand their  businesses and who need additional </a:t>
            </a:r>
            <a:r>
              <a:rPr dirty="0" sz="2200" spc="-10">
                <a:latin typeface="Arial"/>
                <a:cs typeface="Arial"/>
              </a:rPr>
              <a:t>staff </a:t>
            </a:r>
            <a:r>
              <a:rPr dirty="0" sz="2200" spc="-5">
                <a:latin typeface="Arial"/>
                <a:cs typeface="Arial"/>
              </a:rPr>
              <a:t>trained with specialized </a:t>
            </a:r>
            <a:r>
              <a:rPr dirty="0" sz="2200">
                <a:latin typeface="Arial"/>
                <a:cs typeface="Arial"/>
              </a:rPr>
              <a:t>skills. </a:t>
            </a:r>
            <a:r>
              <a:rPr dirty="0" sz="2200" spc="-5">
                <a:latin typeface="Arial"/>
                <a:cs typeface="Arial"/>
              </a:rPr>
              <a:t>OJT  employers </a:t>
            </a:r>
            <a:r>
              <a:rPr dirty="0" sz="2200" spc="-10">
                <a:latin typeface="Arial"/>
                <a:cs typeface="Arial"/>
              </a:rPr>
              <a:t>may </a:t>
            </a:r>
            <a:r>
              <a:rPr dirty="0" sz="2200" spc="-5">
                <a:latin typeface="Arial"/>
                <a:cs typeface="Arial"/>
              </a:rPr>
              <a:t>receive up to 50% reimbursement of the wage rate (in certain  circumstances up to 75%) of OJT trainees to help defray personnel training </a:t>
            </a:r>
            <a:r>
              <a:rPr dirty="0" sz="2200">
                <a:latin typeface="Arial"/>
                <a:cs typeface="Arial"/>
              </a:rPr>
              <a:t>costs.  </a:t>
            </a:r>
            <a:r>
              <a:rPr dirty="0" sz="2200" spc="-5">
                <a:latin typeface="Arial"/>
                <a:cs typeface="Arial"/>
              </a:rPr>
              <a:t>Under some programs, </a:t>
            </a:r>
            <a:r>
              <a:rPr dirty="0" sz="2200">
                <a:latin typeface="Arial"/>
                <a:cs typeface="Arial"/>
              </a:rPr>
              <a:t>such </a:t>
            </a:r>
            <a:r>
              <a:rPr dirty="0" sz="2200" spc="-5">
                <a:latin typeface="Arial"/>
                <a:cs typeface="Arial"/>
              </a:rPr>
              <a:t>as those funded by H-1B fees, OJT reimbursement  </a:t>
            </a:r>
            <a:r>
              <a:rPr dirty="0" sz="2200" spc="-10">
                <a:latin typeface="Arial"/>
                <a:cs typeface="Arial"/>
              </a:rPr>
              <a:t>may </a:t>
            </a:r>
            <a:r>
              <a:rPr dirty="0" sz="2200" spc="-5">
                <a:latin typeface="Arial"/>
                <a:cs typeface="Arial"/>
              </a:rPr>
              <a:t>be as high as 90%, depending on employer</a:t>
            </a:r>
            <a:r>
              <a:rPr dirty="0" sz="2200" spc="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size.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0" marR="5080" indent="-635">
              <a:lnSpc>
                <a:spcPts val="2110"/>
              </a:lnSpc>
              <a:spcBef>
                <a:spcPts val="1380"/>
              </a:spcBef>
            </a:pPr>
            <a:r>
              <a:rPr dirty="0" sz="2200" spc="-35" b="1">
                <a:latin typeface="Arial"/>
                <a:cs typeface="Arial"/>
              </a:rPr>
              <a:t>Target </a:t>
            </a:r>
            <a:r>
              <a:rPr dirty="0" sz="2200" spc="-5" b="1">
                <a:latin typeface="Arial"/>
                <a:cs typeface="Arial"/>
              </a:rPr>
              <a:t>Populations – </a:t>
            </a:r>
            <a:r>
              <a:rPr dirty="0" sz="2200" spc="-5">
                <a:latin typeface="Arial"/>
                <a:cs typeface="Arial"/>
              </a:rPr>
              <a:t>Adults and dislocated workers in need of new employer-  based </a:t>
            </a:r>
            <a:r>
              <a:rPr dirty="0" sz="2200">
                <a:latin typeface="Arial"/>
                <a:cs typeface="Arial"/>
              </a:rPr>
              <a:t>skills, </a:t>
            </a:r>
            <a:r>
              <a:rPr dirty="0" sz="2200" spc="-5">
                <a:latin typeface="Arial"/>
                <a:cs typeface="Arial"/>
              </a:rPr>
              <a:t>individuals with barriers to </a:t>
            </a:r>
            <a:r>
              <a:rPr dirty="0" sz="2200" spc="-10">
                <a:latin typeface="Arial"/>
                <a:cs typeface="Arial"/>
              </a:rPr>
              <a:t>employment </a:t>
            </a:r>
            <a:r>
              <a:rPr dirty="0" sz="2200" spc="-5">
                <a:latin typeface="Arial"/>
                <a:cs typeface="Arial"/>
              </a:rPr>
              <a:t>including: unemployed  workers (including long-term unemployed), underemployed workers, and older/out-  school-youth.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40443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Customized</a:t>
            </a:r>
            <a:r>
              <a:rPr dirty="0" spc="-160"/>
              <a:t> </a:t>
            </a:r>
            <a:r>
              <a:rPr dirty="0" spc="-70"/>
              <a:t>Training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279" y="6373613"/>
            <a:ext cx="91300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https://ion.workforcegps.org/resources/2017/07/14/09/08/Work-Based-Learning-Desk-Reference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642967"/>
            <a:ext cx="10259060" cy="393636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5">
                <a:latin typeface="Arial"/>
                <a:cs typeface="Arial"/>
              </a:rPr>
              <a:t>Customized training is designed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meet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specific requirements of an  employer or group of employers with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commitment that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business or  businesses employ an individual(s) upon successful completion of the  training. </a:t>
            </a:r>
            <a:r>
              <a:rPr dirty="0" sz="2400">
                <a:latin typeface="Arial"/>
                <a:cs typeface="Arial"/>
              </a:rPr>
              <a:t>In </a:t>
            </a:r>
            <a:r>
              <a:rPr dirty="0" sz="2400" spc="-5">
                <a:latin typeface="Arial"/>
                <a:cs typeface="Arial"/>
              </a:rPr>
              <a:t>most instances,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business must pay </a:t>
            </a:r>
            <a:r>
              <a:rPr dirty="0" sz="2400">
                <a:latin typeface="Arial"/>
                <a:cs typeface="Arial"/>
              </a:rPr>
              <a:t>for a </a:t>
            </a:r>
            <a:r>
              <a:rPr dirty="0" sz="2400" spc="-5">
                <a:latin typeface="Arial"/>
                <a:cs typeface="Arial"/>
              </a:rPr>
              <a:t>significant portion of 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cost of training, as determined by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Local </a:t>
            </a:r>
            <a:r>
              <a:rPr dirty="0" sz="2400" spc="-10">
                <a:latin typeface="Arial"/>
                <a:cs typeface="Arial"/>
              </a:rPr>
              <a:t>Workforce Development  </a:t>
            </a:r>
            <a:r>
              <a:rPr dirty="0" sz="2400" spc="-5">
                <a:latin typeface="Arial"/>
                <a:cs typeface="Arial"/>
              </a:rPr>
              <a:t>Board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(WDB).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50">
              <a:latin typeface="Arial"/>
              <a:cs typeface="Arial"/>
            </a:endParaRPr>
          </a:p>
          <a:p>
            <a:pPr marL="12700" marR="200025">
              <a:lnSpc>
                <a:spcPts val="2590"/>
              </a:lnSpc>
            </a:pPr>
            <a:r>
              <a:rPr dirty="0" sz="2400" spc="-35" b="1">
                <a:latin typeface="Arial"/>
                <a:cs typeface="Arial"/>
              </a:rPr>
              <a:t>Target </a:t>
            </a:r>
            <a:r>
              <a:rPr dirty="0" sz="2400" spc="-5" b="1">
                <a:latin typeface="Arial"/>
                <a:cs typeface="Arial"/>
              </a:rPr>
              <a:t>Populations </a:t>
            </a:r>
            <a:r>
              <a:rPr dirty="0" sz="2400" b="1">
                <a:latin typeface="Arial"/>
                <a:cs typeface="Arial"/>
              </a:rPr>
              <a:t>– </a:t>
            </a:r>
            <a:r>
              <a:rPr dirty="0" sz="2400" spc="-5">
                <a:latin typeface="Arial"/>
                <a:cs typeface="Arial"/>
              </a:rPr>
              <a:t>Adults and dislocated workers with barriers </a:t>
            </a:r>
            <a:r>
              <a:rPr dirty="0" sz="2400">
                <a:latin typeface="Arial"/>
                <a:cs typeface="Arial"/>
              </a:rPr>
              <a:t>to  </a:t>
            </a:r>
            <a:r>
              <a:rPr dirty="0" sz="2400" spc="-5">
                <a:latin typeface="Arial"/>
                <a:cs typeface="Arial"/>
              </a:rPr>
              <a:t>employment needing industry or occupational skills, unemployed workers  (including long-term unemployed), underemployed workers, and employed  workers.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54679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Incumbent </a:t>
            </a:r>
            <a:r>
              <a:rPr dirty="0" spc="-85"/>
              <a:t>Worker</a:t>
            </a:r>
            <a:r>
              <a:rPr dirty="0" spc="-185"/>
              <a:t> </a:t>
            </a:r>
            <a:r>
              <a:rPr dirty="0" spc="-70"/>
              <a:t>Training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279" y="6373613"/>
            <a:ext cx="91300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https://ion.workforcegps.org/resources/2017/07/14/09/08/Work-Based-Learning-Desk-Reference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719110"/>
            <a:ext cx="10279380" cy="451231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360680">
              <a:lnSpc>
                <a:spcPts val="1939"/>
              </a:lnSpc>
              <a:spcBef>
                <a:spcPts val="345"/>
              </a:spcBef>
            </a:pPr>
            <a:r>
              <a:rPr dirty="0" sz="1800" spc="-10">
                <a:latin typeface="Arial"/>
                <a:cs typeface="Arial"/>
              </a:rPr>
              <a:t>Incumbent Worker </a:t>
            </a:r>
            <a:r>
              <a:rPr dirty="0" sz="1800" spc="-5">
                <a:latin typeface="Arial"/>
                <a:cs typeface="Arial"/>
              </a:rPr>
              <a:t>training is </a:t>
            </a:r>
            <a:r>
              <a:rPr dirty="0" sz="1800" spc="-10">
                <a:latin typeface="Arial"/>
                <a:cs typeface="Arial"/>
              </a:rPr>
              <a:t>designed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meet the </a:t>
            </a:r>
            <a:r>
              <a:rPr dirty="0" sz="1800" spc="-10">
                <a:latin typeface="Arial"/>
                <a:cs typeface="Arial"/>
              </a:rPr>
              <a:t>needs </a:t>
            </a:r>
            <a:r>
              <a:rPr dirty="0" sz="1800" spc="-5">
                <a:latin typeface="Arial"/>
                <a:cs typeface="Arial"/>
              </a:rPr>
              <a:t>of an </a:t>
            </a:r>
            <a:r>
              <a:rPr dirty="0" sz="1800" spc="-10">
                <a:latin typeface="Arial"/>
                <a:cs typeface="Arial"/>
              </a:rPr>
              <a:t>employer </a:t>
            </a:r>
            <a:r>
              <a:rPr dirty="0" sz="1800" spc="-5">
                <a:latin typeface="Arial"/>
                <a:cs typeface="Arial"/>
              </a:rPr>
              <a:t>or </a:t>
            </a:r>
            <a:r>
              <a:rPr dirty="0" sz="1800" spc="-10">
                <a:latin typeface="Arial"/>
                <a:cs typeface="Arial"/>
              </a:rPr>
              <a:t>group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10">
                <a:latin typeface="Arial"/>
                <a:cs typeface="Arial"/>
              </a:rPr>
              <a:t>employers </a:t>
            </a:r>
            <a:r>
              <a:rPr dirty="0" sz="1800">
                <a:latin typeface="Arial"/>
                <a:cs typeface="Arial"/>
              </a:rPr>
              <a:t>to  </a:t>
            </a:r>
            <a:r>
              <a:rPr dirty="0" sz="1800" spc="-5">
                <a:latin typeface="Arial"/>
                <a:cs typeface="Arial"/>
              </a:rPr>
              <a:t>retain 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skilled </a:t>
            </a:r>
            <a:r>
              <a:rPr dirty="0" sz="1800" spc="-10">
                <a:latin typeface="Arial"/>
                <a:cs typeface="Arial"/>
              </a:rPr>
              <a:t>workforce </a:t>
            </a:r>
            <a:r>
              <a:rPr dirty="0" sz="1800" spc="-5">
                <a:latin typeface="Arial"/>
                <a:cs typeface="Arial"/>
              </a:rPr>
              <a:t>or avert </a:t>
            </a:r>
            <a:r>
              <a:rPr dirty="0" sz="1800" spc="-15">
                <a:latin typeface="Arial"/>
                <a:cs typeface="Arial"/>
              </a:rPr>
              <a:t>layoffs. </a:t>
            </a:r>
            <a:r>
              <a:rPr dirty="0" sz="1800" spc="-10">
                <a:latin typeface="Arial"/>
                <a:cs typeface="Arial"/>
              </a:rPr>
              <a:t>Incumbent Worker </a:t>
            </a:r>
            <a:r>
              <a:rPr dirty="0" sz="1800" spc="-5">
                <a:latin typeface="Arial"/>
                <a:cs typeface="Arial"/>
              </a:rPr>
              <a:t>training can be </a:t>
            </a:r>
            <a:r>
              <a:rPr dirty="0" sz="1800" spc="-10">
                <a:latin typeface="Arial"/>
                <a:cs typeface="Arial"/>
              </a:rPr>
              <a:t>used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either:</a:t>
            </a:r>
            <a:endParaRPr sz="1800">
              <a:latin typeface="Arial"/>
              <a:cs typeface="Arial"/>
            </a:endParaRPr>
          </a:p>
          <a:p>
            <a:pPr marL="403860" indent="-391795">
              <a:lnSpc>
                <a:spcPct val="100000"/>
              </a:lnSpc>
              <a:spcBef>
                <a:spcPts val="745"/>
              </a:spcBef>
              <a:buClr>
                <a:srgbClr val="1A55AC"/>
              </a:buClr>
              <a:buFont typeface="Wingdings 2"/>
              <a:buChar char=""/>
              <a:tabLst>
                <a:tab pos="403860" algn="l"/>
                <a:tab pos="404495" algn="l"/>
              </a:tabLst>
            </a:pPr>
            <a:r>
              <a:rPr dirty="0" sz="1800" spc="-5">
                <a:latin typeface="Arial"/>
                <a:cs typeface="Arial"/>
              </a:rPr>
              <a:t>Help avert </a:t>
            </a:r>
            <a:r>
              <a:rPr dirty="0" sz="1800" spc="-10">
                <a:latin typeface="Arial"/>
                <a:cs typeface="Arial"/>
              </a:rPr>
              <a:t>potential </a:t>
            </a:r>
            <a:r>
              <a:rPr dirty="0" sz="1800" spc="-15">
                <a:latin typeface="Arial"/>
                <a:cs typeface="Arial"/>
              </a:rPr>
              <a:t>layoffs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10">
                <a:latin typeface="Arial"/>
                <a:cs typeface="Arial"/>
              </a:rPr>
              <a:t>employees;</a:t>
            </a:r>
            <a:r>
              <a:rPr dirty="0" sz="1800" spc="1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12700" marR="47625">
              <a:lnSpc>
                <a:spcPct val="90500"/>
              </a:lnSpc>
              <a:spcBef>
                <a:spcPts val="985"/>
              </a:spcBef>
              <a:buClr>
                <a:srgbClr val="1A55AC"/>
              </a:buClr>
              <a:buFont typeface="Wingdings 2"/>
              <a:buChar char=""/>
              <a:tabLst>
                <a:tab pos="403860" algn="l"/>
                <a:tab pos="404495" algn="l"/>
              </a:tabLst>
            </a:pPr>
            <a:r>
              <a:rPr dirty="0" sz="1800" spc="-5">
                <a:latin typeface="Arial"/>
                <a:cs typeface="Arial"/>
              </a:rPr>
              <a:t>Obtain the skills </a:t>
            </a:r>
            <a:r>
              <a:rPr dirty="0" sz="1800" spc="-10">
                <a:latin typeface="Arial"/>
                <a:cs typeface="Arial"/>
              </a:rPr>
              <a:t>necessary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retain </a:t>
            </a:r>
            <a:r>
              <a:rPr dirty="0" sz="1800" spc="-10">
                <a:latin typeface="Arial"/>
                <a:cs typeface="Arial"/>
              </a:rPr>
              <a:t>employment, </a:t>
            </a:r>
            <a:r>
              <a:rPr dirty="0" sz="1800" spc="-5">
                <a:latin typeface="Arial"/>
                <a:cs typeface="Arial"/>
              </a:rPr>
              <a:t>such as </a:t>
            </a:r>
            <a:r>
              <a:rPr dirty="0" sz="1800" spc="-10">
                <a:latin typeface="Arial"/>
                <a:cs typeface="Arial"/>
              </a:rPr>
              <a:t>increasing </a:t>
            </a:r>
            <a:r>
              <a:rPr dirty="0" sz="1800" spc="-5">
                <a:latin typeface="Arial"/>
                <a:cs typeface="Arial"/>
              </a:rPr>
              <a:t>the skill </a:t>
            </a:r>
            <a:r>
              <a:rPr dirty="0" sz="1800" spc="-10">
                <a:latin typeface="Arial"/>
                <a:cs typeface="Arial"/>
              </a:rPr>
              <a:t>levels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10">
                <a:latin typeface="Arial"/>
                <a:cs typeface="Arial"/>
              </a:rPr>
              <a:t>employees  </a:t>
            </a:r>
            <a:r>
              <a:rPr dirty="0" sz="1800">
                <a:latin typeface="Arial"/>
                <a:cs typeface="Arial"/>
              </a:rPr>
              <a:t>so </a:t>
            </a:r>
            <a:r>
              <a:rPr dirty="0" sz="1800" spc="-5">
                <a:latin typeface="Arial"/>
                <a:cs typeface="Arial"/>
              </a:rPr>
              <a:t>they can be promoted </a:t>
            </a:r>
            <a:r>
              <a:rPr dirty="0" sz="1800" spc="-10">
                <a:latin typeface="Arial"/>
                <a:cs typeface="Arial"/>
              </a:rPr>
              <a:t>within </a:t>
            </a:r>
            <a:r>
              <a:rPr dirty="0" sz="1800" spc="-5">
                <a:latin typeface="Arial"/>
                <a:cs typeface="Arial"/>
              </a:rPr>
              <a:t>the </a:t>
            </a:r>
            <a:r>
              <a:rPr dirty="0" sz="1800" spc="-10">
                <a:latin typeface="Arial"/>
                <a:cs typeface="Arial"/>
              </a:rPr>
              <a:t>company and </a:t>
            </a:r>
            <a:r>
              <a:rPr dirty="0" sz="1800" spc="-5">
                <a:latin typeface="Arial"/>
                <a:cs typeface="Arial"/>
              </a:rPr>
              <a:t>create backfill </a:t>
            </a:r>
            <a:r>
              <a:rPr dirty="0" sz="1800" spc="-10">
                <a:latin typeface="Arial"/>
                <a:cs typeface="Arial"/>
              </a:rPr>
              <a:t>opportunities </a:t>
            </a:r>
            <a:r>
              <a:rPr dirty="0" sz="1800" spc="-5">
                <a:latin typeface="Arial"/>
                <a:cs typeface="Arial"/>
              </a:rPr>
              <a:t>for </a:t>
            </a:r>
            <a:r>
              <a:rPr dirty="0" sz="1800" spc="-10">
                <a:latin typeface="Arial"/>
                <a:cs typeface="Arial"/>
              </a:rPr>
              <a:t>new </a:t>
            </a:r>
            <a:r>
              <a:rPr dirty="0" sz="1800" spc="-5">
                <a:latin typeface="Arial"/>
                <a:cs typeface="Arial"/>
              </a:rPr>
              <a:t>or less-skilled  </a:t>
            </a:r>
            <a:r>
              <a:rPr dirty="0" sz="1800" spc="-10">
                <a:latin typeface="Arial"/>
                <a:cs typeface="Arial"/>
              </a:rPr>
              <a:t>employees.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1670"/>
              </a:spcBef>
            </a:pPr>
            <a:r>
              <a:rPr dirty="0" sz="1800" spc="-5">
                <a:latin typeface="Arial"/>
                <a:cs typeface="Arial"/>
              </a:rPr>
              <a:t>Unlike </a:t>
            </a:r>
            <a:r>
              <a:rPr dirty="0" sz="1800" spc="-10">
                <a:latin typeface="Arial"/>
                <a:cs typeface="Arial"/>
              </a:rPr>
              <a:t>other trainings, employers, instead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10">
                <a:latin typeface="Arial"/>
                <a:cs typeface="Arial"/>
              </a:rPr>
              <a:t>individuals, </a:t>
            </a:r>
            <a:r>
              <a:rPr dirty="0" sz="1800" spc="-5">
                <a:latin typeface="Arial"/>
                <a:cs typeface="Arial"/>
              </a:rPr>
              <a:t>must meet the </a:t>
            </a:r>
            <a:r>
              <a:rPr dirty="0" sz="1800" spc="-10">
                <a:latin typeface="Arial"/>
                <a:cs typeface="Arial"/>
              </a:rPr>
              <a:t>local eligibility </a:t>
            </a:r>
            <a:r>
              <a:rPr dirty="0" sz="1800" spc="-5">
                <a:latin typeface="Arial"/>
                <a:cs typeface="Arial"/>
              </a:rPr>
              <a:t>criteria </a:t>
            </a:r>
            <a:r>
              <a:rPr dirty="0" sz="1800">
                <a:latin typeface="Arial"/>
                <a:cs typeface="Arial"/>
              </a:rPr>
              <a:t>to  </a:t>
            </a:r>
            <a:r>
              <a:rPr dirty="0" sz="1800" spc="-5">
                <a:latin typeface="Arial"/>
                <a:cs typeface="Arial"/>
              </a:rPr>
              <a:t>receive </a:t>
            </a:r>
            <a:r>
              <a:rPr dirty="0" sz="1800" spc="-10">
                <a:latin typeface="Arial"/>
                <a:cs typeface="Arial"/>
              </a:rPr>
              <a:t>funds </a:t>
            </a:r>
            <a:r>
              <a:rPr dirty="0" sz="1800" spc="-5">
                <a:latin typeface="Arial"/>
                <a:cs typeface="Arial"/>
              </a:rPr>
              <a:t>for training their </a:t>
            </a:r>
            <a:r>
              <a:rPr dirty="0" sz="1800" spc="-10">
                <a:latin typeface="Arial"/>
                <a:cs typeface="Arial"/>
              </a:rPr>
              <a:t>workforce. </a:t>
            </a:r>
            <a:r>
              <a:rPr dirty="0" sz="1800">
                <a:latin typeface="Arial"/>
                <a:cs typeface="Arial"/>
              </a:rPr>
              <a:t>In </a:t>
            </a:r>
            <a:r>
              <a:rPr dirty="0" sz="1800" spc="-5">
                <a:latin typeface="Arial"/>
                <a:cs typeface="Arial"/>
              </a:rPr>
              <a:t>most circumstances, </a:t>
            </a:r>
            <a:r>
              <a:rPr dirty="0" sz="1800" spc="-10">
                <a:latin typeface="Arial"/>
                <a:cs typeface="Arial"/>
              </a:rPr>
              <a:t>incumbent workers being trained  </a:t>
            </a:r>
            <a:r>
              <a:rPr dirty="0" sz="1800" spc="-5">
                <a:latin typeface="Arial"/>
                <a:cs typeface="Arial"/>
              </a:rPr>
              <a:t>must </a:t>
            </a:r>
            <a:r>
              <a:rPr dirty="0" sz="1800" spc="-10">
                <a:latin typeface="Arial"/>
                <a:cs typeface="Arial"/>
              </a:rPr>
              <a:t>have been employed </a:t>
            </a:r>
            <a:r>
              <a:rPr dirty="0" sz="1800" spc="-15">
                <a:latin typeface="Arial"/>
                <a:cs typeface="Arial"/>
              </a:rPr>
              <a:t>with </a:t>
            </a:r>
            <a:r>
              <a:rPr dirty="0" sz="1800" spc="-5">
                <a:latin typeface="Arial"/>
                <a:cs typeface="Arial"/>
              </a:rPr>
              <a:t>the </a:t>
            </a:r>
            <a:r>
              <a:rPr dirty="0" sz="1800" spc="-10">
                <a:latin typeface="Arial"/>
                <a:cs typeface="Arial"/>
              </a:rPr>
              <a:t>company </a:t>
            </a:r>
            <a:r>
              <a:rPr dirty="0" sz="1800" spc="-5">
                <a:latin typeface="Arial"/>
                <a:cs typeface="Arial"/>
              </a:rPr>
              <a:t>for </a:t>
            </a:r>
            <a:r>
              <a:rPr dirty="0" sz="1800" spc="-5" i="1">
                <a:latin typeface="Arial"/>
                <a:cs typeface="Arial"/>
              </a:rPr>
              <a:t>at </a:t>
            </a:r>
            <a:r>
              <a:rPr dirty="0" sz="1800" spc="-10" i="1">
                <a:latin typeface="Arial"/>
                <a:cs typeface="Arial"/>
              </a:rPr>
              <a:t>least </a:t>
            </a:r>
            <a:r>
              <a:rPr dirty="0" sz="1800" spc="-5">
                <a:latin typeface="Arial"/>
                <a:cs typeface="Arial"/>
              </a:rPr>
              <a:t>six months. </a:t>
            </a:r>
            <a:r>
              <a:rPr dirty="0" sz="1800" spc="-10">
                <a:latin typeface="Arial"/>
                <a:cs typeface="Arial"/>
              </a:rPr>
              <a:t>Employers </a:t>
            </a:r>
            <a:r>
              <a:rPr dirty="0" sz="1800" spc="-20">
                <a:latin typeface="Arial"/>
                <a:cs typeface="Arial"/>
              </a:rPr>
              <a:t>who </a:t>
            </a:r>
            <a:r>
              <a:rPr dirty="0" sz="1800" spc="-5">
                <a:latin typeface="Arial"/>
                <a:cs typeface="Arial"/>
              </a:rPr>
              <a:t>receive these  </a:t>
            </a:r>
            <a:r>
              <a:rPr dirty="0" sz="1800" spc="-10">
                <a:latin typeface="Arial"/>
                <a:cs typeface="Arial"/>
              </a:rPr>
              <a:t>funds </a:t>
            </a:r>
            <a:r>
              <a:rPr dirty="0" sz="1800" spc="-5">
                <a:latin typeface="Arial"/>
                <a:cs typeface="Arial"/>
              </a:rPr>
              <a:t>are </a:t>
            </a:r>
            <a:r>
              <a:rPr dirty="0" sz="1800" spc="-10">
                <a:latin typeface="Arial"/>
                <a:cs typeface="Arial"/>
              </a:rPr>
              <a:t>required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meet </a:t>
            </a:r>
            <a:r>
              <a:rPr dirty="0" sz="1800" spc="-10">
                <a:latin typeface="Arial"/>
                <a:cs typeface="Arial"/>
              </a:rPr>
              <a:t>requirements </a:t>
            </a:r>
            <a:r>
              <a:rPr dirty="0" sz="1800" spc="-5">
                <a:latin typeface="Arial"/>
                <a:cs typeface="Arial"/>
              </a:rPr>
              <a:t>for </a:t>
            </a:r>
            <a:r>
              <a:rPr dirty="0" sz="1800" spc="-10">
                <a:latin typeface="Arial"/>
                <a:cs typeface="Arial"/>
              </a:rPr>
              <a:t>providing </a:t>
            </a:r>
            <a:r>
              <a:rPr dirty="0" sz="1800" spc="-5">
                <a:latin typeface="Arial"/>
                <a:cs typeface="Arial"/>
              </a:rPr>
              <a:t>the </a:t>
            </a:r>
            <a:r>
              <a:rPr dirty="0" sz="1800" spc="-10">
                <a:latin typeface="Arial"/>
                <a:cs typeface="Arial"/>
              </a:rPr>
              <a:t>non-federal </a:t>
            </a:r>
            <a:r>
              <a:rPr dirty="0" sz="1800" spc="-5">
                <a:latin typeface="Arial"/>
                <a:cs typeface="Arial"/>
              </a:rPr>
              <a:t>share of the cost of the</a:t>
            </a:r>
            <a:r>
              <a:rPr dirty="0" sz="1800" spc="30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training.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 marR="231140">
              <a:lnSpc>
                <a:spcPct val="88900"/>
              </a:lnSpc>
              <a:spcBef>
                <a:spcPts val="1655"/>
              </a:spcBef>
            </a:pPr>
            <a:r>
              <a:rPr dirty="0" sz="1800" spc="-30" b="1">
                <a:latin typeface="Arial"/>
                <a:cs typeface="Arial"/>
              </a:rPr>
              <a:t>Target </a:t>
            </a:r>
            <a:r>
              <a:rPr dirty="0" sz="1800" spc="-5" b="1">
                <a:latin typeface="Arial"/>
                <a:cs typeface="Arial"/>
              </a:rPr>
              <a:t>Populations </a:t>
            </a:r>
            <a:r>
              <a:rPr dirty="0" sz="1800">
                <a:latin typeface="Arial"/>
                <a:cs typeface="Arial"/>
              </a:rPr>
              <a:t>– </a:t>
            </a:r>
            <a:r>
              <a:rPr dirty="0" sz="1800" spc="-10">
                <a:latin typeface="Arial"/>
                <a:cs typeface="Arial"/>
              </a:rPr>
              <a:t>Businesses and employers </a:t>
            </a:r>
            <a:r>
              <a:rPr dirty="0" sz="1800" spc="-20">
                <a:latin typeface="Arial"/>
                <a:cs typeface="Arial"/>
              </a:rPr>
              <a:t>who </a:t>
            </a:r>
            <a:r>
              <a:rPr dirty="0" sz="1800" spc="-5">
                <a:latin typeface="Arial"/>
                <a:cs typeface="Arial"/>
              </a:rPr>
              <a:t>meet </a:t>
            </a:r>
            <a:r>
              <a:rPr dirty="0" sz="1800" spc="-10">
                <a:latin typeface="Arial"/>
                <a:cs typeface="Arial"/>
              </a:rPr>
              <a:t>local eligibility </a:t>
            </a:r>
            <a:r>
              <a:rPr dirty="0" sz="1800" spc="-5">
                <a:latin typeface="Arial"/>
                <a:cs typeface="Arial"/>
              </a:rPr>
              <a:t>criteria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receive  </a:t>
            </a:r>
            <a:r>
              <a:rPr dirty="0" sz="1800" spc="-10">
                <a:latin typeface="Arial"/>
                <a:cs typeface="Arial"/>
              </a:rPr>
              <a:t>incumbent worker </a:t>
            </a:r>
            <a:r>
              <a:rPr dirty="0" sz="1800" spc="-5">
                <a:latin typeface="Arial"/>
                <a:cs typeface="Arial"/>
              </a:rPr>
              <a:t>training </a:t>
            </a:r>
            <a:r>
              <a:rPr dirty="0" sz="1800" spc="-10">
                <a:latin typeface="Arial"/>
                <a:cs typeface="Arial"/>
              </a:rPr>
              <a:t>funds and </a:t>
            </a:r>
            <a:r>
              <a:rPr dirty="0" sz="1800" spc="-20">
                <a:latin typeface="Arial"/>
                <a:cs typeface="Arial"/>
              </a:rPr>
              <a:t>who </a:t>
            </a:r>
            <a:r>
              <a:rPr dirty="0" sz="1800" spc="-10">
                <a:latin typeface="Arial"/>
                <a:cs typeface="Arial"/>
              </a:rPr>
              <a:t>need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10">
                <a:latin typeface="Arial"/>
                <a:cs typeface="Arial"/>
              </a:rPr>
              <a:t>provide </a:t>
            </a:r>
            <a:r>
              <a:rPr dirty="0" sz="1800" spc="-5">
                <a:latin typeface="Arial"/>
                <a:cs typeface="Arial"/>
              </a:rPr>
              <a:t>training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their current </a:t>
            </a:r>
            <a:r>
              <a:rPr dirty="0" sz="1800" spc="-10">
                <a:latin typeface="Arial"/>
                <a:cs typeface="Arial"/>
              </a:rPr>
              <a:t>workforce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10">
                <a:latin typeface="Arial"/>
                <a:cs typeface="Arial"/>
              </a:rPr>
              <a:t>meet  new </a:t>
            </a:r>
            <a:r>
              <a:rPr dirty="0" sz="1800" spc="-5">
                <a:latin typeface="Arial"/>
                <a:cs typeface="Arial"/>
              </a:rPr>
              <a:t>or </a:t>
            </a:r>
            <a:r>
              <a:rPr dirty="0" sz="1800" spc="-10">
                <a:latin typeface="Arial"/>
                <a:cs typeface="Arial"/>
              </a:rPr>
              <a:t>changing business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needs.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236" y="318337"/>
            <a:ext cx="522351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pc="-40"/>
              <a:t>Let’s </a:t>
            </a:r>
            <a:r>
              <a:rPr dirty="0" spc="-140"/>
              <a:t>Take </a:t>
            </a:r>
            <a:r>
              <a:rPr dirty="0" spc="-5"/>
              <a:t>a </a:t>
            </a:r>
            <a:r>
              <a:rPr dirty="0" spc="-25"/>
              <a:t>Closer </a:t>
            </a:r>
            <a:r>
              <a:rPr dirty="0" spc="-20"/>
              <a:t>Look</a:t>
            </a:r>
            <a:r>
              <a:rPr dirty="0" spc="-225"/>
              <a:t> </a:t>
            </a:r>
            <a:r>
              <a:rPr dirty="0" spc="-35"/>
              <a:t>at  </a:t>
            </a:r>
            <a:r>
              <a:rPr dirty="0" spc="-85"/>
              <a:t>Youth</a:t>
            </a:r>
            <a:r>
              <a:rPr dirty="0" spc="-100"/>
              <a:t> </a:t>
            </a:r>
            <a:r>
              <a:rPr dirty="0" spc="-40"/>
              <a:t>Apprenticeships</a:t>
            </a:r>
          </a:p>
        </p:txBody>
      </p:sp>
      <p:sp>
        <p:nvSpPr>
          <p:cNvPr id="3" name="object 3"/>
          <p:cNvSpPr/>
          <p:nvPr/>
        </p:nvSpPr>
        <p:spPr>
          <a:xfrm>
            <a:off x="1965972" y="1693164"/>
            <a:ext cx="7805915" cy="4410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6371509"/>
            <a:ext cx="29083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https://youtu.be/fgOVXkWyf7s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62407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Components </a:t>
            </a:r>
            <a:r>
              <a:rPr dirty="0" spc="-15"/>
              <a:t>of</a:t>
            </a:r>
            <a:r>
              <a:rPr dirty="0" spc="-140"/>
              <a:t> </a:t>
            </a:r>
            <a:r>
              <a:rPr dirty="0" spc="-40"/>
              <a:t>Apprenticeship</a:t>
            </a:r>
          </a:p>
        </p:txBody>
      </p:sp>
      <p:sp>
        <p:nvSpPr>
          <p:cNvPr id="3" name="object 3"/>
          <p:cNvSpPr/>
          <p:nvPr/>
        </p:nvSpPr>
        <p:spPr>
          <a:xfrm>
            <a:off x="1090378" y="1623181"/>
            <a:ext cx="9634563" cy="4620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6357230"/>
            <a:ext cx="3134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</a:t>
            </a:r>
            <a:r>
              <a:rPr dirty="0" sz="1800" spc="-10">
                <a:latin typeface="Calibri"/>
                <a:cs typeface="Calibri"/>
                <a:hlinkClick r:id="rId3"/>
              </a:rPr>
              <a:t>//w</a:t>
            </a:r>
            <a:r>
              <a:rPr dirty="0" sz="1800" spc="-10">
                <a:latin typeface="Calibri"/>
                <a:cs typeface="Calibri"/>
              </a:rPr>
              <a:t>ww</a:t>
            </a:r>
            <a:r>
              <a:rPr dirty="0" sz="1800" spc="-10">
                <a:latin typeface="Calibri"/>
                <a:cs typeface="Calibri"/>
                <a:hlinkClick r:id="rId3"/>
              </a:rPr>
              <a:t>.apprenticeship.gov/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2688" y="6590728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216" y="245364"/>
            <a:ext cx="2060447" cy="113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1782" y="417431"/>
            <a:ext cx="72059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 b="0">
                <a:latin typeface="Times New Roman"/>
                <a:cs typeface="Times New Roman"/>
              </a:rPr>
              <a:t>Access </a:t>
            </a:r>
            <a:r>
              <a:rPr dirty="0" spc="-30" b="0">
                <a:latin typeface="Times New Roman"/>
                <a:cs typeface="Times New Roman"/>
              </a:rPr>
              <a:t>and </a:t>
            </a:r>
            <a:r>
              <a:rPr dirty="0" spc="-40" b="0">
                <a:latin typeface="Times New Roman"/>
                <a:cs typeface="Times New Roman"/>
              </a:rPr>
              <a:t>Participation</a:t>
            </a:r>
            <a:r>
              <a:rPr dirty="0" spc="-240" b="0">
                <a:latin typeface="Times New Roman"/>
                <a:cs typeface="Times New Roman"/>
              </a:rPr>
              <a:t> </a:t>
            </a:r>
            <a:r>
              <a:rPr dirty="0" spc="-40" b="0">
                <a:latin typeface="Times New Roman"/>
                <a:cs typeface="Times New Roman"/>
              </a:rPr>
              <a:t>Guidelines</a:t>
            </a:r>
          </a:p>
        </p:txBody>
      </p:sp>
      <p:sp>
        <p:nvSpPr>
          <p:cNvPr id="4" name="object 4"/>
          <p:cNvSpPr/>
          <p:nvPr/>
        </p:nvSpPr>
        <p:spPr>
          <a:xfrm>
            <a:off x="839724" y="1592580"/>
            <a:ext cx="5157470" cy="824865"/>
          </a:xfrm>
          <a:custGeom>
            <a:avLst/>
            <a:gdLst/>
            <a:ahLst/>
            <a:cxnLst/>
            <a:rect l="l" t="t" r="r" b="b"/>
            <a:pathLst>
              <a:path w="5157470" h="824864">
                <a:moveTo>
                  <a:pt x="0" y="0"/>
                </a:moveTo>
                <a:lnTo>
                  <a:pt x="5157216" y="0"/>
                </a:lnTo>
                <a:lnTo>
                  <a:pt x="5157216" y="824484"/>
                </a:lnTo>
                <a:lnTo>
                  <a:pt x="0" y="82448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44486" y="1597342"/>
            <a:ext cx="5147945" cy="812165"/>
          </a:xfrm>
          <a:prstGeom prst="rect">
            <a:avLst/>
          </a:prstGeom>
          <a:solidFill>
            <a:srgbClr val="DAE2F3"/>
          </a:solidFill>
        </p:spPr>
        <p:txBody>
          <a:bodyPr wrap="square" lIns="0" tIns="1492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dirty="0" sz="2800" spc="-5" b="1">
                <a:solidFill>
                  <a:srgbClr val="162069"/>
                </a:solidFill>
                <a:latin typeface="Arial"/>
                <a:cs typeface="Arial"/>
              </a:rPr>
              <a:t>Meeting</a:t>
            </a:r>
            <a:r>
              <a:rPr dirty="0" sz="2800" spc="-95" b="1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62069"/>
                </a:solidFill>
                <a:latin typeface="Arial"/>
                <a:cs typeface="Arial"/>
              </a:rPr>
              <a:t>Access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724" y="2414016"/>
            <a:ext cx="5157470" cy="3942715"/>
          </a:xfrm>
          <a:custGeom>
            <a:avLst/>
            <a:gdLst/>
            <a:ahLst/>
            <a:cxnLst/>
            <a:rect l="l" t="t" r="r" b="b"/>
            <a:pathLst>
              <a:path w="5157470" h="3942715">
                <a:moveTo>
                  <a:pt x="0" y="0"/>
                </a:moveTo>
                <a:lnTo>
                  <a:pt x="5157216" y="0"/>
                </a:lnTo>
                <a:lnTo>
                  <a:pt x="5157216" y="3942588"/>
                </a:lnTo>
                <a:lnTo>
                  <a:pt x="0" y="39425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4486" y="2395970"/>
            <a:ext cx="5147945" cy="249936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14960" marR="442595" indent="-229235">
              <a:lnSpc>
                <a:spcPts val="3030"/>
              </a:lnSpc>
              <a:spcBef>
                <a:spcPts val="470"/>
              </a:spcBef>
              <a:buChar char="•"/>
              <a:tabLst>
                <a:tab pos="315595" algn="l"/>
                <a:tab pos="910590" algn="l"/>
              </a:tabLst>
            </a:pPr>
            <a:r>
              <a:rPr dirty="0" sz="2800" spc="5">
                <a:solidFill>
                  <a:srgbClr val="162069"/>
                </a:solidFill>
                <a:latin typeface="Arial"/>
                <a:cs typeface="Arial"/>
              </a:rPr>
              <a:t>Select the </a:t>
            </a:r>
            <a:r>
              <a:rPr dirty="0" sz="2800" spc="25">
                <a:solidFill>
                  <a:srgbClr val="162069"/>
                </a:solidFill>
                <a:latin typeface="Arial"/>
                <a:cs typeface="Arial"/>
              </a:rPr>
              <a:t>“Call </a:t>
            </a:r>
            <a:r>
              <a:rPr dirty="0" sz="2800" spc="65">
                <a:solidFill>
                  <a:srgbClr val="162069"/>
                </a:solidFill>
                <a:latin typeface="Arial"/>
                <a:cs typeface="Arial"/>
              </a:rPr>
              <a:t>Me” </a:t>
            </a:r>
            <a:r>
              <a:rPr dirty="0" sz="2800" spc="35">
                <a:solidFill>
                  <a:srgbClr val="162069"/>
                </a:solidFill>
                <a:latin typeface="Arial"/>
                <a:cs typeface="Arial"/>
              </a:rPr>
              <a:t>option  </a:t>
            </a:r>
            <a:r>
              <a:rPr dirty="0" sz="2800" spc="-5">
                <a:solidFill>
                  <a:srgbClr val="162069"/>
                </a:solidFill>
                <a:latin typeface="Arial"/>
                <a:cs typeface="Arial"/>
              </a:rPr>
              <a:t>on	</a:t>
            </a:r>
            <a:r>
              <a:rPr dirty="0" sz="2800" spc="10">
                <a:solidFill>
                  <a:srgbClr val="162069"/>
                </a:solidFill>
                <a:latin typeface="Arial"/>
                <a:cs typeface="Arial"/>
              </a:rPr>
              <a:t>Zoom</a:t>
            </a:r>
            <a:r>
              <a:rPr dirty="0" sz="2800" spc="-195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15">
                <a:solidFill>
                  <a:srgbClr val="162069"/>
                </a:solidFill>
                <a:latin typeface="Arial"/>
                <a:cs typeface="Arial"/>
              </a:rPr>
              <a:t>to</a:t>
            </a:r>
            <a:r>
              <a:rPr dirty="0" sz="2800" spc="-165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62069"/>
                </a:solidFill>
                <a:latin typeface="Arial"/>
                <a:cs typeface="Arial"/>
              </a:rPr>
              <a:t>use</a:t>
            </a:r>
            <a:r>
              <a:rPr dirty="0" sz="2800" spc="-225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15">
                <a:solidFill>
                  <a:srgbClr val="162069"/>
                </a:solidFill>
                <a:latin typeface="Arial"/>
                <a:cs typeface="Arial"/>
              </a:rPr>
              <a:t>your</a:t>
            </a:r>
            <a:r>
              <a:rPr dirty="0" sz="2800" spc="-200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62069"/>
                </a:solidFill>
                <a:latin typeface="Arial"/>
                <a:cs typeface="Arial"/>
              </a:rPr>
              <a:t>phone</a:t>
            </a:r>
            <a:endParaRPr sz="2800">
              <a:latin typeface="Arial"/>
              <a:cs typeface="Arial"/>
            </a:endParaRPr>
          </a:p>
          <a:p>
            <a:pPr marL="314960">
              <a:lnSpc>
                <a:spcPts val="2805"/>
              </a:lnSpc>
            </a:pPr>
            <a:r>
              <a:rPr dirty="0" sz="2800" spc="20">
                <a:solidFill>
                  <a:srgbClr val="162069"/>
                </a:solidFill>
                <a:latin typeface="Arial"/>
                <a:cs typeface="Arial"/>
              </a:rPr>
              <a:t>for</a:t>
            </a:r>
            <a:r>
              <a:rPr dirty="0" sz="2800" spc="-175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62069"/>
                </a:solidFill>
                <a:latin typeface="Arial"/>
                <a:cs typeface="Arial"/>
              </a:rPr>
              <a:t>audio</a:t>
            </a:r>
            <a:r>
              <a:rPr dirty="0" sz="2800" spc="30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15">
                <a:solidFill>
                  <a:srgbClr val="162069"/>
                </a:solidFill>
                <a:latin typeface="Arial"/>
                <a:cs typeface="Arial"/>
              </a:rPr>
              <a:t>while</a:t>
            </a:r>
            <a:r>
              <a:rPr dirty="0" sz="2800" spc="-200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62069"/>
                </a:solidFill>
                <a:latin typeface="Arial"/>
                <a:cs typeface="Arial"/>
              </a:rPr>
              <a:t>using</a:t>
            </a:r>
            <a:r>
              <a:rPr dirty="0" sz="2800" spc="-195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5">
                <a:solidFill>
                  <a:srgbClr val="162069"/>
                </a:solidFill>
                <a:latin typeface="Arial"/>
                <a:cs typeface="Arial"/>
              </a:rPr>
              <a:t>the</a:t>
            </a:r>
            <a:r>
              <a:rPr dirty="0" sz="2800" spc="-185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10">
                <a:solidFill>
                  <a:srgbClr val="162069"/>
                </a:solidFill>
                <a:latin typeface="Arial"/>
                <a:cs typeface="Arial"/>
              </a:rPr>
              <a:t>video</a:t>
            </a:r>
            <a:endParaRPr sz="2800">
              <a:latin typeface="Arial"/>
              <a:cs typeface="Arial"/>
            </a:endParaRPr>
          </a:p>
          <a:p>
            <a:pPr marL="314960">
              <a:lnSpc>
                <a:spcPts val="3195"/>
              </a:lnSpc>
            </a:pPr>
            <a:r>
              <a:rPr dirty="0" sz="2800">
                <a:solidFill>
                  <a:srgbClr val="162069"/>
                </a:solidFill>
                <a:latin typeface="Arial"/>
                <a:cs typeface="Arial"/>
              </a:rPr>
              <a:t>option, </a:t>
            </a:r>
            <a:r>
              <a:rPr dirty="0" sz="2800" spc="15">
                <a:solidFill>
                  <a:srgbClr val="162069"/>
                </a:solidFill>
                <a:latin typeface="Arial"/>
                <a:cs typeface="Arial"/>
              </a:rPr>
              <a:t>if </a:t>
            </a:r>
            <a:r>
              <a:rPr dirty="0" sz="2800">
                <a:solidFill>
                  <a:srgbClr val="162069"/>
                </a:solidFill>
                <a:latin typeface="Arial"/>
                <a:cs typeface="Arial"/>
              </a:rPr>
              <a:t>you</a:t>
            </a:r>
            <a:r>
              <a:rPr dirty="0" sz="2800" spc="-409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62069"/>
                </a:solidFill>
                <a:latin typeface="Arial"/>
                <a:cs typeface="Arial"/>
              </a:rPr>
              <a:t>choose.</a:t>
            </a:r>
            <a:endParaRPr sz="2800">
              <a:latin typeface="Arial"/>
              <a:cs typeface="Arial"/>
            </a:endParaRPr>
          </a:p>
          <a:p>
            <a:pPr marL="314960" marR="288925" indent="-229235">
              <a:lnSpc>
                <a:spcPts val="3030"/>
              </a:lnSpc>
              <a:spcBef>
                <a:spcPts val="1035"/>
              </a:spcBef>
              <a:buChar char="•"/>
              <a:tabLst>
                <a:tab pos="315595" algn="l"/>
              </a:tabLst>
            </a:pPr>
            <a:r>
              <a:rPr dirty="0" sz="2800" spc="-20">
                <a:solidFill>
                  <a:srgbClr val="162069"/>
                </a:solidFill>
                <a:latin typeface="Arial"/>
                <a:cs typeface="Arial"/>
              </a:rPr>
              <a:t>This </a:t>
            </a:r>
            <a:r>
              <a:rPr dirty="0" sz="2800" spc="-25">
                <a:solidFill>
                  <a:srgbClr val="162069"/>
                </a:solidFill>
                <a:latin typeface="Arial"/>
                <a:cs typeface="Arial"/>
              </a:rPr>
              <a:t>webinar will </a:t>
            </a:r>
            <a:r>
              <a:rPr dirty="0" sz="2800" spc="-15">
                <a:solidFill>
                  <a:srgbClr val="162069"/>
                </a:solidFill>
                <a:latin typeface="Arial"/>
                <a:cs typeface="Arial"/>
              </a:rPr>
              <a:t>be </a:t>
            </a:r>
            <a:r>
              <a:rPr dirty="0" sz="2800" spc="-25">
                <a:solidFill>
                  <a:srgbClr val="162069"/>
                </a:solidFill>
                <a:latin typeface="Arial"/>
                <a:cs typeface="Arial"/>
              </a:rPr>
              <a:t>recorded  </a:t>
            </a:r>
            <a:r>
              <a:rPr dirty="0" sz="2800" spc="-20">
                <a:solidFill>
                  <a:srgbClr val="162069"/>
                </a:solidFill>
                <a:latin typeface="Arial"/>
                <a:cs typeface="Arial"/>
              </a:rPr>
              <a:t>and </a:t>
            </a:r>
            <a:r>
              <a:rPr dirty="0" sz="2800" spc="-25">
                <a:solidFill>
                  <a:srgbClr val="162069"/>
                </a:solidFill>
                <a:latin typeface="Arial"/>
                <a:cs typeface="Arial"/>
              </a:rPr>
              <a:t>posted </a:t>
            </a:r>
            <a:r>
              <a:rPr dirty="0" sz="2800" spc="-15">
                <a:solidFill>
                  <a:srgbClr val="162069"/>
                </a:solidFill>
                <a:latin typeface="Arial"/>
                <a:cs typeface="Arial"/>
              </a:rPr>
              <a:t>to</a:t>
            </a:r>
            <a:r>
              <a:rPr dirty="0" sz="2800" spc="-50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62069"/>
                </a:solidFill>
                <a:latin typeface="Arial"/>
                <a:cs typeface="Arial"/>
              </a:rPr>
              <a:t>IWN.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72200" y="1592580"/>
            <a:ext cx="5183505" cy="824865"/>
          </a:xfrm>
          <a:custGeom>
            <a:avLst/>
            <a:gdLst/>
            <a:ahLst/>
            <a:cxnLst/>
            <a:rect l="l" t="t" r="r" b="b"/>
            <a:pathLst>
              <a:path w="5183505" h="824864">
                <a:moveTo>
                  <a:pt x="0" y="0"/>
                </a:moveTo>
                <a:lnTo>
                  <a:pt x="5183124" y="0"/>
                </a:lnTo>
                <a:lnTo>
                  <a:pt x="5183124" y="824484"/>
                </a:lnTo>
                <a:lnTo>
                  <a:pt x="0" y="82448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176962" y="1597342"/>
            <a:ext cx="5173980" cy="812165"/>
          </a:xfrm>
          <a:prstGeom prst="rect">
            <a:avLst/>
          </a:prstGeom>
          <a:solidFill>
            <a:srgbClr val="DAE2F3"/>
          </a:solidFill>
        </p:spPr>
        <p:txBody>
          <a:bodyPr wrap="square" lIns="0" tIns="1492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dirty="0" sz="2800" spc="-5" b="1">
                <a:solidFill>
                  <a:srgbClr val="162069"/>
                </a:solidFill>
                <a:latin typeface="Arial"/>
                <a:cs typeface="Arial"/>
              </a:rPr>
              <a:t>Meeting</a:t>
            </a:r>
            <a:r>
              <a:rPr dirty="0" sz="2800" spc="15" b="1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162069"/>
                </a:solidFill>
                <a:latin typeface="Arial"/>
                <a:cs typeface="Arial"/>
              </a:rPr>
              <a:t>Participation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72200" y="2414016"/>
            <a:ext cx="5183505" cy="3942715"/>
          </a:xfrm>
          <a:custGeom>
            <a:avLst/>
            <a:gdLst/>
            <a:ahLst/>
            <a:cxnLst/>
            <a:rect l="l" t="t" r="r" b="b"/>
            <a:pathLst>
              <a:path w="5183505" h="3942715">
                <a:moveTo>
                  <a:pt x="0" y="0"/>
                </a:moveTo>
                <a:lnTo>
                  <a:pt x="5183124" y="0"/>
                </a:lnTo>
                <a:lnTo>
                  <a:pt x="5183124" y="3942588"/>
                </a:lnTo>
                <a:lnTo>
                  <a:pt x="0" y="39425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76962" y="2395970"/>
            <a:ext cx="5173980" cy="339534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14960" marR="621030" indent="-229235">
              <a:lnSpc>
                <a:spcPts val="3030"/>
              </a:lnSpc>
              <a:spcBef>
                <a:spcPts val="470"/>
              </a:spcBef>
              <a:buChar char="•"/>
              <a:tabLst>
                <a:tab pos="315595" algn="l"/>
              </a:tabLst>
            </a:pPr>
            <a:r>
              <a:rPr dirty="0" sz="2800" spc="5">
                <a:solidFill>
                  <a:srgbClr val="162069"/>
                </a:solidFill>
                <a:latin typeface="Arial"/>
                <a:cs typeface="Arial"/>
              </a:rPr>
              <a:t>Everyone </a:t>
            </a:r>
            <a:r>
              <a:rPr dirty="0" sz="2800">
                <a:solidFill>
                  <a:srgbClr val="162069"/>
                </a:solidFill>
                <a:latin typeface="Arial"/>
                <a:cs typeface="Arial"/>
              </a:rPr>
              <a:t>will </a:t>
            </a:r>
            <a:r>
              <a:rPr dirty="0" sz="2800" spc="5">
                <a:solidFill>
                  <a:srgbClr val="162069"/>
                </a:solidFill>
                <a:latin typeface="Arial"/>
                <a:cs typeface="Arial"/>
              </a:rPr>
              <a:t>be muted </a:t>
            </a:r>
            <a:r>
              <a:rPr dirty="0" sz="2800" spc="10">
                <a:solidFill>
                  <a:srgbClr val="162069"/>
                </a:solidFill>
                <a:latin typeface="Arial"/>
                <a:cs typeface="Arial"/>
              </a:rPr>
              <a:t>for  </a:t>
            </a:r>
            <a:r>
              <a:rPr dirty="0" sz="2800" spc="5">
                <a:solidFill>
                  <a:srgbClr val="162069"/>
                </a:solidFill>
                <a:latin typeface="Arial"/>
                <a:cs typeface="Arial"/>
              </a:rPr>
              <a:t>this</a:t>
            </a:r>
            <a:r>
              <a:rPr dirty="0" sz="2800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62069"/>
                </a:solidFill>
                <a:latin typeface="Arial"/>
                <a:cs typeface="Arial"/>
              </a:rPr>
              <a:t>webinar.</a:t>
            </a:r>
            <a:endParaRPr sz="2800">
              <a:latin typeface="Arial"/>
              <a:cs typeface="Arial"/>
            </a:endParaRPr>
          </a:p>
          <a:p>
            <a:pPr marL="314960" marR="738505" indent="-229235">
              <a:lnSpc>
                <a:spcPts val="3030"/>
              </a:lnSpc>
              <a:spcBef>
                <a:spcPts val="985"/>
              </a:spcBef>
              <a:buChar char="•"/>
              <a:tabLst>
                <a:tab pos="315595" algn="l"/>
              </a:tabLst>
            </a:pPr>
            <a:r>
              <a:rPr dirty="0" sz="2800" spc="-5">
                <a:solidFill>
                  <a:srgbClr val="162069"/>
                </a:solidFill>
                <a:latin typeface="Arial"/>
                <a:cs typeface="Arial"/>
              </a:rPr>
              <a:t>A </a:t>
            </a:r>
            <a:r>
              <a:rPr dirty="0" sz="2800" spc="-40">
                <a:solidFill>
                  <a:srgbClr val="162069"/>
                </a:solidFill>
                <a:latin typeface="Arial"/>
                <a:cs typeface="Arial"/>
              </a:rPr>
              <a:t>FAQs </a:t>
            </a:r>
            <a:r>
              <a:rPr dirty="0" sz="2800" spc="5">
                <a:solidFill>
                  <a:srgbClr val="162069"/>
                </a:solidFill>
                <a:latin typeface="Arial"/>
                <a:cs typeface="Arial"/>
              </a:rPr>
              <a:t>Page has </a:t>
            </a:r>
            <a:r>
              <a:rPr dirty="0" sz="2800" spc="10">
                <a:solidFill>
                  <a:srgbClr val="162069"/>
                </a:solidFill>
                <a:latin typeface="Arial"/>
                <a:cs typeface="Arial"/>
              </a:rPr>
              <a:t>been  created </a:t>
            </a:r>
            <a:r>
              <a:rPr dirty="0" sz="2800" spc="5">
                <a:solidFill>
                  <a:srgbClr val="162069"/>
                </a:solidFill>
                <a:latin typeface="Arial"/>
                <a:cs typeface="Arial"/>
              </a:rPr>
              <a:t>to </a:t>
            </a:r>
            <a:r>
              <a:rPr dirty="0" sz="2800" spc="10">
                <a:solidFill>
                  <a:srgbClr val="162069"/>
                </a:solidFill>
                <a:latin typeface="Arial"/>
                <a:cs typeface="Arial"/>
              </a:rPr>
              <a:t>track</a:t>
            </a:r>
            <a:r>
              <a:rPr dirty="0" sz="2800" spc="-70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10">
                <a:solidFill>
                  <a:srgbClr val="162069"/>
                </a:solidFill>
                <a:latin typeface="Arial"/>
                <a:cs typeface="Arial"/>
              </a:rPr>
              <a:t>questions  raised during </a:t>
            </a:r>
            <a:r>
              <a:rPr dirty="0" sz="2800" spc="5">
                <a:solidFill>
                  <a:srgbClr val="162069"/>
                </a:solidFill>
                <a:latin typeface="Arial"/>
                <a:cs typeface="Arial"/>
              </a:rPr>
              <a:t>the</a:t>
            </a:r>
            <a:r>
              <a:rPr dirty="0" sz="2800" spc="-55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62069"/>
                </a:solidFill>
                <a:latin typeface="Arial"/>
                <a:cs typeface="Arial"/>
              </a:rPr>
              <a:t>webinar.</a:t>
            </a:r>
            <a:endParaRPr sz="2800">
              <a:latin typeface="Arial"/>
              <a:cs typeface="Arial"/>
            </a:endParaRPr>
          </a:p>
          <a:p>
            <a:pPr algn="just" marL="315595" marR="554355" indent="-229235">
              <a:lnSpc>
                <a:spcPts val="3030"/>
              </a:lnSpc>
              <a:spcBef>
                <a:spcPts val="994"/>
              </a:spcBef>
              <a:buChar char="•"/>
              <a:tabLst>
                <a:tab pos="315595" algn="l"/>
              </a:tabLst>
            </a:pPr>
            <a:r>
              <a:rPr dirty="0" sz="2800" spc="30">
                <a:solidFill>
                  <a:srgbClr val="162069"/>
                </a:solidFill>
                <a:latin typeface="Arial"/>
                <a:cs typeface="Arial"/>
              </a:rPr>
              <a:t>Materials </a:t>
            </a:r>
            <a:r>
              <a:rPr dirty="0" sz="2800">
                <a:solidFill>
                  <a:srgbClr val="162069"/>
                </a:solidFill>
                <a:latin typeface="Arial"/>
                <a:cs typeface="Arial"/>
              </a:rPr>
              <a:t>shared during</a:t>
            </a:r>
            <a:r>
              <a:rPr dirty="0" sz="2800" spc="-570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10">
                <a:solidFill>
                  <a:srgbClr val="162069"/>
                </a:solidFill>
                <a:latin typeface="Arial"/>
                <a:cs typeface="Arial"/>
              </a:rPr>
              <a:t>the  </a:t>
            </a:r>
            <a:r>
              <a:rPr dirty="0" sz="2800" spc="-5">
                <a:solidFill>
                  <a:srgbClr val="162069"/>
                </a:solidFill>
                <a:latin typeface="Arial"/>
                <a:cs typeface="Arial"/>
              </a:rPr>
              <a:t>meeting</a:t>
            </a:r>
            <a:r>
              <a:rPr dirty="0" sz="2800" spc="-220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20">
                <a:solidFill>
                  <a:srgbClr val="162069"/>
                </a:solidFill>
                <a:latin typeface="Arial"/>
                <a:cs typeface="Arial"/>
              </a:rPr>
              <a:t>will</a:t>
            </a:r>
            <a:r>
              <a:rPr dirty="0" sz="2800" spc="-150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62069"/>
                </a:solidFill>
                <a:latin typeface="Arial"/>
                <a:cs typeface="Arial"/>
              </a:rPr>
              <a:t>be</a:t>
            </a:r>
            <a:r>
              <a:rPr dirty="0" sz="2800" spc="-200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62069"/>
                </a:solidFill>
                <a:latin typeface="Arial"/>
                <a:cs typeface="Arial"/>
              </a:rPr>
              <a:t>available</a:t>
            </a:r>
            <a:r>
              <a:rPr dirty="0" sz="2800" spc="-195">
                <a:solidFill>
                  <a:srgbClr val="162069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162069"/>
                </a:solidFill>
                <a:latin typeface="Arial"/>
                <a:cs typeface="Arial"/>
              </a:rPr>
              <a:t>on  </a:t>
            </a:r>
            <a:r>
              <a:rPr dirty="0" sz="2800" spc="15">
                <a:solidFill>
                  <a:srgbClr val="162069"/>
                </a:solidFill>
                <a:latin typeface="Arial"/>
                <a:cs typeface="Arial"/>
              </a:rPr>
              <a:t>workNet.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5011" y="6590728"/>
            <a:ext cx="1536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794" y="688826"/>
            <a:ext cx="66478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Quick </a:t>
            </a:r>
            <a:r>
              <a:rPr dirty="0" spc="-114"/>
              <a:t>Tour </a:t>
            </a:r>
            <a:r>
              <a:rPr dirty="0" spc="-15"/>
              <a:t>of</a:t>
            </a:r>
            <a:r>
              <a:rPr dirty="0" spc="-114"/>
              <a:t> </a:t>
            </a:r>
            <a:r>
              <a:rPr dirty="0" spc="-40"/>
              <a:t>Apprenticeship.gov</a:t>
            </a:r>
          </a:p>
        </p:txBody>
      </p:sp>
      <p:sp>
        <p:nvSpPr>
          <p:cNvPr id="3" name="object 3"/>
          <p:cNvSpPr/>
          <p:nvPr/>
        </p:nvSpPr>
        <p:spPr>
          <a:xfrm>
            <a:off x="1062227" y="1798320"/>
            <a:ext cx="9776459" cy="4448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40708" y="6374069"/>
            <a:ext cx="3134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</a:t>
            </a:r>
            <a:r>
              <a:rPr dirty="0" sz="1800" spc="-10">
                <a:latin typeface="Calibri"/>
                <a:cs typeface="Calibri"/>
                <a:hlinkClick r:id="rId3"/>
              </a:rPr>
              <a:t>//w</a:t>
            </a:r>
            <a:r>
              <a:rPr dirty="0" sz="1800" spc="-10">
                <a:latin typeface="Calibri"/>
                <a:cs typeface="Calibri"/>
              </a:rPr>
              <a:t>ww</a:t>
            </a:r>
            <a:r>
              <a:rPr dirty="0" sz="1800" spc="-10">
                <a:latin typeface="Calibri"/>
                <a:cs typeface="Calibri"/>
                <a:hlinkClick r:id="rId3"/>
              </a:rPr>
              <a:t>.apprenticeship.gov/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2620" y="1432560"/>
            <a:ext cx="8366759" cy="4479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3982" y="6146857"/>
            <a:ext cx="4373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</a:t>
            </a:r>
            <a:r>
              <a:rPr dirty="0" sz="1800" spc="-10">
                <a:latin typeface="Calibri"/>
                <a:cs typeface="Calibri"/>
                <a:hlinkClick r:id="rId3"/>
              </a:rPr>
              <a:t>//w</a:t>
            </a:r>
            <a:r>
              <a:rPr dirty="0" sz="1800" spc="-10">
                <a:latin typeface="Calibri"/>
                <a:cs typeface="Calibri"/>
              </a:rPr>
              <a:t>ww</a:t>
            </a:r>
            <a:r>
              <a:rPr dirty="0" sz="1800" spc="-10">
                <a:latin typeface="Calibri"/>
                <a:cs typeface="Calibri"/>
                <a:hlinkClick r:id="rId3"/>
              </a:rPr>
              <a:t>.apprenticeship.gov/resource-hub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253" y="1300246"/>
            <a:ext cx="3049905" cy="173228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pc="-85"/>
              <a:t>Youth  </a:t>
            </a:r>
            <a:r>
              <a:rPr dirty="0" spc="-40"/>
              <a:t>A</a:t>
            </a:r>
            <a:r>
              <a:rPr dirty="0" spc="-30"/>
              <a:t>pp</a:t>
            </a:r>
            <a:r>
              <a:rPr dirty="0" spc="-90"/>
              <a:t>r</a:t>
            </a:r>
            <a:r>
              <a:rPr dirty="0" spc="-50"/>
              <a:t>e</a:t>
            </a:r>
            <a:r>
              <a:rPr dirty="0" spc="-80"/>
              <a:t>n</a:t>
            </a:r>
            <a:r>
              <a:rPr dirty="0" spc="-40"/>
              <a:t>t</a:t>
            </a:r>
            <a:r>
              <a:rPr dirty="0" spc="-25"/>
              <a:t>i</a:t>
            </a:r>
            <a:r>
              <a:rPr dirty="0" spc="-40"/>
              <a:t>ce</a:t>
            </a:r>
            <a:r>
              <a:rPr dirty="0" spc="-30"/>
              <a:t>s</a:t>
            </a:r>
            <a:r>
              <a:rPr dirty="0" spc="-45"/>
              <a:t>h</a:t>
            </a:r>
            <a:r>
              <a:rPr dirty="0" spc="-25"/>
              <a:t>i</a:t>
            </a:r>
            <a:r>
              <a:rPr dirty="0" spc="-5"/>
              <a:t>p  </a:t>
            </a:r>
            <a:r>
              <a:rPr dirty="0" spc="-50"/>
              <a:t>Fact</a:t>
            </a:r>
            <a:r>
              <a:rPr dirty="0" spc="-75"/>
              <a:t> </a:t>
            </a:r>
            <a:r>
              <a:rPr dirty="0" spc="-30"/>
              <a:t>Sheet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253" y="4102048"/>
            <a:ext cx="3707129" cy="8299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</a:pPr>
            <a:r>
              <a:rPr dirty="0" u="heavy" sz="2200" spc="-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https://www.apprenticeship.gov</a:t>
            </a:r>
            <a:endParaRPr sz="2200">
              <a:latin typeface="Calibri"/>
              <a:cs typeface="Calibri"/>
            </a:endParaRPr>
          </a:p>
          <a:p>
            <a:pPr marL="12700" marR="11430">
              <a:lnSpc>
                <a:spcPct val="70000"/>
              </a:lnSpc>
              <a:spcBef>
                <a:spcPts val="395"/>
              </a:spcBef>
            </a:pPr>
            <a:r>
              <a:rPr dirty="0" u="heavy" sz="2200" spc="-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/sites/default/files/Youth_Appre </a:t>
            </a:r>
            <a:r>
              <a:rPr dirty="0" sz="2200" spc="-15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u="heavy" sz="22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nticeship_Factsheet.pdf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3143" y="696468"/>
            <a:ext cx="6160260" cy="5786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65646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Benefits </a:t>
            </a:r>
            <a:r>
              <a:rPr dirty="0" spc="-15"/>
              <a:t>of </a:t>
            </a:r>
            <a:r>
              <a:rPr dirty="0" spc="-80"/>
              <a:t>Youth</a:t>
            </a:r>
            <a:r>
              <a:rPr dirty="0" spc="-195"/>
              <a:t> </a:t>
            </a:r>
            <a:r>
              <a:rPr dirty="0" spc="-40"/>
              <a:t>Apprenticeship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5483" y="6037361"/>
            <a:ext cx="82080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</a:t>
            </a:r>
            <a:r>
              <a:rPr dirty="0" sz="1800" spc="-10">
                <a:latin typeface="Calibri"/>
                <a:cs typeface="Calibri"/>
                <a:hlinkClick r:id="rId2"/>
              </a:rPr>
              <a:t>//www.apprenticeship.gov/sites/default/files/youth-apprenticeship-fact-sheet.pdf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174" y="1620011"/>
            <a:ext cx="11035637" cy="3958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619" y="1738218"/>
            <a:ext cx="430276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pc="-80"/>
              <a:t>Youth</a:t>
            </a:r>
            <a:r>
              <a:rPr dirty="0" spc="-145"/>
              <a:t> </a:t>
            </a:r>
            <a:r>
              <a:rPr dirty="0" spc="-40"/>
              <a:t>Apprenticeship  </a:t>
            </a:r>
            <a:r>
              <a:rPr dirty="0" spc="-85"/>
              <a:t>Toolkit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3396488"/>
            <a:ext cx="4201795" cy="160401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 u="heavy" sz="28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</a:t>
            </a:r>
            <a:r>
              <a:rPr dirty="0" u="heavy" sz="28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dirty="0" u="heavy" sz="28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dirty="0" u="heavy" sz="28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p</a:t>
            </a:r>
            <a:r>
              <a:rPr dirty="0" u="heavy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s</a:t>
            </a:r>
            <a:r>
              <a:rPr dirty="0" u="heavy" sz="2800" spc="-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:</a:t>
            </a:r>
            <a:r>
              <a:rPr dirty="0" u="heavy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//</a:t>
            </a:r>
            <a:r>
              <a:rPr dirty="0" u="heavy" sz="2800" spc="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ww</a:t>
            </a:r>
            <a:r>
              <a:rPr dirty="0" u="heavy" sz="2800" spc="-18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w</a:t>
            </a:r>
            <a:r>
              <a:rPr dirty="0" u="heavy" sz="28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.a</a:t>
            </a:r>
            <a:r>
              <a:rPr dirty="0" u="heavy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pp</a:t>
            </a:r>
            <a:r>
              <a:rPr dirty="0" u="heavy" sz="2800" spc="-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r</a:t>
            </a:r>
            <a:r>
              <a:rPr dirty="0" u="heavy" sz="28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e</a:t>
            </a:r>
            <a:r>
              <a:rPr dirty="0" u="heavy" sz="28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n</a:t>
            </a:r>
            <a:r>
              <a:rPr dirty="0" u="heavy" sz="28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dirty="0" u="heavy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dirty="0" u="heavy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c</a:t>
            </a:r>
            <a:r>
              <a:rPr dirty="0" u="heavy" sz="2800" spc="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e</a:t>
            </a:r>
            <a:r>
              <a:rPr dirty="0" u="heavy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s</a:t>
            </a:r>
            <a:r>
              <a:rPr dirty="0" u="heavy" sz="2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hi</a:t>
            </a:r>
            <a:r>
              <a:rPr dirty="0" u="heavy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p</a:t>
            </a:r>
            <a:r>
              <a:rPr dirty="0" u="heavy" sz="28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. </a:t>
            </a:r>
            <a:r>
              <a:rPr dirty="0" sz="2800" spc="-5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u="heavy" sz="2800" spc="-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gov/sites/default/files/aasa- </a:t>
            </a:r>
            <a:r>
              <a:rPr dirty="0" sz="2800" spc="-15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u="heavy" sz="2800" spc="-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expanded-pathways-youth- </a:t>
            </a:r>
            <a:r>
              <a:rPr dirty="0" sz="2800" spc="-15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u="heavy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apprenticeship-toolkit.pdf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94716" y="382524"/>
            <a:ext cx="4715243" cy="6100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6567" y="359664"/>
            <a:ext cx="5846051" cy="628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6330" y="3446779"/>
            <a:ext cx="40462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</a:t>
            </a:r>
            <a:r>
              <a:rPr dirty="0" sz="1800" spc="-10">
                <a:latin typeface="Calibri"/>
                <a:cs typeface="Calibri"/>
                <a:hlinkClick r:id="rId3"/>
              </a:rPr>
              <a:t>//www.apprenticeship.gov/sites/defa </a:t>
            </a:r>
            <a:r>
              <a:rPr dirty="0" sz="1800" spc="-10">
                <a:latin typeface="Calibri"/>
                <a:cs typeface="Calibri"/>
              </a:rPr>
              <a:t> ult/files/scholastic-jobs-of-the-future-fall-  </a:t>
            </a:r>
            <a:r>
              <a:rPr dirty="0" sz="1800">
                <a:latin typeface="Calibri"/>
                <a:cs typeface="Calibri"/>
              </a:rPr>
              <a:t>2019.pdf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37534" y="1712140"/>
            <a:ext cx="3139440" cy="118364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45" b="0">
                <a:solidFill>
                  <a:srgbClr val="162069"/>
                </a:solidFill>
                <a:latin typeface="Calibri Light"/>
                <a:cs typeface="Calibri Light"/>
              </a:rPr>
              <a:t>Resources</a:t>
            </a:r>
            <a:r>
              <a:rPr dirty="0" sz="4000" spc="-170" b="0">
                <a:solidFill>
                  <a:srgbClr val="162069"/>
                </a:solidFill>
                <a:latin typeface="Calibri Light"/>
                <a:cs typeface="Calibri Light"/>
              </a:rPr>
              <a:t> </a:t>
            </a:r>
            <a:r>
              <a:rPr dirty="0" sz="4000" spc="-45" b="0">
                <a:solidFill>
                  <a:srgbClr val="162069"/>
                </a:solidFill>
                <a:latin typeface="Calibri Light"/>
                <a:cs typeface="Calibri Light"/>
              </a:rPr>
              <a:t>from  </a:t>
            </a:r>
            <a:r>
              <a:rPr dirty="0" sz="4000" spc="-35" b="0">
                <a:solidFill>
                  <a:srgbClr val="162069"/>
                </a:solidFill>
                <a:latin typeface="Calibri Light"/>
                <a:cs typeface="Calibri Light"/>
              </a:rPr>
              <a:t>Scholastic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57511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85"/>
              <a:t>Youth </a:t>
            </a:r>
            <a:r>
              <a:rPr dirty="0" spc="-40"/>
              <a:t>Apprenticeship</a:t>
            </a:r>
            <a:r>
              <a:rPr dirty="0" spc="-130"/>
              <a:t> </a:t>
            </a:r>
            <a:r>
              <a:rPr dirty="0" spc="-35"/>
              <a:t>Videos</a:t>
            </a:r>
          </a:p>
        </p:txBody>
      </p:sp>
      <p:sp>
        <p:nvSpPr>
          <p:cNvPr id="3" name="object 3"/>
          <p:cNvSpPr/>
          <p:nvPr/>
        </p:nvSpPr>
        <p:spPr>
          <a:xfrm>
            <a:off x="1421371" y="1501140"/>
            <a:ext cx="9293057" cy="4505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95929" y="6314359"/>
            <a:ext cx="4373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</a:t>
            </a:r>
            <a:r>
              <a:rPr dirty="0" sz="1800" spc="-10">
                <a:latin typeface="Calibri"/>
                <a:cs typeface="Calibri"/>
                <a:hlinkClick r:id="rId3"/>
              </a:rPr>
              <a:t>//w</a:t>
            </a:r>
            <a:r>
              <a:rPr dirty="0" sz="1800" spc="-10">
                <a:latin typeface="Calibri"/>
                <a:cs typeface="Calibri"/>
              </a:rPr>
              <a:t>ww</a:t>
            </a:r>
            <a:r>
              <a:rPr dirty="0" sz="1800" spc="-10">
                <a:latin typeface="Calibri"/>
                <a:cs typeface="Calibri"/>
                <a:hlinkClick r:id="rId3"/>
              </a:rPr>
              <a:t>.apprenticeship.gov/resource-hub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4656" y="575618"/>
            <a:ext cx="71970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Quick </a:t>
            </a:r>
            <a:r>
              <a:rPr dirty="0" spc="-114"/>
              <a:t>Tour </a:t>
            </a:r>
            <a:r>
              <a:rPr dirty="0" spc="-15"/>
              <a:t>of </a:t>
            </a:r>
            <a:r>
              <a:rPr dirty="0" spc="-40"/>
              <a:t>Apprenticeship</a:t>
            </a:r>
            <a:r>
              <a:rPr dirty="0" spc="-210"/>
              <a:t> </a:t>
            </a:r>
            <a:r>
              <a:rPr dirty="0" spc="-20"/>
              <a:t>Illinois</a:t>
            </a:r>
          </a:p>
        </p:txBody>
      </p:sp>
      <p:sp>
        <p:nvSpPr>
          <p:cNvPr id="3" name="object 3"/>
          <p:cNvSpPr/>
          <p:nvPr/>
        </p:nvSpPr>
        <p:spPr>
          <a:xfrm>
            <a:off x="1065275" y="1569720"/>
            <a:ext cx="9102851" cy="424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43266" y="6088249"/>
            <a:ext cx="442722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200" spc="-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www.apprenticeshipil.com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1330452"/>
            <a:ext cx="11410188" cy="4619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56921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Apprenticeship </a:t>
            </a:r>
            <a:r>
              <a:rPr dirty="0" spc="-20"/>
              <a:t>Illinois</a:t>
            </a:r>
            <a:r>
              <a:rPr dirty="0" spc="-185"/>
              <a:t> </a:t>
            </a:r>
            <a:r>
              <a:rPr dirty="0" spc="-35"/>
              <a:t>Video</a:t>
            </a:r>
          </a:p>
        </p:txBody>
      </p:sp>
      <p:sp>
        <p:nvSpPr>
          <p:cNvPr id="3" name="object 3"/>
          <p:cNvSpPr/>
          <p:nvPr/>
        </p:nvSpPr>
        <p:spPr>
          <a:xfrm>
            <a:off x="1950732" y="1769376"/>
            <a:ext cx="8290547" cy="468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16173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Sp</a:t>
            </a:r>
            <a:r>
              <a:rPr dirty="0" spc="-40"/>
              <a:t>ea</a:t>
            </a:r>
            <a:r>
              <a:rPr dirty="0" spc="-175"/>
              <a:t>k</a:t>
            </a:r>
            <a:r>
              <a:rPr dirty="0" spc="-50"/>
              <a:t>e</a:t>
            </a:r>
            <a:r>
              <a:rPr dirty="0" spc="-5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830568" y="1632204"/>
            <a:ext cx="3084575" cy="4058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21882" y="2209789"/>
            <a:ext cx="4696460" cy="2585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177925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latin typeface="Calibri"/>
                <a:cs typeface="Calibri"/>
              </a:rPr>
              <a:t>Jennifer </a:t>
            </a:r>
            <a:r>
              <a:rPr dirty="0" sz="2800" spc="-10" b="1">
                <a:latin typeface="Calibri"/>
                <a:cs typeface="Calibri"/>
              </a:rPr>
              <a:t>Phillips  </a:t>
            </a:r>
            <a:r>
              <a:rPr dirty="0" sz="2800" spc="-20" b="1">
                <a:latin typeface="Calibri"/>
                <a:cs typeface="Calibri"/>
              </a:rPr>
              <a:t>Strategic </a:t>
            </a:r>
            <a:r>
              <a:rPr dirty="0" sz="2800" spc="-10" b="1">
                <a:latin typeface="Calibri"/>
                <a:cs typeface="Calibri"/>
              </a:rPr>
              <a:t>Initiatives</a:t>
            </a:r>
            <a:r>
              <a:rPr dirty="0" sz="2800" spc="5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Coordinator</a:t>
            </a:r>
            <a:endParaRPr sz="2800">
              <a:latin typeface="Calibri"/>
              <a:cs typeface="Calibri"/>
            </a:endParaRPr>
          </a:p>
          <a:p>
            <a:pPr algn="ctr" marL="196850" marR="188595" indent="-635">
              <a:lnSpc>
                <a:spcPct val="100000"/>
              </a:lnSpc>
            </a:pPr>
            <a:r>
              <a:rPr dirty="0" sz="2800" spc="-10" b="1">
                <a:latin typeface="Calibri"/>
                <a:cs typeface="Calibri"/>
              </a:rPr>
              <a:t>Illinois </a:t>
            </a:r>
            <a:r>
              <a:rPr dirty="0" sz="2800" spc="-20" b="1">
                <a:latin typeface="Calibri"/>
                <a:cs typeface="Calibri"/>
              </a:rPr>
              <a:t>Center for </a:t>
            </a:r>
            <a:r>
              <a:rPr dirty="0" sz="2800" spc="-15" b="1">
                <a:latin typeface="Calibri"/>
                <a:cs typeface="Calibri"/>
              </a:rPr>
              <a:t>Specialized  Professional </a:t>
            </a:r>
            <a:r>
              <a:rPr dirty="0" sz="2800" spc="-10" b="1">
                <a:latin typeface="Calibri"/>
                <a:cs typeface="Calibri"/>
              </a:rPr>
              <a:t>Support  </a:t>
            </a:r>
            <a:r>
              <a:rPr dirty="0" u="heavy" sz="2800" spc="-1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https://icsps.illinoisstate.edu </a:t>
            </a:r>
            <a:r>
              <a:rPr dirty="0" sz="2800" spc="-15" b="1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u="heavy" sz="28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jlphil2@ilstu.edu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5011" y="6590728"/>
            <a:ext cx="1536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518" y="2158213"/>
            <a:ext cx="3049905" cy="282956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45" b="0">
                <a:solidFill>
                  <a:srgbClr val="162069"/>
                </a:solidFill>
                <a:latin typeface="Calibri Light"/>
                <a:cs typeface="Calibri Light"/>
              </a:rPr>
              <a:t>Current</a:t>
            </a:r>
            <a:r>
              <a:rPr dirty="0" sz="4000" spc="-155" b="0">
                <a:solidFill>
                  <a:srgbClr val="162069"/>
                </a:solidFill>
                <a:latin typeface="Calibri Light"/>
                <a:cs typeface="Calibri Light"/>
              </a:rPr>
              <a:t> </a:t>
            </a:r>
            <a:r>
              <a:rPr dirty="0" sz="4000" spc="-35" b="0">
                <a:solidFill>
                  <a:srgbClr val="162069"/>
                </a:solidFill>
                <a:latin typeface="Calibri Light"/>
                <a:cs typeface="Calibri Light"/>
              </a:rPr>
              <a:t>USDOL  </a:t>
            </a:r>
            <a:r>
              <a:rPr dirty="0" sz="4000" spc="-20" b="0">
                <a:solidFill>
                  <a:srgbClr val="162069"/>
                </a:solidFill>
                <a:latin typeface="Calibri Light"/>
                <a:cs typeface="Calibri Light"/>
              </a:rPr>
              <a:t>Illinois  </a:t>
            </a:r>
            <a:r>
              <a:rPr dirty="0" sz="4000" spc="-40" b="0">
                <a:solidFill>
                  <a:srgbClr val="162069"/>
                </a:solidFill>
                <a:latin typeface="Calibri Light"/>
                <a:cs typeface="Calibri Light"/>
              </a:rPr>
              <a:t>A</a:t>
            </a:r>
            <a:r>
              <a:rPr dirty="0" sz="4000" spc="-30" b="0">
                <a:solidFill>
                  <a:srgbClr val="162069"/>
                </a:solidFill>
                <a:latin typeface="Calibri Light"/>
                <a:cs typeface="Calibri Light"/>
              </a:rPr>
              <a:t>pp</a:t>
            </a:r>
            <a:r>
              <a:rPr dirty="0" sz="4000" spc="-90" b="0">
                <a:solidFill>
                  <a:srgbClr val="162069"/>
                </a:solidFill>
                <a:latin typeface="Calibri Light"/>
                <a:cs typeface="Calibri Light"/>
              </a:rPr>
              <a:t>r</a:t>
            </a:r>
            <a:r>
              <a:rPr dirty="0" sz="4000" spc="-50" b="0">
                <a:solidFill>
                  <a:srgbClr val="162069"/>
                </a:solidFill>
                <a:latin typeface="Calibri Light"/>
                <a:cs typeface="Calibri Light"/>
              </a:rPr>
              <a:t>e</a:t>
            </a:r>
            <a:r>
              <a:rPr dirty="0" sz="4000" spc="-80" b="0">
                <a:solidFill>
                  <a:srgbClr val="162069"/>
                </a:solidFill>
                <a:latin typeface="Calibri Light"/>
                <a:cs typeface="Calibri Light"/>
              </a:rPr>
              <a:t>n</a:t>
            </a:r>
            <a:r>
              <a:rPr dirty="0" sz="4000" spc="-40" b="0">
                <a:solidFill>
                  <a:srgbClr val="162069"/>
                </a:solidFill>
                <a:latin typeface="Calibri Light"/>
                <a:cs typeface="Calibri Light"/>
              </a:rPr>
              <a:t>t</a:t>
            </a:r>
            <a:r>
              <a:rPr dirty="0" sz="4000" spc="-25" b="0">
                <a:solidFill>
                  <a:srgbClr val="162069"/>
                </a:solidFill>
                <a:latin typeface="Calibri Light"/>
                <a:cs typeface="Calibri Light"/>
              </a:rPr>
              <a:t>i</a:t>
            </a:r>
            <a:r>
              <a:rPr dirty="0" sz="4000" spc="-40" b="0">
                <a:solidFill>
                  <a:srgbClr val="162069"/>
                </a:solidFill>
                <a:latin typeface="Calibri Light"/>
                <a:cs typeface="Calibri Light"/>
              </a:rPr>
              <a:t>ce</a:t>
            </a:r>
            <a:r>
              <a:rPr dirty="0" sz="4000" spc="-30" b="0">
                <a:solidFill>
                  <a:srgbClr val="162069"/>
                </a:solidFill>
                <a:latin typeface="Calibri Light"/>
                <a:cs typeface="Calibri Light"/>
              </a:rPr>
              <a:t>s</a:t>
            </a:r>
            <a:r>
              <a:rPr dirty="0" sz="4000" spc="-45" b="0">
                <a:solidFill>
                  <a:srgbClr val="162069"/>
                </a:solidFill>
                <a:latin typeface="Calibri Light"/>
                <a:cs typeface="Calibri Light"/>
              </a:rPr>
              <a:t>h</a:t>
            </a:r>
            <a:r>
              <a:rPr dirty="0" sz="4000" spc="-25" b="0">
                <a:solidFill>
                  <a:srgbClr val="162069"/>
                </a:solidFill>
                <a:latin typeface="Calibri Light"/>
                <a:cs typeface="Calibri Light"/>
              </a:rPr>
              <a:t>i</a:t>
            </a:r>
            <a:r>
              <a:rPr dirty="0" sz="4000" spc="-5" b="0">
                <a:solidFill>
                  <a:srgbClr val="162069"/>
                </a:solidFill>
                <a:latin typeface="Calibri Light"/>
                <a:cs typeface="Calibri Light"/>
              </a:rPr>
              <a:t>p  </a:t>
            </a:r>
            <a:r>
              <a:rPr dirty="0" sz="4000" spc="-30" b="0">
                <a:solidFill>
                  <a:srgbClr val="162069"/>
                </a:solidFill>
                <a:latin typeface="Calibri Light"/>
                <a:cs typeface="Calibri Light"/>
              </a:rPr>
              <a:t>Expansion  </a:t>
            </a:r>
            <a:r>
              <a:rPr dirty="0" sz="4000" spc="-55" b="0">
                <a:solidFill>
                  <a:srgbClr val="162069"/>
                </a:solidFill>
                <a:latin typeface="Calibri Light"/>
                <a:cs typeface="Calibri Light"/>
              </a:rPr>
              <a:t>Grantees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7828" y="749779"/>
            <a:ext cx="6160436" cy="5439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380" y="2003368"/>
            <a:ext cx="4300855" cy="118364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20" b="0">
                <a:solidFill>
                  <a:srgbClr val="162069"/>
                </a:solidFill>
                <a:latin typeface="Calibri Light"/>
                <a:cs typeface="Calibri Light"/>
              </a:rPr>
              <a:t>Illinois </a:t>
            </a:r>
            <a:r>
              <a:rPr dirty="0" sz="4000" spc="-35" b="0">
                <a:solidFill>
                  <a:srgbClr val="162069"/>
                </a:solidFill>
                <a:latin typeface="Calibri Light"/>
                <a:cs typeface="Calibri Light"/>
              </a:rPr>
              <a:t>Models </a:t>
            </a:r>
            <a:r>
              <a:rPr dirty="0" sz="4000" spc="-45" b="0">
                <a:solidFill>
                  <a:srgbClr val="162069"/>
                </a:solidFill>
                <a:latin typeface="Calibri Light"/>
                <a:cs typeface="Calibri Light"/>
              </a:rPr>
              <a:t>for  </a:t>
            </a:r>
            <a:r>
              <a:rPr dirty="0" sz="4000" spc="-85" b="0">
                <a:solidFill>
                  <a:srgbClr val="162069"/>
                </a:solidFill>
                <a:latin typeface="Calibri Light"/>
                <a:cs typeface="Calibri Light"/>
              </a:rPr>
              <a:t>Youth</a:t>
            </a:r>
            <a:r>
              <a:rPr dirty="0" sz="4000" spc="-135" b="0">
                <a:solidFill>
                  <a:srgbClr val="162069"/>
                </a:solidFill>
                <a:latin typeface="Calibri Light"/>
                <a:cs typeface="Calibri Light"/>
              </a:rPr>
              <a:t> </a:t>
            </a:r>
            <a:r>
              <a:rPr dirty="0" sz="4000" spc="-40" b="0">
                <a:solidFill>
                  <a:srgbClr val="162069"/>
                </a:solidFill>
                <a:latin typeface="Calibri Light"/>
                <a:cs typeface="Calibri Light"/>
              </a:rPr>
              <a:t>Apprenticeship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380" y="3540798"/>
            <a:ext cx="5244465" cy="73977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705"/>
              </a:spcBef>
            </a:pPr>
            <a:r>
              <a:rPr dirty="0" sz="2600" spc="-15">
                <a:solidFill>
                  <a:srgbClr val="57585B"/>
                </a:solidFill>
                <a:latin typeface="Calibri"/>
                <a:cs typeface="Calibri"/>
              </a:rPr>
              <a:t>https:</a:t>
            </a:r>
            <a:r>
              <a:rPr dirty="0" sz="2600" spc="-15">
                <a:solidFill>
                  <a:srgbClr val="57585B"/>
                </a:solidFill>
                <a:latin typeface="Calibri"/>
                <a:cs typeface="Calibri"/>
                <a:hlinkClick r:id="rId2"/>
              </a:rPr>
              <a:t>//w</a:t>
            </a:r>
            <a:r>
              <a:rPr dirty="0" sz="2600" spc="-15">
                <a:solidFill>
                  <a:srgbClr val="57585B"/>
                </a:solidFill>
                <a:latin typeface="Calibri"/>
                <a:cs typeface="Calibri"/>
              </a:rPr>
              <a:t>ww</a:t>
            </a:r>
            <a:r>
              <a:rPr dirty="0" sz="2600" spc="-15">
                <a:solidFill>
                  <a:srgbClr val="57585B"/>
                </a:solidFill>
                <a:latin typeface="Calibri"/>
                <a:cs typeface="Calibri"/>
                <a:hlinkClick r:id="rId2"/>
              </a:rPr>
              <a:t>.discover214.org/apprenti </a:t>
            </a:r>
            <a:r>
              <a:rPr dirty="0" sz="26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57585B"/>
                </a:solidFill>
                <a:latin typeface="Calibri"/>
                <a:cs typeface="Calibri"/>
              </a:rPr>
              <a:t>ceships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5388" y="6603428"/>
            <a:ext cx="1555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>
                <a:solidFill>
                  <a:srgbClr val="7E7E7E"/>
                </a:solidFill>
                <a:latin typeface="Calibri"/>
                <a:cs typeface="Calibri"/>
                <a:hlinkClick r:id="rId3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82944" y="395272"/>
            <a:ext cx="4788529" cy="6224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4078" y="596005"/>
            <a:ext cx="74218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What’s </a:t>
            </a:r>
            <a:r>
              <a:rPr dirty="0" spc="-15"/>
              <a:t>an </a:t>
            </a:r>
            <a:r>
              <a:rPr dirty="0" spc="-40"/>
              <a:t>Apprenticeship</a:t>
            </a:r>
            <a:r>
              <a:rPr dirty="0" spc="-200"/>
              <a:t> </a:t>
            </a:r>
            <a:r>
              <a:rPr dirty="0" spc="-55"/>
              <a:t>Navigator?</a:t>
            </a:r>
          </a:p>
        </p:txBody>
      </p:sp>
      <p:sp>
        <p:nvSpPr>
          <p:cNvPr id="3" name="object 3"/>
          <p:cNvSpPr/>
          <p:nvPr/>
        </p:nvSpPr>
        <p:spPr>
          <a:xfrm>
            <a:off x="2011995" y="1560329"/>
            <a:ext cx="7959493" cy="483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979805" marR="5080">
              <a:lnSpc>
                <a:spcPts val="4320"/>
              </a:lnSpc>
              <a:spcBef>
                <a:spcPts val="640"/>
              </a:spcBef>
            </a:pPr>
            <a:r>
              <a:rPr dirty="0" spc="-20"/>
              <a:t>Illinois </a:t>
            </a:r>
            <a:r>
              <a:rPr dirty="0" spc="-40"/>
              <a:t>Apprenticeship</a:t>
            </a:r>
            <a:r>
              <a:rPr dirty="0" spc="-180"/>
              <a:t> </a:t>
            </a:r>
            <a:r>
              <a:rPr dirty="0" spc="-45"/>
              <a:t>Education  </a:t>
            </a:r>
            <a:r>
              <a:rPr dirty="0" spc="-35"/>
              <a:t>Expense </a:t>
            </a:r>
            <a:r>
              <a:rPr dirty="0" spc="-140"/>
              <a:t>Tax </a:t>
            </a:r>
            <a:r>
              <a:rPr dirty="0" spc="-35"/>
              <a:t>Credit</a:t>
            </a:r>
            <a:r>
              <a:rPr dirty="0" spc="-85"/>
              <a:t> </a:t>
            </a:r>
            <a:r>
              <a:rPr dirty="0" spc="-55"/>
              <a:t>Program</a:t>
            </a:r>
          </a:p>
        </p:txBody>
      </p:sp>
      <p:sp>
        <p:nvSpPr>
          <p:cNvPr id="3" name="object 3"/>
          <p:cNvSpPr/>
          <p:nvPr/>
        </p:nvSpPr>
        <p:spPr>
          <a:xfrm>
            <a:off x="1431036" y="1685544"/>
            <a:ext cx="8715756" cy="4417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6333716"/>
            <a:ext cx="9122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https://www2.illinois.gov/dceo/ExpandRelocate/Incentives/Pages/ILApprenticeshipTaxCredit.aspx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979805" marR="5080">
              <a:lnSpc>
                <a:spcPts val="4320"/>
              </a:lnSpc>
              <a:spcBef>
                <a:spcPts val="640"/>
              </a:spcBef>
            </a:pPr>
            <a:r>
              <a:rPr dirty="0" spc="-20"/>
              <a:t>Illinois </a:t>
            </a:r>
            <a:r>
              <a:rPr dirty="0" spc="-40"/>
              <a:t>Apprenticeship</a:t>
            </a:r>
            <a:r>
              <a:rPr dirty="0" spc="-180"/>
              <a:t> </a:t>
            </a:r>
            <a:r>
              <a:rPr dirty="0" spc="-45"/>
              <a:t>Education  </a:t>
            </a:r>
            <a:r>
              <a:rPr dirty="0" spc="-35"/>
              <a:t>Expense </a:t>
            </a:r>
            <a:r>
              <a:rPr dirty="0" spc="-140"/>
              <a:t>Tax </a:t>
            </a:r>
            <a:r>
              <a:rPr dirty="0" spc="-35"/>
              <a:t>Credit</a:t>
            </a:r>
            <a:r>
              <a:rPr dirty="0" spc="-85"/>
              <a:t> </a:t>
            </a:r>
            <a:r>
              <a:rPr dirty="0" spc="-55"/>
              <a:t>Program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610225"/>
            <a:ext cx="10337165" cy="452247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Eligibility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409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qualifying </a:t>
            </a:r>
            <a:r>
              <a:rPr dirty="0" sz="2000">
                <a:latin typeface="Arial"/>
                <a:cs typeface="Arial"/>
              </a:rPr>
              <a:t>apprentice must be: (a) an </a:t>
            </a:r>
            <a:r>
              <a:rPr dirty="0" sz="2000" spc="-5">
                <a:latin typeface="Arial"/>
                <a:cs typeface="Arial"/>
              </a:rPr>
              <a:t>Illinois </a:t>
            </a:r>
            <a:r>
              <a:rPr dirty="0" sz="2000">
                <a:latin typeface="Arial"/>
                <a:cs typeface="Arial"/>
              </a:rPr>
              <a:t>resident; (b) at least 16 at the close of the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1680"/>
              </a:lnSpc>
            </a:pPr>
            <a:r>
              <a:rPr dirty="0" sz="2000">
                <a:latin typeface="Arial"/>
                <a:cs typeface="Arial"/>
              </a:rPr>
              <a:t>school </a:t>
            </a:r>
            <a:r>
              <a:rPr dirty="0" sz="2000" spc="-5">
                <a:latin typeface="Arial"/>
                <a:cs typeface="Arial"/>
              </a:rPr>
              <a:t>year for </a:t>
            </a:r>
            <a:r>
              <a:rPr dirty="0" sz="2000">
                <a:latin typeface="Arial"/>
                <a:cs typeface="Arial"/>
              </a:rPr>
              <a:t>which a credit </a:t>
            </a:r>
            <a:r>
              <a:rPr dirty="0" sz="2000" spc="-5">
                <a:latin typeface="Arial"/>
                <a:cs typeface="Arial"/>
              </a:rPr>
              <a:t>is </a:t>
            </a:r>
            <a:r>
              <a:rPr dirty="0" sz="2000">
                <a:latin typeface="Arial"/>
                <a:cs typeface="Arial"/>
              </a:rPr>
              <a:t>sought; (c) a </a:t>
            </a:r>
            <a:r>
              <a:rPr dirty="0" sz="2000" spc="-5">
                <a:latin typeface="Arial"/>
                <a:cs typeface="Arial"/>
              </a:rPr>
              <a:t>full-time </a:t>
            </a:r>
            <a:r>
              <a:rPr dirty="0" sz="2000">
                <a:latin typeface="Arial"/>
                <a:cs typeface="Arial"/>
              </a:rPr>
              <a:t>apprentice enrolled </a:t>
            </a:r>
            <a:r>
              <a:rPr dirty="0" sz="2000" spc="-5">
                <a:latin typeface="Arial"/>
                <a:cs typeface="Arial"/>
              </a:rPr>
              <a:t>in</a:t>
            </a:r>
            <a:r>
              <a:rPr dirty="0" sz="2000" spc="-25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  <a:p>
            <a:pPr marL="240665" marR="546735">
              <a:lnSpc>
                <a:spcPct val="70000"/>
              </a:lnSpc>
              <a:spcBef>
                <a:spcPts val="360"/>
              </a:spcBef>
            </a:pPr>
            <a:r>
              <a:rPr dirty="0" sz="2000">
                <a:latin typeface="Arial"/>
                <a:cs typeface="Arial"/>
              </a:rPr>
              <a:t>apprenticeship program registered </a:t>
            </a:r>
            <a:r>
              <a:rPr dirty="0" sz="2000" spc="-5">
                <a:latin typeface="Arial"/>
                <a:cs typeface="Arial"/>
              </a:rPr>
              <a:t>with U.S. </a:t>
            </a:r>
            <a:r>
              <a:rPr dirty="0" sz="2000">
                <a:latin typeface="Arial"/>
                <a:cs typeface="Arial"/>
              </a:rPr>
              <a:t>Department of Labor (USDOL), </a:t>
            </a:r>
            <a:r>
              <a:rPr dirty="0" sz="2000" spc="-10">
                <a:latin typeface="Arial"/>
                <a:cs typeface="Arial"/>
              </a:rPr>
              <a:t>Office</a:t>
            </a:r>
            <a:r>
              <a:rPr dirty="0" sz="2000" spc="-2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  Apprenticeship during the school </a:t>
            </a:r>
            <a:r>
              <a:rPr dirty="0" sz="2000" spc="-5">
                <a:latin typeface="Arial"/>
                <a:cs typeface="Arial"/>
              </a:rPr>
              <a:t>year; </a:t>
            </a:r>
            <a:r>
              <a:rPr dirty="0" sz="2000">
                <a:latin typeface="Arial"/>
                <a:cs typeface="Arial"/>
              </a:rPr>
              <a:t>and (d) </a:t>
            </a:r>
            <a:r>
              <a:rPr dirty="0" sz="2000" spc="-5">
                <a:latin typeface="Arial"/>
                <a:cs typeface="Arial"/>
              </a:rPr>
              <a:t>employed </a:t>
            </a:r>
            <a:r>
              <a:rPr dirty="0" sz="2000">
                <a:latin typeface="Arial"/>
                <a:cs typeface="Arial"/>
              </a:rPr>
              <a:t>by the </a:t>
            </a:r>
            <a:r>
              <a:rPr dirty="0" sz="2000" spc="-5">
                <a:latin typeface="Arial"/>
                <a:cs typeface="Arial"/>
              </a:rPr>
              <a:t>taxpayer in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Illinois.</a:t>
            </a:r>
            <a:endParaRPr sz="2000">
              <a:latin typeface="Arial"/>
              <a:cs typeface="Arial"/>
            </a:endParaRPr>
          </a:p>
          <a:p>
            <a:pPr lvl="1" marL="756285" marR="1193800" indent="-287020">
              <a:lnSpc>
                <a:spcPct val="70000"/>
              </a:lnSpc>
              <a:spcBef>
                <a:spcPts val="1705"/>
              </a:spcBef>
              <a:buChar char="•"/>
              <a:tabLst>
                <a:tab pos="756285" algn="l"/>
                <a:tab pos="756920" algn="l"/>
              </a:tabLst>
            </a:pPr>
            <a:r>
              <a:rPr dirty="0" sz="1700" spc="-90">
                <a:latin typeface="Arial"/>
                <a:cs typeface="Arial"/>
              </a:rPr>
              <a:t>To </a:t>
            </a:r>
            <a:r>
              <a:rPr dirty="0" sz="1700" spc="-5">
                <a:latin typeface="Arial"/>
                <a:cs typeface="Arial"/>
              </a:rPr>
              <a:t>register </a:t>
            </a:r>
            <a:r>
              <a:rPr dirty="0" sz="1700">
                <a:latin typeface="Arial"/>
                <a:cs typeface="Arial"/>
              </a:rPr>
              <a:t>a </a:t>
            </a:r>
            <a:r>
              <a:rPr dirty="0" sz="1700" spc="-5">
                <a:latin typeface="Arial"/>
                <a:cs typeface="Arial"/>
              </a:rPr>
              <a:t>program with the </a:t>
            </a:r>
            <a:r>
              <a:rPr dirty="0" sz="1700">
                <a:latin typeface="Arial"/>
                <a:cs typeface="Arial"/>
              </a:rPr>
              <a:t>USDOL, </a:t>
            </a:r>
            <a:r>
              <a:rPr dirty="0" sz="1700" spc="-5">
                <a:latin typeface="Arial"/>
                <a:cs typeface="Arial"/>
              </a:rPr>
              <a:t>companies </a:t>
            </a:r>
            <a:r>
              <a:rPr dirty="0" sz="1700">
                <a:latin typeface="Arial"/>
                <a:cs typeface="Arial"/>
              </a:rPr>
              <a:t>should </a:t>
            </a:r>
            <a:r>
              <a:rPr dirty="0" sz="1700" spc="-5">
                <a:latin typeface="Arial"/>
                <a:cs typeface="Arial"/>
              </a:rPr>
              <a:t>contact the </a:t>
            </a:r>
            <a:r>
              <a:rPr dirty="0" sz="1700">
                <a:latin typeface="Arial"/>
                <a:cs typeface="Arial"/>
              </a:rPr>
              <a:t>USDOL, </a:t>
            </a:r>
            <a:r>
              <a:rPr dirty="0" sz="1700" spc="-10">
                <a:latin typeface="Arial"/>
                <a:cs typeface="Arial"/>
              </a:rPr>
              <a:t>Office </a:t>
            </a:r>
            <a:r>
              <a:rPr dirty="0" sz="1700" spc="-5">
                <a:latin typeface="Arial"/>
                <a:cs typeface="Arial"/>
              </a:rPr>
              <a:t>of  </a:t>
            </a:r>
            <a:r>
              <a:rPr dirty="0" sz="1700">
                <a:latin typeface="Arial"/>
                <a:cs typeface="Arial"/>
              </a:rPr>
              <a:t>Apprenticeship </a:t>
            </a:r>
            <a:r>
              <a:rPr dirty="0" sz="1700" spc="-5">
                <a:latin typeface="Arial"/>
                <a:cs typeface="Arial"/>
              </a:rPr>
              <a:t>State Director </a:t>
            </a:r>
            <a:r>
              <a:rPr dirty="0" sz="1700">
                <a:latin typeface="Arial"/>
                <a:cs typeface="Arial"/>
              </a:rPr>
              <a:t>Kim Jones </a:t>
            </a:r>
            <a:r>
              <a:rPr dirty="0" sz="1700" spc="-5">
                <a:latin typeface="Arial"/>
                <a:cs typeface="Arial"/>
              </a:rPr>
              <a:t>at</a:t>
            </a:r>
            <a:r>
              <a:rPr dirty="0" sz="1700" spc="1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heavy" sz="17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jones.kimberly@dol.gov.</a:t>
            </a:r>
            <a:endParaRPr sz="1700">
              <a:latin typeface="Arial"/>
              <a:cs typeface="Arial"/>
            </a:endParaRPr>
          </a:p>
          <a:p>
            <a:pPr lvl="1" marL="756285" indent="-287020">
              <a:lnSpc>
                <a:spcPts val="1735"/>
              </a:lnSpc>
              <a:spcBef>
                <a:spcPts val="1090"/>
              </a:spcBef>
              <a:buChar char="•"/>
              <a:tabLst>
                <a:tab pos="756285" algn="l"/>
                <a:tab pos="756920" algn="l"/>
              </a:tabLst>
            </a:pPr>
            <a:r>
              <a:rPr dirty="0" sz="1700">
                <a:latin typeface="Arial"/>
                <a:cs typeface="Arial"/>
              </a:rPr>
              <a:t>U.S. </a:t>
            </a:r>
            <a:r>
              <a:rPr dirty="0" sz="1700" spc="-5">
                <a:latin typeface="Arial"/>
                <a:cs typeface="Arial"/>
              </a:rPr>
              <a:t>Department of Labor has the following website to</a:t>
            </a:r>
            <a:r>
              <a:rPr dirty="0" sz="1700" spc="7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support</a:t>
            </a:r>
            <a:endParaRPr sz="1700">
              <a:latin typeface="Arial"/>
              <a:cs typeface="Arial"/>
            </a:endParaRPr>
          </a:p>
          <a:p>
            <a:pPr marL="756285" marR="481330">
              <a:lnSpc>
                <a:spcPct val="70000"/>
              </a:lnSpc>
              <a:spcBef>
                <a:spcPts val="309"/>
              </a:spcBef>
            </a:pPr>
            <a:r>
              <a:rPr dirty="0" sz="1700" spc="-5">
                <a:latin typeface="Arial"/>
                <a:cs typeface="Arial"/>
              </a:rPr>
              <a:t>employers: </a:t>
            </a:r>
            <a:r>
              <a:rPr dirty="0" u="heavy" sz="17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https://www.apprenticeship.gov/employers</a:t>
            </a:r>
            <a:r>
              <a:rPr dirty="0" sz="1700" spc="-5">
                <a:latin typeface="Arial"/>
                <a:cs typeface="Arial"/>
              </a:rPr>
              <a:t>; and for additional information </a:t>
            </a:r>
            <a:r>
              <a:rPr dirty="0" sz="1700">
                <a:latin typeface="Arial"/>
                <a:cs typeface="Arial"/>
              </a:rPr>
              <a:t>specific </a:t>
            </a:r>
            <a:r>
              <a:rPr dirty="0" sz="1700" spc="-5">
                <a:latin typeface="Arial"/>
                <a:cs typeface="Arial"/>
              </a:rPr>
              <a:t>to  </a:t>
            </a:r>
            <a:r>
              <a:rPr dirty="0" sz="1700">
                <a:latin typeface="Arial"/>
                <a:cs typeface="Arial"/>
              </a:rPr>
              <a:t>Illinois Apprenticeship </a:t>
            </a:r>
            <a:r>
              <a:rPr dirty="0" sz="1700" spc="-5">
                <a:latin typeface="Arial"/>
                <a:cs typeface="Arial"/>
              </a:rPr>
              <a:t>Programs go to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u="heavy" sz="17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www.ApprenticeshipIllinois.com</a:t>
            </a:r>
            <a:r>
              <a:rPr dirty="0" sz="1700" spc="-5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Arial"/>
                <a:cs typeface="Arial"/>
              </a:rPr>
              <a:t>Qualified </a:t>
            </a:r>
            <a:r>
              <a:rPr dirty="0" sz="2000">
                <a:latin typeface="Arial"/>
                <a:cs typeface="Arial"/>
              </a:rPr>
              <a:t>educational expenses include </a:t>
            </a:r>
            <a:r>
              <a:rPr dirty="0" sz="2000" spc="-5">
                <a:latin typeface="Arial"/>
                <a:cs typeface="Arial"/>
              </a:rPr>
              <a:t>tuition, </a:t>
            </a:r>
            <a:r>
              <a:rPr dirty="0" sz="2000">
                <a:latin typeface="Arial"/>
                <a:cs typeface="Arial"/>
              </a:rPr>
              <a:t>book fees, and lab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fees.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ts val="2039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A </a:t>
            </a:r>
            <a:r>
              <a:rPr dirty="0" sz="2000" spc="-5">
                <a:latin typeface="Arial"/>
                <a:cs typeface="Arial"/>
              </a:rPr>
              <a:t>qualified </a:t>
            </a:r>
            <a:r>
              <a:rPr dirty="0" sz="2000">
                <a:latin typeface="Arial"/>
                <a:cs typeface="Arial"/>
              </a:rPr>
              <a:t>school means any </a:t>
            </a:r>
            <a:r>
              <a:rPr dirty="0" sz="2000" spc="-5">
                <a:latin typeface="Arial"/>
                <a:cs typeface="Arial"/>
              </a:rPr>
              <a:t>Illinois </a:t>
            </a:r>
            <a:r>
              <a:rPr dirty="0" sz="2000">
                <a:latin typeface="Arial"/>
                <a:cs typeface="Arial"/>
              </a:rPr>
              <a:t>public or nonpublic secondary school that is: (a)</a:t>
            </a:r>
            <a:r>
              <a:rPr dirty="0" sz="2000" spc="-3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1680"/>
              </a:lnSpc>
            </a:pPr>
            <a:r>
              <a:rPr dirty="0" sz="2000" spc="-5">
                <a:latin typeface="Arial"/>
                <a:cs typeface="Arial"/>
              </a:rPr>
              <a:t>institution </a:t>
            </a:r>
            <a:r>
              <a:rPr dirty="0" sz="2000">
                <a:latin typeface="Arial"/>
                <a:cs typeface="Arial"/>
              </a:rPr>
              <a:t>of higher education </a:t>
            </a:r>
            <a:r>
              <a:rPr dirty="0" sz="2000" spc="-5">
                <a:latin typeface="Arial"/>
                <a:cs typeface="Arial"/>
              </a:rPr>
              <a:t>providing </a:t>
            </a:r>
            <a:r>
              <a:rPr dirty="0" sz="2000">
                <a:latin typeface="Arial"/>
                <a:cs typeface="Arial"/>
              </a:rPr>
              <a:t>a program that leads </a:t>
            </a:r>
            <a:r>
              <a:rPr dirty="0" sz="2000" spc="-5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industry-recognized</a:t>
            </a:r>
            <a:endParaRPr sz="2000">
              <a:latin typeface="Arial"/>
              <a:cs typeface="Arial"/>
            </a:endParaRPr>
          </a:p>
          <a:p>
            <a:pPr marL="240665">
              <a:lnSpc>
                <a:spcPts val="1680"/>
              </a:lnSpc>
            </a:pPr>
            <a:r>
              <a:rPr dirty="0" sz="2000">
                <a:latin typeface="Arial"/>
                <a:cs typeface="Arial"/>
              </a:rPr>
              <a:t>postsecondary credential or degree; (b) an </a:t>
            </a:r>
            <a:r>
              <a:rPr dirty="0" sz="2000" spc="-5">
                <a:latin typeface="Arial"/>
                <a:cs typeface="Arial"/>
              </a:rPr>
              <a:t>entity </a:t>
            </a:r>
            <a:r>
              <a:rPr dirty="0" sz="2000">
                <a:latin typeface="Arial"/>
                <a:cs typeface="Arial"/>
              </a:rPr>
              <a:t>that carrying out programs</a:t>
            </a:r>
            <a:r>
              <a:rPr dirty="0" sz="2000" spc="-29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registered</a:t>
            </a:r>
            <a:endParaRPr sz="2000">
              <a:latin typeface="Arial"/>
              <a:cs typeface="Arial"/>
            </a:endParaRPr>
          </a:p>
          <a:p>
            <a:pPr marL="240665" marR="5080">
              <a:lnSpc>
                <a:spcPct val="70000"/>
              </a:lnSpc>
              <a:spcBef>
                <a:spcPts val="360"/>
              </a:spcBef>
            </a:pPr>
            <a:r>
              <a:rPr dirty="0" sz="2000">
                <a:latin typeface="Arial"/>
                <a:cs typeface="Arial"/>
              </a:rPr>
              <a:t>under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federal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National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Apprenticeship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Act;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(c)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another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public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private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provider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  program of </a:t>
            </a:r>
            <a:r>
              <a:rPr dirty="0" sz="2000" spc="-5">
                <a:latin typeface="Arial"/>
                <a:cs typeface="Arial"/>
              </a:rPr>
              <a:t>training </a:t>
            </a:r>
            <a:r>
              <a:rPr dirty="0" sz="2000">
                <a:latin typeface="Arial"/>
                <a:cs typeface="Arial"/>
              </a:rPr>
              <a:t>services, which may include a </a:t>
            </a:r>
            <a:r>
              <a:rPr dirty="0" sz="2000" spc="-5">
                <a:latin typeface="Arial"/>
                <a:cs typeface="Arial"/>
              </a:rPr>
              <a:t>joint labor-management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organization.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979805" marR="5080">
              <a:lnSpc>
                <a:spcPts val="4320"/>
              </a:lnSpc>
              <a:spcBef>
                <a:spcPts val="640"/>
              </a:spcBef>
            </a:pPr>
            <a:r>
              <a:rPr dirty="0" spc="-20"/>
              <a:t>Illinois </a:t>
            </a:r>
            <a:r>
              <a:rPr dirty="0" spc="-40"/>
              <a:t>Apprenticeship</a:t>
            </a:r>
            <a:r>
              <a:rPr dirty="0" spc="-180"/>
              <a:t> </a:t>
            </a:r>
            <a:r>
              <a:rPr dirty="0" spc="-45"/>
              <a:t>Education  </a:t>
            </a:r>
            <a:r>
              <a:rPr dirty="0" spc="-35"/>
              <a:t>Expense </a:t>
            </a:r>
            <a:r>
              <a:rPr dirty="0" spc="-140"/>
              <a:t>Tax </a:t>
            </a:r>
            <a:r>
              <a:rPr dirty="0" spc="-35"/>
              <a:t>Credit</a:t>
            </a:r>
            <a:r>
              <a:rPr dirty="0" spc="-85"/>
              <a:t> </a:t>
            </a:r>
            <a:r>
              <a:rPr dirty="0" spc="-55"/>
              <a:t>Program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2038409"/>
            <a:ext cx="10335895" cy="422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Certification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Arial"/>
                <a:cs typeface="Arial"/>
              </a:rPr>
              <a:t>Employers must apply </a:t>
            </a:r>
            <a:r>
              <a:rPr dirty="0" sz="2400">
                <a:latin typeface="Arial"/>
                <a:cs typeface="Arial"/>
              </a:rPr>
              <a:t>to the </a:t>
            </a:r>
            <a:r>
              <a:rPr dirty="0" sz="2400" spc="-5">
                <a:latin typeface="Arial"/>
                <a:cs typeface="Arial"/>
              </a:rPr>
              <a:t>Department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certification.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Arial"/>
                <a:cs typeface="Arial"/>
              </a:rPr>
              <a:t>Employers must provide certain supporting information, </a:t>
            </a:r>
            <a:r>
              <a:rPr dirty="0" sz="2400" spc="-10">
                <a:latin typeface="Arial"/>
                <a:cs typeface="Arial"/>
              </a:rPr>
              <a:t>including </a:t>
            </a:r>
            <a:r>
              <a:rPr dirty="0" sz="2400" spc="-5">
                <a:latin typeface="Arial"/>
                <a:cs typeface="Arial"/>
              </a:rPr>
              <a:t>but</a:t>
            </a:r>
            <a:r>
              <a:rPr dirty="0" sz="2400" spc="1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not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-5">
                <a:latin typeface="Arial"/>
                <a:cs typeface="Arial"/>
              </a:rPr>
              <a:t>limited </a:t>
            </a:r>
            <a:r>
              <a:rPr dirty="0" sz="2400">
                <a:latin typeface="Arial"/>
                <a:cs typeface="Arial"/>
              </a:rPr>
              <a:t>to: (s) the </a:t>
            </a:r>
            <a:r>
              <a:rPr dirty="0" sz="2400" spc="-5">
                <a:latin typeface="Arial"/>
                <a:cs typeface="Arial"/>
              </a:rPr>
              <a:t>name, age, and taxpayer identification number of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each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-5">
                <a:latin typeface="Arial"/>
                <a:cs typeface="Arial"/>
              </a:rPr>
              <a:t>qualifying apprentice employed by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taxpayer; (b)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amount of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qualified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-5">
                <a:latin typeface="Arial"/>
                <a:cs typeface="Arial"/>
              </a:rPr>
              <a:t>education </a:t>
            </a:r>
            <a:r>
              <a:rPr dirty="0" sz="2400" spc="-10">
                <a:latin typeface="Arial"/>
                <a:cs typeface="Arial"/>
              </a:rPr>
              <a:t>expenses </a:t>
            </a:r>
            <a:r>
              <a:rPr dirty="0" sz="2400" spc="-5">
                <a:latin typeface="Arial"/>
                <a:cs typeface="Arial"/>
              </a:rPr>
              <a:t>incurred with respect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each qualifying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apprentice,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-10">
                <a:latin typeface="Arial"/>
                <a:cs typeface="Arial"/>
              </a:rPr>
              <a:t>including </a:t>
            </a:r>
            <a:r>
              <a:rPr dirty="0" sz="2400" spc="-5">
                <a:latin typeface="Arial"/>
                <a:cs typeface="Arial"/>
              </a:rPr>
              <a:t>supporting documentation; and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name of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school at</a:t>
            </a:r>
            <a:r>
              <a:rPr dirty="0" sz="2400" spc="1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which</a:t>
            </a:r>
            <a:endParaRPr sz="2400">
              <a:latin typeface="Arial"/>
              <a:cs typeface="Arial"/>
            </a:endParaRPr>
          </a:p>
          <a:p>
            <a:pPr marL="241300" marR="184150">
              <a:lnSpc>
                <a:spcPct val="70000"/>
              </a:lnSpc>
              <a:spcBef>
                <a:spcPts val="430"/>
              </a:spcBef>
            </a:pP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qualifying apprentice is enrolled and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qualified education </a:t>
            </a:r>
            <a:r>
              <a:rPr dirty="0" sz="2400" spc="-10">
                <a:latin typeface="Arial"/>
                <a:cs typeface="Arial"/>
              </a:rPr>
              <a:t>expenses  </a:t>
            </a:r>
            <a:r>
              <a:rPr dirty="0" sz="2400" spc="-5">
                <a:latin typeface="Arial"/>
                <a:cs typeface="Arial"/>
              </a:rPr>
              <a:t>are incurred.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Apprenticeship </a:t>
            </a:r>
            <a:r>
              <a:rPr dirty="0" u="heavy" sz="24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Tax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Credit</a:t>
            </a:r>
            <a:r>
              <a:rPr dirty="0" u="heavy" sz="2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Application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Clr>
                <a:srgbClr val="003366"/>
              </a:buClr>
              <a:buChar char="•"/>
              <a:tabLst>
                <a:tab pos="241300" algn="l"/>
              </a:tabLst>
            </a:pPr>
            <a:r>
              <a:rPr dirty="0" u="heavy" sz="24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Apprenticeship Educational </a:t>
            </a:r>
            <a:r>
              <a:rPr dirty="0" u="heavy" sz="2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Expenses </a:t>
            </a:r>
            <a:r>
              <a:rPr dirty="0" u="heavy" sz="2400" spc="-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Tax </a:t>
            </a:r>
            <a:r>
              <a:rPr dirty="0" u="heavy" sz="24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Credit</a:t>
            </a:r>
            <a:r>
              <a:rPr dirty="0" u="heavy" sz="2400" spc="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heavy" sz="2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Application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Clr>
                <a:srgbClr val="003366"/>
              </a:buClr>
              <a:buChar char="•"/>
              <a:tabLst>
                <a:tab pos="241300" algn="l"/>
              </a:tabLst>
            </a:pPr>
            <a:r>
              <a:rPr dirty="0" u="heavy" sz="24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Supporting</a:t>
            </a:r>
            <a:r>
              <a:rPr dirty="0" u="heavy" sz="2400" spc="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heavy" sz="24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spreadsheet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237085"/>
            <a:ext cx="6396355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pc="-30"/>
              <a:t>Other </a:t>
            </a:r>
            <a:r>
              <a:rPr dirty="0" spc="-25"/>
              <a:t>Places </a:t>
            </a:r>
            <a:r>
              <a:rPr dirty="0" spc="-30"/>
              <a:t>to Get</a:t>
            </a:r>
            <a:r>
              <a:rPr dirty="0" spc="-250"/>
              <a:t> </a:t>
            </a:r>
            <a:r>
              <a:rPr dirty="0" spc="-50"/>
              <a:t>Information  </a:t>
            </a:r>
            <a:r>
              <a:rPr dirty="0" spc="-30"/>
              <a:t>About </a:t>
            </a:r>
            <a:r>
              <a:rPr dirty="0" spc="-40"/>
              <a:t>Apprenticeships </a:t>
            </a:r>
            <a:r>
              <a:rPr dirty="0" spc="-5"/>
              <a:t>-</a:t>
            </a:r>
            <a:r>
              <a:rPr dirty="0" spc="-150"/>
              <a:t> </a:t>
            </a:r>
            <a:r>
              <a:rPr dirty="0" spc="-30"/>
              <a:t>IDES</a:t>
            </a:r>
          </a:p>
        </p:txBody>
      </p:sp>
      <p:sp>
        <p:nvSpPr>
          <p:cNvPr id="3" name="object 3"/>
          <p:cNvSpPr/>
          <p:nvPr/>
        </p:nvSpPr>
        <p:spPr>
          <a:xfrm>
            <a:off x="353568" y="1537716"/>
            <a:ext cx="7461491" cy="407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11068" y="4235196"/>
            <a:ext cx="8821813" cy="1679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2417" y="6247531"/>
            <a:ext cx="87998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https://www2.illinois.gov/ides/workforcepartners/Pages/Employment_Service_Programs.aspx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237085"/>
            <a:ext cx="6396355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pc="-30"/>
              <a:t>Other </a:t>
            </a:r>
            <a:r>
              <a:rPr dirty="0" spc="-25"/>
              <a:t>Places </a:t>
            </a:r>
            <a:r>
              <a:rPr dirty="0" spc="-30"/>
              <a:t>to Get</a:t>
            </a:r>
            <a:r>
              <a:rPr dirty="0" spc="-250"/>
              <a:t> </a:t>
            </a:r>
            <a:r>
              <a:rPr dirty="0" spc="-50"/>
              <a:t>Information  </a:t>
            </a:r>
            <a:r>
              <a:rPr dirty="0" spc="-30"/>
              <a:t>About </a:t>
            </a:r>
            <a:r>
              <a:rPr dirty="0" spc="-40"/>
              <a:t>Apprenticeships </a:t>
            </a:r>
            <a:r>
              <a:rPr dirty="0" spc="-5"/>
              <a:t>-</a:t>
            </a:r>
            <a:r>
              <a:rPr dirty="0" spc="-145"/>
              <a:t> </a:t>
            </a:r>
            <a:r>
              <a:rPr dirty="0" spc="-30"/>
              <a:t>ICCB</a:t>
            </a:r>
          </a:p>
        </p:txBody>
      </p:sp>
      <p:sp>
        <p:nvSpPr>
          <p:cNvPr id="3" name="object 3"/>
          <p:cNvSpPr/>
          <p:nvPr/>
        </p:nvSpPr>
        <p:spPr>
          <a:xfrm>
            <a:off x="1062227" y="1758695"/>
            <a:ext cx="8834627" cy="4266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6358916"/>
            <a:ext cx="2705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</a:t>
            </a:r>
            <a:r>
              <a:rPr dirty="0" sz="1800" spc="-10">
                <a:latin typeface="Calibri"/>
                <a:cs typeface="Calibri"/>
                <a:hlinkClick r:id="rId3"/>
              </a:rPr>
              <a:t>//w</a:t>
            </a:r>
            <a:r>
              <a:rPr dirty="0" sz="1800" spc="-10">
                <a:latin typeface="Calibri"/>
                <a:cs typeface="Calibri"/>
              </a:rPr>
              <a:t>ww</a:t>
            </a:r>
            <a:r>
              <a:rPr dirty="0" sz="1800" spc="-10">
                <a:latin typeface="Calibri"/>
                <a:cs typeface="Calibri"/>
                <a:hlinkClick r:id="rId3"/>
              </a:rPr>
              <a:t>.iccb.org/cap-it/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64274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Where </a:t>
            </a:r>
            <a:r>
              <a:rPr dirty="0" spc="-30"/>
              <a:t>to Get </a:t>
            </a:r>
            <a:r>
              <a:rPr dirty="0" spc="-45"/>
              <a:t>More</a:t>
            </a:r>
            <a:r>
              <a:rPr dirty="0" spc="-240"/>
              <a:t> </a:t>
            </a:r>
            <a:r>
              <a:rPr dirty="0" spc="-50"/>
              <a:t>Information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802071" y="1505112"/>
            <a:ext cx="10579100" cy="449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202020"/>
                </a:solidFill>
                <a:latin typeface="Calibri"/>
                <a:cs typeface="Calibri"/>
              </a:rPr>
              <a:t>U.S. </a:t>
            </a:r>
            <a:r>
              <a:rPr dirty="0" sz="1500" spc="-5" b="1">
                <a:solidFill>
                  <a:srgbClr val="202020"/>
                </a:solidFill>
                <a:latin typeface="Calibri"/>
                <a:cs typeface="Calibri"/>
              </a:rPr>
              <a:t>Dept. of Labor </a:t>
            </a:r>
            <a:r>
              <a:rPr dirty="0" sz="1500" spc="-10" b="1">
                <a:solidFill>
                  <a:srgbClr val="202020"/>
                </a:solidFill>
                <a:latin typeface="Calibri"/>
                <a:cs typeface="Calibri"/>
              </a:rPr>
              <a:t>WIOA </a:t>
            </a:r>
            <a:r>
              <a:rPr dirty="0" sz="1500" spc="-30" b="1">
                <a:solidFill>
                  <a:srgbClr val="202020"/>
                </a:solidFill>
                <a:latin typeface="Calibri"/>
                <a:cs typeface="Calibri"/>
              </a:rPr>
              <a:t>Youth </a:t>
            </a:r>
            <a:r>
              <a:rPr dirty="0" sz="1500" spc="-10" b="1">
                <a:solidFill>
                  <a:srgbClr val="202020"/>
                </a:solidFill>
                <a:latin typeface="Calibri"/>
                <a:cs typeface="Calibri"/>
              </a:rPr>
              <a:t>Formula Program:</a:t>
            </a:r>
            <a:r>
              <a:rPr dirty="0" sz="1500" spc="114" b="1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u="sng" sz="15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https://www.dol.gov/agencies/eta/youth/wioa-formula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00" spc="-5" b="1">
                <a:solidFill>
                  <a:srgbClr val="202020"/>
                </a:solidFill>
                <a:latin typeface="Calibri"/>
                <a:cs typeface="Calibri"/>
              </a:rPr>
              <a:t>High School </a:t>
            </a:r>
            <a:r>
              <a:rPr dirty="0" sz="1500" b="1">
                <a:solidFill>
                  <a:srgbClr val="202020"/>
                </a:solidFill>
                <a:latin typeface="Calibri"/>
                <a:cs typeface="Calibri"/>
              </a:rPr>
              <a:t>&amp; </a:t>
            </a:r>
            <a:r>
              <a:rPr dirty="0" sz="1500" spc="-5" b="1">
                <a:solidFill>
                  <a:srgbClr val="202020"/>
                </a:solidFill>
                <a:latin typeface="Calibri"/>
                <a:cs typeface="Calibri"/>
              </a:rPr>
              <a:t>Middle School Apprenticeship:</a:t>
            </a:r>
            <a:r>
              <a:rPr dirty="0" sz="1500" spc="-25" b="1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dirty="0" u="sng" sz="15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https://www.apprenticeship.gov/educators/high-school-and-middle-school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Calibri"/>
              <a:cs typeface="Calibri"/>
            </a:endParaRPr>
          </a:p>
          <a:p>
            <a:pPr marL="12700" marR="1818639">
              <a:lnSpc>
                <a:spcPct val="70000"/>
              </a:lnSpc>
            </a:pPr>
            <a:r>
              <a:rPr dirty="0" sz="1500" spc="-10" b="1">
                <a:solidFill>
                  <a:srgbClr val="202020"/>
                </a:solidFill>
                <a:latin typeface="Calibri"/>
                <a:cs typeface="Calibri"/>
              </a:rPr>
              <a:t>TEGL </a:t>
            </a:r>
            <a:r>
              <a:rPr dirty="0" sz="1500" spc="-5" b="1">
                <a:solidFill>
                  <a:srgbClr val="202020"/>
                </a:solidFill>
                <a:latin typeface="Calibri"/>
                <a:cs typeface="Calibri"/>
              </a:rPr>
              <a:t>21-16 </a:t>
            </a:r>
            <a:r>
              <a:rPr dirty="0" sz="1500" spc="-10" b="1">
                <a:solidFill>
                  <a:srgbClr val="202020"/>
                </a:solidFill>
                <a:latin typeface="Calibri"/>
                <a:cs typeface="Calibri"/>
              </a:rPr>
              <a:t>(Third </a:t>
            </a:r>
            <a:r>
              <a:rPr dirty="0" sz="1500" spc="-20" b="1">
                <a:solidFill>
                  <a:srgbClr val="202020"/>
                </a:solidFill>
                <a:latin typeface="Calibri"/>
                <a:cs typeface="Calibri"/>
              </a:rPr>
              <a:t>Workforce </a:t>
            </a:r>
            <a:r>
              <a:rPr dirty="0" sz="1500" spc="-10" b="1">
                <a:solidFill>
                  <a:srgbClr val="202020"/>
                </a:solidFill>
                <a:latin typeface="Calibri"/>
                <a:cs typeface="Calibri"/>
              </a:rPr>
              <a:t>Innovation </a:t>
            </a:r>
            <a:r>
              <a:rPr dirty="0" sz="1500" spc="-5" b="1">
                <a:solidFill>
                  <a:srgbClr val="202020"/>
                </a:solidFill>
                <a:latin typeface="Calibri"/>
                <a:cs typeface="Calibri"/>
              </a:rPr>
              <a:t>and Opportunity Act (WIOA) Title </a:t>
            </a:r>
            <a:r>
              <a:rPr dirty="0" sz="1500" b="1">
                <a:solidFill>
                  <a:srgbClr val="202020"/>
                </a:solidFill>
                <a:latin typeface="Calibri"/>
                <a:cs typeface="Calibri"/>
              </a:rPr>
              <a:t>I </a:t>
            </a:r>
            <a:r>
              <a:rPr dirty="0" sz="1500" spc="-30" b="1">
                <a:solidFill>
                  <a:srgbClr val="202020"/>
                </a:solidFill>
                <a:latin typeface="Calibri"/>
                <a:cs typeface="Calibri"/>
              </a:rPr>
              <a:t>Youth </a:t>
            </a:r>
            <a:r>
              <a:rPr dirty="0" sz="1500" spc="-10" b="1">
                <a:solidFill>
                  <a:srgbClr val="202020"/>
                </a:solidFill>
                <a:latin typeface="Calibri"/>
                <a:cs typeface="Calibri"/>
              </a:rPr>
              <a:t>Formula </a:t>
            </a:r>
            <a:r>
              <a:rPr dirty="0" sz="1500" spc="-15" b="1">
                <a:solidFill>
                  <a:srgbClr val="202020"/>
                </a:solidFill>
                <a:latin typeface="Calibri"/>
                <a:cs typeface="Calibri"/>
              </a:rPr>
              <a:t>Program </a:t>
            </a:r>
            <a:r>
              <a:rPr dirty="0" sz="1500" spc="-5" b="1">
                <a:solidFill>
                  <a:srgbClr val="202020"/>
                </a:solidFill>
                <a:latin typeface="Calibri"/>
                <a:cs typeface="Calibri"/>
              </a:rPr>
              <a:t>Guidance):  </a:t>
            </a:r>
            <a:r>
              <a:rPr dirty="0" u="sng" sz="15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https://wdr.doleta.gov/directives/attach/TEGL/TEGL_21-16.pdf</a:t>
            </a:r>
            <a:endParaRPr sz="1500">
              <a:latin typeface="Calibri"/>
              <a:cs typeface="Calibri"/>
            </a:endParaRPr>
          </a:p>
          <a:p>
            <a:pPr marL="12700" marR="5975985">
              <a:lnSpc>
                <a:spcPct val="195300"/>
              </a:lnSpc>
              <a:spcBef>
                <a:spcPts val="1010"/>
              </a:spcBef>
            </a:pPr>
            <a:r>
              <a:rPr dirty="0" sz="1500" spc="-15" b="1">
                <a:latin typeface="Calibri"/>
                <a:cs typeface="Calibri"/>
              </a:rPr>
              <a:t>Workforce </a:t>
            </a:r>
            <a:r>
              <a:rPr dirty="0" sz="1500" b="1">
                <a:latin typeface="Calibri"/>
                <a:cs typeface="Calibri"/>
              </a:rPr>
              <a:t>GPS: </a:t>
            </a:r>
            <a:r>
              <a:rPr dirty="0" u="sng" sz="15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https://apprenticeship.workforcegps.org/ </a:t>
            </a:r>
            <a:r>
              <a:rPr dirty="0" sz="1500" spc="-10" b="1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Apprenticeship </a:t>
            </a:r>
            <a:r>
              <a:rPr dirty="0" sz="1500" spc="-10" b="1">
                <a:latin typeface="Calibri"/>
                <a:cs typeface="Calibri"/>
              </a:rPr>
              <a:t>Partnership </a:t>
            </a:r>
            <a:r>
              <a:rPr dirty="0" sz="1500" spc="-5" b="1">
                <a:latin typeface="Calibri"/>
                <a:cs typeface="Calibri"/>
              </a:rPr>
              <a:t>Models </a:t>
            </a:r>
            <a:r>
              <a:rPr dirty="0" sz="1500" b="1">
                <a:latin typeface="Calibri"/>
                <a:cs typeface="Calibri"/>
              </a:rPr>
              <a:t>in</a:t>
            </a:r>
            <a:r>
              <a:rPr dirty="0" sz="1500" spc="-70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Action: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dirty="0" u="sng" sz="15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https://www.illinoisworknet.com/DownloadPrint/RA_Partnership_Models_in_Action.pdf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Calibri"/>
              <a:cs typeface="Calibri"/>
            </a:endParaRPr>
          </a:p>
          <a:p>
            <a:pPr marL="12700" marR="4444365">
              <a:lnSpc>
                <a:spcPct val="125299"/>
              </a:lnSpc>
              <a:spcBef>
                <a:spcPts val="5"/>
              </a:spcBef>
            </a:pPr>
            <a:r>
              <a:rPr dirty="0" sz="1500" b="1">
                <a:latin typeface="Calibri"/>
                <a:cs typeface="Calibri"/>
              </a:rPr>
              <a:t>A </a:t>
            </a:r>
            <a:r>
              <a:rPr dirty="0" sz="1500" spc="-5" b="1">
                <a:latin typeface="Calibri"/>
                <a:cs typeface="Calibri"/>
              </a:rPr>
              <a:t>Quick-Start </a:t>
            </a:r>
            <a:r>
              <a:rPr dirty="0" sz="1500" spc="-20" b="1">
                <a:latin typeface="Calibri"/>
                <a:cs typeface="Calibri"/>
              </a:rPr>
              <a:t>Toolkit: </a:t>
            </a:r>
            <a:r>
              <a:rPr dirty="0" sz="1500" spc="-5" b="1">
                <a:latin typeface="Calibri"/>
                <a:cs typeface="Calibri"/>
              </a:rPr>
              <a:t>Building </a:t>
            </a:r>
            <a:r>
              <a:rPr dirty="0" sz="1500" spc="-10" b="1">
                <a:latin typeface="Calibri"/>
                <a:cs typeface="Calibri"/>
              </a:rPr>
              <a:t>Registered </a:t>
            </a:r>
            <a:r>
              <a:rPr dirty="0" sz="1500" spc="-5" b="1">
                <a:latin typeface="Calibri"/>
                <a:cs typeface="Calibri"/>
              </a:rPr>
              <a:t>Apprenticeship </a:t>
            </a:r>
            <a:r>
              <a:rPr dirty="0" sz="1500" spc="-10" b="1">
                <a:latin typeface="Calibri"/>
                <a:cs typeface="Calibri"/>
              </a:rPr>
              <a:t>Programs:  </a:t>
            </a:r>
            <a:r>
              <a:rPr dirty="0" u="sng" sz="15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https://www.illinoisworknet.com/DownloadPrint/apprenticeship_toolkit.pdf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</a:pPr>
            <a:r>
              <a:rPr dirty="0" sz="1500" spc="-10" b="1">
                <a:solidFill>
                  <a:srgbClr val="162069"/>
                </a:solidFill>
                <a:latin typeface="Calibri"/>
                <a:cs typeface="Calibri"/>
              </a:rPr>
              <a:t>Work-Based </a:t>
            </a:r>
            <a:r>
              <a:rPr dirty="0" sz="1500" spc="-5" b="1">
                <a:solidFill>
                  <a:srgbClr val="162069"/>
                </a:solidFill>
                <a:latin typeface="Calibri"/>
                <a:cs typeface="Calibri"/>
              </a:rPr>
              <a:t>Learning on Illinois </a:t>
            </a:r>
            <a:r>
              <a:rPr dirty="0" sz="1500" spc="-15" b="1">
                <a:solidFill>
                  <a:srgbClr val="162069"/>
                </a:solidFill>
                <a:latin typeface="Calibri"/>
                <a:cs typeface="Calibri"/>
              </a:rPr>
              <a:t>WorkNet:  </a:t>
            </a:r>
            <a:r>
              <a:rPr dirty="0" u="sng" sz="15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</a:t>
            </a:r>
            <a:r>
              <a:rPr dirty="0" u="sng" sz="15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//w</a:t>
            </a:r>
            <a:r>
              <a:rPr dirty="0" u="sng" sz="15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ww</a:t>
            </a:r>
            <a:r>
              <a:rPr dirty="0" u="sng" sz="15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.illinoisworknet.com/wbl#:~:text=Work%2Dbased%20learning%20(WBL),while%20gaining%20critical%20job%20skills.&amp;t </a:t>
            </a:r>
            <a:r>
              <a:rPr dirty="0" sz="1500" spc="-10" b="1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u="sng" sz="15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ext=To%20prepare%20for%20WIOA%20requirements,and%20tools%20for%20WBL%20programs</a:t>
            </a:r>
            <a:r>
              <a:rPr dirty="0" sz="1500" spc="-10" b="1">
                <a:solidFill>
                  <a:srgbClr val="16206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243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5216" y="245364"/>
            <a:ext cx="2060447" cy="113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9090" y="304038"/>
            <a:ext cx="4335780" cy="5896610"/>
          </a:xfrm>
          <a:custGeom>
            <a:avLst/>
            <a:gdLst/>
            <a:ahLst/>
            <a:cxnLst/>
            <a:rect l="l" t="t" r="r" b="b"/>
            <a:pathLst>
              <a:path w="4335780" h="5896610">
                <a:moveTo>
                  <a:pt x="0" y="0"/>
                </a:moveTo>
                <a:lnTo>
                  <a:pt x="4335780" y="0"/>
                </a:lnTo>
                <a:lnTo>
                  <a:pt x="4335780" y="5896356"/>
                </a:lnTo>
                <a:lnTo>
                  <a:pt x="0" y="58963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5590" y="6250940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78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8290" y="265429"/>
            <a:ext cx="0" cy="5972810"/>
          </a:xfrm>
          <a:custGeom>
            <a:avLst/>
            <a:gdLst/>
            <a:ahLst/>
            <a:cxnLst/>
            <a:rect l="l" t="t" r="r" b="b"/>
            <a:pathLst>
              <a:path w="0" h="5972810">
                <a:moveTo>
                  <a:pt x="0" y="0"/>
                </a:moveTo>
                <a:lnTo>
                  <a:pt x="0" y="597281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5590" y="240029"/>
            <a:ext cx="63500" cy="25400"/>
          </a:xfrm>
          <a:custGeom>
            <a:avLst/>
            <a:gdLst/>
            <a:ahLst/>
            <a:cxnLst/>
            <a:rect l="l" t="t" r="r" b="b"/>
            <a:pathLst>
              <a:path w="63500" h="25400">
                <a:moveTo>
                  <a:pt x="0" y="25400"/>
                </a:moveTo>
                <a:lnTo>
                  <a:pt x="63500" y="25400"/>
                </a:lnTo>
                <a:lnTo>
                  <a:pt x="635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>
              <a:alpha val="1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25670" y="265429"/>
            <a:ext cx="0" cy="5972810"/>
          </a:xfrm>
          <a:custGeom>
            <a:avLst/>
            <a:gdLst/>
            <a:ahLst/>
            <a:cxnLst/>
            <a:rect l="l" t="t" r="r" b="b"/>
            <a:pathLst>
              <a:path w="0" h="5972810">
                <a:moveTo>
                  <a:pt x="0" y="0"/>
                </a:moveTo>
                <a:lnTo>
                  <a:pt x="0" y="597281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9090" y="252729"/>
            <a:ext cx="4399280" cy="0"/>
          </a:xfrm>
          <a:custGeom>
            <a:avLst/>
            <a:gdLst/>
            <a:ahLst/>
            <a:cxnLst/>
            <a:rect l="l" t="t" r="r" b="b"/>
            <a:pathLst>
              <a:path w="4399280" h="0">
                <a:moveTo>
                  <a:pt x="0" y="0"/>
                </a:moveTo>
                <a:lnTo>
                  <a:pt x="439928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6390" y="6174740"/>
            <a:ext cx="4361180" cy="0"/>
          </a:xfrm>
          <a:custGeom>
            <a:avLst/>
            <a:gdLst/>
            <a:ahLst/>
            <a:cxnLst/>
            <a:rect l="l" t="t" r="r" b="b"/>
            <a:pathLst>
              <a:path w="4361180" h="0">
                <a:moveTo>
                  <a:pt x="0" y="0"/>
                </a:moveTo>
                <a:lnTo>
                  <a:pt x="436118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4490" y="367029"/>
            <a:ext cx="0" cy="5769610"/>
          </a:xfrm>
          <a:custGeom>
            <a:avLst/>
            <a:gdLst/>
            <a:ahLst/>
            <a:cxnLst/>
            <a:rect l="l" t="t" r="r" b="b"/>
            <a:pathLst>
              <a:path w="0" h="5769610">
                <a:moveTo>
                  <a:pt x="0" y="0"/>
                </a:moveTo>
                <a:lnTo>
                  <a:pt x="0" y="576961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6390" y="328929"/>
            <a:ext cx="4361180" cy="0"/>
          </a:xfrm>
          <a:custGeom>
            <a:avLst/>
            <a:gdLst/>
            <a:ahLst/>
            <a:cxnLst/>
            <a:rect l="l" t="t" r="r" b="b"/>
            <a:pathLst>
              <a:path w="4361180" h="0">
                <a:moveTo>
                  <a:pt x="0" y="0"/>
                </a:moveTo>
                <a:lnTo>
                  <a:pt x="436118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49470" y="367538"/>
            <a:ext cx="0" cy="5769610"/>
          </a:xfrm>
          <a:custGeom>
            <a:avLst/>
            <a:gdLst/>
            <a:ahLst/>
            <a:cxnLst/>
            <a:rect l="l" t="t" r="r" b="b"/>
            <a:pathLst>
              <a:path w="0" h="5769610">
                <a:moveTo>
                  <a:pt x="0" y="0"/>
                </a:moveTo>
                <a:lnTo>
                  <a:pt x="0" y="5769356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73100" y="2152282"/>
            <a:ext cx="2968625" cy="2073910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dirty="0" sz="4800" spc="-260" b="0">
                <a:solidFill>
                  <a:srgbClr val="162069"/>
                </a:solidFill>
                <a:latin typeface="Calibri Light"/>
                <a:cs typeface="Calibri Light"/>
              </a:rPr>
              <a:t>W</a:t>
            </a:r>
            <a:r>
              <a:rPr dirty="0" sz="4800" spc="-10" b="0">
                <a:solidFill>
                  <a:srgbClr val="162069"/>
                </a:solidFill>
                <a:latin typeface="Calibri Light"/>
                <a:cs typeface="Calibri Light"/>
              </a:rPr>
              <a:t>o</a:t>
            </a:r>
            <a:r>
              <a:rPr dirty="0" sz="4800" b="0">
                <a:solidFill>
                  <a:srgbClr val="162069"/>
                </a:solidFill>
                <a:latin typeface="Calibri Light"/>
                <a:cs typeface="Calibri Light"/>
              </a:rPr>
              <a:t>r</a:t>
            </a:r>
            <a:r>
              <a:rPr dirty="0" sz="4800" spc="-5" b="0">
                <a:solidFill>
                  <a:srgbClr val="162069"/>
                </a:solidFill>
                <a:latin typeface="Calibri Light"/>
                <a:cs typeface="Calibri Light"/>
              </a:rPr>
              <a:t>k</a:t>
            </a:r>
            <a:r>
              <a:rPr dirty="0" sz="4800" spc="5" b="0">
                <a:solidFill>
                  <a:srgbClr val="162069"/>
                </a:solidFill>
                <a:latin typeface="Calibri Light"/>
                <a:cs typeface="Calibri Light"/>
              </a:rPr>
              <a:t>-</a:t>
            </a:r>
            <a:r>
              <a:rPr dirty="0" sz="4800" spc="-25" b="0">
                <a:solidFill>
                  <a:srgbClr val="162069"/>
                </a:solidFill>
                <a:latin typeface="Calibri Light"/>
                <a:cs typeface="Calibri Light"/>
              </a:rPr>
              <a:t>B</a:t>
            </a:r>
            <a:r>
              <a:rPr dirty="0" sz="4800" spc="-20" b="0">
                <a:solidFill>
                  <a:srgbClr val="162069"/>
                </a:solidFill>
                <a:latin typeface="Calibri Light"/>
                <a:cs typeface="Calibri Light"/>
              </a:rPr>
              <a:t>a</a:t>
            </a:r>
            <a:r>
              <a:rPr dirty="0" sz="4800" spc="-10" b="0">
                <a:solidFill>
                  <a:srgbClr val="162069"/>
                </a:solidFill>
                <a:latin typeface="Calibri Light"/>
                <a:cs typeface="Calibri Light"/>
              </a:rPr>
              <a:t>s</a:t>
            </a:r>
            <a:r>
              <a:rPr dirty="0" sz="4800" spc="-20" b="0">
                <a:solidFill>
                  <a:srgbClr val="162069"/>
                </a:solidFill>
                <a:latin typeface="Calibri Light"/>
                <a:cs typeface="Calibri Light"/>
              </a:rPr>
              <a:t>ed  </a:t>
            </a:r>
            <a:r>
              <a:rPr dirty="0" sz="4800" spc="-10" b="0">
                <a:solidFill>
                  <a:srgbClr val="162069"/>
                </a:solidFill>
                <a:latin typeface="Calibri Light"/>
                <a:cs typeface="Calibri Light"/>
              </a:rPr>
              <a:t>Learning  </a:t>
            </a:r>
            <a:r>
              <a:rPr dirty="0" sz="4800" spc="-20" b="0">
                <a:solidFill>
                  <a:srgbClr val="162069"/>
                </a:solidFill>
                <a:latin typeface="Calibri Light"/>
                <a:cs typeface="Calibri Light"/>
              </a:rPr>
              <a:t>Agenda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66359" y="304801"/>
            <a:ext cx="6590030" cy="693420"/>
          </a:xfrm>
          <a:custGeom>
            <a:avLst/>
            <a:gdLst/>
            <a:ahLst/>
            <a:cxnLst/>
            <a:rect l="l" t="t" r="r" b="b"/>
            <a:pathLst>
              <a:path w="6590030" h="693419">
                <a:moveTo>
                  <a:pt x="6520433" y="0"/>
                </a:moveTo>
                <a:lnTo>
                  <a:pt x="69342" y="0"/>
                </a:lnTo>
                <a:lnTo>
                  <a:pt x="42353" y="5450"/>
                </a:lnTo>
                <a:lnTo>
                  <a:pt x="20312" y="20312"/>
                </a:lnTo>
                <a:lnTo>
                  <a:pt x="5450" y="42353"/>
                </a:lnTo>
                <a:lnTo>
                  <a:pt x="0" y="69342"/>
                </a:lnTo>
                <a:lnTo>
                  <a:pt x="0" y="624078"/>
                </a:lnTo>
                <a:lnTo>
                  <a:pt x="5450" y="651066"/>
                </a:lnTo>
                <a:lnTo>
                  <a:pt x="20312" y="673107"/>
                </a:lnTo>
                <a:lnTo>
                  <a:pt x="42353" y="687969"/>
                </a:lnTo>
                <a:lnTo>
                  <a:pt x="69342" y="693420"/>
                </a:lnTo>
                <a:lnTo>
                  <a:pt x="6520433" y="693420"/>
                </a:lnTo>
                <a:lnTo>
                  <a:pt x="6547422" y="687969"/>
                </a:lnTo>
                <a:lnTo>
                  <a:pt x="6569463" y="673107"/>
                </a:lnTo>
                <a:lnTo>
                  <a:pt x="6584325" y="651066"/>
                </a:lnTo>
                <a:lnTo>
                  <a:pt x="6589776" y="624078"/>
                </a:lnTo>
                <a:lnTo>
                  <a:pt x="6589776" y="69342"/>
                </a:lnTo>
                <a:lnTo>
                  <a:pt x="6584325" y="42353"/>
                </a:lnTo>
                <a:lnTo>
                  <a:pt x="6569463" y="20312"/>
                </a:lnTo>
                <a:lnTo>
                  <a:pt x="6547422" y="5450"/>
                </a:lnTo>
                <a:lnTo>
                  <a:pt x="652043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00231" y="599584"/>
            <a:ext cx="94615" cy="220345"/>
          </a:xfrm>
          <a:custGeom>
            <a:avLst/>
            <a:gdLst/>
            <a:ahLst/>
            <a:cxnLst/>
            <a:rect l="l" t="t" r="r" b="b"/>
            <a:pathLst>
              <a:path w="94614" h="220344">
                <a:moveTo>
                  <a:pt x="19377" y="25512"/>
                </a:moveTo>
                <a:lnTo>
                  <a:pt x="7609" y="25512"/>
                </a:lnTo>
                <a:lnTo>
                  <a:pt x="7609" y="2637"/>
                </a:lnTo>
                <a:lnTo>
                  <a:pt x="10245" y="0"/>
                </a:lnTo>
                <a:lnTo>
                  <a:pt x="16741" y="0"/>
                </a:lnTo>
                <a:lnTo>
                  <a:pt x="19377" y="2637"/>
                </a:lnTo>
                <a:lnTo>
                  <a:pt x="19377" y="25512"/>
                </a:lnTo>
                <a:close/>
              </a:path>
              <a:path w="94614" h="220344">
                <a:moveTo>
                  <a:pt x="47071" y="25512"/>
                </a:moveTo>
                <a:lnTo>
                  <a:pt x="35303" y="25512"/>
                </a:lnTo>
                <a:lnTo>
                  <a:pt x="35303" y="2637"/>
                </a:lnTo>
                <a:lnTo>
                  <a:pt x="37939" y="0"/>
                </a:lnTo>
                <a:lnTo>
                  <a:pt x="44435" y="0"/>
                </a:lnTo>
                <a:lnTo>
                  <a:pt x="47071" y="2637"/>
                </a:lnTo>
                <a:lnTo>
                  <a:pt x="47071" y="25512"/>
                </a:lnTo>
                <a:close/>
              </a:path>
              <a:path w="94614" h="220344">
                <a:moveTo>
                  <a:pt x="94142" y="220306"/>
                </a:moveTo>
                <a:lnTo>
                  <a:pt x="78451" y="220306"/>
                </a:lnTo>
                <a:lnTo>
                  <a:pt x="78451" y="144810"/>
                </a:lnTo>
                <a:lnTo>
                  <a:pt x="74941" y="141297"/>
                </a:lnTo>
                <a:lnTo>
                  <a:pt x="39222" y="141297"/>
                </a:lnTo>
                <a:lnTo>
                  <a:pt x="31570" y="139846"/>
                </a:lnTo>
                <a:lnTo>
                  <a:pt x="25287" y="135715"/>
                </a:lnTo>
                <a:lnTo>
                  <a:pt x="21009" y="129527"/>
                </a:lnTo>
                <a:lnTo>
                  <a:pt x="19415" y="122084"/>
                </a:lnTo>
                <a:lnTo>
                  <a:pt x="19377" y="67587"/>
                </a:lnTo>
                <a:lnTo>
                  <a:pt x="11465" y="63666"/>
                </a:lnTo>
                <a:lnTo>
                  <a:pt x="5334" y="57603"/>
                </a:lnTo>
                <a:lnTo>
                  <a:pt x="1380" y="49938"/>
                </a:lnTo>
                <a:lnTo>
                  <a:pt x="0" y="41211"/>
                </a:lnTo>
                <a:lnTo>
                  <a:pt x="0" y="25512"/>
                </a:lnTo>
                <a:lnTo>
                  <a:pt x="54916" y="25512"/>
                </a:lnTo>
                <a:lnTo>
                  <a:pt x="54916" y="41211"/>
                </a:lnTo>
                <a:lnTo>
                  <a:pt x="53472" y="50027"/>
                </a:lnTo>
                <a:lnTo>
                  <a:pt x="49405" y="57738"/>
                </a:lnTo>
                <a:lnTo>
                  <a:pt x="43131" y="63789"/>
                </a:lnTo>
                <a:lnTo>
                  <a:pt x="35150" y="67587"/>
                </a:lnTo>
                <a:lnTo>
                  <a:pt x="35068" y="122084"/>
                </a:lnTo>
                <a:lnTo>
                  <a:pt x="38578" y="125597"/>
                </a:lnTo>
                <a:lnTo>
                  <a:pt x="74529" y="125597"/>
                </a:lnTo>
                <a:lnTo>
                  <a:pt x="82162" y="127140"/>
                </a:lnTo>
                <a:lnTo>
                  <a:pt x="88397" y="131346"/>
                </a:lnTo>
                <a:lnTo>
                  <a:pt x="92600" y="137584"/>
                </a:lnTo>
                <a:lnTo>
                  <a:pt x="94059" y="144810"/>
                </a:lnTo>
                <a:lnTo>
                  <a:pt x="94142" y="22030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43356" y="748731"/>
            <a:ext cx="27940" cy="51435"/>
          </a:xfrm>
          <a:custGeom>
            <a:avLst/>
            <a:gdLst/>
            <a:ahLst/>
            <a:cxnLst/>
            <a:rect l="l" t="t" r="r" b="b"/>
            <a:pathLst>
              <a:path w="27939" h="51434">
                <a:moveTo>
                  <a:pt x="27481" y="51279"/>
                </a:moveTo>
                <a:lnTo>
                  <a:pt x="0" y="0"/>
                </a:lnTo>
                <a:lnTo>
                  <a:pt x="27481" y="0"/>
                </a:lnTo>
                <a:lnTo>
                  <a:pt x="27481" y="5127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43521" y="483797"/>
            <a:ext cx="251460" cy="326390"/>
          </a:xfrm>
          <a:custGeom>
            <a:avLst/>
            <a:gdLst/>
            <a:ahLst/>
            <a:cxnLst/>
            <a:rect l="l" t="t" r="r" b="b"/>
            <a:pathLst>
              <a:path w="251460" h="326390">
                <a:moveTo>
                  <a:pt x="119019" y="43229"/>
                </a:moveTo>
                <a:lnTo>
                  <a:pt x="103921" y="43229"/>
                </a:lnTo>
                <a:lnTo>
                  <a:pt x="105768" y="43174"/>
                </a:lnTo>
                <a:lnTo>
                  <a:pt x="106710" y="43174"/>
                </a:lnTo>
                <a:lnTo>
                  <a:pt x="109032" y="42550"/>
                </a:lnTo>
                <a:lnTo>
                  <a:pt x="110260" y="40395"/>
                </a:lnTo>
                <a:lnTo>
                  <a:pt x="109691" y="38307"/>
                </a:lnTo>
                <a:lnTo>
                  <a:pt x="102238" y="8909"/>
                </a:lnTo>
                <a:lnTo>
                  <a:pt x="103548" y="3685"/>
                </a:lnTo>
                <a:lnTo>
                  <a:pt x="108232" y="19"/>
                </a:lnTo>
                <a:lnTo>
                  <a:pt x="113614" y="0"/>
                </a:lnTo>
                <a:lnTo>
                  <a:pt x="137149" y="0"/>
                </a:lnTo>
                <a:lnTo>
                  <a:pt x="142523" y="27"/>
                </a:lnTo>
                <a:lnTo>
                  <a:pt x="147195" y="3693"/>
                </a:lnTo>
                <a:lnTo>
                  <a:pt x="148501" y="8909"/>
                </a:lnTo>
                <a:lnTo>
                  <a:pt x="144481" y="24766"/>
                </a:lnTo>
                <a:lnTo>
                  <a:pt x="122008" y="24766"/>
                </a:lnTo>
                <a:lnTo>
                  <a:pt x="119019" y="43229"/>
                </a:lnTo>
                <a:close/>
              </a:path>
              <a:path w="251460" h="326390">
                <a:moveTo>
                  <a:pt x="188119" y="66723"/>
                </a:moveTo>
                <a:lnTo>
                  <a:pt x="62816" y="66723"/>
                </a:lnTo>
                <a:lnTo>
                  <a:pt x="65851" y="50997"/>
                </a:lnTo>
                <a:lnTo>
                  <a:pt x="72632" y="36759"/>
                </a:lnTo>
                <a:lnTo>
                  <a:pt x="82742" y="24659"/>
                </a:lnTo>
                <a:lnTo>
                  <a:pt x="95766" y="15346"/>
                </a:lnTo>
                <a:lnTo>
                  <a:pt x="102289" y="41984"/>
                </a:lnTo>
                <a:lnTo>
                  <a:pt x="103921" y="43229"/>
                </a:lnTo>
                <a:lnTo>
                  <a:pt x="119019" y="43229"/>
                </a:lnTo>
                <a:lnTo>
                  <a:pt x="118831" y="44390"/>
                </a:lnTo>
                <a:lnTo>
                  <a:pt x="125381" y="44390"/>
                </a:lnTo>
                <a:lnTo>
                  <a:pt x="120792" y="62798"/>
                </a:lnTo>
                <a:lnTo>
                  <a:pt x="187362" y="62798"/>
                </a:lnTo>
                <a:lnTo>
                  <a:pt x="188119" y="66723"/>
                </a:lnTo>
                <a:close/>
              </a:path>
              <a:path w="251460" h="326390">
                <a:moveTo>
                  <a:pt x="181385" y="43229"/>
                </a:moveTo>
                <a:lnTo>
                  <a:pt x="146818" y="43229"/>
                </a:lnTo>
                <a:lnTo>
                  <a:pt x="148450" y="41984"/>
                </a:lnTo>
                <a:lnTo>
                  <a:pt x="155170" y="15346"/>
                </a:lnTo>
                <a:lnTo>
                  <a:pt x="168193" y="24659"/>
                </a:lnTo>
                <a:lnTo>
                  <a:pt x="178304" y="36759"/>
                </a:lnTo>
                <a:lnTo>
                  <a:pt x="181385" y="43229"/>
                </a:lnTo>
                <a:close/>
              </a:path>
              <a:path w="251460" h="326390">
                <a:moveTo>
                  <a:pt x="187362" y="62798"/>
                </a:moveTo>
                <a:lnTo>
                  <a:pt x="120792" y="62798"/>
                </a:lnTo>
                <a:lnTo>
                  <a:pt x="133893" y="39641"/>
                </a:lnTo>
                <a:lnTo>
                  <a:pt x="127264" y="39641"/>
                </a:lnTo>
                <a:lnTo>
                  <a:pt x="131461" y="24766"/>
                </a:lnTo>
                <a:lnTo>
                  <a:pt x="144481" y="24766"/>
                </a:lnTo>
                <a:lnTo>
                  <a:pt x="140993" y="38531"/>
                </a:lnTo>
                <a:lnTo>
                  <a:pt x="140550" y="40650"/>
                </a:lnTo>
                <a:lnTo>
                  <a:pt x="141907" y="42730"/>
                </a:lnTo>
                <a:lnTo>
                  <a:pt x="144029" y="43174"/>
                </a:lnTo>
                <a:lnTo>
                  <a:pt x="144971" y="43174"/>
                </a:lnTo>
                <a:lnTo>
                  <a:pt x="146818" y="43229"/>
                </a:lnTo>
                <a:lnTo>
                  <a:pt x="181385" y="43229"/>
                </a:lnTo>
                <a:lnTo>
                  <a:pt x="185084" y="50997"/>
                </a:lnTo>
                <a:lnTo>
                  <a:pt x="187362" y="62798"/>
                </a:lnTo>
                <a:close/>
              </a:path>
              <a:path w="251460" h="326390">
                <a:moveTo>
                  <a:pt x="196376" y="82423"/>
                </a:moveTo>
                <a:lnTo>
                  <a:pt x="54363" y="82423"/>
                </a:lnTo>
                <a:lnTo>
                  <a:pt x="50852" y="78910"/>
                </a:lnTo>
                <a:lnTo>
                  <a:pt x="50852" y="70236"/>
                </a:lnTo>
                <a:lnTo>
                  <a:pt x="54363" y="66723"/>
                </a:lnTo>
                <a:lnTo>
                  <a:pt x="196376" y="66723"/>
                </a:lnTo>
                <a:lnTo>
                  <a:pt x="199887" y="70236"/>
                </a:lnTo>
                <a:lnTo>
                  <a:pt x="199887" y="78910"/>
                </a:lnTo>
                <a:lnTo>
                  <a:pt x="196376" y="82423"/>
                </a:lnTo>
                <a:close/>
              </a:path>
              <a:path w="251460" h="326390">
                <a:moveTo>
                  <a:pt x="50115" y="241108"/>
                </a:moveTo>
                <a:lnTo>
                  <a:pt x="45031" y="236249"/>
                </a:lnTo>
                <a:lnTo>
                  <a:pt x="38272" y="233533"/>
                </a:lnTo>
                <a:lnTo>
                  <a:pt x="0" y="233533"/>
                </a:lnTo>
                <a:lnTo>
                  <a:pt x="1375" y="225536"/>
                </a:lnTo>
                <a:lnTo>
                  <a:pt x="36034" y="192012"/>
                </a:lnTo>
                <a:lnTo>
                  <a:pt x="59395" y="181979"/>
                </a:lnTo>
                <a:lnTo>
                  <a:pt x="85179" y="171476"/>
                </a:lnTo>
                <a:lnTo>
                  <a:pt x="86136" y="170043"/>
                </a:lnTo>
                <a:lnTo>
                  <a:pt x="86128" y="158822"/>
                </a:lnTo>
                <a:lnTo>
                  <a:pt x="76188" y="148838"/>
                </a:lnTo>
                <a:lnTo>
                  <a:pt x="68805" y="137038"/>
                </a:lnTo>
                <a:lnTo>
                  <a:pt x="64206" y="123899"/>
                </a:lnTo>
                <a:lnTo>
                  <a:pt x="62620" y="109898"/>
                </a:lnTo>
                <a:lnTo>
                  <a:pt x="62620" y="82423"/>
                </a:lnTo>
                <a:lnTo>
                  <a:pt x="78287" y="82423"/>
                </a:lnTo>
                <a:lnTo>
                  <a:pt x="78287" y="109898"/>
                </a:lnTo>
                <a:lnTo>
                  <a:pt x="81986" y="128230"/>
                </a:lnTo>
                <a:lnTo>
                  <a:pt x="92074" y="143201"/>
                </a:lnTo>
                <a:lnTo>
                  <a:pt x="107036" y="153295"/>
                </a:lnTo>
                <a:lnTo>
                  <a:pt x="125358" y="156997"/>
                </a:lnTo>
                <a:lnTo>
                  <a:pt x="166452" y="156997"/>
                </a:lnTo>
                <a:lnTo>
                  <a:pt x="164635" y="158822"/>
                </a:lnTo>
                <a:lnTo>
                  <a:pt x="164603" y="168069"/>
                </a:lnTo>
                <a:lnTo>
                  <a:pt x="101822" y="168069"/>
                </a:lnTo>
                <a:lnTo>
                  <a:pt x="101809" y="174541"/>
                </a:lnTo>
                <a:lnTo>
                  <a:pt x="99018" y="180221"/>
                </a:lnTo>
                <a:lnTo>
                  <a:pt x="94228" y="183918"/>
                </a:lnTo>
                <a:lnTo>
                  <a:pt x="101866" y="185928"/>
                </a:lnTo>
                <a:lnTo>
                  <a:pt x="103791" y="186281"/>
                </a:lnTo>
                <a:lnTo>
                  <a:pt x="90309" y="186281"/>
                </a:lnTo>
                <a:lnTo>
                  <a:pt x="90054" y="186402"/>
                </a:lnTo>
                <a:lnTo>
                  <a:pt x="89832" y="186540"/>
                </a:lnTo>
                <a:lnTo>
                  <a:pt x="56540" y="200085"/>
                </a:lnTo>
                <a:lnTo>
                  <a:pt x="50115" y="241108"/>
                </a:lnTo>
                <a:close/>
              </a:path>
              <a:path w="251460" h="326390">
                <a:moveTo>
                  <a:pt x="166452" y="156997"/>
                </a:moveTo>
                <a:lnTo>
                  <a:pt x="125358" y="156997"/>
                </a:lnTo>
                <a:lnTo>
                  <a:pt x="143679" y="153295"/>
                </a:lnTo>
                <a:lnTo>
                  <a:pt x="158642" y="143201"/>
                </a:lnTo>
                <a:lnTo>
                  <a:pt x="168730" y="128230"/>
                </a:lnTo>
                <a:lnTo>
                  <a:pt x="172429" y="109898"/>
                </a:lnTo>
                <a:lnTo>
                  <a:pt x="172429" y="82423"/>
                </a:lnTo>
                <a:lnTo>
                  <a:pt x="188119" y="82423"/>
                </a:lnTo>
                <a:lnTo>
                  <a:pt x="188119" y="109898"/>
                </a:lnTo>
                <a:lnTo>
                  <a:pt x="186537" y="123910"/>
                </a:lnTo>
                <a:lnTo>
                  <a:pt x="181938" y="137057"/>
                </a:lnTo>
                <a:lnTo>
                  <a:pt x="174550" y="148864"/>
                </a:lnTo>
                <a:lnTo>
                  <a:pt x="166452" y="156997"/>
                </a:lnTo>
                <a:close/>
              </a:path>
              <a:path w="251460" h="326390">
                <a:moveTo>
                  <a:pt x="125368" y="172696"/>
                </a:moveTo>
                <a:lnTo>
                  <a:pt x="113424" y="171540"/>
                </a:lnTo>
                <a:lnTo>
                  <a:pt x="101822" y="168069"/>
                </a:lnTo>
                <a:lnTo>
                  <a:pt x="148913" y="168069"/>
                </a:lnTo>
                <a:lnTo>
                  <a:pt x="137311" y="171540"/>
                </a:lnTo>
                <a:lnTo>
                  <a:pt x="125368" y="172696"/>
                </a:lnTo>
                <a:close/>
              </a:path>
              <a:path w="251460" h="326390">
                <a:moveTo>
                  <a:pt x="159537" y="188396"/>
                </a:moveTo>
                <a:lnTo>
                  <a:pt x="125358" y="188396"/>
                </a:lnTo>
                <a:lnTo>
                  <a:pt x="133361" y="188172"/>
                </a:lnTo>
                <a:lnTo>
                  <a:pt x="141247" y="187348"/>
                </a:lnTo>
                <a:lnTo>
                  <a:pt x="148904" y="185965"/>
                </a:lnTo>
                <a:lnTo>
                  <a:pt x="156562" y="183973"/>
                </a:lnTo>
                <a:lnTo>
                  <a:pt x="151737" y="180275"/>
                </a:lnTo>
                <a:lnTo>
                  <a:pt x="148909" y="174541"/>
                </a:lnTo>
                <a:lnTo>
                  <a:pt x="148913" y="168069"/>
                </a:lnTo>
                <a:lnTo>
                  <a:pt x="164603" y="168069"/>
                </a:lnTo>
                <a:lnTo>
                  <a:pt x="164606" y="170043"/>
                </a:lnTo>
                <a:lnTo>
                  <a:pt x="165564" y="171476"/>
                </a:lnTo>
                <a:lnTo>
                  <a:pt x="191485" y="181893"/>
                </a:lnTo>
                <a:lnTo>
                  <a:pt x="202911" y="186296"/>
                </a:lnTo>
                <a:lnTo>
                  <a:pt x="160418" y="186296"/>
                </a:lnTo>
                <a:lnTo>
                  <a:pt x="159537" y="188396"/>
                </a:lnTo>
                <a:close/>
              </a:path>
              <a:path w="251460" h="326390">
                <a:moveTo>
                  <a:pt x="133203" y="278670"/>
                </a:moveTo>
                <a:lnTo>
                  <a:pt x="117532" y="278670"/>
                </a:lnTo>
                <a:lnTo>
                  <a:pt x="117532" y="251195"/>
                </a:lnTo>
                <a:lnTo>
                  <a:pt x="90309" y="186281"/>
                </a:lnTo>
                <a:lnTo>
                  <a:pt x="103791" y="186281"/>
                </a:lnTo>
                <a:lnTo>
                  <a:pt x="109622" y="187348"/>
                </a:lnTo>
                <a:lnTo>
                  <a:pt x="117464" y="188172"/>
                </a:lnTo>
                <a:lnTo>
                  <a:pt x="125358" y="188396"/>
                </a:lnTo>
                <a:lnTo>
                  <a:pt x="159537" y="188396"/>
                </a:lnTo>
                <a:lnTo>
                  <a:pt x="133203" y="251195"/>
                </a:lnTo>
                <a:lnTo>
                  <a:pt x="133203" y="278670"/>
                </a:lnTo>
                <a:close/>
              </a:path>
              <a:path w="251460" h="326390">
                <a:moveTo>
                  <a:pt x="207752" y="319905"/>
                </a:moveTo>
                <a:lnTo>
                  <a:pt x="207752" y="294369"/>
                </a:lnTo>
                <a:lnTo>
                  <a:pt x="58693" y="294369"/>
                </a:lnTo>
                <a:lnTo>
                  <a:pt x="58693" y="278670"/>
                </a:lnTo>
                <a:lnTo>
                  <a:pt x="206556" y="278670"/>
                </a:lnTo>
                <a:lnTo>
                  <a:pt x="194443" y="199983"/>
                </a:lnTo>
                <a:lnTo>
                  <a:pt x="160861" y="186540"/>
                </a:lnTo>
                <a:lnTo>
                  <a:pt x="160615" y="186387"/>
                </a:lnTo>
                <a:lnTo>
                  <a:pt x="160418" y="186296"/>
                </a:lnTo>
                <a:lnTo>
                  <a:pt x="202911" y="186296"/>
                </a:lnTo>
                <a:lnTo>
                  <a:pt x="236238" y="205874"/>
                </a:lnTo>
                <a:lnTo>
                  <a:pt x="250881" y="235334"/>
                </a:lnTo>
                <a:lnTo>
                  <a:pt x="250865" y="304182"/>
                </a:lnTo>
                <a:lnTo>
                  <a:pt x="247727" y="306537"/>
                </a:lnTo>
                <a:lnTo>
                  <a:pt x="240811" y="310584"/>
                </a:lnTo>
                <a:lnTo>
                  <a:pt x="231660" y="314161"/>
                </a:lnTo>
                <a:lnTo>
                  <a:pt x="220549" y="317268"/>
                </a:lnTo>
                <a:lnTo>
                  <a:pt x="207752" y="319905"/>
                </a:lnTo>
                <a:close/>
              </a:path>
              <a:path w="251460" h="326390">
                <a:moveTo>
                  <a:pt x="128720" y="326024"/>
                </a:moveTo>
                <a:lnTo>
                  <a:pt x="126464" y="326024"/>
                </a:lnTo>
                <a:lnTo>
                  <a:pt x="117532" y="325953"/>
                </a:lnTo>
                <a:lnTo>
                  <a:pt x="117532" y="294369"/>
                </a:lnTo>
                <a:lnTo>
                  <a:pt x="133223" y="294369"/>
                </a:lnTo>
                <a:lnTo>
                  <a:pt x="133223" y="325969"/>
                </a:lnTo>
                <a:lnTo>
                  <a:pt x="128720" y="32602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028818" y="505042"/>
            <a:ext cx="247396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What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work-based</a:t>
            </a:r>
            <a:r>
              <a:rPr dirty="0" sz="1600" spc="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Calibri"/>
                <a:cs typeface="Calibri"/>
              </a:rPr>
              <a:t>learning?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66359" y="1170432"/>
            <a:ext cx="6590030" cy="695325"/>
          </a:xfrm>
          <a:custGeom>
            <a:avLst/>
            <a:gdLst/>
            <a:ahLst/>
            <a:cxnLst/>
            <a:rect l="l" t="t" r="r" b="b"/>
            <a:pathLst>
              <a:path w="6590030" h="695325">
                <a:moveTo>
                  <a:pt x="6520281" y="0"/>
                </a:moveTo>
                <a:lnTo>
                  <a:pt x="69494" y="0"/>
                </a:lnTo>
                <a:lnTo>
                  <a:pt x="42444" y="5461"/>
                </a:lnTo>
                <a:lnTo>
                  <a:pt x="20354" y="20354"/>
                </a:lnTo>
                <a:lnTo>
                  <a:pt x="5461" y="42444"/>
                </a:lnTo>
                <a:lnTo>
                  <a:pt x="0" y="69494"/>
                </a:lnTo>
                <a:lnTo>
                  <a:pt x="0" y="625449"/>
                </a:lnTo>
                <a:lnTo>
                  <a:pt x="5461" y="652499"/>
                </a:lnTo>
                <a:lnTo>
                  <a:pt x="20354" y="674589"/>
                </a:lnTo>
                <a:lnTo>
                  <a:pt x="42444" y="689482"/>
                </a:lnTo>
                <a:lnTo>
                  <a:pt x="69494" y="694943"/>
                </a:lnTo>
                <a:lnTo>
                  <a:pt x="6520281" y="694943"/>
                </a:lnTo>
                <a:lnTo>
                  <a:pt x="6547331" y="689482"/>
                </a:lnTo>
                <a:lnTo>
                  <a:pt x="6569421" y="674589"/>
                </a:lnTo>
                <a:lnTo>
                  <a:pt x="6584314" y="652499"/>
                </a:lnTo>
                <a:lnTo>
                  <a:pt x="6589776" y="625449"/>
                </a:lnTo>
                <a:lnTo>
                  <a:pt x="6589776" y="69494"/>
                </a:lnTo>
                <a:lnTo>
                  <a:pt x="6584314" y="42444"/>
                </a:lnTo>
                <a:lnTo>
                  <a:pt x="6569421" y="20354"/>
                </a:lnTo>
                <a:lnTo>
                  <a:pt x="6547331" y="5461"/>
                </a:lnTo>
                <a:lnTo>
                  <a:pt x="652028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06208" y="1417481"/>
            <a:ext cx="327025" cy="204470"/>
          </a:xfrm>
          <a:custGeom>
            <a:avLst/>
            <a:gdLst/>
            <a:ahLst/>
            <a:cxnLst/>
            <a:rect l="l" t="t" r="r" b="b"/>
            <a:pathLst>
              <a:path w="327025" h="204469">
                <a:moveTo>
                  <a:pt x="201641" y="5220"/>
                </a:moveTo>
                <a:lnTo>
                  <a:pt x="164475" y="5220"/>
                </a:lnTo>
                <a:lnTo>
                  <a:pt x="167601" y="1880"/>
                </a:lnTo>
                <a:lnTo>
                  <a:pt x="171983" y="0"/>
                </a:lnTo>
                <a:lnTo>
                  <a:pt x="180620" y="86"/>
                </a:lnTo>
                <a:lnTo>
                  <a:pt x="184531" y="1620"/>
                </a:lnTo>
                <a:lnTo>
                  <a:pt x="187540" y="4356"/>
                </a:lnTo>
                <a:lnTo>
                  <a:pt x="199307" y="4356"/>
                </a:lnTo>
                <a:lnTo>
                  <a:pt x="201641" y="5220"/>
                </a:lnTo>
                <a:close/>
              </a:path>
              <a:path w="327025" h="204469">
                <a:moveTo>
                  <a:pt x="199307" y="4356"/>
                </a:moveTo>
                <a:lnTo>
                  <a:pt x="187540" y="4356"/>
                </a:lnTo>
                <a:lnTo>
                  <a:pt x="191313" y="2829"/>
                </a:lnTo>
                <a:lnTo>
                  <a:pt x="195534" y="2829"/>
                </a:lnTo>
                <a:lnTo>
                  <a:pt x="199307" y="4356"/>
                </a:lnTo>
                <a:close/>
              </a:path>
              <a:path w="327025" h="204469">
                <a:moveTo>
                  <a:pt x="135212" y="204292"/>
                </a:moveTo>
                <a:lnTo>
                  <a:pt x="135212" y="145418"/>
                </a:lnTo>
                <a:lnTo>
                  <a:pt x="43031" y="145418"/>
                </a:lnTo>
                <a:lnTo>
                  <a:pt x="26079" y="140253"/>
                </a:lnTo>
                <a:lnTo>
                  <a:pt x="12381" y="126083"/>
                </a:lnTo>
                <a:lnTo>
                  <a:pt x="3221" y="104900"/>
                </a:lnTo>
                <a:lnTo>
                  <a:pt x="13" y="79715"/>
                </a:lnTo>
                <a:lnTo>
                  <a:pt x="0" y="77733"/>
                </a:lnTo>
                <a:lnTo>
                  <a:pt x="2932" y="53613"/>
                </a:lnTo>
                <a:lnTo>
                  <a:pt x="23961" y="18654"/>
                </a:lnTo>
                <a:lnTo>
                  <a:pt x="143881" y="11971"/>
                </a:lnTo>
                <a:lnTo>
                  <a:pt x="145572" y="8988"/>
                </a:lnTo>
                <a:lnTo>
                  <a:pt x="148169" y="6625"/>
                </a:lnTo>
                <a:lnTo>
                  <a:pt x="151295" y="5220"/>
                </a:lnTo>
                <a:lnTo>
                  <a:pt x="155496" y="3375"/>
                </a:lnTo>
                <a:lnTo>
                  <a:pt x="160274" y="3375"/>
                </a:lnTo>
                <a:lnTo>
                  <a:pt x="164475" y="5220"/>
                </a:lnTo>
                <a:lnTo>
                  <a:pt x="201641" y="5220"/>
                </a:lnTo>
                <a:lnTo>
                  <a:pt x="202999" y="5722"/>
                </a:lnTo>
                <a:lnTo>
                  <a:pt x="206027" y="8446"/>
                </a:lnTo>
                <a:lnTo>
                  <a:pt x="207780" y="11971"/>
                </a:lnTo>
                <a:lnTo>
                  <a:pt x="278387" y="11971"/>
                </a:lnTo>
                <a:lnTo>
                  <a:pt x="299884" y="18692"/>
                </a:lnTo>
                <a:lnTo>
                  <a:pt x="307926" y="27670"/>
                </a:lnTo>
                <a:lnTo>
                  <a:pt x="43031" y="27670"/>
                </a:lnTo>
                <a:lnTo>
                  <a:pt x="33147" y="31349"/>
                </a:lnTo>
                <a:lnTo>
                  <a:pt x="24330" y="41731"/>
                </a:lnTo>
                <a:lnTo>
                  <a:pt x="17999" y="57839"/>
                </a:lnTo>
                <a:lnTo>
                  <a:pt x="15685" y="77733"/>
                </a:lnTo>
                <a:lnTo>
                  <a:pt x="15692" y="79715"/>
                </a:lnTo>
                <a:lnTo>
                  <a:pt x="17999" y="99549"/>
                </a:lnTo>
                <a:lnTo>
                  <a:pt x="24330" y="115657"/>
                </a:lnTo>
                <a:lnTo>
                  <a:pt x="33147" y="126040"/>
                </a:lnTo>
                <a:lnTo>
                  <a:pt x="43031" y="129718"/>
                </a:lnTo>
                <a:lnTo>
                  <a:pt x="150903" y="129718"/>
                </a:lnTo>
                <a:lnTo>
                  <a:pt x="150903" y="172265"/>
                </a:lnTo>
                <a:lnTo>
                  <a:pt x="213664" y="172265"/>
                </a:lnTo>
                <a:lnTo>
                  <a:pt x="213664" y="173874"/>
                </a:lnTo>
                <a:lnTo>
                  <a:pt x="174438" y="173874"/>
                </a:lnTo>
                <a:lnTo>
                  <a:pt x="135212" y="204292"/>
                </a:lnTo>
                <a:close/>
              </a:path>
              <a:path w="327025" h="204469">
                <a:moveTo>
                  <a:pt x="79982" y="94394"/>
                </a:moveTo>
                <a:lnTo>
                  <a:pt x="68253" y="94394"/>
                </a:lnTo>
                <a:lnTo>
                  <a:pt x="68321" y="89559"/>
                </a:lnTo>
                <a:lnTo>
                  <a:pt x="68445" y="73945"/>
                </a:lnTo>
                <a:lnTo>
                  <a:pt x="66624" y="55819"/>
                </a:lnTo>
                <a:lnTo>
                  <a:pt x="61325" y="40917"/>
                </a:lnTo>
                <a:lnTo>
                  <a:pt x="53254" y="31166"/>
                </a:lnTo>
                <a:lnTo>
                  <a:pt x="43031" y="27670"/>
                </a:lnTo>
                <a:lnTo>
                  <a:pt x="71392" y="27670"/>
                </a:lnTo>
                <a:lnTo>
                  <a:pt x="76788" y="36972"/>
                </a:lnTo>
                <a:lnTo>
                  <a:pt x="80820" y="48041"/>
                </a:lnTo>
                <a:lnTo>
                  <a:pt x="83346" y="60718"/>
                </a:lnTo>
                <a:lnTo>
                  <a:pt x="84097" y="72807"/>
                </a:lnTo>
                <a:lnTo>
                  <a:pt x="84085" y="81932"/>
                </a:lnTo>
                <a:lnTo>
                  <a:pt x="82728" y="88212"/>
                </a:lnTo>
                <a:lnTo>
                  <a:pt x="79982" y="94394"/>
                </a:lnTo>
                <a:close/>
              </a:path>
              <a:path w="327025" h="204469">
                <a:moveTo>
                  <a:pt x="162088" y="94394"/>
                </a:moveTo>
                <a:lnTo>
                  <a:pt x="123994" y="94394"/>
                </a:lnTo>
                <a:lnTo>
                  <a:pt x="121823" y="92671"/>
                </a:lnTo>
                <a:lnTo>
                  <a:pt x="120130" y="90457"/>
                </a:lnTo>
                <a:lnTo>
                  <a:pt x="118738" y="87205"/>
                </a:lnTo>
                <a:lnTo>
                  <a:pt x="117364" y="84076"/>
                </a:lnTo>
                <a:lnTo>
                  <a:pt x="117327" y="78694"/>
                </a:lnTo>
                <a:lnTo>
                  <a:pt x="119051" y="74769"/>
                </a:lnTo>
                <a:lnTo>
                  <a:pt x="115791" y="71716"/>
                </a:lnTo>
                <a:lnTo>
                  <a:pt x="113953" y="67536"/>
                </a:lnTo>
                <a:lnTo>
                  <a:pt x="113928" y="58842"/>
                </a:lnTo>
                <a:lnTo>
                  <a:pt x="115521" y="54854"/>
                </a:lnTo>
                <a:lnTo>
                  <a:pt x="118345" y="51809"/>
                </a:lnTo>
                <a:lnTo>
                  <a:pt x="117238" y="45424"/>
                </a:lnTo>
                <a:lnTo>
                  <a:pt x="118609" y="39319"/>
                </a:lnTo>
                <a:lnTo>
                  <a:pt x="122163" y="34170"/>
                </a:lnTo>
                <a:lnTo>
                  <a:pt x="127602" y="30653"/>
                </a:lnTo>
                <a:lnTo>
                  <a:pt x="127602" y="27670"/>
                </a:lnTo>
                <a:lnTo>
                  <a:pt x="225432" y="27670"/>
                </a:lnTo>
                <a:lnTo>
                  <a:pt x="225636" y="28377"/>
                </a:lnTo>
                <a:lnTo>
                  <a:pt x="175615" y="28377"/>
                </a:lnTo>
                <a:lnTo>
                  <a:pt x="162222" y="31146"/>
                </a:lnTo>
                <a:lnTo>
                  <a:pt x="151308" y="38581"/>
                </a:lnTo>
                <a:lnTo>
                  <a:pt x="143977" y="49569"/>
                </a:lnTo>
                <a:lnTo>
                  <a:pt x="141331" y="62995"/>
                </a:lnTo>
                <a:lnTo>
                  <a:pt x="144083" y="76357"/>
                </a:lnTo>
                <a:lnTo>
                  <a:pt x="151473" y="87260"/>
                </a:lnTo>
                <a:lnTo>
                  <a:pt x="162088" y="94394"/>
                </a:lnTo>
                <a:close/>
              </a:path>
              <a:path w="327025" h="204469">
                <a:moveTo>
                  <a:pt x="324917" y="94394"/>
                </a:moveTo>
                <a:lnTo>
                  <a:pt x="307806" y="94394"/>
                </a:lnTo>
                <a:lnTo>
                  <a:pt x="309604" y="91191"/>
                </a:lnTo>
                <a:lnTo>
                  <a:pt x="310693" y="85170"/>
                </a:lnTo>
                <a:lnTo>
                  <a:pt x="297711" y="38204"/>
                </a:lnTo>
                <a:lnTo>
                  <a:pt x="278387" y="27670"/>
                </a:lnTo>
                <a:lnTo>
                  <a:pt x="307926" y="27670"/>
                </a:lnTo>
                <a:lnTo>
                  <a:pt x="314975" y="35540"/>
                </a:lnTo>
                <a:lnTo>
                  <a:pt x="323873" y="57539"/>
                </a:lnTo>
                <a:lnTo>
                  <a:pt x="326792" y="79715"/>
                </a:lnTo>
                <a:lnTo>
                  <a:pt x="325116" y="93966"/>
                </a:lnTo>
                <a:lnTo>
                  <a:pt x="324917" y="94394"/>
                </a:lnTo>
                <a:close/>
              </a:path>
              <a:path w="327025" h="204469">
                <a:moveTo>
                  <a:pt x="323563" y="97299"/>
                </a:moveTo>
                <a:lnTo>
                  <a:pt x="175772" y="97299"/>
                </a:lnTo>
                <a:lnTo>
                  <a:pt x="189177" y="94590"/>
                </a:lnTo>
                <a:lnTo>
                  <a:pt x="200125" y="87205"/>
                </a:lnTo>
                <a:lnTo>
                  <a:pt x="207506" y="76251"/>
                </a:lnTo>
                <a:lnTo>
                  <a:pt x="210212" y="62838"/>
                </a:lnTo>
                <a:lnTo>
                  <a:pt x="207506" y="49424"/>
                </a:lnTo>
                <a:lnTo>
                  <a:pt x="200125" y="38470"/>
                </a:lnTo>
                <a:lnTo>
                  <a:pt x="189177" y="31085"/>
                </a:lnTo>
                <a:lnTo>
                  <a:pt x="175772" y="28377"/>
                </a:lnTo>
                <a:lnTo>
                  <a:pt x="225636" y="28377"/>
                </a:lnTo>
                <a:lnTo>
                  <a:pt x="225714" y="28734"/>
                </a:lnTo>
                <a:lnTo>
                  <a:pt x="225785" y="29279"/>
                </a:lnTo>
                <a:lnTo>
                  <a:pt x="229578" y="30881"/>
                </a:lnTo>
                <a:lnTo>
                  <a:pt x="232602" y="33891"/>
                </a:lnTo>
                <a:lnTo>
                  <a:pt x="235976" y="41731"/>
                </a:lnTo>
                <a:lnTo>
                  <a:pt x="236043" y="46659"/>
                </a:lnTo>
                <a:lnTo>
                  <a:pt x="234219" y="50867"/>
                </a:lnTo>
                <a:lnTo>
                  <a:pt x="237541" y="54007"/>
                </a:lnTo>
                <a:lnTo>
                  <a:pt x="239416" y="58383"/>
                </a:lnTo>
                <a:lnTo>
                  <a:pt x="239392" y="67033"/>
                </a:lnTo>
                <a:lnTo>
                  <a:pt x="237855" y="70958"/>
                </a:lnTo>
                <a:lnTo>
                  <a:pt x="235082" y="73945"/>
                </a:lnTo>
                <a:lnTo>
                  <a:pt x="236541" y="77733"/>
                </a:lnTo>
                <a:lnTo>
                  <a:pt x="236541" y="81932"/>
                </a:lnTo>
                <a:lnTo>
                  <a:pt x="233626" y="89559"/>
                </a:lnTo>
                <a:lnTo>
                  <a:pt x="230698" y="92683"/>
                </a:lnTo>
                <a:lnTo>
                  <a:pt x="227001" y="94394"/>
                </a:lnTo>
                <a:lnTo>
                  <a:pt x="324917" y="94394"/>
                </a:lnTo>
                <a:lnTo>
                  <a:pt x="323563" y="97299"/>
                </a:lnTo>
                <a:close/>
              </a:path>
              <a:path w="327025" h="204469">
                <a:moveTo>
                  <a:pt x="307806" y="110094"/>
                </a:moveTo>
                <a:lnTo>
                  <a:pt x="56760" y="110094"/>
                </a:lnTo>
                <a:lnTo>
                  <a:pt x="45983" y="107210"/>
                </a:lnTo>
                <a:lnTo>
                  <a:pt x="37265" y="99295"/>
                </a:lnTo>
                <a:lnTo>
                  <a:pt x="31430" y="87459"/>
                </a:lnTo>
                <a:lnTo>
                  <a:pt x="29302" y="72807"/>
                </a:lnTo>
                <a:lnTo>
                  <a:pt x="29282" y="69019"/>
                </a:lnTo>
                <a:lnTo>
                  <a:pt x="29675" y="65244"/>
                </a:lnTo>
                <a:lnTo>
                  <a:pt x="31420" y="57303"/>
                </a:lnTo>
                <a:lnTo>
                  <a:pt x="35617" y="54635"/>
                </a:lnTo>
                <a:lnTo>
                  <a:pt x="44090" y="56518"/>
                </a:lnTo>
                <a:lnTo>
                  <a:pt x="46758" y="60718"/>
                </a:lnTo>
                <a:lnTo>
                  <a:pt x="45251" y="67536"/>
                </a:lnTo>
                <a:lnTo>
                  <a:pt x="45094" y="69019"/>
                </a:lnTo>
                <a:lnTo>
                  <a:pt x="44992" y="85170"/>
                </a:lnTo>
                <a:lnTo>
                  <a:pt x="51190" y="94394"/>
                </a:lnTo>
                <a:lnTo>
                  <a:pt x="162088" y="94394"/>
                </a:lnTo>
                <a:lnTo>
                  <a:pt x="162403" y="94606"/>
                </a:lnTo>
                <a:lnTo>
                  <a:pt x="175772" y="97299"/>
                </a:lnTo>
                <a:lnTo>
                  <a:pt x="323563" y="97299"/>
                </a:lnTo>
                <a:lnTo>
                  <a:pt x="320741" y="103353"/>
                </a:lnTo>
                <a:lnTo>
                  <a:pt x="314645" y="108515"/>
                </a:lnTo>
                <a:lnTo>
                  <a:pt x="307806" y="110094"/>
                </a:lnTo>
                <a:close/>
              </a:path>
              <a:path w="327025" h="204469">
                <a:moveTo>
                  <a:pt x="150903" y="129718"/>
                </a:moveTo>
                <a:lnTo>
                  <a:pt x="135212" y="129718"/>
                </a:lnTo>
                <a:lnTo>
                  <a:pt x="135212" y="110094"/>
                </a:lnTo>
                <a:lnTo>
                  <a:pt x="217116" y="110094"/>
                </a:lnTo>
                <a:lnTo>
                  <a:pt x="216014" y="110667"/>
                </a:lnTo>
                <a:lnTo>
                  <a:pt x="214857" y="111126"/>
                </a:lnTo>
                <a:lnTo>
                  <a:pt x="213664" y="111468"/>
                </a:lnTo>
                <a:lnTo>
                  <a:pt x="213664" y="119867"/>
                </a:lnTo>
                <a:lnTo>
                  <a:pt x="150903" y="119867"/>
                </a:lnTo>
                <a:lnTo>
                  <a:pt x="150903" y="129718"/>
                </a:lnTo>
                <a:close/>
              </a:path>
              <a:path w="327025" h="204469">
                <a:moveTo>
                  <a:pt x="305845" y="129718"/>
                </a:moveTo>
                <a:lnTo>
                  <a:pt x="274896" y="129718"/>
                </a:lnTo>
                <a:lnTo>
                  <a:pt x="270882" y="124129"/>
                </a:lnTo>
                <a:lnTo>
                  <a:pt x="270769" y="123937"/>
                </a:lnTo>
                <a:lnTo>
                  <a:pt x="268580" y="117135"/>
                </a:lnTo>
                <a:lnTo>
                  <a:pt x="268580" y="110094"/>
                </a:lnTo>
                <a:lnTo>
                  <a:pt x="284271" y="110094"/>
                </a:lnTo>
                <a:lnTo>
                  <a:pt x="286285" y="118027"/>
                </a:lnTo>
                <a:lnTo>
                  <a:pt x="291011" y="124360"/>
                </a:lnTo>
                <a:lnTo>
                  <a:pt x="297761" y="128466"/>
                </a:lnTo>
                <a:lnTo>
                  <a:pt x="305845" y="129718"/>
                </a:lnTo>
                <a:close/>
              </a:path>
              <a:path w="327025" h="204469">
                <a:moveTo>
                  <a:pt x="161749" y="122791"/>
                </a:moveTo>
                <a:lnTo>
                  <a:pt x="157551" y="122791"/>
                </a:lnTo>
                <a:lnTo>
                  <a:pt x="152770" y="120923"/>
                </a:lnTo>
                <a:lnTo>
                  <a:pt x="151813" y="120436"/>
                </a:lnTo>
                <a:lnTo>
                  <a:pt x="150903" y="119867"/>
                </a:lnTo>
                <a:lnTo>
                  <a:pt x="213664" y="119867"/>
                </a:lnTo>
                <a:lnTo>
                  <a:pt x="213664" y="120613"/>
                </a:lnTo>
                <a:lnTo>
                  <a:pt x="188716" y="120613"/>
                </a:lnTo>
                <a:lnTo>
                  <a:pt x="188050" y="121319"/>
                </a:lnTo>
                <a:lnTo>
                  <a:pt x="165534" y="121319"/>
                </a:lnTo>
                <a:lnTo>
                  <a:pt x="161749" y="122791"/>
                </a:lnTo>
                <a:close/>
              </a:path>
              <a:path w="327025" h="204469">
                <a:moveTo>
                  <a:pt x="194847" y="122222"/>
                </a:moveTo>
                <a:lnTo>
                  <a:pt x="191639" y="121841"/>
                </a:lnTo>
                <a:lnTo>
                  <a:pt x="188716" y="120613"/>
                </a:lnTo>
                <a:lnTo>
                  <a:pt x="213664" y="120613"/>
                </a:lnTo>
                <a:lnTo>
                  <a:pt x="213664" y="121712"/>
                </a:lnTo>
                <a:lnTo>
                  <a:pt x="197974" y="121712"/>
                </a:lnTo>
                <a:lnTo>
                  <a:pt x="194847" y="122222"/>
                </a:lnTo>
                <a:close/>
              </a:path>
              <a:path w="327025" h="204469">
                <a:moveTo>
                  <a:pt x="181205" y="125813"/>
                </a:moveTo>
                <a:lnTo>
                  <a:pt x="176635" y="125794"/>
                </a:lnTo>
                <a:lnTo>
                  <a:pt x="172512" y="125719"/>
                </a:lnTo>
                <a:lnTo>
                  <a:pt x="168558" y="124129"/>
                </a:lnTo>
                <a:lnTo>
                  <a:pt x="165534" y="121319"/>
                </a:lnTo>
                <a:lnTo>
                  <a:pt x="188050" y="121319"/>
                </a:lnTo>
                <a:lnTo>
                  <a:pt x="185578" y="123937"/>
                </a:lnTo>
                <a:lnTo>
                  <a:pt x="181205" y="125813"/>
                </a:lnTo>
                <a:close/>
              </a:path>
              <a:path w="327025" h="204469">
                <a:moveTo>
                  <a:pt x="213664" y="172265"/>
                </a:moveTo>
                <a:lnTo>
                  <a:pt x="197974" y="172265"/>
                </a:lnTo>
                <a:lnTo>
                  <a:pt x="197974" y="121712"/>
                </a:lnTo>
                <a:lnTo>
                  <a:pt x="213664" y="121712"/>
                </a:lnTo>
                <a:lnTo>
                  <a:pt x="213664" y="129718"/>
                </a:lnTo>
                <a:lnTo>
                  <a:pt x="310180" y="129718"/>
                </a:lnTo>
                <a:lnTo>
                  <a:pt x="313690" y="133231"/>
                </a:lnTo>
                <a:lnTo>
                  <a:pt x="313690" y="141905"/>
                </a:lnTo>
                <a:lnTo>
                  <a:pt x="310180" y="145418"/>
                </a:lnTo>
                <a:lnTo>
                  <a:pt x="213664" y="145418"/>
                </a:lnTo>
                <a:lnTo>
                  <a:pt x="213664" y="172265"/>
                </a:lnTo>
                <a:close/>
              </a:path>
              <a:path w="327025" h="204469">
                <a:moveTo>
                  <a:pt x="197974" y="172265"/>
                </a:moveTo>
                <a:lnTo>
                  <a:pt x="150903" y="172265"/>
                </a:lnTo>
                <a:lnTo>
                  <a:pt x="174438" y="154014"/>
                </a:lnTo>
                <a:lnTo>
                  <a:pt x="197974" y="172265"/>
                </a:lnTo>
                <a:close/>
              </a:path>
              <a:path w="327025" h="204469">
                <a:moveTo>
                  <a:pt x="213664" y="204292"/>
                </a:moveTo>
                <a:lnTo>
                  <a:pt x="174438" y="173874"/>
                </a:lnTo>
                <a:lnTo>
                  <a:pt x="213664" y="173874"/>
                </a:lnTo>
                <a:lnTo>
                  <a:pt x="213664" y="204292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66359" y="2037589"/>
            <a:ext cx="6590030" cy="693420"/>
          </a:xfrm>
          <a:custGeom>
            <a:avLst/>
            <a:gdLst/>
            <a:ahLst/>
            <a:cxnLst/>
            <a:rect l="l" t="t" r="r" b="b"/>
            <a:pathLst>
              <a:path w="6590030" h="693419">
                <a:moveTo>
                  <a:pt x="6520433" y="0"/>
                </a:moveTo>
                <a:lnTo>
                  <a:pt x="69342" y="0"/>
                </a:lnTo>
                <a:lnTo>
                  <a:pt x="42353" y="5448"/>
                </a:lnTo>
                <a:lnTo>
                  <a:pt x="20312" y="20307"/>
                </a:lnTo>
                <a:lnTo>
                  <a:pt x="5450" y="42348"/>
                </a:lnTo>
                <a:lnTo>
                  <a:pt x="0" y="69341"/>
                </a:lnTo>
                <a:lnTo>
                  <a:pt x="0" y="624077"/>
                </a:lnTo>
                <a:lnTo>
                  <a:pt x="5450" y="651066"/>
                </a:lnTo>
                <a:lnTo>
                  <a:pt x="20312" y="673107"/>
                </a:lnTo>
                <a:lnTo>
                  <a:pt x="42353" y="687969"/>
                </a:lnTo>
                <a:lnTo>
                  <a:pt x="69342" y="693419"/>
                </a:lnTo>
                <a:lnTo>
                  <a:pt x="6520433" y="693419"/>
                </a:lnTo>
                <a:lnTo>
                  <a:pt x="6547422" y="687969"/>
                </a:lnTo>
                <a:lnTo>
                  <a:pt x="6569463" y="673107"/>
                </a:lnTo>
                <a:lnTo>
                  <a:pt x="6584325" y="651066"/>
                </a:lnTo>
                <a:lnTo>
                  <a:pt x="6589776" y="624077"/>
                </a:lnTo>
                <a:lnTo>
                  <a:pt x="6589776" y="69341"/>
                </a:lnTo>
                <a:lnTo>
                  <a:pt x="6584325" y="42348"/>
                </a:lnTo>
                <a:lnTo>
                  <a:pt x="6569463" y="20307"/>
                </a:lnTo>
                <a:lnTo>
                  <a:pt x="6547422" y="5448"/>
                </a:lnTo>
                <a:lnTo>
                  <a:pt x="652043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96309" y="2233809"/>
            <a:ext cx="349092" cy="302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66359" y="2904745"/>
            <a:ext cx="6590030" cy="693420"/>
          </a:xfrm>
          <a:custGeom>
            <a:avLst/>
            <a:gdLst/>
            <a:ahLst/>
            <a:cxnLst/>
            <a:rect l="l" t="t" r="r" b="b"/>
            <a:pathLst>
              <a:path w="6590030" h="693420">
                <a:moveTo>
                  <a:pt x="6520433" y="0"/>
                </a:moveTo>
                <a:lnTo>
                  <a:pt x="69342" y="0"/>
                </a:lnTo>
                <a:lnTo>
                  <a:pt x="42353" y="5448"/>
                </a:lnTo>
                <a:lnTo>
                  <a:pt x="20312" y="20307"/>
                </a:lnTo>
                <a:lnTo>
                  <a:pt x="5450" y="42348"/>
                </a:lnTo>
                <a:lnTo>
                  <a:pt x="0" y="69341"/>
                </a:lnTo>
                <a:lnTo>
                  <a:pt x="0" y="624077"/>
                </a:lnTo>
                <a:lnTo>
                  <a:pt x="5450" y="651066"/>
                </a:lnTo>
                <a:lnTo>
                  <a:pt x="20312" y="673107"/>
                </a:lnTo>
                <a:lnTo>
                  <a:pt x="42353" y="687969"/>
                </a:lnTo>
                <a:lnTo>
                  <a:pt x="69342" y="693419"/>
                </a:lnTo>
                <a:lnTo>
                  <a:pt x="6520433" y="693419"/>
                </a:lnTo>
                <a:lnTo>
                  <a:pt x="6547422" y="687969"/>
                </a:lnTo>
                <a:lnTo>
                  <a:pt x="6569463" y="673107"/>
                </a:lnTo>
                <a:lnTo>
                  <a:pt x="6584325" y="651066"/>
                </a:lnTo>
                <a:lnTo>
                  <a:pt x="6589776" y="624077"/>
                </a:lnTo>
                <a:lnTo>
                  <a:pt x="6589776" y="69341"/>
                </a:lnTo>
                <a:lnTo>
                  <a:pt x="6584325" y="42348"/>
                </a:lnTo>
                <a:lnTo>
                  <a:pt x="6569463" y="20307"/>
                </a:lnTo>
                <a:lnTo>
                  <a:pt x="6547422" y="5448"/>
                </a:lnTo>
                <a:lnTo>
                  <a:pt x="652043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48874" y="31429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25496" y="32969"/>
                </a:moveTo>
                <a:lnTo>
                  <a:pt x="7452" y="32969"/>
                </a:lnTo>
                <a:lnTo>
                  <a:pt x="0" y="25512"/>
                </a:lnTo>
                <a:lnTo>
                  <a:pt x="0" y="7457"/>
                </a:lnTo>
                <a:lnTo>
                  <a:pt x="7452" y="0"/>
                </a:lnTo>
                <a:lnTo>
                  <a:pt x="25496" y="0"/>
                </a:lnTo>
                <a:lnTo>
                  <a:pt x="32949" y="7457"/>
                </a:lnTo>
                <a:lnTo>
                  <a:pt x="32949" y="25512"/>
                </a:lnTo>
                <a:lnTo>
                  <a:pt x="25496" y="3296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499449" y="322263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575" y="32969"/>
                </a:moveTo>
                <a:lnTo>
                  <a:pt x="7374" y="32969"/>
                </a:lnTo>
                <a:lnTo>
                  <a:pt x="0" y="25590"/>
                </a:lnTo>
                <a:lnTo>
                  <a:pt x="0" y="7378"/>
                </a:lnTo>
                <a:lnTo>
                  <a:pt x="7374" y="0"/>
                </a:lnTo>
                <a:lnTo>
                  <a:pt x="25575" y="0"/>
                </a:lnTo>
                <a:lnTo>
                  <a:pt x="32949" y="7378"/>
                </a:lnTo>
                <a:lnTo>
                  <a:pt x="32949" y="25590"/>
                </a:lnTo>
                <a:lnTo>
                  <a:pt x="25575" y="3296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35512" y="3087620"/>
            <a:ext cx="266700" cy="316865"/>
          </a:xfrm>
          <a:custGeom>
            <a:avLst/>
            <a:gdLst/>
            <a:ahLst/>
            <a:cxnLst/>
            <a:rect l="l" t="t" r="r" b="b"/>
            <a:pathLst>
              <a:path w="266700" h="316864">
                <a:moveTo>
                  <a:pt x="170240" y="316741"/>
                </a:moveTo>
                <a:lnTo>
                  <a:pt x="46286" y="316741"/>
                </a:lnTo>
                <a:lnTo>
                  <a:pt x="46286" y="217441"/>
                </a:lnTo>
                <a:lnTo>
                  <a:pt x="26643" y="198239"/>
                </a:lnTo>
                <a:lnTo>
                  <a:pt x="12111" y="175395"/>
                </a:lnTo>
                <a:lnTo>
                  <a:pt x="3095" y="149828"/>
                </a:lnTo>
                <a:lnTo>
                  <a:pt x="0" y="122457"/>
                </a:lnTo>
                <a:lnTo>
                  <a:pt x="3102" y="90831"/>
                </a:lnTo>
                <a:lnTo>
                  <a:pt x="32710" y="36244"/>
                </a:lnTo>
                <a:lnTo>
                  <a:pt x="86959" y="4121"/>
                </a:lnTo>
                <a:lnTo>
                  <a:pt x="117874" y="0"/>
                </a:lnTo>
                <a:lnTo>
                  <a:pt x="148789" y="4121"/>
                </a:lnTo>
                <a:lnTo>
                  <a:pt x="178085" y="16484"/>
                </a:lnTo>
                <a:lnTo>
                  <a:pt x="188407" y="24727"/>
                </a:lnTo>
                <a:lnTo>
                  <a:pt x="124346" y="24727"/>
                </a:lnTo>
                <a:lnTo>
                  <a:pt x="119639" y="34539"/>
                </a:lnTo>
                <a:lnTo>
                  <a:pt x="100810" y="34539"/>
                </a:lnTo>
                <a:lnTo>
                  <a:pt x="92965" y="42389"/>
                </a:lnTo>
                <a:lnTo>
                  <a:pt x="96103" y="52594"/>
                </a:lnTo>
                <a:lnTo>
                  <a:pt x="94534" y="55341"/>
                </a:lnTo>
                <a:lnTo>
                  <a:pt x="93357" y="58088"/>
                </a:lnTo>
                <a:lnTo>
                  <a:pt x="92573" y="61228"/>
                </a:lnTo>
                <a:lnTo>
                  <a:pt x="82766" y="65938"/>
                </a:lnTo>
                <a:lnTo>
                  <a:pt x="82766" y="76928"/>
                </a:lnTo>
                <a:lnTo>
                  <a:pt x="92573" y="81638"/>
                </a:lnTo>
                <a:lnTo>
                  <a:pt x="93357" y="84778"/>
                </a:lnTo>
                <a:lnTo>
                  <a:pt x="94534" y="87525"/>
                </a:lnTo>
                <a:lnTo>
                  <a:pt x="96103" y="90273"/>
                </a:lnTo>
                <a:lnTo>
                  <a:pt x="92573" y="100478"/>
                </a:lnTo>
                <a:lnTo>
                  <a:pt x="96103" y="104010"/>
                </a:lnTo>
                <a:lnTo>
                  <a:pt x="74921" y="104010"/>
                </a:lnTo>
                <a:lnTo>
                  <a:pt x="70214" y="113822"/>
                </a:lnTo>
                <a:lnTo>
                  <a:pt x="51386" y="113822"/>
                </a:lnTo>
                <a:lnTo>
                  <a:pt x="43540" y="121672"/>
                </a:lnTo>
                <a:lnTo>
                  <a:pt x="47071" y="131877"/>
                </a:lnTo>
                <a:lnTo>
                  <a:pt x="45502" y="134625"/>
                </a:lnTo>
                <a:lnTo>
                  <a:pt x="44325" y="137372"/>
                </a:lnTo>
                <a:lnTo>
                  <a:pt x="43540" y="140512"/>
                </a:lnTo>
                <a:lnTo>
                  <a:pt x="33734" y="145222"/>
                </a:lnTo>
                <a:lnTo>
                  <a:pt x="33734" y="156212"/>
                </a:lnTo>
                <a:lnTo>
                  <a:pt x="43540" y="160922"/>
                </a:lnTo>
                <a:lnTo>
                  <a:pt x="44325" y="164062"/>
                </a:lnTo>
                <a:lnTo>
                  <a:pt x="45502" y="166809"/>
                </a:lnTo>
                <a:lnTo>
                  <a:pt x="47071" y="169556"/>
                </a:lnTo>
                <a:lnTo>
                  <a:pt x="43540" y="179761"/>
                </a:lnTo>
                <a:lnTo>
                  <a:pt x="51386" y="187611"/>
                </a:lnTo>
                <a:lnTo>
                  <a:pt x="68645" y="187611"/>
                </a:lnTo>
                <a:lnTo>
                  <a:pt x="70214" y="188004"/>
                </a:lnTo>
                <a:lnTo>
                  <a:pt x="74921" y="197816"/>
                </a:lnTo>
                <a:lnTo>
                  <a:pt x="256075" y="197816"/>
                </a:lnTo>
                <a:lnTo>
                  <a:pt x="253007" y="198993"/>
                </a:lnTo>
                <a:lnTo>
                  <a:pt x="235748" y="198993"/>
                </a:lnTo>
                <a:lnTo>
                  <a:pt x="235748" y="222543"/>
                </a:lnTo>
                <a:lnTo>
                  <a:pt x="234877" y="231785"/>
                </a:lnTo>
                <a:lnTo>
                  <a:pt x="207407" y="266012"/>
                </a:lnTo>
                <a:lnTo>
                  <a:pt x="189461" y="269642"/>
                </a:lnTo>
                <a:lnTo>
                  <a:pt x="170240" y="269642"/>
                </a:lnTo>
                <a:lnTo>
                  <a:pt x="170240" y="316741"/>
                </a:lnTo>
                <a:close/>
              </a:path>
              <a:path w="266700" h="316864">
                <a:moveTo>
                  <a:pt x="148666" y="37679"/>
                </a:moveTo>
                <a:lnTo>
                  <a:pt x="145920" y="36109"/>
                </a:lnTo>
                <a:lnTo>
                  <a:pt x="143174" y="34931"/>
                </a:lnTo>
                <a:lnTo>
                  <a:pt x="140036" y="34146"/>
                </a:lnTo>
                <a:lnTo>
                  <a:pt x="135329" y="24727"/>
                </a:lnTo>
                <a:lnTo>
                  <a:pt x="188407" y="24727"/>
                </a:lnTo>
                <a:lnTo>
                  <a:pt x="200203" y="34146"/>
                </a:lnTo>
                <a:lnTo>
                  <a:pt x="158865" y="34146"/>
                </a:lnTo>
                <a:lnTo>
                  <a:pt x="148666" y="37679"/>
                </a:lnTo>
                <a:close/>
              </a:path>
              <a:path w="266700" h="316864">
                <a:moveTo>
                  <a:pt x="234398" y="108720"/>
                </a:moveTo>
                <a:lnTo>
                  <a:pt x="158472" y="108720"/>
                </a:lnTo>
                <a:lnTo>
                  <a:pt x="166318" y="100870"/>
                </a:lnTo>
                <a:lnTo>
                  <a:pt x="162787" y="90665"/>
                </a:lnTo>
                <a:lnTo>
                  <a:pt x="165925" y="85170"/>
                </a:lnTo>
                <a:lnTo>
                  <a:pt x="166710" y="82031"/>
                </a:lnTo>
                <a:lnTo>
                  <a:pt x="176516" y="77321"/>
                </a:lnTo>
                <a:lnTo>
                  <a:pt x="176516" y="65546"/>
                </a:lnTo>
                <a:lnTo>
                  <a:pt x="166710" y="60836"/>
                </a:lnTo>
                <a:lnTo>
                  <a:pt x="165925" y="57696"/>
                </a:lnTo>
                <a:lnTo>
                  <a:pt x="164749" y="54949"/>
                </a:lnTo>
                <a:lnTo>
                  <a:pt x="163180" y="52201"/>
                </a:lnTo>
                <a:lnTo>
                  <a:pt x="166710" y="41996"/>
                </a:lnTo>
                <a:lnTo>
                  <a:pt x="158865" y="34146"/>
                </a:lnTo>
                <a:lnTo>
                  <a:pt x="200203" y="34146"/>
                </a:lnTo>
                <a:lnTo>
                  <a:pt x="203037" y="36409"/>
                </a:lnTo>
                <a:lnTo>
                  <a:pt x="221479" y="61670"/>
                </a:lnTo>
                <a:lnTo>
                  <a:pt x="232640" y="90831"/>
                </a:lnTo>
                <a:lnTo>
                  <a:pt x="234398" y="108720"/>
                </a:lnTo>
                <a:close/>
              </a:path>
              <a:path w="266700" h="316864">
                <a:moveTo>
                  <a:pt x="111009" y="38071"/>
                </a:moveTo>
                <a:lnTo>
                  <a:pt x="100810" y="34539"/>
                </a:lnTo>
                <a:lnTo>
                  <a:pt x="119639" y="34539"/>
                </a:lnTo>
                <a:lnTo>
                  <a:pt x="116501" y="35324"/>
                </a:lnTo>
                <a:lnTo>
                  <a:pt x="113755" y="36501"/>
                </a:lnTo>
                <a:lnTo>
                  <a:pt x="111009" y="38071"/>
                </a:lnTo>
                <a:close/>
              </a:path>
              <a:path w="266700" h="316864">
                <a:moveTo>
                  <a:pt x="99633" y="117355"/>
                </a:moveTo>
                <a:lnTo>
                  <a:pt x="96888" y="115785"/>
                </a:lnTo>
                <a:lnTo>
                  <a:pt x="94142" y="114607"/>
                </a:lnTo>
                <a:lnTo>
                  <a:pt x="91004" y="113822"/>
                </a:lnTo>
                <a:lnTo>
                  <a:pt x="86297" y="104010"/>
                </a:lnTo>
                <a:lnTo>
                  <a:pt x="96103" y="104010"/>
                </a:lnTo>
                <a:lnTo>
                  <a:pt x="100418" y="108328"/>
                </a:lnTo>
                <a:lnTo>
                  <a:pt x="119246" y="108328"/>
                </a:lnTo>
                <a:lnTo>
                  <a:pt x="121882" y="113822"/>
                </a:lnTo>
                <a:lnTo>
                  <a:pt x="109832" y="113822"/>
                </a:lnTo>
                <a:lnTo>
                  <a:pt x="99633" y="117355"/>
                </a:lnTo>
                <a:close/>
              </a:path>
              <a:path w="266700" h="316864">
                <a:moveTo>
                  <a:pt x="119246" y="108328"/>
                </a:moveTo>
                <a:lnTo>
                  <a:pt x="100418" y="108328"/>
                </a:lnTo>
                <a:lnTo>
                  <a:pt x="110617" y="104795"/>
                </a:lnTo>
                <a:lnTo>
                  <a:pt x="113363" y="106365"/>
                </a:lnTo>
                <a:lnTo>
                  <a:pt x="116108" y="107543"/>
                </a:lnTo>
                <a:lnTo>
                  <a:pt x="119246" y="108328"/>
                </a:lnTo>
                <a:close/>
              </a:path>
              <a:path w="266700" h="316864">
                <a:moveTo>
                  <a:pt x="235323" y="118140"/>
                </a:moveTo>
                <a:lnTo>
                  <a:pt x="134937" y="118140"/>
                </a:lnTo>
                <a:lnTo>
                  <a:pt x="139644" y="108720"/>
                </a:lnTo>
                <a:lnTo>
                  <a:pt x="142782" y="107935"/>
                </a:lnTo>
                <a:lnTo>
                  <a:pt x="145528" y="106758"/>
                </a:lnTo>
                <a:lnTo>
                  <a:pt x="148274" y="105188"/>
                </a:lnTo>
                <a:lnTo>
                  <a:pt x="158472" y="108720"/>
                </a:lnTo>
                <a:lnTo>
                  <a:pt x="234398" y="108720"/>
                </a:lnTo>
                <a:lnTo>
                  <a:pt x="235323" y="118140"/>
                </a:lnTo>
                <a:close/>
              </a:path>
              <a:path w="266700" h="316864">
                <a:moveTo>
                  <a:pt x="61584" y="117355"/>
                </a:moveTo>
                <a:lnTo>
                  <a:pt x="51386" y="113822"/>
                </a:lnTo>
                <a:lnTo>
                  <a:pt x="70214" y="113822"/>
                </a:lnTo>
                <a:lnTo>
                  <a:pt x="67076" y="114607"/>
                </a:lnTo>
                <a:lnTo>
                  <a:pt x="64330" y="115785"/>
                </a:lnTo>
                <a:lnTo>
                  <a:pt x="61584" y="117355"/>
                </a:lnTo>
                <a:close/>
              </a:path>
              <a:path w="266700" h="316864">
                <a:moveTo>
                  <a:pt x="265577" y="188396"/>
                </a:moveTo>
                <a:lnTo>
                  <a:pt x="109048" y="188396"/>
                </a:lnTo>
                <a:lnTo>
                  <a:pt x="116893" y="180546"/>
                </a:lnTo>
                <a:lnTo>
                  <a:pt x="113755" y="170341"/>
                </a:lnTo>
                <a:lnTo>
                  <a:pt x="115324" y="167594"/>
                </a:lnTo>
                <a:lnTo>
                  <a:pt x="116501" y="164847"/>
                </a:lnTo>
                <a:lnTo>
                  <a:pt x="117285" y="161707"/>
                </a:lnTo>
                <a:lnTo>
                  <a:pt x="127092" y="156997"/>
                </a:lnTo>
                <a:lnTo>
                  <a:pt x="127484" y="145222"/>
                </a:lnTo>
                <a:lnTo>
                  <a:pt x="117677" y="140512"/>
                </a:lnTo>
                <a:lnTo>
                  <a:pt x="116893" y="137372"/>
                </a:lnTo>
                <a:lnTo>
                  <a:pt x="115716" y="134625"/>
                </a:lnTo>
                <a:lnTo>
                  <a:pt x="114147" y="131877"/>
                </a:lnTo>
                <a:lnTo>
                  <a:pt x="117677" y="121672"/>
                </a:lnTo>
                <a:lnTo>
                  <a:pt x="109832" y="113822"/>
                </a:lnTo>
                <a:lnTo>
                  <a:pt x="121882" y="113822"/>
                </a:lnTo>
                <a:lnTo>
                  <a:pt x="123954" y="118140"/>
                </a:lnTo>
                <a:lnTo>
                  <a:pt x="235323" y="118140"/>
                </a:lnTo>
                <a:lnTo>
                  <a:pt x="235670" y="121672"/>
                </a:lnTo>
                <a:lnTo>
                  <a:pt x="235748" y="124420"/>
                </a:lnTo>
                <a:lnTo>
                  <a:pt x="262813" y="171519"/>
                </a:lnTo>
                <a:lnTo>
                  <a:pt x="266687" y="181773"/>
                </a:lnTo>
                <a:lnTo>
                  <a:pt x="265577" y="188396"/>
                </a:lnTo>
                <a:close/>
              </a:path>
              <a:path w="266700" h="316864">
                <a:moveTo>
                  <a:pt x="68645" y="187611"/>
                </a:moveTo>
                <a:lnTo>
                  <a:pt x="51386" y="187611"/>
                </a:lnTo>
                <a:lnTo>
                  <a:pt x="61584" y="184471"/>
                </a:lnTo>
                <a:lnTo>
                  <a:pt x="64330" y="186041"/>
                </a:lnTo>
                <a:lnTo>
                  <a:pt x="67076" y="187219"/>
                </a:lnTo>
                <a:lnTo>
                  <a:pt x="68645" y="187611"/>
                </a:lnTo>
                <a:close/>
              </a:path>
              <a:path w="266700" h="316864">
                <a:moveTo>
                  <a:pt x="256075" y="197816"/>
                </a:moveTo>
                <a:lnTo>
                  <a:pt x="85904" y="197816"/>
                </a:lnTo>
                <a:lnTo>
                  <a:pt x="90219" y="188396"/>
                </a:lnTo>
                <a:lnTo>
                  <a:pt x="93357" y="187611"/>
                </a:lnTo>
                <a:lnTo>
                  <a:pt x="96103" y="186434"/>
                </a:lnTo>
                <a:lnTo>
                  <a:pt x="98849" y="184864"/>
                </a:lnTo>
                <a:lnTo>
                  <a:pt x="109048" y="188396"/>
                </a:lnTo>
                <a:lnTo>
                  <a:pt x="265577" y="188396"/>
                </a:lnTo>
                <a:lnTo>
                  <a:pt x="265265" y="190260"/>
                </a:lnTo>
                <a:lnTo>
                  <a:pt x="260166" y="196246"/>
                </a:lnTo>
                <a:lnTo>
                  <a:pt x="256075" y="19781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66359" y="3771901"/>
            <a:ext cx="6590030" cy="693420"/>
          </a:xfrm>
          <a:custGeom>
            <a:avLst/>
            <a:gdLst/>
            <a:ahLst/>
            <a:cxnLst/>
            <a:rect l="l" t="t" r="r" b="b"/>
            <a:pathLst>
              <a:path w="6590030" h="693420">
                <a:moveTo>
                  <a:pt x="6520433" y="0"/>
                </a:moveTo>
                <a:lnTo>
                  <a:pt x="69342" y="0"/>
                </a:lnTo>
                <a:lnTo>
                  <a:pt x="42353" y="5448"/>
                </a:lnTo>
                <a:lnTo>
                  <a:pt x="20312" y="20307"/>
                </a:lnTo>
                <a:lnTo>
                  <a:pt x="5450" y="42348"/>
                </a:lnTo>
                <a:lnTo>
                  <a:pt x="0" y="69342"/>
                </a:lnTo>
                <a:lnTo>
                  <a:pt x="0" y="624078"/>
                </a:lnTo>
                <a:lnTo>
                  <a:pt x="5450" y="651066"/>
                </a:lnTo>
                <a:lnTo>
                  <a:pt x="20312" y="673107"/>
                </a:lnTo>
                <a:lnTo>
                  <a:pt x="42353" y="687969"/>
                </a:lnTo>
                <a:lnTo>
                  <a:pt x="69342" y="693420"/>
                </a:lnTo>
                <a:lnTo>
                  <a:pt x="6520433" y="693420"/>
                </a:lnTo>
                <a:lnTo>
                  <a:pt x="6547422" y="687969"/>
                </a:lnTo>
                <a:lnTo>
                  <a:pt x="6569463" y="673107"/>
                </a:lnTo>
                <a:lnTo>
                  <a:pt x="6584325" y="651066"/>
                </a:lnTo>
                <a:lnTo>
                  <a:pt x="6589776" y="624078"/>
                </a:lnTo>
                <a:lnTo>
                  <a:pt x="6589776" y="69342"/>
                </a:lnTo>
                <a:lnTo>
                  <a:pt x="6584325" y="42348"/>
                </a:lnTo>
                <a:lnTo>
                  <a:pt x="6569463" y="20307"/>
                </a:lnTo>
                <a:lnTo>
                  <a:pt x="6547422" y="5448"/>
                </a:lnTo>
                <a:lnTo>
                  <a:pt x="652043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37498" y="408979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31380" y="62798"/>
                </a:moveTo>
                <a:lnTo>
                  <a:pt x="19166" y="60331"/>
                </a:lnTo>
                <a:lnTo>
                  <a:pt x="9191" y="53601"/>
                </a:lnTo>
                <a:lnTo>
                  <a:pt x="2466" y="43621"/>
                </a:lnTo>
                <a:lnTo>
                  <a:pt x="0" y="31399"/>
                </a:lnTo>
                <a:lnTo>
                  <a:pt x="2466" y="19177"/>
                </a:lnTo>
                <a:lnTo>
                  <a:pt x="9191" y="9197"/>
                </a:lnTo>
                <a:lnTo>
                  <a:pt x="19166" y="2467"/>
                </a:lnTo>
                <a:lnTo>
                  <a:pt x="31380" y="0"/>
                </a:lnTo>
                <a:lnTo>
                  <a:pt x="43595" y="2467"/>
                </a:lnTo>
                <a:lnTo>
                  <a:pt x="53569" y="9197"/>
                </a:lnTo>
                <a:lnTo>
                  <a:pt x="57951" y="15699"/>
                </a:lnTo>
                <a:lnTo>
                  <a:pt x="22715" y="15699"/>
                </a:lnTo>
                <a:lnTo>
                  <a:pt x="15690" y="22729"/>
                </a:lnTo>
                <a:lnTo>
                  <a:pt x="15690" y="40069"/>
                </a:lnTo>
                <a:lnTo>
                  <a:pt x="22715" y="47099"/>
                </a:lnTo>
                <a:lnTo>
                  <a:pt x="57951" y="47099"/>
                </a:lnTo>
                <a:lnTo>
                  <a:pt x="53569" y="53601"/>
                </a:lnTo>
                <a:lnTo>
                  <a:pt x="43595" y="60331"/>
                </a:lnTo>
                <a:lnTo>
                  <a:pt x="31380" y="62798"/>
                </a:lnTo>
                <a:close/>
              </a:path>
              <a:path w="62864" h="62864">
                <a:moveTo>
                  <a:pt x="57951" y="47099"/>
                </a:moveTo>
                <a:lnTo>
                  <a:pt x="40045" y="47099"/>
                </a:lnTo>
                <a:lnTo>
                  <a:pt x="47071" y="40069"/>
                </a:lnTo>
                <a:lnTo>
                  <a:pt x="47071" y="22729"/>
                </a:lnTo>
                <a:lnTo>
                  <a:pt x="40045" y="15699"/>
                </a:lnTo>
                <a:lnTo>
                  <a:pt x="57951" y="15699"/>
                </a:lnTo>
                <a:lnTo>
                  <a:pt x="60295" y="19177"/>
                </a:lnTo>
                <a:lnTo>
                  <a:pt x="62761" y="31399"/>
                </a:lnTo>
                <a:lnTo>
                  <a:pt x="60295" y="43621"/>
                </a:lnTo>
                <a:lnTo>
                  <a:pt x="57951" y="47099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08053" y="3960272"/>
            <a:ext cx="321945" cy="321945"/>
          </a:xfrm>
          <a:custGeom>
            <a:avLst/>
            <a:gdLst/>
            <a:ahLst/>
            <a:cxnLst/>
            <a:rect l="l" t="t" r="r" b="b"/>
            <a:pathLst>
              <a:path w="321945" h="321945">
                <a:moveTo>
                  <a:pt x="47071" y="153072"/>
                </a:moveTo>
                <a:lnTo>
                  <a:pt x="23535" y="153072"/>
                </a:lnTo>
                <a:lnTo>
                  <a:pt x="35693" y="103984"/>
                </a:lnTo>
                <a:lnTo>
                  <a:pt x="63657" y="63695"/>
                </a:lnTo>
                <a:lnTo>
                  <a:pt x="103922" y="35714"/>
                </a:lnTo>
                <a:lnTo>
                  <a:pt x="152981" y="23549"/>
                </a:lnTo>
                <a:lnTo>
                  <a:pt x="152981" y="0"/>
                </a:lnTo>
                <a:lnTo>
                  <a:pt x="168671" y="0"/>
                </a:lnTo>
                <a:lnTo>
                  <a:pt x="168671" y="23549"/>
                </a:lnTo>
                <a:lnTo>
                  <a:pt x="217730" y="35714"/>
                </a:lnTo>
                <a:lnTo>
                  <a:pt x="234112" y="47099"/>
                </a:lnTo>
                <a:lnTo>
                  <a:pt x="152981" y="47099"/>
                </a:lnTo>
                <a:lnTo>
                  <a:pt x="113064" y="57376"/>
                </a:lnTo>
                <a:lnTo>
                  <a:pt x="80262" y="80309"/>
                </a:lnTo>
                <a:lnTo>
                  <a:pt x="57342" y="113131"/>
                </a:lnTo>
                <a:lnTo>
                  <a:pt x="47071" y="153072"/>
                </a:lnTo>
                <a:close/>
              </a:path>
              <a:path w="321945" h="321945">
                <a:moveTo>
                  <a:pt x="81746" y="153072"/>
                </a:moveTo>
                <a:lnTo>
                  <a:pt x="65978" y="153072"/>
                </a:lnTo>
                <a:lnTo>
                  <a:pt x="74715" y="120456"/>
                </a:lnTo>
                <a:lnTo>
                  <a:pt x="93572" y="93641"/>
                </a:lnTo>
                <a:lnTo>
                  <a:pt x="120391" y="74776"/>
                </a:lnTo>
                <a:lnTo>
                  <a:pt x="152981" y="66056"/>
                </a:lnTo>
                <a:lnTo>
                  <a:pt x="152981" y="47099"/>
                </a:lnTo>
                <a:lnTo>
                  <a:pt x="168671" y="47099"/>
                </a:lnTo>
                <a:lnTo>
                  <a:pt x="168671" y="66017"/>
                </a:lnTo>
                <a:lnTo>
                  <a:pt x="201268" y="74743"/>
                </a:lnTo>
                <a:lnTo>
                  <a:pt x="211290" y="81795"/>
                </a:lnTo>
                <a:lnTo>
                  <a:pt x="152981" y="81795"/>
                </a:lnTo>
                <a:lnTo>
                  <a:pt x="126489" y="89223"/>
                </a:lnTo>
                <a:lnTo>
                  <a:pt x="104651" y="104714"/>
                </a:lnTo>
                <a:lnTo>
                  <a:pt x="89170" y="126564"/>
                </a:lnTo>
                <a:lnTo>
                  <a:pt x="81746" y="153072"/>
                </a:lnTo>
                <a:close/>
              </a:path>
              <a:path w="321945" h="321945">
                <a:moveTo>
                  <a:pt x="298117" y="153072"/>
                </a:moveTo>
                <a:lnTo>
                  <a:pt x="274581" y="153072"/>
                </a:lnTo>
                <a:lnTo>
                  <a:pt x="264310" y="113131"/>
                </a:lnTo>
                <a:lnTo>
                  <a:pt x="241390" y="80309"/>
                </a:lnTo>
                <a:lnTo>
                  <a:pt x="208588" y="57376"/>
                </a:lnTo>
                <a:lnTo>
                  <a:pt x="168671" y="47099"/>
                </a:lnTo>
                <a:lnTo>
                  <a:pt x="234112" y="47099"/>
                </a:lnTo>
                <a:lnTo>
                  <a:pt x="257995" y="63695"/>
                </a:lnTo>
                <a:lnTo>
                  <a:pt x="285959" y="103984"/>
                </a:lnTo>
                <a:lnTo>
                  <a:pt x="298117" y="153072"/>
                </a:lnTo>
                <a:close/>
              </a:path>
              <a:path w="321945" h="321945">
                <a:moveTo>
                  <a:pt x="168671" y="113822"/>
                </a:moveTo>
                <a:lnTo>
                  <a:pt x="152981" y="113822"/>
                </a:lnTo>
                <a:lnTo>
                  <a:pt x="152981" y="81795"/>
                </a:lnTo>
                <a:lnTo>
                  <a:pt x="168671" y="81795"/>
                </a:lnTo>
                <a:lnTo>
                  <a:pt x="168671" y="113822"/>
                </a:lnTo>
                <a:close/>
              </a:path>
              <a:path w="321945" h="321945">
                <a:moveTo>
                  <a:pt x="255674" y="153072"/>
                </a:moveTo>
                <a:lnTo>
                  <a:pt x="239906" y="153072"/>
                </a:lnTo>
                <a:lnTo>
                  <a:pt x="232482" y="126564"/>
                </a:lnTo>
                <a:lnTo>
                  <a:pt x="217001" y="104714"/>
                </a:lnTo>
                <a:lnTo>
                  <a:pt x="195163" y="89223"/>
                </a:lnTo>
                <a:lnTo>
                  <a:pt x="168671" y="81795"/>
                </a:lnTo>
                <a:lnTo>
                  <a:pt x="211290" y="81795"/>
                </a:lnTo>
                <a:lnTo>
                  <a:pt x="228107" y="93641"/>
                </a:lnTo>
                <a:lnTo>
                  <a:pt x="246957" y="120468"/>
                </a:lnTo>
                <a:lnTo>
                  <a:pt x="255674" y="153072"/>
                </a:lnTo>
                <a:close/>
              </a:path>
              <a:path w="321945" h="321945">
                <a:moveTo>
                  <a:pt x="113755" y="168771"/>
                </a:moveTo>
                <a:lnTo>
                  <a:pt x="0" y="168771"/>
                </a:lnTo>
                <a:lnTo>
                  <a:pt x="0" y="153072"/>
                </a:lnTo>
                <a:lnTo>
                  <a:pt x="113755" y="153072"/>
                </a:lnTo>
                <a:lnTo>
                  <a:pt x="113755" y="168771"/>
                </a:lnTo>
                <a:close/>
              </a:path>
              <a:path w="321945" h="321945">
                <a:moveTo>
                  <a:pt x="321652" y="168771"/>
                </a:moveTo>
                <a:lnTo>
                  <a:pt x="207897" y="168771"/>
                </a:lnTo>
                <a:lnTo>
                  <a:pt x="207897" y="153072"/>
                </a:lnTo>
                <a:lnTo>
                  <a:pt x="321652" y="153072"/>
                </a:lnTo>
                <a:lnTo>
                  <a:pt x="321652" y="168771"/>
                </a:lnTo>
                <a:close/>
              </a:path>
              <a:path w="321945" h="321945">
                <a:moveTo>
                  <a:pt x="168671" y="321844"/>
                </a:moveTo>
                <a:lnTo>
                  <a:pt x="152981" y="321844"/>
                </a:lnTo>
                <a:lnTo>
                  <a:pt x="152981" y="298294"/>
                </a:lnTo>
                <a:lnTo>
                  <a:pt x="103922" y="286129"/>
                </a:lnTo>
                <a:lnTo>
                  <a:pt x="63657" y="258148"/>
                </a:lnTo>
                <a:lnTo>
                  <a:pt x="35693" y="217859"/>
                </a:lnTo>
                <a:lnTo>
                  <a:pt x="23535" y="168771"/>
                </a:lnTo>
                <a:lnTo>
                  <a:pt x="47071" y="168771"/>
                </a:lnTo>
                <a:lnTo>
                  <a:pt x="57342" y="208712"/>
                </a:lnTo>
                <a:lnTo>
                  <a:pt x="80262" y="241534"/>
                </a:lnTo>
                <a:lnTo>
                  <a:pt x="113064" y="264467"/>
                </a:lnTo>
                <a:lnTo>
                  <a:pt x="152981" y="274745"/>
                </a:lnTo>
                <a:lnTo>
                  <a:pt x="234112" y="274745"/>
                </a:lnTo>
                <a:lnTo>
                  <a:pt x="217730" y="286129"/>
                </a:lnTo>
                <a:lnTo>
                  <a:pt x="168671" y="298294"/>
                </a:lnTo>
                <a:lnTo>
                  <a:pt x="168671" y="321844"/>
                </a:lnTo>
                <a:close/>
              </a:path>
              <a:path w="321945" h="321945">
                <a:moveTo>
                  <a:pt x="168671" y="274745"/>
                </a:moveTo>
                <a:lnTo>
                  <a:pt x="152981" y="274745"/>
                </a:lnTo>
                <a:lnTo>
                  <a:pt x="152981" y="255826"/>
                </a:lnTo>
                <a:lnTo>
                  <a:pt x="120396" y="247092"/>
                </a:lnTo>
                <a:lnTo>
                  <a:pt x="93586" y="228216"/>
                </a:lnTo>
                <a:lnTo>
                  <a:pt x="74732" y="201381"/>
                </a:lnTo>
                <a:lnTo>
                  <a:pt x="66017" y="168771"/>
                </a:lnTo>
                <a:lnTo>
                  <a:pt x="81746" y="168771"/>
                </a:lnTo>
                <a:lnTo>
                  <a:pt x="89170" y="195279"/>
                </a:lnTo>
                <a:lnTo>
                  <a:pt x="104651" y="217130"/>
                </a:lnTo>
                <a:lnTo>
                  <a:pt x="126489" y="232620"/>
                </a:lnTo>
                <a:lnTo>
                  <a:pt x="152981" y="240048"/>
                </a:lnTo>
                <a:lnTo>
                  <a:pt x="211290" y="240048"/>
                </a:lnTo>
                <a:lnTo>
                  <a:pt x="201268" y="247101"/>
                </a:lnTo>
                <a:lnTo>
                  <a:pt x="168671" y="255826"/>
                </a:lnTo>
                <a:lnTo>
                  <a:pt x="168671" y="274745"/>
                </a:lnTo>
                <a:close/>
              </a:path>
              <a:path w="321945" h="321945">
                <a:moveTo>
                  <a:pt x="211290" y="240048"/>
                </a:moveTo>
                <a:lnTo>
                  <a:pt x="168671" y="240048"/>
                </a:lnTo>
                <a:lnTo>
                  <a:pt x="195163" y="232620"/>
                </a:lnTo>
                <a:lnTo>
                  <a:pt x="217001" y="217130"/>
                </a:lnTo>
                <a:lnTo>
                  <a:pt x="232482" y="195279"/>
                </a:lnTo>
                <a:lnTo>
                  <a:pt x="239906" y="168771"/>
                </a:lnTo>
                <a:lnTo>
                  <a:pt x="255674" y="168771"/>
                </a:lnTo>
                <a:lnTo>
                  <a:pt x="246954" y="201388"/>
                </a:lnTo>
                <a:lnTo>
                  <a:pt x="228090" y="228226"/>
                </a:lnTo>
                <a:lnTo>
                  <a:pt x="211290" y="240048"/>
                </a:lnTo>
                <a:close/>
              </a:path>
              <a:path w="321945" h="321945">
                <a:moveTo>
                  <a:pt x="234112" y="274745"/>
                </a:moveTo>
                <a:lnTo>
                  <a:pt x="168671" y="274745"/>
                </a:lnTo>
                <a:lnTo>
                  <a:pt x="208588" y="264467"/>
                </a:lnTo>
                <a:lnTo>
                  <a:pt x="241390" y="241534"/>
                </a:lnTo>
                <a:lnTo>
                  <a:pt x="264310" y="208712"/>
                </a:lnTo>
                <a:lnTo>
                  <a:pt x="274581" y="168771"/>
                </a:lnTo>
                <a:lnTo>
                  <a:pt x="298117" y="168771"/>
                </a:lnTo>
                <a:lnTo>
                  <a:pt x="285959" y="217859"/>
                </a:lnTo>
                <a:lnTo>
                  <a:pt x="257995" y="258148"/>
                </a:lnTo>
                <a:lnTo>
                  <a:pt x="234112" y="274745"/>
                </a:lnTo>
                <a:close/>
              </a:path>
              <a:path w="321945" h="321945">
                <a:moveTo>
                  <a:pt x="168671" y="240048"/>
                </a:moveTo>
                <a:lnTo>
                  <a:pt x="152981" y="240048"/>
                </a:lnTo>
                <a:lnTo>
                  <a:pt x="152981" y="208021"/>
                </a:lnTo>
                <a:lnTo>
                  <a:pt x="168671" y="208021"/>
                </a:lnTo>
                <a:lnTo>
                  <a:pt x="168671" y="24004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66359" y="4639057"/>
            <a:ext cx="6590030" cy="693420"/>
          </a:xfrm>
          <a:custGeom>
            <a:avLst/>
            <a:gdLst/>
            <a:ahLst/>
            <a:cxnLst/>
            <a:rect l="l" t="t" r="r" b="b"/>
            <a:pathLst>
              <a:path w="6590030" h="693420">
                <a:moveTo>
                  <a:pt x="6520433" y="0"/>
                </a:moveTo>
                <a:lnTo>
                  <a:pt x="69342" y="0"/>
                </a:lnTo>
                <a:lnTo>
                  <a:pt x="42353" y="5448"/>
                </a:lnTo>
                <a:lnTo>
                  <a:pt x="20312" y="20307"/>
                </a:lnTo>
                <a:lnTo>
                  <a:pt x="5450" y="42348"/>
                </a:lnTo>
                <a:lnTo>
                  <a:pt x="0" y="69342"/>
                </a:lnTo>
                <a:lnTo>
                  <a:pt x="0" y="624078"/>
                </a:lnTo>
                <a:lnTo>
                  <a:pt x="5450" y="651066"/>
                </a:lnTo>
                <a:lnTo>
                  <a:pt x="20312" y="673107"/>
                </a:lnTo>
                <a:lnTo>
                  <a:pt x="42353" y="687969"/>
                </a:lnTo>
                <a:lnTo>
                  <a:pt x="69342" y="693420"/>
                </a:lnTo>
                <a:lnTo>
                  <a:pt x="6520433" y="693420"/>
                </a:lnTo>
                <a:lnTo>
                  <a:pt x="6547422" y="687969"/>
                </a:lnTo>
                <a:lnTo>
                  <a:pt x="6569463" y="673107"/>
                </a:lnTo>
                <a:lnTo>
                  <a:pt x="6584325" y="651066"/>
                </a:lnTo>
                <a:lnTo>
                  <a:pt x="6589776" y="624078"/>
                </a:lnTo>
                <a:lnTo>
                  <a:pt x="6589776" y="69342"/>
                </a:lnTo>
                <a:lnTo>
                  <a:pt x="6584325" y="42348"/>
                </a:lnTo>
                <a:lnTo>
                  <a:pt x="6569463" y="20307"/>
                </a:lnTo>
                <a:lnTo>
                  <a:pt x="6547422" y="5448"/>
                </a:lnTo>
                <a:lnTo>
                  <a:pt x="652043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419820" y="4837850"/>
            <a:ext cx="298450" cy="299720"/>
          </a:xfrm>
          <a:custGeom>
            <a:avLst/>
            <a:gdLst/>
            <a:ahLst/>
            <a:cxnLst/>
            <a:rect l="l" t="t" r="r" b="b"/>
            <a:pathLst>
              <a:path w="298450" h="299720">
                <a:moveTo>
                  <a:pt x="149058" y="299487"/>
                </a:moveTo>
                <a:lnTo>
                  <a:pt x="101924" y="291858"/>
                </a:lnTo>
                <a:lnTo>
                  <a:pt x="61004" y="270610"/>
                </a:lnTo>
                <a:lnTo>
                  <a:pt x="28744" y="238203"/>
                </a:lnTo>
                <a:lnTo>
                  <a:pt x="7594" y="197094"/>
                </a:lnTo>
                <a:lnTo>
                  <a:pt x="0" y="149743"/>
                </a:lnTo>
                <a:lnTo>
                  <a:pt x="7594" y="102393"/>
                </a:lnTo>
                <a:lnTo>
                  <a:pt x="28744" y="61284"/>
                </a:lnTo>
                <a:lnTo>
                  <a:pt x="61004" y="28876"/>
                </a:lnTo>
                <a:lnTo>
                  <a:pt x="101924" y="7629"/>
                </a:lnTo>
                <a:lnTo>
                  <a:pt x="149058" y="0"/>
                </a:lnTo>
                <a:lnTo>
                  <a:pt x="196192" y="7629"/>
                </a:lnTo>
                <a:lnTo>
                  <a:pt x="237113" y="28876"/>
                </a:lnTo>
                <a:lnTo>
                  <a:pt x="247594" y="39406"/>
                </a:lnTo>
                <a:lnTo>
                  <a:pt x="149058" y="39406"/>
                </a:lnTo>
                <a:lnTo>
                  <a:pt x="121759" y="44221"/>
                </a:lnTo>
                <a:lnTo>
                  <a:pt x="100712" y="57828"/>
                </a:lnTo>
                <a:lnTo>
                  <a:pt x="87167" y="78972"/>
                </a:lnTo>
                <a:lnTo>
                  <a:pt x="82374" y="106397"/>
                </a:lnTo>
                <a:lnTo>
                  <a:pt x="192207" y="106397"/>
                </a:lnTo>
                <a:lnTo>
                  <a:pt x="189161" y="122695"/>
                </a:lnTo>
                <a:lnTo>
                  <a:pt x="180488" y="135114"/>
                </a:lnTo>
                <a:lnTo>
                  <a:pt x="166888" y="143026"/>
                </a:lnTo>
                <a:lnTo>
                  <a:pt x="149058" y="145803"/>
                </a:lnTo>
                <a:lnTo>
                  <a:pt x="137290" y="145803"/>
                </a:lnTo>
                <a:lnTo>
                  <a:pt x="137290" y="204912"/>
                </a:lnTo>
                <a:lnTo>
                  <a:pt x="286500" y="204912"/>
                </a:lnTo>
                <a:lnTo>
                  <a:pt x="278390" y="220675"/>
                </a:lnTo>
                <a:lnTo>
                  <a:pt x="149058" y="220675"/>
                </a:lnTo>
                <a:lnTo>
                  <a:pt x="141360" y="222202"/>
                </a:lnTo>
                <a:lnTo>
                  <a:pt x="135133" y="226389"/>
                </a:lnTo>
                <a:lnTo>
                  <a:pt x="130965" y="232644"/>
                </a:lnTo>
                <a:lnTo>
                  <a:pt x="129445" y="240378"/>
                </a:lnTo>
                <a:lnTo>
                  <a:pt x="130965" y="248111"/>
                </a:lnTo>
                <a:lnTo>
                  <a:pt x="135133" y="254367"/>
                </a:lnTo>
                <a:lnTo>
                  <a:pt x="141360" y="258554"/>
                </a:lnTo>
                <a:lnTo>
                  <a:pt x="149058" y="260081"/>
                </a:lnTo>
                <a:lnTo>
                  <a:pt x="247594" y="260081"/>
                </a:lnTo>
                <a:lnTo>
                  <a:pt x="237113" y="270610"/>
                </a:lnTo>
                <a:lnTo>
                  <a:pt x="196192" y="291858"/>
                </a:lnTo>
                <a:lnTo>
                  <a:pt x="149058" y="299487"/>
                </a:lnTo>
                <a:close/>
              </a:path>
              <a:path w="298450" h="299720">
                <a:moveTo>
                  <a:pt x="286500" y="204912"/>
                </a:moveTo>
                <a:lnTo>
                  <a:pt x="160826" y="204912"/>
                </a:lnTo>
                <a:lnTo>
                  <a:pt x="160826" y="168658"/>
                </a:lnTo>
                <a:lnTo>
                  <a:pt x="183307" y="161645"/>
                </a:lnTo>
                <a:lnTo>
                  <a:pt x="200640" y="148315"/>
                </a:lnTo>
                <a:lnTo>
                  <a:pt x="211795" y="129591"/>
                </a:lnTo>
                <a:lnTo>
                  <a:pt x="215742" y="106397"/>
                </a:lnTo>
                <a:lnTo>
                  <a:pt x="210563" y="80136"/>
                </a:lnTo>
                <a:lnTo>
                  <a:pt x="196375" y="58863"/>
                </a:lnTo>
                <a:lnTo>
                  <a:pt x="175199" y="44609"/>
                </a:lnTo>
                <a:lnTo>
                  <a:pt x="149058" y="39406"/>
                </a:lnTo>
                <a:lnTo>
                  <a:pt x="247594" y="39406"/>
                </a:lnTo>
                <a:lnTo>
                  <a:pt x="269372" y="61284"/>
                </a:lnTo>
                <a:lnTo>
                  <a:pt x="290523" y="102393"/>
                </a:lnTo>
                <a:lnTo>
                  <a:pt x="298117" y="149743"/>
                </a:lnTo>
                <a:lnTo>
                  <a:pt x="290523" y="197094"/>
                </a:lnTo>
                <a:lnTo>
                  <a:pt x="286500" y="204912"/>
                </a:lnTo>
                <a:close/>
              </a:path>
              <a:path w="298450" h="299720">
                <a:moveTo>
                  <a:pt x="192207" y="106397"/>
                </a:moveTo>
                <a:lnTo>
                  <a:pt x="105910" y="106397"/>
                </a:lnTo>
                <a:lnTo>
                  <a:pt x="108845" y="88153"/>
                </a:lnTo>
                <a:lnTo>
                  <a:pt x="117334" y="74527"/>
                </a:lnTo>
                <a:lnTo>
                  <a:pt x="130898" y="65999"/>
                </a:lnTo>
                <a:lnTo>
                  <a:pt x="149058" y="63050"/>
                </a:lnTo>
                <a:lnTo>
                  <a:pt x="166226" y="66331"/>
                </a:lnTo>
                <a:lnTo>
                  <a:pt x="179900" y="75413"/>
                </a:lnTo>
                <a:lnTo>
                  <a:pt x="188940" y="89150"/>
                </a:lnTo>
                <a:lnTo>
                  <a:pt x="192207" y="106397"/>
                </a:lnTo>
                <a:close/>
              </a:path>
              <a:path w="298450" h="299720">
                <a:moveTo>
                  <a:pt x="247594" y="260081"/>
                </a:moveTo>
                <a:lnTo>
                  <a:pt x="149058" y="260081"/>
                </a:lnTo>
                <a:lnTo>
                  <a:pt x="156756" y="258554"/>
                </a:lnTo>
                <a:lnTo>
                  <a:pt x="162983" y="254367"/>
                </a:lnTo>
                <a:lnTo>
                  <a:pt x="167151" y="248111"/>
                </a:lnTo>
                <a:lnTo>
                  <a:pt x="168671" y="240378"/>
                </a:lnTo>
                <a:lnTo>
                  <a:pt x="167151" y="232644"/>
                </a:lnTo>
                <a:lnTo>
                  <a:pt x="162983" y="226389"/>
                </a:lnTo>
                <a:lnTo>
                  <a:pt x="156756" y="222202"/>
                </a:lnTo>
                <a:lnTo>
                  <a:pt x="149058" y="220675"/>
                </a:lnTo>
                <a:lnTo>
                  <a:pt x="278390" y="220675"/>
                </a:lnTo>
                <a:lnTo>
                  <a:pt x="269372" y="238203"/>
                </a:lnTo>
                <a:lnTo>
                  <a:pt x="247594" y="260081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66359" y="5506213"/>
            <a:ext cx="6590030" cy="693420"/>
          </a:xfrm>
          <a:custGeom>
            <a:avLst/>
            <a:gdLst/>
            <a:ahLst/>
            <a:cxnLst/>
            <a:rect l="l" t="t" r="r" b="b"/>
            <a:pathLst>
              <a:path w="6590030" h="693420">
                <a:moveTo>
                  <a:pt x="6520433" y="0"/>
                </a:moveTo>
                <a:lnTo>
                  <a:pt x="69342" y="0"/>
                </a:lnTo>
                <a:lnTo>
                  <a:pt x="42353" y="5448"/>
                </a:lnTo>
                <a:lnTo>
                  <a:pt x="20312" y="20307"/>
                </a:lnTo>
                <a:lnTo>
                  <a:pt x="5450" y="42348"/>
                </a:lnTo>
                <a:lnTo>
                  <a:pt x="0" y="69341"/>
                </a:lnTo>
                <a:lnTo>
                  <a:pt x="0" y="624077"/>
                </a:lnTo>
                <a:lnTo>
                  <a:pt x="5450" y="651066"/>
                </a:lnTo>
                <a:lnTo>
                  <a:pt x="20312" y="673107"/>
                </a:lnTo>
                <a:lnTo>
                  <a:pt x="42353" y="687969"/>
                </a:lnTo>
                <a:lnTo>
                  <a:pt x="69342" y="693419"/>
                </a:lnTo>
                <a:lnTo>
                  <a:pt x="6520433" y="693419"/>
                </a:lnTo>
                <a:lnTo>
                  <a:pt x="6547422" y="687969"/>
                </a:lnTo>
                <a:lnTo>
                  <a:pt x="6569463" y="673107"/>
                </a:lnTo>
                <a:lnTo>
                  <a:pt x="6584325" y="651066"/>
                </a:lnTo>
                <a:lnTo>
                  <a:pt x="6589776" y="624077"/>
                </a:lnTo>
                <a:lnTo>
                  <a:pt x="6589776" y="69341"/>
                </a:lnTo>
                <a:lnTo>
                  <a:pt x="6584325" y="42348"/>
                </a:lnTo>
                <a:lnTo>
                  <a:pt x="6569463" y="20307"/>
                </a:lnTo>
                <a:lnTo>
                  <a:pt x="6547422" y="5448"/>
                </a:lnTo>
                <a:lnTo>
                  <a:pt x="652043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442179" y="5720769"/>
            <a:ext cx="260350" cy="267970"/>
          </a:xfrm>
          <a:custGeom>
            <a:avLst/>
            <a:gdLst/>
            <a:ahLst/>
            <a:cxnLst/>
            <a:rect l="l" t="t" r="r" b="b"/>
            <a:pathLst>
              <a:path w="260350" h="267970">
                <a:moveTo>
                  <a:pt x="260068" y="267962"/>
                </a:moveTo>
                <a:lnTo>
                  <a:pt x="16867" y="267962"/>
                </a:lnTo>
                <a:lnTo>
                  <a:pt x="16867" y="244319"/>
                </a:lnTo>
                <a:lnTo>
                  <a:pt x="236532" y="244319"/>
                </a:lnTo>
                <a:lnTo>
                  <a:pt x="236532" y="23643"/>
                </a:lnTo>
                <a:lnTo>
                  <a:pt x="16867" y="23643"/>
                </a:lnTo>
                <a:lnTo>
                  <a:pt x="16867" y="0"/>
                </a:lnTo>
                <a:lnTo>
                  <a:pt x="260068" y="0"/>
                </a:lnTo>
                <a:lnTo>
                  <a:pt x="260068" y="267962"/>
                </a:lnTo>
                <a:close/>
              </a:path>
              <a:path w="260350" h="267970">
                <a:moveTo>
                  <a:pt x="40402" y="244319"/>
                </a:moveTo>
                <a:lnTo>
                  <a:pt x="5099" y="244319"/>
                </a:lnTo>
                <a:lnTo>
                  <a:pt x="0" y="239196"/>
                </a:lnTo>
                <a:lnTo>
                  <a:pt x="0" y="225798"/>
                </a:lnTo>
                <a:lnTo>
                  <a:pt x="5099" y="220675"/>
                </a:lnTo>
                <a:lnTo>
                  <a:pt x="16867" y="220675"/>
                </a:lnTo>
                <a:lnTo>
                  <a:pt x="16867" y="204912"/>
                </a:lnTo>
                <a:lnTo>
                  <a:pt x="5099" y="204912"/>
                </a:lnTo>
                <a:lnTo>
                  <a:pt x="0" y="199789"/>
                </a:lnTo>
                <a:lnTo>
                  <a:pt x="0" y="186391"/>
                </a:lnTo>
                <a:lnTo>
                  <a:pt x="5099" y="181268"/>
                </a:lnTo>
                <a:lnTo>
                  <a:pt x="16867" y="181268"/>
                </a:lnTo>
                <a:lnTo>
                  <a:pt x="16867" y="165506"/>
                </a:lnTo>
                <a:lnTo>
                  <a:pt x="5099" y="165506"/>
                </a:lnTo>
                <a:lnTo>
                  <a:pt x="0" y="160383"/>
                </a:lnTo>
                <a:lnTo>
                  <a:pt x="0" y="146985"/>
                </a:lnTo>
                <a:lnTo>
                  <a:pt x="5099" y="141862"/>
                </a:lnTo>
                <a:lnTo>
                  <a:pt x="16867" y="141862"/>
                </a:lnTo>
                <a:lnTo>
                  <a:pt x="16867" y="126100"/>
                </a:lnTo>
                <a:lnTo>
                  <a:pt x="5099" y="126100"/>
                </a:lnTo>
                <a:lnTo>
                  <a:pt x="0" y="120977"/>
                </a:lnTo>
                <a:lnTo>
                  <a:pt x="0" y="107579"/>
                </a:lnTo>
                <a:lnTo>
                  <a:pt x="5099" y="102456"/>
                </a:lnTo>
                <a:lnTo>
                  <a:pt x="16867" y="102456"/>
                </a:lnTo>
                <a:lnTo>
                  <a:pt x="16867" y="86693"/>
                </a:lnTo>
                <a:lnTo>
                  <a:pt x="5099" y="86693"/>
                </a:lnTo>
                <a:lnTo>
                  <a:pt x="0" y="81571"/>
                </a:lnTo>
                <a:lnTo>
                  <a:pt x="0" y="68172"/>
                </a:lnTo>
                <a:lnTo>
                  <a:pt x="5099" y="63050"/>
                </a:lnTo>
                <a:lnTo>
                  <a:pt x="16867" y="63050"/>
                </a:lnTo>
                <a:lnTo>
                  <a:pt x="16867" y="47287"/>
                </a:lnTo>
                <a:lnTo>
                  <a:pt x="11767" y="47287"/>
                </a:lnTo>
                <a:lnTo>
                  <a:pt x="5491" y="46893"/>
                </a:lnTo>
                <a:lnTo>
                  <a:pt x="784" y="41770"/>
                </a:lnTo>
                <a:lnTo>
                  <a:pt x="1176" y="35465"/>
                </a:lnTo>
                <a:lnTo>
                  <a:pt x="1176" y="29160"/>
                </a:lnTo>
                <a:lnTo>
                  <a:pt x="5491" y="24037"/>
                </a:lnTo>
                <a:lnTo>
                  <a:pt x="11767" y="23643"/>
                </a:lnTo>
                <a:lnTo>
                  <a:pt x="40402" y="23643"/>
                </a:lnTo>
                <a:lnTo>
                  <a:pt x="40402" y="24431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505333" y="5767268"/>
            <a:ext cx="150627" cy="174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6028615" y="1248046"/>
            <a:ext cx="5486400" cy="485267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8890">
              <a:lnSpc>
                <a:spcPct val="101899"/>
              </a:lnSpc>
              <a:spcBef>
                <a:spcPts val="60"/>
              </a:spcBef>
            </a:pPr>
            <a:r>
              <a:rPr dirty="0" sz="1600" spc="-10">
                <a:latin typeface="Calibri"/>
                <a:cs typeface="Calibri"/>
              </a:rPr>
              <a:t>What </a:t>
            </a:r>
            <a:r>
              <a:rPr dirty="0" sz="1600" spc="-15">
                <a:latin typeface="Calibri"/>
                <a:cs typeface="Calibri"/>
              </a:rPr>
              <a:t>are </a:t>
            </a:r>
            <a:r>
              <a:rPr dirty="0" sz="1600" spc="-5">
                <a:latin typeface="Calibri"/>
                <a:cs typeface="Calibri"/>
              </a:rPr>
              <a:t>the types of </a:t>
            </a:r>
            <a:r>
              <a:rPr dirty="0" sz="1600" spc="-10">
                <a:latin typeface="Calibri"/>
                <a:cs typeface="Calibri"/>
              </a:rPr>
              <a:t>work-based </a:t>
            </a:r>
            <a:r>
              <a:rPr dirty="0" sz="1600" spc="-5">
                <a:latin typeface="Calibri"/>
                <a:cs typeface="Calibri"/>
              </a:rPr>
              <a:t>learning under </a:t>
            </a:r>
            <a:r>
              <a:rPr dirty="0" sz="1600" spc="-20">
                <a:latin typeface="Calibri"/>
                <a:cs typeface="Calibri"/>
              </a:rPr>
              <a:t>WIOA? </a:t>
            </a:r>
            <a:r>
              <a:rPr dirty="0" sz="1600" spc="-5">
                <a:latin typeface="Calibri"/>
                <a:cs typeface="Calibri"/>
              </a:rPr>
              <a:t>And </a:t>
            </a:r>
            <a:r>
              <a:rPr dirty="0" sz="1600" spc="-10">
                <a:latin typeface="Calibri"/>
                <a:cs typeface="Calibri"/>
              </a:rPr>
              <a:t>how  </a:t>
            </a:r>
            <a:r>
              <a:rPr dirty="0" sz="1600" spc="-5">
                <a:latin typeface="Calibri"/>
                <a:cs typeface="Calibri"/>
              </a:rPr>
              <a:t>does </a:t>
            </a:r>
            <a:r>
              <a:rPr dirty="0" sz="1600">
                <a:latin typeface="Calibri"/>
                <a:cs typeface="Calibri"/>
              </a:rPr>
              <a:t>it </a:t>
            </a:r>
            <a:r>
              <a:rPr dirty="0" sz="1600" spc="-10">
                <a:latin typeface="Calibri"/>
                <a:cs typeface="Calibri"/>
              </a:rPr>
              <a:t>relate to </a:t>
            </a:r>
            <a:r>
              <a:rPr dirty="0" sz="1600" spc="-30">
                <a:latin typeface="Calibri"/>
                <a:cs typeface="Calibri"/>
              </a:rPr>
              <a:t>Youth </a:t>
            </a:r>
            <a:r>
              <a:rPr dirty="0" sz="1600" spc="-10">
                <a:latin typeface="Calibri"/>
                <a:cs typeface="Calibri"/>
              </a:rPr>
              <a:t>Career </a:t>
            </a:r>
            <a:r>
              <a:rPr dirty="0" sz="1600" spc="-20">
                <a:latin typeface="Calibri"/>
                <a:cs typeface="Calibri"/>
              </a:rPr>
              <a:t>Pathways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NOFO?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Calibri"/>
              <a:cs typeface="Calibri"/>
            </a:endParaRPr>
          </a:p>
          <a:p>
            <a:pPr marL="12700" marR="532765">
              <a:lnSpc>
                <a:spcPct val="101899"/>
              </a:lnSpc>
              <a:spcBef>
                <a:spcPts val="5"/>
              </a:spcBef>
            </a:pPr>
            <a:r>
              <a:rPr dirty="0" sz="1600" spc="-5">
                <a:latin typeface="Calibri"/>
                <a:cs typeface="Calibri"/>
              </a:rPr>
              <a:t>Spotlight on </a:t>
            </a:r>
            <a:r>
              <a:rPr dirty="0" sz="1600" spc="-10">
                <a:latin typeface="Calibri"/>
                <a:cs typeface="Calibri"/>
              </a:rPr>
              <a:t>apprenticeship </a:t>
            </a:r>
            <a:r>
              <a:rPr dirty="0" sz="1600" spc="-5">
                <a:latin typeface="Calibri"/>
                <a:cs typeface="Calibri"/>
              </a:rPr>
              <a:t>as a </a:t>
            </a:r>
            <a:r>
              <a:rPr dirty="0" sz="1600" spc="-10">
                <a:latin typeface="Calibri"/>
                <a:cs typeface="Calibri"/>
              </a:rPr>
              <a:t>work-based </a:t>
            </a:r>
            <a:r>
              <a:rPr dirty="0" sz="1600" spc="-5">
                <a:latin typeface="Calibri"/>
                <a:cs typeface="Calibri"/>
              </a:rPr>
              <a:t>learning </a:t>
            </a:r>
            <a:r>
              <a:rPr dirty="0" sz="1600" spc="-15">
                <a:latin typeface="Calibri"/>
                <a:cs typeface="Calibri"/>
              </a:rPr>
              <a:t>career  pathway strategy for </a:t>
            </a:r>
            <a:r>
              <a:rPr dirty="0" sz="1600" spc="-10">
                <a:latin typeface="Calibri"/>
                <a:cs typeface="Calibri"/>
              </a:rPr>
              <a:t>young </a:t>
            </a:r>
            <a:r>
              <a:rPr dirty="0" sz="1600" spc="-5">
                <a:latin typeface="Calibri"/>
                <a:cs typeface="Calibri"/>
              </a:rPr>
              <a:t>people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(16-24)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How to </a:t>
            </a:r>
            <a:r>
              <a:rPr dirty="0" sz="1600" spc="-5">
                <a:latin typeface="Calibri"/>
                <a:cs typeface="Calibri"/>
              </a:rPr>
              <a:t>learn </a:t>
            </a:r>
            <a:r>
              <a:rPr dirty="0" sz="1600" spc="-15">
                <a:latin typeface="Calibri"/>
                <a:cs typeface="Calibri"/>
              </a:rPr>
              <a:t>more </a:t>
            </a:r>
            <a:r>
              <a:rPr dirty="0" sz="1600" spc="-5">
                <a:latin typeface="Calibri"/>
                <a:cs typeface="Calibri"/>
              </a:rPr>
              <a:t>about </a:t>
            </a:r>
            <a:r>
              <a:rPr dirty="0" sz="1600" spc="-10">
                <a:latin typeface="Calibri"/>
                <a:cs typeface="Calibri"/>
              </a:rPr>
              <a:t>apprenticeship </a:t>
            </a:r>
            <a:r>
              <a:rPr dirty="0" sz="1600" spc="-5">
                <a:latin typeface="Calibri"/>
                <a:cs typeface="Calibri"/>
              </a:rPr>
              <a:t>opportunities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1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Illinois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1899"/>
              </a:lnSpc>
            </a:pPr>
            <a:r>
              <a:rPr dirty="0" sz="1600" spc="-10">
                <a:latin typeface="Calibri"/>
                <a:cs typeface="Calibri"/>
              </a:rPr>
              <a:t>What </a:t>
            </a:r>
            <a:r>
              <a:rPr dirty="0" sz="1600">
                <a:latin typeface="Calibri"/>
                <a:cs typeface="Calibri"/>
              </a:rPr>
              <a:t>is </a:t>
            </a:r>
            <a:r>
              <a:rPr dirty="0" sz="1600" spc="-5">
                <a:latin typeface="Calibri"/>
                <a:cs typeface="Calibri"/>
              </a:rPr>
              <a:t>an </a:t>
            </a:r>
            <a:r>
              <a:rPr dirty="0" sz="1600" spc="-5" i="1">
                <a:latin typeface="Calibri"/>
                <a:cs typeface="Calibri"/>
              </a:rPr>
              <a:t>Apprenticeship </a:t>
            </a:r>
            <a:r>
              <a:rPr dirty="0" sz="1600" spc="-10" i="1">
                <a:latin typeface="Calibri"/>
                <a:cs typeface="Calibri"/>
              </a:rPr>
              <a:t>Navigator </a:t>
            </a:r>
            <a:r>
              <a:rPr dirty="0" sz="1600" spc="-5">
                <a:latin typeface="Calibri"/>
                <a:cs typeface="Calibri"/>
              </a:rPr>
              <a:t>and </a:t>
            </a:r>
            <a:r>
              <a:rPr dirty="0" sz="1600" spc="-10">
                <a:latin typeface="Calibri"/>
                <a:cs typeface="Calibri"/>
              </a:rPr>
              <a:t>how to </a:t>
            </a:r>
            <a:r>
              <a:rPr dirty="0" sz="1600">
                <a:latin typeface="Calibri"/>
                <a:cs typeface="Calibri"/>
              </a:rPr>
              <a:t>find </a:t>
            </a:r>
            <a:r>
              <a:rPr dirty="0" sz="1600" spc="-5">
                <a:latin typeface="Calibri"/>
                <a:cs typeface="Calibri"/>
              </a:rPr>
              <a:t>them </a:t>
            </a:r>
            <a:r>
              <a:rPr dirty="0" sz="1600">
                <a:latin typeface="Calibri"/>
                <a:cs typeface="Calibri"/>
              </a:rPr>
              <a:t>in </a:t>
            </a:r>
            <a:r>
              <a:rPr dirty="0" sz="1600" spc="-15">
                <a:latin typeface="Calibri"/>
                <a:cs typeface="Calibri"/>
              </a:rPr>
              <a:t>your  </a:t>
            </a:r>
            <a:r>
              <a:rPr dirty="0" sz="1600" spc="-10">
                <a:latin typeface="Calibri"/>
                <a:cs typeface="Calibri"/>
              </a:rPr>
              <a:t>Economic Development Region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(EDR)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latin typeface="Calibri"/>
                <a:cs typeface="Calibri"/>
              </a:rPr>
              <a:t>Questions and </a:t>
            </a:r>
            <a:r>
              <a:rPr dirty="0" sz="1600" spc="-15">
                <a:latin typeface="Calibri"/>
                <a:cs typeface="Calibri"/>
              </a:rPr>
              <a:t>where </a:t>
            </a:r>
            <a:r>
              <a:rPr dirty="0" sz="1600" spc="-10">
                <a:latin typeface="Calibri"/>
                <a:cs typeface="Calibri"/>
              </a:rPr>
              <a:t>to </a:t>
            </a:r>
            <a:r>
              <a:rPr dirty="0" sz="1600" spc="-5">
                <a:latin typeface="Calibri"/>
                <a:cs typeface="Calibri"/>
              </a:rPr>
              <a:t>turn </a:t>
            </a:r>
            <a:r>
              <a:rPr dirty="0" sz="1600" spc="-15">
                <a:latin typeface="Calibri"/>
                <a:cs typeface="Calibri"/>
              </a:rPr>
              <a:t>for more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information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Calibri"/>
              <a:cs typeface="Calibri"/>
            </a:endParaRPr>
          </a:p>
          <a:p>
            <a:pPr marL="12700" marR="747395">
              <a:lnSpc>
                <a:spcPct val="101899"/>
              </a:lnSpc>
            </a:pPr>
            <a:r>
              <a:rPr dirty="0" sz="1600" spc="-5">
                <a:latin typeface="Calibri"/>
                <a:cs typeface="Calibri"/>
              </a:rPr>
              <a:t>Did </a:t>
            </a:r>
            <a:r>
              <a:rPr dirty="0" sz="1600" spc="-15">
                <a:latin typeface="Calibri"/>
                <a:cs typeface="Calibri"/>
              </a:rPr>
              <a:t>you </a:t>
            </a:r>
            <a:r>
              <a:rPr dirty="0" sz="1600" spc="-10">
                <a:latin typeface="Calibri"/>
                <a:cs typeface="Calibri"/>
              </a:rPr>
              <a:t>attend </a:t>
            </a:r>
            <a:r>
              <a:rPr dirty="0" sz="1600" spc="-15">
                <a:latin typeface="Calibri"/>
                <a:cs typeface="Calibri"/>
              </a:rPr>
              <a:t>Monday’s </a:t>
            </a:r>
            <a:r>
              <a:rPr dirty="0" sz="1600" spc="-5">
                <a:latin typeface="Calibri"/>
                <a:cs typeface="Calibri"/>
              </a:rPr>
              <a:t>session on </a:t>
            </a:r>
            <a:r>
              <a:rPr dirty="0" sz="1600" spc="-10">
                <a:latin typeface="Calibri"/>
                <a:cs typeface="Calibri"/>
              </a:rPr>
              <a:t>Career Development  </a:t>
            </a:r>
            <a:r>
              <a:rPr dirty="0" sz="1600" spc="-5">
                <a:latin typeface="Calibri"/>
                <a:cs typeface="Calibri"/>
              </a:rPr>
              <a:t>Experiences (CDE)? </a:t>
            </a:r>
            <a:r>
              <a:rPr dirty="0" u="heavy" sz="16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Click </a:t>
            </a:r>
            <a:r>
              <a:rPr dirty="0" u="heavy" sz="1600" spc="-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here for</a:t>
            </a:r>
            <a:r>
              <a:rPr dirty="0" u="heavy" sz="1600" spc="7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heavy" sz="16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slides</a:t>
            </a:r>
            <a:r>
              <a:rPr dirty="0" sz="1600" spc="-5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145011" y="6463728"/>
            <a:ext cx="153670" cy="30480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</a:pPr>
            <a:fld id="{81D60167-4931-47E6-BA6A-407CBD079E47}" type="slidenum"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749" y="511404"/>
            <a:ext cx="61417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What </a:t>
            </a:r>
            <a:r>
              <a:rPr dirty="0" spc="-10"/>
              <a:t>is </a:t>
            </a:r>
            <a:r>
              <a:rPr dirty="0" spc="-50"/>
              <a:t>Work-Based</a:t>
            </a:r>
            <a:r>
              <a:rPr dirty="0" spc="-215"/>
              <a:t> </a:t>
            </a:r>
            <a:r>
              <a:rPr dirty="0" spc="-30"/>
              <a:t>Learning?</a:t>
            </a:r>
          </a:p>
        </p:txBody>
      </p:sp>
      <p:sp>
        <p:nvSpPr>
          <p:cNvPr id="3" name="object 3"/>
          <p:cNvSpPr/>
          <p:nvPr/>
        </p:nvSpPr>
        <p:spPr>
          <a:xfrm>
            <a:off x="419100" y="1670304"/>
            <a:ext cx="7933944" cy="4158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8322" y="6346595"/>
            <a:ext cx="8396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</a:t>
            </a:r>
            <a:r>
              <a:rPr dirty="0" sz="1800" spc="-10">
                <a:latin typeface="Calibri"/>
                <a:cs typeface="Calibri"/>
                <a:hlinkClick r:id="rId3"/>
              </a:rPr>
              <a:t>//w</a:t>
            </a:r>
            <a:r>
              <a:rPr dirty="0" sz="1800" spc="-10">
                <a:latin typeface="Calibri"/>
                <a:cs typeface="Calibri"/>
              </a:rPr>
              <a:t>ww</a:t>
            </a:r>
            <a:r>
              <a:rPr dirty="0" sz="1800" spc="-10">
                <a:latin typeface="Calibri"/>
                <a:cs typeface="Calibri"/>
                <a:hlinkClick r:id="rId3"/>
              </a:rPr>
              <a:t>.dol.gov/agencies/odep/program-areas/individuals/youth/career-preparation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45011" y="6463728"/>
            <a:ext cx="153670" cy="30480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</a:pPr>
            <a:fld id="{81D60167-4931-47E6-BA6A-407CBD079E47}" type="slidenum"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48180" y="2438886"/>
            <a:ext cx="3530600" cy="2219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"/>
              <a:tabLst>
                <a:tab pos="299720" algn="l"/>
              </a:tabLst>
            </a:pPr>
            <a:r>
              <a:rPr dirty="0" sz="2800" spc="-10" b="1">
                <a:latin typeface="Calibri"/>
                <a:cs typeface="Calibri"/>
              </a:rPr>
              <a:t>Benefits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Students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"/>
            </a:pPr>
            <a:endParaRPr sz="29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SzPct val="96428"/>
              <a:buFont typeface="Wingdings"/>
              <a:buChar char=""/>
              <a:tabLst>
                <a:tab pos="299720" algn="l"/>
              </a:tabLst>
            </a:pPr>
            <a:r>
              <a:rPr dirty="0" sz="2800" spc="-10" b="1">
                <a:latin typeface="Calibri"/>
                <a:cs typeface="Calibri"/>
              </a:rPr>
              <a:t>Benefits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Schools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29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"/>
              <a:tabLst>
                <a:tab pos="299720" algn="l"/>
              </a:tabLst>
            </a:pPr>
            <a:r>
              <a:rPr dirty="0" sz="2800" spc="-10" b="1">
                <a:latin typeface="Calibri"/>
                <a:cs typeface="Calibri"/>
              </a:rPr>
              <a:t>Benefits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Employers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71525">
              <a:lnSpc>
                <a:spcPts val="4560"/>
              </a:lnSpc>
              <a:spcBef>
                <a:spcPts val="95"/>
              </a:spcBef>
            </a:pPr>
            <a:r>
              <a:rPr dirty="0" spc="-40"/>
              <a:t>Career </a:t>
            </a:r>
            <a:r>
              <a:rPr dirty="0" spc="-50"/>
              <a:t>Preparation</a:t>
            </a:r>
            <a:r>
              <a:rPr dirty="0" spc="-160"/>
              <a:t> </a:t>
            </a:r>
            <a:r>
              <a:rPr dirty="0" spc="-5"/>
              <a:t>&amp;</a:t>
            </a:r>
          </a:p>
          <a:p>
            <a:pPr marL="771525">
              <a:lnSpc>
                <a:spcPts val="4560"/>
              </a:lnSpc>
            </a:pPr>
            <a:r>
              <a:rPr dirty="0" spc="-50"/>
              <a:t>Work-Based </a:t>
            </a:r>
            <a:r>
              <a:rPr dirty="0" spc="-30"/>
              <a:t>Learning</a:t>
            </a:r>
            <a:r>
              <a:rPr dirty="0" spc="-165"/>
              <a:t> </a:t>
            </a:r>
            <a:r>
              <a:rPr dirty="0" spc="-40"/>
              <a:t>Experiences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0411" y="6552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0011" y="2802635"/>
            <a:ext cx="2661285" cy="1597660"/>
          </a:xfrm>
          <a:custGeom>
            <a:avLst/>
            <a:gdLst/>
            <a:ahLst/>
            <a:cxnLst/>
            <a:rect l="l" t="t" r="r" b="b"/>
            <a:pathLst>
              <a:path w="2661285" h="1597660">
                <a:moveTo>
                  <a:pt x="0" y="0"/>
                </a:moveTo>
                <a:lnTo>
                  <a:pt x="2660904" y="0"/>
                </a:lnTo>
                <a:lnTo>
                  <a:pt x="266090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20011" y="2802635"/>
            <a:ext cx="2661285" cy="1597660"/>
          </a:xfrm>
          <a:custGeom>
            <a:avLst/>
            <a:gdLst/>
            <a:ahLst/>
            <a:cxnLst/>
            <a:rect l="l" t="t" r="r" b="b"/>
            <a:pathLst>
              <a:path w="2661285" h="1597660">
                <a:moveTo>
                  <a:pt x="0" y="0"/>
                </a:moveTo>
                <a:lnTo>
                  <a:pt x="2660904" y="0"/>
                </a:lnTo>
                <a:lnTo>
                  <a:pt x="266090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20011" y="3090329"/>
            <a:ext cx="2661285" cy="97726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ctr" marL="64769" marR="59055" indent="-1905">
              <a:lnSpc>
                <a:spcPct val="86400"/>
              </a:lnSpc>
              <a:spcBef>
                <a:spcPts val="330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Understanding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role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employment  plays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economic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self-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sufficiency and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motivation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build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skills,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explore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careers,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seek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employment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47615" y="2802635"/>
            <a:ext cx="2661285" cy="1597660"/>
          </a:xfrm>
          <a:custGeom>
            <a:avLst/>
            <a:gdLst/>
            <a:ahLst/>
            <a:cxnLst/>
            <a:rect l="l" t="t" r="r" b="b"/>
            <a:pathLst>
              <a:path w="2661284" h="1597660">
                <a:moveTo>
                  <a:pt x="0" y="0"/>
                </a:moveTo>
                <a:lnTo>
                  <a:pt x="2660904" y="0"/>
                </a:lnTo>
                <a:lnTo>
                  <a:pt x="266090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solidFill>
            <a:srgbClr val="54C3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47615" y="2802635"/>
            <a:ext cx="2661285" cy="1597660"/>
          </a:xfrm>
          <a:custGeom>
            <a:avLst/>
            <a:gdLst/>
            <a:ahLst/>
            <a:cxnLst/>
            <a:rect l="l" t="t" r="r" b="b"/>
            <a:pathLst>
              <a:path w="2661284" h="1597660">
                <a:moveTo>
                  <a:pt x="0" y="0"/>
                </a:moveTo>
                <a:lnTo>
                  <a:pt x="2660904" y="0"/>
                </a:lnTo>
                <a:lnTo>
                  <a:pt x="266090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47615" y="3280003"/>
            <a:ext cx="2661285" cy="60833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271780" marR="267970" indent="635">
              <a:lnSpc>
                <a:spcPts val="1450"/>
              </a:lnSpc>
              <a:spcBef>
                <a:spcPts val="340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Self-exploration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skills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that  enable youth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 identify  interests, skills,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values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75219" y="2802635"/>
            <a:ext cx="2661285" cy="1597660"/>
          </a:xfrm>
          <a:custGeom>
            <a:avLst/>
            <a:gdLst/>
            <a:ahLst/>
            <a:cxnLst/>
            <a:rect l="l" t="t" r="r" b="b"/>
            <a:pathLst>
              <a:path w="2661284" h="1597660">
                <a:moveTo>
                  <a:pt x="0" y="0"/>
                </a:moveTo>
                <a:lnTo>
                  <a:pt x="2660904" y="0"/>
                </a:lnTo>
                <a:lnTo>
                  <a:pt x="266090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solidFill>
            <a:srgbClr val="50C7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75219" y="2802635"/>
            <a:ext cx="2661285" cy="1597660"/>
          </a:xfrm>
          <a:custGeom>
            <a:avLst/>
            <a:gdLst/>
            <a:ahLst/>
            <a:cxnLst/>
            <a:rect l="l" t="t" r="r" b="b"/>
            <a:pathLst>
              <a:path w="2661284" h="1597660">
                <a:moveTo>
                  <a:pt x="0" y="0"/>
                </a:moveTo>
                <a:lnTo>
                  <a:pt x="2660904" y="0"/>
                </a:lnTo>
                <a:lnTo>
                  <a:pt x="266090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475219" y="3095982"/>
            <a:ext cx="2661285" cy="975994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89535" marR="82550">
              <a:lnSpc>
                <a:spcPct val="862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Career exploration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enable  youth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 identify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how various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career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options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match their  interests, skills,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 work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preferences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20011" y="4664964"/>
            <a:ext cx="2661285" cy="1597660"/>
          </a:xfrm>
          <a:custGeom>
            <a:avLst/>
            <a:gdLst/>
            <a:ahLst/>
            <a:cxnLst/>
            <a:rect l="l" t="t" r="r" b="b"/>
            <a:pathLst>
              <a:path w="2661285" h="1597660">
                <a:moveTo>
                  <a:pt x="0" y="0"/>
                </a:moveTo>
                <a:lnTo>
                  <a:pt x="2660904" y="0"/>
                </a:lnTo>
                <a:lnTo>
                  <a:pt x="266090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solidFill>
            <a:srgbClr val="4AC1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20011" y="4664964"/>
            <a:ext cx="2661285" cy="1597660"/>
          </a:xfrm>
          <a:custGeom>
            <a:avLst/>
            <a:gdLst/>
            <a:ahLst/>
            <a:cxnLst/>
            <a:rect l="l" t="t" r="r" b="b"/>
            <a:pathLst>
              <a:path w="2661285" h="1597660">
                <a:moveTo>
                  <a:pt x="0" y="0"/>
                </a:moveTo>
                <a:lnTo>
                  <a:pt x="2660904" y="0"/>
                </a:lnTo>
                <a:lnTo>
                  <a:pt x="266090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620011" y="4683050"/>
            <a:ext cx="2661285" cy="152717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52705" marR="48895">
              <a:lnSpc>
                <a:spcPct val="862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Ability to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make informed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choices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their long-term career  interests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corresponding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secondary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postsecondary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coursework and industry-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recognized credentials  necessary to pursue these  interests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47615" y="4664964"/>
            <a:ext cx="2661285" cy="1597660"/>
          </a:xfrm>
          <a:custGeom>
            <a:avLst/>
            <a:gdLst/>
            <a:ahLst/>
            <a:cxnLst/>
            <a:rect l="l" t="t" r="r" b="b"/>
            <a:pathLst>
              <a:path w="2661284" h="1597660">
                <a:moveTo>
                  <a:pt x="0" y="0"/>
                </a:moveTo>
                <a:lnTo>
                  <a:pt x="2660904" y="0"/>
                </a:lnTo>
                <a:lnTo>
                  <a:pt x="266090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solidFill>
            <a:srgbClr val="49B9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47615" y="4664964"/>
            <a:ext cx="2661285" cy="1597660"/>
          </a:xfrm>
          <a:custGeom>
            <a:avLst/>
            <a:gdLst/>
            <a:ahLst/>
            <a:cxnLst/>
            <a:rect l="l" t="t" r="r" b="b"/>
            <a:pathLst>
              <a:path w="2661284" h="1597660">
                <a:moveTo>
                  <a:pt x="0" y="0"/>
                </a:moveTo>
                <a:lnTo>
                  <a:pt x="2660904" y="0"/>
                </a:lnTo>
                <a:lnTo>
                  <a:pt x="266090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547615" y="4867074"/>
            <a:ext cx="2661285" cy="1160145"/>
          </a:xfrm>
          <a:prstGeom prst="rect">
            <a:avLst/>
          </a:prstGeom>
        </p:spPr>
        <p:txBody>
          <a:bodyPr wrap="square" lIns="0" tIns="42544" rIns="0" bIns="0" rtlCol="0" vert="horz">
            <a:spAutoFit/>
          </a:bodyPr>
          <a:lstStyle/>
          <a:p>
            <a:pPr algn="ctr" marL="116839" marR="112395" indent="2540">
              <a:lnSpc>
                <a:spcPct val="86300"/>
              </a:lnSpc>
              <a:spcBef>
                <a:spcPts val="334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Career-specific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  knowledge as well as  employability or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"soft" skills  such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as communication,  leadership,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decision-making,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conflict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75219" y="4664964"/>
            <a:ext cx="2661285" cy="1597660"/>
          </a:xfrm>
          <a:custGeom>
            <a:avLst/>
            <a:gdLst/>
            <a:ahLst/>
            <a:cxnLst/>
            <a:rect l="l" t="t" r="r" b="b"/>
            <a:pathLst>
              <a:path w="2661284" h="1597660">
                <a:moveTo>
                  <a:pt x="0" y="0"/>
                </a:moveTo>
                <a:lnTo>
                  <a:pt x="2660904" y="0"/>
                </a:lnTo>
                <a:lnTo>
                  <a:pt x="266090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75219" y="4664964"/>
            <a:ext cx="2661285" cy="1597660"/>
          </a:xfrm>
          <a:custGeom>
            <a:avLst/>
            <a:gdLst/>
            <a:ahLst/>
            <a:cxnLst/>
            <a:rect l="l" t="t" r="r" b="b"/>
            <a:pathLst>
              <a:path w="2661284" h="1597660">
                <a:moveTo>
                  <a:pt x="0" y="0"/>
                </a:moveTo>
                <a:lnTo>
                  <a:pt x="2660904" y="0"/>
                </a:lnTo>
                <a:lnTo>
                  <a:pt x="2660904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475219" y="4683050"/>
            <a:ext cx="2661285" cy="152717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91770" marR="186055" indent="-635">
              <a:lnSpc>
                <a:spcPct val="862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Career planning and  management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skills,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including  academic planning,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decision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related to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postsecondary pathways,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career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readiness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skills, job  search skills,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financial  literacy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8818" y="1709813"/>
            <a:ext cx="11260455" cy="84264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20"/>
              </a:spcBef>
            </a:pP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Career preparation and work-based learning experiences </a:t>
            </a:r>
            <a:r>
              <a:rPr dirty="0" sz="1800" spc="-5">
                <a:solidFill>
                  <a:srgbClr val="202020"/>
                </a:solidFill>
                <a:latin typeface="Arial"/>
                <a:cs typeface="Arial"/>
              </a:rPr>
              <a:t>are </a:t>
            </a: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essential </a:t>
            </a:r>
            <a:r>
              <a:rPr dirty="0" sz="1800">
                <a:solidFill>
                  <a:srgbClr val="202020"/>
                </a:solidFill>
                <a:latin typeface="Arial"/>
                <a:cs typeface="Arial"/>
              </a:rPr>
              <a:t>to </a:t>
            </a: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develop aspirations and </a:t>
            </a:r>
            <a:r>
              <a:rPr dirty="0" sz="1800">
                <a:solidFill>
                  <a:srgbClr val="202020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202020"/>
                </a:solidFill>
                <a:latin typeface="Arial"/>
                <a:cs typeface="Arial"/>
              </a:rPr>
              <a:t>make  informed choices </a:t>
            </a: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about </a:t>
            </a:r>
            <a:r>
              <a:rPr dirty="0" sz="1800" spc="-5">
                <a:solidFill>
                  <a:srgbClr val="202020"/>
                </a:solidFill>
                <a:latin typeface="Arial"/>
                <a:cs typeface="Arial"/>
              </a:rPr>
              <a:t>careers. </a:t>
            </a: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Experiences </a:t>
            </a:r>
            <a:r>
              <a:rPr dirty="0" sz="1800" spc="-15">
                <a:solidFill>
                  <a:srgbClr val="202020"/>
                </a:solidFill>
                <a:latin typeface="Arial"/>
                <a:cs typeface="Arial"/>
              </a:rPr>
              <a:t>will </a:t>
            </a:r>
            <a:r>
              <a:rPr dirty="0" sz="1800" spc="-5">
                <a:solidFill>
                  <a:srgbClr val="202020"/>
                </a:solidFill>
                <a:latin typeface="Arial"/>
                <a:cs typeface="Arial"/>
              </a:rPr>
              <a:t>require </a:t>
            </a: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collaborations </a:t>
            </a:r>
            <a:r>
              <a:rPr dirty="0" sz="1800" spc="-15">
                <a:solidFill>
                  <a:srgbClr val="202020"/>
                </a:solidFill>
                <a:latin typeface="Arial"/>
                <a:cs typeface="Arial"/>
              </a:rPr>
              <a:t>with </a:t>
            </a: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other organizations. </a:t>
            </a:r>
            <a:r>
              <a:rPr dirty="0" sz="1800" spc="-5">
                <a:solidFill>
                  <a:srgbClr val="202020"/>
                </a:solidFill>
                <a:latin typeface="Arial"/>
                <a:cs typeface="Arial"/>
              </a:rPr>
              <a:t>All </a:t>
            </a: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youth need  </a:t>
            </a:r>
            <a:r>
              <a:rPr dirty="0" sz="1800" spc="-5">
                <a:solidFill>
                  <a:srgbClr val="202020"/>
                </a:solidFill>
                <a:latin typeface="Arial"/>
                <a:cs typeface="Arial"/>
              </a:rPr>
              <a:t>information on career </a:t>
            </a: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options,</a:t>
            </a:r>
            <a:r>
              <a:rPr dirty="0" sz="1800" spc="5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02020"/>
                </a:solidFill>
                <a:latin typeface="Arial"/>
                <a:cs typeface="Arial"/>
              </a:rPr>
              <a:t>including: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893" y="6386969"/>
            <a:ext cx="8396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</a:t>
            </a:r>
            <a:r>
              <a:rPr dirty="0" sz="1800" spc="-10">
                <a:latin typeface="Calibri"/>
                <a:cs typeface="Calibri"/>
                <a:hlinkClick r:id="rId2"/>
              </a:rPr>
              <a:t>//w</a:t>
            </a:r>
            <a:r>
              <a:rPr dirty="0" sz="1800" spc="-10">
                <a:latin typeface="Calibri"/>
                <a:cs typeface="Calibri"/>
              </a:rPr>
              <a:t>ww</a:t>
            </a:r>
            <a:r>
              <a:rPr dirty="0" sz="1800" spc="-10">
                <a:latin typeface="Calibri"/>
                <a:cs typeface="Calibri"/>
                <a:hlinkClick r:id="rId2"/>
              </a:rPr>
              <a:t>.dol.gov/agencies/odep/program-areas/individuals/youth/career-preparation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28" y="1402080"/>
            <a:ext cx="11210543" cy="4596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2532" y="6371509"/>
            <a:ext cx="368490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5">
                <a:latin typeface="Calibri"/>
                <a:cs typeface="Calibri"/>
              </a:rPr>
              <a:t>SOURCE: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https://cte.ed.gov/wbltoolkit/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107" y="1827560"/>
            <a:ext cx="11745562" cy="3252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2532" y="6371509"/>
            <a:ext cx="368490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5">
                <a:latin typeface="Calibri"/>
                <a:cs typeface="Calibri"/>
              </a:rPr>
              <a:t>SOURCE: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https://cte.ed.gov/wbltoolkit/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91C890CC1C141B3769DAEBBB08F26" ma:contentTypeVersion="7" ma:contentTypeDescription="Create a new document." ma:contentTypeScope="" ma:versionID="e421a4fe5f8803a424d1170cd6b71f44">
  <xsd:schema xmlns:xsd="http://www.w3.org/2001/XMLSchema" xmlns:xs="http://www.w3.org/2001/XMLSchema" xmlns:p="http://schemas.microsoft.com/office/2006/metadata/properties" xmlns:ns1="http://schemas.microsoft.com/sharepoint/v3" xmlns:ns2="628deba3-ad18-4f7d-837d-8b626f24ef64" targetNamespace="http://schemas.microsoft.com/office/2006/metadata/properties" ma:root="true" ma:fieldsID="ccde1ab382c562759cc71332a52d597b" ns1:_="" ns2:_="">
    <xsd:import namespace="http://schemas.microsoft.com/sharepoint/v3"/>
    <xsd:import namespace="628deba3-ad18-4f7d-837d-8b626f24ef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URL" minOccurs="0"/>
                <xsd:element ref="ns2:UR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eba3-ad18-4f7d-837d-8b626f24ef64" elementFormDefault="qualified">
    <xsd:import namespace="http://schemas.microsoft.com/office/2006/documentManagement/types"/>
    <xsd:import namespace="http://schemas.microsoft.com/office/infopath/2007/PartnerControls"/>
    <xsd:element name="URL" ma:index="1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s" ma:index="11" nillable="true" ma:displayName="URLs" ma:list="{3e68b601-11f6-4942-a07e-a047c38a7446}" ma:internalName="URLs" ma:showField="ComplianceAsset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URLs xmlns="628deba3-ad18-4f7d-837d-8b626f24ef64"/>
    <URL xmlns="628deba3-ad18-4f7d-837d-8b626f24ef64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5400D620-4E79-42BC-B82E-E24F9E9C9A0B}"/>
</file>

<file path=customXml/itemProps2.xml><?xml version="1.0" encoding="utf-8"?>
<ds:datastoreItem xmlns:ds="http://schemas.openxmlformats.org/officeDocument/2006/customXml" ds:itemID="{47024DC6-E211-4D4B-AD94-35663974D082}"/>
</file>

<file path=customXml/itemProps3.xml><?xml version="1.0" encoding="utf-8"?>
<ds:datastoreItem xmlns:ds="http://schemas.openxmlformats.org/officeDocument/2006/customXml" ds:itemID="{81E17724-971C-4043-8418-2D18AD13145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Youth Career Pathway Grant Opportunity Technical Assistance Session on Work-Based Learning</dc:title>
  <dc:creator>Phillips, Jennifer</dc:creator>
  <dcterms:created xsi:type="dcterms:W3CDTF">2023-04-19T13:04:54Z</dcterms:created>
  <dcterms:modified xsi:type="dcterms:W3CDTF">2023-04-19T13:04:54Z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2021-02-12T00:00:00Z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2023-04-19T00:00:00Z</vt:filetime>
  </property>
  <property fmtid="{D5CDD505-2E9C-101B-9397-08002B2CF9AE}" pid="5" name="ContentTypeId">
    <vt:lpwstr>0x0101003D691C890CC1C141B3769DAEBBB08F26</vt:lpwstr>
  </property>
</Properties>
</file>