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sldIdLst>
    <p:sldId id="256" r:id="rId5"/>
    <p:sldId id="340" r:id="rId6"/>
    <p:sldId id="341" r:id="rId7"/>
    <p:sldId id="329" r:id="rId8"/>
    <p:sldId id="282" r:id="rId9"/>
    <p:sldId id="262" r:id="rId10"/>
    <p:sldId id="264" r:id="rId11"/>
    <p:sldId id="260" r:id="rId12"/>
    <p:sldId id="418" r:id="rId13"/>
    <p:sldId id="419" r:id="rId14"/>
    <p:sldId id="421" r:id="rId15"/>
    <p:sldId id="322" r:id="rId16"/>
    <p:sldId id="420" r:id="rId17"/>
    <p:sldId id="343" r:id="rId18"/>
    <p:sldId id="348" r:id="rId19"/>
    <p:sldId id="422" r:id="rId20"/>
    <p:sldId id="426" r:id="rId21"/>
    <p:sldId id="392" r:id="rId22"/>
    <p:sldId id="367" r:id="rId23"/>
    <p:sldId id="368" r:id="rId24"/>
    <p:sldId id="369" r:id="rId25"/>
    <p:sldId id="371" r:id="rId26"/>
    <p:sldId id="377" r:id="rId27"/>
    <p:sldId id="378" r:id="rId28"/>
    <p:sldId id="379" r:id="rId29"/>
    <p:sldId id="380" r:id="rId30"/>
    <p:sldId id="291" r:id="rId31"/>
    <p:sldId id="382" r:id="rId32"/>
    <p:sldId id="326" r:id="rId33"/>
    <p:sldId id="427" r:id="rId34"/>
    <p:sldId id="385" r:id="rId35"/>
    <p:sldId id="389" r:id="rId36"/>
    <p:sldId id="391" r:id="rId37"/>
    <p:sldId id="428" r:id="rId38"/>
    <p:sldId id="359" r:id="rId39"/>
    <p:sldId id="433" r:id="rId40"/>
    <p:sldId id="434" r:id="rId41"/>
    <p:sldId id="435" r:id="rId42"/>
    <p:sldId id="436" r:id="rId43"/>
    <p:sldId id="437" r:id="rId44"/>
    <p:sldId id="438" r:id="rId45"/>
    <p:sldId id="439" r:id="rId46"/>
    <p:sldId id="425" r:id="rId47"/>
    <p:sldId id="277" r:id="rId48"/>
    <p:sldId id="295" r:id="rId49"/>
    <p:sldId id="335" r:id="rId50"/>
    <p:sldId id="440" r:id="rId51"/>
    <p:sldId id="33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F459C2-1D56-A65A-A127-4920BB7332AF}" name="Koons2, Joshua" initials="KJ" userId="S::joshua.koons2@illinois.gov::805a9bf6-d06a-40c5-9cc9-81bf5d2f5e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B7DB8-6D14-455D-9C99-9A52FEBF3B42}" v="13" vWet="17" dt="2023-12-18T15:22:36.247"/>
    <p1510:client id="{DABA37BC-EC84-4002-8E73-9CF9386FCC98}" v="1887" dt="2023-12-19T20:59:32.534"/>
    <p1510:client id="{E809C240-AE7A-4E0E-BD99-ACC82F611461}" v="13" dt="2023-12-18T19:53:44.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50DFD-243E-4A5A-9932-CFEEB13CB929}"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US"/>
        </a:p>
      </dgm:t>
    </dgm:pt>
    <dgm:pt modelId="{26214B63-C69D-4E67-896B-A275DE5C8F19}">
      <dgm:prSet/>
      <dgm:spPr>
        <a:scene3d>
          <a:camera prst="orthographicFront"/>
          <a:lightRig rig="threePt" dir="t"/>
        </a:scene3d>
        <a:sp3d>
          <a:bevelT/>
        </a:sp3d>
      </dgm:spPr>
      <dgm:t>
        <a:bodyPr/>
        <a:lstStyle/>
        <a:p>
          <a:r>
            <a:rPr lang="en-US" b="1">
              <a:solidFill>
                <a:schemeClr val="tx1"/>
              </a:solidFill>
            </a:rPr>
            <a:t>Program Description</a:t>
          </a:r>
          <a:endParaRPr lang="en-US">
            <a:solidFill>
              <a:schemeClr val="tx1"/>
            </a:solidFill>
          </a:endParaRPr>
        </a:p>
      </dgm:t>
    </dgm:pt>
    <dgm:pt modelId="{E5D40CE7-7BDB-43FA-AF30-F790DEDACA08}" type="parTrans" cxnId="{186E2ED6-A580-479C-9601-01AA5E16E578}">
      <dgm:prSet/>
      <dgm:spPr/>
      <dgm:t>
        <a:bodyPr/>
        <a:lstStyle/>
        <a:p>
          <a:endParaRPr lang="en-US"/>
        </a:p>
      </dgm:t>
    </dgm:pt>
    <dgm:pt modelId="{3887C9B0-2C51-4FFF-8DEA-FFF6EA26FC22}" type="sibTrans" cxnId="{186E2ED6-A580-479C-9601-01AA5E16E578}">
      <dgm:prSet/>
      <dgm:spPr/>
      <dgm:t>
        <a:bodyPr/>
        <a:lstStyle/>
        <a:p>
          <a:endParaRPr lang="en-US"/>
        </a:p>
      </dgm:t>
    </dgm:pt>
    <dgm:pt modelId="{5F3F3FE6-459E-40BE-BAC6-522177358DD5}">
      <dgm:prSet/>
      <dgm:spPr>
        <a:scene3d>
          <a:camera prst="orthographicFront"/>
          <a:lightRig rig="threePt" dir="t"/>
        </a:scene3d>
        <a:sp3d>
          <a:bevelT/>
        </a:sp3d>
      </dgm:spPr>
      <dgm:t>
        <a:bodyPr/>
        <a:lstStyle/>
        <a:p>
          <a:r>
            <a:rPr lang="en-US" b="1"/>
            <a:t>Intent</a:t>
          </a:r>
        </a:p>
      </dgm:t>
    </dgm:pt>
    <dgm:pt modelId="{9547A06A-9D57-4D9B-815C-CDDD7D2DA7AC}" type="parTrans" cxnId="{4676FC98-B8D9-4872-89B8-34607CD83081}">
      <dgm:prSet/>
      <dgm:spPr/>
      <dgm:t>
        <a:bodyPr/>
        <a:lstStyle/>
        <a:p>
          <a:endParaRPr lang="en-US"/>
        </a:p>
      </dgm:t>
    </dgm:pt>
    <dgm:pt modelId="{A5315BA3-CBDA-4335-A776-C031D3181105}" type="sibTrans" cxnId="{4676FC98-B8D9-4872-89B8-34607CD83081}">
      <dgm:prSet/>
      <dgm:spPr/>
      <dgm:t>
        <a:bodyPr/>
        <a:lstStyle/>
        <a:p>
          <a:endParaRPr lang="en-US"/>
        </a:p>
      </dgm:t>
    </dgm:pt>
    <dgm:pt modelId="{744D8F5B-6602-4904-9EC1-26ADFB45C614}">
      <dgm:prSet/>
      <dgm:spPr>
        <a:scene3d>
          <a:camera prst="orthographicFront"/>
          <a:lightRig rig="threePt" dir="t"/>
        </a:scene3d>
        <a:sp3d>
          <a:bevelT/>
        </a:sp3d>
      </dgm:spPr>
      <dgm:t>
        <a:bodyPr/>
        <a:lstStyle/>
        <a:p>
          <a:r>
            <a:rPr lang="en-US" b="1"/>
            <a:t>Program Description</a:t>
          </a:r>
        </a:p>
      </dgm:t>
    </dgm:pt>
    <dgm:pt modelId="{0AF5E87C-6023-4129-9BAB-6ED4C2420D3D}" type="parTrans" cxnId="{487EB399-B462-4232-8525-F9A1724712F1}">
      <dgm:prSet/>
      <dgm:spPr/>
      <dgm:t>
        <a:bodyPr/>
        <a:lstStyle/>
        <a:p>
          <a:endParaRPr lang="en-US"/>
        </a:p>
      </dgm:t>
    </dgm:pt>
    <dgm:pt modelId="{CC51BEFA-7D79-4715-9AF3-F856428BFCC9}" type="sibTrans" cxnId="{487EB399-B462-4232-8525-F9A1724712F1}">
      <dgm:prSet/>
      <dgm:spPr/>
      <dgm:t>
        <a:bodyPr/>
        <a:lstStyle/>
        <a:p>
          <a:endParaRPr lang="en-US"/>
        </a:p>
      </dgm:t>
    </dgm:pt>
    <dgm:pt modelId="{1C2A9A29-A576-4E6A-B6A9-43A6009C92C7}">
      <dgm:prSet/>
      <dgm:spPr>
        <a:scene3d>
          <a:camera prst="orthographicFront"/>
          <a:lightRig rig="threePt" dir="t"/>
        </a:scene3d>
        <a:sp3d>
          <a:bevelT/>
        </a:sp3d>
      </dgm:spPr>
      <dgm:t>
        <a:bodyPr/>
        <a:lstStyle/>
        <a:p>
          <a:r>
            <a:rPr lang="en-US" b="1"/>
            <a:t>Program History</a:t>
          </a:r>
        </a:p>
      </dgm:t>
    </dgm:pt>
    <dgm:pt modelId="{ED99403F-0C85-48BA-AB05-71BCACD85AA9}" type="parTrans" cxnId="{63C2A749-A151-4E04-8D04-822AD1ACF733}">
      <dgm:prSet/>
      <dgm:spPr/>
      <dgm:t>
        <a:bodyPr/>
        <a:lstStyle/>
        <a:p>
          <a:endParaRPr lang="en-US"/>
        </a:p>
      </dgm:t>
    </dgm:pt>
    <dgm:pt modelId="{4C5391E1-3E9A-4004-892E-ECF0A226BDE0}" type="sibTrans" cxnId="{63C2A749-A151-4E04-8D04-822AD1ACF733}">
      <dgm:prSet/>
      <dgm:spPr/>
      <dgm:t>
        <a:bodyPr/>
        <a:lstStyle/>
        <a:p>
          <a:endParaRPr lang="en-US"/>
        </a:p>
      </dgm:t>
    </dgm:pt>
    <dgm:pt modelId="{58EC3B88-F710-4CFD-958F-CC46ED863BDB}">
      <dgm:prSet/>
      <dgm:spPr>
        <a:scene3d>
          <a:camera prst="orthographicFront"/>
          <a:lightRig rig="threePt" dir="t"/>
        </a:scene3d>
        <a:sp3d>
          <a:bevelT/>
        </a:sp3d>
      </dgm:spPr>
      <dgm:t>
        <a:bodyPr/>
        <a:lstStyle/>
        <a:p>
          <a:r>
            <a:rPr lang="en-US" b="1"/>
            <a:t>Performance Goals and Measures</a:t>
          </a:r>
        </a:p>
      </dgm:t>
    </dgm:pt>
    <dgm:pt modelId="{A4D0F148-8F48-4247-AA8B-C48D16A24062}" type="parTrans" cxnId="{2FE0DCE5-FB7F-4727-99F4-01DC2DE9CB7E}">
      <dgm:prSet/>
      <dgm:spPr/>
      <dgm:t>
        <a:bodyPr/>
        <a:lstStyle/>
        <a:p>
          <a:endParaRPr lang="en-US"/>
        </a:p>
      </dgm:t>
    </dgm:pt>
    <dgm:pt modelId="{D15F668A-C724-42E9-883D-022896BC3299}" type="sibTrans" cxnId="{2FE0DCE5-FB7F-4727-99F4-01DC2DE9CB7E}">
      <dgm:prSet/>
      <dgm:spPr/>
      <dgm:t>
        <a:bodyPr/>
        <a:lstStyle/>
        <a:p>
          <a:endParaRPr lang="en-US"/>
        </a:p>
      </dgm:t>
    </dgm:pt>
    <dgm:pt modelId="{3A7C7CF8-C58E-4CB0-84A2-556B61938B7F}">
      <dgm:prSet/>
      <dgm:spPr>
        <a:scene3d>
          <a:camera prst="orthographicFront"/>
          <a:lightRig rig="threePt" dir="t"/>
        </a:scene3d>
        <a:sp3d>
          <a:bevelT/>
        </a:sp3d>
      </dgm:spPr>
      <dgm:t>
        <a:bodyPr/>
        <a:lstStyle/>
        <a:p>
          <a:r>
            <a:rPr lang="en-US" b="1">
              <a:solidFill>
                <a:schemeClr val="tx1"/>
              </a:solidFill>
            </a:rPr>
            <a:t>Funding Information</a:t>
          </a:r>
          <a:endParaRPr lang="en-US">
            <a:solidFill>
              <a:schemeClr val="tx1"/>
            </a:solidFill>
          </a:endParaRPr>
        </a:p>
      </dgm:t>
    </dgm:pt>
    <dgm:pt modelId="{80B3A2DC-2B7D-48D2-8979-A6388899B087}" type="parTrans" cxnId="{A2DC5997-4B5C-4E25-8D98-31E361C136DE}">
      <dgm:prSet/>
      <dgm:spPr/>
      <dgm:t>
        <a:bodyPr/>
        <a:lstStyle/>
        <a:p>
          <a:endParaRPr lang="en-US"/>
        </a:p>
      </dgm:t>
    </dgm:pt>
    <dgm:pt modelId="{0545D91F-DCC4-43DD-88FA-7100758CBD9A}" type="sibTrans" cxnId="{A2DC5997-4B5C-4E25-8D98-31E361C136DE}">
      <dgm:prSet/>
      <dgm:spPr/>
      <dgm:t>
        <a:bodyPr/>
        <a:lstStyle/>
        <a:p>
          <a:endParaRPr lang="en-US"/>
        </a:p>
      </dgm:t>
    </dgm:pt>
    <dgm:pt modelId="{75609513-CC5E-4DCC-A059-7D29A117D36D}">
      <dgm:prSet/>
      <dgm:spPr>
        <a:scene3d>
          <a:camera prst="orthographicFront"/>
          <a:lightRig rig="threePt" dir="t"/>
        </a:scene3d>
        <a:sp3d>
          <a:bevelT/>
        </a:sp3d>
      </dgm:spPr>
      <dgm:t>
        <a:bodyPr/>
        <a:lstStyle/>
        <a:p>
          <a:r>
            <a:rPr lang="en-US" b="1">
              <a:solidFill>
                <a:schemeClr val="tx1"/>
              </a:solidFill>
            </a:rPr>
            <a:t>Eligibility Information</a:t>
          </a:r>
          <a:endParaRPr lang="en-US">
            <a:solidFill>
              <a:schemeClr val="tx1"/>
            </a:solidFill>
          </a:endParaRPr>
        </a:p>
      </dgm:t>
    </dgm:pt>
    <dgm:pt modelId="{9E53C4C3-F688-44CE-B7B8-84B8CB34F1E5}" type="parTrans" cxnId="{33B4682D-98F0-4078-A2BB-0712FCB42C91}">
      <dgm:prSet/>
      <dgm:spPr/>
      <dgm:t>
        <a:bodyPr/>
        <a:lstStyle/>
        <a:p>
          <a:endParaRPr lang="en-US"/>
        </a:p>
      </dgm:t>
    </dgm:pt>
    <dgm:pt modelId="{ACDB1E79-B6EA-4B10-987F-19A7E37C6E3A}" type="sibTrans" cxnId="{33B4682D-98F0-4078-A2BB-0712FCB42C91}">
      <dgm:prSet/>
      <dgm:spPr/>
      <dgm:t>
        <a:bodyPr/>
        <a:lstStyle/>
        <a:p>
          <a:endParaRPr lang="en-US"/>
        </a:p>
      </dgm:t>
    </dgm:pt>
    <dgm:pt modelId="{891953F9-1859-4DE3-B9EA-578B11AD58A6}">
      <dgm:prSet/>
      <dgm:spPr>
        <a:scene3d>
          <a:camera prst="orthographicFront"/>
          <a:lightRig rig="threePt" dir="t"/>
        </a:scene3d>
        <a:sp3d>
          <a:bevelT/>
        </a:sp3d>
      </dgm:spPr>
      <dgm:t>
        <a:bodyPr/>
        <a:lstStyle/>
        <a:p>
          <a:r>
            <a:rPr lang="en-US" b="1"/>
            <a:t>Eligible Applicants</a:t>
          </a:r>
        </a:p>
      </dgm:t>
    </dgm:pt>
    <dgm:pt modelId="{1DFB622A-F5CB-4481-8572-4CEB591EB82D}" type="parTrans" cxnId="{83A3157D-5068-4EF3-A9D2-E00842228A34}">
      <dgm:prSet/>
      <dgm:spPr/>
      <dgm:t>
        <a:bodyPr/>
        <a:lstStyle/>
        <a:p>
          <a:endParaRPr lang="en-US"/>
        </a:p>
      </dgm:t>
    </dgm:pt>
    <dgm:pt modelId="{077C1A2E-DFC8-4664-9421-AEAFB06EFC5A}" type="sibTrans" cxnId="{83A3157D-5068-4EF3-A9D2-E00842228A34}">
      <dgm:prSet/>
      <dgm:spPr/>
      <dgm:t>
        <a:bodyPr/>
        <a:lstStyle/>
        <a:p>
          <a:endParaRPr lang="en-US"/>
        </a:p>
      </dgm:t>
    </dgm:pt>
    <dgm:pt modelId="{8BB5A86B-8D38-4924-B632-49F5EC19D837}">
      <dgm:prSet/>
      <dgm:spPr>
        <a:scene3d>
          <a:camera prst="orthographicFront"/>
          <a:lightRig rig="threePt" dir="t"/>
        </a:scene3d>
        <a:sp3d>
          <a:bevelT/>
        </a:sp3d>
      </dgm:spPr>
      <dgm:t>
        <a:bodyPr/>
        <a:lstStyle/>
        <a:p>
          <a:r>
            <a:rPr lang="en-US" b="1"/>
            <a:t>Cost Sharing or Matching</a:t>
          </a:r>
        </a:p>
      </dgm:t>
    </dgm:pt>
    <dgm:pt modelId="{3D03AFA6-986C-4A22-A512-97E275D6E4DA}" type="parTrans" cxnId="{3B1D5819-E746-4FC6-9B12-835A2452C53A}">
      <dgm:prSet/>
      <dgm:spPr/>
      <dgm:t>
        <a:bodyPr/>
        <a:lstStyle/>
        <a:p>
          <a:endParaRPr lang="en-US"/>
        </a:p>
      </dgm:t>
    </dgm:pt>
    <dgm:pt modelId="{01E963F2-163F-4013-B8F0-62732B781D01}" type="sibTrans" cxnId="{3B1D5819-E746-4FC6-9B12-835A2452C53A}">
      <dgm:prSet/>
      <dgm:spPr/>
      <dgm:t>
        <a:bodyPr/>
        <a:lstStyle/>
        <a:p>
          <a:endParaRPr lang="en-US"/>
        </a:p>
      </dgm:t>
    </dgm:pt>
    <dgm:pt modelId="{DEBFBDE9-C6E5-415F-A310-B3603BAEED3A}">
      <dgm:prSet/>
      <dgm:spPr>
        <a:scene3d>
          <a:camera prst="orthographicFront"/>
          <a:lightRig rig="threePt" dir="t"/>
        </a:scene3d>
        <a:sp3d>
          <a:bevelT/>
        </a:sp3d>
      </dgm:spPr>
      <dgm:t>
        <a:bodyPr/>
        <a:lstStyle/>
        <a:p>
          <a:r>
            <a:rPr lang="en-US" b="1"/>
            <a:t>Indirect Cost Rate</a:t>
          </a:r>
        </a:p>
      </dgm:t>
    </dgm:pt>
    <dgm:pt modelId="{E4262032-127F-49C8-A332-41B90F462494}" type="parTrans" cxnId="{94FD46E9-3FD8-4501-881F-B9C2976F415F}">
      <dgm:prSet/>
      <dgm:spPr/>
      <dgm:t>
        <a:bodyPr/>
        <a:lstStyle/>
        <a:p>
          <a:endParaRPr lang="en-US"/>
        </a:p>
      </dgm:t>
    </dgm:pt>
    <dgm:pt modelId="{D153EB9C-A588-4BCC-AF54-5853EEFC868A}" type="sibTrans" cxnId="{94FD46E9-3FD8-4501-881F-B9C2976F415F}">
      <dgm:prSet/>
      <dgm:spPr/>
      <dgm:t>
        <a:bodyPr/>
        <a:lstStyle/>
        <a:p>
          <a:endParaRPr lang="en-US"/>
        </a:p>
      </dgm:t>
    </dgm:pt>
    <dgm:pt modelId="{1569EA21-FAF1-483D-A191-6C04A0A21308}">
      <dgm:prSet/>
      <dgm:spPr>
        <a:scene3d>
          <a:camera prst="orthographicFront"/>
          <a:lightRig rig="threePt" dir="t"/>
        </a:scene3d>
        <a:sp3d>
          <a:bevelT/>
        </a:sp3d>
      </dgm:spPr>
      <dgm:t>
        <a:bodyPr/>
        <a:lstStyle/>
        <a:p>
          <a:r>
            <a:rPr lang="en-US" b="1">
              <a:solidFill>
                <a:schemeClr val="tx1"/>
              </a:solidFill>
            </a:rPr>
            <a:t>Application and Submission Information</a:t>
          </a:r>
          <a:endParaRPr lang="en-US">
            <a:solidFill>
              <a:schemeClr val="tx1"/>
            </a:solidFill>
          </a:endParaRPr>
        </a:p>
      </dgm:t>
    </dgm:pt>
    <dgm:pt modelId="{100D75FC-A711-4BC1-B184-A9EA3B2567C8}" type="parTrans" cxnId="{96FDA2B8-D711-4192-B3BF-5AEA76F9D0B3}">
      <dgm:prSet/>
      <dgm:spPr/>
      <dgm:t>
        <a:bodyPr/>
        <a:lstStyle/>
        <a:p>
          <a:endParaRPr lang="en-US"/>
        </a:p>
      </dgm:t>
    </dgm:pt>
    <dgm:pt modelId="{E36BBD5A-D2F0-4EDB-B5A6-E2D2332F8A1D}" type="sibTrans" cxnId="{96FDA2B8-D711-4192-B3BF-5AEA76F9D0B3}">
      <dgm:prSet/>
      <dgm:spPr/>
      <dgm:t>
        <a:bodyPr/>
        <a:lstStyle/>
        <a:p>
          <a:endParaRPr lang="en-US"/>
        </a:p>
      </dgm:t>
    </dgm:pt>
    <dgm:pt modelId="{5E96949C-AA9B-4CC7-AD08-FEFCDE189D10}">
      <dgm:prSet/>
      <dgm:spPr>
        <a:scene3d>
          <a:camera prst="orthographicFront"/>
          <a:lightRig rig="threePt" dir="t"/>
        </a:scene3d>
        <a:sp3d>
          <a:bevelT/>
        </a:sp3d>
      </dgm:spPr>
      <dgm:t>
        <a:bodyPr/>
        <a:lstStyle/>
        <a:p>
          <a:r>
            <a:rPr lang="en-US" b="1"/>
            <a:t>Address to Request Application Package</a:t>
          </a:r>
        </a:p>
      </dgm:t>
    </dgm:pt>
    <dgm:pt modelId="{1D42FE4E-63E7-4DC8-B488-1EBC8E59261D}" type="parTrans" cxnId="{60F45CB6-EE59-4909-B38D-F8096A651510}">
      <dgm:prSet/>
      <dgm:spPr/>
      <dgm:t>
        <a:bodyPr/>
        <a:lstStyle/>
        <a:p>
          <a:endParaRPr lang="en-US"/>
        </a:p>
      </dgm:t>
    </dgm:pt>
    <dgm:pt modelId="{1B198FA7-D0EE-47BE-9E5E-667707622463}" type="sibTrans" cxnId="{60F45CB6-EE59-4909-B38D-F8096A651510}">
      <dgm:prSet/>
      <dgm:spPr/>
      <dgm:t>
        <a:bodyPr/>
        <a:lstStyle/>
        <a:p>
          <a:endParaRPr lang="en-US"/>
        </a:p>
      </dgm:t>
    </dgm:pt>
    <dgm:pt modelId="{C7EAD819-DDE3-4FB4-8488-9F61878D271C}">
      <dgm:prSet/>
      <dgm:spPr>
        <a:scene3d>
          <a:camera prst="orthographicFront"/>
          <a:lightRig rig="threePt" dir="t"/>
        </a:scene3d>
        <a:sp3d>
          <a:bevelT/>
        </a:sp3d>
      </dgm:spPr>
      <dgm:t>
        <a:bodyPr/>
        <a:lstStyle/>
        <a:p>
          <a:r>
            <a:rPr lang="en-US" b="1"/>
            <a:t>Content and Form of Application Submission</a:t>
          </a:r>
        </a:p>
      </dgm:t>
    </dgm:pt>
    <dgm:pt modelId="{848B62E0-EEA7-49E1-BC96-74C65C4FE96C}" type="parTrans" cxnId="{4C04C232-8720-41ED-A2D5-FDDCEA143296}">
      <dgm:prSet/>
      <dgm:spPr/>
      <dgm:t>
        <a:bodyPr/>
        <a:lstStyle/>
        <a:p>
          <a:endParaRPr lang="en-US"/>
        </a:p>
      </dgm:t>
    </dgm:pt>
    <dgm:pt modelId="{C7869C36-4574-4E3E-B755-437EA853780C}" type="sibTrans" cxnId="{4C04C232-8720-41ED-A2D5-FDDCEA143296}">
      <dgm:prSet/>
      <dgm:spPr/>
      <dgm:t>
        <a:bodyPr/>
        <a:lstStyle/>
        <a:p>
          <a:endParaRPr lang="en-US"/>
        </a:p>
      </dgm:t>
    </dgm:pt>
    <dgm:pt modelId="{DAA2BD69-6221-40B2-BD29-B2000E817DAD}">
      <dgm:prSet/>
      <dgm:spPr>
        <a:scene3d>
          <a:camera prst="orthographicFront"/>
          <a:lightRig rig="threePt" dir="t"/>
        </a:scene3d>
        <a:sp3d>
          <a:bevelT/>
        </a:sp3d>
      </dgm:spPr>
      <dgm:t>
        <a:bodyPr/>
        <a:lstStyle/>
        <a:p>
          <a:r>
            <a:rPr lang="en-US" b="1"/>
            <a:t>Unique Entity Identifier (UEI) and System for Award Management (SAM)</a:t>
          </a:r>
        </a:p>
      </dgm:t>
    </dgm:pt>
    <dgm:pt modelId="{89F347A5-6D6A-4D91-93A6-3C7E206217C1}" type="parTrans" cxnId="{ABDEDCB4-5032-4B3A-9D26-7BF3907B46AE}">
      <dgm:prSet/>
      <dgm:spPr/>
      <dgm:t>
        <a:bodyPr/>
        <a:lstStyle/>
        <a:p>
          <a:endParaRPr lang="en-US"/>
        </a:p>
      </dgm:t>
    </dgm:pt>
    <dgm:pt modelId="{BD378E6D-65C8-446F-9EB2-FB95730BC368}" type="sibTrans" cxnId="{ABDEDCB4-5032-4B3A-9D26-7BF3907B46AE}">
      <dgm:prSet/>
      <dgm:spPr/>
      <dgm:t>
        <a:bodyPr/>
        <a:lstStyle/>
        <a:p>
          <a:endParaRPr lang="en-US"/>
        </a:p>
      </dgm:t>
    </dgm:pt>
    <dgm:pt modelId="{05CD7890-5EA9-4BB3-8641-7CEC1CA43586}">
      <dgm:prSet/>
      <dgm:spPr>
        <a:scene3d>
          <a:camera prst="orthographicFront"/>
          <a:lightRig rig="threePt" dir="t"/>
        </a:scene3d>
        <a:sp3d>
          <a:bevelT/>
        </a:sp3d>
      </dgm:spPr>
      <dgm:t>
        <a:bodyPr/>
        <a:lstStyle/>
        <a:p>
          <a:r>
            <a:rPr lang="en-US" b="1"/>
            <a:t>Submission Dates and Times</a:t>
          </a:r>
        </a:p>
      </dgm:t>
    </dgm:pt>
    <dgm:pt modelId="{7EF6A362-A6D1-4D84-9993-175ECA8A6B75}" type="parTrans" cxnId="{11B54240-08EF-45B2-9CA6-B4A83934A380}">
      <dgm:prSet/>
      <dgm:spPr/>
      <dgm:t>
        <a:bodyPr/>
        <a:lstStyle/>
        <a:p>
          <a:endParaRPr lang="en-US"/>
        </a:p>
      </dgm:t>
    </dgm:pt>
    <dgm:pt modelId="{B257FB3D-A0EE-4F0A-B1EF-C9C24F147F1A}" type="sibTrans" cxnId="{11B54240-08EF-45B2-9CA6-B4A83934A380}">
      <dgm:prSet/>
      <dgm:spPr/>
      <dgm:t>
        <a:bodyPr/>
        <a:lstStyle/>
        <a:p>
          <a:endParaRPr lang="en-US"/>
        </a:p>
      </dgm:t>
    </dgm:pt>
    <dgm:pt modelId="{F4D023CF-20AF-4A43-98E7-BECABD049ADD}">
      <dgm:prSet/>
      <dgm:spPr>
        <a:scene3d>
          <a:camera prst="orthographicFront"/>
          <a:lightRig rig="threePt" dir="t"/>
        </a:scene3d>
        <a:sp3d>
          <a:bevelT/>
        </a:sp3d>
      </dgm:spPr>
      <dgm:t>
        <a:bodyPr/>
        <a:lstStyle/>
        <a:p>
          <a:r>
            <a:rPr lang="en-US" b="1"/>
            <a:t>Intergovernmental Review</a:t>
          </a:r>
        </a:p>
      </dgm:t>
    </dgm:pt>
    <dgm:pt modelId="{9481BDD8-71DD-4D9F-B328-713E96DEF51B}" type="parTrans" cxnId="{26B0B063-6537-4996-B5E6-981E7E288818}">
      <dgm:prSet/>
      <dgm:spPr/>
      <dgm:t>
        <a:bodyPr/>
        <a:lstStyle/>
        <a:p>
          <a:endParaRPr lang="en-US"/>
        </a:p>
      </dgm:t>
    </dgm:pt>
    <dgm:pt modelId="{72AC4BA7-AA3A-4C66-9AE4-C58A6FE10F66}" type="sibTrans" cxnId="{26B0B063-6537-4996-B5E6-981E7E288818}">
      <dgm:prSet/>
      <dgm:spPr/>
      <dgm:t>
        <a:bodyPr/>
        <a:lstStyle/>
        <a:p>
          <a:endParaRPr lang="en-US"/>
        </a:p>
      </dgm:t>
    </dgm:pt>
    <dgm:pt modelId="{CD39F335-D1AF-49D3-B750-B79ABEC2CE8F}">
      <dgm:prSet/>
      <dgm:spPr>
        <a:scene3d>
          <a:camera prst="orthographicFront"/>
          <a:lightRig rig="threePt" dir="t"/>
        </a:scene3d>
        <a:sp3d>
          <a:bevelT/>
        </a:sp3d>
      </dgm:spPr>
      <dgm:t>
        <a:bodyPr/>
        <a:lstStyle/>
        <a:p>
          <a:r>
            <a:rPr lang="en-US" b="1"/>
            <a:t>Funding Restrictions</a:t>
          </a:r>
        </a:p>
      </dgm:t>
    </dgm:pt>
    <dgm:pt modelId="{9129A69D-555C-4FF3-A498-D7DEDCB9FF47}" type="parTrans" cxnId="{7882F603-2B40-4616-B8B3-0E74E74793D5}">
      <dgm:prSet/>
      <dgm:spPr/>
      <dgm:t>
        <a:bodyPr/>
        <a:lstStyle/>
        <a:p>
          <a:endParaRPr lang="en-US"/>
        </a:p>
      </dgm:t>
    </dgm:pt>
    <dgm:pt modelId="{06104E5B-3C24-4589-A95D-FBBB5423C384}" type="sibTrans" cxnId="{7882F603-2B40-4616-B8B3-0E74E74793D5}">
      <dgm:prSet/>
      <dgm:spPr/>
      <dgm:t>
        <a:bodyPr/>
        <a:lstStyle/>
        <a:p>
          <a:endParaRPr lang="en-US"/>
        </a:p>
      </dgm:t>
    </dgm:pt>
    <dgm:pt modelId="{F4FCDBB7-EE3D-4BDC-86AC-989948DE2247}">
      <dgm:prSet/>
      <dgm:spPr>
        <a:scene3d>
          <a:camera prst="orthographicFront"/>
          <a:lightRig rig="threePt" dir="t"/>
        </a:scene3d>
        <a:sp3d>
          <a:bevelT/>
        </a:sp3d>
      </dgm:spPr>
      <dgm:t>
        <a:bodyPr/>
        <a:lstStyle/>
        <a:p>
          <a:r>
            <a:rPr lang="en-US" b="1">
              <a:solidFill>
                <a:schemeClr val="tx1"/>
              </a:solidFill>
            </a:rPr>
            <a:t>Application Review Information</a:t>
          </a:r>
          <a:endParaRPr lang="en-US">
            <a:solidFill>
              <a:schemeClr val="tx1"/>
            </a:solidFill>
          </a:endParaRPr>
        </a:p>
      </dgm:t>
    </dgm:pt>
    <dgm:pt modelId="{80D16FCD-1E00-4D6B-941E-DACFA7793F23}" type="parTrans" cxnId="{1AA11745-B39D-4D81-99B2-3AAA2AF0F55F}">
      <dgm:prSet/>
      <dgm:spPr/>
      <dgm:t>
        <a:bodyPr/>
        <a:lstStyle/>
        <a:p>
          <a:endParaRPr lang="en-US"/>
        </a:p>
      </dgm:t>
    </dgm:pt>
    <dgm:pt modelId="{D4A306DD-B749-46A6-A308-E32C449A31FD}" type="sibTrans" cxnId="{1AA11745-B39D-4D81-99B2-3AAA2AF0F55F}">
      <dgm:prSet/>
      <dgm:spPr/>
      <dgm:t>
        <a:bodyPr/>
        <a:lstStyle/>
        <a:p>
          <a:endParaRPr lang="en-US"/>
        </a:p>
      </dgm:t>
    </dgm:pt>
    <dgm:pt modelId="{1D8A551B-16E1-43CB-89BF-E44B6EAD6DFB}">
      <dgm:prSet/>
      <dgm:spPr>
        <a:scene3d>
          <a:camera prst="orthographicFront"/>
          <a:lightRig rig="threePt" dir="t"/>
        </a:scene3d>
        <a:sp3d>
          <a:bevelT/>
        </a:sp3d>
      </dgm:spPr>
      <dgm:t>
        <a:bodyPr/>
        <a:lstStyle/>
        <a:p>
          <a:r>
            <a:rPr lang="en-US" b="1"/>
            <a:t>Criteria</a:t>
          </a:r>
        </a:p>
      </dgm:t>
    </dgm:pt>
    <dgm:pt modelId="{389F5A8C-C081-4419-9916-968FD90E2E78}" type="parTrans" cxnId="{AB801952-B98A-4E57-829A-2CF9ACC1006D}">
      <dgm:prSet/>
      <dgm:spPr/>
      <dgm:t>
        <a:bodyPr/>
        <a:lstStyle/>
        <a:p>
          <a:endParaRPr lang="en-US"/>
        </a:p>
      </dgm:t>
    </dgm:pt>
    <dgm:pt modelId="{6BAB225A-B7CC-477A-8050-2B0E31B8829F}" type="sibTrans" cxnId="{AB801952-B98A-4E57-829A-2CF9ACC1006D}">
      <dgm:prSet/>
      <dgm:spPr/>
      <dgm:t>
        <a:bodyPr/>
        <a:lstStyle/>
        <a:p>
          <a:endParaRPr lang="en-US"/>
        </a:p>
      </dgm:t>
    </dgm:pt>
    <dgm:pt modelId="{DD7DF11A-7EF9-49BB-8B8E-16C9C8479C18}">
      <dgm:prSet/>
      <dgm:spPr>
        <a:scene3d>
          <a:camera prst="orthographicFront"/>
          <a:lightRig rig="threePt" dir="t"/>
        </a:scene3d>
        <a:sp3d>
          <a:bevelT/>
        </a:sp3d>
      </dgm:spPr>
      <dgm:t>
        <a:bodyPr/>
        <a:lstStyle/>
        <a:p>
          <a:r>
            <a:rPr lang="en-US" b="1"/>
            <a:t>Review and Selection Process</a:t>
          </a:r>
        </a:p>
      </dgm:t>
    </dgm:pt>
    <dgm:pt modelId="{90CCBD5D-C245-4359-8CEC-BA29E1C2062C}" type="parTrans" cxnId="{1287CC54-57CF-43A0-B546-50FC3D1F42A8}">
      <dgm:prSet/>
      <dgm:spPr/>
      <dgm:t>
        <a:bodyPr/>
        <a:lstStyle/>
        <a:p>
          <a:endParaRPr lang="en-US"/>
        </a:p>
      </dgm:t>
    </dgm:pt>
    <dgm:pt modelId="{5F91D929-F9B6-4647-B809-E173215D889F}" type="sibTrans" cxnId="{1287CC54-57CF-43A0-B546-50FC3D1F42A8}">
      <dgm:prSet/>
      <dgm:spPr/>
      <dgm:t>
        <a:bodyPr/>
        <a:lstStyle/>
        <a:p>
          <a:endParaRPr lang="en-US"/>
        </a:p>
      </dgm:t>
    </dgm:pt>
    <dgm:pt modelId="{1330CB34-2158-452C-BC81-75C0A315EB04}">
      <dgm:prSet/>
      <dgm:spPr>
        <a:scene3d>
          <a:camera prst="orthographicFront"/>
          <a:lightRig rig="threePt" dir="t"/>
        </a:scene3d>
        <a:sp3d>
          <a:bevelT/>
        </a:sp3d>
      </dgm:spPr>
      <dgm:t>
        <a:bodyPr/>
        <a:lstStyle/>
        <a:p>
          <a:r>
            <a:rPr lang="en-US" b="1"/>
            <a:t>Anticipated Announcement </a:t>
          </a:r>
        </a:p>
      </dgm:t>
    </dgm:pt>
    <dgm:pt modelId="{04C59DFE-4BB8-40DE-9667-D689C3183BAC}" type="parTrans" cxnId="{FC82DCFA-0EBF-4A7C-9237-A2A408994F20}">
      <dgm:prSet/>
      <dgm:spPr/>
      <dgm:t>
        <a:bodyPr/>
        <a:lstStyle/>
        <a:p>
          <a:endParaRPr lang="en-US"/>
        </a:p>
      </dgm:t>
    </dgm:pt>
    <dgm:pt modelId="{2284EDB2-B551-49F0-A20B-00E3A5FF5109}" type="sibTrans" cxnId="{FC82DCFA-0EBF-4A7C-9237-A2A408994F20}">
      <dgm:prSet/>
      <dgm:spPr/>
      <dgm:t>
        <a:bodyPr/>
        <a:lstStyle/>
        <a:p>
          <a:endParaRPr lang="en-US"/>
        </a:p>
      </dgm:t>
    </dgm:pt>
    <dgm:pt modelId="{EF239BF5-6326-4938-A83E-2E99F1224D01}">
      <dgm:prSet/>
      <dgm:spPr>
        <a:scene3d>
          <a:camera prst="orthographicFront"/>
          <a:lightRig rig="threePt" dir="t"/>
        </a:scene3d>
        <a:sp3d>
          <a:bevelT/>
        </a:sp3d>
      </dgm:spPr>
      <dgm:t>
        <a:bodyPr/>
        <a:lstStyle/>
        <a:p>
          <a:r>
            <a:rPr lang="en-US" b="1">
              <a:solidFill>
                <a:schemeClr val="tx1"/>
              </a:solidFill>
            </a:rPr>
            <a:t>Award Administration Information</a:t>
          </a:r>
          <a:endParaRPr lang="en-US">
            <a:solidFill>
              <a:schemeClr val="tx1"/>
            </a:solidFill>
          </a:endParaRPr>
        </a:p>
      </dgm:t>
    </dgm:pt>
    <dgm:pt modelId="{DD364C7E-6B66-4542-A5CA-8BE992127C32}" type="parTrans" cxnId="{812F3FBC-86A3-44FB-A96B-AA97A5828BBB}">
      <dgm:prSet/>
      <dgm:spPr/>
      <dgm:t>
        <a:bodyPr/>
        <a:lstStyle/>
        <a:p>
          <a:endParaRPr lang="en-US"/>
        </a:p>
      </dgm:t>
    </dgm:pt>
    <dgm:pt modelId="{FD07A0F2-16CC-4AB1-B8D8-1611F0C0F9A0}" type="sibTrans" cxnId="{812F3FBC-86A3-44FB-A96B-AA97A5828BBB}">
      <dgm:prSet/>
      <dgm:spPr/>
      <dgm:t>
        <a:bodyPr/>
        <a:lstStyle/>
        <a:p>
          <a:endParaRPr lang="en-US"/>
        </a:p>
      </dgm:t>
    </dgm:pt>
    <dgm:pt modelId="{4FB258C3-577E-4A8F-BEB2-97ABD39A2F08}">
      <dgm:prSet/>
      <dgm:spPr>
        <a:scene3d>
          <a:camera prst="orthographicFront"/>
          <a:lightRig rig="threePt" dir="t"/>
        </a:scene3d>
        <a:sp3d>
          <a:bevelT/>
        </a:sp3d>
      </dgm:spPr>
      <dgm:t>
        <a:bodyPr/>
        <a:lstStyle/>
        <a:p>
          <a:r>
            <a:rPr lang="en-US" b="1"/>
            <a:t>State Award Notices</a:t>
          </a:r>
        </a:p>
      </dgm:t>
    </dgm:pt>
    <dgm:pt modelId="{99FD1119-F08E-4CCE-91CA-2816B1671C6D}" type="parTrans" cxnId="{A327FB26-BE6F-4519-87F7-5DF35005E48A}">
      <dgm:prSet/>
      <dgm:spPr/>
      <dgm:t>
        <a:bodyPr/>
        <a:lstStyle/>
        <a:p>
          <a:endParaRPr lang="en-US"/>
        </a:p>
      </dgm:t>
    </dgm:pt>
    <dgm:pt modelId="{36F58E67-7DDA-4000-AB26-510054CCAEC3}" type="sibTrans" cxnId="{A327FB26-BE6F-4519-87F7-5DF35005E48A}">
      <dgm:prSet/>
      <dgm:spPr/>
      <dgm:t>
        <a:bodyPr/>
        <a:lstStyle/>
        <a:p>
          <a:endParaRPr lang="en-US"/>
        </a:p>
      </dgm:t>
    </dgm:pt>
    <dgm:pt modelId="{15D693C8-3DBD-4097-A055-C239A1F89EE9}">
      <dgm:prSet/>
      <dgm:spPr>
        <a:scene3d>
          <a:camera prst="orthographicFront"/>
          <a:lightRig rig="threePt" dir="t"/>
        </a:scene3d>
        <a:sp3d>
          <a:bevelT/>
        </a:sp3d>
      </dgm:spPr>
      <dgm:t>
        <a:bodyPr/>
        <a:lstStyle/>
        <a:p>
          <a:r>
            <a:rPr lang="en-US" b="1"/>
            <a:t>Administrative and National Policy Requirements</a:t>
          </a:r>
        </a:p>
      </dgm:t>
    </dgm:pt>
    <dgm:pt modelId="{43DC6286-D7C6-4E0E-BB0B-966A9273B065}" type="parTrans" cxnId="{80F83892-FAAE-499A-8A2D-00492F5390B5}">
      <dgm:prSet/>
      <dgm:spPr/>
      <dgm:t>
        <a:bodyPr/>
        <a:lstStyle/>
        <a:p>
          <a:endParaRPr lang="en-US"/>
        </a:p>
      </dgm:t>
    </dgm:pt>
    <dgm:pt modelId="{F532F759-3B5A-4833-B1E2-11126E4D355D}" type="sibTrans" cxnId="{80F83892-FAAE-499A-8A2D-00492F5390B5}">
      <dgm:prSet/>
      <dgm:spPr/>
      <dgm:t>
        <a:bodyPr/>
        <a:lstStyle/>
        <a:p>
          <a:endParaRPr lang="en-US"/>
        </a:p>
      </dgm:t>
    </dgm:pt>
    <dgm:pt modelId="{3980A775-47A2-45D4-8620-2A7880701269}">
      <dgm:prSet/>
      <dgm:spPr>
        <a:scene3d>
          <a:camera prst="orthographicFront"/>
          <a:lightRig rig="threePt" dir="t"/>
        </a:scene3d>
        <a:sp3d>
          <a:bevelT/>
        </a:sp3d>
      </dgm:spPr>
      <dgm:t>
        <a:bodyPr/>
        <a:lstStyle/>
        <a:p>
          <a:r>
            <a:rPr lang="en-US" b="1"/>
            <a:t>Subrecipients and Subcontractors </a:t>
          </a:r>
        </a:p>
      </dgm:t>
    </dgm:pt>
    <dgm:pt modelId="{F48B1623-EC69-4272-AB80-FCC65DFE5FEE}" type="parTrans" cxnId="{D601692B-AA6E-480F-81DB-DD7DC9C35E1D}">
      <dgm:prSet/>
      <dgm:spPr/>
      <dgm:t>
        <a:bodyPr/>
        <a:lstStyle/>
        <a:p>
          <a:endParaRPr lang="en-US"/>
        </a:p>
      </dgm:t>
    </dgm:pt>
    <dgm:pt modelId="{818AC1C5-5800-4B06-AF81-8BA614F20A21}" type="sibTrans" cxnId="{D601692B-AA6E-480F-81DB-DD7DC9C35E1D}">
      <dgm:prSet/>
      <dgm:spPr/>
      <dgm:t>
        <a:bodyPr/>
        <a:lstStyle/>
        <a:p>
          <a:endParaRPr lang="en-US"/>
        </a:p>
      </dgm:t>
    </dgm:pt>
    <dgm:pt modelId="{A42B9140-15A0-4377-9752-DA04E45C1A34}">
      <dgm:prSet/>
      <dgm:spPr>
        <a:scene3d>
          <a:camera prst="orthographicFront"/>
          <a:lightRig rig="threePt" dir="t"/>
        </a:scene3d>
        <a:sp3d>
          <a:bevelT/>
        </a:sp3d>
      </dgm:spPr>
      <dgm:t>
        <a:bodyPr/>
        <a:lstStyle/>
        <a:p>
          <a:r>
            <a:rPr lang="en-US" b="1"/>
            <a:t>Grant Uniform Requirements</a:t>
          </a:r>
        </a:p>
      </dgm:t>
    </dgm:pt>
    <dgm:pt modelId="{6E0E3D72-069C-4A77-9E89-95A467D8D3BD}" type="parTrans" cxnId="{BC54E744-6BAF-41B5-911E-D4515ABE5075}">
      <dgm:prSet/>
      <dgm:spPr/>
      <dgm:t>
        <a:bodyPr/>
        <a:lstStyle/>
        <a:p>
          <a:endParaRPr lang="en-US"/>
        </a:p>
      </dgm:t>
    </dgm:pt>
    <dgm:pt modelId="{DF330463-087F-480D-B7F1-6A15ECB8F6CA}" type="sibTrans" cxnId="{BC54E744-6BAF-41B5-911E-D4515ABE5075}">
      <dgm:prSet/>
      <dgm:spPr/>
      <dgm:t>
        <a:bodyPr/>
        <a:lstStyle/>
        <a:p>
          <a:endParaRPr lang="en-US"/>
        </a:p>
      </dgm:t>
    </dgm:pt>
    <dgm:pt modelId="{EB816C85-3CA6-44D1-813C-6413757ACC0A}">
      <dgm:prSet/>
      <dgm:spPr>
        <a:scene3d>
          <a:camera prst="orthographicFront"/>
          <a:lightRig rig="threePt" dir="t"/>
        </a:scene3d>
        <a:sp3d>
          <a:bevelT/>
        </a:sp3d>
      </dgm:spPr>
      <dgm:t>
        <a:bodyPr/>
        <a:lstStyle/>
        <a:p>
          <a:r>
            <a:rPr lang="en-US" b="1"/>
            <a:t>Procurement</a:t>
          </a:r>
        </a:p>
      </dgm:t>
    </dgm:pt>
    <dgm:pt modelId="{FA151DC7-E132-472D-AADD-5DD3046AD604}" type="parTrans" cxnId="{48EDF02E-5CD3-491A-985C-86EC929AC5B0}">
      <dgm:prSet/>
      <dgm:spPr/>
      <dgm:t>
        <a:bodyPr/>
        <a:lstStyle/>
        <a:p>
          <a:endParaRPr lang="en-US"/>
        </a:p>
      </dgm:t>
    </dgm:pt>
    <dgm:pt modelId="{F59EC029-34D1-414E-BF7D-82E93740D760}" type="sibTrans" cxnId="{48EDF02E-5CD3-491A-985C-86EC929AC5B0}">
      <dgm:prSet/>
      <dgm:spPr/>
      <dgm:t>
        <a:bodyPr/>
        <a:lstStyle/>
        <a:p>
          <a:endParaRPr lang="en-US"/>
        </a:p>
      </dgm:t>
    </dgm:pt>
    <dgm:pt modelId="{9D5DDAE0-30BA-4CCA-92C2-999E3BF8E9E1}">
      <dgm:prSet/>
      <dgm:spPr>
        <a:scene3d>
          <a:camera prst="orthographicFront"/>
          <a:lightRig rig="threePt" dir="t"/>
        </a:scene3d>
        <a:sp3d>
          <a:bevelT/>
        </a:sp3d>
      </dgm:spPr>
      <dgm:t>
        <a:bodyPr/>
        <a:lstStyle/>
        <a:p>
          <a:r>
            <a:rPr lang="en-US" b="1"/>
            <a:t>Reporting</a:t>
          </a:r>
        </a:p>
      </dgm:t>
    </dgm:pt>
    <dgm:pt modelId="{663F70DF-9826-4B5D-99C7-912FD9108069}" type="parTrans" cxnId="{778B1838-7744-423E-B52B-9DFFF55D2C36}">
      <dgm:prSet/>
      <dgm:spPr/>
      <dgm:t>
        <a:bodyPr/>
        <a:lstStyle/>
        <a:p>
          <a:endParaRPr lang="en-US"/>
        </a:p>
      </dgm:t>
    </dgm:pt>
    <dgm:pt modelId="{C33DD429-0291-47AA-9544-633923196B35}" type="sibTrans" cxnId="{778B1838-7744-423E-B52B-9DFFF55D2C36}">
      <dgm:prSet/>
      <dgm:spPr/>
      <dgm:t>
        <a:bodyPr/>
        <a:lstStyle/>
        <a:p>
          <a:endParaRPr lang="en-US"/>
        </a:p>
      </dgm:t>
    </dgm:pt>
    <dgm:pt modelId="{9576514C-5D92-4DF2-A523-A61E9F9A153E}">
      <dgm:prSet/>
      <dgm:spPr>
        <a:scene3d>
          <a:camera prst="orthographicFront"/>
          <a:lightRig rig="threePt" dir="t"/>
        </a:scene3d>
        <a:sp3d>
          <a:bevelT/>
        </a:sp3d>
      </dgm:spPr>
      <dgm:t>
        <a:bodyPr/>
        <a:lstStyle/>
        <a:p>
          <a:r>
            <a:rPr lang="en-US" b="1"/>
            <a:t>Award Range</a:t>
          </a:r>
        </a:p>
      </dgm:t>
    </dgm:pt>
    <dgm:pt modelId="{33ECFCC3-5711-4832-BAE4-30412235D55C}" type="parTrans" cxnId="{591F2ADA-18F8-43E5-BB1F-99668C6166FB}">
      <dgm:prSet/>
      <dgm:spPr/>
      <dgm:t>
        <a:bodyPr/>
        <a:lstStyle/>
        <a:p>
          <a:endParaRPr lang="en-US"/>
        </a:p>
      </dgm:t>
    </dgm:pt>
    <dgm:pt modelId="{68F5909E-47FA-408D-BA81-5D34BC2733B1}" type="sibTrans" cxnId="{591F2ADA-18F8-43E5-BB1F-99668C6166FB}">
      <dgm:prSet/>
      <dgm:spPr/>
      <dgm:t>
        <a:bodyPr/>
        <a:lstStyle/>
        <a:p>
          <a:endParaRPr lang="en-US"/>
        </a:p>
      </dgm:t>
    </dgm:pt>
    <dgm:pt modelId="{F8AD958E-7E9F-42E0-9392-6BA0BC688F95}">
      <dgm:prSet/>
      <dgm:spPr>
        <a:scene3d>
          <a:camera prst="orthographicFront"/>
          <a:lightRig rig="threePt" dir="t"/>
        </a:scene3d>
        <a:sp3d>
          <a:bevelT/>
        </a:sp3d>
      </dgm:spPr>
      <dgm:t>
        <a:bodyPr/>
        <a:lstStyle/>
        <a:p>
          <a:r>
            <a:rPr lang="en-US" b="1"/>
            <a:t>Start date/End date</a:t>
          </a:r>
        </a:p>
      </dgm:t>
    </dgm:pt>
    <dgm:pt modelId="{979FF250-8F07-4505-BC34-FD9E3A40F4AF}" type="parTrans" cxnId="{D375C124-CE5C-4AFD-9E69-3396000BA340}">
      <dgm:prSet/>
      <dgm:spPr/>
      <dgm:t>
        <a:bodyPr/>
        <a:lstStyle/>
        <a:p>
          <a:endParaRPr lang="en-US"/>
        </a:p>
      </dgm:t>
    </dgm:pt>
    <dgm:pt modelId="{115094F8-2BD5-47AA-A34B-05DD8B1B3917}" type="sibTrans" cxnId="{D375C124-CE5C-4AFD-9E69-3396000BA340}">
      <dgm:prSet/>
      <dgm:spPr/>
      <dgm:t>
        <a:bodyPr/>
        <a:lstStyle/>
        <a:p>
          <a:endParaRPr lang="en-US"/>
        </a:p>
      </dgm:t>
    </dgm:pt>
    <dgm:pt modelId="{9121E6D2-35A9-45A7-AFD7-8C3948A1A472}">
      <dgm:prSet/>
      <dgm:spPr>
        <a:scene3d>
          <a:camera prst="orthographicFront"/>
          <a:lightRig rig="threePt" dir="t"/>
        </a:scene3d>
        <a:sp3d>
          <a:bevelT/>
        </a:sp3d>
      </dgm:spPr>
      <dgm:t>
        <a:bodyPr/>
        <a:lstStyle/>
        <a:p>
          <a:r>
            <a:rPr lang="en-US" b="1"/>
            <a:t>Audit</a:t>
          </a:r>
        </a:p>
      </dgm:t>
    </dgm:pt>
    <dgm:pt modelId="{5A838952-4096-4003-9E36-BA7C1589A2A4}" type="parTrans" cxnId="{5A62A7D4-64E9-49C8-8438-22469AA16E0D}">
      <dgm:prSet/>
      <dgm:spPr/>
      <dgm:t>
        <a:bodyPr/>
        <a:lstStyle/>
        <a:p>
          <a:endParaRPr lang="en-US"/>
        </a:p>
      </dgm:t>
    </dgm:pt>
    <dgm:pt modelId="{0C96C29E-523C-4AB1-80D4-1746576A0F33}" type="sibTrans" cxnId="{5A62A7D4-64E9-49C8-8438-22469AA16E0D}">
      <dgm:prSet/>
      <dgm:spPr/>
      <dgm:t>
        <a:bodyPr/>
        <a:lstStyle/>
        <a:p>
          <a:endParaRPr lang="en-US"/>
        </a:p>
      </dgm:t>
    </dgm:pt>
    <dgm:pt modelId="{E7D7AB03-9F4C-4E85-8A00-C52D122FCBEE}" type="pres">
      <dgm:prSet presAssocID="{5D650DFD-243E-4A5A-9932-CFEEB13CB929}" presName="Name0" presStyleCnt="0">
        <dgm:presLayoutVars>
          <dgm:dir/>
          <dgm:animLvl val="lvl"/>
          <dgm:resizeHandles val="exact"/>
        </dgm:presLayoutVars>
      </dgm:prSet>
      <dgm:spPr/>
    </dgm:pt>
    <dgm:pt modelId="{2DEFD4DC-611C-4E9A-90C3-D75813302595}" type="pres">
      <dgm:prSet presAssocID="{26214B63-C69D-4E67-896B-A275DE5C8F19}" presName="composite" presStyleCnt="0"/>
      <dgm:spPr/>
    </dgm:pt>
    <dgm:pt modelId="{4F431F96-DB8E-4EC5-A42B-83526BF46319}" type="pres">
      <dgm:prSet presAssocID="{26214B63-C69D-4E67-896B-A275DE5C8F19}" presName="parTx" presStyleLbl="alignNode1" presStyleIdx="0" presStyleCnt="6">
        <dgm:presLayoutVars>
          <dgm:chMax val="0"/>
          <dgm:chPref val="0"/>
          <dgm:bulletEnabled val="1"/>
        </dgm:presLayoutVars>
      </dgm:prSet>
      <dgm:spPr/>
    </dgm:pt>
    <dgm:pt modelId="{99CD4391-2F70-4AC6-8FA2-0363D3E2F289}" type="pres">
      <dgm:prSet presAssocID="{26214B63-C69D-4E67-896B-A275DE5C8F19}" presName="desTx" presStyleLbl="alignAccFollowNode1" presStyleIdx="0" presStyleCnt="6">
        <dgm:presLayoutVars>
          <dgm:bulletEnabled val="1"/>
        </dgm:presLayoutVars>
      </dgm:prSet>
      <dgm:spPr/>
    </dgm:pt>
    <dgm:pt modelId="{97B0835F-459C-40B7-8476-E0243B77B9B2}" type="pres">
      <dgm:prSet presAssocID="{3887C9B0-2C51-4FFF-8DEA-FFF6EA26FC22}" presName="space" presStyleCnt="0"/>
      <dgm:spPr/>
    </dgm:pt>
    <dgm:pt modelId="{0BCE70B9-4A20-4289-9B18-57B87C594C47}" type="pres">
      <dgm:prSet presAssocID="{3A7C7CF8-C58E-4CB0-84A2-556B61938B7F}" presName="composite" presStyleCnt="0"/>
      <dgm:spPr/>
    </dgm:pt>
    <dgm:pt modelId="{B376EAE1-CC46-4666-8ADC-BD2FD7C2D68F}" type="pres">
      <dgm:prSet presAssocID="{3A7C7CF8-C58E-4CB0-84A2-556B61938B7F}" presName="parTx" presStyleLbl="alignNode1" presStyleIdx="1" presStyleCnt="6">
        <dgm:presLayoutVars>
          <dgm:chMax val="0"/>
          <dgm:chPref val="0"/>
          <dgm:bulletEnabled val="1"/>
        </dgm:presLayoutVars>
      </dgm:prSet>
      <dgm:spPr/>
    </dgm:pt>
    <dgm:pt modelId="{10C3D11E-8972-4E07-AA73-08D0FEF3378C}" type="pres">
      <dgm:prSet presAssocID="{3A7C7CF8-C58E-4CB0-84A2-556B61938B7F}" presName="desTx" presStyleLbl="alignAccFollowNode1" presStyleIdx="1" presStyleCnt="6">
        <dgm:presLayoutVars>
          <dgm:bulletEnabled val="1"/>
        </dgm:presLayoutVars>
      </dgm:prSet>
      <dgm:spPr/>
    </dgm:pt>
    <dgm:pt modelId="{9E436CAF-98E7-48A0-9832-7FB14075D1A1}" type="pres">
      <dgm:prSet presAssocID="{0545D91F-DCC4-43DD-88FA-7100758CBD9A}" presName="space" presStyleCnt="0"/>
      <dgm:spPr/>
    </dgm:pt>
    <dgm:pt modelId="{7A4441FB-4FAC-4F99-94D1-93A9F4A7CCB3}" type="pres">
      <dgm:prSet presAssocID="{75609513-CC5E-4DCC-A059-7D29A117D36D}" presName="composite" presStyleCnt="0"/>
      <dgm:spPr/>
    </dgm:pt>
    <dgm:pt modelId="{D05CCFF7-1756-4084-BE8F-0712137A79A8}" type="pres">
      <dgm:prSet presAssocID="{75609513-CC5E-4DCC-A059-7D29A117D36D}" presName="parTx" presStyleLbl="alignNode1" presStyleIdx="2" presStyleCnt="6">
        <dgm:presLayoutVars>
          <dgm:chMax val="0"/>
          <dgm:chPref val="0"/>
          <dgm:bulletEnabled val="1"/>
        </dgm:presLayoutVars>
      </dgm:prSet>
      <dgm:spPr/>
    </dgm:pt>
    <dgm:pt modelId="{987CD9D1-A9C3-4809-94A8-0F569C47409F}" type="pres">
      <dgm:prSet presAssocID="{75609513-CC5E-4DCC-A059-7D29A117D36D}" presName="desTx" presStyleLbl="alignAccFollowNode1" presStyleIdx="2" presStyleCnt="6">
        <dgm:presLayoutVars>
          <dgm:bulletEnabled val="1"/>
        </dgm:presLayoutVars>
      </dgm:prSet>
      <dgm:spPr/>
    </dgm:pt>
    <dgm:pt modelId="{3F2989F0-888B-420E-88B8-0E70A58DA1C6}" type="pres">
      <dgm:prSet presAssocID="{ACDB1E79-B6EA-4B10-987F-19A7E37C6E3A}" presName="space" presStyleCnt="0"/>
      <dgm:spPr/>
    </dgm:pt>
    <dgm:pt modelId="{39370BAA-E256-4684-8A35-501579652D63}" type="pres">
      <dgm:prSet presAssocID="{1569EA21-FAF1-483D-A191-6C04A0A21308}" presName="composite" presStyleCnt="0"/>
      <dgm:spPr/>
    </dgm:pt>
    <dgm:pt modelId="{DE88A464-10CC-409C-9E73-F53DDC5FE96C}" type="pres">
      <dgm:prSet presAssocID="{1569EA21-FAF1-483D-A191-6C04A0A21308}" presName="parTx" presStyleLbl="alignNode1" presStyleIdx="3" presStyleCnt="6">
        <dgm:presLayoutVars>
          <dgm:chMax val="0"/>
          <dgm:chPref val="0"/>
          <dgm:bulletEnabled val="1"/>
        </dgm:presLayoutVars>
      </dgm:prSet>
      <dgm:spPr/>
    </dgm:pt>
    <dgm:pt modelId="{DCD9ABCA-2D55-4AAA-A25B-4495C3637CC1}" type="pres">
      <dgm:prSet presAssocID="{1569EA21-FAF1-483D-A191-6C04A0A21308}" presName="desTx" presStyleLbl="alignAccFollowNode1" presStyleIdx="3" presStyleCnt="6">
        <dgm:presLayoutVars>
          <dgm:bulletEnabled val="1"/>
        </dgm:presLayoutVars>
      </dgm:prSet>
      <dgm:spPr/>
    </dgm:pt>
    <dgm:pt modelId="{70C6FDA9-B9B5-48E5-9C4F-27C17E708EDF}" type="pres">
      <dgm:prSet presAssocID="{E36BBD5A-D2F0-4EDB-B5A6-E2D2332F8A1D}" presName="space" presStyleCnt="0"/>
      <dgm:spPr/>
    </dgm:pt>
    <dgm:pt modelId="{3B9C466B-5FC2-4F33-B92D-18A42DCFD2ED}" type="pres">
      <dgm:prSet presAssocID="{F4FCDBB7-EE3D-4BDC-86AC-989948DE2247}" presName="composite" presStyleCnt="0"/>
      <dgm:spPr/>
    </dgm:pt>
    <dgm:pt modelId="{B515A213-689A-4F1E-BC83-ABDA64FE186B}" type="pres">
      <dgm:prSet presAssocID="{F4FCDBB7-EE3D-4BDC-86AC-989948DE2247}" presName="parTx" presStyleLbl="alignNode1" presStyleIdx="4" presStyleCnt="6">
        <dgm:presLayoutVars>
          <dgm:chMax val="0"/>
          <dgm:chPref val="0"/>
          <dgm:bulletEnabled val="1"/>
        </dgm:presLayoutVars>
      </dgm:prSet>
      <dgm:spPr/>
    </dgm:pt>
    <dgm:pt modelId="{782BCAFF-34A7-44E7-A4F0-ACEDAD03D4B3}" type="pres">
      <dgm:prSet presAssocID="{F4FCDBB7-EE3D-4BDC-86AC-989948DE2247}" presName="desTx" presStyleLbl="alignAccFollowNode1" presStyleIdx="4" presStyleCnt="6">
        <dgm:presLayoutVars>
          <dgm:bulletEnabled val="1"/>
        </dgm:presLayoutVars>
      </dgm:prSet>
      <dgm:spPr/>
    </dgm:pt>
    <dgm:pt modelId="{E40E4DDD-7689-4644-9C71-65720E7B7DF8}" type="pres">
      <dgm:prSet presAssocID="{D4A306DD-B749-46A6-A308-E32C449A31FD}" presName="space" presStyleCnt="0"/>
      <dgm:spPr/>
    </dgm:pt>
    <dgm:pt modelId="{307645DA-DA0D-44BA-B438-72BDE5188FC2}" type="pres">
      <dgm:prSet presAssocID="{EF239BF5-6326-4938-A83E-2E99F1224D01}" presName="composite" presStyleCnt="0"/>
      <dgm:spPr/>
    </dgm:pt>
    <dgm:pt modelId="{2205243A-EDA2-4887-B05F-E7D0375BF621}" type="pres">
      <dgm:prSet presAssocID="{EF239BF5-6326-4938-A83E-2E99F1224D01}" presName="parTx" presStyleLbl="alignNode1" presStyleIdx="5" presStyleCnt="6">
        <dgm:presLayoutVars>
          <dgm:chMax val="0"/>
          <dgm:chPref val="0"/>
          <dgm:bulletEnabled val="1"/>
        </dgm:presLayoutVars>
      </dgm:prSet>
      <dgm:spPr/>
    </dgm:pt>
    <dgm:pt modelId="{297CEACF-46CD-45DF-B6CF-53B141046E03}" type="pres">
      <dgm:prSet presAssocID="{EF239BF5-6326-4938-A83E-2E99F1224D01}" presName="desTx" presStyleLbl="alignAccFollowNode1" presStyleIdx="5" presStyleCnt="6">
        <dgm:presLayoutVars>
          <dgm:bulletEnabled val="1"/>
        </dgm:presLayoutVars>
      </dgm:prSet>
      <dgm:spPr/>
    </dgm:pt>
  </dgm:ptLst>
  <dgm:cxnLst>
    <dgm:cxn modelId="{7882F603-2B40-4616-B8B3-0E74E74793D5}" srcId="{1569EA21-FAF1-483D-A191-6C04A0A21308}" destId="{CD39F335-D1AF-49D3-B750-B79ABEC2CE8F}" srcOrd="5" destOrd="0" parTransId="{9129A69D-555C-4FF3-A498-D7DEDCB9FF47}" sibTransId="{06104E5B-3C24-4589-A95D-FBBB5423C384}"/>
    <dgm:cxn modelId="{4E718715-0AE3-40C4-A007-12369196B93E}" type="presOf" srcId="{9121E6D2-35A9-45A7-AFD7-8C3948A1A472}" destId="{297CEACF-46CD-45DF-B6CF-53B141046E03}" srcOrd="0" destOrd="6" presId="urn:microsoft.com/office/officeart/2005/8/layout/hList1"/>
    <dgm:cxn modelId="{3B1D5819-E746-4FC6-9B12-835A2452C53A}" srcId="{75609513-CC5E-4DCC-A059-7D29A117D36D}" destId="{8BB5A86B-8D38-4924-B632-49F5EC19D837}" srcOrd="1" destOrd="0" parTransId="{3D03AFA6-986C-4A22-A512-97E275D6E4DA}" sibTransId="{01E963F2-163F-4013-B8F0-62732B781D01}"/>
    <dgm:cxn modelId="{D375C124-CE5C-4AFD-9E69-3396000BA340}" srcId="{3A7C7CF8-C58E-4CB0-84A2-556B61938B7F}" destId="{F8AD958E-7E9F-42E0-9392-6BA0BC688F95}" srcOrd="1" destOrd="0" parTransId="{979FF250-8F07-4505-BC34-FD9E3A40F4AF}" sibTransId="{115094F8-2BD5-47AA-A34B-05DD8B1B3917}"/>
    <dgm:cxn modelId="{A327FB26-BE6F-4519-87F7-5DF35005E48A}" srcId="{EF239BF5-6326-4938-A83E-2E99F1224D01}" destId="{4FB258C3-577E-4A8F-BEB2-97ABD39A2F08}" srcOrd="0" destOrd="0" parTransId="{99FD1119-F08E-4CCE-91CA-2816B1671C6D}" sibTransId="{36F58E67-7DDA-4000-AB26-510054CCAEC3}"/>
    <dgm:cxn modelId="{D601692B-AA6E-480F-81DB-DD7DC9C35E1D}" srcId="{EF239BF5-6326-4938-A83E-2E99F1224D01}" destId="{3980A775-47A2-45D4-8620-2A7880701269}" srcOrd="2" destOrd="0" parTransId="{F48B1623-EC69-4272-AB80-FCC65DFE5FEE}" sibTransId="{818AC1C5-5800-4B06-AF81-8BA614F20A21}"/>
    <dgm:cxn modelId="{7E70B02C-601C-4F8B-BA84-646E1C497377}" type="presOf" srcId="{1D8A551B-16E1-43CB-89BF-E44B6EAD6DFB}" destId="{782BCAFF-34A7-44E7-A4F0-ACEDAD03D4B3}" srcOrd="0" destOrd="0" presId="urn:microsoft.com/office/officeart/2005/8/layout/hList1"/>
    <dgm:cxn modelId="{E7D4B62C-5286-46FB-A11D-6BEE6198B1FA}" type="presOf" srcId="{5E96949C-AA9B-4CC7-AD08-FEFCDE189D10}" destId="{DCD9ABCA-2D55-4AAA-A25B-4495C3637CC1}" srcOrd="0" destOrd="0" presId="urn:microsoft.com/office/officeart/2005/8/layout/hList1"/>
    <dgm:cxn modelId="{546C022D-2487-4E03-8B7A-E22BB5C1F102}" type="presOf" srcId="{75609513-CC5E-4DCC-A059-7D29A117D36D}" destId="{D05CCFF7-1756-4084-BE8F-0712137A79A8}" srcOrd="0" destOrd="0" presId="urn:microsoft.com/office/officeart/2005/8/layout/hList1"/>
    <dgm:cxn modelId="{33B4682D-98F0-4078-A2BB-0712FCB42C91}" srcId="{5D650DFD-243E-4A5A-9932-CFEEB13CB929}" destId="{75609513-CC5E-4DCC-A059-7D29A117D36D}" srcOrd="2" destOrd="0" parTransId="{9E53C4C3-F688-44CE-B7B8-84B8CB34F1E5}" sibTransId="{ACDB1E79-B6EA-4B10-987F-19A7E37C6E3A}"/>
    <dgm:cxn modelId="{48EDF02E-5CD3-491A-985C-86EC929AC5B0}" srcId="{EF239BF5-6326-4938-A83E-2E99F1224D01}" destId="{EB816C85-3CA6-44D1-813C-6413757ACC0A}" srcOrd="4" destOrd="0" parTransId="{FA151DC7-E132-472D-AADD-5DD3046AD604}" sibTransId="{F59EC029-34D1-414E-BF7D-82E93740D760}"/>
    <dgm:cxn modelId="{4C04C232-8720-41ED-A2D5-FDDCEA143296}" srcId="{1569EA21-FAF1-483D-A191-6C04A0A21308}" destId="{C7EAD819-DDE3-4FB4-8488-9F61878D271C}" srcOrd="1" destOrd="0" parTransId="{848B62E0-EEA7-49E1-BC96-74C65C4FE96C}" sibTransId="{C7869C36-4574-4E3E-B755-437EA853780C}"/>
    <dgm:cxn modelId="{08EF1B35-514B-4545-BA47-72EA9A3B4C8C}" type="presOf" srcId="{F4FCDBB7-EE3D-4BDC-86AC-989948DE2247}" destId="{B515A213-689A-4F1E-BC83-ABDA64FE186B}" srcOrd="0" destOrd="0" presId="urn:microsoft.com/office/officeart/2005/8/layout/hList1"/>
    <dgm:cxn modelId="{778B1838-7744-423E-B52B-9DFFF55D2C36}" srcId="{EF239BF5-6326-4938-A83E-2E99F1224D01}" destId="{9D5DDAE0-30BA-4CCA-92C2-999E3BF8E9E1}" srcOrd="5" destOrd="0" parTransId="{663F70DF-9826-4B5D-99C7-912FD9108069}" sibTransId="{C33DD429-0291-47AA-9544-633923196B35}"/>
    <dgm:cxn modelId="{70862239-BBF3-48E6-A04B-CFDF3B205D6A}" type="presOf" srcId="{3980A775-47A2-45D4-8620-2A7880701269}" destId="{297CEACF-46CD-45DF-B6CF-53B141046E03}" srcOrd="0" destOrd="2" presId="urn:microsoft.com/office/officeart/2005/8/layout/hList1"/>
    <dgm:cxn modelId="{11B54240-08EF-45B2-9CA6-B4A83934A380}" srcId="{1569EA21-FAF1-483D-A191-6C04A0A21308}" destId="{05CD7890-5EA9-4BB3-8641-7CEC1CA43586}" srcOrd="3" destOrd="0" parTransId="{7EF6A362-A6D1-4D84-9993-175ECA8A6B75}" sibTransId="{B257FB3D-A0EE-4F0A-B1EF-C9C24F147F1A}"/>
    <dgm:cxn modelId="{26B0B063-6537-4996-B5E6-981E7E288818}" srcId="{1569EA21-FAF1-483D-A191-6C04A0A21308}" destId="{F4D023CF-20AF-4A43-98E7-BECABD049ADD}" srcOrd="4" destOrd="0" parTransId="{9481BDD8-71DD-4D9F-B328-713E96DEF51B}" sibTransId="{72AC4BA7-AA3A-4C66-9AE4-C58A6FE10F66}"/>
    <dgm:cxn modelId="{BC54E744-6BAF-41B5-911E-D4515ABE5075}" srcId="{EF239BF5-6326-4938-A83E-2E99F1224D01}" destId="{A42B9140-15A0-4377-9752-DA04E45C1A34}" srcOrd="3" destOrd="0" parTransId="{6E0E3D72-069C-4A77-9E89-95A467D8D3BD}" sibTransId="{DF330463-087F-480D-B7F1-6A15ECB8F6CA}"/>
    <dgm:cxn modelId="{1AA11745-B39D-4D81-99B2-3AAA2AF0F55F}" srcId="{5D650DFD-243E-4A5A-9932-CFEEB13CB929}" destId="{F4FCDBB7-EE3D-4BDC-86AC-989948DE2247}" srcOrd="4" destOrd="0" parTransId="{80D16FCD-1E00-4D6B-941E-DACFA7793F23}" sibTransId="{D4A306DD-B749-46A6-A308-E32C449A31FD}"/>
    <dgm:cxn modelId="{6F3F4A45-4796-4F2A-A319-311DF6BD2B56}" type="presOf" srcId="{891953F9-1859-4DE3-B9EA-578B11AD58A6}" destId="{987CD9D1-A9C3-4809-94A8-0F569C47409F}" srcOrd="0" destOrd="0" presId="urn:microsoft.com/office/officeart/2005/8/layout/hList1"/>
    <dgm:cxn modelId="{D821CC45-AD13-43A2-8717-E38419092F03}" type="presOf" srcId="{C7EAD819-DDE3-4FB4-8488-9F61878D271C}" destId="{DCD9ABCA-2D55-4AAA-A25B-4495C3637CC1}" srcOrd="0" destOrd="1" presId="urn:microsoft.com/office/officeart/2005/8/layout/hList1"/>
    <dgm:cxn modelId="{06D4FF67-3288-419E-A5EB-D6AC90CF104E}" type="presOf" srcId="{EB816C85-3CA6-44D1-813C-6413757ACC0A}" destId="{297CEACF-46CD-45DF-B6CF-53B141046E03}" srcOrd="0" destOrd="4" presId="urn:microsoft.com/office/officeart/2005/8/layout/hList1"/>
    <dgm:cxn modelId="{0F479B68-597C-44DD-B588-48CA310013E5}" type="presOf" srcId="{A42B9140-15A0-4377-9752-DA04E45C1A34}" destId="{297CEACF-46CD-45DF-B6CF-53B141046E03}" srcOrd="0" destOrd="3" presId="urn:microsoft.com/office/officeart/2005/8/layout/hList1"/>
    <dgm:cxn modelId="{63C2A749-A151-4E04-8D04-822AD1ACF733}" srcId="{26214B63-C69D-4E67-896B-A275DE5C8F19}" destId="{1C2A9A29-A576-4E6A-B6A9-43A6009C92C7}" srcOrd="2" destOrd="0" parTransId="{ED99403F-0C85-48BA-AB05-71BCACD85AA9}" sibTransId="{4C5391E1-3E9A-4004-892E-ECF0A226BDE0}"/>
    <dgm:cxn modelId="{800C5251-A029-4A84-9B5C-2887146D018D}" type="presOf" srcId="{5F3F3FE6-459E-40BE-BAC6-522177358DD5}" destId="{99CD4391-2F70-4AC6-8FA2-0363D3E2F289}" srcOrd="0" destOrd="0" presId="urn:microsoft.com/office/officeart/2005/8/layout/hList1"/>
    <dgm:cxn modelId="{3FA48F51-895E-4ECF-96CE-56A7544F79D6}" type="presOf" srcId="{8BB5A86B-8D38-4924-B632-49F5EC19D837}" destId="{987CD9D1-A9C3-4809-94A8-0F569C47409F}" srcOrd="0" destOrd="1" presId="urn:microsoft.com/office/officeart/2005/8/layout/hList1"/>
    <dgm:cxn modelId="{AB801952-B98A-4E57-829A-2CF9ACC1006D}" srcId="{F4FCDBB7-EE3D-4BDC-86AC-989948DE2247}" destId="{1D8A551B-16E1-43CB-89BF-E44B6EAD6DFB}" srcOrd="0" destOrd="0" parTransId="{389F5A8C-C081-4419-9916-968FD90E2E78}" sibTransId="{6BAB225A-B7CC-477A-8050-2B0E31B8829F}"/>
    <dgm:cxn modelId="{1287CC54-57CF-43A0-B546-50FC3D1F42A8}" srcId="{F4FCDBB7-EE3D-4BDC-86AC-989948DE2247}" destId="{DD7DF11A-7EF9-49BB-8B8E-16C9C8479C18}" srcOrd="1" destOrd="0" parTransId="{90CCBD5D-C245-4359-8CEC-BA29E1C2062C}" sibTransId="{5F91D929-F9B6-4647-B809-E173215D889F}"/>
    <dgm:cxn modelId="{BABECD75-FA6A-4530-ADBB-44779252BCBA}" type="presOf" srcId="{1C2A9A29-A576-4E6A-B6A9-43A6009C92C7}" destId="{99CD4391-2F70-4AC6-8FA2-0363D3E2F289}" srcOrd="0" destOrd="2" presId="urn:microsoft.com/office/officeart/2005/8/layout/hList1"/>
    <dgm:cxn modelId="{349BCE79-D190-460F-8899-AB7FF263CCD1}" type="presOf" srcId="{58EC3B88-F710-4CFD-958F-CC46ED863BDB}" destId="{99CD4391-2F70-4AC6-8FA2-0363D3E2F289}" srcOrd="0" destOrd="3" presId="urn:microsoft.com/office/officeart/2005/8/layout/hList1"/>
    <dgm:cxn modelId="{5B87E079-7A1E-4477-AD22-55922B79F134}" type="presOf" srcId="{3A7C7CF8-C58E-4CB0-84A2-556B61938B7F}" destId="{B376EAE1-CC46-4666-8ADC-BD2FD7C2D68F}" srcOrd="0" destOrd="0" presId="urn:microsoft.com/office/officeart/2005/8/layout/hList1"/>
    <dgm:cxn modelId="{CB806D7B-09BF-46F6-A8E8-FC2FD58DD06B}" type="presOf" srcId="{4FB258C3-577E-4A8F-BEB2-97ABD39A2F08}" destId="{297CEACF-46CD-45DF-B6CF-53B141046E03}" srcOrd="0" destOrd="0" presId="urn:microsoft.com/office/officeart/2005/8/layout/hList1"/>
    <dgm:cxn modelId="{83A3157D-5068-4EF3-A9D2-E00842228A34}" srcId="{75609513-CC5E-4DCC-A059-7D29A117D36D}" destId="{891953F9-1859-4DE3-B9EA-578B11AD58A6}" srcOrd="0" destOrd="0" parTransId="{1DFB622A-F5CB-4481-8572-4CEB591EB82D}" sibTransId="{077C1A2E-DFC8-4664-9421-AEAFB06EFC5A}"/>
    <dgm:cxn modelId="{BD42197F-A6A4-469D-A969-9086BD887A66}" type="presOf" srcId="{DEBFBDE9-C6E5-415F-A310-B3603BAEED3A}" destId="{987CD9D1-A9C3-4809-94A8-0F569C47409F}" srcOrd="0" destOrd="2" presId="urn:microsoft.com/office/officeart/2005/8/layout/hList1"/>
    <dgm:cxn modelId="{3759018A-58A0-40CB-94AA-EE1EEC64404E}" type="presOf" srcId="{DAA2BD69-6221-40B2-BD29-B2000E817DAD}" destId="{DCD9ABCA-2D55-4AAA-A25B-4495C3637CC1}" srcOrd="0" destOrd="2" presId="urn:microsoft.com/office/officeart/2005/8/layout/hList1"/>
    <dgm:cxn modelId="{6582868A-F86F-43BF-B7DA-A58D0FD0F5F5}" type="presOf" srcId="{9576514C-5D92-4DF2-A523-A61E9F9A153E}" destId="{10C3D11E-8972-4E07-AA73-08D0FEF3378C}" srcOrd="0" destOrd="0" presId="urn:microsoft.com/office/officeart/2005/8/layout/hList1"/>
    <dgm:cxn modelId="{80F83892-FAAE-499A-8A2D-00492F5390B5}" srcId="{EF239BF5-6326-4938-A83E-2E99F1224D01}" destId="{15D693C8-3DBD-4097-A055-C239A1F89EE9}" srcOrd="1" destOrd="0" parTransId="{43DC6286-D7C6-4E0E-BB0B-966A9273B065}" sibTransId="{F532F759-3B5A-4833-B1E2-11126E4D355D}"/>
    <dgm:cxn modelId="{EA6B6A97-3B52-4BE2-96AC-47576843F7CF}" type="presOf" srcId="{F4D023CF-20AF-4A43-98E7-BECABD049ADD}" destId="{DCD9ABCA-2D55-4AAA-A25B-4495C3637CC1}" srcOrd="0" destOrd="4" presId="urn:microsoft.com/office/officeart/2005/8/layout/hList1"/>
    <dgm:cxn modelId="{A2DC5997-4B5C-4E25-8D98-31E361C136DE}" srcId="{5D650DFD-243E-4A5A-9932-CFEEB13CB929}" destId="{3A7C7CF8-C58E-4CB0-84A2-556B61938B7F}" srcOrd="1" destOrd="0" parTransId="{80B3A2DC-2B7D-48D2-8979-A6388899B087}" sibTransId="{0545D91F-DCC4-43DD-88FA-7100758CBD9A}"/>
    <dgm:cxn modelId="{4676FC98-B8D9-4872-89B8-34607CD83081}" srcId="{26214B63-C69D-4E67-896B-A275DE5C8F19}" destId="{5F3F3FE6-459E-40BE-BAC6-522177358DD5}" srcOrd="0" destOrd="0" parTransId="{9547A06A-9D57-4D9B-815C-CDDD7D2DA7AC}" sibTransId="{A5315BA3-CBDA-4335-A776-C031D3181105}"/>
    <dgm:cxn modelId="{487EB399-B462-4232-8525-F9A1724712F1}" srcId="{26214B63-C69D-4E67-896B-A275DE5C8F19}" destId="{744D8F5B-6602-4904-9EC1-26ADFB45C614}" srcOrd="1" destOrd="0" parTransId="{0AF5E87C-6023-4129-9BAB-6ED4C2420D3D}" sibTransId="{CC51BEFA-7D79-4715-9AF3-F856428BFCC9}"/>
    <dgm:cxn modelId="{04B033AF-0819-46D6-A8D1-D0F6570ECF14}" type="presOf" srcId="{15D693C8-3DBD-4097-A055-C239A1F89EE9}" destId="{297CEACF-46CD-45DF-B6CF-53B141046E03}" srcOrd="0" destOrd="1" presId="urn:microsoft.com/office/officeart/2005/8/layout/hList1"/>
    <dgm:cxn modelId="{ABDEDCB4-5032-4B3A-9D26-7BF3907B46AE}" srcId="{1569EA21-FAF1-483D-A191-6C04A0A21308}" destId="{DAA2BD69-6221-40B2-BD29-B2000E817DAD}" srcOrd="2" destOrd="0" parTransId="{89F347A5-6D6A-4D91-93A6-3C7E206217C1}" sibTransId="{BD378E6D-65C8-446F-9EB2-FB95730BC368}"/>
    <dgm:cxn modelId="{60F45CB6-EE59-4909-B38D-F8096A651510}" srcId="{1569EA21-FAF1-483D-A191-6C04A0A21308}" destId="{5E96949C-AA9B-4CC7-AD08-FEFCDE189D10}" srcOrd="0" destOrd="0" parTransId="{1D42FE4E-63E7-4DC8-B488-1EBC8E59261D}" sibTransId="{1B198FA7-D0EE-47BE-9E5E-667707622463}"/>
    <dgm:cxn modelId="{96FDA2B8-D711-4192-B3BF-5AEA76F9D0B3}" srcId="{5D650DFD-243E-4A5A-9932-CFEEB13CB929}" destId="{1569EA21-FAF1-483D-A191-6C04A0A21308}" srcOrd="3" destOrd="0" parTransId="{100D75FC-A711-4BC1-B184-A9EA3B2567C8}" sibTransId="{E36BBD5A-D2F0-4EDB-B5A6-E2D2332F8A1D}"/>
    <dgm:cxn modelId="{812F3FBC-86A3-44FB-A96B-AA97A5828BBB}" srcId="{5D650DFD-243E-4A5A-9932-CFEEB13CB929}" destId="{EF239BF5-6326-4938-A83E-2E99F1224D01}" srcOrd="5" destOrd="0" parTransId="{DD364C7E-6B66-4542-A5CA-8BE992127C32}" sibTransId="{FD07A0F2-16CC-4AB1-B8D8-1611F0C0F9A0}"/>
    <dgm:cxn modelId="{D7ADCEC0-DDC1-40DD-B79D-81A53AABD852}" type="presOf" srcId="{744D8F5B-6602-4904-9EC1-26ADFB45C614}" destId="{99CD4391-2F70-4AC6-8FA2-0363D3E2F289}" srcOrd="0" destOrd="1" presId="urn:microsoft.com/office/officeart/2005/8/layout/hList1"/>
    <dgm:cxn modelId="{2EE612D0-86FB-4328-B72F-073C517913F7}" type="presOf" srcId="{26214B63-C69D-4E67-896B-A275DE5C8F19}" destId="{4F431F96-DB8E-4EC5-A42B-83526BF46319}" srcOrd="0" destOrd="0" presId="urn:microsoft.com/office/officeart/2005/8/layout/hList1"/>
    <dgm:cxn modelId="{684E05D1-7C0C-4ABD-80C2-3AE3C131BEBB}" type="presOf" srcId="{1569EA21-FAF1-483D-A191-6C04A0A21308}" destId="{DE88A464-10CC-409C-9E73-F53DDC5FE96C}" srcOrd="0" destOrd="0" presId="urn:microsoft.com/office/officeart/2005/8/layout/hList1"/>
    <dgm:cxn modelId="{7DE3ABD1-0CA4-4409-A73F-A42FB23463A2}" type="presOf" srcId="{DD7DF11A-7EF9-49BB-8B8E-16C9C8479C18}" destId="{782BCAFF-34A7-44E7-A4F0-ACEDAD03D4B3}" srcOrd="0" destOrd="1" presId="urn:microsoft.com/office/officeart/2005/8/layout/hList1"/>
    <dgm:cxn modelId="{47583ED3-E887-4ECE-99F0-5C98B3A61331}" type="presOf" srcId="{F8AD958E-7E9F-42E0-9392-6BA0BC688F95}" destId="{10C3D11E-8972-4E07-AA73-08D0FEF3378C}" srcOrd="0" destOrd="1" presId="urn:microsoft.com/office/officeart/2005/8/layout/hList1"/>
    <dgm:cxn modelId="{5A62A7D4-64E9-49C8-8438-22469AA16E0D}" srcId="{EF239BF5-6326-4938-A83E-2E99F1224D01}" destId="{9121E6D2-35A9-45A7-AFD7-8C3948A1A472}" srcOrd="6" destOrd="0" parTransId="{5A838952-4096-4003-9E36-BA7C1589A2A4}" sibTransId="{0C96C29E-523C-4AB1-80D4-1746576A0F33}"/>
    <dgm:cxn modelId="{186E2ED6-A580-479C-9601-01AA5E16E578}" srcId="{5D650DFD-243E-4A5A-9932-CFEEB13CB929}" destId="{26214B63-C69D-4E67-896B-A275DE5C8F19}" srcOrd="0" destOrd="0" parTransId="{E5D40CE7-7BDB-43FA-AF30-F790DEDACA08}" sibTransId="{3887C9B0-2C51-4FFF-8DEA-FFF6EA26FC22}"/>
    <dgm:cxn modelId="{EBB726D7-FF5D-4C77-AA0C-DCDAB8CF4358}" type="presOf" srcId="{05CD7890-5EA9-4BB3-8641-7CEC1CA43586}" destId="{DCD9ABCA-2D55-4AAA-A25B-4495C3637CC1}" srcOrd="0" destOrd="3" presId="urn:microsoft.com/office/officeart/2005/8/layout/hList1"/>
    <dgm:cxn modelId="{591F2ADA-18F8-43E5-BB1F-99668C6166FB}" srcId="{3A7C7CF8-C58E-4CB0-84A2-556B61938B7F}" destId="{9576514C-5D92-4DF2-A523-A61E9F9A153E}" srcOrd="0" destOrd="0" parTransId="{33ECFCC3-5711-4832-BAE4-30412235D55C}" sibTransId="{68F5909E-47FA-408D-BA81-5D34BC2733B1}"/>
    <dgm:cxn modelId="{4F6AC7DF-2986-409A-A720-16A7D1BEC921}" type="presOf" srcId="{EF239BF5-6326-4938-A83E-2E99F1224D01}" destId="{2205243A-EDA2-4887-B05F-E7D0375BF621}" srcOrd="0" destOrd="0" presId="urn:microsoft.com/office/officeart/2005/8/layout/hList1"/>
    <dgm:cxn modelId="{CAF816E3-9A93-42BF-8925-D7D98367DC58}" type="presOf" srcId="{9D5DDAE0-30BA-4CCA-92C2-999E3BF8E9E1}" destId="{297CEACF-46CD-45DF-B6CF-53B141046E03}" srcOrd="0" destOrd="5" presId="urn:microsoft.com/office/officeart/2005/8/layout/hList1"/>
    <dgm:cxn modelId="{A17ABFE3-00DC-4C65-B88D-D9AE9CC88DFA}" type="presOf" srcId="{5D650DFD-243E-4A5A-9932-CFEEB13CB929}" destId="{E7D7AB03-9F4C-4E85-8A00-C52D122FCBEE}" srcOrd="0" destOrd="0" presId="urn:microsoft.com/office/officeart/2005/8/layout/hList1"/>
    <dgm:cxn modelId="{2FE0DCE5-FB7F-4727-99F4-01DC2DE9CB7E}" srcId="{26214B63-C69D-4E67-896B-A275DE5C8F19}" destId="{58EC3B88-F710-4CFD-958F-CC46ED863BDB}" srcOrd="3" destOrd="0" parTransId="{A4D0F148-8F48-4247-AA8B-C48D16A24062}" sibTransId="{D15F668A-C724-42E9-883D-022896BC3299}"/>
    <dgm:cxn modelId="{94FD46E9-3FD8-4501-881F-B9C2976F415F}" srcId="{75609513-CC5E-4DCC-A059-7D29A117D36D}" destId="{DEBFBDE9-C6E5-415F-A310-B3603BAEED3A}" srcOrd="2" destOrd="0" parTransId="{E4262032-127F-49C8-A332-41B90F462494}" sibTransId="{D153EB9C-A588-4BCC-AF54-5853EEFC868A}"/>
    <dgm:cxn modelId="{49BBF4ED-B78E-4A0D-A202-74AB9963434E}" type="presOf" srcId="{1330CB34-2158-452C-BC81-75C0A315EB04}" destId="{782BCAFF-34A7-44E7-A4F0-ACEDAD03D4B3}" srcOrd="0" destOrd="2" presId="urn:microsoft.com/office/officeart/2005/8/layout/hList1"/>
    <dgm:cxn modelId="{293107F4-8217-4835-AC62-ACCB1040EF0E}" type="presOf" srcId="{CD39F335-D1AF-49D3-B750-B79ABEC2CE8F}" destId="{DCD9ABCA-2D55-4AAA-A25B-4495C3637CC1}" srcOrd="0" destOrd="5" presId="urn:microsoft.com/office/officeart/2005/8/layout/hList1"/>
    <dgm:cxn modelId="{FC82DCFA-0EBF-4A7C-9237-A2A408994F20}" srcId="{F4FCDBB7-EE3D-4BDC-86AC-989948DE2247}" destId="{1330CB34-2158-452C-BC81-75C0A315EB04}" srcOrd="2" destOrd="0" parTransId="{04C59DFE-4BB8-40DE-9667-D689C3183BAC}" sibTransId="{2284EDB2-B551-49F0-A20B-00E3A5FF5109}"/>
    <dgm:cxn modelId="{01F0047B-0C00-4645-A64B-1C12E838FA66}" type="presParOf" srcId="{E7D7AB03-9F4C-4E85-8A00-C52D122FCBEE}" destId="{2DEFD4DC-611C-4E9A-90C3-D75813302595}" srcOrd="0" destOrd="0" presId="urn:microsoft.com/office/officeart/2005/8/layout/hList1"/>
    <dgm:cxn modelId="{F35CECE3-7A7D-4EBD-AC26-A3FB50FB2CA5}" type="presParOf" srcId="{2DEFD4DC-611C-4E9A-90C3-D75813302595}" destId="{4F431F96-DB8E-4EC5-A42B-83526BF46319}" srcOrd="0" destOrd="0" presId="urn:microsoft.com/office/officeart/2005/8/layout/hList1"/>
    <dgm:cxn modelId="{DC0FF736-5682-4B8F-A667-625B8B3479CB}" type="presParOf" srcId="{2DEFD4DC-611C-4E9A-90C3-D75813302595}" destId="{99CD4391-2F70-4AC6-8FA2-0363D3E2F289}" srcOrd="1" destOrd="0" presId="urn:microsoft.com/office/officeart/2005/8/layout/hList1"/>
    <dgm:cxn modelId="{49D0EA07-75B1-4E11-8944-D6E3666ECE39}" type="presParOf" srcId="{E7D7AB03-9F4C-4E85-8A00-C52D122FCBEE}" destId="{97B0835F-459C-40B7-8476-E0243B77B9B2}" srcOrd="1" destOrd="0" presId="urn:microsoft.com/office/officeart/2005/8/layout/hList1"/>
    <dgm:cxn modelId="{53FCC13E-9A2F-4CBF-8CE2-0861F5430F80}" type="presParOf" srcId="{E7D7AB03-9F4C-4E85-8A00-C52D122FCBEE}" destId="{0BCE70B9-4A20-4289-9B18-57B87C594C47}" srcOrd="2" destOrd="0" presId="urn:microsoft.com/office/officeart/2005/8/layout/hList1"/>
    <dgm:cxn modelId="{75A51BE3-1AD1-49F3-B487-F962B7E3AA6F}" type="presParOf" srcId="{0BCE70B9-4A20-4289-9B18-57B87C594C47}" destId="{B376EAE1-CC46-4666-8ADC-BD2FD7C2D68F}" srcOrd="0" destOrd="0" presId="urn:microsoft.com/office/officeart/2005/8/layout/hList1"/>
    <dgm:cxn modelId="{BA28881D-7D3F-45D1-851A-3440C2B3A454}" type="presParOf" srcId="{0BCE70B9-4A20-4289-9B18-57B87C594C47}" destId="{10C3D11E-8972-4E07-AA73-08D0FEF3378C}" srcOrd="1" destOrd="0" presId="urn:microsoft.com/office/officeart/2005/8/layout/hList1"/>
    <dgm:cxn modelId="{E5CC21F8-7FAD-4105-B13C-664DD7163C6C}" type="presParOf" srcId="{E7D7AB03-9F4C-4E85-8A00-C52D122FCBEE}" destId="{9E436CAF-98E7-48A0-9832-7FB14075D1A1}" srcOrd="3" destOrd="0" presId="urn:microsoft.com/office/officeart/2005/8/layout/hList1"/>
    <dgm:cxn modelId="{99FB25F2-BE01-4877-99DF-BD5AB6DEF777}" type="presParOf" srcId="{E7D7AB03-9F4C-4E85-8A00-C52D122FCBEE}" destId="{7A4441FB-4FAC-4F99-94D1-93A9F4A7CCB3}" srcOrd="4" destOrd="0" presId="urn:microsoft.com/office/officeart/2005/8/layout/hList1"/>
    <dgm:cxn modelId="{8C0B7C96-6377-4ED4-850D-F2798E551A81}" type="presParOf" srcId="{7A4441FB-4FAC-4F99-94D1-93A9F4A7CCB3}" destId="{D05CCFF7-1756-4084-BE8F-0712137A79A8}" srcOrd="0" destOrd="0" presId="urn:microsoft.com/office/officeart/2005/8/layout/hList1"/>
    <dgm:cxn modelId="{A859FD08-36CC-4441-BE57-59F0E7FA57A0}" type="presParOf" srcId="{7A4441FB-4FAC-4F99-94D1-93A9F4A7CCB3}" destId="{987CD9D1-A9C3-4809-94A8-0F569C47409F}" srcOrd="1" destOrd="0" presId="urn:microsoft.com/office/officeart/2005/8/layout/hList1"/>
    <dgm:cxn modelId="{AC9DC88A-D9DE-43F9-BDFD-CBE07B6F88A8}" type="presParOf" srcId="{E7D7AB03-9F4C-4E85-8A00-C52D122FCBEE}" destId="{3F2989F0-888B-420E-88B8-0E70A58DA1C6}" srcOrd="5" destOrd="0" presId="urn:microsoft.com/office/officeart/2005/8/layout/hList1"/>
    <dgm:cxn modelId="{869445C7-23DB-4E10-A01A-760304DA4B13}" type="presParOf" srcId="{E7D7AB03-9F4C-4E85-8A00-C52D122FCBEE}" destId="{39370BAA-E256-4684-8A35-501579652D63}" srcOrd="6" destOrd="0" presId="urn:microsoft.com/office/officeart/2005/8/layout/hList1"/>
    <dgm:cxn modelId="{71BAFF41-2D6D-476A-98BE-6D822F64CFF1}" type="presParOf" srcId="{39370BAA-E256-4684-8A35-501579652D63}" destId="{DE88A464-10CC-409C-9E73-F53DDC5FE96C}" srcOrd="0" destOrd="0" presId="urn:microsoft.com/office/officeart/2005/8/layout/hList1"/>
    <dgm:cxn modelId="{5A9C4C2A-4D45-438E-A964-EF135EE51A6A}" type="presParOf" srcId="{39370BAA-E256-4684-8A35-501579652D63}" destId="{DCD9ABCA-2D55-4AAA-A25B-4495C3637CC1}" srcOrd="1" destOrd="0" presId="urn:microsoft.com/office/officeart/2005/8/layout/hList1"/>
    <dgm:cxn modelId="{501F96CC-5A39-4230-8141-FF0736C47459}" type="presParOf" srcId="{E7D7AB03-9F4C-4E85-8A00-C52D122FCBEE}" destId="{70C6FDA9-B9B5-48E5-9C4F-27C17E708EDF}" srcOrd="7" destOrd="0" presId="urn:microsoft.com/office/officeart/2005/8/layout/hList1"/>
    <dgm:cxn modelId="{CE79086C-0265-48CF-BF5B-A89E45F3A478}" type="presParOf" srcId="{E7D7AB03-9F4C-4E85-8A00-C52D122FCBEE}" destId="{3B9C466B-5FC2-4F33-B92D-18A42DCFD2ED}" srcOrd="8" destOrd="0" presId="urn:microsoft.com/office/officeart/2005/8/layout/hList1"/>
    <dgm:cxn modelId="{62BED5A1-BBDF-48E3-BA18-AB0ADB9DB410}" type="presParOf" srcId="{3B9C466B-5FC2-4F33-B92D-18A42DCFD2ED}" destId="{B515A213-689A-4F1E-BC83-ABDA64FE186B}" srcOrd="0" destOrd="0" presId="urn:microsoft.com/office/officeart/2005/8/layout/hList1"/>
    <dgm:cxn modelId="{E2E9DEB3-4FEE-4CA5-B63F-DCD24627673B}" type="presParOf" srcId="{3B9C466B-5FC2-4F33-B92D-18A42DCFD2ED}" destId="{782BCAFF-34A7-44E7-A4F0-ACEDAD03D4B3}" srcOrd="1" destOrd="0" presId="urn:microsoft.com/office/officeart/2005/8/layout/hList1"/>
    <dgm:cxn modelId="{517809CE-5271-46D1-8987-5A0314EEE5DC}" type="presParOf" srcId="{E7D7AB03-9F4C-4E85-8A00-C52D122FCBEE}" destId="{E40E4DDD-7689-4644-9C71-65720E7B7DF8}" srcOrd="9" destOrd="0" presId="urn:microsoft.com/office/officeart/2005/8/layout/hList1"/>
    <dgm:cxn modelId="{52274B20-357B-4F27-81D5-F7B3AAD96FB5}" type="presParOf" srcId="{E7D7AB03-9F4C-4E85-8A00-C52D122FCBEE}" destId="{307645DA-DA0D-44BA-B438-72BDE5188FC2}" srcOrd="10" destOrd="0" presId="urn:microsoft.com/office/officeart/2005/8/layout/hList1"/>
    <dgm:cxn modelId="{0730C975-12E5-4077-AA19-94886A95B280}" type="presParOf" srcId="{307645DA-DA0D-44BA-B438-72BDE5188FC2}" destId="{2205243A-EDA2-4887-B05F-E7D0375BF621}" srcOrd="0" destOrd="0" presId="urn:microsoft.com/office/officeart/2005/8/layout/hList1"/>
    <dgm:cxn modelId="{225201AF-2FF1-475B-847A-368528187EB1}" type="presParOf" srcId="{307645DA-DA0D-44BA-B438-72BDE5188FC2}" destId="{297CEACF-46CD-45DF-B6CF-53B141046E0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custLinFactNeighborY="-2938">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E54917C1-3594-5D49-9850-B8A58A30FD87}"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en-US"/>
        </a:p>
      </dgm:t>
    </dgm:pt>
    <dgm:pt modelId="{8BBBC2C2-C77A-0949-ACD1-F970C030E91F}">
      <dgm:prSet phldrT="[Text]"/>
      <dgm:spPr/>
      <dgm:t>
        <a:bodyPr/>
        <a:lstStyle/>
        <a:p>
          <a:r>
            <a:rPr lang="en-US"/>
            <a:t>Need</a:t>
          </a:r>
        </a:p>
      </dgm:t>
    </dgm:pt>
    <dgm:pt modelId="{88BF9472-1CD4-1E44-A8DE-8AF80C18A4EC}" type="parTrans" cxnId="{5291EAE1-6161-544F-A7C6-68FBD25C107E}">
      <dgm:prSet/>
      <dgm:spPr/>
      <dgm:t>
        <a:bodyPr/>
        <a:lstStyle/>
        <a:p>
          <a:endParaRPr lang="en-US"/>
        </a:p>
      </dgm:t>
    </dgm:pt>
    <dgm:pt modelId="{DA8DA1B4-27D2-7D41-90C4-E69660CD7494}" type="sibTrans" cxnId="{5291EAE1-6161-544F-A7C6-68FBD25C107E}">
      <dgm:prSet/>
      <dgm:spPr/>
      <dgm:t>
        <a:bodyPr/>
        <a:lstStyle/>
        <a:p>
          <a:endParaRPr lang="en-US"/>
        </a:p>
      </dgm:t>
    </dgm:pt>
    <dgm:pt modelId="{8F6D0B59-2228-7B4D-953C-1FD7F110DFF7}">
      <dgm:prSet phldrT="[Text]"/>
      <dgm:spPr/>
      <dgm:t>
        <a:bodyPr/>
        <a:lstStyle/>
        <a:p>
          <a:r>
            <a:rPr lang="en-US"/>
            <a:t>Need Statement</a:t>
          </a:r>
        </a:p>
      </dgm:t>
    </dgm:pt>
    <dgm:pt modelId="{AA80D48F-C0E4-FD4E-942E-178FE9B1559A}" type="parTrans" cxnId="{17BDAB6B-7CBC-FD4B-A271-CB00018857C3}">
      <dgm:prSet/>
      <dgm:spPr/>
      <dgm:t>
        <a:bodyPr/>
        <a:lstStyle/>
        <a:p>
          <a:endParaRPr lang="en-US"/>
        </a:p>
      </dgm:t>
    </dgm:pt>
    <dgm:pt modelId="{9F58121B-720E-6F40-A3CF-E2EBD150B368}" type="sibTrans" cxnId="{17BDAB6B-7CBC-FD4B-A271-CB00018857C3}">
      <dgm:prSet/>
      <dgm:spPr/>
      <dgm:t>
        <a:bodyPr/>
        <a:lstStyle/>
        <a:p>
          <a:endParaRPr lang="en-US"/>
        </a:p>
      </dgm:t>
    </dgm:pt>
    <dgm:pt modelId="{1D7339E4-9F6B-3147-B419-F1B3B0A012D3}">
      <dgm:prSet phldrT="[Text]"/>
      <dgm:spPr/>
      <dgm:t>
        <a:bodyPr/>
        <a:lstStyle/>
        <a:p>
          <a:r>
            <a:rPr lang="en-US"/>
            <a:t>Goals and Objectives</a:t>
          </a:r>
        </a:p>
      </dgm:t>
    </dgm:pt>
    <dgm:pt modelId="{2DC1FD46-8902-DB40-888E-6323099F9E9D}" type="parTrans" cxnId="{FC72528E-0554-AF4A-B767-0D1B5F398054}">
      <dgm:prSet/>
      <dgm:spPr/>
      <dgm:t>
        <a:bodyPr/>
        <a:lstStyle/>
        <a:p>
          <a:endParaRPr lang="en-US"/>
        </a:p>
      </dgm:t>
    </dgm:pt>
    <dgm:pt modelId="{9C75A81A-B8F9-404E-9629-81D0CE66A66A}" type="sibTrans" cxnId="{FC72528E-0554-AF4A-B767-0D1B5F398054}">
      <dgm:prSet/>
      <dgm:spPr/>
      <dgm:t>
        <a:bodyPr/>
        <a:lstStyle/>
        <a:p>
          <a:endParaRPr lang="en-US"/>
        </a:p>
      </dgm:t>
    </dgm:pt>
    <dgm:pt modelId="{4D5386EF-5245-2643-A187-FFD98F660799}">
      <dgm:prSet/>
      <dgm:spPr/>
      <dgm:t>
        <a:bodyPr/>
        <a:lstStyle/>
        <a:p>
          <a:r>
            <a:rPr lang="en-US"/>
            <a:t>Workplan Activities</a:t>
          </a:r>
        </a:p>
      </dgm:t>
    </dgm:pt>
    <dgm:pt modelId="{C3D523E3-BE82-A545-BEEA-0D7BBE1ECA17}" type="parTrans" cxnId="{CFB1B11C-E922-7E48-817A-07490FD833F9}">
      <dgm:prSet/>
      <dgm:spPr/>
      <dgm:t>
        <a:bodyPr/>
        <a:lstStyle/>
        <a:p>
          <a:endParaRPr lang="en-US"/>
        </a:p>
      </dgm:t>
    </dgm:pt>
    <dgm:pt modelId="{A4CC2194-7E55-4643-BADF-990797BAB248}" type="sibTrans" cxnId="{CFB1B11C-E922-7E48-817A-07490FD833F9}">
      <dgm:prSet/>
      <dgm:spPr/>
      <dgm:t>
        <a:bodyPr/>
        <a:lstStyle/>
        <a:p>
          <a:endParaRPr lang="en-US"/>
        </a:p>
      </dgm:t>
    </dgm:pt>
    <dgm:pt modelId="{7040ECE4-9AD2-8E4B-AE70-220306BA27A2}" type="pres">
      <dgm:prSet presAssocID="{E54917C1-3594-5D49-9850-B8A58A30FD87}" presName="Name0" presStyleCnt="0">
        <dgm:presLayoutVars>
          <dgm:dir/>
          <dgm:resizeHandles val="exact"/>
        </dgm:presLayoutVars>
      </dgm:prSet>
      <dgm:spPr/>
    </dgm:pt>
    <dgm:pt modelId="{B93E3288-166A-664C-BDF9-0776CF08BE94}" type="pres">
      <dgm:prSet presAssocID="{E54917C1-3594-5D49-9850-B8A58A30FD87}" presName="cycle" presStyleCnt="0"/>
      <dgm:spPr/>
    </dgm:pt>
    <dgm:pt modelId="{ACD6D070-A368-3248-BF04-179AA8500E3E}" type="pres">
      <dgm:prSet presAssocID="{8BBBC2C2-C77A-0949-ACD1-F970C030E91F}" presName="nodeFirstNode" presStyleLbl="node1" presStyleIdx="0" presStyleCnt="4">
        <dgm:presLayoutVars>
          <dgm:bulletEnabled val="1"/>
        </dgm:presLayoutVars>
      </dgm:prSet>
      <dgm:spPr/>
    </dgm:pt>
    <dgm:pt modelId="{7F00DF9F-47F1-7F40-A25E-47DAA2EDEAF5}" type="pres">
      <dgm:prSet presAssocID="{DA8DA1B4-27D2-7D41-90C4-E69660CD7494}" presName="sibTransFirstNode" presStyleLbl="bgShp" presStyleIdx="0" presStyleCnt="1"/>
      <dgm:spPr/>
    </dgm:pt>
    <dgm:pt modelId="{70B0828A-8753-0941-ABB3-7ED80FB04B25}" type="pres">
      <dgm:prSet presAssocID="{8F6D0B59-2228-7B4D-953C-1FD7F110DFF7}" presName="nodeFollowingNodes" presStyleLbl="node1" presStyleIdx="1" presStyleCnt="4">
        <dgm:presLayoutVars>
          <dgm:bulletEnabled val="1"/>
        </dgm:presLayoutVars>
      </dgm:prSet>
      <dgm:spPr/>
    </dgm:pt>
    <dgm:pt modelId="{54118AC9-C531-7441-A084-52BC6ABF00D4}" type="pres">
      <dgm:prSet presAssocID="{1D7339E4-9F6B-3147-B419-F1B3B0A012D3}" presName="nodeFollowingNodes" presStyleLbl="node1" presStyleIdx="2" presStyleCnt="4">
        <dgm:presLayoutVars>
          <dgm:bulletEnabled val="1"/>
        </dgm:presLayoutVars>
      </dgm:prSet>
      <dgm:spPr/>
    </dgm:pt>
    <dgm:pt modelId="{1226F9CA-04D5-F049-805D-0EEC99FB8BDB}" type="pres">
      <dgm:prSet presAssocID="{4D5386EF-5245-2643-A187-FFD98F660799}" presName="nodeFollowingNodes" presStyleLbl="node1" presStyleIdx="3" presStyleCnt="4">
        <dgm:presLayoutVars>
          <dgm:bulletEnabled val="1"/>
        </dgm:presLayoutVars>
      </dgm:prSet>
      <dgm:spPr/>
    </dgm:pt>
  </dgm:ptLst>
  <dgm:cxnLst>
    <dgm:cxn modelId="{C5232304-1EC8-ED4F-B69F-3B70FBE8D593}" type="presOf" srcId="{DA8DA1B4-27D2-7D41-90C4-E69660CD7494}" destId="{7F00DF9F-47F1-7F40-A25E-47DAA2EDEAF5}" srcOrd="0" destOrd="0" presId="urn:microsoft.com/office/officeart/2005/8/layout/cycle3"/>
    <dgm:cxn modelId="{CFB1B11C-E922-7E48-817A-07490FD833F9}" srcId="{E54917C1-3594-5D49-9850-B8A58A30FD87}" destId="{4D5386EF-5245-2643-A187-FFD98F660799}" srcOrd="3" destOrd="0" parTransId="{C3D523E3-BE82-A545-BEEA-0D7BBE1ECA17}" sibTransId="{A4CC2194-7E55-4643-BADF-990797BAB248}"/>
    <dgm:cxn modelId="{4CC7385E-02DE-744C-BE0F-5FE012405DD3}" type="presOf" srcId="{8F6D0B59-2228-7B4D-953C-1FD7F110DFF7}" destId="{70B0828A-8753-0941-ABB3-7ED80FB04B25}" srcOrd="0" destOrd="0" presId="urn:microsoft.com/office/officeart/2005/8/layout/cycle3"/>
    <dgm:cxn modelId="{25248260-7F6B-F041-9848-FA0A88CB6AC5}" type="presOf" srcId="{1D7339E4-9F6B-3147-B419-F1B3B0A012D3}" destId="{54118AC9-C531-7441-A084-52BC6ABF00D4}" srcOrd="0" destOrd="0" presId="urn:microsoft.com/office/officeart/2005/8/layout/cycle3"/>
    <dgm:cxn modelId="{44FCB24A-EBAF-7846-A2D0-D8E1CA1F4BAB}" type="presOf" srcId="{E54917C1-3594-5D49-9850-B8A58A30FD87}" destId="{7040ECE4-9AD2-8E4B-AE70-220306BA27A2}" srcOrd="0" destOrd="0" presId="urn:microsoft.com/office/officeart/2005/8/layout/cycle3"/>
    <dgm:cxn modelId="{17BDAB6B-7CBC-FD4B-A271-CB00018857C3}" srcId="{E54917C1-3594-5D49-9850-B8A58A30FD87}" destId="{8F6D0B59-2228-7B4D-953C-1FD7F110DFF7}" srcOrd="1" destOrd="0" parTransId="{AA80D48F-C0E4-FD4E-942E-178FE9B1559A}" sibTransId="{9F58121B-720E-6F40-A3CF-E2EBD150B368}"/>
    <dgm:cxn modelId="{82A15488-6217-4C44-A1AE-8F3BCA1F45F3}" type="presOf" srcId="{8BBBC2C2-C77A-0949-ACD1-F970C030E91F}" destId="{ACD6D070-A368-3248-BF04-179AA8500E3E}" srcOrd="0" destOrd="0" presId="urn:microsoft.com/office/officeart/2005/8/layout/cycle3"/>
    <dgm:cxn modelId="{FC72528E-0554-AF4A-B767-0D1B5F398054}" srcId="{E54917C1-3594-5D49-9850-B8A58A30FD87}" destId="{1D7339E4-9F6B-3147-B419-F1B3B0A012D3}" srcOrd="2" destOrd="0" parTransId="{2DC1FD46-8902-DB40-888E-6323099F9E9D}" sibTransId="{9C75A81A-B8F9-404E-9629-81D0CE66A66A}"/>
    <dgm:cxn modelId="{908E8CB5-10C7-474D-AA3D-607183FCCA80}" type="presOf" srcId="{4D5386EF-5245-2643-A187-FFD98F660799}" destId="{1226F9CA-04D5-F049-805D-0EEC99FB8BDB}" srcOrd="0" destOrd="0" presId="urn:microsoft.com/office/officeart/2005/8/layout/cycle3"/>
    <dgm:cxn modelId="{5291EAE1-6161-544F-A7C6-68FBD25C107E}" srcId="{E54917C1-3594-5D49-9850-B8A58A30FD87}" destId="{8BBBC2C2-C77A-0949-ACD1-F970C030E91F}" srcOrd="0" destOrd="0" parTransId="{88BF9472-1CD4-1E44-A8DE-8AF80C18A4EC}" sibTransId="{DA8DA1B4-27D2-7D41-90C4-E69660CD7494}"/>
    <dgm:cxn modelId="{A0944879-672E-7949-A0AB-690D388129FD}" type="presParOf" srcId="{7040ECE4-9AD2-8E4B-AE70-220306BA27A2}" destId="{B93E3288-166A-664C-BDF9-0776CF08BE94}" srcOrd="0" destOrd="0" presId="urn:microsoft.com/office/officeart/2005/8/layout/cycle3"/>
    <dgm:cxn modelId="{394073E1-4FE9-9241-A5E7-B8E169EC2468}" type="presParOf" srcId="{B93E3288-166A-664C-BDF9-0776CF08BE94}" destId="{ACD6D070-A368-3248-BF04-179AA8500E3E}" srcOrd="0" destOrd="0" presId="urn:microsoft.com/office/officeart/2005/8/layout/cycle3"/>
    <dgm:cxn modelId="{3B190976-0E62-1E46-AEED-A774C2794676}" type="presParOf" srcId="{B93E3288-166A-664C-BDF9-0776CF08BE94}" destId="{7F00DF9F-47F1-7F40-A25E-47DAA2EDEAF5}" srcOrd="1" destOrd="0" presId="urn:microsoft.com/office/officeart/2005/8/layout/cycle3"/>
    <dgm:cxn modelId="{0D0E0A10-AC63-6E48-B9BA-F17A7E138B40}" type="presParOf" srcId="{B93E3288-166A-664C-BDF9-0776CF08BE94}" destId="{70B0828A-8753-0941-ABB3-7ED80FB04B25}" srcOrd="2" destOrd="0" presId="urn:microsoft.com/office/officeart/2005/8/layout/cycle3"/>
    <dgm:cxn modelId="{144BC582-8FDA-2045-B47E-EE0A100ED19E}" type="presParOf" srcId="{B93E3288-166A-664C-BDF9-0776CF08BE94}" destId="{54118AC9-C531-7441-A084-52BC6ABF00D4}" srcOrd="3" destOrd="0" presId="urn:microsoft.com/office/officeart/2005/8/layout/cycle3"/>
    <dgm:cxn modelId="{97AB59D9-8FF5-6644-832A-E9CEFA757A27}" type="presParOf" srcId="{B93E3288-166A-664C-BDF9-0776CF08BE94}" destId="{1226F9CA-04D5-F049-805D-0EEC99FB8BDB}"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8B463B-8A13-4002-A89D-FF4AA8F036D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CA0B2D-25C9-4230-AD3F-2E8A248F3CA4}">
      <dgm:prSet custT="1"/>
      <dgm:spPr/>
      <dgm:t>
        <a:bodyPr/>
        <a:lstStyle/>
        <a:p>
          <a:r>
            <a:rPr lang="en-US" sz="1800"/>
            <a:t>Be concise </a:t>
          </a:r>
        </a:p>
      </dgm:t>
    </dgm:pt>
    <dgm:pt modelId="{CACD7D50-0CC4-4C1C-A4FF-A09B4BEEEAF8}" type="parTrans" cxnId="{F2ECCBB8-6521-4E37-91DE-510C7321AAA9}">
      <dgm:prSet/>
      <dgm:spPr/>
      <dgm:t>
        <a:bodyPr/>
        <a:lstStyle/>
        <a:p>
          <a:endParaRPr lang="en-US"/>
        </a:p>
      </dgm:t>
    </dgm:pt>
    <dgm:pt modelId="{042B460F-1331-48FB-8ACB-AF37327A1123}" type="sibTrans" cxnId="{F2ECCBB8-6521-4E37-91DE-510C7321AAA9}">
      <dgm:prSet/>
      <dgm:spPr/>
      <dgm:t>
        <a:bodyPr/>
        <a:lstStyle/>
        <a:p>
          <a:endParaRPr lang="en-US"/>
        </a:p>
      </dgm:t>
    </dgm:pt>
    <dgm:pt modelId="{F5553DC9-C9C2-466F-8A70-51552DA900FA}">
      <dgm:prSet custT="1"/>
      <dgm:spPr/>
      <dgm:t>
        <a:bodyPr/>
        <a:lstStyle/>
        <a:p>
          <a:r>
            <a:rPr lang="en-US" sz="1800"/>
            <a:t>Assume the audience is not familiar with your program </a:t>
          </a:r>
          <a:br>
            <a:rPr lang="en-US" sz="1800"/>
          </a:br>
          <a:r>
            <a:rPr lang="en-US" sz="1800"/>
            <a:t>  Explain partnerships and areas of responsibility</a:t>
          </a:r>
          <a:br>
            <a:rPr lang="en-US" sz="1100"/>
          </a:br>
          <a:r>
            <a:rPr lang="en-US" sz="1100"/>
            <a:t> </a:t>
          </a:r>
        </a:p>
      </dgm:t>
    </dgm:pt>
    <dgm:pt modelId="{650C638E-F799-4594-AA16-8B6A2AFFFCAC}" type="parTrans" cxnId="{F0A0B097-810E-4927-9DB8-39FC1D5300EE}">
      <dgm:prSet/>
      <dgm:spPr/>
      <dgm:t>
        <a:bodyPr/>
        <a:lstStyle/>
        <a:p>
          <a:endParaRPr lang="en-US"/>
        </a:p>
      </dgm:t>
    </dgm:pt>
    <dgm:pt modelId="{06A86F95-B9A6-4FE0-9165-35F3C46335E6}" type="sibTrans" cxnId="{F0A0B097-810E-4927-9DB8-39FC1D5300EE}">
      <dgm:prSet/>
      <dgm:spPr/>
      <dgm:t>
        <a:bodyPr/>
        <a:lstStyle/>
        <a:p>
          <a:endParaRPr lang="en-US"/>
        </a:p>
      </dgm:t>
    </dgm:pt>
    <dgm:pt modelId="{FC81A627-C498-4E9D-97B0-6E7445F51A6A}">
      <dgm:prSet custT="1"/>
      <dgm:spPr/>
      <dgm:t>
        <a:bodyPr/>
        <a:lstStyle/>
        <a:p>
          <a:r>
            <a:rPr lang="en-US" sz="1800"/>
            <a:t>Set S.M.A.R.T. goals</a:t>
          </a:r>
          <a:br>
            <a:rPr lang="en-US" sz="1800"/>
          </a:br>
          <a:r>
            <a:rPr lang="en-US" sz="1800"/>
            <a:t>Specific, Measurable, Attainable, Relevant and Timely</a:t>
          </a:r>
          <a:br>
            <a:rPr lang="en-US" sz="1700"/>
          </a:br>
          <a:r>
            <a:rPr lang="en-US" sz="1700"/>
            <a:t> </a:t>
          </a:r>
        </a:p>
      </dgm:t>
    </dgm:pt>
    <dgm:pt modelId="{94AC7AF5-1D9A-4328-87BF-C38470898A02}" type="parTrans" cxnId="{946A91FB-F2BD-440B-9341-23F685D6633E}">
      <dgm:prSet/>
      <dgm:spPr/>
      <dgm:t>
        <a:bodyPr/>
        <a:lstStyle/>
        <a:p>
          <a:endParaRPr lang="en-US"/>
        </a:p>
      </dgm:t>
    </dgm:pt>
    <dgm:pt modelId="{82700331-AA1F-4BD6-A74C-AE220CB3DDA3}" type="sibTrans" cxnId="{946A91FB-F2BD-440B-9341-23F685D6633E}">
      <dgm:prSet/>
      <dgm:spPr/>
      <dgm:t>
        <a:bodyPr/>
        <a:lstStyle/>
        <a:p>
          <a:endParaRPr lang="en-US"/>
        </a:p>
      </dgm:t>
    </dgm:pt>
    <dgm:pt modelId="{6345F979-94C7-4F3E-AB3E-1846FCE6297A}">
      <dgm:prSet custT="1"/>
      <dgm:spPr/>
      <dgm:t>
        <a:bodyPr/>
        <a:lstStyle/>
        <a:p>
          <a:r>
            <a:rPr lang="en-US" sz="1800"/>
            <a:t>Proofread before final submission – run a spell check and have a colleague read over your final submission</a:t>
          </a:r>
          <a:r>
            <a:rPr lang="en-US" sz="1700"/>
            <a:t>. </a:t>
          </a:r>
          <a:br>
            <a:rPr lang="en-US" sz="1700"/>
          </a:br>
          <a:endParaRPr lang="en-US" sz="1700"/>
        </a:p>
      </dgm:t>
    </dgm:pt>
    <dgm:pt modelId="{25276CDA-3501-4D7A-BADF-A19092BEAD95}" type="parTrans" cxnId="{E16F2488-6C35-4203-A1B5-D837F9948A7B}">
      <dgm:prSet/>
      <dgm:spPr/>
      <dgm:t>
        <a:bodyPr/>
        <a:lstStyle/>
        <a:p>
          <a:endParaRPr lang="en-US"/>
        </a:p>
      </dgm:t>
    </dgm:pt>
    <dgm:pt modelId="{1DED521F-279A-4E75-8CAC-210B22A23F3D}" type="sibTrans" cxnId="{E16F2488-6C35-4203-A1B5-D837F9948A7B}">
      <dgm:prSet/>
      <dgm:spPr/>
      <dgm:t>
        <a:bodyPr/>
        <a:lstStyle/>
        <a:p>
          <a:endParaRPr lang="en-US"/>
        </a:p>
      </dgm:t>
    </dgm:pt>
    <dgm:pt modelId="{E939B9A2-C76F-404F-95BC-BF50F03524E3}">
      <dgm:prSet custT="1"/>
      <dgm:spPr/>
      <dgm:t>
        <a:bodyPr/>
        <a:lstStyle/>
        <a:p>
          <a:r>
            <a:rPr lang="en-US" sz="1800"/>
            <a:t>Don’t be afraid to ask questions.  </a:t>
          </a:r>
        </a:p>
      </dgm:t>
    </dgm:pt>
    <dgm:pt modelId="{87A18CE6-BA03-4067-A1EE-D288B751E59E}" type="parTrans" cxnId="{376802E7-075D-47AE-A7EF-78B8C6567D3E}">
      <dgm:prSet/>
      <dgm:spPr/>
      <dgm:t>
        <a:bodyPr/>
        <a:lstStyle/>
        <a:p>
          <a:endParaRPr lang="en-US"/>
        </a:p>
      </dgm:t>
    </dgm:pt>
    <dgm:pt modelId="{EA086C4C-E8C0-4D84-9385-22E546B4D653}" type="sibTrans" cxnId="{376802E7-075D-47AE-A7EF-78B8C6567D3E}">
      <dgm:prSet/>
      <dgm:spPr/>
      <dgm:t>
        <a:bodyPr/>
        <a:lstStyle/>
        <a:p>
          <a:endParaRPr lang="en-US"/>
        </a:p>
      </dgm:t>
    </dgm:pt>
    <dgm:pt modelId="{558D1BF1-9F79-4389-B556-AB138F63E4B1}" type="pres">
      <dgm:prSet presAssocID="{B78B463B-8A13-4002-A89D-FF4AA8F036D9}" presName="root" presStyleCnt="0">
        <dgm:presLayoutVars>
          <dgm:dir/>
          <dgm:resizeHandles val="exact"/>
        </dgm:presLayoutVars>
      </dgm:prSet>
      <dgm:spPr/>
    </dgm:pt>
    <dgm:pt modelId="{FD9E7360-0648-4FF4-8DE7-F76B741DAC94}" type="pres">
      <dgm:prSet presAssocID="{5BCA0B2D-25C9-4230-AD3F-2E8A248F3CA4}" presName="compNode" presStyleCnt="0"/>
      <dgm:spPr/>
    </dgm:pt>
    <dgm:pt modelId="{59C0F9B2-35DE-4323-9F49-516AD3BBC16D}" type="pres">
      <dgm:prSet presAssocID="{5BCA0B2D-25C9-4230-AD3F-2E8A248F3CA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A19722C-B77C-4F0E-BF17-9E8E2EB3A85F}" type="pres">
      <dgm:prSet presAssocID="{5BCA0B2D-25C9-4230-AD3F-2E8A248F3CA4}" presName="spaceRect" presStyleCnt="0"/>
      <dgm:spPr/>
    </dgm:pt>
    <dgm:pt modelId="{938D5613-58E8-4054-A47F-63ED74E5B6DB}" type="pres">
      <dgm:prSet presAssocID="{5BCA0B2D-25C9-4230-AD3F-2E8A248F3CA4}" presName="textRect" presStyleLbl="revTx" presStyleIdx="0" presStyleCnt="5">
        <dgm:presLayoutVars>
          <dgm:chMax val="1"/>
          <dgm:chPref val="1"/>
        </dgm:presLayoutVars>
      </dgm:prSet>
      <dgm:spPr/>
    </dgm:pt>
    <dgm:pt modelId="{DC9FA36B-23A6-47C5-99CA-8C905C0C9342}" type="pres">
      <dgm:prSet presAssocID="{042B460F-1331-48FB-8ACB-AF37327A1123}" presName="sibTrans" presStyleCnt="0"/>
      <dgm:spPr/>
    </dgm:pt>
    <dgm:pt modelId="{2E28BD48-E75F-450A-AB14-739D40743F02}" type="pres">
      <dgm:prSet presAssocID="{F5553DC9-C9C2-466F-8A70-51552DA900FA}" presName="compNode" presStyleCnt="0"/>
      <dgm:spPr/>
    </dgm:pt>
    <dgm:pt modelId="{051347DB-E81F-48DA-A711-A42A46A6E1FA}" type="pres">
      <dgm:prSet presAssocID="{F5553DC9-C9C2-466F-8A70-51552DA900F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D4293EE6-09A1-443C-8973-3DCBC925EC1C}" type="pres">
      <dgm:prSet presAssocID="{F5553DC9-C9C2-466F-8A70-51552DA900FA}" presName="spaceRect" presStyleCnt="0"/>
      <dgm:spPr/>
    </dgm:pt>
    <dgm:pt modelId="{19E23AE7-B5E4-453C-87CC-1C1186424C13}" type="pres">
      <dgm:prSet presAssocID="{F5553DC9-C9C2-466F-8A70-51552DA900FA}" presName="textRect" presStyleLbl="revTx" presStyleIdx="1" presStyleCnt="5">
        <dgm:presLayoutVars>
          <dgm:chMax val="1"/>
          <dgm:chPref val="1"/>
        </dgm:presLayoutVars>
      </dgm:prSet>
      <dgm:spPr/>
    </dgm:pt>
    <dgm:pt modelId="{092A5173-4C18-4697-843A-B709F69F4E64}" type="pres">
      <dgm:prSet presAssocID="{06A86F95-B9A6-4FE0-9165-35F3C46335E6}" presName="sibTrans" presStyleCnt="0"/>
      <dgm:spPr/>
    </dgm:pt>
    <dgm:pt modelId="{948DAB4F-F1E9-4FF7-A3E5-37941F7D15C9}" type="pres">
      <dgm:prSet presAssocID="{FC81A627-C498-4E9D-97B0-6E7445F51A6A}" presName="compNode" presStyleCnt="0"/>
      <dgm:spPr/>
    </dgm:pt>
    <dgm:pt modelId="{59F8319D-30C0-49B2-8444-12E67436C519}" type="pres">
      <dgm:prSet presAssocID="{FC81A627-C498-4E9D-97B0-6E7445F51A6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49997DE5-F3C7-4E6F-99D4-80F2CEB62EC0}" type="pres">
      <dgm:prSet presAssocID="{FC81A627-C498-4E9D-97B0-6E7445F51A6A}" presName="spaceRect" presStyleCnt="0"/>
      <dgm:spPr/>
    </dgm:pt>
    <dgm:pt modelId="{B9A18DD0-DFF2-48C7-B4B1-1CBDAD80C6B0}" type="pres">
      <dgm:prSet presAssocID="{FC81A627-C498-4E9D-97B0-6E7445F51A6A}" presName="textRect" presStyleLbl="revTx" presStyleIdx="2" presStyleCnt="5">
        <dgm:presLayoutVars>
          <dgm:chMax val="1"/>
          <dgm:chPref val="1"/>
        </dgm:presLayoutVars>
      </dgm:prSet>
      <dgm:spPr/>
    </dgm:pt>
    <dgm:pt modelId="{D210F26F-4D08-4DE4-9E43-DAA0FBCA170B}" type="pres">
      <dgm:prSet presAssocID="{82700331-AA1F-4BD6-A74C-AE220CB3DDA3}" presName="sibTrans" presStyleCnt="0"/>
      <dgm:spPr/>
    </dgm:pt>
    <dgm:pt modelId="{00B84F8F-7937-4A4B-AF8E-2B9B6D63E18D}" type="pres">
      <dgm:prSet presAssocID="{6345F979-94C7-4F3E-AB3E-1846FCE6297A}" presName="compNode" presStyleCnt="0"/>
      <dgm:spPr/>
    </dgm:pt>
    <dgm:pt modelId="{0D627485-1239-4D8E-A8E8-DF2B330E9EB6}" type="pres">
      <dgm:prSet presAssocID="{6345F979-94C7-4F3E-AB3E-1846FCE6297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1E02F4C0-93F4-4BBE-9092-5EE7FA3A765F}" type="pres">
      <dgm:prSet presAssocID="{6345F979-94C7-4F3E-AB3E-1846FCE6297A}" presName="spaceRect" presStyleCnt="0"/>
      <dgm:spPr/>
    </dgm:pt>
    <dgm:pt modelId="{482CF828-95F1-4800-AB2B-F00412AAFE3D}" type="pres">
      <dgm:prSet presAssocID="{6345F979-94C7-4F3E-AB3E-1846FCE6297A}" presName="textRect" presStyleLbl="revTx" presStyleIdx="3" presStyleCnt="5">
        <dgm:presLayoutVars>
          <dgm:chMax val="1"/>
          <dgm:chPref val="1"/>
        </dgm:presLayoutVars>
      </dgm:prSet>
      <dgm:spPr/>
    </dgm:pt>
    <dgm:pt modelId="{35AFA080-696B-46EA-B224-A26F3E7580F9}" type="pres">
      <dgm:prSet presAssocID="{1DED521F-279A-4E75-8CAC-210B22A23F3D}" presName="sibTrans" presStyleCnt="0"/>
      <dgm:spPr/>
    </dgm:pt>
    <dgm:pt modelId="{08DEB5CC-EC3F-4B79-B94C-3D683592D3E9}" type="pres">
      <dgm:prSet presAssocID="{E939B9A2-C76F-404F-95BC-BF50F03524E3}" presName="compNode" presStyleCnt="0"/>
      <dgm:spPr/>
    </dgm:pt>
    <dgm:pt modelId="{5D79FB20-0588-41B1-9EF9-0F92EF4C69D8}" type="pres">
      <dgm:prSet presAssocID="{E939B9A2-C76F-404F-95BC-BF50F03524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Person"/>
        </a:ext>
      </dgm:extLst>
    </dgm:pt>
    <dgm:pt modelId="{407BAFF1-846F-444A-9F5A-D162A25C5218}" type="pres">
      <dgm:prSet presAssocID="{E939B9A2-C76F-404F-95BC-BF50F03524E3}" presName="spaceRect" presStyleCnt="0"/>
      <dgm:spPr/>
    </dgm:pt>
    <dgm:pt modelId="{41CCD78A-C793-4A40-A4AF-FD847010B9BE}" type="pres">
      <dgm:prSet presAssocID="{E939B9A2-C76F-404F-95BC-BF50F03524E3}" presName="textRect" presStyleLbl="revTx" presStyleIdx="4" presStyleCnt="5">
        <dgm:presLayoutVars>
          <dgm:chMax val="1"/>
          <dgm:chPref val="1"/>
        </dgm:presLayoutVars>
      </dgm:prSet>
      <dgm:spPr/>
    </dgm:pt>
  </dgm:ptLst>
  <dgm:cxnLst>
    <dgm:cxn modelId="{C519C00B-DAD7-4718-9ACB-4EEB90CD38A4}" type="presOf" srcId="{F5553DC9-C9C2-466F-8A70-51552DA900FA}" destId="{19E23AE7-B5E4-453C-87CC-1C1186424C13}" srcOrd="0" destOrd="0" presId="urn:microsoft.com/office/officeart/2018/2/layout/IconLabelList"/>
    <dgm:cxn modelId="{7170601F-C1A5-472A-8F39-05E1D28087AF}" type="presOf" srcId="{6345F979-94C7-4F3E-AB3E-1846FCE6297A}" destId="{482CF828-95F1-4800-AB2B-F00412AAFE3D}" srcOrd="0" destOrd="0" presId="urn:microsoft.com/office/officeart/2018/2/layout/IconLabelList"/>
    <dgm:cxn modelId="{E16F2488-6C35-4203-A1B5-D837F9948A7B}" srcId="{B78B463B-8A13-4002-A89D-FF4AA8F036D9}" destId="{6345F979-94C7-4F3E-AB3E-1846FCE6297A}" srcOrd="3" destOrd="0" parTransId="{25276CDA-3501-4D7A-BADF-A19092BEAD95}" sibTransId="{1DED521F-279A-4E75-8CAC-210B22A23F3D}"/>
    <dgm:cxn modelId="{F0A0B097-810E-4927-9DB8-39FC1D5300EE}" srcId="{B78B463B-8A13-4002-A89D-FF4AA8F036D9}" destId="{F5553DC9-C9C2-466F-8A70-51552DA900FA}" srcOrd="1" destOrd="0" parTransId="{650C638E-F799-4594-AA16-8B6A2AFFFCAC}" sibTransId="{06A86F95-B9A6-4FE0-9165-35F3C46335E6}"/>
    <dgm:cxn modelId="{4818BB9A-D299-40D2-B644-0D6265DA07F4}" type="presOf" srcId="{E939B9A2-C76F-404F-95BC-BF50F03524E3}" destId="{41CCD78A-C793-4A40-A4AF-FD847010B9BE}" srcOrd="0" destOrd="0" presId="urn:microsoft.com/office/officeart/2018/2/layout/IconLabelList"/>
    <dgm:cxn modelId="{3C5160A1-804D-4791-AF0D-A22B7276D076}" type="presOf" srcId="{FC81A627-C498-4E9D-97B0-6E7445F51A6A}" destId="{B9A18DD0-DFF2-48C7-B4B1-1CBDAD80C6B0}" srcOrd="0" destOrd="0" presId="urn:microsoft.com/office/officeart/2018/2/layout/IconLabelList"/>
    <dgm:cxn modelId="{5DC604A5-A40A-4533-99EF-884EE1F42FE6}" type="presOf" srcId="{5BCA0B2D-25C9-4230-AD3F-2E8A248F3CA4}" destId="{938D5613-58E8-4054-A47F-63ED74E5B6DB}" srcOrd="0" destOrd="0" presId="urn:microsoft.com/office/officeart/2018/2/layout/IconLabelList"/>
    <dgm:cxn modelId="{F2ECCBB8-6521-4E37-91DE-510C7321AAA9}" srcId="{B78B463B-8A13-4002-A89D-FF4AA8F036D9}" destId="{5BCA0B2D-25C9-4230-AD3F-2E8A248F3CA4}" srcOrd="0" destOrd="0" parTransId="{CACD7D50-0CC4-4C1C-A4FF-A09B4BEEEAF8}" sibTransId="{042B460F-1331-48FB-8ACB-AF37327A1123}"/>
    <dgm:cxn modelId="{376802E7-075D-47AE-A7EF-78B8C6567D3E}" srcId="{B78B463B-8A13-4002-A89D-FF4AA8F036D9}" destId="{E939B9A2-C76F-404F-95BC-BF50F03524E3}" srcOrd="4" destOrd="0" parTransId="{87A18CE6-BA03-4067-A1EE-D288B751E59E}" sibTransId="{EA086C4C-E8C0-4D84-9385-22E546B4D653}"/>
    <dgm:cxn modelId="{BE870DF3-46A3-4F77-A681-C0DADD360C7E}" type="presOf" srcId="{B78B463B-8A13-4002-A89D-FF4AA8F036D9}" destId="{558D1BF1-9F79-4389-B556-AB138F63E4B1}" srcOrd="0" destOrd="0" presId="urn:microsoft.com/office/officeart/2018/2/layout/IconLabelList"/>
    <dgm:cxn modelId="{946A91FB-F2BD-440B-9341-23F685D6633E}" srcId="{B78B463B-8A13-4002-A89D-FF4AA8F036D9}" destId="{FC81A627-C498-4E9D-97B0-6E7445F51A6A}" srcOrd="2" destOrd="0" parTransId="{94AC7AF5-1D9A-4328-87BF-C38470898A02}" sibTransId="{82700331-AA1F-4BD6-A74C-AE220CB3DDA3}"/>
    <dgm:cxn modelId="{F19560F2-D2BF-4DA5-B231-C6D702CBFB80}" type="presParOf" srcId="{558D1BF1-9F79-4389-B556-AB138F63E4B1}" destId="{FD9E7360-0648-4FF4-8DE7-F76B741DAC94}" srcOrd="0" destOrd="0" presId="urn:microsoft.com/office/officeart/2018/2/layout/IconLabelList"/>
    <dgm:cxn modelId="{121F96B2-F5A9-429F-952A-8A7F2A15F784}" type="presParOf" srcId="{FD9E7360-0648-4FF4-8DE7-F76B741DAC94}" destId="{59C0F9B2-35DE-4323-9F49-516AD3BBC16D}" srcOrd="0" destOrd="0" presId="urn:microsoft.com/office/officeart/2018/2/layout/IconLabelList"/>
    <dgm:cxn modelId="{FF2B8291-4B5A-4CDC-951F-A3DA9411BC59}" type="presParOf" srcId="{FD9E7360-0648-4FF4-8DE7-F76B741DAC94}" destId="{AA19722C-B77C-4F0E-BF17-9E8E2EB3A85F}" srcOrd="1" destOrd="0" presId="urn:microsoft.com/office/officeart/2018/2/layout/IconLabelList"/>
    <dgm:cxn modelId="{BA84D163-91BC-448D-AD23-4EE3EE5D8EBF}" type="presParOf" srcId="{FD9E7360-0648-4FF4-8DE7-F76B741DAC94}" destId="{938D5613-58E8-4054-A47F-63ED74E5B6DB}" srcOrd="2" destOrd="0" presId="urn:microsoft.com/office/officeart/2018/2/layout/IconLabelList"/>
    <dgm:cxn modelId="{D3263A4C-108F-49C2-A48E-4135DADC7C2A}" type="presParOf" srcId="{558D1BF1-9F79-4389-B556-AB138F63E4B1}" destId="{DC9FA36B-23A6-47C5-99CA-8C905C0C9342}" srcOrd="1" destOrd="0" presId="urn:microsoft.com/office/officeart/2018/2/layout/IconLabelList"/>
    <dgm:cxn modelId="{7377B8C9-8D88-4B91-8DF9-CCABD63FED12}" type="presParOf" srcId="{558D1BF1-9F79-4389-B556-AB138F63E4B1}" destId="{2E28BD48-E75F-450A-AB14-739D40743F02}" srcOrd="2" destOrd="0" presId="urn:microsoft.com/office/officeart/2018/2/layout/IconLabelList"/>
    <dgm:cxn modelId="{C20478B5-E698-482E-9E13-93E4C831E42B}" type="presParOf" srcId="{2E28BD48-E75F-450A-AB14-739D40743F02}" destId="{051347DB-E81F-48DA-A711-A42A46A6E1FA}" srcOrd="0" destOrd="0" presId="urn:microsoft.com/office/officeart/2018/2/layout/IconLabelList"/>
    <dgm:cxn modelId="{0DA919EB-CB33-4EE6-836E-E53ED01C3E65}" type="presParOf" srcId="{2E28BD48-E75F-450A-AB14-739D40743F02}" destId="{D4293EE6-09A1-443C-8973-3DCBC925EC1C}" srcOrd="1" destOrd="0" presId="urn:microsoft.com/office/officeart/2018/2/layout/IconLabelList"/>
    <dgm:cxn modelId="{3B2E937F-12B8-4DC0-BCD7-AFEDD3A161E9}" type="presParOf" srcId="{2E28BD48-E75F-450A-AB14-739D40743F02}" destId="{19E23AE7-B5E4-453C-87CC-1C1186424C13}" srcOrd="2" destOrd="0" presId="urn:microsoft.com/office/officeart/2018/2/layout/IconLabelList"/>
    <dgm:cxn modelId="{5983BFB2-97EB-4ADF-9EF2-EE36EFC901C0}" type="presParOf" srcId="{558D1BF1-9F79-4389-B556-AB138F63E4B1}" destId="{092A5173-4C18-4697-843A-B709F69F4E64}" srcOrd="3" destOrd="0" presId="urn:microsoft.com/office/officeart/2018/2/layout/IconLabelList"/>
    <dgm:cxn modelId="{89091FF5-C404-424A-B203-505F07348843}" type="presParOf" srcId="{558D1BF1-9F79-4389-B556-AB138F63E4B1}" destId="{948DAB4F-F1E9-4FF7-A3E5-37941F7D15C9}" srcOrd="4" destOrd="0" presId="urn:microsoft.com/office/officeart/2018/2/layout/IconLabelList"/>
    <dgm:cxn modelId="{874F5151-04E1-4206-B3F9-80DEE167A5AD}" type="presParOf" srcId="{948DAB4F-F1E9-4FF7-A3E5-37941F7D15C9}" destId="{59F8319D-30C0-49B2-8444-12E67436C519}" srcOrd="0" destOrd="0" presId="urn:microsoft.com/office/officeart/2018/2/layout/IconLabelList"/>
    <dgm:cxn modelId="{0F0116F7-F8C5-4B5D-9BED-CAC106C972E7}" type="presParOf" srcId="{948DAB4F-F1E9-4FF7-A3E5-37941F7D15C9}" destId="{49997DE5-F3C7-4E6F-99D4-80F2CEB62EC0}" srcOrd="1" destOrd="0" presId="urn:microsoft.com/office/officeart/2018/2/layout/IconLabelList"/>
    <dgm:cxn modelId="{16EAA7E2-AC44-4059-85E3-17CD5AF1A464}" type="presParOf" srcId="{948DAB4F-F1E9-4FF7-A3E5-37941F7D15C9}" destId="{B9A18DD0-DFF2-48C7-B4B1-1CBDAD80C6B0}" srcOrd="2" destOrd="0" presId="urn:microsoft.com/office/officeart/2018/2/layout/IconLabelList"/>
    <dgm:cxn modelId="{615A94CB-DDCC-45AC-85A2-9D385FC819E7}" type="presParOf" srcId="{558D1BF1-9F79-4389-B556-AB138F63E4B1}" destId="{D210F26F-4D08-4DE4-9E43-DAA0FBCA170B}" srcOrd="5" destOrd="0" presId="urn:microsoft.com/office/officeart/2018/2/layout/IconLabelList"/>
    <dgm:cxn modelId="{1C4032D3-9E27-493E-8A06-7271FC078AE1}" type="presParOf" srcId="{558D1BF1-9F79-4389-B556-AB138F63E4B1}" destId="{00B84F8F-7937-4A4B-AF8E-2B9B6D63E18D}" srcOrd="6" destOrd="0" presId="urn:microsoft.com/office/officeart/2018/2/layout/IconLabelList"/>
    <dgm:cxn modelId="{40985FC5-95C2-4527-85B6-1B5AFA252CE3}" type="presParOf" srcId="{00B84F8F-7937-4A4B-AF8E-2B9B6D63E18D}" destId="{0D627485-1239-4D8E-A8E8-DF2B330E9EB6}" srcOrd="0" destOrd="0" presId="urn:microsoft.com/office/officeart/2018/2/layout/IconLabelList"/>
    <dgm:cxn modelId="{388413F8-78F6-4DB2-83DB-BEA0CB947C23}" type="presParOf" srcId="{00B84F8F-7937-4A4B-AF8E-2B9B6D63E18D}" destId="{1E02F4C0-93F4-4BBE-9092-5EE7FA3A765F}" srcOrd="1" destOrd="0" presId="urn:microsoft.com/office/officeart/2018/2/layout/IconLabelList"/>
    <dgm:cxn modelId="{263583C4-982E-4A8B-85EA-718565D4E85E}" type="presParOf" srcId="{00B84F8F-7937-4A4B-AF8E-2B9B6D63E18D}" destId="{482CF828-95F1-4800-AB2B-F00412AAFE3D}" srcOrd="2" destOrd="0" presId="urn:microsoft.com/office/officeart/2018/2/layout/IconLabelList"/>
    <dgm:cxn modelId="{9C7DAF7C-26B2-4F8B-BCC0-F9E96DCB1DEA}" type="presParOf" srcId="{558D1BF1-9F79-4389-B556-AB138F63E4B1}" destId="{35AFA080-696B-46EA-B224-A26F3E7580F9}" srcOrd="7" destOrd="0" presId="urn:microsoft.com/office/officeart/2018/2/layout/IconLabelList"/>
    <dgm:cxn modelId="{B54DD465-596E-4933-99A4-AB393D6BE995}" type="presParOf" srcId="{558D1BF1-9F79-4389-B556-AB138F63E4B1}" destId="{08DEB5CC-EC3F-4B79-B94C-3D683592D3E9}" srcOrd="8" destOrd="0" presId="urn:microsoft.com/office/officeart/2018/2/layout/IconLabelList"/>
    <dgm:cxn modelId="{D5DFB122-4AC5-4BEB-AD47-69CAA6A4A3E7}" type="presParOf" srcId="{08DEB5CC-EC3F-4B79-B94C-3D683592D3E9}" destId="{5D79FB20-0588-41B1-9EF9-0F92EF4C69D8}" srcOrd="0" destOrd="0" presId="urn:microsoft.com/office/officeart/2018/2/layout/IconLabelList"/>
    <dgm:cxn modelId="{EA544B03-E21A-40CC-B770-7A892827E3A9}" type="presParOf" srcId="{08DEB5CC-EC3F-4B79-B94C-3D683592D3E9}" destId="{407BAFF1-846F-444A-9F5A-D162A25C5218}" srcOrd="1" destOrd="0" presId="urn:microsoft.com/office/officeart/2018/2/layout/IconLabelList"/>
    <dgm:cxn modelId="{A606901D-907C-49D7-B790-79109F784AA5}" type="presParOf" srcId="{08DEB5CC-EC3F-4B79-B94C-3D683592D3E9}" destId="{41CCD78A-C793-4A40-A4AF-FD847010B9B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218FC-E676-9247-9D4C-082EC0801A44}" type="doc">
      <dgm:prSet loTypeId="urn:microsoft.com/office/officeart/2005/8/layout/default" loCatId="" qsTypeId="urn:microsoft.com/office/officeart/2005/8/quickstyle/simple2" qsCatId="simple" csTypeId="urn:microsoft.com/office/officeart/2005/8/colors/accent1_2" csCatId="accent1" phldr="1"/>
      <dgm:spPr/>
      <dgm:t>
        <a:bodyPr/>
        <a:lstStyle/>
        <a:p>
          <a:endParaRPr lang="en-US"/>
        </a:p>
      </dgm:t>
    </dgm:pt>
    <dgm:pt modelId="{A7900930-B4A1-2544-951A-0F889DCBA258}">
      <dgm:prSet phldrT="[Text]" custT="1"/>
      <dgm:spPr/>
      <dgm:t>
        <a:bodyPr/>
        <a:lstStyle/>
        <a:p>
          <a:r>
            <a:rPr lang="en-US" sz="2400"/>
            <a:t>Who?</a:t>
          </a:r>
        </a:p>
      </dgm:t>
    </dgm:pt>
    <dgm:pt modelId="{547CDB58-968F-1246-BCC7-79A39620B3AC}" type="parTrans" cxnId="{86A9D42D-BED3-9F4D-A1AD-9D1CFB4399FC}">
      <dgm:prSet/>
      <dgm:spPr/>
      <dgm:t>
        <a:bodyPr/>
        <a:lstStyle/>
        <a:p>
          <a:endParaRPr lang="en-US" sz="2000"/>
        </a:p>
      </dgm:t>
    </dgm:pt>
    <dgm:pt modelId="{ECECAB2F-8F95-2E42-9BA1-E586D14DBE3A}" type="sibTrans" cxnId="{86A9D42D-BED3-9F4D-A1AD-9D1CFB4399FC}">
      <dgm:prSet/>
      <dgm:spPr/>
      <dgm:t>
        <a:bodyPr/>
        <a:lstStyle/>
        <a:p>
          <a:endParaRPr lang="en-US" sz="2000"/>
        </a:p>
      </dgm:t>
    </dgm:pt>
    <dgm:pt modelId="{2EB83602-5F5B-F444-88C7-7AEE82C7FEC5}">
      <dgm:prSet phldrT="[Text]" custT="1"/>
      <dgm:spPr/>
      <dgm:t>
        <a:bodyPr/>
        <a:lstStyle/>
        <a:p>
          <a:r>
            <a:rPr lang="en-US" sz="2400"/>
            <a:t>What?</a:t>
          </a:r>
        </a:p>
      </dgm:t>
    </dgm:pt>
    <dgm:pt modelId="{5F6E3DDE-D9C9-0E4E-8977-A1F7BCF7134E}" type="parTrans" cxnId="{AE9098A0-A8C9-FA4E-ADE0-5726FE1A7FA8}">
      <dgm:prSet/>
      <dgm:spPr/>
      <dgm:t>
        <a:bodyPr/>
        <a:lstStyle/>
        <a:p>
          <a:endParaRPr lang="en-US" sz="2000"/>
        </a:p>
      </dgm:t>
    </dgm:pt>
    <dgm:pt modelId="{273820F2-979D-8344-B1FB-04479A281E21}" type="sibTrans" cxnId="{AE9098A0-A8C9-FA4E-ADE0-5726FE1A7FA8}">
      <dgm:prSet/>
      <dgm:spPr/>
      <dgm:t>
        <a:bodyPr/>
        <a:lstStyle/>
        <a:p>
          <a:endParaRPr lang="en-US" sz="2000"/>
        </a:p>
      </dgm:t>
    </dgm:pt>
    <dgm:pt modelId="{1A55DCFA-7A3D-6A40-91C3-5AC2B0E21BB0}">
      <dgm:prSet phldrT="[Text]" custT="1"/>
      <dgm:spPr/>
      <dgm:t>
        <a:bodyPr/>
        <a:lstStyle/>
        <a:p>
          <a:r>
            <a:rPr lang="en-US" sz="2400"/>
            <a:t>How Much?</a:t>
          </a:r>
        </a:p>
      </dgm:t>
    </dgm:pt>
    <dgm:pt modelId="{16AD9DFE-2B85-1143-AD14-94842DA0E2C0}" type="parTrans" cxnId="{B32656A0-C119-A14A-8053-B99B63ECB5F5}">
      <dgm:prSet/>
      <dgm:spPr/>
      <dgm:t>
        <a:bodyPr/>
        <a:lstStyle/>
        <a:p>
          <a:endParaRPr lang="en-US" sz="2000"/>
        </a:p>
      </dgm:t>
    </dgm:pt>
    <dgm:pt modelId="{437D860A-F19B-F445-97BD-89AA93A3B873}" type="sibTrans" cxnId="{B32656A0-C119-A14A-8053-B99B63ECB5F5}">
      <dgm:prSet/>
      <dgm:spPr/>
      <dgm:t>
        <a:bodyPr/>
        <a:lstStyle/>
        <a:p>
          <a:endParaRPr lang="en-US" sz="2000"/>
        </a:p>
      </dgm:t>
    </dgm:pt>
    <dgm:pt modelId="{2F17970C-10AD-0F4C-9028-155EE2D53928}">
      <dgm:prSet custT="1"/>
      <dgm:spPr/>
      <dgm:t>
        <a:bodyPr/>
        <a:lstStyle/>
        <a:p>
          <a:r>
            <a:rPr lang="en-US" sz="1800"/>
            <a:t>Who will you serve?</a:t>
          </a:r>
        </a:p>
      </dgm:t>
    </dgm:pt>
    <dgm:pt modelId="{86E11315-C0AA-5C4A-A352-6BEDF4648FE6}" type="parTrans" cxnId="{BB7A4172-7094-F54E-9399-62726A6D30B7}">
      <dgm:prSet/>
      <dgm:spPr/>
      <dgm:t>
        <a:bodyPr/>
        <a:lstStyle/>
        <a:p>
          <a:endParaRPr lang="en-US" sz="2000"/>
        </a:p>
      </dgm:t>
    </dgm:pt>
    <dgm:pt modelId="{D6C9BCB1-9FAC-0B45-A4DF-F798AECEAB88}" type="sibTrans" cxnId="{BB7A4172-7094-F54E-9399-62726A6D30B7}">
      <dgm:prSet/>
      <dgm:spPr/>
      <dgm:t>
        <a:bodyPr/>
        <a:lstStyle/>
        <a:p>
          <a:endParaRPr lang="en-US" sz="2000"/>
        </a:p>
      </dgm:t>
    </dgm:pt>
    <dgm:pt modelId="{D9CD4449-97CC-154E-86E9-03A7A1AE90D2}">
      <dgm:prSet custT="1"/>
      <dgm:spPr/>
      <dgm:t>
        <a:bodyPr/>
        <a:lstStyle/>
        <a:p>
          <a:r>
            <a:rPr lang="en-US" sz="1800"/>
            <a:t>How many individuals will you serve?</a:t>
          </a:r>
        </a:p>
      </dgm:t>
    </dgm:pt>
    <dgm:pt modelId="{BB17B62E-18E4-D64D-8E76-BDBC6F13B257}" type="parTrans" cxnId="{1AE5F463-87BC-FC48-94A1-2F9988AC01F3}">
      <dgm:prSet/>
      <dgm:spPr/>
      <dgm:t>
        <a:bodyPr/>
        <a:lstStyle/>
        <a:p>
          <a:endParaRPr lang="en-US" sz="2000"/>
        </a:p>
      </dgm:t>
    </dgm:pt>
    <dgm:pt modelId="{5490AC6B-2AA9-D546-B415-9F30B2457324}" type="sibTrans" cxnId="{1AE5F463-87BC-FC48-94A1-2F9988AC01F3}">
      <dgm:prSet/>
      <dgm:spPr/>
      <dgm:t>
        <a:bodyPr/>
        <a:lstStyle/>
        <a:p>
          <a:endParaRPr lang="en-US" sz="2000"/>
        </a:p>
      </dgm:t>
    </dgm:pt>
    <dgm:pt modelId="{FAD6C2EC-4259-CD48-BB6A-A733512F2935}">
      <dgm:prSet custT="1"/>
      <dgm:spPr/>
      <dgm:t>
        <a:bodyPr/>
        <a:lstStyle/>
        <a:p>
          <a:r>
            <a:rPr lang="en-US" sz="1800"/>
            <a:t>Who is your training provider?</a:t>
          </a:r>
        </a:p>
      </dgm:t>
    </dgm:pt>
    <dgm:pt modelId="{1AC602C2-F89C-334C-A64F-AF18285BF2BA}" type="parTrans" cxnId="{CF1ABF7B-80C8-E648-B14C-1429B3183947}">
      <dgm:prSet/>
      <dgm:spPr/>
      <dgm:t>
        <a:bodyPr/>
        <a:lstStyle/>
        <a:p>
          <a:endParaRPr lang="en-US" sz="2000"/>
        </a:p>
      </dgm:t>
    </dgm:pt>
    <dgm:pt modelId="{E885E01F-10BC-2345-9EDF-A03CE22A86E3}" type="sibTrans" cxnId="{CF1ABF7B-80C8-E648-B14C-1429B3183947}">
      <dgm:prSet/>
      <dgm:spPr/>
      <dgm:t>
        <a:bodyPr/>
        <a:lstStyle/>
        <a:p>
          <a:endParaRPr lang="en-US" sz="2000"/>
        </a:p>
      </dgm:t>
    </dgm:pt>
    <dgm:pt modelId="{3C8A1776-F2F0-7847-926B-2DD97F8F8F3B}">
      <dgm:prSet custT="1"/>
      <dgm:spPr/>
      <dgm:t>
        <a:bodyPr/>
        <a:lstStyle/>
        <a:p>
          <a:r>
            <a:rPr lang="en-US" sz="1800"/>
            <a:t>Who are your business partners?</a:t>
          </a:r>
        </a:p>
      </dgm:t>
    </dgm:pt>
    <dgm:pt modelId="{4AF02561-41E7-4A43-9C04-DB0CD6C43EDE}" type="parTrans" cxnId="{E2CF2211-964E-FE42-BB82-F7DD1C42B237}">
      <dgm:prSet/>
      <dgm:spPr/>
      <dgm:t>
        <a:bodyPr/>
        <a:lstStyle/>
        <a:p>
          <a:endParaRPr lang="en-US" sz="2000"/>
        </a:p>
      </dgm:t>
    </dgm:pt>
    <dgm:pt modelId="{65F817E5-21A1-CF4C-AE45-366645489258}" type="sibTrans" cxnId="{E2CF2211-964E-FE42-BB82-F7DD1C42B237}">
      <dgm:prSet/>
      <dgm:spPr/>
      <dgm:t>
        <a:bodyPr/>
        <a:lstStyle/>
        <a:p>
          <a:endParaRPr lang="en-US" sz="2000"/>
        </a:p>
      </dgm:t>
    </dgm:pt>
    <dgm:pt modelId="{B4916A8F-9264-2E42-8995-321D77A53062}">
      <dgm:prSet custT="1"/>
      <dgm:spPr/>
      <dgm:t>
        <a:bodyPr/>
        <a:lstStyle/>
        <a:p>
          <a:r>
            <a:rPr lang="en-US" sz="1800"/>
            <a:t>What is your target industry?</a:t>
          </a:r>
        </a:p>
      </dgm:t>
    </dgm:pt>
    <dgm:pt modelId="{252ED913-BF26-DE46-B4F0-1E40E1EBABEC}" type="parTrans" cxnId="{D25F7252-2082-664F-B851-3F7E41FD9B95}">
      <dgm:prSet/>
      <dgm:spPr/>
      <dgm:t>
        <a:bodyPr/>
        <a:lstStyle/>
        <a:p>
          <a:endParaRPr lang="en-US" sz="2000"/>
        </a:p>
      </dgm:t>
    </dgm:pt>
    <dgm:pt modelId="{9927EA9B-5475-F841-9305-DB148BA5673D}" type="sibTrans" cxnId="{D25F7252-2082-664F-B851-3F7E41FD9B95}">
      <dgm:prSet/>
      <dgm:spPr/>
      <dgm:t>
        <a:bodyPr/>
        <a:lstStyle/>
        <a:p>
          <a:endParaRPr lang="en-US" sz="2000"/>
        </a:p>
      </dgm:t>
    </dgm:pt>
    <dgm:pt modelId="{6D86F6E8-2685-1147-A1BA-48CCC6E116D9}">
      <dgm:prSet custT="1"/>
      <dgm:spPr/>
      <dgm:t>
        <a:bodyPr/>
        <a:lstStyle/>
        <a:p>
          <a:r>
            <a:rPr lang="en-US" sz="1800"/>
            <a:t>What credentials will be earned?</a:t>
          </a:r>
        </a:p>
      </dgm:t>
    </dgm:pt>
    <dgm:pt modelId="{05FAD291-643D-C340-A176-C0AA951D2D5F}" type="parTrans" cxnId="{21D48085-7E9D-7A48-BEC2-08B06856E2E5}">
      <dgm:prSet/>
      <dgm:spPr/>
      <dgm:t>
        <a:bodyPr/>
        <a:lstStyle/>
        <a:p>
          <a:endParaRPr lang="en-US" sz="2000"/>
        </a:p>
      </dgm:t>
    </dgm:pt>
    <dgm:pt modelId="{C9C8E8AB-63F3-8445-A283-B7530CEB09A0}" type="sibTrans" cxnId="{21D48085-7E9D-7A48-BEC2-08B06856E2E5}">
      <dgm:prSet/>
      <dgm:spPr/>
      <dgm:t>
        <a:bodyPr/>
        <a:lstStyle/>
        <a:p>
          <a:endParaRPr lang="en-US" sz="2000"/>
        </a:p>
      </dgm:t>
    </dgm:pt>
    <dgm:pt modelId="{CA8EDBF2-0283-B34E-B844-7DA0A15EC9D0}">
      <dgm:prSet custT="1"/>
      <dgm:spPr/>
      <dgm:t>
        <a:bodyPr/>
        <a:lstStyle/>
        <a:p>
          <a:r>
            <a:rPr lang="en-US" sz="1800"/>
            <a:t>What type of work-based learning will be used?</a:t>
          </a:r>
        </a:p>
      </dgm:t>
    </dgm:pt>
    <dgm:pt modelId="{8DF49000-8178-1445-91CE-DEAD82EEF1C9}" type="parTrans" cxnId="{D90AF19C-5457-124D-813F-384341419B68}">
      <dgm:prSet/>
      <dgm:spPr/>
      <dgm:t>
        <a:bodyPr/>
        <a:lstStyle/>
        <a:p>
          <a:endParaRPr lang="en-US" sz="2000"/>
        </a:p>
      </dgm:t>
    </dgm:pt>
    <dgm:pt modelId="{0FA032AB-7074-4846-ABF1-CA2256EE9C4D}" type="sibTrans" cxnId="{D90AF19C-5457-124D-813F-384341419B68}">
      <dgm:prSet/>
      <dgm:spPr/>
      <dgm:t>
        <a:bodyPr/>
        <a:lstStyle/>
        <a:p>
          <a:endParaRPr lang="en-US" sz="2000"/>
        </a:p>
      </dgm:t>
    </dgm:pt>
    <dgm:pt modelId="{D7D25CEF-0D2A-4D4D-8604-3636096FCCFD}">
      <dgm:prSet custT="1"/>
      <dgm:spPr/>
      <dgm:t>
        <a:bodyPr/>
        <a:lstStyle/>
        <a:p>
          <a:r>
            <a:rPr lang="en-US" sz="1800"/>
            <a:t>What occupations will the training lead to?</a:t>
          </a:r>
        </a:p>
      </dgm:t>
    </dgm:pt>
    <dgm:pt modelId="{29A2C61E-8883-9648-9B28-78E3605C456B}" type="parTrans" cxnId="{4B174F9D-6C66-8B4E-9DCD-EDF77F473F60}">
      <dgm:prSet/>
      <dgm:spPr/>
      <dgm:t>
        <a:bodyPr/>
        <a:lstStyle/>
        <a:p>
          <a:endParaRPr lang="en-US" sz="2000"/>
        </a:p>
      </dgm:t>
    </dgm:pt>
    <dgm:pt modelId="{419036AA-EAE1-6C4A-B081-33360D51E921}" type="sibTrans" cxnId="{4B174F9D-6C66-8B4E-9DCD-EDF77F473F60}">
      <dgm:prSet/>
      <dgm:spPr/>
      <dgm:t>
        <a:bodyPr/>
        <a:lstStyle/>
        <a:p>
          <a:endParaRPr lang="en-US" sz="2000"/>
        </a:p>
      </dgm:t>
    </dgm:pt>
    <dgm:pt modelId="{C24307F8-9182-2C48-966D-67E0DE333860}">
      <dgm:prSet phldrT="[Text]" custT="1"/>
      <dgm:spPr/>
      <dgm:t>
        <a:bodyPr/>
        <a:lstStyle/>
        <a:p>
          <a:r>
            <a:rPr lang="en-US" sz="1800"/>
            <a:t>How much will training cost?</a:t>
          </a:r>
        </a:p>
      </dgm:t>
    </dgm:pt>
    <dgm:pt modelId="{0F4056EA-695B-C54F-91BE-01A5097E847C}" type="parTrans" cxnId="{ACEF88B9-990E-444B-8E3A-6D24F5081E0B}">
      <dgm:prSet/>
      <dgm:spPr/>
      <dgm:t>
        <a:bodyPr/>
        <a:lstStyle/>
        <a:p>
          <a:endParaRPr lang="en-US" sz="2000"/>
        </a:p>
      </dgm:t>
    </dgm:pt>
    <dgm:pt modelId="{9DD729B4-1A5D-1D46-ACAD-029FFD4A7190}" type="sibTrans" cxnId="{ACEF88B9-990E-444B-8E3A-6D24F5081E0B}">
      <dgm:prSet/>
      <dgm:spPr/>
      <dgm:t>
        <a:bodyPr/>
        <a:lstStyle/>
        <a:p>
          <a:endParaRPr lang="en-US" sz="2000"/>
        </a:p>
      </dgm:t>
    </dgm:pt>
    <dgm:pt modelId="{03BD928B-32BC-2B4B-A8EC-0474FDBA912B}">
      <dgm:prSet phldrT="[Text]" custT="1"/>
      <dgm:spPr/>
      <dgm:t>
        <a:bodyPr/>
        <a:lstStyle/>
        <a:p>
          <a:r>
            <a:rPr lang="en-US" sz="1800"/>
            <a:t>How much will the program cost per participant?</a:t>
          </a:r>
        </a:p>
      </dgm:t>
    </dgm:pt>
    <dgm:pt modelId="{0EE93C0C-ED5E-F64A-9002-0E78C5A1B44F}" type="parTrans" cxnId="{063714A8-AA81-1E45-A337-E39555EE23EE}">
      <dgm:prSet/>
      <dgm:spPr/>
      <dgm:t>
        <a:bodyPr/>
        <a:lstStyle/>
        <a:p>
          <a:endParaRPr lang="en-US" sz="2000"/>
        </a:p>
      </dgm:t>
    </dgm:pt>
    <dgm:pt modelId="{B94CDF62-B8E3-4540-A939-EE7F7863B450}" type="sibTrans" cxnId="{063714A8-AA81-1E45-A337-E39555EE23EE}">
      <dgm:prSet/>
      <dgm:spPr/>
      <dgm:t>
        <a:bodyPr/>
        <a:lstStyle/>
        <a:p>
          <a:endParaRPr lang="en-US" sz="2000"/>
        </a:p>
      </dgm:t>
    </dgm:pt>
    <dgm:pt modelId="{1F8A0710-2539-0046-BA78-AB46B466E518}">
      <dgm:prSet phldrT="[Text]" custT="1"/>
      <dgm:spPr/>
      <dgm:t>
        <a:bodyPr/>
        <a:lstStyle/>
        <a:p>
          <a:r>
            <a:rPr lang="en-US" sz="1800"/>
            <a:t>How much funding will be used for supportive services and/barrier reduction services?</a:t>
          </a:r>
        </a:p>
      </dgm:t>
    </dgm:pt>
    <dgm:pt modelId="{47523643-44D7-704C-9C11-4851F6A1B9BE}" type="parTrans" cxnId="{19860CFD-F09B-224D-9ECE-5CEDF99349FB}">
      <dgm:prSet/>
      <dgm:spPr/>
      <dgm:t>
        <a:bodyPr/>
        <a:lstStyle/>
        <a:p>
          <a:endParaRPr lang="en-US" sz="2000"/>
        </a:p>
      </dgm:t>
    </dgm:pt>
    <dgm:pt modelId="{A9DFFA0E-58DE-0548-8CCD-23BFF27F11E9}" type="sibTrans" cxnId="{19860CFD-F09B-224D-9ECE-5CEDF99349FB}">
      <dgm:prSet/>
      <dgm:spPr/>
      <dgm:t>
        <a:bodyPr/>
        <a:lstStyle/>
        <a:p>
          <a:endParaRPr lang="en-US" sz="2000"/>
        </a:p>
      </dgm:t>
    </dgm:pt>
    <dgm:pt modelId="{D5821F8F-6633-C54D-AB7B-D89DCA8D9C75}" type="pres">
      <dgm:prSet presAssocID="{9FE218FC-E676-9247-9D4C-082EC0801A44}" presName="diagram" presStyleCnt="0">
        <dgm:presLayoutVars>
          <dgm:dir/>
          <dgm:resizeHandles val="exact"/>
        </dgm:presLayoutVars>
      </dgm:prSet>
      <dgm:spPr/>
    </dgm:pt>
    <dgm:pt modelId="{5817AFF7-8A38-3746-A6D7-3001DDA1D21F}" type="pres">
      <dgm:prSet presAssocID="{A7900930-B4A1-2544-951A-0F889DCBA258}" presName="node" presStyleLbl="node1" presStyleIdx="0" presStyleCnt="3" custScaleY="134804">
        <dgm:presLayoutVars>
          <dgm:bulletEnabled val="1"/>
        </dgm:presLayoutVars>
      </dgm:prSet>
      <dgm:spPr/>
    </dgm:pt>
    <dgm:pt modelId="{CEE91DF8-F902-8A4E-A392-FBA202F3EFAD}" type="pres">
      <dgm:prSet presAssocID="{ECECAB2F-8F95-2E42-9BA1-E586D14DBE3A}" presName="sibTrans" presStyleCnt="0"/>
      <dgm:spPr/>
    </dgm:pt>
    <dgm:pt modelId="{EC8E6EF4-18CC-8A46-9B95-94A7EA4DA72C}" type="pres">
      <dgm:prSet presAssocID="{2EB83602-5F5B-F444-88C7-7AEE82C7FEC5}" presName="node" presStyleLbl="node1" presStyleIdx="1" presStyleCnt="3" custScaleY="134804">
        <dgm:presLayoutVars>
          <dgm:bulletEnabled val="1"/>
        </dgm:presLayoutVars>
      </dgm:prSet>
      <dgm:spPr/>
    </dgm:pt>
    <dgm:pt modelId="{5ACF3235-7ADD-F942-BBAB-41A04EF087A8}" type="pres">
      <dgm:prSet presAssocID="{273820F2-979D-8344-B1FB-04479A281E21}" presName="sibTrans" presStyleCnt="0"/>
      <dgm:spPr/>
    </dgm:pt>
    <dgm:pt modelId="{8A080384-506F-F845-966C-D957253991E7}" type="pres">
      <dgm:prSet presAssocID="{1A55DCFA-7A3D-6A40-91C3-5AC2B0E21BB0}" presName="node" presStyleLbl="node1" presStyleIdx="2" presStyleCnt="3" custScaleY="134804">
        <dgm:presLayoutVars>
          <dgm:bulletEnabled val="1"/>
        </dgm:presLayoutVars>
      </dgm:prSet>
      <dgm:spPr/>
    </dgm:pt>
  </dgm:ptLst>
  <dgm:cxnLst>
    <dgm:cxn modelId="{E2CF2211-964E-FE42-BB82-F7DD1C42B237}" srcId="{A7900930-B4A1-2544-951A-0F889DCBA258}" destId="{3C8A1776-F2F0-7847-926B-2DD97F8F8F3B}" srcOrd="3" destOrd="0" parTransId="{4AF02561-41E7-4A43-9C04-DB0CD6C43EDE}" sibTransId="{65F817E5-21A1-CF4C-AE45-366645489258}"/>
    <dgm:cxn modelId="{A6A5E914-2CC2-7A44-8888-48764E43EA5B}" type="presOf" srcId="{FAD6C2EC-4259-CD48-BB6A-A733512F2935}" destId="{5817AFF7-8A38-3746-A6D7-3001DDA1D21F}" srcOrd="0" destOrd="3" presId="urn:microsoft.com/office/officeart/2005/8/layout/default"/>
    <dgm:cxn modelId="{340E7A19-92A0-5F4C-A3AD-EC30D7B3CE8C}" type="presOf" srcId="{CA8EDBF2-0283-B34E-B844-7DA0A15EC9D0}" destId="{EC8E6EF4-18CC-8A46-9B95-94A7EA4DA72C}" srcOrd="0" destOrd="3" presId="urn:microsoft.com/office/officeart/2005/8/layout/default"/>
    <dgm:cxn modelId="{21459725-583D-D443-AFED-3B2C29951F90}" type="presOf" srcId="{B4916A8F-9264-2E42-8995-321D77A53062}" destId="{EC8E6EF4-18CC-8A46-9B95-94A7EA4DA72C}" srcOrd="0" destOrd="1" presId="urn:microsoft.com/office/officeart/2005/8/layout/default"/>
    <dgm:cxn modelId="{86A9D42D-BED3-9F4D-A1AD-9D1CFB4399FC}" srcId="{9FE218FC-E676-9247-9D4C-082EC0801A44}" destId="{A7900930-B4A1-2544-951A-0F889DCBA258}" srcOrd="0" destOrd="0" parTransId="{547CDB58-968F-1246-BCC7-79A39620B3AC}" sibTransId="{ECECAB2F-8F95-2E42-9BA1-E586D14DBE3A}"/>
    <dgm:cxn modelId="{E88DA92F-17FB-3248-8667-150DD6CF30DA}" type="presOf" srcId="{1A55DCFA-7A3D-6A40-91C3-5AC2B0E21BB0}" destId="{8A080384-506F-F845-966C-D957253991E7}" srcOrd="0" destOrd="0" presId="urn:microsoft.com/office/officeart/2005/8/layout/default"/>
    <dgm:cxn modelId="{30A82343-19B2-0841-9D0D-BA1A468260F8}" type="presOf" srcId="{1F8A0710-2539-0046-BA78-AB46B466E518}" destId="{8A080384-506F-F845-966C-D957253991E7}" srcOrd="0" destOrd="3" presId="urn:microsoft.com/office/officeart/2005/8/layout/default"/>
    <dgm:cxn modelId="{1AE5F463-87BC-FC48-94A1-2F9988AC01F3}" srcId="{A7900930-B4A1-2544-951A-0F889DCBA258}" destId="{D9CD4449-97CC-154E-86E9-03A7A1AE90D2}" srcOrd="1" destOrd="0" parTransId="{BB17B62E-18E4-D64D-8E76-BDBC6F13B257}" sibTransId="{5490AC6B-2AA9-D546-B415-9F30B2457324}"/>
    <dgm:cxn modelId="{455A1970-5DC0-0349-9F49-BED422ED9B62}" type="presOf" srcId="{C24307F8-9182-2C48-966D-67E0DE333860}" destId="{8A080384-506F-F845-966C-D957253991E7}" srcOrd="0" destOrd="1" presId="urn:microsoft.com/office/officeart/2005/8/layout/default"/>
    <dgm:cxn modelId="{BB7A4172-7094-F54E-9399-62726A6D30B7}" srcId="{A7900930-B4A1-2544-951A-0F889DCBA258}" destId="{2F17970C-10AD-0F4C-9028-155EE2D53928}" srcOrd="0" destOrd="0" parTransId="{86E11315-C0AA-5C4A-A352-6BEDF4648FE6}" sibTransId="{D6C9BCB1-9FAC-0B45-A4DF-F798AECEAB88}"/>
    <dgm:cxn modelId="{D25F7252-2082-664F-B851-3F7E41FD9B95}" srcId="{2EB83602-5F5B-F444-88C7-7AEE82C7FEC5}" destId="{B4916A8F-9264-2E42-8995-321D77A53062}" srcOrd="0" destOrd="0" parTransId="{252ED913-BF26-DE46-B4F0-1E40E1EBABEC}" sibTransId="{9927EA9B-5475-F841-9305-DB148BA5673D}"/>
    <dgm:cxn modelId="{72E9C853-4888-2B45-802B-08EA0DBFDC74}" type="presOf" srcId="{9FE218FC-E676-9247-9D4C-082EC0801A44}" destId="{D5821F8F-6633-C54D-AB7B-D89DCA8D9C75}" srcOrd="0" destOrd="0" presId="urn:microsoft.com/office/officeart/2005/8/layout/default"/>
    <dgm:cxn modelId="{CF1ABF7B-80C8-E648-B14C-1429B3183947}" srcId="{A7900930-B4A1-2544-951A-0F889DCBA258}" destId="{FAD6C2EC-4259-CD48-BB6A-A733512F2935}" srcOrd="2" destOrd="0" parTransId="{1AC602C2-F89C-334C-A64F-AF18285BF2BA}" sibTransId="{E885E01F-10BC-2345-9EDF-A03CE22A86E3}"/>
    <dgm:cxn modelId="{7F95537F-714B-4A45-ACEA-1455135BF46C}" type="presOf" srcId="{A7900930-B4A1-2544-951A-0F889DCBA258}" destId="{5817AFF7-8A38-3746-A6D7-3001DDA1D21F}" srcOrd="0" destOrd="0" presId="urn:microsoft.com/office/officeart/2005/8/layout/default"/>
    <dgm:cxn modelId="{21D48085-7E9D-7A48-BEC2-08B06856E2E5}" srcId="{2EB83602-5F5B-F444-88C7-7AEE82C7FEC5}" destId="{6D86F6E8-2685-1147-A1BA-48CCC6E116D9}" srcOrd="1" destOrd="0" parTransId="{05FAD291-643D-C340-A176-C0AA951D2D5F}" sibTransId="{C9C8E8AB-63F3-8445-A283-B7530CEB09A0}"/>
    <dgm:cxn modelId="{D90AF19C-5457-124D-813F-384341419B68}" srcId="{2EB83602-5F5B-F444-88C7-7AEE82C7FEC5}" destId="{CA8EDBF2-0283-B34E-B844-7DA0A15EC9D0}" srcOrd="2" destOrd="0" parTransId="{8DF49000-8178-1445-91CE-DEAD82EEF1C9}" sibTransId="{0FA032AB-7074-4846-ABF1-CA2256EE9C4D}"/>
    <dgm:cxn modelId="{4B174F9D-6C66-8B4E-9DCD-EDF77F473F60}" srcId="{2EB83602-5F5B-F444-88C7-7AEE82C7FEC5}" destId="{D7D25CEF-0D2A-4D4D-8604-3636096FCCFD}" srcOrd="3" destOrd="0" parTransId="{29A2C61E-8883-9648-9B28-78E3605C456B}" sibTransId="{419036AA-EAE1-6C4A-B081-33360D51E921}"/>
    <dgm:cxn modelId="{B32656A0-C119-A14A-8053-B99B63ECB5F5}" srcId="{9FE218FC-E676-9247-9D4C-082EC0801A44}" destId="{1A55DCFA-7A3D-6A40-91C3-5AC2B0E21BB0}" srcOrd="2" destOrd="0" parTransId="{16AD9DFE-2B85-1143-AD14-94842DA0E2C0}" sibTransId="{437D860A-F19B-F445-97BD-89AA93A3B873}"/>
    <dgm:cxn modelId="{AE9098A0-A8C9-FA4E-ADE0-5726FE1A7FA8}" srcId="{9FE218FC-E676-9247-9D4C-082EC0801A44}" destId="{2EB83602-5F5B-F444-88C7-7AEE82C7FEC5}" srcOrd="1" destOrd="0" parTransId="{5F6E3DDE-D9C9-0E4E-8977-A1F7BCF7134E}" sibTransId="{273820F2-979D-8344-B1FB-04479A281E21}"/>
    <dgm:cxn modelId="{CE5F64A2-B460-E247-AEB2-DDD0A6A00973}" type="presOf" srcId="{2F17970C-10AD-0F4C-9028-155EE2D53928}" destId="{5817AFF7-8A38-3746-A6D7-3001DDA1D21F}" srcOrd="0" destOrd="1" presId="urn:microsoft.com/office/officeart/2005/8/layout/default"/>
    <dgm:cxn modelId="{063714A8-AA81-1E45-A337-E39555EE23EE}" srcId="{1A55DCFA-7A3D-6A40-91C3-5AC2B0E21BB0}" destId="{03BD928B-32BC-2B4B-A8EC-0474FDBA912B}" srcOrd="1" destOrd="0" parTransId="{0EE93C0C-ED5E-F64A-9002-0E78C5A1B44F}" sibTransId="{B94CDF62-B8E3-4540-A939-EE7F7863B450}"/>
    <dgm:cxn modelId="{ACEF88B9-990E-444B-8E3A-6D24F5081E0B}" srcId="{1A55DCFA-7A3D-6A40-91C3-5AC2B0E21BB0}" destId="{C24307F8-9182-2C48-966D-67E0DE333860}" srcOrd="0" destOrd="0" parTransId="{0F4056EA-695B-C54F-91BE-01A5097E847C}" sibTransId="{9DD729B4-1A5D-1D46-ACAD-029FFD4A7190}"/>
    <dgm:cxn modelId="{0ABD01BE-A3E7-E447-8CE0-E1404A7F9C4C}" type="presOf" srcId="{D9CD4449-97CC-154E-86E9-03A7A1AE90D2}" destId="{5817AFF7-8A38-3746-A6D7-3001DDA1D21F}" srcOrd="0" destOrd="2" presId="urn:microsoft.com/office/officeart/2005/8/layout/default"/>
    <dgm:cxn modelId="{BC5FE1CD-6F2B-3C4B-826B-30608AAFC4CD}" type="presOf" srcId="{03BD928B-32BC-2B4B-A8EC-0474FDBA912B}" destId="{8A080384-506F-F845-966C-D957253991E7}" srcOrd="0" destOrd="2" presId="urn:microsoft.com/office/officeart/2005/8/layout/default"/>
    <dgm:cxn modelId="{558ED1E1-8D05-8541-B3DA-01BD6E61CF79}" type="presOf" srcId="{3C8A1776-F2F0-7847-926B-2DD97F8F8F3B}" destId="{5817AFF7-8A38-3746-A6D7-3001DDA1D21F}" srcOrd="0" destOrd="4" presId="urn:microsoft.com/office/officeart/2005/8/layout/default"/>
    <dgm:cxn modelId="{1920CAE2-47E2-1548-A119-EBDD54E68336}" type="presOf" srcId="{2EB83602-5F5B-F444-88C7-7AEE82C7FEC5}" destId="{EC8E6EF4-18CC-8A46-9B95-94A7EA4DA72C}" srcOrd="0" destOrd="0" presId="urn:microsoft.com/office/officeart/2005/8/layout/default"/>
    <dgm:cxn modelId="{8A7498E6-9269-A647-9C18-0FCFAFA895EB}" type="presOf" srcId="{6D86F6E8-2685-1147-A1BA-48CCC6E116D9}" destId="{EC8E6EF4-18CC-8A46-9B95-94A7EA4DA72C}" srcOrd="0" destOrd="2" presId="urn:microsoft.com/office/officeart/2005/8/layout/default"/>
    <dgm:cxn modelId="{479F6BEF-8E6D-6043-8C8D-B1B5B95070A8}" type="presOf" srcId="{D7D25CEF-0D2A-4D4D-8604-3636096FCCFD}" destId="{EC8E6EF4-18CC-8A46-9B95-94A7EA4DA72C}" srcOrd="0" destOrd="4" presId="urn:microsoft.com/office/officeart/2005/8/layout/default"/>
    <dgm:cxn modelId="{19860CFD-F09B-224D-9ECE-5CEDF99349FB}" srcId="{1A55DCFA-7A3D-6A40-91C3-5AC2B0E21BB0}" destId="{1F8A0710-2539-0046-BA78-AB46B466E518}" srcOrd="2" destOrd="0" parTransId="{47523643-44D7-704C-9C11-4851F6A1B9BE}" sibTransId="{A9DFFA0E-58DE-0548-8CCD-23BFF27F11E9}"/>
    <dgm:cxn modelId="{CE426D05-D707-7044-BA02-1E1615F1BC57}" type="presParOf" srcId="{D5821F8F-6633-C54D-AB7B-D89DCA8D9C75}" destId="{5817AFF7-8A38-3746-A6D7-3001DDA1D21F}" srcOrd="0" destOrd="0" presId="urn:microsoft.com/office/officeart/2005/8/layout/default"/>
    <dgm:cxn modelId="{1BE7F8D9-162C-AC40-8320-500C31AD6E12}" type="presParOf" srcId="{D5821F8F-6633-C54D-AB7B-D89DCA8D9C75}" destId="{CEE91DF8-F902-8A4E-A392-FBA202F3EFAD}" srcOrd="1" destOrd="0" presId="urn:microsoft.com/office/officeart/2005/8/layout/default"/>
    <dgm:cxn modelId="{85F86776-86C2-544F-8745-FB1265933CB0}" type="presParOf" srcId="{D5821F8F-6633-C54D-AB7B-D89DCA8D9C75}" destId="{EC8E6EF4-18CC-8A46-9B95-94A7EA4DA72C}" srcOrd="2" destOrd="0" presId="urn:microsoft.com/office/officeart/2005/8/layout/default"/>
    <dgm:cxn modelId="{3EC9B9CF-57BA-E04E-822A-69F88461B8F3}" type="presParOf" srcId="{D5821F8F-6633-C54D-AB7B-D89DCA8D9C75}" destId="{5ACF3235-7ADD-F942-BBAB-41A04EF087A8}" srcOrd="3" destOrd="0" presId="urn:microsoft.com/office/officeart/2005/8/layout/default"/>
    <dgm:cxn modelId="{28CC94B0-D6BE-9E4F-8557-D7C60BF03885}" type="presParOf" srcId="{D5821F8F-6633-C54D-AB7B-D89DCA8D9C75}" destId="{8A080384-506F-F845-966C-D957253991E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4917C1-3594-5D49-9850-B8A58A30FD87}"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en-US"/>
        </a:p>
      </dgm:t>
    </dgm:pt>
    <dgm:pt modelId="{8BBBC2C2-C77A-0949-ACD1-F970C030E91F}">
      <dgm:prSet phldrT="[Text]"/>
      <dgm:spPr/>
      <dgm:t>
        <a:bodyPr/>
        <a:lstStyle/>
        <a:p>
          <a:r>
            <a:rPr lang="en-US"/>
            <a:t>Need</a:t>
          </a:r>
        </a:p>
      </dgm:t>
    </dgm:pt>
    <dgm:pt modelId="{88BF9472-1CD4-1E44-A8DE-8AF80C18A4EC}" type="parTrans" cxnId="{5291EAE1-6161-544F-A7C6-68FBD25C107E}">
      <dgm:prSet/>
      <dgm:spPr/>
      <dgm:t>
        <a:bodyPr/>
        <a:lstStyle/>
        <a:p>
          <a:endParaRPr lang="en-US"/>
        </a:p>
      </dgm:t>
    </dgm:pt>
    <dgm:pt modelId="{DA8DA1B4-27D2-7D41-90C4-E69660CD7494}" type="sibTrans" cxnId="{5291EAE1-6161-544F-A7C6-68FBD25C107E}">
      <dgm:prSet/>
      <dgm:spPr/>
      <dgm:t>
        <a:bodyPr/>
        <a:lstStyle/>
        <a:p>
          <a:endParaRPr lang="en-US"/>
        </a:p>
      </dgm:t>
    </dgm:pt>
    <dgm:pt modelId="{8F6D0B59-2228-7B4D-953C-1FD7F110DFF7}">
      <dgm:prSet phldrT="[Text]"/>
      <dgm:spPr/>
      <dgm:t>
        <a:bodyPr/>
        <a:lstStyle/>
        <a:p>
          <a:r>
            <a:rPr lang="en-US"/>
            <a:t>Need Statement</a:t>
          </a:r>
        </a:p>
      </dgm:t>
    </dgm:pt>
    <dgm:pt modelId="{AA80D48F-C0E4-FD4E-942E-178FE9B1559A}" type="parTrans" cxnId="{17BDAB6B-7CBC-FD4B-A271-CB00018857C3}">
      <dgm:prSet/>
      <dgm:spPr/>
      <dgm:t>
        <a:bodyPr/>
        <a:lstStyle/>
        <a:p>
          <a:endParaRPr lang="en-US"/>
        </a:p>
      </dgm:t>
    </dgm:pt>
    <dgm:pt modelId="{9F58121B-720E-6F40-A3CF-E2EBD150B368}" type="sibTrans" cxnId="{17BDAB6B-7CBC-FD4B-A271-CB00018857C3}">
      <dgm:prSet/>
      <dgm:spPr/>
      <dgm:t>
        <a:bodyPr/>
        <a:lstStyle/>
        <a:p>
          <a:endParaRPr lang="en-US"/>
        </a:p>
      </dgm:t>
    </dgm:pt>
    <dgm:pt modelId="{1D7339E4-9F6B-3147-B419-F1B3B0A012D3}">
      <dgm:prSet phldrT="[Text]"/>
      <dgm:spPr/>
      <dgm:t>
        <a:bodyPr/>
        <a:lstStyle/>
        <a:p>
          <a:r>
            <a:rPr lang="en-US"/>
            <a:t>Goals and Objectives</a:t>
          </a:r>
        </a:p>
      </dgm:t>
    </dgm:pt>
    <dgm:pt modelId="{2DC1FD46-8902-DB40-888E-6323099F9E9D}" type="parTrans" cxnId="{FC72528E-0554-AF4A-B767-0D1B5F398054}">
      <dgm:prSet/>
      <dgm:spPr/>
      <dgm:t>
        <a:bodyPr/>
        <a:lstStyle/>
        <a:p>
          <a:endParaRPr lang="en-US"/>
        </a:p>
      </dgm:t>
    </dgm:pt>
    <dgm:pt modelId="{9C75A81A-B8F9-404E-9629-81D0CE66A66A}" type="sibTrans" cxnId="{FC72528E-0554-AF4A-B767-0D1B5F398054}">
      <dgm:prSet/>
      <dgm:spPr/>
      <dgm:t>
        <a:bodyPr/>
        <a:lstStyle/>
        <a:p>
          <a:endParaRPr lang="en-US"/>
        </a:p>
      </dgm:t>
    </dgm:pt>
    <dgm:pt modelId="{4D5386EF-5245-2643-A187-FFD98F660799}">
      <dgm:prSet/>
      <dgm:spPr/>
      <dgm:t>
        <a:bodyPr/>
        <a:lstStyle/>
        <a:p>
          <a:r>
            <a:rPr lang="en-US"/>
            <a:t>Workplan Activities</a:t>
          </a:r>
        </a:p>
      </dgm:t>
    </dgm:pt>
    <dgm:pt modelId="{C3D523E3-BE82-A545-BEEA-0D7BBE1ECA17}" type="parTrans" cxnId="{CFB1B11C-E922-7E48-817A-07490FD833F9}">
      <dgm:prSet/>
      <dgm:spPr/>
      <dgm:t>
        <a:bodyPr/>
        <a:lstStyle/>
        <a:p>
          <a:endParaRPr lang="en-US"/>
        </a:p>
      </dgm:t>
    </dgm:pt>
    <dgm:pt modelId="{A4CC2194-7E55-4643-BADF-990797BAB248}" type="sibTrans" cxnId="{CFB1B11C-E922-7E48-817A-07490FD833F9}">
      <dgm:prSet/>
      <dgm:spPr/>
      <dgm:t>
        <a:bodyPr/>
        <a:lstStyle/>
        <a:p>
          <a:endParaRPr lang="en-US"/>
        </a:p>
      </dgm:t>
    </dgm:pt>
    <dgm:pt modelId="{7040ECE4-9AD2-8E4B-AE70-220306BA27A2}" type="pres">
      <dgm:prSet presAssocID="{E54917C1-3594-5D49-9850-B8A58A30FD87}" presName="Name0" presStyleCnt="0">
        <dgm:presLayoutVars>
          <dgm:dir/>
          <dgm:resizeHandles val="exact"/>
        </dgm:presLayoutVars>
      </dgm:prSet>
      <dgm:spPr/>
    </dgm:pt>
    <dgm:pt modelId="{B93E3288-166A-664C-BDF9-0776CF08BE94}" type="pres">
      <dgm:prSet presAssocID="{E54917C1-3594-5D49-9850-B8A58A30FD87}" presName="cycle" presStyleCnt="0"/>
      <dgm:spPr/>
    </dgm:pt>
    <dgm:pt modelId="{ACD6D070-A368-3248-BF04-179AA8500E3E}" type="pres">
      <dgm:prSet presAssocID="{8BBBC2C2-C77A-0949-ACD1-F970C030E91F}" presName="nodeFirstNode" presStyleLbl="node1" presStyleIdx="0" presStyleCnt="4">
        <dgm:presLayoutVars>
          <dgm:bulletEnabled val="1"/>
        </dgm:presLayoutVars>
      </dgm:prSet>
      <dgm:spPr/>
    </dgm:pt>
    <dgm:pt modelId="{7F00DF9F-47F1-7F40-A25E-47DAA2EDEAF5}" type="pres">
      <dgm:prSet presAssocID="{DA8DA1B4-27D2-7D41-90C4-E69660CD7494}" presName="sibTransFirstNode" presStyleLbl="bgShp" presStyleIdx="0" presStyleCnt="1"/>
      <dgm:spPr/>
    </dgm:pt>
    <dgm:pt modelId="{70B0828A-8753-0941-ABB3-7ED80FB04B25}" type="pres">
      <dgm:prSet presAssocID="{8F6D0B59-2228-7B4D-953C-1FD7F110DFF7}" presName="nodeFollowingNodes" presStyleLbl="node1" presStyleIdx="1" presStyleCnt="4">
        <dgm:presLayoutVars>
          <dgm:bulletEnabled val="1"/>
        </dgm:presLayoutVars>
      </dgm:prSet>
      <dgm:spPr/>
    </dgm:pt>
    <dgm:pt modelId="{54118AC9-C531-7441-A084-52BC6ABF00D4}" type="pres">
      <dgm:prSet presAssocID="{1D7339E4-9F6B-3147-B419-F1B3B0A012D3}" presName="nodeFollowingNodes" presStyleLbl="node1" presStyleIdx="2" presStyleCnt="4">
        <dgm:presLayoutVars>
          <dgm:bulletEnabled val="1"/>
        </dgm:presLayoutVars>
      </dgm:prSet>
      <dgm:spPr/>
    </dgm:pt>
    <dgm:pt modelId="{1226F9CA-04D5-F049-805D-0EEC99FB8BDB}" type="pres">
      <dgm:prSet presAssocID="{4D5386EF-5245-2643-A187-FFD98F660799}" presName="nodeFollowingNodes" presStyleLbl="node1" presStyleIdx="3" presStyleCnt="4">
        <dgm:presLayoutVars>
          <dgm:bulletEnabled val="1"/>
        </dgm:presLayoutVars>
      </dgm:prSet>
      <dgm:spPr/>
    </dgm:pt>
  </dgm:ptLst>
  <dgm:cxnLst>
    <dgm:cxn modelId="{C5232304-1EC8-ED4F-B69F-3B70FBE8D593}" type="presOf" srcId="{DA8DA1B4-27D2-7D41-90C4-E69660CD7494}" destId="{7F00DF9F-47F1-7F40-A25E-47DAA2EDEAF5}" srcOrd="0" destOrd="0" presId="urn:microsoft.com/office/officeart/2005/8/layout/cycle3"/>
    <dgm:cxn modelId="{CFB1B11C-E922-7E48-817A-07490FD833F9}" srcId="{E54917C1-3594-5D49-9850-B8A58A30FD87}" destId="{4D5386EF-5245-2643-A187-FFD98F660799}" srcOrd="3" destOrd="0" parTransId="{C3D523E3-BE82-A545-BEEA-0D7BBE1ECA17}" sibTransId="{A4CC2194-7E55-4643-BADF-990797BAB248}"/>
    <dgm:cxn modelId="{4CC7385E-02DE-744C-BE0F-5FE012405DD3}" type="presOf" srcId="{8F6D0B59-2228-7B4D-953C-1FD7F110DFF7}" destId="{70B0828A-8753-0941-ABB3-7ED80FB04B25}" srcOrd="0" destOrd="0" presId="urn:microsoft.com/office/officeart/2005/8/layout/cycle3"/>
    <dgm:cxn modelId="{25248260-7F6B-F041-9848-FA0A88CB6AC5}" type="presOf" srcId="{1D7339E4-9F6B-3147-B419-F1B3B0A012D3}" destId="{54118AC9-C531-7441-A084-52BC6ABF00D4}" srcOrd="0" destOrd="0" presId="urn:microsoft.com/office/officeart/2005/8/layout/cycle3"/>
    <dgm:cxn modelId="{44FCB24A-EBAF-7846-A2D0-D8E1CA1F4BAB}" type="presOf" srcId="{E54917C1-3594-5D49-9850-B8A58A30FD87}" destId="{7040ECE4-9AD2-8E4B-AE70-220306BA27A2}" srcOrd="0" destOrd="0" presId="urn:microsoft.com/office/officeart/2005/8/layout/cycle3"/>
    <dgm:cxn modelId="{17BDAB6B-7CBC-FD4B-A271-CB00018857C3}" srcId="{E54917C1-3594-5D49-9850-B8A58A30FD87}" destId="{8F6D0B59-2228-7B4D-953C-1FD7F110DFF7}" srcOrd="1" destOrd="0" parTransId="{AA80D48F-C0E4-FD4E-942E-178FE9B1559A}" sibTransId="{9F58121B-720E-6F40-A3CF-E2EBD150B368}"/>
    <dgm:cxn modelId="{82A15488-6217-4C44-A1AE-8F3BCA1F45F3}" type="presOf" srcId="{8BBBC2C2-C77A-0949-ACD1-F970C030E91F}" destId="{ACD6D070-A368-3248-BF04-179AA8500E3E}" srcOrd="0" destOrd="0" presId="urn:microsoft.com/office/officeart/2005/8/layout/cycle3"/>
    <dgm:cxn modelId="{FC72528E-0554-AF4A-B767-0D1B5F398054}" srcId="{E54917C1-3594-5D49-9850-B8A58A30FD87}" destId="{1D7339E4-9F6B-3147-B419-F1B3B0A012D3}" srcOrd="2" destOrd="0" parTransId="{2DC1FD46-8902-DB40-888E-6323099F9E9D}" sibTransId="{9C75A81A-B8F9-404E-9629-81D0CE66A66A}"/>
    <dgm:cxn modelId="{908E8CB5-10C7-474D-AA3D-607183FCCA80}" type="presOf" srcId="{4D5386EF-5245-2643-A187-FFD98F660799}" destId="{1226F9CA-04D5-F049-805D-0EEC99FB8BDB}" srcOrd="0" destOrd="0" presId="urn:microsoft.com/office/officeart/2005/8/layout/cycle3"/>
    <dgm:cxn modelId="{5291EAE1-6161-544F-A7C6-68FBD25C107E}" srcId="{E54917C1-3594-5D49-9850-B8A58A30FD87}" destId="{8BBBC2C2-C77A-0949-ACD1-F970C030E91F}" srcOrd="0" destOrd="0" parTransId="{88BF9472-1CD4-1E44-A8DE-8AF80C18A4EC}" sibTransId="{DA8DA1B4-27D2-7D41-90C4-E69660CD7494}"/>
    <dgm:cxn modelId="{A0944879-672E-7949-A0AB-690D388129FD}" type="presParOf" srcId="{7040ECE4-9AD2-8E4B-AE70-220306BA27A2}" destId="{B93E3288-166A-664C-BDF9-0776CF08BE94}" srcOrd="0" destOrd="0" presId="urn:microsoft.com/office/officeart/2005/8/layout/cycle3"/>
    <dgm:cxn modelId="{394073E1-4FE9-9241-A5E7-B8E169EC2468}" type="presParOf" srcId="{B93E3288-166A-664C-BDF9-0776CF08BE94}" destId="{ACD6D070-A368-3248-BF04-179AA8500E3E}" srcOrd="0" destOrd="0" presId="urn:microsoft.com/office/officeart/2005/8/layout/cycle3"/>
    <dgm:cxn modelId="{3B190976-0E62-1E46-AEED-A774C2794676}" type="presParOf" srcId="{B93E3288-166A-664C-BDF9-0776CF08BE94}" destId="{7F00DF9F-47F1-7F40-A25E-47DAA2EDEAF5}" srcOrd="1" destOrd="0" presId="urn:microsoft.com/office/officeart/2005/8/layout/cycle3"/>
    <dgm:cxn modelId="{0D0E0A10-AC63-6E48-B9BA-F17A7E138B40}" type="presParOf" srcId="{B93E3288-166A-664C-BDF9-0776CF08BE94}" destId="{70B0828A-8753-0941-ABB3-7ED80FB04B25}" srcOrd="2" destOrd="0" presId="urn:microsoft.com/office/officeart/2005/8/layout/cycle3"/>
    <dgm:cxn modelId="{144BC582-8FDA-2045-B47E-EE0A100ED19E}" type="presParOf" srcId="{B93E3288-166A-664C-BDF9-0776CF08BE94}" destId="{54118AC9-C531-7441-A084-52BC6ABF00D4}" srcOrd="3" destOrd="0" presId="urn:microsoft.com/office/officeart/2005/8/layout/cycle3"/>
    <dgm:cxn modelId="{97AB59D9-8FF5-6644-832A-E9CEFA757A27}" type="presParOf" srcId="{B93E3288-166A-664C-BDF9-0776CF08BE94}" destId="{1226F9CA-04D5-F049-805D-0EEC99FB8BDB}"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917C1-3594-5D49-9850-B8A58A30FD87}"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en-US"/>
        </a:p>
      </dgm:t>
    </dgm:pt>
    <dgm:pt modelId="{8BBBC2C2-C77A-0949-ACD1-F970C030E91F}">
      <dgm:prSet phldrT="[Text]"/>
      <dgm:spPr/>
      <dgm:t>
        <a:bodyPr/>
        <a:lstStyle/>
        <a:p>
          <a:r>
            <a:rPr lang="en-US"/>
            <a:t>Need</a:t>
          </a:r>
        </a:p>
      </dgm:t>
    </dgm:pt>
    <dgm:pt modelId="{88BF9472-1CD4-1E44-A8DE-8AF80C18A4EC}" type="parTrans" cxnId="{5291EAE1-6161-544F-A7C6-68FBD25C107E}">
      <dgm:prSet/>
      <dgm:spPr/>
      <dgm:t>
        <a:bodyPr/>
        <a:lstStyle/>
        <a:p>
          <a:endParaRPr lang="en-US"/>
        </a:p>
      </dgm:t>
    </dgm:pt>
    <dgm:pt modelId="{DA8DA1B4-27D2-7D41-90C4-E69660CD7494}" type="sibTrans" cxnId="{5291EAE1-6161-544F-A7C6-68FBD25C107E}">
      <dgm:prSet/>
      <dgm:spPr/>
      <dgm:t>
        <a:bodyPr/>
        <a:lstStyle/>
        <a:p>
          <a:endParaRPr lang="en-US"/>
        </a:p>
      </dgm:t>
    </dgm:pt>
    <dgm:pt modelId="{8F6D0B59-2228-7B4D-953C-1FD7F110DFF7}">
      <dgm:prSet phldrT="[Text]"/>
      <dgm:spPr/>
      <dgm:t>
        <a:bodyPr/>
        <a:lstStyle/>
        <a:p>
          <a:r>
            <a:rPr lang="en-US"/>
            <a:t>Need Statement</a:t>
          </a:r>
        </a:p>
      </dgm:t>
    </dgm:pt>
    <dgm:pt modelId="{AA80D48F-C0E4-FD4E-942E-178FE9B1559A}" type="parTrans" cxnId="{17BDAB6B-7CBC-FD4B-A271-CB00018857C3}">
      <dgm:prSet/>
      <dgm:spPr/>
      <dgm:t>
        <a:bodyPr/>
        <a:lstStyle/>
        <a:p>
          <a:endParaRPr lang="en-US"/>
        </a:p>
      </dgm:t>
    </dgm:pt>
    <dgm:pt modelId="{9F58121B-720E-6F40-A3CF-E2EBD150B368}" type="sibTrans" cxnId="{17BDAB6B-7CBC-FD4B-A271-CB00018857C3}">
      <dgm:prSet/>
      <dgm:spPr/>
      <dgm:t>
        <a:bodyPr/>
        <a:lstStyle/>
        <a:p>
          <a:endParaRPr lang="en-US"/>
        </a:p>
      </dgm:t>
    </dgm:pt>
    <dgm:pt modelId="{1D7339E4-9F6B-3147-B419-F1B3B0A012D3}">
      <dgm:prSet phldrT="[Text]"/>
      <dgm:spPr/>
      <dgm:t>
        <a:bodyPr/>
        <a:lstStyle/>
        <a:p>
          <a:r>
            <a:rPr lang="en-US"/>
            <a:t>Goals and Objectives</a:t>
          </a:r>
        </a:p>
      </dgm:t>
    </dgm:pt>
    <dgm:pt modelId="{2DC1FD46-8902-DB40-888E-6323099F9E9D}" type="parTrans" cxnId="{FC72528E-0554-AF4A-B767-0D1B5F398054}">
      <dgm:prSet/>
      <dgm:spPr/>
      <dgm:t>
        <a:bodyPr/>
        <a:lstStyle/>
        <a:p>
          <a:endParaRPr lang="en-US"/>
        </a:p>
      </dgm:t>
    </dgm:pt>
    <dgm:pt modelId="{9C75A81A-B8F9-404E-9629-81D0CE66A66A}" type="sibTrans" cxnId="{FC72528E-0554-AF4A-B767-0D1B5F398054}">
      <dgm:prSet/>
      <dgm:spPr/>
      <dgm:t>
        <a:bodyPr/>
        <a:lstStyle/>
        <a:p>
          <a:endParaRPr lang="en-US"/>
        </a:p>
      </dgm:t>
    </dgm:pt>
    <dgm:pt modelId="{4D5386EF-5245-2643-A187-FFD98F660799}">
      <dgm:prSet/>
      <dgm:spPr/>
      <dgm:t>
        <a:bodyPr/>
        <a:lstStyle/>
        <a:p>
          <a:r>
            <a:rPr lang="en-US"/>
            <a:t>Workplan Activities</a:t>
          </a:r>
        </a:p>
      </dgm:t>
    </dgm:pt>
    <dgm:pt modelId="{C3D523E3-BE82-A545-BEEA-0D7BBE1ECA17}" type="parTrans" cxnId="{CFB1B11C-E922-7E48-817A-07490FD833F9}">
      <dgm:prSet/>
      <dgm:spPr/>
      <dgm:t>
        <a:bodyPr/>
        <a:lstStyle/>
        <a:p>
          <a:endParaRPr lang="en-US"/>
        </a:p>
      </dgm:t>
    </dgm:pt>
    <dgm:pt modelId="{A4CC2194-7E55-4643-BADF-990797BAB248}" type="sibTrans" cxnId="{CFB1B11C-E922-7E48-817A-07490FD833F9}">
      <dgm:prSet/>
      <dgm:spPr/>
      <dgm:t>
        <a:bodyPr/>
        <a:lstStyle/>
        <a:p>
          <a:endParaRPr lang="en-US"/>
        </a:p>
      </dgm:t>
    </dgm:pt>
    <dgm:pt modelId="{7040ECE4-9AD2-8E4B-AE70-220306BA27A2}" type="pres">
      <dgm:prSet presAssocID="{E54917C1-3594-5D49-9850-B8A58A30FD87}" presName="Name0" presStyleCnt="0">
        <dgm:presLayoutVars>
          <dgm:dir/>
          <dgm:resizeHandles val="exact"/>
        </dgm:presLayoutVars>
      </dgm:prSet>
      <dgm:spPr/>
    </dgm:pt>
    <dgm:pt modelId="{B93E3288-166A-664C-BDF9-0776CF08BE94}" type="pres">
      <dgm:prSet presAssocID="{E54917C1-3594-5D49-9850-B8A58A30FD87}" presName="cycle" presStyleCnt="0"/>
      <dgm:spPr/>
    </dgm:pt>
    <dgm:pt modelId="{ACD6D070-A368-3248-BF04-179AA8500E3E}" type="pres">
      <dgm:prSet presAssocID="{8BBBC2C2-C77A-0949-ACD1-F970C030E91F}" presName="nodeFirstNode" presStyleLbl="node1" presStyleIdx="0" presStyleCnt="4">
        <dgm:presLayoutVars>
          <dgm:bulletEnabled val="1"/>
        </dgm:presLayoutVars>
      </dgm:prSet>
      <dgm:spPr/>
    </dgm:pt>
    <dgm:pt modelId="{7F00DF9F-47F1-7F40-A25E-47DAA2EDEAF5}" type="pres">
      <dgm:prSet presAssocID="{DA8DA1B4-27D2-7D41-90C4-E69660CD7494}" presName="sibTransFirstNode" presStyleLbl="bgShp" presStyleIdx="0" presStyleCnt="1"/>
      <dgm:spPr/>
    </dgm:pt>
    <dgm:pt modelId="{70B0828A-8753-0941-ABB3-7ED80FB04B25}" type="pres">
      <dgm:prSet presAssocID="{8F6D0B59-2228-7B4D-953C-1FD7F110DFF7}" presName="nodeFollowingNodes" presStyleLbl="node1" presStyleIdx="1" presStyleCnt="4">
        <dgm:presLayoutVars>
          <dgm:bulletEnabled val="1"/>
        </dgm:presLayoutVars>
      </dgm:prSet>
      <dgm:spPr/>
    </dgm:pt>
    <dgm:pt modelId="{54118AC9-C531-7441-A084-52BC6ABF00D4}" type="pres">
      <dgm:prSet presAssocID="{1D7339E4-9F6B-3147-B419-F1B3B0A012D3}" presName="nodeFollowingNodes" presStyleLbl="node1" presStyleIdx="2" presStyleCnt="4">
        <dgm:presLayoutVars>
          <dgm:bulletEnabled val="1"/>
        </dgm:presLayoutVars>
      </dgm:prSet>
      <dgm:spPr/>
    </dgm:pt>
    <dgm:pt modelId="{1226F9CA-04D5-F049-805D-0EEC99FB8BDB}" type="pres">
      <dgm:prSet presAssocID="{4D5386EF-5245-2643-A187-FFD98F660799}" presName="nodeFollowingNodes" presStyleLbl="node1" presStyleIdx="3" presStyleCnt="4">
        <dgm:presLayoutVars>
          <dgm:bulletEnabled val="1"/>
        </dgm:presLayoutVars>
      </dgm:prSet>
      <dgm:spPr/>
    </dgm:pt>
  </dgm:ptLst>
  <dgm:cxnLst>
    <dgm:cxn modelId="{C5232304-1EC8-ED4F-B69F-3B70FBE8D593}" type="presOf" srcId="{DA8DA1B4-27D2-7D41-90C4-E69660CD7494}" destId="{7F00DF9F-47F1-7F40-A25E-47DAA2EDEAF5}" srcOrd="0" destOrd="0" presId="urn:microsoft.com/office/officeart/2005/8/layout/cycle3"/>
    <dgm:cxn modelId="{CFB1B11C-E922-7E48-817A-07490FD833F9}" srcId="{E54917C1-3594-5D49-9850-B8A58A30FD87}" destId="{4D5386EF-5245-2643-A187-FFD98F660799}" srcOrd="3" destOrd="0" parTransId="{C3D523E3-BE82-A545-BEEA-0D7BBE1ECA17}" sibTransId="{A4CC2194-7E55-4643-BADF-990797BAB248}"/>
    <dgm:cxn modelId="{4CC7385E-02DE-744C-BE0F-5FE012405DD3}" type="presOf" srcId="{8F6D0B59-2228-7B4D-953C-1FD7F110DFF7}" destId="{70B0828A-8753-0941-ABB3-7ED80FB04B25}" srcOrd="0" destOrd="0" presId="urn:microsoft.com/office/officeart/2005/8/layout/cycle3"/>
    <dgm:cxn modelId="{25248260-7F6B-F041-9848-FA0A88CB6AC5}" type="presOf" srcId="{1D7339E4-9F6B-3147-B419-F1B3B0A012D3}" destId="{54118AC9-C531-7441-A084-52BC6ABF00D4}" srcOrd="0" destOrd="0" presId="urn:microsoft.com/office/officeart/2005/8/layout/cycle3"/>
    <dgm:cxn modelId="{44FCB24A-EBAF-7846-A2D0-D8E1CA1F4BAB}" type="presOf" srcId="{E54917C1-3594-5D49-9850-B8A58A30FD87}" destId="{7040ECE4-9AD2-8E4B-AE70-220306BA27A2}" srcOrd="0" destOrd="0" presId="urn:microsoft.com/office/officeart/2005/8/layout/cycle3"/>
    <dgm:cxn modelId="{17BDAB6B-7CBC-FD4B-A271-CB00018857C3}" srcId="{E54917C1-3594-5D49-9850-B8A58A30FD87}" destId="{8F6D0B59-2228-7B4D-953C-1FD7F110DFF7}" srcOrd="1" destOrd="0" parTransId="{AA80D48F-C0E4-FD4E-942E-178FE9B1559A}" sibTransId="{9F58121B-720E-6F40-A3CF-E2EBD150B368}"/>
    <dgm:cxn modelId="{82A15488-6217-4C44-A1AE-8F3BCA1F45F3}" type="presOf" srcId="{8BBBC2C2-C77A-0949-ACD1-F970C030E91F}" destId="{ACD6D070-A368-3248-BF04-179AA8500E3E}" srcOrd="0" destOrd="0" presId="urn:microsoft.com/office/officeart/2005/8/layout/cycle3"/>
    <dgm:cxn modelId="{FC72528E-0554-AF4A-B767-0D1B5F398054}" srcId="{E54917C1-3594-5D49-9850-B8A58A30FD87}" destId="{1D7339E4-9F6B-3147-B419-F1B3B0A012D3}" srcOrd="2" destOrd="0" parTransId="{2DC1FD46-8902-DB40-888E-6323099F9E9D}" sibTransId="{9C75A81A-B8F9-404E-9629-81D0CE66A66A}"/>
    <dgm:cxn modelId="{908E8CB5-10C7-474D-AA3D-607183FCCA80}" type="presOf" srcId="{4D5386EF-5245-2643-A187-FFD98F660799}" destId="{1226F9CA-04D5-F049-805D-0EEC99FB8BDB}" srcOrd="0" destOrd="0" presId="urn:microsoft.com/office/officeart/2005/8/layout/cycle3"/>
    <dgm:cxn modelId="{5291EAE1-6161-544F-A7C6-68FBD25C107E}" srcId="{E54917C1-3594-5D49-9850-B8A58A30FD87}" destId="{8BBBC2C2-C77A-0949-ACD1-F970C030E91F}" srcOrd="0" destOrd="0" parTransId="{88BF9472-1CD4-1E44-A8DE-8AF80C18A4EC}" sibTransId="{DA8DA1B4-27D2-7D41-90C4-E69660CD7494}"/>
    <dgm:cxn modelId="{A0944879-672E-7949-A0AB-690D388129FD}" type="presParOf" srcId="{7040ECE4-9AD2-8E4B-AE70-220306BA27A2}" destId="{B93E3288-166A-664C-BDF9-0776CF08BE94}" srcOrd="0" destOrd="0" presId="urn:microsoft.com/office/officeart/2005/8/layout/cycle3"/>
    <dgm:cxn modelId="{394073E1-4FE9-9241-A5E7-B8E169EC2468}" type="presParOf" srcId="{B93E3288-166A-664C-BDF9-0776CF08BE94}" destId="{ACD6D070-A368-3248-BF04-179AA8500E3E}" srcOrd="0" destOrd="0" presId="urn:microsoft.com/office/officeart/2005/8/layout/cycle3"/>
    <dgm:cxn modelId="{3B190976-0E62-1E46-AEED-A774C2794676}" type="presParOf" srcId="{B93E3288-166A-664C-BDF9-0776CF08BE94}" destId="{7F00DF9F-47F1-7F40-A25E-47DAA2EDEAF5}" srcOrd="1" destOrd="0" presId="urn:microsoft.com/office/officeart/2005/8/layout/cycle3"/>
    <dgm:cxn modelId="{0D0E0A10-AC63-6E48-B9BA-F17A7E138B40}" type="presParOf" srcId="{B93E3288-166A-664C-BDF9-0776CF08BE94}" destId="{70B0828A-8753-0941-ABB3-7ED80FB04B25}" srcOrd="2" destOrd="0" presId="urn:microsoft.com/office/officeart/2005/8/layout/cycle3"/>
    <dgm:cxn modelId="{144BC582-8FDA-2045-B47E-EE0A100ED19E}" type="presParOf" srcId="{B93E3288-166A-664C-BDF9-0776CF08BE94}" destId="{54118AC9-C531-7441-A084-52BC6ABF00D4}" srcOrd="3" destOrd="0" presId="urn:microsoft.com/office/officeart/2005/8/layout/cycle3"/>
    <dgm:cxn modelId="{97AB59D9-8FF5-6644-832A-E9CEFA757A27}" type="presParOf" srcId="{B93E3288-166A-664C-BDF9-0776CF08BE94}" destId="{1226F9CA-04D5-F049-805D-0EEC99FB8BDB}"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917C1-3594-5D49-9850-B8A58A30FD87}"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en-US"/>
        </a:p>
      </dgm:t>
    </dgm:pt>
    <dgm:pt modelId="{8BBBC2C2-C77A-0949-ACD1-F970C030E91F}">
      <dgm:prSet phldrT="[Text]"/>
      <dgm:spPr/>
      <dgm:t>
        <a:bodyPr/>
        <a:lstStyle/>
        <a:p>
          <a:r>
            <a:rPr lang="en-US"/>
            <a:t>Need</a:t>
          </a:r>
        </a:p>
      </dgm:t>
    </dgm:pt>
    <dgm:pt modelId="{88BF9472-1CD4-1E44-A8DE-8AF80C18A4EC}" type="parTrans" cxnId="{5291EAE1-6161-544F-A7C6-68FBD25C107E}">
      <dgm:prSet/>
      <dgm:spPr/>
      <dgm:t>
        <a:bodyPr/>
        <a:lstStyle/>
        <a:p>
          <a:endParaRPr lang="en-US"/>
        </a:p>
      </dgm:t>
    </dgm:pt>
    <dgm:pt modelId="{DA8DA1B4-27D2-7D41-90C4-E69660CD7494}" type="sibTrans" cxnId="{5291EAE1-6161-544F-A7C6-68FBD25C107E}">
      <dgm:prSet/>
      <dgm:spPr/>
      <dgm:t>
        <a:bodyPr/>
        <a:lstStyle/>
        <a:p>
          <a:endParaRPr lang="en-US"/>
        </a:p>
      </dgm:t>
    </dgm:pt>
    <dgm:pt modelId="{8F6D0B59-2228-7B4D-953C-1FD7F110DFF7}">
      <dgm:prSet phldrT="[Text]"/>
      <dgm:spPr/>
      <dgm:t>
        <a:bodyPr/>
        <a:lstStyle/>
        <a:p>
          <a:r>
            <a:rPr lang="en-US"/>
            <a:t>Need Statement</a:t>
          </a:r>
        </a:p>
      </dgm:t>
    </dgm:pt>
    <dgm:pt modelId="{AA80D48F-C0E4-FD4E-942E-178FE9B1559A}" type="parTrans" cxnId="{17BDAB6B-7CBC-FD4B-A271-CB00018857C3}">
      <dgm:prSet/>
      <dgm:spPr/>
      <dgm:t>
        <a:bodyPr/>
        <a:lstStyle/>
        <a:p>
          <a:endParaRPr lang="en-US"/>
        </a:p>
      </dgm:t>
    </dgm:pt>
    <dgm:pt modelId="{9F58121B-720E-6F40-A3CF-E2EBD150B368}" type="sibTrans" cxnId="{17BDAB6B-7CBC-FD4B-A271-CB00018857C3}">
      <dgm:prSet/>
      <dgm:spPr/>
      <dgm:t>
        <a:bodyPr/>
        <a:lstStyle/>
        <a:p>
          <a:endParaRPr lang="en-US"/>
        </a:p>
      </dgm:t>
    </dgm:pt>
    <dgm:pt modelId="{1D7339E4-9F6B-3147-B419-F1B3B0A012D3}">
      <dgm:prSet phldrT="[Text]"/>
      <dgm:spPr/>
      <dgm:t>
        <a:bodyPr/>
        <a:lstStyle/>
        <a:p>
          <a:r>
            <a:rPr lang="en-US"/>
            <a:t>Goals and Objectives</a:t>
          </a:r>
        </a:p>
      </dgm:t>
    </dgm:pt>
    <dgm:pt modelId="{2DC1FD46-8902-DB40-888E-6323099F9E9D}" type="parTrans" cxnId="{FC72528E-0554-AF4A-B767-0D1B5F398054}">
      <dgm:prSet/>
      <dgm:spPr/>
      <dgm:t>
        <a:bodyPr/>
        <a:lstStyle/>
        <a:p>
          <a:endParaRPr lang="en-US"/>
        </a:p>
      </dgm:t>
    </dgm:pt>
    <dgm:pt modelId="{9C75A81A-B8F9-404E-9629-81D0CE66A66A}" type="sibTrans" cxnId="{FC72528E-0554-AF4A-B767-0D1B5F398054}">
      <dgm:prSet/>
      <dgm:spPr/>
      <dgm:t>
        <a:bodyPr/>
        <a:lstStyle/>
        <a:p>
          <a:endParaRPr lang="en-US"/>
        </a:p>
      </dgm:t>
    </dgm:pt>
    <dgm:pt modelId="{4D5386EF-5245-2643-A187-FFD98F660799}">
      <dgm:prSet/>
      <dgm:spPr/>
      <dgm:t>
        <a:bodyPr/>
        <a:lstStyle/>
        <a:p>
          <a:r>
            <a:rPr lang="en-US"/>
            <a:t>Workplan Activities</a:t>
          </a:r>
        </a:p>
      </dgm:t>
    </dgm:pt>
    <dgm:pt modelId="{C3D523E3-BE82-A545-BEEA-0D7BBE1ECA17}" type="parTrans" cxnId="{CFB1B11C-E922-7E48-817A-07490FD833F9}">
      <dgm:prSet/>
      <dgm:spPr/>
      <dgm:t>
        <a:bodyPr/>
        <a:lstStyle/>
        <a:p>
          <a:endParaRPr lang="en-US"/>
        </a:p>
      </dgm:t>
    </dgm:pt>
    <dgm:pt modelId="{A4CC2194-7E55-4643-BADF-990797BAB248}" type="sibTrans" cxnId="{CFB1B11C-E922-7E48-817A-07490FD833F9}">
      <dgm:prSet/>
      <dgm:spPr/>
      <dgm:t>
        <a:bodyPr/>
        <a:lstStyle/>
        <a:p>
          <a:endParaRPr lang="en-US"/>
        </a:p>
      </dgm:t>
    </dgm:pt>
    <dgm:pt modelId="{7040ECE4-9AD2-8E4B-AE70-220306BA27A2}" type="pres">
      <dgm:prSet presAssocID="{E54917C1-3594-5D49-9850-B8A58A30FD87}" presName="Name0" presStyleCnt="0">
        <dgm:presLayoutVars>
          <dgm:dir/>
          <dgm:resizeHandles val="exact"/>
        </dgm:presLayoutVars>
      </dgm:prSet>
      <dgm:spPr/>
    </dgm:pt>
    <dgm:pt modelId="{B93E3288-166A-664C-BDF9-0776CF08BE94}" type="pres">
      <dgm:prSet presAssocID="{E54917C1-3594-5D49-9850-B8A58A30FD87}" presName="cycle" presStyleCnt="0"/>
      <dgm:spPr/>
    </dgm:pt>
    <dgm:pt modelId="{ACD6D070-A368-3248-BF04-179AA8500E3E}" type="pres">
      <dgm:prSet presAssocID="{8BBBC2C2-C77A-0949-ACD1-F970C030E91F}" presName="nodeFirstNode" presStyleLbl="node1" presStyleIdx="0" presStyleCnt="4">
        <dgm:presLayoutVars>
          <dgm:bulletEnabled val="1"/>
        </dgm:presLayoutVars>
      </dgm:prSet>
      <dgm:spPr/>
    </dgm:pt>
    <dgm:pt modelId="{7F00DF9F-47F1-7F40-A25E-47DAA2EDEAF5}" type="pres">
      <dgm:prSet presAssocID="{DA8DA1B4-27D2-7D41-90C4-E69660CD7494}" presName="sibTransFirstNode" presStyleLbl="bgShp" presStyleIdx="0" presStyleCnt="1"/>
      <dgm:spPr/>
    </dgm:pt>
    <dgm:pt modelId="{70B0828A-8753-0941-ABB3-7ED80FB04B25}" type="pres">
      <dgm:prSet presAssocID="{8F6D0B59-2228-7B4D-953C-1FD7F110DFF7}" presName="nodeFollowingNodes" presStyleLbl="node1" presStyleIdx="1" presStyleCnt="4">
        <dgm:presLayoutVars>
          <dgm:bulletEnabled val="1"/>
        </dgm:presLayoutVars>
      </dgm:prSet>
      <dgm:spPr/>
    </dgm:pt>
    <dgm:pt modelId="{54118AC9-C531-7441-A084-52BC6ABF00D4}" type="pres">
      <dgm:prSet presAssocID="{1D7339E4-9F6B-3147-B419-F1B3B0A012D3}" presName="nodeFollowingNodes" presStyleLbl="node1" presStyleIdx="2" presStyleCnt="4">
        <dgm:presLayoutVars>
          <dgm:bulletEnabled val="1"/>
        </dgm:presLayoutVars>
      </dgm:prSet>
      <dgm:spPr/>
    </dgm:pt>
    <dgm:pt modelId="{1226F9CA-04D5-F049-805D-0EEC99FB8BDB}" type="pres">
      <dgm:prSet presAssocID="{4D5386EF-5245-2643-A187-FFD98F660799}" presName="nodeFollowingNodes" presStyleLbl="node1" presStyleIdx="3" presStyleCnt="4">
        <dgm:presLayoutVars>
          <dgm:bulletEnabled val="1"/>
        </dgm:presLayoutVars>
      </dgm:prSet>
      <dgm:spPr/>
    </dgm:pt>
  </dgm:ptLst>
  <dgm:cxnLst>
    <dgm:cxn modelId="{C5232304-1EC8-ED4F-B69F-3B70FBE8D593}" type="presOf" srcId="{DA8DA1B4-27D2-7D41-90C4-E69660CD7494}" destId="{7F00DF9F-47F1-7F40-A25E-47DAA2EDEAF5}" srcOrd="0" destOrd="0" presId="urn:microsoft.com/office/officeart/2005/8/layout/cycle3"/>
    <dgm:cxn modelId="{CFB1B11C-E922-7E48-817A-07490FD833F9}" srcId="{E54917C1-3594-5D49-9850-B8A58A30FD87}" destId="{4D5386EF-5245-2643-A187-FFD98F660799}" srcOrd="3" destOrd="0" parTransId="{C3D523E3-BE82-A545-BEEA-0D7BBE1ECA17}" sibTransId="{A4CC2194-7E55-4643-BADF-990797BAB248}"/>
    <dgm:cxn modelId="{4CC7385E-02DE-744C-BE0F-5FE012405DD3}" type="presOf" srcId="{8F6D0B59-2228-7B4D-953C-1FD7F110DFF7}" destId="{70B0828A-8753-0941-ABB3-7ED80FB04B25}" srcOrd="0" destOrd="0" presId="urn:microsoft.com/office/officeart/2005/8/layout/cycle3"/>
    <dgm:cxn modelId="{25248260-7F6B-F041-9848-FA0A88CB6AC5}" type="presOf" srcId="{1D7339E4-9F6B-3147-B419-F1B3B0A012D3}" destId="{54118AC9-C531-7441-A084-52BC6ABF00D4}" srcOrd="0" destOrd="0" presId="urn:microsoft.com/office/officeart/2005/8/layout/cycle3"/>
    <dgm:cxn modelId="{44FCB24A-EBAF-7846-A2D0-D8E1CA1F4BAB}" type="presOf" srcId="{E54917C1-3594-5D49-9850-B8A58A30FD87}" destId="{7040ECE4-9AD2-8E4B-AE70-220306BA27A2}" srcOrd="0" destOrd="0" presId="urn:microsoft.com/office/officeart/2005/8/layout/cycle3"/>
    <dgm:cxn modelId="{17BDAB6B-7CBC-FD4B-A271-CB00018857C3}" srcId="{E54917C1-3594-5D49-9850-B8A58A30FD87}" destId="{8F6D0B59-2228-7B4D-953C-1FD7F110DFF7}" srcOrd="1" destOrd="0" parTransId="{AA80D48F-C0E4-FD4E-942E-178FE9B1559A}" sibTransId="{9F58121B-720E-6F40-A3CF-E2EBD150B368}"/>
    <dgm:cxn modelId="{82A15488-6217-4C44-A1AE-8F3BCA1F45F3}" type="presOf" srcId="{8BBBC2C2-C77A-0949-ACD1-F970C030E91F}" destId="{ACD6D070-A368-3248-BF04-179AA8500E3E}" srcOrd="0" destOrd="0" presId="urn:microsoft.com/office/officeart/2005/8/layout/cycle3"/>
    <dgm:cxn modelId="{FC72528E-0554-AF4A-B767-0D1B5F398054}" srcId="{E54917C1-3594-5D49-9850-B8A58A30FD87}" destId="{1D7339E4-9F6B-3147-B419-F1B3B0A012D3}" srcOrd="2" destOrd="0" parTransId="{2DC1FD46-8902-DB40-888E-6323099F9E9D}" sibTransId="{9C75A81A-B8F9-404E-9629-81D0CE66A66A}"/>
    <dgm:cxn modelId="{908E8CB5-10C7-474D-AA3D-607183FCCA80}" type="presOf" srcId="{4D5386EF-5245-2643-A187-FFD98F660799}" destId="{1226F9CA-04D5-F049-805D-0EEC99FB8BDB}" srcOrd="0" destOrd="0" presId="urn:microsoft.com/office/officeart/2005/8/layout/cycle3"/>
    <dgm:cxn modelId="{5291EAE1-6161-544F-A7C6-68FBD25C107E}" srcId="{E54917C1-3594-5D49-9850-B8A58A30FD87}" destId="{8BBBC2C2-C77A-0949-ACD1-F970C030E91F}" srcOrd="0" destOrd="0" parTransId="{88BF9472-1CD4-1E44-A8DE-8AF80C18A4EC}" sibTransId="{DA8DA1B4-27D2-7D41-90C4-E69660CD7494}"/>
    <dgm:cxn modelId="{A0944879-672E-7949-A0AB-690D388129FD}" type="presParOf" srcId="{7040ECE4-9AD2-8E4B-AE70-220306BA27A2}" destId="{B93E3288-166A-664C-BDF9-0776CF08BE94}" srcOrd="0" destOrd="0" presId="urn:microsoft.com/office/officeart/2005/8/layout/cycle3"/>
    <dgm:cxn modelId="{394073E1-4FE9-9241-A5E7-B8E169EC2468}" type="presParOf" srcId="{B93E3288-166A-664C-BDF9-0776CF08BE94}" destId="{ACD6D070-A368-3248-BF04-179AA8500E3E}" srcOrd="0" destOrd="0" presId="urn:microsoft.com/office/officeart/2005/8/layout/cycle3"/>
    <dgm:cxn modelId="{3B190976-0E62-1E46-AEED-A774C2794676}" type="presParOf" srcId="{B93E3288-166A-664C-BDF9-0776CF08BE94}" destId="{7F00DF9F-47F1-7F40-A25E-47DAA2EDEAF5}" srcOrd="1" destOrd="0" presId="urn:microsoft.com/office/officeart/2005/8/layout/cycle3"/>
    <dgm:cxn modelId="{0D0E0A10-AC63-6E48-B9BA-F17A7E138B40}" type="presParOf" srcId="{B93E3288-166A-664C-BDF9-0776CF08BE94}" destId="{70B0828A-8753-0941-ABB3-7ED80FB04B25}" srcOrd="2" destOrd="0" presId="urn:microsoft.com/office/officeart/2005/8/layout/cycle3"/>
    <dgm:cxn modelId="{144BC582-8FDA-2045-B47E-EE0A100ED19E}" type="presParOf" srcId="{B93E3288-166A-664C-BDF9-0776CF08BE94}" destId="{54118AC9-C531-7441-A084-52BC6ABF00D4}" srcOrd="3" destOrd="0" presId="urn:microsoft.com/office/officeart/2005/8/layout/cycle3"/>
    <dgm:cxn modelId="{97AB59D9-8FF5-6644-832A-E9CEFA757A27}" type="presParOf" srcId="{B93E3288-166A-664C-BDF9-0776CF08BE94}" destId="{1226F9CA-04D5-F049-805D-0EEC99FB8BDB}"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4917C1-3594-5D49-9850-B8A58A30FD87}"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en-US"/>
        </a:p>
      </dgm:t>
    </dgm:pt>
    <dgm:pt modelId="{8BBBC2C2-C77A-0949-ACD1-F970C030E91F}">
      <dgm:prSet phldrT="[Text]"/>
      <dgm:spPr/>
      <dgm:t>
        <a:bodyPr/>
        <a:lstStyle/>
        <a:p>
          <a:r>
            <a:rPr lang="en-US"/>
            <a:t>Need</a:t>
          </a:r>
        </a:p>
      </dgm:t>
    </dgm:pt>
    <dgm:pt modelId="{88BF9472-1CD4-1E44-A8DE-8AF80C18A4EC}" type="parTrans" cxnId="{5291EAE1-6161-544F-A7C6-68FBD25C107E}">
      <dgm:prSet/>
      <dgm:spPr/>
      <dgm:t>
        <a:bodyPr/>
        <a:lstStyle/>
        <a:p>
          <a:endParaRPr lang="en-US"/>
        </a:p>
      </dgm:t>
    </dgm:pt>
    <dgm:pt modelId="{DA8DA1B4-27D2-7D41-90C4-E69660CD7494}" type="sibTrans" cxnId="{5291EAE1-6161-544F-A7C6-68FBD25C107E}">
      <dgm:prSet/>
      <dgm:spPr/>
      <dgm:t>
        <a:bodyPr/>
        <a:lstStyle/>
        <a:p>
          <a:endParaRPr lang="en-US"/>
        </a:p>
      </dgm:t>
    </dgm:pt>
    <dgm:pt modelId="{8F6D0B59-2228-7B4D-953C-1FD7F110DFF7}">
      <dgm:prSet phldrT="[Text]"/>
      <dgm:spPr/>
      <dgm:t>
        <a:bodyPr/>
        <a:lstStyle/>
        <a:p>
          <a:r>
            <a:rPr lang="en-US"/>
            <a:t>Need Statement</a:t>
          </a:r>
        </a:p>
      </dgm:t>
    </dgm:pt>
    <dgm:pt modelId="{AA80D48F-C0E4-FD4E-942E-178FE9B1559A}" type="parTrans" cxnId="{17BDAB6B-7CBC-FD4B-A271-CB00018857C3}">
      <dgm:prSet/>
      <dgm:spPr/>
      <dgm:t>
        <a:bodyPr/>
        <a:lstStyle/>
        <a:p>
          <a:endParaRPr lang="en-US"/>
        </a:p>
      </dgm:t>
    </dgm:pt>
    <dgm:pt modelId="{9F58121B-720E-6F40-A3CF-E2EBD150B368}" type="sibTrans" cxnId="{17BDAB6B-7CBC-FD4B-A271-CB00018857C3}">
      <dgm:prSet/>
      <dgm:spPr/>
      <dgm:t>
        <a:bodyPr/>
        <a:lstStyle/>
        <a:p>
          <a:endParaRPr lang="en-US"/>
        </a:p>
      </dgm:t>
    </dgm:pt>
    <dgm:pt modelId="{1D7339E4-9F6B-3147-B419-F1B3B0A012D3}">
      <dgm:prSet phldrT="[Text]"/>
      <dgm:spPr/>
      <dgm:t>
        <a:bodyPr/>
        <a:lstStyle/>
        <a:p>
          <a:r>
            <a:rPr lang="en-US"/>
            <a:t>Goals and Objectives</a:t>
          </a:r>
        </a:p>
      </dgm:t>
    </dgm:pt>
    <dgm:pt modelId="{2DC1FD46-8902-DB40-888E-6323099F9E9D}" type="parTrans" cxnId="{FC72528E-0554-AF4A-B767-0D1B5F398054}">
      <dgm:prSet/>
      <dgm:spPr/>
      <dgm:t>
        <a:bodyPr/>
        <a:lstStyle/>
        <a:p>
          <a:endParaRPr lang="en-US"/>
        </a:p>
      </dgm:t>
    </dgm:pt>
    <dgm:pt modelId="{9C75A81A-B8F9-404E-9629-81D0CE66A66A}" type="sibTrans" cxnId="{FC72528E-0554-AF4A-B767-0D1B5F398054}">
      <dgm:prSet/>
      <dgm:spPr/>
      <dgm:t>
        <a:bodyPr/>
        <a:lstStyle/>
        <a:p>
          <a:endParaRPr lang="en-US"/>
        </a:p>
      </dgm:t>
    </dgm:pt>
    <dgm:pt modelId="{4D5386EF-5245-2643-A187-FFD98F660799}">
      <dgm:prSet/>
      <dgm:spPr/>
      <dgm:t>
        <a:bodyPr/>
        <a:lstStyle/>
        <a:p>
          <a:r>
            <a:rPr lang="en-US"/>
            <a:t>Workplan Activities</a:t>
          </a:r>
        </a:p>
      </dgm:t>
    </dgm:pt>
    <dgm:pt modelId="{C3D523E3-BE82-A545-BEEA-0D7BBE1ECA17}" type="parTrans" cxnId="{CFB1B11C-E922-7E48-817A-07490FD833F9}">
      <dgm:prSet/>
      <dgm:spPr/>
      <dgm:t>
        <a:bodyPr/>
        <a:lstStyle/>
        <a:p>
          <a:endParaRPr lang="en-US"/>
        </a:p>
      </dgm:t>
    </dgm:pt>
    <dgm:pt modelId="{A4CC2194-7E55-4643-BADF-990797BAB248}" type="sibTrans" cxnId="{CFB1B11C-E922-7E48-817A-07490FD833F9}">
      <dgm:prSet/>
      <dgm:spPr/>
      <dgm:t>
        <a:bodyPr/>
        <a:lstStyle/>
        <a:p>
          <a:endParaRPr lang="en-US"/>
        </a:p>
      </dgm:t>
    </dgm:pt>
    <dgm:pt modelId="{7040ECE4-9AD2-8E4B-AE70-220306BA27A2}" type="pres">
      <dgm:prSet presAssocID="{E54917C1-3594-5D49-9850-B8A58A30FD87}" presName="Name0" presStyleCnt="0">
        <dgm:presLayoutVars>
          <dgm:dir/>
          <dgm:resizeHandles val="exact"/>
        </dgm:presLayoutVars>
      </dgm:prSet>
      <dgm:spPr/>
    </dgm:pt>
    <dgm:pt modelId="{B93E3288-166A-664C-BDF9-0776CF08BE94}" type="pres">
      <dgm:prSet presAssocID="{E54917C1-3594-5D49-9850-B8A58A30FD87}" presName="cycle" presStyleCnt="0"/>
      <dgm:spPr/>
    </dgm:pt>
    <dgm:pt modelId="{ACD6D070-A368-3248-BF04-179AA8500E3E}" type="pres">
      <dgm:prSet presAssocID="{8BBBC2C2-C77A-0949-ACD1-F970C030E91F}" presName="nodeFirstNode" presStyleLbl="node1" presStyleIdx="0" presStyleCnt="4">
        <dgm:presLayoutVars>
          <dgm:bulletEnabled val="1"/>
        </dgm:presLayoutVars>
      </dgm:prSet>
      <dgm:spPr/>
    </dgm:pt>
    <dgm:pt modelId="{7F00DF9F-47F1-7F40-A25E-47DAA2EDEAF5}" type="pres">
      <dgm:prSet presAssocID="{DA8DA1B4-27D2-7D41-90C4-E69660CD7494}" presName="sibTransFirstNode" presStyleLbl="bgShp" presStyleIdx="0" presStyleCnt="1"/>
      <dgm:spPr/>
    </dgm:pt>
    <dgm:pt modelId="{70B0828A-8753-0941-ABB3-7ED80FB04B25}" type="pres">
      <dgm:prSet presAssocID="{8F6D0B59-2228-7B4D-953C-1FD7F110DFF7}" presName="nodeFollowingNodes" presStyleLbl="node1" presStyleIdx="1" presStyleCnt="4">
        <dgm:presLayoutVars>
          <dgm:bulletEnabled val="1"/>
        </dgm:presLayoutVars>
      </dgm:prSet>
      <dgm:spPr/>
    </dgm:pt>
    <dgm:pt modelId="{54118AC9-C531-7441-A084-52BC6ABF00D4}" type="pres">
      <dgm:prSet presAssocID="{1D7339E4-9F6B-3147-B419-F1B3B0A012D3}" presName="nodeFollowingNodes" presStyleLbl="node1" presStyleIdx="2" presStyleCnt="4">
        <dgm:presLayoutVars>
          <dgm:bulletEnabled val="1"/>
        </dgm:presLayoutVars>
      </dgm:prSet>
      <dgm:spPr/>
    </dgm:pt>
    <dgm:pt modelId="{1226F9CA-04D5-F049-805D-0EEC99FB8BDB}" type="pres">
      <dgm:prSet presAssocID="{4D5386EF-5245-2643-A187-FFD98F660799}" presName="nodeFollowingNodes" presStyleLbl="node1" presStyleIdx="3" presStyleCnt="4">
        <dgm:presLayoutVars>
          <dgm:bulletEnabled val="1"/>
        </dgm:presLayoutVars>
      </dgm:prSet>
      <dgm:spPr/>
    </dgm:pt>
  </dgm:ptLst>
  <dgm:cxnLst>
    <dgm:cxn modelId="{C5232304-1EC8-ED4F-B69F-3B70FBE8D593}" type="presOf" srcId="{DA8DA1B4-27D2-7D41-90C4-E69660CD7494}" destId="{7F00DF9F-47F1-7F40-A25E-47DAA2EDEAF5}" srcOrd="0" destOrd="0" presId="urn:microsoft.com/office/officeart/2005/8/layout/cycle3"/>
    <dgm:cxn modelId="{CFB1B11C-E922-7E48-817A-07490FD833F9}" srcId="{E54917C1-3594-5D49-9850-B8A58A30FD87}" destId="{4D5386EF-5245-2643-A187-FFD98F660799}" srcOrd="3" destOrd="0" parTransId="{C3D523E3-BE82-A545-BEEA-0D7BBE1ECA17}" sibTransId="{A4CC2194-7E55-4643-BADF-990797BAB248}"/>
    <dgm:cxn modelId="{4CC7385E-02DE-744C-BE0F-5FE012405DD3}" type="presOf" srcId="{8F6D0B59-2228-7B4D-953C-1FD7F110DFF7}" destId="{70B0828A-8753-0941-ABB3-7ED80FB04B25}" srcOrd="0" destOrd="0" presId="urn:microsoft.com/office/officeart/2005/8/layout/cycle3"/>
    <dgm:cxn modelId="{25248260-7F6B-F041-9848-FA0A88CB6AC5}" type="presOf" srcId="{1D7339E4-9F6B-3147-B419-F1B3B0A012D3}" destId="{54118AC9-C531-7441-A084-52BC6ABF00D4}" srcOrd="0" destOrd="0" presId="urn:microsoft.com/office/officeart/2005/8/layout/cycle3"/>
    <dgm:cxn modelId="{44FCB24A-EBAF-7846-A2D0-D8E1CA1F4BAB}" type="presOf" srcId="{E54917C1-3594-5D49-9850-B8A58A30FD87}" destId="{7040ECE4-9AD2-8E4B-AE70-220306BA27A2}" srcOrd="0" destOrd="0" presId="urn:microsoft.com/office/officeart/2005/8/layout/cycle3"/>
    <dgm:cxn modelId="{17BDAB6B-7CBC-FD4B-A271-CB00018857C3}" srcId="{E54917C1-3594-5D49-9850-B8A58A30FD87}" destId="{8F6D0B59-2228-7B4D-953C-1FD7F110DFF7}" srcOrd="1" destOrd="0" parTransId="{AA80D48F-C0E4-FD4E-942E-178FE9B1559A}" sibTransId="{9F58121B-720E-6F40-A3CF-E2EBD150B368}"/>
    <dgm:cxn modelId="{82A15488-6217-4C44-A1AE-8F3BCA1F45F3}" type="presOf" srcId="{8BBBC2C2-C77A-0949-ACD1-F970C030E91F}" destId="{ACD6D070-A368-3248-BF04-179AA8500E3E}" srcOrd="0" destOrd="0" presId="urn:microsoft.com/office/officeart/2005/8/layout/cycle3"/>
    <dgm:cxn modelId="{FC72528E-0554-AF4A-B767-0D1B5F398054}" srcId="{E54917C1-3594-5D49-9850-B8A58A30FD87}" destId="{1D7339E4-9F6B-3147-B419-F1B3B0A012D3}" srcOrd="2" destOrd="0" parTransId="{2DC1FD46-8902-DB40-888E-6323099F9E9D}" sibTransId="{9C75A81A-B8F9-404E-9629-81D0CE66A66A}"/>
    <dgm:cxn modelId="{908E8CB5-10C7-474D-AA3D-607183FCCA80}" type="presOf" srcId="{4D5386EF-5245-2643-A187-FFD98F660799}" destId="{1226F9CA-04D5-F049-805D-0EEC99FB8BDB}" srcOrd="0" destOrd="0" presId="urn:microsoft.com/office/officeart/2005/8/layout/cycle3"/>
    <dgm:cxn modelId="{5291EAE1-6161-544F-A7C6-68FBD25C107E}" srcId="{E54917C1-3594-5D49-9850-B8A58A30FD87}" destId="{8BBBC2C2-C77A-0949-ACD1-F970C030E91F}" srcOrd="0" destOrd="0" parTransId="{88BF9472-1CD4-1E44-A8DE-8AF80C18A4EC}" sibTransId="{DA8DA1B4-27D2-7D41-90C4-E69660CD7494}"/>
    <dgm:cxn modelId="{A0944879-672E-7949-A0AB-690D388129FD}" type="presParOf" srcId="{7040ECE4-9AD2-8E4B-AE70-220306BA27A2}" destId="{B93E3288-166A-664C-BDF9-0776CF08BE94}" srcOrd="0" destOrd="0" presId="urn:microsoft.com/office/officeart/2005/8/layout/cycle3"/>
    <dgm:cxn modelId="{394073E1-4FE9-9241-A5E7-B8E169EC2468}" type="presParOf" srcId="{B93E3288-166A-664C-BDF9-0776CF08BE94}" destId="{ACD6D070-A368-3248-BF04-179AA8500E3E}" srcOrd="0" destOrd="0" presId="urn:microsoft.com/office/officeart/2005/8/layout/cycle3"/>
    <dgm:cxn modelId="{3B190976-0E62-1E46-AEED-A774C2794676}" type="presParOf" srcId="{B93E3288-166A-664C-BDF9-0776CF08BE94}" destId="{7F00DF9F-47F1-7F40-A25E-47DAA2EDEAF5}" srcOrd="1" destOrd="0" presId="urn:microsoft.com/office/officeart/2005/8/layout/cycle3"/>
    <dgm:cxn modelId="{0D0E0A10-AC63-6E48-B9BA-F17A7E138B40}" type="presParOf" srcId="{B93E3288-166A-664C-BDF9-0776CF08BE94}" destId="{70B0828A-8753-0941-ABB3-7ED80FB04B25}" srcOrd="2" destOrd="0" presId="urn:microsoft.com/office/officeart/2005/8/layout/cycle3"/>
    <dgm:cxn modelId="{144BC582-8FDA-2045-B47E-EE0A100ED19E}" type="presParOf" srcId="{B93E3288-166A-664C-BDF9-0776CF08BE94}" destId="{54118AC9-C531-7441-A084-52BC6ABF00D4}" srcOrd="3" destOrd="0" presId="urn:microsoft.com/office/officeart/2005/8/layout/cycle3"/>
    <dgm:cxn modelId="{97AB59D9-8FF5-6644-832A-E9CEFA757A27}" type="presParOf" srcId="{B93E3288-166A-664C-BDF9-0776CF08BE94}" destId="{1226F9CA-04D5-F049-805D-0EEC99FB8BDB}"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dgm:t>
        <a:bodyPr vert="horz"/>
        <a:lstStyle/>
        <a:p>
          <a:pPr>
            <a:buFont typeface="Arial" panose="020B0604020202020204" pitchFamily="34" charset="0"/>
            <a:buChar char="•"/>
          </a:pPr>
          <a:r>
            <a:rPr lang="en-US" sz="1800" b="1"/>
            <a:t>Outreach and Recruitment </a:t>
          </a:r>
        </a:p>
      </dgm:t>
    </dgm:pt>
    <dgm:pt modelId="{8948B489-53AF-4B44-A140-D42BB5BDAB69}" type="parTrans" cxnId="{5A59255B-04F4-A74E-9545-B34A4A2FA457}">
      <dgm:prSet/>
      <dgm:spPr/>
      <dgm:t>
        <a:bodyPr/>
        <a:lstStyle/>
        <a:p>
          <a:endParaRPr lang="en-US" sz="1800"/>
        </a:p>
      </dgm:t>
    </dgm:pt>
    <dgm:pt modelId="{6D7DE231-AA81-AB47-92FB-01B04A5B0B64}" type="sibTrans" cxnId="{5A59255B-04F4-A74E-9545-B34A4A2FA457}">
      <dgm:prSet/>
      <dgm:spPr/>
      <dgm:t>
        <a:bodyPr/>
        <a:lstStyle/>
        <a:p>
          <a:endParaRPr lang="en-US" sz="1800"/>
        </a:p>
      </dgm:t>
    </dgm:pt>
    <dgm:pt modelId="{0BD133D1-0897-944D-B7A9-6C39B82CCC1F}">
      <dgm:prSet phldrT="[Text]" custT="1"/>
      <dgm:spPr/>
      <dgm:t>
        <a:bodyPr vert="horz"/>
        <a:lstStyle/>
        <a:p>
          <a:pPr>
            <a:buFont typeface="Arial" panose="020B0604020202020204" pitchFamily="34" charset="0"/>
            <a:buChar char="•"/>
          </a:pPr>
          <a:r>
            <a:rPr lang="en-US" sz="1800" b="1"/>
            <a:t>Employer Engagement </a:t>
          </a:r>
        </a:p>
      </dgm:t>
    </dgm:pt>
    <dgm:pt modelId="{51E054A5-00D2-464A-905C-B8E0EC769C28}" type="parTrans" cxnId="{1C96196E-1099-E046-B45C-DD3B58B7FB64}">
      <dgm:prSet/>
      <dgm:spPr/>
      <dgm:t>
        <a:bodyPr/>
        <a:lstStyle/>
        <a:p>
          <a:endParaRPr lang="en-US" sz="1800"/>
        </a:p>
      </dgm:t>
    </dgm:pt>
    <dgm:pt modelId="{24899F01-BC50-1647-90C4-A8307AF71F15}" type="sibTrans" cxnId="{1C96196E-1099-E046-B45C-DD3B58B7FB64}">
      <dgm:prSet/>
      <dgm:spPr/>
      <dgm:t>
        <a:bodyPr/>
        <a:lstStyle/>
        <a:p>
          <a:endParaRPr lang="en-US" sz="1800"/>
        </a:p>
      </dgm:t>
    </dgm:pt>
    <dgm:pt modelId="{285E6F6C-12C9-F642-820C-6B3E286FCB5D}">
      <dgm:prSet phldrT="[Text]" custT="1"/>
      <dgm:spPr/>
      <dgm:t>
        <a:bodyPr vert="horz" anchor="ctr"/>
        <a:lstStyle/>
        <a:p>
          <a:pPr algn="ctr">
            <a:buFont typeface="Arial" panose="020B0604020202020204" pitchFamily="34" charset="0"/>
            <a:buChar char="•"/>
          </a:pPr>
          <a:r>
            <a:rPr lang="en-US" sz="1800" b="1"/>
            <a:t>Career Planning </a:t>
          </a:r>
          <a:r>
            <a:rPr lang="en-US" sz="1800"/>
            <a:t> </a:t>
          </a:r>
        </a:p>
      </dgm:t>
    </dgm:pt>
    <dgm:pt modelId="{7DDED381-0DBC-8443-9B1B-7146D8DC2D1E}" type="parTrans" cxnId="{D2717079-FD75-9544-AAB4-8990F5A3DA2E}">
      <dgm:prSet/>
      <dgm:spPr/>
      <dgm:t>
        <a:bodyPr/>
        <a:lstStyle/>
        <a:p>
          <a:endParaRPr lang="en-US" sz="1800"/>
        </a:p>
      </dgm:t>
    </dgm:pt>
    <dgm:pt modelId="{B9159E34-BAE6-AF4A-BAEC-AAB9706418C3}" type="sibTrans" cxnId="{D2717079-FD75-9544-AAB4-8990F5A3DA2E}">
      <dgm:prSet/>
      <dgm:spPr/>
      <dgm:t>
        <a:bodyPr/>
        <a:lstStyle/>
        <a:p>
          <a:endParaRPr lang="en-US" sz="1800"/>
        </a:p>
      </dgm:t>
    </dgm:pt>
    <dgm:pt modelId="{48810DE5-E7D4-D941-8BA3-BBF26381AF60}">
      <dgm:prSet custT="1"/>
      <dgm:spPr/>
      <dgm:t>
        <a:bodyPr vert="horz"/>
        <a:lstStyle/>
        <a:p>
          <a:pPr>
            <a:buFont typeface="Arial" panose="020B0604020202020204" pitchFamily="34" charset="0"/>
            <a:buChar char="•"/>
          </a:pPr>
          <a:r>
            <a:rPr lang="en-US" sz="1800" b="1"/>
            <a:t>Training /Sector –Based/Employability Skills</a:t>
          </a:r>
        </a:p>
      </dgm:t>
    </dgm:pt>
    <dgm:pt modelId="{AADD0A66-0747-F24C-AAD6-F9B4C2185DBC}" type="parTrans" cxnId="{E188474A-F975-294C-9C82-48D1E7B712BC}">
      <dgm:prSet/>
      <dgm:spPr/>
      <dgm:t>
        <a:bodyPr/>
        <a:lstStyle/>
        <a:p>
          <a:endParaRPr lang="en-US" sz="1800"/>
        </a:p>
      </dgm:t>
    </dgm:pt>
    <dgm:pt modelId="{D26231BF-775E-8C4F-8729-FE1C6D09F473}" type="sibTrans" cxnId="{E188474A-F975-294C-9C82-48D1E7B712BC}">
      <dgm:prSet/>
      <dgm:spPr/>
      <dgm:t>
        <a:bodyPr/>
        <a:lstStyle/>
        <a:p>
          <a:endParaRPr lang="en-US" sz="1800"/>
        </a:p>
      </dgm:t>
    </dgm:pt>
    <dgm:pt modelId="{D0153052-A9E5-B344-848B-9D1B597FE1AA}">
      <dgm:prSet custT="1"/>
      <dgm:spPr/>
      <dgm:t>
        <a:bodyPr vert="horz"/>
        <a:lstStyle/>
        <a:p>
          <a:pPr>
            <a:buFont typeface="Arial" panose="020B0604020202020204" pitchFamily="34" charset="0"/>
            <a:buChar char="•"/>
          </a:pPr>
          <a:r>
            <a:rPr lang="en-US" sz="1800" b="1"/>
            <a:t>Placement </a:t>
          </a:r>
        </a:p>
      </dgm:t>
    </dgm:pt>
    <dgm:pt modelId="{A2953F03-C124-0C47-8B7A-12414F6051BE}" type="parTrans" cxnId="{A53A3BD9-C416-4649-98D7-DEE250E02071}">
      <dgm:prSet/>
      <dgm:spPr/>
      <dgm:t>
        <a:bodyPr/>
        <a:lstStyle/>
        <a:p>
          <a:endParaRPr lang="en-US" sz="1800"/>
        </a:p>
      </dgm:t>
    </dgm:pt>
    <dgm:pt modelId="{133768B4-CEFF-BE4F-8705-C0D4366CE66B}" type="sibTrans" cxnId="{A53A3BD9-C416-4649-98D7-DEE250E02071}">
      <dgm:prSet/>
      <dgm:spPr/>
      <dgm:t>
        <a:bodyPr/>
        <a:lstStyle/>
        <a:p>
          <a:endParaRPr lang="en-US" sz="1800"/>
        </a:p>
      </dgm:t>
    </dgm:pt>
    <dgm:pt modelId="{5BA827FD-E315-6249-8368-83DB24009AD3}">
      <dgm:prSet custT="1"/>
      <dgm:spPr/>
      <dgm:t>
        <a:bodyPr vert="horz"/>
        <a:lstStyle/>
        <a:p>
          <a:pPr>
            <a:buFont typeface="Arial" panose="020B0604020202020204" pitchFamily="34" charset="0"/>
            <a:buChar char="•"/>
          </a:pPr>
          <a:r>
            <a:rPr lang="en-US" sz="1800" b="1"/>
            <a:t>Follow-Up </a:t>
          </a:r>
        </a:p>
      </dgm:t>
    </dgm:pt>
    <dgm:pt modelId="{052E1FA8-CA77-0543-A24C-0A7C52A66199}" type="parTrans" cxnId="{05900BCB-10C1-0D4F-B644-C8738133D7D3}">
      <dgm:prSet/>
      <dgm:spPr/>
      <dgm:t>
        <a:bodyPr/>
        <a:lstStyle/>
        <a:p>
          <a:endParaRPr lang="en-US" sz="1800"/>
        </a:p>
      </dgm:t>
    </dgm:pt>
    <dgm:pt modelId="{DF243A6D-290C-A54B-A1B3-D695B187AE1B}" type="sibTrans" cxnId="{05900BCB-10C1-0D4F-B644-C8738133D7D3}">
      <dgm:prSet/>
      <dgm:spPr/>
      <dgm:t>
        <a:bodyPr/>
        <a:lstStyle/>
        <a:p>
          <a:endParaRPr lang="en-US" sz="1800"/>
        </a:p>
      </dgm:t>
    </dgm:pt>
    <dgm:pt modelId="{DF94476A-C323-4FA3-86CC-DF812BAE3F7F}">
      <dgm:prSet custT="1"/>
      <dgm:spPr/>
      <dgm:t>
        <a:bodyPr/>
        <a:lstStyle/>
        <a:p>
          <a:pPr>
            <a:buFont typeface="Arial" panose="020B0604020202020204" pitchFamily="34" charset="0"/>
            <a:buChar char="•"/>
          </a:pPr>
          <a:r>
            <a:rPr lang="en-US" sz="1800" b="1"/>
            <a:t>Supportive Services / Barrier Reduction Funds</a:t>
          </a:r>
        </a:p>
      </dgm:t>
    </dgm:pt>
    <dgm:pt modelId="{3B970189-E8B2-4D49-B6DE-F4B478646E06}" type="parTrans" cxnId="{FD6539B7-67E8-4A7E-B790-CC978760FE8A}">
      <dgm:prSet/>
      <dgm:spPr/>
      <dgm:t>
        <a:bodyPr/>
        <a:lstStyle/>
        <a:p>
          <a:endParaRPr lang="en-US"/>
        </a:p>
      </dgm:t>
    </dgm:pt>
    <dgm:pt modelId="{DB0FBE2C-68B5-4B36-92E2-F5A8BABD9A55}" type="sibTrans" cxnId="{FD6539B7-67E8-4A7E-B790-CC978760FE8A}">
      <dgm:prSet/>
      <dgm:spPr/>
      <dgm:t>
        <a:bodyPr/>
        <a:lstStyle/>
        <a:p>
          <a:endParaRPr lang="en-US"/>
        </a:p>
      </dgm:t>
    </dgm:pt>
    <dgm:pt modelId="{C3C28365-2D66-404A-B006-6BB8B8E1EE43}">
      <dgm:prSet custT="1"/>
      <dgm:spPr/>
      <dgm:t>
        <a:bodyPr vert="horz"/>
        <a:lstStyle/>
        <a:p>
          <a:pPr>
            <a:lnSpc>
              <a:spcPct val="100000"/>
            </a:lnSpc>
            <a:spcAft>
              <a:spcPts val="0"/>
            </a:spcAft>
            <a:buFont typeface="Arial" panose="020B0604020202020204" pitchFamily="34" charset="0"/>
            <a:buChar char="•"/>
          </a:pPr>
          <a:r>
            <a:rPr lang="en-US" sz="1800" b="1"/>
            <a:t>Work-Based Learning /</a:t>
          </a:r>
        </a:p>
        <a:p>
          <a:pPr>
            <a:lnSpc>
              <a:spcPct val="100000"/>
            </a:lnSpc>
            <a:spcAft>
              <a:spcPts val="0"/>
            </a:spcAft>
            <a:buFont typeface="Arial" panose="020B0604020202020204" pitchFamily="34" charset="0"/>
            <a:buChar char="•"/>
          </a:pPr>
          <a:r>
            <a:rPr lang="en-US" sz="1800" b="1"/>
            <a:t> Work-Based Training </a:t>
          </a:r>
        </a:p>
      </dgm:t>
    </dgm:pt>
    <dgm:pt modelId="{A578E260-D590-5141-85E3-70E19D7B3E30}" type="sibTrans" cxnId="{0A83B197-142F-D642-A153-C7445E72FBC2}">
      <dgm:prSet/>
      <dgm:spPr/>
      <dgm:t>
        <a:bodyPr/>
        <a:lstStyle/>
        <a:p>
          <a:endParaRPr lang="en-US" sz="1800"/>
        </a:p>
      </dgm:t>
    </dgm:pt>
    <dgm:pt modelId="{13FEE412-BA8B-544D-AFEC-366E424CDC23}" type="parTrans" cxnId="{0A83B197-142F-D642-A153-C7445E72FBC2}">
      <dgm:prSet/>
      <dgm:spPr/>
      <dgm:t>
        <a:bodyPr/>
        <a:lstStyle/>
        <a:p>
          <a:endParaRPr lang="en-US" sz="1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custScaleY="108527">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dgm:presLayoutVars>
          <dgm:bulletEnabled val="1"/>
        </dgm:presLayoutVars>
      </dgm:prSet>
      <dgm:spPr/>
    </dgm:pt>
    <dgm:pt modelId="{62DC08F3-5820-F347-AA90-4D5DB8D9BA5F}" type="pres">
      <dgm:prSet presAssocID="{A578E260-D590-5141-85E3-70E19D7B3E30}" presName="sibTrans" presStyleCnt="0"/>
      <dgm:spPr/>
    </dgm:pt>
    <dgm:pt modelId="{1DB4235D-A864-4C97-86FD-562553C8307E}" type="pres">
      <dgm:prSet presAssocID="{DF94476A-C323-4FA3-86CC-DF812BAE3F7F}" presName="node" presStyleLbl="node1" presStyleIdx="5" presStyleCnt="8">
        <dgm:presLayoutVars>
          <dgm:bulletEnabled val="1"/>
        </dgm:presLayoutVars>
      </dgm:prSet>
      <dgm:spPr/>
    </dgm:pt>
    <dgm:pt modelId="{B45EBB77-5060-43AD-AAF5-14279CAA3BFD}" type="pres">
      <dgm:prSet presAssocID="{DB0FBE2C-68B5-4B36-92E2-F5A8BABD9A55}" presName="sibTrans" presStyleCnt="0"/>
      <dgm:spPr/>
    </dgm:pt>
    <dgm:pt modelId="{07902AF2-D7AA-F043-AB82-39CFFDA0FDB5}" type="pres">
      <dgm:prSet presAssocID="{D0153052-A9E5-B344-848B-9D1B597FE1AA}" presName="node" presStyleLbl="node1" presStyleIdx="6" presStyleCnt="8">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D6539B7-67E8-4A7E-B790-CC978760FE8A}" srcId="{705CBBC0-0E68-424F-85D2-E7DAC0C388B6}" destId="{DF94476A-C323-4FA3-86CC-DF812BAE3F7F}" srcOrd="5" destOrd="0" parTransId="{3B970189-E8B2-4D49-B6DE-F4B478646E06}" sibTransId="{DB0FBE2C-68B5-4B36-92E2-F5A8BABD9A55}"/>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3E00B0D1-7439-4094-A57C-6A0F206D3605}" type="presOf" srcId="{DF94476A-C323-4FA3-86CC-DF812BAE3F7F}" destId="{1DB4235D-A864-4C97-86FD-562553C8307E}" srcOrd="0" destOrd="0" presId="urn:microsoft.com/office/officeart/2005/8/layout/default"/>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06D98273-07E3-4285-ACE1-CA2FCCDF16CE}" type="presParOf" srcId="{7A24E677-6FAA-F64F-8C5B-EE3A3F51AC79}" destId="{1DB4235D-A864-4C97-86FD-562553C8307E}" srcOrd="10" destOrd="0" presId="urn:microsoft.com/office/officeart/2005/8/layout/default"/>
    <dgm:cxn modelId="{EC79D4BC-1D6F-4BB6-8865-5B5C12D599E9}" type="presParOf" srcId="{7A24E677-6FAA-F64F-8C5B-EE3A3F51AC79}" destId="{B45EBB77-5060-43AD-AAF5-14279CAA3BFD}"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nchor="ctr"/>
        <a:lstStyle/>
        <a:p>
          <a:pPr algn="ctr">
            <a:buFont typeface="Arial" panose="020B0604020202020204" pitchFamily="34" charset="0"/>
            <a:buChar char="•"/>
          </a:pPr>
          <a:r>
            <a:rPr lang="en-US" sz="800" b="1"/>
            <a:t>Career Planning </a:t>
          </a:r>
          <a:r>
            <a:rPr lang="en-US" sz="80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a:t>Work-Based Learning /</a:t>
          </a:r>
        </a:p>
        <a:p>
          <a:pPr>
            <a:lnSpc>
              <a:spcPct val="100000"/>
            </a:lnSpc>
            <a:spcAft>
              <a:spcPts val="0"/>
            </a:spcAft>
            <a:buFont typeface="Arial" panose="020B0604020202020204" pitchFamily="34" charset="0"/>
            <a:buChar char="•"/>
          </a:pPr>
          <a:r>
            <a:rPr lang="en-US" sz="800" b="1"/>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31F96-DB8E-4EC5-A42B-83526BF46319}">
      <dsp:nvSpPr>
        <dsp:cNvPr id="0" name=""/>
        <dsp:cNvSpPr/>
      </dsp:nvSpPr>
      <dsp:spPr>
        <a:xfrm>
          <a:off x="3224" y="816533"/>
          <a:ext cx="1713325" cy="597743"/>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scene3d>
        <a:sp3d>
          <a:bevelT/>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Program Description</a:t>
          </a:r>
          <a:endParaRPr lang="en-US" sz="1200" kern="1200">
            <a:solidFill>
              <a:schemeClr val="tx1"/>
            </a:solidFill>
          </a:endParaRPr>
        </a:p>
      </dsp:txBody>
      <dsp:txXfrm>
        <a:off x="3224" y="816533"/>
        <a:ext cx="1713325" cy="597743"/>
      </dsp:txXfrm>
    </dsp:sp>
    <dsp:sp modelId="{99CD4391-2F70-4AC6-8FA2-0363D3E2F289}">
      <dsp:nvSpPr>
        <dsp:cNvPr id="0" name=""/>
        <dsp:cNvSpPr/>
      </dsp:nvSpPr>
      <dsp:spPr>
        <a:xfrm>
          <a:off x="3224" y="1414277"/>
          <a:ext cx="1713325" cy="31292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a:t>Intent</a:t>
          </a:r>
        </a:p>
        <a:p>
          <a:pPr marL="114300" lvl="1" indent="-114300" algn="l" defTabSz="533400">
            <a:lnSpc>
              <a:spcPct val="90000"/>
            </a:lnSpc>
            <a:spcBef>
              <a:spcPct val="0"/>
            </a:spcBef>
            <a:spcAft>
              <a:spcPct val="15000"/>
            </a:spcAft>
            <a:buChar char="•"/>
          </a:pPr>
          <a:r>
            <a:rPr lang="en-US" sz="1200" b="1" kern="1200"/>
            <a:t>Program Description</a:t>
          </a:r>
        </a:p>
        <a:p>
          <a:pPr marL="114300" lvl="1" indent="-114300" algn="l" defTabSz="533400">
            <a:lnSpc>
              <a:spcPct val="90000"/>
            </a:lnSpc>
            <a:spcBef>
              <a:spcPct val="0"/>
            </a:spcBef>
            <a:spcAft>
              <a:spcPct val="15000"/>
            </a:spcAft>
            <a:buChar char="•"/>
          </a:pPr>
          <a:r>
            <a:rPr lang="en-US" sz="1200" b="1" kern="1200"/>
            <a:t>Program History</a:t>
          </a:r>
        </a:p>
        <a:p>
          <a:pPr marL="114300" lvl="1" indent="-114300" algn="l" defTabSz="533400">
            <a:lnSpc>
              <a:spcPct val="90000"/>
            </a:lnSpc>
            <a:spcBef>
              <a:spcPct val="0"/>
            </a:spcBef>
            <a:spcAft>
              <a:spcPct val="15000"/>
            </a:spcAft>
            <a:buChar char="•"/>
          </a:pPr>
          <a:r>
            <a:rPr lang="en-US" sz="1200" b="1" kern="1200"/>
            <a:t>Performance Goals and Measures</a:t>
          </a:r>
        </a:p>
      </dsp:txBody>
      <dsp:txXfrm>
        <a:off x="3224" y="1414277"/>
        <a:ext cx="1713325" cy="3129299"/>
      </dsp:txXfrm>
    </dsp:sp>
    <dsp:sp modelId="{B376EAE1-CC46-4666-8ADC-BD2FD7C2D68F}">
      <dsp:nvSpPr>
        <dsp:cNvPr id="0" name=""/>
        <dsp:cNvSpPr/>
      </dsp:nvSpPr>
      <dsp:spPr>
        <a:xfrm>
          <a:off x="1956415" y="816533"/>
          <a:ext cx="1713325" cy="597743"/>
        </a:xfrm>
        <a:prstGeom prst="rect">
          <a:avLst/>
        </a:prstGeom>
        <a:gradFill rotWithShape="0">
          <a:gsLst>
            <a:gs pos="0">
              <a:schemeClr val="accent4">
                <a:hueOff val="-1654372"/>
                <a:satOff val="9289"/>
                <a:lumOff val="-431"/>
                <a:alphaOff val="0"/>
                <a:shade val="85000"/>
                <a:satMod val="130000"/>
              </a:schemeClr>
            </a:gs>
            <a:gs pos="34000">
              <a:schemeClr val="accent4">
                <a:hueOff val="-1654372"/>
                <a:satOff val="9289"/>
                <a:lumOff val="-431"/>
                <a:alphaOff val="0"/>
                <a:shade val="87000"/>
                <a:satMod val="125000"/>
              </a:schemeClr>
            </a:gs>
            <a:gs pos="70000">
              <a:schemeClr val="accent4">
                <a:hueOff val="-1654372"/>
                <a:satOff val="9289"/>
                <a:lumOff val="-431"/>
                <a:alphaOff val="0"/>
                <a:tint val="100000"/>
                <a:shade val="90000"/>
                <a:satMod val="130000"/>
              </a:schemeClr>
            </a:gs>
            <a:gs pos="100000">
              <a:schemeClr val="accent4">
                <a:hueOff val="-1654372"/>
                <a:satOff val="9289"/>
                <a:lumOff val="-431"/>
                <a:alphaOff val="0"/>
                <a:tint val="100000"/>
                <a:shade val="100000"/>
                <a:satMod val="110000"/>
              </a:schemeClr>
            </a:gs>
          </a:gsLst>
          <a:path path="circle">
            <a:fillToRect l="100000" t="100000" r="100000" b="100000"/>
          </a:path>
        </a:gradFill>
        <a:ln w="12700" cap="flat" cmpd="sng" algn="ctr">
          <a:solidFill>
            <a:schemeClr val="accent4">
              <a:hueOff val="-1654372"/>
              <a:satOff val="9289"/>
              <a:lumOff val="-431"/>
              <a:alphaOff val="0"/>
            </a:schemeClr>
          </a:solidFill>
          <a:prstDash val="solid"/>
        </a:ln>
        <a:effectLst>
          <a:outerShdw blurRad="38100" dist="25400" dir="2700000" algn="br" rotWithShape="0">
            <a:srgbClr val="000000">
              <a:alpha val="60000"/>
            </a:srgbClr>
          </a:outerShdw>
        </a:effectLst>
        <a:scene3d>
          <a:camera prst="orthographicFront"/>
          <a:lightRig rig="threePt" dir="t"/>
        </a:scene3d>
        <a:sp3d>
          <a:bevelT/>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Funding Information</a:t>
          </a:r>
          <a:endParaRPr lang="en-US" sz="1200" kern="1200">
            <a:solidFill>
              <a:schemeClr val="tx1"/>
            </a:solidFill>
          </a:endParaRPr>
        </a:p>
      </dsp:txBody>
      <dsp:txXfrm>
        <a:off x="1956415" y="816533"/>
        <a:ext cx="1713325" cy="597743"/>
      </dsp:txXfrm>
    </dsp:sp>
    <dsp:sp modelId="{10C3D11E-8972-4E07-AA73-08D0FEF3378C}">
      <dsp:nvSpPr>
        <dsp:cNvPr id="0" name=""/>
        <dsp:cNvSpPr/>
      </dsp:nvSpPr>
      <dsp:spPr>
        <a:xfrm>
          <a:off x="1956415" y="1414277"/>
          <a:ext cx="1713325" cy="3129299"/>
        </a:xfrm>
        <a:prstGeom prst="rect">
          <a:avLst/>
        </a:prstGeom>
        <a:solidFill>
          <a:schemeClr val="accent4">
            <a:tint val="40000"/>
            <a:alpha val="90000"/>
            <a:hueOff val="-1740816"/>
            <a:satOff val="11410"/>
            <a:lumOff val="488"/>
            <a:alphaOff val="0"/>
          </a:schemeClr>
        </a:solidFill>
        <a:ln w="12700" cap="flat" cmpd="sng" algn="ctr">
          <a:solidFill>
            <a:schemeClr val="accent4">
              <a:tint val="40000"/>
              <a:alpha val="90000"/>
              <a:hueOff val="-1740816"/>
              <a:satOff val="11410"/>
              <a:lumOff val="488"/>
              <a:alphaOff val="0"/>
            </a:schemeClr>
          </a:solidFill>
          <a:prstDash val="solid"/>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a:t>Award Range</a:t>
          </a:r>
        </a:p>
        <a:p>
          <a:pPr marL="114300" lvl="1" indent="-114300" algn="l" defTabSz="533400">
            <a:lnSpc>
              <a:spcPct val="90000"/>
            </a:lnSpc>
            <a:spcBef>
              <a:spcPct val="0"/>
            </a:spcBef>
            <a:spcAft>
              <a:spcPct val="15000"/>
            </a:spcAft>
            <a:buChar char="•"/>
          </a:pPr>
          <a:r>
            <a:rPr lang="en-US" sz="1200" b="1" kern="1200"/>
            <a:t>Start date/End date</a:t>
          </a:r>
        </a:p>
      </dsp:txBody>
      <dsp:txXfrm>
        <a:off x="1956415" y="1414277"/>
        <a:ext cx="1713325" cy="3129299"/>
      </dsp:txXfrm>
    </dsp:sp>
    <dsp:sp modelId="{D05CCFF7-1756-4084-BE8F-0712137A79A8}">
      <dsp:nvSpPr>
        <dsp:cNvPr id="0" name=""/>
        <dsp:cNvSpPr/>
      </dsp:nvSpPr>
      <dsp:spPr>
        <a:xfrm>
          <a:off x="3909606" y="816533"/>
          <a:ext cx="1713325" cy="597743"/>
        </a:xfrm>
        <a:prstGeom prst="rect">
          <a:avLst/>
        </a:prstGeom>
        <a:gradFill rotWithShape="0">
          <a:gsLst>
            <a:gs pos="0">
              <a:schemeClr val="accent4">
                <a:hueOff val="-3308744"/>
                <a:satOff val="18578"/>
                <a:lumOff val="-862"/>
                <a:alphaOff val="0"/>
                <a:shade val="85000"/>
                <a:satMod val="130000"/>
              </a:schemeClr>
            </a:gs>
            <a:gs pos="34000">
              <a:schemeClr val="accent4">
                <a:hueOff val="-3308744"/>
                <a:satOff val="18578"/>
                <a:lumOff val="-862"/>
                <a:alphaOff val="0"/>
                <a:shade val="87000"/>
                <a:satMod val="125000"/>
              </a:schemeClr>
            </a:gs>
            <a:gs pos="70000">
              <a:schemeClr val="accent4">
                <a:hueOff val="-3308744"/>
                <a:satOff val="18578"/>
                <a:lumOff val="-862"/>
                <a:alphaOff val="0"/>
                <a:tint val="100000"/>
                <a:shade val="90000"/>
                <a:satMod val="130000"/>
              </a:schemeClr>
            </a:gs>
            <a:gs pos="100000">
              <a:schemeClr val="accent4">
                <a:hueOff val="-3308744"/>
                <a:satOff val="18578"/>
                <a:lumOff val="-862"/>
                <a:alphaOff val="0"/>
                <a:tint val="100000"/>
                <a:shade val="100000"/>
                <a:satMod val="110000"/>
              </a:schemeClr>
            </a:gs>
          </a:gsLst>
          <a:path path="circle">
            <a:fillToRect l="100000" t="100000" r="100000" b="100000"/>
          </a:path>
        </a:gradFill>
        <a:ln w="12700" cap="flat" cmpd="sng" algn="ctr">
          <a:solidFill>
            <a:schemeClr val="accent4">
              <a:hueOff val="-3308744"/>
              <a:satOff val="18578"/>
              <a:lumOff val="-862"/>
              <a:alphaOff val="0"/>
            </a:schemeClr>
          </a:solidFill>
          <a:prstDash val="solid"/>
        </a:ln>
        <a:effectLst>
          <a:outerShdw blurRad="38100" dist="25400" dir="2700000" algn="br" rotWithShape="0">
            <a:srgbClr val="000000">
              <a:alpha val="60000"/>
            </a:srgbClr>
          </a:outerShdw>
        </a:effectLst>
        <a:scene3d>
          <a:camera prst="orthographicFront"/>
          <a:lightRig rig="threePt" dir="t"/>
        </a:scene3d>
        <a:sp3d>
          <a:bevelT/>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Eligibility Information</a:t>
          </a:r>
          <a:endParaRPr lang="en-US" sz="1200" kern="1200">
            <a:solidFill>
              <a:schemeClr val="tx1"/>
            </a:solidFill>
          </a:endParaRPr>
        </a:p>
      </dsp:txBody>
      <dsp:txXfrm>
        <a:off x="3909606" y="816533"/>
        <a:ext cx="1713325" cy="597743"/>
      </dsp:txXfrm>
    </dsp:sp>
    <dsp:sp modelId="{987CD9D1-A9C3-4809-94A8-0F569C47409F}">
      <dsp:nvSpPr>
        <dsp:cNvPr id="0" name=""/>
        <dsp:cNvSpPr/>
      </dsp:nvSpPr>
      <dsp:spPr>
        <a:xfrm>
          <a:off x="3909606" y="1414277"/>
          <a:ext cx="1713325" cy="3129299"/>
        </a:xfrm>
        <a:prstGeom prst="rect">
          <a:avLst/>
        </a:prstGeom>
        <a:solidFill>
          <a:schemeClr val="accent4">
            <a:tint val="40000"/>
            <a:alpha val="90000"/>
            <a:hueOff val="-3481633"/>
            <a:satOff val="22820"/>
            <a:lumOff val="976"/>
            <a:alphaOff val="0"/>
          </a:schemeClr>
        </a:solidFill>
        <a:ln w="12700" cap="flat" cmpd="sng" algn="ctr">
          <a:solidFill>
            <a:schemeClr val="accent4">
              <a:tint val="40000"/>
              <a:alpha val="90000"/>
              <a:hueOff val="-3481633"/>
              <a:satOff val="22820"/>
              <a:lumOff val="976"/>
              <a:alphaOff val="0"/>
            </a:schemeClr>
          </a:solidFill>
          <a:prstDash val="solid"/>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a:t>Eligible Applicants</a:t>
          </a:r>
        </a:p>
        <a:p>
          <a:pPr marL="114300" lvl="1" indent="-114300" algn="l" defTabSz="533400">
            <a:lnSpc>
              <a:spcPct val="90000"/>
            </a:lnSpc>
            <a:spcBef>
              <a:spcPct val="0"/>
            </a:spcBef>
            <a:spcAft>
              <a:spcPct val="15000"/>
            </a:spcAft>
            <a:buChar char="•"/>
          </a:pPr>
          <a:r>
            <a:rPr lang="en-US" sz="1200" b="1" kern="1200"/>
            <a:t>Cost Sharing or Matching</a:t>
          </a:r>
        </a:p>
        <a:p>
          <a:pPr marL="114300" lvl="1" indent="-114300" algn="l" defTabSz="533400">
            <a:lnSpc>
              <a:spcPct val="90000"/>
            </a:lnSpc>
            <a:spcBef>
              <a:spcPct val="0"/>
            </a:spcBef>
            <a:spcAft>
              <a:spcPct val="15000"/>
            </a:spcAft>
            <a:buChar char="•"/>
          </a:pPr>
          <a:r>
            <a:rPr lang="en-US" sz="1200" b="1" kern="1200"/>
            <a:t>Indirect Cost Rate</a:t>
          </a:r>
        </a:p>
      </dsp:txBody>
      <dsp:txXfrm>
        <a:off x="3909606" y="1414277"/>
        <a:ext cx="1713325" cy="3129299"/>
      </dsp:txXfrm>
    </dsp:sp>
    <dsp:sp modelId="{DE88A464-10CC-409C-9E73-F53DDC5FE96C}">
      <dsp:nvSpPr>
        <dsp:cNvPr id="0" name=""/>
        <dsp:cNvSpPr/>
      </dsp:nvSpPr>
      <dsp:spPr>
        <a:xfrm>
          <a:off x="5862796" y="816533"/>
          <a:ext cx="1713325" cy="597743"/>
        </a:xfrm>
        <a:prstGeom prst="rect">
          <a:avLst/>
        </a:prstGeom>
        <a:gradFill rotWithShape="0">
          <a:gsLst>
            <a:gs pos="0">
              <a:schemeClr val="accent4">
                <a:hueOff val="-4963116"/>
                <a:satOff val="27867"/>
                <a:lumOff val="-1294"/>
                <a:alphaOff val="0"/>
                <a:shade val="85000"/>
                <a:satMod val="130000"/>
              </a:schemeClr>
            </a:gs>
            <a:gs pos="34000">
              <a:schemeClr val="accent4">
                <a:hueOff val="-4963116"/>
                <a:satOff val="27867"/>
                <a:lumOff val="-1294"/>
                <a:alphaOff val="0"/>
                <a:shade val="87000"/>
                <a:satMod val="125000"/>
              </a:schemeClr>
            </a:gs>
            <a:gs pos="70000">
              <a:schemeClr val="accent4">
                <a:hueOff val="-4963116"/>
                <a:satOff val="27867"/>
                <a:lumOff val="-1294"/>
                <a:alphaOff val="0"/>
                <a:tint val="100000"/>
                <a:shade val="90000"/>
                <a:satMod val="130000"/>
              </a:schemeClr>
            </a:gs>
            <a:gs pos="100000">
              <a:schemeClr val="accent4">
                <a:hueOff val="-4963116"/>
                <a:satOff val="27867"/>
                <a:lumOff val="-1294"/>
                <a:alphaOff val="0"/>
                <a:tint val="100000"/>
                <a:shade val="100000"/>
                <a:satMod val="110000"/>
              </a:schemeClr>
            </a:gs>
          </a:gsLst>
          <a:path path="circle">
            <a:fillToRect l="100000" t="100000" r="100000" b="100000"/>
          </a:path>
        </a:gradFill>
        <a:ln w="12700" cap="flat" cmpd="sng" algn="ctr">
          <a:solidFill>
            <a:schemeClr val="accent4">
              <a:hueOff val="-4963116"/>
              <a:satOff val="27867"/>
              <a:lumOff val="-1294"/>
              <a:alphaOff val="0"/>
            </a:schemeClr>
          </a:solidFill>
          <a:prstDash val="solid"/>
        </a:ln>
        <a:effectLst>
          <a:outerShdw blurRad="38100" dist="25400" dir="2700000" algn="br" rotWithShape="0">
            <a:srgbClr val="000000">
              <a:alpha val="60000"/>
            </a:srgbClr>
          </a:outerShdw>
        </a:effectLst>
        <a:scene3d>
          <a:camera prst="orthographicFront"/>
          <a:lightRig rig="threePt" dir="t"/>
        </a:scene3d>
        <a:sp3d>
          <a:bevelT/>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Application and Submission Information</a:t>
          </a:r>
          <a:endParaRPr lang="en-US" sz="1200" kern="1200">
            <a:solidFill>
              <a:schemeClr val="tx1"/>
            </a:solidFill>
          </a:endParaRPr>
        </a:p>
      </dsp:txBody>
      <dsp:txXfrm>
        <a:off x="5862796" y="816533"/>
        <a:ext cx="1713325" cy="597743"/>
      </dsp:txXfrm>
    </dsp:sp>
    <dsp:sp modelId="{DCD9ABCA-2D55-4AAA-A25B-4495C3637CC1}">
      <dsp:nvSpPr>
        <dsp:cNvPr id="0" name=""/>
        <dsp:cNvSpPr/>
      </dsp:nvSpPr>
      <dsp:spPr>
        <a:xfrm>
          <a:off x="5862796" y="1414277"/>
          <a:ext cx="1713325" cy="3129299"/>
        </a:xfrm>
        <a:prstGeom prst="rect">
          <a:avLst/>
        </a:prstGeom>
        <a:solidFill>
          <a:schemeClr val="accent4">
            <a:tint val="40000"/>
            <a:alpha val="90000"/>
            <a:hueOff val="-5222449"/>
            <a:satOff val="34229"/>
            <a:lumOff val="1463"/>
            <a:alphaOff val="0"/>
          </a:schemeClr>
        </a:solidFill>
        <a:ln w="12700" cap="flat" cmpd="sng" algn="ctr">
          <a:solidFill>
            <a:schemeClr val="accent4">
              <a:tint val="40000"/>
              <a:alpha val="90000"/>
              <a:hueOff val="-5222449"/>
              <a:satOff val="34229"/>
              <a:lumOff val="1463"/>
              <a:alphaOff val="0"/>
            </a:schemeClr>
          </a:solidFill>
          <a:prstDash val="solid"/>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a:t>Address to Request Application Package</a:t>
          </a:r>
        </a:p>
        <a:p>
          <a:pPr marL="114300" lvl="1" indent="-114300" algn="l" defTabSz="533400">
            <a:lnSpc>
              <a:spcPct val="90000"/>
            </a:lnSpc>
            <a:spcBef>
              <a:spcPct val="0"/>
            </a:spcBef>
            <a:spcAft>
              <a:spcPct val="15000"/>
            </a:spcAft>
            <a:buChar char="•"/>
          </a:pPr>
          <a:r>
            <a:rPr lang="en-US" sz="1200" b="1" kern="1200"/>
            <a:t>Content and Form of Application Submission</a:t>
          </a:r>
        </a:p>
        <a:p>
          <a:pPr marL="114300" lvl="1" indent="-114300" algn="l" defTabSz="533400">
            <a:lnSpc>
              <a:spcPct val="90000"/>
            </a:lnSpc>
            <a:spcBef>
              <a:spcPct val="0"/>
            </a:spcBef>
            <a:spcAft>
              <a:spcPct val="15000"/>
            </a:spcAft>
            <a:buChar char="•"/>
          </a:pPr>
          <a:r>
            <a:rPr lang="en-US" sz="1200" b="1" kern="1200"/>
            <a:t>Unique Entity Identifier (UEI) and System for Award Management (SAM)</a:t>
          </a:r>
        </a:p>
        <a:p>
          <a:pPr marL="114300" lvl="1" indent="-114300" algn="l" defTabSz="533400">
            <a:lnSpc>
              <a:spcPct val="90000"/>
            </a:lnSpc>
            <a:spcBef>
              <a:spcPct val="0"/>
            </a:spcBef>
            <a:spcAft>
              <a:spcPct val="15000"/>
            </a:spcAft>
            <a:buChar char="•"/>
          </a:pPr>
          <a:r>
            <a:rPr lang="en-US" sz="1200" b="1" kern="1200"/>
            <a:t>Submission Dates and Times</a:t>
          </a:r>
        </a:p>
        <a:p>
          <a:pPr marL="114300" lvl="1" indent="-114300" algn="l" defTabSz="533400">
            <a:lnSpc>
              <a:spcPct val="90000"/>
            </a:lnSpc>
            <a:spcBef>
              <a:spcPct val="0"/>
            </a:spcBef>
            <a:spcAft>
              <a:spcPct val="15000"/>
            </a:spcAft>
            <a:buChar char="•"/>
          </a:pPr>
          <a:r>
            <a:rPr lang="en-US" sz="1200" b="1" kern="1200"/>
            <a:t>Intergovernmental Review</a:t>
          </a:r>
        </a:p>
        <a:p>
          <a:pPr marL="114300" lvl="1" indent="-114300" algn="l" defTabSz="533400">
            <a:lnSpc>
              <a:spcPct val="90000"/>
            </a:lnSpc>
            <a:spcBef>
              <a:spcPct val="0"/>
            </a:spcBef>
            <a:spcAft>
              <a:spcPct val="15000"/>
            </a:spcAft>
            <a:buChar char="•"/>
          </a:pPr>
          <a:r>
            <a:rPr lang="en-US" sz="1200" b="1" kern="1200"/>
            <a:t>Funding Restrictions</a:t>
          </a:r>
        </a:p>
      </dsp:txBody>
      <dsp:txXfrm>
        <a:off x="5862796" y="1414277"/>
        <a:ext cx="1713325" cy="3129299"/>
      </dsp:txXfrm>
    </dsp:sp>
    <dsp:sp modelId="{B515A213-689A-4F1E-BC83-ABDA64FE186B}">
      <dsp:nvSpPr>
        <dsp:cNvPr id="0" name=""/>
        <dsp:cNvSpPr/>
      </dsp:nvSpPr>
      <dsp:spPr>
        <a:xfrm>
          <a:off x="7815987" y="816533"/>
          <a:ext cx="1713325" cy="597743"/>
        </a:xfrm>
        <a:prstGeom prst="rect">
          <a:avLst/>
        </a:prstGeom>
        <a:gradFill rotWithShape="0">
          <a:gsLst>
            <a:gs pos="0">
              <a:schemeClr val="accent4">
                <a:hueOff val="-6617488"/>
                <a:satOff val="37156"/>
                <a:lumOff val="-1725"/>
                <a:alphaOff val="0"/>
                <a:shade val="85000"/>
                <a:satMod val="130000"/>
              </a:schemeClr>
            </a:gs>
            <a:gs pos="34000">
              <a:schemeClr val="accent4">
                <a:hueOff val="-6617488"/>
                <a:satOff val="37156"/>
                <a:lumOff val="-1725"/>
                <a:alphaOff val="0"/>
                <a:shade val="87000"/>
                <a:satMod val="125000"/>
              </a:schemeClr>
            </a:gs>
            <a:gs pos="70000">
              <a:schemeClr val="accent4">
                <a:hueOff val="-6617488"/>
                <a:satOff val="37156"/>
                <a:lumOff val="-1725"/>
                <a:alphaOff val="0"/>
                <a:tint val="100000"/>
                <a:shade val="90000"/>
                <a:satMod val="130000"/>
              </a:schemeClr>
            </a:gs>
            <a:gs pos="100000">
              <a:schemeClr val="accent4">
                <a:hueOff val="-6617488"/>
                <a:satOff val="37156"/>
                <a:lumOff val="-1725"/>
                <a:alphaOff val="0"/>
                <a:tint val="100000"/>
                <a:shade val="100000"/>
                <a:satMod val="110000"/>
              </a:schemeClr>
            </a:gs>
          </a:gsLst>
          <a:path path="circle">
            <a:fillToRect l="100000" t="100000" r="100000" b="100000"/>
          </a:path>
        </a:gradFill>
        <a:ln w="12700" cap="flat" cmpd="sng" algn="ctr">
          <a:solidFill>
            <a:schemeClr val="accent4">
              <a:hueOff val="-6617488"/>
              <a:satOff val="37156"/>
              <a:lumOff val="-1725"/>
              <a:alphaOff val="0"/>
            </a:schemeClr>
          </a:solidFill>
          <a:prstDash val="solid"/>
        </a:ln>
        <a:effectLst>
          <a:outerShdw blurRad="38100" dist="25400" dir="2700000" algn="br" rotWithShape="0">
            <a:srgbClr val="000000">
              <a:alpha val="60000"/>
            </a:srgbClr>
          </a:outerShdw>
        </a:effectLst>
        <a:scene3d>
          <a:camera prst="orthographicFront"/>
          <a:lightRig rig="threePt" dir="t"/>
        </a:scene3d>
        <a:sp3d>
          <a:bevelT/>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Application Review Information</a:t>
          </a:r>
          <a:endParaRPr lang="en-US" sz="1200" kern="1200">
            <a:solidFill>
              <a:schemeClr val="tx1"/>
            </a:solidFill>
          </a:endParaRPr>
        </a:p>
      </dsp:txBody>
      <dsp:txXfrm>
        <a:off x="7815987" y="816533"/>
        <a:ext cx="1713325" cy="597743"/>
      </dsp:txXfrm>
    </dsp:sp>
    <dsp:sp modelId="{782BCAFF-34A7-44E7-A4F0-ACEDAD03D4B3}">
      <dsp:nvSpPr>
        <dsp:cNvPr id="0" name=""/>
        <dsp:cNvSpPr/>
      </dsp:nvSpPr>
      <dsp:spPr>
        <a:xfrm>
          <a:off x="7815987" y="1414277"/>
          <a:ext cx="1713325" cy="3129299"/>
        </a:xfrm>
        <a:prstGeom prst="rect">
          <a:avLst/>
        </a:prstGeom>
        <a:solidFill>
          <a:schemeClr val="accent4">
            <a:tint val="40000"/>
            <a:alpha val="90000"/>
            <a:hueOff val="-6963265"/>
            <a:satOff val="45639"/>
            <a:lumOff val="1951"/>
            <a:alphaOff val="0"/>
          </a:schemeClr>
        </a:solidFill>
        <a:ln w="12700" cap="flat" cmpd="sng" algn="ctr">
          <a:solidFill>
            <a:schemeClr val="accent4">
              <a:tint val="40000"/>
              <a:alpha val="90000"/>
              <a:hueOff val="-6963265"/>
              <a:satOff val="45639"/>
              <a:lumOff val="1951"/>
              <a:alphaOff val="0"/>
            </a:schemeClr>
          </a:solidFill>
          <a:prstDash val="solid"/>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a:t>Criteria</a:t>
          </a:r>
        </a:p>
        <a:p>
          <a:pPr marL="114300" lvl="1" indent="-114300" algn="l" defTabSz="533400">
            <a:lnSpc>
              <a:spcPct val="90000"/>
            </a:lnSpc>
            <a:spcBef>
              <a:spcPct val="0"/>
            </a:spcBef>
            <a:spcAft>
              <a:spcPct val="15000"/>
            </a:spcAft>
            <a:buChar char="•"/>
          </a:pPr>
          <a:r>
            <a:rPr lang="en-US" sz="1200" b="1" kern="1200"/>
            <a:t>Review and Selection Process</a:t>
          </a:r>
        </a:p>
        <a:p>
          <a:pPr marL="114300" lvl="1" indent="-114300" algn="l" defTabSz="533400">
            <a:lnSpc>
              <a:spcPct val="90000"/>
            </a:lnSpc>
            <a:spcBef>
              <a:spcPct val="0"/>
            </a:spcBef>
            <a:spcAft>
              <a:spcPct val="15000"/>
            </a:spcAft>
            <a:buChar char="•"/>
          </a:pPr>
          <a:r>
            <a:rPr lang="en-US" sz="1200" b="1" kern="1200"/>
            <a:t>Anticipated Announcement </a:t>
          </a:r>
        </a:p>
      </dsp:txBody>
      <dsp:txXfrm>
        <a:off x="7815987" y="1414277"/>
        <a:ext cx="1713325" cy="3129299"/>
      </dsp:txXfrm>
    </dsp:sp>
    <dsp:sp modelId="{2205243A-EDA2-4887-B05F-E7D0375BF621}">
      <dsp:nvSpPr>
        <dsp:cNvPr id="0" name=""/>
        <dsp:cNvSpPr/>
      </dsp:nvSpPr>
      <dsp:spPr>
        <a:xfrm>
          <a:off x="9769178" y="816533"/>
          <a:ext cx="1713325" cy="597743"/>
        </a:xfrm>
        <a:prstGeom prst="rect">
          <a:avLst/>
        </a:prstGeom>
        <a:gradFill rotWithShape="0">
          <a:gsLst>
            <a:gs pos="0">
              <a:schemeClr val="accent4">
                <a:hueOff val="-8271860"/>
                <a:satOff val="46445"/>
                <a:lumOff val="-2156"/>
                <a:alphaOff val="0"/>
                <a:shade val="85000"/>
                <a:satMod val="130000"/>
              </a:schemeClr>
            </a:gs>
            <a:gs pos="34000">
              <a:schemeClr val="accent4">
                <a:hueOff val="-8271860"/>
                <a:satOff val="46445"/>
                <a:lumOff val="-2156"/>
                <a:alphaOff val="0"/>
                <a:shade val="87000"/>
                <a:satMod val="125000"/>
              </a:schemeClr>
            </a:gs>
            <a:gs pos="70000">
              <a:schemeClr val="accent4">
                <a:hueOff val="-8271860"/>
                <a:satOff val="46445"/>
                <a:lumOff val="-2156"/>
                <a:alphaOff val="0"/>
                <a:tint val="100000"/>
                <a:shade val="90000"/>
                <a:satMod val="130000"/>
              </a:schemeClr>
            </a:gs>
            <a:gs pos="100000">
              <a:schemeClr val="accent4">
                <a:hueOff val="-8271860"/>
                <a:satOff val="46445"/>
                <a:lumOff val="-2156"/>
                <a:alphaOff val="0"/>
                <a:tint val="100000"/>
                <a:shade val="100000"/>
                <a:satMod val="110000"/>
              </a:schemeClr>
            </a:gs>
          </a:gsLst>
          <a:path path="circle">
            <a:fillToRect l="100000" t="100000" r="100000" b="100000"/>
          </a:path>
        </a:gradFill>
        <a:ln w="12700" cap="flat" cmpd="sng" algn="ctr">
          <a:solidFill>
            <a:schemeClr val="accent4">
              <a:hueOff val="-8271860"/>
              <a:satOff val="46445"/>
              <a:lumOff val="-2156"/>
              <a:alphaOff val="0"/>
            </a:schemeClr>
          </a:solidFill>
          <a:prstDash val="solid"/>
        </a:ln>
        <a:effectLst>
          <a:outerShdw blurRad="38100" dist="25400" dir="2700000" algn="br" rotWithShape="0">
            <a:srgbClr val="000000">
              <a:alpha val="60000"/>
            </a:srgbClr>
          </a:outerShdw>
        </a:effectLst>
        <a:scene3d>
          <a:camera prst="orthographicFront"/>
          <a:lightRig rig="threePt" dir="t"/>
        </a:scene3d>
        <a:sp3d>
          <a:bevelT/>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Award Administration Information</a:t>
          </a:r>
          <a:endParaRPr lang="en-US" sz="1200" kern="1200">
            <a:solidFill>
              <a:schemeClr val="tx1"/>
            </a:solidFill>
          </a:endParaRPr>
        </a:p>
      </dsp:txBody>
      <dsp:txXfrm>
        <a:off x="9769178" y="816533"/>
        <a:ext cx="1713325" cy="597743"/>
      </dsp:txXfrm>
    </dsp:sp>
    <dsp:sp modelId="{297CEACF-46CD-45DF-B6CF-53B141046E03}">
      <dsp:nvSpPr>
        <dsp:cNvPr id="0" name=""/>
        <dsp:cNvSpPr/>
      </dsp:nvSpPr>
      <dsp:spPr>
        <a:xfrm>
          <a:off x="9769178" y="1414277"/>
          <a:ext cx="1713325" cy="3129299"/>
        </a:xfrm>
        <a:prstGeom prst="rect">
          <a:avLst/>
        </a:prstGeom>
        <a:solidFill>
          <a:schemeClr val="accent4">
            <a:tint val="40000"/>
            <a:alpha val="90000"/>
            <a:hueOff val="-8704081"/>
            <a:satOff val="57049"/>
            <a:lumOff val="2439"/>
            <a:alphaOff val="0"/>
          </a:schemeClr>
        </a:solidFill>
        <a:ln w="12700" cap="flat" cmpd="sng" algn="ctr">
          <a:solidFill>
            <a:schemeClr val="accent4">
              <a:tint val="40000"/>
              <a:alpha val="90000"/>
              <a:hueOff val="-8704081"/>
              <a:satOff val="57049"/>
              <a:lumOff val="2439"/>
              <a:alphaOff val="0"/>
            </a:schemeClr>
          </a:solidFill>
          <a:prstDash val="solid"/>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a:t>State Award Notices</a:t>
          </a:r>
        </a:p>
        <a:p>
          <a:pPr marL="114300" lvl="1" indent="-114300" algn="l" defTabSz="533400">
            <a:lnSpc>
              <a:spcPct val="90000"/>
            </a:lnSpc>
            <a:spcBef>
              <a:spcPct val="0"/>
            </a:spcBef>
            <a:spcAft>
              <a:spcPct val="15000"/>
            </a:spcAft>
            <a:buChar char="•"/>
          </a:pPr>
          <a:r>
            <a:rPr lang="en-US" sz="1200" b="1" kern="1200"/>
            <a:t>Administrative and National Policy Requirements</a:t>
          </a:r>
        </a:p>
        <a:p>
          <a:pPr marL="114300" lvl="1" indent="-114300" algn="l" defTabSz="533400">
            <a:lnSpc>
              <a:spcPct val="90000"/>
            </a:lnSpc>
            <a:spcBef>
              <a:spcPct val="0"/>
            </a:spcBef>
            <a:spcAft>
              <a:spcPct val="15000"/>
            </a:spcAft>
            <a:buChar char="•"/>
          </a:pPr>
          <a:r>
            <a:rPr lang="en-US" sz="1200" b="1" kern="1200"/>
            <a:t>Subrecipients and Subcontractors </a:t>
          </a:r>
        </a:p>
        <a:p>
          <a:pPr marL="114300" lvl="1" indent="-114300" algn="l" defTabSz="533400">
            <a:lnSpc>
              <a:spcPct val="90000"/>
            </a:lnSpc>
            <a:spcBef>
              <a:spcPct val="0"/>
            </a:spcBef>
            <a:spcAft>
              <a:spcPct val="15000"/>
            </a:spcAft>
            <a:buChar char="•"/>
          </a:pPr>
          <a:r>
            <a:rPr lang="en-US" sz="1200" b="1" kern="1200"/>
            <a:t>Grant Uniform Requirements</a:t>
          </a:r>
        </a:p>
        <a:p>
          <a:pPr marL="114300" lvl="1" indent="-114300" algn="l" defTabSz="533400">
            <a:lnSpc>
              <a:spcPct val="90000"/>
            </a:lnSpc>
            <a:spcBef>
              <a:spcPct val="0"/>
            </a:spcBef>
            <a:spcAft>
              <a:spcPct val="15000"/>
            </a:spcAft>
            <a:buChar char="•"/>
          </a:pPr>
          <a:r>
            <a:rPr lang="en-US" sz="1200" b="1" kern="1200"/>
            <a:t>Procurement</a:t>
          </a:r>
        </a:p>
        <a:p>
          <a:pPr marL="114300" lvl="1" indent="-114300" algn="l" defTabSz="533400">
            <a:lnSpc>
              <a:spcPct val="90000"/>
            </a:lnSpc>
            <a:spcBef>
              <a:spcPct val="0"/>
            </a:spcBef>
            <a:spcAft>
              <a:spcPct val="15000"/>
            </a:spcAft>
            <a:buChar char="•"/>
          </a:pPr>
          <a:r>
            <a:rPr lang="en-US" sz="1200" b="1" kern="1200"/>
            <a:t>Reporting</a:t>
          </a:r>
        </a:p>
        <a:p>
          <a:pPr marL="114300" lvl="1" indent="-114300" algn="l" defTabSz="533400">
            <a:lnSpc>
              <a:spcPct val="90000"/>
            </a:lnSpc>
            <a:spcBef>
              <a:spcPct val="0"/>
            </a:spcBef>
            <a:spcAft>
              <a:spcPct val="15000"/>
            </a:spcAft>
            <a:buChar char="•"/>
          </a:pPr>
          <a:r>
            <a:rPr lang="en-US" sz="1200" b="1" kern="1200"/>
            <a:t>Audit</a:t>
          </a:r>
        </a:p>
      </dsp:txBody>
      <dsp:txXfrm>
        <a:off x="9769178" y="1414277"/>
        <a:ext cx="1713325" cy="31292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5872597" y="441473"/>
        <a:ext cx="1334121" cy="800472"/>
      </dsp:txXfrm>
    </dsp:sp>
    <dsp:sp modelId="{FA0E8CB6-DE13-DA4F-AEFC-A1BA4A449C7E}">
      <dsp:nvSpPr>
        <dsp:cNvPr id="0" name=""/>
        <dsp:cNvSpPr/>
      </dsp:nvSpPr>
      <dsp:spPr>
        <a:xfrm>
          <a:off x="736230" y="1351840"/>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a:t>
          </a:r>
        </a:p>
      </dsp:txBody>
      <dsp:txXfrm>
        <a:off x="736230" y="1351840"/>
        <a:ext cx="1334121" cy="800472"/>
      </dsp:txXfrm>
    </dsp:sp>
    <dsp:sp modelId="{491D4F8D-F6DE-DC46-A3AB-9B4562EB94D7}">
      <dsp:nvSpPr>
        <dsp:cNvPr id="0" name=""/>
        <dsp:cNvSpPr/>
      </dsp:nvSpPr>
      <dsp:spPr>
        <a:xfrm>
          <a:off x="2203764"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138830" y="1375358"/>
        <a:ext cx="1334121" cy="8004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5872597" y="441473"/>
        <a:ext cx="1334121" cy="800472"/>
      </dsp:txXfrm>
    </dsp:sp>
    <dsp:sp modelId="{FA0E8CB6-DE13-DA4F-AEFC-A1BA4A449C7E}">
      <dsp:nvSpPr>
        <dsp:cNvPr id="0" name=""/>
        <dsp:cNvSpPr/>
      </dsp:nvSpPr>
      <dsp:spPr>
        <a:xfrm>
          <a:off x="7362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a:t>
          </a:r>
        </a:p>
      </dsp:txBody>
      <dsp:txXfrm>
        <a:off x="736230" y="1375358"/>
        <a:ext cx="1334121" cy="800472"/>
      </dsp:txXfrm>
    </dsp:sp>
    <dsp:sp modelId="{491D4F8D-F6DE-DC46-A3AB-9B4562EB94D7}">
      <dsp:nvSpPr>
        <dsp:cNvPr id="0" name=""/>
        <dsp:cNvSpPr/>
      </dsp:nvSpPr>
      <dsp:spPr>
        <a:xfrm>
          <a:off x="2203764"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138830" y="1375358"/>
        <a:ext cx="1334121" cy="8004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3252" y="471977"/>
          <a:ext cx="1760843" cy="1056506"/>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3252" y="471977"/>
        <a:ext cx="1760843" cy="1056506"/>
      </dsp:txXfrm>
    </dsp:sp>
    <dsp:sp modelId="{58904253-5B70-E144-BABA-55E3AA37D5F0}">
      <dsp:nvSpPr>
        <dsp:cNvPr id="0" name=""/>
        <dsp:cNvSpPr/>
      </dsp:nvSpPr>
      <dsp:spPr>
        <a:xfrm>
          <a:off x="1940180" y="471977"/>
          <a:ext cx="1760843" cy="1056506"/>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940180" y="471977"/>
        <a:ext cx="1760843" cy="1056506"/>
      </dsp:txXfrm>
    </dsp:sp>
    <dsp:sp modelId="{B541DEBD-6254-3F44-ABAB-42F7DA2B96B5}">
      <dsp:nvSpPr>
        <dsp:cNvPr id="0" name=""/>
        <dsp:cNvSpPr/>
      </dsp:nvSpPr>
      <dsp:spPr>
        <a:xfrm>
          <a:off x="3877108" y="471977"/>
          <a:ext cx="1760843" cy="105650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3877108" y="471977"/>
        <a:ext cx="1760843" cy="1056506"/>
      </dsp:txXfrm>
    </dsp:sp>
    <dsp:sp modelId="{9DBD7B01-C454-4E40-AC67-431C1846AD18}">
      <dsp:nvSpPr>
        <dsp:cNvPr id="0" name=""/>
        <dsp:cNvSpPr/>
      </dsp:nvSpPr>
      <dsp:spPr>
        <a:xfrm>
          <a:off x="5814036" y="471977"/>
          <a:ext cx="1760843" cy="105650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5814036" y="471977"/>
        <a:ext cx="1760843" cy="1056506"/>
      </dsp:txXfrm>
    </dsp:sp>
    <dsp:sp modelId="{F9363152-2F6C-F048-9791-2B5C261F19B0}">
      <dsp:nvSpPr>
        <dsp:cNvPr id="0" name=""/>
        <dsp:cNvSpPr/>
      </dsp:nvSpPr>
      <dsp:spPr>
        <a:xfrm>
          <a:off x="7750964" y="471977"/>
          <a:ext cx="1760843" cy="1056506"/>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7750964" y="471977"/>
        <a:ext cx="1760843" cy="1056506"/>
      </dsp:txXfrm>
    </dsp:sp>
    <dsp:sp modelId="{FA0E8CB6-DE13-DA4F-AEFC-A1BA4A449C7E}">
      <dsp:nvSpPr>
        <dsp:cNvPr id="0" name=""/>
        <dsp:cNvSpPr/>
      </dsp:nvSpPr>
      <dsp:spPr>
        <a:xfrm>
          <a:off x="971716" y="1704568"/>
          <a:ext cx="1760843" cy="105650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a:t>
          </a:r>
        </a:p>
      </dsp:txBody>
      <dsp:txXfrm>
        <a:off x="971716" y="1704568"/>
        <a:ext cx="1760843" cy="1056506"/>
      </dsp:txXfrm>
    </dsp:sp>
    <dsp:sp modelId="{491D4F8D-F6DE-DC46-A3AB-9B4562EB94D7}">
      <dsp:nvSpPr>
        <dsp:cNvPr id="0" name=""/>
        <dsp:cNvSpPr/>
      </dsp:nvSpPr>
      <dsp:spPr>
        <a:xfrm>
          <a:off x="2908644" y="1704568"/>
          <a:ext cx="1760843" cy="105650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Barrier Reduction Funds</a:t>
          </a:r>
        </a:p>
      </dsp:txBody>
      <dsp:txXfrm>
        <a:off x="2908644" y="1704568"/>
        <a:ext cx="1760843" cy="1056506"/>
      </dsp:txXfrm>
    </dsp:sp>
    <dsp:sp modelId="{07902AF2-D7AA-F043-AB82-39CFFDA0FDB5}">
      <dsp:nvSpPr>
        <dsp:cNvPr id="0" name=""/>
        <dsp:cNvSpPr/>
      </dsp:nvSpPr>
      <dsp:spPr>
        <a:xfrm>
          <a:off x="4845572" y="1704568"/>
          <a:ext cx="1760843" cy="105650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4845572" y="1704568"/>
        <a:ext cx="1760843" cy="1056506"/>
      </dsp:txXfrm>
    </dsp:sp>
    <dsp:sp modelId="{BA459F2E-638C-444B-8E59-15748D5A1DD6}">
      <dsp:nvSpPr>
        <dsp:cNvPr id="0" name=""/>
        <dsp:cNvSpPr/>
      </dsp:nvSpPr>
      <dsp:spPr>
        <a:xfrm>
          <a:off x="6782500" y="1704568"/>
          <a:ext cx="1760843" cy="105650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6782500" y="1704568"/>
        <a:ext cx="1760843" cy="10565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0DF9F-47F1-7F40-A25E-47DAA2EDEAF5}">
      <dsp:nvSpPr>
        <dsp:cNvPr id="0" name=""/>
        <dsp:cNvSpPr/>
      </dsp:nvSpPr>
      <dsp:spPr>
        <a:xfrm>
          <a:off x="1366180" y="-22668"/>
          <a:ext cx="1693002" cy="1693002"/>
        </a:xfrm>
        <a:prstGeom prst="circularArrow">
          <a:avLst>
            <a:gd name="adj1" fmla="val 4668"/>
            <a:gd name="adj2" fmla="val 272909"/>
            <a:gd name="adj3" fmla="val 13141009"/>
            <a:gd name="adj4" fmla="val 17823513"/>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6D070-A368-3248-BF04-179AA8500E3E}">
      <dsp:nvSpPr>
        <dsp:cNvPr id="0" name=""/>
        <dsp:cNvSpPr/>
      </dsp:nvSpPr>
      <dsp:spPr>
        <a:xfrm>
          <a:off x="1694624" y="621"/>
          <a:ext cx="1036114" cy="51805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Need</a:t>
          </a:r>
        </a:p>
      </dsp:txBody>
      <dsp:txXfrm>
        <a:off x="1719913" y="25910"/>
        <a:ext cx="985536" cy="467479"/>
      </dsp:txXfrm>
    </dsp:sp>
    <dsp:sp modelId="{70B0828A-8753-0941-ABB3-7ED80FB04B25}">
      <dsp:nvSpPr>
        <dsp:cNvPr id="0" name=""/>
        <dsp:cNvSpPr/>
      </dsp:nvSpPr>
      <dsp:spPr>
        <a:xfrm>
          <a:off x="2302525" y="608521"/>
          <a:ext cx="1036114" cy="51805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Need Statement</a:t>
          </a:r>
        </a:p>
      </dsp:txBody>
      <dsp:txXfrm>
        <a:off x="2327814" y="633810"/>
        <a:ext cx="985536" cy="467479"/>
      </dsp:txXfrm>
    </dsp:sp>
    <dsp:sp modelId="{54118AC9-C531-7441-A084-52BC6ABF00D4}">
      <dsp:nvSpPr>
        <dsp:cNvPr id="0" name=""/>
        <dsp:cNvSpPr/>
      </dsp:nvSpPr>
      <dsp:spPr>
        <a:xfrm>
          <a:off x="1694624" y="1216421"/>
          <a:ext cx="1036114" cy="51805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Goals and Objectives</a:t>
          </a:r>
        </a:p>
      </dsp:txBody>
      <dsp:txXfrm>
        <a:off x="1719913" y="1241710"/>
        <a:ext cx="985536" cy="467479"/>
      </dsp:txXfrm>
    </dsp:sp>
    <dsp:sp modelId="{1226F9CA-04D5-F049-805D-0EEC99FB8BDB}">
      <dsp:nvSpPr>
        <dsp:cNvPr id="0" name=""/>
        <dsp:cNvSpPr/>
      </dsp:nvSpPr>
      <dsp:spPr>
        <a:xfrm>
          <a:off x="1086724" y="608521"/>
          <a:ext cx="1036114" cy="51805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Workplan Activities</a:t>
          </a:r>
        </a:p>
      </dsp:txBody>
      <dsp:txXfrm>
        <a:off x="1112013" y="633810"/>
        <a:ext cx="985536" cy="4674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0F9B2-35DE-4323-9F49-516AD3BBC16D}">
      <dsp:nvSpPr>
        <dsp:cNvPr id="0" name=""/>
        <dsp:cNvSpPr/>
      </dsp:nvSpPr>
      <dsp:spPr>
        <a:xfrm>
          <a:off x="1164841" y="225837"/>
          <a:ext cx="760166" cy="760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8D5613-58E8-4054-A47F-63ED74E5B6DB}">
      <dsp:nvSpPr>
        <dsp:cNvPr id="0" name=""/>
        <dsp:cNvSpPr/>
      </dsp:nvSpPr>
      <dsp:spPr>
        <a:xfrm>
          <a:off x="700295" y="1481394"/>
          <a:ext cx="1689257" cy="2046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Be concise </a:t>
          </a:r>
        </a:p>
      </dsp:txBody>
      <dsp:txXfrm>
        <a:off x="700295" y="1481394"/>
        <a:ext cx="1689257" cy="2046905"/>
      </dsp:txXfrm>
    </dsp:sp>
    <dsp:sp modelId="{051347DB-E81F-48DA-A711-A42A46A6E1FA}">
      <dsp:nvSpPr>
        <dsp:cNvPr id="0" name=""/>
        <dsp:cNvSpPr/>
      </dsp:nvSpPr>
      <dsp:spPr>
        <a:xfrm>
          <a:off x="3149719" y="225837"/>
          <a:ext cx="760166" cy="760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E23AE7-B5E4-453C-87CC-1C1186424C13}">
      <dsp:nvSpPr>
        <dsp:cNvPr id="0" name=""/>
        <dsp:cNvSpPr/>
      </dsp:nvSpPr>
      <dsp:spPr>
        <a:xfrm>
          <a:off x="2685173" y="1481394"/>
          <a:ext cx="1689257" cy="2046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Assume the audience is not familiar with your program </a:t>
          </a:r>
          <a:br>
            <a:rPr lang="en-US" sz="1800" kern="1200"/>
          </a:br>
          <a:r>
            <a:rPr lang="en-US" sz="1800" kern="1200"/>
            <a:t>  Explain partnerships and areas of responsibility</a:t>
          </a:r>
          <a:br>
            <a:rPr lang="en-US" sz="1100" kern="1200"/>
          </a:br>
          <a:r>
            <a:rPr lang="en-US" sz="1100" kern="1200"/>
            <a:t> </a:t>
          </a:r>
        </a:p>
      </dsp:txBody>
      <dsp:txXfrm>
        <a:off x="2685173" y="1481394"/>
        <a:ext cx="1689257" cy="2046905"/>
      </dsp:txXfrm>
    </dsp:sp>
    <dsp:sp modelId="{59F8319D-30C0-49B2-8444-12E67436C519}">
      <dsp:nvSpPr>
        <dsp:cNvPr id="0" name=""/>
        <dsp:cNvSpPr/>
      </dsp:nvSpPr>
      <dsp:spPr>
        <a:xfrm>
          <a:off x="5134597" y="225837"/>
          <a:ext cx="760166" cy="760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A18DD0-DFF2-48C7-B4B1-1CBDAD80C6B0}">
      <dsp:nvSpPr>
        <dsp:cNvPr id="0" name=""/>
        <dsp:cNvSpPr/>
      </dsp:nvSpPr>
      <dsp:spPr>
        <a:xfrm>
          <a:off x="4670051" y="1481394"/>
          <a:ext cx="1689257" cy="2046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Set S.M.A.R.T. goals</a:t>
          </a:r>
          <a:br>
            <a:rPr lang="en-US" sz="1800" kern="1200"/>
          </a:br>
          <a:r>
            <a:rPr lang="en-US" sz="1800" kern="1200"/>
            <a:t>Specific, Measurable, Attainable, Relevant and Timely</a:t>
          </a:r>
          <a:br>
            <a:rPr lang="en-US" sz="1700" kern="1200"/>
          </a:br>
          <a:r>
            <a:rPr lang="en-US" sz="1700" kern="1200"/>
            <a:t> </a:t>
          </a:r>
        </a:p>
      </dsp:txBody>
      <dsp:txXfrm>
        <a:off x="4670051" y="1481394"/>
        <a:ext cx="1689257" cy="2046905"/>
      </dsp:txXfrm>
    </dsp:sp>
    <dsp:sp modelId="{0D627485-1239-4D8E-A8E8-DF2B330E9EB6}">
      <dsp:nvSpPr>
        <dsp:cNvPr id="0" name=""/>
        <dsp:cNvSpPr/>
      </dsp:nvSpPr>
      <dsp:spPr>
        <a:xfrm>
          <a:off x="7119475" y="225837"/>
          <a:ext cx="760166" cy="760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2CF828-95F1-4800-AB2B-F00412AAFE3D}">
      <dsp:nvSpPr>
        <dsp:cNvPr id="0" name=""/>
        <dsp:cNvSpPr/>
      </dsp:nvSpPr>
      <dsp:spPr>
        <a:xfrm>
          <a:off x="6654929" y="1481394"/>
          <a:ext cx="1689257" cy="2046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Proofread before final submission – run a spell check and have a colleague read over your final submission</a:t>
          </a:r>
          <a:r>
            <a:rPr lang="en-US" sz="1700" kern="1200"/>
            <a:t>. </a:t>
          </a:r>
          <a:br>
            <a:rPr lang="en-US" sz="1700" kern="1200"/>
          </a:br>
          <a:endParaRPr lang="en-US" sz="1700" kern="1200"/>
        </a:p>
      </dsp:txBody>
      <dsp:txXfrm>
        <a:off x="6654929" y="1481394"/>
        <a:ext cx="1689257" cy="2046905"/>
      </dsp:txXfrm>
    </dsp:sp>
    <dsp:sp modelId="{5D79FB20-0588-41B1-9EF9-0F92EF4C69D8}">
      <dsp:nvSpPr>
        <dsp:cNvPr id="0" name=""/>
        <dsp:cNvSpPr/>
      </dsp:nvSpPr>
      <dsp:spPr>
        <a:xfrm>
          <a:off x="9104353" y="225837"/>
          <a:ext cx="760166" cy="7601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CCD78A-C793-4A40-A4AF-FD847010B9BE}">
      <dsp:nvSpPr>
        <dsp:cNvPr id="0" name=""/>
        <dsp:cNvSpPr/>
      </dsp:nvSpPr>
      <dsp:spPr>
        <a:xfrm>
          <a:off x="8639807" y="1481394"/>
          <a:ext cx="1689257" cy="2046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Don’t be afraid to ask questions.  </a:t>
          </a:r>
        </a:p>
      </dsp:txBody>
      <dsp:txXfrm>
        <a:off x="8639807" y="1481394"/>
        <a:ext cx="1689257" cy="2046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7AFF7-8A38-3746-A6D7-3001DDA1D21F}">
      <dsp:nvSpPr>
        <dsp:cNvPr id="0" name=""/>
        <dsp:cNvSpPr/>
      </dsp:nvSpPr>
      <dsp:spPr>
        <a:xfrm>
          <a:off x="0" y="566055"/>
          <a:ext cx="3481484" cy="28159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Who?</a:t>
          </a:r>
        </a:p>
        <a:p>
          <a:pPr marL="171450" lvl="1" indent="-171450" algn="l" defTabSz="800100">
            <a:lnSpc>
              <a:spcPct val="90000"/>
            </a:lnSpc>
            <a:spcBef>
              <a:spcPct val="0"/>
            </a:spcBef>
            <a:spcAft>
              <a:spcPct val="15000"/>
            </a:spcAft>
            <a:buChar char="•"/>
          </a:pPr>
          <a:r>
            <a:rPr lang="en-US" sz="1800" kern="1200"/>
            <a:t>Who will you serve?</a:t>
          </a:r>
        </a:p>
        <a:p>
          <a:pPr marL="171450" lvl="1" indent="-171450" algn="l" defTabSz="800100">
            <a:lnSpc>
              <a:spcPct val="90000"/>
            </a:lnSpc>
            <a:spcBef>
              <a:spcPct val="0"/>
            </a:spcBef>
            <a:spcAft>
              <a:spcPct val="15000"/>
            </a:spcAft>
            <a:buChar char="•"/>
          </a:pPr>
          <a:r>
            <a:rPr lang="en-US" sz="1800" kern="1200"/>
            <a:t>How many individuals will you serve?</a:t>
          </a:r>
        </a:p>
        <a:p>
          <a:pPr marL="171450" lvl="1" indent="-171450" algn="l" defTabSz="800100">
            <a:lnSpc>
              <a:spcPct val="90000"/>
            </a:lnSpc>
            <a:spcBef>
              <a:spcPct val="0"/>
            </a:spcBef>
            <a:spcAft>
              <a:spcPct val="15000"/>
            </a:spcAft>
            <a:buChar char="•"/>
          </a:pPr>
          <a:r>
            <a:rPr lang="en-US" sz="1800" kern="1200"/>
            <a:t>Who is your training provider?</a:t>
          </a:r>
        </a:p>
        <a:p>
          <a:pPr marL="171450" lvl="1" indent="-171450" algn="l" defTabSz="800100">
            <a:lnSpc>
              <a:spcPct val="90000"/>
            </a:lnSpc>
            <a:spcBef>
              <a:spcPct val="0"/>
            </a:spcBef>
            <a:spcAft>
              <a:spcPct val="15000"/>
            </a:spcAft>
            <a:buChar char="•"/>
          </a:pPr>
          <a:r>
            <a:rPr lang="en-US" sz="1800" kern="1200"/>
            <a:t>Who are your business partners?</a:t>
          </a:r>
        </a:p>
      </dsp:txBody>
      <dsp:txXfrm>
        <a:off x="0" y="566055"/>
        <a:ext cx="3481484" cy="2815908"/>
      </dsp:txXfrm>
    </dsp:sp>
    <dsp:sp modelId="{EC8E6EF4-18CC-8A46-9B95-94A7EA4DA72C}">
      <dsp:nvSpPr>
        <dsp:cNvPr id="0" name=""/>
        <dsp:cNvSpPr/>
      </dsp:nvSpPr>
      <dsp:spPr>
        <a:xfrm>
          <a:off x="3829633" y="566055"/>
          <a:ext cx="3481484" cy="28159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What?</a:t>
          </a:r>
        </a:p>
        <a:p>
          <a:pPr marL="171450" lvl="1" indent="-171450" algn="l" defTabSz="800100">
            <a:lnSpc>
              <a:spcPct val="90000"/>
            </a:lnSpc>
            <a:spcBef>
              <a:spcPct val="0"/>
            </a:spcBef>
            <a:spcAft>
              <a:spcPct val="15000"/>
            </a:spcAft>
            <a:buChar char="•"/>
          </a:pPr>
          <a:r>
            <a:rPr lang="en-US" sz="1800" kern="1200"/>
            <a:t>What is your target industry?</a:t>
          </a:r>
        </a:p>
        <a:p>
          <a:pPr marL="171450" lvl="1" indent="-171450" algn="l" defTabSz="800100">
            <a:lnSpc>
              <a:spcPct val="90000"/>
            </a:lnSpc>
            <a:spcBef>
              <a:spcPct val="0"/>
            </a:spcBef>
            <a:spcAft>
              <a:spcPct val="15000"/>
            </a:spcAft>
            <a:buChar char="•"/>
          </a:pPr>
          <a:r>
            <a:rPr lang="en-US" sz="1800" kern="1200"/>
            <a:t>What credentials will be earned?</a:t>
          </a:r>
        </a:p>
        <a:p>
          <a:pPr marL="171450" lvl="1" indent="-171450" algn="l" defTabSz="800100">
            <a:lnSpc>
              <a:spcPct val="90000"/>
            </a:lnSpc>
            <a:spcBef>
              <a:spcPct val="0"/>
            </a:spcBef>
            <a:spcAft>
              <a:spcPct val="15000"/>
            </a:spcAft>
            <a:buChar char="•"/>
          </a:pPr>
          <a:r>
            <a:rPr lang="en-US" sz="1800" kern="1200"/>
            <a:t>What type of work-based learning will be used?</a:t>
          </a:r>
        </a:p>
        <a:p>
          <a:pPr marL="171450" lvl="1" indent="-171450" algn="l" defTabSz="800100">
            <a:lnSpc>
              <a:spcPct val="90000"/>
            </a:lnSpc>
            <a:spcBef>
              <a:spcPct val="0"/>
            </a:spcBef>
            <a:spcAft>
              <a:spcPct val="15000"/>
            </a:spcAft>
            <a:buChar char="•"/>
          </a:pPr>
          <a:r>
            <a:rPr lang="en-US" sz="1800" kern="1200"/>
            <a:t>What occupations will the training lead to?</a:t>
          </a:r>
        </a:p>
      </dsp:txBody>
      <dsp:txXfrm>
        <a:off x="3829633" y="566055"/>
        <a:ext cx="3481484" cy="2815908"/>
      </dsp:txXfrm>
    </dsp:sp>
    <dsp:sp modelId="{8A080384-506F-F845-966C-D957253991E7}">
      <dsp:nvSpPr>
        <dsp:cNvPr id="0" name=""/>
        <dsp:cNvSpPr/>
      </dsp:nvSpPr>
      <dsp:spPr>
        <a:xfrm>
          <a:off x="7659266" y="566055"/>
          <a:ext cx="3481484" cy="28159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How Much?</a:t>
          </a:r>
        </a:p>
        <a:p>
          <a:pPr marL="171450" lvl="1" indent="-171450" algn="l" defTabSz="800100">
            <a:lnSpc>
              <a:spcPct val="90000"/>
            </a:lnSpc>
            <a:spcBef>
              <a:spcPct val="0"/>
            </a:spcBef>
            <a:spcAft>
              <a:spcPct val="15000"/>
            </a:spcAft>
            <a:buChar char="•"/>
          </a:pPr>
          <a:r>
            <a:rPr lang="en-US" sz="1800" kern="1200"/>
            <a:t>How much will training cost?</a:t>
          </a:r>
        </a:p>
        <a:p>
          <a:pPr marL="171450" lvl="1" indent="-171450" algn="l" defTabSz="800100">
            <a:lnSpc>
              <a:spcPct val="90000"/>
            </a:lnSpc>
            <a:spcBef>
              <a:spcPct val="0"/>
            </a:spcBef>
            <a:spcAft>
              <a:spcPct val="15000"/>
            </a:spcAft>
            <a:buChar char="•"/>
          </a:pPr>
          <a:r>
            <a:rPr lang="en-US" sz="1800" kern="1200"/>
            <a:t>How much will the program cost per participant?</a:t>
          </a:r>
        </a:p>
        <a:p>
          <a:pPr marL="171450" lvl="1" indent="-171450" algn="l" defTabSz="800100">
            <a:lnSpc>
              <a:spcPct val="90000"/>
            </a:lnSpc>
            <a:spcBef>
              <a:spcPct val="0"/>
            </a:spcBef>
            <a:spcAft>
              <a:spcPct val="15000"/>
            </a:spcAft>
            <a:buChar char="•"/>
          </a:pPr>
          <a:r>
            <a:rPr lang="en-US" sz="1800" kern="1200"/>
            <a:t>How much funding will be used for supportive services and/barrier reduction services?</a:t>
          </a:r>
        </a:p>
      </dsp:txBody>
      <dsp:txXfrm>
        <a:off x="7659266" y="566055"/>
        <a:ext cx="3481484" cy="2815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0DF9F-47F1-7F40-A25E-47DAA2EDEAF5}">
      <dsp:nvSpPr>
        <dsp:cNvPr id="0" name=""/>
        <dsp:cNvSpPr/>
      </dsp:nvSpPr>
      <dsp:spPr>
        <a:xfrm>
          <a:off x="3241616" y="-96471"/>
          <a:ext cx="3575167" cy="3575167"/>
        </a:xfrm>
        <a:prstGeom prst="circularArrow">
          <a:avLst>
            <a:gd name="adj1" fmla="val 4668"/>
            <a:gd name="adj2" fmla="val 272909"/>
            <a:gd name="adj3" fmla="val 12828809"/>
            <a:gd name="adj4" fmla="val 18032635"/>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6D070-A368-3248-BF04-179AA8500E3E}">
      <dsp:nvSpPr>
        <dsp:cNvPr id="0" name=""/>
        <dsp:cNvSpPr/>
      </dsp:nvSpPr>
      <dsp:spPr>
        <a:xfrm>
          <a:off x="3838202" y="1172"/>
          <a:ext cx="2381994" cy="119099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Need</a:t>
          </a:r>
        </a:p>
      </dsp:txBody>
      <dsp:txXfrm>
        <a:off x="3896342" y="59312"/>
        <a:ext cx="2265714" cy="1074717"/>
      </dsp:txXfrm>
    </dsp:sp>
    <dsp:sp modelId="{70B0828A-8753-0941-ABB3-7ED80FB04B25}">
      <dsp:nvSpPr>
        <dsp:cNvPr id="0" name=""/>
        <dsp:cNvSpPr/>
      </dsp:nvSpPr>
      <dsp:spPr>
        <a:xfrm>
          <a:off x="5121925" y="1284895"/>
          <a:ext cx="2381994" cy="119099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Need Statement</a:t>
          </a:r>
        </a:p>
      </dsp:txBody>
      <dsp:txXfrm>
        <a:off x="5180065" y="1343035"/>
        <a:ext cx="2265714" cy="1074717"/>
      </dsp:txXfrm>
    </dsp:sp>
    <dsp:sp modelId="{54118AC9-C531-7441-A084-52BC6ABF00D4}">
      <dsp:nvSpPr>
        <dsp:cNvPr id="0" name=""/>
        <dsp:cNvSpPr/>
      </dsp:nvSpPr>
      <dsp:spPr>
        <a:xfrm>
          <a:off x="3838202" y="2568617"/>
          <a:ext cx="2381994" cy="119099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Goals and Objectives</a:t>
          </a:r>
        </a:p>
      </dsp:txBody>
      <dsp:txXfrm>
        <a:off x="3896342" y="2626757"/>
        <a:ext cx="2265714" cy="1074717"/>
      </dsp:txXfrm>
    </dsp:sp>
    <dsp:sp modelId="{1226F9CA-04D5-F049-805D-0EEC99FB8BDB}">
      <dsp:nvSpPr>
        <dsp:cNvPr id="0" name=""/>
        <dsp:cNvSpPr/>
      </dsp:nvSpPr>
      <dsp:spPr>
        <a:xfrm>
          <a:off x="2554480" y="1284895"/>
          <a:ext cx="2381994" cy="119099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Workplan Activities</a:t>
          </a:r>
        </a:p>
      </dsp:txBody>
      <dsp:txXfrm>
        <a:off x="2612620" y="1343035"/>
        <a:ext cx="2265714" cy="1074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0DF9F-47F1-7F40-A25E-47DAA2EDEAF5}">
      <dsp:nvSpPr>
        <dsp:cNvPr id="0" name=""/>
        <dsp:cNvSpPr/>
      </dsp:nvSpPr>
      <dsp:spPr>
        <a:xfrm>
          <a:off x="378090" y="-5910"/>
          <a:ext cx="1785544" cy="1785544"/>
        </a:xfrm>
        <a:prstGeom prst="circularArrow">
          <a:avLst>
            <a:gd name="adj1" fmla="val 4668"/>
            <a:gd name="adj2" fmla="val 272909"/>
            <a:gd name="adj3" fmla="val 13462392"/>
            <a:gd name="adj4" fmla="val 17616324"/>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6D070-A368-3248-BF04-179AA8500E3E}">
      <dsp:nvSpPr>
        <dsp:cNvPr id="0" name=""/>
        <dsp:cNvSpPr/>
      </dsp:nvSpPr>
      <dsp:spPr>
        <a:xfrm>
          <a:off x="778155" y="338"/>
          <a:ext cx="985414" cy="49270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Need</a:t>
          </a:r>
        </a:p>
      </dsp:txBody>
      <dsp:txXfrm>
        <a:off x="802207" y="24390"/>
        <a:ext cx="937310" cy="444603"/>
      </dsp:txXfrm>
    </dsp:sp>
    <dsp:sp modelId="{70B0828A-8753-0941-ABB3-7ED80FB04B25}">
      <dsp:nvSpPr>
        <dsp:cNvPr id="0" name=""/>
        <dsp:cNvSpPr/>
      </dsp:nvSpPr>
      <dsp:spPr>
        <a:xfrm>
          <a:off x="1419284" y="641467"/>
          <a:ext cx="985414" cy="49270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Need Statement</a:t>
          </a:r>
        </a:p>
      </dsp:txBody>
      <dsp:txXfrm>
        <a:off x="1443336" y="665519"/>
        <a:ext cx="937310" cy="444603"/>
      </dsp:txXfrm>
    </dsp:sp>
    <dsp:sp modelId="{54118AC9-C531-7441-A084-52BC6ABF00D4}">
      <dsp:nvSpPr>
        <dsp:cNvPr id="0" name=""/>
        <dsp:cNvSpPr/>
      </dsp:nvSpPr>
      <dsp:spPr>
        <a:xfrm>
          <a:off x="778155" y="1282596"/>
          <a:ext cx="985414" cy="49270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Goals and Objectives</a:t>
          </a:r>
        </a:p>
      </dsp:txBody>
      <dsp:txXfrm>
        <a:off x="802207" y="1306648"/>
        <a:ext cx="937310" cy="444603"/>
      </dsp:txXfrm>
    </dsp:sp>
    <dsp:sp modelId="{1226F9CA-04D5-F049-805D-0EEC99FB8BDB}">
      <dsp:nvSpPr>
        <dsp:cNvPr id="0" name=""/>
        <dsp:cNvSpPr/>
      </dsp:nvSpPr>
      <dsp:spPr>
        <a:xfrm>
          <a:off x="137026" y="641467"/>
          <a:ext cx="985414" cy="49270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Workplan Activities</a:t>
          </a:r>
        </a:p>
      </dsp:txBody>
      <dsp:txXfrm>
        <a:off x="161078" y="665519"/>
        <a:ext cx="937310" cy="444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0DF9F-47F1-7F40-A25E-47DAA2EDEAF5}">
      <dsp:nvSpPr>
        <dsp:cNvPr id="0" name=""/>
        <dsp:cNvSpPr/>
      </dsp:nvSpPr>
      <dsp:spPr>
        <a:xfrm>
          <a:off x="1366180" y="-22668"/>
          <a:ext cx="1693002" cy="1693002"/>
        </a:xfrm>
        <a:prstGeom prst="circularArrow">
          <a:avLst>
            <a:gd name="adj1" fmla="val 4668"/>
            <a:gd name="adj2" fmla="val 272909"/>
            <a:gd name="adj3" fmla="val 13141009"/>
            <a:gd name="adj4" fmla="val 17823513"/>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6D070-A368-3248-BF04-179AA8500E3E}">
      <dsp:nvSpPr>
        <dsp:cNvPr id="0" name=""/>
        <dsp:cNvSpPr/>
      </dsp:nvSpPr>
      <dsp:spPr>
        <a:xfrm>
          <a:off x="1694624" y="621"/>
          <a:ext cx="1036114" cy="51805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Need</a:t>
          </a:r>
        </a:p>
      </dsp:txBody>
      <dsp:txXfrm>
        <a:off x="1719913" y="25910"/>
        <a:ext cx="985536" cy="467479"/>
      </dsp:txXfrm>
    </dsp:sp>
    <dsp:sp modelId="{70B0828A-8753-0941-ABB3-7ED80FB04B25}">
      <dsp:nvSpPr>
        <dsp:cNvPr id="0" name=""/>
        <dsp:cNvSpPr/>
      </dsp:nvSpPr>
      <dsp:spPr>
        <a:xfrm>
          <a:off x="2302525" y="608521"/>
          <a:ext cx="1036114" cy="51805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Need Statement</a:t>
          </a:r>
        </a:p>
      </dsp:txBody>
      <dsp:txXfrm>
        <a:off x="2327814" y="633810"/>
        <a:ext cx="985536" cy="467479"/>
      </dsp:txXfrm>
    </dsp:sp>
    <dsp:sp modelId="{54118AC9-C531-7441-A084-52BC6ABF00D4}">
      <dsp:nvSpPr>
        <dsp:cNvPr id="0" name=""/>
        <dsp:cNvSpPr/>
      </dsp:nvSpPr>
      <dsp:spPr>
        <a:xfrm>
          <a:off x="1694624" y="1216421"/>
          <a:ext cx="1036114" cy="51805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Goals and Objectives</a:t>
          </a:r>
        </a:p>
      </dsp:txBody>
      <dsp:txXfrm>
        <a:off x="1719913" y="1241710"/>
        <a:ext cx="985536" cy="467479"/>
      </dsp:txXfrm>
    </dsp:sp>
    <dsp:sp modelId="{1226F9CA-04D5-F049-805D-0EEC99FB8BDB}">
      <dsp:nvSpPr>
        <dsp:cNvPr id="0" name=""/>
        <dsp:cNvSpPr/>
      </dsp:nvSpPr>
      <dsp:spPr>
        <a:xfrm>
          <a:off x="1086724" y="608521"/>
          <a:ext cx="1036114" cy="51805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Workplan Activities</a:t>
          </a:r>
        </a:p>
      </dsp:txBody>
      <dsp:txXfrm>
        <a:off x="1112013" y="633810"/>
        <a:ext cx="985536" cy="467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0DF9F-47F1-7F40-A25E-47DAA2EDEAF5}">
      <dsp:nvSpPr>
        <dsp:cNvPr id="0" name=""/>
        <dsp:cNvSpPr/>
      </dsp:nvSpPr>
      <dsp:spPr>
        <a:xfrm>
          <a:off x="1366180" y="-22668"/>
          <a:ext cx="1693002" cy="1693002"/>
        </a:xfrm>
        <a:prstGeom prst="circularArrow">
          <a:avLst>
            <a:gd name="adj1" fmla="val 4668"/>
            <a:gd name="adj2" fmla="val 272909"/>
            <a:gd name="adj3" fmla="val 13141009"/>
            <a:gd name="adj4" fmla="val 17823513"/>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6D070-A368-3248-BF04-179AA8500E3E}">
      <dsp:nvSpPr>
        <dsp:cNvPr id="0" name=""/>
        <dsp:cNvSpPr/>
      </dsp:nvSpPr>
      <dsp:spPr>
        <a:xfrm>
          <a:off x="1694624" y="621"/>
          <a:ext cx="1036114" cy="51805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Need</a:t>
          </a:r>
        </a:p>
      </dsp:txBody>
      <dsp:txXfrm>
        <a:off x="1719913" y="25910"/>
        <a:ext cx="985536" cy="467479"/>
      </dsp:txXfrm>
    </dsp:sp>
    <dsp:sp modelId="{70B0828A-8753-0941-ABB3-7ED80FB04B25}">
      <dsp:nvSpPr>
        <dsp:cNvPr id="0" name=""/>
        <dsp:cNvSpPr/>
      </dsp:nvSpPr>
      <dsp:spPr>
        <a:xfrm>
          <a:off x="2302525" y="608521"/>
          <a:ext cx="1036114" cy="51805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Need Statement</a:t>
          </a:r>
        </a:p>
      </dsp:txBody>
      <dsp:txXfrm>
        <a:off x="2327814" y="633810"/>
        <a:ext cx="985536" cy="467479"/>
      </dsp:txXfrm>
    </dsp:sp>
    <dsp:sp modelId="{54118AC9-C531-7441-A084-52BC6ABF00D4}">
      <dsp:nvSpPr>
        <dsp:cNvPr id="0" name=""/>
        <dsp:cNvSpPr/>
      </dsp:nvSpPr>
      <dsp:spPr>
        <a:xfrm>
          <a:off x="1694624" y="1216421"/>
          <a:ext cx="1036114" cy="51805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Goals and Objectives</a:t>
          </a:r>
        </a:p>
      </dsp:txBody>
      <dsp:txXfrm>
        <a:off x="1719913" y="1241710"/>
        <a:ext cx="985536" cy="467479"/>
      </dsp:txXfrm>
    </dsp:sp>
    <dsp:sp modelId="{1226F9CA-04D5-F049-805D-0EEC99FB8BDB}">
      <dsp:nvSpPr>
        <dsp:cNvPr id="0" name=""/>
        <dsp:cNvSpPr/>
      </dsp:nvSpPr>
      <dsp:spPr>
        <a:xfrm>
          <a:off x="1086724" y="608521"/>
          <a:ext cx="1036114" cy="51805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Workplan Activities</a:t>
          </a:r>
        </a:p>
      </dsp:txBody>
      <dsp:txXfrm>
        <a:off x="1112013" y="633810"/>
        <a:ext cx="985536" cy="4674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3080" y="230638"/>
          <a:ext cx="2444055" cy="146643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Outreach and Recruitment </a:t>
          </a:r>
        </a:p>
      </dsp:txBody>
      <dsp:txXfrm>
        <a:off x="3080" y="230638"/>
        <a:ext cx="2444055" cy="1466433"/>
      </dsp:txXfrm>
    </dsp:sp>
    <dsp:sp modelId="{58904253-5B70-E144-BABA-55E3AA37D5F0}">
      <dsp:nvSpPr>
        <dsp:cNvPr id="0" name=""/>
        <dsp:cNvSpPr/>
      </dsp:nvSpPr>
      <dsp:spPr>
        <a:xfrm>
          <a:off x="2691541" y="230638"/>
          <a:ext cx="2444055" cy="146643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Employer Engagement </a:t>
          </a:r>
        </a:p>
      </dsp:txBody>
      <dsp:txXfrm>
        <a:off x="2691541" y="230638"/>
        <a:ext cx="2444055" cy="1466433"/>
      </dsp:txXfrm>
    </dsp:sp>
    <dsp:sp modelId="{B541DEBD-6254-3F44-ABAB-42F7DA2B96B5}">
      <dsp:nvSpPr>
        <dsp:cNvPr id="0" name=""/>
        <dsp:cNvSpPr/>
      </dsp:nvSpPr>
      <dsp:spPr>
        <a:xfrm>
          <a:off x="5380002" y="230638"/>
          <a:ext cx="2444055" cy="146643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Career Planning </a:t>
          </a:r>
          <a:r>
            <a:rPr lang="en-US" sz="1800" kern="1200"/>
            <a:t> </a:t>
          </a:r>
        </a:p>
      </dsp:txBody>
      <dsp:txXfrm>
        <a:off x="5380002" y="230638"/>
        <a:ext cx="2444055" cy="1466433"/>
      </dsp:txXfrm>
    </dsp:sp>
    <dsp:sp modelId="{9DBD7B01-C454-4E40-AC67-431C1846AD18}">
      <dsp:nvSpPr>
        <dsp:cNvPr id="0" name=""/>
        <dsp:cNvSpPr/>
      </dsp:nvSpPr>
      <dsp:spPr>
        <a:xfrm>
          <a:off x="8068463" y="168117"/>
          <a:ext cx="2444055" cy="159147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Training /Sector –Based/Employability Skills</a:t>
          </a:r>
        </a:p>
      </dsp:txBody>
      <dsp:txXfrm>
        <a:off x="8068463" y="168117"/>
        <a:ext cx="2444055" cy="1591476"/>
      </dsp:txXfrm>
    </dsp:sp>
    <dsp:sp modelId="{F9363152-2F6C-F048-9791-2B5C261F19B0}">
      <dsp:nvSpPr>
        <dsp:cNvPr id="0" name=""/>
        <dsp:cNvSpPr/>
      </dsp:nvSpPr>
      <dsp:spPr>
        <a:xfrm>
          <a:off x="3080" y="2003999"/>
          <a:ext cx="2444055" cy="146643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Font typeface="Arial" panose="020B0604020202020204" pitchFamily="34" charset="0"/>
            <a:buNone/>
          </a:pPr>
          <a:r>
            <a:rPr lang="en-US" sz="1800" b="1" kern="1200"/>
            <a:t>Work-Based Learning /</a:t>
          </a:r>
        </a:p>
        <a:p>
          <a:pPr marL="0" lvl="0" indent="0" algn="ctr" defTabSz="800100">
            <a:lnSpc>
              <a:spcPct val="100000"/>
            </a:lnSpc>
            <a:spcBef>
              <a:spcPct val="0"/>
            </a:spcBef>
            <a:spcAft>
              <a:spcPts val="0"/>
            </a:spcAft>
            <a:buFont typeface="Arial" panose="020B0604020202020204" pitchFamily="34" charset="0"/>
            <a:buNone/>
          </a:pPr>
          <a:r>
            <a:rPr lang="en-US" sz="1800" b="1" kern="1200"/>
            <a:t> Work-Based Training </a:t>
          </a:r>
        </a:p>
      </dsp:txBody>
      <dsp:txXfrm>
        <a:off x="3080" y="2003999"/>
        <a:ext cx="2444055" cy="1466433"/>
      </dsp:txXfrm>
    </dsp:sp>
    <dsp:sp modelId="{1DB4235D-A864-4C97-86FD-562553C8307E}">
      <dsp:nvSpPr>
        <dsp:cNvPr id="0" name=""/>
        <dsp:cNvSpPr/>
      </dsp:nvSpPr>
      <dsp:spPr>
        <a:xfrm>
          <a:off x="2691541" y="2003999"/>
          <a:ext cx="2444055" cy="146643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Supportive Services / Barrier Reduction Funds</a:t>
          </a:r>
        </a:p>
      </dsp:txBody>
      <dsp:txXfrm>
        <a:off x="2691541" y="2003999"/>
        <a:ext cx="2444055" cy="1466433"/>
      </dsp:txXfrm>
    </dsp:sp>
    <dsp:sp modelId="{07902AF2-D7AA-F043-AB82-39CFFDA0FDB5}">
      <dsp:nvSpPr>
        <dsp:cNvPr id="0" name=""/>
        <dsp:cNvSpPr/>
      </dsp:nvSpPr>
      <dsp:spPr>
        <a:xfrm>
          <a:off x="5380002" y="2003999"/>
          <a:ext cx="2444055" cy="146643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Placement </a:t>
          </a:r>
        </a:p>
      </dsp:txBody>
      <dsp:txXfrm>
        <a:off x="5380002" y="2003999"/>
        <a:ext cx="2444055" cy="1466433"/>
      </dsp:txXfrm>
    </dsp:sp>
    <dsp:sp modelId="{BA459F2E-638C-444B-8E59-15748D5A1DD6}">
      <dsp:nvSpPr>
        <dsp:cNvPr id="0" name=""/>
        <dsp:cNvSpPr/>
      </dsp:nvSpPr>
      <dsp:spPr>
        <a:xfrm>
          <a:off x="8068463" y="2003999"/>
          <a:ext cx="2444055" cy="146643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t>Follow-Up </a:t>
          </a:r>
        </a:p>
      </dsp:txBody>
      <dsp:txXfrm>
        <a:off x="8068463" y="2003999"/>
        <a:ext cx="2444055" cy="1466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5872597" y="441473"/>
        <a:ext cx="1334121" cy="800472"/>
      </dsp:txXfrm>
    </dsp:sp>
    <dsp:sp modelId="{FA0E8CB6-DE13-DA4F-AEFC-A1BA4A449C7E}">
      <dsp:nvSpPr>
        <dsp:cNvPr id="0" name=""/>
        <dsp:cNvSpPr/>
      </dsp:nvSpPr>
      <dsp:spPr>
        <a:xfrm>
          <a:off x="7362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a:t>
          </a:r>
        </a:p>
      </dsp:txBody>
      <dsp:txXfrm>
        <a:off x="736230" y="1375358"/>
        <a:ext cx="1334121" cy="800472"/>
      </dsp:txXfrm>
    </dsp:sp>
    <dsp:sp modelId="{491D4F8D-F6DE-DC46-A3AB-9B4562EB94D7}">
      <dsp:nvSpPr>
        <dsp:cNvPr id="0" name=""/>
        <dsp:cNvSpPr/>
      </dsp:nvSpPr>
      <dsp:spPr>
        <a:xfrm>
          <a:off x="2203764"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138830" y="1375358"/>
        <a:ext cx="1334121" cy="8004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Career Planning </a:t>
          </a:r>
          <a:r>
            <a:rPr lang="en-US" sz="800" kern="120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a:t> Work-Based Training </a:t>
          </a:r>
        </a:p>
      </dsp:txBody>
      <dsp:txXfrm>
        <a:off x="5872597" y="441473"/>
        <a:ext cx="1334121" cy="800472"/>
      </dsp:txXfrm>
    </dsp:sp>
    <dsp:sp modelId="{FA0E8CB6-DE13-DA4F-AEFC-A1BA4A449C7E}">
      <dsp:nvSpPr>
        <dsp:cNvPr id="0" name=""/>
        <dsp:cNvSpPr/>
      </dsp:nvSpPr>
      <dsp:spPr>
        <a:xfrm>
          <a:off x="7362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Supportive Services </a:t>
          </a:r>
        </a:p>
      </dsp:txBody>
      <dsp:txXfrm>
        <a:off x="736230" y="1375358"/>
        <a:ext cx="1334121" cy="800472"/>
      </dsp:txXfrm>
    </dsp:sp>
    <dsp:sp modelId="{491D4F8D-F6DE-DC46-A3AB-9B4562EB94D7}">
      <dsp:nvSpPr>
        <dsp:cNvPr id="0" name=""/>
        <dsp:cNvSpPr/>
      </dsp:nvSpPr>
      <dsp:spPr>
        <a:xfrm>
          <a:off x="2203764"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a:t>Follow-Up </a:t>
          </a:r>
        </a:p>
      </dsp:txBody>
      <dsp:txXfrm>
        <a:off x="5138830" y="1375358"/>
        <a:ext cx="1334121" cy="8004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12/19/2023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5242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12/19/2023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6831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12/19/2023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8111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12/19/2023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4675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12/19/2023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9642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12/19/2023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3471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12/19/2023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4845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12/19/2023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1241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12/19/2023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611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12/19/2023</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90115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12/19/2023</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3747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12/19/2023</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9195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22" r:id="rId6"/>
    <p:sldLayoutId id="2147483717" r:id="rId7"/>
    <p:sldLayoutId id="2147483718" r:id="rId8"/>
    <p:sldLayoutId id="2147483719" r:id="rId9"/>
    <p:sldLayoutId id="2147483721" r:id="rId10"/>
    <p:sldLayoutId id="2147483720" r:id="rId11"/>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amboard.google.com/d/11ewVMMZniS4qM1MRtASKjECMIY9tZgZf5AzaYJ6kcy4/edit?usp=sharing"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amboard.google.com/d/11ewVMMZniS4qM1MRtASKjECMIY9tZgZf5AzaYJ6kcy4/edit?usp=sharing"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amboard.google.com/d/11ewVMMZniS4qM1MRtASKjECMIY9tZgZf5AzaYJ6kcy4/edit?usp=sharing"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ctor background of vibrant colors splashing">
            <a:extLst>
              <a:ext uri="{FF2B5EF4-FFF2-40B4-BE49-F238E27FC236}">
                <a16:creationId xmlns:a16="http://schemas.microsoft.com/office/drawing/2014/main" id="{08696BD8-2241-C938-6C60-0A3119365702}"/>
              </a:ext>
            </a:extLst>
          </p:cNvPr>
          <p:cNvPicPr>
            <a:picLocks noChangeAspect="1"/>
          </p:cNvPicPr>
          <p:nvPr/>
        </p:nvPicPr>
        <p:blipFill rotWithShape="1">
          <a:blip r:embed="rId2"/>
          <a:srcRect t="17279"/>
          <a:stretch/>
        </p:blipFill>
        <p:spPr>
          <a:xfrm>
            <a:off x="20" y="975"/>
            <a:ext cx="12191980" cy="6858000"/>
          </a:xfrm>
          <a:prstGeom prst="rect">
            <a:avLst/>
          </a:prstGeom>
        </p:spPr>
      </p:pic>
      <p:sp>
        <p:nvSpPr>
          <p:cNvPr id="62" name="Rectangle 61">
            <a:extLst>
              <a:ext uri="{FF2B5EF4-FFF2-40B4-BE49-F238E27FC236}">
                <a16:creationId xmlns:a16="http://schemas.microsoft.com/office/drawing/2014/main" id="{EEFC1EB0-DB92-4E98-B3A9-0CD6FA5A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8326"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F2219-2F41-26F2-2E30-3C2C37BABD16}"/>
              </a:ext>
            </a:extLst>
          </p:cNvPr>
          <p:cNvSpPr>
            <a:spLocks noGrp="1"/>
          </p:cNvSpPr>
          <p:nvPr>
            <p:ph type="ctrTitle"/>
          </p:nvPr>
        </p:nvSpPr>
        <p:spPr>
          <a:xfrm>
            <a:off x="854277" y="1475234"/>
            <a:ext cx="3214307" cy="2901694"/>
          </a:xfrm>
        </p:spPr>
        <p:txBody>
          <a:bodyPr anchor="b">
            <a:normAutofit/>
          </a:bodyPr>
          <a:lstStyle/>
          <a:p>
            <a:r>
              <a:rPr lang="en-US" sz="4100">
                <a:solidFill>
                  <a:schemeClr val="bg1"/>
                </a:solidFill>
              </a:rPr>
              <a:t>Office of Employment and Training</a:t>
            </a:r>
          </a:p>
        </p:txBody>
      </p:sp>
      <p:sp>
        <p:nvSpPr>
          <p:cNvPr id="3" name="Subtitle 2">
            <a:extLst>
              <a:ext uri="{FF2B5EF4-FFF2-40B4-BE49-F238E27FC236}">
                <a16:creationId xmlns:a16="http://schemas.microsoft.com/office/drawing/2014/main" id="{E30B4825-6A94-6260-1A8E-50524C6365DB}"/>
              </a:ext>
            </a:extLst>
          </p:cNvPr>
          <p:cNvSpPr>
            <a:spLocks noGrp="1"/>
          </p:cNvSpPr>
          <p:nvPr>
            <p:ph type="subTitle" idx="1"/>
          </p:nvPr>
        </p:nvSpPr>
        <p:spPr>
          <a:xfrm>
            <a:off x="858610" y="4608576"/>
            <a:ext cx="3205640" cy="774186"/>
          </a:xfrm>
        </p:spPr>
        <p:txBody>
          <a:bodyPr anchor="t">
            <a:normAutofit fontScale="77500" lnSpcReduction="20000"/>
          </a:bodyPr>
          <a:lstStyle/>
          <a:p>
            <a:r>
              <a:rPr lang="en-US" sz="2000">
                <a:solidFill>
                  <a:schemeClr val="bg1"/>
                </a:solidFill>
              </a:rPr>
              <a:t>Grant Writing Workshop – Program Plan</a:t>
            </a:r>
          </a:p>
        </p:txBody>
      </p:sp>
      <p:cxnSp>
        <p:nvCxnSpPr>
          <p:cNvPr id="64" name="Straight Connector 63">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94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2370-F87D-BBEF-88B5-1AC39ED3949B}"/>
              </a:ext>
            </a:extLst>
          </p:cNvPr>
          <p:cNvSpPr>
            <a:spLocks noGrp="1"/>
          </p:cNvSpPr>
          <p:nvPr>
            <p:ph type="title"/>
          </p:nvPr>
        </p:nvSpPr>
        <p:spPr/>
        <p:txBody>
          <a:bodyPr/>
          <a:lstStyle/>
          <a:p>
            <a:pPr marR="0"/>
            <a:r>
              <a:rPr lang="en-US" b="1"/>
              <a:t>Identifying the Need</a:t>
            </a:r>
          </a:p>
        </p:txBody>
      </p:sp>
      <p:sp>
        <p:nvSpPr>
          <p:cNvPr id="5" name="TextBox 4">
            <a:extLst>
              <a:ext uri="{FF2B5EF4-FFF2-40B4-BE49-F238E27FC236}">
                <a16:creationId xmlns:a16="http://schemas.microsoft.com/office/drawing/2014/main" id="{879214C7-6016-59E3-5B26-C29A3014CF75}"/>
              </a:ext>
            </a:extLst>
          </p:cNvPr>
          <p:cNvSpPr txBox="1"/>
          <p:nvPr/>
        </p:nvSpPr>
        <p:spPr>
          <a:xfrm>
            <a:off x="685800" y="1737360"/>
            <a:ext cx="4676313" cy="4185761"/>
          </a:xfrm>
          <a:prstGeom prst="rect">
            <a:avLst/>
          </a:prstGeom>
          <a:noFill/>
        </p:spPr>
        <p:txBody>
          <a:bodyPr wrap="square">
            <a:spAutoFit/>
          </a:bodyPr>
          <a:lstStyle/>
          <a:p>
            <a:pPr algn="l"/>
            <a:endParaRPr lang="en-US" sz="1200" b="0" i="0" u="none" strike="noStrike" baseline="0">
              <a:solidFill>
                <a:srgbClr val="000000"/>
              </a:solidFill>
              <a:latin typeface="Avenir Next LT Pro Demi" panose="020B0704020202020204" pitchFamily="34" charset="0"/>
            </a:endParaRPr>
          </a:p>
          <a:p>
            <a:pPr marR="0" algn="l"/>
            <a:r>
              <a:rPr lang="en-US" sz="2800" b="1" i="0" u="none" strike="noStrike" baseline="0">
                <a:solidFill>
                  <a:srgbClr val="001F5F"/>
                </a:solidFill>
                <a:latin typeface="Avenir Next LT Pro" panose="020B0504020202020204" pitchFamily="34" charset="0"/>
              </a:rPr>
              <a:t>Identifying a Need:</a:t>
            </a:r>
            <a:endParaRPr lang="en-US" sz="2800" b="0" i="0" u="none" strike="noStrike" baseline="0">
              <a:solidFill>
                <a:srgbClr val="001F5F"/>
              </a:solidFill>
              <a:latin typeface="Avenir Next LT Pro" panose="020B0504020202020204" pitchFamily="34" charset="0"/>
            </a:endParaRPr>
          </a:p>
          <a:p>
            <a:pPr marR="0" algn="l"/>
            <a:r>
              <a:rPr lang="en-US" sz="2000" b="0" i="0" u="none" strike="noStrike" baseline="0">
                <a:solidFill>
                  <a:srgbClr val="000000"/>
                </a:solidFill>
                <a:latin typeface="Avenir Next LT Pro" panose="020B0504020202020204" pitchFamily="34" charset="0"/>
              </a:rPr>
              <a:t>Does your area have a need or problem?</a:t>
            </a:r>
          </a:p>
          <a:p>
            <a:pPr marR="0" algn="l"/>
            <a:r>
              <a:rPr lang="en-US" sz="2000" b="0" i="0" u="none" strike="noStrike" baseline="0">
                <a:solidFill>
                  <a:srgbClr val="000000"/>
                </a:solidFill>
                <a:latin typeface="Avenir Next LT Pro" panose="020B0504020202020204" pitchFamily="34" charset="0"/>
              </a:rPr>
              <a:t>Does your target population have a need or a problem?</a:t>
            </a:r>
          </a:p>
          <a:p>
            <a:pPr marR="0" algn="l"/>
            <a:r>
              <a:rPr lang="en-US" sz="2000" b="0" i="0" u="none" strike="noStrike" baseline="0">
                <a:solidFill>
                  <a:srgbClr val="000000"/>
                </a:solidFill>
                <a:latin typeface="Avenir Next LT Pro" panose="020B0504020202020204" pitchFamily="34" charset="0"/>
              </a:rPr>
              <a:t>Does your area have workforce needs?</a:t>
            </a:r>
          </a:p>
          <a:p>
            <a:pPr marR="0" algn="l"/>
            <a:r>
              <a:rPr lang="en-US" sz="2000" b="0" i="0" u="none" strike="noStrike" baseline="0">
                <a:solidFill>
                  <a:srgbClr val="000000"/>
                </a:solidFill>
                <a:latin typeface="Avenir Next LT Pro" panose="020B0504020202020204" pitchFamily="34" charset="0"/>
              </a:rPr>
              <a:t>Why is this a need or problem?</a:t>
            </a:r>
          </a:p>
          <a:p>
            <a:pPr marR="0" algn="l"/>
            <a:r>
              <a:rPr lang="en-US" sz="2000" b="0" i="0" u="none" strike="noStrike" baseline="0">
                <a:solidFill>
                  <a:srgbClr val="000000"/>
                </a:solidFill>
                <a:latin typeface="Avenir Next LT Pro" panose="020B0504020202020204" pitchFamily="34" charset="0"/>
              </a:rPr>
              <a:t>What will happen if the need or problem is not addressed?</a:t>
            </a:r>
          </a:p>
          <a:p>
            <a:pPr marR="0" algn="l"/>
            <a:r>
              <a:rPr lang="en-US" sz="2000" b="0" i="0" u="none" strike="noStrike" baseline="0">
                <a:solidFill>
                  <a:srgbClr val="000000"/>
                </a:solidFill>
                <a:latin typeface="Avenir Next LT Pro" panose="020B0504020202020204" pitchFamily="34" charset="0"/>
              </a:rPr>
              <a:t>How do you know this information</a:t>
            </a:r>
            <a:r>
              <a:rPr lang="en-US" sz="2400" b="0" i="0" u="none" strike="noStrike" baseline="0">
                <a:solidFill>
                  <a:srgbClr val="000000"/>
                </a:solidFill>
                <a:latin typeface="Avenir Next LT Pro" panose="020B0504020202020204" pitchFamily="34" charset="0"/>
              </a:rPr>
              <a:t>?</a:t>
            </a:r>
          </a:p>
          <a:p>
            <a:endParaRPr lang="en-US" sz="2400" b="0" i="0" u="none" strike="noStrike" baseline="0">
              <a:solidFill>
                <a:srgbClr val="000000"/>
              </a:solidFill>
              <a:latin typeface="Avenir Next LT Pro" panose="020B0504020202020204" pitchFamily="34" charset="0"/>
            </a:endParaRPr>
          </a:p>
          <a:p>
            <a:pPr marR="0" lvl="2" algn="l"/>
            <a:endParaRPr lang="en-US" sz="1800" b="0" i="0" u="none" strike="noStrike" baseline="0">
              <a:solidFill>
                <a:srgbClr val="000000"/>
              </a:solidFill>
              <a:latin typeface="Avenir Next LT Pro" panose="020B0504020202020204" pitchFamily="34" charset="0"/>
            </a:endParaRPr>
          </a:p>
        </p:txBody>
      </p:sp>
      <p:sp>
        <p:nvSpPr>
          <p:cNvPr id="6" name="TextBox 5">
            <a:extLst>
              <a:ext uri="{FF2B5EF4-FFF2-40B4-BE49-F238E27FC236}">
                <a16:creationId xmlns:a16="http://schemas.microsoft.com/office/drawing/2014/main" id="{955E5B18-14DE-437C-9477-D5E266260683}"/>
              </a:ext>
            </a:extLst>
          </p:cNvPr>
          <p:cNvSpPr txBox="1"/>
          <p:nvPr/>
        </p:nvSpPr>
        <p:spPr>
          <a:xfrm>
            <a:off x="5433134" y="1926454"/>
            <a:ext cx="5971121" cy="4401205"/>
          </a:xfrm>
          <a:prstGeom prst="rect">
            <a:avLst/>
          </a:prstGeom>
          <a:noFill/>
        </p:spPr>
        <p:txBody>
          <a:bodyPr wrap="square" rtlCol="0">
            <a:spAutoFit/>
          </a:bodyPr>
          <a:lstStyle/>
          <a:p>
            <a:pPr marR="44140" lvl="1" algn="l"/>
            <a:r>
              <a:rPr lang="en-US" sz="2800" b="1" i="0" u="none" strike="noStrike" baseline="0">
                <a:solidFill>
                  <a:srgbClr val="001F5F"/>
                </a:solidFill>
                <a:latin typeface="Calibri" panose="020F0502020204030204" pitchFamily="34" charset="0"/>
              </a:rPr>
              <a:t>Examine the Data:</a:t>
            </a:r>
            <a:endParaRPr lang="en-US" sz="2800" b="0" i="0" u="none" strike="noStrike" baseline="0">
              <a:solidFill>
                <a:srgbClr val="001F5F"/>
              </a:solidFill>
              <a:latin typeface="Calibri" panose="020F0502020204030204" pitchFamily="34" charset="0"/>
            </a:endParaRPr>
          </a:p>
          <a:p>
            <a:pPr marR="0" lvl="2" algn="l"/>
            <a:r>
              <a:rPr lang="en-US" sz="1800" b="0" i="0" u="none" strike="noStrike" baseline="0">
                <a:solidFill>
                  <a:srgbClr val="000000"/>
                </a:solidFill>
                <a:latin typeface="Avenir Next LT Pro" panose="020B0504020202020204" pitchFamily="34" charset="0"/>
              </a:rPr>
              <a:t>Data can come in many forms. For example:</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Census or other government data</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Community meetings</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Stakeholder interviews</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Surveys</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Original analyses of existing datasets</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Reports your organization or others have published</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Polling</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Case studies</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Policy details and analysis</a:t>
            </a:r>
          </a:p>
          <a:p>
            <a:pPr marL="1200150" marR="0" lvl="2" indent="-285750" algn="l">
              <a:buFont typeface="Arial" panose="020B0604020202020204" pitchFamily="34" charset="0"/>
              <a:buChar char="•"/>
            </a:pPr>
            <a:r>
              <a:rPr lang="en-US" sz="1800" b="0" i="0" u="none" strike="noStrike" baseline="0">
                <a:solidFill>
                  <a:srgbClr val="000000"/>
                </a:solidFill>
                <a:latin typeface="Avenir Next LT Pro" panose="020B0504020202020204" pitchFamily="34" charset="0"/>
              </a:rPr>
              <a:t>Requests for services your organization receives</a:t>
            </a:r>
          </a:p>
          <a:p>
            <a:endParaRPr lang="en-US"/>
          </a:p>
        </p:txBody>
      </p:sp>
    </p:spTree>
    <p:extLst>
      <p:ext uri="{BB962C8B-B14F-4D97-AF65-F5344CB8AC3E}">
        <p14:creationId xmlns:p14="http://schemas.microsoft.com/office/powerpoint/2010/main" val="211241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FF07-843D-A6DB-9670-6616A30CB261}"/>
              </a:ext>
            </a:extLst>
          </p:cNvPr>
          <p:cNvSpPr>
            <a:spLocks noGrp="1"/>
          </p:cNvSpPr>
          <p:nvPr>
            <p:ph type="ctrTitle"/>
          </p:nvPr>
        </p:nvSpPr>
        <p:spPr>
          <a:xfrm>
            <a:off x="5119148" y="1779333"/>
            <a:ext cx="6253317" cy="2468032"/>
          </a:xfrm>
        </p:spPr>
        <p:txBody>
          <a:bodyPr>
            <a:normAutofit/>
          </a:bodyPr>
          <a:lstStyle/>
          <a:p>
            <a:r>
              <a:rPr lang="en-US" sz="7400"/>
              <a:t>Developing a Program Plan</a:t>
            </a:r>
          </a:p>
        </p:txBody>
      </p:sp>
      <p:sp>
        <p:nvSpPr>
          <p:cNvPr id="3" name="Content Placeholder 2">
            <a:extLst>
              <a:ext uri="{FF2B5EF4-FFF2-40B4-BE49-F238E27FC236}">
                <a16:creationId xmlns:a16="http://schemas.microsoft.com/office/drawing/2014/main" id="{6BED4D89-0266-49A6-64ED-CF23431B14E8}"/>
              </a:ext>
            </a:extLst>
          </p:cNvPr>
          <p:cNvSpPr>
            <a:spLocks noGrp="1"/>
          </p:cNvSpPr>
          <p:nvPr>
            <p:ph type="subTitle" idx="1"/>
          </p:nvPr>
        </p:nvSpPr>
        <p:spPr>
          <a:xfrm>
            <a:off x="5289753" y="4599407"/>
            <a:ext cx="6269347" cy="1320625"/>
          </a:xfrm>
        </p:spPr>
        <p:txBody>
          <a:bodyPr>
            <a:normAutofit/>
          </a:bodyPr>
          <a:lstStyle/>
          <a:p>
            <a:pPr marL="0" indent="0">
              <a:lnSpc>
                <a:spcPct val="100000"/>
              </a:lnSpc>
              <a:buNone/>
            </a:pPr>
            <a:r>
              <a:rPr lang="en-US" sz="1500">
                <a:solidFill>
                  <a:schemeClr val="tx1">
                    <a:lumMod val="85000"/>
                    <a:lumOff val="15000"/>
                  </a:schemeClr>
                </a:solidFill>
              </a:rPr>
              <a:t>Who what how much</a:t>
            </a:r>
          </a:p>
          <a:p>
            <a:pPr marL="0" indent="0">
              <a:lnSpc>
                <a:spcPct val="100000"/>
              </a:lnSpc>
              <a:buNone/>
            </a:pPr>
            <a:r>
              <a:rPr lang="en-US" sz="1500">
                <a:solidFill>
                  <a:schemeClr val="tx1">
                    <a:lumMod val="85000"/>
                    <a:lumOff val="15000"/>
                  </a:schemeClr>
                </a:solidFill>
              </a:rPr>
              <a:t>Organizations network</a:t>
            </a:r>
          </a:p>
          <a:p>
            <a:pPr marL="0" indent="0">
              <a:lnSpc>
                <a:spcPct val="100000"/>
              </a:lnSpc>
              <a:buNone/>
            </a:pPr>
            <a:r>
              <a:rPr lang="en-US" sz="1500">
                <a:solidFill>
                  <a:schemeClr val="tx1">
                    <a:lumMod val="85000"/>
                    <a:lumOff val="15000"/>
                  </a:schemeClr>
                </a:solidFill>
              </a:rPr>
              <a:t>Elements of a quality program </a:t>
            </a:r>
          </a:p>
          <a:p>
            <a:pPr>
              <a:lnSpc>
                <a:spcPct val="100000"/>
              </a:lnSpc>
            </a:pPr>
            <a:endParaRPr lang="en-US" sz="1500">
              <a:solidFill>
                <a:schemeClr val="tx1">
                  <a:lumMod val="85000"/>
                  <a:lumOff val="15000"/>
                </a:schemeClr>
              </a:solidFill>
            </a:endParaRPr>
          </a:p>
        </p:txBody>
      </p:sp>
      <p:pic>
        <p:nvPicPr>
          <p:cNvPr id="4" name="Picture 3">
            <a:extLst>
              <a:ext uri="{FF2B5EF4-FFF2-40B4-BE49-F238E27FC236}">
                <a16:creationId xmlns:a16="http://schemas.microsoft.com/office/drawing/2014/main" id="{43281353-0FC5-88D6-715D-4881E9C5B4D6}"/>
              </a:ext>
            </a:extLst>
          </p:cNvPr>
          <p:cNvPicPr>
            <a:picLocks noChangeAspect="1"/>
          </p:cNvPicPr>
          <p:nvPr/>
        </p:nvPicPr>
        <p:blipFill rotWithShape="1">
          <a:blip r:embed="rId2"/>
          <a:srcRect l="36053" r="25928"/>
          <a:stretch/>
        </p:blipFill>
        <p:spPr>
          <a:xfrm>
            <a:off x="-1" y="1"/>
            <a:ext cx="4635315" cy="6857999"/>
          </a:xfrm>
          <a:prstGeom prst="rect">
            <a:avLst/>
          </a:prstGeom>
        </p:spPr>
      </p:pic>
    </p:spTree>
    <p:extLst>
      <p:ext uri="{BB962C8B-B14F-4D97-AF65-F5344CB8AC3E}">
        <p14:creationId xmlns:p14="http://schemas.microsoft.com/office/powerpoint/2010/main" val="68629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1898D941-F1CE-7617-A959-DC21F036DBE0}"/>
              </a:ext>
            </a:extLst>
          </p:cNvPr>
          <p:cNvSpPr txBox="1">
            <a:spLocks/>
          </p:cNvSpPr>
          <p:nvPr/>
        </p:nvSpPr>
        <p:spPr>
          <a:xfrm>
            <a:off x="2280916" y="5120641"/>
            <a:ext cx="7918378" cy="106697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i="1"/>
              <a:t>NOTE: </a:t>
            </a:r>
          </a:p>
          <a:p>
            <a:r>
              <a:rPr lang="en-US" sz="1600"/>
              <a:t>Refer to the NOFO to make sure your population served meets program </a:t>
            </a:r>
            <a:r>
              <a:rPr lang="en-US" sz="1400"/>
              <a:t>criteria</a:t>
            </a:r>
            <a:r>
              <a:rPr lang="en-US" sz="1600"/>
              <a:t>.</a:t>
            </a:r>
          </a:p>
        </p:txBody>
      </p:sp>
      <p:sp>
        <p:nvSpPr>
          <p:cNvPr id="3" name="Title 2">
            <a:extLst>
              <a:ext uri="{FF2B5EF4-FFF2-40B4-BE49-F238E27FC236}">
                <a16:creationId xmlns:a16="http://schemas.microsoft.com/office/drawing/2014/main" id="{2D346DA2-E6FD-254E-84E4-B4320DC13FC9}"/>
              </a:ext>
            </a:extLst>
          </p:cNvPr>
          <p:cNvSpPr>
            <a:spLocks noGrp="1"/>
          </p:cNvSpPr>
          <p:nvPr>
            <p:ph type="title"/>
          </p:nvPr>
        </p:nvSpPr>
        <p:spPr/>
        <p:txBody>
          <a:bodyPr>
            <a:normAutofit fontScale="90000"/>
          </a:bodyPr>
          <a:lstStyle/>
          <a:p>
            <a:r>
              <a:rPr lang="en-US" sz="4800" b="1">
                <a:solidFill>
                  <a:schemeClr val="tx1"/>
                </a:solidFill>
              </a:rPr>
              <a:t>Questions To Consider Before Starting Any </a:t>
            </a:r>
            <a:r>
              <a:rPr lang="en-US" sz="4800" b="1" i="1">
                <a:solidFill>
                  <a:schemeClr val="tx1"/>
                </a:solidFill>
              </a:rPr>
              <a:t>Workforce</a:t>
            </a:r>
            <a:r>
              <a:rPr lang="en-US" sz="4800" b="1">
                <a:solidFill>
                  <a:schemeClr val="tx1"/>
                </a:solidFill>
              </a:rPr>
              <a:t> Grant Application </a:t>
            </a:r>
            <a:endParaRPr lang="en-US">
              <a:solidFill>
                <a:schemeClr val="tx1"/>
              </a:solidFill>
            </a:endParaRPr>
          </a:p>
        </p:txBody>
      </p:sp>
      <p:graphicFrame>
        <p:nvGraphicFramePr>
          <p:cNvPr id="6" name="Diagram 5">
            <a:extLst>
              <a:ext uri="{FF2B5EF4-FFF2-40B4-BE49-F238E27FC236}">
                <a16:creationId xmlns:a16="http://schemas.microsoft.com/office/drawing/2014/main" id="{FEFFB234-CF20-2A4E-6BD3-08EAB0699566}"/>
              </a:ext>
            </a:extLst>
          </p:cNvPr>
          <p:cNvGraphicFramePr/>
          <p:nvPr>
            <p:extLst>
              <p:ext uri="{D42A27DB-BD31-4B8C-83A1-F6EECF244321}">
                <p14:modId xmlns:p14="http://schemas.microsoft.com/office/powerpoint/2010/main" val="4201571957"/>
              </p:ext>
            </p:extLst>
          </p:nvPr>
        </p:nvGraphicFramePr>
        <p:xfrm>
          <a:off x="669730" y="1485391"/>
          <a:ext cx="11140751" cy="3948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72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0B374-BFAA-38C9-288F-895C49F1C552}"/>
              </a:ext>
            </a:extLst>
          </p:cNvPr>
          <p:cNvSpPr>
            <a:spLocks noGrp="1"/>
          </p:cNvSpPr>
          <p:nvPr>
            <p:ph type="title"/>
          </p:nvPr>
        </p:nvSpPr>
        <p:spPr>
          <a:xfrm>
            <a:off x="5405377" y="581943"/>
            <a:ext cx="4479032" cy="1450757"/>
          </a:xfrm>
        </p:spPr>
        <p:txBody>
          <a:bodyPr vert="horz" lIns="91440" tIns="45720" rIns="91440" bIns="45720" rtlCol="0" anchor="b">
            <a:normAutofit/>
          </a:bodyPr>
          <a:lstStyle/>
          <a:p>
            <a:pPr algn="ctr"/>
            <a:r>
              <a:rPr lang="en-US" sz="4800" b="1" err="1">
                <a:hlinkClick r:id="rId2"/>
              </a:rPr>
              <a:t>Jamboard</a:t>
            </a:r>
            <a:r>
              <a:rPr lang="en-US" sz="4800" b="1">
                <a:hlinkClick r:id="rId2"/>
              </a:rPr>
              <a:t> #1-3</a:t>
            </a:r>
          </a:p>
        </p:txBody>
      </p:sp>
      <p:pic>
        <p:nvPicPr>
          <p:cNvPr id="7" name="Content Placeholder 6" descr="Background pattern&#10;&#10;Description automatically generated">
            <a:extLst>
              <a:ext uri="{FF2B5EF4-FFF2-40B4-BE49-F238E27FC236}">
                <a16:creationId xmlns:a16="http://schemas.microsoft.com/office/drawing/2014/main" id="{E82A5893-F789-C9B1-6C45-689CC1E23C30}"/>
              </a:ext>
            </a:extLst>
          </p:cNvPr>
          <p:cNvPicPr>
            <a:picLocks noGrp="1" noChangeAspect="1"/>
          </p:cNvPicPr>
          <p:nvPr>
            <p:ph sz="half" idx="2"/>
          </p:nvPr>
        </p:nvPicPr>
        <p:blipFill rotWithShape="1">
          <a:blip r:embed="rId3"/>
          <a:srcRect l="34938" r="24813"/>
          <a:stretch/>
        </p:blipFill>
        <p:spPr>
          <a:xfrm>
            <a:off x="20" y="10"/>
            <a:ext cx="4580077" cy="6400784"/>
          </a:xfrm>
          <a:prstGeom prst="rect">
            <a:avLst/>
          </a:prstGeom>
        </p:spPr>
      </p:pic>
      <p:cxnSp>
        <p:nvCxnSpPr>
          <p:cNvPr id="35"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F59C5A-F345-3E94-24E5-9F97BD97EDCD}"/>
              </a:ext>
            </a:extLst>
          </p:cNvPr>
          <p:cNvSpPr>
            <a:spLocks noGrp="1"/>
          </p:cNvSpPr>
          <p:nvPr>
            <p:ph sz="half" idx="1"/>
          </p:nvPr>
        </p:nvSpPr>
        <p:spPr>
          <a:xfrm>
            <a:off x="4853090" y="2199252"/>
            <a:ext cx="5031319" cy="3309618"/>
          </a:xfrm>
        </p:spPr>
        <p:txBody>
          <a:bodyPr vert="horz" lIns="0" tIns="45720" rIns="0" bIns="45720" rtlCol="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Use the sticky note icon highlighted below.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Type your response in the text box.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Select the color of the sticky note you desire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Click “Save” to input your sticky note onto the </a:t>
            </a:r>
            <a:r>
              <a:rPr lang="en-US" sz="2400" kern="100" err="1">
                <a:solidFill>
                  <a:prstClr val="black">
                    <a:lumMod val="75000"/>
                    <a:lumOff val="25000"/>
                  </a:prstClr>
                </a:solidFill>
                <a:latin typeface="Avenir" panose="02000503020000020003" pitchFamily="2" charset="0"/>
                <a:cs typeface="Calibri" panose="020F0502020204030204" pitchFamily="34" charset="0"/>
              </a:rPr>
              <a:t>JamBoard</a:t>
            </a:r>
            <a:r>
              <a:rPr lang="en-US" sz="2400" kern="100">
                <a:solidFill>
                  <a:prstClr val="black">
                    <a:lumMod val="75000"/>
                    <a:lumOff val="25000"/>
                  </a:prstClr>
                </a:solidFill>
                <a:latin typeface="Avenir" panose="02000503020000020003" pitchFamily="2" charset="0"/>
                <a:cs typeface="Calibri" panose="020F050202020403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Use the Arrows at the top of the page to navigate to the next question.  </a:t>
            </a:r>
          </a:p>
          <a:p>
            <a:pPr>
              <a:lnSpc>
                <a:spcPct val="100000"/>
              </a:lnSpc>
            </a:pPr>
            <a:endParaRPr lang="en-US"/>
          </a:p>
        </p:txBody>
      </p:sp>
      <p:sp>
        <p:nvSpPr>
          <p:cNvPr id="37" name="Rectangle 36">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995F9056-33A0-F0E3-780F-A3F708DA3ACD}"/>
              </a:ext>
            </a:extLst>
          </p:cNvPr>
          <p:cNvPicPr>
            <a:picLocks noChangeAspect="1"/>
          </p:cNvPicPr>
          <p:nvPr/>
        </p:nvPicPr>
        <p:blipFill>
          <a:blip r:embed="rId4"/>
          <a:stretch>
            <a:fillRect/>
          </a:stretch>
        </p:blipFill>
        <p:spPr>
          <a:xfrm>
            <a:off x="9983792" y="1118235"/>
            <a:ext cx="2162175" cy="5124450"/>
          </a:xfrm>
          <a:prstGeom prst="rect">
            <a:avLst/>
          </a:prstGeom>
        </p:spPr>
      </p:pic>
      <p:sp>
        <p:nvSpPr>
          <p:cNvPr id="10" name="Rectangle 9">
            <a:extLst>
              <a:ext uri="{FF2B5EF4-FFF2-40B4-BE49-F238E27FC236}">
                <a16:creationId xmlns:a16="http://schemas.microsoft.com/office/drawing/2014/main" id="{AFC39002-AB68-3A80-3404-5B84449C9E71}"/>
              </a:ext>
            </a:extLst>
          </p:cNvPr>
          <p:cNvSpPr/>
          <p:nvPr/>
        </p:nvSpPr>
        <p:spPr>
          <a:xfrm>
            <a:off x="4886533" y="102592"/>
            <a:ext cx="6999031" cy="830997"/>
          </a:xfrm>
          <a:prstGeom prst="rect">
            <a:avLst/>
          </a:prstGeom>
          <a:noFill/>
        </p:spPr>
        <p:txBody>
          <a:bodyPr wrap="none" lIns="91440" tIns="45720" rIns="91440" bIns="45720">
            <a:spAutoFit/>
          </a:bodyPr>
          <a:lstStyle/>
          <a:p>
            <a:pPr algn="ctr"/>
            <a:r>
              <a:rPr lang="en-US" sz="4800" b="1" cap="none" spc="0">
                <a:ln w="0"/>
                <a:solidFill>
                  <a:schemeClr val="accent1"/>
                </a:solidFill>
                <a:effectLst>
                  <a:outerShdw blurRad="38100" dist="25400" dir="5400000" algn="ctr" rotWithShape="0">
                    <a:srgbClr val="6E747A">
                      <a:alpha val="43000"/>
                    </a:srgbClr>
                  </a:outerShdw>
                </a:effectLst>
              </a:rPr>
              <a:t>Who, What, How Much</a:t>
            </a:r>
          </a:p>
        </p:txBody>
      </p:sp>
    </p:spTree>
    <p:extLst>
      <p:ext uri="{BB962C8B-B14F-4D97-AF65-F5344CB8AC3E}">
        <p14:creationId xmlns:p14="http://schemas.microsoft.com/office/powerpoint/2010/main" val="91198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1155-F360-67C3-375A-4C084A2E7CDD}"/>
              </a:ext>
            </a:extLst>
          </p:cNvPr>
          <p:cNvSpPr>
            <a:spLocks noGrp="1"/>
          </p:cNvSpPr>
          <p:nvPr>
            <p:ph type="title"/>
          </p:nvPr>
        </p:nvSpPr>
        <p:spPr/>
        <p:txBody>
          <a:bodyPr/>
          <a:lstStyle/>
          <a:p>
            <a:r>
              <a:rPr lang="en-US">
                <a:solidFill>
                  <a:schemeClr val="tx1"/>
                </a:solidFill>
              </a:rPr>
              <a:t>Consider Partnerships</a:t>
            </a:r>
          </a:p>
        </p:txBody>
      </p:sp>
      <p:sp>
        <p:nvSpPr>
          <p:cNvPr id="3" name="Content Placeholder 2">
            <a:extLst>
              <a:ext uri="{FF2B5EF4-FFF2-40B4-BE49-F238E27FC236}">
                <a16:creationId xmlns:a16="http://schemas.microsoft.com/office/drawing/2014/main" id="{24320EE6-83D4-0C5C-90A8-A22B070DA53F}"/>
              </a:ext>
            </a:extLst>
          </p:cNvPr>
          <p:cNvSpPr>
            <a:spLocks noGrp="1"/>
          </p:cNvSpPr>
          <p:nvPr>
            <p:ph idx="1"/>
          </p:nvPr>
        </p:nvSpPr>
        <p:spPr/>
        <p:txBody>
          <a:bodyPr/>
          <a:lstStyle/>
          <a:p>
            <a:pPr marL="0" indent="0">
              <a:buNone/>
            </a:pPr>
            <a:r>
              <a:rPr lang="en-US" sz="2400"/>
              <a:t>Many organizations cannot do it all on their own. Review your current organizational partnerships, networks, and cohorts.</a:t>
            </a:r>
          </a:p>
          <a:p>
            <a:pPr>
              <a:buFont typeface="Wingdings" panose="05000000000000000000" pitchFamily="2" charset="2"/>
              <a:buChar char="§"/>
            </a:pPr>
            <a:r>
              <a:rPr lang="en-US" sz="2400"/>
              <a:t>What programs, roles, or services could be expanded by partnering with another organization? </a:t>
            </a:r>
          </a:p>
          <a:p>
            <a:pPr>
              <a:buFont typeface="Wingdings" panose="05000000000000000000" pitchFamily="2" charset="2"/>
              <a:buChar char="§"/>
            </a:pPr>
            <a:r>
              <a:rPr lang="en-US" sz="2400"/>
              <a:t>What programs, roles, or services could your organization provide for another?</a:t>
            </a:r>
          </a:p>
          <a:p>
            <a:endParaRPr lang="en-US"/>
          </a:p>
        </p:txBody>
      </p:sp>
    </p:spTree>
    <p:extLst>
      <p:ext uri="{BB962C8B-B14F-4D97-AF65-F5344CB8AC3E}">
        <p14:creationId xmlns:p14="http://schemas.microsoft.com/office/powerpoint/2010/main" val="412794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6AEE-3914-F41A-ED60-6C7F65AECD6E}"/>
              </a:ext>
            </a:extLst>
          </p:cNvPr>
          <p:cNvSpPr>
            <a:spLocks noGrp="1"/>
          </p:cNvSpPr>
          <p:nvPr>
            <p:ph type="title"/>
          </p:nvPr>
        </p:nvSpPr>
        <p:spPr/>
        <p:txBody>
          <a:bodyPr/>
          <a:lstStyle/>
          <a:p>
            <a:r>
              <a:rPr lang="en-US" sz="4800" kern="100" spc="0">
                <a:solidFill>
                  <a:schemeClr val="tx1"/>
                </a:solidFill>
                <a:ea typeface="Calibri" panose="020F0502020204030204" pitchFamily="34" charset="0"/>
                <a:cs typeface="Calibri" panose="020F0502020204030204" pitchFamily="34" charset="0"/>
              </a:rPr>
              <a:t>Consider Partnerships</a:t>
            </a:r>
            <a:endParaRPr lang="en-US">
              <a:solidFill>
                <a:schemeClr val="tx1"/>
              </a:solidFill>
            </a:endParaRPr>
          </a:p>
        </p:txBody>
      </p:sp>
      <p:sp>
        <p:nvSpPr>
          <p:cNvPr id="3" name="Content Placeholder 2">
            <a:extLst>
              <a:ext uri="{FF2B5EF4-FFF2-40B4-BE49-F238E27FC236}">
                <a16:creationId xmlns:a16="http://schemas.microsoft.com/office/drawing/2014/main" id="{7D922345-302C-2597-7271-002E19C3ED56}"/>
              </a:ext>
            </a:extLst>
          </p:cNvPr>
          <p:cNvSpPr>
            <a:spLocks noGrp="1"/>
          </p:cNvSpPr>
          <p:nvPr>
            <p:ph idx="1"/>
          </p:nvPr>
        </p:nvSpPr>
        <p:spPr/>
        <p:txBody>
          <a:bodyPr>
            <a:normAutofit/>
          </a:bodyPr>
          <a:lstStyle/>
          <a:p>
            <a:pPr marL="0" marR="0" lvl="0" indent="-91440" algn="l" defTabSz="914400" rtl="0" eaLnBrk="1" fontAlgn="auto" latinLnBrk="0" hangingPunct="1">
              <a:lnSpc>
                <a:spcPct val="110000"/>
              </a:lnSpc>
              <a:spcBef>
                <a:spcPts val="0"/>
              </a:spcBef>
              <a:spcAft>
                <a:spcPts val="0"/>
              </a:spcAft>
              <a:buClr>
                <a:srgbClr val="4E67C8"/>
              </a:buClr>
              <a:buSzPct val="100000"/>
              <a:buFont typeface="Calibri" panose="020F0502020204030204" pitchFamily="34" charset="0"/>
              <a:buChar char=" "/>
              <a:tabLst/>
              <a:defRPr/>
            </a:pPr>
            <a:r>
              <a:rPr kumimoji="0" lang="en-US" sz="2400" b="0" i="0" u="none" strike="noStrike" kern="100" cap="none" spc="0" normalizeH="0" baseline="0" noProof="0">
                <a:ln>
                  <a:noFill/>
                </a:ln>
                <a:solidFill>
                  <a:srgbClr val="000000"/>
                </a:solidFill>
                <a:effectLst/>
                <a:uLnTx/>
                <a:uFillTx/>
                <a:latin typeface="Avenir" panose="02000503020000020003" pitchFamily="2" charset="0"/>
                <a:ea typeface="Calibri" panose="020F0502020204030204" pitchFamily="34" charset="0"/>
                <a:cs typeface="Calibri" panose="020F0502020204030204" pitchFamily="34" charset="0"/>
              </a:rPr>
              <a:t>Review your current organizational partnerships, networks, and cohorts.</a:t>
            </a:r>
            <a:endParaRPr kumimoji="0" lang="en-US" sz="2400" b="0" i="0" u="none" strike="noStrike" kern="1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10000"/>
              </a:lnSpc>
              <a:spcBef>
                <a:spcPts val="0"/>
              </a:spcBef>
              <a:spcAft>
                <a:spcPts val="0"/>
              </a:spcAft>
              <a:buClr>
                <a:srgbClr val="4E67C8"/>
              </a:buClr>
              <a:buSzPct val="100000"/>
              <a:buFont typeface="Symbol" pitchFamily="2" charset="2"/>
              <a:buChar char=""/>
              <a:tabLst/>
              <a:defRPr/>
            </a:pPr>
            <a:r>
              <a:rPr kumimoji="0" lang="en-US" sz="2400" b="0" i="0" u="none" strike="noStrike" kern="100" cap="none" spc="0" normalizeH="0" baseline="0" noProof="0">
                <a:ln>
                  <a:noFill/>
                </a:ln>
                <a:solidFill>
                  <a:prstClr val="black">
                    <a:lumMod val="75000"/>
                    <a:lumOff val="25000"/>
                  </a:prstClr>
                </a:solidFill>
                <a:effectLst/>
                <a:uLnTx/>
                <a:uFillTx/>
                <a:latin typeface="Avenir" panose="02000503020000020003" pitchFamily="2" charset="0"/>
                <a:ea typeface="Calibri" panose="020F0502020204030204" pitchFamily="34" charset="0"/>
                <a:cs typeface="Calibri" panose="020F0502020204030204" pitchFamily="34" charset="0"/>
              </a:rPr>
              <a:t>Identify Partnerships that will help with financial sustainability. </a:t>
            </a:r>
            <a:endParaRPr kumimoji="0" lang="en-US" sz="2400" b="0" i="0" u="none" strike="noStrike" kern="1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10000"/>
              </a:lnSpc>
              <a:spcBef>
                <a:spcPts val="0"/>
              </a:spcBef>
              <a:spcAft>
                <a:spcPts val="0"/>
              </a:spcAft>
              <a:buClr>
                <a:srgbClr val="4E67C8"/>
              </a:buClr>
              <a:buSzPct val="100000"/>
              <a:buFont typeface="Symbol" pitchFamily="2" charset="2"/>
              <a:buChar char=""/>
              <a:tabLst/>
              <a:defRPr/>
            </a:pPr>
            <a:r>
              <a:rPr kumimoji="0" lang="en-US" sz="2400" b="0" i="0" u="none" strike="noStrike" kern="100" cap="none" spc="0" normalizeH="0" baseline="0" noProof="0">
                <a:ln>
                  <a:noFill/>
                </a:ln>
                <a:solidFill>
                  <a:prstClr val="black">
                    <a:lumMod val="75000"/>
                    <a:lumOff val="25000"/>
                  </a:prstClr>
                </a:solidFill>
                <a:effectLst/>
                <a:uLnTx/>
                <a:uFillTx/>
                <a:latin typeface="Avenir" panose="02000503020000020003" pitchFamily="2" charset="0"/>
                <a:ea typeface="Calibri" panose="020F0502020204030204" pitchFamily="34" charset="0"/>
                <a:cs typeface="Calibri" panose="020F0502020204030204" pitchFamily="34" charset="0"/>
              </a:rPr>
              <a:t>Are their services that could be provided by a partnering organization to diversify financial strain to any one organization?</a:t>
            </a:r>
            <a:endParaRPr lang="en-US" sz="3600"/>
          </a:p>
        </p:txBody>
      </p:sp>
    </p:spTree>
    <p:extLst>
      <p:ext uri="{BB962C8B-B14F-4D97-AF65-F5344CB8AC3E}">
        <p14:creationId xmlns:p14="http://schemas.microsoft.com/office/powerpoint/2010/main" val="244640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646B-9A94-3145-CE98-547E5A9BA8A0}"/>
              </a:ext>
            </a:extLst>
          </p:cNvPr>
          <p:cNvSpPr>
            <a:spLocks noGrp="1"/>
          </p:cNvSpPr>
          <p:nvPr>
            <p:ph type="title"/>
          </p:nvPr>
        </p:nvSpPr>
        <p:spPr/>
        <p:txBody>
          <a:bodyPr/>
          <a:lstStyle/>
          <a:p>
            <a:r>
              <a:rPr lang="en-US"/>
              <a:t>Tell Us About Your Partners</a:t>
            </a:r>
          </a:p>
        </p:txBody>
      </p:sp>
      <p:pic>
        <p:nvPicPr>
          <p:cNvPr id="8" name="Content Placeholder 7">
            <a:extLst>
              <a:ext uri="{FF2B5EF4-FFF2-40B4-BE49-F238E27FC236}">
                <a16:creationId xmlns:a16="http://schemas.microsoft.com/office/drawing/2014/main" id="{44691DDC-06E2-131F-C0D6-5D0281B06C2A}"/>
              </a:ext>
            </a:extLst>
          </p:cNvPr>
          <p:cNvPicPr>
            <a:picLocks noGrp="1" noChangeAspect="1"/>
          </p:cNvPicPr>
          <p:nvPr>
            <p:ph idx="1"/>
          </p:nvPr>
        </p:nvPicPr>
        <p:blipFill>
          <a:blip r:embed="rId2"/>
          <a:stretch>
            <a:fillRect/>
          </a:stretch>
        </p:blipFill>
        <p:spPr>
          <a:xfrm>
            <a:off x="1177047" y="1984443"/>
            <a:ext cx="10058400" cy="4300907"/>
          </a:xfrm>
        </p:spPr>
      </p:pic>
    </p:spTree>
    <p:extLst>
      <p:ext uri="{BB962C8B-B14F-4D97-AF65-F5344CB8AC3E}">
        <p14:creationId xmlns:p14="http://schemas.microsoft.com/office/powerpoint/2010/main" val="295951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F0502020204030204"/>
              <a:ea typeface="+mn-ea"/>
              <a:cs typeface="+mn-cs"/>
            </a:endParaRPr>
          </a:p>
        </p:txBody>
      </p:sp>
      <p:sp>
        <p:nvSpPr>
          <p:cNvPr id="2" name="Title 1">
            <a:extLst>
              <a:ext uri="{FF2B5EF4-FFF2-40B4-BE49-F238E27FC236}">
                <a16:creationId xmlns:a16="http://schemas.microsoft.com/office/drawing/2014/main" id="{BED0B374-BFAA-38C9-288F-895C49F1C552}"/>
              </a:ext>
            </a:extLst>
          </p:cNvPr>
          <p:cNvSpPr>
            <a:spLocks noGrp="1"/>
          </p:cNvSpPr>
          <p:nvPr>
            <p:ph type="title"/>
          </p:nvPr>
        </p:nvSpPr>
        <p:spPr>
          <a:xfrm>
            <a:off x="5672453" y="581943"/>
            <a:ext cx="4211956" cy="1450757"/>
          </a:xfrm>
        </p:spPr>
        <p:txBody>
          <a:bodyPr vert="horz" lIns="91440" tIns="45720" rIns="91440" bIns="45720" rtlCol="0" anchor="b">
            <a:normAutofit/>
          </a:bodyPr>
          <a:lstStyle/>
          <a:p>
            <a:pPr algn="ctr"/>
            <a:r>
              <a:rPr lang="en-US" sz="4800" b="1" err="1">
                <a:hlinkClick r:id="rId2"/>
              </a:rPr>
              <a:t>Jamboard</a:t>
            </a:r>
            <a:r>
              <a:rPr lang="en-US" sz="4800" b="1">
                <a:hlinkClick r:id="rId2"/>
              </a:rPr>
              <a:t> #4</a:t>
            </a:r>
          </a:p>
        </p:txBody>
      </p:sp>
      <p:pic>
        <p:nvPicPr>
          <p:cNvPr id="7" name="Content Placeholder 6" descr="Background pattern&#10;&#10;Description automatically generated">
            <a:extLst>
              <a:ext uri="{FF2B5EF4-FFF2-40B4-BE49-F238E27FC236}">
                <a16:creationId xmlns:a16="http://schemas.microsoft.com/office/drawing/2014/main" id="{E82A5893-F789-C9B1-6C45-689CC1E23C30}"/>
              </a:ext>
            </a:extLst>
          </p:cNvPr>
          <p:cNvPicPr>
            <a:picLocks noGrp="1" noChangeAspect="1"/>
          </p:cNvPicPr>
          <p:nvPr>
            <p:ph sz="half" idx="2"/>
          </p:nvPr>
        </p:nvPicPr>
        <p:blipFill rotWithShape="1">
          <a:blip r:embed="rId3"/>
          <a:srcRect l="34938" r="24813"/>
          <a:stretch/>
        </p:blipFill>
        <p:spPr>
          <a:xfrm>
            <a:off x="20" y="10"/>
            <a:ext cx="4580077" cy="6400784"/>
          </a:xfrm>
          <a:prstGeom prst="rect">
            <a:avLst/>
          </a:prstGeom>
        </p:spPr>
      </p:pic>
      <p:cxnSp>
        <p:nvCxnSpPr>
          <p:cNvPr id="35"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F59C5A-F345-3E94-24E5-9F97BD97EDCD}"/>
              </a:ext>
            </a:extLst>
          </p:cNvPr>
          <p:cNvSpPr>
            <a:spLocks noGrp="1"/>
          </p:cNvSpPr>
          <p:nvPr>
            <p:ph sz="half" idx="1"/>
          </p:nvPr>
        </p:nvSpPr>
        <p:spPr>
          <a:xfrm>
            <a:off x="4853090" y="2199252"/>
            <a:ext cx="5031319" cy="3309618"/>
          </a:xfrm>
        </p:spPr>
        <p:txBody>
          <a:bodyPr vert="horz" lIns="0" tIns="45720" rIns="0" bIns="45720" rtlCol="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Use the sticky note icon highlighted below.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Type your response in the text box.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Select the color of the sticky note you desire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Click “Save” to input your sticky note onto the </a:t>
            </a:r>
            <a:r>
              <a:rPr lang="en-US" sz="2400" kern="100" err="1">
                <a:solidFill>
                  <a:prstClr val="black">
                    <a:lumMod val="75000"/>
                    <a:lumOff val="25000"/>
                  </a:prstClr>
                </a:solidFill>
                <a:latin typeface="Avenir" panose="02000503020000020003" pitchFamily="2" charset="0"/>
                <a:cs typeface="Calibri" panose="020F0502020204030204" pitchFamily="34" charset="0"/>
              </a:rPr>
              <a:t>JamBoard</a:t>
            </a:r>
            <a:r>
              <a:rPr lang="en-US" sz="2400" kern="100">
                <a:solidFill>
                  <a:prstClr val="black">
                    <a:lumMod val="75000"/>
                    <a:lumOff val="25000"/>
                  </a:prstClr>
                </a:solidFill>
                <a:latin typeface="Avenir" panose="02000503020000020003" pitchFamily="2" charset="0"/>
                <a:cs typeface="Calibri" panose="020F050202020403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Use the Arrows at the top of the page to navigate to the next question.  </a:t>
            </a:r>
          </a:p>
          <a:p>
            <a:pPr>
              <a:lnSpc>
                <a:spcPct val="100000"/>
              </a:lnSpc>
            </a:pPr>
            <a:endParaRPr lang="en-US"/>
          </a:p>
        </p:txBody>
      </p:sp>
      <p:sp>
        <p:nvSpPr>
          <p:cNvPr id="37" name="Rectangle 36">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995F9056-33A0-F0E3-780F-A3F708DA3ACD}"/>
              </a:ext>
            </a:extLst>
          </p:cNvPr>
          <p:cNvPicPr>
            <a:picLocks noChangeAspect="1"/>
          </p:cNvPicPr>
          <p:nvPr/>
        </p:nvPicPr>
        <p:blipFill>
          <a:blip r:embed="rId4"/>
          <a:stretch>
            <a:fillRect/>
          </a:stretch>
        </p:blipFill>
        <p:spPr>
          <a:xfrm>
            <a:off x="9983792" y="1118235"/>
            <a:ext cx="2162175" cy="5124450"/>
          </a:xfrm>
          <a:prstGeom prst="rect">
            <a:avLst/>
          </a:prstGeom>
        </p:spPr>
      </p:pic>
      <p:sp>
        <p:nvSpPr>
          <p:cNvPr id="10" name="Rectangle 9">
            <a:extLst>
              <a:ext uri="{FF2B5EF4-FFF2-40B4-BE49-F238E27FC236}">
                <a16:creationId xmlns:a16="http://schemas.microsoft.com/office/drawing/2014/main" id="{AFC39002-AB68-3A80-3404-5B84449C9E71}"/>
              </a:ext>
            </a:extLst>
          </p:cNvPr>
          <p:cNvSpPr/>
          <p:nvPr/>
        </p:nvSpPr>
        <p:spPr>
          <a:xfrm>
            <a:off x="7063957" y="102592"/>
            <a:ext cx="2644185"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0"/>
                <a:solidFill>
                  <a:srgbClr val="4E67C8"/>
                </a:solidFill>
                <a:effectLst>
                  <a:outerShdw blurRad="38100" dist="25400" dir="5400000" algn="ctr" rotWithShape="0">
                    <a:srgbClr val="6E747A">
                      <a:alpha val="43000"/>
                    </a:srgbClr>
                  </a:outerShdw>
                </a:effectLst>
                <a:uLnTx/>
                <a:uFillTx/>
                <a:latin typeface="Avenir Next LT Pro" panose="020F0502020204030204"/>
                <a:ea typeface="+mn-ea"/>
                <a:cs typeface="+mn-cs"/>
              </a:rPr>
              <a:t>Partners</a:t>
            </a:r>
          </a:p>
        </p:txBody>
      </p:sp>
    </p:spTree>
    <p:extLst>
      <p:ext uri="{BB962C8B-B14F-4D97-AF65-F5344CB8AC3E}">
        <p14:creationId xmlns:p14="http://schemas.microsoft.com/office/powerpoint/2010/main" val="102999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E9D5-B03E-4D59-E1EB-8094E50A7541}"/>
              </a:ext>
            </a:extLst>
          </p:cNvPr>
          <p:cNvSpPr>
            <a:spLocks noGrp="1"/>
          </p:cNvSpPr>
          <p:nvPr>
            <p:ph type="title"/>
          </p:nvPr>
        </p:nvSpPr>
        <p:spPr/>
        <p:txBody>
          <a:bodyPr/>
          <a:lstStyle/>
          <a:p>
            <a:r>
              <a:rPr lang="en-US"/>
              <a:t>Connecting the Need to Each Step of the Process</a:t>
            </a:r>
          </a:p>
        </p:txBody>
      </p:sp>
      <p:graphicFrame>
        <p:nvGraphicFramePr>
          <p:cNvPr id="4" name="Content Placeholder 3">
            <a:extLst>
              <a:ext uri="{FF2B5EF4-FFF2-40B4-BE49-F238E27FC236}">
                <a16:creationId xmlns:a16="http://schemas.microsoft.com/office/drawing/2014/main" id="{AF11247F-4372-5D04-4482-951AEC10E32E}"/>
              </a:ext>
            </a:extLst>
          </p:cNvPr>
          <p:cNvGraphicFramePr>
            <a:graphicFrameLocks noGrp="1"/>
          </p:cNvGraphicFramePr>
          <p:nvPr>
            <p:ph idx="1"/>
            <p:extLst>
              <p:ext uri="{D42A27DB-BD31-4B8C-83A1-F6EECF244321}">
                <p14:modId xmlns:p14="http://schemas.microsoft.com/office/powerpoint/2010/main" val="2522407985"/>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85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E90A0-236F-487B-F374-4F372F7CE5BC}"/>
              </a:ext>
            </a:extLst>
          </p:cNvPr>
          <p:cNvSpPr>
            <a:spLocks noGrp="1"/>
          </p:cNvSpPr>
          <p:nvPr>
            <p:ph type="ctrTitle"/>
          </p:nvPr>
        </p:nvSpPr>
        <p:spPr>
          <a:xfrm>
            <a:off x="6729999" y="639097"/>
            <a:ext cx="5462000" cy="3494791"/>
          </a:xfrm>
        </p:spPr>
        <p:txBody>
          <a:bodyPr>
            <a:normAutofit/>
          </a:bodyPr>
          <a:lstStyle/>
          <a:p>
            <a:r>
              <a:rPr lang="en-US" sz="5400"/>
              <a:t>Goals and Objectives</a:t>
            </a:r>
            <a:endParaRPr lang="en-US" sz="5400" i="1"/>
          </a:p>
        </p:txBody>
      </p:sp>
      <p:pic>
        <p:nvPicPr>
          <p:cNvPr id="6" name="Picture 5">
            <a:extLst>
              <a:ext uri="{FF2B5EF4-FFF2-40B4-BE49-F238E27FC236}">
                <a16:creationId xmlns:a16="http://schemas.microsoft.com/office/drawing/2014/main" id="{477182E1-F690-9EBD-DA6F-E79913DE96F7}"/>
              </a:ext>
            </a:extLst>
          </p:cNvPr>
          <p:cNvPicPr>
            <a:picLocks noChangeAspect="1"/>
          </p:cNvPicPr>
          <p:nvPr/>
        </p:nvPicPr>
        <p:blipFill rotWithShape="1">
          <a:blip r:embed="rId2"/>
          <a:srcRect l="30063" r="19937"/>
          <a:stretch/>
        </p:blipFill>
        <p:spPr>
          <a:xfrm>
            <a:off x="1" y="10"/>
            <a:ext cx="6096000" cy="6857990"/>
          </a:xfrm>
          <a:prstGeom prst="rect">
            <a:avLst/>
          </a:prstGeom>
        </p:spPr>
      </p:pic>
      <p:sp>
        <p:nvSpPr>
          <p:cNvPr id="3" name="TextBox 2">
            <a:extLst>
              <a:ext uri="{FF2B5EF4-FFF2-40B4-BE49-F238E27FC236}">
                <a16:creationId xmlns:a16="http://schemas.microsoft.com/office/drawing/2014/main" id="{467A0529-3647-232E-AABA-8C571E82A85C}"/>
              </a:ext>
            </a:extLst>
          </p:cNvPr>
          <p:cNvSpPr txBox="1"/>
          <p:nvPr/>
        </p:nvSpPr>
        <p:spPr>
          <a:xfrm>
            <a:off x="6589336" y="4996206"/>
            <a:ext cx="4298869" cy="733534"/>
          </a:xfrm>
          <a:prstGeom prst="rect">
            <a:avLst/>
          </a:prstGeom>
          <a:noFill/>
        </p:spPr>
        <p:txBody>
          <a:bodyPr wrap="none" rtlCol="0">
            <a:spAutoFit/>
          </a:bodyPr>
          <a:lstStyle/>
          <a:p>
            <a:pPr>
              <a:spcBef>
                <a:spcPts val="1200"/>
              </a:spcBef>
              <a:spcAft>
                <a:spcPts val="200"/>
              </a:spcAft>
              <a:buClr>
                <a:schemeClr val="accent1"/>
              </a:buClr>
              <a:buSzPct val="100000"/>
            </a:pPr>
            <a:r>
              <a:rPr lang="en-US" sz="1500" cap="all" spc="200">
                <a:solidFill>
                  <a:schemeClr val="tx1">
                    <a:lumMod val="85000"/>
                    <a:lumOff val="15000"/>
                  </a:schemeClr>
                </a:solidFill>
              </a:rPr>
              <a:t>IDENTIFY GOALS AND OBJECTIVES </a:t>
            </a:r>
          </a:p>
          <a:p>
            <a:pPr>
              <a:spcBef>
                <a:spcPts val="1200"/>
              </a:spcBef>
              <a:spcAft>
                <a:spcPts val="200"/>
              </a:spcAft>
              <a:buClr>
                <a:schemeClr val="accent1"/>
              </a:buClr>
              <a:buSzPct val="100000"/>
            </a:pPr>
            <a:r>
              <a:rPr lang="en-US" sz="1500" cap="all" spc="200">
                <a:solidFill>
                  <a:schemeClr val="tx1">
                    <a:lumMod val="85000"/>
                    <a:lumOff val="15000"/>
                  </a:schemeClr>
                </a:solidFill>
              </a:rPr>
              <a:t>THEN DEVELOP THE PROGRAM PLAN</a:t>
            </a:r>
          </a:p>
        </p:txBody>
      </p:sp>
      <p:graphicFrame>
        <p:nvGraphicFramePr>
          <p:cNvPr id="5" name="Content Placeholder 3">
            <a:extLst>
              <a:ext uri="{FF2B5EF4-FFF2-40B4-BE49-F238E27FC236}">
                <a16:creationId xmlns:a16="http://schemas.microsoft.com/office/drawing/2014/main" id="{EC884D68-AD66-0F51-F141-2D5B4EE30345}"/>
              </a:ext>
            </a:extLst>
          </p:cNvPr>
          <p:cNvGraphicFramePr>
            <a:graphicFrameLocks/>
          </p:cNvGraphicFramePr>
          <p:nvPr>
            <p:extLst>
              <p:ext uri="{D42A27DB-BD31-4B8C-83A1-F6EECF244321}">
                <p14:modId xmlns:p14="http://schemas.microsoft.com/office/powerpoint/2010/main" val="549480434"/>
              </p:ext>
            </p:extLst>
          </p:nvPr>
        </p:nvGraphicFramePr>
        <p:xfrm>
          <a:off x="9257122" y="524496"/>
          <a:ext cx="2541725" cy="1775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05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210C1-1662-4DFB-48F1-2D19EFE46E93}"/>
              </a:ext>
            </a:extLst>
          </p:cNvPr>
          <p:cNvSpPr>
            <a:spLocks noGrp="1"/>
          </p:cNvSpPr>
          <p:nvPr>
            <p:ph type="title"/>
          </p:nvPr>
        </p:nvSpPr>
        <p:spPr>
          <a:xfrm>
            <a:off x="878911" y="643468"/>
            <a:ext cx="3177847" cy="1674180"/>
          </a:xfrm>
        </p:spPr>
        <p:txBody>
          <a:bodyPr>
            <a:normAutofit/>
          </a:bodyPr>
          <a:lstStyle/>
          <a:p>
            <a:r>
              <a:rPr lang="en-US" sz="3700"/>
              <a:t>Welcome and Introductions</a:t>
            </a:r>
          </a:p>
        </p:txBody>
      </p:sp>
      <p:cxnSp>
        <p:nvCxnSpPr>
          <p:cNvPr id="55" name="Straight Connector 54">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11F40EAE-5A74-5439-169A-B71FDAB202B3}"/>
              </a:ext>
            </a:extLst>
          </p:cNvPr>
          <p:cNvSpPr>
            <a:spLocks noGrp="1"/>
          </p:cNvSpPr>
          <p:nvPr>
            <p:ph idx="1"/>
          </p:nvPr>
        </p:nvSpPr>
        <p:spPr>
          <a:xfrm>
            <a:off x="858064" y="2876365"/>
            <a:ext cx="3205049" cy="2192786"/>
          </a:xfrm>
        </p:spPr>
        <p:txBody>
          <a:bodyPr vert="horz" lIns="0" tIns="45720" rIns="0" bIns="45720" rtlCol="0">
            <a:normAutofit fontScale="85000" lnSpcReduction="10000"/>
          </a:bodyPr>
          <a:lstStyle/>
          <a:p>
            <a:pPr>
              <a:buFont typeface="Wingdings" panose="020F0502020204030204" pitchFamily="34" charset="0"/>
              <a:buChar char="§"/>
            </a:pPr>
            <a:r>
              <a:rPr lang="en-US" dirty="0"/>
              <a:t> Name</a:t>
            </a:r>
          </a:p>
          <a:p>
            <a:pPr>
              <a:buFont typeface="Wingdings" panose="020F0502020204030204" pitchFamily="34" charset="0"/>
              <a:buChar char="§"/>
            </a:pPr>
            <a:r>
              <a:rPr lang="en-US" dirty="0"/>
              <a:t>Organization</a:t>
            </a:r>
          </a:p>
          <a:p>
            <a:pPr>
              <a:buFont typeface="Wingdings" panose="020F0502020204030204" pitchFamily="34" charset="0"/>
              <a:buChar char="§"/>
            </a:pPr>
            <a:r>
              <a:rPr lang="en-US" dirty="0"/>
              <a:t>What you want to learn today.</a:t>
            </a:r>
          </a:p>
          <a:p>
            <a:pPr>
              <a:buFont typeface="Wingdings" panose="020F0502020204030204" pitchFamily="34" charset="0"/>
              <a:buChar char="§"/>
            </a:pPr>
            <a:r>
              <a:rPr lang="en-US" dirty="0"/>
              <a:t>What is your favorite holiday tradition</a:t>
            </a:r>
          </a:p>
          <a:p>
            <a:pPr>
              <a:buFont typeface="Wingdings" panose="020F0502020204030204" pitchFamily="34" charset="0"/>
              <a:buChar char="§"/>
            </a:pPr>
            <a:endParaRPr lang="en-US" dirty="0"/>
          </a:p>
        </p:txBody>
      </p:sp>
      <p:pic>
        <p:nvPicPr>
          <p:cNvPr id="4" name="Picture 3">
            <a:extLst>
              <a:ext uri="{FF2B5EF4-FFF2-40B4-BE49-F238E27FC236}">
                <a16:creationId xmlns:a16="http://schemas.microsoft.com/office/drawing/2014/main" id="{9E0392A0-5CC8-60E1-F06B-3C6E80011B7C}"/>
              </a:ext>
            </a:extLst>
          </p:cNvPr>
          <p:cNvPicPr>
            <a:picLocks noChangeAspect="1"/>
          </p:cNvPicPr>
          <p:nvPr/>
        </p:nvPicPr>
        <p:blipFill>
          <a:blip r:embed="rId2"/>
          <a:stretch>
            <a:fillRect/>
          </a:stretch>
        </p:blipFill>
        <p:spPr>
          <a:xfrm>
            <a:off x="4653447" y="1567599"/>
            <a:ext cx="6892560" cy="3377354"/>
          </a:xfrm>
          <a:prstGeom prst="rect">
            <a:avLst/>
          </a:prstGeom>
        </p:spPr>
      </p:pic>
      <p:sp>
        <p:nvSpPr>
          <p:cNvPr id="57" name="Rectangle 56">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3496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A71CE-BFC5-461A-3649-7238145FECB8}"/>
              </a:ext>
            </a:extLst>
          </p:cNvPr>
          <p:cNvSpPr>
            <a:spLocks noGrp="1"/>
          </p:cNvSpPr>
          <p:nvPr>
            <p:ph type="title"/>
          </p:nvPr>
        </p:nvSpPr>
        <p:spPr/>
        <p:txBody>
          <a:bodyPr/>
          <a:lstStyle/>
          <a:p>
            <a:r>
              <a:rPr lang="en-US" sz="4800"/>
              <a:t>Goals and Objectives</a:t>
            </a:r>
            <a:endParaRPr lang="en-US"/>
          </a:p>
        </p:txBody>
      </p:sp>
      <p:sp>
        <p:nvSpPr>
          <p:cNvPr id="3" name="Content Placeholder 2">
            <a:extLst>
              <a:ext uri="{FF2B5EF4-FFF2-40B4-BE49-F238E27FC236}">
                <a16:creationId xmlns:a16="http://schemas.microsoft.com/office/drawing/2014/main" id="{7B57B442-237A-1E0B-F128-80D58EC4F7AD}"/>
              </a:ext>
            </a:extLst>
          </p:cNvPr>
          <p:cNvSpPr>
            <a:spLocks noGrp="1"/>
          </p:cNvSpPr>
          <p:nvPr>
            <p:ph sz="half" idx="1"/>
          </p:nvPr>
        </p:nvSpPr>
        <p:spPr/>
        <p:txBody>
          <a:bodyPr>
            <a:normAutofit fontScale="92500" lnSpcReduction="20000"/>
          </a:bodyPr>
          <a:lstStyle/>
          <a:p>
            <a:pPr marL="0" indent="0">
              <a:spcBef>
                <a:spcPts val="0"/>
              </a:spcBef>
              <a:spcAft>
                <a:spcPts val="0"/>
              </a:spcAft>
              <a:buNone/>
            </a:pPr>
            <a:r>
              <a:rPr lang="en-US" kern="100">
                <a:solidFill>
                  <a:schemeClr val="tx1"/>
                </a:solidFill>
                <a:ea typeface="Calibri" panose="020F0502020204030204" pitchFamily="34" charset="0"/>
                <a:cs typeface="Calibri" panose="020F0502020204030204" pitchFamily="34" charset="0"/>
              </a:rPr>
              <a:t>Once you identified </a:t>
            </a:r>
            <a:r>
              <a:rPr lang="en-US" kern="100">
                <a:solidFill>
                  <a:schemeClr val="tx1"/>
                </a:solidFill>
                <a:effectLst/>
                <a:ea typeface="Calibri" panose="020F0502020204030204" pitchFamily="34" charset="0"/>
                <a:cs typeface="Calibri" panose="020F0502020204030204" pitchFamily="34" charset="0"/>
              </a:rPr>
              <a:t>your Needs Statement, it is time to create Goals and Objectives. </a:t>
            </a:r>
            <a:endParaRPr lang="en-US" kern="100">
              <a:solidFill>
                <a:schemeClr val="tx1"/>
              </a:solidFill>
              <a:effectLst/>
              <a:ea typeface="Calibri" panose="020F0502020204030204" pitchFamily="34" charset="0"/>
              <a:cs typeface="Arial" panose="020B0604020202020204" pitchFamily="34" charset="0"/>
            </a:endParaRPr>
          </a:p>
          <a:p>
            <a:pPr>
              <a:buFont typeface="Arial" panose="020B0604020202020204" pitchFamily="34" charset="0"/>
              <a:buChar char="•"/>
            </a:pPr>
            <a:r>
              <a:rPr lang="en-US">
                <a:solidFill>
                  <a:schemeClr val="tx1"/>
                </a:solidFill>
                <a:effectLst/>
                <a:ea typeface="Times New Roman" panose="02020603050405020304" pitchFamily="18" charset="0"/>
                <a:cs typeface="Open Sans" panose="020B0606030504020204" pitchFamily="34" charset="0"/>
              </a:rPr>
              <a:t>Goals are broader statements you wish to accomplish.</a:t>
            </a:r>
            <a:endParaRPr lang="en-US">
              <a:solidFill>
                <a:schemeClr val="tx1"/>
              </a:solidFill>
              <a:effectLst/>
              <a:ea typeface="Times New Roman" panose="02020603050405020304" pitchFamily="18" charset="0"/>
            </a:endParaRPr>
          </a:p>
          <a:p>
            <a:pPr>
              <a:buFont typeface="Arial" panose="020B0604020202020204" pitchFamily="34" charset="0"/>
              <a:buChar char="•"/>
            </a:pPr>
            <a:r>
              <a:rPr lang="en-US">
                <a:solidFill>
                  <a:schemeClr val="tx1"/>
                </a:solidFill>
                <a:effectLst/>
                <a:ea typeface="Times New Roman" panose="02020603050405020304" pitchFamily="18" charset="0"/>
                <a:cs typeface="Open Sans" panose="020B0606030504020204" pitchFamily="34" charset="0"/>
              </a:rPr>
              <a:t>Objectives are the individual actions you must take to achieve a goal. They are specific steps to achieving a goal. </a:t>
            </a:r>
          </a:p>
          <a:p>
            <a:pPr marL="0" indent="0">
              <a:buNone/>
            </a:pPr>
            <a:r>
              <a:rPr lang="en-US">
                <a:solidFill>
                  <a:schemeClr val="tx1"/>
                </a:solidFill>
                <a:effectLst/>
                <a:ea typeface="Times New Roman" panose="02020603050405020304" pitchFamily="18" charset="0"/>
                <a:cs typeface="Calibri" panose="020F0502020204030204" pitchFamily="34" charset="0"/>
              </a:rPr>
              <a:t>Objectives are usually precise and measurable statements that explain how the goal will be accomplished.</a:t>
            </a:r>
            <a:endParaRPr lang="en-US">
              <a:solidFill>
                <a:schemeClr val="tx1"/>
              </a:solidFill>
              <a:effectLst/>
              <a:ea typeface="Times New Roman" panose="02020603050405020304" pitchFamily="18" charset="0"/>
            </a:endParaRPr>
          </a:p>
          <a:p>
            <a:pPr marL="0" indent="0">
              <a:buNone/>
            </a:pPr>
            <a:endParaRPr lang="en-US" sz="180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F59451BE-C69E-EBDC-B2A2-F9C461358D6E}"/>
              </a:ext>
            </a:extLst>
          </p:cNvPr>
          <p:cNvSpPr>
            <a:spLocks noGrp="1"/>
          </p:cNvSpPr>
          <p:nvPr>
            <p:ph sz="half" idx="2"/>
          </p:nvPr>
        </p:nvSpPr>
        <p:spPr/>
        <p:txBody>
          <a:bodyPr>
            <a:normAutofit fontScale="92500" lnSpcReduction="20000"/>
          </a:bodyPr>
          <a:lstStyle/>
          <a:p>
            <a:pPr marL="0" indent="0">
              <a:buNone/>
            </a:pPr>
            <a:r>
              <a:rPr lang="en-US" sz="2400">
                <a:solidFill>
                  <a:srgbClr val="000000"/>
                </a:solidFill>
                <a:effectLst/>
                <a:ea typeface="Times New Roman" panose="02020603050405020304" pitchFamily="18" charset="0"/>
                <a:cs typeface="Open Sans" panose="020B0606030504020204" pitchFamily="34" charset="0"/>
              </a:rPr>
              <a:t>When working toward accomplishing a goal, often you'll have objectives you must complete along the way. By completing objectives, you’re making progress towards completing your goal.  </a:t>
            </a:r>
            <a:endParaRPr lang="en-US" sz="2400">
              <a:effectLst/>
              <a:ea typeface="Times New Roman" panose="02020603050405020304" pitchFamily="18" charset="0"/>
            </a:endParaRPr>
          </a:p>
        </p:txBody>
      </p:sp>
    </p:spTree>
    <p:extLst>
      <p:ext uri="{BB962C8B-B14F-4D97-AF65-F5344CB8AC3E}">
        <p14:creationId xmlns:p14="http://schemas.microsoft.com/office/powerpoint/2010/main" val="264309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5CC03-6D5F-9FE3-90DB-53CCE9FD0B78}"/>
              </a:ext>
            </a:extLst>
          </p:cNvPr>
          <p:cNvSpPr>
            <a:spLocks noGrp="1"/>
          </p:cNvSpPr>
          <p:nvPr>
            <p:ph type="title"/>
          </p:nvPr>
        </p:nvSpPr>
        <p:spPr>
          <a:xfrm>
            <a:off x="643468" y="643467"/>
            <a:ext cx="3073550" cy="5126203"/>
          </a:xfrm>
        </p:spPr>
        <p:txBody>
          <a:bodyPr anchor="ctr">
            <a:normAutofit/>
          </a:bodyPr>
          <a:lstStyle/>
          <a:p>
            <a:pPr algn="r"/>
            <a:r>
              <a:rPr lang="en-US"/>
              <a:t>Example Goal and Objectives</a:t>
            </a:r>
          </a:p>
        </p:txBody>
      </p:sp>
      <p:cxnSp>
        <p:nvCxnSpPr>
          <p:cNvPr id="11" name="Straight Connector 10">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EFAF64C-50AB-E4A9-0B15-BD4AC1EA205A}"/>
              </a:ext>
            </a:extLst>
          </p:cNvPr>
          <p:cNvSpPr>
            <a:spLocks noGrp="1"/>
          </p:cNvSpPr>
          <p:nvPr>
            <p:ph idx="1"/>
          </p:nvPr>
        </p:nvSpPr>
        <p:spPr>
          <a:xfrm>
            <a:off x="4363786" y="621697"/>
            <a:ext cx="6791894" cy="5147973"/>
          </a:xfrm>
        </p:spPr>
        <p:txBody>
          <a:bodyPr anchor="ctr">
            <a:normAutofit/>
          </a:bodyPr>
          <a:lstStyle/>
          <a:p>
            <a:pPr marL="0" marR="0">
              <a:spcBef>
                <a:spcPts val="0"/>
              </a:spcBef>
              <a:spcAft>
                <a:spcPts val="0"/>
              </a:spcAft>
            </a:pPr>
            <a:r>
              <a:rPr lang="en-US" sz="2400">
                <a:effectLst/>
                <a:latin typeface="Avenir Medium" panose="02000503020000020003" pitchFamily="2" charset="0"/>
                <a:ea typeface="Times New Roman" panose="02020603050405020304" pitchFamily="18" charset="0"/>
                <a:cs typeface="Open Sans" panose="020B0606030504020204" pitchFamily="34" charset="0"/>
              </a:rPr>
              <a:t>Personal Goal</a:t>
            </a:r>
            <a:endParaRPr lang="en-US" sz="2400">
              <a:effectLst/>
              <a:latin typeface="Avenir Medium" panose="02000503020000020003" pitchFamily="2" charset="0"/>
              <a:ea typeface="Times New Roman" panose="02020603050405020304" pitchFamily="18" charset="0"/>
            </a:endParaRPr>
          </a:p>
          <a:p>
            <a:pPr marL="342900" marR="0" lvl="0" indent="-342900" fontAlgn="base">
              <a:spcBef>
                <a:spcPts val="0"/>
              </a:spcBef>
              <a:spcAft>
                <a:spcPts val="0"/>
              </a:spcAft>
              <a:buFont typeface="Symbol" pitchFamily="2" charset="2"/>
              <a:buChar char=""/>
            </a:pPr>
            <a:r>
              <a:rPr lang="en-US" sz="2400" i="1" kern="0">
                <a:effectLst/>
                <a:latin typeface="Avenir Book" panose="02000503020000020003" pitchFamily="2" charset="0"/>
                <a:ea typeface="Times New Roman" panose="02020603050405020304" pitchFamily="18" charset="0"/>
                <a:cs typeface="Open Sans" panose="020B0606030504020204" pitchFamily="34" charset="0"/>
              </a:rPr>
              <a:t>Get eight hours of sleep every night.</a:t>
            </a:r>
          </a:p>
          <a:p>
            <a:pPr marL="0" marR="0" lvl="0" indent="0" fontAlgn="base">
              <a:spcBef>
                <a:spcPts val="0"/>
              </a:spcBef>
              <a:spcAft>
                <a:spcPts val="0"/>
              </a:spcAft>
              <a:buNone/>
            </a:pP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0" marR="0" fontAlgn="base">
              <a:spcBef>
                <a:spcPts val="0"/>
              </a:spcBef>
              <a:spcAft>
                <a:spcPts val="0"/>
              </a:spcAft>
            </a:pPr>
            <a:r>
              <a:rPr lang="en-US" sz="2400" kern="0">
                <a:effectLst/>
                <a:latin typeface="Avenir Medium" panose="02000503020000020003" pitchFamily="2" charset="0"/>
                <a:ea typeface="Times New Roman" panose="02020603050405020304" pitchFamily="18" charset="0"/>
                <a:cs typeface="Open Sans" panose="020B0606030504020204" pitchFamily="34" charset="0"/>
              </a:rPr>
              <a:t>Objectives</a:t>
            </a:r>
            <a:endParaRPr lang="en-US" sz="2400" kern="100">
              <a:effectLst/>
              <a:latin typeface="Avenir Medium" panose="02000503020000020003" pitchFamily="2"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Font typeface="+mj-lt"/>
              <a:buAutoNum type="arabicPeriod"/>
              <a:tabLst>
                <a:tab pos="685800" algn="l"/>
              </a:tabLst>
            </a:pPr>
            <a:r>
              <a:rPr lang="en-US" sz="2400" i="1" kern="0">
                <a:effectLst/>
                <a:latin typeface="Avenir Book" panose="02000503020000020003" pitchFamily="2" charset="0"/>
                <a:ea typeface="Times New Roman" panose="02020603050405020304" pitchFamily="18" charset="0"/>
                <a:cs typeface="Open Sans" panose="020B0606030504020204" pitchFamily="34" charset="0"/>
              </a:rPr>
              <a:t>Stop drinking caffeine in the afternoon.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Font typeface="+mj-lt"/>
              <a:buAutoNum type="arabicPeriod"/>
              <a:tabLst>
                <a:tab pos="685800" algn="l"/>
              </a:tabLst>
            </a:pPr>
            <a:r>
              <a:rPr lang="en-US" sz="2400" i="1" kern="0">
                <a:effectLst/>
                <a:latin typeface="Avenir Book" panose="02000503020000020003" pitchFamily="2" charset="0"/>
                <a:ea typeface="Times New Roman" panose="02020603050405020304" pitchFamily="18" charset="0"/>
                <a:cs typeface="Open Sans" panose="020B0606030504020204" pitchFamily="34" charset="0"/>
              </a:rPr>
              <a:t>Set alarms for going to bed and for waking up.</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Font typeface="+mj-lt"/>
              <a:buAutoNum type="arabicPeriod"/>
              <a:tabLst>
                <a:tab pos="685800" algn="l"/>
              </a:tabLst>
            </a:pPr>
            <a:r>
              <a:rPr lang="en-US" sz="2400" i="1" kern="0">
                <a:effectLst/>
                <a:latin typeface="Avenir Book" panose="02000503020000020003" pitchFamily="2" charset="0"/>
                <a:ea typeface="Times New Roman" panose="02020603050405020304" pitchFamily="18" charset="0"/>
                <a:cs typeface="Open Sans" panose="020B0606030504020204" pitchFamily="34" charset="0"/>
              </a:rPr>
              <a:t>Avoid exercising two hours before going to bed</a:t>
            </a:r>
            <a:r>
              <a:rPr lang="en-US" i="1" kern="0">
                <a:effectLst/>
                <a:latin typeface="Avenir Book" panose="02000503020000020003" pitchFamily="2" charset="0"/>
                <a:ea typeface="Times New Roman" panose="02020603050405020304" pitchFamily="18" charset="0"/>
                <a:cs typeface="Open Sans" panose="020B0606030504020204" pitchFamily="34" charset="0"/>
              </a:rPr>
              <a:t>.</a:t>
            </a:r>
            <a:endParaRPr lang="en-US"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13" name="Rectangle 12">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277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7FF1-181B-9068-09ED-5A2B7C07F254}"/>
              </a:ext>
            </a:extLst>
          </p:cNvPr>
          <p:cNvSpPr>
            <a:spLocks noGrp="1"/>
          </p:cNvSpPr>
          <p:nvPr>
            <p:ph type="title"/>
          </p:nvPr>
        </p:nvSpPr>
        <p:spPr/>
        <p:txBody>
          <a:bodyPr/>
          <a:lstStyle/>
          <a:p>
            <a:r>
              <a:rPr lang="en-US" sz="4800"/>
              <a:t>Understanding Goals and Objectives</a:t>
            </a:r>
            <a:endParaRPr lang="en-US"/>
          </a:p>
        </p:txBody>
      </p:sp>
      <p:sp>
        <p:nvSpPr>
          <p:cNvPr id="3" name="Content Placeholder 2">
            <a:extLst>
              <a:ext uri="{FF2B5EF4-FFF2-40B4-BE49-F238E27FC236}">
                <a16:creationId xmlns:a16="http://schemas.microsoft.com/office/drawing/2014/main" id="{5FFA46FB-F1F7-1ECF-CF97-0F986D16A924}"/>
              </a:ext>
            </a:extLst>
          </p:cNvPr>
          <p:cNvSpPr>
            <a:spLocks noGrp="1"/>
          </p:cNvSpPr>
          <p:nvPr>
            <p:ph idx="1"/>
          </p:nvPr>
        </p:nvSpPr>
        <p:spPr/>
        <p:txBody>
          <a:bodyPr>
            <a:normAutofit fontScale="85000" lnSpcReduction="10000"/>
          </a:bodyPr>
          <a:lstStyle/>
          <a:p>
            <a:pPr marL="0" indent="0">
              <a:buNone/>
            </a:pPr>
            <a:r>
              <a:rPr lang="en-US"/>
              <a:t>Create a Goal for a grant opportunity and then write three corresponding objectives to that goal. </a:t>
            </a:r>
          </a:p>
          <a:p>
            <a:endParaRPr lang="en-US"/>
          </a:p>
          <a:p>
            <a:pPr marL="0" marR="0">
              <a:spcBef>
                <a:spcPts val="0"/>
              </a:spcBef>
              <a:spcAft>
                <a:spcPts val="0"/>
              </a:spcAft>
            </a:pPr>
            <a:r>
              <a:rPr lang="en-US" sz="1800" b="1" kern="100">
                <a:solidFill>
                  <a:srgbClr val="002060"/>
                </a:solidFill>
                <a:effectLst/>
                <a:latin typeface="Avenir Black" panose="02000503020000020003" pitchFamily="2" charset="0"/>
                <a:ea typeface="Calibri" panose="020F0502020204030204" pitchFamily="34" charset="0"/>
                <a:cs typeface="Calibri" panose="020F0502020204030204" pitchFamily="34" charset="0"/>
              </a:rPr>
              <a:t>Goal:</a:t>
            </a:r>
          </a:p>
          <a:p>
            <a:pPr marL="0" marR="0" lvl="0" indent="0">
              <a:spcBef>
                <a:spcPts val="0"/>
              </a:spcBef>
              <a:spcAft>
                <a:spcPts val="0"/>
              </a:spcAft>
              <a:buNone/>
            </a:pPr>
            <a:r>
              <a:rPr lang="en-US" sz="1800" kern="100">
                <a:solidFill>
                  <a:srgbClr val="002060"/>
                </a:solidFill>
                <a:effectLst/>
                <a:latin typeface="Avenir Book" panose="02000503020000020003" pitchFamily="2" charset="0"/>
                <a:ea typeface="Calibri" panose="020F0502020204030204" pitchFamily="34" charset="0"/>
                <a:cs typeface="Calibri" panose="020F0502020204030204" pitchFamily="34" charset="0"/>
              </a:rPr>
              <a:t> _________________________________________________________________________________________________</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r>
              <a:rPr lang="en-US" sz="1800" kern="100">
                <a:solidFill>
                  <a:srgbClr val="002060"/>
                </a:solidFill>
                <a:effectLst/>
                <a:latin typeface="Avenir Book" panose="02000503020000020003" pitchFamily="2" charset="0"/>
                <a:ea typeface="Calibri" panose="020F0502020204030204" pitchFamily="34" charset="0"/>
                <a:cs typeface="Calibri" panose="020F0502020204030204" pitchFamily="34" charset="0"/>
              </a:rPr>
              <a:t>_________________________________________________________________________________________________</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r>
              <a:rPr lang="en-US" sz="1800" kern="100">
                <a:solidFill>
                  <a:srgbClr val="002060"/>
                </a:solidFill>
                <a:effectLst/>
                <a:latin typeface="Avenir Book" panose="02000503020000020003" pitchFamily="2" charset="0"/>
                <a:ea typeface="Calibri" panose="020F0502020204030204" pitchFamily="34" charset="0"/>
                <a:cs typeface="Calibri" panose="020F0502020204030204" pitchFamily="34" charset="0"/>
              </a:rPr>
              <a:t>_________________________________________________________________________________________________</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kern="100">
                <a:solidFill>
                  <a:srgbClr val="002060"/>
                </a:solidFill>
                <a:effectLst/>
                <a:latin typeface="Avenir Black" panose="02000503020000020003" pitchFamily="2" charset="0"/>
                <a:ea typeface="Calibri" panose="020F0502020204030204" pitchFamily="34" charset="0"/>
                <a:cs typeface="Calibri" panose="020F0502020204030204" pitchFamily="34" charset="0"/>
              </a:rPr>
              <a:t>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kern="100">
                <a:solidFill>
                  <a:srgbClr val="002060"/>
                </a:solidFill>
                <a:effectLst/>
                <a:latin typeface="Avenir Black" panose="02000503020000020003" pitchFamily="2" charset="0"/>
                <a:ea typeface="Calibri" panose="020F0502020204030204" pitchFamily="34" charset="0"/>
                <a:cs typeface="Calibri" panose="020F0502020204030204" pitchFamily="34" charset="0"/>
              </a:rPr>
              <a:t>Objectives:</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kern="100">
                <a:solidFill>
                  <a:srgbClr val="002060"/>
                </a:solidFill>
                <a:effectLst/>
                <a:latin typeface="Avenir Book" panose="02000503020000020003" pitchFamily="2" charset="0"/>
                <a:ea typeface="Calibri" panose="020F0502020204030204" pitchFamily="34" charset="0"/>
                <a:cs typeface="Calibri" panose="020F0502020204030204" pitchFamily="34" charset="0"/>
              </a:rPr>
              <a:t>_________________________________________________________________________________________________</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kern="100">
                <a:solidFill>
                  <a:srgbClr val="002060"/>
                </a:solidFill>
                <a:effectLst/>
                <a:latin typeface="Avenir Book" panose="02000503020000020003" pitchFamily="2" charset="0"/>
                <a:ea typeface="Calibri" panose="020F0502020204030204" pitchFamily="34" charset="0"/>
                <a:cs typeface="Calibri" panose="020F0502020204030204" pitchFamily="34" charset="0"/>
              </a:rPr>
              <a:t>_________________________________________________________________________________________________</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kern="100">
                <a:solidFill>
                  <a:srgbClr val="002060"/>
                </a:solidFill>
                <a:effectLst/>
                <a:latin typeface="Avenir Book" panose="02000503020000020003" pitchFamily="2" charset="0"/>
                <a:ea typeface="Calibri" panose="020F0502020204030204" pitchFamily="34" charset="0"/>
                <a:cs typeface="Calibri" panose="020F0502020204030204" pitchFamily="34" charset="0"/>
              </a:rPr>
              <a:t>_________________________________________________________________________________________________</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702315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02E0-AA69-DE8F-6080-66326036ECD9}"/>
              </a:ext>
            </a:extLst>
          </p:cNvPr>
          <p:cNvSpPr>
            <a:spLocks noGrp="1"/>
          </p:cNvSpPr>
          <p:nvPr>
            <p:ph type="title"/>
          </p:nvPr>
        </p:nvSpPr>
        <p:spPr/>
        <p:txBody>
          <a:bodyPr/>
          <a:lstStyle/>
          <a:p>
            <a:r>
              <a:rPr lang="en-US"/>
              <a:t>Review and Consider</a:t>
            </a:r>
          </a:p>
        </p:txBody>
      </p:sp>
      <p:sp>
        <p:nvSpPr>
          <p:cNvPr id="3" name="Content Placeholder 2">
            <a:extLst>
              <a:ext uri="{FF2B5EF4-FFF2-40B4-BE49-F238E27FC236}">
                <a16:creationId xmlns:a16="http://schemas.microsoft.com/office/drawing/2014/main" id="{6976B2D4-3379-DF50-E0EE-D9865A5C259F}"/>
              </a:ext>
            </a:extLst>
          </p:cNvPr>
          <p:cNvSpPr>
            <a:spLocks noGrp="1"/>
          </p:cNvSpPr>
          <p:nvPr>
            <p:ph idx="1"/>
          </p:nvPr>
        </p:nvSpPr>
        <p:spPr/>
        <p:txBody>
          <a:bodyPr/>
          <a:lstStyle/>
          <a:p>
            <a:pPr marL="0" marR="0">
              <a:spcBef>
                <a:spcPts val="0"/>
              </a:spcBef>
              <a:spcAft>
                <a:spcPts val="0"/>
              </a:spcAft>
            </a:pPr>
            <a:r>
              <a:rPr lang="en-US" sz="2400" b="1" kern="100" dirty="0">
                <a:solidFill>
                  <a:srgbClr val="002060"/>
                </a:solidFill>
                <a:effectLst/>
                <a:latin typeface="Avenir Black" panose="02000503020000020003" pitchFamily="2" charset="0"/>
                <a:ea typeface="Calibri" panose="020F0502020204030204" pitchFamily="34" charset="0"/>
                <a:cs typeface="Calibri" panose="020F0502020204030204" pitchFamily="34" charset="0"/>
              </a:rPr>
              <a:t>Review your Goals and Objectives: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dirty="0">
                <a:effectLst/>
                <a:latin typeface="Avenir" panose="02000503020000020003" pitchFamily="2" charset="0"/>
                <a:ea typeface="Calibri" panose="020F0502020204030204" pitchFamily="34" charset="0"/>
                <a:cs typeface="Calibri" panose="020F0502020204030204" pitchFamily="34" charset="0"/>
              </a:rPr>
              <a:t>Are your goal/objectives specific? Do you or your organization have subject matter knowledge on this topic?</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dirty="0">
                <a:effectLst/>
                <a:latin typeface="Avenir" panose="02000503020000020003" pitchFamily="2" charset="0"/>
                <a:ea typeface="Calibri" panose="020F0502020204030204" pitchFamily="34" charset="0"/>
                <a:cs typeface="Calibri" panose="020F0502020204030204" pitchFamily="34" charset="0"/>
              </a:rPr>
              <a:t>Can you measure your goals and objectives?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dirty="0">
                <a:effectLst/>
                <a:latin typeface="Avenir" panose="02000503020000020003" pitchFamily="2" charset="0"/>
                <a:ea typeface="Calibri" panose="020F0502020204030204" pitchFamily="34" charset="0"/>
                <a:cs typeface="Calibri" panose="020F0502020204030204" pitchFamily="34" charset="0"/>
              </a:rPr>
              <a:t>Are these goal/objectives achievable? Is the goal relevant to your organization or target population?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dirty="0">
                <a:effectLst/>
                <a:latin typeface="Avenir" panose="02000503020000020003" pitchFamily="2" charset="0"/>
                <a:ea typeface="Calibri" panose="020F0502020204030204" pitchFamily="34" charset="0"/>
                <a:cs typeface="Calibri" panose="020F0502020204030204" pitchFamily="34" charset="0"/>
              </a:rPr>
              <a:t>How will a timeline influence this goal?</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dirty="0">
                <a:effectLst/>
                <a:latin typeface="Avenir" panose="02000503020000020003" pitchFamily="2" charset="0"/>
                <a:ea typeface="Calibri" panose="020F0502020204030204" pitchFamily="34" charset="0"/>
                <a:cs typeface="Calibri" panose="020F0502020204030204" pitchFamily="34" charset="0"/>
              </a:rPr>
              <a:t>Does your organization have the staff capacity to meet the objectives of this goal?</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8965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1C31-C3DA-91C3-A8B6-C412CCD79FC0}"/>
              </a:ext>
            </a:extLst>
          </p:cNvPr>
          <p:cNvSpPr>
            <a:spLocks noGrp="1"/>
          </p:cNvSpPr>
          <p:nvPr>
            <p:ph type="title"/>
          </p:nvPr>
        </p:nvSpPr>
        <p:spPr/>
        <p:txBody>
          <a:bodyPr/>
          <a:lstStyle/>
          <a:p>
            <a:r>
              <a:rPr lang="en-US"/>
              <a:t>Consider Partnerships</a:t>
            </a:r>
          </a:p>
        </p:txBody>
      </p:sp>
      <p:sp>
        <p:nvSpPr>
          <p:cNvPr id="3" name="Content Placeholder 2">
            <a:extLst>
              <a:ext uri="{FF2B5EF4-FFF2-40B4-BE49-F238E27FC236}">
                <a16:creationId xmlns:a16="http://schemas.microsoft.com/office/drawing/2014/main" id="{D88A57CE-264A-FE0A-2FA1-40B8682116F4}"/>
              </a:ext>
            </a:extLst>
          </p:cNvPr>
          <p:cNvSpPr>
            <a:spLocks noGrp="1"/>
          </p:cNvSpPr>
          <p:nvPr>
            <p:ph idx="1"/>
          </p:nvPr>
        </p:nvSpPr>
        <p:spPr/>
        <p:txBody>
          <a:bodyPr/>
          <a:lstStyle/>
          <a:p>
            <a:pPr marL="342900" marR="0" lvl="0" indent="-342900">
              <a:spcBef>
                <a:spcPts val="0"/>
              </a:spcBef>
              <a:spcAft>
                <a:spcPts val="0"/>
              </a:spcAft>
              <a:buFont typeface="Symbol" pitchFamily="2" charset="2"/>
              <a:buChar char=""/>
            </a:pPr>
            <a:r>
              <a:rPr lang="en-US" sz="2400" kern="100">
                <a:effectLst/>
                <a:latin typeface="Avenir" panose="02000503020000020003" pitchFamily="2" charset="0"/>
                <a:ea typeface="Calibri" panose="020F0502020204030204" pitchFamily="34" charset="0"/>
                <a:cs typeface="Calibri" panose="020F0502020204030204" pitchFamily="34" charset="0"/>
              </a:rPr>
              <a:t>Are there areas of the goal(s) that would be aided if you partnered with another agency?</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2400" kern="100">
                <a:effectLst/>
                <a:latin typeface="Avenir" panose="02000503020000020003" pitchFamily="2" charset="0"/>
                <a:ea typeface="Calibri" panose="020F0502020204030204" pitchFamily="34" charset="0"/>
                <a:cs typeface="Calibri" panose="020F0502020204030204" pitchFamily="34" charset="0"/>
              </a:rPr>
              <a:t>Could partnering with another organization allow your staff to meet these objectives?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415552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60A8-6716-9366-8C13-E1EC470779FB}"/>
              </a:ext>
            </a:extLst>
          </p:cNvPr>
          <p:cNvSpPr>
            <a:spLocks noGrp="1"/>
          </p:cNvSpPr>
          <p:nvPr>
            <p:ph type="title"/>
          </p:nvPr>
        </p:nvSpPr>
        <p:spPr/>
        <p:txBody>
          <a:bodyPr/>
          <a:lstStyle/>
          <a:p>
            <a:r>
              <a:rPr lang="en-US"/>
              <a:t>Expand or Regroup</a:t>
            </a:r>
          </a:p>
        </p:txBody>
      </p:sp>
      <p:sp>
        <p:nvSpPr>
          <p:cNvPr id="3" name="Content Placeholder 2">
            <a:extLst>
              <a:ext uri="{FF2B5EF4-FFF2-40B4-BE49-F238E27FC236}">
                <a16:creationId xmlns:a16="http://schemas.microsoft.com/office/drawing/2014/main" id="{E90F6512-65EE-4E74-4C5A-9C36E8F350BC}"/>
              </a:ext>
            </a:extLst>
          </p:cNvPr>
          <p:cNvSpPr>
            <a:spLocks noGrp="1"/>
          </p:cNvSpPr>
          <p:nvPr>
            <p:ph idx="1"/>
          </p:nvPr>
        </p:nvSpPr>
        <p:spPr/>
        <p:txBody>
          <a:bodyPr/>
          <a:lstStyle/>
          <a:p>
            <a:pPr marL="0" marR="0" indent="0">
              <a:spcBef>
                <a:spcPts val="0"/>
              </a:spcBef>
              <a:spcAft>
                <a:spcPts val="0"/>
              </a:spcAft>
              <a:buNone/>
            </a:pPr>
            <a:r>
              <a:rPr lang="en-US" sz="2400" kern="100">
                <a:effectLst/>
                <a:latin typeface="Avenir" panose="02000503020000020003" pitchFamily="2" charset="0"/>
                <a:ea typeface="Calibri" panose="020F0502020204030204" pitchFamily="34" charset="0"/>
                <a:cs typeface="Calibri" panose="020F0502020204030204" pitchFamily="34" charset="0"/>
              </a:rPr>
              <a:t>If the goal and objectives are specific, measurable, achievable, relevant, and time-bound, and your organization can achieve them on your own or through partnering, it is time to start your workplan!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65760" marR="0" indent="0">
              <a:spcBef>
                <a:spcPts val="0"/>
              </a:spcBef>
              <a:spcAft>
                <a:spcPts val="0"/>
              </a:spcAft>
              <a:buNone/>
            </a:pPr>
            <a:r>
              <a:rPr lang="en-US" sz="2400" kern="100">
                <a:solidFill>
                  <a:srgbClr val="000000"/>
                </a:solidFill>
                <a:effectLst/>
                <a:latin typeface="Avenir" panose="02000503020000020003" pitchFamily="2" charset="0"/>
                <a:ea typeface="Calibri" panose="020F0502020204030204" pitchFamily="34" charset="0"/>
                <a:cs typeface="Calibri" panose="020F0502020204030204" pitchFamily="34" charset="0"/>
              </a:rPr>
              <a:t>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400" kern="100">
                <a:effectLst/>
                <a:latin typeface="Avenir" panose="02000503020000020003" pitchFamily="2" charset="0"/>
                <a:ea typeface="Calibri" panose="020F0502020204030204" pitchFamily="34" charset="0"/>
                <a:cs typeface="Calibri" panose="020F0502020204030204" pitchFamily="34" charset="0"/>
              </a:rPr>
              <a:t>If the goal or objectives would put too much strain on your organization and you cannot partner with another agency, you need to revisit your need and/or this funding opportunity.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67240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E90A0-236F-487B-F374-4F372F7CE5BC}"/>
              </a:ext>
            </a:extLst>
          </p:cNvPr>
          <p:cNvSpPr>
            <a:spLocks noGrp="1"/>
          </p:cNvSpPr>
          <p:nvPr>
            <p:ph type="ctrTitle"/>
          </p:nvPr>
        </p:nvSpPr>
        <p:spPr>
          <a:xfrm>
            <a:off x="6729999" y="639097"/>
            <a:ext cx="5462000" cy="3494791"/>
          </a:xfrm>
        </p:spPr>
        <p:txBody>
          <a:bodyPr>
            <a:normAutofit/>
          </a:bodyPr>
          <a:lstStyle/>
          <a:p>
            <a:r>
              <a:rPr lang="en-US" sz="5400"/>
              <a:t>Creating Your Workplan</a:t>
            </a:r>
            <a:endParaRPr lang="en-US" sz="5400" i="1"/>
          </a:p>
        </p:txBody>
      </p:sp>
      <p:pic>
        <p:nvPicPr>
          <p:cNvPr id="6" name="Picture 5">
            <a:extLst>
              <a:ext uri="{FF2B5EF4-FFF2-40B4-BE49-F238E27FC236}">
                <a16:creationId xmlns:a16="http://schemas.microsoft.com/office/drawing/2014/main" id="{477182E1-F690-9EBD-DA6F-E79913DE96F7}"/>
              </a:ext>
            </a:extLst>
          </p:cNvPr>
          <p:cNvPicPr>
            <a:picLocks noChangeAspect="1"/>
          </p:cNvPicPr>
          <p:nvPr/>
        </p:nvPicPr>
        <p:blipFill rotWithShape="1">
          <a:blip r:embed="rId2"/>
          <a:srcRect l="30063" r="19937"/>
          <a:stretch/>
        </p:blipFill>
        <p:spPr>
          <a:xfrm>
            <a:off x="1" y="10"/>
            <a:ext cx="6096000" cy="6857990"/>
          </a:xfrm>
          <a:prstGeom prst="rect">
            <a:avLst/>
          </a:prstGeom>
        </p:spPr>
      </p:pic>
      <p:graphicFrame>
        <p:nvGraphicFramePr>
          <p:cNvPr id="2" name="Content Placeholder 3">
            <a:extLst>
              <a:ext uri="{FF2B5EF4-FFF2-40B4-BE49-F238E27FC236}">
                <a16:creationId xmlns:a16="http://schemas.microsoft.com/office/drawing/2014/main" id="{45328F88-0673-780C-9D77-AF3F201A6A0A}"/>
              </a:ext>
            </a:extLst>
          </p:cNvPr>
          <p:cNvGraphicFramePr>
            <a:graphicFrameLocks/>
          </p:cNvGraphicFramePr>
          <p:nvPr>
            <p:extLst>
              <p:ext uri="{D42A27DB-BD31-4B8C-83A1-F6EECF244321}">
                <p14:modId xmlns:p14="http://schemas.microsoft.com/office/powerpoint/2010/main" val="3281042618"/>
              </p:ext>
            </p:extLst>
          </p:nvPr>
        </p:nvGraphicFramePr>
        <p:xfrm>
          <a:off x="8526520" y="311748"/>
          <a:ext cx="4425364" cy="173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DFE9934-EB15-F206-8943-10129772DAEC}"/>
              </a:ext>
            </a:extLst>
          </p:cNvPr>
          <p:cNvSpPr txBox="1"/>
          <p:nvPr/>
        </p:nvSpPr>
        <p:spPr>
          <a:xfrm>
            <a:off x="6579909" y="5015060"/>
            <a:ext cx="5439438" cy="553998"/>
          </a:xfrm>
          <a:prstGeom prst="rect">
            <a:avLst/>
          </a:prstGeom>
          <a:noFill/>
        </p:spPr>
        <p:txBody>
          <a:bodyPr wrap="none" rtlCol="0">
            <a:spAutoFit/>
          </a:bodyPr>
          <a:lstStyle/>
          <a:p>
            <a:r>
              <a:rPr lang="en-US" sz="1500" cap="all" spc="200" dirty="0">
                <a:solidFill>
                  <a:schemeClr val="tx1">
                    <a:lumMod val="85000"/>
                    <a:lumOff val="15000"/>
                  </a:schemeClr>
                </a:solidFill>
              </a:rPr>
              <a:t>ELEMENTS OF A PLAN TO Efficiently SERVE</a:t>
            </a:r>
          </a:p>
          <a:p>
            <a:r>
              <a:rPr lang="en-US" sz="1500" cap="all" spc="200" dirty="0">
                <a:solidFill>
                  <a:schemeClr val="tx1">
                    <a:lumMod val="85000"/>
                    <a:lumOff val="15000"/>
                  </a:schemeClr>
                </a:solidFill>
              </a:rPr>
              <a:t> AND MEET GOALS</a:t>
            </a:r>
          </a:p>
        </p:txBody>
      </p:sp>
    </p:spTree>
    <p:extLst>
      <p:ext uri="{BB962C8B-B14F-4D97-AF65-F5344CB8AC3E}">
        <p14:creationId xmlns:p14="http://schemas.microsoft.com/office/powerpoint/2010/main" val="2411231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7816-96E7-FA12-F281-D137D7DC07DB}"/>
              </a:ext>
            </a:extLst>
          </p:cNvPr>
          <p:cNvSpPr>
            <a:spLocks noGrp="1"/>
          </p:cNvSpPr>
          <p:nvPr>
            <p:ph type="title"/>
          </p:nvPr>
        </p:nvSpPr>
        <p:spPr/>
        <p:txBody>
          <a:bodyPr/>
          <a:lstStyle/>
          <a:p>
            <a:r>
              <a:rPr lang="en-US"/>
              <a:t>Workplan</a:t>
            </a:r>
          </a:p>
        </p:txBody>
      </p:sp>
      <p:sp>
        <p:nvSpPr>
          <p:cNvPr id="3" name="Content Placeholder 2">
            <a:extLst>
              <a:ext uri="{FF2B5EF4-FFF2-40B4-BE49-F238E27FC236}">
                <a16:creationId xmlns:a16="http://schemas.microsoft.com/office/drawing/2014/main" id="{0A0EB76D-4FB2-F3D5-994E-D9DF0495C992}"/>
              </a:ext>
            </a:extLst>
          </p:cNvPr>
          <p:cNvSpPr>
            <a:spLocks noGrp="1"/>
          </p:cNvSpPr>
          <p:nvPr>
            <p:ph idx="1"/>
          </p:nvPr>
        </p:nvSpPr>
        <p:spPr>
          <a:xfrm>
            <a:off x="1097280" y="2108201"/>
            <a:ext cx="10058400" cy="4292599"/>
          </a:xfrm>
        </p:spPr>
        <p:txBody>
          <a:bodyPr>
            <a:normAutofit/>
          </a:bodyPr>
          <a:lstStyle/>
          <a:p>
            <a:pPr>
              <a:lnSpc>
                <a:spcPct val="120000"/>
              </a:lnSpc>
              <a:spcBef>
                <a:spcPts val="0"/>
              </a:spcBef>
              <a:spcAft>
                <a:spcPts val="0"/>
              </a:spcAft>
            </a:pPr>
            <a:r>
              <a:rPr lang="en-US" sz="2200">
                <a:latin typeface="Avenir" panose="02000503020000020003" pitchFamily="2" charset="0"/>
              </a:rPr>
              <a:t>A workplan should answer all the questions a funder may have, including:</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What is your solution to the need/problem? How will you approach the solution?</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What is your plan of action to address the identified need/problem?</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What are the steps you will take? Who will do what? How long will it take?</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Explain the project goal and how it would meet the need or solve the problem identified.</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List specific, measurable objectives to meet the project’s goal.</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State expected project outcomes and how they would benefit the target population.</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State the planned activities, methodology, and timetable for accomplishing the planned activities.</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Explain how the project will be managed.</a:t>
            </a:r>
          </a:p>
          <a:p>
            <a:pPr indent="-457200">
              <a:lnSpc>
                <a:spcPct val="120000"/>
              </a:lnSpc>
              <a:spcBef>
                <a:spcPts val="0"/>
              </a:spcBef>
              <a:spcAft>
                <a:spcPts val="0"/>
              </a:spcAft>
              <a:buFont typeface="Wingdings" pitchFamily="2" charset="2"/>
              <a:buChar char="ü"/>
            </a:pPr>
            <a:r>
              <a:rPr lang="en-US" sz="1700">
                <a:effectLst/>
                <a:latin typeface="Avenir" panose="02000503020000020003" pitchFamily="2" charset="0"/>
              </a:rPr>
              <a:t>Always tie the objectives back to the identified need/problem.</a:t>
            </a:r>
          </a:p>
          <a:p>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633482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D7CE-9813-0F9E-3E2F-FDB4AE9B6256}"/>
              </a:ext>
            </a:extLst>
          </p:cNvPr>
          <p:cNvSpPr>
            <a:spLocks noGrp="1"/>
          </p:cNvSpPr>
          <p:nvPr>
            <p:ph type="title"/>
          </p:nvPr>
        </p:nvSpPr>
        <p:spPr/>
        <p:txBody>
          <a:bodyPr/>
          <a:lstStyle/>
          <a:p>
            <a:r>
              <a:rPr lang="en-US" sz="4800"/>
              <a:t>Creating Your Workplan</a:t>
            </a:r>
            <a:endParaRPr lang="en-US"/>
          </a:p>
        </p:txBody>
      </p:sp>
      <p:sp>
        <p:nvSpPr>
          <p:cNvPr id="3" name="Content Placeholder 2">
            <a:extLst>
              <a:ext uri="{FF2B5EF4-FFF2-40B4-BE49-F238E27FC236}">
                <a16:creationId xmlns:a16="http://schemas.microsoft.com/office/drawing/2014/main" id="{7EE5639E-6572-16F0-70E6-D567BA1C4CA4}"/>
              </a:ext>
            </a:extLst>
          </p:cNvPr>
          <p:cNvSpPr>
            <a:spLocks noGrp="1"/>
          </p:cNvSpPr>
          <p:nvPr>
            <p:ph idx="1"/>
          </p:nvPr>
        </p:nvSpPr>
        <p:spPr>
          <a:xfrm>
            <a:off x="1097280" y="2108201"/>
            <a:ext cx="10111494" cy="3760891"/>
          </a:xfrm>
        </p:spPr>
        <p:txBody>
          <a:bodyPr>
            <a:normAutofit/>
          </a:bodyPr>
          <a:lstStyle/>
          <a:p>
            <a:pPr marL="0" marR="0" indent="0">
              <a:spcBef>
                <a:spcPts val="0"/>
              </a:spcBef>
              <a:spcAft>
                <a:spcPts val="0"/>
              </a:spcAft>
              <a:buNone/>
            </a:pPr>
            <a:r>
              <a:rPr lang="en-US" sz="2400" kern="100">
                <a:effectLst/>
                <a:latin typeface="Avenir" panose="02000503020000020003" pitchFamily="2" charset="0"/>
                <a:ea typeface="Calibri" panose="020F0502020204030204" pitchFamily="34" charset="0"/>
                <a:cs typeface="Calibri" panose="020F0502020204030204" pitchFamily="34" charset="0"/>
              </a:rPr>
              <a:t>Once you have reviewed your organization’s capacity, identified a need supported by data, confirmed that you have met the grant’s criteria, drafted a needs statement, created goals and objectives; then it is time to create a workplan.</a:t>
            </a:r>
            <a:r>
              <a:rPr lang="en-US" sz="2400" b="1" kern="100">
                <a:solidFill>
                  <a:srgbClr val="002060"/>
                </a:solidFill>
                <a:effectLst/>
                <a:latin typeface="Avenir Black" panose="02000503020000020003" pitchFamily="2" charset="0"/>
                <a:ea typeface="Calibri" panose="020F0502020204030204" pitchFamily="34" charset="0"/>
                <a:cs typeface="Calibri" panose="020F0502020204030204" pitchFamily="34" charset="0"/>
              </a:rPr>
              <a:t>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400" kern="100">
                <a:effectLst/>
                <a:latin typeface="Avenir" panose="02000503020000020003" pitchFamily="2" charset="0"/>
                <a:ea typeface="Calibri" panose="020F0502020204030204" pitchFamily="34" charset="0"/>
                <a:cs typeface="Calibri" panose="020F0502020204030204" pitchFamily="34" charset="0"/>
              </a:rPr>
              <a:t>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400" kern="100">
                <a:latin typeface="Avenir" panose="02000503020000020003" pitchFamily="2" charset="0"/>
                <a:ea typeface="Calibri" panose="020F0502020204030204" pitchFamily="34" charset="0"/>
                <a:cs typeface="Calibri" panose="020F0502020204030204" pitchFamily="34" charset="0"/>
              </a:rPr>
              <a:t>The workplan typically includes the a</a:t>
            </a:r>
            <a:r>
              <a:rPr lang="en-US" sz="2400" kern="100">
                <a:effectLst/>
                <a:latin typeface="Avenir" panose="02000503020000020003" pitchFamily="2" charset="0"/>
                <a:ea typeface="Calibri" panose="020F0502020204030204" pitchFamily="34" charset="0"/>
                <a:cs typeface="Calibri" panose="020F0502020204030204" pitchFamily="34" charset="0"/>
              </a:rPr>
              <a:t>ctivities that provide further detail on how the objectives will be achieved by listing specifically what will be completed in a specific timeframe.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12342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349C775-1751-C6F7-F8A6-B7945290622B}"/>
              </a:ext>
            </a:extLst>
          </p:cNvPr>
          <p:cNvSpPr>
            <a:spLocks noGrp="1"/>
          </p:cNvSpPr>
          <p:nvPr>
            <p:ph type="title"/>
          </p:nvPr>
        </p:nvSpPr>
        <p:spPr>
          <a:xfrm>
            <a:off x="878911" y="643468"/>
            <a:ext cx="3177847" cy="1674180"/>
          </a:xfrm>
        </p:spPr>
        <p:txBody>
          <a:bodyPr vert="horz" lIns="91440" tIns="45720" rIns="91440" bIns="45720" rtlCol="0" anchor="b">
            <a:normAutofit/>
          </a:bodyPr>
          <a:lstStyle/>
          <a:p>
            <a:r>
              <a:rPr lang="en-US" sz="4000"/>
              <a:t>Example Workplan</a:t>
            </a:r>
          </a:p>
        </p:txBody>
      </p:sp>
      <p:cxnSp>
        <p:nvCxnSpPr>
          <p:cNvPr id="40" name="Straight Connector 39">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3A9C54-A9CE-4306-3CC0-37D0EF874EC7}"/>
              </a:ext>
            </a:extLst>
          </p:cNvPr>
          <p:cNvSpPr>
            <a:spLocks noGrp="1"/>
          </p:cNvSpPr>
          <p:nvPr>
            <p:ph sz="half" idx="1"/>
          </p:nvPr>
        </p:nvSpPr>
        <p:spPr>
          <a:xfrm>
            <a:off x="858064" y="2639380"/>
            <a:ext cx="3205049" cy="3229714"/>
          </a:xfrm>
        </p:spPr>
        <p:txBody>
          <a:bodyPr vert="horz" lIns="0" tIns="45720" rIns="0" bIns="45720" rtlCol="0">
            <a:normAutofit/>
          </a:bodyPr>
          <a:lstStyle/>
          <a:p>
            <a:pPr>
              <a:lnSpc>
                <a:spcPct val="90000"/>
              </a:lnSpc>
            </a:pPr>
            <a:r>
              <a:rPr lang="en-US" sz="1400">
                <a:effectLst/>
              </a:rPr>
              <a:t>List the major project activities in the first column.</a:t>
            </a:r>
            <a:r>
              <a:rPr lang="en-US" sz="1400" spc="5">
                <a:effectLst/>
              </a:rPr>
              <a:t> </a:t>
            </a:r>
            <a:r>
              <a:rPr lang="en-US" sz="1400">
                <a:effectLst/>
              </a:rPr>
              <a:t>In the second column, indicate the timeliness for completion of the activities.</a:t>
            </a:r>
            <a:r>
              <a:rPr lang="en-US" sz="1400" spc="-265">
                <a:effectLst/>
              </a:rPr>
              <a:t> </a:t>
            </a:r>
            <a:r>
              <a:rPr lang="en-US" sz="1400">
                <a:effectLst/>
              </a:rPr>
              <a:t>Timeliness may be specified by the month of the project (e.g., such as month 1, month 2, etc.) or by specific dates.</a:t>
            </a:r>
            <a:r>
              <a:rPr lang="en-US" sz="1400" spc="5">
                <a:effectLst/>
              </a:rPr>
              <a:t> </a:t>
            </a:r>
            <a:r>
              <a:rPr lang="en-US" sz="1400">
                <a:effectLst/>
              </a:rPr>
              <a:t>In the third</a:t>
            </a:r>
            <a:r>
              <a:rPr lang="en-US" sz="1400" spc="-265">
                <a:effectLst/>
              </a:rPr>
              <a:t> </a:t>
            </a:r>
            <a:r>
              <a:rPr lang="en-US" sz="1400">
                <a:effectLst/>
              </a:rPr>
              <a:t>column,</a:t>
            </a:r>
            <a:r>
              <a:rPr lang="en-US" sz="1400" spc="-20">
                <a:effectLst/>
              </a:rPr>
              <a:t> </a:t>
            </a:r>
            <a:r>
              <a:rPr lang="en-US" sz="1400">
                <a:effectLst/>
              </a:rPr>
              <a:t>indicate</a:t>
            </a:r>
            <a:r>
              <a:rPr lang="en-US" sz="1400" spc="-20">
                <a:effectLst/>
              </a:rPr>
              <a:t> </a:t>
            </a:r>
            <a:r>
              <a:rPr lang="en-US" sz="1400">
                <a:effectLst/>
              </a:rPr>
              <a:t>the</a:t>
            </a:r>
            <a:r>
              <a:rPr lang="en-US" sz="1400" spc="-20">
                <a:effectLst/>
              </a:rPr>
              <a:t> </a:t>
            </a:r>
            <a:r>
              <a:rPr lang="en-US" sz="1400">
                <a:effectLst/>
              </a:rPr>
              <a:t>staff</a:t>
            </a:r>
            <a:r>
              <a:rPr lang="en-US" sz="1400" spc="-15">
                <a:effectLst/>
              </a:rPr>
              <a:t> </a:t>
            </a:r>
            <a:r>
              <a:rPr lang="en-US" sz="1400">
                <a:effectLst/>
              </a:rPr>
              <a:t>by</a:t>
            </a:r>
            <a:r>
              <a:rPr lang="en-US" sz="1400" spc="-25">
                <a:effectLst/>
              </a:rPr>
              <a:t> </a:t>
            </a:r>
            <a:r>
              <a:rPr lang="en-US" sz="1400">
                <a:effectLst/>
              </a:rPr>
              <a:t>name</a:t>
            </a:r>
            <a:r>
              <a:rPr lang="en-US" sz="1400" spc="-20">
                <a:effectLst/>
              </a:rPr>
              <a:t> </a:t>
            </a:r>
            <a:r>
              <a:rPr lang="en-US" sz="1400">
                <a:effectLst/>
              </a:rPr>
              <a:t>and</a:t>
            </a:r>
            <a:r>
              <a:rPr lang="en-US" sz="1400" spc="-20">
                <a:effectLst/>
              </a:rPr>
              <a:t> </a:t>
            </a:r>
            <a:r>
              <a:rPr lang="en-US" sz="1400">
                <a:effectLst/>
              </a:rPr>
              <a:t>title</a:t>
            </a:r>
            <a:r>
              <a:rPr lang="en-US" sz="1400" spc="-20">
                <a:effectLst/>
              </a:rPr>
              <a:t> </a:t>
            </a:r>
            <a:r>
              <a:rPr lang="en-US" sz="1400">
                <a:effectLst/>
              </a:rPr>
              <a:t>responsible</a:t>
            </a:r>
            <a:r>
              <a:rPr lang="en-US" sz="1400" spc="-15">
                <a:effectLst/>
              </a:rPr>
              <a:t> </a:t>
            </a:r>
            <a:r>
              <a:rPr lang="en-US" sz="1400">
                <a:effectLst/>
              </a:rPr>
              <a:t>for</a:t>
            </a:r>
            <a:r>
              <a:rPr lang="en-US" sz="1400" spc="-20">
                <a:effectLst/>
              </a:rPr>
              <a:t> </a:t>
            </a:r>
            <a:r>
              <a:rPr lang="en-US" sz="1400">
                <a:effectLst/>
              </a:rPr>
              <a:t>performing</a:t>
            </a:r>
            <a:r>
              <a:rPr lang="en-US" sz="1400" spc="-20">
                <a:effectLst/>
              </a:rPr>
              <a:t> </a:t>
            </a:r>
            <a:r>
              <a:rPr lang="en-US" sz="1400">
                <a:effectLst/>
              </a:rPr>
              <a:t>the</a:t>
            </a:r>
            <a:r>
              <a:rPr lang="en-US" sz="1400" spc="-15">
                <a:effectLst/>
              </a:rPr>
              <a:t> </a:t>
            </a:r>
            <a:r>
              <a:rPr lang="en-US" sz="1400">
                <a:effectLst/>
              </a:rPr>
              <a:t>activities,</a:t>
            </a:r>
            <a:r>
              <a:rPr lang="en-US" sz="1400" spc="-25">
                <a:effectLst/>
              </a:rPr>
              <a:t> </a:t>
            </a:r>
            <a:r>
              <a:rPr lang="en-US" sz="1400">
                <a:effectLst/>
              </a:rPr>
              <a:t>and</a:t>
            </a:r>
            <a:r>
              <a:rPr lang="en-US" sz="1400" spc="-20">
                <a:effectLst/>
              </a:rPr>
              <a:t> </a:t>
            </a:r>
            <a:r>
              <a:rPr lang="en-US" sz="1400">
                <a:effectLst/>
              </a:rPr>
              <a:t>indicate</a:t>
            </a:r>
            <a:r>
              <a:rPr lang="en-US" sz="1400" spc="-25">
                <a:effectLst/>
              </a:rPr>
              <a:t> </a:t>
            </a:r>
            <a:r>
              <a:rPr lang="en-US" sz="1400">
                <a:effectLst/>
              </a:rPr>
              <a:t>the</a:t>
            </a:r>
            <a:r>
              <a:rPr lang="en-US" sz="1400" spc="-15">
                <a:effectLst/>
              </a:rPr>
              <a:t> </a:t>
            </a:r>
            <a:r>
              <a:rPr lang="en-US" sz="1400">
                <a:effectLst/>
              </a:rPr>
              <a:t>organizational</a:t>
            </a:r>
            <a:r>
              <a:rPr lang="en-US" sz="1400" spc="-20">
                <a:effectLst/>
              </a:rPr>
              <a:t> </a:t>
            </a:r>
            <a:r>
              <a:rPr lang="en-US" sz="1400">
                <a:effectLst/>
              </a:rPr>
              <a:t>affiliation</a:t>
            </a:r>
            <a:r>
              <a:rPr lang="en-US" sz="1400" spc="-25">
                <a:effectLst/>
              </a:rPr>
              <a:t> </a:t>
            </a:r>
            <a:r>
              <a:rPr lang="en-US" sz="1400">
                <a:effectLst/>
              </a:rPr>
              <a:t>of</a:t>
            </a:r>
            <a:r>
              <a:rPr lang="en-US" sz="1400" spc="5">
                <a:effectLst/>
              </a:rPr>
              <a:t> </a:t>
            </a:r>
            <a:r>
              <a:rPr lang="en-US" sz="1400">
                <a:effectLst/>
              </a:rPr>
              <a:t>each</a:t>
            </a:r>
            <a:r>
              <a:rPr lang="en-US" sz="1400" spc="-15">
                <a:effectLst/>
              </a:rPr>
              <a:t> </a:t>
            </a:r>
            <a:r>
              <a:rPr lang="en-US" sz="1400">
                <a:effectLst/>
              </a:rPr>
              <a:t>staff</a:t>
            </a:r>
            <a:r>
              <a:rPr lang="en-US" sz="1400" spc="-5">
                <a:effectLst/>
              </a:rPr>
              <a:t> </a:t>
            </a:r>
            <a:r>
              <a:rPr lang="en-US" sz="1400">
                <a:effectLst/>
              </a:rPr>
              <a:t>person</a:t>
            </a:r>
            <a:r>
              <a:rPr lang="en-US" sz="1400" spc="-10">
                <a:effectLst/>
              </a:rPr>
              <a:t> </a:t>
            </a:r>
            <a:r>
              <a:rPr lang="en-US" sz="1400">
                <a:effectLst/>
              </a:rPr>
              <a:t>listed.</a:t>
            </a:r>
            <a:r>
              <a:rPr lang="en-US" sz="1400" spc="265">
                <a:effectLst/>
              </a:rPr>
              <a:t> </a:t>
            </a:r>
            <a:r>
              <a:rPr lang="en-US" sz="1400">
                <a:effectLst/>
              </a:rPr>
              <a:t>The</a:t>
            </a:r>
            <a:r>
              <a:rPr lang="en-US" sz="1400" spc="-5">
                <a:effectLst/>
              </a:rPr>
              <a:t> </a:t>
            </a:r>
            <a:r>
              <a:rPr lang="en-US" sz="1400">
                <a:effectLst/>
              </a:rPr>
              <a:t>fourth</a:t>
            </a:r>
            <a:r>
              <a:rPr lang="en-US" sz="1400" spc="-10">
                <a:effectLst/>
              </a:rPr>
              <a:t> </a:t>
            </a:r>
            <a:r>
              <a:rPr lang="en-US" sz="1400">
                <a:effectLst/>
              </a:rPr>
              <a:t>column</a:t>
            </a:r>
            <a:r>
              <a:rPr lang="en-US" sz="1400" spc="-5">
                <a:effectLst/>
              </a:rPr>
              <a:t> </a:t>
            </a:r>
            <a:r>
              <a:rPr lang="en-US" sz="1400">
                <a:effectLst/>
              </a:rPr>
              <a:t>must</a:t>
            </a:r>
            <a:r>
              <a:rPr lang="en-US" sz="1400" spc="-5">
                <a:effectLst/>
              </a:rPr>
              <a:t> </a:t>
            </a:r>
            <a:r>
              <a:rPr lang="en-US" sz="1400">
                <a:effectLst/>
              </a:rPr>
              <a:t>describe</a:t>
            </a:r>
            <a:r>
              <a:rPr lang="en-US" sz="1400" spc="-15">
                <a:effectLst/>
              </a:rPr>
              <a:t> </a:t>
            </a:r>
            <a:r>
              <a:rPr lang="en-US" sz="1400">
                <a:effectLst/>
              </a:rPr>
              <a:t>the</a:t>
            </a:r>
            <a:r>
              <a:rPr lang="en-US" sz="1400" spc="-5">
                <a:effectLst/>
              </a:rPr>
              <a:t> </a:t>
            </a:r>
            <a:r>
              <a:rPr lang="en-US" sz="1400">
                <a:effectLst/>
              </a:rPr>
              <a:t>deliverable</a:t>
            </a:r>
            <a:r>
              <a:rPr lang="en-US" sz="1400" spc="-10">
                <a:effectLst/>
              </a:rPr>
              <a:t> </a:t>
            </a:r>
            <a:r>
              <a:rPr lang="en-US" sz="1400">
                <a:effectLst/>
              </a:rPr>
              <a:t>associated</a:t>
            </a:r>
            <a:r>
              <a:rPr lang="en-US" sz="1400" spc="-10">
                <a:effectLst/>
              </a:rPr>
              <a:t> </a:t>
            </a:r>
            <a:r>
              <a:rPr lang="en-US" sz="1400">
                <a:effectLst/>
              </a:rPr>
              <a:t>with</a:t>
            </a:r>
            <a:r>
              <a:rPr lang="en-US" sz="1400" spc="-15">
                <a:effectLst/>
              </a:rPr>
              <a:t> </a:t>
            </a:r>
            <a:r>
              <a:rPr lang="en-US" sz="1400">
                <a:effectLst/>
              </a:rPr>
              <a:t>the</a:t>
            </a:r>
            <a:r>
              <a:rPr lang="en-US" sz="1400" spc="-5">
                <a:effectLst/>
              </a:rPr>
              <a:t> </a:t>
            </a:r>
            <a:r>
              <a:rPr lang="en-US" sz="1400">
                <a:effectLst/>
              </a:rPr>
              <a:t>project</a:t>
            </a:r>
            <a:r>
              <a:rPr lang="en-US" sz="1400" spc="-10">
                <a:effectLst/>
              </a:rPr>
              <a:t> </a:t>
            </a:r>
            <a:r>
              <a:rPr lang="en-US" sz="1400">
                <a:effectLst/>
              </a:rPr>
              <a:t>activity.  In the fifth column, enter the back-up person for the primary staff person for this role.</a:t>
            </a:r>
          </a:p>
          <a:p>
            <a:pPr>
              <a:lnSpc>
                <a:spcPct val="90000"/>
              </a:lnSpc>
            </a:pPr>
            <a:endParaRPr lang="en-US" sz="1400"/>
          </a:p>
        </p:txBody>
      </p:sp>
      <p:sp>
        <p:nvSpPr>
          <p:cNvPr id="41" name="Rectangle 40">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able 6">
            <a:extLst>
              <a:ext uri="{FF2B5EF4-FFF2-40B4-BE49-F238E27FC236}">
                <a16:creationId xmlns:a16="http://schemas.microsoft.com/office/drawing/2014/main" id="{28E17A75-8B67-80CD-35E6-46B1E4987EF7}"/>
              </a:ext>
            </a:extLst>
          </p:cNvPr>
          <p:cNvGraphicFramePr>
            <a:graphicFrameLocks noGrp="1"/>
          </p:cNvGraphicFramePr>
          <p:nvPr>
            <p:extLst>
              <p:ext uri="{D42A27DB-BD31-4B8C-83A1-F6EECF244321}">
                <p14:modId xmlns:p14="http://schemas.microsoft.com/office/powerpoint/2010/main" val="981454700"/>
              </p:ext>
            </p:extLst>
          </p:nvPr>
        </p:nvGraphicFramePr>
        <p:xfrm>
          <a:off x="4659086" y="1251060"/>
          <a:ext cx="6886923" cy="3987584"/>
        </p:xfrm>
        <a:graphic>
          <a:graphicData uri="http://schemas.openxmlformats.org/drawingml/2006/table">
            <a:tbl>
              <a:tblPr firstRow="1" firstCol="1" bandRow="1"/>
              <a:tblGrid>
                <a:gridCol w="2229394">
                  <a:extLst>
                    <a:ext uri="{9D8B030D-6E8A-4147-A177-3AD203B41FA5}">
                      <a16:colId xmlns:a16="http://schemas.microsoft.com/office/drawing/2014/main" val="780884299"/>
                    </a:ext>
                  </a:extLst>
                </a:gridCol>
                <a:gridCol w="731520">
                  <a:extLst>
                    <a:ext uri="{9D8B030D-6E8A-4147-A177-3AD203B41FA5}">
                      <a16:colId xmlns:a16="http://schemas.microsoft.com/office/drawing/2014/main" val="2196521628"/>
                    </a:ext>
                  </a:extLst>
                </a:gridCol>
                <a:gridCol w="934720">
                  <a:extLst>
                    <a:ext uri="{9D8B030D-6E8A-4147-A177-3AD203B41FA5}">
                      <a16:colId xmlns:a16="http://schemas.microsoft.com/office/drawing/2014/main" val="4053282279"/>
                    </a:ext>
                  </a:extLst>
                </a:gridCol>
                <a:gridCol w="2174240">
                  <a:extLst>
                    <a:ext uri="{9D8B030D-6E8A-4147-A177-3AD203B41FA5}">
                      <a16:colId xmlns:a16="http://schemas.microsoft.com/office/drawing/2014/main" val="1136876082"/>
                    </a:ext>
                  </a:extLst>
                </a:gridCol>
                <a:gridCol w="817049">
                  <a:extLst>
                    <a:ext uri="{9D8B030D-6E8A-4147-A177-3AD203B41FA5}">
                      <a16:colId xmlns:a16="http://schemas.microsoft.com/office/drawing/2014/main" val="1899559444"/>
                    </a:ext>
                  </a:extLst>
                </a:gridCol>
              </a:tblGrid>
              <a:tr h="384766">
                <a:tc>
                  <a:txBody>
                    <a:bodyPr/>
                    <a:lstStyle/>
                    <a:p>
                      <a:pPr marL="0" marR="0" algn="ctr" fontAlgn="base">
                        <a:spcBef>
                          <a:spcPts val="0"/>
                        </a:spcBef>
                        <a:spcAft>
                          <a:spcPts val="0"/>
                        </a:spcAft>
                      </a:pPr>
                      <a:r>
                        <a:rPr lang="en-US" sz="11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Activity​</a:t>
                      </a:r>
                      <a:endParaRPr lang="en-US" sz="1500" b="1"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Timeline​</a:t>
                      </a:r>
                      <a:endParaRPr lang="en-US" sz="1500" b="1"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Responsible Staff and Role​</a:t>
                      </a:r>
                      <a:endParaRPr lang="en-US" sz="1500" b="1"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Deliverable​ (Outcome)​</a:t>
                      </a:r>
                      <a:endParaRPr lang="en-US" sz="1500" b="1"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b="1" i="0" u="none" strike="noStrike">
                          <a:effectLst/>
                          <a:latin typeface="Arial" panose="020B0604020202020204" pitchFamily="34" charset="0"/>
                        </a:rPr>
                        <a:t>Pivot Person</a:t>
                      </a: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00758"/>
                  </a:ext>
                </a:extLst>
              </a:tr>
              <a:tr h="530255">
                <a:tc>
                  <a:txBody>
                    <a:bodyPr/>
                    <a:lstStyle/>
                    <a:p>
                      <a:pPr marL="0" marR="0" algn="l" fontAlgn="base">
                        <a:spcBef>
                          <a:spcPts val="0"/>
                        </a:spcBef>
                        <a:spcAft>
                          <a:spcPts val="0"/>
                        </a:spcAft>
                      </a:pPr>
                      <a:r>
                        <a:rPr lang="en-US" sz="1100" b="0" i="1" u="none" strike="noStrike">
                          <a:solidFill>
                            <a:srgbClr val="000000"/>
                          </a:solidFill>
                          <a:effectLst/>
                          <a:latin typeface="Avenir Book"/>
                          <a:ea typeface="Times New Roman" panose="02020603050405020304" pitchFamily="18" charset="0"/>
                          <a:cs typeface="Arial" panose="020B0604020202020204" pitchFamily="34" charset="0"/>
                        </a:rPr>
                        <a:t>Expand social media outreach through Facebook and Instagram by geofencing School District 1234</a:t>
                      </a:r>
                      <a:r>
                        <a:rPr lang="en-US" sz="1100" b="0" i="1"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100" b="0" i="1" u="none" strike="noStrike" kern="1200">
                          <a:solidFill>
                            <a:srgbClr val="000000"/>
                          </a:solidFill>
                          <a:effectLst/>
                          <a:latin typeface="Avenir Book"/>
                          <a:ea typeface="Times New Roman" panose="02020603050405020304" pitchFamily="18" charset="0"/>
                          <a:cs typeface="Arial" panose="020B0604020202020204" pitchFamily="34" charset="0"/>
                        </a:rPr>
                        <a:t>January 2024​</a:t>
                      </a:r>
                      <a:endParaRPr lang="en-US" sz="1100" b="0" i="1" u="none" strike="noStrike" kern="1200">
                        <a:solidFill>
                          <a:srgbClr val="000000"/>
                        </a:solidFill>
                        <a:effectLst/>
                        <a:latin typeface="Avenir Book"/>
                        <a:cs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100" b="0" i="1" u="none" strike="noStrike">
                          <a:solidFill>
                            <a:srgbClr val="000000"/>
                          </a:solidFill>
                          <a:effectLst/>
                          <a:latin typeface="Avenir Book"/>
                          <a:ea typeface="Times New Roman" panose="02020603050405020304" pitchFamily="18" charset="0"/>
                          <a:cs typeface="Arial" panose="020B0604020202020204" pitchFamily="34" charset="0"/>
                        </a:rPr>
                        <a:t>Ms. Teal</a:t>
                      </a:r>
                      <a:r>
                        <a:rPr lang="en-US" sz="1100" b="0" i="1"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00" b="0" i="1" u="none" strike="noStrike" kern="1200">
                          <a:solidFill>
                            <a:srgbClr val="000000"/>
                          </a:solidFill>
                          <a:effectLst/>
                          <a:latin typeface="Avenir Book"/>
                          <a:ea typeface="Times New Roman" panose="02020603050405020304" pitchFamily="18" charset="0"/>
                          <a:cs typeface="Arial" panose="020B0604020202020204" pitchFamily="34" charset="0"/>
                        </a:rPr>
                        <a:t>Outreach Coordinator</a:t>
                      </a:r>
                      <a:endParaRPr lang="en-US" sz="1100" b="0" i="1" u="none" strike="noStrike" kern="1200">
                        <a:solidFill>
                          <a:srgbClr val="000000"/>
                        </a:solidFill>
                        <a:effectLst/>
                        <a:latin typeface="Avenir Book"/>
                        <a:cs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100" b="0" i="1" u="none" strike="noStrike">
                          <a:solidFill>
                            <a:srgbClr val="000000"/>
                          </a:solidFill>
                          <a:effectLst/>
                          <a:latin typeface="Avenir Book"/>
                          <a:ea typeface="Times New Roman" panose="02020603050405020304" pitchFamily="18" charset="0"/>
                          <a:cs typeface="Arial" panose="020B0604020202020204" pitchFamily="34" charset="0"/>
                        </a:rPr>
                        <a:t>Increase enrollment by ten students in Program Y</a:t>
                      </a:r>
                      <a:r>
                        <a:rPr lang="en-US" sz="1100" b="0" i="1"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​ear 2024</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100" b="0" i="1" u="none" strike="noStrike" kern="1200">
                          <a:solidFill>
                            <a:srgbClr val="000000"/>
                          </a:solidFill>
                          <a:effectLst/>
                          <a:latin typeface="Avenir Book"/>
                          <a:ea typeface="Times New Roman" panose="02020603050405020304" pitchFamily="18" charset="0"/>
                          <a:cs typeface="Arial" panose="020B0604020202020204" pitchFamily="34" charset="0"/>
                        </a:rPr>
                        <a:t>Mr. Jones, Data Entry</a:t>
                      </a:r>
                      <a:endParaRPr lang="en-US" sz="1100" b="0" i="1" u="none" strike="noStrike" kern="1200">
                        <a:solidFill>
                          <a:srgbClr val="000000"/>
                        </a:solidFill>
                        <a:effectLst/>
                        <a:latin typeface="Avenir Book"/>
                        <a:cs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extLst>
                  <a:ext uri="{0D108BD9-81ED-4DB2-BD59-A6C34878D82A}">
                    <a16:rowId xmlns:a16="http://schemas.microsoft.com/office/drawing/2014/main" val="4085960223"/>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636826"/>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extLst>
                  <a:ext uri="{0D108BD9-81ED-4DB2-BD59-A6C34878D82A}">
                    <a16:rowId xmlns:a16="http://schemas.microsoft.com/office/drawing/2014/main" val="2347962314"/>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724096"/>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extLst>
                  <a:ext uri="{0D108BD9-81ED-4DB2-BD59-A6C34878D82A}">
                    <a16:rowId xmlns:a16="http://schemas.microsoft.com/office/drawing/2014/main" val="1068434385"/>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801194"/>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extLst>
                  <a:ext uri="{0D108BD9-81ED-4DB2-BD59-A6C34878D82A}">
                    <a16:rowId xmlns:a16="http://schemas.microsoft.com/office/drawing/2014/main" val="2310991535"/>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420385"/>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extLst>
                  <a:ext uri="{0D108BD9-81ED-4DB2-BD59-A6C34878D82A}">
                    <a16:rowId xmlns:a16="http://schemas.microsoft.com/office/drawing/2014/main" val="3324550550"/>
                  </a:ext>
                </a:extLst>
              </a:tr>
              <a:tr h="235945">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r>
                        <a:rPr lang="en-US" sz="13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05858"/>
                  </a:ext>
                </a:extLst>
              </a:tr>
              <a:tr h="235945">
                <a:tc>
                  <a:txBody>
                    <a:bodyPr/>
                    <a:lstStyle/>
                    <a:p>
                      <a:pPr marL="0" marR="0" algn="l" fontAlgn="base">
                        <a:spcBef>
                          <a:spcPts val="0"/>
                        </a:spcBef>
                        <a:spcAft>
                          <a:spcPts val="0"/>
                        </a:spcAft>
                      </a:pPr>
                      <a:r>
                        <a:rPr lang="en-US" sz="1300" b="1"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extLst>
                  <a:ext uri="{0D108BD9-81ED-4DB2-BD59-A6C34878D82A}">
                    <a16:rowId xmlns:a16="http://schemas.microsoft.com/office/drawing/2014/main" val="1045713340"/>
                  </a:ext>
                </a:extLst>
              </a:tr>
              <a:tr h="235945">
                <a:tc>
                  <a:txBody>
                    <a:bodyPr/>
                    <a:lstStyle/>
                    <a:p>
                      <a:pPr marL="0" marR="0" algn="l" fontAlgn="base">
                        <a:spcBef>
                          <a:spcPts val="0"/>
                        </a:spcBef>
                        <a:spcAft>
                          <a:spcPts val="0"/>
                        </a:spcAft>
                      </a:pPr>
                      <a:r>
                        <a:rPr lang="en-US" sz="1300" b="1"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31968"/>
                  </a:ext>
                </a:extLst>
              </a:tr>
              <a:tr h="235945">
                <a:tc>
                  <a:txBody>
                    <a:bodyPr/>
                    <a:lstStyle/>
                    <a:p>
                      <a:pPr marL="0" marR="0" algn="l" fontAlgn="base">
                        <a:spcBef>
                          <a:spcPts val="0"/>
                        </a:spcBef>
                        <a:spcAft>
                          <a:spcPts val="0"/>
                        </a:spcAft>
                      </a:pPr>
                      <a:r>
                        <a:rPr lang="en-US" sz="1300" b="1"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CFB"/>
                    </a:solidFill>
                  </a:tcPr>
                </a:tc>
                <a:extLst>
                  <a:ext uri="{0D108BD9-81ED-4DB2-BD59-A6C34878D82A}">
                    <a16:rowId xmlns:a16="http://schemas.microsoft.com/office/drawing/2014/main" val="1650387907"/>
                  </a:ext>
                </a:extLst>
              </a:tr>
              <a:tr h="235945">
                <a:tc>
                  <a:txBody>
                    <a:bodyPr/>
                    <a:lstStyle/>
                    <a:p>
                      <a:pPr marL="0" marR="0" algn="l" fontAlgn="base">
                        <a:spcBef>
                          <a:spcPts val="0"/>
                        </a:spcBef>
                        <a:spcAft>
                          <a:spcPts val="0"/>
                        </a:spcAft>
                      </a:pPr>
                      <a:r>
                        <a:rPr lang="en-US" sz="1300" b="1"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r>
                        <a:rPr lang="en-US" sz="1300" b="0" i="0" u="none" strike="noStrike">
                          <a:solidFill>
                            <a:srgbClr val="000000"/>
                          </a:solidFill>
                          <a:effectLst/>
                          <a:latin typeface="Avenir Book"/>
                          <a:ea typeface="Times New Roman" panose="02020603050405020304" pitchFamily="18" charset="0"/>
                          <a:cs typeface="Arial" panose="020B0604020202020204" pitchFamily="34" charset="0"/>
                        </a:rPr>
                        <a:t> </a:t>
                      </a: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spcBef>
                          <a:spcPts val="0"/>
                        </a:spcBef>
                        <a:spcAft>
                          <a:spcPts val="0"/>
                        </a:spcAft>
                      </a:pPr>
                      <a:endParaRPr lang="en-US" sz="1500" b="0" i="0" u="none" strike="noStrike">
                        <a:effectLst/>
                        <a:latin typeface="Arial" panose="020B0604020202020204" pitchFamily="34" charset="0"/>
                      </a:endParaRPr>
                    </a:p>
                  </a:txBody>
                  <a:tcPr marL="55808" marR="55808" marT="77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42633"/>
                  </a:ext>
                </a:extLst>
              </a:tr>
            </a:tbl>
          </a:graphicData>
        </a:graphic>
      </p:graphicFrame>
    </p:spTree>
    <p:extLst>
      <p:ext uri="{BB962C8B-B14F-4D97-AF65-F5344CB8AC3E}">
        <p14:creationId xmlns:p14="http://schemas.microsoft.com/office/powerpoint/2010/main" val="283521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28B5-34F0-C43C-74B1-4C587774F6EA}"/>
              </a:ext>
            </a:extLst>
          </p:cNvPr>
          <p:cNvSpPr>
            <a:spLocks noGrp="1"/>
          </p:cNvSpPr>
          <p:nvPr>
            <p:ph type="title"/>
          </p:nvPr>
        </p:nvSpPr>
        <p:spPr>
          <a:xfrm>
            <a:off x="1097280" y="286603"/>
            <a:ext cx="10058400" cy="1087900"/>
          </a:xfrm>
        </p:spPr>
        <p:txBody>
          <a:bodyPr/>
          <a:lstStyle/>
          <a:p>
            <a:r>
              <a:rPr lang="en-US"/>
              <a:t>Today’s Presenters…</a:t>
            </a:r>
          </a:p>
        </p:txBody>
      </p:sp>
      <p:sp>
        <p:nvSpPr>
          <p:cNvPr id="3" name="Content Placeholder 2">
            <a:extLst>
              <a:ext uri="{FF2B5EF4-FFF2-40B4-BE49-F238E27FC236}">
                <a16:creationId xmlns:a16="http://schemas.microsoft.com/office/drawing/2014/main" id="{7FC7FDC0-26C0-D9C3-6928-5C1FD246D630}"/>
              </a:ext>
            </a:extLst>
          </p:cNvPr>
          <p:cNvSpPr>
            <a:spLocks noGrp="1"/>
          </p:cNvSpPr>
          <p:nvPr>
            <p:ph idx="1"/>
          </p:nvPr>
        </p:nvSpPr>
        <p:spPr>
          <a:xfrm>
            <a:off x="1097280" y="2053773"/>
            <a:ext cx="10058400" cy="3815319"/>
          </a:xfrm>
        </p:spPr>
        <p:txBody>
          <a:bodyPr vert="horz" lIns="0" tIns="45720" rIns="0" bIns="45720" rtlCol="0" anchor="t">
            <a:normAutofit fontScale="92500" lnSpcReduction="20000"/>
          </a:bodyPr>
          <a:lstStyle/>
          <a:p>
            <a:r>
              <a:rPr lang="en-US"/>
              <a:t>Tammy Stone</a:t>
            </a:r>
            <a:br>
              <a:rPr lang="en-US"/>
            </a:br>
            <a:r>
              <a:rPr lang="en-US"/>
              <a:t>Office of Employment &amp; Training</a:t>
            </a:r>
            <a:br>
              <a:rPr lang="en-US"/>
            </a:br>
            <a:r>
              <a:rPr lang="en-US"/>
              <a:t>Illinois Department of Commerce &amp; Economic Opportunity</a:t>
            </a:r>
          </a:p>
          <a:p>
            <a:endParaRPr lang="en-US"/>
          </a:p>
          <a:p>
            <a:r>
              <a:rPr lang="en-US"/>
              <a:t>Shannon Hampton</a:t>
            </a:r>
            <a:br>
              <a:rPr lang="en-US"/>
            </a:br>
            <a:r>
              <a:rPr lang="en-US"/>
              <a:t>Office of Employment &amp; Training</a:t>
            </a:r>
            <a:br>
              <a:rPr lang="en-US"/>
            </a:br>
            <a:r>
              <a:rPr lang="en-US"/>
              <a:t>Illinois Department of Commerce &amp; Economic Opportunity</a:t>
            </a:r>
          </a:p>
          <a:p>
            <a:endParaRPr lang="en-US" sz="1700">
              <a:ea typeface="+mn-lt"/>
              <a:cs typeface="+mn-lt"/>
            </a:endParaRPr>
          </a:p>
          <a:p>
            <a:r>
              <a:rPr lang="en-US" sz="1900">
                <a:ea typeface="+mn-lt"/>
                <a:cs typeface="+mn-lt"/>
              </a:rPr>
              <a:t>Terah Scott</a:t>
            </a:r>
            <a:br>
              <a:rPr lang="en-US" sz="1900">
                <a:ea typeface="+mn-lt"/>
                <a:cs typeface="+mn-lt"/>
              </a:rPr>
            </a:br>
            <a:r>
              <a:rPr lang="en-US" sz="1900">
                <a:ea typeface="+mn-lt"/>
                <a:cs typeface="+mn-lt"/>
              </a:rPr>
              <a:t>Office of Employment &amp; Training</a:t>
            </a:r>
            <a:br>
              <a:rPr lang="en-US" sz="1900">
                <a:ea typeface="+mn-lt"/>
                <a:cs typeface="+mn-lt"/>
              </a:rPr>
            </a:br>
            <a:r>
              <a:rPr lang="en-US" sz="1900">
                <a:ea typeface="+mn-lt"/>
                <a:cs typeface="+mn-lt"/>
              </a:rPr>
              <a:t>Illinois Department of Commerce &amp; Economic Opportunity</a:t>
            </a:r>
            <a:endParaRPr lang="en-US" sz="1900"/>
          </a:p>
        </p:txBody>
      </p:sp>
    </p:spTree>
    <p:extLst>
      <p:ext uri="{BB962C8B-B14F-4D97-AF65-F5344CB8AC3E}">
        <p14:creationId xmlns:p14="http://schemas.microsoft.com/office/powerpoint/2010/main" val="2141777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F0502020204030204"/>
              <a:ea typeface="+mn-ea"/>
              <a:cs typeface="+mn-cs"/>
            </a:endParaRPr>
          </a:p>
        </p:txBody>
      </p:sp>
      <p:sp>
        <p:nvSpPr>
          <p:cNvPr id="2" name="Title 1">
            <a:extLst>
              <a:ext uri="{FF2B5EF4-FFF2-40B4-BE49-F238E27FC236}">
                <a16:creationId xmlns:a16="http://schemas.microsoft.com/office/drawing/2014/main" id="{BED0B374-BFAA-38C9-288F-895C49F1C552}"/>
              </a:ext>
            </a:extLst>
          </p:cNvPr>
          <p:cNvSpPr>
            <a:spLocks noGrp="1"/>
          </p:cNvSpPr>
          <p:nvPr>
            <p:ph type="title"/>
          </p:nvPr>
        </p:nvSpPr>
        <p:spPr>
          <a:xfrm>
            <a:off x="5360318" y="581943"/>
            <a:ext cx="4524091" cy="1450757"/>
          </a:xfrm>
        </p:spPr>
        <p:txBody>
          <a:bodyPr vert="horz" lIns="91440" tIns="45720" rIns="91440" bIns="45720" rtlCol="0" anchor="b">
            <a:normAutofit/>
          </a:bodyPr>
          <a:lstStyle/>
          <a:p>
            <a:pPr algn="ctr"/>
            <a:r>
              <a:rPr lang="en-US" sz="4800" b="1" err="1">
                <a:hlinkClick r:id="rId2"/>
              </a:rPr>
              <a:t>Jamboard</a:t>
            </a:r>
            <a:r>
              <a:rPr lang="en-US" sz="4800" b="1">
                <a:hlinkClick r:id="rId2"/>
              </a:rPr>
              <a:t> #5-8</a:t>
            </a:r>
          </a:p>
        </p:txBody>
      </p:sp>
      <p:pic>
        <p:nvPicPr>
          <p:cNvPr id="7" name="Content Placeholder 6" descr="Background pattern&#10;&#10;Description automatically generated">
            <a:extLst>
              <a:ext uri="{FF2B5EF4-FFF2-40B4-BE49-F238E27FC236}">
                <a16:creationId xmlns:a16="http://schemas.microsoft.com/office/drawing/2014/main" id="{E82A5893-F789-C9B1-6C45-689CC1E23C30}"/>
              </a:ext>
            </a:extLst>
          </p:cNvPr>
          <p:cNvPicPr>
            <a:picLocks noGrp="1" noChangeAspect="1"/>
          </p:cNvPicPr>
          <p:nvPr>
            <p:ph sz="half" idx="2"/>
          </p:nvPr>
        </p:nvPicPr>
        <p:blipFill rotWithShape="1">
          <a:blip r:embed="rId3"/>
          <a:srcRect l="34938" r="24813"/>
          <a:stretch/>
        </p:blipFill>
        <p:spPr>
          <a:xfrm>
            <a:off x="20" y="10"/>
            <a:ext cx="4580077" cy="6400784"/>
          </a:xfrm>
          <a:prstGeom prst="rect">
            <a:avLst/>
          </a:prstGeom>
        </p:spPr>
      </p:pic>
      <p:cxnSp>
        <p:nvCxnSpPr>
          <p:cNvPr id="35"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F59C5A-F345-3E94-24E5-9F97BD97EDCD}"/>
              </a:ext>
            </a:extLst>
          </p:cNvPr>
          <p:cNvSpPr>
            <a:spLocks noGrp="1"/>
          </p:cNvSpPr>
          <p:nvPr>
            <p:ph sz="half" idx="1"/>
          </p:nvPr>
        </p:nvSpPr>
        <p:spPr>
          <a:xfrm>
            <a:off x="4853090" y="2199252"/>
            <a:ext cx="5031319" cy="3309618"/>
          </a:xfrm>
        </p:spPr>
        <p:txBody>
          <a:bodyPr vert="horz" lIns="0" tIns="45720" rIns="0" bIns="45720" rtlCol="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Use the sticky note icon highlighted below.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Type your response in the text box.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Select the color of the sticky note you desire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Click “Save” to input your sticky note onto the </a:t>
            </a:r>
            <a:r>
              <a:rPr lang="en-US" sz="2400" kern="100" err="1">
                <a:solidFill>
                  <a:prstClr val="black">
                    <a:lumMod val="75000"/>
                    <a:lumOff val="25000"/>
                  </a:prstClr>
                </a:solidFill>
                <a:latin typeface="Avenir" panose="02000503020000020003" pitchFamily="2" charset="0"/>
                <a:cs typeface="Calibri" panose="020F0502020204030204" pitchFamily="34" charset="0"/>
              </a:rPr>
              <a:t>JamBoard</a:t>
            </a:r>
            <a:r>
              <a:rPr lang="en-US" sz="2400" kern="100">
                <a:solidFill>
                  <a:prstClr val="black">
                    <a:lumMod val="75000"/>
                    <a:lumOff val="25000"/>
                  </a:prstClr>
                </a:solidFill>
                <a:latin typeface="Avenir" panose="02000503020000020003" pitchFamily="2" charset="0"/>
                <a:cs typeface="Calibri" panose="020F050202020403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00">
                <a:solidFill>
                  <a:prstClr val="black">
                    <a:lumMod val="75000"/>
                    <a:lumOff val="25000"/>
                  </a:prstClr>
                </a:solidFill>
                <a:latin typeface="Avenir" panose="02000503020000020003" pitchFamily="2" charset="0"/>
                <a:cs typeface="Calibri" panose="020F0502020204030204" pitchFamily="34" charset="0"/>
              </a:rPr>
              <a:t>Use the Arrows at the top of the page to navigate to the next question.  </a:t>
            </a:r>
          </a:p>
          <a:p>
            <a:pPr>
              <a:lnSpc>
                <a:spcPct val="100000"/>
              </a:lnSpc>
            </a:pPr>
            <a:endParaRPr lang="en-US"/>
          </a:p>
        </p:txBody>
      </p:sp>
      <p:sp>
        <p:nvSpPr>
          <p:cNvPr id="37" name="Rectangle 36">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995F9056-33A0-F0E3-780F-A3F708DA3ACD}"/>
              </a:ext>
            </a:extLst>
          </p:cNvPr>
          <p:cNvPicPr>
            <a:picLocks noChangeAspect="1"/>
          </p:cNvPicPr>
          <p:nvPr/>
        </p:nvPicPr>
        <p:blipFill>
          <a:blip r:embed="rId4"/>
          <a:stretch>
            <a:fillRect/>
          </a:stretch>
        </p:blipFill>
        <p:spPr>
          <a:xfrm>
            <a:off x="9983792" y="1118235"/>
            <a:ext cx="2162175" cy="5124450"/>
          </a:xfrm>
          <a:prstGeom prst="rect">
            <a:avLst/>
          </a:prstGeom>
        </p:spPr>
      </p:pic>
      <p:sp>
        <p:nvSpPr>
          <p:cNvPr id="10" name="Rectangle 9">
            <a:extLst>
              <a:ext uri="{FF2B5EF4-FFF2-40B4-BE49-F238E27FC236}">
                <a16:creationId xmlns:a16="http://schemas.microsoft.com/office/drawing/2014/main" id="{AFC39002-AB68-3A80-3404-5B84449C9E71}"/>
              </a:ext>
            </a:extLst>
          </p:cNvPr>
          <p:cNvSpPr/>
          <p:nvPr/>
        </p:nvSpPr>
        <p:spPr>
          <a:xfrm>
            <a:off x="6831683" y="102592"/>
            <a:ext cx="3108736"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0"/>
                <a:solidFill>
                  <a:srgbClr val="4E67C8"/>
                </a:solidFill>
                <a:effectLst>
                  <a:outerShdw blurRad="38100" dist="25400" dir="5400000" algn="ctr" rotWithShape="0">
                    <a:srgbClr val="6E747A">
                      <a:alpha val="43000"/>
                    </a:srgbClr>
                  </a:outerShdw>
                </a:effectLst>
                <a:uLnTx/>
                <a:uFillTx/>
                <a:latin typeface="Avenir Next LT Pro" panose="020F0502020204030204"/>
                <a:ea typeface="+mn-ea"/>
                <a:cs typeface="+mn-cs"/>
              </a:rPr>
              <a:t>Workplan</a:t>
            </a:r>
          </a:p>
        </p:txBody>
      </p:sp>
    </p:spTree>
    <p:extLst>
      <p:ext uri="{BB962C8B-B14F-4D97-AF65-F5344CB8AC3E}">
        <p14:creationId xmlns:p14="http://schemas.microsoft.com/office/powerpoint/2010/main" val="374046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02E0-AA69-DE8F-6080-66326036ECD9}"/>
              </a:ext>
            </a:extLst>
          </p:cNvPr>
          <p:cNvSpPr>
            <a:spLocks noGrp="1"/>
          </p:cNvSpPr>
          <p:nvPr>
            <p:ph type="title"/>
          </p:nvPr>
        </p:nvSpPr>
        <p:spPr/>
        <p:txBody>
          <a:bodyPr/>
          <a:lstStyle/>
          <a:p>
            <a:r>
              <a:rPr lang="en-US"/>
              <a:t>Review and Consider</a:t>
            </a:r>
          </a:p>
        </p:txBody>
      </p:sp>
      <p:sp>
        <p:nvSpPr>
          <p:cNvPr id="3" name="Content Placeholder 2">
            <a:extLst>
              <a:ext uri="{FF2B5EF4-FFF2-40B4-BE49-F238E27FC236}">
                <a16:creationId xmlns:a16="http://schemas.microsoft.com/office/drawing/2014/main" id="{6976B2D4-3379-DF50-E0EE-D9865A5C259F}"/>
              </a:ext>
            </a:extLst>
          </p:cNvPr>
          <p:cNvSpPr>
            <a:spLocks noGrp="1"/>
          </p:cNvSpPr>
          <p:nvPr>
            <p:ph idx="1"/>
          </p:nvPr>
        </p:nvSpPr>
        <p:spPr/>
        <p:txBody>
          <a:bodyPr>
            <a:normAutofit/>
          </a:bodyPr>
          <a:lstStyle/>
          <a:p>
            <a:pPr marL="0" marR="0">
              <a:spcBef>
                <a:spcPts val="0"/>
              </a:spcBef>
              <a:spcAft>
                <a:spcPts val="0"/>
              </a:spcAft>
            </a:pPr>
            <a:r>
              <a:rPr lang="en-US" sz="2400" b="1" kern="100">
                <a:solidFill>
                  <a:srgbClr val="002060"/>
                </a:solidFill>
                <a:effectLst/>
                <a:latin typeface="Avenir Black" panose="02000503020000020003" pitchFamily="2" charset="0"/>
                <a:ea typeface="Calibri" panose="020F0502020204030204" pitchFamily="34" charset="0"/>
                <a:cs typeface="Calibri" panose="020F0502020204030204" pitchFamily="34" charset="0"/>
              </a:rPr>
              <a:t>Review your workplan: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a:effectLst/>
                <a:latin typeface="Avenir" panose="02000503020000020003" pitchFamily="2" charset="0"/>
                <a:ea typeface="Calibri" panose="020F0502020204030204" pitchFamily="34" charset="0"/>
                <a:cs typeface="Calibri" panose="020F0502020204030204" pitchFamily="34" charset="0"/>
              </a:rPr>
              <a:t>Are your activities tied directly to your Need, Goals and Objectives?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a:effectLst/>
                <a:latin typeface="Avenir" panose="02000503020000020003" pitchFamily="2" charset="0"/>
                <a:ea typeface="Calibri" panose="020F0502020204030204" pitchFamily="34" charset="0"/>
                <a:cs typeface="Calibri" panose="020F0502020204030204" pitchFamily="34" charset="0"/>
              </a:rPr>
              <a:t>Are the timelines realistic?</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a:effectLst/>
                <a:latin typeface="Avenir" panose="02000503020000020003" pitchFamily="2" charset="0"/>
                <a:ea typeface="Calibri" panose="020F0502020204030204" pitchFamily="34" charset="0"/>
                <a:cs typeface="Calibri" panose="020F0502020204030204" pitchFamily="34" charset="0"/>
              </a:rPr>
              <a:t>Have you noted all the activities for each Goal and Objective?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2400" kern="100">
                <a:effectLst/>
                <a:latin typeface="Avenir" panose="02000503020000020003" pitchFamily="2" charset="0"/>
                <a:ea typeface="Calibri" panose="020F0502020204030204" pitchFamily="34" charset="0"/>
                <a:cs typeface="Calibri" panose="020F0502020204030204" pitchFamily="34" charset="0"/>
              </a:rPr>
              <a:t>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400" b="1" kern="100">
                <a:solidFill>
                  <a:srgbClr val="002060"/>
                </a:solidFill>
                <a:effectLst/>
                <a:latin typeface="Avenir Black" panose="02000503020000020003" pitchFamily="2" charset="0"/>
                <a:ea typeface="Calibri" panose="020F0502020204030204" pitchFamily="34" charset="0"/>
                <a:cs typeface="Calibri" panose="020F0502020204030204" pitchFamily="34" charset="0"/>
              </a:rPr>
              <a:t>Consider Partnerships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2400" kern="100">
                <a:effectLst/>
                <a:latin typeface="Avenir" panose="02000503020000020003" pitchFamily="2" charset="0"/>
                <a:ea typeface="Calibri" panose="020F0502020204030204" pitchFamily="34" charset="0"/>
                <a:cs typeface="Calibri" panose="020F0502020204030204" pitchFamily="34" charset="0"/>
              </a:rPr>
              <a:t>If you are partnering with other organizations, are their activities also noted?</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2400" kern="100">
                <a:effectLst/>
                <a:latin typeface="Avenir" panose="02000503020000020003" pitchFamily="2" charset="0"/>
                <a:ea typeface="Calibri" panose="020F0502020204030204" pitchFamily="34" charset="0"/>
                <a:cs typeface="Calibri" panose="020F0502020204030204" pitchFamily="34" charset="0"/>
              </a:rPr>
              <a:t>Will partnering with other organizations help your staff capacity and aid in completing these activities?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861157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02E0-AA69-DE8F-6080-66326036ECD9}"/>
              </a:ext>
            </a:extLst>
          </p:cNvPr>
          <p:cNvSpPr>
            <a:spLocks noGrp="1"/>
          </p:cNvSpPr>
          <p:nvPr>
            <p:ph type="title"/>
          </p:nvPr>
        </p:nvSpPr>
        <p:spPr/>
        <p:txBody>
          <a:bodyPr/>
          <a:lstStyle/>
          <a:p>
            <a:r>
              <a:rPr lang="en-US"/>
              <a:t>Review and Consider – Pivot Points</a:t>
            </a:r>
          </a:p>
        </p:txBody>
      </p:sp>
      <p:sp>
        <p:nvSpPr>
          <p:cNvPr id="3" name="Content Placeholder 2">
            <a:extLst>
              <a:ext uri="{FF2B5EF4-FFF2-40B4-BE49-F238E27FC236}">
                <a16:creationId xmlns:a16="http://schemas.microsoft.com/office/drawing/2014/main" id="{6976B2D4-3379-DF50-E0EE-D9865A5C259F}"/>
              </a:ext>
            </a:extLst>
          </p:cNvPr>
          <p:cNvSpPr>
            <a:spLocks noGrp="1"/>
          </p:cNvSpPr>
          <p:nvPr>
            <p:ph idx="1"/>
          </p:nvPr>
        </p:nvSpPr>
        <p:spPr>
          <a:xfrm>
            <a:off x="1097280" y="2108201"/>
            <a:ext cx="9913620" cy="3760891"/>
          </a:xfrm>
        </p:spPr>
        <p:txBody>
          <a:bodyPr>
            <a:normAutofit fontScale="92500" lnSpcReduction="20000"/>
          </a:bodyPr>
          <a:lstStyle/>
          <a:p>
            <a:pPr marL="0" marR="0">
              <a:spcBef>
                <a:spcPts val="0"/>
              </a:spcBef>
              <a:spcAft>
                <a:spcPts val="0"/>
              </a:spcAft>
            </a:pPr>
            <a:r>
              <a:rPr lang="en-US" sz="2400" b="1" kern="100">
                <a:solidFill>
                  <a:srgbClr val="002060"/>
                </a:solidFill>
                <a:effectLst/>
                <a:latin typeface="Avenir Black" panose="02000503020000020003" pitchFamily="2" charset="0"/>
                <a:ea typeface="Calibri" panose="020F0502020204030204" pitchFamily="34" charset="0"/>
                <a:cs typeface="Calibri" panose="020F0502020204030204" pitchFamily="34" charset="0"/>
              </a:rPr>
              <a:t>Review your workplan: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a:effectLst/>
                <a:latin typeface="Avenir" panose="02000503020000020003" pitchFamily="2" charset="0"/>
                <a:ea typeface="Calibri" panose="020F0502020204030204" pitchFamily="34" charset="0"/>
                <a:cs typeface="Calibri" panose="020F0502020204030204" pitchFamily="34" charset="0"/>
              </a:rPr>
              <a:t>Does your staff have the capacity to allow for these pivot points?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a:effectLst/>
                <a:latin typeface="Avenir" panose="02000503020000020003" pitchFamily="2" charset="0"/>
                <a:ea typeface="Calibri" panose="020F0502020204030204" pitchFamily="34" charset="0"/>
                <a:cs typeface="Calibri" panose="020F0502020204030204" pitchFamily="34" charset="0"/>
              </a:rPr>
              <a:t>Does your staff have time to be sick? Take Vacation?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a:effectLst/>
                <a:latin typeface="Avenir" panose="02000503020000020003" pitchFamily="2" charset="0"/>
                <a:ea typeface="Calibri" panose="020F0502020204030204" pitchFamily="34" charset="0"/>
                <a:cs typeface="Calibri" panose="020F0502020204030204" pitchFamily="34" charset="0"/>
              </a:rPr>
              <a:t>Is any one staff member responsible for a majority of the knowledge of this grant?</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457200" algn="l"/>
              </a:tabLst>
            </a:pPr>
            <a:r>
              <a:rPr lang="en-US" sz="2400" kern="100">
                <a:effectLst/>
                <a:latin typeface="Avenir" panose="02000503020000020003" pitchFamily="2" charset="0"/>
                <a:ea typeface="Calibri" panose="020F0502020204030204" pitchFamily="34" charset="0"/>
                <a:cs typeface="Calibri" panose="020F0502020204030204" pitchFamily="34" charset="0"/>
              </a:rPr>
              <a:t>Will your organization have time to hire new staff </a:t>
            </a:r>
            <a:r>
              <a:rPr lang="en-US" sz="2400" i="1" kern="100">
                <a:effectLst/>
                <a:latin typeface="Avenir" panose="02000503020000020003" pitchFamily="2" charset="0"/>
                <a:ea typeface="Calibri" panose="020F0502020204030204" pitchFamily="34" charset="0"/>
                <a:cs typeface="Calibri" panose="020F0502020204030204" pitchFamily="34" charset="0"/>
              </a:rPr>
              <a:t>and</a:t>
            </a:r>
            <a:r>
              <a:rPr lang="en-US" sz="2400" kern="100">
                <a:effectLst/>
                <a:latin typeface="Avenir" panose="02000503020000020003" pitchFamily="2" charset="0"/>
                <a:ea typeface="Calibri" panose="020F0502020204030204" pitchFamily="34" charset="0"/>
                <a:cs typeface="Calibri" panose="020F0502020204030204" pitchFamily="34" charset="0"/>
              </a:rPr>
              <a:t> train them?</a:t>
            </a:r>
          </a:p>
          <a:p>
            <a:pPr marL="0" marR="0" lvl="0" indent="0">
              <a:spcBef>
                <a:spcPts val="0"/>
              </a:spcBef>
              <a:spcAft>
                <a:spcPts val="0"/>
              </a:spcAft>
              <a:buNone/>
              <a:tabLst>
                <a:tab pos="457200" algn="l"/>
              </a:tabLst>
            </a:pPr>
            <a:endParaRPr lang="en-US" sz="2400" kern="100">
              <a:latin typeface="Avenir" panose="02000503020000020003" pitchFamily="2" charset="0"/>
              <a:ea typeface="Calibri" panose="020F0502020204030204" pitchFamily="34" charset="0"/>
              <a:cs typeface="Calibri" panose="020F0502020204030204" pitchFamily="34" charset="0"/>
            </a:endParaRPr>
          </a:p>
          <a:p>
            <a:pPr marL="0" marR="0" lvl="0" indent="0">
              <a:spcBef>
                <a:spcPts val="0"/>
              </a:spcBef>
              <a:spcAft>
                <a:spcPts val="0"/>
              </a:spcAft>
              <a:buNone/>
              <a:tabLst>
                <a:tab pos="457200" algn="l"/>
              </a:tabLst>
            </a:pP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400" b="1" kern="100">
                <a:solidFill>
                  <a:srgbClr val="002060"/>
                </a:solidFill>
                <a:effectLst/>
                <a:latin typeface="Avenir Black" panose="02000503020000020003" pitchFamily="2" charset="0"/>
                <a:ea typeface="Calibri" panose="020F0502020204030204" pitchFamily="34" charset="0"/>
                <a:cs typeface="Calibri" panose="020F0502020204030204" pitchFamily="34" charset="0"/>
              </a:rPr>
              <a:t>Consider Partnerships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2400" kern="100">
                <a:effectLst/>
                <a:latin typeface="Avenir" panose="02000503020000020003" pitchFamily="2" charset="0"/>
                <a:ea typeface="Calibri" panose="020F0502020204030204" pitchFamily="34" charset="0"/>
                <a:cs typeface="Calibri" panose="020F0502020204030204" pitchFamily="34" charset="0"/>
              </a:rPr>
              <a:t>Could partnering with other organizations allow your organization to allow for these pivot points?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2400" kern="100">
                <a:effectLst/>
                <a:latin typeface="Avenir" panose="02000503020000020003" pitchFamily="2" charset="0"/>
                <a:ea typeface="Calibri" panose="020F0502020204030204" pitchFamily="34" charset="0"/>
                <a:cs typeface="Calibri" panose="020F0502020204030204" pitchFamily="34" charset="0"/>
              </a:rPr>
              <a:t>Are there partners that already do some of this work?</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160220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60A8-6716-9366-8C13-E1EC470779FB}"/>
              </a:ext>
            </a:extLst>
          </p:cNvPr>
          <p:cNvSpPr>
            <a:spLocks noGrp="1"/>
          </p:cNvSpPr>
          <p:nvPr>
            <p:ph type="title"/>
          </p:nvPr>
        </p:nvSpPr>
        <p:spPr/>
        <p:txBody>
          <a:bodyPr/>
          <a:lstStyle/>
          <a:p>
            <a:r>
              <a:rPr lang="en-US"/>
              <a:t>Expand or Regroup</a:t>
            </a:r>
          </a:p>
        </p:txBody>
      </p:sp>
      <p:sp>
        <p:nvSpPr>
          <p:cNvPr id="3" name="Content Placeholder 2">
            <a:extLst>
              <a:ext uri="{FF2B5EF4-FFF2-40B4-BE49-F238E27FC236}">
                <a16:creationId xmlns:a16="http://schemas.microsoft.com/office/drawing/2014/main" id="{E90F6512-65EE-4E74-4C5A-9C36E8F350BC}"/>
              </a:ext>
            </a:extLst>
          </p:cNvPr>
          <p:cNvSpPr>
            <a:spLocks noGrp="1"/>
          </p:cNvSpPr>
          <p:nvPr>
            <p:ph idx="1"/>
          </p:nvPr>
        </p:nvSpPr>
        <p:spPr/>
        <p:txBody>
          <a:bodyPr>
            <a:normAutofit/>
          </a:bodyPr>
          <a:lstStyle/>
          <a:p>
            <a:pPr marL="0" marR="0" indent="0">
              <a:spcBef>
                <a:spcPts val="0"/>
              </a:spcBef>
              <a:spcAft>
                <a:spcPts val="0"/>
              </a:spcAft>
              <a:buNone/>
            </a:pPr>
            <a:r>
              <a:rPr lang="en-US" sz="2800" kern="100">
                <a:effectLst/>
                <a:latin typeface="Avenir" panose="02000503020000020003" pitchFamily="2" charset="0"/>
                <a:ea typeface="Calibri" panose="020F0502020204030204" pitchFamily="34" charset="0"/>
                <a:cs typeface="Calibri" panose="020F0502020204030204" pitchFamily="34" charset="0"/>
              </a:rPr>
              <a:t>If you do not have the capacity to sufficiently plan for any pivot points, you need to review your goals and objectives and consider streamlining. </a:t>
            </a:r>
            <a:endParaRPr lang="en-US" sz="2800" kern="100">
              <a:effectLst/>
              <a:latin typeface="Calibri" panose="020F0502020204030204" pitchFamily="34" charset="0"/>
              <a:ea typeface="Calibri" panose="020F0502020204030204" pitchFamily="34" charset="0"/>
              <a:cs typeface="Arial" panose="020B0604020202020204" pitchFamily="34" charset="0"/>
            </a:endParaRPr>
          </a:p>
          <a:p>
            <a:pPr marL="365760" marR="0" indent="0">
              <a:spcBef>
                <a:spcPts val="0"/>
              </a:spcBef>
              <a:spcAft>
                <a:spcPts val="0"/>
              </a:spcAft>
              <a:buNone/>
            </a:pPr>
            <a:r>
              <a:rPr lang="en-US" sz="2800" kern="100">
                <a:solidFill>
                  <a:srgbClr val="000000"/>
                </a:solidFill>
                <a:effectLst/>
                <a:latin typeface="Avenir" panose="02000503020000020003" pitchFamily="2" charset="0"/>
                <a:ea typeface="Calibri" panose="020F0502020204030204" pitchFamily="34" charset="0"/>
                <a:cs typeface="Calibri" panose="020F0502020204030204" pitchFamily="34" charset="0"/>
              </a:rPr>
              <a:t> </a:t>
            </a:r>
            <a:endParaRPr lang="en-US" sz="2800" kern="10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800" kern="100">
                <a:effectLst/>
                <a:latin typeface="Avenir" panose="02000503020000020003" pitchFamily="2" charset="0"/>
                <a:ea typeface="Calibri" panose="020F0502020204030204" pitchFamily="34" charset="0"/>
                <a:cs typeface="Calibri" panose="020F0502020204030204" pitchFamily="34" charset="0"/>
              </a:rPr>
              <a:t>If your organization can plan for these pivot points, allowing for knowledge diversity, and does not overload staff, it is now time to start your budget!  </a:t>
            </a:r>
            <a:endParaRPr lang="en-US" sz="2800" kern="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5561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E90A0-236F-487B-F374-4F372F7CE5BC}"/>
              </a:ext>
            </a:extLst>
          </p:cNvPr>
          <p:cNvSpPr>
            <a:spLocks noGrp="1"/>
          </p:cNvSpPr>
          <p:nvPr>
            <p:ph type="ctrTitle"/>
          </p:nvPr>
        </p:nvSpPr>
        <p:spPr>
          <a:xfrm>
            <a:off x="6729999" y="639097"/>
            <a:ext cx="5462000" cy="3494791"/>
          </a:xfrm>
        </p:spPr>
        <p:txBody>
          <a:bodyPr>
            <a:normAutofit/>
          </a:bodyPr>
          <a:lstStyle/>
          <a:p>
            <a:r>
              <a:rPr lang="en-US" sz="5400"/>
              <a:t>Services Related to the Workplan</a:t>
            </a:r>
            <a:endParaRPr lang="en-US" sz="5400" i="1"/>
          </a:p>
        </p:txBody>
      </p:sp>
      <p:pic>
        <p:nvPicPr>
          <p:cNvPr id="6" name="Picture 5">
            <a:extLst>
              <a:ext uri="{FF2B5EF4-FFF2-40B4-BE49-F238E27FC236}">
                <a16:creationId xmlns:a16="http://schemas.microsoft.com/office/drawing/2014/main" id="{477182E1-F690-9EBD-DA6F-E79913DE96F7}"/>
              </a:ext>
            </a:extLst>
          </p:cNvPr>
          <p:cNvPicPr>
            <a:picLocks noChangeAspect="1"/>
          </p:cNvPicPr>
          <p:nvPr/>
        </p:nvPicPr>
        <p:blipFill rotWithShape="1">
          <a:blip r:embed="rId2"/>
          <a:srcRect l="30063" r="19937"/>
          <a:stretch/>
        </p:blipFill>
        <p:spPr>
          <a:xfrm>
            <a:off x="1" y="10"/>
            <a:ext cx="6096000" cy="6857990"/>
          </a:xfrm>
          <a:prstGeom prst="rect">
            <a:avLst/>
          </a:prstGeom>
        </p:spPr>
      </p:pic>
      <p:graphicFrame>
        <p:nvGraphicFramePr>
          <p:cNvPr id="2" name="Content Placeholder 3">
            <a:extLst>
              <a:ext uri="{FF2B5EF4-FFF2-40B4-BE49-F238E27FC236}">
                <a16:creationId xmlns:a16="http://schemas.microsoft.com/office/drawing/2014/main" id="{45328F88-0673-780C-9D77-AF3F201A6A0A}"/>
              </a:ext>
            </a:extLst>
          </p:cNvPr>
          <p:cNvGraphicFramePr>
            <a:graphicFrameLocks/>
          </p:cNvGraphicFramePr>
          <p:nvPr/>
        </p:nvGraphicFramePr>
        <p:xfrm>
          <a:off x="8526520" y="311748"/>
          <a:ext cx="4425364" cy="173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DFE9934-EB15-F206-8943-10129772DAEC}"/>
              </a:ext>
            </a:extLst>
          </p:cNvPr>
          <p:cNvSpPr txBox="1"/>
          <p:nvPr/>
        </p:nvSpPr>
        <p:spPr>
          <a:xfrm>
            <a:off x="6579909" y="5015060"/>
            <a:ext cx="4467249" cy="784830"/>
          </a:xfrm>
          <a:prstGeom prst="rect">
            <a:avLst/>
          </a:prstGeom>
          <a:noFill/>
        </p:spPr>
        <p:txBody>
          <a:bodyPr wrap="none" rtlCol="0">
            <a:spAutoFit/>
          </a:bodyPr>
          <a:lstStyle/>
          <a:p>
            <a:r>
              <a:rPr lang="en-US" sz="1500" cap="all" spc="200">
                <a:solidFill>
                  <a:schemeClr val="tx1">
                    <a:lumMod val="85000"/>
                    <a:lumOff val="15000"/>
                  </a:schemeClr>
                </a:solidFill>
              </a:rPr>
              <a:t>A successful workplan must </a:t>
            </a:r>
          </a:p>
          <a:p>
            <a:r>
              <a:rPr lang="en-US" sz="1500" cap="all" spc="200">
                <a:solidFill>
                  <a:schemeClr val="tx1">
                    <a:lumMod val="85000"/>
                    <a:lumOff val="15000"/>
                  </a:schemeClr>
                </a:solidFill>
              </a:rPr>
              <a:t>include Activities/services From </a:t>
            </a:r>
          </a:p>
          <a:p>
            <a:r>
              <a:rPr lang="en-US" sz="1500" cap="all" spc="200">
                <a:solidFill>
                  <a:schemeClr val="tx1">
                    <a:lumMod val="85000"/>
                    <a:lumOff val="15000"/>
                  </a:schemeClr>
                </a:solidFill>
              </a:rPr>
              <a:t>Intake to Exit </a:t>
            </a:r>
          </a:p>
        </p:txBody>
      </p:sp>
    </p:spTree>
    <p:extLst>
      <p:ext uri="{BB962C8B-B14F-4D97-AF65-F5344CB8AC3E}">
        <p14:creationId xmlns:p14="http://schemas.microsoft.com/office/powerpoint/2010/main" val="617682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06A4-D822-1A49-99F3-37FC08ADCB1D}"/>
              </a:ext>
            </a:extLst>
          </p:cNvPr>
          <p:cNvSpPr>
            <a:spLocks noGrp="1"/>
          </p:cNvSpPr>
          <p:nvPr>
            <p:ph type="title"/>
          </p:nvPr>
        </p:nvSpPr>
        <p:spPr>
          <a:xfrm>
            <a:off x="2108312" y="478469"/>
            <a:ext cx="7616143" cy="561049"/>
          </a:xfrm>
        </p:spPr>
        <p:txBody>
          <a:bodyPr>
            <a:noAutofit/>
          </a:bodyPr>
          <a:lstStyle/>
          <a:p>
            <a:pPr algn="ctr"/>
            <a:r>
              <a:rPr lang="en-US"/>
              <a:t>JTED Program Services</a:t>
            </a:r>
          </a:p>
        </p:txBody>
      </p:sp>
      <p:sp>
        <p:nvSpPr>
          <p:cNvPr id="5" name="Content Placeholder 4">
            <a:extLst>
              <a:ext uri="{FF2B5EF4-FFF2-40B4-BE49-F238E27FC236}">
                <a16:creationId xmlns:a16="http://schemas.microsoft.com/office/drawing/2014/main" id="{FC0CF080-0A23-C247-9EEF-DF6DA15EB9E2}"/>
              </a:ext>
            </a:extLst>
          </p:cNvPr>
          <p:cNvSpPr>
            <a:spLocks noGrp="1"/>
          </p:cNvSpPr>
          <p:nvPr>
            <p:ph sz="half" idx="1"/>
          </p:nvPr>
        </p:nvSpPr>
        <p:spPr>
          <a:xfrm>
            <a:off x="674370" y="1349935"/>
            <a:ext cx="10843260" cy="4019264"/>
          </a:xfrm>
        </p:spPr>
        <p:txBody>
          <a:bodyPr>
            <a:normAutofit/>
          </a:bodyPr>
          <a:lstStyle/>
          <a:p>
            <a:pPr marL="0" indent="0" algn="ctr">
              <a:buNone/>
            </a:pPr>
            <a:r>
              <a:rPr lang="en-US" sz="1600" i="1">
                <a:solidFill>
                  <a:srgbClr val="172169"/>
                </a:solidFill>
              </a:rPr>
              <a:t>JTED program services address the economic impacts experienced by employers and individuals that are </a:t>
            </a:r>
            <a:r>
              <a:rPr lang="en-US" sz="1600" i="1" u="sng">
                <a:solidFill>
                  <a:srgbClr val="172169"/>
                </a:solidFill>
              </a:rPr>
              <a:t>u</a:t>
            </a:r>
            <a:r>
              <a:rPr lang="en-US" sz="1600" i="1">
                <a:solidFill>
                  <a:srgbClr val="172169"/>
                </a:solidFill>
              </a:rPr>
              <a:t>nderemployed, unemployed or facing other employment barriers including priority population by providing employment and training services aligned with a career pathway that supports targeted industries</a:t>
            </a:r>
          </a:p>
        </p:txBody>
      </p:sp>
      <p:sp>
        <p:nvSpPr>
          <p:cNvPr id="4" name="Slide Number Placeholder 3">
            <a:extLst>
              <a:ext uri="{FF2B5EF4-FFF2-40B4-BE49-F238E27FC236}">
                <a16:creationId xmlns:a16="http://schemas.microsoft.com/office/drawing/2014/main" id="{6DC8B113-46DA-8043-8198-D851159C6DF1}"/>
              </a:ext>
            </a:extLst>
          </p:cNvPr>
          <p:cNvSpPr>
            <a:spLocks noGrp="1"/>
          </p:cNvSpPr>
          <p:nvPr>
            <p:ph type="sldNum" sz="quarter" idx="12"/>
          </p:nvPr>
        </p:nvSpPr>
        <p:spPr/>
        <p:txBody>
          <a:bodyPr/>
          <a:lstStyle/>
          <a:p>
            <a:fld id="{62E03C93-A8B5-5E4D-ADDE-FACFC10B3CD1}" type="slidenum">
              <a:rPr lang="en-US" smtClean="0"/>
              <a:pPr/>
              <a:t>35</a:t>
            </a:fld>
            <a:endParaRPr lang="en-US"/>
          </a:p>
        </p:txBody>
      </p:sp>
      <p:graphicFrame>
        <p:nvGraphicFramePr>
          <p:cNvPr id="14" name="Diagram 13">
            <a:extLst>
              <a:ext uri="{FF2B5EF4-FFF2-40B4-BE49-F238E27FC236}">
                <a16:creationId xmlns:a16="http://schemas.microsoft.com/office/drawing/2014/main" id="{AE151EF9-CAD0-064D-B44F-B8DB8F81932F}"/>
              </a:ext>
            </a:extLst>
          </p:cNvPr>
          <p:cNvGraphicFramePr/>
          <p:nvPr/>
        </p:nvGraphicFramePr>
        <p:xfrm>
          <a:off x="916328" y="2077116"/>
          <a:ext cx="10515600" cy="3638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06E6E9D-401D-E54A-B1A0-62F620932C0F}"/>
              </a:ext>
            </a:extLst>
          </p:cNvPr>
          <p:cNvSpPr txBox="1"/>
          <p:nvPr/>
        </p:nvSpPr>
        <p:spPr>
          <a:xfrm>
            <a:off x="84669" y="6551082"/>
            <a:ext cx="2133964" cy="261610"/>
          </a:xfrm>
          <a:prstGeom prst="rect">
            <a:avLst/>
          </a:prstGeom>
          <a:noFill/>
        </p:spPr>
        <p:txBody>
          <a:bodyPr wrap="square" rtlCol="0">
            <a:spAutoFit/>
          </a:bodyPr>
          <a:lstStyle/>
          <a:p>
            <a:r>
              <a:rPr lang="en-US" sz="1100" i="1">
                <a:solidFill>
                  <a:srgbClr val="172169"/>
                </a:solidFill>
              </a:rPr>
              <a:t>NOFO Page 7-13</a:t>
            </a:r>
          </a:p>
        </p:txBody>
      </p:sp>
    </p:spTree>
    <p:extLst>
      <p:ext uri="{BB962C8B-B14F-4D97-AF65-F5344CB8AC3E}">
        <p14:creationId xmlns:p14="http://schemas.microsoft.com/office/powerpoint/2010/main" val="1440219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F59A-0FC2-DFB8-B527-27C73BA20C0B}"/>
              </a:ext>
            </a:extLst>
          </p:cNvPr>
          <p:cNvSpPr txBox="1">
            <a:spLocks/>
          </p:cNvSpPr>
          <p:nvPr/>
        </p:nvSpPr>
        <p:spPr>
          <a:xfrm>
            <a:off x="1710878" y="199236"/>
            <a:ext cx="9065873" cy="561049"/>
          </a:xfrm>
          <a:prstGeom prst="rect">
            <a:avLst/>
          </a:prstGeom>
        </p:spPr>
        <p:txBody>
          <a:bodyPr>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a:r>
              <a:rPr lang="en-US" sz="4000"/>
              <a:t>Outreach and Recruitment </a:t>
            </a:r>
            <a:br>
              <a:rPr lang="en-US" sz="4000"/>
            </a:br>
            <a:r>
              <a:rPr lang="en-US" sz="4000"/>
              <a:t>&amp; Employment Engagement</a:t>
            </a:r>
          </a:p>
        </p:txBody>
      </p:sp>
      <p:sp>
        <p:nvSpPr>
          <p:cNvPr id="3" name="Content Placeholder 2">
            <a:extLst>
              <a:ext uri="{FF2B5EF4-FFF2-40B4-BE49-F238E27FC236}">
                <a16:creationId xmlns:a16="http://schemas.microsoft.com/office/drawing/2014/main" id="{B5DCBDF7-A49A-84D8-665D-284CB8445973}"/>
              </a:ext>
            </a:extLst>
          </p:cNvPr>
          <p:cNvSpPr txBox="1">
            <a:spLocks/>
          </p:cNvSpPr>
          <p:nvPr/>
        </p:nvSpPr>
        <p:spPr>
          <a:xfrm>
            <a:off x="261151" y="1418793"/>
            <a:ext cx="10515600" cy="4019264"/>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latin typeface="+mj-lt"/>
                <a:ea typeface="Calibri" panose="020F0502020204030204" pitchFamily="34" charset="0"/>
                <a:cs typeface="Arial" panose="020B0604020202020204" pitchFamily="34" charset="0"/>
              </a:rPr>
              <a:t>Outreach activities and strategies are focused on a comprehensive culturally relevant communication strategy that raises general program awareness geared to widen participation. </a:t>
            </a:r>
            <a:endParaRPr lang="en-US" sz="1600">
              <a:latin typeface="+mj-lt"/>
            </a:endParaRPr>
          </a:p>
          <a:p>
            <a:r>
              <a:rPr lang="en-US" sz="1600">
                <a:latin typeface="+mj-lt"/>
                <a:ea typeface="Yu Mincho" panose="02020400000000000000" pitchFamily="18" charset="-128"/>
                <a:cs typeface="Arial" panose="020B0604020202020204" pitchFamily="34" charset="0"/>
              </a:rPr>
              <a:t>Recruitment activities and strategies are focused on attracting specific participants or groups that grantees are seeking to enroll in their program or to partner with.</a:t>
            </a:r>
            <a:endParaRPr lang="en-US" sz="1600">
              <a:latin typeface="+mj-lt"/>
            </a:endParaRPr>
          </a:p>
          <a:p>
            <a:r>
              <a:rPr lang="en-US" sz="1600">
                <a:latin typeface="+mj-lt"/>
                <a:ea typeface="Yu Mincho" panose="02020400000000000000" pitchFamily="18" charset="-128"/>
                <a:cs typeface="Arial" panose="020B0604020202020204" pitchFamily="34" charset="0"/>
              </a:rPr>
              <a:t>Outreach and recruitment should be geared towards established and expanded partners, employer/industry organizations, social service agencies, and others.</a:t>
            </a:r>
          </a:p>
          <a:p>
            <a:r>
              <a:rPr lang="en-US" sz="1600">
                <a:latin typeface="+mj-lt"/>
                <a:ea typeface="Yu Mincho" panose="02020400000000000000" pitchFamily="18" charset="-128"/>
                <a:cs typeface="Arial" panose="020B0604020202020204" pitchFamily="34" charset="0"/>
              </a:rPr>
              <a:t>Employer Engagement Employers should have a leadership role in developing and supporting the career pathway programs that integrate work-based learning opportunities through experience.</a:t>
            </a:r>
          </a:p>
          <a:p>
            <a:pPr marL="0" indent="0">
              <a:buFont typeface="Calibri" panose="020F0502020204030204" pitchFamily="34" charset="0"/>
              <a:buNone/>
            </a:pPr>
            <a:endParaRPr lang="en-US"/>
          </a:p>
        </p:txBody>
      </p:sp>
      <p:graphicFrame>
        <p:nvGraphicFramePr>
          <p:cNvPr id="4" name="Diagram 3">
            <a:extLst>
              <a:ext uri="{FF2B5EF4-FFF2-40B4-BE49-F238E27FC236}">
                <a16:creationId xmlns:a16="http://schemas.microsoft.com/office/drawing/2014/main" id="{94EB9842-0D66-8512-F836-A5E660A5BAFD}"/>
              </a:ext>
            </a:extLst>
          </p:cNvPr>
          <p:cNvGraphicFramePr/>
          <p:nvPr>
            <p:extLst>
              <p:ext uri="{D42A27DB-BD31-4B8C-83A1-F6EECF244321}">
                <p14:modId xmlns:p14="http://schemas.microsoft.com/office/powerpoint/2010/main" val="3593025313"/>
              </p:ext>
            </p:extLst>
          </p:nvPr>
        </p:nvGraphicFramePr>
        <p:xfrm>
          <a:off x="1932114" y="3918756"/>
          <a:ext cx="7209183" cy="261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042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A761-1507-20DD-38C8-C0FA507A4AED}"/>
              </a:ext>
            </a:extLst>
          </p:cNvPr>
          <p:cNvSpPr txBox="1">
            <a:spLocks/>
          </p:cNvSpPr>
          <p:nvPr/>
        </p:nvSpPr>
        <p:spPr>
          <a:xfrm>
            <a:off x="2287928" y="317053"/>
            <a:ext cx="7616143" cy="561049"/>
          </a:xfrm>
          <a:prstGeom prst="rect">
            <a:avLst/>
          </a:prstGeom>
        </p:spPr>
        <p:txBody>
          <a:bodyPr>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a:r>
              <a:rPr lang="en-US" sz="4000"/>
              <a:t>Career Planning</a:t>
            </a:r>
          </a:p>
        </p:txBody>
      </p:sp>
      <p:sp>
        <p:nvSpPr>
          <p:cNvPr id="3" name="Content Placeholder 2">
            <a:extLst>
              <a:ext uri="{FF2B5EF4-FFF2-40B4-BE49-F238E27FC236}">
                <a16:creationId xmlns:a16="http://schemas.microsoft.com/office/drawing/2014/main" id="{7631349B-182E-C670-C06A-1517846DAD7D}"/>
              </a:ext>
            </a:extLst>
          </p:cNvPr>
          <p:cNvSpPr txBox="1">
            <a:spLocks/>
          </p:cNvSpPr>
          <p:nvPr/>
        </p:nvSpPr>
        <p:spPr>
          <a:xfrm>
            <a:off x="838199" y="1035618"/>
            <a:ext cx="10515600" cy="4058796"/>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latin typeface="+mj-lt"/>
                <a:cs typeface="Arial" panose="020B0604020202020204" pitchFamily="34" charset="0"/>
              </a:rPr>
              <a:t>Successful career planning is a collaborative and ongoing process.</a:t>
            </a:r>
          </a:p>
          <a:p>
            <a:r>
              <a:rPr lang="en-US" sz="1600">
                <a:latin typeface="+mj-lt"/>
                <a:cs typeface="Arial" panose="020B0604020202020204" pitchFamily="34" charset="0"/>
              </a:rPr>
              <a:t>A thorough assessment is the foundation for understanding the participant’s employment goals, existing skills, career readiness and determining all barriers to employment that may exist.</a:t>
            </a:r>
          </a:p>
          <a:p>
            <a:r>
              <a:rPr lang="en-US" sz="1600">
                <a:latin typeface="+mj-lt"/>
                <a:cs typeface="Arial" panose="020B0604020202020204" pitchFamily="34" charset="0"/>
              </a:rPr>
              <a:t>Each participant needs an Individual Employment Plan (IEP) which is living document that identifies employment and education goals as part of a career pathway, objectives, and the appropriate combination of services for the participant to reach the goals.</a:t>
            </a:r>
          </a:p>
        </p:txBody>
      </p:sp>
      <p:graphicFrame>
        <p:nvGraphicFramePr>
          <p:cNvPr id="4" name="Diagram 3">
            <a:extLst>
              <a:ext uri="{FF2B5EF4-FFF2-40B4-BE49-F238E27FC236}">
                <a16:creationId xmlns:a16="http://schemas.microsoft.com/office/drawing/2014/main" id="{CE24F7CC-40E3-F61C-95B1-2102046955B0}"/>
              </a:ext>
            </a:extLst>
          </p:cNvPr>
          <p:cNvGraphicFramePr/>
          <p:nvPr>
            <p:extLst>
              <p:ext uri="{D42A27DB-BD31-4B8C-83A1-F6EECF244321}">
                <p14:modId xmlns:p14="http://schemas.microsoft.com/office/powerpoint/2010/main" val="2415954392"/>
              </p:ext>
            </p:extLst>
          </p:nvPr>
        </p:nvGraphicFramePr>
        <p:xfrm>
          <a:off x="2402630" y="3205078"/>
          <a:ext cx="7209183" cy="261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216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31C4C-514F-542F-6C0C-04BA6BFDEC7E}"/>
              </a:ext>
            </a:extLst>
          </p:cNvPr>
          <p:cNvSpPr txBox="1">
            <a:spLocks/>
          </p:cNvSpPr>
          <p:nvPr/>
        </p:nvSpPr>
        <p:spPr>
          <a:xfrm>
            <a:off x="1480937" y="245602"/>
            <a:ext cx="7616143" cy="561049"/>
          </a:xfrm>
          <a:prstGeom prst="rect">
            <a:avLst/>
          </a:prstGeom>
        </p:spPr>
        <p:txBody>
          <a:bodyPr>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a:r>
              <a:rPr lang="en-US" sz="4000"/>
              <a:t>Training</a:t>
            </a:r>
          </a:p>
        </p:txBody>
      </p:sp>
      <p:sp>
        <p:nvSpPr>
          <p:cNvPr id="3" name="Content Placeholder 2">
            <a:extLst>
              <a:ext uri="{FF2B5EF4-FFF2-40B4-BE49-F238E27FC236}">
                <a16:creationId xmlns:a16="http://schemas.microsoft.com/office/drawing/2014/main" id="{F318C47E-7FB8-8A0E-F370-C9A82D17E849}"/>
              </a:ext>
            </a:extLst>
          </p:cNvPr>
          <p:cNvSpPr txBox="1">
            <a:spLocks/>
          </p:cNvSpPr>
          <p:nvPr/>
        </p:nvSpPr>
        <p:spPr>
          <a:xfrm>
            <a:off x="518603" y="946840"/>
            <a:ext cx="10515600" cy="4058796"/>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latin typeface="+mj-lt"/>
                <a:cs typeface="Arial" panose="020B0604020202020204" pitchFamily="34" charset="0"/>
              </a:rPr>
              <a:t>Programs lead to a participant increased knowledge on employability skill, job readiness, digital literacy, adult education, ESL and industry-recognized or post-secondary credentials that align with the customer's choice for a career pathway.</a:t>
            </a:r>
          </a:p>
          <a:p>
            <a:pPr lvl="1"/>
            <a:r>
              <a:rPr lang="en-US" sz="1600">
                <a:latin typeface="+mj-lt"/>
                <a:cs typeface="Arial" panose="020B0604020202020204" pitchFamily="34" charset="0"/>
              </a:rPr>
              <a:t>Occupational skills training, training for nontraditional employment</a:t>
            </a:r>
          </a:p>
          <a:p>
            <a:pPr lvl="1"/>
            <a:r>
              <a:rPr lang="en-US" sz="1600">
                <a:latin typeface="+mj-lt"/>
                <a:cs typeface="Arial" panose="020B0604020202020204" pitchFamily="34" charset="0"/>
              </a:rPr>
              <a:t>Skill upgrading and retraining</a:t>
            </a:r>
          </a:p>
          <a:p>
            <a:pPr lvl="1"/>
            <a:r>
              <a:rPr lang="en-US" sz="1600">
                <a:latin typeface="+mj-lt"/>
                <a:cs typeface="Arial" panose="020B0604020202020204" pitchFamily="34" charset="0"/>
              </a:rPr>
              <a:t>Entrepreneurial training</a:t>
            </a:r>
          </a:p>
          <a:p>
            <a:pPr lvl="1"/>
            <a:r>
              <a:rPr lang="en-US" sz="1600">
                <a:latin typeface="+mj-lt"/>
                <a:cs typeface="Arial" panose="020B0604020202020204" pitchFamily="34" charset="0"/>
              </a:rPr>
              <a:t>Job readiness training</a:t>
            </a:r>
          </a:p>
          <a:p>
            <a:pPr lvl="1"/>
            <a:r>
              <a:rPr lang="en-US" sz="1600">
                <a:latin typeface="+mj-lt"/>
                <a:cs typeface="Arial" panose="020B0604020202020204" pitchFamily="34" charset="0"/>
              </a:rPr>
              <a:t>Adult education and literacy activities</a:t>
            </a:r>
          </a:p>
        </p:txBody>
      </p:sp>
      <p:graphicFrame>
        <p:nvGraphicFramePr>
          <p:cNvPr id="4" name="Diagram 3">
            <a:extLst>
              <a:ext uri="{FF2B5EF4-FFF2-40B4-BE49-F238E27FC236}">
                <a16:creationId xmlns:a16="http://schemas.microsoft.com/office/drawing/2014/main" id="{ADF4B5F6-F563-25CE-9642-2BE1983DA784}"/>
              </a:ext>
            </a:extLst>
          </p:cNvPr>
          <p:cNvGraphicFramePr/>
          <p:nvPr>
            <p:extLst>
              <p:ext uri="{D42A27DB-BD31-4B8C-83A1-F6EECF244321}">
                <p14:modId xmlns:p14="http://schemas.microsoft.com/office/powerpoint/2010/main" val="1573103128"/>
              </p:ext>
            </p:extLst>
          </p:nvPr>
        </p:nvGraphicFramePr>
        <p:xfrm>
          <a:off x="1976503" y="3293856"/>
          <a:ext cx="7209183" cy="261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24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8DDA-D950-4E94-01E3-3733E2C6C355}"/>
              </a:ext>
            </a:extLst>
          </p:cNvPr>
          <p:cNvSpPr txBox="1">
            <a:spLocks/>
          </p:cNvSpPr>
          <p:nvPr/>
        </p:nvSpPr>
        <p:spPr>
          <a:xfrm>
            <a:off x="1289737" y="276555"/>
            <a:ext cx="9612525" cy="561049"/>
          </a:xfrm>
          <a:prstGeom prst="rect">
            <a:avLst/>
          </a:prstGeom>
        </p:spPr>
        <p:txBody>
          <a:bodyPr>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a:r>
              <a:rPr lang="en-US" sz="4000"/>
              <a:t>Work-Based Learning</a:t>
            </a:r>
          </a:p>
        </p:txBody>
      </p:sp>
      <p:sp>
        <p:nvSpPr>
          <p:cNvPr id="3" name="Content Placeholder 2">
            <a:extLst>
              <a:ext uri="{FF2B5EF4-FFF2-40B4-BE49-F238E27FC236}">
                <a16:creationId xmlns:a16="http://schemas.microsoft.com/office/drawing/2014/main" id="{BC0069B2-647E-14DC-DDDB-16423FBB57AB}"/>
              </a:ext>
            </a:extLst>
          </p:cNvPr>
          <p:cNvSpPr txBox="1">
            <a:spLocks/>
          </p:cNvSpPr>
          <p:nvPr/>
        </p:nvSpPr>
        <p:spPr>
          <a:xfrm>
            <a:off x="729950" y="1291238"/>
            <a:ext cx="10515600" cy="1132583"/>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solidFill>
                  <a:schemeClr val="tx1"/>
                </a:solidFill>
                <a:latin typeface="+mj-lt"/>
                <a:cs typeface="Calibri" panose="020F0502020204030204" pitchFamily="34" charset="0"/>
              </a:rPr>
              <a:t>Work-based learning provides more opportunities for workers to earn income while gaining critical job skills. The following work-based learning services are allowed under this grant:</a:t>
            </a:r>
          </a:p>
        </p:txBody>
      </p:sp>
      <p:graphicFrame>
        <p:nvGraphicFramePr>
          <p:cNvPr id="4" name="Diagram 3">
            <a:extLst>
              <a:ext uri="{FF2B5EF4-FFF2-40B4-BE49-F238E27FC236}">
                <a16:creationId xmlns:a16="http://schemas.microsoft.com/office/drawing/2014/main" id="{08207DF9-52BE-ED52-510C-A830BAA1D1DD}"/>
              </a:ext>
            </a:extLst>
          </p:cNvPr>
          <p:cNvGraphicFramePr/>
          <p:nvPr>
            <p:extLst>
              <p:ext uri="{D42A27DB-BD31-4B8C-83A1-F6EECF244321}">
                <p14:modId xmlns:p14="http://schemas.microsoft.com/office/powerpoint/2010/main" val="1796914736"/>
              </p:ext>
            </p:extLst>
          </p:nvPr>
        </p:nvGraphicFramePr>
        <p:xfrm>
          <a:off x="2047395" y="3037199"/>
          <a:ext cx="7209183" cy="261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31F7733-B82B-7DDD-FA41-0175EFE22E19}"/>
              </a:ext>
            </a:extLst>
          </p:cNvPr>
          <p:cNvSpPr/>
          <p:nvPr/>
        </p:nvSpPr>
        <p:spPr>
          <a:xfrm>
            <a:off x="487152" y="2046458"/>
            <a:ext cx="5608848" cy="830997"/>
          </a:xfrm>
          <a:prstGeom prst="rect">
            <a:avLst/>
          </a:prstGeom>
        </p:spPr>
        <p:txBody>
          <a:bodyPr wrap="square">
            <a:spAutoFit/>
          </a:bodyPr>
          <a:lstStyle/>
          <a:p>
            <a:pPr marL="800100" lvl="1" indent="-342900">
              <a:buFont typeface="Arial" panose="020B0604020202020204" pitchFamily="34" charset="0"/>
              <a:buChar char="•"/>
            </a:pPr>
            <a:r>
              <a:rPr lang="en-US" sz="1600">
                <a:latin typeface="+mj-lt"/>
                <a:cs typeface="Calibri" panose="020F0502020204030204" pitchFamily="34" charset="0"/>
              </a:rPr>
              <a:t>Apprenticeship (pre-apprenticeship)</a:t>
            </a:r>
          </a:p>
          <a:p>
            <a:pPr marL="800100" lvl="1" indent="-342900">
              <a:buFont typeface="Arial" panose="020B0604020202020204" pitchFamily="34" charset="0"/>
              <a:buChar char="•"/>
            </a:pPr>
            <a:r>
              <a:rPr lang="en-US" sz="1600">
                <a:latin typeface="+mj-lt"/>
                <a:cs typeface="Calibri" panose="020F0502020204030204" pitchFamily="34" charset="0"/>
              </a:rPr>
              <a:t>On the Job Training (OJT)</a:t>
            </a:r>
          </a:p>
          <a:p>
            <a:pPr marL="800100" lvl="1" indent="-342900">
              <a:buFont typeface="Arial" panose="020B0604020202020204" pitchFamily="34" charset="0"/>
              <a:buChar char="•"/>
            </a:pPr>
            <a:r>
              <a:rPr lang="en-US" sz="1600">
                <a:latin typeface="+mj-lt"/>
                <a:cs typeface="Calibri" panose="020F0502020204030204" pitchFamily="34" charset="0"/>
              </a:rPr>
              <a:t>Incumbent Worker (IW) Training</a:t>
            </a:r>
            <a:endParaRPr lang="en-US" sz="1600" i="1">
              <a:latin typeface="+mj-lt"/>
              <a:cs typeface="Calibri" panose="020F0502020204030204" pitchFamily="34" charset="0"/>
            </a:endParaRPr>
          </a:p>
        </p:txBody>
      </p:sp>
      <p:sp>
        <p:nvSpPr>
          <p:cNvPr id="6" name="Rectangle 5">
            <a:extLst>
              <a:ext uri="{FF2B5EF4-FFF2-40B4-BE49-F238E27FC236}">
                <a16:creationId xmlns:a16="http://schemas.microsoft.com/office/drawing/2014/main" id="{26E9DE31-E878-2829-D902-01AAC6E31F98}"/>
              </a:ext>
            </a:extLst>
          </p:cNvPr>
          <p:cNvSpPr/>
          <p:nvPr/>
        </p:nvSpPr>
        <p:spPr>
          <a:xfrm>
            <a:off x="5651987" y="2046458"/>
            <a:ext cx="6096000" cy="830997"/>
          </a:xfrm>
          <a:prstGeom prst="rect">
            <a:avLst/>
          </a:prstGeom>
        </p:spPr>
        <p:txBody>
          <a:bodyPr>
            <a:spAutoFit/>
          </a:bodyPr>
          <a:lstStyle/>
          <a:p>
            <a:pPr marL="800100" lvl="1" indent="-342900">
              <a:buFont typeface="Arial" panose="020B0604020202020204" pitchFamily="34" charset="0"/>
              <a:buChar char="•"/>
            </a:pPr>
            <a:r>
              <a:rPr lang="en-US" sz="1600">
                <a:latin typeface="+mj-lt"/>
                <a:cs typeface="Calibri" panose="020F0502020204030204" pitchFamily="34" charset="0"/>
              </a:rPr>
              <a:t>Customized Training</a:t>
            </a:r>
          </a:p>
          <a:p>
            <a:pPr marL="800100" lvl="1" indent="-342900">
              <a:buFont typeface="Arial" panose="020B0604020202020204" pitchFamily="34" charset="0"/>
              <a:buChar char="•"/>
            </a:pPr>
            <a:r>
              <a:rPr lang="en-US" sz="1600">
                <a:latin typeface="+mj-lt"/>
                <a:cs typeface="Calibri" panose="020F0502020204030204" pitchFamily="34" charset="0"/>
              </a:rPr>
              <a:t>Work experiences or internships </a:t>
            </a:r>
          </a:p>
          <a:p>
            <a:pPr marL="800100" lvl="1" indent="-342900">
              <a:buFont typeface="Arial" panose="020B0604020202020204" pitchFamily="34" charset="0"/>
              <a:buChar char="•"/>
            </a:pPr>
            <a:r>
              <a:rPr lang="en-US" sz="1600">
                <a:latin typeface="+mj-lt"/>
                <a:cs typeface="Calibri" panose="020F0502020204030204" pitchFamily="34" charset="0"/>
              </a:rPr>
              <a:t>Transitional jobs </a:t>
            </a:r>
            <a:r>
              <a:rPr lang="en-US" sz="1600" i="1">
                <a:latin typeface="+mj-lt"/>
                <a:cs typeface="Calibri" panose="020F0502020204030204" pitchFamily="34" charset="0"/>
              </a:rPr>
              <a:t>(Category 1 and 3)</a:t>
            </a:r>
          </a:p>
        </p:txBody>
      </p:sp>
    </p:spTree>
    <p:extLst>
      <p:ext uri="{BB962C8B-B14F-4D97-AF65-F5344CB8AC3E}">
        <p14:creationId xmlns:p14="http://schemas.microsoft.com/office/powerpoint/2010/main" val="305643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3687-C287-7740-29B6-40B00B5C009B}"/>
              </a:ext>
            </a:extLst>
          </p:cNvPr>
          <p:cNvSpPr>
            <a:spLocks noGrp="1"/>
          </p:cNvSpPr>
          <p:nvPr>
            <p:ph type="title"/>
          </p:nvPr>
        </p:nvSpPr>
        <p:spPr/>
        <p:txBody>
          <a:bodyPr/>
          <a:lstStyle/>
          <a:p>
            <a:r>
              <a:rPr lang="en-US"/>
              <a:t>Why are We Here?</a:t>
            </a:r>
          </a:p>
        </p:txBody>
      </p:sp>
      <p:sp>
        <p:nvSpPr>
          <p:cNvPr id="3" name="Content Placeholder 2">
            <a:extLst>
              <a:ext uri="{FF2B5EF4-FFF2-40B4-BE49-F238E27FC236}">
                <a16:creationId xmlns:a16="http://schemas.microsoft.com/office/drawing/2014/main" id="{230E27B0-7933-177B-46C2-E53E599D8DF1}"/>
              </a:ext>
            </a:extLst>
          </p:cNvPr>
          <p:cNvSpPr>
            <a:spLocks noGrp="1"/>
          </p:cNvSpPr>
          <p:nvPr>
            <p:ph idx="1"/>
          </p:nvPr>
        </p:nvSpPr>
        <p:spPr/>
        <p:txBody>
          <a:bodyPr vert="horz" lIns="0" tIns="45720" rIns="0" bIns="45720" rtlCol="0" anchor="t">
            <a:noAutofit/>
          </a:bodyPr>
          <a:lstStyle/>
          <a:p>
            <a:pPr>
              <a:buFont typeface="Wingdings" panose="020F0502020204030204" pitchFamily="34" charset="0"/>
              <a:buChar char="ü"/>
            </a:pPr>
            <a:r>
              <a:rPr lang="en-US" sz="2800"/>
              <a:t>To </a:t>
            </a:r>
            <a:r>
              <a:rPr lang="en-US" sz="2800" b="1">
                <a:solidFill>
                  <a:schemeClr val="accent5"/>
                </a:solidFill>
              </a:rPr>
              <a:t>learn</a:t>
            </a:r>
            <a:r>
              <a:rPr lang="en-US" sz="2800"/>
              <a:t> about the elements of a DCEO OET Grant Application Process </a:t>
            </a:r>
          </a:p>
          <a:p>
            <a:pPr>
              <a:buFont typeface="Wingdings" panose="020F0502020204030204" pitchFamily="34" charset="0"/>
              <a:buChar char="ü"/>
            </a:pPr>
            <a:r>
              <a:rPr lang="en-US" sz="2800"/>
              <a:t>To </a:t>
            </a:r>
            <a:r>
              <a:rPr lang="en-US" sz="2800" b="1">
                <a:solidFill>
                  <a:schemeClr val="accent4"/>
                </a:solidFill>
              </a:rPr>
              <a:t>discuss </a:t>
            </a:r>
            <a:r>
              <a:rPr lang="en-US" sz="2800"/>
              <a:t>what a quality </a:t>
            </a:r>
            <a:r>
              <a:rPr lang="en-US" sz="2800" b="1">
                <a:solidFill>
                  <a:schemeClr val="accent4"/>
                </a:solidFill>
              </a:rPr>
              <a:t>work plan</a:t>
            </a:r>
            <a:r>
              <a:rPr lang="en-US" sz="2800"/>
              <a:t> should include. </a:t>
            </a:r>
          </a:p>
          <a:p>
            <a:pPr>
              <a:buFont typeface="Wingdings" panose="020F0502020204030204" pitchFamily="34" charset="0"/>
              <a:buChar char="ü"/>
            </a:pPr>
            <a:r>
              <a:rPr lang="en-US" sz="2800"/>
              <a:t>To </a:t>
            </a:r>
            <a:r>
              <a:rPr lang="en-US" sz="2800" b="1">
                <a:solidFill>
                  <a:schemeClr val="accent1"/>
                </a:solidFill>
              </a:rPr>
              <a:t>provide examples</a:t>
            </a:r>
            <a:r>
              <a:rPr lang="en-US" sz="2800"/>
              <a:t> of best practices and lessons learned from prior programs.</a:t>
            </a:r>
          </a:p>
          <a:p>
            <a:pPr>
              <a:buFont typeface="Wingdings" panose="020F0502020204030204" pitchFamily="34" charset="0"/>
              <a:buChar char="ü"/>
            </a:pPr>
            <a:r>
              <a:rPr lang="en-US" sz="2800"/>
              <a:t>To </a:t>
            </a:r>
            <a:r>
              <a:rPr lang="en-US" sz="2800" b="1">
                <a:solidFill>
                  <a:schemeClr val="accent6"/>
                </a:solidFill>
              </a:rPr>
              <a:t>engage and ask question </a:t>
            </a:r>
            <a:r>
              <a:rPr lang="en-US" sz="2800"/>
              <a:t>on developing a </a:t>
            </a:r>
            <a:r>
              <a:rPr lang="en-US" sz="2800" b="1">
                <a:solidFill>
                  <a:schemeClr val="accent6"/>
                </a:solidFill>
              </a:rPr>
              <a:t>successful work plan</a:t>
            </a:r>
            <a:r>
              <a:rPr lang="en-US" sz="2800"/>
              <a:t>.</a:t>
            </a:r>
          </a:p>
        </p:txBody>
      </p:sp>
    </p:spTree>
    <p:extLst>
      <p:ext uri="{BB962C8B-B14F-4D97-AF65-F5344CB8AC3E}">
        <p14:creationId xmlns:p14="http://schemas.microsoft.com/office/powerpoint/2010/main" val="3563488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ACA1-5880-3971-423C-A454D38C1F43}"/>
              </a:ext>
            </a:extLst>
          </p:cNvPr>
          <p:cNvSpPr txBox="1">
            <a:spLocks/>
          </p:cNvSpPr>
          <p:nvPr/>
        </p:nvSpPr>
        <p:spPr>
          <a:xfrm>
            <a:off x="1614512" y="354582"/>
            <a:ext cx="9612525" cy="561049"/>
          </a:xfrm>
          <a:prstGeom prst="rect">
            <a:avLst/>
          </a:prstGeom>
        </p:spPr>
        <p:txBody>
          <a:bodyPr>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a:r>
              <a:rPr lang="en-US" sz="4000"/>
              <a:t>Placement &amp; Follow-Up</a:t>
            </a:r>
          </a:p>
        </p:txBody>
      </p:sp>
      <p:sp>
        <p:nvSpPr>
          <p:cNvPr id="3" name="Content Placeholder 2">
            <a:extLst>
              <a:ext uri="{FF2B5EF4-FFF2-40B4-BE49-F238E27FC236}">
                <a16:creationId xmlns:a16="http://schemas.microsoft.com/office/drawing/2014/main" id="{436C332B-E5EC-3A88-31A6-5717F5E13156}"/>
              </a:ext>
            </a:extLst>
          </p:cNvPr>
          <p:cNvSpPr txBox="1">
            <a:spLocks/>
          </p:cNvSpPr>
          <p:nvPr/>
        </p:nvSpPr>
        <p:spPr>
          <a:xfrm>
            <a:off x="580552" y="1510608"/>
            <a:ext cx="10515600" cy="4058796"/>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latin typeface="+mj-lt"/>
                <a:ea typeface="Calibri" panose="020F0502020204030204" pitchFamily="34" charset="0"/>
                <a:cs typeface="Calibri" panose="020F0502020204030204" pitchFamily="34" charset="0"/>
              </a:rPr>
              <a:t>The main objective of the JTED program is to p</a:t>
            </a:r>
            <a:r>
              <a:rPr lang="en-US" sz="1600">
                <a:latin typeface="+mj-lt"/>
                <a:cs typeface="Calibri" panose="020F0502020204030204" pitchFamily="34" charset="0"/>
              </a:rPr>
              <a:t>lace participants in family sustaining unsubsidized employment. </a:t>
            </a:r>
          </a:p>
          <a:p>
            <a:r>
              <a:rPr lang="en-US" sz="1600">
                <a:solidFill>
                  <a:srgbClr val="1F1F1E"/>
                </a:solidFill>
                <a:latin typeface="+mj-lt"/>
                <a:ea typeface="Yu Mincho" panose="02020400000000000000" pitchFamily="18" charset="-128"/>
                <a:cs typeface="Calibri" panose="020F0502020204030204" pitchFamily="34" charset="0"/>
              </a:rPr>
              <a:t>Program follow-up is an essential part of the JTED program. T</a:t>
            </a:r>
            <a:r>
              <a:rPr lang="en-US" sz="1600">
                <a:latin typeface="+mj-lt"/>
                <a:ea typeface="Yu Mincho" panose="02020400000000000000" pitchFamily="18" charset="-128"/>
                <a:cs typeface="Calibri" panose="020F0502020204030204" pitchFamily="34" charset="0"/>
              </a:rPr>
              <a:t>here are many ways to stay in touch with program graduates on a routine basis, including surveys, focus groups or phone, text, social media, and email check-ins</a:t>
            </a:r>
            <a:r>
              <a:rPr lang="en-US">
                <a:latin typeface="+mj-lt"/>
                <a:ea typeface="Yu Mincho" panose="02020400000000000000" pitchFamily="18" charset="-128"/>
                <a:cs typeface="Arial" panose="020B0604020202020204" pitchFamily="34" charset="0"/>
              </a:rPr>
              <a:t>. </a:t>
            </a:r>
            <a:endParaRPr lang="en-US">
              <a:latin typeface="+mj-lt"/>
            </a:endParaRPr>
          </a:p>
        </p:txBody>
      </p:sp>
      <p:graphicFrame>
        <p:nvGraphicFramePr>
          <p:cNvPr id="4" name="Diagram 3">
            <a:extLst>
              <a:ext uri="{FF2B5EF4-FFF2-40B4-BE49-F238E27FC236}">
                <a16:creationId xmlns:a16="http://schemas.microsoft.com/office/drawing/2014/main" id="{4310BA9E-A38A-D1D7-018C-7F23E7E06653}"/>
              </a:ext>
            </a:extLst>
          </p:cNvPr>
          <p:cNvGraphicFramePr/>
          <p:nvPr>
            <p:extLst>
              <p:ext uri="{D42A27DB-BD31-4B8C-83A1-F6EECF244321}">
                <p14:modId xmlns:p14="http://schemas.microsoft.com/office/powerpoint/2010/main" val="2810839878"/>
              </p:ext>
            </p:extLst>
          </p:nvPr>
        </p:nvGraphicFramePr>
        <p:xfrm>
          <a:off x="969854" y="2790162"/>
          <a:ext cx="9515061" cy="3233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936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42811F2-58C0-2979-54C1-EBEBF34D3BF5}"/>
              </a:ext>
            </a:extLst>
          </p:cNvPr>
          <p:cNvSpPr txBox="1">
            <a:spLocks/>
          </p:cNvSpPr>
          <p:nvPr/>
        </p:nvSpPr>
        <p:spPr>
          <a:xfrm>
            <a:off x="1718989" y="635348"/>
            <a:ext cx="7616143" cy="561049"/>
          </a:xfrm>
          <a:prstGeom prst="rect">
            <a:avLst/>
          </a:prstGeom>
        </p:spPr>
        <p:txBody>
          <a:bodyPr>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a:r>
              <a:rPr lang="en-US" sz="4000"/>
              <a:t>Case Notes</a:t>
            </a:r>
          </a:p>
        </p:txBody>
      </p:sp>
      <p:sp>
        <p:nvSpPr>
          <p:cNvPr id="3" name="Content Placeholder 11">
            <a:extLst>
              <a:ext uri="{FF2B5EF4-FFF2-40B4-BE49-F238E27FC236}">
                <a16:creationId xmlns:a16="http://schemas.microsoft.com/office/drawing/2014/main" id="{19B60797-BF99-A0E5-6121-B65A853BD54A}"/>
              </a:ext>
            </a:extLst>
          </p:cNvPr>
          <p:cNvSpPr txBox="1">
            <a:spLocks/>
          </p:cNvSpPr>
          <p:nvPr/>
        </p:nvSpPr>
        <p:spPr>
          <a:xfrm>
            <a:off x="545939" y="1551008"/>
            <a:ext cx="11100121" cy="5162308"/>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Case Notes and file maintenance are vital to quality service and reporting. </a:t>
            </a:r>
          </a:p>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They reflect the results of continuous Career Planning in detail so that the participant’s status is easily determined.</a:t>
            </a:r>
          </a:p>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 The case notes for an open active service must document ongoing two-way communication between the career planner and participant that describes how the service (career, training, supportive) or activity moves the participant toward their goals. </a:t>
            </a:r>
          </a:p>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Case notes must be entered into the appropriate case management system within ten (10) calendar days of the service delivery and the regular contact (typically thirty (30) days). </a:t>
            </a:r>
          </a:p>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Case notes should also indicate cross-program coordination of services and contacts with staff in other programs.</a:t>
            </a:r>
          </a:p>
          <a:p>
            <a:pPr>
              <a:buFont typeface="Wingdings" panose="05000000000000000000" pitchFamily="2" charset="2"/>
              <a:buChar char="§"/>
            </a:pPr>
            <a:endParaRPr lang="en-US"/>
          </a:p>
          <a:p>
            <a:endParaRPr lang="en-US"/>
          </a:p>
          <a:p>
            <a:endParaRPr lang="en-US"/>
          </a:p>
          <a:p>
            <a:endParaRPr lang="en-US"/>
          </a:p>
          <a:p>
            <a:endParaRPr lang="en-US"/>
          </a:p>
          <a:p>
            <a:endParaRPr lang="en-US"/>
          </a:p>
          <a:p>
            <a:endParaRPr lang="en-US"/>
          </a:p>
          <a:p>
            <a:endParaRPr lang="en-US"/>
          </a:p>
          <a:p>
            <a:pPr lvl="2"/>
            <a:endParaRPr lang="en-US"/>
          </a:p>
        </p:txBody>
      </p:sp>
    </p:spTree>
    <p:extLst>
      <p:ext uri="{BB962C8B-B14F-4D97-AF65-F5344CB8AC3E}">
        <p14:creationId xmlns:p14="http://schemas.microsoft.com/office/powerpoint/2010/main" val="1765368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42811F2-58C0-2979-54C1-EBEBF34D3BF5}"/>
              </a:ext>
            </a:extLst>
          </p:cNvPr>
          <p:cNvSpPr txBox="1">
            <a:spLocks/>
          </p:cNvSpPr>
          <p:nvPr/>
        </p:nvSpPr>
        <p:spPr>
          <a:xfrm>
            <a:off x="1718989" y="635348"/>
            <a:ext cx="7616143" cy="561049"/>
          </a:xfrm>
          <a:prstGeom prst="rect">
            <a:avLst/>
          </a:prstGeom>
        </p:spPr>
        <p:txBody>
          <a:bodyPr>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a:r>
              <a:rPr lang="en-US" sz="4000"/>
              <a:t>Reporting Progress</a:t>
            </a:r>
          </a:p>
        </p:txBody>
      </p:sp>
      <p:sp>
        <p:nvSpPr>
          <p:cNvPr id="3" name="Content Placeholder 11">
            <a:extLst>
              <a:ext uri="{FF2B5EF4-FFF2-40B4-BE49-F238E27FC236}">
                <a16:creationId xmlns:a16="http://schemas.microsoft.com/office/drawing/2014/main" id="{19B60797-BF99-A0E5-6121-B65A853BD54A}"/>
              </a:ext>
            </a:extLst>
          </p:cNvPr>
          <p:cNvSpPr txBox="1">
            <a:spLocks/>
          </p:cNvSpPr>
          <p:nvPr/>
        </p:nvSpPr>
        <p:spPr>
          <a:xfrm>
            <a:off x="545939" y="1551008"/>
            <a:ext cx="11100121" cy="5162308"/>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Case Notes and file maintenance are vital to quality service and reporting. </a:t>
            </a:r>
          </a:p>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They reflect the results of continuous Career Planning in detail so that the participant’s status is easily determined.</a:t>
            </a:r>
          </a:p>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 The case notes for an open active service must document ongoing two-way communication between the career planner and participant that describes how the service (career, training, supportive) or activity moves the participant toward their goals. </a:t>
            </a:r>
          </a:p>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Case notes must be entered into the appropriate case management system within ten (10) calendar days of the service delivery and the regular contact (typically thirty (30) days). </a:t>
            </a:r>
          </a:p>
          <a:p>
            <a:pPr algn="just">
              <a:lnSpc>
                <a:spcPct val="150000"/>
              </a:lnSpc>
              <a:spcBef>
                <a:spcPts val="0"/>
              </a:spcBef>
              <a:spcAft>
                <a:spcPts val="0"/>
              </a:spcAft>
              <a:buFont typeface="Wingdings" panose="05000000000000000000" pitchFamily="2" charset="2"/>
              <a:buChar char="§"/>
            </a:pPr>
            <a:r>
              <a:rPr lang="en-US" sz="1800">
                <a:latin typeface="+mj-lt"/>
                <a:ea typeface="Calibri" panose="020F0502020204030204" pitchFamily="34" charset="0"/>
                <a:cs typeface="Arial" panose="020B0604020202020204" pitchFamily="34" charset="0"/>
              </a:rPr>
              <a:t>Case notes should also indicate cross-program coordination of services and contacts with staff in other programs.</a:t>
            </a:r>
          </a:p>
          <a:p>
            <a:pPr>
              <a:buFont typeface="Wingdings" panose="05000000000000000000" pitchFamily="2" charset="2"/>
              <a:buChar char="§"/>
            </a:pPr>
            <a:endParaRPr lang="en-US"/>
          </a:p>
          <a:p>
            <a:endParaRPr lang="en-US"/>
          </a:p>
          <a:p>
            <a:endParaRPr lang="en-US"/>
          </a:p>
          <a:p>
            <a:endParaRPr lang="en-US"/>
          </a:p>
          <a:p>
            <a:endParaRPr lang="en-US"/>
          </a:p>
          <a:p>
            <a:endParaRPr lang="en-US"/>
          </a:p>
          <a:p>
            <a:endParaRPr lang="en-US"/>
          </a:p>
          <a:p>
            <a:endParaRPr lang="en-US"/>
          </a:p>
          <a:p>
            <a:pPr lvl="2"/>
            <a:endParaRPr lang="en-US"/>
          </a:p>
        </p:txBody>
      </p:sp>
    </p:spTree>
    <p:extLst>
      <p:ext uri="{BB962C8B-B14F-4D97-AF65-F5344CB8AC3E}">
        <p14:creationId xmlns:p14="http://schemas.microsoft.com/office/powerpoint/2010/main" val="3557209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E90A0-236F-487B-F374-4F372F7CE5BC}"/>
              </a:ext>
            </a:extLst>
          </p:cNvPr>
          <p:cNvSpPr>
            <a:spLocks noGrp="1"/>
          </p:cNvSpPr>
          <p:nvPr>
            <p:ph type="ctrTitle"/>
          </p:nvPr>
        </p:nvSpPr>
        <p:spPr>
          <a:xfrm>
            <a:off x="6729999" y="639097"/>
            <a:ext cx="5462000" cy="3494791"/>
          </a:xfrm>
        </p:spPr>
        <p:txBody>
          <a:bodyPr>
            <a:normAutofit/>
          </a:bodyPr>
          <a:lstStyle/>
          <a:p>
            <a:r>
              <a:rPr lang="en-US" sz="5400"/>
              <a:t>Criteria Related to the Workplan</a:t>
            </a:r>
            <a:endParaRPr lang="en-US" sz="5400" i="1"/>
          </a:p>
        </p:txBody>
      </p:sp>
      <p:pic>
        <p:nvPicPr>
          <p:cNvPr id="6" name="Picture 5">
            <a:extLst>
              <a:ext uri="{FF2B5EF4-FFF2-40B4-BE49-F238E27FC236}">
                <a16:creationId xmlns:a16="http://schemas.microsoft.com/office/drawing/2014/main" id="{477182E1-F690-9EBD-DA6F-E79913DE96F7}"/>
              </a:ext>
            </a:extLst>
          </p:cNvPr>
          <p:cNvPicPr>
            <a:picLocks noChangeAspect="1"/>
          </p:cNvPicPr>
          <p:nvPr/>
        </p:nvPicPr>
        <p:blipFill rotWithShape="1">
          <a:blip r:embed="rId2"/>
          <a:srcRect l="30063" r="19937"/>
          <a:stretch/>
        </p:blipFill>
        <p:spPr>
          <a:xfrm>
            <a:off x="1" y="10"/>
            <a:ext cx="6096000" cy="6857990"/>
          </a:xfrm>
          <a:prstGeom prst="rect">
            <a:avLst/>
          </a:prstGeom>
        </p:spPr>
      </p:pic>
      <p:graphicFrame>
        <p:nvGraphicFramePr>
          <p:cNvPr id="2" name="Content Placeholder 3">
            <a:extLst>
              <a:ext uri="{FF2B5EF4-FFF2-40B4-BE49-F238E27FC236}">
                <a16:creationId xmlns:a16="http://schemas.microsoft.com/office/drawing/2014/main" id="{45328F88-0673-780C-9D77-AF3F201A6A0A}"/>
              </a:ext>
            </a:extLst>
          </p:cNvPr>
          <p:cNvGraphicFramePr>
            <a:graphicFrameLocks/>
          </p:cNvGraphicFramePr>
          <p:nvPr/>
        </p:nvGraphicFramePr>
        <p:xfrm>
          <a:off x="8526520" y="311748"/>
          <a:ext cx="4425364" cy="173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DFE9934-EB15-F206-8943-10129772DAEC}"/>
              </a:ext>
            </a:extLst>
          </p:cNvPr>
          <p:cNvSpPr txBox="1"/>
          <p:nvPr/>
        </p:nvSpPr>
        <p:spPr>
          <a:xfrm>
            <a:off x="6579909" y="5015060"/>
            <a:ext cx="4950073" cy="553998"/>
          </a:xfrm>
          <a:prstGeom prst="rect">
            <a:avLst/>
          </a:prstGeom>
          <a:noFill/>
        </p:spPr>
        <p:txBody>
          <a:bodyPr wrap="none" rtlCol="0">
            <a:spAutoFit/>
          </a:bodyPr>
          <a:lstStyle/>
          <a:p>
            <a:r>
              <a:rPr lang="en-US" sz="1500" cap="all" spc="200">
                <a:solidFill>
                  <a:schemeClr val="tx1">
                    <a:lumMod val="85000"/>
                    <a:lumOff val="15000"/>
                  </a:schemeClr>
                </a:solidFill>
              </a:rPr>
              <a:t>CRITERIA THAT WILL GRADE THE QUALITY </a:t>
            </a:r>
          </a:p>
          <a:p>
            <a:r>
              <a:rPr lang="en-US" sz="1500" cap="all" spc="200">
                <a:solidFill>
                  <a:schemeClr val="tx1">
                    <a:lumMod val="85000"/>
                    <a:lumOff val="15000"/>
                  </a:schemeClr>
                </a:solidFill>
              </a:rPr>
              <a:t>AND EFFICIENCE OF YOUR WORK</a:t>
            </a:r>
          </a:p>
        </p:txBody>
      </p:sp>
    </p:spTree>
    <p:extLst>
      <p:ext uri="{BB962C8B-B14F-4D97-AF65-F5344CB8AC3E}">
        <p14:creationId xmlns:p14="http://schemas.microsoft.com/office/powerpoint/2010/main" val="1943389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113800-7156-CEF3-0F31-86EB434EE5A2}"/>
              </a:ext>
            </a:extLst>
          </p:cNvPr>
          <p:cNvPicPr>
            <a:picLocks noChangeAspect="1"/>
          </p:cNvPicPr>
          <p:nvPr/>
        </p:nvPicPr>
        <p:blipFill>
          <a:blip r:embed="rId2"/>
          <a:stretch>
            <a:fillRect/>
          </a:stretch>
        </p:blipFill>
        <p:spPr>
          <a:xfrm>
            <a:off x="4420141" y="151502"/>
            <a:ext cx="3827783" cy="3667519"/>
          </a:xfrm>
          <a:prstGeom prst="rect">
            <a:avLst/>
          </a:prstGeom>
          <a:solidFill>
            <a:srgbClr val="002060"/>
          </a:solidFill>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12" name="Picture 11">
            <a:extLst>
              <a:ext uri="{FF2B5EF4-FFF2-40B4-BE49-F238E27FC236}">
                <a16:creationId xmlns:a16="http://schemas.microsoft.com/office/drawing/2014/main" id="{3E078988-8444-3520-6E1A-4EA3ADEBD9D1}"/>
              </a:ext>
            </a:extLst>
          </p:cNvPr>
          <p:cNvPicPr>
            <a:picLocks noChangeAspect="1"/>
          </p:cNvPicPr>
          <p:nvPr/>
        </p:nvPicPr>
        <p:blipFill>
          <a:blip r:embed="rId3"/>
          <a:stretch>
            <a:fillRect/>
          </a:stretch>
        </p:blipFill>
        <p:spPr>
          <a:xfrm>
            <a:off x="4420141" y="3835932"/>
            <a:ext cx="3729829" cy="257699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7" name="Picture 6">
            <a:extLst>
              <a:ext uri="{FF2B5EF4-FFF2-40B4-BE49-F238E27FC236}">
                <a16:creationId xmlns:a16="http://schemas.microsoft.com/office/drawing/2014/main" id="{39636956-8B2A-3EB8-CD95-BD9B0279AB1E}"/>
              </a:ext>
            </a:extLst>
          </p:cNvPr>
          <p:cNvPicPr>
            <a:picLocks noChangeAspect="1"/>
          </p:cNvPicPr>
          <p:nvPr/>
        </p:nvPicPr>
        <p:blipFill>
          <a:blip r:embed="rId4"/>
          <a:stretch>
            <a:fillRect/>
          </a:stretch>
        </p:blipFill>
        <p:spPr>
          <a:xfrm>
            <a:off x="95436" y="98341"/>
            <a:ext cx="4190813" cy="3667518"/>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C1C00AA1-A342-FC48-62C0-4C0958ECDB7B}"/>
              </a:ext>
            </a:extLst>
          </p:cNvPr>
          <p:cNvPicPr>
            <a:picLocks noChangeAspect="1"/>
          </p:cNvPicPr>
          <p:nvPr/>
        </p:nvPicPr>
        <p:blipFill>
          <a:blip r:embed="rId5"/>
          <a:stretch>
            <a:fillRect/>
          </a:stretch>
        </p:blipFill>
        <p:spPr>
          <a:xfrm>
            <a:off x="8366734" y="151503"/>
            <a:ext cx="3729830" cy="366751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20" name="Picture 19">
            <a:extLst>
              <a:ext uri="{FF2B5EF4-FFF2-40B4-BE49-F238E27FC236}">
                <a16:creationId xmlns:a16="http://schemas.microsoft.com/office/drawing/2014/main" id="{0B9D1B7F-427D-042A-062C-834A030AA6AF}"/>
              </a:ext>
            </a:extLst>
          </p:cNvPr>
          <p:cNvPicPr>
            <a:picLocks noChangeAspect="1"/>
          </p:cNvPicPr>
          <p:nvPr/>
        </p:nvPicPr>
        <p:blipFill>
          <a:blip r:embed="rId6"/>
          <a:stretch>
            <a:fillRect/>
          </a:stretch>
        </p:blipFill>
        <p:spPr>
          <a:xfrm>
            <a:off x="8247924" y="3835932"/>
            <a:ext cx="3827785" cy="256008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26" name="Picture 25">
            <a:extLst>
              <a:ext uri="{FF2B5EF4-FFF2-40B4-BE49-F238E27FC236}">
                <a16:creationId xmlns:a16="http://schemas.microsoft.com/office/drawing/2014/main" id="{E2173227-836F-81F5-4E58-86B6CD084032}"/>
              </a:ext>
            </a:extLst>
          </p:cNvPr>
          <p:cNvPicPr>
            <a:picLocks noChangeAspect="1"/>
          </p:cNvPicPr>
          <p:nvPr/>
        </p:nvPicPr>
        <p:blipFill>
          <a:blip r:embed="rId7"/>
          <a:stretch>
            <a:fillRect/>
          </a:stretch>
        </p:blipFill>
        <p:spPr>
          <a:xfrm>
            <a:off x="78908" y="3819021"/>
            <a:ext cx="4243279" cy="2566112"/>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53FC5559-498D-7FB3-3C21-EA9FC4226D44}"/>
              </a:ext>
            </a:extLst>
          </p:cNvPr>
          <p:cNvSpPr/>
          <p:nvPr/>
        </p:nvSpPr>
        <p:spPr>
          <a:xfrm>
            <a:off x="2546897" y="2883740"/>
            <a:ext cx="8374216" cy="1569660"/>
          </a:xfrm>
          <a:prstGeom prst="rect">
            <a:avLst/>
          </a:prstGeom>
          <a:noFill/>
        </p:spPr>
        <p:txBody>
          <a:bodyPr wrap="none" lIns="91440" tIns="45720" rIns="91440" bIns="45720">
            <a:spAutoFit/>
          </a:bodyPr>
          <a:lstStyle/>
          <a:p>
            <a:pPr algn="ctr"/>
            <a:r>
              <a:rPr lang="en-US" sz="9600" b="0" cap="none" spc="0">
                <a:ln w="0"/>
                <a:solidFill>
                  <a:schemeClr val="tx1"/>
                </a:solidFill>
                <a:effectLst>
                  <a:outerShdw blurRad="38100" dist="19050" dir="2700000" algn="tl" rotWithShape="0">
                    <a:schemeClr val="dk1">
                      <a:alpha val="40000"/>
                    </a:schemeClr>
                  </a:outerShdw>
                </a:effectLst>
              </a:rPr>
              <a:t>Example Criteria</a:t>
            </a:r>
          </a:p>
        </p:txBody>
      </p:sp>
    </p:spTree>
    <p:extLst>
      <p:ext uri="{BB962C8B-B14F-4D97-AF65-F5344CB8AC3E}">
        <p14:creationId xmlns:p14="http://schemas.microsoft.com/office/powerpoint/2010/main" val="1393281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750F8-4606-1E45-0921-E96BB5343049}"/>
              </a:ext>
            </a:extLst>
          </p:cNvPr>
          <p:cNvSpPr>
            <a:spLocks noGrp="1"/>
          </p:cNvSpPr>
          <p:nvPr>
            <p:ph type="title"/>
          </p:nvPr>
        </p:nvSpPr>
        <p:spPr>
          <a:xfrm>
            <a:off x="584462" y="286604"/>
            <a:ext cx="10571218" cy="1112850"/>
          </a:xfrm>
        </p:spPr>
        <p:txBody>
          <a:bodyPr>
            <a:normAutofit/>
          </a:bodyPr>
          <a:lstStyle/>
          <a:p>
            <a:r>
              <a:rPr lang="en-US"/>
              <a:t>Tips to Remember Before You Submit</a:t>
            </a:r>
          </a:p>
        </p:txBody>
      </p:sp>
      <p:cxnSp>
        <p:nvCxnSpPr>
          <p:cNvPr id="15" name="Straight Connector 14">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76470785-1F24-19B5-A253-C55D1A1B71C6}"/>
              </a:ext>
            </a:extLst>
          </p:cNvPr>
          <p:cNvGraphicFramePr>
            <a:graphicFrameLocks noGrp="1"/>
          </p:cNvGraphicFramePr>
          <p:nvPr>
            <p:ph idx="1"/>
            <p:extLst>
              <p:ext uri="{D42A27DB-BD31-4B8C-83A1-F6EECF244321}">
                <p14:modId xmlns:p14="http://schemas.microsoft.com/office/powerpoint/2010/main" val="1387608057"/>
              </p:ext>
            </p:extLst>
          </p:nvPr>
        </p:nvGraphicFramePr>
        <p:xfrm>
          <a:off x="414780" y="2148737"/>
          <a:ext cx="11029361" cy="375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536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D2706-AFD8-42AE-C2B8-3B7AE61BEEF5}"/>
              </a:ext>
            </a:extLst>
          </p:cNvPr>
          <p:cNvSpPr>
            <a:spLocks noGrp="1"/>
          </p:cNvSpPr>
          <p:nvPr>
            <p:ph type="title"/>
          </p:nvPr>
        </p:nvSpPr>
        <p:spPr>
          <a:xfrm>
            <a:off x="643468" y="643467"/>
            <a:ext cx="3073550" cy="5126203"/>
          </a:xfrm>
        </p:spPr>
        <p:txBody>
          <a:bodyPr anchor="ctr">
            <a:normAutofit/>
          </a:bodyPr>
          <a:lstStyle/>
          <a:p>
            <a:pPr algn="r"/>
            <a:r>
              <a:rPr lang="en-US"/>
              <a:t>Additional Tips...</a:t>
            </a:r>
          </a:p>
        </p:txBody>
      </p:sp>
      <p:cxnSp>
        <p:nvCxnSpPr>
          <p:cNvPr id="19" name="Straight Connector 18">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47B35D57-FB3A-A360-2CF2-485054DC9EE6}"/>
              </a:ext>
            </a:extLst>
          </p:cNvPr>
          <p:cNvSpPr>
            <a:spLocks noGrp="1"/>
          </p:cNvSpPr>
          <p:nvPr>
            <p:ph idx="1"/>
          </p:nvPr>
        </p:nvSpPr>
        <p:spPr>
          <a:xfrm>
            <a:off x="4363786" y="621697"/>
            <a:ext cx="6791894" cy="5147973"/>
          </a:xfrm>
        </p:spPr>
        <p:txBody>
          <a:bodyPr vert="horz" lIns="0" tIns="45720" rIns="0" bIns="45720" rtlCol="0" anchor="ctr">
            <a:normAutofit/>
          </a:bodyPr>
          <a:lstStyle/>
          <a:p>
            <a:pPr>
              <a:buFont typeface="Wingdings" panose="05000000000000000000" pitchFamily="2" charset="2"/>
              <a:buChar char="ü"/>
            </a:pPr>
            <a:r>
              <a:rPr lang="en-US"/>
              <a:t>All items need to be “accounted” for; items listed in the budget need to be mentioned in the narrative and vice versa.</a:t>
            </a:r>
          </a:p>
          <a:p>
            <a:pPr>
              <a:buFont typeface="Wingdings" panose="05000000000000000000" pitchFamily="2" charset="2"/>
              <a:buChar char="ü"/>
            </a:pPr>
            <a:r>
              <a:rPr lang="en-US"/>
              <a:t>Spell out all acronyms at least once (preferably the first time you use them)</a:t>
            </a:r>
          </a:p>
          <a:p>
            <a:pPr>
              <a:buFont typeface="Wingdings" panose="05000000000000000000" pitchFamily="2" charset="2"/>
              <a:buChar char="ü"/>
            </a:pPr>
            <a:r>
              <a:rPr lang="en-US"/>
              <a:t>Question whether activities are worth repeating, and if there are enhancements, explain them.</a:t>
            </a:r>
          </a:p>
          <a:p>
            <a:pPr>
              <a:buFont typeface="Wingdings" panose="05000000000000000000" pitchFamily="2" charset="2"/>
              <a:buChar char="ü"/>
            </a:pPr>
            <a:r>
              <a:rPr lang="en-US"/>
              <a:t>Double Check that your program plan matches your budget!</a:t>
            </a:r>
          </a:p>
          <a:p>
            <a:pPr>
              <a:buFont typeface="Wingdings" panose="05000000000000000000" pitchFamily="2" charset="2"/>
              <a:buChar char="ü"/>
            </a:pPr>
            <a:r>
              <a:rPr lang="en-US"/>
              <a:t>Don’t be afraid to be innovative – look for new solutions to old problems</a:t>
            </a:r>
          </a:p>
          <a:p>
            <a:endParaRPr lang="en-US"/>
          </a:p>
        </p:txBody>
      </p:sp>
      <p:sp>
        <p:nvSpPr>
          <p:cNvPr id="21" name="Rectangle 20">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6568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2706-AFD8-42AE-C2B8-3B7AE61BEEF5}"/>
              </a:ext>
            </a:extLst>
          </p:cNvPr>
          <p:cNvSpPr>
            <a:spLocks noGrp="1"/>
          </p:cNvSpPr>
          <p:nvPr>
            <p:ph type="title"/>
          </p:nvPr>
        </p:nvSpPr>
        <p:spPr>
          <a:xfrm>
            <a:off x="501425" y="394892"/>
            <a:ext cx="3073550" cy="5126203"/>
          </a:xfrm>
        </p:spPr>
        <p:txBody>
          <a:bodyPr anchor="ctr">
            <a:normAutofit/>
          </a:bodyPr>
          <a:lstStyle/>
          <a:p>
            <a:pPr algn="r"/>
            <a:r>
              <a:rPr lang="en-US"/>
              <a:t>Best Practices and Lessons Learned...</a:t>
            </a:r>
          </a:p>
        </p:txBody>
      </p:sp>
      <p:sp>
        <p:nvSpPr>
          <p:cNvPr id="24" name="Content Placeholder 2">
            <a:extLst>
              <a:ext uri="{FF2B5EF4-FFF2-40B4-BE49-F238E27FC236}">
                <a16:creationId xmlns:a16="http://schemas.microsoft.com/office/drawing/2014/main" id="{47B35D57-FB3A-A360-2CF2-485054DC9EE6}"/>
              </a:ext>
            </a:extLst>
          </p:cNvPr>
          <p:cNvSpPr>
            <a:spLocks noGrp="1"/>
          </p:cNvSpPr>
          <p:nvPr>
            <p:ph idx="1"/>
          </p:nvPr>
        </p:nvSpPr>
        <p:spPr>
          <a:xfrm>
            <a:off x="4443685" y="1030070"/>
            <a:ext cx="6791894" cy="5147973"/>
          </a:xfrm>
        </p:spPr>
        <p:txBody>
          <a:bodyPr vert="horz" lIns="0" tIns="45720" rIns="0" bIns="45720" rtlCol="0" anchor="ctr">
            <a:normAutofit/>
          </a:bodyPr>
          <a:lstStyle/>
          <a:p>
            <a:pPr>
              <a:buFont typeface="Wingdings" panose="05000000000000000000" pitchFamily="2" charset="2"/>
              <a:buChar char="ü"/>
            </a:pPr>
            <a:r>
              <a:rPr lang="en-US"/>
              <a:t>Partnerships</a:t>
            </a:r>
          </a:p>
          <a:p>
            <a:pPr>
              <a:buFont typeface="Wingdings" panose="05000000000000000000" pitchFamily="2" charset="2"/>
              <a:buChar char="ü"/>
            </a:pPr>
            <a:r>
              <a:rPr lang="en-US"/>
              <a:t>Communication</a:t>
            </a:r>
          </a:p>
          <a:p>
            <a:pPr>
              <a:buFont typeface="Wingdings" panose="05000000000000000000" pitchFamily="2" charset="2"/>
              <a:buChar char="ü"/>
            </a:pPr>
            <a:r>
              <a:rPr lang="en-US"/>
              <a:t>Administration</a:t>
            </a:r>
          </a:p>
          <a:p>
            <a:pPr>
              <a:buFont typeface="Wingdings" panose="05000000000000000000" pitchFamily="2" charset="2"/>
              <a:buChar char="ü"/>
            </a:pPr>
            <a:r>
              <a:rPr lang="en-US"/>
              <a:t>Reporting\Case Notes</a:t>
            </a:r>
          </a:p>
          <a:p>
            <a:pPr>
              <a:buFont typeface="Wingdings" panose="05000000000000000000" pitchFamily="2" charset="2"/>
              <a:buChar char="ü"/>
            </a:pPr>
            <a:r>
              <a:rPr lang="en-US"/>
              <a:t>Services Offered/Blended</a:t>
            </a:r>
          </a:p>
          <a:p>
            <a:pPr>
              <a:buFont typeface="Wingdings" panose="05000000000000000000" pitchFamily="2" charset="2"/>
              <a:buChar char="ü"/>
            </a:pPr>
            <a:r>
              <a:rPr lang="en-US"/>
              <a:t>Support and Barrier Reduction Services</a:t>
            </a:r>
          </a:p>
          <a:p>
            <a:endParaRPr lang="en-US"/>
          </a:p>
        </p:txBody>
      </p:sp>
    </p:spTree>
    <p:extLst>
      <p:ext uri="{BB962C8B-B14F-4D97-AF65-F5344CB8AC3E}">
        <p14:creationId xmlns:p14="http://schemas.microsoft.com/office/powerpoint/2010/main" val="2513273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8B6FF5-0CA1-5E9A-7613-E83DCA7E033C}"/>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a:t>Thank you! </a:t>
            </a:r>
          </a:p>
        </p:txBody>
      </p:sp>
      <p:sp>
        <p:nvSpPr>
          <p:cNvPr id="5" name="Text Placeholder 4">
            <a:extLst>
              <a:ext uri="{FF2B5EF4-FFF2-40B4-BE49-F238E27FC236}">
                <a16:creationId xmlns:a16="http://schemas.microsoft.com/office/drawing/2014/main" id="{DF1E5F9A-F320-4010-0CA2-E978B34DE33A}"/>
              </a:ext>
            </a:extLst>
          </p:cNvPr>
          <p:cNvSpPr>
            <a:spLocks noGrp="1"/>
          </p:cNvSpPr>
          <p:nvPr>
            <p:ph type="body" idx="1"/>
          </p:nvPr>
        </p:nvSpPr>
        <p:spPr>
          <a:xfrm>
            <a:off x="5289753" y="4672739"/>
            <a:ext cx="6269347" cy="1021498"/>
          </a:xfrm>
        </p:spPr>
        <p:txBody>
          <a:bodyPr vert="horz" lIns="91440" tIns="45720" rIns="91440" bIns="45720" rtlCol="0">
            <a:normAutofit/>
          </a:bodyPr>
          <a:lstStyle/>
          <a:p>
            <a:pPr>
              <a:lnSpc>
                <a:spcPct val="90000"/>
              </a:lnSpc>
            </a:pPr>
            <a:r>
              <a:rPr lang="en-US" sz="1700">
                <a:solidFill>
                  <a:schemeClr val="tx1">
                    <a:lumMod val="85000"/>
                    <a:lumOff val="15000"/>
                  </a:schemeClr>
                </a:solidFill>
              </a:rPr>
              <a:t>Thank you for your time and attention. Additional resources will be shared with attendees later this week. </a:t>
            </a:r>
          </a:p>
        </p:txBody>
      </p:sp>
      <p:pic>
        <p:nvPicPr>
          <p:cNvPr id="7" name="Picture 6" descr="Clock and calendar on table">
            <a:extLst>
              <a:ext uri="{FF2B5EF4-FFF2-40B4-BE49-F238E27FC236}">
                <a16:creationId xmlns:a16="http://schemas.microsoft.com/office/drawing/2014/main" id="{39F13A80-E4FC-665C-FBCC-73ECBFA72270}"/>
              </a:ext>
            </a:extLst>
          </p:cNvPr>
          <p:cNvPicPr>
            <a:picLocks noChangeAspect="1"/>
          </p:cNvPicPr>
          <p:nvPr/>
        </p:nvPicPr>
        <p:blipFill rotWithShape="1">
          <a:blip r:embed="rId2"/>
          <a:srcRect l="52081" r="2802" b="-2"/>
          <a:stretch/>
        </p:blipFill>
        <p:spPr>
          <a:xfrm>
            <a:off x="-1" y="1"/>
            <a:ext cx="4635315" cy="6857999"/>
          </a:xfrm>
          <a:prstGeom prst="rect">
            <a:avLst/>
          </a:prstGeom>
        </p:spPr>
      </p:pic>
      <p:cxnSp>
        <p:nvCxnSpPr>
          <p:cNvPr id="28" name="Straight Connector 2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60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E9F81B-9093-38B0-3F8F-E7679383DADF}"/>
              </a:ext>
            </a:extLst>
          </p:cNvPr>
          <p:cNvSpPr/>
          <p:nvPr/>
        </p:nvSpPr>
        <p:spPr>
          <a:xfrm>
            <a:off x="1097280" y="1905000"/>
            <a:ext cx="10058400" cy="4334933"/>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693FD-BD72-8633-6A1A-F2F096750D17}"/>
              </a:ext>
            </a:extLst>
          </p:cNvPr>
          <p:cNvSpPr>
            <a:spLocks noGrp="1"/>
          </p:cNvSpPr>
          <p:nvPr>
            <p:ph type="title"/>
          </p:nvPr>
        </p:nvSpPr>
        <p:spPr/>
        <p:txBody>
          <a:bodyPr/>
          <a:lstStyle/>
          <a:p>
            <a:r>
              <a:rPr lang="en-US"/>
              <a:t>Illinois Department of Commerce and Economic Opportunity </a:t>
            </a:r>
          </a:p>
        </p:txBody>
      </p:sp>
      <p:sp>
        <p:nvSpPr>
          <p:cNvPr id="3" name="Content Placeholder 2">
            <a:extLst>
              <a:ext uri="{FF2B5EF4-FFF2-40B4-BE49-F238E27FC236}">
                <a16:creationId xmlns:a16="http://schemas.microsoft.com/office/drawing/2014/main" id="{CFC45318-2C27-7B89-A81A-435D46CE73DC}"/>
              </a:ext>
            </a:extLst>
          </p:cNvPr>
          <p:cNvSpPr>
            <a:spLocks noGrp="1"/>
          </p:cNvSpPr>
          <p:nvPr>
            <p:ph idx="1"/>
          </p:nvPr>
        </p:nvSpPr>
        <p:spPr>
          <a:xfrm>
            <a:off x="1097280" y="1917701"/>
            <a:ext cx="10058400" cy="3760891"/>
          </a:xfrm>
        </p:spPr>
        <p:txBody>
          <a:bodyPr/>
          <a:lstStyle/>
          <a:p>
            <a:br>
              <a:rPr lang="en-US">
                <a:latin typeface="Avenir Medium" panose="02000503020000020003" pitchFamily="2" charset="0"/>
              </a:rPr>
            </a:br>
            <a:r>
              <a:rPr lang="en-US" sz="2200" u="none" strike="noStrike">
                <a:solidFill>
                  <a:schemeClr val="bg1"/>
                </a:solidFill>
                <a:effectLst/>
                <a:latin typeface="Avenir Medium" panose="02000503020000020003" pitchFamily="2" charset="0"/>
              </a:rPr>
              <a:t>The mission of the Illinois Department of Commerce and Economic Opportunity (DCEO) is to create equitable economic opportunities across the State of Illinois. By attracting and supporting major job creators, investing in communities, strengthening Illinois’ world-class workforce, fostering innovation, and ushering in the new clean energy economy, DCEO works to fortify Illinois’ reputation as a global economic powerhouse while ensuring Illinois is the best state to live, work and do business.</a:t>
            </a:r>
            <a:endParaRPr lang="en-US" sz="2200">
              <a:solidFill>
                <a:schemeClr val="bg1"/>
              </a:solidFill>
              <a:latin typeface="Avenir Medium" panose="02000503020000020003" pitchFamily="2" charset="0"/>
            </a:endParaRPr>
          </a:p>
        </p:txBody>
      </p:sp>
      <p:pic>
        <p:nvPicPr>
          <p:cNvPr id="1026" name="Picture 2" descr="DCEO">
            <a:extLst>
              <a:ext uri="{FF2B5EF4-FFF2-40B4-BE49-F238E27FC236}">
                <a16:creationId xmlns:a16="http://schemas.microsoft.com/office/drawing/2014/main" id="{1366F9F5-7E67-845D-8F33-888CB6B0F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5282882"/>
            <a:ext cx="2882900" cy="81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1AF2-A59C-FB41-0B34-BAEC921E3357}"/>
              </a:ext>
            </a:extLst>
          </p:cNvPr>
          <p:cNvSpPr>
            <a:spLocks noGrp="1"/>
          </p:cNvSpPr>
          <p:nvPr>
            <p:ph type="title"/>
          </p:nvPr>
        </p:nvSpPr>
        <p:spPr/>
        <p:txBody>
          <a:bodyPr/>
          <a:lstStyle/>
          <a:p>
            <a:r>
              <a:rPr lang="en-US" dirty="0"/>
              <a:t>What we will cover today.</a:t>
            </a:r>
          </a:p>
        </p:txBody>
      </p:sp>
      <p:sp>
        <p:nvSpPr>
          <p:cNvPr id="3" name="Content Placeholder 2">
            <a:extLst>
              <a:ext uri="{FF2B5EF4-FFF2-40B4-BE49-F238E27FC236}">
                <a16:creationId xmlns:a16="http://schemas.microsoft.com/office/drawing/2014/main" id="{5CA1D601-E252-F942-16B7-8905BA23F639}"/>
              </a:ext>
            </a:extLst>
          </p:cNvPr>
          <p:cNvSpPr>
            <a:spLocks noGrp="1"/>
          </p:cNvSpPr>
          <p:nvPr>
            <p:ph idx="1"/>
          </p:nvPr>
        </p:nvSpPr>
        <p:spPr>
          <a:xfrm>
            <a:off x="1097280" y="1912893"/>
            <a:ext cx="10058400" cy="4035146"/>
          </a:xfrm>
        </p:spPr>
        <p:txBody>
          <a:bodyPr>
            <a:noAutofit/>
          </a:bodyPr>
          <a:lstStyle/>
          <a:p>
            <a:pPr>
              <a:buFont typeface="Arial" panose="020B0604020202020204" pitchFamily="34" charset="0"/>
              <a:buChar char="•"/>
            </a:pPr>
            <a:r>
              <a:rPr lang="en-US" dirty="0">
                <a:solidFill>
                  <a:schemeClr val="tx1"/>
                </a:solidFill>
              </a:rPr>
              <a:t>Notice of Funding Opportunity(NOFO), Capacity and Need</a:t>
            </a:r>
          </a:p>
          <a:p>
            <a:pPr lvl="1">
              <a:buFont typeface="Arial" panose="020B0604020202020204" pitchFamily="34" charset="0"/>
              <a:buChar char="•"/>
            </a:pPr>
            <a:r>
              <a:rPr lang="en-US" dirty="0">
                <a:solidFill>
                  <a:schemeClr val="tx1"/>
                </a:solidFill>
              </a:rPr>
              <a:t>Overview of the components of a NOFO</a:t>
            </a:r>
            <a:endParaRPr lang="en-US" b="0" i="0" u="none" strike="noStrike" dirty="0">
              <a:solidFill>
                <a:schemeClr val="tx1"/>
              </a:solidFill>
              <a:effectLst/>
            </a:endParaRPr>
          </a:p>
          <a:p>
            <a:pPr lvl="1">
              <a:buFont typeface="Arial" panose="020B0604020202020204" pitchFamily="34" charset="0"/>
              <a:buChar char="•"/>
            </a:pPr>
            <a:r>
              <a:rPr lang="en-US" b="0" i="0" u="none" strike="noStrike" dirty="0">
                <a:solidFill>
                  <a:schemeClr val="tx1"/>
                </a:solidFill>
                <a:effectLst/>
              </a:rPr>
              <a:t>How Capacity and Need influences the program plan/design</a:t>
            </a:r>
          </a:p>
          <a:p>
            <a:pPr>
              <a:buFont typeface="Arial" panose="020B0604020202020204" pitchFamily="34" charset="0"/>
              <a:buChar char="•"/>
            </a:pPr>
            <a:r>
              <a:rPr lang="en-US" dirty="0">
                <a:solidFill>
                  <a:schemeClr val="tx1"/>
                </a:solidFill>
              </a:rPr>
              <a:t>Developing a Quality Program Plan/Design</a:t>
            </a:r>
          </a:p>
          <a:p>
            <a:pPr lvl="1">
              <a:buFont typeface="Arial" panose="020B0604020202020204" pitchFamily="34" charset="0"/>
              <a:buChar char="•"/>
            </a:pPr>
            <a:r>
              <a:rPr lang="en-US" dirty="0">
                <a:solidFill>
                  <a:schemeClr val="tx1"/>
                </a:solidFill>
              </a:rPr>
              <a:t>Developing partnerships to serve customers (Holistic approach to services)</a:t>
            </a:r>
          </a:p>
          <a:p>
            <a:pPr lvl="1">
              <a:buFont typeface="Arial" panose="020B0604020202020204" pitchFamily="34" charset="0"/>
              <a:buChar char="•"/>
            </a:pPr>
            <a:r>
              <a:rPr lang="en-US" dirty="0">
                <a:solidFill>
                  <a:schemeClr val="tx1"/>
                </a:solidFill>
              </a:rPr>
              <a:t>Establishing Goals and Objectives</a:t>
            </a:r>
          </a:p>
          <a:p>
            <a:pPr lvl="1">
              <a:buFont typeface="Arial" panose="020B0604020202020204" pitchFamily="34" charset="0"/>
              <a:buChar char="•"/>
            </a:pPr>
            <a:r>
              <a:rPr lang="en-US" b="0" i="0" u="none" strike="noStrike" dirty="0">
                <a:solidFill>
                  <a:schemeClr val="tx1"/>
                </a:solidFill>
                <a:effectLst/>
              </a:rPr>
              <a:t>Creating a Program Plan</a:t>
            </a:r>
          </a:p>
          <a:p>
            <a:pPr lvl="1">
              <a:buFont typeface="Arial" panose="020B0604020202020204" pitchFamily="34" charset="0"/>
              <a:buChar char="•"/>
            </a:pPr>
            <a:r>
              <a:rPr lang="en-US" b="0" i="0" u="none" strike="noStrike" dirty="0">
                <a:solidFill>
                  <a:schemeClr val="tx1"/>
                </a:solidFill>
                <a:effectLst/>
              </a:rPr>
              <a:t>Services Offered in the Plan</a:t>
            </a:r>
          </a:p>
          <a:p>
            <a:pPr lvl="1">
              <a:buFont typeface="Arial" panose="020B0604020202020204" pitchFamily="34" charset="0"/>
              <a:buChar char="•"/>
            </a:pPr>
            <a:r>
              <a:rPr lang="en-US" dirty="0">
                <a:solidFill>
                  <a:schemeClr val="tx1"/>
                </a:solidFill>
              </a:rPr>
              <a:t>Criteria in NOFO on Grading the Plan</a:t>
            </a:r>
            <a:endParaRPr lang="en-US" dirty="0"/>
          </a:p>
        </p:txBody>
      </p:sp>
    </p:spTree>
    <p:extLst>
      <p:ext uri="{BB962C8B-B14F-4D97-AF65-F5344CB8AC3E}">
        <p14:creationId xmlns:p14="http://schemas.microsoft.com/office/powerpoint/2010/main" val="161996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9AF829A-A869-5950-6B6C-D138F031513F}"/>
              </a:ext>
            </a:extLst>
          </p:cNvPr>
          <p:cNvSpPr>
            <a:spLocks noGrp="1"/>
          </p:cNvSpPr>
          <p:nvPr>
            <p:ph type="title"/>
          </p:nvPr>
        </p:nvSpPr>
        <p:spPr>
          <a:xfrm>
            <a:off x="419100" y="469982"/>
            <a:ext cx="11041038" cy="1325563"/>
          </a:xfrm>
        </p:spPr>
        <p:txBody>
          <a:bodyPr>
            <a:noAutofit/>
          </a:bodyPr>
          <a:lstStyle/>
          <a:p>
            <a:r>
              <a:rPr lang="en-US" sz="6000" b="1">
                <a:ln w="41275">
                  <a:solidFill>
                    <a:srgbClr val="002060"/>
                  </a:solidFill>
                </a:ln>
                <a:solidFill>
                  <a:schemeClr val="bg1"/>
                </a:solidFill>
              </a:rPr>
              <a:t>NOFO Review – Key Elements Guide</a:t>
            </a:r>
          </a:p>
        </p:txBody>
      </p:sp>
      <p:graphicFrame>
        <p:nvGraphicFramePr>
          <p:cNvPr id="30" name="Content Placeholder 11">
            <a:extLst>
              <a:ext uri="{FF2B5EF4-FFF2-40B4-BE49-F238E27FC236}">
                <a16:creationId xmlns:a16="http://schemas.microsoft.com/office/drawing/2014/main" id="{0F65458E-ACA3-CEED-286B-CC6941E70BAF}"/>
              </a:ext>
            </a:extLst>
          </p:cNvPr>
          <p:cNvGraphicFramePr>
            <a:graphicFrameLocks noGrp="1"/>
          </p:cNvGraphicFramePr>
          <p:nvPr>
            <p:ph idx="1"/>
            <p:extLst>
              <p:ext uri="{D42A27DB-BD31-4B8C-83A1-F6EECF244321}">
                <p14:modId xmlns:p14="http://schemas.microsoft.com/office/powerpoint/2010/main" val="3951668949"/>
              </p:ext>
            </p:extLst>
          </p:nvPr>
        </p:nvGraphicFramePr>
        <p:xfrm>
          <a:off x="287172" y="1473959"/>
          <a:ext cx="11485728" cy="536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120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FFF07-843D-A6DB-9670-6616A30CB261}"/>
              </a:ext>
            </a:extLst>
          </p:cNvPr>
          <p:cNvSpPr>
            <a:spLocks noGrp="1"/>
          </p:cNvSpPr>
          <p:nvPr>
            <p:ph type="ctrTitle"/>
          </p:nvPr>
        </p:nvSpPr>
        <p:spPr>
          <a:xfrm>
            <a:off x="5119148" y="1779333"/>
            <a:ext cx="6253317" cy="2468032"/>
          </a:xfrm>
        </p:spPr>
        <p:txBody>
          <a:bodyPr>
            <a:normAutofit fontScale="90000"/>
          </a:bodyPr>
          <a:lstStyle/>
          <a:p>
            <a:r>
              <a:rPr lang="en-US" sz="7400"/>
              <a:t>Analysis Before Developing a Program Plan</a:t>
            </a:r>
          </a:p>
        </p:txBody>
      </p:sp>
      <p:sp>
        <p:nvSpPr>
          <p:cNvPr id="3" name="Content Placeholder 2">
            <a:extLst>
              <a:ext uri="{FF2B5EF4-FFF2-40B4-BE49-F238E27FC236}">
                <a16:creationId xmlns:a16="http://schemas.microsoft.com/office/drawing/2014/main" id="{6BED4D89-0266-49A6-64ED-CF23431B14E8}"/>
              </a:ext>
            </a:extLst>
          </p:cNvPr>
          <p:cNvSpPr>
            <a:spLocks noGrp="1"/>
          </p:cNvSpPr>
          <p:nvPr>
            <p:ph type="subTitle" idx="1"/>
          </p:nvPr>
        </p:nvSpPr>
        <p:spPr>
          <a:xfrm>
            <a:off x="5289753" y="4599408"/>
            <a:ext cx="6269347" cy="738246"/>
          </a:xfrm>
        </p:spPr>
        <p:txBody>
          <a:bodyPr>
            <a:normAutofit/>
          </a:bodyPr>
          <a:lstStyle/>
          <a:p>
            <a:pPr marL="0" indent="0">
              <a:lnSpc>
                <a:spcPct val="100000"/>
              </a:lnSpc>
              <a:buNone/>
            </a:pPr>
            <a:r>
              <a:rPr lang="en-US" sz="1500">
                <a:solidFill>
                  <a:schemeClr val="tx1">
                    <a:lumMod val="85000"/>
                    <a:lumOff val="15000"/>
                  </a:schemeClr>
                </a:solidFill>
              </a:rPr>
              <a:t>Before you begin, you need to understand how much capacity your organization has. </a:t>
            </a:r>
          </a:p>
          <a:p>
            <a:pPr>
              <a:lnSpc>
                <a:spcPct val="100000"/>
              </a:lnSpc>
            </a:pPr>
            <a:endParaRPr lang="en-US" sz="1500">
              <a:solidFill>
                <a:schemeClr val="tx1">
                  <a:lumMod val="85000"/>
                  <a:lumOff val="15000"/>
                </a:schemeClr>
              </a:solidFill>
            </a:endParaRPr>
          </a:p>
        </p:txBody>
      </p:sp>
      <p:pic>
        <p:nvPicPr>
          <p:cNvPr id="4" name="Picture 3">
            <a:extLst>
              <a:ext uri="{FF2B5EF4-FFF2-40B4-BE49-F238E27FC236}">
                <a16:creationId xmlns:a16="http://schemas.microsoft.com/office/drawing/2014/main" id="{43281353-0FC5-88D6-715D-4881E9C5B4D6}"/>
              </a:ext>
            </a:extLst>
          </p:cNvPr>
          <p:cNvPicPr>
            <a:picLocks noChangeAspect="1"/>
          </p:cNvPicPr>
          <p:nvPr/>
        </p:nvPicPr>
        <p:blipFill rotWithShape="1">
          <a:blip r:embed="rId2"/>
          <a:srcRect l="36053" r="25928"/>
          <a:stretch/>
        </p:blipFill>
        <p:spPr>
          <a:xfrm>
            <a:off x="-1" y="1"/>
            <a:ext cx="4635315" cy="6857999"/>
          </a:xfrm>
          <a:prstGeom prst="rect">
            <a:avLst/>
          </a:prstGeom>
        </p:spPr>
      </p:pic>
      <p:cxnSp>
        <p:nvCxnSpPr>
          <p:cNvPr id="19" name="Straight Connector 1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B0217B-BEA5-7533-4FBD-2DB1DDA12BBF}"/>
              </a:ext>
            </a:extLst>
          </p:cNvPr>
          <p:cNvSpPr txBox="1"/>
          <p:nvPr/>
        </p:nvSpPr>
        <p:spPr>
          <a:xfrm>
            <a:off x="5289753" y="5241867"/>
            <a:ext cx="5774108" cy="784830"/>
          </a:xfrm>
          <a:prstGeom prst="rect">
            <a:avLst/>
          </a:prstGeom>
          <a:noFill/>
        </p:spPr>
        <p:txBody>
          <a:bodyPr wrap="square" rtlCol="0">
            <a:spAutoFit/>
          </a:bodyPr>
          <a:lstStyle/>
          <a:p>
            <a:r>
              <a:rPr lang="en-US" sz="1500" cap="all" spc="200">
                <a:solidFill>
                  <a:schemeClr val="tx1">
                    <a:lumMod val="85000"/>
                    <a:lumOff val="15000"/>
                  </a:schemeClr>
                </a:solidFill>
              </a:rPr>
              <a:t>BEFORE YOU BEGIN, YOU NEED TO DO AN ANALYSIS OF NEED IN YOUR AREA AND IF YOUR ORGANIZATION CAN MEET THAT NEED.</a:t>
            </a:r>
          </a:p>
        </p:txBody>
      </p:sp>
    </p:spTree>
    <p:extLst>
      <p:ext uri="{BB962C8B-B14F-4D97-AF65-F5344CB8AC3E}">
        <p14:creationId xmlns:p14="http://schemas.microsoft.com/office/powerpoint/2010/main" val="147696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A7F9-36AD-AB2B-AA42-CCE32EBC1560}"/>
              </a:ext>
            </a:extLst>
          </p:cNvPr>
          <p:cNvSpPr>
            <a:spLocks noGrp="1"/>
          </p:cNvSpPr>
          <p:nvPr>
            <p:ph type="title"/>
          </p:nvPr>
        </p:nvSpPr>
        <p:spPr/>
        <p:txBody>
          <a:bodyPr/>
          <a:lstStyle/>
          <a:p>
            <a:r>
              <a:rPr lang="en-US" b="1"/>
              <a:t>Organization Capacity</a:t>
            </a:r>
          </a:p>
        </p:txBody>
      </p:sp>
      <p:sp>
        <p:nvSpPr>
          <p:cNvPr id="3" name="Content Placeholder 2">
            <a:extLst>
              <a:ext uri="{FF2B5EF4-FFF2-40B4-BE49-F238E27FC236}">
                <a16:creationId xmlns:a16="http://schemas.microsoft.com/office/drawing/2014/main" id="{B64ECDF8-5E93-0C15-5CDE-3C5464CB3B39}"/>
              </a:ext>
            </a:extLst>
          </p:cNvPr>
          <p:cNvSpPr>
            <a:spLocks noGrp="1"/>
          </p:cNvSpPr>
          <p:nvPr>
            <p:ph idx="1"/>
          </p:nvPr>
        </p:nvSpPr>
        <p:spPr/>
        <p:txBody>
          <a:bodyPr>
            <a:normAutofit/>
          </a:bodyPr>
          <a:lstStyle/>
          <a:p>
            <a:pPr algn="l"/>
            <a:r>
              <a:rPr lang="en-US" sz="1800" b="0" i="0" u="none" strike="noStrike" baseline="0">
                <a:solidFill>
                  <a:srgbClr val="000000"/>
                </a:solidFill>
                <a:latin typeface="Avenir Next LT Pro Demi" panose="020B0704020202020204" pitchFamily="34" charset="0"/>
              </a:rPr>
              <a:t>Staffing Capacity</a:t>
            </a:r>
          </a:p>
          <a:p>
            <a:pPr marR="0" lvl="1" algn="l"/>
            <a:r>
              <a:rPr lang="en-US" sz="1700" b="0" i="0" u="none" strike="noStrike" baseline="0">
                <a:latin typeface="Avenir Next LT Pro" panose="020B0504020202020204" pitchFamily="34" charset="0"/>
              </a:rPr>
              <a:t>If you want to add a new project/program, does your staff have the capacity? </a:t>
            </a:r>
          </a:p>
          <a:p>
            <a:pPr marR="0" lvl="1" algn="l"/>
            <a:r>
              <a:rPr lang="en-US" sz="1700" b="0" i="0" u="none" strike="noStrike" baseline="0">
                <a:latin typeface="Avenir Next LT Pro" panose="020B0504020202020204" pitchFamily="34" charset="0"/>
              </a:rPr>
              <a:t>If you need additional staff, which roles will help with your capacity?</a:t>
            </a:r>
          </a:p>
          <a:p>
            <a:pPr marR="0" lvl="1" algn="l"/>
            <a:r>
              <a:rPr lang="en-US" sz="1700" b="0" i="0" u="none" strike="noStrike" baseline="0">
                <a:latin typeface="Avenir Next LT Pro" panose="020B0504020202020204" pitchFamily="34" charset="0"/>
              </a:rPr>
              <a:t>What expertise does your current staff have?</a:t>
            </a:r>
          </a:p>
          <a:p>
            <a:pPr marL="91440" marR="0" lvl="1" indent="-91440">
              <a:spcBef>
                <a:spcPts val="1200"/>
              </a:spcBef>
              <a:spcAft>
                <a:spcPts val="200"/>
              </a:spcAft>
              <a:buClr>
                <a:schemeClr val="accent1"/>
              </a:buClr>
              <a:buSzPct val="100000"/>
              <a:buFont typeface="Calibri" panose="020F0502020204030204" pitchFamily="34" charset="0"/>
              <a:buChar char=" "/>
            </a:pPr>
            <a:r>
              <a:rPr lang="en-US" b="1">
                <a:solidFill>
                  <a:srgbClr val="000000"/>
                </a:solidFill>
                <a:latin typeface="Avenir Next LT Pro Demi" panose="020B0704020202020204" pitchFamily="34" charset="0"/>
              </a:rPr>
              <a:t>Partnerships</a:t>
            </a:r>
          </a:p>
          <a:p>
            <a:pPr lvl="1">
              <a:buSzPct val="100000"/>
            </a:pPr>
            <a:r>
              <a:rPr lang="en-US" sz="1700">
                <a:latin typeface="Avenir Next LT Pro" panose="020B0504020202020204" pitchFamily="34" charset="0"/>
              </a:rPr>
              <a:t>What can your partner organization provide and what can you provide to increase capacity?</a:t>
            </a:r>
          </a:p>
          <a:p>
            <a:pPr marL="91440" marR="0" lvl="1" indent="-91440">
              <a:spcBef>
                <a:spcPts val="1200"/>
              </a:spcBef>
              <a:spcAft>
                <a:spcPts val="200"/>
              </a:spcAft>
              <a:buClr>
                <a:schemeClr val="accent1"/>
              </a:buClr>
              <a:buSzPct val="100000"/>
              <a:buFont typeface="Calibri" panose="020F0502020204030204" pitchFamily="34" charset="0"/>
              <a:buChar char=" "/>
            </a:pPr>
            <a:r>
              <a:rPr lang="en-US" b="1">
                <a:solidFill>
                  <a:srgbClr val="000000"/>
                </a:solidFill>
                <a:latin typeface="Avenir Next LT Pro Demi" panose="020B0704020202020204" pitchFamily="34" charset="0"/>
              </a:rPr>
              <a:t>Organization Capacity</a:t>
            </a:r>
          </a:p>
          <a:p>
            <a:pPr lvl="1">
              <a:buSzPct val="100000"/>
            </a:pPr>
            <a:r>
              <a:rPr lang="en-US" sz="1700">
                <a:latin typeface="Avenir Next LT Pro" panose="020B0504020202020204" pitchFamily="34" charset="0"/>
              </a:rPr>
              <a:t>Is this in your “wheelhouse”?</a:t>
            </a:r>
          </a:p>
          <a:p>
            <a:pPr lvl="1">
              <a:buSzPct val="100000"/>
            </a:pPr>
            <a:r>
              <a:rPr lang="en-US" sz="1700">
                <a:latin typeface="Avenir Next LT Pro" panose="020B0504020202020204" pitchFamily="34" charset="0"/>
              </a:rPr>
              <a:t>Is your organization financial sustainable?</a:t>
            </a:r>
          </a:p>
        </p:txBody>
      </p:sp>
    </p:spTree>
    <p:extLst>
      <p:ext uri="{BB962C8B-B14F-4D97-AF65-F5344CB8AC3E}">
        <p14:creationId xmlns:p14="http://schemas.microsoft.com/office/powerpoint/2010/main" val="1285149287"/>
      </p:ext>
    </p:extLst>
  </p:cSld>
  <p:clrMapOvr>
    <a:masterClrMapping/>
  </p:clrMapOvr>
</p:sld>
</file>

<file path=ppt/theme/theme1.xml><?xml version="1.0" encoding="utf-8"?>
<a:theme xmlns:a="http://schemas.openxmlformats.org/drawingml/2006/main" name="RetrospectVTI">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91C890CC1C141B3769DAEBBB08F26" ma:contentTypeVersion="7" ma:contentTypeDescription="Create a new document." ma:contentTypeScope="" ma:versionID="e421a4fe5f8803a424d1170cd6b71f44">
  <xsd:schema xmlns:xsd="http://www.w3.org/2001/XMLSchema" xmlns:xs="http://www.w3.org/2001/XMLSchema" xmlns:p="http://schemas.microsoft.com/office/2006/metadata/properties" xmlns:ns1="http://schemas.microsoft.com/sharepoint/v3" xmlns:ns2="628deba3-ad18-4f7d-837d-8b626f24ef64" targetNamespace="http://schemas.microsoft.com/office/2006/metadata/properties" ma:root="true" ma:fieldsID="ccde1ab382c562759cc71332a52d597b" ns1:_="" ns2:_="">
    <xsd:import namespace="http://schemas.microsoft.com/sharepoint/v3"/>
    <xsd:import namespace="628deba3-ad18-4f7d-837d-8b626f24ef64"/>
    <xsd:element name="properties">
      <xsd:complexType>
        <xsd:sequence>
          <xsd:element name="documentManagement">
            <xsd:complexType>
              <xsd:all>
                <xsd:element ref="ns1:PublishingStartDate" minOccurs="0"/>
                <xsd:element ref="ns1:PublishingExpirationDate" minOccurs="0"/>
                <xsd:element ref="ns2:URL" minOccurs="0"/>
                <xsd:element ref="ns2:UR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deba3-ad18-4f7d-837d-8b626f24ef64" elementFormDefault="qualified">
    <xsd:import namespace="http://schemas.microsoft.com/office/2006/documentManagement/types"/>
    <xsd:import namespace="http://schemas.microsoft.com/office/infopath/2007/PartnerControls"/>
    <xsd:element name="URL" ma:index="1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s" ma:index="11" nillable="true" ma:displayName="URLs" ma:list="{3e68b601-11f6-4942-a07e-a047c38a7446}" ma:internalName="URLs" ma:showField="ComplianceAsset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URLs xmlns="628deba3-ad18-4f7d-837d-8b626f24ef64"/>
    <URL xmlns="628deba3-ad18-4f7d-837d-8b626f24ef64">
      <Url xsi:nil="true"/>
      <Description xsi:nil="true"/>
    </URL>
  </documentManagement>
</p:properties>
</file>

<file path=customXml/itemProps1.xml><?xml version="1.0" encoding="utf-8"?>
<ds:datastoreItem xmlns:ds="http://schemas.openxmlformats.org/officeDocument/2006/customXml" ds:itemID="{4862CD87-7D15-4600-89F6-6FCDCE749707}"/>
</file>

<file path=customXml/itemProps2.xml><?xml version="1.0" encoding="utf-8"?>
<ds:datastoreItem xmlns:ds="http://schemas.openxmlformats.org/officeDocument/2006/customXml" ds:itemID="{0FB0B2A6-D413-4A09-A6C6-E3EE3B1776D8}">
  <ds:schemaRefs>
    <ds:schemaRef ds:uri="http://schemas.microsoft.com/sharepoint/v3/contenttype/forms"/>
  </ds:schemaRefs>
</ds:datastoreItem>
</file>

<file path=customXml/itemProps3.xml><?xml version="1.0" encoding="utf-8"?>
<ds:datastoreItem xmlns:ds="http://schemas.openxmlformats.org/officeDocument/2006/customXml" ds:itemID="{DF6B72DB-C232-4BC8-A877-0689482A6FF8}">
  <ds:schemaRefs>
    <ds:schemaRef ds:uri="http://purl.org/dc/terms/"/>
    <ds:schemaRef ds:uri="dd54045c-b46d-4c13-9da1-a7be3883e8fd"/>
    <ds:schemaRef ds:uri="http://purl.org/dc/dcmitype/"/>
    <ds:schemaRef ds:uri="http://schemas.microsoft.com/office/infopath/2007/PartnerControls"/>
    <ds:schemaRef ds:uri="http://purl.org/dc/elements/1.1/"/>
    <ds:schemaRef ds:uri="http://schemas.microsoft.com/office/2006/documentManagement/types"/>
    <ds:schemaRef ds:uri="eb97dfe2-fd51-4e41-93e8-d8716fab69f8"/>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3221</Words>
  <Application>Microsoft Office PowerPoint</Application>
  <PresentationFormat>Widescreen</PresentationFormat>
  <Paragraphs>463</Paragraphs>
  <Slides>48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Arial</vt:lpstr>
      <vt:lpstr>Avenir</vt:lpstr>
      <vt:lpstr>Avenir Black</vt:lpstr>
      <vt:lpstr>Avenir Book</vt:lpstr>
      <vt:lpstr>Avenir Medium</vt:lpstr>
      <vt:lpstr>Avenir Next LT Pro</vt:lpstr>
      <vt:lpstr>Avenir Next LT Pro Demi</vt:lpstr>
      <vt:lpstr>Avenir Next LT Pro Light</vt:lpstr>
      <vt:lpstr>Calibri</vt:lpstr>
      <vt:lpstr>Symbol</vt:lpstr>
      <vt:lpstr>Times New Roman</vt:lpstr>
      <vt:lpstr>Wingdings</vt:lpstr>
      <vt:lpstr>RetrospectVTI</vt:lpstr>
      <vt:lpstr>Office of Employment and Training</vt:lpstr>
      <vt:lpstr>Welcome and Introductions</vt:lpstr>
      <vt:lpstr>Today’s Presenters…</vt:lpstr>
      <vt:lpstr>Why are We Here?</vt:lpstr>
      <vt:lpstr>Illinois Department of Commerce and Economic Opportunity </vt:lpstr>
      <vt:lpstr>What we will cover today.</vt:lpstr>
      <vt:lpstr>NOFO Review – Key Elements Guide</vt:lpstr>
      <vt:lpstr>Analysis Before Developing a Program Plan</vt:lpstr>
      <vt:lpstr>Organization Capacity</vt:lpstr>
      <vt:lpstr>Identifying the Need</vt:lpstr>
      <vt:lpstr>Developing a Program Plan</vt:lpstr>
      <vt:lpstr>Questions To Consider Before Starting Any Workforce Grant Application </vt:lpstr>
      <vt:lpstr>Jamboard #1-3</vt:lpstr>
      <vt:lpstr>Consider Partnerships</vt:lpstr>
      <vt:lpstr>Consider Partnerships</vt:lpstr>
      <vt:lpstr>Tell Us About Your Partners</vt:lpstr>
      <vt:lpstr>Jamboard #4</vt:lpstr>
      <vt:lpstr>Connecting the Need to Each Step of the Process</vt:lpstr>
      <vt:lpstr>Goals and Objectives</vt:lpstr>
      <vt:lpstr>Goals and Objectives</vt:lpstr>
      <vt:lpstr>Example Goal and Objectives</vt:lpstr>
      <vt:lpstr>Understanding Goals and Objectives</vt:lpstr>
      <vt:lpstr>Review and Consider</vt:lpstr>
      <vt:lpstr>Consider Partnerships</vt:lpstr>
      <vt:lpstr>Expand or Regroup</vt:lpstr>
      <vt:lpstr>Creating Your Workplan</vt:lpstr>
      <vt:lpstr>Workplan</vt:lpstr>
      <vt:lpstr>Creating Your Workplan</vt:lpstr>
      <vt:lpstr>Example Workplan</vt:lpstr>
      <vt:lpstr>Jamboard #5-8</vt:lpstr>
      <vt:lpstr>Review and Consider</vt:lpstr>
      <vt:lpstr>Review and Consider – Pivot Points</vt:lpstr>
      <vt:lpstr>Expand or Regroup</vt:lpstr>
      <vt:lpstr>Services Related to the Workplan</vt:lpstr>
      <vt:lpstr>JTED Program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Criteria Related to the Workplan</vt:lpstr>
      <vt:lpstr>PowerPoint Presentation</vt:lpstr>
      <vt:lpstr>Tips to Remember Before You Submit</vt:lpstr>
      <vt:lpstr>Additional Tips...</vt:lpstr>
      <vt:lpstr>Best Practices and Lessons Learned...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Employment and Training</dc:title>
  <dc:creator>Blalock, Sarah</dc:creator>
  <cp:lastModifiedBy>Stone, Tammy</cp:lastModifiedBy>
  <cp:revision>1</cp:revision>
  <dcterms:created xsi:type="dcterms:W3CDTF">2023-10-02T21:45:21Z</dcterms:created>
  <dcterms:modified xsi:type="dcterms:W3CDTF">2023-12-19T20:59:32Z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0x0101003D691C890CC1C141B3769DAEBBB08F26</vt:lpwstr>
  </property>
</Properties>
</file>