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3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x="14630400" cy="8229600"/>
  <p:notesSz cx="8229600" cy="14630400"/>
  <p:embeddedFontLst>
    <p:embeddedFont>
      <p:font typeface="Barlow" panose="020B060402020202020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5DC301-3B92-4C19-A932-FBF88245BEE7}" v="96" dt="2025-10-16T18:13:22.327"/>
    <p1510:client id="{1E00099E-416F-4EEF-8750-FA0F15D36B0C}" v="158" dt="2025-10-16T18:07:42.561"/>
    <p1510:client id="{481F77B2-8B53-49FE-9B66-61199BF615F0}" v="4" dt="2025-10-16T17:13:32.230"/>
    <p1510:client id="{B3132B59-04CD-4F71-8F86-DEADFE524543}" v="2" dt="2025-10-16T17:22:31.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Terah" userId="S::terah.scott@illinois.gov::5a05a426-9529-4991-a830-3e4df08317e0" providerId="AD" clId="Web-{481F77B2-8B53-49FE-9B66-61199BF615F0}"/>
    <pc:docChg chg="modSld">
      <pc:chgData name="Scott, Terah" userId="S::terah.scott@illinois.gov::5a05a426-9529-4991-a830-3e4df08317e0" providerId="AD" clId="Web-{481F77B2-8B53-49FE-9B66-61199BF615F0}" dt="2025-10-16T17:13:32.230" v="3"/>
      <pc:docMkLst>
        <pc:docMk/>
      </pc:docMkLst>
      <pc:sldChg chg="modSp">
        <pc:chgData name="Scott, Terah" userId="S::terah.scott@illinois.gov::5a05a426-9529-4991-a830-3e4df08317e0" providerId="AD" clId="Web-{481F77B2-8B53-49FE-9B66-61199BF615F0}" dt="2025-10-16T17:13:32.230" v="3"/>
        <pc:sldMkLst>
          <pc:docMk/>
          <pc:sldMk cId="0" sldId="258"/>
        </pc:sldMkLst>
        <pc:spChg chg="mod">
          <ac:chgData name="Scott, Terah" userId="S::terah.scott@illinois.gov::5a05a426-9529-4991-a830-3e4df08317e0" providerId="AD" clId="Web-{481F77B2-8B53-49FE-9B66-61199BF615F0}" dt="2025-10-16T17:13:32.230" v="3"/>
          <ac:spMkLst>
            <pc:docMk/>
            <pc:sldMk cId="0" sldId="258"/>
            <ac:spMk id="18" creationId="{00000000-0000-0000-0000-000000000000}"/>
          </ac:spMkLst>
        </pc:spChg>
      </pc:sldChg>
    </pc:docChg>
  </pc:docChgLst>
  <pc:docChgLst>
    <pc:chgData name="Scott, Terah" userId="S::terah.scott@illinois.gov::5a05a426-9529-4991-a830-3e4df08317e0" providerId="AD" clId="Web-{B3132B59-04CD-4F71-8F86-DEADFE524543}"/>
    <pc:docChg chg="modSld">
      <pc:chgData name="Scott, Terah" userId="S::terah.scott@illinois.gov::5a05a426-9529-4991-a830-3e4df08317e0" providerId="AD" clId="Web-{B3132B59-04CD-4F71-8F86-DEADFE524543}" dt="2025-10-16T17:22:31.756" v="1"/>
      <pc:docMkLst>
        <pc:docMk/>
      </pc:docMkLst>
      <pc:sldChg chg="modSp">
        <pc:chgData name="Scott, Terah" userId="S::terah.scott@illinois.gov::5a05a426-9529-4991-a830-3e4df08317e0" providerId="AD" clId="Web-{B3132B59-04CD-4F71-8F86-DEADFE524543}" dt="2025-10-16T17:22:31.756" v="1"/>
        <pc:sldMkLst>
          <pc:docMk/>
          <pc:sldMk cId="0" sldId="263"/>
        </pc:sldMkLst>
        <pc:spChg chg="mod">
          <ac:chgData name="Scott, Terah" userId="S::terah.scott@illinois.gov::5a05a426-9529-4991-a830-3e4df08317e0" providerId="AD" clId="Web-{B3132B59-04CD-4F71-8F86-DEADFE524543}" dt="2025-10-16T17:22:31.756" v="1"/>
          <ac:spMkLst>
            <pc:docMk/>
            <pc:sldMk cId="0" sldId="263"/>
            <ac:spMk id="16" creationId="{00000000-0000-0000-0000-000000000000}"/>
          </ac:spMkLst>
        </pc:spChg>
      </pc:sldChg>
    </pc:docChg>
  </pc:docChgLst>
  <pc:docChgLst>
    <pc:chgData name="Stone, Tammy" userId="e1ecd757-a85b-4308-804d-1244c722cbdb" providerId="ADAL" clId="{1E00099E-416F-4EEF-8750-FA0F15D36B0C}"/>
    <pc:docChg chg="undo custSel addSld delSld modSld">
      <pc:chgData name="Stone, Tammy" userId="e1ecd757-a85b-4308-804d-1244c722cbdb" providerId="ADAL" clId="{1E00099E-416F-4EEF-8750-FA0F15D36B0C}" dt="2025-10-16T18:07:42.561" v="158" actId="6549"/>
      <pc:docMkLst>
        <pc:docMk/>
      </pc:docMkLst>
      <pc:sldChg chg="modSp mod">
        <pc:chgData name="Stone, Tammy" userId="e1ecd757-a85b-4308-804d-1244c722cbdb" providerId="ADAL" clId="{1E00099E-416F-4EEF-8750-FA0F15D36B0C}" dt="2025-10-16T17:16:50.895" v="0" actId="20577"/>
        <pc:sldMkLst>
          <pc:docMk/>
          <pc:sldMk cId="0" sldId="260"/>
        </pc:sldMkLst>
        <pc:spChg chg="mod">
          <ac:chgData name="Stone, Tammy" userId="e1ecd757-a85b-4308-804d-1244c722cbdb" providerId="ADAL" clId="{1E00099E-416F-4EEF-8750-FA0F15D36B0C}" dt="2025-10-16T17:16:50.895" v="0" actId="20577"/>
          <ac:spMkLst>
            <pc:docMk/>
            <pc:sldMk cId="0" sldId="260"/>
            <ac:spMk id="17" creationId="{811118BB-4575-08AE-8E1C-AFF42F0E00F3}"/>
          </ac:spMkLst>
        </pc:spChg>
      </pc:sldChg>
      <pc:sldChg chg="addSp delSp modSp mod">
        <pc:chgData name="Stone, Tammy" userId="e1ecd757-a85b-4308-804d-1244c722cbdb" providerId="ADAL" clId="{1E00099E-416F-4EEF-8750-FA0F15D36B0C}" dt="2025-10-16T17:20:20.687" v="45" actId="20577"/>
        <pc:sldMkLst>
          <pc:docMk/>
          <pc:sldMk cId="0" sldId="261"/>
        </pc:sldMkLst>
        <pc:spChg chg="mod">
          <ac:chgData name="Stone, Tammy" userId="e1ecd757-a85b-4308-804d-1244c722cbdb" providerId="ADAL" clId="{1E00099E-416F-4EEF-8750-FA0F15D36B0C}" dt="2025-10-16T17:20:20.687" v="45" actId="20577"/>
          <ac:spMkLst>
            <pc:docMk/>
            <pc:sldMk cId="0" sldId="261"/>
            <ac:spMk id="6" creationId="{00000000-0000-0000-0000-000000000000}"/>
          </ac:spMkLst>
        </pc:spChg>
        <pc:spChg chg="mod">
          <ac:chgData name="Stone, Tammy" userId="e1ecd757-a85b-4308-804d-1244c722cbdb" providerId="ADAL" clId="{1E00099E-416F-4EEF-8750-FA0F15D36B0C}" dt="2025-10-16T17:20:14.897" v="44" actId="20577"/>
          <ac:spMkLst>
            <pc:docMk/>
            <pc:sldMk cId="0" sldId="261"/>
            <ac:spMk id="10" creationId="{00000000-0000-0000-0000-000000000000}"/>
          </ac:spMkLst>
        </pc:spChg>
        <pc:spChg chg="add del mod">
          <ac:chgData name="Stone, Tammy" userId="e1ecd757-a85b-4308-804d-1244c722cbdb" providerId="ADAL" clId="{1E00099E-416F-4EEF-8750-FA0F15D36B0C}" dt="2025-10-16T17:19:01.845" v="11"/>
          <ac:spMkLst>
            <pc:docMk/>
            <pc:sldMk cId="0" sldId="261"/>
            <ac:spMk id="12" creationId="{58922770-CD5F-3CF1-D4A5-1FD130F01C7C}"/>
          </ac:spMkLst>
        </pc:spChg>
        <pc:spChg chg="add del mod">
          <ac:chgData name="Stone, Tammy" userId="e1ecd757-a85b-4308-804d-1244c722cbdb" providerId="ADAL" clId="{1E00099E-416F-4EEF-8750-FA0F15D36B0C}" dt="2025-10-16T17:19:01.842" v="9" actId="478"/>
          <ac:spMkLst>
            <pc:docMk/>
            <pc:sldMk cId="0" sldId="261"/>
            <ac:spMk id="13" creationId="{61EBC263-42FA-55A0-7B6E-CF13743B0F78}"/>
          </ac:spMkLst>
        </pc:spChg>
        <pc:spChg chg="add mod">
          <ac:chgData name="Stone, Tammy" userId="e1ecd757-a85b-4308-804d-1244c722cbdb" providerId="ADAL" clId="{1E00099E-416F-4EEF-8750-FA0F15D36B0C}" dt="2025-10-16T17:19:59.525" v="33" actId="20577"/>
          <ac:spMkLst>
            <pc:docMk/>
            <pc:sldMk cId="0" sldId="261"/>
            <ac:spMk id="15" creationId="{9651B74A-FC56-298C-9C29-2BA9B1804603}"/>
          </ac:spMkLst>
        </pc:spChg>
      </pc:sldChg>
      <pc:sldChg chg="modSp mod">
        <pc:chgData name="Stone, Tammy" userId="e1ecd757-a85b-4308-804d-1244c722cbdb" providerId="ADAL" clId="{1E00099E-416F-4EEF-8750-FA0F15D36B0C}" dt="2025-10-16T17:20:57.495" v="47" actId="20577"/>
        <pc:sldMkLst>
          <pc:docMk/>
          <pc:sldMk cId="0" sldId="262"/>
        </pc:sldMkLst>
        <pc:spChg chg="mod">
          <ac:chgData name="Stone, Tammy" userId="e1ecd757-a85b-4308-804d-1244c722cbdb" providerId="ADAL" clId="{1E00099E-416F-4EEF-8750-FA0F15D36B0C}" dt="2025-10-16T17:20:53.109" v="46" actId="20577"/>
          <ac:spMkLst>
            <pc:docMk/>
            <pc:sldMk cId="0" sldId="262"/>
            <ac:spMk id="6" creationId="{00000000-0000-0000-0000-000000000000}"/>
          </ac:spMkLst>
        </pc:spChg>
        <pc:spChg chg="mod">
          <ac:chgData name="Stone, Tammy" userId="e1ecd757-a85b-4308-804d-1244c722cbdb" providerId="ADAL" clId="{1E00099E-416F-4EEF-8750-FA0F15D36B0C}" dt="2025-10-16T17:20:57.495" v="47" actId="20577"/>
          <ac:spMkLst>
            <pc:docMk/>
            <pc:sldMk cId="0" sldId="262"/>
            <ac:spMk id="10" creationId="{00000000-0000-0000-0000-000000000000}"/>
          </ac:spMkLst>
        </pc:spChg>
      </pc:sldChg>
      <pc:sldChg chg="modSp mod">
        <pc:chgData name="Stone, Tammy" userId="e1ecd757-a85b-4308-804d-1244c722cbdb" providerId="ADAL" clId="{1E00099E-416F-4EEF-8750-FA0F15D36B0C}" dt="2025-10-16T17:29:26.242" v="48" actId="207"/>
        <pc:sldMkLst>
          <pc:docMk/>
          <pc:sldMk cId="0" sldId="269"/>
        </pc:sldMkLst>
        <pc:spChg chg="mod">
          <ac:chgData name="Stone, Tammy" userId="e1ecd757-a85b-4308-804d-1244c722cbdb" providerId="ADAL" clId="{1E00099E-416F-4EEF-8750-FA0F15D36B0C}" dt="2025-10-16T17:29:26.242" v="48" actId="207"/>
          <ac:spMkLst>
            <pc:docMk/>
            <pc:sldMk cId="0" sldId="269"/>
            <ac:spMk id="22" creationId="{00000000-0000-0000-0000-000000000000}"/>
          </ac:spMkLst>
        </pc:spChg>
      </pc:sldChg>
      <pc:sldChg chg="modSp mod">
        <pc:chgData name="Stone, Tammy" userId="e1ecd757-a85b-4308-804d-1244c722cbdb" providerId="ADAL" clId="{1E00099E-416F-4EEF-8750-FA0F15D36B0C}" dt="2025-10-16T17:37:31.309" v="121" actId="1036"/>
        <pc:sldMkLst>
          <pc:docMk/>
          <pc:sldMk cId="0" sldId="272"/>
        </pc:sldMkLst>
        <pc:spChg chg="mod">
          <ac:chgData name="Stone, Tammy" userId="e1ecd757-a85b-4308-804d-1244c722cbdb" providerId="ADAL" clId="{1E00099E-416F-4EEF-8750-FA0F15D36B0C}" dt="2025-10-16T17:32:48.354" v="50" actId="1076"/>
          <ac:spMkLst>
            <pc:docMk/>
            <pc:sldMk cId="0" sldId="272"/>
            <ac:spMk id="7" creationId="{00000000-0000-0000-0000-000000000000}"/>
          </ac:spMkLst>
        </pc:spChg>
        <pc:spChg chg="mod">
          <ac:chgData name="Stone, Tammy" userId="e1ecd757-a85b-4308-804d-1244c722cbdb" providerId="ADAL" clId="{1E00099E-416F-4EEF-8750-FA0F15D36B0C}" dt="2025-10-16T17:37:21.159" v="100" actId="1035"/>
          <ac:spMkLst>
            <pc:docMk/>
            <pc:sldMk cId="0" sldId="272"/>
            <ac:spMk id="8" creationId="{00000000-0000-0000-0000-000000000000}"/>
          </ac:spMkLst>
        </pc:spChg>
        <pc:spChg chg="mod">
          <ac:chgData name="Stone, Tammy" userId="e1ecd757-a85b-4308-804d-1244c722cbdb" providerId="ADAL" clId="{1E00099E-416F-4EEF-8750-FA0F15D36B0C}" dt="2025-10-16T17:37:09.616" v="96" actId="1035"/>
          <ac:spMkLst>
            <pc:docMk/>
            <pc:sldMk cId="0" sldId="272"/>
            <ac:spMk id="9" creationId="{00000000-0000-0000-0000-000000000000}"/>
          </ac:spMkLst>
        </pc:spChg>
        <pc:spChg chg="mod">
          <ac:chgData name="Stone, Tammy" userId="e1ecd757-a85b-4308-804d-1244c722cbdb" providerId="ADAL" clId="{1E00099E-416F-4EEF-8750-FA0F15D36B0C}" dt="2025-10-16T17:37:31.309" v="121" actId="1036"/>
          <ac:spMkLst>
            <pc:docMk/>
            <pc:sldMk cId="0" sldId="272"/>
            <ac:spMk id="11" creationId="{00000000-0000-0000-0000-000000000000}"/>
          </ac:spMkLst>
        </pc:spChg>
        <pc:spChg chg="mod">
          <ac:chgData name="Stone, Tammy" userId="e1ecd757-a85b-4308-804d-1244c722cbdb" providerId="ADAL" clId="{1E00099E-416F-4EEF-8750-FA0F15D36B0C}" dt="2025-10-16T17:37:31.309" v="121" actId="1036"/>
          <ac:spMkLst>
            <pc:docMk/>
            <pc:sldMk cId="0" sldId="272"/>
            <ac:spMk id="12" creationId="{00000000-0000-0000-0000-000000000000}"/>
          </ac:spMkLst>
        </pc:spChg>
        <pc:spChg chg="mod ord">
          <ac:chgData name="Stone, Tammy" userId="e1ecd757-a85b-4308-804d-1244c722cbdb" providerId="ADAL" clId="{1E00099E-416F-4EEF-8750-FA0F15D36B0C}" dt="2025-10-16T17:34:32.626" v="57" actId="1076"/>
          <ac:spMkLst>
            <pc:docMk/>
            <pc:sldMk cId="0" sldId="272"/>
            <ac:spMk id="24" creationId="{E7C3E7A6-D7DE-2461-7C31-65A444F5A1A4}"/>
          </ac:spMkLst>
        </pc:spChg>
        <pc:picChg chg="mod">
          <ac:chgData name="Stone, Tammy" userId="e1ecd757-a85b-4308-804d-1244c722cbdb" providerId="ADAL" clId="{1E00099E-416F-4EEF-8750-FA0F15D36B0C}" dt="2025-10-16T17:37:21.159" v="100" actId="1035"/>
          <ac:picMkLst>
            <pc:docMk/>
            <pc:sldMk cId="0" sldId="272"/>
            <ac:picMk id="10" creationId="{00000000-0000-0000-0000-000000000000}"/>
          </ac:picMkLst>
        </pc:picChg>
        <pc:picChg chg="mod ord">
          <ac:chgData name="Stone, Tammy" userId="e1ecd757-a85b-4308-804d-1244c722cbdb" providerId="ADAL" clId="{1E00099E-416F-4EEF-8750-FA0F15D36B0C}" dt="2025-10-16T17:34:22.029" v="55" actId="1076"/>
          <ac:picMkLst>
            <pc:docMk/>
            <pc:sldMk cId="0" sldId="272"/>
            <ac:picMk id="20" creationId="{00000000-0000-0000-0000-000000000000}"/>
          </ac:picMkLst>
        </pc:picChg>
      </pc:sldChg>
      <pc:sldChg chg="modSp mod">
        <pc:chgData name="Stone, Tammy" userId="e1ecd757-a85b-4308-804d-1244c722cbdb" providerId="ADAL" clId="{1E00099E-416F-4EEF-8750-FA0F15D36B0C}" dt="2025-10-16T17:38:21.491" v="122" actId="1076"/>
        <pc:sldMkLst>
          <pc:docMk/>
          <pc:sldMk cId="0" sldId="273"/>
        </pc:sldMkLst>
        <pc:spChg chg="mod">
          <ac:chgData name="Stone, Tammy" userId="e1ecd757-a85b-4308-804d-1244c722cbdb" providerId="ADAL" clId="{1E00099E-416F-4EEF-8750-FA0F15D36B0C}" dt="2025-10-16T17:38:21.491" v="122" actId="1076"/>
          <ac:spMkLst>
            <pc:docMk/>
            <pc:sldMk cId="0" sldId="273"/>
            <ac:spMk id="13" creationId="{00000000-0000-0000-0000-000000000000}"/>
          </ac:spMkLst>
        </pc:spChg>
        <pc:spChg chg="mod">
          <ac:chgData name="Stone, Tammy" userId="e1ecd757-a85b-4308-804d-1244c722cbdb" providerId="ADAL" clId="{1E00099E-416F-4EEF-8750-FA0F15D36B0C}" dt="2025-10-16T17:38:21.491" v="122" actId="1076"/>
          <ac:spMkLst>
            <pc:docMk/>
            <pc:sldMk cId="0" sldId="273"/>
            <ac:spMk id="15" creationId="{00000000-0000-0000-0000-000000000000}"/>
          </ac:spMkLst>
        </pc:spChg>
      </pc:sldChg>
      <pc:sldChg chg="modSp mod">
        <pc:chgData name="Stone, Tammy" userId="e1ecd757-a85b-4308-804d-1244c722cbdb" providerId="ADAL" clId="{1E00099E-416F-4EEF-8750-FA0F15D36B0C}" dt="2025-10-16T17:46:37.598" v="128" actId="20577"/>
        <pc:sldMkLst>
          <pc:docMk/>
          <pc:sldMk cId="0" sldId="278"/>
        </pc:sldMkLst>
        <pc:spChg chg="mod">
          <ac:chgData name="Stone, Tammy" userId="e1ecd757-a85b-4308-804d-1244c722cbdb" providerId="ADAL" clId="{1E00099E-416F-4EEF-8750-FA0F15D36B0C}" dt="2025-10-16T17:46:37.598" v="128" actId="20577"/>
          <ac:spMkLst>
            <pc:docMk/>
            <pc:sldMk cId="0" sldId="278"/>
            <ac:spMk id="2" creationId="{00000000-0000-0000-0000-000000000000}"/>
          </ac:spMkLst>
        </pc:spChg>
      </pc:sldChg>
      <pc:sldChg chg="addSp delSp modSp mod">
        <pc:chgData name="Stone, Tammy" userId="e1ecd757-a85b-4308-804d-1244c722cbdb" providerId="ADAL" clId="{1E00099E-416F-4EEF-8750-FA0F15D36B0C}" dt="2025-10-16T18:07:42.561" v="158" actId="6549"/>
        <pc:sldMkLst>
          <pc:docMk/>
          <pc:sldMk cId="0" sldId="279"/>
        </pc:sldMkLst>
        <pc:spChg chg="del mod">
          <ac:chgData name="Stone, Tammy" userId="e1ecd757-a85b-4308-804d-1244c722cbdb" providerId="ADAL" clId="{1E00099E-416F-4EEF-8750-FA0F15D36B0C}" dt="2025-10-16T18:05:26.318" v="133" actId="478"/>
          <ac:spMkLst>
            <pc:docMk/>
            <pc:sldMk cId="0" sldId="279"/>
            <ac:spMk id="13" creationId="{00000000-0000-0000-0000-000000000000}"/>
          </ac:spMkLst>
        </pc:spChg>
        <pc:spChg chg="mod">
          <ac:chgData name="Stone, Tammy" userId="e1ecd757-a85b-4308-804d-1244c722cbdb" providerId="ADAL" clId="{1E00099E-416F-4EEF-8750-FA0F15D36B0C}" dt="2025-10-16T18:05:36.017" v="150" actId="1036"/>
          <ac:spMkLst>
            <pc:docMk/>
            <pc:sldMk cId="0" sldId="279"/>
            <ac:spMk id="14" creationId="{00000000-0000-0000-0000-000000000000}"/>
          </ac:spMkLst>
        </pc:spChg>
        <pc:spChg chg="mod">
          <ac:chgData name="Stone, Tammy" userId="e1ecd757-a85b-4308-804d-1244c722cbdb" providerId="ADAL" clId="{1E00099E-416F-4EEF-8750-FA0F15D36B0C}" dt="2025-10-16T18:05:36.017" v="150" actId="1036"/>
          <ac:spMkLst>
            <pc:docMk/>
            <pc:sldMk cId="0" sldId="279"/>
            <ac:spMk id="15" creationId="{00000000-0000-0000-0000-000000000000}"/>
          </ac:spMkLst>
        </pc:spChg>
        <pc:spChg chg="add del mod">
          <ac:chgData name="Stone, Tammy" userId="e1ecd757-a85b-4308-804d-1244c722cbdb" providerId="ADAL" clId="{1E00099E-416F-4EEF-8750-FA0F15D36B0C}" dt="2025-10-16T18:06:55.643" v="154" actId="22"/>
          <ac:spMkLst>
            <pc:docMk/>
            <pc:sldMk cId="0" sldId="279"/>
            <ac:spMk id="18" creationId="{0BC682C8-E29C-07BD-44AB-75A93A2D1045}"/>
          </ac:spMkLst>
        </pc:spChg>
        <pc:spChg chg="add mod">
          <ac:chgData name="Stone, Tammy" userId="e1ecd757-a85b-4308-804d-1244c722cbdb" providerId="ADAL" clId="{1E00099E-416F-4EEF-8750-FA0F15D36B0C}" dt="2025-10-16T18:07:42.561" v="158" actId="6549"/>
          <ac:spMkLst>
            <pc:docMk/>
            <pc:sldMk cId="0" sldId="279"/>
            <ac:spMk id="19" creationId="{B651FD72-2053-85E7-C058-E82EF773E656}"/>
          </ac:spMkLst>
        </pc:spChg>
        <pc:picChg chg="del">
          <ac:chgData name="Stone, Tammy" userId="e1ecd757-a85b-4308-804d-1244c722cbdb" providerId="ADAL" clId="{1E00099E-416F-4EEF-8750-FA0F15D36B0C}" dt="2025-10-16T17:52:09.366" v="130" actId="478"/>
          <ac:picMkLst>
            <pc:docMk/>
            <pc:sldMk cId="0" sldId="279"/>
            <ac:picMk id="2" creationId="{00000000-0000-0000-0000-000000000000}"/>
          </ac:picMkLst>
        </pc:picChg>
        <pc:picChg chg="add mod">
          <ac:chgData name="Stone, Tammy" userId="e1ecd757-a85b-4308-804d-1244c722cbdb" providerId="ADAL" clId="{1E00099E-416F-4EEF-8750-FA0F15D36B0C}" dt="2025-10-16T17:52:10.970" v="131"/>
          <ac:picMkLst>
            <pc:docMk/>
            <pc:sldMk cId="0" sldId="279"/>
            <ac:picMk id="16" creationId="{9300FC71-4030-0193-0FEA-B78A33DEF222}"/>
          </ac:picMkLst>
        </pc:picChg>
      </pc:sldChg>
      <pc:sldChg chg="add del">
        <pc:chgData name="Stone, Tammy" userId="e1ecd757-a85b-4308-804d-1244c722cbdb" providerId="ADAL" clId="{1E00099E-416F-4EEF-8750-FA0F15D36B0C}" dt="2025-10-16T17:51:01.969" v="129" actId="2696"/>
        <pc:sldMkLst>
          <pc:docMk/>
          <pc:sldMk cId="2434044238" sldId="281"/>
        </pc:sldMkLst>
      </pc:sldChg>
    </pc:docChg>
  </pc:docChgLst>
  <pc:docChgLst>
    <pc:chgData name="Scott, Terah" userId="S::terah.scott@illinois.gov::5a05a426-9529-4991-a830-3e4df08317e0" providerId="AD" clId="Web-{0C5DC301-3B92-4C19-A932-FBF88245BEE7}"/>
    <pc:docChg chg="modSld">
      <pc:chgData name="Scott, Terah" userId="S::terah.scott@illinois.gov::5a05a426-9529-4991-a830-3e4df08317e0" providerId="AD" clId="Web-{0C5DC301-3B92-4C19-A932-FBF88245BEE7}" dt="2025-10-16T18:13:20.155" v="94" actId="20577"/>
      <pc:docMkLst>
        <pc:docMk/>
      </pc:docMkLst>
      <pc:sldChg chg="addSp delSp modSp">
        <pc:chgData name="Scott, Terah" userId="S::terah.scott@illinois.gov::5a05a426-9529-4991-a830-3e4df08317e0" providerId="AD" clId="Web-{0C5DC301-3B92-4C19-A932-FBF88245BEE7}" dt="2025-10-16T17:25:30.640" v="9"/>
        <pc:sldMkLst>
          <pc:docMk/>
          <pc:sldMk cId="0" sldId="265"/>
        </pc:sldMkLst>
        <pc:picChg chg="mod">
          <ac:chgData name="Scott, Terah" userId="S::terah.scott@illinois.gov::5a05a426-9529-4991-a830-3e4df08317e0" providerId="AD" clId="Web-{0C5DC301-3B92-4C19-A932-FBF88245BEE7}" dt="2025-10-16T17:25:30.640" v="9"/>
          <ac:picMkLst>
            <pc:docMk/>
            <pc:sldMk cId="0" sldId="265"/>
            <ac:picMk id="12" creationId="{00000000-0000-0000-0000-000000000000}"/>
          </ac:picMkLst>
        </pc:picChg>
        <pc:picChg chg="add del mod">
          <ac:chgData name="Scott, Terah" userId="S::terah.scott@illinois.gov::5a05a426-9529-4991-a830-3e4df08317e0" providerId="AD" clId="Web-{0C5DC301-3B92-4C19-A932-FBF88245BEE7}" dt="2025-10-16T17:25:12.280" v="7"/>
          <ac:picMkLst>
            <pc:docMk/>
            <pc:sldMk cId="0" sldId="265"/>
            <ac:picMk id="15" creationId="{EE26609E-A18F-1EB8-FBB2-E8145AA128F2}"/>
          </ac:picMkLst>
        </pc:picChg>
      </pc:sldChg>
      <pc:sldChg chg="modSp">
        <pc:chgData name="Scott, Terah" userId="S::terah.scott@illinois.gov::5a05a426-9529-4991-a830-3e4df08317e0" providerId="AD" clId="Web-{0C5DC301-3B92-4C19-A932-FBF88245BEE7}" dt="2025-10-16T17:27:36.991" v="10"/>
        <pc:sldMkLst>
          <pc:docMk/>
          <pc:sldMk cId="0" sldId="267"/>
        </pc:sldMkLst>
        <pc:spChg chg="mod">
          <ac:chgData name="Scott, Terah" userId="S::terah.scott@illinois.gov::5a05a426-9529-4991-a830-3e4df08317e0" providerId="AD" clId="Web-{0C5DC301-3B92-4C19-A932-FBF88245BEE7}" dt="2025-10-16T17:27:36.991" v="10"/>
          <ac:spMkLst>
            <pc:docMk/>
            <pc:sldMk cId="0" sldId="267"/>
            <ac:spMk id="12" creationId="{00000000-0000-0000-0000-000000000000}"/>
          </ac:spMkLst>
        </pc:spChg>
      </pc:sldChg>
      <pc:sldChg chg="modSp">
        <pc:chgData name="Scott, Terah" userId="S::terah.scott@illinois.gov::5a05a426-9529-4991-a830-3e4df08317e0" providerId="AD" clId="Web-{0C5DC301-3B92-4C19-A932-FBF88245BEE7}" dt="2025-10-16T17:30:43.201" v="13"/>
        <pc:sldMkLst>
          <pc:docMk/>
          <pc:sldMk cId="0" sldId="269"/>
        </pc:sldMkLst>
        <pc:spChg chg="mod">
          <ac:chgData name="Scott, Terah" userId="S::terah.scott@illinois.gov::5a05a426-9529-4991-a830-3e4df08317e0" providerId="AD" clId="Web-{0C5DC301-3B92-4C19-A932-FBF88245BEE7}" dt="2025-10-16T17:30:43.201" v="13"/>
          <ac:spMkLst>
            <pc:docMk/>
            <pc:sldMk cId="0" sldId="269"/>
            <ac:spMk id="22" creationId="{00000000-0000-0000-0000-000000000000}"/>
          </ac:spMkLst>
        </pc:spChg>
      </pc:sldChg>
      <pc:sldChg chg="modSp">
        <pc:chgData name="Scott, Terah" userId="S::terah.scott@illinois.gov::5a05a426-9529-4991-a830-3e4df08317e0" providerId="AD" clId="Web-{0C5DC301-3B92-4C19-A932-FBF88245BEE7}" dt="2025-10-16T17:31:46.529" v="16"/>
        <pc:sldMkLst>
          <pc:docMk/>
          <pc:sldMk cId="0" sldId="271"/>
        </pc:sldMkLst>
        <pc:spChg chg="mod">
          <ac:chgData name="Scott, Terah" userId="S::terah.scott@illinois.gov::5a05a426-9529-4991-a830-3e4df08317e0" providerId="AD" clId="Web-{0C5DC301-3B92-4C19-A932-FBF88245BEE7}" dt="2025-10-16T17:31:46.529" v="16"/>
          <ac:spMkLst>
            <pc:docMk/>
            <pc:sldMk cId="0" sldId="271"/>
            <ac:spMk id="14" creationId="{00000000-0000-0000-0000-000000000000}"/>
          </ac:spMkLst>
        </pc:spChg>
      </pc:sldChg>
      <pc:sldChg chg="addSp delSp modSp">
        <pc:chgData name="Scott, Terah" userId="S::terah.scott@illinois.gov::5a05a426-9529-4991-a830-3e4df08317e0" providerId="AD" clId="Web-{0C5DC301-3B92-4C19-A932-FBF88245BEE7}" dt="2025-10-16T17:37:08.591" v="44" actId="1076"/>
        <pc:sldMkLst>
          <pc:docMk/>
          <pc:sldMk cId="0" sldId="272"/>
        </pc:sldMkLst>
        <pc:spChg chg="mod">
          <ac:chgData name="Scott, Terah" userId="S::terah.scott@illinois.gov::5a05a426-9529-4991-a830-3e4df08317e0" providerId="AD" clId="Web-{0C5DC301-3B92-4C19-A932-FBF88245BEE7}" dt="2025-10-16T17:36:01.404" v="36" actId="1076"/>
          <ac:spMkLst>
            <pc:docMk/>
            <pc:sldMk cId="0" sldId="272"/>
            <ac:spMk id="18" creationId="{00000000-0000-0000-0000-000000000000}"/>
          </ac:spMkLst>
        </pc:spChg>
        <pc:spChg chg="del">
          <ac:chgData name="Scott, Terah" userId="S::terah.scott@illinois.gov::5a05a426-9529-4991-a830-3e4df08317e0" providerId="AD" clId="Web-{0C5DC301-3B92-4C19-A932-FBF88245BEE7}" dt="2025-10-16T17:36:05.638" v="37"/>
          <ac:spMkLst>
            <pc:docMk/>
            <pc:sldMk cId="0" sldId="272"/>
            <ac:spMk id="19" creationId="{00000000-0000-0000-0000-000000000000}"/>
          </ac:spMkLst>
        </pc:spChg>
        <pc:spChg chg="mod">
          <ac:chgData name="Scott, Terah" userId="S::terah.scott@illinois.gov::5a05a426-9529-4991-a830-3e4df08317e0" providerId="AD" clId="Web-{0C5DC301-3B92-4C19-A932-FBF88245BEE7}" dt="2025-10-16T17:37:08.591" v="44" actId="1076"/>
          <ac:spMkLst>
            <pc:docMk/>
            <pc:sldMk cId="0" sldId="272"/>
            <ac:spMk id="21" creationId="{00000000-0000-0000-0000-000000000000}"/>
          </ac:spMkLst>
        </pc:spChg>
        <pc:spChg chg="mod">
          <ac:chgData name="Scott, Terah" userId="S::terah.scott@illinois.gov::5a05a426-9529-4991-a830-3e4df08317e0" providerId="AD" clId="Web-{0C5DC301-3B92-4C19-A932-FBF88245BEE7}" dt="2025-10-16T17:37:01.763" v="43" actId="1076"/>
          <ac:spMkLst>
            <pc:docMk/>
            <pc:sldMk cId="0" sldId="272"/>
            <ac:spMk id="22" creationId="{00000000-0000-0000-0000-000000000000}"/>
          </ac:spMkLst>
        </pc:spChg>
        <pc:spChg chg="add mod">
          <ac:chgData name="Scott, Terah" userId="S::terah.scott@illinois.gov::5a05a426-9529-4991-a830-3e4df08317e0" providerId="AD" clId="Web-{0C5DC301-3B92-4C19-A932-FBF88245BEE7}" dt="2025-10-16T17:35:58.154" v="35" actId="1076"/>
          <ac:spMkLst>
            <pc:docMk/>
            <pc:sldMk cId="0" sldId="272"/>
            <ac:spMk id="24" creationId="{E7C3E7A6-D7DE-2461-7C31-65A444F5A1A4}"/>
          </ac:spMkLst>
        </pc:spChg>
        <pc:picChg chg="del">
          <ac:chgData name="Scott, Terah" userId="S::terah.scott@illinois.gov::5a05a426-9529-4991-a830-3e4df08317e0" providerId="AD" clId="Web-{0C5DC301-3B92-4C19-A932-FBF88245BEE7}" dt="2025-10-16T17:34:54.997" v="26"/>
          <ac:picMkLst>
            <pc:docMk/>
            <pc:sldMk cId="0" sldId="272"/>
            <ac:picMk id="20" creationId="{00000000-0000-0000-0000-000000000000}"/>
          </ac:picMkLst>
        </pc:picChg>
        <pc:picChg chg="add del mod">
          <ac:chgData name="Scott, Terah" userId="S::terah.scott@illinois.gov::5a05a426-9529-4991-a830-3e4df08317e0" providerId="AD" clId="Web-{0C5DC301-3B92-4C19-A932-FBF88245BEE7}" dt="2025-10-16T17:33:12.201" v="20"/>
          <ac:picMkLst>
            <pc:docMk/>
            <pc:sldMk cId="0" sldId="272"/>
            <ac:picMk id="23" creationId="{208762A6-785C-81B4-5A5A-758003C0D8F3}"/>
          </ac:picMkLst>
        </pc:picChg>
        <pc:picChg chg="add mod">
          <ac:chgData name="Scott, Terah" userId="S::terah.scott@illinois.gov::5a05a426-9529-4991-a830-3e4df08317e0" providerId="AD" clId="Web-{0C5DC301-3B92-4C19-A932-FBF88245BEE7}" dt="2025-10-16T17:36:32.873" v="41" actId="1076"/>
          <ac:picMkLst>
            <pc:docMk/>
            <pc:sldMk cId="0" sldId="272"/>
            <ac:picMk id="25" creationId="{F45B851B-A312-51F6-4B7C-D2C6F9FA1D66}"/>
          </ac:picMkLst>
        </pc:picChg>
      </pc:sldChg>
      <pc:sldChg chg="addSp delSp modSp">
        <pc:chgData name="Scott, Terah" userId="S::terah.scott@illinois.gov::5a05a426-9529-4991-a830-3e4df08317e0" providerId="AD" clId="Web-{0C5DC301-3B92-4C19-A932-FBF88245BEE7}" dt="2025-10-16T17:43:11.738" v="67" actId="1076"/>
        <pc:sldMkLst>
          <pc:docMk/>
          <pc:sldMk cId="0" sldId="274"/>
        </pc:sldMkLst>
        <pc:spChg chg="ord">
          <ac:chgData name="Scott, Terah" userId="S::terah.scott@illinois.gov::5a05a426-9529-4991-a830-3e4df08317e0" providerId="AD" clId="Web-{0C5DC301-3B92-4C19-A932-FBF88245BEE7}" dt="2025-10-16T17:41:56.019" v="59"/>
          <ac:spMkLst>
            <pc:docMk/>
            <pc:sldMk cId="0" sldId="274"/>
            <ac:spMk id="2" creationId="{00000000-0000-0000-0000-000000000000}"/>
          </ac:spMkLst>
        </pc:spChg>
        <pc:spChg chg="del ord">
          <ac:chgData name="Scott, Terah" userId="S::terah.scott@illinois.gov::5a05a426-9529-4991-a830-3e4df08317e0" providerId="AD" clId="Web-{0C5DC301-3B92-4C19-A932-FBF88245BEE7}" dt="2025-10-16T17:42:34.128" v="63"/>
          <ac:spMkLst>
            <pc:docMk/>
            <pc:sldMk cId="0" sldId="274"/>
            <ac:spMk id="13" creationId="{00000000-0000-0000-0000-000000000000}"/>
          </ac:spMkLst>
        </pc:spChg>
        <pc:spChg chg="mod">
          <ac:chgData name="Scott, Terah" userId="S::terah.scott@illinois.gov::5a05a426-9529-4991-a830-3e4df08317e0" providerId="AD" clId="Web-{0C5DC301-3B92-4C19-A932-FBF88245BEE7}" dt="2025-10-16T17:42:59.707" v="66" actId="1076"/>
          <ac:spMkLst>
            <pc:docMk/>
            <pc:sldMk cId="0" sldId="274"/>
            <ac:spMk id="14" creationId="{00000000-0000-0000-0000-000000000000}"/>
          </ac:spMkLst>
        </pc:spChg>
        <pc:spChg chg="mod">
          <ac:chgData name="Scott, Terah" userId="S::terah.scott@illinois.gov::5a05a426-9529-4991-a830-3e4df08317e0" providerId="AD" clId="Web-{0C5DC301-3B92-4C19-A932-FBF88245BEE7}" dt="2025-10-16T17:42:44.847" v="64" actId="1076"/>
          <ac:spMkLst>
            <pc:docMk/>
            <pc:sldMk cId="0" sldId="274"/>
            <ac:spMk id="15" creationId="{00000000-0000-0000-0000-000000000000}"/>
          </ac:spMkLst>
        </pc:spChg>
        <pc:spChg chg="mod">
          <ac:chgData name="Scott, Terah" userId="S::terah.scott@illinois.gov::5a05a426-9529-4991-a830-3e4df08317e0" providerId="AD" clId="Web-{0C5DC301-3B92-4C19-A932-FBF88245BEE7}" dt="2025-10-16T17:40:38.268" v="53" actId="1076"/>
          <ac:spMkLst>
            <pc:docMk/>
            <pc:sldMk cId="0" sldId="274"/>
            <ac:spMk id="16" creationId="{00000000-0000-0000-0000-000000000000}"/>
          </ac:spMkLst>
        </pc:spChg>
        <pc:spChg chg="add mod ord">
          <ac:chgData name="Scott, Terah" userId="S::terah.scott@illinois.gov::5a05a426-9529-4991-a830-3e4df08317e0" providerId="AD" clId="Web-{0C5DC301-3B92-4C19-A932-FBF88245BEE7}" dt="2025-10-16T17:43:11.738" v="67" actId="1076"/>
          <ac:spMkLst>
            <pc:docMk/>
            <pc:sldMk cId="0" sldId="274"/>
            <ac:spMk id="19" creationId="{06032748-B354-A554-E518-6EA64417FE10}"/>
          </ac:spMkLst>
        </pc:spChg>
      </pc:sldChg>
      <pc:sldChg chg="modSp">
        <pc:chgData name="Scott, Terah" userId="S::terah.scott@illinois.gov::5a05a426-9529-4991-a830-3e4df08317e0" providerId="AD" clId="Web-{0C5DC301-3B92-4C19-A932-FBF88245BEE7}" dt="2025-10-16T17:44:38.641" v="68"/>
        <pc:sldMkLst>
          <pc:docMk/>
          <pc:sldMk cId="0" sldId="276"/>
        </pc:sldMkLst>
        <pc:spChg chg="mod">
          <ac:chgData name="Scott, Terah" userId="S::terah.scott@illinois.gov::5a05a426-9529-4991-a830-3e4df08317e0" providerId="AD" clId="Web-{0C5DC301-3B92-4C19-A932-FBF88245BEE7}" dt="2025-10-16T17:44:38.641" v="68"/>
          <ac:spMkLst>
            <pc:docMk/>
            <pc:sldMk cId="0" sldId="276"/>
            <ac:spMk id="16" creationId="{00000000-0000-0000-0000-000000000000}"/>
          </ac:spMkLst>
        </pc:spChg>
      </pc:sldChg>
      <pc:sldChg chg="modSp">
        <pc:chgData name="Scott, Terah" userId="S::terah.scott@illinois.gov::5a05a426-9529-4991-a830-3e4df08317e0" providerId="AD" clId="Web-{0C5DC301-3B92-4C19-A932-FBF88245BEE7}" dt="2025-10-16T17:46:41.162" v="74"/>
        <pc:sldMkLst>
          <pc:docMk/>
          <pc:sldMk cId="0" sldId="277"/>
        </pc:sldMkLst>
        <pc:spChg chg="mod">
          <ac:chgData name="Scott, Terah" userId="S::terah.scott@illinois.gov::5a05a426-9529-4991-a830-3e4df08317e0" providerId="AD" clId="Web-{0C5DC301-3B92-4C19-A932-FBF88245BEE7}" dt="2025-10-16T17:46:41.162" v="74"/>
          <ac:spMkLst>
            <pc:docMk/>
            <pc:sldMk cId="0" sldId="277"/>
            <ac:spMk id="9" creationId="{00000000-0000-0000-0000-000000000000}"/>
          </ac:spMkLst>
        </pc:spChg>
      </pc:sldChg>
      <pc:sldChg chg="delSp modSp">
        <pc:chgData name="Scott, Terah" userId="S::terah.scott@illinois.gov::5a05a426-9529-4991-a830-3e4df08317e0" providerId="AD" clId="Web-{0C5DC301-3B92-4C19-A932-FBF88245BEE7}" dt="2025-10-16T17:48:26.475" v="93" actId="1076"/>
        <pc:sldMkLst>
          <pc:docMk/>
          <pc:sldMk cId="0" sldId="278"/>
        </pc:sldMkLst>
        <pc:spChg chg="mod">
          <ac:chgData name="Scott, Terah" userId="S::terah.scott@illinois.gov::5a05a426-9529-4991-a830-3e4df08317e0" providerId="AD" clId="Web-{0C5DC301-3B92-4C19-A932-FBF88245BEE7}" dt="2025-10-16T17:48:26.475" v="93" actId="1076"/>
          <ac:spMkLst>
            <pc:docMk/>
            <pc:sldMk cId="0" sldId="278"/>
            <ac:spMk id="9" creationId="{00000000-0000-0000-0000-000000000000}"/>
          </ac:spMkLst>
        </pc:spChg>
        <pc:spChg chg="mod">
          <ac:chgData name="Scott, Terah" userId="S::terah.scott@illinois.gov::5a05a426-9529-4991-a830-3e4df08317e0" providerId="AD" clId="Web-{0C5DC301-3B92-4C19-A932-FBF88245BEE7}" dt="2025-10-16T17:48:10.804" v="90" actId="1076"/>
          <ac:spMkLst>
            <pc:docMk/>
            <pc:sldMk cId="0" sldId="278"/>
            <ac:spMk id="10" creationId="{00000000-0000-0000-0000-000000000000}"/>
          </ac:spMkLst>
        </pc:spChg>
        <pc:spChg chg="mod">
          <ac:chgData name="Scott, Terah" userId="S::terah.scott@illinois.gov::5a05a426-9529-4991-a830-3e4df08317e0" providerId="AD" clId="Web-{0C5DC301-3B92-4C19-A932-FBF88245BEE7}" dt="2025-10-16T17:48:04.132" v="89" actId="1076"/>
          <ac:spMkLst>
            <pc:docMk/>
            <pc:sldMk cId="0" sldId="278"/>
            <ac:spMk id="11" creationId="{00000000-0000-0000-0000-000000000000}"/>
          </ac:spMkLst>
        </pc:spChg>
        <pc:spChg chg="del mod">
          <ac:chgData name="Scott, Terah" userId="S::terah.scott@illinois.gov::5a05a426-9529-4991-a830-3e4df08317e0" providerId="AD" clId="Web-{0C5DC301-3B92-4C19-A932-FBF88245BEE7}" dt="2025-10-16T17:47:33.725" v="76"/>
          <ac:spMkLst>
            <pc:docMk/>
            <pc:sldMk cId="0" sldId="278"/>
            <ac:spMk id="12" creationId="{00000000-0000-0000-0000-000000000000}"/>
          </ac:spMkLst>
        </pc:spChg>
        <pc:spChg chg="mod">
          <ac:chgData name="Scott, Terah" userId="S::terah.scott@illinois.gov::5a05a426-9529-4991-a830-3e4df08317e0" providerId="AD" clId="Web-{0C5DC301-3B92-4C19-A932-FBF88245BEE7}" dt="2025-10-16T17:47:50.460" v="87" actId="20577"/>
          <ac:spMkLst>
            <pc:docMk/>
            <pc:sldMk cId="0" sldId="278"/>
            <ac:spMk id="13" creationId="{00000000-0000-0000-0000-000000000000}"/>
          </ac:spMkLst>
        </pc:spChg>
        <pc:spChg chg="mod">
          <ac:chgData name="Scott, Terah" userId="S::terah.scott@illinois.gov::5a05a426-9529-4991-a830-3e4df08317e0" providerId="AD" clId="Web-{0C5DC301-3B92-4C19-A932-FBF88245BEE7}" dt="2025-10-16T17:47:39.678" v="77" actId="20577"/>
          <ac:spMkLst>
            <pc:docMk/>
            <pc:sldMk cId="0" sldId="278"/>
            <ac:spMk id="14" creationId="{00000000-0000-0000-0000-000000000000}"/>
          </ac:spMkLst>
        </pc:spChg>
      </pc:sldChg>
      <pc:sldChg chg="modSp">
        <pc:chgData name="Scott, Terah" userId="S::terah.scott@illinois.gov::5a05a426-9529-4991-a830-3e4df08317e0" providerId="AD" clId="Web-{0C5DC301-3B92-4C19-A932-FBF88245BEE7}" dt="2025-10-16T18:13:20.155" v="94" actId="20577"/>
        <pc:sldMkLst>
          <pc:docMk/>
          <pc:sldMk cId="0" sldId="280"/>
        </pc:sldMkLst>
        <pc:spChg chg="mod">
          <ac:chgData name="Scott, Terah" userId="S::terah.scott@illinois.gov::5a05a426-9529-4991-a830-3e4df08317e0" providerId="AD" clId="Web-{0C5DC301-3B92-4C19-A932-FBF88245BEE7}" dt="2025-10-16T18:13:20.155" v="94" actId="20577"/>
          <ac:spMkLst>
            <pc:docMk/>
            <pc:sldMk cId="0" sldId="280"/>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216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81063" y="1498044"/>
            <a:ext cx="7381875" cy="1835944"/>
          </a:xfrm>
          <a:prstGeom prst="rect">
            <a:avLst/>
          </a:prstGeom>
          <a:noFill/>
          <a:ln/>
        </p:spPr>
        <p:txBody>
          <a:bodyPr wrap="squar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Illinois Job Training and Economic Development Grant Program</a:t>
            </a:r>
            <a:endParaRPr lang="en-US" sz="3850"/>
          </a:p>
        </p:txBody>
      </p:sp>
      <p:sp>
        <p:nvSpPr>
          <p:cNvPr id="4" name="Text 1"/>
          <p:cNvSpPr/>
          <p:nvPr/>
        </p:nvSpPr>
        <p:spPr>
          <a:xfrm>
            <a:off x="881063" y="3664387"/>
            <a:ext cx="7381875" cy="176212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The Illinois Department of Commerce and Economic Opportunity announces the third Notice of Funding Opportunity for the JTED Program. This initiative addresses economic impacts on employers and individuals facing employment barriers by providing career pathway opportunities and essential support services.</a:t>
            </a:r>
            <a:endParaRPr lang="en-US" sz="1700"/>
          </a:p>
        </p:txBody>
      </p:sp>
      <p:sp>
        <p:nvSpPr>
          <p:cNvPr id="5" name="Text 2"/>
          <p:cNvSpPr/>
          <p:nvPr/>
        </p:nvSpPr>
        <p:spPr>
          <a:xfrm>
            <a:off x="881063" y="5674281"/>
            <a:ext cx="7381875"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Through this NOFO,  approximately 1,000 individuals from target populations will receive services across Illinois Economic Development Regions, with funding 10 million in distributed to eligible entities.</a:t>
            </a:r>
            <a:endParaRPr lang="en-US" sz="17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81063" y="1123950"/>
            <a:ext cx="7507724"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Equity-Focused Program Culture</a:t>
            </a:r>
            <a:endParaRPr lang="en-US" sz="3850"/>
          </a:p>
        </p:txBody>
      </p:sp>
      <p:pic>
        <p:nvPicPr>
          <p:cNvPr id="3" name="Image 0" descr="preencoded.png"/>
          <p:cNvPicPr>
            <a:picLocks noChangeAspect="1"/>
          </p:cNvPicPr>
          <p:nvPr/>
        </p:nvPicPr>
        <p:blipFill>
          <a:blip r:embed="rId3"/>
          <a:stretch>
            <a:fillRect/>
          </a:stretch>
        </p:blipFill>
        <p:spPr>
          <a:xfrm>
            <a:off x="881063" y="2176463"/>
            <a:ext cx="6434138" cy="881063"/>
          </a:xfrm>
          <a:prstGeom prst="rect">
            <a:avLst/>
          </a:prstGeom>
        </p:spPr>
      </p:pic>
      <p:sp>
        <p:nvSpPr>
          <p:cNvPr id="4" name="Text 1"/>
          <p:cNvSpPr/>
          <p:nvPr/>
        </p:nvSpPr>
        <p:spPr>
          <a:xfrm>
            <a:off x="1101328" y="3277791"/>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Access &amp; Enrollment</a:t>
            </a:r>
            <a:endParaRPr lang="en-US" sz="1900"/>
          </a:p>
        </p:txBody>
      </p:sp>
      <p:sp>
        <p:nvSpPr>
          <p:cNvPr id="5" name="Text 2"/>
          <p:cNvSpPr/>
          <p:nvPr/>
        </p:nvSpPr>
        <p:spPr>
          <a:xfrm>
            <a:off x="1101328" y="3715941"/>
            <a:ext cx="5993606"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Increase participant access and enrollment through inclusive outreach and barrier reduction</a:t>
            </a:r>
            <a:endParaRPr lang="en-US" sz="1700"/>
          </a:p>
        </p:txBody>
      </p:sp>
      <p:pic>
        <p:nvPicPr>
          <p:cNvPr id="6" name="Image 1" descr="preencoded.png"/>
          <p:cNvPicPr>
            <a:picLocks noChangeAspect="1"/>
          </p:cNvPicPr>
          <p:nvPr/>
        </p:nvPicPr>
        <p:blipFill>
          <a:blip r:embed="rId4"/>
          <a:stretch>
            <a:fillRect/>
          </a:stretch>
        </p:blipFill>
        <p:spPr>
          <a:xfrm>
            <a:off x="7315200" y="2176463"/>
            <a:ext cx="6434138" cy="881063"/>
          </a:xfrm>
          <a:prstGeom prst="rect">
            <a:avLst/>
          </a:prstGeom>
        </p:spPr>
      </p:pic>
      <p:sp>
        <p:nvSpPr>
          <p:cNvPr id="7" name="Text 3"/>
          <p:cNvSpPr/>
          <p:nvPr/>
        </p:nvSpPr>
        <p:spPr>
          <a:xfrm>
            <a:off x="7535466" y="3277791"/>
            <a:ext cx="2734866"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Completion &amp; Retention</a:t>
            </a:r>
            <a:endParaRPr lang="en-US" sz="1900"/>
          </a:p>
        </p:txBody>
      </p:sp>
      <p:sp>
        <p:nvSpPr>
          <p:cNvPr id="8" name="Text 4"/>
          <p:cNvSpPr/>
          <p:nvPr/>
        </p:nvSpPr>
        <p:spPr>
          <a:xfrm>
            <a:off x="7535466" y="3715941"/>
            <a:ext cx="5993606"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Address industry barriers in hiring, advancement, and earning through comprehensive program models</a:t>
            </a:r>
            <a:endParaRPr lang="en-US" sz="1700"/>
          </a:p>
        </p:txBody>
      </p:sp>
      <p:pic>
        <p:nvPicPr>
          <p:cNvPr id="9" name="Image 2" descr="preencoded.png"/>
          <p:cNvPicPr>
            <a:picLocks noChangeAspect="1"/>
          </p:cNvPicPr>
          <p:nvPr/>
        </p:nvPicPr>
        <p:blipFill>
          <a:blip r:embed="rId5"/>
          <a:stretch>
            <a:fillRect/>
          </a:stretch>
        </p:blipFill>
        <p:spPr>
          <a:xfrm>
            <a:off x="881063" y="4641056"/>
            <a:ext cx="6434138" cy="881063"/>
          </a:xfrm>
          <a:prstGeom prst="rect">
            <a:avLst/>
          </a:prstGeom>
        </p:spPr>
      </p:pic>
      <p:sp>
        <p:nvSpPr>
          <p:cNvPr id="10" name="Text 5"/>
          <p:cNvSpPr/>
          <p:nvPr/>
        </p:nvSpPr>
        <p:spPr>
          <a:xfrm>
            <a:off x="1101328" y="5742384"/>
            <a:ext cx="3012400"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Digital Skills Development</a:t>
            </a:r>
            <a:endParaRPr lang="en-US" sz="1900"/>
          </a:p>
        </p:txBody>
      </p:sp>
      <p:sp>
        <p:nvSpPr>
          <p:cNvPr id="11" name="Text 6"/>
          <p:cNvSpPr/>
          <p:nvPr/>
        </p:nvSpPr>
        <p:spPr>
          <a:xfrm>
            <a:off x="1101328" y="6180534"/>
            <a:ext cx="5993606"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Build digital literacy, confidence, competence, and advanced skills aligned with target industries</a:t>
            </a:r>
            <a:endParaRPr lang="en-US" sz="1700"/>
          </a:p>
        </p:txBody>
      </p:sp>
      <p:pic>
        <p:nvPicPr>
          <p:cNvPr id="12" name="Image 3" descr="preencoded.png"/>
          <p:cNvPicPr>
            <a:picLocks noChangeAspect="1"/>
          </p:cNvPicPr>
          <p:nvPr/>
        </p:nvPicPr>
        <p:blipFill>
          <a:blip r:embed="rId6"/>
          <a:stretch>
            <a:fillRect/>
          </a:stretch>
        </p:blipFill>
        <p:spPr>
          <a:xfrm>
            <a:off x="7315200" y="4641056"/>
            <a:ext cx="6434138" cy="881063"/>
          </a:xfrm>
          <a:prstGeom prst="rect">
            <a:avLst/>
          </a:prstGeom>
        </p:spPr>
      </p:pic>
      <p:sp>
        <p:nvSpPr>
          <p:cNvPr id="13" name="Text 7"/>
          <p:cNvSpPr/>
          <p:nvPr/>
        </p:nvSpPr>
        <p:spPr>
          <a:xfrm>
            <a:off x="7535466" y="5742384"/>
            <a:ext cx="2560439"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Inclusive Environment</a:t>
            </a:r>
            <a:endParaRPr lang="en-US" sz="1900"/>
          </a:p>
        </p:txBody>
      </p:sp>
      <p:sp>
        <p:nvSpPr>
          <p:cNvPr id="14" name="Text 8"/>
          <p:cNvSpPr/>
          <p:nvPr/>
        </p:nvSpPr>
        <p:spPr>
          <a:xfrm>
            <a:off x="7535466" y="6180534"/>
            <a:ext cx="5993606"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Foster shared identity and welcoming, inclusive atmosphere throughout program design</a:t>
            </a:r>
            <a:endParaRPr lang="en-US" sz="17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881063" y="983456"/>
            <a:ext cx="7639407"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Outreach &amp; Recruitment Strategy</a:t>
            </a:r>
            <a:endParaRPr lang="en-US" sz="3850"/>
          </a:p>
        </p:txBody>
      </p:sp>
      <p:sp>
        <p:nvSpPr>
          <p:cNvPr id="3" name="Text 1"/>
          <p:cNvSpPr/>
          <p:nvPr/>
        </p:nvSpPr>
        <p:spPr>
          <a:xfrm>
            <a:off x="881063" y="2146102"/>
            <a:ext cx="4622840" cy="305991"/>
          </a:xfrm>
          <a:prstGeom prst="rect">
            <a:avLst/>
          </a:prstGeom>
          <a:noFill/>
          <a:ln/>
        </p:spPr>
        <p:txBody>
          <a:bodyPr wrap="none" lIns="0" tIns="0" rIns="0" bIns="0" rtlCol="0" anchor="t"/>
          <a:lstStyle/>
          <a:p>
            <a:pPr marL="0" indent="0" algn="l">
              <a:lnSpc>
                <a:spcPts val="2400"/>
              </a:lnSpc>
              <a:buNone/>
            </a:pPr>
            <a:r>
              <a:rPr lang="en-US" sz="1900" b="1">
                <a:solidFill>
                  <a:srgbClr val="F0FCFF"/>
                </a:solidFill>
                <a:latin typeface="Spline Sans Bold" pitchFamily="34" charset="0"/>
                <a:ea typeface="Spline Sans Bold" pitchFamily="34" charset="-122"/>
                <a:cs typeface="Spline Sans Bold" pitchFamily="34" charset="-120"/>
              </a:rPr>
              <a:t>Comprehensive Outreach Requirements</a:t>
            </a:r>
            <a:endParaRPr lang="en-US" sz="1900"/>
          </a:p>
        </p:txBody>
      </p:sp>
      <p:sp>
        <p:nvSpPr>
          <p:cNvPr id="4" name="Text 2"/>
          <p:cNvSpPr/>
          <p:nvPr/>
        </p:nvSpPr>
        <p:spPr>
          <a:xfrm>
            <a:off x="881063" y="2672358"/>
            <a:ext cx="7505938" cy="352425"/>
          </a:xfrm>
          <a:prstGeom prst="rect">
            <a:avLst/>
          </a:prstGeom>
          <a:noFill/>
          <a:ln/>
        </p:spPr>
        <p:txBody>
          <a:bodyPr wrap="none" lIns="0" tIns="0" rIns="0" bIns="0" rtlCol="0" anchor="t"/>
          <a:lstStyle/>
          <a:p>
            <a:pPr marL="342900" indent="-342900" algn="l">
              <a:lnSpc>
                <a:spcPts val="2750"/>
              </a:lnSpc>
              <a:buSzPct val="100000"/>
              <a:buChar char="•"/>
            </a:pPr>
            <a:r>
              <a:rPr lang="en-US" sz="1700">
                <a:solidFill>
                  <a:srgbClr val="E0E4E6"/>
                </a:solidFill>
                <a:latin typeface="Barlow" pitchFamily="34" charset="0"/>
                <a:ea typeface="Barlow" pitchFamily="34" charset="-122"/>
                <a:cs typeface="Barlow" pitchFamily="34" charset="-120"/>
              </a:rPr>
              <a:t>Culturally relevant media and content for targeted populations</a:t>
            </a:r>
            <a:endParaRPr lang="en-US" sz="1700"/>
          </a:p>
        </p:txBody>
      </p:sp>
      <p:sp>
        <p:nvSpPr>
          <p:cNvPr id="5" name="Text 3"/>
          <p:cNvSpPr/>
          <p:nvPr/>
        </p:nvSpPr>
        <p:spPr>
          <a:xfrm>
            <a:off x="881063" y="3101816"/>
            <a:ext cx="7505938" cy="352425"/>
          </a:xfrm>
          <a:prstGeom prst="rect">
            <a:avLst/>
          </a:prstGeom>
          <a:noFill/>
          <a:ln/>
        </p:spPr>
        <p:txBody>
          <a:bodyPr wrap="none" lIns="0" tIns="0" rIns="0" bIns="0" rtlCol="0" anchor="t"/>
          <a:lstStyle/>
          <a:p>
            <a:pPr marL="342900" indent="-342900" algn="l">
              <a:lnSpc>
                <a:spcPts val="2750"/>
              </a:lnSpc>
              <a:buSzPct val="100000"/>
              <a:buChar char="•"/>
            </a:pPr>
            <a:r>
              <a:rPr lang="en-US" sz="1700">
                <a:solidFill>
                  <a:srgbClr val="E0E4E6"/>
                </a:solidFill>
                <a:latin typeface="Barlow" pitchFamily="34" charset="0"/>
                <a:ea typeface="Barlow" pitchFamily="34" charset="-122"/>
                <a:cs typeface="Barlow" pitchFamily="34" charset="-120"/>
              </a:rPr>
              <a:t>Coordinated events with education, workforce, and social service agencies</a:t>
            </a:r>
            <a:endParaRPr lang="en-US" sz="1700"/>
          </a:p>
        </p:txBody>
      </p:sp>
      <p:sp>
        <p:nvSpPr>
          <p:cNvPr id="6" name="Text 4"/>
          <p:cNvSpPr/>
          <p:nvPr/>
        </p:nvSpPr>
        <p:spPr>
          <a:xfrm>
            <a:off x="881063" y="3531275"/>
            <a:ext cx="7505938" cy="352425"/>
          </a:xfrm>
          <a:prstGeom prst="rect">
            <a:avLst/>
          </a:prstGeom>
          <a:noFill/>
          <a:ln/>
        </p:spPr>
        <p:txBody>
          <a:bodyPr wrap="none" lIns="0" tIns="0" rIns="0" bIns="0" rtlCol="0" anchor="t"/>
          <a:lstStyle/>
          <a:p>
            <a:pPr marL="342900" indent="-342900" algn="l">
              <a:lnSpc>
                <a:spcPts val="2750"/>
              </a:lnSpc>
              <a:buSzPct val="100000"/>
              <a:buChar char="•"/>
            </a:pPr>
            <a:r>
              <a:rPr lang="en-US" sz="1700">
                <a:solidFill>
                  <a:srgbClr val="E0E4E6"/>
                </a:solidFill>
                <a:latin typeface="Barlow" pitchFamily="34" charset="0"/>
                <a:ea typeface="Barlow" pitchFamily="34" charset="-122"/>
                <a:cs typeface="Barlow" pitchFamily="34" charset="-120"/>
              </a:rPr>
              <a:t>Relationship building with community organizations</a:t>
            </a:r>
            <a:endParaRPr lang="en-US" sz="1700"/>
          </a:p>
        </p:txBody>
      </p:sp>
      <p:sp>
        <p:nvSpPr>
          <p:cNvPr id="7" name="Text 5"/>
          <p:cNvSpPr/>
          <p:nvPr/>
        </p:nvSpPr>
        <p:spPr>
          <a:xfrm>
            <a:off x="881063" y="3960733"/>
            <a:ext cx="7505938" cy="352425"/>
          </a:xfrm>
          <a:prstGeom prst="rect">
            <a:avLst/>
          </a:prstGeom>
          <a:noFill/>
          <a:ln/>
        </p:spPr>
        <p:txBody>
          <a:bodyPr wrap="none" lIns="0" tIns="0" rIns="0" bIns="0" rtlCol="0" anchor="t"/>
          <a:lstStyle/>
          <a:p>
            <a:pPr marL="342900" indent="-342900" algn="l">
              <a:lnSpc>
                <a:spcPts val="2750"/>
              </a:lnSpc>
              <a:buSzPct val="100000"/>
              <a:buChar char="•"/>
            </a:pPr>
            <a:r>
              <a:rPr lang="en-US" sz="1700">
                <a:solidFill>
                  <a:srgbClr val="E0E4E6"/>
                </a:solidFill>
                <a:latin typeface="Barlow" pitchFamily="34" charset="0"/>
                <a:ea typeface="Barlow" pitchFamily="34" charset="-122"/>
                <a:cs typeface="Barlow" pitchFamily="34" charset="-120"/>
              </a:rPr>
              <a:t>Education about target industry occupations and career alignment</a:t>
            </a:r>
            <a:endParaRPr lang="en-US" sz="1700"/>
          </a:p>
        </p:txBody>
      </p:sp>
      <p:sp>
        <p:nvSpPr>
          <p:cNvPr id="8" name="Text 6"/>
          <p:cNvSpPr/>
          <p:nvPr/>
        </p:nvSpPr>
        <p:spPr>
          <a:xfrm>
            <a:off x="881063" y="4390192"/>
            <a:ext cx="7505938" cy="352425"/>
          </a:xfrm>
          <a:prstGeom prst="rect">
            <a:avLst/>
          </a:prstGeom>
          <a:noFill/>
          <a:ln/>
        </p:spPr>
        <p:txBody>
          <a:bodyPr wrap="none" lIns="0" tIns="0" rIns="0" bIns="0" rtlCol="0" anchor="t"/>
          <a:lstStyle/>
          <a:p>
            <a:pPr marL="342900" indent="-342900" algn="l">
              <a:lnSpc>
                <a:spcPts val="2750"/>
              </a:lnSpc>
              <a:buSzPct val="100000"/>
              <a:buChar char="•"/>
            </a:pPr>
            <a:r>
              <a:rPr lang="en-US" sz="1700">
                <a:solidFill>
                  <a:srgbClr val="E0E4E6"/>
                </a:solidFill>
                <a:latin typeface="Barlow" pitchFamily="34" charset="0"/>
                <a:ea typeface="Barlow" pitchFamily="34" charset="-122"/>
                <a:cs typeface="Barlow" pitchFamily="34" charset="-120"/>
              </a:rPr>
              <a:t>Digital literacy and skills training information</a:t>
            </a:r>
            <a:endParaRPr lang="en-US" sz="1700"/>
          </a:p>
        </p:txBody>
      </p:sp>
      <p:sp>
        <p:nvSpPr>
          <p:cNvPr id="9" name="Text 7"/>
          <p:cNvSpPr/>
          <p:nvPr/>
        </p:nvSpPr>
        <p:spPr>
          <a:xfrm>
            <a:off x="881063" y="4962882"/>
            <a:ext cx="2568535" cy="305991"/>
          </a:xfrm>
          <a:prstGeom prst="rect">
            <a:avLst/>
          </a:prstGeom>
          <a:noFill/>
          <a:ln/>
        </p:spPr>
        <p:txBody>
          <a:bodyPr wrap="none" lIns="0" tIns="0" rIns="0" bIns="0" rtlCol="0" anchor="t"/>
          <a:lstStyle/>
          <a:p>
            <a:pPr marL="0" indent="0" algn="l">
              <a:lnSpc>
                <a:spcPts val="2400"/>
              </a:lnSpc>
              <a:buNone/>
            </a:pPr>
            <a:r>
              <a:rPr lang="en-US" sz="1900" b="1">
                <a:solidFill>
                  <a:srgbClr val="F0FCFF"/>
                </a:solidFill>
                <a:latin typeface="Spline Sans Bold" pitchFamily="34" charset="0"/>
                <a:ea typeface="Spline Sans Bold" pitchFamily="34" charset="-122"/>
                <a:cs typeface="Spline Sans Bold" pitchFamily="34" charset="-120"/>
              </a:rPr>
              <a:t>Data-Driven Approach</a:t>
            </a:r>
            <a:endParaRPr lang="en-US" sz="1900"/>
          </a:p>
        </p:txBody>
      </p:sp>
      <p:sp>
        <p:nvSpPr>
          <p:cNvPr id="10" name="Text 8"/>
          <p:cNvSpPr/>
          <p:nvPr/>
        </p:nvSpPr>
        <p:spPr>
          <a:xfrm>
            <a:off x="881063" y="5489138"/>
            <a:ext cx="7505938"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Outreach plans must align with data analysis demonstrating the population to be served, considering cultural relevance and occupational disparities.</a:t>
            </a:r>
            <a:endParaRPr lang="en-US" sz="1700"/>
          </a:p>
        </p:txBody>
      </p:sp>
      <p:pic>
        <p:nvPicPr>
          <p:cNvPr id="11" name="Image 0" descr="preencoded.png"/>
          <p:cNvPicPr>
            <a:picLocks noChangeAspect="1"/>
          </p:cNvPicPr>
          <p:nvPr/>
        </p:nvPicPr>
        <p:blipFill>
          <a:blip r:embed="rId3"/>
          <a:stretch>
            <a:fillRect/>
          </a:stretch>
        </p:blipFill>
        <p:spPr>
          <a:xfrm>
            <a:off x="8932069" y="2173605"/>
            <a:ext cx="4824770" cy="482477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81063" y="1672947"/>
            <a:ext cx="7656790"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Employer Engagement Strategies</a:t>
            </a:r>
            <a:endParaRPr lang="en-US" sz="3850"/>
          </a:p>
        </p:txBody>
      </p:sp>
      <p:sp>
        <p:nvSpPr>
          <p:cNvPr id="3" name="Shape 1"/>
          <p:cNvSpPr/>
          <p:nvPr/>
        </p:nvSpPr>
        <p:spPr>
          <a:xfrm>
            <a:off x="881063" y="2725460"/>
            <a:ext cx="6324005" cy="1981676"/>
          </a:xfrm>
          <a:prstGeom prst="roundRect">
            <a:avLst>
              <a:gd name="adj" fmla="val 16675"/>
            </a:avLst>
          </a:prstGeom>
          <a:solidFill>
            <a:srgbClr val="0A081B"/>
          </a:solidFill>
          <a:ln w="22860">
            <a:solidFill>
              <a:srgbClr val="16FFBB"/>
            </a:solidFill>
            <a:prstDash val="solid"/>
          </a:ln>
        </p:spPr>
        <p:txBody>
          <a:bodyPr/>
          <a:lstStyle/>
          <a:p>
            <a:endParaRPr lang="en-US"/>
          </a:p>
        </p:txBody>
      </p:sp>
      <p:sp>
        <p:nvSpPr>
          <p:cNvPr id="4" name="Text 2"/>
          <p:cNvSpPr/>
          <p:nvPr/>
        </p:nvSpPr>
        <p:spPr>
          <a:xfrm>
            <a:off x="1124188" y="2968585"/>
            <a:ext cx="3482102"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Workforce Needs Assessment</a:t>
            </a:r>
            <a:endParaRPr lang="en-US" sz="1900"/>
          </a:p>
        </p:txBody>
      </p:sp>
      <p:sp>
        <p:nvSpPr>
          <p:cNvPr id="5" name="Text 3"/>
          <p:cNvSpPr/>
          <p:nvPr/>
        </p:nvSpPr>
        <p:spPr>
          <a:xfrm>
            <a:off x="1124188" y="3406735"/>
            <a:ext cx="5837753"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Survey business community to understand and address employer workforce needs, including digital skills for onsite and remote work</a:t>
            </a:r>
            <a:endParaRPr lang="en-US" sz="1700"/>
          </a:p>
        </p:txBody>
      </p:sp>
      <p:sp>
        <p:nvSpPr>
          <p:cNvPr id="6" name="Shape 4"/>
          <p:cNvSpPr/>
          <p:nvPr/>
        </p:nvSpPr>
        <p:spPr>
          <a:xfrm>
            <a:off x="7425333" y="2725460"/>
            <a:ext cx="6324005" cy="1981676"/>
          </a:xfrm>
          <a:prstGeom prst="roundRect">
            <a:avLst>
              <a:gd name="adj" fmla="val 16675"/>
            </a:avLst>
          </a:prstGeom>
          <a:solidFill>
            <a:srgbClr val="0A081B"/>
          </a:solidFill>
          <a:ln w="22860">
            <a:solidFill>
              <a:srgbClr val="29DDDA"/>
            </a:solidFill>
            <a:prstDash val="solid"/>
          </a:ln>
        </p:spPr>
        <p:txBody>
          <a:bodyPr/>
          <a:lstStyle/>
          <a:p>
            <a:endParaRPr lang="en-US"/>
          </a:p>
        </p:txBody>
      </p:sp>
      <p:sp>
        <p:nvSpPr>
          <p:cNvPr id="7" name="Text 5"/>
          <p:cNvSpPr/>
          <p:nvPr/>
        </p:nvSpPr>
        <p:spPr>
          <a:xfrm>
            <a:off x="7668458" y="2968585"/>
            <a:ext cx="2959894"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Partnership Development</a:t>
            </a:r>
            <a:endParaRPr lang="en-US" sz="1900"/>
          </a:p>
        </p:txBody>
      </p:sp>
      <p:sp>
        <p:nvSpPr>
          <p:cNvPr id="8" name="Text 6"/>
          <p:cNvSpPr/>
          <p:nvPr/>
        </p:nvSpPr>
        <p:spPr>
          <a:xfrm>
            <a:off x="7668458" y="3406735"/>
            <a:ext cx="5837753"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Work with economic development agencies, Local Workforce Innovation Boards, industry associations, and chambers of commerce</a:t>
            </a:r>
            <a:endParaRPr lang="en-US" sz="1700"/>
          </a:p>
        </p:txBody>
      </p:sp>
      <p:sp>
        <p:nvSpPr>
          <p:cNvPr id="9" name="Shape 7"/>
          <p:cNvSpPr/>
          <p:nvPr/>
        </p:nvSpPr>
        <p:spPr>
          <a:xfrm>
            <a:off x="881063" y="4927402"/>
            <a:ext cx="6324005" cy="1629251"/>
          </a:xfrm>
          <a:prstGeom prst="roundRect">
            <a:avLst>
              <a:gd name="adj" fmla="val 20282"/>
            </a:avLst>
          </a:prstGeom>
          <a:solidFill>
            <a:srgbClr val="0A081B"/>
          </a:solidFill>
          <a:ln w="22860">
            <a:solidFill>
              <a:srgbClr val="37A7E7"/>
            </a:solidFill>
            <a:prstDash val="solid"/>
          </a:ln>
        </p:spPr>
        <p:txBody>
          <a:bodyPr/>
          <a:lstStyle/>
          <a:p>
            <a:endParaRPr lang="en-US"/>
          </a:p>
        </p:txBody>
      </p:sp>
      <p:sp>
        <p:nvSpPr>
          <p:cNvPr id="10" name="Text 8"/>
          <p:cNvSpPr/>
          <p:nvPr/>
        </p:nvSpPr>
        <p:spPr>
          <a:xfrm>
            <a:off x="1124188" y="5170527"/>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Direct Engagement</a:t>
            </a:r>
            <a:endParaRPr lang="en-US" sz="1900"/>
          </a:p>
        </p:txBody>
      </p:sp>
      <p:sp>
        <p:nvSpPr>
          <p:cNvPr id="11" name="Text 9"/>
          <p:cNvSpPr/>
          <p:nvPr/>
        </p:nvSpPr>
        <p:spPr>
          <a:xfrm>
            <a:off x="1124188" y="5608677"/>
            <a:ext cx="5837753"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Meet individually with employers to learn about hiring and training challenges, conduct industry-specific events</a:t>
            </a:r>
            <a:endParaRPr lang="en-US" sz="1700"/>
          </a:p>
        </p:txBody>
      </p:sp>
      <p:sp>
        <p:nvSpPr>
          <p:cNvPr id="12" name="Shape 10"/>
          <p:cNvSpPr/>
          <p:nvPr/>
        </p:nvSpPr>
        <p:spPr>
          <a:xfrm>
            <a:off x="7425333" y="4927402"/>
            <a:ext cx="6324005" cy="1629251"/>
          </a:xfrm>
          <a:prstGeom prst="roundRect">
            <a:avLst>
              <a:gd name="adj" fmla="val 20282"/>
            </a:avLst>
          </a:prstGeom>
          <a:solidFill>
            <a:srgbClr val="0A081B"/>
          </a:solidFill>
          <a:ln w="22860">
            <a:solidFill>
              <a:srgbClr val="FFC000"/>
            </a:solidFill>
            <a:prstDash val="solid"/>
          </a:ln>
        </p:spPr>
        <p:txBody>
          <a:bodyPr/>
          <a:lstStyle/>
          <a:p>
            <a:endParaRPr lang="en-US"/>
          </a:p>
        </p:txBody>
      </p:sp>
      <p:sp>
        <p:nvSpPr>
          <p:cNvPr id="13" name="Text 11"/>
          <p:cNvSpPr/>
          <p:nvPr/>
        </p:nvSpPr>
        <p:spPr>
          <a:xfrm>
            <a:off x="7668458" y="5170527"/>
            <a:ext cx="2463760"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Work-Based Learning</a:t>
            </a:r>
            <a:endParaRPr lang="en-US" sz="1900"/>
          </a:p>
        </p:txBody>
      </p:sp>
      <p:sp>
        <p:nvSpPr>
          <p:cNvPr id="14" name="Text 12"/>
          <p:cNvSpPr/>
          <p:nvPr/>
        </p:nvSpPr>
        <p:spPr>
          <a:xfrm>
            <a:off x="7668458" y="5608677"/>
            <a:ext cx="5837753"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Place participants in internships, on-the-job training, and apprenticeships through employer partnerships</a:t>
            </a:r>
            <a:endParaRPr lang="en-US" sz="17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81063" y="684014"/>
            <a:ext cx="5659041"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Career Planning Process</a:t>
            </a:r>
            <a:endParaRPr lang="en-US" sz="3850"/>
          </a:p>
        </p:txBody>
      </p:sp>
      <p:sp>
        <p:nvSpPr>
          <p:cNvPr id="3" name="Text 1"/>
          <p:cNvSpPr/>
          <p:nvPr/>
        </p:nvSpPr>
        <p:spPr>
          <a:xfrm>
            <a:off x="881063" y="1736527"/>
            <a:ext cx="12868275"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Career planning is a customer-centered, collaborative approach preparing comprehensive career plans for participants. This ongoing process ensures access to workforce activities and supportive services during participation and continuing for one year after job placement.</a:t>
            </a:r>
            <a:endParaRPr lang="en-US" sz="1700"/>
          </a:p>
        </p:txBody>
      </p:sp>
      <p:sp>
        <p:nvSpPr>
          <p:cNvPr id="4" name="Text 2"/>
          <p:cNvSpPr/>
          <p:nvPr/>
        </p:nvSpPr>
        <p:spPr>
          <a:xfrm>
            <a:off x="2285167" y="3513415"/>
            <a:ext cx="2447687" cy="305991"/>
          </a:xfrm>
          <a:prstGeom prst="rect">
            <a:avLst/>
          </a:prstGeom>
          <a:noFill/>
          <a:ln/>
        </p:spPr>
        <p:txBody>
          <a:bodyPr wrap="none" lIns="0" tIns="0" rIns="0" bIns="0" rtlCol="0" anchor="t"/>
          <a:lstStyle/>
          <a:p>
            <a:pPr marL="0" indent="0" algn="r">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Assessment</a:t>
            </a:r>
            <a:endParaRPr lang="en-US" sz="1900"/>
          </a:p>
        </p:txBody>
      </p:sp>
      <p:sp>
        <p:nvSpPr>
          <p:cNvPr id="5" name="Text 3"/>
          <p:cNvSpPr/>
          <p:nvPr/>
        </p:nvSpPr>
        <p:spPr>
          <a:xfrm>
            <a:off x="881063" y="3951565"/>
            <a:ext cx="3851791" cy="704850"/>
          </a:xfrm>
          <a:prstGeom prst="rect">
            <a:avLst/>
          </a:prstGeom>
          <a:noFill/>
          <a:ln/>
        </p:spPr>
        <p:txBody>
          <a:bodyPr wrap="square" lIns="0" tIns="0" rIns="0" bIns="0" rtlCol="0" anchor="t"/>
          <a:lstStyle/>
          <a:p>
            <a:pPr marL="0" indent="0" algn="r">
              <a:lnSpc>
                <a:spcPts val="2750"/>
              </a:lnSpc>
              <a:buNone/>
            </a:pPr>
            <a:r>
              <a:rPr lang="en-US" sz="1700">
                <a:solidFill>
                  <a:srgbClr val="E0E4E6"/>
                </a:solidFill>
                <a:latin typeface="Barlow" pitchFamily="34" charset="0"/>
                <a:ea typeface="Barlow" pitchFamily="34" charset="-122"/>
                <a:cs typeface="Barlow" pitchFamily="34" charset="-120"/>
              </a:rPr>
              <a:t>Comprehensive evaluation of skills, goals, and barriers</a:t>
            </a:r>
            <a:endParaRPr lang="en-US" sz="1700"/>
          </a:p>
        </p:txBody>
      </p:sp>
      <p:pic>
        <p:nvPicPr>
          <p:cNvPr id="6" name="Image 0" descr="preencoded.png"/>
          <p:cNvPicPr>
            <a:picLocks noChangeAspect="1"/>
          </p:cNvPicPr>
          <p:nvPr/>
        </p:nvPicPr>
        <p:blipFill>
          <a:blip r:embed="rId3"/>
          <a:stretch>
            <a:fillRect/>
          </a:stretch>
        </p:blipFill>
        <p:spPr>
          <a:xfrm>
            <a:off x="5063252" y="3041571"/>
            <a:ext cx="4503896" cy="4503896"/>
          </a:xfrm>
          <a:prstGeom prst="rect">
            <a:avLst/>
          </a:prstGeom>
        </p:spPr>
      </p:pic>
      <p:pic>
        <p:nvPicPr>
          <p:cNvPr id="7" name="Image 1" descr="preencoded.png"/>
          <p:cNvPicPr>
            <a:picLocks noChangeAspect="1"/>
          </p:cNvPicPr>
          <p:nvPr/>
        </p:nvPicPr>
        <p:blipFill>
          <a:blip r:embed="rId4"/>
          <a:stretch>
            <a:fillRect/>
          </a:stretch>
        </p:blipFill>
        <p:spPr>
          <a:xfrm>
            <a:off x="6053316" y="3955435"/>
            <a:ext cx="329565" cy="411956"/>
          </a:xfrm>
          <a:prstGeom prst="rect">
            <a:avLst/>
          </a:prstGeom>
        </p:spPr>
      </p:pic>
      <p:sp>
        <p:nvSpPr>
          <p:cNvPr id="8" name="Text 4"/>
          <p:cNvSpPr/>
          <p:nvPr/>
        </p:nvSpPr>
        <p:spPr>
          <a:xfrm>
            <a:off x="9897547" y="3169325"/>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Planning</a:t>
            </a:r>
            <a:endParaRPr lang="en-US" sz="1900"/>
          </a:p>
        </p:txBody>
      </p:sp>
      <p:sp>
        <p:nvSpPr>
          <p:cNvPr id="9" name="Text 5"/>
          <p:cNvSpPr/>
          <p:nvPr/>
        </p:nvSpPr>
        <p:spPr>
          <a:xfrm>
            <a:off x="9897547" y="3607475"/>
            <a:ext cx="3851791"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Individual Employment Plan development</a:t>
            </a:r>
            <a:endParaRPr lang="en-US" sz="1700"/>
          </a:p>
        </p:txBody>
      </p:sp>
      <p:pic>
        <p:nvPicPr>
          <p:cNvPr id="10" name="Image 2" descr="preencoded.png"/>
          <p:cNvPicPr>
            <a:picLocks noChangeAspect="1"/>
          </p:cNvPicPr>
          <p:nvPr/>
        </p:nvPicPr>
        <p:blipFill>
          <a:blip r:embed="rId5"/>
          <a:stretch>
            <a:fillRect/>
          </a:stretch>
        </p:blipFill>
        <p:spPr>
          <a:xfrm>
            <a:off x="5063252" y="3041571"/>
            <a:ext cx="4503896" cy="4503896"/>
          </a:xfrm>
          <a:prstGeom prst="rect">
            <a:avLst/>
          </a:prstGeom>
        </p:spPr>
      </p:pic>
      <p:pic>
        <p:nvPicPr>
          <p:cNvPr id="11" name="Image 3" descr="preencoded.png"/>
          <p:cNvPicPr>
            <a:picLocks noChangeAspect="1"/>
          </p:cNvPicPr>
          <p:nvPr/>
        </p:nvPicPr>
        <p:blipFill>
          <a:blip r:embed="rId6"/>
          <a:stretch>
            <a:fillRect/>
          </a:stretch>
        </p:blipFill>
        <p:spPr>
          <a:xfrm>
            <a:off x="7887950" y="3694331"/>
            <a:ext cx="329565" cy="411956"/>
          </a:xfrm>
          <a:prstGeom prst="rect">
            <a:avLst/>
          </a:prstGeom>
        </p:spPr>
      </p:pic>
      <p:sp>
        <p:nvSpPr>
          <p:cNvPr id="12" name="Text 6"/>
          <p:cNvSpPr/>
          <p:nvPr/>
        </p:nvSpPr>
        <p:spPr>
          <a:xfrm>
            <a:off x="10007679" y="4898231"/>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Training</a:t>
            </a:r>
            <a:endParaRPr lang="en-US" sz="1900"/>
          </a:p>
        </p:txBody>
      </p:sp>
      <p:sp>
        <p:nvSpPr>
          <p:cNvPr id="13" name="Text 7"/>
          <p:cNvSpPr/>
          <p:nvPr/>
        </p:nvSpPr>
        <p:spPr>
          <a:xfrm>
            <a:off x="10007679" y="5336381"/>
            <a:ext cx="3741658" cy="352425"/>
          </a:xfrm>
          <a:prstGeom prst="rect">
            <a:avLst/>
          </a:prstGeom>
          <a:noFill/>
          <a:ln/>
        </p:spPr>
        <p:txBody>
          <a:bodyPr wrap="non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Career readiness and skill development</a:t>
            </a:r>
            <a:endParaRPr lang="en-US" sz="1700"/>
          </a:p>
        </p:txBody>
      </p:sp>
      <p:pic>
        <p:nvPicPr>
          <p:cNvPr id="14" name="Image 4" descr="preencoded.png"/>
          <p:cNvPicPr>
            <a:picLocks noChangeAspect="1"/>
          </p:cNvPicPr>
          <p:nvPr/>
        </p:nvPicPr>
        <p:blipFill>
          <a:blip r:embed="rId7"/>
          <a:stretch>
            <a:fillRect/>
          </a:stretch>
        </p:blipFill>
        <p:spPr>
          <a:xfrm>
            <a:off x="5063252" y="3041571"/>
            <a:ext cx="4503896" cy="4503896"/>
          </a:xfrm>
          <a:prstGeom prst="rect">
            <a:avLst/>
          </a:prstGeom>
        </p:spPr>
      </p:pic>
      <p:pic>
        <p:nvPicPr>
          <p:cNvPr id="15" name="Image 5" descr="preencoded.png"/>
          <p:cNvPicPr>
            <a:picLocks noChangeAspect="1"/>
          </p:cNvPicPr>
          <p:nvPr/>
        </p:nvPicPr>
        <p:blipFill>
          <a:blip r:embed="rId8"/>
          <a:stretch>
            <a:fillRect/>
          </a:stretch>
        </p:blipFill>
        <p:spPr>
          <a:xfrm>
            <a:off x="8703171" y="5358467"/>
            <a:ext cx="329565" cy="411956"/>
          </a:xfrm>
          <a:prstGeom prst="rect">
            <a:avLst/>
          </a:prstGeom>
        </p:spPr>
      </p:pic>
      <p:sp>
        <p:nvSpPr>
          <p:cNvPr id="16" name="Text 8"/>
          <p:cNvSpPr/>
          <p:nvPr/>
        </p:nvSpPr>
        <p:spPr>
          <a:xfrm>
            <a:off x="9897547" y="6274713"/>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Placement</a:t>
            </a:r>
            <a:endParaRPr lang="en-US" sz="1900"/>
          </a:p>
        </p:txBody>
      </p:sp>
      <p:sp>
        <p:nvSpPr>
          <p:cNvPr id="17" name="Text 9"/>
          <p:cNvSpPr/>
          <p:nvPr/>
        </p:nvSpPr>
        <p:spPr>
          <a:xfrm>
            <a:off x="9897547" y="6712863"/>
            <a:ext cx="3851791"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Job matching and employment placement</a:t>
            </a:r>
            <a:endParaRPr lang="en-US" sz="1700"/>
          </a:p>
        </p:txBody>
      </p:sp>
      <p:pic>
        <p:nvPicPr>
          <p:cNvPr id="18" name="Image 6" descr="preencoded.png"/>
          <p:cNvPicPr>
            <a:picLocks noChangeAspect="1"/>
          </p:cNvPicPr>
          <p:nvPr/>
        </p:nvPicPr>
        <p:blipFill>
          <a:blip r:embed="rId9"/>
          <a:stretch>
            <a:fillRect/>
          </a:stretch>
        </p:blipFill>
        <p:spPr>
          <a:xfrm>
            <a:off x="5063252" y="3041571"/>
            <a:ext cx="4503896" cy="4503896"/>
          </a:xfrm>
          <a:prstGeom prst="rect">
            <a:avLst/>
          </a:prstGeom>
        </p:spPr>
      </p:pic>
      <p:pic>
        <p:nvPicPr>
          <p:cNvPr id="19" name="Image 7" descr="preencoded.png"/>
          <p:cNvPicPr>
            <a:picLocks noChangeAspect="1"/>
          </p:cNvPicPr>
          <p:nvPr/>
        </p:nvPicPr>
        <p:blipFill>
          <a:blip r:embed="rId10"/>
          <a:stretch>
            <a:fillRect/>
          </a:stretch>
        </p:blipFill>
        <p:spPr>
          <a:xfrm>
            <a:off x="7372410" y="6648033"/>
            <a:ext cx="329565" cy="411956"/>
          </a:xfrm>
          <a:prstGeom prst="rect">
            <a:avLst/>
          </a:prstGeom>
        </p:spPr>
      </p:pic>
      <p:sp>
        <p:nvSpPr>
          <p:cNvPr id="20" name="Text 10"/>
          <p:cNvSpPr/>
          <p:nvPr/>
        </p:nvSpPr>
        <p:spPr>
          <a:xfrm>
            <a:off x="2285167" y="6106716"/>
            <a:ext cx="2447687" cy="305991"/>
          </a:xfrm>
          <a:prstGeom prst="rect">
            <a:avLst/>
          </a:prstGeom>
          <a:noFill/>
          <a:ln/>
        </p:spPr>
        <p:txBody>
          <a:bodyPr wrap="none" lIns="0" tIns="0" rIns="0" bIns="0" rtlCol="0" anchor="t"/>
          <a:lstStyle/>
          <a:p>
            <a:pPr marL="0" indent="0" algn="r">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Follow-Up</a:t>
            </a:r>
            <a:endParaRPr lang="en-US" sz="1900"/>
          </a:p>
        </p:txBody>
      </p:sp>
      <p:sp>
        <p:nvSpPr>
          <p:cNvPr id="21" name="Text 11"/>
          <p:cNvSpPr/>
          <p:nvPr/>
        </p:nvSpPr>
        <p:spPr>
          <a:xfrm>
            <a:off x="881063" y="6544866"/>
            <a:ext cx="3851791" cy="352425"/>
          </a:xfrm>
          <a:prstGeom prst="rect">
            <a:avLst/>
          </a:prstGeom>
          <a:noFill/>
          <a:ln/>
        </p:spPr>
        <p:txBody>
          <a:bodyPr wrap="none" lIns="0" tIns="0" rIns="0" bIns="0" rtlCol="0" anchor="t"/>
          <a:lstStyle/>
          <a:p>
            <a:pPr marL="0" indent="0" algn="r">
              <a:lnSpc>
                <a:spcPts val="2750"/>
              </a:lnSpc>
              <a:buNone/>
            </a:pPr>
            <a:r>
              <a:rPr lang="en-US" sz="1700">
                <a:solidFill>
                  <a:srgbClr val="E0E4E6"/>
                </a:solidFill>
                <a:latin typeface="Barlow" pitchFamily="34" charset="0"/>
                <a:ea typeface="Barlow" pitchFamily="34" charset="-122"/>
                <a:cs typeface="Barlow" pitchFamily="34" charset="-120"/>
              </a:rPr>
              <a:t>One year of post-placement support</a:t>
            </a:r>
            <a:endParaRPr lang="en-US" sz="1700"/>
          </a:p>
        </p:txBody>
      </p:sp>
      <p:pic>
        <p:nvPicPr>
          <p:cNvPr id="22" name="Image 8" descr="preencoded.png"/>
          <p:cNvPicPr>
            <a:picLocks noChangeAspect="1"/>
          </p:cNvPicPr>
          <p:nvPr/>
        </p:nvPicPr>
        <p:blipFill>
          <a:blip r:embed="rId11"/>
          <a:stretch>
            <a:fillRect/>
          </a:stretch>
        </p:blipFill>
        <p:spPr>
          <a:xfrm>
            <a:off x="5063252" y="3041571"/>
            <a:ext cx="4503896" cy="4503896"/>
          </a:xfrm>
          <a:prstGeom prst="rect">
            <a:avLst/>
          </a:prstGeom>
        </p:spPr>
      </p:pic>
      <p:pic>
        <p:nvPicPr>
          <p:cNvPr id="23" name="Image 9" descr="preencoded.png"/>
          <p:cNvPicPr>
            <a:picLocks noChangeAspect="1"/>
          </p:cNvPicPr>
          <p:nvPr/>
        </p:nvPicPr>
        <p:blipFill>
          <a:blip r:embed="rId12"/>
          <a:stretch>
            <a:fillRect/>
          </a:stretch>
        </p:blipFill>
        <p:spPr>
          <a:xfrm>
            <a:off x="5734705" y="5780901"/>
            <a:ext cx="329565" cy="4119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881063" y="851178"/>
            <a:ext cx="8037552"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Comprehensive Assessment Areas</a:t>
            </a:r>
            <a:endParaRPr lang="en-US" sz="3850"/>
          </a:p>
        </p:txBody>
      </p:sp>
      <p:sp>
        <p:nvSpPr>
          <p:cNvPr id="3" name="Shape 1"/>
          <p:cNvSpPr/>
          <p:nvPr/>
        </p:nvSpPr>
        <p:spPr>
          <a:xfrm>
            <a:off x="881063" y="2234089"/>
            <a:ext cx="4142542" cy="2649260"/>
          </a:xfrm>
          <a:prstGeom prst="roundRect">
            <a:avLst>
              <a:gd name="adj" fmla="val 5522"/>
            </a:avLst>
          </a:prstGeom>
          <a:solidFill>
            <a:srgbClr val="0A081B">
              <a:alpha val="75000"/>
            </a:srgbClr>
          </a:solidFill>
          <a:ln/>
        </p:spPr>
        <p:txBody>
          <a:bodyPr/>
          <a:lstStyle/>
          <a:p>
            <a:endParaRPr lang="en-US"/>
          </a:p>
        </p:txBody>
      </p:sp>
      <p:sp>
        <p:nvSpPr>
          <p:cNvPr id="4" name="Shape 2"/>
          <p:cNvSpPr/>
          <p:nvPr/>
        </p:nvSpPr>
        <p:spPr>
          <a:xfrm>
            <a:off x="881063" y="2203609"/>
            <a:ext cx="4142542" cy="121920"/>
          </a:xfrm>
          <a:prstGeom prst="roundRect">
            <a:avLst>
              <a:gd name="adj" fmla="val 271033"/>
            </a:avLst>
          </a:prstGeom>
          <a:solidFill>
            <a:srgbClr val="16FFBB"/>
          </a:solidFill>
          <a:ln/>
        </p:spPr>
        <p:txBody>
          <a:bodyPr/>
          <a:lstStyle/>
          <a:p>
            <a:endParaRPr lang="en-US"/>
          </a:p>
        </p:txBody>
      </p:sp>
      <p:sp>
        <p:nvSpPr>
          <p:cNvPr id="5" name="Shape 3"/>
          <p:cNvSpPr/>
          <p:nvPr/>
        </p:nvSpPr>
        <p:spPr>
          <a:xfrm>
            <a:off x="2621875" y="1903690"/>
            <a:ext cx="660797" cy="660797"/>
          </a:xfrm>
          <a:prstGeom prst="roundRect">
            <a:avLst>
              <a:gd name="adj" fmla="val 138378"/>
            </a:avLst>
          </a:prstGeom>
          <a:solidFill>
            <a:srgbClr val="16FFBB"/>
          </a:solidFill>
          <a:ln/>
        </p:spPr>
        <p:txBody>
          <a:bodyPr/>
          <a:lstStyle/>
          <a:p>
            <a:endParaRPr lang="en-US"/>
          </a:p>
        </p:txBody>
      </p:sp>
      <p:sp>
        <p:nvSpPr>
          <p:cNvPr id="6" name="Text 4"/>
          <p:cNvSpPr/>
          <p:nvPr/>
        </p:nvSpPr>
        <p:spPr>
          <a:xfrm>
            <a:off x="2820114" y="2068830"/>
            <a:ext cx="264319" cy="330398"/>
          </a:xfrm>
          <a:prstGeom prst="rect">
            <a:avLst/>
          </a:prstGeom>
          <a:noFill/>
          <a:ln/>
        </p:spPr>
        <p:txBody>
          <a:bodyPr wrap="none" lIns="0" tIns="0" rIns="0" bIns="0" rtlCol="0" anchor="t"/>
          <a:lstStyle/>
          <a:p>
            <a:pPr marL="0" indent="0" algn="l">
              <a:lnSpc>
                <a:spcPts val="3300"/>
              </a:lnSpc>
              <a:buNone/>
            </a:pPr>
            <a:r>
              <a:rPr lang="en-US" sz="2050" b="1">
                <a:solidFill>
                  <a:srgbClr val="000000"/>
                </a:solidFill>
                <a:latin typeface="Spline Sans Bold" pitchFamily="34" charset="0"/>
                <a:ea typeface="Spline Sans Bold" pitchFamily="34" charset="-122"/>
                <a:cs typeface="Spline Sans Bold" pitchFamily="34" charset="-120"/>
              </a:rPr>
              <a:t>1</a:t>
            </a:r>
            <a:endParaRPr lang="en-US" sz="2050"/>
          </a:p>
        </p:txBody>
      </p:sp>
      <p:sp>
        <p:nvSpPr>
          <p:cNvPr id="7" name="Text 5"/>
          <p:cNvSpPr/>
          <p:nvPr/>
        </p:nvSpPr>
        <p:spPr>
          <a:xfrm>
            <a:off x="1131808" y="2784753"/>
            <a:ext cx="3044428"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Employment Goals &amp; Skills</a:t>
            </a:r>
            <a:endParaRPr lang="en-US" sz="1900"/>
          </a:p>
        </p:txBody>
      </p:sp>
      <p:sp>
        <p:nvSpPr>
          <p:cNvPr id="8" name="Text 6"/>
          <p:cNvSpPr/>
          <p:nvPr/>
        </p:nvSpPr>
        <p:spPr>
          <a:xfrm>
            <a:off x="1131808" y="3222903"/>
            <a:ext cx="3641050" cy="140970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Interest and skills inventory, employment goals, and essential employability skills including digital competence</a:t>
            </a:r>
            <a:endParaRPr lang="en-US" sz="1700"/>
          </a:p>
        </p:txBody>
      </p:sp>
      <p:sp>
        <p:nvSpPr>
          <p:cNvPr id="9" name="Shape 7"/>
          <p:cNvSpPr/>
          <p:nvPr/>
        </p:nvSpPr>
        <p:spPr>
          <a:xfrm>
            <a:off x="5243870" y="2234089"/>
            <a:ext cx="4142542" cy="2649260"/>
          </a:xfrm>
          <a:prstGeom prst="roundRect">
            <a:avLst>
              <a:gd name="adj" fmla="val 5522"/>
            </a:avLst>
          </a:prstGeom>
          <a:solidFill>
            <a:srgbClr val="0A081B">
              <a:alpha val="75000"/>
            </a:srgbClr>
          </a:solidFill>
          <a:ln/>
        </p:spPr>
        <p:txBody>
          <a:bodyPr/>
          <a:lstStyle/>
          <a:p>
            <a:endParaRPr lang="en-US"/>
          </a:p>
        </p:txBody>
      </p:sp>
      <p:sp>
        <p:nvSpPr>
          <p:cNvPr id="10" name="Shape 8"/>
          <p:cNvSpPr/>
          <p:nvPr/>
        </p:nvSpPr>
        <p:spPr>
          <a:xfrm>
            <a:off x="5243870" y="2203609"/>
            <a:ext cx="4142542" cy="121920"/>
          </a:xfrm>
          <a:prstGeom prst="roundRect">
            <a:avLst>
              <a:gd name="adj" fmla="val 271033"/>
            </a:avLst>
          </a:prstGeom>
          <a:solidFill>
            <a:srgbClr val="29DDDA"/>
          </a:solidFill>
          <a:ln/>
        </p:spPr>
        <p:txBody>
          <a:bodyPr/>
          <a:lstStyle/>
          <a:p>
            <a:endParaRPr lang="en-US"/>
          </a:p>
        </p:txBody>
      </p:sp>
      <p:sp>
        <p:nvSpPr>
          <p:cNvPr id="11" name="Shape 9"/>
          <p:cNvSpPr/>
          <p:nvPr/>
        </p:nvSpPr>
        <p:spPr>
          <a:xfrm>
            <a:off x="6984682" y="1903690"/>
            <a:ext cx="660797" cy="660797"/>
          </a:xfrm>
          <a:prstGeom prst="roundRect">
            <a:avLst>
              <a:gd name="adj" fmla="val 138378"/>
            </a:avLst>
          </a:prstGeom>
          <a:solidFill>
            <a:srgbClr val="16FFBB"/>
          </a:solidFill>
          <a:ln/>
        </p:spPr>
        <p:txBody>
          <a:bodyPr/>
          <a:lstStyle/>
          <a:p>
            <a:endParaRPr lang="en-US"/>
          </a:p>
        </p:txBody>
      </p:sp>
      <p:sp>
        <p:nvSpPr>
          <p:cNvPr id="12" name="Text 10"/>
          <p:cNvSpPr/>
          <p:nvPr/>
        </p:nvSpPr>
        <p:spPr>
          <a:xfrm>
            <a:off x="7182922" y="2068830"/>
            <a:ext cx="264319" cy="330398"/>
          </a:xfrm>
          <a:prstGeom prst="rect">
            <a:avLst/>
          </a:prstGeom>
          <a:noFill/>
          <a:ln/>
        </p:spPr>
        <p:txBody>
          <a:bodyPr wrap="none" lIns="0" tIns="0" rIns="0" bIns="0" rtlCol="0" anchor="t"/>
          <a:lstStyle/>
          <a:p>
            <a:pPr marL="0" indent="0" algn="l">
              <a:lnSpc>
                <a:spcPts val="3300"/>
              </a:lnSpc>
              <a:buNone/>
            </a:pPr>
            <a:r>
              <a:rPr lang="en-US" sz="2050" b="1">
                <a:solidFill>
                  <a:srgbClr val="000000"/>
                </a:solidFill>
                <a:latin typeface="Spline Sans Bold" pitchFamily="34" charset="0"/>
                <a:ea typeface="Spline Sans Bold" pitchFamily="34" charset="-122"/>
                <a:cs typeface="Spline Sans Bold" pitchFamily="34" charset="-120"/>
              </a:rPr>
              <a:t>2</a:t>
            </a:r>
            <a:endParaRPr lang="en-US" sz="2050"/>
          </a:p>
        </p:txBody>
      </p:sp>
      <p:sp>
        <p:nvSpPr>
          <p:cNvPr id="13" name="Text 11"/>
          <p:cNvSpPr/>
          <p:nvPr/>
        </p:nvSpPr>
        <p:spPr>
          <a:xfrm>
            <a:off x="5494615" y="2784753"/>
            <a:ext cx="2494836"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Barriers &amp; Basic Skills</a:t>
            </a:r>
            <a:endParaRPr lang="en-US" sz="1900"/>
          </a:p>
        </p:txBody>
      </p:sp>
      <p:sp>
        <p:nvSpPr>
          <p:cNvPr id="14" name="Text 12"/>
          <p:cNvSpPr/>
          <p:nvPr/>
        </p:nvSpPr>
        <p:spPr>
          <a:xfrm>
            <a:off x="5494615" y="3222903"/>
            <a:ext cx="3641050"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Identification of employment barriers and basic skills deficiencies that may impact success</a:t>
            </a:r>
            <a:endParaRPr lang="en-US" sz="1700"/>
          </a:p>
        </p:txBody>
      </p:sp>
      <p:sp>
        <p:nvSpPr>
          <p:cNvPr id="15" name="Shape 13"/>
          <p:cNvSpPr/>
          <p:nvPr/>
        </p:nvSpPr>
        <p:spPr>
          <a:xfrm>
            <a:off x="9606677" y="2234089"/>
            <a:ext cx="4142542" cy="2649260"/>
          </a:xfrm>
          <a:prstGeom prst="roundRect">
            <a:avLst>
              <a:gd name="adj" fmla="val 5522"/>
            </a:avLst>
          </a:prstGeom>
          <a:solidFill>
            <a:srgbClr val="0A081B">
              <a:alpha val="75000"/>
            </a:srgbClr>
          </a:solidFill>
          <a:ln/>
        </p:spPr>
        <p:txBody>
          <a:bodyPr/>
          <a:lstStyle/>
          <a:p>
            <a:endParaRPr lang="en-US"/>
          </a:p>
        </p:txBody>
      </p:sp>
      <p:sp>
        <p:nvSpPr>
          <p:cNvPr id="16" name="Shape 14"/>
          <p:cNvSpPr/>
          <p:nvPr/>
        </p:nvSpPr>
        <p:spPr>
          <a:xfrm>
            <a:off x="9606677" y="2203609"/>
            <a:ext cx="4142542" cy="121920"/>
          </a:xfrm>
          <a:prstGeom prst="roundRect">
            <a:avLst>
              <a:gd name="adj" fmla="val 271033"/>
            </a:avLst>
          </a:prstGeom>
          <a:solidFill>
            <a:srgbClr val="37A7E7"/>
          </a:solidFill>
          <a:ln/>
        </p:spPr>
        <p:txBody>
          <a:bodyPr/>
          <a:lstStyle/>
          <a:p>
            <a:endParaRPr lang="en-US"/>
          </a:p>
        </p:txBody>
      </p:sp>
      <p:sp>
        <p:nvSpPr>
          <p:cNvPr id="17" name="Shape 15"/>
          <p:cNvSpPr/>
          <p:nvPr/>
        </p:nvSpPr>
        <p:spPr>
          <a:xfrm>
            <a:off x="11347490" y="1903690"/>
            <a:ext cx="660797" cy="660797"/>
          </a:xfrm>
          <a:prstGeom prst="roundRect">
            <a:avLst>
              <a:gd name="adj" fmla="val 138378"/>
            </a:avLst>
          </a:prstGeom>
          <a:solidFill>
            <a:srgbClr val="16FFBB"/>
          </a:solidFill>
          <a:ln/>
        </p:spPr>
        <p:txBody>
          <a:bodyPr/>
          <a:lstStyle/>
          <a:p>
            <a:endParaRPr lang="en-US"/>
          </a:p>
        </p:txBody>
      </p:sp>
      <p:sp>
        <p:nvSpPr>
          <p:cNvPr id="18" name="Text 16"/>
          <p:cNvSpPr/>
          <p:nvPr/>
        </p:nvSpPr>
        <p:spPr>
          <a:xfrm>
            <a:off x="11545729" y="2068830"/>
            <a:ext cx="264319" cy="330398"/>
          </a:xfrm>
          <a:prstGeom prst="rect">
            <a:avLst/>
          </a:prstGeom>
          <a:noFill/>
          <a:ln/>
        </p:spPr>
        <p:txBody>
          <a:bodyPr wrap="none" lIns="0" tIns="0" rIns="0" bIns="0" rtlCol="0" anchor="t"/>
          <a:lstStyle/>
          <a:p>
            <a:pPr marL="0" indent="0" algn="l">
              <a:lnSpc>
                <a:spcPts val="3300"/>
              </a:lnSpc>
              <a:buNone/>
            </a:pPr>
            <a:r>
              <a:rPr lang="en-US" sz="2050" b="1">
                <a:solidFill>
                  <a:srgbClr val="000000"/>
                </a:solidFill>
                <a:latin typeface="Spline Sans Bold" pitchFamily="34" charset="0"/>
                <a:ea typeface="Spline Sans Bold" pitchFamily="34" charset="-122"/>
                <a:cs typeface="Spline Sans Bold" pitchFamily="34" charset="-120"/>
              </a:rPr>
              <a:t>3</a:t>
            </a:r>
            <a:endParaRPr lang="en-US" sz="2050"/>
          </a:p>
        </p:txBody>
      </p:sp>
      <p:sp>
        <p:nvSpPr>
          <p:cNvPr id="19" name="Text 17"/>
          <p:cNvSpPr/>
          <p:nvPr/>
        </p:nvSpPr>
        <p:spPr>
          <a:xfrm>
            <a:off x="9857423" y="2784753"/>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Training Suitability</a:t>
            </a:r>
            <a:endParaRPr lang="en-US" sz="1900"/>
          </a:p>
        </p:txBody>
      </p:sp>
      <p:sp>
        <p:nvSpPr>
          <p:cNvPr id="20" name="Text 18"/>
          <p:cNvSpPr/>
          <p:nvPr/>
        </p:nvSpPr>
        <p:spPr>
          <a:xfrm>
            <a:off x="9857423" y="3222903"/>
            <a:ext cx="3641050"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Assessment of participant suitability for desired training programs and review of available options</a:t>
            </a:r>
            <a:endParaRPr lang="en-US" sz="1700"/>
          </a:p>
        </p:txBody>
      </p:sp>
      <p:sp>
        <p:nvSpPr>
          <p:cNvPr id="21" name="Shape 19"/>
          <p:cNvSpPr/>
          <p:nvPr/>
        </p:nvSpPr>
        <p:spPr>
          <a:xfrm>
            <a:off x="881063" y="5434013"/>
            <a:ext cx="6323886" cy="1944410"/>
          </a:xfrm>
          <a:prstGeom prst="roundRect">
            <a:avLst>
              <a:gd name="adj" fmla="val 7524"/>
            </a:avLst>
          </a:prstGeom>
          <a:solidFill>
            <a:srgbClr val="0A081B">
              <a:alpha val="75000"/>
            </a:srgbClr>
          </a:solidFill>
          <a:ln/>
        </p:spPr>
        <p:txBody>
          <a:bodyPr/>
          <a:lstStyle/>
          <a:p>
            <a:endParaRPr lang="en-US"/>
          </a:p>
        </p:txBody>
      </p:sp>
      <p:sp>
        <p:nvSpPr>
          <p:cNvPr id="22" name="Shape 20"/>
          <p:cNvSpPr/>
          <p:nvPr/>
        </p:nvSpPr>
        <p:spPr>
          <a:xfrm>
            <a:off x="881063" y="5403533"/>
            <a:ext cx="6323886" cy="121920"/>
          </a:xfrm>
          <a:prstGeom prst="roundRect">
            <a:avLst>
              <a:gd name="adj" fmla="val 271033"/>
            </a:avLst>
          </a:prstGeom>
          <a:solidFill>
            <a:schemeClr val="accent5">
              <a:lumMod val="75000"/>
            </a:schemeClr>
          </a:solidFill>
          <a:ln>
            <a:solidFill>
              <a:srgbClr val="0070C0"/>
            </a:solidFill>
          </a:ln>
        </p:spPr>
        <p:txBody>
          <a:bodyPr/>
          <a:lstStyle/>
          <a:p>
            <a:endParaRPr lang="en-US">
              <a:solidFill>
                <a:schemeClr val="accent1">
                  <a:lumMod val="60000"/>
                  <a:lumOff val="40000"/>
                </a:schemeClr>
              </a:solidFill>
            </a:endParaRPr>
          </a:p>
        </p:txBody>
      </p:sp>
      <p:sp>
        <p:nvSpPr>
          <p:cNvPr id="23" name="Shape 21"/>
          <p:cNvSpPr/>
          <p:nvPr/>
        </p:nvSpPr>
        <p:spPr>
          <a:xfrm>
            <a:off x="3712607" y="5103614"/>
            <a:ext cx="660797" cy="660797"/>
          </a:xfrm>
          <a:prstGeom prst="roundRect">
            <a:avLst>
              <a:gd name="adj" fmla="val 138378"/>
            </a:avLst>
          </a:prstGeom>
          <a:solidFill>
            <a:srgbClr val="16FFBB"/>
          </a:solidFill>
          <a:ln/>
        </p:spPr>
        <p:txBody>
          <a:bodyPr/>
          <a:lstStyle/>
          <a:p>
            <a:endParaRPr lang="en-US"/>
          </a:p>
        </p:txBody>
      </p:sp>
      <p:sp>
        <p:nvSpPr>
          <p:cNvPr id="24" name="Text 22"/>
          <p:cNvSpPr/>
          <p:nvPr/>
        </p:nvSpPr>
        <p:spPr>
          <a:xfrm>
            <a:off x="3910846" y="5268754"/>
            <a:ext cx="264319" cy="330398"/>
          </a:xfrm>
          <a:prstGeom prst="rect">
            <a:avLst/>
          </a:prstGeom>
          <a:noFill/>
          <a:ln/>
        </p:spPr>
        <p:txBody>
          <a:bodyPr wrap="none" lIns="0" tIns="0" rIns="0" bIns="0" rtlCol="0" anchor="t"/>
          <a:lstStyle/>
          <a:p>
            <a:pPr marL="0" indent="0" algn="l">
              <a:lnSpc>
                <a:spcPts val="3300"/>
              </a:lnSpc>
              <a:buNone/>
            </a:pPr>
            <a:r>
              <a:rPr lang="en-US" sz="2050" b="1">
                <a:solidFill>
                  <a:srgbClr val="000000"/>
                </a:solidFill>
                <a:latin typeface="Spline Sans Bold" pitchFamily="34" charset="0"/>
                <a:ea typeface="Spline Sans Bold" pitchFamily="34" charset="-122"/>
                <a:cs typeface="Spline Sans Bold" pitchFamily="34" charset="-120"/>
              </a:rPr>
              <a:t>4</a:t>
            </a:r>
            <a:endParaRPr lang="en-US" sz="2050"/>
          </a:p>
        </p:txBody>
      </p:sp>
      <p:sp>
        <p:nvSpPr>
          <p:cNvPr id="25" name="Text 23"/>
          <p:cNvSpPr/>
          <p:nvPr/>
        </p:nvSpPr>
        <p:spPr>
          <a:xfrm>
            <a:off x="1131808" y="5984677"/>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Career Alignment</a:t>
            </a:r>
            <a:endParaRPr lang="en-US" sz="1900"/>
          </a:p>
        </p:txBody>
      </p:sp>
      <p:sp>
        <p:nvSpPr>
          <p:cNvPr id="26" name="Text 24"/>
          <p:cNvSpPr/>
          <p:nvPr/>
        </p:nvSpPr>
        <p:spPr>
          <a:xfrm>
            <a:off x="1131808" y="6422827"/>
            <a:ext cx="5822394"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Aligning career goals to interests, skills, abilities, and reviewing occupational profiles and employment outlooks</a:t>
            </a:r>
            <a:endParaRPr lang="en-US" sz="1700"/>
          </a:p>
        </p:txBody>
      </p:sp>
      <p:sp>
        <p:nvSpPr>
          <p:cNvPr id="27" name="Shape 25"/>
          <p:cNvSpPr/>
          <p:nvPr/>
        </p:nvSpPr>
        <p:spPr>
          <a:xfrm>
            <a:off x="7425214" y="5434013"/>
            <a:ext cx="6324005" cy="1944410"/>
          </a:xfrm>
          <a:prstGeom prst="roundRect">
            <a:avLst>
              <a:gd name="adj" fmla="val 7524"/>
            </a:avLst>
          </a:prstGeom>
          <a:solidFill>
            <a:srgbClr val="0A081B">
              <a:alpha val="75000"/>
            </a:srgbClr>
          </a:solidFill>
          <a:ln/>
        </p:spPr>
        <p:txBody>
          <a:bodyPr/>
          <a:lstStyle/>
          <a:p>
            <a:endParaRPr lang="en-US"/>
          </a:p>
        </p:txBody>
      </p:sp>
      <p:sp>
        <p:nvSpPr>
          <p:cNvPr id="28" name="Shape 26"/>
          <p:cNvSpPr/>
          <p:nvPr/>
        </p:nvSpPr>
        <p:spPr>
          <a:xfrm>
            <a:off x="7425214" y="5403533"/>
            <a:ext cx="6324005" cy="121920"/>
          </a:xfrm>
          <a:prstGeom prst="roundRect">
            <a:avLst>
              <a:gd name="adj" fmla="val 271033"/>
            </a:avLst>
          </a:prstGeom>
          <a:solidFill>
            <a:srgbClr val="16FFBB"/>
          </a:solidFill>
          <a:ln/>
        </p:spPr>
        <p:txBody>
          <a:bodyPr/>
          <a:lstStyle/>
          <a:p>
            <a:endParaRPr lang="en-US"/>
          </a:p>
        </p:txBody>
      </p:sp>
      <p:sp>
        <p:nvSpPr>
          <p:cNvPr id="29" name="Shape 27"/>
          <p:cNvSpPr/>
          <p:nvPr/>
        </p:nvSpPr>
        <p:spPr>
          <a:xfrm>
            <a:off x="10256758" y="5103614"/>
            <a:ext cx="660797" cy="660797"/>
          </a:xfrm>
          <a:prstGeom prst="roundRect">
            <a:avLst>
              <a:gd name="adj" fmla="val 138378"/>
            </a:avLst>
          </a:prstGeom>
          <a:solidFill>
            <a:srgbClr val="16FFBB"/>
          </a:solidFill>
          <a:ln/>
        </p:spPr>
        <p:txBody>
          <a:bodyPr/>
          <a:lstStyle/>
          <a:p>
            <a:endParaRPr lang="en-US"/>
          </a:p>
        </p:txBody>
      </p:sp>
      <p:sp>
        <p:nvSpPr>
          <p:cNvPr id="30" name="Text 28"/>
          <p:cNvSpPr/>
          <p:nvPr/>
        </p:nvSpPr>
        <p:spPr>
          <a:xfrm>
            <a:off x="10454997" y="5268754"/>
            <a:ext cx="264319" cy="330398"/>
          </a:xfrm>
          <a:prstGeom prst="rect">
            <a:avLst/>
          </a:prstGeom>
          <a:noFill/>
          <a:ln/>
        </p:spPr>
        <p:txBody>
          <a:bodyPr wrap="none" lIns="0" tIns="0" rIns="0" bIns="0" rtlCol="0" anchor="t"/>
          <a:lstStyle/>
          <a:p>
            <a:pPr marL="0" indent="0" algn="l">
              <a:lnSpc>
                <a:spcPts val="3300"/>
              </a:lnSpc>
              <a:buNone/>
            </a:pPr>
            <a:r>
              <a:rPr lang="en-US" sz="2050" b="1">
                <a:solidFill>
                  <a:srgbClr val="000000"/>
                </a:solidFill>
                <a:latin typeface="Spline Sans Bold" pitchFamily="34" charset="0"/>
                <a:ea typeface="Spline Sans Bold" pitchFamily="34" charset="-122"/>
                <a:cs typeface="Spline Sans Bold" pitchFamily="34" charset="-120"/>
              </a:rPr>
              <a:t>5</a:t>
            </a:r>
            <a:endParaRPr lang="en-US" sz="2050"/>
          </a:p>
        </p:txBody>
      </p:sp>
      <p:sp>
        <p:nvSpPr>
          <p:cNvPr id="31" name="Text 29"/>
          <p:cNvSpPr/>
          <p:nvPr/>
        </p:nvSpPr>
        <p:spPr>
          <a:xfrm>
            <a:off x="7675959" y="5984677"/>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Support Services</a:t>
            </a:r>
            <a:endParaRPr lang="en-US" sz="1900"/>
          </a:p>
        </p:txBody>
      </p:sp>
      <p:sp>
        <p:nvSpPr>
          <p:cNvPr id="32" name="Text 30"/>
          <p:cNvSpPr/>
          <p:nvPr/>
        </p:nvSpPr>
        <p:spPr>
          <a:xfrm>
            <a:off x="7675959" y="6422827"/>
            <a:ext cx="5822513"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Determining referrals and supportive services needed to achieve employment goals</a:t>
            </a:r>
            <a:endParaRPr lang="en-US" sz="17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863560" y="593646"/>
            <a:ext cx="7356038" cy="599718"/>
          </a:xfrm>
          <a:prstGeom prst="rect">
            <a:avLst/>
          </a:prstGeom>
          <a:noFill/>
          <a:ln/>
        </p:spPr>
        <p:txBody>
          <a:bodyPr wrap="none" lIns="0" tIns="0" rIns="0" bIns="0" rtlCol="0" anchor="t"/>
          <a:lstStyle/>
          <a:p>
            <a:pPr marL="0" indent="0" algn="l">
              <a:lnSpc>
                <a:spcPts val="4700"/>
              </a:lnSpc>
              <a:buNone/>
            </a:pPr>
            <a:r>
              <a:rPr lang="en-US" sz="3750" b="1">
                <a:solidFill>
                  <a:srgbClr val="F0FCFF"/>
                </a:solidFill>
                <a:latin typeface="Spline Sans Bold" pitchFamily="34" charset="0"/>
                <a:ea typeface="Spline Sans Bold" pitchFamily="34" charset="-122"/>
                <a:cs typeface="Spline Sans Bold" pitchFamily="34" charset="-120"/>
              </a:rPr>
              <a:t>Individual Employment Plan (IEP)</a:t>
            </a:r>
            <a:endParaRPr lang="en-US" sz="3750"/>
          </a:p>
        </p:txBody>
      </p:sp>
      <p:sp>
        <p:nvSpPr>
          <p:cNvPr id="3" name="Text 1"/>
          <p:cNvSpPr/>
          <p:nvPr/>
        </p:nvSpPr>
        <p:spPr>
          <a:xfrm>
            <a:off x="863560" y="1625084"/>
            <a:ext cx="12903279" cy="690563"/>
          </a:xfrm>
          <a:prstGeom prst="rect">
            <a:avLst/>
          </a:prstGeom>
          <a:noFill/>
          <a:ln/>
        </p:spPr>
        <p:txBody>
          <a:bodyPr wrap="square" lIns="0" tIns="0" rIns="0" bIns="0" rtlCol="0" anchor="t"/>
          <a:lstStyle/>
          <a:p>
            <a:pPr marL="0" indent="0" algn="l">
              <a:lnSpc>
                <a:spcPts val="2700"/>
              </a:lnSpc>
              <a:buNone/>
            </a:pPr>
            <a:r>
              <a:rPr lang="en-US" sz="1650">
                <a:solidFill>
                  <a:srgbClr val="E0E4E6"/>
                </a:solidFill>
                <a:latin typeface="Barlow" pitchFamily="34" charset="0"/>
                <a:ea typeface="Barlow" pitchFamily="34" charset="-122"/>
                <a:cs typeface="Barlow" pitchFamily="34" charset="-120"/>
              </a:rPr>
              <a:t>The IEP is a living document identifying employment and education goals as part of a career pathway. Developed collaboratively with participants, it establishes mutually agreed-upon goals and documents the appropriate combination of services.</a:t>
            </a:r>
            <a:endParaRPr lang="en-US" sz="1650"/>
          </a:p>
        </p:txBody>
      </p:sp>
      <p:sp>
        <p:nvSpPr>
          <p:cNvPr id="4" name="Shape 2"/>
          <p:cNvSpPr/>
          <p:nvPr/>
        </p:nvSpPr>
        <p:spPr>
          <a:xfrm>
            <a:off x="863560" y="2558415"/>
            <a:ext cx="6343650" cy="2605326"/>
          </a:xfrm>
          <a:prstGeom prst="roundRect">
            <a:avLst>
              <a:gd name="adj" fmla="val 12430"/>
            </a:avLst>
          </a:prstGeom>
          <a:solidFill>
            <a:srgbClr val="0A081B">
              <a:alpha val="75000"/>
            </a:srgbClr>
          </a:solidFill>
          <a:ln w="30480">
            <a:solidFill>
              <a:srgbClr val="16FFBB"/>
            </a:solidFill>
            <a:prstDash val="solid"/>
          </a:ln>
        </p:spPr>
        <p:txBody>
          <a:bodyPr/>
          <a:lstStyle/>
          <a:p>
            <a:endParaRPr lang="en-US"/>
          </a:p>
        </p:txBody>
      </p:sp>
      <p:sp>
        <p:nvSpPr>
          <p:cNvPr id="5" name="Shape 3"/>
          <p:cNvSpPr/>
          <p:nvPr/>
        </p:nvSpPr>
        <p:spPr>
          <a:xfrm>
            <a:off x="894040" y="2588895"/>
            <a:ext cx="6282690" cy="647581"/>
          </a:xfrm>
          <a:prstGeom prst="roundRect">
            <a:avLst>
              <a:gd name="adj" fmla="val 44360"/>
            </a:avLst>
          </a:prstGeom>
          <a:solidFill>
            <a:srgbClr val="0A081B"/>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3873460" y="2698909"/>
            <a:ext cx="323731" cy="404693"/>
          </a:xfrm>
          <a:prstGeom prst="rect">
            <a:avLst/>
          </a:prstGeom>
        </p:spPr>
      </p:pic>
      <p:sp>
        <p:nvSpPr>
          <p:cNvPr id="7" name="Text 4"/>
          <p:cNvSpPr/>
          <p:nvPr/>
        </p:nvSpPr>
        <p:spPr>
          <a:xfrm>
            <a:off x="1109901" y="3452336"/>
            <a:ext cx="2398752" cy="299799"/>
          </a:xfrm>
          <a:prstGeom prst="rect">
            <a:avLst/>
          </a:prstGeom>
          <a:noFill/>
          <a:ln/>
        </p:spPr>
        <p:txBody>
          <a:bodyPr wrap="none" lIns="0" tIns="0" rIns="0" bIns="0" rtlCol="0" anchor="t"/>
          <a:lstStyle/>
          <a:p>
            <a:pPr marL="0" indent="0" algn="l">
              <a:lnSpc>
                <a:spcPts val="2350"/>
              </a:lnSpc>
              <a:buNone/>
            </a:pPr>
            <a:r>
              <a:rPr lang="en-US" sz="1850" b="1">
                <a:solidFill>
                  <a:srgbClr val="E0E4E6"/>
                </a:solidFill>
                <a:latin typeface="Spline Sans Bold" pitchFamily="34" charset="0"/>
                <a:ea typeface="Spline Sans Bold" pitchFamily="34" charset="-122"/>
                <a:cs typeface="Spline Sans Bold" pitchFamily="34" charset="-120"/>
              </a:rPr>
              <a:t>Goals &amp; Objectives</a:t>
            </a:r>
            <a:endParaRPr lang="en-US" sz="1850"/>
          </a:p>
        </p:txBody>
      </p:sp>
      <p:sp>
        <p:nvSpPr>
          <p:cNvPr id="8" name="Text 5"/>
          <p:cNvSpPr/>
          <p:nvPr/>
        </p:nvSpPr>
        <p:spPr>
          <a:xfrm>
            <a:off x="1109901" y="3881557"/>
            <a:ext cx="5850969" cy="1035844"/>
          </a:xfrm>
          <a:prstGeom prst="rect">
            <a:avLst/>
          </a:prstGeom>
          <a:noFill/>
          <a:ln/>
        </p:spPr>
        <p:txBody>
          <a:bodyPr wrap="square" lIns="0" tIns="0" rIns="0" bIns="0" rtlCol="0" anchor="t"/>
          <a:lstStyle/>
          <a:p>
            <a:pPr marL="0" indent="0" algn="l">
              <a:lnSpc>
                <a:spcPts val="2700"/>
              </a:lnSpc>
              <a:buNone/>
            </a:pPr>
            <a:r>
              <a:rPr lang="en-US" sz="1650">
                <a:solidFill>
                  <a:srgbClr val="E0E4E6"/>
                </a:solidFill>
                <a:latin typeface="Barlow" pitchFamily="34" charset="0"/>
                <a:ea typeface="Barlow" pitchFamily="34" charset="-122"/>
                <a:cs typeface="Barlow" pitchFamily="34" charset="-120"/>
              </a:rPr>
              <a:t>Short-term training goals, long-term employment goals, and intermediate objectives with clear career pathway documentation</a:t>
            </a:r>
            <a:endParaRPr lang="en-US" sz="1650"/>
          </a:p>
        </p:txBody>
      </p:sp>
      <p:sp>
        <p:nvSpPr>
          <p:cNvPr id="9" name="Shape 6"/>
          <p:cNvSpPr/>
          <p:nvPr/>
        </p:nvSpPr>
        <p:spPr>
          <a:xfrm>
            <a:off x="7423071" y="2558415"/>
            <a:ext cx="6343769" cy="2605326"/>
          </a:xfrm>
          <a:prstGeom prst="roundRect">
            <a:avLst>
              <a:gd name="adj" fmla="val 12430"/>
            </a:avLst>
          </a:prstGeom>
          <a:solidFill>
            <a:srgbClr val="0A081B">
              <a:alpha val="75000"/>
            </a:srgbClr>
          </a:solidFill>
          <a:ln w="30480">
            <a:solidFill>
              <a:srgbClr val="29DDDA"/>
            </a:solidFill>
            <a:prstDash val="solid"/>
          </a:ln>
        </p:spPr>
        <p:txBody>
          <a:bodyPr/>
          <a:lstStyle/>
          <a:p>
            <a:endParaRPr lang="en-US"/>
          </a:p>
        </p:txBody>
      </p:sp>
      <p:sp>
        <p:nvSpPr>
          <p:cNvPr id="10" name="Shape 7"/>
          <p:cNvSpPr/>
          <p:nvPr/>
        </p:nvSpPr>
        <p:spPr>
          <a:xfrm>
            <a:off x="7453551" y="2588895"/>
            <a:ext cx="6282809" cy="647581"/>
          </a:xfrm>
          <a:prstGeom prst="roundRect">
            <a:avLst>
              <a:gd name="adj" fmla="val 44360"/>
            </a:avLst>
          </a:prstGeom>
          <a:solidFill>
            <a:srgbClr val="0A081B"/>
          </a:solidFill>
          <a:ln/>
        </p:spPr>
        <p:txBody>
          <a:bodyPr/>
          <a:lstStyle/>
          <a:p>
            <a:endParaRPr lang="en-US"/>
          </a:p>
        </p:txBody>
      </p:sp>
      <p:pic>
        <p:nvPicPr>
          <p:cNvPr id="11" name="Image 1" descr="preencoded.png"/>
          <p:cNvPicPr>
            <a:picLocks noChangeAspect="1"/>
          </p:cNvPicPr>
          <p:nvPr/>
        </p:nvPicPr>
        <p:blipFill>
          <a:blip r:embed="rId4"/>
          <a:stretch>
            <a:fillRect/>
          </a:stretch>
        </p:blipFill>
        <p:spPr>
          <a:xfrm>
            <a:off x="10433090" y="2698909"/>
            <a:ext cx="323731" cy="404693"/>
          </a:xfrm>
          <a:prstGeom prst="rect">
            <a:avLst/>
          </a:prstGeom>
        </p:spPr>
      </p:pic>
      <p:sp>
        <p:nvSpPr>
          <p:cNvPr id="12" name="Text 8"/>
          <p:cNvSpPr/>
          <p:nvPr/>
        </p:nvSpPr>
        <p:spPr>
          <a:xfrm>
            <a:off x="7669411" y="3452336"/>
            <a:ext cx="2398752" cy="299799"/>
          </a:xfrm>
          <a:prstGeom prst="rect">
            <a:avLst/>
          </a:prstGeom>
          <a:noFill/>
          <a:ln/>
        </p:spPr>
        <p:txBody>
          <a:bodyPr wrap="none" lIns="0" tIns="0" rIns="0" bIns="0" rtlCol="0" anchor="t"/>
          <a:lstStyle/>
          <a:p>
            <a:pPr marL="0" indent="0" algn="l">
              <a:lnSpc>
                <a:spcPts val="2350"/>
              </a:lnSpc>
              <a:buNone/>
            </a:pPr>
            <a:r>
              <a:rPr lang="en-US" sz="1850" b="1">
                <a:solidFill>
                  <a:srgbClr val="E0E4E6"/>
                </a:solidFill>
                <a:latin typeface="Spline Sans Bold" pitchFamily="34" charset="0"/>
                <a:ea typeface="Spline Sans Bold" pitchFamily="34" charset="-122"/>
                <a:cs typeface="Spline Sans Bold" pitchFamily="34" charset="-120"/>
              </a:rPr>
              <a:t>Skills Gap Analysis</a:t>
            </a:r>
            <a:endParaRPr lang="en-US" sz="1850"/>
          </a:p>
        </p:txBody>
      </p:sp>
      <p:sp>
        <p:nvSpPr>
          <p:cNvPr id="13" name="Text 9"/>
          <p:cNvSpPr/>
          <p:nvPr/>
        </p:nvSpPr>
        <p:spPr>
          <a:xfrm>
            <a:off x="7669411" y="3881557"/>
            <a:ext cx="5851088" cy="690563"/>
          </a:xfrm>
          <a:prstGeom prst="rect">
            <a:avLst/>
          </a:prstGeom>
          <a:noFill/>
          <a:ln/>
        </p:spPr>
        <p:txBody>
          <a:bodyPr wrap="square" lIns="0" tIns="0" rIns="0" bIns="0" rtlCol="0" anchor="t"/>
          <a:lstStyle/>
          <a:p>
            <a:pPr marL="0" indent="0" algn="l">
              <a:lnSpc>
                <a:spcPts val="2700"/>
              </a:lnSpc>
              <a:buNone/>
            </a:pPr>
            <a:r>
              <a:rPr lang="en-US" sz="1650">
                <a:solidFill>
                  <a:srgbClr val="E0E4E6"/>
                </a:solidFill>
                <a:latin typeface="Barlow" pitchFamily="34" charset="0"/>
                <a:ea typeface="Barlow" pitchFamily="34" charset="-122"/>
                <a:cs typeface="Barlow" pitchFamily="34" charset="-120"/>
              </a:rPr>
              <a:t>Explanation of skills gap the IEP addresses, based on assessment information and previous employment experience</a:t>
            </a:r>
            <a:endParaRPr lang="en-US" sz="1650"/>
          </a:p>
        </p:txBody>
      </p:sp>
      <p:sp>
        <p:nvSpPr>
          <p:cNvPr id="14" name="Shape 10"/>
          <p:cNvSpPr/>
          <p:nvPr/>
        </p:nvSpPr>
        <p:spPr>
          <a:xfrm>
            <a:off x="863560" y="5379601"/>
            <a:ext cx="6343650" cy="2260044"/>
          </a:xfrm>
          <a:prstGeom prst="roundRect">
            <a:avLst>
              <a:gd name="adj" fmla="val 14329"/>
            </a:avLst>
          </a:prstGeom>
          <a:solidFill>
            <a:srgbClr val="0A081B">
              <a:alpha val="75000"/>
            </a:srgbClr>
          </a:solidFill>
          <a:ln w="30480">
            <a:solidFill>
              <a:srgbClr val="37A7E7"/>
            </a:solidFill>
            <a:prstDash val="solid"/>
          </a:ln>
        </p:spPr>
        <p:txBody>
          <a:bodyPr/>
          <a:lstStyle/>
          <a:p>
            <a:endParaRPr lang="en-US"/>
          </a:p>
        </p:txBody>
      </p:sp>
      <p:sp>
        <p:nvSpPr>
          <p:cNvPr id="15" name="Shape 11"/>
          <p:cNvSpPr/>
          <p:nvPr/>
        </p:nvSpPr>
        <p:spPr>
          <a:xfrm>
            <a:off x="894040" y="5410081"/>
            <a:ext cx="6282690" cy="647581"/>
          </a:xfrm>
          <a:prstGeom prst="roundRect">
            <a:avLst>
              <a:gd name="adj" fmla="val 44360"/>
            </a:avLst>
          </a:prstGeom>
          <a:solidFill>
            <a:srgbClr val="0A081B"/>
          </a:solidFill>
          <a:ln/>
        </p:spPr>
        <p:txBody>
          <a:bodyPr/>
          <a:lstStyle/>
          <a:p>
            <a:endParaRPr lang="en-US"/>
          </a:p>
        </p:txBody>
      </p:sp>
      <p:pic>
        <p:nvPicPr>
          <p:cNvPr id="16" name="Image 2" descr="preencoded.png"/>
          <p:cNvPicPr>
            <a:picLocks noChangeAspect="1"/>
          </p:cNvPicPr>
          <p:nvPr/>
        </p:nvPicPr>
        <p:blipFill>
          <a:blip r:embed="rId5"/>
          <a:stretch>
            <a:fillRect/>
          </a:stretch>
        </p:blipFill>
        <p:spPr>
          <a:xfrm>
            <a:off x="3873460" y="5520095"/>
            <a:ext cx="323731" cy="404693"/>
          </a:xfrm>
          <a:prstGeom prst="rect">
            <a:avLst/>
          </a:prstGeom>
        </p:spPr>
      </p:pic>
      <p:sp>
        <p:nvSpPr>
          <p:cNvPr id="17" name="Text 12"/>
          <p:cNvSpPr/>
          <p:nvPr/>
        </p:nvSpPr>
        <p:spPr>
          <a:xfrm>
            <a:off x="1109901" y="6273522"/>
            <a:ext cx="2398752" cy="299799"/>
          </a:xfrm>
          <a:prstGeom prst="rect">
            <a:avLst/>
          </a:prstGeom>
          <a:noFill/>
          <a:ln/>
        </p:spPr>
        <p:txBody>
          <a:bodyPr wrap="none" lIns="0" tIns="0" rIns="0" bIns="0" rtlCol="0" anchor="t"/>
          <a:lstStyle/>
          <a:p>
            <a:pPr marL="0" indent="0" algn="l">
              <a:lnSpc>
                <a:spcPts val="2350"/>
              </a:lnSpc>
              <a:buNone/>
            </a:pPr>
            <a:r>
              <a:rPr lang="en-US" sz="1850" b="1">
                <a:solidFill>
                  <a:srgbClr val="E0E4E6"/>
                </a:solidFill>
                <a:latin typeface="Spline Sans Bold" pitchFamily="34" charset="0"/>
                <a:ea typeface="Spline Sans Bold" pitchFamily="34" charset="-122"/>
                <a:cs typeface="Spline Sans Bold" pitchFamily="34" charset="-120"/>
              </a:rPr>
              <a:t>Service Sequence</a:t>
            </a:r>
            <a:endParaRPr lang="en-US" sz="1850"/>
          </a:p>
        </p:txBody>
      </p:sp>
      <p:sp>
        <p:nvSpPr>
          <p:cNvPr id="18" name="Text 13"/>
          <p:cNvSpPr/>
          <p:nvPr/>
        </p:nvSpPr>
        <p:spPr>
          <a:xfrm>
            <a:off x="1109901" y="6702742"/>
            <a:ext cx="5850969" cy="690563"/>
          </a:xfrm>
          <a:prstGeom prst="rect">
            <a:avLst/>
          </a:prstGeom>
          <a:noFill/>
          <a:ln/>
        </p:spPr>
        <p:txBody>
          <a:bodyPr wrap="square" lIns="0" tIns="0" rIns="0" bIns="0" rtlCol="0" anchor="t"/>
          <a:lstStyle/>
          <a:p>
            <a:pPr marL="0" indent="0" algn="l">
              <a:lnSpc>
                <a:spcPts val="2700"/>
              </a:lnSpc>
              <a:buNone/>
            </a:pPr>
            <a:r>
              <a:rPr lang="en-US" sz="1650">
                <a:solidFill>
                  <a:srgbClr val="E0E4E6"/>
                </a:solidFill>
                <a:latin typeface="Barlow" pitchFamily="34" charset="0"/>
                <a:ea typeface="Barlow" pitchFamily="34" charset="-122"/>
                <a:cs typeface="Barlow" pitchFamily="34" charset="-120"/>
              </a:rPr>
              <a:t>Appropriate sequence and mix of services addressing unique strengths, challenges, and participant needs</a:t>
            </a:r>
            <a:endParaRPr lang="en-US" sz="1650"/>
          </a:p>
        </p:txBody>
      </p:sp>
      <p:sp>
        <p:nvSpPr>
          <p:cNvPr id="19" name="Shape 14"/>
          <p:cNvSpPr/>
          <p:nvPr/>
        </p:nvSpPr>
        <p:spPr>
          <a:xfrm>
            <a:off x="7423071" y="5379601"/>
            <a:ext cx="6343769" cy="2260044"/>
          </a:xfrm>
          <a:prstGeom prst="roundRect">
            <a:avLst>
              <a:gd name="adj" fmla="val 14329"/>
            </a:avLst>
          </a:prstGeom>
          <a:solidFill>
            <a:srgbClr val="0A081B">
              <a:alpha val="75000"/>
            </a:srgbClr>
          </a:solidFill>
          <a:ln w="30480">
            <a:solidFill>
              <a:srgbClr val="091231"/>
            </a:solidFill>
            <a:prstDash val="solid"/>
          </a:ln>
        </p:spPr>
        <p:txBody>
          <a:bodyPr/>
          <a:lstStyle/>
          <a:p>
            <a:endParaRPr lang="en-US"/>
          </a:p>
        </p:txBody>
      </p:sp>
      <p:sp>
        <p:nvSpPr>
          <p:cNvPr id="20" name="Shape 15"/>
          <p:cNvSpPr/>
          <p:nvPr/>
        </p:nvSpPr>
        <p:spPr>
          <a:xfrm>
            <a:off x="7453551" y="5410081"/>
            <a:ext cx="6282809" cy="647581"/>
          </a:xfrm>
          <a:prstGeom prst="roundRect">
            <a:avLst>
              <a:gd name="adj" fmla="val 44360"/>
            </a:avLst>
          </a:prstGeom>
          <a:solidFill>
            <a:srgbClr val="0A081B"/>
          </a:solidFill>
          <a:ln/>
        </p:spPr>
        <p:txBody>
          <a:bodyPr/>
          <a:lstStyle/>
          <a:p>
            <a:endParaRPr lang="en-US"/>
          </a:p>
        </p:txBody>
      </p:sp>
      <p:pic>
        <p:nvPicPr>
          <p:cNvPr id="21" name="Image 3" descr="preencoded.png"/>
          <p:cNvPicPr>
            <a:picLocks noChangeAspect="1"/>
          </p:cNvPicPr>
          <p:nvPr/>
        </p:nvPicPr>
        <p:blipFill>
          <a:blip r:embed="rId6"/>
          <a:stretch>
            <a:fillRect/>
          </a:stretch>
        </p:blipFill>
        <p:spPr>
          <a:xfrm>
            <a:off x="10433090" y="5520095"/>
            <a:ext cx="323731" cy="404693"/>
          </a:xfrm>
          <a:prstGeom prst="rect">
            <a:avLst/>
          </a:prstGeom>
        </p:spPr>
      </p:pic>
      <p:sp>
        <p:nvSpPr>
          <p:cNvPr id="22" name="Text 16"/>
          <p:cNvSpPr/>
          <p:nvPr/>
        </p:nvSpPr>
        <p:spPr>
          <a:xfrm>
            <a:off x="7669411" y="6273522"/>
            <a:ext cx="2398752" cy="299799"/>
          </a:xfrm>
          <a:prstGeom prst="rect">
            <a:avLst/>
          </a:prstGeom>
          <a:noFill/>
          <a:ln/>
        </p:spPr>
        <p:txBody>
          <a:bodyPr wrap="none" lIns="0" tIns="0" rIns="0" bIns="0" rtlCol="0" anchor="t"/>
          <a:lstStyle/>
          <a:p>
            <a:pPr marL="0" indent="0" algn="l">
              <a:lnSpc>
                <a:spcPts val="2350"/>
              </a:lnSpc>
              <a:buNone/>
            </a:pPr>
            <a:r>
              <a:rPr lang="en-US" sz="1850" b="1">
                <a:solidFill>
                  <a:srgbClr val="E0E4E6"/>
                </a:solidFill>
                <a:latin typeface="Spline Sans Bold" pitchFamily="34" charset="0"/>
                <a:ea typeface="Spline Sans Bold" pitchFamily="34" charset="-122"/>
                <a:cs typeface="Spline Sans Bold" pitchFamily="34" charset="-120"/>
              </a:rPr>
              <a:t>Progress Tracking</a:t>
            </a:r>
            <a:endParaRPr lang="en-US" sz="1850"/>
          </a:p>
        </p:txBody>
      </p:sp>
      <p:sp>
        <p:nvSpPr>
          <p:cNvPr id="23" name="Text 17"/>
          <p:cNvSpPr/>
          <p:nvPr/>
        </p:nvSpPr>
        <p:spPr>
          <a:xfrm>
            <a:off x="7669411" y="6702742"/>
            <a:ext cx="5851088" cy="690563"/>
          </a:xfrm>
          <a:prstGeom prst="rect">
            <a:avLst/>
          </a:prstGeom>
          <a:noFill/>
          <a:ln/>
        </p:spPr>
        <p:txBody>
          <a:bodyPr wrap="square" lIns="0" tIns="0" rIns="0" bIns="0" rtlCol="0" anchor="t"/>
          <a:lstStyle/>
          <a:p>
            <a:pPr marL="0" indent="0" algn="l">
              <a:lnSpc>
                <a:spcPts val="2700"/>
              </a:lnSpc>
              <a:buNone/>
            </a:pPr>
            <a:r>
              <a:rPr lang="en-US" sz="1650">
                <a:solidFill>
                  <a:srgbClr val="E0E4E6"/>
                </a:solidFill>
                <a:latin typeface="Barlow" pitchFamily="34" charset="0"/>
                <a:ea typeface="Barlow" pitchFamily="34" charset="-122"/>
                <a:cs typeface="Barlow" pitchFamily="34" charset="-120"/>
              </a:rPr>
              <a:t>Method for tracking progress, identifying next steps, and following up on goals, objectives, and services</a:t>
            </a:r>
            <a:endParaRPr lang="en-US" sz="165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2696"/>
          </a:xfrm>
          <a:prstGeom prst="rect">
            <a:avLst/>
          </a:prstGeom>
        </p:spPr>
      </p:pic>
      <p:sp>
        <p:nvSpPr>
          <p:cNvPr id="3" name="Text 0"/>
          <p:cNvSpPr/>
          <p:nvPr/>
        </p:nvSpPr>
        <p:spPr>
          <a:xfrm>
            <a:off x="775573" y="533162"/>
            <a:ext cx="5583674" cy="538520"/>
          </a:xfrm>
          <a:prstGeom prst="rect">
            <a:avLst/>
          </a:prstGeom>
          <a:noFill/>
          <a:ln/>
        </p:spPr>
        <p:txBody>
          <a:bodyPr wrap="none" lIns="0" tIns="0" rIns="0" bIns="0" rtlCol="0" anchor="t"/>
          <a:lstStyle/>
          <a:p>
            <a:pPr marL="0" indent="0" algn="l">
              <a:lnSpc>
                <a:spcPts val="4200"/>
              </a:lnSpc>
              <a:buNone/>
            </a:pPr>
            <a:r>
              <a:rPr lang="en-US" sz="3350" b="1">
                <a:solidFill>
                  <a:srgbClr val="F0FCFF"/>
                </a:solidFill>
                <a:latin typeface="Spline Sans Bold" pitchFamily="34" charset="0"/>
                <a:ea typeface="Spline Sans Bold" pitchFamily="34" charset="-122"/>
                <a:cs typeface="Spline Sans Bold" pitchFamily="34" charset="-120"/>
              </a:rPr>
              <a:t>Training Services Overview</a:t>
            </a:r>
            <a:endParaRPr lang="en-US" sz="3350"/>
          </a:p>
        </p:txBody>
      </p:sp>
      <p:sp>
        <p:nvSpPr>
          <p:cNvPr id="4" name="Text 1"/>
          <p:cNvSpPr/>
          <p:nvPr/>
        </p:nvSpPr>
        <p:spPr>
          <a:xfrm>
            <a:off x="775573" y="1362432"/>
            <a:ext cx="7592854" cy="930831"/>
          </a:xfrm>
          <a:prstGeom prst="rect">
            <a:avLst/>
          </a:prstGeom>
          <a:noFill/>
          <a:ln/>
        </p:spPr>
        <p:txBody>
          <a:bodyPr wrap="square" lIns="0" tIns="0" rIns="0" bIns="0" rtlCol="0" anchor="t"/>
          <a:lstStyle/>
          <a:p>
            <a:pPr marL="0" indent="0" algn="l">
              <a:lnSpc>
                <a:spcPts val="2400"/>
              </a:lnSpc>
              <a:buNone/>
            </a:pPr>
            <a:r>
              <a:rPr lang="en-US" sz="1500">
                <a:solidFill>
                  <a:srgbClr val="E0E4E6"/>
                </a:solidFill>
                <a:latin typeface="Barlow" pitchFamily="34" charset="0"/>
                <a:ea typeface="Barlow" pitchFamily="34" charset="-122"/>
                <a:cs typeface="Barlow" pitchFamily="34" charset="-120"/>
              </a:rPr>
              <a:t>Training services are critical to employment success, leading to measurable skill gains and industry-recognized credentials. All training must align with comprehensive assessment and Individual Employment Plan requirements.</a:t>
            </a:r>
            <a:endParaRPr lang="en-US" sz="1500"/>
          </a:p>
        </p:txBody>
      </p:sp>
      <p:sp>
        <p:nvSpPr>
          <p:cNvPr id="5" name="Shape 2"/>
          <p:cNvSpPr/>
          <p:nvPr/>
        </p:nvSpPr>
        <p:spPr>
          <a:xfrm>
            <a:off x="775573" y="2614374"/>
            <a:ext cx="96917" cy="96917"/>
          </a:xfrm>
          <a:prstGeom prst="roundRect">
            <a:avLst>
              <a:gd name="adj" fmla="val 471744"/>
            </a:avLst>
          </a:prstGeom>
          <a:solidFill>
            <a:srgbClr val="16FFBB"/>
          </a:solidFill>
          <a:ln/>
        </p:spPr>
        <p:txBody>
          <a:bodyPr/>
          <a:lstStyle/>
          <a:p>
            <a:endParaRPr lang="en-US"/>
          </a:p>
        </p:txBody>
      </p:sp>
      <p:sp>
        <p:nvSpPr>
          <p:cNvPr id="6" name="Text 3"/>
          <p:cNvSpPr/>
          <p:nvPr/>
        </p:nvSpPr>
        <p:spPr>
          <a:xfrm>
            <a:off x="1066324" y="2511385"/>
            <a:ext cx="2831663" cy="269319"/>
          </a:xfrm>
          <a:prstGeom prst="rect">
            <a:avLst/>
          </a:prstGeom>
          <a:noFill/>
          <a:ln/>
        </p:spPr>
        <p:txBody>
          <a:bodyPr wrap="none" lIns="0" tIns="0" rIns="0" bIns="0" rtlCol="0" anchor="t"/>
          <a:lstStyle/>
          <a:p>
            <a:pPr marL="0" indent="0" algn="l">
              <a:lnSpc>
                <a:spcPts val="2100"/>
              </a:lnSpc>
              <a:buNone/>
            </a:pPr>
            <a:r>
              <a:rPr lang="en-US" sz="1650" b="1">
                <a:solidFill>
                  <a:srgbClr val="E0E4E6"/>
                </a:solidFill>
                <a:latin typeface="Spline Sans Bold" pitchFamily="34" charset="0"/>
                <a:ea typeface="Spline Sans Bold" pitchFamily="34" charset="-122"/>
                <a:cs typeface="Spline Sans Bold" pitchFamily="34" charset="-120"/>
              </a:rPr>
              <a:t>Occupational Skills Training</a:t>
            </a:r>
            <a:endParaRPr lang="en-US" sz="1650"/>
          </a:p>
        </p:txBody>
      </p:sp>
      <p:sp>
        <p:nvSpPr>
          <p:cNvPr id="7" name="Text 4"/>
          <p:cNvSpPr/>
          <p:nvPr/>
        </p:nvSpPr>
        <p:spPr>
          <a:xfrm>
            <a:off x="1066324" y="2897029"/>
            <a:ext cx="7302103" cy="620554"/>
          </a:xfrm>
          <a:prstGeom prst="rect">
            <a:avLst/>
          </a:prstGeom>
          <a:noFill/>
          <a:ln/>
        </p:spPr>
        <p:txBody>
          <a:bodyPr wrap="square" lIns="0" tIns="0" rIns="0" bIns="0" rtlCol="0" anchor="t"/>
          <a:lstStyle/>
          <a:p>
            <a:pPr marL="0" indent="0" algn="l">
              <a:lnSpc>
                <a:spcPts val="2400"/>
              </a:lnSpc>
              <a:buNone/>
            </a:pPr>
            <a:r>
              <a:rPr lang="en-US" sz="1500">
                <a:solidFill>
                  <a:srgbClr val="E0E4E6"/>
                </a:solidFill>
                <a:latin typeface="Barlow" pitchFamily="34" charset="0"/>
                <a:ea typeface="Barlow" pitchFamily="34" charset="-122"/>
                <a:cs typeface="Barlow" pitchFamily="34" charset="-120"/>
              </a:rPr>
              <a:t>Prepares participants for specific trades and vocational skills at entry, intermediate, or advanced levels</a:t>
            </a:r>
            <a:endParaRPr lang="en-US" sz="1500"/>
          </a:p>
        </p:txBody>
      </p:sp>
      <p:sp>
        <p:nvSpPr>
          <p:cNvPr id="8" name="Shape 5"/>
          <p:cNvSpPr/>
          <p:nvPr/>
        </p:nvSpPr>
        <p:spPr>
          <a:xfrm>
            <a:off x="775573" y="4008358"/>
            <a:ext cx="96917" cy="96917"/>
          </a:xfrm>
          <a:prstGeom prst="roundRect">
            <a:avLst>
              <a:gd name="adj" fmla="val 471744"/>
            </a:avLst>
          </a:prstGeom>
          <a:solidFill>
            <a:srgbClr val="29DDDA"/>
          </a:solidFill>
          <a:ln/>
        </p:spPr>
        <p:txBody>
          <a:bodyPr/>
          <a:lstStyle/>
          <a:p>
            <a:endParaRPr lang="en-US"/>
          </a:p>
        </p:txBody>
      </p:sp>
      <p:sp>
        <p:nvSpPr>
          <p:cNvPr id="9" name="Text 6"/>
          <p:cNvSpPr/>
          <p:nvPr/>
        </p:nvSpPr>
        <p:spPr>
          <a:xfrm>
            <a:off x="1066324" y="3905369"/>
            <a:ext cx="2847618" cy="269319"/>
          </a:xfrm>
          <a:prstGeom prst="rect">
            <a:avLst/>
          </a:prstGeom>
          <a:noFill/>
          <a:ln/>
        </p:spPr>
        <p:txBody>
          <a:bodyPr wrap="none" lIns="0" tIns="0" rIns="0" bIns="0" rtlCol="0" anchor="t"/>
          <a:lstStyle/>
          <a:p>
            <a:pPr marL="0" indent="0" algn="l">
              <a:lnSpc>
                <a:spcPts val="2100"/>
              </a:lnSpc>
              <a:buNone/>
            </a:pPr>
            <a:r>
              <a:rPr lang="en-US" sz="1650" b="1">
                <a:solidFill>
                  <a:srgbClr val="E0E4E6"/>
                </a:solidFill>
                <a:latin typeface="Spline Sans Bold" pitchFamily="34" charset="0"/>
                <a:ea typeface="Spline Sans Bold" pitchFamily="34" charset="-122"/>
                <a:cs typeface="Spline Sans Bold" pitchFamily="34" charset="-120"/>
              </a:rPr>
              <a:t>Skill Upgrading &amp; Retraining</a:t>
            </a:r>
            <a:endParaRPr lang="en-US" sz="1650"/>
          </a:p>
        </p:txBody>
      </p:sp>
      <p:sp>
        <p:nvSpPr>
          <p:cNvPr id="10" name="Text 7"/>
          <p:cNvSpPr/>
          <p:nvPr/>
        </p:nvSpPr>
        <p:spPr>
          <a:xfrm>
            <a:off x="1066324" y="4291012"/>
            <a:ext cx="7302103" cy="620554"/>
          </a:xfrm>
          <a:prstGeom prst="rect">
            <a:avLst/>
          </a:prstGeom>
          <a:noFill/>
          <a:ln/>
        </p:spPr>
        <p:txBody>
          <a:bodyPr wrap="square" lIns="0" tIns="0" rIns="0" bIns="0" rtlCol="0" anchor="t"/>
          <a:lstStyle/>
          <a:p>
            <a:pPr marL="0" indent="0" algn="l">
              <a:lnSpc>
                <a:spcPts val="2400"/>
              </a:lnSpc>
              <a:buNone/>
            </a:pPr>
            <a:r>
              <a:rPr lang="en-US" sz="1500">
                <a:solidFill>
                  <a:srgbClr val="E0E4E6"/>
                </a:solidFill>
                <a:latin typeface="Barlow" pitchFamily="34" charset="0"/>
                <a:ea typeface="Barlow" pitchFamily="34" charset="-122"/>
                <a:cs typeface="Barlow" pitchFamily="34" charset="-120"/>
              </a:rPr>
              <a:t>Assists with upgrading skills or retraining for new occupations through technological advancement instruction</a:t>
            </a:r>
            <a:endParaRPr lang="en-US" sz="1500"/>
          </a:p>
        </p:txBody>
      </p:sp>
      <p:sp>
        <p:nvSpPr>
          <p:cNvPr id="11" name="Shape 8"/>
          <p:cNvSpPr/>
          <p:nvPr/>
        </p:nvSpPr>
        <p:spPr>
          <a:xfrm>
            <a:off x="775573" y="5402342"/>
            <a:ext cx="96917" cy="96917"/>
          </a:xfrm>
          <a:prstGeom prst="roundRect">
            <a:avLst>
              <a:gd name="adj" fmla="val 471744"/>
            </a:avLst>
          </a:prstGeom>
          <a:solidFill>
            <a:srgbClr val="37A7E7"/>
          </a:solidFill>
          <a:ln/>
        </p:spPr>
        <p:txBody>
          <a:bodyPr/>
          <a:lstStyle/>
          <a:p>
            <a:endParaRPr lang="en-US"/>
          </a:p>
        </p:txBody>
      </p:sp>
      <p:sp>
        <p:nvSpPr>
          <p:cNvPr id="12" name="Text 9"/>
          <p:cNvSpPr/>
          <p:nvPr/>
        </p:nvSpPr>
        <p:spPr>
          <a:xfrm>
            <a:off x="1066324" y="5299353"/>
            <a:ext cx="2479477" cy="269319"/>
          </a:xfrm>
          <a:prstGeom prst="rect">
            <a:avLst/>
          </a:prstGeom>
          <a:noFill/>
          <a:ln/>
        </p:spPr>
        <p:txBody>
          <a:bodyPr wrap="none" lIns="0" tIns="0" rIns="0" bIns="0" rtlCol="0" anchor="t"/>
          <a:lstStyle/>
          <a:p>
            <a:pPr marL="0" indent="0" algn="l">
              <a:lnSpc>
                <a:spcPts val="2100"/>
              </a:lnSpc>
              <a:buNone/>
            </a:pPr>
            <a:r>
              <a:rPr lang="en-US" sz="1650" b="1">
                <a:solidFill>
                  <a:srgbClr val="E0E4E6"/>
                </a:solidFill>
                <a:latin typeface="Spline Sans Bold" pitchFamily="34" charset="0"/>
                <a:ea typeface="Spline Sans Bold" pitchFamily="34" charset="-122"/>
                <a:cs typeface="Spline Sans Bold" pitchFamily="34" charset="-120"/>
              </a:rPr>
              <a:t>Entrepreneurial Training</a:t>
            </a:r>
            <a:endParaRPr lang="en-US" sz="1650"/>
          </a:p>
        </p:txBody>
      </p:sp>
      <p:sp>
        <p:nvSpPr>
          <p:cNvPr id="13" name="Text 10"/>
          <p:cNvSpPr/>
          <p:nvPr/>
        </p:nvSpPr>
        <p:spPr>
          <a:xfrm>
            <a:off x="1066324" y="5684996"/>
            <a:ext cx="7302103" cy="620554"/>
          </a:xfrm>
          <a:prstGeom prst="rect">
            <a:avLst/>
          </a:prstGeom>
          <a:noFill/>
          <a:ln/>
        </p:spPr>
        <p:txBody>
          <a:bodyPr wrap="square" lIns="0" tIns="0" rIns="0" bIns="0" rtlCol="0" anchor="t"/>
          <a:lstStyle/>
          <a:p>
            <a:pPr marL="0" indent="0" algn="l">
              <a:lnSpc>
                <a:spcPts val="2400"/>
              </a:lnSpc>
              <a:buNone/>
            </a:pPr>
            <a:r>
              <a:rPr lang="en-US" sz="1500">
                <a:solidFill>
                  <a:srgbClr val="E0E4E6"/>
                </a:solidFill>
                <a:latin typeface="Barlow" pitchFamily="34" charset="0"/>
                <a:ea typeface="Barlow" pitchFamily="34" charset="-122"/>
                <a:cs typeface="Barlow" pitchFamily="34" charset="-120"/>
              </a:rPr>
              <a:t>Prepares entrepreneurs to start or expand businesses through business plan development and digital skills</a:t>
            </a:r>
            <a:endParaRPr lang="en-US" sz="1500"/>
          </a:p>
        </p:txBody>
      </p:sp>
      <p:sp>
        <p:nvSpPr>
          <p:cNvPr id="14" name="Shape 11"/>
          <p:cNvSpPr/>
          <p:nvPr/>
        </p:nvSpPr>
        <p:spPr>
          <a:xfrm>
            <a:off x="775573" y="6796326"/>
            <a:ext cx="96917" cy="96917"/>
          </a:xfrm>
          <a:prstGeom prst="roundRect">
            <a:avLst>
              <a:gd name="adj" fmla="val 471744"/>
            </a:avLst>
          </a:prstGeom>
          <a:solidFill>
            <a:schemeClr val="accent5">
              <a:lumMod val="75000"/>
            </a:schemeClr>
          </a:solidFill>
          <a:ln>
            <a:solidFill>
              <a:srgbClr val="00B050"/>
            </a:solidFill>
          </a:ln>
        </p:spPr>
        <p:txBody>
          <a:bodyPr/>
          <a:lstStyle/>
          <a:p>
            <a:endParaRPr lang="en-US">
              <a:solidFill>
                <a:srgbClr val="538135"/>
              </a:solidFill>
            </a:endParaRPr>
          </a:p>
        </p:txBody>
      </p:sp>
      <p:sp>
        <p:nvSpPr>
          <p:cNvPr id="15" name="Text 12"/>
          <p:cNvSpPr/>
          <p:nvPr/>
        </p:nvSpPr>
        <p:spPr>
          <a:xfrm>
            <a:off x="1066324" y="6693337"/>
            <a:ext cx="2347198" cy="269319"/>
          </a:xfrm>
          <a:prstGeom prst="rect">
            <a:avLst/>
          </a:prstGeom>
          <a:noFill/>
          <a:ln/>
        </p:spPr>
        <p:txBody>
          <a:bodyPr wrap="none" lIns="0" tIns="0" rIns="0" bIns="0" rtlCol="0" anchor="t"/>
          <a:lstStyle/>
          <a:p>
            <a:pPr marL="0" indent="0" algn="l">
              <a:lnSpc>
                <a:spcPts val="2100"/>
              </a:lnSpc>
              <a:buNone/>
            </a:pPr>
            <a:r>
              <a:rPr lang="en-US" sz="1650" b="1">
                <a:solidFill>
                  <a:srgbClr val="E0E4E6"/>
                </a:solidFill>
                <a:latin typeface="Spline Sans Bold" pitchFamily="34" charset="0"/>
                <a:ea typeface="Spline Sans Bold" pitchFamily="34" charset="-122"/>
                <a:cs typeface="Spline Sans Bold" pitchFamily="34" charset="-120"/>
              </a:rPr>
              <a:t>Job Readiness Training</a:t>
            </a:r>
            <a:endParaRPr lang="en-US" sz="1650"/>
          </a:p>
        </p:txBody>
      </p:sp>
      <p:sp>
        <p:nvSpPr>
          <p:cNvPr id="16" name="Text 13"/>
          <p:cNvSpPr/>
          <p:nvPr/>
        </p:nvSpPr>
        <p:spPr>
          <a:xfrm>
            <a:off x="1066324" y="7078980"/>
            <a:ext cx="7302103" cy="620554"/>
          </a:xfrm>
          <a:prstGeom prst="rect">
            <a:avLst/>
          </a:prstGeom>
          <a:noFill/>
          <a:ln/>
        </p:spPr>
        <p:txBody>
          <a:bodyPr wrap="square" lIns="0" tIns="0" rIns="0" bIns="0" rtlCol="0" anchor="t"/>
          <a:lstStyle/>
          <a:p>
            <a:pPr marL="0" indent="0" algn="l">
              <a:lnSpc>
                <a:spcPts val="2400"/>
              </a:lnSpc>
              <a:buNone/>
            </a:pPr>
            <a:r>
              <a:rPr lang="en-US" sz="1500">
                <a:solidFill>
                  <a:srgbClr val="E0E4E6"/>
                </a:solidFill>
                <a:latin typeface="Barlow" pitchFamily="34" charset="0"/>
                <a:ea typeface="Barlow" pitchFamily="34" charset="-122"/>
                <a:cs typeface="Barlow" pitchFamily="34" charset="-120"/>
              </a:rPr>
              <a:t>Includes job seeking, interviewing skills, and understanding employer expectations for self-sufficiency</a:t>
            </a:r>
            <a:endParaRPr lang="en-US" sz="15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881063" y="727472"/>
            <a:ext cx="8242697"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Work-Based Learning Opportunities</a:t>
            </a:r>
            <a:endParaRPr lang="en-US" sz="3850"/>
          </a:p>
        </p:txBody>
      </p:sp>
      <p:sp>
        <p:nvSpPr>
          <p:cNvPr id="3" name="Shape 1"/>
          <p:cNvSpPr/>
          <p:nvPr/>
        </p:nvSpPr>
        <p:spPr>
          <a:xfrm>
            <a:off x="1211461" y="2330648"/>
            <a:ext cx="5993487" cy="220266"/>
          </a:xfrm>
          <a:prstGeom prst="roundRect">
            <a:avLst>
              <a:gd name="adj" fmla="val 150020"/>
            </a:avLst>
          </a:prstGeom>
          <a:solidFill>
            <a:srgbClr val="0A081B"/>
          </a:solidFill>
          <a:ln w="22860">
            <a:solidFill>
              <a:srgbClr val="16FFBB"/>
            </a:solidFill>
            <a:prstDash val="solid"/>
          </a:ln>
        </p:spPr>
        <p:txBody>
          <a:bodyPr/>
          <a:lstStyle/>
          <a:p>
            <a:endParaRPr lang="en-US"/>
          </a:p>
        </p:txBody>
      </p:sp>
      <p:sp>
        <p:nvSpPr>
          <p:cNvPr id="4" name="Shape 2"/>
          <p:cNvSpPr/>
          <p:nvPr/>
        </p:nvSpPr>
        <p:spPr>
          <a:xfrm>
            <a:off x="881063" y="2110383"/>
            <a:ext cx="660797" cy="660797"/>
          </a:xfrm>
          <a:prstGeom prst="roundRect">
            <a:avLst>
              <a:gd name="adj" fmla="val 69189"/>
            </a:avLst>
          </a:prstGeom>
          <a:solidFill>
            <a:srgbClr val="0A081B"/>
          </a:solidFill>
          <a:ln w="22860">
            <a:solidFill>
              <a:srgbClr val="16FFBB"/>
            </a:solidFill>
            <a:prstDash val="solid"/>
          </a:ln>
        </p:spPr>
        <p:txBody>
          <a:bodyPr/>
          <a:lstStyle/>
          <a:p>
            <a:endParaRPr lang="en-US"/>
          </a:p>
        </p:txBody>
      </p:sp>
      <p:pic>
        <p:nvPicPr>
          <p:cNvPr id="5" name="Image 0" descr="preencoded.png"/>
          <p:cNvPicPr>
            <a:picLocks noChangeAspect="1"/>
          </p:cNvPicPr>
          <p:nvPr/>
        </p:nvPicPr>
        <p:blipFill>
          <a:blip r:embed="rId3"/>
          <a:stretch>
            <a:fillRect/>
          </a:stretch>
        </p:blipFill>
        <p:spPr>
          <a:xfrm>
            <a:off x="1046202" y="2234327"/>
            <a:ext cx="330398" cy="413028"/>
          </a:xfrm>
          <a:prstGeom prst="rect">
            <a:avLst/>
          </a:prstGeom>
        </p:spPr>
      </p:pic>
      <p:sp>
        <p:nvSpPr>
          <p:cNvPr id="6" name="Text 3"/>
          <p:cNvSpPr/>
          <p:nvPr/>
        </p:nvSpPr>
        <p:spPr>
          <a:xfrm>
            <a:off x="1101328" y="2991445"/>
            <a:ext cx="3455908"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Pre-Apprenticeship Programs</a:t>
            </a:r>
            <a:endParaRPr lang="en-US" sz="1900"/>
          </a:p>
        </p:txBody>
      </p:sp>
      <p:sp>
        <p:nvSpPr>
          <p:cNvPr id="7" name="Text 4"/>
          <p:cNvSpPr/>
          <p:nvPr/>
        </p:nvSpPr>
        <p:spPr>
          <a:xfrm>
            <a:off x="1101328" y="3429595"/>
            <a:ext cx="5883473"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Designed to prepare individuals for registered apprenticeship programs with industry-aligned training and digital skills acquisition</a:t>
            </a:r>
            <a:endParaRPr lang="en-US" sz="1700"/>
          </a:p>
        </p:txBody>
      </p:sp>
      <p:sp>
        <p:nvSpPr>
          <p:cNvPr id="8" name="Shape 5"/>
          <p:cNvSpPr/>
          <p:nvPr/>
        </p:nvSpPr>
        <p:spPr>
          <a:xfrm>
            <a:off x="7755731" y="2279032"/>
            <a:ext cx="5993487" cy="220266"/>
          </a:xfrm>
          <a:prstGeom prst="roundRect">
            <a:avLst>
              <a:gd name="adj" fmla="val 150020"/>
            </a:avLst>
          </a:prstGeom>
          <a:solidFill>
            <a:srgbClr val="0A081B"/>
          </a:solidFill>
          <a:ln w="22860">
            <a:solidFill>
              <a:srgbClr val="29DDDA"/>
            </a:solidFill>
            <a:prstDash val="solid"/>
          </a:ln>
        </p:spPr>
        <p:txBody>
          <a:bodyPr/>
          <a:lstStyle/>
          <a:p>
            <a:endParaRPr lang="en-US"/>
          </a:p>
        </p:txBody>
      </p:sp>
      <p:sp>
        <p:nvSpPr>
          <p:cNvPr id="9" name="Shape 6"/>
          <p:cNvSpPr/>
          <p:nvPr/>
        </p:nvSpPr>
        <p:spPr>
          <a:xfrm>
            <a:off x="7425333" y="2103370"/>
            <a:ext cx="660797" cy="660797"/>
          </a:xfrm>
          <a:prstGeom prst="roundRect">
            <a:avLst>
              <a:gd name="adj" fmla="val 69189"/>
            </a:avLst>
          </a:prstGeom>
          <a:solidFill>
            <a:srgbClr val="0A081B"/>
          </a:solidFill>
          <a:ln w="22860">
            <a:solidFill>
              <a:srgbClr val="29DDDA"/>
            </a:solidFill>
            <a:prstDash val="solid"/>
          </a:ln>
        </p:spPr>
        <p:txBody>
          <a:bodyPr/>
          <a:lstStyle/>
          <a:p>
            <a:endParaRPr lang="en-US"/>
          </a:p>
        </p:txBody>
      </p:sp>
      <p:pic>
        <p:nvPicPr>
          <p:cNvPr id="10" name="Image 1" descr="preencoded.png"/>
          <p:cNvPicPr>
            <a:picLocks noChangeAspect="1"/>
          </p:cNvPicPr>
          <p:nvPr/>
        </p:nvPicPr>
        <p:blipFill>
          <a:blip r:embed="rId4"/>
          <a:stretch>
            <a:fillRect/>
          </a:stretch>
        </p:blipFill>
        <p:spPr>
          <a:xfrm>
            <a:off x="7590473" y="2182710"/>
            <a:ext cx="330398" cy="413028"/>
          </a:xfrm>
          <a:prstGeom prst="rect">
            <a:avLst/>
          </a:prstGeom>
        </p:spPr>
      </p:pic>
      <p:sp>
        <p:nvSpPr>
          <p:cNvPr id="11" name="Text 7"/>
          <p:cNvSpPr/>
          <p:nvPr/>
        </p:nvSpPr>
        <p:spPr>
          <a:xfrm>
            <a:off x="7645598" y="2973277"/>
            <a:ext cx="296584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Apprenticeship Programs</a:t>
            </a:r>
            <a:endParaRPr lang="en-US" sz="1900"/>
          </a:p>
        </p:txBody>
      </p:sp>
      <p:sp>
        <p:nvSpPr>
          <p:cNvPr id="12" name="Text 8"/>
          <p:cNvSpPr/>
          <p:nvPr/>
        </p:nvSpPr>
        <p:spPr>
          <a:xfrm>
            <a:off x="7645598" y="3411427"/>
            <a:ext cx="5883473"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Employer-driven "earn while you learn" model combining on-the-job training with job-related instruction</a:t>
            </a:r>
            <a:endParaRPr lang="en-US" sz="1700"/>
          </a:p>
        </p:txBody>
      </p:sp>
      <p:sp>
        <p:nvSpPr>
          <p:cNvPr id="13" name="Shape 9"/>
          <p:cNvSpPr/>
          <p:nvPr/>
        </p:nvSpPr>
        <p:spPr>
          <a:xfrm>
            <a:off x="1211461" y="5478066"/>
            <a:ext cx="5993487" cy="220266"/>
          </a:xfrm>
          <a:prstGeom prst="roundRect">
            <a:avLst>
              <a:gd name="adj" fmla="val 150020"/>
            </a:avLst>
          </a:prstGeom>
          <a:solidFill>
            <a:srgbClr val="0A081B"/>
          </a:solidFill>
          <a:ln w="22860">
            <a:solidFill>
              <a:srgbClr val="37A7E7"/>
            </a:solidFill>
            <a:prstDash val="solid"/>
          </a:ln>
        </p:spPr>
        <p:txBody>
          <a:bodyPr/>
          <a:lstStyle/>
          <a:p>
            <a:endParaRPr lang="en-US"/>
          </a:p>
        </p:txBody>
      </p:sp>
      <p:sp>
        <p:nvSpPr>
          <p:cNvPr id="14" name="Shape 10"/>
          <p:cNvSpPr/>
          <p:nvPr/>
        </p:nvSpPr>
        <p:spPr>
          <a:xfrm>
            <a:off x="881063" y="5257800"/>
            <a:ext cx="660797" cy="660797"/>
          </a:xfrm>
          <a:prstGeom prst="roundRect">
            <a:avLst>
              <a:gd name="adj" fmla="val 69189"/>
            </a:avLst>
          </a:prstGeom>
          <a:solidFill>
            <a:srgbClr val="0A081B"/>
          </a:solidFill>
          <a:ln w="22860">
            <a:solidFill>
              <a:srgbClr val="37A7E7"/>
            </a:solidFill>
            <a:prstDash val="solid"/>
          </a:ln>
        </p:spPr>
        <p:txBody>
          <a:bodyPr/>
          <a:lstStyle/>
          <a:p>
            <a:endParaRPr lang="en-US"/>
          </a:p>
        </p:txBody>
      </p:sp>
      <p:pic>
        <p:nvPicPr>
          <p:cNvPr id="15" name="Image 2" descr="preencoded.png"/>
          <p:cNvPicPr>
            <a:picLocks noChangeAspect="1"/>
          </p:cNvPicPr>
          <p:nvPr/>
        </p:nvPicPr>
        <p:blipFill>
          <a:blip r:embed="rId5"/>
          <a:stretch>
            <a:fillRect/>
          </a:stretch>
        </p:blipFill>
        <p:spPr>
          <a:xfrm>
            <a:off x="1046202" y="5381744"/>
            <a:ext cx="330398" cy="413028"/>
          </a:xfrm>
          <a:prstGeom prst="rect">
            <a:avLst/>
          </a:prstGeom>
        </p:spPr>
      </p:pic>
      <p:sp>
        <p:nvSpPr>
          <p:cNvPr id="16" name="Text 11"/>
          <p:cNvSpPr/>
          <p:nvPr/>
        </p:nvSpPr>
        <p:spPr>
          <a:xfrm>
            <a:off x="1101328" y="6138863"/>
            <a:ext cx="366307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Work Experiences &amp; Internships</a:t>
            </a:r>
            <a:endParaRPr lang="en-US" sz="1900"/>
          </a:p>
        </p:txBody>
      </p:sp>
      <p:sp>
        <p:nvSpPr>
          <p:cNvPr id="17" name="Text 12"/>
          <p:cNvSpPr/>
          <p:nvPr/>
        </p:nvSpPr>
        <p:spPr>
          <a:xfrm>
            <a:off x="1101328" y="6577013"/>
            <a:ext cx="5883473"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Planned, structured learning experiences in workplace settings for limited periods, paid or unpaid as appropriate</a:t>
            </a:r>
            <a:endParaRPr lang="en-US" sz="1700"/>
          </a:p>
        </p:txBody>
      </p:sp>
      <p:sp>
        <p:nvSpPr>
          <p:cNvPr id="18" name="Shape 13"/>
          <p:cNvSpPr/>
          <p:nvPr/>
        </p:nvSpPr>
        <p:spPr>
          <a:xfrm>
            <a:off x="7980583" y="5492441"/>
            <a:ext cx="5993487" cy="220266"/>
          </a:xfrm>
          <a:prstGeom prst="roundRect">
            <a:avLst>
              <a:gd name="adj" fmla="val 150020"/>
            </a:avLst>
          </a:prstGeom>
          <a:solidFill>
            <a:srgbClr val="0A081B"/>
          </a:solidFill>
          <a:ln w="22860">
            <a:solidFill>
              <a:srgbClr val="7030A0"/>
            </a:solidFill>
            <a:prstDash val="solid"/>
          </a:ln>
        </p:spPr>
        <p:txBody>
          <a:bodyPr/>
          <a:lstStyle/>
          <a:p>
            <a:endParaRPr lang="en-US"/>
          </a:p>
        </p:txBody>
      </p:sp>
      <p:sp>
        <p:nvSpPr>
          <p:cNvPr id="21" name="Text 15"/>
          <p:cNvSpPr/>
          <p:nvPr/>
        </p:nvSpPr>
        <p:spPr>
          <a:xfrm>
            <a:off x="7750529" y="6138248"/>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On-the-Job Training</a:t>
            </a:r>
            <a:endParaRPr lang="en-US" sz="1900"/>
          </a:p>
        </p:txBody>
      </p:sp>
      <p:sp>
        <p:nvSpPr>
          <p:cNvPr id="24" name="Shape 10">
            <a:extLst>
              <a:ext uri="{FF2B5EF4-FFF2-40B4-BE49-F238E27FC236}">
                <a16:creationId xmlns:a16="http://schemas.microsoft.com/office/drawing/2014/main" id="{E7C3E7A6-D7DE-2461-7C31-65A444F5A1A4}"/>
              </a:ext>
            </a:extLst>
          </p:cNvPr>
          <p:cNvSpPr/>
          <p:nvPr/>
        </p:nvSpPr>
        <p:spPr>
          <a:xfrm>
            <a:off x="7480398" y="5151063"/>
            <a:ext cx="660797" cy="660797"/>
          </a:xfrm>
          <a:prstGeom prst="roundRect">
            <a:avLst>
              <a:gd name="adj" fmla="val 69189"/>
            </a:avLst>
          </a:prstGeom>
          <a:solidFill>
            <a:srgbClr val="0A081B"/>
          </a:solidFill>
          <a:ln w="22860">
            <a:solidFill>
              <a:srgbClr val="7030A0"/>
            </a:solidFill>
            <a:prstDash val="solid"/>
          </a:ln>
        </p:spPr>
        <p:txBody>
          <a:bodyPr/>
          <a:lstStyle/>
          <a:p>
            <a:endParaRPr lang="en-US"/>
          </a:p>
        </p:txBody>
      </p:sp>
      <p:sp>
        <p:nvSpPr>
          <p:cNvPr id="22" name="Text 16"/>
          <p:cNvSpPr/>
          <p:nvPr/>
        </p:nvSpPr>
        <p:spPr>
          <a:xfrm>
            <a:off x="7750529" y="6576398"/>
            <a:ext cx="5883473"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Provides up to 75% reimbursement to employers for skills upgrade training costs and lost production during training</a:t>
            </a:r>
            <a:endParaRPr lang="en-US" sz="1700"/>
          </a:p>
        </p:txBody>
      </p:sp>
      <p:pic>
        <p:nvPicPr>
          <p:cNvPr id="25" name="Image 3" descr="preencoded.png">
            <a:extLst>
              <a:ext uri="{FF2B5EF4-FFF2-40B4-BE49-F238E27FC236}">
                <a16:creationId xmlns:a16="http://schemas.microsoft.com/office/drawing/2014/main" id="{F45B851B-A312-51F6-4B7C-D2C6F9FA1D66}"/>
              </a:ext>
            </a:extLst>
          </p:cNvPr>
          <p:cNvPicPr>
            <a:picLocks noChangeAspect="1"/>
          </p:cNvPicPr>
          <p:nvPr/>
        </p:nvPicPr>
        <p:blipFill>
          <a:blip r:embed="rId6"/>
          <a:stretch>
            <a:fillRect/>
          </a:stretch>
        </p:blipFill>
        <p:spPr>
          <a:xfrm rot="60000">
            <a:off x="7645597" y="5305141"/>
            <a:ext cx="330398" cy="41302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620554" y="426601"/>
            <a:ext cx="3447693" cy="431006"/>
          </a:xfrm>
          <a:prstGeom prst="rect">
            <a:avLst/>
          </a:prstGeom>
          <a:noFill/>
          <a:ln/>
        </p:spPr>
        <p:txBody>
          <a:bodyPr wrap="none" lIns="0" tIns="0" rIns="0" bIns="0" rtlCol="0" anchor="t"/>
          <a:lstStyle/>
          <a:p>
            <a:pPr marL="0" indent="0" algn="l">
              <a:lnSpc>
                <a:spcPts val="3350"/>
              </a:lnSpc>
              <a:buNone/>
            </a:pPr>
            <a:r>
              <a:rPr lang="en-US" sz="2700" b="1">
                <a:solidFill>
                  <a:srgbClr val="F0FCFF"/>
                </a:solidFill>
                <a:latin typeface="Spline Sans Bold" pitchFamily="34" charset="0"/>
                <a:ea typeface="Spline Sans Bold" pitchFamily="34" charset="-122"/>
                <a:cs typeface="Spline Sans Bold" pitchFamily="34" charset="-120"/>
              </a:rPr>
              <a:t>Supportive Services</a:t>
            </a:r>
            <a:endParaRPr lang="en-US" sz="2700"/>
          </a:p>
        </p:txBody>
      </p:sp>
      <p:sp>
        <p:nvSpPr>
          <p:cNvPr id="3" name="Text 1"/>
          <p:cNvSpPr/>
          <p:nvPr/>
        </p:nvSpPr>
        <p:spPr>
          <a:xfrm>
            <a:off x="620554" y="1245394"/>
            <a:ext cx="2351484" cy="215503"/>
          </a:xfrm>
          <a:prstGeom prst="rect">
            <a:avLst/>
          </a:prstGeom>
          <a:noFill/>
          <a:ln/>
        </p:spPr>
        <p:txBody>
          <a:bodyPr wrap="none" lIns="0" tIns="0" rIns="0" bIns="0" rtlCol="0" anchor="t"/>
          <a:lstStyle/>
          <a:p>
            <a:pPr marL="0" indent="0" algn="l">
              <a:lnSpc>
                <a:spcPts val="1650"/>
              </a:lnSpc>
              <a:buNone/>
            </a:pPr>
            <a:r>
              <a:rPr lang="en-US" sz="2400" b="1">
                <a:solidFill>
                  <a:srgbClr val="F0FCFF"/>
                </a:solidFill>
                <a:latin typeface="Spline Sans Bold" pitchFamily="34" charset="0"/>
                <a:ea typeface="Spline Sans Bold" pitchFamily="34" charset="-122"/>
                <a:cs typeface="Spline Sans Bold" pitchFamily="34" charset="-120"/>
              </a:rPr>
              <a:t>Essential Support Categories</a:t>
            </a:r>
            <a:endParaRPr lang="en-US" sz="2400"/>
          </a:p>
        </p:txBody>
      </p:sp>
      <p:sp>
        <p:nvSpPr>
          <p:cNvPr id="4" name="Text 2"/>
          <p:cNvSpPr/>
          <p:nvPr/>
        </p:nvSpPr>
        <p:spPr>
          <a:xfrm>
            <a:off x="620554" y="1761001"/>
            <a:ext cx="6505456" cy="248126"/>
          </a:xfrm>
          <a:prstGeom prst="rect">
            <a:avLst/>
          </a:prstGeom>
          <a:noFill/>
          <a:ln/>
        </p:spPr>
        <p:txBody>
          <a:bodyPr wrap="none" lIns="0" tIns="0" rIns="0" bIns="0" rtlCol="0" anchor="t"/>
          <a:lstStyle/>
          <a:p>
            <a:pPr marL="342900" indent="-342900" algn="l">
              <a:lnSpc>
                <a:spcPts val="1950"/>
              </a:lnSpc>
              <a:buSzPct val="100000"/>
              <a:buChar char="•"/>
            </a:pPr>
            <a:r>
              <a:rPr lang="en-US" sz="2000">
                <a:solidFill>
                  <a:srgbClr val="E0E4E6"/>
                </a:solidFill>
                <a:latin typeface="Barlow" pitchFamily="34" charset="0"/>
                <a:ea typeface="Barlow" pitchFamily="34" charset="-122"/>
                <a:cs typeface="Barlow" pitchFamily="34" charset="-120"/>
              </a:rPr>
              <a:t>Transportation and childcare assistance</a:t>
            </a:r>
            <a:endParaRPr lang="en-US" sz="2000"/>
          </a:p>
        </p:txBody>
      </p:sp>
      <p:sp>
        <p:nvSpPr>
          <p:cNvPr id="5" name="Text 3"/>
          <p:cNvSpPr/>
          <p:nvPr/>
        </p:nvSpPr>
        <p:spPr>
          <a:xfrm>
            <a:off x="620554" y="2453711"/>
            <a:ext cx="6505456" cy="248126"/>
          </a:xfrm>
          <a:prstGeom prst="rect">
            <a:avLst/>
          </a:prstGeom>
          <a:noFill/>
          <a:ln/>
        </p:spPr>
        <p:txBody>
          <a:bodyPr wrap="none" lIns="0" tIns="0" rIns="0" bIns="0" rtlCol="0" anchor="t"/>
          <a:lstStyle/>
          <a:p>
            <a:pPr marL="342900" indent="-342900" algn="l">
              <a:lnSpc>
                <a:spcPts val="1950"/>
              </a:lnSpc>
              <a:buSzPct val="100000"/>
              <a:buChar char="•"/>
            </a:pPr>
            <a:r>
              <a:rPr lang="en-US" sz="2000">
                <a:solidFill>
                  <a:srgbClr val="E0E4E6"/>
                </a:solidFill>
                <a:latin typeface="Barlow" pitchFamily="34" charset="0"/>
                <a:ea typeface="Barlow" pitchFamily="34" charset="-122"/>
                <a:cs typeface="Barlow" pitchFamily="34" charset="-120"/>
              </a:rPr>
              <a:t>Housing and educational testing support</a:t>
            </a:r>
            <a:endParaRPr lang="en-US" sz="2000"/>
          </a:p>
        </p:txBody>
      </p:sp>
      <p:sp>
        <p:nvSpPr>
          <p:cNvPr id="6" name="Text 4"/>
          <p:cNvSpPr/>
          <p:nvPr/>
        </p:nvSpPr>
        <p:spPr>
          <a:xfrm>
            <a:off x="620554" y="3046066"/>
            <a:ext cx="6505456" cy="248126"/>
          </a:xfrm>
          <a:prstGeom prst="rect">
            <a:avLst/>
          </a:prstGeom>
          <a:noFill/>
          <a:ln/>
        </p:spPr>
        <p:txBody>
          <a:bodyPr wrap="none" lIns="0" tIns="0" rIns="0" bIns="0" rtlCol="0" anchor="t"/>
          <a:lstStyle/>
          <a:p>
            <a:pPr marL="342900" indent="-342900" algn="l">
              <a:lnSpc>
                <a:spcPts val="1950"/>
              </a:lnSpc>
              <a:buSzPct val="100000"/>
              <a:buChar char="•"/>
            </a:pPr>
            <a:r>
              <a:rPr lang="en-US" sz="2000">
                <a:solidFill>
                  <a:srgbClr val="E0E4E6"/>
                </a:solidFill>
                <a:latin typeface="Barlow" pitchFamily="34" charset="0"/>
                <a:ea typeface="Barlow" pitchFamily="34" charset="-122"/>
                <a:cs typeface="Barlow" pitchFamily="34" charset="-120"/>
              </a:rPr>
              <a:t>Reasonable accommodations for disabilities</a:t>
            </a:r>
            <a:endParaRPr lang="en-US" sz="2000"/>
          </a:p>
        </p:txBody>
      </p:sp>
      <p:sp>
        <p:nvSpPr>
          <p:cNvPr id="7" name="Text 5"/>
          <p:cNvSpPr/>
          <p:nvPr/>
        </p:nvSpPr>
        <p:spPr>
          <a:xfrm>
            <a:off x="620554" y="3649566"/>
            <a:ext cx="6505456" cy="248126"/>
          </a:xfrm>
          <a:prstGeom prst="rect">
            <a:avLst/>
          </a:prstGeom>
          <a:noFill/>
          <a:ln/>
        </p:spPr>
        <p:txBody>
          <a:bodyPr wrap="none" lIns="0" tIns="0" rIns="0" bIns="0" rtlCol="0" anchor="t"/>
          <a:lstStyle/>
          <a:p>
            <a:pPr marL="342900" indent="-342900" algn="l">
              <a:lnSpc>
                <a:spcPts val="1950"/>
              </a:lnSpc>
              <a:buSzPct val="100000"/>
              <a:buChar char="•"/>
            </a:pPr>
            <a:r>
              <a:rPr lang="en-US" sz="2000">
                <a:solidFill>
                  <a:srgbClr val="E0E4E6"/>
                </a:solidFill>
                <a:latin typeface="Barlow" pitchFamily="34" charset="0"/>
                <a:ea typeface="Barlow" pitchFamily="34" charset="-122"/>
                <a:cs typeface="Barlow" pitchFamily="34" charset="-120"/>
              </a:rPr>
              <a:t>Legal services and background checks</a:t>
            </a:r>
            <a:endParaRPr lang="en-US" sz="2000"/>
          </a:p>
        </p:txBody>
      </p:sp>
      <p:sp>
        <p:nvSpPr>
          <p:cNvPr id="8" name="Text 6"/>
          <p:cNvSpPr/>
          <p:nvPr/>
        </p:nvSpPr>
        <p:spPr>
          <a:xfrm>
            <a:off x="620554" y="4308823"/>
            <a:ext cx="6505456" cy="248126"/>
          </a:xfrm>
          <a:prstGeom prst="rect">
            <a:avLst/>
          </a:prstGeom>
          <a:noFill/>
          <a:ln/>
        </p:spPr>
        <p:txBody>
          <a:bodyPr wrap="none" lIns="0" tIns="0" rIns="0" bIns="0" rtlCol="0" anchor="t"/>
          <a:lstStyle/>
          <a:p>
            <a:pPr marL="342900" indent="-342900" algn="l">
              <a:lnSpc>
                <a:spcPts val="1950"/>
              </a:lnSpc>
              <a:buSzPct val="100000"/>
              <a:buChar char="•"/>
            </a:pPr>
            <a:r>
              <a:rPr lang="en-US" sz="2000">
                <a:solidFill>
                  <a:srgbClr val="E0E4E6"/>
                </a:solidFill>
                <a:latin typeface="Barlow" pitchFamily="34" charset="0"/>
                <a:ea typeface="Barlow" pitchFamily="34" charset="-122"/>
                <a:cs typeface="Barlow" pitchFamily="34" charset="-120"/>
              </a:rPr>
              <a:t>Digital equity resources and connectivity</a:t>
            </a:r>
            <a:endParaRPr lang="en-US" sz="2000"/>
          </a:p>
        </p:txBody>
      </p:sp>
      <p:sp>
        <p:nvSpPr>
          <p:cNvPr id="9" name="Text 7"/>
          <p:cNvSpPr/>
          <p:nvPr/>
        </p:nvSpPr>
        <p:spPr>
          <a:xfrm>
            <a:off x="620554" y="4979230"/>
            <a:ext cx="6505456" cy="248126"/>
          </a:xfrm>
          <a:prstGeom prst="rect">
            <a:avLst/>
          </a:prstGeom>
          <a:noFill/>
          <a:ln/>
        </p:spPr>
        <p:txBody>
          <a:bodyPr wrap="none" lIns="0" tIns="0" rIns="0" bIns="0" rtlCol="0" anchor="t"/>
          <a:lstStyle/>
          <a:p>
            <a:pPr marL="342900" indent="-342900" algn="l">
              <a:lnSpc>
                <a:spcPts val="1950"/>
              </a:lnSpc>
              <a:buSzPct val="100000"/>
              <a:buChar char="•"/>
            </a:pPr>
            <a:r>
              <a:rPr lang="en-US" sz="2000">
                <a:solidFill>
                  <a:srgbClr val="E0E4E6"/>
                </a:solidFill>
                <a:latin typeface="Barlow" pitchFamily="34" charset="0"/>
                <a:ea typeface="Barlow" pitchFamily="34" charset="-122"/>
                <a:cs typeface="Barlow" pitchFamily="34" charset="-120"/>
              </a:rPr>
              <a:t>Healthcare referrals and services</a:t>
            </a:r>
            <a:endParaRPr lang="en-US" sz="2000"/>
          </a:p>
        </p:txBody>
      </p:sp>
      <p:sp>
        <p:nvSpPr>
          <p:cNvPr id="10" name="Text 8"/>
          <p:cNvSpPr/>
          <p:nvPr/>
        </p:nvSpPr>
        <p:spPr>
          <a:xfrm>
            <a:off x="620554" y="5660793"/>
            <a:ext cx="6505456" cy="248126"/>
          </a:xfrm>
          <a:prstGeom prst="rect">
            <a:avLst/>
          </a:prstGeom>
          <a:noFill/>
          <a:ln/>
        </p:spPr>
        <p:txBody>
          <a:bodyPr wrap="none" lIns="0" tIns="0" rIns="0" bIns="0" rtlCol="0" anchor="t"/>
          <a:lstStyle/>
          <a:p>
            <a:pPr marL="342900" indent="-342900" algn="l">
              <a:lnSpc>
                <a:spcPts val="1950"/>
              </a:lnSpc>
              <a:buSzPct val="100000"/>
              <a:buChar char="•"/>
            </a:pPr>
            <a:r>
              <a:rPr lang="en-US" sz="2000">
                <a:solidFill>
                  <a:srgbClr val="E0E4E6"/>
                </a:solidFill>
                <a:latin typeface="Barlow" pitchFamily="34" charset="0"/>
                <a:ea typeface="Barlow" pitchFamily="34" charset="-122"/>
                <a:cs typeface="Barlow" pitchFamily="34" charset="-120"/>
              </a:rPr>
              <a:t>Work attire, tools, and safety equipment</a:t>
            </a:r>
            <a:endParaRPr lang="en-US" sz="2000"/>
          </a:p>
        </p:txBody>
      </p:sp>
      <p:sp>
        <p:nvSpPr>
          <p:cNvPr id="11" name="Text 9"/>
          <p:cNvSpPr/>
          <p:nvPr/>
        </p:nvSpPr>
        <p:spPr>
          <a:xfrm>
            <a:off x="620554" y="6331203"/>
            <a:ext cx="6505456" cy="248126"/>
          </a:xfrm>
          <a:prstGeom prst="rect">
            <a:avLst/>
          </a:prstGeom>
          <a:noFill/>
          <a:ln/>
        </p:spPr>
        <p:txBody>
          <a:bodyPr wrap="none" lIns="0" tIns="0" rIns="0" bIns="0" rtlCol="0" anchor="t"/>
          <a:lstStyle/>
          <a:p>
            <a:pPr marL="342900" indent="-342900" algn="l">
              <a:lnSpc>
                <a:spcPts val="1950"/>
              </a:lnSpc>
              <a:buSzPct val="100000"/>
              <a:buChar char="•"/>
            </a:pPr>
            <a:r>
              <a:rPr lang="en-US" sz="2000">
                <a:solidFill>
                  <a:srgbClr val="E0E4E6"/>
                </a:solidFill>
                <a:latin typeface="Barlow" pitchFamily="34" charset="0"/>
                <a:ea typeface="Barlow" pitchFamily="34" charset="-122"/>
                <a:cs typeface="Barlow" pitchFamily="34" charset="-120"/>
              </a:rPr>
              <a:t>Educational supplies and certification fees</a:t>
            </a:r>
            <a:endParaRPr lang="en-US" sz="2000"/>
          </a:p>
        </p:txBody>
      </p:sp>
      <p:pic>
        <p:nvPicPr>
          <p:cNvPr id="12" name="Image 0" descr="preencoded.png"/>
          <p:cNvPicPr>
            <a:picLocks noChangeAspect="1"/>
          </p:cNvPicPr>
          <p:nvPr/>
        </p:nvPicPr>
        <p:blipFill>
          <a:blip r:embed="rId3"/>
          <a:stretch>
            <a:fillRect/>
          </a:stretch>
        </p:blipFill>
        <p:spPr>
          <a:xfrm>
            <a:off x="7512010" y="1264682"/>
            <a:ext cx="6505456" cy="6505456"/>
          </a:xfrm>
          <a:prstGeom prst="rect">
            <a:avLst/>
          </a:prstGeom>
        </p:spPr>
      </p:pic>
      <p:sp>
        <p:nvSpPr>
          <p:cNvPr id="13" name="Shape 10"/>
          <p:cNvSpPr/>
          <p:nvPr/>
        </p:nvSpPr>
        <p:spPr>
          <a:xfrm>
            <a:off x="308322" y="7001613"/>
            <a:ext cx="6505456" cy="907137"/>
          </a:xfrm>
          <a:prstGeom prst="roundRect">
            <a:avLst>
              <a:gd name="adj" fmla="val 25655"/>
            </a:avLst>
          </a:prstGeom>
          <a:solidFill>
            <a:srgbClr val="004D36"/>
          </a:solidFill>
          <a:ln/>
        </p:spPr>
        <p:txBody>
          <a:bodyPr/>
          <a:lstStyle/>
          <a:p>
            <a:endParaRPr lang="en-US"/>
          </a:p>
        </p:txBody>
      </p:sp>
      <p:pic>
        <p:nvPicPr>
          <p:cNvPr id="14" name="Image 1" descr="preencoded.png"/>
          <p:cNvPicPr>
            <a:picLocks noChangeAspect="1"/>
          </p:cNvPicPr>
          <p:nvPr/>
        </p:nvPicPr>
        <p:blipFill>
          <a:blip r:embed="rId4"/>
          <a:stretch>
            <a:fillRect/>
          </a:stretch>
        </p:blipFill>
        <p:spPr>
          <a:xfrm>
            <a:off x="7667149" y="8185428"/>
            <a:ext cx="193834" cy="155138"/>
          </a:xfrm>
          <a:prstGeom prst="rect">
            <a:avLst/>
          </a:prstGeom>
        </p:spPr>
      </p:pic>
      <p:sp>
        <p:nvSpPr>
          <p:cNvPr id="15" name="Text 11"/>
          <p:cNvSpPr/>
          <p:nvPr/>
        </p:nvSpPr>
        <p:spPr>
          <a:xfrm>
            <a:off x="812433" y="7195447"/>
            <a:ext cx="5846207" cy="496253"/>
          </a:xfrm>
          <a:prstGeom prst="rect">
            <a:avLst/>
          </a:prstGeom>
          <a:noFill/>
          <a:ln/>
        </p:spPr>
        <p:txBody>
          <a:bodyPr wrap="square" lIns="0" tIns="0" rIns="0" bIns="0" rtlCol="0" anchor="t"/>
          <a:lstStyle/>
          <a:p>
            <a:pPr marL="0" indent="0" algn="l">
              <a:lnSpc>
                <a:spcPts val="1950"/>
              </a:lnSpc>
              <a:buNone/>
            </a:pPr>
            <a:r>
              <a:rPr lang="en-US" sz="1200">
                <a:solidFill>
                  <a:srgbClr val="FFFFFF"/>
                </a:solidFill>
                <a:latin typeface="Barlow" pitchFamily="34" charset="0"/>
                <a:ea typeface="Barlow" pitchFamily="34" charset="-122"/>
                <a:cs typeface="Barlow" pitchFamily="34" charset="-120"/>
              </a:rPr>
              <a:t>Applicants must provide their Supportive Service policy if they intend to provide these services through this grant.</a:t>
            </a:r>
            <a:endParaRPr lang="en-US"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19" name="Shape 8">
            <a:extLst>
              <a:ext uri="{FF2B5EF4-FFF2-40B4-BE49-F238E27FC236}">
                <a16:creationId xmlns:a16="http://schemas.microsoft.com/office/drawing/2014/main" id="{06032748-B354-A554-E518-6EA64417FE10}"/>
              </a:ext>
            </a:extLst>
          </p:cNvPr>
          <p:cNvSpPr/>
          <p:nvPr/>
        </p:nvSpPr>
        <p:spPr>
          <a:xfrm>
            <a:off x="7431765" y="4460438"/>
            <a:ext cx="6324005" cy="1629251"/>
          </a:xfrm>
          <a:prstGeom prst="roundRect">
            <a:avLst>
              <a:gd name="adj" fmla="val 32451"/>
            </a:avLst>
          </a:prstGeom>
          <a:solidFill>
            <a:srgbClr val="0A081B"/>
          </a:solidFill>
          <a:ln w="22860">
            <a:solidFill>
              <a:srgbClr val="37A7E7"/>
            </a:solidFill>
            <a:prstDash val="solid"/>
          </a:ln>
        </p:spPr>
        <p:txBody>
          <a:bodyPr/>
          <a:lstStyle/>
          <a:p>
            <a:endParaRPr lang="en-US"/>
          </a:p>
        </p:txBody>
      </p:sp>
      <p:sp>
        <p:nvSpPr>
          <p:cNvPr id="2" name="Text 0"/>
          <p:cNvSpPr/>
          <p:nvPr/>
        </p:nvSpPr>
        <p:spPr>
          <a:xfrm>
            <a:off x="881063" y="605790"/>
            <a:ext cx="5993368"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Barrier Reduction Funding</a:t>
            </a:r>
            <a:endParaRPr lang="en-US" sz="3850"/>
          </a:p>
        </p:txBody>
      </p:sp>
      <p:sp>
        <p:nvSpPr>
          <p:cNvPr id="3" name="Text 1"/>
          <p:cNvSpPr/>
          <p:nvPr/>
        </p:nvSpPr>
        <p:spPr>
          <a:xfrm>
            <a:off x="881063" y="1658303"/>
            <a:ext cx="12868275"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Barrier reduction funding increases family stability and job retention by covering accumulated emergency costs for basic needs not typically covered by programmatic supportive services.</a:t>
            </a:r>
            <a:endParaRPr lang="en-US" sz="1700"/>
          </a:p>
        </p:txBody>
      </p:sp>
      <p:sp>
        <p:nvSpPr>
          <p:cNvPr id="4" name="Shape 2"/>
          <p:cNvSpPr/>
          <p:nvPr/>
        </p:nvSpPr>
        <p:spPr>
          <a:xfrm>
            <a:off x="881063" y="2610922"/>
            <a:ext cx="6324005" cy="1629251"/>
          </a:xfrm>
          <a:prstGeom prst="roundRect">
            <a:avLst>
              <a:gd name="adj" fmla="val 32451"/>
            </a:avLst>
          </a:prstGeom>
          <a:solidFill>
            <a:srgbClr val="0A081B"/>
          </a:solidFill>
          <a:ln w="22860">
            <a:solidFill>
              <a:srgbClr val="16FFBB"/>
            </a:solidFill>
            <a:prstDash val="solid"/>
          </a:ln>
        </p:spPr>
        <p:txBody>
          <a:bodyPr/>
          <a:lstStyle/>
          <a:p>
            <a:endParaRPr lang="en-US"/>
          </a:p>
        </p:txBody>
      </p:sp>
      <p:sp>
        <p:nvSpPr>
          <p:cNvPr id="5" name="Text 3"/>
          <p:cNvSpPr/>
          <p:nvPr/>
        </p:nvSpPr>
        <p:spPr>
          <a:xfrm>
            <a:off x="1124188" y="2854047"/>
            <a:ext cx="3059311"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Housing-Related Expenses</a:t>
            </a:r>
            <a:endParaRPr lang="en-US" sz="1900"/>
          </a:p>
        </p:txBody>
      </p:sp>
      <p:sp>
        <p:nvSpPr>
          <p:cNvPr id="6" name="Text 4"/>
          <p:cNvSpPr/>
          <p:nvPr/>
        </p:nvSpPr>
        <p:spPr>
          <a:xfrm>
            <a:off x="1124188" y="3292197"/>
            <a:ext cx="5837753" cy="352425"/>
          </a:xfrm>
          <a:prstGeom prst="rect">
            <a:avLst/>
          </a:prstGeom>
          <a:noFill/>
          <a:ln/>
        </p:spPr>
        <p:txBody>
          <a:bodyPr wrap="non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Rent, utilities, internet connectivity, and other housing costs</a:t>
            </a:r>
            <a:endParaRPr lang="en-US" sz="1700"/>
          </a:p>
        </p:txBody>
      </p:sp>
      <p:sp>
        <p:nvSpPr>
          <p:cNvPr id="7" name="Shape 5"/>
          <p:cNvSpPr/>
          <p:nvPr/>
        </p:nvSpPr>
        <p:spPr>
          <a:xfrm>
            <a:off x="7425333" y="2610922"/>
            <a:ext cx="6324005" cy="1629251"/>
          </a:xfrm>
          <a:prstGeom prst="roundRect">
            <a:avLst>
              <a:gd name="adj" fmla="val 32451"/>
            </a:avLst>
          </a:prstGeom>
          <a:solidFill>
            <a:srgbClr val="0A081B"/>
          </a:solidFill>
          <a:ln w="22860">
            <a:solidFill>
              <a:srgbClr val="29DDDA"/>
            </a:solidFill>
            <a:prstDash val="solid"/>
          </a:ln>
        </p:spPr>
        <p:txBody>
          <a:bodyPr/>
          <a:lstStyle/>
          <a:p>
            <a:endParaRPr lang="en-US"/>
          </a:p>
        </p:txBody>
      </p:sp>
      <p:sp>
        <p:nvSpPr>
          <p:cNvPr id="8" name="Text 6"/>
          <p:cNvSpPr/>
          <p:nvPr/>
        </p:nvSpPr>
        <p:spPr>
          <a:xfrm>
            <a:off x="7668458" y="2854047"/>
            <a:ext cx="3126343"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Transportation &amp; Childcare</a:t>
            </a:r>
            <a:endParaRPr lang="en-US" sz="1900"/>
          </a:p>
        </p:txBody>
      </p:sp>
      <p:sp>
        <p:nvSpPr>
          <p:cNvPr id="9" name="Text 7"/>
          <p:cNvSpPr/>
          <p:nvPr/>
        </p:nvSpPr>
        <p:spPr>
          <a:xfrm>
            <a:off x="7668458" y="3292197"/>
            <a:ext cx="5837753"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Transportation costs and childcare expenses for program participation</a:t>
            </a:r>
            <a:endParaRPr lang="en-US" sz="1700"/>
          </a:p>
        </p:txBody>
      </p:sp>
      <p:sp>
        <p:nvSpPr>
          <p:cNvPr id="10" name="Shape 8"/>
          <p:cNvSpPr/>
          <p:nvPr/>
        </p:nvSpPr>
        <p:spPr>
          <a:xfrm>
            <a:off x="881063" y="4460438"/>
            <a:ext cx="6324005" cy="1629251"/>
          </a:xfrm>
          <a:prstGeom prst="roundRect">
            <a:avLst>
              <a:gd name="adj" fmla="val 32451"/>
            </a:avLst>
          </a:prstGeom>
          <a:solidFill>
            <a:srgbClr val="0A081B"/>
          </a:solidFill>
          <a:ln w="22860">
            <a:solidFill>
              <a:srgbClr val="37A7E7"/>
            </a:solidFill>
            <a:prstDash val="solid"/>
          </a:ln>
        </p:spPr>
        <p:txBody>
          <a:bodyPr/>
          <a:lstStyle/>
          <a:p>
            <a:endParaRPr lang="en-US"/>
          </a:p>
        </p:txBody>
      </p:sp>
      <p:sp>
        <p:nvSpPr>
          <p:cNvPr id="11" name="Text 9"/>
          <p:cNvSpPr/>
          <p:nvPr/>
        </p:nvSpPr>
        <p:spPr>
          <a:xfrm>
            <a:off x="1124188" y="4703564"/>
            <a:ext cx="2908816"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Digital Technology Needs</a:t>
            </a:r>
            <a:endParaRPr lang="en-US" sz="1900"/>
          </a:p>
        </p:txBody>
      </p:sp>
      <p:sp>
        <p:nvSpPr>
          <p:cNvPr id="12" name="Text 10"/>
          <p:cNvSpPr/>
          <p:nvPr/>
        </p:nvSpPr>
        <p:spPr>
          <a:xfrm>
            <a:off x="1124188" y="5141714"/>
            <a:ext cx="5837753"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Digital devices, connectivity, and technology required for training and employment</a:t>
            </a:r>
            <a:endParaRPr lang="en-US" sz="1700"/>
          </a:p>
        </p:txBody>
      </p:sp>
      <p:sp>
        <p:nvSpPr>
          <p:cNvPr id="14" name="Text 12"/>
          <p:cNvSpPr/>
          <p:nvPr/>
        </p:nvSpPr>
        <p:spPr>
          <a:xfrm>
            <a:off x="7923291" y="4703564"/>
            <a:ext cx="3236833"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Education &amp; Health Services</a:t>
            </a:r>
            <a:endParaRPr lang="en-US" sz="1900"/>
          </a:p>
        </p:txBody>
      </p:sp>
      <p:sp>
        <p:nvSpPr>
          <p:cNvPr id="15" name="Text 13"/>
          <p:cNvSpPr/>
          <p:nvPr/>
        </p:nvSpPr>
        <p:spPr>
          <a:xfrm>
            <a:off x="7923291" y="5141714"/>
            <a:ext cx="5837753"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Educational needs, mental health services, substance abuse services, and work-related supplies</a:t>
            </a:r>
            <a:endParaRPr lang="en-US" sz="1700"/>
          </a:p>
        </p:txBody>
      </p:sp>
      <p:sp>
        <p:nvSpPr>
          <p:cNvPr id="16" name="Shape 14"/>
          <p:cNvSpPr/>
          <p:nvPr/>
        </p:nvSpPr>
        <p:spPr>
          <a:xfrm>
            <a:off x="881063" y="6337459"/>
            <a:ext cx="12868275" cy="1288494"/>
          </a:xfrm>
          <a:prstGeom prst="roundRect">
            <a:avLst>
              <a:gd name="adj" fmla="val 25646"/>
            </a:avLst>
          </a:prstGeom>
          <a:solidFill>
            <a:srgbClr val="004D36"/>
          </a:solidFill>
          <a:ln/>
        </p:spPr>
        <p:txBody>
          <a:bodyPr/>
          <a:lstStyle/>
          <a:p>
            <a:endParaRPr lang="en-US"/>
          </a:p>
        </p:txBody>
      </p:sp>
      <p:pic>
        <p:nvPicPr>
          <p:cNvPr id="17" name="Image 0" descr="preencoded.png"/>
          <p:cNvPicPr>
            <a:picLocks noChangeAspect="1"/>
          </p:cNvPicPr>
          <p:nvPr/>
        </p:nvPicPr>
        <p:blipFill>
          <a:blip r:embed="rId3"/>
          <a:stretch>
            <a:fillRect/>
          </a:stretch>
        </p:blipFill>
        <p:spPr>
          <a:xfrm>
            <a:off x="1101328" y="6679049"/>
            <a:ext cx="275273" cy="220266"/>
          </a:xfrm>
          <a:prstGeom prst="rect">
            <a:avLst/>
          </a:prstGeom>
        </p:spPr>
      </p:pic>
      <p:sp>
        <p:nvSpPr>
          <p:cNvPr id="18" name="Text 15"/>
          <p:cNvSpPr/>
          <p:nvPr/>
        </p:nvSpPr>
        <p:spPr>
          <a:xfrm>
            <a:off x="1596866" y="6612731"/>
            <a:ext cx="11932206" cy="704850"/>
          </a:xfrm>
          <a:prstGeom prst="rect">
            <a:avLst/>
          </a:prstGeom>
          <a:noFill/>
          <a:ln/>
        </p:spPr>
        <p:txBody>
          <a:bodyPr wrap="square" lIns="0" tIns="0" rIns="0" bIns="0" rtlCol="0" anchor="t"/>
          <a:lstStyle/>
          <a:p>
            <a:pPr marL="0" indent="0" algn="l">
              <a:lnSpc>
                <a:spcPts val="2750"/>
              </a:lnSpc>
              <a:buNone/>
            </a:pPr>
            <a:r>
              <a:rPr lang="en-US" sz="1700">
                <a:solidFill>
                  <a:srgbClr val="FFFFFF"/>
                </a:solidFill>
                <a:latin typeface="Barlow" pitchFamily="34" charset="0"/>
                <a:ea typeface="Barlow" pitchFamily="34" charset="-122"/>
                <a:cs typeface="Barlow" pitchFamily="34" charset="-120"/>
              </a:rPr>
              <a:t>Organizations must have policies and procedures to account for grant funds and prevent fraud or misuse of barrier reduction funds.</a:t>
            </a:r>
            <a:endParaRPr lang="en-US" sz="17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81063" y="826651"/>
            <a:ext cx="6761321"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Program Evolution Since 1997</a:t>
            </a:r>
            <a:endParaRPr lang="en-US" sz="3850"/>
          </a:p>
        </p:txBody>
      </p:sp>
      <p:sp>
        <p:nvSpPr>
          <p:cNvPr id="3" name="Shape 1"/>
          <p:cNvSpPr/>
          <p:nvPr/>
        </p:nvSpPr>
        <p:spPr>
          <a:xfrm>
            <a:off x="7299960" y="1879163"/>
            <a:ext cx="30480" cy="5523667"/>
          </a:xfrm>
          <a:prstGeom prst="roundRect">
            <a:avLst>
              <a:gd name="adj" fmla="val 1084131"/>
            </a:avLst>
          </a:prstGeom>
          <a:solidFill>
            <a:srgbClr val="FFFFFF">
              <a:alpha val="24000"/>
            </a:srgbClr>
          </a:solidFill>
          <a:ln/>
        </p:spPr>
        <p:txBody>
          <a:bodyPr/>
          <a:lstStyle/>
          <a:p>
            <a:endParaRPr lang="en-US"/>
          </a:p>
        </p:txBody>
      </p:sp>
      <p:sp>
        <p:nvSpPr>
          <p:cNvPr id="4" name="Shape 2"/>
          <p:cNvSpPr/>
          <p:nvPr/>
        </p:nvSpPr>
        <p:spPr>
          <a:xfrm>
            <a:off x="6437055" y="2111693"/>
            <a:ext cx="660797" cy="30480"/>
          </a:xfrm>
          <a:prstGeom prst="roundRect">
            <a:avLst>
              <a:gd name="adj" fmla="val 1084131"/>
            </a:avLst>
          </a:prstGeom>
          <a:solidFill>
            <a:srgbClr val="16FFBB"/>
          </a:solidFill>
          <a:ln/>
        </p:spPr>
        <p:txBody>
          <a:bodyPr/>
          <a:lstStyle/>
          <a:p>
            <a:endParaRPr lang="en-US"/>
          </a:p>
        </p:txBody>
      </p:sp>
      <p:sp>
        <p:nvSpPr>
          <p:cNvPr id="5" name="Shape 3"/>
          <p:cNvSpPr/>
          <p:nvPr/>
        </p:nvSpPr>
        <p:spPr>
          <a:xfrm>
            <a:off x="7067371" y="1879163"/>
            <a:ext cx="495657" cy="495657"/>
          </a:xfrm>
          <a:prstGeom prst="roundRect">
            <a:avLst>
              <a:gd name="adj" fmla="val 66668"/>
            </a:avLst>
          </a:prstGeom>
          <a:solidFill>
            <a:srgbClr val="0A081B"/>
          </a:solidFill>
          <a:ln w="22860">
            <a:solidFill>
              <a:srgbClr val="16FFBB"/>
            </a:solidFill>
            <a:prstDash val="solid"/>
          </a:ln>
        </p:spPr>
        <p:txBody>
          <a:bodyPr/>
          <a:lstStyle/>
          <a:p>
            <a:endParaRPr lang="en-US"/>
          </a:p>
        </p:txBody>
      </p:sp>
      <p:sp>
        <p:nvSpPr>
          <p:cNvPr id="6" name="Text 4"/>
          <p:cNvSpPr/>
          <p:nvPr/>
        </p:nvSpPr>
        <p:spPr>
          <a:xfrm>
            <a:off x="7168336" y="1943398"/>
            <a:ext cx="293608" cy="367070"/>
          </a:xfrm>
          <a:prstGeom prst="rect">
            <a:avLst/>
          </a:prstGeom>
          <a:noFill/>
          <a:ln/>
        </p:spPr>
        <p:txBody>
          <a:bodyPr wrap="none" lIns="0" tIns="0" rIns="0" bIns="0" rtlCol="0" anchor="t"/>
          <a:lstStyle/>
          <a:p>
            <a:pPr marL="0" indent="0" algn="ctr">
              <a:lnSpc>
                <a:spcPts val="2300"/>
              </a:lnSpc>
              <a:buNone/>
            </a:pPr>
            <a:r>
              <a:rPr lang="en-US" sz="2300" b="1">
                <a:solidFill>
                  <a:srgbClr val="E0E4E6"/>
                </a:solidFill>
                <a:latin typeface="Spline Sans Bold" pitchFamily="34" charset="0"/>
                <a:ea typeface="Spline Sans Bold" pitchFamily="34" charset="-122"/>
                <a:cs typeface="Spline Sans Bold" pitchFamily="34" charset="-120"/>
              </a:rPr>
              <a:t>1</a:t>
            </a:r>
            <a:endParaRPr lang="en-US" sz="2300"/>
          </a:p>
        </p:txBody>
      </p:sp>
      <p:sp>
        <p:nvSpPr>
          <p:cNvPr id="7" name="Text 5"/>
          <p:cNvSpPr/>
          <p:nvPr/>
        </p:nvSpPr>
        <p:spPr>
          <a:xfrm>
            <a:off x="2797135" y="1954887"/>
            <a:ext cx="3416618" cy="305991"/>
          </a:xfrm>
          <a:prstGeom prst="rect">
            <a:avLst/>
          </a:prstGeom>
          <a:noFill/>
          <a:ln/>
        </p:spPr>
        <p:txBody>
          <a:bodyPr wrap="none" lIns="0" tIns="0" rIns="0" bIns="0" rtlCol="0" anchor="t"/>
          <a:lstStyle/>
          <a:p>
            <a:pPr marL="0" indent="0" algn="r">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1997 - Program Establishment</a:t>
            </a:r>
            <a:endParaRPr lang="en-US" sz="1900"/>
          </a:p>
        </p:txBody>
      </p:sp>
      <p:sp>
        <p:nvSpPr>
          <p:cNvPr id="8" name="Text 6"/>
          <p:cNvSpPr/>
          <p:nvPr/>
        </p:nvSpPr>
        <p:spPr>
          <a:xfrm>
            <a:off x="881063" y="2393037"/>
            <a:ext cx="5332690" cy="1057275"/>
          </a:xfrm>
          <a:prstGeom prst="rect">
            <a:avLst/>
          </a:prstGeom>
          <a:noFill/>
          <a:ln/>
        </p:spPr>
        <p:txBody>
          <a:bodyPr wrap="square" lIns="0" tIns="0" rIns="0" bIns="0" rtlCol="0" anchor="t"/>
          <a:lstStyle/>
          <a:p>
            <a:pPr marL="0" indent="0" algn="r">
              <a:lnSpc>
                <a:spcPts val="2750"/>
              </a:lnSpc>
              <a:buNone/>
            </a:pPr>
            <a:r>
              <a:rPr lang="en-US" sz="1700">
                <a:solidFill>
                  <a:srgbClr val="E0E4E6"/>
                </a:solidFill>
                <a:latin typeface="Barlow" pitchFamily="34" charset="0"/>
                <a:ea typeface="Barlow" pitchFamily="34" charset="-122"/>
                <a:cs typeface="Barlow" pitchFamily="34" charset="-120"/>
              </a:rPr>
              <a:t>JTED created to address workforce shortages and match unemployed workers with skilled positions needed by local businesses.</a:t>
            </a:r>
            <a:endParaRPr lang="en-US" sz="1700"/>
          </a:p>
        </p:txBody>
      </p:sp>
      <p:sp>
        <p:nvSpPr>
          <p:cNvPr id="9" name="Shape 7"/>
          <p:cNvSpPr/>
          <p:nvPr/>
        </p:nvSpPr>
        <p:spPr>
          <a:xfrm>
            <a:off x="7532549" y="3433286"/>
            <a:ext cx="660797" cy="30480"/>
          </a:xfrm>
          <a:prstGeom prst="roundRect">
            <a:avLst>
              <a:gd name="adj" fmla="val 1084131"/>
            </a:avLst>
          </a:prstGeom>
          <a:solidFill>
            <a:srgbClr val="29DDDA"/>
          </a:solidFill>
          <a:ln/>
        </p:spPr>
        <p:txBody>
          <a:bodyPr/>
          <a:lstStyle/>
          <a:p>
            <a:endParaRPr lang="en-US"/>
          </a:p>
        </p:txBody>
      </p:sp>
      <p:sp>
        <p:nvSpPr>
          <p:cNvPr id="10" name="Shape 8"/>
          <p:cNvSpPr/>
          <p:nvPr/>
        </p:nvSpPr>
        <p:spPr>
          <a:xfrm>
            <a:off x="7067371" y="3200757"/>
            <a:ext cx="495657" cy="495657"/>
          </a:xfrm>
          <a:prstGeom prst="roundRect">
            <a:avLst>
              <a:gd name="adj" fmla="val 66668"/>
            </a:avLst>
          </a:prstGeom>
          <a:solidFill>
            <a:srgbClr val="0A081B"/>
          </a:solidFill>
          <a:ln w="22860">
            <a:solidFill>
              <a:srgbClr val="29DDDA"/>
            </a:solidFill>
            <a:prstDash val="solid"/>
          </a:ln>
        </p:spPr>
        <p:txBody>
          <a:bodyPr/>
          <a:lstStyle/>
          <a:p>
            <a:endParaRPr lang="en-US"/>
          </a:p>
        </p:txBody>
      </p:sp>
      <p:sp>
        <p:nvSpPr>
          <p:cNvPr id="11" name="Text 9"/>
          <p:cNvSpPr/>
          <p:nvPr/>
        </p:nvSpPr>
        <p:spPr>
          <a:xfrm>
            <a:off x="7168336" y="3264991"/>
            <a:ext cx="293608" cy="367070"/>
          </a:xfrm>
          <a:prstGeom prst="rect">
            <a:avLst/>
          </a:prstGeom>
          <a:noFill/>
          <a:ln/>
        </p:spPr>
        <p:txBody>
          <a:bodyPr wrap="none" lIns="0" tIns="0" rIns="0" bIns="0" rtlCol="0" anchor="t"/>
          <a:lstStyle/>
          <a:p>
            <a:pPr marL="0" indent="0" algn="ctr">
              <a:lnSpc>
                <a:spcPts val="2300"/>
              </a:lnSpc>
              <a:buNone/>
            </a:pPr>
            <a:r>
              <a:rPr lang="en-US" sz="2300" b="1">
                <a:solidFill>
                  <a:srgbClr val="E0E4E6"/>
                </a:solidFill>
                <a:latin typeface="Spline Sans Bold" pitchFamily="34" charset="0"/>
                <a:ea typeface="Spline Sans Bold" pitchFamily="34" charset="-122"/>
                <a:cs typeface="Spline Sans Bold" pitchFamily="34" charset="-120"/>
              </a:rPr>
              <a:t>2</a:t>
            </a:r>
            <a:endParaRPr lang="en-US" sz="2300"/>
          </a:p>
        </p:txBody>
      </p:sp>
      <p:sp>
        <p:nvSpPr>
          <p:cNvPr id="12" name="Text 10"/>
          <p:cNvSpPr/>
          <p:nvPr/>
        </p:nvSpPr>
        <p:spPr>
          <a:xfrm>
            <a:off x="8416647" y="3276481"/>
            <a:ext cx="296965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2021 - COVID-19 Response</a:t>
            </a:r>
            <a:endParaRPr lang="en-US" sz="1900"/>
          </a:p>
        </p:txBody>
      </p:sp>
      <p:sp>
        <p:nvSpPr>
          <p:cNvPr id="13" name="Text 11"/>
          <p:cNvSpPr/>
          <p:nvPr/>
        </p:nvSpPr>
        <p:spPr>
          <a:xfrm>
            <a:off x="8416647" y="3714631"/>
            <a:ext cx="5332690"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Illinois General Assembly updated JTED to address pandemic's economic impact. First NOFO released with 44 grantees selected.</a:t>
            </a:r>
            <a:endParaRPr lang="en-US" sz="1700"/>
          </a:p>
        </p:txBody>
      </p:sp>
      <p:sp>
        <p:nvSpPr>
          <p:cNvPr id="14" name="Shape 12"/>
          <p:cNvSpPr/>
          <p:nvPr/>
        </p:nvSpPr>
        <p:spPr>
          <a:xfrm>
            <a:off x="6437055" y="4572476"/>
            <a:ext cx="660797" cy="30480"/>
          </a:xfrm>
          <a:prstGeom prst="roundRect">
            <a:avLst>
              <a:gd name="adj" fmla="val 1084131"/>
            </a:avLst>
          </a:prstGeom>
          <a:solidFill>
            <a:srgbClr val="37A7E7"/>
          </a:solidFill>
          <a:ln/>
        </p:spPr>
        <p:txBody>
          <a:bodyPr/>
          <a:lstStyle/>
          <a:p>
            <a:endParaRPr lang="en-US"/>
          </a:p>
        </p:txBody>
      </p:sp>
      <p:sp>
        <p:nvSpPr>
          <p:cNvPr id="15" name="Shape 13"/>
          <p:cNvSpPr/>
          <p:nvPr/>
        </p:nvSpPr>
        <p:spPr>
          <a:xfrm>
            <a:off x="7067371" y="4339947"/>
            <a:ext cx="495657" cy="495657"/>
          </a:xfrm>
          <a:prstGeom prst="roundRect">
            <a:avLst>
              <a:gd name="adj" fmla="val 66668"/>
            </a:avLst>
          </a:prstGeom>
          <a:solidFill>
            <a:srgbClr val="0A081B"/>
          </a:solidFill>
          <a:ln w="22860">
            <a:solidFill>
              <a:srgbClr val="37A7E7"/>
            </a:solidFill>
            <a:prstDash val="solid"/>
          </a:ln>
        </p:spPr>
        <p:txBody>
          <a:bodyPr/>
          <a:lstStyle/>
          <a:p>
            <a:endParaRPr lang="en-US"/>
          </a:p>
        </p:txBody>
      </p:sp>
      <p:sp>
        <p:nvSpPr>
          <p:cNvPr id="16" name="Text 14"/>
          <p:cNvSpPr/>
          <p:nvPr/>
        </p:nvSpPr>
        <p:spPr>
          <a:xfrm>
            <a:off x="7168336" y="4404181"/>
            <a:ext cx="293608" cy="367070"/>
          </a:xfrm>
          <a:prstGeom prst="rect">
            <a:avLst/>
          </a:prstGeom>
          <a:noFill/>
          <a:ln/>
        </p:spPr>
        <p:txBody>
          <a:bodyPr wrap="none" lIns="0" tIns="0" rIns="0" bIns="0" rtlCol="0" anchor="t"/>
          <a:lstStyle/>
          <a:p>
            <a:pPr marL="0" indent="0" algn="ctr">
              <a:lnSpc>
                <a:spcPts val="2300"/>
              </a:lnSpc>
              <a:buNone/>
            </a:pPr>
            <a:r>
              <a:rPr lang="en-US" sz="2300" b="1">
                <a:solidFill>
                  <a:srgbClr val="E0E4E6"/>
                </a:solidFill>
                <a:latin typeface="Spline Sans Bold" pitchFamily="34" charset="0"/>
                <a:ea typeface="Spline Sans Bold" pitchFamily="34" charset="-122"/>
                <a:cs typeface="Spline Sans Bold" pitchFamily="34" charset="-120"/>
              </a:rPr>
              <a:t>3</a:t>
            </a:r>
            <a:endParaRPr lang="en-US" sz="2300"/>
          </a:p>
        </p:txBody>
      </p:sp>
      <p:sp>
        <p:nvSpPr>
          <p:cNvPr id="17" name="Text 15"/>
          <p:cNvSpPr/>
          <p:nvPr/>
        </p:nvSpPr>
        <p:spPr>
          <a:xfrm>
            <a:off x="3279577" y="4415671"/>
            <a:ext cx="2934176" cy="305991"/>
          </a:xfrm>
          <a:prstGeom prst="rect">
            <a:avLst/>
          </a:prstGeom>
          <a:noFill/>
          <a:ln/>
        </p:spPr>
        <p:txBody>
          <a:bodyPr wrap="none" lIns="0" tIns="0" rIns="0" bIns="0" rtlCol="0" anchor="t"/>
          <a:lstStyle/>
          <a:p>
            <a:pPr marL="0" indent="0" algn="r">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2023 - Continued Support</a:t>
            </a:r>
            <a:endParaRPr lang="en-US" sz="1900"/>
          </a:p>
        </p:txBody>
      </p:sp>
      <p:sp>
        <p:nvSpPr>
          <p:cNvPr id="18" name="Text 16"/>
          <p:cNvSpPr/>
          <p:nvPr/>
        </p:nvSpPr>
        <p:spPr>
          <a:xfrm>
            <a:off x="881063" y="4853821"/>
            <a:ext cx="5332690" cy="1409700"/>
          </a:xfrm>
          <a:prstGeom prst="rect">
            <a:avLst/>
          </a:prstGeom>
          <a:noFill/>
          <a:ln/>
        </p:spPr>
        <p:txBody>
          <a:bodyPr wrap="square" lIns="0" tIns="0" rIns="0" bIns="0" rtlCol="0" anchor="t"/>
          <a:lstStyle/>
          <a:p>
            <a:pPr marL="0" indent="0" algn="r">
              <a:lnSpc>
                <a:spcPts val="2750"/>
              </a:lnSpc>
              <a:buNone/>
            </a:pPr>
            <a:r>
              <a:rPr lang="en-US" sz="1700">
                <a:solidFill>
                  <a:srgbClr val="E0E4E6"/>
                </a:solidFill>
                <a:latin typeface="Barlow" pitchFamily="34" charset="0"/>
                <a:ea typeface="Barlow" pitchFamily="34" charset="-122"/>
                <a:cs typeface="Barlow" pitchFamily="34" charset="-120"/>
              </a:rPr>
              <a:t>Second NOFO addressed ongoing pandemic effects. 33 grantees selected with priority for immigrants, refugees, justice-involved individuals, and rural residents.</a:t>
            </a:r>
            <a:endParaRPr lang="en-US" sz="1700"/>
          </a:p>
        </p:txBody>
      </p:sp>
      <p:sp>
        <p:nvSpPr>
          <p:cNvPr id="19" name="Shape 17"/>
          <p:cNvSpPr/>
          <p:nvPr/>
        </p:nvSpPr>
        <p:spPr>
          <a:xfrm>
            <a:off x="7532549" y="5754529"/>
            <a:ext cx="660797" cy="30480"/>
          </a:xfrm>
          <a:prstGeom prst="roundRect">
            <a:avLst>
              <a:gd name="adj" fmla="val 1084131"/>
            </a:avLst>
          </a:prstGeom>
          <a:solidFill>
            <a:srgbClr val="091231"/>
          </a:solidFill>
          <a:ln/>
        </p:spPr>
        <p:txBody>
          <a:bodyPr/>
          <a:lstStyle/>
          <a:p>
            <a:endParaRPr lang="en-US"/>
          </a:p>
        </p:txBody>
      </p:sp>
      <p:sp>
        <p:nvSpPr>
          <p:cNvPr id="20" name="Shape 18"/>
          <p:cNvSpPr/>
          <p:nvPr/>
        </p:nvSpPr>
        <p:spPr>
          <a:xfrm>
            <a:off x="7067371" y="5522000"/>
            <a:ext cx="495657" cy="495657"/>
          </a:xfrm>
          <a:prstGeom prst="roundRect">
            <a:avLst>
              <a:gd name="adj" fmla="val 66668"/>
            </a:avLst>
          </a:prstGeom>
          <a:solidFill>
            <a:srgbClr val="0A081B"/>
          </a:solidFill>
          <a:ln w="22860">
            <a:solidFill>
              <a:srgbClr val="091231"/>
            </a:solidFill>
            <a:prstDash val="solid"/>
          </a:ln>
        </p:spPr>
        <p:txBody>
          <a:bodyPr/>
          <a:lstStyle/>
          <a:p>
            <a:endParaRPr lang="en-US"/>
          </a:p>
        </p:txBody>
      </p:sp>
      <p:sp>
        <p:nvSpPr>
          <p:cNvPr id="21" name="Text 19"/>
          <p:cNvSpPr/>
          <p:nvPr/>
        </p:nvSpPr>
        <p:spPr>
          <a:xfrm>
            <a:off x="7168336" y="5586234"/>
            <a:ext cx="293608" cy="367070"/>
          </a:xfrm>
          <a:prstGeom prst="rect">
            <a:avLst/>
          </a:prstGeom>
          <a:noFill/>
          <a:ln/>
        </p:spPr>
        <p:txBody>
          <a:bodyPr wrap="none" lIns="0" tIns="0" rIns="0" bIns="0" rtlCol="0" anchor="t"/>
          <a:lstStyle/>
          <a:p>
            <a:pPr marL="0" indent="0" algn="ctr">
              <a:lnSpc>
                <a:spcPts val="2300"/>
              </a:lnSpc>
              <a:buNone/>
            </a:pPr>
            <a:r>
              <a:rPr lang="en-US" sz="2300" b="1">
                <a:solidFill>
                  <a:srgbClr val="E0E4E6"/>
                </a:solidFill>
                <a:latin typeface="Spline Sans Bold" pitchFamily="34" charset="0"/>
                <a:ea typeface="Spline Sans Bold" pitchFamily="34" charset="-122"/>
                <a:cs typeface="Spline Sans Bold" pitchFamily="34" charset="-120"/>
              </a:rPr>
              <a:t>4</a:t>
            </a:r>
            <a:endParaRPr lang="en-US" sz="2300"/>
          </a:p>
        </p:txBody>
      </p:sp>
      <p:sp>
        <p:nvSpPr>
          <p:cNvPr id="22" name="Text 20"/>
          <p:cNvSpPr/>
          <p:nvPr/>
        </p:nvSpPr>
        <p:spPr>
          <a:xfrm>
            <a:off x="8416647" y="5597723"/>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2025 - Current Focus</a:t>
            </a:r>
            <a:endParaRPr lang="en-US" sz="1900"/>
          </a:p>
        </p:txBody>
      </p:sp>
      <p:sp>
        <p:nvSpPr>
          <p:cNvPr id="23" name="Text 21"/>
          <p:cNvSpPr/>
          <p:nvPr/>
        </p:nvSpPr>
        <p:spPr>
          <a:xfrm>
            <a:off x="8416647" y="6035873"/>
            <a:ext cx="5332690"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Third NOFO targets unemployed, under-employed, and underrepresented individuals with comprehensive career pathway services.</a:t>
            </a:r>
            <a:endParaRPr lang="en-US" sz="17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67462" y="1224320"/>
            <a:ext cx="7381875" cy="1223963"/>
          </a:xfrm>
          <a:prstGeom prst="rect">
            <a:avLst/>
          </a:prstGeom>
          <a:noFill/>
          <a:ln/>
        </p:spPr>
        <p:txBody>
          <a:bodyPr wrap="squar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Placement &amp; Follow-Up Services</a:t>
            </a:r>
            <a:endParaRPr lang="en-US" sz="3850"/>
          </a:p>
        </p:txBody>
      </p:sp>
      <p:sp>
        <p:nvSpPr>
          <p:cNvPr id="4" name="Text 1"/>
          <p:cNvSpPr/>
          <p:nvPr/>
        </p:nvSpPr>
        <p:spPr>
          <a:xfrm>
            <a:off x="6367462" y="2998946"/>
            <a:ext cx="2762488" cy="305991"/>
          </a:xfrm>
          <a:prstGeom prst="rect">
            <a:avLst/>
          </a:prstGeom>
          <a:noFill/>
          <a:ln/>
        </p:spPr>
        <p:txBody>
          <a:bodyPr wrap="none" lIns="0" tIns="0" rIns="0" bIns="0" rtlCol="0" anchor="t"/>
          <a:lstStyle/>
          <a:p>
            <a:pPr marL="0" indent="0" algn="l">
              <a:lnSpc>
                <a:spcPts val="2400"/>
              </a:lnSpc>
              <a:buNone/>
            </a:pPr>
            <a:r>
              <a:rPr lang="en-US" sz="1900" b="1">
                <a:solidFill>
                  <a:srgbClr val="F0FCFF"/>
                </a:solidFill>
                <a:latin typeface="Spline Sans Bold" pitchFamily="34" charset="0"/>
                <a:ea typeface="Spline Sans Bold" pitchFamily="34" charset="-122"/>
                <a:cs typeface="Spline Sans Bold" pitchFamily="34" charset="-120"/>
              </a:rPr>
              <a:t>Job Placement Services</a:t>
            </a:r>
            <a:endParaRPr lang="en-US" sz="1900"/>
          </a:p>
        </p:txBody>
      </p:sp>
      <p:sp>
        <p:nvSpPr>
          <p:cNvPr id="5" name="Text 2"/>
          <p:cNvSpPr/>
          <p:nvPr/>
        </p:nvSpPr>
        <p:spPr>
          <a:xfrm>
            <a:off x="6367462" y="3525203"/>
            <a:ext cx="3422213" cy="704850"/>
          </a:xfrm>
          <a:prstGeom prst="rect">
            <a:avLst/>
          </a:prstGeom>
          <a:noFill/>
          <a:ln/>
        </p:spPr>
        <p:txBody>
          <a:bodyPr wrap="square" lIns="0" tIns="0" rIns="0" bIns="0" rtlCol="0" anchor="t"/>
          <a:lstStyle/>
          <a:p>
            <a:pPr marL="342900" indent="-342900" algn="l">
              <a:lnSpc>
                <a:spcPts val="2750"/>
              </a:lnSpc>
              <a:buSzPct val="100000"/>
              <a:buChar char="•"/>
            </a:pPr>
            <a:r>
              <a:rPr lang="en-US" sz="1700">
                <a:solidFill>
                  <a:srgbClr val="E0E4E6"/>
                </a:solidFill>
                <a:latin typeface="Barlow" pitchFamily="34" charset="0"/>
                <a:ea typeface="Barlow" pitchFamily="34" charset="-122"/>
                <a:cs typeface="Barlow" pitchFamily="34" charset="-120"/>
              </a:rPr>
              <a:t>Outreach and networking with local employers</a:t>
            </a:r>
            <a:endParaRPr lang="en-US" sz="1700"/>
          </a:p>
        </p:txBody>
      </p:sp>
      <p:sp>
        <p:nvSpPr>
          <p:cNvPr id="6" name="Text 3"/>
          <p:cNvSpPr/>
          <p:nvPr/>
        </p:nvSpPr>
        <p:spPr>
          <a:xfrm>
            <a:off x="6367462" y="4307086"/>
            <a:ext cx="3422213" cy="704850"/>
          </a:xfrm>
          <a:prstGeom prst="rect">
            <a:avLst/>
          </a:prstGeom>
          <a:noFill/>
          <a:ln/>
        </p:spPr>
        <p:txBody>
          <a:bodyPr wrap="square" lIns="0" tIns="0" rIns="0" bIns="0" rtlCol="0" anchor="t"/>
          <a:lstStyle/>
          <a:p>
            <a:pPr marL="342900" indent="-342900" algn="l">
              <a:lnSpc>
                <a:spcPts val="2750"/>
              </a:lnSpc>
              <a:buSzPct val="100000"/>
              <a:buChar char="•"/>
            </a:pPr>
            <a:r>
              <a:rPr lang="en-US" sz="1700">
                <a:solidFill>
                  <a:srgbClr val="E0E4E6"/>
                </a:solidFill>
                <a:latin typeface="Barlow" pitchFamily="34" charset="0"/>
                <a:ea typeface="Barlow" pitchFamily="34" charset="-122"/>
                <a:cs typeface="Barlow" pitchFamily="34" charset="-120"/>
              </a:rPr>
              <a:t>Hiring and recruiting events collaboration</a:t>
            </a:r>
            <a:endParaRPr lang="en-US" sz="1700"/>
          </a:p>
        </p:txBody>
      </p:sp>
      <p:sp>
        <p:nvSpPr>
          <p:cNvPr id="7" name="Text 4"/>
          <p:cNvSpPr/>
          <p:nvPr/>
        </p:nvSpPr>
        <p:spPr>
          <a:xfrm>
            <a:off x="6367462" y="5088969"/>
            <a:ext cx="3422213" cy="704850"/>
          </a:xfrm>
          <a:prstGeom prst="rect">
            <a:avLst/>
          </a:prstGeom>
          <a:noFill/>
          <a:ln/>
        </p:spPr>
        <p:txBody>
          <a:bodyPr wrap="square" lIns="0" tIns="0" rIns="0" bIns="0" rtlCol="0" anchor="t"/>
          <a:lstStyle/>
          <a:p>
            <a:pPr marL="342900" indent="-342900" algn="l">
              <a:lnSpc>
                <a:spcPts val="2750"/>
              </a:lnSpc>
              <a:buSzPct val="100000"/>
              <a:buChar char="•"/>
            </a:pPr>
            <a:r>
              <a:rPr lang="en-US" sz="1700">
                <a:solidFill>
                  <a:srgbClr val="E0E4E6"/>
                </a:solidFill>
                <a:latin typeface="Barlow" pitchFamily="34" charset="0"/>
                <a:ea typeface="Barlow" pitchFamily="34" charset="-122"/>
                <a:cs typeface="Barlow" pitchFamily="34" charset="-120"/>
              </a:rPr>
              <a:t>Virtual Job Fair site utilization through Illinois workNet</a:t>
            </a:r>
            <a:endParaRPr lang="en-US" sz="1700"/>
          </a:p>
        </p:txBody>
      </p:sp>
      <p:sp>
        <p:nvSpPr>
          <p:cNvPr id="8" name="Text 5"/>
          <p:cNvSpPr/>
          <p:nvPr/>
        </p:nvSpPr>
        <p:spPr>
          <a:xfrm>
            <a:off x="6367462" y="5870853"/>
            <a:ext cx="3422213" cy="1057275"/>
          </a:xfrm>
          <a:prstGeom prst="rect">
            <a:avLst/>
          </a:prstGeom>
          <a:noFill/>
          <a:ln/>
        </p:spPr>
        <p:txBody>
          <a:bodyPr wrap="square" lIns="0" tIns="0" rIns="0" bIns="0" rtlCol="0" anchor="t"/>
          <a:lstStyle/>
          <a:p>
            <a:pPr marL="342900" indent="-342900" algn="l">
              <a:lnSpc>
                <a:spcPts val="2750"/>
              </a:lnSpc>
              <a:buSzPct val="100000"/>
              <a:buChar char="•"/>
            </a:pPr>
            <a:r>
              <a:rPr lang="en-US" sz="1700">
                <a:solidFill>
                  <a:srgbClr val="E0E4E6"/>
                </a:solidFill>
                <a:latin typeface="Barlow" pitchFamily="34" charset="0"/>
                <a:ea typeface="Barlow" pitchFamily="34" charset="-122"/>
                <a:cs typeface="Barlow" pitchFamily="34" charset="-120"/>
              </a:rPr>
              <a:t>Partnership with Chambers of Commerce and training providers</a:t>
            </a:r>
            <a:endParaRPr lang="en-US" sz="1700"/>
          </a:p>
        </p:txBody>
      </p:sp>
      <p:sp>
        <p:nvSpPr>
          <p:cNvPr id="9" name="Text 6"/>
          <p:cNvSpPr/>
          <p:nvPr/>
        </p:nvSpPr>
        <p:spPr>
          <a:xfrm>
            <a:off x="10334744" y="2998946"/>
            <a:ext cx="3038832" cy="305991"/>
          </a:xfrm>
          <a:prstGeom prst="rect">
            <a:avLst/>
          </a:prstGeom>
          <a:noFill/>
          <a:ln/>
        </p:spPr>
        <p:txBody>
          <a:bodyPr wrap="none" lIns="0" tIns="0" rIns="0" bIns="0" rtlCol="0" anchor="t"/>
          <a:lstStyle/>
          <a:p>
            <a:pPr marL="0" indent="0" algn="l">
              <a:lnSpc>
                <a:spcPts val="2400"/>
              </a:lnSpc>
              <a:buNone/>
            </a:pPr>
            <a:r>
              <a:rPr lang="en-US" sz="1900" b="1">
                <a:solidFill>
                  <a:srgbClr val="F0FCFF"/>
                </a:solidFill>
                <a:latin typeface="Spline Sans Bold" pitchFamily="34" charset="0"/>
                <a:ea typeface="Spline Sans Bold" pitchFamily="34" charset="-122"/>
                <a:cs typeface="Spline Sans Bold" pitchFamily="34" charset="-120"/>
              </a:rPr>
              <a:t>Follow-Up Support (1 Year)</a:t>
            </a:r>
            <a:endParaRPr lang="en-US" sz="1900"/>
          </a:p>
        </p:txBody>
      </p:sp>
      <p:sp>
        <p:nvSpPr>
          <p:cNvPr id="10" name="Text 7"/>
          <p:cNvSpPr/>
          <p:nvPr/>
        </p:nvSpPr>
        <p:spPr>
          <a:xfrm>
            <a:off x="10334744" y="3525203"/>
            <a:ext cx="3422213" cy="704850"/>
          </a:xfrm>
          <a:prstGeom prst="rect">
            <a:avLst/>
          </a:prstGeom>
          <a:noFill/>
          <a:ln/>
        </p:spPr>
        <p:txBody>
          <a:bodyPr wrap="square" lIns="0" tIns="0" rIns="0" bIns="0" rtlCol="0" anchor="t"/>
          <a:lstStyle/>
          <a:p>
            <a:pPr marL="342900" indent="-342900" algn="l">
              <a:lnSpc>
                <a:spcPts val="2750"/>
              </a:lnSpc>
              <a:buSzPct val="100000"/>
              <a:buChar char="•"/>
            </a:pPr>
            <a:r>
              <a:rPr lang="en-US" sz="1700">
                <a:solidFill>
                  <a:srgbClr val="E0E4E6"/>
                </a:solidFill>
                <a:latin typeface="Barlow" pitchFamily="34" charset="0"/>
                <a:ea typeface="Barlow" pitchFamily="34" charset="-122"/>
                <a:cs typeface="Barlow" pitchFamily="34" charset="-120"/>
              </a:rPr>
              <a:t>Supportive services and barrier reduction continuation</a:t>
            </a:r>
            <a:endParaRPr lang="en-US" sz="1700"/>
          </a:p>
        </p:txBody>
      </p:sp>
      <p:sp>
        <p:nvSpPr>
          <p:cNvPr id="11" name="Text 8"/>
          <p:cNvSpPr/>
          <p:nvPr/>
        </p:nvSpPr>
        <p:spPr>
          <a:xfrm>
            <a:off x="10334744" y="4307086"/>
            <a:ext cx="3422213" cy="704850"/>
          </a:xfrm>
          <a:prstGeom prst="rect">
            <a:avLst/>
          </a:prstGeom>
          <a:noFill/>
          <a:ln/>
        </p:spPr>
        <p:txBody>
          <a:bodyPr wrap="square" lIns="0" tIns="0" rIns="0" bIns="0" rtlCol="0" anchor="t"/>
          <a:lstStyle/>
          <a:p>
            <a:pPr marL="342900" indent="-342900" algn="l">
              <a:lnSpc>
                <a:spcPts val="2750"/>
              </a:lnSpc>
              <a:buSzPct val="100000"/>
              <a:buChar char="•"/>
            </a:pPr>
            <a:r>
              <a:rPr lang="en-US" sz="1700">
                <a:solidFill>
                  <a:srgbClr val="E0E4E6"/>
                </a:solidFill>
                <a:latin typeface="Barlow" pitchFamily="34" charset="0"/>
                <a:ea typeface="Barlow" pitchFamily="34" charset="-122"/>
                <a:cs typeface="Barlow" pitchFamily="34" charset="-120"/>
              </a:rPr>
              <a:t>Mentoring and financial literacy education</a:t>
            </a:r>
            <a:endParaRPr lang="en-US" sz="1700"/>
          </a:p>
        </p:txBody>
      </p:sp>
      <p:sp>
        <p:nvSpPr>
          <p:cNvPr id="12" name="Text 9"/>
          <p:cNvSpPr/>
          <p:nvPr/>
        </p:nvSpPr>
        <p:spPr>
          <a:xfrm>
            <a:off x="10334744" y="5088969"/>
            <a:ext cx="3422213" cy="704850"/>
          </a:xfrm>
          <a:prstGeom prst="rect">
            <a:avLst/>
          </a:prstGeom>
          <a:noFill/>
          <a:ln/>
        </p:spPr>
        <p:txBody>
          <a:bodyPr wrap="square" lIns="0" tIns="0" rIns="0" bIns="0" rtlCol="0" anchor="t"/>
          <a:lstStyle/>
          <a:p>
            <a:pPr marL="342900" indent="-342900" algn="l">
              <a:lnSpc>
                <a:spcPts val="2750"/>
              </a:lnSpc>
              <a:buSzPct val="100000"/>
              <a:buChar char="•"/>
            </a:pPr>
            <a:r>
              <a:rPr lang="en-US" sz="1700">
                <a:solidFill>
                  <a:srgbClr val="E0E4E6"/>
                </a:solidFill>
                <a:latin typeface="Barlow" pitchFamily="34" charset="0"/>
                <a:ea typeface="Barlow" pitchFamily="34" charset="-122"/>
                <a:cs typeface="Barlow" pitchFamily="34" charset="-120"/>
              </a:rPr>
              <a:t>Career counseling and workplace guidance</a:t>
            </a:r>
            <a:endParaRPr lang="en-US" sz="1700"/>
          </a:p>
        </p:txBody>
      </p:sp>
      <p:sp>
        <p:nvSpPr>
          <p:cNvPr id="13" name="Text 10"/>
          <p:cNvSpPr/>
          <p:nvPr/>
        </p:nvSpPr>
        <p:spPr>
          <a:xfrm>
            <a:off x="10334744" y="5870853"/>
            <a:ext cx="3422213" cy="704850"/>
          </a:xfrm>
          <a:prstGeom prst="rect">
            <a:avLst/>
          </a:prstGeom>
          <a:noFill/>
          <a:ln/>
        </p:spPr>
        <p:txBody>
          <a:bodyPr wrap="square" lIns="0" tIns="0" rIns="0" bIns="0" rtlCol="0" anchor="t"/>
          <a:lstStyle/>
          <a:p>
            <a:pPr marL="342900" indent="-342900" algn="l">
              <a:lnSpc>
                <a:spcPts val="2750"/>
              </a:lnSpc>
              <a:buSzPct val="100000"/>
              <a:buChar char="•"/>
            </a:pPr>
            <a:r>
              <a:rPr lang="en-US" sz="1700">
                <a:solidFill>
                  <a:srgbClr val="E0E4E6"/>
                </a:solidFill>
                <a:latin typeface="Barlow" pitchFamily="34" charset="0"/>
                <a:ea typeface="Barlow" pitchFamily="34" charset="-122"/>
                <a:cs typeface="Barlow" pitchFamily="34" charset="-120"/>
              </a:rPr>
              <a:t>Employment verification and retention support</a:t>
            </a:r>
            <a:endParaRPr lang="en-US" sz="17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881063" y="1063347"/>
            <a:ext cx="8197096"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Program Partnership Requirements</a:t>
            </a:r>
            <a:endParaRPr lang="en-US" sz="3850"/>
          </a:p>
        </p:txBody>
      </p:sp>
      <p:sp>
        <p:nvSpPr>
          <p:cNvPr id="3" name="Text 1"/>
          <p:cNvSpPr/>
          <p:nvPr/>
        </p:nvSpPr>
        <p:spPr>
          <a:xfrm>
            <a:off x="881063" y="2115860"/>
            <a:ext cx="220266" cy="275273"/>
          </a:xfrm>
          <a:prstGeom prst="rect">
            <a:avLst/>
          </a:prstGeom>
          <a:noFill/>
          <a:ln/>
        </p:spPr>
        <p:txBody>
          <a:bodyPr wrap="none" lIns="0" tIns="0" rIns="0" bIns="0" rtlCol="0" anchor="t"/>
          <a:lstStyle/>
          <a:p>
            <a:pPr marL="0" indent="0" algn="l">
              <a:lnSpc>
                <a:spcPts val="2750"/>
              </a:lnSpc>
              <a:buNone/>
            </a:pPr>
            <a:r>
              <a:rPr lang="en-US" sz="1700">
                <a:solidFill>
                  <a:srgbClr val="E0E4E6"/>
                </a:solidFill>
                <a:latin typeface="Spline Sans Light" pitchFamily="34" charset="0"/>
                <a:ea typeface="Spline Sans Light" pitchFamily="34" charset="-122"/>
                <a:cs typeface="Spline Sans Light" pitchFamily="34" charset="-120"/>
              </a:rPr>
              <a:t>01</a:t>
            </a:r>
            <a:endParaRPr lang="en-US" sz="1700"/>
          </a:p>
        </p:txBody>
      </p:sp>
      <p:sp>
        <p:nvSpPr>
          <p:cNvPr id="4" name="Shape 2"/>
          <p:cNvSpPr/>
          <p:nvPr/>
        </p:nvSpPr>
        <p:spPr>
          <a:xfrm>
            <a:off x="881063" y="2459712"/>
            <a:ext cx="6324005" cy="30480"/>
          </a:xfrm>
          <a:prstGeom prst="rect">
            <a:avLst/>
          </a:prstGeom>
          <a:solidFill>
            <a:srgbClr val="16FFBB"/>
          </a:solidFill>
          <a:ln/>
        </p:spPr>
        <p:txBody>
          <a:bodyPr/>
          <a:lstStyle/>
          <a:p>
            <a:endParaRPr lang="en-US"/>
          </a:p>
        </p:txBody>
      </p:sp>
      <p:sp>
        <p:nvSpPr>
          <p:cNvPr id="5" name="Text 3"/>
          <p:cNvSpPr/>
          <p:nvPr/>
        </p:nvSpPr>
        <p:spPr>
          <a:xfrm>
            <a:off x="881063" y="2630805"/>
            <a:ext cx="344459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Written Agreements Required</a:t>
            </a:r>
            <a:endParaRPr lang="en-US" sz="1900"/>
          </a:p>
        </p:txBody>
      </p:sp>
      <p:sp>
        <p:nvSpPr>
          <p:cNvPr id="6" name="Text 4"/>
          <p:cNvSpPr/>
          <p:nvPr/>
        </p:nvSpPr>
        <p:spPr>
          <a:xfrm>
            <a:off x="881063" y="3068955"/>
            <a:ext cx="6324005"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All applicants must have current written agreements or MOUs with program partners</a:t>
            </a:r>
            <a:endParaRPr lang="en-US" sz="1700"/>
          </a:p>
        </p:txBody>
      </p:sp>
      <p:sp>
        <p:nvSpPr>
          <p:cNvPr id="7" name="Text 5"/>
          <p:cNvSpPr/>
          <p:nvPr/>
        </p:nvSpPr>
        <p:spPr>
          <a:xfrm>
            <a:off x="7425333" y="2115860"/>
            <a:ext cx="220266" cy="275273"/>
          </a:xfrm>
          <a:prstGeom prst="rect">
            <a:avLst/>
          </a:prstGeom>
          <a:noFill/>
          <a:ln/>
        </p:spPr>
        <p:txBody>
          <a:bodyPr wrap="none" lIns="0" tIns="0" rIns="0" bIns="0" rtlCol="0" anchor="t"/>
          <a:lstStyle/>
          <a:p>
            <a:pPr marL="0" indent="0" algn="l">
              <a:lnSpc>
                <a:spcPts val="2750"/>
              </a:lnSpc>
              <a:buNone/>
            </a:pPr>
            <a:r>
              <a:rPr lang="en-US" sz="1700">
                <a:solidFill>
                  <a:srgbClr val="E0E4E6"/>
                </a:solidFill>
                <a:latin typeface="Spline Sans Light" pitchFamily="34" charset="0"/>
                <a:ea typeface="Spline Sans Light" pitchFamily="34" charset="-122"/>
                <a:cs typeface="Spline Sans Light" pitchFamily="34" charset="-120"/>
              </a:rPr>
              <a:t>02</a:t>
            </a:r>
            <a:endParaRPr lang="en-US" sz="1700"/>
          </a:p>
        </p:txBody>
      </p:sp>
      <p:sp>
        <p:nvSpPr>
          <p:cNvPr id="8" name="Shape 6"/>
          <p:cNvSpPr/>
          <p:nvPr/>
        </p:nvSpPr>
        <p:spPr>
          <a:xfrm>
            <a:off x="7425333" y="2459712"/>
            <a:ext cx="6324005" cy="30480"/>
          </a:xfrm>
          <a:prstGeom prst="rect">
            <a:avLst/>
          </a:prstGeom>
          <a:solidFill>
            <a:srgbClr val="29DDDA"/>
          </a:solidFill>
          <a:ln/>
        </p:spPr>
        <p:txBody>
          <a:bodyPr/>
          <a:lstStyle/>
          <a:p>
            <a:endParaRPr lang="en-US"/>
          </a:p>
        </p:txBody>
      </p:sp>
      <p:sp>
        <p:nvSpPr>
          <p:cNvPr id="9" name="Text 7"/>
          <p:cNvSpPr/>
          <p:nvPr/>
        </p:nvSpPr>
        <p:spPr>
          <a:xfrm>
            <a:off x="7425333" y="2630805"/>
            <a:ext cx="340780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Clear Roles &amp; Responsibilities</a:t>
            </a:r>
            <a:endParaRPr lang="en-US" sz="1900"/>
          </a:p>
        </p:txBody>
      </p:sp>
      <p:sp>
        <p:nvSpPr>
          <p:cNvPr id="10" name="Text 8"/>
          <p:cNvSpPr/>
          <p:nvPr/>
        </p:nvSpPr>
        <p:spPr>
          <a:xfrm>
            <a:off x="7425333" y="3068955"/>
            <a:ext cx="6324005"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MOUs must outline roles, responsibilities, and funding contributions of each partner</a:t>
            </a:r>
            <a:endParaRPr lang="en-US" sz="1700"/>
          </a:p>
        </p:txBody>
      </p:sp>
      <p:sp>
        <p:nvSpPr>
          <p:cNvPr id="11" name="Text 9"/>
          <p:cNvSpPr/>
          <p:nvPr/>
        </p:nvSpPr>
        <p:spPr>
          <a:xfrm>
            <a:off x="881063" y="4159210"/>
            <a:ext cx="220266" cy="275273"/>
          </a:xfrm>
          <a:prstGeom prst="rect">
            <a:avLst/>
          </a:prstGeom>
          <a:noFill/>
          <a:ln/>
        </p:spPr>
        <p:txBody>
          <a:bodyPr wrap="none" lIns="0" tIns="0" rIns="0" bIns="0" rtlCol="0" anchor="t"/>
          <a:lstStyle/>
          <a:p>
            <a:pPr marL="0" indent="0" algn="l">
              <a:lnSpc>
                <a:spcPts val="2750"/>
              </a:lnSpc>
              <a:buNone/>
            </a:pPr>
            <a:r>
              <a:rPr lang="en-US" sz="1700">
                <a:solidFill>
                  <a:srgbClr val="E0E4E6"/>
                </a:solidFill>
                <a:latin typeface="Spline Sans Light" pitchFamily="34" charset="0"/>
                <a:ea typeface="Spline Sans Light" pitchFamily="34" charset="-122"/>
                <a:cs typeface="Spline Sans Light" pitchFamily="34" charset="-120"/>
              </a:rPr>
              <a:t>03</a:t>
            </a:r>
            <a:endParaRPr lang="en-US" sz="1700"/>
          </a:p>
        </p:txBody>
      </p:sp>
      <p:sp>
        <p:nvSpPr>
          <p:cNvPr id="12" name="Shape 10"/>
          <p:cNvSpPr/>
          <p:nvPr/>
        </p:nvSpPr>
        <p:spPr>
          <a:xfrm>
            <a:off x="881063" y="4503063"/>
            <a:ext cx="6324005" cy="30480"/>
          </a:xfrm>
          <a:prstGeom prst="rect">
            <a:avLst/>
          </a:prstGeom>
          <a:solidFill>
            <a:srgbClr val="37A7E7"/>
          </a:solidFill>
          <a:ln/>
        </p:spPr>
        <p:txBody>
          <a:bodyPr/>
          <a:lstStyle/>
          <a:p>
            <a:endParaRPr lang="en-US"/>
          </a:p>
        </p:txBody>
      </p:sp>
      <p:sp>
        <p:nvSpPr>
          <p:cNvPr id="13" name="Text 11"/>
          <p:cNvSpPr/>
          <p:nvPr/>
        </p:nvSpPr>
        <p:spPr>
          <a:xfrm>
            <a:off x="881063" y="4674156"/>
            <a:ext cx="2835712"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Training Provider Details</a:t>
            </a:r>
            <a:endParaRPr lang="en-US" sz="1900"/>
          </a:p>
        </p:txBody>
      </p:sp>
      <p:sp>
        <p:nvSpPr>
          <p:cNvPr id="14" name="Text 12"/>
          <p:cNvSpPr/>
          <p:nvPr/>
        </p:nvSpPr>
        <p:spPr>
          <a:xfrm>
            <a:off x="881063" y="5112306"/>
            <a:ext cx="6324005"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Include program length, location, class size, cost, and other important training information</a:t>
            </a:r>
            <a:endParaRPr lang="en-US" sz="1700"/>
          </a:p>
        </p:txBody>
      </p:sp>
      <p:sp>
        <p:nvSpPr>
          <p:cNvPr id="15" name="Text 13"/>
          <p:cNvSpPr/>
          <p:nvPr/>
        </p:nvSpPr>
        <p:spPr>
          <a:xfrm>
            <a:off x="7425333" y="4159210"/>
            <a:ext cx="220266" cy="275273"/>
          </a:xfrm>
          <a:prstGeom prst="rect">
            <a:avLst/>
          </a:prstGeom>
          <a:noFill/>
          <a:ln/>
        </p:spPr>
        <p:txBody>
          <a:bodyPr wrap="none" lIns="0" tIns="0" rIns="0" bIns="0" rtlCol="0" anchor="t"/>
          <a:lstStyle/>
          <a:p>
            <a:pPr marL="0" indent="0" algn="l">
              <a:lnSpc>
                <a:spcPts val="2750"/>
              </a:lnSpc>
              <a:buNone/>
            </a:pPr>
            <a:r>
              <a:rPr lang="en-US" sz="1700">
                <a:solidFill>
                  <a:srgbClr val="E0E4E6"/>
                </a:solidFill>
                <a:latin typeface="Spline Sans Light" pitchFamily="34" charset="0"/>
                <a:ea typeface="Spline Sans Light" pitchFamily="34" charset="-122"/>
                <a:cs typeface="Spline Sans Light" pitchFamily="34" charset="-120"/>
              </a:rPr>
              <a:t>04</a:t>
            </a:r>
            <a:endParaRPr lang="en-US" sz="1700"/>
          </a:p>
        </p:txBody>
      </p:sp>
      <p:sp>
        <p:nvSpPr>
          <p:cNvPr id="16" name="Shape 14"/>
          <p:cNvSpPr/>
          <p:nvPr/>
        </p:nvSpPr>
        <p:spPr>
          <a:xfrm>
            <a:off x="7425333" y="4503063"/>
            <a:ext cx="6324005" cy="30480"/>
          </a:xfrm>
          <a:prstGeom prst="rect">
            <a:avLst/>
          </a:prstGeom>
          <a:solidFill>
            <a:srgbClr val="00B0F0"/>
          </a:solidFill>
          <a:ln/>
        </p:spPr>
        <p:txBody>
          <a:bodyPr/>
          <a:lstStyle/>
          <a:p>
            <a:endParaRPr lang="en-US"/>
          </a:p>
        </p:txBody>
      </p:sp>
      <p:sp>
        <p:nvSpPr>
          <p:cNvPr id="17" name="Text 15"/>
          <p:cNvSpPr/>
          <p:nvPr/>
        </p:nvSpPr>
        <p:spPr>
          <a:xfrm>
            <a:off x="7425333" y="4674156"/>
            <a:ext cx="2664619"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Timeline Requirements</a:t>
            </a:r>
            <a:endParaRPr lang="en-US" sz="1900"/>
          </a:p>
        </p:txBody>
      </p:sp>
      <p:sp>
        <p:nvSpPr>
          <p:cNvPr id="18" name="Text 16"/>
          <p:cNvSpPr/>
          <p:nvPr/>
        </p:nvSpPr>
        <p:spPr>
          <a:xfrm>
            <a:off x="7425333" y="5112306"/>
            <a:ext cx="6324005"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MOUs must be developed and signed within the NOFO application timeframe</a:t>
            </a:r>
            <a:endParaRPr lang="en-US" sz="1700"/>
          </a:p>
        </p:txBody>
      </p:sp>
      <p:sp>
        <p:nvSpPr>
          <p:cNvPr id="19" name="Shape 17"/>
          <p:cNvSpPr/>
          <p:nvPr/>
        </p:nvSpPr>
        <p:spPr>
          <a:xfrm>
            <a:off x="881063" y="6230064"/>
            <a:ext cx="12868275" cy="936069"/>
          </a:xfrm>
          <a:prstGeom prst="roundRect">
            <a:avLst>
              <a:gd name="adj" fmla="val 35301"/>
            </a:avLst>
          </a:prstGeom>
          <a:solidFill>
            <a:srgbClr val="004D36"/>
          </a:solidFill>
          <a:ln/>
        </p:spPr>
        <p:txBody>
          <a:bodyPr/>
          <a:lstStyle/>
          <a:p>
            <a:endParaRPr lang="en-US"/>
          </a:p>
        </p:txBody>
      </p:sp>
      <p:pic>
        <p:nvPicPr>
          <p:cNvPr id="20" name="Image 0" descr="preencoded.png"/>
          <p:cNvPicPr>
            <a:picLocks noChangeAspect="1"/>
          </p:cNvPicPr>
          <p:nvPr/>
        </p:nvPicPr>
        <p:blipFill>
          <a:blip r:embed="rId3"/>
          <a:stretch>
            <a:fillRect/>
          </a:stretch>
        </p:blipFill>
        <p:spPr>
          <a:xfrm>
            <a:off x="1101328" y="6571655"/>
            <a:ext cx="275273" cy="220266"/>
          </a:xfrm>
          <a:prstGeom prst="rect">
            <a:avLst/>
          </a:prstGeom>
        </p:spPr>
      </p:pic>
      <p:sp>
        <p:nvSpPr>
          <p:cNvPr id="21" name="Text 18"/>
          <p:cNvSpPr/>
          <p:nvPr/>
        </p:nvSpPr>
        <p:spPr>
          <a:xfrm>
            <a:off x="1596866" y="6505337"/>
            <a:ext cx="11932206" cy="352425"/>
          </a:xfrm>
          <a:prstGeom prst="rect">
            <a:avLst/>
          </a:prstGeom>
          <a:noFill/>
          <a:ln/>
        </p:spPr>
        <p:txBody>
          <a:bodyPr wrap="none" lIns="0" tIns="0" rIns="0" bIns="0" rtlCol="0" anchor="t"/>
          <a:lstStyle/>
          <a:p>
            <a:pPr marL="0" indent="0" algn="l">
              <a:lnSpc>
                <a:spcPts val="2750"/>
              </a:lnSpc>
              <a:buNone/>
            </a:pPr>
            <a:r>
              <a:rPr lang="en-US" sz="1700">
                <a:solidFill>
                  <a:srgbClr val="FFFFFF"/>
                </a:solidFill>
                <a:latin typeface="Barlow" pitchFamily="34" charset="0"/>
                <a:ea typeface="Barlow" pitchFamily="34" charset="-122"/>
                <a:cs typeface="Barlow" pitchFamily="34" charset="-120"/>
              </a:rPr>
              <a:t>MOUs established prior to the NOFO release date may be rejected, and the application may not be reviewed.</a:t>
            </a:r>
            <a:endParaRPr lang="en-US" sz="17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881063" y="1984534"/>
            <a:ext cx="6981111"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Performance Goals &amp; Tracking</a:t>
            </a:r>
            <a:endParaRPr lang="en-US" sz="3850"/>
          </a:p>
        </p:txBody>
      </p:sp>
      <p:sp>
        <p:nvSpPr>
          <p:cNvPr id="3" name="Text 1"/>
          <p:cNvSpPr/>
          <p:nvPr/>
        </p:nvSpPr>
        <p:spPr>
          <a:xfrm>
            <a:off x="881063" y="3147179"/>
            <a:ext cx="6296501" cy="726877"/>
          </a:xfrm>
          <a:prstGeom prst="rect">
            <a:avLst/>
          </a:prstGeom>
          <a:noFill/>
          <a:ln/>
        </p:spPr>
        <p:txBody>
          <a:bodyPr wrap="none" lIns="0" tIns="0" rIns="0" bIns="0" rtlCol="0" anchor="t"/>
          <a:lstStyle/>
          <a:p>
            <a:pPr marL="0" indent="0" algn="ctr">
              <a:lnSpc>
                <a:spcPts val="5700"/>
              </a:lnSpc>
              <a:buNone/>
            </a:pPr>
            <a:r>
              <a:rPr lang="en-US" sz="5700" b="1">
                <a:solidFill>
                  <a:srgbClr val="E0E4E6"/>
                </a:solidFill>
                <a:latin typeface="Spline Sans Bold" pitchFamily="34" charset="0"/>
                <a:ea typeface="Spline Sans Bold" pitchFamily="34" charset="-122"/>
                <a:cs typeface="Spline Sans Bold" pitchFamily="34" charset="-120"/>
              </a:rPr>
              <a:t>1000</a:t>
            </a:r>
            <a:endParaRPr lang="en-US" sz="5700"/>
          </a:p>
        </p:txBody>
      </p:sp>
      <p:sp>
        <p:nvSpPr>
          <p:cNvPr id="4" name="Text 2"/>
          <p:cNvSpPr/>
          <p:nvPr/>
        </p:nvSpPr>
        <p:spPr>
          <a:xfrm>
            <a:off x="2805470" y="4149328"/>
            <a:ext cx="2447687" cy="305991"/>
          </a:xfrm>
          <a:prstGeom prst="rect">
            <a:avLst/>
          </a:prstGeom>
          <a:noFill/>
          <a:ln/>
        </p:spPr>
        <p:txBody>
          <a:bodyPr wrap="none" lIns="0" tIns="0" rIns="0" bIns="0" rtlCol="0" anchor="t"/>
          <a:lstStyle/>
          <a:p>
            <a:pPr marL="0" indent="0" algn="ctr">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Target Participants</a:t>
            </a:r>
            <a:endParaRPr lang="en-US" sz="1900"/>
          </a:p>
        </p:txBody>
      </p:sp>
      <p:sp>
        <p:nvSpPr>
          <p:cNvPr id="5" name="Text 3"/>
          <p:cNvSpPr/>
          <p:nvPr/>
        </p:nvSpPr>
        <p:spPr>
          <a:xfrm>
            <a:off x="881063" y="4587478"/>
            <a:ext cx="6296501" cy="704850"/>
          </a:xfrm>
          <a:prstGeom prst="rect">
            <a:avLst/>
          </a:prstGeom>
          <a:noFill/>
          <a:ln/>
        </p:spPr>
        <p:txBody>
          <a:bodyPr wrap="square" lIns="0" tIns="0" rIns="0" bIns="0" rtlCol="0" anchor="t"/>
          <a:lstStyle/>
          <a:p>
            <a:pPr marL="0" indent="0" algn="ctr">
              <a:lnSpc>
                <a:spcPts val="2750"/>
              </a:lnSpc>
              <a:buNone/>
            </a:pPr>
            <a:r>
              <a:rPr lang="en-US" sz="1700">
                <a:solidFill>
                  <a:srgbClr val="E0E4E6"/>
                </a:solidFill>
                <a:latin typeface="Barlow" pitchFamily="34" charset="0"/>
                <a:ea typeface="Barlow" pitchFamily="34" charset="-122"/>
                <a:cs typeface="Barlow" pitchFamily="34" charset="-120"/>
              </a:rPr>
              <a:t>Approximately 1,000 individuals anticipated to be served through this NOFO</a:t>
            </a:r>
            <a:endParaRPr lang="en-US" sz="1700"/>
          </a:p>
        </p:txBody>
      </p:sp>
      <p:sp>
        <p:nvSpPr>
          <p:cNvPr id="6" name="Text 4"/>
          <p:cNvSpPr/>
          <p:nvPr/>
        </p:nvSpPr>
        <p:spPr>
          <a:xfrm>
            <a:off x="7452836" y="3147179"/>
            <a:ext cx="6296501" cy="726877"/>
          </a:xfrm>
          <a:prstGeom prst="rect">
            <a:avLst/>
          </a:prstGeom>
          <a:noFill/>
          <a:ln/>
        </p:spPr>
        <p:txBody>
          <a:bodyPr wrap="none" lIns="0" tIns="0" rIns="0" bIns="0" rtlCol="0" anchor="t"/>
          <a:lstStyle/>
          <a:p>
            <a:pPr marL="0" indent="0" algn="ctr">
              <a:lnSpc>
                <a:spcPts val="5700"/>
              </a:lnSpc>
              <a:buNone/>
            </a:pPr>
            <a:r>
              <a:rPr lang="en-US" sz="5700" b="1">
                <a:solidFill>
                  <a:srgbClr val="E0E4E6"/>
                </a:solidFill>
                <a:latin typeface="Spline Sans Bold" pitchFamily="34" charset="0"/>
                <a:ea typeface="Spline Sans Bold" pitchFamily="34" charset="-122"/>
                <a:cs typeface="Spline Sans Bold" pitchFamily="34" charset="-120"/>
              </a:rPr>
              <a:t>75%</a:t>
            </a:r>
            <a:endParaRPr lang="en-US" sz="5700"/>
          </a:p>
        </p:txBody>
      </p:sp>
      <p:sp>
        <p:nvSpPr>
          <p:cNvPr id="7" name="Text 5"/>
          <p:cNvSpPr/>
          <p:nvPr/>
        </p:nvSpPr>
        <p:spPr>
          <a:xfrm>
            <a:off x="9288661" y="4149328"/>
            <a:ext cx="2624733" cy="305991"/>
          </a:xfrm>
          <a:prstGeom prst="rect">
            <a:avLst/>
          </a:prstGeom>
          <a:noFill/>
          <a:ln/>
        </p:spPr>
        <p:txBody>
          <a:bodyPr wrap="none" lIns="0" tIns="0" rIns="0" bIns="0" rtlCol="0" anchor="t"/>
          <a:lstStyle/>
          <a:p>
            <a:pPr marL="0" indent="0" algn="ctr">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Performance Standard</a:t>
            </a:r>
            <a:endParaRPr lang="en-US" sz="1900"/>
          </a:p>
        </p:txBody>
      </p:sp>
      <p:sp>
        <p:nvSpPr>
          <p:cNvPr id="8" name="Text 6"/>
          <p:cNvSpPr/>
          <p:nvPr/>
        </p:nvSpPr>
        <p:spPr>
          <a:xfrm>
            <a:off x="7452836" y="4587478"/>
            <a:ext cx="6296501" cy="352425"/>
          </a:xfrm>
          <a:prstGeom prst="rect">
            <a:avLst/>
          </a:prstGeom>
          <a:noFill/>
          <a:ln/>
        </p:spPr>
        <p:txBody>
          <a:bodyPr wrap="none" lIns="0" tIns="0" rIns="0" bIns="0" rtlCol="0" anchor="t"/>
          <a:lstStyle/>
          <a:p>
            <a:pPr marL="0" indent="0" algn="ctr">
              <a:lnSpc>
                <a:spcPts val="2750"/>
              </a:lnSpc>
              <a:buNone/>
            </a:pPr>
            <a:r>
              <a:rPr lang="en-US" sz="1700">
                <a:solidFill>
                  <a:srgbClr val="E0E4E6"/>
                </a:solidFill>
                <a:latin typeface="Barlow" pitchFamily="34" charset="0"/>
                <a:ea typeface="Barlow" pitchFamily="34" charset="-122"/>
                <a:cs typeface="Barlow" pitchFamily="34" charset="-120"/>
              </a:rPr>
              <a:t>Acceptable performance set at 75% of planned performance goals</a:t>
            </a:r>
            <a:endParaRPr lang="en-US" sz="1700"/>
          </a:p>
        </p:txBody>
      </p:sp>
      <p:sp>
        <p:nvSpPr>
          <p:cNvPr id="9" name="Text 7"/>
          <p:cNvSpPr/>
          <p:nvPr/>
        </p:nvSpPr>
        <p:spPr>
          <a:xfrm>
            <a:off x="881063" y="5540097"/>
            <a:ext cx="12868275" cy="704850"/>
          </a:xfrm>
          <a:prstGeom prst="rect">
            <a:avLst/>
          </a:prstGeom>
          <a:noFill/>
          <a:ln>
            <a:solidFill>
              <a:srgbClr val="00B0F0"/>
            </a:solid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Grantees will report performance data through Illinois workNet's case management system, tracking enrollment, completion, credentials, skill gains, placement, and retention metrics.</a:t>
            </a:r>
            <a:endParaRPr lang="en-US" sz="17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881063" y="2149554"/>
            <a:ext cx="5812988"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Key Performance Goals</a:t>
            </a:r>
            <a:endParaRPr lang="en-US" sz="3850"/>
          </a:p>
        </p:txBody>
      </p:sp>
      <p:sp>
        <p:nvSpPr>
          <p:cNvPr id="3" name="Shape 1"/>
          <p:cNvSpPr/>
          <p:nvPr/>
        </p:nvSpPr>
        <p:spPr>
          <a:xfrm>
            <a:off x="881063" y="3202067"/>
            <a:ext cx="495657" cy="495657"/>
          </a:xfrm>
          <a:prstGeom prst="roundRect">
            <a:avLst>
              <a:gd name="adj" fmla="val 66668"/>
            </a:avLst>
          </a:prstGeom>
          <a:solidFill>
            <a:srgbClr val="0A081B"/>
          </a:solidFill>
          <a:ln w="22860">
            <a:solidFill>
              <a:srgbClr val="16FFBB"/>
            </a:solidFill>
            <a:prstDash val="solid"/>
          </a:ln>
        </p:spPr>
        <p:txBody>
          <a:bodyPr/>
          <a:lstStyle/>
          <a:p>
            <a:endParaRPr lang="en-US"/>
          </a:p>
        </p:txBody>
      </p:sp>
      <p:sp>
        <p:nvSpPr>
          <p:cNvPr id="4" name="Text 2"/>
          <p:cNvSpPr/>
          <p:nvPr/>
        </p:nvSpPr>
        <p:spPr>
          <a:xfrm>
            <a:off x="1596985" y="3277791"/>
            <a:ext cx="255305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Program Participation</a:t>
            </a:r>
            <a:endParaRPr lang="en-US" sz="1900"/>
          </a:p>
        </p:txBody>
      </p:sp>
      <p:sp>
        <p:nvSpPr>
          <p:cNvPr id="5" name="Text 3"/>
          <p:cNvSpPr/>
          <p:nvPr/>
        </p:nvSpPr>
        <p:spPr>
          <a:xfrm>
            <a:off x="1596985" y="3715941"/>
            <a:ext cx="5580578"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Number of individuals enrolled, completing programs, and obtaining credentials or measurable skill gains</a:t>
            </a:r>
            <a:endParaRPr lang="en-US" sz="1700"/>
          </a:p>
        </p:txBody>
      </p:sp>
      <p:sp>
        <p:nvSpPr>
          <p:cNvPr id="6" name="Shape 4"/>
          <p:cNvSpPr/>
          <p:nvPr/>
        </p:nvSpPr>
        <p:spPr>
          <a:xfrm>
            <a:off x="7452836" y="3202067"/>
            <a:ext cx="495657" cy="495657"/>
          </a:xfrm>
          <a:prstGeom prst="roundRect">
            <a:avLst>
              <a:gd name="adj" fmla="val 66668"/>
            </a:avLst>
          </a:prstGeom>
          <a:solidFill>
            <a:srgbClr val="0A081B"/>
          </a:solidFill>
          <a:ln w="22860">
            <a:solidFill>
              <a:srgbClr val="29DDDA"/>
            </a:solidFill>
            <a:prstDash val="solid"/>
          </a:ln>
        </p:spPr>
        <p:txBody>
          <a:bodyPr/>
          <a:lstStyle/>
          <a:p>
            <a:endParaRPr lang="en-US"/>
          </a:p>
        </p:txBody>
      </p:sp>
      <p:sp>
        <p:nvSpPr>
          <p:cNvPr id="7" name="Text 5"/>
          <p:cNvSpPr/>
          <p:nvPr/>
        </p:nvSpPr>
        <p:spPr>
          <a:xfrm>
            <a:off x="8168759" y="3277791"/>
            <a:ext cx="2681168"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Employment Outcomes</a:t>
            </a:r>
            <a:endParaRPr lang="en-US" sz="1900"/>
          </a:p>
        </p:txBody>
      </p:sp>
      <p:sp>
        <p:nvSpPr>
          <p:cNvPr id="8" name="Text 6"/>
          <p:cNvSpPr/>
          <p:nvPr/>
        </p:nvSpPr>
        <p:spPr>
          <a:xfrm>
            <a:off x="8168759" y="3715941"/>
            <a:ext cx="5580578"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Placement in unsubsidized employment, secondary or post-secondary education, and retention at 6 and 12 months</a:t>
            </a:r>
            <a:endParaRPr lang="en-US" sz="1700"/>
          </a:p>
        </p:txBody>
      </p:sp>
      <p:sp>
        <p:nvSpPr>
          <p:cNvPr id="9" name="Shape 7"/>
          <p:cNvSpPr/>
          <p:nvPr/>
        </p:nvSpPr>
        <p:spPr>
          <a:xfrm>
            <a:off x="5617955" y="5011224"/>
            <a:ext cx="495657" cy="495657"/>
          </a:xfrm>
          <a:prstGeom prst="roundRect">
            <a:avLst>
              <a:gd name="adj" fmla="val 66668"/>
            </a:avLst>
          </a:prstGeom>
          <a:solidFill>
            <a:srgbClr val="0A081B"/>
          </a:solidFill>
          <a:ln w="22860">
            <a:solidFill>
              <a:srgbClr val="37A7E7"/>
            </a:solidFill>
            <a:prstDash val="solid"/>
          </a:ln>
        </p:spPr>
        <p:txBody>
          <a:bodyPr/>
          <a:lstStyle/>
          <a:p>
            <a:endParaRPr lang="en-US"/>
          </a:p>
        </p:txBody>
      </p:sp>
      <p:sp>
        <p:nvSpPr>
          <p:cNvPr id="10" name="Text 8"/>
          <p:cNvSpPr/>
          <p:nvPr/>
        </p:nvSpPr>
        <p:spPr>
          <a:xfrm>
            <a:off x="6228946" y="5101938"/>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Career Advancement</a:t>
            </a:r>
            <a:endParaRPr lang="en-US" sz="1900"/>
          </a:p>
        </p:txBody>
      </p:sp>
      <p:sp>
        <p:nvSpPr>
          <p:cNvPr id="11" name="Text 9"/>
          <p:cNvSpPr/>
          <p:nvPr/>
        </p:nvSpPr>
        <p:spPr>
          <a:xfrm>
            <a:off x="4909811" y="5734960"/>
            <a:ext cx="5580578"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Wage/benefit increases, industry-linked credentials, apprenticeship completions, and sector employment</a:t>
            </a:r>
            <a:endParaRPr lang="en-US" sz="1700"/>
          </a:p>
        </p:txBody>
      </p:sp>
      <p:sp>
        <p:nvSpPr>
          <p:cNvPr id="13" name="Text 11"/>
          <p:cNvSpPr/>
          <p:nvPr/>
        </p:nvSpPr>
        <p:spPr>
          <a:xfrm>
            <a:off x="8168759" y="4937046"/>
            <a:ext cx="2539246" cy="305991"/>
          </a:xfrm>
          <a:prstGeom prst="rect">
            <a:avLst/>
          </a:prstGeom>
          <a:noFill/>
          <a:ln/>
        </p:spPr>
        <p:txBody>
          <a:bodyPr wrap="none" lIns="0" tIns="0" rIns="0" bIns="0" rtlCol="0" anchor="t"/>
          <a:lstStyle/>
          <a:p>
            <a:pPr marL="0" indent="0" algn="l">
              <a:lnSpc>
                <a:spcPts val="2400"/>
              </a:lnSpc>
              <a:buNone/>
            </a:pPr>
            <a:endParaRPr lang="en-US" sz="1900" b="1">
              <a:solidFill>
                <a:srgbClr val="E0E4E6"/>
              </a:solidFill>
              <a:latin typeface="Spline Sans Bold"/>
              <a:ea typeface="Spline Sans Bold"/>
            </a:endParaRPr>
          </a:p>
        </p:txBody>
      </p:sp>
      <p:sp>
        <p:nvSpPr>
          <p:cNvPr id="14" name="Text 12"/>
          <p:cNvSpPr/>
          <p:nvPr/>
        </p:nvSpPr>
        <p:spPr>
          <a:xfrm>
            <a:off x="8168759" y="5375196"/>
            <a:ext cx="5580578" cy="704850"/>
          </a:xfrm>
          <a:prstGeom prst="rect">
            <a:avLst/>
          </a:prstGeom>
          <a:noFill/>
          <a:ln/>
        </p:spPr>
        <p:txBody>
          <a:bodyPr wrap="square" lIns="0" tIns="0" rIns="0" bIns="0" rtlCol="0" anchor="t"/>
          <a:lstStyle/>
          <a:p>
            <a:pPr marL="0" indent="0" algn="l">
              <a:lnSpc>
                <a:spcPts val="2750"/>
              </a:lnSpc>
              <a:buNone/>
            </a:pPr>
            <a:endParaRPr lang="en-US" sz="1700">
              <a:solidFill>
                <a:srgbClr val="E0E4E6"/>
              </a:solidFill>
              <a:latin typeface="Barlow"/>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3" name="Text 0"/>
          <p:cNvSpPr/>
          <p:nvPr/>
        </p:nvSpPr>
        <p:spPr>
          <a:xfrm>
            <a:off x="814983" y="834866"/>
            <a:ext cx="7035522" cy="565904"/>
          </a:xfrm>
          <a:prstGeom prst="rect">
            <a:avLst/>
          </a:prstGeom>
          <a:noFill/>
          <a:ln/>
        </p:spPr>
        <p:txBody>
          <a:bodyPr wrap="none" lIns="0" tIns="0" rIns="0" bIns="0" rtlCol="0" anchor="t"/>
          <a:lstStyle/>
          <a:p>
            <a:pPr marL="0" indent="0" algn="l">
              <a:lnSpc>
                <a:spcPts val="4450"/>
              </a:lnSpc>
              <a:buNone/>
            </a:pPr>
            <a:r>
              <a:rPr lang="en-US" sz="3550" b="1">
                <a:solidFill>
                  <a:srgbClr val="F0FCFF"/>
                </a:solidFill>
                <a:latin typeface="Spline Sans Bold" pitchFamily="34" charset="0"/>
                <a:ea typeface="Spline Sans Bold" pitchFamily="34" charset="-122"/>
                <a:cs typeface="Spline Sans Bold" pitchFamily="34" charset="-120"/>
              </a:rPr>
              <a:t>Application Resources &amp; Support</a:t>
            </a:r>
            <a:endParaRPr lang="en-US" sz="3550"/>
          </a:p>
        </p:txBody>
      </p:sp>
      <p:sp>
        <p:nvSpPr>
          <p:cNvPr id="4" name="Text 1"/>
          <p:cNvSpPr/>
          <p:nvPr/>
        </p:nvSpPr>
        <p:spPr>
          <a:xfrm>
            <a:off x="814983" y="1910120"/>
            <a:ext cx="2263973" cy="283012"/>
          </a:xfrm>
          <a:prstGeom prst="rect">
            <a:avLst/>
          </a:prstGeom>
          <a:noFill/>
          <a:ln/>
        </p:spPr>
        <p:txBody>
          <a:bodyPr wrap="none" lIns="0" tIns="0" rIns="0" bIns="0" rtlCol="0" anchor="t"/>
          <a:lstStyle/>
          <a:p>
            <a:pPr marL="0" indent="0" algn="l">
              <a:lnSpc>
                <a:spcPts val="2200"/>
              </a:lnSpc>
              <a:buNone/>
            </a:pPr>
            <a:r>
              <a:rPr lang="en-US" sz="1750" b="1">
                <a:solidFill>
                  <a:srgbClr val="F0FCFF"/>
                </a:solidFill>
                <a:latin typeface="Spline Sans Bold" pitchFamily="34" charset="0"/>
                <a:ea typeface="Spline Sans Bold" pitchFamily="34" charset="-122"/>
                <a:cs typeface="Spline Sans Bold" pitchFamily="34" charset="-120"/>
              </a:rPr>
              <a:t>Available Resources</a:t>
            </a:r>
            <a:endParaRPr lang="en-US" sz="1750"/>
          </a:p>
        </p:txBody>
      </p:sp>
      <p:sp>
        <p:nvSpPr>
          <p:cNvPr id="5" name="Text 2"/>
          <p:cNvSpPr/>
          <p:nvPr/>
        </p:nvSpPr>
        <p:spPr>
          <a:xfrm>
            <a:off x="814983" y="2396847"/>
            <a:ext cx="4309586" cy="651748"/>
          </a:xfrm>
          <a:prstGeom prst="rect">
            <a:avLst/>
          </a:prstGeom>
          <a:noFill/>
          <a:ln/>
        </p:spPr>
        <p:txBody>
          <a:bodyPr wrap="square" lIns="0" tIns="0" rIns="0" bIns="0" rtlCol="0" anchor="t"/>
          <a:lstStyle/>
          <a:p>
            <a:pPr marL="342900" indent="-342900" algn="l">
              <a:lnSpc>
                <a:spcPts val="2550"/>
              </a:lnSpc>
              <a:buSzPct val="100000"/>
              <a:buChar char="•"/>
            </a:pPr>
            <a:r>
              <a:rPr lang="en-US" sz="1600">
                <a:solidFill>
                  <a:srgbClr val="E0E4E6"/>
                </a:solidFill>
                <a:latin typeface="Barlow" pitchFamily="34" charset="0"/>
                <a:ea typeface="Barlow" pitchFamily="34" charset="-122"/>
                <a:cs typeface="Barlow" pitchFamily="34" charset="-120"/>
              </a:rPr>
              <a:t>Sample MOUs available at Illinois workNet JTED 2025 page</a:t>
            </a:r>
            <a:endParaRPr lang="en-US" sz="1600"/>
          </a:p>
        </p:txBody>
      </p:sp>
      <p:sp>
        <p:nvSpPr>
          <p:cNvPr id="6" name="Text 3"/>
          <p:cNvSpPr/>
          <p:nvPr/>
        </p:nvSpPr>
        <p:spPr>
          <a:xfrm>
            <a:off x="814983" y="3119795"/>
            <a:ext cx="4459544" cy="651748"/>
          </a:xfrm>
          <a:prstGeom prst="rect">
            <a:avLst/>
          </a:prstGeom>
          <a:noFill/>
          <a:ln/>
        </p:spPr>
        <p:txBody>
          <a:bodyPr wrap="square" lIns="0" tIns="0" rIns="0" bIns="0" rtlCol="0" anchor="t"/>
          <a:lstStyle/>
          <a:p>
            <a:pPr marL="342900" indent="-342900" algn="l">
              <a:lnSpc>
                <a:spcPts val="2550"/>
              </a:lnSpc>
              <a:buSzPct val="100000"/>
              <a:buChar char="•"/>
            </a:pPr>
            <a:r>
              <a:rPr lang="en-US" sz="1600">
                <a:solidFill>
                  <a:srgbClr val="E0E4E6"/>
                </a:solidFill>
                <a:latin typeface="Barlow" pitchFamily="34" charset="0"/>
                <a:ea typeface="Barlow" pitchFamily="34" charset="-122"/>
                <a:cs typeface="Barlow" pitchFamily="34" charset="-120"/>
              </a:rPr>
              <a:t>WIOA QCT-DIA Map for qualified census tracts and disproportionately impacted areas</a:t>
            </a:r>
            <a:endParaRPr lang="en-US" sz="1600"/>
          </a:p>
        </p:txBody>
      </p:sp>
      <p:sp>
        <p:nvSpPr>
          <p:cNvPr id="7" name="Text 4"/>
          <p:cNvSpPr/>
          <p:nvPr/>
        </p:nvSpPr>
        <p:spPr>
          <a:xfrm>
            <a:off x="814983" y="3842742"/>
            <a:ext cx="4309586" cy="651748"/>
          </a:xfrm>
          <a:prstGeom prst="rect">
            <a:avLst/>
          </a:prstGeom>
          <a:noFill/>
          <a:ln/>
        </p:spPr>
        <p:txBody>
          <a:bodyPr wrap="square" lIns="0" tIns="0" rIns="0" bIns="0" rtlCol="0" anchor="t"/>
          <a:lstStyle/>
          <a:p>
            <a:pPr marL="342900" indent="-342900" algn="l">
              <a:lnSpc>
                <a:spcPts val="2550"/>
              </a:lnSpc>
              <a:buSzPct val="100000"/>
              <a:buChar char="•"/>
            </a:pPr>
            <a:r>
              <a:rPr lang="en-US" sz="1600">
                <a:solidFill>
                  <a:srgbClr val="E0E4E6"/>
                </a:solidFill>
                <a:latin typeface="Barlow" pitchFamily="34" charset="0"/>
                <a:ea typeface="Barlow" pitchFamily="34" charset="-122"/>
                <a:cs typeface="Barlow" pitchFamily="34" charset="-120"/>
              </a:rPr>
              <a:t>Illinois Career Pathways framework documentation</a:t>
            </a:r>
            <a:endParaRPr lang="en-US" sz="1600"/>
          </a:p>
        </p:txBody>
      </p:sp>
      <p:sp>
        <p:nvSpPr>
          <p:cNvPr id="8" name="Text 5"/>
          <p:cNvSpPr/>
          <p:nvPr/>
        </p:nvSpPr>
        <p:spPr>
          <a:xfrm>
            <a:off x="814983" y="4565690"/>
            <a:ext cx="4309586" cy="651748"/>
          </a:xfrm>
          <a:prstGeom prst="rect">
            <a:avLst/>
          </a:prstGeom>
          <a:noFill/>
          <a:ln/>
        </p:spPr>
        <p:txBody>
          <a:bodyPr wrap="square" lIns="0" tIns="0" rIns="0" bIns="0" rtlCol="0" anchor="t"/>
          <a:lstStyle/>
          <a:p>
            <a:pPr marL="342900" indent="-342900" algn="l">
              <a:lnSpc>
                <a:spcPts val="2550"/>
              </a:lnSpc>
              <a:buSzPct val="100000"/>
              <a:buChar char="•"/>
            </a:pPr>
            <a:r>
              <a:rPr lang="en-US" sz="1600">
                <a:solidFill>
                  <a:srgbClr val="E0E4E6"/>
                </a:solidFill>
                <a:latin typeface="Barlow" pitchFamily="34" charset="0"/>
                <a:ea typeface="Barlow" pitchFamily="34" charset="-122"/>
                <a:cs typeface="Barlow" pitchFamily="34" charset="-120"/>
              </a:rPr>
              <a:t>Governor's Economic Growth Plan and WIOA Unified Plan</a:t>
            </a:r>
            <a:endParaRPr lang="en-US" sz="1600"/>
          </a:p>
        </p:txBody>
      </p:sp>
      <p:sp>
        <p:nvSpPr>
          <p:cNvPr id="9" name="Text 6"/>
          <p:cNvSpPr/>
          <p:nvPr/>
        </p:nvSpPr>
        <p:spPr>
          <a:xfrm>
            <a:off x="814983" y="5421154"/>
            <a:ext cx="2263973" cy="283012"/>
          </a:xfrm>
          <a:prstGeom prst="rect">
            <a:avLst/>
          </a:prstGeom>
          <a:noFill/>
          <a:ln/>
        </p:spPr>
        <p:txBody>
          <a:bodyPr wrap="none" lIns="0" tIns="0" rIns="0" bIns="0" rtlCol="0" anchor="t"/>
          <a:lstStyle/>
          <a:p>
            <a:pPr marL="0" indent="0" algn="l">
              <a:lnSpc>
                <a:spcPts val="2200"/>
              </a:lnSpc>
              <a:buNone/>
            </a:pPr>
            <a:r>
              <a:rPr lang="en-US" sz="1750" b="1">
                <a:solidFill>
                  <a:srgbClr val="F0FCFF"/>
                </a:solidFill>
                <a:latin typeface="Spline Sans Bold" pitchFamily="34" charset="0"/>
                <a:ea typeface="Spline Sans Bold" pitchFamily="34" charset="-122"/>
                <a:cs typeface="Spline Sans Bold" pitchFamily="34" charset="-120"/>
              </a:rPr>
              <a:t>Technical Assistance</a:t>
            </a:r>
            <a:endParaRPr lang="en-US" sz="1750"/>
          </a:p>
        </p:txBody>
      </p:sp>
      <p:sp>
        <p:nvSpPr>
          <p:cNvPr id="10" name="Text 7"/>
          <p:cNvSpPr/>
          <p:nvPr/>
        </p:nvSpPr>
        <p:spPr>
          <a:xfrm>
            <a:off x="814983" y="5907881"/>
            <a:ext cx="4309586" cy="1303496"/>
          </a:xfrm>
          <a:prstGeom prst="rect">
            <a:avLst/>
          </a:prstGeom>
          <a:noFill/>
          <a:ln/>
        </p:spPr>
        <p:txBody>
          <a:bodyPr wrap="square" lIns="0" tIns="0" rIns="0" bIns="0" rtlCol="0" anchor="t"/>
          <a:lstStyle/>
          <a:p>
            <a:pPr marL="0" indent="0" algn="l">
              <a:lnSpc>
                <a:spcPts val="2550"/>
              </a:lnSpc>
              <a:buNone/>
            </a:pPr>
            <a:r>
              <a:rPr lang="en-US" sz="1600">
                <a:solidFill>
                  <a:srgbClr val="E0E4E6"/>
                </a:solidFill>
                <a:latin typeface="Barlow" pitchFamily="34" charset="0"/>
                <a:ea typeface="Barlow" pitchFamily="34" charset="-122"/>
                <a:cs typeface="Barlow" pitchFamily="34" charset="-120"/>
              </a:rPr>
              <a:t>Questions about Private Business Vocational Schools can be directed to pbvs_apps@ibhe.org for system issues and institution-specific portal questions.</a:t>
            </a:r>
            <a:endParaRPr lang="en-US" sz="1600"/>
          </a:p>
        </p:txBody>
      </p:sp>
      <p:sp>
        <p:nvSpPr>
          <p:cNvPr id="11" name="Text 8"/>
          <p:cNvSpPr/>
          <p:nvPr/>
        </p:nvSpPr>
        <p:spPr>
          <a:xfrm>
            <a:off x="5629156" y="1910120"/>
            <a:ext cx="2263973" cy="283012"/>
          </a:xfrm>
          <a:prstGeom prst="rect">
            <a:avLst/>
          </a:prstGeom>
          <a:noFill/>
          <a:ln/>
        </p:spPr>
        <p:txBody>
          <a:bodyPr wrap="none" lIns="0" tIns="0" rIns="0" bIns="0" rtlCol="0" anchor="t"/>
          <a:lstStyle/>
          <a:p>
            <a:pPr marL="0" indent="0" algn="l">
              <a:lnSpc>
                <a:spcPts val="2200"/>
              </a:lnSpc>
              <a:buNone/>
            </a:pPr>
            <a:r>
              <a:rPr lang="en-US" sz="1750" b="1">
                <a:solidFill>
                  <a:srgbClr val="F0FCFF"/>
                </a:solidFill>
                <a:latin typeface="Spline Sans Bold" pitchFamily="34" charset="0"/>
                <a:ea typeface="Spline Sans Bold" pitchFamily="34" charset="-122"/>
                <a:cs typeface="Spline Sans Bold" pitchFamily="34" charset="-120"/>
              </a:rPr>
              <a:t>Important Links</a:t>
            </a:r>
            <a:endParaRPr lang="en-US" sz="1750"/>
          </a:p>
        </p:txBody>
      </p:sp>
      <p:sp>
        <p:nvSpPr>
          <p:cNvPr id="12" name="Text 9"/>
          <p:cNvSpPr/>
          <p:nvPr/>
        </p:nvSpPr>
        <p:spPr>
          <a:xfrm>
            <a:off x="5629156" y="2396847"/>
            <a:ext cx="2707362" cy="651748"/>
          </a:xfrm>
          <a:prstGeom prst="rect">
            <a:avLst/>
          </a:prstGeom>
          <a:noFill/>
          <a:ln/>
        </p:spPr>
        <p:txBody>
          <a:bodyPr wrap="square" lIns="0" tIns="0" rIns="0" bIns="0" rtlCol="0" anchor="t"/>
          <a:lstStyle/>
          <a:p>
            <a:pPr marL="342900" indent="-342900" algn="l">
              <a:lnSpc>
                <a:spcPts val="2550"/>
              </a:lnSpc>
              <a:buSzPct val="100000"/>
              <a:buChar char="•"/>
            </a:pPr>
            <a:r>
              <a:rPr lang="en-US" sz="1600">
                <a:solidFill>
                  <a:srgbClr val="E0E4E6"/>
                </a:solidFill>
                <a:latin typeface="Barlow" pitchFamily="34" charset="0"/>
                <a:ea typeface="Barlow" pitchFamily="34" charset="-122"/>
                <a:cs typeface="Barlow" pitchFamily="34" charset="-120"/>
              </a:rPr>
              <a:t>Illinois workNet WIOA Regional Planning</a:t>
            </a:r>
            <a:endParaRPr lang="en-US" sz="1600"/>
          </a:p>
        </p:txBody>
      </p:sp>
      <p:sp>
        <p:nvSpPr>
          <p:cNvPr id="14" name="Text 11"/>
          <p:cNvSpPr/>
          <p:nvPr/>
        </p:nvSpPr>
        <p:spPr>
          <a:xfrm>
            <a:off x="5629156" y="3104274"/>
            <a:ext cx="2707362" cy="651748"/>
          </a:xfrm>
          <a:prstGeom prst="rect">
            <a:avLst/>
          </a:prstGeom>
          <a:noFill/>
          <a:ln/>
        </p:spPr>
        <p:txBody>
          <a:bodyPr wrap="square" lIns="0" tIns="0" rIns="0" bIns="0" rtlCol="0" anchor="t"/>
          <a:lstStyle/>
          <a:p>
            <a:pPr marL="342900" indent="-342900" algn="l">
              <a:lnSpc>
                <a:spcPts val="2550"/>
              </a:lnSpc>
              <a:buSzPct val="100000"/>
              <a:buChar char="•"/>
            </a:pPr>
            <a:r>
              <a:rPr lang="en-US" sz="1600">
                <a:solidFill>
                  <a:srgbClr val="E0E4E6"/>
                </a:solidFill>
                <a:latin typeface="Barlow" pitchFamily="34" charset="0"/>
                <a:ea typeface="Barlow" pitchFamily="34" charset="-122"/>
                <a:cs typeface="Barlow" pitchFamily="34" charset="-120"/>
              </a:rPr>
              <a:t>ApprenticeshipIL Programs</a:t>
            </a:r>
            <a:endParaRPr lang="en-US" sz="1600"/>
          </a:p>
        </p:txBody>
      </p:sp>
      <p:sp>
        <p:nvSpPr>
          <p:cNvPr id="15" name="Text 12"/>
          <p:cNvSpPr/>
          <p:nvPr/>
        </p:nvSpPr>
        <p:spPr>
          <a:xfrm>
            <a:off x="5629156" y="3827222"/>
            <a:ext cx="2707362" cy="325874"/>
          </a:xfrm>
          <a:prstGeom prst="rect">
            <a:avLst/>
          </a:prstGeom>
          <a:noFill/>
          <a:ln/>
        </p:spPr>
        <p:txBody>
          <a:bodyPr wrap="none" lIns="0" tIns="0" rIns="0" bIns="0" rtlCol="0" anchor="t"/>
          <a:lstStyle/>
          <a:p>
            <a:pPr marL="342900" indent="-342900" algn="l">
              <a:lnSpc>
                <a:spcPts val="2550"/>
              </a:lnSpc>
              <a:buSzPct val="100000"/>
              <a:buChar char="•"/>
            </a:pPr>
            <a:r>
              <a:rPr lang="en-US" sz="1600">
                <a:solidFill>
                  <a:srgbClr val="E0E4E6"/>
                </a:solidFill>
                <a:latin typeface="Barlow" pitchFamily="34" charset="0"/>
                <a:ea typeface="Barlow" pitchFamily="34" charset="-122"/>
                <a:cs typeface="Barlow" pitchFamily="34" charset="-120"/>
              </a:rPr>
              <a:t>IBHE PBVS Applications</a:t>
            </a:r>
            <a:endParaRPr lang="en-US" sz="1600"/>
          </a:p>
        </p:txBody>
      </p:sp>
      <p:pic>
        <p:nvPicPr>
          <p:cNvPr id="16" name="Image 0" descr="preencoded.png">
            <a:extLst>
              <a:ext uri="{FF2B5EF4-FFF2-40B4-BE49-F238E27FC236}">
                <a16:creationId xmlns:a16="http://schemas.microsoft.com/office/drawing/2014/main" id="{9300FC71-4030-0193-0FEA-B78A33DEF222}"/>
              </a:ext>
            </a:extLst>
          </p:cNvPr>
          <p:cNvPicPr>
            <a:picLocks noChangeAspect="1"/>
          </p:cNvPicPr>
          <p:nvPr/>
        </p:nvPicPr>
        <p:blipFill>
          <a:blip r:embed="rId3"/>
          <a:stretch>
            <a:fillRect/>
          </a:stretch>
        </p:blipFill>
        <p:spPr>
          <a:xfrm>
            <a:off x="9144000" y="0"/>
            <a:ext cx="5486400" cy="8232696"/>
          </a:xfrm>
          <a:prstGeom prst="rect">
            <a:avLst/>
          </a:prstGeom>
        </p:spPr>
      </p:pic>
      <p:sp>
        <p:nvSpPr>
          <p:cNvPr id="19" name="Text 9">
            <a:extLst>
              <a:ext uri="{FF2B5EF4-FFF2-40B4-BE49-F238E27FC236}">
                <a16:creationId xmlns:a16="http://schemas.microsoft.com/office/drawing/2014/main" id="{B651FD72-2053-85E7-C058-E82EF773E656}"/>
              </a:ext>
            </a:extLst>
          </p:cNvPr>
          <p:cNvSpPr/>
          <p:nvPr/>
        </p:nvSpPr>
        <p:spPr>
          <a:xfrm>
            <a:off x="5629156" y="4239816"/>
            <a:ext cx="2707362" cy="651748"/>
          </a:xfrm>
          <a:prstGeom prst="rect">
            <a:avLst/>
          </a:prstGeom>
          <a:noFill/>
          <a:ln/>
        </p:spPr>
        <p:txBody>
          <a:bodyPr wrap="square" lIns="0" tIns="0" rIns="0" bIns="0" rtlCol="0" anchor="t"/>
          <a:lstStyle/>
          <a:p>
            <a:pPr marL="342900" indent="-342900" algn="l">
              <a:lnSpc>
                <a:spcPts val="2550"/>
              </a:lnSpc>
              <a:buSzPct val="100000"/>
              <a:buChar char="•"/>
            </a:pPr>
            <a:endParaRPr lang="en-US" sz="16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03871" y="755809"/>
            <a:ext cx="7709059" cy="1993106"/>
          </a:xfrm>
          <a:prstGeom prst="rect">
            <a:avLst/>
          </a:prstGeom>
          <a:noFill/>
          <a:ln/>
        </p:spPr>
        <p:txBody>
          <a:bodyPr wrap="square" lIns="0" tIns="0" rIns="0" bIns="0" rtlCol="0" anchor="t"/>
          <a:lstStyle/>
          <a:p>
            <a:pPr marL="0" indent="0" algn="l">
              <a:lnSpc>
                <a:spcPts val="7800"/>
              </a:lnSpc>
              <a:buNone/>
            </a:pPr>
            <a:r>
              <a:rPr lang="en-US" sz="6250" b="1">
                <a:solidFill>
                  <a:srgbClr val="F0FCFF"/>
                </a:solidFill>
                <a:latin typeface="Spline Sans Bold" pitchFamily="34" charset="0"/>
                <a:ea typeface="Spline Sans Bold" pitchFamily="34" charset="-122"/>
                <a:cs typeface="Spline Sans Bold" pitchFamily="34" charset="-120"/>
              </a:rPr>
              <a:t>Ready to Transform Lives</a:t>
            </a:r>
            <a:endParaRPr lang="en-US" sz="6250"/>
          </a:p>
        </p:txBody>
      </p:sp>
      <p:sp>
        <p:nvSpPr>
          <p:cNvPr id="4" name="Text 1"/>
          <p:cNvSpPr/>
          <p:nvPr/>
        </p:nvSpPr>
        <p:spPr>
          <a:xfrm>
            <a:off x="6203871" y="3017877"/>
            <a:ext cx="7709059" cy="1148239"/>
          </a:xfrm>
          <a:prstGeom prst="rect">
            <a:avLst/>
          </a:prstGeom>
          <a:noFill/>
          <a:ln/>
        </p:spPr>
        <p:txBody>
          <a:bodyPr wrap="square" lIns="0" tIns="0" rIns="0" bIns="0" rtlCol="0" anchor="t"/>
          <a:lstStyle/>
          <a:p>
            <a:pPr marL="0" indent="0" algn="l">
              <a:lnSpc>
                <a:spcPts val="2250"/>
              </a:lnSpc>
              <a:buNone/>
            </a:pPr>
            <a:r>
              <a:rPr lang="en-US" sz="1400">
                <a:solidFill>
                  <a:srgbClr val="E0E4E6"/>
                </a:solidFill>
                <a:latin typeface="Barlow" pitchFamily="34" charset="0"/>
                <a:ea typeface="Barlow" pitchFamily="34" charset="-122"/>
                <a:cs typeface="Barlow" pitchFamily="34" charset="-120"/>
              </a:rPr>
              <a:t>The Illinois Job Training and Economic Development Grant Program represents a powerful opportunity to address economic challenges while building pathways to family-sustaining careers. Through comprehensive training, supportive services, and barrier reduction funding, this initiative will serve approximately 1,000 individuals across Illinois.</a:t>
            </a:r>
            <a:endParaRPr lang="en-US" sz="1400"/>
          </a:p>
        </p:txBody>
      </p:sp>
      <p:sp>
        <p:nvSpPr>
          <p:cNvPr id="5" name="Shape 2"/>
          <p:cNvSpPr/>
          <p:nvPr/>
        </p:nvSpPr>
        <p:spPr>
          <a:xfrm>
            <a:off x="6203871" y="4367808"/>
            <a:ext cx="3764875" cy="1606867"/>
          </a:xfrm>
          <a:prstGeom prst="roundRect">
            <a:avLst>
              <a:gd name="adj" fmla="val 16745"/>
            </a:avLst>
          </a:prstGeom>
          <a:solidFill>
            <a:srgbClr val="0A081B"/>
          </a:solidFill>
          <a:ln w="15240">
            <a:solidFill>
              <a:srgbClr val="16FFBB"/>
            </a:solidFill>
            <a:prstDash val="solid"/>
          </a:ln>
        </p:spPr>
        <p:txBody>
          <a:bodyPr/>
          <a:lstStyle/>
          <a:p>
            <a:endParaRPr lang="en-US"/>
          </a:p>
        </p:txBody>
      </p:sp>
      <p:sp>
        <p:nvSpPr>
          <p:cNvPr id="6" name="Text 3"/>
          <p:cNvSpPr/>
          <p:nvPr/>
        </p:nvSpPr>
        <p:spPr>
          <a:xfrm>
            <a:off x="6398419" y="4562356"/>
            <a:ext cx="1993106" cy="249079"/>
          </a:xfrm>
          <a:prstGeom prst="rect">
            <a:avLst/>
          </a:prstGeom>
          <a:noFill/>
          <a:ln/>
        </p:spPr>
        <p:txBody>
          <a:bodyPr wrap="none" lIns="0" tIns="0" rIns="0" bIns="0" rtlCol="0" anchor="t"/>
          <a:lstStyle/>
          <a:p>
            <a:pPr marL="0" indent="0" algn="l">
              <a:lnSpc>
                <a:spcPts val="1950"/>
              </a:lnSpc>
              <a:buNone/>
            </a:pPr>
            <a:r>
              <a:rPr lang="en-US" sz="1550" b="1">
                <a:solidFill>
                  <a:srgbClr val="E0E4E6"/>
                </a:solidFill>
                <a:latin typeface="Spline Sans Bold" pitchFamily="34" charset="0"/>
                <a:ea typeface="Spline Sans Bold" pitchFamily="34" charset="-122"/>
                <a:cs typeface="Spline Sans Bold" pitchFamily="34" charset="-120"/>
              </a:rPr>
              <a:t>Apply Today</a:t>
            </a:r>
            <a:endParaRPr lang="en-US" sz="1550"/>
          </a:p>
        </p:txBody>
      </p:sp>
      <p:sp>
        <p:nvSpPr>
          <p:cNvPr id="7" name="Text 4"/>
          <p:cNvSpPr/>
          <p:nvPr/>
        </p:nvSpPr>
        <p:spPr>
          <a:xfrm>
            <a:off x="6398419" y="4918948"/>
            <a:ext cx="3375779" cy="861179"/>
          </a:xfrm>
          <a:prstGeom prst="rect">
            <a:avLst/>
          </a:prstGeom>
          <a:noFill/>
          <a:ln/>
        </p:spPr>
        <p:txBody>
          <a:bodyPr wrap="square" lIns="0" tIns="0" rIns="0" bIns="0" rtlCol="0" anchor="t"/>
          <a:lstStyle/>
          <a:p>
            <a:pPr>
              <a:lnSpc>
                <a:spcPts val="2250"/>
              </a:lnSpc>
            </a:pPr>
            <a:r>
              <a:rPr lang="en-US" sz="1400">
                <a:solidFill>
                  <a:srgbClr val="E0E4E6"/>
                </a:solidFill>
                <a:latin typeface="Barlow"/>
                <a:ea typeface="Barlow" pitchFamily="34" charset="-122"/>
                <a:cs typeface="Barlow" pitchFamily="34" charset="-120"/>
              </a:rPr>
              <a:t>Submit your application for either Adult Focus (Category 1) or Youth Focus (Category 2)  programs</a:t>
            </a:r>
            <a:endParaRPr lang="en-US" sz="1400">
              <a:latin typeface="Barlow"/>
            </a:endParaRPr>
          </a:p>
        </p:txBody>
      </p:sp>
      <p:sp>
        <p:nvSpPr>
          <p:cNvPr id="8" name="Shape 5"/>
          <p:cNvSpPr/>
          <p:nvPr/>
        </p:nvSpPr>
        <p:spPr>
          <a:xfrm>
            <a:off x="10148054" y="4367808"/>
            <a:ext cx="3764875" cy="1606867"/>
          </a:xfrm>
          <a:prstGeom prst="roundRect">
            <a:avLst>
              <a:gd name="adj" fmla="val 16745"/>
            </a:avLst>
          </a:prstGeom>
          <a:solidFill>
            <a:srgbClr val="0A081B"/>
          </a:solidFill>
          <a:ln w="15240">
            <a:solidFill>
              <a:srgbClr val="29DDDA"/>
            </a:solidFill>
            <a:prstDash val="solid"/>
          </a:ln>
        </p:spPr>
        <p:txBody>
          <a:bodyPr/>
          <a:lstStyle/>
          <a:p>
            <a:endParaRPr lang="en-US"/>
          </a:p>
        </p:txBody>
      </p:sp>
      <p:sp>
        <p:nvSpPr>
          <p:cNvPr id="9" name="Text 6"/>
          <p:cNvSpPr/>
          <p:nvPr/>
        </p:nvSpPr>
        <p:spPr>
          <a:xfrm>
            <a:off x="10342602" y="4562356"/>
            <a:ext cx="1993106" cy="249079"/>
          </a:xfrm>
          <a:prstGeom prst="rect">
            <a:avLst/>
          </a:prstGeom>
          <a:noFill/>
          <a:ln/>
        </p:spPr>
        <p:txBody>
          <a:bodyPr wrap="none" lIns="0" tIns="0" rIns="0" bIns="0" rtlCol="0" anchor="t"/>
          <a:lstStyle/>
          <a:p>
            <a:pPr marL="0" indent="0" algn="l">
              <a:lnSpc>
                <a:spcPts val="1950"/>
              </a:lnSpc>
              <a:buNone/>
            </a:pPr>
            <a:r>
              <a:rPr lang="en-US" sz="1550" b="1">
                <a:solidFill>
                  <a:srgbClr val="E0E4E6"/>
                </a:solidFill>
                <a:latin typeface="Spline Sans Bold" pitchFamily="34" charset="0"/>
                <a:ea typeface="Spline Sans Bold" pitchFamily="34" charset="-122"/>
                <a:cs typeface="Spline Sans Bold" pitchFamily="34" charset="-120"/>
              </a:rPr>
              <a:t>Build Partnerships</a:t>
            </a:r>
            <a:endParaRPr lang="en-US" sz="1550"/>
          </a:p>
        </p:txBody>
      </p:sp>
      <p:sp>
        <p:nvSpPr>
          <p:cNvPr id="10" name="Text 7"/>
          <p:cNvSpPr/>
          <p:nvPr/>
        </p:nvSpPr>
        <p:spPr>
          <a:xfrm>
            <a:off x="10342602" y="4918948"/>
            <a:ext cx="3375779" cy="861179"/>
          </a:xfrm>
          <a:prstGeom prst="rect">
            <a:avLst/>
          </a:prstGeom>
          <a:noFill/>
          <a:ln/>
        </p:spPr>
        <p:txBody>
          <a:bodyPr wrap="square" lIns="0" tIns="0" rIns="0" bIns="0" rtlCol="0" anchor="t"/>
          <a:lstStyle/>
          <a:p>
            <a:pPr marL="0" indent="0" algn="l">
              <a:lnSpc>
                <a:spcPts val="2250"/>
              </a:lnSpc>
              <a:buNone/>
            </a:pPr>
            <a:r>
              <a:rPr lang="en-US" sz="1400">
                <a:solidFill>
                  <a:srgbClr val="E0E4E6"/>
                </a:solidFill>
                <a:latin typeface="Barlow" pitchFamily="34" charset="0"/>
                <a:ea typeface="Barlow" pitchFamily="34" charset="-122"/>
                <a:cs typeface="Barlow" pitchFamily="34" charset="-120"/>
              </a:rPr>
              <a:t>Develop strong MOUs with employers, training providers, and community organizations</a:t>
            </a:r>
            <a:endParaRPr lang="en-US" sz="1400"/>
          </a:p>
        </p:txBody>
      </p:sp>
      <p:sp>
        <p:nvSpPr>
          <p:cNvPr id="11" name="Shape 8"/>
          <p:cNvSpPr/>
          <p:nvPr/>
        </p:nvSpPr>
        <p:spPr>
          <a:xfrm>
            <a:off x="6203871" y="6153983"/>
            <a:ext cx="7709059" cy="1319808"/>
          </a:xfrm>
          <a:prstGeom prst="roundRect">
            <a:avLst>
              <a:gd name="adj" fmla="val 20388"/>
            </a:avLst>
          </a:prstGeom>
          <a:solidFill>
            <a:srgbClr val="0A081B"/>
          </a:solidFill>
          <a:ln w="15240">
            <a:solidFill>
              <a:srgbClr val="37A7E7"/>
            </a:solidFill>
            <a:prstDash val="solid"/>
          </a:ln>
        </p:spPr>
        <p:txBody>
          <a:bodyPr/>
          <a:lstStyle/>
          <a:p>
            <a:endParaRPr lang="en-US"/>
          </a:p>
        </p:txBody>
      </p:sp>
      <p:sp>
        <p:nvSpPr>
          <p:cNvPr id="12" name="Text 9"/>
          <p:cNvSpPr/>
          <p:nvPr/>
        </p:nvSpPr>
        <p:spPr>
          <a:xfrm>
            <a:off x="6398419" y="6348532"/>
            <a:ext cx="1993106" cy="249079"/>
          </a:xfrm>
          <a:prstGeom prst="rect">
            <a:avLst/>
          </a:prstGeom>
          <a:noFill/>
          <a:ln/>
        </p:spPr>
        <p:txBody>
          <a:bodyPr wrap="none" lIns="0" tIns="0" rIns="0" bIns="0" rtlCol="0" anchor="t"/>
          <a:lstStyle/>
          <a:p>
            <a:pPr marL="0" indent="0" algn="l">
              <a:lnSpc>
                <a:spcPts val="1950"/>
              </a:lnSpc>
              <a:buNone/>
            </a:pPr>
            <a:r>
              <a:rPr lang="en-US" sz="1550" b="1">
                <a:solidFill>
                  <a:srgbClr val="E0E4E6"/>
                </a:solidFill>
                <a:latin typeface="Spline Sans Bold" pitchFamily="34" charset="0"/>
                <a:ea typeface="Spline Sans Bold" pitchFamily="34" charset="-122"/>
                <a:cs typeface="Spline Sans Bold" pitchFamily="34" charset="-120"/>
              </a:rPr>
              <a:t>Create Impact</a:t>
            </a:r>
            <a:endParaRPr lang="en-US" sz="1550"/>
          </a:p>
        </p:txBody>
      </p:sp>
      <p:sp>
        <p:nvSpPr>
          <p:cNvPr id="13" name="Text 10"/>
          <p:cNvSpPr/>
          <p:nvPr/>
        </p:nvSpPr>
        <p:spPr>
          <a:xfrm>
            <a:off x="6398419" y="6705124"/>
            <a:ext cx="7319963" cy="574119"/>
          </a:xfrm>
          <a:prstGeom prst="rect">
            <a:avLst/>
          </a:prstGeom>
          <a:noFill/>
          <a:ln/>
        </p:spPr>
        <p:txBody>
          <a:bodyPr wrap="square" lIns="0" tIns="0" rIns="0" bIns="0" rtlCol="0" anchor="t"/>
          <a:lstStyle/>
          <a:p>
            <a:pPr marL="0" indent="0" algn="l">
              <a:lnSpc>
                <a:spcPts val="2250"/>
              </a:lnSpc>
              <a:buNone/>
            </a:pPr>
            <a:r>
              <a:rPr lang="en-US" sz="1400">
                <a:solidFill>
                  <a:srgbClr val="E0E4E6"/>
                </a:solidFill>
                <a:latin typeface="Barlow" pitchFamily="34" charset="0"/>
                <a:ea typeface="Barlow" pitchFamily="34" charset="-122"/>
                <a:cs typeface="Barlow" pitchFamily="34" charset="-120"/>
              </a:rPr>
              <a:t>Design equity-focused programs that serve underrepresented populations and address industry needs</a:t>
            </a:r>
            <a:endParaRPr lang="en-US" sz="1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82836" y="568643"/>
            <a:ext cx="7183636" cy="543639"/>
          </a:xfrm>
          <a:prstGeom prst="rect">
            <a:avLst/>
          </a:prstGeom>
          <a:noFill/>
          <a:ln/>
        </p:spPr>
        <p:txBody>
          <a:bodyPr wrap="none" lIns="0" tIns="0" rIns="0" bIns="0" rtlCol="0" anchor="t"/>
          <a:lstStyle/>
          <a:p>
            <a:pPr marL="0" indent="0" algn="l">
              <a:lnSpc>
                <a:spcPts val="4250"/>
              </a:lnSpc>
              <a:buNone/>
            </a:pPr>
            <a:r>
              <a:rPr lang="en-US" sz="3400" b="1">
                <a:solidFill>
                  <a:srgbClr val="F0FCFF"/>
                </a:solidFill>
                <a:latin typeface="Spline Sans Bold" pitchFamily="34" charset="0"/>
                <a:ea typeface="Spline Sans Bold" pitchFamily="34" charset="-122"/>
                <a:cs typeface="Spline Sans Bold" pitchFamily="34" charset="-120"/>
              </a:rPr>
              <a:t>Target Industries &amp; Growth Sectors</a:t>
            </a:r>
            <a:endParaRPr lang="en-US" sz="3400"/>
          </a:p>
        </p:txBody>
      </p:sp>
      <p:sp>
        <p:nvSpPr>
          <p:cNvPr id="3" name="Shape 1"/>
          <p:cNvSpPr/>
          <p:nvPr/>
        </p:nvSpPr>
        <p:spPr>
          <a:xfrm>
            <a:off x="782836" y="1180257"/>
            <a:ext cx="6434495" cy="1922026"/>
          </a:xfrm>
          <a:prstGeom prst="roundRect">
            <a:avLst>
              <a:gd name="adj" fmla="val 15275"/>
            </a:avLst>
          </a:prstGeom>
          <a:solidFill>
            <a:srgbClr val="0A081B"/>
          </a:solidFill>
          <a:ln w="22860">
            <a:solidFill>
              <a:srgbClr val="16FFBB"/>
            </a:solidFill>
            <a:prstDash val="solid"/>
          </a:ln>
        </p:spPr>
        <p:txBody>
          <a:bodyPr/>
          <a:lstStyle/>
          <a:p>
            <a:endParaRPr lang="en-US"/>
          </a:p>
        </p:txBody>
      </p:sp>
      <p:sp>
        <p:nvSpPr>
          <p:cNvPr id="4" name="Shape 2"/>
          <p:cNvSpPr/>
          <p:nvPr/>
        </p:nvSpPr>
        <p:spPr>
          <a:xfrm>
            <a:off x="1001316" y="1432190"/>
            <a:ext cx="587097" cy="587097"/>
          </a:xfrm>
          <a:prstGeom prst="roundRect">
            <a:avLst>
              <a:gd name="adj" fmla="val 15573382"/>
            </a:avLst>
          </a:prstGeom>
          <a:solidFill>
            <a:srgbClr val="16FFBB"/>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1162764" y="1560539"/>
            <a:ext cx="264200" cy="330279"/>
          </a:xfrm>
          <a:prstGeom prst="rect">
            <a:avLst/>
          </a:prstGeom>
        </p:spPr>
      </p:pic>
      <p:sp>
        <p:nvSpPr>
          <p:cNvPr id="6" name="Text 3"/>
          <p:cNvSpPr/>
          <p:nvPr/>
        </p:nvSpPr>
        <p:spPr>
          <a:xfrm>
            <a:off x="1001316" y="2214907"/>
            <a:ext cx="2704028" cy="271820"/>
          </a:xfrm>
          <a:prstGeom prst="rect">
            <a:avLst/>
          </a:prstGeom>
          <a:noFill/>
          <a:ln/>
        </p:spPr>
        <p:txBody>
          <a:bodyPr wrap="none" lIns="0" tIns="0" rIns="0" bIns="0" rtlCol="0" anchor="t"/>
          <a:lstStyle/>
          <a:p>
            <a:pPr marL="0" indent="0" algn="l">
              <a:lnSpc>
                <a:spcPts val="2100"/>
              </a:lnSpc>
              <a:buNone/>
            </a:pPr>
            <a:r>
              <a:rPr lang="en-US" sz="1700" b="1">
                <a:solidFill>
                  <a:srgbClr val="E0E4E6"/>
                </a:solidFill>
                <a:latin typeface="Spline Sans Bold" pitchFamily="34" charset="0"/>
                <a:ea typeface="Spline Sans Bold" pitchFamily="34" charset="-122"/>
                <a:cs typeface="Spline Sans Bold" pitchFamily="34" charset="-120"/>
              </a:rPr>
              <a:t>Transportation &amp; Logistics</a:t>
            </a:r>
            <a:endParaRPr lang="en-US" sz="1700"/>
          </a:p>
        </p:txBody>
      </p:sp>
      <p:sp>
        <p:nvSpPr>
          <p:cNvPr id="7" name="Text 4"/>
          <p:cNvSpPr/>
          <p:nvPr/>
        </p:nvSpPr>
        <p:spPr>
          <a:xfrm>
            <a:off x="1001316" y="2604122"/>
            <a:ext cx="5997535" cy="313134"/>
          </a:xfrm>
          <a:prstGeom prst="rect">
            <a:avLst/>
          </a:prstGeom>
          <a:noFill/>
          <a:ln/>
        </p:spPr>
        <p:txBody>
          <a:bodyPr wrap="none" lIns="0" tIns="0" rIns="0" bIns="0" rtlCol="0" anchor="t"/>
          <a:lstStyle/>
          <a:p>
            <a:pPr marL="0" indent="0" algn="l">
              <a:lnSpc>
                <a:spcPts val="2450"/>
              </a:lnSpc>
              <a:buNone/>
            </a:pPr>
            <a:r>
              <a:rPr lang="en-US" sz="1500">
                <a:solidFill>
                  <a:srgbClr val="E0E4E6"/>
                </a:solidFill>
                <a:latin typeface="Barlow" pitchFamily="34" charset="0"/>
                <a:ea typeface="Barlow" pitchFamily="34" charset="-122"/>
                <a:cs typeface="Barlow" pitchFamily="34" charset="-120"/>
              </a:rPr>
              <a:t>Distribution networks and supply chain management opportunities</a:t>
            </a:r>
            <a:endParaRPr lang="en-US" sz="1500"/>
          </a:p>
        </p:txBody>
      </p:sp>
      <p:sp>
        <p:nvSpPr>
          <p:cNvPr id="8" name="Shape 5"/>
          <p:cNvSpPr/>
          <p:nvPr/>
        </p:nvSpPr>
        <p:spPr>
          <a:xfrm>
            <a:off x="7412950" y="1180257"/>
            <a:ext cx="6434614" cy="1922026"/>
          </a:xfrm>
          <a:prstGeom prst="roundRect">
            <a:avLst>
              <a:gd name="adj" fmla="val 15275"/>
            </a:avLst>
          </a:prstGeom>
          <a:solidFill>
            <a:srgbClr val="0A081B"/>
          </a:solidFill>
          <a:ln w="22860">
            <a:solidFill>
              <a:srgbClr val="29DDDA"/>
            </a:solidFill>
            <a:prstDash val="solid"/>
          </a:ln>
        </p:spPr>
        <p:txBody>
          <a:bodyPr/>
          <a:lstStyle/>
          <a:p>
            <a:endParaRPr lang="en-US"/>
          </a:p>
        </p:txBody>
      </p:sp>
      <p:sp>
        <p:nvSpPr>
          <p:cNvPr id="9" name="Shape 6"/>
          <p:cNvSpPr/>
          <p:nvPr/>
        </p:nvSpPr>
        <p:spPr>
          <a:xfrm>
            <a:off x="7631430" y="1432190"/>
            <a:ext cx="587097" cy="587097"/>
          </a:xfrm>
          <a:prstGeom prst="roundRect">
            <a:avLst>
              <a:gd name="adj" fmla="val 15573382"/>
            </a:avLst>
          </a:prstGeom>
          <a:solidFill>
            <a:srgbClr val="29DDDA"/>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7792879" y="1560539"/>
            <a:ext cx="264200" cy="330279"/>
          </a:xfrm>
          <a:prstGeom prst="rect">
            <a:avLst/>
          </a:prstGeom>
        </p:spPr>
      </p:pic>
      <p:sp>
        <p:nvSpPr>
          <p:cNvPr id="11" name="Text 7"/>
          <p:cNvSpPr/>
          <p:nvPr/>
        </p:nvSpPr>
        <p:spPr>
          <a:xfrm>
            <a:off x="7631430" y="2214907"/>
            <a:ext cx="2597229" cy="271820"/>
          </a:xfrm>
          <a:prstGeom prst="rect">
            <a:avLst/>
          </a:prstGeom>
          <a:noFill/>
          <a:ln/>
        </p:spPr>
        <p:txBody>
          <a:bodyPr wrap="none" lIns="0" tIns="0" rIns="0" bIns="0" rtlCol="0" anchor="t"/>
          <a:lstStyle/>
          <a:p>
            <a:pPr marL="0" indent="0" algn="l">
              <a:lnSpc>
                <a:spcPts val="2100"/>
              </a:lnSpc>
              <a:buNone/>
            </a:pPr>
            <a:r>
              <a:rPr lang="en-US" sz="1700" b="1">
                <a:solidFill>
                  <a:srgbClr val="E0E4E6"/>
                </a:solidFill>
                <a:latin typeface="Spline Sans Bold" pitchFamily="34" charset="0"/>
                <a:ea typeface="Spline Sans Bold" pitchFamily="34" charset="-122"/>
                <a:cs typeface="Spline Sans Bold" pitchFamily="34" charset="-120"/>
              </a:rPr>
              <a:t>Advanced Manufacturing</a:t>
            </a:r>
            <a:endParaRPr lang="en-US" sz="1700"/>
          </a:p>
        </p:txBody>
      </p:sp>
      <p:sp>
        <p:nvSpPr>
          <p:cNvPr id="12" name="Text 8"/>
          <p:cNvSpPr/>
          <p:nvPr/>
        </p:nvSpPr>
        <p:spPr>
          <a:xfrm>
            <a:off x="7631430" y="2604122"/>
            <a:ext cx="5997654" cy="313134"/>
          </a:xfrm>
          <a:prstGeom prst="rect">
            <a:avLst/>
          </a:prstGeom>
          <a:noFill/>
          <a:ln/>
        </p:spPr>
        <p:txBody>
          <a:bodyPr wrap="none" lIns="0" tIns="0" rIns="0" bIns="0" rtlCol="0" anchor="t"/>
          <a:lstStyle/>
          <a:p>
            <a:pPr marL="0" indent="0" algn="l">
              <a:lnSpc>
                <a:spcPts val="2450"/>
              </a:lnSpc>
              <a:buNone/>
            </a:pPr>
            <a:r>
              <a:rPr lang="en-US" sz="1500">
                <a:solidFill>
                  <a:srgbClr val="E0E4E6"/>
                </a:solidFill>
                <a:latin typeface="Barlow" pitchFamily="34" charset="0"/>
                <a:ea typeface="Barlow" pitchFamily="34" charset="-122"/>
                <a:cs typeface="Barlow" pitchFamily="34" charset="-120"/>
              </a:rPr>
              <a:t>High-tech production and automation systems</a:t>
            </a:r>
            <a:endParaRPr lang="en-US" sz="1500"/>
          </a:p>
        </p:txBody>
      </p:sp>
      <p:sp>
        <p:nvSpPr>
          <p:cNvPr id="13" name="Shape 9"/>
          <p:cNvSpPr/>
          <p:nvPr/>
        </p:nvSpPr>
        <p:spPr>
          <a:xfrm>
            <a:off x="782836" y="3297903"/>
            <a:ext cx="6434495" cy="1922026"/>
          </a:xfrm>
          <a:prstGeom prst="roundRect">
            <a:avLst>
              <a:gd name="adj" fmla="val 15275"/>
            </a:avLst>
          </a:prstGeom>
          <a:solidFill>
            <a:srgbClr val="0A081B"/>
          </a:solidFill>
          <a:ln w="22860">
            <a:solidFill>
              <a:srgbClr val="37A7E7"/>
            </a:solidFill>
            <a:prstDash val="solid"/>
          </a:ln>
        </p:spPr>
        <p:txBody>
          <a:bodyPr/>
          <a:lstStyle/>
          <a:p>
            <a:endParaRPr lang="en-US"/>
          </a:p>
        </p:txBody>
      </p:sp>
      <p:sp>
        <p:nvSpPr>
          <p:cNvPr id="14" name="Shape 10"/>
          <p:cNvSpPr/>
          <p:nvPr/>
        </p:nvSpPr>
        <p:spPr>
          <a:xfrm>
            <a:off x="1001316" y="3549836"/>
            <a:ext cx="587097" cy="587097"/>
          </a:xfrm>
          <a:prstGeom prst="roundRect">
            <a:avLst>
              <a:gd name="adj" fmla="val 15573382"/>
            </a:avLst>
          </a:prstGeom>
          <a:solidFill>
            <a:srgbClr val="37A7E7"/>
          </a:solidFill>
          <a:ln/>
        </p:spPr>
        <p:txBody>
          <a:bodyPr/>
          <a:lstStyle/>
          <a:p>
            <a:endParaRPr lang="en-US"/>
          </a:p>
        </p:txBody>
      </p:sp>
      <p:pic>
        <p:nvPicPr>
          <p:cNvPr id="15" name="Image 2" descr="preencoded.png"/>
          <p:cNvPicPr>
            <a:picLocks noChangeAspect="1"/>
          </p:cNvPicPr>
          <p:nvPr/>
        </p:nvPicPr>
        <p:blipFill>
          <a:blip r:embed="rId5"/>
          <a:stretch>
            <a:fillRect/>
          </a:stretch>
        </p:blipFill>
        <p:spPr>
          <a:xfrm>
            <a:off x="1162764" y="3678185"/>
            <a:ext cx="264200" cy="330279"/>
          </a:xfrm>
          <a:prstGeom prst="rect">
            <a:avLst/>
          </a:prstGeom>
        </p:spPr>
      </p:pic>
      <p:sp>
        <p:nvSpPr>
          <p:cNvPr id="16" name="Text 11"/>
          <p:cNvSpPr/>
          <p:nvPr/>
        </p:nvSpPr>
        <p:spPr>
          <a:xfrm>
            <a:off x="1001316" y="4332553"/>
            <a:ext cx="2687241" cy="271820"/>
          </a:xfrm>
          <a:prstGeom prst="rect">
            <a:avLst/>
          </a:prstGeom>
          <a:noFill/>
          <a:ln/>
        </p:spPr>
        <p:txBody>
          <a:bodyPr wrap="none" lIns="0" tIns="0" rIns="0" bIns="0" rtlCol="0" anchor="t"/>
          <a:lstStyle/>
          <a:p>
            <a:pPr marL="0" indent="0" algn="l">
              <a:lnSpc>
                <a:spcPts val="2100"/>
              </a:lnSpc>
              <a:buNone/>
            </a:pPr>
            <a:r>
              <a:rPr lang="en-US" sz="1700" b="1">
                <a:solidFill>
                  <a:srgbClr val="E0E4E6"/>
                </a:solidFill>
                <a:latin typeface="Spline Sans Bold" pitchFamily="34" charset="0"/>
                <a:ea typeface="Spline Sans Bold" pitchFamily="34" charset="-122"/>
                <a:cs typeface="Spline Sans Bold" pitchFamily="34" charset="-120"/>
              </a:rPr>
              <a:t>AgTech &amp; Food Processing</a:t>
            </a:r>
            <a:endParaRPr lang="en-US" sz="1700"/>
          </a:p>
        </p:txBody>
      </p:sp>
      <p:sp>
        <p:nvSpPr>
          <p:cNvPr id="17" name="Text 12"/>
          <p:cNvSpPr/>
          <p:nvPr/>
        </p:nvSpPr>
        <p:spPr>
          <a:xfrm>
            <a:off x="1001316" y="4721768"/>
            <a:ext cx="5997535" cy="313134"/>
          </a:xfrm>
          <a:prstGeom prst="rect">
            <a:avLst/>
          </a:prstGeom>
          <a:noFill/>
          <a:ln/>
        </p:spPr>
        <p:txBody>
          <a:bodyPr wrap="none" lIns="0" tIns="0" rIns="0" bIns="0" rtlCol="0" anchor="t"/>
          <a:lstStyle/>
          <a:p>
            <a:pPr marL="0" indent="0" algn="l">
              <a:lnSpc>
                <a:spcPts val="2450"/>
              </a:lnSpc>
              <a:buNone/>
            </a:pPr>
            <a:r>
              <a:rPr lang="en-US" sz="1500">
                <a:solidFill>
                  <a:srgbClr val="E0E4E6"/>
                </a:solidFill>
                <a:latin typeface="Barlow" pitchFamily="34" charset="0"/>
                <a:ea typeface="Barlow" pitchFamily="34" charset="-122"/>
                <a:cs typeface="Barlow" pitchFamily="34" charset="-120"/>
              </a:rPr>
              <a:t>Next-generation agriculture and food production innovation</a:t>
            </a:r>
            <a:endParaRPr lang="en-US" sz="1500"/>
          </a:p>
        </p:txBody>
      </p:sp>
      <p:sp>
        <p:nvSpPr>
          <p:cNvPr id="18" name="Shape 13"/>
          <p:cNvSpPr/>
          <p:nvPr/>
        </p:nvSpPr>
        <p:spPr>
          <a:xfrm>
            <a:off x="7412950" y="3297903"/>
            <a:ext cx="6434614" cy="1922026"/>
          </a:xfrm>
          <a:prstGeom prst="roundRect">
            <a:avLst>
              <a:gd name="adj" fmla="val 15275"/>
            </a:avLst>
          </a:prstGeom>
          <a:solidFill>
            <a:schemeClr val="tx1"/>
          </a:solidFill>
          <a:ln w="22860">
            <a:solidFill>
              <a:srgbClr val="00B0F0"/>
            </a:solidFill>
            <a:prstDash val="solid"/>
          </a:ln>
        </p:spPr>
        <p:txBody>
          <a:bodyPr/>
          <a:lstStyle/>
          <a:p>
            <a:endParaRPr lang="en-US"/>
          </a:p>
        </p:txBody>
      </p:sp>
      <p:sp>
        <p:nvSpPr>
          <p:cNvPr id="19" name="Shape 14"/>
          <p:cNvSpPr/>
          <p:nvPr/>
        </p:nvSpPr>
        <p:spPr>
          <a:xfrm>
            <a:off x="7631430" y="3549836"/>
            <a:ext cx="587097" cy="587097"/>
          </a:xfrm>
          <a:prstGeom prst="roundRect">
            <a:avLst>
              <a:gd name="adj" fmla="val 15573382"/>
            </a:avLst>
          </a:prstGeom>
          <a:solidFill>
            <a:srgbClr val="091231"/>
          </a:solidFill>
          <a:ln/>
        </p:spPr>
        <p:txBody>
          <a:bodyPr/>
          <a:lstStyle/>
          <a:p>
            <a:endParaRPr lang="en-US"/>
          </a:p>
        </p:txBody>
      </p:sp>
      <p:pic>
        <p:nvPicPr>
          <p:cNvPr id="20" name="Image 3" descr="preencoded.png"/>
          <p:cNvPicPr>
            <a:picLocks noChangeAspect="1"/>
          </p:cNvPicPr>
          <p:nvPr/>
        </p:nvPicPr>
        <p:blipFill>
          <a:blip r:embed="rId6"/>
          <a:stretch>
            <a:fillRect/>
          </a:stretch>
        </p:blipFill>
        <p:spPr>
          <a:xfrm>
            <a:off x="7792879" y="3678185"/>
            <a:ext cx="264200" cy="330279"/>
          </a:xfrm>
          <a:prstGeom prst="rect">
            <a:avLst/>
          </a:prstGeom>
        </p:spPr>
      </p:pic>
      <p:sp>
        <p:nvSpPr>
          <p:cNvPr id="21" name="Text 15"/>
          <p:cNvSpPr/>
          <p:nvPr/>
        </p:nvSpPr>
        <p:spPr>
          <a:xfrm>
            <a:off x="7631430" y="4332553"/>
            <a:ext cx="2174677" cy="271820"/>
          </a:xfrm>
          <a:prstGeom prst="rect">
            <a:avLst/>
          </a:prstGeom>
          <a:noFill/>
          <a:ln/>
        </p:spPr>
        <p:txBody>
          <a:bodyPr wrap="none" lIns="0" tIns="0" rIns="0" bIns="0" rtlCol="0" anchor="t"/>
          <a:lstStyle/>
          <a:p>
            <a:pPr marL="0" indent="0" algn="l">
              <a:lnSpc>
                <a:spcPts val="2100"/>
              </a:lnSpc>
              <a:buNone/>
            </a:pPr>
            <a:r>
              <a:rPr lang="en-US" sz="1700" b="1">
                <a:solidFill>
                  <a:srgbClr val="E0E4E6"/>
                </a:solidFill>
                <a:latin typeface="Spline Sans Bold" pitchFamily="34" charset="0"/>
                <a:ea typeface="Spline Sans Bold" pitchFamily="34" charset="-122"/>
                <a:cs typeface="Spline Sans Bold" pitchFamily="34" charset="-120"/>
              </a:rPr>
              <a:t>Life Sciences</a:t>
            </a:r>
            <a:endParaRPr lang="en-US" sz="1700"/>
          </a:p>
        </p:txBody>
      </p:sp>
      <p:sp>
        <p:nvSpPr>
          <p:cNvPr id="22" name="Text 16"/>
          <p:cNvSpPr/>
          <p:nvPr/>
        </p:nvSpPr>
        <p:spPr>
          <a:xfrm>
            <a:off x="7631430" y="4721768"/>
            <a:ext cx="5997654" cy="313134"/>
          </a:xfrm>
          <a:prstGeom prst="rect">
            <a:avLst/>
          </a:prstGeom>
          <a:noFill/>
          <a:ln/>
        </p:spPr>
        <p:txBody>
          <a:bodyPr wrap="none" lIns="0" tIns="0" rIns="0" bIns="0" rtlCol="0" anchor="t"/>
          <a:lstStyle/>
          <a:p>
            <a:pPr marL="0" indent="0" algn="l">
              <a:lnSpc>
                <a:spcPts val="2450"/>
              </a:lnSpc>
              <a:buNone/>
            </a:pPr>
            <a:r>
              <a:rPr lang="en-US" sz="1500">
                <a:solidFill>
                  <a:srgbClr val="E0E4E6"/>
                </a:solidFill>
                <a:latin typeface="Barlow" pitchFamily="34" charset="0"/>
                <a:ea typeface="Barlow" pitchFamily="34" charset="-122"/>
                <a:cs typeface="Barlow" pitchFamily="34" charset="-120"/>
              </a:rPr>
              <a:t>Healthcare, biotechnology, and pharmaceutical sectors</a:t>
            </a:r>
            <a:endParaRPr lang="en-US" sz="1500"/>
          </a:p>
        </p:txBody>
      </p:sp>
      <p:sp>
        <p:nvSpPr>
          <p:cNvPr id="23" name="Shape 17"/>
          <p:cNvSpPr/>
          <p:nvPr/>
        </p:nvSpPr>
        <p:spPr>
          <a:xfrm>
            <a:off x="782836" y="5415549"/>
            <a:ext cx="6434495" cy="1922026"/>
          </a:xfrm>
          <a:prstGeom prst="roundRect">
            <a:avLst>
              <a:gd name="adj" fmla="val 15275"/>
            </a:avLst>
          </a:prstGeom>
          <a:solidFill>
            <a:srgbClr val="0A081B"/>
          </a:solidFill>
          <a:ln w="22860">
            <a:solidFill>
              <a:srgbClr val="16FFBB"/>
            </a:solidFill>
            <a:prstDash val="solid"/>
          </a:ln>
        </p:spPr>
        <p:txBody>
          <a:bodyPr/>
          <a:lstStyle/>
          <a:p>
            <a:endParaRPr lang="en-US"/>
          </a:p>
        </p:txBody>
      </p:sp>
      <p:sp>
        <p:nvSpPr>
          <p:cNvPr id="24" name="Shape 18"/>
          <p:cNvSpPr/>
          <p:nvPr/>
        </p:nvSpPr>
        <p:spPr>
          <a:xfrm>
            <a:off x="1001316" y="5667481"/>
            <a:ext cx="587097" cy="587097"/>
          </a:xfrm>
          <a:prstGeom prst="roundRect">
            <a:avLst>
              <a:gd name="adj" fmla="val 15573382"/>
            </a:avLst>
          </a:prstGeom>
          <a:solidFill>
            <a:srgbClr val="16FFBB"/>
          </a:solidFill>
          <a:ln/>
        </p:spPr>
        <p:txBody>
          <a:bodyPr/>
          <a:lstStyle/>
          <a:p>
            <a:endParaRPr lang="en-US"/>
          </a:p>
        </p:txBody>
      </p:sp>
      <p:pic>
        <p:nvPicPr>
          <p:cNvPr id="25" name="Image 4" descr="preencoded.png"/>
          <p:cNvPicPr>
            <a:picLocks noChangeAspect="1"/>
          </p:cNvPicPr>
          <p:nvPr/>
        </p:nvPicPr>
        <p:blipFill>
          <a:blip r:embed="rId7"/>
          <a:stretch>
            <a:fillRect/>
          </a:stretch>
        </p:blipFill>
        <p:spPr>
          <a:xfrm>
            <a:off x="1162764" y="5795831"/>
            <a:ext cx="264200" cy="330279"/>
          </a:xfrm>
          <a:prstGeom prst="rect">
            <a:avLst/>
          </a:prstGeom>
        </p:spPr>
      </p:pic>
      <p:sp>
        <p:nvSpPr>
          <p:cNvPr id="26" name="Text 19"/>
          <p:cNvSpPr/>
          <p:nvPr/>
        </p:nvSpPr>
        <p:spPr>
          <a:xfrm>
            <a:off x="1001316" y="6450198"/>
            <a:ext cx="2174677" cy="271820"/>
          </a:xfrm>
          <a:prstGeom prst="rect">
            <a:avLst/>
          </a:prstGeom>
          <a:noFill/>
          <a:ln/>
        </p:spPr>
        <p:txBody>
          <a:bodyPr wrap="none" lIns="0" tIns="0" rIns="0" bIns="0" rtlCol="0" anchor="t"/>
          <a:lstStyle/>
          <a:p>
            <a:pPr marL="0" indent="0" algn="l">
              <a:lnSpc>
                <a:spcPts val="2100"/>
              </a:lnSpc>
              <a:buNone/>
            </a:pPr>
            <a:r>
              <a:rPr lang="en-US" sz="1700" b="1">
                <a:solidFill>
                  <a:srgbClr val="E0E4E6"/>
                </a:solidFill>
                <a:latin typeface="Spline Sans Bold" pitchFamily="34" charset="0"/>
                <a:ea typeface="Spline Sans Bold" pitchFamily="34" charset="-122"/>
                <a:cs typeface="Spline Sans Bold" pitchFamily="34" charset="-120"/>
              </a:rPr>
              <a:t>Clean Energy</a:t>
            </a:r>
            <a:endParaRPr lang="en-US" sz="1700"/>
          </a:p>
        </p:txBody>
      </p:sp>
      <p:sp>
        <p:nvSpPr>
          <p:cNvPr id="27" name="Text 20"/>
          <p:cNvSpPr/>
          <p:nvPr/>
        </p:nvSpPr>
        <p:spPr>
          <a:xfrm>
            <a:off x="1001316" y="6839413"/>
            <a:ext cx="5997535" cy="313134"/>
          </a:xfrm>
          <a:prstGeom prst="rect">
            <a:avLst/>
          </a:prstGeom>
          <a:noFill/>
          <a:ln/>
        </p:spPr>
        <p:txBody>
          <a:bodyPr wrap="none" lIns="0" tIns="0" rIns="0" bIns="0" rtlCol="0" anchor="t"/>
          <a:lstStyle/>
          <a:p>
            <a:pPr marL="0" indent="0" algn="l">
              <a:lnSpc>
                <a:spcPts val="2450"/>
              </a:lnSpc>
              <a:buNone/>
            </a:pPr>
            <a:r>
              <a:rPr lang="en-US" sz="1500">
                <a:solidFill>
                  <a:srgbClr val="E0E4E6"/>
                </a:solidFill>
                <a:latin typeface="Barlow" pitchFamily="34" charset="0"/>
                <a:ea typeface="Barlow" pitchFamily="34" charset="-122"/>
                <a:cs typeface="Barlow" pitchFamily="34" charset="-120"/>
              </a:rPr>
              <a:t>Production and manufacturing of sustainable energy solutions</a:t>
            </a:r>
            <a:endParaRPr lang="en-US" sz="1500"/>
          </a:p>
        </p:txBody>
      </p:sp>
      <p:sp>
        <p:nvSpPr>
          <p:cNvPr id="28" name="Shape 21"/>
          <p:cNvSpPr/>
          <p:nvPr/>
        </p:nvSpPr>
        <p:spPr>
          <a:xfrm>
            <a:off x="7412950" y="5415549"/>
            <a:ext cx="6434614" cy="1922026"/>
          </a:xfrm>
          <a:prstGeom prst="roundRect">
            <a:avLst>
              <a:gd name="adj" fmla="val 15275"/>
            </a:avLst>
          </a:prstGeom>
          <a:solidFill>
            <a:srgbClr val="0A081B"/>
          </a:solidFill>
          <a:ln w="22860">
            <a:solidFill>
              <a:srgbClr val="29DDDA"/>
            </a:solidFill>
            <a:prstDash val="solid"/>
          </a:ln>
        </p:spPr>
        <p:txBody>
          <a:bodyPr/>
          <a:lstStyle/>
          <a:p>
            <a:endParaRPr lang="en-US"/>
          </a:p>
        </p:txBody>
      </p:sp>
      <p:sp>
        <p:nvSpPr>
          <p:cNvPr id="29" name="Shape 22"/>
          <p:cNvSpPr/>
          <p:nvPr/>
        </p:nvSpPr>
        <p:spPr>
          <a:xfrm>
            <a:off x="7631430" y="5667481"/>
            <a:ext cx="587097" cy="587097"/>
          </a:xfrm>
          <a:prstGeom prst="roundRect">
            <a:avLst>
              <a:gd name="adj" fmla="val 15573382"/>
            </a:avLst>
          </a:prstGeom>
          <a:solidFill>
            <a:srgbClr val="29DDDA"/>
          </a:solidFill>
          <a:ln/>
        </p:spPr>
        <p:txBody>
          <a:bodyPr/>
          <a:lstStyle/>
          <a:p>
            <a:endParaRPr lang="en-US"/>
          </a:p>
        </p:txBody>
      </p:sp>
      <p:pic>
        <p:nvPicPr>
          <p:cNvPr id="30" name="Image 5" descr="preencoded.png"/>
          <p:cNvPicPr>
            <a:picLocks noChangeAspect="1"/>
          </p:cNvPicPr>
          <p:nvPr/>
        </p:nvPicPr>
        <p:blipFill>
          <a:blip r:embed="rId8"/>
          <a:stretch>
            <a:fillRect/>
          </a:stretch>
        </p:blipFill>
        <p:spPr>
          <a:xfrm>
            <a:off x="7792879" y="5795831"/>
            <a:ext cx="264200" cy="330279"/>
          </a:xfrm>
          <a:prstGeom prst="rect">
            <a:avLst/>
          </a:prstGeom>
        </p:spPr>
      </p:pic>
      <p:sp>
        <p:nvSpPr>
          <p:cNvPr id="31" name="Text 23"/>
          <p:cNvSpPr/>
          <p:nvPr/>
        </p:nvSpPr>
        <p:spPr>
          <a:xfrm>
            <a:off x="7631430" y="6416745"/>
            <a:ext cx="2580799" cy="271820"/>
          </a:xfrm>
          <a:prstGeom prst="rect">
            <a:avLst/>
          </a:prstGeom>
          <a:noFill/>
          <a:ln/>
        </p:spPr>
        <p:txBody>
          <a:bodyPr wrap="none" lIns="0" tIns="0" rIns="0" bIns="0" rtlCol="0" anchor="t"/>
          <a:lstStyle/>
          <a:p>
            <a:pPr marL="0" indent="0" algn="l">
              <a:lnSpc>
                <a:spcPts val="2100"/>
              </a:lnSpc>
              <a:buNone/>
            </a:pPr>
            <a:r>
              <a:rPr lang="en-US" sz="1700" b="1">
                <a:solidFill>
                  <a:srgbClr val="E0E4E6"/>
                </a:solidFill>
                <a:latin typeface="Spline Sans Bold" pitchFamily="34" charset="0"/>
                <a:ea typeface="Spline Sans Bold" pitchFamily="34" charset="-122"/>
                <a:cs typeface="Spline Sans Bold" pitchFamily="34" charset="-120"/>
              </a:rPr>
              <a:t>Quantum Computing &amp; AI</a:t>
            </a:r>
            <a:endParaRPr lang="en-US" sz="1700"/>
          </a:p>
        </p:txBody>
      </p:sp>
      <p:sp>
        <p:nvSpPr>
          <p:cNvPr id="32" name="Text 24"/>
          <p:cNvSpPr/>
          <p:nvPr/>
        </p:nvSpPr>
        <p:spPr>
          <a:xfrm>
            <a:off x="7631430" y="6839413"/>
            <a:ext cx="5997654" cy="313134"/>
          </a:xfrm>
          <a:prstGeom prst="rect">
            <a:avLst/>
          </a:prstGeom>
          <a:noFill/>
          <a:ln/>
        </p:spPr>
        <p:txBody>
          <a:bodyPr wrap="none" lIns="0" tIns="0" rIns="0" bIns="0" rtlCol="0" anchor="t"/>
          <a:lstStyle/>
          <a:p>
            <a:pPr marL="0" indent="0" algn="l">
              <a:lnSpc>
                <a:spcPts val="2450"/>
              </a:lnSpc>
              <a:buNone/>
            </a:pPr>
            <a:r>
              <a:rPr lang="en-US" sz="1500">
                <a:solidFill>
                  <a:srgbClr val="E0E4E6"/>
                </a:solidFill>
                <a:latin typeface="Barlow" pitchFamily="34" charset="0"/>
                <a:ea typeface="Barlow" pitchFamily="34" charset="-122"/>
                <a:cs typeface="Barlow" pitchFamily="34" charset="-120"/>
              </a:rPr>
              <a:t>Microelectronics and advanced computing technologies</a:t>
            </a:r>
            <a:endParaRPr lang="en-US" sz="1500"/>
          </a:p>
        </p:txBody>
      </p:sp>
      <p:sp>
        <p:nvSpPr>
          <p:cNvPr id="34" name="TextBox 33">
            <a:extLst>
              <a:ext uri="{FF2B5EF4-FFF2-40B4-BE49-F238E27FC236}">
                <a16:creationId xmlns:a16="http://schemas.microsoft.com/office/drawing/2014/main" id="{88714A31-EE45-AE92-5DAD-D3EDD8FBC50C}"/>
              </a:ext>
            </a:extLst>
          </p:cNvPr>
          <p:cNvSpPr txBox="1"/>
          <p:nvPr/>
        </p:nvSpPr>
        <p:spPr>
          <a:xfrm>
            <a:off x="651271" y="7559872"/>
            <a:ext cx="13823011" cy="338554"/>
          </a:xfrm>
          <a:prstGeom prst="rect">
            <a:avLst/>
          </a:prstGeom>
          <a:noFill/>
        </p:spPr>
        <p:txBody>
          <a:bodyPr wrap="square">
            <a:spAutoFit/>
          </a:bodyPr>
          <a:lstStyle/>
          <a:p>
            <a:r>
              <a:rPr lang="en-US" sz="1600">
                <a:solidFill>
                  <a:schemeClr val="bg1"/>
                </a:solidFill>
                <a:latin typeface="Arial" panose="020B0604020202020204" pitchFamily="34" charset="0"/>
                <a:ea typeface="Times New Roman" panose="02020603050405020304" pitchFamily="18" charset="0"/>
              </a:rPr>
              <a:t>I</a:t>
            </a:r>
            <a:r>
              <a:rPr lang="en-US" sz="1600">
                <a:solidFill>
                  <a:schemeClr val="bg1"/>
                </a:solidFill>
                <a:effectLst/>
                <a:latin typeface="Arial" panose="020B0604020202020204" pitchFamily="34" charset="0"/>
                <a:ea typeface="Times New Roman" panose="02020603050405020304" pitchFamily="18" charset="0"/>
              </a:rPr>
              <a:t>n-demand industries identified in the Department's 5-year Economic Plan, the State's WIOA Unified Plan and any relevant local or regional level plans</a:t>
            </a:r>
            <a:endParaRPr lang="en-US" sz="160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3712964"/>
          </a:xfrm>
          <a:prstGeom prst="rect">
            <a:avLst/>
          </a:prstGeom>
        </p:spPr>
      </p:pic>
      <p:sp>
        <p:nvSpPr>
          <p:cNvPr id="3" name="Text 0"/>
          <p:cNvSpPr/>
          <p:nvPr/>
        </p:nvSpPr>
        <p:spPr>
          <a:xfrm>
            <a:off x="792004" y="4309824"/>
            <a:ext cx="4400550" cy="550069"/>
          </a:xfrm>
          <a:prstGeom prst="rect">
            <a:avLst/>
          </a:prstGeom>
          <a:noFill/>
          <a:ln/>
        </p:spPr>
        <p:txBody>
          <a:bodyPr wrap="none" lIns="0" tIns="0" rIns="0" bIns="0" rtlCol="0" anchor="t"/>
          <a:lstStyle/>
          <a:p>
            <a:pPr marL="0" indent="0" algn="l">
              <a:lnSpc>
                <a:spcPts val="4300"/>
              </a:lnSpc>
              <a:buNone/>
            </a:pPr>
            <a:r>
              <a:rPr lang="en-US" sz="3450" b="1">
                <a:solidFill>
                  <a:srgbClr val="F0FCFF"/>
                </a:solidFill>
                <a:latin typeface="Spline Sans Bold" pitchFamily="34" charset="0"/>
                <a:ea typeface="Spline Sans Bold" pitchFamily="34" charset="-122"/>
                <a:cs typeface="Spline Sans Bold" pitchFamily="34" charset="-120"/>
              </a:rPr>
              <a:t>Eligible Entities</a:t>
            </a:r>
            <a:endParaRPr lang="en-US" sz="3450"/>
          </a:p>
        </p:txBody>
      </p:sp>
      <p:sp>
        <p:nvSpPr>
          <p:cNvPr id="4" name="Shape 1"/>
          <p:cNvSpPr/>
          <p:nvPr/>
        </p:nvSpPr>
        <p:spPr>
          <a:xfrm>
            <a:off x="792004" y="5156835"/>
            <a:ext cx="445532" cy="445532"/>
          </a:xfrm>
          <a:prstGeom prst="roundRect">
            <a:avLst>
              <a:gd name="adj" fmla="val 66672"/>
            </a:avLst>
          </a:prstGeom>
          <a:solidFill>
            <a:srgbClr val="0A081B"/>
          </a:solidFill>
          <a:ln w="22860">
            <a:solidFill>
              <a:srgbClr val="16FFBB"/>
            </a:solidFill>
            <a:prstDash val="solid"/>
          </a:ln>
        </p:spPr>
        <p:txBody>
          <a:bodyPr/>
          <a:lstStyle/>
          <a:p>
            <a:endParaRPr lang="en-US"/>
          </a:p>
        </p:txBody>
      </p:sp>
      <p:sp>
        <p:nvSpPr>
          <p:cNvPr id="5" name="Text 2"/>
          <p:cNvSpPr/>
          <p:nvPr/>
        </p:nvSpPr>
        <p:spPr>
          <a:xfrm>
            <a:off x="1435537" y="5224820"/>
            <a:ext cx="3117175" cy="275034"/>
          </a:xfrm>
          <a:prstGeom prst="rect">
            <a:avLst/>
          </a:prstGeom>
          <a:noFill/>
          <a:ln/>
        </p:spPr>
        <p:txBody>
          <a:bodyPr wrap="none" lIns="0" tIns="0" rIns="0" bIns="0" rtlCol="0" anchor="t"/>
          <a:lstStyle/>
          <a:p>
            <a:pPr marL="0" indent="0" algn="l">
              <a:lnSpc>
                <a:spcPts val="2150"/>
              </a:lnSpc>
              <a:buNone/>
            </a:pPr>
            <a:r>
              <a:rPr lang="en-US" sz="1700" b="1">
                <a:solidFill>
                  <a:srgbClr val="E0E4E6"/>
                </a:solidFill>
                <a:latin typeface="Spline Sans Bold" pitchFamily="34" charset="0"/>
                <a:ea typeface="Spline Sans Bold" pitchFamily="34" charset="-122"/>
                <a:cs typeface="Spline Sans Bold" pitchFamily="34" charset="-120"/>
              </a:rPr>
              <a:t>Private &amp; Public Organizations</a:t>
            </a:r>
            <a:endParaRPr lang="en-US" sz="1700"/>
          </a:p>
        </p:txBody>
      </p:sp>
      <p:sp>
        <p:nvSpPr>
          <p:cNvPr id="6" name="Text 3"/>
          <p:cNvSpPr/>
          <p:nvPr/>
        </p:nvSpPr>
        <p:spPr>
          <a:xfrm>
            <a:off x="1435537" y="5618559"/>
            <a:ext cx="3540204" cy="950119"/>
          </a:xfrm>
          <a:prstGeom prst="rect">
            <a:avLst/>
          </a:prstGeom>
          <a:noFill/>
          <a:ln/>
        </p:spPr>
        <p:txBody>
          <a:bodyPr wrap="square" lIns="0" tIns="0" rIns="0" bIns="0" rtlCol="0" anchor="t"/>
          <a:lstStyle/>
          <a:p>
            <a:pPr marL="0" indent="0" algn="l">
              <a:lnSpc>
                <a:spcPts val="2450"/>
              </a:lnSpc>
              <a:buNone/>
            </a:pPr>
            <a:r>
              <a:rPr lang="en-US" sz="1550">
                <a:solidFill>
                  <a:srgbClr val="E0E4E6"/>
                </a:solidFill>
                <a:latin typeface="Barlow" pitchFamily="34" charset="0"/>
                <a:ea typeface="Barlow" pitchFamily="34" charset="-122"/>
                <a:cs typeface="Barlow" pitchFamily="34" charset="-120"/>
              </a:rPr>
              <a:t>Employers, private nonprofit organizations (including faith-based), and federal WIOA administrative entities</a:t>
            </a:r>
            <a:endParaRPr lang="en-US" sz="1550"/>
          </a:p>
        </p:txBody>
      </p:sp>
      <p:sp>
        <p:nvSpPr>
          <p:cNvPr id="7" name="Shape 4"/>
          <p:cNvSpPr/>
          <p:nvPr/>
        </p:nvSpPr>
        <p:spPr>
          <a:xfrm>
            <a:off x="5223272" y="5156835"/>
            <a:ext cx="445532" cy="445532"/>
          </a:xfrm>
          <a:prstGeom prst="roundRect">
            <a:avLst>
              <a:gd name="adj" fmla="val 66672"/>
            </a:avLst>
          </a:prstGeom>
          <a:solidFill>
            <a:srgbClr val="0A081B"/>
          </a:solidFill>
          <a:ln w="22860">
            <a:solidFill>
              <a:srgbClr val="29DDDA"/>
            </a:solidFill>
            <a:prstDash val="solid"/>
          </a:ln>
        </p:spPr>
        <p:txBody>
          <a:bodyPr/>
          <a:lstStyle/>
          <a:p>
            <a:endParaRPr lang="en-US"/>
          </a:p>
        </p:txBody>
      </p:sp>
      <p:sp>
        <p:nvSpPr>
          <p:cNvPr id="8" name="Text 5"/>
          <p:cNvSpPr/>
          <p:nvPr/>
        </p:nvSpPr>
        <p:spPr>
          <a:xfrm>
            <a:off x="5866805" y="5224820"/>
            <a:ext cx="2200275" cy="275034"/>
          </a:xfrm>
          <a:prstGeom prst="rect">
            <a:avLst/>
          </a:prstGeom>
          <a:noFill/>
          <a:ln/>
        </p:spPr>
        <p:txBody>
          <a:bodyPr wrap="none" lIns="0" tIns="0" rIns="0" bIns="0" rtlCol="0" anchor="t"/>
          <a:lstStyle/>
          <a:p>
            <a:pPr marL="0" indent="0" algn="l">
              <a:lnSpc>
                <a:spcPts val="2150"/>
              </a:lnSpc>
              <a:buNone/>
            </a:pPr>
            <a:r>
              <a:rPr lang="en-US" sz="1700" b="1">
                <a:solidFill>
                  <a:srgbClr val="E0E4E6"/>
                </a:solidFill>
                <a:latin typeface="Spline Sans Bold" pitchFamily="34" charset="0"/>
                <a:ea typeface="Spline Sans Bold" pitchFamily="34" charset="-122"/>
                <a:cs typeface="Spline Sans Bold" pitchFamily="34" charset="-120"/>
              </a:rPr>
              <a:t>Community Partners</a:t>
            </a:r>
            <a:endParaRPr lang="en-US" sz="1700"/>
          </a:p>
        </p:txBody>
      </p:sp>
      <p:sp>
        <p:nvSpPr>
          <p:cNvPr id="9" name="Text 6"/>
          <p:cNvSpPr/>
          <p:nvPr/>
        </p:nvSpPr>
        <p:spPr>
          <a:xfrm>
            <a:off x="5866805" y="5618559"/>
            <a:ext cx="3540204" cy="950119"/>
          </a:xfrm>
          <a:prstGeom prst="rect">
            <a:avLst/>
          </a:prstGeom>
          <a:noFill/>
          <a:ln/>
        </p:spPr>
        <p:txBody>
          <a:bodyPr wrap="square" lIns="0" tIns="0" rIns="0" bIns="0" rtlCol="0" anchor="t"/>
          <a:lstStyle/>
          <a:p>
            <a:pPr marL="0" indent="0" algn="l">
              <a:lnSpc>
                <a:spcPts val="2450"/>
              </a:lnSpc>
              <a:buNone/>
            </a:pPr>
            <a:r>
              <a:rPr lang="en-US" sz="1550">
                <a:solidFill>
                  <a:srgbClr val="E0E4E6"/>
                </a:solidFill>
                <a:latin typeface="Barlow" pitchFamily="34" charset="0"/>
                <a:ea typeface="Barlow" pitchFamily="34" charset="-122"/>
                <a:cs typeface="Barlow" pitchFamily="34" charset="-120"/>
              </a:rPr>
              <a:t>Community Action Agencies, industry associations, and public or private educational institutions</a:t>
            </a:r>
            <a:endParaRPr lang="en-US" sz="1550"/>
          </a:p>
        </p:txBody>
      </p:sp>
      <p:sp>
        <p:nvSpPr>
          <p:cNvPr id="10" name="Shape 7"/>
          <p:cNvSpPr/>
          <p:nvPr/>
        </p:nvSpPr>
        <p:spPr>
          <a:xfrm>
            <a:off x="9654540" y="5156835"/>
            <a:ext cx="445532" cy="445532"/>
          </a:xfrm>
          <a:prstGeom prst="roundRect">
            <a:avLst>
              <a:gd name="adj" fmla="val 66672"/>
            </a:avLst>
          </a:prstGeom>
          <a:solidFill>
            <a:srgbClr val="0A081B"/>
          </a:solidFill>
          <a:ln w="22860">
            <a:solidFill>
              <a:srgbClr val="37A7E7"/>
            </a:solidFill>
            <a:prstDash val="solid"/>
          </a:ln>
        </p:spPr>
        <p:txBody>
          <a:bodyPr/>
          <a:lstStyle/>
          <a:p>
            <a:endParaRPr lang="en-US"/>
          </a:p>
        </p:txBody>
      </p:sp>
      <p:sp>
        <p:nvSpPr>
          <p:cNvPr id="11" name="Text 8"/>
          <p:cNvSpPr/>
          <p:nvPr/>
        </p:nvSpPr>
        <p:spPr>
          <a:xfrm>
            <a:off x="10298073" y="5224820"/>
            <a:ext cx="3497818" cy="275034"/>
          </a:xfrm>
          <a:prstGeom prst="rect">
            <a:avLst/>
          </a:prstGeom>
          <a:noFill/>
          <a:ln/>
        </p:spPr>
        <p:txBody>
          <a:bodyPr wrap="none" lIns="0" tIns="0" rIns="0" bIns="0" rtlCol="0" anchor="t"/>
          <a:lstStyle/>
          <a:p>
            <a:pPr marL="0" indent="0" algn="l">
              <a:lnSpc>
                <a:spcPts val="2150"/>
              </a:lnSpc>
              <a:buNone/>
            </a:pPr>
            <a:r>
              <a:rPr lang="en-US" sz="1700" b="1">
                <a:solidFill>
                  <a:srgbClr val="E0E4E6"/>
                </a:solidFill>
                <a:latin typeface="Spline Sans Bold" pitchFamily="34" charset="0"/>
                <a:ea typeface="Spline Sans Bold" pitchFamily="34" charset="-122"/>
                <a:cs typeface="Spline Sans Bold" pitchFamily="34" charset="-120"/>
              </a:rPr>
              <a:t>Demonstrated Expertise Required</a:t>
            </a:r>
            <a:endParaRPr lang="en-US" sz="1700"/>
          </a:p>
        </p:txBody>
      </p:sp>
      <p:sp>
        <p:nvSpPr>
          <p:cNvPr id="12" name="Text 9"/>
          <p:cNvSpPr/>
          <p:nvPr/>
        </p:nvSpPr>
        <p:spPr>
          <a:xfrm>
            <a:off x="10298073" y="5618559"/>
            <a:ext cx="3540323" cy="950119"/>
          </a:xfrm>
          <a:prstGeom prst="rect">
            <a:avLst/>
          </a:prstGeom>
          <a:noFill/>
          <a:ln/>
        </p:spPr>
        <p:txBody>
          <a:bodyPr wrap="square" lIns="0" tIns="0" rIns="0" bIns="0" rtlCol="0" anchor="t"/>
          <a:lstStyle/>
          <a:p>
            <a:pPr marL="0" indent="0" algn="l">
              <a:lnSpc>
                <a:spcPts val="2450"/>
              </a:lnSpc>
              <a:buNone/>
            </a:pPr>
            <a:r>
              <a:rPr lang="en-US" sz="1550">
                <a:solidFill>
                  <a:srgbClr val="E0E4E6"/>
                </a:solidFill>
                <a:latin typeface="Barlow" pitchFamily="34" charset="0"/>
                <a:ea typeface="Barlow" pitchFamily="34" charset="-122"/>
                <a:cs typeface="Barlow" pitchFamily="34" charset="-120"/>
              </a:rPr>
              <a:t>All entities must show proven effectiveness in administering workforce development programs</a:t>
            </a:r>
            <a:endParaRPr lang="en-US" sz="1550"/>
          </a:p>
        </p:txBody>
      </p:sp>
      <p:sp>
        <p:nvSpPr>
          <p:cNvPr id="13" name="Shape 10"/>
          <p:cNvSpPr/>
          <p:nvPr/>
        </p:nvSpPr>
        <p:spPr>
          <a:xfrm>
            <a:off x="792004" y="6791444"/>
            <a:ext cx="13046393" cy="841177"/>
          </a:xfrm>
          <a:prstGeom prst="roundRect">
            <a:avLst>
              <a:gd name="adj" fmla="val 35313"/>
            </a:avLst>
          </a:prstGeom>
          <a:solidFill>
            <a:srgbClr val="004D36"/>
          </a:solidFill>
          <a:ln/>
        </p:spPr>
        <p:txBody>
          <a:bodyPr/>
          <a:lstStyle/>
          <a:p>
            <a:endParaRPr lang="en-US"/>
          </a:p>
        </p:txBody>
      </p:sp>
      <p:pic>
        <p:nvPicPr>
          <p:cNvPr id="14" name="Image 1" descr="preencoded.png"/>
          <p:cNvPicPr>
            <a:picLocks noChangeAspect="1"/>
          </p:cNvPicPr>
          <p:nvPr/>
        </p:nvPicPr>
        <p:blipFill>
          <a:blip r:embed="rId4"/>
          <a:stretch>
            <a:fillRect/>
          </a:stretch>
        </p:blipFill>
        <p:spPr>
          <a:xfrm>
            <a:off x="990005" y="7101721"/>
            <a:ext cx="247531" cy="198001"/>
          </a:xfrm>
          <a:prstGeom prst="rect">
            <a:avLst/>
          </a:prstGeom>
        </p:spPr>
      </p:pic>
      <p:sp>
        <p:nvSpPr>
          <p:cNvPr id="15" name="Text 11"/>
          <p:cNvSpPr/>
          <p:nvPr/>
        </p:nvSpPr>
        <p:spPr>
          <a:xfrm>
            <a:off x="1435537" y="7038856"/>
            <a:ext cx="12204859" cy="316706"/>
          </a:xfrm>
          <a:prstGeom prst="rect">
            <a:avLst/>
          </a:prstGeom>
          <a:noFill/>
          <a:ln/>
        </p:spPr>
        <p:txBody>
          <a:bodyPr wrap="none" lIns="0" tIns="0" rIns="0" bIns="0" rtlCol="0" anchor="t"/>
          <a:lstStyle/>
          <a:p>
            <a:pPr marL="0" indent="0" algn="l">
              <a:lnSpc>
                <a:spcPts val="2450"/>
              </a:lnSpc>
              <a:buNone/>
            </a:pPr>
            <a:r>
              <a:rPr lang="en-US" sz="1550">
                <a:solidFill>
                  <a:srgbClr val="FFFFFF"/>
                </a:solidFill>
                <a:latin typeface="Barlow" pitchFamily="34" charset="0"/>
                <a:ea typeface="Barlow" pitchFamily="34" charset="-122"/>
                <a:cs typeface="Barlow" pitchFamily="34" charset="-120"/>
              </a:rPr>
              <a:t>Note: Local governments that are not WIOA administrative entities are not eligible to apply.</a:t>
            </a:r>
            <a:endParaRPr lang="en-US" sz="155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81063" y="1027018"/>
            <a:ext cx="6703576"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Target Population Definitions</a:t>
            </a:r>
            <a:endParaRPr lang="en-US" sz="3850"/>
          </a:p>
        </p:txBody>
      </p:sp>
      <p:sp>
        <p:nvSpPr>
          <p:cNvPr id="3" name="Text 1"/>
          <p:cNvSpPr/>
          <p:nvPr/>
        </p:nvSpPr>
        <p:spPr>
          <a:xfrm>
            <a:off x="881063" y="2189663"/>
            <a:ext cx="2750106" cy="305991"/>
          </a:xfrm>
          <a:prstGeom prst="rect">
            <a:avLst/>
          </a:prstGeom>
          <a:noFill/>
          <a:ln/>
        </p:spPr>
        <p:txBody>
          <a:bodyPr wrap="none" lIns="0" tIns="0" rIns="0" bIns="0" rtlCol="0" anchor="t"/>
          <a:lstStyle/>
          <a:p>
            <a:pPr marL="0" indent="0" algn="l">
              <a:lnSpc>
                <a:spcPts val="2400"/>
              </a:lnSpc>
              <a:buNone/>
            </a:pPr>
            <a:r>
              <a:rPr lang="en-US" sz="1900" b="1">
                <a:solidFill>
                  <a:srgbClr val="F0FCFF"/>
                </a:solidFill>
                <a:latin typeface="Spline Sans Bold" pitchFamily="34" charset="0"/>
                <a:ea typeface="Spline Sans Bold" pitchFamily="34" charset="-122"/>
                <a:cs typeface="Spline Sans Bold" pitchFamily="34" charset="-120"/>
              </a:rPr>
              <a:t>Low-Income Individuals</a:t>
            </a:r>
            <a:endParaRPr lang="en-US" sz="1900"/>
          </a:p>
        </p:txBody>
      </p:sp>
      <p:sp>
        <p:nvSpPr>
          <p:cNvPr id="4" name="Text 2"/>
          <p:cNvSpPr/>
          <p:nvPr/>
        </p:nvSpPr>
        <p:spPr>
          <a:xfrm>
            <a:off x="881063" y="2715919"/>
            <a:ext cx="6165413"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Recipients of assistance through programs like CHIP, CCDF, Medicaid, TANF, SNAP, or those with income at or below 185% of Federal Poverty Guidelines or 40% of Area Median Income.</a:t>
            </a:r>
            <a:endParaRPr lang="en-US" sz="1700"/>
          </a:p>
        </p:txBody>
      </p:sp>
      <p:sp>
        <p:nvSpPr>
          <p:cNvPr id="5" name="Text 3"/>
          <p:cNvSpPr/>
          <p:nvPr/>
        </p:nvSpPr>
        <p:spPr>
          <a:xfrm>
            <a:off x="881063" y="3993460"/>
            <a:ext cx="3391733" cy="305991"/>
          </a:xfrm>
          <a:prstGeom prst="rect">
            <a:avLst/>
          </a:prstGeom>
          <a:noFill/>
          <a:ln/>
        </p:spPr>
        <p:txBody>
          <a:bodyPr wrap="none" lIns="0" tIns="0" rIns="0" bIns="0" rtlCol="0" anchor="t"/>
          <a:lstStyle/>
          <a:p>
            <a:pPr marL="0" indent="0" algn="l">
              <a:lnSpc>
                <a:spcPts val="2400"/>
              </a:lnSpc>
              <a:buNone/>
            </a:pPr>
            <a:r>
              <a:rPr lang="en-US" sz="1900" b="1">
                <a:solidFill>
                  <a:srgbClr val="F0FCFF"/>
                </a:solidFill>
                <a:latin typeface="Spline Sans Bold" pitchFamily="34" charset="0"/>
                <a:ea typeface="Spline Sans Bold" pitchFamily="34" charset="-122"/>
                <a:cs typeface="Spline Sans Bold" pitchFamily="34" charset="-120"/>
              </a:rPr>
              <a:t>Moderate-Income Individuals</a:t>
            </a:r>
            <a:endParaRPr lang="en-US" sz="1900"/>
          </a:p>
        </p:txBody>
      </p:sp>
      <p:sp>
        <p:nvSpPr>
          <p:cNvPr id="6" name="Text 4"/>
          <p:cNvSpPr/>
          <p:nvPr/>
        </p:nvSpPr>
        <p:spPr>
          <a:xfrm>
            <a:off x="881063" y="4519716"/>
            <a:ext cx="6165413"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Income at or below 300% of Federal Poverty Guidelines or 40% of Area Median Income for their county and household size.</a:t>
            </a:r>
            <a:endParaRPr lang="en-US" sz="1700"/>
          </a:p>
        </p:txBody>
      </p:sp>
      <p:sp>
        <p:nvSpPr>
          <p:cNvPr id="7" name="Text 5"/>
          <p:cNvSpPr/>
          <p:nvPr/>
        </p:nvSpPr>
        <p:spPr>
          <a:xfrm>
            <a:off x="7591544" y="2189663"/>
            <a:ext cx="2771299" cy="305991"/>
          </a:xfrm>
          <a:prstGeom prst="rect">
            <a:avLst/>
          </a:prstGeom>
          <a:noFill/>
          <a:ln/>
        </p:spPr>
        <p:txBody>
          <a:bodyPr wrap="none" lIns="0" tIns="0" rIns="0" bIns="0" rtlCol="0" anchor="t"/>
          <a:lstStyle/>
          <a:p>
            <a:pPr marL="0" indent="0" algn="l">
              <a:lnSpc>
                <a:spcPts val="2400"/>
              </a:lnSpc>
              <a:buNone/>
            </a:pPr>
            <a:r>
              <a:rPr lang="en-US" sz="1900" b="1">
                <a:solidFill>
                  <a:srgbClr val="F0FCFF"/>
                </a:solidFill>
                <a:latin typeface="Spline Sans Bold" pitchFamily="34" charset="0"/>
                <a:ea typeface="Spline Sans Bold" pitchFamily="34" charset="-122"/>
                <a:cs typeface="Spline Sans Bold" pitchFamily="34" charset="-120"/>
              </a:rPr>
              <a:t>Unemployed Individuals</a:t>
            </a:r>
            <a:endParaRPr lang="en-US" sz="1900"/>
          </a:p>
        </p:txBody>
      </p:sp>
      <p:sp>
        <p:nvSpPr>
          <p:cNvPr id="8" name="Text 6"/>
          <p:cNvSpPr/>
          <p:nvPr/>
        </p:nvSpPr>
        <p:spPr>
          <a:xfrm>
            <a:off x="7591544" y="2715919"/>
            <a:ext cx="6165413"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Without a job, wanting and available for work, meeting Bureau of Labor Statistics criteria, and qualifying as low or moderate-income.</a:t>
            </a:r>
            <a:endParaRPr lang="en-US" sz="1700"/>
          </a:p>
        </p:txBody>
      </p:sp>
      <p:sp>
        <p:nvSpPr>
          <p:cNvPr id="9" name="Text 7"/>
          <p:cNvSpPr/>
          <p:nvPr/>
        </p:nvSpPr>
        <p:spPr>
          <a:xfrm>
            <a:off x="7591544" y="3993460"/>
            <a:ext cx="3251835" cy="305991"/>
          </a:xfrm>
          <a:prstGeom prst="rect">
            <a:avLst/>
          </a:prstGeom>
          <a:noFill/>
          <a:ln/>
        </p:spPr>
        <p:txBody>
          <a:bodyPr wrap="none" lIns="0" tIns="0" rIns="0" bIns="0" rtlCol="0" anchor="t"/>
          <a:lstStyle/>
          <a:p>
            <a:pPr marL="0" indent="0" algn="l">
              <a:lnSpc>
                <a:spcPts val="2400"/>
              </a:lnSpc>
              <a:buNone/>
            </a:pPr>
            <a:r>
              <a:rPr lang="en-US" sz="1900" b="1">
                <a:solidFill>
                  <a:srgbClr val="F0FCFF"/>
                </a:solidFill>
                <a:latin typeface="Spline Sans Bold" pitchFamily="34" charset="0"/>
                <a:ea typeface="Spline Sans Bold" pitchFamily="34" charset="-122"/>
                <a:cs typeface="Spline Sans Bold" pitchFamily="34" charset="-120"/>
              </a:rPr>
              <a:t>Under-Employed Individuals</a:t>
            </a:r>
            <a:endParaRPr lang="en-US" sz="1900"/>
          </a:p>
        </p:txBody>
      </p:sp>
      <p:sp>
        <p:nvSpPr>
          <p:cNvPr id="10" name="Text 8"/>
          <p:cNvSpPr/>
          <p:nvPr/>
        </p:nvSpPr>
        <p:spPr>
          <a:xfrm>
            <a:off x="7591544" y="4519716"/>
            <a:ext cx="6165413"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Working part-time but desiring full-time employment, or working below their educational/skill level, seeking advancement opportunities.</a:t>
            </a:r>
            <a:endParaRPr lang="en-US" sz="1700"/>
          </a:p>
        </p:txBody>
      </p:sp>
      <p:sp>
        <p:nvSpPr>
          <p:cNvPr id="16" name="Text 7">
            <a:extLst>
              <a:ext uri="{FF2B5EF4-FFF2-40B4-BE49-F238E27FC236}">
                <a16:creationId xmlns:a16="http://schemas.microsoft.com/office/drawing/2014/main" id="{82589BFA-C30B-707A-12DA-CE3484D86F48}"/>
              </a:ext>
            </a:extLst>
          </p:cNvPr>
          <p:cNvSpPr/>
          <p:nvPr/>
        </p:nvSpPr>
        <p:spPr>
          <a:xfrm>
            <a:off x="7591544" y="5773153"/>
            <a:ext cx="3251835" cy="305991"/>
          </a:xfrm>
          <a:prstGeom prst="rect">
            <a:avLst/>
          </a:prstGeom>
          <a:noFill/>
          <a:ln/>
        </p:spPr>
        <p:txBody>
          <a:bodyPr wrap="none" lIns="0" tIns="0" rIns="0" bIns="0" rtlCol="0" anchor="t"/>
          <a:lstStyle/>
          <a:p>
            <a:pPr marL="0" indent="0" algn="l">
              <a:lnSpc>
                <a:spcPts val="2400"/>
              </a:lnSpc>
              <a:buNone/>
            </a:pPr>
            <a:r>
              <a:rPr lang="en-US" sz="1900" b="1">
                <a:solidFill>
                  <a:srgbClr val="F0FCFF"/>
                </a:solidFill>
                <a:latin typeface="Spline Sans Bold" pitchFamily="34" charset="0"/>
                <a:ea typeface="Spline Sans Bold" pitchFamily="34" charset="-122"/>
                <a:cs typeface="Spline Sans Bold" pitchFamily="34" charset="-120"/>
              </a:rPr>
              <a:t>Under-Represented Individuals</a:t>
            </a:r>
            <a:endParaRPr lang="en-US" sz="1900"/>
          </a:p>
        </p:txBody>
      </p:sp>
      <p:sp>
        <p:nvSpPr>
          <p:cNvPr id="17" name="Text 8">
            <a:extLst>
              <a:ext uri="{FF2B5EF4-FFF2-40B4-BE49-F238E27FC236}">
                <a16:creationId xmlns:a16="http://schemas.microsoft.com/office/drawing/2014/main" id="{811118BB-4575-08AE-8E1C-AFF42F0E00F3}"/>
              </a:ext>
            </a:extLst>
          </p:cNvPr>
          <p:cNvSpPr/>
          <p:nvPr/>
        </p:nvSpPr>
        <p:spPr>
          <a:xfrm>
            <a:off x="7591544" y="6275306"/>
            <a:ext cx="6165413"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Reside in or receive services in a qualified census tract or disproportionately impacted area or have experienced one or more barriers to employment that are considered risk factors.</a:t>
            </a:r>
            <a:endParaRPr lang="en-US" sz="17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67462" y="1031081"/>
            <a:ext cx="4913114"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Priority Communities</a:t>
            </a:r>
            <a:endParaRPr lang="en-US" sz="3850"/>
          </a:p>
        </p:txBody>
      </p:sp>
      <p:sp>
        <p:nvSpPr>
          <p:cNvPr id="4" name="Shape 1"/>
          <p:cNvSpPr/>
          <p:nvPr/>
        </p:nvSpPr>
        <p:spPr>
          <a:xfrm>
            <a:off x="6367462" y="2798651"/>
            <a:ext cx="3580805" cy="3007757"/>
          </a:xfrm>
          <a:prstGeom prst="roundRect">
            <a:avLst>
              <a:gd name="adj" fmla="val 4864"/>
            </a:avLst>
          </a:prstGeom>
          <a:solidFill>
            <a:srgbClr val="0A081B">
              <a:alpha val="75000"/>
            </a:srgbClr>
          </a:solidFill>
          <a:ln w="30480">
            <a:solidFill>
              <a:srgbClr val="16FFBB"/>
            </a:solidFill>
            <a:prstDash val="solid"/>
          </a:ln>
        </p:spPr>
        <p:txBody>
          <a:bodyPr/>
          <a:lstStyle/>
          <a:p>
            <a:endParaRPr lang="en-US"/>
          </a:p>
        </p:txBody>
      </p:sp>
      <p:sp>
        <p:nvSpPr>
          <p:cNvPr id="5" name="Shape 2"/>
          <p:cNvSpPr/>
          <p:nvPr/>
        </p:nvSpPr>
        <p:spPr>
          <a:xfrm>
            <a:off x="6336983" y="2765196"/>
            <a:ext cx="121920" cy="3007757"/>
          </a:xfrm>
          <a:prstGeom prst="roundRect">
            <a:avLst>
              <a:gd name="adj" fmla="val 271033"/>
            </a:avLst>
          </a:prstGeom>
          <a:solidFill>
            <a:srgbClr val="16FFBB"/>
          </a:solidFill>
          <a:ln/>
        </p:spPr>
        <p:txBody>
          <a:bodyPr/>
          <a:lstStyle/>
          <a:p>
            <a:endParaRPr lang="en-US"/>
          </a:p>
        </p:txBody>
      </p:sp>
      <p:sp>
        <p:nvSpPr>
          <p:cNvPr id="6" name="Text 3"/>
          <p:cNvSpPr/>
          <p:nvPr/>
        </p:nvSpPr>
        <p:spPr>
          <a:xfrm>
            <a:off x="6709648" y="3060548"/>
            <a:ext cx="2734270"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Qualified Census Tracts (QCT)</a:t>
            </a:r>
            <a:endParaRPr lang="en-US" sz="1900"/>
          </a:p>
        </p:txBody>
      </p:sp>
      <p:sp>
        <p:nvSpPr>
          <p:cNvPr id="7" name="Text 4"/>
          <p:cNvSpPr/>
          <p:nvPr/>
        </p:nvSpPr>
        <p:spPr>
          <a:xfrm>
            <a:off x="6709648" y="3498698"/>
            <a:ext cx="2987873" cy="140970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Census tracts with 50% of households below 60% of Area Median Gross Income or poverty rate of 25% or more</a:t>
            </a:r>
            <a:endParaRPr lang="en-US" sz="1700"/>
          </a:p>
        </p:txBody>
      </p:sp>
      <p:sp>
        <p:nvSpPr>
          <p:cNvPr id="8" name="Shape 5"/>
          <p:cNvSpPr/>
          <p:nvPr/>
        </p:nvSpPr>
        <p:spPr>
          <a:xfrm>
            <a:off x="10168533" y="2798651"/>
            <a:ext cx="3580805" cy="3007757"/>
          </a:xfrm>
          <a:prstGeom prst="roundRect">
            <a:avLst>
              <a:gd name="adj" fmla="val 4864"/>
            </a:avLst>
          </a:prstGeom>
          <a:solidFill>
            <a:srgbClr val="0A081B">
              <a:alpha val="75000"/>
            </a:srgbClr>
          </a:solidFill>
          <a:ln w="30480">
            <a:solidFill>
              <a:srgbClr val="29DDDA"/>
            </a:solidFill>
            <a:prstDash val="solid"/>
          </a:ln>
        </p:spPr>
        <p:txBody>
          <a:bodyPr/>
          <a:lstStyle/>
          <a:p>
            <a:endParaRPr lang="en-US"/>
          </a:p>
        </p:txBody>
      </p:sp>
      <p:sp>
        <p:nvSpPr>
          <p:cNvPr id="9" name="Shape 6"/>
          <p:cNvSpPr/>
          <p:nvPr/>
        </p:nvSpPr>
        <p:spPr>
          <a:xfrm>
            <a:off x="10138053" y="2765196"/>
            <a:ext cx="121920" cy="3007757"/>
          </a:xfrm>
          <a:prstGeom prst="roundRect">
            <a:avLst>
              <a:gd name="adj" fmla="val 271033"/>
            </a:avLst>
          </a:prstGeom>
          <a:solidFill>
            <a:srgbClr val="29DDDA"/>
          </a:solidFill>
          <a:ln/>
        </p:spPr>
        <p:txBody>
          <a:bodyPr/>
          <a:lstStyle/>
          <a:p>
            <a:endParaRPr lang="en-US"/>
          </a:p>
        </p:txBody>
      </p:sp>
      <p:sp>
        <p:nvSpPr>
          <p:cNvPr id="10" name="Text 7"/>
          <p:cNvSpPr/>
          <p:nvPr/>
        </p:nvSpPr>
        <p:spPr>
          <a:xfrm>
            <a:off x="10510718" y="3060548"/>
            <a:ext cx="2987873" cy="611981"/>
          </a:xfrm>
          <a:prstGeom prst="rect">
            <a:avLst/>
          </a:prstGeom>
          <a:noFill/>
          <a:ln/>
        </p:spPr>
        <p:txBody>
          <a:bodyPr wrap="squar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Disproportionately Impacted Areas (DIA)</a:t>
            </a:r>
            <a:endParaRPr lang="en-US" sz="1900"/>
          </a:p>
        </p:txBody>
      </p:sp>
      <p:sp>
        <p:nvSpPr>
          <p:cNvPr id="11" name="Text 8"/>
          <p:cNvSpPr/>
          <p:nvPr/>
        </p:nvSpPr>
        <p:spPr>
          <a:xfrm>
            <a:off x="10510718" y="3804688"/>
            <a:ext cx="2987873" cy="176212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ZIP codes severely affected by COVID-19 pandemic meeting specific poverty-related criteria relative to regional averages</a:t>
            </a:r>
            <a:endParaRPr lang="en-US" sz="1700"/>
          </a:p>
        </p:txBody>
      </p:sp>
      <p:sp>
        <p:nvSpPr>
          <p:cNvPr id="15" name="TextBox 14">
            <a:extLst>
              <a:ext uri="{FF2B5EF4-FFF2-40B4-BE49-F238E27FC236}">
                <a16:creationId xmlns:a16="http://schemas.microsoft.com/office/drawing/2014/main" id="{9651B74A-FC56-298C-9C29-2BA9B1804603}"/>
              </a:ext>
            </a:extLst>
          </p:cNvPr>
          <p:cNvSpPr txBox="1"/>
          <p:nvPr/>
        </p:nvSpPr>
        <p:spPr>
          <a:xfrm>
            <a:off x="6367462" y="6101372"/>
            <a:ext cx="7315200" cy="369332"/>
          </a:xfrm>
          <a:prstGeom prst="rect">
            <a:avLst/>
          </a:prstGeom>
          <a:noFill/>
        </p:spPr>
        <p:txBody>
          <a:bodyPr wrap="square">
            <a:spAutoFit/>
          </a:bodyPr>
          <a:lstStyle/>
          <a:p>
            <a:r>
              <a:rPr lang="en-US">
                <a:solidFill>
                  <a:schemeClr val="bg1"/>
                </a:solidFill>
              </a:rPr>
              <a:t>Link to QCT/DIA   https://www.illinoisworknet.com/qctdiamap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81063" y="1784985"/>
            <a:ext cx="11381065" cy="1223724"/>
          </a:xfrm>
          <a:prstGeom prst="rect">
            <a:avLst/>
          </a:prstGeom>
          <a:noFill/>
          <a:ln/>
        </p:spPr>
        <p:txBody>
          <a:bodyPr wrap="none" lIns="0" tIns="0" rIns="0" bIns="0" rtlCol="0" anchor="t"/>
          <a:lstStyle/>
          <a:p>
            <a:pPr marL="0" indent="0" algn="l">
              <a:lnSpc>
                <a:spcPts val="9600"/>
              </a:lnSpc>
              <a:buNone/>
            </a:pPr>
            <a:r>
              <a:rPr lang="en-US" sz="7700" b="1">
                <a:solidFill>
                  <a:srgbClr val="F0FCFF"/>
                </a:solidFill>
                <a:latin typeface="Spline Sans Bold" pitchFamily="34" charset="0"/>
                <a:ea typeface="Spline Sans Bold" pitchFamily="34" charset="-122"/>
                <a:cs typeface="Spline Sans Bold" pitchFamily="34" charset="-120"/>
              </a:rPr>
              <a:t>Two Program Categories</a:t>
            </a:r>
            <a:endParaRPr lang="en-US" sz="7700"/>
          </a:p>
        </p:txBody>
      </p:sp>
      <p:sp>
        <p:nvSpPr>
          <p:cNvPr id="3" name="Shape 1"/>
          <p:cNvSpPr/>
          <p:nvPr/>
        </p:nvSpPr>
        <p:spPr>
          <a:xfrm>
            <a:off x="881063" y="3449241"/>
            <a:ext cx="12868275" cy="2042755"/>
          </a:xfrm>
          <a:prstGeom prst="roundRect">
            <a:avLst>
              <a:gd name="adj" fmla="val 16176"/>
            </a:avLst>
          </a:prstGeom>
          <a:solidFill>
            <a:srgbClr val="0A081B"/>
          </a:solidFill>
          <a:ln w="22860">
            <a:solidFill>
              <a:srgbClr val="16FFBB"/>
            </a:solidFill>
            <a:prstDash val="solid"/>
          </a:ln>
        </p:spPr>
        <p:txBody>
          <a:bodyPr/>
          <a:lstStyle/>
          <a:p>
            <a:endParaRPr lang="en-US"/>
          </a:p>
        </p:txBody>
      </p:sp>
      <p:sp>
        <p:nvSpPr>
          <p:cNvPr id="4" name="Shape 2"/>
          <p:cNvSpPr/>
          <p:nvPr/>
        </p:nvSpPr>
        <p:spPr>
          <a:xfrm>
            <a:off x="903923" y="3472101"/>
            <a:ext cx="6411278" cy="1997035"/>
          </a:xfrm>
          <a:prstGeom prst="roundRect">
            <a:avLst>
              <a:gd name="adj" fmla="val 16547"/>
            </a:avLst>
          </a:prstGeom>
          <a:solidFill>
            <a:srgbClr val="0A081B"/>
          </a:solidFill>
          <a:ln/>
        </p:spPr>
        <p:txBody>
          <a:bodyPr/>
          <a:lstStyle/>
          <a:p>
            <a:endParaRPr lang="en-US"/>
          </a:p>
        </p:txBody>
      </p:sp>
      <p:sp>
        <p:nvSpPr>
          <p:cNvPr id="5" name="Text 3"/>
          <p:cNvSpPr/>
          <p:nvPr/>
        </p:nvSpPr>
        <p:spPr>
          <a:xfrm>
            <a:off x="1124188" y="3692366"/>
            <a:ext cx="3200043" cy="367070"/>
          </a:xfrm>
          <a:prstGeom prst="rect">
            <a:avLst/>
          </a:prstGeom>
          <a:noFill/>
          <a:ln/>
        </p:spPr>
        <p:txBody>
          <a:bodyPr wrap="none" lIns="0" tIns="0" rIns="0" bIns="0" rtlCol="0" anchor="t"/>
          <a:lstStyle/>
          <a:p>
            <a:pPr marL="0" indent="0" algn="l">
              <a:lnSpc>
                <a:spcPts val="2850"/>
              </a:lnSpc>
              <a:buNone/>
            </a:pPr>
            <a:r>
              <a:rPr lang="en-US" sz="2300" b="1">
                <a:solidFill>
                  <a:srgbClr val="E0E4E6"/>
                </a:solidFill>
                <a:latin typeface="Spline Sans Bold" pitchFamily="34" charset="0"/>
                <a:ea typeface="Spline Sans Bold" pitchFamily="34" charset="-122"/>
                <a:cs typeface="Spline Sans Bold" pitchFamily="34" charset="-120"/>
              </a:rPr>
              <a:t>Category 1: Adult Focus</a:t>
            </a:r>
            <a:endParaRPr lang="en-US" sz="2300"/>
          </a:p>
        </p:txBody>
      </p:sp>
      <p:sp>
        <p:nvSpPr>
          <p:cNvPr id="6" name="Text 4"/>
          <p:cNvSpPr/>
          <p:nvPr/>
        </p:nvSpPr>
        <p:spPr>
          <a:xfrm>
            <a:off x="1124188" y="4191595"/>
            <a:ext cx="5970746"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Services for unemployed, under-employed, or underrepresented adults 18 or older needing training to access employment or skill upgrades for career advancement.</a:t>
            </a:r>
            <a:endParaRPr lang="en-US" sz="1700"/>
          </a:p>
        </p:txBody>
      </p:sp>
      <p:sp>
        <p:nvSpPr>
          <p:cNvPr id="7" name="Shape 5"/>
          <p:cNvSpPr/>
          <p:nvPr/>
        </p:nvSpPr>
        <p:spPr>
          <a:xfrm>
            <a:off x="7315200" y="3472101"/>
            <a:ext cx="6411278" cy="1997035"/>
          </a:xfrm>
          <a:prstGeom prst="rect">
            <a:avLst/>
          </a:prstGeom>
          <a:solidFill>
            <a:srgbClr val="0A081B"/>
          </a:solidFill>
          <a:ln/>
        </p:spPr>
        <p:txBody>
          <a:bodyPr/>
          <a:lstStyle/>
          <a:p>
            <a:endParaRPr lang="en-US"/>
          </a:p>
        </p:txBody>
      </p:sp>
      <p:sp>
        <p:nvSpPr>
          <p:cNvPr id="8" name="Shape 6"/>
          <p:cNvSpPr/>
          <p:nvPr/>
        </p:nvSpPr>
        <p:spPr>
          <a:xfrm>
            <a:off x="7315200" y="3472101"/>
            <a:ext cx="30480" cy="1997035"/>
          </a:xfrm>
          <a:prstGeom prst="roundRect">
            <a:avLst>
              <a:gd name="adj" fmla="val 1084131"/>
            </a:avLst>
          </a:prstGeom>
          <a:solidFill>
            <a:srgbClr val="0FC3C0"/>
          </a:solidFill>
          <a:ln/>
        </p:spPr>
        <p:txBody>
          <a:bodyPr/>
          <a:lstStyle/>
          <a:p>
            <a:endParaRPr lang="en-US"/>
          </a:p>
        </p:txBody>
      </p:sp>
      <p:sp>
        <p:nvSpPr>
          <p:cNvPr id="9" name="Text 7"/>
          <p:cNvSpPr/>
          <p:nvPr/>
        </p:nvSpPr>
        <p:spPr>
          <a:xfrm>
            <a:off x="7535466" y="3692366"/>
            <a:ext cx="3297079" cy="367070"/>
          </a:xfrm>
          <a:prstGeom prst="rect">
            <a:avLst/>
          </a:prstGeom>
          <a:noFill/>
          <a:ln/>
        </p:spPr>
        <p:txBody>
          <a:bodyPr wrap="none" lIns="0" tIns="0" rIns="0" bIns="0" rtlCol="0" anchor="t"/>
          <a:lstStyle/>
          <a:p>
            <a:pPr marL="0" indent="0" algn="l">
              <a:lnSpc>
                <a:spcPts val="2850"/>
              </a:lnSpc>
              <a:buNone/>
            </a:pPr>
            <a:r>
              <a:rPr lang="en-US" sz="2300" b="1">
                <a:solidFill>
                  <a:srgbClr val="E0E4E6"/>
                </a:solidFill>
                <a:latin typeface="Spline Sans Bold" pitchFamily="34" charset="0"/>
                <a:ea typeface="Spline Sans Bold" pitchFamily="34" charset="-122"/>
                <a:cs typeface="Spline Sans Bold" pitchFamily="34" charset="-120"/>
              </a:rPr>
              <a:t>Category 2: Youth Focus</a:t>
            </a:r>
            <a:endParaRPr lang="en-US" sz="2300"/>
          </a:p>
        </p:txBody>
      </p:sp>
      <p:sp>
        <p:nvSpPr>
          <p:cNvPr id="10" name="Text 8"/>
          <p:cNvSpPr/>
          <p:nvPr/>
        </p:nvSpPr>
        <p:spPr>
          <a:xfrm>
            <a:off x="7535466" y="4191595"/>
            <a:ext cx="5970746" cy="105727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Programs for youth ages 16-24 combining academic, employability, and technical skills through contextualized instruction with robust supportive services.</a:t>
            </a:r>
            <a:endParaRPr lang="en-US" sz="1700"/>
          </a:p>
        </p:txBody>
      </p:sp>
      <p:sp>
        <p:nvSpPr>
          <p:cNvPr id="11" name="Text 9"/>
          <p:cNvSpPr/>
          <p:nvPr/>
        </p:nvSpPr>
        <p:spPr>
          <a:xfrm>
            <a:off x="881063" y="5739765"/>
            <a:ext cx="12868275" cy="704850"/>
          </a:xfrm>
          <a:prstGeom prst="rect">
            <a:avLst/>
          </a:prstGeom>
          <a:noFill/>
          <a:ln/>
        </p:spPr>
        <p:txBody>
          <a:bodyPr wrap="square" lIns="0" tIns="0" rIns="0" bIns="0" rtlCol="0" anchor="t"/>
          <a:lstStyle/>
          <a:p>
            <a:pPr marL="0" indent="0" algn="l">
              <a:lnSpc>
                <a:spcPts val="2750"/>
              </a:lnSpc>
              <a:buNone/>
            </a:pPr>
            <a:r>
              <a:rPr lang="en-US" sz="1700" b="1">
                <a:solidFill>
                  <a:srgbClr val="E0E4E6"/>
                </a:solidFill>
                <a:latin typeface="Barlow" pitchFamily="34" charset="0"/>
                <a:ea typeface="Barlow" pitchFamily="34" charset="-122"/>
                <a:cs typeface="Barlow" pitchFamily="34" charset="-120"/>
              </a:rPr>
              <a:t>Important:</a:t>
            </a:r>
            <a:r>
              <a:rPr lang="en-US" sz="1700">
                <a:solidFill>
                  <a:srgbClr val="E0E4E6"/>
                </a:solidFill>
                <a:latin typeface="Barlow" pitchFamily="34" charset="0"/>
                <a:ea typeface="Barlow" pitchFamily="34" charset="-122"/>
                <a:cs typeface="Barlow" pitchFamily="34" charset="-120"/>
              </a:rPr>
              <a:t> Applicants may apply for either adult OR youth programs, but not both. Each category requires distinct program design and partnership strategies.</a:t>
            </a:r>
            <a:endParaRPr lang="en-US" sz="1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81063" y="1655326"/>
            <a:ext cx="9340334"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Category 1: Adult Program Requirements</a:t>
            </a:r>
            <a:endParaRPr lang="en-US" sz="3850"/>
          </a:p>
        </p:txBody>
      </p:sp>
      <p:sp>
        <p:nvSpPr>
          <p:cNvPr id="3" name="Text 1"/>
          <p:cNvSpPr/>
          <p:nvPr/>
        </p:nvSpPr>
        <p:spPr>
          <a:xfrm>
            <a:off x="881063" y="2707838"/>
            <a:ext cx="220266" cy="275273"/>
          </a:xfrm>
          <a:prstGeom prst="rect">
            <a:avLst/>
          </a:prstGeom>
          <a:noFill/>
          <a:ln/>
        </p:spPr>
        <p:txBody>
          <a:bodyPr wrap="none" lIns="0" tIns="0" rIns="0" bIns="0" rtlCol="0" anchor="t"/>
          <a:lstStyle/>
          <a:p>
            <a:pPr marL="0" indent="0" algn="l">
              <a:lnSpc>
                <a:spcPts val="2750"/>
              </a:lnSpc>
              <a:buNone/>
            </a:pPr>
            <a:r>
              <a:rPr lang="en-US" sz="1700">
                <a:solidFill>
                  <a:srgbClr val="E0E4E6"/>
                </a:solidFill>
                <a:latin typeface="Spline Sans Light" pitchFamily="34" charset="0"/>
                <a:ea typeface="Spline Sans Light" pitchFamily="34" charset="-122"/>
                <a:cs typeface="Spline Sans Light" pitchFamily="34" charset="-120"/>
              </a:rPr>
              <a:t>01</a:t>
            </a:r>
            <a:endParaRPr lang="en-US" sz="1700"/>
          </a:p>
        </p:txBody>
      </p:sp>
      <p:sp>
        <p:nvSpPr>
          <p:cNvPr id="4" name="Shape 2"/>
          <p:cNvSpPr/>
          <p:nvPr/>
        </p:nvSpPr>
        <p:spPr>
          <a:xfrm>
            <a:off x="881063" y="3051691"/>
            <a:ext cx="6324005" cy="30480"/>
          </a:xfrm>
          <a:prstGeom prst="rect">
            <a:avLst/>
          </a:prstGeom>
          <a:solidFill>
            <a:srgbClr val="16FFBB"/>
          </a:solidFill>
          <a:ln/>
        </p:spPr>
        <p:txBody>
          <a:bodyPr/>
          <a:lstStyle/>
          <a:p>
            <a:endParaRPr lang="en-US"/>
          </a:p>
        </p:txBody>
      </p:sp>
      <p:sp>
        <p:nvSpPr>
          <p:cNvPr id="5" name="Text 3"/>
          <p:cNvSpPr/>
          <p:nvPr/>
        </p:nvSpPr>
        <p:spPr>
          <a:xfrm>
            <a:off x="881063" y="3222784"/>
            <a:ext cx="2959894"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Partnership Development</a:t>
            </a:r>
            <a:endParaRPr lang="en-US" sz="1900"/>
          </a:p>
        </p:txBody>
      </p:sp>
      <p:sp>
        <p:nvSpPr>
          <p:cNvPr id="6" name="Text 4"/>
          <p:cNvSpPr/>
          <p:nvPr/>
        </p:nvSpPr>
        <p:spPr>
          <a:xfrm>
            <a:off x="881063" y="3660934"/>
            <a:ext cx="6324005"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Demonstrate partnerships with employers and educational entities for local/regional strategies</a:t>
            </a:r>
            <a:endParaRPr lang="en-US" sz="1700"/>
          </a:p>
        </p:txBody>
      </p:sp>
      <p:sp>
        <p:nvSpPr>
          <p:cNvPr id="7" name="Text 5"/>
          <p:cNvSpPr/>
          <p:nvPr/>
        </p:nvSpPr>
        <p:spPr>
          <a:xfrm>
            <a:off x="7425333" y="2707838"/>
            <a:ext cx="220266" cy="275273"/>
          </a:xfrm>
          <a:prstGeom prst="rect">
            <a:avLst/>
          </a:prstGeom>
          <a:noFill/>
          <a:ln/>
        </p:spPr>
        <p:txBody>
          <a:bodyPr wrap="none" lIns="0" tIns="0" rIns="0" bIns="0" rtlCol="0" anchor="t"/>
          <a:lstStyle/>
          <a:p>
            <a:pPr marL="0" indent="0" algn="l">
              <a:lnSpc>
                <a:spcPts val="2750"/>
              </a:lnSpc>
              <a:buNone/>
            </a:pPr>
            <a:r>
              <a:rPr lang="en-US" sz="1700">
                <a:solidFill>
                  <a:srgbClr val="E0E4E6"/>
                </a:solidFill>
                <a:latin typeface="Spline Sans Light" pitchFamily="34" charset="0"/>
                <a:ea typeface="Spline Sans Light" pitchFamily="34" charset="-122"/>
                <a:cs typeface="Spline Sans Light" pitchFamily="34" charset="-120"/>
              </a:rPr>
              <a:t>02</a:t>
            </a:r>
            <a:endParaRPr lang="en-US" sz="1700"/>
          </a:p>
        </p:txBody>
      </p:sp>
      <p:sp>
        <p:nvSpPr>
          <p:cNvPr id="8" name="Shape 6"/>
          <p:cNvSpPr/>
          <p:nvPr/>
        </p:nvSpPr>
        <p:spPr>
          <a:xfrm>
            <a:off x="7425333" y="3051691"/>
            <a:ext cx="6324005" cy="30480"/>
          </a:xfrm>
          <a:prstGeom prst="rect">
            <a:avLst/>
          </a:prstGeom>
          <a:solidFill>
            <a:srgbClr val="29DDDA"/>
          </a:solidFill>
          <a:ln/>
        </p:spPr>
        <p:txBody>
          <a:bodyPr/>
          <a:lstStyle/>
          <a:p>
            <a:endParaRPr lang="en-US"/>
          </a:p>
        </p:txBody>
      </p:sp>
      <p:sp>
        <p:nvSpPr>
          <p:cNvPr id="9" name="Text 7"/>
          <p:cNvSpPr/>
          <p:nvPr/>
        </p:nvSpPr>
        <p:spPr>
          <a:xfrm>
            <a:off x="7425333" y="3222784"/>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Training Services</a:t>
            </a:r>
            <a:endParaRPr lang="en-US" sz="1900"/>
          </a:p>
        </p:txBody>
      </p:sp>
      <p:sp>
        <p:nvSpPr>
          <p:cNvPr id="10" name="Text 8"/>
          <p:cNvSpPr/>
          <p:nvPr/>
        </p:nvSpPr>
        <p:spPr>
          <a:xfrm>
            <a:off x="7425333" y="3660934"/>
            <a:ext cx="6324005"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Sector-specific occupational training with work-based learning opportunities and stackable certifications</a:t>
            </a:r>
            <a:endParaRPr lang="en-US" sz="1700"/>
          </a:p>
        </p:txBody>
      </p:sp>
      <p:sp>
        <p:nvSpPr>
          <p:cNvPr id="11" name="Text 9"/>
          <p:cNvSpPr/>
          <p:nvPr/>
        </p:nvSpPr>
        <p:spPr>
          <a:xfrm>
            <a:off x="881063" y="4751189"/>
            <a:ext cx="220266" cy="275273"/>
          </a:xfrm>
          <a:prstGeom prst="rect">
            <a:avLst/>
          </a:prstGeom>
          <a:noFill/>
          <a:ln/>
        </p:spPr>
        <p:txBody>
          <a:bodyPr wrap="none" lIns="0" tIns="0" rIns="0" bIns="0" rtlCol="0" anchor="t"/>
          <a:lstStyle/>
          <a:p>
            <a:pPr marL="0" indent="0" algn="l">
              <a:lnSpc>
                <a:spcPts val="2750"/>
              </a:lnSpc>
              <a:buNone/>
            </a:pPr>
            <a:r>
              <a:rPr lang="en-US" sz="1700">
                <a:solidFill>
                  <a:srgbClr val="E0E4E6"/>
                </a:solidFill>
                <a:latin typeface="Spline Sans Light" pitchFamily="34" charset="0"/>
                <a:ea typeface="Spline Sans Light" pitchFamily="34" charset="-122"/>
                <a:cs typeface="Spline Sans Light" pitchFamily="34" charset="-120"/>
              </a:rPr>
              <a:t>03</a:t>
            </a:r>
            <a:endParaRPr lang="en-US" sz="1700"/>
          </a:p>
        </p:txBody>
      </p:sp>
      <p:sp>
        <p:nvSpPr>
          <p:cNvPr id="12" name="Shape 10"/>
          <p:cNvSpPr/>
          <p:nvPr/>
        </p:nvSpPr>
        <p:spPr>
          <a:xfrm>
            <a:off x="881063" y="5095042"/>
            <a:ext cx="6324005" cy="30480"/>
          </a:xfrm>
          <a:prstGeom prst="rect">
            <a:avLst/>
          </a:prstGeom>
          <a:solidFill>
            <a:srgbClr val="37A7E7"/>
          </a:solidFill>
          <a:ln/>
        </p:spPr>
        <p:txBody>
          <a:bodyPr/>
          <a:lstStyle/>
          <a:p>
            <a:endParaRPr lang="en-US"/>
          </a:p>
        </p:txBody>
      </p:sp>
      <p:sp>
        <p:nvSpPr>
          <p:cNvPr id="13" name="Text 11"/>
          <p:cNvSpPr/>
          <p:nvPr/>
        </p:nvSpPr>
        <p:spPr>
          <a:xfrm>
            <a:off x="881063" y="5266134"/>
            <a:ext cx="304966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Essential Skills Integration</a:t>
            </a:r>
            <a:endParaRPr lang="en-US" sz="1900"/>
          </a:p>
        </p:txBody>
      </p:sp>
      <p:sp>
        <p:nvSpPr>
          <p:cNvPr id="14" name="Text 12"/>
          <p:cNvSpPr/>
          <p:nvPr/>
        </p:nvSpPr>
        <p:spPr>
          <a:xfrm>
            <a:off x="881063" y="5704284"/>
            <a:ext cx="6324005"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Include employability skills, digital literacy, financial literacy, and career readiness services</a:t>
            </a:r>
            <a:endParaRPr lang="en-US" sz="1700"/>
          </a:p>
        </p:txBody>
      </p:sp>
      <p:sp>
        <p:nvSpPr>
          <p:cNvPr id="15" name="Text 13"/>
          <p:cNvSpPr/>
          <p:nvPr/>
        </p:nvSpPr>
        <p:spPr>
          <a:xfrm>
            <a:off x="7425333" y="4751189"/>
            <a:ext cx="220266" cy="275273"/>
          </a:xfrm>
          <a:prstGeom prst="rect">
            <a:avLst/>
          </a:prstGeom>
          <a:noFill/>
          <a:ln/>
        </p:spPr>
        <p:txBody>
          <a:bodyPr wrap="none" lIns="0" tIns="0" rIns="0" bIns="0" rtlCol="0" anchor="t"/>
          <a:lstStyle/>
          <a:p>
            <a:pPr marL="0" indent="0" algn="l">
              <a:lnSpc>
                <a:spcPts val="2750"/>
              </a:lnSpc>
              <a:buNone/>
            </a:pPr>
            <a:r>
              <a:rPr lang="en-US" sz="1700">
                <a:solidFill>
                  <a:srgbClr val="E0E4E6"/>
                </a:solidFill>
                <a:latin typeface="Spline Sans Light" pitchFamily="34" charset="0"/>
                <a:ea typeface="Spline Sans Light" pitchFamily="34" charset="-122"/>
                <a:cs typeface="Spline Sans Light" pitchFamily="34" charset="-120"/>
              </a:rPr>
              <a:t>04</a:t>
            </a:r>
            <a:endParaRPr lang="en-US" sz="1700"/>
          </a:p>
        </p:txBody>
      </p:sp>
      <p:sp>
        <p:nvSpPr>
          <p:cNvPr id="16" name="Shape 14"/>
          <p:cNvSpPr/>
          <p:nvPr/>
        </p:nvSpPr>
        <p:spPr>
          <a:xfrm>
            <a:off x="7425333" y="5095042"/>
            <a:ext cx="6324005" cy="30480"/>
          </a:xfrm>
          <a:prstGeom prst="rect">
            <a:avLst/>
          </a:prstGeom>
          <a:solidFill>
            <a:schemeClr val="accent2">
              <a:lumMod val="75000"/>
            </a:schemeClr>
          </a:solidFill>
          <a:ln>
            <a:solidFill>
              <a:schemeClr val="accent2">
                <a:lumMod val="75000"/>
              </a:schemeClr>
            </a:solidFill>
          </a:ln>
        </p:spPr>
        <p:txBody>
          <a:bodyPr/>
          <a:lstStyle/>
          <a:p>
            <a:endParaRPr lang="en-US"/>
          </a:p>
        </p:txBody>
      </p:sp>
      <p:sp>
        <p:nvSpPr>
          <p:cNvPr id="17" name="Text 15"/>
          <p:cNvSpPr/>
          <p:nvPr/>
        </p:nvSpPr>
        <p:spPr>
          <a:xfrm>
            <a:off x="7425333" y="5266134"/>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Supportive Services</a:t>
            </a:r>
            <a:endParaRPr lang="en-US" sz="1900"/>
          </a:p>
        </p:txBody>
      </p:sp>
      <p:sp>
        <p:nvSpPr>
          <p:cNvPr id="18" name="Text 16"/>
          <p:cNvSpPr/>
          <p:nvPr/>
        </p:nvSpPr>
        <p:spPr>
          <a:xfrm>
            <a:off x="7425333" y="5704284"/>
            <a:ext cx="6324005" cy="70485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Comprehensive support including Barrier Reduction funding to ensure program completion and job retention</a:t>
            </a:r>
            <a:endParaRPr lang="en-US" sz="17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53678"/>
          </a:xfrm>
          <a:prstGeom prst="rect">
            <a:avLst/>
          </a:prstGeom>
        </p:spPr>
      </p:pic>
      <p:sp>
        <p:nvSpPr>
          <p:cNvPr id="3" name="Text 0"/>
          <p:cNvSpPr/>
          <p:nvPr/>
        </p:nvSpPr>
        <p:spPr>
          <a:xfrm>
            <a:off x="881063" y="3854887"/>
            <a:ext cx="9213771" cy="611981"/>
          </a:xfrm>
          <a:prstGeom prst="rect">
            <a:avLst/>
          </a:prstGeom>
          <a:noFill/>
          <a:ln/>
        </p:spPr>
        <p:txBody>
          <a:bodyPr wrap="none" lIns="0" tIns="0" rIns="0" bIns="0" rtlCol="0" anchor="t"/>
          <a:lstStyle/>
          <a:p>
            <a:pPr marL="0" indent="0" algn="l">
              <a:lnSpc>
                <a:spcPts val="4800"/>
              </a:lnSpc>
              <a:buNone/>
            </a:pPr>
            <a:r>
              <a:rPr lang="en-US" sz="3850" b="1">
                <a:solidFill>
                  <a:srgbClr val="F0FCFF"/>
                </a:solidFill>
                <a:latin typeface="Spline Sans Bold" pitchFamily="34" charset="0"/>
                <a:ea typeface="Spline Sans Bold" pitchFamily="34" charset="-122"/>
                <a:cs typeface="Spline Sans Bold" pitchFamily="34" charset="-120"/>
              </a:rPr>
              <a:t>Category 2: Youth Program Components</a:t>
            </a:r>
            <a:endParaRPr lang="en-US" sz="3850"/>
          </a:p>
        </p:txBody>
      </p:sp>
      <p:pic>
        <p:nvPicPr>
          <p:cNvPr id="4" name="Image 1" descr="preencoded.png"/>
          <p:cNvPicPr>
            <a:picLocks noChangeAspect="1"/>
          </p:cNvPicPr>
          <p:nvPr/>
        </p:nvPicPr>
        <p:blipFill>
          <a:blip r:embed="rId4"/>
          <a:stretch>
            <a:fillRect/>
          </a:stretch>
        </p:blipFill>
        <p:spPr>
          <a:xfrm>
            <a:off x="881063" y="4797266"/>
            <a:ext cx="550664" cy="550664"/>
          </a:xfrm>
          <a:prstGeom prst="rect">
            <a:avLst/>
          </a:prstGeom>
        </p:spPr>
      </p:pic>
      <p:sp>
        <p:nvSpPr>
          <p:cNvPr id="5" name="Text 1"/>
          <p:cNvSpPr/>
          <p:nvPr/>
        </p:nvSpPr>
        <p:spPr>
          <a:xfrm>
            <a:off x="1706999" y="4927997"/>
            <a:ext cx="3197900"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Academic &amp; Technical Skills</a:t>
            </a:r>
            <a:endParaRPr lang="en-US" sz="1900"/>
          </a:p>
        </p:txBody>
      </p:sp>
      <p:sp>
        <p:nvSpPr>
          <p:cNvPr id="6" name="Text 2"/>
          <p:cNvSpPr/>
          <p:nvPr/>
        </p:nvSpPr>
        <p:spPr>
          <a:xfrm>
            <a:off x="1706999" y="5366147"/>
            <a:ext cx="3279934" cy="1762125"/>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Mix of academic, employability, and technical skills through contextualized instruction involving educators and business leaders</a:t>
            </a:r>
            <a:endParaRPr lang="en-US" sz="1700"/>
          </a:p>
        </p:txBody>
      </p:sp>
      <p:pic>
        <p:nvPicPr>
          <p:cNvPr id="7" name="Image 2" descr="preencoded.png"/>
          <p:cNvPicPr>
            <a:picLocks noChangeAspect="1"/>
          </p:cNvPicPr>
          <p:nvPr/>
        </p:nvPicPr>
        <p:blipFill>
          <a:blip r:embed="rId5"/>
          <a:stretch>
            <a:fillRect/>
          </a:stretch>
        </p:blipFill>
        <p:spPr>
          <a:xfrm>
            <a:off x="5262205" y="4797266"/>
            <a:ext cx="550664" cy="550664"/>
          </a:xfrm>
          <a:prstGeom prst="rect">
            <a:avLst/>
          </a:prstGeom>
        </p:spPr>
      </p:pic>
      <p:sp>
        <p:nvSpPr>
          <p:cNvPr id="8" name="Text 3"/>
          <p:cNvSpPr/>
          <p:nvPr/>
        </p:nvSpPr>
        <p:spPr>
          <a:xfrm>
            <a:off x="6088142" y="4927997"/>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Industry Credentials</a:t>
            </a:r>
            <a:endParaRPr lang="en-US" sz="1900"/>
          </a:p>
        </p:txBody>
      </p:sp>
      <p:sp>
        <p:nvSpPr>
          <p:cNvPr id="9" name="Text 4"/>
          <p:cNvSpPr/>
          <p:nvPr/>
        </p:nvSpPr>
        <p:spPr>
          <a:xfrm>
            <a:off x="6088142" y="5366147"/>
            <a:ext cx="3279934" cy="140970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Training leading to state/federal licenses, associate/bachelor degrees, or entry into Registered Apprenticeship Programs</a:t>
            </a:r>
            <a:endParaRPr lang="en-US" sz="1700"/>
          </a:p>
        </p:txBody>
      </p:sp>
      <p:pic>
        <p:nvPicPr>
          <p:cNvPr id="10" name="Image 3" descr="preencoded.png"/>
          <p:cNvPicPr>
            <a:picLocks noChangeAspect="1"/>
          </p:cNvPicPr>
          <p:nvPr/>
        </p:nvPicPr>
        <p:blipFill>
          <a:blip r:embed="rId6"/>
          <a:stretch>
            <a:fillRect/>
          </a:stretch>
        </p:blipFill>
        <p:spPr>
          <a:xfrm>
            <a:off x="9643348" y="4797266"/>
            <a:ext cx="550664" cy="550664"/>
          </a:xfrm>
          <a:prstGeom prst="rect">
            <a:avLst/>
          </a:prstGeom>
        </p:spPr>
      </p:pic>
      <p:sp>
        <p:nvSpPr>
          <p:cNvPr id="11" name="Text 5"/>
          <p:cNvSpPr/>
          <p:nvPr/>
        </p:nvSpPr>
        <p:spPr>
          <a:xfrm>
            <a:off x="10469285" y="4927997"/>
            <a:ext cx="2447687" cy="305991"/>
          </a:xfrm>
          <a:prstGeom prst="rect">
            <a:avLst/>
          </a:prstGeom>
          <a:noFill/>
          <a:ln/>
        </p:spPr>
        <p:txBody>
          <a:bodyPr wrap="none" lIns="0" tIns="0" rIns="0" bIns="0" rtlCol="0" anchor="t"/>
          <a:lstStyle/>
          <a:p>
            <a:pPr marL="0" indent="0" algn="l">
              <a:lnSpc>
                <a:spcPts val="2400"/>
              </a:lnSpc>
              <a:buNone/>
            </a:pPr>
            <a:r>
              <a:rPr lang="en-US" sz="1900" b="1">
                <a:solidFill>
                  <a:srgbClr val="E0E4E6"/>
                </a:solidFill>
                <a:latin typeface="Spline Sans Bold" pitchFamily="34" charset="0"/>
                <a:ea typeface="Spline Sans Bold" pitchFamily="34" charset="-122"/>
                <a:cs typeface="Spline Sans Bold" pitchFamily="34" charset="-120"/>
              </a:rPr>
              <a:t>Work Experience</a:t>
            </a:r>
            <a:endParaRPr lang="en-US" sz="1900"/>
          </a:p>
        </p:txBody>
      </p:sp>
      <p:sp>
        <p:nvSpPr>
          <p:cNvPr id="12" name="Text 6"/>
          <p:cNvSpPr/>
          <p:nvPr/>
        </p:nvSpPr>
        <p:spPr>
          <a:xfrm>
            <a:off x="10469285" y="5366147"/>
            <a:ext cx="3280053" cy="1409700"/>
          </a:xfrm>
          <a:prstGeom prst="rect">
            <a:avLst/>
          </a:prstGeom>
          <a:noFill/>
          <a:ln/>
        </p:spPr>
        <p:txBody>
          <a:bodyPr wrap="square" lIns="0" tIns="0" rIns="0" bIns="0" rtlCol="0" anchor="t"/>
          <a:lstStyle/>
          <a:p>
            <a:pPr marL="0" indent="0" algn="l">
              <a:lnSpc>
                <a:spcPts val="2750"/>
              </a:lnSpc>
              <a:buNone/>
            </a:pPr>
            <a:r>
              <a:rPr lang="en-US" sz="1700">
                <a:solidFill>
                  <a:srgbClr val="E0E4E6"/>
                </a:solidFill>
                <a:latin typeface="Barlow" pitchFamily="34" charset="0"/>
                <a:ea typeface="Barlow" pitchFamily="34" charset="-122"/>
                <a:cs typeface="Barlow" pitchFamily="34" charset="-120"/>
              </a:rPr>
              <a:t>Paid or unpaid work experiences, internships, pre-apprenticeships, or apprenticeships guided by employer partners</a:t>
            </a:r>
            <a:endParaRPr lang="en-US" sz="17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691C890CC1C141B3769DAEBBB08F26" ma:contentTypeVersion="7" ma:contentTypeDescription="Create a new document." ma:contentTypeScope="" ma:versionID="e421a4fe5f8803a424d1170cd6b71f44">
  <xsd:schema xmlns:xsd="http://www.w3.org/2001/XMLSchema" xmlns:xs="http://www.w3.org/2001/XMLSchema" xmlns:p="http://schemas.microsoft.com/office/2006/metadata/properties" xmlns:ns1="http://schemas.microsoft.com/sharepoint/v3" xmlns:ns2="628deba3-ad18-4f7d-837d-8b626f24ef64" targetNamespace="http://schemas.microsoft.com/office/2006/metadata/properties" ma:root="true" ma:fieldsID="ccde1ab382c562759cc71332a52d597b" ns1:_="" ns2:_="">
    <xsd:import namespace="http://schemas.microsoft.com/sharepoint/v3"/>
    <xsd:import namespace="628deba3-ad18-4f7d-837d-8b626f24ef64"/>
    <xsd:element name="properties">
      <xsd:complexType>
        <xsd:sequence>
          <xsd:element name="documentManagement">
            <xsd:complexType>
              <xsd:all>
                <xsd:element ref="ns1:PublishingStartDate" minOccurs="0"/>
                <xsd:element ref="ns1:PublishingExpirationDate" minOccurs="0"/>
                <xsd:element ref="ns2:URL" minOccurs="0"/>
                <xsd:element ref="ns2:UR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8deba3-ad18-4f7d-837d-8b626f24ef64" elementFormDefault="qualified">
    <xsd:import namespace="http://schemas.microsoft.com/office/2006/documentManagement/types"/>
    <xsd:import namespace="http://schemas.microsoft.com/office/infopath/2007/PartnerControls"/>
    <xsd:element name="URL" ma:index="10" nillable="true" ma:displayName="URL"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element name="URLs" ma:index="11" nillable="true" ma:displayName="URLs" ma:list="{3e68b601-11f6-4942-a07e-a047c38a7446}" ma:internalName="URLs" ma:showField="ComplianceAssetI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URLs xmlns="628deba3-ad18-4f7d-837d-8b626f24ef64"/>
    <PublishingExpirationDate xmlns="http://schemas.microsoft.com/sharepoint/v3" xsi:nil="true"/>
    <PublishingStartDate xmlns="http://schemas.microsoft.com/sharepoint/v3" xsi:nil="true"/>
    <URL xmlns="628deba3-ad18-4f7d-837d-8b626f24ef64">
      <Url xsi:nil="true"/>
      <Description xsi:nil="true"/>
    </URL>
  </documentManagement>
</p:properties>
</file>

<file path=customXml/itemProps1.xml><?xml version="1.0" encoding="utf-8"?>
<ds:datastoreItem xmlns:ds="http://schemas.openxmlformats.org/officeDocument/2006/customXml" ds:itemID="{48C7D3ED-0FEE-4F84-9F43-4A986C343FA3}">
  <ds:schemaRefs>
    <ds:schemaRef ds:uri="http://schemas.microsoft.com/sharepoint/v3/contenttype/forms"/>
  </ds:schemaRefs>
</ds:datastoreItem>
</file>

<file path=customXml/itemProps2.xml><?xml version="1.0" encoding="utf-8"?>
<ds:datastoreItem xmlns:ds="http://schemas.openxmlformats.org/officeDocument/2006/customXml" ds:itemID="{19EDD432-7E16-44B0-80E3-14040090AFFD}"/>
</file>

<file path=customXml/itemProps3.xml><?xml version="1.0" encoding="utf-8"?>
<ds:datastoreItem xmlns:ds="http://schemas.openxmlformats.org/officeDocument/2006/customXml" ds:itemID="{6D3F0BC8-9737-442F-8A0A-A2C5FA955B44}">
  <ds:schemaRefs>
    <ds:schemaRef ds:uri="dd54045c-b46d-4c13-9da1-a7be3883e8fd"/>
    <ds:schemaRef ds:uri="eb97dfe2-fd51-4e41-93e8-d8716fab69f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25</Slides>
  <Notes>25</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revision>1</cp:revision>
  <dcterms:created xsi:type="dcterms:W3CDTF">2025-10-01T14:48:03Z</dcterms:created>
  <dcterms:modified xsi:type="dcterms:W3CDTF">2025-10-16T18:14:07Z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0x0101003D691C890CC1C141B3769DAEBBB08F26</vt:lpwstr>
  </property>
  <property fmtid="{D5CDD505-2E9C-101B-9397-08002B2CF9AE}" pid="3" name="MediaServiceImageTags">
    <vt:lpwstr/>
  </property>
</Properties>
</file>