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B7_6846EC0C.xml" ContentType="application/vnd.ms-powerpoint.comments+xml"/>
  <Override PartName="/ppt/comments/modernComment_1B8_8CADEB3E.xml" ContentType="application/vnd.ms-powerpoint.comments+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5.xml" ContentType="application/vnd.openxmlformats-officedocument.presentationml.notesSlide+xml"/>
  <Override PartName="/ppt/comments/modernComment_105_698F083E.xml" ContentType="application/vnd.ms-powerpoint.comments+xml"/>
  <Override PartName="/ppt/notesSlides/notesSlide26.xml" ContentType="application/vnd.openxmlformats-officedocument.presentationml.notesSlide+xml"/>
  <Override PartName="/ppt/comments/modernComment_11E_9645AF8.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4"/>
  </p:sldMasterIdLst>
  <p:notesMasterIdLst>
    <p:notesMasterId r:id="rId63"/>
  </p:notesMasterIdLst>
  <p:handoutMasterIdLst>
    <p:handoutMasterId r:id="rId64"/>
  </p:handoutMasterIdLst>
  <p:sldIdLst>
    <p:sldId id="327" r:id="rId5"/>
    <p:sldId id="442" r:id="rId6"/>
    <p:sldId id="353" r:id="rId7"/>
    <p:sldId id="360" r:id="rId8"/>
    <p:sldId id="354" r:id="rId9"/>
    <p:sldId id="372" r:id="rId10"/>
    <p:sldId id="339" r:id="rId11"/>
    <p:sldId id="373" r:id="rId12"/>
    <p:sldId id="425" r:id="rId13"/>
    <p:sldId id="450" r:id="rId14"/>
    <p:sldId id="359" r:id="rId15"/>
    <p:sldId id="393" r:id="rId16"/>
    <p:sldId id="395" r:id="rId17"/>
    <p:sldId id="401" r:id="rId18"/>
    <p:sldId id="427" r:id="rId19"/>
    <p:sldId id="428" r:id="rId20"/>
    <p:sldId id="429" r:id="rId21"/>
    <p:sldId id="361" r:id="rId22"/>
    <p:sldId id="451" r:id="rId23"/>
    <p:sldId id="362" r:id="rId24"/>
    <p:sldId id="432" r:id="rId25"/>
    <p:sldId id="443" r:id="rId26"/>
    <p:sldId id="444" r:id="rId27"/>
    <p:sldId id="445" r:id="rId28"/>
    <p:sldId id="452" r:id="rId29"/>
    <p:sldId id="453" r:id="rId30"/>
    <p:sldId id="448" r:id="rId31"/>
    <p:sldId id="447" r:id="rId32"/>
    <p:sldId id="439" r:id="rId33"/>
    <p:sldId id="440" r:id="rId34"/>
    <p:sldId id="430" r:id="rId35"/>
    <p:sldId id="256" r:id="rId36"/>
    <p:sldId id="300" r:id="rId37"/>
    <p:sldId id="306" r:id="rId38"/>
    <p:sldId id="260" r:id="rId39"/>
    <p:sldId id="261" r:id="rId40"/>
    <p:sldId id="262" r:id="rId41"/>
    <p:sldId id="265" r:id="rId42"/>
    <p:sldId id="266" r:id="rId43"/>
    <p:sldId id="267" r:id="rId44"/>
    <p:sldId id="268" r:id="rId45"/>
    <p:sldId id="298" r:id="rId46"/>
    <p:sldId id="279" r:id="rId47"/>
    <p:sldId id="280" r:id="rId48"/>
    <p:sldId id="454" r:id="rId49"/>
    <p:sldId id="455" r:id="rId50"/>
    <p:sldId id="456" r:id="rId51"/>
    <p:sldId id="281" r:id="rId52"/>
    <p:sldId id="374" r:id="rId53"/>
    <p:sldId id="282" r:id="rId54"/>
    <p:sldId id="283" r:id="rId55"/>
    <p:sldId id="285" r:id="rId56"/>
    <p:sldId id="286" r:id="rId57"/>
    <p:sldId id="287" r:id="rId58"/>
    <p:sldId id="460" r:id="rId59"/>
    <p:sldId id="459" r:id="rId60"/>
    <p:sldId id="458" r:id="rId61"/>
    <p:sldId id="457" r:id="rId6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4909C3-975F-2C85-8A58-7B50BBDA900C}" name="Monica Pruitt" initials="MP" userId="Monica Pruitt" providerId="None"/>
  <p188:author id="{15ACCCDB-BFFF-8DCA-00B5-2087AA87351D}" name="Stone, Tammy" initials="ST" userId="S::Tammy.Stone@Illinois.gov::e1ecd757-a85b-4308-804d-1244c722cb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nes, Lisa D." initials="JLD" lastIdx="1" clrIdx="0">
    <p:extLst>
      <p:ext uri="{19B8F6BF-5375-455C-9EA6-DF929625EA0E}">
        <p15:presenceInfo xmlns:p15="http://schemas.microsoft.com/office/powerpoint/2012/main" userId="S::Lisa.D.Jones@Illinois.gov::79f6bcf7-606c-454b-be0e-907ca5ad6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0048AA"/>
    <a:srgbClr val="011EAA"/>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143469-A698-4935-A810-34780C742C27}" v="336" dt="2023-12-05T20:06:40.724"/>
    <p1510:client id="{856B0490-85A3-D40E-E702-14619402885C}" v="376" dt="2023-12-13T14:52:48.366"/>
    <p1510:client id="{A420ED43-B5E2-461B-847C-F41FB6B25D36}" v="80" vWet="82" dt="2023-12-13T14:26:41.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ne, Tammy" userId="S::tammy.stone@illinois.gov::e1ecd757-a85b-4308-804d-1244c722cbdb" providerId="AD" clId="Web-{BBE7DB82-9EBC-4945-85F3-112E1E4C4074}"/>
    <pc:docChg chg="modSld">
      <pc:chgData name="Stone, Tammy" userId="S::tammy.stone@illinois.gov::e1ecd757-a85b-4308-804d-1244c722cbdb" providerId="AD" clId="Web-{BBE7DB82-9EBC-4945-85F3-112E1E4C4074}" dt="2023-11-03T19:50:29.617" v="21" actId="20577"/>
      <pc:docMkLst>
        <pc:docMk/>
      </pc:docMkLst>
      <pc:sldChg chg="delSp modSp">
        <pc:chgData name="Stone, Tammy" userId="S::tammy.stone@illinois.gov::e1ecd757-a85b-4308-804d-1244c722cbdb" providerId="AD" clId="Web-{BBE7DB82-9EBC-4945-85F3-112E1E4C4074}" dt="2023-11-03T19:50:29.617" v="21" actId="20577"/>
        <pc:sldMkLst>
          <pc:docMk/>
          <pc:sldMk cId="3754805416" sldId="353"/>
        </pc:sldMkLst>
        <pc:spChg chg="mod">
          <ac:chgData name="Stone, Tammy" userId="S::tammy.stone@illinois.gov::e1ecd757-a85b-4308-804d-1244c722cbdb" providerId="AD" clId="Web-{BBE7DB82-9EBC-4945-85F3-112E1E4C4074}" dt="2023-11-03T19:50:29.617" v="21" actId="20577"/>
          <ac:spMkLst>
            <pc:docMk/>
            <pc:sldMk cId="3754805416" sldId="353"/>
            <ac:spMk id="3" creationId="{4103C906-7546-409A-9122-E284F12B1887}"/>
          </ac:spMkLst>
        </pc:spChg>
        <pc:spChg chg="mod">
          <ac:chgData name="Stone, Tammy" userId="S::tammy.stone@illinois.gov::e1ecd757-a85b-4308-804d-1244c722cbdb" providerId="AD" clId="Web-{BBE7DB82-9EBC-4945-85F3-112E1E4C4074}" dt="2023-11-03T19:49:37.460" v="14" actId="20577"/>
          <ac:spMkLst>
            <pc:docMk/>
            <pc:sldMk cId="3754805416" sldId="353"/>
            <ac:spMk id="5" creationId="{428688FF-6D2F-42C7-9153-776A1D20381D}"/>
          </ac:spMkLst>
        </pc:spChg>
        <pc:spChg chg="mod">
          <ac:chgData name="Stone, Tammy" userId="S::tammy.stone@illinois.gov::e1ecd757-a85b-4308-804d-1244c722cbdb" providerId="AD" clId="Web-{BBE7DB82-9EBC-4945-85F3-112E1E4C4074}" dt="2023-11-03T19:49:56.570" v="16" actId="1076"/>
          <ac:spMkLst>
            <pc:docMk/>
            <pc:sldMk cId="3754805416" sldId="353"/>
            <ac:spMk id="7" creationId="{81234E40-EED9-42DB-A753-0C01D7862852}"/>
          </ac:spMkLst>
        </pc:spChg>
        <pc:spChg chg="del">
          <ac:chgData name="Stone, Tammy" userId="S::tammy.stone@illinois.gov::e1ecd757-a85b-4308-804d-1244c722cbdb" providerId="AD" clId="Web-{BBE7DB82-9EBC-4945-85F3-112E1E4C4074}" dt="2023-11-03T19:49:49.445" v="15"/>
          <ac:spMkLst>
            <pc:docMk/>
            <pc:sldMk cId="3754805416" sldId="353"/>
            <ac:spMk id="12" creationId="{3DD8E1B2-B631-4540-8578-63BA7865479D}"/>
          </ac:spMkLst>
        </pc:spChg>
      </pc:sldChg>
    </pc:docChg>
  </pc:docChgLst>
  <pc:docChgLst>
    <pc:chgData name="Stone, Tammy" userId="e1ecd757-a85b-4308-804d-1244c722cbdb" providerId="ADAL" clId="{A420ED43-B5E2-461B-847C-F41FB6B25D36}"/>
    <pc:docChg chg="undo custSel addSld delSld modSld sldOrd">
      <pc:chgData name="Stone, Tammy" userId="e1ecd757-a85b-4308-804d-1244c722cbdb" providerId="ADAL" clId="{A420ED43-B5E2-461B-847C-F41FB6B25D36}" dt="2023-12-06T16:45:49.951" v="3534" actId="1076"/>
      <pc:docMkLst>
        <pc:docMk/>
      </pc:docMkLst>
      <pc:sldChg chg="modSp mod modCm">
        <pc:chgData name="Stone, Tammy" userId="e1ecd757-a85b-4308-804d-1244c722cbdb" providerId="ADAL" clId="{A420ED43-B5E2-461B-847C-F41FB6B25D36}" dt="2023-11-27T15:14:54.769" v="1519" actId="1076"/>
        <pc:sldMkLst>
          <pc:docMk/>
          <pc:sldMk cId="1770981438" sldId="261"/>
        </pc:sldMkLst>
        <pc:spChg chg="mod">
          <ac:chgData name="Stone, Tammy" userId="e1ecd757-a85b-4308-804d-1244c722cbdb" providerId="ADAL" clId="{A420ED43-B5E2-461B-847C-F41FB6B25D36}" dt="2023-11-27T15:14:54.769" v="1519" actId="1076"/>
          <ac:spMkLst>
            <pc:docMk/>
            <pc:sldMk cId="1770981438" sldId="261"/>
            <ac:spMk id="8" creationId="{00000000-0000-0000-0000-000000000000}"/>
          </ac:spMkLst>
        </pc:spChg>
        <pc:spChg chg="mod">
          <ac:chgData name="Stone, Tammy" userId="e1ecd757-a85b-4308-804d-1244c722cbdb" providerId="ADAL" clId="{A420ED43-B5E2-461B-847C-F41FB6B25D36}" dt="2023-11-27T15:14:30.180" v="1517" actId="6549"/>
          <ac:spMkLst>
            <pc:docMk/>
            <pc:sldMk cId="1770981438" sldId="261"/>
            <ac:spMk id="12" creationId="{00000000-0000-0000-0000-000000000000}"/>
          </ac:spMkLst>
        </pc:spChg>
      </pc:sldChg>
      <pc:sldChg chg="modSp mod">
        <pc:chgData name="Stone, Tammy" userId="e1ecd757-a85b-4308-804d-1244c722cbdb" providerId="ADAL" clId="{A420ED43-B5E2-461B-847C-F41FB6B25D36}" dt="2023-11-20T22:40:43.613" v="1278" actId="13926"/>
        <pc:sldMkLst>
          <pc:docMk/>
          <pc:sldMk cId="3701690351" sldId="267"/>
        </pc:sldMkLst>
        <pc:spChg chg="mod">
          <ac:chgData name="Stone, Tammy" userId="e1ecd757-a85b-4308-804d-1244c722cbdb" providerId="ADAL" clId="{A420ED43-B5E2-461B-847C-F41FB6B25D36}" dt="2023-11-20T22:40:43.613" v="1278" actId="13926"/>
          <ac:spMkLst>
            <pc:docMk/>
            <pc:sldMk cId="3701690351" sldId="267"/>
            <ac:spMk id="12" creationId="{00000000-0000-0000-0000-000000000000}"/>
          </ac:spMkLst>
        </pc:spChg>
      </pc:sldChg>
      <pc:sldChg chg="addCm">
        <pc:chgData name="Stone, Tammy" userId="e1ecd757-a85b-4308-804d-1244c722cbdb" providerId="ADAL" clId="{A420ED43-B5E2-461B-847C-F41FB6B25D36}" dt="2023-11-20T22:43:25.147" v="1280"/>
        <pc:sldMkLst>
          <pc:docMk/>
          <pc:sldMk cId="157571832" sldId="286"/>
        </pc:sldMkLst>
      </pc:sldChg>
      <pc:sldChg chg="modCm">
        <pc:chgData name="Stone, Tammy" userId="e1ecd757-a85b-4308-804d-1244c722cbdb" providerId="ADAL" clId="{A420ED43-B5E2-461B-847C-F41FB6B25D36}" dt="2023-11-20T22:42:34.298" v="1279"/>
        <pc:sldMkLst>
          <pc:docMk/>
          <pc:sldMk cId="829081782" sldId="291"/>
        </pc:sldMkLst>
      </pc:sldChg>
      <pc:sldChg chg="modSp mod">
        <pc:chgData name="Stone, Tammy" userId="e1ecd757-a85b-4308-804d-1244c722cbdb" providerId="ADAL" clId="{A420ED43-B5E2-461B-847C-F41FB6B25D36}" dt="2023-11-20T22:07:46.771" v="607" actId="20577"/>
        <pc:sldMkLst>
          <pc:docMk/>
          <pc:sldMk cId="3754805416" sldId="353"/>
        </pc:sldMkLst>
        <pc:spChg chg="mod">
          <ac:chgData name="Stone, Tammy" userId="e1ecd757-a85b-4308-804d-1244c722cbdb" providerId="ADAL" clId="{A420ED43-B5E2-461B-847C-F41FB6B25D36}" dt="2023-11-20T22:07:46.771" v="607" actId="20577"/>
          <ac:spMkLst>
            <pc:docMk/>
            <pc:sldMk cId="3754805416" sldId="353"/>
            <ac:spMk id="2" creationId="{38F6D7F1-E720-4CB1-B920-FAC3D7D5872C}"/>
          </ac:spMkLst>
        </pc:spChg>
        <pc:spChg chg="mod">
          <ac:chgData name="Stone, Tammy" userId="e1ecd757-a85b-4308-804d-1244c722cbdb" providerId="ADAL" clId="{A420ED43-B5E2-461B-847C-F41FB6B25D36}" dt="2023-11-20T21:57:44.722" v="289" actId="6549"/>
          <ac:spMkLst>
            <pc:docMk/>
            <pc:sldMk cId="3754805416" sldId="353"/>
            <ac:spMk id="3" creationId="{4103C906-7546-409A-9122-E284F12B1887}"/>
          </ac:spMkLst>
        </pc:spChg>
        <pc:spChg chg="mod">
          <ac:chgData name="Stone, Tammy" userId="e1ecd757-a85b-4308-804d-1244c722cbdb" providerId="ADAL" clId="{A420ED43-B5E2-461B-847C-F41FB6B25D36}" dt="2023-11-20T22:07:11.996" v="590" actId="20577"/>
          <ac:spMkLst>
            <pc:docMk/>
            <pc:sldMk cId="3754805416" sldId="353"/>
            <ac:spMk id="5" creationId="{428688FF-6D2F-42C7-9153-776A1D20381D}"/>
          </ac:spMkLst>
        </pc:spChg>
        <pc:spChg chg="mod">
          <ac:chgData name="Stone, Tammy" userId="e1ecd757-a85b-4308-804d-1244c722cbdb" providerId="ADAL" clId="{A420ED43-B5E2-461B-847C-F41FB6B25D36}" dt="2023-11-20T21:48:49.400" v="19" actId="255"/>
          <ac:spMkLst>
            <pc:docMk/>
            <pc:sldMk cId="3754805416" sldId="353"/>
            <ac:spMk id="7" creationId="{81234E40-EED9-42DB-A753-0C01D7862852}"/>
          </ac:spMkLst>
        </pc:spChg>
      </pc:sldChg>
      <pc:sldChg chg="modSp">
        <pc:chgData name="Stone, Tammy" userId="e1ecd757-a85b-4308-804d-1244c722cbdb" providerId="ADAL" clId="{A420ED43-B5E2-461B-847C-F41FB6B25D36}" dt="2023-11-22T16:33:50.293" v="1346" actId="20577"/>
        <pc:sldMkLst>
          <pc:docMk/>
          <pc:sldMk cId="1440219613" sldId="359"/>
        </pc:sldMkLst>
        <pc:graphicFrameChg chg="mod">
          <ac:chgData name="Stone, Tammy" userId="e1ecd757-a85b-4308-804d-1244c722cbdb" providerId="ADAL" clId="{A420ED43-B5E2-461B-847C-F41FB6B25D36}" dt="2023-11-22T16:33:50.293" v="1346" actId="20577"/>
          <ac:graphicFrameMkLst>
            <pc:docMk/>
            <pc:sldMk cId="1440219613" sldId="359"/>
            <ac:graphicFrameMk id="14" creationId="{AE151EF9-CAD0-064D-B44F-B8DB8F81932F}"/>
          </ac:graphicFrameMkLst>
        </pc:graphicFrameChg>
      </pc:sldChg>
      <pc:sldChg chg="modSp mod">
        <pc:chgData name="Stone, Tammy" userId="e1ecd757-a85b-4308-804d-1244c722cbdb" providerId="ADAL" clId="{A420ED43-B5E2-461B-847C-F41FB6B25D36}" dt="2023-11-27T15:00:45.945" v="1361" actId="14100"/>
        <pc:sldMkLst>
          <pc:docMk/>
          <pc:sldMk cId="2513480478" sldId="360"/>
        </pc:sldMkLst>
        <pc:spChg chg="mod">
          <ac:chgData name="Stone, Tammy" userId="e1ecd757-a85b-4308-804d-1244c722cbdb" providerId="ADAL" clId="{A420ED43-B5E2-461B-847C-F41FB6B25D36}" dt="2023-11-20T22:10:26.366" v="673" actId="14100"/>
          <ac:spMkLst>
            <pc:docMk/>
            <pc:sldMk cId="2513480478" sldId="360"/>
            <ac:spMk id="3" creationId="{A2118FD8-2B6B-6F43-842F-E4C0A5F2527E}"/>
          </ac:spMkLst>
        </pc:spChg>
        <pc:spChg chg="mod">
          <ac:chgData name="Stone, Tammy" userId="e1ecd757-a85b-4308-804d-1244c722cbdb" providerId="ADAL" clId="{A420ED43-B5E2-461B-847C-F41FB6B25D36}" dt="2023-11-20T22:15:12.031" v="820" actId="5793"/>
          <ac:spMkLst>
            <pc:docMk/>
            <pc:sldMk cId="2513480478" sldId="360"/>
            <ac:spMk id="7" creationId="{EEAFF95E-190C-4775-9EBF-1E7226990C7A}"/>
          </ac:spMkLst>
        </pc:spChg>
        <pc:graphicFrameChg chg="mod">
          <ac:chgData name="Stone, Tammy" userId="e1ecd757-a85b-4308-804d-1244c722cbdb" providerId="ADAL" clId="{A420ED43-B5E2-461B-847C-F41FB6B25D36}" dt="2023-11-27T15:00:45.945" v="1361" actId="14100"/>
          <ac:graphicFrameMkLst>
            <pc:docMk/>
            <pc:sldMk cId="2513480478" sldId="360"/>
            <ac:graphicFrameMk id="10" creationId="{8633A5E8-4396-6243-9A5A-EC04AA6530DA}"/>
          </ac:graphicFrameMkLst>
        </pc:graphicFrameChg>
      </pc:sldChg>
      <pc:sldChg chg="addSp delSp modSp mod">
        <pc:chgData name="Stone, Tammy" userId="e1ecd757-a85b-4308-804d-1244c722cbdb" providerId="ADAL" clId="{A420ED43-B5E2-461B-847C-F41FB6B25D36}" dt="2023-11-27T15:04:47.773" v="1379" actId="22"/>
        <pc:sldMkLst>
          <pc:docMk/>
          <pc:sldMk cId="2423412129" sldId="361"/>
        </pc:sldMkLst>
        <pc:spChg chg="add del">
          <ac:chgData name="Stone, Tammy" userId="e1ecd757-a85b-4308-804d-1244c722cbdb" providerId="ADAL" clId="{A420ED43-B5E2-461B-847C-F41FB6B25D36}" dt="2023-11-27T15:04:47.773" v="1379" actId="22"/>
          <ac:spMkLst>
            <pc:docMk/>
            <pc:sldMk cId="2423412129" sldId="361"/>
            <ac:spMk id="3" creationId="{0641220E-FF28-C30A-F5EA-BDADADA66BF3}"/>
          </ac:spMkLst>
        </pc:spChg>
        <pc:spChg chg="mod">
          <ac:chgData name="Stone, Tammy" userId="e1ecd757-a85b-4308-804d-1244c722cbdb" providerId="ADAL" clId="{A420ED43-B5E2-461B-847C-F41FB6B25D36}" dt="2023-11-27T15:04:29.545" v="1377" actId="6549"/>
          <ac:spMkLst>
            <pc:docMk/>
            <pc:sldMk cId="2423412129" sldId="361"/>
            <ac:spMk id="9" creationId="{B75B4F1D-04D9-2D49-8FE0-AD78B7485C94}"/>
          </ac:spMkLst>
        </pc:spChg>
      </pc:sldChg>
      <pc:sldChg chg="modSp mod">
        <pc:chgData name="Stone, Tammy" userId="e1ecd757-a85b-4308-804d-1244c722cbdb" providerId="ADAL" clId="{A420ED43-B5E2-461B-847C-F41FB6B25D36}" dt="2023-11-27T15:05:22.224" v="1414" actId="6549"/>
        <pc:sldMkLst>
          <pc:docMk/>
          <pc:sldMk cId="2688681780" sldId="362"/>
        </pc:sldMkLst>
        <pc:spChg chg="mod">
          <ac:chgData name="Stone, Tammy" userId="e1ecd757-a85b-4308-804d-1244c722cbdb" providerId="ADAL" clId="{A420ED43-B5E2-461B-847C-F41FB6B25D36}" dt="2023-11-27T15:05:22.224" v="1414" actId="6549"/>
          <ac:spMkLst>
            <pc:docMk/>
            <pc:sldMk cId="2688681780" sldId="362"/>
            <ac:spMk id="2" creationId="{08D9D78B-A826-9843-B783-0F57541404D5}"/>
          </ac:spMkLst>
        </pc:spChg>
      </pc:sldChg>
      <pc:sldChg chg="modSp mod">
        <pc:chgData name="Stone, Tammy" userId="e1ecd757-a85b-4308-804d-1244c722cbdb" providerId="ADAL" clId="{A420ED43-B5E2-461B-847C-F41FB6B25D36}" dt="2023-11-27T14:59:48.784" v="1359"/>
        <pc:sldMkLst>
          <pc:docMk/>
          <pc:sldMk cId="3626869637" sldId="372"/>
        </pc:sldMkLst>
        <pc:spChg chg="mod">
          <ac:chgData name="Stone, Tammy" userId="e1ecd757-a85b-4308-804d-1244c722cbdb" providerId="ADAL" clId="{A420ED43-B5E2-461B-847C-F41FB6B25D36}" dt="2023-11-22T16:30:38.192" v="1307" actId="20577"/>
          <ac:spMkLst>
            <pc:docMk/>
            <pc:sldMk cId="3626869637" sldId="372"/>
            <ac:spMk id="23" creationId="{1478123E-4153-4AA2-9E04-E0731745D769}"/>
          </ac:spMkLst>
        </pc:spChg>
        <pc:graphicFrameChg chg="mod">
          <ac:chgData name="Stone, Tammy" userId="e1ecd757-a85b-4308-804d-1244c722cbdb" providerId="ADAL" clId="{A420ED43-B5E2-461B-847C-F41FB6B25D36}" dt="2023-11-27T14:59:48.784" v="1359"/>
          <ac:graphicFrameMkLst>
            <pc:docMk/>
            <pc:sldMk cId="3626869637" sldId="372"/>
            <ac:graphicFrameMk id="5" creationId="{234D41A8-0C60-0044-A6B7-5C62E0C5B7FF}"/>
          </ac:graphicFrameMkLst>
        </pc:graphicFrameChg>
      </pc:sldChg>
      <pc:sldChg chg="modSp mod">
        <pc:chgData name="Stone, Tammy" userId="e1ecd757-a85b-4308-804d-1244c722cbdb" providerId="ADAL" clId="{A420ED43-B5E2-461B-847C-F41FB6B25D36}" dt="2023-11-20T22:25:14.685" v="1225" actId="20577"/>
        <pc:sldMkLst>
          <pc:docMk/>
          <pc:sldMk cId="120566337" sldId="373"/>
        </pc:sldMkLst>
        <pc:spChg chg="mod">
          <ac:chgData name="Stone, Tammy" userId="e1ecd757-a85b-4308-804d-1244c722cbdb" providerId="ADAL" clId="{A420ED43-B5E2-461B-847C-F41FB6B25D36}" dt="2023-11-20T22:25:14.685" v="1225" actId="20577"/>
          <ac:spMkLst>
            <pc:docMk/>
            <pc:sldMk cId="120566337" sldId="373"/>
            <ac:spMk id="6" creationId="{141A3459-B102-6249-A250-8B7E446C5958}"/>
          </ac:spMkLst>
        </pc:spChg>
      </pc:sldChg>
      <pc:sldChg chg="modSp">
        <pc:chgData name="Stone, Tammy" userId="e1ecd757-a85b-4308-804d-1244c722cbdb" providerId="ADAL" clId="{A420ED43-B5E2-461B-847C-F41FB6B25D36}" dt="2023-11-27T15:02:05.455" v="1362"/>
        <pc:sldMkLst>
          <pc:docMk/>
          <pc:sldMk cId="1011614211" sldId="401"/>
        </pc:sldMkLst>
        <pc:graphicFrameChg chg="mod">
          <ac:chgData name="Stone, Tammy" userId="e1ecd757-a85b-4308-804d-1244c722cbdb" providerId="ADAL" clId="{A420ED43-B5E2-461B-847C-F41FB6B25D36}" dt="2023-11-27T15:02:05.455" v="1362"/>
          <ac:graphicFrameMkLst>
            <pc:docMk/>
            <pc:sldMk cId="1011614211" sldId="401"/>
            <ac:graphicFrameMk id="5" creationId="{7E3AA892-3046-DF45-BD60-B9C617B0A8AA}"/>
          </ac:graphicFrameMkLst>
        </pc:graphicFrameChg>
      </pc:sldChg>
      <pc:sldChg chg="modSp mod">
        <pc:chgData name="Stone, Tammy" userId="e1ecd757-a85b-4308-804d-1244c722cbdb" providerId="ADAL" clId="{A420ED43-B5E2-461B-847C-F41FB6B25D36}" dt="2023-11-27T15:02:29.486" v="1367" actId="20577"/>
        <pc:sldMkLst>
          <pc:docMk/>
          <pc:sldMk cId="255165192" sldId="427"/>
        </pc:sldMkLst>
        <pc:spChg chg="mod">
          <ac:chgData name="Stone, Tammy" userId="e1ecd757-a85b-4308-804d-1244c722cbdb" providerId="ADAL" clId="{A420ED43-B5E2-461B-847C-F41FB6B25D36}" dt="2023-11-27T15:02:29.486" v="1367" actId="20577"/>
          <ac:spMkLst>
            <pc:docMk/>
            <pc:sldMk cId="255165192" sldId="427"/>
            <ac:spMk id="7" creationId="{D98351D4-0085-4E33-B85B-5390A4E84B59}"/>
          </ac:spMkLst>
        </pc:spChg>
      </pc:sldChg>
      <pc:sldChg chg="modSp mod">
        <pc:chgData name="Stone, Tammy" userId="e1ecd757-a85b-4308-804d-1244c722cbdb" providerId="ADAL" clId="{A420ED43-B5E2-461B-847C-F41FB6B25D36}" dt="2023-11-27T15:03:14.308" v="1368" actId="6549"/>
        <pc:sldMkLst>
          <pc:docMk/>
          <pc:sldMk cId="491272641" sldId="428"/>
        </pc:sldMkLst>
        <pc:spChg chg="mod">
          <ac:chgData name="Stone, Tammy" userId="e1ecd757-a85b-4308-804d-1244c722cbdb" providerId="ADAL" clId="{A420ED43-B5E2-461B-847C-F41FB6B25D36}" dt="2023-11-27T15:03:14.308" v="1368" actId="6549"/>
          <ac:spMkLst>
            <pc:docMk/>
            <pc:sldMk cId="491272641" sldId="428"/>
            <ac:spMk id="3" creationId="{B1B2BD8A-D50D-9F40-A011-A60C6AABBBAC}"/>
          </ac:spMkLst>
        </pc:spChg>
      </pc:sldChg>
      <pc:sldChg chg="modSp mod">
        <pc:chgData name="Stone, Tammy" userId="e1ecd757-a85b-4308-804d-1244c722cbdb" providerId="ADAL" clId="{A420ED43-B5E2-461B-847C-F41FB6B25D36}" dt="2023-11-20T22:39:35.849" v="1276" actId="6549"/>
        <pc:sldMkLst>
          <pc:docMk/>
          <pc:sldMk cId="445005381" sldId="430"/>
        </pc:sldMkLst>
        <pc:spChg chg="mod">
          <ac:chgData name="Stone, Tammy" userId="e1ecd757-a85b-4308-804d-1244c722cbdb" providerId="ADAL" clId="{A420ED43-B5E2-461B-847C-F41FB6B25D36}" dt="2023-11-20T22:39:35.849" v="1276" actId="6549"/>
          <ac:spMkLst>
            <pc:docMk/>
            <pc:sldMk cId="445005381" sldId="430"/>
            <ac:spMk id="3" creationId="{8FAEFCAD-55E8-344B-BCE4-6E6AC8859B5E}"/>
          </ac:spMkLst>
        </pc:spChg>
      </pc:sldChg>
      <pc:sldChg chg="addSp delSp modSp mod">
        <pc:chgData name="Stone, Tammy" userId="e1ecd757-a85b-4308-804d-1244c722cbdb" providerId="ADAL" clId="{A420ED43-B5E2-461B-847C-F41FB6B25D36}" dt="2023-12-06T16:41:15.730" v="3505" actId="20577"/>
        <pc:sldMkLst>
          <pc:docMk/>
          <pc:sldMk cId="1313187087" sldId="432"/>
        </pc:sldMkLst>
        <pc:spChg chg="mod">
          <ac:chgData name="Stone, Tammy" userId="e1ecd757-a85b-4308-804d-1244c722cbdb" providerId="ADAL" clId="{A420ED43-B5E2-461B-847C-F41FB6B25D36}" dt="2023-11-27T15:12:43.016" v="1512"/>
          <ac:spMkLst>
            <pc:docMk/>
            <pc:sldMk cId="1313187087" sldId="432"/>
            <ac:spMk id="5" creationId="{25393394-57F8-6006-0078-0DD5AD97D592}"/>
          </ac:spMkLst>
        </pc:spChg>
        <pc:spChg chg="mod">
          <ac:chgData name="Stone, Tammy" userId="e1ecd757-a85b-4308-804d-1244c722cbdb" providerId="ADAL" clId="{A420ED43-B5E2-461B-847C-F41FB6B25D36}" dt="2023-11-27T15:12:43.016" v="1512"/>
          <ac:spMkLst>
            <pc:docMk/>
            <pc:sldMk cId="1313187087" sldId="432"/>
            <ac:spMk id="6" creationId="{2287E443-C62D-BE8A-C908-CF67C3338331}"/>
          </ac:spMkLst>
        </pc:spChg>
        <pc:grpChg chg="add del mod">
          <ac:chgData name="Stone, Tammy" userId="e1ecd757-a85b-4308-804d-1244c722cbdb" providerId="ADAL" clId="{A420ED43-B5E2-461B-847C-F41FB6B25D36}" dt="2023-11-27T15:13:01.983" v="1514" actId="478"/>
          <ac:grpSpMkLst>
            <pc:docMk/>
            <pc:sldMk cId="1313187087" sldId="432"/>
            <ac:grpSpMk id="3" creationId="{5B27EA3F-6E33-0EBB-C8E1-6EF63DDAF6CC}"/>
          </ac:grpSpMkLst>
        </pc:grpChg>
        <pc:graphicFrameChg chg="mod">
          <ac:chgData name="Stone, Tammy" userId="e1ecd757-a85b-4308-804d-1244c722cbdb" providerId="ADAL" clId="{A420ED43-B5E2-461B-847C-F41FB6B25D36}" dt="2023-12-06T16:41:15.730" v="3505" actId="20577"/>
          <ac:graphicFrameMkLst>
            <pc:docMk/>
            <pc:sldMk cId="1313187087" sldId="432"/>
            <ac:graphicFrameMk id="8" creationId="{019590C2-70A6-2D4E-84DF-4C11C34E14F3}"/>
          </ac:graphicFrameMkLst>
        </pc:graphicFrameChg>
      </pc:sldChg>
      <pc:sldChg chg="modSp mod">
        <pc:chgData name="Stone, Tammy" userId="e1ecd757-a85b-4308-804d-1244c722cbdb" providerId="ADAL" clId="{A420ED43-B5E2-461B-847C-F41FB6B25D36}" dt="2023-11-20T22:38:56.508" v="1253" actId="20577"/>
        <pc:sldMkLst>
          <pc:docMk/>
          <pc:sldMk cId="2360208190" sldId="440"/>
        </pc:sldMkLst>
        <pc:spChg chg="mod">
          <ac:chgData name="Stone, Tammy" userId="e1ecd757-a85b-4308-804d-1244c722cbdb" providerId="ADAL" clId="{A420ED43-B5E2-461B-847C-F41FB6B25D36}" dt="2023-11-20T22:38:56.508" v="1253" actId="20577"/>
          <ac:spMkLst>
            <pc:docMk/>
            <pc:sldMk cId="2360208190" sldId="440"/>
            <ac:spMk id="3" creationId="{F4C2B866-8F56-E140-BF0A-B0B95FA0F8C7}"/>
          </ac:spMkLst>
        </pc:spChg>
      </pc:sldChg>
      <pc:sldChg chg="modSp mod">
        <pc:chgData name="Stone, Tammy" userId="e1ecd757-a85b-4308-804d-1244c722cbdb" providerId="ADAL" clId="{A420ED43-B5E2-461B-847C-F41FB6B25D36}" dt="2023-12-06T16:11:35.150" v="2382" actId="14100"/>
        <pc:sldMkLst>
          <pc:docMk/>
          <pc:sldMk cId="3226536892" sldId="443"/>
        </pc:sldMkLst>
        <pc:spChg chg="mod">
          <ac:chgData name="Stone, Tammy" userId="e1ecd757-a85b-4308-804d-1244c722cbdb" providerId="ADAL" clId="{A420ED43-B5E2-461B-847C-F41FB6B25D36}" dt="2023-12-06T16:11:35.150" v="2382" actId="14100"/>
          <ac:spMkLst>
            <pc:docMk/>
            <pc:sldMk cId="3226536892" sldId="443"/>
            <ac:spMk id="3" creationId="{32FF2FD8-9A3A-A443-9A6F-4FCF454CC962}"/>
          </ac:spMkLst>
        </pc:spChg>
      </pc:sldChg>
      <pc:sldChg chg="modSp mod">
        <pc:chgData name="Stone, Tammy" userId="e1ecd757-a85b-4308-804d-1244c722cbdb" providerId="ADAL" clId="{A420ED43-B5E2-461B-847C-F41FB6B25D36}" dt="2023-12-06T16:12:32.366" v="2398" actId="948"/>
        <pc:sldMkLst>
          <pc:docMk/>
          <pc:sldMk cId="2582639215" sldId="444"/>
        </pc:sldMkLst>
        <pc:spChg chg="mod">
          <ac:chgData name="Stone, Tammy" userId="e1ecd757-a85b-4308-804d-1244c722cbdb" providerId="ADAL" clId="{A420ED43-B5E2-461B-847C-F41FB6B25D36}" dt="2023-12-06T16:12:32.366" v="2398" actId="948"/>
          <ac:spMkLst>
            <pc:docMk/>
            <pc:sldMk cId="2582639215" sldId="444"/>
            <ac:spMk id="3" creationId="{9867CD20-EF3B-B742-AB30-56FDD383B5E6}"/>
          </ac:spMkLst>
        </pc:spChg>
      </pc:sldChg>
      <pc:sldChg chg="modSp mod">
        <pc:chgData name="Stone, Tammy" userId="e1ecd757-a85b-4308-804d-1244c722cbdb" providerId="ADAL" clId="{A420ED43-B5E2-461B-847C-F41FB6B25D36}" dt="2023-12-06T16:18:52.587" v="2655" actId="20577"/>
        <pc:sldMkLst>
          <pc:docMk/>
          <pc:sldMk cId="4209274176" sldId="445"/>
        </pc:sldMkLst>
        <pc:spChg chg="mod">
          <ac:chgData name="Stone, Tammy" userId="e1ecd757-a85b-4308-804d-1244c722cbdb" providerId="ADAL" clId="{A420ED43-B5E2-461B-847C-F41FB6B25D36}" dt="2023-12-06T16:18:52.587" v="2655" actId="20577"/>
          <ac:spMkLst>
            <pc:docMk/>
            <pc:sldMk cId="4209274176" sldId="445"/>
            <ac:spMk id="3" creationId="{90986870-E1BF-2346-962C-B827A3489B7C}"/>
          </ac:spMkLst>
        </pc:spChg>
      </pc:sldChg>
      <pc:sldChg chg="modSp mod">
        <pc:chgData name="Stone, Tammy" userId="e1ecd757-a85b-4308-804d-1244c722cbdb" providerId="ADAL" clId="{A420ED43-B5E2-461B-847C-F41FB6B25D36}" dt="2023-12-06T16:45:49.951" v="3534" actId="1076"/>
        <pc:sldMkLst>
          <pc:docMk/>
          <pc:sldMk cId="2678441162" sldId="447"/>
        </pc:sldMkLst>
        <pc:spChg chg="mod">
          <ac:chgData name="Stone, Tammy" userId="e1ecd757-a85b-4308-804d-1244c722cbdb" providerId="ADAL" clId="{A420ED43-B5E2-461B-847C-F41FB6B25D36}" dt="2023-12-06T16:45:49.951" v="3534" actId="1076"/>
          <ac:spMkLst>
            <pc:docMk/>
            <pc:sldMk cId="2678441162" sldId="447"/>
            <ac:spMk id="2" creationId="{6DA8DFC2-AAF0-6F48-B088-87A9424E184E}"/>
          </ac:spMkLst>
        </pc:spChg>
        <pc:spChg chg="mod">
          <ac:chgData name="Stone, Tammy" userId="e1ecd757-a85b-4308-804d-1244c722cbdb" providerId="ADAL" clId="{A420ED43-B5E2-461B-847C-F41FB6B25D36}" dt="2023-12-06T16:45:00.844" v="3533" actId="255"/>
          <ac:spMkLst>
            <pc:docMk/>
            <pc:sldMk cId="2678441162" sldId="447"/>
            <ac:spMk id="3" creationId="{8DD1E58D-F9B9-B541-BE34-61375E30AD83}"/>
          </ac:spMkLst>
        </pc:spChg>
        <pc:spChg chg="mod">
          <ac:chgData name="Stone, Tammy" userId="e1ecd757-a85b-4308-804d-1244c722cbdb" providerId="ADAL" clId="{A420ED43-B5E2-461B-847C-F41FB6B25D36}" dt="2023-12-06T16:41:25.849" v="3506" actId="6549"/>
          <ac:spMkLst>
            <pc:docMk/>
            <pc:sldMk cId="2678441162" sldId="447"/>
            <ac:spMk id="9" creationId="{9C119F20-8E83-2B48-AAD0-4D3E605A54F6}"/>
          </ac:spMkLst>
        </pc:spChg>
      </pc:sldChg>
      <pc:sldChg chg="modSp mod ord">
        <pc:chgData name="Stone, Tammy" userId="e1ecd757-a85b-4308-804d-1244c722cbdb" providerId="ADAL" clId="{A420ED43-B5E2-461B-847C-F41FB6B25D36}" dt="2023-12-06T16:35:24.634" v="3395" actId="20577"/>
        <pc:sldMkLst>
          <pc:docMk/>
          <pc:sldMk cId="1970455248" sldId="448"/>
        </pc:sldMkLst>
        <pc:spChg chg="mod">
          <ac:chgData name="Stone, Tammy" userId="e1ecd757-a85b-4308-804d-1244c722cbdb" providerId="ADAL" clId="{A420ED43-B5E2-461B-847C-F41FB6B25D36}" dt="2023-12-06T16:35:24.634" v="3395" actId="20577"/>
          <ac:spMkLst>
            <pc:docMk/>
            <pc:sldMk cId="1970455248" sldId="448"/>
            <ac:spMk id="3" creationId="{D4E3BB63-820C-4749-A9D6-5AD38FF58E6D}"/>
          </ac:spMkLst>
        </pc:spChg>
      </pc:sldChg>
      <pc:sldChg chg="del">
        <pc:chgData name="Stone, Tammy" userId="e1ecd757-a85b-4308-804d-1244c722cbdb" providerId="ADAL" clId="{A420ED43-B5E2-461B-847C-F41FB6B25D36}" dt="2023-12-06T16:40:47.724" v="3500" actId="47"/>
        <pc:sldMkLst>
          <pc:docMk/>
          <pc:sldMk cId="2269162099" sldId="449"/>
        </pc:sldMkLst>
      </pc:sldChg>
      <pc:sldChg chg="modSp mod">
        <pc:chgData name="Stone, Tammy" userId="e1ecd757-a85b-4308-804d-1244c722cbdb" providerId="ADAL" clId="{A420ED43-B5E2-461B-847C-F41FB6B25D36}" dt="2023-11-27T15:08:45.182" v="1508" actId="113"/>
        <pc:sldMkLst>
          <pc:docMk/>
          <pc:sldMk cId="3449141582" sldId="451"/>
        </pc:sldMkLst>
        <pc:spChg chg="mod">
          <ac:chgData name="Stone, Tammy" userId="e1ecd757-a85b-4308-804d-1244c722cbdb" providerId="ADAL" clId="{A420ED43-B5E2-461B-847C-F41FB6B25D36}" dt="2023-11-27T15:08:45.182" v="1508" actId="113"/>
          <ac:spMkLst>
            <pc:docMk/>
            <pc:sldMk cId="3449141582" sldId="451"/>
            <ac:spMk id="9" creationId="{B75B4F1D-04D9-2D49-8FE0-AD78B7485C94}"/>
          </ac:spMkLst>
        </pc:spChg>
        <pc:spChg chg="mod">
          <ac:chgData name="Stone, Tammy" userId="e1ecd757-a85b-4308-804d-1244c722cbdb" providerId="ADAL" clId="{A420ED43-B5E2-461B-847C-F41FB6B25D36}" dt="2023-11-27T15:05:40.300" v="1420" actId="20577"/>
          <ac:spMkLst>
            <pc:docMk/>
            <pc:sldMk cId="3449141582" sldId="451"/>
            <ac:spMk id="13" creationId="{6F8D8A81-DF61-4B78-8B20-9B0026AFDFBE}"/>
          </ac:spMkLst>
        </pc:spChg>
        <pc:picChg chg="mod">
          <ac:chgData name="Stone, Tammy" userId="e1ecd757-a85b-4308-804d-1244c722cbdb" providerId="ADAL" clId="{A420ED43-B5E2-461B-847C-F41FB6B25D36}" dt="2023-11-27T15:07:08.593" v="1422" actId="1076"/>
          <ac:picMkLst>
            <pc:docMk/>
            <pc:sldMk cId="3449141582" sldId="451"/>
            <ac:picMk id="11" creationId="{F89DBFD2-0BED-9B4E-8D1C-DE7322F64A00}"/>
          </ac:picMkLst>
        </pc:picChg>
      </pc:sldChg>
      <pc:sldChg chg="modSp mod">
        <pc:chgData name="Stone, Tammy" userId="e1ecd757-a85b-4308-804d-1244c722cbdb" providerId="ADAL" clId="{A420ED43-B5E2-461B-847C-F41FB6B25D36}" dt="2023-12-06T16:26:41.578" v="3085"/>
        <pc:sldMkLst>
          <pc:docMk/>
          <pc:sldMk cId="1107104225" sldId="452"/>
        </pc:sldMkLst>
        <pc:spChg chg="mod">
          <ac:chgData name="Stone, Tammy" userId="e1ecd757-a85b-4308-804d-1244c722cbdb" providerId="ADAL" clId="{A420ED43-B5E2-461B-847C-F41FB6B25D36}" dt="2023-12-06T16:26:41.578" v="3085"/>
          <ac:spMkLst>
            <pc:docMk/>
            <pc:sldMk cId="1107104225" sldId="452"/>
            <ac:spMk id="3" creationId="{90986870-E1BF-2346-962C-B827A3489B7C}"/>
          </ac:spMkLst>
        </pc:spChg>
      </pc:sldChg>
      <pc:sldChg chg="modSp add mod">
        <pc:chgData name="Stone, Tammy" userId="e1ecd757-a85b-4308-804d-1244c722cbdb" providerId="ADAL" clId="{A420ED43-B5E2-461B-847C-F41FB6B25D36}" dt="2023-12-06T16:32:08.305" v="3258" actId="20577"/>
        <pc:sldMkLst>
          <pc:docMk/>
          <pc:sldMk cId="3818412231" sldId="453"/>
        </pc:sldMkLst>
        <pc:spChg chg="mod">
          <ac:chgData name="Stone, Tammy" userId="e1ecd757-a85b-4308-804d-1244c722cbdb" providerId="ADAL" clId="{A420ED43-B5E2-461B-847C-F41FB6B25D36}" dt="2023-12-06T16:32:08.305" v="3258" actId="20577"/>
          <ac:spMkLst>
            <pc:docMk/>
            <pc:sldMk cId="3818412231" sldId="453"/>
            <ac:spMk id="3" creationId="{90986870-E1BF-2346-962C-B827A3489B7C}"/>
          </ac:spMkLst>
        </pc:spChg>
      </pc:sldChg>
    </pc:docChg>
  </pc:docChgLst>
  <pc:docChgLst>
    <pc:chgData name="Boccardi2, Rosalia" userId="S::rosalia.boccardi2@illinois.gov::ecfdb0b2-989e-449c-b824-227280d70212" providerId="AD" clId="Web-{317FCCE7-AAC4-447C-8F48-2C177153C74C}"/>
    <pc:docChg chg="modSld">
      <pc:chgData name="Boccardi2, Rosalia" userId="S::rosalia.boccardi2@illinois.gov::ecfdb0b2-989e-449c-b824-227280d70212" providerId="AD" clId="Web-{317FCCE7-AAC4-447C-8F48-2C177153C74C}" dt="2023-11-01T22:43:04.344" v="19" actId="20577"/>
      <pc:docMkLst>
        <pc:docMk/>
      </pc:docMkLst>
      <pc:sldChg chg="modSp">
        <pc:chgData name="Boccardi2, Rosalia" userId="S::rosalia.boccardi2@illinois.gov::ecfdb0b2-989e-449c-b824-227280d70212" providerId="AD" clId="Web-{317FCCE7-AAC4-447C-8F48-2C177153C74C}" dt="2023-11-01T22:43:04.344" v="19" actId="20577"/>
        <pc:sldMkLst>
          <pc:docMk/>
          <pc:sldMk cId="2513480478" sldId="360"/>
        </pc:sldMkLst>
        <pc:spChg chg="mod">
          <ac:chgData name="Boccardi2, Rosalia" userId="S::rosalia.boccardi2@illinois.gov::ecfdb0b2-989e-449c-b824-227280d70212" providerId="AD" clId="Web-{317FCCE7-AAC4-447C-8F48-2C177153C74C}" dt="2023-11-01T22:43:04.344" v="19" actId="20577"/>
          <ac:spMkLst>
            <pc:docMk/>
            <pc:sldMk cId="2513480478" sldId="360"/>
            <ac:spMk id="7" creationId="{EEAFF95E-190C-4775-9EBF-1E7226990C7A}"/>
          </ac:spMkLst>
        </pc:spChg>
      </pc:sldChg>
      <pc:sldChg chg="modSp">
        <pc:chgData name="Boccardi2, Rosalia" userId="S::rosalia.boccardi2@illinois.gov::ecfdb0b2-989e-449c-b824-227280d70212" providerId="AD" clId="Web-{317FCCE7-AAC4-447C-8F48-2C177153C74C}" dt="2023-11-01T22:39:51.512" v="7" actId="1076"/>
        <pc:sldMkLst>
          <pc:docMk/>
          <pc:sldMk cId="445005381" sldId="430"/>
        </pc:sldMkLst>
        <pc:spChg chg="mod">
          <ac:chgData name="Boccardi2, Rosalia" userId="S::rosalia.boccardi2@illinois.gov::ecfdb0b2-989e-449c-b824-227280d70212" providerId="AD" clId="Web-{317FCCE7-AAC4-447C-8F48-2C177153C74C}" dt="2023-11-01T22:39:47.575" v="6" actId="14100"/>
          <ac:spMkLst>
            <pc:docMk/>
            <pc:sldMk cId="445005381" sldId="430"/>
            <ac:spMk id="3" creationId="{8FAEFCAD-55E8-344B-BCE4-6E6AC8859B5E}"/>
          </ac:spMkLst>
        </pc:spChg>
        <pc:picChg chg="mod">
          <ac:chgData name="Boccardi2, Rosalia" userId="S::rosalia.boccardi2@illinois.gov::ecfdb0b2-989e-449c-b824-227280d70212" providerId="AD" clId="Web-{317FCCE7-AAC4-447C-8F48-2C177153C74C}" dt="2023-11-01T22:39:51.512" v="7" actId="1076"/>
          <ac:picMkLst>
            <pc:docMk/>
            <pc:sldMk cId="445005381" sldId="430"/>
            <ac:picMk id="9" creationId="{E99B4D33-EEE5-C740-92AD-3DD6C4A1D290}"/>
          </ac:picMkLst>
        </pc:picChg>
      </pc:sldChg>
    </pc:docChg>
  </pc:docChgLst>
  <pc:docChgLst>
    <pc:chgData name="Boccardi2, Rosalia" userId="S::rosalia.boccardi2@illinois.gov::ecfdb0b2-989e-449c-b824-227280d70212" providerId="AD" clId="Web-{390DB363-E64E-401A-A9EA-D1265DFD7AE9}"/>
    <pc:docChg chg="modSld">
      <pc:chgData name="Boccardi2, Rosalia" userId="S::rosalia.boccardi2@illinois.gov::ecfdb0b2-989e-449c-b824-227280d70212" providerId="AD" clId="Web-{390DB363-E64E-401A-A9EA-D1265DFD7AE9}" dt="2023-09-19T22:17:09.991" v="3" actId="20577"/>
      <pc:docMkLst>
        <pc:docMk/>
      </pc:docMkLst>
      <pc:sldChg chg="modSp">
        <pc:chgData name="Boccardi2, Rosalia" userId="S::rosalia.boccardi2@illinois.gov::ecfdb0b2-989e-449c-b824-227280d70212" providerId="AD" clId="Web-{390DB363-E64E-401A-A9EA-D1265DFD7AE9}" dt="2023-09-19T22:17:09.991" v="3" actId="20577"/>
        <pc:sldMkLst>
          <pc:docMk/>
          <pc:sldMk cId="3410713663" sldId="327"/>
        </pc:sldMkLst>
        <pc:spChg chg="mod">
          <ac:chgData name="Boccardi2, Rosalia" userId="S::rosalia.boccardi2@illinois.gov::ecfdb0b2-989e-449c-b824-227280d70212" providerId="AD" clId="Web-{390DB363-E64E-401A-A9EA-D1265DFD7AE9}" dt="2023-09-19T22:17:09.991" v="3" actId="20577"/>
          <ac:spMkLst>
            <pc:docMk/>
            <pc:sldMk cId="3410713663" sldId="327"/>
            <ac:spMk id="2" creationId="{00000000-0000-0000-0000-000000000000}"/>
          </ac:spMkLst>
        </pc:spChg>
      </pc:sldChg>
    </pc:docChg>
  </pc:docChgLst>
  <pc:docChgLst>
    <pc:chgData name="Stone, Tammy" userId="S::tammy.stone@illinois.gov::e1ecd757-a85b-4308-804d-1244c722cbdb" providerId="AD" clId="Web-{9EDA0014-20AC-4343-B31E-03E9EA079772}"/>
    <pc:docChg chg="modSld">
      <pc:chgData name="Stone, Tammy" userId="S::tammy.stone@illinois.gov::e1ecd757-a85b-4308-804d-1244c722cbdb" providerId="AD" clId="Web-{9EDA0014-20AC-4343-B31E-03E9EA079772}" dt="2023-11-27T14:55:38.667" v="0" actId="1076"/>
      <pc:docMkLst>
        <pc:docMk/>
      </pc:docMkLst>
      <pc:sldChg chg="modSp">
        <pc:chgData name="Stone, Tammy" userId="S::tammy.stone@illinois.gov::e1ecd757-a85b-4308-804d-1244c722cbdb" providerId="AD" clId="Web-{9EDA0014-20AC-4343-B31E-03E9EA079772}" dt="2023-11-27T14:55:38.667" v="0" actId="1076"/>
        <pc:sldMkLst>
          <pc:docMk/>
          <pc:sldMk cId="2513480478" sldId="360"/>
        </pc:sldMkLst>
        <pc:graphicFrameChg chg="mod">
          <ac:chgData name="Stone, Tammy" userId="S::tammy.stone@illinois.gov::e1ecd757-a85b-4308-804d-1244c722cbdb" providerId="AD" clId="Web-{9EDA0014-20AC-4343-B31E-03E9EA079772}" dt="2023-11-27T14:55:38.667" v="0" actId="1076"/>
          <ac:graphicFrameMkLst>
            <pc:docMk/>
            <pc:sldMk cId="2513480478" sldId="360"/>
            <ac:graphicFrameMk id="10" creationId="{8633A5E8-4396-6243-9A5A-EC04AA6530DA}"/>
          </ac:graphicFrameMkLst>
        </pc:graphicFrameChg>
      </pc:sldChg>
    </pc:docChg>
  </pc:docChgLst>
  <pc:docChgLst>
    <pc:chgData name="Pruitt, LaMonica D." userId="48ed1244-63b5-470d-88f7-e1cd938b6c3e" providerId="ADAL" clId="{AAC5BBA5-135D-45D0-A261-4173C088931C}"/>
    <pc:docChg chg="undo custSel modSld">
      <pc:chgData name="Pruitt, LaMonica D." userId="48ed1244-63b5-470d-88f7-e1cd938b6c3e" providerId="ADAL" clId="{AAC5BBA5-135D-45D0-A261-4173C088931C}" dt="2023-09-28T18:29:58.411" v="1354"/>
      <pc:docMkLst>
        <pc:docMk/>
      </pc:docMkLst>
      <pc:sldChg chg="modSp mod addCm modCm">
        <pc:chgData name="Pruitt, LaMonica D." userId="48ed1244-63b5-470d-88f7-e1cd938b6c3e" providerId="ADAL" clId="{AAC5BBA5-135D-45D0-A261-4173C088931C}" dt="2023-09-28T17:50:02.117" v="9"/>
        <pc:sldMkLst>
          <pc:docMk/>
          <pc:sldMk cId="1770981438" sldId="261"/>
        </pc:sldMkLst>
        <pc:spChg chg="mod">
          <ac:chgData name="Pruitt, LaMonica D." userId="48ed1244-63b5-470d-88f7-e1cd938b6c3e" providerId="ADAL" clId="{AAC5BBA5-135D-45D0-A261-4173C088931C}" dt="2023-09-28T17:45:49.168" v="8" actId="6549"/>
          <ac:spMkLst>
            <pc:docMk/>
            <pc:sldMk cId="1770981438" sldId="261"/>
            <ac:spMk id="2" creationId="{E44E09E7-D2BC-4086-9E88-ECDF2659EBA4}"/>
          </ac:spMkLst>
        </pc:spChg>
      </pc:sldChg>
      <pc:sldChg chg="modSp mod addCm">
        <pc:chgData name="Pruitt, LaMonica D." userId="48ed1244-63b5-470d-88f7-e1cd938b6c3e" providerId="ADAL" clId="{AAC5BBA5-135D-45D0-A261-4173C088931C}" dt="2023-09-28T18:13:00.560" v="1164"/>
        <pc:sldMkLst>
          <pc:docMk/>
          <pc:sldMk cId="829081782" sldId="291"/>
        </pc:sldMkLst>
        <pc:spChg chg="mod">
          <ac:chgData name="Pruitt, LaMonica D." userId="48ed1244-63b5-470d-88f7-e1cd938b6c3e" providerId="ADAL" clId="{AAC5BBA5-135D-45D0-A261-4173C088931C}" dt="2023-09-28T18:08:16.452" v="1163" actId="27636"/>
          <ac:spMkLst>
            <pc:docMk/>
            <pc:sldMk cId="829081782" sldId="291"/>
            <ac:spMk id="12" creationId="{00000000-0000-0000-0000-000000000000}"/>
          </ac:spMkLst>
        </pc:spChg>
      </pc:sldChg>
      <pc:sldChg chg="modSp mod">
        <pc:chgData name="Pruitt, LaMonica D." userId="48ed1244-63b5-470d-88f7-e1cd938b6c3e" providerId="ADAL" clId="{AAC5BBA5-135D-45D0-A261-4173C088931C}" dt="2023-09-28T18:07:54.952" v="1159" actId="255"/>
        <pc:sldMkLst>
          <pc:docMk/>
          <pc:sldMk cId="2466338281" sldId="292"/>
        </pc:sldMkLst>
        <pc:spChg chg="mod">
          <ac:chgData name="Pruitt, LaMonica D." userId="48ed1244-63b5-470d-88f7-e1cd938b6c3e" providerId="ADAL" clId="{AAC5BBA5-135D-45D0-A261-4173C088931C}" dt="2023-09-28T18:07:54.952" v="1159" actId="255"/>
          <ac:spMkLst>
            <pc:docMk/>
            <pc:sldMk cId="2466338281" sldId="292"/>
            <ac:spMk id="12" creationId="{00000000-0000-0000-0000-000000000000}"/>
          </ac:spMkLst>
        </pc:spChg>
      </pc:sldChg>
      <pc:sldChg chg="modSp mod">
        <pc:chgData name="Pruitt, LaMonica D." userId="48ed1244-63b5-470d-88f7-e1cd938b6c3e" providerId="ADAL" clId="{AAC5BBA5-135D-45D0-A261-4173C088931C}" dt="2023-09-28T18:06:57.083" v="1157" actId="6549"/>
        <pc:sldMkLst>
          <pc:docMk/>
          <pc:sldMk cId="1446152398" sldId="293"/>
        </pc:sldMkLst>
        <pc:spChg chg="mod">
          <ac:chgData name="Pruitt, LaMonica D." userId="48ed1244-63b5-470d-88f7-e1cd938b6c3e" providerId="ADAL" clId="{AAC5BBA5-135D-45D0-A261-4173C088931C}" dt="2023-09-28T18:06:57.083" v="1157" actId="6549"/>
          <ac:spMkLst>
            <pc:docMk/>
            <pc:sldMk cId="1446152398" sldId="293"/>
            <ac:spMk id="12" creationId="{00000000-0000-0000-0000-000000000000}"/>
          </ac:spMkLst>
        </pc:spChg>
      </pc:sldChg>
      <pc:sldChg chg="modSp mod addCm modCm">
        <pc:chgData name="Pruitt, LaMonica D." userId="48ed1244-63b5-470d-88f7-e1cd938b6c3e" providerId="ADAL" clId="{AAC5BBA5-135D-45D0-A261-4173C088931C}" dt="2023-09-28T18:17:17.086" v="1168"/>
        <pc:sldMkLst>
          <pc:docMk/>
          <pc:sldMk cId="96900768" sldId="296"/>
        </pc:sldMkLst>
        <pc:spChg chg="mod">
          <ac:chgData name="Pruitt, LaMonica D." userId="48ed1244-63b5-470d-88f7-e1cd938b6c3e" providerId="ADAL" clId="{AAC5BBA5-135D-45D0-A261-4173C088931C}" dt="2023-09-28T18:16:51.196" v="1167" actId="400"/>
          <ac:spMkLst>
            <pc:docMk/>
            <pc:sldMk cId="96900768" sldId="296"/>
            <ac:spMk id="3" creationId="{00000000-0000-0000-0000-000000000000}"/>
          </ac:spMkLst>
        </pc:spChg>
      </pc:sldChg>
      <pc:sldChg chg="modSp mod">
        <pc:chgData name="Pruitt, LaMonica D." userId="48ed1244-63b5-470d-88f7-e1cd938b6c3e" providerId="ADAL" clId="{AAC5BBA5-135D-45D0-A261-4173C088931C}" dt="2023-09-28T17:52:17.233" v="11" actId="20577"/>
        <pc:sldMkLst>
          <pc:docMk/>
          <pc:sldMk cId="4061396129" sldId="374"/>
        </pc:sldMkLst>
        <pc:spChg chg="mod">
          <ac:chgData name="Pruitt, LaMonica D." userId="48ed1244-63b5-470d-88f7-e1cd938b6c3e" providerId="ADAL" clId="{AAC5BBA5-135D-45D0-A261-4173C088931C}" dt="2023-09-28T17:52:17.233" v="11" actId="20577"/>
          <ac:spMkLst>
            <pc:docMk/>
            <pc:sldMk cId="4061396129" sldId="374"/>
            <ac:spMk id="3" creationId="{01CDA06A-D8EA-114D-9215-709D1404B1B9}"/>
          </ac:spMkLst>
        </pc:spChg>
      </pc:sldChg>
      <pc:sldChg chg="modSp">
        <pc:chgData name="Pruitt, LaMonica D." userId="48ed1244-63b5-470d-88f7-e1cd938b6c3e" providerId="ADAL" clId="{AAC5BBA5-135D-45D0-A261-4173C088931C}" dt="2023-09-28T17:39:21.116" v="1" actId="400"/>
        <pc:sldMkLst>
          <pc:docMk/>
          <pc:sldMk cId="1313187087" sldId="432"/>
        </pc:sldMkLst>
        <pc:graphicFrameChg chg="mod">
          <ac:chgData name="Pruitt, LaMonica D." userId="48ed1244-63b5-470d-88f7-e1cd938b6c3e" providerId="ADAL" clId="{AAC5BBA5-135D-45D0-A261-4173C088931C}" dt="2023-09-28T17:39:21.116" v="1" actId="400"/>
          <ac:graphicFrameMkLst>
            <pc:docMk/>
            <pc:sldMk cId="1313187087" sldId="432"/>
            <ac:graphicFrameMk id="8" creationId="{019590C2-70A6-2D4E-84DF-4C11C34E14F3}"/>
          </ac:graphicFrameMkLst>
        </pc:graphicFrameChg>
      </pc:sldChg>
      <pc:sldChg chg="modSp mod addCm">
        <pc:chgData name="Pruitt, LaMonica D." userId="48ed1244-63b5-470d-88f7-e1cd938b6c3e" providerId="ADAL" clId="{AAC5BBA5-135D-45D0-A261-4173C088931C}" dt="2023-09-28T18:29:58.411" v="1354"/>
        <pc:sldMkLst>
          <pc:docMk/>
          <pc:sldMk cId="1749478412" sldId="439"/>
        </pc:sldMkLst>
        <pc:spChg chg="mod">
          <ac:chgData name="Pruitt, LaMonica D." userId="48ed1244-63b5-470d-88f7-e1cd938b6c3e" providerId="ADAL" clId="{AAC5BBA5-135D-45D0-A261-4173C088931C}" dt="2023-09-28T18:29:15.304" v="1353" actId="255"/>
          <ac:spMkLst>
            <pc:docMk/>
            <pc:sldMk cId="1749478412" sldId="439"/>
            <ac:spMk id="3" creationId="{CE6312E9-A846-8047-ABCF-0F6464D1FDF1}"/>
          </ac:spMkLst>
        </pc:spChg>
      </pc:sldChg>
      <pc:sldChg chg="modSp mod addCm">
        <pc:chgData name="Pruitt, LaMonica D." userId="48ed1244-63b5-470d-88f7-e1cd938b6c3e" providerId="ADAL" clId="{AAC5BBA5-135D-45D0-A261-4173C088931C}" dt="2023-09-28T18:21:20.100" v="1183"/>
        <pc:sldMkLst>
          <pc:docMk/>
          <pc:sldMk cId="2360208190" sldId="440"/>
        </pc:sldMkLst>
        <pc:spChg chg="mod">
          <ac:chgData name="Pruitt, LaMonica D." userId="48ed1244-63b5-470d-88f7-e1cd938b6c3e" providerId="ADAL" clId="{AAC5BBA5-135D-45D0-A261-4173C088931C}" dt="2023-09-28T18:20:34.887" v="1182" actId="6549"/>
          <ac:spMkLst>
            <pc:docMk/>
            <pc:sldMk cId="2360208190" sldId="440"/>
            <ac:spMk id="3" creationId="{F4C2B866-8F56-E140-BF0A-B0B95FA0F8C7}"/>
          </ac:spMkLst>
        </pc:spChg>
      </pc:sldChg>
    </pc:docChg>
  </pc:docChgLst>
  <pc:docChgLst>
    <pc:chgData name="Stone, Tammy" userId="S::tammy.stone@illinois.gov::e1ecd757-a85b-4308-804d-1244c722cbdb" providerId="AD" clId="Web-{C03E8C1B-92EF-4436-875E-EE69384E4B55}"/>
    <pc:docChg chg="modSld sldOrd">
      <pc:chgData name="Stone, Tammy" userId="S::tammy.stone@illinois.gov::e1ecd757-a85b-4308-804d-1244c722cbdb" providerId="AD" clId="Web-{C03E8C1B-92EF-4436-875E-EE69384E4B55}" dt="2023-09-19T18:46:16.930" v="19" actId="20577"/>
      <pc:docMkLst>
        <pc:docMk/>
      </pc:docMkLst>
      <pc:sldChg chg="ord">
        <pc:chgData name="Stone, Tammy" userId="S::tammy.stone@illinois.gov::e1ecd757-a85b-4308-804d-1244c722cbdb" providerId="AD" clId="Web-{C03E8C1B-92EF-4436-875E-EE69384E4B55}" dt="2023-09-19T18:40:32.701" v="1"/>
        <pc:sldMkLst>
          <pc:docMk/>
          <pc:sldMk cId="2423412129" sldId="361"/>
        </pc:sldMkLst>
      </pc:sldChg>
      <pc:sldChg chg="modSp">
        <pc:chgData name="Stone, Tammy" userId="S::tammy.stone@illinois.gov::e1ecd757-a85b-4308-804d-1244c722cbdb" providerId="AD" clId="Web-{C03E8C1B-92EF-4436-875E-EE69384E4B55}" dt="2023-09-19T18:46:16.930" v="19" actId="20577"/>
        <pc:sldMkLst>
          <pc:docMk/>
          <pc:sldMk cId="445005381" sldId="430"/>
        </pc:sldMkLst>
        <pc:spChg chg="mod">
          <ac:chgData name="Stone, Tammy" userId="S::tammy.stone@illinois.gov::e1ecd757-a85b-4308-804d-1244c722cbdb" providerId="AD" clId="Web-{C03E8C1B-92EF-4436-875E-EE69384E4B55}" dt="2023-09-19T18:46:16.930" v="19" actId="20577"/>
          <ac:spMkLst>
            <pc:docMk/>
            <pc:sldMk cId="445005381" sldId="430"/>
            <ac:spMk id="3" creationId="{8FAEFCAD-55E8-344B-BCE4-6E6AC8859B5E}"/>
          </ac:spMkLst>
        </pc:spChg>
      </pc:sldChg>
      <pc:sldChg chg="modSp">
        <pc:chgData name="Stone, Tammy" userId="S::tammy.stone@illinois.gov::e1ecd757-a85b-4308-804d-1244c722cbdb" providerId="AD" clId="Web-{C03E8C1B-92EF-4436-875E-EE69384E4B55}" dt="2023-09-19T18:45:23.538" v="6" actId="20577"/>
        <pc:sldMkLst>
          <pc:docMk/>
          <pc:sldMk cId="1749478412" sldId="439"/>
        </pc:sldMkLst>
        <pc:spChg chg="mod">
          <ac:chgData name="Stone, Tammy" userId="S::tammy.stone@illinois.gov::e1ecd757-a85b-4308-804d-1244c722cbdb" providerId="AD" clId="Web-{C03E8C1B-92EF-4436-875E-EE69384E4B55}" dt="2023-09-19T18:45:23.538" v="6" actId="20577"/>
          <ac:spMkLst>
            <pc:docMk/>
            <pc:sldMk cId="1749478412" sldId="439"/>
            <ac:spMk id="3" creationId="{CE6312E9-A846-8047-ABCF-0F6464D1FDF1}"/>
          </ac:spMkLst>
        </pc:spChg>
      </pc:sldChg>
    </pc:docChg>
  </pc:docChgLst>
  <pc:docChgLst>
    <pc:chgData name="Boccardi2, Rosalia" userId="ecfdb0b2-989e-449c-b824-227280d70212" providerId="ADAL" clId="{767624CF-4E95-4DAF-82CC-31E5F1CDDD91}"/>
    <pc:docChg chg="undo redo custSel addSld delSld modSld">
      <pc:chgData name="Boccardi2, Rosalia" userId="ecfdb0b2-989e-449c-b824-227280d70212" providerId="ADAL" clId="{767624CF-4E95-4DAF-82CC-31E5F1CDDD91}" dt="2023-10-04T15:47:40.880" v="1603" actId="20577"/>
      <pc:docMkLst>
        <pc:docMk/>
      </pc:docMkLst>
      <pc:sldChg chg="modSp mod">
        <pc:chgData name="Boccardi2, Rosalia" userId="ecfdb0b2-989e-449c-b824-227280d70212" providerId="ADAL" clId="{767624CF-4E95-4DAF-82CC-31E5F1CDDD91}" dt="2023-09-21T18:24:08.684" v="46" actId="6549"/>
        <pc:sldMkLst>
          <pc:docMk/>
          <pc:sldMk cId="3410713663" sldId="327"/>
        </pc:sldMkLst>
        <pc:spChg chg="mod">
          <ac:chgData name="Boccardi2, Rosalia" userId="ecfdb0b2-989e-449c-b824-227280d70212" providerId="ADAL" clId="{767624CF-4E95-4DAF-82CC-31E5F1CDDD91}" dt="2023-09-21T18:24:08.684" v="46" actId="6549"/>
          <ac:spMkLst>
            <pc:docMk/>
            <pc:sldMk cId="3410713663" sldId="327"/>
            <ac:spMk id="2" creationId="{00000000-0000-0000-0000-000000000000}"/>
          </ac:spMkLst>
        </pc:spChg>
      </pc:sldChg>
      <pc:sldChg chg="modSp mod">
        <pc:chgData name="Boccardi2, Rosalia" userId="ecfdb0b2-989e-449c-b824-227280d70212" providerId="ADAL" clId="{767624CF-4E95-4DAF-82CC-31E5F1CDDD91}" dt="2023-10-04T15:20:13.757" v="1257" actId="14100"/>
        <pc:sldMkLst>
          <pc:docMk/>
          <pc:sldMk cId="1690277249" sldId="339"/>
        </pc:sldMkLst>
        <pc:spChg chg="mod">
          <ac:chgData name="Boccardi2, Rosalia" userId="ecfdb0b2-989e-449c-b824-227280d70212" providerId="ADAL" clId="{767624CF-4E95-4DAF-82CC-31E5F1CDDD91}" dt="2023-09-21T20:08:28.315" v="431" actId="404"/>
          <ac:spMkLst>
            <pc:docMk/>
            <pc:sldMk cId="1690277249" sldId="339"/>
            <ac:spMk id="2" creationId="{6A41D76B-10FE-1D4B-85F5-C8837AB35601}"/>
          </ac:spMkLst>
        </pc:spChg>
        <pc:spChg chg="mod">
          <ac:chgData name="Boccardi2, Rosalia" userId="ecfdb0b2-989e-449c-b824-227280d70212" providerId="ADAL" clId="{767624CF-4E95-4DAF-82CC-31E5F1CDDD91}" dt="2023-10-04T15:20:13.757" v="1257" actId="14100"/>
          <ac:spMkLst>
            <pc:docMk/>
            <pc:sldMk cId="1690277249" sldId="339"/>
            <ac:spMk id="5" creationId="{10E3F74F-1F69-4D23-8EDC-C8E1D750A877}"/>
          </ac:spMkLst>
        </pc:spChg>
        <pc:graphicFrameChg chg="mod">
          <ac:chgData name="Boccardi2, Rosalia" userId="ecfdb0b2-989e-449c-b824-227280d70212" providerId="ADAL" clId="{767624CF-4E95-4DAF-82CC-31E5F1CDDD91}" dt="2023-09-21T21:51:17.469" v="676" actId="207"/>
          <ac:graphicFrameMkLst>
            <pc:docMk/>
            <pc:sldMk cId="1690277249" sldId="339"/>
            <ac:graphicFrameMk id="6" creationId="{B51549E9-7466-2B4F-B34A-39FA0372A002}"/>
          </ac:graphicFrameMkLst>
        </pc:graphicFrameChg>
      </pc:sldChg>
      <pc:sldChg chg="modSp mod">
        <pc:chgData name="Boccardi2, Rosalia" userId="ecfdb0b2-989e-449c-b824-227280d70212" providerId="ADAL" clId="{767624CF-4E95-4DAF-82CC-31E5F1CDDD91}" dt="2023-09-21T19:52:29.312" v="135" actId="13926"/>
        <pc:sldMkLst>
          <pc:docMk/>
          <pc:sldMk cId="3754805416" sldId="353"/>
        </pc:sldMkLst>
        <pc:spChg chg="mod">
          <ac:chgData name="Boccardi2, Rosalia" userId="ecfdb0b2-989e-449c-b824-227280d70212" providerId="ADAL" clId="{767624CF-4E95-4DAF-82CC-31E5F1CDDD91}" dt="2023-09-21T19:52:29.312" v="135" actId="13926"/>
          <ac:spMkLst>
            <pc:docMk/>
            <pc:sldMk cId="3754805416" sldId="353"/>
            <ac:spMk id="5" creationId="{428688FF-6D2F-42C7-9153-776A1D20381D}"/>
          </ac:spMkLst>
        </pc:spChg>
      </pc:sldChg>
      <pc:sldChg chg="modSp">
        <pc:chgData name="Boccardi2, Rosalia" userId="ecfdb0b2-989e-449c-b824-227280d70212" providerId="ADAL" clId="{767624CF-4E95-4DAF-82CC-31E5F1CDDD91}" dt="2023-09-21T21:50:18.115" v="652" actId="20577"/>
        <pc:sldMkLst>
          <pc:docMk/>
          <pc:sldMk cId="3953525789" sldId="354"/>
        </pc:sldMkLst>
        <pc:graphicFrameChg chg="mod">
          <ac:chgData name="Boccardi2, Rosalia" userId="ecfdb0b2-989e-449c-b824-227280d70212" providerId="ADAL" clId="{767624CF-4E95-4DAF-82CC-31E5F1CDDD91}" dt="2023-09-21T21:50:18.115" v="652" actId="20577"/>
          <ac:graphicFrameMkLst>
            <pc:docMk/>
            <pc:sldMk cId="3953525789" sldId="354"/>
            <ac:graphicFrameMk id="5" creationId="{47E0B153-F1B6-3A4F-8D96-1067BFDEA44F}"/>
          </ac:graphicFrameMkLst>
        </pc:graphicFrameChg>
      </pc:sldChg>
      <pc:sldChg chg="modSp mod">
        <pc:chgData name="Boccardi2, Rosalia" userId="ecfdb0b2-989e-449c-b824-227280d70212" providerId="ADAL" clId="{767624CF-4E95-4DAF-82CC-31E5F1CDDD91}" dt="2023-10-04T15:22:23.029" v="1274" actId="404"/>
        <pc:sldMkLst>
          <pc:docMk/>
          <pc:sldMk cId="1440219613" sldId="359"/>
        </pc:sldMkLst>
        <pc:graphicFrameChg chg="mod modGraphic">
          <ac:chgData name="Boccardi2, Rosalia" userId="ecfdb0b2-989e-449c-b824-227280d70212" providerId="ADAL" clId="{767624CF-4E95-4DAF-82CC-31E5F1CDDD91}" dt="2023-10-04T15:22:23.029" v="1274" actId="404"/>
          <ac:graphicFrameMkLst>
            <pc:docMk/>
            <pc:sldMk cId="1440219613" sldId="359"/>
            <ac:graphicFrameMk id="14" creationId="{AE151EF9-CAD0-064D-B44F-B8DB8F81932F}"/>
          </ac:graphicFrameMkLst>
        </pc:graphicFrameChg>
      </pc:sldChg>
      <pc:sldChg chg="modSp mod">
        <pc:chgData name="Boccardi2, Rosalia" userId="ecfdb0b2-989e-449c-b824-227280d70212" providerId="ADAL" clId="{767624CF-4E95-4DAF-82CC-31E5F1CDDD91}" dt="2023-09-25T14:46:19.841" v="1120" actId="20577"/>
        <pc:sldMkLst>
          <pc:docMk/>
          <pc:sldMk cId="2513480478" sldId="360"/>
        </pc:sldMkLst>
        <pc:spChg chg="mod">
          <ac:chgData name="Boccardi2, Rosalia" userId="ecfdb0b2-989e-449c-b824-227280d70212" providerId="ADAL" clId="{767624CF-4E95-4DAF-82CC-31E5F1CDDD91}" dt="2023-09-25T14:46:19.841" v="1120" actId="20577"/>
          <ac:spMkLst>
            <pc:docMk/>
            <pc:sldMk cId="2513480478" sldId="360"/>
            <ac:spMk id="7" creationId="{EEAFF95E-190C-4775-9EBF-1E7226990C7A}"/>
          </ac:spMkLst>
        </pc:spChg>
        <pc:graphicFrameChg chg="mod modGraphic">
          <ac:chgData name="Boccardi2, Rosalia" userId="ecfdb0b2-989e-449c-b824-227280d70212" providerId="ADAL" clId="{767624CF-4E95-4DAF-82CC-31E5F1CDDD91}" dt="2023-09-21T21:52:37.633" v="682" actId="207"/>
          <ac:graphicFrameMkLst>
            <pc:docMk/>
            <pc:sldMk cId="2513480478" sldId="360"/>
            <ac:graphicFrameMk id="10" creationId="{8633A5E8-4396-6243-9A5A-EC04AA6530DA}"/>
          </ac:graphicFrameMkLst>
        </pc:graphicFrameChg>
      </pc:sldChg>
      <pc:sldChg chg="delSp modSp mod">
        <pc:chgData name="Boccardi2, Rosalia" userId="ecfdb0b2-989e-449c-b824-227280d70212" providerId="ADAL" clId="{767624CF-4E95-4DAF-82CC-31E5F1CDDD91}" dt="2023-09-25T16:22:57.556" v="1171" actId="21"/>
        <pc:sldMkLst>
          <pc:docMk/>
          <pc:sldMk cId="2423412129" sldId="361"/>
        </pc:sldMkLst>
        <pc:spChg chg="del">
          <ac:chgData name="Boccardi2, Rosalia" userId="ecfdb0b2-989e-449c-b824-227280d70212" providerId="ADAL" clId="{767624CF-4E95-4DAF-82CC-31E5F1CDDD91}" dt="2023-09-25T14:58:04.224" v="1162" actId="478"/>
          <ac:spMkLst>
            <pc:docMk/>
            <pc:sldMk cId="2423412129" sldId="361"/>
            <ac:spMk id="4" creationId="{40B6AA47-65EB-D141-8378-3B17614598B1}"/>
          </ac:spMkLst>
        </pc:spChg>
        <pc:spChg chg="mod">
          <ac:chgData name="Boccardi2, Rosalia" userId="ecfdb0b2-989e-449c-b824-227280d70212" providerId="ADAL" clId="{767624CF-4E95-4DAF-82CC-31E5F1CDDD91}" dt="2023-09-25T16:22:57.556" v="1171" actId="21"/>
          <ac:spMkLst>
            <pc:docMk/>
            <pc:sldMk cId="2423412129" sldId="361"/>
            <ac:spMk id="9" creationId="{B75B4F1D-04D9-2D49-8FE0-AD78B7485C94}"/>
          </ac:spMkLst>
        </pc:spChg>
      </pc:sldChg>
      <pc:sldChg chg="modSp mod">
        <pc:chgData name="Boccardi2, Rosalia" userId="ecfdb0b2-989e-449c-b824-227280d70212" providerId="ADAL" clId="{767624CF-4E95-4DAF-82CC-31E5F1CDDD91}" dt="2023-09-25T16:25:02.262" v="1195" actId="1076"/>
        <pc:sldMkLst>
          <pc:docMk/>
          <pc:sldMk cId="2688681780" sldId="362"/>
        </pc:sldMkLst>
        <pc:spChg chg="mod">
          <ac:chgData name="Boccardi2, Rosalia" userId="ecfdb0b2-989e-449c-b824-227280d70212" providerId="ADAL" clId="{767624CF-4E95-4DAF-82CC-31E5F1CDDD91}" dt="2023-09-25T16:25:02.262" v="1195" actId="1076"/>
          <ac:spMkLst>
            <pc:docMk/>
            <pc:sldMk cId="2688681780" sldId="362"/>
            <ac:spMk id="6" creationId="{11E10F41-DDAD-A54A-A393-EACF79BAD0DB}"/>
          </ac:spMkLst>
        </pc:spChg>
        <pc:picChg chg="mod">
          <ac:chgData name="Boccardi2, Rosalia" userId="ecfdb0b2-989e-449c-b824-227280d70212" providerId="ADAL" clId="{767624CF-4E95-4DAF-82CC-31E5F1CDDD91}" dt="2023-09-25T16:24:40.257" v="1191" actId="1076"/>
          <ac:picMkLst>
            <pc:docMk/>
            <pc:sldMk cId="2688681780" sldId="362"/>
            <ac:picMk id="10" creationId="{195204EE-C56E-ED45-9669-1BC04554B4F9}"/>
          </ac:picMkLst>
        </pc:picChg>
      </pc:sldChg>
      <pc:sldChg chg="delSp modSp mod">
        <pc:chgData name="Boccardi2, Rosalia" userId="ecfdb0b2-989e-449c-b824-227280d70212" providerId="ADAL" clId="{767624CF-4E95-4DAF-82CC-31E5F1CDDD91}" dt="2023-10-04T15:20:05.145" v="1256" actId="1076"/>
        <pc:sldMkLst>
          <pc:docMk/>
          <pc:sldMk cId="3626869637" sldId="372"/>
        </pc:sldMkLst>
        <pc:spChg chg="mod">
          <ac:chgData name="Boccardi2, Rosalia" userId="ecfdb0b2-989e-449c-b824-227280d70212" providerId="ADAL" clId="{767624CF-4E95-4DAF-82CC-31E5F1CDDD91}" dt="2023-10-04T15:20:05.145" v="1256" actId="1076"/>
          <ac:spMkLst>
            <pc:docMk/>
            <pc:sldMk cId="3626869637" sldId="372"/>
            <ac:spMk id="7" creationId="{1B54BAC6-3BC0-A146-B721-DFF601210888}"/>
          </ac:spMkLst>
        </pc:spChg>
        <pc:spChg chg="del">
          <ac:chgData name="Boccardi2, Rosalia" userId="ecfdb0b2-989e-449c-b824-227280d70212" providerId="ADAL" clId="{767624CF-4E95-4DAF-82CC-31E5F1CDDD91}" dt="2023-09-21T20:07:35.404" v="396" actId="478"/>
          <ac:spMkLst>
            <pc:docMk/>
            <pc:sldMk cId="3626869637" sldId="372"/>
            <ac:spMk id="8" creationId="{5781299F-75E5-FA40-976D-552DD892300D}"/>
          </ac:spMkLst>
        </pc:spChg>
        <pc:spChg chg="mod">
          <ac:chgData name="Boccardi2, Rosalia" userId="ecfdb0b2-989e-449c-b824-227280d70212" providerId="ADAL" clId="{767624CF-4E95-4DAF-82CC-31E5F1CDDD91}" dt="2023-09-21T20:07:41.944" v="397" actId="1076"/>
          <ac:spMkLst>
            <pc:docMk/>
            <pc:sldMk cId="3626869637" sldId="372"/>
            <ac:spMk id="23" creationId="{1478123E-4153-4AA2-9E04-E0731745D769}"/>
          </ac:spMkLst>
        </pc:spChg>
        <pc:graphicFrameChg chg="mod">
          <ac:chgData name="Boccardi2, Rosalia" userId="ecfdb0b2-989e-449c-b824-227280d70212" providerId="ADAL" clId="{767624CF-4E95-4DAF-82CC-31E5F1CDDD91}" dt="2023-09-21T21:50:38.824" v="671" actId="20577"/>
          <ac:graphicFrameMkLst>
            <pc:docMk/>
            <pc:sldMk cId="3626869637" sldId="372"/>
            <ac:graphicFrameMk id="5" creationId="{234D41A8-0C60-0044-A6B7-5C62E0C5B7FF}"/>
          </ac:graphicFrameMkLst>
        </pc:graphicFrameChg>
        <pc:graphicFrameChg chg="del modGraphic">
          <ac:chgData name="Boccardi2, Rosalia" userId="ecfdb0b2-989e-449c-b824-227280d70212" providerId="ADAL" clId="{767624CF-4E95-4DAF-82CC-31E5F1CDDD91}" dt="2023-09-21T20:01:22.131" v="205" actId="478"/>
          <ac:graphicFrameMkLst>
            <pc:docMk/>
            <pc:sldMk cId="3626869637" sldId="372"/>
            <ac:graphicFrameMk id="21" creationId="{FA726AC1-F35F-4D9A-8798-4CF5B46E1BB6}"/>
          </ac:graphicFrameMkLst>
        </pc:graphicFrameChg>
      </pc:sldChg>
      <pc:sldChg chg="modSp mod">
        <pc:chgData name="Boccardi2, Rosalia" userId="ecfdb0b2-989e-449c-b824-227280d70212" providerId="ADAL" clId="{767624CF-4E95-4DAF-82CC-31E5F1CDDD91}" dt="2023-10-04T15:19:52.370" v="1255" actId="14100"/>
        <pc:sldMkLst>
          <pc:docMk/>
          <pc:sldMk cId="120566337" sldId="373"/>
        </pc:sldMkLst>
        <pc:spChg chg="mod">
          <ac:chgData name="Boccardi2, Rosalia" userId="ecfdb0b2-989e-449c-b824-227280d70212" providerId="ADAL" clId="{767624CF-4E95-4DAF-82CC-31E5F1CDDD91}" dt="2023-10-04T15:19:52.370" v="1255" actId="14100"/>
          <ac:spMkLst>
            <pc:docMk/>
            <pc:sldMk cId="120566337" sldId="373"/>
            <ac:spMk id="2" creationId="{DBA468F5-E4B0-EE4B-BFC3-C72802CFE497}"/>
          </ac:spMkLst>
        </pc:spChg>
        <pc:spChg chg="mod">
          <ac:chgData name="Boccardi2, Rosalia" userId="ecfdb0b2-989e-449c-b824-227280d70212" providerId="ADAL" clId="{767624CF-4E95-4DAF-82CC-31E5F1CDDD91}" dt="2023-09-21T22:01:33.137" v="775" actId="1076"/>
          <ac:spMkLst>
            <pc:docMk/>
            <pc:sldMk cId="120566337" sldId="373"/>
            <ac:spMk id="6" creationId="{141A3459-B102-6249-A250-8B7E446C5958}"/>
          </ac:spMkLst>
        </pc:spChg>
        <pc:graphicFrameChg chg="mod">
          <ac:chgData name="Boccardi2, Rosalia" userId="ecfdb0b2-989e-449c-b824-227280d70212" providerId="ADAL" clId="{767624CF-4E95-4DAF-82CC-31E5F1CDDD91}" dt="2023-09-21T21:50:54.653" v="673"/>
          <ac:graphicFrameMkLst>
            <pc:docMk/>
            <pc:sldMk cId="120566337" sldId="373"/>
            <ac:graphicFrameMk id="5" creationId="{B6697B91-0FEA-4B4A-8E5B-990B41F2248C}"/>
          </ac:graphicFrameMkLst>
        </pc:graphicFrameChg>
      </pc:sldChg>
      <pc:sldChg chg="modSp mod">
        <pc:chgData name="Boccardi2, Rosalia" userId="ecfdb0b2-989e-449c-b824-227280d70212" providerId="ADAL" clId="{767624CF-4E95-4DAF-82CC-31E5F1CDDD91}" dt="2023-10-04T15:23:49.234" v="1280"/>
        <pc:sldMkLst>
          <pc:docMk/>
          <pc:sldMk cId="713926013" sldId="393"/>
        </pc:sldMkLst>
        <pc:spChg chg="mod">
          <ac:chgData name="Boccardi2, Rosalia" userId="ecfdb0b2-989e-449c-b824-227280d70212" providerId="ADAL" clId="{767624CF-4E95-4DAF-82CC-31E5F1CDDD91}" dt="2023-09-25T14:53:19.480" v="1129" actId="27636"/>
          <ac:spMkLst>
            <pc:docMk/>
            <pc:sldMk cId="713926013" sldId="393"/>
            <ac:spMk id="3" creationId="{2C36D7A1-3062-F046-9321-18C8E74E140D}"/>
          </ac:spMkLst>
        </pc:spChg>
        <pc:graphicFrameChg chg="mod">
          <ac:chgData name="Boccardi2, Rosalia" userId="ecfdb0b2-989e-449c-b824-227280d70212" providerId="ADAL" clId="{767624CF-4E95-4DAF-82CC-31E5F1CDDD91}" dt="2023-10-04T15:23:49.234" v="1280"/>
          <ac:graphicFrameMkLst>
            <pc:docMk/>
            <pc:sldMk cId="713926013" sldId="393"/>
            <ac:graphicFrameMk id="12" creationId="{29824CF2-F6BF-BB42-942E-0BE20CA5D951}"/>
          </ac:graphicFrameMkLst>
        </pc:graphicFrameChg>
      </pc:sldChg>
      <pc:sldChg chg="modSp mod">
        <pc:chgData name="Boccardi2, Rosalia" userId="ecfdb0b2-989e-449c-b824-227280d70212" providerId="ADAL" clId="{767624CF-4E95-4DAF-82CC-31E5F1CDDD91}" dt="2023-10-04T15:24:45.429" v="1283" actId="478"/>
        <pc:sldMkLst>
          <pc:docMk/>
          <pc:sldMk cId="991634670" sldId="395"/>
        </pc:sldMkLst>
        <pc:spChg chg="mod">
          <ac:chgData name="Boccardi2, Rosalia" userId="ecfdb0b2-989e-449c-b824-227280d70212" providerId="ADAL" clId="{767624CF-4E95-4DAF-82CC-31E5F1CDDD91}" dt="2023-09-25T14:43:43.724" v="1112" actId="1076"/>
          <ac:spMkLst>
            <pc:docMk/>
            <pc:sldMk cId="991634670" sldId="395"/>
            <ac:spMk id="3" creationId="{B114A3A9-E215-F543-AAF2-BC0FF9523250}"/>
          </ac:spMkLst>
        </pc:spChg>
        <pc:graphicFrameChg chg="mod">
          <ac:chgData name="Boccardi2, Rosalia" userId="ecfdb0b2-989e-449c-b824-227280d70212" providerId="ADAL" clId="{767624CF-4E95-4DAF-82CC-31E5F1CDDD91}" dt="2023-10-04T15:24:45.429" v="1283" actId="478"/>
          <ac:graphicFrameMkLst>
            <pc:docMk/>
            <pc:sldMk cId="991634670" sldId="395"/>
            <ac:graphicFrameMk id="5" creationId="{CEEDEB44-5E5B-5243-9C77-84D269857F5B}"/>
          </ac:graphicFrameMkLst>
        </pc:graphicFrameChg>
      </pc:sldChg>
      <pc:sldChg chg="modSp mod">
        <pc:chgData name="Boccardi2, Rosalia" userId="ecfdb0b2-989e-449c-b824-227280d70212" providerId="ADAL" clId="{767624CF-4E95-4DAF-82CC-31E5F1CDDD91}" dt="2023-10-04T15:25:09.333" v="1286"/>
        <pc:sldMkLst>
          <pc:docMk/>
          <pc:sldMk cId="1011614211" sldId="401"/>
        </pc:sldMkLst>
        <pc:spChg chg="mod">
          <ac:chgData name="Boccardi2, Rosalia" userId="ecfdb0b2-989e-449c-b824-227280d70212" providerId="ADAL" clId="{767624CF-4E95-4DAF-82CC-31E5F1CDDD91}" dt="2023-09-25T14:54:25.124" v="1132" actId="1076"/>
          <ac:spMkLst>
            <pc:docMk/>
            <pc:sldMk cId="1011614211" sldId="401"/>
            <ac:spMk id="3" creationId="{B1B2BD8A-D50D-9F40-A011-A60C6AABBBAC}"/>
          </ac:spMkLst>
        </pc:spChg>
        <pc:graphicFrameChg chg="mod">
          <ac:chgData name="Boccardi2, Rosalia" userId="ecfdb0b2-989e-449c-b824-227280d70212" providerId="ADAL" clId="{767624CF-4E95-4DAF-82CC-31E5F1CDDD91}" dt="2023-10-04T15:25:09.333" v="1286"/>
          <ac:graphicFrameMkLst>
            <pc:docMk/>
            <pc:sldMk cId="1011614211" sldId="401"/>
            <ac:graphicFrameMk id="5" creationId="{7E3AA892-3046-DF45-BD60-B9C617B0A8AA}"/>
          </ac:graphicFrameMkLst>
        </pc:graphicFrameChg>
      </pc:sldChg>
      <pc:sldChg chg="modSp mod">
        <pc:chgData name="Boccardi2, Rosalia" userId="ecfdb0b2-989e-449c-b824-227280d70212" providerId="ADAL" clId="{767624CF-4E95-4DAF-82CC-31E5F1CDDD91}" dt="2023-10-04T15:20:24.985" v="1258" actId="14100"/>
        <pc:sldMkLst>
          <pc:docMk/>
          <pc:sldMk cId="512442328" sldId="425"/>
        </pc:sldMkLst>
        <pc:spChg chg="mod">
          <ac:chgData name="Boccardi2, Rosalia" userId="ecfdb0b2-989e-449c-b824-227280d70212" providerId="ADAL" clId="{767624CF-4E95-4DAF-82CC-31E5F1CDDD91}" dt="2023-10-04T15:20:24.985" v="1258" actId="14100"/>
          <ac:spMkLst>
            <pc:docMk/>
            <pc:sldMk cId="512442328" sldId="425"/>
            <ac:spMk id="3" creationId="{AD42C2F6-F878-ED48-909B-00DFA4B46A00}"/>
          </ac:spMkLst>
        </pc:spChg>
        <pc:spChg chg="mod">
          <ac:chgData name="Boccardi2, Rosalia" userId="ecfdb0b2-989e-449c-b824-227280d70212" providerId="ADAL" clId="{767624CF-4E95-4DAF-82CC-31E5F1CDDD91}" dt="2023-09-25T14:27:57.217" v="1077" actId="20577"/>
          <ac:spMkLst>
            <pc:docMk/>
            <pc:sldMk cId="512442328" sldId="425"/>
            <ac:spMk id="28" creationId="{6AA8134B-B31B-9744-9009-5DBFD291BADE}"/>
          </ac:spMkLst>
        </pc:spChg>
        <pc:graphicFrameChg chg="mod modGraphic">
          <ac:chgData name="Boccardi2, Rosalia" userId="ecfdb0b2-989e-449c-b824-227280d70212" providerId="ADAL" clId="{767624CF-4E95-4DAF-82CC-31E5F1CDDD91}" dt="2023-09-21T21:51:46.649" v="678" actId="207"/>
          <ac:graphicFrameMkLst>
            <pc:docMk/>
            <pc:sldMk cId="512442328" sldId="425"/>
            <ac:graphicFrameMk id="27" creationId="{630A56C2-CD3B-B546-8575-94CDE143001D}"/>
          </ac:graphicFrameMkLst>
        </pc:graphicFrameChg>
      </pc:sldChg>
      <pc:sldChg chg="modSp mod">
        <pc:chgData name="Boccardi2, Rosalia" userId="ecfdb0b2-989e-449c-b824-227280d70212" providerId="ADAL" clId="{767624CF-4E95-4DAF-82CC-31E5F1CDDD91}" dt="2023-10-04T15:33:29.828" v="1505"/>
        <pc:sldMkLst>
          <pc:docMk/>
          <pc:sldMk cId="255165192" sldId="427"/>
        </pc:sldMkLst>
        <pc:spChg chg="mod">
          <ac:chgData name="Boccardi2, Rosalia" userId="ecfdb0b2-989e-449c-b824-227280d70212" providerId="ADAL" clId="{767624CF-4E95-4DAF-82CC-31E5F1CDDD91}" dt="2023-09-25T14:43:21.025" v="1110" actId="20577"/>
          <ac:spMkLst>
            <pc:docMk/>
            <pc:sldMk cId="255165192" sldId="427"/>
            <ac:spMk id="7" creationId="{D98351D4-0085-4E33-B85B-5390A4E84B59}"/>
          </ac:spMkLst>
        </pc:spChg>
        <pc:graphicFrameChg chg="mod">
          <ac:chgData name="Boccardi2, Rosalia" userId="ecfdb0b2-989e-449c-b824-227280d70212" providerId="ADAL" clId="{767624CF-4E95-4DAF-82CC-31E5F1CDDD91}" dt="2023-10-04T15:33:29.828" v="1505"/>
          <ac:graphicFrameMkLst>
            <pc:docMk/>
            <pc:sldMk cId="255165192" sldId="427"/>
            <ac:graphicFrameMk id="5" creationId="{7E3AA892-3046-DF45-BD60-B9C617B0A8AA}"/>
          </ac:graphicFrameMkLst>
        </pc:graphicFrameChg>
      </pc:sldChg>
      <pc:sldChg chg="modSp mod">
        <pc:chgData name="Boccardi2, Rosalia" userId="ecfdb0b2-989e-449c-b824-227280d70212" providerId="ADAL" clId="{767624CF-4E95-4DAF-82CC-31E5F1CDDD91}" dt="2023-10-04T15:33:33.422" v="1506" actId="108"/>
        <pc:sldMkLst>
          <pc:docMk/>
          <pc:sldMk cId="491272641" sldId="428"/>
        </pc:sldMkLst>
        <pc:spChg chg="mod">
          <ac:chgData name="Boccardi2, Rosalia" userId="ecfdb0b2-989e-449c-b824-227280d70212" providerId="ADAL" clId="{767624CF-4E95-4DAF-82CC-31E5F1CDDD91}" dt="2023-09-25T14:56:26.180" v="1152" actId="13926"/>
          <ac:spMkLst>
            <pc:docMk/>
            <pc:sldMk cId="491272641" sldId="428"/>
            <ac:spMk id="3" creationId="{B1B2BD8A-D50D-9F40-A011-A60C6AABBBAC}"/>
          </ac:spMkLst>
        </pc:spChg>
        <pc:graphicFrameChg chg="mod">
          <ac:chgData name="Boccardi2, Rosalia" userId="ecfdb0b2-989e-449c-b824-227280d70212" providerId="ADAL" clId="{767624CF-4E95-4DAF-82CC-31E5F1CDDD91}" dt="2023-10-04T15:33:33.422" v="1506" actId="108"/>
          <ac:graphicFrameMkLst>
            <pc:docMk/>
            <pc:sldMk cId="491272641" sldId="428"/>
            <ac:graphicFrameMk id="5" creationId="{7E3AA892-3046-DF45-BD60-B9C617B0A8AA}"/>
          </ac:graphicFrameMkLst>
        </pc:graphicFrameChg>
      </pc:sldChg>
      <pc:sldChg chg="modSp mod">
        <pc:chgData name="Boccardi2, Rosalia" userId="ecfdb0b2-989e-449c-b824-227280d70212" providerId="ADAL" clId="{767624CF-4E95-4DAF-82CC-31E5F1CDDD91}" dt="2023-10-04T15:35:50.426" v="1550"/>
        <pc:sldMkLst>
          <pc:docMk/>
          <pc:sldMk cId="3805549384" sldId="429"/>
        </pc:sldMkLst>
        <pc:spChg chg="mod">
          <ac:chgData name="Boccardi2, Rosalia" userId="ecfdb0b2-989e-449c-b824-227280d70212" providerId="ADAL" clId="{767624CF-4E95-4DAF-82CC-31E5F1CDDD91}" dt="2023-10-04T15:29:19.745" v="1320" actId="14100"/>
          <ac:spMkLst>
            <pc:docMk/>
            <pc:sldMk cId="3805549384" sldId="429"/>
            <ac:spMk id="2" creationId="{16C4E7CF-1C3E-8E49-BF99-F0A4A31A6F3B}"/>
          </ac:spMkLst>
        </pc:spChg>
        <pc:spChg chg="mod">
          <ac:chgData name="Boccardi2, Rosalia" userId="ecfdb0b2-989e-449c-b824-227280d70212" providerId="ADAL" clId="{767624CF-4E95-4DAF-82CC-31E5F1CDDD91}" dt="2023-10-04T15:26:53.759" v="1297" actId="14100"/>
          <ac:spMkLst>
            <pc:docMk/>
            <pc:sldMk cId="3805549384" sldId="429"/>
            <ac:spMk id="3" creationId="{B1B2BD8A-D50D-9F40-A011-A60C6AABBBAC}"/>
          </ac:spMkLst>
        </pc:spChg>
        <pc:graphicFrameChg chg="mod">
          <ac:chgData name="Boccardi2, Rosalia" userId="ecfdb0b2-989e-449c-b824-227280d70212" providerId="ADAL" clId="{767624CF-4E95-4DAF-82CC-31E5F1CDDD91}" dt="2023-10-04T15:35:50.426" v="1550"/>
          <ac:graphicFrameMkLst>
            <pc:docMk/>
            <pc:sldMk cId="3805549384" sldId="429"/>
            <ac:graphicFrameMk id="5" creationId="{7E3AA892-3046-DF45-BD60-B9C617B0A8AA}"/>
          </ac:graphicFrameMkLst>
        </pc:graphicFrameChg>
      </pc:sldChg>
      <pc:sldChg chg="modSp mod">
        <pc:chgData name="Boccardi2, Rosalia" userId="ecfdb0b2-989e-449c-b824-227280d70212" providerId="ADAL" clId="{767624CF-4E95-4DAF-82CC-31E5F1CDDD91}" dt="2023-09-25T16:55:18.215" v="1250" actId="13926"/>
        <pc:sldMkLst>
          <pc:docMk/>
          <pc:sldMk cId="445005381" sldId="430"/>
        </pc:sldMkLst>
        <pc:spChg chg="mod">
          <ac:chgData name="Boccardi2, Rosalia" userId="ecfdb0b2-989e-449c-b824-227280d70212" providerId="ADAL" clId="{767624CF-4E95-4DAF-82CC-31E5F1CDDD91}" dt="2023-09-25T16:55:18.215" v="1250" actId="13926"/>
          <ac:spMkLst>
            <pc:docMk/>
            <pc:sldMk cId="445005381" sldId="430"/>
            <ac:spMk id="3" creationId="{8FAEFCAD-55E8-344B-BCE4-6E6AC8859B5E}"/>
          </ac:spMkLst>
        </pc:spChg>
      </pc:sldChg>
      <pc:sldChg chg="modSp">
        <pc:chgData name="Boccardi2, Rosalia" userId="ecfdb0b2-989e-449c-b824-227280d70212" providerId="ADAL" clId="{767624CF-4E95-4DAF-82CC-31E5F1CDDD91}" dt="2023-10-04T15:47:40.880" v="1603" actId="20577"/>
        <pc:sldMkLst>
          <pc:docMk/>
          <pc:sldMk cId="1313187087" sldId="432"/>
        </pc:sldMkLst>
        <pc:graphicFrameChg chg="mod">
          <ac:chgData name="Boccardi2, Rosalia" userId="ecfdb0b2-989e-449c-b824-227280d70212" providerId="ADAL" clId="{767624CF-4E95-4DAF-82CC-31E5F1CDDD91}" dt="2023-10-04T15:47:40.880" v="1603" actId="20577"/>
          <ac:graphicFrameMkLst>
            <pc:docMk/>
            <pc:sldMk cId="1313187087" sldId="432"/>
            <ac:graphicFrameMk id="8" creationId="{019590C2-70A6-2D4E-84DF-4C11C34E14F3}"/>
          </ac:graphicFrameMkLst>
        </pc:graphicFrameChg>
      </pc:sldChg>
      <pc:sldChg chg="modSp mod">
        <pc:chgData name="Boccardi2, Rosalia" userId="ecfdb0b2-989e-449c-b824-227280d70212" providerId="ADAL" clId="{767624CF-4E95-4DAF-82CC-31E5F1CDDD91}" dt="2023-09-21T18:23:34.025" v="39" actId="20577"/>
        <pc:sldMkLst>
          <pc:docMk/>
          <pc:sldMk cId="1749948645" sldId="442"/>
        </pc:sldMkLst>
        <pc:spChg chg="mod">
          <ac:chgData name="Boccardi2, Rosalia" userId="ecfdb0b2-989e-449c-b824-227280d70212" providerId="ADAL" clId="{767624CF-4E95-4DAF-82CC-31E5F1CDDD91}" dt="2023-09-21T18:23:34.025" v="39" actId="20577"/>
          <ac:spMkLst>
            <pc:docMk/>
            <pc:sldMk cId="1749948645" sldId="442"/>
            <ac:spMk id="3" creationId="{ECA5DCE1-F8AE-4D8D-8F9D-B85254E10127}"/>
          </ac:spMkLst>
        </pc:spChg>
      </pc:sldChg>
      <pc:sldChg chg="modSp mod">
        <pc:chgData name="Boccardi2, Rosalia" userId="ecfdb0b2-989e-449c-b824-227280d70212" providerId="ADAL" clId="{767624CF-4E95-4DAF-82CC-31E5F1CDDD91}" dt="2023-09-25T16:26:35.791" v="1212" actId="20577"/>
        <pc:sldMkLst>
          <pc:docMk/>
          <pc:sldMk cId="2582639215" sldId="444"/>
        </pc:sldMkLst>
        <pc:spChg chg="mod">
          <ac:chgData name="Boccardi2, Rosalia" userId="ecfdb0b2-989e-449c-b824-227280d70212" providerId="ADAL" clId="{767624CF-4E95-4DAF-82CC-31E5F1CDDD91}" dt="2023-09-25T16:26:35.791" v="1212" actId="20577"/>
          <ac:spMkLst>
            <pc:docMk/>
            <pc:sldMk cId="2582639215" sldId="444"/>
            <ac:spMk id="3" creationId="{9867CD20-EF3B-B742-AB30-56FDD383B5E6}"/>
          </ac:spMkLst>
        </pc:spChg>
      </pc:sldChg>
      <pc:sldChg chg="addSp delSp modSp mod">
        <pc:chgData name="Boccardi2, Rosalia" userId="ecfdb0b2-989e-449c-b824-227280d70212" providerId="ADAL" clId="{767624CF-4E95-4DAF-82CC-31E5F1CDDD91}" dt="2023-09-25T16:29:06.849" v="1238" actId="1076"/>
        <pc:sldMkLst>
          <pc:docMk/>
          <pc:sldMk cId="4209274176" sldId="445"/>
        </pc:sldMkLst>
        <pc:spChg chg="add del mod">
          <ac:chgData name="Boccardi2, Rosalia" userId="ecfdb0b2-989e-449c-b824-227280d70212" providerId="ADAL" clId="{767624CF-4E95-4DAF-82CC-31E5F1CDDD91}" dt="2023-09-25T16:29:06.849" v="1238" actId="1076"/>
          <ac:spMkLst>
            <pc:docMk/>
            <pc:sldMk cId="4209274176" sldId="445"/>
            <ac:spMk id="2" creationId="{29EAF8BE-EE1F-DD43-BF92-E561D9EF3AC3}"/>
          </ac:spMkLst>
        </pc:spChg>
        <pc:spChg chg="mod">
          <ac:chgData name="Boccardi2, Rosalia" userId="ecfdb0b2-989e-449c-b824-227280d70212" providerId="ADAL" clId="{767624CF-4E95-4DAF-82CC-31E5F1CDDD91}" dt="2023-09-25T16:28:04.789" v="1213" actId="14100"/>
          <ac:spMkLst>
            <pc:docMk/>
            <pc:sldMk cId="4209274176" sldId="445"/>
            <ac:spMk id="3" creationId="{90986870-E1BF-2346-962C-B827A3489B7C}"/>
          </ac:spMkLst>
        </pc:spChg>
        <pc:spChg chg="add del mod">
          <ac:chgData name="Boccardi2, Rosalia" userId="ecfdb0b2-989e-449c-b824-227280d70212" providerId="ADAL" clId="{767624CF-4E95-4DAF-82CC-31E5F1CDDD91}" dt="2023-09-25T16:28:48.687" v="1237" actId="478"/>
          <ac:spMkLst>
            <pc:docMk/>
            <pc:sldMk cId="4209274176" sldId="445"/>
            <ac:spMk id="11" creationId="{5071B725-EA8D-9C44-332B-F5A66FA9D8E7}"/>
          </ac:spMkLst>
        </pc:spChg>
      </pc:sldChg>
      <pc:sldChg chg="del">
        <pc:chgData name="Boccardi2, Rosalia" userId="ecfdb0b2-989e-449c-b824-227280d70212" providerId="ADAL" clId="{767624CF-4E95-4DAF-82CC-31E5F1CDDD91}" dt="2023-09-25T16:29:48.197" v="1239" actId="2696"/>
        <pc:sldMkLst>
          <pc:docMk/>
          <pc:sldMk cId="775966053" sldId="446"/>
        </pc:sldMkLst>
      </pc:sldChg>
      <pc:sldChg chg="modSp add mod">
        <pc:chgData name="Boccardi2, Rosalia" userId="ecfdb0b2-989e-449c-b824-227280d70212" providerId="ADAL" clId="{767624CF-4E95-4DAF-82CC-31E5F1CDDD91}" dt="2023-09-21T22:08:02.118" v="834" actId="1076"/>
        <pc:sldMkLst>
          <pc:docMk/>
          <pc:sldMk cId="792204590" sldId="450"/>
        </pc:sldMkLst>
        <pc:spChg chg="mod">
          <ac:chgData name="Boccardi2, Rosalia" userId="ecfdb0b2-989e-449c-b824-227280d70212" providerId="ADAL" clId="{767624CF-4E95-4DAF-82CC-31E5F1CDDD91}" dt="2023-09-21T21:40:21.655" v="457" actId="20577"/>
          <ac:spMkLst>
            <pc:docMk/>
            <pc:sldMk cId="792204590" sldId="450"/>
            <ac:spMk id="3" creationId="{AD42C2F6-F878-ED48-909B-00DFA4B46A00}"/>
          </ac:spMkLst>
        </pc:spChg>
        <pc:spChg chg="mod">
          <ac:chgData name="Boccardi2, Rosalia" userId="ecfdb0b2-989e-449c-b824-227280d70212" providerId="ADAL" clId="{767624CF-4E95-4DAF-82CC-31E5F1CDDD91}" dt="2023-09-21T22:08:02.118" v="834" actId="1076"/>
          <ac:spMkLst>
            <pc:docMk/>
            <pc:sldMk cId="792204590" sldId="450"/>
            <ac:spMk id="28" creationId="{6AA8134B-B31B-9744-9009-5DBFD291BADE}"/>
          </ac:spMkLst>
        </pc:spChg>
        <pc:graphicFrameChg chg="mod">
          <ac:chgData name="Boccardi2, Rosalia" userId="ecfdb0b2-989e-449c-b824-227280d70212" providerId="ADAL" clId="{767624CF-4E95-4DAF-82CC-31E5F1CDDD91}" dt="2023-09-21T21:52:54.407" v="683" actId="207"/>
          <ac:graphicFrameMkLst>
            <pc:docMk/>
            <pc:sldMk cId="792204590" sldId="450"/>
            <ac:graphicFrameMk id="27" creationId="{630A56C2-CD3B-B546-8575-94CDE143001D}"/>
          </ac:graphicFrameMkLst>
        </pc:graphicFrameChg>
      </pc:sldChg>
      <pc:sldChg chg="addSp delSp modSp add del mod">
        <pc:chgData name="Boccardi2, Rosalia" userId="ecfdb0b2-989e-449c-b824-227280d70212" providerId="ADAL" clId="{767624CF-4E95-4DAF-82CC-31E5F1CDDD91}" dt="2023-10-04T15:29:43.528" v="1322" actId="2696"/>
        <pc:sldMkLst>
          <pc:docMk/>
          <pc:sldMk cId="3100150441" sldId="451"/>
        </pc:sldMkLst>
        <pc:spChg chg="mod">
          <ac:chgData name="Boccardi2, Rosalia" userId="ecfdb0b2-989e-449c-b824-227280d70212" providerId="ADAL" clId="{767624CF-4E95-4DAF-82CC-31E5F1CDDD91}" dt="2023-10-04T15:29:17.724" v="1318"/>
          <ac:spMkLst>
            <pc:docMk/>
            <pc:sldMk cId="3100150441" sldId="451"/>
            <ac:spMk id="2" creationId="{16C4E7CF-1C3E-8E49-BF99-F0A4A31A6F3B}"/>
          </ac:spMkLst>
        </pc:spChg>
        <pc:spChg chg="del">
          <ac:chgData name="Boccardi2, Rosalia" userId="ecfdb0b2-989e-449c-b824-227280d70212" providerId="ADAL" clId="{767624CF-4E95-4DAF-82CC-31E5F1CDDD91}" dt="2023-10-04T15:27:11.777" v="1298" actId="478"/>
          <ac:spMkLst>
            <pc:docMk/>
            <pc:sldMk cId="3100150441" sldId="451"/>
            <ac:spMk id="3" creationId="{B1B2BD8A-D50D-9F40-A011-A60C6AABBBAC}"/>
          </ac:spMkLst>
        </pc:spChg>
        <pc:spChg chg="add del mod">
          <ac:chgData name="Boccardi2, Rosalia" userId="ecfdb0b2-989e-449c-b824-227280d70212" providerId="ADAL" clId="{767624CF-4E95-4DAF-82CC-31E5F1CDDD91}" dt="2023-10-04T15:27:14.974" v="1299"/>
          <ac:spMkLst>
            <pc:docMk/>
            <pc:sldMk cId="3100150441" sldId="451"/>
            <ac:spMk id="8" creationId="{F9CC50FA-A4D6-A2A8-C712-DAF89734060C}"/>
          </ac:spMkLst>
        </pc:spChg>
        <pc:spChg chg="add mod">
          <ac:chgData name="Boccardi2, Rosalia" userId="ecfdb0b2-989e-449c-b824-227280d70212" providerId="ADAL" clId="{767624CF-4E95-4DAF-82CC-31E5F1CDDD91}" dt="2023-10-04T15:29:24.702" v="1321" actId="14100"/>
          <ac:spMkLst>
            <pc:docMk/>
            <pc:sldMk cId="3100150441" sldId="451"/>
            <ac:spMk id="9" creationId="{45BB4CF7-AA16-E4C3-73D1-65B5E65D506A}"/>
          </ac:spMkLst>
        </pc:spChg>
        <pc:graphicFrameChg chg="mod">
          <ac:chgData name="Boccardi2, Rosalia" userId="ecfdb0b2-989e-449c-b824-227280d70212" providerId="ADAL" clId="{767624CF-4E95-4DAF-82CC-31E5F1CDDD91}" dt="2023-10-04T15:28:54.326" v="1314" actId="12269"/>
          <ac:graphicFrameMkLst>
            <pc:docMk/>
            <pc:sldMk cId="3100150441" sldId="451"/>
            <ac:graphicFrameMk id="5" creationId="{7E3AA892-3046-DF45-BD60-B9C617B0A8AA}"/>
          </ac:graphicFrameMkLst>
        </pc:graphicFrameChg>
      </pc:sldChg>
    </pc:docChg>
  </pc:docChgLst>
  <pc:docChgLst>
    <pc:chgData name="Koons2, Joshua" userId="S::joshua.koons2@illinois.gov::805a9bf6-d06a-40c5-9cc9-81bf5d2f5ef2" providerId="AD" clId="Web-{856B0490-85A3-D40E-E702-14619402885C}"/>
    <pc:docChg chg="addSld delSld modSld">
      <pc:chgData name="Koons2, Joshua" userId="S::joshua.koons2@illinois.gov::805a9bf6-d06a-40c5-9cc9-81bf5d2f5ef2" providerId="AD" clId="Web-{856B0490-85A3-D40E-E702-14619402885C}" dt="2023-12-13T14:52:48.366" v="373" actId="1076"/>
      <pc:docMkLst>
        <pc:docMk/>
      </pc:docMkLst>
      <pc:sldChg chg="modSp">
        <pc:chgData name="Koons2, Joshua" userId="S::joshua.koons2@illinois.gov::805a9bf6-d06a-40c5-9cc9-81bf5d2f5ef2" providerId="AD" clId="Web-{856B0490-85A3-D40E-E702-14619402885C}" dt="2023-12-13T14:46:35.564" v="274" actId="20577"/>
        <pc:sldMkLst>
          <pc:docMk/>
          <pc:sldMk cId="833674355" sldId="280"/>
        </pc:sldMkLst>
        <pc:spChg chg="mod">
          <ac:chgData name="Koons2, Joshua" userId="S::joshua.koons2@illinois.gov::805a9bf6-d06a-40c5-9cc9-81bf5d2f5ef2" providerId="AD" clId="Web-{856B0490-85A3-D40E-E702-14619402885C}" dt="2023-12-13T14:31:30.741" v="14" actId="20577"/>
          <ac:spMkLst>
            <pc:docMk/>
            <pc:sldMk cId="833674355" sldId="280"/>
            <ac:spMk id="8" creationId="{00000000-0000-0000-0000-000000000000}"/>
          </ac:spMkLst>
        </pc:spChg>
        <pc:spChg chg="mod">
          <ac:chgData name="Koons2, Joshua" userId="S::joshua.koons2@illinois.gov::805a9bf6-d06a-40c5-9cc9-81bf5d2f5ef2" providerId="AD" clId="Web-{856B0490-85A3-D40E-E702-14619402885C}" dt="2023-12-13T14:46:35.564" v="274" actId="20577"/>
          <ac:spMkLst>
            <pc:docMk/>
            <pc:sldMk cId="833674355" sldId="280"/>
            <ac:spMk id="12" creationId="{00000000-0000-0000-0000-000000000000}"/>
          </ac:spMkLst>
        </pc:spChg>
      </pc:sldChg>
      <pc:sldChg chg="modSp">
        <pc:chgData name="Koons2, Joshua" userId="S::joshua.koons2@illinois.gov::805a9bf6-d06a-40c5-9cc9-81bf5d2f5ef2" providerId="AD" clId="Web-{856B0490-85A3-D40E-E702-14619402885C}" dt="2023-12-13T14:48:05.878" v="280" actId="20577"/>
        <pc:sldMkLst>
          <pc:docMk/>
          <pc:sldMk cId="157571832" sldId="286"/>
        </pc:sldMkLst>
        <pc:spChg chg="mod">
          <ac:chgData name="Koons2, Joshua" userId="S::joshua.koons2@illinois.gov::805a9bf6-d06a-40c5-9cc9-81bf5d2f5ef2" providerId="AD" clId="Web-{856B0490-85A3-D40E-E702-14619402885C}" dt="2023-12-13T14:48:05.878" v="280" actId="20577"/>
          <ac:spMkLst>
            <pc:docMk/>
            <pc:sldMk cId="157571832" sldId="286"/>
            <ac:spMk id="12" creationId="{00000000-0000-0000-0000-000000000000}"/>
          </ac:spMkLst>
        </pc:spChg>
      </pc:sldChg>
      <pc:sldChg chg="del">
        <pc:chgData name="Koons2, Joshua" userId="S::joshua.koons2@illinois.gov::805a9bf6-d06a-40c5-9cc9-81bf5d2f5ef2" providerId="AD" clId="Web-{856B0490-85A3-D40E-E702-14619402885C}" dt="2023-12-13T14:51:15.490" v="340"/>
        <pc:sldMkLst>
          <pc:docMk/>
          <pc:sldMk cId="829081782" sldId="291"/>
        </pc:sldMkLst>
      </pc:sldChg>
      <pc:sldChg chg="del">
        <pc:chgData name="Koons2, Joshua" userId="S::joshua.koons2@illinois.gov::805a9bf6-d06a-40c5-9cc9-81bf5d2f5ef2" providerId="AD" clId="Web-{856B0490-85A3-D40E-E702-14619402885C}" dt="2023-12-13T14:51:15.490" v="339"/>
        <pc:sldMkLst>
          <pc:docMk/>
          <pc:sldMk cId="2466338281" sldId="292"/>
        </pc:sldMkLst>
      </pc:sldChg>
      <pc:sldChg chg="del">
        <pc:chgData name="Koons2, Joshua" userId="S::joshua.koons2@illinois.gov::805a9bf6-d06a-40c5-9cc9-81bf5d2f5ef2" providerId="AD" clId="Web-{856B0490-85A3-D40E-E702-14619402885C}" dt="2023-12-13T14:51:15.490" v="338"/>
        <pc:sldMkLst>
          <pc:docMk/>
          <pc:sldMk cId="1446152398" sldId="293"/>
        </pc:sldMkLst>
      </pc:sldChg>
      <pc:sldChg chg="del">
        <pc:chgData name="Koons2, Joshua" userId="S::joshua.koons2@illinois.gov::805a9bf6-d06a-40c5-9cc9-81bf5d2f5ef2" providerId="AD" clId="Web-{856B0490-85A3-D40E-E702-14619402885C}" dt="2023-12-13T14:51:24.584" v="341"/>
        <pc:sldMkLst>
          <pc:docMk/>
          <pc:sldMk cId="3729677253" sldId="294"/>
        </pc:sldMkLst>
      </pc:sldChg>
      <pc:sldChg chg="modSp del delCm modCm">
        <pc:chgData name="Koons2, Joshua" userId="S::joshua.koons2@illinois.gov::805a9bf6-d06a-40c5-9cc9-81bf5d2f5ef2" providerId="AD" clId="Web-{856B0490-85A3-D40E-E702-14619402885C}" dt="2023-12-13T14:50:36.864" v="328"/>
        <pc:sldMkLst>
          <pc:docMk/>
          <pc:sldMk cId="96900768" sldId="296"/>
        </pc:sldMkLst>
        <pc:spChg chg="mod">
          <ac:chgData name="Koons2, Joshua" userId="S::joshua.koons2@illinois.gov::805a9bf6-d06a-40c5-9cc9-81bf5d2f5ef2" providerId="AD" clId="Web-{856B0490-85A3-D40E-E702-14619402885C}" dt="2023-12-13T14:50:23.192" v="326" actId="20577"/>
          <ac:spMkLst>
            <pc:docMk/>
            <pc:sldMk cId="96900768" sldId="296"/>
            <ac:spMk id="3" creationId="{00000000-0000-0000-0000-000000000000}"/>
          </ac:spMkLst>
        </pc:spChg>
        <pc:extLst>
          <p:ext xmlns:p="http://schemas.openxmlformats.org/presentationml/2006/main" uri="{D6D511B9-2390-475A-947B-AFAB55BFBCF1}">
            <pc226:cmChg xmlns:pc226="http://schemas.microsoft.com/office/powerpoint/2022/06/main/command" chg="del mod">
              <pc226:chgData name="Koons2, Joshua" userId="S::joshua.koons2@illinois.gov::805a9bf6-d06a-40c5-9cc9-81bf5d2f5ef2" providerId="AD" clId="Web-{856B0490-85A3-D40E-E702-14619402885C}" dt="2023-12-13T14:49:10.941" v="285"/>
              <pc2:cmMkLst xmlns:pc2="http://schemas.microsoft.com/office/powerpoint/2019/9/main/command">
                <pc:docMk/>
                <pc:sldMk cId="96900768" sldId="296"/>
                <pc2:cmMk id="{6AC5732A-C5F5-417C-BE8D-6FBD7CC7EB81}"/>
              </pc2:cmMkLst>
            </pc226:cmChg>
            <pc226:cmChg xmlns:pc226="http://schemas.microsoft.com/office/powerpoint/2022/06/main/command" chg="del mod">
              <pc226:chgData name="Koons2, Joshua" userId="S::joshua.koons2@illinois.gov::805a9bf6-d06a-40c5-9cc9-81bf5d2f5ef2" providerId="AD" clId="Web-{856B0490-85A3-D40E-E702-14619402885C}" dt="2023-12-13T14:49:17.863" v="286"/>
              <pc2:cmMkLst xmlns:pc2="http://schemas.microsoft.com/office/powerpoint/2019/9/main/command">
                <pc:docMk/>
                <pc:sldMk cId="96900768" sldId="296"/>
                <pc2:cmMk id="{4AC6049E-E98A-4015-BFE4-68589845D2E3}"/>
              </pc2:cmMkLst>
            </pc226:cmChg>
          </p:ext>
        </pc:extLst>
      </pc:sldChg>
      <pc:sldChg chg="modSp">
        <pc:chgData name="Koons2, Joshua" userId="S::joshua.koons2@illinois.gov::805a9bf6-d06a-40c5-9cc9-81bf5d2f5ef2" providerId="AD" clId="Web-{856B0490-85A3-D40E-E702-14619402885C}" dt="2023-12-13T14:27:02.347" v="3" actId="20577"/>
        <pc:sldMkLst>
          <pc:docMk/>
          <pc:sldMk cId="611008739" sldId="300"/>
        </pc:sldMkLst>
        <pc:spChg chg="mod">
          <ac:chgData name="Koons2, Joshua" userId="S::joshua.koons2@illinois.gov::805a9bf6-d06a-40c5-9cc9-81bf5d2f5ef2" providerId="AD" clId="Web-{856B0490-85A3-D40E-E702-14619402885C}" dt="2023-12-13T14:27:02.347" v="3" actId="20577"/>
          <ac:spMkLst>
            <pc:docMk/>
            <pc:sldMk cId="611008739" sldId="300"/>
            <ac:spMk id="12" creationId="{00000000-0000-0000-0000-000000000000}"/>
          </ac:spMkLst>
        </pc:spChg>
      </pc:sldChg>
      <pc:sldChg chg="modSp new">
        <pc:chgData name="Koons2, Joshua" userId="S::joshua.koons2@illinois.gov::805a9bf6-d06a-40c5-9cc9-81bf5d2f5ef2" providerId="AD" clId="Web-{856B0490-85A3-D40E-E702-14619402885C}" dt="2023-12-13T14:41:02.701" v="81" actId="20577"/>
        <pc:sldMkLst>
          <pc:docMk/>
          <pc:sldMk cId="240519974" sldId="454"/>
        </pc:sldMkLst>
        <pc:spChg chg="mod">
          <ac:chgData name="Koons2, Joshua" userId="S::joshua.koons2@illinois.gov::805a9bf6-d06a-40c5-9cc9-81bf5d2f5ef2" providerId="AD" clId="Web-{856B0490-85A3-D40E-E702-14619402885C}" dt="2023-12-13T14:32:15.882" v="18" actId="20577"/>
          <ac:spMkLst>
            <pc:docMk/>
            <pc:sldMk cId="240519974" sldId="454"/>
            <ac:spMk id="2" creationId="{8D4DF220-940E-57C7-96A5-C5E5B420CB81}"/>
          </ac:spMkLst>
        </pc:spChg>
        <pc:spChg chg="mod">
          <ac:chgData name="Koons2, Joshua" userId="S::joshua.koons2@illinois.gov::805a9bf6-d06a-40c5-9cc9-81bf5d2f5ef2" providerId="AD" clId="Web-{856B0490-85A3-D40E-E702-14619402885C}" dt="2023-12-13T14:41:02.701" v="81" actId="20577"/>
          <ac:spMkLst>
            <pc:docMk/>
            <pc:sldMk cId="240519974" sldId="454"/>
            <ac:spMk id="3" creationId="{E637E392-8D9C-B756-6052-344702CE5516}"/>
          </ac:spMkLst>
        </pc:spChg>
      </pc:sldChg>
      <pc:sldChg chg="modSp add">
        <pc:chgData name="Koons2, Joshua" userId="S::joshua.koons2@illinois.gov::805a9bf6-d06a-40c5-9cc9-81bf5d2f5ef2" providerId="AD" clId="Web-{856B0490-85A3-D40E-E702-14619402885C}" dt="2023-12-13T14:42:44.530" v="96" actId="1076"/>
        <pc:sldMkLst>
          <pc:docMk/>
          <pc:sldMk cId="3017406091" sldId="455"/>
        </pc:sldMkLst>
        <pc:spChg chg="mod">
          <ac:chgData name="Koons2, Joshua" userId="S::joshua.koons2@illinois.gov::805a9bf6-d06a-40c5-9cc9-81bf5d2f5ef2" providerId="AD" clId="Web-{856B0490-85A3-D40E-E702-14619402885C}" dt="2023-12-13T14:42:35.561" v="94" actId="1076"/>
          <ac:spMkLst>
            <pc:docMk/>
            <pc:sldMk cId="3017406091" sldId="455"/>
            <ac:spMk id="2" creationId="{C9207B70-2910-E506-F74B-4C7D01240F5B}"/>
          </ac:spMkLst>
        </pc:spChg>
        <pc:spChg chg="mod">
          <ac:chgData name="Koons2, Joshua" userId="S::joshua.koons2@illinois.gov::805a9bf6-d06a-40c5-9cc9-81bf5d2f5ef2" providerId="AD" clId="Web-{856B0490-85A3-D40E-E702-14619402885C}" dt="2023-12-13T14:42:39.077" v="95" actId="1076"/>
          <ac:spMkLst>
            <pc:docMk/>
            <pc:sldMk cId="3017406091" sldId="455"/>
            <ac:spMk id="3" creationId="{E6D4F24E-0ABC-71ED-E10C-C54FD904468C}"/>
          </ac:spMkLst>
        </pc:spChg>
        <pc:spChg chg="mod">
          <ac:chgData name="Koons2, Joshua" userId="S::joshua.koons2@illinois.gov::805a9bf6-d06a-40c5-9cc9-81bf5d2f5ef2" providerId="AD" clId="Web-{856B0490-85A3-D40E-E702-14619402885C}" dt="2023-12-13T14:42:44.530" v="96" actId="1076"/>
          <ac:spMkLst>
            <pc:docMk/>
            <pc:sldMk cId="3017406091" sldId="455"/>
            <ac:spMk id="4" creationId="{6EC07FA6-8B94-5D8F-B7D4-D4EC13E76258}"/>
          </ac:spMkLst>
        </pc:spChg>
      </pc:sldChg>
      <pc:sldChg chg="delSp modSp add replId">
        <pc:chgData name="Koons2, Joshua" userId="S::joshua.koons2@illinois.gov::805a9bf6-d06a-40c5-9cc9-81bf5d2f5ef2" providerId="AD" clId="Web-{856B0490-85A3-D40E-E702-14619402885C}" dt="2023-12-13T14:45:38.845" v="267" actId="20577"/>
        <pc:sldMkLst>
          <pc:docMk/>
          <pc:sldMk cId="3611620068" sldId="456"/>
        </pc:sldMkLst>
        <pc:spChg chg="mod">
          <ac:chgData name="Koons2, Joshua" userId="S::joshua.koons2@illinois.gov::805a9bf6-d06a-40c5-9cc9-81bf5d2f5ef2" providerId="AD" clId="Web-{856B0490-85A3-D40E-E702-14619402885C}" dt="2023-12-13T14:45:38.845" v="267" actId="20577"/>
          <ac:spMkLst>
            <pc:docMk/>
            <pc:sldMk cId="3611620068" sldId="456"/>
            <ac:spMk id="3" creationId="{E6D4F24E-0ABC-71ED-E10C-C54FD904468C}"/>
          </ac:spMkLst>
        </pc:spChg>
        <pc:spChg chg="del mod">
          <ac:chgData name="Koons2, Joshua" userId="S::joshua.koons2@illinois.gov::805a9bf6-d06a-40c5-9cc9-81bf5d2f5ef2" providerId="AD" clId="Web-{856B0490-85A3-D40E-E702-14619402885C}" dt="2023-12-13T14:43:08.327" v="99"/>
          <ac:spMkLst>
            <pc:docMk/>
            <pc:sldMk cId="3611620068" sldId="456"/>
            <ac:spMk id="4" creationId="{6EC07FA6-8B94-5D8F-B7D4-D4EC13E76258}"/>
          </ac:spMkLst>
        </pc:spChg>
      </pc:sldChg>
      <pc:sldChg chg="add replId">
        <pc:chgData name="Koons2, Joshua" userId="S::joshua.koons2@illinois.gov::805a9bf6-d06a-40c5-9cc9-81bf5d2f5ef2" providerId="AD" clId="Web-{856B0490-85A3-D40E-E702-14619402885C}" dt="2023-12-13T14:50:19.817" v="325"/>
        <pc:sldMkLst>
          <pc:docMk/>
          <pc:sldMk cId="879792820" sldId="457"/>
        </pc:sldMkLst>
      </pc:sldChg>
      <pc:sldChg chg="modSp add">
        <pc:chgData name="Koons2, Joshua" userId="S::joshua.koons2@illinois.gov::805a9bf6-d06a-40c5-9cc9-81bf5d2f5ef2" providerId="AD" clId="Web-{856B0490-85A3-D40E-E702-14619402885C}" dt="2023-12-13T14:52:48.366" v="373" actId="1076"/>
        <pc:sldMkLst>
          <pc:docMk/>
          <pc:sldMk cId="1695237418" sldId="458"/>
        </pc:sldMkLst>
        <pc:spChg chg="mod">
          <ac:chgData name="Koons2, Joshua" userId="S::joshua.koons2@illinois.gov::805a9bf6-d06a-40c5-9cc9-81bf5d2f5ef2" providerId="AD" clId="Web-{856B0490-85A3-D40E-E702-14619402885C}" dt="2023-12-13T14:52:48.366" v="373" actId="1076"/>
          <ac:spMkLst>
            <pc:docMk/>
            <pc:sldMk cId="1695237418" sldId="458"/>
            <ac:spMk id="2" creationId="{4A8C9C2D-E7DB-9E6E-BFCE-D63FA1E93A4F}"/>
          </ac:spMkLst>
        </pc:spChg>
        <pc:spChg chg="mod">
          <ac:chgData name="Koons2, Joshua" userId="S::joshua.koons2@illinois.gov::805a9bf6-d06a-40c5-9cc9-81bf5d2f5ef2" providerId="AD" clId="Web-{856B0490-85A3-D40E-E702-14619402885C}" dt="2023-12-13T14:52:45.788" v="372" actId="1076"/>
          <ac:spMkLst>
            <pc:docMk/>
            <pc:sldMk cId="1695237418" sldId="458"/>
            <ac:spMk id="3" creationId="{E27A1AC4-2617-E9D2-9BE0-0689130F1ABA}"/>
          </ac:spMkLst>
        </pc:spChg>
        <pc:picChg chg="mod">
          <ac:chgData name="Koons2, Joshua" userId="S::joshua.koons2@illinois.gov::805a9bf6-d06a-40c5-9cc9-81bf5d2f5ef2" providerId="AD" clId="Web-{856B0490-85A3-D40E-E702-14619402885C}" dt="2023-12-13T14:50:41.552" v="330" actId="1076"/>
          <ac:picMkLst>
            <pc:docMk/>
            <pc:sldMk cId="1695237418" sldId="458"/>
            <ac:picMk id="4" creationId="{35DAA1B9-9A5F-B5E3-5A9A-A8E312577452}"/>
          </ac:picMkLst>
        </pc:picChg>
      </pc:sldChg>
      <pc:sldChg chg="modSp add">
        <pc:chgData name="Koons2, Joshua" userId="S::joshua.koons2@illinois.gov::805a9bf6-d06a-40c5-9cc9-81bf5d2f5ef2" providerId="AD" clId="Web-{856B0490-85A3-D40E-E702-14619402885C}" dt="2023-12-13T14:52:15.428" v="361" actId="20577"/>
        <pc:sldMkLst>
          <pc:docMk/>
          <pc:sldMk cId="2036339283" sldId="459"/>
        </pc:sldMkLst>
        <pc:spChg chg="mod">
          <ac:chgData name="Koons2, Joshua" userId="S::joshua.koons2@illinois.gov::805a9bf6-d06a-40c5-9cc9-81bf5d2f5ef2" providerId="AD" clId="Web-{856B0490-85A3-D40E-E702-14619402885C}" dt="2023-12-13T14:51:44.474" v="346" actId="1076"/>
          <ac:spMkLst>
            <pc:docMk/>
            <pc:sldMk cId="2036339283" sldId="459"/>
            <ac:spMk id="2" creationId="{C4F860DF-C684-AF19-7BA1-A2F250ED0CB6}"/>
          </ac:spMkLst>
        </pc:spChg>
        <pc:spChg chg="mod">
          <ac:chgData name="Koons2, Joshua" userId="S::joshua.koons2@illinois.gov::805a9bf6-d06a-40c5-9cc9-81bf5d2f5ef2" providerId="AD" clId="Web-{856B0490-85A3-D40E-E702-14619402885C}" dt="2023-12-13T14:52:15.428" v="361" actId="20577"/>
          <ac:spMkLst>
            <pc:docMk/>
            <pc:sldMk cId="2036339283" sldId="459"/>
            <ac:spMk id="3" creationId="{F6743A30-077B-14F6-07A0-BC721715038F}"/>
          </ac:spMkLst>
        </pc:spChg>
      </pc:sldChg>
      <pc:sldChg chg="modSp add">
        <pc:chgData name="Koons2, Joshua" userId="S::joshua.koons2@illinois.gov::805a9bf6-d06a-40c5-9cc9-81bf5d2f5ef2" providerId="AD" clId="Web-{856B0490-85A3-D40E-E702-14619402885C}" dt="2023-12-13T14:52:36.663" v="371" actId="1076"/>
        <pc:sldMkLst>
          <pc:docMk/>
          <pc:sldMk cId="2624716531" sldId="460"/>
        </pc:sldMkLst>
        <pc:spChg chg="mod">
          <ac:chgData name="Koons2, Joshua" userId="S::joshua.koons2@illinois.gov::805a9bf6-d06a-40c5-9cc9-81bf5d2f5ef2" providerId="AD" clId="Web-{856B0490-85A3-D40E-E702-14619402885C}" dt="2023-12-13T14:51:40.787" v="345" actId="1076"/>
          <ac:spMkLst>
            <pc:docMk/>
            <pc:sldMk cId="2624716531" sldId="460"/>
            <ac:spMk id="2" creationId="{B96510DE-680E-F8A4-EF59-C26DFB37AF9F}"/>
          </ac:spMkLst>
        </pc:spChg>
        <pc:spChg chg="mod">
          <ac:chgData name="Koons2, Joshua" userId="S::joshua.koons2@illinois.gov::805a9bf6-d06a-40c5-9cc9-81bf5d2f5ef2" providerId="AD" clId="Web-{856B0490-85A3-D40E-E702-14619402885C}" dt="2023-12-13T14:52:36.663" v="371" actId="1076"/>
          <ac:spMkLst>
            <pc:docMk/>
            <pc:sldMk cId="2624716531" sldId="460"/>
            <ac:spMk id="3" creationId="{B660B2AC-4AAE-2425-8372-B173B4023A57}"/>
          </ac:spMkLst>
        </pc:spChg>
      </pc:sldChg>
    </pc:docChg>
  </pc:docChgLst>
  <pc:docChgLst>
    <pc:chgData name="Boccardi2, Rosalia" userId="S::rosalia.boccardi2@illinois.gov::ecfdb0b2-989e-449c-b824-227280d70212" providerId="AD" clId="Web-{2880A065-A4F3-4876-B85C-7FF4A46E93D5}"/>
    <pc:docChg chg="modSld">
      <pc:chgData name="Boccardi2, Rosalia" userId="S::rosalia.boccardi2@illinois.gov::ecfdb0b2-989e-449c-b824-227280d70212" providerId="AD" clId="Web-{2880A065-A4F3-4876-B85C-7FF4A46E93D5}" dt="2023-11-01T22:36:19.101" v="13" actId="20577"/>
      <pc:docMkLst>
        <pc:docMk/>
      </pc:docMkLst>
      <pc:sldChg chg="modSp">
        <pc:chgData name="Boccardi2, Rosalia" userId="S::rosalia.boccardi2@illinois.gov::ecfdb0b2-989e-449c-b824-227280d70212" providerId="AD" clId="Web-{2880A065-A4F3-4876-B85C-7FF4A46E93D5}" dt="2023-11-01T22:36:19.101" v="13" actId="20577"/>
        <pc:sldMkLst>
          <pc:docMk/>
          <pc:sldMk cId="445005381" sldId="430"/>
        </pc:sldMkLst>
        <pc:spChg chg="mod">
          <ac:chgData name="Boccardi2, Rosalia" userId="S::rosalia.boccardi2@illinois.gov::ecfdb0b2-989e-449c-b824-227280d70212" providerId="AD" clId="Web-{2880A065-A4F3-4876-B85C-7FF4A46E93D5}" dt="2023-11-01T22:36:19.101" v="13" actId="20577"/>
          <ac:spMkLst>
            <pc:docMk/>
            <pc:sldMk cId="445005381" sldId="430"/>
            <ac:spMk id="3" creationId="{8FAEFCAD-55E8-344B-BCE4-6E6AC8859B5E}"/>
          </ac:spMkLst>
        </pc:spChg>
      </pc:sldChg>
    </pc:docChg>
  </pc:docChgLst>
  <pc:docChgLst>
    <pc:chgData name="Jones, Lisa D." userId="79f6bcf7-606c-454b-be0e-907ca5ad6581" providerId="ADAL" clId="{781AE2F9-ECB4-4DBB-B15D-0595737A1CD2}"/>
    <pc:docChg chg="modMainMaster">
      <pc:chgData name="Jones, Lisa D." userId="79f6bcf7-606c-454b-be0e-907ca5ad6581" providerId="ADAL" clId="{781AE2F9-ECB4-4DBB-B15D-0595737A1CD2}" dt="2021-10-25T15:36:58.940" v="0" actId="1076"/>
      <pc:docMkLst>
        <pc:docMk/>
      </pc:docMkLst>
      <pc:sldMasterChg chg="modSldLayout">
        <pc:chgData name="Jones, Lisa D." userId="79f6bcf7-606c-454b-be0e-907ca5ad6581" providerId="ADAL" clId="{781AE2F9-ECB4-4DBB-B15D-0595737A1CD2}" dt="2021-10-25T15:36:58.940" v="0" actId="1076"/>
        <pc:sldMasterMkLst>
          <pc:docMk/>
          <pc:sldMasterMk cId="1117813012" sldId="2147483655"/>
        </pc:sldMasterMkLst>
        <pc:sldLayoutChg chg="modSp">
          <pc:chgData name="Jones, Lisa D." userId="79f6bcf7-606c-454b-be0e-907ca5ad6581" providerId="ADAL" clId="{781AE2F9-ECB4-4DBB-B15D-0595737A1CD2}" dt="2021-10-25T15:36:58.940" v="0" actId="1076"/>
          <pc:sldLayoutMkLst>
            <pc:docMk/>
            <pc:sldMasterMk cId="1117813012" sldId="2147483655"/>
            <pc:sldLayoutMk cId="3405939023" sldId="2147483657"/>
          </pc:sldLayoutMkLst>
          <pc:picChg chg="mod">
            <ac:chgData name="Jones, Lisa D." userId="79f6bcf7-606c-454b-be0e-907ca5ad6581" providerId="ADAL" clId="{781AE2F9-ECB4-4DBB-B15D-0595737A1CD2}" dt="2021-10-25T15:36:58.940" v="0" actId="1076"/>
            <ac:picMkLst>
              <pc:docMk/>
              <pc:sldMasterMk cId="1117813012" sldId="2147483655"/>
              <pc:sldLayoutMk cId="3405939023" sldId="2147483657"/>
              <ac:picMk id="11" creationId="{310340CD-E1E5-4A54-8AF1-7BD2318226D1}"/>
            </ac:picMkLst>
          </pc:picChg>
        </pc:sldLayoutChg>
      </pc:sldMasterChg>
    </pc:docChg>
  </pc:docChgLst>
  <pc:docChgLst>
    <pc:chgData name="Stone, Tammy" userId="S::tammy.stone@illinois.gov::e1ecd757-a85b-4308-804d-1244c722cbdb" providerId="AD" clId="Web-{67143469-A698-4935-A810-34780C742C27}"/>
    <pc:docChg chg="modSld sldOrd">
      <pc:chgData name="Stone, Tammy" userId="S::tammy.stone@illinois.gov::e1ecd757-a85b-4308-804d-1244c722cbdb" providerId="AD" clId="Web-{67143469-A698-4935-A810-34780C742C27}" dt="2023-12-05T20:06:40.724" v="340" actId="20577"/>
      <pc:docMkLst>
        <pc:docMk/>
      </pc:docMkLst>
      <pc:sldChg chg="ord">
        <pc:chgData name="Stone, Tammy" userId="S::tammy.stone@illinois.gov::e1ecd757-a85b-4308-804d-1244c722cbdb" providerId="AD" clId="Web-{67143469-A698-4935-A810-34780C742C27}" dt="2023-12-05T19:53:22.170" v="31"/>
        <pc:sldMkLst>
          <pc:docMk/>
          <pc:sldMk cId="120566337" sldId="373"/>
        </pc:sldMkLst>
      </pc:sldChg>
      <pc:sldChg chg="modSp">
        <pc:chgData name="Stone, Tammy" userId="S::tammy.stone@illinois.gov::e1ecd757-a85b-4308-804d-1244c722cbdb" providerId="AD" clId="Web-{67143469-A698-4935-A810-34780C742C27}" dt="2023-12-05T19:59:35.595" v="172" actId="20577"/>
        <pc:sldMkLst>
          <pc:docMk/>
          <pc:sldMk cId="1749478412" sldId="439"/>
        </pc:sldMkLst>
        <pc:spChg chg="mod">
          <ac:chgData name="Stone, Tammy" userId="S::tammy.stone@illinois.gov::e1ecd757-a85b-4308-804d-1244c722cbdb" providerId="AD" clId="Web-{67143469-A698-4935-A810-34780C742C27}" dt="2023-12-05T19:59:35.595" v="172" actId="20577"/>
          <ac:spMkLst>
            <pc:docMk/>
            <pc:sldMk cId="1749478412" sldId="439"/>
            <ac:spMk id="3" creationId="{CE6312E9-A846-8047-ABCF-0F6464D1FDF1}"/>
          </ac:spMkLst>
        </pc:spChg>
      </pc:sldChg>
      <pc:sldChg chg="modSp">
        <pc:chgData name="Stone, Tammy" userId="S::tammy.stone@illinois.gov::e1ecd757-a85b-4308-804d-1244c722cbdb" providerId="AD" clId="Web-{67143469-A698-4935-A810-34780C742C27}" dt="2023-12-05T19:58:49.813" v="160" actId="20577"/>
        <pc:sldMkLst>
          <pc:docMk/>
          <pc:sldMk cId="1749948645" sldId="442"/>
        </pc:sldMkLst>
        <pc:spChg chg="mod">
          <ac:chgData name="Stone, Tammy" userId="S::tammy.stone@illinois.gov::e1ecd757-a85b-4308-804d-1244c722cbdb" providerId="AD" clId="Web-{67143469-A698-4935-A810-34780C742C27}" dt="2023-12-05T19:58:49.813" v="160" actId="20577"/>
          <ac:spMkLst>
            <pc:docMk/>
            <pc:sldMk cId="1749948645" sldId="442"/>
            <ac:spMk id="3" creationId="{ECA5DCE1-F8AE-4D8D-8F9D-B85254E10127}"/>
          </ac:spMkLst>
        </pc:spChg>
      </pc:sldChg>
      <pc:sldChg chg="modSp">
        <pc:chgData name="Stone, Tammy" userId="S::tammy.stone@illinois.gov::e1ecd757-a85b-4308-804d-1244c722cbdb" providerId="AD" clId="Web-{67143469-A698-4935-A810-34780C742C27}" dt="2023-12-05T20:06:40.724" v="340" actId="20577"/>
        <pc:sldMkLst>
          <pc:docMk/>
          <pc:sldMk cId="1970455248" sldId="448"/>
        </pc:sldMkLst>
        <pc:spChg chg="mod">
          <ac:chgData name="Stone, Tammy" userId="S::tammy.stone@illinois.gov::e1ecd757-a85b-4308-804d-1244c722cbdb" providerId="AD" clId="Web-{67143469-A698-4935-A810-34780C742C27}" dt="2023-12-05T20:06:40.724" v="340" actId="20577"/>
          <ac:spMkLst>
            <pc:docMk/>
            <pc:sldMk cId="1970455248" sldId="448"/>
            <ac:spMk id="3" creationId="{D4E3BB63-820C-4749-A9D6-5AD38FF58E6D}"/>
          </ac:spMkLst>
        </pc:spChg>
      </pc:sldChg>
    </pc:docChg>
  </pc:docChgLst>
</pc:chgInfo>
</file>

<file path=ppt/comments/modernComment_105_698F083E.xml><?xml version="1.0" encoding="utf-8"?>
<p188:cmLst xmlns:a="http://schemas.openxmlformats.org/drawingml/2006/main" xmlns:r="http://schemas.openxmlformats.org/officeDocument/2006/relationships" xmlns:p188="http://schemas.microsoft.com/office/powerpoint/2018/8/main">
  <p188:cm id="{84B6097E-BF1B-40CE-B071-55D72E261BD1}" authorId="{F74909C3-975F-2C85-8A58-7B50BBDA900C}" status="resolved" created="2023-09-28T17:45:13.077" complete="100000">
    <ac:txMkLst xmlns:ac="http://schemas.microsoft.com/office/drawing/2013/main/command">
      <pc:docMk xmlns:pc="http://schemas.microsoft.com/office/powerpoint/2013/main/command"/>
      <pc:sldMk xmlns:pc="http://schemas.microsoft.com/office/powerpoint/2013/main/command" cId="1770981438" sldId="261"/>
      <ac:spMk id="12" creationId="{00000000-0000-0000-0000-000000000000}"/>
      <ac:txMk cp="95">
        <ac:context len="150" hash="150276303"/>
      </ac:txMk>
    </ac:txMkLst>
    <p188:pos x="6197867" y="2510149"/>
    <p188:txBody>
      <a:bodyPr/>
      <a:lstStyle/>
      <a:p>
        <a:r>
          <a:rPr lang="en-US"/>
          <a:t>Can this be deleted since the PRA is now conducted by DCEO, not the grantee?</a:t>
        </a:r>
      </a:p>
    </p188:txBody>
  </p188:cm>
</p188:cmLst>
</file>

<file path=ppt/comments/modernComment_11E_9645AF8.xml><?xml version="1.0" encoding="utf-8"?>
<p188:cmLst xmlns:a="http://schemas.openxmlformats.org/drawingml/2006/main" xmlns:r="http://schemas.openxmlformats.org/officeDocument/2006/relationships" xmlns:p188="http://schemas.microsoft.com/office/powerpoint/2018/8/main">
  <p188:cm id="{7B07BACE-53D7-474E-A04F-973E2549470A}" authorId="{15ACCCDB-BFFF-8DCA-00B5-2087AA87351D}" created="2023-11-20T22:43:25.119">
    <pc:sldMkLst xmlns:pc="http://schemas.microsoft.com/office/powerpoint/2013/main/command">
      <pc:docMk/>
      <pc:sldMk cId="157571832" sldId="286"/>
    </pc:sldMkLst>
    <p188:txBody>
      <a:bodyPr/>
      <a:lstStyle/>
      <a:p>
        <a:r>
          <a:rPr lang="en-US"/>
          <a:t>Some where we need to add the budget line items and what goes in what line item.</a:t>
        </a:r>
      </a:p>
    </p188:txBody>
  </p188:cm>
</p188:cmLst>
</file>

<file path=ppt/comments/modernComment_1B7_6846EC0C.xml><?xml version="1.0" encoding="utf-8"?>
<p188:cmLst xmlns:a="http://schemas.openxmlformats.org/drawingml/2006/main" xmlns:r="http://schemas.openxmlformats.org/officeDocument/2006/relationships" xmlns:p188="http://schemas.microsoft.com/office/powerpoint/2018/8/main">
  <p188:cm id="{8B080D11-799C-4EDF-880E-EED5924F2B8F}" authorId="{F74909C3-975F-2C85-8A58-7B50BBDA900C}" created="2023-09-28T18:29:58.358">
    <ac:txMkLst xmlns:ac="http://schemas.microsoft.com/office/drawing/2013/main/command">
      <pc:docMk xmlns:pc="http://schemas.microsoft.com/office/powerpoint/2013/main/command"/>
      <pc:sldMk xmlns:pc="http://schemas.microsoft.com/office/powerpoint/2013/main/command" cId="1749478412" sldId="439"/>
      <ac:spMk id="2" creationId="{9D5B17B5-7407-7A49-88F2-8CEA78644397}"/>
      <ac:txMk cp="0" len="24">
        <ac:context len="25" hash="3529964530"/>
      </ac:txMk>
    </ac:txMkLst>
    <p188:pos x="6346876" y="255409"/>
    <p188:txBody>
      <a:bodyPr/>
      <a:lstStyle/>
      <a:p>
        <a:r>
          <a:rPr lang="en-US"/>
          <a:t>Updated slide based on NOFO</a:t>
        </a:r>
      </a:p>
    </p188:txBody>
  </p188:cm>
</p188:cmLst>
</file>

<file path=ppt/comments/modernComment_1B8_8CADEB3E.xml><?xml version="1.0" encoding="utf-8"?>
<p188:cmLst xmlns:a="http://schemas.openxmlformats.org/drawingml/2006/main" xmlns:r="http://schemas.openxmlformats.org/officeDocument/2006/relationships" xmlns:p188="http://schemas.microsoft.com/office/powerpoint/2018/8/main">
  <p188:cm id="{8134C221-D821-4958-825E-C7B9AC61865A}" authorId="{F74909C3-975F-2C85-8A58-7B50BBDA900C}" created="2023-09-28T18:21:19.921">
    <ac:txMkLst xmlns:ac="http://schemas.microsoft.com/office/drawing/2013/main/command">
      <pc:docMk xmlns:pc="http://schemas.microsoft.com/office/powerpoint/2013/main/command"/>
      <pc:sldMk xmlns:pc="http://schemas.microsoft.com/office/powerpoint/2013/main/command" cId="2360208190" sldId="440"/>
      <ac:spMk id="2" creationId="{25E34FEA-2AAE-324E-A3C7-733EFB3F70AD}"/>
      <ac:txMk cp="0" len="15">
        <ac:context len="16" hash="1538772690"/>
      </ac:txMk>
    </ac:txMkLst>
    <p188:pos x="5556661" y="233363"/>
    <p188:txBody>
      <a:bodyPr/>
      <a:lstStyle/>
      <a:p>
        <a:r>
          <a:rPr lang="en-US"/>
          <a:t>Updated percentages based on scoring rubric.</a:t>
        </a:r>
      </a:p>
    </p188:txBody>
  </p188:cm>
</p188: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2A989239-8096-C545-BF64-1600BF3AADC6}">
      <dgm:prSet phldrT="[Text]" custT="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i="0">
              <a:solidFill>
                <a:schemeClr val="bg1"/>
              </a:solidFill>
              <a:effectLst>
                <a:outerShdw blurRad="63500" sx="102000" sy="102000" algn="ctr" rotWithShape="0">
                  <a:prstClr val="black">
                    <a:alpha val="40000"/>
                  </a:prstClr>
                </a:outerShdw>
              </a:effectLst>
              <a:latin typeface="+mn-lt"/>
              <a:cs typeface="Malayalam MN" pitchFamily="2" charset="0"/>
            </a:rPr>
            <a:t>Targeted Industries</a:t>
          </a:r>
          <a:endParaRPr lang="en-US" sz="1400" b="1">
            <a:solidFill>
              <a:schemeClr val="bg1"/>
            </a:solidFill>
            <a:effectLst>
              <a:outerShdw blurRad="63500" sx="102000" sy="102000" algn="ctr" rotWithShape="0">
                <a:prstClr val="black">
                  <a:alpha val="40000"/>
                </a:prstClr>
              </a:outerShdw>
            </a:effectLst>
            <a:latin typeface="+mn-lt"/>
            <a:cs typeface="Malayalam MN" pitchFamily="2" charset="0"/>
          </a:endParaRPr>
        </a:p>
      </dgm:t>
    </dgm:pt>
    <dgm:pt modelId="{D756F3B4-5100-454B-825A-C6B2C8A66CBC}" type="parTrans" cxnId="{21378859-3796-584A-A250-BDB314F16B1F}">
      <dgm:prSet/>
      <dgm:spPr/>
      <dgm:t>
        <a:bodyPr/>
        <a:lstStyle/>
        <a:p>
          <a:endParaRPr lang="en-US"/>
        </a:p>
      </dgm:t>
    </dgm:pt>
    <dgm:pt modelId="{1D8A119A-0EF9-9942-B4F0-6B5CAA325415}" type="sibTrans" cxnId="{21378859-3796-584A-A250-BDB314F16B1F}">
      <dgm:prSet/>
      <dgm:spPr/>
      <dgm:t>
        <a:bodyPr/>
        <a:lstStyle/>
        <a:p>
          <a:endParaRPr lang="en-US"/>
        </a:p>
      </dgm:t>
    </dgm:pt>
    <dgm:pt modelId="{1A53B02B-8055-3D4D-9B01-5719CA472919}">
      <dgm:prSet phldrT="[Text]"/>
      <dgm:sp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a:solidFill>
                <a:schemeClr val="bg1"/>
              </a:solidFill>
              <a:effectLst>
                <a:outerShdw blurRad="63500" sx="102000" sy="102000" algn="ctr" rotWithShape="0">
                  <a:prstClr val="black">
                    <a:alpha val="40000"/>
                  </a:prstClr>
                </a:outerShdw>
              </a:effectLst>
              <a:latin typeface="+mn-lt"/>
              <a:cs typeface="Malayalam MN" pitchFamily="2" charset="0"/>
            </a:rPr>
            <a:t>Targeted Populations</a:t>
          </a:r>
        </a:p>
      </dgm:t>
    </dgm:pt>
    <dgm:pt modelId="{DF20F22B-F90A-5047-9655-484EDB7E063D}" type="parTrans" cxnId="{E997DFB8-D38E-9247-854C-85955D98FBB8}">
      <dgm:prSet/>
      <dgm:spPr/>
      <dgm:t>
        <a:bodyPr/>
        <a:lstStyle/>
        <a:p>
          <a:endParaRPr lang="en-US"/>
        </a:p>
      </dgm:t>
    </dgm:pt>
    <dgm:pt modelId="{84F0E6C5-685F-DA42-B744-46FEB5BFE0E7}" type="sibTrans" cxnId="{E997DFB8-D38E-9247-854C-85955D98FBB8}">
      <dgm:prSet/>
      <dgm:spPr/>
      <dgm:t>
        <a:bodyPr/>
        <a:lstStyle/>
        <a:p>
          <a:endParaRPr lang="en-US"/>
        </a:p>
      </dgm:t>
    </dgm:pt>
    <dgm:pt modelId="{112044E5-FE6B-DF42-9E83-4482C772C539}">
      <dgm:prSet phldrT="[Text]" custT="1"/>
      <dgm:spPr>
        <a:solidFill>
          <a:srgbClr val="00B0F0"/>
        </a:solidFill>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300" b="1" i="0">
              <a:solidFill>
                <a:schemeClr val="bg1"/>
              </a:solidFill>
              <a:effectLst>
                <a:outerShdw blurRad="63500" sx="102000" sy="102000" algn="ctr" rotWithShape="0">
                  <a:prstClr val="black">
                    <a:alpha val="40000"/>
                  </a:prstClr>
                </a:outerShdw>
              </a:effectLst>
              <a:latin typeface="+mn-lt"/>
              <a:cs typeface="Malayalam MN" pitchFamily="2" charset="0"/>
            </a:rPr>
            <a:t>Targeted Communities</a:t>
          </a:r>
        </a:p>
      </dgm:t>
    </dgm:pt>
    <dgm:pt modelId="{8074EBC2-453E-954D-A191-982F3EB1B74A}" type="parTrans" cxnId="{8C6BE8A0-9AB3-454E-8B52-6170E9DDA727}">
      <dgm:prSet/>
      <dgm:spPr/>
      <dgm:t>
        <a:bodyPr/>
        <a:lstStyle/>
        <a:p>
          <a:endParaRPr lang="en-US"/>
        </a:p>
      </dgm:t>
    </dgm:pt>
    <dgm:pt modelId="{A2874127-B473-0240-93F2-A3E8460A3F2F}" type="sibTrans" cxnId="{8C6BE8A0-9AB3-454E-8B52-6170E9DDA727}">
      <dgm:prSet/>
      <dgm:spPr/>
      <dgm:t>
        <a:bodyPr/>
        <a:lstStyle/>
        <a:p>
          <a:endParaRPr lang="en-US"/>
        </a:p>
      </dgm:t>
    </dgm:pt>
    <dgm:pt modelId="{CFA6BDA9-9875-2544-B4C6-AF95F2667483}">
      <dgm:prSet custT="1"/>
      <dgm:spPr>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a:solidFill>
                <a:schemeClr val="bg1"/>
              </a:solidFill>
              <a:effectLst>
                <a:outerShdw blurRad="63500" sx="102000" sy="102000" algn="ctr" rotWithShape="0">
                  <a:prstClr val="black">
                    <a:alpha val="40000"/>
                  </a:prstClr>
                </a:outerShdw>
              </a:effectLst>
              <a:latin typeface="+mn-lt"/>
              <a:cs typeface="Malayalam MN" pitchFamily="2" charset="0"/>
            </a:rPr>
            <a:t>Program Categories</a:t>
          </a:r>
        </a:p>
      </dgm:t>
    </dgm:pt>
    <dgm:pt modelId="{7BECAA3A-9B03-2545-A2B2-4988BDF74CC6}" type="parTrans" cxnId="{6448491D-EF36-E14B-B2AF-C353F1C420BF}">
      <dgm:prSet/>
      <dgm:spPr/>
      <dgm:t>
        <a:bodyPr/>
        <a:lstStyle/>
        <a:p>
          <a:endParaRPr lang="en-US"/>
        </a:p>
      </dgm:t>
    </dgm:pt>
    <dgm:pt modelId="{1E9F294B-5759-8141-92F9-F1E320114633}" type="sibTrans" cxnId="{6448491D-EF36-E14B-B2AF-C353F1C420BF}">
      <dgm:prSet/>
      <dgm:spPr/>
      <dgm:t>
        <a:bodyPr/>
        <a:lstStyle/>
        <a:p>
          <a:endParaRPr lang="en-US"/>
        </a:p>
      </dgm:t>
    </dgm:pt>
    <dgm:pt modelId="{51E23919-1D54-FF48-BD69-F8DA620F0A8F}">
      <dgm:prSet custT="1"/>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a:solidFill>
                <a:schemeClr val="bg1"/>
              </a:solidFill>
              <a:effectLst>
                <a:outerShdw blurRad="63500" sx="102000" sy="102000" algn="ctr" rotWithShape="0">
                  <a:prstClr val="black">
                    <a:alpha val="40000"/>
                  </a:prstClr>
                </a:outerShdw>
              </a:effectLst>
              <a:latin typeface="+mn-lt"/>
              <a:cs typeface="Malayalam MN" pitchFamily="2" charset="0"/>
            </a:rPr>
            <a:t>Eligible Entities</a:t>
          </a: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3200" b="1">
              <a:effectLst>
                <a:outerShdw blurRad="63500" sx="102000" sy="102000" algn="ctr" rotWithShape="0">
                  <a:prstClr val="black">
                    <a:alpha val="40000"/>
                  </a:prstClr>
                </a:outerShdw>
              </a:effectLst>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69C88A10-2924-4E4F-B60F-7C39604C208E}">
      <dgm:prSet custT="1"/>
      <dgm:spPr>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a:solidFill>
                <a:schemeClr val="bg1"/>
              </a:solidFill>
              <a:effectLst>
                <a:outerShdw blurRad="63500" sx="102000" sy="102000" algn="ctr" rotWithShape="0">
                  <a:prstClr val="black">
                    <a:alpha val="40000"/>
                  </a:prstClr>
                </a:outerShdw>
              </a:effectLst>
              <a:latin typeface="+mn-lt"/>
              <a:cs typeface="Malayalam MN" pitchFamily="2" charset="0"/>
            </a:rPr>
            <a:t>Program Priorities</a:t>
          </a:r>
        </a:p>
      </dgm:t>
    </dgm:pt>
    <dgm:pt modelId="{C486A40D-0E01-4739-8B73-7468B8EA2060}" type="parTrans" cxnId="{CF9A60E3-03B8-4D43-B6BE-87656A3518AB}">
      <dgm:prSet/>
      <dgm:spPr/>
      <dgm:t>
        <a:bodyPr/>
        <a:lstStyle/>
        <a:p>
          <a:endParaRPr lang="en-US"/>
        </a:p>
      </dgm:t>
    </dgm:pt>
    <dgm:pt modelId="{B71B488A-51B8-4C50-AAAB-6EF0E4BABF5B}" type="sibTrans" cxnId="{CF9A60E3-03B8-4D43-B6BE-87656A3518AB}">
      <dgm:prSet/>
      <dgm:spPr/>
      <dgm:t>
        <a:bodyPr/>
        <a:lstStyle/>
        <a:p>
          <a:endParaRPr lang="en-US"/>
        </a:p>
      </dgm:t>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7"/>
      <dgm:spPr/>
    </dgm:pt>
    <dgm:pt modelId="{CA5114AD-DBBA-DC49-9899-E24C48D26DAB}" type="pres">
      <dgm:prSet presAssocID="{51E23919-1D54-FF48-BD69-F8DA620F0A8F}" presName="node" presStyleLbl="vennNode1" presStyleIdx="1" presStyleCnt="7">
        <dgm:presLayoutVars>
          <dgm:bulletEnabled val="1"/>
        </dgm:presLayoutVars>
      </dgm:prSet>
      <dgm:spPr/>
    </dgm:pt>
    <dgm:pt modelId="{EA0EFF2A-DAFC-4E4D-A776-162DF4FEFFFE}" type="pres">
      <dgm:prSet presAssocID="{2A989239-8096-C545-BF64-1600BF3AADC6}" presName="node" presStyleLbl="vennNode1" presStyleIdx="2" presStyleCnt="7">
        <dgm:presLayoutVars>
          <dgm:bulletEnabled val="1"/>
        </dgm:presLayoutVars>
      </dgm:prSet>
      <dgm:spPr/>
    </dgm:pt>
    <dgm:pt modelId="{C027D90A-64E1-0149-AFC1-013BD88F2D3B}" type="pres">
      <dgm:prSet presAssocID="{1A53B02B-8055-3D4D-9B01-5719CA472919}" presName="node" presStyleLbl="vennNode1" presStyleIdx="3" presStyleCnt="7">
        <dgm:presLayoutVars>
          <dgm:bulletEnabled val="1"/>
        </dgm:presLayoutVars>
      </dgm:prSet>
      <dgm:spPr/>
    </dgm:pt>
    <dgm:pt modelId="{D6DA3358-275B-7247-ADEB-775E9D05F19F}" type="pres">
      <dgm:prSet presAssocID="{112044E5-FE6B-DF42-9E83-4482C772C539}" presName="node" presStyleLbl="vennNode1" presStyleIdx="4" presStyleCnt="7" custScaleX="101057">
        <dgm:presLayoutVars>
          <dgm:bulletEnabled val="1"/>
        </dgm:presLayoutVars>
      </dgm:prSet>
      <dgm:spPr/>
    </dgm:pt>
    <dgm:pt modelId="{172920A8-70F3-DE4E-B743-C3F5A2AEE45E}" type="pres">
      <dgm:prSet presAssocID="{CFA6BDA9-9875-2544-B4C6-AF95F2667483}" presName="node" presStyleLbl="vennNode1" presStyleIdx="5" presStyleCnt="7">
        <dgm:presLayoutVars>
          <dgm:bulletEnabled val="1"/>
        </dgm:presLayoutVars>
      </dgm:prSet>
      <dgm:spPr/>
    </dgm:pt>
    <dgm:pt modelId="{48EA5D13-61F5-4AB5-BBE6-2809AB8365F5}" type="pres">
      <dgm:prSet presAssocID="{69C88A10-2924-4E4F-B60F-7C39604C208E}" presName="node" presStyleLbl="vennNode1" presStyleIdx="6" presStyleCnt="7">
        <dgm:presLayoutVars>
          <dgm:bulletEnabled val="1"/>
        </dgm:presLayoutVars>
      </dgm:prSet>
      <dgm:spPr/>
    </dgm:pt>
  </dgm:ptLst>
  <dgm:cxnLst>
    <dgm:cxn modelId="{9D0BF211-83E6-E048-B6C8-8FF47BB913AB}" type="presOf" srcId="{10FC597F-A18A-BC47-80EB-6C8B367D767C}" destId="{03002073-7E88-EB4C-8606-4B0D0F6BDE41}"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7451071A-396C-5A41-9B6B-B6D4E62D5D0D}" type="presOf" srcId="{2A989239-8096-C545-BF64-1600BF3AADC6}" destId="{EA0EFF2A-DAFC-4E4D-A776-162DF4FEFFFE}" srcOrd="0" destOrd="0" presId="urn:microsoft.com/office/officeart/2005/8/layout/radial3"/>
    <dgm:cxn modelId="{D338621C-67B0-0D4B-A25E-3F4C27DDB856}" type="presOf" srcId="{112044E5-FE6B-DF42-9E83-4482C772C539}" destId="{D6DA3358-275B-7247-ADEB-775E9D05F19F}" srcOrd="0" destOrd="0" presId="urn:microsoft.com/office/officeart/2005/8/layout/radial3"/>
    <dgm:cxn modelId="{6448491D-EF36-E14B-B2AF-C353F1C420BF}" srcId="{10FC597F-A18A-BC47-80EB-6C8B367D767C}" destId="{CFA6BDA9-9875-2544-B4C6-AF95F2667483}" srcOrd="4" destOrd="0" parTransId="{7BECAA3A-9B03-2545-A2B2-4988BDF74CC6}" sibTransId="{1E9F294B-5759-8141-92F9-F1E320114633}"/>
    <dgm:cxn modelId="{F0CEB939-757E-470C-A152-B537A328B06A}" type="presOf" srcId="{69C88A10-2924-4E4F-B60F-7C39604C208E}" destId="{48EA5D13-61F5-4AB5-BBE6-2809AB8365F5}" srcOrd="0" destOrd="0" presId="urn:microsoft.com/office/officeart/2005/8/layout/radial3"/>
    <dgm:cxn modelId="{EE21F241-47FD-0840-B580-D486A82481B6}" type="presOf" srcId="{1A53B02B-8055-3D4D-9B01-5719CA472919}" destId="{C027D90A-64E1-0149-AFC1-013BD88F2D3B}" srcOrd="0" destOrd="0" presId="urn:microsoft.com/office/officeart/2005/8/layout/radial3"/>
    <dgm:cxn modelId="{395EF647-3140-AF40-B3BB-0417A94D9051}" type="presOf" srcId="{51E23919-1D54-FF48-BD69-F8DA620F0A8F}" destId="{CA5114AD-DBBA-DC49-9899-E24C48D26DAB}" srcOrd="0" destOrd="0" presId="urn:microsoft.com/office/officeart/2005/8/layout/radial3"/>
    <dgm:cxn modelId="{21378859-3796-584A-A250-BDB314F16B1F}" srcId="{10FC597F-A18A-BC47-80EB-6C8B367D767C}" destId="{2A989239-8096-C545-BF64-1600BF3AADC6}" srcOrd="1" destOrd="0" parTransId="{D756F3B4-5100-454B-825A-C6B2C8A66CBC}" sibTransId="{1D8A119A-0EF9-9942-B4F0-6B5CAA325415}"/>
    <dgm:cxn modelId="{A37C8197-FAC2-ED46-A2D2-DF67840864B2}" type="presOf" srcId="{CFA6BDA9-9875-2544-B4C6-AF95F2667483}" destId="{172920A8-70F3-DE4E-B743-C3F5A2AEE45E}" srcOrd="0" destOrd="0" presId="urn:microsoft.com/office/officeart/2005/8/layout/radial3"/>
    <dgm:cxn modelId="{8C6BE8A0-9AB3-454E-8B52-6170E9DDA727}" srcId="{10FC597F-A18A-BC47-80EB-6C8B367D767C}" destId="{112044E5-FE6B-DF42-9E83-4482C772C539}" srcOrd="3" destOrd="0" parTransId="{8074EBC2-453E-954D-A191-982F3EB1B74A}" sibTransId="{A2874127-B473-0240-93F2-A3E8460A3F2F}"/>
    <dgm:cxn modelId="{C37FDBB1-4EA7-7441-B952-F758E6970113}" srcId="{10FC597F-A18A-BC47-80EB-6C8B367D767C}" destId="{51E23919-1D54-FF48-BD69-F8DA620F0A8F}" srcOrd="0" destOrd="0" parTransId="{5A243923-A749-A14D-B2DF-6F7243A5C917}" sibTransId="{0EDAA739-56E4-144E-8EDE-05C81C937072}"/>
    <dgm:cxn modelId="{E997DFB8-D38E-9247-854C-85955D98FBB8}" srcId="{10FC597F-A18A-BC47-80EB-6C8B367D767C}" destId="{1A53B02B-8055-3D4D-9B01-5719CA472919}" srcOrd="2" destOrd="0" parTransId="{DF20F22B-F90A-5047-9655-484EDB7E063D}" sibTransId="{84F0E6C5-685F-DA42-B744-46FEB5BFE0E7}"/>
    <dgm:cxn modelId="{7D1A3CBA-F279-F543-957D-7DF667B1404D}" srcId="{E06402A7-4BBD-1A49-893F-7A377966F530}" destId="{10FC597F-A18A-BC47-80EB-6C8B367D767C}" srcOrd="0" destOrd="0" parTransId="{87BF8833-8159-BA42-910F-571B4ABEBDA2}" sibTransId="{D798F409-807B-864A-A498-6A5E08EE887A}"/>
    <dgm:cxn modelId="{CF9A60E3-03B8-4D43-B6BE-87656A3518AB}" srcId="{10FC597F-A18A-BC47-80EB-6C8B367D767C}" destId="{69C88A10-2924-4E4F-B60F-7C39604C208E}" srcOrd="5" destOrd="0" parTransId="{C486A40D-0E01-4739-8B73-7468B8EA2060}" sibTransId="{B71B488A-51B8-4C50-AAAB-6EF0E4BABF5B}"/>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F9C16640-CB6A-404D-9C7F-1E5F572255FA}" type="presParOf" srcId="{F122D1DC-8F00-2E43-AD13-1479B9EF4071}" destId="{EA0EFF2A-DAFC-4E4D-A776-162DF4FEFFFE}" srcOrd="2" destOrd="0" presId="urn:microsoft.com/office/officeart/2005/8/layout/radial3"/>
    <dgm:cxn modelId="{09B5ABA9-0F9D-AF43-84B0-6FC6DF9EA82E}" type="presParOf" srcId="{F122D1DC-8F00-2E43-AD13-1479B9EF4071}" destId="{C027D90A-64E1-0149-AFC1-013BD88F2D3B}" srcOrd="3" destOrd="0" presId="urn:microsoft.com/office/officeart/2005/8/layout/radial3"/>
    <dgm:cxn modelId="{23AC3B62-CC57-C644-9DA7-FF6E69F5F6C0}" type="presParOf" srcId="{F122D1DC-8F00-2E43-AD13-1479B9EF4071}" destId="{D6DA3358-275B-7247-ADEB-775E9D05F19F}" srcOrd="4" destOrd="0" presId="urn:microsoft.com/office/officeart/2005/8/layout/radial3"/>
    <dgm:cxn modelId="{C1578D25-B0FC-854C-91FF-AD6E3A4B0DFD}" type="presParOf" srcId="{F122D1DC-8F00-2E43-AD13-1479B9EF4071}" destId="{172920A8-70F3-DE4E-B743-C3F5A2AEE45E}" srcOrd="5" destOrd="0" presId="urn:microsoft.com/office/officeart/2005/8/layout/radial3"/>
    <dgm:cxn modelId="{1F81D13A-D231-4B29-A74D-A14D52771A52}" type="presParOf" srcId="{F122D1DC-8F00-2E43-AD13-1479B9EF4071}" destId="{48EA5D13-61F5-4AB5-BBE6-2809AB8365F5}"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Outreach and Recruitment </a:t>
          </a:r>
        </a:p>
      </dgm:t>
    </dgm:pt>
    <dgm:pt modelId="{8948B489-53AF-4B44-A140-D42BB5BDAB69}" type="parTrans" cxnId="{5A59255B-04F4-A74E-9545-B34A4A2FA457}">
      <dgm:prSet/>
      <dgm:spPr/>
      <dgm:t>
        <a:bodyPr/>
        <a:lstStyle/>
        <a:p>
          <a:endParaRPr lang="en-US" sz="800"/>
        </a:p>
      </dgm:t>
    </dgm:pt>
    <dgm:pt modelId="{6D7DE231-AA81-AB47-92FB-01B04A5B0B64}" type="sibTrans" cxnId="{5A59255B-04F4-A74E-9545-B34A4A2FA457}">
      <dgm:prSet/>
      <dgm:spPr/>
      <dgm:t>
        <a:bodyPr/>
        <a:lstStyle/>
        <a:p>
          <a:endParaRPr lang="en-US" sz="800"/>
        </a:p>
      </dgm:t>
    </dgm:pt>
    <dgm:pt modelId="{0BD133D1-0897-944D-B7A9-6C39B82CCC1F}">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Employer Engagement </a:t>
          </a:r>
        </a:p>
      </dgm:t>
    </dgm:pt>
    <dgm:pt modelId="{51E054A5-00D2-464A-905C-B8E0EC769C28}" type="parTrans" cxnId="{1C96196E-1099-E046-B45C-DD3B58B7FB64}">
      <dgm:prSet/>
      <dgm:spPr/>
      <dgm:t>
        <a:bodyPr/>
        <a:lstStyle/>
        <a:p>
          <a:endParaRPr lang="en-US" sz="800"/>
        </a:p>
      </dgm:t>
    </dgm:pt>
    <dgm:pt modelId="{24899F01-BC50-1647-90C4-A8307AF71F15}" type="sibTrans" cxnId="{1C96196E-1099-E046-B45C-DD3B58B7FB64}">
      <dgm:prSet/>
      <dgm:spPr/>
      <dgm:t>
        <a:bodyPr/>
        <a:lstStyle/>
        <a:p>
          <a:endParaRPr lang="en-US" sz="800"/>
        </a:p>
      </dgm:t>
    </dgm:pt>
    <dgm:pt modelId="{285E6F6C-12C9-F642-820C-6B3E286FCB5D}">
      <dgm:prSet phldrT="[Tex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vert="horz" anchor="ctr"/>
        <a:lstStyle/>
        <a:p>
          <a:pPr algn="ctr">
            <a:buFont typeface="Arial" panose="020B0604020202020204" pitchFamily="34" charset="0"/>
            <a:buChar char="•"/>
          </a:pPr>
          <a:r>
            <a:rPr lang="en-US" sz="800" b="1"/>
            <a:t>Career Planning </a:t>
          </a:r>
          <a:r>
            <a:rPr lang="en-US" sz="800"/>
            <a:t> </a:t>
          </a:r>
        </a:p>
      </dgm:t>
    </dgm:pt>
    <dgm:pt modelId="{7DDED381-0DBC-8443-9B1B-7146D8DC2D1E}" type="parTrans" cxnId="{D2717079-FD75-9544-AAB4-8990F5A3DA2E}">
      <dgm:prSet/>
      <dgm:spPr/>
      <dgm:t>
        <a:bodyPr/>
        <a:lstStyle/>
        <a:p>
          <a:endParaRPr lang="en-US" sz="800"/>
        </a:p>
      </dgm:t>
    </dgm:pt>
    <dgm:pt modelId="{B9159E34-BAE6-AF4A-BAEC-AAB9706418C3}" type="sibTrans" cxnId="{D2717079-FD75-9544-AAB4-8990F5A3DA2E}">
      <dgm:prSet/>
      <dgm:spPr/>
      <dgm:t>
        <a:bodyPr/>
        <a:lstStyle/>
        <a:p>
          <a:endParaRPr lang="en-US" sz="800"/>
        </a:p>
      </dgm:t>
    </dgm:pt>
    <dgm:pt modelId="{48810DE5-E7D4-D941-8BA3-BBF26381AF60}">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Training </a:t>
          </a:r>
        </a:p>
      </dgm:t>
    </dgm:pt>
    <dgm:pt modelId="{AADD0A66-0747-F24C-AAD6-F9B4C2185DBC}" type="parTrans" cxnId="{E188474A-F975-294C-9C82-48D1E7B712BC}">
      <dgm:prSet/>
      <dgm:spPr/>
      <dgm:t>
        <a:bodyPr/>
        <a:lstStyle/>
        <a:p>
          <a:endParaRPr lang="en-US" sz="800"/>
        </a:p>
      </dgm:t>
    </dgm:pt>
    <dgm:pt modelId="{D26231BF-775E-8C4F-8729-FE1C6D09F473}" type="sibTrans" cxnId="{E188474A-F975-294C-9C82-48D1E7B712BC}">
      <dgm:prSet/>
      <dgm:spPr/>
      <dgm:t>
        <a:bodyPr/>
        <a:lstStyle/>
        <a:p>
          <a:endParaRPr lang="en-US" sz="800"/>
        </a:p>
      </dgm:t>
    </dgm:pt>
    <dgm:pt modelId="{C3C28365-2D66-404A-B006-6BB8B8E1EE4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lnSpc>
              <a:spcPct val="100000"/>
            </a:lnSpc>
            <a:spcAft>
              <a:spcPts val="0"/>
            </a:spcAft>
            <a:buFont typeface="Arial" panose="020B0604020202020204" pitchFamily="34" charset="0"/>
            <a:buChar char="•"/>
          </a:pPr>
          <a:r>
            <a:rPr lang="en-US" sz="800" b="1"/>
            <a:t>Work-Based Learning /</a:t>
          </a:r>
        </a:p>
        <a:p>
          <a:pPr>
            <a:lnSpc>
              <a:spcPct val="100000"/>
            </a:lnSpc>
            <a:spcAft>
              <a:spcPts val="0"/>
            </a:spcAft>
            <a:buFont typeface="Arial" panose="020B0604020202020204" pitchFamily="34" charset="0"/>
            <a:buChar char="•"/>
          </a:pPr>
          <a:r>
            <a:rPr lang="en-US" sz="800" b="1"/>
            <a:t> Work-Based Training </a:t>
          </a:r>
        </a:p>
      </dgm:t>
    </dgm:pt>
    <dgm:pt modelId="{13FEE412-BA8B-544D-AFEC-366E424CDC23}" type="parTrans" cxnId="{0A83B197-142F-D642-A153-C7445E72FBC2}">
      <dgm:prSet/>
      <dgm:spPr/>
      <dgm:t>
        <a:bodyPr/>
        <a:lstStyle/>
        <a:p>
          <a:endParaRPr lang="en-US" sz="800"/>
        </a:p>
      </dgm:t>
    </dgm:pt>
    <dgm:pt modelId="{A578E260-D590-5141-85E3-70E19D7B3E30}" type="sibTrans" cxnId="{0A83B197-142F-D642-A153-C7445E72FBC2}">
      <dgm:prSet/>
      <dgm:spPr/>
      <dgm:t>
        <a:bodyPr/>
        <a:lstStyle/>
        <a:p>
          <a:endParaRPr lang="en-US" sz="800"/>
        </a:p>
      </dgm:t>
    </dgm:pt>
    <dgm:pt modelId="{7B39E6BC-0DB4-1B4C-BE25-32E252D299E5}">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Supportive Services / Barrier Reduction Funds </a:t>
          </a:r>
        </a:p>
      </dgm:t>
    </dgm:pt>
    <dgm:pt modelId="{547773DF-C7C9-A647-A203-9E188129A0FF}" type="parTrans" cxnId="{4294197A-379D-3F4E-AA0A-6182E7412BE5}">
      <dgm:prSet/>
      <dgm:spPr/>
      <dgm:t>
        <a:bodyPr/>
        <a:lstStyle/>
        <a:p>
          <a:endParaRPr lang="en-US" sz="800"/>
        </a:p>
      </dgm:t>
    </dgm:pt>
    <dgm:pt modelId="{2D57D365-1F8F-4144-9AC4-8E3BD9B46E75}" type="sibTrans" cxnId="{4294197A-379D-3F4E-AA0A-6182E7412BE5}">
      <dgm:prSet/>
      <dgm:spPr/>
      <dgm:t>
        <a:bodyPr/>
        <a:lstStyle/>
        <a:p>
          <a:endParaRPr lang="en-US" sz="800"/>
        </a:p>
      </dgm:t>
    </dgm:pt>
    <dgm:pt modelId="{D0153052-A9E5-B344-848B-9D1B597FE1AA}">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Placement </a:t>
          </a:r>
        </a:p>
      </dgm:t>
    </dgm:pt>
    <dgm:pt modelId="{A2953F03-C124-0C47-8B7A-12414F6051BE}" type="parTrans" cxnId="{A53A3BD9-C416-4649-98D7-DEE250E02071}">
      <dgm:prSet/>
      <dgm:spPr/>
      <dgm:t>
        <a:bodyPr/>
        <a:lstStyle/>
        <a:p>
          <a:endParaRPr lang="en-US" sz="800"/>
        </a:p>
      </dgm:t>
    </dgm:pt>
    <dgm:pt modelId="{133768B4-CEFF-BE4F-8705-C0D4366CE66B}" type="sibTrans" cxnId="{A53A3BD9-C416-4649-98D7-DEE250E02071}">
      <dgm:prSet/>
      <dgm:spPr/>
      <dgm:t>
        <a:bodyPr/>
        <a:lstStyle/>
        <a:p>
          <a:endParaRPr lang="en-US" sz="800"/>
        </a:p>
      </dgm:t>
    </dgm:pt>
    <dgm:pt modelId="{5BA827FD-E315-6249-8368-83DB24009AD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Follow-Up </a:t>
          </a:r>
        </a:p>
      </dgm:t>
    </dgm:pt>
    <dgm:pt modelId="{052E1FA8-CA77-0543-A24C-0A7C52A66199}" type="parTrans" cxnId="{05900BCB-10C1-0D4F-B644-C8738133D7D3}">
      <dgm:prSet/>
      <dgm:spPr/>
      <dgm:t>
        <a:bodyPr/>
        <a:lstStyle/>
        <a:p>
          <a:endParaRPr lang="en-US" sz="800"/>
        </a:p>
      </dgm:t>
    </dgm:pt>
    <dgm:pt modelId="{DF243A6D-290C-A54B-A1B3-D695B187AE1B}" type="sibTrans" cxnId="{05900BCB-10C1-0D4F-B644-C8738133D7D3}">
      <dgm:prSet/>
      <dgm:spPr/>
      <dgm:t>
        <a:bodyPr/>
        <a:lstStyle/>
        <a:p>
          <a:endParaRPr lang="en-US" sz="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8">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8">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8">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8">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8">
        <dgm:presLayoutVars>
          <dgm:bulletEnabled val="1"/>
        </dgm:presLayoutVars>
      </dgm:prSet>
      <dgm:spPr/>
    </dgm:pt>
    <dgm:pt modelId="{62DC08F3-5820-F347-AA90-4D5DB8D9BA5F}" type="pres">
      <dgm:prSet presAssocID="{A578E260-D590-5141-85E3-70E19D7B3E30}" presName="sibTrans" presStyleCnt="0"/>
      <dgm:spPr/>
    </dgm:pt>
    <dgm:pt modelId="{FA0E8CB6-DE13-DA4F-AEFC-A1BA4A449C7E}" type="pres">
      <dgm:prSet presAssocID="{7B39E6BC-0DB4-1B4C-BE25-32E252D299E5}" presName="node" presStyleLbl="node1" presStyleIdx="5" presStyleCnt="8">
        <dgm:presLayoutVars>
          <dgm:bulletEnabled val="1"/>
        </dgm:presLayoutVars>
      </dgm:prSet>
      <dgm:spPr/>
    </dgm:pt>
    <dgm:pt modelId="{1F0128D7-BB39-E942-9BB5-1B0660663FDD}" type="pres">
      <dgm:prSet presAssocID="{2D57D365-1F8F-4144-9AC4-8E3BD9B46E75}" presName="sibTrans" presStyleCnt="0"/>
      <dgm:spPr/>
    </dgm:pt>
    <dgm:pt modelId="{07902AF2-D7AA-F043-AB82-39CFFDA0FDB5}" type="pres">
      <dgm:prSet presAssocID="{D0153052-A9E5-B344-848B-9D1B597FE1AA}" presName="node" presStyleLbl="node1" presStyleIdx="6" presStyleCnt="8">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7" presStyleCnt="8">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4294197A-379D-3F4E-AA0A-6182E7412BE5}" srcId="{705CBBC0-0E68-424F-85D2-E7DAC0C388B6}" destId="{7B39E6BC-0DB4-1B4C-BE25-32E252D299E5}" srcOrd="5" destOrd="0" parTransId="{547773DF-C7C9-A647-A203-9E188129A0FF}" sibTransId="{2D57D365-1F8F-4144-9AC4-8E3BD9B46E75}"/>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2FE70DB8-AD6C-C549-BCDD-5BBAEEC0E71A}" type="presOf" srcId="{7B39E6BC-0DB4-1B4C-BE25-32E252D299E5}" destId="{FA0E8CB6-DE13-DA4F-AEFC-A1BA4A449C7E}" srcOrd="0" destOrd="0" presId="urn:microsoft.com/office/officeart/2005/8/layout/default"/>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7" destOrd="0" parTransId="{052E1FA8-CA77-0543-A24C-0A7C52A66199}" sibTransId="{DF243A6D-290C-A54B-A1B3-D695B187AE1B}"/>
    <dgm:cxn modelId="{A53A3BD9-C416-4649-98D7-DEE250E02071}" srcId="{705CBBC0-0E68-424F-85D2-E7DAC0C388B6}" destId="{D0153052-A9E5-B344-848B-9D1B597FE1AA}" srcOrd="6"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D9095AFC-E664-7644-B8C6-5DFE7E1C45EB}" type="presParOf" srcId="{7A24E677-6FAA-F64F-8C5B-EE3A3F51AC79}" destId="{FA0E8CB6-DE13-DA4F-AEFC-A1BA4A449C7E}" srcOrd="10" destOrd="0" presId="urn:microsoft.com/office/officeart/2005/8/layout/default"/>
    <dgm:cxn modelId="{6396A5BD-00B6-CC46-8440-EA94DE5D15CC}" type="presParOf" srcId="{7A24E677-6FAA-F64F-8C5B-EE3A3F51AC79}" destId="{1F0128D7-BB39-E942-9BB5-1B0660663FDD}" srcOrd="11" destOrd="0" presId="urn:microsoft.com/office/officeart/2005/8/layout/default"/>
    <dgm:cxn modelId="{7E2EABC9-E2A2-684F-99F1-31561584E5BF}" type="presParOf" srcId="{7A24E677-6FAA-F64F-8C5B-EE3A3F51AC79}" destId="{07902AF2-D7AA-F043-AB82-39CFFDA0FDB5}" srcOrd="12" destOrd="0" presId="urn:microsoft.com/office/officeart/2005/8/layout/default"/>
    <dgm:cxn modelId="{54546FE6-5450-2F4F-BC77-4371385C2573}" type="presParOf" srcId="{7A24E677-6FAA-F64F-8C5B-EE3A3F51AC79}" destId="{3A551EAF-0F68-5447-A777-99C82446FD7E}" srcOrd="13" destOrd="0" presId="urn:microsoft.com/office/officeart/2005/8/layout/default"/>
    <dgm:cxn modelId="{BA716A5F-E790-1B4A-9C3E-8CD6FB1B568B}" type="presParOf" srcId="{7A24E677-6FAA-F64F-8C5B-EE3A3F51AC79}" destId="{BA459F2E-638C-444B-8E59-15748D5A1DD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Outreach and Recruitment </a:t>
          </a:r>
        </a:p>
      </dgm:t>
    </dgm:pt>
    <dgm:pt modelId="{8948B489-53AF-4B44-A140-D42BB5BDAB69}" type="parTrans" cxnId="{5A59255B-04F4-A74E-9545-B34A4A2FA457}">
      <dgm:prSet/>
      <dgm:spPr/>
      <dgm:t>
        <a:bodyPr/>
        <a:lstStyle/>
        <a:p>
          <a:endParaRPr lang="en-US" sz="800"/>
        </a:p>
      </dgm:t>
    </dgm:pt>
    <dgm:pt modelId="{6D7DE231-AA81-AB47-92FB-01B04A5B0B64}" type="sibTrans" cxnId="{5A59255B-04F4-A74E-9545-B34A4A2FA457}">
      <dgm:prSet/>
      <dgm:spPr/>
      <dgm:t>
        <a:bodyPr/>
        <a:lstStyle/>
        <a:p>
          <a:endParaRPr lang="en-US" sz="800"/>
        </a:p>
      </dgm:t>
    </dgm:pt>
    <dgm:pt modelId="{0BD133D1-0897-944D-B7A9-6C39B82CCC1F}">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Employer Engagement </a:t>
          </a:r>
        </a:p>
      </dgm:t>
    </dgm:pt>
    <dgm:pt modelId="{51E054A5-00D2-464A-905C-B8E0EC769C28}" type="parTrans" cxnId="{1C96196E-1099-E046-B45C-DD3B58B7FB64}">
      <dgm:prSet/>
      <dgm:spPr/>
      <dgm:t>
        <a:bodyPr/>
        <a:lstStyle/>
        <a:p>
          <a:endParaRPr lang="en-US" sz="800"/>
        </a:p>
      </dgm:t>
    </dgm:pt>
    <dgm:pt modelId="{24899F01-BC50-1647-90C4-A8307AF71F15}" type="sibTrans" cxnId="{1C96196E-1099-E046-B45C-DD3B58B7FB64}">
      <dgm:prSet/>
      <dgm:spPr/>
      <dgm:t>
        <a:bodyPr/>
        <a:lstStyle/>
        <a:p>
          <a:endParaRPr lang="en-US" sz="800"/>
        </a:p>
      </dgm:t>
    </dgm:pt>
    <dgm:pt modelId="{285E6F6C-12C9-F642-820C-6B3E286FCB5D}">
      <dgm:prSet phldrT="[Tex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nchor="ctr"/>
        <a:lstStyle/>
        <a:p>
          <a:pPr algn="ctr">
            <a:buFont typeface="Arial" panose="020B0604020202020204" pitchFamily="34" charset="0"/>
            <a:buChar char="•"/>
          </a:pPr>
          <a:r>
            <a:rPr lang="en-US" sz="800" b="1"/>
            <a:t>Career Planning </a:t>
          </a:r>
          <a:r>
            <a:rPr lang="en-US" sz="800"/>
            <a:t> </a:t>
          </a:r>
        </a:p>
      </dgm:t>
    </dgm:pt>
    <dgm:pt modelId="{7DDED381-0DBC-8443-9B1B-7146D8DC2D1E}" type="parTrans" cxnId="{D2717079-FD75-9544-AAB4-8990F5A3DA2E}">
      <dgm:prSet/>
      <dgm:spPr/>
      <dgm:t>
        <a:bodyPr/>
        <a:lstStyle/>
        <a:p>
          <a:endParaRPr lang="en-US" sz="800"/>
        </a:p>
      </dgm:t>
    </dgm:pt>
    <dgm:pt modelId="{B9159E34-BAE6-AF4A-BAEC-AAB9706418C3}" type="sibTrans" cxnId="{D2717079-FD75-9544-AAB4-8990F5A3DA2E}">
      <dgm:prSet/>
      <dgm:spPr/>
      <dgm:t>
        <a:bodyPr/>
        <a:lstStyle/>
        <a:p>
          <a:endParaRPr lang="en-US" sz="800"/>
        </a:p>
      </dgm:t>
    </dgm:pt>
    <dgm:pt modelId="{48810DE5-E7D4-D941-8BA3-BBF26381AF60}">
      <dgm:prSe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vert="horz"/>
        <a:lstStyle/>
        <a:p>
          <a:pPr>
            <a:buFont typeface="Arial" panose="020B0604020202020204" pitchFamily="34" charset="0"/>
            <a:buChar char="•"/>
          </a:pPr>
          <a:r>
            <a:rPr lang="en-US" sz="800" b="1"/>
            <a:t>Training /Sector –Based/Employability Skills </a:t>
          </a:r>
        </a:p>
      </dgm:t>
    </dgm:pt>
    <dgm:pt modelId="{AADD0A66-0747-F24C-AAD6-F9B4C2185DBC}" type="parTrans" cxnId="{E188474A-F975-294C-9C82-48D1E7B712BC}">
      <dgm:prSet/>
      <dgm:spPr/>
      <dgm:t>
        <a:bodyPr/>
        <a:lstStyle/>
        <a:p>
          <a:endParaRPr lang="en-US" sz="800"/>
        </a:p>
      </dgm:t>
    </dgm:pt>
    <dgm:pt modelId="{D26231BF-775E-8C4F-8729-FE1C6D09F473}" type="sibTrans" cxnId="{E188474A-F975-294C-9C82-48D1E7B712BC}">
      <dgm:prSet/>
      <dgm:spPr/>
      <dgm:t>
        <a:bodyPr/>
        <a:lstStyle/>
        <a:p>
          <a:endParaRPr lang="en-US" sz="800"/>
        </a:p>
      </dgm:t>
    </dgm:pt>
    <dgm:pt modelId="{C3C28365-2D66-404A-B006-6BB8B8E1EE4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lnSpc>
              <a:spcPct val="100000"/>
            </a:lnSpc>
            <a:spcAft>
              <a:spcPts val="0"/>
            </a:spcAft>
            <a:buFont typeface="Arial" panose="020B0604020202020204" pitchFamily="34" charset="0"/>
            <a:buChar char="•"/>
          </a:pPr>
          <a:r>
            <a:rPr lang="en-US" sz="800" b="1"/>
            <a:t>Work-Based Learning /</a:t>
          </a:r>
        </a:p>
        <a:p>
          <a:pPr>
            <a:lnSpc>
              <a:spcPct val="100000"/>
            </a:lnSpc>
            <a:spcAft>
              <a:spcPts val="0"/>
            </a:spcAft>
            <a:buFont typeface="Arial" panose="020B0604020202020204" pitchFamily="34" charset="0"/>
            <a:buChar char="•"/>
          </a:pPr>
          <a:r>
            <a:rPr lang="en-US" sz="800" b="1"/>
            <a:t> Work-Based Training </a:t>
          </a:r>
        </a:p>
      </dgm:t>
    </dgm:pt>
    <dgm:pt modelId="{13FEE412-BA8B-544D-AFEC-366E424CDC23}" type="parTrans" cxnId="{0A83B197-142F-D642-A153-C7445E72FBC2}">
      <dgm:prSet/>
      <dgm:spPr/>
      <dgm:t>
        <a:bodyPr/>
        <a:lstStyle/>
        <a:p>
          <a:endParaRPr lang="en-US" sz="800"/>
        </a:p>
      </dgm:t>
    </dgm:pt>
    <dgm:pt modelId="{A578E260-D590-5141-85E3-70E19D7B3E30}" type="sibTrans" cxnId="{0A83B197-142F-D642-A153-C7445E72FBC2}">
      <dgm:prSet/>
      <dgm:spPr/>
      <dgm:t>
        <a:bodyPr/>
        <a:lstStyle/>
        <a:p>
          <a:endParaRPr lang="en-US" sz="800"/>
        </a:p>
      </dgm:t>
    </dgm:pt>
    <dgm:pt modelId="{6032D189-DFF5-EB4C-B152-6148D6A27620}">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Supportive Services / Barrier Reduction Funds </a:t>
          </a:r>
        </a:p>
      </dgm:t>
    </dgm:pt>
    <dgm:pt modelId="{E765BF89-710F-CA41-9608-56F0ED41C2B1}" type="parTrans" cxnId="{D32C386C-67FE-754B-B7D2-090AC9C345ED}">
      <dgm:prSet/>
      <dgm:spPr/>
      <dgm:t>
        <a:bodyPr/>
        <a:lstStyle/>
        <a:p>
          <a:endParaRPr lang="en-US" sz="800"/>
        </a:p>
      </dgm:t>
    </dgm:pt>
    <dgm:pt modelId="{3B7A92B8-9263-504E-A260-4EC5460BC094}" type="sibTrans" cxnId="{D32C386C-67FE-754B-B7D2-090AC9C345ED}">
      <dgm:prSet/>
      <dgm:spPr/>
      <dgm:t>
        <a:bodyPr/>
        <a:lstStyle/>
        <a:p>
          <a:endParaRPr lang="en-US" sz="800"/>
        </a:p>
      </dgm:t>
    </dgm:pt>
    <dgm:pt modelId="{D0153052-A9E5-B344-848B-9D1B597FE1AA}">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Placement </a:t>
          </a:r>
        </a:p>
      </dgm:t>
    </dgm:pt>
    <dgm:pt modelId="{A2953F03-C124-0C47-8B7A-12414F6051BE}" type="parTrans" cxnId="{A53A3BD9-C416-4649-98D7-DEE250E02071}">
      <dgm:prSet/>
      <dgm:spPr/>
      <dgm:t>
        <a:bodyPr/>
        <a:lstStyle/>
        <a:p>
          <a:endParaRPr lang="en-US" sz="800"/>
        </a:p>
      </dgm:t>
    </dgm:pt>
    <dgm:pt modelId="{133768B4-CEFF-BE4F-8705-C0D4366CE66B}" type="sibTrans" cxnId="{A53A3BD9-C416-4649-98D7-DEE250E02071}">
      <dgm:prSet/>
      <dgm:spPr/>
      <dgm:t>
        <a:bodyPr/>
        <a:lstStyle/>
        <a:p>
          <a:endParaRPr lang="en-US" sz="800"/>
        </a:p>
      </dgm:t>
    </dgm:pt>
    <dgm:pt modelId="{5BA827FD-E315-6249-8368-83DB24009AD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Follow-Up </a:t>
          </a:r>
        </a:p>
      </dgm:t>
    </dgm:pt>
    <dgm:pt modelId="{052E1FA8-CA77-0543-A24C-0A7C52A66199}" type="parTrans" cxnId="{05900BCB-10C1-0D4F-B644-C8738133D7D3}">
      <dgm:prSet/>
      <dgm:spPr/>
      <dgm:t>
        <a:bodyPr/>
        <a:lstStyle/>
        <a:p>
          <a:endParaRPr lang="en-US" sz="800"/>
        </a:p>
      </dgm:t>
    </dgm:pt>
    <dgm:pt modelId="{DF243A6D-290C-A54B-A1B3-D695B187AE1B}" type="sibTrans" cxnId="{05900BCB-10C1-0D4F-B644-C8738133D7D3}">
      <dgm:prSet/>
      <dgm:spPr/>
      <dgm:t>
        <a:bodyPr/>
        <a:lstStyle/>
        <a:p>
          <a:endParaRPr lang="en-US" sz="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8">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8">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8">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8">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8">
        <dgm:presLayoutVars>
          <dgm:bulletEnabled val="1"/>
        </dgm:presLayoutVars>
      </dgm:prSet>
      <dgm:spPr/>
    </dgm:pt>
    <dgm:pt modelId="{62DC08F3-5820-F347-AA90-4D5DB8D9BA5F}" type="pres">
      <dgm:prSet presAssocID="{A578E260-D590-5141-85E3-70E19D7B3E30}" presName="sibTrans" presStyleCnt="0"/>
      <dgm:spPr/>
    </dgm:pt>
    <dgm:pt modelId="{491D4F8D-F6DE-DC46-A3AB-9B4562EB94D7}" type="pres">
      <dgm:prSet presAssocID="{6032D189-DFF5-EB4C-B152-6148D6A27620}" presName="node" presStyleLbl="node1" presStyleIdx="5" presStyleCnt="8">
        <dgm:presLayoutVars>
          <dgm:bulletEnabled val="1"/>
        </dgm:presLayoutVars>
      </dgm:prSet>
      <dgm:spPr/>
    </dgm:pt>
    <dgm:pt modelId="{6BADA9C7-CD5F-BD4E-B979-B851FCA06509}" type="pres">
      <dgm:prSet presAssocID="{3B7A92B8-9263-504E-A260-4EC5460BC094}" presName="sibTrans" presStyleCnt="0"/>
      <dgm:spPr/>
    </dgm:pt>
    <dgm:pt modelId="{07902AF2-D7AA-F043-AB82-39CFFDA0FDB5}" type="pres">
      <dgm:prSet presAssocID="{D0153052-A9E5-B344-848B-9D1B597FE1AA}" presName="node" presStyleLbl="node1" presStyleIdx="6" presStyleCnt="8">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7" presStyleCnt="8">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D32C386C-67FE-754B-B7D2-090AC9C345ED}" srcId="{705CBBC0-0E68-424F-85D2-E7DAC0C388B6}" destId="{6032D189-DFF5-EB4C-B152-6148D6A27620}" srcOrd="5" destOrd="0" parTransId="{E765BF89-710F-CA41-9608-56F0ED41C2B1}" sibTransId="{3B7A92B8-9263-504E-A260-4EC5460BC094}"/>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F4A6BF9C-609C-6545-9BBE-2EDA74C0E4A1}" type="presOf" srcId="{6032D189-DFF5-EB4C-B152-6148D6A27620}" destId="{491D4F8D-F6DE-DC46-A3AB-9B4562EB94D7}" srcOrd="0" destOrd="0" presId="urn:microsoft.com/office/officeart/2005/8/layout/default"/>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7" destOrd="0" parTransId="{052E1FA8-CA77-0543-A24C-0A7C52A66199}" sibTransId="{DF243A6D-290C-A54B-A1B3-D695B187AE1B}"/>
    <dgm:cxn modelId="{A53A3BD9-C416-4649-98D7-DEE250E02071}" srcId="{705CBBC0-0E68-424F-85D2-E7DAC0C388B6}" destId="{D0153052-A9E5-B344-848B-9D1B597FE1AA}" srcOrd="6"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00C69CFA-0D4C-3F4A-9F33-E04940C621C4}" type="presParOf" srcId="{7A24E677-6FAA-F64F-8C5B-EE3A3F51AC79}" destId="{491D4F8D-F6DE-DC46-A3AB-9B4562EB94D7}" srcOrd="10" destOrd="0" presId="urn:microsoft.com/office/officeart/2005/8/layout/default"/>
    <dgm:cxn modelId="{35552A36-A507-DA48-BE07-7B7BC672AF85}" type="presParOf" srcId="{7A24E677-6FAA-F64F-8C5B-EE3A3F51AC79}" destId="{6BADA9C7-CD5F-BD4E-B979-B851FCA06509}" srcOrd="11" destOrd="0" presId="urn:microsoft.com/office/officeart/2005/8/layout/default"/>
    <dgm:cxn modelId="{7E2EABC9-E2A2-684F-99F1-31561584E5BF}" type="presParOf" srcId="{7A24E677-6FAA-F64F-8C5B-EE3A3F51AC79}" destId="{07902AF2-D7AA-F043-AB82-39CFFDA0FDB5}" srcOrd="12" destOrd="0" presId="urn:microsoft.com/office/officeart/2005/8/layout/default"/>
    <dgm:cxn modelId="{54546FE6-5450-2F4F-BC77-4371385C2573}" type="presParOf" srcId="{7A24E677-6FAA-F64F-8C5B-EE3A3F51AC79}" destId="{3A551EAF-0F68-5447-A777-99C82446FD7E}" srcOrd="13" destOrd="0" presId="urn:microsoft.com/office/officeart/2005/8/layout/default"/>
    <dgm:cxn modelId="{BA716A5F-E790-1B4A-9C3E-8CD6FB1B568B}" type="presParOf" srcId="{7A24E677-6FAA-F64F-8C5B-EE3A3F51AC79}" destId="{BA459F2E-638C-444B-8E59-15748D5A1DD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Outreach and Recruitment </a:t>
          </a:r>
        </a:p>
      </dgm:t>
    </dgm:pt>
    <dgm:pt modelId="{8948B489-53AF-4B44-A140-D42BB5BDAB69}" type="parTrans" cxnId="{5A59255B-04F4-A74E-9545-B34A4A2FA457}">
      <dgm:prSet/>
      <dgm:spPr/>
      <dgm:t>
        <a:bodyPr/>
        <a:lstStyle/>
        <a:p>
          <a:endParaRPr lang="en-US" sz="800"/>
        </a:p>
      </dgm:t>
    </dgm:pt>
    <dgm:pt modelId="{6D7DE231-AA81-AB47-92FB-01B04A5B0B64}" type="sibTrans" cxnId="{5A59255B-04F4-A74E-9545-B34A4A2FA457}">
      <dgm:prSet/>
      <dgm:spPr/>
      <dgm:t>
        <a:bodyPr/>
        <a:lstStyle/>
        <a:p>
          <a:endParaRPr lang="en-US" sz="800"/>
        </a:p>
      </dgm:t>
    </dgm:pt>
    <dgm:pt modelId="{0BD133D1-0897-944D-B7A9-6C39B82CCC1F}">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Employer Engagement </a:t>
          </a:r>
        </a:p>
      </dgm:t>
    </dgm:pt>
    <dgm:pt modelId="{51E054A5-00D2-464A-905C-B8E0EC769C28}" type="parTrans" cxnId="{1C96196E-1099-E046-B45C-DD3B58B7FB64}">
      <dgm:prSet/>
      <dgm:spPr/>
      <dgm:t>
        <a:bodyPr/>
        <a:lstStyle/>
        <a:p>
          <a:endParaRPr lang="en-US" sz="800"/>
        </a:p>
      </dgm:t>
    </dgm:pt>
    <dgm:pt modelId="{24899F01-BC50-1647-90C4-A8307AF71F15}" type="sibTrans" cxnId="{1C96196E-1099-E046-B45C-DD3B58B7FB64}">
      <dgm:prSet/>
      <dgm:spPr/>
      <dgm:t>
        <a:bodyPr/>
        <a:lstStyle/>
        <a:p>
          <a:endParaRPr lang="en-US" sz="800"/>
        </a:p>
      </dgm:t>
    </dgm:pt>
    <dgm:pt modelId="{285E6F6C-12C9-F642-820C-6B3E286FCB5D}">
      <dgm:prSet phldrT="[Tex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nchor="ctr"/>
        <a:lstStyle/>
        <a:p>
          <a:pPr algn="ctr">
            <a:buFont typeface="Arial" panose="020B0604020202020204" pitchFamily="34" charset="0"/>
            <a:buChar char="•"/>
          </a:pPr>
          <a:r>
            <a:rPr lang="en-US" sz="800" b="1"/>
            <a:t>Career Planning </a:t>
          </a:r>
          <a:r>
            <a:rPr lang="en-US" sz="800"/>
            <a:t> </a:t>
          </a:r>
        </a:p>
      </dgm:t>
    </dgm:pt>
    <dgm:pt modelId="{7DDED381-0DBC-8443-9B1B-7146D8DC2D1E}" type="parTrans" cxnId="{D2717079-FD75-9544-AAB4-8990F5A3DA2E}">
      <dgm:prSet/>
      <dgm:spPr/>
      <dgm:t>
        <a:bodyPr/>
        <a:lstStyle/>
        <a:p>
          <a:endParaRPr lang="en-US" sz="800"/>
        </a:p>
      </dgm:t>
    </dgm:pt>
    <dgm:pt modelId="{B9159E34-BAE6-AF4A-BAEC-AAB9706418C3}" type="sibTrans" cxnId="{D2717079-FD75-9544-AAB4-8990F5A3DA2E}">
      <dgm:prSet/>
      <dgm:spPr/>
      <dgm:t>
        <a:bodyPr/>
        <a:lstStyle/>
        <a:p>
          <a:endParaRPr lang="en-US" sz="800"/>
        </a:p>
      </dgm:t>
    </dgm:pt>
    <dgm:pt modelId="{48810DE5-E7D4-D941-8BA3-BBF26381AF60}">
      <dgm:prSe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Training </a:t>
          </a:r>
        </a:p>
      </dgm:t>
    </dgm:pt>
    <dgm:pt modelId="{AADD0A66-0747-F24C-AAD6-F9B4C2185DBC}" type="parTrans" cxnId="{E188474A-F975-294C-9C82-48D1E7B712BC}">
      <dgm:prSet/>
      <dgm:spPr/>
      <dgm:t>
        <a:bodyPr/>
        <a:lstStyle/>
        <a:p>
          <a:endParaRPr lang="en-US" sz="800"/>
        </a:p>
      </dgm:t>
    </dgm:pt>
    <dgm:pt modelId="{D26231BF-775E-8C4F-8729-FE1C6D09F473}" type="sibTrans" cxnId="{E188474A-F975-294C-9C82-48D1E7B712BC}">
      <dgm:prSet/>
      <dgm:spPr/>
      <dgm:t>
        <a:bodyPr/>
        <a:lstStyle/>
        <a:p>
          <a:endParaRPr lang="en-US" sz="800"/>
        </a:p>
      </dgm:t>
    </dgm:pt>
    <dgm:pt modelId="{C3C28365-2D66-404A-B006-6BB8B8E1EE43}">
      <dgm:prSe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vert="horz"/>
        <a:lstStyle/>
        <a:p>
          <a:pPr>
            <a:lnSpc>
              <a:spcPct val="100000"/>
            </a:lnSpc>
            <a:spcAft>
              <a:spcPts val="0"/>
            </a:spcAft>
            <a:buFont typeface="Arial" panose="020B0604020202020204" pitchFamily="34" charset="0"/>
            <a:buChar char="•"/>
          </a:pPr>
          <a:r>
            <a:rPr lang="en-US" sz="800" b="1"/>
            <a:t>Work-Based Learning /</a:t>
          </a:r>
        </a:p>
        <a:p>
          <a:pPr>
            <a:lnSpc>
              <a:spcPct val="100000"/>
            </a:lnSpc>
            <a:spcAft>
              <a:spcPts val="0"/>
            </a:spcAft>
            <a:buFont typeface="Arial" panose="020B0604020202020204" pitchFamily="34" charset="0"/>
            <a:buChar char="•"/>
          </a:pPr>
          <a:r>
            <a:rPr lang="en-US" sz="800" b="1"/>
            <a:t> Work-Based Training </a:t>
          </a:r>
        </a:p>
      </dgm:t>
    </dgm:pt>
    <dgm:pt modelId="{13FEE412-BA8B-544D-AFEC-366E424CDC23}" type="parTrans" cxnId="{0A83B197-142F-D642-A153-C7445E72FBC2}">
      <dgm:prSet/>
      <dgm:spPr/>
      <dgm:t>
        <a:bodyPr/>
        <a:lstStyle/>
        <a:p>
          <a:endParaRPr lang="en-US" sz="800"/>
        </a:p>
      </dgm:t>
    </dgm:pt>
    <dgm:pt modelId="{A578E260-D590-5141-85E3-70E19D7B3E30}" type="sibTrans" cxnId="{0A83B197-142F-D642-A153-C7445E72FBC2}">
      <dgm:prSet/>
      <dgm:spPr/>
      <dgm:t>
        <a:bodyPr/>
        <a:lstStyle/>
        <a:p>
          <a:endParaRPr lang="en-US" sz="800"/>
        </a:p>
      </dgm:t>
    </dgm:pt>
    <dgm:pt modelId="{6032D189-DFF5-EB4C-B152-6148D6A27620}">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Supportive Services / Barrier Reduction Funds </a:t>
          </a:r>
        </a:p>
      </dgm:t>
    </dgm:pt>
    <dgm:pt modelId="{E765BF89-710F-CA41-9608-56F0ED41C2B1}" type="parTrans" cxnId="{D32C386C-67FE-754B-B7D2-090AC9C345ED}">
      <dgm:prSet/>
      <dgm:spPr/>
      <dgm:t>
        <a:bodyPr/>
        <a:lstStyle/>
        <a:p>
          <a:endParaRPr lang="en-US" sz="800"/>
        </a:p>
      </dgm:t>
    </dgm:pt>
    <dgm:pt modelId="{3B7A92B8-9263-504E-A260-4EC5460BC094}" type="sibTrans" cxnId="{D32C386C-67FE-754B-B7D2-090AC9C345ED}">
      <dgm:prSet/>
      <dgm:spPr/>
      <dgm:t>
        <a:bodyPr/>
        <a:lstStyle/>
        <a:p>
          <a:endParaRPr lang="en-US" sz="800"/>
        </a:p>
      </dgm:t>
    </dgm:pt>
    <dgm:pt modelId="{D0153052-A9E5-B344-848B-9D1B597FE1AA}">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Placement </a:t>
          </a:r>
        </a:p>
      </dgm:t>
    </dgm:pt>
    <dgm:pt modelId="{A2953F03-C124-0C47-8B7A-12414F6051BE}" type="parTrans" cxnId="{A53A3BD9-C416-4649-98D7-DEE250E02071}">
      <dgm:prSet/>
      <dgm:spPr/>
      <dgm:t>
        <a:bodyPr/>
        <a:lstStyle/>
        <a:p>
          <a:endParaRPr lang="en-US" sz="800"/>
        </a:p>
      </dgm:t>
    </dgm:pt>
    <dgm:pt modelId="{133768B4-CEFF-BE4F-8705-C0D4366CE66B}" type="sibTrans" cxnId="{A53A3BD9-C416-4649-98D7-DEE250E02071}">
      <dgm:prSet/>
      <dgm:spPr/>
      <dgm:t>
        <a:bodyPr/>
        <a:lstStyle/>
        <a:p>
          <a:endParaRPr lang="en-US" sz="800"/>
        </a:p>
      </dgm:t>
    </dgm:pt>
    <dgm:pt modelId="{5BA827FD-E315-6249-8368-83DB24009AD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Follow-Up </a:t>
          </a:r>
        </a:p>
      </dgm:t>
    </dgm:pt>
    <dgm:pt modelId="{052E1FA8-CA77-0543-A24C-0A7C52A66199}" type="parTrans" cxnId="{05900BCB-10C1-0D4F-B644-C8738133D7D3}">
      <dgm:prSet/>
      <dgm:spPr/>
      <dgm:t>
        <a:bodyPr/>
        <a:lstStyle/>
        <a:p>
          <a:endParaRPr lang="en-US" sz="800"/>
        </a:p>
      </dgm:t>
    </dgm:pt>
    <dgm:pt modelId="{DF243A6D-290C-A54B-A1B3-D695B187AE1B}" type="sibTrans" cxnId="{05900BCB-10C1-0D4F-B644-C8738133D7D3}">
      <dgm:prSet/>
      <dgm:spPr/>
      <dgm:t>
        <a:bodyPr/>
        <a:lstStyle/>
        <a:p>
          <a:endParaRPr lang="en-US" sz="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8">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8">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8">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8">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8">
        <dgm:presLayoutVars>
          <dgm:bulletEnabled val="1"/>
        </dgm:presLayoutVars>
      </dgm:prSet>
      <dgm:spPr/>
    </dgm:pt>
    <dgm:pt modelId="{62DC08F3-5820-F347-AA90-4D5DB8D9BA5F}" type="pres">
      <dgm:prSet presAssocID="{A578E260-D590-5141-85E3-70E19D7B3E30}" presName="sibTrans" presStyleCnt="0"/>
      <dgm:spPr/>
    </dgm:pt>
    <dgm:pt modelId="{491D4F8D-F6DE-DC46-A3AB-9B4562EB94D7}" type="pres">
      <dgm:prSet presAssocID="{6032D189-DFF5-EB4C-B152-6148D6A27620}" presName="node" presStyleLbl="node1" presStyleIdx="5" presStyleCnt="8">
        <dgm:presLayoutVars>
          <dgm:bulletEnabled val="1"/>
        </dgm:presLayoutVars>
      </dgm:prSet>
      <dgm:spPr/>
    </dgm:pt>
    <dgm:pt modelId="{6BADA9C7-CD5F-BD4E-B979-B851FCA06509}" type="pres">
      <dgm:prSet presAssocID="{3B7A92B8-9263-504E-A260-4EC5460BC094}" presName="sibTrans" presStyleCnt="0"/>
      <dgm:spPr/>
    </dgm:pt>
    <dgm:pt modelId="{07902AF2-D7AA-F043-AB82-39CFFDA0FDB5}" type="pres">
      <dgm:prSet presAssocID="{D0153052-A9E5-B344-848B-9D1B597FE1AA}" presName="node" presStyleLbl="node1" presStyleIdx="6" presStyleCnt="8">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7" presStyleCnt="8">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D32C386C-67FE-754B-B7D2-090AC9C345ED}" srcId="{705CBBC0-0E68-424F-85D2-E7DAC0C388B6}" destId="{6032D189-DFF5-EB4C-B152-6148D6A27620}" srcOrd="5" destOrd="0" parTransId="{E765BF89-710F-CA41-9608-56F0ED41C2B1}" sibTransId="{3B7A92B8-9263-504E-A260-4EC5460BC094}"/>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F4A6BF9C-609C-6545-9BBE-2EDA74C0E4A1}" type="presOf" srcId="{6032D189-DFF5-EB4C-B152-6148D6A27620}" destId="{491D4F8D-F6DE-DC46-A3AB-9B4562EB94D7}" srcOrd="0" destOrd="0" presId="urn:microsoft.com/office/officeart/2005/8/layout/default"/>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7" destOrd="0" parTransId="{052E1FA8-CA77-0543-A24C-0A7C52A66199}" sibTransId="{DF243A6D-290C-A54B-A1B3-D695B187AE1B}"/>
    <dgm:cxn modelId="{A53A3BD9-C416-4649-98D7-DEE250E02071}" srcId="{705CBBC0-0E68-424F-85D2-E7DAC0C388B6}" destId="{D0153052-A9E5-B344-848B-9D1B597FE1AA}" srcOrd="6"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00C69CFA-0D4C-3F4A-9F33-E04940C621C4}" type="presParOf" srcId="{7A24E677-6FAA-F64F-8C5B-EE3A3F51AC79}" destId="{491D4F8D-F6DE-DC46-A3AB-9B4562EB94D7}" srcOrd="10" destOrd="0" presId="urn:microsoft.com/office/officeart/2005/8/layout/default"/>
    <dgm:cxn modelId="{35552A36-A507-DA48-BE07-7B7BC672AF85}" type="presParOf" srcId="{7A24E677-6FAA-F64F-8C5B-EE3A3F51AC79}" destId="{6BADA9C7-CD5F-BD4E-B979-B851FCA06509}" srcOrd="11" destOrd="0" presId="urn:microsoft.com/office/officeart/2005/8/layout/default"/>
    <dgm:cxn modelId="{7E2EABC9-E2A2-684F-99F1-31561584E5BF}" type="presParOf" srcId="{7A24E677-6FAA-F64F-8C5B-EE3A3F51AC79}" destId="{07902AF2-D7AA-F043-AB82-39CFFDA0FDB5}" srcOrd="12" destOrd="0" presId="urn:microsoft.com/office/officeart/2005/8/layout/default"/>
    <dgm:cxn modelId="{54546FE6-5450-2F4F-BC77-4371385C2573}" type="presParOf" srcId="{7A24E677-6FAA-F64F-8C5B-EE3A3F51AC79}" destId="{3A551EAF-0F68-5447-A777-99C82446FD7E}" srcOrd="13" destOrd="0" presId="urn:microsoft.com/office/officeart/2005/8/layout/default"/>
    <dgm:cxn modelId="{BA716A5F-E790-1B4A-9C3E-8CD6FB1B568B}" type="presParOf" srcId="{7A24E677-6FAA-F64F-8C5B-EE3A3F51AC79}" destId="{BA459F2E-638C-444B-8E59-15748D5A1DD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Outreach and Recruitment </a:t>
          </a:r>
        </a:p>
      </dgm:t>
    </dgm:pt>
    <dgm:pt modelId="{8948B489-53AF-4B44-A140-D42BB5BDAB69}" type="parTrans" cxnId="{5A59255B-04F4-A74E-9545-B34A4A2FA457}">
      <dgm:prSet/>
      <dgm:spPr/>
      <dgm:t>
        <a:bodyPr/>
        <a:lstStyle/>
        <a:p>
          <a:endParaRPr lang="en-US" sz="800"/>
        </a:p>
      </dgm:t>
    </dgm:pt>
    <dgm:pt modelId="{6D7DE231-AA81-AB47-92FB-01B04A5B0B64}" type="sibTrans" cxnId="{5A59255B-04F4-A74E-9545-B34A4A2FA457}">
      <dgm:prSet/>
      <dgm:spPr/>
      <dgm:t>
        <a:bodyPr/>
        <a:lstStyle/>
        <a:p>
          <a:endParaRPr lang="en-US" sz="800"/>
        </a:p>
      </dgm:t>
    </dgm:pt>
    <dgm:pt modelId="{0BD133D1-0897-944D-B7A9-6C39B82CCC1F}">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Employer Engagement </a:t>
          </a:r>
        </a:p>
      </dgm:t>
    </dgm:pt>
    <dgm:pt modelId="{51E054A5-00D2-464A-905C-B8E0EC769C28}" type="parTrans" cxnId="{1C96196E-1099-E046-B45C-DD3B58B7FB64}">
      <dgm:prSet/>
      <dgm:spPr/>
      <dgm:t>
        <a:bodyPr/>
        <a:lstStyle/>
        <a:p>
          <a:endParaRPr lang="en-US" sz="800"/>
        </a:p>
      </dgm:t>
    </dgm:pt>
    <dgm:pt modelId="{24899F01-BC50-1647-90C4-A8307AF71F15}" type="sibTrans" cxnId="{1C96196E-1099-E046-B45C-DD3B58B7FB64}">
      <dgm:prSet/>
      <dgm:spPr/>
      <dgm:t>
        <a:bodyPr/>
        <a:lstStyle/>
        <a:p>
          <a:endParaRPr lang="en-US" sz="800"/>
        </a:p>
      </dgm:t>
    </dgm:pt>
    <dgm:pt modelId="{285E6F6C-12C9-F642-820C-6B3E286FCB5D}">
      <dgm:prSet phldrT="[Tex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nchor="ctr"/>
        <a:lstStyle/>
        <a:p>
          <a:pPr algn="ctr">
            <a:buFont typeface="Arial" panose="020B0604020202020204" pitchFamily="34" charset="0"/>
            <a:buChar char="•"/>
          </a:pPr>
          <a:r>
            <a:rPr lang="en-US" sz="800" b="1"/>
            <a:t>Career Planning </a:t>
          </a:r>
          <a:r>
            <a:rPr lang="en-US" sz="800"/>
            <a:t> </a:t>
          </a:r>
        </a:p>
      </dgm:t>
    </dgm:pt>
    <dgm:pt modelId="{7DDED381-0DBC-8443-9B1B-7146D8DC2D1E}" type="parTrans" cxnId="{D2717079-FD75-9544-AAB4-8990F5A3DA2E}">
      <dgm:prSet/>
      <dgm:spPr/>
      <dgm:t>
        <a:bodyPr/>
        <a:lstStyle/>
        <a:p>
          <a:endParaRPr lang="en-US" sz="800"/>
        </a:p>
      </dgm:t>
    </dgm:pt>
    <dgm:pt modelId="{B9159E34-BAE6-AF4A-BAEC-AAB9706418C3}" type="sibTrans" cxnId="{D2717079-FD75-9544-AAB4-8990F5A3DA2E}">
      <dgm:prSet/>
      <dgm:spPr/>
      <dgm:t>
        <a:bodyPr/>
        <a:lstStyle/>
        <a:p>
          <a:endParaRPr lang="en-US" sz="800"/>
        </a:p>
      </dgm:t>
    </dgm:pt>
    <dgm:pt modelId="{48810DE5-E7D4-D941-8BA3-BBF26381AF60}">
      <dgm:prSe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Training </a:t>
          </a:r>
        </a:p>
      </dgm:t>
    </dgm:pt>
    <dgm:pt modelId="{AADD0A66-0747-F24C-AAD6-F9B4C2185DBC}" type="parTrans" cxnId="{E188474A-F975-294C-9C82-48D1E7B712BC}">
      <dgm:prSet/>
      <dgm:spPr/>
      <dgm:t>
        <a:bodyPr/>
        <a:lstStyle/>
        <a:p>
          <a:endParaRPr lang="en-US" sz="800"/>
        </a:p>
      </dgm:t>
    </dgm:pt>
    <dgm:pt modelId="{D26231BF-775E-8C4F-8729-FE1C6D09F473}" type="sibTrans" cxnId="{E188474A-F975-294C-9C82-48D1E7B712BC}">
      <dgm:prSet/>
      <dgm:spPr/>
      <dgm:t>
        <a:bodyPr/>
        <a:lstStyle/>
        <a:p>
          <a:endParaRPr lang="en-US" sz="800"/>
        </a:p>
      </dgm:t>
    </dgm:pt>
    <dgm:pt modelId="{C3C28365-2D66-404A-B006-6BB8B8E1EE4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lnSpc>
              <a:spcPct val="100000"/>
            </a:lnSpc>
            <a:spcAft>
              <a:spcPts val="0"/>
            </a:spcAft>
            <a:buFont typeface="Arial" panose="020B0604020202020204" pitchFamily="34" charset="0"/>
            <a:buChar char="•"/>
          </a:pPr>
          <a:r>
            <a:rPr lang="en-US" sz="800" b="1"/>
            <a:t>Work-Based Learning /</a:t>
          </a:r>
        </a:p>
        <a:p>
          <a:pPr>
            <a:lnSpc>
              <a:spcPct val="100000"/>
            </a:lnSpc>
            <a:spcAft>
              <a:spcPts val="0"/>
            </a:spcAft>
            <a:buFont typeface="Arial" panose="020B0604020202020204" pitchFamily="34" charset="0"/>
            <a:buChar char="•"/>
          </a:pPr>
          <a:r>
            <a:rPr lang="en-US" sz="800" b="1"/>
            <a:t> Work-Based Training </a:t>
          </a:r>
        </a:p>
      </dgm:t>
    </dgm:pt>
    <dgm:pt modelId="{13FEE412-BA8B-544D-AFEC-366E424CDC23}" type="parTrans" cxnId="{0A83B197-142F-D642-A153-C7445E72FBC2}">
      <dgm:prSet/>
      <dgm:spPr/>
      <dgm:t>
        <a:bodyPr/>
        <a:lstStyle/>
        <a:p>
          <a:endParaRPr lang="en-US" sz="800"/>
        </a:p>
      </dgm:t>
    </dgm:pt>
    <dgm:pt modelId="{A578E260-D590-5141-85E3-70E19D7B3E30}" type="sibTrans" cxnId="{0A83B197-142F-D642-A153-C7445E72FBC2}">
      <dgm:prSet/>
      <dgm:spPr/>
      <dgm:t>
        <a:bodyPr/>
        <a:lstStyle/>
        <a:p>
          <a:endParaRPr lang="en-US" sz="800"/>
        </a:p>
      </dgm:t>
    </dgm:pt>
    <dgm:pt modelId="{7B39E6BC-0DB4-1B4C-BE25-32E252D299E5}">
      <dgm:prSet custT="1"/>
      <dgm:spP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ln>
          <a:noFill/>
        </a:ln>
        <a:effectLst>
          <a:outerShdw blurRad="57150" dist="19050" dir="5400000" algn="ctr" rotWithShape="0">
            <a:srgbClr val="000000">
              <a:alpha val="63000"/>
            </a:srgbClr>
          </a:outerShdw>
        </a:effectLst>
      </dgm:spPr>
      <dgm:t>
        <a:bodyPr spcFirstLastPara="0" vert="horz" wrap="square" lIns="30480" tIns="30480" rIns="30480" bIns="30480" numCol="1" spcCol="1270" anchor="ctr" anchorCtr="0"/>
        <a:lstStyle/>
        <a:p>
          <a:pPr marL="0" lvl="0" indent="0" algn="ctr" defTabSz="355600">
            <a:lnSpc>
              <a:spcPct val="100000"/>
            </a:lnSpc>
            <a:spcBef>
              <a:spcPct val="0"/>
            </a:spcBef>
            <a:spcAft>
              <a:spcPts val="0"/>
            </a:spcAft>
            <a:buFont typeface="Arial" panose="020B0604020202020204" pitchFamily="34" charset="0"/>
            <a:buNone/>
          </a:pPr>
          <a:r>
            <a:rPr lang="en-US" sz="800" b="1" kern="1200">
              <a:solidFill>
                <a:prstClr val="white"/>
              </a:solidFill>
              <a:latin typeface="Calibri" panose="020F0502020204030204"/>
              <a:ea typeface="+mn-ea"/>
              <a:cs typeface="+mn-cs"/>
            </a:rPr>
            <a:t>Supportive Services / Barrier Reduction Funds </a:t>
          </a:r>
        </a:p>
      </dgm:t>
    </dgm:pt>
    <dgm:pt modelId="{547773DF-C7C9-A647-A203-9E188129A0FF}" type="parTrans" cxnId="{4294197A-379D-3F4E-AA0A-6182E7412BE5}">
      <dgm:prSet/>
      <dgm:spPr/>
      <dgm:t>
        <a:bodyPr/>
        <a:lstStyle/>
        <a:p>
          <a:endParaRPr lang="en-US" sz="800"/>
        </a:p>
      </dgm:t>
    </dgm:pt>
    <dgm:pt modelId="{2D57D365-1F8F-4144-9AC4-8E3BD9B46E75}" type="sibTrans" cxnId="{4294197A-379D-3F4E-AA0A-6182E7412BE5}">
      <dgm:prSet/>
      <dgm:spPr/>
      <dgm:t>
        <a:bodyPr/>
        <a:lstStyle/>
        <a:p>
          <a:endParaRPr lang="en-US" sz="800"/>
        </a:p>
      </dgm:t>
    </dgm:pt>
    <dgm:pt modelId="{D0153052-A9E5-B344-848B-9D1B597FE1AA}">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Placement </a:t>
          </a:r>
        </a:p>
      </dgm:t>
    </dgm:pt>
    <dgm:pt modelId="{A2953F03-C124-0C47-8B7A-12414F6051BE}" type="parTrans" cxnId="{A53A3BD9-C416-4649-98D7-DEE250E02071}">
      <dgm:prSet/>
      <dgm:spPr/>
      <dgm:t>
        <a:bodyPr/>
        <a:lstStyle/>
        <a:p>
          <a:endParaRPr lang="en-US" sz="800"/>
        </a:p>
      </dgm:t>
    </dgm:pt>
    <dgm:pt modelId="{133768B4-CEFF-BE4F-8705-C0D4366CE66B}" type="sibTrans" cxnId="{A53A3BD9-C416-4649-98D7-DEE250E02071}">
      <dgm:prSet/>
      <dgm:spPr/>
      <dgm:t>
        <a:bodyPr/>
        <a:lstStyle/>
        <a:p>
          <a:endParaRPr lang="en-US" sz="800"/>
        </a:p>
      </dgm:t>
    </dgm:pt>
    <dgm:pt modelId="{5BA827FD-E315-6249-8368-83DB24009AD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Follow-Up </a:t>
          </a:r>
        </a:p>
      </dgm:t>
    </dgm:pt>
    <dgm:pt modelId="{052E1FA8-CA77-0543-A24C-0A7C52A66199}" type="parTrans" cxnId="{05900BCB-10C1-0D4F-B644-C8738133D7D3}">
      <dgm:prSet/>
      <dgm:spPr/>
      <dgm:t>
        <a:bodyPr/>
        <a:lstStyle/>
        <a:p>
          <a:endParaRPr lang="en-US" sz="800"/>
        </a:p>
      </dgm:t>
    </dgm:pt>
    <dgm:pt modelId="{DF243A6D-290C-A54B-A1B3-D695B187AE1B}" type="sibTrans" cxnId="{05900BCB-10C1-0D4F-B644-C8738133D7D3}">
      <dgm:prSet/>
      <dgm:spPr/>
      <dgm:t>
        <a:bodyPr/>
        <a:lstStyle/>
        <a:p>
          <a:endParaRPr lang="en-US" sz="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8">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8">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8">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8">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8">
        <dgm:presLayoutVars>
          <dgm:bulletEnabled val="1"/>
        </dgm:presLayoutVars>
      </dgm:prSet>
      <dgm:spPr/>
    </dgm:pt>
    <dgm:pt modelId="{62DC08F3-5820-F347-AA90-4D5DB8D9BA5F}" type="pres">
      <dgm:prSet presAssocID="{A578E260-D590-5141-85E3-70E19D7B3E30}" presName="sibTrans" presStyleCnt="0"/>
      <dgm:spPr/>
    </dgm:pt>
    <dgm:pt modelId="{FA0E8CB6-DE13-DA4F-AEFC-A1BA4A449C7E}" type="pres">
      <dgm:prSet presAssocID="{7B39E6BC-0DB4-1B4C-BE25-32E252D299E5}" presName="node" presStyleLbl="node1" presStyleIdx="5" presStyleCnt="8">
        <dgm:presLayoutVars>
          <dgm:bulletEnabled val="1"/>
        </dgm:presLayoutVars>
      </dgm:prSet>
      <dgm:spPr>
        <a:xfrm>
          <a:off x="1845241" y="1392430"/>
          <a:ext cx="1675571" cy="1005343"/>
        </a:xfrm>
        <a:prstGeom prst="rect">
          <a:avLst/>
        </a:prstGeom>
      </dgm:spPr>
    </dgm:pt>
    <dgm:pt modelId="{1F0128D7-BB39-E942-9BB5-1B0660663FDD}" type="pres">
      <dgm:prSet presAssocID="{2D57D365-1F8F-4144-9AC4-8E3BD9B46E75}" presName="sibTrans" presStyleCnt="0"/>
      <dgm:spPr/>
    </dgm:pt>
    <dgm:pt modelId="{07902AF2-D7AA-F043-AB82-39CFFDA0FDB5}" type="pres">
      <dgm:prSet presAssocID="{D0153052-A9E5-B344-848B-9D1B597FE1AA}" presName="node" presStyleLbl="node1" presStyleIdx="6" presStyleCnt="8">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7" presStyleCnt="8">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4294197A-379D-3F4E-AA0A-6182E7412BE5}" srcId="{705CBBC0-0E68-424F-85D2-E7DAC0C388B6}" destId="{7B39E6BC-0DB4-1B4C-BE25-32E252D299E5}" srcOrd="5" destOrd="0" parTransId="{547773DF-C7C9-A647-A203-9E188129A0FF}" sibTransId="{2D57D365-1F8F-4144-9AC4-8E3BD9B46E75}"/>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2FE70DB8-AD6C-C549-BCDD-5BBAEEC0E71A}" type="presOf" srcId="{7B39E6BC-0DB4-1B4C-BE25-32E252D299E5}" destId="{FA0E8CB6-DE13-DA4F-AEFC-A1BA4A449C7E}" srcOrd="0" destOrd="0" presId="urn:microsoft.com/office/officeart/2005/8/layout/default"/>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7" destOrd="0" parTransId="{052E1FA8-CA77-0543-A24C-0A7C52A66199}" sibTransId="{DF243A6D-290C-A54B-A1B3-D695B187AE1B}"/>
    <dgm:cxn modelId="{A53A3BD9-C416-4649-98D7-DEE250E02071}" srcId="{705CBBC0-0E68-424F-85D2-E7DAC0C388B6}" destId="{D0153052-A9E5-B344-848B-9D1B597FE1AA}" srcOrd="6"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D9095AFC-E664-7644-B8C6-5DFE7E1C45EB}" type="presParOf" srcId="{7A24E677-6FAA-F64F-8C5B-EE3A3F51AC79}" destId="{FA0E8CB6-DE13-DA4F-AEFC-A1BA4A449C7E}" srcOrd="10" destOrd="0" presId="urn:microsoft.com/office/officeart/2005/8/layout/default"/>
    <dgm:cxn modelId="{6396A5BD-00B6-CC46-8440-EA94DE5D15CC}" type="presParOf" srcId="{7A24E677-6FAA-F64F-8C5B-EE3A3F51AC79}" destId="{1F0128D7-BB39-E942-9BB5-1B0660663FDD}" srcOrd="11" destOrd="0" presId="urn:microsoft.com/office/officeart/2005/8/layout/default"/>
    <dgm:cxn modelId="{7E2EABC9-E2A2-684F-99F1-31561584E5BF}" type="presParOf" srcId="{7A24E677-6FAA-F64F-8C5B-EE3A3F51AC79}" destId="{07902AF2-D7AA-F043-AB82-39CFFDA0FDB5}" srcOrd="12" destOrd="0" presId="urn:microsoft.com/office/officeart/2005/8/layout/default"/>
    <dgm:cxn modelId="{54546FE6-5450-2F4F-BC77-4371385C2573}" type="presParOf" srcId="{7A24E677-6FAA-F64F-8C5B-EE3A3F51AC79}" destId="{3A551EAF-0F68-5447-A777-99C82446FD7E}" srcOrd="13" destOrd="0" presId="urn:microsoft.com/office/officeart/2005/8/layout/default"/>
    <dgm:cxn modelId="{BA716A5F-E790-1B4A-9C3E-8CD6FB1B568B}" type="presParOf" srcId="{7A24E677-6FAA-F64F-8C5B-EE3A3F51AC79}" destId="{BA459F2E-638C-444B-8E59-15748D5A1DD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a:gradFill flip="none" rotWithShape="0">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tileRect/>
        </a:gradFill>
        <a:ln>
          <a:noFill/>
        </a:ln>
        <a:effectLst>
          <a:outerShdw blurRad="57150" dist="19050" dir="5400000" algn="ctr" rotWithShape="0">
            <a:srgbClr val="000000">
              <a:alpha val="63000"/>
            </a:srgbClr>
          </a:outerShdw>
        </a:effectLst>
      </dgm:spPr>
      <dgm:t>
        <a:bodyPr spcFirstLastPara="0" vert="horz" wrap="square" lIns="30480" tIns="30480" rIns="30480" bIns="30480" numCol="1" spcCol="1270" anchor="ctr" anchorCtr="0"/>
        <a:lstStyle/>
        <a:p>
          <a:pPr marL="0" lvl="0" indent="0" algn="ctr" defTabSz="355600">
            <a:lnSpc>
              <a:spcPct val="90000"/>
            </a:lnSpc>
            <a:spcBef>
              <a:spcPct val="0"/>
            </a:spcBef>
            <a:spcAft>
              <a:spcPct val="35000"/>
            </a:spcAft>
            <a:buFont typeface="Arial" panose="020B0604020202020204" pitchFamily="34" charset="0"/>
            <a:buNone/>
          </a:pPr>
          <a:r>
            <a:rPr lang="en-US" sz="800" b="1" kern="1200">
              <a:solidFill>
                <a:prstClr val="white"/>
              </a:solidFill>
              <a:latin typeface="Calibri" panose="020F0502020204030204"/>
              <a:ea typeface="+mn-ea"/>
              <a:cs typeface="+mn-cs"/>
            </a:rPr>
            <a:t>Outreach and Recruitment </a:t>
          </a:r>
        </a:p>
      </dgm:t>
    </dgm:pt>
    <dgm:pt modelId="{8948B489-53AF-4B44-A140-D42BB5BDAB69}" type="parTrans" cxnId="{5A59255B-04F4-A74E-9545-B34A4A2FA457}">
      <dgm:prSet/>
      <dgm:spPr/>
      <dgm:t>
        <a:bodyPr/>
        <a:lstStyle/>
        <a:p>
          <a:endParaRPr lang="en-US" sz="800"/>
        </a:p>
      </dgm:t>
    </dgm:pt>
    <dgm:pt modelId="{6D7DE231-AA81-AB47-92FB-01B04A5B0B64}" type="sibTrans" cxnId="{5A59255B-04F4-A74E-9545-B34A4A2FA457}">
      <dgm:prSet/>
      <dgm:spPr/>
      <dgm:t>
        <a:bodyPr/>
        <a:lstStyle/>
        <a:p>
          <a:endParaRPr lang="en-US" sz="800"/>
        </a:p>
      </dgm:t>
    </dgm:pt>
    <dgm:pt modelId="{0BD133D1-0897-944D-B7A9-6C39B82CCC1F}">
      <dgm:prSet phldrT="[Text]" custT="1"/>
      <dgm:spPr>
        <a:gradFill flip="none" rotWithShape="0">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tileRect/>
        </a:gradFill>
        <a:ln>
          <a:noFill/>
        </a:ln>
        <a:effectLst>
          <a:outerShdw blurRad="57150" dist="19050" dir="5400000" algn="ctr" rotWithShape="0">
            <a:srgbClr val="000000">
              <a:alpha val="63000"/>
            </a:srgbClr>
          </a:outerShdw>
        </a:effectLst>
      </dgm:spPr>
      <dgm:t>
        <a:bodyPr spcFirstLastPara="0" vert="horz" wrap="square" lIns="30480" tIns="30480" rIns="30480" bIns="30480" numCol="1" spcCol="1270" anchor="ctr" anchorCtr="0"/>
        <a:lstStyle/>
        <a:p>
          <a:pPr marL="0" lvl="0" indent="0" algn="ctr" defTabSz="355600">
            <a:lnSpc>
              <a:spcPct val="90000"/>
            </a:lnSpc>
            <a:spcBef>
              <a:spcPct val="0"/>
            </a:spcBef>
            <a:spcAft>
              <a:spcPct val="35000"/>
            </a:spcAft>
            <a:buFont typeface="Arial" panose="020B0604020202020204" pitchFamily="34" charset="0"/>
            <a:buNone/>
          </a:pPr>
          <a:r>
            <a:rPr lang="en-US" sz="800" b="1" kern="1200">
              <a:solidFill>
                <a:prstClr val="white"/>
              </a:solidFill>
              <a:latin typeface="Calibri" panose="020F0502020204030204"/>
              <a:ea typeface="+mn-ea"/>
              <a:cs typeface="+mn-cs"/>
            </a:rPr>
            <a:t>Employer Engagement </a:t>
          </a:r>
        </a:p>
      </dgm:t>
    </dgm:pt>
    <dgm:pt modelId="{51E054A5-00D2-464A-905C-B8E0EC769C28}" type="parTrans" cxnId="{1C96196E-1099-E046-B45C-DD3B58B7FB64}">
      <dgm:prSet/>
      <dgm:spPr/>
      <dgm:t>
        <a:bodyPr/>
        <a:lstStyle/>
        <a:p>
          <a:endParaRPr lang="en-US" sz="800"/>
        </a:p>
      </dgm:t>
    </dgm:pt>
    <dgm:pt modelId="{24899F01-BC50-1647-90C4-A8307AF71F15}" type="sibTrans" cxnId="{1C96196E-1099-E046-B45C-DD3B58B7FB64}">
      <dgm:prSet/>
      <dgm:spPr/>
      <dgm:t>
        <a:bodyPr/>
        <a:lstStyle/>
        <a:p>
          <a:endParaRPr lang="en-US" sz="800"/>
        </a:p>
      </dgm:t>
    </dgm:pt>
    <dgm:pt modelId="{285E6F6C-12C9-F642-820C-6B3E286FCB5D}">
      <dgm:prSet phldrT="[Text]" custT="1"/>
      <dgm:spPr>
        <a:gradFill flip="none" rotWithShape="0">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tileRect/>
        </a:gradFill>
        <a:ln>
          <a:noFill/>
        </a:ln>
        <a:effectLst>
          <a:outerShdw blurRad="57150" dist="19050" dir="5400000" algn="ctr" rotWithShape="0">
            <a:srgbClr val="000000">
              <a:alpha val="63000"/>
            </a:srgbClr>
          </a:outerShdw>
        </a:effectLst>
      </dgm:spPr>
      <dgm:t>
        <a:bodyPr spcFirstLastPara="0" vert="horz" wrap="square" lIns="30480" tIns="30480" rIns="30480" bIns="30480" numCol="1" spcCol="1270" anchor="ctr" anchorCtr="0"/>
        <a:lstStyle/>
        <a:p>
          <a:pPr marL="0" lvl="0" indent="0" algn="ctr" defTabSz="355600">
            <a:lnSpc>
              <a:spcPct val="90000"/>
            </a:lnSpc>
            <a:spcBef>
              <a:spcPct val="0"/>
            </a:spcBef>
            <a:spcAft>
              <a:spcPct val="35000"/>
            </a:spcAft>
            <a:buFont typeface="Arial" panose="020B0604020202020204" pitchFamily="34" charset="0"/>
            <a:buNone/>
          </a:pPr>
          <a:r>
            <a:rPr lang="en-US" sz="800" b="1" kern="1200">
              <a:solidFill>
                <a:prstClr val="white"/>
              </a:solidFill>
              <a:latin typeface="Calibri" panose="020F0502020204030204"/>
              <a:ea typeface="+mn-ea"/>
              <a:cs typeface="+mn-cs"/>
            </a:rPr>
            <a:t>Career Planning  </a:t>
          </a:r>
        </a:p>
      </dgm:t>
    </dgm:pt>
    <dgm:pt modelId="{7DDED381-0DBC-8443-9B1B-7146D8DC2D1E}" type="parTrans" cxnId="{D2717079-FD75-9544-AAB4-8990F5A3DA2E}">
      <dgm:prSet/>
      <dgm:spPr/>
      <dgm:t>
        <a:bodyPr/>
        <a:lstStyle/>
        <a:p>
          <a:endParaRPr lang="en-US" sz="800"/>
        </a:p>
      </dgm:t>
    </dgm:pt>
    <dgm:pt modelId="{B9159E34-BAE6-AF4A-BAEC-AAB9706418C3}" type="sibTrans" cxnId="{D2717079-FD75-9544-AAB4-8990F5A3DA2E}">
      <dgm:prSet/>
      <dgm:spPr/>
      <dgm:t>
        <a:bodyPr/>
        <a:lstStyle/>
        <a:p>
          <a:endParaRPr lang="en-US" sz="800"/>
        </a:p>
      </dgm:t>
    </dgm:pt>
    <dgm:pt modelId="{48810DE5-E7D4-D941-8BA3-BBF26381AF60}">
      <dgm:prSet custT="1"/>
      <dgm:spPr>
        <a:gradFill flip="none" rotWithShape="0">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tileRect/>
        </a:gradFill>
        <a:ln>
          <a:noFill/>
        </a:ln>
        <a:effectLst>
          <a:outerShdw blurRad="57150" dist="19050" dir="5400000" algn="ctr" rotWithShape="0">
            <a:srgbClr val="000000">
              <a:alpha val="63000"/>
            </a:srgbClr>
          </a:outerShdw>
        </a:effectLst>
      </dgm:spPr>
      <dgm:t>
        <a:bodyPr spcFirstLastPara="0" vert="horz" wrap="square" lIns="30480" tIns="30480" rIns="30480" bIns="30480" numCol="1" spcCol="1270" anchor="ctr" anchorCtr="0"/>
        <a:lstStyle/>
        <a:p>
          <a:pPr marL="0" lvl="0" indent="0" algn="ctr" defTabSz="355600">
            <a:lnSpc>
              <a:spcPct val="90000"/>
            </a:lnSpc>
            <a:spcBef>
              <a:spcPct val="0"/>
            </a:spcBef>
            <a:spcAft>
              <a:spcPct val="35000"/>
            </a:spcAft>
            <a:buFont typeface="Arial" panose="020B0604020202020204" pitchFamily="34" charset="0"/>
            <a:buNone/>
          </a:pPr>
          <a:r>
            <a:rPr lang="en-US" sz="800" b="1" kern="1200">
              <a:solidFill>
                <a:prstClr val="white"/>
              </a:solidFill>
              <a:latin typeface="Calibri" panose="020F0502020204030204"/>
              <a:ea typeface="+mn-ea"/>
              <a:cs typeface="+mn-cs"/>
            </a:rPr>
            <a:t>Training </a:t>
          </a:r>
        </a:p>
      </dgm:t>
    </dgm:pt>
    <dgm:pt modelId="{AADD0A66-0747-F24C-AAD6-F9B4C2185DBC}" type="parTrans" cxnId="{E188474A-F975-294C-9C82-48D1E7B712BC}">
      <dgm:prSet/>
      <dgm:spPr/>
      <dgm:t>
        <a:bodyPr/>
        <a:lstStyle/>
        <a:p>
          <a:endParaRPr lang="en-US" sz="800"/>
        </a:p>
      </dgm:t>
    </dgm:pt>
    <dgm:pt modelId="{D26231BF-775E-8C4F-8729-FE1C6D09F473}" type="sibTrans" cxnId="{E188474A-F975-294C-9C82-48D1E7B712BC}">
      <dgm:prSet/>
      <dgm:spPr/>
      <dgm:t>
        <a:bodyPr/>
        <a:lstStyle/>
        <a:p>
          <a:endParaRPr lang="en-US" sz="800"/>
        </a:p>
      </dgm:t>
    </dgm:pt>
    <dgm:pt modelId="{C3C28365-2D66-404A-B006-6BB8B8E1EE43}">
      <dgm:prSet custT="1"/>
      <dgm:spPr>
        <a:gradFill flip="none" rotWithShape="0">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tileRect/>
        </a:gradFill>
        <a:ln>
          <a:noFill/>
        </a:ln>
        <a:effectLst>
          <a:outerShdw blurRad="57150" dist="19050" dir="5400000" algn="ctr" rotWithShape="0">
            <a:srgbClr val="000000">
              <a:alpha val="63000"/>
            </a:srgbClr>
          </a:outerShdw>
        </a:effectLst>
      </dgm:spPr>
      <dgm:t>
        <a:bodyPr spcFirstLastPara="0" vert="horz" wrap="square" lIns="30480" tIns="30480" rIns="30480" bIns="30480" numCol="1" spcCol="1270" anchor="ctr" anchorCtr="0"/>
        <a:lstStyle/>
        <a:p>
          <a:pPr marL="0" lvl="0" indent="0" algn="ctr" defTabSz="355600">
            <a:lnSpc>
              <a:spcPct val="90000"/>
            </a:lnSpc>
            <a:spcBef>
              <a:spcPct val="0"/>
            </a:spcBef>
            <a:spcAft>
              <a:spcPct val="35000"/>
            </a:spcAft>
            <a:buFont typeface="Arial" panose="020B0604020202020204" pitchFamily="34" charset="0"/>
            <a:buNone/>
          </a:pPr>
          <a:r>
            <a:rPr lang="en-US" sz="800" b="1" kern="1200">
              <a:solidFill>
                <a:prstClr val="white"/>
              </a:solidFill>
              <a:latin typeface="Calibri" panose="020F0502020204030204"/>
              <a:ea typeface="+mn-ea"/>
              <a:cs typeface="+mn-cs"/>
            </a:rPr>
            <a:t>Work-Based Learning /</a:t>
          </a:r>
        </a:p>
        <a:p>
          <a:pPr marL="0" lvl="0" indent="0" algn="ctr" defTabSz="355600">
            <a:lnSpc>
              <a:spcPct val="90000"/>
            </a:lnSpc>
            <a:spcBef>
              <a:spcPct val="0"/>
            </a:spcBef>
            <a:spcAft>
              <a:spcPct val="35000"/>
            </a:spcAft>
            <a:buFont typeface="Arial" panose="020B0604020202020204" pitchFamily="34" charset="0"/>
            <a:buNone/>
          </a:pPr>
          <a:r>
            <a:rPr lang="en-US" sz="800" b="1" kern="1200">
              <a:solidFill>
                <a:prstClr val="white"/>
              </a:solidFill>
              <a:latin typeface="Calibri" panose="020F0502020204030204"/>
              <a:ea typeface="+mn-ea"/>
              <a:cs typeface="+mn-cs"/>
            </a:rPr>
            <a:t> Work-Based Training </a:t>
          </a:r>
        </a:p>
      </dgm:t>
    </dgm:pt>
    <dgm:pt modelId="{13FEE412-BA8B-544D-AFEC-366E424CDC23}" type="parTrans" cxnId="{0A83B197-142F-D642-A153-C7445E72FBC2}">
      <dgm:prSet/>
      <dgm:spPr/>
      <dgm:t>
        <a:bodyPr/>
        <a:lstStyle/>
        <a:p>
          <a:endParaRPr lang="en-US" sz="800"/>
        </a:p>
      </dgm:t>
    </dgm:pt>
    <dgm:pt modelId="{A578E260-D590-5141-85E3-70E19D7B3E30}" type="sibTrans" cxnId="{0A83B197-142F-D642-A153-C7445E72FBC2}">
      <dgm:prSet/>
      <dgm:spPr/>
      <dgm:t>
        <a:bodyPr/>
        <a:lstStyle/>
        <a:p>
          <a:endParaRPr lang="en-US" sz="800"/>
        </a:p>
      </dgm:t>
    </dgm:pt>
    <dgm:pt modelId="{6032D189-DFF5-EB4C-B152-6148D6A27620}">
      <dgm:prSet custT="1"/>
      <dgm:spPr>
        <a:gradFill flip="none" rotWithShape="0">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tileRect/>
        </a:gradFill>
        <a:ln>
          <a:noFill/>
        </a:ln>
        <a:effectLst>
          <a:outerShdw blurRad="57150" dist="19050" dir="5400000" algn="ctr" rotWithShape="0">
            <a:srgbClr val="000000">
              <a:alpha val="63000"/>
            </a:srgbClr>
          </a:outerShdw>
        </a:effectLst>
      </dgm:spPr>
      <dgm:t>
        <a:bodyPr spcFirstLastPara="0" vert="horz" wrap="square" lIns="30480" tIns="30480" rIns="30480" bIns="30480" numCol="1" spcCol="1270" anchor="ctr" anchorCtr="0"/>
        <a:lstStyle/>
        <a:p>
          <a:pPr marL="0" lvl="0" indent="0" algn="ctr" defTabSz="355600">
            <a:lnSpc>
              <a:spcPct val="90000"/>
            </a:lnSpc>
            <a:spcBef>
              <a:spcPct val="0"/>
            </a:spcBef>
            <a:spcAft>
              <a:spcPct val="35000"/>
            </a:spcAft>
            <a:buFont typeface="Arial" panose="020B0604020202020204" pitchFamily="34" charset="0"/>
            <a:buNone/>
          </a:pPr>
          <a:r>
            <a:rPr lang="en-US" sz="800" b="1" kern="1200">
              <a:solidFill>
                <a:prstClr val="white"/>
              </a:solidFill>
              <a:latin typeface="Calibri" panose="020F0502020204030204"/>
              <a:ea typeface="+mn-ea"/>
              <a:cs typeface="+mn-cs"/>
            </a:rPr>
            <a:t>Supportive Services / Barrier Reduction Funds </a:t>
          </a:r>
        </a:p>
      </dgm:t>
    </dgm:pt>
    <dgm:pt modelId="{E765BF89-710F-CA41-9608-56F0ED41C2B1}" type="parTrans" cxnId="{D32C386C-67FE-754B-B7D2-090AC9C345ED}">
      <dgm:prSet/>
      <dgm:spPr/>
      <dgm:t>
        <a:bodyPr/>
        <a:lstStyle/>
        <a:p>
          <a:endParaRPr lang="en-US" sz="800"/>
        </a:p>
      </dgm:t>
    </dgm:pt>
    <dgm:pt modelId="{3B7A92B8-9263-504E-A260-4EC5460BC094}" type="sibTrans" cxnId="{D32C386C-67FE-754B-B7D2-090AC9C345ED}">
      <dgm:prSet/>
      <dgm:spPr/>
      <dgm:t>
        <a:bodyPr/>
        <a:lstStyle/>
        <a:p>
          <a:endParaRPr lang="en-US" sz="800"/>
        </a:p>
      </dgm:t>
    </dgm:pt>
    <dgm:pt modelId="{D0153052-A9E5-B344-848B-9D1B597FE1AA}">
      <dgm:prSet custT="1"/>
      <dgm:spP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ln>
          <a:noFill/>
        </a:ln>
        <a:effectLst>
          <a:outerShdw blurRad="57150" dist="19050" dir="5400000" algn="ctr" rotWithShape="0">
            <a:srgbClr val="000000">
              <a:alpha val="63000"/>
            </a:srgbClr>
          </a:outerShdw>
        </a:effectLst>
      </dgm:spPr>
      <dgm:t>
        <a:bodyPr spcFirstLastPara="0" vert="horz" wrap="square" lIns="30480" tIns="30480" rIns="30480" bIns="30480" numCol="1" spcCol="1270" anchor="ctr" anchorCtr="0"/>
        <a:lstStyle/>
        <a:p>
          <a:pPr marL="0" lvl="0" indent="0" algn="ctr" defTabSz="355600">
            <a:lnSpc>
              <a:spcPct val="90000"/>
            </a:lnSpc>
            <a:spcBef>
              <a:spcPct val="0"/>
            </a:spcBef>
            <a:spcAft>
              <a:spcPct val="35000"/>
            </a:spcAft>
            <a:buFont typeface="Arial" panose="020B0604020202020204" pitchFamily="34" charset="0"/>
            <a:buNone/>
          </a:pPr>
          <a:r>
            <a:rPr lang="en-US" sz="800" b="1" kern="1200">
              <a:solidFill>
                <a:prstClr val="white"/>
              </a:solidFill>
              <a:latin typeface="Calibri" panose="020F0502020204030204"/>
              <a:ea typeface="+mn-ea"/>
              <a:cs typeface="+mn-cs"/>
            </a:rPr>
            <a:t>Placement </a:t>
          </a:r>
        </a:p>
      </dgm:t>
    </dgm:pt>
    <dgm:pt modelId="{A2953F03-C124-0C47-8B7A-12414F6051BE}" type="parTrans" cxnId="{A53A3BD9-C416-4649-98D7-DEE250E02071}">
      <dgm:prSet/>
      <dgm:spPr/>
      <dgm:t>
        <a:bodyPr/>
        <a:lstStyle/>
        <a:p>
          <a:endParaRPr lang="en-US" sz="800"/>
        </a:p>
      </dgm:t>
    </dgm:pt>
    <dgm:pt modelId="{133768B4-CEFF-BE4F-8705-C0D4366CE66B}" type="sibTrans" cxnId="{A53A3BD9-C416-4649-98D7-DEE250E02071}">
      <dgm:prSet/>
      <dgm:spPr/>
      <dgm:t>
        <a:bodyPr/>
        <a:lstStyle/>
        <a:p>
          <a:endParaRPr lang="en-US" sz="800"/>
        </a:p>
      </dgm:t>
    </dgm:pt>
    <dgm:pt modelId="{5BA827FD-E315-6249-8368-83DB24009AD3}">
      <dgm:prSet custT="1"/>
      <dgm:spP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ln>
          <a:noFill/>
        </a:ln>
        <a:effectLst>
          <a:outerShdw blurRad="57150" dist="19050" dir="5400000" algn="ctr" rotWithShape="0">
            <a:srgbClr val="000000">
              <a:alpha val="63000"/>
            </a:srgbClr>
          </a:outerShdw>
        </a:effectLst>
      </dgm:spPr>
      <dgm:t>
        <a:bodyPr spcFirstLastPara="0" vert="horz" wrap="square" lIns="30480" tIns="30480" rIns="30480" bIns="30480" numCol="1" spcCol="1270" anchor="ctr" anchorCtr="0"/>
        <a:lstStyle/>
        <a:p>
          <a:pPr marL="0" lvl="0" indent="0" algn="ctr" defTabSz="355600">
            <a:lnSpc>
              <a:spcPct val="100000"/>
            </a:lnSpc>
            <a:spcBef>
              <a:spcPct val="0"/>
            </a:spcBef>
            <a:spcAft>
              <a:spcPts val="0"/>
            </a:spcAft>
            <a:buFont typeface="Arial" panose="020B0604020202020204" pitchFamily="34" charset="0"/>
            <a:buNone/>
          </a:pPr>
          <a:r>
            <a:rPr lang="en-US" sz="800" b="1" kern="1200">
              <a:solidFill>
                <a:prstClr val="white"/>
              </a:solidFill>
              <a:latin typeface="Calibri" panose="020F0502020204030204"/>
              <a:ea typeface="+mn-ea"/>
              <a:cs typeface="+mn-cs"/>
            </a:rPr>
            <a:t>Follow-Up </a:t>
          </a:r>
        </a:p>
      </dgm:t>
    </dgm:pt>
    <dgm:pt modelId="{052E1FA8-CA77-0543-A24C-0A7C52A66199}" type="parTrans" cxnId="{05900BCB-10C1-0D4F-B644-C8738133D7D3}">
      <dgm:prSet/>
      <dgm:spPr/>
      <dgm:t>
        <a:bodyPr/>
        <a:lstStyle/>
        <a:p>
          <a:endParaRPr lang="en-US" sz="800"/>
        </a:p>
      </dgm:t>
    </dgm:pt>
    <dgm:pt modelId="{DF243A6D-290C-A54B-A1B3-D695B187AE1B}" type="sibTrans" cxnId="{05900BCB-10C1-0D4F-B644-C8738133D7D3}">
      <dgm:prSet/>
      <dgm:spPr/>
      <dgm:t>
        <a:bodyPr/>
        <a:lstStyle/>
        <a:p>
          <a:endParaRPr lang="en-US" sz="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8" custScaleX="67973" custScaleY="68338">
        <dgm:presLayoutVars>
          <dgm:bulletEnabled val="1"/>
        </dgm:presLayoutVars>
      </dgm:prSet>
      <dgm:spPr>
        <a:xfrm>
          <a:off x="7322" y="257827"/>
          <a:ext cx="2157670" cy="1318572"/>
        </a:xfrm>
        <a:prstGeom prst="rect">
          <a:avLst/>
        </a:prstGeom>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8" custScaleX="66206" custScaleY="67633">
        <dgm:presLayoutVars>
          <dgm:bulletEnabled val="1"/>
        </dgm:presLayoutVars>
      </dgm:prSet>
      <dgm:spPr>
        <a:xfrm>
          <a:off x="2668930" y="98142"/>
          <a:ext cx="1957117" cy="1196012"/>
        </a:xfrm>
        <a:prstGeom prst="rect">
          <a:avLst/>
        </a:prstGeom>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8" custScaleX="67765" custScaleY="68747">
        <dgm:presLayoutVars>
          <dgm:bulletEnabled val="1"/>
        </dgm:presLayoutVars>
      </dgm:prSet>
      <dgm:spPr>
        <a:xfrm>
          <a:off x="4316235" y="179045"/>
          <a:ext cx="2211508" cy="1326904"/>
        </a:xfrm>
        <a:prstGeom prst="rect">
          <a:avLst/>
        </a:prstGeom>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8" custScaleX="69566" custScaleY="68747">
        <dgm:presLayoutVars>
          <dgm:bulletEnabled val="1"/>
        </dgm:presLayoutVars>
      </dgm:prSet>
      <dgm:spPr>
        <a:xfrm>
          <a:off x="7350068" y="257827"/>
          <a:ext cx="2157670" cy="1318572"/>
        </a:xfrm>
        <a:prstGeom prst="rect">
          <a:avLst/>
        </a:prstGeom>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8" custScaleX="69057" custScaleY="67633">
        <dgm:presLayoutVars>
          <dgm:bulletEnabled val="1"/>
        </dgm:presLayoutVars>
      </dgm:prSet>
      <dgm:spPr>
        <a:xfrm>
          <a:off x="2491" y="1748008"/>
          <a:ext cx="1815957" cy="1196012"/>
        </a:xfrm>
        <a:prstGeom prst="rect">
          <a:avLst/>
        </a:prstGeom>
      </dgm:spPr>
    </dgm:pt>
    <dgm:pt modelId="{62DC08F3-5820-F347-AA90-4D5DB8D9BA5F}" type="pres">
      <dgm:prSet presAssocID="{A578E260-D590-5141-85E3-70E19D7B3E30}" presName="sibTrans" presStyleCnt="0"/>
      <dgm:spPr/>
    </dgm:pt>
    <dgm:pt modelId="{491D4F8D-F6DE-DC46-A3AB-9B4562EB94D7}" type="pres">
      <dgm:prSet presAssocID="{6032D189-DFF5-EB4C-B152-6148D6A27620}" presName="node" presStyleLbl="node1" presStyleIdx="5" presStyleCnt="8" custScaleX="62591" custScaleY="67633">
        <dgm:presLayoutVars>
          <dgm:bulletEnabled val="1"/>
        </dgm:presLayoutVars>
      </dgm:prSet>
      <dgm:spPr>
        <a:xfrm>
          <a:off x="3030307" y="1866311"/>
          <a:ext cx="1814588" cy="1108913"/>
        </a:xfrm>
        <a:prstGeom prst="rect">
          <a:avLst/>
        </a:prstGeom>
      </dgm:spPr>
    </dgm:pt>
    <dgm:pt modelId="{6BADA9C7-CD5F-BD4E-B979-B851FCA06509}" type="pres">
      <dgm:prSet presAssocID="{3B7A92B8-9263-504E-A260-4EC5460BC094}" presName="sibTrans" presStyleCnt="0"/>
      <dgm:spPr/>
    </dgm:pt>
    <dgm:pt modelId="{07902AF2-D7AA-F043-AB82-39CFFDA0FDB5}" type="pres">
      <dgm:prSet presAssocID="{D0153052-A9E5-B344-848B-9D1B597FE1AA}" presName="node" presStyleLbl="node1" presStyleIdx="6" presStyleCnt="8" custScaleX="62609" custScaleY="67633">
        <dgm:presLayoutVars>
          <dgm:bulletEnabled val="1"/>
        </dgm:presLayoutVars>
      </dgm:prSet>
      <dgm:spPr>
        <a:xfrm>
          <a:off x="5134807" y="1866311"/>
          <a:ext cx="1706074" cy="1108913"/>
        </a:xfrm>
        <a:prstGeom prst="rect">
          <a:avLst/>
        </a:prstGeom>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7" presStyleCnt="8" custScaleX="62609" custScaleY="67633">
        <dgm:presLayoutVars>
          <dgm:bulletEnabled val="1"/>
        </dgm:presLayoutVars>
      </dgm:prSet>
      <dgm:spPr>
        <a:xfrm>
          <a:off x="7130793" y="1917851"/>
          <a:ext cx="1645917" cy="1005832"/>
        </a:xfrm>
        <a:prstGeom prst="rect">
          <a:avLst/>
        </a:prstGeom>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D32C386C-67FE-754B-B7D2-090AC9C345ED}" srcId="{705CBBC0-0E68-424F-85D2-E7DAC0C388B6}" destId="{6032D189-DFF5-EB4C-B152-6148D6A27620}" srcOrd="5" destOrd="0" parTransId="{E765BF89-710F-CA41-9608-56F0ED41C2B1}" sibTransId="{3B7A92B8-9263-504E-A260-4EC5460BC094}"/>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F4A6BF9C-609C-6545-9BBE-2EDA74C0E4A1}" type="presOf" srcId="{6032D189-DFF5-EB4C-B152-6148D6A27620}" destId="{491D4F8D-F6DE-DC46-A3AB-9B4562EB94D7}" srcOrd="0" destOrd="0" presId="urn:microsoft.com/office/officeart/2005/8/layout/default"/>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7" destOrd="0" parTransId="{052E1FA8-CA77-0543-A24C-0A7C52A66199}" sibTransId="{DF243A6D-290C-A54B-A1B3-D695B187AE1B}"/>
    <dgm:cxn modelId="{A53A3BD9-C416-4649-98D7-DEE250E02071}" srcId="{705CBBC0-0E68-424F-85D2-E7DAC0C388B6}" destId="{D0153052-A9E5-B344-848B-9D1B597FE1AA}" srcOrd="6"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00C69CFA-0D4C-3F4A-9F33-E04940C621C4}" type="presParOf" srcId="{7A24E677-6FAA-F64F-8C5B-EE3A3F51AC79}" destId="{491D4F8D-F6DE-DC46-A3AB-9B4562EB94D7}" srcOrd="10" destOrd="0" presId="urn:microsoft.com/office/officeart/2005/8/layout/default"/>
    <dgm:cxn modelId="{35552A36-A507-DA48-BE07-7B7BC672AF85}" type="presParOf" srcId="{7A24E677-6FAA-F64F-8C5B-EE3A3F51AC79}" destId="{6BADA9C7-CD5F-BD4E-B979-B851FCA06509}" srcOrd="11" destOrd="0" presId="urn:microsoft.com/office/officeart/2005/8/layout/default"/>
    <dgm:cxn modelId="{7E2EABC9-E2A2-684F-99F1-31561584E5BF}" type="presParOf" srcId="{7A24E677-6FAA-F64F-8C5B-EE3A3F51AC79}" destId="{07902AF2-D7AA-F043-AB82-39CFFDA0FDB5}" srcOrd="12" destOrd="0" presId="urn:microsoft.com/office/officeart/2005/8/layout/default"/>
    <dgm:cxn modelId="{54546FE6-5450-2F4F-BC77-4371385C2573}" type="presParOf" srcId="{7A24E677-6FAA-F64F-8C5B-EE3A3F51AC79}" destId="{3A551EAF-0F68-5447-A777-99C82446FD7E}" srcOrd="13" destOrd="0" presId="urn:microsoft.com/office/officeart/2005/8/layout/default"/>
    <dgm:cxn modelId="{BA716A5F-E790-1B4A-9C3E-8CD6FB1B568B}" type="presParOf" srcId="{7A24E677-6FAA-F64F-8C5B-EE3A3F51AC79}" destId="{BA459F2E-638C-444B-8E59-15748D5A1DD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4049BA9B-11D4-7245-B1AE-D27E940D33CD}" type="doc">
      <dgm:prSet loTypeId="urn:microsoft.com/office/officeart/2005/8/layout/venn3" loCatId="" qsTypeId="urn:microsoft.com/office/officeart/2005/8/quickstyle/simple1" qsCatId="simple" csTypeId="urn:microsoft.com/office/officeart/2005/8/colors/colorful1" csCatId="colorful" phldr="1"/>
      <dgm:spPr/>
    </dgm:pt>
    <dgm:pt modelId="{C4C39F19-A6F5-CE48-BBB9-DBE56DAFB708}">
      <dgm:prSet phldrT="[Text]" custT="1"/>
      <dgm: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a:outerShdw blurRad="50800" dist="38100" dir="5400000" algn="t" rotWithShape="0">
            <a:prstClr val="black">
              <a:alpha val="40000"/>
            </a:prstClr>
          </a:outerShdw>
        </a:effectLst>
      </dgm:spPr>
      <dgm:t>
        <a:bodyPr/>
        <a:lstStyle/>
        <a:p>
          <a:pPr>
            <a:buFont typeface="Wingdings" pitchFamily="2" charset="2"/>
            <a:buChar char="q"/>
          </a:pPr>
          <a:r>
            <a:rPr lang="en-US" sz="1800" b="1"/>
            <a:t>Application Organization Capacity </a:t>
          </a:r>
        </a:p>
      </dgm:t>
    </dgm:pt>
    <dgm:pt modelId="{5B454B95-6894-1F4C-A2F7-0D6A85676C21}" type="parTrans" cxnId="{ACE961D5-0D34-0F4D-A829-472A50918561}">
      <dgm:prSet/>
      <dgm:spPr/>
      <dgm:t>
        <a:bodyPr/>
        <a:lstStyle/>
        <a:p>
          <a:endParaRPr lang="en-US"/>
        </a:p>
      </dgm:t>
    </dgm:pt>
    <dgm:pt modelId="{CC435802-D41C-B847-9FB0-BBAC3AD0724F}" type="sibTrans" cxnId="{ACE961D5-0D34-0F4D-A829-472A50918561}">
      <dgm:prSet/>
      <dgm:spPr/>
      <dgm:t>
        <a:bodyPr/>
        <a:lstStyle/>
        <a:p>
          <a:endParaRPr lang="en-US"/>
        </a:p>
      </dgm:t>
    </dgm:pt>
    <dgm:pt modelId="{F05848DF-1E9A-DB48-90EC-C709378B0060}">
      <dgm:prSet custT="1"/>
      <dgm: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5400000" algn="t" rotWithShape="0">
            <a:prstClr val="black">
              <a:alpha val="40000"/>
            </a:prstClr>
          </a:outerShdw>
        </a:effectLst>
      </dgm:spPr>
      <dgm:t>
        <a:bodyPr/>
        <a:lstStyle/>
        <a:p>
          <a:r>
            <a:rPr lang="en-US" sz="1800" b="1"/>
            <a:t>Documentation of Need</a:t>
          </a:r>
        </a:p>
      </dgm:t>
    </dgm:pt>
    <dgm:pt modelId="{6BA7866D-4692-0649-864C-F40358D4AF07}" type="parTrans" cxnId="{D90D7783-76A1-5B4A-9051-1B31E7E1255D}">
      <dgm:prSet/>
      <dgm:spPr/>
      <dgm:t>
        <a:bodyPr/>
        <a:lstStyle/>
        <a:p>
          <a:endParaRPr lang="en-US"/>
        </a:p>
      </dgm:t>
    </dgm:pt>
    <dgm:pt modelId="{DB88897F-0423-854C-A126-85660EC73B54}" type="sibTrans" cxnId="{D90D7783-76A1-5B4A-9051-1B31E7E1255D}">
      <dgm:prSet/>
      <dgm:spPr/>
      <dgm:t>
        <a:bodyPr/>
        <a:lstStyle/>
        <a:p>
          <a:endParaRPr lang="en-US"/>
        </a:p>
      </dgm:t>
    </dgm:pt>
    <dgm:pt modelId="{23488DF6-754B-A140-B5A0-1664EAE3924F}">
      <dgm:prSet custT="1"/>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a:outerShdw blurRad="50800" dist="38100" dir="5400000" algn="t" rotWithShape="0">
            <a:prstClr val="black">
              <a:alpha val="40000"/>
            </a:prstClr>
          </a:outerShdw>
        </a:effectLst>
      </dgm:spPr>
      <dgm:t>
        <a:bodyPr/>
        <a:lstStyle/>
        <a:p>
          <a:r>
            <a:rPr lang="en-US" sz="1800" b="1"/>
            <a:t>Program Plan </a:t>
          </a:r>
        </a:p>
      </dgm:t>
    </dgm:pt>
    <dgm:pt modelId="{4A933E9D-1932-C940-BFDC-400A68B7F913}" type="parTrans" cxnId="{A7A8ED09-FFFE-EF4E-8828-4C5EC8363D80}">
      <dgm:prSet/>
      <dgm:spPr/>
      <dgm:t>
        <a:bodyPr/>
        <a:lstStyle/>
        <a:p>
          <a:endParaRPr lang="en-US"/>
        </a:p>
      </dgm:t>
    </dgm:pt>
    <dgm:pt modelId="{A31F401F-957D-7F47-B036-066D313E9900}" type="sibTrans" cxnId="{A7A8ED09-FFFE-EF4E-8828-4C5EC8363D80}">
      <dgm:prSet/>
      <dgm:spPr/>
      <dgm:t>
        <a:bodyPr/>
        <a:lstStyle/>
        <a:p>
          <a:endParaRPr lang="en-US"/>
        </a:p>
      </dgm:t>
    </dgm:pt>
    <dgm:pt modelId="{499BA1DA-3219-2A44-AD9E-B10071792240}">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5400000" algn="t" rotWithShape="0">
            <a:prstClr val="black">
              <a:alpha val="40000"/>
            </a:prstClr>
          </a:outerShdw>
        </a:effectLst>
      </dgm:spPr>
      <dgm:t>
        <a:bodyPr/>
        <a:lstStyle/>
        <a:p>
          <a:r>
            <a:rPr lang="en-US" sz="1600" b="1"/>
            <a:t>Budget Narrative, Cost Effectiveness, Return on Investment, Sustainability</a:t>
          </a:r>
        </a:p>
      </dgm:t>
    </dgm:pt>
    <dgm:pt modelId="{EE36F340-00DA-244B-99C5-B1DD7E94B8DE}" type="parTrans" cxnId="{AFC52E87-13B3-1B4D-9849-5CAF29261DB8}">
      <dgm:prSet/>
      <dgm:spPr/>
      <dgm:t>
        <a:bodyPr/>
        <a:lstStyle/>
        <a:p>
          <a:endParaRPr lang="en-US"/>
        </a:p>
      </dgm:t>
    </dgm:pt>
    <dgm:pt modelId="{BC2314F3-7416-E441-B037-82A487A8B2C5}" type="sibTrans" cxnId="{AFC52E87-13B3-1B4D-9849-5CAF29261DB8}">
      <dgm:prSet/>
      <dgm:spPr/>
      <dgm:t>
        <a:bodyPr/>
        <a:lstStyle/>
        <a:p>
          <a:endParaRPr lang="en-US"/>
        </a:p>
      </dgm:t>
    </dgm:pt>
    <dgm:pt modelId="{56B9423F-A40B-4A4C-B263-6A47A27E0202}">
      <dgm:prSet custT="1"/>
      <dgm: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a:outerShdw blurRad="50800" dist="38100" dir="5400000" algn="t" rotWithShape="0">
            <a:prstClr val="black">
              <a:alpha val="40000"/>
            </a:prstClr>
          </a:outerShdw>
        </a:effectLst>
      </dgm:spPr>
      <dgm:t>
        <a:bodyPr/>
        <a:lstStyle/>
        <a:p>
          <a:r>
            <a:rPr lang="en-US" sz="1800" b="1"/>
            <a:t>Program Goals</a:t>
          </a:r>
        </a:p>
      </dgm:t>
    </dgm:pt>
    <dgm:pt modelId="{04483D6B-1B8F-3B42-8E54-1E502FE803A7}" type="sibTrans" cxnId="{603478FC-DA6A-6C4D-A64D-FC1801678955}">
      <dgm:prSet/>
      <dgm:spPr/>
      <dgm:t>
        <a:bodyPr/>
        <a:lstStyle/>
        <a:p>
          <a:endParaRPr lang="en-US"/>
        </a:p>
      </dgm:t>
    </dgm:pt>
    <dgm:pt modelId="{FF65BDF3-B56F-4A42-80D9-1739E6BF917A}" type="parTrans" cxnId="{603478FC-DA6A-6C4D-A64D-FC1801678955}">
      <dgm:prSet/>
      <dgm:spPr/>
      <dgm:t>
        <a:bodyPr/>
        <a:lstStyle/>
        <a:p>
          <a:endParaRPr lang="en-US"/>
        </a:p>
      </dgm:t>
    </dgm:pt>
    <dgm:pt modelId="{D6A88942-0516-AC41-B19C-3C3433195DA8}" type="pres">
      <dgm:prSet presAssocID="{4049BA9B-11D4-7245-B1AE-D27E940D33CD}" presName="Name0" presStyleCnt="0">
        <dgm:presLayoutVars>
          <dgm:dir/>
          <dgm:resizeHandles val="exact"/>
        </dgm:presLayoutVars>
      </dgm:prSet>
      <dgm:spPr/>
    </dgm:pt>
    <dgm:pt modelId="{B250CFE4-9BB0-C746-842F-4709E9D5D273}" type="pres">
      <dgm:prSet presAssocID="{C4C39F19-A6F5-CE48-BBB9-DBE56DAFB708}" presName="Name5" presStyleLbl="vennNode1" presStyleIdx="0" presStyleCnt="5">
        <dgm:presLayoutVars>
          <dgm:bulletEnabled val="1"/>
        </dgm:presLayoutVars>
      </dgm:prSet>
      <dgm:spPr/>
    </dgm:pt>
    <dgm:pt modelId="{4753AA3B-C0F0-364A-8EFF-893E06BED459}" type="pres">
      <dgm:prSet presAssocID="{CC435802-D41C-B847-9FB0-BBAC3AD0724F}" presName="space" presStyleCnt="0"/>
      <dgm:spPr/>
    </dgm:pt>
    <dgm:pt modelId="{AB9DB997-1F7B-C244-936D-02285B0EBA6B}" type="pres">
      <dgm:prSet presAssocID="{F05848DF-1E9A-DB48-90EC-C709378B0060}" presName="Name5" presStyleLbl="vennNode1" presStyleIdx="1" presStyleCnt="5" custLinFactNeighborX="1812" custLinFactNeighborY="-119">
        <dgm:presLayoutVars>
          <dgm:bulletEnabled val="1"/>
        </dgm:presLayoutVars>
      </dgm:prSet>
      <dgm:spPr/>
    </dgm:pt>
    <dgm:pt modelId="{232A4992-B650-224D-A859-6097D6A953FA}" type="pres">
      <dgm:prSet presAssocID="{DB88897F-0423-854C-A126-85660EC73B54}" presName="space" presStyleCnt="0"/>
      <dgm:spPr/>
    </dgm:pt>
    <dgm:pt modelId="{52789C88-0EE9-6846-A180-36E7583E047A}" type="pres">
      <dgm:prSet presAssocID="{23488DF6-754B-A140-B5A0-1664EAE3924F}" presName="Name5" presStyleLbl="vennNode1" presStyleIdx="2" presStyleCnt="5">
        <dgm:presLayoutVars>
          <dgm:bulletEnabled val="1"/>
        </dgm:presLayoutVars>
      </dgm:prSet>
      <dgm:spPr/>
    </dgm:pt>
    <dgm:pt modelId="{4BD39261-6C25-4A40-A0DD-FC2FA82C99F0}" type="pres">
      <dgm:prSet presAssocID="{A31F401F-957D-7F47-B036-066D313E9900}" presName="space" presStyleCnt="0"/>
      <dgm:spPr/>
    </dgm:pt>
    <dgm:pt modelId="{FF401FEA-7879-EB40-A283-A895E40864F3}" type="pres">
      <dgm:prSet presAssocID="{499BA1DA-3219-2A44-AD9E-B10071792240}" presName="Name5" presStyleLbl="vennNode1" presStyleIdx="3" presStyleCnt="5">
        <dgm:presLayoutVars>
          <dgm:bulletEnabled val="1"/>
        </dgm:presLayoutVars>
      </dgm:prSet>
      <dgm:spPr/>
    </dgm:pt>
    <dgm:pt modelId="{ABF12592-B131-6D48-A72A-B02DDF6A1E3F}" type="pres">
      <dgm:prSet presAssocID="{BC2314F3-7416-E441-B037-82A487A8B2C5}" presName="space" presStyleCnt="0"/>
      <dgm:spPr/>
    </dgm:pt>
    <dgm:pt modelId="{E095E531-215F-8740-AA8E-8F0BAE618CBA}" type="pres">
      <dgm:prSet presAssocID="{56B9423F-A40B-4A4C-B263-6A47A27E0202}" presName="Name5" presStyleLbl="vennNode1" presStyleIdx="4" presStyleCnt="5">
        <dgm:presLayoutVars>
          <dgm:bulletEnabled val="1"/>
        </dgm:presLayoutVars>
      </dgm:prSet>
      <dgm:spPr/>
    </dgm:pt>
  </dgm:ptLst>
  <dgm:cxnLst>
    <dgm:cxn modelId="{A7A8ED09-FFFE-EF4E-8828-4C5EC8363D80}" srcId="{4049BA9B-11D4-7245-B1AE-D27E940D33CD}" destId="{23488DF6-754B-A140-B5A0-1664EAE3924F}" srcOrd="2" destOrd="0" parTransId="{4A933E9D-1932-C940-BFDC-400A68B7F913}" sibTransId="{A31F401F-957D-7F47-B036-066D313E9900}"/>
    <dgm:cxn modelId="{9A7F2414-1EB3-0647-B4C4-37ECB221CE15}" type="presOf" srcId="{56B9423F-A40B-4A4C-B263-6A47A27E0202}" destId="{E095E531-215F-8740-AA8E-8F0BAE618CBA}" srcOrd="0" destOrd="0" presId="urn:microsoft.com/office/officeart/2005/8/layout/venn3"/>
    <dgm:cxn modelId="{3296A218-94B0-6A42-94CB-6E2E8C7FACFD}" type="presOf" srcId="{4049BA9B-11D4-7245-B1AE-D27E940D33CD}" destId="{D6A88942-0516-AC41-B19C-3C3433195DA8}" srcOrd="0" destOrd="0" presId="urn:microsoft.com/office/officeart/2005/8/layout/venn3"/>
    <dgm:cxn modelId="{C727BD7B-A9FC-344D-A9BB-B5E6D6F37245}" type="presOf" srcId="{23488DF6-754B-A140-B5A0-1664EAE3924F}" destId="{52789C88-0EE9-6846-A180-36E7583E047A}" srcOrd="0" destOrd="0" presId="urn:microsoft.com/office/officeart/2005/8/layout/venn3"/>
    <dgm:cxn modelId="{D90D7783-76A1-5B4A-9051-1B31E7E1255D}" srcId="{4049BA9B-11D4-7245-B1AE-D27E940D33CD}" destId="{F05848DF-1E9A-DB48-90EC-C709378B0060}" srcOrd="1" destOrd="0" parTransId="{6BA7866D-4692-0649-864C-F40358D4AF07}" sibTransId="{DB88897F-0423-854C-A126-85660EC73B54}"/>
    <dgm:cxn modelId="{AFC52E87-13B3-1B4D-9849-5CAF29261DB8}" srcId="{4049BA9B-11D4-7245-B1AE-D27E940D33CD}" destId="{499BA1DA-3219-2A44-AD9E-B10071792240}" srcOrd="3" destOrd="0" parTransId="{EE36F340-00DA-244B-99C5-B1DD7E94B8DE}" sibTransId="{BC2314F3-7416-E441-B037-82A487A8B2C5}"/>
    <dgm:cxn modelId="{D6A7D2C3-6AD8-0949-B312-9B4255EEF187}" type="presOf" srcId="{C4C39F19-A6F5-CE48-BBB9-DBE56DAFB708}" destId="{B250CFE4-9BB0-C746-842F-4709E9D5D273}" srcOrd="0" destOrd="0" presId="urn:microsoft.com/office/officeart/2005/8/layout/venn3"/>
    <dgm:cxn modelId="{ACE961D5-0D34-0F4D-A829-472A50918561}" srcId="{4049BA9B-11D4-7245-B1AE-D27E940D33CD}" destId="{C4C39F19-A6F5-CE48-BBB9-DBE56DAFB708}" srcOrd="0" destOrd="0" parTransId="{5B454B95-6894-1F4C-A2F7-0D6A85676C21}" sibTransId="{CC435802-D41C-B847-9FB0-BBAC3AD0724F}"/>
    <dgm:cxn modelId="{46FEECDB-9CAF-D344-B14A-4B450CF3F482}" type="presOf" srcId="{499BA1DA-3219-2A44-AD9E-B10071792240}" destId="{FF401FEA-7879-EB40-A283-A895E40864F3}" srcOrd="0" destOrd="0" presId="urn:microsoft.com/office/officeart/2005/8/layout/venn3"/>
    <dgm:cxn modelId="{A1B5C8E9-2B04-2942-A86E-BFE65538BBBF}" type="presOf" srcId="{F05848DF-1E9A-DB48-90EC-C709378B0060}" destId="{AB9DB997-1F7B-C244-936D-02285B0EBA6B}" srcOrd="0" destOrd="0" presId="urn:microsoft.com/office/officeart/2005/8/layout/venn3"/>
    <dgm:cxn modelId="{603478FC-DA6A-6C4D-A64D-FC1801678955}" srcId="{4049BA9B-11D4-7245-B1AE-D27E940D33CD}" destId="{56B9423F-A40B-4A4C-B263-6A47A27E0202}" srcOrd="4" destOrd="0" parTransId="{FF65BDF3-B56F-4A42-80D9-1739E6BF917A}" sibTransId="{04483D6B-1B8F-3B42-8E54-1E502FE803A7}"/>
    <dgm:cxn modelId="{354540BF-2C91-C34A-B526-86400EBCE626}" type="presParOf" srcId="{D6A88942-0516-AC41-B19C-3C3433195DA8}" destId="{B250CFE4-9BB0-C746-842F-4709E9D5D273}" srcOrd="0" destOrd="0" presId="urn:microsoft.com/office/officeart/2005/8/layout/venn3"/>
    <dgm:cxn modelId="{2C42FA2A-793A-7047-A6E8-CFD0DB85C636}" type="presParOf" srcId="{D6A88942-0516-AC41-B19C-3C3433195DA8}" destId="{4753AA3B-C0F0-364A-8EFF-893E06BED459}" srcOrd="1" destOrd="0" presId="urn:microsoft.com/office/officeart/2005/8/layout/venn3"/>
    <dgm:cxn modelId="{7662F2A2-D99A-CD49-9B53-FA043AEF1AB3}" type="presParOf" srcId="{D6A88942-0516-AC41-B19C-3C3433195DA8}" destId="{AB9DB997-1F7B-C244-936D-02285B0EBA6B}" srcOrd="2" destOrd="0" presId="urn:microsoft.com/office/officeart/2005/8/layout/venn3"/>
    <dgm:cxn modelId="{20BF5DF2-AE19-1C4F-BCA7-2F0CF1E562D7}" type="presParOf" srcId="{D6A88942-0516-AC41-B19C-3C3433195DA8}" destId="{232A4992-B650-224D-A859-6097D6A953FA}" srcOrd="3" destOrd="0" presId="urn:microsoft.com/office/officeart/2005/8/layout/venn3"/>
    <dgm:cxn modelId="{8756C4B0-0EBE-B642-94EB-2E1F2F6D1CA2}" type="presParOf" srcId="{D6A88942-0516-AC41-B19C-3C3433195DA8}" destId="{52789C88-0EE9-6846-A180-36E7583E047A}" srcOrd="4" destOrd="0" presId="urn:microsoft.com/office/officeart/2005/8/layout/venn3"/>
    <dgm:cxn modelId="{3455D660-11D1-9349-8903-7C270690646D}" type="presParOf" srcId="{D6A88942-0516-AC41-B19C-3C3433195DA8}" destId="{4BD39261-6C25-4A40-A0DD-FC2FA82C99F0}" srcOrd="5" destOrd="0" presId="urn:microsoft.com/office/officeart/2005/8/layout/venn3"/>
    <dgm:cxn modelId="{968C8EDF-BCD5-0845-8A48-7BF2AC714859}" type="presParOf" srcId="{D6A88942-0516-AC41-B19C-3C3433195DA8}" destId="{FF401FEA-7879-EB40-A283-A895E40864F3}" srcOrd="6" destOrd="0" presId="urn:microsoft.com/office/officeart/2005/8/layout/venn3"/>
    <dgm:cxn modelId="{9784D572-D1C3-1D4F-AC76-508E4DB456B9}" type="presParOf" srcId="{D6A88942-0516-AC41-B19C-3C3433195DA8}" destId="{ABF12592-B131-6D48-A72A-B02DDF6A1E3F}" srcOrd="7" destOrd="0" presId="urn:microsoft.com/office/officeart/2005/8/layout/venn3"/>
    <dgm:cxn modelId="{5DBFC793-5EF5-774E-9045-DD03BDFC2A0C}" type="presParOf" srcId="{D6A88942-0516-AC41-B19C-3C3433195DA8}" destId="{E095E531-215F-8740-AA8E-8F0BAE618CBA}"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F6913BF-83E8-4478-B6C7-CA2A6B947EDF}"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F2EED5B9-119D-4C20-8399-7C989989554B}">
      <dgm:prSet phldrT="[Text]"/>
      <dgm:spPr/>
      <dgm:t>
        <a:bodyPr/>
        <a:lstStyle/>
        <a:p>
          <a:r>
            <a:rPr lang="en-US">
              <a:solidFill>
                <a:srgbClr val="172169"/>
              </a:solidFill>
            </a:rPr>
            <a:t>Pre-Award</a:t>
          </a:r>
        </a:p>
      </dgm:t>
    </dgm:pt>
    <dgm:pt modelId="{94AD88C8-30D6-40A8-AFAB-3E2BCD593B9F}" type="parTrans" cxnId="{C43BB7F7-B80E-4CA3-8E0B-4C9471D2B374}">
      <dgm:prSet/>
      <dgm:spPr/>
      <dgm:t>
        <a:bodyPr/>
        <a:lstStyle/>
        <a:p>
          <a:endParaRPr lang="en-US"/>
        </a:p>
      </dgm:t>
    </dgm:pt>
    <dgm:pt modelId="{B798E463-59E8-4BA3-98C3-E3E4B66A09DC}" type="sibTrans" cxnId="{C43BB7F7-B80E-4CA3-8E0B-4C9471D2B374}">
      <dgm:prSet/>
      <dgm:spPr/>
      <dgm:t>
        <a:bodyPr/>
        <a:lstStyle/>
        <a:p>
          <a:endParaRPr lang="en-US"/>
        </a:p>
      </dgm:t>
    </dgm:pt>
    <dgm:pt modelId="{AB91CC65-FA03-4170-B23E-FC2E8E431FA5}">
      <dgm:prSet phldrT="[Text]"/>
      <dgm:spPr/>
      <dgm:t>
        <a:bodyPr/>
        <a:lstStyle/>
        <a:p>
          <a:r>
            <a:rPr lang="en-US">
              <a:solidFill>
                <a:srgbClr val="172169"/>
              </a:solidFill>
            </a:rPr>
            <a:t>Award</a:t>
          </a:r>
        </a:p>
      </dgm:t>
    </dgm:pt>
    <dgm:pt modelId="{3650DC45-C229-4149-999C-F70E5B3BB9BB}" type="parTrans" cxnId="{983D5237-5214-46BC-B9EB-426ABA94E32A}">
      <dgm:prSet/>
      <dgm:spPr/>
      <dgm:t>
        <a:bodyPr/>
        <a:lstStyle/>
        <a:p>
          <a:endParaRPr lang="en-US"/>
        </a:p>
      </dgm:t>
    </dgm:pt>
    <dgm:pt modelId="{786A4BCF-B6B6-4287-AD77-16256851E684}" type="sibTrans" cxnId="{983D5237-5214-46BC-B9EB-426ABA94E32A}">
      <dgm:prSet/>
      <dgm:spPr/>
      <dgm:t>
        <a:bodyPr/>
        <a:lstStyle/>
        <a:p>
          <a:endParaRPr lang="en-US"/>
        </a:p>
      </dgm:t>
    </dgm:pt>
    <dgm:pt modelId="{431202B4-92C6-4A8F-BB96-4E9868275C05}">
      <dgm:prSet phldrT="[Text]"/>
      <dgm:spPr/>
      <dgm:t>
        <a:bodyPr/>
        <a:lstStyle/>
        <a:p>
          <a:r>
            <a:rPr lang="en-US">
              <a:solidFill>
                <a:srgbClr val="172169"/>
              </a:solidFill>
            </a:rPr>
            <a:t>Post- Award</a:t>
          </a:r>
        </a:p>
      </dgm:t>
    </dgm:pt>
    <dgm:pt modelId="{B7DE697C-8D2C-484B-A0A2-1DFCD76EE128}" type="parTrans" cxnId="{D2E2B274-27F4-4AA5-AB4A-1429D2D88B49}">
      <dgm:prSet/>
      <dgm:spPr/>
      <dgm:t>
        <a:bodyPr/>
        <a:lstStyle/>
        <a:p>
          <a:endParaRPr lang="en-US"/>
        </a:p>
      </dgm:t>
    </dgm:pt>
    <dgm:pt modelId="{E56EA771-2EBB-45DD-BEF2-D9B378525BDF}" type="sibTrans" cxnId="{D2E2B274-27F4-4AA5-AB4A-1429D2D88B49}">
      <dgm:prSet/>
      <dgm:spPr/>
      <dgm:t>
        <a:bodyPr/>
        <a:lstStyle/>
        <a:p>
          <a:endParaRPr lang="en-US"/>
        </a:p>
      </dgm:t>
    </dgm:pt>
    <dgm:pt modelId="{CEB50B72-2EF8-4873-A538-5B8087F958F8}" type="pres">
      <dgm:prSet presAssocID="{6F6913BF-83E8-4478-B6C7-CA2A6B947EDF}" presName="Name0" presStyleCnt="0">
        <dgm:presLayoutVars>
          <dgm:chMax val="7"/>
          <dgm:chPref val="7"/>
          <dgm:dir/>
          <dgm:animLvl val="lvl"/>
        </dgm:presLayoutVars>
      </dgm:prSet>
      <dgm:spPr/>
    </dgm:pt>
    <dgm:pt modelId="{D50A3375-FF1D-48E1-871A-7FEA3DC5C951}" type="pres">
      <dgm:prSet presAssocID="{F2EED5B9-119D-4C20-8399-7C989989554B}" presName="Accent1" presStyleCnt="0"/>
      <dgm:spPr/>
    </dgm:pt>
    <dgm:pt modelId="{B3169B17-ED13-46CA-9275-17D55FE37B6F}" type="pres">
      <dgm:prSet presAssocID="{F2EED5B9-119D-4C20-8399-7C989989554B}" presName="Accent" presStyleLbl="node1" presStyleIdx="0" presStyleCnt="3" custLinFactNeighborX="-692"/>
      <dgm:spPr>
        <a:solidFill>
          <a:srgbClr val="FF6600"/>
        </a:solidFill>
        <a:ln>
          <a:solidFill>
            <a:srgbClr val="172169"/>
          </a:solidFill>
        </a:ln>
      </dgm:spPr>
    </dgm:pt>
    <dgm:pt modelId="{F5E08EF7-44C2-46CE-A6A9-D610B9DFB0EB}" type="pres">
      <dgm:prSet presAssocID="{F2EED5B9-119D-4C20-8399-7C989989554B}" presName="Parent1" presStyleLbl="revTx" presStyleIdx="0" presStyleCnt="3">
        <dgm:presLayoutVars>
          <dgm:chMax val="1"/>
          <dgm:chPref val="1"/>
          <dgm:bulletEnabled val="1"/>
        </dgm:presLayoutVars>
      </dgm:prSet>
      <dgm:spPr/>
    </dgm:pt>
    <dgm:pt modelId="{608738B6-1668-4338-A37F-3D1EF975FDD6}" type="pres">
      <dgm:prSet presAssocID="{AB91CC65-FA03-4170-B23E-FC2E8E431FA5}" presName="Accent2" presStyleCnt="0"/>
      <dgm:spPr/>
    </dgm:pt>
    <dgm:pt modelId="{1FD76EBD-F036-4BFE-B851-A73801EDE300}" type="pres">
      <dgm:prSet presAssocID="{AB91CC65-FA03-4170-B23E-FC2E8E431FA5}" presName="Accent" presStyleLbl="node1" presStyleIdx="1" presStyleCnt="3"/>
      <dgm:spPr>
        <a:solidFill>
          <a:srgbClr val="FF6600"/>
        </a:solidFill>
        <a:ln>
          <a:solidFill>
            <a:srgbClr val="172169"/>
          </a:solidFill>
        </a:ln>
      </dgm:spPr>
    </dgm:pt>
    <dgm:pt modelId="{5A55EE81-D41A-4522-95EC-EAFC7862ACA0}" type="pres">
      <dgm:prSet presAssocID="{AB91CC65-FA03-4170-B23E-FC2E8E431FA5}" presName="Parent2" presStyleLbl="revTx" presStyleIdx="1" presStyleCnt="3">
        <dgm:presLayoutVars>
          <dgm:chMax val="1"/>
          <dgm:chPref val="1"/>
          <dgm:bulletEnabled val="1"/>
        </dgm:presLayoutVars>
      </dgm:prSet>
      <dgm:spPr/>
    </dgm:pt>
    <dgm:pt modelId="{ABE0BA9E-586D-4233-8E5E-65566AA9273E}" type="pres">
      <dgm:prSet presAssocID="{431202B4-92C6-4A8F-BB96-4E9868275C05}" presName="Accent3" presStyleCnt="0"/>
      <dgm:spPr/>
    </dgm:pt>
    <dgm:pt modelId="{100D15D1-607A-4E87-960F-AE5BF6A84C2F}" type="pres">
      <dgm:prSet presAssocID="{431202B4-92C6-4A8F-BB96-4E9868275C05}" presName="Accent" presStyleLbl="node1" presStyleIdx="2" presStyleCnt="3"/>
      <dgm:spPr>
        <a:solidFill>
          <a:srgbClr val="FF6600"/>
        </a:solidFill>
        <a:ln>
          <a:solidFill>
            <a:srgbClr val="172169"/>
          </a:solidFill>
        </a:ln>
      </dgm:spPr>
    </dgm:pt>
    <dgm:pt modelId="{495C1D83-B84F-4055-89D4-199E80B0C2F3}" type="pres">
      <dgm:prSet presAssocID="{431202B4-92C6-4A8F-BB96-4E9868275C05}" presName="Parent3" presStyleLbl="revTx" presStyleIdx="2" presStyleCnt="3">
        <dgm:presLayoutVars>
          <dgm:chMax val="1"/>
          <dgm:chPref val="1"/>
          <dgm:bulletEnabled val="1"/>
        </dgm:presLayoutVars>
      </dgm:prSet>
      <dgm:spPr/>
    </dgm:pt>
  </dgm:ptLst>
  <dgm:cxnLst>
    <dgm:cxn modelId="{983D5237-5214-46BC-B9EB-426ABA94E32A}" srcId="{6F6913BF-83E8-4478-B6C7-CA2A6B947EDF}" destId="{AB91CC65-FA03-4170-B23E-FC2E8E431FA5}" srcOrd="1" destOrd="0" parTransId="{3650DC45-C229-4149-999C-F70E5B3BB9BB}" sibTransId="{786A4BCF-B6B6-4287-AD77-16256851E684}"/>
    <dgm:cxn modelId="{6D706C4F-8E30-4306-BC67-53AD67577342}" type="presOf" srcId="{F2EED5B9-119D-4C20-8399-7C989989554B}" destId="{F5E08EF7-44C2-46CE-A6A9-D610B9DFB0EB}" srcOrd="0" destOrd="0" presId="urn:microsoft.com/office/officeart/2009/layout/CircleArrowProcess"/>
    <dgm:cxn modelId="{D2E2B274-27F4-4AA5-AB4A-1429D2D88B49}" srcId="{6F6913BF-83E8-4478-B6C7-CA2A6B947EDF}" destId="{431202B4-92C6-4A8F-BB96-4E9868275C05}" srcOrd="2" destOrd="0" parTransId="{B7DE697C-8D2C-484B-A0A2-1DFCD76EE128}" sibTransId="{E56EA771-2EBB-45DD-BEF2-D9B378525BDF}"/>
    <dgm:cxn modelId="{68109D7C-3A15-4ADE-929D-6D5DC3CF160D}" type="presOf" srcId="{6F6913BF-83E8-4478-B6C7-CA2A6B947EDF}" destId="{CEB50B72-2EF8-4873-A538-5B8087F958F8}" srcOrd="0" destOrd="0" presId="urn:microsoft.com/office/officeart/2009/layout/CircleArrowProcess"/>
    <dgm:cxn modelId="{875D68AD-D33E-416B-B0F0-C88D8E145F7E}" type="presOf" srcId="{431202B4-92C6-4A8F-BB96-4E9868275C05}" destId="{495C1D83-B84F-4055-89D4-199E80B0C2F3}" srcOrd="0" destOrd="0" presId="urn:microsoft.com/office/officeart/2009/layout/CircleArrowProcess"/>
    <dgm:cxn modelId="{E5667BDC-937E-4A9C-80DF-FD74DAB2B9E7}" type="presOf" srcId="{AB91CC65-FA03-4170-B23E-FC2E8E431FA5}" destId="{5A55EE81-D41A-4522-95EC-EAFC7862ACA0}" srcOrd="0" destOrd="0" presId="urn:microsoft.com/office/officeart/2009/layout/CircleArrowProcess"/>
    <dgm:cxn modelId="{C43BB7F7-B80E-4CA3-8E0B-4C9471D2B374}" srcId="{6F6913BF-83E8-4478-B6C7-CA2A6B947EDF}" destId="{F2EED5B9-119D-4C20-8399-7C989989554B}" srcOrd="0" destOrd="0" parTransId="{94AD88C8-30D6-40A8-AFAB-3E2BCD593B9F}" sibTransId="{B798E463-59E8-4BA3-98C3-E3E4B66A09DC}"/>
    <dgm:cxn modelId="{AD8D4444-E6C2-461C-88D4-35B8562233C6}" type="presParOf" srcId="{CEB50B72-2EF8-4873-A538-5B8087F958F8}" destId="{D50A3375-FF1D-48E1-871A-7FEA3DC5C951}" srcOrd="0" destOrd="0" presId="urn:microsoft.com/office/officeart/2009/layout/CircleArrowProcess"/>
    <dgm:cxn modelId="{73D83ECA-A6A9-435E-8EEB-90DC9BF7845D}" type="presParOf" srcId="{D50A3375-FF1D-48E1-871A-7FEA3DC5C951}" destId="{B3169B17-ED13-46CA-9275-17D55FE37B6F}" srcOrd="0" destOrd="0" presId="urn:microsoft.com/office/officeart/2009/layout/CircleArrowProcess"/>
    <dgm:cxn modelId="{7EBFD705-5746-4B15-BEBF-AF4DB006634C}" type="presParOf" srcId="{CEB50B72-2EF8-4873-A538-5B8087F958F8}" destId="{F5E08EF7-44C2-46CE-A6A9-D610B9DFB0EB}" srcOrd="1" destOrd="0" presId="urn:microsoft.com/office/officeart/2009/layout/CircleArrowProcess"/>
    <dgm:cxn modelId="{665FE02B-9AFF-4654-ACEA-F8FB1F5EA711}" type="presParOf" srcId="{CEB50B72-2EF8-4873-A538-5B8087F958F8}" destId="{608738B6-1668-4338-A37F-3D1EF975FDD6}" srcOrd="2" destOrd="0" presId="urn:microsoft.com/office/officeart/2009/layout/CircleArrowProcess"/>
    <dgm:cxn modelId="{3728CD76-95BB-411F-8E67-B311A93EC9AD}" type="presParOf" srcId="{608738B6-1668-4338-A37F-3D1EF975FDD6}" destId="{1FD76EBD-F036-4BFE-B851-A73801EDE300}" srcOrd="0" destOrd="0" presId="urn:microsoft.com/office/officeart/2009/layout/CircleArrowProcess"/>
    <dgm:cxn modelId="{9DB5F264-71E7-438F-AC50-CDD546BB58A4}" type="presParOf" srcId="{CEB50B72-2EF8-4873-A538-5B8087F958F8}" destId="{5A55EE81-D41A-4522-95EC-EAFC7862ACA0}" srcOrd="3" destOrd="0" presId="urn:microsoft.com/office/officeart/2009/layout/CircleArrowProcess"/>
    <dgm:cxn modelId="{45F0B0C6-9EDA-49D3-BF9D-36B9B5FEC500}" type="presParOf" srcId="{CEB50B72-2EF8-4873-A538-5B8087F958F8}" destId="{ABE0BA9E-586D-4233-8E5E-65566AA9273E}" srcOrd="4" destOrd="0" presId="urn:microsoft.com/office/officeart/2009/layout/CircleArrowProcess"/>
    <dgm:cxn modelId="{772EB065-8117-4091-9F3E-38106CDB8F62}" type="presParOf" srcId="{ABE0BA9E-586D-4233-8E5E-65566AA9273E}" destId="{100D15D1-607A-4E87-960F-AE5BF6A84C2F}" srcOrd="0" destOrd="0" presId="urn:microsoft.com/office/officeart/2009/layout/CircleArrowProcess"/>
    <dgm:cxn modelId="{F44A773A-ECE4-40EC-8F02-AE7900C87CFE}" type="presParOf" srcId="{CEB50B72-2EF8-4873-A538-5B8087F958F8}" destId="{495C1D83-B84F-4055-89D4-199E80B0C2F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2A989239-8096-C545-BF64-1600BF3AADC6}">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a:solidFill>
                <a:schemeClr val="bg1"/>
              </a:solidFill>
              <a:effectLst/>
              <a:latin typeface="+mn-lt"/>
              <a:cs typeface="Malayalam MN" pitchFamily="2" charset="0"/>
            </a:rPr>
            <a:t>Targeted Industries</a:t>
          </a:r>
          <a:endParaRPr lang="en-US" sz="1400" b="0">
            <a:solidFill>
              <a:schemeClr val="bg1"/>
            </a:solidFill>
            <a:latin typeface="+mn-lt"/>
            <a:cs typeface="Malayalam MN" pitchFamily="2" charset="0"/>
          </a:endParaRPr>
        </a:p>
      </dgm:t>
    </dgm:pt>
    <dgm:pt modelId="{D756F3B4-5100-454B-825A-C6B2C8A66CBC}" type="parTrans" cxnId="{21378859-3796-584A-A250-BDB314F16B1F}">
      <dgm:prSet/>
      <dgm:spPr/>
      <dgm:t>
        <a:bodyPr/>
        <a:lstStyle/>
        <a:p>
          <a:endParaRPr lang="en-US"/>
        </a:p>
      </dgm:t>
    </dgm:pt>
    <dgm:pt modelId="{1D8A119A-0EF9-9942-B4F0-6B5CAA325415}" type="sibTrans" cxnId="{21378859-3796-584A-A250-BDB314F16B1F}">
      <dgm:prSet/>
      <dgm:spPr/>
      <dgm:t>
        <a:bodyPr/>
        <a:lstStyle/>
        <a:p>
          <a:endParaRPr lang="en-US"/>
        </a:p>
      </dgm:t>
    </dgm:pt>
    <dgm:pt modelId="{1A53B02B-8055-3D4D-9B01-5719CA472919}">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a:solidFill>
                <a:schemeClr val="bg1"/>
              </a:solidFill>
              <a:latin typeface="+mn-lt"/>
              <a:cs typeface="Malayalam MN" pitchFamily="2" charset="0"/>
            </a:rPr>
            <a:t>Targeted Populations</a:t>
          </a:r>
        </a:p>
      </dgm:t>
    </dgm:pt>
    <dgm:pt modelId="{DF20F22B-F90A-5047-9655-484EDB7E063D}" type="parTrans" cxnId="{E997DFB8-D38E-9247-854C-85955D98FBB8}">
      <dgm:prSet/>
      <dgm:spPr/>
      <dgm:t>
        <a:bodyPr/>
        <a:lstStyle/>
        <a:p>
          <a:endParaRPr lang="en-US"/>
        </a:p>
      </dgm:t>
    </dgm:pt>
    <dgm:pt modelId="{84F0E6C5-685F-DA42-B744-46FEB5BFE0E7}" type="sibTrans" cxnId="{E997DFB8-D38E-9247-854C-85955D98FBB8}">
      <dgm:prSet/>
      <dgm:spPr/>
      <dgm:t>
        <a:bodyPr/>
        <a:lstStyle/>
        <a:p>
          <a:endParaRPr lang="en-US"/>
        </a:p>
      </dgm:t>
    </dgm:pt>
    <dgm:pt modelId="{112044E5-FE6B-DF42-9E83-4482C772C539}">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a:solidFill>
                <a:schemeClr val="bg1"/>
              </a:solidFill>
              <a:latin typeface="+mn-lt"/>
              <a:cs typeface="Malayalam MN" pitchFamily="2" charset="0"/>
            </a:rPr>
            <a:t>Targeted Communities</a:t>
          </a:r>
        </a:p>
      </dgm:t>
    </dgm:pt>
    <dgm:pt modelId="{8074EBC2-453E-954D-A191-982F3EB1B74A}" type="parTrans" cxnId="{8C6BE8A0-9AB3-454E-8B52-6170E9DDA727}">
      <dgm:prSet/>
      <dgm:spPr/>
      <dgm:t>
        <a:bodyPr/>
        <a:lstStyle/>
        <a:p>
          <a:endParaRPr lang="en-US"/>
        </a:p>
      </dgm:t>
    </dgm:pt>
    <dgm:pt modelId="{A2874127-B473-0240-93F2-A3E8460A3F2F}" type="sibTrans" cxnId="{8C6BE8A0-9AB3-454E-8B52-6170E9DDA727}">
      <dgm:prSet/>
      <dgm:spPr/>
      <dgm:t>
        <a:bodyPr/>
        <a:lstStyle/>
        <a:p>
          <a:endParaRPr lang="en-US"/>
        </a:p>
      </dgm:t>
    </dgm:pt>
    <dgm:pt modelId="{CFA6BDA9-9875-2544-B4C6-AF95F2667483}">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400" b="0">
              <a:solidFill>
                <a:schemeClr val="bg1"/>
              </a:solidFill>
              <a:latin typeface="+mn-lt"/>
              <a:cs typeface="Malayalam MN" pitchFamily="2" charset="0"/>
            </a:rPr>
            <a:t>Program Categories</a:t>
          </a:r>
        </a:p>
      </dgm:t>
    </dgm:pt>
    <dgm:pt modelId="{7BECAA3A-9B03-2545-A2B2-4988BDF74CC6}" type="parTrans" cxnId="{6448491D-EF36-E14B-B2AF-C353F1C420BF}">
      <dgm:prSet/>
      <dgm:spPr/>
      <dgm:t>
        <a:bodyPr/>
        <a:lstStyle/>
        <a:p>
          <a:endParaRPr lang="en-US"/>
        </a:p>
      </dgm:t>
    </dgm:pt>
    <dgm:pt modelId="{1E9F294B-5759-8141-92F9-F1E320114633}" type="sibTrans" cxnId="{6448491D-EF36-E14B-B2AF-C353F1C420BF}">
      <dgm:prSet/>
      <dgm:spPr/>
      <dgm:t>
        <a:bodyPr/>
        <a:lstStyle/>
        <a:p>
          <a:endParaRPr lang="en-US"/>
        </a:p>
      </dgm:t>
    </dgm:pt>
    <dgm:pt modelId="{51E23919-1D54-FF48-BD69-F8DA620F0A8F}">
      <dgm:prSet custT="1"/>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a:solidFill>
                <a:schemeClr val="bg1"/>
              </a:solidFill>
              <a:effectLst>
                <a:outerShdw blurRad="63500" sx="102000" sy="102000" algn="ctr" rotWithShape="0">
                  <a:prstClr val="black">
                    <a:alpha val="40000"/>
                  </a:prstClr>
                </a:outerShdw>
              </a:effectLst>
              <a:latin typeface="+mn-lt"/>
              <a:cs typeface="Malayalam MN" pitchFamily="2" charset="0"/>
            </a:rPr>
            <a:t>Eligible Entities</a:t>
          </a: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3200" b="1">
              <a:effectLst>
                <a:outerShdw blurRad="63500" sx="102000" sy="102000" algn="ctr" rotWithShape="0">
                  <a:prstClr val="black">
                    <a:alpha val="40000"/>
                  </a:prstClr>
                </a:outerShdw>
              </a:effectLst>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CFB8EF05-4851-4B09-AD75-6DBF835B5A8A}">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400" b="0">
              <a:solidFill>
                <a:schemeClr val="bg1"/>
              </a:solidFill>
              <a:latin typeface="+mn-lt"/>
              <a:cs typeface="Malayalam MN" pitchFamily="2" charset="0"/>
            </a:rPr>
            <a:t>Program Priorities</a:t>
          </a:r>
        </a:p>
      </dgm:t>
    </dgm:pt>
    <dgm:pt modelId="{04799AE8-8D1A-4AFA-B86C-49337E5E269E}" type="parTrans" cxnId="{24A8ECBD-D2AC-4E9B-B8C7-078FDA1B130D}">
      <dgm:prSet/>
      <dgm:spPr/>
      <dgm:t>
        <a:bodyPr/>
        <a:lstStyle/>
        <a:p>
          <a:endParaRPr lang="en-US"/>
        </a:p>
      </dgm:t>
    </dgm:pt>
    <dgm:pt modelId="{15A29E26-92F6-4088-8215-2D0D73EEF933}" type="sibTrans" cxnId="{24A8ECBD-D2AC-4E9B-B8C7-078FDA1B130D}">
      <dgm:prSet/>
      <dgm:spPr/>
      <dgm:t>
        <a:bodyPr/>
        <a:lstStyle/>
        <a:p>
          <a:endParaRPr lang="en-US"/>
        </a:p>
      </dgm:t>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7"/>
      <dgm:spPr/>
    </dgm:pt>
    <dgm:pt modelId="{CA5114AD-DBBA-DC49-9899-E24C48D26DAB}" type="pres">
      <dgm:prSet presAssocID="{51E23919-1D54-FF48-BD69-F8DA620F0A8F}" presName="node" presStyleLbl="vennNode1" presStyleIdx="1" presStyleCnt="7">
        <dgm:presLayoutVars>
          <dgm:bulletEnabled val="1"/>
        </dgm:presLayoutVars>
      </dgm:prSet>
      <dgm:spPr/>
    </dgm:pt>
    <dgm:pt modelId="{EA0EFF2A-DAFC-4E4D-A776-162DF4FEFFFE}" type="pres">
      <dgm:prSet presAssocID="{2A989239-8096-C545-BF64-1600BF3AADC6}" presName="node" presStyleLbl="vennNode1" presStyleIdx="2" presStyleCnt="7">
        <dgm:presLayoutVars>
          <dgm:bulletEnabled val="1"/>
        </dgm:presLayoutVars>
      </dgm:prSet>
      <dgm:spPr/>
    </dgm:pt>
    <dgm:pt modelId="{C027D90A-64E1-0149-AFC1-013BD88F2D3B}" type="pres">
      <dgm:prSet presAssocID="{1A53B02B-8055-3D4D-9B01-5719CA472919}" presName="node" presStyleLbl="vennNode1" presStyleIdx="3" presStyleCnt="7">
        <dgm:presLayoutVars>
          <dgm:bulletEnabled val="1"/>
        </dgm:presLayoutVars>
      </dgm:prSet>
      <dgm:spPr/>
    </dgm:pt>
    <dgm:pt modelId="{D6DA3358-275B-7247-ADEB-775E9D05F19F}" type="pres">
      <dgm:prSet presAssocID="{112044E5-FE6B-DF42-9E83-4482C772C539}" presName="node" presStyleLbl="vennNode1" presStyleIdx="4" presStyleCnt="7">
        <dgm:presLayoutVars>
          <dgm:bulletEnabled val="1"/>
        </dgm:presLayoutVars>
      </dgm:prSet>
      <dgm:spPr/>
    </dgm:pt>
    <dgm:pt modelId="{172920A8-70F3-DE4E-B743-C3F5A2AEE45E}" type="pres">
      <dgm:prSet presAssocID="{CFA6BDA9-9875-2544-B4C6-AF95F2667483}" presName="node" presStyleLbl="vennNode1" presStyleIdx="5" presStyleCnt="7">
        <dgm:presLayoutVars>
          <dgm:bulletEnabled val="1"/>
        </dgm:presLayoutVars>
      </dgm:prSet>
      <dgm:spPr/>
    </dgm:pt>
    <dgm:pt modelId="{A666CE5B-2500-4D60-9D13-64611D85D9A2}" type="pres">
      <dgm:prSet presAssocID="{CFB8EF05-4851-4B09-AD75-6DBF835B5A8A}" presName="node" presStyleLbl="vennNode1" presStyleIdx="6" presStyleCnt="7">
        <dgm:presLayoutVars>
          <dgm:bulletEnabled val="1"/>
        </dgm:presLayoutVars>
      </dgm:prSet>
      <dgm:spPr/>
    </dgm:pt>
  </dgm:ptLst>
  <dgm:cxnLst>
    <dgm:cxn modelId="{9D0BF211-83E6-E048-B6C8-8FF47BB913AB}" type="presOf" srcId="{10FC597F-A18A-BC47-80EB-6C8B367D767C}" destId="{03002073-7E88-EB4C-8606-4B0D0F6BDE41}"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7451071A-396C-5A41-9B6B-B6D4E62D5D0D}" type="presOf" srcId="{2A989239-8096-C545-BF64-1600BF3AADC6}" destId="{EA0EFF2A-DAFC-4E4D-A776-162DF4FEFFFE}" srcOrd="0" destOrd="0" presId="urn:microsoft.com/office/officeart/2005/8/layout/radial3"/>
    <dgm:cxn modelId="{D338621C-67B0-0D4B-A25E-3F4C27DDB856}" type="presOf" srcId="{112044E5-FE6B-DF42-9E83-4482C772C539}" destId="{D6DA3358-275B-7247-ADEB-775E9D05F19F}" srcOrd="0" destOrd="0" presId="urn:microsoft.com/office/officeart/2005/8/layout/radial3"/>
    <dgm:cxn modelId="{6448491D-EF36-E14B-B2AF-C353F1C420BF}" srcId="{10FC597F-A18A-BC47-80EB-6C8B367D767C}" destId="{CFA6BDA9-9875-2544-B4C6-AF95F2667483}" srcOrd="4" destOrd="0" parTransId="{7BECAA3A-9B03-2545-A2B2-4988BDF74CC6}" sibTransId="{1E9F294B-5759-8141-92F9-F1E320114633}"/>
    <dgm:cxn modelId="{EE21F241-47FD-0840-B580-D486A82481B6}" type="presOf" srcId="{1A53B02B-8055-3D4D-9B01-5719CA472919}" destId="{C027D90A-64E1-0149-AFC1-013BD88F2D3B}" srcOrd="0" destOrd="0" presId="urn:microsoft.com/office/officeart/2005/8/layout/radial3"/>
    <dgm:cxn modelId="{395EF647-3140-AF40-B3BB-0417A94D9051}" type="presOf" srcId="{51E23919-1D54-FF48-BD69-F8DA620F0A8F}" destId="{CA5114AD-DBBA-DC49-9899-E24C48D26DAB}" srcOrd="0" destOrd="0" presId="urn:microsoft.com/office/officeart/2005/8/layout/radial3"/>
    <dgm:cxn modelId="{21378859-3796-584A-A250-BDB314F16B1F}" srcId="{10FC597F-A18A-BC47-80EB-6C8B367D767C}" destId="{2A989239-8096-C545-BF64-1600BF3AADC6}" srcOrd="1" destOrd="0" parTransId="{D756F3B4-5100-454B-825A-C6B2C8A66CBC}" sibTransId="{1D8A119A-0EF9-9942-B4F0-6B5CAA325415}"/>
    <dgm:cxn modelId="{0D06607E-5710-43B2-A4C4-17643920A750}" type="presOf" srcId="{CFB8EF05-4851-4B09-AD75-6DBF835B5A8A}" destId="{A666CE5B-2500-4D60-9D13-64611D85D9A2}" srcOrd="0" destOrd="0" presId="urn:microsoft.com/office/officeart/2005/8/layout/radial3"/>
    <dgm:cxn modelId="{A37C8197-FAC2-ED46-A2D2-DF67840864B2}" type="presOf" srcId="{CFA6BDA9-9875-2544-B4C6-AF95F2667483}" destId="{172920A8-70F3-DE4E-B743-C3F5A2AEE45E}" srcOrd="0" destOrd="0" presId="urn:microsoft.com/office/officeart/2005/8/layout/radial3"/>
    <dgm:cxn modelId="{8C6BE8A0-9AB3-454E-8B52-6170E9DDA727}" srcId="{10FC597F-A18A-BC47-80EB-6C8B367D767C}" destId="{112044E5-FE6B-DF42-9E83-4482C772C539}" srcOrd="3" destOrd="0" parTransId="{8074EBC2-453E-954D-A191-982F3EB1B74A}" sibTransId="{A2874127-B473-0240-93F2-A3E8460A3F2F}"/>
    <dgm:cxn modelId="{C37FDBB1-4EA7-7441-B952-F758E6970113}" srcId="{10FC597F-A18A-BC47-80EB-6C8B367D767C}" destId="{51E23919-1D54-FF48-BD69-F8DA620F0A8F}" srcOrd="0" destOrd="0" parTransId="{5A243923-A749-A14D-B2DF-6F7243A5C917}" sibTransId="{0EDAA739-56E4-144E-8EDE-05C81C937072}"/>
    <dgm:cxn modelId="{E997DFB8-D38E-9247-854C-85955D98FBB8}" srcId="{10FC597F-A18A-BC47-80EB-6C8B367D767C}" destId="{1A53B02B-8055-3D4D-9B01-5719CA472919}" srcOrd="2" destOrd="0" parTransId="{DF20F22B-F90A-5047-9655-484EDB7E063D}" sibTransId="{84F0E6C5-685F-DA42-B744-46FEB5BFE0E7}"/>
    <dgm:cxn modelId="{7D1A3CBA-F279-F543-957D-7DF667B1404D}" srcId="{E06402A7-4BBD-1A49-893F-7A377966F530}" destId="{10FC597F-A18A-BC47-80EB-6C8B367D767C}" srcOrd="0" destOrd="0" parTransId="{87BF8833-8159-BA42-910F-571B4ABEBDA2}" sibTransId="{D798F409-807B-864A-A498-6A5E08EE887A}"/>
    <dgm:cxn modelId="{24A8ECBD-D2AC-4E9B-B8C7-078FDA1B130D}" srcId="{10FC597F-A18A-BC47-80EB-6C8B367D767C}" destId="{CFB8EF05-4851-4B09-AD75-6DBF835B5A8A}" srcOrd="5" destOrd="0" parTransId="{04799AE8-8D1A-4AFA-B86C-49337E5E269E}" sibTransId="{15A29E26-92F6-4088-8215-2D0D73EEF933}"/>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F9C16640-CB6A-404D-9C7F-1E5F572255FA}" type="presParOf" srcId="{F122D1DC-8F00-2E43-AD13-1479B9EF4071}" destId="{EA0EFF2A-DAFC-4E4D-A776-162DF4FEFFFE}" srcOrd="2" destOrd="0" presId="urn:microsoft.com/office/officeart/2005/8/layout/radial3"/>
    <dgm:cxn modelId="{09B5ABA9-0F9D-AF43-84B0-6FC6DF9EA82E}" type="presParOf" srcId="{F122D1DC-8F00-2E43-AD13-1479B9EF4071}" destId="{C027D90A-64E1-0149-AFC1-013BD88F2D3B}" srcOrd="3" destOrd="0" presId="urn:microsoft.com/office/officeart/2005/8/layout/radial3"/>
    <dgm:cxn modelId="{23AC3B62-CC57-C644-9DA7-FF6E69F5F6C0}" type="presParOf" srcId="{F122D1DC-8F00-2E43-AD13-1479B9EF4071}" destId="{D6DA3358-275B-7247-ADEB-775E9D05F19F}" srcOrd="4" destOrd="0" presId="urn:microsoft.com/office/officeart/2005/8/layout/radial3"/>
    <dgm:cxn modelId="{C1578D25-B0FC-854C-91FF-AD6E3A4B0DFD}" type="presParOf" srcId="{F122D1DC-8F00-2E43-AD13-1479B9EF4071}" destId="{172920A8-70F3-DE4E-B743-C3F5A2AEE45E}" srcOrd="5" destOrd="0" presId="urn:microsoft.com/office/officeart/2005/8/layout/radial3"/>
    <dgm:cxn modelId="{A40B2499-683C-476C-BD9C-7FE86D5E5559}" type="presParOf" srcId="{F122D1DC-8F00-2E43-AD13-1479B9EF4071}" destId="{A666CE5B-2500-4D60-9D13-64611D85D9A2}"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2A989239-8096-C545-BF64-1600BF3AADC6}">
      <dgm:prSet phldrT="[Text]" custT="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b="1" i="0">
              <a:solidFill>
                <a:schemeClr val="bg1"/>
              </a:solidFill>
              <a:effectLst>
                <a:outerShdw blurRad="63500" sx="102000" sy="102000" algn="ctr" rotWithShape="0">
                  <a:prstClr val="black">
                    <a:alpha val="40000"/>
                  </a:prstClr>
                </a:outerShdw>
              </a:effectLst>
              <a:latin typeface="+mn-lt"/>
              <a:cs typeface="Malayalam MN" pitchFamily="2" charset="0"/>
            </a:rPr>
            <a:t>Targeted Industries</a:t>
          </a:r>
          <a:endParaRPr lang="en-US" sz="1200" b="1">
            <a:solidFill>
              <a:schemeClr val="bg1"/>
            </a:solidFill>
            <a:effectLst>
              <a:outerShdw blurRad="63500" sx="102000" sy="102000" algn="ctr" rotWithShape="0">
                <a:prstClr val="black">
                  <a:alpha val="40000"/>
                </a:prstClr>
              </a:outerShdw>
            </a:effectLst>
            <a:latin typeface="+mn-lt"/>
            <a:cs typeface="Malayalam MN" pitchFamily="2" charset="0"/>
          </a:endParaRPr>
        </a:p>
      </dgm:t>
    </dgm:pt>
    <dgm:pt modelId="{D756F3B4-5100-454B-825A-C6B2C8A66CBC}" type="parTrans" cxnId="{21378859-3796-584A-A250-BDB314F16B1F}">
      <dgm:prSet/>
      <dgm:spPr/>
      <dgm:t>
        <a:bodyPr/>
        <a:lstStyle/>
        <a:p>
          <a:endParaRPr lang="en-US"/>
        </a:p>
      </dgm:t>
    </dgm:pt>
    <dgm:pt modelId="{1D8A119A-0EF9-9942-B4F0-6B5CAA325415}" type="sibTrans" cxnId="{21378859-3796-584A-A250-BDB314F16B1F}">
      <dgm:prSet/>
      <dgm:spPr/>
      <dgm:t>
        <a:bodyPr/>
        <a:lstStyle/>
        <a:p>
          <a:endParaRPr lang="en-US"/>
        </a:p>
      </dgm:t>
    </dgm:pt>
    <dgm:pt modelId="{1A53B02B-8055-3D4D-9B01-5719CA472919}">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Targeted Populations</a:t>
          </a:r>
        </a:p>
      </dgm:t>
    </dgm:pt>
    <dgm:pt modelId="{DF20F22B-F90A-5047-9655-484EDB7E063D}" type="parTrans" cxnId="{E997DFB8-D38E-9247-854C-85955D98FBB8}">
      <dgm:prSet/>
      <dgm:spPr/>
      <dgm:t>
        <a:bodyPr/>
        <a:lstStyle/>
        <a:p>
          <a:endParaRPr lang="en-US"/>
        </a:p>
      </dgm:t>
    </dgm:pt>
    <dgm:pt modelId="{84F0E6C5-685F-DA42-B744-46FEB5BFE0E7}" type="sibTrans" cxnId="{E997DFB8-D38E-9247-854C-85955D98FBB8}">
      <dgm:prSet/>
      <dgm:spPr/>
      <dgm:t>
        <a:bodyPr/>
        <a:lstStyle/>
        <a:p>
          <a:endParaRPr lang="en-US"/>
        </a:p>
      </dgm:t>
    </dgm:pt>
    <dgm:pt modelId="{112044E5-FE6B-DF42-9E83-4482C772C539}">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a:solidFill>
                <a:schemeClr val="bg1"/>
              </a:solidFill>
              <a:latin typeface="+mn-lt"/>
              <a:cs typeface="Malayalam MN" pitchFamily="2" charset="0"/>
            </a:rPr>
            <a:t>Targeted Communities</a:t>
          </a:r>
        </a:p>
      </dgm:t>
    </dgm:pt>
    <dgm:pt modelId="{8074EBC2-453E-954D-A191-982F3EB1B74A}" type="parTrans" cxnId="{8C6BE8A0-9AB3-454E-8B52-6170E9DDA727}">
      <dgm:prSet/>
      <dgm:spPr/>
      <dgm:t>
        <a:bodyPr/>
        <a:lstStyle/>
        <a:p>
          <a:endParaRPr lang="en-US"/>
        </a:p>
      </dgm:t>
    </dgm:pt>
    <dgm:pt modelId="{A2874127-B473-0240-93F2-A3E8460A3F2F}" type="sibTrans" cxnId="{8C6BE8A0-9AB3-454E-8B52-6170E9DDA727}">
      <dgm:prSet/>
      <dgm:spPr/>
      <dgm:t>
        <a:bodyPr/>
        <a:lstStyle/>
        <a:p>
          <a:endParaRPr lang="en-US"/>
        </a:p>
      </dgm:t>
    </dgm:pt>
    <dgm:pt modelId="{CFA6BDA9-9875-2544-B4C6-AF95F2667483}">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Program Categories</a:t>
          </a:r>
        </a:p>
      </dgm:t>
    </dgm:pt>
    <dgm:pt modelId="{7BECAA3A-9B03-2545-A2B2-4988BDF74CC6}" type="parTrans" cxnId="{6448491D-EF36-E14B-B2AF-C353F1C420BF}">
      <dgm:prSet/>
      <dgm:spPr/>
      <dgm:t>
        <a:bodyPr/>
        <a:lstStyle/>
        <a:p>
          <a:endParaRPr lang="en-US"/>
        </a:p>
      </dgm:t>
    </dgm:pt>
    <dgm:pt modelId="{1E9F294B-5759-8141-92F9-F1E320114633}" type="sibTrans" cxnId="{6448491D-EF36-E14B-B2AF-C353F1C420BF}">
      <dgm:prSet/>
      <dgm:spPr/>
      <dgm:t>
        <a:bodyPr/>
        <a:lstStyle/>
        <a:p>
          <a:endParaRPr lang="en-US"/>
        </a:p>
      </dgm:t>
    </dgm:pt>
    <dgm:pt modelId="{51E23919-1D54-FF48-BD69-F8DA620F0A8F}">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Eligible Entities</a:t>
          </a: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3200" b="1">
              <a:effectLst>
                <a:outerShdw blurRad="63500" sx="102000" sy="102000" algn="ctr" rotWithShape="0">
                  <a:prstClr val="black">
                    <a:alpha val="40000"/>
                  </a:prstClr>
                </a:outerShdw>
              </a:effectLst>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88B95564-574D-4C1D-A6CA-20F24F3F65CB}">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Program Priorities</a:t>
          </a:r>
        </a:p>
      </dgm:t>
    </dgm:pt>
    <dgm:pt modelId="{2FC425BD-200C-4436-8C7B-546149290EB6}" type="parTrans" cxnId="{133DD92C-B099-4706-9C7C-B3070B2C9C18}">
      <dgm:prSet/>
      <dgm:spPr/>
      <dgm:t>
        <a:bodyPr/>
        <a:lstStyle/>
        <a:p>
          <a:endParaRPr lang="en-US"/>
        </a:p>
      </dgm:t>
    </dgm:pt>
    <dgm:pt modelId="{C84EED93-FF5B-492D-A474-33EF745721B8}" type="sibTrans" cxnId="{133DD92C-B099-4706-9C7C-B3070B2C9C18}">
      <dgm:prSet/>
      <dgm:spPr/>
      <dgm:t>
        <a:bodyPr/>
        <a:lstStyle/>
        <a:p>
          <a:endParaRPr lang="en-US"/>
        </a:p>
      </dgm:t>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7"/>
      <dgm:spPr/>
    </dgm:pt>
    <dgm:pt modelId="{CA5114AD-DBBA-DC49-9899-E24C48D26DAB}" type="pres">
      <dgm:prSet presAssocID="{51E23919-1D54-FF48-BD69-F8DA620F0A8F}" presName="node" presStyleLbl="vennNode1" presStyleIdx="1" presStyleCnt="7">
        <dgm:presLayoutVars>
          <dgm:bulletEnabled val="1"/>
        </dgm:presLayoutVars>
      </dgm:prSet>
      <dgm:spPr/>
    </dgm:pt>
    <dgm:pt modelId="{EA0EFF2A-DAFC-4E4D-A776-162DF4FEFFFE}" type="pres">
      <dgm:prSet presAssocID="{2A989239-8096-C545-BF64-1600BF3AADC6}" presName="node" presStyleLbl="vennNode1" presStyleIdx="2" presStyleCnt="7">
        <dgm:presLayoutVars>
          <dgm:bulletEnabled val="1"/>
        </dgm:presLayoutVars>
      </dgm:prSet>
      <dgm:spPr/>
    </dgm:pt>
    <dgm:pt modelId="{C027D90A-64E1-0149-AFC1-013BD88F2D3B}" type="pres">
      <dgm:prSet presAssocID="{1A53B02B-8055-3D4D-9B01-5719CA472919}" presName="node" presStyleLbl="vennNode1" presStyleIdx="3" presStyleCnt="7">
        <dgm:presLayoutVars>
          <dgm:bulletEnabled val="1"/>
        </dgm:presLayoutVars>
      </dgm:prSet>
      <dgm:spPr/>
    </dgm:pt>
    <dgm:pt modelId="{D6DA3358-275B-7247-ADEB-775E9D05F19F}" type="pres">
      <dgm:prSet presAssocID="{112044E5-FE6B-DF42-9E83-4482C772C539}" presName="node" presStyleLbl="vennNode1" presStyleIdx="4" presStyleCnt="7">
        <dgm:presLayoutVars>
          <dgm:bulletEnabled val="1"/>
        </dgm:presLayoutVars>
      </dgm:prSet>
      <dgm:spPr/>
    </dgm:pt>
    <dgm:pt modelId="{172920A8-70F3-DE4E-B743-C3F5A2AEE45E}" type="pres">
      <dgm:prSet presAssocID="{CFA6BDA9-9875-2544-B4C6-AF95F2667483}" presName="node" presStyleLbl="vennNode1" presStyleIdx="5" presStyleCnt="7">
        <dgm:presLayoutVars>
          <dgm:bulletEnabled val="1"/>
        </dgm:presLayoutVars>
      </dgm:prSet>
      <dgm:spPr/>
    </dgm:pt>
    <dgm:pt modelId="{FD74B1BC-BE3D-4C63-87ED-69BD9252B311}" type="pres">
      <dgm:prSet presAssocID="{88B95564-574D-4C1D-A6CA-20F24F3F65CB}" presName="node" presStyleLbl="vennNode1" presStyleIdx="6" presStyleCnt="7">
        <dgm:presLayoutVars>
          <dgm:bulletEnabled val="1"/>
        </dgm:presLayoutVars>
      </dgm:prSet>
      <dgm:spPr/>
    </dgm:pt>
  </dgm:ptLst>
  <dgm:cxnLst>
    <dgm:cxn modelId="{9D0BF211-83E6-E048-B6C8-8FF47BB913AB}" type="presOf" srcId="{10FC597F-A18A-BC47-80EB-6C8B367D767C}" destId="{03002073-7E88-EB4C-8606-4B0D0F6BDE41}"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7451071A-396C-5A41-9B6B-B6D4E62D5D0D}" type="presOf" srcId="{2A989239-8096-C545-BF64-1600BF3AADC6}" destId="{EA0EFF2A-DAFC-4E4D-A776-162DF4FEFFFE}" srcOrd="0" destOrd="0" presId="urn:microsoft.com/office/officeart/2005/8/layout/radial3"/>
    <dgm:cxn modelId="{D338621C-67B0-0D4B-A25E-3F4C27DDB856}" type="presOf" srcId="{112044E5-FE6B-DF42-9E83-4482C772C539}" destId="{D6DA3358-275B-7247-ADEB-775E9D05F19F}" srcOrd="0" destOrd="0" presId="urn:microsoft.com/office/officeart/2005/8/layout/radial3"/>
    <dgm:cxn modelId="{6448491D-EF36-E14B-B2AF-C353F1C420BF}" srcId="{10FC597F-A18A-BC47-80EB-6C8B367D767C}" destId="{CFA6BDA9-9875-2544-B4C6-AF95F2667483}" srcOrd="4" destOrd="0" parTransId="{7BECAA3A-9B03-2545-A2B2-4988BDF74CC6}" sibTransId="{1E9F294B-5759-8141-92F9-F1E320114633}"/>
    <dgm:cxn modelId="{133DD92C-B099-4706-9C7C-B3070B2C9C18}" srcId="{10FC597F-A18A-BC47-80EB-6C8B367D767C}" destId="{88B95564-574D-4C1D-A6CA-20F24F3F65CB}" srcOrd="5" destOrd="0" parTransId="{2FC425BD-200C-4436-8C7B-546149290EB6}" sibTransId="{C84EED93-FF5B-492D-A474-33EF745721B8}"/>
    <dgm:cxn modelId="{EE21F241-47FD-0840-B580-D486A82481B6}" type="presOf" srcId="{1A53B02B-8055-3D4D-9B01-5719CA472919}" destId="{C027D90A-64E1-0149-AFC1-013BD88F2D3B}" srcOrd="0" destOrd="0" presId="urn:microsoft.com/office/officeart/2005/8/layout/radial3"/>
    <dgm:cxn modelId="{395EF647-3140-AF40-B3BB-0417A94D9051}" type="presOf" srcId="{51E23919-1D54-FF48-BD69-F8DA620F0A8F}" destId="{CA5114AD-DBBA-DC49-9899-E24C48D26DAB}" srcOrd="0" destOrd="0" presId="urn:microsoft.com/office/officeart/2005/8/layout/radial3"/>
    <dgm:cxn modelId="{D5E5D46A-8EB8-4CD7-8C21-61D8F9BBC19D}" type="presOf" srcId="{88B95564-574D-4C1D-A6CA-20F24F3F65CB}" destId="{FD74B1BC-BE3D-4C63-87ED-69BD9252B311}" srcOrd="0" destOrd="0" presId="urn:microsoft.com/office/officeart/2005/8/layout/radial3"/>
    <dgm:cxn modelId="{21378859-3796-584A-A250-BDB314F16B1F}" srcId="{10FC597F-A18A-BC47-80EB-6C8B367D767C}" destId="{2A989239-8096-C545-BF64-1600BF3AADC6}" srcOrd="1" destOrd="0" parTransId="{D756F3B4-5100-454B-825A-C6B2C8A66CBC}" sibTransId="{1D8A119A-0EF9-9942-B4F0-6B5CAA325415}"/>
    <dgm:cxn modelId="{A37C8197-FAC2-ED46-A2D2-DF67840864B2}" type="presOf" srcId="{CFA6BDA9-9875-2544-B4C6-AF95F2667483}" destId="{172920A8-70F3-DE4E-B743-C3F5A2AEE45E}" srcOrd="0" destOrd="0" presId="urn:microsoft.com/office/officeart/2005/8/layout/radial3"/>
    <dgm:cxn modelId="{8C6BE8A0-9AB3-454E-8B52-6170E9DDA727}" srcId="{10FC597F-A18A-BC47-80EB-6C8B367D767C}" destId="{112044E5-FE6B-DF42-9E83-4482C772C539}" srcOrd="3" destOrd="0" parTransId="{8074EBC2-453E-954D-A191-982F3EB1B74A}" sibTransId="{A2874127-B473-0240-93F2-A3E8460A3F2F}"/>
    <dgm:cxn modelId="{C37FDBB1-4EA7-7441-B952-F758E6970113}" srcId="{10FC597F-A18A-BC47-80EB-6C8B367D767C}" destId="{51E23919-1D54-FF48-BD69-F8DA620F0A8F}" srcOrd="0" destOrd="0" parTransId="{5A243923-A749-A14D-B2DF-6F7243A5C917}" sibTransId="{0EDAA739-56E4-144E-8EDE-05C81C937072}"/>
    <dgm:cxn modelId="{E997DFB8-D38E-9247-854C-85955D98FBB8}" srcId="{10FC597F-A18A-BC47-80EB-6C8B367D767C}" destId="{1A53B02B-8055-3D4D-9B01-5719CA472919}" srcOrd="2" destOrd="0" parTransId="{DF20F22B-F90A-5047-9655-484EDB7E063D}" sibTransId="{84F0E6C5-685F-DA42-B744-46FEB5BFE0E7}"/>
    <dgm:cxn modelId="{7D1A3CBA-F279-F543-957D-7DF667B1404D}" srcId="{E06402A7-4BBD-1A49-893F-7A377966F530}" destId="{10FC597F-A18A-BC47-80EB-6C8B367D767C}" srcOrd="0" destOrd="0" parTransId="{87BF8833-8159-BA42-910F-571B4ABEBDA2}" sibTransId="{D798F409-807B-864A-A498-6A5E08EE887A}"/>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F9C16640-CB6A-404D-9C7F-1E5F572255FA}" type="presParOf" srcId="{F122D1DC-8F00-2E43-AD13-1479B9EF4071}" destId="{EA0EFF2A-DAFC-4E4D-A776-162DF4FEFFFE}" srcOrd="2" destOrd="0" presId="urn:microsoft.com/office/officeart/2005/8/layout/radial3"/>
    <dgm:cxn modelId="{09B5ABA9-0F9D-AF43-84B0-6FC6DF9EA82E}" type="presParOf" srcId="{F122D1DC-8F00-2E43-AD13-1479B9EF4071}" destId="{C027D90A-64E1-0149-AFC1-013BD88F2D3B}" srcOrd="3" destOrd="0" presId="urn:microsoft.com/office/officeart/2005/8/layout/radial3"/>
    <dgm:cxn modelId="{23AC3B62-CC57-C644-9DA7-FF6E69F5F6C0}" type="presParOf" srcId="{F122D1DC-8F00-2E43-AD13-1479B9EF4071}" destId="{D6DA3358-275B-7247-ADEB-775E9D05F19F}" srcOrd="4" destOrd="0" presId="urn:microsoft.com/office/officeart/2005/8/layout/radial3"/>
    <dgm:cxn modelId="{C1578D25-B0FC-854C-91FF-AD6E3A4B0DFD}" type="presParOf" srcId="{F122D1DC-8F00-2E43-AD13-1479B9EF4071}" destId="{172920A8-70F3-DE4E-B743-C3F5A2AEE45E}" srcOrd="5" destOrd="0" presId="urn:microsoft.com/office/officeart/2005/8/layout/radial3"/>
    <dgm:cxn modelId="{FCE05F6A-094F-4E69-AE91-3A7AB03C17ED}" type="presParOf" srcId="{F122D1DC-8F00-2E43-AD13-1479B9EF4071}" destId="{FD74B1BC-BE3D-4C63-87ED-69BD9252B311}"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2A989239-8096-C545-BF64-1600BF3AADC6}">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a:solidFill>
                <a:schemeClr val="bg1"/>
              </a:solidFill>
              <a:effectLst/>
              <a:latin typeface="+mn-lt"/>
              <a:cs typeface="Malayalam MN" pitchFamily="2" charset="0"/>
            </a:rPr>
            <a:t>Targeted Industries</a:t>
          </a:r>
          <a:endParaRPr lang="en-US" sz="1400" b="1">
            <a:solidFill>
              <a:schemeClr val="bg1"/>
            </a:solidFill>
            <a:latin typeface="+mn-lt"/>
            <a:cs typeface="Malayalam MN" pitchFamily="2" charset="0"/>
          </a:endParaRPr>
        </a:p>
      </dgm:t>
    </dgm:pt>
    <dgm:pt modelId="{D756F3B4-5100-454B-825A-C6B2C8A66CBC}" type="parTrans" cxnId="{21378859-3796-584A-A250-BDB314F16B1F}">
      <dgm:prSet/>
      <dgm:spPr/>
      <dgm:t>
        <a:bodyPr/>
        <a:lstStyle/>
        <a:p>
          <a:endParaRPr lang="en-US"/>
        </a:p>
      </dgm:t>
    </dgm:pt>
    <dgm:pt modelId="{1D8A119A-0EF9-9942-B4F0-6B5CAA325415}" type="sibTrans" cxnId="{21378859-3796-584A-A250-BDB314F16B1F}">
      <dgm:prSet/>
      <dgm:spPr/>
      <dgm:t>
        <a:bodyPr/>
        <a:lstStyle/>
        <a:p>
          <a:endParaRPr lang="en-US"/>
        </a:p>
      </dgm:t>
    </dgm:pt>
    <dgm:pt modelId="{1A53B02B-8055-3D4D-9B01-5719CA472919}">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Targeted Populations</a:t>
          </a:r>
        </a:p>
      </dgm:t>
    </dgm:pt>
    <dgm:pt modelId="{DF20F22B-F90A-5047-9655-484EDB7E063D}" type="parTrans" cxnId="{E997DFB8-D38E-9247-854C-85955D98FBB8}">
      <dgm:prSet/>
      <dgm:spPr/>
      <dgm:t>
        <a:bodyPr/>
        <a:lstStyle/>
        <a:p>
          <a:endParaRPr lang="en-US"/>
        </a:p>
      </dgm:t>
    </dgm:pt>
    <dgm:pt modelId="{84F0E6C5-685F-DA42-B744-46FEB5BFE0E7}" type="sibTrans" cxnId="{E997DFB8-D38E-9247-854C-85955D98FBB8}">
      <dgm:prSet/>
      <dgm:spPr/>
      <dgm:t>
        <a:bodyPr/>
        <a:lstStyle/>
        <a:p>
          <a:endParaRPr lang="en-US"/>
        </a:p>
      </dgm:t>
    </dgm:pt>
    <dgm:pt modelId="{112044E5-FE6B-DF42-9E83-4482C772C539}">
      <dgm:prSet phldrT="[Text]" custT="1"/>
      <dgm:spPr>
        <a:solidFill>
          <a:srgbClr val="00B0F0"/>
        </a:solidFill>
        <a:ln>
          <a:noFill/>
        </a:ln>
        <a:effectLst>
          <a:glow rad="101600">
            <a:srgbClr val="7030A0">
              <a:alpha val="6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b="1" i="0">
              <a:solidFill>
                <a:schemeClr val="bg1"/>
              </a:solidFill>
              <a:effectLst>
                <a:outerShdw blurRad="63500" sx="102000" sy="102000" algn="ctr" rotWithShape="0">
                  <a:prstClr val="black">
                    <a:alpha val="40000"/>
                  </a:prstClr>
                </a:outerShdw>
              </a:effectLst>
              <a:latin typeface="+mn-lt"/>
              <a:cs typeface="Malayalam MN" pitchFamily="2" charset="0"/>
            </a:rPr>
            <a:t>Targeted Communities</a:t>
          </a:r>
        </a:p>
      </dgm:t>
    </dgm:pt>
    <dgm:pt modelId="{8074EBC2-453E-954D-A191-982F3EB1B74A}" type="parTrans" cxnId="{8C6BE8A0-9AB3-454E-8B52-6170E9DDA727}">
      <dgm:prSet/>
      <dgm:spPr/>
      <dgm:t>
        <a:bodyPr/>
        <a:lstStyle/>
        <a:p>
          <a:endParaRPr lang="en-US"/>
        </a:p>
      </dgm:t>
    </dgm:pt>
    <dgm:pt modelId="{A2874127-B473-0240-93F2-A3E8460A3F2F}" type="sibTrans" cxnId="{8C6BE8A0-9AB3-454E-8B52-6170E9DDA727}">
      <dgm:prSet/>
      <dgm:spPr/>
      <dgm:t>
        <a:bodyPr/>
        <a:lstStyle/>
        <a:p>
          <a:endParaRPr lang="en-US"/>
        </a:p>
      </dgm:t>
    </dgm:pt>
    <dgm:pt modelId="{CFA6BDA9-9875-2544-B4C6-AF95F2667483}">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Program Categories</a:t>
          </a:r>
        </a:p>
      </dgm:t>
    </dgm:pt>
    <dgm:pt modelId="{7BECAA3A-9B03-2545-A2B2-4988BDF74CC6}" type="parTrans" cxnId="{6448491D-EF36-E14B-B2AF-C353F1C420BF}">
      <dgm:prSet/>
      <dgm:spPr/>
      <dgm:t>
        <a:bodyPr/>
        <a:lstStyle/>
        <a:p>
          <a:endParaRPr lang="en-US"/>
        </a:p>
      </dgm:t>
    </dgm:pt>
    <dgm:pt modelId="{1E9F294B-5759-8141-92F9-F1E320114633}" type="sibTrans" cxnId="{6448491D-EF36-E14B-B2AF-C353F1C420BF}">
      <dgm:prSet/>
      <dgm:spPr/>
      <dgm:t>
        <a:bodyPr/>
        <a:lstStyle/>
        <a:p>
          <a:endParaRPr lang="en-US"/>
        </a:p>
      </dgm:t>
    </dgm:pt>
    <dgm:pt modelId="{51E23919-1D54-FF48-BD69-F8DA620F0A8F}">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400" b="0">
              <a:solidFill>
                <a:schemeClr val="bg1"/>
              </a:solidFill>
              <a:latin typeface="+mn-lt"/>
              <a:cs typeface="Malayalam MN" pitchFamily="2" charset="0"/>
            </a:rPr>
            <a:t>Eligible Entities</a:t>
          </a: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3200" b="1">
              <a:effectLst>
                <a:outerShdw blurRad="63500" sx="102000" sy="102000" algn="ctr" rotWithShape="0">
                  <a:prstClr val="black">
                    <a:alpha val="40000"/>
                  </a:prstClr>
                </a:outerShdw>
              </a:effectLst>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151DCA40-2245-46DC-82D1-15B0362DE52B}">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Program Priorities</a:t>
          </a:r>
        </a:p>
      </dgm:t>
    </dgm:pt>
    <dgm:pt modelId="{F3A186E2-F92B-4681-A98C-E8F9B9577319}" type="parTrans" cxnId="{C8BD5C02-B122-447F-82D0-23C436D2A2C3}">
      <dgm:prSet/>
      <dgm:spPr/>
      <dgm:t>
        <a:bodyPr/>
        <a:lstStyle/>
        <a:p>
          <a:endParaRPr lang="en-US"/>
        </a:p>
      </dgm:t>
    </dgm:pt>
    <dgm:pt modelId="{E4762FE7-72F1-49B1-9956-E31C6253B3A6}" type="sibTrans" cxnId="{C8BD5C02-B122-447F-82D0-23C436D2A2C3}">
      <dgm:prSet/>
      <dgm:spPr/>
      <dgm:t>
        <a:bodyPr/>
        <a:lstStyle/>
        <a:p>
          <a:endParaRPr lang="en-US"/>
        </a:p>
      </dgm:t>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7"/>
      <dgm:spPr/>
    </dgm:pt>
    <dgm:pt modelId="{CA5114AD-DBBA-DC49-9899-E24C48D26DAB}" type="pres">
      <dgm:prSet presAssocID="{51E23919-1D54-FF48-BD69-F8DA620F0A8F}" presName="node" presStyleLbl="vennNode1" presStyleIdx="1" presStyleCnt="7">
        <dgm:presLayoutVars>
          <dgm:bulletEnabled val="1"/>
        </dgm:presLayoutVars>
      </dgm:prSet>
      <dgm:spPr/>
    </dgm:pt>
    <dgm:pt modelId="{EA0EFF2A-DAFC-4E4D-A776-162DF4FEFFFE}" type="pres">
      <dgm:prSet presAssocID="{2A989239-8096-C545-BF64-1600BF3AADC6}" presName="node" presStyleLbl="vennNode1" presStyleIdx="2" presStyleCnt="7">
        <dgm:presLayoutVars>
          <dgm:bulletEnabled val="1"/>
        </dgm:presLayoutVars>
      </dgm:prSet>
      <dgm:spPr/>
    </dgm:pt>
    <dgm:pt modelId="{C027D90A-64E1-0149-AFC1-013BD88F2D3B}" type="pres">
      <dgm:prSet presAssocID="{1A53B02B-8055-3D4D-9B01-5719CA472919}" presName="node" presStyleLbl="vennNode1" presStyleIdx="3" presStyleCnt="7">
        <dgm:presLayoutVars>
          <dgm:bulletEnabled val="1"/>
        </dgm:presLayoutVars>
      </dgm:prSet>
      <dgm:spPr/>
    </dgm:pt>
    <dgm:pt modelId="{D6DA3358-275B-7247-ADEB-775E9D05F19F}" type="pres">
      <dgm:prSet presAssocID="{112044E5-FE6B-DF42-9E83-4482C772C539}" presName="node" presStyleLbl="vennNode1" presStyleIdx="4" presStyleCnt="7">
        <dgm:presLayoutVars>
          <dgm:bulletEnabled val="1"/>
        </dgm:presLayoutVars>
      </dgm:prSet>
      <dgm:spPr/>
    </dgm:pt>
    <dgm:pt modelId="{172920A8-70F3-DE4E-B743-C3F5A2AEE45E}" type="pres">
      <dgm:prSet presAssocID="{CFA6BDA9-9875-2544-B4C6-AF95F2667483}" presName="node" presStyleLbl="vennNode1" presStyleIdx="5" presStyleCnt="7">
        <dgm:presLayoutVars>
          <dgm:bulletEnabled val="1"/>
        </dgm:presLayoutVars>
      </dgm:prSet>
      <dgm:spPr/>
    </dgm:pt>
    <dgm:pt modelId="{97E94B3E-AA7E-4823-8978-1B91E7AC756A}" type="pres">
      <dgm:prSet presAssocID="{151DCA40-2245-46DC-82D1-15B0362DE52B}" presName="node" presStyleLbl="vennNode1" presStyleIdx="6" presStyleCnt="7">
        <dgm:presLayoutVars>
          <dgm:bulletEnabled val="1"/>
        </dgm:presLayoutVars>
      </dgm:prSet>
      <dgm:spPr/>
    </dgm:pt>
  </dgm:ptLst>
  <dgm:cxnLst>
    <dgm:cxn modelId="{C8BD5C02-B122-447F-82D0-23C436D2A2C3}" srcId="{10FC597F-A18A-BC47-80EB-6C8B367D767C}" destId="{151DCA40-2245-46DC-82D1-15B0362DE52B}" srcOrd="5" destOrd="0" parTransId="{F3A186E2-F92B-4681-A98C-E8F9B9577319}" sibTransId="{E4762FE7-72F1-49B1-9956-E31C6253B3A6}"/>
    <dgm:cxn modelId="{9D0BF211-83E6-E048-B6C8-8FF47BB913AB}" type="presOf" srcId="{10FC597F-A18A-BC47-80EB-6C8B367D767C}" destId="{03002073-7E88-EB4C-8606-4B0D0F6BDE41}"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7451071A-396C-5A41-9B6B-B6D4E62D5D0D}" type="presOf" srcId="{2A989239-8096-C545-BF64-1600BF3AADC6}" destId="{EA0EFF2A-DAFC-4E4D-A776-162DF4FEFFFE}" srcOrd="0" destOrd="0" presId="urn:microsoft.com/office/officeart/2005/8/layout/radial3"/>
    <dgm:cxn modelId="{D338621C-67B0-0D4B-A25E-3F4C27DDB856}" type="presOf" srcId="{112044E5-FE6B-DF42-9E83-4482C772C539}" destId="{D6DA3358-275B-7247-ADEB-775E9D05F19F}" srcOrd="0" destOrd="0" presId="urn:microsoft.com/office/officeart/2005/8/layout/radial3"/>
    <dgm:cxn modelId="{6448491D-EF36-E14B-B2AF-C353F1C420BF}" srcId="{10FC597F-A18A-BC47-80EB-6C8B367D767C}" destId="{CFA6BDA9-9875-2544-B4C6-AF95F2667483}" srcOrd="4" destOrd="0" parTransId="{7BECAA3A-9B03-2545-A2B2-4988BDF74CC6}" sibTransId="{1E9F294B-5759-8141-92F9-F1E320114633}"/>
    <dgm:cxn modelId="{91DC5031-D4D6-4788-AB57-AC98ABFE402D}" type="presOf" srcId="{151DCA40-2245-46DC-82D1-15B0362DE52B}" destId="{97E94B3E-AA7E-4823-8978-1B91E7AC756A}" srcOrd="0" destOrd="0" presId="urn:microsoft.com/office/officeart/2005/8/layout/radial3"/>
    <dgm:cxn modelId="{EE21F241-47FD-0840-B580-D486A82481B6}" type="presOf" srcId="{1A53B02B-8055-3D4D-9B01-5719CA472919}" destId="{C027D90A-64E1-0149-AFC1-013BD88F2D3B}" srcOrd="0" destOrd="0" presId="urn:microsoft.com/office/officeart/2005/8/layout/radial3"/>
    <dgm:cxn modelId="{395EF647-3140-AF40-B3BB-0417A94D9051}" type="presOf" srcId="{51E23919-1D54-FF48-BD69-F8DA620F0A8F}" destId="{CA5114AD-DBBA-DC49-9899-E24C48D26DAB}" srcOrd="0" destOrd="0" presId="urn:microsoft.com/office/officeart/2005/8/layout/radial3"/>
    <dgm:cxn modelId="{21378859-3796-584A-A250-BDB314F16B1F}" srcId="{10FC597F-A18A-BC47-80EB-6C8B367D767C}" destId="{2A989239-8096-C545-BF64-1600BF3AADC6}" srcOrd="1" destOrd="0" parTransId="{D756F3B4-5100-454B-825A-C6B2C8A66CBC}" sibTransId="{1D8A119A-0EF9-9942-B4F0-6B5CAA325415}"/>
    <dgm:cxn modelId="{A37C8197-FAC2-ED46-A2D2-DF67840864B2}" type="presOf" srcId="{CFA6BDA9-9875-2544-B4C6-AF95F2667483}" destId="{172920A8-70F3-DE4E-B743-C3F5A2AEE45E}" srcOrd="0" destOrd="0" presId="urn:microsoft.com/office/officeart/2005/8/layout/radial3"/>
    <dgm:cxn modelId="{8C6BE8A0-9AB3-454E-8B52-6170E9DDA727}" srcId="{10FC597F-A18A-BC47-80EB-6C8B367D767C}" destId="{112044E5-FE6B-DF42-9E83-4482C772C539}" srcOrd="3" destOrd="0" parTransId="{8074EBC2-453E-954D-A191-982F3EB1B74A}" sibTransId="{A2874127-B473-0240-93F2-A3E8460A3F2F}"/>
    <dgm:cxn modelId="{C37FDBB1-4EA7-7441-B952-F758E6970113}" srcId="{10FC597F-A18A-BC47-80EB-6C8B367D767C}" destId="{51E23919-1D54-FF48-BD69-F8DA620F0A8F}" srcOrd="0" destOrd="0" parTransId="{5A243923-A749-A14D-B2DF-6F7243A5C917}" sibTransId="{0EDAA739-56E4-144E-8EDE-05C81C937072}"/>
    <dgm:cxn modelId="{E997DFB8-D38E-9247-854C-85955D98FBB8}" srcId="{10FC597F-A18A-BC47-80EB-6C8B367D767C}" destId="{1A53B02B-8055-3D4D-9B01-5719CA472919}" srcOrd="2" destOrd="0" parTransId="{DF20F22B-F90A-5047-9655-484EDB7E063D}" sibTransId="{84F0E6C5-685F-DA42-B744-46FEB5BFE0E7}"/>
    <dgm:cxn modelId="{7D1A3CBA-F279-F543-957D-7DF667B1404D}" srcId="{E06402A7-4BBD-1A49-893F-7A377966F530}" destId="{10FC597F-A18A-BC47-80EB-6C8B367D767C}" srcOrd="0" destOrd="0" parTransId="{87BF8833-8159-BA42-910F-571B4ABEBDA2}" sibTransId="{D798F409-807B-864A-A498-6A5E08EE887A}"/>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F9C16640-CB6A-404D-9C7F-1E5F572255FA}" type="presParOf" srcId="{F122D1DC-8F00-2E43-AD13-1479B9EF4071}" destId="{EA0EFF2A-DAFC-4E4D-A776-162DF4FEFFFE}" srcOrd="2" destOrd="0" presId="urn:microsoft.com/office/officeart/2005/8/layout/radial3"/>
    <dgm:cxn modelId="{09B5ABA9-0F9D-AF43-84B0-6FC6DF9EA82E}" type="presParOf" srcId="{F122D1DC-8F00-2E43-AD13-1479B9EF4071}" destId="{C027D90A-64E1-0149-AFC1-013BD88F2D3B}" srcOrd="3" destOrd="0" presId="urn:microsoft.com/office/officeart/2005/8/layout/radial3"/>
    <dgm:cxn modelId="{23AC3B62-CC57-C644-9DA7-FF6E69F5F6C0}" type="presParOf" srcId="{F122D1DC-8F00-2E43-AD13-1479B9EF4071}" destId="{D6DA3358-275B-7247-ADEB-775E9D05F19F}" srcOrd="4" destOrd="0" presId="urn:microsoft.com/office/officeart/2005/8/layout/radial3"/>
    <dgm:cxn modelId="{C1578D25-B0FC-854C-91FF-AD6E3A4B0DFD}" type="presParOf" srcId="{F122D1DC-8F00-2E43-AD13-1479B9EF4071}" destId="{172920A8-70F3-DE4E-B743-C3F5A2AEE45E}" srcOrd="5" destOrd="0" presId="urn:microsoft.com/office/officeart/2005/8/layout/radial3"/>
    <dgm:cxn modelId="{D5E9324A-95D9-431A-954F-3D1388040607}" type="presParOf" srcId="{F122D1DC-8F00-2E43-AD13-1479B9EF4071}" destId="{97E94B3E-AA7E-4823-8978-1B91E7AC756A}"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2A989239-8096-C545-BF64-1600BF3AADC6}">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100" b="0" i="0">
              <a:solidFill>
                <a:schemeClr val="bg1"/>
              </a:solidFill>
              <a:effectLst/>
              <a:latin typeface="+mn-lt"/>
              <a:cs typeface="Malayalam MN" pitchFamily="2" charset="0"/>
            </a:rPr>
            <a:t>Targeted Industries</a:t>
          </a:r>
          <a:endParaRPr lang="en-US" sz="1100" b="0">
            <a:solidFill>
              <a:schemeClr val="bg1"/>
            </a:solidFill>
            <a:latin typeface="+mn-lt"/>
            <a:cs typeface="Malayalam MN" pitchFamily="2" charset="0"/>
          </a:endParaRPr>
        </a:p>
      </dgm:t>
    </dgm:pt>
    <dgm:pt modelId="{D756F3B4-5100-454B-825A-C6B2C8A66CBC}" type="parTrans" cxnId="{21378859-3796-584A-A250-BDB314F16B1F}">
      <dgm:prSet/>
      <dgm:spPr/>
      <dgm:t>
        <a:bodyPr/>
        <a:lstStyle/>
        <a:p>
          <a:endParaRPr lang="en-US"/>
        </a:p>
      </dgm:t>
    </dgm:pt>
    <dgm:pt modelId="{1D8A119A-0EF9-9942-B4F0-6B5CAA325415}" type="sibTrans" cxnId="{21378859-3796-584A-A250-BDB314F16B1F}">
      <dgm:prSet/>
      <dgm:spPr/>
      <dgm:t>
        <a:bodyPr/>
        <a:lstStyle/>
        <a:p>
          <a:endParaRPr lang="en-US"/>
        </a:p>
      </dgm:t>
    </dgm:pt>
    <dgm:pt modelId="{1A53B02B-8055-3D4D-9B01-5719CA472919}">
      <dgm:prSet phldrT="[Tex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glow rad="635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a:solidFill>
                <a:schemeClr val="bg1"/>
              </a:solidFill>
              <a:latin typeface="+mn-lt"/>
              <a:cs typeface="Malayalam MN" pitchFamily="2" charset="0"/>
            </a:rPr>
            <a:t>Target Populations</a:t>
          </a:r>
        </a:p>
      </dgm:t>
    </dgm:pt>
    <dgm:pt modelId="{DF20F22B-F90A-5047-9655-484EDB7E063D}" type="parTrans" cxnId="{E997DFB8-D38E-9247-854C-85955D98FBB8}">
      <dgm:prSet/>
      <dgm:spPr/>
      <dgm:t>
        <a:bodyPr/>
        <a:lstStyle/>
        <a:p>
          <a:endParaRPr lang="en-US"/>
        </a:p>
      </dgm:t>
    </dgm:pt>
    <dgm:pt modelId="{84F0E6C5-685F-DA42-B744-46FEB5BFE0E7}" type="sibTrans" cxnId="{E997DFB8-D38E-9247-854C-85955D98FBB8}">
      <dgm:prSet/>
      <dgm:spPr/>
      <dgm:t>
        <a:bodyPr/>
        <a:lstStyle/>
        <a:p>
          <a:endParaRPr lang="en-US"/>
        </a:p>
      </dgm:t>
    </dgm:pt>
    <dgm:pt modelId="{112044E5-FE6B-DF42-9E83-4482C772C539}">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050" b="0" i="0">
              <a:solidFill>
                <a:schemeClr val="bg1"/>
              </a:solidFill>
              <a:latin typeface="+mn-lt"/>
              <a:cs typeface="Malayalam MN" pitchFamily="2" charset="0"/>
            </a:rPr>
            <a:t>Targeted Communities</a:t>
          </a:r>
        </a:p>
      </dgm:t>
    </dgm:pt>
    <dgm:pt modelId="{8074EBC2-453E-954D-A191-982F3EB1B74A}" type="parTrans" cxnId="{8C6BE8A0-9AB3-454E-8B52-6170E9DDA727}">
      <dgm:prSet/>
      <dgm:spPr/>
      <dgm:t>
        <a:bodyPr/>
        <a:lstStyle/>
        <a:p>
          <a:endParaRPr lang="en-US"/>
        </a:p>
      </dgm:t>
    </dgm:pt>
    <dgm:pt modelId="{A2874127-B473-0240-93F2-A3E8460A3F2F}" type="sibTrans" cxnId="{8C6BE8A0-9AB3-454E-8B52-6170E9DDA727}">
      <dgm:prSet/>
      <dgm:spPr/>
      <dgm:t>
        <a:bodyPr/>
        <a:lstStyle/>
        <a:p>
          <a:endParaRPr lang="en-US"/>
        </a:p>
      </dgm:t>
    </dgm:pt>
    <dgm:pt modelId="{CFA6BDA9-9875-2544-B4C6-AF95F2667483}">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Program Categories</a:t>
          </a:r>
        </a:p>
      </dgm:t>
    </dgm:pt>
    <dgm:pt modelId="{7BECAA3A-9B03-2545-A2B2-4988BDF74CC6}" type="parTrans" cxnId="{6448491D-EF36-E14B-B2AF-C353F1C420BF}">
      <dgm:prSet/>
      <dgm:spPr/>
      <dgm:t>
        <a:bodyPr/>
        <a:lstStyle/>
        <a:p>
          <a:endParaRPr lang="en-US"/>
        </a:p>
      </dgm:t>
    </dgm:pt>
    <dgm:pt modelId="{1E9F294B-5759-8141-92F9-F1E320114633}" type="sibTrans" cxnId="{6448491D-EF36-E14B-B2AF-C353F1C420BF}">
      <dgm:prSet/>
      <dgm:spPr/>
      <dgm:t>
        <a:bodyPr/>
        <a:lstStyle/>
        <a:p>
          <a:endParaRPr lang="en-US"/>
        </a:p>
      </dgm:t>
    </dgm:pt>
    <dgm:pt modelId="{51E23919-1D54-FF48-BD69-F8DA620F0A8F}">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Eligible Entities</a:t>
          </a: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2800" b="1">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E870560C-B2C7-475A-A1F9-CBE65CEB4F2A}">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Program Priorities</a:t>
          </a:r>
        </a:p>
      </dgm:t>
    </dgm:pt>
    <dgm:pt modelId="{645976D1-32A4-4282-99B7-B1C1F7A086A5}" type="parTrans" cxnId="{09006F73-62F3-4BE6-9673-BB131BEAA2E2}">
      <dgm:prSet/>
      <dgm:spPr/>
    </dgm:pt>
    <dgm:pt modelId="{6AE5C26C-B564-45F7-ADFA-981394083C13}" type="sibTrans" cxnId="{09006F73-62F3-4BE6-9673-BB131BEAA2E2}">
      <dgm:prSet/>
      <dgm:spPr/>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7"/>
      <dgm:spPr/>
    </dgm:pt>
    <dgm:pt modelId="{CA5114AD-DBBA-DC49-9899-E24C48D26DAB}" type="pres">
      <dgm:prSet presAssocID="{51E23919-1D54-FF48-BD69-F8DA620F0A8F}" presName="node" presStyleLbl="vennNode1" presStyleIdx="1" presStyleCnt="7">
        <dgm:presLayoutVars>
          <dgm:bulletEnabled val="1"/>
        </dgm:presLayoutVars>
      </dgm:prSet>
      <dgm:spPr/>
    </dgm:pt>
    <dgm:pt modelId="{EA0EFF2A-DAFC-4E4D-A776-162DF4FEFFFE}" type="pres">
      <dgm:prSet presAssocID="{2A989239-8096-C545-BF64-1600BF3AADC6}" presName="node" presStyleLbl="vennNode1" presStyleIdx="2" presStyleCnt="7">
        <dgm:presLayoutVars>
          <dgm:bulletEnabled val="1"/>
        </dgm:presLayoutVars>
      </dgm:prSet>
      <dgm:spPr/>
    </dgm:pt>
    <dgm:pt modelId="{C027D90A-64E1-0149-AFC1-013BD88F2D3B}" type="pres">
      <dgm:prSet presAssocID="{1A53B02B-8055-3D4D-9B01-5719CA472919}" presName="node" presStyleLbl="vennNode1" presStyleIdx="3" presStyleCnt="7">
        <dgm:presLayoutVars>
          <dgm:bulletEnabled val="1"/>
        </dgm:presLayoutVars>
      </dgm:prSet>
      <dgm:spPr/>
    </dgm:pt>
    <dgm:pt modelId="{D6DA3358-275B-7247-ADEB-775E9D05F19F}" type="pres">
      <dgm:prSet presAssocID="{112044E5-FE6B-DF42-9E83-4482C772C539}" presName="node" presStyleLbl="vennNode1" presStyleIdx="4" presStyleCnt="7">
        <dgm:presLayoutVars>
          <dgm:bulletEnabled val="1"/>
        </dgm:presLayoutVars>
      </dgm:prSet>
      <dgm:spPr/>
    </dgm:pt>
    <dgm:pt modelId="{172920A8-70F3-DE4E-B743-C3F5A2AEE45E}" type="pres">
      <dgm:prSet presAssocID="{CFA6BDA9-9875-2544-B4C6-AF95F2667483}" presName="node" presStyleLbl="vennNode1" presStyleIdx="5" presStyleCnt="7">
        <dgm:presLayoutVars>
          <dgm:bulletEnabled val="1"/>
        </dgm:presLayoutVars>
      </dgm:prSet>
      <dgm:spPr/>
    </dgm:pt>
    <dgm:pt modelId="{5B8D0CE1-6637-4CB1-BF05-788886B3CF59}" type="pres">
      <dgm:prSet presAssocID="{E870560C-B2C7-475A-A1F9-CBE65CEB4F2A}" presName="node" presStyleLbl="vennNode1" presStyleIdx="6" presStyleCnt="7">
        <dgm:presLayoutVars>
          <dgm:bulletEnabled val="1"/>
        </dgm:presLayoutVars>
      </dgm:prSet>
      <dgm:spPr/>
    </dgm:pt>
  </dgm:ptLst>
  <dgm:cxnLst>
    <dgm:cxn modelId="{9D0BF211-83E6-E048-B6C8-8FF47BB913AB}" type="presOf" srcId="{10FC597F-A18A-BC47-80EB-6C8B367D767C}" destId="{03002073-7E88-EB4C-8606-4B0D0F6BDE41}"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7451071A-396C-5A41-9B6B-B6D4E62D5D0D}" type="presOf" srcId="{2A989239-8096-C545-BF64-1600BF3AADC6}" destId="{EA0EFF2A-DAFC-4E4D-A776-162DF4FEFFFE}" srcOrd="0" destOrd="0" presId="urn:microsoft.com/office/officeart/2005/8/layout/radial3"/>
    <dgm:cxn modelId="{D338621C-67B0-0D4B-A25E-3F4C27DDB856}" type="presOf" srcId="{112044E5-FE6B-DF42-9E83-4482C772C539}" destId="{D6DA3358-275B-7247-ADEB-775E9D05F19F}" srcOrd="0" destOrd="0" presId="urn:microsoft.com/office/officeart/2005/8/layout/radial3"/>
    <dgm:cxn modelId="{6448491D-EF36-E14B-B2AF-C353F1C420BF}" srcId="{10FC597F-A18A-BC47-80EB-6C8B367D767C}" destId="{CFA6BDA9-9875-2544-B4C6-AF95F2667483}" srcOrd="4" destOrd="0" parTransId="{7BECAA3A-9B03-2545-A2B2-4988BDF74CC6}" sibTransId="{1E9F294B-5759-8141-92F9-F1E320114633}"/>
    <dgm:cxn modelId="{EE21F241-47FD-0840-B580-D486A82481B6}" type="presOf" srcId="{1A53B02B-8055-3D4D-9B01-5719CA472919}" destId="{C027D90A-64E1-0149-AFC1-013BD88F2D3B}" srcOrd="0" destOrd="0" presId="urn:microsoft.com/office/officeart/2005/8/layout/radial3"/>
    <dgm:cxn modelId="{395EF647-3140-AF40-B3BB-0417A94D9051}" type="presOf" srcId="{51E23919-1D54-FF48-BD69-F8DA620F0A8F}" destId="{CA5114AD-DBBA-DC49-9899-E24C48D26DAB}" srcOrd="0" destOrd="0" presId="urn:microsoft.com/office/officeart/2005/8/layout/radial3"/>
    <dgm:cxn modelId="{09006F73-62F3-4BE6-9673-BB131BEAA2E2}" srcId="{10FC597F-A18A-BC47-80EB-6C8B367D767C}" destId="{E870560C-B2C7-475A-A1F9-CBE65CEB4F2A}" srcOrd="5" destOrd="0" parTransId="{645976D1-32A4-4282-99B7-B1C1F7A086A5}" sibTransId="{6AE5C26C-B564-45F7-ADFA-981394083C13}"/>
    <dgm:cxn modelId="{21378859-3796-584A-A250-BDB314F16B1F}" srcId="{10FC597F-A18A-BC47-80EB-6C8B367D767C}" destId="{2A989239-8096-C545-BF64-1600BF3AADC6}" srcOrd="1" destOrd="0" parTransId="{D756F3B4-5100-454B-825A-C6B2C8A66CBC}" sibTransId="{1D8A119A-0EF9-9942-B4F0-6B5CAA325415}"/>
    <dgm:cxn modelId="{A37C8197-FAC2-ED46-A2D2-DF67840864B2}" type="presOf" srcId="{CFA6BDA9-9875-2544-B4C6-AF95F2667483}" destId="{172920A8-70F3-DE4E-B743-C3F5A2AEE45E}" srcOrd="0" destOrd="0" presId="urn:microsoft.com/office/officeart/2005/8/layout/radial3"/>
    <dgm:cxn modelId="{8C6BE8A0-9AB3-454E-8B52-6170E9DDA727}" srcId="{10FC597F-A18A-BC47-80EB-6C8B367D767C}" destId="{112044E5-FE6B-DF42-9E83-4482C772C539}" srcOrd="3" destOrd="0" parTransId="{8074EBC2-453E-954D-A191-982F3EB1B74A}" sibTransId="{A2874127-B473-0240-93F2-A3E8460A3F2F}"/>
    <dgm:cxn modelId="{A0C05FAB-6F7C-4208-B8AE-6E7520BF3FFC}" type="presOf" srcId="{E870560C-B2C7-475A-A1F9-CBE65CEB4F2A}" destId="{5B8D0CE1-6637-4CB1-BF05-788886B3CF59}" srcOrd="0" destOrd="0" presId="urn:microsoft.com/office/officeart/2005/8/layout/radial3"/>
    <dgm:cxn modelId="{C37FDBB1-4EA7-7441-B952-F758E6970113}" srcId="{10FC597F-A18A-BC47-80EB-6C8B367D767C}" destId="{51E23919-1D54-FF48-BD69-F8DA620F0A8F}" srcOrd="0" destOrd="0" parTransId="{5A243923-A749-A14D-B2DF-6F7243A5C917}" sibTransId="{0EDAA739-56E4-144E-8EDE-05C81C937072}"/>
    <dgm:cxn modelId="{E997DFB8-D38E-9247-854C-85955D98FBB8}" srcId="{10FC597F-A18A-BC47-80EB-6C8B367D767C}" destId="{1A53B02B-8055-3D4D-9B01-5719CA472919}" srcOrd="2" destOrd="0" parTransId="{DF20F22B-F90A-5047-9655-484EDB7E063D}" sibTransId="{84F0E6C5-685F-DA42-B744-46FEB5BFE0E7}"/>
    <dgm:cxn modelId="{7D1A3CBA-F279-F543-957D-7DF667B1404D}" srcId="{E06402A7-4BBD-1A49-893F-7A377966F530}" destId="{10FC597F-A18A-BC47-80EB-6C8B367D767C}" srcOrd="0" destOrd="0" parTransId="{87BF8833-8159-BA42-910F-571B4ABEBDA2}" sibTransId="{D798F409-807B-864A-A498-6A5E08EE887A}"/>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F9C16640-CB6A-404D-9C7F-1E5F572255FA}" type="presParOf" srcId="{F122D1DC-8F00-2E43-AD13-1479B9EF4071}" destId="{EA0EFF2A-DAFC-4E4D-A776-162DF4FEFFFE}" srcOrd="2" destOrd="0" presId="urn:microsoft.com/office/officeart/2005/8/layout/radial3"/>
    <dgm:cxn modelId="{09B5ABA9-0F9D-AF43-84B0-6FC6DF9EA82E}" type="presParOf" srcId="{F122D1DC-8F00-2E43-AD13-1479B9EF4071}" destId="{C027D90A-64E1-0149-AFC1-013BD88F2D3B}" srcOrd="3" destOrd="0" presId="urn:microsoft.com/office/officeart/2005/8/layout/radial3"/>
    <dgm:cxn modelId="{23AC3B62-CC57-C644-9DA7-FF6E69F5F6C0}" type="presParOf" srcId="{F122D1DC-8F00-2E43-AD13-1479B9EF4071}" destId="{D6DA3358-275B-7247-ADEB-775E9D05F19F}" srcOrd="4" destOrd="0" presId="urn:microsoft.com/office/officeart/2005/8/layout/radial3"/>
    <dgm:cxn modelId="{C1578D25-B0FC-854C-91FF-AD6E3A4B0DFD}" type="presParOf" srcId="{F122D1DC-8F00-2E43-AD13-1479B9EF4071}" destId="{172920A8-70F3-DE4E-B743-C3F5A2AEE45E}" srcOrd="5" destOrd="0" presId="urn:microsoft.com/office/officeart/2005/8/layout/radial3"/>
    <dgm:cxn modelId="{857AA9F9-042E-4D1E-9663-E15C44E3F800}" type="presParOf" srcId="{F122D1DC-8F00-2E43-AD13-1479B9EF4071}" destId="{5B8D0CE1-6637-4CB1-BF05-788886B3CF59}"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2A989239-8096-C545-BF64-1600BF3AADC6}">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a:solidFill>
                <a:schemeClr val="bg1"/>
              </a:solidFill>
              <a:effectLst/>
              <a:latin typeface="+mn-lt"/>
              <a:cs typeface="Malayalam MN" pitchFamily="2" charset="0"/>
            </a:rPr>
            <a:t>Targeted Industries</a:t>
          </a:r>
          <a:endParaRPr lang="en-US" sz="1200" b="0">
            <a:solidFill>
              <a:schemeClr val="bg1"/>
            </a:solidFill>
            <a:latin typeface="+mn-lt"/>
            <a:cs typeface="Malayalam MN" pitchFamily="2" charset="0"/>
          </a:endParaRPr>
        </a:p>
      </dgm:t>
    </dgm:pt>
    <dgm:pt modelId="{D756F3B4-5100-454B-825A-C6B2C8A66CBC}" type="parTrans" cxnId="{21378859-3796-584A-A250-BDB314F16B1F}">
      <dgm:prSet/>
      <dgm:spPr/>
      <dgm:t>
        <a:bodyPr/>
        <a:lstStyle/>
        <a:p>
          <a:endParaRPr lang="en-US"/>
        </a:p>
      </dgm:t>
    </dgm:pt>
    <dgm:pt modelId="{1D8A119A-0EF9-9942-B4F0-6B5CAA325415}" type="sibTrans" cxnId="{21378859-3796-584A-A250-BDB314F16B1F}">
      <dgm:prSet/>
      <dgm:spPr/>
      <dgm:t>
        <a:bodyPr/>
        <a:lstStyle/>
        <a:p>
          <a:endParaRPr lang="en-US"/>
        </a:p>
      </dgm:t>
    </dgm:pt>
    <dgm:pt modelId="{1A53B02B-8055-3D4D-9B01-5719CA472919}">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Targeted Populations</a:t>
          </a:r>
        </a:p>
      </dgm:t>
    </dgm:pt>
    <dgm:pt modelId="{DF20F22B-F90A-5047-9655-484EDB7E063D}" type="parTrans" cxnId="{E997DFB8-D38E-9247-854C-85955D98FBB8}">
      <dgm:prSet/>
      <dgm:spPr/>
      <dgm:t>
        <a:bodyPr/>
        <a:lstStyle/>
        <a:p>
          <a:endParaRPr lang="en-US"/>
        </a:p>
      </dgm:t>
    </dgm:pt>
    <dgm:pt modelId="{84F0E6C5-685F-DA42-B744-46FEB5BFE0E7}" type="sibTrans" cxnId="{E997DFB8-D38E-9247-854C-85955D98FBB8}">
      <dgm:prSet/>
      <dgm:spPr/>
      <dgm:t>
        <a:bodyPr/>
        <a:lstStyle/>
        <a:p>
          <a:endParaRPr lang="en-US"/>
        </a:p>
      </dgm:t>
    </dgm:pt>
    <dgm:pt modelId="{112044E5-FE6B-DF42-9E83-4482C772C539}">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a:solidFill>
                <a:schemeClr val="bg1"/>
              </a:solidFill>
              <a:latin typeface="+mn-lt"/>
              <a:cs typeface="Malayalam MN" pitchFamily="2" charset="0"/>
            </a:rPr>
            <a:t>Targeted Communities</a:t>
          </a:r>
        </a:p>
      </dgm:t>
    </dgm:pt>
    <dgm:pt modelId="{8074EBC2-453E-954D-A191-982F3EB1B74A}" type="parTrans" cxnId="{8C6BE8A0-9AB3-454E-8B52-6170E9DDA727}">
      <dgm:prSet/>
      <dgm:spPr/>
      <dgm:t>
        <a:bodyPr/>
        <a:lstStyle/>
        <a:p>
          <a:endParaRPr lang="en-US"/>
        </a:p>
      </dgm:t>
    </dgm:pt>
    <dgm:pt modelId="{A2874127-B473-0240-93F2-A3E8460A3F2F}" type="sibTrans" cxnId="{8C6BE8A0-9AB3-454E-8B52-6170E9DDA727}">
      <dgm:prSet/>
      <dgm:spPr/>
      <dgm:t>
        <a:bodyPr/>
        <a:lstStyle/>
        <a:p>
          <a:endParaRPr lang="en-US"/>
        </a:p>
      </dgm:t>
    </dgm:pt>
    <dgm:pt modelId="{CFA6BDA9-9875-2544-B4C6-AF95F2667483}">
      <dgm:prSet custT="1"/>
      <dgm:spPr>
        <a:solidFill>
          <a:srgbClr val="7030A0"/>
        </a:solidFill>
        <a:ln>
          <a:solidFill>
            <a:srgbClr val="7030A0"/>
          </a:solidFill>
        </a:ln>
        <a:effectLst>
          <a:glow rad="101600">
            <a:srgbClr val="C00000">
              <a:alpha val="6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b="1">
              <a:solidFill>
                <a:schemeClr val="bg1"/>
              </a:solidFill>
              <a:latin typeface="+mn-lt"/>
              <a:cs typeface="Malayalam MN" pitchFamily="2" charset="0"/>
            </a:rPr>
            <a:t>Program Categories</a:t>
          </a:r>
        </a:p>
      </dgm:t>
    </dgm:pt>
    <dgm:pt modelId="{7BECAA3A-9B03-2545-A2B2-4988BDF74CC6}" type="parTrans" cxnId="{6448491D-EF36-E14B-B2AF-C353F1C420BF}">
      <dgm:prSet/>
      <dgm:spPr/>
      <dgm:t>
        <a:bodyPr/>
        <a:lstStyle/>
        <a:p>
          <a:endParaRPr lang="en-US"/>
        </a:p>
      </dgm:t>
    </dgm:pt>
    <dgm:pt modelId="{1E9F294B-5759-8141-92F9-F1E320114633}" type="sibTrans" cxnId="{6448491D-EF36-E14B-B2AF-C353F1C420BF}">
      <dgm:prSet/>
      <dgm:spPr/>
      <dgm:t>
        <a:bodyPr/>
        <a:lstStyle/>
        <a:p>
          <a:endParaRPr lang="en-US"/>
        </a:p>
      </dgm:t>
    </dgm:pt>
    <dgm:pt modelId="{51E23919-1D54-FF48-BD69-F8DA620F0A8F}">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Eligible Entities</a:t>
          </a: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3200" b="1">
              <a:effectLst>
                <a:outerShdw blurRad="63500" sx="102000" sy="102000" algn="ctr" rotWithShape="0">
                  <a:prstClr val="black">
                    <a:alpha val="40000"/>
                  </a:prstClr>
                </a:outerShdw>
              </a:effectLst>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5CC9B8F9-CDCF-40F9-A04E-ACF1E36A610B}">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1">
              <a:solidFill>
                <a:schemeClr val="bg1"/>
              </a:solidFill>
              <a:latin typeface="+mn-lt"/>
              <a:cs typeface="Malayalam MN" pitchFamily="2" charset="0"/>
            </a:rPr>
            <a:t>Program Priorities</a:t>
          </a:r>
          <a:endParaRPr lang="en-US" sz="1200" b="0" i="0">
            <a:solidFill>
              <a:schemeClr val="bg1"/>
            </a:solidFill>
            <a:latin typeface="+mn-lt"/>
            <a:cs typeface="Malayalam MN" pitchFamily="2" charset="0"/>
          </a:endParaRPr>
        </a:p>
      </dgm:t>
    </dgm:pt>
    <dgm:pt modelId="{AF09808A-9E3A-478E-B9C3-8EEA40FA2670}" type="parTrans" cxnId="{35FB9887-73C2-4D39-B36B-59BCD06D7ABF}">
      <dgm:prSet/>
      <dgm:spPr/>
      <dgm:t>
        <a:bodyPr/>
        <a:lstStyle/>
        <a:p>
          <a:endParaRPr lang="en-US"/>
        </a:p>
      </dgm:t>
    </dgm:pt>
    <dgm:pt modelId="{F1C10230-A9CA-4C71-8370-EFF5609BEDD0}" type="sibTrans" cxnId="{35FB9887-73C2-4D39-B36B-59BCD06D7ABF}">
      <dgm:prSet/>
      <dgm:spPr/>
      <dgm:t>
        <a:bodyPr/>
        <a:lstStyle/>
        <a:p>
          <a:endParaRPr lang="en-US"/>
        </a:p>
      </dgm:t>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7"/>
      <dgm:spPr/>
    </dgm:pt>
    <dgm:pt modelId="{CA5114AD-DBBA-DC49-9899-E24C48D26DAB}" type="pres">
      <dgm:prSet presAssocID="{51E23919-1D54-FF48-BD69-F8DA620F0A8F}" presName="node" presStyleLbl="vennNode1" presStyleIdx="1" presStyleCnt="7">
        <dgm:presLayoutVars>
          <dgm:bulletEnabled val="1"/>
        </dgm:presLayoutVars>
      </dgm:prSet>
      <dgm:spPr/>
    </dgm:pt>
    <dgm:pt modelId="{EA0EFF2A-DAFC-4E4D-A776-162DF4FEFFFE}" type="pres">
      <dgm:prSet presAssocID="{2A989239-8096-C545-BF64-1600BF3AADC6}" presName="node" presStyleLbl="vennNode1" presStyleIdx="2" presStyleCnt="7">
        <dgm:presLayoutVars>
          <dgm:bulletEnabled val="1"/>
        </dgm:presLayoutVars>
      </dgm:prSet>
      <dgm:spPr/>
    </dgm:pt>
    <dgm:pt modelId="{C027D90A-64E1-0149-AFC1-013BD88F2D3B}" type="pres">
      <dgm:prSet presAssocID="{1A53B02B-8055-3D4D-9B01-5719CA472919}" presName="node" presStyleLbl="vennNode1" presStyleIdx="3" presStyleCnt="7">
        <dgm:presLayoutVars>
          <dgm:bulletEnabled val="1"/>
        </dgm:presLayoutVars>
      </dgm:prSet>
      <dgm:spPr/>
    </dgm:pt>
    <dgm:pt modelId="{D6DA3358-275B-7247-ADEB-775E9D05F19F}" type="pres">
      <dgm:prSet presAssocID="{112044E5-FE6B-DF42-9E83-4482C772C539}" presName="node" presStyleLbl="vennNode1" presStyleIdx="4" presStyleCnt="7">
        <dgm:presLayoutVars>
          <dgm:bulletEnabled val="1"/>
        </dgm:presLayoutVars>
      </dgm:prSet>
      <dgm:spPr/>
    </dgm:pt>
    <dgm:pt modelId="{172920A8-70F3-DE4E-B743-C3F5A2AEE45E}" type="pres">
      <dgm:prSet presAssocID="{CFA6BDA9-9875-2544-B4C6-AF95F2667483}" presName="node" presStyleLbl="vennNode1" presStyleIdx="5" presStyleCnt="7">
        <dgm:presLayoutVars>
          <dgm:bulletEnabled val="1"/>
        </dgm:presLayoutVars>
      </dgm:prSet>
      <dgm:spPr/>
    </dgm:pt>
    <dgm:pt modelId="{DDFC45E4-B504-43F5-94C6-0D4301A1EC7B}" type="pres">
      <dgm:prSet presAssocID="{5CC9B8F9-CDCF-40F9-A04E-ACF1E36A610B}" presName="node" presStyleLbl="vennNode1" presStyleIdx="6" presStyleCnt="7">
        <dgm:presLayoutVars>
          <dgm:bulletEnabled val="1"/>
        </dgm:presLayoutVars>
      </dgm:prSet>
      <dgm:spPr/>
    </dgm:pt>
  </dgm:ptLst>
  <dgm:cxnLst>
    <dgm:cxn modelId="{9D0BF211-83E6-E048-B6C8-8FF47BB913AB}" type="presOf" srcId="{10FC597F-A18A-BC47-80EB-6C8B367D767C}" destId="{03002073-7E88-EB4C-8606-4B0D0F6BDE41}"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7451071A-396C-5A41-9B6B-B6D4E62D5D0D}" type="presOf" srcId="{2A989239-8096-C545-BF64-1600BF3AADC6}" destId="{EA0EFF2A-DAFC-4E4D-A776-162DF4FEFFFE}" srcOrd="0" destOrd="0" presId="urn:microsoft.com/office/officeart/2005/8/layout/radial3"/>
    <dgm:cxn modelId="{D338621C-67B0-0D4B-A25E-3F4C27DDB856}" type="presOf" srcId="{112044E5-FE6B-DF42-9E83-4482C772C539}" destId="{D6DA3358-275B-7247-ADEB-775E9D05F19F}" srcOrd="0" destOrd="0" presId="urn:microsoft.com/office/officeart/2005/8/layout/radial3"/>
    <dgm:cxn modelId="{6448491D-EF36-E14B-B2AF-C353F1C420BF}" srcId="{10FC597F-A18A-BC47-80EB-6C8B367D767C}" destId="{CFA6BDA9-9875-2544-B4C6-AF95F2667483}" srcOrd="4" destOrd="0" parTransId="{7BECAA3A-9B03-2545-A2B2-4988BDF74CC6}" sibTransId="{1E9F294B-5759-8141-92F9-F1E320114633}"/>
    <dgm:cxn modelId="{EE21F241-47FD-0840-B580-D486A82481B6}" type="presOf" srcId="{1A53B02B-8055-3D4D-9B01-5719CA472919}" destId="{C027D90A-64E1-0149-AFC1-013BD88F2D3B}" srcOrd="0" destOrd="0" presId="urn:microsoft.com/office/officeart/2005/8/layout/radial3"/>
    <dgm:cxn modelId="{395EF647-3140-AF40-B3BB-0417A94D9051}" type="presOf" srcId="{51E23919-1D54-FF48-BD69-F8DA620F0A8F}" destId="{CA5114AD-DBBA-DC49-9899-E24C48D26DAB}" srcOrd="0" destOrd="0" presId="urn:microsoft.com/office/officeart/2005/8/layout/radial3"/>
    <dgm:cxn modelId="{21378859-3796-584A-A250-BDB314F16B1F}" srcId="{10FC597F-A18A-BC47-80EB-6C8B367D767C}" destId="{2A989239-8096-C545-BF64-1600BF3AADC6}" srcOrd="1" destOrd="0" parTransId="{D756F3B4-5100-454B-825A-C6B2C8A66CBC}" sibTransId="{1D8A119A-0EF9-9942-B4F0-6B5CAA325415}"/>
    <dgm:cxn modelId="{35FB9887-73C2-4D39-B36B-59BCD06D7ABF}" srcId="{10FC597F-A18A-BC47-80EB-6C8B367D767C}" destId="{5CC9B8F9-CDCF-40F9-A04E-ACF1E36A610B}" srcOrd="5" destOrd="0" parTransId="{AF09808A-9E3A-478E-B9C3-8EEA40FA2670}" sibTransId="{F1C10230-A9CA-4C71-8370-EFF5609BEDD0}"/>
    <dgm:cxn modelId="{A37C8197-FAC2-ED46-A2D2-DF67840864B2}" type="presOf" srcId="{CFA6BDA9-9875-2544-B4C6-AF95F2667483}" destId="{172920A8-70F3-DE4E-B743-C3F5A2AEE45E}" srcOrd="0" destOrd="0" presId="urn:microsoft.com/office/officeart/2005/8/layout/radial3"/>
    <dgm:cxn modelId="{8C6BE8A0-9AB3-454E-8B52-6170E9DDA727}" srcId="{10FC597F-A18A-BC47-80EB-6C8B367D767C}" destId="{112044E5-FE6B-DF42-9E83-4482C772C539}" srcOrd="3" destOrd="0" parTransId="{8074EBC2-453E-954D-A191-982F3EB1B74A}" sibTransId="{A2874127-B473-0240-93F2-A3E8460A3F2F}"/>
    <dgm:cxn modelId="{C37FDBB1-4EA7-7441-B952-F758E6970113}" srcId="{10FC597F-A18A-BC47-80EB-6C8B367D767C}" destId="{51E23919-1D54-FF48-BD69-F8DA620F0A8F}" srcOrd="0" destOrd="0" parTransId="{5A243923-A749-A14D-B2DF-6F7243A5C917}" sibTransId="{0EDAA739-56E4-144E-8EDE-05C81C937072}"/>
    <dgm:cxn modelId="{E997DFB8-D38E-9247-854C-85955D98FBB8}" srcId="{10FC597F-A18A-BC47-80EB-6C8B367D767C}" destId="{1A53B02B-8055-3D4D-9B01-5719CA472919}" srcOrd="2" destOrd="0" parTransId="{DF20F22B-F90A-5047-9655-484EDB7E063D}" sibTransId="{84F0E6C5-685F-DA42-B744-46FEB5BFE0E7}"/>
    <dgm:cxn modelId="{7D1A3CBA-F279-F543-957D-7DF667B1404D}" srcId="{E06402A7-4BBD-1A49-893F-7A377966F530}" destId="{10FC597F-A18A-BC47-80EB-6C8B367D767C}" srcOrd="0" destOrd="0" parTransId="{87BF8833-8159-BA42-910F-571B4ABEBDA2}" sibTransId="{D798F409-807B-864A-A498-6A5E08EE887A}"/>
    <dgm:cxn modelId="{B809E6F8-6723-4840-A0CD-B12D19566621}" type="presOf" srcId="{5CC9B8F9-CDCF-40F9-A04E-ACF1E36A610B}" destId="{DDFC45E4-B504-43F5-94C6-0D4301A1EC7B}" srcOrd="0" destOrd="0" presId="urn:microsoft.com/office/officeart/2005/8/layout/radial3"/>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F9C16640-CB6A-404D-9C7F-1E5F572255FA}" type="presParOf" srcId="{F122D1DC-8F00-2E43-AD13-1479B9EF4071}" destId="{EA0EFF2A-DAFC-4E4D-A776-162DF4FEFFFE}" srcOrd="2" destOrd="0" presId="urn:microsoft.com/office/officeart/2005/8/layout/radial3"/>
    <dgm:cxn modelId="{09B5ABA9-0F9D-AF43-84B0-6FC6DF9EA82E}" type="presParOf" srcId="{F122D1DC-8F00-2E43-AD13-1479B9EF4071}" destId="{C027D90A-64E1-0149-AFC1-013BD88F2D3B}" srcOrd="3" destOrd="0" presId="urn:microsoft.com/office/officeart/2005/8/layout/radial3"/>
    <dgm:cxn modelId="{23AC3B62-CC57-C644-9DA7-FF6E69F5F6C0}" type="presParOf" srcId="{F122D1DC-8F00-2E43-AD13-1479B9EF4071}" destId="{D6DA3358-275B-7247-ADEB-775E9D05F19F}" srcOrd="4" destOrd="0" presId="urn:microsoft.com/office/officeart/2005/8/layout/radial3"/>
    <dgm:cxn modelId="{C1578D25-B0FC-854C-91FF-AD6E3A4B0DFD}" type="presParOf" srcId="{F122D1DC-8F00-2E43-AD13-1479B9EF4071}" destId="{172920A8-70F3-DE4E-B743-C3F5A2AEE45E}" srcOrd="5" destOrd="0" presId="urn:microsoft.com/office/officeart/2005/8/layout/radial3"/>
    <dgm:cxn modelId="{E8227F01-A67C-4FBF-A646-221829D2FC1B}" type="presParOf" srcId="{F122D1DC-8F00-2E43-AD13-1479B9EF4071}" destId="{DDFC45E4-B504-43F5-94C6-0D4301A1EC7B}"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2A989239-8096-C545-BF64-1600BF3AADC6}">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a:solidFill>
                <a:schemeClr val="bg1"/>
              </a:solidFill>
              <a:effectLst/>
              <a:latin typeface="+mn-lt"/>
              <a:cs typeface="Malayalam MN" pitchFamily="2" charset="0"/>
            </a:rPr>
            <a:t>Targeted Industries</a:t>
          </a:r>
          <a:endParaRPr lang="en-US" sz="1200" b="0">
            <a:solidFill>
              <a:schemeClr val="bg1"/>
            </a:solidFill>
            <a:latin typeface="+mn-lt"/>
            <a:cs typeface="Malayalam MN" pitchFamily="2" charset="0"/>
          </a:endParaRPr>
        </a:p>
      </dgm:t>
    </dgm:pt>
    <dgm:pt modelId="{D756F3B4-5100-454B-825A-C6B2C8A66CBC}" type="parTrans" cxnId="{21378859-3796-584A-A250-BDB314F16B1F}">
      <dgm:prSet/>
      <dgm:spPr/>
      <dgm:t>
        <a:bodyPr/>
        <a:lstStyle/>
        <a:p>
          <a:endParaRPr lang="en-US"/>
        </a:p>
      </dgm:t>
    </dgm:pt>
    <dgm:pt modelId="{1D8A119A-0EF9-9942-B4F0-6B5CAA325415}" type="sibTrans" cxnId="{21378859-3796-584A-A250-BDB314F16B1F}">
      <dgm:prSet/>
      <dgm:spPr/>
      <dgm:t>
        <a:bodyPr/>
        <a:lstStyle/>
        <a:p>
          <a:endParaRPr lang="en-US"/>
        </a:p>
      </dgm:t>
    </dgm:pt>
    <dgm:pt modelId="{1A53B02B-8055-3D4D-9B01-5719CA472919}">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Targeted Populations</a:t>
          </a:r>
        </a:p>
      </dgm:t>
    </dgm:pt>
    <dgm:pt modelId="{DF20F22B-F90A-5047-9655-484EDB7E063D}" type="parTrans" cxnId="{E997DFB8-D38E-9247-854C-85955D98FBB8}">
      <dgm:prSet/>
      <dgm:spPr/>
      <dgm:t>
        <a:bodyPr/>
        <a:lstStyle/>
        <a:p>
          <a:endParaRPr lang="en-US"/>
        </a:p>
      </dgm:t>
    </dgm:pt>
    <dgm:pt modelId="{84F0E6C5-685F-DA42-B744-46FEB5BFE0E7}" type="sibTrans" cxnId="{E997DFB8-D38E-9247-854C-85955D98FBB8}">
      <dgm:prSet/>
      <dgm:spPr/>
      <dgm:t>
        <a:bodyPr/>
        <a:lstStyle/>
        <a:p>
          <a:endParaRPr lang="en-US"/>
        </a:p>
      </dgm:t>
    </dgm:pt>
    <dgm:pt modelId="{112044E5-FE6B-DF42-9E83-4482C772C539}">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a:solidFill>
                <a:schemeClr val="bg1"/>
              </a:solidFill>
              <a:latin typeface="+mn-lt"/>
              <a:cs typeface="Malayalam MN" pitchFamily="2" charset="0"/>
            </a:rPr>
            <a:t>Targeted Communities</a:t>
          </a:r>
        </a:p>
      </dgm:t>
    </dgm:pt>
    <dgm:pt modelId="{8074EBC2-453E-954D-A191-982F3EB1B74A}" type="parTrans" cxnId="{8C6BE8A0-9AB3-454E-8B52-6170E9DDA727}">
      <dgm:prSet/>
      <dgm:spPr/>
      <dgm:t>
        <a:bodyPr/>
        <a:lstStyle/>
        <a:p>
          <a:endParaRPr lang="en-US"/>
        </a:p>
      </dgm:t>
    </dgm:pt>
    <dgm:pt modelId="{A2874127-B473-0240-93F2-A3E8460A3F2F}" type="sibTrans" cxnId="{8C6BE8A0-9AB3-454E-8B52-6170E9DDA727}">
      <dgm:prSet/>
      <dgm:spPr/>
      <dgm:t>
        <a:bodyPr/>
        <a:lstStyle/>
        <a:p>
          <a:endParaRPr lang="en-US"/>
        </a:p>
      </dgm:t>
    </dgm:pt>
    <dgm:pt modelId="{51E23919-1D54-FF48-BD69-F8DA620F0A8F}">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Eligible Entities</a:t>
          </a: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3200" b="1">
              <a:effectLst>
                <a:outerShdw blurRad="63500" sx="102000" sy="102000" algn="ctr" rotWithShape="0">
                  <a:prstClr val="black">
                    <a:alpha val="40000"/>
                  </a:prstClr>
                </a:outerShdw>
              </a:effectLst>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7D9A4418-5A30-4EA4-9D2D-FD322BE9FEB3}">
      <dgm:prSet custT="1"/>
      <dgm:spPr>
        <a:solidFill>
          <a:srgbClr val="C00000"/>
        </a:solidFill>
        <a:ln>
          <a:noFill/>
        </a:ln>
        <a:effectLst>
          <a:glow rad="101600">
            <a:srgbClr val="C00000">
              <a:alpha val="6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b="1">
              <a:solidFill>
                <a:schemeClr val="bg1"/>
              </a:solidFill>
              <a:latin typeface="+mn-lt"/>
              <a:cs typeface="Malayalam MN" pitchFamily="2" charset="0"/>
            </a:rPr>
            <a:t>Program Priorities</a:t>
          </a:r>
        </a:p>
      </dgm:t>
    </dgm:pt>
    <dgm:pt modelId="{665FEDF6-FA70-4576-93D4-58E9C5D27474}" type="parTrans" cxnId="{6CFB6D43-2332-4FB3-9B9A-AB91193395B0}">
      <dgm:prSet/>
      <dgm:spPr/>
      <dgm:t>
        <a:bodyPr/>
        <a:lstStyle/>
        <a:p>
          <a:endParaRPr lang="en-US"/>
        </a:p>
      </dgm:t>
    </dgm:pt>
    <dgm:pt modelId="{2F7E6204-617B-48EE-BD17-37CD57DA67AF}" type="sibTrans" cxnId="{6CFB6D43-2332-4FB3-9B9A-AB91193395B0}">
      <dgm:prSet/>
      <dgm:spPr/>
      <dgm:t>
        <a:bodyPr/>
        <a:lstStyle/>
        <a:p>
          <a:endParaRPr lang="en-US"/>
        </a:p>
      </dgm:t>
    </dgm:pt>
    <dgm:pt modelId="{AEDFC00C-8F08-4D6A-9DB6-0C71CF3C9B2F}">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i="0">
              <a:solidFill>
                <a:schemeClr val="bg1"/>
              </a:solidFill>
              <a:latin typeface="+mn-lt"/>
              <a:cs typeface="Malayalam MN" pitchFamily="2" charset="0"/>
            </a:rPr>
            <a:t>Targeted Communities</a:t>
          </a:r>
        </a:p>
      </dgm:t>
    </dgm:pt>
    <dgm:pt modelId="{8AF0EDE2-84F0-44B7-BBE1-D1ED974606F4}" type="parTrans" cxnId="{4C8EE926-6F57-44BF-AD02-9B1FF154FF31}">
      <dgm:prSet/>
      <dgm:spPr/>
      <dgm:t>
        <a:bodyPr/>
        <a:lstStyle/>
        <a:p>
          <a:endParaRPr lang="en-US"/>
        </a:p>
      </dgm:t>
    </dgm:pt>
    <dgm:pt modelId="{250BEDD6-F3B1-49FA-82C0-FD62D1721551}" type="sibTrans" cxnId="{4C8EE926-6F57-44BF-AD02-9B1FF154FF31}">
      <dgm:prSet/>
      <dgm:spPr/>
      <dgm:t>
        <a:bodyPr/>
        <a:lstStyle/>
        <a:p>
          <a:endParaRPr lang="en-US"/>
        </a:p>
      </dgm:t>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7"/>
      <dgm:spPr/>
    </dgm:pt>
    <dgm:pt modelId="{CA5114AD-DBBA-DC49-9899-E24C48D26DAB}" type="pres">
      <dgm:prSet presAssocID="{51E23919-1D54-FF48-BD69-F8DA620F0A8F}" presName="node" presStyleLbl="vennNode1" presStyleIdx="1" presStyleCnt="7">
        <dgm:presLayoutVars>
          <dgm:bulletEnabled val="1"/>
        </dgm:presLayoutVars>
      </dgm:prSet>
      <dgm:spPr/>
    </dgm:pt>
    <dgm:pt modelId="{EA0EFF2A-DAFC-4E4D-A776-162DF4FEFFFE}" type="pres">
      <dgm:prSet presAssocID="{2A989239-8096-C545-BF64-1600BF3AADC6}" presName="node" presStyleLbl="vennNode1" presStyleIdx="2" presStyleCnt="7">
        <dgm:presLayoutVars>
          <dgm:bulletEnabled val="1"/>
        </dgm:presLayoutVars>
      </dgm:prSet>
      <dgm:spPr/>
    </dgm:pt>
    <dgm:pt modelId="{C027D90A-64E1-0149-AFC1-013BD88F2D3B}" type="pres">
      <dgm:prSet presAssocID="{1A53B02B-8055-3D4D-9B01-5719CA472919}" presName="node" presStyleLbl="vennNode1" presStyleIdx="3" presStyleCnt="7">
        <dgm:presLayoutVars>
          <dgm:bulletEnabled val="1"/>
        </dgm:presLayoutVars>
      </dgm:prSet>
      <dgm:spPr/>
    </dgm:pt>
    <dgm:pt modelId="{D6DA3358-275B-7247-ADEB-775E9D05F19F}" type="pres">
      <dgm:prSet presAssocID="{112044E5-FE6B-DF42-9E83-4482C772C539}" presName="node" presStyleLbl="vennNode1" presStyleIdx="4" presStyleCnt="7">
        <dgm:presLayoutVars>
          <dgm:bulletEnabled val="1"/>
        </dgm:presLayoutVars>
      </dgm:prSet>
      <dgm:spPr/>
    </dgm:pt>
    <dgm:pt modelId="{1B68B6F6-6DA7-4027-B003-C9F8BAF6FD16}" type="pres">
      <dgm:prSet presAssocID="{AEDFC00C-8F08-4D6A-9DB6-0C71CF3C9B2F}" presName="node" presStyleLbl="vennNode1" presStyleIdx="5" presStyleCnt="7">
        <dgm:presLayoutVars>
          <dgm:bulletEnabled val="1"/>
        </dgm:presLayoutVars>
      </dgm:prSet>
      <dgm:spPr/>
    </dgm:pt>
    <dgm:pt modelId="{465C588B-3550-4ECC-B262-4DB7FD628241}" type="pres">
      <dgm:prSet presAssocID="{7D9A4418-5A30-4EA4-9D2D-FD322BE9FEB3}" presName="node" presStyleLbl="vennNode1" presStyleIdx="6" presStyleCnt="7">
        <dgm:presLayoutVars>
          <dgm:bulletEnabled val="1"/>
        </dgm:presLayoutVars>
      </dgm:prSet>
      <dgm:spPr/>
    </dgm:pt>
  </dgm:ptLst>
  <dgm:cxnLst>
    <dgm:cxn modelId="{9D0BF211-83E6-E048-B6C8-8FF47BB913AB}" type="presOf" srcId="{10FC597F-A18A-BC47-80EB-6C8B367D767C}" destId="{03002073-7E88-EB4C-8606-4B0D0F6BDE41}" srcOrd="0" destOrd="0" presId="urn:microsoft.com/office/officeart/2005/8/layout/radial3"/>
    <dgm:cxn modelId="{73C14615-BA46-4718-ABA4-DB997FF4DA60}" type="presOf" srcId="{AEDFC00C-8F08-4D6A-9DB6-0C71CF3C9B2F}" destId="{1B68B6F6-6DA7-4027-B003-C9F8BAF6FD16}"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7451071A-396C-5A41-9B6B-B6D4E62D5D0D}" type="presOf" srcId="{2A989239-8096-C545-BF64-1600BF3AADC6}" destId="{EA0EFF2A-DAFC-4E4D-A776-162DF4FEFFFE}" srcOrd="0" destOrd="0" presId="urn:microsoft.com/office/officeart/2005/8/layout/radial3"/>
    <dgm:cxn modelId="{D338621C-67B0-0D4B-A25E-3F4C27DDB856}" type="presOf" srcId="{112044E5-FE6B-DF42-9E83-4482C772C539}" destId="{D6DA3358-275B-7247-ADEB-775E9D05F19F}" srcOrd="0" destOrd="0" presId="urn:microsoft.com/office/officeart/2005/8/layout/radial3"/>
    <dgm:cxn modelId="{4C8EE926-6F57-44BF-AD02-9B1FF154FF31}" srcId="{10FC597F-A18A-BC47-80EB-6C8B367D767C}" destId="{AEDFC00C-8F08-4D6A-9DB6-0C71CF3C9B2F}" srcOrd="4" destOrd="0" parTransId="{8AF0EDE2-84F0-44B7-BBE1-D1ED974606F4}" sibTransId="{250BEDD6-F3B1-49FA-82C0-FD62D1721551}"/>
    <dgm:cxn modelId="{EE21F241-47FD-0840-B580-D486A82481B6}" type="presOf" srcId="{1A53B02B-8055-3D4D-9B01-5719CA472919}" destId="{C027D90A-64E1-0149-AFC1-013BD88F2D3B}" srcOrd="0" destOrd="0" presId="urn:microsoft.com/office/officeart/2005/8/layout/radial3"/>
    <dgm:cxn modelId="{6CFB6D43-2332-4FB3-9B9A-AB91193395B0}" srcId="{10FC597F-A18A-BC47-80EB-6C8B367D767C}" destId="{7D9A4418-5A30-4EA4-9D2D-FD322BE9FEB3}" srcOrd="5" destOrd="0" parTransId="{665FEDF6-FA70-4576-93D4-58E9C5D27474}" sibTransId="{2F7E6204-617B-48EE-BD17-37CD57DA67AF}"/>
    <dgm:cxn modelId="{395EF647-3140-AF40-B3BB-0417A94D9051}" type="presOf" srcId="{51E23919-1D54-FF48-BD69-F8DA620F0A8F}" destId="{CA5114AD-DBBA-DC49-9899-E24C48D26DAB}" srcOrd="0" destOrd="0" presId="urn:microsoft.com/office/officeart/2005/8/layout/radial3"/>
    <dgm:cxn modelId="{59845A50-CB22-4AED-A178-43ED2A77AC2D}" type="presOf" srcId="{7D9A4418-5A30-4EA4-9D2D-FD322BE9FEB3}" destId="{465C588B-3550-4ECC-B262-4DB7FD628241}" srcOrd="0" destOrd="0" presId="urn:microsoft.com/office/officeart/2005/8/layout/radial3"/>
    <dgm:cxn modelId="{21378859-3796-584A-A250-BDB314F16B1F}" srcId="{10FC597F-A18A-BC47-80EB-6C8B367D767C}" destId="{2A989239-8096-C545-BF64-1600BF3AADC6}" srcOrd="1" destOrd="0" parTransId="{D756F3B4-5100-454B-825A-C6B2C8A66CBC}" sibTransId="{1D8A119A-0EF9-9942-B4F0-6B5CAA325415}"/>
    <dgm:cxn modelId="{8C6BE8A0-9AB3-454E-8B52-6170E9DDA727}" srcId="{10FC597F-A18A-BC47-80EB-6C8B367D767C}" destId="{112044E5-FE6B-DF42-9E83-4482C772C539}" srcOrd="3" destOrd="0" parTransId="{8074EBC2-453E-954D-A191-982F3EB1B74A}" sibTransId="{A2874127-B473-0240-93F2-A3E8460A3F2F}"/>
    <dgm:cxn modelId="{C37FDBB1-4EA7-7441-B952-F758E6970113}" srcId="{10FC597F-A18A-BC47-80EB-6C8B367D767C}" destId="{51E23919-1D54-FF48-BD69-F8DA620F0A8F}" srcOrd="0" destOrd="0" parTransId="{5A243923-A749-A14D-B2DF-6F7243A5C917}" sibTransId="{0EDAA739-56E4-144E-8EDE-05C81C937072}"/>
    <dgm:cxn modelId="{E997DFB8-D38E-9247-854C-85955D98FBB8}" srcId="{10FC597F-A18A-BC47-80EB-6C8B367D767C}" destId="{1A53B02B-8055-3D4D-9B01-5719CA472919}" srcOrd="2" destOrd="0" parTransId="{DF20F22B-F90A-5047-9655-484EDB7E063D}" sibTransId="{84F0E6C5-685F-DA42-B744-46FEB5BFE0E7}"/>
    <dgm:cxn modelId="{7D1A3CBA-F279-F543-957D-7DF667B1404D}" srcId="{E06402A7-4BBD-1A49-893F-7A377966F530}" destId="{10FC597F-A18A-BC47-80EB-6C8B367D767C}" srcOrd="0" destOrd="0" parTransId="{87BF8833-8159-BA42-910F-571B4ABEBDA2}" sibTransId="{D798F409-807B-864A-A498-6A5E08EE887A}"/>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F9C16640-CB6A-404D-9C7F-1E5F572255FA}" type="presParOf" srcId="{F122D1DC-8F00-2E43-AD13-1479B9EF4071}" destId="{EA0EFF2A-DAFC-4E4D-A776-162DF4FEFFFE}" srcOrd="2" destOrd="0" presId="urn:microsoft.com/office/officeart/2005/8/layout/radial3"/>
    <dgm:cxn modelId="{09B5ABA9-0F9D-AF43-84B0-6FC6DF9EA82E}" type="presParOf" srcId="{F122D1DC-8F00-2E43-AD13-1479B9EF4071}" destId="{C027D90A-64E1-0149-AFC1-013BD88F2D3B}" srcOrd="3" destOrd="0" presId="urn:microsoft.com/office/officeart/2005/8/layout/radial3"/>
    <dgm:cxn modelId="{23AC3B62-CC57-C644-9DA7-FF6E69F5F6C0}" type="presParOf" srcId="{F122D1DC-8F00-2E43-AD13-1479B9EF4071}" destId="{D6DA3358-275B-7247-ADEB-775E9D05F19F}" srcOrd="4" destOrd="0" presId="urn:microsoft.com/office/officeart/2005/8/layout/radial3"/>
    <dgm:cxn modelId="{DE1F29DE-0A1B-4297-914E-FD11434681BD}" type="presParOf" srcId="{F122D1DC-8F00-2E43-AD13-1479B9EF4071}" destId="{1B68B6F6-6DA7-4027-B003-C9F8BAF6FD16}" srcOrd="5" destOrd="0" presId="urn:microsoft.com/office/officeart/2005/8/layout/radial3"/>
    <dgm:cxn modelId="{2564E645-FA06-4E21-B50E-341E60E74BF5}" type="presParOf" srcId="{F122D1DC-8F00-2E43-AD13-1479B9EF4071}" destId="{465C588B-3550-4ECC-B262-4DB7FD628241}"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dgm:t>
        <a:bodyPr vert="horz"/>
        <a:lstStyle/>
        <a:p>
          <a:pPr>
            <a:buFont typeface="Arial" panose="020B0604020202020204" pitchFamily="34" charset="0"/>
            <a:buChar char="•"/>
          </a:pPr>
          <a:r>
            <a:rPr lang="en-US" sz="1800" b="1"/>
            <a:t>Outreach and Recruitment </a:t>
          </a:r>
        </a:p>
      </dgm:t>
    </dgm:pt>
    <dgm:pt modelId="{8948B489-53AF-4B44-A140-D42BB5BDAB69}" type="parTrans" cxnId="{5A59255B-04F4-A74E-9545-B34A4A2FA457}">
      <dgm:prSet/>
      <dgm:spPr/>
      <dgm:t>
        <a:bodyPr/>
        <a:lstStyle/>
        <a:p>
          <a:endParaRPr lang="en-US" sz="1800"/>
        </a:p>
      </dgm:t>
    </dgm:pt>
    <dgm:pt modelId="{6D7DE231-AA81-AB47-92FB-01B04A5B0B64}" type="sibTrans" cxnId="{5A59255B-04F4-A74E-9545-B34A4A2FA457}">
      <dgm:prSet/>
      <dgm:spPr/>
      <dgm:t>
        <a:bodyPr/>
        <a:lstStyle/>
        <a:p>
          <a:endParaRPr lang="en-US" sz="1800"/>
        </a:p>
      </dgm:t>
    </dgm:pt>
    <dgm:pt modelId="{0BD133D1-0897-944D-B7A9-6C39B82CCC1F}">
      <dgm:prSet phldrT="[Text]" custT="1"/>
      <dgm:spPr/>
      <dgm:t>
        <a:bodyPr vert="horz"/>
        <a:lstStyle/>
        <a:p>
          <a:pPr>
            <a:buFont typeface="Arial" panose="020B0604020202020204" pitchFamily="34" charset="0"/>
            <a:buChar char="•"/>
          </a:pPr>
          <a:r>
            <a:rPr lang="en-US" sz="1800" b="1"/>
            <a:t>Employer Engagement </a:t>
          </a:r>
        </a:p>
      </dgm:t>
    </dgm:pt>
    <dgm:pt modelId="{51E054A5-00D2-464A-905C-B8E0EC769C28}" type="parTrans" cxnId="{1C96196E-1099-E046-B45C-DD3B58B7FB64}">
      <dgm:prSet/>
      <dgm:spPr/>
      <dgm:t>
        <a:bodyPr/>
        <a:lstStyle/>
        <a:p>
          <a:endParaRPr lang="en-US" sz="1800"/>
        </a:p>
      </dgm:t>
    </dgm:pt>
    <dgm:pt modelId="{24899F01-BC50-1647-90C4-A8307AF71F15}" type="sibTrans" cxnId="{1C96196E-1099-E046-B45C-DD3B58B7FB64}">
      <dgm:prSet/>
      <dgm:spPr/>
      <dgm:t>
        <a:bodyPr/>
        <a:lstStyle/>
        <a:p>
          <a:endParaRPr lang="en-US" sz="1800"/>
        </a:p>
      </dgm:t>
    </dgm:pt>
    <dgm:pt modelId="{285E6F6C-12C9-F642-820C-6B3E286FCB5D}">
      <dgm:prSet phldrT="[Text]" custT="1"/>
      <dgm:spPr/>
      <dgm:t>
        <a:bodyPr vert="horz" anchor="ctr"/>
        <a:lstStyle/>
        <a:p>
          <a:pPr algn="ctr">
            <a:buFont typeface="Arial" panose="020B0604020202020204" pitchFamily="34" charset="0"/>
            <a:buChar char="•"/>
          </a:pPr>
          <a:r>
            <a:rPr lang="en-US" sz="1800" b="1"/>
            <a:t>Career Planning </a:t>
          </a:r>
          <a:r>
            <a:rPr lang="en-US" sz="1800"/>
            <a:t> </a:t>
          </a:r>
        </a:p>
      </dgm:t>
    </dgm:pt>
    <dgm:pt modelId="{7DDED381-0DBC-8443-9B1B-7146D8DC2D1E}" type="parTrans" cxnId="{D2717079-FD75-9544-AAB4-8990F5A3DA2E}">
      <dgm:prSet/>
      <dgm:spPr/>
      <dgm:t>
        <a:bodyPr/>
        <a:lstStyle/>
        <a:p>
          <a:endParaRPr lang="en-US" sz="1800"/>
        </a:p>
      </dgm:t>
    </dgm:pt>
    <dgm:pt modelId="{B9159E34-BAE6-AF4A-BAEC-AAB9706418C3}" type="sibTrans" cxnId="{D2717079-FD75-9544-AAB4-8990F5A3DA2E}">
      <dgm:prSet/>
      <dgm:spPr/>
      <dgm:t>
        <a:bodyPr/>
        <a:lstStyle/>
        <a:p>
          <a:endParaRPr lang="en-US" sz="1800"/>
        </a:p>
      </dgm:t>
    </dgm:pt>
    <dgm:pt modelId="{48810DE5-E7D4-D941-8BA3-BBF26381AF60}">
      <dgm:prSet custT="1"/>
      <dgm:spPr/>
      <dgm:t>
        <a:bodyPr vert="horz"/>
        <a:lstStyle/>
        <a:p>
          <a:pPr>
            <a:buFont typeface="Arial" panose="020B0604020202020204" pitchFamily="34" charset="0"/>
            <a:buChar char="•"/>
          </a:pPr>
          <a:r>
            <a:rPr lang="en-US" sz="1800" b="1"/>
            <a:t>Training /Sector –Based/Employability Skills</a:t>
          </a:r>
        </a:p>
      </dgm:t>
    </dgm:pt>
    <dgm:pt modelId="{AADD0A66-0747-F24C-AAD6-F9B4C2185DBC}" type="parTrans" cxnId="{E188474A-F975-294C-9C82-48D1E7B712BC}">
      <dgm:prSet/>
      <dgm:spPr/>
      <dgm:t>
        <a:bodyPr/>
        <a:lstStyle/>
        <a:p>
          <a:endParaRPr lang="en-US" sz="1800"/>
        </a:p>
      </dgm:t>
    </dgm:pt>
    <dgm:pt modelId="{D26231BF-775E-8C4F-8729-FE1C6D09F473}" type="sibTrans" cxnId="{E188474A-F975-294C-9C82-48D1E7B712BC}">
      <dgm:prSet/>
      <dgm:spPr/>
      <dgm:t>
        <a:bodyPr/>
        <a:lstStyle/>
        <a:p>
          <a:endParaRPr lang="en-US" sz="1800"/>
        </a:p>
      </dgm:t>
    </dgm:pt>
    <dgm:pt modelId="{D0153052-A9E5-B344-848B-9D1B597FE1AA}">
      <dgm:prSet custT="1"/>
      <dgm:spPr/>
      <dgm:t>
        <a:bodyPr vert="horz"/>
        <a:lstStyle/>
        <a:p>
          <a:pPr>
            <a:buFont typeface="Arial" panose="020B0604020202020204" pitchFamily="34" charset="0"/>
            <a:buChar char="•"/>
          </a:pPr>
          <a:r>
            <a:rPr lang="en-US" sz="1800" b="1"/>
            <a:t>Placement </a:t>
          </a:r>
        </a:p>
      </dgm:t>
    </dgm:pt>
    <dgm:pt modelId="{A2953F03-C124-0C47-8B7A-12414F6051BE}" type="parTrans" cxnId="{A53A3BD9-C416-4649-98D7-DEE250E02071}">
      <dgm:prSet/>
      <dgm:spPr/>
      <dgm:t>
        <a:bodyPr/>
        <a:lstStyle/>
        <a:p>
          <a:endParaRPr lang="en-US" sz="1800"/>
        </a:p>
      </dgm:t>
    </dgm:pt>
    <dgm:pt modelId="{133768B4-CEFF-BE4F-8705-C0D4366CE66B}" type="sibTrans" cxnId="{A53A3BD9-C416-4649-98D7-DEE250E02071}">
      <dgm:prSet/>
      <dgm:spPr/>
      <dgm:t>
        <a:bodyPr/>
        <a:lstStyle/>
        <a:p>
          <a:endParaRPr lang="en-US" sz="1800"/>
        </a:p>
      </dgm:t>
    </dgm:pt>
    <dgm:pt modelId="{5BA827FD-E315-6249-8368-83DB24009AD3}">
      <dgm:prSet custT="1"/>
      <dgm:spPr/>
      <dgm:t>
        <a:bodyPr vert="horz"/>
        <a:lstStyle/>
        <a:p>
          <a:pPr>
            <a:buFont typeface="Arial" panose="020B0604020202020204" pitchFamily="34" charset="0"/>
            <a:buChar char="•"/>
          </a:pPr>
          <a:r>
            <a:rPr lang="en-US" sz="1800" b="1"/>
            <a:t>Follow-Up </a:t>
          </a:r>
        </a:p>
      </dgm:t>
    </dgm:pt>
    <dgm:pt modelId="{052E1FA8-CA77-0543-A24C-0A7C52A66199}" type="parTrans" cxnId="{05900BCB-10C1-0D4F-B644-C8738133D7D3}">
      <dgm:prSet/>
      <dgm:spPr/>
      <dgm:t>
        <a:bodyPr/>
        <a:lstStyle/>
        <a:p>
          <a:endParaRPr lang="en-US" sz="1800"/>
        </a:p>
      </dgm:t>
    </dgm:pt>
    <dgm:pt modelId="{DF243A6D-290C-A54B-A1B3-D695B187AE1B}" type="sibTrans" cxnId="{05900BCB-10C1-0D4F-B644-C8738133D7D3}">
      <dgm:prSet/>
      <dgm:spPr/>
      <dgm:t>
        <a:bodyPr/>
        <a:lstStyle/>
        <a:p>
          <a:endParaRPr lang="en-US" sz="1800"/>
        </a:p>
      </dgm:t>
    </dgm:pt>
    <dgm:pt modelId="{DF94476A-C323-4FA3-86CC-DF812BAE3F7F}">
      <dgm:prSet custT="1"/>
      <dgm:spPr/>
      <dgm:t>
        <a:bodyPr/>
        <a:lstStyle/>
        <a:p>
          <a:pPr>
            <a:buFont typeface="Arial" panose="020B0604020202020204" pitchFamily="34" charset="0"/>
            <a:buChar char="•"/>
          </a:pPr>
          <a:r>
            <a:rPr lang="en-US" sz="1800" b="1"/>
            <a:t>Supportive Services / Barrier Reduction Funds</a:t>
          </a:r>
        </a:p>
      </dgm:t>
    </dgm:pt>
    <dgm:pt modelId="{3B970189-E8B2-4D49-B6DE-F4B478646E06}" type="parTrans" cxnId="{FD6539B7-67E8-4A7E-B790-CC978760FE8A}">
      <dgm:prSet/>
      <dgm:spPr/>
      <dgm:t>
        <a:bodyPr/>
        <a:lstStyle/>
        <a:p>
          <a:endParaRPr lang="en-US"/>
        </a:p>
      </dgm:t>
    </dgm:pt>
    <dgm:pt modelId="{DB0FBE2C-68B5-4B36-92E2-F5A8BABD9A55}" type="sibTrans" cxnId="{FD6539B7-67E8-4A7E-B790-CC978760FE8A}">
      <dgm:prSet/>
      <dgm:spPr/>
      <dgm:t>
        <a:bodyPr/>
        <a:lstStyle/>
        <a:p>
          <a:endParaRPr lang="en-US"/>
        </a:p>
      </dgm:t>
    </dgm:pt>
    <dgm:pt modelId="{C3C28365-2D66-404A-B006-6BB8B8E1EE43}">
      <dgm:prSet custT="1"/>
      <dgm:spPr/>
      <dgm:t>
        <a:bodyPr vert="horz"/>
        <a:lstStyle/>
        <a:p>
          <a:pPr>
            <a:lnSpc>
              <a:spcPct val="100000"/>
            </a:lnSpc>
            <a:spcAft>
              <a:spcPts val="0"/>
            </a:spcAft>
            <a:buFont typeface="Arial" panose="020B0604020202020204" pitchFamily="34" charset="0"/>
            <a:buChar char="•"/>
          </a:pPr>
          <a:r>
            <a:rPr lang="en-US" sz="1800" b="1"/>
            <a:t>Work-Based Learning /</a:t>
          </a:r>
        </a:p>
        <a:p>
          <a:pPr>
            <a:lnSpc>
              <a:spcPct val="100000"/>
            </a:lnSpc>
            <a:spcAft>
              <a:spcPts val="0"/>
            </a:spcAft>
            <a:buFont typeface="Arial" panose="020B0604020202020204" pitchFamily="34" charset="0"/>
            <a:buChar char="•"/>
          </a:pPr>
          <a:r>
            <a:rPr lang="en-US" sz="1800" b="1"/>
            <a:t> Work-Based Training </a:t>
          </a:r>
        </a:p>
      </dgm:t>
    </dgm:pt>
    <dgm:pt modelId="{A578E260-D590-5141-85E3-70E19D7B3E30}" type="sibTrans" cxnId="{0A83B197-142F-D642-A153-C7445E72FBC2}">
      <dgm:prSet/>
      <dgm:spPr/>
      <dgm:t>
        <a:bodyPr/>
        <a:lstStyle/>
        <a:p>
          <a:endParaRPr lang="en-US" sz="1800"/>
        </a:p>
      </dgm:t>
    </dgm:pt>
    <dgm:pt modelId="{13FEE412-BA8B-544D-AFEC-366E424CDC23}" type="parTrans" cxnId="{0A83B197-142F-D642-A153-C7445E72FBC2}">
      <dgm:prSet/>
      <dgm:spPr/>
      <dgm:t>
        <a:bodyPr/>
        <a:lstStyle/>
        <a:p>
          <a:endParaRPr lang="en-US" sz="1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8">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8">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8">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8" custScaleY="108527">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8">
        <dgm:presLayoutVars>
          <dgm:bulletEnabled val="1"/>
        </dgm:presLayoutVars>
      </dgm:prSet>
      <dgm:spPr/>
    </dgm:pt>
    <dgm:pt modelId="{62DC08F3-5820-F347-AA90-4D5DB8D9BA5F}" type="pres">
      <dgm:prSet presAssocID="{A578E260-D590-5141-85E3-70E19D7B3E30}" presName="sibTrans" presStyleCnt="0"/>
      <dgm:spPr/>
    </dgm:pt>
    <dgm:pt modelId="{1DB4235D-A864-4C97-86FD-562553C8307E}" type="pres">
      <dgm:prSet presAssocID="{DF94476A-C323-4FA3-86CC-DF812BAE3F7F}" presName="node" presStyleLbl="node1" presStyleIdx="5" presStyleCnt="8">
        <dgm:presLayoutVars>
          <dgm:bulletEnabled val="1"/>
        </dgm:presLayoutVars>
      </dgm:prSet>
      <dgm:spPr/>
    </dgm:pt>
    <dgm:pt modelId="{B45EBB77-5060-43AD-AAF5-14279CAA3BFD}" type="pres">
      <dgm:prSet presAssocID="{DB0FBE2C-68B5-4B36-92E2-F5A8BABD9A55}" presName="sibTrans" presStyleCnt="0"/>
      <dgm:spPr/>
    </dgm:pt>
    <dgm:pt modelId="{07902AF2-D7AA-F043-AB82-39CFFDA0FDB5}" type="pres">
      <dgm:prSet presAssocID="{D0153052-A9E5-B344-848B-9D1B597FE1AA}" presName="node" presStyleLbl="node1" presStyleIdx="6" presStyleCnt="8">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7" presStyleCnt="8">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FD6539B7-67E8-4A7E-B790-CC978760FE8A}" srcId="{705CBBC0-0E68-424F-85D2-E7DAC0C388B6}" destId="{DF94476A-C323-4FA3-86CC-DF812BAE3F7F}" srcOrd="5" destOrd="0" parTransId="{3B970189-E8B2-4D49-B6DE-F4B478646E06}" sibTransId="{DB0FBE2C-68B5-4B36-92E2-F5A8BABD9A55}"/>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7" destOrd="0" parTransId="{052E1FA8-CA77-0543-A24C-0A7C52A66199}" sibTransId="{DF243A6D-290C-A54B-A1B3-D695B187AE1B}"/>
    <dgm:cxn modelId="{3E00B0D1-7439-4094-A57C-6A0F206D3605}" type="presOf" srcId="{DF94476A-C323-4FA3-86CC-DF812BAE3F7F}" destId="{1DB4235D-A864-4C97-86FD-562553C8307E}" srcOrd="0" destOrd="0" presId="urn:microsoft.com/office/officeart/2005/8/layout/default"/>
    <dgm:cxn modelId="{A53A3BD9-C416-4649-98D7-DEE250E02071}" srcId="{705CBBC0-0E68-424F-85D2-E7DAC0C388B6}" destId="{D0153052-A9E5-B344-848B-9D1B597FE1AA}" srcOrd="6"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06D98273-07E3-4285-ACE1-CA2FCCDF16CE}" type="presParOf" srcId="{7A24E677-6FAA-F64F-8C5B-EE3A3F51AC79}" destId="{1DB4235D-A864-4C97-86FD-562553C8307E}" srcOrd="10" destOrd="0" presId="urn:microsoft.com/office/officeart/2005/8/layout/default"/>
    <dgm:cxn modelId="{EC79D4BC-1D6F-4BB6-8865-5B5C12D599E9}" type="presParOf" srcId="{7A24E677-6FAA-F64F-8C5B-EE3A3F51AC79}" destId="{B45EBB77-5060-43AD-AAF5-14279CAA3BFD}" srcOrd="11" destOrd="0" presId="urn:microsoft.com/office/officeart/2005/8/layout/default"/>
    <dgm:cxn modelId="{7E2EABC9-E2A2-684F-99F1-31561584E5BF}" type="presParOf" srcId="{7A24E677-6FAA-F64F-8C5B-EE3A3F51AC79}" destId="{07902AF2-D7AA-F043-AB82-39CFFDA0FDB5}" srcOrd="12" destOrd="0" presId="urn:microsoft.com/office/officeart/2005/8/layout/default"/>
    <dgm:cxn modelId="{54546FE6-5450-2F4F-BC77-4371385C2573}" type="presParOf" srcId="{7A24E677-6FAA-F64F-8C5B-EE3A3F51AC79}" destId="{3A551EAF-0F68-5447-A777-99C82446FD7E}" srcOrd="13" destOrd="0" presId="urn:microsoft.com/office/officeart/2005/8/layout/default"/>
    <dgm:cxn modelId="{BA716A5F-E790-1B4A-9C3E-8CD6FB1B568B}" type="presParOf" srcId="{7A24E677-6FAA-F64F-8C5B-EE3A3F51AC79}" destId="{BA459F2E-638C-444B-8E59-15748D5A1DD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dgm:t>
        <a:bodyPr vert="horz"/>
        <a:lstStyle/>
        <a:p>
          <a:pPr>
            <a:buFont typeface="Arial" panose="020B0604020202020204" pitchFamily="34" charset="0"/>
            <a:buChar char="•"/>
          </a:pPr>
          <a:r>
            <a:rPr lang="en-US" sz="800" b="1"/>
            <a:t>Outreach and Recruitment </a:t>
          </a:r>
        </a:p>
      </dgm:t>
    </dgm:pt>
    <dgm:pt modelId="{8948B489-53AF-4B44-A140-D42BB5BDAB69}" type="parTrans" cxnId="{5A59255B-04F4-A74E-9545-B34A4A2FA457}">
      <dgm:prSet/>
      <dgm:spPr/>
      <dgm:t>
        <a:bodyPr/>
        <a:lstStyle/>
        <a:p>
          <a:endParaRPr lang="en-US" sz="800"/>
        </a:p>
      </dgm:t>
    </dgm:pt>
    <dgm:pt modelId="{6D7DE231-AA81-AB47-92FB-01B04A5B0B64}" type="sibTrans" cxnId="{5A59255B-04F4-A74E-9545-B34A4A2FA457}">
      <dgm:prSet/>
      <dgm:spPr/>
      <dgm:t>
        <a:bodyPr/>
        <a:lstStyle/>
        <a:p>
          <a:endParaRPr lang="en-US" sz="800"/>
        </a:p>
      </dgm:t>
    </dgm:pt>
    <dgm:pt modelId="{0BD133D1-0897-944D-B7A9-6C39B82CCC1F}">
      <dgm:prSet phldrT="[Text]" custT="1"/>
      <dgm:spPr/>
      <dgm:t>
        <a:bodyPr vert="horz"/>
        <a:lstStyle/>
        <a:p>
          <a:pPr>
            <a:buFont typeface="Arial" panose="020B0604020202020204" pitchFamily="34" charset="0"/>
            <a:buChar char="•"/>
          </a:pPr>
          <a:r>
            <a:rPr lang="en-US" sz="800" b="1"/>
            <a:t>Employer Engagement </a:t>
          </a:r>
        </a:p>
      </dgm:t>
    </dgm:pt>
    <dgm:pt modelId="{51E054A5-00D2-464A-905C-B8E0EC769C28}" type="parTrans" cxnId="{1C96196E-1099-E046-B45C-DD3B58B7FB64}">
      <dgm:prSet/>
      <dgm:spPr/>
      <dgm:t>
        <a:bodyPr/>
        <a:lstStyle/>
        <a:p>
          <a:endParaRPr lang="en-US" sz="800"/>
        </a:p>
      </dgm:t>
    </dgm:pt>
    <dgm:pt modelId="{24899F01-BC50-1647-90C4-A8307AF71F15}" type="sibTrans" cxnId="{1C96196E-1099-E046-B45C-DD3B58B7FB64}">
      <dgm:prSet/>
      <dgm:spPr/>
      <dgm:t>
        <a:bodyPr/>
        <a:lstStyle/>
        <a:p>
          <a:endParaRPr lang="en-US" sz="800"/>
        </a:p>
      </dgm:t>
    </dgm:pt>
    <dgm:pt modelId="{285E6F6C-12C9-F642-820C-6B3E286FCB5D}">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nchor="ctr"/>
        <a:lstStyle/>
        <a:p>
          <a:pPr algn="ctr">
            <a:buFont typeface="Arial" panose="020B0604020202020204" pitchFamily="34" charset="0"/>
            <a:buChar char="•"/>
          </a:pPr>
          <a:r>
            <a:rPr lang="en-US" sz="800" b="1"/>
            <a:t>Career Planning </a:t>
          </a:r>
          <a:r>
            <a:rPr lang="en-US" sz="800"/>
            <a:t> </a:t>
          </a:r>
        </a:p>
      </dgm:t>
    </dgm:pt>
    <dgm:pt modelId="{7DDED381-0DBC-8443-9B1B-7146D8DC2D1E}" type="parTrans" cxnId="{D2717079-FD75-9544-AAB4-8990F5A3DA2E}">
      <dgm:prSet/>
      <dgm:spPr/>
      <dgm:t>
        <a:bodyPr/>
        <a:lstStyle/>
        <a:p>
          <a:endParaRPr lang="en-US" sz="800"/>
        </a:p>
      </dgm:t>
    </dgm:pt>
    <dgm:pt modelId="{B9159E34-BAE6-AF4A-BAEC-AAB9706418C3}" type="sibTrans" cxnId="{D2717079-FD75-9544-AAB4-8990F5A3DA2E}">
      <dgm:prSet/>
      <dgm:spPr/>
      <dgm:t>
        <a:bodyPr/>
        <a:lstStyle/>
        <a:p>
          <a:endParaRPr lang="en-US" sz="800"/>
        </a:p>
      </dgm:t>
    </dgm:pt>
    <dgm:pt modelId="{48810DE5-E7D4-D941-8BA3-BBF26381AF60}">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Training </a:t>
          </a:r>
        </a:p>
      </dgm:t>
    </dgm:pt>
    <dgm:pt modelId="{AADD0A66-0747-F24C-AAD6-F9B4C2185DBC}" type="parTrans" cxnId="{E188474A-F975-294C-9C82-48D1E7B712BC}">
      <dgm:prSet/>
      <dgm:spPr/>
      <dgm:t>
        <a:bodyPr/>
        <a:lstStyle/>
        <a:p>
          <a:endParaRPr lang="en-US" sz="800"/>
        </a:p>
      </dgm:t>
    </dgm:pt>
    <dgm:pt modelId="{D26231BF-775E-8C4F-8729-FE1C6D09F473}" type="sibTrans" cxnId="{E188474A-F975-294C-9C82-48D1E7B712BC}">
      <dgm:prSet/>
      <dgm:spPr/>
      <dgm:t>
        <a:bodyPr/>
        <a:lstStyle/>
        <a:p>
          <a:endParaRPr lang="en-US" sz="800"/>
        </a:p>
      </dgm:t>
    </dgm:pt>
    <dgm:pt modelId="{C3C28365-2D66-404A-B006-6BB8B8E1EE4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lnSpc>
              <a:spcPct val="100000"/>
            </a:lnSpc>
            <a:spcAft>
              <a:spcPts val="0"/>
            </a:spcAft>
            <a:buFont typeface="Arial" panose="020B0604020202020204" pitchFamily="34" charset="0"/>
            <a:buChar char="•"/>
          </a:pPr>
          <a:r>
            <a:rPr lang="en-US" sz="800" b="1"/>
            <a:t>Work-Based Learning /</a:t>
          </a:r>
        </a:p>
        <a:p>
          <a:pPr>
            <a:lnSpc>
              <a:spcPct val="100000"/>
            </a:lnSpc>
            <a:spcAft>
              <a:spcPts val="0"/>
            </a:spcAft>
            <a:buFont typeface="Arial" panose="020B0604020202020204" pitchFamily="34" charset="0"/>
            <a:buChar char="•"/>
          </a:pPr>
          <a:r>
            <a:rPr lang="en-US" sz="800" b="1"/>
            <a:t> Work-Based Training </a:t>
          </a:r>
        </a:p>
      </dgm:t>
    </dgm:pt>
    <dgm:pt modelId="{13FEE412-BA8B-544D-AFEC-366E424CDC23}" type="parTrans" cxnId="{0A83B197-142F-D642-A153-C7445E72FBC2}">
      <dgm:prSet/>
      <dgm:spPr/>
      <dgm:t>
        <a:bodyPr/>
        <a:lstStyle/>
        <a:p>
          <a:endParaRPr lang="en-US" sz="800"/>
        </a:p>
      </dgm:t>
    </dgm:pt>
    <dgm:pt modelId="{A578E260-D590-5141-85E3-70E19D7B3E30}" type="sibTrans" cxnId="{0A83B197-142F-D642-A153-C7445E72FBC2}">
      <dgm:prSet/>
      <dgm:spPr/>
      <dgm:t>
        <a:bodyPr/>
        <a:lstStyle/>
        <a:p>
          <a:endParaRPr lang="en-US" sz="800"/>
        </a:p>
      </dgm:t>
    </dgm:pt>
    <dgm:pt modelId="{7B39E6BC-0DB4-1B4C-BE25-32E252D299E5}">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Supportive Services / Barrier Reduction Funds </a:t>
          </a:r>
        </a:p>
      </dgm:t>
    </dgm:pt>
    <dgm:pt modelId="{547773DF-C7C9-A647-A203-9E188129A0FF}" type="parTrans" cxnId="{4294197A-379D-3F4E-AA0A-6182E7412BE5}">
      <dgm:prSet/>
      <dgm:spPr/>
      <dgm:t>
        <a:bodyPr/>
        <a:lstStyle/>
        <a:p>
          <a:endParaRPr lang="en-US" sz="800"/>
        </a:p>
      </dgm:t>
    </dgm:pt>
    <dgm:pt modelId="{2D57D365-1F8F-4144-9AC4-8E3BD9B46E75}" type="sibTrans" cxnId="{4294197A-379D-3F4E-AA0A-6182E7412BE5}">
      <dgm:prSet/>
      <dgm:spPr/>
      <dgm:t>
        <a:bodyPr/>
        <a:lstStyle/>
        <a:p>
          <a:endParaRPr lang="en-US" sz="800"/>
        </a:p>
      </dgm:t>
    </dgm:pt>
    <dgm:pt modelId="{D0153052-A9E5-B344-848B-9D1B597FE1AA}">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Placement </a:t>
          </a:r>
        </a:p>
      </dgm:t>
    </dgm:pt>
    <dgm:pt modelId="{A2953F03-C124-0C47-8B7A-12414F6051BE}" type="parTrans" cxnId="{A53A3BD9-C416-4649-98D7-DEE250E02071}">
      <dgm:prSet/>
      <dgm:spPr/>
      <dgm:t>
        <a:bodyPr/>
        <a:lstStyle/>
        <a:p>
          <a:endParaRPr lang="en-US" sz="800"/>
        </a:p>
      </dgm:t>
    </dgm:pt>
    <dgm:pt modelId="{133768B4-CEFF-BE4F-8705-C0D4366CE66B}" type="sibTrans" cxnId="{A53A3BD9-C416-4649-98D7-DEE250E02071}">
      <dgm:prSet/>
      <dgm:spPr/>
      <dgm:t>
        <a:bodyPr/>
        <a:lstStyle/>
        <a:p>
          <a:endParaRPr lang="en-US" sz="800"/>
        </a:p>
      </dgm:t>
    </dgm:pt>
    <dgm:pt modelId="{5BA827FD-E315-6249-8368-83DB24009AD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Follow-Up </a:t>
          </a:r>
        </a:p>
      </dgm:t>
    </dgm:pt>
    <dgm:pt modelId="{052E1FA8-CA77-0543-A24C-0A7C52A66199}" type="parTrans" cxnId="{05900BCB-10C1-0D4F-B644-C8738133D7D3}">
      <dgm:prSet/>
      <dgm:spPr/>
      <dgm:t>
        <a:bodyPr/>
        <a:lstStyle/>
        <a:p>
          <a:endParaRPr lang="en-US" sz="800"/>
        </a:p>
      </dgm:t>
    </dgm:pt>
    <dgm:pt modelId="{DF243A6D-290C-A54B-A1B3-D695B187AE1B}" type="sibTrans" cxnId="{05900BCB-10C1-0D4F-B644-C8738133D7D3}">
      <dgm:prSet/>
      <dgm:spPr/>
      <dgm:t>
        <a:bodyPr/>
        <a:lstStyle/>
        <a:p>
          <a:endParaRPr lang="en-US" sz="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8">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8">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8">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8">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8">
        <dgm:presLayoutVars>
          <dgm:bulletEnabled val="1"/>
        </dgm:presLayoutVars>
      </dgm:prSet>
      <dgm:spPr/>
    </dgm:pt>
    <dgm:pt modelId="{62DC08F3-5820-F347-AA90-4D5DB8D9BA5F}" type="pres">
      <dgm:prSet presAssocID="{A578E260-D590-5141-85E3-70E19D7B3E30}" presName="sibTrans" presStyleCnt="0"/>
      <dgm:spPr/>
    </dgm:pt>
    <dgm:pt modelId="{FA0E8CB6-DE13-DA4F-AEFC-A1BA4A449C7E}" type="pres">
      <dgm:prSet presAssocID="{7B39E6BC-0DB4-1B4C-BE25-32E252D299E5}" presName="node" presStyleLbl="node1" presStyleIdx="5" presStyleCnt="8">
        <dgm:presLayoutVars>
          <dgm:bulletEnabled val="1"/>
        </dgm:presLayoutVars>
      </dgm:prSet>
      <dgm:spPr/>
    </dgm:pt>
    <dgm:pt modelId="{1F0128D7-BB39-E942-9BB5-1B0660663FDD}" type="pres">
      <dgm:prSet presAssocID="{2D57D365-1F8F-4144-9AC4-8E3BD9B46E75}" presName="sibTrans" presStyleCnt="0"/>
      <dgm:spPr/>
    </dgm:pt>
    <dgm:pt modelId="{07902AF2-D7AA-F043-AB82-39CFFDA0FDB5}" type="pres">
      <dgm:prSet presAssocID="{D0153052-A9E5-B344-848B-9D1B597FE1AA}" presName="node" presStyleLbl="node1" presStyleIdx="6" presStyleCnt="8">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7" presStyleCnt="8">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4294197A-379D-3F4E-AA0A-6182E7412BE5}" srcId="{705CBBC0-0E68-424F-85D2-E7DAC0C388B6}" destId="{7B39E6BC-0DB4-1B4C-BE25-32E252D299E5}" srcOrd="5" destOrd="0" parTransId="{547773DF-C7C9-A647-A203-9E188129A0FF}" sibTransId="{2D57D365-1F8F-4144-9AC4-8E3BD9B46E75}"/>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2FE70DB8-AD6C-C549-BCDD-5BBAEEC0E71A}" type="presOf" srcId="{7B39E6BC-0DB4-1B4C-BE25-32E252D299E5}" destId="{FA0E8CB6-DE13-DA4F-AEFC-A1BA4A449C7E}" srcOrd="0" destOrd="0" presId="urn:microsoft.com/office/officeart/2005/8/layout/default"/>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7" destOrd="0" parTransId="{052E1FA8-CA77-0543-A24C-0A7C52A66199}" sibTransId="{DF243A6D-290C-A54B-A1B3-D695B187AE1B}"/>
    <dgm:cxn modelId="{A53A3BD9-C416-4649-98D7-DEE250E02071}" srcId="{705CBBC0-0E68-424F-85D2-E7DAC0C388B6}" destId="{D0153052-A9E5-B344-848B-9D1B597FE1AA}" srcOrd="6"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D9095AFC-E664-7644-B8C6-5DFE7E1C45EB}" type="presParOf" srcId="{7A24E677-6FAA-F64F-8C5B-EE3A3F51AC79}" destId="{FA0E8CB6-DE13-DA4F-AEFC-A1BA4A449C7E}" srcOrd="10" destOrd="0" presId="urn:microsoft.com/office/officeart/2005/8/layout/default"/>
    <dgm:cxn modelId="{6396A5BD-00B6-CC46-8440-EA94DE5D15CC}" type="presParOf" srcId="{7A24E677-6FAA-F64F-8C5B-EE3A3F51AC79}" destId="{1F0128D7-BB39-E942-9BB5-1B0660663FDD}" srcOrd="11" destOrd="0" presId="urn:microsoft.com/office/officeart/2005/8/layout/default"/>
    <dgm:cxn modelId="{7E2EABC9-E2A2-684F-99F1-31561584E5BF}" type="presParOf" srcId="{7A24E677-6FAA-F64F-8C5B-EE3A3F51AC79}" destId="{07902AF2-D7AA-F043-AB82-39CFFDA0FDB5}" srcOrd="12" destOrd="0" presId="urn:microsoft.com/office/officeart/2005/8/layout/default"/>
    <dgm:cxn modelId="{54546FE6-5450-2F4F-BC77-4371385C2573}" type="presParOf" srcId="{7A24E677-6FAA-F64F-8C5B-EE3A3F51AC79}" destId="{3A551EAF-0F68-5447-A777-99C82446FD7E}" srcOrd="13" destOrd="0" presId="urn:microsoft.com/office/officeart/2005/8/layout/default"/>
    <dgm:cxn modelId="{BA716A5F-E790-1B4A-9C3E-8CD6FB1B568B}" type="presParOf" srcId="{7A24E677-6FAA-F64F-8C5B-EE3A3F51AC79}" destId="{BA459F2E-638C-444B-8E59-15748D5A1DD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817720" y="1068868"/>
          <a:ext cx="2662795" cy="266279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a:effectLst>
                <a:outerShdw blurRad="63500" sx="102000" sy="102000" algn="ctr" rotWithShape="0">
                  <a:prstClr val="black">
                    <a:alpha val="40000"/>
                  </a:prstClr>
                </a:outerShdw>
              </a:effectLst>
              <a:latin typeface="+mn-lt"/>
              <a:cs typeface="Malayalam MN" pitchFamily="2" charset="0"/>
            </a:rPr>
            <a:t>Program Elements</a:t>
          </a:r>
        </a:p>
      </dsp:txBody>
      <dsp:txXfrm>
        <a:off x="2207677" y="1458825"/>
        <a:ext cx="1882881" cy="1882881"/>
      </dsp:txXfrm>
    </dsp:sp>
    <dsp:sp modelId="{CA5114AD-DBBA-DC49-9899-E24C48D26DAB}">
      <dsp:nvSpPr>
        <dsp:cNvPr id="0" name=""/>
        <dsp:cNvSpPr/>
      </dsp:nvSpPr>
      <dsp:spPr>
        <a:xfrm>
          <a:off x="2483419" y="475"/>
          <a:ext cx="1331397" cy="1331397"/>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effectLst>
                <a:outerShdw blurRad="63500" sx="102000" sy="102000" algn="ctr" rotWithShape="0">
                  <a:prstClr val="black">
                    <a:alpha val="40000"/>
                  </a:prstClr>
                </a:outerShdw>
              </a:effectLst>
              <a:latin typeface="+mn-lt"/>
              <a:cs typeface="Malayalam MN" pitchFamily="2" charset="0"/>
            </a:rPr>
            <a:t>Eligible Entities</a:t>
          </a:r>
        </a:p>
      </dsp:txBody>
      <dsp:txXfrm>
        <a:off x="2678398" y="195454"/>
        <a:ext cx="941439" cy="941439"/>
      </dsp:txXfrm>
    </dsp:sp>
    <dsp:sp modelId="{EA0EFF2A-DAFC-4E4D-A776-162DF4FEFFFE}">
      <dsp:nvSpPr>
        <dsp:cNvPr id="0" name=""/>
        <dsp:cNvSpPr/>
      </dsp:nvSpPr>
      <dsp:spPr>
        <a:xfrm>
          <a:off x="3985187" y="867521"/>
          <a:ext cx="1331397" cy="1331397"/>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a:solidFill>
                <a:schemeClr val="bg1"/>
              </a:solidFill>
              <a:effectLst>
                <a:outerShdw blurRad="63500" sx="102000" sy="102000" algn="ctr" rotWithShape="0">
                  <a:prstClr val="black">
                    <a:alpha val="40000"/>
                  </a:prstClr>
                </a:outerShdw>
              </a:effectLst>
              <a:latin typeface="+mn-lt"/>
              <a:cs typeface="Malayalam MN" pitchFamily="2" charset="0"/>
            </a:rPr>
            <a:t>Targeted Industries</a:t>
          </a:r>
          <a:endParaRPr lang="en-US" sz="1400" b="1" kern="1200">
            <a:solidFill>
              <a:schemeClr val="bg1"/>
            </a:solidFill>
            <a:effectLst>
              <a:outerShdw blurRad="63500" sx="102000" sy="102000" algn="ctr" rotWithShape="0">
                <a:prstClr val="black">
                  <a:alpha val="40000"/>
                </a:prstClr>
              </a:outerShdw>
            </a:effectLst>
            <a:latin typeface="+mn-lt"/>
            <a:cs typeface="Malayalam MN" pitchFamily="2" charset="0"/>
          </a:endParaRPr>
        </a:p>
      </dsp:txBody>
      <dsp:txXfrm>
        <a:off x="4180166" y="1062500"/>
        <a:ext cx="941439" cy="941439"/>
      </dsp:txXfrm>
    </dsp:sp>
    <dsp:sp modelId="{C027D90A-64E1-0149-AFC1-013BD88F2D3B}">
      <dsp:nvSpPr>
        <dsp:cNvPr id="0" name=""/>
        <dsp:cNvSpPr/>
      </dsp:nvSpPr>
      <dsp:spPr>
        <a:xfrm>
          <a:off x="3985187" y="2601613"/>
          <a:ext cx="1331397" cy="1331397"/>
        </a:xfrm>
        <a:prstGeom prst="ellipse">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effectLst>
                <a:outerShdw blurRad="63500" sx="102000" sy="102000" algn="ctr" rotWithShape="0">
                  <a:prstClr val="black">
                    <a:alpha val="40000"/>
                  </a:prstClr>
                </a:outerShdw>
              </a:effectLst>
              <a:latin typeface="+mn-lt"/>
              <a:cs typeface="Malayalam MN" pitchFamily="2" charset="0"/>
            </a:rPr>
            <a:t>Targeted Populations</a:t>
          </a:r>
        </a:p>
      </dsp:txBody>
      <dsp:txXfrm>
        <a:off x="4180166" y="2796592"/>
        <a:ext cx="941439" cy="941439"/>
      </dsp:txXfrm>
    </dsp:sp>
    <dsp:sp modelId="{D6DA3358-275B-7247-ADEB-775E9D05F19F}">
      <dsp:nvSpPr>
        <dsp:cNvPr id="0" name=""/>
        <dsp:cNvSpPr/>
      </dsp:nvSpPr>
      <dsp:spPr>
        <a:xfrm>
          <a:off x="2476383" y="3468659"/>
          <a:ext cx="1345470" cy="1331397"/>
        </a:xfrm>
        <a:prstGeom prst="ellipse">
          <a:avLst/>
        </a:prstGeom>
        <a:solidFill>
          <a:srgbClr val="00B0F0"/>
        </a:solidFill>
        <a:ln w="19050" cap="flat" cmpd="sng" algn="ctr">
          <a:solidFill>
            <a:srgbClr val="7030A0"/>
          </a:solid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i="0" kern="1200">
              <a:solidFill>
                <a:schemeClr val="bg1"/>
              </a:solidFill>
              <a:effectLst>
                <a:outerShdw blurRad="63500" sx="102000" sy="102000" algn="ctr" rotWithShape="0">
                  <a:prstClr val="black">
                    <a:alpha val="40000"/>
                  </a:prstClr>
                </a:outerShdw>
              </a:effectLst>
              <a:latin typeface="+mn-lt"/>
              <a:cs typeface="Malayalam MN" pitchFamily="2" charset="0"/>
            </a:rPr>
            <a:t>Targeted Communities</a:t>
          </a:r>
        </a:p>
      </dsp:txBody>
      <dsp:txXfrm>
        <a:off x="2673423" y="3663638"/>
        <a:ext cx="951390" cy="941439"/>
      </dsp:txXfrm>
    </dsp:sp>
    <dsp:sp modelId="{172920A8-70F3-DE4E-B743-C3F5A2AEE45E}">
      <dsp:nvSpPr>
        <dsp:cNvPr id="0" name=""/>
        <dsp:cNvSpPr/>
      </dsp:nvSpPr>
      <dsp:spPr>
        <a:xfrm>
          <a:off x="981651" y="2601613"/>
          <a:ext cx="1331397" cy="1331397"/>
        </a:xfrm>
        <a:prstGeom prst="ellipse">
          <a:avLst/>
        </a:prstGeom>
        <a:solidFill>
          <a:srgbClr val="7030A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effectLst>
                <a:outerShdw blurRad="63500" sx="102000" sy="102000" algn="ctr" rotWithShape="0">
                  <a:prstClr val="black">
                    <a:alpha val="40000"/>
                  </a:prstClr>
                </a:outerShdw>
              </a:effectLst>
              <a:latin typeface="+mn-lt"/>
              <a:cs typeface="Malayalam MN" pitchFamily="2" charset="0"/>
            </a:rPr>
            <a:t>Program Categories</a:t>
          </a:r>
        </a:p>
      </dsp:txBody>
      <dsp:txXfrm>
        <a:off x="1176630" y="2796592"/>
        <a:ext cx="941439" cy="941439"/>
      </dsp:txXfrm>
    </dsp:sp>
    <dsp:sp modelId="{48EA5D13-61F5-4AB5-BBE6-2809AB8365F5}">
      <dsp:nvSpPr>
        <dsp:cNvPr id="0" name=""/>
        <dsp:cNvSpPr/>
      </dsp:nvSpPr>
      <dsp:spPr>
        <a:xfrm>
          <a:off x="981651" y="867521"/>
          <a:ext cx="1331397" cy="1331397"/>
        </a:xfrm>
        <a:prstGeom prst="ellipse">
          <a:avLst/>
        </a:prstGeom>
        <a:solidFill>
          <a:srgbClr val="C0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effectLst>
                <a:outerShdw blurRad="63500" sx="102000" sy="102000" algn="ctr" rotWithShape="0">
                  <a:prstClr val="black">
                    <a:alpha val="40000"/>
                  </a:prstClr>
                </a:outerShdw>
              </a:effectLst>
              <a:latin typeface="+mn-lt"/>
              <a:cs typeface="Malayalam MN" pitchFamily="2" charset="0"/>
            </a:rPr>
            <a:t>Program Priorities</a:t>
          </a:r>
        </a:p>
      </dsp:txBody>
      <dsp:txXfrm>
        <a:off x="1176630" y="1062500"/>
        <a:ext cx="941439" cy="9414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2112" y="2195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Outreach and Recruitment </a:t>
          </a:r>
        </a:p>
      </dsp:txBody>
      <dsp:txXfrm>
        <a:off x="2112" y="219530"/>
        <a:ext cx="1675571" cy="1005343"/>
      </dsp:txXfrm>
    </dsp:sp>
    <dsp:sp modelId="{58904253-5B70-E144-BABA-55E3AA37D5F0}">
      <dsp:nvSpPr>
        <dsp:cNvPr id="0" name=""/>
        <dsp:cNvSpPr/>
      </dsp:nvSpPr>
      <dsp:spPr>
        <a:xfrm>
          <a:off x="1845241" y="2195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Employer Engagement </a:t>
          </a:r>
        </a:p>
      </dsp:txBody>
      <dsp:txXfrm>
        <a:off x="1845241" y="219530"/>
        <a:ext cx="1675571" cy="1005343"/>
      </dsp:txXfrm>
    </dsp:sp>
    <dsp:sp modelId="{B541DEBD-6254-3F44-ABAB-42F7DA2B96B5}">
      <dsp:nvSpPr>
        <dsp:cNvPr id="0" name=""/>
        <dsp:cNvSpPr/>
      </dsp:nvSpPr>
      <dsp:spPr>
        <a:xfrm>
          <a:off x="3688370" y="219530"/>
          <a:ext cx="1675571" cy="100534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Career Planning </a:t>
          </a:r>
          <a:r>
            <a:rPr lang="en-US" sz="800" kern="1200"/>
            <a:t> </a:t>
          </a:r>
        </a:p>
      </dsp:txBody>
      <dsp:txXfrm>
        <a:off x="3688370" y="219530"/>
        <a:ext cx="1675571" cy="1005343"/>
      </dsp:txXfrm>
    </dsp:sp>
    <dsp:sp modelId="{9DBD7B01-C454-4E40-AC67-431C1846AD18}">
      <dsp:nvSpPr>
        <dsp:cNvPr id="0" name=""/>
        <dsp:cNvSpPr/>
      </dsp:nvSpPr>
      <dsp:spPr>
        <a:xfrm>
          <a:off x="5531499" y="2195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Training </a:t>
          </a:r>
        </a:p>
      </dsp:txBody>
      <dsp:txXfrm>
        <a:off x="5531499" y="219530"/>
        <a:ext cx="1675571" cy="1005343"/>
      </dsp:txXfrm>
    </dsp:sp>
    <dsp:sp modelId="{F9363152-2F6C-F048-9791-2B5C261F19B0}">
      <dsp:nvSpPr>
        <dsp:cNvPr id="0" name=""/>
        <dsp:cNvSpPr/>
      </dsp:nvSpPr>
      <dsp:spPr>
        <a:xfrm>
          <a:off x="2112" y="13924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Font typeface="Arial" panose="020B0604020202020204" pitchFamily="34" charset="0"/>
            <a:buNone/>
          </a:pPr>
          <a:r>
            <a:rPr lang="en-US" sz="800" b="1" kern="1200"/>
            <a:t>Work-Based Learning /</a:t>
          </a:r>
        </a:p>
        <a:p>
          <a:pPr marL="0" lvl="0" indent="0" algn="ctr" defTabSz="355600">
            <a:lnSpc>
              <a:spcPct val="100000"/>
            </a:lnSpc>
            <a:spcBef>
              <a:spcPct val="0"/>
            </a:spcBef>
            <a:spcAft>
              <a:spcPts val="0"/>
            </a:spcAft>
            <a:buFont typeface="Arial" panose="020B0604020202020204" pitchFamily="34" charset="0"/>
            <a:buNone/>
          </a:pPr>
          <a:r>
            <a:rPr lang="en-US" sz="800" b="1" kern="1200"/>
            <a:t> Work-Based Training </a:t>
          </a:r>
        </a:p>
      </dsp:txBody>
      <dsp:txXfrm>
        <a:off x="2112" y="1392430"/>
        <a:ext cx="1675571" cy="1005343"/>
      </dsp:txXfrm>
    </dsp:sp>
    <dsp:sp modelId="{FA0E8CB6-DE13-DA4F-AEFC-A1BA4A449C7E}">
      <dsp:nvSpPr>
        <dsp:cNvPr id="0" name=""/>
        <dsp:cNvSpPr/>
      </dsp:nvSpPr>
      <dsp:spPr>
        <a:xfrm>
          <a:off x="1845241" y="13924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Supportive Services / Barrier Reduction Funds </a:t>
          </a:r>
        </a:p>
      </dsp:txBody>
      <dsp:txXfrm>
        <a:off x="1845241" y="1392430"/>
        <a:ext cx="1675571" cy="1005343"/>
      </dsp:txXfrm>
    </dsp:sp>
    <dsp:sp modelId="{07902AF2-D7AA-F043-AB82-39CFFDA0FDB5}">
      <dsp:nvSpPr>
        <dsp:cNvPr id="0" name=""/>
        <dsp:cNvSpPr/>
      </dsp:nvSpPr>
      <dsp:spPr>
        <a:xfrm>
          <a:off x="3688370" y="13924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Placement </a:t>
          </a:r>
        </a:p>
      </dsp:txBody>
      <dsp:txXfrm>
        <a:off x="3688370" y="1392430"/>
        <a:ext cx="1675571" cy="1005343"/>
      </dsp:txXfrm>
    </dsp:sp>
    <dsp:sp modelId="{BA459F2E-638C-444B-8E59-15748D5A1DD6}">
      <dsp:nvSpPr>
        <dsp:cNvPr id="0" name=""/>
        <dsp:cNvSpPr/>
      </dsp:nvSpPr>
      <dsp:spPr>
        <a:xfrm>
          <a:off x="5531499" y="13924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Follow-Up </a:t>
          </a:r>
        </a:p>
      </dsp:txBody>
      <dsp:txXfrm>
        <a:off x="5531499" y="1392430"/>
        <a:ext cx="1675571" cy="10053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2112" y="2195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Outreach and Recruitment </a:t>
          </a:r>
        </a:p>
      </dsp:txBody>
      <dsp:txXfrm>
        <a:off x="2112" y="219530"/>
        <a:ext cx="1675571" cy="1005343"/>
      </dsp:txXfrm>
    </dsp:sp>
    <dsp:sp modelId="{58904253-5B70-E144-BABA-55E3AA37D5F0}">
      <dsp:nvSpPr>
        <dsp:cNvPr id="0" name=""/>
        <dsp:cNvSpPr/>
      </dsp:nvSpPr>
      <dsp:spPr>
        <a:xfrm>
          <a:off x="1845241" y="2195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Employer Engagement </a:t>
          </a:r>
        </a:p>
      </dsp:txBody>
      <dsp:txXfrm>
        <a:off x="1845241" y="219530"/>
        <a:ext cx="1675571" cy="1005343"/>
      </dsp:txXfrm>
    </dsp:sp>
    <dsp:sp modelId="{B541DEBD-6254-3F44-ABAB-42F7DA2B96B5}">
      <dsp:nvSpPr>
        <dsp:cNvPr id="0" name=""/>
        <dsp:cNvSpPr/>
      </dsp:nvSpPr>
      <dsp:spPr>
        <a:xfrm>
          <a:off x="3688370" y="219530"/>
          <a:ext cx="1675571" cy="1005343"/>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Career Planning </a:t>
          </a:r>
          <a:r>
            <a:rPr lang="en-US" sz="800" kern="1200"/>
            <a:t> </a:t>
          </a:r>
        </a:p>
      </dsp:txBody>
      <dsp:txXfrm>
        <a:off x="3688370" y="219530"/>
        <a:ext cx="1675571" cy="1005343"/>
      </dsp:txXfrm>
    </dsp:sp>
    <dsp:sp modelId="{9DBD7B01-C454-4E40-AC67-431C1846AD18}">
      <dsp:nvSpPr>
        <dsp:cNvPr id="0" name=""/>
        <dsp:cNvSpPr/>
      </dsp:nvSpPr>
      <dsp:spPr>
        <a:xfrm>
          <a:off x="5531499" y="219530"/>
          <a:ext cx="1675571" cy="100534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Training /Sector –Based/Employability Skills </a:t>
          </a:r>
        </a:p>
      </dsp:txBody>
      <dsp:txXfrm>
        <a:off x="5531499" y="219530"/>
        <a:ext cx="1675571" cy="1005343"/>
      </dsp:txXfrm>
    </dsp:sp>
    <dsp:sp modelId="{F9363152-2F6C-F048-9791-2B5C261F19B0}">
      <dsp:nvSpPr>
        <dsp:cNvPr id="0" name=""/>
        <dsp:cNvSpPr/>
      </dsp:nvSpPr>
      <dsp:spPr>
        <a:xfrm>
          <a:off x="2112" y="13924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Font typeface="Arial" panose="020B0604020202020204" pitchFamily="34" charset="0"/>
            <a:buNone/>
          </a:pPr>
          <a:r>
            <a:rPr lang="en-US" sz="800" b="1" kern="1200"/>
            <a:t>Work-Based Learning /</a:t>
          </a:r>
        </a:p>
        <a:p>
          <a:pPr marL="0" lvl="0" indent="0" algn="ctr" defTabSz="355600">
            <a:lnSpc>
              <a:spcPct val="100000"/>
            </a:lnSpc>
            <a:spcBef>
              <a:spcPct val="0"/>
            </a:spcBef>
            <a:spcAft>
              <a:spcPts val="0"/>
            </a:spcAft>
            <a:buFont typeface="Arial" panose="020B0604020202020204" pitchFamily="34" charset="0"/>
            <a:buNone/>
          </a:pPr>
          <a:r>
            <a:rPr lang="en-US" sz="800" b="1" kern="1200"/>
            <a:t> Work-Based Training </a:t>
          </a:r>
        </a:p>
      </dsp:txBody>
      <dsp:txXfrm>
        <a:off x="2112" y="1392430"/>
        <a:ext cx="1675571" cy="1005343"/>
      </dsp:txXfrm>
    </dsp:sp>
    <dsp:sp modelId="{491D4F8D-F6DE-DC46-A3AB-9B4562EB94D7}">
      <dsp:nvSpPr>
        <dsp:cNvPr id="0" name=""/>
        <dsp:cNvSpPr/>
      </dsp:nvSpPr>
      <dsp:spPr>
        <a:xfrm>
          <a:off x="1845241" y="13924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Supportive Services / Barrier Reduction Funds </a:t>
          </a:r>
        </a:p>
      </dsp:txBody>
      <dsp:txXfrm>
        <a:off x="1845241" y="1392430"/>
        <a:ext cx="1675571" cy="1005343"/>
      </dsp:txXfrm>
    </dsp:sp>
    <dsp:sp modelId="{07902AF2-D7AA-F043-AB82-39CFFDA0FDB5}">
      <dsp:nvSpPr>
        <dsp:cNvPr id="0" name=""/>
        <dsp:cNvSpPr/>
      </dsp:nvSpPr>
      <dsp:spPr>
        <a:xfrm>
          <a:off x="3688370" y="13924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Placement </a:t>
          </a:r>
        </a:p>
      </dsp:txBody>
      <dsp:txXfrm>
        <a:off x="3688370" y="1392430"/>
        <a:ext cx="1675571" cy="1005343"/>
      </dsp:txXfrm>
    </dsp:sp>
    <dsp:sp modelId="{BA459F2E-638C-444B-8E59-15748D5A1DD6}">
      <dsp:nvSpPr>
        <dsp:cNvPr id="0" name=""/>
        <dsp:cNvSpPr/>
      </dsp:nvSpPr>
      <dsp:spPr>
        <a:xfrm>
          <a:off x="5531499" y="13924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Follow-Up </a:t>
          </a:r>
        </a:p>
      </dsp:txBody>
      <dsp:txXfrm>
        <a:off x="5531499" y="1392430"/>
        <a:ext cx="1675571" cy="10053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2112" y="2195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Outreach and Recruitment </a:t>
          </a:r>
        </a:p>
      </dsp:txBody>
      <dsp:txXfrm>
        <a:off x="2112" y="219530"/>
        <a:ext cx="1675571" cy="1005343"/>
      </dsp:txXfrm>
    </dsp:sp>
    <dsp:sp modelId="{58904253-5B70-E144-BABA-55E3AA37D5F0}">
      <dsp:nvSpPr>
        <dsp:cNvPr id="0" name=""/>
        <dsp:cNvSpPr/>
      </dsp:nvSpPr>
      <dsp:spPr>
        <a:xfrm>
          <a:off x="1845241" y="2195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Employer Engagement </a:t>
          </a:r>
        </a:p>
      </dsp:txBody>
      <dsp:txXfrm>
        <a:off x="1845241" y="219530"/>
        <a:ext cx="1675571" cy="1005343"/>
      </dsp:txXfrm>
    </dsp:sp>
    <dsp:sp modelId="{B541DEBD-6254-3F44-ABAB-42F7DA2B96B5}">
      <dsp:nvSpPr>
        <dsp:cNvPr id="0" name=""/>
        <dsp:cNvSpPr/>
      </dsp:nvSpPr>
      <dsp:spPr>
        <a:xfrm>
          <a:off x="3688370" y="219530"/>
          <a:ext cx="1675571" cy="1005343"/>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Career Planning </a:t>
          </a:r>
          <a:r>
            <a:rPr lang="en-US" sz="800" kern="1200"/>
            <a:t> </a:t>
          </a:r>
        </a:p>
      </dsp:txBody>
      <dsp:txXfrm>
        <a:off x="3688370" y="219530"/>
        <a:ext cx="1675571" cy="1005343"/>
      </dsp:txXfrm>
    </dsp:sp>
    <dsp:sp modelId="{9DBD7B01-C454-4E40-AC67-431C1846AD18}">
      <dsp:nvSpPr>
        <dsp:cNvPr id="0" name=""/>
        <dsp:cNvSpPr/>
      </dsp:nvSpPr>
      <dsp:spPr>
        <a:xfrm>
          <a:off x="5531499" y="219530"/>
          <a:ext cx="1675571" cy="1005343"/>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Training </a:t>
          </a:r>
        </a:p>
      </dsp:txBody>
      <dsp:txXfrm>
        <a:off x="5531499" y="219530"/>
        <a:ext cx="1675571" cy="1005343"/>
      </dsp:txXfrm>
    </dsp:sp>
    <dsp:sp modelId="{F9363152-2F6C-F048-9791-2B5C261F19B0}">
      <dsp:nvSpPr>
        <dsp:cNvPr id="0" name=""/>
        <dsp:cNvSpPr/>
      </dsp:nvSpPr>
      <dsp:spPr>
        <a:xfrm>
          <a:off x="2112" y="1392430"/>
          <a:ext cx="1675571" cy="100534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Font typeface="Arial" panose="020B0604020202020204" pitchFamily="34" charset="0"/>
            <a:buNone/>
          </a:pPr>
          <a:r>
            <a:rPr lang="en-US" sz="800" b="1" kern="1200"/>
            <a:t>Work-Based Learning /</a:t>
          </a:r>
        </a:p>
        <a:p>
          <a:pPr marL="0" lvl="0" indent="0" algn="ctr" defTabSz="355600">
            <a:lnSpc>
              <a:spcPct val="100000"/>
            </a:lnSpc>
            <a:spcBef>
              <a:spcPct val="0"/>
            </a:spcBef>
            <a:spcAft>
              <a:spcPts val="0"/>
            </a:spcAft>
            <a:buFont typeface="Arial" panose="020B0604020202020204" pitchFamily="34" charset="0"/>
            <a:buNone/>
          </a:pPr>
          <a:r>
            <a:rPr lang="en-US" sz="800" b="1" kern="1200"/>
            <a:t> Work-Based Training </a:t>
          </a:r>
        </a:p>
      </dsp:txBody>
      <dsp:txXfrm>
        <a:off x="2112" y="1392430"/>
        <a:ext cx="1675571" cy="1005343"/>
      </dsp:txXfrm>
    </dsp:sp>
    <dsp:sp modelId="{491D4F8D-F6DE-DC46-A3AB-9B4562EB94D7}">
      <dsp:nvSpPr>
        <dsp:cNvPr id="0" name=""/>
        <dsp:cNvSpPr/>
      </dsp:nvSpPr>
      <dsp:spPr>
        <a:xfrm>
          <a:off x="1845241" y="13924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Supportive Services / Barrier Reduction Funds </a:t>
          </a:r>
        </a:p>
      </dsp:txBody>
      <dsp:txXfrm>
        <a:off x="1845241" y="1392430"/>
        <a:ext cx="1675571" cy="1005343"/>
      </dsp:txXfrm>
    </dsp:sp>
    <dsp:sp modelId="{07902AF2-D7AA-F043-AB82-39CFFDA0FDB5}">
      <dsp:nvSpPr>
        <dsp:cNvPr id="0" name=""/>
        <dsp:cNvSpPr/>
      </dsp:nvSpPr>
      <dsp:spPr>
        <a:xfrm>
          <a:off x="3688370" y="13924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Placement </a:t>
          </a:r>
        </a:p>
      </dsp:txBody>
      <dsp:txXfrm>
        <a:off x="3688370" y="1392430"/>
        <a:ext cx="1675571" cy="1005343"/>
      </dsp:txXfrm>
    </dsp:sp>
    <dsp:sp modelId="{BA459F2E-638C-444B-8E59-15748D5A1DD6}">
      <dsp:nvSpPr>
        <dsp:cNvPr id="0" name=""/>
        <dsp:cNvSpPr/>
      </dsp:nvSpPr>
      <dsp:spPr>
        <a:xfrm>
          <a:off x="5531499" y="13924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Follow-Up </a:t>
          </a:r>
        </a:p>
      </dsp:txBody>
      <dsp:txXfrm>
        <a:off x="5531499" y="1392430"/>
        <a:ext cx="1675571" cy="10053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2112" y="2195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Outreach and Recruitment </a:t>
          </a:r>
        </a:p>
      </dsp:txBody>
      <dsp:txXfrm>
        <a:off x="2112" y="219530"/>
        <a:ext cx="1675571" cy="1005343"/>
      </dsp:txXfrm>
    </dsp:sp>
    <dsp:sp modelId="{58904253-5B70-E144-BABA-55E3AA37D5F0}">
      <dsp:nvSpPr>
        <dsp:cNvPr id="0" name=""/>
        <dsp:cNvSpPr/>
      </dsp:nvSpPr>
      <dsp:spPr>
        <a:xfrm>
          <a:off x="1845241" y="2195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Employer Engagement </a:t>
          </a:r>
        </a:p>
      </dsp:txBody>
      <dsp:txXfrm>
        <a:off x="1845241" y="219530"/>
        <a:ext cx="1675571" cy="1005343"/>
      </dsp:txXfrm>
    </dsp:sp>
    <dsp:sp modelId="{B541DEBD-6254-3F44-ABAB-42F7DA2B96B5}">
      <dsp:nvSpPr>
        <dsp:cNvPr id="0" name=""/>
        <dsp:cNvSpPr/>
      </dsp:nvSpPr>
      <dsp:spPr>
        <a:xfrm>
          <a:off x="3688370" y="219530"/>
          <a:ext cx="1675571" cy="1005343"/>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Career Planning </a:t>
          </a:r>
          <a:r>
            <a:rPr lang="en-US" sz="800" kern="1200"/>
            <a:t> </a:t>
          </a:r>
        </a:p>
      </dsp:txBody>
      <dsp:txXfrm>
        <a:off x="3688370" y="219530"/>
        <a:ext cx="1675571" cy="1005343"/>
      </dsp:txXfrm>
    </dsp:sp>
    <dsp:sp modelId="{9DBD7B01-C454-4E40-AC67-431C1846AD18}">
      <dsp:nvSpPr>
        <dsp:cNvPr id="0" name=""/>
        <dsp:cNvSpPr/>
      </dsp:nvSpPr>
      <dsp:spPr>
        <a:xfrm>
          <a:off x="5531499" y="219530"/>
          <a:ext cx="1675571" cy="1005343"/>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Training </a:t>
          </a:r>
        </a:p>
      </dsp:txBody>
      <dsp:txXfrm>
        <a:off x="5531499" y="219530"/>
        <a:ext cx="1675571" cy="1005343"/>
      </dsp:txXfrm>
    </dsp:sp>
    <dsp:sp modelId="{F9363152-2F6C-F048-9791-2B5C261F19B0}">
      <dsp:nvSpPr>
        <dsp:cNvPr id="0" name=""/>
        <dsp:cNvSpPr/>
      </dsp:nvSpPr>
      <dsp:spPr>
        <a:xfrm>
          <a:off x="2112" y="13924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Font typeface="Arial" panose="020B0604020202020204" pitchFamily="34" charset="0"/>
            <a:buNone/>
          </a:pPr>
          <a:r>
            <a:rPr lang="en-US" sz="800" b="1" kern="1200"/>
            <a:t>Work-Based Learning /</a:t>
          </a:r>
        </a:p>
        <a:p>
          <a:pPr marL="0" lvl="0" indent="0" algn="ctr" defTabSz="355600">
            <a:lnSpc>
              <a:spcPct val="100000"/>
            </a:lnSpc>
            <a:spcBef>
              <a:spcPct val="0"/>
            </a:spcBef>
            <a:spcAft>
              <a:spcPts val="0"/>
            </a:spcAft>
            <a:buFont typeface="Arial" panose="020B0604020202020204" pitchFamily="34" charset="0"/>
            <a:buNone/>
          </a:pPr>
          <a:r>
            <a:rPr lang="en-US" sz="800" b="1" kern="1200"/>
            <a:t> Work-Based Training </a:t>
          </a:r>
        </a:p>
      </dsp:txBody>
      <dsp:txXfrm>
        <a:off x="2112" y="1392430"/>
        <a:ext cx="1675571" cy="1005343"/>
      </dsp:txXfrm>
    </dsp:sp>
    <dsp:sp modelId="{FA0E8CB6-DE13-DA4F-AEFC-A1BA4A449C7E}">
      <dsp:nvSpPr>
        <dsp:cNvPr id="0" name=""/>
        <dsp:cNvSpPr/>
      </dsp:nvSpPr>
      <dsp:spPr>
        <a:xfrm>
          <a:off x="1845241" y="1392430"/>
          <a:ext cx="1675571" cy="1005343"/>
        </a:xfrm>
        <a:prstGeom prst="rect">
          <a:avLst/>
        </a:prstGeom>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Font typeface="Arial" panose="020B0604020202020204" pitchFamily="34" charset="0"/>
            <a:buNone/>
          </a:pPr>
          <a:r>
            <a:rPr lang="en-US" sz="800" b="1" kern="1200">
              <a:solidFill>
                <a:prstClr val="white"/>
              </a:solidFill>
              <a:latin typeface="Calibri" panose="020F0502020204030204"/>
              <a:ea typeface="+mn-ea"/>
              <a:cs typeface="+mn-cs"/>
            </a:rPr>
            <a:t>Supportive Services / Barrier Reduction Funds </a:t>
          </a:r>
        </a:p>
      </dsp:txBody>
      <dsp:txXfrm>
        <a:off x="1845241" y="1392430"/>
        <a:ext cx="1675571" cy="1005343"/>
      </dsp:txXfrm>
    </dsp:sp>
    <dsp:sp modelId="{07902AF2-D7AA-F043-AB82-39CFFDA0FDB5}">
      <dsp:nvSpPr>
        <dsp:cNvPr id="0" name=""/>
        <dsp:cNvSpPr/>
      </dsp:nvSpPr>
      <dsp:spPr>
        <a:xfrm>
          <a:off x="3688370" y="13924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Placement </a:t>
          </a:r>
        </a:p>
      </dsp:txBody>
      <dsp:txXfrm>
        <a:off x="3688370" y="1392430"/>
        <a:ext cx="1675571" cy="1005343"/>
      </dsp:txXfrm>
    </dsp:sp>
    <dsp:sp modelId="{BA459F2E-638C-444B-8E59-15748D5A1DD6}">
      <dsp:nvSpPr>
        <dsp:cNvPr id="0" name=""/>
        <dsp:cNvSpPr/>
      </dsp:nvSpPr>
      <dsp:spPr>
        <a:xfrm>
          <a:off x="5531499" y="13924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Follow-Up </a:t>
          </a:r>
        </a:p>
      </dsp:txBody>
      <dsp:txXfrm>
        <a:off x="5531499" y="1392430"/>
        <a:ext cx="1675571" cy="10053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1735" y="171970"/>
          <a:ext cx="2144311" cy="1293495"/>
        </a:xfrm>
        <a:prstGeom prst="rect">
          <a:avLst/>
        </a:prstGeom>
        <a:gradFill flip="none" rotWithShape="0">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solidFill>
                <a:prstClr val="white"/>
              </a:solidFill>
              <a:latin typeface="Calibri" panose="020F0502020204030204"/>
              <a:ea typeface="+mn-ea"/>
              <a:cs typeface="+mn-cs"/>
            </a:rPr>
            <a:t>Outreach and Recruitment </a:t>
          </a:r>
        </a:p>
      </dsp:txBody>
      <dsp:txXfrm>
        <a:off x="1735" y="171970"/>
        <a:ext cx="2144311" cy="1293495"/>
      </dsp:txXfrm>
    </dsp:sp>
    <dsp:sp modelId="{58904253-5B70-E144-BABA-55E3AA37D5F0}">
      <dsp:nvSpPr>
        <dsp:cNvPr id="0" name=""/>
        <dsp:cNvSpPr/>
      </dsp:nvSpPr>
      <dsp:spPr>
        <a:xfrm>
          <a:off x="2461511" y="178642"/>
          <a:ext cx="2088568" cy="1280151"/>
        </a:xfrm>
        <a:prstGeom prst="rect">
          <a:avLst/>
        </a:prstGeom>
        <a:gradFill flip="none" rotWithShape="0">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solidFill>
                <a:prstClr val="white"/>
              </a:solidFill>
              <a:latin typeface="Calibri" panose="020F0502020204030204"/>
              <a:ea typeface="+mn-ea"/>
              <a:cs typeface="+mn-cs"/>
            </a:rPr>
            <a:t>Employer Engagement </a:t>
          </a:r>
        </a:p>
      </dsp:txBody>
      <dsp:txXfrm>
        <a:off x="2461511" y="178642"/>
        <a:ext cx="2088568" cy="1280151"/>
      </dsp:txXfrm>
    </dsp:sp>
    <dsp:sp modelId="{B541DEBD-6254-3F44-ABAB-42F7DA2B96B5}">
      <dsp:nvSpPr>
        <dsp:cNvPr id="0" name=""/>
        <dsp:cNvSpPr/>
      </dsp:nvSpPr>
      <dsp:spPr>
        <a:xfrm>
          <a:off x="4865545" y="168099"/>
          <a:ext cx="2137749" cy="1301236"/>
        </a:xfrm>
        <a:prstGeom prst="rect">
          <a:avLst/>
        </a:prstGeom>
        <a:gradFill flip="none" rotWithShape="0">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solidFill>
                <a:prstClr val="white"/>
              </a:solidFill>
              <a:latin typeface="Calibri" panose="020F0502020204030204"/>
              <a:ea typeface="+mn-ea"/>
              <a:cs typeface="+mn-cs"/>
            </a:rPr>
            <a:t>Career Planning  </a:t>
          </a:r>
        </a:p>
      </dsp:txBody>
      <dsp:txXfrm>
        <a:off x="4865545" y="168099"/>
        <a:ext cx="2137749" cy="1301236"/>
      </dsp:txXfrm>
    </dsp:sp>
    <dsp:sp modelId="{9DBD7B01-C454-4E40-AC67-431C1846AD18}">
      <dsp:nvSpPr>
        <dsp:cNvPr id="0" name=""/>
        <dsp:cNvSpPr/>
      </dsp:nvSpPr>
      <dsp:spPr>
        <a:xfrm>
          <a:off x="7318760" y="168099"/>
          <a:ext cx="2194564" cy="1301236"/>
        </a:xfrm>
        <a:prstGeom prst="rect">
          <a:avLst/>
        </a:prstGeom>
        <a:gradFill flip="none" rotWithShape="0">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solidFill>
                <a:prstClr val="white"/>
              </a:solidFill>
              <a:latin typeface="Calibri" panose="020F0502020204030204"/>
              <a:ea typeface="+mn-ea"/>
              <a:cs typeface="+mn-cs"/>
            </a:rPr>
            <a:t>Training </a:t>
          </a:r>
        </a:p>
      </dsp:txBody>
      <dsp:txXfrm>
        <a:off x="7318760" y="168099"/>
        <a:ext cx="2194564" cy="1301236"/>
      </dsp:txXfrm>
    </dsp:sp>
    <dsp:sp modelId="{F9363152-2F6C-F048-9791-2B5C261F19B0}">
      <dsp:nvSpPr>
        <dsp:cNvPr id="0" name=""/>
        <dsp:cNvSpPr/>
      </dsp:nvSpPr>
      <dsp:spPr>
        <a:xfrm>
          <a:off x="232719" y="1784801"/>
          <a:ext cx="2178507" cy="1280151"/>
        </a:xfrm>
        <a:prstGeom prst="rect">
          <a:avLst/>
        </a:prstGeom>
        <a:gradFill flip="none" rotWithShape="0">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solidFill>
                <a:prstClr val="white"/>
              </a:solidFill>
              <a:latin typeface="Calibri" panose="020F0502020204030204"/>
              <a:ea typeface="+mn-ea"/>
              <a:cs typeface="+mn-cs"/>
            </a:rPr>
            <a:t>Work-Based Learning /</a:t>
          </a:r>
        </a:p>
        <a:p>
          <a:pPr marL="0" lvl="0" indent="0" algn="ctr" defTabSz="355600">
            <a:lnSpc>
              <a:spcPct val="90000"/>
            </a:lnSpc>
            <a:spcBef>
              <a:spcPct val="0"/>
            </a:spcBef>
            <a:spcAft>
              <a:spcPct val="35000"/>
            </a:spcAft>
            <a:buFont typeface="Arial" panose="020B0604020202020204" pitchFamily="34" charset="0"/>
            <a:buNone/>
          </a:pPr>
          <a:r>
            <a:rPr lang="en-US" sz="800" b="1" kern="1200">
              <a:solidFill>
                <a:prstClr val="white"/>
              </a:solidFill>
              <a:latin typeface="Calibri" panose="020F0502020204030204"/>
              <a:ea typeface="+mn-ea"/>
              <a:cs typeface="+mn-cs"/>
            </a:rPr>
            <a:t> Work-Based Training </a:t>
          </a:r>
        </a:p>
      </dsp:txBody>
      <dsp:txXfrm>
        <a:off x="232719" y="1784801"/>
        <a:ext cx="2178507" cy="1280151"/>
      </dsp:txXfrm>
    </dsp:sp>
    <dsp:sp modelId="{491D4F8D-F6DE-DC46-A3AB-9B4562EB94D7}">
      <dsp:nvSpPr>
        <dsp:cNvPr id="0" name=""/>
        <dsp:cNvSpPr/>
      </dsp:nvSpPr>
      <dsp:spPr>
        <a:xfrm>
          <a:off x="2726692" y="1784801"/>
          <a:ext cx="1974527" cy="1280151"/>
        </a:xfrm>
        <a:prstGeom prst="rect">
          <a:avLst/>
        </a:prstGeom>
        <a:gradFill flip="none" rotWithShape="0">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solidFill>
                <a:prstClr val="white"/>
              </a:solidFill>
              <a:latin typeface="Calibri" panose="020F0502020204030204"/>
              <a:ea typeface="+mn-ea"/>
              <a:cs typeface="+mn-cs"/>
            </a:rPr>
            <a:t>Supportive Services / Barrier Reduction Funds </a:t>
          </a:r>
        </a:p>
      </dsp:txBody>
      <dsp:txXfrm>
        <a:off x="2726692" y="1784801"/>
        <a:ext cx="1974527" cy="1280151"/>
      </dsp:txXfrm>
    </dsp:sp>
    <dsp:sp modelId="{07902AF2-D7AA-F043-AB82-39CFFDA0FDB5}">
      <dsp:nvSpPr>
        <dsp:cNvPr id="0" name=""/>
        <dsp:cNvSpPr/>
      </dsp:nvSpPr>
      <dsp:spPr>
        <a:xfrm>
          <a:off x="5016685" y="1784801"/>
          <a:ext cx="1975095" cy="1280151"/>
        </a:xfrm>
        <a:prstGeom prst="rect">
          <a:avLst/>
        </a:prstGeom>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solidFill>
                <a:prstClr val="white"/>
              </a:solidFill>
              <a:latin typeface="Calibri" panose="020F0502020204030204"/>
              <a:ea typeface="+mn-ea"/>
              <a:cs typeface="+mn-cs"/>
            </a:rPr>
            <a:t>Placement </a:t>
          </a:r>
        </a:p>
      </dsp:txBody>
      <dsp:txXfrm>
        <a:off x="5016685" y="1784801"/>
        <a:ext cx="1975095" cy="1280151"/>
      </dsp:txXfrm>
    </dsp:sp>
    <dsp:sp modelId="{BA459F2E-638C-444B-8E59-15748D5A1DD6}">
      <dsp:nvSpPr>
        <dsp:cNvPr id="0" name=""/>
        <dsp:cNvSpPr/>
      </dsp:nvSpPr>
      <dsp:spPr>
        <a:xfrm>
          <a:off x="7307246" y="1784801"/>
          <a:ext cx="1975095" cy="1280151"/>
        </a:xfrm>
        <a:prstGeom prst="rect">
          <a:avLst/>
        </a:prstGeom>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Font typeface="Arial" panose="020B0604020202020204" pitchFamily="34" charset="0"/>
            <a:buNone/>
          </a:pPr>
          <a:r>
            <a:rPr lang="en-US" sz="800" b="1" kern="1200">
              <a:solidFill>
                <a:prstClr val="white"/>
              </a:solidFill>
              <a:latin typeface="Calibri" panose="020F0502020204030204"/>
              <a:ea typeface="+mn-ea"/>
              <a:cs typeface="+mn-cs"/>
            </a:rPr>
            <a:t>Follow-Up </a:t>
          </a:r>
        </a:p>
      </dsp:txBody>
      <dsp:txXfrm>
        <a:off x="7307246" y="1784801"/>
        <a:ext cx="1975095" cy="128015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0CFE4-9BB0-C746-842F-4709E9D5D273}">
      <dsp:nvSpPr>
        <dsp:cNvPr id="0" name=""/>
        <dsp:cNvSpPr/>
      </dsp:nvSpPr>
      <dsp:spPr>
        <a:xfrm>
          <a:off x="1364" y="2527615"/>
          <a:ext cx="2660656" cy="2660656"/>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46425" tIns="22860" rIns="146425" bIns="22860" numCol="1" spcCol="1270" anchor="ctr" anchorCtr="0">
          <a:noAutofit/>
        </a:bodyPr>
        <a:lstStyle/>
        <a:p>
          <a:pPr marL="0" lvl="0" indent="0" algn="ctr" defTabSz="800100">
            <a:lnSpc>
              <a:spcPct val="90000"/>
            </a:lnSpc>
            <a:spcBef>
              <a:spcPct val="0"/>
            </a:spcBef>
            <a:spcAft>
              <a:spcPct val="35000"/>
            </a:spcAft>
            <a:buFont typeface="Wingdings" pitchFamily="2" charset="2"/>
            <a:buNone/>
          </a:pPr>
          <a:r>
            <a:rPr lang="en-US" sz="1800" b="1" kern="1200"/>
            <a:t>Application Organization Capacity </a:t>
          </a:r>
        </a:p>
      </dsp:txBody>
      <dsp:txXfrm>
        <a:off x="391008" y="2917259"/>
        <a:ext cx="1881368" cy="1881368"/>
      </dsp:txXfrm>
    </dsp:sp>
    <dsp:sp modelId="{AB9DB997-1F7B-C244-936D-02285B0EBA6B}">
      <dsp:nvSpPr>
        <dsp:cNvPr id="0" name=""/>
        <dsp:cNvSpPr/>
      </dsp:nvSpPr>
      <dsp:spPr>
        <a:xfrm>
          <a:off x="2139532" y="2524449"/>
          <a:ext cx="2660656" cy="2660656"/>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46425" tIns="22860" rIns="146425" bIns="22860" numCol="1" spcCol="1270" anchor="ctr" anchorCtr="0">
          <a:noAutofit/>
        </a:bodyPr>
        <a:lstStyle/>
        <a:p>
          <a:pPr marL="0" lvl="0" indent="0" algn="ctr" defTabSz="800100">
            <a:lnSpc>
              <a:spcPct val="90000"/>
            </a:lnSpc>
            <a:spcBef>
              <a:spcPct val="0"/>
            </a:spcBef>
            <a:spcAft>
              <a:spcPct val="35000"/>
            </a:spcAft>
            <a:buNone/>
          </a:pPr>
          <a:r>
            <a:rPr lang="en-US" sz="1800" b="1" kern="1200"/>
            <a:t>Documentation of Need</a:t>
          </a:r>
        </a:p>
      </dsp:txBody>
      <dsp:txXfrm>
        <a:off x="2529176" y="2914093"/>
        <a:ext cx="1881368" cy="1881368"/>
      </dsp:txXfrm>
    </dsp:sp>
    <dsp:sp modelId="{52789C88-0EE9-6846-A180-36E7583E047A}">
      <dsp:nvSpPr>
        <dsp:cNvPr id="0" name=""/>
        <dsp:cNvSpPr/>
      </dsp:nvSpPr>
      <dsp:spPr>
        <a:xfrm>
          <a:off x="4258415" y="2527615"/>
          <a:ext cx="2660656" cy="2660656"/>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46425" tIns="22860" rIns="146425" bIns="22860" numCol="1" spcCol="1270" anchor="ctr" anchorCtr="0">
          <a:noAutofit/>
        </a:bodyPr>
        <a:lstStyle/>
        <a:p>
          <a:pPr marL="0" lvl="0" indent="0" algn="ctr" defTabSz="800100">
            <a:lnSpc>
              <a:spcPct val="90000"/>
            </a:lnSpc>
            <a:spcBef>
              <a:spcPct val="0"/>
            </a:spcBef>
            <a:spcAft>
              <a:spcPct val="35000"/>
            </a:spcAft>
            <a:buNone/>
          </a:pPr>
          <a:r>
            <a:rPr lang="en-US" sz="1800" b="1" kern="1200"/>
            <a:t>Program Plan </a:t>
          </a:r>
        </a:p>
      </dsp:txBody>
      <dsp:txXfrm>
        <a:off x="4648059" y="2917259"/>
        <a:ext cx="1881368" cy="1881368"/>
      </dsp:txXfrm>
    </dsp:sp>
    <dsp:sp modelId="{FF401FEA-7879-EB40-A283-A895E40864F3}">
      <dsp:nvSpPr>
        <dsp:cNvPr id="0" name=""/>
        <dsp:cNvSpPr/>
      </dsp:nvSpPr>
      <dsp:spPr>
        <a:xfrm>
          <a:off x="6386940" y="2527615"/>
          <a:ext cx="2660656" cy="266065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46425" tIns="20320" rIns="146425" bIns="20320" numCol="1" spcCol="1270" anchor="ctr" anchorCtr="0">
          <a:noAutofit/>
        </a:bodyPr>
        <a:lstStyle/>
        <a:p>
          <a:pPr marL="0" lvl="0" indent="0" algn="ctr" defTabSz="711200">
            <a:lnSpc>
              <a:spcPct val="90000"/>
            </a:lnSpc>
            <a:spcBef>
              <a:spcPct val="0"/>
            </a:spcBef>
            <a:spcAft>
              <a:spcPct val="35000"/>
            </a:spcAft>
            <a:buNone/>
          </a:pPr>
          <a:r>
            <a:rPr lang="en-US" sz="1600" b="1" kern="1200"/>
            <a:t>Budget Narrative, Cost Effectiveness, Return on Investment, Sustainability</a:t>
          </a:r>
        </a:p>
      </dsp:txBody>
      <dsp:txXfrm>
        <a:off x="6776584" y="2917259"/>
        <a:ext cx="1881368" cy="1881368"/>
      </dsp:txXfrm>
    </dsp:sp>
    <dsp:sp modelId="{E095E531-215F-8740-AA8E-8F0BAE618CBA}">
      <dsp:nvSpPr>
        <dsp:cNvPr id="0" name=""/>
        <dsp:cNvSpPr/>
      </dsp:nvSpPr>
      <dsp:spPr>
        <a:xfrm>
          <a:off x="8515465" y="2527615"/>
          <a:ext cx="2660656" cy="2660656"/>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46425" tIns="22860" rIns="146425" bIns="22860" numCol="1" spcCol="1270" anchor="ctr" anchorCtr="0">
          <a:noAutofit/>
        </a:bodyPr>
        <a:lstStyle/>
        <a:p>
          <a:pPr marL="0" lvl="0" indent="0" algn="ctr" defTabSz="800100">
            <a:lnSpc>
              <a:spcPct val="90000"/>
            </a:lnSpc>
            <a:spcBef>
              <a:spcPct val="0"/>
            </a:spcBef>
            <a:spcAft>
              <a:spcPct val="35000"/>
            </a:spcAft>
            <a:buNone/>
          </a:pPr>
          <a:r>
            <a:rPr lang="en-US" sz="1800" b="1" kern="1200"/>
            <a:t>Program Goals</a:t>
          </a:r>
        </a:p>
      </dsp:txBody>
      <dsp:txXfrm>
        <a:off x="8905109" y="2917259"/>
        <a:ext cx="1881368" cy="18813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69B17-ED13-46CA-9275-17D55FE37B6F}">
      <dsp:nvSpPr>
        <dsp:cNvPr id="0" name=""/>
        <dsp:cNvSpPr/>
      </dsp:nvSpPr>
      <dsp:spPr>
        <a:xfrm>
          <a:off x="1453600" y="0"/>
          <a:ext cx="2210139" cy="2210476"/>
        </a:xfrm>
        <a:prstGeom prst="circularArrow">
          <a:avLst>
            <a:gd name="adj1" fmla="val 10980"/>
            <a:gd name="adj2" fmla="val 1142322"/>
            <a:gd name="adj3" fmla="val 4500000"/>
            <a:gd name="adj4" fmla="val 10800000"/>
            <a:gd name="adj5" fmla="val 12500"/>
          </a:avLst>
        </a:prstGeom>
        <a:solidFill>
          <a:srgbClr val="FF6600"/>
        </a:solidFill>
        <a:ln w="12700" cap="flat" cmpd="sng" algn="ctr">
          <a:solidFill>
            <a:srgbClr val="17216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08EF7-44C2-46CE-A6A9-D610B9DFB0EB}">
      <dsp:nvSpPr>
        <dsp:cNvPr id="0" name=""/>
        <dsp:cNvSpPr/>
      </dsp:nvSpPr>
      <dsp:spPr>
        <a:xfrm>
          <a:off x="1957408" y="798048"/>
          <a:ext cx="1228132" cy="613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solidFill>
                <a:srgbClr val="172169"/>
              </a:solidFill>
            </a:rPr>
            <a:t>Pre-Award</a:t>
          </a:r>
        </a:p>
      </dsp:txBody>
      <dsp:txXfrm>
        <a:off x="1957408" y="798048"/>
        <a:ext cx="1228132" cy="613919"/>
      </dsp:txXfrm>
    </dsp:sp>
    <dsp:sp modelId="{1FD76EBD-F036-4BFE-B851-A73801EDE300}">
      <dsp:nvSpPr>
        <dsp:cNvPr id="0" name=""/>
        <dsp:cNvSpPr/>
      </dsp:nvSpPr>
      <dsp:spPr>
        <a:xfrm>
          <a:off x="855036" y="1270082"/>
          <a:ext cx="2210139" cy="2210476"/>
        </a:xfrm>
        <a:prstGeom prst="leftCircularArrow">
          <a:avLst>
            <a:gd name="adj1" fmla="val 10980"/>
            <a:gd name="adj2" fmla="val 1142322"/>
            <a:gd name="adj3" fmla="val 6300000"/>
            <a:gd name="adj4" fmla="val 18900000"/>
            <a:gd name="adj5" fmla="val 12500"/>
          </a:avLst>
        </a:prstGeom>
        <a:solidFill>
          <a:srgbClr val="FF6600"/>
        </a:solidFill>
        <a:ln w="12700" cap="flat" cmpd="sng" algn="ctr">
          <a:solidFill>
            <a:srgbClr val="17216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5EE81-D41A-4522-95EC-EAFC7862ACA0}">
      <dsp:nvSpPr>
        <dsp:cNvPr id="0" name=""/>
        <dsp:cNvSpPr/>
      </dsp:nvSpPr>
      <dsp:spPr>
        <a:xfrm>
          <a:off x="1346040" y="2075478"/>
          <a:ext cx="1228132" cy="613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solidFill>
                <a:srgbClr val="172169"/>
              </a:solidFill>
            </a:rPr>
            <a:t>Award</a:t>
          </a:r>
        </a:p>
      </dsp:txBody>
      <dsp:txXfrm>
        <a:off x="1346040" y="2075478"/>
        <a:ext cx="1228132" cy="613919"/>
      </dsp:txXfrm>
    </dsp:sp>
    <dsp:sp modelId="{100D15D1-607A-4E87-960F-AE5BF6A84C2F}">
      <dsp:nvSpPr>
        <dsp:cNvPr id="0" name=""/>
        <dsp:cNvSpPr/>
      </dsp:nvSpPr>
      <dsp:spPr>
        <a:xfrm>
          <a:off x="1626198" y="2692152"/>
          <a:ext cx="1898852" cy="1899613"/>
        </a:xfrm>
        <a:prstGeom prst="blockArc">
          <a:avLst>
            <a:gd name="adj1" fmla="val 13500000"/>
            <a:gd name="adj2" fmla="val 10800000"/>
            <a:gd name="adj3" fmla="val 12740"/>
          </a:avLst>
        </a:prstGeom>
        <a:solidFill>
          <a:srgbClr val="FF6600"/>
        </a:solidFill>
        <a:ln w="12700" cap="flat" cmpd="sng" algn="ctr">
          <a:solidFill>
            <a:srgbClr val="17216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C1D83-B84F-4055-89D4-199E80B0C2F3}">
      <dsp:nvSpPr>
        <dsp:cNvPr id="0" name=""/>
        <dsp:cNvSpPr/>
      </dsp:nvSpPr>
      <dsp:spPr>
        <a:xfrm>
          <a:off x="1960313" y="3354744"/>
          <a:ext cx="1228132" cy="613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solidFill>
                <a:srgbClr val="172169"/>
              </a:solidFill>
            </a:rPr>
            <a:t>Post- Award</a:t>
          </a:r>
        </a:p>
      </dsp:txBody>
      <dsp:txXfrm>
        <a:off x="1960313" y="3354744"/>
        <a:ext cx="1228132" cy="613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335259" y="1019044"/>
          <a:ext cx="2538673" cy="2538673"/>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a:effectLst>
                <a:outerShdw blurRad="63500" sx="102000" sy="102000" algn="ctr" rotWithShape="0">
                  <a:prstClr val="black">
                    <a:alpha val="40000"/>
                  </a:prstClr>
                </a:outerShdw>
              </a:effectLst>
              <a:latin typeface="+mn-lt"/>
              <a:cs typeface="Malayalam MN" pitchFamily="2" charset="0"/>
            </a:rPr>
            <a:t>Program Elements</a:t>
          </a:r>
        </a:p>
      </dsp:txBody>
      <dsp:txXfrm>
        <a:off x="1707039" y="1390824"/>
        <a:ext cx="1795113" cy="1795113"/>
      </dsp:txXfrm>
    </dsp:sp>
    <dsp:sp modelId="{CA5114AD-DBBA-DC49-9899-E24C48D26DAB}">
      <dsp:nvSpPr>
        <dsp:cNvPr id="0" name=""/>
        <dsp:cNvSpPr/>
      </dsp:nvSpPr>
      <dsp:spPr>
        <a:xfrm>
          <a:off x="1969927" y="453"/>
          <a:ext cx="1269336" cy="1269336"/>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19050" cap="flat" cmpd="sng" algn="ctr">
          <a:noFill/>
          <a:prstDash val="solid"/>
          <a:miter lim="800000"/>
        </a:ln>
        <a:effectLst>
          <a:glow rad="63500">
            <a:schemeClr val="accent2">
              <a:satMod val="175000"/>
              <a:alpha val="40000"/>
            </a:schemeClr>
          </a:glow>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effectLst>
                <a:outerShdw blurRad="63500" sx="102000" sy="102000" algn="ctr" rotWithShape="0">
                  <a:prstClr val="black">
                    <a:alpha val="40000"/>
                  </a:prstClr>
                </a:outerShdw>
              </a:effectLst>
              <a:latin typeface="+mn-lt"/>
              <a:cs typeface="Malayalam MN" pitchFamily="2" charset="0"/>
            </a:rPr>
            <a:t>Eligible Entities</a:t>
          </a:r>
        </a:p>
      </dsp:txBody>
      <dsp:txXfrm>
        <a:off x="2155817" y="186343"/>
        <a:ext cx="897556" cy="897556"/>
      </dsp:txXfrm>
    </dsp:sp>
    <dsp:sp modelId="{EA0EFF2A-DAFC-4E4D-A776-162DF4FEFFFE}">
      <dsp:nvSpPr>
        <dsp:cNvPr id="0" name=""/>
        <dsp:cNvSpPr/>
      </dsp:nvSpPr>
      <dsp:spPr>
        <a:xfrm>
          <a:off x="3401692" y="827083"/>
          <a:ext cx="1269336" cy="126933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effectLst/>
              <a:latin typeface="+mn-lt"/>
              <a:cs typeface="Malayalam MN" pitchFamily="2" charset="0"/>
            </a:rPr>
            <a:t>Targeted Industries</a:t>
          </a:r>
          <a:endParaRPr lang="en-US" sz="1400" b="0" kern="1200">
            <a:solidFill>
              <a:schemeClr val="bg1"/>
            </a:solidFill>
            <a:latin typeface="+mn-lt"/>
            <a:cs typeface="Malayalam MN" pitchFamily="2" charset="0"/>
          </a:endParaRPr>
        </a:p>
      </dsp:txBody>
      <dsp:txXfrm>
        <a:off x="3587582" y="1012973"/>
        <a:ext cx="897556" cy="897556"/>
      </dsp:txXfrm>
    </dsp:sp>
    <dsp:sp modelId="{C027D90A-64E1-0149-AFC1-013BD88F2D3B}">
      <dsp:nvSpPr>
        <dsp:cNvPr id="0" name=""/>
        <dsp:cNvSpPr/>
      </dsp:nvSpPr>
      <dsp:spPr>
        <a:xfrm>
          <a:off x="3401692" y="2480343"/>
          <a:ext cx="1269336" cy="126933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bg1"/>
              </a:solidFill>
              <a:latin typeface="+mn-lt"/>
              <a:cs typeface="Malayalam MN" pitchFamily="2" charset="0"/>
            </a:rPr>
            <a:t>Targeted Populations</a:t>
          </a:r>
        </a:p>
      </dsp:txBody>
      <dsp:txXfrm>
        <a:off x="3587582" y="2666233"/>
        <a:ext cx="897556" cy="897556"/>
      </dsp:txXfrm>
    </dsp:sp>
    <dsp:sp modelId="{D6DA3358-275B-7247-ADEB-775E9D05F19F}">
      <dsp:nvSpPr>
        <dsp:cNvPr id="0" name=""/>
        <dsp:cNvSpPr/>
      </dsp:nvSpPr>
      <dsp:spPr>
        <a:xfrm>
          <a:off x="1969927" y="3306973"/>
          <a:ext cx="1269336" cy="126933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latin typeface="+mn-lt"/>
              <a:cs typeface="Malayalam MN" pitchFamily="2" charset="0"/>
            </a:rPr>
            <a:t>Targeted Communities</a:t>
          </a:r>
        </a:p>
      </dsp:txBody>
      <dsp:txXfrm>
        <a:off x="2155817" y="3492863"/>
        <a:ext cx="897556" cy="897556"/>
      </dsp:txXfrm>
    </dsp:sp>
    <dsp:sp modelId="{172920A8-70F3-DE4E-B743-C3F5A2AEE45E}">
      <dsp:nvSpPr>
        <dsp:cNvPr id="0" name=""/>
        <dsp:cNvSpPr/>
      </dsp:nvSpPr>
      <dsp:spPr>
        <a:xfrm>
          <a:off x="538162" y="2480343"/>
          <a:ext cx="1269336" cy="126933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bg1"/>
              </a:solidFill>
              <a:latin typeface="+mn-lt"/>
              <a:cs typeface="Malayalam MN" pitchFamily="2" charset="0"/>
            </a:rPr>
            <a:t>Program Categories</a:t>
          </a:r>
        </a:p>
      </dsp:txBody>
      <dsp:txXfrm>
        <a:off x="724052" y="2666233"/>
        <a:ext cx="897556" cy="897556"/>
      </dsp:txXfrm>
    </dsp:sp>
    <dsp:sp modelId="{A666CE5B-2500-4D60-9D13-64611D85D9A2}">
      <dsp:nvSpPr>
        <dsp:cNvPr id="0" name=""/>
        <dsp:cNvSpPr/>
      </dsp:nvSpPr>
      <dsp:spPr>
        <a:xfrm>
          <a:off x="538162" y="827083"/>
          <a:ext cx="1269336" cy="126933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bg1"/>
              </a:solidFill>
              <a:latin typeface="+mn-lt"/>
              <a:cs typeface="Malayalam MN" pitchFamily="2" charset="0"/>
            </a:rPr>
            <a:t>Program Priorities</a:t>
          </a:r>
        </a:p>
      </dsp:txBody>
      <dsp:txXfrm>
        <a:off x="724052" y="1012973"/>
        <a:ext cx="897556" cy="897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342596" y="1017984"/>
          <a:ext cx="2536031" cy="253603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a:effectLst>
                <a:outerShdw blurRad="63500" sx="102000" sy="102000" algn="ctr" rotWithShape="0">
                  <a:prstClr val="black">
                    <a:alpha val="40000"/>
                  </a:prstClr>
                </a:outerShdw>
              </a:effectLst>
              <a:latin typeface="+mn-lt"/>
              <a:cs typeface="Malayalam MN" pitchFamily="2" charset="0"/>
            </a:rPr>
            <a:t>Program Elements</a:t>
          </a:r>
        </a:p>
      </dsp:txBody>
      <dsp:txXfrm>
        <a:off x="1713989" y="1389377"/>
        <a:ext cx="1793245" cy="1793245"/>
      </dsp:txXfrm>
    </dsp:sp>
    <dsp:sp modelId="{CA5114AD-DBBA-DC49-9899-E24C48D26DAB}">
      <dsp:nvSpPr>
        <dsp:cNvPr id="0" name=""/>
        <dsp:cNvSpPr/>
      </dsp:nvSpPr>
      <dsp:spPr>
        <a:xfrm>
          <a:off x="1976604" y="452"/>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Eligible Entities</a:t>
          </a:r>
        </a:p>
      </dsp:txBody>
      <dsp:txXfrm>
        <a:off x="2162300" y="186148"/>
        <a:ext cx="896623" cy="896623"/>
      </dsp:txXfrm>
    </dsp:sp>
    <dsp:sp modelId="{EA0EFF2A-DAFC-4E4D-A776-162DF4FEFFFE}">
      <dsp:nvSpPr>
        <dsp:cNvPr id="0" name=""/>
        <dsp:cNvSpPr/>
      </dsp:nvSpPr>
      <dsp:spPr>
        <a:xfrm>
          <a:off x="3406879" y="826222"/>
          <a:ext cx="1268015" cy="1268015"/>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19050" cap="flat" cmpd="sng" algn="ctr">
          <a:noFill/>
          <a:prstDash val="solid"/>
          <a:miter lim="800000"/>
        </a:ln>
        <a:effectLst>
          <a:glow rad="63500">
            <a:schemeClr val="accent4">
              <a:satMod val="175000"/>
              <a:alpha val="40000"/>
            </a:schemeClr>
          </a:glow>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i="0" kern="1200">
              <a:solidFill>
                <a:schemeClr val="bg1"/>
              </a:solidFill>
              <a:effectLst>
                <a:outerShdw blurRad="63500" sx="102000" sy="102000" algn="ctr" rotWithShape="0">
                  <a:prstClr val="black">
                    <a:alpha val="40000"/>
                  </a:prstClr>
                </a:outerShdw>
              </a:effectLst>
              <a:latin typeface="+mn-lt"/>
              <a:cs typeface="Malayalam MN" pitchFamily="2" charset="0"/>
            </a:rPr>
            <a:t>Targeted Industries</a:t>
          </a:r>
          <a:endParaRPr lang="en-US" sz="1200" b="1" kern="1200">
            <a:solidFill>
              <a:schemeClr val="bg1"/>
            </a:solidFill>
            <a:effectLst>
              <a:outerShdw blurRad="63500" sx="102000" sy="102000" algn="ctr" rotWithShape="0">
                <a:prstClr val="black">
                  <a:alpha val="40000"/>
                </a:prstClr>
              </a:outerShdw>
            </a:effectLst>
            <a:latin typeface="+mn-lt"/>
            <a:cs typeface="Malayalam MN" pitchFamily="2" charset="0"/>
          </a:endParaRPr>
        </a:p>
      </dsp:txBody>
      <dsp:txXfrm>
        <a:off x="3592575" y="1011918"/>
        <a:ext cx="896623" cy="896623"/>
      </dsp:txXfrm>
    </dsp:sp>
    <dsp:sp modelId="{C027D90A-64E1-0149-AFC1-013BD88F2D3B}">
      <dsp:nvSpPr>
        <dsp:cNvPr id="0" name=""/>
        <dsp:cNvSpPr/>
      </dsp:nvSpPr>
      <dsp:spPr>
        <a:xfrm>
          <a:off x="3406879" y="2477761"/>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Targeted Populations</a:t>
          </a:r>
        </a:p>
      </dsp:txBody>
      <dsp:txXfrm>
        <a:off x="3592575" y="2663457"/>
        <a:ext cx="896623" cy="896623"/>
      </dsp:txXfrm>
    </dsp:sp>
    <dsp:sp modelId="{D6DA3358-275B-7247-ADEB-775E9D05F19F}">
      <dsp:nvSpPr>
        <dsp:cNvPr id="0" name=""/>
        <dsp:cNvSpPr/>
      </dsp:nvSpPr>
      <dsp:spPr>
        <a:xfrm>
          <a:off x="1976604" y="3303531"/>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latin typeface="+mn-lt"/>
              <a:cs typeface="Malayalam MN" pitchFamily="2" charset="0"/>
            </a:rPr>
            <a:t>Targeted Communities</a:t>
          </a:r>
        </a:p>
      </dsp:txBody>
      <dsp:txXfrm>
        <a:off x="2162300" y="3489227"/>
        <a:ext cx="896623" cy="896623"/>
      </dsp:txXfrm>
    </dsp:sp>
    <dsp:sp modelId="{172920A8-70F3-DE4E-B743-C3F5A2AEE45E}">
      <dsp:nvSpPr>
        <dsp:cNvPr id="0" name=""/>
        <dsp:cNvSpPr/>
      </dsp:nvSpPr>
      <dsp:spPr>
        <a:xfrm>
          <a:off x="546329" y="2477761"/>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Program Categories</a:t>
          </a:r>
        </a:p>
      </dsp:txBody>
      <dsp:txXfrm>
        <a:off x="732025" y="2663457"/>
        <a:ext cx="896623" cy="896623"/>
      </dsp:txXfrm>
    </dsp:sp>
    <dsp:sp modelId="{FD74B1BC-BE3D-4C63-87ED-69BD9252B311}">
      <dsp:nvSpPr>
        <dsp:cNvPr id="0" name=""/>
        <dsp:cNvSpPr/>
      </dsp:nvSpPr>
      <dsp:spPr>
        <a:xfrm>
          <a:off x="546329" y="826222"/>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Program Priorities</a:t>
          </a:r>
        </a:p>
      </dsp:txBody>
      <dsp:txXfrm>
        <a:off x="732025" y="1011918"/>
        <a:ext cx="896623" cy="8966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342596" y="1017984"/>
          <a:ext cx="2536031" cy="253603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a:effectLst>
                <a:outerShdw blurRad="63500" sx="102000" sy="102000" algn="ctr" rotWithShape="0">
                  <a:prstClr val="black">
                    <a:alpha val="40000"/>
                  </a:prstClr>
                </a:outerShdw>
              </a:effectLst>
              <a:latin typeface="+mn-lt"/>
              <a:cs typeface="Malayalam MN" pitchFamily="2" charset="0"/>
            </a:rPr>
            <a:t>Program Elements</a:t>
          </a:r>
        </a:p>
      </dsp:txBody>
      <dsp:txXfrm>
        <a:off x="1713989" y="1389377"/>
        <a:ext cx="1793245" cy="1793245"/>
      </dsp:txXfrm>
    </dsp:sp>
    <dsp:sp modelId="{CA5114AD-DBBA-DC49-9899-E24C48D26DAB}">
      <dsp:nvSpPr>
        <dsp:cNvPr id="0" name=""/>
        <dsp:cNvSpPr/>
      </dsp:nvSpPr>
      <dsp:spPr>
        <a:xfrm>
          <a:off x="1976604" y="452"/>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bg1"/>
              </a:solidFill>
              <a:latin typeface="+mn-lt"/>
              <a:cs typeface="Malayalam MN" pitchFamily="2" charset="0"/>
            </a:rPr>
            <a:t>Eligible Entities</a:t>
          </a:r>
        </a:p>
      </dsp:txBody>
      <dsp:txXfrm>
        <a:off x="2162300" y="186148"/>
        <a:ext cx="896623" cy="896623"/>
      </dsp:txXfrm>
    </dsp:sp>
    <dsp:sp modelId="{EA0EFF2A-DAFC-4E4D-A776-162DF4FEFFFE}">
      <dsp:nvSpPr>
        <dsp:cNvPr id="0" name=""/>
        <dsp:cNvSpPr/>
      </dsp:nvSpPr>
      <dsp:spPr>
        <a:xfrm>
          <a:off x="3406879" y="826222"/>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effectLst/>
              <a:latin typeface="+mn-lt"/>
              <a:cs typeface="Malayalam MN" pitchFamily="2" charset="0"/>
            </a:rPr>
            <a:t>Targeted Industries</a:t>
          </a:r>
          <a:endParaRPr lang="en-US" sz="1400" b="1" kern="1200">
            <a:solidFill>
              <a:schemeClr val="bg1"/>
            </a:solidFill>
            <a:latin typeface="+mn-lt"/>
            <a:cs typeface="Malayalam MN" pitchFamily="2" charset="0"/>
          </a:endParaRPr>
        </a:p>
      </dsp:txBody>
      <dsp:txXfrm>
        <a:off x="3592575" y="1011918"/>
        <a:ext cx="896623" cy="896623"/>
      </dsp:txXfrm>
    </dsp:sp>
    <dsp:sp modelId="{C027D90A-64E1-0149-AFC1-013BD88F2D3B}">
      <dsp:nvSpPr>
        <dsp:cNvPr id="0" name=""/>
        <dsp:cNvSpPr/>
      </dsp:nvSpPr>
      <dsp:spPr>
        <a:xfrm>
          <a:off x="3406879" y="2477761"/>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Targeted Populations</a:t>
          </a:r>
        </a:p>
      </dsp:txBody>
      <dsp:txXfrm>
        <a:off x="3592575" y="2663457"/>
        <a:ext cx="896623" cy="896623"/>
      </dsp:txXfrm>
    </dsp:sp>
    <dsp:sp modelId="{D6DA3358-275B-7247-ADEB-775E9D05F19F}">
      <dsp:nvSpPr>
        <dsp:cNvPr id="0" name=""/>
        <dsp:cNvSpPr/>
      </dsp:nvSpPr>
      <dsp:spPr>
        <a:xfrm>
          <a:off x="1976604" y="3303531"/>
          <a:ext cx="1268015" cy="1268015"/>
        </a:xfrm>
        <a:prstGeom prst="ellipse">
          <a:avLst/>
        </a:prstGeom>
        <a:solidFill>
          <a:srgbClr val="00B0F0"/>
        </a:solidFill>
        <a:ln w="19050" cap="flat" cmpd="sng" algn="ctr">
          <a:noFill/>
          <a:prstDash val="solid"/>
          <a:miter lim="800000"/>
        </a:ln>
        <a:effectLst>
          <a:glow rad="101600">
            <a:srgbClr val="7030A0">
              <a:alpha val="60000"/>
            </a:srgbClr>
          </a:glow>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i="0" kern="1200">
              <a:solidFill>
                <a:schemeClr val="bg1"/>
              </a:solidFill>
              <a:effectLst>
                <a:outerShdw blurRad="63500" sx="102000" sy="102000" algn="ctr" rotWithShape="0">
                  <a:prstClr val="black">
                    <a:alpha val="40000"/>
                  </a:prstClr>
                </a:outerShdw>
              </a:effectLst>
              <a:latin typeface="+mn-lt"/>
              <a:cs typeface="Malayalam MN" pitchFamily="2" charset="0"/>
            </a:rPr>
            <a:t>Targeted Communities</a:t>
          </a:r>
        </a:p>
      </dsp:txBody>
      <dsp:txXfrm>
        <a:off x="2162300" y="3489227"/>
        <a:ext cx="896623" cy="896623"/>
      </dsp:txXfrm>
    </dsp:sp>
    <dsp:sp modelId="{172920A8-70F3-DE4E-B743-C3F5A2AEE45E}">
      <dsp:nvSpPr>
        <dsp:cNvPr id="0" name=""/>
        <dsp:cNvSpPr/>
      </dsp:nvSpPr>
      <dsp:spPr>
        <a:xfrm>
          <a:off x="546329" y="2477761"/>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Program Categories</a:t>
          </a:r>
        </a:p>
      </dsp:txBody>
      <dsp:txXfrm>
        <a:off x="732025" y="2663457"/>
        <a:ext cx="896623" cy="896623"/>
      </dsp:txXfrm>
    </dsp:sp>
    <dsp:sp modelId="{97E94B3E-AA7E-4823-8978-1B91E7AC756A}">
      <dsp:nvSpPr>
        <dsp:cNvPr id="0" name=""/>
        <dsp:cNvSpPr/>
      </dsp:nvSpPr>
      <dsp:spPr>
        <a:xfrm>
          <a:off x="546329" y="826222"/>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Program Priorities</a:t>
          </a:r>
        </a:p>
      </dsp:txBody>
      <dsp:txXfrm>
        <a:off x="732025" y="1011918"/>
        <a:ext cx="896623" cy="896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342389" y="850427"/>
          <a:ext cx="2118608" cy="2118608"/>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a:latin typeface="+mn-lt"/>
              <a:cs typeface="Malayalam MN" pitchFamily="2" charset="0"/>
            </a:rPr>
            <a:t>Program Elements</a:t>
          </a:r>
        </a:p>
      </dsp:txBody>
      <dsp:txXfrm>
        <a:off x="1652652" y="1160690"/>
        <a:ext cx="1498082" cy="1498082"/>
      </dsp:txXfrm>
    </dsp:sp>
    <dsp:sp modelId="{CA5114AD-DBBA-DC49-9899-E24C48D26DAB}">
      <dsp:nvSpPr>
        <dsp:cNvPr id="0" name=""/>
        <dsp:cNvSpPr/>
      </dsp:nvSpPr>
      <dsp:spPr>
        <a:xfrm>
          <a:off x="1872041" y="378"/>
          <a:ext cx="1059304" cy="1059304"/>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Eligible Entities</a:t>
          </a:r>
        </a:p>
      </dsp:txBody>
      <dsp:txXfrm>
        <a:off x="2027172" y="155509"/>
        <a:ext cx="749042" cy="749042"/>
      </dsp:txXfrm>
    </dsp:sp>
    <dsp:sp modelId="{EA0EFF2A-DAFC-4E4D-A776-162DF4FEFFFE}">
      <dsp:nvSpPr>
        <dsp:cNvPr id="0" name=""/>
        <dsp:cNvSpPr/>
      </dsp:nvSpPr>
      <dsp:spPr>
        <a:xfrm>
          <a:off x="3066898" y="690228"/>
          <a:ext cx="1059304" cy="1059304"/>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a:solidFill>
                <a:schemeClr val="bg1"/>
              </a:solidFill>
              <a:effectLst/>
              <a:latin typeface="+mn-lt"/>
              <a:cs typeface="Malayalam MN" pitchFamily="2" charset="0"/>
            </a:rPr>
            <a:t>Targeted Industries</a:t>
          </a:r>
          <a:endParaRPr lang="en-US" sz="1100" b="0" kern="1200">
            <a:solidFill>
              <a:schemeClr val="bg1"/>
            </a:solidFill>
            <a:latin typeface="+mn-lt"/>
            <a:cs typeface="Malayalam MN" pitchFamily="2" charset="0"/>
          </a:endParaRPr>
        </a:p>
      </dsp:txBody>
      <dsp:txXfrm>
        <a:off x="3222029" y="845359"/>
        <a:ext cx="749042" cy="749042"/>
      </dsp:txXfrm>
    </dsp:sp>
    <dsp:sp modelId="{C027D90A-64E1-0149-AFC1-013BD88F2D3B}">
      <dsp:nvSpPr>
        <dsp:cNvPr id="0" name=""/>
        <dsp:cNvSpPr/>
      </dsp:nvSpPr>
      <dsp:spPr>
        <a:xfrm>
          <a:off x="3066898" y="2069930"/>
          <a:ext cx="1059304" cy="1059304"/>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9050" cap="flat" cmpd="sng" algn="ctr">
          <a:noFill/>
          <a:prstDash val="solid"/>
          <a:miter lim="800000"/>
        </a:ln>
        <a:effectLst>
          <a:glow rad="63500">
            <a:schemeClr val="accent6">
              <a:satMod val="175000"/>
              <a:alpha val="40000"/>
            </a:schemeClr>
          </a:glow>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bg1"/>
              </a:solidFill>
              <a:latin typeface="+mn-lt"/>
              <a:cs typeface="Malayalam MN" pitchFamily="2" charset="0"/>
            </a:rPr>
            <a:t>Target Populations</a:t>
          </a:r>
        </a:p>
      </dsp:txBody>
      <dsp:txXfrm>
        <a:off x="3222029" y="2225061"/>
        <a:ext cx="749042" cy="749042"/>
      </dsp:txXfrm>
    </dsp:sp>
    <dsp:sp modelId="{D6DA3358-275B-7247-ADEB-775E9D05F19F}">
      <dsp:nvSpPr>
        <dsp:cNvPr id="0" name=""/>
        <dsp:cNvSpPr/>
      </dsp:nvSpPr>
      <dsp:spPr>
        <a:xfrm>
          <a:off x="1872041" y="2759780"/>
          <a:ext cx="1059304" cy="1059304"/>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i="0" kern="1200">
              <a:solidFill>
                <a:schemeClr val="bg1"/>
              </a:solidFill>
              <a:latin typeface="+mn-lt"/>
              <a:cs typeface="Malayalam MN" pitchFamily="2" charset="0"/>
            </a:rPr>
            <a:t>Targeted Communities</a:t>
          </a:r>
        </a:p>
      </dsp:txBody>
      <dsp:txXfrm>
        <a:off x="2027172" y="2914911"/>
        <a:ext cx="749042" cy="749042"/>
      </dsp:txXfrm>
    </dsp:sp>
    <dsp:sp modelId="{172920A8-70F3-DE4E-B743-C3F5A2AEE45E}">
      <dsp:nvSpPr>
        <dsp:cNvPr id="0" name=""/>
        <dsp:cNvSpPr/>
      </dsp:nvSpPr>
      <dsp:spPr>
        <a:xfrm>
          <a:off x="677185" y="2069930"/>
          <a:ext cx="1059304" cy="1059304"/>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Program Categories</a:t>
          </a:r>
        </a:p>
      </dsp:txBody>
      <dsp:txXfrm>
        <a:off x="832316" y="2225061"/>
        <a:ext cx="749042" cy="749042"/>
      </dsp:txXfrm>
    </dsp:sp>
    <dsp:sp modelId="{5B8D0CE1-6637-4CB1-BF05-788886B3CF59}">
      <dsp:nvSpPr>
        <dsp:cNvPr id="0" name=""/>
        <dsp:cNvSpPr/>
      </dsp:nvSpPr>
      <dsp:spPr>
        <a:xfrm>
          <a:off x="677185" y="690228"/>
          <a:ext cx="1059304" cy="1059304"/>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Program Priorities</a:t>
          </a:r>
        </a:p>
      </dsp:txBody>
      <dsp:txXfrm>
        <a:off x="832316" y="845359"/>
        <a:ext cx="749042" cy="7490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342596" y="1017984"/>
          <a:ext cx="2536031" cy="2536031"/>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a:effectLst>
                <a:outerShdw blurRad="63500" sx="102000" sy="102000" algn="ctr" rotWithShape="0">
                  <a:prstClr val="black">
                    <a:alpha val="40000"/>
                  </a:prstClr>
                </a:outerShdw>
              </a:effectLst>
              <a:latin typeface="+mn-lt"/>
              <a:cs typeface="Malayalam MN" pitchFamily="2" charset="0"/>
            </a:rPr>
            <a:t>Program Elements</a:t>
          </a:r>
        </a:p>
      </dsp:txBody>
      <dsp:txXfrm>
        <a:off x="1713989" y="1389377"/>
        <a:ext cx="1793245" cy="1793245"/>
      </dsp:txXfrm>
    </dsp:sp>
    <dsp:sp modelId="{CA5114AD-DBBA-DC49-9899-E24C48D26DAB}">
      <dsp:nvSpPr>
        <dsp:cNvPr id="0" name=""/>
        <dsp:cNvSpPr/>
      </dsp:nvSpPr>
      <dsp:spPr>
        <a:xfrm>
          <a:off x="1976604" y="452"/>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Eligible Entities</a:t>
          </a:r>
        </a:p>
      </dsp:txBody>
      <dsp:txXfrm>
        <a:off x="2162300" y="186148"/>
        <a:ext cx="896623" cy="896623"/>
      </dsp:txXfrm>
    </dsp:sp>
    <dsp:sp modelId="{EA0EFF2A-DAFC-4E4D-A776-162DF4FEFFFE}">
      <dsp:nvSpPr>
        <dsp:cNvPr id="0" name=""/>
        <dsp:cNvSpPr/>
      </dsp:nvSpPr>
      <dsp:spPr>
        <a:xfrm>
          <a:off x="3406879" y="826222"/>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effectLst/>
              <a:latin typeface="+mn-lt"/>
              <a:cs typeface="Malayalam MN" pitchFamily="2" charset="0"/>
            </a:rPr>
            <a:t>Targeted Industries</a:t>
          </a:r>
          <a:endParaRPr lang="en-US" sz="1200" b="0" kern="1200">
            <a:solidFill>
              <a:schemeClr val="bg1"/>
            </a:solidFill>
            <a:latin typeface="+mn-lt"/>
            <a:cs typeface="Malayalam MN" pitchFamily="2" charset="0"/>
          </a:endParaRPr>
        </a:p>
      </dsp:txBody>
      <dsp:txXfrm>
        <a:off x="3592575" y="1011918"/>
        <a:ext cx="896623" cy="896623"/>
      </dsp:txXfrm>
    </dsp:sp>
    <dsp:sp modelId="{C027D90A-64E1-0149-AFC1-013BD88F2D3B}">
      <dsp:nvSpPr>
        <dsp:cNvPr id="0" name=""/>
        <dsp:cNvSpPr/>
      </dsp:nvSpPr>
      <dsp:spPr>
        <a:xfrm>
          <a:off x="3406879" y="2477761"/>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Targeted Populations</a:t>
          </a:r>
        </a:p>
      </dsp:txBody>
      <dsp:txXfrm>
        <a:off x="3592575" y="2663457"/>
        <a:ext cx="896623" cy="896623"/>
      </dsp:txXfrm>
    </dsp:sp>
    <dsp:sp modelId="{D6DA3358-275B-7247-ADEB-775E9D05F19F}">
      <dsp:nvSpPr>
        <dsp:cNvPr id="0" name=""/>
        <dsp:cNvSpPr/>
      </dsp:nvSpPr>
      <dsp:spPr>
        <a:xfrm>
          <a:off x="1976604" y="3303531"/>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latin typeface="+mn-lt"/>
              <a:cs typeface="Malayalam MN" pitchFamily="2" charset="0"/>
            </a:rPr>
            <a:t>Targeted Communities</a:t>
          </a:r>
        </a:p>
      </dsp:txBody>
      <dsp:txXfrm>
        <a:off x="2162300" y="3489227"/>
        <a:ext cx="896623" cy="896623"/>
      </dsp:txXfrm>
    </dsp:sp>
    <dsp:sp modelId="{172920A8-70F3-DE4E-B743-C3F5A2AEE45E}">
      <dsp:nvSpPr>
        <dsp:cNvPr id="0" name=""/>
        <dsp:cNvSpPr/>
      </dsp:nvSpPr>
      <dsp:spPr>
        <a:xfrm>
          <a:off x="546329" y="2477761"/>
          <a:ext cx="1268015" cy="1268015"/>
        </a:xfrm>
        <a:prstGeom prst="ellipse">
          <a:avLst/>
        </a:prstGeom>
        <a:solidFill>
          <a:srgbClr val="7030A0"/>
        </a:solidFill>
        <a:ln w="19050" cap="flat" cmpd="sng" algn="ctr">
          <a:solidFill>
            <a:srgbClr val="7030A0"/>
          </a:solidFill>
          <a:prstDash val="solid"/>
          <a:miter lim="800000"/>
        </a:ln>
        <a:effectLst>
          <a:glow rad="101600">
            <a:srgbClr val="C00000">
              <a:alpha val="60000"/>
            </a:srgbClr>
          </a:glow>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latin typeface="+mn-lt"/>
              <a:cs typeface="Malayalam MN" pitchFamily="2" charset="0"/>
            </a:rPr>
            <a:t>Program Categories</a:t>
          </a:r>
        </a:p>
      </dsp:txBody>
      <dsp:txXfrm>
        <a:off x="732025" y="2663457"/>
        <a:ext cx="896623" cy="896623"/>
      </dsp:txXfrm>
    </dsp:sp>
    <dsp:sp modelId="{DDFC45E4-B504-43F5-94C6-0D4301A1EC7B}">
      <dsp:nvSpPr>
        <dsp:cNvPr id="0" name=""/>
        <dsp:cNvSpPr/>
      </dsp:nvSpPr>
      <dsp:spPr>
        <a:xfrm>
          <a:off x="546329" y="826222"/>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latin typeface="+mn-lt"/>
              <a:cs typeface="Malayalam MN" pitchFamily="2" charset="0"/>
            </a:rPr>
            <a:t>Program Priorities</a:t>
          </a:r>
          <a:endParaRPr lang="en-US" sz="1200" b="0" i="0" kern="1200">
            <a:solidFill>
              <a:schemeClr val="bg1"/>
            </a:solidFill>
            <a:latin typeface="+mn-lt"/>
            <a:cs typeface="Malayalam MN" pitchFamily="2" charset="0"/>
          </a:endParaRPr>
        </a:p>
      </dsp:txBody>
      <dsp:txXfrm>
        <a:off x="732025" y="1011918"/>
        <a:ext cx="896623" cy="8966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342596" y="1017984"/>
          <a:ext cx="2536031" cy="2536031"/>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a:effectLst>
                <a:outerShdw blurRad="63500" sx="102000" sy="102000" algn="ctr" rotWithShape="0">
                  <a:prstClr val="black">
                    <a:alpha val="40000"/>
                  </a:prstClr>
                </a:outerShdw>
              </a:effectLst>
              <a:latin typeface="+mn-lt"/>
              <a:cs typeface="Malayalam MN" pitchFamily="2" charset="0"/>
            </a:rPr>
            <a:t>Program Elements</a:t>
          </a:r>
        </a:p>
      </dsp:txBody>
      <dsp:txXfrm>
        <a:off x="1713989" y="1389377"/>
        <a:ext cx="1793245" cy="1793245"/>
      </dsp:txXfrm>
    </dsp:sp>
    <dsp:sp modelId="{CA5114AD-DBBA-DC49-9899-E24C48D26DAB}">
      <dsp:nvSpPr>
        <dsp:cNvPr id="0" name=""/>
        <dsp:cNvSpPr/>
      </dsp:nvSpPr>
      <dsp:spPr>
        <a:xfrm>
          <a:off x="1976604" y="452"/>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Eligible Entities</a:t>
          </a:r>
        </a:p>
      </dsp:txBody>
      <dsp:txXfrm>
        <a:off x="2162300" y="186148"/>
        <a:ext cx="896623" cy="896623"/>
      </dsp:txXfrm>
    </dsp:sp>
    <dsp:sp modelId="{EA0EFF2A-DAFC-4E4D-A776-162DF4FEFFFE}">
      <dsp:nvSpPr>
        <dsp:cNvPr id="0" name=""/>
        <dsp:cNvSpPr/>
      </dsp:nvSpPr>
      <dsp:spPr>
        <a:xfrm>
          <a:off x="3406879" y="826222"/>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effectLst/>
              <a:latin typeface="+mn-lt"/>
              <a:cs typeface="Malayalam MN" pitchFamily="2" charset="0"/>
            </a:rPr>
            <a:t>Targeted Industries</a:t>
          </a:r>
          <a:endParaRPr lang="en-US" sz="1200" b="0" kern="1200">
            <a:solidFill>
              <a:schemeClr val="bg1"/>
            </a:solidFill>
            <a:latin typeface="+mn-lt"/>
            <a:cs typeface="Malayalam MN" pitchFamily="2" charset="0"/>
          </a:endParaRPr>
        </a:p>
      </dsp:txBody>
      <dsp:txXfrm>
        <a:off x="3592575" y="1011918"/>
        <a:ext cx="896623" cy="896623"/>
      </dsp:txXfrm>
    </dsp:sp>
    <dsp:sp modelId="{C027D90A-64E1-0149-AFC1-013BD88F2D3B}">
      <dsp:nvSpPr>
        <dsp:cNvPr id="0" name=""/>
        <dsp:cNvSpPr/>
      </dsp:nvSpPr>
      <dsp:spPr>
        <a:xfrm>
          <a:off x="3406879" y="2477761"/>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Targeted Populations</a:t>
          </a:r>
        </a:p>
      </dsp:txBody>
      <dsp:txXfrm>
        <a:off x="3592575" y="2663457"/>
        <a:ext cx="896623" cy="896623"/>
      </dsp:txXfrm>
    </dsp:sp>
    <dsp:sp modelId="{D6DA3358-275B-7247-ADEB-775E9D05F19F}">
      <dsp:nvSpPr>
        <dsp:cNvPr id="0" name=""/>
        <dsp:cNvSpPr/>
      </dsp:nvSpPr>
      <dsp:spPr>
        <a:xfrm>
          <a:off x="1976604" y="3303531"/>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latin typeface="+mn-lt"/>
              <a:cs typeface="Malayalam MN" pitchFamily="2" charset="0"/>
            </a:rPr>
            <a:t>Targeted Communities</a:t>
          </a:r>
        </a:p>
      </dsp:txBody>
      <dsp:txXfrm>
        <a:off x="2162300" y="3489227"/>
        <a:ext cx="896623" cy="896623"/>
      </dsp:txXfrm>
    </dsp:sp>
    <dsp:sp modelId="{1B68B6F6-6DA7-4027-B003-C9F8BAF6FD16}">
      <dsp:nvSpPr>
        <dsp:cNvPr id="0" name=""/>
        <dsp:cNvSpPr/>
      </dsp:nvSpPr>
      <dsp:spPr>
        <a:xfrm>
          <a:off x="546329" y="2477761"/>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latin typeface="+mn-lt"/>
              <a:cs typeface="Malayalam MN" pitchFamily="2" charset="0"/>
            </a:rPr>
            <a:t>Targeted Communities</a:t>
          </a:r>
        </a:p>
      </dsp:txBody>
      <dsp:txXfrm>
        <a:off x="732025" y="2663457"/>
        <a:ext cx="896623" cy="896623"/>
      </dsp:txXfrm>
    </dsp:sp>
    <dsp:sp modelId="{465C588B-3550-4ECC-B262-4DB7FD628241}">
      <dsp:nvSpPr>
        <dsp:cNvPr id="0" name=""/>
        <dsp:cNvSpPr/>
      </dsp:nvSpPr>
      <dsp:spPr>
        <a:xfrm>
          <a:off x="546329" y="826222"/>
          <a:ext cx="1268015" cy="1268015"/>
        </a:xfrm>
        <a:prstGeom prst="ellipse">
          <a:avLst/>
        </a:prstGeom>
        <a:solidFill>
          <a:srgbClr val="C00000"/>
        </a:solidFill>
        <a:ln w="19050" cap="flat" cmpd="sng" algn="ctr">
          <a:noFill/>
          <a:prstDash val="solid"/>
          <a:miter lim="800000"/>
        </a:ln>
        <a:effectLst>
          <a:glow rad="101600">
            <a:srgbClr val="C00000">
              <a:alpha val="60000"/>
            </a:srgbClr>
          </a:glow>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latin typeface="+mn-lt"/>
              <a:cs typeface="Malayalam MN" pitchFamily="2" charset="0"/>
            </a:rPr>
            <a:t>Program Priorities</a:t>
          </a:r>
        </a:p>
      </dsp:txBody>
      <dsp:txXfrm>
        <a:off x="732025" y="1011918"/>
        <a:ext cx="896623" cy="8966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3080" y="230638"/>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a:t>Outreach and Recruitment </a:t>
          </a:r>
        </a:p>
      </dsp:txBody>
      <dsp:txXfrm>
        <a:off x="3080" y="230638"/>
        <a:ext cx="2444055" cy="1466433"/>
      </dsp:txXfrm>
    </dsp:sp>
    <dsp:sp modelId="{58904253-5B70-E144-BABA-55E3AA37D5F0}">
      <dsp:nvSpPr>
        <dsp:cNvPr id="0" name=""/>
        <dsp:cNvSpPr/>
      </dsp:nvSpPr>
      <dsp:spPr>
        <a:xfrm>
          <a:off x="2691541" y="230638"/>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a:t>Employer Engagement </a:t>
          </a:r>
        </a:p>
      </dsp:txBody>
      <dsp:txXfrm>
        <a:off x="2691541" y="230638"/>
        <a:ext cx="2444055" cy="1466433"/>
      </dsp:txXfrm>
    </dsp:sp>
    <dsp:sp modelId="{B541DEBD-6254-3F44-ABAB-42F7DA2B96B5}">
      <dsp:nvSpPr>
        <dsp:cNvPr id="0" name=""/>
        <dsp:cNvSpPr/>
      </dsp:nvSpPr>
      <dsp:spPr>
        <a:xfrm>
          <a:off x="5380002" y="230638"/>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a:t>Career Planning </a:t>
          </a:r>
          <a:r>
            <a:rPr lang="en-US" sz="1800" kern="1200"/>
            <a:t> </a:t>
          </a:r>
        </a:p>
      </dsp:txBody>
      <dsp:txXfrm>
        <a:off x="5380002" y="230638"/>
        <a:ext cx="2444055" cy="1466433"/>
      </dsp:txXfrm>
    </dsp:sp>
    <dsp:sp modelId="{9DBD7B01-C454-4E40-AC67-431C1846AD18}">
      <dsp:nvSpPr>
        <dsp:cNvPr id="0" name=""/>
        <dsp:cNvSpPr/>
      </dsp:nvSpPr>
      <dsp:spPr>
        <a:xfrm>
          <a:off x="8068463" y="168117"/>
          <a:ext cx="2444055" cy="1591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a:t>Training /Sector –Based/Employability Skills</a:t>
          </a:r>
        </a:p>
      </dsp:txBody>
      <dsp:txXfrm>
        <a:off x="8068463" y="168117"/>
        <a:ext cx="2444055" cy="1591476"/>
      </dsp:txXfrm>
    </dsp:sp>
    <dsp:sp modelId="{F9363152-2F6C-F048-9791-2B5C261F19B0}">
      <dsp:nvSpPr>
        <dsp:cNvPr id="0" name=""/>
        <dsp:cNvSpPr/>
      </dsp:nvSpPr>
      <dsp:spPr>
        <a:xfrm>
          <a:off x="3080" y="2003999"/>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Font typeface="Arial" panose="020B0604020202020204" pitchFamily="34" charset="0"/>
            <a:buNone/>
          </a:pPr>
          <a:r>
            <a:rPr lang="en-US" sz="1800" b="1" kern="1200"/>
            <a:t>Work-Based Learning /</a:t>
          </a:r>
        </a:p>
        <a:p>
          <a:pPr marL="0" lvl="0" indent="0" algn="ctr" defTabSz="800100">
            <a:lnSpc>
              <a:spcPct val="100000"/>
            </a:lnSpc>
            <a:spcBef>
              <a:spcPct val="0"/>
            </a:spcBef>
            <a:spcAft>
              <a:spcPts val="0"/>
            </a:spcAft>
            <a:buFont typeface="Arial" panose="020B0604020202020204" pitchFamily="34" charset="0"/>
            <a:buNone/>
          </a:pPr>
          <a:r>
            <a:rPr lang="en-US" sz="1800" b="1" kern="1200"/>
            <a:t> Work-Based Training </a:t>
          </a:r>
        </a:p>
      </dsp:txBody>
      <dsp:txXfrm>
        <a:off x="3080" y="2003999"/>
        <a:ext cx="2444055" cy="1466433"/>
      </dsp:txXfrm>
    </dsp:sp>
    <dsp:sp modelId="{1DB4235D-A864-4C97-86FD-562553C8307E}">
      <dsp:nvSpPr>
        <dsp:cNvPr id="0" name=""/>
        <dsp:cNvSpPr/>
      </dsp:nvSpPr>
      <dsp:spPr>
        <a:xfrm>
          <a:off x="2691541" y="2003999"/>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a:t>Supportive Services / Barrier Reduction Funds</a:t>
          </a:r>
        </a:p>
      </dsp:txBody>
      <dsp:txXfrm>
        <a:off x="2691541" y="2003999"/>
        <a:ext cx="2444055" cy="1466433"/>
      </dsp:txXfrm>
    </dsp:sp>
    <dsp:sp modelId="{07902AF2-D7AA-F043-AB82-39CFFDA0FDB5}">
      <dsp:nvSpPr>
        <dsp:cNvPr id="0" name=""/>
        <dsp:cNvSpPr/>
      </dsp:nvSpPr>
      <dsp:spPr>
        <a:xfrm>
          <a:off x="5380002" y="2003999"/>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a:t>Placement </a:t>
          </a:r>
        </a:p>
      </dsp:txBody>
      <dsp:txXfrm>
        <a:off x="5380002" y="2003999"/>
        <a:ext cx="2444055" cy="1466433"/>
      </dsp:txXfrm>
    </dsp:sp>
    <dsp:sp modelId="{BA459F2E-638C-444B-8E59-15748D5A1DD6}">
      <dsp:nvSpPr>
        <dsp:cNvPr id="0" name=""/>
        <dsp:cNvSpPr/>
      </dsp:nvSpPr>
      <dsp:spPr>
        <a:xfrm>
          <a:off x="8068463" y="2003999"/>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a:t>Follow-Up </a:t>
          </a:r>
        </a:p>
      </dsp:txBody>
      <dsp:txXfrm>
        <a:off x="8068463" y="2003999"/>
        <a:ext cx="2444055" cy="14664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2112" y="219530"/>
          <a:ext cx="1675571" cy="10053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Outreach and Recruitment </a:t>
          </a:r>
        </a:p>
      </dsp:txBody>
      <dsp:txXfrm>
        <a:off x="2112" y="219530"/>
        <a:ext cx="1675571" cy="1005343"/>
      </dsp:txXfrm>
    </dsp:sp>
    <dsp:sp modelId="{58904253-5B70-E144-BABA-55E3AA37D5F0}">
      <dsp:nvSpPr>
        <dsp:cNvPr id="0" name=""/>
        <dsp:cNvSpPr/>
      </dsp:nvSpPr>
      <dsp:spPr>
        <a:xfrm>
          <a:off x="1845241" y="219530"/>
          <a:ext cx="1675571" cy="10053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Employer Engagement </a:t>
          </a:r>
        </a:p>
      </dsp:txBody>
      <dsp:txXfrm>
        <a:off x="1845241" y="219530"/>
        <a:ext cx="1675571" cy="1005343"/>
      </dsp:txXfrm>
    </dsp:sp>
    <dsp:sp modelId="{B541DEBD-6254-3F44-ABAB-42F7DA2B96B5}">
      <dsp:nvSpPr>
        <dsp:cNvPr id="0" name=""/>
        <dsp:cNvSpPr/>
      </dsp:nvSpPr>
      <dsp:spPr>
        <a:xfrm>
          <a:off x="3688370" y="2195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Career Planning </a:t>
          </a:r>
          <a:r>
            <a:rPr lang="en-US" sz="800" kern="1200"/>
            <a:t> </a:t>
          </a:r>
        </a:p>
      </dsp:txBody>
      <dsp:txXfrm>
        <a:off x="3688370" y="219530"/>
        <a:ext cx="1675571" cy="1005343"/>
      </dsp:txXfrm>
    </dsp:sp>
    <dsp:sp modelId="{9DBD7B01-C454-4E40-AC67-431C1846AD18}">
      <dsp:nvSpPr>
        <dsp:cNvPr id="0" name=""/>
        <dsp:cNvSpPr/>
      </dsp:nvSpPr>
      <dsp:spPr>
        <a:xfrm>
          <a:off x="5531499" y="2195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Training </a:t>
          </a:r>
        </a:p>
      </dsp:txBody>
      <dsp:txXfrm>
        <a:off x="5531499" y="219530"/>
        <a:ext cx="1675571" cy="1005343"/>
      </dsp:txXfrm>
    </dsp:sp>
    <dsp:sp modelId="{F9363152-2F6C-F048-9791-2B5C261F19B0}">
      <dsp:nvSpPr>
        <dsp:cNvPr id="0" name=""/>
        <dsp:cNvSpPr/>
      </dsp:nvSpPr>
      <dsp:spPr>
        <a:xfrm>
          <a:off x="2112" y="13924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Font typeface="Arial" panose="020B0604020202020204" pitchFamily="34" charset="0"/>
            <a:buNone/>
          </a:pPr>
          <a:r>
            <a:rPr lang="en-US" sz="800" b="1" kern="1200"/>
            <a:t>Work-Based Learning /</a:t>
          </a:r>
        </a:p>
        <a:p>
          <a:pPr marL="0" lvl="0" indent="0" algn="ctr" defTabSz="355600">
            <a:lnSpc>
              <a:spcPct val="100000"/>
            </a:lnSpc>
            <a:spcBef>
              <a:spcPct val="0"/>
            </a:spcBef>
            <a:spcAft>
              <a:spcPts val="0"/>
            </a:spcAft>
            <a:buFont typeface="Arial" panose="020B0604020202020204" pitchFamily="34" charset="0"/>
            <a:buNone/>
          </a:pPr>
          <a:r>
            <a:rPr lang="en-US" sz="800" b="1" kern="1200"/>
            <a:t> Work-Based Training </a:t>
          </a:r>
        </a:p>
      </dsp:txBody>
      <dsp:txXfrm>
        <a:off x="2112" y="1392430"/>
        <a:ext cx="1675571" cy="1005343"/>
      </dsp:txXfrm>
    </dsp:sp>
    <dsp:sp modelId="{FA0E8CB6-DE13-DA4F-AEFC-A1BA4A449C7E}">
      <dsp:nvSpPr>
        <dsp:cNvPr id="0" name=""/>
        <dsp:cNvSpPr/>
      </dsp:nvSpPr>
      <dsp:spPr>
        <a:xfrm>
          <a:off x="1845241" y="13924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Supportive Services / Barrier Reduction Funds </a:t>
          </a:r>
        </a:p>
      </dsp:txBody>
      <dsp:txXfrm>
        <a:off x="1845241" y="1392430"/>
        <a:ext cx="1675571" cy="1005343"/>
      </dsp:txXfrm>
    </dsp:sp>
    <dsp:sp modelId="{07902AF2-D7AA-F043-AB82-39CFFDA0FDB5}">
      <dsp:nvSpPr>
        <dsp:cNvPr id="0" name=""/>
        <dsp:cNvSpPr/>
      </dsp:nvSpPr>
      <dsp:spPr>
        <a:xfrm>
          <a:off x="3688370" y="13924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Placement </a:t>
          </a:r>
        </a:p>
      </dsp:txBody>
      <dsp:txXfrm>
        <a:off x="3688370" y="1392430"/>
        <a:ext cx="1675571" cy="1005343"/>
      </dsp:txXfrm>
    </dsp:sp>
    <dsp:sp modelId="{BA459F2E-638C-444B-8E59-15748D5A1DD6}">
      <dsp:nvSpPr>
        <dsp:cNvPr id="0" name=""/>
        <dsp:cNvSpPr/>
      </dsp:nvSpPr>
      <dsp:spPr>
        <a:xfrm>
          <a:off x="5531499" y="1392430"/>
          <a:ext cx="1675571" cy="1005343"/>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Follow-Up </a:t>
          </a:r>
        </a:p>
      </dsp:txBody>
      <dsp:txXfrm>
        <a:off x="5531499" y="1392430"/>
        <a:ext cx="1675571" cy="100534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61697E-01A5-4ADC-A50A-CC88FF0D9DF7}"/>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657544-E476-4E49-8FBE-5212444749E8}"/>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8D762C47-8020-4D12-BBC3-43F40F47AD2C}" type="datetimeFigureOut">
              <a:rPr lang="en-US" smtClean="0"/>
              <a:t>12/13/2023</a:t>
            </a:fld>
            <a:endParaRPr lang="en-US"/>
          </a:p>
        </p:txBody>
      </p:sp>
      <p:sp>
        <p:nvSpPr>
          <p:cNvPr id="4" name="Footer Placeholder 3">
            <a:extLst>
              <a:ext uri="{FF2B5EF4-FFF2-40B4-BE49-F238E27FC236}">
                <a16:creationId xmlns:a16="http://schemas.microsoft.com/office/drawing/2014/main" id="{6780DD33-B89E-4394-9DC3-7B8A92162E2A}"/>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748F93-4939-4356-9F45-F67257D9CCA4}"/>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1C3CF2F1-91AD-4812-B683-BEE0851F8821}" type="slidenum">
              <a:rPr lang="en-US" smtClean="0"/>
              <a:t>‹#›</a:t>
            </a:fld>
            <a:endParaRPr lang="en-US"/>
          </a:p>
        </p:txBody>
      </p:sp>
    </p:spTree>
    <p:extLst>
      <p:ext uri="{BB962C8B-B14F-4D97-AF65-F5344CB8AC3E}">
        <p14:creationId xmlns:p14="http://schemas.microsoft.com/office/powerpoint/2010/main" val="1895540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A7BEC8D-B925-4E24-B403-1BC45C0C0CB5}" type="datetimeFigureOut">
              <a:rPr lang="en-US" smtClean="0"/>
              <a:t>12/13/2023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E5E7437D-0E1D-4AF1-9332-3A6581B3585C}" type="slidenum">
              <a:rPr lang="en-US" smtClean="0"/>
              <a:t>‹#›</a:t>
            </a:fld>
            <a:endParaRPr lang="en-US"/>
          </a:p>
        </p:txBody>
      </p:sp>
    </p:spTree>
    <p:extLst>
      <p:ext uri="{BB962C8B-B14F-4D97-AF65-F5344CB8AC3E}">
        <p14:creationId xmlns:p14="http://schemas.microsoft.com/office/powerpoint/2010/main" val="275711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illinoisreportcard.com/" TargetMode="External"/><Relationship Id="rId4" Type="http://schemas.openxmlformats.org/officeDocument/2006/relationships/hyperlink" Target="http://www.bls.gov/home.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859" y="4620496"/>
            <a:ext cx="5853483" cy="4294904"/>
          </a:xfrm>
        </p:spPr>
        <p:txBody>
          <a:bodyPr/>
          <a:lstStyle/>
          <a:p>
            <a:pPr marL="0" marR="0">
              <a:lnSpc>
                <a:spcPct val="107000"/>
              </a:lnSpc>
              <a:spcBef>
                <a:spcPts val="0"/>
              </a:spcBef>
              <a:spcAft>
                <a:spcPts val="800"/>
              </a:spcAft>
            </a:pPr>
            <a:r>
              <a:rPr lang="en-US" sz="1200" b="1" i="0" u="none">
                <a:effectLst/>
                <a:latin typeface="Calibri" panose="020F0502020204030204" pitchFamily="34" charset="0"/>
                <a:ea typeface="Calibri" panose="020F0502020204030204" pitchFamily="34" charset="0"/>
                <a:cs typeface="Calibri" panose="020F0502020204030204" pitchFamily="34" charset="0"/>
              </a:rPr>
              <a:t>Guiding Legislation</a:t>
            </a:r>
          </a:p>
          <a:p>
            <a:pPr marL="0" marR="0">
              <a:lnSpc>
                <a:spcPct val="107000"/>
              </a:lnSpc>
              <a:spcBef>
                <a:spcPts val="0"/>
              </a:spcBef>
              <a:spcAft>
                <a:spcPts val="800"/>
              </a:spcAft>
            </a:pPr>
            <a:endParaRPr lang="en-US" sz="1200" b="1" i="1" u="sng">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1" i="1" u="sng">
                <a:effectLst/>
                <a:latin typeface="Calibri" panose="020F0502020204030204" pitchFamily="34" charset="0"/>
                <a:ea typeface="Calibri" panose="020F0502020204030204" pitchFamily="34" charset="0"/>
                <a:cs typeface="Calibri" panose="020F0502020204030204" pitchFamily="34" charset="0"/>
              </a:rPr>
              <a:t>Key Points:</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Program design is dictated by the JTED 2021 legislation and JCAR (Joint Committee on Administrative RULES) however, funding of this NOFO is from the American Rescue Plan Act of 2021 and complies with the rules set forth in this ACT.  </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A foundation has been established for the program to support other funding sources in the future.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i="1" u="sng">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1" i="1" u="sng">
                <a:effectLst/>
                <a:latin typeface="Calibri" panose="020F0502020204030204" pitchFamily="34" charset="0"/>
                <a:ea typeface="Calibri" panose="020F0502020204030204" pitchFamily="34" charset="0"/>
                <a:cs typeface="Calibri" panose="020F0502020204030204" pitchFamily="34" charset="0"/>
              </a:rPr>
              <a:t>Optional:</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JTED legislation supports capacity building for providers.  This will be considered as a program element in the next NOFO (to be released early in 2022) after convening focus groups and evaluating the implementation of this NOFO to determine capacity needs program design to meet these needs.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pPr marL="0" marR="0">
              <a:lnSpc>
                <a:spcPct val="107000"/>
              </a:lnSpc>
              <a:spcBef>
                <a:spcPts val="0"/>
              </a:spcBef>
              <a:spcAft>
                <a:spcPts val="800"/>
              </a:spcAft>
            </a:pPr>
            <a:r>
              <a:rPr lang="en-US" sz="1200" b="1" i="1" u="sng">
                <a:effectLst/>
                <a:latin typeface="Calibri" panose="020F0502020204030204" pitchFamily="34" charset="0"/>
                <a:ea typeface="Calibri" panose="020F0502020204030204" pitchFamily="34" charset="0"/>
                <a:cs typeface="Calibri" panose="020F0502020204030204" pitchFamily="34" charset="0"/>
              </a:rPr>
              <a:t>Background:</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(JTED) was established in 1997 to respond to workforce shortages due to a strong job market and a lack of skilled workers to fill available positions.</a:t>
            </a:r>
          </a:p>
          <a:p>
            <a:pPr marL="177571" indent="-177571">
              <a:buFont typeface="Arial" panose="020B0604020202020204" pitchFamily="34" charset="0"/>
              <a:buChar char="•"/>
            </a:pPr>
            <a:r>
              <a:rPr lang="en-US"/>
              <a:t>Foster local economic development by linking the needs of the low wage/low skilled employed worker with the work force needs of local industry,</a:t>
            </a:r>
          </a:p>
          <a:p>
            <a:pPr marL="177571" indent="-177571">
              <a:buFont typeface="Arial" panose="020B0604020202020204" pitchFamily="34" charset="0"/>
              <a:buChar char="•"/>
            </a:pPr>
            <a:r>
              <a:rPr lang="en-US"/>
              <a:t>Foster local economic development by linking the needs of the disadvantaged individual including welfare recipients with the work force needs of local industry.</a:t>
            </a:r>
          </a:p>
          <a:p>
            <a:pPr lvl="0"/>
            <a:endParaRPr lang="en-US"/>
          </a:p>
          <a:p>
            <a:r>
              <a:rPr lang="en-US"/>
              <a:t>The last NOFO was in 2015. This version only had two categories:</a:t>
            </a:r>
          </a:p>
          <a:p>
            <a:pPr marL="177571" indent="-177571">
              <a:buFont typeface="Arial" panose="020B0604020202020204" pitchFamily="34" charset="0"/>
              <a:buChar char="•"/>
            </a:pPr>
            <a:r>
              <a:rPr lang="en-US"/>
              <a:t>Category 1 — Industry Linked Training for Low Wage/Low Skilled Workers</a:t>
            </a:r>
          </a:p>
          <a:p>
            <a:pPr marL="177571" indent="-177571">
              <a:buFont typeface="Arial" panose="020B0604020202020204" pitchFamily="34" charset="0"/>
              <a:buChar char="•"/>
            </a:pPr>
            <a:r>
              <a:rPr lang="en-US"/>
              <a:t>Category 2 — Industry Linked Training for Disadvantaged Persons</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In 2021, the legislature updated JTED to address the current economic environment due to the impact of COVID-19.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i="1" u="sng">
              <a:effectLst/>
              <a:latin typeface="Calibri" panose="020F0502020204030204" pitchFamily="34" charset="0"/>
              <a:ea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3</a:t>
            </a:fld>
            <a:endParaRPr lang="en-US"/>
          </a:p>
        </p:txBody>
      </p:sp>
    </p:spTree>
    <p:extLst>
      <p:ext uri="{BB962C8B-B14F-4D97-AF65-F5344CB8AC3E}">
        <p14:creationId xmlns:p14="http://schemas.microsoft.com/office/powerpoint/2010/main" val="320777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a:t>Key Points:</a:t>
            </a:r>
          </a:p>
          <a:p>
            <a:endParaRPr lang="en-US"/>
          </a:p>
          <a:p>
            <a:r>
              <a:rPr lang="en-US" sz="1200" b="0" i="0" u="none" strike="noStrike" kern="1200" baseline="0">
                <a:solidFill>
                  <a:schemeClr val="tx1"/>
                </a:solidFill>
                <a:latin typeface="+mn-lt"/>
                <a:ea typeface="+mn-ea"/>
                <a:cs typeface="+mn-cs"/>
              </a:rPr>
              <a:t>Key components of career planning include; building rapport, effectively communicating, identifying appropriate services, convening key service providers, connecting participants with services, creating a strong employment plan, motivating and encouraging, following up after an appointment(s), monitoring services, and follow-up after job placement to ensure success. e, timely, and descriptive records of career planning efforts </a:t>
            </a:r>
            <a:r>
              <a:rPr lang="en-US" sz="1200" b="0" i="0" u="none" strike="noStrike" kern="1200" baseline="0" err="1">
                <a:solidFill>
                  <a:schemeClr val="tx1"/>
                </a:solidFill>
                <a:latin typeface="+mn-lt"/>
                <a:ea typeface="+mn-ea"/>
                <a:cs typeface="+mn-cs"/>
              </a:rPr>
              <a:t>hrough</a:t>
            </a:r>
            <a:r>
              <a:rPr lang="en-US" sz="1200" b="0" i="0" u="none" strike="noStrike" kern="1200" baseline="0">
                <a:solidFill>
                  <a:schemeClr val="tx1"/>
                </a:solidFill>
                <a:latin typeface="+mn-lt"/>
                <a:ea typeface="+mn-ea"/>
                <a:cs typeface="+mn-cs"/>
              </a:rPr>
              <a:t> appropriate case management is essential.</a:t>
            </a:r>
          </a:p>
          <a:p>
            <a:endParaRPr lang="en-US"/>
          </a:p>
          <a:p>
            <a:r>
              <a:rPr lang="en-US" sz="1200" b="0" i="1" u="none" strike="noStrike" kern="1200" baseline="0">
                <a:solidFill>
                  <a:schemeClr val="tx1"/>
                </a:solidFill>
                <a:latin typeface="+mn-lt"/>
                <a:ea typeface="+mn-ea"/>
                <a:cs typeface="+mn-cs"/>
              </a:rPr>
              <a:t>Assessment:</a:t>
            </a:r>
          </a:p>
          <a:p>
            <a:r>
              <a:rPr lang="en-US" sz="1200" b="0" i="0" u="none" strike="noStrike" kern="1200" baseline="0">
                <a:solidFill>
                  <a:schemeClr val="tx1"/>
                </a:solidFill>
                <a:latin typeface="+mn-lt"/>
                <a:ea typeface="+mn-ea"/>
                <a:cs typeface="+mn-cs"/>
              </a:rPr>
              <a:t>At a minimum the assessment process must be appropriate for the participant and address the areas below to inform the employment plan. Areas the applicant will need to assess for include:</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Employment goals;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Interest and skills inventory;</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Essential employability skills;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Basic Skills deficiency;</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Digital and financial literacy assessment;</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Barriers to employment;</a:t>
            </a:r>
          </a:p>
          <a:p>
            <a:r>
              <a:rPr lang="en-US" sz="1200" b="0" i="0" u="none" strike="noStrike" kern="1200" baseline="0">
                <a:solidFill>
                  <a:schemeClr val="tx1"/>
                </a:solidFill>
                <a:latin typeface="+mn-lt"/>
                <a:ea typeface="+mn-ea"/>
                <a:cs typeface="+mn-cs"/>
              </a:rPr>
              <a:t>• Suitability for the desired training program;</a:t>
            </a:r>
          </a:p>
          <a:p>
            <a:r>
              <a:rPr lang="en-US" sz="1200" b="0" i="0" u="none" strike="noStrike" kern="1200" baseline="0">
                <a:solidFill>
                  <a:schemeClr val="tx1"/>
                </a:solidFill>
                <a:latin typeface="+mn-lt"/>
                <a:ea typeface="+mn-ea"/>
                <a:cs typeface="+mn-cs"/>
              </a:rPr>
              <a:t>• Review of training options that align with interest and skills inventory;</a:t>
            </a:r>
          </a:p>
          <a:p>
            <a:r>
              <a:rPr lang="en-US" sz="1200" b="0" i="0" u="none" strike="noStrike" kern="1200" baseline="0">
                <a:solidFill>
                  <a:schemeClr val="tx1"/>
                </a:solidFill>
                <a:latin typeface="+mn-lt"/>
                <a:ea typeface="+mn-ea"/>
                <a:cs typeface="+mn-cs"/>
              </a:rPr>
              <a:t>•Determination of referrals.</a:t>
            </a:r>
          </a:p>
          <a:p>
            <a:endParaRPr lang="en-US" sz="1200" b="0" i="0" u="none" strike="noStrike" kern="1200" baseline="0">
              <a:solidFill>
                <a:schemeClr val="tx1"/>
              </a:solidFill>
              <a:latin typeface="+mn-lt"/>
              <a:ea typeface="+mn-ea"/>
              <a:cs typeface="+mn-cs"/>
            </a:endParaRPr>
          </a:p>
          <a:p>
            <a:r>
              <a:rPr lang="en-US" sz="1200" b="0" i="1" u="none" strike="noStrike" kern="1200" baseline="0">
                <a:solidFill>
                  <a:schemeClr val="tx1"/>
                </a:solidFill>
                <a:latin typeface="+mn-lt"/>
                <a:ea typeface="+mn-ea"/>
                <a:cs typeface="+mn-cs"/>
              </a:rPr>
              <a:t>Career Plan/Employment Plan:</a:t>
            </a:r>
          </a:p>
          <a:p>
            <a:r>
              <a:rPr lang="en-US" sz="1200" b="0" i="0" u="none" strike="noStrike" kern="1200" baseline="0">
                <a:solidFill>
                  <a:schemeClr val="tx1"/>
                </a:solidFill>
                <a:latin typeface="+mn-lt"/>
                <a:ea typeface="+mn-ea"/>
                <a:cs typeface="+mn-cs"/>
              </a:rPr>
              <a:t>Like the assessment, the Career Plan (Individual Employment Plan (IEP) is a living document that identifies employment and education goals as part of a career pathway, objectives, and the appropriate combination of services for the participant to reach the goals. The IEP is the basic instrument for the grantee to document the appropriateness of the decisions made about the combination of services for the participant, including referrals to other programs for specified activities.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It is to be developed collaboratively with the participant to mutually establish goals. The IEP must be developed after an o </a:t>
            </a:r>
            <a:r>
              <a:rPr lang="en-US" sz="1200" b="0" i="0" u="none" strike="noStrike" kern="1200" baseline="0" err="1">
                <a:solidFill>
                  <a:schemeClr val="tx1"/>
                </a:solidFill>
                <a:latin typeface="+mn-lt"/>
                <a:ea typeface="+mn-ea"/>
                <a:cs typeface="+mn-cs"/>
              </a:rPr>
              <a:t>flect</a:t>
            </a:r>
            <a:r>
              <a:rPr lang="en-US" sz="1200" b="0" i="0" u="none" strike="noStrike" kern="1200" baseline="0">
                <a:solidFill>
                  <a:schemeClr val="tx1"/>
                </a:solidFill>
                <a:latin typeface="+mn-lt"/>
                <a:ea typeface="+mn-ea"/>
                <a:cs typeface="+mn-cs"/>
              </a:rPr>
              <a:t> the expressed</a:t>
            </a:r>
          </a:p>
          <a:p>
            <a:r>
              <a:rPr lang="en-US" sz="1200" b="0" i="0" u="none" strike="noStrike" kern="1200" baseline="0">
                <a:solidFill>
                  <a:schemeClr val="tx1"/>
                </a:solidFill>
                <a:latin typeface="+mn-lt"/>
                <a:ea typeface="+mn-ea"/>
                <a:cs typeface="+mn-cs"/>
              </a:rPr>
              <a:t>interests and needs of the participant.</a:t>
            </a:r>
          </a:p>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13</a:t>
            </a:fld>
            <a:endParaRPr lang="en-US"/>
          </a:p>
        </p:txBody>
      </p:sp>
    </p:spTree>
    <p:extLst>
      <p:ext uri="{BB962C8B-B14F-4D97-AF65-F5344CB8AC3E}">
        <p14:creationId xmlns:p14="http://schemas.microsoft.com/office/powerpoint/2010/main" val="177311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a:t>Key Points:</a:t>
            </a:r>
          </a:p>
          <a:p>
            <a:endParaRPr lang="en-US"/>
          </a:p>
          <a:p>
            <a:r>
              <a:rPr lang="en-US" sz="1200" b="0" i="0" u="none" strike="noStrike" kern="1200" baseline="0">
                <a:solidFill>
                  <a:schemeClr val="tx1"/>
                </a:solidFill>
                <a:latin typeface="+mn-lt"/>
                <a:ea typeface="+mn-ea"/>
                <a:cs typeface="+mn-cs"/>
              </a:rPr>
              <a:t>Training services are critical to the employment success of many individuals. Programs must lead to industry-recognized or post-secondary credentials and align with the customer's choice for a career pathway. Specifically, the training identified must be consistent with the comprehensive assessment and IEP.  Providing career pathways through education and work-based learning assist in accelerating an individual's career advancement. In addition to the work-based learning options below, these are additional training types applicants can consider including in their program design.</a:t>
            </a: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Occupational skills training, training for nontraditional employment </a:t>
            </a:r>
            <a:r>
              <a:rPr lang="en-US" sz="1200" b="0" i="0" u="none" strike="noStrike" kern="1200" baseline="0">
                <a:solidFill>
                  <a:schemeClr val="tx1"/>
                </a:solidFill>
                <a:latin typeface="+mn-lt"/>
                <a:ea typeface="+mn-ea"/>
                <a:cs typeface="+mn-cs"/>
              </a:rPr>
              <a:t>– Prepares participants for careers that are traditionally non-academic and directly related to a specific trade, occupation or vocational skills leading to proficiency in performing actual tasks and technical functions required by certain occupational fields at entry, intermediate, or advanced levels.</a:t>
            </a: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Skill upgrading and retraining </a:t>
            </a:r>
            <a:r>
              <a:rPr lang="en-US" sz="1200" b="0" i="0" u="none" strike="noStrike" kern="1200" baseline="0">
                <a:solidFill>
                  <a:schemeClr val="tx1"/>
                </a:solidFill>
                <a:latin typeface="+mn-lt"/>
                <a:ea typeface="+mn-ea"/>
                <a:cs typeface="+mn-cs"/>
              </a:rPr>
              <a:t>– Training is provided to assist with upgrading the skills and/or retraining the participants. Courses that provide an occupational changing type of instruction to prepare person(s) for entrance into a new occupation through instruction in new and different skills demanded by technological changes. Training will result in the workers’ acquisition of transferable skills or an industry-recognized certification or credential.</a:t>
            </a: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Entrepreneurial training </a:t>
            </a:r>
            <a:r>
              <a:rPr lang="en-US" sz="1200" b="0" i="0" u="none" strike="noStrike" kern="1200" baseline="0">
                <a:solidFill>
                  <a:schemeClr val="tx1"/>
                </a:solidFill>
                <a:latin typeface="+mn-lt"/>
                <a:ea typeface="+mn-ea"/>
                <a:cs typeface="+mn-cs"/>
              </a:rPr>
              <a:t>– Prepares entrepreneurs to either start a small business or expand an existing business, usually through the development of a business plan.</a:t>
            </a: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Job readiness training </a:t>
            </a:r>
            <a:r>
              <a:rPr lang="en-US" sz="1200" b="0" i="0" u="none" strike="noStrike" kern="1200" baseline="0">
                <a:solidFill>
                  <a:schemeClr val="tx1"/>
                </a:solidFill>
                <a:latin typeface="+mn-lt"/>
                <a:ea typeface="+mn-ea"/>
                <a:cs typeface="+mn-cs"/>
              </a:rPr>
              <a:t>-- includes job seeking and interviewing skills, understanding employer expectations, and enhancing a customer’s capacity to move toward self- sufficiency.</a:t>
            </a:r>
          </a:p>
          <a:p>
            <a:endParaRPr lang="en-US" sz="1200" b="1"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Adult education and literacy activities</a:t>
            </a:r>
            <a:r>
              <a:rPr lang="en-US" sz="1200" b="0" i="0" u="none" strike="noStrike" kern="1200" baseline="0">
                <a:solidFill>
                  <a:schemeClr val="tx1"/>
                </a:solidFill>
                <a:latin typeface="+mn-lt"/>
                <a:ea typeface="+mn-ea"/>
                <a:cs typeface="+mn-cs"/>
              </a:rPr>
              <a:t>, including activities of English language acquisition and integrated education and training programs, provided concurrently or in combination wit listed above or as part of work-based learning.</a:t>
            </a:r>
          </a:p>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14</a:t>
            </a:fld>
            <a:endParaRPr lang="en-US"/>
          </a:p>
        </p:txBody>
      </p:sp>
    </p:spTree>
    <p:extLst>
      <p:ext uri="{BB962C8B-B14F-4D97-AF65-F5344CB8AC3E}">
        <p14:creationId xmlns:p14="http://schemas.microsoft.com/office/powerpoint/2010/main" val="3614131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a:t>Key Points:</a:t>
            </a:r>
          </a:p>
          <a:p>
            <a:endParaRPr lang="en-US"/>
          </a:p>
          <a:p>
            <a:r>
              <a:rPr lang="en-US" sz="1200" b="1" i="0" u="none" strike="noStrike" kern="1200" baseline="0">
                <a:solidFill>
                  <a:schemeClr val="tx1"/>
                </a:solidFill>
                <a:latin typeface="+mn-lt"/>
                <a:ea typeface="+mn-ea"/>
                <a:cs typeface="+mn-cs"/>
              </a:rPr>
              <a:t>Work-Based Learning </a:t>
            </a:r>
          </a:p>
          <a:p>
            <a:r>
              <a:rPr lang="en-US" sz="1200" b="0" i="0" u="none" strike="noStrike" kern="1200" baseline="0">
                <a:solidFill>
                  <a:schemeClr val="tx1"/>
                </a:solidFill>
                <a:latin typeface="+mn-lt"/>
                <a:ea typeface="+mn-ea"/>
                <a:cs typeface="+mn-cs"/>
              </a:rPr>
              <a:t>Work-based learning provides more opportunities for workers to earn income while gaining critical job skills. The following work-based learning services are allowed under this grant:</a:t>
            </a:r>
          </a:p>
          <a:p>
            <a:endParaRPr lang="en-US" sz="1200" b="1"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Pre-apprenticeship </a:t>
            </a:r>
            <a:r>
              <a:rPr lang="en-US" sz="1200" b="0" i="0" u="none" strike="noStrike" kern="1200" baseline="0">
                <a:solidFill>
                  <a:schemeClr val="tx1"/>
                </a:solidFill>
                <a:latin typeface="+mn-lt"/>
                <a:ea typeface="+mn-ea"/>
                <a:cs typeface="+mn-cs"/>
              </a:rPr>
              <a:t>is a program designed to prepare individuals to enter and succeed in a registered apprenticeship program, which includes: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Training and curriculum that aligns with the skill needs of employers in the economy of the State or region;</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Access to educational and career counseling, and other supportive services and/or barrier reduction funding;</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Hands-on, learning activities connected to education and training activities, such as exploring career options and understanding how skills acquired through coursework can be applied to a future career;</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Opportunities to attain at least one industry-recognized credential; and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A partnership with one or more registered apprenticeship programs that assists in placing individuals who complete the pre-apprenticeship into a registered apprenticeship program</a:t>
            </a:r>
          </a:p>
          <a:p>
            <a:endParaRPr lang="en-US" sz="1200" b="1"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Apprenticeship </a:t>
            </a:r>
            <a:r>
              <a:rPr lang="en-US" sz="1200" b="0" i="0" u="none" strike="noStrike" kern="1200" baseline="0">
                <a:solidFill>
                  <a:schemeClr val="tx1"/>
                </a:solidFill>
                <a:latin typeface="+mn-lt"/>
                <a:ea typeface="+mn-ea"/>
                <a:cs typeface="+mn-cs"/>
              </a:rPr>
              <a:t>is an employer-driven, “earn while you learn” model that combines on-the- job training (OJT) with job-related instruction in curricula tied to the attainment of industry-recognized skills standards. Workers benefit from apprenticeships by receiving a skills-based education that prepares them for good-paying jobs. Apprenticeship programs help employers recruit, build, and retain a highly skilled workforce. JTED funds may be used to pay for the technical training and on-the-job training cost of workers. JTED funds may also be used to provide supportive services and Barrier Reduction funds to participants that help them succeed in apprenticeship programs. For additional information on apprenticeships see DOL site:</a:t>
            </a:r>
          </a:p>
          <a:p>
            <a:r>
              <a:rPr lang="en-US" sz="1200" b="1" i="0" u="none" strike="noStrike" kern="1200" baseline="0">
                <a:solidFill>
                  <a:schemeClr val="tx1"/>
                </a:solidFill>
                <a:latin typeface="+mn-lt"/>
                <a:ea typeface="+mn-ea"/>
                <a:cs typeface="+mn-cs"/>
              </a:rPr>
              <a:t>https://www.dol.gov/general/topic/training/apprenticeship</a:t>
            </a:r>
            <a:r>
              <a:rPr lang="en-US" sz="1200" b="0" i="0" u="none" strike="noStrike" kern="1200" baseline="0">
                <a:solidFill>
                  <a:schemeClr val="tx1"/>
                </a:solidFill>
                <a:latin typeface="+mn-lt"/>
                <a:ea typeface="+mn-ea"/>
                <a:cs typeface="+mn-cs"/>
              </a:rPr>
              <a:t>.</a:t>
            </a: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Work experiences or internships </a:t>
            </a:r>
            <a:r>
              <a:rPr lang="en-US" sz="1200" b="0" i="0" u="none" strike="noStrike" kern="1200" baseline="0">
                <a:solidFill>
                  <a:schemeClr val="tx1"/>
                </a:solidFill>
                <a:latin typeface="+mn-lt"/>
                <a:ea typeface="+mn-ea"/>
                <a:cs typeface="+mn-cs"/>
              </a:rPr>
              <a:t>are planned, structured learning experiences that takes place in a workplace for a limited period. Work experiences or internships may be paid or unpaid, as appropriate, and consistent with other laws, such as the Fair Labor Standards Act. Work experiences or internships may be within the private for-profit sector, the non-profit sector, or the public sector. For youth, work experiences may also include:</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Pre-apprenticeship programs;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Summer employment and other employment activities available throughout the school year;</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Internships and job shadowing; and</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On-the-job Training</a:t>
            </a:r>
          </a:p>
          <a:p>
            <a:endParaRPr lang="en-US" sz="1200" b="1"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Transitional jobs </a:t>
            </a:r>
            <a:r>
              <a:rPr lang="en-US" sz="1200" b="0" i="0" u="none" strike="noStrike" kern="1200" baseline="0">
                <a:solidFill>
                  <a:schemeClr val="tx1"/>
                </a:solidFill>
                <a:latin typeface="+mn-lt"/>
                <a:ea typeface="+mn-ea"/>
                <a:cs typeface="+mn-cs"/>
              </a:rPr>
              <a:t>(allowable under Category 1 and 3) are time-limited, wage-paid work experiences that are subsidized up to 100 percent. These jobs can be in the public, private, or nonprofit sectors. Transitional jobs provide individuals with work experience and an opportunity to develop important workplace skills within the context of an employee-employer relationship, in which the program provider generally acts as the employer, and with an opportunity to develop important workplace skills.</a:t>
            </a: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On the Job Training (OJT) </a:t>
            </a:r>
            <a:r>
              <a:rPr lang="en-US" sz="1200" b="0" i="0" u="none" strike="noStrike" kern="1200" baseline="0">
                <a:solidFill>
                  <a:schemeClr val="tx1"/>
                </a:solidFill>
                <a:latin typeface="+mn-lt"/>
                <a:ea typeface="+mn-ea"/>
                <a:cs typeface="+mn-cs"/>
              </a:rPr>
              <a:t>provides reimbursements to employers to help compensate for the costs associated with skills upgrade training for newly hired employees and the lost production</a:t>
            </a:r>
          </a:p>
          <a:p>
            <a:r>
              <a:rPr lang="en-US" sz="1200" b="0" i="0" u="none" strike="noStrike" kern="1200" baseline="0">
                <a:solidFill>
                  <a:schemeClr val="tx1"/>
                </a:solidFill>
                <a:latin typeface="+mn-lt"/>
                <a:ea typeface="+mn-ea"/>
                <a:cs typeface="+mn-cs"/>
              </a:rPr>
              <a:t>of current employees providing the training (including management staff). OJT training can assist employers who are looking to expand their businesses and who need additional staff trained with specialized skills. OJT employers may receive up to 75% reimbursement of the wage rate of OJT trainees to help defray personnel training costs.</a:t>
            </a:r>
          </a:p>
          <a:p>
            <a:endParaRPr lang="en-US" sz="1200" b="1"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Customized Training </a:t>
            </a:r>
            <a:r>
              <a:rPr lang="en-US" sz="1200" b="0" i="0" u="none" strike="noStrike" kern="1200" baseline="0">
                <a:solidFill>
                  <a:schemeClr val="tx1"/>
                </a:solidFill>
                <a:latin typeface="+mn-lt"/>
                <a:ea typeface="+mn-ea"/>
                <a:cs typeface="+mn-cs"/>
              </a:rPr>
              <a:t>is designed to meet the specific requirements of an employer or group of employers with the commitment that the business or businesses employ an individual(s) upon successful completion of the training.</a:t>
            </a: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Incumbent Worker (IW) Training </a:t>
            </a:r>
            <a:r>
              <a:rPr lang="en-US" sz="1200" b="0" i="0" u="none" strike="noStrike" kern="1200" baseline="0">
                <a:solidFill>
                  <a:schemeClr val="tx1"/>
                </a:solidFill>
                <a:latin typeface="+mn-lt"/>
                <a:ea typeface="+mn-ea"/>
                <a:cs typeface="+mn-cs"/>
              </a:rPr>
              <a:t>is allowable under JTED grant opportunity Category 2, above (only) and provides services to employers with 250 or less employees. Employee trainees must meet the definitions of under-employed or have received notices of termination or lay-off. IW is designed to meet the needs of an employer or group of employers to retain a skilled workforce or avert layoffs. Incumbent Worker training can be used to either:</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Help avert potential layoffs of employees; or</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Obtain the skills necessary to retain employment, such as increasing the skill levels of employees so they can be promoted within the company and create backfill opportunities for new or less-skilled employees. </a:t>
            </a:r>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15</a:t>
            </a:fld>
            <a:endParaRPr lang="en-US"/>
          </a:p>
        </p:txBody>
      </p:sp>
    </p:spTree>
    <p:extLst>
      <p:ext uri="{BB962C8B-B14F-4D97-AF65-F5344CB8AC3E}">
        <p14:creationId xmlns:p14="http://schemas.microsoft.com/office/powerpoint/2010/main" val="1894354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a:t>Key Points:</a:t>
            </a:r>
          </a:p>
          <a:p>
            <a:endParaRPr lang="en-US"/>
          </a:p>
          <a:p>
            <a:r>
              <a:rPr lang="en-US" sz="1200" b="0" i="1" u="sng" strike="noStrike" kern="1200" baseline="0">
                <a:solidFill>
                  <a:schemeClr val="tx1"/>
                </a:solidFill>
                <a:latin typeface="+mn-lt"/>
                <a:ea typeface="+mn-ea"/>
                <a:cs typeface="+mn-cs"/>
              </a:rPr>
              <a:t>Supportive Services </a:t>
            </a:r>
          </a:p>
          <a:p>
            <a:r>
              <a:rPr lang="en-US" sz="1200" b="0" i="0" u="none" strike="noStrike" kern="1200" baseline="0">
                <a:solidFill>
                  <a:schemeClr val="tx1"/>
                </a:solidFill>
                <a:latin typeface="+mn-lt"/>
                <a:ea typeface="+mn-ea"/>
                <a:cs typeface="+mn-cs"/>
              </a:rPr>
              <a:t>(Defined in Appendix A) provide participants with key assistance beyond career and training services necessary to achieve success. Applicants must provide their Supportive Service policy if they intend to provide these services through this grant. Examples of supportive services include but are not limited to the following:</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Linkages to community services;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Assistance with transportation;</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Assistance with childcare and dependent care;</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Assistance with housing;</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Assistance with educational testing;</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Reasonable accommodations for individuals with disabilities;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Legal services, including background checks;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Referrals to health care and services such as immunizations, vision, and dental care;</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Assistance with uniforms or other appropriate work attire and work-related tools, including such items as eyeglasses, protective eye gear and other essential safety equipment;</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Assistance with books, fees, school supplies, and other necessary items for students enrolled in postsecondary education classes; and training-related applications, tests, and certifications.</a:t>
            </a:r>
          </a:p>
          <a:p>
            <a:endParaRPr lang="en-US"/>
          </a:p>
          <a:p>
            <a:r>
              <a:rPr lang="en-US" i="1" u="sng"/>
              <a:t>Barrier Reduction Activities</a:t>
            </a:r>
          </a:p>
          <a:p>
            <a:r>
              <a:rPr lang="en-US" sz="1200" b="0" i="0" u="none" strike="noStrike" kern="1200" baseline="0">
                <a:solidFill>
                  <a:schemeClr val="tx1"/>
                </a:solidFill>
                <a:latin typeface="+mn-lt"/>
                <a:ea typeface="+mn-ea"/>
                <a:cs typeface="+mn-cs"/>
              </a:rPr>
              <a:t>Increases family stability and job retention by covering accumulated emergency costs for basic needs, such as housing-related expenses (rent, utilities, etc.), transportation, childcare, digital technology needs, education needs, mental health services, substance abuse services, income support, and work-related supplies that are not typically covered by programmatic supportive services [20 ILCS 605/605-415(b)]. Applicants must provide their Barrier Reduction Funding policy if they intend to provide these services through this grant. See Appendix B for more details on allowable Barrier Reduction funding.</a:t>
            </a:r>
          </a:p>
          <a:p>
            <a:endParaRPr lang="en-US" i="0" u="none"/>
          </a:p>
        </p:txBody>
      </p:sp>
      <p:sp>
        <p:nvSpPr>
          <p:cNvPr id="4" name="Slide Number Placeholder 3"/>
          <p:cNvSpPr>
            <a:spLocks noGrp="1"/>
          </p:cNvSpPr>
          <p:nvPr>
            <p:ph type="sldNum" sz="quarter" idx="5"/>
          </p:nvPr>
        </p:nvSpPr>
        <p:spPr/>
        <p:txBody>
          <a:bodyPr/>
          <a:lstStyle/>
          <a:p>
            <a:fld id="{E5E7437D-0E1D-4AF1-9332-3A6581B3585C}" type="slidenum">
              <a:rPr lang="en-US" smtClean="0"/>
              <a:t>16</a:t>
            </a:fld>
            <a:endParaRPr lang="en-US"/>
          </a:p>
        </p:txBody>
      </p:sp>
    </p:spTree>
    <p:extLst>
      <p:ext uri="{BB962C8B-B14F-4D97-AF65-F5344CB8AC3E}">
        <p14:creationId xmlns:p14="http://schemas.microsoft.com/office/powerpoint/2010/main" val="675422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a:t>Key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Entities need to have robust relationships with employers, industry sector representatives, Chamber of Commerce and other local partnerships that can help facilitate placements.</a:t>
            </a:r>
          </a:p>
          <a:p>
            <a:endParaRPr lang="en-US"/>
          </a:p>
          <a:p>
            <a:r>
              <a:rPr lang="en-US" i="1" u="sng"/>
              <a:t>Placement</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Local efforts will be utilized for placement services. This includes: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Working with Illinois Department of Employment Security,</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Outreach and networking with local employers on their anticipated employment needs,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Engaging businesses in hiring and recruiting events and collaborating with workforce partners including training providers and Chambers of Commerce to identify employment opportunities, training needs and gaps in services.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Using the Virtual Job Fair site in Illinois workNet to connect workers with employers. The Virtual Job Fair (VJF) is a part of the new GET HIRED initiative that Governor Pritzker announced on 5/14/20. Job fairs can be set up by employers, grantees, Chambers of Commerce, legislators, etc., provides job seekers information on how to prepare for a VJF and what to expect when attending the event, and is a chance to speak with potential employers.</a:t>
            </a:r>
          </a:p>
          <a:p>
            <a:endParaRPr lang="en-US"/>
          </a:p>
          <a:p>
            <a:r>
              <a:rPr lang="en-US" i="1" u="sng"/>
              <a:t>Follow-Up</a:t>
            </a:r>
          </a:p>
          <a:p>
            <a:r>
              <a:rPr lang="en-US" sz="1200" b="0" i="0" u="none" strike="noStrike" kern="1200" baseline="0">
                <a:solidFill>
                  <a:schemeClr val="tx1"/>
                </a:solidFill>
                <a:latin typeface="+mn-lt"/>
                <a:ea typeface="+mn-ea"/>
                <a:cs typeface="+mn-cs"/>
              </a:rPr>
              <a:t>Follow-up services after training completion is encouraged, as appropriate, for adult and youth participants in workforce activities who are placed in unsubsidized employment. Follow-up</a:t>
            </a:r>
          </a:p>
          <a:p>
            <a:r>
              <a:rPr lang="en-US" sz="1200" b="0" i="0" u="none" strike="noStrike" kern="1200" baseline="0">
                <a:solidFill>
                  <a:schemeClr val="tx1"/>
                </a:solidFill>
                <a:latin typeface="+mn-lt"/>
                <a:ea typeface="+mn-ea"/>
                <a:cs typeface="+mn-cs"/>
              </a:rPr>
              <a:t>services must meet the needs of the participant and may include, but is not limited to the following:</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Supportive services and/or Barrier Reduction services;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Mentoring;</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Financial literacy education;</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Services that provide labor market and employment information about in-demand industry sectors or occupations available in the local area, such as career awareness, career counseling, and career exploration services;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Providing individuals with information about additional educational or employment opportunities;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Counseling individuals about the workplace;</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Contacting individuals or employers to verify employment;</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Contacting individuals or employers to help secure better paying jobs, additional career planning, and counseling for the individual;</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Assisting individuals and employers in resolving work-related problems;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Connecting individuals to peer support groups; and</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Providing individuals with referrals to other community resources.</a:t>
            </a:r>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17</a:t>
            </a:fld>
            <a:endParaRPr lang="en-US"/>
          </a:p>
        </p:txBody>
      </p:sp>
    </p:spTree>
    <p:extLst>
      <p:ext uri="{BB962C8B-B14F-4D97-AF65-F5344CB8AC3E}">
        <p14:creationId xmlns:p14="http://schemas.microsoft.com/office/powerpoint/2010/main" val="641113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18</a:t>
            </a:fld>
            <a:endParaRPr lang="en-US"/>
          </a:p>
        </p:txBody>
      </p:sp>
    </p:spTree>
    <p:extLst>
      <p:ext uri="{BB962C8B-B14F-4D97-AF65-F5344CB8AC3E}">
        <p14:creationId xmlns:p14="http://schemas.microsoft.com/office/powerpoint/2010/main" val="2675550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19</a:t>
            </a:fld>
            <a:endParaRPr lang="en-US"/>
          </a:p>
        </p:txBody>
      </p:sp>
    </p:spTree>
    <p:extLst>
      <p:ext uri="{BB962C8B-B14F-4D97-AF65-F5344CB8AC3E}">
        <p14:creationId xmlns:p14="http://schemas.microsoft.com/office/powerpoint/2010/main" val="1733236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21</a:t>
            </a:fld>
            <a:endParaRPr lang="en-US"/>
          </a:p>
        </p:txBody>
      </p:sp>
    </p:spTree>
    <p:extLst>
      <p:ext uri="{BB962C8B-B14F-4D97-AF65-F5344CB8AC3E}">
        <p14:creationId xmlns:p14="http://schemas.microsoft.com/office/powerpoint/2010/main" val="2756021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Application Organization Capacity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Applicant must provide evidence of their capacity to partner with employers in the targeted industries and serve the target population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Applicant must demonstrate the ability to run successful training programs that include relationships with key stakeholders who influence provision of training and wrap around services.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Examples of current or completed projects similar in scope for these individuals should be provided.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Applicant must identify the expertise of staff  to demonstrate their ability to implement the program.</a:t>
            </a:r>
          </a:p>
          <a:p>
            <a:endParaRPr lang="en-US" altLang="en-US"/>
          </a:p>
          <a:p>
            <a:r>
              <a:rPr lang="en-US" altLang="en-US" b="1"/>
              <a:t>Questions to Consider: </a:t>
            </a:r>
          </a:p>
          <a:p>
            <a:r>
              <a:rPr lang="en-US" altLang="en-US"/>
              <a:t>Who are you?</a:t>
            </a:r>
          </a:p>
          <a:p>
            <a:r>
              <a:rPr lang="en-US" altLang="en-US"/>
              <a:t>What is your relationship to the target population?</a:t>
            </a:r>
          </a:p>
          <a:p>
            <a:r>
              <a:rPr lang="en-US" altLang="en-US"/>
              <a:t>What are your qualifications?</a:t>
            </a:r>
          </a:p>
          <a:p>
            <a:r>
              <a:rPr lang="en-US" altLang="en-US"/>
              <a:t>What other projects have you accomplished?</a:t>
            </a:r>
          </a:p>
          <a:p>
            <a:r>
              <a:rPr lang="en-US" altLang="en-US"/>
              <a:t>Who are your partners?</a:t>
            </a:r>
          </a:p>
          <a:p>
            <a:r>
              <a:rPr lang="en-US" altLang="en-US"/>
              <a:t>What are their qualifications?</a:t>
            </a:r>
          </a:p>
          <a:p>
            <a:r>
              <a:rPr lang="en-US" altLang="en-US"/>
              <a:t>Describe the organization.</a:t>
            </a:r>
          </a:p>
          <a:p>
            <a:r>
              <a:rPr lang="en-US" altLang="en-US"/>
              <a:t>Describe any similar projects undertaken.</a:t>
            </a:r>
          </a:p>
          <a:p>
            <a:r>
              <a:rPr lang="en-US" altLang="en-US"/>
              <a:t>Describe the qualifications of individuals responsible to carry out the project activities.</a:t>
            </a:r>
          </a:p>
          <a:p>
            <a:r>
              <a:rPr lang="en-US" altLang="en-US"/>
              <a:t>List any facilities, equipment, or resources available to the project and their sources.</a:t>
            </a:r>
          </a:p>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22</a:t>
            </a:fld>
            <a:endParaRPr lang="en-US"/>
          </a:p>
        </p:txBody>
      </p:sp>
    </p:spTree>
    <p:extLst>
      <p:ext uri="{BB962C8B-B14F-4D97-AF65-F5344CB8AC3E}">
        <p14:creationId xmlns:p14="http://schemas.microsoft.com/office/powerpoint/2010/main" val="665378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Documentation of Need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Provide a brief analysis of how this project used current local and regional labor market information to identify the needs of employers and how this information aligns with the current workforce needs of businesses in the project area.</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Based on the analysis and the employers need, identify the target industry(s) and occupations to be served under this project. Include the career pathway approach that will be used to place individuals in these target industries and occupations.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Provide the target population(s) to be served (unemployed, under-employed or under-represented individuals with one or more barriers to employment) and a brief analysis of how this project used census and other demographic date to identify the population to be served including barriers to employment.</a:t>
            </a:r>
          </a:p>
          <a:p>
            <a:r>
              <a:rPr lang="en-US" altLang="en-US"/>
              <a:t>What is the target population?</a:t>
            </a:r>
          </a:p>
          <a:p>
            <a:r>
              <a:rPr lang="en-US" altLang="en-US"/>
              <a:t>What are the needs/problems of the target population?</a:t>
            </a:r>
          </a:p>
          <a:p>
            <a:r>
              <a:rPr lang="en-US" altLang="en-US"/>
              <a:t>What are the causes of the identified needs/problems?</a:t>
            </a:r>
          </a:p>
          <a:p>
            <a:r>
              <a:rPr lang="en-US" altLang="en-US"/>
              <a:t>What documentation is there to support the existence of the identified needs/problems?</a:t>
            </a:r>
          </a:p>
          <a:p>
            <a:r>
              <a:rPr lang="en-US" altLang="en-US"/>
              <a:t>Statistical information to document the extent of the need/problem</a:t>
            </a:r>
          </a:p>
          <a:p>
            <a:pPr lvl="1"/>
            <a:r>
              <a:rPr lang="en-US" altLang="en-US">
                <a:hlinkClick r:id="rId3"/>
              </a:rPr>
              <a:t>http://www.census.gov/</a:t>
            </a:r>
            <a:endParaRPr lang="en-US" altLang="en-US"/>
          </a:p>
          <a:p>
            <a:pPr lvl="1"/>
            <a:r>
              <a:rPr lang="en-US" altLang="en-US">
                <a:hlinkClick r:id="rId4"/>
              </a:rPr>
              <a:t>http://www.bls.gov/home.htm</a:t>
            </a:r>
            <a:endParaRPr lang="en-US" altLang="en-US"/>
          </a:p>
          <a:p>
            <a:pPr lvl="1"/>
            <a:r>
              <a:rPr lang="en-US" altLang="en-US">
                <a:hlinkClick r:id="rId5"/>
              </a:rPr>
              <a:t>https://www.illinoisreportcard.com/</a:t>
            </a:r>
            <a:endParaRPr lang="en-US" altLang="en-US"/>
          </a:p>
          <a:p>
            <a:r>
              <a:rPr lang="en-US" altLang="en-US"/>
              <a:t>Only identify the need/problem you intend to address</a:t>
            </a:r>
          </a:p>
          <a:p>
            <a:r>
              <a:rPr lang="en-US" altLang="en-US"/>
              <a:t>Describe the population affected by the need/problem</a:t>
            </a:r>
          </a:p>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23</a:t>
            </a:fld>
            <a:endParaRPr lang="en-US"/>
          </a:p>
        </p:txBody>
      </p:sp>
    </p:spTree>
    <p:extLst>
      <p:ext uri="{BB962C8B-B14F-4D97-AF65-F5344CB8AC3E}">
        <p14:creationId xmlns:p14="http://schemas.microsoft.com/office/powerpoint/2010/main" val="102647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859" y="4620496"/>
            <a:ext cx="5853483" cy="4432064"/>
          </a:xfrm>
        </p:spPr>
        <p:txBody>
          <a:bodyPr/>
          <a:lstStyle/>
          <a:p>
            <a:pPr marL="0" marR="0">
              <a:lnSpc>
                <a:spcPct val="107000"/>
              </a:lnSpc>
              <a:spcBef>
                <a:spcPts val="0"/>
              </a:spcBef>
              <a:spcAft>
                <a:spcPts val="800"/>
              </a:spcAft>
            </a:pPr>
            <a:r>
              <a:rPr lang="en-US" sz="1200" b="1">
                <a:effectLst/>
                <a:latin typeface="Calibri" panose="020F0502020204030204" pitchFamily="34" charset="0"/>
                <a:ea typeface="Calibri" panose="020F0502020204030204" pitchFamily="34" charset="0"/>
                <a:cs typeface="Calibri" panose="020F0502020204030204" pitchFamily="34" charset="0"/>
              </a:rPr>
              <a:t>JTED Program</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i="1" u="sng">
                <a:effectLst/>
                <a:latin typeface="Calibri" panose="020F0502020204030204" pitchFamily="34" charset="0"/>
                <a:ea typeface="Calibri" panose="020F0502020204030204" pitchFamily="34" charset="0"/>
                <a:cs typeface="Calibri" panose="020F0502020204030204" pitchFamily="34" charset="0"/>
              </a:rPr>
              <a:t>Key Points:</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Eligible entities and program elements are identified in the JTED legislation.  </a:t>
            </a:r>
          </a:p>
          <a:p>
            <a:pPr marL="171450" marR="0" indent="-171450">
              <a:lnSpc>
                <a:spcPct val="107000"/>
              </a:lnSpc>
              <a:spcBef>
                <a:spcPts val="0"/>
              </a:spcBef>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Targeted industries and targeted communities are influenced by ARPA commitment to serve business most impact by COVID-19 and serve underrepresented communities identified as Qualified Census Tracts or Disproportionately Impacted Areas.  </a:t>
            </a:r>
          </a:p>
          <a:p>
            <a:pPr marL="171450" marR="0" indent="-171450">
              <a:lnSpc>
                <a:spcPct val="107000"/>
              </a:lnSpc>
              <a:spcBef>
                <a:spcPts val="0"/>
              </a:spcBef>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Targeted populations are identified in the JTED legislations and influenced by ARPA commitment to serve individuals most impacted by COVID-19.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Program development supports a significant investment in individuals to successfully enter the workforce in family sustaining career while building the workforce of local business.  </a:t>
            </a:r>
          </a:p>
          <a:p>
            <a:pPr marL="171450" marR="0" indent="-171450">
              <a:lnSpc>
                <a:spcPct val="107000"/>
              </a:lnSpc>
              <a:spcBef>
                <a:spcPts val="0"/>
              </a:spcBef>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The cost for employment and training services in prior JTED programs averaged around $2,500.  DCEO anticipates that based on the program design and significantly hire resources including barrier reduction funding being attributed to individual service plans the maximum individual cost will not exceed $20,000 without approval by OET.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b="1" u="sng"/>
          </a:p>
          <a:p>
            <a:endParaRPr lang="en-US" b="1" u="sng"/>
          </a:p>
          <a:p>
            <a:pPr marL="1085850" lvl="2" indent="-171450">
              <a:buFont typeface="Arial" panose="020B0604020202020204" pitchFamily="34" charset="0"/>
              <a:buChar char="•"/>
            </a:pPr>
            <a:endParaRPr lang="en-US"/>
          </a:p>
          <a:p>
            <a:pPr marL="1085850" lvl="2" indent="-171450">
              <a:buFont typeface="Arial" panose="020B0604020202020204" pitchFamily="34" charset="0"/>
              <a:buChar char="•"/>
            </a:pPr>
            <a:endParaRPr lang="en-US"/>
          </a:p>
          <a:p>
            <a:pPr lvl="2"/>
            <a:endParaRPr lang="en-US"/>
          </a:p>
          <a:p>
            <a:pPr lvl="1"/>
            <a:endParaRPr lang="en-US"/>
          </a:p>
          <a:p>
            <a:endParaRPr lang="en-US"/>
          </a:p>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4</a:t>
            </a:fld>
            <a:endParaRPr lang="en-US"/>
          </a:p>
        </p:txBody>
      </p:sp>
    </p:spTree>
    <p:extLst>
      <p:ext uri="{BB962C8B-B14F-4D97-AF65-F5344CB8AC3E}">
        <p14:creationId xmlns:p14="http://schemas.microsoft.com/office/powerpoint/2010/main" val="1332215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Program Category 1, 2, and 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Applicants can include one or more JTED program design Categories under one application.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Provide the strategies used to recruit businesses/industry organizations and the role of the employers in informing the selection of the training to meet the occupations in demand. This should include a discussion on job placement, retention, and follow-up services.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Describe the approach the applicant will use to conduct outreach and subsequent enrollment of individuals from the target population proposed to be served.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Describe the career planning approach in the delivery of services to the targeted population. This should include a customer flow that addresses assessment, employment plan, work-based learning, supportive services, referrals, and follow-up.</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List the Training Provider(s) that will provide instruction for the program and provide information on the credentialing body along with the type of credential(s) earned.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Identify the types of work-based learning opportunities that will be provided as part of the identified career pathway approaches. Include a discussion on the business role in selecting the work-based learning opportunity.</a:t>
            </a:r>
          </a:p>
          <a:p>
            <a:endParaRPr lang="en-US"/>
          </a:p>
          <a:p>
            <a:r>
              <a:rPr lang="en-US" altLang="en-US" sz="1200"/>
              <a:t>What is your solution to the need/problem? How will you approach the solution?</a:t>
            </a:r>
          </a:p>
          <a:p>
            <a:r>
              <a:rPr lang="en-US" altLang="en-US" sz="1200"/>
              <a:t>What is your plan of action to address the identified need/problem?</a:t>
            </a:r>
          </a:p>
          <a:p>
            <a:r>
              <a:rPr lang="en-US" altLang="en-US" sz="1200"/>
              <a:t>What are the steps you will take?  Who will do what?   How long will it take?</a:t>
            </a:r>
          </a:p>
          <a:p>
            <a:r>
              <a:rPr lang="en-US" altLang="en-US" sz="1200"/>
              <a:t>Explain the project goal and how it would meet the need or solve the problem identified.</a:t>
            </a:r>
          </a:p>
          <a:p>
            <a:r>
              <a:rPr lang="en-US" altLang="en-US" sz="1200"/>
              <a:t>List specific, measurable objectives that will allow the project to meet its goal.</a:t>
            </a:r>
          </a:p>
          <a:p>
            <a:r>
              <a:rPr lang="en-US" altLang="en-US" sz="1200"/>
              <a:t>State expected project outcomes and how they would benefit the target population.</a:t>
            </a:r>
          </a:p>
          <a:p>
            <a:r>
              <a:rPr lang="en-US" altLang="en-US" sz="1200"/>
              <a:t>State the planned activities, methodology, and timetable for accomplishing the planned activities.</a:t>
            </a:r>
          </a:p>
          <a:p>
            <a:r>
              <a:rPr lang="en-US" altLang="en-US" sz="1200"/>
              <a:t>Explain how the project will be managed.</a:t>
            </a:r>
          </a:p>
          <a:p>
            <a:r>
              <a:rPr lang="en-US" altLang="en-US" sz="1200"/>
              <a:t>Always tie the objectives back to the identified need/problem.</a:t>
            </a:r>
          </a:p>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24</a:t>
            </a:fld>
            <a:endParaRPr lang="en-US"/>
          </a:p>
        </p:txBody>
      </p:sp>
    </p:spTree>
    <p:extLst>
      <p:ext uri="{BB962C8B-B14F-4D97-AF65-F5344CB8AC3E}">
        <p14:creationId xmlns:p14="http://schemas.microsoft.com/office/powerpoint/2010/main" val="1423402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Program Category 1, 2, and 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Applicants can include one or more JTED program design Categories under one application.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Provide the strategies used to recruit businesses/industry organizations and the role of the employers in informing the selection of the training to meet the occupations in demand. This should include a discussion on job placement, retention, and follow-up services.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Describe the approach the applicant will use to conduct outreach and subsequent enrollment of individuals from the target population proposed to be served.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Describe the career planning approach in the delivery of services to the targeted population. This should include a customer flow that addresses assessment, employment plan, work-based learning, supportive services, referrals, and follow-up.</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List the Training Provider(s) that will provide instruction for the program and provide information on the credentialing body along with the type of credential(s) earned.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Identify the types of work-based learning opportunities that will be provided as part of the identified career pathway approaches. Include a discussion on the business role in selecting the work-based learning opportunity.</a:t>
            </a:r>
          </a:p>
          <a:p>
            <a:endParaRPr lang="en-US"/>
          </a:p>
          <a:p>
            <a:r>
              <a:rPr lang="en-US" altLang="en-US" sz="1200"/>
              <a:t>What is your solution to the need/problem? How will you approach the solution?</a:t>
            </a:r>
          </a:p>
          <a:p>
            <a:r>
              <a:rPr lang="en-US" altLang="en-US" sz="1200"/>
              <a:t>What is your plan of action to address the identified need/problem?</a:t>
            </a:r>
          </a:p>
          <a:p>
            <a:r>
              <a:rPr lang="en-US" altLang="en-US" sz="1200"/>
              <a:t>What are the steps you will take?  Who will do what?   How long will it take?</a:t>
            </a:r>
          </a:p>
          <a:p>
            <a:r>
              <a:rPr lang="en-US" altLang="en-US" sz="1200"/>
              <a:t>Explain the project goal and how it would meet the need or solve the problem identified.</a:t>
            </a:r>
          </a:p>
          <a:p>
            <a:r>
              <a:rPr lang="en-US" altLang="en-US" sz="1200"/>
              <a:t>List specific, measurable objectives that will allow the project to meet its goal.</a:t>
            </a:r>
          </a:p>
          <a:p>
            <a:r>
              <a:rPr lang="en-US" altLang="en-US" sz="1200"/>
              <a:t>State expected project outcomes and how they would benefit the target population.</a:t>
            </a:r>
          </a:p>
          <a:p>
            <a:r>
              <a:rPr lang="en-US" altLang="en-US" sz="1200"/>
              <a:t>State the planned activities, methodology, and timetable for accomplishing the planned activities.</a:t>
            </a:r>
          </a:p>
          <a:p>
            <a:r>
              <a:rPr lang="en-US" altLang="en-US" sz="1200"/>
              <a:t>Explain how the project will be managed.</a:t>
            </a:r>
          </a:p>
          <a:p>
            <a:r>
              <a:rPr lang="en-US" altLang="en-US" sz="1200"/>
              <a:t>Always tie the objectives back to the identified need/problem.</a:t>
            </a:r>
          </a:p>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25</a:t>
            </a:fld>
            <a:endParaRPr lang="en-US"/>
          </a:p>
        </p:txBody>
      </p:sp>
    </p:spTree>
    <p:extLst>
      <p:ext uri="{BB962C8B-B14F-4D97-AF65-F5344CB8AC3E}">
        <p14:creationId xmlns:p14="http://schemas.microsoft.com/office/powerpoint/2010/main" val="3935718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Program Category 1, 2, and 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Applicants can include one or more JTED program design Categories under one application.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Provide the strategies used to recruit businesses/industry organizations and the role of the employers in informing the selection of the training to meet the occupations in demand. This should include a discussion on job placement, retention, and follow-up services.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Describe the approach the applicant will use to conduct outreach and subsequent enrollment of individuals from the target population proposed to be served.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Describe the career planning approach in the delivery of services to the targeted population. This should include a customer flow that addresses assessment, employment plan, work-based learning, supportive services, referrals, and follow-up.</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List the Training Provider(s) that will provide instruction for the program and provide information on the credentialing body along with the type of credential(s) earned.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Identify the types of work-based learning opportunities that will be provided as part of the identified career pathway approaches. Include a discussion on the business role in selecting the work-based learning opportunity.</a:t>
            </a:r>
          </a:p>
          <a:p>
            <a:endParaRPr lang="en-US"/>
          </a:p>
          <a:p>
            <a:r>
              <a:rPr lang="en-US" altLang="en-US" sz="1200"/>
              <a:t>What is your solution to the need/problem? How will you approach the solution?</a:t>
            </a:r>
          </a:p>
          <a:p>
            <a:r>
              <a:rPr lang="en-US" altLang="en-US" sz="1200"/>
              <a:t>What is your plan of action to address the identified need/problem?</a:t>
            </a:r>
          </a:p>
          <a:p>
            <a:r>
              <a:rPr lang="en-US" altLang="en-US" sz="1200"/>
              <a:t>What are the steps you will take?  Who will do what?   How long will it take?</a:t>
            </a:r>
          </a:p>
          <a:p>
            <a:r>
              <a:rPr lang="en-US" altLang="en-US" sz="1200"/>
              <a:t>Explain the project goal and how it would meet the need or solve the problem identified.</a:t>
            </a:r>
          </a:p>
          <a:p>
            <a:r>
              <a:rPr lang="en-US" altLang="en-US" sz="1200"/>
              <a:t>List specific, measurable objectives that will allow the project to meet its goal.</a:t>
            </a:r>
          </a:p>
          <a:p>
            <a:r>
              <a:rPr lang="en-US" altLang="en-US" sz="1200"/>
              <a:t>State expected project outcomes and how they would benefit the target population.</a:t>
            </a:r>
          </a:p>
          <a:p>
            <a:r>
              <a:rPr lang="en-US" altLang="en-US" sz="1200"/>
              <a:t>State the planned activities, methodology, and timetable for accomplishing the planned activities.</a:t>
            </a:r>
          </a:p>
          <a:p>
            <a:r>
              <a:rPr lang="en-US" altLang="en-US" sz="1200"/>
              <a:t>Explain how the project will be managed.</a:t>
            </a:r>
          </a:p>
          <a:p>
            <a:r>
              <a:rPr lang="en-US" altLang="en-US" sz="1200"/>
              <a:t>Always tie the objectives back to the identified need/problem.</a:t>
            </a:r>
          </a:p>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26</a:t>
            </a:fld>
            <a:endParaRPr lang="en-US"/>
          </a:p>
        </p:txBody>
      </p:sp>
    </p:spTree>
    <p:extLst>
      <p:ext uri="{BB962C8B-B14F-4D97-AF65-F5344CB8AC3E}">
        <p14:creationId xmlns:p14="http://schemas.microsoft.com/office/powerpoint/2010/main" val="3633418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Budget Narrative, Cost Effectiveness, Return on Investment, and Sustainability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a:effectLst/>
                <a:latin typeface="Calibri" panose="020F0502020204030204" pitchFamily="34" charset="0"/>
                <a:ea typeface="Calibri" panose="020F0502020204030204" pitchFamily="34" charset="0"/>
                <a:cs typeface="Times New Roman" panose="02020603050405020304" pitchFamily="18" charset="0"/>
              </a:rPr>
              <a:t>Applicants must provide a budget narrative that includes an analysis of the cost efficiency in relationship to planned outcomes. The budget narrative must include the following: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a:effectLst/>
                <a:latin typeface="Calibri" panose="020F0502020204030204" pitchFamily="34" charset="0"/>
                <a:ea typeface="Calibri" panose="020F0502020204030204" pitchFamily="34" charset="0"/>
                <a:cs typeface="Times New Roman" panose="02020603050405020304" pitchFamily="18" charset="0"/>
              </a:rPr>
              <a:t>Provide a high-level budget narrative, including an analysis of the cost efficiency in relationship to planned outcomes.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a:effectLst/>
                <a:latin typeface="Calibri" panose="020F0502020204030204" pitchFamily="34" charset="0"/>
                <a:ea typeface="Calibri" panose="020F0502020204030204" pitchFamily="34" charset="0"/>
                <a:cs typeface="Times New Roman" panose="02020603050405020304" pitchFamily="18" charset="0"/>
              </a:rPr>
              <a:t>Provide a detailed narrative of each line items costs. This will correlate with the narrative in the budget template.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a:effectLst/>
                <a:latin typeface="Calibri" panose="020F0502020204030204" pitchFamily="34" charset="0"/>
                <a:ea typeface="Calibri" panose="020F0502020204030204" pitchFamily="34" charset="0"/>
                <a:cs typeface="Times New Roman" panose="02020603050405020304" pitchFamily="18" charset="0"/>
              </a:rPr>
              <a:t>Describe any leveraged and matching funds from partners and participating businesses. (Programs that include matching funds will receive additional consideration.)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a:effectLst/>
                <a:latin typeface="Calibri" panose="020F0502020204030204" pitchFamily="34" charset="0"/>
                <a:ea typeface="Calibri" panose="020F0502020204030204" pitchFamily="34" charset="0"/>
                <a:cs typeface="Times New Roman" panose="02020603050405020304" pitchFamily="18" charset="0"/>
              </a:rPr>
              <a:t>Describe how this project will be sustained beyond the grant funding period.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27</a:t>
            </a:fld>
            <a:endParaRPr lang="en-US"/>
          </a:p>
        </p:txBody>
      </p:sp>
    </p:spTree>
    <p:extLst>
      <p:ext uri="{BB962C8B-B14F-4D97-AF65-F5344CB8AC3E}">
        <p14:creationId xmlns:p14="http://schemas.microsoft.com/office/powerpoint/2010/main" val="32667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Program Implementation Plan and Performance Goals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Program Implementation Plan: includes major program activities, timeline for completing activity (this can be specified by number of months or specific dates), responsible staff or entity, and deliverables.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Performance Goals: indicate each of your training programs planned goals. Include: enrolled in training, completed training, enrolled in post-secondary education, placed in unsubsidized employment, retained 6 months, and experienced wage/benefit increase (as applicable).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Performance Standard: Acceptable performance for the above measures is set at 75% of the planned goal.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Additional Metrics will be evaluated for efficiency and effectiveness of employment and training services.</a:t>
            </a:r>
          </a:p>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28</a:t>
            </a:fld>
            <a:endParaRPr lang="en-US"/>
          </a:p>
        </p:txBody>
      </p:sp>
    </p:spTree>
    <p:extLst>
      <p:ext uri="{BB962C8B-B14F-4D97-AF65-F5344CB8AC3E}">
        <p14:creationId xmlns:p14="http://schemas.microsoft.com/office/powerpoint/2010/main" val="2966708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3866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172169"/>
                </a:solidFill>
              </a:rPr>
              <a:t>Grant expenditures must comply with the Uniform Guidance </a:t>
            </a:r>
            <a:r>
              <a:rPr lang="en-US" sz="1200">
                <a:solidFill>
                  <a:srgbClr val="172169"/>
                </a:solidFill>
              </a:rPr>
              <a:t>(2 CFR 200), </a:t>
            </a:r>
            <a:r>
              <a:rPr lang="en-US" sz="1200" b="1">
                <a:solidFill>
                  <a:srgbClr val="172169"/>
                </a:solidFill>
              </a:rPr>
              <a:t>the American Rescue Plan Act and Treasury's related guidance, the JTED statute </a:t>
            </a:r>
            <a:r>
              <a:rPr lang="en-US" sz="1200">
                <a:solidFill>
                  <a:srgbClr val="172169"/>
                </a:solidFill>
              </a:rPr>
              <a:t>(20 ILCS 605/605-415 and related rules (56 Ill. Admin. Code Part 2660) </a:t>
            </a:r>
            <a:r>
              <a:rPr lang="en-US" sz="1200" b="1">
                <a:solidFill>
                  <a:srgbClr val="172169"/>
                </a:solidFill>
              </a:rPr>
              <a:t>and must be reasonable and necessary and support one of the allowable grant activities set forth in 56 Ill. Admin. Code 2660.40. Specific allowable grant costs are listed below, and specific budget line items are identified in the uniform budget template. </a:t>
            </a:r>
            <a:r>
              <a:rPr lang="en-US" sz="1200" b="1">
                <a:solidFill>
                  <a:srgbClr val="000000"/>
                </a:solidFill>
              </a:rPr>
              <a:t> </a:t>
            </a:r>
          </a:p>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49</a:t>
            </a:fld>
            <a:endParaRPr lang="en-US"/>
          </a:p>
        </p:txBody>
      </p:sp>
    </p:spTree>
    <p:extLst>
      <p:ext uri="{BB962C8B-B14F-4D97-AF65-F5344CB8AC3E}">
        <p14:creationId xmlns:p14="http://schemas.microsoft.com/office/powerpoint/2010/main" val="12241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b="1"/>
              <a:t>Eligible Entities </a:t>
            </a:r>
          </a:p>
          <a:p>
            <a:pPr marL="0" marR="0">
              <a:lnSpc>
                <a:spcPct val="107000"/>
              </a:lnSpc>
              <a:spcBef>
                <a:spcPts val="0"/>
              </a:spcBef>
              <a:spcAft>
                <a:spcPts val="800"/>
              </a:spcAft>
            </a:pPr>
            <a:endParaRPr lang="en-US" sz="1200" b="1" i="1" u="sng">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1" i="1" u="sng">
                <a:effectLst/>
                <a:latin typeface="Calibri" panose="020F0502020204030204" pitchFamily="34" charset="0"/>
                <a:ea typeface="Calibri" panose="020F0502020204030204" pitchFamily="34" charset="0"/>
                <a:cs typeface="Calibri" panose="020F0502020204030204" pitchFamily="34" charset="0"/>
              </a:rPr>
              <a:t>Key Points:</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Eligible Entities can apply for all categories of the JTED NOFO (including Barrier Reduction Funding).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Eligible entities are identified in the JTED legislation as: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Calibri" panose="020F0502020204030204" pitchFamily="34" charset="0"/>
              </a:rPr>
              <a:t>Community-based organization means a private nonprofit organization (which may include a faith-based organization), that is representative of a community or a significant segment of a community and that has demonstrated expertise and effectiveness in the field of workforce development.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Calibri" panose="020F0502020204030204" pitchFamily="34" charset="0"/>
              </a:rPr>
              <a:t>Federal Workforce Innovation and Opportunity Act (WIOA) administrative entities, (The Workforce Innovation and Opportunity Act (WIOA) was signed into law on July 22, 2014. WIOA is designed to help job seekers access employment, education, training, and support services to succeed in the labor market and to match employers with the skilled workers they need to compete in the global economy.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Calibri" panose="020F0502020204030204" pitchFamily="34" charset="0"/>
              </a:rPr>
              <a:t>Community Action Agencies, </a:t>
            </a:r>
            <a:r>
              <a:rPr lang="en-US" sz="1200">
                <a:solidFill>
                  <a:srgbClr val="666666"/>
                </a:solidFill>
                <a:effectLst/>
                <a:latin typeface="Calibri" panose="020F0502020204030204" pitchFamily="34" charset="0"/>
                <a:ea typeface="Calibri" panose="020F0502020204030204" pitchFamily="34" charset="0"/>
                <a:cs typeface="Calibri" panose="020F0502020204030204" pitchFamily="34" charset="0"/>
              </a:rPr>
              <a:t>are nonprofit private and public organizations established under the Economic Opportunity Act of 1964 to fight America’s War on Poverty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Calibri" panose="020F0502020204030204" pitchFamily="34" charset="0"/>
              </a:rPr>
              <a:t>Industry associations, play an important role in providing a collective voice for individual businesses within an industry.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Calibri" panose="020F0502020204030204" pitchFamily="34" charset="0"/>
              </a:rPr>
              <a:t>Public or private educational institutions, A public educational institution is an institution that is available or open to the public or a section of the public and whose sole purpose is providing education.</a:t>
            </a:r>
            <a:r>
              <a:rPr lang="en-US" sz="1200">
                <a:solidFill>
                  <a:srgbClr val="111111"/>
                </a:solidFill>
                <a:effectLst/>
                <a:latin typeface="Calibri" panose="020F0502020204030204" pitchFamily="34" charset="0"/>
                <a:ea typeface="Calibri" panose="020F0502020204030204" pitchFamily="34" charset="0"/>
                <a:cs typeface="Calibri" panose="020F0502020204030204" pitchFamily="34" charset="0"/>
              </a:rPr>
              <a:t> </a:t>
            </a:r>
            <a:r>
              <a:rPr lang="en-US" sz="1200">
                <a:effectLst/>
                <a:latin typeface="Calibri" panose="020F0502020204030204" pitchFamily="34" charset="0"/>
                <a:ea typeface="Calibri" panose="020F0502020204030204" pitchFamily="34" charset="0"/>
                <a:cs typeface="Calibri" panose="020F0502020204030204" pitchFamily="34" charset="0"/>
              </a:rPr>
              <a:t>An education institution is classified as private if it is controlled and managed by a non- governmental organization (e.g. a Church, Trade Union or business enterprise), or if its Governing Board consists mostly of members not selected by a public agency.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200">
                <a:solidFill>
                  <a:srgbClr val="000000"/>
                </a:solidFill>
                <a:effectLst/>
                <a:latin typeface="Calibri" panose="020F0502020204030204" pitchFamily="34" charset="0"/>
                <a:ea typeface="Calibri" panose="020F0502020204030204" pitchFamily="34" charset="0"/>
              </a:rPr>
              <a:t>Employers in relation to the definition of Eligible Entities, means a person or company that is registered with the appropriate governmental entities to do business in Illinois and that employs one or more individuals.  in relation to all other purposes set forth in this Part, means a person or company that is registered with the appropriate governmental entities to do business in any state that is adjacent to Illinois, unless otherwise set forth in the NOFO, and that employs one or more individuals.</a:t>
            </a:r>
            <a:endParaRPr lang="en-US" sz="1200">
              <a:effectLst/>
              <a:latin typeface="Times New Roman" panose="02020603050405020304" pitchFamily="18" charset="0"/>
              <a:ea typeface="Times New Roman" panose="02020603050405020304" pitchFamily="18" charset="0"/>
            </a:endParaRPr>
          </a:p>
          <a:p>
            <a:pPr marL="171450" indent="-171450" defTabSz="947044">
              <a:buFont typeface="Arial" panose="020B0604020202020204" pitchFamily="34" charset="0"/>
              <a:buChar char="•"/>
              <a:defRPr/>
            </a:pPr>
            <a:endParaRPr lang="en-US"/>
          </a:p>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5</a:t>
            </a:fld>
            <a:endParaRPr lang="en-US"/>
          </a:p>
        </p:txBody>
      </p:sp>
    </p:spTree>
    <p:extLst>
      <p:ext uri="{BB962C8B-B14F-4D97-AF65-F5344CB8AC3E}">
        <p14:creationId xmlns:p14="http://schemas.microsoft.com/office/powerpoint/2010/main" val="65694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a:effectLst/>
                <a:latin typeface="Calibri" panose="020F0502020204030204" pitchFamily="34" charset="0"/>
                <a:ea typeface="Calibri" panose="020F0502020204030204" pitchFamily="34" charset="0"/>
                <a:cs typeface="Calibri" panose="020F0502020204030204" pitchFamily="34" charset="0"/>
              </a:rPr>
              <a:t>Targeted Industries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i="1" u="sng">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1" i="1" u="sng">
                <a:effectLst/>
                <a:latin typeface="Calibri" panose="020F0502020204030204" pitchFamily="34" charset="0"/>
                <a:ea typeface="Calibri" panose="020F0502020204030204" pitchFamily="34" charset="0"/>
                <a:cs typeface="Calibri" panose="020F0502020204030204" pitchFamily="34" charset="0"/>
              </a:rPr>
              <a:t>Key Points:</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The Department is seeking projects that support individuals to be trained and employed in the target industries most impacted by the COVID-19 pandemic.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Calibri" panose="020F0502020204030204" pitchFamily="34" charset="0"/>
              </a:rPr>
              <a:t>Applicants should align across funding streams and with economic development plans.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Calibri" panose="020F0502020204030204" pitchFamily="34" charset="0"/>
              </a:rPr>
              <a:t>Applicant wanting to serve individuals seeking training and employment in other industry sectors must justify why and the Department must approve for inclusion in the grant project.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Calibri" panose="020F0502020204030204" pitchFamily="34" charset="0"/>
              </a:rPr>
              <a:t>Barrier Reduction Funding stand-alone grants are NOT limited to providing training and assistance in the COVID-19 impacted industries.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defTabSz="947044">
              <a:defRPr/>
            </a:pPr>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6</a:t>
            </a:fld>
            <a:endParaRPr lang="en-US"/>
          </a:p>
        </p:txBody>
      </p:sp>
    </p:spTree>
    <p:extLst>
      <p:ext uri="{BB962C8B-B14F-4D97-AF65-F5344CB8AC3E}">
        <p14:creationId xmlns:p14="http://schemas.microsoft.com/office/powerpoint/2010/main" val="306909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b="1" u="none"/>
              <a:t>Target Communities</a:t>
            </a:r>
          </a:p>
          <a:p>
            <a:pPr defTabSz="947044">
              <a:defRPr/>
            </a:pPr>
            <a:endParaRPr lang="en-US" b="1" u="sng"/>
          </a:p>
          <a:p>
            <a:pPr marL="0" marR="0">
              <a:lnSpc>
                <a:spcPct val="107000"/>
              </a:lnSpc>
              <a:spcBef>
                <a:spcPts val="0"/>
              </a:spcBef>
              <a:spcAft>
                <a:spcPts val="800"/>
              </a:spcAft>
            </a:pPr>
            <a:r>
              <a:rPr lang="en-US" sz="1200" b="1" i="1" u="sng">
                <a:effectLst/>
                <a:latin typeface="Calibri" panose="020F0502020204030204" pitchFamily="34" charset="0"/>
                <a:ea typeface="Calibri" panose="020F0502020204030204" pitchFamily="34" charset="0"/>
                <a:cs typeface="Calibri" panose="020F0502020204030204" pitchFamily="34" charset="0"/>
              </a:rPr>
              <a:t>Key Points:</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JTED targets communities where the provider (where services are provided) or the individuals resides in identified “qualified census tracts” or “disproportionately impacted areas”.  However individuals experiencing negative economic or public health impacts can be served regardless of if they reside in a QCT or DIA.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7</a:t>
            </a:fld>
            <a:endParaRPr lang="en-US"/>
          </a:p>
        </p:txBody>
      </p:sp>
    </p:spTree>
    <p:extLst>
      <p:ext uri="{BB962C8B-B14F-4D97-AF65-F5344CB8AC3E}">
        <p14:creationId xmlns:p14="http://schemas.microsoft.com/office/powerpoint/2010/main" val="266281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Target Populations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JTED program regulations require that services be provided to the “target population,” defined as unemployed, under-employed, or under-represented individuals including youth who have one or more barriers to employment.</a:t>
            </a:r>
            <a:endParaRPr lang="en-US">
              <a:effectLst/>
            </a:endParaRPr>
          </a:p>
          <a:p>
            <a:endParaRPr lang="en-US" b="1" u="sng"/>
          </a:p>
          <a:p>
            <a:pPr marL="0" marR="0">
              <a:lnSpc>
                <a:spcPct val="107000"/>
              </a:lnSpc>
              <a:spcBef>
                <a:spcPts val="0"/>
              </a:spcBef>
              <a:spcAft>
                <a:spcPts val="800"/>
              </a:spcAft>
            </a:pPr>
            <a:r>
              <a:rPr lang="en-US" sz="1200" b="1" i="1" u="sng">
                <a:effectLst/>
                <a:latin typeface="Calibri" panose="020F0502020204030204" pitchFamily="34" charset="0"/>
                <a:ea typeface="Calibri" panose="020F0502020204030204" pitchFamily="34" charset="0"/>
                <a:cs typeface="Calibri" panose="020F0502020204030204" pitchFamily="34" charset="0"/>
              </a:rPr>
              <a:t>Key Points: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1" u="sng">
                <a:effectLst/>
                <a:latin typeface="Calibri" panose="020F0502020204030204" pitchFamily="34" charset="0"/>
                <a:ea typeface="Calibri" panose="020F0502020204030204" pitchFamily="34" charset="0"/>
                <a:cs typeface="Calibri" panose="020F0502020204030204" pitchFamily="34" charset="0"/>
              </a:rPr>
              <a:t>Unemployed </a:t>
            </a:r>
            <a:r>
              <a:rPr lang="en-US" sz="1200">
                <a:effectLst/>
                <a:latin typeface="Calibri" panose="020F0502020204030204" pitchFamily="34" charset="0"/>
                <a:ea typeface="Calibri" panose="020F0502020204030204" pitchFamily="34" charset="0"/>
                <a:cs typeface="Calibri" panose="020F0502020204030204" pitchFamily="34" charset="0"/>
              </a:rPr>
              <a:t>means an individual who is without a job and who wants and is available for work (determined by DOL Bureau of Labor Statistics which is actively seeking employment for 4 weeks)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For this NOFO unemployed includes: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Calibri" panose="020F0502020204030204" pitchFamily="34" charset="0"/>
              </a:rPr>
              <a:t>an individual who meets the definition of "unemployed individual" and resides in or receives services in a qualified census tract; 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Calibri" panose="020F0502020204030204" pitchFamily="34" charset="0"/>
              </a:rPr>
              <a:t>an individual who: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Calibri" panose="020F0502020204030204" pitchFamily="34" charset="0"/>
              </a:rPr>
              <a:t>is without a job;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Calibri" panose="020F0502020204030204" pitchFamily="34" charset="0"/>
              </a:rPr>
              <a:t>wants and is available to work, including someone who has looked for work sometime in the past 12 months; and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Calibri" panose="020F0502020204030204" pitchFamily="34" charset="0"/>
              </a:rPr>
              <a:t>needs job training and other assistance to address the negative economic or public health impacts experienced due to the COVID-19 pandemic; or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Calibri" panose="020F0502020204030204" pitchFamily="34" charset="0"/>
              </a:rPr>
              <a:t>an individual who is currently employed but received a notice of termination or lay-off from the current employment and will </a:t>
            </a:r>
            <a:r>
              <a:rPr lang="en-US" sz="1200">
                <a:solidFill>
                  <a:srgbClr val="FF0000"/>
                </a:solidFill>
                <a:effectLst/>
                <a:latin typeface="Calibri" panose="020F0502020204030204" pitchFamily="34" charset="0"/>
                <a:ea typeface="Calibri" panose="020F0502020204030204" pitchFamily="34" charset="0"/>
                <a:cs typeface="Calibri" panose="020F0502020204030204" pitchFamily="34" charset="0"/>
              </a:rPr>
              <a:t>no longer be employed within ninety days</a:t>
            </a:r>
            <a:r>
              <a:rPr lang="en-US" sz="1200">
                <a:effectLst/>
                <a:latin typeface="Calibri" panose="020F0502020204030204" pitchFamily="34" charset="0"/>
                <a:ea typeface="Calibri" panose="020F0502020204030204" pitchFamily="34" charset="0"/>
                <a:cs typeface="Calibri" panose="020F0502020204030204" pitchFamily="34" charset="0"/>
              </a:rPr>
              <a:t>. </a:t>
            </a:r>
            <a:r>
              <a:rPr lang="en-US" sz="1200">
                <a:solidFill>
                  <a:srgbClr val="FF0000"/>
                </a:solidFill>
                <a:effectLst/>
                <a:latin typeface="Calibri" panose="020F0502020204030204" pitchFamily="34" charset="0"/>
                <a:ea typeface="Calibri" panose="020F0502020204030204" pitchFamily="34" charset="0"/>
                <a:cs typeface="Calibri" panose="020F0502020204030204" pitchFamily="34" charset="0"/>
              </a:rPr>
              <a:t> Key distinction highlighted in 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i="1" u="sng">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i="1" u="sng">
                <a:effectLst/>
                <a:latin typeface="Calibri" panose="020F0502020204030204" pitchFamily="34" charset="0"/>
                <a:ea typeface="Calibri" panose="020F0502020204030204" pitchFamily="34" charset="0"/>
                <a:cs typeface="Calibri" panose="020F0502020204030204" pitchFamily="34" charset="0"/>
              </a:rPr>
              <a:t>Under-employed </a:t>
            </a:r>
            <a:r>
              <a:rPr lang="en-US" sz="1200">
                <a:effectLst/>
                <a:latin typeface="Calibri" panose="020F0502020204030204" pitchFamily="34" charset="0"/>
                <a:ea typeface="Calibri" panose="020F0502020204030204" pitchFamily="34" charset="0"/>
                <a:cs typeface="Calibri" panose="020F0502020204030204" pitchFamily="34" charset="0"/>
              </a:rPr>
              <a:t>means an individual who is employed and needs job training and other assistance to address the negative economic or public health impacts experienced due to the COVID-19 pandemic because of the individual's occupation or level of training.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Calibri" panose="020F0502020204030204" pitchFamily="34" charset="0"/>
              </a:rPr>
              <a:t>"Under-employed individual" includes workers who receive notices of termination or layoff notices because of negative economic or public health impacts of the COVID-19 pandemic.  </a:t>
            </a:r>
            <a:r>
              <a:rPr lang="en-US" sz="1200">
                <a:solidFill>
                  <a:srgbClr val="FF0000"/>
                </a:solidFill>
                <a:effectLst/>
                <a:latin typeface="Calibri" panose="020F0502020204030204" pitchFamily="34" charset="0"/>
                <a:ea typeface="Calibri" panose="020F0502020204030204" pitchFamily="34" charset="0"/>
                <a:cs typeface="Calibri" panose="020F0502020204030204" pitchFamily="34" charset="0"/>
              </a:rPr>
              <a:t>This should be used as layoff eversion.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Calibri" panose="020F0502020204030204" pitchFamily="34" charset="0"/>
              </a:rPr>
              <a:t>"Negative economic or public health impacts" means harm that households or populations have experienced because of the COVID-19 pandemic.  "Negative economic or public health impacts" includes, but is not limited to, households or populations that: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Calibri" panose="020F0502020204030204" pitchFamily="34" charset="0"/>
              </a:rPr>
              <a:t>have experienced unemployment or increased food or housing insecurity due to the COVID-19 pandemic;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Calibri" panose="020F0502020204030204" pitchFamily="34" charset="0"/>
              </a:rPr>
              <a:t>are low-income individuals or moderate-income individuals, which experienced negative impacts due to the COVID-19 pandemic;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Calibri" panose="020F0502020204030204" pitchFamily="34" charset="0"/>
              </a:rPr>
              <a:t>are living within either a qualified census tract or a disproportionately impacted area; or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Calibri" panose="020F0502020204030204" pitchFamily="34" charset="0"/>
              </a:rPr>
              <a:t>are receiving services or other assistance pursuant to this NOFO within either a qualified census tract or a disproportionately impacted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(as permitted by the American Rescue Plan Act and the related guidance issued by the U.S. Department of the Treasury).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1" i="1" u="sng">
                <a:effectLst/>
                <a:highlight>
                  <a:srgbClr val="FFFF00"/>
                </a:highlight>
                <a:latin typeface="Calibri" panose="020F0502020204030204" pitchFamily="34" charset="0"/>
                <a:ea typeface="Calibri" panose="020F0502020204030204" pitchFamily="34" charset="0"/>
                <a:cs typeface="Calibri" panose="020F0502020204030204" pitchFamily="34" charset="0"/>
              </a:rPr>
              <a:t>Optional:</a:t>
            </a:r>
          </a:p>
          <a:p>
            <a:pPr marL="0" marR="0">
              <a:lnSpc>
                <a:spcPct val="107000"/>
              </a:lnSpc>
              <a:spcBef>
                <a:spcPts val="0"/>
              </a:spcBef>
              <a:spcAft>
                <a:spcPts val="800"/>
              </a:spcAft>
            </a:pPr>
            <a:r>
              <a:rPr lang="en-US" sz="1200">
                <a:effectLst/>
                <a:highlight>
                  <a:srgbClr val="FFFF00"/>
                </a:highlight>
                <a:latin typeface="Calibri" panose="020F0502020204030204" pitchFamily="34" charset="0"/>
                <a:ea typeface="Calibri" panose="020F0502020204030204" pitchFamily="34" charset="0"/>
                <a:cs typeface="Calibri" panose="020F0502020204030204" pitchFamily="34" charset="0"/>
              </a:rPr>
              <a:t>"Low-income individual" means an individual who: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a:effectLst/>
                <a:highlight>
                  <a:srgbClr val="FFFF00"/>
                </a:highlight>
                <a:latin typeface="Calibri" panose="020F0502020204030204" pitchFamily="34" charset="0"/>
                <a:ea typeface="Calibri" panose="020F0502020204030204" pitchFamily="34" charset="0"/>
                <a:cs typeface="Calibri" panose="020F0502020204030204" pitchFamily="34" charset="0"/>
              </a:rPr>
              <a:t>receives, or in the past 6 months has received, or is a member of a family that is receiving or in the past 6 months has received, assistance through the supplemental nutrition assistance program established under the Food and Nutrition Act of 2008 (7 USC 2011 et seq.), the program of block grants to States for temporary assistance for needy families program under part A of title IV of the Social Security Act (42 USC 601 et seq.), or the supplemental security income program established under title XVI of the Social Security Act (42 US. 1381 et seq.), or State or local income-based public assistance;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a:effectLst/>
                <a:highlight>
                  <a:srgbClr val="FFFF00"/>
                </a:highlight>
                <a:latin typeface="Calibri" panose="020F0502020204030204" pitchFamily="34" charset="0"/>
                <a:ea typeface="Calibri" panose="020F0502020204030204" pitchFamily="34" charset="0"/>
                <a:cs typeface="Calibri" panose="020F0502020204030204" pitchFamily="34" charset="0"/>
              </a:rPr>
              <a:t>is in a family with total family income that does not exceed the higher of: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a:effectLst/>
                <a:highlight>
                  <a:srgbClr val="FFFF00"/>
                </a:highlight>
                <a:latin typeface="Calibri" panose="020F0502020204030204" pitchFamily="34" charset="0"/>
                <a:ea typeface="Calibri" panose="020F0502020204030204" pitchFamily="34" charset="0"/>
                <a:cs typeface="Calibri" panose="020F0502020204030204" pitchFamily="34" charset="0"/>
              </a:rPr>
              <a:t>the poverty line; or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a:effectLst/>
                <a:highlight>
                  <a:srgbClr val="FFFF00"/>
                </a:highlight>
                <a:latin typeface="Calibri" panose="020F0502020204030204" pitchFamily="34" charset="0"/>
                <a:ea typeface="Calibri" panose="020F0502020204030204" pitchFamily="34" charset="0"/>
                <a:cs typeface="Calibri" panose="020F0502020204030204" pitchFamily="34" charset="0"/>
              </a:rPr>
              <a:t>70 percent of the lower living standard income level;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a:effectLst/>
                <a:highlight>
                  <a:srgbClr val="FFFF00"/>
                </a:highlight>
                <a:latin typeface="Calibri" panose="020F0502020204030204" pitchFamily="34" charset="0"/>
                <a:ea typeface="Calibri" panose="020F0502020204030204" pitchFamily="34" charset="0"/>
                <a:cs typeface="Calibri" panose="020F0502020204030204" pitchFamily="34" charset="0"/>
              </a:rPr>
              <a:t>is a homeless individual (as defined in 34 USC 12473(6)), or a homeless child or youth (as defined in 42 </a:t>
            </a:r>
            <a:r>
              <a:rPr lang="en-US" sz="1200" err="1">
                <a:effectLst/>
                <a:highlight>
                  <a:srgbClr val="FFFF00"/>
                </a:highlight>
                <a:latin typeface="Calibri" panose="020F0502020204030204" pitchFamily="34" charset="0"/>
                <a:ea typeface="Calibri" panose="020F0502020204030204" pitchFamily="34" charset="0"/>
                <a:cs typeface="Calibri" panose="020F0502020204030204" pitchFamily="34" charset="0"/>
              </a:rPr>
              <a:t>USC11434a</a:t>
            </a:r>
            <a:r>
              <a:rPr lang="en-US" sz="1200">
                <a:effectLst/>
                <a:highlight>
                  <a:srgbClr val="FFFF00"/>
                </a:highlight>
                <a:latin typeface="Calibri" panose="020F0502020204030204" pitchFamily="34" charset="0"/>
                <a:ea typeface="Calibri" panose="020F0502020204030204" pitchFamily="34" charset="0"/>
                <a:cs typeface="Calibri" panose="020F0502020204030204" pitchFamily="34" charset="0"/>
              </a:rPr>
              <a:t>(2));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a:effectLst/>
                <a:highlight>
                  <a:srgbClr val="FFFF00"/>
                </a:highlight>
                <a:latin typeface="Calibri" panose="020F0502020204030204" pitchFamily="34" charset="0"/>
                <a:ea typeface="Calibri" panose="020F0502020204030204" pitchFamily="34" charset="0"/>
                <a:cs typeface="Calibri" panose="020F0502020204030204" pitchFamily="34" charset="0"/>
              </a:rPr>
              <a:t>receives or is eligible to receive a free or reduced-price lunch under the Richard B. Russell National School Lunch Act (42 USC 1751 et seq.); NOFO ID: 2731-2025 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a:effectLst/>
                <a:highlight>
                  <a:srgbClr val="FFFF00"/>
                </a:highlight>
                <a:latin typeface="Calibri" panose="020F0502020204030204" pitchFamily="34" charset="0"/>
                <a:ea typeface="Calibri" panose="020F0502020204030204" pitchFamily="34" charset="0"/>
                <a:cs typeface="Calibri" panose="020F0502020204030204" pitchFamily="34" charset="0"/>
              </a:rPr>
              <a:t>is a foster child on behalf of whom State or local government payments are made; or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a:effectLst/>
                <a:highlight>
                  <a:srgbClr val="FFFF00"/>
                </a:highlight>
                <a:latin typeface="Calibri" panose="020F0502020204030204" pitchFamily="34" charset="0"/>
                <a:ea typeface="Calibri" panose="020F0502020204030204" pitchFamily="34" charset="0"/>
                <a:cs typeface="Calibri" panose="020F0502020204030204" pitchFamily="34" charset="0"/>
              </a:rPr>
              <a:t>is an individual with a disability whose own income meets the requirements of one of the first two subparagraphs of this definition, but who is a member of a family whose income does not meet these requirements.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highlight>
                  <a:srgbClr val="FFFF00"/>
                </a:highlight>
                <a:latin typeface="Calibri" panose="020F0502020204030204" pitchFamily="34" charset="0"/>
                <a:ea typeface="Calibri" panose="020F0502020204030204" pitchFamily="34" charset="0"/>
                <a:cs typeface="Calibri" panose="020F0502020204030204" pitchFamily="34" charset="0"/>
              </a:rPr>
              <a:t> "Moderate-income individuals" means individuals and their families whose incomes exceed 50 percent, but do not exceed 80 percent, of the median income of the area involved, as determined by the Secretary of the U.S. Department of Housing and Urban Development with adjustments for smaller and larger families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Underrepresented defined on slide.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b="1" u="sng"/>
          </a:p>
          <a:p>
            <a:r>
              <a:rPr lang="en-US" b="1" u="sng"/>
              <a:t>Other Points: </a:t>
            </a:r>
          </a:p>
          <a:p>
            <a:endParaRPr lang="en-US"/>
          </a:p>
          <a:p>
            <a:pPr marL="171450" indent="-171450">
              <a:buFont typeface="Arial" panose="020B0604020202020204" pitchFamily="34" charset="0"/>
              <a:buChar char="•"/>
            </a:pPr>
            <a:r>
              <a:rPr lang="en-US"/>
              <a:t>Under ARPA 2021 and the related guidance issued by the U.S. Department of the Treasury </a:t>
            </a:r>
            <a:r>
              <a:rPr lang="en-US" b="1"/>
              <a:t>"negative economic or public health impacts"</a:t>
            </a:r>
            <a:r>
              <a:rPr lang="en-US"/>
              <a:t> to households or populations that have experienced harm as a result of the COVID-19 pandemic includes, but is not limited to, households or populations that:</a:t>
            </a:r>
          </a:p>
          <a:p>
            <a:endParaRPr lang="en-US"/>
          </a:p>
          <a:p>
            <a:pPr marL="634771" lvl="1" indent="-177571">
              <a:buFont typeface="Arial" panose="020B0604020202020204" pitchFamily="34" charset="0"/>
              <a:buChar char="•"/>
            </a:pPr>
            <a:r>
              <a:rPr lang="en-US"/>
              <a:t>Have experienced unemployment or increased food or housing insecurity due to the COVID-19 pandemic; </a:t>
            </a:r>
          </a:p>
          <a:p>
            <a:pPr marL="634771" lvl="1" indent="-177571">
              <a:buFont typeface="Arial" panose="020B0604020202020204" pitchFamily="34" charset="0"/>
              <a:buChar char="•"/>
            </a:pPr>
            <a:r>
              <a:rPr lang="en-US"/>
              <a:t>Are low-income individuals or moderate-income individuals, which experienced negative impacts due to the COVID-19 pandemic;  </a:t>
            </a:r>
          </a:p>
          <a:p>
            <a:pPr marL="634771" lvl="1" indent="-177571">
              <a:buFont typeface="Arial" panose="020B0604020202020204" pitchFamily="34" charset="0"/>
              <a:buChar char="•"/>
            </a:pPr>
            <a:r>
              <a:rPr lang="en-US"/>
              <a:t>Are living within either a qualified census tract or a disproportionately impacted area; or</a:t>
            </a:r>
          </a:p>
          <a:p>
            <a:pPr marL="634771" lvl="1" indent="-177571">
              <a:buFont typeface="Arial" panose="020B0604020202020204" pitchFamily="34" charset="0"/>
              <a:buChar char="•"/>
            </a:pPr>
            <a:r>
              <a:rPr lang="en-US"/>
              <a:t>Are receiving services or other assistance pursuant to this NOFO within either a qualified census tract or a disproportionately impacted area.</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This aligns with the emergency rules.</a:t>
            </a:r>
          </a:p>
          <a:p>
            <a:endParaRPr lang="en-US"/>
          </a:p>
          <a:p>
            <a:pPr marL="171450" indent="-171450">
              <a:buFont typeface="Arial" panose="020B0604020202020204" pitchFamily="34" charset="0"/>
              <a:buChar char="•"/>
            </a:pPr>
            <a:r>
              <a:rPr lang="en-US"/>
              <a:t>Rules not only crafted for COVID-19, but also included language that made update to the program for ongoing funding.</a:t>
            </a:r>
          </a:p>
          <a:p>
            <a:pPr marL="634771" lvl="1" indent="-177571">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8</a:t>
            </a:fld>
            <a:endParaRPr lang="en-US"/>
          </a:p>
        </p:txBody>
      </p:sp>
    </p:spTree>
    <p:extLst>
      <p:ext uri="{BB962C8B-B14F-4D97-AF65-F5344CB8AC3E}">
        <p14:creationId xmlns:p14="http://schemas.microsoft.com/office/powerpoint/2010/main" val="218366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859" y="4620496"/>
            <a:ext cx="5853483" cy="4404632"/>
          </a:xfrm>
        </p:spPr>
        <p:txBody>
          <a:bodyPr/>
          <a:lstStyle/>
          <a:p>
            <a:pPr marL="0" marR="0">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Calibri" panose="020F0502020204030204" pitchFamily="34" charset="0"/>
              </a:rPr>
              <a:t>JTED Program Categories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i="1" u="sng">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1" i="1" u="sng">
                <a:effectLst/>
                <a:latin typeface="Calibri" panose="020F0502020204030204" pitchFamily="34" charset="0"/>
                <a:ea typeface="Calibri" panose="020F0502020204030204" pitchFamily="34" charset="0"/>
                <a:cs typeface="Calibri" panose="020F0502020204030204" pitchFamily="34" charset="0"/>
              </a:rPr>
              <a:t>Key Points: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Eligible entities may apply for one or more of the categories in a single application, however it is encouraged to focus on what you do best instead of trying to serve all categories.  Entities need to demonstrate the capacity 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Calibri" panose="020F0502020204030204" pitchFamily="34" charset="0"/>
              </a:rPr>
              <a:t>Conduct outreach, recruit, and provide case management of individuals from the target population served.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Calibri" panose="020F0502020204030204" pitchFamily="34" charset="0"/>
              </a:rPr>
              <a:t>Provide services to individuals in the targeted communities QCT and DIA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Calibri" panose="020F0502020204030204" pitchFamily="34" charset="0"/>
              </a:rPr>
              <a:t>Establish relationships with employers and organizations representing industry sectors that will partner at all levels of service, including but not limited to:  participation in curriculum development and administration of training, identification of barriers to employment, provision of work-based learning, employment opportunities, and retention strategies.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Calibri" panose="020F0502020204030204" pitchFamily="34" charset="0"/>
              </a:rPr>
              <a:t>Coordinate with Eligible Training Providers to implement training programs that are part of a career pathway for occupations resulting in certification or credentials.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Calibri" panose="020F0502020204030204" pitchFamily="34" charset="0"/>
              </a:rPr>
              <a:t>Demonstrate expertise and effectiveness in administering workforce development programs.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mj-lt"/>
              <a:buAutoNum type="arabicPeriod"/>
            </a:pPr>
            <a:r>
              <a:rPr lang="en-US" sz="1200">
                <a:effectLst/>
                <a:latin typeface="Calibri" panose="020F0502020204030204" pitchFamily="34" charset="0"/>
                <a:ea typeface="Calibri" panose="020F0502020204030204" pitchFamily="34" charset="0"/>
                <a:cs typeface="Calibri" panose="020F0502020204030204" pitchFamily="34" charset="0"/>
              </a:rPr>
              <a:t>Implement Barrier Reduction services, if needed to assist program participants to succeed, as defined under the Barrier Reduction category of the NOFO.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Category 1: Job Seeker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Eligible entities establish partnerships with employers and education entities to develop regional or local strategies for individuals needing occupational training and supportive services to obtain self-sustaining employment.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Strategies must focus on sector-specific occupational training in conjunction with work-based learning.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Training must be part of a career pathway for demand occupations in the target industries and result in participants earning stackable certifications or credentials.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Work-based learning opportunity must align with education and training within a career pathway.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Essential Employability Skills, digital and financial literacy, and career readiness services must be incorporated into the program model.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Based on a needs assessment, support services, and Barrier Reduction funding are offered to stabilize the individual, support entry and completion of training, and support placement and retention in employment.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Category 2: Employer Focused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Eligible Entities partner with local employers that need to upskill their workforce to address labor shortages created by the negative economic and public health impacts of COVID-19.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Employer identify the specific skillset needed for entry-level positions or those needed to advance their careers.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Existing curricula or customized training is developed/provided that supports the employer's productivity and increases the skill competencies of current employees or new hires.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Elements of the training strategy should consider short-term credentials for entry positions and long-term training in a career pathway facilitating advancement with the employer or within the industry sector.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Category 3: Youth Focused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Engage educators and business leaders in providing or creating a combination of academic, employability, and technical skills through three components — contextualized instruction, career development, and support services.  Training programs create opportunities for youth to obtain marketable in-demand skills and prepare them for jobs.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Include a strong supportive services component that can include Barrier Reduction Funding to ensure youth have the tools to complete the program and be successful in either post-secondary education or the workforce.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Training must include one or a combination of the following industry-recognized credentials, a license recognized by the State or Federal government, or an associate or baccalaureate degree with multiple entries and exit points or entry into a Registered Apprenticeship Program.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Employers are included in leadership roles to guide the development of career pathways and opportunities to experience the workplace through related paid or unpaid work experiences, internships, pre-apprenticeships, or apprenticeships.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Partnerships in this category must support and commit to leveraging resources to educate, train, support, and identify youth employment.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Category 4: Barrier Reduction </a:t>
            </a:r>
            <a:r>
              <a:rPr lang="en-US" sz="1200">
                <a:solidFill>
                  <a:srgbClr val="FF0000"/>
                </a:solidFill>
                <a:effectLst/>
                <a:latin typeface="Calibri" panose="020F0502020204030204" pitchFamily="34" charset="0"/>
                <a:ea typeface="Calibri" panose="020F0502020204030204" pitchFamily="34" charset="0"/>
                <a:cs typeface="Calibri" panose="020F0502020204030204" pitchFamily="34" charset="0"/>
              </a:rPr>
              <a:t>(Included here is you want to take this out of PP)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tab pos="457200" algn="l"/>
              </a:tabLst>
              <a:defRPr/>
            </a:pPr>
            <a:r>
              <a:rPr lang="en-US"/>
              <a:t>Barrier Reduction funding is a new element to the JTED program.</a:t>
            </a: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Barrier reduction funding is to increase family stability and job retention by covering accumulated emergency costs for basic needs, such as:  housing-related expenses (rent, utilities, etc.), transportation, childcare, digital technology needs, education needs, mental health services, substance abuse services, income support, and work-related supplies that are not typically covered by programmatic supportive services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Barrier Reduction Funding included as a component of a category should serve individuals listed in the categories.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Barrier Reduction Funding requested as a stand-alone grant should serve individuals that meet the definition of unemployed, under-employed or under-represented with a barrier to employment and who are or will be receiving job training services through a complementary grant or contract.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Barrier Reduction Funding in a stand-alone grant must be used to assist individuals who: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07000"/>
              </a:lnSpc>
              <a:spcBef>
                <a:spcPts val="0"/>
              </a:spcBef>
              <a:spcAft>
                <a:spcPts val="800"/>
              </a:spcAft>
              <a:buFont typeface="Wingdings" panose="05000000000000000000" pitchFamily="2" charset="2"/>
              <a:buChar char=""/>
              <a:tabLst>
                <a:tab pos="914400" algn="l"/>
              </a:tabLst>
            </a:pPr>
            <a:r>
              <a:rPr lang="en-US" sz="1200">
                <a:effectLst/>
                <a:latin typeface="Calibri" panose="020F0502020204030204" pitchFamily="34" charset="0"/>
                <a:ea typeface="Calibri" panose="020F0502020204030204" pitchFamily="34" charset="0"/>
                <a:cs typeface="Calibri" panose="020F0502020204030204" pitchFamily="34" charset="0"/>
              </a:rPr>
              <a:t>reside in or receive job training services in a qualified census tract or in a disproportionately impacted area; or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07000"/>
              </a:lnSpc>
              <a:spcBef>
                <a:spcPts val="0"/>
              </a:spcBef>
              <a:spcAft>
                <a:spcPts val="800"/>
              </a:spcAft>
              <a:buFont typeface="Wingdings" panose="05000000000000000000" pitchFamily="2" charset="2"/>
              <a:buChar char=""/>
              <a:tabLst>
                <a:tab pos="914400" algn="l"/>
              </a:tabLst>
            </a:pPr>
            <a:r>
              <a:rPr lang="en-US" sz="1200">
                <a:effectLst/>
                <a:latin typeface="Calibri" panose="020F0502020204030204" pitchFamily="34" charset="0"/>
                <a:ea typeface="Calibri" panose="020F0502020204030204" pitchFamily="34" charset="0"/>
                <a:cs typeface="Calibri" panose="020F0502020204030204" pitchFamily="34" charset="0"/>
              </a:rPr>
              <a:t>who have experienced negative economic or public health impacts resulting from the COVID-19 pandemic as defined in this NOFO and the JTED rules (56 Ill. Admin. Code 2660.20).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b="0" u="sng"/>
          </a:p>
          <a:p>
            <a:endParaRPr lang="en-US" b="1" u="sng"/>
          </a:p>
        </p:txBody>
      </p:sp>
      <p:sp>
        <p:nvSpPr>
          <p:cNvPr id="4" name="Slide Number Placeholder 3"/>
          <p:cNvSpPr>
            <a:spLocks noGrp="1"/>
          </p:cNvSpPr>
          <p:nvPr>
            <p:ph type="sldNum" sz="quarter" idx="5"/>
          </p:nvPr>
        </p:nvSpPr>
        <p:spPr/>
        <p:txBody>
          <a:bodyPr/>
          <a:lstStyle/>
          <a:p>
            <a:fld id="{E5E7437D-0E1D-4AF1-9332-3A6581B3585C}" type="slidenum">
              <a:rPr lang="en-US" smtClean="0"/>
              <a:t>9</a:t>
            </a:fld>
            <a:endParaRPr lang="en-US"/>
          </a:p>
        </p:txBody>
      </p:sp>
    </p:spTree>
    <p:extLst>
      <p:ext uri="{BB962C8B-B14F-4D97-AF65-F5344CB8AC3E}">
        <p14:creationId xmlns:p14="http://schemas.microsoft.com/office/powerpoint/2010/main" val="326815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859" y="4620496"/>
            <a:ext cx="5853483" cy="4404632"/>
          </a:xfrm>
        </p:spPr>
        <p:txBody>
          <a:bodyPr/>
          <a:lstStyle/>
          <a:p>
            <a:pPr marL="0" marR="0">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Calibri" panose="020F0502020204030204" pitchFamily="34" charset="0"/>
              </a:rPr>
              <a:t>JTED Program Categories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i="1" u="sng">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1" i="1" u="sng">
                <a:effectLst/>
                <a:latin typeface="Calibri" panose="020F0502020204030204" pitchFamily="34" charset="0"/>
                <a:ea typeface="Calibri" panose="020F0502020204030204" pitchFamily="34" charset="0"/>
                <a:cs typeface="Calibri" panose="020F0502020204030204" pitchFamily="34" charset="0"/>
              </a:rPr>
              <a:t>Key Points: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Eligible entities may apply for one or more of the categories in a single application, however it is encouraged to focus on what you do best instead of trying to serve all categories.  Entities need to demonstrate the capacity 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Calibri" panose="020F0502020204030204" pitchFamily="34" charset="0"/>
              </a:rPr>
              <a:t>Conduct outreach, recruit, and provide case management of individuals from the target population served.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Calibri" panose="020F0502020204030204" pitchFamily="34" charset="0"/>
              </a:rPr>
              <a:t>Provide services to individuals in the targeted communities QCT and DIA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Calibri" panose="020F0502020204030204" pitchFamily="34" charset="0"/>
              </a:rPr>
              <a:t>Establish relationships with employers and organizations representing industry sectors that will partner at all levels of service, including but not limited to:  participation in curriculum development and administration of training, identification of barriers to employment, provision of work-based learning, employment opportunities, and retention strategies.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Calibri" panose="020F0502020204030204" pitchFamily="34" charset="0"/>
              </a:rPr>
              <a:t>Coordinate with Eligible Training Providers to implement training programs that are part of a career pathway for occupations resulting in certification or credentials.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Calibri" panose="020F0502020204030204" pitchFamily="34" charset="0"/>
              </a:rPr>
              <a:t>Demonstrate expertise and effectiveness in administering workforce development programs.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mj-lt"/>
              <a:buAutoNum type="arabicPeriod"/>
            </a:pPr>
            <a:r>
              <a:rPr lang="en-US" sz="1200">
                <a:effectLst/>
                <a:latin typeface="Calibri" panose="020F0502020204030204" pitchFamily="34" charset="0"/>
                <a:ea typeface="Calibri" panose="020F0502020204030204" pitchFamily="34" charset="0"/>
                <a:cs typeface="Calibri" panose="020F0502020204030204" pitchFamily="34" charset="0"/>
              </a:rPr>
              <a:t>Implement Barrier Reduction services, if needed to assist program participants to succeed, as defined under the Barrier Reduction category of the NOFO.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Category 1: Job Seeker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Eligible entities establish partnerships with employers and education entities to develop regional or local strategies for individuals needing occupational training and supportive services to obtain self-sustaining employment.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Strategies must focus on sector-specific occupational training in conjunction with work-based learning.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Training must be part of a career pathway for demand occupations in the target industries and result in participants earning stackable certifications or credentials.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Work-based learning opportunity must align with education and training within a career pathway.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Essential Employability Skills, digital and financial literacy, and career readiness services must be incorporated into the program model.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Based on a needs assessment, support services, and Barrier Reduction funding are offered to stabilize the individual, support entry and completion of training, and support placement and retention in employment.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Category 2: Employer Focused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Eligible Entities partner with local employers that need to upskill their workforce to address labor shortages created by the negative economic and public health impacts of COVID-19.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Employer identify the specific skillset needed for entry-level positions or those needed to advance their careers.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Existing curricula or customized training is developed/provided that supports the employer's productivity and increases the skill competencies of current employees or new hires.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Elements of the training strategy should consider short-term credentials for entry positions and long-term training in a career pathway facilitating advancement with the employer or within the industry sector.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Category 3: Youth Focused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Engage educators and business leaders in providing or creating a combination of academic, employability, and technical skills through three components — contextualized instruction, career development, and support services.  Training programs create opportunities for youth to obtain marketable in-demand skills and prepare them for jobs.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Include a strong supportive services component that can include Barrier Reduction Funding to ensure youth have the tools to complete the program and be successful in either post-secondary education or the workforce.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Training must include one or a combination of the following industry-recognized credentials, a license recognized by the State or Federal government, or an associate or baccalaureate degree with multiple entries and exit points or entry into a Registered Apprenticeship Program.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Employers are included in leadership roles to guide the development of career pathways and opportunities to experience the workplace through related paid or unpaid work experiences, internships, pre-apprenticeships, or apprenticeships.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Partnerships in this category must support and commit to leveraging resources to educate, train, support, and identify youth employment.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Category 4: Barrier Reduction </a:t>
            </a:r>
            <a:r>
              <a:rPr lang="en-US" sz="1200">
                <a:solidFill>
                  <a:srgbClr val="FF0000"/>
                </a:solidFill>
                <a:effectLst/>
                <a:latin typeface="Calibri" panose="020F0502020204030204" pitchFamily="34" charset="0"/>
                <a:ea typeface="Calibri" panose="020F0502020204030204" pitchFamily="34" charset="0"/>
                <a:cs typeface="Calibri" panose="020F0502020204030204" pitchFamily="34" charset="0"/>
              </a:rPr>
              <a:t>(Included here is you want to take this out of PP)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tab pos="457200" algn="l"/>
              </a:tabLst>
              <a:defRPr/>
            </a:pPr>
            <a:r>
              <a:rPr lang="en-US"/>
              <a:t>Barrier Reduction funding is a new element to the JTED program.</a:t>
            </a: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Barrier reduction funding is to increase family stability and job retention by covering accumulated emergency costs for basic needs, such as:  housing-related expenses (rent, utilities, etc.), transportation, childcare, digital technology needs, education needs, mental health services, substance abuse services, income support, and work-related supplies that are not typically covered by programmatic supportive services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Barrier Reduction Funding included as a component of a category should serve individuals listed in the categories.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Barrier Reduction Funding requested as a stand-alone grant should serve individuals that meet the definition of unemployed, under-employed or under-represented with a barrier to employment and who are or will be receiving job training services through a complementary grant or contract.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a:effectLst/>
                <a:latin typeface="Calibri" panose="020F0502020204030204" pitchFamily="34" charset="0"/>
                <a:ea typeface="Calibri" panose="020F0502020204030204" pitchFamily="34" charset="0"/>
                <a:cs typeface="Calibri" panose="020F0502020204030204" pitchFamily="34" charset="0"/>
              </a:rPr>
              <a:t>Barrier Reduction Funding in a stand-alone grant must be used to assist individuals who: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07000"/>
              </a:lnSpc>
              <a:spcBef>
                <a:spcPts val="0"/>
              </a:spcBef>
              <a:spcAft>
                <a:spcPts val="800"/>
              </a:spcAft>
              <a:buFont typeface="Wingdings" panose="05000000000000000000" pitchFamily="2" charset="2"/>
              <a:buChar char=""/>
              <a:tabLst>
                <a:tab pos="914400" algn="l"/>
              </a:tabLst>
            </a:pPr>
            <a:r>
              <a:rPr lang="en-US" sz="1200">
                <a:effectLst/>
                <a:latin typeface="Calibri" panose="020F0502020204030204" pitchFamily="34" charset="0"/>
                <a:ea typeface="Calibri" panose="020F0502020204030204" pitchFamily="34" charset="0"/>
                <a:cs typeface="Calibri" panose="020F0502020204030204" pitchFamily="34" charset="0"/>
              </a:rPr>
              <a:t>reside in or receive job training services in a qualified census tract or in a disproportionately impacted area; or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07000"/>
              </a:lnSpc>
              <a:spcBef>
                <a:spcPts val="0"/>
              </a:spcBef>
              <a:spcAft>
                <a:spcPts val="800"/>
              </a:spcAft>
              <a:buFont typeface="Wingdings" panose="05000000000000000000" pitchFamily="2" charset="2"/>
              <a:buChar char=""/>
              <a:tabLst>
                <a:tab pos="914400" algn="l"/>
              </a:tabLst>
            </a:pPr>
            <a:r>
              <a:rPr lang="en-US" sz="1200">
                <a:effectLst/>
                <a:latin typeface="Calibri" panose="020F0502020204030204" pitchFamily="34" charset="0"/>
                <a:ea typeface="Calibri" panose="020F0502020204030204" pitchFamily="34" charset="0"/>
                <a:cs typeface="Calibri" panose="020F0502020204030204" pitchFamily="34" charset="0"/>
              </a:rPr>
              <a:t>who have experienced negative economic or public health impacts resulting from the COVID-19 pandemic as defined in this NOFO and the JTED rules (56 Ill. Admin. Code 2660.20).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b="0" u="sng"/>
          </a:p>
          <a:p>
            <a:endParaRPr lang="en-US" b="1" u="sng"/>
          </a:p>
        </p:txBody>
      </p:sp>
      <p:sp>
        <p:nvSpPr>
          <p:cNvPr id="4" name="Slide Number Placeholder 3"/>
          <p:cNvSpPr>
            <a:spLocks noGrp="1"/>
          </p:cNvSpPr>
          <p:nvPr>
            <p:ph type="sldNum" sz="quarter" idx="5"/>
          </p:nvPr>
        </p:nvSpPr>
        <p:spPr/>
        <p:txBody>
          <a:bodyPr/>
          <a:lstStyle/>
          <a:p>
            <a:fld id="{E5E7437D-0E1D-4AF1-9332-3A6581B3585C}" type="slidenum">
              <a:rPr lang="en-US" smtClean="0"/>
              <a:t>10</a:t>
            </a:fld>
            <a:endParaRPr lang="en-US"/>
          </a:p>
        </p:txBody>
      </p:sp>
    </p:spTree>
    <p:extLst>
      <p:ext uri="{BB962C8B-B14F-4D97-AF65-F5344CB8AC3E}">
        <p14:creationId xmlns:p14="http://schemas.microsoft.com/office/powerpoint/2010/main" val="2307147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strike="noStrike" kern="1200" baseline="0">
                <a:solidFill>
                  <a:schemeClr val="tx1"/>
                </a:solidFill>
                <a:latin typeface="+mn-lt"/>
                <a:ea typeface="+mn-ea"/>
                <a:cs typeface="+mn-cs"/>
              </a:rPr>
              <a:t>Key Points – Outreach and Recruitment:</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Disseminating program information to and establishing a referral process with partners;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Distributing flyers in public places like beauty and barber shops, churches, apartment complexes, community centers, daycare centers, Illinois Department of Human Services local offices, bus stops, shelters, food banks, Salvation Army, YMCAs, etc.;</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Utilizing social media; and</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Holding or participating in events that include unemployed, under-employed or under- represented individuals which are those who reside in or receive services in a qualified census tract, disproportionately impacted area or who have experienced negative economic or public health impacts resulting from the COVID-19 pandemic.</a:t>
            </a:r>
          </a:p>
          <a:p>
            <a:endParaRPr lang="en-US" sz="1200" b="0" i="0" u="none" strike="noStrike" kern="1200" baseline="0">
              <a:solidFill>
                <a:schemeClr val="tx1"/>
              </a:solidFill>
              <a:latin typeface="+mn-lt"/>
              <a:ea typeface="+mn-ea"/>
              <a:cs typeface="+mn-cs"/>
            </a:endParaRPr>
          </a:p>
          <a:p>
            <a:r>
              <a:rPr lang="en-US" sz="1200" b="1" i="1" u="sng" strike="noStrike" kern="1200" baseline="0">
                <a:solidFill>
                  <a:schemeClr val="tx1"/>
                </a:solidFill>
                <a:latin typeface="+mn-lt"/>
                <a:ea typeface="+mn-ea"/>
                <a:cs typeface="+mn-cs"/>
              </a:rPr>
              <a:t>Key Points – Employer Engagement:</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Survey the business community to understand and establish a plan to address employer</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workforce needs;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Work with economic development agencies to expand business service activity;</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Utilize business services teams to meet with individual employers to learn more about employer hiring and training challenges;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Leverage connections with Local Workforce Innovation Boards, industry associations, chambers of commerce or other networks to identify employers in need of a skilled workforce;</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Conduct industry-specific events to create an intentional focus on an industry and a specific worker group; and</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Invite employers to present at local workshops to interview interested participants and/or on- the-job training (OJT) candidates.</a:t>
            </a:r>
          </a:p>
          <a:p>
            <a:endParaRPr lang="en-US" sz="1200" b="0" i="0" u="none" strike="noStrike" kern="1200" baseline="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12</a:t>
            </a:fld>
            <a:endParaRPr lang="en-US"/>
          </a:p>
        </p:txBody>
      </p:sp>
    </p:spTree>
    <p:extLst>
      <p:ext uri="{BB962C8B-B14F-4D97-AF65-F5344CB8AC3E}">
        <p14:creationId xmlns:p14="http://schemas.microsoft.com/office/powerpoint/2010/main" val="378388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a:t>Click to edit Master title style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Monday, April 24, 2017</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a:p>
        </p:txBody>
      </p:sp>
      <p:pic>
        <p:nvPicPr>
          <p:cNvPr id="7" name="Picture 6">
            <a:extLst>
              <a:ext uri="{FF2B5EF4-FFF2-40B4-BE49-F238E27FC236}">
                <a16:creationId xmlns:a16="http://schemas.microsoft.com/office/drawing/2014/main" id="{7C988425-E529-4F4F-B74B-CC1038108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Tree>
    <p:extLst>
      <p:ext uri="{BB962C8B-B14F-4D97-AF65-F5344CB8AC3E}">
        <p14:creationId xmlns:p14="http://schemas.microsoft.com/office/powerpoint/2010/main" val="175408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483350"/>
            <a:ext cx="2743200" cy="365125"/>
          </a:xfrm>
        </p:spPr>
        <p:txBody>
          <a:bodyPr/>
          <a:lstStyle>
            <a:lvl1pPr>
              <a:defRPr>
                <a:solidFill>
                  <a:schemeClr val="bg1">
                    <a:lumMod val="50000"/>
                  </a:schemeClr>
                </a:solidFill>
              </a:defRPr>
            </a:lvl1pPr>
          </a:lstStyle>
          <a:p>
            <a:fld id="{62E03C93-A8B5-5E4D-ADDE-FACFC10B3CD1}" type="slidenum">
              <a:rPr lang="en-US" smtClean="0"/>
              <a:pPr/>
              <a:t>‹#›</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pic>
        <p:nvPicPr>
          <p:cNvPr id="8" name="Picture 7">
            <a:extLst>
              <a:ext uri="{FF2B5EF4-FFF2-40B4-BE49-F238E27FC236}">
                <a16:creationId xmlns:a16="http://schemas.microsoft.com/office/drawing/2014/main" id="{5946DAA6-63EA-AC4D-A7F9-FA753A0E06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1" name="Picture 4">
            <a:extLst>
              <a:ext uri="{FF2B5EF4-FFF2-40B4-BE49-F238E27FC236}">
                <a16:creationId xmlns:a16="http://schemas.microsoft.com/office/drawing/2014/main" id="{310340CD-E1E5-4A54-8AF1-7BD2318226D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2301" y="681037"/>
            <a:ext cx="2291915" cy="65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93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a:t>Click to edit Master title style</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483350"/>
            <a:ext cx="4114800" cy="365125"/>
          </a:xfrm>
        </p:spPr>
        <p:txBody>
          <a:bodyPr/>
          <a:lstStyle/>
          <a:p>
            <a:endParaRPr lang="en-US"/>
          </a:p>
        </p:txBody>
      </p:sp>
      <p:sp>
        <p:nvSpPr>
          <p:cNvPr id="6" name="Slide Number Placeholder 5"/>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a:p>
        </p:txBody>
      </p:sp>
      <p:pic>
        <p:nvPicPr>
          <p:cNvPr id="9" name="Picture 8">
            <a:extLst>
              <a:ext uri="{FF2B5EF4-FFF2-40B4-BE49-F238E27FC236}">
                <a16:creationId xmlns:a16="http://schemas.microsoft.com/office/drawing/2014/main" id="{8BD6A142-C01F-C847-8F17-ABF610705B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4" name="Title 1">
            <a:extLst>
              <a:ext uri="{FF2B5EF4-FFF2-40B4-BE49-F238E27FC236}">
                <a16:creationId xmlns:a16="http://schemas.microsoft.com/office/drawing/2014/main" id="{D4D41712-1CA0-8549-8D7A-C4E99346B810}"/>
              </a:ext>
            </a:extLst>
          </p:cNvPr>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2746651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483350"/>
            <a:ext cx="4114800" cy="365125"/>
          </a:xfrm>
        </p:spPr>
        <p:txBody>
          <a:bodyPr/>
          <a:lstStyle/>
          <a:p>
            <a:endParaRPr lang="en-US"/>
          </a:p>
        </p:txBody>
      </p:sp>
      <p:sp>
        <p:nvSpPr>
          <p:cNvPr id="7" name="Slide Number Placeholder 6"/>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a:p>
        </p:txBody>
      </p:sp>
      <p:pic>
        <p:nvPicPr>
          <p:cNvPr id="9" name="Picture 8">
            <a:extLst>
              <a:ext uri="{FF2B5EF4-FFF2-40B4-BE49-F238E27FC236}">
                <a16:creationId xmlns:a16="http://schemas.microsoft.com/office/drawing/2014/main" id="{335B37AD-2DB4-5F40-B7C4-65934BA4C7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5" name="Picture 4">
            <a:extLst>
              <a:ext uri="{FF2B5EF4-FFF2-40B4-BE49-F238E27FC236}">
                <a16:creationId xmlns:a16="http://schemas.microsoft.com/office/drawing/2014/main" id="{42E53DAB-8405-4331-9C14-3C86B55A2CB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6422" y="681037"/>
            <a:ext cx="2291915" cy="65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626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483350"/>
            <a:ext cx="4114800" cy="365125"/>
          </a:xfrm>
        </p:spPr>
        <p:txBody>
          <a:bodyPr/>
          <a:lstStyle/>
          <a:p>
            <a:endParaRPr lang="en-US"/>
          </a:p>
        </p:txBody>
      </p:sp>
      <p:sp>
        <p:nvSpPr>
          <p:cNvPr id="9" name="Slide Number Placeholder 8"/>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a:p>
        </p:txBody>
      </p:sp>
      <p:pic>
        <p:nvPicPr>
          <p:cNvPr id="11" name="Picture 4">
            <a:extLst>
              <a:ext uri="{FF2B5EF4-FFF2-40B4-BE49-F238E27FC236}">
                <a16:creationId xmlns:a16="http://schemas.microsoft.com/office/drawing/2014/main" id="{0CB73398-4013-4E2E-888C-755ADB69AA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422" y="681037"/>
            <a:ext cx="2291915" cy="65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8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4" name="Footer Placeholder 3"/>
          <p:cNvSpPr>
            <a:spLocks noGrp="1"/>
          </p:cNvSpPr>
          <p:nvPr>
            <p:ph type="ftr" sz="quarter" idx="11"/>
          </p:nvPr>
        </p:nvSpPr>
        <p:spPr>
          <a:xfrm>
            <a:off x="4038600" y="6483350"/>
            <a:ext cx="4114800" cy="365125"/>
          </a:xfrm>
        </p:spPr>
        <p:txBody>
          <a:bodyPr/>
          <a:lstStyle/>
          <a:p>
            <a:endParaRPr lang="en-US"/>
          </a:p>
        </p:txBody>
      </p:sp>
      <p:sp>
        <p:nvSpPr>
          <p:cNvPr id="5" name="Slide Number Placeholder 4"/>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a:p>
        </p:txBody>
      </p:sp>
      <p:pic>
        <p:nvPicPr>
          <p:cNvPr id="7" name="Picture 6">
            <a:extLst>
              <a:ext uri="{FF2B5EF4-FFF2-40B4-BE49-F238E27FC236}">
                <a16:creationId xmlns:a16="http://schemas.microsoft.com/office/drawing/2014/main" id="{96D5190A-89B3-E94C-974D-0285C60E0A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2" name="Picture 4">
            <a:extLst>
              <a:ext uri="{FF2B5EF4-FFF2-40B4-BE49-F238E27FC236}">
                <a16:creationId xmlns:a16="http://schemas.microsoft.com/office/drawing/2014/main" id="{558F8BD3-5F50-4E2B-992C-B7F2D338B07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6422" y="681037"/>
            <a:ext cx="2291915" cy="65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66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483350"/>
            <a:ext cx="4114800" cy="365125"/>
          </a:xfrm>
        </p:spPr>
        <p:txBody>
          <a:bodyPr/>
          <a:lstStyle/>
          <a:p>
            <a:endParaRPr lang="en-US"/>
          </a:p>
        </p:txBody>
      </p:sp>
      <p:sp>
        <p:nvSpPr>
          <p:cNvPr id="7" name="Slide Number Placeholder 6"/>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a:p>
        </p:txBody>
      </p:sp>
      <p:pic>
        <p:nvPicPr>
          <p:cNvPr id="9" name="Picture 4">
            <a:extLst>
              <a:ext uri="{FF2B5EF4-FFF2-40B4-BE49-F238E27FC236}">
                <a16:creationId xmlns:a16="http://schemas.microsoft.com/office/drawing/2014/main" id="{C4DFC48C-27AB-459A-8D2E-6A85907F889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6422" y="681037"/>
            <a:ext cx="2291915" cy="65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4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483350"/>
            <a:ext cx="4114800" cy="365125"/>
          </a:xfrm>
        </p:spPr>
        <p:txBody>
          <a:bodyPr/>
          <a:lstStyle/>
          <a:p>
            <a:endParaRPr lang="en-US"/>
          </a:p>
        </p:txBody>
      </p:sp>
      <p:sp>
        <p:nvSpPr>
          <p:cNvPr id="9" name="Slide Number Placeholder 8"/>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a:p>
        </p:txBody>
      </p:sp>
      <p:pic>
        <p:nvPicPr>
          <p:cNvPr id="10" name="Picture 4">
            <a:extLst>
              <a:ext uri="{FF2B5EF4-FFF2-40B4-BE49-F238E27FC236}">
                <a16:creationId xmlns:a16="http://schemas.microsoft.com/office/drawing/2014/main" id="{2A4E5E12-9DBF-4618-9FAB-03C35D4523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422" y="681037"/>
            <a:ext cx="2291915" cy="65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8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4" name="Footer Placeholder 3"/>
          <p:cNvSpPr>
            <a:spLocks noGrp="1"/>
          </p:cNvSpPr>
          <p:nvPr>
            <p:ph type="ftr" sz="quarter" idx="11"/>
          </p:nvPr>
        </p:nvSpPr>
        <p:spPr>
          <a:xfrm>
            <a:off x="4038600" y="6483350"/>
            <a:ext cx="4114800" cy="365125"/>
          </a:xfrm>
        </p:spPr>
        <p:txBody>
          <a:bodyPr/>
          <a:lstStyle/>
          <a:p>
            <a:endParaRPr lang="en-US"/>
          </a:p>
        </p:txBody>
      </p:sp>
      <p:sp>
        <p:nvSpPr>
          <p:cNvPr id="5" name="Slide Number Placeholder 4"/>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a:p>
        </p:txBody>
      </p:sp>
      <p:pic>
        <p:nvPicPr>
          <p:cNvPr id="7" name="Picture 4">
            <a:extLst>
              <a:ext uri="{FF2B5EF4-FFF2-40B4-BE49-F238E27FC236}">
                <a16:creationId xmlns:a16="http://schemas.microsoft.com/office/drawing/2014/main" id="{B647E8FA-D8DA-43A5-9DB4-3339386B47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6422" y="681037"/>
            <a:ext cx="2291915" cy="65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a:p>
        </p:txBody>
      </p:sp>
    </p:spTree>
    <p:extLst>
      <p:ext uri="{BB962C8B-B14F-4D97-AF65-F5344CB8AC3E}">
        <p14:creationId xmlns:p14="http://schemas.microsoft.com/office/powerpoint/2010/main" val="111781301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52" r:id="rId7"/>
    <p:sldLayoutId id="2147483653" r:id="rId8"/>
    <p:sldLayoutId id="214748365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ers.usda.gov/data-products/rural-urban-continuum-codes/"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microsoft.com/office/2018/10/relationships/comments" Target="../comments/modernComment_1B7_6846EC0C.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1B8_8CADEB3E.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illinoisworknet.com/WIOA/Pages/JTED2023.aspx" TargetMode="Externa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dceo.illinois.gov/dceo-grants.html" TargetMode="External"/><Relationship Id="rId2" Type="http://schemas.openxmlformats.org/officeDocument/2006/relationships/hyperlink" Target="https://www.illinois.gov/sites/GATA/Grants/SitePages/CSFA.asp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microsoft.com/office/2018/10/relationships/comments" Target="../comments/modernComment_105_698F083E.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grants.illinois.gov/"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grants.illinois.go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microsoft.com/office/2018/10/relationships/comments" Target="../comments/modernComment_11E_9645AF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ceo.illinois.gov/content/dam/soi/en/web/dceo/aboutdceo/grantopportunities/grantdocs/administrative-costs-vs-programmatic-costs.pdf" TargetMode="External"/><Relationship Id="rId2" Type="http://schemas.openxmlformats.org/officeDocument/2006/relationships/hyperlink" Target="https://www.ecfr.gov/current/title-2/subtitle-A/chapter-II/part-200?toc=1"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dceo.illinois.gov/aboutdceo/grantopportunities/learning-library.html" TargetMode="External"/><Relationship Id="rId4" Type="http://schemas.openxmlformats.org/officeDocument/2006/relationships/hyperlink" Target="https://dceo.illinois.gov/content/dam/soi/en/web/dceo/aboutdceo/grantopportunities/grantdocs/procurement.pdf"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mailto:Joshua.Koons2@Illlinois.gov" TargetMode="External"/><Relationship Id="rId2" Type="http://schemas.openxmlformats.org/officeDocument/2006/relationships/hyperlink" Target="mailto:John.W.Barr@Illinois.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www.illinoisworknet.com/qctdiamap"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128" y="1933303"/>
            <a:ext cx="11181806" cy="3187336"/>
          </a:xfrm>
        </p:spPr>
        <p:txBody>
          <a:bodyPr anchor="t">
            <a:noAutofit/>
          </a:bodyPr>
          <a:lstStyle/>
          <a:p>
            <a:pPr algn="ctr"/>
            <a:r>
              <a:rPr lang="en-US" sz="4800">
                <a:latin typeface="+mn-lt"/>
                <a:cs typeface="Times New Roman"/>
              </a:rPr>
              <a:t>Illinois </a:t>
            </a:r>
            <a:br>
              <a:rPr lang="en-US" sz="4800">
                <a:latin typeface="+mn-lt"/>
                <a:cs typeface="Times New Roman" panose="02020603050405020304" pitchFamily="18" charset="0"/>
              </a:rPr>
            </a:br>
            <a:r>
              <a:rPr lang="en-US" sz="3600">
                <a:latin typeface="+mn-lt"/>
                <a:cs typeface="Times New Roman"/>
              </a:rPr>
              <a:t>Job Training and Economic Development </a:t>
            </a:r>
            <a:br>
              <a:rPr lang="en-US" sz="3600">
                <a:latin typeface="+mn-lt"/>
                <a:cs typeface="Times New Roman" panose="02020603050405020304" pitchFamily="18" charset="0"/>
              </a:rPr>
            </a:br>
            <a:r>
              <a:rPr lang="en-US" sz="3600">
                <a:latin typeface="+mn-lt"/>
                <a:cs typeface="Times New Roman"/>
              </a:rPr>
              <a:t> Grant Program – Round 2</a:t>
            </a:r>
            <a:br>
              <a:rPr lang="en-US" sz="3600">
                <a:latin typeface="+mn-lt"/>
                <a:cs typeface="Times New Roman" panose="02020603050405020304" pitchFamily="18" charset="0"/>
              </a:rPr>
            </a:br>
            <a:r>
              <a:rPr lang="en-US" sz="3600">
                <a:latin typeface="+mn-lt"/>
                <a:cs typeface="Times New Roman"/>
              </a:rPr>
              <a:t>Notice of Funding Opportunity Review</a:t>
            </a:r>
            <a:br>
              <a:rPr lang="en-US" sz="3600">
                <a:latin typeface="+mn-lt"/>
                <a:cs typeface="Times New Roman" panose="02020603050405020304" pitchFamily="18" charset="0"/>
              </a:rPr>
            </a:br>
            <a:br>
              <a:rPr lang="en-US" sz="4800">
                <a:latin typeface="Times New Roman" panose="02020603050405020304" pitchFamily="18" charset="0"/>
                <a:cs typeface="Times New Roman" panose="02020603050405020304" pitchFamily="18" charset="0"/>
              </a:rPr>
            </a:br>
            <a:br>
              <a:rPr lang="en-US" sz="3200" i="1">
                <a:latin typeface="Times New Roman" panose="02020603050405020304" pitchFamily="18" charset="0"/>
                <a:cs typeface="Times New Roman" panose="02020603050405020304" pitchFamily="18" charset="0"/>
              </a:rPr>
            </a:br>
            <a:endParaRPr lang="en-US" sz="3200" i="1">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8E50F05F-682A-4362-A405-E2BFBA6DB1B3}"/>
              </a:ext>
            </a:extLst>
          </p:cNvPr>
          <p:cNvSpPr txBox="1">
            <a:spLocks/>
          </p:cNvSpPr>
          <p:nvPr/>
        </p:nvSpPr>
        <p:spPr>
          <a:xfrm>
            <a:off x="797590" y="5219392"/>
            <a:ext cx="10808847" cy="88680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b="0" i="1">
                <a:solidFill>
                  <a:schemeClr val="bg1"/>
                </a:solidFill>
                <a:cs typeface="Times New Roman" panose="02020603050405020304" pitchFamily="18" charset="0"/>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561" y="467033"/>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71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42C2F6-F878-ED48-909B-00DFA4B46A00}"/>
              </a:ext>
            </a:extLst>
          </p:cNvPr>
          <p:cNvSpPr>
            <a:spLocks noGrp="1"/>
          </p:cNvSpPr>
          <p:nvPr>
            <p:ph idx="1"/>
          </p:nvPr>
        </p:nvSpPr>
        <p:spPr>
          <a:xfrm>
            <a:off x="3417533" y="638485"/>
            <a:ext cx="6536883" cy="805089"/>
          </a:xfrm>
        </p:spPr>
        <p:txBody>
          <a:bodyPr anchor="ctr">
            <a:normAutofit/>
          </a:bodyPr>
          <a:lstStyle/>
          <a:p>
            <a:pPr marL="0" indent="0" algn="ctr">
              <a:buNone/>
            </a:pPr>
            <a:r>
              <a:rPr lang="en-US" sz="3600" b="1">
                <a:solidFill>
                  <a:srgbClr val="172169"/>
                </a:solidFill>
                <a:latin typeface="+mj-lt"/>
                <a:cs typeface="Times New Roman" panose="02020603050405020304" pitchFamily="18" charset="0"/>
              </a:rPr>
              <a:t>JTED Program Priorities</a:t>
            </a:r>
          </a:p>
        </p:txBody>
      </p:sp>
      <p:sp>
        <p:nvSpPr>
          <p:cNvPr id="4" name="Slide Number Placeholder 3">
            <a:extLst>
              <a:ext uri="{FF2B5EF4-FFF2-40B4-BE49-F238E27FC236}">
                <a16:creationId xmlns:a16="http://schemas.microsoft.com/office/drawing/2014/main" id="{40B6AA47-65EB-D141-8378-3B17614598B1}"/>
              </a:ext>
            </a:extLst>
          </p:cNvPr>
          <p:cNvSpPr>
            <a:spLocks noGrp="1"/>
          </p:cNvSpPr>
          <p:nvPr>
            <p:ph type="sldNum" sz="quarter" idx="12"/>
          </p:nvPr>
        </p:nvSpPr>
        <p:spPr>
          <a:xfrm>
            <a:off x="10341428" y="6356350"/>
            <a:ext cx="1012371" cy="365125"/>
          </a:xfrm>
        </p:spPr>
        <p:txBody>
          <a:bodyPr>
            <a:normAutofit/>
          </a:bodyPr>
          <a:lstStyle/>
          <a:p>
            <a:pPr>
              <a:spcAft>
                <a:spcPts val="600"/>
              </a:spcAft>
            </a:pPr>
            <a:fld id="{62E03C93-A8B5-5E4D-ADDE-FACFC10B3CD1}" type="slidenum">
              <a:rPr lang="en-US">
                <a:solidFill>
                  <a:srgbClr val="FFFFFF"/>
                </a:solidFill>
              </a:rPr>
              <a:pPr>
                <a:spcAft>
                  <a:spcPts val="600"/>
                </a:spcAft>
              </a:pPr>
              <a:t>10</a:t>
            </a:fld>
            <a:endParaRPr lang="en-US">
              <a:solidFill>
                <a:srgbClr val="FFFFFF"/>
              </a:solidFill>
            </a:endParaRPr>
          </a:p>
        </p:txBody>
      </p:sp>
      <p:graphicFrame>
        <p:nvGraphicFramePr>
          <p:cNvPr id="27" name="Diagram 26">
            <a:extLst>
              <a:ext uri="{FF2B5EF4-FFF2-40B4-BE49-F238E27FC236}">
                <a16:creationId xmlns:a16="http://schemas.microsoft.com/office/drawing/2014/main" id="{630A56C2-CD3B-B546-8575-94CDE143001D}"/>
              </a:ext>
            </a:extLst>
          </p:cNvPr>
          <p:cNvGraphicFramePr/>
          <p:nvPr>
            <p:extLst>
              <p:ext uri="{D42A27DB-BD31-4B8C-83A1-F6EECF244321}">
                <p14:modId xmlns:p14="http://schemas.microsoft.com/office/powerpoint/2010/main" val="358438130"/>
              </p:ext>
            </p:extLst>
          </p:nvPr>
        </p:nvGraphicFramePr>
        <p:xfrm>
          <a:off x="6477036" y="1480903"/>
          <a:ext cx="5221224"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a:extLst>
              <a:ext uri="{FF2B5EF4-FFF2-40B4-BE49-F238E27FC236}">
                <a16:creationId xmlns:a16="http://schemas.microsoft.com/office/drawing/2014/main" id="{6AA8134B-B31B-9744-9009-5DBFD291BADE}"/>
              </a:ext>
            </a:extLst>
          </p:cNvPr>
          <p:cNvSpPr txBox="1"/>
          <p:nvPr/>
        </p:nvSpPr>
        <p:spPr>
          <a:xfrm>
            <a:off x="546736" y="1480903"/>
            <a:ext cx="6139238" cy="5016758"/>
          </a:xfrm>
          <a:prstGeom prst="rect">
            <a:avLst/>
          </a:prstGeom>
          <a:noFill/>
        </p:spPr>
        <p:txBody>
          <a:bodyPr wrap="square" rtlCol="0">
            <a:spAutoFit/>
          </a:bodyPr>
          <a:lstStyle/>
          <a:p>
            <a:pPr marL="285750" indent="-285750">
              <a:buFont typeface="Courier New" panose="02070309020205020404" pitchFamily="49" charset="0"/>
              <a:buChar char="o"/>
            </a:pPr>
            <a:r>
              <a:rPr lang="en-US" sz="1600" b="1" i="1"/>
              <a:t>Immigrants and Refugees</a:t>
            </a:r>
          </a:p>
          <a:p>
            <a:pPr marL="742950" lvl="1" indent="-285750">
              <a:buFont typeface="Courier New" panose="02070309020205020404" pitchFamily="49" charset="0"/>
              <a:buChar char="o"/>
            </a:pPr>
            <a:r>
              <a:rPr lang="en-US" sz="1600"/>
              <a:t>more than one-third of physicians and surgeons are immigrants, and about 43 percent of metal and plastic workers are immigrants</a:t>
            </a:r>
          </a:p>
          <a:p>
            <a:pPr marL="742950" lvl="1" indent="-285750">
              <a:buFont typeface="Courier New" panose="02070309020205020404" pitchFamily="49" charset="0"/>
              <a:buChar char="o"/>
            </a:pPr>
            <a:r>
              <a:rPr lang="en-US" sz="1600"/>
              <a:t>Illinois immigrants have $51 billion in spending power and make $20 billion in tax payments</a:t>
            </a:r>
          </a:p>
          <a:p>
            <a:pPr marL="285750" indent="-285750">
              <a:buFont typeface="Courier New" panose="02070309020205020404" pitchFamily="49" charset="0"/>
              <a:buChar char="o"/>
            </a:pPr>
            <a:r>
              <a:rPr lang="en-US" sz="1600" b="1" i="1"/>
              <a:t>Rural Residents </a:t>
            </a:r>
          </a:p>
          <a:p>
            <a:pPr marL="742950" lvl="1" indent="-285750">
              <a:buFont typeface="Courier New" panose="02070309020205020404" pitchFamily="49" charset="0"/>
              <a:buChar char="o"/>
            </a:pPr>
            <a:r>
              <a:rPr lang="en-US" sz="1600"/>
              <a:t>about 1.4 million Illinois residents live in rural counties.</a:t>
            </a:r>
          </a:p>
          <a:p>
            <a:pPr marL="742950" lvl="1" indent="-285750">
              <a:buFont typeface="Courier New" panose="02070309020205020404" pitchFamily="49" charset="0"/>
              <a:buChar char="o"/>
            </a:pPr>
            <a:r>
              <a:rPr lang="en-US" sz="1600"/>
              <a:t>applicants must serve rural and nonmetropolitan areas, including 62 Illinois counties, based on the proportionate share of the population:  </a:t>
            </a:r>
            <a:r>
              <a:rPr lang="en-US" sz="1600">
                <a:hlinkClick r:id="rId8"/>
              </a:rPr>
              <a:t>https://www.ers.usda.gov/data-products/rural-urban-continuum-codes/</a:t>
            </a:r>
            <a:r>
              <a:rPr lang="en-US" sz="1600"/>
              <a:t> </a:t>
            </a:r>
          </a:p>
          <a:p>
            <a:pPr marL="285750" indent="-285750">
              <a:buFont typeface="Courier New" panose="02070309020205020404" pitchFamily="49" charset="0"/>
              <a:buChar char="o"/>
            </a:pPr>
            <a:r>
              <a:rPr lang="en-US" sz="1600" b="1" i="1"/>
              <a:t>Justice-involved Individuals </a:t>
            </a:r>
            <a:r>
              <a:rPr lang="en-US" sz="1600"/>
              <a:t>   </a:t>
            </a:r>
          </a:p>
          <a:p>
            <a:pPr marL="742950" lvl="1" indent="-285750">
              <a:buFont typeface="Courier New" panose="02070309020205020404" pitchFamily="49" charset="0"/>
              <a:buChar char="o"/>
            </a:pPr>
            <a:r>
              <a:rPr lang="en-US" sz="1600"/>
              <a:t>there are currently 17,831 persons on parole in Illinois. This includes 3,584 convicted for drug crimes and 2,735 for property crimes</a:t>
            </a:r>
          </a:p>
          <a:p>
            <a:pPr marL="742950" lvl="1" indent="-285750">
              <a:buFont typeface="Courier New" panose="02070309020205020404" pitchFamily="49" charset="0"/>
              <a:buChar char="o"/>
            </a:pPr>
            <a:r>
              <a:rPr lang="en-US" sz="1600"/>
              <a:t>applications will demonstrate active relationships with second-chance employers, a process to work with parole officers if applicable, and collaboration with organizations with expertise in legal services, counseling, housing services, etc.</a:t>
            </a:r>
          </a:p>
        </p:txBody>
      </p:sp>
      <p:sp>
        <p:nvSpPr>
          <p:cNvPr id="6" name="TextBox 5">
            <a:extLst>
              <a:ext uri="{FF2B5EF4-FFF2-40B4-BE49-F238E27FC236}">
                <a16:creationId xmlns:a16="http://schemas.microsoft.com/office/drawing/2014/main" id="{6C40FC55-22B0-D04B-8535-91AFC63EDE3E}"/>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4-7</a:t>
            </a:r>
          </a:p>
        </p:txBody>
      </p:sp>
    </p:spTree>
    <p:extLst>
      <p:ext uri="{BB962C8B-B14F-4D97-AF65-F5344CB8AC3E}">
        <p14:creationId xmlns:p14="http://schemas.microsoft.com/office/powerpoint/2010/main" val="792204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06A4-D822-1A49-99F3-37FC08ADCB1D}"/>
              </a:ext>
            </a:extLst>
          </p:cNvPr>
          <p:cNvSpPr>
            <a:spLocks noGrp="1"/>
          </p:cNvSpPr>
          <p:nvPr>
            <p:ph type="title"/>
          </p:nvPr>
        </p:nvSpPr>
        <p:spPr>
          <a:xfrm>
            <a:off x="3049345" y="705820"/>
            <a:ext cx="7616143" cy="561049"/>
          </a:xfrm>
        </p:spPr>
        <p:txBody>
          <a:bodyPr>
            <a:noAutofit/>
          </a:bodyPr>
          <a:lstStyle/>
          <a:p>
            <a:pPr algn="ctr"/>
            <a:r>
              <a:rPr lang="en-US" sz="3600">
                <a:cs typeface="Times New Roman" panose="02020603050405020304" pitchFamily="18" charset="0"/>
              </a:rPr>
              <a:t>JTED Program Services</a:t>
            </a:r>
          </a:p>
        </p:txBody>
      </p:sp>
      <p:sp>
        <p:nvSpPr>
          <p:cNvPr id="5" name="Content Placeholder 4">
            <a:extLst>
              <a:ext uri="{FF2B5EF4-FFF2-40B4-BE49-F238E27FC236}">
                <a16:creationId xmlns:a16="http://schemas.microsoft.com/office/drawing/2014/main" id="{FC0CF080-0A23-C247-9EEF-DF6DA15EB9E2}"/>
              </a:ext>
            </a:extLst>
          </p:cNvPr>
          <p:cNvSpPr>
            <a:spLocks noGrp="1"/>
          </p:cNvSpPr>
          <p:nvPr>
            <p:ph sz="half" idx="1"/>
          </p:nvPr>
        </p:nvSpPr>
        <p:spPr>
          <a:xfrm>
            <a:off x="674370" y="1349935"/>
            <a:ext cx="10843260" cy="4019264"/>
          </a:xfrm>
        </p:spPr>
        <p:txBody>
          <a:bodyPr>
            <a:normAutofit/>
          </a:bodyPr>
          <a:lstStyle/>
          <a:p>
            <a:pPr marL="0" indent="0" algn="ctr">
              <a:buNone/>
            </a:pPr>
            <a:r>
              <a:rPr lang="en-US" sz="1600" i="1">
                <a:solidFill>
                  <a:srgbClr val="172169"/>
                </a:solidFill>
              </a:rPr>
              <a:t>JTED program services address the economic impacts experienced by employers and individuals that are underemployed, unemployed or facing other employment barriers by providing employment and training services aligned with a career pathway that supports targeted industries</a:t>
            </a:r>
          </a:p>
        </p:txBody>
      </p:sp>
      <p:sp>
        <p:nvSpPr>
          <p:cNvPr id="4" name="Slide Number Placeholder 3">
            <a:extLst>
              <a:ext uri="{FF2B5EF4-FFF2-40B4-BE49-F238E27FC236}">
                <a16:creationId xmlns:a16="http://schemas.microsoft.com/office/drawing/2014/main" id="{6DC8B113-46DA-8043-8198-D851159C6DF1}"/>
              </a:ext>
            </a:extLst>
          </p:cNvPr>
          <p:cNvSpPr>
            <a:spLocks noGrp="1"/>
          </p:cNvSpPr>
          <p:nvPr>
            <p:ph type="sldNum" sz="quarter" idx="12"/>
          </p:nvPr>
        </p:nvSpPr>
        <p:spPr/>
        <p:txBody>
          <a:bodyPr/>
          <a:lstStyle/>
          <a:p>
            <a:fld id="{62E03C93-A8B5-5E4D-ADDE-FACFC10B3CD1}" type="slidenum">
              <a:rPr lang="en-US" smtClean="0"/>
              <a:pPr/>
              <a:t>11</a:t>
            </a:fld>
            <a:endParaRPr lang="en-US"/>
          </a:p>
        </p:txBody>
      </p:sp>
      <p:graphicFrame>
        <p:nvGraphicFramePr>
          <p:cNvPr id="14" name="Diagram 13">
            <a:extLst>
              <a:ext uri="{FF2B5EF4-FFF2-40B4-BE49-F238E27FC236}">
                <a16:creationId xmlns:a16="http://schemas.microsoft.com/office/drawing/2014/main" id="{AE151EF9-CAD0-064D-B44F-B8DB8F81932F}"/>
              </a:ext>
            </a:extLst>
          </p:cNvPr>
          <p:cNvGraphicFramePr/>
          <p:nvPr>
            <p:extLst>
              <p:ext uri="{D42A27DB-BD31-4B8C-83A1-F6EECF244321}">
                <p14:modId xmlns:p14="http://schemas.microsoft.com/office/powerpoint/2010/main" val="233030356"/>
              </p:ext>
            </p:extLst>
          </p:nvPr>
        </p:nvGraphicFramePr>
        <p:xfrm>
          <a:off x="916328" y="2077116"/>
          <a:ext cx="10515600" cy="3638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06E6E9D-401D-E54A-B1A0-62F620932C0F}"/>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7-13</a:t>
            </a:r>
          </a:p>
        </p:txBody>
      </p:sp>
    </p:spTree>
    <p:extLst>
      <p:ext uri="{BB962C8B-B14F-4D97-AF65-F5344CB8AC3E}">
        <p14:creationId xmlns:p14="http://schemas.microsoft.com/office/powerpoint/2010/main" val="1440219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CFCE-F520-614F-8019-085E2B717E4F}"/>
              </a:ext>
            </a:extLst>
          </p:cNvPr>
          <p:cNvSpPr>
            <a:spLocks noGrp="1"/>
          </p:cNvSpPr>
          <p:nvPr>
            <p:ph type="title"/>
          </p:nvPr>
        </p:nvSpPr>
        <p:spPr>
          <a:xfrm>
            <a:off x="2358266" y="802918"/>
            <a:ext cx="9065873" cy="561049"/>
          </a:xfrm>
        </p:spPr>
        <p:txBody>
          <a:bodyPr>
            <a:noAutofit/>
          </a:bodyPr>
          <a:lstStyle/>
          <a:p>
            <a:pPr algn="ctr"/>
            <a:r>
              <a:rPr lang="en-US" sz="3600"/>
              <a:t>Outreach and Recruitment </a:t>
            </a:r>
            <a:br>
              <a:rPr lang="en-US" sz="3600"/>
            </a:br>
            <a:r>
              <a:rPr lang="en-US" sz="3600"/>
              <a:t>&amp; Employment Engagement</a:t>
            </a:r>
          </a:p>
        </p:txBody>
      </p:sp>
      <p:sp>
        <p:nvSpPr>
          <p:cNvPr id="3" name="Content Placeholder 2">
            <a:extLst>
              <a:ext uri="{FF2B5EF4-FFF2-40B4-BE49-F238E27FC236}">
                <a16:creationId xmlns:a16="http://schemas.microsoft.com/office/drawing/2014/main" id="{2C36D7A1-3062-F046-9321-18C8E74E140D}"/>
              </a:ext>
            </a:extLst>
          </p:cNvPr>
          <p:cNvSpPr>
            <a:spLocks noGrp="1"/>
          </p:cNvSpPr>
          <p:nvPr>
            <p:ph sz="half" idx="1"/>
          </p:nvPr>
        </p:nvSpPr>
        <p:spPr>
          <a:xfrm>
            <a:off x="838200" y="1928978"/>
            <a:ext cx="10515600" cy="2617304"/>
          </a:xfrm>
        </p:spPr>
        <p:txBody>
          <a:bodyPr>
            <a:normAutofit fontScale="92500"/>
          </a:bodyPr>
          <a:lstStyle/>
          <a:p>
            <a:r>
              <a:rPr lang="en-US" sz="2000"/>
              <a:t>Applicants must include an outreach and recruitment strategy for how they will enroll participants. </a:t>
            </a:r>
          </a:p>
          <a:p>
            <a:r>
              <a:rPr lang="en-US" sz="2000"/>
              <a:t>Outreach and recruitment through established and expanded partners, employer/industry organizations, social service agencies, and others.</a:t>
            </a:r>
          </a:p>
          <a:p>
            <a:r>
              <a:rPr lang="en-US" sz="2000"/>
              <a:t>Employer Engagement - employers should have a leadership role in developing and supporting the career pathway programs that integrate work-based learning opportunities through experience.</a:t>
            </a:r>
          </a:p>
          <a:p>
            <a:r>
              <a:rPr lang="en-US" sz="2000"/>
              <a:t>Competitive projects will provide evidence of business commitment and demonstrate the strategies that will be used to engage area employers.</a:t>
            </a:r>
          </a:p>
          <a:p>
            <a:endParaRPr lang="en-US" sz="2000"/>
          </a:p>
        </p:txBody>
      </p:sp>
      <p:sp>
        <p:nvSpPr>
          <p:cNvPr id="5" name="Slide Number Placeholder 4">
            <a:extLst>
              <a:ext uri="{FF2B5EF4-FFF2-40B4-BE49-F238E27FC236}">
                <a16:creationId xmlns:a16="http://schemas.microsoft.com/office/drawing/2014/main" id="{18783599-9A18-694B-949D-88DEF2034E67}"/>
              </a:ext>
            </a:extLst>
          </p:cNvPr>
          <p:cNvSpPr>
            <a:spLocks noGrp="1"/>
          </p:cNvSpPr>
          <p:nvPr>
            <p:ph type="sldNum" sz="quarter" idx="12"/>
          </p:nvPr>
        </p:nvSpPr>
        <p:spPr/>
        <p:txBody>
          <a:bodyPr/>
          <a:lstStyle/>
          <a:p>
            <a:fld id="{4C252FB9-B173-B746-BC64-1AB9D36BCBA0}" type="slidenum">
              <a:rPr lang="en-US" smtClean="0"/>
              <a:t>12</a:t>
            </a:fld>
            <a:endParaRPr lang="en-US"/>
          </a:p>
        </p:txBody>
      </p:sp>
      <p:graphicFrame>
        <p:nvGraphicFramePr>
          <p:cNvPr id="12" name="Diagram 11">
            <a:extLst>
              <a:ext uri="{FF2B5EF4-FFF2-40B4-BE49-F238E27FC236}">
                <a16:creationId xmlns:a16="http://schemas.microsoft.com/office/drawing/2014/main" id="{29824CF2-F6BF-BB42-942E-0BE20CA5D951}"/>
              </a:ext>
            </a:extLst>
          </p:cNvPr>
          <p:cNvGraphicFramePr/>
          <p:nvPr>
            <p:extLst>
              <p:ext uri="{D42A27DB-BD31-4B8C-83A1-F6EECF244321}">
                <p14:modId xmlns:p14="http://schemas.microsoft.com/office/powerpoint/2010/main" val="3473719973"/>
              </p:ext>
            </p:extLst>
          </p:nvPr>
        </p:nvGraphicFramePr>
        <p:xfrm>
          <a:off x="2491408" y="4167331"/>
          <a:ext cx="7209183" cy="2617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A4E12352-2DCD-CB4D-A55E-E589C237A5B8}"/>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7-8</a:t>
            </a:r>
          </a:p>
        </p:txBody>
      </p:sp>
    </p:spTree>
    <p:extLst>
      <p:ext uri="{BB962C8B-B14F-4D97-AF65-F5344CB8AC3E}">
        <p14:creationId xmlns:p14="http://schemas.microsoft.com/office/powerpoint/2010/main" val="71392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598E-0C3C-944B-987D-EE5F94C3015B}"/>
              </a:ext>
            </a:extLst>
          </p:cNvPr>
          <p:cNvSpPr>
            <a:spLocks noGrp="1"/>
          </p:cNvSpPr>
          <p:nvPr>
            <p:ph type="title"/>
          </p:nvPr>
        </p:nvSpPr>
        <p:spPr>
          <a:xfrm>
            <a:off x="2287928" y="681037"/>
            <a:ext cx="7616143" cy="561049"/>
          </a:xfrm>
        </p:spPr>
        <p:txBody>
          <a:bodyPr>
            <a:noAutofit/>
          </a:bodyPr>
          <a:lstStyle/>
          <a:p>
            <a:pPr algn="ctr"/>
            <a:r>
              <a:rPr lang="en-US" sz="3600"/>
              <a:t>Career Planning</a:t>
            </a:r>
          </a:p>
        </p:txBody>
      </p:sp>
      <p:sp>
        <p:nvSpPr>
          <p:cNvPr id="3" name="Content Placeholder 2">
            <a:extLst>
              <a:ext uri="{FF2B5EF4-FFF2-40B4-BE49-F238E27FC236}">
                <a16:creationId xmlns:a16="http://schemas.microsoft.com/office/drawing/2014/main" id="{B114A3A9-E215-F543-AAF2-BC0FF9523250}"/>
              </a:ext>
            </a:extLst>
          </p:cNvPr>
          <p:cNvSpPr>
            <a:spLocks noGrp="1"/>
          </p:cNvSpPr>
          <p:nvPr>
            <p:ph idx="1"/>
          </p:nvPr>
        </p:nvSpPr>
        <p:spPr>
          <a:xfrm>
            <a:off x="838199" y="1698860"/>
            <a:ext cx="10515600" cy="2617304"/>
          </a:xfrm>
        </p:spPr>
        <p:txBody>
          <a:bodyPr>
            <a:normAutofit/>
          </a:bodyPr>
          <a:lstStyle/>
          <a:p>
            <a:r>
              <a:rPr lang="en-US" sz="2200">
                <a:solidFill>
                  <a:schemeClr val="tx1"/>
                </a:solidFill>
              </a:rPr>
              <a:t>Successful career planning is a collaborative and ongoing process.</a:t>
            </a:r>
          </a:p>
          <a:p>
            <a:r>
              <a:rPr lang="en-US" sz="2200">
                <a:solidFill>
                  <a:schemeClr val="tx1"/>
                </a:solidFill>
              </a:rPr>
              <a:t>A thorough assessment is the foundation for understanding the participant’s employment goals, existing skills, career readiness and determining all barriers to employment that may exist.</a:t>
            </a:r>
          </a:p>
          <a:p>
            <a:r>
              <a:rPr lang="en-US" sz="2200">
                <a:solidFill>
                  <a:schemeClr val="tx1"/>
                </a:solidFill>
              </a:rPr>
              <a:t>Each participant needs an Individual Employment Plan (IEP) which is living document that identifies employment and education goals as part of a career pathway, objectives, and the appropriate combination of services for the participant to reach the goals.</a:t>
            </a:r>
          </a:p>
        </p:txBody>
      </p:sp>
      <p:sp>
        <p:nvSpPr>
          <p:cNvPr id="4" name="Slide Number Placeholder 3">
            <a:extLst>
              <a:ext uri="{FF2B5EF4-FFF2-40B4-BE49-F238E27FC236}">
                <a16:creationId xmlns:a16="http://schemas.microsoft.com/office/drawing/2014/main" id="{FB0A7799-0B72-604E-A6AB-848CB9944A1C}"/>
              </a:ext>
            </a:extLst>
          </p:cNvPr>
          <p:cNvSpPr>
            <a:spLocks noGrp="1"/>
          </p:cNvSpPr>
          <p:nvPr>
            <p:ph type="sldNum" sz="quarter" idx="12"/>
          </p:nvPr>
        </p:nvSpPr>
        <p:spPr/>
        <p:txBody>
          <a:bodyPr/>
          <a:lstStyle/>
          <a:p>
            <a:fld id="{62E03C93-A8B5-5E4D-ADDE-FACFC10B3CD1}" type="slidenum">
              <a:rPr lang="en-US" smtClean="0"/>
              <a:pPr/>
              <a:t>13</a:t>
            </a:fld>
            <a:endParaRPr lang="en-US"/>
          </a:p>
        </p:txBody>
      </p:sp>
      <p:graphicFrame>
        <p:nvGraphicFramePr>
          <p:cNvPr id="5" name="Diagram 4">
            <a:extLst>
              <a:ext uri="{FF2B5EF4-FFF2-40B4-BE49-F238E27FC236}">
                <a16:creationId xmlns:a16="http://schemas.microsoft.com/office/drawing/2014/main" id="{CEEDEB44-5E5B-5243-9C77-84D269857F5B}"/>
              </a:ext>
            </a:extLst>
          </p:cNvPr>
          <p:cNvGraphicFramePr/>
          <p:nvPr>
            <p:extLst>
              <p:ext uri="{D42A27DB-BD31-4B8C-83A1-F6EECF244321}">
                <p14:modId xmlns:p14="http://schemas.microsoft.com/office/powerpoint/2010/main" val="1105238731"/>
              </p:ext>
            </p:extLst>
          </p:nvPr>
        </p:nvGraphicFramePr>
        <p:xfrm>
          <a:off x="2491408" y="4167331"/>
          <a:ext cx="7209183" cy="2617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2D446B0-BAC8-1342-A1AD-F87C96C6A5E0}"/>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8-10</a:t>
            </a:r>
          </a:p>
        </p:txBody>
      </p:sp>
    </p:spTree>
    <p:extLst>
      <p:ext uri="{BB962C8B-B14F-4D97-AF65-F5344CB8AC3E}">
        <p14:creationId xmlns:p14="http://schemas.microsoft.com/office/powerpoint/2010/main" val="991634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E7CF-1C3E-8E49-BF99-F0A4A31A6F3B}"/>
              </a:ext>
            </a:extLst>
          </p:cNvPr>
          <p:cNvSpPr>
            <a:spLocks noGrp="1"/>
          </p:cNvSpPr>
          <p:nvPr>
            <p:ph type="title"/>
          </p:nvPr>
        </p:nvSpPr>
        <p:spPr>
          <a:xfrm>
            <a:off x="2981263" y="630400"/>
            <a:ext cx="7616143" cy="561049"/>
          </a:xfrm>
        </p:spPr>
        <p:txBody>
          <a:bodyPr>
            <a:noAutofit/>
          </a:bodyPr>
          <a:lstStyle/>
          <a:p>
            <a:pPr algn="ctr"/>
            <a:r>
              <a:rPr lang="en-US" sz="3600"/>
              <a:t>Training</a:t>
            </a:r>
          </a:p>
        </p:txBody>
      </p:sp>
      <p:sp>
        <p:nvSpPr>
          <p:cNvPr id="3" name="Content Placeholder 2">
            <a:extLst>
              <a:ext uri="{FF2B5EF4-FFF2-40B4-BE49-F238E27FC236}">
                <a16:creationId xmlns:a16="http://schemas.microsoft.com/office/drawing/2014/main" id="{B1B2BD8A-D50D-9F40-A011-A60C6AABBBAC}"/>
              </a:ext>
            </a:extLst>
          </p:cNvPr>
          <p:cNvSpPr>
            <a:spLocks noGrp="1"/>
          </p:cNvSpPr>
          <p:nvPr>
            <p:ph idx="1"/>
          </p:nvPr>
        </p:nvSpPr>
        <p:spPr>
          <a:xfrm>
            <a:off x="838199" y="1550027"/>
            <a:ext cx="10515600" cy="2617304"/>
          </a:xfrm>
        </p:spPr>
        <p:txBody>
          <a:bodyPr>
            <a:normAutofit/>
          </a:bodyPr>
          <a:lstStyle/>
          <a:p>
            <a:r>
              <a:rPr lang="en-US" sz="2200">
                <a:solidFill>
                  <a:schemeClr val="tx1"/>
                </a:solidFill>
              </a:rPr>
              <a:t>Programs must lead to industry-recognized or post-secondary credentials and align with the customer's choice for a career pathway.</a:t>
            </a:r>
          </a:p>
          <a:p>
            <a:pPr lvl="1"/>
            <a:r>
              <a:rPr lang="en-US" sz="2200">
                <a:solidFill>
                  <a:schemeClr val="tx1"/>
                </a:solidFill>
              </a:rPr>
              <a:t>Occupational skills training, training for nontraditional employment</a:t>
            </a:r>
          </a:p>
          <a:p>
            <a:pPr lvl="1"/>
            <a:r>
              <a:rPr lang="en-US" sz="2200">
                <a:solidFill>
                  <a:schemeClr val="tx1"/>
                </a:solidFill>
              </a:rPr>
              <a:t>Skill upgrading and retraining</a:t>
            </a:r>
          </a:p>
          <a:p>
            <a:pPr lvl="1"/>
            <a:r>
              <a:rPr lang="en-US" sz="2200">
                <a:solidFill>
                  <a:schemeClr val="tx1"/>
                </a:solidFill>
              </a:rPr>
              <a:t>Entrepreneurial training</a:t>
            </a:r>
          </a:p>
          <a:p>
            <a:pPr lvl="1"/>
            <a:r>
              <a:rPr lang="en-US" sz="2200">
                <a:solidFill>
                  <a:schemeClr val="tx1"/>
                </a:solidFill>
              </a:rPr>
              <a:t>Job readiness training</a:t>
            </a:r>
          </a:p>
          <a:p>
            <a:pPr lvl="1"/>
            <a:r>
              <a:rPr lang="en-US" sz="2200">
                <a:solidFill>
                  <a:schemeClr val="tx1"/>
                </a:solidFill>
              </a:rPr>
              <a:t>Adult education and literacy activities</a:t>
            </a:r>
          </a:p>
        </p:txBody>
      </p:sp>
      <p:sp>
        <p:nvSpPr>
          <p:cNvPr id="4" name="Slide Number Placeholder 3">
            <a:extLst>
              <a:ext uri="{FF2B5EF4-FFF2-40B4-BE49-F238E27FC236}">
                <a16:creationId xmlns:a16="http://schemas.microsoft.com/office/drawing/2014/main" id="{F3BF1230-4E2E-6A4C-9F9E-8387F12C6AF4}"/>
              </a:ext>
            </a:extLst>
          </p:cNvPr>
          <p:cNvSpPr>
            <a:spLocks noGrp="1"/>
          </p:cNvSpPr>
          <p:nvPr>
            <p:ph type="sldNum" sz="quarter" idx="12"/>
          </p:nvPr>
        </p:nvSpPr>
        <p:spPr/>
        <p:txBody>
          <a:bodyPr/>
          <a:lstStyle/>
          <a:p>
            <a:fld id="{62E03C93-A8B5-5E4D-ADDE-FACFC10B3CD1}" type="slidenum">
              <a:rPr lang="en-US" smtClean="0"/>
              <a:pPr/>
              <a:t>14</a:t>
            </a:fld>
            <a:endParaRPr lang="en-US"/>
          </a:p>
        </p:txBody>
      </p:sp>
      <p:graphicFrame>
        <p:nvGraphicFramePr>
          <p:cNvPr id="5" name="Diagram 4">
            <a:extLst>
              <a:ext uri="{FF2B5EF4-FFF2-40B4-BE49-F238E27FC236}">
                <a16:creationId xmlns:a16="http://schemas.microsoft.com/office/drawing/2014/main" id="{7E3AA892-3046-DF45-BD60-B9C617B0A8AA}"/>
              </a:ext>
            </a:extLst>
          </p:cNvPr>
          <p:cNvGraphicFramePr/>
          <p:nvPr>
            <p:extLst>
              <p:ext uri="{D42A27DB-BD31-4B8C-83A1-F6EECF244321}">
                <p14:modId xmlns:p14="http://schemas.microsoft.com/office/powerpoint/2010/main" val="4248777811"/>
              </p:ext>
            </p:extLst>
          </p:nvPr>
        </p:nvGraphicFramePr>
        <p:xfrm>
          <a:off x="2491408" y="4167331"/>
          <a:ext cx="7209183" cy="2617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4FB68B9-537A-5F42-88E0-4D7210E67003}"/>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10-11</a:t>
            </a:r>
          </a:p>
        </p:txBody>
      </p:sp>
    </p:spTree>
    <p:extLst>
      <p:ext uri="{BB962C8B-B14F-4D97-AF65-F5344CB8AC3E}">
        <p14:creationId xmlns:p14="http://schemas.microsoft.com/office/powerpoint/2010/main" val="1011614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E7CF-1C3E-8E49-BF99-F0A4A31A6F3B}"/>
              </a:ext>
            </a:extLst>
          </p:cNvPr>
          <p:cNvSpPr>
            <a:spLocks noGrp="1"/>
          </p:cNvSpPr>
          <p:nvPr>
            <p:ph type="title"/>
          </p:nvPr>
        </p:nvSpPr>
        <p:spPr>
          <a:xfrm>
            <a:off x="1519386" y="711561"/>
            <a:ext cx="9612525" cy="561049"/>
          </a:xfrm>
        </p:spPr>
        <p:txBody>
          <a:bodyPr>
            <a:noAutofit/>
          </a:bodyPr>
          <a:lstStyle/>
          <a:p>
            <a:pPr algn="ctr"/>
            <a:r>
              <a:rPr lang="en-US" sz="3600"/>
              <a:t>Work-Based Learning</a:t>
            </a:r>
          </a:p>
        </p:txBody>
      </p:sp>
      <p:sp>
        <p:nvSpPr>
          <p:cNvPr id="3" name="Content Placeholder 2">
            <a:extLst>
              <a:ext uri="{FF2B5EF4-FFF2-40B4-BE49-F238E27FC236}">
                <a16:creationId xmlns:a16="http://schemas.microsoft.com/office/drawing/2014/main" id="{B1B2BD8A-D50D-9F40-A011-A60C6AABBBAC}"/>
              </a:ext>
            </a:extLst>
          </p:cNvPr>
          <p:cNvSpPr>
            <a:spLocks noGrp="1"/>
          </p:cNvSpPr>
          <p:nvPr>
            <p:ph idx="1"/>
          </p:nvPr>
        </p:nvSpPr>
        <p:spPr>
          <a:xfrm>
            <a:off x="959599" y="1726244"/>
            <a:ext cx="10515600" cy="1132583"/>
          </a:xfrm>
        </p:spPr>
        <p:txBody>
          <a:bodyPr>
            <a:normAutofit/>
          </a:bodyPr>
          <a:lstStyle/>
          <a:p>
            <a:r>
              <a:rPr lang="en-US" sz="2200">
                <a:solidFill>
                  <a:schemeClr val="tx1"/>
                </a:solidFill>
              </a:rPr>
              <a:t>Work-based learning provides more opportunities for workers to earn income while gaining critical job skills. The following work-based learning services are allowed under this grant:</a:t>
            </a:r>
          </a:p>
        </p:txBody>
      </p:sp>
      <p:sp>
        <p:nvSpPr>
          <p:cNvPr id="4" name="Slide Number Placeholder 3">
            <a:extLst>
              <a:ext uri="{FF2B5EF4-FFF2-40B4-BE49-F238E27FC236}">
                <a16:creationId xmlns:a16="http://schemas.microsoft.com/office/drawing/2014/main" id="{F3BF1230-4E2E-6A4C-9F9E-8387F12C6AF4}"/>
              </a:ext>
            </a:extLst>
          </p:cNvPr>
          <p:cNvSpPr>
            <a:spLocks noGrp="1"/>
          </p:cNvSpPr>
          <p:nvPr>
            <p:ph type="sldNum" sz="quarter" idx="12"/>
          </p:nvPr>
        </p:nvSpPr>
        <p:spPr/>
        <p:txBody>
          <a:bodyPr/>
          <a:lstStyle/>
          <a:p>
            <a:fld id="{62E03C93-A8B5-5E4D-ADDE-FACFC10B3CD1}" type="slidenum">
              <a:rPr lang="en-US" smtClean="0"/>
              <a:pPr/>
              <a:t>15</a:t>
            </a:fld>
            <a:endParaRPr lang="en-US"/>
          </a:p>
        </p:txBody>
      </p:sp>
      <p:graphicFrame>
        <p:nvGraphicFramePr>
          <p:cNvPr id="5" name="Diagram 4">
            <a:extLst>
              <a:ext uri="{FF2B5EF4-FFF2-40B4-BE49-F238E27FC236}">
                <a16:creationId xmlns:a16="http://schemas.microsoft.com/office/drawing/2014/main" id="{7E3AA892-3046-DF45-BD60-B9C617B0A8AA}"/>
              </a:ext>
            </a:extLst>
          </p:cNvPr>
          <p:cNvGraphicFramePr/>
          <p:nvPr>
            <p:extLst>
              <p:ext uri="{D42A27DB-BD31-4B8C-83A1-F6EECF244321}">
                <p14:modId xmlns:p14="http://schemas.microsoft.com/office/powerpoint/2010/main" val="3197905676"/>
              </p:ext>
            </p:extLst>
          </p:nvPr>
        </p:nvGraphicFramePr>
        <p:xfrm>
          <a:off x="2464904" y="4138030"/>
          <a:ext cx="7209183" cy="2617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3B43DF8D-4F92-C249-87CD-D4494176C68C}"/>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11-12</a:t>
            </a:r>
          </a:p>
        </p:txBody>
      </p:sp>
      <p:sp>
        <p:nvSpPr>
          <p:cNvPr id="6" name="Rectangle 5">
            <a:extLst>
              <a:ext uri="{FF2B5EF4-FFF2-40B4-BE49-F238E27FC236}">
                <a16:creationId xmlns:a16="http://schemas.microsoft.com/office/drawing/2014/main" id="{2554FA4B-2C10-40A8-B74D-881A96E28C35}"/>
              </a:ext>
            </a:extLst>
          </p:cNvPr>
          <p:cNvSpPr/>
          <p:nvPr/>
        </p:nvSpPr>
        <p:spPr>
          <a:xfrm>
            <a:off x="716801" y="2836641"/>
            <a:ext cx="6096000" cy="1107996"/>
          </a:xfrm>
          <a:prstGeom prst="rect">
            <a:avLst/>
          </a:prstGeom>
        </p:spPr>
        <p:txBody>
          <a:bodyPr>
            <a:spAutoFit/>
          </a:bodyPr>
          <a:lstStyle/>
          <a:p>
            <a:pPr marL="800100" lvl="1" indent="-342900">
              <a:buFont typeface="Arial" panose="020B0604020202020204" pitchFamily="34" charset="0"/>
              <a:buChar char="•"/>
            </a:pPr>
            <a:r>
              <a:rPr lang="en-US" sz="2200"/>
              <a:t>Apprenticeship (pre-apprenticeship)</a:t>
            </a:r>
          </a:p>
          <a:p>
            <a:pPr marL="800100" lvl="1" indent="-342900">
              <a:buFont typeface="Arial" panose="020B0604020202020204" pitchFamily="34" charset="0"/>
              <a:buChar char="•"/>
            </a:pPr>
            <a:r>
              <a:rPr lang="en-US" sz="2200"/>
              <a:t>On the Job Training (OJT)</a:t>
            </a:r>
          </a:p>
          <a:p>
            <a:pPr marL="800100" lvl="1" indent="-342900">
              <a:buFont typeface="Arial" panose="020B0604020202020204" pitchFamily="34" charset="0"/>
              <a:buChar char="•"/>
            </a:pPr>
            <a:r>
              <a:rPr lang="en-US" sz="2200"/>
              <a:t>Incumbent Worker (IW) Training</a:t>
            </a:r>
            <a:endParaRPr lang="en-US" sz="2200" i="1"/>
          </a:p>
        </p:txBody>
      </p:sp>
      <p:sp>
        <p:nvSpPr>
          <p:cNvPr id="7" name="Rectangle 6">
            <a:extLst>
              <a:ext uri="{FF2B5EF4-FFF2-40B4-BE49-F238E27FC236}">
                <a16:creationId xmlns:a16="http://schemas.microsoft.com/office/drawing/2014/main" id="{D98351D4-0085-4E33-B85B-5390A4E84B59}"/>
              </a:ext>
            </a:extLst>
          </p:cNvPr>
          <p:cNvSpPr/>
          <p:nvPr/>
        </p:nvSpPr>
        <p:spPr>
          <a:xfrm>
            <a:off x="5881636" y="2858827"/>
            <a:ext cx="6096000" cy="1107996"/>
          </a:xfrm>
          <a:prstGeom prst="rect">
            <a:avLst/>
          </a:prstGeom>
        </p:spPr>
        <p:txBody>
          <a:bodyPr>
            <a:spAutoFit/>
          </a:bodyPr>
          <a:lstStyle/>
          <a:p>
            <a:pPr marL="800100" lvl="1" indent="-342900">
              <a:buFont typeface="Arial" panose="020B0604020202020204" pitchFamily="34" charset="0"/>
              <a:buChar char="•"/>
            </a:pPr>
            <a:r>
              <a:rPr lang="en-US" sz="2200"/>
              <a:t>Customized Training</a:t>
            </a:r>
          </a:p>
          <a:p>
            <a:pPr marL="800100" lvl="1" indent="-342900">
              <a:buFont typeface="Arial" panose="020B0604020202020204" pitchFamily="34" charset="0"/>
              <a:buChar char="•"/>
            </a:pPr>
            <a:r>
              <a:rPr lang="en-US" sz="2200"/>
              <a:t>Work Experiences or Internships </a:t>
            </a:r>
          </a:p>
          <a:p>
            <a:pPr marL="800100" lvl="1" indent="-342900">
              <a:buFont typeface="Arial" panose="020B0604020202020204" pitchFamily="34" charset="0"/>
              <a:buChar char="•"/>
            </a:pPr>
            <a:r>
              <a:rPr lang="en-US" sz="2200"/>
              <a:t>Transitional Jobs </a:t>
            </a:r>
            <a:r>
              <a:rPr lang="en-US" sz="2200" i="1"/>
              <a:t>(Adult only)</a:t>
            </a:r>
          </a:p>
        </p:txBody>
      </p:sp>
    </p:spTree>
    <p:extLst>
      <p:ext uri="{BB962C8B-B14F-4D97-AF65-F5344CB8AC3E}">
        <p14:creationId xmlns:p14="http://schemas.microsoft.com/office/powerpoint/2010/main" val="255165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E7CF-1C3E-8E49-BF99-F0A4A31A6F3B}"/>
              </a:ext>
            </a:extLst>
          </p:cNvPr>
          <p:cNvSpPr>
            <a:spLocks noGrp="1"/>
          </p:cNvSpPr>
          <p:nvPr>
            <p:ph type="title"/>
          </p:nvPr>
        </p:nvSpPr>
        <p:spPr>
          <a:xfrm>
            <a:off x="2364528" y="725243"/>
            <a:ext cx="9612525" cy="561049"/>
          </a:xfrm>
        </p:spPr>
        <p:txBody>
          <a:bodyPr>
            <a:noAutofit/>
          </a:bodyPr>
          <a:lstStyle/>
          <a:p>
            <a:pPr algn="ctr"/>
            <a:r>
              <a:rPr lang="en-US" sz="3600"/>
              <a:t>Supportive Services &amp; Barrier Reduction </a:t>
            </a:r>
          </a:p>
        </p:txBody>
      </p:sp>
      <p:sp>
        <p:nvSpPr>
          <p:cNvPr id="3" name="Content Placeholder 2">
            <a:extLst>
              <a:ext uri="{FF2B5EF4-FFF2-40B4-BE49-F238E27FC236}">
                <a16:creationId xmlns:a16="http://schemas.microsoft.com/office/drawing/2014/main" id="{B1B2BD8A-D50D-9F40-A011-A60C6AABBBAC}"/>
              </a:ext>
            </a:extLst>
          </p:cNvPr>
          <p:cNvSpPr>
            <a:spLocks noGrp="1"/>
          </p:cNvSpPr>
          <p:nvPr>
            <p:ph idx="1"/>
          </p:nvPr>
        </p:nvSpPr>
        <p:spPr>
          <a:xfrm>
            <a:off x="838200" y="1652471"/>
            <a:ext cx="10515600" cy="4058796"/>
          </a:xfrm>
        </p:spPr>
        <p:txBody>
          <a:bodyPr>
            <a:normAutofit/>
          </a:bodyPr>
          <a:lstStyle/>
          <a:p>
            <a:r>
              <a:rPr lang="en-US" sz="2000">
                <a:solidFill>
                  <a:schemeClr val="tx1"/>
                </a:solidFill>
              </a:rPr>
              <a:t>Supportive Services provide participants with key assistance beyond career and training services necessary for the participant to engage in the program</a:t>
            </a:r>
          </a:p>
          <a:p>
            <a:r>
              <a:rPr lang="en-US" sz="2000">
                <a:solidFill>
                  <a:schemeClr val="tx1"/>
                </a:solidFill>
              </a:rPr>
              <a:t>Barrier Reduction is funding to increase family stability and job retention by covering accumulated emergency costs for basic needs.</a:t>
            </a:r>
          </a:p>
        </p:txBody>
      </p:sp>
      <p:sp>
        <p:nvSpPr>
          <p:cNvPr id="4" name="Slide Number Placeholder 3">
            <a:extLst>
              <a:ext uri="{FF2B5EF4-FFF2-40B4-BE49-F238E27FC236}">
                <a16:creationId xmlns:a16="http://schemas.microsoft.com/office/drawing/2014/main" id="{F3BF1230-4E2E-6A4C-9F9E-8387F12C6AF4}"/>
              </a:ext>
            </a:extLst>
          </p:cNvPr>
          <p:cNvSpPr>
            <a:spLocks noGrp="1"/>
          </p:cNvSpPr>
          <p:nvPr>
            <p:ph type="sldNum" sz="quarter" idx="12"/>
          </p:nvPr>
        </p:nvSpPr>
        <p:spPr/>
        <p:txBody>
          <a:bodyPr/>
          <a:lstStyle/>
          <a:p>
            <a:fld id="{62E03C93-A8B5-5E4D-ADDE-FACFC10B3CD1}" type="slidenum">
              <a:rPr lang="en-US" smtClean="0"/>
              <a:pPr/>
              <a:t>16</a:t>
            </a:fld>
            <a:endParaRPr lang="en-US"/>
          </a:p>
        </p:txBody>
      </p:sp>
      <p:graphicFrame>
        <p:nvGraphicFramePr>
          <p:cNvPr id="5" name="Diagram 4">
            <a:extLst>
              <a:ext uri="{FF2B5EF4-FFF2-40B4-BE49-F238E27FC236}">
                <a16:creationId xmlns:a16="http://schemas.microsoft.com/office/drawing/2014/main" id="{7E3AA892-3046-DF45-BD60-B9C617B0A8AA}"/>
              </a:ext>
            </a:extLst>
          </p:cNvPr>
          <p:cNvGraphicFramePr/>
          <p:nvPr>
            <p:extLst>
              <p:ext uri="{D42A27DB-BD31-4B8C-83A1-F6EECF244321}">
                <p14:modId xmlns:p14="http://schemas.microsoft.com/office/powerpoint/2010/main" val="1034919602"/>
              </p:ext>
            </p:extLst>
          </p:nvPr>
        </p:nvGraphicFramePr>
        <p:xfrm>
          <a:off x="2464904" y="3743261"/>
          <a:ext cx="7209183" cy="2617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1B148CC-CF51-824F-BE43-EB9C92373667}"/>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12</a:t>
            </a:r>
          </a:p>
        </p:txBody>
      </p:sp>
    </p:spTree>
    <p:extLst>
      <p:ext uri="{BB962C8B-B14F-4D97-AF65-F5344CB8AC3E}">
        <p14:creationId xmlns:p14="http://schemas.microsoft.com/office/powerpoint/2010/main" val="491272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E7CF-1C3E-8E49-BF99-F0A4A31A6F3B}"/>
              </a:ext>
            </a:extLst>
          </p:cNvPr>
          <p:cNvSpPr>
            <a:spLocks noGrp="1"/>
          </p:cNvSpPr>
          <p:nvPr>
            <p:ph type="title"/>
          </p:nvPr>
        </p:nvSpPr>
        <p:spPr>
          <a:xfrm>
            <a:off x="2022884" y="691933"/>
            <a:ext cx="9612525" cy="561049"/>
          </a:xfrm>
        </p:spPr>
        <p:txBody>
          <a:bodyPr>
            <a:noAutofit/>
          </a:bodyPr>
          <a:lstStyle/>
          <a:p>
            <a:pPr algn="ctr"/>
            <a:r>
              <a:rPr lang="en-US" sz="3600"/>
              <a:t>Placement &amp; Follow-Up</a:t>
            </a:r>
          </a:p>
        </p:txBody>
      </p:sp>
      <p:sp>
        <p:nvSpPr>
          <p:cNvPr id="3" name="Content Placeholder 2">
            <a:extLst>
              <a:ext uri="{FF2B5EF4-FFF2-40B4-BE49-F238E27FC236}">
                <a16:creationId xmlns:a16="http://schemas.microsoft.com/office/drawing/2014/main" id="{B1B2BD8A-D50D-9F40-A011-A60C6AABBBAC}"/>
              </a:ext>
            </a:extLst>
          </p:cNvPr>
          <p:cNvSpPr>
            <a:spLocks noGrp="1"/>
          </p:cNvSpPr>
          <p:nvPr>
            <p:ph idx="1"/>
          </p:nvPr>
        </p:nvSpPr>
        <p:spPr>
          <a:xfrm>
            <a:off x="988924" y="1847959"/>
            <a:ext cx="10515600" cy="1156769"/>
          </a:xfrm>
        </p:spPr>
        <p:txBody>
          <a:bodyPr>
            <a:normAutofit/>
          </a:bodyPr>
          <a:lstStyle/>
          <a:p>
            <a:r>
              <a:rPr lang="en-US" sz="2000">
                <a:solidFill>
                  <a:schemeClr val="tx1"/>
                </a:solidFill>
              </a:rPr>
              <a:t>Place participants in family sustaining unsubsidized employment. </a:t>
            </a:r>
          </a:p>
          <a:p>
            <a:r>
              <a:rPr lang="en-US" sz="2000">
                <a:solidFill>
                  <a:schemeClr val="tx1"/>
                </a:solidFill>
              </a:rPr>
              <a:t>Follow-up services after training completion is encouraged, as appropriate, for adult and youth participants in workforce activities who are placed in unsubsidized employment.</a:t>
            </a:r>
          </a:p>
        </p:txBody>
      </p:sp>
      <p:sp>
        <p:nvSpPr>
          <p:cNvPr id="4" name="Slide Number Placeholder 3">
            <a:extLst>
              <a:ext uri="{FF2B5EF4-FFF2-40B4-BE49-F238E27FC236}">
                <a16:creationId xmlns:a16="http://schemas.microsoft.com/office/drawing/2014/main" id="{F3BF1230-4E2E-6A4C-9F9E-8387F12C6AF4}"/>
              </a:ext>
            </a:extLst>
          </p:cNvPr>
          <p:cNvSpPr>
            <a:spLocks noGrp="1"/>
          </p:cNvSpPr>
          <p:nvPr>
            <p:ph type="sldNum" sz="quarter" idx="12"/>
          </p:nvPr>
        </p:nvSpPr>
        <p:spPr/>
        <p:txBody>
          <a:bodyPr/>
          <a:lstStyle/>
          <a:p>
            <a:fld id="{62E03C93-A8B5-5E4D-ADDE-FACFC10B3CD1}" type="slidenum">
              <a:rPr lang="en-US" smtClean="0"/>
              <a:pPr/>
              <a:t>17</a:t>
            </a:fld>
            <a:endParaRPr lang="en-US"/>
          </a:p>
        </p:txBody>
      </p:sp>
      <p:graphicFrame>
        <p:nvGraphicFramePr>
          <p:cNvPr id="5" name="Diagram 4">
            <a:extLst>
              <a:ext uri="{FF2B5EF4-FFF2-40B4-BE49-F238E27FC236}">
                <a16:creationId xmlns:a16="http://schemas.microsoft.com/office/drawing/2014/main" id="{7E3AA892-3046-DF45-BD60-B9C617B0A8AA}"/>
              </a:ext>
            </a:extLst>
          </p:cNvPr>
          <p:cNvGraphicFramePr/>
          <p:nvPr>
            <p:extLst>
              <p:ext uri="{D42A27DB-BD31-4B8C-83A1-F6EECF244321}">
                <p14:modId xmlns:p14="http://schemas.microsoft.com/office/powerpoint/2010/main" val="244097289"/>
              </p:ext>
            </p:extLst>
          </p:nvPr>
        </p:nvGraphicFramePr>
        <p:xfrm>
          <a:off x="1378226" y="3127513"/>
          <a:ext cx="9515061" cy="323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ECC856D-7D7F-EB46-B808-2A0B0530134C}"/>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12-13</a:t>
            </a:r>
          </a:p>
        </p:txBody>
      </p:sp>
    </p:spTree>
    <p:extLst>
      <p:ext uri="{BB962C8B-B14F-4D97-AF65-F5344CB8AC3E}">
        <p14:creationId xmlns:p14="http://schemas.microsoft.com/office/powerpoint/2010/main" val="3805549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75B4F1D-04D9-2D49-8FE0-AD78B7485C94}"/>
              </a:ext>
            </a:extLst>
          </p:cNvPr>
          <p:cNvSpPr>
            <a:spLocks noGrp="1"/>
          </p:cNvSpPr>
          <p:nvPr>
            <p:ph sz="half" idx="1"/>
          </p:nvPr>
        </p:nvSpPr>
        <p:spPr>
          <a:xfrm>
            <a:off x="1151651" y="1768841"/>
            <a:ext cx="6666806" cy="4406576"/>
          </a:xfrm>
        </p:spPr>
        <p:txBody>
          <a:bodyPr>
            <a:noAutofit/>
          </a:bodyPr>
          <a:lstStyle/>
          <a:p>
            <a:pPr marL="0" indent="0" fontAlgn="base">
              <a:spcBef>
                <a:spcPts val="0"/>
              </a:spcBef>
              <a:buNone/>
            </a:pPr>
            <a:r>
              <a:rPr lang="en-US" sz="1800" b="1">
                <a:solidFill>
                  <a:srgbClr val="000000"/>
                </a:solidFill>
              </a:rPr>
              <a:t>Performance Goals</a:t>
            </a:r>
          </a:p>
          <a:p>
            <a:pPr fontAlgn="base">
              <a:spcBef>
                <a:spcPts val="0"/>
              </a:spcBef>
            </a:pPr>
            <a:r>
              <a:rPr lang="en-US" sz="1600"/>
              <a:t>Performance goals must be established for each training program.</a:t>
            </a:r>
            <a:r>
              <a:rPr lang="en-US" sz="1600">
                <a:solidFill>
                  <a:srgbClr val="000000"/>
                </a:solidFill>
              </a:rPr>
              <a:t>  </a:t>
            </a:r>
          </a:p>
          <a:p>
            <a:pPr marL="0" indent="0" fontAlgn="base">
              <a:buNone/>
            </a:pPr>
            <a:endParaRPr lang="en-US" sz="700" b="1">
              <a:solidFill>
                <a:srgbClr val="000000"/>
              </a:solidFill>
            </a:endParaRPr>
          </a:p>
          <a:p>
            <a:pPr marL="0" indent="0" fontAlgn="base">
              <a:spcBef>
                <a:spcPts val="0"/>
              </a:spcBef>
              <a:buNone/>
            </a:pPr>
            <a:r>
              <a:rPr lang="en-US" sz="1800" b="1">
                <a:solidFill>
                  <a:srgbClr val="000000"/>
                </a:solidFill>
              </a:rPr>
              <a:t>Performance Standards </a:t>
            </a:r>
          </a:p>
          <a:p>
            <a:pPr fontAlgn="base">
              <a:spcBef>
                <a:spcPts val="0"/>
              </a:spcBef>
            </a:pPr>
            <a:r>
              <a:rPr lang="en-US" sz="1600">
                <a:solidFill>
                  <a:srgbClr val="000000"/>
                </a:solidFill>
              </a:rPr>
              <a:t>Acceptable performance for the above measure is set at 75% of the planned goal. </a:t>
            </a:r>
          </a:p>
          <a:p>
            <a:pPr marL="0" indent="0" fontAlgn="base">
              <a:buNone/>
            </a:pPr>
            <a:endParaRPr lang="en-US" sz="700">
              <a:solidFill>
                <a:srgbClr val="000000"/>
              </a:solidFill>
            </a:endParaRPr>
          </a:p>
          <a:p>
            <a:pPr marL="0" indent="0" fontAlgn="base">
              <a:spcBef>
                <a:spcPts val="0"/>
              </a:spcBef>
              <a:buNone/>
            </a:pPr>
            <a:r>
              <a:rPr lang="en-US" sz="1800" b="1">
                <a:solidFill>
                  <a:srgbClr val="000000"/>
                </a:solidFill>
              </a:rPr>
              <a:t>Outcome Metrics</a:t>
            </a:r>
          </a:p>
          <a:p>
            <a:pPr fontAlgn="base">
              <a:spcBef>
                <a:spcPts val="0"/>
              </a:spcBef>
            </a:pPr>
            <a:r>
              <a:rPr lang="en-US" sz="1600">
                <a:solidFill>
                  <a:srgbClr val="000000"/>
                </a:solidFill>
              </a:rPr>
              <a:t>JTED program will keep track of outcomes utilizing the Illinois workNet system. These metrics will inform the Department of the efficiency and effectiveness of employment and training services provided under this NOFO</a:t>
            </a:r>
          </a:p>
          <a:p>
            <a:pPr marL="0" indent="0" fontAlgn="base">
              <a:spcBef>
                <a:spcPts val="0"/>
              </a:spcBef>
              <a:buNone/>
            </a:pPr>
            <a:endParaRPr lang="en-US" sz="1200" b="1">
              <a:solidFill>
                <a:srgbClr val="000000"/>
              </a:solidFill>
            </a:endParaRPr>
          </a:p>
          <a:p>
            <a:pPr marL="0" indent="0" fontAlgn="base">
              <a:spcBef>
                <a:spcPts val="0"/>
              </a:spcBef>
              <a:buNone/>
            </a:pPr>
            <a:r>
              <a:rPr lang="en-US" sz="1800" b="1">
                <a:solidFill>
                  <a:srgbClr val="000000"/>
                </a:solidFill>
              </a:rPr>
              <a:t>Performance Reports</a:t>
            </a:r>
          </a:p>
          <a:p>
            <a:pPr fontAlgn="base">
              <a:spcBef>
                <a:spcPts val="0"/>
              </a:spcBef>
            </a:pPr>
            <a:r>
              <a:rPr lang="en-US" sz="1600">
                <a:solidFill>
                  <a:srgbClr val="000000"/>
                </a:solidFill>
              </a:rPr>
              <a:t>The Department requires reporting on targeted communities, target population characteristics, service, matching funds, and outcomes; collected by grantees and available through Illinois workNet system. </a:t>
            </a:r>
          </a:p>
          <a:p>
            <a:pPr marL="0" indent="0">
              <a:buNone/>
            </a:pPr>
            <a:endParaRPr lang="en-US" sz="1600">
              <a:solidFill>
                <a:srgbClr val="172169"/>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6F8D8A81-DF61-4B78-8B20-9B0026AFDFBE}"/>
              </a:ext>
            </a:extLst>
          </p:cNvPr>
          <p:cNvSpPr txBox="1">
            <a:spLocks/>
          </p:cNvSpPr>
          <p:nvPr/>
        </p:nvSpPr>
        <p:spPr>
          <a:xfrm>
            <a:off x="2518643" y="738690"/>
            <a:ext cx="9359035" cy="722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a:solidFill>
                  <a:srgbClr val="002060"/>
                </a:solidFill>
                <a:latin typeface="+mj-lt"/>
                <a:cs typeface="Times New Roman" panose="02020603050405020304" pitchFamily="18" charset="0"/>
              </a:rPr>
              <a:t>JTED Performance</a:t>
            </a:r>
          </a:p>
        </p:txBody>
      </p:sp>
      <p:pic>
        <p:nvPicPr>
          <p:cNvPr id="11" name="Graphic 10" descr="Checklist with solid fill">
            <a:extLst>
              <a:ext uri="{FF2B5EF4-FFF2-40B4-BE49-F238E27FC236}">
                <a16:creationId xmlns:a16="http://schemas.microsoft.com/office/drawing/2014/main" id="{F89DBFD2-0BED-9B4E-8D1C-DE7322F64A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3432" y="1852456"/>
            <a:ext cx="3719146" cy="3719146"/>
          </a:xfrm>
          <a:prstGeom prst="rect">
            <a:avLst/>
          </a:prstGeom>
        </p:spPr>
      </p:pic>
      <p:sp>
        <p:nvSpPr>
          <p:cNvPr id="6" name="TextBox 5">
            <a:extLst>
              <a:ext uri="{FF2B5EF4-FFF2-40B4-BE49-F238E27FC236}">
                <a16:creationId xmlns:a16="http://schemas.microsoft.com/office/drawing/2014/main" id="{5056E51D-5CBB-3C4C-BECB-DACD8FD866CB}"/>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14</a:t>
            </a:r>
          </a:p>
        </p:txBody>
      </p:sp>
    </p:spTree>
    <p:extLst>
      <p:ext uri="{BB962C8B-B14F-4D97-AF65-F5344CB8AC3E}">
        <p14:creationId xmlns:p14="http://schemas.microsoft.com/office/powerpoint/2010/main" val="2423412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75B4F1D-04D9-2D49-8FE0-AD78B7485C94}"/>
              </a:ext>
            </a:extLst>
          </p:cNvPr>
          <p:cNvSpPr>
            <a:spLocks noGrp="1"/>
          </p:cNvSpPr>
          <p:nvPr>
            <p:ph sz="half" idx="1"/>
          </p:nvPr>
        </p:nvSpPr>
        <p:spPr>
          <a:xfrm>
            <a:off x="1151651" y="1768841"/>
            <a:ext cx="6666806" cy="4406576"/>
          </a:xfrm>
        </p:spPr>
        <p:txBody>
          <a:bodyPr>
            <a:noAutofit/>
          </a:bodyPr>
          <a:lstStyle/>
          <a:p>
            <a:pPr marL="0" indent="0" fontAlgn="base">
              <a:spcBef>
                <a:spcPts val="0"/>
              </a:spcBef>
              <a:buNone/>
            </a:pPr>
            <a:r>
              <a:rPr lang="en-US" sz="1800" b="1">
                <a:solidFill>
                  <a:srgbClr val="000000"/>
                </a:solidFill>
              </a:rPr>
              <a:t>Performance Goals</a:t>
            </a:r>
          </a:p>
          <a:p>
            <a:pPr marL="0" indent="0" fontAlgn="base">
              <a:spcBef>
                <a:spcPts val="0"/>
              </a:spcBef>
              <a:buNone/>
            </a:pPr>
            <a:r>
              <a:rPr lang="en-US" sz="1800">
                <a:solidFill>
                  <a:srgbClr val="000000"/>
                </a:solidFill>
              </a:rPr>
              <a:t>Applicants are required to establish performance goals. </a:t>
            </a:r>
          </a:p>
          <a:p>
            <a:pPr algn="l" rtl="0" fontAlgn="base">
              <a:buFont typeface="Arial" panose="020B0604020202020204" pitchFamily="34" charset="0"/>
              <a:buChar char="•"/>
            </a:pPr>
            <a:r>
              <a:rPr lang="en-US" sz="1800"/>
              <a:t>Number of individuals enrolled in the program  </a:t>
            </a:r>
          </a:p>
          <a:p>
            <a:pPr algn="l" rtl="0" fontAlgn="base">
              <a:buFont typeface="Arial" panose="020B0604020202020204" pitchFamily="34" charset="0"/>
              <a:buChar char="•"/>
            </a:pPr>
            <a:r>
              <a:rPr lang="en-US" sz="1800"/>
              <a:t>Number of individuals completing the program  </a:t>
            </a:r>
          </a:p>
          <a:p>
            <a:pPr algn="l" rtl="0" fontAlgn="base">
              <a:buFont typeface="Arial" panose="020B0604020202020204" pitchFamily="34" charset="0"/>
              <a:buChar char="•"/>
            </a:pPr>
            <a:r>
              <a:rPr lang="en-US" sz="1800"/>
              <a:t>Number of individuals obtaining credential(s)  </a:t>
            </a:r>
          </a:p>
          <a:p>
            <a:pPr algn="l" rtl="0" fontAlgn="base">
              <a:buFont typeface="Arial" panose="020B0604020202020204" pitchFamily="34" charset="0"/>
              <a:buChar char="•"/>
            </a:pPr>
            <a:r>
              <a:rPr lang="en-US" sz="1800"/>
              <a:t>Number of individuals that achieve a measurable skill gain </a:t>
            </a:r>
          </a:p>
          <a:p>
            <a:pPr algn="l" rtl="0" fontAlgn="base">
              <a:buFont typeface="Arial" panose="020B0604020202020204" pitchFamily="34" charset="0"/>
              <a:buChar char="•"/>
            </a:pPr>
            <a:r>
              <a:rPr lang="en-US" sz="1800"/>
              <a:t>Number of individuals placed in post-secondary education  </a:t>
            </a:r>
          </a:p>
          <a:p>
            <a:pPr algn="l" rtl="0" fontAlgn="base">
              <a:buFont typeface="Arial" panose="020B0604020202020204" pitchFamily="34" charset="0"/>
              <a:buChar char="•"/>
            </a:pPr>
            <a:r>
              <a:rPr lang="en-US" sz="1800"/>
              <a:t>Number of individuals placed in unsubsidized employment   </a:t>
            </a:r>
          </a:p>
          <a:p>
            <a:pPr algn="l" rtl="0" fontAlgn="base">
              <a:buFont typeface="Arial" panose="020B0604020202020204" pitchFamily="34" charset="0"/>
              <a:buChar char="•"/>
            </a:pPr>
            <a:r>
              <a:rPr lang="en-US" sz="1800"/>
              <a:t>Number of individuals retained in unsubsidized employment for 6 and 12 months  </a:t>
            </a:r>
          </a:p>
          <a:p>
            <a:pPr algn="l" rtl="0" fontAlgn="base">
              <a:buFont typeface="Arial" panose="020B0604020202020204" pitchFamily="34" charset="0"/>
              <a:buChar char="•"/>
            </a:pPr>
            <a:r>
              <a:rPr lang="en-US" sz="1800"/>
              <a:t>Number of individuals experiencing a wage/benefit increase (Incumbent worker)  </a:t>
            </a:r>
          </a:p>
          <a:p>
            <a:pPr marL="0" indent="0">
              <a:buNone/>
            </a:pPr>
            <a:endParaRPr lang="en-US" sz="1600">
              <a:solidFill>
                <a:srgbClr val="172169"/>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6F8D8A81-DF61-4B78-8B20-9B0026AFDFBE}"/>
              </a:ext>
            </a:extLst>
          </p:cNvPr>
          <p:cNvSpPr txBox="1">
            <a:spLocks/>
          </p:cNvSpPr>
          <p:nvPr/>
        </p:nvSpPr>
        <p:spPr>
          <a:xfrm>
            <a:off x="2518643" y="738690"/>
            <a:ext cx="9359035" cy="722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a:solidFill>
                  <a:srgbClr val="002060"/>
                </a:solidFill>
                <a:latin typeface="+mj-lt"/>
                <a:cs typeface="Times New Roman" panose="02020603050405020304" pitchFamily="18" charset="0"/>
              </a:rPr>
              <a:t>JTED Performance Goals</a:t>
            </a:r>
          </a:p>
        </p:txBody>
      </p:sp>
      <p:pic>
        <p:nvPicPr>
          <p:cNvPr id="11" name="Graphic 10" descr="Checklist with solid fill">
            <a:extLst>
              <a:ext uri="{FF2B5EF4-FFF2-40B4-BE49-F238E27FC236}">
                <a16:creationId xmlns:a16="http://schemas.microsoft.com/office/drawing/2014/main" id="{F89DBFD2-0BED-9B4E-8D1C-DE7322F64A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70481" y="1879089"/>
            <a:ext cx="3719146" cy="3719146"/>
          </a:xfrm>
          <a:prstGeom prst="rect">
            <a:avLst/>
          </a:prstGeom>
        </p:spPr>
      </p:pic>
      <p:sp>
        <p:nvSpPr>
          <p:cNvPr id="6" name="TextBox 5">
            <a:extLst>
              <a:ext uri="{FF2B5EF4-FFF2-40B4-BE49-F238E27FC236}">
                <a16:creationId xmlns:a16="http://schemas.microsoft.com/office/drawing/2014/main" id="{5056E51D-5CBB-3C4C-BECB-DACD8FD866CB}"/>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14</a:t>
            </a:r>
          </a:p>
        </p:txBody>
      </p:sp>
    </p:spTree>
    <p:extLst>
      <p:ext uri="{BB962C8B-B14F-4D97-AF65-F5344CB8AC3E}">
        <p14:creationId xmlns:p14="http://schemas.microsoft.com/office/powerpoint/2010/main" val="344914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8D35-E3A2-4845-975F-68349B8800AF}"/>
              </a:ext>
            </a:extLst>
          </p:cNvPr>
          <p:cNvSpPr>
            <a:spLocks noGrp="1"/>
          </p:cNvSpPr>
          <p:nvPr>
            <p:ph type="title"/>
          </p:nvPr>
        </p:nvSpPr>
        <p:spPr/>
        <p:txBody>
          <a:bodyPr>
            <a:normAutofit fontScale="90000"/>
          </a:bodyPr>
          <a:lstStyle/>
          <a:p>
            <a:pPr algn="ctr"/>
            <a:r>
              <a:rPr lang="en-US"/>
              <a:t>Agenda</a:t>
            </a:r>
          </a:p>
        </p:txBody>
      </p:sp>
      <p:sp>
        <p:nvSpPr>
          <p:cNvPr id="3" name="Content Placeholder 2">
            <a:extLst>
              <a:ext uri="{FF2B5EF4-FFF2-40B4-BE49-F238E27FC236}">
                <a16:creationId xmlns:a16="http://schemas.microsoft.com/office/drawing/2014/main" id="{ECA5DCE1-F8AE-4D8D-8F9D-B85254E10127}"/>
              </a:ext>
            </a:extLst>
          </p:cNvPr>
          <p:cNvSpPr>
            <a:spLocks noGrp="1"/>
          </p:cNvSpPr>
          <p:nvPr>
            <p:ph idx="1"/>
          </p:nvPr>
        </p:nvSpPr>
        <p:spPr>
          <a:xfrm>
            <a:off x="1099457" y="2118167"/>
            <a:ext cx="10515600" cy="4058796"/>
          </a:xfrm>
        </p:spPr>
        <p:txBody>
          <a:bodyPr vert="horz" lIns="91440" tIns="45720" rIns="91440" bIns="45720" rtlCol="0" anchor="t">
            <a:normAutofit fontScale="70000" lnSpcReduction="20000"/>
          </a:bodyPr>
          <a:lstStyle/>
          <a:p>
            <a:r>
              <a:rPr lang="en-US" sz="4000"/>
              <a:t>JTED Round 2 Program Overview</a:t>
            </a:r>
          </a:p>
          <a:p>
            <a:pPr lvl="1"/>
            <a:r>
              <a:rPr lang="en-US" sz="3600"/>
              <a:t>Program Design</a:t>
            </a:r>
            <a:endParaRPr lang="en-US" sz="3600">
              <a:cs typeface="Calibri"/>
            </a:endParaRPr>
          </a:p>
          <a:p>
            <a:pPr lvl="1"/>
            <a:r>
              <a:rPr lang="en-US" sz="3600">
                <a:cs typeface="Calibri"/>
              </a:rPr>
              <a:t>Program Services</a:t>
            </a:r>
            <a:endParaRPr lang="en-US" sz="3600"/>
          </a:p>
          <a:p>
            <a:pPr lvl="1"/>
            <a:r>
              <a:rPr lang="en-US" sz="3600">
                <a:cs typeface="Calibri"/>
              </a:rPr>
              <a:t>Perforance Goals and Outcomes</a:t>
            </a:r>
            <a:endParaRPr lang="en-US" sz="3600"/>
          </a:p>
          <a:p>
            <a:r>
              <a:rPr lang="en-US" sz="4000"/>
              <a:t>Application Components</a:t>
            </a:r>
            <a:endParaRPr lang="en-US" sz="4000">
              <a:cs typeface="Calibri"/>
            </a:endParaRPr>
          </a:p>
          <a:p>
            <a:pPr lvl="1"/>
            <a:r>
              <a:rPr lang="en-US" sz="3600">
                <a:cs typeface="Calibri"/>
              </a:rPr>
              <a:t>Capacity</a:t>
            </a:r>
          </a:p>
          <a:p>
            <a:pPr lvl="1"/>
            <a:r>
              <a:rPr lang="en-US" sz="3600">
                <a:cs typeface="Calibri"/>
              </a:rPr>
              <a:t>Need</a:t>
            </a:r>
          </a:p>
          <a:p>
            <a:pPr lvl="1"/>
            <a:r>
              <a:rPr lang="en-US" sz="3600">
                <a:cs typeface="Calibri"/>
              </a:rPr>
              <a:t>Program Plan</a:t>
            </a:r>
          </a:p>
          <a:p>
            <a:pPr lvl="1"/>
            <a:r>
              <a:rPr lang="en-US" sz="3600">
                <a:cs typeface="Calibri"/>
              </a:rPr>
              <a:t>Budget</a:t>
            </a:r>
          </a:p>
          <a:p>
            <a:pPr marL="457200" lvl="1" indent="0">
              <a:buNone/>
            </a:pPr>
            <a:endParaRPr lang="en-US" sz="3600">
              <a:cs typeface="Calibri"/>
            </a:endParaRPr>
          </a:p>
          <a:p>
            <a:r>
              <a:rPr lang="en-US" sz="4000"/>
              <a:t>Submission and Review Criteria</a:t>
            </a:r>
            <a:endParaRPr lang="en-US" sz="4000">
              <a:cs typeface="Calibri" panose="020F0502020204030204"/>
            </a:endParaRPr>
          </a:p>
        </p:txBody>
      </p:sp>
      <p:sp>
        <p:nvSpPr>
          <p:cNvPr id="4" name="Slide Number Placeholder 3">
            <a:extLst>
              <a:ext uri="{FF2B5EF4-FFF2-40B4-BE49-F238E27FC236}">
                <a16:creationId xmlns:a16="http://schemas.microsoft.com/office/drawing/2014/main" id="{C7A264A1-E886-4B03-9621-07FEE1773966}"/>
              </a:ext>
            </a:extLst>
          </p:cNvPr>
          <p:cNvSpPr>
            <a:spLocks noGrp="1"/>
          </p:cNvSpPr>
          <p:nvPr>
            <p:ph type="sldNum" sz="quarter" idx="12"/>
          </p:nvPr>
        </p:nvSpPr>
        <p:spPr/>
        <p:txBody>
          <a:bodyPr/>
          <a:lstStyle/>
          <a:p>
            <a:fld id="{62E03C93-A8B5-5E4D-ADDE-FACFC10B3CD1}" type="slidenum">
              <a:rPr lang="en-US" smtClean="0"/>
              <a:pPr/>
              <a:t>2</a:t>
            </a:fld>
            <a:endParaRPr lang="en-US"/>
          </a:p>
        </p:txBody>
      </p:sp>
    </p:spTree>
    <p:extLst>
      <p:ext uri="{BB962C8B-B14F-4D97-AF65-F5344CB8AC3E}">
        <p14:creationId xmlns:p14="http://schemas.microsoft.com/office/powerpoint/2010/main" val="1749948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9D78B-A826-9843-B783-0F57541404D5}"/>
              </a:ext>
            </a:extLst>
          </p:cNvPr>
          <p:cNvSpPr>
            <a:spLocks noGrp="1"/>
          </p:cNvSpPr>
          <p:nvPr>
            <p:ph type="title"/>
          </p:nvPr>
        </p:nvSpPr>
        <p:spPr>
          <a:xfrm>
            <a:off x="3685360" y="660183"/>
            <a:ext cx="7616143" cy="561049"/>
          </a:xfrm>
        </p:spPr>
        <p:txBody>
          <a:bodyPr>
            <a:normAutofit fontScale="90000"/>
          </a:bodyPr>
          <a:lstStyle/>
          <a:p>
            <a:pPr algn="ctr"/>
            <a:r>
              <a:rPr lang="en-US">
                <a:latin typeface="+mn-lt"/>
                <a:cs typeface="Times New Roman" panose="02020603050405020304" pitchFamily="18" charset="0"/>
              </a:rPr>
              <a:t>JTED Outcome Metrics</a:t>
            </a:r>
          </a:p>
        </p:txBody>
      </p:sp>
      <p:sp>
        <p:nvSpPr>
          <p:cNvPr id="6" name="Content Placeholder 5">
            <a:extLst>
              <a:ext uri="{FF2B5EF4-FFF2-40B4-BE49-F238E27FC236}">
                <a16:creationId xmlns:a16="http://schemas.microsoft.com/office/drawing/2014/main" id="{11E10F41-DDAD-A54A-A393-EACF79BAD0DB}"/>
              </a:ext>
            </a:extLst>
          </p:cNvPr>
          <p:cNvSpPr>
            <a:spLocks noGrp="1"/>
          </p:cNvSpPr>
          <p:nvPr>
            <p:ph idx="1"/>
          </p:nvPr>
        </p:nvSpPr>
        <p:spPr>
          <a:xfrm>
            <a:off x="781397" y="1667933"/>
            <a:ext cx="7641582" cy="4529884"/>
          </a:xfrm>
        </p:spPr>
        <p:txBody>
          <a:bodyPr>
            <a:noAutofit/>
          </a:bodyPr>
          <a:lstStyle/>
          <a:p>
            <a:pPr marL="0" indent="0" fontAlgn="base">
              <a:spcBef>
                <a:spcPts val="0"/>
              </a:spcBef>
              <a:buNone/>
            </a:pPr>
            <a:r>
              <a:rPr lang="en-US" sz="1800" b="1">
                <a:solidFill>
                  <a:srgbClr val="000000"/>
                </a:solidFill>
              </a:rPr>
              <a:t>Performance Metrics</a:t>
            </a:r>
            <a:endParaRPr lang="en-US" sz="1800">
              <a:solidFill>
                <a:schemeClr val="tx1"/>
              </a:solidFill>
            </a:endParaRPr>
          </a:p>
          <a:p>
            <a:pPr marL="0" indent="0" fontAlgn="base">
              <a:spcBef>
                <a:spcPts val="0"/>
              </a:spcBef>
              <a:buNone/>
            </a:pPr>
            <a:r>
              <a:rPr lang="en-US" sz="1800">
                <a:solidFill>
                  <a:schemeClr val="tx1"/>
                </a:solidFill>
              </a:rPr>
              <a:t>  </a:t>
            </a:r>
          </a:p>
          <a:p>
            <a:pPr fontAlgn="base">
              <a:spcBef>
                <a:spcPts val="0"/>
              </a:spcBef>
              <a:buFont typeface="Wingdings" pitchFamily="2" charset="2"/>
              <a:buChar char="q"/>
            </a:pPr>
            <a:r>
              <a:rPr lang="en-US" sz="1800">
                <a:solidFill>
                  <a:schemeClr val="tx1"/>
                </a:solidFill>
              </a:rPr>
              <a:t>Performance metrics includes (but not limited to the following): </a:t>
            </a:r>
          </a:p>
          <a:p>
            <a:pPr lvl="1" fontAlgn="base">
              <a:spcBef>
                <a:spcPts val="0"/>
              </a:spcBef>
              <a:buFont typeface="Wingdings" pitchFamily="2" charset="2"/>
              <a:buChar char="§"/>
            </a:pPr>
            <a:r>
              <a:rPr lang="en-US" sz="1800">
                <a:solidFill>
                  <a:schemeClr val="tx1"/>
                </a:solidFill>
              </a:rPr>
              <a:t>Number of businesses engaged</a:t>
            </a:r>
          </a:p>
          <a:p>
            <a:pPr lvl="1" fontAlgn="base">
              <a:spcBef>
                <a:spcPts val="0"/>
              </a:spcBef>
              <a:buFont typeface="Wingdings" pitchFamily="2" charset="2"/>
              <a:buChar char="§"/>
            </a:pPr>
            <a:r>
              <a:rPr lang="en-US" sz="1800">
                <a:solidFill>
                  <a:schemeClr val="tx1"/>
                </a:solidFill>
              </a:rPr>
              <a:t>Number of individuals placed and number acquiring an Industry-Linked Credential, Certification, or License</a:t>
            </a:r>
          </a:p>
          <a:p>
            <a:pPr lvl="1" fontAlgn="base">
              <a:spcBef>
                <a:spcPts val="0"/>
              </a:spcBef>
              <a:buFont typeface="Wingdings" pitchFamily="2" charset="2"/>
              <a:buChar char="§"/>
            </a:pPr>
            <a:r>
              <a:rPr lang="en-US" sz="1800">
                <a:solidFill>
                  <a:schemeClr val="tx1"/>
                </a:solidFill>
              </a:rPr>
              <a:t>Number of individuals placed and number completing a Pre-Apprenticeship, Registered Apprenticeship, or a Non-Registered Apprenticeship Program</a:t>
            </a:r>
          </a:p>
          <a:p>
            <a:pPr lvl="1" fontAlgn="base">
              <a:spcBef>
                <a:spcPts val="0"/>
              </a:spcBef>
              <a:buFont typeface="Wingdings" pitchFamily="2" charset="2"/>
              <a:buChar char="§"/>
            </a:pPr>
            <a:r>
              <a:rPr lang="en-US" sz="1800">
                <a:solidFill>
                  <a:schemeClr val="tx1"/>
                </a:solidFill>
              </a:rPr>
              <a:t>Number of individuals placed and number completing an OJT </a:t>
            </a:r>
          </a:p>
          <a:p>
            <a:pPr lvl="1" fontAlgn="base">
              <a:spcBef>
                <a:spcPts val="0"/>
              </a:spcBef>
              <a:buFont typeface="Wingdings" pitchFamily="2" charset="2"/>
              <a:buChar char="§"/>
            </a:pPr>
            <a:r>
              <a:rPr lang="en-US" sz="1800">
                <a:solidFill>
                  <a:schemeClr val="tx1"/>
                </a:solidFill>
              </a:rPr>
              <a:t>Number of individuals placed and number completing a paid work experience or internship</a:t>
            </a:r>
          </a:p>
          <a:p>
            <a:pPr lvl="1" fontAlgn="base">
              <a:spcBef>
                <a:spcPts val="0"/>
              </a:spcBef>
              <a:buFont typeface="Wingdings" pitchFamily="2" charset="2"/>
              <a:buChar char="§"/>
            </a:pPr>
            <a:r>
              <a:rPr lang="en-US" sz="1800">
                <a:solidFill>
                  <a:schemeClr val="tx1"/>
                </a:solidFill>
              </a:rPr>
              <a:t>Number of individuals continuing a Pre-Apprenticeship, Registered Apprenticeship, or a Non-Registered Apprenticeship Program at case closure</a:t>
            </a:r>
          </a:p>
          <a:p>
            <a:pPr lvl="1" fontAlgn="base">
              <a:spcBef>
                <a:spcPts val="0"/>
              </a:spcBef>
              <a:buFont typeface="Wingdings" pitchFamily="2" charset="2"/>
              <a:buChar char="§"/>
            </a:pPr>
            <a:r>
              <a:rPr lang="en-US" sz="1800">
                <a:solidFill>
                  <a:schemeClr val="tx1"/>
                </a:solidFill>
              </a:rPr>
              <a:t>Number of individuals achieving digital competency </a:t>
            </a:r>
          </a:p>
          <a:p>
            <a:pPr lvl="1" fontAlgn="base">
              <a:spcBef>
                <a:spcPts val="0"/>
              </a:spcBef>
              <a:buFont typeface="Wingdings" pitchFamily="2" charset="2"/>
              <a:buChar char="§"/>
            </a:pPr>
            <a:r>
              <a:rPr lang="en-US" sz="1800">
                <a:solidFill>
                  <a:schemeClr val="tx1"/>
                </a:solidFill>
              </a:rPr>
              <a:t>Number of individuals employed in the sector</a:t>
            </a:r>
          </a:p>
          <a:p>
            <a:pPr lvl="1" fontAlgn="base">
              <a:spcBef>
                <a:spcPts val="0"/>
              </a:spcBef>
              <a:buFont typeface="Wingdings" pitchFamily="2" charset="2"/>
              <a:buChar char="§"/>
            </a:pPr>
            <a:r>
              <a:rPr lang="en-US" sz="1800">
                <a:solidFill>
                  <a:schemeClr val="tx1"/>
                </a:solidFill>
              </a:rPr>
              <a:t>Number of individuals promoted in the sector</a:t>
            </a:r>
          </a:p>
        </p:txBody>
      </p:sp>
      <p:sp>
        <p:nvSpPr>
          <p:cNvPr id="4" name="Slide Number Placeholder 3">
            <a:extLst>
              <a:ext uri="{FF2B5EF4-FFF2-40B4-BE49-F238E27FC236}">
                <a16:creationId xmlns:a16="http://schemas.microsoft.com/office/drawing/2014/main" id="{64842D4E-E74C-564B-9786-0A85CFB63099}"/>
              </a:ext>
            </a:extLst>
          </p:cNvPr>
          <p:cNvSpPr>
            <a:spLocks noGrp="1"/>
          </p:cNvSpPr>
          <p:nvPr>
            <p:ph type="sldNum" sz="quarter" idx="12"/>
          </p:nvPr>
        </p:nvSpPr>
        <p:spPr/>
        <p:txBody>
          <a:bodyPr/>
          <a:lstStyle/>
          <a:p>
            <a:fld id="{62E03C93-A8B5-5E4D-ADDE-FACFC10B3CD1}" type="slidenum">
              <a:rPr lang="en-US" smtClean="0"/>
              <a:pPr/>
              <a:t>20</a:t>
            </a:fld>
            <a:endParaRPr lang="en-US"/>
          </a:p>
        </p:txBody>
      </p:sp>
      <p:pic>
        <p:nvPicPr>
          <p:cNvPr id="10" name="Graphic 9" descr="Checklist with solid fill">
            <a:extLst>
              <a:ext uri="{FF2B5EF4-FFF2-40B4-BE49-F238E27FC236}">
                <a16:creationId xmlns:a16="http://schemas.microsoft.com/office/drawing/2014/main" id="{195204EE-C56E-ED45-9669-1BC04554B4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57218" y="1852456"/>
            <a:ext cx="3719146" cy="3719146"/>
          </a:xfrm>
          <a:prstGeom prst="rect">
            <a:avLst/>
          </a:prstGeom>
        </p:spPr>
      </p:pic>
      <p:sp>
        <p:nvSpPr>
          <p:cNvPr id="7" name="TextBox 6">
            <a:extLst>
              <a:ext uri="{FF2B5EF4-FFF2-40B4-BE49-F238E27FC236}">
                <a16:creationId xmlns:a16="http://schemas.microsoft.com/office/drawing/2014/main" id="{5DA69CA0-9432-2744-BB1B-E881A94ED2E7}"/>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14-15</a:t>
            </a:r>
          </a:p>
        </p:txBody>
      </p:sp>
    </p:spTree>
    <p:extLst>
      <p:ext uri="{BB962C8B-B14F-4D97-AF65-F5344CB8AC3E}">
        <p14:creationId xmlns:p14="http://schemas.microsoft.com/office/powerpoint/2010/main" val="2688681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B163-13EB-0443-9EC4-C150F1D0736D}"/>
              </a:ext>
            </a:extLst>
          </p:cNvPr>
          <p:cNvSpPr>
            <a:spLocks noGrp="1"/>
          </p:cNvSpPr>
          <p:nvPr>
            <p:ph type="title"/>
          </p:nvPr>
        </p:nvSpPr>
        <p:spPr>
          <a:xfrm>
            <a:off x="3413344" y="701301"/>
            <a:ext cx="7616143" cy="561049"/>
          </a:xfrm>
        </p:spPr>
        <p:txBody>
          <a:bodyPr>
            <a:noAutofit/>
          </a:bodyPr>
          <a:lstStyle/>
          <a:p>
            <a:pPr algn="ctr"/>
            <a:r>
              <a:rPr lang="en-US" sz="3600"/>
              <a:t>Application Components</a:t>
            </a:r>
          </a:p>
        </p:txBody>
      </p:sp>
      <p:sp>
        <p:nvSpPr>
          <p:cNvPr id="4" name="Slide Number Placeholder 3">
            <a:extLst>
              <a:ext uri="{FF2B5EF4-FFF2-40B4-BE49-F238E27FC236}">
                <a16:creationId xmlns:a16="http://schemas.microsoft.com/office/drawing/2014/main" id="{854D76D8-1EE7-284B-AC9F-E942D801CE83}"/>
              </a:ext>
            </a:extLst>
          </p:cNvPr>
          <p:cNvSpPr>
            <a:spLocks noGrp="1"/>
          </p:cNvSpPr>
          <p:nvPr>
            <p:ph type="sldNum" sz="quarter" idx="12"/>
          </p:nvPr>
        </p:nvSpPr>
        <p:spPr/>
        <p:txBody>
          <a:bodyPr/>
          <a:lstStyle/>
          <a:p>
            <a:fld id="{62E03C93-A8B5-5E4D-ADDE-FACFC10B3CD1}" type="slidenum">
              <a:rPr lang="en-US" smtClean="0"/>
              <a:pPr/>
              <a:t>21</a:t>
            </a:fld>
            <a:endParaRPr lang="en-US"/>
          </a:p>
        </p:txBody>
      </p:sp>
      <p:sp>
        <p:nvSpPr>
          <p:cNvPr id="7" name="TextBox 6">
            <a:extLst>
              <a:ext uri="{FF2B5EF4-FFF2-40B4-BE49-F238E27FC236}">
                <a16:creationId xmlns:a16="http://schemas.microsoft.com/office/drawing/2014/main" id="{98269145-7302-F54A-8841-1F528643742D}"/>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Page19-21</a:t>
            </a:r>
          </a:p>
        </p:txBody>
      </p:sp>
      <p:graphicFrame>
        <p:nvGraphicFramePr>
          <p:cNvPr id="8" name="Diagram 7">
            <a:extLst>
              <a:ext uri="{FF2B5EF4-FFF2-40B4-BE49-F238E27FC236}">
                <a16:creationId xmlns:a16="http://schemas.microsoft.com/office/drawing/2014/main" id="{019590C2-70A6-2D4E-84DF-4C11C34E14F3}"/>
              </a:ext>
            </a:extLst>
          </p:cNvPr>
          <p:cNvGraphicFramePr/>
          <p:nvPr>
            <p:extLst>
              <p:ext uri="{D42A27DB-BD31-4B8C-83A1-F6EECF244321}">
                <p14:modId xmlns:p14="http://schemas.microsoft.com/office/powerpoint/2010/main" val="2831429604"/>
              </p:ext>
            </p:extLst>
          </p:nvPr>
        </p:nvGraphicFramePr>
        <p:xfrm>
          <a:off x="391885" y="-70339"/>
          <a:ext cx="11177487" cy="7715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318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378772-0CCA-F243-ADC2-367D494E9F2E}"/>
              </a:ext>
            </a:extLst>
          </p:cNvPr>
          <p:cNvSpPr/>
          <p:nvPr/>
        </p:nvSpPr>
        <p:spPr>
          <a:xfrm>
            <a:off x="785906" y="1729268"/>
            <a:ext cx="10676467" cy="437839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FDA96398-BB4E-E24D-B1B1-FECB07AC87DD}"/>
              </a:ext>
            </a:extLst>
          </p:cNvPr>
          <p:cNvSpPr>
            <a:spLocks noGrp="1"/>
          </p:cNvSpPr>
          <p:nvPr>
            <p:ph type="title"/>
          </p:nvPr>
        </p:nvSpPr>
        <p:spPr>
          <a:xfrm>
            <a:off x="3172183" y="682546"/>
            <a:ext cx="7616143" cy="561049"/>
          </a:xfrm>
        </p:spPr>
        <p:txBody>
          <a:bodyPr>
            <a:noAutofit/>
          </a:bodyPr>
          <a:lstStyle/>
          <a:p>
            <a:pPr algn="ctr"/>
            <a:r>
              <a:rPr lang="en-US" sz="3600"/>
              <a:t>Application Organization Capacity</a:t>
            </a:r>
          </a:p>
        </p:txBody>
      </p:sp>
      <p:sp>
        <p:nvSpPr>
          <p:cNvPr id="3" name="Content Placeholder 2">
            <a:extLst>
              <a:ext uri="{FF2B5EF4-FFF2-40B4-BE49-F238E27FC236}">
                <a16:creationId xmlns:a16="http://schemas.microsoft.com/office/drawing/2014/main" id="{32FF2FD8-9A3A-A443-9A6F-4FCF454CC962}"/>
              </a:ext>
            </a:extLst>
          </p:cNvPr>
          <p:cNvSpPr>
            <a:spLocks noGrp="1"/>
          </p:cNvSpPr>
          <p:nvPr>
            <p:ph idx="1"/>
          </p:nvPr>
        </p:nvSpPr>
        <p:spPr>
          <a:xfrm>
            <a:off x="944380" y="1888761"/>
            <a:ext cx="11033245" cy="4969239"/>
          </a:xfrm>
        </p:spPr>
        <p:txBody>
          <a:bodyPr/>
          <a:lstStyle/>
          <a:p>
            <a:pPr>
              <a:spcBef>
                <a:spcPts val="1800"/>
              </a:spcBef>
            </a:pPr>
            <a:r>
              <a:rPr lang="en-US">
                <a:solidFill>
                  <a:schemeClr val="tx1"/>
                </a:solidFill>
              </a:rPr>
              <a:t>Applicants' history, partners and staff capacity </a:t>
            </a:r>
          </a:p>
          <a:p>
            <a:pPr>
              <a:spcBef>
                <a:spcPts val="1800"/>
              </a:spcBef>
            </a:pPr>
            <a:r>
              <a:rPr lang="en-US">
                <a:solidFill>
                  <a:schemeClr val="tx1"/>
                </a:solidFill>
              </a:rPr>
              <a:t>Capacity to run a successful training program and complete </a:t>
            </a:r>
          </a:p>
          <a:p>
            <a:pPr marL="0" indent="0">
              <a:spcBef>
                <a:spcPts val="1800"/>
              </a:spcBef>
              <a:buNone/>
            </a:pPr>
            <a:r>
              <a:rPr lang="en-US">
                <a:solidFill>
                  <a:schemeClr val="tx1"/>
                </a:solidFill>
              </a:rPr>
              <a:t>within the timeframe </a:t>
            </a:r>
          </a:p>
          <a:p>
            <a:pPr>
              <a:spcBef>
                <a:spcPts val="1800"/>
              </a:spcBef>
            </a:pPr>
            <a:r>
              <a:rPr lang="en-US">
                <a:solidFill>
                  <a:schemeClr val="tx1"/>
                </a:solidFill>
              </a:rPr>
              <a:t>Relationships with business in the targeted industries</a:t>
            </a:r>
          </a:p>
          <a:p>
            <a:pPr>
              <a:spcBef>
                <a:spcPts val="1800"/>
              </a:spcBef>
            </a:pPr>
            <a:r>
              <a:rPr lang="en-US">
                <a:solidFill>
                  <a:schemeClr val="tx1"/>
                </a:solidFill>
              </a:rPr>
              <a:t>Experience in working with the target/priority population</a:t>
            </a:r>
          </a:p>
          <a:p>
            <a:pPr>
              <a:spcBef>
                <a:spcPts val="1800"/>
              </a:spcBef>
            </a:pPr>
            <a:r>
              <a:rPr lang="en-US">
                <a:solidFill>
                  <a:schemeClr val="tx1"/>
                </a:solidFill>
              </a:rPr>
              <a:t>Expertise in working with training providers/partners</a:t>
            </a:r>
          </a:p>
        </p:txBody>
      </p:sp>
      <p:sp>
        <p:nvSpPr>
          <p:cNvPr id="4" name="Slide Number Placeholder 3">
            <a:extLst>
              <a:ext uri="{FF2B5EF4-FFF2-40B4-BE49-F238E27FC236}">
                <a16:creationId xmlns:a16="http://schemas.microsoft.com/office/drawing/2014/main" id="{B55FF799-337B-B341-890A-ADBCA1BB4B94}"/>
              </a:ext>
            </a:extLst>
          </p:cNvPr>
          <p:cNvSpPr>
            <a:spLocks noGrp="1"/>
          </p:cNvSpPr>
          <p:nvPr>
            <p:ph type="sldNum" sz="quarter" idx="12"/>
          </p:nvPr>
        </p:nvSpPr>
        <p:spPr/>
        <p:txBody>
          <a:bodyPr/>
          <a:lstStyle/>
          <a:p>
            <a:fld id="{62E03C93-A8B5-5E4D-ADDE-FACFC10B3CD1}" type="slidenum">
              <a:rPr lang="en-US" smtClean="0"/>
              <a:pPr/>
              <a:t>22</a:t>
            </a:fld>
            <a:endParaRPr lang="en-US"/>
          </a:p>
        </p:txBody>
      </p:sp>
      <p:sp>
        <p:nvSpPr>
          <p:cNvPr id="5" name="TextBox 4">
            <a:extLst>
              <a:ext uri="{FF2B5EF4-FFF2-40B4-BE49-F238E27FC236}">
                <a16:creationId xmlns:a16="http://schemas.microsoft.com/office/drawing/2014/main" id="{FDE9C72A-7D9D-084E-BCBE-876F0601BB36}"/>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19-20</a:t>
            </a:r>
          </a:p>
        </p:txBody>
      </p:sp>
      <p:grpSp>
        <p:nvGrpSpPr>
          <p:cNvPr id="6" name="Group 5">
            <a:extLst>
              <a:ext uri="{FF2B5EF4-FFF2-40B4-BE49-F238E27FC236}">
                <a16:creationId xmlns:a16="http://schemas.microsoft.com/office/drawing/2014/main" id="{1DCBBA4B-22C6-0A4A-9C1B-D425E9747FFD}"/>
              </a:ext>
            </a:extLst>
          </p:cNvPr>
          <p:cNvGrpSpPr/>
          <p:nvPr/>
        </p:nvGrpSpPr>
        <p:grpSpPr>
          <a:xfrm>
            <a:off x="10414001" y="4765775"/>
            <a:ext cx="1563624" cy="1564382"/>
            <a:chOff x="1422" y="3033018"/>
            <a:chExt cx="2773163" cy="2773163"/>
          </a:xfrm>
        </p:grpSpPr>
        <p:sp>
          <p:nvSpPr>
            <p:cNvPr id="7" name="Oval 6">
              <a:extLst>
                <a:ext uri="{FF2B5EF4-FFF2-40B4-BE49-F238E27FC236}">
                  <a16:creationId xmlns:a16="http://schemas.microsoft.com/office/drawing/2014/main" id="{8FCA5DDE-4156-A74F-AC91-475F11CF4F84}"/>
                </a:ext>
              </a:extLst>
            </p:cNvPr>
            <p:cNvSpPr/>
            <p:nvPr/>
          </p:nvSpPr>
          <p:spPr>
            <a:xfrm>
              <a:off x="1422" y="3033018"/>
              <a:ext cx="2773163" cy="2773163"/>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tx1"/>
            </a:fontRef>
          </p:style>
        </p:sp>
        <p:sp>
          <p:nvSpPr>
            <p:cNvPr id="8" name="Oval 4">
              <a:extLst>
                <a:ext uri="{FF2B5EF4-FFF2-40B4-BE49-F238E27FC236}">
                  <a16:creationId xmlns:a16="http://schemas.microsoft.com/office/drawing/2014/main" id="{1676B982-2DD4-1C4E-AC0F-141CB1C17952}"/>
                </a:ext>
              </a:extLst>
            </p:cNvPr>
            <p:cNvSpPr txBox="1"/>
            <p:nvPr/>
          </p:nvSpPr>
          <p:spPr>
            <a:xfrm>
              <a:off x="204481" y="3439138"/>
              <a:ext cx="2367042" cy="196092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616" tIns="22860" rIns="152616" bIns="22860" numCol="1" spcCol="1270" anchor="ctr" anchorCtr="0">
              <a:noAutofit/>
            </a:bodyPr>
            <a:lstStyle/>
            <a:p>
              <a:pPr marL="0" lvl="0" indent="0" algn="ctr" defTabSz="800100">
                <a:lnSpc>
                  <a:spcPct val="90000"/>
                </a:lnSpc>
                <a:spcBef>
                  <a:spcPct val="0"/>
                </a:spcBef>
                <a:spcAft>
                  <a:spcPct val="35000"/>
                </a:spcAft>
                <a:buFont typeface="Wingdings" pitchFamily="2" charset="2"/>
                <a:buNone/>
              </a:pPr>
              <a:r>
                <a:rPr lang="en-US" sz="1200" b="1" kern="1200"/>
                <a:t>Application Organization Capacity </a:t>
              </a:r>
            </a:p>
          </p:txBody>
        </p:sp>
      </p:grpSp>
    </p:spTree>
    <p:extLst>
      <p:ext uri="{BB962C8B-B14F-4D97-AF65-F5344CB8AC3E}">
        <p14:creationId xmlns:p14="http://schemas.microsoft.com/office/powerpoint/2010/main" val="3226536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2554DA-7602-4841-9534-5E598924730B}"/>
              </a:ext>
            </a:extLst>
          </p:cNvPr>
          <p:cNvSpPr/>
          <p:nvPr/>
        </p:nvSpPr>
        <p:spPr>
          <a:xfrm>
            <a:off x="757765" y="1403879"/>
            <a:ext cx="10676467" cy="482388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63558D46-31D8-974D-B6BB-B9B37CAEFFB9}"/>
              </a:ext>
            </a:extLst>
          </p:cNvPr>
          <p:cNvSpPr>
            <a:spLocks noGrp="1"/>
          </p:cNvSpPr>
          <p:nvPr>
            <p:ph type="title"/>
          </p:nvPr>
        </p:nvSpPr>
        <p:spPr>
          <a:xfrm>
            <a:off x="3081748" y="715479"/>
            <a:ext cx="7616143" cy="561049"/>
          </a:xfrm>
        </p:spPr>
        <p:txBody>
          <a:bodyPr>
            <a:noAutofit/>
          </a:bodyPr>
          <a:lstStyle/>
          <a:p>
            <a:pPr algn="ctr"/>
            <a:r>
              <a:rPr lang="en-US" sz="3600"/>
              <a:t>Documentation of Need</a:t>
            </a:r>
          </a:p>
        </p:txBody>
      </p:sp>
      <p:sp>
        <p:nvSpPr>
          <p:cNvPr id="3" name="Content Placeholder 2">
            <a:extLst>
              <a:ext uri="{FF2B5EF4-FFF2-40B4-BE49-F238E27FC236}">
                <a16:creationId xmlns:a16="http://schemas.microsoft.com/office/drawing/2014/main" id="{9867CD20-EF3B-B742-AB30-56FDD383B5E6}"/>
              </a:ext>
            </a:extLst>
          </p:cNvPr>
          <p:cNvSpPr>
            <a:spLocks noGrp="1"/>
          </p:cNvSpPr>
          <p:nvPr>
            <p:ph idx="1"/>
          </p:nvPr>
        </p:nvSpPr>
        <p:spPr>
          <a:xfrm>
            <a:off x="1302693" y="1858781"/>
            <a:ext cx="9138093" cy="3882452"/>
          </a:xfrm>
        </p:spPr>
        <p:txBody>
          <a:bodyPr>
            <a:normAutofit/>
          </a:bodyPr>
          <a:lstStyle/>
          <a:p>
            <a:pPr>
              <a:spcBef>
                <a:spcPts val="1200"/>
              </a:spcBef>
            </a:pPr>
            <a:r>
              <a:rPr lang="en-US">
                <a:solidFill>
                  <a:schemeClr val="tx1"/>
                </a:solidFill>
              </a:rPr>
              <a:t>Identify where the project will recruit customers and provide services.</a:t>
            </a:r>
          </a:p>
          <a:p>
            <a:pPr>
              <a:spcBef>
                <a:spcPts val="1200"/>
              </a:spcBef>
            </a:pPr>
            <a:r>
              <a:rPr lang="en-US">
                <a:solidFill>
                  <a:schemeClr val="tx1"/>
                </a:solidFill>
              </a:rPr>
              <a:t>Based on LMI what targeted industry(s) and occupations and career pathway will be the focus</a:t>
            </a:r>
          </a:p>
          <a:p>
            <a:pPr>
              <a:spcBef>
                <a:spcPts val="1200"/>
              </a:spcBef>
            </a:pPr>
            <a:r>
              <a:rPr lang="en-US">
                <a:solidFill>
                  <a:schemeClr val="tx1"/>
                </a:solidFill>
              </a:rPr>
              <a:t>Need for quality training in sector and leveraged resources</a:t>
            </a:r>
          </a:p>
          <a:p>
            <a:pPr>
              <a:spcBef>
                <a:spcPts val="1200"/>
              </a:spcBef>
            </a:pPr>
            <a:r>
              <a:rPr lang="en-US">
                <a:solidFill>
                  <a:schemeClr val="tx1"/>
                </a:solidFill>
              </a:rPr>
              <a:t>Impact of program on stabilizing employers</a:t>
            </a:r>
          </a:p>
          <a:p>
            <a:pPr>
              <a:spcBef>
                <a:spcPts val="1200"/>
              </a:spcBef>
            </a:pPr>
            <a:r>
              <a:rPr lang="en-US">
                <a:solidFill>
                  <a:schemeClr val="tx1"/>
                </a:solidFill>
              </a:rPr>
              <a:t>Identify the need of the target/priority population(s) to be served </a:t>
            </a:r>
          </a:p>
        </p:txBody>
      </p:sp>
      <p:sp>
        <p:nvSpPr>
          <p:cNvPr id="4" name="Slide Number Placeholder 3">
            <a:extLst>
              <a:ext uri="{FF2B5EF4-FFF2-40B4-BE49-F238E27FC236}">
                <a16:creationId xmlns:a16="http://schemas.microsoft.com/office/drawing/2014/main" id="{116A3C0A-AAED-8544-9074-2C17938B105B}"/>
              </a:ext>
            </a:extLst>
          </p:cNvPr>
          <p:cNvSpPr>
            <a:spLocks noGrp="1"/>
          </p:cNvSpPr>
          <p:nvPr>
            <p:ph type="sldNum" sz="quarter" idx="12"/>
          </p:nvPr>
        </p:nvSpPr>
        <p:spPr/>
        <p:txBody>
          <a:bodyPr/>
          <a:lstStyle/>
          <a:p>
            <a:fld id="{62E03C93-A8B5-5E4D-ADDE-FACFC10B3CD1}" type="slidenum">
              <a:rPr lang="en-US" smtClean="0"/>
              <a:pPr/>
              <a:t>23</a:t>
            </a:fld>
            <a:endParaRPr lang="en-US"/>
          </a:p>
        </p:txBody>
      </p:sp>
      <p:sp>
        <p:nvSpPr>
          <p:cNvPr id="5" name="TextBox 4">
            <a:extLst>
              <a:ext uri="{FF2B5EF4-FFF2-40B4-BE49-F238E27FC236}">
                <a16:creationId xmlns:a16="http://schemas.microsoft.com/office/drawing/2014/main" id="{901B1784-F115-7F4C-BCE3-B604A11F8ADD}"/>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20</a:t>
            </a:r>
          </a:p>
        </p:txBody>
      </p:sp>
      <p:grpSp>
        <p:nvGrpSpPr>
          <p:cNvPr id="7" name="Group 6">
            <a:extLst>
              <a:ext uri="{FF2B5EF4-FFF2-40B4-BE49-F238E27FC236}">
                <a16:creationId xmlns:a16="http://schemas.microsoft.com/office/drawing/2014/main" id="{8BDC673C-7DA7-184D-A7C9-E4EEE1E6F92D}"/>
              </a:ext>
            </a:extLst>
          </p:cNvPr>
          <p:cNvGrpSpPr/>
          <p:nvPr/>
        </p:nvGrpSpPr>
        <p:grpSpPr>
          <a:xfrm>
            <a:off x="10571988" y="4987458"/>
            <a:ext cx="1563624" cy="1563624"/>
            <a:chOff x="2219953" y="3033018"/>
            <a:chExt cx="2773163" cy="2773163"/>
          </a:xfrm>
        </p:grpSpPr>
        <p:sp>
          <p:nvSpPr>
            <p:cNvPr id="8" name="Oval 7">
              <a:extLst>
                <a:ext uri="{FF2B5EF4-FFF2-40B4-BE49-F238E27FC236}">
                  <a16:creationId xmlns:a16="http://schemas.microsoft.com/office/drawing/2014/main" id="{4A78C654-2234-5F45-A68A-BCBA8DC62C6F}"/>
                </a:ext>
              </a:extLst>
            </p:cNvPr>
            <p:cNvSpPr/>
            <p:nvPr/>
          </p:nvSpPr>
          <p:spPr>
            <a:xfrm>
              <a:off x="2219953" y="3033018"/>
              <a:ext cx="2773163" cy="277316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tx1"/>
            </a:fontRef>
          </p:style>
        </p:sp>
        <p:sp>
          <p:nvSpPr>
            <p:cNvPr id="9" name="Oval 4">
              <a:extLst>
                <a:ext uri="{FF2B5EF4-FFF2-40B4-BE49-F238E27FC236}">
                  <a16:creationId xmlns:a16="http://schemas.microsoft.com/office/drawing/2014/main" id="{34AA6333-D13D-A14C-86DD-A41ED12DEB64}"/>
                </a:ext>
              </a:extLst>
            </p:cNvPr>
            <p:cNvSpPr txBox="1"/>
            <p:nvPr/>
          </p:nvSpPr>
          <p:spPr>
            <a:xfrm>
              <a:off x="2219955" y="3236077"/>
              <a:ext cx="2773161" cy="236704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616" tIns="22860" rIns="152616" bIns="22860" numCol="1" spcCol="1270" anchor="ctr" anchorCtr="0">
              <a:noAutofit/>
            </a:bodyPr>
            <a:lstStyle/>
            <a:p>
              <a:pPr marL="0" lvl="0" indent="0" algn="ctr" defTabSz="800100">
                <a:lnSpc>
                  <a:spcPct val="90000"/>
                </a:lnSpc>
                <a:spcBef>
                  <a:spcPct val="0"/>
                </a:spcBef>
                <a:spcAft>
                  <a:spcPct val="35000"/>
                </a:spcAft>
                <a:buNone/>
              </a:pPr>
              <a:r>
                <a:rPr lang="en-US" sz="1400" b="1" kern="1200"/>
                <a:t>Documentation of Need</a:t>
              </a:r>
            </a:p>
          </p:txBody>
        </p:sp>
      </p:grpSp>
    </p:spTree>
    <p:extLst>
      <p:ext uri="{BB962C8B-B14F-4D97-AF65-F5344CB8AC3E}">
        <p14:creationId xmlns:p14="http://schemas.microsoft.com/office/powerpoint/2010/main" val="2582639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A198F3-A69E-1049-909B-8127E5363EA2}"/>
              </a:ext>
            </a:extLst>
          </p:cNvPr>
          <p:cNvSpPr/>
          <p:nvPr/>
        </p:nvSpPr>
        <p:spPr>
          <a:xfrm>
            <a:off x="757765" y="1403879"/>
            <a:ext cx="10676467" cy="482388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29EAF8BE-EE1F-DD43-BF92-E561D9EF3AC3}"/>
              </a:ext>
            </a:extLst>
          </p:cNvPr>
          <p:cNvSpPr>
            <a:spLocks noGrp="1"/>
          </p:cNvSpPr>
          <p:nvPr>
            <p:ph type="title"/>
          </p:nvPr>
        </p:nvSpPr>
        <p:spPr>
          <a:xfrm>
            <a:off x="2823413" y="813367"/>
            <a:ext cx="7616143" cy="561049"/>
          </a:xfrm>
        </p:spPr>
        <p:txBody>
          <a:bodyPr>
            <a:noAutofit/>
          </a:bodyPr>
          <a:lstStyle/>
          <a:p>
            <a:pPr algn="ctr"/>
            <a:r>
              <a:rPr lang="en-US" sz="3600"/>
              <a:t>Program Plan</a:t>
            </a:r>
            <a:br>
              <a:rPr lang="en-US" sz="3600"/>
            </a:br>
            <a:endParaRPr lang="en-US" sz="3600"/>
          </a:p>
        </p:txBody>
      </p:sp>
      <p:sp>
        <p:nvSpPr>
          <p:cNvPr id="3" name="Content Placeholder 2">
            <a:extLst>
              <a:ext uri="{FF2B5EF4-FFF2-40B4-BE49-F238E27FC236}">
                <a16:creationId xmlns:a16="http://schemas.microsoft.com/office/drawing/2014/main" id="{90986870-E1BF-2346-962C-B827A3489B7C}"/>
              </a:ext>
            </a:extLst>
          </p:cNvPr>
          <p:cNvSpPr>
            <a:spLocks noGrp="1"/>
          </p:cNvSpPr>
          <p:nvPr>
            <p:ph idx="1"/>
          </p:nvPr>
        </p:nvSpPr>
        <p:spPr>
          <a:xfrm>
            <a:off x="1390859" y="1651794"/>
            <a:ext cx="8809340" cy="4266868"/>
          </a:xfrm>
        </p:spPr>
        <p:txBody>
          <a:bodyPr>
            <a:normAutofit/>
          </a:bodyPr>
          <a:lstStyle/>
          <a:p>
            <a:pPr marL="0" indent="0">
              <a:buNone/>
            </a:pPr>
            <a:r>
              <a:rPr lang="en-US">
                <a:solidFill>
                  <a:schemeClr val="tx1"/>
                </a:solidFill>
              </a:rPr>
              <a:t>Applicants can include one or more sector training programs under one application.</a:t>
            </a:r>
          </a:p>
          <a:p>
            <a:pPr algn="l">
              <a:spcBef>
                <a:spcPts val="1800"/>
              </a:spcBef>
            </a:pPr>
            <a:r>
              <a:rPr lang="en-US">
                <a:solidFill>
                  <a:schemeClr val="tx1"/>
                </a:solidFill>
              </a:rPr>
              <a:t>Focus on equity</a:t>
            </a:r>
          </a:p>
          <a:p>
            <a:pPr algn="l">
              <a:spcBef>
                <a:spcPts val="1800"/>
              </a:spcBef>
            </a:pPr>
            <a:r>
              <a:rPr lang="en-US">
                <a:solidFill>
                  <a:schemeClr val="tx1"/>
                </a:solidFill>
              </a:rPr>
              <a:t>Outreach and recruitment of target/priority population </a:t>
            </a:r>
          </a:p>
          <a:p>
            <a:pPr algn="l">
              <a:spcBef>
                <a:spcPts val="1800"/>
              </a:spcBef>
            </a:pPr>
            <a:r>
              <a:rPr lang="en-US">
                <a:solidFill>
                  <a:schemeClr val="tx1"/>
                </a:solidFill>
              </a:rPr>
              <a:t>Culturally relevant content on career offerings </a:t>
            </a:r>
          </a:p>
          <a:p>
            <a:pPr algn="l">
              <a:spcBef>
                <a:spcPts val="1800"/>
              </a:spcBef>
            </a:pPr>
            <a:r>
              <a:rPr lang="en-US">
                <a:solidFill>
                  <a:schemeClr val="tx1"/>
                </a:solidFill>
              </a:rPr>
              <a:t>List the Training Provider(s) </a:t>
            </a:r>
          </a:p>
          <a:p>
            <a:pPr algn="l">
              <a:spcBef>
                <a:spcPts val="1800"/>
              </a:spcBef>
            </a:pPr>
            <a:r>
              <a:rPr lang="en-US">
                <a:solidFill>
                  <a:schemeClr val="tx1"/>
                </a:solidFill>
              </a:rPr>
              <a:t>Employer needs and participation</a:t>
            </a:r>
          </a:p>
        </p:txBody>
      </p:sp>
      <p:sp>
        <p:nvSpPr>
          <p:cNvPr id="4" name="Slide Number Placeholder 3">
            <a:extLst>
              <a:ext uri="{FF2B5EF4-FFF2-40B4-BE49-F238E27FC236}">
                <a16:creationId xmlns:a16="http://schemas.microsoft.com/office/drawing/2014/main" id="{817B2F8B-7E86-3F4E-B437-1F850DB14BDA}"/>
              </a:ext>
            </a:extLst>
          </p:cNvPr>
          <p:cNvSpPr>
            <a:spLocks noGrp="1"/>
          </p:cNvSpPr>
          <p:nvPr>
            <p:ph type="sldNum" sz="quarter" idx="12"/>
          </p:nvPr>
        </p:nvSpPr>
        <p:spPr/>
        <p:txBody>
          <a:bodyPr/>
          <a:lstStyle/>
          <a:p>
            <a:fld id="{62E03C93-A8B5-5E4D-ADDE-FACFC10B3CD1}" type="slidenum">
              <a:rPr lang="en-US" smtClean="0"/>
              <a:pPr/>
              <a:t>24</a:t>
            </a:fld>
            <a:endParaRPr lang="en-US"/>
          </a:p>
        </p:txBody>
      </p:sp>
      <p:sp>
        <p:nvSpPr>
          <p:cNvPr id="5" name="TextBox 4">
            <a:extLst>
              <a:ext uri="{FF2B5EF4-FFF2-40B4-BE49-F238E27FC236}">
                <a16:creationId xmlns:a16="http://schemas.microsoft.com/office/drawing/2014/main" id="{50AD2552-CC38-B444-B8A1-8469E5416FCD}"/>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20</a:t>
            </a:r>
          </a:p>
        </p:txBody>
      </p:sp>
      <p:grpSp>
        <p:nvGrpSpPr>
          <p:cNvPr id="7" name="Group 6">
            <a:extLst>
              <a:ext uri="{FF2B5EF4-FFF2-40B4-BE49-F238E27FC236}">
                <a16:creationId xmlns:a16="http://schemas.microsoft.com/office/drawing/2014/main" id="{8B401DA7-AD7E-D645-8C2D-6772EF61B87C}"/>
              </a:ext>
            </a:extLst>
          </p:cNvPr>
          <p:cNvGrpSpPr/>
          <p:nvPr/>
        </p:nvGrpSpPr>
        <p:grpSpPr>
          <a:xfrm>
            <a:off x="10200199" y="4912053"/>
            <a:ext cx="1563624" cy="1563624"/>
            <a:chOff x="4438484" y="3033018"/>
            <a:chExt cx="2773163" cy="2773163"/>
          </a:xfrm>
        </p:grpSpPr>
        <p:sp>
          <p:nvSpPr>
            <p:cNvPr id="8" name="Oval 7">
              <a:extLst>
                <a:ext uri="{FF2B5EF4-FFF2-40B4-BE49-F238E27FC236}">
                  <a16:creationId xmlns:a16="http://schemas.microsoft.com/office/drawing/2014/main" id="{F2B45A78-230A-C443-926D-D62CCC4DB910}"/>
                </a:ext>
              </a:extLst>
            </p:cNvPr>
            <p:cNvSpPr/>
            <p:nvPr/>
          </p:nvSpPr>
          <p:spPr>
            <a:xfrm>
              <a:off x="4438484" y="3033018"/>
              <a:ext cx="2773163" cy="2773163"/>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tx1"/>
            </a:fontRef>
          </p:style>
        </p:sp>
        <p:sp>
          <p:nvSpPr>
            <p:cNvPr id="9" name="Oval 4">
              <a:extLst>
                <a:ext uri="{FF2B5EF4-FFF2-40B4-BE49-F238E27FC236}">
                  <a16:creationId xmlns:a16="http://schemas.microsoft.com/office/drawing/2014/main" id="{9F5CDEE2-F2FD-5343-B093-8C7620275A2D}"/>
                </a:ext>
              </a:extLst>
            </p:cNvPr>
            <p:cNvSpPr txBox="1"/>
            <p:nvPr/>
          </p:nvSpPr>
          <p:spPr>
            <a:xfrm>
              <a:off x="4438484" y="3033018"/>
              <a:ext cx="2773163" cy="27731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616" tIns="22860" rIns="152616" bIns="22860" numCol="1" spcCol="1270" anchor="ctr" anchorCtr="1">
              <a:noAutofit/>
            </a:bodyPr>
            <a:lstStyle/>
            <a:p>
              <a:pPr marL="0" lvl="0" indent="0" algn="ctr" defTabSz="800100">
                <a:lnSpc>
                  <a:spcPct val="90000"/>
                </a:lnSpc>
                <a:spcBef>
                  <a:spcPct val="0"/>
                </a:spcBef>
                <a:spcAft>
                  <a:spcPct val="35000"/>
                </a:spcAft>
                <a:buNone/>
              </a:pPr>
              <a:r>
                <a:rPr lang="en-US" sz="1400" b="1" kern="1200"/>
                <a:t>Program Plan </a:t>
              </a:r>
            </a:p>
          </p:txBody>
        </p:sp>
      </p:grpSp>
    </p:spTree>
    <p:extLst>
      <p:ext uri="{BB962C8B-B14F-4D97-AF65-F5344CB8AC3E}">
        <p14:creationId xmlns:p14="http://schemas.microsoft.com/office/powerpoint/2010/main" val="4209274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A198F3-A69E-1049-909B-8127E5363EA2}"/>
              </a:ext>
            </a:extLst>
          </p:cNvPr>
          <p:cNvSpPr/>
          <p:nvPr/>
        </p:nvSpPr>
        <p:spPr>
          <a:xfrm>
            <a:off x="757765" y="1403879"/>
            <a:ext cx="10676467" cy="482388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29EAF8BE-EE1F-DD43-BF92-E561D9EF3AC3}"/>
              </a:ext>
            </a:extLst>
          </p:cNvPr>
          <p:cNvSpPr>
            <a:spLocks noGrp="1"/>
          </p:cNvSpPr>
          <p:nvPr>
            <p:ph type="title"/>
          </p:nvPr>
        </p:nvSpPr>
        <p:spPr>
          <a:xfrm>
            <a:off x="2823413" y="813367"/>
            <a:ext cx="7616143" cy="561049"/>
          </a:xfrm>
        </p:spPr>
        <p:txBody>
          <a:bodyPr>
            <a:noAutofit/>
          </a:bodyPr>
          <a:lstStyle/>
          <a:p>
            <a:pPr algn="ctr"/>
            <a:r>
              <a:rPr lang="en-US" sz="3600"/>
              <a:t>Program Plan</a:t>
            </a:r>
            <a:br>
              <a:rPr lang="en-US" sz="3600"/>
            </a:br>
            <a:endParaRPr lang="en-US" sz="3600"/>
          </a:p>
        </p:txBody>
      </p:sp>
      <p:sp>
        <p:nvSpPr>
          <p:cNvPr id="3" name="Content Placeholder 2">
            <a:extLst>
              <a:ext uri="{FF2B5EF4-FFF2-40B4-BE49-F238E27FC236}">
                <a16:creationId xmlns:a16="http://schemas.microsoft.com/office/drawing/2014/main" id="{90986870-E1BF-2346-962C-B827A3489B7C}"/>
              </a:ext>
            </a:extLst>
          </p:cNvPr>
          <p:cNvSpPr>
            <a:spLocks noGrp="1"/>
          </p:cNvSpPr>
          <p:nvPr>
            <p:ph idx="1"/>
          </p:nvPr>
        </p:nvSpPr>
        <p:spPr>
          <a:xfrm>
            <a:off x="1390859" y="1651794"/>
            <a:ext cx="8809340" cy="4266868"/>
          </a:xfrm>
        </p:spPr>
        <p:txBody>
          <a:bodyPr>
            <a:normAutofit/>
          </a:bodyPr>
          <a:lstStyle/>
          <a:p>
            <a:pPr algn="l">
              <a:spcBef>
                <a:spcPts val="1800"/>
              </a:spcBef>
            </a:pPr>
            <a:r>
              <a:rPr lang="en-US">
                <a:solidFill>
                  <a:schemeClr val="tx1"/>
                </a:solidFill>
              </a:rPr>
              <a:t>Process to serve individuals</a:t>
            </a:r>
          </a:p>
          <a:p>
            <a:pPr algn="l">
              <a:spcBef>
                <a:spcPts val="1800"/>
              </a:spcBef>
            </a:pPr>
            <a:r>
              <a:rPr lang="en-US">
                <a:solidFill>
                  <a:schemeClr val="tx1"/>
                </a:solidFill>
              </a:rPr>
              <a:t>Partner collaboration </a:t>
            </a:r>
          </a:p>
          <a:p>
            <a:pPr algn="l">
              <a:spcBef>
                <a:spcPts val="1800"/>
              </a:spcBef>
            </a:pPr>
            <a:r>
              <a:rPr lang="en-US">
                <a:solidFill>
                  <a:schemeClr val="tx1"/>
                </a:solidFill>
              </a:rPr>
              <a:t>Quality of training providers and credentials </a:t>
            </a:r>
          </a:p>
          <a:p>
            <a:pPr algn="l">
              <a:spcBef>
                <a:spcPts val="1800"/>
              </a:spcBef>
            </a:pPr>
            <a:r>
              <a:rPr lang="en-US">
                <a:solidFill>
                  <a:schemeClr val="tx1"/>
                </a:solidFill>
              </a:rPr>
              <a:t>Support services and barrier reduction delivery </a:t>
            </a:r>
          </a:p>
          <a:p>
            <a:pPr algn="l">
              <a:spcBef>
                <a:spcPts val="1800"/>
              </a:spcBef>
            </a:pPr>
            <a:r>
              <a:rPr lang="en-US">
                <a:solidFill>
                  <a:schemeClr val="tx1"/>
                </a:solidFill>
              </a:rPr>
              <a:t>Process for placement in employment or post secondary education</a:t>
            </a:r>
          </a:p>
          <a:p>
            <a:pPr>
              <a:spcBef>
                <a:spcPts val="1800"/>
              </a:spcBef>
            </a:pPr>
            <a:r>
              <a:rPr lang="en-US">
                <a:solidFill>
                  <a:schemeClr val="tx1"/>
                </a:solidFill>
              </a:rPr>
              <a:t>Process to serve individuals</a:t>
            </a:r>
          </a:p>
          <a:p>
            <a:pPr algn="l">
              <a:spcBef>
                <a:spcPts val="1800"/>
              </a:spcBef>
            </a:pPr>
            <a:endParaRPr lang="en-US">
              <a:solidFill>
                <a:schemeClr val="tx1"/>
              </a:solidFill>
            </a:endParaRPr>
          </a:p>
        </p:txBody>
      </p:sp>
      <p:sp>
        <p:nvSpPr>
          <p:cNvPr id="4" name="Slide Number Placeholder 3">
            <a:extLst>
              <a:ext uri="{FF2B5EF4-FFF2-40B4-BE49-F238E27FC236}">
                <a16:creationId xmlns:a16="http://schemas.microsoft.com/office/drawing/2014/main" id="{817B2F8B-7E86-3F4E-B437-1F850DB14BDA}"/>
              </a:ext>
            </a:extLst>
          </p:cNvPr>
          <p:cNvSpPr>
            <a:spLocks noGrp="1"/>
          </p:cNvSpPr>
          <p:nvPr>
            <p:ph type="sldNum" sz="quarter" idx="12"/>
          </p:nvPr>
        </p:nvSpPr>
        <p:spPr/>
        <p:txBody>
          <a:bodyPr/>
          <a:lstStyle/>
          <a:p>
            <a:fld id="{62E03C93-A8B5-5E4D-ADDE-FACFC10B3CD1}" type="slidenum">
              <a:rPr lang="en-US" smtClean="0"/>
              <a:pPr/>
              <a:t>25</a:t>
            </a:fld>
            <a:endParaRPr lang="en-US"/>
          </a:p>
        </p:txBody>
      </p:sp>
      <p:sp>
        <p:nvSpPr>
          <p:cNvPr id="5" name="TextBox 4">
            <a:extLst>
              <a:ext uri="{FF2B5EF4-FFF2-40B4-BE49-F238E27FC236}">
                <a16:creationId xmlns:a16="http://schemas.microsoft.com/office/drawing/2014/main" id="{50AD2552-CC38-B444-B8A1-8469E5416FCD}"/>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20</a:t>
            </a:r>
          </a:p>
        </p:txBody>
      </p:sp>
      <p:grpSp>
        <p:nvGrpSpPr>
          <p:cNvPr id="7" name="Group 6">
            <a:extLst>
              <a:ext uri="{FF2B5EF4-FFF2-40B4-BE49-F238E27FC236}">
                <a16:creationId xmlns:a16="http://schemas.microsoft.com/office/drawing/2014/main" id="{8B401DA7-AD7E-D645-8C2D-6772EF61B87C}"/>
              </a:ext>
            </a:extLst>
          </p:cNvPr>
          <p:cNvGrpSpPr/>
          <p:nvPr/>
        </p:nvGrpSpPr>
        <p:grpSpPr>
          <a:xfrm>
            <a:off x="10200199" y="4912053"/>
            <a:ext cx="1563624" cy="1563624"/>
            <a:chOff x="4438484" y="3033018"/>
            <a:chExt cx="2773163" cy="2773163"/>
          </a:xfrm>
        </p:grpSpPr>
        <p:sp>
          <p:nvSpPr>
            <p:cNvPr id="8" name="Oval 7">
              <a:extLst>
                <a:ext uri="{FF2B5EF4-FFF2-40B4-BE49-F238E27FC236}">
                  <a16:creationId xmlns:a16="http://schemas.microsoft.com/office/drawing/2014/main" id="{F2B45A78-230A-C443-926D-D62CCC4DB910}"/>
                </a:ext>
              </a:extLst>
            </p:cNvPr>
            <p:cNvSpPr/>
            <p:nvPr/>
          </p:nvSpPr>
          <p:spPr>
            <a:xfrm>
              <a:off x="4438484" y="3033018"/>
              <a:ext cx="2773163" cy="2773163"/>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tx1"/>
            </a:fontRef>
          </p:style>
        </p:sp>
        <p:sp>
          <p:nvSpPr>
            <p:cNvPr id="9" name="Oval 4">
              <a:extLst>
                <a:ext uri="{FF2B5EF4-FFF2-40B4-BE49-F238E27FC236}">
                  <a16:creationId xmlns:a16="http://schemas.microsoft.com/office/drawing/2014/main" id="{9F5CDEE2-F2FD-5343-B093-8C7620275A2D}"/>
                </a:ext>
              </a:extLst>
            </p:cNvPr>
            <p:cNvSpPr txBox="1"/>
            <p:nvPr/>
          </p:nvSpPr>
          <p:spPr>
            <a:xfrm>
              <a:off x="4438484" y="3033018"/>
              <a:ext cx="2773163" cy="27731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616" tIns="22860" rIns="152616" bIns="22860" numCol="1" spcCol="1270" anchor="ctr" anchorCtr="1">
              <a:noAutofit/>
            </a:bodyPr>
            <a:lstStyle/>
            <a:p>
              <a:pPr marL="0" lvl="0" indent="0" algn="ctr" defTabSz="800100">
                <a:lnSpc>
                  <a:spcPct val="90000"/>
                </a:lnSpc>
                <a:spcBef>
                  <a:spcPct val="0"/>
                </a:spcBef>
                <a:spcAft>
                  <a:spcPct val="35000"/>
                </a:spcAft>
                <a:buNone/>
              </a:pPr>
              <a:r>
                <a:rPr lang="en-US" sz="1400" b="1" kern="1200"/>
                <a:t>Program Plan </a:t>
              </a:r>
            </a:p>
          </p:txBody>
        </p:sp>
      </p:grpSp>
    </p:spTree>
    <p:extLst>
      <p:ext uri="{BB962C8B-B14F-4D97-AF65-F5344CB8AC3E}">
        <p14:creationId xmlns:p14="http://schemas.microsoft.com/office/powerpoint/2010/main" val="1107104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A198F3-A69E-1049-909B-8127E5363EA2}"/>
              </a:ext>
            </a:extLst>
          </p:cNvPr>
          <p:cNvSpPr/>
          <p:nvPr/>
        </p:nvSpPr>
        <p:spPr>
          <a:xfrm>
            <a:off x="757765" y="1403879"/>
            <a:ext cx="10676467" cy="482388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29EAF8BE-EE1F-DD43-BF92-E561D9EF3AC3}"/>
              </a:ext>
            </a:extLst>
          </p:cNvPr>
          <p:cNvSpPr>
            <a:spLocks noGrp="1"/>
          </p:cNvSpPr>
          <p:nvPr>
            <p:ph type="title"/>
          </p:nvPr>
        </p:nvSpPr>
        <p:spPr>
          <a:xfrm>
            <a:off x="2823413" y="813367"/>
            <a:ext cx="7616143" cy="561049"/>
          </a:xfrm>
        </p:spPr>
        <p:txBody>
          <a:bodyPr>
            <a:noAutofit/>
          </a:bodyPr>
          <a:lstStyle/>
          <a:p>
            <a:pPr algn="ctr"/>
            <a:r>
              <a:rPr lang="en-US" sz="3600"/>
              <a:t>Program Plan</a:t>
            </a:r>
            <a:br>
              <a:rPr lang="en-US" sz="3600"/>
            </a:br>
            <a:endParaRPr lang="en-US" sz="3600"/>
          </a:p>
        </p:txBody>
      </p:sp>
      <p:sp>
        <p:nvSpPr>
          <p:cNvPr id="3" name="Content Placeholder 2">
            <a:extLst>
              <a:ext uri="{FF2B5EF4-FFF2-40B4-BE49-F238E27FC236}">
                <a16:creationId xmlns:a16="http://schemas.microsoft.com/office/drawing/2014/main" id="{90986870-E1BF-2346-962C-B827A3489B7C}"/>
              </a:ext>
            </a:extLst>
          </p:cNvPr>
          <p:cNvSpPr>
            <a:spLocks noGrp="1"/>
          </p:cNvSpPr>
          <p:nvPr>
            <p:ph idx="1"/>
          </p:nvPr>
        </p:nvSpPr>
        <p:spPr>
          <a:xfrm>
            <a:off x="1390859" y="1651794"/>
            <a:ext cx="8809340" cy="4266868"/>
          </a:xfrm>
        </p:spPr>
        <p:txBody>
          <a:bodyPr>
            <a:normAutofit fontScale="92500" lnSpcReduction="20000"/>
          </a:bodyPr>
          <a:lstStyle/>
          <a:p>
            <a:pPr algn="l">
              <a:spcBef>
                <a:spcPts val="1800"/>
              </a:spcBef>
            </a:pPr>
            <a:r>
              <a:rPr lang="en-US">
                <a:solidFill>
                  <a:schemeClr val="tx1"/>
                </a:solidFill>
              </a:rPr>
              <a:t>Partner collaboration </a:t>
            </a:r>
          </a:p>
          <a:p>
            <a:pPr algn="l">
              <a:spcBef>
                <a:spcPts val="1800"/>
              </a:spcBef>
            </a:pPr>
            <a:r>
              <a:rPr lang="en-US">
                <a:solidFill>
                  <a:schemeClr val="tx1"/>
                </a:solidFill>
              </a:rPr>
              <a:t>Quality of training providers and credentials </a:t>
            </a:r>
          </a:p>
          <a:p>
            <a:pPr algn="l">
              <a:spcBef>
                <a:spcPts val="1800"/>
              </a:spcBef>
            </a:pPr>
            <a:r>
              <a:rPr lang="en-US">
                <a:solidFill>
                  <a:schemeClr val="tx1"/>
                </a:solidFill>
              </a:rPr>
              <a:t>Support services and barrier reduction delivery </a:t>
            </a:r>
          </a:p>
          <a:p>
            <a:pPr algn="l">
              <a:spcBef>
                <a:spcPts val="1800"/>
              </a:spcBef>
            </a:pPr>
            <a:r>
              <a:rPr lang="en-US">
                <a:solidFill>
                  <a:schemeClr val="tx1"/>
                </a:solidFill>
              </a:rPr>
              <a:t>Process for placement in employment or post secondary education</a:t>
            </a:r>
          </a:p>
          <a:p>
            <a:pPr algn="l">
              <a:spcBef>
                <a:spcPts val="1800"/>
              </a:spcBef>
            </a:pPr>
            <a:r>
              <a:rPr lang="en-US">
                <a:solidFill>
                  <a:schemeClr val="tx1"/>
                </a:solidFill>
              </a:rPr>
              <a:t>Coordination with partners programs</a:t>
            </a:r>
          </a:p>
          <a:p>
            <a:pPr algn="l">
              <a:spcBef>
                <a:spcPts val="1800"/>
              </a:spcBef>
            </a:pPr>
            <a:r>
              <a:rPr lang="en-US">
                <a:solidFill>
                  <a:schemeClr val="tx1"/>
                </a:solidFill>
              </a:rPr>
              <a:t>Program assessments</a:t>
            </a:r>
          </a:p>
          <a:p>
            <a:pPr algn="l">
              <a:spcBef>
                <a:spcPts val="1800"/>
              </a:spcBef>
            </a:pPr>
            <a:r>
              <a:rPr lang="en-US">
                <a:solidFill>
                  <a:schemeClr val="tx1"/>
                </a:solidFill>
              </a:rPr>
              <a:t>Program implementation timeline and training program summary</a:t>
            </a:r>
          </a:p>
        </p:txBody>
      </p:sp>
      <p:sp>
        <p:nvSpPr>
          <p:cNvPr id="4" name="Slide Number Placeholder 3">
            <a:extLst>
              <a:ext uri="{FF2B5EF4-FFF2-40B4-BE49-F238E27FC236}">
                <a16:creationId xmlns:a16="http://schemas.microsoft.com/office/drawing/2014/main" id="{817B2F8B-7E86-3F4E-B437-1F850DB14BDA}"/>
              </a:ext>
            </a:extLst>
          </p:cNvPr>
          <p:cNvSpPr>
            <a:spLocks noGrp="1"/>
          </p:cNvSpPr>
          <p:nvPr>
            <p:ph type="sldNum" sz="quarter" idx="12"/>
          </p:nvPr>
        </p:nvSpPr>
        <p:spPr/>
        <p:txBody>
          <a:bodyPr/>
          <a:lstStyle/>
          <a:p>
            <a:fld id="{62E03C93-A8B5-5E4D-ADDE-FACFC10B3CD1}" type="slidenum">
              <a:rPr lang="en-US" smtClean="0"/>
              <a:pPr/>
              <a:t>26</a:t>
            </a:fld>
            <a:endParaRPr lang="en-US"/>
          </a:p>
        </p:txBody>
      </p:sp>
      <p:sp>
        <p:nvSpPr>
          <p:cNvPr id="5" name="TextBox 4">
            <a:extLst>
              <a:ext uri="{FF2B5EF4-FFF2-40B4-BE49-F238E27FC236}">
                <a16:creationId xmlns:a16="http://schemas.microsoft.com/office/drawing/2014/main" id="{50AD2552-CC38-B444-B8A1-8469E5416FCD}"/>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20</a:t>
            </a:r>
          </a:p>
        </p:txBody>
      </p:sp>
      <p:grpSp>
        <p:nvGrpSpPr>
          <p:cNvPr id="7" name="Group 6">
            <a:extLst>
              <a:ext uri="{FF2B5EF4-FFF2-40B4-BE49-F238E27FC236}">
                <a16:creationId xmlns:a16="http://schemas.microsoft.com/office/drawing/2014/main" id="{8B401DA7-AD7E-D645-8C2D-6772EF61B87C}"/>
              </a:ext>
            </a:extLst>
          </p:cNvPr>
          <p:cNvGrpSpPr/>
          <p:nvPr/>
        </p:nvGrpSpPr>
        <p:grpSpPr>
          <a:xfrm>
            <a:off x="10200199" y="4912053"/>
            <a:ext cx="1563624" cy="1563624"/>
            <a:chOff x="4438484" y="3033018"/>
            <a:chExt cx="2773163" cy="2773163"/>
          </a:xfrm>
        </p:grpSpPr>
        <p:sp>
          <p:nvSpPr>
            <p:cNvPr id="8" name="Oval 7">
              <a:extLst>
                <a:ext uri="{FF2B5EF4-FFF2-40B4-BE49-F238E27FC236}">
                  <a16:creationId xmlns:a16="http://schemas.microsoft.com/office/drawing/2014/main" id="{F2B45A78-230A-C443-926D-D62CCC4DB910}"/>
                </a:ext>
              </a:extLst>
            </p:cNvPr>
            <p:cNvSpPr/>
            <p:nvPr/>
          </p:nvSpPr>
          <p:spPr>
            <a:xfrm>
              <a:off x="4438484" y="3033018"/>
              <a:ext cx="2773163" cy="2773163"/>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tx1"/>
            </a:fontRef>
          </p:style>
        </p:sp>
        <p:sp>
          <p:nvSpPr>
            <p:cNvPr id="9" name="Oval 4">
              <a:extLst>
                <a:ext uri="{FF2B5EF4-FFF2-40B4-BE49-F238E27FC236}">
                  <a16:creationId xmlns:a16="http://schemas.microsoft.com/office/drawing/2014/main" id="{9F5CDEE2-F2FD-5343-B093-8C7620275A2D}"/>
                </a:ext>
              </a:extLst>
            </p:cNvPr>
            <p:cNvSpPr txBox="1"/>
            <p:nvPr/>
          </p:nvSpPr>
          <p:spPr>
            <a:xfrm>
              <a:off x="4438484" y="3033018"/>
              <a:ext cx="2773163" cy="27731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616" tIns="22860" rIns="152616" bIns="22860" numCol="1" spcCol="1270" anchor="ctr" anchorCtr="1">
              <a:noAutofit/>
            </a:bodyPr>
            <a:lstStyle/>
            <a:p>
              <a:pPr marL="0" lvl="0" indent="0" algn="ctr" defTabSz="800100">
                <a:lnSpc>
                  <a:spcPct val="90000"/>
                </a:lnSpc>
                <a:spcBef>
                  <a:spcPct val="0"/>
                </a:spcBef>
                <a:spcAft>
                  <a:spcPct val="35000"/>
                </a:spcAft>
                <a:buNone/>
              </a:pPr>
              <a:r>
                <a:rPr lang="en-US" sz="1400" b="1" kern="1200"/>
                <a:t>Program Plan </a:t>
              </a:r>
            </a:p>
          </p:txBody>
        </p:sp>
      </p:grpSp>
    </p:spTree>
    <p:extLst>
      <p:ext uri="{BB962C8B-B14F-4D97-AF65-F5344CB8AC3E}">
        <p14:creationId xmlns:p14="http://schemas.microsoft.com/office/powerpoint/2010/main" val="3818412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BC661-276D-4648-A69D-D37B9E41FFE5}"/>
              </a:ext>
            </a:extLst>
          </p:cNvPr>
          <p:cNvSpPr/>
          <p:nvPr/>
        </p:nvSpPr>
        <p:spPr>
          <a:xfrm>
            <a:off x="757765" y="1403879"/>
            <a:ext cx="10676467" cy="482388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DAF65D69-09F6-3249-8ECE-4D5BF405C371}"/>
              </a:ext>
            </a:extLst>
          </p:cNvPr>
          <p:cNvSpPr>
            <a:spLocks noGrp="1"/>
          </p:cNvSpPr>
          <p:nvPr>
            <p:ph type="title"/>
          </p:nvPr>
        </p:nvSpPr>
        <p:spPr>
          <a:xfrm>
            <a:off x="2705071" y="394640"/>
            <a:ext cx="9201553" cy="1507302"/>
          </a:xfrm>
        </p:spPr>
        <p:txBody>
          <a:bodyPr>
            <a:noAutofit/>
          </a:bodyPr>
          <a:lstStyle/>
          <a:p>
            <a:pPr algn="ctr"/>
            <a:r>
              <a:rPr lang="en-US" sz="3600"/>
              <a:t>Budget Narrative, Cost Effectiveness, Return on Investment, and Sustainability</a:t>
            </a:r>
            <a:br>
              <a:rPr lang="en-US" sz="3600"/>
            </a:br>
            <a:endParaRPr lang="en-US" sz="3600"/>
          </a:p>
        </p:txBody>
      </p:sp>
      <p:sp>
        <p:nvSpPr>
          <p:cNvPr id="3" name="Content Placeholder 2">
            <a:extLst>
              <a:ext uri="{FF2B5EF4-FFF2-40B4-BE49-F238E27FC236}">
                <a16:creationId xmlns:a16="http://schemas.microsoft.com/office/drawing/2014/main" id="{D4E3BB63-820C-4749-A9D6-5AD38FF58E6D}"/>
              </a:ext>
            </a:extLst>
          </p:cNvPr>
          <p:cNvSpPr>
            <a:spLocks noGrp="1"/>
          </p:cNvSpPr>
          <p:nvPr>
            <p:ph idx="1"/>
          </p:nvPr>
        </p:nvSpPr>
        <p:spPr>
          <a:xfrm>
            <a:off x="838200" y="1884487"/>
            <a:ext cx="10515600" cy="4292476"/>
          </a:xfrm>
        </p:spPr>
        <p:txBody>
          <a:bodyPr vert="horz" lIns="91440" tIns="45720" rIns="91440" bIns="45720" rtlCol="0" anchor="t">
            <a:normAutofit fontScale="92500" lnSpcReduction="10000"/>
          </a:bodyPr>
          <a:lstStyle/>
          <a:p>
            <a:pPr>
              <a:spcBef>
                <a:spcPts val="3000"/>
              </a:spcBef>
            </a:pPr>
            <a:r>
              <a:rPr lang="en-US">
                <a:solidFill>
                  <a:schemeClr val="tx1"/>
                </a:solidFill>
              </a:rPr>
              <a:t>Justification of budget and analysis of the cost efficiency in relationship to planned outcomes</a:t>
            </a:r>
          </a:p>
          <a:p>
            <a:pPr marL="228600" lvl="1">
              <a:spcBef>
                <a:spcPts val="3000"/>
              </a:spcBef>
            </a:pPr>
            <a:r>
              <a:rPr lang="en-US" sz="2800">
                <a:solidFill>
                  <a:schemeClr val="tx1"/>
                </a:solidFill>
              </a:rPr>
              <a:t>Detailed narrative of each line items costs needs to be included in the budget template</a:t>
            </a:r>
            <a:endParaRPr lang="en-US" sz="2800">
              <a:solidFill>
                <a:schemeClr val="tx1"/>
              </a:solidFill>
              <a:cs typeface="Calibri"/>
            </a:endParaRPr>
          </a:p>
          <a:p>
            <a:pPr>
              <a:spcBef>
                <a:spcPts val="3000"/>
              </a:spcBef>
            </a:pPr>
            <a:r>
              <a:rPr lang="en-US">
                <a:solidFill>
                  <a:schemeClr val="tx1"/>
                </a:solidFill>
              </a:rPr>
              <a:t>Leveraged and matching funds (is not required but should be included to show the full picture of what funding sources are paying for what services )</a:t>
            </a:r>
          </a:p>
          <a:p>
            <a:pPr>
              <a:spcBef>
                <a:spcPts val="3000"/>
              </a:spcBef>
            </a:pPr>
            <a:r>
              <a:rPr lang="en-US">
                <a:solidFill>
                  <a:schemeClr val="tx1"/>
                </a:solidFill>
                <a:cs typeface="Calibri"/>
              </a:rPr>
              <a:t>Subcontract funded under the grant</a:t>
            </a:r>
          </a:p>
          <a:p>
            <a:pPr>
              <a:spcBef>
                <a:spcPts val="3000"/>
              </a:spcBef>
            </a:pPr>
            <a:r>
              <a:rPr lang="en-US">
                <a:solidFill>
                  <a:schemeClr val="tx1"/>
                </a:solidFill>
                <a:cs typeface="Calibri"/>
              </a:rPr>
              <a:t>Services provided through leveraged resources</a:t>
            </a:r>
          </a:p>
          <a:p>
            <a:pPr marL="0" indent="0" algn="l">
              <a:spcBef>
                <a:spcPts val="3000"/>
              </a:spcBef>
              <a:buNone/>
            </a:pPr>
            <a:endParaRPr lang="en-US">
              <a:solidFill>
                <a:schemeClr val="tx1"/>
              </a:solidFill>
              <a:cs typeface="Calibri"/>
            </a:endParaRPr>
          </a:p>
        </p:txBody>
      </p:sp>
      <p:sp>
        <p:nvSpPr>
          <p:cNvPr id="4" name="Slide Number Placeholder 3">
            <a:extLst>
              <a:ext uri="{FF2B5EF4-FFF2-40B4-BE49-F238E27FC236}">
                <a16:creationId xmlns:a16="http://schemas.microsoft.com/office/drawing/2014/main" id="{127E8618-F316-2849-A0B4-C4E6C554EFF1}"/>
              </a:ext>
            </a:extLst>
          </p:cNvPr>
          <p:cNvSpPr>
            <a:spLocks noGrp="1"/>
          </p:cNvSpPr>
          <p:nvPr>
            <p:ph type="sldNum" sz="quarter" idx="12"/>
          </p:nvPr>
        </p:nvSpPr>
        <p:spPr/>
        <p:txBody>
          <a:bodyPr/>
          <a:lstStyle/>
          <a:p>
            <a:fld id="{62E03C93-A8B5-5E4D-ADDE-FACFC10B3CD1}" type="slidenum">
              <a:rPr lang="en-US" smtClean="0"/>
              <a:pPr/>
              <a:t>27</a:t>
            </a:fld>
            <a:endParaRPr lang="en-US"/>
          </a:p>
        </p:txBody>
      </p:sp>
      <p:sp>
        <p:nvSpPr>
          <p:cNvPr id="5" name="TextBox 4">
            <a:extLst>
              <a:ext uri="{FF2B5EF4-FFF2-40B4-BE49-F238E27FC236}">
                <a16:creationId xmlns:a16="http://schemas.microsoft.com/office/drawing/2014/main" id="{56E3F74D-86B8-444F-8428-27E3B17D2D33}"/>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21</a:t>
            </a:r>
          </a:p>
        </p:txBody>
      </p:sp>
      <p:grpSp>
        <p:nvGrpSpPr>
          <p:cNvPr id="7" name="Group 6">
            <a:extLst>
              <a:ext uri="{FF2B5EF4-FFF2-40B4-BE49-F238E27FC236}">
                <a16:creationId xmlns:a16="http://schemas.microsoft.com/office/drawing/2014/main" id="{29556D83-779F-9A4C-8EF5-258265A62CA7}"/>
              </a:ext>
            </a:extLst>
          </p:cNvPr>
          <p:cNvGrpSpPr/>
          <p:nvPr/>
        </p:nvGrpSpPr>
        <p:grpSpPr>
          <a:xfrm>
            <a:off x="10571988" y="4917191"/>
            <a:ext cx="1563624" cy="1563624"/>
            <a:chOff x="6657015" y="3033018"/>
            <a:chExt cx="2773163" cy="2773163"/>
          </a:xfrm>
        </p:grpSpPr>
        <p:sp>
          <p:nvSpPr>
            <p:cNvPr id="8" name="Oval 7">
              <a:extLst>
                <a:ext uri="{FF2B5EF4-FFF2-40B4-BE49-F238E27FC236}">
                  <a16:creationId xmlns:a16="http://schemas.microsoft.com/office/drawing/2014/main" id="{4F0B9D03-9B1A-D041-AE85-B33F8ECF3D2F}"/>
                </a:ext>
              </a:extLst>
            </p:cNvPr>
            <p:cNvSpPr/>
            <p:nvPr/>
          </p:nvSpPr>
          <p:spPr>
            <a:xfrm>
              <a:off x="6657015" y="3033018"/>
              <a:ext cx="2773163" cy="2773163"/>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tx1"/>
            </a:fontRef>
          </p:style>
        </p:sp>
        <p:sp>
          <p:nvSpPr>
            <p:cNvPr id="9" name="Oval 4">
              <a:extLst>
                <a:ext uri="{FF2B5EF4-FFF2-40B4-BE49-F238E27FC236}">
                  <a16:creationId xmlns:a16="http://schemas.microsoft.com/office/drawing/2014/main" id="{A66BA5A0-9C1F-C244-9F62-92768F9966FB}"/>
                </a:ext>
              </a:extLst>
            </p:cNvPr>
            <p:cNvSpPr txBox="1"/>
            <p:nvPr/>
          </p:nvSpPr>
          <p:spPr>
            <a:xfrm>
              <a:off x="7063135" y="3439138"/>
              <a:ext cx="1960923" cy="196092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616" tIns="20320" rIns="152616" bIns="20320" numCol="1" spcCol="1270" anchor="ctr" anchorCtr="0">
              <a:noAutofit/>
            </a:bodyPr>
            <a:lstStyle/>
            <a:p>
              <a:pPr marL="0" lvl="0" indent="0" algn="ctr" defTabSz="711200">
                <a:lnSpc>
                  <a:spcPct val="90000"/>
                </a:lnSpc>
                <a:spcBef>
                  <a:spcPct val="0"/>
                </a:spcBef>
                <a:spcAft>
                  <a:spcPct val="35000"/>
                </a:spcAft>
                <a:buNone/>
              </a:pPr>
              <a:r>
                <a:rPr lang="en-US" sz="900" b="1" kern="1200"/>
                <a:t>Budget Narrative, Cost Effectiveness, Return on Investment, Sustainability</a:t>
              </a:r>
            </a:p>
          </p:txBody>
        </p:sp>
      </p:grpSp>
    </p:spTree>
    <p:extLst>
      <p:ext uri="{BB962C8B-B14F-4D97-AF65-F5344CB8AC3E}">
        <p14:creationId xmlns:p14="http://schemas.microsoft.com/office/powerpoint/2010/main" val="1970455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A26FF0-5329-1943-A401-3A3EC660552F}"/>
              </a:ext>
            </a:extLst>
          </p:cNvPr>
          <p:cNvSpPr/>
          <p:nvPr/>
        </p:nvSpPr>
        <p:spPr>
          <a:xfrm>
            <a:off x="995989" y="1594387"/>
            <a:ext cx="10676467" cy="482388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6DA8DFC2-AAF0-6F48-B088-87A9424E184E}"/>
              </a:ext>
            </a:extLst>
          </p:cNvPr>
          <p:cNvSpPr>
            <a:spLocks noGrp="1"/>
          </p:cNvSpPr>
          <p:nvPr>
            <p:ph type="title"/>
          </p:nvPr>
        </p:nvSpPr>
        <p:spPr>
          <a:xfrm>
            <a:off x="2772943" y="647331"/>
            <a:ext cx="7616143" cy="561049"/>
          </a:xfrm>
        </p:spPr>
        <p:txBody>
          <a:bodyPr>
            <a:noAutofit/>
          </a:bodyPr>
          <a:lstStyle/>
          <a:p>
            <a:pPr algn="ctr"/>
            <a:r>
              <a:rPr lang="en-US" sz="3600"/>
              <a:t>Performance Goals</a:t>
            </a:r>
          </a:p>
        </p:txBody>
      </p:sp>
      <p:sp>
        <p:nvSpPr>
          <p:cNvPr id="3" name="Content Placeholder 2">
            <a:extLst>
              <a:ext uri="{FF2B5EF4-FFF2-40B4-BE49-F238E27FC236}">
                <a16:creationId xmlns:a16="http://schemas.microsoft.com/office/drawing/2014/main" id="{8DD1E58D-F9B9-B541-BE34-61375E30AD83}"/>
              </a:ext>
            </a:extLst>
          </p:cNvPr>
          <p:cNvSpPr>
            <a:spLocks noGrp="1"/>
          </p:cNvSpPr>
          <p:nvPr>
            <p:ph idx="1"/>
          </p:nvPr>
        </p:nvSpPr>
        <p:spPr>
          <a:xfrm>
            <a:off x="995989" y="1805352"/>
            <a:ext cx="9826086" cy="4602163"/>
          </a:xfrm>
        </p:spPr>
        <p:txBody>
          <a:bodyPr>
            <a:normAutofit fontScale="92500" lnSpcReduction="10000"/>
          </a:bodyPr>
          <a:lstStyle/>
          <a:p>
            <a:pPr algn="l">
              <a:spcBef>
                <a:spcPts val="3000"/>
              </a:spcBef>
            </a:pPr>
            <a:r>
              <a:rPr lang="en-US" sz="2600">
                <a:solidFill>
                  <a:schemeClr val="tx1"/>
                </a:solidFill>
              </a:rPr>
              <a:t>Performance Goals indicate goals for each training programs.</a:t>
            </a:r>
          </a:p>
          <a:p>
            <a:pPr lvl="1" fontAlgn="base">
              <a:buFont typeface="Arial" panose="020B0604020202020204" pitchFamily="34" charset="0"/>
              <a:buChar char="•"/>
            </a:pPr>
            <a:r>
              <a:rPr lang="en-US" sz="1800" b="0" i="0">
                <a:solidFill>
                  <a:schemeClr val="tx1"/>
                </a:solidFill>
                <a:effectLst/>
                <a:latin typeface="Arial" panose="020B0604020202020204" pitchFamily="34" charset="0"/>
              </a:rPr>
              <a:t>Number of individuals enrolled in the program  </a:t>
            </a:r>
          </a:p>
          <a:p>
            <a:pPr lvl="1" fontAlgn="base">
              <a:buFont typeface="Arial" panose="020B0604020202020204" pitchFamily="34" charset="0"/>
              <a:buChar char="•"/>
            </a:pPr>
            <a:r>
              <a:rPr lang="en-US" sz="1800" b="0" i="0">
                <a:solidFill>
                  <a:schemeClr val="tx1"/>
                </a:solidFill>
                <a:effectLst/>
                <a:latin typeface="Arial" panose="020B0604020202020204" pitchFamily="34" charset="0"/>
              </a:rPr>
              <a:t>Number of individuals completing the program  </a:t>
            </a:r>
          </a:p>
          <a:p>
            <a:pPr lvl="1" fontAlgn="base">
              <a:buFont typeface="Arial" panose="020B0604020202020204" pitchFamily="34" charset="0"/>
              <a:buChar char="•"/>
            </a:pPr>
            <a:r>
              <a:rPr lang="en-US" sz="1800" b="0" i="0">
                <a:solidFill>
                  <a:schemeClr val="tx1"/>
                </a:solidFill>
                <a:effectLst/>
                <a:latin typeface="Arial" panose="020B0604020202020204" pitchFamily="34" charset="0"/>
              </a:rPr>
              <a:t>Number of individuals obtaining credential(s)  </a:t>
            </a:r>
            <a:endParaRPr lang="en-US" sz="1800" b="0" i="0">
              <a:solidFill>
                <a:schemeClr val="tx1"/>
              </a:solidFill>
              <a:effectLst/>
              <a:latin typeface="Calibri" panose="020F0502020204030204" pitchFamily="34" charset="0"/>
            </a:endParaRPr>
          </a:p>
          <a:p>
            <a:pPr lvl="1" fontAlgn="base">
              <a:buFont typeface="Arial" panose="020B0604020202020204" pitchFamily="34" charset="0"/>
              <a:buChar char="•"/>
            </a:pPr>
            <a:r>
              <a:rPr lang="en-US" sz="1800" b="0" i="0">
                <a:solidFill>
                  <a:schemeClr val="tx1"/>
                </a:solidFill>
                <a:effectLst/>
                <a:latin typeface="Arial" panose="020B0604020202020204" pitchFamily="34" charset="0"/>
              </a:rPr>
              <a:t>Number of individuals that achieve a measurable skill gain </a:t>
            </a:r>
          </a:p>
          <a:p>
            <a:pPr lvl="1" fontAlgn="base">
              <a:buFont typeface="Arial" panose="020B0604020202020204" pitchFamily="34" charset="0"/>
              <a:buChar char="•"/>
            </a:pPr>
            <a:r>
              <a:rPr lang="en-US" sz="1800" b="0" i="0">
                <a:solidFill>
                  <a:schemeClr val="tx1"/>
                </a:solidFill>
                <a:effectLst/>
                <a:latin typeface="Arial" panose="020B0604020202020204" pitchFamily="34" charset="0"/>
              </a:rPr>
              <a:t>Number of individuals placed in post-secondary education  </a:t>
            </a:r>
          </a:p>
          <a:p>
            <a:pPr lvl="1" fontAlgn="base">
              <a:buFont typeface="Arial" panose="020B0604020202020204" pitchFamily="34" charset="0"/>
              <a:buChar char="•"/>
            </a:pPr>
            <a:r>
              <a:rPr lang="en-US" sz="1800" b="0" i="0">
                <a:solidFill>
                  <a:schemeClr val="tx1"/>
                </a:solidFill>
                <a:effectLst/>
                <a:latin typeface="Arial" panose="020B0604020202020204" pitchFamily="34" charset="0"/>
              </a:rPr>
              <a:t>Number of individuals placed in unsubsidized employment   </a:t>
            </a:r>
            <a:endParaRPr lang="en-US" sz="1800" b="0" i="0">
              <a:solidFill>
                <a:schemeClr val="tx1"/>
              </a:solidFill>
              <a:effectLst/>
              <a:latin typeface="Calibri" panose="020F0502020204030204" pitchFamily="34" charset="0"/>
            </a:endParaRPr>
          </a:p>
          <a:p>
            <a:pPr lvl="1" fontAlgn="base">
              <a:buFont typeface="Arial" panose="020B0604020202020204" pitchFamily="34" charset="0"/>
              <a:buChar char="•"/>
            </a:pPr>
            <a:r>
              <a:rPr lang="en-US" sz="1800" b="0" i="0">
                <a:solidFill>
                  <a:schemeClr val="tx1"/>
                </a:solidFill>
                <a:effectLst/>
                <a:latin typeface="Arial" panose="020B0604020202020204" pitchFamily="34" charset="0"/>
              </a:rPr>
              <a:t>Number of individuals retained in unsubsidized employment for 6 and 12 months  </a:t>
            </a:r>
            <a:endParaRPr lang="en-US" sz="1800" b="0" i="0">
              <a:solidFill>
                <a:schemeClr val="tx1"/>
              </a:solidFill>
              <a:effectLst/>
              <a:latin typeface="Calibri" panose="020F0502020204030204" pitchFamily="34" charset="0"/>
            </a:endParaRPr>
          </a:p>
          <a:p>
            <a:pPr lvl="1" fontAlgn="base">
              <a:buFont typeface="Arial" panose="020B0604020202020204" pitchFamily="34" charset="0"/>
              <a:buChar char="•"/>
            </a:pPr>
            <a:r>
              <a:rPr lang="en-US" sz="1800" b="0" i="0">
                <a:solidFill>
                  <a:schemeClr val="tx1"/>
                </a:solidFill>
                <a:effectLst/>
                <a:latin typeface="Arial" panose="020B0604020202020204" pitchFamily="34" charset="0"/>
              </a:rPr>
              <a:t>Number of individuals experiencing a wage/benefit increase  </a:t>
            </a:r>
          </a:p>
          <a:p>
            <a:pPr algn="l">
              <a:spcBef>
                <a:spcPts val="3000"/>
              </a:spcBef>
            </a:pPr>
            <a:r>
              <a:rPr lang="en-US" sz="2600">
                <a:solidFill>
                  <a:schemeClr val="tx1"/>
                </a:solidFill>
              </a:rPr>
              <a:t>Performance Standard: Acceptable performance for the above measures is set at 75% of the planned goal. </a:t>
            </a:r>
          </a:p>
          <a:p>
            <a:pPr algn="l">
              <a:spcBef>
                <a:spcPts val="3000"/>
              </a:spcBef>
            </a:pPr>
            <a:r>
              <a:rPr lang="en-US" sz="2600">
                <a:solidFill>
                  <a:schemeClr val="tx1"/>
                </a:solidFill>
              </a:rPr>
              <a:t>Additional Metrics will be evaluated for efficiency and effectiveness of employment and training services.</a:t>
            </a:r>
          </a:p>
        </p:txBody>
      </p:sp>
      <p:sp>
        <p:nvSpPr>
          <p:cNvPr id="4" name="Slide Number Placeholder 3">
            <a:extLst>
              <a:ext uri="{FF2B5EF4-FFF2-40B4-BE49-F238E27FC236}">
                <a16:creationId xmlns:a16="http://schemas.microsoft.com/office/drawing/2014/main" id="{4A7DABC3-E04A-B247-B7D8-6E66650F12E0}"/>
              </a:ext>
            </a:extLst>
          </p:cNvPr>
          <p:cNvSpPr>
            <a:spLocks noGrp="1"/>
          </p:cNvSpPr>
          <p:nvPr>
            <p:ph type="sldNum" sz="quarter" idx="12"/>
          </p:nvPr>
        </p:nvSpPr>
        <p:spPr/>
        <p:txBody>
          <a:bodyPr/>
          <a:lstStyle/>
          <a:p>
            <a:fld id="{62E03C93-A8B5-5E4D-ADDE-FACFC10B3CD1}" type="slidenum">
              <a:rPr lang="en-US" smtClean="0"/>
              <a:pPr/>
              <a:t>28</a:t>
            </a:fld>
            <a:endParaRPr lang="en-US"/>
          </a:p>
        </p:txBody>
      </p:sp>
      <p:sp>
        <p:nvSpPr>
          <p:cNvPr id="5" name="TextBox 4">
            <a:extLst>
              <a:ext uri="{FF2B5EF4-FFF2-40B4-BE49-F238E27FC236}">
                <a16:creationId xmlns:a16="http://schemas.microsoft.com/office/drawing/2014/main" id="{F1C7EC94-E3CB-8E40-A69F-3BE6F452E93D}"/>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21</a:t>
            </a:r>
          </a:p>
        </p:txBody>
      </p:sp>
      <p:grpSp>
        <p:nvGrpSpPr>
          <p:cNvPr id="7" name="Group 6">
            <a:extLst>
              <a:ext uri="{FF2B5EF4-FFF2-40B4-BE49-F238E27FC236}">
                <a16:creationId xmlns:a16="http://schemas.microsoft.com/office/drawing/2014/main" id="{FE440D3D-83DA-AC41-89C5-FB9EF87311F3}"/>
              </a:ext>
            </a:extLst>
          </p:cNvPr>
          <p:cNvGrpSpPr/>
          <p:nvPr/>
        </p:nvGrpSpPr>
        <p:grpSpPr>
          <a:xfrm>
            <a:off x="10729777" y="4987458"/>
            <a:ext cx="1569780" cy="1563624"/>
            <a:chOff x="8875546" y="3033018"/>
            <a:chExt cx="2784081" cy="2773163"/>
          </a:xfrm>
        </p:grpSpPr>
        <p:sp>
          <p:nvSpPr>
            <p:cNvPr id="8" name="Oval 7">
              <a:extLst>
                <a:ext uri="{FF2B5EF4-FFF2-40B4-BE49-F238E27FC236}">
                  <a16:creationId xmlns:a16="http://schemas.microsoft.com/office/drawing/2014/main" id="{9A516003-C428-8944-8206-D2488EAA111D}"/>
                </a:ext>
              </a:extLst>
            </p:cNvPr>
            <p:cNvSpPr/>
            <p:nvPr/>
          </p:nvSpPr>
          <p:spPr>
            <a:xfrm>
              <a:off x="8875546" y="3033018"/>
              <a:ext cx="2773163" cy="2773163"/>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tx1"/>
            </a:fontRef>
          </p:style>
        </p:sp>
        <p:sp>
          <p:nvSpPr>
            <p:cNvPr id="9" name="Oval 4">
              <a:extLst>
                <a:ext uri="{FF2B5EF4-FFF2-40B4-BE49-F238E27FC236}">
                  <a16:creationId xmlns:a16="http://schemas.microsoft.com/office/drawing/2014/main" id="{9C119F20-8E83-2B48-AAD0-4D3E605A54F6}"/>
                </a:ext>
              </a:extLst>
            </p:cNvPr>
            <p:cNvSpPr txBox="1"/>
            <p:nvPr/>
          </p:nvSpPr>
          <p:spPr>
            <a:xfrm>
              <a:off x="8875546" y="3439138"/>
              <a:ext cx="2784081" cy="196092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616" tIns="22860" rIns="152616" bIns="22860" numCol="1" spcCol="1270" anchor="ctr" anchorCtr="0">
              <a:noAutofit/>
            </a:bodyPr>
            <a:lstStyle/>
            <a:p>
              <a:pPr marL="0" lvl="0" indent="0" algn="ctr" defTabSz="800100">
                <a:lnSpc>
                  <a:spcPct val="90000"/>
                </a:lnSpc>
                <a:spcBef>
                  <a:spcPct val="0"/>
                </a:spcBef>
                <a:spcAft>
                  <a:spcPct val="35000"/>
                </a:spcAft>
                <a:buNone/>
              </a:pPr>
              <a:r>
                <a:rPr lang="en-US" sz="1400" b="1" kern="1200"/>
                <a:t>Program Goals</a:t>
              </a:r>
            </a:p>
          </p:txBody>
        </p:sp>
      </p:grpSp>
    </p:spTree>
    <p:extLst>
      <p:ext uri="{BB962C8B-B14F-4D97-AF65-F5344CB8AC3E}">
        <p14:creationId xmlns:p14="http://schemas.microsoft.com/office/powerpoint/2010/main" val="2678441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17B5-7407-7A49-88F2-8CEA78644397}"/>
              </a:ext>
            </a:extLst>
          </p:cNvPr>
          <p:cNvSpPr>
            <a:spLocks noGrp="1"/>
          </p:cNvSpPr>
          <p:nvPr>
            <p:ph type="title"/>
          </p:nvPr>
        </p:nvSpPr>
        <p:spPr/>
        <p:txBody>
          <a:bodyPr>
            <a:noAutofit/>
          </a:bodyPr>
          <a:lstStyle/>
          <a:p>
            <a:pPr algn="ctr"/>
            <a:r>
              <a:rPr lang="en-US" sz="3600"/>
              <a:t>Documents for Submission</a:t>
            </a:r>
          </a:p>
        </p:txBody>
      </p:sp>
      <p:sp>
        <p:nvSpPr>
          <p:cNvPr id="3" name="Content Placeholder 2">
            <a:extLst>
              <a:ext uri="{FF2B5EF4-FFF2-40B4-BE49-F238E27FC236}">
                <a16:creationId xmlns:a16="http://schemas.microsoft.com/office/drawing/2014/main" id="{CE6312E9-A846-8047-ABCF-0F6464D1FDF1}"/>
              </a:ext>
            </a:extLst>
          </p:cNvPr>
          <p:cNvSpPr>
            <a:spLocks noGrp="1"/>
          </p:cNvSpPr>
          <p:nvPr>
            <p:ph idx="1"/>
          </p:nvPr>
        </p:nvSpPr>
        <p:spPr>
          <a:xfrm>
            <a:off x="1533236" y="1556699"/>
            <a:ext cx="9162473" cy="4585484"/>
          </a:xfrm>
        </p:spPr>
        <p:txBody>
          <a:bodyPr vert="horz" lIns="91440" tIns="45720" rIns="91440" bIns="45720" rtlCol="0" anchor="t">
            <a:normAutofit/>
          </a:bodyPr>
          <a:lstStyle/>
          <a:p>
            <a:pPr marL="0" indent="0">
              <a:buNone/>
            </a:pPr>
            <a:r>
              <a:rPr lang="en-US">
                <a:solidFill>
                  <a:schemeClr val="tx1"/>
                </a:solidFill>
              </a:rPr>
              <a:t>Standard Application Package:</a:t>
            </a:r>
          </a:p>
          <a:p>
            <a:pPr lvl="1"/>
            <a:r>
              <a:rPr lang="en-US" sz="2800">
                <a:solidFill>
                  <a:schemeClr val="tx1"/>
                </a:solidFill>
              </a:rPr>
              <a:t>DCEO Uniform Grant Application </a:t>
            </a:r>
          </a:p>
          <a:p>
            <a:pPr lvl="1">
              <a:buFont typeface="Arial" panose="020B0604020202020204" pitchFamily="34" charset="0"/>
              <a:buChar char="•"/>
            </a:pPr>
            <a:r>
              <a:rPr lang="en-US" sz="2800">
                <a:solidFill>
                  <a:schemeClr val="tx1"/>
                </a:solidFill>
              </a:rPr>
              <a:t>Uniform Budget Template</a:t>
            </a:r>
          </a:p>
          <a:p>
            <a:pPr lvl="1">
              <a:buFont typeface="Arial" panose="020B0604020202020204" pitchFamily="34" charset="0"/>
              <a:buChar char="•"/>
            </a:pPr>
            <a:r>
              <a:rPr lang="en-US" sz="2800">
                <a:solidFill>
                  <a:schemeClr val="tx1"/>
                </a:solidFill>
              </a:rPr>
              <a:t>Conflict of Interest Disclosure Form</a:t>
            </a:r>
            <a:endParaRPr lang="en-US" sz="2800">
              <a:solidFill>
                <a:schemeClr val="tx1"/>
              </a:solidFill>
              <a:cs typeface="Calibri"/>
            </a:endParaRPr>
          </a:p>
          <a:p>
            <a:pPr lvl="1">
              <a:buFont typeface="Arial" panose="020B0604020202020204" pitchFamily="34" charset="0"/>
              <a:buChar char="•"/>
            </a:pPr>
            <a:r>
              <a:rPr lang="en-US" sz="2800">
                <a:solidFill>
                  <a:schemeClr val="tx1"/>
                </a:solidFill>
              </a:rPr>
              <a:t>Mandatory Disclosure Form</a:t>
            </a:r>
            <a:endParaRPr lang="en-US" sz="2800">
              <a:solidFill>
                <a:schemeClr val="tx1"/>
              </a:solidFill>
              <a:cs typeface="Calibri"/>
            </a:endParaRPr>
          </a:p>
          <a:p>
            <a:pPr marL="0" indent="0">
              <a:buNone/>
            </a:pPr>
            <a:r>
              <a:rPr lang="en-US">
                <a:solidFill>
                  <a:schemeClr val="tx1"/>
                </a:solidFill>
              </a:rPr>
              <a:t>Programmatic Specific Items:</a:t>
            </a:r>
          </a:p>
          <a:p>
            <a:pPr lvl="1"/>
            <a:r>
              <a:rPr lang="en-US" sz="2800">
                <a:solidFill>
                  <a:schemeClr val="tx1"/>
                </a:solidFill>
              </a:rPr>
              <a:t>JTED Program Application</a:t>
            </a:r>
            <a:endParaRPr lang="en-US" sz="2800">
              <a:solidFill>
                <a:schemeClr val="tx1"/>
              </a:solidFill>
              <a:cs typeface="Calibri"/>
            </a:endParaRPr>
          </a:p>
          <a:p>
            <a:pPr lvl="1">
              <a:buFont typeface="Arial" panose="020B0604020202020204" pitchFamily="34" charset="0"/>
              <a:buChar char="•"/>
            </a:pPr>
            <a:r>
              <a:rPr lang="en-US" sz="2800">
                <a:solidFill>
                  <a:schemeClr val="tx1"/>
                </a:solidFill>
              </a:rPr>
              <a:t>Memorandum of Understanding (MOU) or Partnership Agreements (as applicable)</a:t>
            </a:r>
            <a:endParaRPr lang="en-US" sz="2800">
              <a:solidFill>
                <a:schemeClr val="tx1"/>
              </a:solidFill>
              <a:cs typeface="Calibri"/>
            </a:endParaRPr>
          </a:p>
        </p:txBody>
      </p:sp>
      <p:sp>
        <p:nvSpPr>
          <p:cNvPr id="4" name="Slide Number Placeholder 3">
            <a:extLst>
              <a:ext uri="{FF2B5EF4-FFF2-40B4-BE49-F238E27FC236}">
                <a16:creationId xmlns:a16="http://schemas.microsoft.com/office/drawing/2014/main" id="{6B4702DD-1301-1145-9533-583C6C987BD6}"/>
              </a:ext>
            </a:extLst>
          </p:cNvPr>
          <p:cNvSpPr>
            <a:spLocks noGrp="1"/>
          </p:cNvSpPr>
          <p:nvPr>
            <p:ph type="sldNum" sz="quarter" idx="12"/>
          </p:nvPr>
        </p:nvSpPr>
        <p:spPr/>
        <p:txBody>
          <a:bodyPr/>
          <a:lstStyle/>
          <a:p>
            <a:fld id="{62E03C93-A8B5-5E4D-ADDE-FACFC10B3CD1}" type="slidenum">
              <a:rPr lang="en-US" smtClean="0"/>
              <a:pPr/>
              <a:t>29</a:t>
            </a:fld>
            <a:endParaRPr lang="en-US"/>
          </a:p>
        </p:txBody>
      </p:sp>
      <p:sp>
        <p:nvSpPr>
          <p:cNvPr id="6" name="TextBox 5">
            <a:extLst>
              <a:ext uri="{FF2B5EF4-FFF2-40B4-BE49-F238E27FC236}">
                <a16:creationId xmlns:a16="http://schemas.microsoft.com/office/drawing/2014/main" id="{AC2D9F6F-8EF7-DA45-B06F-72D67AC81A9C}"/>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21-22</a:t>
            </a:r>
          </a:p>
        </p:txBody>
      </p:sp>
    </p:spTree>
    <p:extLst>
      <p:ext uri="{BB962C8B-B14F-4D97-AF65-F5344CB8AC3E}">
        <p14:creationId xmlns:p14="http://schemas.microsoft.com/office/powerpoint/2010/main" val="1749478412"/>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045911" y="540019"/>
            <a:ext cx="8330073" cy="1056716"/>
          </a:xfrm>
        </p:spPr>
        <p:txBody>
          <a:bodyPr>
            <a:noAutofit/>
          </a:bodyPr>
          <a:lstStyle/>
          <a:p>
            <a:pPr algn="ctr"/>
            <a:r>
              <a:rPr lang="en-US" sz="3600">
                <a:cs typeface="Times New Roman" panose="02020603050405020304" pitchFamily="18" charset="0"/>
              </a:rPr>
              <a:t>Guiding Legislation and Highlights</a:t>
            </a:r>
          </a:p>
        </p:txBody>
      </p:sp>
      <p:sp>
        <p:nvSpPr>
          <p:cNvPr id="7" name="Content Placeholder 6">
            <a:extLst>
              <a:ext uri="{FF2B5EF4-FFF2-40B4-BE49-F238E27FC236}">
                <a16:creationId xmlns:a16="http://schemas.microsoft.com/office/drawing/2014/main" id="{81234E40-EED9-42DB-A753-0C01D7862852}"/>
              </a:ext>
            </a:extLst>
          </p:cNvPr>
          <p:cNvSpPr txBox="1">
            <a:spLocks noGrp="1"/>
          </p:cNvSpPr>
          <p:nvPr>
            <p:ph idx="1"/>
          </p:nvPr>
        </p:nvSpPr>
        <p:spPr>
          <a:xfrm>
            <a:off x="580446" y="1784840"/>
            <a:ext cx="4868863" cy="1154162"/>
          </a:xfrm>
          <a:prstGeom prst="rect">
            <a:avLst/>
          </a:prstGeom>
          <a:noFill/>
        </p:spPr>
        <p:txBody>
          <a:bodyPr wrap="square" rtlCol="0">
            <a:spAutoFit/>
          </a:bodyPr>
          <a:lstStyle/>
          <a:p>
            <a:pPr marL="0" indent="0" algn="ctr" rtl="0" fontAlgn="base">
              <a:buNone/>
            </a:pPr>
            <a:r>
              <a:rPr lang="en-US" sz="2400" b="1" i="0">
                <a:solidFill>
                  <a:srgbClr val="000000"/>
                </a:solidFill>
                <a:effectLst/>
              </a:rPr>
              <a:t>Illinois Legislation</a:t>
            </a:r>
          </a:p>
          <a:p>
            <a:pPr marL="0" indent="0" algn="ctr" rtl="0" fontAlgn="base">
              <a:spcBef>
                <a:spcPts val="600"/>
              </a:spcBef>
              <a:buNone/>
            </a:pPr>
            <a:r>
              <a:rPr lang="en-US" sz="1600" b="1" i="1">
                <a:solidFill>
                  <a:srgbClr val="000000"/>
                </a:solidFill>
                <a:effectLst/>
              </a:rPr>
              <a:t>Job Training and Economic Development Act</a:t>
            </a:r>
          </a:p>
          <a:p>
            <a:pPr lvl="1" fontAlgn="base">
              <a:lnSpc>
                <a:spcPct val="100000"/>
              </a:lnSpc>
              <a:spcBef>
                <a:spcPts val="0"/>
              </a:spcBef>
            </a:pPr>
            <a:r>
              <a:rPr lang="en-US" sz="1400" b="0" i="0">
                <a:solidFill>
                  <a:srgbClr val="000000"/>
                </a:solidFill>
                <a:effectLst/>
              </a:rPr>
              <a:t>20 ILCS 605/605-415 (JTED Act)</a:t>
            </a:r>
          </a:p>
          <a:p>
            <a:pPr lvl="1" fontAlgn="base">
              <a:lnSpc>
                <a:spcPct val="100000"/>
              </a:lnSpc>
              <a:spcBef>
                <a:spcPts val="0"/>
              </a:spcBef>
            </a:pPr>
            <a:r>
              <a:rPr lang="en-US" sz="1400" b="0" i="0">
                <a:solidFill>
                  <a:srgbClr val="000000"/>
                </a:solidFill>
                <a:effectLst/>
              </a:rPr>
              <a:t>56 Ill. Admin. Code Part 2660 (JTED Rules)</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3</a:t>
            </a:fld>
            <a:endParaRPr lang="en-US"/>
          </a:p>
        </p:txBody>
      </p:sp>
      <p:cxnSp>
        <p:nvCxnSpPr>
          <p:cNvPr id="8" name="Straight Connector 7">
            <a:extLst>
              <a:ext uri="{FF2B5EF4-FFF2-40B4-BE49-F238E27FC236}">
                <a16:creationId xmlns:a16="http://schemas.microsoft.com/office/drawing/2014/main" id="{30E1C263-9980-4D14-A8D9-7DAA3A8F4CA5}"/>
              </a:ext>
            </a:extLst>
          </p:cNvPr>
          <p:cNvCxnSpPr>
            <a:cxnSpLocks/>
          </p:cNvCxnSpPr>
          <p:nvPr/>
        </p:nvCxnSpPr>
        <p:spPr>
          <a:xfrm>
            <a:off x="6096000" y="1931744"/>
            <a:ext cx="0" cy="4431642"/>
          </a:xfrm>
          <a:prstGeom prst="line">
            <a:avLst/>
          </a:prstGeom>
          <a:ln w="127000" cap="flat" cmpd="sng">
            <a:solidFill>
              <a:srgbClr val="172169"/>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003E1A2E-4953-4651-BF54-19B19C8C1C9B}"/>
              </a:ext>
            </a:extLst>
          </p:cNvPr>
          <p:cNvSpPr txBox="1">
            <a:spLocks/>
          </p:cNvSpPr>
          <p:nvPr/>
        </p:nvSpPr>
        <p:spPr>
          <a:xfrm>
            <a:off x="6485268" y="2118167"/>
            <a:ext cx="4868532" cy="40587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a:p>
        </p:txBody>
      </p:sp>
      <p:sp>
        <p:nvSpPr>
          <p:cNvPr id="3" name="Rectangle 2">
            <a:extLst>
              <a:ext uri="{FF2B5EF4-FFF2-40B4-BE49-F238E27FC236}">
                <a16:creationId xmlns:a16="http://schemas.microsoft.com/office/drawing/2014/main" id="{4103C906-7546-409A-9122-E284F12B1887}"/>
              </a:ext>
            </a:extLst>
          </p:cNvPr>
          <p:cNvSpPr/>
          <p:nvPr/>
        </p:nvSpPr>
        <p:spPr>
          <a:xfrm>
            <a:off x="1046709" y="3063553"/>
            <a:ext cx="4537751" cy="3339376"/>
          </a:xfrm>
          <a:prstGeom prst="rect">
            <a:avLst/>
          </a:prstGeom>
        </p:spPr>
        <p:txBody>
          <a:bodyPr wrap="square" lIns="91440" tIns="45720" rIns="91440" bIns="45720" anchor="t">
            <a:spAutoFit/>
          </a:bodyPr>
          <a:lstStyle/>
          <a:p>
            <a:pPr algn="ctr"/>
            <a:r>
              <a:rPr lang="en-US" sz="2000" b="1"/>
              <a:t>Highlights</a:t>
            </a:r>
          </a:p>
          <a:p>
            <a:pPr marL="285750" indent="-285750">
              <a:buFont typeface="Arial" panose="020B0604020202020204" pitchFamily="34" charset="0"/>
              <a:buChar char="•"/>
            </a:pPr>
            <a:r>
              <a:rPr lang="en-US" sz="1500"/>
              <a:t>Funding two categories</a:t>
            </a:r>
          </a:p>
          <a:p>
            <a:pPr marL="742950" lvl="1" indent="-285750">
              <a:buFont typeface="Arial" panose="020B0604020202020204" pitchFamily="34" charset="0"/>
              <a:buChar char="•"/>
            </a:pPr>
            <a:r>
              <a:rPr lang="en-US" sz="1500"/>
              <a:t>Adult</a:t>
            </a:r>
          </a:p>
          <a:p>
            <a:pPr marL="742950" lvl="1" indent="-285750">
              <a:buFont typeface="Arial" panose="020B0604020202020204" pitchFamily="34" charset="0"/>
              <a:buChar char="•"/>
            </a:pPr>
            <a:r>
              <a:rPr lang="en-US" sz="1500"/>
              <a:t>Youth</a:t>
            </a:r>
          </a:p>
          <a:p>
            <a:pPr lvl="1"/>
            <a:endParaRPr lang="en-US" sz="1500"/>
          </a:p>
          <a:p>
            <a:pPr marL="285750" indent="-285750">
              <a:buFont typeface="Arial" panose="020B0604020202020204" pitchFamily="34" charset="0"/>
              <a:buChar char="•"/>
            </a:pPr>
            <a:r>
              <a:rPr lang="en-US" sz="1500"/>
              <a:t>Target Populations </a:t>
            </a:r>
            <a:endParaRPr lang="en-US" sz="1500">
              <a:cs typeface="Calibri"/>
            </a:endParaRPr>
          </a:p>
          <a:p>
            <a:pPr marL="742950" lvl="1" indent="-285750">
              <a:buFont typeface="Arial" panose="020B0604020202020204" pitchFamily="34" charset="0"/>
              <a:buChar char="•"/>
            </a:pPr>
            <a:r>
              <a:rPr lang="en-US" sz="1400"/>
              <a:t>Unemployed, </a:t>
            </a:r>
            <a:endParaRPr lang="en-US" sz="1400">
              <a:cs typeface="Calibri"/>
            </a:endParaRPr>
          </a:p>
          <a:p>
            <a:pPr marL="742950" lvl="1" indent="-285750">
              <a:buFont typeface="Arial" panose="020B0604020202020204" pitchFamily="34" charset="0"/>
              <a:buChar char="•"/>
            </a:pPr>
            <a:r>
              <a:rPr lang="en-US" sz="1400"/>
              <a:t>Under-employed and</a:t>
            </a:r>
            <a:endParaRPr lang="en-US" sz="1400">
              <a:cs typeface="Calibri"/>
            </a:endParaRPr>
          </a:p>
          <a:p>
            <a:pPr marL="742950" lvl="1" indent="-285750">
              <a:buFont typeface="Arial" panose="020B0604020202020204" pitchFamily="34" charset="0"/>
              <a:buChar char="•"/>
            </a:pPr>
            <a:r>
              <a:rPr lang="en-US" sz="1400"/>
              <a:t>Under-represented populations</a:t>
            </a:r>
          </a:p>
          <a:p>
            <a:pPr marL="742950" lvl="1" indent="-285750">
              <a:buFont typeface="Arial" panose="020B0604020202020204" pitchFamily="34" charset="0"/>
              <a:buChar char="•"/>
            </a:pPr>
            <a:endParaRPr lang="en-US" sz="1400"/>
          </a:p>
          <a:p>
            <a:pPr marL="285750" indent="-285750">
              <a:buFont typeface="Arial" panose="020B0604020202020204" pitchFamily="34" charset="0"/>
              <a:buChar char="•"/>
            </a:pPr>
            <a:r>
              <a:rPr lang="en-US" sz="1500"/>
              <a:t>Priority Populations</a:t>
            </a:r>
          </a:p>
          <a:p>
            <a:pPr marL="742950" lvl="1" indent="-285750">
              <a:buFont typeface="Arial" panose="020B0604020202020204" pitchFamily="34" charset="0"/>
              <a:buChar char="•"/>
            </a:pPr>
            <a:r>
              <a:rPr lang="en-US" sz="1500"/>
              <a:t>Migrants, immigrants, and refugees</a:t>
            </a:r>
          </a:p>
          <a:p>
            <a:pPr marL="742950" lvl="1" indent="-285750">
              <a:buFont typeface="Arial" panose="020B0604020202020204" pitchFamily="34" charset="0"/>
              <a:buChar char="•"/>
            </a:pPr>
            <a:r>
              <a:rPr lang="en-US" sz="1500"/>
              <a:t>Justice-involved individuals</a:t>
            </a:r>
          </a:p>
          <a:p>
            <a:pPr marL="742950" lvl="1" indent="-285750">
              <a:buFont typeface="Arial" panose="020B0604020202020204" pitchFamily="34" charset="0"/>
              <a:buChar char="•"/>
            </a:pPr>
            <a:r>
              <a:rPr lang="en-US" sz="1500"/>
              <a:t>Rural residents</a:t>
            </a:r>
            <a:endParaRPr lang="en-US" sz="1400"/>
          </a:p>
        </p:txBody>
      </p:sp>
      <p:sp>
        <p:nvSpPr>
          <p:cNvPr id="5" name="Rectangle 4">
            <a:extLst>
              <a:ext uri="{FF2B5EF4-FFF2-40B4-BE49-F238E27FC236}">
                <a16:creationId xmlns:a16="http://schemas.microsoft.com/office/drawing/2014/main" id="{428688FF-6D2F-42C7-9153-776A1D20381D}"/>
              </a:ext>
            </a:extLst>
          </p:cNvPr>
          <p:cNvSpPr/>
          <p:nvPr/>
        </p:nvSpPr>
        <p:spPr>
          <a:xfrm>
            <a:off x="6443985" y="2118167"/>
            <a:ext cx="4701306" cy="4093428"/>
          </a:xfrm>
          <a:prstGeom prst="rect">
            <a:avLst/>
          </a:prstGeom>
        </p:spPr>
        <p:txBody>
          <a:bodyPr wrap="square" lIns="91440" tIns="45720" rIns="91440" bIns="45720" anchor="t">
            <a:spAutoFit/>
          </a:bodyPr>
          <a:lstStyle/>
          <a:p>
            <a:pPr algn="ctr"/>
            <a:r>
              <a:rPr lang="en-US" sz="2000" b="1"/>
              <a:t>Highlights</a:t>
            </a:r>
          </a:p>
          <a:p>
            <a:pPr marL="285750" indent="-285750">
              <a:buFont typeface="Arial" panose="020B0604020202020204" pitchFamily="34" charset="0"/>
              <a:buChar char="•"/>
            </a:pPr>
            <a:r>
              <a:rPr lang="en-US" sz="1500"/>
              <a:t>Focus on </a:t>
            </a:r>
            <a:r>
              <a:rPr lang="en-US" sz="1500">
                <a:ea typeface="+mn-lt"/>
                <a:cs typeface="+mn-lt"/>
              </a:rPr>
              <a:t>low-income communities defined</a:t>
            </a:r>
          </a:p>
          <a:p>
            <a:pPr marL="742950" lvl="1" indent="-285750">
              <a:buFont typeface="Arial" panose="020B0604020202020204" pitchFamily="34" charset="0"/>
              <a:buChar char="•"/>
            </a:pPr>
            <a:r>
              <a:rPr lang="en-US" sz="1500">
                <a:ea typeface="+mn-lt"/>
                <a:cs typeface="+mn-lt"/>
              </a:rPr>
              <a:t>Qualified Census Tract</a:t>
            </a:r>
          </a:p>
          <a:p>
            <a:pPr marL="742950" lvl="1" indent="-285750">
              <a:buFont typeface="Arial" panose="020B0604020202020204" pitchFamily="34" charset="0"/>
              <a:buChar char="•"/>
            </a:pPr>
            <a:r>
              <a:rPr lang="en-US" sz="1500">
                <a:ea typeface="+mn-lt"/>
                <a:cs typeface="+mn-lt"/>
              </a:rPr>
              <a:t>Disproportionately impacted areas </a:t>
            </a:r>
          </a:p>
          <a:p>
            <a:pPr marL="742950" lvl="1" indent="-285750">
              <a:buFont typeface="Arial" panose="020B0604020202020204" pitchFamily="34" charset="0"/>
              <a:buChar char="•"/>
            </a:pPr>
            <a:endParaRPr lang="en-US" sz="1500">
              <a:ea typeface="+mn-lt"/>
              <a:cs typeface="+mn-lt"/>
            </a:endParaRPr>
          </a:p>
          <a:p>
            <a:pPr marL="285750" indent="-285750">
              <a:buFont typeface="Arial" panose="020B0604020202020204" pitchFamily="34" charset="0"/>
              <a:buChar char="•"/>
            </a:pPr>
            <a:r>
              <a:rPr lang="en-US" sz="1500"/>
              <a:t>Target industries and occupations </a:t>
            </a:r>
          </a:p>
          <a:p>
            <a:pPr marL="742950" lvl="1" indent="-285750">
              <a:buFont typeface="Arial" panose="020B0604020202020204" pitchFamily="34" charset="0"/>
              <a:buChar char="•"/>
            </a:pPr>
            <a:r>
              <a:rPr lang="en-US" sz="1500"/>
              <a:t>struggling in aftermath of the pandemic to find workers</a:t>
            </a:r>
          </a:p>
          <a:p>
            <a:pPr marL="742950" lvl="1" indent="-285750">
              <a:buFont typeface="Arial" panose="020B0604020202020204" pitchFamily="34" charset="0"/>
              <a:buChar char="•"/>
            </a:pPr>
            <a:r>
              <a:rPr lang="en-US" sz="1500"/>
              <a:t> Growth sectors</a:t>
            </a:r>
          </a:p>
          <a:p>
            <a:pPr marL="742950" lvl="1" indent="-285750">
              <a:buFont typeface="Arial" panose="020B0604020202020204" pitchFamily="34" charset="0"/>
              <a:buChar char="•"/>
            </a:pPr>
            <a:r>
              <a:rPr lang="en-US" sz="1500"/>
              <a:t>Small businesses (250  or fewer)</a:t>
            </a:r>
          </a:p>
          <a:p>
            <a:pPr lvl="1"/>
            <a:endParaRPr lang="en-US" sz="1600"/>
          </a:p>
          <a:p>
            <a:pPr marL="285750" indent="-285750">
              <a:buFont typeface="Arial" panose="020B0604020202020204" pitchFamily="34" charset="0"/>
              <a:buChar char="•"/>
            </a:pPr>
            <a:r>
              <a:rPr lang="en-US" sz="1500"/>
              <a:t>Includes barrier reduction funding for emergency costs</a:t>
            </a:r>
          </a:p>
          <a:p>
            <a:pPr marL="285750" indent="-285750">
              <a:buFont typeface="Arial" panose="020B0604020202020204" pitchFamily="34" charset="0"/>
              <a:buChar char="•"/>
            </a:pPr>
            <a:endParaRPr lang="en-US" sz="1500">
              <a:cs typeface="Calibri" panose="020F0502020204030204"/>
            </a:endParaRPr>
          </a:p>
          <a:p>
            <a:pPr marL="285750" indent="-285750">
              <a:buFont typeface="Arial" panose="020B0604020202020204" pitchFamily="34" charset="0"/>
              <a:buChar char="•"/>
            </a:pPr>
            <a:r>
              <a:rPr lang="en-US" sz="1500"/>
              <a:t>Period of Performance –</a:t>
            </a:r>
            <a:r>
              <a:rPr lang="en-US" sz="1600"/>
              <a:t> </a:t>
            </a:r>
          </a:p>
          <a:p>
            <a:pPr marL="742950" lvl="1" indent="-285750">
              <a:buFont typeface="Arial" panose="020B0604020202020204" pitchFamily="34" charset="0"/>
              <a:buChar char="•"/>
            </a:pPr>
            <a:r>
              <a:rPr lang="en-US" sz="1400"/>
              <a:t>May 1, 2024, and ends on April 30, 2026 (2 years)</a:t>
            </a:r>
            <a:endParaRPr lang="en-US" sz="1400">
              <a:cs typeface="Calibri"/>
            </a:endParaRPr>
          </a:p>
          <a:p>
            <a:pPr marL="742950" lvl="1" indent="-285750">
              <a:buFont typeface="Arial" panose="020B0604020202020204" pitchFamily="34" charset="0"/>
              <a:buChar char="•"/>
            </a:pPr>
            <a:endParaRPr lang="en-US" sz="1400">
              <a:cs typeface="Calibri"/>
            </a:endParaRPr>
          </a:p>
        </p:txBody>
      </p:sp>
      <p:sp>
        <p:nvSpPr>
          <p:cNvPr id="6" name="TextBox 5">
            <a:extLst>
              <a:ext uri="{FF2B5EF4-FFF2-40B4-BE49-F238E27FC236}">
                <a16:creationId xmlns:a16="http://schemas.microsoft.com/office/drawing/2014/main" id="{5CAAAE75-FAEB-F949-915E-F228D1564C9F}"/>
              </a:ext>
            </a:extLst>
          </p:cNvPr>
          <p:cNvSpPr txBox="1"/>
          <p:nvPr/>
        </p:nvSpPr>
        <p:spPr>
          <a:xfrm>
            <a:off x="186267" y="6483350"/>
            <a:ext cx="2133964" cy="261610"/>
          </a:xfrm>
          <a:prstGeom prst="rect">
            <a:avLst/>
          </a:prstGeom>
          <a:noFill/>
        </p:spPr>
        <p:txBody>
          <a:bodyPr wrap="square" rtlCol="0">
            <a:spAutoFit/>
          </a:bodyPr>
          <a:lstStyle/>
          <a:p>
            <a:r>
              <a:rPr lang="en-US" sz="1100" i="1">
                <a:solidFill>
                  <a:srgbClr val="172169"/>
                </a:solidFill>
              </a:rPr>
              <a:t>NOFO Page 1</a:t>
            </a:r>
          </a:p>
        </p:txBody>
      </p:sp>
    </p:spTree>
    <p:extLst>
      <p:ext uri="{BB962C8B-B14F-4D97-AF65-F5344CB8AC3E}">
        <p14:creationId xmlns:p14="http://schemas.microsoft.com/office/powerpoint/2010/main" val="3754805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4FEA-2AAE-324E-A3C7-733EFB3F70AD}"/>
              </a:ext>
            </a:extLst>
          </p:cNvPr>
          <p:cNvSpPr>
            <a:spLocks noGrp="1"/>
          </p:cNvSpPr>
          <p:nvPr>
            <p:ph type="title"/>
          </p:nvPr>
        </p:nvSpPr>
        <p:spPr>
          <a:xfrm>
            <a:off x="2287928" y="681037"/>
            <a:ext cx="7616143" cy="561049"/>
          </a:xfrm>
        </p:spPr>
        <p:txBody>
          <a:bodyPr>
            <a:normAutofit fontScale="90000"/>
          </a:bodyPr>
          <a:lstStyle/>
          <a:p>
            <a:pPr algn="ctr"/>
            <a:r>
              <a:rPr lang="en-US">
                <a:latin typeface="+mn-lt"/>
              </a:rPr>
              <a:t>Review Criteria</a:t>
            </a:r>
          </a:p>
        </p:txBody>
      </p:sp>
      <p:sp>
        <p:nvSpPr>
          <p:cNvPr id="3" name="Content Placeholder 2">
            <a:extLst>
              <a:ext uri="{FF2B5EF4-FFF2-40B4-BE49-F238E27FC236}">
                <a16:creationId xmlns:a16="http://schemas.microsoft.com/office/drawing/2014/main" id="{F4C2B866-8F56-E140-BF0A-B0B95FA0F8C7}"/>
              </a:ext>
            </a:extLst>
          </p:cNvPr>
          <p:cNvSpPr>
            <a:spLocks noGrp="1"/>
          </p:cNvSpPr>
          <p:nvPr>
            <p:ph idx="1"/>
          </p:nvPr>
        </p:nvSpPr>
        <p:spPr>
          <a:xfrm>
            <a:off x="702733" y="1999634"/>
            <a:ext cx="4953000" cy="4058796"/>
          </a:xfrm>
        </p:spPr>
        <p:txBody>
          <a:bodyPr/>
          <a:lstStyle/>
          <a:p>
            <a:r>
              <a:rPr lang="en-US">
                <a:solidFill>
                  <a:schemeClr val="tx1"/>
                </a:solidFill>
              </a:rPr>
              <a:t>Applicant Capacity (25%)</a:t>
            </a:r>
          </a:p>
          <a:p>
            <a:r>
              <a:rPr lang="en-US">
                <a:solidFill>
                  <a:schemeClr val="tx1"/>
                </a:solidFill>
              </a:rPr>
              <a:t>Documentation of Need (15.5%)</a:t>
            </a:r>
          </a:p>
          <a:p>
            <a:r>
              <a:rPr lang="en-US">
                <a:solidFill>
                  <a:schemeClr val="tx1"/>
                </a:solidFill>
              </a:rPr>
              <a:t>Quality of Program Plan (44%)</a:t>
            </a:r>
          </a:p>
          <a:p>
            <a:r>
              <a:rPr lang="en-US">
                <a:solidFill>
                  <a:schemeClr val="tx1"/>
                </a:solidFill>
              </a:rPr>
              <a:t>Budget Narrative, Cost Effectiveness, Return on Investment, Sustainability (15.5%)</a:t>
            </a:r>
          </a:p>
          <a:p>
            <a:endParaRPr lang="en-US">
              <a:solidFill>
                <a:schemeClr val="tx1"/>
              </a:solidFill>
            </a:endParaRPr>
          </a:p>
        </p:txBody>
      </p:sp>
      <p:sp>
        <p:nvSpPr>
          <p:cNvPr id="4" name="Slide Number Placeholder 3">
            <a:extLst>
              <a:ext uri="{FF2B5EF4-FFF2-40B4-BE49-F238E27FC236}">
                <a16:creationId xmlns:a16="http://schemas.microsoft.com/office/drawing/2014/main" id="{909B3867-3C17-5942-A1CC-2BCF86177CD7}"/>
              </a:ext>
            </a:extLst>
          </p:cNvPr>
          <p:cNvSpPr>
            <a:spLocks noGrp="1"/>
          </p:cNvSpPr>
          <p:nvPr>
            <p:ph type="sldNum" sz="quarter" idx="12"/>
          </p:nvPr>
        </p:nvSpPr>
        <p:spPr/>
        <p:txBody>
          <a:bodyPr/>
          <a:lstStyle/>
          <a:p>
            <a:fld id="{62E03C93-A8B5-5E4D-ADDE-FACFC10B3CD1}" type="slidenum">
              <a:rPr lang="en-US" smtClean="0"/>
              <a:pPr/>
              <a:t>30</a:t>
            </a:fld>
            <a:endParaRPr lang="en-US"/>
          </a:p>
        </p:txBody>
      </p:sp>
      <p:pic>
        <p:nvPicPr>
          <p:cNvPr id="6" name="Graphic 5" descr="Calculator with solid fill">
            <a:extLst>
              <a:ext uri="{FF2B5EF4-FFF2-40B4-BE49-F238E27FC236}">
                <a16:creationId xmlns:a16="http://schemas.microsoft.com/office/drawing/2014/main" id="{30855C36-7089-4247-A1EF-98B239C640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6800" y="1587500"/>
            <a:ext cx="3683000" cy="3683000"/>
          </a:xfrm>
          <a:prstGeom prst="rect">
            <a:avLst/>
          </a:prstGeom>
        </p:spPr>
      </p:pic>
    </p:spTree>
    <p:extLst>
      <p:ext uri="{BB962C8B-B14F-4D97-AF65-F5344CB8AC3E}">
        <p14:creationId xmlns:p14="http://schemas.microsoft.com/office/powerpoint/2010/main" val="2360208190"/>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F17C-407C-2F40-BA5C-BCD437B9E18C}"/>
              </a:ext>
            </a:extLst>
          </p:cNvPr>
          <p:cNvSpPr>
            <a:spLocks noGrp="1"/>
          </p:cNvSpPr>
          <p:nvPr>
            <p:ph type="title"/>
          </p:nvPr>
        </p:nvSpPr>
        <p:spPr>
          <a:xfrm>
            <a:off x="2287928" y="681037"/>
            <a:ext cx="7616143" cy="561049"/>
          </a:xfrm>
        </p:spPr>
        <p:txBody>
          <a:bodyPr>
            <a:normAutofit fontScale="90000"/>
          </a:bodyPr>
          <a:lstStyle/>
          <a:p>
            <a:pPr algn="ctr"/>
            <a:r>
              <a:rPr lang="en-US">
                <a:latin typeface="+mn-lt"/>
              </a:rPr>
              <a:t>Submission </a:t>
            </a:r>
          </a:p>
        </p:txBody>
      </p:sp>
      <p:sp>
        <p:nvSpPr>
          <p:cNvPr id="3" name="Content Placeholder 2">
            <a:extLst>
              <a:ext uri="{FF2B5EF4-FFF2-40B4-BE49-F238E27FC236}">
                <a16:creationId xmlns:a16="http://schemas.microsoft.com/office/drawing/2014/main" id="{8FAEFCAD-55E8-344B-BCE4-6E6AC8859B5E}"/>
              </a:ext>
            </a:extLst>
          </p:cNvPr>
          <p:cNvSpPr>
            <a:spLocks noGrp="1"/>
          </p:cNvSpPr>
          <p:nvPr>
            <p:ph idx="1"/>
          </p:nvPr>
        </p:nvSpPr>
        <p:spPr>
          <a:xfrm>
            <a:off x="838200" y="2118167"/>
            <a:ext cx="10299940" cy="4058796"/>
          </a:xfrm>
        </p:spPr>
        <p:txBody>
          <a:bodyPr vert="horz" lIns="91440" tIns="45720" rIns="91440" bIns="45720" rtlCol="0" anchor="t">
            <a:normAutofit/>
          </a:bodyPr>
          <a:lstStyle/>
          <a:p>
            <a:r>
              <a:rPr lang="en-US" sz="3200">
                <a:solidFill>
                  <a:schemeClr val="tx1"/>
                </a:solidFill>
              </a:rPr>
              <a:t>Application Deadline: </a:t>
            </a:r>
          </a:p>
          <a:p>
            <a:pPr marL="0" indent="0">
              <a:buNone/>
            </a:pPr>
            <a:r>
              <a:rPr lang="en-US" sz="3200" b="1">
                <a:solidFill>
                  <a:schemeClr val="tx1"/>
                </a:solidFill>
              </a:rPr>
              <a:t>The application due date for this round of funding is </a:t>
            </a:r>
            <a:r>
              <a:rPr lang="en-US" sz="3200" b="1">
                <a:solidFill>
                  <a:srgbClr val="FF0000"/>
                </a:solidFill>
              </a:rPr>
              <a:t>5:00PM CST January 10, 2024 </a:t>
            </a:r>
            <a:endParaRPr lang="en-US" sz="3200" b="1">
              <a:solidFill>
                <a:srgbClr val="FF0000"/>
              </a:solidFill>
              <a:cs typeface="Calibri"/>
            </a:endParaRPr>
          </a:p>
          <a:p>
            <a:r>
              <a:rPr lang="en-US" sz="3200">
                <a:solidFill>
                  <a:schemeClr val="tx1"/>
                </a:solidFill>
              </a:rPr>
              <a:t>Grant application forms are available at this link </a:t>
            </a:r>
            <a:r>
              <a:rPr lang="en-US" sz="3200">
                <a:solidFill>
                  <a:schemeClr val="tx1"/>
                </a:solidFill>
                <a:ea typeface="+mn-lt"/>
                <a:cs typeface="+mn-lt"/>
                <a:hlinkClick r:id="rId2">
                  <a:extLst>
                    <a:ext uri="{A12FA001-AC4F-418D-AE19-62706E023703}">
                      <ahyp:hlinkClr xmlns:ahyp="http://schemas.microsoft.com/office/drawing/2018/hyperlinkcolor" val="tx"/>
                    </a:ext>
                  </a:extLst>
                </a:hlinkClick>
              </a:rPr>
              <a:t>JTED NOTICE OF FUNDING OPPORTUNITY 2023</a:t>
            </a:r>
            <a:endParaRPr lang="en-US" sz="3200">
              <a:solidFill>
                <a:schemeClr val="tx1"/>
              </a:solidFill>
              <a:cs typeface="Calibri"/>
            </a:endParaRPr>
          </a:p>
        </p:txBody>
      </p:sp>
      <p:sp>
        <p:nvSpPr>
          <p:cNvPr id="4" name="Slide Number Placeholder 3">
            <a:extLst>
              <a:ext uri="{FF2B5EF4-FFF2-40B4-BE49-F238E27FC236}">
                <a16:creationId xmlns:a16="http://schemas.microsoft.com/office/drawing/2014/main" id="{42108B36-8982-C44D-9E06-E924230D089B}"/>
              </a:ext>
            </a:extLst>
          </p:cNvPr>
          <p:cNvSpPr>
            <a:spLocks noGrp="1"/>
          </p:cNvSpPr>
          <p:nvPr>
            <p:ph type="sldNum" sz="quarter" idx="12"/>
          </p:nvPr>
        </p:nvSpPr>
        <p:spPr/>
        <p:txBody>
          <a:bodyPr/>
          <a:lstStyle/>
          <a:p>
            <a:fld id="{62E03C93-A8B5-5E4D-ADDE-FACFC10B3CD1}" type="slidenum">
              <a:rPr lang="en-US" smtClean="0"/>
              <a:pPr/>
              <a:t>31</a:t>
            </a:fld>
            <a:endParaRPr lang="en-US"/>
          </a:p>
        </p:txBody>
      </p:sp>
      <p:sp>
        <p:nvSpPr>
          <p:cNvPr id="7" name="TextBox 6">
            <a:extLst>
              <a:ext uri="{FF2B5EF4-FFF2-40B4-BE49-F238E27FC236}">
                <a16:creationId xmlns:a16="http://schemas.microsoft.com/office/drawing/2014/main" id="{731F0D97-CBA5-4647-9C13-8C7CC34C9245}"/>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23</a:t>
            </a:r>
          </a:p>
        </p:txBody>
      </p:sp>
      <p:pic>
        <p:nvPicPr>
          <p:cNvPr id="9" name="Graphic 8" descr="Daily calendar outline">
            <a:extLst>
              <a:ext uri="{FF2B5EF4-FFF2-40B4-BE49-F238E27FC236}">
                <a16:creationId xmlns:a16="http://schemas.microsoft.com/office/drawing/2014/main" id="{E99B4D33-EEE5-C740-92AD-3DD6C4A1D2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7653" y="4247231"/>
            <a:ext cx="2235200" cy="2235200"/>
          </a:xfrm>
          <a:prstGeom prst="rect">
            <a:avLst/>
          </a:prstGeom>
        </p:spPr>
      </p:pic>
    </p:spTree>
    <p:extLst>
      <p:ext uri="{BB962C8B-B14F-4D97-AF65-F5344CB8AC3E}">
        <p14:creationId xmlns:p14="http://schemas.microsoft.com/office/powerpoint/2010/main" val="445005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4892" y="1505242"/>
            <a:ext cx="8496886" cy="2433712"/>
          </a:xfrm>
        </p:spPr>
        <p:txBody>
          <a:bodyPr>
            <a:noAutofit/>
          </a:bodyPr>
          <a:lstStyle/>
          <a:p>
            <a:r>
              <a:rPr lang="en-US" sz="4800"/>
              <a:t>Workforce Grants 101:</a:t>
            </a:r>
            <a:br>
              <a:rPr lang="en-US" sz="4800"/>
            </a:br>
            <a:r>
              <a:rPr lang="en-US" sz="3200" i="1"/>
              <a:t>An Overview of the Grant Submission Requirements under the Illinois Grant Accountability and Transparency Act</a:t>
            </a:r>
          </a:p>
        </p:txBody>
      </p:sp>
      <p:sp>
        <p:nvSpPr>
          <p:cNvPr id="6" name="Title 1">
            <a:extLst>
              <a:ext uri="{FF2B5EF4-FFF2-40B4-BE49-F238E27FC236}">
                <a16:creationId xmlns:a16="http://schemas.microsoft.com/office/drawing/2014/main" id="{8E50F05F-682A-4362-A405-E2BFBA6DB1B3}"/>
              </a:ext>
            </a:extLst>
          </p:cNvPr>
          <p:cNvSpPr txBox="1">
            <a:spLocks/>
          </p:cNvSpPr>
          <p:nvPr/>
        </p:nvSpPr>
        <p:spPr>
          <a:xfrm>
            <a:off x="405113" y="5144777"/>
            <a:ext cx="11307501" cy="8868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i="1">
                <a:solidFill>
                  <a:schemeClr val="bg1"/>
                </a:solidFill>
              </a:rPr>
              <a:t>Illinois Department of Commerce and Economic Opportunity</a:t>
            </a:r>
          </a:p>
        </p:txBody>
      </p:sp>
    </p:spTree>
    <p:extLst>
      <p:ext uri="{BB962C8B-B14F-4D97-AF65-F5344CB8AC3E}">
        <p14:creationId xmlns:p14="http://schemas.microsoft.com/office/powerpoint/2010/main" val="1450989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Autofit/>
          </a:bodyPr>
          <a:lstStyle/>
          <a:p>
            <a:pPr algn="ctr"/>
            <a:r>
              <a:rPr lang="en-US" sz="3600"/>
              <a:t>Standard Application &amp; </a:t>
            </a:r>
            <a:br>
              <a:rPr lang="en-US" sz="3600"/>
            </a:br>
            <a:r>
              <a:rPr lang="en-US" sz="3600"/>
              <a:t>Grant Award Documents</a:t>
            </a:r>
          </a:p>
        </p:txBody>
      </p:sp>
      <p:sp>
        <p:nvSpPr>
          <p:cNvPr id="12" name="Content Placeholder 11"/>
          <p:cNvSpPr>
            <a:spLocks noGrp="1"/>
          </p:cNvSpPr>
          <p:nvPr>
            <p:ph idx="1"/>
          </p:nvPr>
        </p:nvSpPr>
        <p:spPr>
          <a:xfrm>
            <a:off x="838200" y="2011680"/>
            <a:ext cx="10515600" cy="4165283"/>
          </a:xfrm>
          <a:prstGeom prst="rect">
            <a:avLst/>
          </a:prstGeom>
        </p:spPr>
        <p:txBody>
          <a:bodyPr vert="horz" lIns="91440" tIns="45720" rIns="91440" bIns="45720" rtlCol="0" anchor="t">
            <a:normAutofit/>
          </a:bodyPr>
          <a:lstStyle/>
          <a:p>
            <a:r>
              <a:rPr lang="en-US"/>
              <a:t>Notice of Funding Opportunity (NOFO)</a:t>
            </a:r>
          </a:p>
          <a:p>
            <a:pPr marL="457200" lvl="1" indent="0">
              <a:buNone/>
            </a:pPr>
            <a:r>
              <a:rPr lang="en-US" i="1"/>
              <a:t>Catalog of State Financial Assistance</a:t>
            </a:r>
            <a:endParaRPr lang="en-US" i="1">
              <a:cs typeface="Calibri"/>
            </a:endParaRPr>
          </a:p>
          <a:p>
            <a:pPr lvl="1"/>
            <a:r>
              <a:rPr lang="en-US" i="1">
                <a:hlinkClick r:id="rId2"/>
              </a:rPr>
              <a:t>https://www.illinois.gov/sites/GATA/Grants/SitePages/CSFA.aspx</a:t>
            </a:r>
            <a:endParaRPr lang="en-US" i="1">
              <a:cs typeface="Calibri" panose="020F0502020204030204"/>
            </a:endParaRPr>
          </a:p>
          <a:p>
            <a:pPr lvl="1"/>
            <a:r>
              <a:rPr lang="en-US">
                <a:ea typeface="+mn-lt"/>
                <a:cs typeface="+mn-lt"/>
                <a:hlinkClick r:id="rId3"/>
              </a:rPr>
              <a:t>DCEO Grants (illinois.gov)</a:t>
            </a:r>
            <a:endParaRPr lang="en-US">
              <a:cs typeface="Calibri" panose="020F0502020204030204"/>
            </a:endParaRPr>
          </a:p>
          <a:p>
            <a:endParaRPr lang="en-US" sz="1200"/>
          </a:p>
          <a:p>
            <a:r>
              <a:rPr lang="en-US"/>
              <a:t>Uniform Application for State Grant Assistance</a:t>
            </a:r>
            <a:endParaRPr lang="en-US">
              <a:cs typeface="Calibri"/>
            </a:endParaRPr>
          </a:p>
          <a:p>
            <a:endParaRPr lang="en-US" sz="1200"/>
          </a:p>
          <a:p>
            <a:r>
              <a:rPr lang="en-US"/>
              <a:t>Uniform Budget Template</a:t>
            </a:r>
            <a:endParaRPr lang="en-US">
              <a:cs typeface="Calibri"/>
            </a:endParaRPr>
          </a:p>
          <a:p>
            <a:endParaRPr lang="en-US" sz="1200"/>
          </a:p>
          <a:p>
            <a:r>
              <a:rPr lang="en-US"/>
              <a:t>Notice of State Award</a:t>
            </a:r>
            <a:endParaRPr lang="en-US">
              <a:cs typeface="Calibri"/>
            </a:endParaRPr>
          </a:p>
          <a:p>
            <a:endParaRPr lang="en-US"/>
          </a:p>
          <a:p>
            <a:endParaRPr lang="en-US"/>
          </a:p>
        </p:txBody>
      </p:sp>
    </p:spTree>
    <p:extLst>
      <p:ext uri="{BB962C8B-B14F-4D97-AF65-F5344CB8AC3E}">
        <p14:creationId xmlns:p14="http://schemas.microsoft.com/office/powerpoint/2010/main" val="611008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276578" y="829994"/>
            <a:ext cx="4079631" cy="1083212"/>
          </a:xfrm>
          <a:prstGeom prst="rect">
            <a:avLst/>
          </a:prstGeom>
        </p:spPr>
        <p:txBody>
          <a:bodyPr>
            <a:normAutofit/>
          </a:bodyPr>
          <a:lstStyle/>
          <a:p>
            <a:pPr algn="ctr"/>
            <a:r>
              <a:rPr lang="en-US" sz="3600"/>
              <a:t>Grant Life Cycle</a:t>
            </a:r>
            <a:br>
              <a:rPr lang="en-US" sz="3600"/>
            </a:br>
            <a:endParaRPr lang="en-US" sz="3600"/>
          </a:p>
        </p:txBody>
      </p:sp>
      <p:sp>
        <p:nvSpPr>
          <p:cNvPr id="12" name="Content Placeholder 11"/>
          <p:cNvSpPr>
            <a:spLocks noGrp="1"/>
          </p:cNvSpPr>
          <p:nvPr>
            <p:ph idx="1"/>
          </p:nvPr>
        </p:nvSpPr>
        <p:spPr>
          <a:xfrm>
            <a:off x="838200" y="2118167"/>
            <a:ext cx="10515600" cy="3691790"/>
          </a:xfrm>
          <a:prstGeom prst="rect">
            <a:avLst/>
          </a:prstGeom>
        </p:spPr>
        <p:txBody>
          <a:bodyPr>
            <a:normAutofit/>
          </a:bodyPr>
          <a:lstStyle/>
          <a:p>
            <a:endParaRPr lang="en-US"/>
          </a:p>
          <a:p>
            <a:pPr marL="0" indent="0">
              <a:buNone/>
            </a:pPr>
            <a:endParaRPr lang="en-US"/>
          </a:p>
          <a:p>
            <a:endParaRPr lang="en-US"/>
          </a:p>
        </p:txBody>
      </p:sp>
      <p:sp>
        <p:nvSpPr>
          <p:cNvPr id="5" name="Rectangle 4">
            <a:extLst>
              <a:ext uri="{FF2B5EF4-FFF2-40B4-BE49-F238E27FC236}">
                <a16:creationId xmlns:a16="http://schemas.microsoft.com/office/drawing/2014/main" id="{841C8DE6-3B56-436E-B09E-783C315D9B35}"/>
              </a:ext>
            </a:extLst>
          </p:cNvPr>
          <p:cNvSpPr>
            <a:spLocks noChangeArrowheads="1"/>
          </p:cNvSpPr>
          <p:nvPr/>
        </p:nvSpPr>
        <p:spPr bwMode="auto">
          <a:xfrm>
            <a:off x="0" y="97795"/>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Diagram 1">
            <a:extLst>
              <a:ext uri="{FF2B5EF4-FFF2-40B4-BE49-F238E27FC236}">
                <a16:creationId xmlns:a16="http://schemas.microsoft.com/office/drawing/2014/main" id="{5DEC889A-B0A7-42C0-AE7B-9D43586BD90C}"/>
              </a:ext>
            </a:extLst>
          </p:cNvPr>
          <p:cNvGraphicFramePr/>
          <p:nvPr/>
        </p:nvGraphicFramePr>
        <p:xfrm>
          <a:off x="6288257" y="1913206"/>
          <a:ext cx="4534071" cy="4591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11">
            <a:extLst>
              <a:ext uri="{FF2B5EF4-FFF2-40B4-BE49-F238E27FC236}">
                <a16:creationId xmlns:a16="http://schemas.microsoft.com/office/drawing/2014/main" id="{D65487F4-7038-4949-9FDF-92E269BD4799}"/>
              </a:ext>
            </a:extLst>
          </p:cNvPr>
          <p:cNvSpPr txBox="1">
            <a:spLocks/>
          </p:cNvSpPr>
          <p:nvPr/>
        </p:nvSpPr>
        <p:spPr>
          <a:xfrm>
            <a:off x="717631" y="2349661"/>
            <a:ext cx="5570628" cy="32204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3200"/>
              <a:t>This presentation will focus on the pre-award requirements of a workforce grant from the Illinois Department of Commerce and Economic Opportunity.</a:t>
            </a:r>
          </a:p>
        </p:txBody>
      </p:sp>
    </p:spTree>
    <p:extLst>
      <p:ext uri="{BB962C8B-B14F-4D97-AF65-F5344CB8AC3E}">
        <p14:creationId xmlns:p14="http://schemas.microsoft.com/office/powerpoint/2010/main" val="3795577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18118" y="1011698"/>
            <a:ext cx="9045526" cy="561049"/>
          </a:xfrm>
          <a:prstGeom prst="rect">
            <a:avLst/>
          </a:prstGeom>
        </p:spPr>
        <p:txBody>
          <a:bodyPr>
            <a:noAutofit/>
          </a:bodyPr>
          <a:lstStyle/>
          <a:p>
            <a:pPr algn="ctr"/>
            <a:r>
              <a:rPr lang="en-US" sz="3600"/>
              <a:t>Illinois </a:t>
            </a:r>
            <a:br>
              <a:rPr lang="en-US" sz="3600"/>
            </a:br>
            <a:r>
              <a:rPr lang="en-US" sz="3600"/>
              <a:t>Grant Accountability and Transparency Act</a:t>
            </a:r>
            <a:br>
              <a:rPr lang="en-US" sz="3600"/>
            </a:br>
            <a:endParaRPr lang="en-US" sz="3600"/>
          </a:p>
        </p:txBody>
      </p:sp>
      <p:sp>
        <p:nvSpPr>
          <p:cNvPr id="12" name="Content Placeholder 11"/>
          <p:cNvSpPr>
            <a:spLocks noGrp="1"/>
          </p:cNvSpPr>
          <p:nvPr>
            <p:ph idx="1"/>
          </p:nvPr>
        </p:nvSpPr>
        <p:spPr>
          <a:xfrm>
            <a:off x="370390" y="2349304"/>
            <a:ext cx="11343190" cy="4086220"/>
          </a:xfrm>
          <a:prstGeom prst="rect">
            <a:avLst/>
          </a:prstGeom>
        </p:spPr>
        <p:txBody>
          <a:bodyPr>
            <a:normAutofit/>
          </a:bodyPr>
          <a:lstStyle/>
          <a:p>
            <a:pPr marL="0" indent="0">
              <a:buNone/>
            </a:pPr>
            <a:r>
              <a:rPr lang="en-US" sz="3200"/>
              <a:t>The Grant Accountability and Transparency Act (GATA), 30 ILCS 708/1 et seq., is a State of Illinois law to:</a:t>
            </a:r>
          </a:p>
          <a:p>
            <a:pPr lvl="1"/>
            <a:r>
              <a:rPr lang="en-US" sz="3000"/>
              <a:t>Increase accountability and transparency in the use of grant funds </a:t>
            </a:r>
          </a:p>
          <a:p>
            <a:pPr lvl="1"/>
            <a:r>
              <a:rPr lang="en-US" sz="3000"/>
              <a:t>Reduce the administrative burden on both State agencies and grantees  </a:t>
            </a:r>
          </a:p>
          <a:p>
            <a:pPr lvl="1"/>
            <a:r>
              <a:rPr lang="en-US" sz="3000"/>
              <a:t>Adoption of the federal grant guidance and regulations codified at 2 CFR Part 200 (Uniform Requirements)</a:t>
            </a:r>
          </a:p>
        </p:txBody>
      </p:sp>
    </p:spTree>
    <p:extLst>
      <p:ext uri="{BB962C8B-B14F-4D97-AF65-F5344CB8AC3E}">
        <p14:creationId xmlns:p14="http://schemas.microsoft.com/office/powerpoint/2010/main" val="795112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68893" y="890954"/>
            <a:ext cx="7432431" cy="545960"/>
          </a:xfrm>
          <a:prstGeom prst="rect">
            <a:avLst/>
          </a:prstGeom>
        </p:spPr>
        <p:txBody>
          <a:bodyPr>
            <a:noAutofit/>
          </a:bodyPr>
          <a:lstStyle/>
          <a:p>
            <a:pPr algn="ctr"/>
            <a:r>
              <a:rPr lang="en-US" sz="3600"/>
              <a:t>Grantee Pre-Award Requirements</a:t>
            </a:r>
            <a:br>
              <a:rPr lang="en-US" sz="3600"/>
            </a:br>
            <a:endParaRPr lang="en-US" sz="3600"/>
          </a:p>
        </p:txBody>
      </p:sp>
      <p:sp>
        <p:nvSpPr>
          <p:cNvPr id="12" name="Content Placeholder 11"/>
          <p:cNvSpPr>
            <a:spLocks noGrp="1"/>
          </p:cNvSpPr>
          <p:nvPr>
            <p:ph idx="1"/>
          </p:nvPr>
        </p:nvSpPr>
        <p:spPr>
          <a:xfrm>
            <a:off x="838200" y="1724967"/>
            <a:ext cx="10910104" cy="3808901"/>
          </a:xfrm>
          <a:prstGeom prst="rect">
            <a:avLst/>
          </a:prstGeom>
        </p:spPr>
        <p:txBody>
          <a:bodyPr>
            <a:noAutofit/>
          </a:bodyPr>
          <a:lstStyle/>
          <a:p>
            <a:r>
              <a:rPr lang="en-US" sz="3600"/>
              <a:t>Grantee Registration</a:t>
            </a:r>
          </a:p>
          <a:p>
            <a:r>
              <a:rPr lang="en-US" sz="3600"/>
              <a:t>Grantee Pre-Qualification</a:t>
            </a:r>
          </a:p>
          <a:p>
            <a:r>
              <a:rPr lang="en-US" sz="3600"/>
              <a:t>Financial</a:t>
            </a:r>
            <a:r>
              <a:rPr lang="en-US" sz="3200"/>
              <a:t>(ICQ – Internal Control Questionnaire)</a:t>
            </a:r>
          </a:p>
          <a:p>
            <a:r>
              <a:rPr lang="en-US" sz="3600"/>
              <a:t>Mandatory Disclosures &amp; Conflict of Interest Documents</a:t>
            </a:r>
          </a:p>
        </p:txBody>
      </p:sp>
      <p:sp>
        <p:nvSpPr>
          <p:cNvPr id="2" name="Rectangle 1">
            <a:extLst>
              <a:ext uri="{FF2B5EF4-FFF2-40B4-BE49-F238E27FC236}">
                <a16:creationId xmlns:a16="http://schemas.microsoft.com/office/drawing/2014/main" id="{E44E09E7-D2BC-4086-9E88-ECDF2659EBA4}"/>
              </a:ext>
            </a:extLst>
          </p:cNvPr>
          <p:cNvSpPr/>
          <p:nvPr/>
        </p:nvSpPr>
        <p:spPr>
          <a:xfrm>
            <a:off x="838200" y="5821921"/>
            <a:ext cx="5695855" cy="369332"/>
          </a:xfrm>
          <a:prstGeom prst="rect">
            <a:avLst/>
          </a:prstGeom>
        </p:spPr>
        <p:txBody>
          <a:bodyPr wrap="none">
            <a:spAutoFit/>
          </a:bodyPr>
          <a:lstStyle/>
          <a:p>
            <a:r>
              <a:rPr lang="en-US"/>
              <a:t>These must be completed prior to Grant Award Execution</a:t>
            </a:r>
          </a:p>
        </p:txBody>
      </p:sp>
    </p:spTree>
    <p:extLst>
      <p:ext uri="{BB962C8B-B14F-4D97-AF65-F5344CB8AC3E}">
        <p14:creationId xmlns:p14="http://schemas.microsoft.com/office/powerpoint/2010/main" val="1770981438"/>
      </p:ext>
    </p:extLst>
  </p:cSld>
  <p:clrMapOvr>
    <a:masterClrMapping/>
  </p:clrMapOvr>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75616" y="681204"/>
            <a:ext cx="7616143" cy="561049"/>
          </a:xfrm>
          <a:prstGeom prst="rect">
            <a:avLst/>
          </a:prstGeom>
        </p:spPr>
        <p:txBody>
          <a:bodyPr>
            <a:noAutofit/>
          </a:bodyPr>
          <a:lstStyle/>
          <a:p>
            <a:pPr algn="ctr"/>
            <a:r>
              <a:rPr lang="en-US" sz="3600"/>
              <a:t>GATA &amp; Indirect Cost Rate System</a:t>
            </a:r>
          </a:p>
        </p:txBody>
      </p:sp>
      <p:sp>
        <p:nvSpPr>
          <p:cNvPr id="12" name="Content Placeholder 11"/>
          <p:cNvSpPr>
            <a:spLocks noGrp="1"/>
          </p:cNvSpPr>
          <p:nvPr>
            <p:ph idx="1"/>
          </p:nvPr>
        </p:nvSpPr>
        <p:spPr>
          <a:xfrm>
            <a:off x="208345" y="1781908"/>
            <a:ext cx="11725154" cy="4885110"/>
          </a:xfrm>
          <a:prstGeom prst="rect">
            <a:avLst/>
          </a:prstGeom>
        </p:spPr>
        <p:txBody>
          <a:bodyPr>
            <a:normAutofit fontScale="70000" lnSpcReduction="20000"/>
          </a:bodyPr>
          <a:lstStyle/>
          <a:p>
            <a:pPr marL="0" indent="0">
              <a:buNone/>
            </a:pPr>
            <a:r>
              <a:rPr lang="en-US" sz="3600"/>
              <a:t>Office of Management and Budget GATA Website: </a:t>
            </a:r>
            <a:r>
              <a:rPr lang="en-US" sz="3600">
                <a:hlinkClick r:id="rId2"/>
              </a:rPr>
              <a:t>http://grants.illinois.gov</a:t>
            </a:r>
            <a:r>
              <a:rPr lang="en-US" sz="3600"/>
              <a:t> </a:t>
            </a:r>
          </a:p>
          <a:p>
            <a:pPr marL="0" indent="0">
              <a:buNone/>
            </a:pPr>
            <a:endParaRPr lang="en-US"/>
          </a:p>
          <a:p>
            <a:r>
              <a:rPr lang="en-US" sz="3700" i="1"/>
              <a:t>Grantee Links Tab </a:t>
            </a:r>
            <a:r>
              <a:rPr lang="en-US" sz="3700"/>
              <a:t>is the entry point for the GATA portal</a:t>
            </a:r>
          </a:p>
          <a:p>
            <a:pPr lvl="1"/>
            <a:r>
              <a:rPr lang="en-US" sz="3700"/>
              <a:t>Authentication,</a:t>
            </a:r>
          </a:p>
          <a:p>
            <a:pPr lvl="1"/>
            <a:r>
              <a:rPr lang="en-US" sz="3700"/>
              <a:t>Registration, </a:t>
            </a:r>
          </a:p>
          <a:p>
            <a:pPr lvl="1"/>
            <a:r>
              <a:rPr lang="en-US" sz="3700"/>
              <a:t>Pre-qualification, </a:t>
            </a:r>
          </a:p>
          <a:p>
            <a:pPr lvl="1"/>
            <a:r>
              <a:rPr lang="en-US" sz="3700"/>
              <a:t>Fiscal &amp; Administrative Risk Assessment</a:t>
            </a:r>
          </a:p>
          <a:p>
            <a:endParaRPr lang="en-US" sz="4000" i="1"/>
          </a:p>
          <a:p>
            <a:r>
              <a:rPr lang="en-US" sz="4000" i="1"/>
              <a:t>Centralized Indirect Cost Rate System </a:t>
            </a:r>
            <a:r>
              <a:rPr lang="en-US" sz="4000"/>
              <a:t>will be used to elect the indirect cost rate option and, if necessary, complete the indirect cost rate negotiation process.  </a:t>
            </a:r>
          </a:p>
          <a:p>
            <a:pPr lvl="1"/>
            <a:r>
              <a:rPr lang="en-US" sz="3600"/>
              <a:t>Grantees that are not current users in the system will receive an invitation to the Centralized Indirect Cost Rate System once a Notice of State Award (NOSA) is generated by a State awarding agency</a:t>
            </a:r>
          </a:p>
          <a:p>
            <a:pPr lvl="1"/>
            <a:endParaRPr lang="en-US" sz="3300"/>
          </a:p>
          <a:p>
            <a:pPr marL="914400" lvl="2" indent="0">
              <a:buNone/>
            </a:pPr>
            <a:endParaRPr lang="en-US" sz="3300"/>
          </a:p>
        </p:txBody>
      </p:sp>
    </p:spTree>
    <p:extLst>
      <p:ext uri="{BB962C8B-B14F-4D97-AF65-F5344CB8AC3E}">
        <p14:creationId xmlns:p14="http://schemas.microsoft.com/office/powerpoint/2010/main" val="2326434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Autofit/>
          </a:bodyPr>
          <a:lstStyle/>
          <a:p>
            <a:pPr algn="ctr"/>
            <a:r>
              <a:rPr lang="en-US" sz="3600"/>
              <a:t>Grantee Pre-Qualification</a:t>
            </a:r>
          </a:p>
        </p:txBody>
      </p:sp>
      <p:sp>
        <p:nvSpPr>
          <p:cNvPr id="12" name="Content Placeholder 11"/>
          <p:cNvSpPr>
            <a:spLocks noGrp="1"/>
          </p:cNvSpPr>
          <p:nvPr>
            <p:ph idx="1"/>
          </p:nvPr>
        </p:nvSpPr>
        <p:spPr>
          <a:xfrm>
            <a:off x="219919" y="1830685"/>
            <a:ext cx="11133881" cy="4627988"/>
          </a:xfrm>
          <a:prstGeom prst="rect">
            <a:avLst/>
          </a:prstGeom>
        </p:spPr>
        <p:txBody>
          <a:bodyPr>
            <a:normAutofit/>
          </a:bodyPr>
          <a:lstStyle/>
          <a:p>
            <a:r>
              <a:rPr lang="en-US" sz="3200"/>
              <a:t>Pre-Qualification includes verification of:</a:t>
            </a:r>
          </a:p>
          <a:p>
            <a:pPr lvl="1"/>
            <a:r>
              <a:rPr lang="en-US" sz="2800"/>
              <a:t>Valid DUNS number</a:t>
            </a:r>
          </a:p>
          <a:p>
            <a:pPr lvl="1"/>
            <a:r>
              <a:rPr lang="en-US" sz="2800"/>
              <a:t>Current SAM.gov account</a:t>
            </a:r>
          </a:p>
          <a:p>
            <a:pPr lvl="1"/>
            <a:r>
              <a:rPr lang="en-US" sz="2800"/>
              <a:t>Good Standing with Secretary of State</a:t>
            </a:r>
          </a:p>
          <a:p>
            <a:pPr lvl="1"/>
            <a:r>
              <a:rPr lang="en-US" sz="2800"/>
              <a:t>Not on Federal Excluded Parties List</a:t>
            </a:r>
          </a:p>
          <a:p>
            <a:pPr lvl="1"/>
            <a:r>
              <a:rPr lang="en-US" sz="2800"/>
              <a:t>Not on the Illinois Stop Payment List</a:t>
            </a:r>
          </a:p>
          <a:p>
            <a:pPr lvl="1"/>
            <a:r>
              <a:rPr lang="en-US" sz="2800"/>
              <a:t>Not on the DHFS Provider Sanction List</a:t>
            </a:r>
          </a:p>
          <a:p>
            <a:pPr marL="457200" lvl="1" indent="0">
              <a:buNone/>
            </a:pPr>
            <a:endParaRPr lang="en-US" sz="2800"/>
          </a:p>
          <a:p>
            <a:pPr marL="457200" lvl="1" indent="0">
              <a:buNone/>
            </a:pPr>
            <a:r>
              <a:rPr lang="en-US" sz="2800" i="1"/>
              <a:t>*Pre-qualification is dynamic and verifications </a:t>
            </a:r>
          </a:p>
          <a:p>
            <a:pPr marL="457200" lvl="1" indent="0">
              <a:buNone/>
            </a:pPr>
            <a:r>
              <a:rPr lang="en-US" sz="2800" i="1"/>
              <a:t>are completed nightly</a:t>
            </a:r>
            <a:r>
              <a:rPr lang="en-US" sz="2800"/>
              <a:t>.</a:t>
            </a:r>
          </a:p>
          <a:p>
            <a:pPr lvl="1"/>
            <a:endParaRPr lang="en-US"/>
          </a:p>
        </p:txBody>
      </p:sp>
      <p:pic>
        <p:nvPicPr>
          <p:cNvPr id="2" name="Picture 1"/>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2988" t="11735" r="22414" b="16667"/>
          <a:stretch/>
        </p:blipFill>
        <p:spPr>
          <a:xfrm rot="1202242">
            <a:off x="8453839" y="2052494"/>
            <a:ext cx="1685122" cy="2209801"/>
          </a:xfrm>
          <a:prstGeom prst="rect">
            <a:avLst/>
          </a:prstGeom>
        </p:spPr>
      </p:pic>
    </p:spTree>
    <p:extLst>
      <p:ext uri="{BB962C8B-B14F-4D97-AF65-F5344CB8AC3E}">
        <p14:creationId xmlns:p14="http://schemas.microsoft.com/office/powerpoint/2010/main" val="505340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Autofit/>
          </a:bodyPr>
          <a:lstStyle/>
          <a:p>
            <a:pPr algn="ctr"/>
            <a:r>
              <a:rPr lang="en-US" sz="3600"/>
              <a:t>Pre-Qualification Notification</a:t>
            </a:r>
          </a:p>
        </p:txBody>
      </p:sp>
      <p:sp>
        <p:nvSpPr>
          <p:cNvPr id="12" name="Content Placeholder 11"/>
          <p:cNvSpPr>
            <a:spLocks noGrp="1"/>
          </p:cNvSpPr>
          <p:nvPr>
            <p:ph idx="1"/>
          </p:nvPr>
        </p:nvSpPr>
        <p:spPr>
          <a:xfrm>
            <a:off x="838200" y="2118167"/>
            <a:ext cx="10921678" cy="4058796"/>
          </a:xfrm>
          <a:prstGeom prst="rect">
            <a:avLst/>
          </a:prstGeom>
        </p:spPr>
        <p:txBody>
          <a:bodyPr>
            <a:normAutofit/>
          </a:bodyPr>
          <a:lstStyle/>
          <a:p>
            <a:r>
              <a:rPr lang="en-US" sz="3200"/>
              <a:t>If there are no issues, the GATA portal will send email to communicate “Qualified” status.</a:t>
            </a:r>
          </a:p>
          <a:p>
            <a:pPr marL="0" indent="0">
              <a:buNone/>
            </a:pPr>
            <a:endParaRPr lang="en-US" sz="3200"/>
          </a:p>
          <a:p>
            <a:r>
              <a:rPr lang="en-US" sz="3200"/>
              <a:t>If there are issues, the GATA portal emails qualification issue(s)</a:t>
            </a:r>
          </a:p>
          <a:p>
            <a:pPr lvl="1"/>
            <a:r>
              <a:rPr lang="en-US" sz="2800"/>
              <a:t>DUNS number is not current</a:t>
            </a:r>
          </a:p>
          <a:p>
            <a:pPr lvl="1"/>
            <a:r>
              <a:rPr lang="en-US" sz="2800"/>
              <a:t>SAM CAGE Code is not current</a:t>
            </a:r>
          </a:p>
          <a:p>
            <a:pPr lvl="1"/>
            <a:r>
              <a:rPr lang="en-US" sz="2800"/>
              <a:t>Not in Good Standing with Secretary of State</a:t>
            </a:r>
          </a:p>
          <a:p>
            <a:pPr lvl="1"/>
            <a:r>
              <a:rPr lang="en-US" sz="2800"/>
              <a:t>On the Federal Excluded Parties List (cannot be remediated)</a:t>
            </a:r>
          </a:p>
        </p:txBody>
      </p:sp>
    </p:spTree>
    <p:extLst>
      <p:ext uri="{BB962C8B-B14F-4D97-AF65-F5344CB8AC3E}">
        <p14:creationId xmlns:p14="http://schemas.microsoft.com/office/powerpoint/2010/main" val="195060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75B4F1D-04D9-2D49-8FE0-AD78B7485C94}"/>
              </a:ext>
            </a:extLst>
          </p:cNvPr>
          <p:cNvSpPr>
            <a:spLocks noGrp="1"/>
          </p:cNvSpPr>
          <p:nvPr>
            <p:ph idx="1"/>
          </p:nvPr>
        </p:nvSpPr>
        <p:spPr>
          <a:xfrm>
            <a:off x="520990" y="1740245"/>
            <a:ext cx="8413447" cy="4616105"/>
          </a:xfrm>
        </p:spPr>
        <p:txBody>
          <a:bodyPr>
            <a:noAutofit/>
          </a:bodyPr>
          <a:lstStyle/>
          <a:p>
            <a:pPr marL="514350" indent="-514350">
              <a:buFont typeface="+mj-lt"/>
              <a:buAutoNum type="arabicPeriod"/>
            </a:pPr>
            <a:endParaRPr lang="en-US" sz="2400">
              <a:solidFill>
                <a:srgbClr val="172169"/>
              </a:solidFill>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sz="2400">
              <a:solidFill>
                <a:srgbClr val="172169"/>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B6AA47-65EB-D141-8378-3B17614598B1}"/>
              </a:ext>
            </a:extLst>
          </p:cNvPr>
          <p:cNvSpPr>
            <a:spLocks noGrp="1"/>
          </p:cNvSpPr>
          <p:nvPr>
            <p:ph type="sldNum" sz="quarter" idx="12"/>
          </p:nvPr>
        </p:nvSpPr>
        <p:spPr>
          <a:xfrm>
            <a:off x="10341428" y="6356350"/>
            <a:ext cx="1012371" cy="365125"/>
          </a:xfrm>
        </p:spPr>
        <p:txBody>
          <a:bodyPr>
            <a:normAutofit/>
          </a:bodyPr>
          <a:lstStyle/>
          <a:p>
            <a:pPr>
              <a:spcAft>
                <a:spcPts val="600"/>
              </a:spcAft>
            </a:pPr>
            <a:fld id="{62E03C93-A8B5-5E4D-ADDE-FACFC10B3CD1}" type="slidenum">
              <a:rPr lang="en-US">
                <a:solidFill>
                  <a:srgbClr val="FFFFFF"/>
                </a:solidFill>
              </a:rPr>
              <a:pPr>
                <a:spcAft>
                  <a:spcPts val="600"/>
                </a:spcAft>
              </a:pPr>
              <a:t>4</a:t>
            </a:fld>
            <a:endParaRPr lang="en-US">
              <a:solidFill>
                <a:srgbClr val="FFFFFF"/>
              </a:solidFill>
            </a:endParaRPr>
          </a:p>
        </p:txBody>
      </p:sp>
      <p:sp>
        <p:nvSpPr>
          <p:cNvPr id="2" name="Rectangle 1">
            <a:extLst>
              <a:ext uri="{FF2B5EF4-FFF2-40B4-BE49-F238E27FC236}">
                <a16:creationId xmlns:a16="http://schemas.microsoft.com/office/drawing/2014/main" id="{45F22D5C-BF0F-354E-873F-AFA87DA1F2AA}"/>
              </a:ext>
            </a:extLst>
          </p:cNvPr>
          <p:cNvSpPr/>
          <p:nvPr/>
        </p:nvSpPr>
        <p:spPr>
          <a:xfrm>
            <a:off x="5313915" y="655419"/>
            <a:ext cx="2682016" cy="646331"/>
          </a:xfrm>
          <a:prstGeom prst="rect">
            <a:avLst/>
          </a:prstGeom>
        </p:spPr>
        <p:txBody>
          <a:bodyPr wrap="none">
            <a:spAutoFit/>
          </a:bodyPr>
          <a:lstStyle/>
          <a:p>
            <a:r>
              <a:rPr lang="en-US" sz="3600" b="1">
                <a:solidFill>
                  <a:srgbClr val="172169"/>
                </a:solidFill>
                <a:latin typeface="+mj-lt"/>
                <a:cs typeface="Times New Roman" panose="02020603050405020304" pitchFamily="18" charset="0"/>
              </a:rPr>
              <a:t>JTED Program</a:t>
            </a:r>
          </a:p>
        </p:txBody>
      </p:sp>
      <p:sp>
        <p:nvSpPr>
          <p:cNvPr id="3" name="TextBox 2">
            <a:extLst>
              <a:ext uri="{FF2B5EF4-FFF2-40B4-BE49-F238E27FC236}">
                <a16:creationId xmlns:a16="http://schemas.microsoft.com/office/drawing/2014/main" id="{A2118FD8-2B6B-6F43-842F-E4C0A5F2527E}"/>
              </a:ext>
            </a:extLst>
          </p:cNvPr>
          <p:cNvSpPr txBox="1"/>
          <p:nvPr/>
        </p:nvSpPr>
        <p:spPr>
          <a:xfrm>
            <a:off x="6329779" y="1393965"/>
            <a:ext cx="5341229" cy="1754326"/>
          </a:xfrm>
          <a:prstGeom prst="rect">
            <a:avLst/>
          </a:prstGeom>
          <a:noFill/>
        </p:spPr>
        <p:txBody>
          <a:bodyPr wrap="square" rtlCol="0">
            <a:spAutoFit/>
          </a:bodyPr>
          <a:lstStyle/>
          <a:p>
            <a:pPr marL="285750" indent="-285750">
              <a:buFont typeface="Arial" panose="020B0604020202020204" pitchFamily="34" charset="0"/>
              <a:buChar char="•"/>
            </a:pPr>
            <a:r>
              <a:rPr lang="en-US" b="1"/>
              <a:t>Job Training and Economic Development (JTED) </a:t>
            </a:r>
          </a:p>
          <a:p>
            <a:pPr marL="742950" lvl="1" indent="-285750">
              <a:buFont typeface="Arial" panose="020B0604020202020204" pitchFamily="34" charset="0"/>
              <a:buChar char="•"/>
            </a:pPr>
            <a:r>
              <a:rPr lang="en-US"/>
              <a:t>Spring 2021 updated the original JTED Act</a:t>
            </a:r>
          </a:p>
          <a:p>
            <a:pPr marL="742950" lvl="1" indent="-285750">
              <a:buFont typeface="Arial" panose="020B0604020202020204" pitchFamily="34" charset="0"/>
              <a:buChar char="•"/>
            </a:pPr>
            <a:r>
              <a:rPr lang="en-US"/>
              <a:t>Reinvents  the program to meet current economic demands.  </a:t>
            </a:r>
          </a:p>
          <a:p>
            <a:pPr marL="742950" lvl="1" indent="-285750">
              <a:buFont typeface="Arial" panose="020B0604020202020204" pitchFamily="34" charset="0"/>
              <a:buChar char="•"/>
            </a:pPr>
            <a:r>
              <a:rPr lang="en-US"/>
              <a:t>Responsive to Illinois businesses and individuals needs  </a:t>
            </a:r>
          </a:p>
        </p:txBody>
      </p:sp>
      <p:graphicFrame>
        <p:nvGraphicFramePr>
          <p:cNvPr id="10" name="Diagram 9">
            <a:extLst>
              <a:ext uri="{FF2B5EF4-FFF2-40B4-BE49-F238E27FC236}">
                <a16:creationId xmlns:a16="http://schemas.microsoft.com/office/drawing/2014/main" id="{8633A5E8-4396-6243-9A5A-EC04AA6530DA}"/>
              </a:ext>
            </a:extLst>
          </p:cNvPr>
          <p:cNvGraphicFramePr/>
          <p:nvPr>
            <p:extLst>
              <p:ext uri="{D42A27DB-BD31-4B8C-83A1-F6EECF244321}">
                <p14:modId xmlns:p14="http://schemas.microsoft.com/office/powerpoint/2010/main" val="2574025800"/>
              </p:ext>
            </p:extLst>
          </p:nvPr>
        </p:nvGraphicFramePr>
        <p:xfrm>
          <a:off x="271877" y="1413464"/>
          <a:ext cx="6298237" cy="4800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EAFF95E-190C-4775-9EBF-1E7226990C7A}"/>
              </a:ext>
            </a:extLst>
          </p:cNvPr>
          <p:cNvSpPr txBox="1"/>
          <p:nvPr/>
        </p:nvSpPr>
        <p:spPr>
          <a:xfrm>
            <a:off x="6495294" y="3194095"/>
            <a:ext cx="5341229" cy="313932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b="1"/>
              <a:t>$35 Million in JTED Funds </a:t>
            </a:r>
          </a:p>
          <a:p>
            <a:pPr marL="742950" lvl="1" indent="-285750">
              <a:buFont typeface="Arial" panose="020B0604020202020204" pitchFamily="34" charset="0"/>
              <a:buChar char="•"/>
            </a:pPr>
            <a:r>
              <a:rPr lang="en-US"/>
              <a:t>$20m was released in the first round of JTED to 44 grantees</a:t>
            </a:r>
          </a:p>
          <a:p>
            <a:pPr marL="742950" lvl="1" indent="-285750">
              <a:buFont typeface="Arial" panose="020B0604020202020204" pitchFamily="34" charset="0"/>
              <a:buChar char="•"/>
            </a:pPr>
            <a:r>
              <a:rPr lang="en-US"/>
              <a:t>$13-$15 million to be released May 2024</a:t>
            </a:r>
          </a:p>
          <a:p>
            <a:pPr marL="742950" lvl="1" indent="-285750">
              <a:buFont typeface="Arial" panose="020B0604020202020204" pitchFamily="34" charset="0"/>
              <a:buChar char="•"/>
            </a:pPr>
            <a:r>
              <a:rPr lang="en-US"/>
              <a:t>Anticipated minimum number served 1,000</a:t>
            </a:r>
          </a:p>
          <a:p>
            <a:pPr marL="1200150" lvl="2" indent="-285750">
              <a:buFont typeface="Arial" panose="020B0604020202020204" pitchFamily="34" charset="0"/>
              <a:buChar char="•"/>
            </a:pPr>
            <a:r>
              <a:rPr lang="en-US"/>
              <a:t>Cost per participant range $2500 (original JTED) up to $20,000 based on program design and identified barriers of those served</a:t>
            </a:r>
          </a:p>
          <a:p>
            <a:pPr marL="742950" lvl="1" indent="-285750">
              <a:buFont typeface="Arial" panose="020B0604020202020204" pitchFamily="34" charset="0"/>
              <a:buChar char="•"/>
            </a:pPr>
            <a:r>
              <a:rPr lang="en-US"/>
              <a:t>$250 - $750k award range</a:t>
            </a:r>
          </a:p>
          <a:p>
            <a:pPr marL="742950" lvl="1" indent="-285750">
              <a:buFont typeface="Arial" panose="020B0604020202020204" pitchFamily="34" charset="0"/>
              <a:buChar char="•"/>
            </a:pPr>
            <a:r>
              <a:rPr lang="en-US"/>
              <a:t>30 anticipated awardees</a:t>
            </a:r>
          </a:p>
        </p:txBody>
      </p:sp>
      <p:sp>
        <p:nvSpPr>
          <p:cNvPr id="8" name="TextBox 7">
            <a:extLst>
              <a:ext uri="{FF2B5EF4-FFF2-40B4-BE49-F238E27FC236}">
                <a16:creationId xmlns:a16="http://schemas.microsoft.com/office/drawing/2014/main" id="{E5B9DF02-DEE2-F945-8385-4130C98981D9}"/>
              </a:ext>
            </a:extLst>
          </p:cNvPr>
          <p:cNvSpPr txBox="1"/>
          <p:nvPr/>
        </p:nvSpPr>
        <p:spPr>
          <a:xfrm>
            <a:off x="186267" y="6483350"/>
            <a:ext cx="2133964" cy="261610"/>
          </a:xfrm>
          <a:prstGeom prst="rect">
            <a:avLst/>
          </a:prstGeom>
          <a:noFill/>
        </p:spPr>
        <p:txBody>
          <a:bodyPr wrap="square" rtlCol="0">
            <a:spAutoFit/>
          </a:bodyPr>
          <a:lstStyle/>
          <a:p>
            <a:r>
              <a:rPr lang="en-US" sz="1100" i="1">
                <a:solidFill>
                  <a:srgbClr val="172169"/>
                </a:solidFill>
              </a:rPr>
              <a:t>NOFO Page 1-2</a:t>
            </a:r>
          </a:p>
        </p:txBody>
      </p:sp>
    </p:spTree>
    <p:extLst>
      <p:ext uri="{BB962C8B-B14F-4D97-AF65-F5344CB8AC3E}">
        <p14:creationId xmlns:p14="http://schemas.microsoft.com/office/powerpoint/2010/main" val="2513480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62703" y="618829"/>
            <a:ext cx="7616143" cy="561049"/>
          </a:xfrm>
          <a:prstGeom prst="rect">
            <a:avLst/>
          </a:prstGeom>
        </p:spPr>
        <p:txBody>
          <a:bodyPr>
            <a:noAutofit/>
          </a:bodyPr>
          <a:lstStyle/>
          <a:p>
            <a:pPr algn="ctr"/>
            <a:r>
              <a:rPr lang="en-US" sz="3600"/>
              <a:t>GATA Framework for Risk Assessment</a:t>
            </a:r>
          </a:p>
        </p:txBody>
      </p:sp>
      <p:sp>
        <p:nvSpPr>
          <p:cNvPr id="12" name="Content Placeholder 11"/>
          <p:cNvSpPr>
            <a:spLocks noGrp="1"/>
          </p:cNvSpPr>
          <p:nvPr>
            <p:ph idx="1"/>
          </p:nvPr>
        </p:nvSpPr>
        <p:spPr>
          <a:xfrm>
            <a:off x="173619" y="1701478"/>
            <a:ext cx="11771453" cy="5000264"/>
          </a:xfrm>
          <a:prstGeom prst="rect">
            <a:avLst/>
          </a:prstGeom>
        </p:spPr>
        <p:txBody>
          <a:bodyPr>
            <a:noAutofit/>
          </a:bodyPr>
          <a:lstStyle/>
          <a:p>
            <a:r>
              <a:rPr lang="en-US"/>
              <a:t>Fiscal Risk Assessment (ICQ) is automated.</a:t>
            </a:r>
          </a:p>
          <a:p>
            <a:pPr lvl="1"/>
            <a:r>
              <a:rPr lang="en-US" sz="2800"/>
              <a:t>The Grantee can access the ICQ from the grantee portal. </a:t>
            </a:r>
          </a:p>
          <a:p>
            <a:pPr lvl="1"/>
            <a:r>
              <a:rPr lang="en-US" sz="2800"/>
              <a:t>The ICQ is completed on an annually basis by the Grantee</a:t>
            </a:r>
          </a:p>
          <a:p>
            <a:pPr lvl="1"/>
            <a:r>
              <a:rPr lang="en-US" sz="2800"/>
              <a:t>The ICQ should be completed at the entity-wide level</a:t>
            </a:r>
          </a:p>
          <a:p>
            <a:pPr lvl="1"/>
            <a:r>
              <a:rPr lang="en-US" sz="2800"/>
              <a:t>All state agencies will utilize the results of the ICQ</a:t>
            </a:r>
          </a:p>
          <a:p>
            <a:r>
              <a:rPr lang="en-US">
                <a:highlight>
                  <a:srgbClr val="FFFF00"/>
                </a:highlight>
              </a:rPr>
              <a:t>Programmatic Risk Assessment will be conducted by the awarding agency (DCEO) in the application process. It is unique to each NOFO and grant program and is typically completed if the proposal is recommended for funding.</a:t>
            </a:r>
            <a:endParaRPr lang="en-US" sz="2000">
              <a:highlight>
                <a:srgbClr val="FFFF00"/>
              </a:highlight>
            </a:endParaRPr>
          </a:p>
          <a:p>
            <a:r>
              <a:rPr lang="en-US"/>
              <a:t>Risk profiles will be determined based on the </a:t>
            </a:r>
            <a:r>
              <a:rPr lang="en-US">
                <a:highlight>
                  <a:srgbClr val="FFFF00"/>
                </a:highlight>
              </a:rPr>
              <a:t>two</a:t>
            </a:r>
            <a:r>
              <a:rPr lang="en-US"/>
              <a:t> risk assessments. Risk profile will determine grant specific conditions and monitoring.</a:t>
            </a:r>
          </a:p>
          <a:p>
            <a:endParaRPr lang="en-US"/>
          </a:p>
        </p:txBody>
      </p:sp>
    </p:spTree>
    <p:extLst>
      <p:ext uri="{BB962C8B-B14F-4D97-AF65-F5344CB8AC3E}">
        <p14:creationId xmlns:p14="http://schemas.microsoft.com/office/powerpoint/2010/main" val="3701690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693331" y="628877"/>
            <a:ext cx="7616143" cy="561049"/>
          </a:xfrm>
          <a:prstGeom prst="rect">
            <a:avLst/>
          </a:prstGeom>
        </p:spPr>
        <p:txBody>
          <a:bodyPr>
            <a:noAutofit/>
          </a:bodyPr>
          <a:lstStyle/>
          <a:p>
            <a:pPr algn="ctr"/>
            <a:r>
              <a:rPr lang="en-US" sz="3600"/>
              <a:t>Indirect Cost Rate Selection </a:t>
            </a:r>
            <a:br>
              <a:rPr lang="en-US" sz="3600"/>
            </a:br>
            <a:r>
              <a:rPr lang="en-US" sz="3600"/>
              <a:t>Centralized Indirect Cost System</a:t>
            </a:r>
          </a:p>
        </p:txBody>
      </p:sp>
      <p:sp>
        <p:nvSpPr>
          <p:cNvPr id="12" name="Content Placeholder 11"/>
          <p:cNvSpPr>
            <a:spLocks noGrp="1"/>
          </p:cNvSpPr>
          <p:nvPr>
            <p:ph idx="1"/>
          </p:nvPr>
        </p:nvSpPr>
        <p:spPr>
          <a:xfrm>
            <a:off x="185196" y="1561514"/>
            <a:ext cx="11910348" cy="5151803"/>
          </a:xfrm>
          <a:prstGeom prst="rect">
            <a:avLst/>
          </a:prstGeom>
        </p:spPr>
        <p:txBody>
          <a:bodyPr>
            <a:noAutofit/>
          </a:bodyPr>
          <a:lstStyle/>
          <a:p>
            <a:r>
              <a:rPr lang="en-US"/>
              <a:t>All grantees must select an Indirect Cost Rate option in a centralized indirect cost rate system. </a:t>
            </a:r>
          </a:p>
          <a:p>
            <a:endParaRPr lang="en-US" sz="600"/>
          </a:p>
          <a:p>
            <a:r>
              <a:rPr lang="en-US"/>
              <a:t>An indirect cost rate is a device used for determining the appropriate amount of indirect costs each program should bear.  An Indirect Cost Rate is the ratio between the total indirect expenses and some direct cost base. </a:t>
            </a:r>
          </a:p>
          <a:p>
            <a:endParaRPr lang="en-US" sz="600"/>
          </a:p>
          <a:p>
            <a:r>
              <a:rPr lang="en-US"/>
              <a:t>Options available for a Grantee to receive an Indirect Cost Rate:</a:t>
            </a:r>
          </a:p>
          <a:p>
            <a:pPr lvl="1"/>
            <a:r>
              <a:rPr lang="en-US"/>
              <a:t>Current Federal negotiated Indirect Cost Rate Agreement</a:t>
            </a:r>
          </a:p>
          <a:p>
            <a:pPr lvl="1"/>
            <a:r>
              <a:rPr lang="en-US"/>
              <a:t>Negotiate a rate with the State of Illinois</a:t>
            </a:r>
          </a:p>
          <a:p>
            <a:pPr lvl="1"/>
            <a:r>
              <a:rPr lang="en-US"/>
              <a:t>Elect to use the Federal 10%“de minimis” rate of Modified Total Direct Cost (MTDC)</a:t>
            </a:r>
          </a:p>
          <a:p>
            <a:pPr lvl="1"/>
            <a:r>
              <a:rPr lang="en-US"/>
              <a:t>Elect to decline any indirect cost rate</a:t>
            </a:r>
          </a:p>
          <a:p>
            <a:pPr marL="457200" lvl="1" indent="0">
              <a:buNone/>
            </a:pPr>
            <a:endParaRPr lang="en-US" sz="1600" i="1"/>
          </a:p>
          <a:p>
            <a:endParaRPr lang="en-US" sz="2400"/>
          </a:p>
        </p:txBody>
      </p:sp>
    </p:spTree>
    <p:extLst>
      <p:ext uri="{BB962C8B-B14F-4D97-AF65-F5344CB8AC3E}">
        <p14:creationId xmlns:p14="http://schemas.microsoft.com/office/powerpoint/2010/main" val="1025494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11010" y="610865"/>
            <a:ext cx="8142790" cy="561049"/>
          </a:xfrm>
          <a:prstGeom prst="rect">
            <a:avLst/>
          </a:prstGeom>
        </p:spPr>
        <p:txBody>
          <a:bodyPr>
            <a:noAutofit/>
          </a:bodyPr>
          <a:lstStyle/>
          <a:p>
            <a:pPr algn="ctr"/>
            <a:r>
              <a:rPr lang="en-US" sz="3600"/>
              <a:t>Indirect Cost Rate Proposals &amp; Elections</a:t>
            </a:r>
          </a:p>
        </p:txBody>
      </p:sp>
      <p:sp>
        <p:nvSpPr>
          <p:cNvPr id="12" name="Content Placeholder 11"/>
          <p:cNvSpPr>
            <a:spLocks noGrp="1"/>
          </p:cNvSpPr>
          <p:nvPr>
            <p:ph idx="1"/>
          </p:nvPr>
        </p:nvSpPr>
        <p:spPr>
          <a:xfrm>
            <a:off x="532435" y="1377386"/>
            <a:ext cx="11447362" cy="5301205"/>
          </a:xfrm>
          <a:prstGeom prst="rect">
            <a:avLst/>
          </a:prstGeom>
        </p:spPr>
        <p:txBody>
          <a:bodyPr>
            <a:normAutofit fontScale="85000" lnSpcReduction="20000"/>
          </a:bodyPr>
          <a:lstStyle/>
          <a:p>
            <a:r>
              <a:rPr lang="en-US" sz="3000"/>
              <a:t>Centralized Indirect Cost System can be accessed at </a:t>
            </a:r>
            <a:r>
              <a:rPr lang="en-US" sz="2600">
                <a:hlinkClick r:id="rId2"/>
              </a:rPr>
              <a:t>http://grants.illinois.gov</a:t>
            </a:r>
            <a:r>
              <a:rPr lang="en-US" sz="2600"/>
              <a:t> </a:t>
            </a:r>
            <a:r>
              <a:rPr lang="en-US" sz="3000"/>
              <a:t>from the dropdown menu in the Grantee Links Tab.  This site includes:</a:t>
            </a:r>
          </a:p>
          <a:p>
            <a:pPr lvl="1"/>
            <a:r>
              <a:rPr lang="en-US" sz="3000"/>
              <a:t>FAQs</a:t>
            </a:r>
          </a:p>
          <a:p>
            <a:pPr lvl="1"/>
            <a:r>
              <a:rPr lang="en-US" sz="3000"/>
              <a:t>Training Modules</a:t>
            </a:r>
          </a:p>
          <a:p>
            <a:pPr lvl="1"/>
            <a:r>
              <a:rPr lang="en-US" sz="3000"/>
              <a:t>Forms and Indirect Cost Rate Templates</a:t>
            </a:r>
          </a:p>
          <a:p>
            <a:pPr lvl="1"/>
            <a:r>
              <a:rPr lang="en-US" sz="3000"/>
              <a:t>Department of Labor Indirect Cost Rate Guide</a:t>
            </a:r>
          </a:p>
          <a:p>
            <a:endParaRPr lang="en-US" sz="3000"/>
          </a:p>
          <a:p>
            <a:r>
              <a:rPr lang="en-US" sz="3000"/>
              <a:t>An indirect cost proposal or rate election must be initiated with the Centralized Indirect Cost Rate system upon notice of award.  The indirect cost rate proposal or rate election must be completed no later than </a:t>
            </a:r>
            <a:r>
              <a:rPr lang="en-US" sz="3000" u="sng"/>
              <a:t>three (3) months</a:t>
            </a:r>
            <a:r>
              <a:rPr lang="en-US" sz="3000"/>
              <a:t> after the effective date of the State award.</a:t>
            </a:r>
          </a:p>
          <a:p>
            <a:endParaRPr lang="en-US" sz="3000"/>
          </a:p>
          <a:p>
            <a:r>
              <a:rPr lang="en-US" sz="3000"/>
              <a:t>Uniform Guidance (2 CFR 200) requires an </a:t>
            </a:r>
            <a:r>
              <a:rPr lang="en-US" sz="3000" i="1"/>
              <a:t>annual</a:t>
            </a:r>
            <a:r>
              <a:rPr lang="en-US" sz="3000"/>
              <a:t> submission of an indirect cost proposal or rate election.  The Centralized Indirect Cost Rate system will be used for annual renewals. Annual submissions must be received within </a:t>
            </a:r>
            <a:r>
              <a:rPr lang="en-US" sz="3000" u="sng"/>
              <a:t>six months</a:t>
            </a:r>
            <a:r>
              <a:rPr lang="en-US" sz="3000"/>
              <a:t> after the Grantee’s fiscal year end. </a:t>
            </a:r>
          </a:p>
          <a:p>
            <a:endParaRPr lang="en-US"/>
          </a:p>
        </p:txBody>
      </p:sp>
    </p:spTree>
    <p:extLst>
      <p:ext uri="{BB962C8B-B14F-4D97-AF65-F5344CB8AC3E}">
        <p14:creationId xmlns:p14="http://schemas.microsoft.com/office/powerpoint/2010/main" val="1868985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Autofit/>
          </a:bodyPr>
          <a:lstStyle/>
          <a:p>
            <a:pPr algn="ctr"/>
            <a:r>
              <a:rPr lang="en-US" sz="3600"/>
              <a:t>Uniform Application </a:t>
            </a:r>
            <a:br>
              <a:rPr lang="en-US" sz="3600"/>
            </a:br>
            <a:r>
              <a:rPr lang="en-US" sz="3600"/>
              <a:t>for State Grant Assistance</a:t>
            </a:r>
          </a:p>
        </p:txBody>
      </p:sp>
      <p:sp>
        <p:nvSpPr>
          <p:cNvPr id="12" name="Content Placeholder 11"/>
          <p:cNvSpPr>
            <a:spLocks noGrp="1"/>
          </p:cNvSpPr>
          <p:nvPr>
            <p:ph idx="1"/>
          </p:nvPr>
        </p:nvSpPr>
        <p:spPr>
          <a:xfrm>
            <a:off x="451413" y="1794076"/>
            <a:ext cx="10902387" cy="4382887"/>
          </a:xfrm>
          <a:prstGeom prst="rect">
            <a:avLst/>
          </a:prstGeom>
        </p:spPr>
        <p:txBody>
          <a:bodyPr>
            <a:normAutofit/>
          </a:bodyPr>
          <a:lstStyle/>
          <a:p>
            <a:r>
              <a:rPr lang="en-US"/>
              <a:t>Agency Information</a:t>
            </a:r>
          </a:p>
          <a:p>
            <a:pPr lvl="1"/>
            <a:r>
              <a:rPr lang="en-US"/>
              <a:t>Funding Opportunity Information</a:t>
            </a:r>
          </a:p>
          <a:p>
            <a:pPr lvl="1"/>
            <a:r>
              <a:rPr lang="en-US"/>
              <a:t>Instructions on How to Submit an Application</a:t>
            </a:r>
          </a:p>
          <a:p>
            <a:pPr lvl="1"/>
            <a:r>
              <a:rPr lang="en-US"/>
              <a:t>Required Grant Information</a:t>
            </a:r>
          </a:p>
          <a:p>
            <a:r>
              <a:rPr lang="en-US"/>
              <a:t>Applicant Completed Section</a:t>
            </a:r>
          </a:p>
          <a:p>
            <a:pPr lvl="1"/>
            <a:r>
              <a:rPr lang="en-US"/>
              <a:t>Applicant Information</a:t>
            </a:r>
          </a:p>
          <a:p>
            <a:pPr lvl="1"/>
            <a:r>
              <a:rPr lang="en-US"/>
              <a:t>Contact Information</a:t>
            </a:r>
          </a:p>
          <a:p>
            <a:pPr lvl="1"/>
            <a:r>
              <a:rPr lang="en-US"/>
              <a:t>Key Project Information (Location, Term, Amount)</a:t>
            </a:r>
          </a:p>
          <a:p>
            <a:pPr lvl="1"/>
            <a:r>
              <a:rPr lang="en-US"/>
              <a:t>Fiscal Information</a:t>
            </a:r>
          </a:p>
          <a:p>
            <a:r>
              <a:rPr lang="en-US"/>
              <a:t>Certification</a:t>
            </a:r>
          </a:p>
        </p:txBody>
      </p:sp>
    </p:spTree>
    <p:extLst>
      <p:ext uri="{BB962C8B-B14F-4D97-AF65-F5344CB8AC3E}">
        <p14:creationId xmlns:p14="http://schemas.microsoft.com/office/powerpoint/2010/main" val="3347731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Autofit/>
          </a:bodyPr>
          <a:lstStyle/>
          <a:p>
            <a:pPr algn="ctr"/>
            <a:r>
              <a:rPr lang="en-US" sz="3600"/>
              <a:t>Uniform Budget Template – Overview &amp; Purpose</a:t>
            </a:r>
          </a:p>
        </p:txBody>
      </p:sp>
      <p:sp>
        <p:nvSpPr>
          <p:cNvPr id="12" name="Content Placeholder 11"/>
          <p:cNvSpPr>
            <a:spLocks noGrp="1"/>
          </p:cNvSpPr>
          <p:nvPr>
            <p:ph idx="1"/>
          </p:nvPr>
        </p:nvSpPr>
        <p:spPr>
          <a:prstGeom prst="rect">
            <a:avLst/>
          </a:prstGeom>
        </p:spPr>
        <p:txBody>
          <a:bodyPr vert="horz" lIns="91440" tIns="45720" rIns="91440" bIns="45720" rtlCol="0" anchor="t">
            <a:normAutofit fontScale="92500" lnSpcReduction="10000"/>
          </a:bodyPr>
          <a:lstStyle/>
          <a:p>
            <a:r>
              <a:rPr lang="en-US"/>
              <a:t>Uniform Budget Template for most State of Illinois Grants (modeled after the SF-524 Federal Budget template).</a:t>
            </a:r>
          </a:p>
          <a:p>
            <a:r>
              <a:rPr lang="en-US">
                <a:cs typeface="Calibri"/>
              </a:rPr>
              <a:t>Applicants must also submit the Certification tab (see budget template) in PDF form with wet/electronic signature</a:t>
            </a:r>
          </a:p>
          <a:p>
            <a:r>
              <a:rPr lang="en-US">
                <a:cs typeface="Calibri"/>
              </a:rPr>
              <a:t>PDF certification tab must be signed by Executive Director and/or Chief Financial Officer</a:t>
            </a:r>
            <a:endParaRPr lang="en-US"/>
          </a:p>
          <a:p>
            <a:r>
              <a:rPr lang="en-US"/>
              <a:t>General Requirements</a:t>
            </a:r>
            <a:endParaRPr lang="en-US">
              <a:cs typeface="Calibri"/>
            </a:endParaRPr>
          </a:p>
          <a:p>
            <a:pPr lvl="1"/>
            <a:r>
              <a:rPr lang="en-US"/>
              <a:t>Allowable</a:t>
            </a:r>
            <a:endParaRPr lang="en-US">
              <a:cs typeface="Calibri"/>
            </a:endParaRPr>
          </a:p>
          <a:p>
            <a:pPr lvl="1"/>
            <a:r>
              <a:rPr lang="en-US"/>
              <a:t>Reasonable</a:t>
            </a:r>
            <a:endParaRPr lang="en-US">
              <a:cs typeface="Calibri"/>
            </a:endParaRPr>
          </a:p>
          <a:p>
            <a:pPr lvl="1"/>
            <a:r>
              <a:rPr lang="en-US"/>
              <a:t>Allocable</a:t>
            </a:r>
            <a:endParaRPr lang="en-US">
              <a:cs typeface="Calibri"/>
            </a:endParaRPr>
          </a:p>
          <a:p>
            <a:pPr marL="0" indent="0">
              <a:buNone/>
            </a:pPr>
            <a:endParaRPr lang="en-US"/>
          </a:p>
          <a:p>
            <a:endParaRPr lang="en-US"/>
          </a:p>
          <a:p>
            <a:endParaRPr lang="en-US"/>
          </a:p>
          <a:p>
            <a:endParaRPr lang="en-US"/>
          </a:p>
          <a:p>
            <a:pPr lvl="2"/>
            <a:endParaRPr lang="en-US"/>
          </a:p>
        </p:txBody>
      </p:sp>
    </p:spTree>
    <p:extLst>
      <p:ext uri="{BB962C8B-B14F-4D97-AF65-F5344CB8AC3E}">
        <p14:creationId xmlns:p14="http://schemas.microsoft.com/office/powerpoint/2010/main" val="833674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F220-940E-57C7-96A5-C5E5B420CB81}"/>
              </a:ext>
            </a:extLst>
          </p:cNvPr>
          <p:cNvSpPr>
            <a:spLocks noGrp="1"/>
          </p:cNvSpPr>
          <p:nvPr>
            <p:ph type="title"/>
          </p:nvPr>
        </p:nvSpPr>
        <p:spPr/>
        <p:txBody>
          <a:bodyPr>
            <a:normAutofit fontScale="90000"/>
          </a:bodyPr>
          <a:lstStyle/>
          <a:p>
            <a:r>
              <a:rPr lang="en-US" sz="4000">
                <a:cs typeface="Calibri Light"/>
              </a:rPr>
              <a:t>Uniform Budget Template – Overview &amp; Purpose</a:t>
            </a:r>
            <a:endParaRPr lang="en-US"/>
          </a:p>
        </p:txBody>
      </p:sp>
      <p:sp>
        <p:nvSpPr>
          <p:cNvPr id="3" name="Content Placeholder 2">
            <a:extLst>
              <a:ext uri="{FF2B5EF4-FFF2-40B4-BE49-F238E27FC236}">
                <a16:creationId xmlns:a16="http://schemas.microsoft.com/office/drawing/2014/main" id="{E637E392-8D9C-B756-6052-344702CE5516}"/>
              </a:ext>
            </a:extLst>
          </p:cNvPr>
          <p:cNvSpPr>
            <a:spLocks noGrp="1"/>
          </p:cNvSpPr>
          <p:nvPr>
            <p:ph idx="1"/>
          </p:nvPr>
        </p:nvSpPr>
        <p:spPr>
          <a:xfrm>
            <a:off x="838200" y="2118167"/>
            <a:ext cx="10524259" cy="4240636"/>
          </a:xfrm>
        </p:spPr>
        <p:txBody>
          <a:bodyPr vert="horz" lIns="91440" tIns="45720" rIns="91440" bIns="45720" rtlCol="0" anchor="t">
            <a:normAutofit/>
          </a:bodyPr>
          <a:lstStyle/>
          <a:p>
            <a:pPr>
              <a:lnSpc>
                <a:spcPct val="70000"/>
              </a:lnSpc>
              <a:spcAft>
                <a:spcPts val="200"/>
              </a:spcAft>
            </a:pPr>
            <a:r>
              <a:rPr lang="en-US" sz="2000"/>
              <a:t>An accurate and concise budget is important to being funded by the Office of Employment and Training</a:t>
            </a:r>
          </a:p>
          <a:p>
            <a:pPr lvl="1">
              <a:lnSpc>
                <a:spcPct val="70000"/>
              </a:lnSpc>
              <a:spcAft>
                <a:spcPts val="200"/>
              </a:spcAft>
            </a:pPr>
            <a:r>
              <a:rPr lang="en-US" sz="1600"/>
              <a:t>In many cases, the budget tends to be the weakest part of the application</a:t>
            </a:r>
            <a:endParaRPr lang="en-US" sz="2000"/>
          </a:p>
          <a:p>
            <a:pPr lvl="1">
              <a:lnSpc>
                <a:spcPct val="70000"/>
              </a:lnSpc>
              <a:spcAft>
                <a:spcPts val="200"/>
              </a:spcAft>
            </a:pPr>
            <a:r>
              <a:rPr lang="en-US" sz="1600"/>
              <a:t>Program material and budget material submitted should align and support each other</a:t>
            </a:r>
          </a:p>
          <a:p>
            <a:pPr lvl="1">
              <a:lnSpc>
                <a:spcPct val="70000"/>
              </a:lnSpc>
              <a:spcAft>
                <a:spcPts val="200"/>
              </a:spcAft>
            </a:pPr>
            <a:r>
              <a:rPr lang="en-US" sz="1600"/>
              <a:t>Program staff should work with fiscal staff to create a complete uniform budget</a:t>
            </a:r>
            <a:endParaRPr lang="en-US" sz="1600">
              <a:cs typeface="Calibri"/>
            </a:endParaRPr>
          </a:p>
          <a:p>
            <a:pPr>
              <a:lnSpc>
                <a:spcPct val="70000"/>
              </a:lnSpc>
              <a:spcAft>
                <a:spcPts val="200"/>
              </a:spcAft>
            </a:pPr>
            <a:r>
              <a:rPr lang="en-US" sz="2000">
                <a:cs typeface="Calibri"/>
              </a:rPr>
              <a:t>Submitting a strong budget in your proposal benefits both you and the funder: </a:t>
            </a:r>
          </a:p>
          <a:p>
            <a:pPr lvl="1">
              <a:lnSpc>
                <a:spcPct val="70000"/>
              </a:lnSpc>
              <a:spcAft>
                <a:spcPts val="200"/>
              </a:spcAft>
            </a:pPr>
            <a:r>
              <a:rPr lang="en-US" sz="1600">
                <a:cs typeface="Calibri"/>
              </a:rPr>
              <a:t>Demonstrates that a program is feasible</a:t>
            </a:r>
          </a:p>
          <a:p>
            <a:pPr lvl="1">
              <a:lnSpc>
                <a:spcPct val="70000"/>
              </a:lnSpc>
              <a:spcAft>
                <a:spcPts val="200"/>
              </a:spcAft>
            </a:pPr>
            <a:r>
              <a:rPr lang="en-US" sz="1600">
                <a:cs typeface="Calibri"/>
              </a:rPr>
              <a:t>Demonstrates "bang for the buck"</a:t>
            </a:r>
          </a:p>
          <a:p>
            <a:pPr lvl="1">
              <a:lnSpc>
                <a:spcPct val="70000"/>
              </a:lnSpc>
              <a:spcAft>
                <a:spcPts val="200"/>
              </a:spcAft>
            </a:pPr>
            <a:r>
              <a:rPr lang="en-US" sz="1600">
                <a:cs typeface="Calibri"/>
              </a:rPr>
              <a:t>Demonstrates fiscal responsibility of taxpayer funds</a:t>
            </a:r>
          </a:p>
          <a:p>
            <a:pPr lvl="1">
              <a:lnSpc>
                <a:spcPct val="70000"/>
              </a:lnSpc>
              <a:spcAft>
                <a:spcPts val="200"/>
              </a:spcAft>
            </a:pPr>
            <a:r>
              <a:rPr lang="en-US" sz="1600">
                <a:cs typeface="Calibri"/>
              </a:rPr>
              <a:t>Helps the merit review team comprehend the vision of the project </a:t>
            </a:r>
          </a:p>
          <a:p>
            <a:pPr>
              <a:lnSpc>
                <a:spcPct val="70000"/>
              </a:lnSpc>
              <a:spcAft>
                <a:spcPts val="200"/>
              </a:spcAft>
            </a:pPr>
            <a:r>
              <a:rPr lang="en-US" sz="2000">
                <a:cs typeface="Calibri"/>
              </a:rPr>
              <a:t>Note: During the negotiation phase of awarding a grant, you may be asked to increase/decrease budgeted amounts or explain costs associated with the program intent. The budget submitted with your application many times is not the finalized budget used for execution</a:t>
            </a:r>
            <a:endParaRPr lang="en-US"/>
          </a:p>
        </p:txBody>
      </p:sp>
      <p:sp>
        <p:nvSpPr>
          <p:cNvPr id="4" name="Slide Number Placeholder 3">
            <a:extLst>
              <a:ext uri="{FF2B5EF4-FFF2-40B4-BE49-F238E27FC236}">
                <a16:creationId xmlns:a16="http://schemas.microsoft.com/office/drawing/2014/main" id="{2474F6EC-F4FC-EF83-1F07-6D46B47547C4}"/>
              </a:ext>
            </a:extLst>
          </p:cNvPr>
          <p:cNvSpPr>
            <a:spLocks noGrp="1"/>
          </p:cNvSpPr>
          <p:nvPr>
            <p:ph type="sldNum" sz="quarter" idx="12"/>
          </p:nvPr>
        </p:nvSpPr>
        <p:spPr/>
        <p:txBody>
          <a:bodyPr/>
          <a:lstStyle/>
          <a:p>
            <a:fld id="{62E03C93-A8B5-5E4D-ADDE-FACFC10B3CD1}" type="slidenum">
              <a:rPr lang="en-US" smtClean="0"/>
              <a:pPr/>
              <a:t>45</a:t>
            </a:fld>
            <a:endParaRPr lang="en-US"/>
          </a:p>
        </p:txBody>
      </p:sp>
    </p:spTree>
    <p:extLst>
      <p:ext uri="{BB962C8B-B14F-4D97-AF65-F5344CB8AC3E}">
        <p14:creationId xmlns:p14="http://schemas.microsoft.com/office/powerpoint/2010/main" val="240519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7B70-2910-E506-F74B-4C7D01240F5B}"/>
              </a:ext>
            </a:extLst>
          </p:cNvPr>
          <p:cNvSpPr>
            <a:spLocks noGrp="1"/>
          </p:cNvSpPr>
          <p:nvPr>
            <p:ph type="title"/>
          </p:nvPr>
        </p:nvSpPr>
        <p:spPr>
          <a:xfrm>
            <a:off x="2950325" y="286603"/>
            <a:ext cx="10058400" cy="1450757"/>
          </a:xfrm>
        </p:spPr>
        <p:txBody>
          <a:bodyPr>
            <a:normAutofit/>
          </a:bodyPr>
          <a:lstStyle/>
          <a:p>
            <a:r>
              <a:rPr lang="en-US" sz="3600" b="0"/>
              <a:t>Budget Expenditure Categories (Operating Grant)</a:t>
            </a:r>
          </a:p>
        </p:txBody>
      </p:sp>
      <p:sp>
        <p:nvSpPr>
          <p:cNvPr id="3" name="Content Placeholder 2">
            <a:extLst>
              <a:ext uri="{FF2B5EF4-FFF2-40B4-BE49-F238E27FC236}">
                <a16:creationId xmlns:a16="http://schemas.microsoft.com/office/drawing/2014/main" id="{E6D4F24E-0ABC-71ED-E10C-C54FD904468C}"/>
              </a:ext>
            </a:extLst>
          </p:cNvPr>
          <p:cNvSpPr>
            <a:spLocks noGrp="1"/>
          </p:cNvSpPr>
          <p:nvPr>
            <p:ph idx="1"/>
          </p:nvPr>
        </p:nvSpPr>
        <p:spPr>
          <a:xfrm>
            <a:off x="419970" y="1642090"/>
            <a:ext cx="10058400" cy="4457842"/>
          </a:xfrm>
        </p:spPr>
        <p:txBody>
          <a:bodyPr vert="horz" lIns="0" tIns="45720" rIns="0" bIns="45720" rtlCol="0" anchor="t">
            <a:noAutofit/>
          </a:bodyPr>
          <a:lstStyle/>
          <a:p>
            <a:pPr>
              <a:buFont typeface="Arial" panose="020F0502020204030204" pitchFamily="34" charset="0"/>
              <a:buChar char="•"/>
            </a:pPr>
            <a:r>
              <a:rPr lang="en-US" sz="1600"/>
              <a:t>Personnel – compensation paid for employees engaged in grant activities; must be consistent with that paid for similar work with the applicant organization</a:t>
            </a:r>
            <a:endParaRPr lang="en-US" sz="1600">
              <a:cs typeface="Calibri"/>
            </a:endParaRPr>
          </a:p>
          <a:p>
            <a:pPr>
              <a:buFont typeface="Arial" panose="020F0502020204030204" pitchFamily="34" charset="0"/>
              <a:buChar char="•"/>
            </a:pPr>
            <a:r>
              <a:rPr lang="en-US" sz="1600"/>
              <a:t>Fringe Benefits – costs of leave, insurances, pensions, and unemployment; must be actual known costs or an established formula</a:t>
            </a:r>
            <a:endParaRPr lang="en-US" sz="1600">
              <a:cs typeface="Calibri"/>
            </a:endParaRPr>
          </a:p>
          <a:p>
            <a:pPr>
              <a:buFont typeface="Arial" panose="020F0502020204030204" pitchFamily="34" charset="0"/>
              <a:buChar char="•"/>
            </a:pPr>
            <a:r>
              <a:rPr lang="en-US" sz="1600"/>
              <a:t>Travel – expenses for transportation, lodging, subsistence, and related items incurred by employees who are in a travel status on official business</a:t>
            </a:r>
            <a:endParaRPr lang="en-US" sz="1600">
              <a:cs typeface="Calibri"/>
            </a:endParaRPr>
          </a:p>
          <a:p>
            <a:pPr>
              <a:buFont typeface="Arial" panose="020F0502020204030204" pitchFamily="34" charset="0"/>
              <a:buChar char="•"/>
            </a:pPr>
            <a:r>
              <a:rPr lang="en-US" sz="1600"/>
              <a:t>Equipment – tangible property having a useful life of more than one year and a per-unit acquisition cost equals or exceeds $5,000; must be used in the program or project for which it was acquired</a:t>
            </a:r>
            <a:endParaRPr lang="en-US" sz="1600">
              <a:cs typeface="Calibri"/>
            </a:endParaRPr>
          </a:p>
          <a:p>
            <a:pPr>
              <a:buFont typeface="Arial" panose="020F0502020204030204" pitchFamily="34" charset="0"/>
              <a:buChar char="•"/>
            </a:pPr>
            <a:r>
              <a:rPr lang="en-US" sz="1600"/>
              <a:t>Supplies – tangible property other than those described in equipment and a per-unit acquisition costs less than $5,000, regardless of the length of its useful life</a:t>
            </a:r>
            <a:endParaRPr lang="en-US" sz="1600">
              <a:cs typeface="Calibri"/>
            </a:endParaRPr>
          </a:p>
          <a:p>
            <a:pPr>
              <a:buFont typeface="Arial" panose="020F0502020204030204" pitchFamily="34" charset="0"/>
              <a:buChar char="•"/>
            </a:pPr>
            <a:r>
              <a:rPr lang="en-US" sz="1600"/>
              <a:t>Contractual Services/Subawards – a legal instrument by which a recipient or subrecipient purchases property or services needed to carry out the project or program under the award</a:t>
            </a:r>
            <a:endParaRPr lang="en-US" sz="1600">
              <a:cs typeface="Calibri"/>
            </a:endParaRPr>
          </a:p>
          <a:p>
            <a:pPr>
              <a:buFont typeface="Arial" panose="020F0502020204030204" pitchFamily="34" charset="0"/>
              <a:buChar char="•"/>
            </a:pPr>
            <a:r>
              <a:rPr lang="en-US" sz="1600"/>
              <a:t>Consultant/Professional Services -  costs associated with professional or consultant services rendered by a person/persons who possess certain skills</a:t>
            </a:r>
            <a:endParaRPr lang="en-US" sz="1600">
              <a:cs typeface="Calibri"/>
            </a:endParaRPr>
          </a:p>
          <a:p>
            <a:pPr>
              <a:buFont typeface="Arial" panose="020F0502020204030204" pitchFamily="34" charset="0"/>
              <a:buChar char="•"/>
            </a:pPr>
            <a:endParaRPr lang="en-US"/>
          </a:p>
          <a:p>
            <a:pPr>
              <a:buFont typeface="Arial" panose="020F0502020204030204" pitchFamily="34" charset="0"/>
              <a:buChar char="•"/>
            </a:pPr>
            <a:endParaRPr lang="en-US"/>
          </a:p>
          <a:p>
            <a:endParaRPr lang="en-US"/>
          </a:p>
        </p:txBody>
      </p:sp>
      <p:sp>
        <p:nvSpPr>
          <p:cNvPr id="4" name="Speech Bubble: Rectangle with Corners Rounded 3">
            <a:extLst>
              <a:ext uri="{FF2B5EF4-FFF2-40B4-BE49-F238E27FC236}">
                <a16:creationId xmlns:a16="http://schemas.microsoft.com/office/drawing/2014/main" id="{6EC07FA6-8B94-5D8F-B7D4-D4EC13E76258}"/>
              </a:ext>
            </a:extLst>
          </p:cNvPr>
          <p:cNvSpPr/>
          <p:nvPr/>
        </p:nvSpPr>
        <p:spPr>
          <a:xfrm>
            <a:off x="9464386" y="4831772"/>
            <a:ext cx="2727613" cy="159327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Avenir Next LT Pro" panose="020F0502020204030204"/>
                <a:ea typeface="+mn-ea"/>
                <a:cs typeface="+mn-cs"/>
              </a:rPr>
              <a:t>Operating Grant – grant issued to support an organizations general mission, fulfil obligations set forth in the opportunity, and pay for overhead expenses such as rent, salaries, and other day to day costs of running a business. These funds are to be invested in the communities across the state. </a:t>
            </a:r>
            <a:endParaRPr kumimoji="0" lang="en-US" sz="1800" b="0" i="0" u="none" strike="noStrike" kern="1200" cap="none" spc="0" normalizeH="0" baseline="0" noProof="0">
              <a:ln>
                <a:noFill/>
              </a:ln>
              <a:solidFill>
                <a:prstClr val="white"/>
              </a:solidFill>
              <a:effectLst/>
              <a:uLnTx/>
              <a:uFillTx/>
              <a:latin typeface="Avenir Next LT Pro" panose="020F0502020204030204"/>
              <a:ea typeface="+mn-ea"/>
              <a:cs typeface="+mn-cs"/>
            </a:endParaRPr>
          </a:p>
        </p:txBody>
      </p:sp>
    </p:spTree>
    <p:extLst>
      <p:ext uri="{BB962C8B-B14F-4D97-AF65-F5344CB8AC3E}">
        <p14:creationId xmlns:p14="http://schemas.microsoft.com/office/powerpoint/2010/main" val="3017406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7B70-2910-E506-F74B-4C7D01240F5B}"/>
              </a:ext>
            </a:extLst>
          </p:cNvPr>
          <p:cNvSpPr>
            <a:spLocks noGrp="1"/>
          </p:cNvSpPr>
          <p:nvPr>
            <p:ph type="title"/>
          </p:nvPr>
        </p:nvSpPr>
        <p:spPr>
          <a:xfrm>
            <a:off x="2950325" y="286603"/>
            <a:ext cx="10058400" cy="1450757"/>
          </a:xfrm>
        </p:spPr>
        <p:txBody>
          <a:bodyPr>
            <a:normAutofit/>
          </a:bodyPr>
          <a:lstStyle/>
          <a:p>
            <a:r>
              <a:rPr lang="en-US" sz="3600" b="0"/>
              <a:t>Budget Expenditure Categories (Operating Grant)</a:t>
            </a:r>
          </a:p>
        </p:txBody>
      </p:sp>
      <p:sp>
        <p:nvSpPr>
          <p:cNvPr id="3" name="Content Placeholder 2">
            <a:extLst>
              <a:ext uri="{FF2B5EF4-FFF2-40B4-BE49-F238E27FC236}">
                <a16:creationId xmlns:a16="http://schemas.microsoft.com/office/drawing/2014/main" id="{E6D4F24E-0ABC-71ED-E10C-C54FD904468C}"/>
              </a:ext>
            </a:extLst>
          </p:cNvPr>
          <p:cNvSpPr>
            <a:spLocks noGrp="1"/>
          </p:cNvSpPr>
          <p:nvPr>
            <p:ph idx="1"/>
          </p:nvPr>
        </p:nvSpPr>
        <p:spPr>
          <a:xfrm>
            <a:off x="419970" y="1642090"/>
            <a:ext cx="10058400" cy="4457842"/>
          </a:xfrm>
        </p:spPr>
        <p:txBody>
          <a:bodyPr vert="horz" lIns="0" tIns="45720" rIns="0" bIns="45720" rtlCol="0" anchor="t">
            <a:noAutofit/>
          </a:bodyPr>
          <a:lstStyle/>
          <a:p>
            <a:pPr>
              <a:spcAft>
                <a:spcPts val="200"/>
              </a:spcAft>
              <a:buFont typeface="Arial" panose="020F0502020204030204" pitchFamily="34" charset="0"/>
              <a:buChar char="•"/>
            </a:pPr>
            <a:r>
              <a:rPr lang="en-US" sz="1600"/>
              <a:t>Occupancy – costs of renting/maintaining a building and utilities needed to carry out an award</a:t>
            </a:r>
          </a:p>
          <a:p>
            <a:pPr>
              <a:spcAft>
                <a:spcPts val="200"/>
              </a:spcAft>
              <a:buFont typeface="Arial" panose="020F0502020204030204" pitchFamily="34" charset="0"/>
              <a:buChar char="•"/>
            </a:pPr>
            <a:r>
              <a:rPr lang="en-US" sz="1600"/>
              <a:t>Research and Development – costs towards the innovation, introduction, and improvement of products and services</a:t>
            </a:r>
          </a:p>
          <a:p>
            <a:pPr>
              <a:spcAft>
                <a:spcPts val="200"/>
              </a:spcAft>
              <a:buFont typeface="Arial" panose="020F0502020204030204" pitchFamily="34" charset="0"/>
              <a:buChar char="•"/>
            </a:pPr>
            <a:r>
              <a:rPr lang="en-US" sz="1600"/>
              <a:t>Telecommunications – costs incurred for telecommunications and video surveillances services or equipment such as phones, internet, and cloud services</a:t>
            </a:r>
          </a:p>
          <a:p>
            <a:pPr>
              <a:spcAft>
                <a:spcPts val="200"/>
              </a:spcAft>
              <a:buFont typeface="Arial" panose="020F0502020204030204" pitchFamily="34" charset="0"/>
              <a:buChar char="•"/>
            </a:pPr>
            <a:r>
              <a:rPr lang="en-US" sz="1600"/>
              <a:t>Training and Education – costs incurred for training and education provided for employee development </a:t>
            </a:r>
          </a:p>
          <a:p>
            <a:pPr>
              <a:spcAft>
                <a:spcPts val="200"/>
              </a:spcAft>
              <a:buFont typeface="Arial" panose="020F0502020204030204" pitchFamily="34" charset="0"/>
              <a:buChar char="•"/>
            </a:pPr>
            <a:r>
              <a:rPr lang="en-US" sz="1600"/>
              <a:t>Direct Administration – costs that can be identified specifically with a particular final cost objective</a:t>
            </a:r>
          </a:p>
          <a:p>
            <a:pPr>
              <a:spcAft>
                <a:spcPts val="200"/>
              </a:spcAft>
              <a:buFont typeface="Arial" panose="020F0502020204030204" pitchFamily="34" charset="0"/>
              <a:buChar char="•"/>
            </a:pPr>
            <a:r>
              <a:rPr lang="en-US" sz="1600"/>
              <a:t>Miscellaneous – costs that do not fall under into any other category listed; be specific!</a:t>
            </a:r>
          </a:p>
          <a:p>
            <a:pPr>
              <a:spcAft>
                <a:spcPts val="200"/>
              </a:spcAft>
              <a:buFont typeface="Arial" panose="020F0502020204030204" pitchFamily="34" charset="0"/>
              <a:buChar char="•"/>
            </a:pPr>
            <a:r>
              <a:rPr lang="en-US" sz="1600"/>
              <a:t>Direct Training - costs incurred  for training leading to jobs in demand occupations</a:t>
            </a:r>
          </a:p>
          <a:p>
            <a:pPr>
              <a:spcAft>
                <a:spcPts val="200"/>
              </a:spcAft>
              <a:buFont typeface="Arial" panose="020F0502020204030204" pitchFamily="34" charset="0"/>
              <a:buChar char="•"/>
            </a:pPr>
            <a:r>
              <a:rPr lang="en-US" sz="1600"/>
              <a:t>Work Based Training - includes on-the-job training, customized training, work experience/internships, transition jobs, and incumbent worker training </a:t>
            </a:r>
          </a:p>
          <a:p>
            <a:pPr>
              <a:spcAft>
                <a:spcPts val="200"/>
              </a:spcAft>
              <a:buFont typeface="Arial" panose="020F0502020204030204" pitchFamily="34" charset="0"/>
              <a:buChar char="•"/>
            </a:pPr>
            <a:r>
              <a:rPr lang="en-US" sz="1600"/>
              <a:t>Other Program - costs related to providing services to participants</a:t>
            </a:r>
          </a:p>
          <a:p>
            <a:pPr>
              <a:spcAft>
                <a:spcPts val="200"/>
              </a:spcAft>
              <a:buFont typeface="Arial" panose="020F0502020204030204" pitchFamily="34" charset="0"/>
              <a:buChar char="•"/>
            </a:pPr>
            <a:r>
              <a:rPr lang="en-US" sz="1600">
                <a:cs typeface="Calibri"/>
              </a:rPr>
              <a:t>Barrier Reduction – costs associated with customized financial payments to assist participants in overcoming a barrier that is preventing them from advancing an employment or training goal</a:t>
            </a:r>
          </a:p>
          <a:p>
            <a:pPr>
              <a:spcAft>
                <a:spcPts val="200"/>
              </a:spcAft>
              <a:buFont typeface="Arial" panose="020F0502020204030204" pitchFamily="34" charset="0"/>
              <a:buChar char="•"/>
            </a:pPr>
            <a:r>
              <a:rPr lang="en-US" sz="1600"/>
              <a:t>Indirect Costs – costs associated with carrying out the project or award that cannot be specifically assigned</a:t>
            </a:r>
          </a:p>
          <a:p>
            <a:pPr>
              <a:buFont typeface="Arial" panose="020F0502020204030204" pitchFamily="34" charset="0"/>
              <a:buChar char="•"/>
            </a:pPr>
            <a:endParaRPr lang="en-US">
              <a:cs typeface="Calibri"/>
            </a:endParaRPr>
          </a:p>
          <a:p>
            <a:pPr>
              <a:buFont typeface="Arial" panose="020F0502020204030204" pitchFamily="34" charset="0"/>
              <a:buChar char="•"/>
            </a:pPr>
            <a:endParaRPr lang="en-US"/>
          </a:p>
          <a:p>
            <a:endParaRPr lang="en-US"/>
          </a:p>
        </p:txBody>
      </p:sp>
    </p:spTree>
    <p:extLst>
      <p:ext uri="{BB962C8B-B14F-4D97-AF65-F5344CB8AC3E}">
        <p14:creationId xmlns:p14="http://schemas.microsoft.com/office/powerpoint/2010/main" val="36116200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Autofit/>
          </a:bodyPr>
          <a:lstStyle/>
          <a:p>
            <a:pPr algn="ctr"/>
            <a:r>
              <a:rPr lang="en-US" sz="3600"/>
              <a:t>Allowable Costs § 200.403 </a:t>
            </a:r>
          </a:p>
        </p:txBody>
      </p:sp>
      <p:sp>
        <p:nvSpPr>
          <p:cNvPr id="12" name="Content Placeholder 11"/>
          <p:cNvSpPr>
            <a:spLocks noGrp="1"/>
          </p:cNvSpPr>
          <p:nvPr>
            <p:ph idx="1"/>
          </p:nvPr>
        </p:nvSpPr>
        <p:spPr>
          <a:xfrm>
            <a:off x="266218" y="1446834"/>
            <a:ext cx="11783028" cy="5411165"/>
          </a:xfrm>
          <a:prstGeom prst="rect">
            <a:avLst/>
          </a:prstGeom>
        </p:spPr>
        <p:txBody>
          <a:bodyPr>
            <a:noAutofit/>
          </a:bodyPr>
          <a:lstStyle/>
          <a:p>
            <a:pPr marL="0" indent="0">
              <a:buNone/>
            </a:pPr>
            <a:r>
              <a:rPr lang="en-US" sz="2000"/>
              <a:t>Factors affecting allowability of costs:</a:t>
            </a:r>
          </a:p>
          <a:p>
            <a:r>
              <a:rPr lang="en-US" sz="2000"/>
              <a:t>Be necessary and reasonable for the performance of the Federal award and be allocable under the Federal Cost Principles.</a:t>
            </a:r>
          </a:p>
          <a:p>
            <a:r>
              <a:rPr lang="en-US" sz="2000"/>
              <a:t>Conform to any limitations or exclusions set forth in these principles or in the Federal award as to types or amount of cost items.</a:t>
            </a:r>
          </a:p>
          <a:p>
            <a:r>
              <a:rPr lang="en-US" sz="2000"/>
              <a:t>Be consistent with policies and procedures that apply uniformly to both federally-financed and other activities of the non-Federal entity.</a:t>
            </a:r>
          </a:p>
          <a:p>
            <a:r>
              <a:rPr lang="en-US" sz="2000"/>
              <a:t>Be accorded consistent treatment.  A cost may not be assigned to a Federal award as a direct cost if any other cost incurred for the same purpose in like circumstances has been allocated to the Federal award as an indirect cost.</a:t>
            </a:r>
          </a:p>
          <a:p>
            <a:r>
              <a:rPr lang="en-US" sz="2000"/>
              <a:t>Be determined in accordance with generally accepted accounting principles (GAAP), except, for state and local governments and Indian tribes only, as otherwise provided for in this Part.</a:t>
            </a:r>
          </a:p>
          <a:p>
            <a:r>
              <a:rPr lang="en-US" sz="2000"/>
              <a:t>Not be included as a cost or used to meet cost sharing or matching requirements of any other federally financed program in either the current or a prior period.</a:t>
            </a:r>
          </a:p>
          <a:p>
            <a:r>
              <a:rPr lang="en-US" sz="2000"/>
              <a:t>Be adequately documented.</a:t>
            </a:r>
          </a:p>
        </p:txBody>
      </p:sp>
    </p:spTree>
    <p:extLst>
      <p:ext uri="{BB962C8B-B14F-4D97-AF65-F5344CB8AC3E}">
        <p14:creationId xmlns:p14="http://schemas.microsoft.com/office/powerpoint/2010/main" val="1609513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00FA021-52DF-4E47-8A89-449032C1B975}"/>
              </a:ext>
            </a:extLst>
          </p:cNvPr>
          <p:cNvSpPr/>
          <p:nvPr/>
        </p:nvSpPr>
        <p:spPr>
          <a:xfrm>
            <a:off x="685800" y="1531879"/>
            <a:ext cx="10052285" cy="466093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1EAA"/>
              </a:solidFill>
            </a:endParaRPr>
          </a:p>
        </p:txBody>
      </p:sp>
      <p:sp>
        <p:nvSpPr>
          <p:cNvPr id="6" name="Title 1">
            <a:extLst>
              <a:ext uri="{FF2B5EF4-FFF2-40B4-BE49-F238E27FC236}">
                <a16:creationId xmlns:a16="http://schemas.microsoft.com/office/drawing/2014/main" id="{1DA0913D-A6B7-944F-9E98-032B1E81958D}"/>
              </a:ext>
            </a:extLst>
          </p:cNvPr>
          <p:cNvSpPr>
            <a:spLocks noGrp="1"/>
          </p:cNvSpPr>
          <p:nvPr>
            <p:ph type="title"/>
          </p:nvPr>
        </p:nvSpPr>
        <p:spPr>
          <a:xfrm>
            <a:off x="3121942" y="481974"/>
            <a:ext cx="7616143" cy="561049"/>
          </a:xfrm>
        </p:spPr>
        <p:txBody>
          <a:bodyPr>
            <a:noAutofit/>
          </a:bodyPr>
          <a:lstStyle/>
          <a:p>
            <a:pPr algn="ctr"/>
            <a:r>
              <a:rPr lang="en-US" sz="3600">
                <a:cs typeface="Times New Roman" panose="02020603050405020304" pitchFamily="18" charset="0"/>
              </a:rPr>
              <a:t>JTED Allowable Costs</a:t>
            </a:r>
          </a:p>
        </p:txBody>
      </p:sp>
      <p:sp>
        <p:nvSpPr>
          <p:cNvPr id="3" name="Content Placeholder 2">
            <a:extLst>
              <a:ext uri="{FF2B5EF4-FFF2-40B4-BE49-F238E27FC236}">
                <a16:creationId xmlns:a16="http://schemas.microsoft.com/office/drawing/2014/main" id="{01CDA06A-D8EA-114D-9215-709D1404B1B9}"/>
              </a:ext>
            </a:extLst>
          </p:cNvPr>
          <p:cNvSpPr>
            <a:spLocks noGrp="1"/>
          </p:cNvSpPr>
          <p:nvPr>
            <p:ph idx="1"/>
          </p:nvPr>
        </p:nvSpPr>
        <p:spPr>
          <a:xfrm>
            <a:off x="1101849" y="1654866"/>
            <a:ext cx="9482331" cy="4058796"/>
          </a:xfrm>
        </p:spPr>
        <p:txBody>
          <a:bodyPr>
            <a:noAutofit/>
          </a:bodyPr>
          <a:lstStyle/>
          <a:p>
            <a:pPr marL="0" indent="0" fontAlgn="base">
              <a:spcBef>
                <a:spcPts val="0"/>
              </a:spcBef>
              <a:spcAft>
                <a:spcPts val="800"/>
              </a:spcAft>
              <a:buNone/>
            </a:pPr>
            <a:r>
              <a:rPr lang="en-US" sz="1600">
                <a:solidFill>
                  <a:schemeClr val="bg1"/>
                </a:solidFill>
              </a:rPr>
              <a:t>Industry linked skills training and work-based learning to individuals in the Target Population (</a:t>
            </a:r>
            <a:r>
              <a:rPr lang="en-US" sz="1600" i="1">
                <a:solidFill>
                  <a:schemeClr val="bg1"/>
                </a:solidFill>
              </a:rPr>
              <a:t>e.g</a:t>
            </a:r>
            <a:r>
              <a:rPr lang="en-US" sz="1600">
                <a:solidFill>
                  <a:schemeClr val="bg1"/>
                </a:solidFill>
              </a:rPr>
              <a:t>., instructor costs and curriculum materials)</a:t>
            </a:r>
          </a:p>
          <a:p>
            <a:pPr marL="0" indent="0" fontAlgn="base">
              <a:spcBef>
                <a:spcPts val="0"/>
              </a:spcBef>
              <a:spcAft>
                <a:spcPts val="800"/>
              </a:spcAft>
              <a:buNone/>
            </a:pPr>
            <a:r>
              <a:rPr lang="en-US" sz="1600">
                <a:solidFill>
                  <a:schemeClr val="bg1"/>
                </a:solidFill>
              </a:rPr>
              <a:t>Evaluation and refinement of the curricula and related materials</a:t>
            </a:r>
          </a:p>
          <a:p>
            <a:pPr marL="0" indent="0" fontAlgn="base">
              <a:spcBef>
                <a:spcPts val="0"/>
              </a:spcBef>
              <a:spcAft>
                <a:spcPts val="800"/>
              </a:spcAft>
              <a:buNone/>
            </a:pPr>
            <a:r>
              <a:rPr lang="en-US" sz="1600">
                <a:solidFill>
                  <a:schemeClr val="bg1"/>
                </a:solidFill>
              </a:rPr>
              <a:t>Design and implementation of a needs assessment to determine </a:t>
            </a:r>
          </a:p>
          <a:p>
            <a:pPr fontAlgn="base">
              <a:spcBef>
                <a:spcPts val="0"/>
              </a:spcBef>
              <a:spcAft>
                <a:spcPts val="800"/>
              </a:spcAft>
            </a:pPr>
            <a:r>
              <a:rPr lang="en-US" sz="1600">
                <a:solidFill>
                  <a:schemeClr val="bg1"/>
                </a:solidFill>
              </a:rPr>
              <a:t>specific skill shortages being experienced by one or more of local industries</a:t>
            </a:r>
          </a:p>
          <a:p>
            <a:pPr fontAlgn="base">
              <a:spcBef>
                <a:spcPts val="0"/>
              </a:spcBef>
              <a:spcAft>
                <a:spcPts val="800"/>
              </a:spcAft>
            </a:pPr>
            <a:r>
              <a:rPr lang="en-US" sz="1600">
                <a:solidFill>
                  <a:schemeClr val="bg1"/>
                </a:solidFill>
              </a:rPr>
              <a:t>education and training needs of the Target Population relative to the skill needs of local industries</a:t>
            </a:r>
          </a:p>
          <a:p>
            <a:pPr marL="0" indent="0" fontAlgn="base">
              <a:spcBef>
                <a:spcPts val="0"/>
              </a:spcBef>
              <a:spcAft>
                <a:spcPts val="800"/>
              </a:spcAft>
              <a:buNone/>
            </a:pPr>
            <a:r>
              <a:rPr lang="en-US" sz="1600">
                <a:solidFill>
                  <a:schemeClr val="bg1"/>
                </a:solidFill>
              </a:rPr>
              <a:t>Curriculum design and related materials for training programs designed for individuals in the Target Population to prepare them to meet identified skill labor shortages</a:t>
            </a:r>
          </a:p>
          <a:p>
            <a:pPr marL="0" indent="0" fontAlgn="base">
              <a:spcBef>
                <a:spcPts val="0"/>
              </a:spcBef>
              <a:spcAft>
                <a:spcPts val="800"/>
              </a:spcAft>
              <a:buNone/>
            </a:pPr>
            <a:r>
              <a:rPr lang="en-US" sz="1600">
                <a:solidFill>
                  <a:schemeClr val="bg1"/>
                </a:solidFill>
              </a:rPr>
              <a:t>Coordination of the Eligible Training Partners</a:t>
            </a:r>
          </a:p>
          <a:p>
            <a:pPr marL="0" indent="0" fontAlgn="base">
              <a:spcBef>
                <a:spcPts val="0"/>
              </a:spcBef>
              <a:spcAft>
                <a:spcPts val="800"/>
              </a:spcAft>
              <a:buNone/>
            </a:pPr>
            <a:r>
              <a:rPr lang="en-US" sz="1600">
                <a:solidFill>
                  <a:schemeClr val="bg1"/>
                </a:solidFill>
              </a:rPr>
              <a:t>Program participant wages</a:t>
            </a:r>
          </a:p>
          <a:p>
            <a:pPr marL="0" indent="0" fontAlgn="base">
              <a:spcBef>
                <a:spcPts val="0"/>
              </a:spcBef>
              <a:spcAft>
                <a:spcPts val="800"/>
              </a:spcAft>
              <a:buNone/>
            </a:pPr>
            <a:r>
              <a:rPr lang="en-US" sz="1600">
                <a:solidFill>
                  <a:schemeClr val="bg1"/>
                </a:solidFill>
              </a:rPr>
              <a:t>Planning activities that provide one-on-one staff assistance and career counseling as defined under “Program Services"</a:t>
            </a:r>
          </a:p>
          <a:p>
            <a:pPr marL="0" indent="0" fontAlgn="base">
              <a:spcBef>
                <a:spcPts val="0"/>
              </a:spcBef>
              <a:spcAft>
                <a:spcPts val="800"/>
              </a:spcAft>
              <a:buNone/>
            </a:pPr>
            <a:r>
              <a:rPr lang="en-US" sz="1600">
                <a:solidFill>
                  <a:schemeClr val="bg1"/>
                </a:solidFill>
              </a:rPr>
              <a:t>Grant administration requirements</a:t>
            </a:r>
          </a:p>
          <a:p>
            <a:pPr marL="0" indent="0" fontAlgn="base">
              <a:spcBef>
                <a:spcPts val="0"/>
              </a:spcBef>
              <a:spcAft>
                <a:spcPts val="800"/>
              </a:spcAft>
              <a:buNone/>
            </a:pPr>
            <a:r>
              <a:rPr lang="en-US" sz="1600">
                <a:solidFill>
                  <a:schemeClr val="bg1"/>
                </a:solidFill>
              </a:rPr>
              <a:t>Any other costs determined to be reasonable and necessary to carry out the grant program activities as permitted and approved by the Department</a:t>
            </a:r>
          </a:p>
          <a:p>
            <a:pPr>
              <a:spcBef>
                <a:spcPts val="0"/>
              </a:spcBef>
            </a:pPr>
            <a:endParaRPr lang="en-US" sz="1800"/>
          </a:p>
        </p:txBody>
      </p:sp>
      <p:sp>
        <p:nvSpPr>
          <p:cNvPr id="4" name="Slide Number Placeholder 3">
            <a:extLst>
              <a:ext uri="{FF2B5EF4-FFF2-40B4-BE49-F238E27FC236}">
                <a16:creationId xmlns:a16="http://schemas.microsoft.com/office/drawing/2014/main" id="{F6057F8A-EA5E-6F4B-912C-593DCD7400C7}"/>
              </a:ext>
            </a:extLst>
          </p:cNvPr>
          <p:cNvSpPr>
            <a:spLocks noGrp="1"/>
          </p:cNvSpPr>
          <p:nvPr>
            <p:ph type="sldNum" sz="quarter" idx="12"/>
          </p:nvPr>
        </p:nvSpPr>
        <p:spPr/>
        <p:txBody>
          <a:bodyPr/>
          <a:lstStyle/>
          <a:p>
            <a:fld id="{62E03C93-A8B5-5E4D-ADDE-FACFC10B3CD1}" type="slidenum">
              <a:rPr lang="en-US" smtClean="0"/>
              <a:pPr/>
              <a:t>49</a:t>
            </a:fld>
            <a:endParaRPr lang="en-US"/>
          </a:p>
        </p:txBody>
      </p:sp>
      <p:pic>
        <p:nvPicPr>
          <p:cNvPr id="8" name="Graphic 7" descr="Badge Tick1 with solid fill">
            <a:extLst>
              <a:ext uri="{FF2B5EF4-FFF2-40B4-BE49-F238E27FC236}">
                <a16:creationId xmlns:a16="http://schemas.microsoft.com/office/drawing/2014/main" id="{CDD86377-8795-4B45-A01E-22293FCDD5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058" y="1370079"/>
            <a:ext cx="182880" cy="182880"/>
          </a:xfrm>
          <a:prstGeom prst="rect">
            <a:avLst/>
          </a:prstGeom>
        </p:spPr>
      </p:pic>
      <p:pic>
        <p:nvPicPr>
          <p:cNvPr id="9" name="Graphic 8" descr="Badge Tick1 with solid fill">
            <a:extLst>
              <a:ext uri="{FF2B5EF4-FFF2-40B4-BE49-F238E27FC236}">
                <a16:creationId xmlns:a16="http://schemas.microsoft.com/office/drawing/2014/main" id="{75401328-5F74-E64C-B295-AF68677335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3438" y="1761126"/>
            <a:ext cx="182880" cy="182880"/>
          </a:xfrm>
          <a:prstGeom prst="rect">
            <a:avLst/>
          </a:prstGeom>
        </p:spPr>
      </p:pic>
      <p:pic>
        <p:nvPicPr>
          <p:cNvPr id="10" name="Graphic 9" descr="Badge Tick1 with solid fill">
            <a:extLst>
              <a:ext uri="{FF2B5EF4-FFF2-40B4-BE49-F238E27FC236}">
                <a16:creationId xmlns:a16="http://schemas.microsoft.com/office/drawing/2014/main" id="{ECA20E36-9968-2B45-A8AC-528BFC5300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056" y="2268203"/>
            <a:ext cx="201168" cy="201168"/>
          </a:xfrm>
          <a:prstGeom prst="rect">
            <a:avLst/>
          </a:prstGeom>
        </p:spPr>
      </p:pic>
      <p:pic>
        <p:nvPicPr>
          <p:cNvPr id="11" name="Graphic 10" descr="Badge Tick1 with solid fill">
            <a:extLst>
              <a:ext uri="{FF2B5EF4-FFF2-40B4-BE49-F238E27FC236}">
                <a16:creationId xmlns:a16="http://schemas.microsoft.com/office/drawing/2014/main" id="{EE74FB3E-63A9-554E-B81E-AC84EA4771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818" y="2556137"/>
            <a:ext cx="201168" cy="201168"/>
          </a:xfrm>
          <a:prstGeom prst="rect">
            <a:avLst/>
          </a:prstGeom>
        </p:spPr>
      </p:pic>
      <p:pic>
        <p:nvPicPr>
          <p:cNvPr id="13" name="Graphic 12" descr="Badge Tick1 with solid fill">
            <a:extLst>
              <a:ext uri="{FF2B5EF4-FFF2-40B4-BE49-F238E27FC236}">
                <a16:creationId xmlns:a16="http://schemas.microsoft.com/office/drawing/2014/main" id="{10069521-8444-B54E-AF0D-CB92894D78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6248" y="4039525"/>
            <a:ext cx="201168" cy="201168"/>
          </a:xfrm>
          <a:prstGeom prst="rect">
            <a:avLst/>
          </a:prstGeom>
        </p:spPr>
      </p:pic>
      <p:pic>
        <p:nvPicPr>
          <p:cNvPr id="14" name="Graphic 13" descr="Badge Tick1 with solid fill">
            <a:extLst>
              <a:ext uri="{FF2B5EF4-FFF2-40B4-BE49-F238E27FC236}">
                <a16:creationId xmlns:a16="http://schemas.microsoft.com/office/drawing/2014/main" id="{81E36464-8F28-2E46-BA85-B73A5D9FFC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868" y="4384537"/>
            <a:ext cx="201168" cy="201168"/>
          </a:xfrm>
          <a:prstGeom prst="rect">
            <a:avLst/>
          </a:prstGeom>
        </p:spPr>
      </p:pic>
      <p:pic>
        <p:nvPicPr>
          <p:cNvPr id="15" name="Graphic 14" descr="Badge Tick1 with solid fill">
            <a:extLst>
              <a:ext uri="{FF2B5EF4-FFF2-40B4-BE49-F238E27FC236}">
                <a16:creationId xmlns:a16="http://schemas.microsoft.com/office/drawing/2014/main" id="{D0927962-AABA-4C42-B987-CC67B6AB37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868" y="4676896"/>
            <a:ext cx="201168" cy="201168"/>
          </a:xfrm>
          <a:prstGeom prst="rect">
            <a:avLst/>
          </a:prstGeom>
        </p:spPr>
      </p:pic>
      <p:pic>
        <p:nvPicPr>
          <p:cNvPr id="16" name="Graphic 15" descr="Badge Tick1 with solid fill">
            <a:extLst>
              <a:ext uri="{FF2B5EF4-FFF2-40B4-BE49-F238E27FC236}">
                <a16:creationId xmlns:a16="http://schemas.microsoft.com/office/drawing/2014/main" id="{DAF62CFC-5DB7-9141-A985-E0940971E5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818" y="5233688"/>
            <a:ext cx="201168" cy="201168"/>
          </a:xfrm>
          <a:prstGeom prst="rect">
            <a:avLst/>
          </a:prstGeom>
        </p:spPr>
      </p:pic>
      <p:pic>
        <p:nvPicPr>
          <p:cNvPr id="18" name="Graphic 17" descr="Badge Tick1 with solid fill">
            <a:extLst>
              <a:ext uri="{FF2B5EF4-FFF2-40B4-BE49-F238E27FC236}">
                <a16:creationId xmlns:a16="http://schemas.microsoft.com/office/drawing/2014/main" id="{57C2AF06-300C-DD40-B91D-5B8BA2CE13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3438" y="5559660"/>
            <a:ext cx="201168" cy="201168"/>
          </a:xfrm>
          <a:prstGeom prst="rect">
            <a:avLst/>
          </a:prstGeom>
        </p:spPr>
      </p:pic>
      <p:pic>
        <p:nvPicPr>
          <p:cNvPr id="22" name="Graphic 21" descr="Badge Tick1 with solid fill">
            <a:extLst>
              <a:ext uri="{FF2B5EF4-FFF2-40B4-BE49-F238E27FC236}">
                <a16:creationId xmlns:a16="http://schemas.microsoft.com/office/drawing/2014/main" id="{39F849FE-CC32-4408-9F2E-0196CDCA8F3A}"/>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866248" y="3566609"/>
            <a:ext cx="201168" cy="201168"/>
          </a:xfrm>
          <a:prstGeom prst="rect">
            <a:avLst/>
          </a:prstGeom>
        </p:spPr>
      </p:pic>
    </p:spTree>
    <p:extLst>
      <p:ext uri="{BB962C8B-B14F-4D97-AF65-F5344CB8AC3E}">
        <p14:creationId xmlns:p14="http://schemas.microsoft.com/office/powerpoint/2010/main" val="406139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3DEC1-2D6B-B74E-9C53-96A6FCC1C9D1}"/>
              </a:ext>
            </a:extLst>
          </p:cNvPr>
          <p:cNvSpPr>
            <a:spLocks noGrp="1"/>
          </p:cNvSpPr>
          <p:nvPr>
            <p:ph type="title"/>
          </p:nvPr>
        </p:nvSpPr>
        <p:spPr>
          <a:xfrm>
            <a:off x="3552415" y="681037"/>
            <a:ext cx="5344450" cy="561049"/>
          </a:xfrm>
        </p:spPr>
        <p:txBody>
          <a:bodyPr>
            <a:noAutofit/>
          </a:bodyPr>
          <a:lstStyle/>
          <a:p>
            <a:pPr algn="ctr"/>
            <a:r>
              <a:rPr lang="en-US" sz="3600">
                <a:cs typeface="Times New Roman" panose="02020603050405020304" pitchFamily="18" charset="0"/>
              </a:rPr>
              <a:t>Eligible Entities</a:t>
            </a:r>
          </a:p>
        </p:txBody>
      </p:sp>
      <p:sp>
        <p:nvSpPr>
          <p:cNvPr id="4" name="Slide Number Placeholder 3">
            <a:extLst>
              <a:ext uri="{FF2B5EF4-FFF2-40B4-BE49-F238E27FC236}">
                <a16:creationId xmlns:a16="http://schemas.microsoft.com/office/drawing/2014/main" id="{84D20230-F6DD-F74E-A778-AC20F8CDD554}"/>
              </a:ext>
            </a:extLst>
          </p:cNvPr>
          <p:cNvSpPr>
            <a:spLocks noGrp="1"/>
          </p:cNvSpPr>
          <p:nvPr>
            <p:ph type="sldNum" sz="quarter" idx="12"/>
          </p:nvPr>
        </p:nvSpPr>
        <p:spPr/>
        <p:txBody>
          <a:bodyPr/>
          <a:lstStyle/>
          <a:p>
            <a:fld id="{62E03C93-A8B5-5E4D-ADDE-FACFC10B3CD1}" type="slidenum">
              <a:rPr lang="en-US" smtClean="0"/>
              <a:pPr/>
              <a:t>5</a:t>
            </a:fld>
            <a:endParaRPr lang="en-US"/>
          </a:p>
        </p:txBody>
      </p:sp>
      <p:graphicFrame>
        <p:nvGraphicFramePr>
          <p:cNvPr id="5" name="Diagram 4">
            <a:extLst>
              <a:ext uri="{FF2B5EF4-FFF2-40B4-BE49-F238E27FC236}">
                <a16:creationId xmlns:a16="http://schemas.microsoft.com/office/drawing/2014/main" id="{47E0B153-F1B6-3A4F-8D96-1067BFDEA44F}"/>
              </a:ext>
            </a:extLst>
          </p:cNvPr>
          <p:cNvGraphicFramePr/>
          <p:nvPr>
            <p:extLst>
              <p:ext uri="{D42A27DB-BD31-4B8C-83A1-F6EECF244321}">
                <p14:modId xmlns:p14="http://schemas.microsoft.com/office/powerpoint/2010/main" val="3269608282"/>
              </p:ext>
            </p:extLst>
          </p:nvPr>
        </p:nvGraphicFramePr>
        <p:xfrm>
          <a:off x="6465386" y="1600200"/>
          <a:ext cx="5209192" cy="4576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8E2ADACE-1615-3B46-92A8-61DD5113CB01}"/>
              </a:ext>
            </a:extLst>
          </p:cNvPr>
          <p:cNvSpPr/>
          <p:nvPr/>
        </p:nvSpPr>
        <p:spPr>
          <a:xfrm>
            <a:off x="1072825" y="2035731"/>
            <a:ext cx="5521627" cy="3416320"/>
          </a:xfrm>
          <a:prstGeom prst="rect">
            <a:avLst/>
          </a:prstGeom>
        </p:spPr>
        <p:txBody>
          <a:bodyPr wrap="square" lIns="91440" tIns="45720" rIns="91440" bIns="45720" anchor="t">
            <a:spAutoFit/>
          </a:bodyPr>
          <a:lstStyle/>
          <a:p>
            <a:r>
              <a:rPr lang="en-US"/>
              <a:t>Those organizations that demonstrate expertise and effectiveness in administering workforce development programs and includes:</a:t>
            </a:r>
            <a:endParaRPr lang="en-US">
              <a:cs typeface="Calibri"/>
            </a:endParaRPr>
          </a:p>
          <a:p>
            <a:pPr marL="285750" indent="-285750">
              <a:buFont typeface="Arial" panose="020B0604020202020204" pitchFamily="34" charset="0"/>
              <a:buChar char="•"/>
            </a:pPr>
            <a:r>
              <a:rPr lang="en-US"/>
              <a:t>Private nonprofit organizations (including faith-based organization)</a:t>
            </a:r>
            <a:endParaRPr lang="en-US">
              <a:cs typeface="Calibri"/>
            </a:endParaRPr>
          </a:p>
          <a:p>
            <a:pPr marL="285750" indent="-285750">
              <a:buFont typeface="Arial" panose="020B0604020202020204" pitchFamily="34" charset="0"/>
              <a:buChar char="•"/>
            </a:pPr>
            <a:r>
              <a:rPr lang="en-US"/>
              <a:t>Federal Workforce Innovation and Opportunity Act (WIOA) administrative entities</a:t>
            </a:r>
            <a:endParaRPr lang="en-US">
              <a:cs typeface="Calibri"/>
            </a:endParaRPr>
          </a:p>
          <a:p>
            <a:pPr marL="285750" indent="-285750">
              <a:buFont typeface="Arial" panose="020B0604020202020204" pitchFamily="34" charset="0"/>
              <a:buChar char="•"/>
            </a:pPr>
            <a:r>
              <a:rPr lang="en-US"/>
              <a:t>Community Action Agencies</a:t>
            </a:r>
            <a:endParaRPr lang="en-US">
              <a:cs typeface="Calibri"/>
            </a:endParaRPr>
          </a:p>
          <a:p>
            <a:pPr marL="285750" indent="-285750">
              <a:buFont typeface="Arial" panose="020B0604020202020204" pitchFamily="34" charset="0"/>
              <a:buChar char="•"/>
            </a:pPr>
            <a:r>
              <a:rPr lang="en-US"/>
              <a:t>Public or private educational institutions</a:t>
            </a:r>
            <a:endParaRPr lang="en-US">
              <a:cs typeface="Calibri"/>
            </a:endParaRPr>
          </a:p>
          <a:p>
            <a:pPr marL="285750" indent="-285750">
              <a:buFont typeface="Arial" panose="020B0604020202020204" pitchFamily="34" charset="0"/>
              <a:buChar char="•"/>
            </a:pPr>
            <a:r>
              <a:rPr lang="en-US"/>
              <a:t>Industry associations</a:t>
            </a:r>
            <a:endParaRPr lang="en-US">
              <a:cs typeface="Calibri"/>
            </a:endParaRPr>
          </a:p>
          <a:p>
            <a:pPr marL="285750" indent="-285750">
              <a:buFont typeface="Arial" panose="020B0604020202020204" pitchFamily="34" charset="0"/>
              <a:buChar char="•"/>
            </a:pPr>
            <a:r>
              <a:rPr lang="en-US"/>
              <a:t>Employers</a:t>
            </a:r>
          </a:p>
          <a:p>
            <a:pPr marL="285750" indent="-285750">
              <a:buFont typeface="Arial" panose="020B0604020202020204" pitchFamily="34" charset="0"/>
              <a:buChar char="•"/>
            </a:pPr>
            <a:endParaRPr lang="en-US">
              <a:cs typeface="Calibri"/>
            </a:endParaRPr>
          </a:p>
        </p:txBody>
      </p:sp>
      <p:sp>
        <p:nvSpPr>
          <p:cNvPr id="7" name="TextBox 6">
            <a:extLst>
              <a:ext uri="{FF2B5EF4-FFF2-40B4-BE49-F238E27FC236}">
                <a16:creationId xmlns:a16="http://schemas.microsoft.com/office/drawing/2014/main" id="{BEF7A892-508C-FF4C-81BC-A2AD519B29E5}"/>
              </a:ext>
            </a:extLst>
          </p:cNvPr>
          <p:cNvSpPr txBox="1"/>
          <p:nvPr/>
        </p:nvSpPr>
        <p:spPr>
          <a:xfrm>
            <a:off x="186267" y="6483350"/>
            <a:ext cx="2133964" cy="261610"/>
          </a:xfrm>
          <a:prstGeom prst="rect">
            <a:avLst/>
          </a:prstGeom>
          <a:noFill/>
        </p:spPr>
        <p:txBody>
          <a:bodyPr wrap="square" rtlCol="0">
            <a:spAutoFit/>
          </a:bodyPr>
          <a:lstStyle/>
          <a:p>
            <a:r>
              <a:rPr lang="en-US" sz="1100" i="1">
                <a:solidFill>
                  <a:srgbClr val="172169"/>
                </a:solidFill>
              </a:rPr>
              <a:t>NOFO Page 2</a:t>
            </a:r>
          </a:p>
        </p:txBody>
      </p:sp>
    </p:spTree>
    <p:extLst>
      <p:ext uri="{BB962C8B-B14F-4D97-AF65-F5344CB8AC3E}">
        <p14:creationId xmlns:p14="http://schemas.microsoft.com/office/powerpoint/2010/main" val="3953525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Autofit/>
          </a:bodyPr>
          <a:lstStyle/>
          <a:p>
            <a:pPr algn="ctr"/>
            <a:r>
              <a:rPr lang="en-US" sz="3600"/>
              <a:t>Reasonable Costs § 200.404 </a:t>
            </a:r>
          </a:p>
        </p:txBody>
      </p:sp>
      <p:sp>
        <p:nvSpPr>
          <p:cNvPr id="12" name="Content Placeholder 11"/>
          <p:cNvSpPr>
            <a:spLocks noGrp="1"/>
          </p:cNvSpPr>
          <p:nvPr>
            <p:ph idx="1"/>
          </p:nvPr>
        </p:nvSpPr>
        <p:spPr>
          <a:xfrm>
            <a:off x="104174" y="1299235"/>
            <a:ext cx="11968222" cy="5346117"/>
          </a:xfrm>
          <a:prstGeom prst="rect">
            <a:avLst/>
          </a:prstGeom>
        </p:spPr>
        <p:txBody>
          <a:bodyPr>
            <a:noAutofit/>
          </a:bodyPr>
          <a:lstStyle/>
          <a:p>
            <a:pPr marL="0" indent="0">
              <a:buNone/>
            </a:pPr>
            <a:r>
              <a:rPr lang="en-US" sz="2400"/>
              <a:t>A cost is reasonable if, in its nature and amount, it does not exceed that which would be incurred by a prudent person under the circumstances prevailing at the time the decision was made to incur the cost. The question of reasonableness is particularly important when the non-Federal entity is predominantly federally-funded. In determining reasonableness of a given cost, consideration must be given to:</a:t>
            </a:r>
          </a:p>
          <a:p>
            <a:r>
              <a:rPr lang="en-US" sz="2000"/>
              <a:t>Whether the cost is of a type generally recognized as ordinary and necessary for the operation of the non- Federal entity or the proper and efficient performance of the Federal award.</a:t>
            </a:r>
          </a:p>
          <a:p>
            <a:r>
              <a:rPr lang="en-US" sz="2000"/>
              <a:t>The restraints or requirements imposed by such factors as: sound business practices; arm’s-length bargaining; Federal, state and other laws and regulations; and terms and conditions of the Federal award.</a:t>
            </a:r>
          </a:p>
          <a:p>
            <a:r>
              <a:rPr lang="en-US" sz="2000"/>
              <a:t>Market prices for comparable goods or services for the geographic area.</a:t>
            </a:r>
          </a:p>
          <a:p>
            <a:r>
              <a:rPr lang="en-US" sz="2000"/>
              <a:t>Whether the individuals concerned acted with prudence in the circumstances considering their responsibilities to the non-Federal entity, its employees, where applicable its students or membership, the public at large, and the Federal government.</a:t>
            </a:r>
          </a:p>
          <a:p>
            <a:r>
              <a:rPr lang="en-US" sz="2000"/>
              <a:t>Whether the non-Federal entity significantly deviates from its established practices and policies regarding the incurrence of costs, which may unjustifiably increase the Federal award’s cost.</a:t>
            </a:r>
          </a:p>
        </p:txBody>
      </p:sp>
    </p:spTree>
    <p:extLst>
      <p:ext uri="{BB962C8B-B14F-4D97-AF65-F5344CB8AC3E}">
        <p14:creationId xmlns:p14="http://schemas.microsoft.com/office/powerpoint/2010/main" val="1514263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Autofit/>
          </a:bodyPr>
          <a:lstStyle/>
          <a:p>
            <a:pPr algn="ctr"/>
            <a:r>
              <a:rPr lang="en-US" sz="3600"/>
              <a:t>Allocable Costs § 200.405 </a:t>
            </a:r>
          </a:p>
        </p:txBody>
      </p:sp>
      <p:sp>
        <p:nvSpPr>
          <p:cNvPr id="12" name="Content Placeholder 11"/>
          <p:cNvSpPr>
            <a:spLocks noGrp="1"/>
          </p:cNvSpPr>
          <p:nvPr>
            <p:ph idx="1"/>
          </p:nvPr>
        </p:nvSpPr>
        <p:spPr>
          <a:xfrm>
            <a:off x="219919" y="1493134"/>
            <a:ext cx="11817752" cy="5220182"/>
          </a:xfrm>
          <a:prstGeom prst="rect">
            <a:avLst/>
          </a:prstGeom>
        </p:spPr>
        <p:txBody>
          <a:bodyPr>
            <a:noAutofit/>
          </a:bodyPr>
          <a:lstStyle/>
          <a:p>
            <a:r>
              <a:rPr lang="en-US"/>
              <a:t>A cost is allocable to a particular Federal award or other cost objective if the goods or services involved are chargeable or assignable to that Federal award or cost objective in accordance with relative benefits received. This standard is met if the cost:</a:t>
            </a:r>
          </a:p>
          <a:p>
            <a:pPr lvl="1"/>
            <a:r>
              <a:rPr lang="en-US"/>
              <a:t>Is incurred specifically for the Federal award; </a:t>
            </a:r>
          </a:p>
          <a:p>
            <a:pPr lvl="1"/>
            <a:r>
              <a:rPr lang="en-US"/>
              <a:t>Benefits both the Federal award and other work of the non-Federal entity and can be distributed in proportions that may be approximated using reasonable methods; and</a:t>
            </a:r>
          </a:p>
          <a:p>
            <a:pPr lvl="1"/>
            <a:r>
              <a:rPr lang="en-US"/>
              <a:t>Is necessary to the overall operation of the non-Federal entity and is assignable in part to the Federal award in accordance with the principles in this subpart.</a:t>
            </a:r>
            <a:endParaRPr lang="en-US" sz="2000"/>
          </a:p>
          <a:p>
            <a:r>
              <a:rPr lang="en-US"/>
              <a:t>All activities which benefit from the non-Federal entity’s indirect (F&amp;A) cost, including unallowable activities and donated services by the non-Federal entity or third parties, will receive an appropriate allocation of indirect costs.</a:t>
            </a:r>
          </a:p>
          <a:p>
            <a:endParaRPr lang="en-US" sz="900"/>
          </a:p>
        </p:txBody>
      </p:sp>
    </p:spTree>
    <p:extLst>
      <p:ext uri="{BB962C8B-B14F-4D97-AF65-F5344CB8AC3E}">
        <p14:creationId xmlns:p14="http://schemas.microsoft.com/office/powerpoint/2010/main" val="3521258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Autofit/>
          </a:bodyPr>
          <a:lstStyle/>
          <a:p>
            <a:pPr algn="ctr"/>
            <a:r>
              <a:rPr lang="en-US" sz="3600"/>
              <a:t>Types of Costs</a:t>
            </a:r>
          </a:p>
        </p:txBody>
      </p:sp>
      <p:sp>
        <p:nvSpPr>
          <p:cNvPr id="12" name="Content Placeholder 11"/>
          <p:cNvSpPr>
            <a:spLocks noGrp="1"/>
          </p:cNvSpPr>
          <p:nvPr>
            <p:ph idx="1"/>
          </p:nvPr>
        </p:nvSpPr>
        <p:spPr>
          <a:prstGeom prst="rect">
            <a:avLst/>
          </a:prstGeom>
        </p:spPr>
        <p:txBody>
          <a:bodyPr>
            <a:normAutofit lnSpcReduction="10000"/>
          </a:bodyPr>
          <a:lstStyle/>
          <a:p>
            <a:r>
              <a:rPr lang="en-US" b="1"/>
              <a:t>Direct costs</a:t>
            </a:r>
            <a:r>
              <a:rPr lang="en-US"/>
              <a:t>:  Costs that can be identified specifically with a particular final cost objective, such as a Federal award, or other internally or externally funded activity, or that can be directly assigned to such activities relatively easily with a high degree of accuracy. </a:t>
            </a:r>
            <a:r>
              <a:rPr lang="en-US" b="1"/>
              <a:t>§ 200.413 </a:t>
            </a:r>
          </a:p>
          <a:p>
            <a:endParaRPr lang="en-US"/>
          </a:p>
          <a:p>
            <a:r>
              <a:rPr lang="en-US" b="1"/>
              <a:t>Indirect Costs (Facilities and Administration): </a:t>
            </a:r>
            <a:r>
              <a:rPr lang="en-US"/>
              <a:t>Costs incurred for a common or joint purpose benefitting more than one cost objective, and not readily assignable to the cost objectives specifically benefitted, without effort disproportionate to the results achieved.</a:t>
            </a:r>
            <a:r>
              <a:rPr lang="en-US" b="1"/>
              <a:t> § 200.456</a:t>
            </a:r>
          </a:p>
        </p:txBody>
      </p:sp>
    </p:spTree>
    <p:extLst>
      <p:ext uri="{BB962C8B-B14F-4D97-AF65-F5344CB8AC3E}">
        <p14:creationId xmlns:p14="http://schemas.microsoft.com/office/powerpoint/2010/main" val="10994691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Autofit/>
          </a:bodyPr>
          <a:lstStyle/>
          <a:p>
            <a:pPr algn="ctr"/>
            <a:r>
              <a:rPr lang="en-US" sz="3600"/>
              <a:t>Uniform Budget Template Outline</a:t>
            </a:r>
          </a:p>
        </p:txBody>
      </p:sp>
      <p:sp>
        <p:nvSpPr>
          <p:cNvPr id="12" name="Content Placeholder 11"/>
          <p:cNvSpPr>
            <a:spLocks noGrp="1"/>
          </p:cNvSpPr>
          <p:nvPr>
            <p:ph idx="1"/>
          </p:nvPr>
        </p:nvSpPr>
        <p:spPr>
          <a:prstGeom prst="rect">
            <a:avLst/>
          </a:prstGeom>
        </p:spPr>
        <p:txBody>
          <a:bodyPr vert="horz" lIns="91440" tIns="45720" rIns="91440" bIns="45720" rtlCol="0" anchor="t">
            <a:normAutofit fontScale="92500" lnSpcReduction="10000"/>
          </a:bodyPr>
          <a:lstStyle/>
          <a:p>
            <a:r>
              <a:rPr lang="en-US"/>
              <a:t>Instructions</a:t>
            </a:r>
          </a:p>
          <a:p>
            <a:r>
              <a:rPr lang="en-US" b="1"/>
              <a:t>Section A – Grant Funds</a:t>
            </a:r>
            <a:endParaRPr lang="en-US" b="1">
              <a:cs typeface="Calibri"/>
            </a:endParaRPr>
          </a:p>
          <a:p>
            <a:pPr lvl="1"/>
            <a:r>
              <a:rPr lang="en-US"/>
              <a:t>Summary</a:t>
            </a:r>
            <a:endParaRPr lang="en-US">
              <a:cs typeface="Calibri"/>
            </a:endParaRPr>
          </a:p>
          <a:p>
            <a:pPr lvl="1"/>
            <a:r>
              <a:rPr lang="en-US"/>
              <a:t>Indirect Cost Rate Information</a:t>
            </a:r>
            <a:endParaRPr lang="en-US">
              <a:cs typeface="Calibri"/>
            </a:endParaRPr>
          </a:p>
          <a:p>
            <a:r>
              <a:rPr lang="en-US" b="1">
                <a:highlight>
                  <a:srgbClr val="C0C0C0"/>
                </a:highlight>
              </a:rPr>
              <a:t>Section B Match</a:t>
            </a:r>
            <a:endParaRPr lang="en-US" b="1">
              <a:highlight>
                <a:srgbClr val="C0C0C0"/>
              </a:highlight>
              <a:cs typeface="Calibri"/>
            </a:endParaRPr>
          </a:p>
          <a:p>
            <a:pPr lvl="1"/>
            <a:r>
              <a:rPr lang="en-US">
                <a:highlight>
                  <a:srgbClr val="C0C0C0"/>
                </a:highlight>
              </a:rPr>
              <a:t>Cash </a:t>
            </a:r>
            <a:endParaRPr lang="en-US">
              <a:highlight>
                <a:srgbClr val="C0C0C0"/>
              </a:highlight>
              <a:cs typeface="Calibri"/>
            </a:endParaRPr>
          </a:p>
          <a:p>
            <a:pPr lvl="1"/>
            <a:r>
              <a:rPr lang="en-US">
                <a:highlight>
                  <a:srgbClr val="C0C0C0"/>
                </a:highlight>
              </a:rPr>
              <a:t>In-Kind</a:t>
            </a:r>
            <a:endParaRPr lang="en-US">
              <a:highlight>
                <a:srgbClr val="C0C0C0"/>
              </a:highlight>
              <a:cs typeface="Calibri"/>
            </a:endParaRPr>
          </a:p>
          <a:p>
            <a:pPr lvl="1"/>
            <a:r>
              <a:rPr lang="en-US">
                <a:highlight>
                  <a:srgbClr val="C0C0C0"/>
                </a:highlight>
              </a:rPr>
              <a:t>Leverage</a:t>
            </a:r>
            <a:endParaRPr lang="en-US">
              <a:highlight>
                <a:srgbClr val="C0C0C0"/>
              </a:highlight>
              <a:cs typeface="Calibri"/>
            </a:endParaRPr>
          </a:p>
          <a:p>
            <a:r>
              <a:rPr lang="en-US"/>
              <a:t>Certification</a:t>
            </a:r>
            <a:endParaRPr lang="en-US">
              <a:cs typeface="Calibri"/>
            </a:endParaRPr>
          </a:p>
          <a:p>
            <a:r>
              <a:rPr lang="en-US" b="1"/>
              <a:t>Section C – Budget Worksheet &amp; Narrative</a:t>
            </a:r>
            <a:endParaRPr lang="en-US" b="1">
              <a:cs typeface="Calibri"/>
            </a:endParaRPr>
          </a:p>
          <a:p>
            <a:endParaRPr lang="en-US"/>
          </a:p>
          <a:p>
            <a:pPr lvl="2"/>
            <a:endParaRPr lang="en-US"/>
          </a:p>
        </p:txBody>
      </p:sp>
    </p:spTree>
    <p:extLst>
      <p:ext uri="{BB962C8B-B14F-4D97-AF65-F5344CB8AC3E}">
        <p14:creationId xmlns:p14="http://schemas.microsoft.com/office/powerpoint/2010/main" val="157571832"/>
      </p:ext>
    </p:extLst>
  </p:cSld>
  <p:clrMapOvr>
    <a:masterClrMapping/>
  </p:clrMapOvr>
  <p:extLst>
    <p:ext uri="{6950BFC3-D8DA-4A85-94F7-54DA5524770B}">
      <p188:commentRel xmlns:p188="http://schemas.microsoft.com/office/powerpoint/2018/8/main" r:id="rId2"/>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Autofit/>
          </a:bodyPr>
          <a:lstStyle/>
          <a:p>
            <a:pPr algn="ctr"/>
            <a:r>
              <a:rPr lang="en-US" sz="3600"/>
              <a:t>Uniform Budget Template Section A: State of Illinois Funds</a:t>
            </a:r>
          </a:p>
        </p:txBody>
      </p:sp>
      <p:sp>
        <p:nvSpPr>
          <p:cNvPr id="12" name="Content Placeholder 11"/>
          <p:cNvSpPr>
            <a:spLocks noGrp="1"/>
          </p:cNvSpPr>
          <p:nvPr>
            <p:ph idx="1"/>
          </p:nvPr>
        </p:nvSpPr>
        <p:spPr>
          <a:xfrm>
            <a:off x="838200" y="1875692"/>
            <a:ext cx="10515600" cy="4301271"/>
          </a:xfrm>
          <a:prstGeom prst="rect">
            <a:avLst/>
          </a:prstGeom>
        </p:spPr>
        <p:txBody>
          <a:bodyPr>
            <a:normAutofit/>
          </a:bodyPr>
          <a:lstStyle/>
          <a:p>
            <a:r>
              <a:rPr lang="en-US"/>
              <a:t>Includes funding that is provided by the state awarding agency regardless if the grant is state or Federally funded (federal pass-through funds).</a:t>
            </a:r>
          </a:p>
          <a:p>
            <a:r>
              <a:rPr lang="en-US"/>
              <a:t>The standard budget line item definitions are consistent with the Uniform Administrative Guidance.</a:t>
            </a:r>
          </a:p>
          <a:p>
            <a:r>
              <a:rPr lang="en-US"/>
              <a:t>The line items that are not applicable to the grant program are </a:t>
            </a:r>
            <a:r>
              <a:rPr lang="en-US" i="1"/>
              <a:t>“grayed out”.</a:t>
            </a:r>
          </a:p>
          <a:p>
            <a:r>
              <a:rPr lang="en-US"/>
              <a:t>The Uniform Budget Template provides a space for Program-Specific line items.</a:t>
            </a:r>
          </a:p>
          <a:p>
            <a:endParaRPr lang="en-US"/>
          </a:p>
          <a:p>
            <a:endParaRPr lang="en-US"/>
          </a:p>
          <a:p>
            <a:pPr lvl="2"/>
            <a:endParaRPr lang="en-US"/>
          </a:p>
        </p:txBody>
      </p:sp>
    </p:spTree>
    <p:extLst>
      <p:ext uri="{BB962C8B-B14F-4D97-AF65-F5344CB8AC3E}">
        <p14:creationId xmlns:p14="http://schemas.microsoft.com/office/powerpoint/2010/main" val="1526581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10DE-680E-F8A4-EF59-C26DFB37AF9F}"/>
              </a:ext>
            </a:extLst>
          </p:cNvPr>
          <p:cNvSpPr>
            <a:spLocks noGrp="1"/>
          </p:cNvSpPr>
          <p:nvPr>
            <p:ph type="title"/>
          </p:nvPr>
        </p:nvSpPr>
        <p:spPr>
          <a:xfrm>
            <a:off x="3963439" y="234648"/>
            <a:ext cx="10058400" cy="1450757"/>
          </a:xfrm>
        </p:spPr>
        <p:txBody>
          <a:bodyPr>
            <a:normAutofit/>
          </a:bodyPr>
          <a:lstStyle/>
          <a:p>
            <a:r>
              <a:rPr lang="en-US"/>
              <a:t>Budget Considerations</a:t>
            </a:r>
          </a:p>
        </p:txBody>
      </p:sp>
      <p:sp>
        <p:nvSpPr>
          <p:cNvPr id="3" name="Content Placeholder 2">
            <a:extLst>
              <a:ext uri="{FF2B5EF4-FFF2-40B4-BE49-F238E27FC236}">
                <a16:creationId xmlns:a16="http://schemas.microsoft.com/office/drawing/2014/main" id="{B660B2AC-4AAE-2425-8372-B173B4023A57}"/>
              </a:ext>
            </a:extLst>
          </p:cNvPr>
          <p:cNvSpPr>
            <a:spLocks noGrp="1"/>
          </p:cNvSpPr>
          <p:nvPr>
            <p:ph idx="1"/>
          </p:nvPr>
        </p:nvSpPr>
        <p:spPr>
          <a:xfrm>
            <a:off x="958735" y="1753178"/>
            <a:ext cx="5575367" cy="3760891"/>
          </a:xfrm>
        </p:spPr>
        <p:txBody>
          <a:bodyPr vert="horz" lIns="0" tIns="45720" rIns="0" bIns="45720" rtlCol="0" anchor="t">
            <a:noAutofit/>
          </a:bodyPr>
          <a:lstStyle/>
          <a:p>
            <a:pPr>
              <a:lnSpc>
                <a:spcPct val="100000"/>
              </a:lnSpc>
            </a:pPr>
            <a:r>
              <a:rPr lang="en-US" sz="2000"/>
              <a:t>Make sure it is within the required range. </a:t>
            </a:r>
            <a:endParaRPr lang="en-US" sz="2000">
              <a:cs typeface="Calibri"/>
            </a:endParaRPr>
          </a:p>
          <a:p>
            <a:pPr>
              <a:lnSpc>
                <a:spcPct val="100000"/>
              </a:lnSpc>
            </a:pPr>
            <a:r>
              <a:rPr lang="en-US" sz="2000"/>
              <a:t>Make sure your math is correct. </a:t>
            </a:r>
            <a:endParaRPr lang="en-US" sz="2000">
              <a:cs typeface="Calibri"/>
            </a:endParaRPr>
          </a:p>
          <a:p>
            <a:pPr>
              <a:lnSpc>
                <a:spcPct val="100000"/>
              </a:lnSpc>
            </a:pPr>
            <a:r>
              <a:rPr lang="en-US" sz="2000"/>
              <a:t>Look at where your money is allocated and what this says about the project. </a:t>
            </a:r>
            <a:endParaRPr lang="en-US" sz="2000">
              <a:cs typeface="Calibri"/>
            </a:endParaRPr>
          </a:p>
          <a:p>
            <a:pPr>
              <a:lnSpc>
                <a:spcPct val="100000"/>
              </a:lnSpc>
            </a:pPr>
            <a:r>
              <a:rPr lang="en-US" sz="2000"/>
              <a:t>Provide clearly delineated description of costs, use cost categories. </a:t>
            </a:r>
            <a:endParaRPr lang="en-US" sz="2000">
              <a:cs typeface="Calibri"/>
            </a:endParaRPr>
          </a:p>
          <a:p>
            <a:pPr>
              <a:lnSpc>
                <a:spcPct val="100000"/>
              </a:lnSpc>
            </a:pPr>
            <a:r>
              <a:rPr lang="en-US" sz="2000"/>
              <a:t>Use the budget template or model included in the NOFO. </a:t>
            </a:r>
            <a:endParaRPr lang="en-US" sz="2000">
              <a:cs typeface="Calibri"/>
            </a:endParaRPr>
          </a:p>
          <a:p>
            <a:pPr>
              <a:lnSpc>
                <a:spcPct val="100000"/>
              </a:lnSpc>
            </a:pPr>
            <a:r>
              <a:rPr lang="en-US" sz="2000"/>
              <a:t>Be specific in describing your project activities. </a:t>
            </a:r>
            <a:endParaRPr lang="en-US" sz="2000">
              <a:cs typeface="Calibri"/>
            </a:endParaRPr>
          </a:p>
          <a:p>
            <a:pPr>
              <a:lnSpc>
                <a:spcPct val="100000"/>
              </a:lnSpc>
            </a:pPr>
            <a:r>
              <a:rPr lang="en-US" sz="2000"/>
              <a:t>Remember the primary readers may be external reviewers so you may need to explain the components of the program</a:t>
            </a:r>
            <a:endParaRPr lang="en-US" sz="2000">
              <a:cs typeface="Calibri"/>
            </a:endParaRPr>
          </a:p>
          <a:p>
            <a:pPr>
              <a:lnSpc>
                <a:spcPct val="100000"/>
              </a:lnSpc>
            </a:pPr>
            <a:endParaRPr lang="en-US" sz="1400"/>
          </a:p>
        </p:txBody>
      </p:sp>
      <p:pic>
        <p:nvPicPr>
          <p:cNvPr id="7" name="Picture 6" descr="Thumbs Up Handy">
            <a:extLst>
              <a:ext uri="{FF2B5EF4-FFF2-40B4-BE49-F238E27FC236}">
                <a16:creationId xmlns:a16="http://schemas.microsoft.com/office/drawing/2014/main" id="{6FEC56ED-35F6-2780-9109-74AD7ABAAFF8}"/>
              </a:ext>
            </a:extLst>
          </p:cNvPr>
          <p:cNvPicPr>
            <a:picLocks noChangeAspect="1"/>
          </p:cNvPicPr>
          <p:nvPr/>
        </p:nvPicPr>
        <p:blipFill rotWithShape="1">
          <a:blip r:embed="rId2"/>
          <a:srcRect t="564" r="5" b="5"/>
          <a:stretch/>
        </p:blipFill>
        <p:spPr>
          <a:xfrm>
            <a:off x="7534656" y="2108200"/>
            <a:ext cx="3621024" cy="3600613"/>
          </a:xfrm>
          <a:prstGeom prst="rect">
            <a:avLst/>
          </a:prstGeom>
        </p:spPr>
      </p:pic>
    </p:spTree>
    <p:extLst>
      <p:ext uri="{BB962C8B-B14F-4D97-AF65-F5344CB8AC3E}">
        <p14:creationId xmlns:p14="http://schemas.microsoft.com/office/powerpoint/2010/main" val="26247165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860DF-C684-AF19-7BA1-A2F250ED0CB6}"/>
              </a:ext>
            </a:extLst>
          </p:cNvPr>
          <p:cNvSpPr>
            <a:spLocks noGrp="1"/>
          </p:cNvSpPr>
          <p:nvPr>
            <p:ph type="title"/>
          </p:nvPr>
        </p:nvSpPr>
        <p:spPr>
          <a:xfrm>
            <a:off x="4950575" y="122080"/>
            <a:ext cx="10058400" cy="1450757"/>
          </a:xfrm>
        </p:spPr>
        <p:txBody>
          <a:bodyPr>
            <a:normAutofit/>
          </a:bodyPr>
          <a:lstStyle/>
          <a:p>
            <a:r>
              <a:rPr lang="en-US"/>
              <a:t>Budget Considerations</a:t>
            </a:r>
          </a:p>
        </p:txBody>
      </p:sp>
      <p:sp>
        <p:nvSpPr>
          <p:cNvPr id="3" name="Content Placeholder 2">
            <a:extLst>
              <a:ext uri="{FF2B5EF4-FFF2-40B4-BE49-F238E27FC236}">
                <a16:creationId xmlns:a16="http://schemas.microsoft.com/office/drawing/2014/main" id="{F6743A30-077B-14F6-07A0-BC721715038F}"/>
              </a:ext>
            </a:extLst>
          </p:cNvPr>
          <p:cNvSpPr>
            <a:spLocks noGrp="1"/>
          </p:cNvSpPr>
          <p:nvPr>
            <p:ph idx="1"/>
          </p:nvPr>
        </p:nvSpPr>
        <p:spPr>
          <a:xfrm>
            <a:off x="1097280" y="2108201"/>
            <a:ext cx="5575367" cy="3760891"/>
          </a:xfrm>
        </p:spPr>
        <p:txBody>
          <a:bodyPr vert="horz" lIns="0" tIns="45720" rIns="0" bIns="45720" rtlCol="0" anchor="t">
            <a:noAutofit/>
          </a:bodyPr>
          <a:lstStyle/>
          <a:p>
            <a:pPr>
              <a:lnSpc>
                <a:spcPct val="100000"/>
              </a:lnSpc>
            </a:pPr>
            <a:r>
              <a:rPr lang="en-US" sz="2000"/>
              <a:t>Apply for the exact full amount allowed unless your project needs it </a:t>
            </a:r>
            <a:endParaRPr lang="en-US" sz="2000">
              <a:cs typeface="Calibri"/>
            </a:endParaRPr>
          </a:p>
          <a:p>
            <a:pPr>
              <a:lnSpc>
                <a:spcPct val="100000"/>
              </a:lnSpc>
            </a:pPr>
            <a:r>
              <a:rPr lang="en-US" sz="2000"/>
              <a:t>Add extraneous equipment, supplies, or activities to “pad” the budget. </a:t>
            </a:r>
            <a:endParaRPr lang="en-US" sz="2000">
              <a:cs typeface="Calibri"/>
            </a:endParaRPr>
          </a:p>
          <a:p>
            <a:pPr>
              <a:lnSpc>
                <a:spcPct val="100000"/>
              </a:lnSpc>
            </a:pPr>
            <a:r>
              <a:rPr lang="en-US" sz="2000"/>
              <a:t>Ignore costs for interns, instructors or partners. </a:t>
            </a:r>
            <a:endParaRPr lang="en-US" sz="2000">
              <a:cs typeface="Calibri"/>
            </a:endParaRPr>
          </a:p>
          <a:p>
            <a:pPr>
              <a:lnSpc>
                <a:spcPct val="100000"/>
              </a:lnSpc>
            </a:pPr>
            <a:r>
              <a:rPr lang="en-US" sz="2000"/>
              <a:t>Ignore opportunities to justify the need for the program and reasonableness of the proposed project</a:t>
            </a:r>
            <a:endParaRPr lang="en-US" sz="2000">
              <a:cs typeface="Calibri"/>
            </a:endParaRPr>
          </a:p>
          <a:p>
            <a:pPr>
              <a:lnSpc>
                <a:spcPct val="100000"/>
              </a:lnSpc>
            </a:pPr>
            <a:r>
              <a:rPr lang="en-US" sz="2000"/>
              <a:t>Ask your fiscal team to develop the budget without the program staff input</a:t>
            </a:r>
            <a:endParaRPr lang="en-US" sz="2000">
              <a:cs typeface="Calibri"/>
            </a:endParaRPr>
          </a:p>
          <a:p>
            <a:pPr>
              <a:lnSpc>
                <a:spcPct val="100000"/>
              </a:lnSpc>
            </a:pPr>
            <a:r>
              <a:rPr lang="en-US" sz="2000"/>
              <a:t>Wait until the last minute to prepare</a:t>
            </a:r>
            <a:endParaRPr lang="en-US" sz="2000">
              <a:cs typeface="Calibri"/>
            </a:endParaRPr>
          </a:p>
          <a:p>
            <a:pPr>
              <a:lnSpc>
                <a:spcPct val="100000"/>
              </a:lnSpc>
            </a:pPr>
            <a:endParaRPr lang="en-US" sz="1700"/>
          </a:p>
        </p:txBody>
      </p:sp>
      <p:pic>
        <p:nvPicPr>
          <p:cNvPr id="4" name="Picture 3" descr="Thumbs Down Handy">
            <a:extLst>
              <a:ext uri="{FF2B5EF4-FFF2-40B4-BE49-F238E27FC236}">
                <a16:creationId xmlns:a16="http://schemas.microsoft.com/office/drawing/2014/main" id="{93DE10DB-D756-EF4E-1145-B527ED3E75B5}"/>
              </a:ext>
            </a:extLst>
          </p:cNvPr>
          <p:cNvPicPr>
            <a:picLocks noChangeAspect="1"/>
          </p:cNvPicPr>
          <p:nvPr/>
        </p:nvPicPr>
        <p:blipFill rotWithShape="1">
          <a:blip r:embed="rId2"/>
          <a:srcRect r="5" b="569"/>
          <a:stretch/>
        </p:blipFill>
        <p:spPr>
          <a:xfrm>
            <a:off x="7534656" y="2108200"/>
            <a:ext cx="3621024" cy="3600613"/>
          </a:xfrm>
          <a:prstGeom prst="rect">
            <a:avLst/>
          </a:prstGeom>
        </p:spPr>
      </p:pic>
    </p:spTree>
    <p:extLst>
      <p:ext uri="{BB962C8B-B14F-4D97-AF65-F5344CB8AC3E}">
        <p14:creationId xmlns:p14="http://schemas.microsoft.com/office/powerpoint/2010/main" val="2036339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9C2D-E7DB-9E6E-BFCE-D63FA1E93A4F}"/>
              </a:ext>
            </a:extLst>
          </p:cNvPr>
          <p:cNvSpPr>
            <a:spLocks noGrp="1"/>
          </p:cNvSpPr>
          <p:nvPr>
            <p:ph type="title"/>
          </p:nvPr>
        </p:nvSpPr>
        <p:spPr>
          <a:xfrm>
            <a:off x="870252" y="1041786"/>
            <a:ext cx="3177847" cy="1674180"/>
          </a:xfrm>
        </p:spPr>
        <p:txBody>
          <a:bodyPr>
            <a:normAutofit/>
          </a:bodyPr>
          <a:lstStyle/>
          <a:p>
            <a:r>
              <a:rPr lang="en-US" sz="4000"/>
              <a:t>Budget Resources </a:t>
            </a:r>
          </a:p>
        </p:txBody>
      </p:sp>
      <p:sp>
        <p:nvSpPr>
          <p:cNvPr id="3" name="Content Placeholder 2">
            <a:extLst>
              <a:ext uri="{FF2B5EF4-FFF2-40B4-BE49-F238E27FC236}">
                <a16:creationId xmlns:a16="http://schemas.microsoft.com/office/drawing/2014/main" id="{E27A1AC4-2617-E9D2-9BE0-0689130F1ABA}"/>
              </a:ext>
            </a:extLst>
          </p:cNvPr>
          <p:cNvSpPr>
            <a:spLocks noGrp="1"/>
          </p:cNvSpPr>
          <p:nvPr>
            <p:ph idx="1"/>
          </p:nvPr>
        </p:nvSpPr>
        <p:spPr>
          <a:xfrm>
            <a:off x="797450" y="2414244"/>
            <a:ext cx="3205049" cy="3229714"/>
          </a:xfrm>
        </p:spPr>
        <p:txBody>
          <a:bodyPr vert="horz" lIns="0" tIns="45720" rIns="0" bIns="45720" rtlCol="0" anchor="t">
            <a:noAutofit/>
          </a:bodyPr>
          <a:lstStyle/>
          <a:p>
            <a:pPr>
              <a:lnSpc>
                <a:spcPct val="100000"/>
              </a:lnSpc>
              <a:buFont typeface="Wingdings" pitchFamily="2" charset="2"/>
              <a:buChar char="§"/>
            </a:pPr>
            <a:r>
              <a:rPr lang="en-US" sz="1600">
                <a:ea typeface="+mn-lt"/>
                <a:cs typeface="+mn-lt"/>
                <a:hlinkClick r:id="rId2"/>
              </a:rPr>
              <a:t>eCFR :: 2 CFR Part 200 -- Uniform Administrative Requirements, Cost Principles, and Audit Requirements for Federal Awards</a:t>
            </a:r>
            <a:endParaRPr lang="en-US" sz="1600">
              <a:ea typeface="+mn-lt"/>
              <a:cs typeface="+mn-lt"/>
            </a:endParaRPr>
          </a:p>
          <a:p>
            <a:pPr>
              <a:lnSpc>
                <a:spcPct val="100000"/>
              </a:lnSpc>
              <a:buFont typeface="Wingdings" pitchFamily="2" charset="2"/>
              <a:buChar char="§"/>
            </a:pPr>
            <a:r>
              <a:rPr lang="en-US" sz="1600">
                <a:ea typeface="+mn-lt"/>
                <a:cs typeface="+mn-lt"/>
                <a:hlinkClick r:id="rId3"/>
              </a:rPr>
              <a:t>Microsoft Word - Admin vs Prog costs grantee version.docx (illinois.gov)</a:t>
            </a:r>
            <a:endParaRPr lang="en-US" sz="1600">
              <a:ea typeface="+mn-lt"/>
              <a:cs typeface="+mn-lt"/>
            </a:endParaRPr>
          </a:p>
          <a:p>
            <a:pPr>
              <a:lnSpc>
                <a:spcPct val="100000"/>
              </a:lnSpc>
              <a:buFont typeface="Wingdings" pitchFamily="2" charset="2"/>
              <a:buChar char="§"/>
            </a:pPr>
            <a:r>
              <a:rPr lang="en-US" sz="1600">
                <a:ea typeface="+mn-lt"/>
                <a:cs typeface="+mn-lt"/>
                <a:hlinkClick r:id="rId4"/>
              </a:rPr>
              <a:t>procurement.pdf (illinois.gov)</a:t>
            </a:r>
            <a:endParaRPr lang="en-US" sz="1600">
              <a:ea typeface="+mn-lt"/>
              <a:cs typeface="+mn-lt"/>
            </a:endParaRPr>
          </a:p>
          <a:p>
            <a:pPr>
              <a:lnSpc>
                <a:spcPct val="100000"/>
              </a:lnSpc>
              <a:buFont typeface="Wingdings" pitchFamily="2" charset="2"/>
              <a:buChar char="§"/>
            </a:pPr>
            <a:r>
              <a:rPr lang="en-US" sz="1600">
                <a:ea typeface="+mn-lt"/>
                <a:cs typeface="+mn-lt"/>
                <a:hlinkClick r:id="rId5"/>
              </a:rPr>
              <a:t>Video Training &amp; Resources (illinois.gov)</a:t>
            </a:r>
            <a:endParaRPr lang="en-US" sz="1600">
              <a:ea typeface="+mn-lt"/>
              <a:cs typeface="+mn-lt"/>
            </a:endParaRPr>
          </a:p>
          <a:p>
            <a:pPr marL="383540" lvl="1">
              <a:lnSpc>
                <a:spcPct val="100000"/>
              </a:lnSpc>
              <a:buFont typeface="Wingdings" pitchFamily="2" charset="2"/>
              <a:buChar char="§"/>
            </a:pPr>
            <a:r>
              <a:rPr lang="en-US" sz="1400"/>
              <a:t>Budget Overview</a:t>
            </a:r>
            <a:endParaRPr lang="en-US" sz="1400">
              <a:cs typeface="Calibri"/>
            </a:endParaRPr>
          </a:p>
          <a:p>
            <a:pPr marL="383540" lvl="1">
              <a:lnSpc>
                <a:spcPct val="100000"/>
              </a:lnSpc>
              <a:buFont typeface="Wingdings" pitchFamily="2" charset="2"/>
              <a:buChar char="§"/>
            </a:pPr>
            <a:r>
              <a:rPr lang="en-US" sz="1400"/>
              <a:t>Pre-qualification</a:t>
            </a:r>
            <a:endParaRPr lang="en-US" sz="1400">
              <a:cs typeface="Calibri"/>
            </a:endParaRPr>
          </a:p>
          <a:p>
            <a:pPr marL="383540" lvl="1">
              <a:lnSpc>
                <a:spcPct val="100000"/>
              </a:lnSpc>
              <a:buFont typeface="Wingdings" pitchFamily="2" charset="2"/>
              <a:buChar char="§"/>
            </a:pPr>
            <a:r>
              <a:rPr lang="en-US" sz="1400"/>
              <a:t>Operating Budgets</a:t>
            </a:r>
            <a:endParaRPr lang="en-US" sz="1400">
              <a:cs typeface="Calibri"/>
            </a:endParaRPr>
          </a:p>
          <a:p>
            <a:pPr marL="383540" lvl="1">
              <a:lnSpc>
                <a:spcPct val="100000"/>
              </a:lnSpc>
              <a:buFont typeface="Wingdings" pitchFamily="2" charset="2"/>
              <a:buChar char="§"/>
            </a:pPr>
            <a:r>
              <a:rPr lang="en-US" sz="1400"/>
              <a:t>Procurement Standards</a:t>
            </a:r>
            <a:endParaRPr lang="en-US" sz="1400">
              <a:cs typeface="Calibri"/>
            </a:endParaRPr>
          </a:p>
          <a:p>
            <a:pPr marL="200660" lvl="1" indent="0">
              <a:lnSpc>
                <a:spcPct val="100000"/>
              </a:lnSpc>
              <a:buNone/>
            </a:pPr>
            <a:endParaRPr lang="en-US" sz="1400"/>
          </a:p>
        </p:txBody>
      </p:sp>
      <p:pic>
        <p:nvPicPr>
          <p:cNvPr id="4" name="Picture 3" descr="A screenshot of a web page&#10;&#10;Description automatically generated">
            <a:extLst>
              <a:ext uri="{FF2B5EF4-FFF2-40B4-BE49-F238E27FC236}">
                <a16:creationId xmlns:a16="http://schemas.microsoft.com/office/drawing/2014/main" id="{35DAA1B9-9A5F-B5E3-5A9A-A8E312577452}"/>
              </a:ext>
            </a:extLst>
          </p:cNvPr>
          <p:cNvPicPr>
            <a:picLocks noChangeAspect="1"/>
          </p:cNvPicPr>
          <p:nvPr/>
        </p:nvPicPr>
        <p:blipFill>
          <a:blip r:embed="rId6"/>
          <a:stretch>
            <a:fillRect/>
          </a:stretch>
        </p:blipFill>
        <p:spPr>
          <a:xfrm>
            <a:off x="5553162" y="478943"/>
            <a:ext cx="6201492" cy="5710530"/>
          </a:xfrm>
          <a:prstGeom prst="rect">
            <a:avLst/>
          </a:prstGeom>
        </p:spPr>
      </p:pic>
    </p:spTree>
    <p:extLst>
      <p:ext uri="{BB962C8B-B14F-4D97-AF65-F5344CB8AC3E}">
        <p14:creationId xmlns:p14="http://schemas.microsoft.com/office/powerpoint/2010/main" val="1695237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31120" y="838200"/>
            <a:ext cx="7539670" cy="707886"/>
          </a:xfrm>
          <a:prstGeom prst="rect">
            <a:avLst/>
          </a:prstGeom>
        </p:spPr>
        <p:txBody>
          <a:bodyPr wrap="square">
            <a:spAutoFit/>
          </a:bodyPr>
          <a:lstStyle/>
          <a:p>
            <a:pPr algn="ctr"/>
            <a:r>
              <a:rPr lang="en-US" sz="4000">
                <a:solidFill>
                  <a:prstClr val="white"/>
                </a:solidFill>
              </a:rPr>
              <a:t>For More Information Contact</a:t>
            </a:r>
          </a:p>
        </p:txBody>
      </p:sp>
      <p:sp>
        <p:nvSpPr>
          <p:cNvPr id="5" name="Rectangle 4"/>
          <p:cNvSpPr/>
          <p:nvPr/>
        </p:nvSpPr>
        <p:spPr>
          <a:xfrm>
            <a:off x="3197342" y="3200401"/>
            <a:ext cx="4803659" cy="830997"/>
          </a:xfrm>
          <a:prstGeom prst="rect">
            <a:avLst/>
          </a:prstGeom>
        </p:spPr>
        <p:txBody>
          <a:bodyPr wrap="square">
            <a:spAutoFit/>
          </a:bodyPr>
          <a:lstStyle/>
          <a:p>
            <a:r>
              <a:rPr lang="en-US" sz="2400">
                <a:solidFill>
                  <a:prstClr val="white"/>
                </a:solidFill>
              </a:rPr>
              <a:t>John Barr</a:t>
            </a:r>
          </a:p>
          <a:p>
            <a:r>
              <a:rPr lang="en-US" sz="2400">
                <a:solidFill>
                  <a:prstClr val="white"/>
                </a:solidFill>
              </a:rPr>
              <a:t>John.W.Barr@Illinois.gov</a:t>
            </a:r>
          </a:p>
        </p:txBody>
      </p:sp>
      <p:sp>
        <p:nvSpPr>
          <p:cNvPr id="6" name="Rectangle 5"/>
          <p:cNvSpPr/>
          <p:nvPr/>
        </p:nvSpPr>
        <p:spPr>
          <a:xfrm>
            <a:off x="2470511" y="1896277"/>
            <a:ext cx="4956059" cy="830997"/>
          </a:xfrm>
          <a:prstGeom prst="rect">
            <a:avLst/>
          </a:prstGeom>
        </p:spPr>
        <p:txBody>
          <a:bodyPr wrap="square">
            <a:spAutoFit/>
          </a:bodyPr>
          <a:lstStyle/>
          <a:p>
            <a:r>
              <a:rPr lang="en-US" sz="2400">
                <a:solidFill>
                  <a:prstClr val="white"/>
                </a:solidFill>
              </a:rPr>
              <a:t>Charles Dooley</a:t>
            </a:r>
          </a:p>
          <a:p>
            <a:r>
              <a:rPr lang="en-US" sz="2400">
                <a:solidFill>
                  <a:prstClr val="white"/>
                </a:solidFill>
              </a:rPr>
              <a:t>Charles.Dooley@Illinois.gov</a:t>
            </a:r>
          </a:p>
        </p:txBody>
      </p:sp>
      <p:sp>
        <p:nvSpPr>
          <p:cNvPr id="7" name="Rectangle 6"/>
          <p:cNvSpPr/>
          <p:nvPr/>
        </p:nvSpPr>
        <p:spPr>
          <a:xfrm>
            <a:off x="3197342" y="4343401"/>
            <a:ext cx="5108459" cy="830997"/>
          </a:xfrm>
          <a:prstGeom prst="rect">
            <a:avLst/>
          </a:prstGeom>
        </p:spPr>
        <p:txBody>
          <a:bodyPr wrap="square">
            <a:spAutoFit/>
          </a:bodyPr>
          <a:lstStyle/>
          <a:p>
            <a:r>
              <a:rPr lang="en-US" sz="2400">
                <a:solidFill>
                  <a:prstClr val="white"/>
                </a:solidFill>
              </a:rPr>
              <a:t>Matthew Hillen</a:t>
            </a:r>
          </a:p>
          <a:p>
            <a:r>
              <a:rPr lang="en-US" sz="2400">
                <a:solidFill>
                  <a:prstClr val="white"/>
                </a:solidFill>
              </a:rPr>
              <a:t>Matthew.Hillen@Illinois.gov</a:t>
            </a:r>
          </a:p>
        </p:txBody>
      </p:sp>
      <p:sp>
        <p:nvSpPr>
          <p:cNvPr id="2" name="Title 1"/>
          <p:cNvSpPr>
            <a:spLocks noGrp="1"/>
          </p:cNvSpPr>
          <p:nvPr>
            <p:ph type="title"/>
          </p:nvPr>
        </p:nvSpPr>
        <p:spPr>
          <a:xfrm>
            <a:off x="838200" y="2019213"/>
            <a:ext cx="10041953" cy="561049"/>
          </a:xfrm>
        </p:spPr>
        <p:txBody>
          <a:bodyPr>
            <a:noAutofit/>
          </a:bodyPr>
          <a:lstStyle/>
          <a:p>
            <a:r>
              <a:rPr lang="en-US" sz="3600"/>
              <a:t>For Assistance with Budget Questions Contact:</a:t>
            </a:r>
            <a:br>
              <a:rPr lang="en-US" sz="3600"/>
            </a:br>
            <a:endParaRPr lang="en-US" sz="360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sz="3200"/>
          </a:p>
          <a:p>
            <a:pPr marL="0" indent="0">
              <a:buNone/>
            </a:pPr>
            <a:r>
              <a:rPr lang="en-US" sz="3200"/>
              <a:t>John Barr</a:t>
            </a:r>
            <a:endParaRPr lang="en-US" sz="3200">
              <a:cs typeface="Calibri"/>
            </a:endParaRPr>
          </a:p>
          <a:p>
            <a:pPr marL="0" indent="0">
              <a:buNone/>
            </a:pPr>
            <a:r>
              <a:rPr lang="en-US" sz="3200">
                <a:hlinkClick r:id="rId2"/>
              </a:rPr>
              <a:t>John.W.Barr@Illinois.gov</a:t>
            </a:r>
            <a:endParaRPr lang="en-US" sz="3200"/>
          </a:p>
          <a:p>
            <a:pPr marL="0" indent="0">
              <a:buNone/>
            </a:pPr>
            <a:r>
              <a:rPr lang="en-US" sz="3200">
                <a:cs typeface="Calibri" panose="020F0502020204030204"/>
              </a:rPr>
              <a:t>Josh Koons</a:t>
            </a:r>
          </a:p>
          <a:p>
            <a:pPr marL="0" indent="0">
              <a:buNone/>
            </a:pPr>
            <a:r>
              <a:rPr lang="en-US" sz="3200">
                <a:hlinkClick r:id="rId3"/>
              </a:rPr>
              <a:t>Joshua.Koons2@Illlinois.gov</a:t>
            </a:r>
            <a:endParaRPr lang="en-US" sz="3200"/>
          </a:p>
          <a:p>
            <a:pPr marL="0" indent="0">
              <a:buNone/>
            </a:pPr>
            <a:endParaRPr lang="en-US" sz="3200">
              <a:cs typeface="Calibri" panose="020F0502020204030204"/>
            </a:endParaRPr>
          </a:p>
          <a:p>
            <a:pPr marL="0" indent="0">
              <a:buNone/>
            </a:pPr>
            <a:endParaRPr lang="en-US" sz="3200">
              <a:cs typeface="Calibri" panose="020F0502020204030204"/>
            </a:endParaRPr>
          </a:p>
          <a:p>
            <a:pPr marL="0" indent="0">
              <a:buNone/>
            </a:pPr>
            <a:endParaRPr lang="en-US" sz="3200" strike="sngStrike">
              <a:cs typeface="Calibri" panose="020F0502020204030204"/>
            </a:endParaRPr>
          </a:p>
        </p:txBody>
      </p:sp>
    </p:spTree>
    <p:extLst>
      <p:ext uri="{BB962C8B-B14F-4D97-AF65-F5344CB8AC3E}">
        <p14:creationId xmlns:p14="http://schemas.microsoft.com/office/powerpoint/2010/main" val="87979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54BAC6-3BC0-A146-B721-DFF601210888}"/>
              </a:ext>
            </a:extLst>
          </p:cNvPr>
          <p:cNvSpPr>
            <a:spLocks noGrp="1"/>
          </p:cNvSpPr>
          <p:nvPr>
            <p:ph type="title"/>
          </p:nvPr>
        </p:nvSpPr>
        <p:spPr>
          <a:xfrm>
            <a:off x="3266150" y="713904"/>
            <a:ext cx="5344450" cy="561049"/>
          </a:xfrm>
        </p:spPr>
        <p:txBody>
          <a:bodyPr>
            <a:noAutofit/>
          </a:bodyPr>
          <a:lstStyle/>
          <a:p>
            <a:pPr algn="ctr"/>
            <a:r>
              <a:rPr lang="en-US" sz="4000">
                <a:cs typeface="Times New Roman" panose="02020603050405020304" pitchFamily="18" charset="0"/>
              </a:rPr>
              <a:t>Target Industries</a:t>
            </a:r>
          </a:p>
        </p:txBody>
      </p:sp>
      <p:sp>
        <p:nvSpPr>
          <p:cNvPr id="4" name="Slide Number Placeholder 3">
            <a:extLst>
              <a:ext uri="{FF2B5EF4-FFF2-40B4-BE49-F238E27FC236}">
                <a16:creationId xmlns:a16="http://schemas.microsoft.com/office/drawing/2014/main" id="{B864126F-D588-4446-B9E9-2435FDE2CB81}"/>
              </a:ext>
            </a:extLst>
          </p:cNvPr>
          <p:cNvSpPr>
            <a:spLocks noGrp="1"/>
          </p:cNvSpPr>
          <p:nvPr>
            <p:ph type="sldNum" sz="quarter" idx="12"/>
          </p:nvPr>
        </p:nvSpPr>
        <p:spPr/>
        <p:txBody>
          <a:bodyPr/>
          <a:lstStyle/>
          <a:p>
            <a:fld id="{62E03C93-A8B5-5E4D-ADDE-FACFC10B3CD1}" type="slidenum">
              <a:rPr lang="en-US" smtClean="0"/>
              <a:pPr/>
              <a:t>6</a:t>
            </a:fld>
            <a:endParaRPr lang="en-US"/>
          </a:p>
        </p:txBody>
      </p:sp>
      <p:graphicFrame>
        <p:nvGraphicFramePr>
          <p:cNvPr id="5" name="Diagram 4">
            <a:extLst>
              <a:ext uri="{FF2B5EF4-FFF2-40B4-BE49-F238E27FC236}">
                <a16:creationId xmlns:a16="http://schemas.microsoft.com/office/drawing/2014/main" id="{234D41A8-0C60-0044-A6B7-5C62E0C5B7FF}"/>
              </a:ext>
            </a:extLst>
          </p:cNvPr>
          <p:cNvGraphicFramePr/>
          <p:nvPr>
            <p:extLst>
              <p:ext uri="{D42A27DB-BD31-4B8C-83A1-F6EECF244321}">
                <p14:modId xmlns:p14="http://schemas.microsoft.com/office/powerpoint/2010/main" val="2161305044"/>
              </p:ext>
            </p:extLst>
          </p:nvPr>
        </p:nvGraphicFramePr>
        <p:xfrm>
          <a:off x="6286253" y="1434049"/>
          <a:ext cx="5221224"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a:extLst>
              <a:ext uri="{FF2B5EF4-FFF2-40B4-BE49-F238E27FC236}">
                <a16:creationId xmlns:a16="http://schemas.microsoft.com/office/drawing/2014/main" id="{2D5B53E4-5654-4457-9ACE-27D4D0DC9EE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23" name="Rectangle 22">
            <a:extLst>
              <a:ext uri="{FF2B5EF4-FFF2-40B4-BE49-F238E27FC236}">
                <a16:creationId xmlns:a16="http://schemas.microsoft.com/office/drawing/2014/main" id="{1478123E-4153-4AA2-9E04-E0731745D769}"/>
              </a:ext>
            </a:extLst>
          </p:cNvPr>
          <p:cNvSpPr/>
          <p:nvPr/>
        </p:nvSpPr>
        <p:spPr>
          <a:xfrm>
            <a:off x="1157884" y="1676906"/>
            <a:ext cx="5537019" cy="4247317"/>
          </a:xfrm>
          <a:prstGeom prst="rect">
            <a:avLst/>
          </a:prstGeom>
        </p:spPr>
        <p:txBody>
          <a:bodyPr wrap="square" lIns="91440" tIns="45720" rIns="91440" bIns="45720" anchor="t">
            <a:spAutoFit/>
          </a:bodyPr>
          <a:lstStyle/>
          <a:p>
            <a:r>
              <a:rPr lang="en-US" i="1"/>
              <a:t> Industries must be struggling with identifying skilled works in the aftermath of the pandemic, or be in a growth sector identified by the local LWIA workforce development plan, or be a small business (250 or fewer employees)</a:t>
            </a:r>
          </a:p>
          <a:p>
            <a:endParaRPr lang="en-US" i="1"/>
          </a:p>
          <a:p>
            <a:r>
              <a:rPr lang="en-US" i="1"/>
              <a:t>Strong career clusters identified in the governor’s 5-year economic plan that should be considered</a:t>
            </a:r>
            <a:endParaRPr lang="en-US"/>
          </a:p>
          <a:p>
            <a:pPr marL="285750" indent="-285750">
              <a:buFont typeface="Arial" panose="020B0604020202020204" pitchFamily="34" charset="0"/>
              <a:buChar char="•"/>
            </a:pPr>
            <a:r>
              <a:rPr lang="en-US"/>
              <a:t>Manufacturing,</a:t>
            </a:r>
          </a:p>
          <a:p>
            <a:pPr marL="285750" indent="-285750">
              <a:buFont typeface="Arial" panose="020B0604020202020204" pitchFamily="34" charset="0"/>
              <a:buChar char="•"/>
            </a:pPr>
            <a:r>
              <a:rPr lang="en-US"/>
              <a:t>Agriculture, Food and Natural Resources (Energy),</a:t>
            </a:r>
          </a:p>
          <a:p>
            <a:pPr marL="285750" indent="-285750">
              <a:buFont typeface="Arial" panose="020B0604020202020204" pitchFamily="34" charset="0"/>
              <a:buChar char="•"/>
            </a:pPr>
            <a:r>
              <a:rPr lang="en-US"/>
              <a:t>Information Technology,</a:t>
            </a:r>
          </a:p>
          <a:p>
            <a:pPr marL="285750" indent="-285750">
              <a:buFont typeface="Arial" panose="020B0604020202020204" pitchFamily="34" charset="0"/>
              <a:buChar char="•"/>
            </a:pPr>
            <a:r>
              <a:rPr lang="en-US"/>
              <a:t>Transportation, Distribution and Logistics,</a:t>
            </a:r>
          </a:p>
          <a:p>
            <a:pPr marL="285750" indent="-285750">
              <a:buFont typeface="Arial" panose="020B0604020202020204" pitchFamily="34" charset="0"/>
              <a:buChar char="•"/>
            </a:pPr>
            <a:r>
              <a:rPr lang="en-US"/>
              <a:t>Architecture and Construction,</a:t>
            </a:r>
          </a:p>
          <a:p>
            <a:pPr marL="285750" indent="-285750">
              <a:buFont typeface="Arial" panose="020B0604020202020204" pitchFamily="34" charset="0"/>
              <a:buChar char="•"/>
            </a:pPr>
            <a:r>
              <a:rPr lang="en-US"/>
              <a:t>Health Science,</a:t>
            </a:r>
          </a:p>
          <a:p>
            <a:pPr marL="285750" indent="-285750">
              <a:buFont typeface="Arial" panose="020B0604020202020204" pitchFamily="34" charset="0"/>
              <a:buChar char="•"/>
            </a:pPr>
            <a:r>
              <a:rPr lang="en-US"/>
              <a:t>Hospitality and Tourism.​</a:t>
            </a:r>
          </a:p>
        </p:txBody>
      </p:sp>
      <p:sp>
        <p:nvSpPr>
          <p:cNvPr id="9" name="TextBox 8">
            <a:extLst>
              <a:ext uri="{FF2B5EF4-FFF2-40B4-BE49-F238E27FC236}">
                <a16:creationId xmlns:a16="http://schemas.microsoft.com/office/drawing/2014/main" id="{430C7044-9B38-0143-98E0-483073F30483}"/>
              </a:ext>
            </a:extLst>
          </p:cNvPr>
          <p:cNvSpPr txBox="1"/>
          <p:nvPr/>
        </p:nvSpPr>
        <p:spPr>
          <a:xfrm>
            <a:off x="186267" y="6483350"/>
            <a:ext cx="2133964" cy="261610"/>
          </a:xfrm>
          <a:prstGeom prst="rect">
            <a:avLst/>
          </a:prstGeom>
          <a:noFill/>
        </p:spPr>
        <p:txBody>
          <a:bodyPr wrap="square" rtlCol="0">
            <a:spAutoFit/>
          </a:bodyPr>
          <a:lstStyle/>
          <a:p>
            <a:r>
              <a:rPr lang="en-US" sz="1100" i="1">
                <a:solidFill>
                  <a:srgbClr val="172169"/>
                </a:solidFill>
              </a:rPr>
              <a:t>NOFO Page 2</a:t>
            </a:r>
          </a:p>
        </p:txBody>
      </p:sp>
    </p:spTree>
    <p:extLst>
      <p:ext uri="{BB962C8B-B14F-4D97-AF65-F5344CB8AC3E}">
        <p14:creationId xmlns:p14="http://schemas.microsoft.com/office/powerpoint/2010/main" val="3626869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E3F74F-1F69-4D23-8EDC-C8E1D750A877}"/>
              </a:ext>
            </a:extLst>
          </p:cNvPr>
          <p:cNvSpPr>
            <a:spLocks noGrp="1"/>
          </p:cNvSpPr>
          <p:nvPr>
            <p:ph type="title"/>
          </p:nvPr>
        </p:nvSpPr>
        <p:spPr>
          <a:xfrm>
            <a:off x="3547368" y="797204"/>
            <a:ext cx="5438977" cy="561049"/>
          </a:xfrm>
        </p:spPr>
        <p:txBody>
          <a:bodyPr>
            <a:noAutofit/>
          </a:bodyPr>
          <a:lstStyle/>
          <a:p>
            <a:pPr algn="ctr"/>
            <a:br>
              <a:rPr kumimoji="0" lang="en-US" sz="3600" b="1" i="0" u="none" strike="noStrike" kern="1200" cap="none" spc="0" normalizeH="0" baseline="0" noProof="0">
                <a:ln>
                  <a:noFill/>
                </a:ln>
                <a:solidFill>
                  <a:srgbClr val="172169"/>
                </a:solidFill>
                <a:effectLst/>
                <a:uLnTx/>
                <a:uFillTx/>
                <a:cs typeface="Times New Roman" panose="02020603050405020304" pitchFamily="18" charset="0"/>
              </a:rPr>
            </a:br>
            <a:r>
              <a:rPr kumimoji="0" lang="en-US" sz="3600" b="1" i="0" u="none" strike="noStrike" kern="1200" cap="none" spc="0" normalizeH="0" baseline="0" noProof="0">
                <a:ln>
                  <a:noFill/>
                </a:ln>
                <a:solidFill>
                  <a:srgbClr val="172169"/>
                </a:solidFill>
                <a:effectLst/>
                <a:uLnTx/>
                <a:uFillTx/>
                <a:cs typeface="Times New Roman" panose="02020603050405020304" pitchFamily="18" charset="0"/>
              </a:rPr>
              <a:t>Target Communities</a:t>
            </a:r>
            <a:br>
              <a:rPr kumimoji="0" lang="en-US" sz="3600" b="1" i="0" u="none" strike="noStrike" kern="1200" cap="none" spc="0" normalizeH="0" baseline="0" noProof="0">
                <a:ln>
                  <a:noFill/>
                </a:ln>
                <a:solidFill>
                  <a:srgbClr val="172169"/>
                </a:solidFill>
                <a:effectLst/>
                <a:uLnTx/>
                <a:uFillTx/>
                <a:cs typeface="Times New Roman" panose="02020603050405020304" pitchFamily="18" charset="0"/>
              </a:rPr>
            </a:br>
            <a:endParaRPr lang="en-US" sz="360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D043DC6-8FEA-4A94-8F4C-1ECACC79E624}"/>
              </a:ext>
            </a:extLst>
          </p:cNvPr>
          <p:cNvSpPr>
            <a:spLocks noGrp="1"/>
          </p:cNvSpPr>
          <p:nvPr>
            <p:ph type="sldNum" sz="quarter" idx="12"/>
          </p:nvPr>
        </p:nvSpPr>
        <p:spPr/>
        <p:txBody>
          <a:bodyPr/>
          <a:lstStyle/>
          <a:p>
            <a:fld id="{62E03C93-A8B5-5E4D-ADDE-FACFC10B3CD1}" type="slidenum">
              <a:rPr lang="en-US" smtClean="0"/>
              <a:pPr/>
              <a:t>7</a:t>
            </a:fld>
            <a:endParaRPr lang="en-US"/>
          </a:p>
        </p:txBody>
      </p:sp>
      <p:graphicFrame>
        <p:nvGraphicFramePr>
          <p:cNvPr id="6" name="Diagram 5">
            <a:extLst>
              <a:ext uri="{FF2B5EF4-FFF2-40B4-BE49-F238E27FC236}">
                <a16:creationId xmlns:a16="http://schemas.microsoft.com/office/drawing/2014/main" id="{B51549E9-7466-2B4F-B34A-39FA0372A002}"/>
              </a:ext>
            </a:extLst>
          </p:cNvPr>
          <p:cNvGraphicFramePr/>
          <p:nvPr>
            <p:extLst>
              <p:ext uri="{D42A27DB-BD31-4B8C-83A1-F6EECF244321}">
                <p14:modId xmlns:p14="http://schemas.microsoft.com/office/powerpoint/2010/main" val="2690202950"/>
              </p:ext>
            </p:extLst>
          </p:nvPr>
        </p:nvGraphicFramePr>
        <p:xfrm>
          <a:off x="6760700" y="1654236"/>
          <a:ext cx="5221224"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6A41D76B-10FE-1D4B-85F5-C8837AB35601}"/>
              </a:ext>
            </a:extLst>
          </p:cNvPr>
          <p:cNvSpPr/>
          <p:nvPr/>
        </p:nvSpPr>
        <p:spPr>
          <a:xfrm>
            <a:off x="630264" y="1460653"/>
            <a:ext cx="6411952" cy="4616648"/>
          </a:xfrm>
          <a:prstGeom prst="rect">
            <a:avLst/>
          </a:prstGeom>
        </p:spPr>
        <p:txBody>
          <a:bodyPr wrap="square" lIns="91440" tIns="45720" rIns="91440" bIns="45720" anchor="t">
            <a:spAutoFit/>
          </a:bodyPr>
          <a:lstStyle/>
          <a:p>
            <a:r>
              <a:rPr lang="en-US" b="1"/>
              <a:t>Qualified Census Tract </a:t>
            </a:r>
            <a:r>
              <a:rPr lang="en-US"/>
              <a:t>(QCT) </a:t>
            </a:r>
          </a:p>
          <a:p>
            <a:pPr marL="285750" indent="-285750">
              <a:buFont typeface="Arial" panose="020B0604020202020204" pitchFamily="34" charset="0"/>
              <a:buChar char="•"/>
            </a:pPr>
            <a:r>
              <a:rPr lang="en-US" sz="1600"/>
              <a:t>a census tract, as defined by the U.S. Census Bureau, having 50 percent of households with incomes below 60 percent of the Area Median Gross Income (AMGI) or having a poverty rate of 25 percent or more. </a:t>
            </a:r>
          </a:p>
          <a:p>
            <a:endParaRPr lang="en-US" sz="1000">
              <a:cs typeface="Calibri"/>
            </a:endParaRPr>
          </a:p>
          <a:p>
            <a:r>
              <a:rPr lang="en-US" b="1"/>
              <a:t>Disproportionately Impacted Areas </a:t>
            </a:r>
            <a:r>
              <a:rPr lang="en-US"/>
              <a:t>(DIA)  </a:t>
            </a:r>
            <a:endParaRPr lang="en-US">
              <a:cs typeface="Calibri"/>
            </a:endParaRPr>
          </a:p>
          <a:p>
            <a:pPr marL="285750" indent="-285750">
              <a:buFont typeface="Arial" panose="020B0604020202020204" pitchFamily="34" charset="0"/>
              <a:buChar char="•"/>
            </a:pPr>
            <a:r>
              <a:rPr lang="en-US" sz="1600"/>
              <a:t>those ZIP Codes most severely affected by the COVID-19 pandemic, to be determined based on positive COVID-19 case per capita rates, and high rates in at least one of the following poverty-related categories relative to other ZIP Codes within their region and share of population  consisting of: </a:t>
            </a:r>
            <a:r>
              <a:rPr lang="en-US"/>
              <a:t> </a:t>
            </a:r>
            <a:endParaRPr lang="en-US">
              <a:cs typeface="Calibri"/>
            </a:endParaRPr>
          </a:p>
          <a:p>
            <a:pPr marL="692150" lvl="2" indent="-222250">
              <a:buFont typeface="Arial" panose="020B0604020202020204" pitchFamily="34" charset="0"/>
              <a:buChar char="•"/>
            </a:pPr>
            <a:r>
              <a:rPr lang="en-US" sz="1400"/>
              <a:t>children aged 6 to 17 in households with income less than 125% of the federal poverty level (FPL); </a:t>
            </a:r>
            <a:endParaRPr lang="en-US" sz="1400">
              <a:cs typeface="Calibri"/>
            </a:endParaRPr>
          </a:p>
          <a:p>
            <a:pPr marL="692150" lvl="2" indent="-222250">
              <a:buFont typeface="Arial" panose="020B0604020202020204" pitchFamily="34" charset="0"/>
              <a:buChar char="•"/>
            </a:pPr>
            <a:r>
              <a:rPr lang="en-US" sz="1400"/>
              <a:t>adults over age 64 in households with income less than 200% FPL;  </a:t>
            </a:r>
            <a:endParaRPr lang="en-US" sz="1400">
              <a:cs typeface="Calibri"/>
            </a:endParaRPr>
          </a:p>
          <a:p>
            <a:pPr marL="692150" lvl="2" indent="-222250">
              <a:buFont typeface="Arial" panose="020B0604020202020204" pitchFamily="34" charset="0"/>
              <a:buChar char="•"/>
            </a:pPr>
            <a:r>
              <a:rPr lang="en-US" sz="1400"/>
              <a:t>household with income less than 150% FPL; and  </a:t>
            </a:r>
            <a:endParaRPr lang="en-US" sz="1400">
              <a:cs typeface="Calibri"/>
            </a:endParaRPr>
          </a:p>
          <a:p>
            <a:pPr marL="692150" lvl="2" indent="-222250">
              <a:buFont typeface="Arial" panose="020B0604020202020204" pitchFamily="34" charset="0"/>
              <a:buChar char="•"/>
            </a:pPr>
            <a:r>
              <a:rPr lang="en-US" sz="1400"/>
              <a:t>children ages 5 and under in households with income less than 185% FPL.  </a:t>
            </a:r>
          </a:p>
          <a:p>
            <a:pPr marL="692150" lvl="2" indent="-222250">
              <a:buFont typeface="Arial" panose="020B0604020202020204" pitchFamily="34" charset="0"/>
              <a:buChar char="•"/>
            </a:pPr>
            <a:r>
              <a:rPr lang="en-US" sz="1400"/>
              <a:t>This link provides a map of the Qualified Census Tracts and Disproportionately Impacted Areas: </a:t>
            </a:r>
            <a:r>
              <a:rPr lang="en-US" sz="1400">
                <a:hlinkClick r:id="rId8"/>
              </a:rPr>
              <a:t>https://www.illinoisworknet.com/qctdiamap</a:t>
            </a:r>
            <a:r>
              <a:rPr lang="en-US" sz="1400"/>
              <a:t> </a:t>
            </a:r>
            <a:endParaRPr lang="en-US" sz="1400">
              <a:cs typeface="Calibri"/>
            </a:endParaRPr>
          </a:p>
        </p:txBody>
      </p:sp>
      <p:sp>
        <p:nvSpPr>
          <p:cNvPr id="7" name="TextBox 6">
            <a:extLst>
              <a:ext uri="{FF2B5EF4-FFF2-40B4-BE49-F238E27FC236}">
                <a16:creationId xmlns:a16="http://schemas.microsoft.com/office/drawing/2014/main" id="{59B1B293-267B-1C48-B69B-9E948DF4276B}"/>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4</a:t>
            </a:r>
          </a:p>
        </p:txBody>
      </p:sp>
    </p:spTree>
    <p:extLst>
      <p:ext uri="{BB962C8B-B14F-4D97-AF65-F5344CB8AC3E}">
        <p14:creationId xmlns:p14="http://schemas.microsoft.com/office/powerpoint/2010/main" val="1690277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68F5-E4B0-EE4B-BFC3-C72802CFE497}"/>
              </a:ext>
            </a:extLst>
          </p:cNvPr>
          <p:cNvSpPr>
            <a:spLocks noGrp="1"/>
          </p:cNvSpPr>
          <p:nvPr>
            <p:ph type="title"/>
          </p:nvPr>
        </p:nvSpPr>
        <p:spPr>
          <a:xfrm>
            <a:off x="3451710" y="738314"/>
            <a:ext cx="5723821" cy="561049"/>
          </a:xfrm>
        </p:spPr>
        <p:txBody>
          <a:bodyPr>
            <a:noAutofit/>
          </a:bodyPr>
          <a:lstStyle/>
          <a:p>
            <a:pPr algn="ctr"/>
            <a:r>
              <a:rPr lang="en-US" sz="3600">
                <a:cs typeface="Times New Roman" panose="02020603050405020304" pitchFamily="18" charset="0"/>
              </a:rPr>
              <a:t>Target Populations</a:t>
            </a:r>
            <a:endParaRPr lang="en-US" sz="3600"/>
          </a:p>
        </p:txBody>
      </p:sp>
      <p:sp>
        <p:nvSpPr>
          <p:cNvPr id="4" name="Slide Number Placeholder 3">
            <a:extLst>
              <a:ext uri="{FF2B5EF4-FFF2-40B4-BE49-F238E27FC236}">
                <a16:creationId xmlns:a16="http://schemas.microsoft.com/office/drawing/2014/main" id="{9285AFE1-7BF6-DB4D-8135-A449BFAB33CE}"/>
              </a:ext>
            </a:extLst>
          </p:cNvPr>
          <p:cNvSpPr>
            <a:spLocks noGrp="1"/>
          </p:cNvSpPr>
          <p:nvPr>
            <p:ph type="sldNum" sz="quarter" idx="12"/>
          </p:nvPr>
        </p:nvSpPr>
        <p:spPr/>
        <p:txBody>
          <a:bodyPr/>
          <a:lstStyle/>
          <a:p>
            <a:fld id="{62E03C93-A8B5-5E4D-ADDE-FACFC10B3CD1}" type="slidenum">
              <a:rPr lang="en-US" smtClean="0"/>
              <a:pPr/>
              <a:t>8</a:t>
            </a:fld>
            <a:endParaRPr lang="en-US"/>
          </a:p>
        </p:txBody>
      </p:sp>
      <p:graphicFrame>
        <p:nvGraphicFramePr>
          <p:cNvPr id="5" name="Diagram 4">
            <a:extLst>
              <a:ext uri="{FF2B5EF4-FFF2-40B4-BE49-F238E27FC236}">
                <a16:creationId xmlns:a16="http://schemas.microsoft.com/office/drawing/2014/main" id="{B6697B91-0FEA-4B4A-8E5B-990B41F2248C}"/>
              </a:ext>
            </a:extLst>
          </p:cNvPr>
          <p:cNvGraphicFramePr/>
          <p:nvPr>
            <p:extLst>
              <p:ext uri="{D42A27DB-BD31-4B8C-83A1-F6EECF244321}">
                <p14:modId xmlns:p14="http://schemas.microsoft.com/office/powerpoint/2010/main" val="1286802361"/>
              </p:ext>
            </p:extLst>
          </p:nvPr>
        </p:nvGraphicFramePr>
        <p:xfrm>
          <a:off x="7259782" y="2421407"/>
          <a:ext cx="4803388" cy="381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141A3459-B102-6249-A250-8B7E446C5958}"/>
              </a:ext>
            </a:extLst>
          </p:cNvPr>
          <p:cNvSpPr/>
          <p:nvPr/>
        </p:nvSpPr>
        <p:spPr>
          <a:xfrm>
            <a:off x="965270" y="1710270"/>
            <a:ext cx="6594765" cy="4262705"/>
          </a:xfrm>
          <a:prstGeom prst="rect">
            <a:avLst/>
          </a:prstGeom>
        </p:spPr>
        <p:txBody>
          <a:bodyPr wrap="square" lIns="91440" tIns="45720" rIns="91440" bIns="45720" anchor="t">
            <a:spAutoFit/>
          </a:bodyPr>
          <a:lstStyle/>
          <a:p>
            <a:r>
              <a:rPr lang="en-US" sz="1700" b="1" i="1"/>
              <a:t>Unemployed</a:t>
            </a:r>
            <a:r>
              <a:rPr lang="en-US" sz="1700"/>
              <a:t> – </a:t>
            </a:r>
          </a:p>
          <a:p>
            <a:r>
              <a:rPr lang="en-US" sz="1700"/>
              <a:t>Individual who is without a job who wants and is available for work.</a:t>
            </a:r>
            <a:endParaRPr lang="en-US" sz="1700">
              <a:cs typeface="Calibri"/>
            </a:endParaRPr>
          </a:p>
          <a:p>
            <a:endParaRPr lang="en-US" sz="1100"/>
          </a:p>
          <a:p>
            <a:r>
              <a:rPr lang="en-US" sz="1700" b="1" i="1"/>
              <a:t>Under-employed</a:t>
            </a:r>
            <a:r>
              <a:rPr lang="en-US" sz="1700"/>
              <a:t> – </a:t>
            </a:r>
            <a:endParaRPr lang="en-US" sz="1700">
              <a:cs typeface="Calibri"/>
            </a:endParaRPr>
          </a:p>
          <a:p>
            <a:r>
              <a:rPr lang="en-US" sz="1700"/>
              <a:t>Individual who is employed and needs job training to address the negative economic or public health impacts experienced by the COVID-19 pandemic due to the individual's occupation or level of training. </a:t>
            </a:r>
            <a:endParaRPr lang="en-US" sz="1700">
              <a:cs typeface="Calibri"/>
            </a:endParaRPr>
          </a:p>
          <a:p>
            <a:pPr marL="285750" indent="-285750">
              <a:buFont typeface="Arial" panose="020B0604020202020204" pitchFamily="34" charset="0"/>
              <a:buChar char="•"/>
            </a:pPr>
            <a:endParaRPr lang="en-US" sz="1100"/>
          </a:p>
          <a:p>
            <a:r>
              <a:rPr lang="en-US" sz="1700" b="1" i="1"/>
              <a:t>Under-represented</a:t>
            </a:r>
            <a:r>
              <a:rPr lang="en-US" sz="1700"/>
              <a:t> -  </a:t>
            </a:r>
            <a:endParaRPr lang="en-US" sz="1700">
              <a:cs typeface="Calibri"/>
            </a:endParaRPr>
          </a:p>
          <a:p>
            <a:r>
              <a:rPr lang="en-US" sz="1700"/>
              <a:t>Individual who resides in or receive services in a qualified census tract, disproportionately impacted area or who has experienced negative economic or public health impacts resulting from the COVID-19 pandemic.</a:t>
            </a:r>
          </a:p>
          <a:p>
            <a:pPr marL="285750" indent="-285750">
              <a:buFont typeface="Arial" panose="020B0604020202020204" pitchFamily="34" charset="0"/>
              <a:buChar char="•"/>
            </a:pPr>
            <a:r>
              <a:rPr lang="en-US" sz="1500"/>
              <a:t>Includes youth who have one or more barriers to employment identified as risk factors.</a:t>
            </a:r>
          </a:p>
          <a:p>
            <a:pPr marL="285750" indent="-285750">
              <a:buFont typeface="Arial" panose="020B0604020202020204" pitchFamily="34" charset="0"/>
              <a:buChar char="•"/>
            </a:pPr>
            <a:r>
              <a:rPr lang="en-US" sz="1500">
                <a:cs typeface="Calibri"/>
              </a:rPr>
              <a:t>Includes individuals who are long-term unemployed.</a:t>
            </a:r>
          </a:p>
        </p:txBody>
      </p:sp>
      <p:sp>
        <p:nvSpPr>
          <p:cNvPr id="7" name="TextBox 6">
            <a:extLst>
              <a:ext uri="{FF2B5EF4-FFF2-40B4-BE49-F238E27FC236}">
                <a16:creationId xmlns:a16="http://schemas.microsoft.com/office/drawing/2014/main" id="{7A882AC4-4E55-A541-82DA-2E80FDC2B2CB}"/>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2-4</a:t>
            </a:r>
          </a:p>
        </p:txBody>
      </p:sp>
    </p:spTree>
    <p:extLst>
      <p:ext uri="{BB962C8B-B14F-4D97-AF65-F5344CB8AC3E}">
        <p14:creationId xmlns:p14="http://schemas.microsoft.com/office/powerpoint/2010/main" val="12056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42C2F6-F878-ED48-909B-00DFA4B46A00}"/>
              </a:ext>
            </a:extLst>
          </p:cNvPr>
          <p:cNvSpPr>
            <a:spLocks noGrp="1"/>
          </p:cNvSpPr>
          <p:nvPr>
            <p:ph idx="1"/>
          </p:nvPr>
        </p:nvSpPr>
        <p:spPr>
          <a:xfrm>
            <a:off x="3417533" y="638485"/>
            <a:ext cx="5852591" cy="805089"/>
          </a:xfrm>
        </p:spPr>
        <p:txBody>
          <a:bodyPr anchor="ctr">
            <a:normAutofit/>
          </a:bodyPr>
          <a:lstStyle/>
          <a:p>
            <a:pPr marL="0" indent="0" algn="ctr">
              <a:buNone/>
            </a:pPr>
            <a:r>
              <a:rPr lang="en-US" sz="3600" b="1">
                <a:solidFill>
                  <a:srgbClr val="172169"/>
                </a:solidFill>
                <a:latin typeface="+mj-lt"/>
                <a:cs typeface="Times New Roman" panose="02020603050405020304" pitchFamily="18" charset="0"/>
              </a:rPr>
              <a:t>JTED Program Categories</a:t>
            </a:r>
          </a:p>
        </p:txBody>
      </p:sp>
      <p:sp>
        <p:nvSpPr>
          <p:cNvPr id="4" name="Slide Number Placeholder 3">
            <a:extLst>
              <a:ext uri="{FF2B5EF4-FFF2-40B4-BE49-F238E27FC236}">
                <a16:creationId xmlns:a16="http://schemas.microsoft.com/office/drawing/2014/main" id="{40B6AA47-65EB-D141-8378-3B17614598B1}"/>
              </a:ext>
            </a:extLst>
          </p:cNvPr>
          <p:cNvSpPr>
            <a:spLocks noGrp="1"/>
          </p:cNvSpPr>
          <p:nvPr>
            <p:ph type="sldNum" sz="quarter" idx="12"/>
          </p:nvPr>
        </p:nvSpPr>
        <p:spPr>
          <a:xfrm>
            <a:off x="10341428" y="6356350"/>
            <a:ext cx="1012371" cy="365125"/>
          </a:xfrm>
        </p:spPr>
        <p:txBody>
          <a:bodyPr>
            <a:normAutofit/>
          </a:bodyPr>
          <a:lstStyle/>
          <a:p>
            <a:pPr>
              <a:spcAft>
                <a:spcPts val="600"/>
              </a:spcAft>
            </a:pPr>
            <a:fld id="{62E03C93-A8B5-5E4D-ADDE-FACFC10B3CD1}" type="slidenum">
              <a:rPr lang="en-US">
                <a:solidFill>
                  <a:srgbClr val="FFFFFF"/>
                </a:solidFill>
              </a:rPr>
              <a:pPr>
                <a:spcAft>
                  <a:spcPts val="600"/>
                </a:spcAft>
              </a:pPr>
              <a:t>9</a:t>
            </a:fld>
            <a:endParaRPr lang="en-US">
              <a:solidFill>
                <a:srgbClr val="FFFFFF"/>
              </a:solidFill>
            </a:endParaRPr>
          </a:p>
        </p:txBody>
      </p:sp>
      <p:graphicFrame>
        <p:nvGraphicFramePr>
          <p:cNvPr id="27" name="Diagram 26">
            <a:extLst>
              <a:ext uri="{FF2B5EF4-FFF2-40B4-BE49-F238E27FC236}">
                <a16:creationId xmlns:a16="http://schemas.microsoft.com/office/drawing/2014/main" id="{630A56C2-CD3B-B546-8575-94CDE143001D}"/>
              </a:ext>
            </a:extLst>
          </p:cNvPr>
          <p:cNvGraphicFramePr/>
          <p:nvPr>
            <p:extLst>
              <p:ext uri="{D42A27DB-BD31-4B8C-83A1-F6EECF244321}">
                <p14:modId xmlns:p14="http://schemas.microsoft.com/office/powerpoint/2010/main" val="196204504"/>
              </p:ext>
            </p:extLst>
          </p:nvPr>
        </p:nvGraphicFramePr>
        <p:xfrm>
          <a:off x="6477036" y="1480903"/>
          <a:ext cx="5221224"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a:extLst>
              <a:ext uri="{FF2B5EF4-FFF2-40B4-BE49-F238E27FC236}">
                <a16:creationId xmlns:a16="http://schemas.microsoft.com/office/drawing/2014/main" id="{6AA8134B-B31B-9744-9009-5DBFD291BADE}"/>
              </a:ext>
            </a:extLst>
          </p:cNvPr>
          <p:cNvSpPr txBox="1"/>
          <p:nvPr/>
        </p:nvSpPr>
        <p:spPr>
          <a:xfrm>
            <a:off x="874777" y="2243409"/>
            <a:ext cx="5602259" cy="3046988"/>
          </a:xfrm>
          <a:prstGeom prst="rect">
            <a:avLst/>
          </a:prstGeom>
          <a:noFill/>
        </p:spPr>
        <p:txBody>
          <a:bodyPr wrap="square" rtlCol="0">
            <a:spAutoFit/>
          </a:bodyPr>
          <a:lstStyle/>
          <a:p>
            <a:pPr marL="285750" indent="-285750">
              <a:buFont typeface="Courier New" panose="02070309020205020404" pitchFamily="49" charset="0"/>
              <a:buChar char="o"/>
            </a:pPr>
            <a:r>
              <a:rPr lang="en-US" sz="1600" b="1" i="1"/>
              <a:t>Category 1 </a:t>
            </a:r>
            <a:r>
              <a:rPr lang="en-US" sz="1600"/>
              <a:t>– Adult Focus</a:t>
            </a:r>
          </a:p>
          <a:p>
            <a:pPr marL="742950" lvl="1" indent="-285750">
              <a:buFont typeface="Courier New" panose="02070309020205020404" pitchFamily="49" charset="0"/>
              <a:buChar char="o"/>
            </a:pPr>
            <a:r>
              <a:rPr lang="en-US" sz="1600"/>
              <a:t>providing services to unemployed, under-employed or under-represented adults who need the training to access employment or skill upgrades to advance in their employment.  Adults must be 18 years or older who reside in and are eligible to work in Illinois </a:t>
            </a:r>
          </a:p>
          <a:p>
            <a:pPr lvl="1"/>
            <a:endParaRPr lang="en-US" sz="1600"/>
          </a:p>
          <a:p>
            <a:pPr marL="285750" indent="-285750">
              <a:buFont typeface="Courier New" panose="02070309020205020404" pitchFamily="49" charset="0"/>
              <a:buChar char="o"/>
            </a:pPr>
            <a:r>
              <a:rPr lang="en-US" sz="1600" b="1" i="1"/>
              <a:t>Category 2 </a:t>
            </a:r>
            <a:r>
              <a:rPr lang="en-US" sz="1600"/>
              <a:t>– Youth Focus</a:t>
            </a:r>
          </a:p>
          <a:p>
            <a:pPr marL="742950" lvl="1" indent="-285750">
              <a:buFont typeface="Courier New" panose="02070309020205020404" pitchFamily="49" charset="0"/>
              <a:buChar char="o"/>
            </a:pPr>
            <a:r>
              <a:rPr lang="en-US" sz="1600"/>
              <a:t>Offers career development opportunities and work-based learning (e.g., pre-apprentice and apprenticeship) for youth ages 16-24 with one or more barriers to education, training, and employment.</a:t>
            </a:r>
          </a:p>
        </p:txBody>
      </p:sp>
      <p:sp>
        <p:nvSpPr>
          <p:cNvPr id="6" name="TextBox 5">
            <a:extLst>
              <a:ext uri="{FF2B5EF4-FFF2-40B4-BE49-F238E27FC236}">
                <a16:creationId xmlns:a16="http://schemas.microsoft.com/office/drawing/2014/main" id="{6C40FC55-22B0-D04B-8535-91AFC63EDE3E}"/>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4-7</a:t>
            </a:r>
          </a:p>
        </p:txBody>
      </p:sp>
    </p:spTree>
    <p:extLst>
      <p:ext uri="{BB962C8B-B14F-4D97-AF65-F5344CB8AC3E}">
        <p14:creationId xmlns:p14="http://schemas.microsoft.com/office/powerpoint/2010/main" val="512442328"/>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86A1D50-ADC3-E247-81C7-98D4AA89E85B}" vid="{FAC12774-1B3F-D344-A187-D5E69FA4D6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URLs xmlns="628deba3-ad18-4f7d-837d-8b626f24ef64"/>
    <URL xmlns="628deba3-ad18-4f7d-837d-8b626f24ef64">
      <Url xsi:nil="true"/>
      <Description xsi:nil="true"/>
    </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691C890CC1C141B3769DAEBBB08F26" ma:contentTypeVersion="7" ma:contentTypeDescription="Create a new document." ma:contentTypeScope="" ma:versionID="e421a4fe5f8803a424d1170cd6b71f44">
  <xsd:schema xmlns:xsd="http://www.w3.org/2001/XMLSchema" xmlns:xs="http://www.w3.org/2001/XMLSchema" xmlns:p="http://schemas.microsoft.com/office/2006/metadata/properties" xmlns:ns1="http://schemas.microsoft.com/sharepoint/v3" xmlns:ns2="628deba3-ad18-4f7d-837d-8b626f24ef64" targetNamespace="http://schemas.microsoft.com/office/2006/metadata/properties" ma:root="true" ma:fieldsID="ccde1ab382c562759cc71332a52d597b" ns1:_="" ns2:_="">
    <xsd:import namespace="http://schemas.microsoft.com/sharepoint/v3"/>
    <xsd:import namespace="628deba3-ad18-4f7d-837d-8b626f24ef64"/>
    <xsd:element name="properties">
      <xsd:complexType>
        <xsd:sequence>
          <xsd:element name="documentManagement">
            <xsd:complexType>
              <xsd:all>
                <xsd:element ref="ns1:PublishingStartDate" minOccurs="0"/>
                <xsd:element ref="ns1:PublishingExpirationDate" minOccurs="0"/>
                <xsd:element ref="ns2:URL" minOccurs="0"/>
                <xsd:element ref="ns2:UR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deba3-ad18-4f7d-837d-8b626f24ef64" elementFormDefault="qualified">
    <xsd:import namespace="http://schemas.microsoft.com/office/2006/documentManagement/types"/>
    <xsd:import namespace="http://schemas.microsoft.com/office/infopath/2007/PartnerControls"/>
    <xsd:element name="URL" ma:index="1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s" ma:index="11" nillable="true" ma:displayName="URLs" ma:list="{3e68b601-11f6-4942-a07e-a047c38a7446}" ma:internalName="URLs" ma:showField="ComplianceAssetI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7AF8C0-7CB6-431F-BF2D-B3D4328AD9C5}">
  <ds:schemaRefs>
    <ds:schemaRef ds:uri="dd54045c-b46d-4c13-9da1-a7be3883e8fd"/>
    <ds:schemaRef ds:uri="eb97dfe2-fd51-4e41-93e8-d8716fab69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E0642DC-10A4-4910-8F47-4FCE656BBE3A}">
  <ds:schemaRefs>
    <ds:schemaRef ds:uri="http://schemas.microsoft.com/sharepoint/v3/contenttype/forms"/>
  </ds:schemaRefs>
</ds:datastoreItem>
</file>

<file path=customXml/itemProps3.xml><?xml version="1.0" encoding="utf-8"?>
<ds:datastoreItem xmlns:ds="http://schemas.openxmlformats.org/officeDocument/2006/customXml" ds:itemID="{50EDF8B1-8FF9-483E-AFEB-736983DFD5F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58</Slides>
  <Notes>26</Notes>
  <HiddenSlides>0</HiddenSlide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Theme1</vt:lpstr>
      <vt:lpstr>Illinois  Job Training and Economic Development   Grant Program – Round 2 Notice of Funding Opportunity Review   </vt:lpstr>
      <vt:lpstr>Agenda</vt:lpstr>
      <vt:lpstr>Guiding Legislation and Highlights</vt:lpstr>
      <vt:lpstr>PowerPoint Presentation</vt:lpstr>
      <vt:lpstr>Eligible Entities</vt:lpstr>
      <vt:lpstr>Target Industries</vt:lpstr>
      <vt:lpstr> Target Communities </vt:lpstr>
      <vt:lpstr>Target Populations</vt:lpstr>
      <vt:lpstr>PowerPoint Presentation</vt:lpstr>
      <vt:lpstr>PowerPoint Presentation</vt:lpstr>
      <vt:lpstr>JTED Program Services</vt:lpstr>
      <vt:lpstr>Outreach and Recruitment  &amp; Employment Engagement</vt:lpstr>
      <vt:lpstr>Career Planning</vt:lpstr>
      <vt:lpstr>Training</vt:lpstr>
      <vt:lpstr>Work-Based Learning</vt:lpstr>
      <vt:lpstr>Supportive Services &amp; Barrier Reduction </vt:lpstr>
      <vt:lpstr>Placement &amp; Follow-Up</vt:lpstr>
      <vt:lpstr>PowerPoint Presentation</vt:lpstr>
      <vt:lpstr>PowerPoint Presentation</vt:lpstr>
      <vt:lpstr>JTED Outcome Metrics</vt:lpstr>
      <vt:lpstr>Application Components</vt:lpstr>
      <vt:lpstr>Application Organization Capacity</vt:lpstr>
      <vt:lpstr>Documentation of Need</vt:lpstr>
      <vt:lpstr>Program Plan </vt:lpstr>
      <vt:lpstr>Program Plan </vt:lpstr>
      <vt:lpstr>Program Plan </vt:lpstr>
      <vt:lpstr>Budget Narrative, Cost Effectiveness, Return on Investment, and Sustainability </vt:lpstr>
      <vt:lpstr>Performance Goals</vt:lpstr>
      <vt:lpstr>Documents for Submission</vt:lpstr>
      <vt:lpstr>Review Criteria</vt:lpstr>
      <vt:lpstr>Submission </vt:lpstr>
      <vt:lpstr>Workforce Grants 101: An Overview of the Grant Submission Requirements under the Illinois Grant Accountability and Transparency Act</vt:lpstr>
      <vt:lpstr>Standard Application &amp;  Grant Award Documents</vt:lpstr>
      <vt:lpstr>Grant Life Cycle </vt:lpstr>
      <vt:lpstr>Illinois  Grant Accountability and Transparency Act </vt:lpstr>
      <vt:lpstr>Grantee Pre-Award Requirements </vt:lpstr>
      <vt:lpstr>GATA &amp; Indirect Cost Rate System</vt:lpstr>
      <vt:lpstr>Grantee Pre-Qualification</vt:lpstr>
      <vt:lpstr>Pre-Qualification Notification</vt:lpstr>
      <vt:lpstr>GATA Framework for Risk Assessment</vt:lpstr>
      <vt:lpstr>Indirect Cost Rate Selection  Centralized Indirect Cost System</vt:lpstr>
      <vt:lpstr>Indirect Cost Rate Proposals &amp; Elections</vt:lpstr>
      <vt:lpstr>Uniform Application  for State Grant Assistance</vt:lpstr>
      <vt:lpstr>Uniform Budget Template – Overview &amp; Purpose</vt:lpstr>
      <vt:lpstr>Uniform Budget Template – Overview &amp; Purpose</vt:lpstr>
      <vt:lpstr>Budget Expenditure Categories (Operating Grant)</vt:lpstr>
      <vt:lpstr>Budget Expenditure Categories (Operating Grant)</vt:lpstr>
      <vt:lpstr>Allowable Costs § 200.403 </vt:lpstr>
      <vt:lpstr>JTED Allowable Costs</vt:lpstr>
      <vt:lpstr>Reasonable Costs § 200.404 </vt:lpstr>
      <vt:lpstr>Allocable Costs § 200.405 </vt:lpstr>
      <vt:lpstr>Types of Costs</vt:lpstr>
      <vt:lpstr>Uniform Budget Template Outline</vt:lpstr>
      <vt:lpstr>Uniform Budget Template Section A: State of Illinois Funds</vt:lpstr>
      <vt:lpstr>Budget Considerations</vt:lpstr>
      <vt:lpstr>Budget Considerations</vt:lpstr>
      <vt:lpstr>Budget Resources </vt:lpstr>
      <vt:lpstr>For Assistance with Budget Questions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Job Training and Economic Opportunity Program Summary</dc:title>
  <dc:creator>Hampton, Shannon B.</dc:creator>
  <cp:revision>1</cp:revision>
  <dcterms:created xsi:type="dcterms:W3CDTF">2021-08-25T19:45:45Z</dcterms:created>
  <dcterms:modified xsi:type="dcterms:W3CDTF">2023-12-13T14:53:35Z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0x0101003D691C890CC1C141B3769DAEBBB08F26</vt:lpwstr>
  </property>
</Properties>
</file>