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modernComment_1B7_6846EC0C.xml" ContentType="application/vnd.ms-powerpoint.comments+xml"/>
  <Override PartName="/ppt/comments/modernComment_1B8_8CADEB3E.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4"/>
  </p:sldMasterIdLst>
  <p:notesMasterIdLst>
    <p:notesMasterId r:id="rId35"/>
  </p:notesMasterIdLst>
  <p:handoutMasterIdLst>
    <p:handoutMasterId r:id="rId36"/>
  </p:handoutMasterIdLst>
  <p:sldIdLst>
    <p:sldId id="327" r:id="rId5"/>
    <p:sldId id="442" r:id="rId6"/>
    <p:sldId id="353" r:id="rId7"/>
    <p:sldId id="360" r:id="rId8"/>
    <p:sldId id="354" r:id="rId9"/>
    <p:sldId id="372" r:id="rId10"/>
    <p:sldId id="339" r:id="rId11"/>
    <p:sldId id="373" r:id="rId12"/>
    <p:sldId id="425" r:id="rId13"/>
    <p:sldId id="450" r:id="rId14"/>
    <p:sldId id="359" r:id="rId15"/>
    <p:sldId id="393" r:id="rId16"/>
    <p:sldId id="395" r:id="rId17"/>
    <p:sldId id="401" r:id="rId18"/>
    <p:sldId id="427" r:id="rId19"/>
    <p:sldId id="428" r:id="rId20"/>
    <p:sldId id="429" r:id="rId21"/>
    <p:sldId id="361" r:id="rId22"/>
    <p:sldId id="451" r:id="rId23"/>
    <p:sldId id="362" r:id="rId24"/>
    <p:sldId id="432" r:id="rId25"/>
    <p:sldId id="443" r:id="rId26"/>
    <p:sldId id="444" r:id="rId27"/>
    <p:sldId id="445" r:id="rId28"/>
    <p:sldId id="452" r:id="rId29"/>
    <p:sldId id="448" r:id="rId30"/>
    <p:sldId id="447" r:id="rId31"/>
    <p:sldId id="439" r:id="rId32"/>
    <p:sldId id="440" r:id="rId33"/>
    <p:sldId id="430" r:id="rId3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4909C3-975F-2C85-8A58-7B50BBDA900C}" name="Monica Pruitt" initials="MP" userId="Monica Pruitt" providerId="None"/>
  <p188:author id="{15ACCCDB-BFFF-8DCA-00B5-2087AA87351D}" name="Stone, Tammy" initials="ST" userId="S::Tammy.Stone@Illinois.gov::e1ecd757-a85b-4308-804d-1244c722cbd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nes, Lisa D." initials="JLD" lastIdx="1" clrIdx="0">
    <p:extLst>
      <p:ext uri="{19B8F6BF-5375-455C-9EA6-DF929625EA0E}">
        <p15:presenceInfo xmlns:p15="http://schemas.microsoft.com/office/powerpoint/2012/main" userId="S::Lisa.D.Jones@Illinois.gov::79f6bcf7-606c-454b-be0e-907ca5ad65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0048AA"/>
    <a:srgbClr val="011EAA"/>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omments/modernComment_1B7_6846EC0C.xml><?xml version="1.0" encoding="utf-8"?>
<p188:cmLst xmlns:a="http://schemas.openxmlformats.org/drawingml/2006/main" xmlns:r="http://schemas.openxmlformats.org/officeDocument/2006/relationships" xmlns:p188="http://schemas.microsoft.com/office/powerpoint/2018/8/main">
  <p188:cm id="{8B080D11-799C-4EDF-880E-EED5924F2B8F}" authorId="{F74909C3-975F-2C85-8A58-7B50BBDA900C}" created="2023-09-28T18:29:58.358">
    <ac:txMkLst xmlns:ac="http://schemas.microsoft.com/office/drawing/2013/main/command">
      <pc:docMk xmlns:pc="http://schemas.microsoft.com/office/powerpoint/2013/main/command"/>
      <pc:sldMk xmlns:pc="http://schemas.microsoft.com/office/powerpoint/2013/main/command" cId="1749478412" sldId="439"/>
      <ac:spMk id="2" creationId="{9D5B17B5-7407-7A49-88F2-8CEA78644397}"/>
      <ac:txMk cp="0" len="24">
        <ac:context len="25" hash="3529964530"/>
      </ac:txMk>
    </ac:txMkLst>
    <p188:pos x="6346876" y="255409"/>
    <p188:txBody>
      <a:bodyPr/>
      <a:lstStyle/>
      <a:p>
        <a:r>
          <a:rPr lang="en-US"/>
          <a:t>Updated slide based on NOFO</a:t>
        </a:r>
      </a:p>
    </p188:txBody>
  </p188:cm>
</p188:cmLst>
</file>

<file path=ppt/comments/modernComment_1B8_8CADEB3E.xml><?xml version="1.0" encoding="utf-8"?>
<p188:cmLst xmlns:a="http://schemas.openxmlformats.org/drawingml/2006/main" xmlns:r="http://schemas.openxmlformats.org/officeDocument/2006/relationships" xmlns:p188="http://schemas.microsoft.com/office/powerpoint/2018/8/main">
  <p188:cm id="{8134C221-D821-4958-825E-C7B9AC61865A}" authorId="{F74909C3-975F-2C85-8A58-7B50BBDA900C}" created="2023-09-28T18:21:19.921">
    <ac:txMkLst xmlns:ac="http://schemas.microsoft.com/office/drawing/2013/main/command">
      <pc:docMk xmlns:pc="http://schemas.microsoft.com/office/powerpoint/2013/main/command"/>
      <pc:sldMk xmlns:pc="http://schemas.microsoft.com/office/powerpoint/2013/main/command" cId="2360208190" sldId="440"/>
      <ac:spMk id="2" creationId="{25E34FEA-2AAE-324E-A3C7-733EFB3F70AD}"/>
      <ac:txMk cp="0" len="15">
        <ac:context len="16" hash="1538772690"/>
      </ac:txMk>
    </ac:txMkLst>
    <p188:pos x="5556661" y="233363"/>
    <p188:txBody>
      <a:bodyPr/>
      <a:lstStyle/>
      <a:p>
        <a:r>
          <a:rPr lang="en-US"/>
          <a:t>Updated percentages based on scoring rubric.</a:t>
        </a:r>
      </a:p>
    </p188:txBody>
  </p188:cm>
</p188:cmLst>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6402A7-4BBD-1A49-893F-7A377966F530}" type="doc">
      <dgm:prSet loTypeId="urn:microsoft.com/office/officeart/2005/8/layout/radial3" loCatId="" qsTypeId="urn:microsoft.com/office/officeart/2005/8/quickstyle/simple2" qsCatId="simple" csTypeId="urn:microsoft.com/office/officeart/2005/8/colors/accent1_5" csCatId="accent1" phldr="1"/>
      <dgm:spPr/>
      <dgm:t>
        <a:bodyPr/>
        <a:lstStyle/>
        <a:p>
          <a:endParaRPr lang="en-US"/>
        </a:p>
      </dgm:t>
    </dgm:pt>
    <dgm:pt modelId="{2A989239-8096-C545-BF64-1600BF3AADC6}">
      <dgm:prSet phldrT="[Text]" custT="1"/>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i="0">
              <a:solidFill>
                <a:schemeClr val="bg1"/>
              </a:solidFill>
              <a:effectLst>
                <a:outerShdw blurRad="63500" sx="102000" sy="102000" algn="ctr" rotWithShape="0">
                  <a:prstClr val="black">
                    <a:alpha val="40000"/>
                  </a:prstClr>
                </a:outerShdw>
              </a:effectLst>
              <a:latin typeface="+mn-lt"/>
              <a:cs typeface="Malayalam MN" pitchFamily="2" charset="0"/>
            </a:rPr>
            <a:t>Targeted Industries</a:t>
          </a:r>
          <a:endParaRPr lang="en-US" sz="1400" b="1">
            <a:solidFill>
              <a:schemeClr val="bg1"/>
            </a:solidFill>
            <a:effectLst>
              <a:outerShdw blurRad="63500" sx="102000" sy="102000" algn="ctr" rotWithShape="0">
                <a:prstClr val="black">
                  <a:alpha val="40000"/>
                </a:prstClr>
              </a:outerShdw>
            </a:effectLst>
            <a:latin typeface="+mn-lt"/>
            <a:cs typeface="Malayalam MN" pitchFamily="2" charset="0"/>
          </a:endParaRPr>
        </a:p>
      </dgm:t>
    </dgm:pt>
    <dgm:pt modelId="{D756F3B4-5100-454B-825A-C6B2C8A66CBC}" type="parTrans" cxnId="{21378859-3796-584A-A250-BDB314F16B1F}">
      <dgm:prSet/>
      <dgm:spPr/>
      <dgm:t>
        <a:bodyPr/>
        <a:lstStyle/>
        <a:p>
          <a:endParaRPr lang="en-US"/>
        </a:p>
      </dgm:t>
    </dgm:pt>
    <dgm:pt modelId="{1D8A119A-0EF9-9942-B4F0-6B5CAA325415}" type="sibTrans" cxnId="{21378859-3796-584A-A250-BDB314F16B1F}">
      <dgm:prSet/>
      <dgm:spPr/>
      <dgm:t>
        <a:bodyPr/>
        <a:lstStyle/>
        <a:p>
          <a:endParaRPr lang="en-US"/>
        </a:p>
      </dgm:t>
    </dgm:pt>
    <dgm:pt modelId="{1A53B02B-8055-3D4D-9B01-5719CA472919}">
      <dgm:prSet phldrT="[Text]"/>
      <dgm:sp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b="1">
              <a:solidFill>
                <a:schemeClr val="bg1"/>
              </a:solidFill>
              <a:effectLst>
                <a:outerShdw blurRad="63500" sx="102000" sy="102000" algn="ctr" rotWithShape="0">
                  <a:prstClr val="black">
                    <a:alpha val="40000"/>
                  </a:prstClr>
                </a:outerShdw>
              </a:effectLst>
              <a:latin typeface="+mn-lt"/>
              <a:cs typeface="Malayalam MN" pitchFamily="2" charset="0"/>
            </a:rPr>
            <a:t>Targeted Populations</a:t>
          </a:r>
        </a:p>
      </dgm:t>
    </dgm:pt>
    <dgm:pt modelId="{DF20F22B-F90A-5047-9655-484EDB7E063D}" type="parTrans" cxnId="{E997DFB8-D38E-9247-854C-85955D98FBB8}">
      <dgm:prSet/>
      <dgm:spPr/>
      <dgm:t>
        <a:bodyPr/>
        <a:lstStyle/>
        <a:p>
          <a:endParaRPr lang="en-US"/>
        </a:p>
      </dgm:t>
    </dgm:pt>
    <dgm:pt modelId="{84F0E6C5-685F-DA42-B744-46FEB5BFE0E7}" type="sibTrans" cxnId="{E997DFB8-D38E-9247-854C-85955D98FBB8}">
      <dgm:prSet/>
      <dgm:spPr/>
      <dgm:t>
        <a:bodyPr/>
        <a:lstStyle/>
        <a:p>
          <a:endParaRPr lang="en-US"/>
        </a:p>
      </dgm:t>
    </dgm:pt>
    <dgm:pt modelId="{112044E5-FE6B-DF42-9E83-4482C772C539}">
      <dgm:prSet phldrT="[Text]" custT="1"/>
      <dgm:spPr>
        <a:solidFill>
          <a:srgbClr val="00B0F0"/>
        </a:solidFill>
        <a:ln>
          <a:solidFill>
            <a:srgbClr val="7030A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300" b="1" i="0" dirty="0">
              <a:solidFill>
                <a:schemeClr val="bg1"/>
              </a:solidFill>
              <a:effectLst>
                <a:outerShdw blurRad="63500" sx="102000" sy="102000" algn="ctr" rotWithShape="0">
                  <a:prstClr val="black">
                    <a:alpha val="40000"/>
                  </a:prstClr>
                </a:outerShdw>
              </a:effectLst>
              <a:latin typeface="+mn-lt"/>
              <a:cs typeface="Malayalam MN" pitchFamily="2" charset="0"/>
            </a:rPr>
            <a:t>Targeted Communities</a:t>
          </a:r>
        </a:p>
      </dgm:t>
    </dgm:pt>
    <dgm:pt modelId="{8074EBC2-453E-954D-A191-982F3EB1B74A}" type="parTrans" cxnId="{8C6BE8A0-9AB3-454E-8B52-6170E9DDA727}">
      <dgm:prSet/>
      <dgm:spPr/>
      <dgm:t>
        <a:bodyPr/>
        <a:lstStyle/>
        <a:p>
          <a:endParaRPr lang="en-US"/>
        </a:p>
      </dgm:t>
    </dgm:pt>
    <dgm:pt modelId="{A2874127-B473-0240-93F2-A3E8460A3F2F}" type="sibTrans" cxnId="{8C6BE8A0-9AB3-454E-8B52-6170E9DDA727}">
      <dgm:prSet/>
      <dgm:spPr/>
      <dgm:t>
        <a:bodyPr/>
        <a:lstStyle/>
        <a:p>
          <a:endParaRPr lang="en-US"/>
        </a:p>
      </dgm:t>
    </dgm:pt>
    <dgm:pt modelId="{CFA6BDA9-9875-2544-B4C6-AF95F2667483}">
      <dgm:prSet custT="1"/>
      <dgm:spPr>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a:solidFill>
                <a:schemeClr val="bg1"/>
              </a:solidFill>
              <a:effectLst>
                <a:outerShdw blurRad="63500" sx="102000" sy="102000" algn="ctr" rotWithShape="0">
                  <a:prstClr val="black">
                    <a:alpha val="40000"/>
                  </a:prstClr>
                </a:outerShdw>
              </a:effectLst>
              <a:latin typeface="+mn-lt"/>
              <a:cs typeface="Malayalam MN" pitchFamily="2" charset="0"/>
            </a:rPr>
            <a:t>Program Categories</a:t>
          </a:r>
        </a:p>
      </dgm:t>
    </dgm:pt>
    <dgm:pt modelId="{7BECAA3A-9B03-2545-A2B2-4988BDF74CC6}" type="parTrans" cxnId="{6448491D-EF36-E14B-B2AF-C353F1C420BF}">
      <dgm:prSet/>
      <dgm:spPr/>
      <dgm:t>
        <a:bodyPr/>
        <a:lstStyle/>
        <a:p>
          <a:endParaRPr lang="en-US"/>
        </a:p>
      </dgm:t>
    </dgm:pt>
    <dgm:pt modelId="{1E9F294B-5759-8141-92F9-F1E320114633}" type="sibTrans" cxnId="{6448491D-EF36-E14B-B2AF-C353F1C420BF}">
      <dgm:prSet/>
      <dgm:spPr/>
      <dgm:t>
        <a:bodyPr/>
        <a:lstStyle/>
        <a:p>
          <a:endParaRPr lang="en-US"/>
        </a:p>
      </dgm:t>
    </dgm:pt>
    <dgm:pt modelId="{51E23919-1D54-FF48-BD69-F8DA620F0A8F}">
      <dgm:prSet custT="1"/>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a:solidFill>
                <a:schemeClr val="bg1"/>
              </a:solidFill>
              <a:effectLst>
                <a:outerShdw blurRad="63500" sx="102000" sy="102000" algn="ctr" rotWithShape="0">
                  <a:prstClr val="black">
                    <a:alpha val="40000"/>
                  </a:prstClr>
                </a:outerShdw>
              </a:effectLst>
              <a:latin typeface="+mn-lt"/>
              <a:cs typeface="Malayalam MN" pitchFamily="2" charset="0"/>
            </a:rPr>
            <a:t>Eligible Entities</a:t>
          </a:r>
        </a:p>
      </dgm:t>
    </dgm:pt>
    <dgm:pt modelId="{5A243923-A749-A14D-B2DF-6F7243A5C917}" type="parTrans" cxnId="{C37FDBB1-4EA7-7441-B952-F758E6970113}">
      <dgm:prSet/>
      <dgm:spPr/>
      <dgm:t>
        <a:bodyPr/>
        <a:lstStyle/>
        <a:p>
          <a:endParaRPr lang="en-US"/>
        </a:p>
      </dgm:t>
    </dgm:pt>
    <dgm:pt modelId="{0EDAA739-56E4-144E-8EDE-05C81C937072}" type="sibTrans" cxnId="{C37FDBB1-4EA7-7441-B952-F758E6970113}">
      <dgm:prSet/>
      <dgm:spPr/>
      <dgm:t>
        <a:bodyPr/>
        <a:lstStyle/>
        <a:p>
          <a:endParaRPr lang="en-US"/>
        </a:p>
      </dgm:t>
    </dgm:pt>
    <dgm:pt modelId="{10FC597F-A18A-BC47-80EB-6C8B367D767C}">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3200" b="1" dirty="0">
              <a:effectLst>
                <a:outerShdw blurRad="63500" sx="102000" sy="102000" algn="ctr" rotWithShape="0">
                  <a:prstClr val="black">
                    <a:alpha val="40000"/>
                  </a:prstClr>
                </a:outerShdw>
              </a:effectLst>
              <a:latin typeface="+mn-lt"/>
              <a:cs typeface="Malayalam MN" pitchFamily="2" charset="0"/>
            </a:rPr>
            <a:t>Program Elements</a:t>
          </a:r>
        </a:p>
      </dgm:t>
    </dgm:pt>
    <dgm:pt modelId="{87BF8833-8159-BA42-910F-571B4ABEBDA2}" type="parTrans" cxnId="{7D1A3CBA-F279-F543-957D-7DF667B1404D}">
      <dgm:prSet/>
      <dgm:spPr/>
      <dgm:t>
        <a:bodyPr/>
        <a:lstStyle/>
        <a:p>
          <a:endParaRPr lang="en-US"/>
        </a:p>
      </dgm:t>
    </dgm:pt>
    <dgm:pt modelId="{D798F409-807B-864A-A498-6A5E08EE887A}" type="sibTrans" cxnId="{7D1A3CBA-F279-F543-957D-7DF667B1404D}">
      <dgm:prSet/>
      <dgm:spPr/>
      <dgm:t>
        <a:bodyPr/>
        <a:lstStyle/>
        <a:p>
          <a:endParaRPr lang="en-US"/>
        </a:p>
      </dgm:t>
    </dgm:pt>
    <dgm:pt modelId="{69C88A10-2924-4E4F-B60F-7C39604C208E}">
      <dgm:prSet custT="1"/>
      <dgm:spPr>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dirty="0">
              <a:solidFill>
                <a:schemeClr val="bg1"/>
              </a:solidFill>
              <a:effectLst>
                <a:outerShdw blurRad="63500" sx="102000" sy="102000" algn="ctr" rotWithShape="0">
                  <a:prstClr val="black">
                    <a:alpha val="40000"/>
                  </a:prstClr>
                </a:outerShdw>
              </a:effectLst>
              <a:latin typeface="+mn-lt"/>
              <a:cs typeface="Malayalam MN" pitchFamily="2" charset="0"/>
            </a:rPr>
            <a:t>Program Priorities</a:t>
          </a:r>
        </a:p>
      </dgm:t>
    </dgm:pt>
    <dgm:pt modelId="{C486A40D-0E01-4739-8B73-7468B8EA2060}" type="parTrans" cxnId="{CF9A60E3-03B8-4D43-B6BE-87656A3518AB}">
      <dgm:prSet/>
      <dgm:spPr/>
      <dgm:t>
        <a:bodyPr/>
        <a:lstStyle/>
        <a:p>
          <a:endParaRPr lang="en-US"/>
        </a:p>
      </dgm:t>
    </dgm:pt>
    <dgm:pt modelId="{B71B488A-51B8-4C50-AAAB-6EF0E4BABF5B}" type="sibTrans" cxnId="{CF9A60E3-03B8-4D43-B6BE-87656A3518AB}">
      <dgm:prSet/>
      <dgm:spPr/>
      <dgm:t>
        <a:bodyPr/>
        <a:lstStyle/>
        <a:p>
          <a:endParaRPr lang="en-US"/>
        </a:p>
      </dgm:t>
    </dgm:pt>
    <dgm:pt modelId="{94694337-1CA0-494D-BE42-FDA8D0DF538E}" type="pres">
      <dgm:prSet presAssocID="{E06402A7-4BBD-1A49-893F-7A377966F530}" presName="composite" presStyleCnt="0">
        <dgm:presLayoutVars>
          <dgm:chMax val="1"/>
          <dgm:dir/>
          <dgm:resizeHandles val="exact"/>
        </dgm:presLayoutVars>
      </dgm:prSet>
      <dgm:spPr/>
    </dgm:pt>
    <dgm:pt modelId="{F122D1DC-8F00-2E43-AD13-1479B9EF4071}" type="pres">
      <dgm:prSet presAssocID="{E06402A7-4BBD-1A49-893F-7A377966F530}" presName="radial" presStyleCnt="0">
        <dgm:presLayoutVars>
          <dgm:animLvl val="ctr"/>
        </dgm:presLayoutVars>
      </dgm:prSet>
      <dgm:spPr/>
    </dgm:pt>
    <dgm:pt modelId="{03002073-7E88-EB4C-8606-4B0D0F6BDE41}" type="pres">
      <dgm:prSet presAssocID="{10FC597F-A18A-BC47-80EB-6C8B367D767C}" presName="centerShape" presStyleLbl="vennNode1" presStyleIdx="0" presStyleCnt="7"/>
      <dgm:spPr/>
    </dgm:pt>
    <dgm:pt modelId="{CA5114AD-DBBA-DC49-9899-E24C48D26DAB}" type="pres">
      <dgm:prSet presAssocID="{51E23919-1D54-FF48-BD69-F8DA620F0A8F}" presName="node" presStyleLbl="vennNode1" presStyleIdx="1" presStyleCnt="7">
        <dgm:presLayoutVars>
          <dgm:bulletEnabled val="1"/>
        </dgm:presLayoutVars>
      </dgm:prSet>
      <dgm:spPr/>
    </dgm:pt>
    <dgm:pt modelId="{EA0EFF2A-DAFC-4E4D-A776-162DF4FEFFFE}" type="pres">
      <dgm:prSet presAssocID="{2A989239-8096-C545-BF64-1600BF3AADC6}" presName="node" presStyleLbl="vennNode1" presStyleIdx="2" presStyleCnt="7">
        <dgm:presLayoutVars>
          <dgm:bulletEnabled val="1"/>
        </dgm:presLayoutVars>
      </dgm:prSet>
      <dgm:spPr/>
    </dgm:pt>
    <dgm:pt modelId="{C027D90A-64E1-0149-AFC1-013BD88F2D3B}" type="pres">
      <dgm:prSet presAssocID="{1A53B02B-8055-3D4D-9B01-5719CA472919}" presName="node" presStyleLbl="vennNode1" presStyleIdx="3" presStyleCnt="7">
        <dgm:presLayoutVars>
          <dgm:bulletEnabled val="1"/>
        </dgm:presLayoutVars>
      </dgm:prSet>
      <dgm:spPr/>
    </dgm:pt>
    <dgm:pt modelId="{D6DA3358-275B-7247-ADEB-775E9D05F19F}" type="pres">
      <dgm:prSet presAssocID="{112044E5-FE6B-DF42-9E83-4482C772C539}" presName="node" presStyleLbl="vennNode1" presStyleIdx="4" presStyleCnt="7" custScaleX="101057">
        <dgm:presLayoutVars>
          <dgm:bulletEnabled val="1"/>
        </dgm:presLayoutVars>
      </dgm:prSet>
      <dgm:spPr/>
    </dgm:pt>
    <dgm:pt modelId="{172920A8-70F3-DE4E-B743-C3F5A2AEE45E}" type="pres">
      <dgm:prSet presAssocID="{CFA6BDA9-9875-2544-B4C6-AF95F2667483}" presName="node" presStyleLbl="vennNode1" presStyleIdx="5" presStyleCnt="7">
        <dgm:presLayoutVars>
          <dgm:bulletEnabled val="1"/>
        </dgm:presLayoutVars>
      </dgm:prSet>
      <dgm:spPr/>
    </dgm:pt>
    <dgm:pt modelId="{48EA5D13-61F5-4AB5-BBE6-2809AB8365F5}" type="pres">
      <dgm:prSet presAssocID="{69C88A10-2924-4E4F-B60F-7C39604C208E}" presName="node" presStyleLbl="vennNode1" presStyleIdx="6" presStyleCnt="7">
        <dgm:presLayoutVars>
          <dgm:bulletEnabled val="1"/>
        </dgm:presLayoutVars>
      </dgm:prSet>
      <dgm:spPr/>
    </dgm:pt>
  </dgm:ptLst>
  <dgm:cxnLst>
    <dgm:cxn modelId="{9D0BF211-83E6-E048-B6C8-8FF47BB913AB}" type="presOf" srcId="{10FC597F-A18A-BC47-80EB-6C8B367D767C}" destId="{03002073-7E88-EB4C-8606-4B0D0F6BDE41}" srcOrd="0" destOrd="0" presId="urn:microsoft.com/office/officeart/2005/8/layout/radial3"/>
    <dgm:cxn modelId="{F981FF19-DD09-F349-8475-8A11BF428FD7}" type="presOf" srcId="{E06402A7-4BBD-1A49-893F-7A377966F530}" destId="{94694337-1CA0-494D-BE42-FDA8D0DF538E}" srcOrd="0" destOrd="0" presId="urn:microsoft.com/office/officeart/2005/8/layout/radial3"/>
    <dgm:cxn modelId="{7451071A-396C-5A41-9B6B-B6D4E62D5D0D}" type="presOf" srcId="{2A989239-8096-C545-BF64-1600BF3AADC6}" destId="{EA0EFF2A-DAFC-4E4D-A776-162DF4FEFFFE}" srcOrd="0" destOrd="0" presId="urn:microsoft.com/office/officeart/2005/8/layout/radial3"/>
    <dgm:cxn modelId="{D338621C-67B0-0D4B-A25E-3F4C27DDB856}" type="presOf" srcId="{112044E5-FE6B-DF42-9E83-4482C772C539}" destId="{D6DA3358-275B-7247-ADEB-775E9D05F19F}" srcOrd="0" destOrd="0" presId="urn:microsoft.com/office/officeart/2005/8/layout/radial3"/>
    <dgm:cxn modelId="{6448491D-EF36-E14B-B2AF-C353F1C420BF}" srcId="{10FC597F-A18A-BC47-80EB-6C8B367D767C}" destId="{CFA6BDA9-9875-2544-B4C6-AF95F2667483}" srcOrd="4" destOrd="0" parTransId="{7BECAA3A-9B03-2545-A2B2-4988BDF74CC6}" sibTransId="{1E9F294B-5759-8141-92F9-F1E320114633}"/>
    <dgm:cxn modelId="{F0CEB939-757E-470C-A152-B537A328B06A}" type="presOf" srcId="{69C88A10-2924-4E4F-B60F-7C39604C208E}" destId="{48EA5D13-61F5-4AB5-BBE6-2809AB8365F5}" srcOrd="0" destOrd="0" presId="urn:microsoft.com/office/officeart/2005/8/layout/radial3"/>
    <dgm:cxn modelId="{EE21F241-47FD-0840-B580-D486A82481B6}" type="presOf" srcId="{1A53B02B-8055-3D4D-9B01-5719CA472919}" destId="{C027D90A-64E1-0149-AFC1-013BD88F2D3B}" srcOrd="0" destOrd="0" presId="urn:microsoft.com/office/officeart/2005/8/layout/radial3"/>
    <dgm:cxn modelId="{395EF647-3140-AF40-B3BB-0417A94D9051}" type="presOf" srcId="{51E23919-1D54-FF48-BD69-F8DA620F0A8F}" destId="{CA5114AD-DBBA-DC49-9899-E24C48D26DAB}" srcOrd="0" destOrd="0" presId="urn:microsoft.com/office/officeart/2005/8/layout/radial3"/>
    <dgm:cxn modelId="{21378859-3796-584A-A250-BDB314F16B1F}" srcId="{10FC597F-A18A-BC47-80EB-6C8B367D767C}" destId="{2A989239-8096-C545-BF64-1600BF3AADC6}" srcOrd="1" destOrd="0" parTransId="{D756F3B4-5100-454B-825A-C6B2C8A66CBC}" sibTransId="{1D8A119A-0EF9-9942-B4F0-6B5CAA325415}"/>
    <dgm:cxn modelId="{A37C8197-FAC2-ED46-A2D2-DF67840864B2}" type="presOf" srcId="{CFA6BDA9-9875-2544-B4C6-AF95F2667483}" destId="{172920A8-70F3-DE4E-B743-C3F5A2AEE45E}" srcOrd="0" destOrd="0" presId="urn:microsoft.com/office/officeart/2005/8/layout/radial3"/>
    <dgm:cxn modelId="{8C6BE8A0-9AB3-454E-8B52-6170E9DDA727}" srcId="{10FC597F-A18A-BC47-80EB-6C8B367D767C}" destId="{112044E5-FE6B-DF42-9E83-4482C772C539}" srcOrd="3" destOrd="0" parTransId="{8074EBC2-453E-954D-A191-982F3EB1B74A}" sibTransId="{A2874127-B473-0240-93F2-A3E8460A3F2F}"/>
    <dgm:cxn modelId="{C37FDBB1-4EA7-7441-B952-F758E6970113}" srcId="{10FC597F-A18A-BC47-80EB-6C8B367D767C}" destId="{51E23919-1D54-FF48-BD69-F8DA620F0A8F}" srcOrd="0" destOrd="0" parTransId="{5A243923-A749-A14D-B2DF-6F7243A5C917}" sibTransId="{0EDAA739-56E4-144E-8EDE-05C81C937072}"/>
    <dgm:cxn modelId="{E997DFB8-D38E-9247-854C-85955D98FBB8}" srcId="{10FC597F-A18A-BC47-80EB-6C8B367D767C}" destId="{1A53B02B-8055-3D4D-9B01-5719CA472919}" srcOrd="2" destOrd="0" parTransId="{DF20F22B-F90A-5047-9655-484EDB7E063D}" sibTransId="{84F0E6C5-685F-DA42-B744-46FEB5BFE0E7}"/>
    <dgm:cxn modelId="{7D1A3CBA-F279-F543-957D-7DF667B1404D}" srcId="{E06402A7-4BBD-1A49-893F-7A377966F530}" destId="{10FC597F-A18A-BC47-80EB-6C8B367D767C}" srcOrd="0" destOrd="0" parTransId="{87BF8833-8159-BA42-910F-571B4ABEBDA2}" sibTransId="{D798F409-807B-864A-A498-6A5E08EE887A}"/>
    <dgm:cxn modelId="{CF9A60E3-03B8-4D43-B6BE-87656A3518AB}" srcId="{10FC597F-A18A-BC47-80EB-6C8B367D767C}" destId="{69C88A10-2924-4E4F-B60F-7C39604C208E}" srcOrd="5" destOrd="0" parTransId="{C486A40D-0E01-4739-8B73-7468B8EA2060}" sibTransId="{B71B488A-51B8-4C50-AAAB-6EF0E4BABF5B}"/>
    <dgm:cxn modelId="{F1476F0F-950D-3D4C-8375-576F013B82AB}" type="presParOf" srcId="{94694337-1CA0-494D-BE42-FDA8D0DF538E}" destId="{F122D1DC-8F00-2E43-AD13-1479B9EF4071}" srcOrd="0" destOrd="0" presId="urn:microsoft.com/office/officeart/2005/8/layout/radial3"/>
    <dgm:cxn modelId="{C455865F-DBE3-4A45-B1E6-EC089F732329}" type="presParOf" srcId="{F122D1DC-8F00-2E43-AD13-1479B9EF4071}" destId="{03002073-7E88-EB4C-8606-4B0D0F6BDE41}" srcOrd="0" destOrd="0" presId="urn:microsoft.com/office/officeart/2005/8/layout/radial3"/>
    <dgm:cxn modelId="{5A946ED9-70D7-AA47-AE86-FEAD93AF31DA}" type="presParOf" srcId="{F122D1DC-8F00-2E43-AD13-1479B9EF4071}" destId="{CA5114AD-DBBA-DC49-9899-E24C48D26DAB}" srcOrd="1" destOrd="0" presId="urn:microsoft.com/office/officeart/2005/8/layout/radial3"/>
    <dgm:cxn modelId="{F9C16640-CB6A-404D-9C7F-1E5F572255FA}" type="presParOf" srcId="{F122D1DC-8F00-2E43-AD13-1479B9EF4071}" destId="{EA0EFF2A-DAFC-4E4D-A776-162DF4FEFFFE}" srcOrd="2" destOrd="0" presId="urn:microsoft.com/office/officeart/2005/8/layout/radial3"/>
    <dgm:cxn modelId="{09B5ABA9-0F9D-AF43-84B0-6FC6DF9EA82E}" type="presParOf" srcId="{F122D1DC-8F00-2E43-AD13-1479B9EF4071}" destId="{C027D90A-64E1-0149-AFC1-013BD88F2D3B}" srcOrd="3" destOrd="0" presId="urn:microsoft.com/office/officeart/2005/8/layout/radial3"/>
    <dgm:cxn modelId="{23AC3B62-CC57-C644-9DA7-FF6E69F5F6C0}" type="presParOf" srcId="{F122D1DC-8F00-2E43-AD13-1479B9EF4071}" destId="{D6DA3358-275B-7247-ADEB-775E9D05F19F}" srcOrd="4" destOrd="0" presId="urn:microsoft.com/office/officeart/2005/8/layout/radial3"/>
    <dgm:cxn modelId="{C1578D25-B0FC-854C-91FF-AD6E3A4B0DFD}" type="presParOf" srcId="{F122D1DC-8F00-2E43-AD13-1479B9EF4071}" destId="{172920A8-70F3-DE4E-B743-C3F5A2AEE45E}" srcOrd="5" destOrd="0" presId="urn:microsoft.com/office/officeart/2005/8/layout/radial3"/>
    <dgm:cxn modelId="{1F81D13A-D231-4B29-A74D-A14D52771A52}" type="presParOf" srcId="{F122D1DC-8F00-2E43-AD13-1479B9EF4071}" destId="{48EA5D13-61F5-4AB5-BBE6-2809AB8365F5}"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05CBBC0-0E68-424F-85D2-E7DAC0C388B6}"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en-US"/>
        </a:p>
      </dgm:t>
    </dgm:pt>
    <dgm:pt modelId="{2C6F5564-1841-2943-BFB0-540F0A893BD0}">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Outreach and Recruitment </a:t>
          </a:r>
        </a:p>
      </dgm:t>
    </dgm:pt>
    <dgm:pt modelId="{8948B489-53AF-4B44-A140-D42BB5BDAB69}" type="parTrans" cxnId="{5A59255B-04F4-A74E-9545-B34A4A2FA457}">
      <dgm:prSet/>
      <dgm:spPr/>
      <dgm:t>
        <a:bodyPr/>
        <a:lstStyle/>
        <a:p>
          <a:endParaRPr lang="en-US" sz="800"/>
        </a:p>
      </dgm:t>
    </dgm:pt>
    <dgm:pt modelId="{6D7DE231-AA81-AB47-92FB-01B04A5B0B64}" type="sibTrans" cxnId="{5A59255B-04F4-A74E-9545-B34A4A2FA457}">
      <dgm:prSet/>
      <dgm:spPr/>
      <dgm:t>
        <a:bodyPr/>
        <a:lstStyle/>
        <a:p>
          <a:endParaRPr lang="en-US" sz="800"/>
        </a:p>
      </dgm:t>
    </dgm:pt>
    <dgm:pt modelId="{0BD133D1-0897-944D-B7A9-6C39B82CCC1F}">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Employer Engagement </a:t>
          </a:r>
        </a:p>
      </dgm:t>
    </dgm:pt>
    <dgm:pt modelId="{51E054A5-00D2-464A-905C-B8E0EC769C28}" type="parTrans" cxnId="{1C96196E-1099-E046-B45C-DD3B58B7FB64}">
      <dgm:prSet/>
      <dgm:spPr/>
      <dgm:t>
        <a:bodyPr/>
        <a:lstStyle/>
        <a:p>
          <a:endParaRPr lang="en-US" sz="800"/>
        </a:p>
      </dgm:t>
    </dgm:pt>
    <dgm:pt modelId="{24899F01-BC50-1647-90C4-A8307AF71F15}" type="sibTrans" cxnId="{1C96196E-1099-E046-B45C-DD3B58B7FB64}">
      <dgm:prSet/>
      <dgm:spPr/>
      <dgm:t>
        <a:bodyPr/>
        <a:lstStyle/>
        <a:p>
          <a:endParaRPr lang="en-US" sz="800"/>
        </a:p>
      </dgm:t>
    </dgm:pt>
    <dgm:pt modelId="{285E6F6C-12C9-F642-820C-6B3E286FCB5D}">
      <dgm:prSet phldrT="[Text]" custT="1"/>
      <dgm: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dgm:spPr>
      <dgm:t>
        <a:bodyPr vert="horz" anchor="ctr"/>
        <a:lstStyle/>
        <a:p>
          <a:pPr algn="ctr">
            <a:buFont typeface="Arial" panose="020B0604020202020204" pitchFamily="34" charset="0"/>
            <a:buChar char="•"/>
          </a:pPr>
          <a:r>
            <a:rPr lang="en-US" sz="800" b="1"/>
            <a:t>Career Planning </a:t>
          </a:r>
          <a:r>
            <a:rPr lang="en-US" sz="800"/>
            <a:t> </a:t>
          </a:r>
        </a:p>
      </dgm:t>
    </dgm:pt>
    <dgm:pt modelId="{7DDED381-0DBC-8443-9B1B-7146D8DC2D1E}" type="parTrans" cxnId="{D2717079-FD75-9544-AAB4-8990F5A3DA2E}">
      <dgm:prSet/>
      <dgm:spPr/>
      <dgm:t>
        <a:bodyPr/>
        <a:lstStyle/>
        <a:p>
          <a:endParaRPr lang="en-US" sz="800"/>
        </a:p>
      </dgm:t>
    </dgm:pt>
    <dgm:pt modelId="{B9159E34-BAE6-AF4A-BAEC-AAB9706418C3}" type="sibTrans" cxnId="{D2717079-FD75-9544-AAB4-8990F5A3DA2E}">
      <dgm:prSet/>
      <dgm:spPr/>
      <dgm:t>
        <a:bodyPr/>
        <a:lstStyle/>
        <a:p>
          <a:endParaRPr lang="en-US" sz="800"/>
        </a:p>
      </dgm:t>
    </dgm:pt>
    <dgm:pt modelId="{48810DE5-E7D4-D941-8BA3-BBF26381AF60}">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Training </a:t>
          </a:r>
        </a:p>
      </dgm:t>
    </dgm:pt>
    <dgm:pt modelId="{AADD0A66-0747-F24C-AAD6-F9B4C2185DBC}" type="parTrans" cxnId="{E188474A-F975-294C-9C82-48D1E7B712BC}">
      <dgm:prSet/>
      <dgm:spPr/>
      <dgm:t>
        <a:bodyPr/>
        <a:lstStyle/>
        <a:p>
          <a:endParaRPr lang="en-US" sz="800"/>
        </a:p>
      </dgm:t>
    </dgm:pt>
    <dgm:pt modelId="{D26231BF-775E-8C4F-8729-FE1C6D09F473}" type="sibTrans" cxnId="{E188474A-F975-294C-9C82-48D1E7B712BC}">
      <dgm:prSet/>
      <dgm:spPr/>
      <dgm:t>
        <a:bodyPr/>
        <a:lstStyle/>
        <a:p>
          <a:endParaRPr lang="en-US" sz="800"/>
        </a:p>
      </dgm:t>
    </dgm:pt>
    <dgm:pt modelId="{C3C28365-2D66-404A-B006-6BB8B8E1EE4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lnSpc>
              <a:spcPct val="100000"/>
            </a:lnSpc>
            <a:spcAft>
              <a:spcPts val="0"/>
            </a:spcAft>
            <a:buFont typeface="Arial" panose="020B0604020202020204" pitchFamily="34" charset="0"/>
            <a:buChar char="•"/>
          </a:pPr>
          <a:r>
            <a:rPr lang="en-US" sz="800" b="1"/>
            <a:t>Work-Based Learning /</a:t>
          </a:r>
        </a:p>
        <a:p>
          <a:pPr>
            <a:lnSpc>
              <a:spcPct val="100000"/>
            </a:lnSpc>
            <a:spcAft>
              <a:spcPts val="0"/>
            </a:spcAft>
            <a:buFont typeface="Arial" panose="020B0604020202020204" pitchFamily="34" charset="0"/>
            <a:buChar char="•"/>
          </a:pPr>
          <a:r>
            <a:rPr lang="en-US" sz="800" b="1"/>
            <a:t> Work-Based Training </a:t>
          </a:r>
        </a:p>
      </dgm:t>
    </dgm:pt>
    <dgm:pt modelId="{13FEE412-BA8B-544D-AFEC-366E424CDC23}" type="parTrans" cxnId="{0A83B197-142F-D642-A153-C7445E72FBC2}">
      <dgm:prSet/>
      <dgm:spPr/>
      <dgm:t>
        <a:bodyPr/>
        <a:lstStyle/>
        <a:p>
          <a:endParaRPr lang="en-US" sz="800"/>
        </a:p>
      </dgm:t>
    </dgm:pt>
    <dgm:pt modelId="{A578E260-D590-5141-85E3-70E19D7B3E30}" type="sibTrans" cxnId="{0A83B197-142F-D642-A153-C7445E72FBC2}">
      <dgm:prSet/>
      <dgm:spPr/>
      <dgm:t>
        <a:bodyPr/>
        <a:lstStyle/>
        <a:p>
          <a:endParaRPr lang="en-US" sz="800"/>
        </a:p>
      </dgm:t>
    </dgm:pt>
    <dgm:pt modelId="{7B39E6BC-0DB4-1B4C-BE25-32E252D299E5}">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dirty="0"/>
            <a:t>Supportive Services / Barrier Reduction Funds </a:t>
          </a:r>
        </a:p>
      </dgm:t>
    </dgm:pt>
    <dgm:pt modelId="{547773DF-C7C9-A647-A203-9E188129A0FF}" type="parTrans" cxnId="{4294197A-379D-3F4E-AA0A-6182E7412BE5}">
      <dgm:prSet/>
      <dgm:spPr/>
      <dgm:t>
        <a:bodyPr/>
        <a:lstStyle/>
        <a:p>
          <a:endParaRPr lang="en-US" sz="800"/>
        </a:p>
      </dgm:t>
    </dgm:pt>
    <dgm:pt modelId="{2D57D365-1F8F-4144-9AC4-8E3BD9B46E75}" type="sibTrans" cxnId="{4294197A-379D-3F4E-AA0A-6182E7412BE5}">
      <dgm:prSet/>
      <dgm:spPr/>
      <dgm:t>
        <a:bodyPr/>
        <a:lstStyle/>
        <a:p>
          <a:endParaRPr lang="en-US" sz="800"/>
        </a:p>
      </dgm:t>
    </dgm:pt>
    <dgm:pt modelId="{D0153052-A9E5-B344-848B-9D1B597FE1AA}">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Placement </a:t>
          </a:r>
        </a:p>
      </dgm:t>
    </dgm:pt>
    <dgm:pt modelId="{A2953F03-C124-0C47-8B7A-12414F6051BE}" type="parTrans" cxnId="{A53A3BD9-C416-4649-98D7-DEE250E02071}">
      <dgm:prSet/>
      <dgm:spPr/>
      <dgm:t>
        <a:bodyPr/>
        <a:lstStyle/>
        <a:p>
          <a:endParaRPr lang="en-US" sz="800"/>
        </a:p>
      </dgm:t>
    </dgm:pt>
    <dgm:pt modelId="{133768B4-CEFF-BE4F-8705-C0D4366CE66B}" type="sibTrans" cxnId="{A53A3BD9-C416-4649-98D7-DEE250E02071}">
      <dgm:prSet/>
      <dgm:spPr/>
      <dgm:t>
        <a:bodyPr/>
        <a:lstStyle/>
        <a:p>
          <a:endParaRPr lang="en-US" sz="800"/>
        </a:p>
      </dgm:t>
    </dgm:pt>
    <dgm:pt modelId="{5BA827FD-E315-6249-8368-83DB24009AD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Follow-Up </a:t>
          </a:r>
        </a:p>
      </dgm:t>
    </dgm:pt>
    <dgm:pt modelId="{052E1FA8-CA77-0543-A24C-0A7C52A66199}" type="parTrans" cxnId="{05900BCB-10C1-0D4F-B644-C8738133D7D3}">
      <dgm:prSet/>
      <dgm:spPr/>
      <dgm:t>
        <a:bodyPr/>
        <a:lstStyle/>
        <a:p>
          <a:endParaRPr lang="en-US" sz="800"/>
        </a:p>
      </dgm:t>
    </dgm:pt>
    <dgm:pt modelId="{DF243A6D-290C-A54B-A1B3-D695B187AE1B}" type="sibTrans" cxnId="{05900BCB-10C1-0D4F-B644-C8738133D7D3}">
      <dgm:prSet/>
      <dgm:spPr/>
      <dgm:t>
        <a:bodyPr/>
        <a:lstStyle/>
        <a:p>
          <a:endParaRPr lang="en-US" sz="800"/>
        </a:p>
      </dgm:t>
    </dgm:pt>
    <dgm:pt modelId="{7A24E677-6FAA-F64F-8C5B-EE3A3F51AC79}" type="pres">
      <dgm:prSet presAssocID="{705CBBC0-0E68-424F-85D2-E7DAC0C388B6}" presName="diagram" presStyleCnt="0">
        <dgm:presLayoutVars>
          <dgm:dir/>
          <dgm:resizeHandles val="exact"/>
        </dgm:presLayoutVars>
      </dgm:prSet>
      <dgm:spPr/>
    </dgm:pt>
    <dgm:pt modelId="{E9DC9205-2792-0E48-A602-456DD9FA7917}" type="pres">
      <dgm:prSet presAssocID="{2C6F5564-1841-2943-BFB0-540F0A893BD0}" presName="node" presStyleLbl="node1" presStyleIdx="0" presStyleCnt="8">
        <dgm:presLayoutVars>
          <dgm:bulletEnabled val="1"/>
        </dgm:presLayoutVars>
      </dgm:prSet>
      <dgm:spPr/>
    </dgm:pt>
    <dgm:pt modelId="{70B9C2E2-9A17-7A47-AC43-9EA2F8C91B8C}" type="pres">
      <dgm:prSet presAssocID="{6D7DE231-AA81-AB47-92FB-01B04A5B0B64}" presName="sibTrans" presStyleCnt="0"/>
      <dgm:spPr/>
    </dgm:pt>
    <dgm:pt modelId="{58904253-5B70-E144-BABA-55E3AA37D5F0}" type="pres">
      <dgm:prSet presAssocID="{0BD133D1-0897-944D-B7A9-6C39B82CCC1F}" presName="node" presStyleLbl="node1" presStyleIdx="1" presStyleCnt="8">
        <dgm:presLayoutVars>
          <dgm:bulletEnabled val="1"/>
        </dgm:presLayoutVars>
      </dgm:prSet>
      <dgm:spPr/>
    </dgm:pt>
    <dgm:pt modelId="{A7E6FCA3-F036-6244-ACCB-9B927782BFE2}" type="pres">
      <dgm:prSet presAssocID="{24899F01-BC50-1647-90C4-A8307AF71F15}" presName="sibTrans" presStyleCnt="0"/>
      <dgm:spPr/>
    </dgm:pt>
    <dgm:pt modelId="{B541DEBD-6254-3F44-ABAB-42F7DA2B96B5}" type="pres">
      <dgm:prSet presAssocID="{285E6F6C-12C9-F642-820C-6B3E286FCB5D}" presName="node" presStyleLbl="node1" presStyleIdx="2" presStyleCnt="8">
        <dgm:presLayoutVars>
          <dgm:bulletEnabled val="1"/>
        </dgm:presLayoutVars>
      </dgm:prSet>
      <dgm:spPr/>
    </dgm:pt>
    <dgm:pt modelId="{CF3F30BB-91DD-9B4F-93C7-A434ED69C054}" type="pres">
      <dgm:prSet presAssocID="{B9159E34-BAE6-AF4A-BAEC-AAB9706418C3}" presName="sibTrans" presStyleCnt="0"/>
      <dgm:spPr/>
    </dgm:pt>
    <dgm:pt modelId="{9DBD7B01-C454-4E40-AC67-431C1846AD18}" type="pres">
      <dgm:prSet presAssocID="{48810DE5-E7D4-D941-8BA3-BBF26381AF60}" presName="node" presStyleLbl="node1" presStyleIdx="3" presStyleCnt="8">
        <dgm:presLayoutVars>
          <dgm:bulletEnabled val="1"/>
        </dgm:presLayoutVars>
      </dgm:prSet>
      <dgm:spPr/>
    </dgm:pt>
    <dgm:pt modelId="{43717605-04D4-6F4F-A854-FF9FCBD24C2D}" type="pres">
      <dgm:prSet presAssocID="{D26231BF-775E-8C4F-8729-FE1C6D09F473}" presName="sibTrans" presStyleCnt="0"/>
      <dgm:spPr/>
    </dgm:pt>
    <dgm:pt modelId="{F9363152-2F6C-F048-9791-2B5C261F19B0}" type="pres">
      <dgm:prSet presAssocID="{C3C28365-2D66-404A-B006-6BB8B8E1EE43}" presName="node" presStyleLbl="node1" presStyleIdx="4" presStyleCnt="8">
        <dgm:presLayoutVars>
          <dgm:bulletEnabled val="1"/>
        </dgm:presLayoutVars>
      </dgm:prSet>
      <dgm:spPr/>
    </dgm:pt>
    <dgm:pt modelId="{62DC08F3-5820-F347-AA90-4D5DB8D9BA5F}" type="pres">
      <dgm:prSet presAssocID="{A578E260-D590-5141-85E3-70E19D7B3E30}" presName="sibTrans" presStyleCnt="0"/>
      <dgm:spPr/>
    </dgm:pt>
    <dgm:pt modelId="{FA0E8CB6-DE13-DA4F-AEFC-A1BA4A449C7E}" type="pres">
      <dgm:prSet presAssocID="{7B39E6BC-0DB4-1B4C-BE25-32E252D299E5}" presName="node" presStyleLbl="node1" presStyleIdx="5" presStyleCnt="8">
        <dgm:presLayoutVars>
          <dgm:bulletEnabled val="1"/>
        </dgm:presLayoutVars>
      </dgm:prSet>
      <dgm:spPr/>
    </dgm:pt>
    <dgm:pt modelId="{1F0128D7-BB39-E942-9BB5-1B0660663FDD}" type="pres">
      <dgm:prSet presAssocID="{2D57D365-1F8F-4144-9AC4-8E3BD9B46E75}" presName="sibTrans" presStyleCnt="0"/>
      <dgm:spPr/>
    </dgm:pt>
    <dgm:pt modelId="{07902AF2-D7AA-F043-AB82-39CFFDA0FDB5}" type="pres">
      <dgm:prSet presAssocID="{D0153052-A9E5-B344-848B-9D1B597FE1AA}" presName="node" presStyleLbl="node1" presStyleIdx="6" presStyleCnt="8">
        <dgm:presLayoutVars>
          <dgm:bulletEnabled val="1"/>
        </dgm:presLayoutVars>
      </dgm:prSet>
      <dgm:spPr/>
    </dgm:pt>
    <dgm:pt modelId="{3A551EAF-0F68-5447-A777-99C82446FD7E}" type="pres">
      <dgm:prSet presAssocID="{133768B4-CEFF-BE4F-8705-C0D4366CE66B}" presName="sibTrans" presStyleCnt="0"/>
      <dgm:spPr/>
    </dgm:pt>
    <dgm:pt modelId="{BA459F2E-638C-444B-8E59-15748D5A1DD6}" type="pres">
      <dgm:prSet presAssocID="{5BA827FD-E315-6249-8368-83DB24009AD3}" presName="node" presStyleLbl="node1" presStyleIdx="7" presStyleCnt="8">
        <dgm:presLayoutVars>
          <dgm:bulletEnabled val="1"/>
        </dgm:presLayoutVars>
      </dgm:prSet>
      <dgm:spPr/>
    </dgm:pt>
  </dgm:ptLst>
  <dgm:cxnLst>
    <dgm:cxn modelId="{957BFF2A-2121-E342-AA45-77160733D20E}" type="presOf" srcId="{705CBBC0-0E68-424F-85D2-E7DAC0C388B6}" destId="{7A24E677-6FAA-F64F-8C5B-EE3A3F51AC79}" srcOrd="0" destOrd="0" presId="urn:microsoft.com/office/officeart/2005/8/layout/default"/>
    <dgm:cxn modelId="{9359DC39-F85D-F945-A41F-39460E6AF834}" type="presOf" srcId="{285E6F6C-12C9-F642-820C-6B3E286FCB5D}" destId="{B541DEBD-6254-3F44-ABAB-42F7DA2B96B5}" srcOrd="0" destOrd="0" presId="urn:microsoft.com/office/officeart/2005/8/layout/default"/>
    <dgm:cxn modelId="{ED841740-5A36-4644-83AA-D3A44BA7E708}" type="presOf" srcId="{C3C28365-2D66-404A-B006-6BB8B8E1EE43}" destId="{F9363152-2F6C-F048-9791-2B5C261F19B0}" srcOrd="0" destOrd="0" presId="urn:microsoft.com/office/officeart/2005/8/layout/default"/>
    <dgm:cxn modelId="{5A59255B-04F4-A74E-9545-B34A4A2FA457}" srcId="{705CBBC0-0E68-424F-85D2-E7DAC0C388B6}" destId="{2C6F5564-1841-2943-BFB0-540F0A893BD0}" srcOrd="0" destOrd="0" parTransId="{8948B489-53AF-4B44-A140-D42BB5BDAB69}" sibTransId="{6D7DE231-AA81-AB47-92FB-01B04A5B0B64}"/>
    <dgm:cxn modelId="{73B3935C-E0B0-364B-BE3D-A1C7D9DCD554}" type="presOf" srcId="{48810DE5-E7D4-D941-8BA3-BBF26381AF60}" destId="{9DBD7B01-C454-4E40-AC67-431C1846AD18}" srcOrd="0" destOrd="0" presId="urn:microsoft.com/office/officeart/2005/8/layout/default"/>
    <dgm:cxn modelId="{BAC35B66-719B-B243-B06F-872102A0F124}" type="presOf" srcId="{5BA827FD-E315-6249-8368-83DB24009AD3}" destId="{BA459F2E-638C-444B-8E59-15748D5A1DD6}" srcOrd="0" destOrd="0" presId="urn:microsoft.com/office/officeart/2005/8/layout/default"/>
    <dgm:cxn modelId="{B742F946-4CBA-4F49-BFE9-8DFC4026F65C}" type="presOf" srcId="{2C6F5564-1841-2943-BFB0-540F0A893BD0}" destId="{E9DC9205-2792-0E48-A602-456DD9FA7917}" srcOrd="0" destOrd="0" presId="urn:microsoft.com/office/officeart/2005/8/layout/default"/>
    <dgm:cxn modelId="{E188474A-F975-294C-9C82-48D1E7B712BC}" srcId="{705CBBC0-0E68-424F-85D2-E7DAC0C388B6}" destId="{48810DE5-E7D4-D941-8BA3-BBF26381AF60}" srcOrd="3" destOrd="0" parTransId="{AADD0A66-0747-F24C-AAD6-F9B4C2185DBC}" sibTransId="{D26231BF-775E-8C4F-8729-FE1C6D09F473}"/>
    <dgm:cxn modelId="{1C96196E-1099-E046-B45C-DD3B58B7FB64}" srcId="{705CBBC0-0E68-424F-85D2-E7DAC0C388B6}" destId="{0BD133D1-0897-944D-B7A9-6C39B82CCC1F}" srcOrd="1" destOrd="0" parTransId="{51E054A5-00D2-464A-905C-B8E0EC769C28}" sibTransId="{24899F01-BC50-1647-90C4-A8307AF71F15}"/>
    <dgm:cxn modelId="{D2717079-FD75-9544-AAB4-8990F5A3DA2E}" srcId="{705CBBC0-0E68-424F-85D2-E7DAC0C388B6}" destId="{285E6F6C-12C9-F642-820C-6B3E286FCB5D}" srcOrd="2" destOrd="0" parTransId="{7DDED381-0DBC-8443-9B1B-7146D8DC2D1E}" sibTransId="{B9159E34-BAE6-AF4A-BAEC-AAB9706418C3}"/>
    <dgm:cxn modelId="{4294197A-379D-3F4E-AA0A-6182E7412BE5}" srcId="{705CBBC0-0E68-424F-85D2-E7DAC0C388B6}" destId="{7B39E6BC-0DB4-1B4C-BE25-32E252D299E5}" srcOrd="5" destOrd="0" parTransId="{547773DF-C7C9-A647-A203-9E188129A0FF}" sibTransId="{2D57D365-1F8F-4144-9AC4-8E3BD9B46E75}"/>
    <dgm:cxn modelId="{5F59F696-0A68-BD41-91B3-3B6EEE1038B7}" type="presOf" srcId="{0BD133D1-0897-944D-B7A9-6C39B82CCC1F}" destId="{58904253-5B70-E144-BABA-55E3AA37D5F0}" srcOrd="0" destOrd="0" presId="urn:microsoft.com/office/officeart/2005/8/layout/default"/>
    <dgm:cxn modelId="{0A83B197-142F-D642-A153-C7445E72FBC2}" srcId="{705CBBC0-0E68-424F-85D2-E7DAC0C388B6}" destId="{C3C28365-2D66-404A-B006-6BB8B8E1EE43}" srcOrd="4" destOrd="0" parTransId="{13FEE412-BA8B-544D-AFEC-366E424CDC23}" sibTransId="{A578E260-D590-5141-85E3-70E19D7B3E30}"/>
    <dgm:cxn modelId="{2FE70DB8-AD6C-C549-BCDD-5BBAEEC0E71A}" type="presOf" srcId="{7B39E6BC-0DB4-1B4C-BE25-32E252D299E5}" destId="{FA0E8CB6-DE13-DA4F-AEFC-A1BA4A449C7E}" srcOrd="0" destOrd="0" presId="urn:microsoft.com/office/officeart/2005/8/layout/default"/>
    <dgm:cxn modelId="{7E6D64C9-74E3-DD46-B0A6-ACBCA655735C}" type="presOf" srcId="{D0153052-A9E5-B344-848B-9D1B597FE1AA}" destId="{07902AF2-D7AA-F043-AB82-39CFFDA0FDB5}" srcOrd="0" destOrd="0" presId="urn:microsoft.com/office/officeart/2005/8/layout/default"/>
    <dgm:cxn modelId="{05900BCB-10C1-0D4F-B644-C8738133D7D3}" srcId="{705CBBC0-0E68-424F-85D2-E7DAC0C388B6}" destId="{5BA827FD-E315-6249-8368-83DB24009AD3}" srcOrd="7" destOrd="0" parTransId="{052E1FA8-CA77-0543-A24C-0A7C52A66199}" sibTransId="{DF243A6D-290C-A54B-A1B3-D695B187AE1B}"/>
    <dgm:cxn modelId="{A53A3BD9-C416-4649-98D7-DEE250E02071}" srcId="{705CBBC0-0E68-424F-85D2-E7DAC0C388B6}" destId="{D0153052-A9E5-B344-848B-9D1B597FE1AA}" srcOrd="6" destOrd="0" parTransId="{A2953F03-C124-0C47-8B7A-12414F6051BE}" sibTransId="{133768B4-CEFF-BE4F-8705-C0D4366CE66B}"/>
    <dgm:cxn modelId="{0587789B-A880-004E-8B0E-93C4C6B4B6B8}" type="presParOf" srcId="{7A24E677-6FAA-F64F-8C5B-EE3A3F51AC79}" destId="{E9DC9205-2792-0E48-A602-456DD9FA7917}" srcOrd="0" destOrd="0" presId="urn:microsoft.com/office/officeart/2005/8/layout/default"/>
    <dgm:cxn modelId="{CE189B23-3379-904E-9C3F-70774EE6639A}" type="presParOf" srcId="{7A24E677-6FAA-F64F-8C5B-EE3A3F51AC79}" destId="{70B9C2E2-9A17-7A47-AC43-9EA2F8C91B8C}" srcOrd="1" destOrd="0" presId="urn:microsoft.com/office/officeart/2005/8/layout/default"/>
    <dgm:cxn modelId="{E1AB8F5C-4970-B540-A61B-F3482C76035F}" type="presParOf" srcId="{7A24E677-6FAA-F64F-8C5B-EE3A3F51AC79}" destId="{58904253-5B70-E144-BABA-55E3AA37D5F0}" srcOrd="2" destOrd="0" presId="urn:microsoft.com/office/officeart/2005/8/layout/default"/>
    <dgm:cxn modelId="{FD51585C-9AEC-E244-B14A-6741DB9DAE80}" type="presParOf" srcId="{7A24E677-6FAA-F64F-8C5B-EE3A3F51AC79}" destId="{A7E6FCA3-F036-6244-ACCB-9B927782BFE2}" srcOrd="3" destOrd="0" presId="urn:microsoft.com/office/officeart/2005/8/layout/default"/>
    <dgm:cxn modelId="{677C42C1-CF6A-1942-BD3C-E6D1EA7BC2FA}" type="presParOf" srcId="{7A24E677-6FAA-F64F-8C5B-EE3A3F51AC79}" destId="{B541DEBD-6254-3F44-ABAB-42F7DA2B96B5}" srcOrd="4" destOrd="0" presId="urn:microsoft.com/office/officeart/2005/8/layout/default"/>
    <dgm:cxn modelId="{BFCEA153-4A4A-4F4D-88FA-27451DE733BD}" type="presParOf" srcId="{7A24E677-6FAA-F64F-8C5B-EE3A3F51AC79}" destId="{CF3F30BB-91DD-9B4F-93C7-A434ED69C054}" srcOrd="5" destOrd="0" presId="urn:microsoft.com/office/officeart/2005/8/layout/default"/>
    <dgm:cxn modelId="{71D4FAE9-22D6-044C-A4FC-4919A3CB93D5}" type="presParOf" srcId="{7A24E677-6FAA-F64F-8C5B-EE3A3F51AC79}" destId="{9DBD7B01-C454-4E40-AC67-431C1846AD18}" srcOrd="6" destOrd="0" presId="urn:microsoft.com/office/officeart/2005/8/layout/default"/>
    <dgm:cxn modelId="{D7ED9F45-66ED-694D-BF2B-80E2C0833349}" type="presParOf" srcId="{7A24E677-6FAA-F64F-8C5B-EE3A3F51AC79}" destId="{43717605-04D4-6F4F-A854-FF9FCBD24C2D}" srcOrd="7" destOrd="0" presId="urn:microsoft.com/office/officeart/2005/8/layout/default"/>
    <dgm:cxn modelId="{74EDC3C0-605F-0645-9311-80F52C312A51}" type="presParOf" srcId="{7A24E677-6FAA-F64F-8C5B-EE3A3F51AC79}" destId="{F9363152-2F6C-F048-9791-2B5C261F19B0}" srcOrd="8" destOrd="0" presId="urn:microsoft.com/office/officeart/2005/8/layout/default"/>
    <dgm:cxn modelId="{F349F5B3-9001-2A49-B020-BB8B7F15E546}" type="presParOf" srcId="{7A24E677-6FAA-F64F-8C5B-EE3A3F51AC79}" destId="{62DC08F3-5820-F347-AA90-4D5DB8D9BA5F}" srcOrd="9" destOrd="0" presId="urn:microsoft.com/office/officeart/2005/8/layout/default"/>
    <dgm:cxn modelId="{D9095AFC-E664-7644-B8C6-5DFE7E1C45EB}" type="presParOf" srcId="{7A24E677-6FAA-F64F-8C5B-EE3A3F51AC79}" destId="{FA0E8CB6-DE13-DA4F-AEFC-A1BA4A449C7E}" srcOrd="10" destOrd="0" presId="urn:microsoft.com/office/officeart/2005/8/layout/default"/>
    <dgm:cxn modelId="{6396A5BD-00B6-CC46-8440-EA94DE5D15CC}" type="presParOf" srcId="{7A24E677-6FAA-F64F-8C5B-EE3A3F51AC79}" destId="{1F0128D7-BB39-E942-9BB5-1B0660663FDD}" srcOrd="11" destOrd="0" presId="urn:microsoft.com/office/officeart/2005/8/layout/default"/>
    <dgm:cxn modelId="{7E2EABC9-E2A2-684F-99F1-31561584E5BF}" type="presParOf" srcId="{7A24E677-6FAA-F64F-8C5B-EE3A3F51AC79}" destId="{07902AF2-D7AA-F043-AB82-39CFFDA0FDB5}" srcOrd="12" destOrd="0" presId="urn:microsoft.com/office/officeart/2005/8/layout/default"/>
    <dgm:cxn modelId="{54546FE6-5450-2F4F-BC77-4371385C2573}" type="presParOf" srcId="{7A24E677-6FAA-F64F-8C5B-EE3A3F51AC79}" destId="{3A551EAF-0F68-5447-A777-99C82446FD7E}" srcOrd="13" destOrd="0" presId="urn:microsoft.com/office/officeart/2005/8/layout/default"/>
    <dgm:cxn modelId="{BA716A5F-E790-1B4A-9C3E-8CD6FB1B568B}" type="presParOf" srcId="{7A24E677-6FAA-F64F-8C5B-EE3A3F51AC79}" destId="{BA459F2E-638C-444B-8E59-15748D5A1DD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705CBBC0-0E68-424F-85D2-E7DAC0C388B6}"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en-US"/>
        </a:p>
      </dgm:t>
    </dgm:pt>
    <dgm:pt modelId="{2C6F5564-1841-2943-BFB0-540F0A893BD0}">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Outreach and Recruitment </a:t>
          </a:r>
        </a:p>
      </dgm:t>
    </dgm:pt>
    <dgm:pt modelId="{8948B489-53AF-4B44-A140-D42BB5BDAB69}" type="parTrans" cxnId="{5A59255B-04F4-A74E-9545-B34A4A2FA457}">
      <dgm:prSet/>
      <dgm:spPr/>
      <dgm:t>
        <a:bodyPr/>
        <a:lstStyle/>
        <a:p>
          <a:endParaRPr lang="en-US" sz="800"/>
        </a:p>
      </dgm:t>
    </dgm:pt>
    <dgm:pt modelId="{6D7DE231-AA81-AB47-92FB-01B04A5B0B64}" type="sibTrans" cxnId="{5A59255B-04F4-A74E-9545-B34A4A2FA457}">
      <dgm:prSet/>
      <dgm:spPr/>
      <dgm:t>
        <a:bodyPr/>
        <a:lstStyle/>
        <a:p>
          <a:endParaRPr lang="en-US" sz="800"/>
        </a:p>
      </dgm:t>
    </dgm:pt>
    <dgm:pt modelId="{0BD133D1-0897-944D-B7A9-6C39B82CCC1F}">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Employer Engagement </a:t>
          </a:r>
        </a:p>
      </dgm:t>
    </dgm:pt>
    <dgm:pt modelId="{51E054A5-00D2-464A-905C-B8E0EC769C28}" type="parTrans" cxnId="{1C96196E-1099-E046-B45C-DD3B58B7FB64}">
      <dgm:prSet/>
      <dgm:spPr/>
      <dgm:t>
        <a:bodyPr/>
        <a:lstStyle/>
        <a:p>
          <a:endParaRPr lang="en-US" sz="800"/>
        </a:p>
      </dgm:t>
    </dgm:pt>
    <dgm:pt modelId="{24899F01-BC50-1647-90C4-A8307AF71F15}" type="sibTrans" cxnId="{1C96196E-1099-E046-B45C-DD3B58B7FB64}">
      <dgm:prSet/>
      <dgm:spPr/>
      <dgm:t>
        <a:bodyPr/>
        <a:lstStyle/>
        <a:p>
          <a:endParaRPr lang="en-US" sz="800"/>
        </a:p>
      </dgm:t>
    </dgm:pt>
    <dgm:pt modelId="{285E6F6C-12C9-F642-820C-6B3E286FCB5D}">
      <dgm:prSet phldrT="[Text]" custT="1"/>
      <dgm:sp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nchor="ctr"/>
        <a:lstStyle/>
        <a:p>
          <a:pPr algn="ctr">
            <a:buFont typeface="Arial" panose="020B0604020202020204" pitchFamily="34" charset="0"/>
            <a:buChar char="•"/>
          </a:pPr>
          <a:r>
            <a:rPr lang="en-US" sz="800" b="1"/>
            <a:t>Career Planning </a:t>
          </a:r>
          <a:r>
            <a:rPr lang="en-US" sz="800"/>
            <a:t> </a:t>
          </a:r>
        </a:p>
      </dgm:t>
    </dgm:pt>
    <dgm:pt modelId="{7DDED381-0DBC-8443-9B1B-7146D8DC2D1E}" type="parTrans" cxnId="{D2717079-FD75-9544-AAB4-8990F5A3DA2E}">
      <dgm:prSet/>
      <dgm:spPr/>
      <dgm:t>
        <a:bodyPr/>
        <a:lstStyle/>
        <a:p>
          <a:endParaRPr lang="en-US" sz="800"/>
        </a:p>
      </dgm:t>
    </dgm:pt>
    <dgm:pt modelId="{B9159E34-BAE6-AF4A-BAEC-AAB9706418C3}" type="sibTrans" cxnId="{D2717079-FD75-9544-AAB4-8990F5A3DA2E}">
      <dgm:prSet/>
      <dgm:spPr/>
      <dgm:t>
        <a:bodyPr/>
        <a:lstStyle/>
        <a:p>
          <a:endParaRPr lang="en-US" sz="800"/>
        </a:p>
      </dgm:t>
    </dgm:pt>
    <dgm:pt modelId="{48810DE5-E7D4-D941-8BA3-BBF26381AF60}">
      <dgm:prSet custT="1"/>
      <dgm: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dgm:spPr>
      <dgm:t>
        <a:bodyPr vert="horz"/>
        <a:lstStyle/>
        <a:p>
          <a:pPr>
            <a:buFont typeface="Arial" panose="020B0604020202020204" pitchFamily="34" charset="0"/>
            <a:buChar char="•"/>
          </a:pPr>
          <a:r>
            <a:rPr lang="en-US" sz="800" b="1" dirty="0"/>
            <a:t>Training /Sector –Based/Employability Skills </a:t>
          </a:r>
        </a:p>
      </dgm:t>
    </dgm:pt>
    <dgm:pt modelId="{AADD0A66-0747-F24C-AAD6-F9B4C2185DBC}" type="parTrans" cxnId="{E188474A-F975-294C-9C82-48D1E7B712BC}">
      <dgm:prSet/>
      <dgm:spPr/>
      <dgm:t>
        <a:bodyPr/>
        <a:lstStyle/>
        <a:p>
          <a:endParaRPr lang="en-US" sz="800"/>
        </a:p>
      </dgm:t>
    </dgm:pt>
    <dgm:pt modelId="{D26231BF-775E-8C4F-8729-FE1C6D09F473}" type="sibTrans" cxnId="{E188474A-F975-294C-9C82-48D1E7B712BC}">
      <dgm:prSet/>
      <dgm:spPr/>
      <dgm:t>
        <a:bodyPr/>
        <a:lstStyle/>
        <a:p>
          <a:endParaRPr lang="en-US" sz="800"/>
        </a:p>
      </dgm:t>
    </dgm:pt>
    <dgm:pt modelId="{C3C28365-2D66-404A-B006-6BB8B8E1EE4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lnSpc>
              <a:spcPct val="100000"/>
            </a:lnSpc>
            <a:spcAft>
              <a:spcPts val="0"/>
            </a:spcAft>
            <a:buFont typeface="Arial" panose="020B0604020202020204" pitchFamily="34" charset="0"/>
            <a:buChar char="•"/>
          </a:pPr>
          <a:r>
            <a:rPr lang="en-US" sz="800" b="1"/>
            <a:t>Work-Based Learning /</a:t>
          </a:r>
        </a:p>
        <a:p>
          <a:pPr>
            <a:lnSpc>
              <a:spcPct val="100000"/>
            </a:lnSpc>
            <a:spcAft>
              <a:spcPts val="0"/>
            </a:spcAft>
            <a:buFont typeface="Arial" panose="020B0604020202020204" pitchFamily="34" charset="0"/>
            <a:buChar char="•"/>
          </a:pPr>
          <a:r>
            <a:rPr lang="en-US" sz="800" b="1"/>
            <a:t> Work-Based Training </a:t>
          </a:r>
        </a:p>
      </dgm:t>
    </dgm:pt>
    <dgm:pt modelId="{13FEE412-BA8B-544D-AFEC-366E424CDC23}" type="parTrans" cxnId="{0A83B197-142F-D642-A153-C7445E72FBC2}">
      <dgm:prSet/>
      <dgm:spPr/>
      <dgm:t>
        <a:bodyPr/>
        <a:lstStyle/>
        <a:p>
          <a:endParaRPr lang="en-US" sz="800"/>
        </a:p>
      </dgm:t>
    </dgm:pt>
    <dgm:pt modelId="{A578E260-D590-5141-85E3-70E19D7B3E30}" type="sibTrans" cxnId="{0A83B197-142F-D642-A153-C7445E72FBC2}">
      <dgm:prSet/>
      <dgm:spPr/>
      <dgm:t>
        <a:bodyPr/>
        <a:lstStyle/>
        <a:p>
          <a:endParaRPr lang="en-US" sz="800"/>
        </a:p>
      </dgm:t>
    </dgm:pt>
    <dgm:pt modelId="{6032D189-DFF5-EB4C-B152-6148D6A27620}">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dirty="0"/>
            <a:t>Supportive Services / Barrier Reduction Funds </a:t>
          </a:r>
        </a:p>
      </dgm:t>
    </dgm:pt>
    <dgm:pt modelId="{E765BF89-710F-CA41-9608-56F0ED41C2B1}" type="parTrans" cxnId="{D32C386C-67FE-754B-B7D2-090AC9C345ED}">
      <dgm:prSet/>
      <dgm:spPr/>
      <dgm:t>
        <a:bodyPr/>
        <a:lstStyle/>
        <a:p>
          <a:endParaRPr lang="en-US" sz="800"/>
        </a:p>
      </dgm:t>
    </dgm:pt>
    <dgm:pt modelId="{3B7A92B8-9263-504E-A260-4EC5460BC094}" type="sibTrans" cxnId="{D32C386C-67FE-754B-B7D2-090AC9C345ED}">
      <dgm:prSet/>
      <dgm:spPr/>
      <dgm:t>
        <a:bodyPr/>
        <a:lstStyle/>
        <a:p>
          <a:endParaRPr lang="en-US" sz="800"/>
        </a:p>
      </dgm:t>
    </dgm:pt>
    <dgm:pt modelId="{D0153052-A9E5-B344-848B-9D1B597FE1AA}">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Placement </a:t>
          </a:r>
        </a:p>
      </dgm:t>
    </dgm:pt>
    <dgm:pt modelId="{A2953F03-C124-0C47-8B7A-12414F6051BE}" type="parTrans" cxnId="{A53A3BD9-C416-4649-98D7-DEE250E02071}">
      <dgm:prSet/>
      <dgm:spPr/>
      <dgm:t>
        <a:bodyPr/>
        <a:lstStyle/>
        <a:p>
          <a:endParaRPr lang="en-US" sz="800"/>
        </a:p>
      </dgm:t>
    </dgm:pt>
    <dgm:pt modelId="{133768B4-CEFF-BE4F-8705-C0D4366CE66B}" type="sibTrans" cxnId="{A53A3BD9-C416-4649-98D7-DEE250E02071}">
      <dgm:prSet/>
      <dgm:spPr/>
      <dgm:t>
        <a:bodyPr/>
        <a:lstStyle/>
        <a:p>
          <a:endParaRPr lang="en-US" sz="800"/>
        </a:p>
      </dgm:t>
    </dgm:pt>
    <dgm:pt modelId="{5BA827FD-E315-6249-8368-83DB24009AD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Follow-Up </a:t>
          </a:r>
        </a:p>
      </dgm:t>
    </dgm:pt>
    <dgm:pt modelId="{052E1FA8-CA77-0543-A24C-0A7C52A66199}" type="parTrans" cxnId="{05900BCB-10C1-0D4F-B644-C8738133D7D3}">
      <dgm:prSet/>
      <dgm:spPr/>
      <dgm:t>
        <a:bodyPr/>
        <a:lstStyle/>
        <a:p>
          <a:endParaRPr lang="en-US" sz="800"/>
        </a:p>
      </dgm:t>
    </dgm:pt>
    <dgm:pt modelId="{DF243A6D-290C-A54B-A1B3-D695B187AE1B}" type="sibTrans" cxnId="{05900BCB-10C1-0D4F-B644-C8738133D7D3}">
      <dgm:prSet/>
      <dgm:spPr/>
      <dgm:t>
        <a:bodyPr/>
        <a:lstStyle/>
        <a:p>
          <a:endParaRPr lang="en-US" sz="800"/>
        </a:p>
      </dgm:t>
    </dgm:pt>
    <dgm:pt modelId="{7A24E677-6FAA-F64F-8C5B-EE3A3F51AC79}" type="pres">
      <dgm:prSet presAssocID="{705CBBC0-0E68-424F-85D2-E7DAC0C388B6}" presName="diagram" presStyleCnt="0">
        <dgm:presLayoutVars>
          <dgm:dir/>
          <dgm:resizeHandles val="exact"/>
        </dgm:presLayoutVars>
      </dgm:prSet>
      <dgm:spPr/>
    </dgm:pt>
    <dgm:pt modelId="{E9DC9205-2792-0E48-A602-456DD9FA7917}" type="pres">
      <dgm:prSet presAssocID="{2C6F5564-1841-2943-BFB0-540F0A893BD0}" presName="node" presStyleLbl="node1" presStyleIdx="0" presStyleCnt="8">
        <dgm:presLayoutVars>
          <dgm:bulletEnabled val="1"/>
        </dgm:presLayoutVars>
      </dgm:prSet>
      <dgm:spPr/>
    </dgm:pt>
    <dgm:pt modelId="{70B9C2E2-9A17-7A47-AC43-9EA2F8C91B8C}" type="pres">
      <dgm:prSet presAssocID="{6D7DE231-AA81-AB47-92FB-01B04A5B0B64}" presName="sibTrans" presStyleCnt="0"/>
      <dgm:spPr/>
    </dgm:pt>
    <dgm:pt modelId="{58904253-5B70-E144-BABA-55E3AA37D5F0}" type="pres">
      <dgm:prSet presAssocID="{0BD133D1-0897-944D-B7A9-6C39B82CCC1F}" presName="node" presStyleLbl="node1" presStyleIdx="1" presStyleCnt="8">
        <dgm:presLayoutVars>
          <dgm:bulletEnabled val="1"/>
        </dgm:presLayoutVars>
      </dgm:prSet>
      <dgm:spPr/>
    </dgm:pt>
    <dgm:pt modelId="{A7E6FCA3-F036-6244-ACCB-9B927782BFE2}" type="pres">
      <dgm:prSet presAssocID="{24899F01-BC50-1647-90C4-A8307AF71F15}" presName="sibTrans" presStyleCnt="0"/>
      <dgm:spPr/>
    </dgm:pt>
    <dgm:pt modelId="{B541DEBD-6254-3F44-ABAB-42F7DA2B96B5}" type="pres">
      <dgm:prSet presAssocID="{285E6F6C-12C9-F642-820C-6B3E286FCB5D}" presName="node" presStyleLbl="node1" presStyleIdx="2" presStyleCnt="8">
        <dgm:presLayoutVars>
          <dgm:bulletEnabled val="1"/>
        </dgm:presLayoutVars>
      </dgm:prSet>
      <dgm:spPr/>
    </dgm:pt>
    <dgm:pt modelId="{CF3F30BB-91DD-9B4F-93C7-A434ED69C054}" type="pres">
      <dgm:prSet presAssocID="{B9159E34-BAE6-AF4A-BAEC-AAB9706418C3}" presName="sibTrans" presStyleCnt="0"/>
      <dgm:spPr/>
    </dgm:pt>
    <dgm:pt modelId="{9DBD7B01-C454-4E40-AC67-431C1846AD18}" type="pres">
      <dgm:prSet presAssocID="{48810DE5-E7D4-D941-8BA3-BBF26381AF60}" presName="node" presStyleLbl="node1" presStyleIdx="3" presStyleCnt="8">
        <dgm:presLayoutVars>
          <dgm:bulletEnabled val="1"/>
        </dgm:presLayoutVars>
      </dgm:prSet>
      <dgm:spPr/>
    </dgm:pt>
    <dgm:pt modelId="{43717605-04D4-6F4F-A854-FF9FCBD24C2D}" type="pres">
      <dgm:prSet presAssocID="{D26231BF-775E-8C4F-8729-FE1C6D09F473}" presName="sibTrans" presStyleCnt="0"/>
      <dgm:spPr/>
    </dgm:pt>
    <dgm:pt modelId="{F9363152-2F6C-F048-9791-2B5C261F19B0}" type="pres">
      <dgm:prSet presAssocID="{C3C28365-2D66-404A-B006-6BB8B8E1EE43}" presName="node" presStyleLbl="node1" presStyleIdx="4" presStyleCnt="8">
        <dgm:presLayoutVars>
          <dgm:bulletEnabled val="1"/>
        </dgm:presLayoutVars>
      </dgm:prSet>
      <dgm:spPr/>
    </dgm:pt>
    <dgm:pt modelId="{62DC08F3-5820-F347-AA90-4D5DB8D9BA5F}" type="pres">
      <dgm:prSet presAssocID="{A578E260-D590-5141-85E3-70E19D7B3E30}" presName="sibTrans" presStyleCnt="0"/>
      <dgm:spPr/>
    </dgm:pt>
    <dgm:pt modelId="{491D4F8D-F6DE-DC46-A3AB-9B4562EB94D7}" type="pres">
      <dgm:prSet presAssocID="{6032D189-DFF5-EB4C-B152-6148D6A27620}" presName="node" presStyleLbl="node1" presStyleIdx="5" presStyleCnt="8">
        <dgm:presLayoutVars>
          <dgm:bulletEnabled val="1"/>
        </dgm:presLayoutVars>
      </dgm:prSet>
      <dgm:spPr/>
    </dgm:pt>
    <dgm:pt modelId="{6BADA9C7-CD5F-BD4E-B979-B851FCA06509}" type="pres">
      <dgm:prSet presAssocID="{3B7A92B8-9263-504E-A260-4EC5460BC094}" presName="sibTrans" presStyleCnt="0"/>
      <dgm:spPr/>
    </dgm:pt>
    <dgm:pt modelId="{07902AF2-D7AA-F043-AB82-39CFFDA0FDB5}" type="pres">
      <dgm:prSet presAssocID="{D0153052-A9E5-B344-848B-9D1B597FE1AA}" presName="node" presStyleLbl="node1" presStyleIdx="6" presStyleCnt="8">
        <dgm:presLayoutVars>
          <dgm:bulletEnabled val="1"/>
        </dgm:presLayoutVars>
      </dgm:prSet>
      <dgm:spPr/>
    </dgm:pt>
    <dgm:pt modelId="{3A551EAF-0F68-5447-A777-99C82446FD7E}" type="pres">
      <dgm:prSet presAssocID="{133768B4-CEFF-BE4F-8705-C0D4366CE66B}" presName="sibTrans" presStyleCnt="0"/>
      <dgm:spPr/>
    </dgm:pt>
    <dgm:pt modelId="{BA459F2E-638C-444B-8E59-15748D5A1DD6}" type="pres">
      <dgm:prSet presAssocID="{5BA827FD-E315-6249-8368-83DB24009AD3}" presName="node" presStyleLbl="node1" presStyleIdx="7" presStyleCnt="8">
        <dgm:presLayoutVars>
          <dgm:bulletEnabled val="1"/>
        </dgm:presLayoutVars>
      </dgm:prSet>
      <dgm:spPr/>
    </dgm:pt>
  </dgm:ptLst>
  <dgm:cxnLst>
    <dgm:cxn modelId="{957BFF2A-2121-E342-AA45-77160733D20E}" type="presOf" srcId="{705CBBC0-0E68-424F-85D2-E7DAC0C388B6}" destId="{7A24E677-6FAA-F64F-8C5B-EE3A3F51AC79}" srcOrd="0" destOrd="0" presId="urn:microsoft.com/office/officeart/2005/8/layout/default"/>
    <dgm:cxn modelId="{9359DC39-F85D-F945-A41F-39460E6AF834}" type="presOf" srcId="{285E6F6C-12C9-F642-820C-6B3E286FCB5D}" destId="{B541DEBD-6254-3F44-ABAB-42F7DA2B96B5}" srcOrd="0" destOrd="0" presId="urn:microsoft.com/office/officeart/2005/8/layout/default"/>
    <dgm:cxn modelId="{ED841740-5A36-4644-83AA-D3A44BA7E708}" type="presOf" srcId="{C3C28365-2D66-404A-B006-6BB8B8E1EE43}" destId="{F9363152-2F6C-F048-9791-2B5C261F19B0}" srcOrd="0" destOrd="0" presId="urn:microsoft.com/office/officeart/2005/8/layout/default"/>
    <dgm:cxn modelId="{5A59255B-04F4-A74E-9545-B34A4A2FA457}" srcId="{705CBBC0-0E68-424F-85D2-E7DAC0C388B6}" destId="{2C6F5564-1841-2943-BFB0-540F0A893BD0}" srcOrd="0" destOrd="0" parTransId="{8948B489-53AF-4B44-A140-D42BB5BDAB69}" sibTransId="{6D7DE231-AA81-AB47-92FB-01B04A5B0B64}"/>
    <dgm:cxn modelId="{73B3935C-E0B0-364B-BE3D-A1C7D9DCD554}" type="presOf" srcId="{48810DE5-E7D4-D941-8BA3-BBF26381AF60}" destId="{9DBD7B01-C454-4E40-AC67-431C1846AD18}" srcOrd="0" destOrd="0" presId="urn:microsoft.com/office/officeart/2005/8/layout/default"/>
    <dgm:cxn modelId="{BAC35B66-719B-B243-B06F-872102A0F124}" type="presOf" srcId="{5BA827FD-E315-6249-8368-83DB24009AD3}" destId="{BA459F2E-638C-444B-8E59-15748D5A1DD6}" srcOrd="0" destOrd="0" presId="urn:microsoft.com/office/officeart/2005/8/layout/default"/>
    <dgm:cxn modelId="{B742F946-4CBA-4F49-BFE9-8DFC4026F65C}" type="presOf" srcId="{2C6F5564-1841-2943-BFB0-540F0A893BD0}" destId="{E9DC9205-2792-0E48-A602-456DD9FA7917}" srcOrd="0" destOrd="0" presId="urn:microsoft.com/office/officeart/2005/8/layout/default"/>
    <dgm:cxn modelId="{E188474A-F975-294C-9C82-48D1E7B712BC}" srcId="{705CBBC0-0E68-424F-85D2-E7DAC0C388B6}" destId="{48810DE5-E7D4-D941-8BA3-BBF26381AF60}" srcOrd="3" destOrd="0" parTransId="{AADD0A66-0747-F24C-AAD6-F9B4C2185DBC}" sibTransId="{D26231BF-775E-8C4F-8729-FE1C6D09F473}"/>
    <dgm:cxn modelId="{D32C386C-67FE-754B-B7D2-090AC9C345ED}" srcId="{705CBBC0-0E68-424F-85D2-E7DAC0C388B6}" destId="{6032D189-DFF5-EB4C-B152-6148D6A27620}" srcOrd="5" destOrd="0" parTransId="{E765BF89-710F-CA41-9608-56F0ED41C2B1}" sibTransId="{3B7A92B8-9263-504E-A260-4EC5460BC094}"/>
    <dgm:cxn modelId="{1C96196E-1099-E046-B45C-DD3B58B7FB64}" srcId="{705CBBC0-0E68-424F-85D2-E7DAC0C388B6}" destId="{0BD133D1-0897-944D-B7A9-6C39B82CCC1F}" srcOrd="1" destOrd="0" parTransId="{51E054A5-00D2-464A-905C-B8E0EC769C28}" sibTransId="{24899F01-BC50-1647-90C4-A8307AF71F15}"/>
    <dgm:cxn modelId="{D2717079-FD75-9544-AAB4-8990F5A3DA2E}" srcId="{705CBBC0-0E68-424F-85D2-E7DAC0C388B6}" destId="{285E6F6C-12C9-F642-820C-6B3E286FCB5D}" srcOrd="2" destOrd="0" parTransId="{7DDED381-0DBC-8443-9B1B-7146D8DC2D1E}" sibTransId="{B9159E34-BAE6-AF4A-BAEC-AAB9706418C3}"/>
    <dgm:cxn modelId="{5F59F696-0A68-BD41-91B3-3B6EEE1038B7}" type="presOf" srcId="{0BD133D1-0897-944D-B7A9-6C39B82CCC1F}" destId="{58904253-5B70-E144-BABA-55E3AA37D5F0}" srcOrd="0" destOrd="0" presId="urn:microsoft.com/office/officeart/2005/8/layout/default"/>
    <dgm:cxn modelId="{0A83B197-142F-D642-A153-C7445E72FBC2}" srcId="{705CBBC0-0E68-424F-85D2-E7DAC0C388B6}" destId="{C3C28365-2D66-404A-B006-6BB8B8E1EE43}" srcOrd="4" destOrd="0" parTransId="{13FEE412-BA8B-544D-AFEC-366E424CDC23}" sibTransId="{A578E260-D590-5141-85E3-70E19D7B3E30}"/>
    <dgm:cxn modelId="{F4A6BF9C-609C-6545-9BBE-2EDA74C0E4A1}" type="presOf" srcId="{6032D189-DFF5-EB4C-B152-6148D6A27620}" destId="{491D4F8D-F6DE-DC46-A3AB-9B4562EB94D7}" srcOrd="0" destOrd="0" presId="urn:microsoft.com/office/officeart/2005/8/layout/default"/>
    <dgm:cxn modelId="{7E6D64C9-74E3-DD46-B0A6-ACBCA655735C}" type="presOf" srcId="{D0153052-A9E5-B344-848B-9D1B597FE1AA}" destId="{07902AF2-D7AA-F043-AB82-39CFFDA0FDB5}" srcOrd="0" destOrd="0" presId="urn:microsoft.com/office/officeart/2005/8/layout/default"/>
    <dgm:cxn modelId="{05900BCB-10C1-0D4F-B644-C8738133D7D3}" srcId="{705CBBC0-0E68-424F-85D2-E7DAC0C388B6}" destId="{5BA827FD-E315-6249-8368-83DB24009AD3}" srcOrd="7" destOrd="0" parTransId="{052E1FA8-CA77-0543-A24C-0A7C52A66199}" sibTransId="{DF243A6D-290C-A54B-A1B3-D695B187AE1B}"/>
    <dgm:cxn modelId="{A53A3BD9-C416-4649-98D7-DEE250E02071}" srcId="{705CBBC0-0E68-424F-85D2-E7DAC0C388B6}" destId="{D0153052-A9E5-B344-848B-9D1B597FE1AA}" srcOrd="6" destOrd="0" parTransId="{A2953F03-C124-0C47-8B7A-12414F6051BE}" sibTransId="{133768B4-CEFF-BE4F-8705-C0D4366CE66B}"/>
    <dgm:cxn modelId="{0587789B-A880-004E-8B0E-93C4C6B4B6B8}" type="presParOf" srcId="{7A24E677-6FAA-F64F-8C5B-EE3A3F51AC79}" destId="{E9DC9205-2792-0E48-A602-456DD9FA7917}" srcOrd="0" destOrd="0" presId="urn:microsoft.com/office/officeart/2005/8/layout/default"/>
    <dgm:cxn modelId="{CE189B23-3379-904E-9C3F-70774EE6639A}" type="presParOf" srcId="{7A24E677-6FAA-F64F-8C5B-EE3A3F51AC79}" destId="{70B9C2E2-9A17-7A47-AC43-9EA2F8C91B8C}" srcOrd="1" destOrd="0" presId="urn:microsoft.com/office/officeart/2005/8/layout/default"/>
    <dgm:cxn modelId="{E1AB8F5C-4970-B540-A61B-F3482C76035F}" type="presParOf" srcId="{7A24E677-6FAA-F64F-8C5B-EE3A3F51AC79}" destId="{58904253-5B70-E144-BABA-55E3AA37D5F0}" srcOrd="2" destOrd="0" presId="urn:microsoft.com/office/officeart/2005/8/layout/default"/>
    <dgm:cxn modelId="{FD51585C-9AEC-E244-B14A-6741DB9DAE80}" type="presParOf" srcId="{7A24E677-6FAA-F64F-8C5B-EE3A3F51AC79}" destId="{A7E6FCA3-F036-6244-ACCB-9B927782BFE2}" srcOrd="3" destOrd="0" presId="urn:microsoft.com/office/officeart/2005/8/layout/default"/>
    <dgm:cxn modelId="{677C42C1-CF6A-1942-BD3C-E6D1EA7BC2FA}" type="presParOf" srcId="{7A24E677-6FAA-F64F-8C5B-EE3A3F51AC79}" destId="{B541DEBD-6254-3F44-ABAB-42F7DA2B96B5}" srcOrd="4" destOrd="0" presId="urn:microsoft.com/office/officeart/2005/8/layout/default"/>
    <dgm:cxn modelId="{BFCEA153-4A4A-4F4D-88FA-27451DE733BD}" type="presParOf" srcId="{7A24E677-6FAA-F64F-8C5B-EE3A3F51AC79}" destId="{CF3F30BB-91DD-9B4F-93C7-A434ED69C054}" srcOrd="5" destOrd="0" presId="urn:microsoft.com/office/officeart/2005/8/layout/default"/>
    <dgm:cxn modelId="{71D4FAE9-22D6-044C-A4FC-4919A3CB93D5}" type="presParOf" srcId="{7A24E677-6FAA-F64F-8C5B-EE3A3F51AC79}" destId="{9DBD7B01-C454-4E40-AC67-431C1846AD18}" srcOrd="6" destOrd="0" presId="urn:microsoft.com/office/officeart/2005/8/layout/default"/>
    <dgm:cxn modelId="{D7ED9F45-66ED-694D-BF2B-80E2C0833349}" type="presParOf" srcId="{7A24E677-6FAA-F64F-8C5B-EE3A3F51AC79}" destId="{43717605-04D4-6F4F-A854-FF9FCBD24C2D}" srcOrd="7" destOrd="0" presId="urn:microsoft.com/office/officeart/2005/8/layout/default"/>
    <dgm:cxn modelId="{74EDC3C0-605F-0645-9311-80F52C312A51}" type="presParOf" srcId="{7A24E677-6FAA-F64F-8C5B-EE3A3F51AC79}" destId="{F9363152-2F6C-F048-9791-2B5C261F19B0}" srcOrd="8" destOrd="0" presId="urn:microsoft.com/office/officeart/2005/8/layout/default"/>
    <dgm:cxn modelId="{F349F5B3-9001-2A49-B020-BB8B7F15E546}" type="presParOf" srcId="{7A24E677-6FAA-F64F-8C5B-EE3A3F51AC79}" destId="{62DC08F3-5820-F347-AA90-4D5DB8D9BA5F}" srcOrd="9" destOrd="0" presId="urn:microsoft.com/office/officeart/2005/8/layout/default"/>
    <dgm:cxn modelId="{00C69CFA-0D4C-3F4A-9F33-E04940C621C4}" type="presParOf" srcId="{7A24E677-6FAA-F64F-8C5B-EE3A3F51AC79}" destId="{491D4F8D-F6DE-DC46-A3AB-9B4562EB94D7}" srcOrd="10" destOrd="0" presId="urn:microsoft.com/office/officeart/2005/8/layout/default"/>
    <dgm:cxn modelId="{35552A36-A507-DA48-BE07-7B7BC672AF85}" type="presParOf" srcId="{7A24E677-6FAA-F64F-8C5B-EE3A3F51AC79}" destId="{6BADA9C7-CD5F-BD4E-B979-B851FCA06509}" srcOrd="11" destOrd="0" presId="urn:microsoft.com/office/officeart/2005/8/layout/default"/>
    <dgm:cxn modelId="{7E2EABC9-E2A2-684F-99F1-31561584E5BF}" type="presParOf" srcId="{7A24E677-6FAA-F64F-8C5B-EE3A3F51AC79}" destId="{07902AF2-D7AA-F043-AB82-39CFFDA0FDB5}" srcOrd="12" destOrd="0" presId="urn:microsoft.com/office/officeart/2005/8/layout/default"/>
    <dgm:cxn modelId="{54546FE6-5450-2F4F-BC77-4371385C2573}" type="presParOf" srcId="{7A24E677-6FAA-F64F-8C5B-EE3A3F51AC79}" destId="{3A551EAF-0F68-5447-A777-99C82446FD7E}" srcOrd="13" destOrd="0" presId="urn:microsoft.com/office/officeart/2005/8/layout/default"/>
    <dgm:cxn modelId="{BA716A5F-E790-1B4A-9C3E-8CD6FB1B568B}" type="presParOf" srcId="{7A24E677-6FAA-F64F-8C5B-EE3A3F51AC79}" destId="{BA459F2E-638C-444B-8E59-15748D5A1DD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705CBBC0-0E68-424F-85D2-E7DAC0C388B6}"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en-US"/>
        </a:p>
      </dgm:t>
    </dgm:pt>
    <dgm:pt modelId="{2C6F5564-1841-2943-BFB0-540F0A893BD0}">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Outreach and Recruitment </a:t>
          </a:r>
        </a:p>
      </dgm:t>
    </dgm:pt>
    <dgm:pt modelId="{8948B489-53AF-4B44-A140-D42BB5BDAB69}" type="parTrans" cxnId="{5A59255B-04F4-A74E-9545-B34A4A2FA457}">
      <dgm:prSet/>
      <dgm:spPr/>
      <dgm:t>
        <a:bodyPr/>
        <a:lstStyle/>
        <a:p>
          <a:endParaRPr lang="en-US" sz="800"/>
        </a:p>
      </dgm:t>
    </dgm:pt>
    <dgm:pt modelId="{6D7DE231-AA81-AB47-92FB-01B04A5B0B64}" type="sibTrans" cxnId="{5A59255B-04F4-A74E-9545-B34A4A2FA457}">
      <dgm:prSet/>
      <dgm:spPr/>
      <dgm:t>
        <a:bodyPr/>
        <a:lstStyle/>
        <a:p>
          <a:endParaRPr lang="en-US" sz="800"/>
        </a:p>
      </dgm:t>
    </dgm:pt>
    <dgm:pt modelId="{0BD133D1-0897-944D-B7A9-6C39B82CCC1F}">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Employer Engagement </a:t>
          </a:r>
        </a:p>
      </dgm:t>
    </dgm:pt>
    <dgm:pt modelId="{51E054A5-00D2-464A-905C-B8E0EC769C28}" type="parTrans" cxnId="{1C96196E-1099-E046-B45C-DD3B58B7FB64}">
      <dgm:prSet/>
      <dgm:spPr/>
      <dgm:t>
        <a:bodyPr/>
        <a:lstStyle/>
        <a:p>
          <a:endParaRPr lang="en-US" sz="800"/>
        </a:p>
      </dgm:t>
    </dgm:pt>
    <dgm:pt modelId="{24899F01-BC50-1647-90C4-A8307AF71F15}" type="sibTrans" cxnId="{1C96196E-1099-E046-B45C-DD3B58B7FB64}">
      <dgm:prSet/>
      <dgm:spPr/>
      <dgm:t>
        <a:bodyPr/>
        <a:lstStyle/>
        <a:p>
          <a:endParaRPr lang="en-US" sz="800"/>
        </a:p>
      </dgm:t>
    </dgm:pt>
    <dgm:pt modelId="{285E6F6C-12C9-F642-820C-6B3E286FCB5D}">
      <dgm:prSet phldrT="[Text]" custT="1"/>
      <dgm:sp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nchor="ctr"/>
        <a:lstStyle/>
        <a:p>
          <a:pPr algn="ctr">
            <a:buFont typeface="Arial" panose="020B0604020202020204" pitchFamily="34" charset="0"/>
            <a:buChar char="•"/>
          </a:pPr>
          <a:r>
            <a:rPr lang="en-US" sz="800" b="1"/>
            <a:t>Career Planning </a:t>
          </a:r>
          <a:r>
            <a:rPr lang="en-US" sz="800"/>
            <a:t> </a:t>
          </a:r>
        </a:p>
      </dgm:t>
    </dgm:pt>
    <dgm:pt modelId="{7DDED381-0DBC-8443-9B1B-7146D8DC2D1E}" type="parTrans" cxnId="{D2717079-FD75-9544-AAB4-8990F5A3DA2E}">
      <dgm:prSet/>
      <dgm:spPr/>
      <dgm:t>
        <a:bodyPr/>
        <a:lstStyle/>
        <a:p>
          <a:endParaRPr lang="en-US" sz="800"/>
        </a:p>
      </dgm:t>
    </dgm:pt>
    <dgm:pt modelId="{B9159E34-BAE6-AF4A-BAEC-AAB9706418C3}" type="sibTrans" cxnId="{D2717079-FD75-9544-AAB4-8990F5A3DA2E}">
      <dgm:prSet/>
      <dgm:spPr/>
      <dgm:t>
        <a:bodyPr/>
        <a:lstStyle/>
        <a:p>
          <a:endParaRPr lang="en-US" sz="800"/>
        </a:p>
      </dgm:t>
    </dgm:pt>
    <dgm:pt modelId="{48810DE5-E7D4-D941-8BA3-BBF26381AF60}">
      <dgm:prSet custT="1"/>
      <dgm:sp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Training </a:t>
          </a:r>
        </a:p>
      </dgm:t>
    </dgm:pt>
    <dgm:pt modelId="{AADD0A66-0747-F24C-AAD6-F9B4C2185DBC}" type="parTrans" cxnId="{E188474A-F975-294C-9C82-48D1E7B712BC}">
      <dgm:prSet/>
      <dgm:spPr/>
      <dgm:t>
        <a:bodyPr/>
        <a:lstStyle/>
        <a:p>
          <a:endParaRPr lang="en-US" sz="800"/>
        </a:p>
      </dgm:t>
    </dgm:pt>
    <dgm:pt modelId="{D26231BF-775E-8C4F-8729-FE1C6D09F473}" type="sibTrans" cxnId="{E188474A-F975-294C-9C82-48D1E7B712BC}">
      <dgm:prSet/>
      <dgm:spPr/>
      <dgm:t>
        <a:bodyPr/>
        <a:lstStyle/>
        <a:p>
          <a:endParaRPr lang="en-US" sz="800"/>
        </a:p>
      </dgm:t>
    </dgm:pt>
    <dgm:pt modelId="{C3C28365-2D66-404A-B006-6BB8B8E1EE43}">
      <dgm:prSet custT="1"/>
      <dgm: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dgm:spPr>
      <dgm:t>
        <a:bodyPr vert="horz"/>
        <a:lstStyle/>
        <a:p>
          <a:pPr>
            <a:lnSpc>
              <a:spcPct val="100000"/>
            </a:lnSpc>
            <a:spcAft>
              <a:spcPts val="0"/>
            </a:spcAft>
            <a:buFont typeface="Arial" panose="020B0604020202020204" pitchFamily="34" charset="0"/>
            <a:buChar char="•"/>
          </a:pPr>
          <a:r>
            <a:rPr lang="en-US" sz="800" b="1"/>
            <a:t>Work-Based Learning /</a:t>
          </a:r>
        </a:p>
        <a:p>
          <a:pPr>
            <a:lnSpc>
              <a:spcPct val="100000"/>
            </a:lnSpc>
            <a:spcAft>
              <a:spcPts val="0"/>
            </a:spcAft>
            <a:buFont typeface="Arial" panose="020B0604020202020204" pitchFamily="34" charset="0"/>
            <a:buChar char="•"/>
          </a:pPr>
          <a:r>
            <a:rPr lang="en-US" sz="800" b="1"/>
            <a:t> Work-Based Training </a:t>
          </a:r>
        </a:p>
      </dgm:t>
    </dgm:pt>
    <dgm:pt modelId="{13FEE412-BA8B-544D-AFEC-366E424CDC23}" type="parTrans" cxnId="{0A83B197-142F-D642-A153-C7445E72FBC2}">
      <dgm:prSet/>
      <dgm:spPr/>
      <dgm:t>
        <a:bodyPr/>
        <a:lstStyle/>
        <a:p>
          <a:endParaRPr lang="en-US" sz="800"/>
        </a:p>
      </dgm:t>
    </dgm:pt>
    <dgm:pt modelId="{A578E260-D590-5141-85E3-70E19D7B3E30}" type="sibTrans" cxnId="{0A83B197-142F-D642-A153-C7445E72FBC2}">
      <dgm:prSet/>
      <dgm:spPr/>
      <dgm:t>
        <a:bodyPr/>
        <a:lstStyle/>
        <a:p>
          <a:endParaRPr lang="en-US" sz="800"/>
        </a:p>
      </dgm:t>
    </dgm:pt>
    <dgm:pt modelId="{6032D189-DFF5-EB4C-B152-6148D6A27620}">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dirty="0"/>
            <a:t>Supportive Services / Barrier Reduction Funds </a:t>
          </a:r>
        </a:p>
      </dgm:t>
    </dgm:pt>
    <dgm:pt modelId="{E765BF89-710F-CA41-9608-56F0ED41C2B1}" type="parTrans" cxnId="{D32C386C-67FE-754B-B7D2-090AC9C345ED}">
      <dgm:prSet/>
      <dgm:spPr/>
      <dgm:t>
        <a:bodyPr/>
        <a:lstStyle/>
        <a:p>
          <a:endParaRPr lang="en-US" sz="800"/>
        </a:p>
      </dgm:t>
    </dgm:pt>
    <dgm:pt modelId="{3B7A92B8-9263-504E-A260-4EC5460BC094}" type="sibTrans" cxnId="{D32C386C-67FE-754B-B7D2-090AC9C345ED}">
      <dgm:prSet/>
      <dgm:spPr/>
      <dgm:t>
        <a:bodyPr/>
        <a:lstStyle/>
        <a:p>
          <a:endParaRPr lang="en-US" sz="800"/>
        </a:p>
      </dgm:t>
    </dgm:pt>
    <dgm:pt modelId="{D0153052-A9E5-B344-848B-9D1B597FE1AA}">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Placement </a:t>
          </a:r>
        </a:p>
      </dgm:t>
    </dgm:pt>
    <dgm:pt modelId="{A2953F03-C124-0C47-8B7A-12414F6051BE}" type="parTrans" cxnId="{A53A3BD9-C416-4649-98D7-DEE250E02071}">
      <dgm:prSet/>
      <dgm:spPr/>
      <dgm:t>
        <a:bodyPr/>
        <a:lstStyle/>
        <a:p>
          <a:endParaRPr lang="en-US" sz="800"/>
        </a:p>
      </dgm:t>
    </dgm:pt>
    <dgm:pt modelId="{133768B4-CEFF-BE4F-8705-C0D4366CE66B}" type="sibTrans" cxnId="{A53A3BD9-C416-4649-98D7-DEE250E02071}">
      <dgm:prSet/>
      <dgm:spPr/>
      <dgm:t>
        <a:bodyPr/>
        <a:lstStyle/>
        <a:p>
          <a:endParaRPr lang="en-US" sz="800"/>
        </a:p>
      </dgm:t>
    </dgm:pt>
    <dgm:pt modelId="{5BA827FD-E315-6249-8368-83DB24009AD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Follow-Up </a:t>
          </a:r>
        </a:p>
      </dgm:t>
    </dgm:pt>
    <dgm:pt modelId="{052E1FA8-CA77-0543-A24C-0A7C52A66199}" type="parTrans" cxnId="{05900BCB-10C1-0D4F-B644-C8738133D7D3}">
      <dgm:prSet/>
      <dgm:spPr/>
      <dgm:t>
        <a:bodyPr/>
        <a:lstStyle/>
        <a:p>
          <a:endParaRPr lang="en-US" sz="800"/>
        </a:p>
      </dgm:t>
    </dgm:pt>
    <dgm:pt modelId="{DF243A6D-290C-A54B-A1B3-D695B187AE1B}" type="sibTrans" cxnId="{05900BCB-10C1-0D4F-B644-C8738133D7D3}">
      <dgm:prSet/>
      <dgm:spPr/>
      <dgm:t>
        <a:bodyPr/>
        <a:lstStyle/>
        <a:p>
          <a:endParaRPr lang="en-US" sz="800"/>
        </a:p>
      </dgm:t>
    </dgm:pt>
    <dgm:pt modelId="{7A24E677-6FAA-F64F-8C5B-EE3A3F51AC79}" type="pres">
      <dgm:prSet presAssocID="{705CBBC0-0E68-424F-85D2-E7DAC0C388B6}" presName="diagram" presStyleCnt="0">
        <dgm:presLayoutVars>
          <dgm:dir/>
          <dgm:resizeHandles val="exact"/>
        </dgm:presLayoutVars>
      </dgm:prSet>
      <dgm:spPr/>
    </dgm:pt>
    <dgm:pt modelId="{E9DC9205-2792-0E48-A602-456DD9FA7917}" type="pres">
      <dgm:prSet presAssocID="{2C6F5564-1841-2943-BFB0-540F0A893BD0}" presName="node" presStyleLbl="node1" presStyleIdx="0" presStyleCnt="8">
        <dgm:presLayoutVars>
          <dgm:bulletEnabled val="1"/>
        </dgm:presLayoutVars>
      </dgm:prSet>
      <dgm:spPr/>
    </dgm:pt>
    <dgm:pt modelId="{70B9C2E2-9A17-7A47-AC43-9EA2F8C91B8C}" type="pres">
      <dgm:prSet presAssocID="{6D7DE231-AA81-AB47-92FB-01B04A5B0B64}" presName="sibTrans" presStyleCnt="0"/>
      <dgm:spPr/>
    </dgm:pt>
    <dgm:pt modelId="{58904253-5B70-E144-BABA-55E3AA37D5F0}" type="pres">
      <dgm:prSet presAssocID="{0BD133D1-0897-944D-B7A9-6C39B82CCC1F}" presName="node" presStyleLbl="node1" presStyleIdx="1" presStyleCnt="8">
        <dgm:presLayoutVars>
          <dgm:bulletEnabled val="1"/>
        </dgm:presLayoutVars>
      </dgm:prSet>
      <dgm:spPr/>
    </dgm:pt>
    <dgm:pt modelId="{A7E6FCA3-F036-6244-ACCB-9B927782BFE2}" type="pres">
      <dgm:prSet presAssocID="{24899F01-BC50-1647-90C4-A8307AF71F15}" presName="sibTrans" presStyleCnt="0"/>
      <dgm:spPr/>
    </dgm:pt>
    <dgm:pt modelId="{B541DEBD-6254-3F44-ABAB-42F7DA2B96B5}" type="pres">
      <dgm:prSet presAssocID="{285E6F6C-12C9-F642-820C-6B3E286FCB5D}" presName="node" presStyleLbl="node1" presStyleIdx="2" presStyleCnt="8">
        <dgm:presLayoutVars>
          <dgm:bulletEnabled val="1"/>
        </dgm:presLayoutVars>
      </dgm:prSet>
      <dgm:spPr/>
    </dgm:pt>
    <dgm:pt modelId="{CF3F30BB-91DD-9B4F-93C7-A434ED69C054}" type="pres">
      <dgm:prSet presAssocID="{B9159E34-BAE6-AF4A-BAEC-AAB9706418C3}" presName="sibTrans" presStyleCnt="0"/>
      <dgm:spPr/>
    </dgm:pt>
    <dgm:pt modelId="{9DBD7B01-C454-4E40-AC67-431C1846AD18}" type="pres">
      <dgm:prSet presAssocID="{48810DE5-E7D4-D941-8BA3-BBF26381AF60}" presName="node" presStyleLbl="node1" presStyleIdx="3" presStyleCnt="8">
        <dgm:presLayoutVars>
          <dgm:bulletEnabled val="1"/>
        </dgm:presLayoutVars>
      </dgm:prSet>
      <dgm:spPr/>
    </dgm:pt>
    <dgm:pt modelId="{43717605-04D4-6F4F-A854-FF9FCBD24C2D}" type="pres">
      <dgm:prSet presAssocID="{D26231BF-775E-8C4F-8729-FE1C6D09F473}" presName="sibTrans" presStyleCnt="0"/>
      <dgm:spPr/>
    </dgm:pt>
    <dgm:pt modelId="{F9363152-2F6C-F048-9791-2B5C261F19B0}" type="pres">
      <dgm:prSet presAssocID="{C3C28365-2D66-404A-B006-6BB8B8E1EE43}" presName="node" presStyleLbl="node1" presStyleIdx="4" presStyleCnt="8">
        <dgm:presLayoutVars>
          <dgm:bulletEnabled val="1"/>
        </dgm:presLayoutVars>
      </dgm:prSet>
      <dgm:spPr/>
    </dgm:pt>
    <dgm:pt modelId="{62DC08F3-5820-F347-AA90-4D5DB8D9BA5F}" type="pres">
      <dgm:prSet presAssocID="{A578E260-D590-5141-85E3-70E19D7B3E30}" presName="sibTrans" presStyleCnt="0"/>
      <dgm:spPr/>
    </dgm:pt>
    <dgm:pt modelId="{491D4F8D-F6DE-DC46-A3AB-9B4562EB94D7}" type="pres">
      <dgm:prSet presAssocID="{6032D189-DFF5-EB4C-B152-6148D6A27620}" presName="node" presStyleLbl="node1" presStyleIdx="5" presStyleCnt="8">
        <dgm:presLayoutVars>
          <dgm:bulletEnabled val="1"/>
        </dgm:presLayoutVars>
      </dgm:prSet>
      <dgm:spPr/>
    </dgm:pt>
    <dgm:pt modelId="{6BADA9C7-CD5F-BD4E-B979-B851FCA06509}" type="pres">
      <dgm:prSet presAssocID="{3B7A92B8-9263-504E-A260-4EC5460BC094}" presName="sibTrans" presStyleCnt="0"/>
      <dgm:spPr/>
    </dgm:pt>
    <dgm:pt modelId="{07902AF2-D7AA-F043-AB82-39CFFDA0FDB5}" type="pres">
      <dgm:prSet presAssocID="{D0153052-A9E5-B344-848B-9D1B597FE1AA}" presName="node" presStyleLbl="node1" presStyleIdx="6" presStyleCnt="8">
        <dgm:presLayoutVars>
          <dgm:bulletEnabled val="1"/>
        </dgm:presLayoutVars>
      </dgm:prSet>
      <dgm:spPr/>
    </dgm:pt>
    <dgm:pt modelId="{3A551EAF-0F68-5447-A777-99C82446FD7E}" type="pres">
      <dgm:prSet presAssocID="{133768B4-CEFF-BE4F-8705-C0D4366CE66B}" presName="sibTrans" presStyleCnt="0"/>
      <dgm:spPr/>
    </dgm:pt>
    <dgm:pt modelId="{BA459F2E-638C-444B-8E59-15748D5A1DD6}" type="pres">
      <dgm:prSet presAssocID="{5BA827FD-E315-6249-8368-83DB24009AD3}" presName="node" presStyleLbl="node1" presStyleIdx="7" presStyleCnt="8">
        <dgm:presLayoutVars>
          <dgm:bulletEnabled val="1"/>
        </dgm:presLayoutVars>
      </dgm:prSet>
      <dgm:spPr/>
    </dgm:pt>
  </dgm:ptLst>
  <dgm:cxnLst>
    <dgm:cxn modelId="{957BFF2A-2121-E342-AA45-77160733D20E}" type="presOf" srcId="{705CBBC0-0E68-424F-85D2-E7DAC0C388B6}" destId="{7A24E677-6FAA-F64F-8C5B-EE3A3F51AC79}" srcOrd="0" destOrd="0" presId="urn:microsoft.com/office/officeart/2005/8/layout/default"/>
    <dgm:cxn modelId="{9359DC39-F85D-F945-A41F-39460E6AF834}" type="presOf" srcId="{285E6F6C-12C9-F642-820C-6B3E286FCB5D}" destId="{B541DEBD-6254-3F44-ABAB-42F7DA2B96B5}" srcOrd="0" destOrd="0" presId="urn:microsoft.com/office/officeart/2005/8/layout/default"/>
    <dgm:cxn modelId="{ED841740-5A36-4644-83AA-D3A44BA7E708}" type="presOf" srcId="{C3C28365-2D66-404A-B006-6BB8B8E1EE43}" destId="{F9363152-2F6C-F048-9791-2B5C261F19B0}" srcOrd="0" destOrd="0" presId="urn:microsoft.com/office/officeart/2005/8/layout/default"/>
    <dgm:cxn modelId="{5A59255B-04F4-A74E-9545-B34A4A2FA457}" srcId="{705CBBC0-0E68-424F-85D2-E7DAC0C388B6}" destId="{2C6F5564-1841-2943-BFB0-540F0A893BD0}" srcOrd="0" destOrd="0" parTransId="{8948B489-53AF-4B44-A140-D42BB5BDAB69}" sibTransId="{6D7DE231-AA81-AB47-92FB-01B04A5B0B64}"/>
    <dgm:cxn modelId="{73B3935C-E0B0-364B-BE3D-A1C7D9DCD554}" type="presOf" srcId="{48810DE5-E7D4-D941-8BA3-BBF26381AF60}" destId="{9DBD7B01-C454-4E40-AC67-431C1846AD18}" srcOrd="0" destOrd="0" presId="urn:microsoft.com/office/officeart/2005/8/layout/default"/>
    <dgm:cxn modelId="{BAC35B66-719B-B243-B06F-872102A0F124}" type="presOf" srcId="{5BA827FD-E315-6249-8368-83DB24009AD3}" destId="{BA459F2E-638C-444B-8E59-15748D5A1DD6}" srcOrd="0" destOrd="0" presId="urn:microsoft.com/office/officeart/2005/8/layout/default"/>
    <dgm:cxn modelId="{B742F946-4CBA-4F49-BFE9-8DFC4026F65C}" type="presOf" srcId="{2C6F5564-1841-2943-BFB0-540F0A893BD0}" destId="{E9DC9205-2792-0E48-A602-456DD9FA7917}" srcOrd="0" destOrd="0" presId="urn:microsoft.com/office/officeart/2005/8/layout/default"/>
    <dgm:cxn modelId="{E188474A-F975-294C-9C82-48D1E7B712BC}" srcId="{705CBBC0-0E68-424F-85D2-E7DAC0C388B6}" destId="{48810DE5-E7D4-D941-8BA3-BBF26381AF60}" srcOrd="3" destOrd="0" parTransId="{AADD0A66-0747-F24C-AAD6-F9B4C2185DBC}" sibTransId="{D26231BF-775E-8C4F-8729-FE1C6D09F473}"/>
    <dgm:cxn modelId="{D32C386C-67FE-754B-B7D2-090AC9C345ED}" srcId="{705CBBC0-0E68-424F-85D2-E7DAC0C388B6}" destId="{6032D189-DFF5-EB4C-B152-6148D6A27620}" srcOrd="5" destOrd="0" parTransId="{E765BF89-710F-CA41-9608-56F0ED41C2B1}" sibTransId="{3B7A92B8-9263-504E-A260-4EC5460BC094}"/>
    <dgm:cxn modelId="{1C96196E-1099-E046-B45C-DD3B58B7FB64}" srcId="{705CBBC0-0E68-424F-85D2-E7DAC0C388B6}" destId="{0BD133D1-0897-944D-B7A9-6C39B82CCC1F}" srcOrd="1" destOrd="0" parTransId="{51E054A5-00D2-464A-905C-B8E0EC769C28}" sibTransId="{24899F01-BC50-1647-90C4-A8307AF71F15}"/>
    <dgm:cxn modelId="{D2717079-FD75-9544-AAB4-8990F5A3DA2E}" srcId="{705CBBC0-0E68-424F-85D2-E7DAC0C388B6}" destId="{285E6F6C-12C9-F642-820C-6B3E286FCB5D}" srcOrd="2" destOrd="0" parTransId="{7DDED381-0DBC-8443-9B1B-7146D8DC2D1E}" sibTransId="{B9159E34-BAE6-AF4A-BAEC-AAB9706418C3}"/>
    <dgm:cxn modelId="{5F59F696-0A68-BD41-91B3-3B6EEE1038B7}" type="presOf" srcId="{0BD133D1-0897-944D-B7A9-6C39B82CCC1F}" destId="{58904253-5B70-E144-BABA-55E3AA37D5F0}" srcOrd="0" destOrd="0" presId="urn:microsoft.com/office/officeart/2005/8/layout/default"/>
    <dgm:cxn modelId="{0A83B197-142F-D642-A153-C7445E72FBC2}" srcId="{705CBBC0-0E68-424F-85D2-E7DAC0C388B6}" destId="{C3C28365-2D66-404A-B006-6BB8B8E1EE43}" srcOrd="4" destOrd="0" parTransId="{13FEE412-BA8B-544D-AFEC-366E424CDC23}" sibTransId="{A578E260-D590-5141-85E3-70E19D7B3E30}"/>
    <dgm:cxn modelId="{F4A6BF9C-609C-6545-9BBE-2EDA74C0E4A1}" type="presOf" srcId="{6032D189-DFF5-EB4C-B152-6148D6A27620}" destId="{491D4F8D-F6DE-DC46-A3AB-9B4562EB94D7}" srcOrd="0" destOrd="0" presId="urn:microsoft.com/office/officeart/2005/8/layout/default"/>
    <dgm:cxn modelId="{7E6D64C9-74E3-DD46-B0A6-ACBCA655735C}" type="presOf" srcId="{D0153052-A9E5-B344-848B-9D1B597FE1AA}" destId="{07902AF2-D7AA-F043-AB82-39CFFDA0FDB5}" srcOrd="0" destOrd="0" presId="urn:microsoft.com/office/officeart/2005/8/layout/default"/>
    <dgm:cxn modelId="{05900BCB-10C1-0D4F-B644-C8738133D7D3}" srcId="{705CBBC0-0E68-424F-85D2-E7DAC0C388B6}" destId="{5BA827FD-E315-6249-8368-83DB24009AD3}" srcOrd="7" destOrd="0" parTransId="{052E1FA8-CA77-0543-A24C-0A7C52A66199}" sibTransId="{DF243A6D-290C-A54B-A1B3-D695B187AE1B}"/>
    <dgm:cxn modelId="{A53A3BD9-C416-4649-98D7-DEE250E02071}" srcId="{705CBBC0-0E68-424F-85D2-E7DAC0C388B6}" destId="{D0153052-A9E5-B344-848B-9D1B597FE1AA}" srcOrd="6" destOrd="0" parTransId="{A2953F03-C124-0C47-8B7A-12414F6051BE}" sibTransId="{133768B4-CEFF-BE4F-8705-C0D4366CE66B}"/>
    <dgm:cxn modelId="{0587789B-A880-004E-8B0E-93C4C6B4B6B8}" type="presParOf" srcId="{7A24E677-6FAA-F64F-8C5B-EE3A3F51AC79}" destId="{E9DC9205-2792-0E48-A602-456DD9FA7917}" srcOrd="0" destOrd="0" presId="urn:microsoft.com/office/officeart/2005/8/layout/default"/>
    <dgm:cxn modelId="{CE189B23-3379-904E-9C3F-70774EE6639A}" type="presParOf" srcId="{7A24E677-6FAA-F64F-8C5B-EE3A3F51AC79}" destId="{70B9C2E2-9A17-7A47-AC43-9EA2F8C91B8C}" srcOrd="1" destOrd="0" presId="urn:microsoft.com/office/officeart/2005/8/layout/default"/>
    <dgm:cxn modelId="{E1AB8F5C-4970-B540-A61B-F3482C76035F}" type="presParOf" srcId="{7A24E677-6FAA-F64F-8C5B-EE3A3F51AC79}" destId="{58904253-5B70-E144-BABA-55E3AA37D5F0}" srcOrd="2" destOrd="0" presId="urn:microsoft.com/office/officeart/2005/8/layout/default"/>
    <dgm:cxn modelId="{FD51585C-9AEC-E244-B14A-6741DB9DAE80}" type="presParOf" srcId="{7A24E677-6FAA-F64F-8C5B-EE3A3F51AC79}" destId="{A7E6FCA3-F036-6244-ACCB-9B927782BFE2}" srcOrd="3" destOrd="0" presId="urn:microsoft.com/office/officeart/2005/8/layout/default"/>
    <dgm:cxn modelId="{677C42C1-CF6A-1942-BD3C-E6D1EA7BC2FA}" type="presParOf" srcId="{7A24E677-6FAA-F64F-8C5B-EE3A3F51AC79}" destId="{B541DEBD-6254-3F44-ABAB-42F7DA2B96B5}" srcOrd="4" destOrd="0" presId="urn:microsoft.com/office/officeart/2005/8/layout/default"/>
    <dgm:cxn modelId="{BFCEA153-4A4A-4F4D-88FA-27451DE733BD}" type="presParOf" srcId="{7A24E677-6FAA-F64F-8C5B-EE3A3F51AC79}" destId="{CF3F30BB-91DD-9B4F-93C7-A434ED69C054}" srcOrd="5" destOrd="0" presId="urn:microsoft.com/office/officeart/2005/8/layout/default"/>
    <dgm:cxn modelId="{71D4FAE9-22D6-044C-A4FC-4919A3CB93D5}" type="presParOf" srcId="{7A24E677-6FAA-F64F-8C5B-EE3A3F51AC79}" destId="{9DBD7B01-C454-4E40-AC67-431C1846AD18}" srcOrd="6" destOrd="0" presId="urn:microsoft.com/office/officeart/2005/8/layout/default"/>
    <dgm:cxn modelId="{D7ED9F45-66ED-694D-BF2B-80E2C0833349}" type="presParOf" srcId="{7A24E677-6FAA-F64F-8C5B-EE3A3F51AC79}" destId="{43717605-04D4-6F4F-A854-FF9FCBD24C2D}" srcOrd="7" destOrd="0" presId="urn:microsoft.com/office/officeart/2005/8/layout/default"/>
    <dgm:cxn modelId="{74EDC3C0-605F-0645-9311-80F52C312A51}" type="presParOf" srcId="{7A24E677-6FAA-F64F-8C5B-EE3A3F51AC79}" destId="{F9363152-2F6C-F048-9791-2B5C261F19B0}" srcOrd="8" destOrd="0" presId="urn:microsoft.com/office/officeart/2005/8/layout/default"/>
    <dgm:cxn modelId="{F349F5B3-9001-2A49-B020-BB8B7F15E546}" type="presParOf" srcId="{7A24E677-6FAA-F64F-8C5B-EE3A3F51AC79}" destId="{62DC08F3-5820-F347-AA90-4D5DB8D9BA5F}" srcOrd="9" destOrd="0" presId="urn:microsoft.com/office/officeart/2005/8/layout/default"/>
    <dgm:cxn modelId="{00C69CFA-0D4C-3F4A-9F33-E04940C621C4}" type="presParOf" srcId="{7A24E677-6FAA-F64F-8C5B-EE3A3F51AC79}" destId="{491D4F8D-F6DE-DC46-A3AB-9B4562EB94D7}" srcOrd="10" destOrd="0" presId="urn:microsoft.com/office/officeart/2005/8/layout/default"/>
    <dgm:cxn modelId="{35552A36-A507-DA48-BE07-7B7BC672AF85}" type="presParOf" srcId="{7A24E677-6FAA-F64F-8C5B-EE3A3F51AC79}" destId="{6BADA9C7-CD5F-BD4E-B979-B851FCA06509}" srcOrd="11" destOrd="0" presId="urn:microsoft.com/office/officeart/2005/8/layout/default"/>
    <dgm:cxn modelId="{7E2EABC9-E2A2-684F-99F1-31561584E5BF}" type="presParOf" srcId="{7A24E677-6FAA-F64F-8C5B-EE3A3F51AC79}" destId="{07902AF2-D7AA-F043-AB82-39CFFDA0FDB5}" srcOrd="12" destOrd="0" presId="urn:microsoft.com/office/officeart/2005/8/layout/default"/>
    <dgm:cxn modelId="{54546FE6-5450-2F4F-BC77-4371385C2573}" type="presParOf" srcId="{7A24E677-6FAA-F64F-8C5B-EE3A3F51AC79}" destId="{3A551EAF-0F68-5447-A777-99C82446FD7E}" srcOrd="13" destOrd="0" presId="urn:microsoft.com/office/officeart/2005/8/layout/default"/>
    <dgm:cxn modelId="{BA716A5F-E790-1B4A-9C3E-8CD6FB1B568B}" type="presParOf" srcId="{7A24E677-6FAA-F64F-8C5B-EE3A3F51AC79}" destId="{BA459F2E-638C-444B-8E59-15748D5A1DD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3.xml><?xml version="1.0" encoding="utf-8"?>
<dgm:dataModel xmlns:dgm="http://schemas.openxmlformats.org/drawingml/2006/diagram" xmlns:a="http://schemas.openxmlformats.org/drawingml/2006/main">
  <dgm:ptLst>
    <dgm:pt modelId="{705CBBC0-0E68-424F-85D2-E7DAC0C388B6}"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en-US"/>
        </a:p>
      </dgm:t>
    </dgm:pt>
    <dgm:pt modelId="{2C6F5564-1841-2943-BFB0-540F0A893BD0}">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dirty="0"/>
            <a:t>Outreach and Recruitment </a:t>
          </a:r>
        </a:p>
      </dgm:t>
    </dgm:pt>
    <dgm:pt modelId="{8948B489-53AF-4B44-A140-D42BB5BDAB69}" type="parTrans" cxnId="{5A59255B-04F4-A74E-9545-B34A4A2FA457}">
      <dgm:prSet/>
      <dgm:spPr/>
      <dgm:t>
        <a:bodyPr/>
        <a:lstStyle/>
        <a:p>
          <a:endParaRPr lang="en-US" sz="800"/>
        </a:p>
      </dgm:t>
    </dgm:pt>
    <dgm:pt modelId="{6D7DE231-AA81-AB47-92FB-01B04A5B0B64}" type="sibTrans" cxnId="{5A59255B-04F4-A74E-9545-B34A4A2FA457}">
      <dgm:prSet/>
      <dgm:spPr/>
      <dgm:t>
        <a:bodyPr/>
        <a:lstStyle/>
        <a:p>
          <a:endParaRPr lang="en-US" sz="800"/>
        </a:p>
      </dgm:t>
    </dgm:pt>
    <dgm:pt modelId="{0BD133D1-0897-944D-B7A9-6C39B82CCC1F}">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Employer Engagement </a:t>
          </a:r>
        </a:p>
      </dgm:t>
    </dgm:pt>
    <dgm:pt modelId="{51E054A5-00D2-464A-905C-B8E0EC769C28}" type="parTrans" cxnId="{1C96196E-1099-E046-B45C-DD3B58B7FB64}">
      <dgm:prSet/>
      <dgm:spPr/>
      <dgm:t>
        <a:bodyPr/>
        <a:lstStyle/>
        <a:p>
          <a:endParaRPr lang="en-US" sz="800"/>
        </a:p>
      </dgm:t>
    </dgm:pt>
    <dgm:pt modelId="{24899F01-BC50-1647-90C4-A8307AF71F15}" type="sibTrans" cxnId="{1C96196E-1099-E046-B45C-DD3B58B7FB64}">
      <dgm:prSet/>
      <dgm:spPr/>
      <dgm:t>
        <a:bodyPr/>
        <a:lstStyle/>
        <a:p>
          <a:endParaRPr lang="en-US" sz="800"/>
        </a:p>
      </dgm:t>
    </dgm:pt>
    <dgm:pt modelId="{285E6F6C-12C9-F642-820C-6B3E286FCB5D}">
      <dgm:prSet phldrT="[Text]" custT="1"/>
      <dgm:sp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nchor="ctr"/>
        <a:lstStyle/>
        <a:p>
          <a:pPr algn="ctr">
            <a:buFont typeface="Arial" panose="020B0604020202020204" pitchFamily="34" charset="0"/>
            <a:buChar char="•"/>
          </a:pPr>
          <a:r>
            <a:rPr lang="en-US" sz="800" b="1"/>
            <a:t>Career Planning </a:t>
          </a:r>
          <a:r>
            <a:rPr lang="en-US" sz="800"/>
            <a:t> </a:t>
          </a:r>
        </a:p>
      </dgm:t>
    </dgm:pt>
    <dgm:pt modelId="{7DDED381-0DBC-8443-9B1B-7146D8DC2D1E}" type="parTrans" cxnId="{D2717079-FD75-9544-AAB4-8990F5A3DA2E}">
      <dgm:prSet/>
      <dgm:spPr/>
      <dgm:t>
        <a:bodyPr/>
        <a:lstStyle/>
        <a:p>
          <a:endParaRPr lang="en-US" sz="800"/>
        </a:p>
      </dgm:t>
    </dgm:pt>
    <dgm:pt modelId="{B9159E34-BAE6-AF4A-BAEC-AAB9706418C3}" type="sibTrans" cxnId="{D2717079-FD75-9544-AAB4-8990F5A3DA2E}">
      <dgm:prSet/>
      <dgm:spPr/>
      <dgm:t>
        <a:bodyPr/>
        <a:lstStyle/>
        <a:p>
          <a:endParaRPr lang="en-US" sz="800"/>
        </a:p>
      </dgm:t>
    </dgm:pt>
    <dgm:pt modelId="{48810DE5-E7D4-D941-8BA3-BBF26381AF60}">
      <dgm:prSet custT="1"/>
      <dgm:sp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Training </a:t>
          </a:r>
        </a:p>
      </dgm:t>
    </dgm:pt>
    <dgm:pt modelId="{AADD0A66-0747-F24C-AAD6-F9B4C2185DBC}" type="parTrans" cxnId="{E188474A-F975-294C-9C82-48D1E7B712BC}">
      <dgm:prSet/>
      <dgm:spPr/>
      <dgm:t>
        <a:bodyPr/>
        <a:lstStyle/>
        <a:p>
          <a:endParaRPr lang="en-US" sz="800"/>
        </a:p>
      </dgm:t>
    </dgm:pt>
    <dgm:pt modelId="{D26231BF-775E-8C4F-8729-FE1C6D09F473}" type="sibTrans" cxnId="{E188474A-F975-294C-9C82-48D1E7B712BC}">
      <dgm:prSet/>
      <dgm:spPr/>
      <dgm:t>
        <a:bodyPr/>
        <a:lstStyle/>
        <a:p>
          <a:endParaRPr lang="en-US" sz="800"/>
        </a:p>
      </dgm:t>
    </dgm:pt>
    <dgm:pt modelId="{C3C28365-2D66-404A-B006-6BB8B8E1EE4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lnSpc>
              <a:spcPct val="100000"/>
            </a:lnSpc>
            <a:spcAft>
              <a:spcPts val="0"/>
            </a:spcAft>
            <a:buFont typeface="Arial" panose="020B0604020202020204" pitchFamily="34" charset="0"/>
            <a:buChar char="•"/>
          </a:pPr>
          <a:r>
            <a:rPr lang="en-US" sz="800" b="1"/>
            <a:t>Work-Based Learning /</a:t>
          </a:r>
        </a:p>
        <a:p>
          <a:pPr>
            <a:lnSpc>
              <a:spcPct val="100000"/>
            </a:lnSpc>
            <a:spcAft>
              <a:spcPts val="0"/>
            </a:spcAft>
            <a:buFont typeface="Arial" panose="020B0604020202020204" pitchFamily="34" charset="0"/>
            <a:buChar char="•"/>
          </a:pPr>
          <a:r>
            <a:rPr lang="en-US" sz="800" b="1"/>
            <a:t> Work-Based Training </a:t>
          </a:r>
        </a:p>
      </dgm:t>
    </dgm:pt>
    <dgm:pt modelId="{13FEE412-BA8B-544D-AFEC-366E424CDC23}" type="parTrans" cxnId="{0A83B197-142F-D642-A153-C7445E72FBC2}">
      <dgm:prSet/>
      <dgm:spPr/>
      <dgm:t>
        <a:bodyPr/>
        <a:lstStyle/>
        <a:p>
          <a:endParaRPr lang="en-US" sz="800"/>
        </a:p>
      </dgm:t>
    </dgm:pt>
    <dgm:pt modelId="{A578E260-D590-5141-85E3-70E19D7B3E30}" type="sibTrans" cxnId="{0A83B197-142F-D642-A153-C7445E72FBC2}">
      <dgm:prSet/>
      <dgm:spPr/>
      <dgm:t>
        <a:bodyPr/>
        <a:lstStyle/>
        <a:p>
          <a:endParaRPr lang="en-US" sz="800"/>
        </a:p>
      </dgm:t>
    </dgm:pt>
    <dgm:pt modelId="{7B39E6BC-0DB4-1B4C-BE25-32E252D299E5}">
      <dgm:prSet custT="1"/>
      <dgm:spP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100000"/>
            </a:lnSpc>
            <a:spcBef>
              <a:spcPct val="0"/>
            </a:spcBef>
            <a:spcAft>
              <a:spcPts val="0"/>
            </a:spcAft>
            <a:buFont typeface="Arial" panose="020B0604020202020204" pitchFamily="34" charset="0"/>
            <a:buNone/>
          </a:pPr>
          <a:r>
            <a:rPr lang="en-US" sz="800" b="1" kern="1200" dirty="0">
              <a:solidFill>
                <a:prstClr val="white"/>
              </a:solidFill>
              <a:latin typeface="Calibri" panose="020F0502020204030204"/>
              <a:ea typeface="+mn-ea"/>
              <a:cs typeface="+mn-cs"/>
            </a:rPr>
            <a:t>Supportive Services / Barrier Reduction Funds </a:t>
          </a:r>
        </a:p>
      </dgm:t>
    </dgm:pt>
    <dgm:pt modelId="{547773DF-C7C9-A647-A203-9E188129A0FF}" type="parTrans" cxnId="{4294197A-379D-3F4E-AA0A-6182E7412BE5}">
      <dgm:prSet/>
      <dgm:spPr/>
      <dgm:t>
        <a:bodyPr/>
        <a:lstStyle/>
        <a:p>
          <a:endParaRPr lang="en-US" sz="800"/>
        </a:p>
      </dgm:t>
    </dgm:pt>
    <dgm:pt modelId="{2D57D365-1F8F-4144-9AC4-8E3BD9B46E75}" type="sibTrans" cxnId="{4294197A-379D-3F4E-AA0A-6182E7412BE5}">
      <dgm:prSet/>
      <dgm:spPr/>
      <dgm:t>
        <a:bodyPr/>
        <a:lstStyle/>
        <a:p>
          <a:endParaRPr lang="en-US" sz="800"/>
        </a:p>
      </dgm:t>
    </dgm:pt>
    <dgm:pt modelId="{D0153052-A9E5-B344-848B-9D1B597FE1AA}">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Placement </a:t>
          </a:r>
        </a:p>
      </dgm:t>
    </dgm:pt>
    <dgm:pt modelId="{A2953F03-C124-0C47-8B7A-12414F6051BE}" type="parTrans" cxnId="{A53A3BD9-C416-4649-98D7-DEE250E02071}">
      <dgm:prSet/>
      <dgm:spPr/>
      <dgm:t>
        <a:bodyPr/>
        <a:lstStyle/>
        <a:p>
          <a:endParaRPr lang="en-US" sz="800"/>
        </a:p>
      </dgm:t>
    </dgm:pt>
    <dgm:pt modelId="{133768B4-CEFF-BE4F-8705-C0D4366CE66B}" type="sibTrans" cxnId="{A53A3BD9-C416-4649-98D7-DEE250E02071}">
      <dgm:prSet/>
      <dgm:spPr/>
      <dgm:t>
        <a:bodyPr/>
        <a:lstStyle/>
        <a:p>
          <a:endParaRPr lang="en-US" sz="800"/>
        </a:p>
      </dgm:t>
    </dgm:pt>
    <dgm:pt modelId="{5BA827FD-E315-6249-8368-83DB24009AD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Follow-Up </a:t>
          </a:r>
        </a:p>
      </dgm:t>
    </dgm:pt>
    <dgm:pt modelId="{052E1FA8-CA77-0543-A24C-0A7C52A66199}" type="parTrans" cxnId="{05900BCB-10C1-0D4F-B644-C8738133D7D3}">
      <dgm:prSet/>
      <dgm:spPr/>
      <dgm:t>
        <a:bodyPr/>
        <a:lstStyle/>
        <a:p>
          <a:endParaRPr lang="en-US" sz="800"/>
        </a:p>
      </dgm:t>
    </dgm:pt>
    <dgm:pt modelId="{DF243A6D-290C-A54B-A1B3-D695B187AE1B}" type="sibTrans" cxnId="{05900BCB-10C1-0D4F-B644-C8738133D7D3}">
      <dgm:prSet/>
      <dgm:spPr/>
      <dgm:t>
        <a:bodyPr/>
        <a:lstStyle/>
        <a:p>
          <a:endParaRPr lang="en-US" sz="800"/>
        </a:p>
      </dgm:t>
    </dgm:pt>
    <dgm:pt modelId="{7A24E677-6FAA-F64F-8C5B-EE3A3F51AC79}" type="pres">
      <dgm:prSet presAssocID="{705CBBC0-0E68-424F-85D2-E7DAC0C388B6}" presName="diagram" presStyleCnt="0">
        <dgm:presLayoutVars>
          <dgm:dir/>
          <dgm:resizeHandles val="exact"/>
        </dgm:presLayoutVars>
      </dgm:prSet>
      <dgm:spPr/>
    </dgm:pt>
    <dgm:pt modelId="{E9DC9205-2792-0E48-A602-456DD9FA7917}" type="pres">
      <dgm:prSet presAssocID="{2C6F5564-1841-2943-BFB0-540F0A893BD0}" presName="node" presStyleLbl="node1" presStyleIdx="0" presStyleCnt="8">
        <dgm:presLayoutVars>
          <dgm:bulletEnabled val="1"/>
        </dgm:presLayoutVars>
      </dgm:prSet>
      <dgm:spPr/>
    </dgm:pt>
    <dgm:pt modelId="{70B9C2E2-9A17-7A47-AC43-9EA2F8C91B8C}" type="pres">
      <dgm:prSet presAssocID="{6D7DE231-AA81-AB47-92FB-01B04A5B0B64}" presName="sibTrans" presStyleCnt="0"/>
      <dgm:spPr/>
    </dgm:pt>
    <dgm:pt modelId="{58904253-5B70-E144-BABA-55E3AA37D5F0}" type="pres">
      <dgm:prSet presAssocID="{0BD133D1-0897-944D-B7A9-6C39B82CCC1F}" presName="node" presStyleLbl="node1" presStyleIdx="1" presStyleCnt="8">
        <dgm:presLayoutVars>
          <dgm:bulletEnabled val="1"/>
        </dgm:presLayoutVars>
      </dgm:prSet>
      <dgm:spPr/>
    </dgm:pt>
    <dgm:pt modelId="{A7E6FCA3-F036-6244-ACCB-9B927782BFE2}" type="pres">
      <dgm:prSet presAssocID="{24899F01-BC50-1647-90C4-A8307AF71F15}" presName="sibTrans" presStyleCnt="0"/>
      <dgm:spPr/>
    </dgm:pt>
    <dgm:pt modelId="{B541DEBD-6254-3F44-ABAB-42F7DA2B96B5}" type="pres">
      <dgm:prSet presAssocID="{285E6F6C-12C9-F642-820C-6B3E286FCB5D}" presName="node" presStyleLbl="node1" presStyleIdx="2" presStyleCnt="8">
        <dgm:presLayoutVars>
          <dgm:bulletEnabled val="1"/>
        </dgm:presLayoutVars>
      </dgm:prSet>
      <dgm:spPr/>
    </dgm:pt>
    <dgm:pt modelId="{CF3F30BB-91DD-9B4F-93C7-A434ED69C054}" type="pres">
      <dgm:prSet presAssocID="{B9159E34-BAE6-AF4A-BAEC-AAB9706418C3}" presName="sibTrans" presStyleCnt="0"/>
      <dgm:spPr/>
    </dgm:pt>
    <dgm:pt modelId="{9DBD7B01-C454-4E40-AC67-431C1846AD18}" type="pres">
      <dgm:prSet presAssocID="{48810DE5-E7D4-D941-8BA3-BBF26381AF60}" presName="node" presStyleLbl="node1" presStyleIdx="3" presStyleCnt="8">
        <dgm:presLayoutVars>
          <dgm:bulletEnabled val="1"/>
        </dgm:presLayoutVars>
      </dgm:prSet>
      <dgm:spPr/>
    </dgm:pt>
    <dgm:pt modelId="{43717605-04D4-6F4F-A854-FF9FCBD24C2D}" type="pres">
      <dgm:prSet presAssocID="{D26231BF-775E-8C4F-8729-FE1C6D09F473}" presName="sibTrans" presStyleCnt="0"/>
      <dgm:spPr/>
    </dgm:pt>
    <dgm:pt modelId="{F9363152-2F6C-F048-9791-2B5C261F19B0}" type="pres">
      <dgm:prSet presAssocID="{C3C28365-2D66-404A-B006-6BB8B8E1EE43}" presName="node" presStyleLbl="node1" presStyleIdx="4" presStyleCnt="8">
        <dgm:presLayoutVars>
          <dgm:bulletEnabled val="1"/>
        </dgm:presLayoutVars>
      </dgm:prSet>
      <dgm:spPr/>
    </dgm:pt>
    <dgm:pt modelId="{62DC08F3-5820-F347-AA90-4D5DB8D9BA5F}" type="pres">
      <dgm:prSet presAssocID="{A578E260-D590-5141-85E3-70E19D7B3E30}" presName="sibTrans" presStyleCnt="0"/>
      <dgm:spPr/>
    </dgm:pt>
    <dgm:pt modelId="{FA0E8CB6-DE13-DA4F-AEFC-A1BA4A449C7E}" type="pres">
      <dgm:prSet presAssocID="{7B39E6BC-0DB4-1B4C-BE25-32E252D299E5}" presName="node" presStyleLbl="node1" presStyleIdx="5" presStyleCnt="8">
        <dgm:presLayoutVars>
          <dgm:bulletEnabled val="1"/>
        </dgm:presLayoutVars>
      </dgm:prSet>
      <dgm:spPr>
        <a:xfrm>
          <a:off x="1845241" y="1392430"/>
          <a:ext cx="1675571" cy="1005343"/>
        </a:xfrm>
        <a:prstGeom prst="rect">
          <a:avLst/>
        </a:prstGeom>
      </dgm:spPr>
    </dgm:pt>
    <dgm:pt modelId="{1F0128D7-BB39-E942-9BB5-1B0660663FDD}" type="pres">
      <dgm:prSet presAssocID="{2D57D365-1F8F-4144-9AC4-8E3BD9B46E75}" presName="sibTrans" presStyleCnt="0"/>
      <dgm:spPr/>
    </dgm:pt>
    <dgm:pt modelId="{07902AF2-D7AA-F043-AB82-39CFFDA0FDB5}" type="pres">
      <dgm:prSet presAssocID="{D0153052-A9E5-B344-848B-9D1B597FE1AA}" presName="node" presStyleLbl="node1" presStyleIdx="6" presStyleCnt="8">
        <dgm:presLayoutVars>
          <dgm:bulletEnabled val="1"/>
        </dgm:presLayoutVars>
      </dgm:prSet>
      <dgm:spPr/>
    </dgm:pt>
    <dgm:pt modelId="{3A551EAF-0F68-5447-A777-99C82446FD7E}" type="pres">
      <dgm:prSet presAssocID="{133768B4-CEFF-BE4F-8705-C0D4366CE66B}" presName="sibTrans" presStyleCnt="0"/>
      <dgm:spPr/>
    </dgm:pt>
    <dgm:pt modelId="{BA459F2E-638C-444B-8E59-15748D5A1DD6}" type="pres">
      <dgm:prSet presAssocID="{5BA827FD-E315-6249-8368-83DB24009AD3}" presName="node" presStyleLbl="node1" presStyleIdx="7" presStyleCnt="8">
        <dgm:presLayoutVars>
          <dgm:bulletEnabled val="1"/>
        </dgm:presLayoutVars>
      </dgm:prSet>
      <dgm:spPr/>
    </dgm:pt>
  </dgm:ptLst>
  <dgm:cxnLst>
    <dgm:cxn modelId="{957BFF2A-2121-E342-AA45-77160733D20E}" type="presOf" srcId="{705CBBC0-0E68-424F-85D2-E7DAC0C388B6}" destId="{7A24E677-6FAA-F64F-8C5B-EE3A3F51AC79}" srcOrd="0" destOrd="0" presId="urn:microsoft.com/office/officeart/2005/8/layout/default"/>
    <dgm:cxn modelId="{9359DC39-F85D-F945-A41F-39460E6AF834}" type="presOf" srcId="{285E6F6C-12C9-F642-820C-6B3E286FCB5D}" destId="{B541DEBD-6254-3F44-ABAB-42F7DA2B96B5}" srcOrd="0" destOrd="0" presId="urn:microsoft.com/office/officeart/2005/8/layout/default"/>
    <dgm:cxn modelId="{ED841740-5A36-4644-83AA-D3A44BA7E708}" type="presOf" srcId="{C3C28365-2D66-404A-B006-6BB8B8E1EE43}" destId="{F9363152-2F6C-F048-9791-2B5C261F19B0}" srcOrd="0" destOrd="0" presId="urn:microsoft.com/office/officeart/2005/8/layout/default"/>
    <dgm:cxn modelId="{5A59255B-04F4-A74E-9545-B34A4A2FA457}" srcId="{705CBBC0-0E68-424F-85D2-E7DAC0C388B6}" destId="{2C6F5564-1841-2943-BFB0-540F0A893BD0}" srcOrd="0" destOrd="0" parTransId="{8948B489-53AF-4B44-A140-D42BB5BDAB69}" sibTransId="{6D7DE231-AA81-AB47-92FB-01B04A5B0B64}"/>
    <dgm:cxn modelId="{73B3935C-E0B0-364B-BE3D-A1C7D9DCD554}" type="presOf" srcId="{48810DE5-E7D4-D941-8BA3-BBF26381AF60}" destId="{9DBD7B01-C454-4E40-AC67-431C1846AD18}" srcOrd="0" destOrd="0" presId="urn:microsoft.com/office/officeart/2005/8/layout/default"/>
    <dgm:cxn modelId="{BAC35B66-719B-B243-B06F-872102A0F124}" type="presOf" srcId="{5BA827FD-E315-6249-8368-83DB24009AD3}" destId="{BA459F2E-638C-444B-8E59-15748D5A1DD6}" srcOrd="0" destOrd="0" presId="urn:microsoft.com/office/officeart/2005/8/layout/default"/>
    <dgm:cxn modelId="{B742F946-4CBA-4F49-BFE9-8DFC4026F65C}" type="presOf" srcId="{2C6F5564-1841-2943-BFB0-540F0A893BD0}" destId="{E9DC9205-2792-0E48-A602-456DD9FA7917}" srcOrd="0" destOrd="0" presId="urn:microsoft.com/office/officeart/2005/8/layout/default"/>
    <dgm:cxn modelId="{E188474A-F975-294C-9C82-48D1E7B712BC}" srcId="{705CBBC0-0E68-424F-85D2-E7DAC0C388B6}" destId="{48810DE5-E7D4-D941-8BA3-BBF26381AF60}" srcOrd="3" destOrd="0" parTransId="{AADD0A66-0747-F24C-AAD6-F9B4C2185DBC}" sibTransId="{D26231BF-775E-8C4F-8729-FE1C6D09F473}"/>
    <dgm:cxn modelId="{1C96196E-1099-E046-B45C-DD3B58B7FB64}" srcId="{705CBBC0-0E68-424F-85D2-E7DAC0C388B6}" destId="{0BD133D1-0897-944D-B7A9-6C39B82CCC1F}" srcOrd="1" destOrd="0" parTransId="{51E054A5-00D2-464A-905C-B8E0EC769C28}" sibTransId="{24899F01-BC50-1647-90C4-A8307AF71F15}"/>
    <dgm:cxn modelId="{D2717079-FD75-9544-AAB4-8990F5A3DA2E}" srcId="{705CBBC0-0E68-424F-85D2-E7DAC0C388B6}" destId="{285E6F6C-12C9-F642-820C-6B3E286FCB5D}" srcOrd="2" destOrd="0" parTransId="{7DDED381-0DBC-8443-9B1B-7146D8DC2D1E}" sibTransId="{B9159E34-BAE6-AF4A-BAEC-AAB9706418C3}"/>
    <dgm:cxn modelId="{4294197A-379D-3F4E-AA0A-6182E7412BE5}" srcId="{705CBBC0-0E68-424F-85D2-E7DAC0C388B6}" destId="{7B39E6BC-0DB4-1B4C-BE25-32E252D299E5}" srcOrd="5" destOrd="0" parTransId="{547773DF-C7C9-A647-A203-9E188129A0FF}" sibTransId="{2D57D365-1F8F-4144-9AC4-8E3BD9B46E75}"/>
    <dgm:cxn modelId="{5F59F696-0A68-BD41-91B3-3B6EEE1038B7}" type="presOf" srcId="{0BD133D1-0897-944D-B7A9-6C39B82CCC1F}" destId="{58904253-5B70-E144-BABA-55E3AA37D5F0}" srcOrd="0" destOrd="0" presId="urn:microsoft.com/office/officeart/2005/8/layout/default"/>
    <dgm:cxn modelId="{0A83B197-142F-D642-A153-C7445E72FBC2}" srcId="{705CBBC0-0E68-424F-85D2-E7DAC0C388B6}" destId="{C3C28365-2D66-404A-B006-6BB8B8E1EE43}" srcOrd="4" destOrd="0" parTransId="{13FEE412-BA8B-544D-AFEC-366E424CDC23}" sibTransId="{A578E260-D590-5141-85E3-70E19D7B3E30}"/>
    <dgm:cxn modelId="{2FE70DB8-AD6C-C549-BCDD-5BBAEEC0E71A}" type="presOf" srcId="{7B39E6BC-0DB4-1B4C-BE25-32E252D299E5}" destId="{FA0E8CB6-DE13-DA4F-AEFC-A1BA4A449C7E}" srcOrd="0" destOrd="0" presId="urn:microsoft.com/office/officeart/2005/8/layout/default"/>
    <dgm:cxn modelId="{7E6D64C9-74E3-DD46-B0A6-ACBCA655735C}" type="presOf" srcId="{D0153052-A9E5-B344-848B-9D1B597FE1AA}" destId="{07902AF2-D7AA-F043-AB82-39CFFDA0FDB5}" srcOrd="0" destOrd="0" presId="urn:microsoft.com/office/officeart/2005/8/layout/default"/>
    <dgm:cxn modelId="{05900BCB-10C1-0D4F-B644-C8738133D7D3}" srcId="{705CBBC0-0E68-424F-85D2-E7DAC0C388B6}" destId="{5BA827FD-E315-6249-8368-83DB24009AD3}" srcOrd="7" destOrd="0" parTransId="{052E1FA8-CA77-0543-A24C-0A7C52A66199}" sibTransId="{DF243A6D-290C-A54B-A1B3-D695B187AE1B}"/>
    <dgm:cxn modelId="{A53A3BD9-C416-4649-98D7-DEE250E02071}" srcId="{705CBBC0-0E68-424F-85D2-E7DAC0C388B6}" destId="{D0153052-A9E5-B344-848B-9D1B597FE1AA}" srcOrd="6" destOrd="0" parTransId="{A2953F03-C124-0C47-8B7A-12414F6051BE}" sibTransId="{133768B4-CEFF-BE4F-8705-C0D4366CE66B}"/>
    <dgm:cxn modelId="{0587789B-A880-004E-8B0E-93C4C6B4B6B8}" type="presParOf" srcId="{7A24E677-6FAA-F64F-8C5B-EE3A3F51AC79}" destId="{E9DC9205-2792-0E48-A602-456DD9FA7917}" srcOrd="0" destOrd="0" presId="urn:microsoft.com/office/officeart/2005/8/layout/default"/>
    <dgm:cxn modelId="{CE189B23-3379-904E-9C3F-70774EE6639A}" type="presParOf" srcId="{7A24E677-6FAA-F64F-8C5B-EE3A3F51AC79}" destId="{70B9C2E2-9A17-7A47-AC43-9EA2F8C91B8C}" srcOrd="1" destOrd="0" presId="urn:microsoft.com/office/officeart/2005/8/layout/default"/>
    <dgm:cxn modelId="{E1AB8F5C-4970-B540-A61B-F3482C76035F}" type="presParOf" srcId="{7A24E677-6FAA-F64F-8C5B-EE3A3F51AC79}" destId="{58904253-5B70-E144-BABA-55E3AA37D5F0}" srcOrd="2" destOrd="0" presId="urn:microsoft.com/office/officeart/2005/8/layout/default"/>
    <dgm:cxn modelId="{FD51585C-9AEC-E244-B14A-6741DB9DAE80}" type="presParOf" srcId="{7A24E677-6FAA-F64F-8C5B-EE3A3F51AC79}" destId="{A7E6FCA3-F036-6244-ACCB-9B927782BFE2}" srcOrd="3" destOrd="0" presId="urn:microsoft.com/office/officeart/2005/8/layout/default"/>
    <dgm:cxn modelId="{677C42C1-CF6A-1942-BD3C-E6D1EA7BC2FA}" type="presParOf" srcId="{7A24E677-6FAA-F64F-8C5B-EE3A3F51AC79}" destId="{B541DEBD-6254-3F44-ABAB-42F7DA2B96B5}" srcOrd="4" destOrd="0" presId="urn:microsoft.com/office/officeart/2005/8/layout/default"/>
    <dgm:cxn modelId="{BFCEA153-4A4A-4F4D-88FA-27451DE733BD}" type="presParOf" srcId="{7A24E677-6FAA-F64F-8C5B-EE3A3F51AC79}" destId="{CF3F30BB-91DD-9B4F-93C7-A434ED69C054}" srcOrd="5" destOrd="0" presId="urn:microsoft.com/office/officeart/2005/8/layout/default"/>
    <dgm:cxn modelId="{71D4FAE9-22D6-044C-A4FC-4919A3CB93D5}" type="presParOf" srcId="{7A24E677-6FAA-F64F-8C5B-EE3A3F51AC79}" destId="{9DBD7B01-C454-4E40-AC67-431C1846AD18}" srcOrd="6" destOrd="0" presId="urn:microsoft.com/office/officeart/2005/8/layout/default"/>
    <dgm:cxn modelId="{D7ED9F45-66ED-694D-BF2B-80E2C0833349}" type="presParOf" srcId="{7A24E677-6FAA-F64F-8C5B-EE3A3F51AC79}" destId="{43717605-04D4-6F4F-A854-FF9FCBD24C2D}" srcOrd="7" destOrd="0" presId="urn:microsoft.com/office/officeart/2005/8/layout/default"/>
    <dgm:cxn modelId="{74EDC3C0-605F-0645-9311-80F52C312A51}" type="presParOf" srcId="{7A24E677-6FAA-F64F-8C5B-EE3A3F51AC79}" destId="{F9363152-2F6C-F048-9791-2B5C261F19B0}" srcOrd="8" destOrd="0" presId="urn:microsoft.com/office/officeart/2005/8/layout/default"/>
    <dgm:cxn modelId="{F349F5B3-9001-2A49-B020-BB8B7F15E546}" type="presParOf" srcId="{7A24E677-6FAA-F64F-8C5B-EE3A3F51AC79}" destId="{62DC08F3-5820-F347-AA90-4D5DB8D9BA5F}" srcOrd="9" destOrd="0" presId="urn:microsoft.com/office/officeart/2005/8/layout/default"/>
    <dgm:cxn modelId="{D9095AFC-E664-7644-B8C6-5DFE7E1C45EB}" type="presParOf" srcId="{7A24E677-6FAA-F64F-8C5B-EE3A3F51AC79}" destId="{FA0E8CB6-DE13-DA4F-AEFC-A1BA4A449C7E}" srcOrd="10" destOrd="0" presId="urn:microsoft.com/office/officeart/2005/8/layout/default"/>
    <dgm:cxn modelId="{6396A5BD-00B6-CC46-8440-EA94DE5D15CC}" type="presParOf" srcId="{7A24E677-6FAA-F64F-8C5B-EE3A3F51AC79}" destId="{1F0128D7-BB39-E942-9BB5-1B0660663FDD}" srcOrd="11" destOrd="0" presId="urn:microsoft.com/office/officeart/2005/8/layout/default"/>
    <dgm:cxn modelId="{7E2EABC9-E2A2-684F-99F1-31561584E5BF}" type="presParOf" srcId="{7A24E677-6FAA-F64F-8C5B-EE3A3F51AC79}" destId="{07902AF2-D7AA-F043-AB82-39CFFDA0FDB5}" srcOrd="12" destOrd="0" presId="urn:microsoft.com/office/officeart/2005/8/layout/default"/>
    <dgm:cxn modelId="{54546FE6-5450-2F4F-BC77-4371385C2573}" type="presParOf" srcId="{7A24E677-6FAA-F64F-8C5B-EE3A3F51AC79}" destId="{3A551EAF-0F68-5447-A777-99C82446FD7E}" srcOrd="13" destOrd="0" presId="urn:microsoft.com/office/officeart/2005/8/layout/default"/>
    <dgm:cxn modelId="{BA716A5F-E790-1B4A-9C3E-8CD6FB1B568B}" type="presParOf" srcId="{7A24E677-6FAA-F64F-8C5B-EE3A3F51AC79}" destId="{BA459F2E-638C-444B-8E59-15748D5A1DD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4.xml><?xml version="1.0" encoding="utf-8"?>
<dgm:dataModel xmlns:dgm="http://schemas.openxmlformats.org/drawingml/2006/diagram" xmlns:a="http://schemas.openxmlformats.org/drawingml/2006/main">
  <dgm:ptLst>
    <dgm:pt modelId="{705CBBC0-0E68-424F-85D2-E7DAC0C388B6}"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en-US"/>
        </a:p>
      </dgm:t>
    </dgm:pt>
    <dgm:pt modelId="{2C6F5564-1841-2943-BFB0-540F0A893BD0}">
      <dgm:prSet phldrT="[Text]" custT="1"/>
      <dgm:spPr>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90000"/>
            </a:lnSpc>
            <a:spcBef>
              <a:spcPct val="0"/>
            </a:spcBef>
            <a:spcAft>
              <a:spcPct val="35000"/>
            </a:spcAft>
            <a:buFont typeface="Arial" panose="020B0604020202020204" pitchFamily="34" charset="0"/>
            <a:buNone/>
          </a:pPr>
          <a:r>
            <a:rPr lang="en-US" sz="800" b="1" kern="1200">
              <a:solidFill>
                <a:prstClr val="white"/>
              </a:solidFill>
              <a:latin typeface="Calibri" panose="020F0502020204030204"/>
              <a:ea typeface="+mn-ea"/>
              <a:cs typeface="+mn-cs"/>
            </a:rPr>
            <a:t>Outreach and Recruitment </a:t>
          </a:r>
        </a:p>
      </dgm:t>
    </dgm:pt>
    <dgm:pt modelId="{8948B489-53AF-4B44-A140-D42BB5BDAB69}" type="parTrans" cxnId="{5A59255B-04F4-A74E-9545-B34A4A2FA457}">
      <dgm:prSet/>
      <dgm:spPr/>
      <dgm:t>
        <a:bodyPr/>
        <a:lstStyle/>
        <a:p>
          <a:endParaRPr lang="en-US" sz="800"/>
        </a:p>
      </dgm:t>
    </dgm:pt>
    <dgm:pt modelId="{6D7DE231-AA81-AB47-92FB-01B04A5B0B64}" type="sibTrans" cxnId="{5A59255B-04F4-A74E-9545-B34A4A2FA457}">
      <dgm:prSet/>
      <dgm:spPr/>
      <dgm:t>
        <a:bodyPr/>
        <a:lstStyle/>
        <a:p>
          <a:endParaRPr lang="en-US" sz="800"/>
        </a:p>
      </dgm:t>
    </dgm:pt>
    <dgm:pt modelId="{0BD133D1-0897-944D-B7A9-6C39B82CCC1F}">
      <dgm:prSet phldrT="[Text]" custT="1"/>
      <dgm:spPr>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Employer Engagement </a:t>
          </a:r>
        </a:p>
      </dgm:t>
    </dgm:pt>
    <dgm:pt modelId="{51E054A5-00D2-464A-905C-B8E0EC769C28}" type="parTrans" cxnId="{1C96196E-1099-E046-B45C-DD3B58B7FB64}">
      <dgm:prSet/>
      <dgm:spPr/>
      <dgm:t>
        <a:bodyPr/>
        <a:lstStyle/>
        <a:p>
          <a:endParaRPr lang="en-US" sz="800"/>
        </a:p>
      </dgm:t>
    </dgm:pt>
    <dgm:pt modelId="{24899F01-BC50-1647-90C4-A8307AF71F15}" type="sibTrans" cxnId="{1C96196E-1099-E046-B45C-DD3B58B7FB64}">
      <dgm:prSet/>
      <dgm:spPr/>
      <dgm:t>
        <a:bodyPr/>
        <a:lstStyle/>
        <a:p>
          <a:endParaRPr lang="en-US" sz="800"/>
        </a:p>
      </dgm:t>
    </dgm:pt>
    <dgm:pt modelId="{285E6F6C-12C9-F642-820C-6B3E286FCB5D}">
      <dgm:prSet phldrT="[Text]" custT="1"/>
      <dgm:spPr>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Career Planning  </a:t>
          </a:r>
        </a:p>
      </dgm:t>
    </dgm:pt>
    <dgm:pt modelId="{7DDED381-0DBC-8443-9B1B-7146D8DC2D1E}" type="parTrans" cxnId="{D2717079-FD75-9544-AAB4-8990F5A3DA2E}">
      <dgm:prSet/>
      <dgm:spPr/>
      <dgm:t>
        <a:bodyPr/>
        <a:lstStyle/>
        <a:p>
          <a:endParaRPr lang="en-US" sz="800"/>
        </a:p>
      </dgm:t>
    </dgm:pt>
    <dgm:pt modelId="{B9159E34-BAE6-AF4A-BAEC-AAB9706418C3}" type="sibTrans" cxnId="{D2717079-FD75-9544-AAB4-8990F5A3DA2E}">
      <dgm:prSet/>
      <dgm:spPr/>
      <dgm:t>
        <a:bodyPr/>
        <a:lstStyle/>
        <a:p>
          <a:endParaRPr lang="en-US" sz="800"/>
        </a:p>
      </dgm:t>
    </dgm:pt>
    <dgm:pt modelId="{48810DE5-E7D4-D941-8BA3-BBF26381AF60}">
      <dgm:prSet custT="1"/>
      <dgm:spPr>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90000"/>
            </a:lnSpc>
            <a:spcBef>
              <a:spcPct val="0"/>
            </a:spcBef>
            <a:spcAft>
              <a:spcPct val="35000"/>
            </a:spcAft>
            <a:buFont typeface="Arial" panose="020B0604020202020204" pitchFamily="34" charset="0"/>
            <a:buNone/>
          </a:pPr>
          <a:r>
            <a:rPr lang="en-US" sz="800" b="1" kern="1200">
              <a:solidFill>
                <a:prstClr val="white"/>
              </a:solidFill>
              <a:latin typeface="Calibri" panose="020F0502020204030204"/>
              <a:ea typeface="+mn-ea"/>
              <a:cs typeface="+mn-cs"/>
            </a:rPr>
            <a:t>Training </a:t>
          </a:r>
        </a:p>
      </dgm:t>
    </dgm:pt>
    <dgm:pt modelId="{AADD0A66-0747-F24C-AAD6-F9B4C2185DBC}" type="parTrans" cxnId="{E188474A-F975-294C-9C82-48D1E7B712BC}">
      <dgm:prSet/>
      <dgm:spPr/>
      <dgm:t>
        <a:bodyPr/>
        <a:lstStyle/>
        <a:p>
          <a:endParaRPr lang="en-US" sz="800"/>
        </a:p>
      </dgm:t>
    </dgm:pt>
    <dgm:pt modelId="{D26231BF-775E-8C4F-8729-FE1C6D09F473}" type="sibTrans" cxnId="{E188474A-F975-294C-9C82-48D1E7B712BC}">
      <dgm:prSet/>
      <dgm:spPr/>
      <dgm:t>
        <a:bodyPr/>
        <a:lstStyle/>
        <a:p>
          <a:endParaRPr lang="en-US" sz="800"/>
        </a:p>
      </dgm:t>
    </dgm:pt>
    <dgm:pt modelId="{C3C28365-2D66-404A-B006-6BB8B8E1EE43}">
      <dgm:prSet custT="1"/>
      <dgm:spPr>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Work-Based Learning /</a:t>
          </a:r>
        </a:p>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 Work-Based Training </a:t>
          </a:r>
        </a:p>
      </dgm:t>
    </dgm:pt>
    <dgm:pt modelId="{13FEE412-BA8B-544D-AFEC-366E424CDC23}" type="parTrans" cxnId="{0A83B197-142F-D642-A153-C7445E72FBC2}">
      <dgm:prSet/>
      <dgm:spPr/>
      <dgm:t>
        <a:bodyPr/>
        <a:lstStyle/>
        <a:p>
          <a:endParaRPr lang="en-US" sz="800"/>
        </a:p>
      </dgm:t>
    </dgm:pt>
    <dgm:pt modelId="{A578E260-D590-5141-85E3-70E19D7B3E30}" type="sibTrans" cxnId="{0A83B197-142F-D642-A153-C7445E72FBC2}">
      <dgm:prSet/>
      <dgm:spPr/>
      <dgm:t>
        <a:bodyPr/>
        <a:lstStyle/>
        <a:p>
          <a:endParaRPr lang="en-US" sz="800"/>
        </a:p>
      </dgm:t>
    </dgm:pt>
    <dgm:pt modelId="{6032D189-DFF5-EB4C-B152-6148D6A27620}">
      <dgm:prSet custT="1"/>
      <dgm:spPr>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Supportive Services / Barrier Reduction Funds </a:t>
          </a:r>
        </a:p>
      </dgm:t>
    </dgm:pt>
    <dgm:pt modelId="{E765BF89-710F-CA41-9608-56F0ED41C2B1}" type="parTrans" cxnId="{D32C386C-67FE-754B-B7D2-090AC9C345ED}">
      <dgm:prSet/>
      <dgm:spPr/>
      <dgm:t>
        <a:bodyPr/>
        <a:lstStyle/>
        <a:p>
          <a:endParaRPr lang="en-US" sz="800"/>
        </a:p>
      </dgm:t>
    </dgm:pt>
    <dgm:pt modelId="{3B7A92B8-9263-504E-A260-4EC5460BC094}" type="sibTrans" cxnId="{D32C386C-67FE-754B-B7D2-090AC9C345ED}">
      <dgm:prSet/>
      <dgm:spPr/>
      <dgm:t>
        <a:bodyPr/>
        <a:lstStyle/>
        <a:p>
          <a:endParaRPr lang="en-US" sz="800"/>
        </a:p>
      </dgm:t>
    </dgm:pt>
    <dgm:pt modelId="{D0153052-A9E5-B344-848B-9D1B597FE1AA}">
      <dgm:prSet custT="1"/>
      <dgm:spP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Placement </a:t>
          </a:r>
        </a:p>
      </dgm:t>
    </dgm:pt>
    <dgm:pt modelId="{A2953F03-C124-0C47-8B7A-12414F6051BE}" type="parTrans" cxnId="{A53A3BD9-C416-4649-98D7-DEE250E02071}">
      <dgm:prSet/>
      <dgm:spPr/>
      <dgm:t>
        <a:bodyPr/>
        <a:lstStyle/>
        <a:p>
          <a:endParaRPr lang="en-US" sz="800"/>
        </a:p>
      </dgm:t>
    </dgm:pt>
    <dgm:pt modelId="{133768B4-CEFF-BE4F-8705-C0D4366CE66B}" type="sibTrans" cxnId="{A53A3BD9-C416-4649-98D7-DEE250E02071}">
      <dgm:prSet/>
      <dgm:spPr/>
      <dgm:t>
        <a:bodyPr/>
        <a:lstStyle/>
        <a:p>
          <a:endParaRPr lang="en-US" sz="800"/>
        </a:p>
      </dgm:t>
    </dgm:pt>
    <dgm:pt modelId="{5BA827FD-E315-6249-8368-83DB24009AD3}">
      <dgm:prSet custT="1"/>
      <dgm:spPr>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a:outerShdw blurRad="57150" dist="19050" dir="5400000" algn="ctr" rotWithShape="0">
            <a:srgbClr val="000000">
              <a:alpha val="63000"/>
            </a:srgbClr>
          </a:outerShdw>
        </a:effectLst>
      </dgm:spPr>
      <dgm:t>
        <a:bodyPr spcFirstLastPara="0" vert="horz" wrap="square" lIns="30480" tIns="30480" rIns="30480" bIns="30480" numCol="1" spcCol="1270" anchor="ctr" anchorCtr="0"/>
        <a:lstStyle/>
        <a:p>
          <a:pPr marL="0" lvl="0" indent="0" algn="ctr" defTabSz="355600">
            <a:lnSpc>
              <a:spcPct val="100000"/>
            </a:lnSpc>
            <a:spcBef>
              <a:spcPct val="0"/>
            </a:spcBef>
            <a:spcAft>
              <a:spcPts val="0"/>
            </a:spcAft>
            <a:buFont typeface="Arial" panose="020B0604020202020204" pitchFamily="34" charset="0"/>
            <a:buNone/>
          </a:pPr>
          <a:r>
            <a:rPr lang="en-US" sz="800" b="1" kern="1200" dirty="0">
              <a:solidFill>
                <a:prstClr val="white"/>
              </a:solidFill>
              <a:latin typeface="Calibri" panose="020F0502020204030204"/>
              <a:ea typeface="+mn-ea"/>
              <a:cs typeface="+mn-cs"/>
            </a:rPr>
            <a:t>Follow-Up </a:t>
          </a:r>
        </a:p>
      </dgm:t>
    </dgm:pt>
    <dgm:pt modelId="{052E1FA8-CA77-0543-A24C-0A7C52A66199}" type="parTrans" cxnId="{05900BCB-10C1-0D4F-B644-C8738133D7D3}">
      <dgm:prSet/>
      <dgm:spPr/>
      <dgm:t>
        <a:bodyPr/>
        <a:lstStyle/>
        <a:p>
          <a:endParaRPr lang="en-US" sz="800"/>
        </a:p>
      </dgm:t>
    </dgm:pt>
    <dgm:pt modelId="{DF243A6D-290C-A54B-A1B3-D695B187AE1B}" type="sibTrans" cxnId="{05900BCB-10C1-0D4F-B644-C8738133D7D3}">
      <dgm:prSet/>
      <dgm:spPr/>
      <dgm:t>
        <a:bodyPr/>
        <a:lstStyle/>
        <a:p>
          <a:endParaRPr lang="en-US" sz="800"/>
        </a:p>
      </dgm:t>
    </dgm:pt>
    <dgm:pt modelId="{7A24E677-6FAA-F64F-8C5B-EE3A3F51AC79}" type="pres">
      <dgm:prSet presAssocID="{705CBBC0-0E68-424F-85D2-E7DAC0C388B6}" presName="diagram" presStyleCnt="0">
        <dgm:presLayoutVars>
          <dgm:dir/>
          <dgm:resizeHandles val="exact"/>
        </dgm:presLayoutVars>
      </dgm:prSet>
      <dgm:spPr/>
    </dgm:pt>
    <dgm:pt modelId="{E9DC9205-2792-0E48-A602-456DD9FA7917}" type="pres">
      <dgm:prSet presAssocID="{2C6F5564-1841-2943-BFB0-540F0A893BD0}" presName="node" presStyleLbl="node1" presStyleIdx="0" presStyleCnt="8" custScaleX="67973" custScaleY="68338">
        <dgm:presLayoutVars>
          <dgm:bulletEnabled val="1"/>
        </dgm:presLayoutVars>
      </dgm:prSet>
      <dgm:spPr>
        <a:xfrm>
          <a:off x="7322" y="257827"/>
          <a:ext cx="2157670" cy="1318572"/>
        </a:xfrm>
        <a:prstGeom prst="rect">
          <a:avLst/>
        </a:prstGeom>
      </dgm:spPr>
    </dgm:pt>
    <dgm:pt modelId="{70B9C2E2-9A17-7A47-AC43-9EA2F8C91B8C}" type="pres">
      <dgm:prSet presAssocID="{6D7DE231-AA81-AB47-92FB-01B04A5B0B64}" presName="sibTrans" presStyleCnt="0"/>
      <dgm:spPr/>
    </dgm:pt>
    <dgm:pt modelId="{58904253-5B70-E144-BABA-55E3AA37D5F0}" type="pres">
      <dgm:prSet presAssocID="{0BD133D1-0897-944D-B7A9-6C39B82CCC1F}" presName="node" presStyleLbl="node1" presStyleIdx="1" presStyleCnt="8" custScaleX="66206" custScaleY="67633">
        <dgm:presLayoutVars>
          <dgm:bulletEnabled val="1"/>
        </dgm:presLayoutVars>
      </dgm:prSet>
      <dgm:spPr>
        <a:xfrm>
          <a:off x="2668930" y="98142"/>
          <a:ext cx="1957117" cy="1196012"/>
        </a:xfrm>
        <a:prstGeom prst="rect">
          <a:avLst/>
        </a:prstGeom>
      </dgm:spPr>
    </dgm:pt>
    <dgm:pt modelId="{A7E6FCA3-F036-6244-ACCB-9B927782BFE2}" type="pres">
      <dgm:prSet presAssocID="{24899F01-BC50-1647-90C4-A8307AF71F15}" presName="sibTrans" presStyleCnt="0"/>
      <dgm:spPr/>
    </dgm:pt>
    <dgm:pt modelId="{B541DEBD-6254-3F44-ABAB-42F7DA2B96B5}" type="pres">
      <dgm:prSet presAssocID="{285E6F6C-12C9-F642-820C-6B3E286FCB5D}" presName="node" presStyleLbl="node1" presStyleIdx="2" presStyleCnt="8" custScaleX="67765" custScaleY="68747">
        <dgm:presLayoutVars>
          <dgm:bulletEnabled val="1"/>
        </dgm:presLayoutVars>
      </dgm:prSet>
      <dgm:spPr>
        <a:xfrm>
          <a:off x="4316235" y="179045"/>
          <a:ext cx="2211508" cy="1326904"/>
        </a:xfrm>
        <a:prstGeom prst="rect">
          <a:avLst/>
        </a:prstGeom>
      </dgm:spPr>
    </dgm:pt>
    <dgm:pt modelId="{CF3F30BB-91DD-9B4F-93C7-A434ED69C054}" type="pres">
      <dgm:prSet presAssocID="{B9159E34-BAE6-AF4A-BAEC-AAB9706418C3}" presName="sibTrans" presStyleCnt="0"/>
      <dgm:spPr/>
    </dgm:pt>
    <dgm:pt modelId="{9DBD7B01-C454-4E40-AC67-431C1846AD18}" type="pres">
      <dgm:prSet presAssocID="{48810DE5-E7D4-D941-8BA3-BBF26381AF60}" presName="node" presStyleLbl="node1" presStyleIdx="3" presStyleCnt="8" custScaleX="69566" custScaleY="68747">
        <dgm:presLayoutVars>
          <dgm:bulletEnabled val="1"/>
        </dgm:presLayoutVars>
      </dgm:prSet>
      <dgm:spPr>
        <a:xfrm>
          <a:off x="7350068" y="257827"/>
          <a:ext cx="2157670" cy="1318572"/>
        </a:xfrm>
        <a:prstGeom prst="rect">
          <a:avLst/>
        </a:prstGeom>
      </dgm:spPr>
    </dgm:pt>
    <dgm:pt modelId="{43717605-04D4-6F4F-A854-FF9FCBD24C2D}" type="pres">
      <dgm:prSet presAssocID="{D26231BF-775E-8C4F-8729-FE1C6D09F473}" presName="sibTrans" presStyleCnt="0"/>
      <dgm:spPr/>
    </dgm:pt>
    <dgm:pt modelId="{F9363152-2F6C-F048-9791-2B5C261F19B0}" type="pres">
      <dgm:prSet presAssocID="{C3C28365-2D66-404A-B006-6BB8B8E1EE43}" presName="node" presStyleLbl="node1" presStyleIdx="4" presStyleCnt="8" custScaleX="69057" custScaleY="67633">
        <dgm:presLayoutVars>
          <dgm:bulletEnabled val="1"/>
        </dgm:presLayoutVars>
      </dgm:prSet>
      <dgm:spPr>
        <a:xfrm>
          <a:off x="2491" y="1748008"/>
          <a:ext cx="1815957" cy="1196012"/>
        </a:xfrm>
        <a:prstGeom prst="rect">
          <a:avLst/>
        </a:prstGeom>
      </dgm:spPr>
    </dgm:pt>
    <dgm:pt modelId="{62DC08F3-5820-F347-AA90-4D5DB8D9BA5F}" type="pres">
      <dgm:prSet presAssocID="{A578E260-D590-5141-85E3-70E19D7B3E30}" presName="sibTrans" presStyleCnt="0"/>
      <dgm:spPr/>
    </dgm:pt>
    <dgm:pt modelId="{491D4F8D-F6DE-DC46-A3AB-9B4562EB94D7}" type="pres">
      <dgm:prSet presAssocID="{6032D189-DFF5-EB4C-B152-6148D6A27620}" presName="node" presStyleLbl="node1" presStyleIdx="5" presStyleCnt="8" custScaleX="62591" custScaleY="67633">
        <dgm:presLayoutVars>
          <dgm:bulletEnabled val="1"/>
        </dgm:presLayoutVars>
      </dgm:prSet>
      <dgm:spPr>
        <a:xfrm>
          <a:off x="3030307" y="1866311"/>
          <a:ext cx="1814588" cy="1108913"/>
        </a:xfrm>
        <a:prstGeom prst="rect">
          <a:avLst/>
        </a:prstGeom>
      </dgm:spPr>
    </dgm:pt>
    <dgm:pt modelId="{6BADA9C7-CD5F-BD4E-B979-B851FCA06509}" type="pres">
      <dgm:prSet presAssocID="{3B7A92B8-9263-504E-A260-4EC5460BC094}" presName="sibTrans" presStyleCnt="0"/>
      <dgm:spPr/>
    </dgm:pt>
    <dgm:pt modelId="{07902AF2-D7AA-F043-AB82-39CFFDA0FDB5}" type="pres">
      <dgm:prSet presAssocID="{D0153052-A9E5-B344-848B-9D1B597FE1AA}" presName="node" presStyleLbl="node1" presStyleIdx="6" presStyleCnt="8" custScaleX="62609" custScaleY="67633">
        <dgm:presLayoutVars>
          <dgm:bulletEnabled val="1"/>
        </dgm:presLayoutVars>
      </dgm:prSet>
      <dgm:spPr>
        <a:xfrm>
          <a:off x="5134807" y="1866311"/>
          <a:ext cx="1706074" cy="1108913"/>
        </a:xfrm>
        <a:prstGeom prst="rect">
          <a:avLst/>
        </a:prstGeom>
      </dgm:spPr>
    </dgm:pt>
    <dgm:pt modelId="{3A551EAF-0F68-5447-A777-99C82446FD7E}" type="pres">
      <dgm:prSet presAssocID="{133768B4-CEFF-BE4F-8705-C0D4366CE66B}" presName="sibTrans" presStyleCnt="0"/>
      <dgm:spPr/>
    </dgm:pt>
    <dgm:pt modelId="{BA459F2E-638C-444B-8E59-15748D5A1DD6}" type="pres">
      <dgm:prSet presAssocID="{5BA827FD-E315-6249-8368-83DB24009AD3}" presName="node" presStyleLbl="node1" presStyleIdx="7" presStyleCnt="8" custScaleX="62609" custScaleY="67633">
        <dgm:presLayoutVars>
          <dgm:bulletEnabled val="1"/>
        </dgm:presLayoutVars>
      </dgm:prSet>
      <dgm:spPr>
        <a:xfrm>
          <a:off x="7130793" y="1917851"/>
          <a:ext cx="1645917" cy="1005832"/>
        </a:xfrm>
        <a:prstGeom prst="rect">
          <a:avLst/>
        </a:prstGeom>
      </dgm:spPr>
    </dgm:pt>
  </dgm:ptLst>
  <dgm:cxnLst>
    <dgm:cxn modelId="{957BFF2A-2121-E342-AA45-77160733D20E}" type="presOf" srcId="{705CBBC0-0E68-424F-85D2-E7DAC0C388B6}" destId="{7A24E677-6FAA-F64F-8C5B-EE3A3F51AC79}" srcOrd="0" destOrd="0" presId="urn:microsoft.com/office/officeart/2005/8/layout/default"/>
    <dgm:cxn modelId="{9359DC39-F85D-F945-A41F-39460E6AF834}" type="presOf" srcId="{285E6F6C-12C9-F642-820C-6B3E286FCB5D}" destId="{B541DEBD-6254-3F44-ABAB-42F7DA2B96B5}" srcOrd="0" destOrd="0" presId="urn:microsoft.com/office/officeart/2005/8/layout/default"/>
    <dgm:cxn modelId="{ED841740-5A36-4644-83AA-D3A44BA7E708}" type="presOf" srcId="{C3C28365-2D66-404A-B006-6BB8B8E1EE43}" destId="{F9363152-2F6C-F048-9791-2B5C261F19B0}" srcOrd="0" destOrd="0" presId="urn:microsoft.com/office/officeart/2005/8/layout/default"/>
    <dgm:cxn modelId="{5A59255B-04F4-A74E-9545-B34A4A2FA457}" srcId="{705CBBC0-0E68-424F-85D2-E7DAC0C388B6}" destId="{2C6F5564-1841-2943-BFB0-540F0A893BD0}" srcOrd="0" destOrd="0" parTransId="{8948B489-53AF-4B44-A140-D42BB5BDAB69}" sibTransId="{6D7DE231-AA81-AB47-92FB-01B04A5B0B64}"/>
    <dgm:cxn modelId="{73B3935C-E0B0-364B-BE3D-A1C7D9DCD554}" type="presOf" srcId="{48810DE5-E7D4-D941-8BA3-BBF26381AF60}" destId="{9DBD7B01-C454-4E40-AC67-431C1846AD18}" srcOrd="0" destOrd="0" presId="urn:microsoft.com/office/officeart/2005/8/layout/default"/>
    <dgm:cxn modelId="{BAC35B66-719B-B243-B06F-872102A0F124}" type="presOf" srcId="{5BA827FD-E315-6249-8368-83DB24009AD3}" destId="{BA459F2E-638C-444B-8E59-15748D5A1DD6}" srcOrd="0" destOrd="0" presId="urn:microsoft.com/office/officeart/2005/8/layout/default"/>
    <dgm:cxn modelId="{B742F946-4CBA-4F49-BFE9-8DFC4026F65C}" type="presOf" srcId="{2C6F5564-1841-2943-BFB0-540F0A893BD0}" destId="{E9DC9205-2792-0E48-A602-456DD9FA7917}" srcOrd="0" destOrd="0" presId="urn:microsoft.com/office/officeart/2005/8/layout/default"/>
    <dgm:cxn modelId="{E188474A-F975-294C-9C82-48D1E7B712BC}" srcId="{705CBBC0-0E68-424F-85D2-E7DAC0C388B6}" destId="{48810DE5-E7D4-D941-8BA3-BBF26381AF60}" srcOrd="3" destOrd="0" parTransId="{AADD0A66-0747-F24C-AAD6-F9B4C2185DBC}" sibTransId="{D26231BF-775E-8C4F-8729-FE1C6D09F473}"/>
    <dgm:cxn modelId="{D32C386C-67FE-754B-B7D2-090AC9C345ED}" srcId="{705CBBC0-0E68-424F-85D2-E7DAC0C388B6}" destId="{6032D189-DFF5-EB4C-B152-6148D6A27620}" srcOrd="5" destOrd="0" parTransId="{E765BF89-710F-CA41-9608-56F0ED41C2B1}" sibTransId="{3B7A92B8-9263-504E-A260-4EC5460BC094}"/>
    <dgm:cxn modelId="{1C96196E-1099-E046-B45C-DD3B58B7FB64}" srcId="{705CBBC0-0E68-424F-85D2-E7DAC0C388B6}" destId="{0BD133D1-0897-944D-B7A9-6C39B82CCC1F}" srcOrd="1" destOrd="0" parTransId="{51E054A5-00D2-464A-905C-B8E0EC769C28}" sibTransId="{24899F01-BC50-1647-90C4-A8307AF71F15}"/>
    <dgm:cxn modelId="{D2717079-FD75-9544-AAB4-8990F5A3DA2E}" srcId="{705CBBC0-0E68-424F-85D2-E7DAC0C388B6}" destId="{285E6F6C-12C9-F642-820C-6B3E286FCB5D}" srcOrd="2" destOrd="0" parTransId="{7DDED381-0DBC-8443-9B1B-7146D8DC2D1E}" sibTransId="{B9159E34-BAE6-AF4A-BAEC-AAB9706418C3}"/>
    <dgm:cxn modelId="{5F59F696-0A68-BD41-91B3-3B6EEE1038B7}" type="presOf" srcId="{0BD133D1-0897-944D-B7A9-6C39B82CCC1F}" destId="{58904253-5B70-E144-BABA-55E3AA37D5F0}" srcOrd="0" destOrd="0" presId="urn:microsoft.com/office/officeart/2005/8/layout/default"/>
    <dgm:cxn modelId="{0A83B197-142F-D642-A153-C7445E72FBC2}" srcId="{705CBBC0-0E68-424F-85D2-E7DAC0C388B6}" destId="{C3C28365-2D66-404A-B006-6BB8B8E1EE43}" srcOrd="4" destOrd="0" parTransId="{13FEE412-BA8B-544D-AFEC-366E424CDC23}" sibTransId="{A578E260-D590-5141-85E3-70E19D7B3E30}"/>
    <dgm:cxn modelId="{F4A6BF9C-609C-6545-9BBE-2EDA74C0E4A1}" type="presOf" srcId="{6032D189-DFF5-EB4C-B152-6148D6A27620}" destId="{491D4F8D-F6DE-DC46-A3AB-9B4562EB94D7}" srcOrd="0" destOrd="0" presId="urn:microsoft.com/office/officeart/2005/8/layout/default"/>
    <dgm:cxn modelId="{7E6D64C9-74E3-DD46-B0A6-ACBCA655735C}" type="presOf" srcId="{D0153052-A9E5-B344-848B-9D1B597FE1AA}" destId="{07902AF2-D7AA-F043-AB82-39CFFDA0FDB5}" srcOrd="0" destOrd="0" presId="urn:microsoft.com/office/officeart/2005/8/layout/default"/>
    <dgm:cxn modelId="{05900BCB-10C1-0D4F-B644-C8738133D7D3}" srcId="{705CBBC0-0E68-424F-85D2-E7DAC0C388B6}" destId="{5BA827FD-E315-6249-8368-83DB24009AD3}" srcOrd="7" destOrd="0" parTransId="{052E1FA8-CA77-0543-A24C-0A7C52A66199}" sibTransId="{DF243A6D-290C-A54B-A1B3-D695B187AE1B}"/>
    <dgm:cxn modelId="{A53A3BD9-C416-4649-98D7-DEE250E02071}" srcId="{705CBBC0-0E68-424F-85D2-E7DAC0C388B6}" destId="{D0153052-A9E5-B344-848B-9D1B597FE1AA}" srcOrd="6" destOrd="0" parTransId="{A2953F03-C124-0C47-8B7A-12414F6051BE}" sibTransId="{133768B4-CEFF-BE4F-8705-C0D4366CE66B}"/>
    <dgm:cxn modelId="{0587789B-A880-004E-8B0E-93C4C6B4B6B8}" type="presParOf" srcId="{7A24E677-6FAA-F64F-8C5B-EE3A3F51AC79}" destId="{E9DC9205-2792-0E48-A602-456DD9FA7917}" srcOrd="0" destOrd="0" presId="urn:microsoft.com/office/officeart/2005/8/layout/default"/>
    <dgm:cxn modelId="{CE189B23-3379-904E-9C3F-70774EE6639A}" type="presParOf" srcId="{7A24E677-6FAA-F64F-8C5B-EE3A3F51AC79}" destId="{70B9C2E2-9A17-7A47-AC43-9EA2F8C91B8C}" srcOrd="1" destOrd="0" presId="urn:microsoft.com/office/officeart/2005/8/layout/default"/>
    <dgm:cxn modelId="{E1AB8F5C-4970-B540-A61B-F3482C76035F}" type="presParOf" srcId="{7A24E677-6FAA-F64F-8C5B-EE3A3F51AC79}" destId="{58904253-5B70-E144-BABA-55E3AA37D5F0}" srcOrd="2" destOrd="0" presId="urn:microsoft.com/office/officeart/2005/8/layout/default"/>
    <dgm:cxn modelId="{FD51585C-9AEC-E244-B14A-6741DB9DAE80}" type="presParOf" srcId="{7A24E677-6FAA-F64F-8C5B-EE3A3F51AC79}" destId="{A7E6FCA3-F036-6244-ACCB-9B927782BFE2}" srcOrd="3" destOrd="0" presId="urn:microsoft.com/office/officeart/2005/8/layout/default"/>
    <dgm:cxn modelId="{677C42C1-CF6A-1942-BD3C-E6D1EA7BC2FA}" type="presParOf" srcId="{7A24E677-6FAA-F64F-8C5B-EE3A3F51AC79}" destId="{B541DEBD-6254-3F44-ABAB-42F7DA2B96B5}" srcOrd="4" destOrd="0" presId="urn:microsoft.com/office/officeart/2005/8/layout/default"/>
    <dgm:cxn modelId="{BFCEA153-4A4A-4F4D-88FA-27451DE733BD}" type="presParOf" srcId="{7A24E677-6FAA-F64F-8C5B-EE3A3F51AC79}" destId="{CF3F30BB-91DD-9B4F-93C7-A434ED69C054}" srcOrd="5" destOrd="0" presId="urn:microsoft.com/office/officeart/2005/8/layout/default"/>
    <dgm:cxn modelId="{71D4FAE9-22D6-044C-A4FC-4919A3CB93D5}" type="presParOf" srcId="{7A24E677-6FAA-F64F-8C5B-EE3A3F51AC79}" destId="{9DBD7B01-C454-4E40-AC67-431C1846AD18}" srcOrd="6" destOrd="0" presId="urn:microsoft.com/office/officeart/2005/8/layout/default"/>
    <dgm:cxn modelId="{D7ED9F45-66ED-694D-BF2B-80E2C0833349}" type="presParOf" srcId="{7A24E677-6FAA-F64F-8C5B-EE3A3F51AC79}" destId="{43717605-04D4-6F4F-A854-FF9FCBD24C2D}" srcOrd="7" destOrd="0" presId="urn:microsoft.com/office/officeart/2005/8/layout/default"/>
    <dgm:cxn modelId="{74EDC3C0-605F-0645-9311-80F52C312A51}" type="presParOf" srcId="{7A24E677-6FAA-F64F-8C5B-EE3A3F51AC79}" destId="{F9363152-2F6C-F048-9791-2B5C261F19B0}" srcOrd="8" destOrd="0" presId="urn:microsoft.com/office/officeart/2005/8/layout/default"/>
    <dgm:cxn modelId="{F349F5B3-9001-2A49-B020-BB8B7F15E546}" type="presParOf" srcId="{7A24E677-6FAA-F64F-8C5B-EE3A3F51AC79}" destId="{62DC08F3-5820-F347-AA90-4D5DB8D9BA5F}" srcOrd="9" destOrd="0" presId="urn:microsoft.com/office/officeart/2005/8/layout/default"/>
    <dgm:cxn modelId="{00C69CFA-0D4C-3F4A-9F33-E04940C621C4}" type="presParOf" srcId="{7A24E677-6FAA-F64F-8C5B-EE3A3F51AC79}" destId="{491D4F8D-F6DE-DC46-A3AB-9B4562EB94D7}" srcOrd="10" destOrd="0" presId="urn:microsoft.com/office/officeart/2005/8/layout/default"/>
    <dgm:cxn modelId="{35552A36-A507-DA48-BE07-7B7BC672AF85}" type="presParOf" srcId="{7A24E677-6FAA-F64F-8C5B-EE3A3F51AC79}" destId="{6BADA9C7-CD5F-BD4E-B979-B851FCA06509}" srcOrd="11" destOrd="0" presId="urn:microsoft.com/office/officeart/2005/8/layout/default"/>
    <dgm:cxn modelId="{7E2EABC9-E2A2-684F-99F1-31561584E5BF}" type="presParOf" srcId="{7A24E677-6FAA-F64F-8C5B-EE3A3F51AC79}" destId="{07902AF2-D7AA-F043-AB82-39CFFDA0FDB5}" srcOrd="12" destOrd="0" presId="urn:microsoft.com/office/officeart/2005/8/layout/default"/>
    <dgm:cxn modelId="{54546FE6-5450-2F4F-BC77-4371385C2573}" type="presParOf" srcId="{7A24E677-6FAA-F64F-8C5B-EE3A3F51AC79}" destId="{3A551EAF-0F68-5447-A777-99C82446FD7E}" srcOrd="13" destOrd="0" presId="urn:microsoft.com/office/officeart/2005/8/layout/default"/>
    <dgm:cxn modelId="{BA716A5F-E790-1B4A-9C3E-8CD6FB1B568B}" type="presParOf" srcId="{7A24E677-6FAA-F64F-8C5B-EE3A3F51AC79}" destId="{BA459F2E-638C-444B-8E59-15748D5A1DD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5.xml><?xml version="1.0" encoding="utf-8"?>
<dgm:dataModel xmlns:dgm="http://schemas.openxmlformats.org/drawingml/2006/diagram" xmlns:a="http://schemas.openxmlformats.org/drawingml/2006/main">
  <dgm:ptLst>
    <dgm:pt modelId="{4049BA9B-11D4-7245-B1AE-D27E940D33CD}" type="doc">
      <dgm:prSet loTypeId="urn:microsoft.com/office/officeart/2005/8/layout/venn3" loCatId="" qsTypeId="urn:microsoft.com/office/officeart/2005/8/quickstyle/simple1" qsCatId="simple" csTypeId="urn:microsoft.com/office/officeart/2005/8/colors/colorful1" csCatId="colorful" phldr="1"/>
      <dgm:spPr/>
    </dgm:pt>
    <dgm:pt modelId="{C4C39F19-A6F5-CE48-BBB9-DBE56DAFB708}">
      <dgm:prSet phldrT="[Text]" custT="1"/>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a:outerShdw blurRad="50800" dist="38100" dir="5400000" algn="t" rotWithShape="0">
            <a:prstClr val="black">
              <a:alpha val="40000"/>
            </a:prstClr>
          </a:outerShdw>
        </a:effectLst>
      </dgm:spPr>
      <dgm:t>
        <a:bodyPr/>
        <a:lstStyle/>
        <a:p>
          <a:pPr>
            <a:buFont typeface="Wingdings" pitchFamily="2" charset="2"/>
            <a:buChar char="q"/>
          </a:pPr>
          <a:r>
            <a:rPr lang="en-US" sz="1800" b="1" dirty="0"/>
            <a:t>Application Organization Capacity </a:t>
          </a:r>
        </a:p>
      </dgm:t>
    </dgm:pt>
    <dgm:pt modelId="{5B454B95-6894-1F4C-A2F7-0D6A85676C21}" type="parTrans" cxnId="{ACE961D5-0D34-0F4D-A829-472A50918561}">
      <dgm:prSet/>
      <dgm:spPr/>
      <dgm:t>
        <a:bodyPr/>
        <a:lstStyle/>
        <a:p>
          <a:endParaRPr lang="en-US"/>
        </a:p>
      </dgm:t>
    </dgm:pt>
    <dgm:pt modelId="{CC435802-D41C-B847-9FB0-BBAC3AD0724F}" type="sibTrans" cxnId="{ACE961D5-0D34-0F4D-A829-472A50918561}">
      <dgm:prSet/>
      <dgm:spPr/>
      <dgm:t>
        <a:bodyPr/>
        <a:lstStyle/>
        <a:p>
          <a:endParaRPr lang="en-US"/>
        </a:p>
      </dgm:t>
    </dgm:pt>
    <dgm:pt modelId="{F05848DF-1E9A-DB48-90EC-C709378B0060}">
      <dgm:prSet custT="1"/>
      <dgm: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5400000" algn="t" rotWithShape="0">
            <a:prstClr val="black">
              <a:alpha val="40000"/>
            </a:prstClr>
          </a:outerShdw>
        </a:effectLst>
      </dgm:spPr>
      <dgm:t>
        <a:bodyPr/>
        <a:lstStyle/>
        <a:p>
          <a:r>
            <a:rPr lang="en-US" sz="1800" b="1"/>
            <a:t>Documentation of Need</a:t>
          </a:r>
        </a:p>
      </dgm:t>
    </dgm:pt>
    <dgm:pt modelId="{6BA7866D-4692-0649-864C-F40358D4AF07}" type="parTrans" cxnId="{D90D7783-76A1-5B4A-9051-1B31E7E1255D}">
      <dgm:prSet/>
      <dgm:spPr/>
      <dgm:t>
        <a:bodyPr/>
        <a:lstStyle/>
        <a:p>
          <a:endParaRPr lang="en-US"/>
        </a:p>
      </dgm:t>
    </dgm:pt>
    <dgm:pt modelId="{DB88897F-0423-854C-A126-85660EC73B54}" type="sibTrans" cxnId="{D90D7783-76A1-5B4A-9051-1B31E7E1255D}">
      <dgm:prSet/>
      <dgm:spPr/>
      <dgm:t>
        <a:bodyPr/>
        <a:lstStyle/>
        <a:p>
          <a:endParaRPr lang="en-US"/>
        </a:p>
      </dgm:t>
    </dgm:pt>
    <dgm:pt modelId="{23488DF6-754B-A140-B5A0-1664EAE3924F}">
      <dgm:prSet custT="1"/>
      <dgm:sp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a:outerShdw blurRad="50800" dist="38100" dir="5400000" algn="t" rotWithShape="0">
            <a:prstClr val="black">
              <a:alpha val="40000"/>
            </a:prstClr>
          </a:outerShdw>
        </a:effectLst>
      </dgm:spPr>
      <dgm:t>
        <a:bodyPr/>
        <a:lstStyle/>
        <a:p>
          <a:r>
            <a:rPr lang="en-US" sz="1800" b="1" dirty="0"/>
            <a:t>Program Plan </a:t>
          </a:r>
        </a:p>
      </dgm:t>
    </dgm:pt>
    <dgm:pt modelId="{4A933E9D-1932-C940-BFDC-400A68B7F913}" type="parTrans" cxnId="{A7A8ED09-FFFE-EF4E-8828-4C5EC8363D80}">
      <dgm:prSet/>
      <dgm:spPr/>
      <dgm:t>
        <a:bodyPr/>
        <a:lstStyle/>
        <a:p>
          <a:endParaRPr lang="en-US"/>
        </a:p>
      </dgm:t>
    </dgm:pt>
    <dgm:pt modelId="{A31F401F-957D-7F47-B036-066D313E9900}" type="sibTrans" cxnId="{A7A8ED09-FFFE-EF4E-8828-4C5EC8363D80}">
      <dgm:prSet/>
      <dgm:spPr/>
      <dgm:t>
        <a:bodyPr/>
        <a:lstStyle/>
        <a:p>
          <a:endParaRPr lang="en-US"/>
        </a:p>
      </dgm:t>
    </dgm:pt>
    <dgm:pt modelId="{499BA1DA-3219-2A44-AD9E-B10071792240}">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5400000" algn="t" rotWithShape="0">
            <a:prstClr val="black">
              <a:alpha val="40000"/>
            </a:prstClr>
          </a:outerShdw>
        </a:effectLst>
      </dgm:spPr>
      <dgm:t>
        <a:bodyPr/>
        <a:lstStyle/>
        <a:p>
          <a:r>
            <a:rPr lang="en-US" sz="1600" b="1"/>
            <a:t>Budget Narrative, Cost Effectiveness, Return on Investment, Sustainability</a:t>
          </a:r>
        </a:p>
      </dgm:t>
    </dgm:pt>
    <dgm:pt modelId="{EE36F340-00DA-244B-99C5-B1DD7E94B8DE}" type="parTrans" cxnId="{AFC52E87-13B3-1B4D-9849-5CAF29261DB8}">
      <dgm:prSet/>
      <dgm:spPr/>
      <dgm:t>
        <a:bodyPr/>
        <a:lstStyle/>
        <a:p>
          <a:endParaRPr lang="en-US"/>
        </a:p>
      </dgm:t>
    </dgm:pt>
    <dgm:pt modelId="{BC2314F3-7416-E441-B037-82A487A8B2C5}" type="sibTrans" cxnId="{AFC52E87-13B3-1B4D-9849-5CAF29261DB8}">
      <dgm:prSet/>
      <dgm:spPr/>
      <dgm:t>
        <a:bodyPr/>
        <a:lstStyle/>
        <a:p>
          <a:endParaRPr lang="en-US"/>
        </a:p>
      </dgm:t>
    </dgm:pt>
    <dgm:pt modelId="{56B9423F-A40B-4A4C-B263-6A47A27E0202}">
      <dgm:prSet custT="1"/>
      <dgm:sp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a:outerShdw blurRad="50800" dist="38100" dir="5400000" algn="t" rotWithShape="0">
            <a:prstClr val="black">
              <a:alpha val="40000"/>
            </a:prstClr>
          </a:outerShdw>
        </a:effectLst>
      </dgm:spPr>
      <dgm:t>
        <a:bodyPr/>
        <a:lstStyle/>
        <a:p>
          <a:r>
            <a:rPr lang="en-US" sz="1800" b="1" dirty="0"/>
            <a:t>Program Goals</a:t>
          </a:r>
        </a:p>
      </dgm:t>
    </dgm:pt>
    <dgm:pt modelId="{04483D6B-1B8F-3B42-8E54-1E502FE803A7}" type="sibTrans" cxnId="{603478FC-DA6A-6C4D-A64D-FC1801678955}">
      <dgm:prSet/>
      <dgm:spPr/>
      <dgm:t>
        <a:bodyPr/>
        <a:lstStyle/>
        <a:p>
          <a:endParaRPr lang="en-US"/>
        </a:p>
      </dgm:t>
    </dgm:pt>
    <dgm:pt modelId="{FF65BDF3-B56F-4A42-80D9-1739E6BF917A}" type="parTrans" cxnId="{603478FC-DA6A-6C4D-A64D-FC1801678955}">
      <dgm:prSet/>
      <dgm:spPr/>
      <dgm:t>
        <a:bodyPr/>
        <a:lstStyle/>
        <a:p>
          <a:endParaRPr lang="en-US"/>
        </a:p>
      </dgm:t>
    </dgm:pt>
    <dgm:pt modelId="{D6A88942-0516-AC41-B19C-3C3433195DA8}" type="pres">
      <dgm:prSet presAssocID="{4049BA9B-11D4-7245-B1AE-D27E940D33CD}" presName="Name0" presStyleCnt="0">
        <dgm:presLayoutVars>
          <dgm:dir/>
          <dgm:resizeHandles val="exact"/>
        </dgm:presLayoutVars>
      </dgm:prSet>
      <dgm:spPr/>
    </dgm:pt>
    <dgm:pt modelId="{B250CFE4-9BB0-C746-842F-4709E9D5D273}" type="pres">
      <dgm:prSet presAssocID="{C4C39F19-A6F5-CE48-BBB9-DBE56DAFB708}" presName="Name5" presStyleLbl="vennNode1" presStyleIdx="0" presStyleCnt="5">
        <dgm:presLayoutVars>
          <dgm:bulletEnabled val="1"/>
        </dgm:presLayoutVars>
      </dgm:prSet>
      <dgm:spPr/>
    </dgm:pt>
    <dgm:pt modelId="{4753AA3B-C0F0-364A-8EFF-893E06BED459}" type="pres">
      <dgm:prSet presAssocID="{CC435802-D41C-B847-9FB0-BBAC3AD0724F}" presName="space" presStyleCnt="0"/>
      <dgm:spPr/>
    </dgm:pt>
    <dgm:pt modelId="{AB9DB997-1F7B-C244-936D-02285B0EBA6B}" type="pres">
      <dgm:prSet presAssocID="{F05848DF-1E9A-DB48-90EC-C709378B0060}" presName="Name5" presStyleLbl="vennNode1" presStyleIdx="1" presStyleCnt="5" custLinFactNeighborX="1812" custLinFactNeighborY="-119">
        <dgm:presLayoutVars>
          <dgm:bulletEnabled val="1"/>
        </dgm:presLayoutVars>
      </dgm:prSet>
      <dgm:spPr/>
    </dgm:pt>
    <dgm:pt modelId="{232A4992-B650-224D-A859-6097D6A953FA}" type="pres">
      <dgm:prSet presAssocID="{DB88897F-0423-854C-A126-85660EC73B54}" presName="space" presStyleCnt="0"/>
      <dgm:spPr/>
    </dgm:pt>
    <dgm:pt modelId="{52789C88-0EE9-6846-A180-36E7583E047A}" type="pres">
      <dgm:prSet presAssocID="{23488DF6-754B-A140-B5A0-1664EAE3924F}" presName="Name5" presStyleLbl="vennNode1" presStyleIdx="2" presStyleCnt="5">
        <dgm:presLayoutVars>
          <dgm:bulletEnabled val="1"/>
        </dgm:presLayoutVars>
      </dgm:prSet>
      <dgm:spPr/>
    </dgm:pt>
    <dgm:pt modelId="{4BD39261-6C25-4A40-A0DD-FC2FA82C99F0}" type="pres">
      <dgm:prSet presAssocID="{A31F401F-957D-7F47-B036-066D313E9900}" presName="space" presStyleCnt="0"/>
      <dgm:spPr/>
    </dgm:pt>
    <dgm:pt modelId="{FF401FEA-7879-EB40-A283-A895E40864F3}" type="pres">
      <dgm:prSet presAssocID="{499BA1DA-3219-2A44-AD9E-B10071792240}" presName="Name5" presStyleLbl="vennNode1" presStyleIdx="3" presStyleCnt="5">
        <dgm:presLayoutVars>
          <dgm:bulletEnabled val="1"/>
        </dgm:presLayoutVars>
      </dgm:prSet>
      <dgm:spPr/>
    </dgm:pt>
    <dgm:pt modelId="{ABF12592-B131-6D48-A72A-B02DDF6A1E3F}" type="pres">
      <dgm:prSet presAssocID="{BC2314F3-7416-E441-B037-82A487A8B2C5}" presName="space" presStyleCnt="0"/>
      <dgm:spPr/>
    </dgm:pt>
    <dgm:pt modelId="{E095E531-215F-8740-AA8E-8F0BAE618CBA}" type="pres">
      <dgm:prSet presAssocID="{56B9423F-A40B-4A4C-B263-6A47A27E0202}" presName="Name5" presStyleLbl="vennNode1" presStyleIdx="4" presStyleCnt="5">
        <dgm:presLayoutVars>
          <dgm:bulletEnabled val="1"/>
        </dgm:presLayoutVars>
      </dgm:prSet>
      <dgm:spPr/>
    </dgm:pt>
  </dgm:ptLst>
  <dgm:cxnLst>
    <dgm:cxn modelId="{A7A8ED09-FFFE-EF4E-8828-4C5EC8363D80}" srcId="{4049BA9B-11D4-7245-B1AE-D27E940D33CD}" destId="{23488DF6-754B-A140-B5A0-1664EAE3924F}" srcOrd="2" destOrd="0" parTransId="{4A933E9D-1932-C940-BFDC-400A68B7F913}" sibTransId="{A31F401F-957D-7F47-B036-066D313E9900}"/>
    <dgm:cxn modelId="{9A7F2414-1EB3-0647-B4C4-37ECB221CE15}" type="presOf" srcId="{56B9423F-A40B-4A4C-B263-6A47A27E0202}" destId="{E095E531-215F-8740-AA8E-8F0BAE618CBA}" srcOrd="0" destOrd="0" presId="urn:microsoft.com/office/officeart/2005/8/layout/venn3"/>
    <dgm:cxn modelId="{3296A218-94B0-6A42-94CB-6E2E8C7FACFD}" type="presOf" srcId="{4049BA9B-11D4-7245-B1AE-D27E940D33CD}" destId="{D6A88942-0516-AC41-B19C-3C3433195DA8}" srcOrd="0" destOrd="0" presId="urn:microsoft.com/office/officeart/2005/8/layout/venn3"/>
    <dgm:cxn modelId="{C727BD7B-A9FC-344D-A9BB-B5E6D6F37245}" type="presOf" srcId="{23488DF6-754B-A140-B5A0-1664EAE3924F}" destId="{52789C88-0EE9-6846-A180-36E7583E047A}" srcOrd="0" destOrd="0" presId="urn:microsoft.com/office/officeart/2005/8/layout/venn3"/>
    <dgm:cxn modelId="{D90D7783-76A1-5B4A-9051-1B31E7E1255D}" srcId="{4049BA9B-11D4-7245-B1AE-D27E940D33CD}" destId="{F05848DF-1E9A-DB48-90EC-C709378B0060}" srcOrd="1" destOrd="0" parTransId="{6BA7866D-4692-0649-864C-F40358D4AF07}" sibTransId="{DB88897F-0423-854C-A126-85660EC73B54}"/>
    <dgm:cxn modelId="{AFC52E87-13B3-1B4D-9849-5CAF29261DB8}" srcId="{4049BA9B-11D4-7245-B1AE-D27E940D33CD}" destId="{499BA1DA-3219-2A44-AD9E-B10071792240}" srcOrd="3" destOrd="0" parTransId="{EE36F340-00DA-244B-99C5-B1DD7E94B8DE}" sibTransId="{BC2314F3-7416-E441-B037-82A487A8B2C5}"/>
    <dgm:cxn modelId="{D6A7D2C3-6AD8-0949-B312-9B4255EEF187}" type="presOf" srcId="{C4C39F19-A6F5-CE48-BBB9-DBE56DAFB708}" destId="{B250CFE4-9BB0-C746-842F-4709E9D5D273}" srcOrd="0" destOrd="0" presId="urn:microsoft.com/office/officeart/2005/8/layout/venn3"/>
    <dgm:cxn modelId="{ACE961D5-0D34-0F4D-A829-472A50918561}" srcId="{4049BA9B-11D4-7245-B1AE-D27E940D33CD}" destId="{C4C39F19-A6F5-CE48-BBB9-DBE56DAFB708}" srcOrd="0" destOrd="0" parTransId="{5B454B95-6894-1F4C-A2F7-0D6A85676C21}" sibTransId="{CC435802-D41C-B847-9FB0-BBAC3AD0724F}"/>
    <dgm:cxn modelId="{46FEECDB-9CAF-D344-B14A-4B450CF3F482}" type="presOf" srcId="{499BA1DA-3219-2A44-AD9E-B10071792240}" destId="{FF401FEA-7879-EB40-A283-A895E40864F3}" srcOrd="0" destOrd="0" presId="urn:microsoft.com/office/officeart/2005/8/layout/venn3"/>
    <dgm:cxn modelId="{A1B5C8E9-2B04-2942-A86E-BFE65538BBBF}" type="presOf" srcId="{F05848DF-1E9A-DB48-90EC-C709378B0060}" destId="{AB9DB997-1F7B-C244-936D-02285B0EBA6B}" srcOrd="0" destOrd="0" presId="urn:microsoft.com/office/officeart/2005/8/layout/venn3"/>
    <dgm:cxn modelId="{603478FC-DA6A-6C4D-A64D-FC1801678955}" srcId="{4049BA9B-11D4-7245-B1AE-D27E940D33CD}" destId="{56B9423F-A40B-4A4C-B263-6A47A27E0202}" srcOrd="4" destOrd="0" parTransId="{FF65BDF3-B56F-4A42-80D9-1739E6BF917A}" sibTransId="{04483D6B-1B8F-3B42-8E54-1E502FE803A7}"/>
    <dgm:cxn modelId="{354540BF-2C91-C34A-B526-86400EBCE626}" type="presParOf" srcId="{D6A88942-0516-AC41-B19C-3C3433195DA8}" destId="{B250CFE4-9BB0-C746-842F-4709E9D5D273}" srcOrd="0" destOrd="0" presId="urn:microsoft.com/office/officeart/2005/8/layout/venn3"/>
    <dgm:cxn modelId="{2C42FA2A-793A-7047-A6E8-CFD0DB85C636}" type="presParOf" srcId="{D6A88942-0516-AC41-B19C-3C3433195DA8}" destId="{4753AA3B-C0F0-364A-8EFF-893E06BED459}" srcOrd="1" destOrd="0" presId="urn:microsoft.com/office/officeart/2005/8/layout/venn3"/>
    <dgm:cxn modelId="{7662F2A2-D99A-CD49-9B53-FA043AEF1AB3}" type="presParOf" srcId="{D6A88942-0516-AC41-B19C-3C3433195DA8}" destId="{AB9DB997-1F7B-C244-936D-02285B0EBA6B}" srcOrd="2" destOrd="0" presId="urn:microsoft.com/office/officeart/2005/8/layout/venn3"/>
    <dgm:cxn modelId="{20BF5DF2-AE19-1C4F-BCA7-2F0CF1E562D7}" type="presParOf" srcId="{D6A88942-0516-AC41-B19C-3C3433195DA8}" destId="{232A4992-B650-224D-A859-6097D6A953FA}" srcOrd="3" destOrd="0" presId="urn:microsoft.com/office/officeart/2005/8/layout/venn3"/>
    <dgm:cxn modelId="{8756C4B0-0EBE-B642-94EB-2E1F2F6D1CA2}" type="presParOf" srcId="{D6A88942-0516-AC41-B19C-3C3433195DA8}" destId="{52789C88-0EE9-6846-A180-36E7583E047A}" srcOrd="4" destOrd="0" presId="urn:microsoft.com/office/officeart/2005/8/layout/venn3"/>
    <dgm:cxn modelId="{3455D660-11D1-9349-8903-7C270690646D}" type="presParOf" srcId="{D6A88942-0516-AC41-B19C-3C3433195DA8}" destId="{4BD39261-6C25-4A40-A0DD-FC2FA82C99F0}" srcOrd="5" destOrd="0" presId="urn:microsoft.com/office/officeart/2005/8/layout/venn3"/>
    <dgm:cxn modelId="{968C8EDF-BCD5-0845-8A48-7BF2AC714859}" type="presParOf" srcId="{D6A88942-0516-AC41-B19C-3C3433195DA8}" destId="{FF401FEA-7879-EB40-A283-A895E40864F3}" srcOrd="6" destOrd="0" presId="urn:microsoft.com/office/officeart/2005/8/layout/venn3"/>
    <dgm:cxn modelId="{9784D572-D1C3-1D4F-AC76-508E4DB456B9}" type="presParOf" srcId="{D6A88942-0516-AC41-B19C-3C3433195DA8}" destId="{ABF12592-B131-6D48-A72A-B02DDF6A1E3F}" srcOrd="7" destOrd="0" presId="urn:microsoft.com/office/officeart/2005/8/layout/venn3"/>
    <dgm:cxn modelId="{5DBFC793-5EF5-774E-9045-DD03BDFC2A0C}" type="presParOf" srcId="{D6A88942-0516-AC41-B19C-3C3433195DA8}" destId="{E095E531-215F-8740-AA8E-8F0BAE618CBA}"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6402A7-4BBD-1A49-893F-7A377966F530}" type="doc">
      <dgm:prSet loTypeId="urn:microsoft.com/office/officeart/2005/8/layout/radial3" loCatId="" qsTypeId="urn:microsoft.com/office/officeart/2005/8/quickstyle/simple2" qsCatId="simple" csTypeId="urn:microsoft.com/office/officeart/2005/8/colors/accent1_5" csCatId="accent1" phldr="1"/>
      <dgm:spPr/>
      <dgm:t>
        <a:bodyPr/>
        <a:lstStyle/>
        <a:p>
          <a:endParaRPr lang="en-US"/>
        </a:p>
      </dgm:t>
    </dgm:pt>
    <dgm:pt modelId="{2A989239-8096-C545-BF64-1600BF3AADC6}">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a:solidFill>
                <a:schemeClr val="bg1"/>
              </a:solidFill>
              <a:effectLst/>
              <a:latin typeface="+mn-lt"/>
              <a:cs typeface="Malayalam MN" pitchFamily="2" charset="0"/>
            </a:rPr>
            <a:t>Targeted Industries</a:t>
          </a:r>
          <a:endParaRPr lang="en-US" sz="1400" b="0">
            <a:solidFill>
              <a:schemeClr val="bg1"/>
            </a:solidFill>
            <a:latin typeface="+mn-lt"/>
            <a:cs typeface="Malayalam MN" pitchFamily="2" charset="0"/>
          </a:endParaRPr>
        </a:p>
      </dgm:t>
    </dgm:pt>
    <dgm:pt modelId="{D756F3B4-5100-454B-825A-C6B2C8A66CBC}" type="parTrans" cxnId="{21378859-3796-584A-A250-BDB314F16B1F}">
      <dgm:prSet/>
      <dgm:spPr/>
      <dgm:t>
        <a:bodyPr/>
        <a:lstStyle/>
        <a:p>
          <a:endParaRPr lang="en-US"/>
        </a:p>
      </dgm:t>
    </dgm:pt>
    <dgm:pt modelId="{1D8A119A-0EF9-9942-B4F0-6B5CAA325415}" type="sibTrans" cxnId="{21378859-3796-584A-A250-BDB314F16B1F}">
      <dgm:prSet/>
      <dgm:spPr/>
      <dgm:t>
        <a:bodyPr/>
        <a:lstStyle/>
        <a:p>
          <a:endParaRPr lang="en-US"/>
        </a:p>
      </dgm:t>
    </dgm:pt>
    <dgm:pt modelId="{1A53B02B-8055-3D4D-9B01-5719CA472919}">
      <dgm:prSet phldrT="[Tex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b="0">
              <a:solidFill>
                <a:schemeClr val="bg1"/>
              </a:solidFill>
              <a:latin typeface="+mn-lt"/>
              <a:cs typeface="Malayalam MN" pitchFamily="2" charset="0"/>
            </a:rPr>
            <a:t>Targeted Populations</a:t>
          </a:r>
        </a:p>
      </dgm:t>
    </dgm:pt>
    <dgm:pt modelId="{DF20F22B-F90A-5047-9655-484EDB7E063D}" type="parTrans" cxnId="{E997DFB8-D38E-9247-854C-85955D98FBB8}">
      <dgm:prSet/>
      <dgm:spPr/>
      <dgm:t>
        <a:bodyPr/>
        <a:lstStyle/>
        <a:p>
          <a:endParaRPr lang="en-US"/>
        </a:p>
      </dgm:t>
    </dgm:pt>
    <dgm:pt modelId="{84F0E6C5-685F-DA42-B744-46FEB5BFE0E7}" type="sibTrans" cxnId="{E997DFB8-D38E-9247-854C-85955D98FBB8}">
      <dgm:prSet/>
      <dgm:spPr/>
      <dgm:t>
        <a:bodyPr/>
        <a:lstStyle/>
        <a:p>
          <a:endParaRPr lang="en-US"/>
        </a:p>
      </dgm:t>
    </dgm:pt>
    <dgm:pt modelId="{112044E5-FE6B-DF42-9E83-4482C772C53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dirty="0">
              <a:solidFill>
                <a:schemeClr val="bg1"/>
              </a:solidFill>
              <a:latin typeface="+mn-lt"/>
              <a:cs typeface="Malayalam MN" pitchFamily="2" charset="0"/>
            </a:rPr>
            <a:t>Targeted Communities</a:t>
          </a:r>
        </a:p>
      </dgm:t>
    </dgm:pt>
    <dgm:pt modelId="{8074EBC2-453E-954D-A191-982F3EB1B74A}" type="parTrans" cxnId="{8C6BE8A0-9AB3-454E-8B52-6170E9DDA727}">
      <dgm:prSet/>
      <dgm:spPr/>
      <dgm:t>
        <a:bodyPr/>
        <a:lstStyle/>
        <a:p>
          <a:endParaRPr lang="en-US"/>
        </a:p>
      </dgm:t>
    </dgm:pt>
    <dgm:pt modelId="{A2874127-B473-0240-93F2-A3E8460A3F2F}" type="sibTrans" cxnId="{8C6BE8A0-9AB3-454E-8B52-6170E9DDA727}">
      <dgm:prSet/>
      <dgm:spPr/>
      <dgm:t>
        <a:bodyPr/>
        <a:lstStyle/>
        <a:p>
          <a:endParaRPr lang="en-US"/>
        </a:p>
      </dgm:t>
    </dgm:pt>
    <dgm:pt modelId="{CFA6BDA9-9875-2544-B4C6-AF95F2667483}">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400" b="0" dirty="0">
              <a:solidFill>
                <a:schemeClr val="bg1"/>
              </a:solidFill>
              <a:latin typeface="+mn-lt"/>
              <a:cs typeface="Malayalam MN" pitchFamily="2" charset="0"/>
            </a:rPr>
            <a:t>Program Categories</a:t>
          </a:r>
        </a:p>
      </dgm:t>
    </dgm:pt>
    <dgm:pt modelId="{7BECAA3A-9B03-2545-A2B2-4988BDF74CC6}" type="parTrans" cxnId="{6448491D-EF36-E14B-B2AF-C353F1C420BF}">
      <dgm:prSet/>
      <dgm:spPr/>
      <dgm:t>
        <a:bodyPr/>
        <a:lstStyle/>
        <a:p>
          <a:endParaRPr lang="en-US"/>
        </a:p>
      </dgm:t>
    </dgm:pt>
    <dgm:pt modelId="{1E9F294B-5759-8141-92F9-F1E320114633}" type="sibTrans" cxnId="{6448491D-EF36-E14B-B2AF-C353F1C420BF}">
      <dgm:prSet/>
      <dgm:spPr/>
      <dgm:t>
        <a:bodyPr/>
        <a:lstStyle/>
        <a:p>
          <a:endParaRPr lang="en-US"/>
        </a:p>
      </dgm:t>
    </dgm:pt>
    <dgm:pt modelId="{51E23919-1D54-FF48-BD69-F8DA620F0A8F}">
      <dgm:prSet custT="1"/>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glow rad="635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400" b="1">
              <a:solidFill>
                <a:schemeClr val="bg1"/>
              </a:solidFill>
              <a:effectLst>
                <a:outerShdw blurRad="63500" sx="102000" sy="102000" algn="ctr" rotWithShape="0">
                  <a:prstClr val="black">
                    <a:alpha val="40000"/>
                  </a:prstClr>
                </a:outerShdw>
              </a:effectLst>
              <a:latin typeface="+mn-lt"/>
              <a:cs typeface="Malayalam MN" pitchFamily="2" charset="0"/>
            </a:rPr>
            <a:t>Eligible Entities</a:t>
          </a:r>
        </a:p>
      </dgm:t>
    </dgm:pt>
    <dgm:pt modelId="{5A243923-A749-A14D-B2DF-6F7243A5C917}" type="parTrans" cxnId="{C37FDBB1-4EA7-7441-B952-F758E6970113}">
      <dgm:prSet/>
      <dgm:spPr/>
      <dgm:t>
        <a:bodyPr/>
        <a:lstStyle/>
        <a:p>
          <a:endParaRPr lang="en-US"/>
        </a:p>
      </dgm:t>
    </dgm:pt>
    <dgm:pt modelId="{0EDAA739-56E4-144E-8EDE-05C81C937072}" type="sibTrans" cxnId="{C37FDBB1-4EA7-7441-B952-F758E6970113}">
      <dgm:prSet/>
      <dgm:spPr/>
      <dgm:t>
        <a:bodyPr/>
        <a:lstStyle/>
        <a:p>
          <a:endParaRPr lang="en-US"/>
        </a:p>
      </dgm:t>
    </dgm:pt>
    <dgm:pt modelId="{10FC597F-A18A-BC47-80EB-6C8B367D767C}">
      <dgm:prSet custT="1"/>
      <dgm:sp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3200" b="1" dirty="0">
              <a:effectLst>
                <a:outerShdw blurRad="63500" sx="102000" sy="102000" algn="ctr" rotWithShape="0">
                  <a:prstClr val="black">
                    <a:alpha val="40000"/>
                  </a:prstClr>
                </a:outerShdw>
              </a:effectLst>
              <a:latin typeface="+mn-lt"/>
              <a:cs typeface="Malayalam MN" pitchFamily="2" charset="0"/>
            </a:rPr>
            <a:t>Program Elements</a:t>
          </a:r>
        </a:p>
      </dgm:t>
    </dgm:pt>
    <dgm:pt modelId="{87BF8833-8159-BA42-910F-571B4ABEBDA2}" type="parTrans" cxnId="{7D1A3CBA-F279-F543-957D-7DF667B1404D}">
      <dgm:prSet/>
      <dgm:spPr/>
      <dgm:t>
        <a:bodyPr/>
        <a:lstStyle/>
        <a:p>
          <a:endParaRPr lang="en-US"/>
        </a:p>
      </dgm:t>
    </dgm:pt>
    <dgm:pt modelId="{D798F409-807B-864A-A498-6A5E08EE887A}" type="sibTrans" cxnId="{7D1A3CBA-F279-F543-957D-7DF667B1404D}">
      <dgm:prSet/>
      <dgm:spPr/>
      <dgm:t>
        <a:bodyPr/>
        <a:lstStyle/>
        <a:p>
          <a:endParaRPr lang="en-US"/>
        </a:p>
      </dgm:t>
    </dgm:pt>
    <dgm:pt modelId="{CFB8EF05-4851-4B09-AD75-6DBF835B5A8A}">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400" b="0" dirty="0">
              <a:solidFill>
                <a:schemeClr val="bg1"/>
              </a:solidFill>
              <a:latin typeface="+mn-lt"/>
              <a:cs typeface="Malayalam MN" pitchFamily="2" charset="0"/>
            </a:rPr>
            <a:t>Program Priorities</a:t>
          </a:r>
        </a:p>
      </dgm:t>
    </dgm:pt>
    <dgm:pt modelId="{04799AE8-8D1A-4AFA-B86C-49337E5E269E}" type="parTrans" cxnId="{24A8ECBD-D2AC-4E9B-B8C7-078FDA1B130D}">
      <dgm:prSet/>
      <dgm:spPr/>
      <dgm:t>
        <a:bodyPr/>
        <a:lstStyle/>
        <a:p>
          <a:endParaRPr lang="en-US"/>
        </a:p>
      </dgm:t>
    </dgm:pt>
    <dgm:pt modelId="{15A29E26-92F6-4088-8215-2D0D73EEF933}" type="sibTrans" cxnId="{24A8ECBD-D2AC-4E9B-B8C7-078FDA1B130D}">
      <dgm:prSet/>
      <dgm:spPr/>
      <dgm:t>
        <a:bodyPr/>
        <a:lstStyle/>
        <a:p>
          <a:endParaRPr lang="en-US"/>
        </a:p>
      </dgm:t>
    </dgm:pt>
    <dgm:pt modelId="{94694337-1CA0-494D-BE42-FDA8D0DF538E}" type="pres">
      <dgm:prSet presAssocID="{E06402A7-4BBD-1A49-893F-7A377966F530}" presName="composite" presStyleCnt="0">
        <dgm:presLayoutVars>
          <dgm:chMax val="1"/>
          <dgm:dir/>
          <dgm:resizeHandles val="exact"/>
        </dgm:presLayoutVars>
      </dgm:prSet>
      <dgm:spPr/>
    </dgm:pt>
    <dgm:pt modelId="{F122D1DC-8F00-2E43-AD13-1479B9EF4071}" type="pres">
      <dgm:prSet presAssocID="{E06402A7-4BBD-1A49-893F-7A377966F530}" presName="radial" presStyleCnt="0">
        <dgm:presLayoutVars>
          <dgm:animLvl val="ctr"/>
        </dgm:presLayoutVars>
      </dgm:prSet>
      <dgm:spPr/>
    </dgm:pt>
    <dgm:pt modelId="{03002073-7E88-EB4C-8606-4B0D0F6BDE41}" type="pres">
      <dgm:prSet presAssocID="{10FC597F-A18A-BC47-80EB-6C8B367D767C}" presName="centerShape" presStyleLbl="vennNode1" presStyleIdx="0" presStyleCnt="7"/>
      <dgm:spPr/>
    </dgm:pt>
    <dgm:pt modelId="{CA5114AD-DBBA-DC49-9899-E24C48D26DAB}" type="pres">
      <dgm:prSet presAssocID="{51E23919-1D54-FF48-BD69-F8DA620F0A8F}" presName="node" presStyleLbl="vennNode1" presStyleIdx="1" presStyleCnt="7">
        <dgm:presLayoutVars>
          <dgm:bulletEnabled val="1"/>
        </dgm:presLayoutVars>
      </dgm:prSet>
      <dgm:spPr/>
    </dgm:pt>
    <dgm:pt modelId="{EA0EFF2A-DAFC-4E4D-A776-162DF4FEFFFE}" type="pres">
      <dgm:prSet presAssocID="{2A989239-8096-C545-BF64-1600BF3AADC6}" presName="node" presStyleLbl="vennNode1" presStyleIdx="2" presStyleCnt="7">
        <dgm:presLayoutVars>
          <dgm:bulletEnabled val="1"/>
        </dgm:presLayoutVars>
      </dgm:prSet>
      <dgm:spPr/>
    </dgm:pt>
    <dgm:pt modelId="{C027D90A-64E1-0149-AFC1-013BD88F2D3B}" type="pres">
      <dgm:prSet presAssocID="{1A53B02B-8055-3D4D-9B01-5719CA472919}" presName="node" presStyleLbl="vennNode1" presStyleIdx="3" presStyleCnt="7">
        <dgm:presLayoutVars>
          <dgm:bulletEnabled val="1"/>
        </dgm:presLayoutVars>
      </dgm:prSet>
      <dgm:spPr/>
    </dgm:pt>
    <dgm:pt modelId="{D6DA3358-275B-7247-ADEB-775E9D05F19F}" type="pres">
      <dgm:prSet presAssocID="{112044E5-FE6B-DF42-9E83-4482C772C539}" presName="node" presStyleLbl="vennNode1" presStyleIdx="4" presStyleCnt="7">
        <dgm:presLayoutVars>
          <dgm:bulletEnabled val="1"/>
        </dgm:presLayoutVars>
      </dgm:prSet>
      <dgm:spPr/>
    </dgm:pt>
    <dgm:pt modelId="{172920A8-70F3-DE4E-B743-C3F5A2AEE45E}" type="pres">
      <dgm:prSet presAssocID="{CFA6BDA9-9875-2544-B4C6-AF95F2667483}" presName="node" presStyleLbl="vennNode1" presStyleIdx="5" presStyleCnt="7">
        <dgm:presLayoutVars>
          <dgm:bulletEnabled val="1"/>
        </dgm:presLayoutVars>
      </dgm:prSet>
      <dgm:spPr/>
    </dgm:pt>
    <dgm:pt modelId="{A666CE5B-2500-4D60-9D13-64611D85D9A2}" type="pres">
      <dgm:prSet presAssocID="{CFB8EF05-4851-4B09-AD75-6DBF835B5A8A}" presName="node" presStyleLbl="vennNode1" presStyleIdx="6" presStyleCnt="7">
        <dgm:presLayoutVars>
          <dgm:bulletEnabled val="1"/>
        </dgm:presLayoutVars>
      </dgm:prSet>
      <dgm:spPr/>
    </dgm:pt>
  </dgm:ptLst>
  <dgm:cxnLst>
    <dgm:cxn modelId="{9D0BF211-83E6-E048-B6C8-8FF47BB913AB}" type="presOf" srcId="{10FC597F-A18A-BC47-80EB-6C8B367D767C}" destId="{03002073-7E88-EB4C-8606-4B0D0F6BDE41}" srcOrd="0" destOrd="0" presId="urn:microsoft.com/office/officeart/2005/8/layout/radial3"/>
    <dgm:cxn modelId="{F981FF19-DD09-F349-8475-8A11BF428FD7}" type="presOf" srcId="{E06402A7-4BBD-1A49-893F-7A377966F530}" destId="{94694337-1CA0-494D-BE42-FDA8D0DF538E}" srcOrd="0" destOrd="0" presId="urn:microsoft.com/office/officeart/2005/8/layout/radial3"/>
    <dgm:cxn modelId="{7451071A-396C-5A41-9B6B-B6D4E62D5D0D}" type="presOf" srcId="{2A989239-8096-C545-BF64-1600BF3AADC6}" destId="{EA0EFF2A-DAFC-4E4D-A776-162DF4FEFFFE}" srcOrd="0" destOrd="0" presId="urn:microsoft.com/office/officeart/2005/8/layout/radial3"/>
    <dgm:cxn modelId="{D338621C-67B0-0D4B-A25E-3F4C27DDB856}" type="presOf" srcId="{112044E5-FE6B-DF42-9E83-4482C772C539}" destId="{D6DA3358-275B-7247-ADEB-775E9D05F19F}" srcOrd="0" destOrd="0" presId="urn:microsoft.com/office/officeart/2005/8/layout/radial3"/>
    <dgm:cxn modelId="{6448491D-EF36-E14B-B2AF-C353F1C420BF}" srcId="{10FC597F-A18A-BC47-80EB-6C8B367D767C}" destId="{CFA6BDA9-9875-2544-B4C6-AF95F2667483}" srcOrd="4" destOrd="0" parTransId="{7BECAA3A-9B03-2545-A2B2-4988BDF74CC6}" sibTransId="{1E9F294B-5759-8141-92F9-F1E320114633}"/>
    <dgm:cxn modelId="{EE21F241-47FD-0840-B580-D486A82481B6}" type="presOf" srcId="{1A53B02B-8055-3D4D-9B01-5719CA472919}" destId="{C027D90A-64E1-0149-AFC1-013BD88F2D3B}" srcOrd="0" destOrd="0" presId="urn:microsoft.com/office/officeart/2005/8/layout/radial3"/>
    <dgm:cxn modelId="{395EF647-3140-AF40-B3BB-0417A94D9051}" type="presOf" srcId="{51E23919-1D54-FF48-BD69-F8DA620F0A8F}" destId="{CA5114AD-DBBA-DC49-9899-E24C48D26DAB}" srcOrd="0" destOrd="0" presId="urn:microsoft.com/office/officeart/2005/8/layout/radial3"/>
    <dgm:cxn modelId="{21378859-3796-584A-A250-BDB314F16B1F}" srcId="{10FC597F-A18A-BC47-80EB-6C8B367D767C}" destId="{2A989239-8096-C545-BF64-1600BF3AADC6}" srcOrd="1" destOrd="0" parTransId="{D756F3B4-5100-454B-825A-C6B2C8A66CBC}" sibTransId="{1D8A119A-0EF9-9942-B4F0-6B5CAA325415}"/>
    <dgm:cxn modelId="{0D06607E-5710-43B2-A4C4-17643920A750}" type="presOf" srcId="{CFB8EF05-4851-4B09-AD75-6DBF835B5A8A}" destId="{A666CE5B-2500-4D60-9D13-64611D85D9A2}" srcOrd="0" destOrd="0" presId="urn:microsoft.com/office/officeart/2005/8/layout/radial3"/>
    <dgm:cxn modelId="{A37C8197-FAC2-ED46-A2D2-DF67840864B2}" type="presOf" srcId="{CFA6BDA9-9875-2544-B4C6-AF95F2667483}" destId="{172920A8-70F3-DE4E-B743-C3F5A2AEE45E}" srcOrd="0" destOrd="0" presId="urn:microsoft.com/office/officeart/2005/8/layout/radial3"/>
    <dgm:cxn modelId="{8C6BE8A0-9AB3-454E-8B52-6170E9DDA727}" srcId="{10FC597F-A18A-BC47-80EB-6C8B367D767C}" destId="{112044E5-FE6B-DF42-9E83-4482C772C539}" srcOrd="3" destOrd="0" parTransId="{8074EBC2-453E-954D-A191-982F3EB1B74A}" sibTransId="{A2874127-B473-0240-93F2-A3E8460A3F2F}"/>
    <dgm:cxn modelId="{C37FDBB1-4EA7-7441-B952-F758E6970113}" srcId="{10FC597F-A18A-BC47-80EB-6C8B367D767C}" destId="{51E23919-1D54-FF48-BD69-F8DA620F0A8F}" srcOrd="0" destOrd="0" parTransId="{5A243923-A749-A14D-B2DF-6F7243A5C917}" sibTransId="{0EDAA739-56E4-144E-8EDE-05C81C937072}"/>
    <dgm:cxn modelId="{E997DFB8-D38E-9247-854C-85955D98FBB8}" srcId="{10FC597F-A18A-BC47-80EB-6C8B367D767C}" destId="{1A53B02B-8055-3D4D-9B01-5719CA472919}" srcOrd="2" destOrd="0" parTransId="{DF20F22B-F90A-5047-9655-484EDB7E063D}" sibTransId="{84F0E6C5-685F-DA42-B744-46FEB5BFE0E7}"/>
    <dgm:cxn modelId="{7D1A3CBA-F279-F543-957D-7DF667B1404D}" srcId="{E06402A7-4BBD-1A49-893F-7A377966F530}" destId="{10FC597F-A18A-BC47-80EB-6C8B367D767C}" srcOrd="0" destOrd="0" parTransId="{87BF8833-8159-BA42-910F-571B4ABEBDA2}" sibTransId="{D798F409-807B-864A-A498-6A5E08EE887A}"/>
    <dgm:cxn modelId="{24A8ECBD-D2AC-4E9B-B8C7-078FDA1B130D}" srcId="{10FC597F-A18A-BC47-80EB-6C8B367D767C}" destId="{CFB8EF05-4851-4B09-AD75-6DBF835B5A8A}" srcOrd="5" destOrd="0" parTransId="{04799AE8-8D1A-4AFA-B86C-49337E5E269E}" sibTransId="{15A29E26-92F6-4088-8215-2D0D73EEF933}"/>
    <dgm:cxn modelId="{F1476F0F-950D-3D4C-8375-576F013B82AB}" type="presParOf" srcId="{94694337-1CA0-494D-BE42-FDA8D0DF538E}" destId="{F122D1DC-8F00-2E43-AD13-1479B9EF4071}" srcOrd="0" destOrd="0" presId="urn:microsoft.com/office/officeart/2005/8/layout/radial3"/>
    <dgm:cxn modelId="{C455865F-DBE3-4A45-B1E6-EC089F732329}" type="presParOf" srcId="{F122D1DC-8F00-2E43-AD13-1479B9EF4071}" destId="{03002073-7E88-EB4C-8606-4B0D0F6BDE41}" srcOrd="0" destOrd="0" presId="urn:microsoft.com/office/officeart/2005/8/layout/radial3"/>
    <dgm:cxn modelId="{5A946ED9-70D7-AA47-AE86-FEAD93AF31DA}" type="presParOf" srcId="{F122D1DC-8F00-2E43-AD13-1479B9EF4071}" destId="{CA5114AD-DBBA-DC49-9899-E24C48D26DAB}" srcOrd="1" destOrd="0" presId="urn:microsoft.com/office/officeart/2005/8/layout/radial3"/>
    <dgm:cxn modelId="{F9C16640-CB6A-404D-9C7F-1E5F572255FA}" type="presParOf" srcId="{F122D1DC-8F00-2E43-AD13-1479B9EF4071}" destId="{EA0EFF2A-DAFC-4E4D-A776-162DF4FEFFFE}" srcOrd="2" destOrd="0" presId="urn:microsoft.com/office/officeart/2005/8/layout/radial3"/>
    <dgm:cxn modelId="{09B5ABA9-0F9D-AF43-84B0-6FC6DF9EA82E}" type="presParOf" srcId="{F122D1DC-8F00-2E43-AD13-1479B9EF4071}" destId="{C027D90A-64E1-0149-AFC1-013BD88F2D3B}" srcOrd="3" destOrd="0" presId="urn:microsoft.com/office/officeart/2005/8/layout/radial3"/>
    <dgm:cxn modelId="{23AC3B62-CC57-C644-9DA7-FF6E69F5F6C0}" type="presParOf" srcId="{F122D1DC-8F00-2E43-AD13-1479B9EF4071}" destId="{D6DA3358-275B-7247-ADEB-775E9D05F19F}" srcOrd="4" destOrd="0" presId="urn:microsoft.com/office/officeart/2005/8/layout/radial3"/>
    <dgm:cxn modelId="{C1578D25-B0FC-854C-91FF-AD6E3A4B0DFD}" type="presParOf" srcId="{F122D1DC-8F00-2E43-AD13-1479B9EF4071}" destId="{172920A8-70F3-DE4E-B743-C3F5A2AEE45E}" srcOrd="5" destOrd="0" presId="urn:microsoft.com/office/officeart/2005/8/layout/radial3"/>
    <dgm:cxn modelId="{A40B2499-683C-476C-BD9C-7FE86D5E5559}" type="presParOf" srcId="{F122D1DC-8F00-2E43-AD13-1479B9EF4071}" destId="{A666CE5B-2500-4D60-9D13-64611D85D9A2}"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6402A7-4BBD-1A49-893F-7A377966F530}" type="doc">
      <dgm:prSet loTypeId="urn:microsoft.com/office/officeart/2005/8/layout/radial3" loCatId="" qsTypeId="urn:microsoft.com/office/officeart/2005/8/quickstyle/simple2" qsCatId="simple" csTypeId="urn:microsoft.com/office/officeart/2005/8/colors/accent1_5" csCatId="accent1" phldr="1"/>
      <dgm:spPr/>
      <dgm:t>
        <a:bodyPr/>
        <a:lstStyle/>
        <a:p>
          <a:endParaRPr lang="en-US"/>
        </a:p>
      </dgm:t>
    </dgm:pt>
    <dgm:pt modelId="{2A989239-8096-C545-BF64-1600BF3AADC6}">
      <dgm:prSet phldrT="[Text]" custT="1"/>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glow rad="635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200" b="1" i="0">
              <a:solidFill>
                <a:schemeClr val="bg1"/>
              </a:solidFill>
              <a:effectLst>
                <a:outerShdw blurRad="63500" sx="102000" sy="102000" algn="ctr" rotWithShape="0">
                  <a:prstClr val="black">
                    <a:alpha val="40000"/>
                  </a:prstClr>
                </a:outerShdw>
              </a:effectLst>
              <a:latin typeface="+mn-lt"/>
              <a:cs typeface="Malayalam MN" pitchFamily="2" charset="0"/>
            </a:rPr>
            <a:t>Targeted Industries</a:t>
          </a:r>
          <a:endParaRPr lang="en-US" sz="1200" b="1">
            <a:solidFill>
              <a:schemeClr val="bg1"/>
            </a:solidFill>
            <a:effectLst>
              <a:outerShdw blurRad="63500" sx="102000" sy="102000" algn="ctr" rotWithShape="0">
                <a:prstClr val="black">
                  <a:alpha val="40000"/>
                </a:prstClr>
              </a:outerShdw>
            </a:effectLst>
            <a:latin typeface="+mn-lt"/>
            <a:cs typeface="Malayalam MN" pitchFamily="2" charset="0"/>
          </a:endParaRPr>
        </a:p>
      </dgm:t>
    </dgm:pt>
    <dgm:pt modelId="{D756F3B4-5100-454B-825A-C6B2C8A66CBC}" type="parTrans" cxnId="{21378859-3796-584A-A250-BDB314F16B1F}">
      <dgm:prSet/>
      <dgm:spPr/>
      <dgm:t>
        <a:bodyPr/>
        <a:lstStyle/>
        <a:p>
          <a:endParaRPr lang="en-US"/>
        </a:p>
      </dgm:t>
    </dgm:pt>
    <dgm:pt modelId="{1D8A119A-0EF9-9942-B4F0-6B5CAA325415}" type="sibTrans" cxnId="{21378859-3796-584A-A250-BDB314F16B1F}">
      <dgm:prSet/>
      <dgm:spPr/>
      <dgm:t>
        <a:bodyPr/>
        <a:lstStyle/>
        <a:p>
          <a:endParaRPr lang="en-US"/>
        </a:p>
      </dgm:t>
    </dgm:pt>
    <dgm:pt modelId="{1A53B02B-8055-3D4D-9B01-5719CA47291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Targeted Populations</a:t>
          </a:r>
        </a:p>
      </dgm:t>
    </dgm:pt>
    <dgm:pt modelId="{DF20F22B-F90A-5047-9655-484EDB7E063D}" type="parTrans" cxnId="{E997DFB8-D38E-9247-854C-85955D98FBB8}">
      <dgm:prSet/>
      <dgm:spPr/>
      <dgm:t>
        <a:bodyPr/>
        <a:lstStyle/>
        <a:p>
          <a:endParaRPr lang="en-US"/>
        </a:p>
      </dgm:t>
    </dgm:pt>
    <dgm:pt modelId="{84F0E6C5-685F-DA42-B744-46FEB5BFE0E7}" type="sibTrans" cxnId="{E997DFB8-D38E-9247-854C-85955D98FBB8}">
      <dgm:prSet/>
      <dgm:spPr/>
      <dgm:t>
        <a:bodyPr/>
        <a:lstStyle/>
        <a:p>
          <a:endParaRPr lang="en-US"/>
        </a:p>
      </dgm:t>
    </dgm:pt>
    <dgm:pt modelId="{112044E5-FE6B-DF42-9E83-4482C772C53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a:solidFill>
                <a:schemeClr val="bg1"/>
              </a:solidFill>
              <a:latin typeface="+mn-lt"/>
              <a:cs typeface="Malayalam MN" pitchFamily="2" charset="0"/>
            </a:rPr>
            <a:t>Targeted Communities</a:t>
          </a:r>
        </a:p>
      </dgm:t>
    </dgm:pt>
    <dgm:pt modelId="{8074EBC2-453E-954D-A191-982F3EB1B74A}" type="parTrans" cxnId="{8C6BE8A0-9AB3-454E-8B52-6170E9DDA727}">
      <dgm:prSet/>
      <dgm:spPr/>
      <dgm:t>
        <a:bodyPr/>
        <a:lstStyle/>
        <a:p>
          <a:endParaRPr lang="en-US"/>
        </a:p>
      </dgm:t>
    </dgm:pt>
    <dgm:pt modelId="{A2874127-B473-0240-93F2-A3E8460A3F2F}" type="sibTrans" cxnId="{8C6BE8A0-9AB3-454E-8B52-6170E9DDA727}">
      <dgm:prSet/>
      <dgm:spPr/>
      <dgm:t>
        <a:bodyPr/>
        <a:lstStyle/>
        <a:p>
          <a:endParaRPr lang="en-US"/>
        </a:p>
      </dgm:t>
    </dgm:pt>
    <dgm:pt modelId="{CFA6BDA9-9875-2544-B4C6-AF95F2667483}">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dirty="0">
              <a:solidFill>
                <a:schemeClr val="bg1"/>
              </a:solidFill>
              <a:latin typeface="+mn-lt"/>
              <a:cs typeface="Malayalam MN" pitchFamily="2" charset="0"/>
            </a:rPr>
            <a:t>Program Categories</a:t>
          </a:r>
        </a:p>
      </dgm:t>
    </dgm:pt>
    <dgm:pt modelId="{7BECAA3A-9B03-2545-A2B2-4988BDF74CC6}" type="parTrans" cxnId="{6448491D-EF36-E14B-B2AF-C353F1C420BF}">
      <dgm:prSet/>
      <dgm:spPr/>
      <dgm:t>
        <a:bodyPr/>
        <a:lstStyle/>
        <a:p>
          <a:endParaRPr lang="en-US"/>
        </a:p>
      </dgm:t>
    </dgm:pt>
    <dgm:pt modelId="{1E9F294B-5759-8141-92F9-F1E320114633}" type="sibTrans" cxnId="{6448491D-EF36-E14B-B2AF-C353F1C420BF}">
      <dgm:prSet/>
      <dgm:spPr/>
      <dgm:t>
        <a:bodyPr/>
        <a:lstStyle/>
        <a:p>
          <a:endParaRPr lang="en-US"/>
        </a:p>
      </dgm:t>
    </dgm:pt>
    <dgm:pt modelId="{51E23919-1D54-FF48-BD69-F8DA620F0A8F}">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Eligible Entities</a:t>
          </a:r>
        </a:p>
      </dgm:t>
    </dgm:pt>
    <dgm:pt modelId="{5A243923-A749-A14D-B2DF-6F7243A5C917}" type="parTrans" cxnId="{C37FDBB1-4EA7-7441-B952-F758E6970113}">
      <dgm:prSet/>
      <dgm:spPr/>
      <dgm:t>
        <a:bodyPr/>
        <a:lstStyle/>
        <a:p>
          <a:endParaRPr lang="en-US"/>
        </a:p>
      </dgm:t>
    </dgm:pt>
    <dgm:pt modelId="{0EDAA739-56E4-144E-8EDE-05C81C937072}" type="sibTrans" cxnId="{C37FDBB1-4EA7-7441-B952-F758E6970113}">
      <dgm:prSet/>
      <dgm:spPr/>
      <dgm:t>
        <a:bodyPr/>
        <a:lstStyle/>
        <a:p>
          <a:endParaRPr lang="en-US"/>
        </a:p>
      </dgm:t>
    </dgm:pt>
    <dgm:pt modelId="{10FC597F-A18A-BC47-80EB-6C8B367D767C}">
      <dgm:prSet custT="1"/>
      <dgm:sp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3200" b="1">
              <a:effectLst>
                <a:outerShdw blurRad="63500" sx="102000" sy="102000" algn="ctr" rotWithShape="0">
                  <a:prstClr val="black">
                    <a:alpha val="40000"/>
                  </a:prstClr>
                </a:outerShdw>
              </a:effectLst>
              <a:latin typeface="+mn-lt"/>
              <a:cs typeface="Malayalam MN" pitchFamily="2" charset="0"/>
            </a:rPr>
            <a:t>Program Elements</a:t>
          </a:r>
        </a:p>
      </dgm:t>
    </dgm:pt>
    <dgm:pt modelId="{87BF8833-8159-BA42-910F-571B4ABEBDA2}" type="parTrans" cxnId="{7D1A3CBA-F279-F543-957D-7DF667B1404D}">
      <dgm:prSet/>
      <dgm:spPr/>
      <dgm:t>
        <a:bodyPr/>
        <a:lstStyle/>
        <a:p>
          <a:endParaRPr lang="en-US"/>
        </a:p>
      </dgm:t>
    </dgm:pt>
    <dgm:pt modelId="{D798F409-807B-864A-A498-6A5E08EE887A}" type="sibTrans" cxnId="{7D1A3CBA-F279-F543-957D-7DF667B1404D}">
      <dgm:prSet/>
      <dgm:spPr/>
      <dgm:t>
        <a:bodyPr/>
        <a:lstStyle/>
        <a:p>
          <a:endParaRPr lang="en-US"/>
        </a:p>
      </dgm:t>
    </dgm:pt>
    <dgm:pt modelId="{88B95564-574D-4C1D-A6CA-20F24F3F65CB}">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dirty="0">
              <a:solidFill>
                <a:schemeClr val="bg1"/>
              </a:solidFill>
              <a:latin typeface="+mn-lt"/>
              <a:cs typeface="Malayalam MN" pitchFamily="2" charset="0"/>
            </a:rPr>
            <a:t>Program Priorities</a:t>
          </a:r>
        </a:p>
      </dgm:t>
    </dgm:pt>
    <dgm:pt modelId="{2FC425BD-200C-4436-8C7B-546149290EB6}" type="parTrans" cxnId="{133DD92C-B099-4706-9C7C-B3070B2C9C18}">
      <dgm:prSet/>
      <dgm:spPr/>
      <dgm:t>
        <a:bodyPr/>
        <a:lstStyle/>
        <a:p>
          <a:endParaRPr lang="en-US"/>
        </a:p>
      </dgm:t>
    </dgm:pt>
    <dgm:pt modelId="{C84EED93-FF5B-492D-A474-33EF745721B8}" type="sibTrans" cxnId="{133DD92C-B099-4706-9C7C-B3070B2C9C18}">
      <dgm:prSet/>
      <dgm:spPr/>
      <dgm:t>
        <a:bodyPr/>
        <a:lstStyle/>
        <a:p>
          <a:endParaRPr lang="en-US"/>
        </a:p>
      </dgm:t>
    </dgm:pt>
    <dgm:pt modelId="{94694337-1CA0-494D-BE42-FDA8D0DF538E}" type="pres">
      <dgm:prSet presAssocID="{E06402A7-4BBD-1A49-893F-7A377966F530}" presName="composite" presStyleCnt="0">
        <dgm:presLayoutVars>
          <dgm:chMax val="1"/>
          <dgm:dir/>
          <dgm:resizeHandles val="exact"/>
        </dgm:presLayoutVars>
      </dgm:prSet>
      <dgm:spPr/>
    </dgm:pt>
    <dgm:pt modelId="{F122D1DC-8F00-2E43-AD13-1479B9EF4071}" type="pres">
      <dgm:prSet presAssocID="{E06402A7-4BBD-1A49-893F-7A377966F530}" presName="radial" presStyleCnt="0">
        <dgm:presLayoutVars>
          <dgm:animLvl val="ctr"/>
        </dgm:presLayoutVars>
      </dgm:prSet>
      <dgm:spPr/>
    </dgm:pt>
    <dgm:pt modelId="{03002073-7E88-EB4C-8606-4B0D0F6BDE41}" type="pres">
      <dgm:prSet presAssocID="{10FC597F-A18A-BC47-80EB-6C8B367D767C}" presName="centerShape" presStyleLbl="vennNode1" presStyleIdx="0" presStyleCnt="7"/>
      <dgm:spPr/>
    </dgm:pt>
    <dgm:pt modelId="{CA5114AD-DBBA-DC49-9899-E24C48D26DAB}" type="pres">
      <dgm:prSet presAssocID="{51E23919-1D54-FF48-BD69-F8DA620F0A8F}" presName="node" presStyleLbl="vennNode1" presStyleIdx="1" presStyleCnt="7">
        <dgm:presLayoutVars>
          <dgm:bulletEnabled val="1"/>
        </dgm:presLayoutVars>
      </dgm:prSet>
      <dgm:spPr/>
    </dgm:pt>
    <dgm:pt modelId="{EA0EFF2A-DAFC-4E4D-A776-162DF4FEFFFE}" type="pres">
      <dgm:prSet presAssocID="{2A989239-8096-C545-BF64-1600BF3AADC6}" presName="node" presStyleLbl="vennNode1" presStyleIdx="2" presStyleCnt="7">
        <dgm:presLayoutVars>
          <dgm:bulletEnabled val="1"/>
        </dgm:presLayoutVars>
      </dgm:prSet>
      <dgm:spPr/>
    </dgm:pt>
    <dgm:pt modelId="{C027D90A-64E1-0149-AFC1-013BD88F2D3B}" type="pres">
      <dgm:prSet presAssocID="{1A53B02B-8055-3D4D-9B01-5719CA472919}" presName="node" presStyleLbl="vennNode1" presStyleIdx="3" presStyleCnt="7">
        <dgm:presLayoutVars>
          <dgm:bulletEnabled val="1"/>
        </dgm:presLayoutVars>
      </dgm:prSet>
      <dgm:spPr/>
    </dgm:pt>
    <dgm:pt modelId="{D6DA3358-275B-7247-ADEB-775E9D05F19F}" type="pres">
      <dgm:prSet presAssocID="{112044E5-FE6B-DF42-9E83-4482C772C539}" presName="node" presStyleLbl="vennNode1" presStyleIdx="4" presStyleCnt="7">
        <dgm:presLayoutVars>
          <dgm:bulletEnabled val="1"/>
        </dgm:presLayoutVars>
      </dgm:prSet>
      <dgm:spPr/>
    </dgm:pt>
    <dgm:pt modelId="{172920A8-70F3-DE4E-B743-C3F5A2AEE45E}" type="pres">
      <dgm:prSet presAssocID="{CFA6BDA9-9875-2544-B4C6-AF95F2667483}" presName="node" presStyleLbl="vennNode1" presStyleIdx="5" presStyleCnt="7">
        <dgm:presLayoutVars>
          <dgm:bulletEnabled val="1"/>
        </dgm:presLayoutVars>
      </dgm:prSet>
      <dgm:spPr/>
    </dgm:pt>
    <dgm:pt modelId="{FD74B1BC-BE3D-4C63-87ED-69BD9252B311}" type="pres">
      <dgm:prSet presAssocID="{88B95564-574D-4C1D-A6CA-20F24F3F65CB}" presName="node" presStyleLbl="vennNode1" presStyleIdx="6" presStyleCnt="7">
        <dgm:presLayoutVars>
          <dgm:bulletEnabled val="1"/>
        </dgm:presLayoutVars>
      </dgm:prSet>
      <dgm:spPr/>
    </dgm:pt>
  </dgm:ptLst>
  <dgm:cxnLst>
    <dgm:cxn modelId="{9D0BF211-83E6-E048-B6C8-8FF47BB913AB}" type="presOf" srcId="{10FC597F-A18A-BC47-80EB-6C8B367D767C}" destId="{03002073-7E88-EB4C-8606-4B0D0F6BDE41}" srcOrd="0" destOrd="0" presId="urn:microsoft.com/office/officeart/2005/8/layout/radial3"/>
    <dgm:cxn modelId="{F981FF19-DD09-F349-8475-8A11BF428FD7}" type="presOf" srcId="{E06402A7-4BBD-1A49-893F-7A377966F530}" destId="{94694337-1CA0-494D-BE42-FDA8D0DF538E}" srcOrd="0" destOrd="0" presId="urn:microsoft.com/office/officeart/2005/8/layout/radial3"/>
    <dgm:cxn modelId="{7451071A-396C-5A41-9B6B-B6D4E62D5D0D}" type="presOf" srcId="{2A989239-8096-C545-BF64-1600BF3AADC6}" destId="{EA0EFF2A-DAFC-4E4D-A776-162DF4FEFFFE}" srcOrd="0" destOrd="0" presId="urn:microsoft.com/office/officeart/2005/8/layout/radial3"/>
    <dgm:cxn modelId="{D338621C-67B0-0D4B-A25E-3F4C27DDB856}" type="presOf" srcId="{112044E5-FE6B-DF42-9E83-4482C772C539}" destId="{D6DA3358-275B-7247-ADEB-775E9D05F19F}" srcOrd="0" destOrd="0" presId="urn:microsoft.com/office/officeart/2005/8/layout/radial3"/>
    <dgm:cxn modelId="{6448491D-EF36-E14B-B2AF-C353F1C420BF}" srcId="{10FC597F-A18A-BC47-80EB-6C8B367D767C}" destId="{CFA6BDA9-9875-2544-B4C6-AF95F2667483}" srcOrd="4" destOrd="0" parTransId="{7BECAA3A-9B03-2545-A2B2-4988BDF74CC6}" sibTransId="{1E9F294B-5759-8141-92F9-F1E320114633}"/>
    <dgm:cxn modelId="{133DD92C-B099-4706-9C7C-B3070B2C9C18}" srcId="{10FC597F-A18A-BC47-80EB-6C8B367D767C}" destId="{88B95564-574D-4C1D-A6CA-20F24F3F65CB}" srcOrd="5" destOrd="0" parTransId="{2FC425BD-200C-4436-8C7B-546149290EB6}" sibTransId="{C84EED93-FF5B-492D-A474-33EF745721B8}"/>
    <dgm:cxn modelId="{EE21F241-47FD-0840-B580-D486A82481B6}" type="presOf" srcId="{1A53B02B-8055-3D4D-9B01-5719CA472919}" destId="{C027D90A-64E1-0149-AFC1-013BD88F2D3B}" srcOrd="0" destOrd="0" presId="urn:microsoft.com/office/officeart/2005/8/layout/radial3"/>
    <dgm:cxn modelId="{395EF647-3140-AF40-B3BB-0417A94D9051}" type="presOf" srcId="{51E23919-1D54-FF48-BD69-F8DA620F0A8F}" destId="{CA5114AD-DBBA-DC49-9899-E24C48D26DAB}" srcOrd="0" destOrd="0" presId="urn:microsoft.com/office/officeart/2005/8/layout/radial3"/>
    <dgm:cxn modelId="{D5E5D46A-8EB8-4CD7-8C21-61D8F9BBC19D}" type="presOf" srcId="{88B95564-574D-4C1D-A6CA-20F24F3F65CB}" destId="{FD74B1BC-BE3D-4C63-87ED-69BD9252B311}" srcOrd="0" destOrd="0" presId="urn:microsoft.com/office/officeart/2005/8/layout/radial3"/>
    <dgm:cxn modelId="{21378859-3796-584A-A250-BDB314F16B1F}" srcId="{10FC597F-A18A-BC47-80EB-6C8B367D767C}" destId="{2A989239-8096-C545-BF64-1600BF3AADC6}" srcOrd="1" destOrd="0" parTransId="{D756F3B4-5100-454B-825A-C6B2C8A66CBC}" sibTransId="{1D8A119A-0EF9-9942-B4F0-6B5CAA325415}"/>
    <dgm:cxn modelId="{A37C8197-FAC2-ED46-A2D2-DF67840864B2}" type="presOf" srcId="{CFA6BDA9-9875-2544-B4C6-AF95F2667483}" destId="{172920A8-70F3-DE4E-B743-C3F5A2AEE45E}" srcOrd="0" destOrd="0" presId="urn:microsoft.com/office/officeart/2005/8/layout/radial3"/>
    <dgm:cxn modelId="{8C6BE8A0-9AB3-454E-8B52-6170E9DDA727}" srcId="{10FC597F-A18A-BC47-80EB-6C8B367D767C}" destId="{112044E5-FE6B-DF42-9E83-4482C772C539}" srcOrd="3" destOrd="0" parTransId="{8074EBC2-453E-954D-A191-982F3EB1B74A}" sibTransId="{A2874127-B473-0240-93F2-A3E8460A3F2F}"/>
    <dgm:cxn modelId="{C37FDBB1-4EA7-7441-B952-F758E6970113}" srcId="{10FC597F-A18A-BC47-80EB-6C8B367D767C}" destId="{51E23919-1D54-FF48-BD69-F8DA620F0A8F}" srcOrd="0" destOrd="0" parTransId="{5A243923-A749-A14D-B2DF-6F7243A5C917}" sibTransId="{0EDAA739-56E4-144E-8EDE-05C81C937072}"/>
    <dgm:cxn modelId="{E997DFB8-D38E-9247-854C-85955D98FBB8}" srcId="{10FC597F-A18A-BC47-80EB-6C8B367D767C}" destId="{1A53B02B-8055-3D4D-9B01-5719CA472919}" srcOrd="2" destOrd="0" parTransId="{DF20F22B-F90A-5047-9655-484EDB7E063D}" sibTransId="{84F0E6C5-685F-DA42-B744-46FEB5BFE0E7}"/>
    <dgm:cxn modelId="{7D1A3CBA-F279-F543-957D-7DF667B1404D}" srcId="{E06402A7-4BBD-1A49-893F-7A377966F530}" destId="{10FC597F-A18A-BC47-80EB-6C8B367D767C}" srcOrd="0" destOrd="0" parTransId="{87BF8833-8159-BA42-910F-571B4ABEBDA2}" sibTransId="{D798F409-807B-864A-A498-6A5E08EE887A}"/>
    <dgm:cxn modelId="{F1476F0F-950D-3D4C-8375-576F013B82AB}" type="presParOf" srcId="{94694337-1CA0-494D-BE42-FDA8D0DF538E}" destId="{F122D1DC-8F00-2E43-AD13-1479B9EF4071}" srcOrd="0" destOrd="0" presId="urn:microsoft.com/office/officeart/2005/8/layout/radial3"/>
    <dgm:cxn modelId="{C455865F-DBE3-4A45-B1E6-EC089F732329}" type="presParOf" srcId="{F122D1DC-8F00-2E43-AD13-1479B9EF4071}" destId="{03002073-7E88-EB4C-8606-4B0D0F6BDE41}" srcOrd="0" destOrd="0" presId="urn:microsoft.com/office/officeart/2005/8/layout/radial3"/>
    <dgm:cxn modelId="{5A946ED9-70D7-AA47-AE86-FEAD93AF31DA}" type="presParOf" srcId="{F122D1DC-8F00-2E43-AD13-1479B9EF4071}" destId="{CA5114AD-DBBA-DC49-9899-E24C48D26DAB}" srcOrd="1" destOrd="0" presId="urn:microsoft.com/office/officeart/2005/8/layout/radial3"/>
    <dgm:cxn modelId="{F9C16640-CB6A-404D-9C7F-1E5F572255FA}" type="presParOf" srcId="{F122D1DC-8F00-2E43-AD13-1479B9EF4071}" destId="{EA0EFF2A-DAFC-4E4D-A776-162DF4FEFFFE}" srcOrd="2" destOrd="0" presId="urn:microsoft.com/office/officeart/2005/8/layout/radial3"/>
    <dgm:cxn modelId="{09B5ABA9-0F9D-AF43-84B0-6FC6DF9EA82E}" type="presParOf" srcId="{F122D1DC-8F00-2E43-AD13-1479B9EF4071}" destId="{C027D90A-64E1-0149-AFC1-013BD88F2D3B}" srcOrd="3" destOrd="0" presId="urn:microsoft.com/office/officeart/2005/8/layout/radial3"/>
    <dgm:cxn modelId="{23AC3B62-CC57-C644-9DA7-FF6E69F5F6C0}" type="presParOf" srcId="{F122D1DC-8F00-2E43-AD13-1479B9EF4071}" destId="{D6DA3358-275B-7247-ADEB-775E9D05F19F}" srcOrd="4" destOrd="0" presId="urn:microsoft.com/office/officeart/2005/8/layout/radial3"/>
    <dgm:cxn modelId="{C1578D25-B0FC-854C-91FF-AD6E3A4B0DFD}" type="presParOf" srcId="{F122D1DC-8F00-2E43-AD13-1479B9EF4071}" destId="{172920A8-70F3-DE4E-B743-C3F5A2AEE45E}" srcOrd="5" destOrd="0" presId="urn:microsoft.com/office/officeart/2005/8/layout/radial3"/>
    <dgm:cxn modelId="{FCE05F6A-094F-4E69-AE91-3A7AB03C17ED}" type="presParOf" srcId="{F122D1DC-8F00-2E43-AD13-1479B9EF4071}" destId="{FD74B1BC-BE3D-4C63-87ED-69BD9252B311}"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6402A7-4BBD-1A49-893F-7A377966F530}" type="doc">
      <dgm:prSet loTypeId="urn:microsoft.com/office/officeart/2005/8/layout/radial3" loCatId="" qsTypeId="urn:microsoft.com/office/officeart/2005/8/quickstyle/simple2" qsCatId="simple" csTypeId="urn:microsoft.com/office/officeart/2005/8/colors/accent1_5" csCatId="accent1" phldr="1"/>
      <dgm:spPr/>
      <dgm:t>
        <a:bodyPr/>
        <a:lstStyle/>
        <a:p>
          <a:endParaRPr lang="en-US"/>
        </a:p>
      </dgm:t>
    </dgm:pt>
    <dgm:pt modelId="{2A989239-8096-C545-BF64-1600BF3AADC6}">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a:solidFill>
                <a:schemeClr val="bg1"/>
              </a:solidFill>
              <a:effectLst/>
              <a:latin typeface="+mn-lt"/>
              <a:cs typeface="Malayalam MN" pitchFamily="2" charset="0"/>
            </a:rPr>
            <a:t>Targeted Industries</a:t>
          </a:r>
          <a:endParaRPr lang="en-US" sz="1400" b="1">
            <a:solidFill>
              <a:schemeClr val="bg1"/>
            </a:solidFill>
            <a:latin typeface="+mn-lt"/>
            <a:cs typeface="Malayalam MN" pitchFamily="2" charset="0"/>
          </a:endParaRPr>
        </a:p>
      </dgm:t>
    </dgm:pt>
    <dgm:pt modelId="{D756F3B4-5100-454B-825A-C6B2C8A66CBC}" type="parTrans" cxnId="{21378859-3796-584A-A250-BDB314F16B1F}">
      <dgm:prSet/>
      <dgm:spPr/>
      <dgm:t>
        <a:bodyPr/>
        <a:lstStyle/>
        <a:p>
          <a:endParaRPr lang="en-US"/>
        </a:p>
      </dgm:t>
    </dgm:pt>
    <dgm:pt modelId="{1D8A119A-0EF9-9942-B4F0-6B5CAA325415}" type="sibTrans" cxnId="{21378859-3796-584A-A250-BDB314F16B1F}">
      <dgm:prSet/>
      <dgm:spPr/>
      <dgm:t>
        <a:bodyPr/>
        <a:lstStyle/>
        <a:p>
          <a:endParaRPr lang="en-US"/>
        </a:p>
      </dgm:t>
    </dgm:pt>
    <dgm:pt modelId="{1A53B02B-8055-3D4D-9B01-5719CA47291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Targeted Populations</a:t>
          </a:r>
        </a:p>
      </dgm:t>
    </dgm:pt>
    <dgm:pt modelId="{DF20F22B-F90A-5047-9655-484EDB7E063D}" type="parTrans" cxnId="{E997DFB8-D38E-9247-854C-85955D98FBB8}">
      <dgm:prSet/>
      <dgm:spPr/>
      <dgm:t>
        <a:bodyPr/>
        <a:lstStyle/>
        <a:p>
          <a:endParaRPr lang="en-US"/>
        </a:p>
      </dgm:t>
    </dgm:pt>
    <dgm:pt modelId="{84F0E6C5-685F-DA42-B744-46FEB5BFE0E7}" type="sibTrans" cxnId="{E997DFB8-D38E-9247-854C-85955D98FBB8}">
      <dgm:prSet/>
      <dgm:spPr/>
      <dgm:t>
        <a:bodyPr/>
        <a:lstStyle/>
        <a:p>
          <a:endParaRPr lang="en-US"/>
        </a:p>
      </dgm:t>
    </dgm:pt>
    <dgm:pt modelId="{112044E5-FE6B-DF42-9E83-4482C772C539}">
      <dgm:prSet phldrT="[Text]" custT="1"/>
      <dgm:spPr>
        <a:solidFill>
          <a:srgbClr val="00B0F0"/>
        </a:solidFill>
        <a:ln>
          <a:noFill/>
        </a:ln>
        <a:effectLst>
          <a:glow rad="101600">
            <a:srgbClr val="7030A0">
              <a:alpha val="60000"/>
            </a:srgb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200" b="1" i="0">
              <a:solidFill>
                <a:schemeClr val="bg1"/>
              </a:solidFill>
              <a:effectLst>
                <a:outerShdw blurRad="63500" sx="102000" sy="102000" algn="ctr" rotWithShape="0">
                  <a:prstClr val="black">
                    <a:alpha val="40000"/>
                  </a:prstClr>
                </a:outerShdw>
              </a:effectLst>
              <a:latin typeface="+mn-lt"/>
              <a:cs typeface="Malayalam MN" pitchFamily="2" charset="0"/>
            </a:rPr>
            <a:t>Targeted Communities</a:t>
          </a:r>
        </a:p>
      </dgm:t>
    </dgm:pt>
    <dgm:pt modelId="{8074EBC2-453E-954D-A191-982F3EB1B74A}" type="parTrans" cxnId="{8C6BE8A0-9AB3-454E-8B52-6170E9DDA727}">
      <dgm:prSet/>
      <dgm:spPr/>
      <dgm:t>
        <a:bodyPr/>
        <a:lstStyle/>
        <a:p>
          <a:endParaRPr lang="en-US"/>
        </a:p>
      </dgm:t>
    </dgm:pt>
    <dgm:pt modelId="{A2874127-B473-0240-93F2-A3E8460A3F2F}" type="sibTrans" cxnId="{8C6BE8A0-9AB3-454E-8B52-6170E9DDA727}">
      <dgm:prSet/>
      <dgm:spPr/>
      <dgm:t>
        <a:bodyPr/>
        <a:lstStyle/>
        <a:p>
          <a:endParaRPr lang="en-US"/>
        </a:p>
      </dgm:t>
    </dgm:pt>
    <dgm:pt modelId="{CFA6BDA9-9875-2544-B4C6-AF95F2667483}">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dirty="0">
              <a:solidFill>
                <a:schemeClr val="bg1"/>
              </a:solidFill>
              <a:latin typeface="+mn-lt"/>
              <a:cs typeface="Malayalam MN" pitchFamily="2" charset="0"/>
            </a:rPr>
            <a:t>Program Categories</a:t>
          </a:r>
        </a:p>
      </dgm:t>
    </dgm:pt>
    <dgm:pt modelId="{7BECAA3A-9B03-2545-A2B2-4988BDF74CC6}" type="parTrans" cxnId="{6448491D-EF36-E14B-B2AF-C353F1C420BF}">
      <dgm:prSet/>
      <dgm:spPr/>
      <dgm:t>
        <a:bodyPr/>
        <a:lstStyle/>
        <a:p>
          <a:endParaRPr lang="en-US"/>
        </a:p>
      </dgm:t>
    </dgm:pt>
    <dgm:pt modelId="{1E9F294B-5759-8141-92F9-F1E320114633}" type="sibTrans" cxnId="{6448491D-EF36-E14B-B2AF-C353F1C420BF}">
      <dgm:prSet/>
      <dgm:spPr/>
      <dgm:t>
        <a:bodyPr/>
        <a:lstStyle/>
        <a:p>
          <a:endParaRPr lang="en-US"/>
        </a:p>
      </dgm:t>
    </dgm:pt>
    <dgm:pt modelId="{51E23919-1D54-FF48-BD69-F8DA620F0A8F}">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400" b="0">
              <a:solidFill>
                <a:schemeClr val="bg1"/>
              </a:solidFill>
              <a:latin typeface="+mn-lt"/>
              <a:cs typeface="Malayalam MN" pitchFamily="2" charset="0"/>
            </a:rPr>
            <a:t>Eligible Entities</a:t>
          </a:r>
        </a:p>
      </dgm:t>
    </dgm:pt>
    <dgm:pt modelId="{5A243923-A749-A14D-B2DF-6F7243A5C917}" type="parTrans" cxnId="{C37FDBB1-4EA7-7441-B952-F758E6970113}">
      <dgm:prSet/>
      <dgm:spPr/>
      <dgm:t>
        <a:bodyPr/>
        <a:lstStyle/>
        <a:p>
          <a:endParaRPr lang="en-US"/>
        </a:p>
      </dgm:t>
    </dgm:pt>
    <dgm:pt modelId="{0EDAA739-56E4-144E-8EDE-05C81C937072}" type="sibTrans" cxnId="{C37FDBB1-4EA7-7441-B952-F758E6970113}">
      <dgm:prSet/>
      <dgm:spPr/>
      <dgm:t>
        <a:bodyPr/>
        <a:lstStyle/>
        <a:p>
          <a:endParaRPr lang="en-US"/>
        </a:p>
      </dgm:t>
    </dgm:pt>
    <dgm:pt modelId="{10FC597F-A18A-BC47-80EB-6C8B367D767C}">
      <dgm:prSet custT="1"/>
      <dgm:sp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3200" b="1">
              <a:effectLst>
                <a:outerShdw blurRad="63500" sx="102000" sy="102000" algn="ctr" rotWithShape="0">
                  <a:prstClr val="black">
                    <a:alpha val="40000"/>
                  </a:prstClr>
                </a:outerShdw>
              </a:effectLst>
              <a:latin typeface="+mn-lt"/>
              <a:cs typeface="Malayalam MN" pitchFamily="2" charset="0"/>
            </a:rPr>
            <a:t>Program Elements</a:t>
          </a:r>
        </a:p>
      </dgm:t>
    </dgm:pt>
    <dgm:pt modelId="{87BF8833-8159-BA42-910F-571B4ABEBDA2}" type="parTrans" cxnId="{7D1A3CBA-F279-F543-957D-7DF667B1404D}">
      <dgm:prSet/>
      <dgm:spPr/>
      <dgm:t>
        <a:bodyPr/>
        <a:lstStyle/>
        <a:p>
          <a:endParaRPr lang="en-US"/>
        </a:p>
      </dgm:t>
    </dgm:pt>
    <dgm:pt modelId="{D798F409-807B-864A-A498-6A5E08EE887A}" type="sibTrans" cxnId="{7D1A3CBA-F279-F543-957D-7DF667B1404D}">
      <dgm:prSet/>
      <dgm:spPr/>
      <dgm:t>
        <a:bodyPr/>
        <a:lstStyle/>
        <a:p>
          <a:endParaRPr lang="en-US"/>
        </a:p>
      </dgm:t>
    </dgm:pt>
    <dgm:pt modelId="{151DCA40-2245-46DC-82D1-15B0362DE52B}">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Program Priorities</a:t>
          </a:r>
          <a:endParaRPr lang="en-US" sz="1200" b="0" dirty="0">
            <a:solidFill>
              <a:schemeClr val="bg1"/>
            </a:solidFill>
            <a:latin typeface="+mn-lt"/>
            <a:cs typeface="Malayalam MN" pitchFamily="2" charset="0"/>
          </a:endParaRPr>
        </a:p>
      </dgm:t>
    </dgm:pt>
    <dgm:pt modelId="{F3A186E2-F92B-4681-A98C-E8F9B9577319}" type="parTrans" cxnId="{C8BD5C02-B122-447F-82D0-23C436D2A2C3}">
      <dgm:prSet/>
      <dgm:spPr/>
      <dgm:t>
        <a:bodyPr/>
        <a:lstStyle/>
        <a:p>
          <a:endParaRPr lang="en-US"/>
        </a:p>
      </dgm:t>
    </dgm:pt>
    <dgm:pt modelId="{E4762FE7-72F1-49B1-9956-E31C6253B3A6}" type="sibTrans" cxnId="{C8BD5C02-B122-447F-82D0-23C436D2A2C3}">
      <dgm:prSet/>
      <dgm:spPr/>
      <dgm:t>
        <a:bodyPr/>
        <a:lstStyle/>
        <a:p>
          <a:endParaRPr lang="en-US"/>
        </a:p>
      </dgm:t>
    </dgm:pt>
    <dgm:pt modelId="{94694337-1CA0-494D-BE42-FDA8D0DF538E}" type="pres">
      <dgm:prSet presAssocID="{E06402A7-4BBD-1A49-893F-7A377966F530}" presName="composite" presStyleCnt="0">
        <dgm:presLayoutVars>
          <dgm:chMax val="1"/>
          <dgm:dir/>
          <dgm:resizeHandles val="exact"/>
        </dgm:presLayoutVars>
      </dgm:prSet>
      <dgm:spPr/>
    </dgm:pt>
    <dgm:pt modelId="{F122D1DC-8F00-2E43-AD13-1479B9EF4071}" type="pres">
      <dgm:prSet presAssocID="{E06402A7-4BBD-1A49-893F-7A377966F530}" presName="radial" presStyleCnt="0">
        <dgm:presLayoutVars>
          <dgm:animLvl val="ctr"/>
        </dgm:presLayoutVars>
      </dgm:prSet>
      <dgm:spPr/>
    </dgm:pt>
    <dgm:pt modelId="{03002073-7E88-EB4C-8606-4B0D0F6BDE41}" type="pres">
      <dgm:prSet presAssocID="{10FC597F-A18A-BC47-80EB-6C8B367D767C}" presName="centerShape" presStyleLbl="vennNode1" presStyleIdx="0" presStyleCnt="7"/>
      <dgm:spPr/>
    </dgm:pt>
    <dgm:pt modelId="{CA5114AD-DBBA-DC49-9899-E24C48D26DAB}" type="pres">
      <dgm:prSet presAssocID="{51E23919-1D54-FF48-BD69-F8DA620F0A8F}" presName="node" presStyleLbl="vennNode1" presStyleIdx="1" presStyleCnt="7">
        <dgm:presLayoutVars>
          <dgm:bulletEnabled val="1"/>
        </dgm:presLayoutVars>
      </dgm:prSet>
      <dgm:spPr/>
    </dgm:pt>
    <dgm:pt modelId="{EA0EFF2A-DAFC-4E4D-A776-162DF4FEFFFE}" type="pres">
      <dgm:prSet presAssocID="{2A989239-8096-C545-BF64-1600BF3AADC6}" presName="node" presStyleLbl="vennNode1" presStyleIdx="2" presStyleCnt="7">
        <dgm:presLayoutVars>
          <dgm:bulletEnabled val="1"/>
        </dgm:presLayoutVars>
      </dgm:prSet>
      <dgm:spPr/>
    </dgm:pt>
    <dgm:pt modelId="{C027D90A-64E1-0149-AFC1-013BD88F2D3B}" type="pres">
      <dgm:prSet presAssocID="{1A53B02B-8055-3D4D-9B01-5719CA472919}" presName="node" presStyleLbl="vennNode1" presStyleIdx="3" presStyleCnt="7">
        <dgm:presLayoutVars>
          <dgm:bulletEnabled val="1"/>
        </dgm:presLayoutVars>
      </dgm:prSet>
      <dgm:spPr/>
    </dgm:pt>
    <dgm:pt modelId="{D6DA3358-275B-7247-ADEB-775E9D05F19F}" type="pres">
      <dgm:prSet presAssocID="{112044E5-FE6B-DF42-9E83-4482C772C539}" presName="node" presStyleLbl="vennNode1" presStyleIdx="4" presStyleCnt="7">
        <dgm:presLayoutVars>
          <dgm:bulletEnabled val="1"/>
        </dgm:presLayoutVars>
      </dgm:prSet>
      <dgm:spPr/>
    </dgm:pt>
    <dgm:pt modelId="{172920A8-70F3-DE4E-B743-C3F5A2AEE45E}" type="pres">
      <dgm:prSet presAssocID="{CFA6BDA9-9875-2544-B4C6-AF95F2667483}" presName="node" presStyleLbl="vennNode1" presStyleIdx="5" presStyleCnt="7">
        <dgm:presLayoutVars>
          <dgm:bulletEnabled val="1"/>
        </dgm:presLayoutVars>
      </dgm:prSet>
      <dgm:spPr/>
    </dgm:pt>
    <dgm:pt modelId="{97E94B3E-AA7E-4823-8978-1B91E7AC756A}" type="pres">
      <dgm:prSet presAssocID="{151DCA40-2245-46DC-82D1-15B0362DE52B}" presName="node" presStyleLbl="vennNode1" presStyleIdx="6" presStyleCnt="7">
        <dgm:presLayoutVars>
          <dgm:bulletEnabled val="1"/>
        </dgm:presLayoutVars>
      </dgm:prSet>
      <dgm:spPr/>
    </dgm:pt>
  </dgm:ptLst>
  <dgm:cxnLst>
    <dgm:cxn modelId="{C8BD5C02-B122-447F-82D0-23C436D2A2C3}" srcId="{10FC597F-A18A-BC47-80EB-6C8B367D767C}" destId="{151DCA40-2245-46DC-82D1-15B0362DE52B}" srcOrd="5" destOrd="0" parTransId="{F3A186E2-F92B-4681-A98C-E8F9B9577319}" sibTransId="{E4762FE7-72F1-49B1-9956-E31C6253B3A6}"/>
    <dgm:cxn modelId="{9D0BF211-83E6-E048-B6C8-8FF47BB913AB}" type="presOf" srcId="{10FC597F-A18A-BC47-80EB-6C8B367D767C}" destId="{03002073-7E88-EB4C-8606-4B0D0F6BDE41}" srcOrd="0" destOrd="0" presId="urn:microsoft.com/office/officeart/2005/8/layout/radial3"/>
    <dgm:cxn modelId="{F981FF19-DD09-F349-8475-8A11BF428FD7}" type="presOf" srcId="{E06402A7-4BBD-1A49-893F-7A377966F530}" destId="{94694337-1CA0-494D-BE42-FDA8D0DF538E}" srcOrd="0" destOrd="0" presId="urn:microsoft.com/office/officeart/2005/8/layout/radial3"/>
    <dgm:cxn modelId="{7451071A-396C-5A41-9B6B-B6D4E62D5D0D}" type="presOf" srcId="{2A989239-8096-C545-BF64-1600BF3AADC6}" destId="{EA0EFF2A-DAFC-4E4D-A776-162DF4FEFFFE}" srcOrd="0" destOrd="0" presId="urn:microsoft.com/office/officeart/2005/8/layout/radial3"/>
    <dgm:cxn modelId="{D338621C-67B0-0D4B-A25E-3F4C27DDB856}" type="presOf" srcId="{112044E5-FE6B-DF42-9E83-4482C772C539}" destId="{D6DA3358-275B-7247-ADEB-775E9D05F19F}" srcOrd="0" destOrd="0" presId="urn:microsoft.com/office/officeart/2005/8/layout/radial3"/>
    <dgm:cxn modelId="{6448491D-EF36-E14B-B2AF-C353F1C420BF}" srcId="{10FC597F-A18A-BC47-80EB-6C8B367D767C}" destId="{CFA6BDA9-9875-2544-B4C6-AF95F2667483}" srcOrd="4" destOrd="0" parTransId="{7BECAA3A-9B03-2545-A2B2-4988BDF74CC6}" sibTransId="{1E9F294B-5759-8141-92F9-F1E320114633}"/>
    <dgm:cxn modelId="{91DC5031-D4D6-4788-AB57-AC98ABFE402D}" type="presOf" srcId="{151DCA40-2245-46DC-82D1-15B0362DE52B}" destId="{97E94B3E-AA7E-4823-8978-1B91E7AC756A}" srcOrd="0" destOrd="0" presId="urn:microsoft.com/office/officeart/2005/8/layout/radial3"/>
    <dgm:cxn modelId="{EE21F241-47FD-0840-B580-D486A82481B6}" type="presOf" srcId="{1A53B02B-8055-3D4D-9B01-5719CA472919}" destId="{C027D90A-64E1-0149-AFC1-013BD88F2D3B}" srcOrd="0" destOrd="0" presId="urn:microsoft.com/office/officeart/2005/8/layout/radial3"/>
    <dgm:cxn modelId="{395EF647-3140-AF40-B3BB-0417A94D9051}" type="presOf" srcId="{51E23919-1D54-FF48-BD69-F8DA620F0A8F}" destId="{CA5114AD-DBBA-DC49-9899-E24C48D26DAB}" srcOrd="0" destOrd="0" presId="urn:microsoft.com/office/officeart/2005/8/layout/radial3"/>
    <dgm:cxn modelId="{21378859-3796-584A-A250-BDB314F16B1F}" srcId="{10FC597F-A18A-BC47-80EB-6C8B367D767C}" destId="{2A989239-8096-C545-BF64-1600BF3AADC6}" srcOrd="1" destOrd="0" parTransId="{D756F3B4-5100-454B-825A-C6B2C8A66CBC}" sibTransId="{1D8A119A-0EF9-9942-B4F0-6B5CAA325415}"/>
    <dgm:cxn modelId="{A37C8197-FAC2-ED46-A2D2-DF67840864B2}" type="presOf" srcId="{CFA6BDA9-9875-2544-B4C6-AF95F2667483}" destId="{172920A8-70F3-DE4E-B743-C3F5A2AEE45E}" srcOrd="0" destOrd="0" presId="urn:microsoft.com/office/officeart/2005/8/layout/radial3"/>
    <dgm:cxn modelId="{8C6BE8A0-9AB3-454E-8B52-6170E9DDA727}" srcId="{10FC597F-A18A-BC47-80EB-6C8B367D767C}" destId="{112044E5-FE6B-DF42-9E83-4482C772C539}" srcOrd="3" destOrd="0" parTransId="{8074EBC2-453E-954D-A191-982F3EB1B74A}" sibTransId="{A2874127-B473-0240-93F2-A3E8460A3F2F}"/>
    <dgm:cxn modelId="{C37FDBB1-4EA7-7441-B952-F758E6970113}" srcId="{10FC597F-A18A-BC47-80EB-6C8B367D767C}" destId="{51E23919-1D54-FF48-BD69-F8DA620F0A8F}" srcOrd="0" destOrd="0" parTransId="{5A243923-A749-A14D-B2DF-6F7243A5C917}" sibTransId="{0EDAA739-56E4-144E-8EDE-05C81C937072}"/>
    <dgm:cxn modelId="{E997DFB8-D38E-9247-854C-85955D98FBB8}" srcId="{10FC597F-A18A-BC47-80EB-6C8B367D767C}" destId="{1A53B02B-8055-3D4D-9B01-5719CA472919}" srcOrd="2" destOrd="0" parTransId="{DF20F22B-F90A-5047-9655-484EDB7E063D}" sibTransId="{84F0E6C5-685F-DA42-B744-46FEB5BFE0E7}"/>
    <dgm:cxn modelId="{7D1A3CBA-F279-F543-957D-7DF667B1404D}" srcId="{E06402A7-4BBD-1A49-893F-7A377966F530}" destId="{10FC597F-A18A-BC47-80EB-6C8B367D767C}" srcOrd="0" destOrd="0" parTransId="{87BF8833-8159-BA42-910F-571B4ABEBDA2}" sibTransId="{D798F409-807B-864A-A498-6A5E08EE887A}"/>
    <dgm:cxn modelId="{F1476F0F-950D-3D4C-8375-576F013B82AB}" type="presParOf" srcId="{94694337-1CA0-494D-BE42-FDA8D0DF538E}" destId="{F122D1DC-8F00-2E43-AD13-1479B9EF4071}" srcOrd="0" destOrd="0" presId="urn:microsoft.com/office/officeart/2005/8/layout/radial3"/>
    <dgm:cxn modelId="{C455865F-DBE3-4A45-B1E6-EC089F732329}" type="presParOf" srcId="{F122D1DC-8F00-2E43-AD13-1479B9EF4071}" destId="{03002073-7E88-EB4C-8606-4B0D0F6BDE41}" srcOrd="0" destOrd="0" presId="urn:microsoft.com/office/officeart/2005/8/layout/radial3"/>
    <dgm:cxn modelId="{5A946ED9-70D7-AA47-AE86-FEAD93AF31DA}" type="presParOf" srcId="{F122D1DC-8F00-2E43-AD13-1479B9EF4071}" destId="{CA5114AD-DBBA-DC49-9899-E24C48D26DAB}" srcOrd="1" destOrd="0" presId="urn:microsoft.com/office/officeart/2005/8/layout/radial3"/>
    <dgm:cxn modelId="{F9C16640-CB6A-404D-9C7F-1E5F572255FA}" type="presParOf" srcId="{F122D1DC-8F00-2E43-AD13-1479B9EF4071}" destId="{EA0EFF2A-DAFC-4E4D-A776-162DF4FEFFFE}" srcOrd="2" destOrd="0" presId="urn:microsoft.com/office/officeart/2005/8/layout/radial3"/>
    <dgm:cxn modelId="{09B5ABA9-0F9D-AF43-84B0-6FC6DF9EA82E}" type="presParOf" srcId="{F122D1DC-8F00-2E43-AD13-1479B9EF4071}" destId="{C027D90A-64E1-0149-AFC1-013BD88F2D3B}" srcOrd="3" destOrd="0" presId="urn:microsoft.com/office/officeart/2005/8/layout/radial3"/>
    <dgm:cxn modelId="{23AC3B62-CC57-C644-9DA7-FF6E69F5F6C0}" type="presParOf" srcId="{F122D1DC-8F00-2E43-AD13-1479B9EF4071}" destId="{D6DA3358-275B-7247-ADEB-775E9D05F19F}" srcOrd="4" destOrd="0" presId="urn:microsoft.com/office/officeart/2005/8/layout/radial3"/>
    <dgm:cxn modelId="{C1578D25-B0FC-854C-91FF-AD6E3A4B0DFD}" type="presParOf" srcId="{F122D1DC-8F00-2E43-AD13-1479B9EF4071}" destId="{172920A8-70F3-DE4E-B743-C3F5A2AEE45E}" srcOrd="5" destOrd="0" presId="urn:microsoft.com/office/officeart/2005/8/layout/radial3"/>
    <dgm:cxn modelId="{D5E9324A-95D9-431A-954F-3D1388040607}" type="presParOf" srcId="{F122D1DC-8F00-2E43-AD13-1479B9EF4071}" destId="{97E94B3E-AA7E-4823-8978-1B91E7AC756A}"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6402A7-4BBD-1A49-893F-7A377966F530}" type="doc">
      <dgm:prSet loTypeId="urn:microsoft.com/office/officeart/2005/8/layout/radial3" loCatId="" qsTypeId="urn:microsoft.com/office/officeart/2005/8/quickstyle/simple2" qsCatId="simple" csTypeId="urn:microsoft.com/office/officeart/2005/8/colors/accent1_5" csCatId="accent1" phldr="1"/>
      <dgm:spPr/>
      <dgm:t>
        <a:bodyPr/>
        <a:lstStyle/>
        <a:p>
          <a:endParaRPr lang="en-US"/>
        </a:p>
      </dgm:t>
    </dgm:pt>
    <dgm:pt modelId="{2A989239-8096-C545-BF64-1600BF3AADC6}">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100" b="0" i="0">
              <a:solidFill>
                <a:schemeClr val="bg1"/>
              </a:solidFill>
              <a:effectLst/>
              <a:latin typeface="+mn-lt"/>
              <a:cs typeface="Malayalam MN" pitchFamily="2" charset="0"/>
            </a:rPr>
            <a:t>Targeted Industries</a:t>
          </a:r>
          <a:endParaRPr lang="en-US" sz="1100" b="0">
            <a:solidFill>
              <a:schemeClr val="bg1"/>
            </a:solidFill>
            <a:latin typeface="+mn-lt"/>
            <a:cs typeface="Malayalam MN" pitchFamily="2" charset="0"/>
          </a:endParaRPr>
        </a:p>
      </dgm:t>
    </dgm:pt>
    <dgm:pt modelId="{D756F3B4-5100-454B-825A-C6B2C8A66CBC}" type="parTrans" cxnId="{21378859-3796-584A-A250-BDB314F16B1F}">
      <dgm:prSet/>
      <dgm:spPr/>
      <dgm:t>
        <a:bodyPr/>
        <a:lstStyle/>
        <a:p>
          <a:endParaRPr lang="en-US"/>
        </a:p>
      </dgm:t>
    </dgm:pt>
    <dgm:pt modelId="{1D8A119A-0EF9-9942-B4F0-6B5CAA325415}" type="sibTrans" cxnId="{21378859-3796-584A-A250-BDB314F16B1F}">
      <dgm:prSet/>
      <dgm:spPr/>
      <dgm:t>
        <a:bodyPr/>
        <a:lstStyle/>
        <a:p>
          <a:endParaRPr lang="en-US"/>
        </a:p>
      </dgm:t>
    </dgm:pt>
    <dgm:pt modelId="{1A53B02B-8055-3D4D-9B01-5719CA472919}">
      <dgm:prSet phldrT="[Tex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glow rad="635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b="1">
              <a:solidFill>
                <a:schemeClr val="bg1"/>
              </a:solidFill>
              <a:latin typeface="+mn-lt"/>
              <a:cs typeface="Malayalam MN" pitchFamily="2" charset="0"/>
            </a:rPr>
            <a:t>Target Populations</a:t>
          </a:r>
        </a:p>
      </dgm:t>
    </dgm:pt>
    <dgm:pt modelId="{DF20F22B-F90A-5047-9655-484EDB7E063D}" type="parTrans" cxnId="{E997DFB8-D38E-9247-854C-85955D98FBB8}">
      <dgm:prSet/>
      <dgm:spPr/>
      <dgm:t>
        <a:bodyPr/>
        <a:lstStyle/>
        <a:p>
          <a:endParaRPr lang="en-US"/>
        </a:p>
      </dgm:t>
    </dgm:pt>
    <dgm:pt modelId="{84F0E6C5-685F-DA42-B744-46FEB5BFE0E7}" type="sibTrans" cxnId="{E997DFB8-D38E-9247-854C-85955D98FBB8}">
      <dgm:prSet/>
      <dgm:spPr/>
      <dgm:t>
        <a:bodyPr/>
        <a:lstStyle/>
        <a:p>
          <a:endParaRPr lang="en-US"/>
        </a:p>
      </dgm:t>
    </dgm:pt>
    <dgm:pt modelId="{112044E5-FE6B-DF42-9E83-4482C772C53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050" b="0" i="0">
              <a:solidFill>
                <a:schemeClr val="bg1"/>
              </a:solidFill>
              <a:latin typeface="+mn-lt"/>
              <a:cs typeface="Malayalam MN" pitchFamily="2" charset="0"/>
            </a:rPr>
            <a:t>Targeted Communities</a:t>
          </a:r>
        </a:p>
      </dgm:t>
    </dgm:pt>
    <dgm:pt modelId="{8074EBC2-453E-954D-A191-982F3EB1B74A}" type="parTrans" cxnId="{8C6BE8A0-9AB3-454E-8B52-6170E9DDA727}">
      <dgm:prSet/>
      <dgm:spPr/>
      <dgm:t>
        <a:bodyPr/>
        <a:lstStyle/>
        <a:p>
          <a:endParaRPr lang="en-US"/>
        </a:p>
      </dgm:t>
    </dgm:pt>
    <dgm:pt modelId="{A2874127-B473-0240-93F2-A3E8460A3F2F}" type="sibTrans" cxnId="{8C6BE8A0-9AB3-454E-8B52-6170E9DDA727}">
      <dgm:prSet/>
      <dgm:spPr/>
      <dgm:t>
        <a:bodyPr/>
        <a:lstStyle/>
        <a:p>
          <a:endParaRPr lang="en-US"/>
        </a:p>
      </dgm:t>
    </dgm:pt>
    <dgm:pt modelId="{CFA6BDA9-9875-2544-B4C6-AF95F2667483}">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dirty="0">
              <a:solidFill>
                <a:schemeClr val="bg1"/>
              </a:solidFill>
              <a:latin typeface="+mn-lt"/>
              <a:cs typeface="Malayalam MN" pitchFamily="2" charset="0"/>
            </a:rPr>
            <a:t>Program Categories</a:t>
          </a:r>
        </a:p>
      </dgm:t>
    </dgm:pt>
    <dgm:pt modelId="{7BECAA3A-9B03-2545-A2B2-4988BDF74CC6}" type="parTrans" cxnId="{6448491D-EF36-E14B-B2AF-C353F1C420BF}">
      <dgm:prSet/>
      <dgm:spPr/>
      <dgm:t>
        <a:bodyPr/>
        <a:lstStyle/>
        <a:p>
          <a:endParaRPr lang="en-US"/>
        </a:p>
      </dgm:t>
    </dgm:pt>
    <dgm:pt modelId="{1E9F294B-5759-8141-92F9-F1E320114633}" type="sibTrans" cxnId="{6448491D-EF36-E14B-B2AF-C353F1C420BF}">
      <dgm:prSet/>
      <dgm:spPr/>
      <dgm:t>
        <a:bodyPr/>
        <a:lstStyle/>
        <a:p>
          <a:endParaRPr lang="en-US"/>
        </a:p>
      </dgm:t>
    </dgm:pt>
    <dgm:pt modelId="{51E23919-1D54-FF48-BD69-F8DA620F0A8F}">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Eligible Entities</a:t>
          </a:r>
        </a:p>
      </dgm:t>
    </dgm:pt>
    <dgm:pt modelId="{5A243923-A749-A14D-B2DF-6F7243A5C917}" type="parTrans" cxnId="{C37FDBB1-4EA7-7441-B952-F758E6970113}">
      <dgm:prSet/>
      <dgm:spPr/>
      <dgm:t>
        <a:bodyPr/>
        <a:lstStyle/>
        <a:p>
          <a:endParaRPr lang="en-US"/>
        </a:p>
      </dgm:t>
    </dgm:pt>
    <dgm:pt modelId="{0EDAA739-56E4-144E-8EDE-05C81C937072}" type="sibTrans" cxnId="{C37FDBB1-4EA7-7441-B952-F758E6970113}">
      <dgm:prSet/>
      <dgm:spPr/>
      <dgm:t>
        <a:bodyPr/>
        <a:lstStyle/>
        <a:p>
          <a:endParaRPr lang="en-US"/>
        </a:p>
      </dgm:t>
    </dgm:pt>
    <dgm:pt modelId="{10FC597F-A18A-BC47-80EB-6C8B367D767C}">
      <dgm:prSet custT="1"/>
      <dgm:sp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2800" b="1" dirty="0">
              <a:latin typeface="+mn-lt"/>
              <a:cs typeface="Malayalam MN" pitchFamily="2" charset="0"/>
            </a:rPr>
            <a:t>Program Elements</a:t>
          </a:r>
        </a:p>
      </dgm:t>
    </dgm:pt>
    <dgm:pt modelId="{87BF8833-8159-BA42-910F-571B4ABEBDA2}" type="parTrans" cxnId="{7D1A3CBA-F279-F543-957D-7DF667B1404D}">
      <dgm:prSet/>
      <dgm:spPr/>
      <dgm:t>
        <a:bodyPr/>
        <a:lstStyle/>
        <a:p>
          <a:endParaRPr lang="en-US"/>
        </a:p>
      </dgm:t>
    </dgm:pt>
    <dgm:pt modelId="{D798F409-807B-864A-A498-6A5E08EE887A}" type="sibTrans" cxnId="{7D1A3CBA-F279-F543-957D-7DF667B1404D}">
      <dgm:prSet/>
      <dgm:spPr/>
      <dgm:t>
        <a:bodyPr/>
        <a:lstStyle/>
        <a:p>
          <a:endParaRPr lang="en-US"/>
        </a:p>
      </dgm:t>
    </dgm:pt>
    <dgm:pt modelId="{E870560C-B2C7-475A-A1F9-CBE65CEB4F2A}">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Program Priorities</a:t>
          </a:r>
          <a:endParaRPr lang="en-US" sz="1200" b="0" dirty="0">
            <a:solidFill>
              <a:schemeClr val="bg1"/>
            </a:solidFill>
            <a:latin typeface="+mn-lt"/>
            <a:cs typeface="Malayalam MN" pitchFamily="2" charset="0"/>
          </a:endParaRPr>
        </a:p>
      </dgm:t>
    </dgm:pt>
    <dgm:pt modelId="{645976D1-32A4-4282-99B7-B1C1F7A086A5}" type="parTrans" cxnId="{09006F73-62F3-4BE6-9673-BB131BEAA2E2}">
      <dgm:prSet/>
      <dgm:spPr/>
    </dgm:pt>
    <dgm:pt modelId="{6AE5C26C-B564-45F7-ADFA-981394083C13}" type="sibTrans" cxnId="{09006F73-62F3-4BE6-9673-BB131BEAA2E2}">
      <dgm:prSet/>
      <dgm:spPr/>
    </dgm:pt>
    <dgm:pt modelId="{94694337-1CA0-494D-BE42-FDA8D0DF538E}" type="pres">
      <dgm:prSet presAssocID="{E06402A7-4BBD-1A49-893F-7A377966F530}" presName="composite" presStyleCnt="0">
        <dgm:presLayoutVars>
          <dgm:chMax val="1"/>
          <dgm:dir/>
          <dgm:resizeHandles val="exact"/>
        </dgm:presLayoutVars>
      </dgm:prSet>
      <dgm:spPr/>
    </dgm:pt>
    <dgm:pt modelId="{F122D1DC-8F00-2E43-AD13-1479B9EF4071}" type="pres">
      <dgm:prSet presAssocID="{E06402A7-4BBD-1A49-893F-7A377966F530}" presName="radial" presStyleCnt="0">
        <dgm:presLayoutVars>
          <dgm:animLvl val="ctr"/>
        </dgm:presLayoutVars>
      </dgm:prSet>
      <dgm:spPr/>
    </dgm:pt>
    <dgm:pt modelId="{03002073-7E88-EB4C-8606-4B0D0F6BDE41}" type="pres">
      <dgm:prSet presAssocID="{10FC597F-A18A-BC47-80EB-6C8B367D767C}" presName="centerShape" presStyleLbl="vennNode1" presStyleIdx="0" presStyleCnt="7"/>
      <dgm:spPr/>
    </dgm:pt>
    <dgm:pt modelId="{CA5114AD-DBBA-DC49-9899-E24C48D26DAB}" type="pres">
      <dgm:prSet presAssocID="{51E23919-1D54-FF48-BD69-F8DA620F0A8F}" presName="node" presStyleLbl="vennNode1" presStyleIdx="1" presStyleCnt="7">
        <dgm:presLayoutVars>
          <dgm:bulletEnabled val="1"/>
        </dgm:presLayoutVars>
      </dgm:prSet>
      <dgm:spPr/>
    </dgm:pt>
    <dgm:pt modelId="{EA0EFF2A-DAFC-4E4D-A776-162DF4FEFFFE}" type="pres">
      <dgm:prSet presAssocID="{2A989239-8096-C545-BF64-1600BF3AADC6}" presName="node" presStyleLbl="vennNode1" presStyleIdx="2" presStyleCnt="7">
        <dgm:presLayoutVars>
          <dgm:bulletEnabled val="1"/>
        </dgm:presLayoutVars>
      </dgm:prSet>
      <dgm:spPr/>
    </dgm:pt>
    <dgm:pt modelId="{C027D90A-64E1-0149-AFC1-013BD88F2D3B}" type="pres">
      <dgm:prSet presAssocID="{1A53B02B-8055-3D4D-9B01-5719CA472919}" presName="node" presStyleLbl="vennNode1" presStyleIdx="3" presStyleCnt="7">
        <dgm:presLayoutVars>
          <dgm:bulletEnabled val="1"/>
        </dgm:presLayoutVars>
      </dgm:prSet>
      <dgm:spPr/>
    </dgm:pt>
    <dgm:pt modelId="{D6DA3358-275B-7247-ADEB-775E9D05F19F}" type="pres">
      <dgm:prSet presAssocID="{112044E5-FE6B-DF42-9E83-4482C772C539}" presName="node" presStyleLbl="vennNode1" presStyleIdx="4" presStyleCnt="7">
        <dgm:presLayoutVars>
          <dgm:bulletEnabled val="1"/>
        </dgm:presLayoutVars>
      </dgm:prSet>
      <dgm:spPr/>
    </dgm:pt>
    <dgm:pt modelId="{172920A8-70F3-DE4E-B743-C3F5A2AEE45E}" type="pres">
      <dgm:prSet presAssocID="{CFA6BDA9-9875-2544-B4C6-AF95F2667483}" presName="node" presStyleLbl="vennNode1" presStyleIdx="5" presStyleCnt="7">
        <dgm:presLayoutVars>
          <dgm:bulletEnabled val="1"/>
        </dgm:presLayoutVars>
      </dgm:prSet>
      <dgm:spPr/>
    </dgm:pt>
    <dgm:pt modelId="{5B8D0CE1-6637-4CB1-BF05-788886B3CF59}" type="pres">
      <dgm:prSet presAssocID="{E870560C-B2C7-475A-A1F9-CBE65CEB4F2A}" presName="node" presStyleLbl="vennNode1" presStyleIdx="6" presStyleCnt="7">
        <dgm:presLayoutVars>
          <dgm:bulletEnabled val="1"/>
        </dgm:presLayoutVars>
      </dgm:prSet>
      <dgm:spPr/>
    </dgm:pt>
  </dgm:ptLst>
  <dgm:cxnLst>
    <dgm:cxn modelId="{9D0BF211-83E6-E048-B6C8-8FF47BB913AB}" type="presOf" srcId="{10FC597F-A18A-BC47-80EB-6C8B367D767C}" destId="{03002073-7E88-EB4C-8606-4B0D0F6BDE41}" srcOrd="0" destOrd="0" presId="urn:microsoft.com/office/officeart/2005/8/layout/radial3"/>
    <dgm:cxn modelId="{F981FF19-DD09-F349-8475-8A11BF428FD7}" type="presOf" srcId="{E06402A7-4BBD-1A49-893F-7A377966F530}" destId="{94694337-1CA0-494D-BE42-FDA8D0DF538E}" srcOrd="0" destOrd="0" presId="urn:microsoft.com/office/officeart/2005/8/layout/radial3"/>
    <dgm:cxn modelId="{7451071A-396C-5A41-9B6B-B6D4E62D5D0D}" type="presOf" srcId="{2A989239-8096-C545-BF64-1600BF3AADC6}" destId="{EA0EFF2A-DAFC-4E4D-A776-162DF4FEFFFE}" srcOrd="0" destOrd="0" presId="urn:microsoft.com/office/officeart/2005/8/layout/radial3"/>
    <dgm:cxn modelId="{D338621C-67B0-0D4B-A25E-3F4C27DDB856}" type="presOf" srcId="{112044E5-FE6B-DF42-9E83-4482C772C539}" destId="{D6DA3358-275B-7247-ADEB-775E9D05F19F}" srcOrd="0" destOrd="0" presId="urn:microsoft.com/office/officeart/2005/8/layout/radial3"/>
    <dgm:cxn modelId="{6448491D-EF36-E14B-B2AF-C353F1C420BF}" srcId="{10FC597F-A18A-BC47-80EB-6C8B367D767C}" destId="{CFA6BDA9-9875-2544-B4C6-AF95F2667483}" srcOrd="4" destOrd="0" parTransId="{7BECAA3A-9B03-2545-A2B2-4988BDF74CC6}" sibTransId="{1E9F294B-5759-8141-92F9-F1E320114633}"/>
    <dgm:cxn modelId="{EE21F241-47FD-0840-B580-D486A82481B6}" type="presOf" srcId="{1A53B02B-8055-3D4D-9B01-5719CA472919}" destId="{C027D90A-64E1-0149-AFC1-013BD88F2D3B}" srcOrd="0" destOrd="0" presId="urn:microsoft.com/office/officeart/2005/8/layout/radial3"/>
    <dgm:cxn modelId="{395EF647-3140-AF40-B3BB-0417A94D9051}" type="presOf" srcId="{51E23919-1D54-FF48-BD69-F8DA620F0A8F}" destId="{CA5114AD-DBBA-DC49-9899-E24C48D26DAB}" srcOrd="0" destOrd="0" presId="urn:microsoft.com/office/officeart/2005/8/layout/radial3"/>
    <dgm:cxn modelId="{09006F73-62F3-4BE6-9673-BB131BEAA2E2}" srcId="{10FC597F-A18A-BC47-80EB-6C8B367D767C}" destId="{E870560C-B2C7-475A-A1F9-CBE65CEB4F2A}" srcOrd="5" destOrd="0" parTransId="{645976D1-32A4-4282-99B7-B1C1F7A086A5}" sibTransId="{6AE5C26C-B564-45F7-ADFA-981394083C13}"/>
    <dgm:cxn modelId="{21378859-3796-584A-A250-BDB314F16B1F}" srcId="{10FC597F-A18A-BC47-80EB-6C8B367D767C}" destId="{2A989239-8096-C545-BF64-1600BF3AADC6}" srcOrd="1" destOrd="0" parTransId="{D756F3B4-5100-454B-825A-C6B2C8A66CBC}" sibTransId="{1D8A119A-0EF9-9942-B4F0-6B5CAA325415}"/>
    <dgm:cxn modelId="{A37C8197-FAC2-ED46-A2D2-DF67840864B2}" type="presOf" srcId="{CFA6BDA9-9875-2544-B4C6-AF95F2667483}" destId="{172920A8-70F3-DE4E-B743-C3F5A2AEE45E}" srcOrd="0" destOrd="0" presId="urn:microsoft.com/office/officeart/2005/8/layout/radial3"/>
    <dgm:cxn modelId="{8C6BE8A0-9AB3-454E-8B52-6170E9DDA727}" srcId="{10FC597F-A18A-BC47-80EB-6C8B367D767C}" destId="{112044E5-FE6B-DF42-9E83-4482C772C539}" srcOrd="3" destOrd="0" parTransId="{8074EBC2-453E-954D-A191-982F3EB1B74A}" sibTransId="{A2874127-B473-0240-93F2-A3E8460A3F2F}"/>
    <dgm:cxn modelId="{A0C05FAB-6F7C-4208-B8AE-6E7520BF3FFC}" type="presOf" srcId="{E870560C-B2C7-475A-A1F9-CBE65CEB4F2A}" destId="{5B8D0CE1-6637-4CB1-BF05-788886B3CF59}" srcOrd="0" destOrd="0" presId="urn:microsoft.com/office/officeart/2005/8/layout/radial3"/>
    <dgm:cxn modelId="{C37FDBB1-4EA7-7441-B952-F758E6970113}" srcId="{10FC597F-A18A-BC47-80EB-6C8B367D767C}" destId="{51E23919-1D54-FF48-BD69-F8DA620F0A8F}" srcOrd="0" destOrd="0" parTransId="{5A243923-A749-A14D-B2DF-6F7243A5C917}" sibTransId="{0EDAA739-56E4-144E-8EDE-05C81C937072}"/>
    <dgm:cxn modelId="{E997DFB8-D38E-9247-854C-85955D98FBB8}" srcId="{10FC597F-A18A-BC47-80EB-6C8B367D767C}" destId="{1A53B02B-8055-3D4D-9B01-5719CA472919}" srcOrd="2" destOrd="0" parTransId="{DF20F22B-F90A-5047-9655-484EDB7E063D}" sibTransId="{84F0E6C5-685F-DA42-B744-46FEB5BFE0E7}"/>
    <dgm:cxn modelId="{7D1A3CBA-F279-F543-957D-7DF667B1404D}" srcId="{E06402A7-4BBD-1A49-893F-7A377966F530}" destId="{10FC597F-A18A-BC47-80EB-6C8B367D767C}" srcOrd="0" destOrd="0" parTransId="{87BF8833-8159-BA42-910F-571B4ABEBDA2}" sibTransId="{D798F409-807B-864A-A498-6A5E08EE887A}"/>
    <dgm:cxn modelId="{F1476F0F-950D-3D4C-8375-576F013B82AB}" type="presParOf" srcId="{94694337-1CA0-494D-BE42-FDA8D0DF538E}" destId="{F122D1DC-8F00-2E43-AD13-1479B9EF4071}" srcOrd="0" destOrd="0" presId="urn:microsoft.com/office/officeart/2005/8/layout/radial3"/>
    <dgm:cxn modelId="{C455865F-DBE3-4A45-B1E6-EC089F732329}" type="presParOf" srcId="{F122D1DC-8F00-2E43-AD13-1479B9EF4071}" destId="{03002073-7E88-EB4C-8606-4B0D0F6BDE41}" srcOrd="0" destOrd="0" presId="urn:microsoft.com/office/officeart/2005/8/layout/radial3"/>
    <dgm:cxn modelId="{5A946ED9-70D7-AA47-AE86-FEAD93AF31DA}" type="presParOf" srcId="{F122D1DC-8F00-2E43-AD13-1479B9EF4071}" destId="{CA5114AD-DBBA-DC49-9899-E24C48D26DAB}" srcOrd="1" destOrd="0" presId="urn:microsoft.com/office/officeart/2005/8/layout/radial3"/>
    <dgm:cxn modelId="{F9C16640-CB6A-404D-9C7F-1E5F572255FA}" type="presParOf" srcId="{F122D1DC-8F00-2E43-AD13-1479B9EF4071}" destId="{EA0EFF2A-DAFC-4E4D-A776-162DF4FEFFFE}" srcOrd="2" destOrd="0" presId="urn:microsoft.com/office/officeart/2005/8/layout/radial3"/>
    <dgm:cxn modelId="{09B5ABA9-0F9D-AF43-84B0-6FC6DF9EA82E}" type="presParOf" srcId="{F122D1DC-8F00-2E43-AD13-1479B9EF4071}" destId="{C027D90A-64E1-0149-AFC1-013BD88F2D3B}" srcOrd="3" destOrd="0" presId="urn:microsoft.com/office/officeart/2005/8/layout/radial3"/>
    <dgm:cxn modelId="{23AC3B62-CC57-C644-9DA7-FF6E69F5F6C0}" type="presParOf" srcId="{F122D1DC-8F00-2E43-AD13-1479B9EF4071}" destId="{D6DA3358-275B-7247-ADEB-775E9D05F19F}" srcOrd="4" destOrd="0" presId="urn:microsoft.com/office/officeart/2005/8/layout/radial3"/>
    <dgm:cxn modelId="{C1578D25-B0FC-854C-91FF-AD6E3A4B0DFD}" type="presParOf" srcId="{F122D1DC-8F00-2E43-AD13-1479B9EF4071}" destId="{172920A8-70F3-DE4E-B743-C3F5A2AEE45E}" srcOrd="5" destOrd="0" presId="urn:microsoft.com/office/officeart/2005/8/layout/radial3"/>
    <dgm:cxn modelId="{857AA9F9-042E-4D1E-9663-E15C44E3F800}" type="presParOf" srcId="{F122D1DC-8F00-2E43-AD13-1479B9EF4071}" destId="{5B8D0CE1-6637-4CB1-BF05-788886B3CF59}"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06402A7-4BBD-1A49-893F-7A377966F530}" type="doc">
      <dgm:prSet loTypeId="urn:microsoft.com/office/officeart/2005/8/layout/radial3" loCatId="" qsTypeId="urn:microsoft.com/office/officeart/2005/8/quickstyle/simple2" qsCatId="simple" csTypeId="urn:microsoft.com/office/officeart/2005/8/colors/accent1_5" csCatId="accent1" phldr="1"/>
      <dgm:spPr/>
      <dgm:t>
        <a:bodyPr/>
        <a:lstStyle/>
        <a:p>
          <a:endParaRPr lang="en-US"/>
        </a:p>
      </dgm:t>
    </dgm:pt>
    <dgm:pt modelId="{2A989239-8096-C545-BF64-1600BF3AADC6}">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a:solidFill>
                <a:schemeClr val="bg1"/>
              </a:solidFill>
              <a:effectLst/>
              <a:latin typeface="+mn-lt"/>
              <a:cs typeface="Malayalam MN" pitchFamily="2" charset="0"/>
            </a:rPr>
            <a:t>Targeted Industries</a:t>
          </a:r>
          <a:endParaRPr lang="en-US" sz="1200" b="0">
            <a:solidFill>
              <a:schemeClr val="bg1"/>
            </a:solidFill>
            <a:latin typeface="+mn-lt"/>
            <a:cs typeface="Malayalam MN" pitchFamily="2" charset="0"/>
          </a:endParaRPr>
        </a:p>
      </dgm:t>
    </dgm:pt>
    <dgm:pt modelId="{D756F3B4-5100-454B-825A-C6B2C8A66CBC}" type="parTrans" cxnId="{21378859-3796-584A-A250-BDB314F16B1F}">
      <dgm:prSet/>
      <dgm:spPr/>
      <dgm:t>
        <a:bodyPr/>
        <a:lstStyle/>
        <a:p>
          <a:endParaRPr lang="en-US"/>
        </a:p>
      </dgm:t>
    </dgm:pt>
    <dgm:pt modelId="{1D8A119A-0EF9-9942-B4F0-6B5CAA325415}" type="sibTrans" cxnId="{21378859-3796-584A-A250-BDB314F16B1F}">
      <dgm:prSet/>
      <dgm:spPr/>
      <dgm:t>
        <a:bodyPr/>
        <a:lstStyle/>
        <a:p>
          <a:endParaRPr lang="en-US"/>
        </a:p>
      </dgm:t>
    </dgm:pt>
    <dgm:pt modelId="{1A53B02B-8055-3D4D-9B01-5719CA47291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Targeted Populations</a:t>
          </a:r>
        </a:p>
      </dgm:t>
    </dgm:pt>
    <dgm:pt modelId="{DF20F22B-F90A-5047-9655-484EDB7E063D}" type="parTrans" cxnId="{E997DFB8-D38E-9247-854C-85955D98FBB8}">
      <dgm:prSet/>
      <dgm:spPr/>
      <dgm:t>
        <a:bodyPr/>
        <a:lstStyle/>
        <a:p>
          <a:endParaRPr lang="en-US"/>
        </a:p>
      </dgm:t>
    </dgm:pt>
    <dgm:pt modelId="{84F0E6C5-685F-DA42-B744-46FEB5BFE0E7}" type="sibTrans" cxnId="{E997DFB8-D38E-9247-854C-85955D98FBB8}">
      <dgm:prSet/>
      <dgm:spPr/>
      <dgm:t>
        <a:bodyPr/>
        <a:lstStyle/>
        <a:p>
          <a:endParaRPr lang="en-US"/>
        </a:p>
      </dgm:t>
    </dgm:pt>
    <dgm:pt modelId="{112044E5-FE6B-DF42-9E83-4482C772C53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a:solidFill>
                <a:schemeClr val="bg1"/>
              </a:solidFill>
              <a:latin typeface="+mn-lt"/>
              <a:cs typeface="Malayalam MN" pitchFamily="2" charset="0"/>
            </a:rPr>
            <a:t>Targeted Communities</a:t>
          </a:r>
        </a:p>
      </dgm:t>
    </dgm:pt>
    <dgm:pt modelId="{8074EBC2-453E-954D-A191-982F3EB1B74A}" type="parTrans" cxnId="{8C6BE8A0-9AB3-454E-8B52-6170E9DDA727}">
      <dgm:prSet/>
      <dgm:spPr/>
      <dgm:t>
        <a:bodyPr/>
        <a:lstStyle/>
        <a:p>
          <a:endParaRPr lang="en-US"/>
        </a:p>
      </dgm:t>
    </dgm:pt>
    <dgm:pt modelId="{A2874127-B473-0240-93F2-A3E8460A3F2F}" type="sibTrans" cxnId="{8C6BE8A0-9AB3-454E-8B52-6170E9DDA727}">
      <dgm:prSet/>
      <dgm:spPr/>
      <dgm:t>
        <a:bodyPr/>
        <a:lstStyle/>
        <a:p>
          <a:endParaRPr lang="en-US"/>
        </a:p>
      </dgm:t>
    </dgm:pt>
    <dgm:pt modelId="{CFA6BDA9-9875-2544-B4C6-AF95F2667483}">
      <dgm:prSet custT="1"/>
      <dgm:spPr>
        <a:solidFill>
          <a:srgbClr val="7030A0"/>
        </a:solidFill>
        <a:ln>
          <a:solidFill>
            <a:srgbClr val="7030A0"/>
          </a:solidFill>
        </a:ln>
        <a:effectLst>
          <a:glow rad="101600">
            <a:srgbClr val="C00000">
              <a:alpha val="60000"/>
            </a:srgb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200" b="1" dirty="0">
              <a:solidFill>
                <a:schemeClr val="bg1"/>
              </a:solidFill>
              <a:latin typeface="+mn-lt"/>
              <a:cs typeface="Malayalam MN" pitchFamily="2" charset="0"/>
            </a:rPr>
            <a:t>Program Categories</a:t>
          </a:r>
        </a:p>
      </dgm:t>
    </dgm:pt>
    <dgm:pt modelId="{7BECAA3A-9B03-2545-A2B2-4988BDF74CC6}" type="parTrans" cxnId="{6448491D-EF36-E14B-B2AF-C353F1C420BF}">
      <dgm:prSet/>
      <dgm:spPr/>
      <dgm:t>
        <a:bodyPr/>
        <a:lstStyle/>
        <a:p>
          <a:endParaRPr lang="en-US"/>
        </a:p>
      </dgm:t>
    </dgm:pt>
    <dgm:pt modelId="{1E9F294B-5759-8141-92F9-F1E320114633}" type="sibTrans" cxnId="{6448491D-EF36-E14B-B2AF-C353F1C420BF}">
      <dgm:prSet/>
      <dgm:spPr/>
      <dgm:t>
        <a:bodyPr/>
        <a:lstStyle/>
        <a:p>
          <a:endParaRPr lang="en-US"/>
        </a:p>
      </dgm:t>
    </dgm:pt>
    <dgm:pt modelId="{51E23919-1D54-FF48-BD69-F8DA620F0A8F}">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dirty="0">
              <a:solidFill>
                <a:schemeClr val="bg1"/>
              </a:solidFill>
              <a:latin typeface="+mn-lt"/>
              <a:cs typeface="Malayalam MN" pitchFamily="2" charset="0"/>
            </a:rPr>
            <a:t>Eligible Entities</a:t>
          </a:r>
        </a:p>
      </dgm:t>
    </dgm:pt>
    <dgm:pt modelId="{5A243923-A749-A14D-B2DF-6F7243A5C917}" type="parTrans" cxnId="{C37FDBB1-4EA7-7441-B952-F758E6970113}">
      <dgm:prSet/>
      <dgm:spPr/>
      <dgm:t>
        <a:bodyPr/>
        <a:lstStyle/>
        <a:p>
          <a:endParaRPr lang="en-US"/>
        </a:p>
      </dgm:t>
    </dgm:pt>
    <dgm:pt modelId="{0EDAA739-56E4-144E-8EDE-05C81C937072}" type="sibTrans" cxnId="{C37FDBB1-4EA7-7441-B952-F758E6970113}">
      <dgm:prSet/>
      <dgm:spPr/>
      <dgm:t>
        <a:bodyPr/>
        <a:lstStyle/>
        <a:p>
          <a:endParaRPr lang="en-US"/>
        </a:p>
      </dgm:t>
    </dgm:pt>
    <dgm:pt modelId="{10FC597F-A18A-BC47-80EB-6C8B367D767C}">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3200" b="1">
              <a:effectLst>
                <a:outerShdw blurRad="63500" sx="102000" sy="102000" algn="ctr" rotWithShape="0">
                  <a:prstClr val="black">
                    <a:alpha val="40000"/>
                  </a:prstClr>
                </a:outerShdw>
              </a:effectLst>
              <a:latin typeface="+mn-lt"/>
              <a:cs typeface="Malayalam MN" pitchFamily="2" charset="0"/>
            </a:rPr>
            <a:t>Program Elements</a:t>
          </a:r>
        </a:p>
      </dgm:t>
    </dgm:pt>
    <dgm:pt modelId="{87BF8833-8159-BA42-910F-571B4ABEBDA2}" type="parTrans" cxnId="{7D1A3CBA-F279-F543-957D-7DF667B1404D}">
      <dgm:prSet/>
      <dgm:spPr/>
      <dgm:t>
        <a:bodyPr/>
        <a:lstStyle/>
        <a:p>
          <a:endParaRPr lang="en-US"/>
        </a:p>
      </dgm:t>
    </dgm:pt>
    <dgm:pt modelId="{D798F409-807B-864A-A498-6A5E08EE887A}" type="sibTrans" cxnId="{7D1A3CBA-F279-F543-957D-7DF667B1404D}">
      <dgm:prSet/>
      <dgm:spPr/>
      <dgm:t>
        <a:bodyPr/>
        <a:lstStyle/>
        <a:p>
          <a:endParaRPr lang="en-US"/>
        </a:p>
      </dgm:t>
    </dgm:pt>
    <dgm:pt modelId="{5CC9B8F9-CDCF-40F9-A04E-ACF1E36A610B}">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1" dirty="0">
              <a:solidFill>
                <a:schemeClr val="bg1"/>
              </a:solidFill>
              <a:latin typeface="+mn-lt"/>
              <a:cs typeface="Malayalam MN" pitchFamily="2" charset="0"/>
            </a:rPr>
            <a:t>Program Priorities</a:t>
          </a:r>
          <a:endParaRPr lang="en-US" sz="1200" b="0" i="0" dirty="0">
            <a:solidFill>
              <a:schemeClr val="bg1"/>
            </a:solidFill>
            <a:latin typeface="+mn-lt"/>
            <a:cs typeface="Malayalam MN" pitchFamily="2" charset="0"/>
          </a:endParaRPr>
        </a:p>
      </dgm:t>
    </dgm:pt>
    <dgm:pt modelId="{AF09808A-9E3A-478E-B9C3-8EEA40FA2670}" type="parTrans" cxnId="{35FB9887-73C2-4D39-B36B-59BCD06D7ABF}">
      <dgm:prSet/>
      <dgm:spPr/>
      <dgm:t>
        <a:bodyPr/>
        <a:lstStyle/>
        <a:p>
          <a:endParaRPr lang="en-US"/>
        </a:p>
      </dgm:t>
    </dgm:pt>
    <dgm:pt modelId="{F1C10230-A9CA-4C71-8370-EFF5609BEDD0}" type="sibTrans" cxnId="{35FB9887-73C2-4D39-B36B-59BCD06D7ABF}">
      <dgm:prSet/>
      <dgm:spPr/>
      <dgm:t>
        <a:bodyPr/>
        <a:lstStyle/>
        <a:p>
          <a:endParaRPr lang="en-US"/>
        </a:p>
      </dgm:t>
    </dgm:pt>
    <dgm:pt modelId="{94694337-1CA0-494D-BE42-FDA8D0DF538E}" type="pres">
      <dgm:prSet presAssocID="{E06402A7-4BBD-1A49-893F-7A377966F530}" presName="composite" presStyleCnt="0">
        <dgm:presLayoutVars>
          <dgm:chMax val="1"/>
          <dgm:dir/>
          <dgm:resizeHandles val="exact"/>
        </dgm:presLayoutVars>
      </dgm:prSet>
      <dgm:spPr/>
    </dgm:pt>
    <dgm:pt modelId="{F122D1DC-8F00-2E43-AD13-1479B9EF4071}" type="pres">
      <dgm:prSet presAssocID="{E06402A7-4BBD-1A49-893F-7A377966F530}" presName="radial" presStyleCnt="0">
        <dgm:presLayoutVars>
          <dgm:animLvl val="ctr"/>
        </dgm:presLayoutVars>
      </dgm:prSet>
      <dgm:spPr/>
    </dgm:pt>
    <dgm:pt modelId="{03002073-7E88-EB4C-8606-4B0D0F6BDE41}" type="pres">
      <dgm:prSet presAssocID="{10FC597F-A18A-BC47-80EB-6C8B367D767C}" presName="centerShape" presStyleLbl="vennNode1" presStyleIdx="0" presStyleCnt="7"/>
      <dgm:spPr/>
    </dgm:pt>
    <dgm:pt modelId="{CA5114AD-DBBA-DC49-9899-E24C48D26DAB}" type="pres">
      <dgm:prSet presAssocID="{51E23919-1D54-FF48-BD69-F8DA620F0A8F}" presName="node" presStyleLbl="vennNode1" presStyleIdx="1" presStyleCnt="7">
        <dgm:presLayoutVars>
          <dgm:bulletEnabled val="1"/>
        </dgm:presLayoutVars>
      </dgm:prSet>
      <dgm:spPr/>
    </dgm:pt>
    <dgm:pt modelId="{EA0EFF2A-DAFC-4E4D-A776-162DF4FEFFFE}" type="pres">
      <dgm:prSet presAssocID="{2A989239-8096-C545-BF64-1600BF3AADC6}" presName="node" presStyleLbl="vennNode1" presStyleIdx="2" presStyleCnt="7">
        <dgm:presLayoutVars>
          <dgm:bulletEnabled val="1"/>
        </dgm:presLayoutVars>
      </dgm:prSet>
      <dgm:spPr/>
    </dgm:pt>
    <dgm:pt modelId="{C027D90A-64E1-0149-AFC1-013BD88F2D3B}" type="pres">
      <dgm:prSet presAssocID="{1A53B02B-8055-3D4D-9B01-5719CA472919}" presName="node" presStyleLbl="vennNode1" presStyleIdx="3" presStyleCnt="7">
        <dgm:presLayoutVars>
          <dgm:bulletEnabled val="1"/>
        </dgm:presLayoutVars>
      </dgm:prSet>
      <dgm:spPr/>
    </dgm:pt>
    <dgm:pt modelId="{D6DA3358-275B-7247-ADEB-775E9D05F19F}" type="pres">
      <dgm:prSet presAssocID="{112044E5-FE6B-DF42-9E83-4482C772C539}" presName="node" presStyleLbl="vennNode1" presStyleIdx="4" presStyleCnt="7">
        <dgm:presLayoutVars>
          <dgm:bulletEnabled val="1"/>
        </dgm:presLayoutVars>
      </dgm:prSet>
      <dgm:spPr/>
    </dgm:pt>
    <dgm:pt modelId="{172920A8-70F3-DE4E-B743-C3F5A2AEE45E}" type="pres">
      <dgm:prSet presAssocID="{CFA6BDA9-9875-2544-B4C6-AF95F2667483}" presName="node" presStyleLbl="vennNode1" presStyleIdx="5" presStyleCnt="7">
        <dgm:presLayoutVars>
          <dgm:bulletEnabled val="1"/>
        </dgm:presLayoutVars>
      </dgm:prSet>
      <dgm:spPr/>
    </dgm:pt>
    <dgm:pt modelId="{DDFC45E4-B504-43F5-94C6-0D4301A1EC7B}" type="pres">
      <dgm:prSet presAssocID="{5CC9B8F9-CDCF-40F9-A04E-ACF1E36A610B}" presName="node" presStyleLbl="vennNode1" presStyleIdx="6" presStyleCnt="7">
        <dgm:presLayoutVars>
          <dgm:bulletEnabled val="1"/>
        </dgm:presLayoutVars>
      </dgm:prSet>
      <dgm:spPr/>
    </dgm:pt>
  </dgm:ptLst>
  <dgm:cxnLst>
    <dgm:cxn modelId="{9D0BF211-83E6-E048-B6C8-8FF47BB913AB}" type="presOf" srcId="{10FC597F-A18A-BC47-80EB-6C8B367D767C}" destId="{03002073-7E88-EB4C-8606-4B0D0F6BDE41}" srcOrd="0" destOrd="0" presId="urn:microsoft.com/office/officeart/2005/8/layout/radial3"/>
    <dgm:cxn modelId="{F981FF19-DD09-F349-8475-8A11BF428FD7}" type="presOf" srcId="{E06402A7-4BBD-1A49-893F-7A377966F530}" destId="{94694337-1CA0-494D-BE42-FDA8D0DF538E}" srcOrd="0" destOrd="0" presId="urn:microsoft.com/office/officeart/2005/8/layout/radial3"/>
    <dgm:cxn modelId="{7451071A-396C-5A41-9B6B-B6D4E62D5D0D}" type="presOf" srcId="{2A989239-8096-C545-BF64-1600BF3AADC6}" destId="{EA0EFF2A-DAFC-4E4D-A776-162DF4FEFFFE}" srcOrd="0" destOrd="0" presId="urn:microsoft.com/office/officeart/2005/8/layout/radial3"/>
    <dgm:cxn modelId="{D338621C-67B0-0D4B-A25E-3F4C27DDB856}" type="presOf" srcId="{112044E5-FE6B-DF42-9E83-4482C772C539}" destId="{D6DA3358-275B-7247-ADEB-775E9D05F19F}" srcOrd="0" destOrd="0" presId="urn:microsoft.com/office/officeart/2005/8/layout/radial3"/>
    <dgm:cxn modelId="{6448491D-EF36-E14B-B2AF-C353F1C420BF}" srcId="{10FC597F-A18A-BC47-80EB-6C8B367D767C}" destId="{CFA6BDA9-9875-2544-B4C6-AF95F2667483}" srcOrd="4" destOrd="0" parTransId="{7BECAA3A-9B03-2545-A2B2-4988BDF74CC6}" sibTransId="{1E9F294B-5759-8141-92F9-F1E320114633}"/>
    <dgm:cxn modelId="{EE21F241-47FD-0840-B580-D486A82481B6}" type="presOf" srcId="{1A53B02B-8055-3D4D-9B01-5719CA472919}" destId="{C027D90A-64E1-0149-AFC1-013BD88F2D3B}" srcOrd="0" destOrd="0" presId="urn:microsoft.com/office/officeart/2005/8/layout/radial3"/>
    <dgm:cxn modelId="{395EF647-3140-AF40-B3BB-0417A94D9051}" type="presOf" srcId="{51E23919-1D54-FF48-BD69-F8DA620F0A8F}" destId="{CA5114AD-DBBA-DC49-9899-E24C48D26DAB}" srcOrd="0" destOrd="0" presId="urn:microsoft.com/office/officeart/2005/8/layout/radial3"/>
    <dgm:cxn modelId="{21378859-3796-584A-A250-BDB314F16B1F}" srcId="{10FC597F-A18A-BC47-80EB-6C8B367D767C}" destId="{2A989239-8096-C545-BF64-1600BF3AADC6}" srcOrd="1" destOrd="0" parTransId="{D756F3B4-5100-454B-825A-C6B2C8A66CBC}" sibTransId="{1D8A119A-0EF9-9942-B4F0-6B5CAA325415}"/>
    <dgm:cxn modelId="{35FB9887-73C2-4D39-B36B-59BCD06D7ABF}" srcId="{10FC597F-A18A-BC47-80EB-6C8B367D767C}" destId="{5CC9B8F9-CDCF-40F9-A04E-ACF1E36A610B}" srcOrd="5" destOrd="0" parTransId="{AF09808A-9E3A-478E-B9C3-8EEA40FA2670}" sibTransId="{F1C10230-A9CA-4C71-8370-EFF5609BEDD0}"/>
    <dgm:cxn modelId="{A37C8197-FAC2-ED46-A2D2-DF67840864B2}" type="presOf" srcId="{CFA6BDA9-9875-2544-B4C6-AF95F2667483}" destId="{172920A8-70F3-DE4E-B743-C3F5A2AEE45E}" srcOrd="0" destOrd="0" presId="urn:microsoft.com/office/officeart/2005/8/layout/radial3"/>
    <dgm:cxn modelId="{8C6BE8A0-9AB3-454E-8B52-6170E9DDA727}" srcId="{10FC597F-A18A-BC47-80EB-6C8B367D767C}" destId="{112044E5-FE6B-DF42-9E83-4482C772C539}" srcOrd="3" destOrd="0" parTransId="{8074EBC2-453E-954D-A191-982F3EB1B74A}" sibTransId="{A2874127-B473-0240-93F2-A3E8460A3F2F}"/>
    <dgm:cxn modelId="{C37FDBB1-4EA7-7441-B952-F758E6970113}" srcId="{10FC597F-A18A-BC47-80EB-6C8B367D767C}" destId="{51E23919-1D54-FF48-BD69-F8DA620F0A8F}" srcOrd="0" destOrd="0" parTransId="{5A243923-A749-A14D-B2DF-6F7243A5C917}" sibTransId="{0EDAA739-56E4-144E-8EDE-05C81C937072}"/>
    <dgm:cxn modelId="{E997DFB8-D38E-9247-854C-85955D98FBB8}" srcId="{10FC597F-A18A-BC47-80EB-6C8B367D767C}" destId="{1A53B02B-8055-3D4D-9B01-5719CA472919}" srcOrd="2" destOrd="0" parTransId="{DF20F22B-F90A-5047-9655-484EDB7E063D}" sibTransId="{84F0E6C5-685F-DA42-B744-46FEB5BFE0E7}"/>
    <dgm:cxn modelId="{7D1A3CBA-F279-F543-957D-7DF667B1404D}" srcId="{E06402A7-4BBD-1A49-893F-7A377966F530}" destId="{10FC597F-A18A-BC47-80EB-6C8B367D767C}" srcOrd="0" destOrd="0" parTransId="{87BF8833-8159-BA42-910F-571B4ABEBDA2}" sibTransId="{D798F409-807B-864A-A498-6A5E08EE887A}"/>
    <dgm:cxn modelId="{B809E6F8-6723-4840-A0CD-B12D19566621}" type="presOf" srcId="{5CC9B8F9-CDCF-40F9-A04E-ACF1E36A610B}" destId="{DDFC45E4-B504-43F5-94C6-0D4301A1EC7B}" srcOrd="0" destOrd="0" presId="urn:microsoft.com/office/officeart/2005/8/layout/radial3"/>
    <dgm:cxn modelId="{F1476F0F-950D-3D4C-8375-576F013B82AB}" type="presParOf" srcId="{94694337-1CA0-494D-BE42-FDA8D0DF538E}" destId="{F122D1DC-8F00-2E43-AD13-1479B9EF4071}" srcOrd="0" destOrd="0" presId="urn:microsoft.com/office/officeart/2005/8/layout/radial3"/>
    <dgm:cxn modelId="{C455865F-DBE3-4A45-B1E6-EC089F732329}" type="presParOf" srcId="{F122D1DC-8F00-2E43-AD13-1479B9EF4071}" destId="{03002073-7E88-EB4C-8606-4B0D0F6BDE41}" srcOrd="0" destOrd="0" presId="urn:microsoft.com/office/officeart/2005/8/layout/radial3"/>
    <dgm:cxn modelId="{5A946ED9-70D7-AA47-AE86-FEAD93AF31DA}" type="presParOf" srcId="{F122D1DC-8F00-2E43-AD13-1479B9EF4071}" destId="{CA5114AD-DBBA-DC49-9899-E24C48D26DAB}" srcOrd="1" destOrd="0" presId="urn:microsoft.com/office/officeart/2005/8/layout/radial3"/>
    <dgm:cxn modelId="{F9C16640-CB6A-404D-9C7F-1E5F572255FA}" type="presParOf" srcId="{F122D1DC-8F00-2E43-AD13-1479B9EF4071}" destId="{EA0EFF2A-DAFC-4E4D-A776-162DF4FEFFFE}" srcOrd="2" destOrd="0" presId="urn:microsoft.com/office/officeart/2005/8/layout/radial3"/>
    <dgm:cxn modelId="{09B5ABA9-0F9D-AF43-84B0-6FC6DF9EA82E}" type="presParOf" srcId="{F122D1DC-8F00-2E43-AD13-1479B9EF4071}" destId="{C027D90A-64E1-0149-AFC1-013BD88F2D3B}" srcOrd="3" destOrd="0" presId="urn:microsoft.com/office/officeart/2005/8/layout/radial3"/>
    <dgm:cxn modelId="{23AC3B62-CC57-C644-9DA7-FF6E69F5F6C0}" type="presParOf" srcId="{F122D1DC-8F00-2E43-AD13-1479B9EF4071}" destId="{D6DA3358-275B-7247-ADEB-775E9D05F19F}" srcOrd="4" destOrd="0" presId="urn:microsoft.com/office/officeart/2005/8/layout/radial3"/>
    <dgm:cxn modelId="{C1578D25-B0FC-854C-91FF-AD6E3A4B0DFD}" type="presParOf" srcId="{F122D1DC-8F00-2E43-AD13-1479B9EF4071}" destId="{172920A8-70F3-DE4E-B743-C3F5A2AEE45E}" srcOrd="5" destOrd="0" presId="urn:microsoft.com/office/officeart/2005/8/layout/radial3"/>
    <dgm:cxn modelId="{E8227F01-A67C-4FBF-A646-221829D2FC1B}" type="presParOf" srcId="{F122D1DC-8F00-2E43-AD13-1479B9EF4071}" destId="{DDFC45E4-B504-43F5-94C6-0D4301A1EC7B}"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6402A7-4BBD-1A49-893F-7A377966F530}" type="doc">
      <dgm:prSet loTypeId="urn:microsoft.com/office/officeart/2005/8/layout/radial3" loCatId="" qsTypeId="urn:microsoft.com/office/officeart/2005/8/quickstyle/simple2" qsCatId="simple" csTypeId="urn:microsoft.com/office/officeart/2005/8/colors/accent1_5" csCatId="accent1" phldr="1"/>
      <dgm:spPr/>
      <dgm:t>
        <a:bodyPr/>
        <a:lstStyle/>
        <a:p>
          <a:endParaRPr lang="en-US"/>
        </a:p>
      </dgm:t>
    </dgm:pt>
    <dgm:pt modelId="{2A989239-8096-C545-BF64-1600BF3AADC6}">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a:solidFill>
                <a:schemeClr val="bg1"/>
              </a:solidFill>
              <a:effectLst/>
              <a:latin typeface="+mn-lt"/>
              <a:cs typeface="Malayalam MN" pitchFamily="2" charset="0"/>
            </a:rPr>
            <a:t>Targeted Industries</a:t>
          </a:r>
          <a:endParaRPr lang="en-US" sz="1200" b="0">
            <a:solidFill>
              <a:schemeClr val="bg1"/>
            </a:solidFill>
            <a:latin typeface="+mn-lt"/>
            <a:cs typeface="Malayalam MN" pitchFamily="2" charset="0"/>
          </a:endParaRPr>
        </a:p>
      </dgm:t>
    </dgm:pt>
    <dgm:pt modelId="{D756F3B4-5100-454B-825A-C6B2C8A66CBC}" type="parTrans" cxnId="{21378859-3796-584A-A250-BDB314F16B1F}">
      <dgm:prSet/>
      <dgm:spPr/>
      <dgm:t>
        <a:bodyPr/>
        <a:lstStyle/>
        <a:p>
          <a:endParaRPr lang="en-US"/>
        </a:p>
      </dgm:t>
    </dgm:pt>
    <dgm:pt modelId="{1D8A119A-0EF9-9942-B4F0-6B5CAA325415}" type="sibTrans" cxnId="{21378859-3796-584A-A250-BDB314F16B1F}">
      <dgm:prSet/>
      <dgm:spPr/>
      <dgm:t>
        <a:bodyPr/>
        <a:lstStyle/>
        <a:p>
          <a:endParaRPr lang="en-US"/>
        </a:p>
      </dgm:t>
    </dgm:pt>
    <dgm:pt modelId="{1A53B02B-8055-3D4D-9B01-5719CA47291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a:solidFill>
                <a:schemeClr val="bg1"/>
              </a:solidFill>
              <a:latin typeface="+mn-lt"/>
              <a:cs typeface="Malayalam MN" pitchFamily="2" charset="0"/>
            </a:rPr>
            <a:t>Targeted Populations</a:t>
          </a:r>
        </a:p>
      </dgm:t>
    </dgm:pt>
    <dgm:pt modelId="{DF20F22B-F90A-5047-9655-484EDB7E063D}" type="parTrans" cxnId="{E997DFB8-D38E-9247-854C-85955D98FBB8}">
      <dgm:prSet/>
      <dgm:spPr/>
      <dgm:t>
        <a:bodyPr/>
        <a:lstStyle/>
        <a:p>
          <a:endParaRPr lang="en-US"/>
        </a:p>
      </dgm:t>
    </dgm:pt>
    <dgm:pt modelId="{84F0E6C5-685F-DA42-B744-46FEB5BFE0E7}" type="sibTrans" cxnId="{E997DFB8-D38E-9247-854C-85955D98FBB8}">
      <dgm:prSet/>
      <dgm:spPr/>
      <dgm:t>
        <a:bodyPr/>
        <a:lstStyle/>
        <a:p>
          <a:endParaRPr lang="en-US"/>
        </a:p>
      </dgm:t>
    </dgm:pt>
    <dgm:pt modelId="{112044E5-FE6B-DF42-9E83-4482C772C539}">
      <dgm:prSet phldrT="[Tex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i="0" dirty="0">
              <a:solidFill>
                <a:schemeClr val="bg1"/>
              </a:solidFill>
              <a:latin typeface="+mn-lt"/>
              <a:cs typeface="Malayalam MN" pitchFamily="2" charset="0"/>
            </a:rPr>
            <a:t>Targeted Communities</a:t>
          </a:r>
        </a:p>
      </dgm:t>
    </dgm:pt>
    <dgm:pt modelId="{8074EBC2-453E-954D-A191-982F3EB1B74A}" type="parTrans" cxnId="{8C6BE8A0-9AB3-454E-8B52-6170E9DDA727}">
      <dgm:prSet/>
      <dgm:spPr/>
      <dgm:t>
        <a:bodyPr/>
        <a:lstStyle/>
        <a:p>
          <a:endParaRPr lang="en-US"/>
        </a:p>
      </dgm:t>
    </dgm:pt>
    <dgm:pt modelId="{A2874127-B473-0240-93F2-A3E8460A3F2F}" type="sibTrans" cxnId="{8C6BE8A0-9AB3-454E-8B52-6170E9DDA727}">
      <dgm:prSet/>
      <dgm:spPr/>
      <dgm:t>
        <a:bodyPr/>
        <a:lstStyle/>
        <a:p>
          <a:endParaRPr lang="en-US"/>
        </a:p>
      </dgm:t>
    </dgm:pt>
    <dgm:pt modelId="{51E23919-1D54-FF48-BD69-F8DA620F0A8F}">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1200" b="0" dirty="0">
              <a:solidFill>
                <a:schemeClr val="bg1"/>
              </a:solidFill>
              <a:latin typeface="+mn-lt"/>
              <a:cs typeface="Malayalam MN" pitchFamily="2" charset="0"/>
            </a:rPr>
            <a:t>Eligible Entities</a:t>
          </a:r>
        </a:p>
      </dgm:t>
    </dgm:pt>
    <dgm:pt modelId="{5A243923-A749-A14D-B2DF-6F7243A5C917}" type="parTrans" cxnId="{C37FDBB1-4EA7-7441-B952-F758E6970113}">
      <dgm:prSet/>
      <dgm:spPr/>
      <dgm:t>
        <a:bodyPr/>
        <a:lstStyle/>
        <a:p>
          <a:endParaRPr lang="en-US"/>
        </a:p>
      </dgm:t>
    </dgm:pt>
    <dgm:pt modelId="{0EDAA739-56E4-144E-8EDE-05C81C937072}" type="sibTrans" cxnId="{C37FDBB1-4EA7-7441-B952-F758E6970113}">
      <dgm:prSet/>
      <dgm:spPr/>
      <dgm:t>
        <a:bodyPr/>
        <a:lstStyle/>
        <a:p>
          <a:endParaRPr lang="en-US"/>
        </a:p>
      </dgm:t>
    </dgm:pt>
    <dgm:pt modelId="{10FC597F-A18A-BC47-80EB-6C8B367D767C}">
      <dgm:prSet custT="1"/>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sz="3200" b="1">
              <a:effectLst>
                <a:outerShdw blurRad="63500" sx="102000" sy="102000" algn="ctr" rotWithShape="0">
                  <a:prstClr val="black">
                    <a:alpha val="40000"/>
                  </a:prstClr>
                </a:outerShdw>
              </a:effectLst>
              <a:latin typeface="+mn-lt"/>
              <a:cs typeface="Malayalam MN" pitchFamily="2" charset="0"/>
            </a:rPr>
            <a:t>Program Elements</a:t>
          </a:r>
        </a:p>
      </dgm:t>
    </dgm:pt>
    <dgm:pt modelId="{87BF8833-8159-BA42-910F-571B4ABEBDA2}" type="parTrans" cxnId="{7D1A3CBA-F279-F543-957D-7DF667B1404D}">
      <dgm:prSet/>
      <dgm:spPr/>
      <dgm:t>
        <a:bodyPr/>
        <a:lstStyle/>
        <a:p>
          <a:endParaRPr lang="en-US"/>
        </a:p>
      </dgm:t>
    </dgm:pt>
    <dgm:pt modelId="{D798F409-807B-864A-A498-6A5E08EE887A}" type="sibTrans" cxnId="{7D1A3CBA-F279-F543-957D-7DF667B1404D}">
      <dgm:prSet/>
      <dgm:spPr/>
      <dgm:t>
        <a:bodyPr/>
        <a:lstStyle/>
        <a:p>
          <a:endParaRPr lang="en-US"/>
        </a:p>
      </dgm:t>
    </dgm:pt>
    <dgm:pt modelId="{7D9A4418-5A30-4EA4-9D2D-FD322BE9FEB3}">
      <dgm:prSet custT="1"/>
      <dgm:spPr>
        <a:solidFill>
          <a:srgbClr val="C00000"/>
        </a:solidFill>
        <a:ln>
          <a:noFill/>
        </a:ln>
        <a:effectLst>
          <a:glow rad="101600">
            <a:srgbClr val="C00000">
              <a:alpha val="60000"/>
            </a:srgb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200" b="1" dirty="0">
              <a:solidFill>
                <a:schemeClr val="bg1"/>
              </a:solidFill>
              <a:latin typeface="+mn-lt"/>
              <a:cs typeface="Malayalam MN" pitchFamily="2" charset="0"/>
            </a:rPr>
            <a:t>Program Priorities</a:t>
          </a:r>
        </a:p>
      </dgm:t>
    </dgm:pt>
    <dgm:pt modelId="{665FEDF6-FA70-4576-93D4-58E9C5D27474}" type="parTrans" cxnId="{6CFB6D43-2332-4FB3-9B9A-AB91193395B0}">
      <dgm:prSet/>
      <dgm:spPr/>
      <dgm:t>
        <a:bodyPr/>
        <a:lstStyle/>
        <a:p>
          <a:endParaRPr lang="en-US"/>
        </a:p>
      </dgm:t>
    </dgm:pt>
    <dgm:pt modelId="{2F7E6204-617B-48EE-BD17-37CD57DA67AF}" type="sibTrans" cxnId="{6CFB6D43-2332-4FB3-9B9A-AB91193395B0}">
      <dgm:prSet/>
      <dgm:spPr/>
      <dgm:t>
        <a:bodyPr/>
        <a:lstStyle/>
        <a:p>
          <a:endParaRPr lang="en-US"/>
        </a:p>
      </dgm:t>
    </dgm:pt>
    <dgm:pt modelId="{AEDFC00C-8F08-4D6A-9DB6-0C71CF3C9B2F}">
      <dgm:prSet phldrT="[Text]"/>
      <dgm:sp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2700000" algn="tl" rotWithShape="0">
            <a:prstClr val="black">
              <a:alpha val="40000"/>
            </a:prstClr>
          </a:outerShdw>
        </a:effectLst>
      </dgm:spPr>
      <dgm:t>
        <a:bodyPr/>
        <a:lstStyle/>
        <a:p>
          <a:r>
            <a:rPr lang="en-US" b="0" i="0" dirty="0">
              <a:solidFill>
                <a:schemeClr val="bg1"/>
              </a:solidFill>
              <a:latin typeface="+mn-lt"/>
              <a:cs typeface="Malayalam MN" pitchFamily="2" charset="0"/>
            </a:rPr>
            <a:t>Targeted Communities</a:t>
          </a:r>
        </a:p>
      </dgm:t>
    </dgm:pt>
    <dgm:pt modelId="{8AF0EDE2-84F0-44B7-BBE1-D1ED974606F4}" type="parTrans" cxnId="{4C8EE926-6F57-44BF-AD02-9B1FF154FF31}">
      <dgm:prSet/>
      <dgm:spPr/>
      <dgm:t>
        <a:bodyPr/>
        <a:lstStyle/>
        <a:p>
          <a:endParaRPr lang="en-US"/>
        </a:p>
      </dgm:t>
    </dgm:pt>
    <dgm:pt modelId="{250BEDD6-F3B1-49FA-82C0-FD62D1721551}" type="sibTrans" cxnId="{4C8EE926-6F57-44BF-AD02-9B1FF154FF31}">
      <dgm:prSet/>
      <dgm:spPr/>
      <dgm:t>
        <a:bodyPr/>
        <a:lstStyle/>
        <a:p>
          <a:endParaRPr lang="en-US"/>
        </a:p>
      </dgm:t>
    </dgm:pt>
    <dgm:pt modelId="{94694337-1CA0-494D-BE42-FDA8D0DF538E}" type="pres">
      <dgm:prSet presAssocID="{E06402A7-4BBD-1A49-893F-7A377966F530}" presName="composite" presStyleCnt="0">
        <dgm:presLayoutVars>
          <dgm:chMax val="1"/>
          <dgm:dir/>
          <dgm:resizeHandles val="exact"/>
        </dgm:presLayoutVars>
      </dgm:prSet>
      <dgm:spPr/>
    </dgm:pt>
    <dgm:pt modelId="{F122D1DC-8F00-2E43-AD13-1479B9EF4071}" type="pres">
      <dgm:prSet presAssocID="{E06402A7-4BBD-1A49-893F-7A377966F530}" presName="radial" presStyleCnt="0">
        <dgm:presLayoutVars>
          <dgm:animLvl val="ctr"/>
        </dgm:presLayoutVars>
      </dgm:prSet>
      <dgm:spPr/>
    </dgm:pt>
    <dgm:pt modelId="{03002073-7E88-EB4C-8606-4B0D0F6BDE41}" type="pres">
      <dgm:prSet presAssocID="{10FC597F-A18A-BC47-80EB-6C8B367D767C}" presName="centerShape" presStyleLbl="vennNode1" presStyleIdx="0" presStyleCnt="7"/>
      <dgm:spPr/>
    </dgm:pt>
    <dgm:pt modelId="{CA5114AD-DBBA-DC49-9899-E24C48D26DAB}" type="pres">
      <dgm:prSet presAssocID="{51E23919-1D54-FF48-BD69-F8DA620F0A8F}" presName="node" presStyleLbl="vennNode1" presStyleIdx="1" presStyleCnt="7">
        <dgm:presLayoutVars>
          <dgm:bulletEnabled val="1"/>
        </dgm:presLayoutVars>
      </dgm:prSet>
      <dgm:spPr/>
    </dgm:pt>
    <dgm:pt modelId="{EA0EFF2A-DAFC-4E4D-A776-162DF4FEFFFE}" type="pres">
      <dgm:prSet presAssocID="{2A989239-8096-C545-BF64-1600BF3AADC6}" presName="node" presStyleLbl="vennNode1" presStyleIdx="2" presStyleCnt="7">
        <dgm:presLayoutVars>
          <dgm:bulletEnabled val="1"/>
        </dgm:presLayoutVars>
      </dgm:prSet>
      <dgm:spPr/>
    </dgm:pt>
    <dgm:pt modelId="{C027D90A-64E1-0149-AFC1-013BD88F2D3B}" type="pres">
      <dgm:prSet presAssocID="{1A53B02B-8055-3D4D-9B01-5719CA472919}" presName="node" presStyleLbl="vennNode1" presStyleIdx="3" presStyleCnt="7">
        <dgm:presLayoutVars>
          <dgm:bulletEnabled val="1"/>
        </dgm:presLayoutVars>
      </dgm:prSet>
      <dgm:spPr/>
    </dgm:pt>
    <dgm:pt modelId="{D6DA3358-275B-7247-ADEB-775E9D05F19F}" type="pres">
      <dgm:prSet presAssocID="{112044E5-FE6B-DF42-9E83-4482C772C539}" presName="node" presStyleLbl="vennNode1" presStyleIdx="4" presStyleCnt="7">
        <dgm:presLayoutVars>
          <dgm:bulletEnabled val="1"/>
        </dgm:presLayoutVars>
      </dgm:prSet>
      <dgm:spPr/>
    </dgm:pt>
    <dgm:pt modelId="{1B68B6F6-6DA7-4027-B003-C9F8BAF6FD16}" type="pres">
      <dgm:prSet presAssocID="{AEDFC00C-8F08-4D6A-9DB6-0C71CF3C9B2F}" presName="node" presStyleLbl="vennNode1" presStyleIdx="5" presStyleCnt="7">
        <dgm:presLayoutVars>
          <dgm:bulletEnabled val="1"/>
        </dgm:presLayoutVars>
      </dgm:prSet>
      <dgm:spPr/>
    </dgm:pt>
    <dgm:pt modelId="{465C588B-3550-4ECC-B262-4DB7FD628241}" type="pres">
      <dgm:prSet presAssocID="{7D9A4418-5A30-4EA4-9D2D-FD322BE9FEB3}" presName="node" presStyleLbl="vennNode1" presStyleIdx="6" presStyleCnt="7">
        <dgm:presLayoutVars>
          <dgm:bulletEnabled val="1"/>
        </dgm:presLayoutVars>
      </dgm:prSet>
      <dgm:spPr/>
    </dgm:pt>
  </dgm:ptLst>
  <dgm:cxnLst>
    <dgm:cxn modelId="{9D0BF211-83E6-E048-B6C8-8FF47BB913AB}" type="presOf" srcId="{10FC597F-A18A-BC47-80EB-6C8B367D767C}" destId="{03002073-7E88-EB4C-8606-4B0D0F6BDE41}" srcOrd="0" destOrd="0" presId="urn:microsoft.com/office/officeart/2005/8/layout/radial3"/>
    <dgm:cxn modelId="{73C14615-BA46-4718-ABA4-DB997FF4DA60}" type="presOf" srcId="{AEDFC00C-8F08-4D6A-9DB6-0C71CF3C9B2F}" destId="{1B68B6F6-6DA7-4027-B003-C9F8BAF6FD16}" srcOrd="0" destOrd="0" presId="urn:microsoft.com/office/officeart/2005/8/layout/radial3"/>
    <dgm:cxn modelId="{F981FF19-DD09-F349-8475-8A11BF428FD7}" type="presOf" srcId="{E06402A7-4BBD-1A49-893F-7A377966F530}" destId="{94694337-1CA0-494D-BE42-FDA8D0DF538E}" srcOrd="0" destOrd="0" presId="urn:microsoft.com/office/officeart/2005/8/layout/radial3"/>
    <dgm:cxn modelId="{7451071A-396C-5A41-9B6B-B6D4E62D5D0D}" type="presOf" srcId="{2A989239-8096-C545-BF64-1600BF3AADC6}" destId="{EA0EFF2A-DAFC-4E4D-A776-162DF4FEFFFE}" srcOrd="0" destOrd="0" presId="urn:microsoft.com/office/officeart/2005/8/layout/radial3"/>
    <dgm:cxn modelId="{D338621C-67B0-0D4B-A25E-3F4C27DDB856}" type="presOf" srcId="{112044E5-FE6B-DF42-9E83-4482C772C539}" destId="{D6DA3358-275B-7247-ADEB-775E9D05F19F}" srcOrd="0" destOrd="0" presId="urn:microsoft.com/office/officeart/2005/8/layout/radial3"/>
    <dgm:cxn modelId="{4C8EE926-6F57-44BF-AD02-9B1FF154FF31}" srcId="{10FC597F-A18A-BC47-80EB-6C8B367D767C}" destId="{AEDFC00C-8F08-4D6A-9DB6-0C71CF3C9B2F}" srcOrd="4" destOrd="0" parTransId="{8AF0EDE2-84F0-44B7-BBE1-D1ED974606F4}" sibTransId="{250BEDD6-F3B1-49FA-82C0-FD62D1721551}"/>
    <dgm:cxn modelId="{EE21F241-47FD-0840-B580-D486A82481B6}" type="presOf" srcId="{1A53B02B-8055-3D4D-9B01-5719CA472919}" destId="{C027D90A-64E1-0149-AFC1-013BD88F2D3B}" srcOrd="0" destOrd="0" presId="urn:microsoft.com/office/officeart/2005/8/layout/radial3"/>
    <dgm:cxn modelId="{6CFB6D43-2332-4FB3-9B9A-AB91193395B0}" srcId="{10FC597F-A18A-BC47-80EB-6C8B367D767C}" destId="{7D9A4418-5A30-4EA4-9D2D-FD322BE9FEB3}" srcOrd="5" destOrd="0" parTransId="{665FEDF6-FA70-4576-93D4-58E9C5D27474}" sibTransId="{2F7E6204-617B-48EE-BD17-37CD57DA67AF}"/>
    <dgm:cxn modelId="{395EF647-3140-AF40-B3BB-0417A94D9051}" type="presOf" srcId="{51E23919-1D54-FF48-BD69-F8DA620F0A8F}" destId="{CA5114AD-DBBA-DC49-9899-E24C48D26DAB}" srcOrd="0" destOrd="0" presId="urn:microsoft.com/office/officeart/2005/8/layout/radial3"/>
    <dgm:cxn modelId="{59845A50-CB22-4AED-A178-43ED2A77AC2D}" type="presOf" srcId="{7D9A4418-5A30-4EA4-9D2D-FD322BE9FEB3}" destId="{465C588B-3550-4ECC-B262-4DB7FD628241}" srcOrd="0" destOrd="0" presId="urn:microsoft.com/office/officeart/2005/8/layout/radial3"/>
    <dgm:cxn modelId="{21378859-3796-584A-A250-BDB314F16B1F}" srcId="{10FC597F-A18A-BC47-80EB-6C8B367D767C}" destId="{2A989239-8096-C545-BF64-1600BF3AADC6}" srcOrd="1" destOrd="0" parTransId="{D756F3B4-5100-454B-825A-C6B2C8A66CBC}" sibTransId="{1D8A119A-0EF9-9942-B4F0-6B5CAA325415}"/>
    <dgm:cxn modelId="{8C6BE8A0-9AB3-454E-8B52-6170E9DDA727}" srcId="{10FC597F-A18A-BC47-80EB-6C8B367D767C}" destId="{112044E5-FE6B-DF42-9E83-4482C772C539}" srcOrd="3" destOrd="0" parTransId="{8074EBC2-453E-954D-A191-982F3EB1B74A}" sibTransId="{A2874127-B473-0240-93F2-A3E8460A3F2F}"/>
    <dgm:cxn modelId="{C37FDBB1-4EA7-7441-B952-F758E6970113}" srcId="{10FC597F-A18A-BC47-80EB-6C8B367D767C}" destId="{51E23919-1D54-FF48-BD69-F8DA620F0A8F}" srcOrd="0" destOrd="0" parTransId="{5A243923-A749-A14D-B2DF-6F7243A5C917}" sibTransId="{0EDAA739-56E4-144E-8EDE-05C81C937072}"/>
    <dgm:cxn modelId="{E997DFB8-D38E-9247-854C-85955D98FBB8}" srcId="{10FC597F-A18A-BC47-80EB-6C8B367D767C}" destId="{1A53B02B-8055-3D4D-9B01-5719CA472919}" srcOrd="2" destOrd="0" parTransId="{DF20F22B-F90A-5047-9655-484EDB7E063D}" sibTransId="{84F0E6C5-685F-DA42-B744-46FEB5BFE0E7}"/>
    <dgm:cxn modelId="{7D1A3CBA-F279-F543-957D-7DF667B1404D}" srcId="{E06402A7-4BBD-1A49-893F-7A377966F530}" destId="{10FC597F-A18A-BC47-80EB-6C8B367D767C}" srcOrd="0" destOrd="0" parTransId="{87BF8833-8159-BA42-910F-571B4ABEBDA2}" sibTransId="{D798F409-807B-864A-A498-6A5E08EE887A}"/>
    <dgm:cxn modelId="{F1476F0F-950D-3D4C-8375-576F013B82AB}" type="presParOf" srcId="{94694337-1CA0-494D-BE42-FDA8D0DF538E}" destId="{F122D1DC-8F00-2E43-AD13-1479B9EF4071}" srcOrd="0" destOrd="0" presId="urn:microsoft.com/office/officeart/2005/8/layout/radial3"/>
    <dgm:cxn modelId="{C455865F-DBE3-4A45-B1E6-EC089F732329}" type="presParOf" srcId="{F122D1DC-8F00-2E43-AD13-1479B9EF4071}" destId="{03002073-7E88-EB4C-8606-4B0D0F6BDE41}" srcOrd="0" destOrd="0" presId="urn:microsoft.com/office/officeart/2005/8/layout/radial3"/>
    <dgm:cxn modelId="{5A946ED9-70D7-AA47-AE86-FEAD93AF31DA}" type="presParOf" srcId="{F122D1DC-8F00-2E43-AD13-1479B9EF4071}" destId="{CA5114AD-DBBA-DC49-9899-E24C48D26DAB}" srcOrd="1" destOrd="0" presId="urn:microsoft.com/office/officeart/2005/8/layout/radial3"/>
    <dgm:cxn modelId="{F9C16640-CB6A-404D-9C7F-1E5F572255FA}" type="presParOf" srcId="{F122D1DC-8F00-2E43-AD13-1479B9EF4071}" destId="{EA0EFF2A-DAFC-4E4D-A776-162DF4FEFFFE}" srcOrd="2" destOrd="0" presId="urn:microsoft.com/office/officeart/2005/8/layout/radial3"/>
    <dgm:cxn modelId="{09B5ABA9-0F9D-AF43-84B0-6FC6DF9EA82E}" type="presParOf" srcId="{F122D1DC-8F00-2E43-AD13-1479B9EF4071}" destId="{C027D90A-64E1-0149-AFC1-013BD88F2D3B}" srcOrd="3" destOrd="0" presId="urn:microsoft.com/office/officeart/2005/8/layout/radial3"/>
    <dgm:cxn modelId="{23AC3B62-CC57-C644-9DA7-FF6E69F5F6C0}" type="presParOf" srcId="{F122D1DC-8F00-2E43-AD13-1479B9EF4071}" destId="{D6DA3358-275B-7247-ADEB-775E9D05F19F}" srcOrd="4" destOrd="0" presId="urn:microsoft.com/office/officeart/2005/8/layout/radial3"/>
    <dgm:cxn modelId="{DE1F29DE-0A1B-4297-914E-FD11434681BD}" type="presParOf" srcId="{F122D1DC-8F00-2E43-AD13-1479B9EF4071}" destId="{1B68B6F6-6DA7-4027-B003-C9F8BAF6FD16}" srcOrd="5" destOrd="0" presId="urn:microsoft.com/office/officeart/2005/8/layout/radial3"/>
    <dgm:cxn modelId="{2564E645-FA06-4E21-B50E-341E60E74BF5}" type="presParOf" srcId="{F122D1DC-8F00-2E43-AD13-1479B9EF4071}" destId="{465C588B-3550-4ECC-B262-4DB7FD628241}"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5CBBC0-0E68-424F-85D2-E7DAC0C388B6}"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en-US"/>
        </a:p>
      </dgm:t>
    </dgm:pt>
    <dgm:pt modelId="{2C6F5564-1841-2943-BFB0-540F0A893BD0}">
      <dgm:prSet phldrT="[Text]" custT="1"/>
      <dgm:spPr/>
      <dgm:t>
        <a:bodyPr vert="horz"/>
        <a:lstStyle/>
        <a:p>
          <a:pPr>
            <a:buFont typeface="Arial" panose="020B0604020202020204" pitchFamily="34" charset="0"/>
            <a:buChar char="•"/>
          </a:pPr>
          <a:r>
            <a:rPr lang="en-US" sz="1800" b="1"/>
            <a:t>Outreach and Recruitment </a:t>
          </a:r>
        </a:p>
      </dgm:t>
    </dgm:pt>
    <dgm:pt modelId="{8948B489-53AF-4B44-A140-D42BB5BDAB69}" type="parTrans" cxnId="{5A59255B-04F4-A74E-9545-B34A4A2FA457}">
      <dgm:prSet/>
      <dgm:spPr/>
      <dgm:t>
        <a:bodyPr/>
        <a:lstStyle/>
        <a:p>
          <a:endParaRPr lang="en-US" sz="1800"/>
        </a:p>
      </dgm:t>
    </dgm:pt>
    <dgm:pt modelId="{6D7DE231-AA81-AB47-92FB-01B04A5B0B64}" type="sibTrans" cxnId="{5A59255B-04F4-A74E-9545-B34A4A2FA457}">
      <dgm:prSet/>
      <dgm:spPr/>
      <dgm:t>
        <a:bodyPr/>
        <a:lstStyle/>
        <a:p>
          <a:endParaRPr lang="en-US" sz="1800"/>
        </a:p>
      </dgm:t>
    </dgm:pt>
    <dgm:pt modelId="{0BD133D1-0897-944D-B7A9-6C39B82CCC1F}">
      <dgm:prSet phldrT="[Text]" custT="1"/>
      <dgm:spPr/>
      <dgm:t>
        <a:bodyPr vert="horz"/>
        <a:lstStyle/>
        <a:p>
          <a:pPr>
            <a:buFont typeface="Arial" panose="020B0604020202020204" pitchFamily="34" charset="0"/>
            <a:buChar char="•"/>
          </a:pPr>
          <a:r>
            <a:rPr lang="en-US" sz="1800" b="1"/>
            <a:t>Employer Engagement </a:t>
          </a:r>
        </a:p>
      </dgm:t>
    </dgm:pt>
    <dgm:pt modelId="{51E054A5-00D2-464A-905C-B8E0EC769C28}" type="parTrans" cxnId="{1C96196E-1099-E046-B45C-DD3B58B7FB64}">
      <dgm:prSet/>
      <dgm:spPr/>
      <dgm:t>
        <a:bodyPr/>
        <a:lstStyle/>
        <a:p>
          <a:endParaRPr lang="en-US" sz="1800"/>
        </a:p>
      </dgm:t>
    </dgm:pt>
    <dgm:pt modelId="{24899F01-BC50-1647-90C4-A8307AF71F15}" type="sibTrans" cxnId="{1C96196E-1099-E046-B45C-DD3B58B7FB64}">
      <dgm:prSet/>
      <dgm:spPr/>
      <dgm:t>
        <a:bodyPr/>
        <a:lstStyle/>
        <a:p>
          <a:endParaRPr lang="en-US" sz="1800"/>
        </a:p>
      </dgm:t>
    </dgm:pt>
    <dgm:pt modelId="{285E6F6C-12C9-F642-820C-6B3E286FCB5D}">
      <dgm:prSet phldrT="[Text]" custT="1"/>
      <dgm:spPr/>
      <dgm:t>
        <a:bodyPr vert="horz" anchor="ctr"/>
        <a:lstStyle/>
        <a:p>
          <a:pPr algn="ctr">
            <a:buFont typeface="Arial" panose="020B0604020202020204" pitchFamily="34" charset="0"/>
            <a:buChar char="•"/>
          </a:pPr>
          <a:r>
            <a:rPr lang="en-US" sz="1800" b="1"/>
            <a:t>Career Planning </a:t>
          </a:r>
          <a:r>
            <a:rPr lang="en-US" sz="1800"/>
            <a:t> </a:t>
          </a:r>
        </a:p>
      </dgm:t>
    </dgm:pt>
    <dgm:pt modelId="{7DDED381-0DBC-8443-9B1B-7146D8DC2D1E}" type="parTrans" cxnId="{D2717079-FD75-9544-AAB4-8990F5A3DA2E}">
      <dgm:prSet/>
      <dgm:spPr/>
      <dgm:t>
        <a:bodyPr/>
        <a:lstStyle/>
        <a:p>
          <a:endParaRPr lang="en-US" sz="1800"/>
        </a:p>
      </dgm:t>
    </dgm:pt>
    <dgm:pt modelId="{B9159E34-BAE6-AF4A-BAEC-AAB9706418C3}" type="sibTrans" cxnId="{D2717079-FD75-9544-AAB4-8990F5A3DA2E}">
      <dgm:prSet/>
      <dgm:spPr/>
      <dgm:t>
        <a:bodyPr/>
        <a:lstStyle/>
        <a:p>
          <a:endParaRPr lang="en-US" sz="1800"/>
        </a:p>
      </dgm:t>
    </dgm:pt>
    <dgm:pt modelId="{48810DE5-E7D4-D941-8BA3-BBF26381AF60}">
      <dgm:prSet custT="1"/>
      <dgm:spPr/>
      <dgm:t>
        <a:bodyPr vert="horz"/>
        <a:lstStyle/>
        <a:p>
          <a:pPr>
            <a:buFont typeface="Arial" panose="020B0604020202020204" pitchFamily="34" charset="0"/>
            <a:buChar char="•"/>
          </a:pPr>
          <a:r>
            <a:rPr lang="en-US" sz="1800" b="1" dirty="0"/>
            <a:t>Training /Sector –Based/Employability Skills</a:t>
          </a:r>
        </a:p>
      </dgm:t>
    </dgm:pt>
    <dgm:pt modelId="{AADD0A66-0747-F24C-AAD6-F9B4C2185DBC}" type="parTrans" cxnId="{E188474A-F975-294C-9C82-48D1E7B712BC}">
      <dgm:prSet/>
      <dgm:spPr/>
      <dgm:t>
        <a:bodyPr/>
        <a:lstStyle/>
        <a:p>
          <a:endParaRPr lang="en-US" sz="1800"/>
        </a:p>
      </dgm:t>
    </dgm:pt>
    <dgm:pt modelId="{D26231BF-775E-8C4F-8729-FE1C6D09F473}" type="sibTrans" cxnId="{E188474A-F975-294C-9C82-48D1E7B712BC}">
      <dgm:prSet/>
      <dgm:spPr/>
      <dgm:t>
        <a:bodyPr/>
        <a:lstStyle/>
        <a:p>
          <a:endParaRPr lang="en-US" sz="1800"/>
        </a:p>
      </dgm:t>
    </dgm:pt>
    <dgm:pt modelId="{D0153052-A9E5-B344-848B-9D1B597FE1AA}">
      <dgm:prSet custT="1"/>
      <dgm:spPr/>
      <dgm:t>
        <a:bodyPr vert="horz"/>
        <a:lstStyle/>
        <a:p>
          <a:pPr>
            <a:buFont typeface="Arial" panose="020B0604020202020204" pitchFamily="34" charset="0"/>
            <a:buChar char="•"/>
          </a:pPr>
          <a:r>
            <a:rPr lang="en-US" sz="1800" b="1"/>
            <a:t>Placement </a:t>
          </a:r>
        </a:p>
      </dgm:t>
    </dgm:pt>
    <dgm:pt modelId="{A2953F03-C124-0C47-8B7A-12414F6051BE}" type="parTrans" cxnId="{A53A3BD9-C416-4649-98D7-DEE250E02071}">
      <dgm:prSet/>
      <dgm:spPr/>
      <dgm:t>
        <a:bodyPr/>
        <a:lstStyle/>
        <a:p>
          <a:endParaRPr lang="en-US" sz="1800"/>
        </a:p>
      </dgm:t>
    </dgm:pt>
    <dgm:pt modelId="{133768B4-CEFF-BE4F-8705-C0D4366CE66B}" type="sibTrans" cxnId="{A53A3BD9-C416-4649-98D7-DEE250E02071}">
      <dgm:prSet/>
      <dgm:spPr/>
      <dgm:t>
        <a:bodyPr/>
        <a:lstStyle/>
        <a:p>
          <a:endParaRPr lang="en-US" sz="1800"/>
        </a:p>
      </dgm:t>
    </dgm:pt>
    <dgm:pt modelId="{5BA827FD-E315-6249-8368-83DB24009AD3}">
      <dgm:prSet custT="1"/>
      <dgm:spPr/>
      <dgm:t>
        <a:bodyPr vert="horz"/>
        <a:lstStyle/>
        <a:p>
          <a:pPr>
            <a:buFont typeface="Arial" panose="020B0604020202020204" pitchFamily="34" charset="0"/>
            <a:buChar char="•"/>
          </a:pPr>
          <a:r>
            <a:rPr lang="en-US" sz="1800" b="1"/>
            <a:t>Follow-Up </a:t>
          </a:r>
        </a:p>
      </dgm:t>
    </dgm:pt>
    <dgm:pt modelId="{052E1FA8-CA77-0543-A24C-0A7C52A66199}" type="parTrans" cxnId="{05900BCB-10C1-0D4F-B644-C8738133D7D3}">
      <dgm:prSet/>
      <dgm:spPr/>
      <dgm:t>
        <a:bodyPr/>
        <a:lstStyle/>
        <a:p>
          <a:endParaRPr lang="en-US" sz="1800"/>
        </a:p>
      </dgm:t>
    </dgm:pt>
    <dgm:pt modelId="{DF243A6D-290C-A54B-A1B3-D695B187AE1B}" type="sibTrans" cxnId="{05900BCB-10C1-0D4F-B644-C8738133D7D3}">
      <dgm:prSet/>
      <dgm:spPr/>
      <dgm:t>
        <a:bodyPr/>
        <a:lstStyle/>
        <a:p>
          <a:endParaRPr lang="en-US" sz="1800"/>
        </a:p>
      </dgm:t>
    </dgm:pt>
    <dgm:pt modelId="{DF94476A-C323-4FA3-86CC-DF812BAE3F7F}">
      <dgm:prSet custT="1"/>
      <dgm:spPr/>
      <dgm:t>
        <a:bodyPr/>
        <a:lstStyle/>
        <a:p>
          <a:pPr>
            <a:buFont typeface="Arial" panose="020B0604020202020204" pitchFamily="34" charset="0"/>
            <a:buChar char="•"/>
          </a:pPr>
          <a:r>
            <a:rPr lang="en-US" sz="1800" b="1" dirty="0"/>
            <a:t>Supportive Services / Barrier Reduction Funds</a:t>
          </a:r>
        </a:p>
      </dgm:t>
    </dgm:pt>
    <dgm:pt modelId="{3B970189-E8B2-4D49-B6DE-F4B478646E06}" type="parTrans" cxnId="{FD6539B7-67E8-4A7E-B790-CC978760FE8A}">
      <dgm:prSet/>
      <dgm:spPr/>
      <dgm:t>
        <a:bodyPr/>
        <a:lstStyle/>
        <a:p>
          <a:endParaRPr lang="en-US"/>
        </a:p>
      </dgm:t>
    </dgm:pt>
    <dgm:pt modelId="{DB0FBE2C-68B5-4B36-92E2-F5A8BABD9A55}" type="sibTrans" cxnId="{FD6539B7-67E8-4A7E-B790-CC978760FE8A}">
      <dgm:prSet/>
      <dgm:spPr/>
      <dgm:t>
        <a:bodyPr/>
        <a:lstStyle/>
        <a:p>
          <a:endParaRPr lang="en-US"/>
        </a:p>
      </dgm:t>
    </dgm:pt>
    <dgm:pt modelId="{C3C28365-2D66-404A-B006-6BB8B8E1EE43}">
      <dgm:prSet custT="1"/>
      <dgm:spPr/>
      <dgm:t>
        <a:bodyPr vert="horz"/>
        <a:lstStyle/>
        <a:p>
          <a:pPr>
            <a:lnSpc>
              <a:spcPct val="100000"/>
            </a:lnSpc>
            <a:spcAft>
              <a:spcPts val="0"/>
            </a:spcAft>
            <a:buFont typeface="Arial" panose="020B0604020202020204" pitchFamily="34" charset="0"/>
            <a:buChar char="•"/>
          </a:pPr>
          <a:r>
            <a:rPr lang="en-US" sz="1800" b="1" dirty="0"/>
            <a:t>Work-Based Learning /</a:t>
          </a:r>
        </a:p>
        <a:p>
          <a:pPr>
            <a:lnSpc>
              <a:spcPct val="100000"/>
            </a:lnSpc>
            <a:spcAft>
              <a:spcPts val="0"/>
            </a:spcAft>
            <a:buFont typeface="Arial" panose="020B0604020202020204" pitchFamily="34" charset="0"/>
            <a:buChar char="•"/>
          </a:pPr>
          <a:r>
            <a:rPr lang="en-US" sz="1800" b="1" dirty="0"/>
            <a:t> Work-Based Training </a:t>
          </a:r>
        </a:p>
      </dgm:t>
    </dgm:pt>
    <dgm:pt modelId="{A578E260-D590-5141-85E3-70E19D7B3E30}" type="sibTrans" cxnId="{0A83B197-142F-D642-A153-C7445E72FBC2}">
      <dgm:prSet/>
      <dgm:spPr/>
      <dgm:t>
        <a:bodyPr/>
        <a:lstStyle/>
        <a:p>
          <a:endParaRPr lang="en-US" sz="1800"/>
        </a:p>
      </dgm:t>
    </dgm:pt>
    <dgm:pt modelId="{13FEE412-BA8B-544D-AFEC-366E424CDC23}" type="parTrans" cxnId="{0A83B197-142F-D642-A153-C7445E72FBC2}">
      <dgm:prSet/>
      <dgm:spPr/>
      <dgm:t>
        <a:bodyPr/>
        <a:lstStyle/>
        <a:p>
          <a:endParaRPr lang="en-US" sz="1800"/>
        </a:p>
      </dgm:t>
    </dgm:pt>
    <dgm:pt modelId="{7A24E677-6FAA-F64F-8C5B-EE3A3F51AC79}" type="pres">
      <dgm:prSet presAssocID="{705CBBC0-0E68-424F-85D2-E7DAC0C388B6}" presName="diagram" presStyleCnt="0">
        <dgm:presLayoutVars>
          <dgm:dir/>
          <dgm:resizeHandles val="exact"/>
        </dgm:presLayoutVars>
      </dgm:prSet>
      <dgm:spPr/>
    </dgm:pt>
    <dgm:pt modelId="{E9DC9205-2792-0E48-A602-456DD9FA7917}" type="pres">
      <dgm:prSet presAssocID="{2C6F5564-1841-2943-BFB0-540F0A893BD0}" presName="node" presStyleLbl="node1" presStyleIdx="0" presStyleCnt="8">
        <dgm:presLayoutVars>
          <dgm:bulletEnabled val="1"/>
        </dgm:presLayoutVars>
      </dgm:prSet>
      <dgm:spPr/>
    </dgm:pt>
    <dgm:pt modelId="{70B9C2E2-9A17-7A47-AC43-9EA2F8C91B8C}" type="pres">
      <dgm:prSet presAssocID="{6D7DE231-AA81-AB47-92FB-01B04A5B0B64}" presName="sibTrans" presStyleCnt="0"/>
      <dgm:spPr/>
    </dgm:pt>
    <dgm:pt modelId="{58904253-5B70-E144-BABA-55E3AA37D5F0}" type="pres">
      <dgm:prSet presAssocID="{0BD133D1-0897-944D-B7A9-6C39B82CCC1F}" presName="node" presStyleLbl="node1" presStyleIdx="1" presStyleCnt="8">
        <dgm:presLayoutVars>
          <dgm:bulletEnabled val="1"/>
        </dgm:presLayoutVars>
      </dgm:prSet>
      <dgm:spPr/>
    </dgm:pt>
    <dgm:pt modelId="{A7E6FCA3-F036-6244-ACCB-9B927782BFE2}" type="pres">
      <dgm:prSet presAssocID="{24899F01-BC50-1647-90C4-A8307AF71F15}" presName="sibTrans" presStyleCnt="0"/>
      <dgm:spPr/>
    </dgm:pt>
    <dgm:pt modelId="{B541DEBD-6254-3F44-ABAB-42F7DA2B96B5}" type="pres">
      <dgm:prSet presAssocID="{285E6F6C-12C9-F642-820C-6B3E286FCB5D}" presName="node" presStyleLbl="node1" presStyleIdx="2" presStyleCnt="8">
        <dgm:presLayoutVars>
          <dgm:bulletEnabled val="1"/>
        </dgm:presLayoutVars>
      </dgm:prSet>
      <dgm:spPr/>
    </dgm:pt>
    <dgm:pt modelId="{CF3F30BB-91DD-9B4F-93C7-A434ED69C054}" type="pres">
      <dgm:prSet presAssocID="{B9159E34-BAE6-AF4A-BAEC-AAB9706418C3}" presName="sibTrans" presStyleCnt="0"/>
      <dgm:spPr/>
    </dgm:pt>
    <dgm:pt modelId="{9DBD7B01-C454-4E40-AC67-431C1846AD18}" type="pres">
      <dgm:prSet presAssocID="{48810DE5-E7D4-D941-8BA3-BBF26381AF60}" presName="node" presStyleLbl="node1" presStyleIdx="3" presStyleCnt="8" custScaleY="108527">
        <dgm:presLayoutVars>
          <dgm:bulletEnabled val="1"/>
        </dgm:presLayoutVars>
      </dgm:prSet>
      <dgm:spPr/>
    </dgm:pt>
    <dgm:pt modelId="{43717605-04D4-6F4F-A854-FF9FCBD24C2D}" type="pres">
      <dgm:prSet presAssocID="{D26231BF-775E-8C4F-8729-FE1C6D09F473}" presName="sibTrans" presStyleCnt="0"/>
      <dgm:spPr/>
    </dgm:pt>
    <dgm:pt modelId="{F9363152-2F6C-F048-9791-2B5C261F19B0}" type="pres">
      <dgm:prSet presAssocID="{C3C28365-2D66-404A-B006-6BB8B8E1EE43}" presName="node" presStyleLbl="node1" presStyleIdx="4" presStyleCnt="8">
        <dgm:presLayoutVars>
          <dgm:bulletEnabled val="1"/>
        </dgm:presLayoutVars>
      </dgm:prSet>
      <dgm:spPr/>
    </dgm:pt>
    <dgm:pt modelId="{62DC08F3-5820-F347-AA90-4D5DB8D9BA5F}" type="pres">
      <dgm:prSet presAssocID="{A578E260-D590-5141-85E3-70E19D7B3E30}" presName="sibTrans" presStyleCnt="0"/>
      <dgm:spPr/>
    </dgm:pt>
    <dgm:pt modelId="{1DB4235D-A864-4C97-86FD-562553C8307E}" type="pres">
      <dgm:prSet presAssocID="{DF94476A-C323-4FA3-86CC-DF812BAE3F7F}" presName="node" presStyleLbl="node1" presStyleIdx="5" presStyleCnt="8">
        <dgm:presLayoutVars>
          <dgm:bulletEnabled val="1"/>
        </dgm:presLayoutVars>
      </dgm:prSet>
      <dgm:spPr/>
    </dgm:pt>
    <dgm:pt modelId="{B45EBB77-5060-43AD-AAF5-14279CAA3BFD}" type="pres">
      <dgm:prSet presAssocID="{DB0FBE2C-68B5-4B36-92E2-F5A8BABD9A55}" presName="sibTrans" presStyleCnt="0"/>
      <dgm:spPr/>
    </dgm:pt>
    <dgm:pt modelId="{07902AF2-D7AA-F043-AB82-39CFFDA0FDB5}" type="pres">
      <dgm:prSet presAssocID="{D0153052-A9E5-B344-848B-9D1B597FE1AA}" presName="node" presStyleLbl="node1" presStyleIdx="6" presStyleCnt="8">
        <dgm:presLayoutVars>
          <dgm:bulletEnabled val="1"/>
        </dgm:presLayoutVars>
      </dgm:prSet>
      <dgm:spPr/>
    </dgm:pt>
    <dgm:pt modelId="{3A551EAF-0F68-5447-A777-99C82446FD7E}" type="pres">
      <dgm:prSet presAssocID="{133768B4-CEFF-BE4F-8705-C0D4366CE66B}" presName="sibTrans" presStyleCnt="0"/>
      <dgm:spPr/>
    </dgm:pt>
    <dgm:pt modelId="{BA459F2E-638C-444B-8E59-15748D5A1DD6}" type="pres">
      <dgm:prSet presAssocID="{5BA827FD-E315-6249-8368-83DB24009AD3}" presName="node" presStyleLbl="node1" presStyleIdx="7" presStyleCnt="8">
        <dgm:presLayoutVars>
          <dgm:bulletEnabled val="1"/>
        </dgm:presLayoutVars>
      </dgm:prSet>
      <dgm:spPr/>
    </dgm:pt>
  </dgm:ptLst>
  <dgm:cxnLst>
    <dgm:cxn modelId="{957BFF2A-2121-E342-AA45-77160733D20E}" type="presOf" srcId="{705CBBC0-0E68-424F-85D2-E7DAC0C388B6}" destId="{7A24E677-6FAA-F64F-8C5B-EE3A3F51AC79}" srcOrd="0" destOrd="0" presId="urn:microsoft.com/office/officeart/2005/8/layout/default"/>
    <dgm:cxn modelId="{9359DC39-F85D-F945-A41F-39460E6AF834}" type="presOf" srcId="{285E6F6C-12C9-F642-820C-6B3E286FCB5D}" destId="{B541DEBD-6254-3F44-ABAB-42F7DA2B96B5}" srcOrd="0" destOrd="0" presId="urn:microsoft.com/office/officeart/2005/8/layout/default"/>
    <dgm:cxn modelId="{ED841740-5A36-4644-83AA-D3A44BA7E708}" type="presOf" srcId="{C3C28365-2D66-404A-B006-6BB8B8E1EE43}" destId="{F9363152-2F6C-F048-9791-2B5C261F19B0}" srcOrd="0" destOrd="0" presId="urn:microsoft.com/office/officeart/2005/8/layout/default"/>
    <dgm:cxn modelId="{5A59255B-04F4-A74E-9545-B34A4A2FA457}" srcId="{705CBBC0-0E68-424F-85D2-E7DAC0C388B6}" destId="{2C6F5564-1841-2943-BFB0-540F0A893BD0}" srcOrd="0" destOrd="0" parTransId="{8948B489-53AF-4B44-A140-D42BB5BDAB69}" sibTransId="{6D7DE231-AA81-AB47-92FB-01B04A5B0B64}"/>
    <dgm:cxn modelId="{73B3935C-E0B0-364B-BE3D-A1C7D9DCD554}" type="presOf" srcId="{48810DE5-E7D4-D941-8BA3-BBF26381AF60}" destId="{9DBD7B01-C454-4E40-AC67-431C1846AD18}" srcOrd="0" destOrd="0" presId="urn:microsoft.com/office/officeart/2005/8/layout/default"/>
    <dgm:cxn modelId="{BAC35B66-719B-B243-B06F-872102A0F124}" type="presOf" srcId="{5BA827FD-E315-6249-8368-83DB24009AD3}" destId="{BA459F2E-638C-444B-8E59-15748D5A1DD6}" srcOrd="0" destOrd="0" presId="urn:microsoft.com/office/officeart/2005/8/layout/default"/>
    <dgm:cxn modelId="{B742F946-4CBA-4F49-BFE9-8DFC4026F65C}" type="presOf" srcId="{2C6F5564-1841-2943-BFB0-540F0A893BD0}" destId="{E9DC9205-2792-0E48-A602-456DD9FA7917}" srcOrd="0" destOrd="0" presId="urn:microsoft.com/office/officeart/2005/8/layout/default"/>
    <dgm:cxn modelId="{E188474A-F975-294C-9C82-48D1E7B712BC}" srcId="{705CBBC0-0E68-424F-85D2-E7DAC0C388B6}" destId="{48810DE5-E7D4-D941-8BA3-BBF26381AF60}" srcOrd="3" destOrd="0" parTransId="{AADD0A66-0747-F24C-AAD6-F9B4C2185DBC}" sibTransId="{D26231BF-775E-8C4F-8729-FE1C6D09F473}"/>
    <dgm:cxn modelId="{1C96196E-1099-E046-B45C-DD3B58B7FB64}" srcId="{705CBBC0-0E68-424F-85D2-E7DAC0C388B6}" destId="{0BD133D1-0897-944D-B7A9-6C39B82CCC1F}" srcOrd="1" destOrd="0" parTransId="{51E054A5-00D2-464A-905C-B8E0EC769C28}" sibTransId="{24899F01-BC50-1647-90C4-A8307AF71F15}"/>
    <dgm:cxn modelId="{D2717079-FD75-9544-AAB4-8990F5A3DA2E}" srcId="{705CBBC0-0E68-424F-85D2-E7DAC0C388B6}" destId="{285E6F6C-12C9-F642-820C-6B3E286FCB5D}" srcOrd="2" destOrd="0" parTransId="{7DDED381-0DBC-8443-9B1B-7146D8DC2D1E}" sibTransId="{B9159E34-BAE6-AF4A-BAEC-AAB9706418C3}"/>
    <dgm:cxn modelId="{5F59F696-0A68-BD41-91B3-3B6EEE1038B7}" type="presOf" srcId="{0BD133D1-0897-944D-B7A9-6C39B82CCC1F}" destId="{58904253-5B70-E144-BABA-55E3AA37D5F0}" srcOrd="0" destOrd="0" presId="urn:microsoft.com/office/officeart/2005/8/layout/default"/>
    <dgm:cxn modelId="{0A83B197-142F-D642-A153-C7445E72FBC2}" srcId="{705CBBC0-0E68-424F-85D2-E7DAC0C388B6}" destId="{C3C28365-2D66-404A-B006-6BB8B8E1EE43}" srcOrd="4" destOrd="0" parTransId="{13FEE412-BA8B-544D-AFEC-366E424CDC23}" sibTransId="{A578E260-D590-5141-85E3-70E19D7B3E30}"/>
    <dgm:cxn modelId="{FD6539B7-67E8-4A7E-B790-CC978760FE8A}" srcId="{705CBBC0-0E68-424F-85D2-E7DAC0C388B6}" destId="{DF94476A-C323-4FA3-86CC-DF812BAE3F7F}" srcOrd="5" destOrd="0" parTransId="{3B970189-E8B2-4D49-B6DE-F4B478646E06}" sibTransId="{DB0FBE2C-68B5-4B36-92E2-F5A8BABD9A55}"/>
    <dgm:cxn modelId="{7E6D64C9-74E3-DD46-B0A6-ACBCA655735C}" type="presOf" srcId="{D0153052-A9E5-B344-848B-9D1B597FE1AA}" destId="{07902AF2-D7AA-F043-AB82-39CFFDA0FDB5}" srcOrd="0" destOrd="0" presId="urn:microsoft.com/office/officeart/2005/8/layout/default"/>
    <dgm:cxn modelId="{05900BCB-10C1-0D4F-B644-C8738133D7D3}" srcId="{705CBBC0-0E68-424F-85D2-E7DAC0C388B6}" destId="{5BA827FD-E315-6249-8368-83DB24009AD3}" srcOrd="7" destOrd="0" parTransId="{052E1FA8-CA77-0543-A24C-0A7C52A66199}" sibTransId="{DF243A6D-290C-A54B-A1B3-D695B187AE1B}"/>
    <dgm:cxn modelId="{3E00B0D1-7439-4094-A57C-6A0F206D3605}" type="presOf" srcId="{DF94476A-C323-4FA3-86CC-DF812BAE3F7F}" destId="{1DB4235D-A864-4C97-86FD-562553C8307E}" srcOrd="0" destOrd="0" presId="urn:microsoft.com/office/officeart/2005/8/layout/default"/>
    <dgm:cxn modelId="{A53A3BD9-C416-4649-98D7-DEE250E02071}" srcId="{705CBBC0-0E68-424F-85D2-E7DAC0C388B6}" destId="{D0153052-A9E5-B344-848B-9D1B597FE1AA}" srcOrd="6" destOrd="0" parTransId="{A2953F03-C124-0C47-8B7A-12414F6051BE}" sibTransId="{133768B4-CEFF-BE4F-8705-C0D4366CE66B}"/>
    <dgm:cxn modelId="{0587789B-A880-004E-8B0E-93C4C6B4B6B8}" type="presParOf" srcId="{7A24E677-6FAA-F64F-8C5B-EE3A3F51AC79}" destId="{E9DC9205-2792-0E48-A602-456DD9FA7917}" srcOrd="0" destOrd="0" presId="urn:microsoft.com/office/officeart/2005/8/layout/default"/>
    <dgm:cxn modelId="{CE189B23-3379-904E-9C3F-70774EE6639A}" type="presParOf" srcId="{7A24E677-6FAA-F64F-8C5B-EE3A3F51AC79}" destId="{70B9C2E2-9A17-7A47-AC43-9EA2F8C91B8C}" srcOrd="1" destOrd="0" presId="urn:microsoft.com/office/officeart/2005/8/layout/default"/>
    <dgm:cxn modelId="{E1AB8F5C-4970-B540-A61B-F3482C76035F}" type="presParOf" srcId="{7A24E677-6FAA-F64F-8C5B-EE3A3F51AC79}" destId="{58904253-5B70-E144-BABA-55E3AA37D5F0}" srcOrd="2" destOrd="0" presId="urn:microsoft.com/office/officeart/2005/8/layout/default"/>
    <dgm:cxn modelId="{FD51585C-9AEC-E244-B14A-6741DB9DAE80}" type="presParOf" srcId="{7A24E677-6FAA-F64F-8C5B-EE3A3F51AC79}" destId="{A7E6FCA3-F036-6244-ACCB-9B927782BFE2}" srcOrd="3" destOrd="0" presId="urn:microsoft.com/office/officeart/2005/8/layout/default"/>
    <dgm:cxn modelId="{677C42C1-CF6A-1942-BD3C-E6D1EA7BC2FA}" type="presParOf" srcId="{7A24E677-6FAA-F64F-8C5B-EE3A3F51AC79}" destId="{B541DEBD-6254-3F44-ABAB-42F7DA2B96B5}" srcOrd="4" destOrd="0" presId="urn:microsoft.com/office/officeart/2005/8/layout/default"/>
    <dgm:cxn modelId="{BFCEA153-4A4A-4F4D-88FA-27451DE733BD}" type="presParOf" srcId="{7A24E677-6FAA-F64F-8C5B-EE3A3F51AC79}" destId="{CF3F30BB-91DD-9B4F-93C7-A434ED69C054}" srcOrd="5" destOrd="0" presId="urn:microsoft.com/office/officeart/2005/8/layout/default"/>
    <dgm:cxn modelId="{71D4FAE9-22D6-044C-A4FC-4919A3CB93D5}" type="presParOf" srcId="{7A24E677-6FAA-F64F-8C5B-EE3A3F51AC79}" destId="{9DBD7B01-C454-4E40-AC67-431C1846AD18}" srcOrd="6" destOrd="0" presId="urn:microsoft.com/office/officeart/2005/8/layout/default"/>
    <dgm:cxn modelId="{D7ED9F45-66ED-694D-BF2B-80E2C0833349}" type="presParOf" srcId="{7A24E677-6FAA-F64F-8C5B-EE3A3F51AC79}" destId="{43717605-04D4-6F4F-A854-FF9FCBD24C2D}" srcOrd="7" destOrd="0" presId="urn:microsoft.com/office/officeart/2005/8/layout/default"/>
    <dgm:cxn modelId="{74EDC3C0-605F-0645-9311-80F52C312A51}" type="presParOf" srcId="{7A24E677-6FAA-F64F-8C5B-EE3A3F51AC79}" destId="{F9363152-2F6C-F048-9791-2B5C261F19B0}" srcOrd="8" destOrd="0" presId="urn:microsoft.com/office/officeart/2005/8/layout/default"/>
    <dgm:cxn modelId="{F349F5B3-9001-2A49-B020-BB8B7F15E546}" type="presParOf" srcId="{7A24E677-6FAA-F64F-8C5B-EE3A3F51AC79}" destId="{62DC08F3-5820-F347-AA90-4D5DB8D9BA5F}" srcOrd="9" destOrd="0" presId="urn:microsoft.com/office/officeart/2005/8/layout/default"/>
    <dgm:cxn modelId="{06D98273-07E3-4285-ACE1-CA2FCCDF16CE}" type="presParOf" srcId="{7A24E677-6FAA-F64F-8C5B-EE3A3F51AC79}" destId="{1DB4235D-A864-4C97-86FD-562553C8307E}" srcOrd="10" destOrd="0" presId="urn:microsoft.com/office/officeart/2005/8/layout/default"/>
    <dgm:cxn modelId="{EC79D4BC-1D6F-4BB6-8865-5B5C12D599E9}" type="presParOf" srcId="{7A24E677-6FAA-F64F-8C5B-EE3A3F51AC79}" destId="{B45EBB77-5060-43AD-AAF5-14279CAA3BFD}" srcOrd="11" destOrd="0" presId="urn:microsoft.com/office/officeart/2005/8/layout/default"/>
    <dgm:cxn modelId="{7E2EABC9-E2A2-684F-99F1-31561584E5BF}" type="presParOf" srcId="{7A24E677-6FAA-F64F-8C5B-EE3A3F51AC79}" destId="{07902AF2-D7AA-F043-AB82-39CFFDA0FDB5}" srcOrd="12" destOrd="0" presId="urn:microsoft.com/office/officeart/2005/8/layout/default"/>
    <dgm:cxn modelId="{54546FE6-5450-2F4F-BC77-4371385C2573}" type="presParOf" srcId="{7A24E677-6FAA-F64F-8C5B-EE3A3F51AC79}" destId="{3A551EAF-0F68-5447-A777-99C82446FD7E}" srcOrd="13" destOrd="0" presId="urn:microsoft.com/office/officeart/2005/8/layout/default"/>
    <dgm:cxn modelId="{BA716A5F-E790-1B4A-9C3E-8CD6FB1B568B}" type="presParOf" srcId="{7A24E677-6FAA-F64F-8C5B-EE3A3F51AC79}" destId="{BA459F2E-638C-444B-8E59-15748D5A1DD6}"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705CBBC0-0E68-424F-85D2-E7DAC0C388B6}"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en-US"/>
        </a:p>
      </dgm:t>
    </dgm:pt>
    <dgm:pt modelId="{2C6F5564-1841-2943-BFB0-540F0A893BD0}">
      <dgm:prSet phldrT="[Text]" custT="1"/>
      <dgm:spPr/>
      <dgm:t>
        <a:bodyPr vert="horz"/>
        <a:lstStyle/>
        <a:p>
          <a:pPr>
            <a:buFont typeface="Arial" panose="020B0604020202020204" pitchFamily="34" charset="0"/>
            <a:buChar char="•"/>
          </a:pPr>
          <a:r>
            <a:rPr lang="en-US" sz="800" b="1"/>
            <a:t>Outreach and Recruitment </a:t>
          </a:r>
        </a:p>
      </dgm:t>
    </dgm:pt>
    <dgm:pt modelId="{8948B489-53AF-4B44-A140-D42BB5BDAB69}" type="parTrans" cxnId="{5A59255B-04F4-A74E-9545-B34A4A2FA457}">
      <dgm:prSet/>
      <dgm:spPr/>
      <dgm:t>
        <a:bodyPr/>
        <a:lstStyle/>
        <a:p>
          <a:endParaRPr lang="en-US" sz="800"/>
        </a:p>
      </dgm:t>
    </dgm:pt>
    <dgm:pt modelId="{6D7DE231-AA81-AB47-92FB-01B04A5B0B64}" type="sibTrans" cxnId="{5A59255B-04F4-A74E-9545-B34A4A2FA457}">
      <dgm:prSet/>
      <dgm:spPr/>
      <dgm:t>
        <a:bodyPr/>
        <a:lstStyle/>
        <a:p>
          <a:endParaRPr lang="en-US" sz="800"/>
        </a:p>
      </dgm:t>
    </dgm:pt>
    <dgm:pt modelId="{0BD133D1-0897-944D-B7A9-6C39B82CCC1F}">
      <dgm:prSet phldrT="[Text]" custT="1"/>
      <dgm:spPr/>
      <dgm:t>
        <a:bodyPr vert="horz"/>
        <a:lstStyle/>
        <a:p>
          <a:pPr>
            <a:buFont typeface="Arial" panose="020B0604020202020204" pitchFamily="34" charset="0"/>
            <a:buChar char="•"/>
          </a:pPr>
          <a:r>
            <a:rPr lang="en-US" sz="800" b="1"/>
            <a:t>Employer Engagement </a:t>
          </a:r>
        </a:p>
      </dgm:t>
    </dgm:pt>
    <dgm:pt modelId="{51E054A5-00D2-464A-905C-B8E0EC769C28}" type="parTrans" cxnId="{1C96196E-1099-E046-B45C-DD3B58B7FB64}">
      <dgm:prSet/>
      <dgm:spPr/>
      <dgm:t>
        <a:bodyPr/>
        <a:lstStyle/>
        <a:p>
          <a:endParaRPr lang="en-US" sz="800"/>
        </a:p>
      </dgm:t>
    </dgm:pt>
    <dgm:pt modelId="{24899F01-BC50-1647-90C4-A8307AF71F15}" type="sibTrans" cxnId="{1C96196E-1099-E046-B45C-DD3B58B7FB64}">
      <dgm:prSet/>
      <dgm:spPr/>
      <dgm:t>
        <a:bodyPr/>
        <a:lstStyle/>
        <a:p>
          <a:endParaRPr lang="en-US" sz="800"/>
        </a:p>
      </dgm:t>
    </dgm:pt>
    <dgm:pt modelId="{285E6F6C-12C9-F642-820C-6B3E286FCB5D}">
      <dgm:prSet phldrT="[Tex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nchor="ctr"/>
        <a:lstStyle/>
        <a:p>
          <a:pPr algn="ctr">
            <a:buFont typeface="Arial" panose="020B0604020202020204" pitchFamily="34" charset="0"/>
            <a:buChar char="•"/>
          </a:pPr>
          <a:r>
            <a:rPr lang="en-US" sz="800" b="1"/>
            <a:t>Career Planning </a:t>
          </a:r>
          <a:r>
            <a:rPr lang="en-US" sz="800"/>
            <a:t> </a:t>
          </a:r>
        </a:p>
      </dgm:t>
    </dgm:pt>
    <dgm:pt modelId="{7DDED381-0DBC-8443-9B1B-7146D8DC2D1E}" type="parTrans" cxnId="{D2717079-FD75-9544-AAB4-8990F5A3DA2E}">
      <dgm:prSet/>
      <dgm:spPr/>
      <dgm:t>
        <a:bodyPr/>
        <a:lstStyle/>
        <a:p>
          <a:endParaRPr lang="en-US" sz="800"/>
        </a:p>
      </dgm:t>
    </dgm:pt>
    <dgm:pt modelId="{B9159E34-BAE6-AF4A-BAEC-AAB9706418C3}" type="sibTrans" cxnId="{D2717079-FD75-9544-AAB4-8990F5A3DA2E}">
      <dgm:prSet/>
      <dgm:spPr/>
      <dgm:t>
        <a:bodyPr/>
        <a:lstStyle/>
        <a:p>
          <a:endParaRPr lang="en-US" sz="800"/>
        </a:p>
      </dgm:t>
    </dgm:pt>
    <dgm:pt modelId="{48810DE5-E7D4-D941-8BA3-BBF26381AF60}">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Training </a:t>
          </a:r>
        </a:p>
      </dgm:t>
    </dgm:pt>
    <dgm:pt modelId="{AADD0A66-0747-F24C-AAD6-F9B4C2185DBC}" type="parTrans" cxnId="{E188474A-F975-294C-9C82-48D1E7B712BC}">
      <dgm:prSet/>
      <dgm:spPr/>
      <dgm:t>
        <a:bodyPr/>
        <a:lstStyle/>
        <a:p>
          <a:endParaRPr lang="en-US" sz="800"/>
        </a:p>
      </dgm:t>
    </dgm:pt>
    <dgm:pt modelId="{D26231BF-775E-8C4F-8729-FE1C6D09F473}" type="sibTrans" cxnId="{E188474A-F975-294C-9C82-48D1E7B712BC}">
      <dgm:prSet/>
      <dgm:spPr/>
      <dgm:t>
        <a:bodyPr/>
        <a:lstStyle/>
        <a:p>
          <a:endParaRPr lang="en-US" sz="800"/>
        </a:p>
      </dgm:t>
    </dgm:pt>
    <dgm:pt modelId="{C3C28365-2D66-404A-B006-6BB8B8E1EE4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lnSpc>
              <a:spcPct val="100000"/>
            </a:lnSpc>
            <a:spcAft>
              <a:spcPts val="0"/>
            </a:spcAft>
            <a:buFont typeface="Arial" panose="020B0604020202020204" pitchFamily="34" charset="0"/>
            <a:buChar char="•"/>
          </a:pPr>
          <a:r>
            <a:rPr lang="en-US" sz="800" b="1"/>
            <a:t>Work-Based Learning /</a:t>
          </a:r>
        </a:p>
        <a:p>
          <a:pPr>
            <a:lnSpc>
              <a:spcPct val="100000"/>
            </a:lnSpc>
            <a:spcAft>
              <a:spcPts val="0"/>
            </a:spcAft>
            <a:buFont typeface="Arial" panose="020B0604020202020204" pitchFamily="34" charset="0"/>
            <a:buChar char="•"/>
          </a:pPr>
          <a:r>
            <a:rPr lang="en-US" sz="800" b="1"/>
            <a:t> Work-Based Training </a:t>
          </a:r>
        </a:p>
      </dgm:t>
    </dgm:pt>
    <dgm:pt modelId="{13FEE412-BA8B-544D-AFEC-366E424CDC23}" type="parTrans" cxnId="{0A83B197-142F-D642-A153-C7445E72FBC2}">
      <dgm:prSet/>
      <dgm:spPr/>
      <dgm:t>
        <a:bodyPr/>
        <a:lstStyle/>
        <a:p>
          <a:endParaRPr lang="en-US" sz="800"/>
        </a:p>
      </dgm:t>
    </dgm:pt>
    <dgm:pt modelId="{A578E260-D590-5141-85E3-70E19D7B3E30}" type="sibTrans" cxnId="{0A83B197-142F-D642-A153-C7445E72FBC2}">
      <dgm:prSet/>
      <dgm:spPr/>
      <dgm:t>
        <a:bodyPr/>
        <a:lstStyle/>
        <a:p>
          <a:endParaRPr lang="en-US" sz="800"/>
        </a:p>
      </dgm:t>
    </dgm:pt>
    <dgm:pt modelId="{7B39E6BC-0DB4-1B4C-BE25-32E252D299E5}">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dirty="0"/>
            <a:t>Supportive Services / Barrier Reduction Funds </a:t>
          </a:r>
        </a:p>
      </dgm:t>
    </dgm:pt>
    <dgm:pt modelId="{547773DF-C7C9-A647-A203-9E188129A0FF}" type="parTrans" cxnId="{4294197A-379D-3F4E-AA0A-6182E7412BE5}">
      <dgm:prSet/>
      <dgm:spPr/>
      <dgm:t>
        <a:bodyPr/>
        <a:lstStyle/>
        <a:p>
          <a:endParaRPr lang="en-US" sz="800"/>
        </a:p>
      </dgm:t>
    </dgm:pt>
    <dgm:pt modelId="{2D57D365-1F8F-4144-9AC4-8E3BD9B46E75}" type="sibTrans" cxnId="{4294197A-379D-3F4E-AA0A-6182E7412BE5}">
      <dgm:prSet/>
      <dgm:spPr/>
      <dgm:t>
        <a:bodyPr/>
        <a:lstStyle/>
        <a:p>
          <a:endParaRPr lang="en-US" sz="800"/>
        </a:p>
      </dgm:t>
    </dgm:pt>
    <dgm:pt modelId="{D0153052-A9E5-B344-848B-9D1B597FE1AA}">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Placement </a:t>
          </a:r>
        </a:p>
      </dgm:t>
    </dgm:pt>
    <dgm:pt modelId="{A2953F03-C124-0C47-8B7A-12414F6051BE}" type="parTrans" cxnId="{A53A3BD9-C416-4649-98D7-DEE250E02071}">
      <dgm:prSet/>
      <dgm:spPr/>
      <dgm:t>
        <a:bodyPr/>
        <a:lstStyle/>
        <a:p>
          <a:endParaRPr lang="en-US" sz="800"/>
        </a:p>
      </dgm:t>
    </dgm:pt>
    <dgm:pt modelId="{133768B4-CEFF-BE4F-8705-C0D4366CE66B}" type="sibTrans" cxnId="{A53A3BD9-C416-4649-98D7-DEE250E02071}">
      <dgm:prSet/>
      <dgm:spPr/>
      <dgm:t>
        <a:bodyPr/>
        <a:lstStyle/>
        <a:p>
          <a:endParaRPr lang="en-US" sz="800"/>
        </a:p>
      </dgm:t>
    </dgm:pt>
    <dgm:pt modelId="{5BA827FD-E315-6249-8368-83DB24009AD3}">
      <dgm:prSet custT="1"/>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vert="horz"/>
        <a:lstStyle/>
        <a:p>
          <a:pPr>
            <a:buFont typeface="Arial" panose="020B0604020202020204" pitchFamily="34" charset="0"/>
            <a:buChar char="•"/>
          </a:pPr>
          <a:r>
            <a:rPr lang="en-US" sz="800" b="1"/>
            <a:t>Follow-Up </a:t>
          </a:r>
        </a:p>
      </dgm:t>
    </dgm:pt>
    <dgm:pt modelId="{052E1FA8-CA77-0543-A24C-0A7C52A66199}" type="parTrans" cxnId="{05900BCB-10C1-0D4F-B644-C8738133D7D3}">
      <dgm:prSet/>
      <dgm:spPr/>
      <dgm:t>
        <a:bodyPr/>
        <a:lstStyle/>
        <a:p>
          <a:endParaRPr lang="en-US" sz="800"/>
        </a:p>
      </dgm:t>
    </dgm:pt>
    <dgm:pt modelId="{DF243A6D-290C-A54B-A1B3-D695B187AE1B}" type="sibTrans" cxnId="{05900BCB-10C1-0D4F-B644-C8738133D7D3}">
      <dgm:prSet/>
      <dgm:spPr/>
      <dgm:t>
        <a:bodyPr/>
        <a:lstStyle/>
        <a:p>
          <a:endParaRPr lang="en-US" sz="800"/>
        </a:p>
      </dgm:t>
    </dgm:pt>
    <dgm:pt modelId="{7A24E677-6FAA-F64F-8C5B-EE3A3F51AC79}" type="pres">
      <dgm:prSet presAssocID="{705CBBC0-0E68-424F-85D2-E7DAC0C388B6}" presName="diagram" presStyleCnt="0">
        <dgm:presLayoutVars>
          <dgm:dir/>
          <dgm:resizeHandles val="exact"/>
        </dgm:presLayoutVars>
      </dgm:prSet>
      <dgm:spPr/>
    </dgm:pt>
    <dgm:pt modelId="{E9DC9205-2792-0E48-A602-456DD9FA7917}" type="pres">
      <dgm:prSet presAssocID="{2C6F5564-1841-2943-BFB0-540F0A893BD0}" presName="node" presStyleLbl="node1" presStyleIdx="0" presStyleCnt="8">
        <dgm:presLayoutVars>
          <dgm:bulletEnabled val="1"/>
        </dgm:presLayoutVars>
      </dgm:prSet>
      <dgm:spPr/>
    </dgm:pt>
    <dgm:pt modelId="{70B9C2E2-9A17-7A47-AC43-9EA2F8C91B8C}" type="pres">
      <dgm:prSet presAssocID="{6D7DE231-AA81-AB47-92FB-01B04A5B0B64}" presName="sibTrans" presStyleCnt="0"/>
      <dgm:spPr/>
    </dgm:pt>
    <dgm:pt modelId="{58904253-5B70-E144-BABA-55E3AA37D5F0}" type="pres">
      <dgm:prSet presAssocID="{0BD133D1-0897-944D-B7A9-6C39B82CCC1F}" presName="node" presStyleLbl="node1" presStyleIdx="1" presStyleCnt="8">
        <dgm:presLayoutVars>
          <dgm:bulletEnabled val="1"/>
        </dgm:presLayoutVars>
      </dgm:prSet>
      <dgm:spPr/>
    </dgm:pt>
    <dgm:pt modelId="{A7E6FCA3-F036-6244-ACCB-9B927782BFE2}" type="pres">
      <dgm:prSet presAssocID="{24899F01-BC50-1647-90C4-A8307AF71F15}" presName="sibTrans" presStyleCnt="0"/>
      <dgm:spPr/>
    </dgm:pt>
    <dgm:pt modelId="{B541DEBD-6254-3F44-ABAB-42F7DA2B96B5}" type="pres">
      <dgm:prSet presAssocID="{285E6F6C-12C9-F642-820C-6B3E286FCB5D}" presName="node" presStyleLbl="node1" presStyleIdx="2" presStyleCnt="8">
        <dgm:presLayoutVars>
          <dgm:bulletEnabled val="1"/>
        </dgm:presLayoutVars>
      </dgm:prSet>
      <dgm:spPr/>
    </dgm:pt>
    <dgm:pt modelId="{CF3F30BB-91DD-9B4F-93C7-A434ED69C054}" type="pres">
      <dgm:prSet presAssocID="{B9159E34-BAE6-AF4A-BAEC-AAB9706418C3}" presName="sibTrans" presStyleCnt="0"/>
      <dgm:spPr/>
    </dgm:pt>
    <dgm:pt modelId="{9DBD7B01-C454-4E40-AC67-431C1846AD18}" type="pres">
      <dgm:prSet presAssocID="{48810DE5-E7D4-D941-8BA3-BBF26381AF60}" presName="node" presStyleLbl="node1" presStyleIdx="3" presStyleCnt="8">
        <dgm:presLayoutVars>
          <dgm:bulletEnabled val="1"/>
        </dgm:presLayoutVars>
      </dgm:prSet>
      <dgm:spPr/>
    </dgm:pt>
    <dgm:pt modelId="{43717605-04D4-6F4F-A854-FF9FCBD24C2D}" type="pres">
      <dgm:prSet presAssocID="{D26231BF-775E-8C4F-8729-FE1C6D09F473}" presName="sibTrans" presStyleCnt="0"/>
      <dgm:spPr/>
    </dgm:pt>
    <dgm:pt modelId="{F9363152-2F6C-F048-9791-2B5C261F19B0}" type="pres">
      <dgm:prSet presAssocID="{C3C28365-2D66-404A-B006-6BB8B8E1EE43}" presName="node" presStyleLbl="node1" presStyleIdx="4" presStyleCnt="8">
        <dgm:presLayoutVars>
          <dgm:bulletEnabled val="1"/>
        </dgm:presLayoutVars>
      </dgm:prSet>
      <dgm:spPr/>
    </dgm:pt>
    <dgm:pt modelId="{62DC08F3-5820-F347-AA90-4D5DB8D9BA5F}" type="pres">
      <dgm:prSet presAssocID="{A578E260-D590-5141-85E3-70E19D7B3E30}" presName="sibTrans" presStyleCnt="0"/>
      <dgm:spPr/>
    </dgm:pt>
    <dgm:pt modelId="{FA0E8CB6-DE13-DA4F-AEFC-A1BA4A449C7E}" type="pres">
      <dgm:prSet presAssocID="{7B39E6BC-0DB4-1B4C-BE25-32E252D299E5}" presName="node" presStyleLbl="node1" presStyleIdx="5" presStyleCnt="8">
        <dgm:presLayoutVars>
          <dgm:bulletEnabled val="1"/>
        </dgm:presLayoutVars>
      </dgm:prSet>
      <dgm:spPr/>
    </dgm:pt>
    <dgm:pt modelId="{1F0128D7-BB39-E942-9BB5-1B0660663FDD}" type="pres">
      <dgm:prSet presAssocID="{2D57D365-1F8F-4144-9AC4-8E3BD9B46E75}" presName="sibTrans" presStyleCnt="0"/>
      <dgm:spPr/>
    </dgm:pt>
    <dgm:pt modelId="{07902AF2-D7AA-F043-AB82-39CFFDA0FDB5}" type="pres">
      <dgm:prSet presAssocID="{D0153052-A9E5-B344-848B-9D1B597FE1AA}" presName="node" presStyleLbl="node1" presStyleIdx="6" presStyleCnt="8">
        <dgm:presLayoutVars>
          <dgm:bulletEnabled val="1"/>
        </dgm:presLayoutVars>
      </dgm:prSet>
      <dgm:spPr/>
    </dgm:pt>
    <dgm:pt modelId="{3A551EAF-0F68-5447-A777-99C82446FD7E}" type="pres">
      <dgm:prSet presAssocID="{133768B4-CEFF-BE4F-8705-C0D4366CE66B}" presName="sibTrans" presStyleCnt="0"/>
      <dgm:spPr/>
    </dgm:pt>
    <dgm:pt modelId="{BA459F2E-638C-444B-8E59-15748D5A1DD6}" type="pres">
      <dgm:prSet presAssocID="{5BA827FD-E315-6249-8368-83DB24009AD3}" presName="node" presStyleLbl="node1" presStyleIdx="7" presStyleCnt="8">
        <dgm:presLayoutVars>
          <dgm:bulletEnabled val="1"/>
        </dgm:presLayoutVars>
      </dgm:prSet>
      <dgm:spPr/>
    </dgm:pt>
  </dgm:ptLst>
  <dgm:cxnLst>
    <dgm:cxn modelId="{957BFF2A-2121-E342-AA45-77160733D20E}" type="presOf" srcId="{705CBBC0-0E68-424F-85D2-E7DAC0C388B6}" destId="{7A24E677-6FAA-F64F-8C5B-EE3A3F51AC79}" srcOrd="0" destOrd="0" presId="urn:microsoft.com/office/officeart/2005/8/layout/default"/>
    <dgm:cxn modelId="{9359DC39-F85D-F945-A41F-39460E6AF834}" type="presOf" srcId="{285E6F6C-12C9-F642-820C-6B3E286FCB5D}" destId="{B541DEBD-6254-3F44-ABAB-42F7DA2B96B5}" srcOrd="0" destOrd="0" presId="urn:microsoft.com/office/officeart/2005/8/layout/default"/>
    <dgm:cxn modelId="{ED841740-5A36-4644-83AA-D3A44BA7E708}" type="presOf" srcId="{C3C28365-2D66-404A-B006-6BB8B8E1EE43}" destId="{F9363152-2F6C-F048-9791-2B5C261F19B0}" srcOrd="0" destOrd="0" presId="urn:microsoft.com/office/officeart/2005/8/layout/default"/>
    <dgm:cxn modelId="{5A59255B-04F4-A74E-9545-B34A4A2FA457}" srcId="{705CBBC0-0E68-424F-85D2-E7DAC0C388B6}" destId="{2C6F5564-1841-2943-BFB0-540F0A893BD0}" srcOrd="0" destOrd="0" parTransId="{8948B489-53AF-4B44-A140-D42BB5BDAB69}" sibTransId="{6D7DE231-AA81-AB47-92FB-01B04A5B0B64}"/>
    <dgm:cxn modelId="{73B3935C-E0B0-364B-BE3D-A1C7D9DCD554}" type="presOf" srcId="{48810DE5-E7D4-D941-8BA3-BBF26381AF60}" destId="{9DBD7B01-C454-4E40-AC67-431C1846AD18}" srcOrd="0" destOrd="0" presId="urn:microsoft.com/office/officeart/2005/8/layout/default"/>
    <dgm:cxn modelId="{BAC35B66-719B-B243-B06F-872102A0F124}" type="presOf" srcId="{5BA827FD-E315-6249-8368-83DB24009AD3}" destId="{BA459F2E-638C-444B-8E59-15748D5A1DD6}" srcOrd="0" destOrd="0" presId="urn:microsoft.com/office/officeart/2005/8/layout/default"/>
    <dgm:cxn modelId="{B742F946-4CBA-4F49-BFE9-8DFC4026F65C}" type="presOf" srcId="{2C6F5564-1841-2943-BFB0-540F0A893BD0}" destId="{E9DC9205-2792-0E48-A602-456DD9FA7917}" srcOrd="0" destOrd="0" presId="urn:microsoft.com/office/officeart/2005/8/layout/default"/>
    <dgm:cxn modelId="{E188474A-F975-294C-9C82-48D1E7B712BC}" srcId="{705CBBC0-0E68-424F-85D2-E7DAC0C388B6}" destId="{48810DE5-E7D4-D941-8BA3-BBF26381AF60}" srcOrd="3" destOrd="0" parTransId="{AADD0A66-0747-F24C-AAD6-F9B4C2185DBC}" sibTransId="{D26231BF-775E-8C4F-8729-FE1C6D09F473}"/>
    <dgm:cxn modelId="{1C96196E-1099-E046-B45C-DD3B58B7FB64}" srcId="{705CBBC0-0E68-424F-85D2-E7DAC0C388B6}" destId="{0BD133D1-0897-944D-B7A9-6C39B82CCC1F}" srcOrd="1" destOrd="0" parTransId="{51E054A5-00D2-464A-905C-B8E0EC769C28}" sibTransId="{24899F01-BC50-1647-90C4-A8307AF71F15}"/>
    <dgm:cxn modelId="{D2717079-FD75-9544-AAB4-8990F5A3DA2E}" srcId="{705CBBC0-0E68-424F-85D2-E7DAC0C388B6}" destId="{285E6F6C-12C9-F642-820C-6B3E286FCB5D}" srcOrd="2" destOrd="0" parTransId="{7DDED381-0DBC-8443-9B1B-7146D8DC2D1E}" sibTransId="{B9159E34-BAE6-AF4A-BAEC-AAB9706418C3}"/>
    <dgm:cxn modelId="{4294197A-379D-3F4E-AA0A-6182E7412BE5}" srcId="{705CBBC0-0E68-424F-85D2-E7DAC0C388B6}" destId="{7B39E6BC-0DB4-1B4C-BE25-32E252D299E5}" srcOrd="5" destOrd="0" parTransId="{547773DF-C7C9-A647-A203-9E188129A0FF}" sibTransId="{2D57D365-1F8F-4144-9AC4-8E3BD9B46E75}"/>
    <dgm:cxn modelId="{5F59F696-0A68-BD41-91B3-3B6EEE1038B7}" type="presOf" srcId="{0BD133D1-0897-944D-B7A9-6C39B82CCC1F}" destId="{58904253-5B70-E144-BABA-55E3AA37D5F0}" srcOrd="0" destOrd="0" presId="urn:microsoft.com/office/officeart/2005/8/layout/default"/>
    <dgm:cxn modelId="{0A83B197-142F-D642-A153-C7445E72FBC2}" srcId="{705CBBC0-0E68-424F-85D2-E7DAC0C388B6}" destId="{C3C28365-2D66-404A-B006-6BB8B8E1EE43}" srcOrd="4" destOrd="0" parTransId="{13FEE412-BA8B-544D-AFEC-366E424CDC23}" sibTransId="{A578E260-D590-5141-85E3-70E19D7B3E30}"/>
    <dgm:cxn modelId="{2FE70DB8-AD6C-C549-BCDD-5BBAEEC0E71A}" type="presOf" srcId="{7B39E6BC-0DB4-1B4C-BE25-32E252D299E5}" destId="{FA0E8CB6-DE13-DA4F-AEFC-A1BA4A449C7E}" srcOrd="0" destOrd="0" presId="urn:microsoft.com/office/officeart/2005/8/layout/default"/>
    <dgm:cxn modelId="{7E6D64C9-74E3-DD46-B0A6-ACBCA655735C}" type="presOf" srcId="{D0153052-A9E5-B344-848B-9D1B597FE1AA}" destId="{07902AF2-D7AA-F043-AB82-39CFFDA0FDB5}" srcOrd="0" destOrd="0" presId="urn:microsoft.com/office/officeart/2005/8/layout/default"/>
    <dgm:cxn modelId="{05900BCB-10C1-0D4F-B644-C8738133D7D3}" srcId="{705CBBC0-0E68-424F-85D2-E7DAC0C388B6}" destId="{5BA827FD-E315-6249-8368-83DB24009AD3}" srcOrd="7" destOrd="0" parTransId="{052E1FA8-CA77-0543-A24C-0A7C52A66199}" sibTransId="{DF243A6D-290C-A54B-A1B3-D695B187AE1B}"/>
    <dgm:cxn modelId="{A53A3BD9-C416-4649-98D7-DEE250E02071}" srcId="{705CBBC0-0E68-424F-85D2-E7DAC0C388B6}" destId="{D0153052-A9E5-B344-848B-9D1B597FE1AA}" srcOrd="6" destOrd="0" parTransId="{A2953F03-C124-0C47-8B7A-12414F6051BE}" sibTransId="{133768B4-CEFF-BE4F-8705-C0D4366CE66B}"/>
    <dgm:cxn modelId="{0587789B-A880-004E-8B0E-93C4C6B4B6B8}" type="presParOf" srcId="{7A24E677-6FAA-F64F-8C5B-EE3A3F51AC79}" destId="{E9DC9205-2792-0E48-A602-456DD9FA7917}" srcOrd="0" destOrd="0" presId="urn:microsoft.com/office/officeart/2005/8/layout/default"/>
    <dgm:cxn modelId="{CE189B23-3379-904E-9C3F-70774EE6639A}" type="presParOf" srcId="{7A24E677-6FAA-F64F-8C5B-EE3A3F51AC79}" destId="{70B9C2E2-9A17-7A47-AC43-9EA2F8C91B8C}" srcOrd="1" destOrd="0" presId="urn:microsoft.com/office/officeart/2005/8/layout/default"/>
    <dgm:cxn modelId="{E1AB8F5C-4970-B540-A61B-F3482C76035F}" type="presParOf" srcId="{7A24E677-6FAA-F64F-8C5B-EE3A3F51AC79}" destId="{58904253-5B70-E144-BABA-55E3AA37D5F0}" srcOrd="2" destOrd="0" presId="urn:microsoft.com/office/officeart/2005/8/layout/default"/>
    <dgm:cxn modelId="{FD51585C-9AEC-E244-B14A-6741DB9DAE80}" type="presParOf" srcId="{7A24E677-6FAA-F64F-8C5B-EE3A3F51AC79}" destId="{A7E6FCA3-F036-6244-ACCB-9B927782BFE2}" srcOrd="3" destOrd="0" presId="urn:microsoft.com/office/officeart/2005/8/layout/default"/>
    <dgm:cxn modelId="{677C42C1-CF6A-1942-BD3C-E6D1EA7BC2FA}" type="presParOf" srcId="{7A24E677-6FAA-F64F-8C5B-EE3A3F51AC79}" destId="{B541DEBD-6254-3F44-ABAB-42F7DA2B96B5}" srcOrd="4" destOrd="0" presId="urn:microsoft.com/office/officeart/2005/8/layout/default"/>
    <dgm:cxn modelId="{BFCEA153-4A4A-4F4D-88FA-27451DE733BD}" type="presParOf" srcId="{7A24E677-6FAA-F64F-8C5B-EE3A3F51AC79}" destId="{CF3F30BB-91DD-9B4F-93C7-A434ED69C054}" srcOrd="5" destOrd="0" presId="urn:microsoft.com/office/officeart/2005/8/layout/default"/>
    <dgm:cxn modelId="{71D4FAE9-22D6-044C-A4FC-4919A3CB93D5}" type="presParOf" srcId="{7A24E677-6FAA-F64F-8C5B-EE3A3F51AC79}" destId="{9DBD7B01-C454-4E40-AC67-431C1846AD18}" srcOrd="6" destOrd="0" presId="urn:microsoft.com/office/officeart/2005/8/layout/default"/>
    <dgm:cxn modelId="{D7ED9F45-66ED-694D-BF2B-80E2C0833349}" type="presParOf" srcId="{7A24E677-6FAA-F64F-8C5B-EE3A3F51AC79}" destId="{43717605-04D4-6F4F-A854-FF9FCBD24C2D}" srcOrd="7" destOrd="0" presId="urn:microsoft.com/office/officeart/2005/8/layout/default"/>
    <dgm:cxn modelId="{74EDC3C0-605F-0645-9311-80F52C312A51}" type="presParOf" srcId="{7A24E677-6FAA-F64F-8C5B-EE3A3F51AC79}" destId="{F9363152-2F6C-F048-9791-2B5C261F19B0}" srcOrd="8" destOrd="0" presId="urn:microsoft.com/office/officeart/2005/8/layout/default"/>
    <dgm:cxn modelId="{F349F5B3-9001-2A49-B020-BB8B7F15E546}" type="presParOf" srcId="{7A24E677-6FAA-F64F-8C5B-EE3A3F51AC79}" destId="{62DC08F3-5820-F347-AA90-4D5DB8D9BA5F}" srcOrd="9" destOrd="0" presId="urn:microsoft.com/office/officeart/2005/8/layout/default"/>
    <dgm:cxn modelId="{D9095AFC-E664-7644-B8C6-5DFE7E1C45EB}" type="presParOf" srcId="{7A24E677-6FAA-F64F-8C5B-EE3A3F51AC79}" destId="{FA0E8CB6-DE13-DA4F-AEFC-A1BA4A449C7E}" srcOrd="10" destOrd="0" presId="urn:microsoft.com/office/officeart/2005/8/layout/default"/>
    <dgm:cxn modelId="{6396A5BD-00B6-CC46-8440-EA94DE5D15CC}" type="presParOf" srcId="{7A24E677-6FAA-F64F-8C5B-EE3A3F51AC79}" destId="{1F0128D7-BB39-E942-9BB5-1B0660663FDD}" srcOrd="11" destOrd="0" presId="urn:microsoft.com/office/officeart/2005/8/layout/default"/>
    <dgm:cxn modelId="{7E2EABC9-E2A2-684F-99F1-31561584E5BF}" type="presParOf" srcId="{7A24E677-6FAA-F64F-8C5B-EE3A3F51AC79}" destId="{07902AF2-D7AA-F043-AB82-39CFFDA0FDB5}" srcOrd="12" destOrd="0" presId="urn:microsoft.com/office/officeart/2005/8/layout/default"/>
    <dgm:cxn modelId="{54546FE6-5450-2F4F-BC77-4371385C2573}" type="presParOf" srcId="{7A24E677-6FAA-F64F-8C5B-EE3A3F51AC79}" destId="{3A551EAF-0F68-5447-A777-99C82446FD7E}" srcOrd="13" destOrd="0" presId="urn:microsoft.com/office/officeart/2005/8/layout/default"/>
    <dgm:cxn modelId="{BA716A5F-E790-1B4A-9C3E-8CD6FB1B568B}" type="presParOf" srcId="{7A24E677-6FAA-F64F-8C5B-EE3A3F51AC79}" destId="{BA459F2E-638C-444B-8E59-15748D5A1DD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2073-7E88-EB4C-8606-4B0D0F6BDE41}">
      <dsp:nvSpPr>
        <dsp:cNvPr id="0" name=""/>
        <dsp:cNvSpPr/>
      </dsp:nvSpPr>
      <dsp:spPr>
        <a:xfrm>
          <a:off x="1817720" y="1068868"/>
          <a:ext cx="2662795" cy="266279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effectLst>
                <a:outerShdw blurRad="63500" sx="102000" sy="102000" algn="ctr" rotWithShape="0">
                  <a:prstClr val="black">
                    <a:alpha val="40000"/>
                  </a:prstClr>
                </a:outerShdw>
              </a:effectLst>
              <a:latin typeface="+mn-lt"/>
              <a:cs typeface="Malayalam MN" pitchFamily="2" charset="0"/>
            </a:rPr>
            <a:t>Program Elements</a:t>
          </a:r>
        </a:p>
      </dsp:txBody>
      <dsp:txXfrm>
        <a:off x="2207677" y="1458825"/>
        <a:ext cx="1882881" cy="1882881"/>
      </dsp:txXfrm>
    </dsp:sp>
    <dsp:sp modelId="{CA5114AD-DBBA-DC49-9899-E24C48D26DAB}">
      <dsp:nvSpPr>
        <dsp:cNvPr id="0" name=""/>
        <dsp:cNvSpPr/>
      </dsp:nvSpPr>
      <dsp:spPr>
        <a:xfrm>
          <a:off x="2483419" y="475"/>
          <a:ext cx="1331397" cy="1331397"/>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w="1905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a:solidFill>
                <a:schemeClr val="bg1"/>
              </a:solidFill>
              <a:effectLst>
                <a:outerShdw blurRad="63500" sx="102000" sy="102000" algn="ctr" rotWithShape="0">
                  <a:prstClr val="black">
                    <a:alpha val="40000"/>
                  </a:prstClr>
                </a:outerShdw>
              </a:effectLst>
              <a:latin typeface="+mn-lt"/>
              <a:cs typeface="Malayalam MN" pitchFamily="2" charset="0"/>
            </a:rPr>
            <a:t>Eligible Entities</a:t>
          </a:r>
        </a:p>
      </dsp:txBody>
      <dsp:txXfrm>
        <a:off x="2678398" y="195454"/>
        <a:ext cx="941439" cy="941439"/>
      </dsp:txXfrm>
    </dsp:sp>
    <dsp:sp modelId="{EA0EFF2A-DAFC-4E4D-A776-162DF4FEFFFE}">
      <dsp:nvSpPr>
        <dsp:cNvPr id="0" name=""/>
        <dsp:cNvSpPr/>
      </dsp:nvSpPr>
      <dsp:spPr>
        <a:xfrm>
          <a:off x="3985187" y="867521"/>
          <a:ext cx="1331397" cy="1331397"/>
        </a:xfrm>
        <a:prstGeom prst="ellipse">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1905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i="0" kern="1200">
              <a:solidFill>
                <a:schemeClr val="bg1"/>
              </a:solidFill>
              <a:effectLst>
                <a:outerShdw blurRad="63500" sx="102000" sy="102000" algn="ctr" rotWithShape="0">
                  <a:prstClr val="black">
                    <a:alpha val="40000"/>
                  </a:prstClr>
                </a:outerShdw>
              </a:effectLst>
              <a:latin typeface="+mn-lt"/>
              <a:cs typeface="Malayalam MN" pitchFamily="2" charset="0"/>
            </a:rPr>
            <a:t>Targeted Industries</a:t>
          </a:r>
          <a:endParaRPr lang="en-US" sz="1400" b="1" kern="1200">
            <a:solidFill>
              <a:schemeClr val="bg1"/>
            </a:solidFill>
            <a:effectLst>
              <a:outerShdw blurRad="63500" sx="102000" sy="102000" algn="ctr" rotWithShape="0">
                <a:prstClr val="black">
                  <a:alpha val="40000"/>
                </a:prstClr>
              </a:outerShdw>
            </a:effectLst>
            <a:latin typeface="+mn-lt"/>
            <a:cs typeface="Malayalam MN" pitchFamily="2" charset="0"/>
          </a:endParaRPr>
        </a:p>
      </dsp:txBody>
      <dsp:txXfrm>
        <a:off x="4180166" y="1062500"/>
        <a:ext cx="941439" cy="941439"/>
      </dsp:txXfrm>
    </dsp:sp>
    <dsp:sp modelId="{C027D90A-64E1-0149-AFC1-013BD88F2D3B}">
      <dsp:nvSpPr>
        <dsp:cNvPr id="0" name=""/>
        <dsp:cNvSpPr/>
      </dsp:nvSpPr>
      <dsp:spPr>
        <a:xfrm>
          <a:off x="3985187" y="2601613"/>
          <a:ext cx="1331397" cy="1331397"/>
        </a:xfrm>
        <a:prstGeom prst="ellipse">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w="1905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a:solidFill>
                <a:schemeClr val="bg1"/>
              </a:solidFill>
              <a:effectLst>
                <a:outerShdw blurRad="63500" sx="102000" sy="102000" algn="ctr" rotWithShape="0">
                  <a:prstClr val="black">
                    <a:alpha val="40000"/>
                  </a:prstClr>
                </a:outerShdw>
              </a:effectLst>
              <a:latin typeface="+mn-lt"/>
              <a:cs typeface="Malayalam MN" pitchFamily="2" charset="0"/>
            </a:rPr>
            <a:t>Targeted Populations</a:t>
          </a:r>
        </a:p>
      </dsp:txBody>
      <dsp:txXfrm>
        <a:off x="4180166" y="2796592"/>
        <a:ext cx="941439" cy="941439"/>
      </dsp:txXfrm>
    </dsp:sp>
    <dsp:sp modelId="{D6DA3358-275B-7247-ADEB-775E9D05F19F}">
      <dsp:nvSpPr>
        <dsp:cNvPr id="0" name=""/>
        <dsp:cNvSpPr/>
      </dsp:nvSpPr>
      <dsp:spPr>
        <a:xfrm>
          <a:off x="2476383" y="3468659"/>
          <a:ext cx="1345470" cy="1331397"/>
        </a:xfrm>
        <a:prstGeom prst="ellipse">
          <a:avLst/>
        </a:prstGeom>
        <a:solidFill>
          <a:srgbClr val="00B0F0"/>
        </a:solidFill>
        <a:ln w="19050" cap="flat" cmpd="sng" algn="ctr">
          <a:solidFill>
            <a:srgbClr val="7030A0"/>
          </a:solid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i="0" kern="1200" dirty="0">
              <a:solidFill>
                <a:schemeClr val="bg1"/>
              </a:solidFill>
              <a:effectLst>
                <a:outerShdw blurRad="63500" sx="102000" sy="102000" algn="ctr" rotWithShape="0">
                  <a:prstClr val="black">
                    <a:alpha val="40000"/>
                  </a:prstClr>
                </a:outerShdw>
              </a:effectLst>
              <a:latin typeface="+mn-lt"/>
              <a:cs typeface="Malayalam MN" pitchFamily="2" charset="0"/>
            </a:rPr>
            <a:t>Targeted Communities</a:t>
          </a:r>
        </a:p>
      </dsp:txBody>
      <dsp:txXfrm>
        <a:off x="2673423" y="3663638"/>
        <a:ext cx="951390" cy="941439"/>
      </dsp:txXfrm>
    </dsp:sp>
    <dsp:sp modelId="{172920A8-70F3-DE4E-B743-C3F5A2AEE45E}">
      <dsp:nvSpPr>
        <dsp:cNvPr id="0" name=""/>
        <dsp:cNvSpPr/>
      </dsp:nvSpPr>
      <dsp:spPr>
        <a:xfrm>
          <a:off x="981651" y="2601613"/>
          <a:ext cx="1331397" cy="1331397"/>
        </a:xfrm>
        <a:prstGeom prst="ellipse">
          <a:avLst/>
        </a:prstGeom>
        <a:solidFill>
          <a:srgbClr val="7030A0"/>
        </a:solidFill>
        <a:ln w="1905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effectLst>
                <a:outerShdw blurRad="63500" sx="102000" sy="102000" algn="ctr" rotWithShape="0">
                  <a:prstClr val="black">
                    <a:alpha val="40000"/>
                  </a:prstClr>
                </a:outerShdw>
              </a:effectLst>
              <a:latin typeface="+mn-lt"/>
              <a:cs typeface="Malayalam MN" pitchFamily="2" charset="0"/>
            </a:rPr>
            <a:t>Program Categories</a:t>
          </a:r>
        </a:p>
      </dsp:txBody>
      <dsp:txXfrm>
        <a:off x="1176630" y="2796592"/>
        <a:ext cx="941439" cy="941439"/>
      </dsp:txXfrm>
    </dsp:sp>
    <dsp:sp modelId="{48EA5D13-61F5-4AB5-BBE6-2809AB8365F5}">
      <dsp:nvSpPr>
        <dsp:cNvPr id="0" name=""/>
        <dsp:cNvSpPr/>
      </dsp:nvSpPr>
      <dsp:spPr>
        <a:xfrm>
          <a:off x="981651" y="867521"/>
          <a:ext cx="1331397" cy="1331397"/>
        </a:xfrm>
        <a:prstGeom prst="ellipse">
          <a:avLst/>
        </a:prstGeom>
        <a:solidFill>
          <a:srgbClr val="C00000"/>
        </a:solidFill>
        <a:ln w="19050" cap="flat" cmpd="sng" algn="ctr">
          <a:noFill/>
          <a:prstDash val="solid"/>
          <a:miter lim="800000"/>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effectLst>
                <a:outerShdw blurRad="63500" sx="102000" sy="102000" algn="ctr" rotWithShape="0">
                  <a:prstClr val="black">
                    <a:alpha val="40000"/>
                  </a:prstClr>
                </a:outerShdw>
              </a:effectLst>
              <a:latin typeface="+mn-lt"/>
              <a:cs typeface="Malayalam MN" pitchFamily="2" charset="0"/>
            </a:rPr>
            <a:t>Program Priorities</a:t>
          </a:r>
        </a:p>
      </dsp:txBody>
      <dsp:txXfrm>
        <a:off x="1176630" y="1062500"/>
        <a:ext cx="941439" cy="94143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9205-2792-0E48-A602-456DD9FA7917}">
      <dsp:nvSpPr>
        <dsp:cNvPr id="0" name=""/>
        <dsp:cNvSpPr/>
      </dsp:nvSpPr>
      <dsp:spPr>
        <a:xfrm>
          <a:off x="2112"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Outreach and Recruitment </a:t>
          </a:r>
        </a:p>
      </dsp:txBody>
      <dsp:txXfrm>
        <a:off x="2112" y="219530"/>
        <a:ext cx="1675571" cy="1005343"/>
      </dsp:txXfrm>
    </dsp:sp>
    <dsp:sp modelId="{58904253-5B70-E144-BABA-55E3AA37D5F0}">
      <dsp:nvSpPr>
        <dsp:cNvPr id="0" name=""/>
        <dsp:cNvSpPr/>
      </dsp:nvSpPr>
      <dsp:spPr>
        <a:xfrm>
          <a:off x="1845241"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Employer Engagement </a:t>
          </a:r>
        </a:p>
      </dsp:txBody>
      <dsp:txXfrm>
        <a:off x="1845241" y="219530"/>
        <a:ext cx="1675571" cy="1005343"/>
      </dsp:txXfrm>
    </dsp:sp>
    <dsp:sp modelId="{B541DEBD-6254-3F44-ABAB-42F7DA2B96B5}">
      <dsp:nvSpPr>
        <dsp:cNvPr id="0" name=""/>
        <dsp:cNvSpPr/>
      </dsp:nvSpPr>
      <dsp:spPr>
        <a:xfrm>
          <a:off x="3688370" y="219530"/>
          <a:ext cx="1675571" cy="1005343"/>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Career Planning </a:t>
          </a:r>
          <a:r>
            <a:rPr lang="en-US" sz="800" kern="1200"/>
            <a:t> </a:t>
          </a:r>
        </a:p>
      </dsp:txBody>
      <dsp:txXfrm>
        <a:off x="3688370" y="219530"/>
        <a:ext cx="1675571" cy="1005343"/>
      </dsp:txXfrm>
    </dsp:sp>
    <dsp:sp modelId="{9DBD7B01-C454-4E40-AC67-431C1846AD18}">
      <dsp:nvSpPr>
        <dsp:cNvPr id="0" name=""/>
        <dsp:cNvSpPr/>
      </dsp:nvSpPr>
      <dsp:spPr>
        <a:xfrm>
          <a:off x="5531499"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Training </a:t>
          </a:r>
        </a:p>
      </dsp:txBody>
      <dsp:txXfrm>
        <a:off x="5531499" y="219530"/>
        <a:ext cx="1675571" cy="1005343"/>
      </dsp:txXfrm>
    </dsp:sp>
    <dsp:sp modelId="{F9363152-2F6C-F048-9791-2B5C261F19B0}">
      <dsp:nvSpPr>
        <dsp:cNvPr id="0" name=""/>
        <dsp:cNvSpPr/>
      </dsp:nvSpPr>
      <dsp:spPr>
        <a:xfrm>
          <a:off x="2112"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Font typeface="Arial" panose="020B0604020202020204" pitchFamily="34" charset="0"/>
            <a:buNone/>
          </a:pPr>
          <a:r>
            <a:rPr lang="en-US" sz="800" b="1" kern="1200"/>
            <a:t>Work-Based Learning /</a:t>
          </a:r>
        </a:p>
        <a:p>
          <a:pPr marL="0" lvl="0" indent="0" algn="ctr" defTabSz="355600">
            <a:lnSpc>
              <a:spcPct val="100000"/>
            </a:lnSpc>
            <a:spcBef>
              <a:spcPct val="0"/>
            </a:spcBef>
            <a:spcAft>
              <a:spcPts val="0"/>
            </a:spcAft>
            <a:buFont typeface="Arial" panose="020B0604020202020204" pitchFamily="34" charset="0"/>
            <a:buNone/>
          </a:pPr>
          <a:r>
            <a:rPr lang="en-US" sz="800" b="1" kern="1200"/>
            <a:t> Work-Based Training </a:t>
          </a:r>
        </a:p>
      </dsp:txBody>
      <dsp:txXfrm>
        <a:off x="2112" y="1392430"/>
        <a:ext cx="1675571" cy="1005343"/>
      </dsp:txXfrm>
    </dsp:sp>
    <dsp:sp modelId="{FA0E8CB6-DE13-DA4F-AEFC-A1BA4A449C7E}">
      <dsp:nvSpPr>
        <dsp:cNvPr id="0" name=""/>
        <dsp:cNvSpPr/>
      </dsp:nvSpPr>
      <dsp:spPr>
        <a:xfrm>
          <a:off x="1845241"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t>Supportive Services / Barrier Reduction Funds </a:t>
          </a:r>
        </a:p>
      </dsp:txBody>
      <dsp:txXfrm>
        <a:off x="1845241" y="1392430"/>
        <a:ext cx="1675571" cy="1005343"/>
      </dsp:txXfrm>
    </dsp:sp>
    <dsp:sp modelId="{07902AF2-D7AA-F043-AB82-39CFFDA0FDB5}">
      <dsp:nvSpPr>
        <dsp:cNvPr id="0" name=""/>
        <dsp:cNvSpPr/>
      </dsp:nvSpPr>
      <dsp:spPr>
        <a:xfrm>
          <a:off x="3688370"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Placement </a:t>
          </a:r>
        </a:p>
      </dsp:txBody>
      <dsp:txXfrm>
        <a:off x="3688370" y="1392430"/>
        <a:ext cx="1675571" cy="1005343"/>
      </dsp:txXfrm>
    </dsp:sp>
    <dsp:sp modelId="{BA459F2E-638C-444B-8E59-15748D5A1DD6}">
      <dsp:nvSpPr>
        <dsp:cNvPr id="0" name=""/>
        <dsp:cNvSpPr/>
      </dsp:nvSpPr>
      <dsp:spPr>
        <a:xfrm>
          <a:off x="5531499"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Follow-Up </a:t>
          </a:r>
        </a:p>
      </dsp:txBody>
      <dsp:txXfrm>
        <a:off x="5531499" y="1392430"/>
        <a:ext cx="1675571" cy="100534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9205-2792-0E48-A602-456DD9FA7917}">
      <dsp:nvSpPr>
        <dsp:cNvPr id="0" name=""/>
        <dsp:cNvSpPr/>
      </dsp:nvSpPr>
      <dsp:spPr>
        <a:xfrm>
          <a:off x="2112"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Outreach and Recruitment </a:t>
          </a:r>
        </a:p>
      </dsp:txBody>
      <dsp:txXfrm>
        <a:off x="2112" y="219530"/>
        <a:ext cx="1675571" cy="1005343"/>
      </dsp:txXfrm>
    </dsp:sp>
    <dsp:sp modelId="{58904253-5B70-E144-BABA-55E3AA37D5F0}">
      <dsp:nvSpPr>
        <dsp:cNvPr id="0" name=""/>
        <dsp:cNvSpPr/>
      </dsp:nvSpPr>
      <dsp:spPr>
        <a:xfrm>
          <a:off x="1845241"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Employer Engagement </a:t>
          </a:r>
        </a:p>
      </dsp:txBody>
      <dsp:txXfrm>
        <a:off x="1845241" y="219530"/>
        <a:ext cx="1675571" cy="1005343"/>
      </dsp:txXfrm>
    </dsp:sp>
    <dsp:sp modelId="{B541DEBD-6254-3F44-ABAB-42F7DA2B96B5}">
      <dsp:nvSpPr>
        <dsp:cNvPr id="0" name=""/>
        <dsp:cNvSpPr/>
      </dsp:nvSpPr>
      <dsp:spPr>
        <a:xfrm>
          <a:off x="3688370" y="219530"/>
          <a:ext cx="1675571" cy="100534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Career Planning </a:t>
          </a:r>
          <a:r>
            <a:rPr lang="en-US" sz="800" kern="1200"/>
            <a:t> </a:t>
          </a:r>
        </a:p>
      </dsp:txBody>
      <dsp:txXfrm>
        <a:off x="3688370" y="219530"/>
        <a:ext cx="1675571" cy="1005343"/>
      </dsp:txXfrm>
    </dsp:sp>
    <dsp:sp modelId="{9DBD7B01-C454-4E40-AC67-431C1846AD18}">
      <dsp:nvSpPr>
        <dsp:cNvPr id="0" name=""/>
        <dsp:cNvSpPr/>
      </dsp:nvSpPr>
      <dsp:spPr>
        <a:xfrm>
          <a:off x="5531499" y="219530"/>
          <a:ext cx="1675571" cy="1005343"/>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t>Training /Sector –Based/Employability Skills </a:t>
          </a:r>
        </a:p>
      </dsp:txBody>
      <dsp:txXfrm>
        <a:off x="5531499" y="219530"/>
        <a:ext cx="1675571" cy="1005343"/>
      </dsp:txXfrm>
    </dsp:sp>
    <dsp:sp modelId="{F9363152-2F6C-F048-9791-2B5C261F19B0}">
      <dsp:nvSpPr>
        <dsp:cNvPr id="0" name=""/>
        <dsp:cNvSpPr/>
      </dsp:nvSpPr>
      <dsp:spPr>
        <a:xfrm>
          <a:off x="2112"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Font typeface="Arial" panose="020B0604020202020204" pitchFamily="34" charset="0"/>
            <a:buNone/>
          </a:pPr>
          <a:r>
            <a:rPr lang="en-US" sz="800" b="1" kern="1200"/>
            <a:t>Work-Based Learning /</a:t>
          </a:r>
        </a:p>
        <a:p>
          <a:pPr marL="0" lvl="0" indent="0" algn="ctr" defTabSz="355600">
            <a:lnSpc>
              <a:spcPct val="100000"/>
            </a:lnSpc>
            <a:spcBef>
              <a:spcPct val="0"/>
            </a:spcBef>
            <a:spcAft>
              <a:spcPts val="0"/>
            </a:spcAft>
            <a:buFont typeface="Arial" panose="020B0604020202020204" pitchFamily="34" charset="0"/>
            <a:buNone/>
          </a:pPr>
          <a:r>
            <a:rPr lang="en-US" sz="800" b="1" kern="1200"/>
            <a:t> Work-Based Training </a:t>
          </a:r>
        </a:p>
      </dsp:txBody>
      <dsp:txXfrm>
        <a:off x="2112" y="1392430"/>
        <a:ext cx="1675571" cy="1005343"/>
      </dsp:txXfrm>
    </dsp:sp>
    <dsp:sp modelId="{491D4F8D-F6DE-DC46-A3AB-9B4562EB94D7}">
      <dsp:nvSpPr>
        <dsp:cNvPr id="0" name=""/>
        <dsp:cNvSpPr/>
      </dsp:nvSpPr>
      <dsp:spPr>
        <a:xfrm>
          <a:off x="1845241"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t>Supportive Services / Barrier Reduction Funds </a:t>
          </a:r>
        </a:p>
      </dsp:txBody>
      <dsp:txXfrm>
        <a:off x="1845241" y="1392430"/>
        <a:ext cx="1675571" cy="1005343"/>
      </dsp:txXfrm>
    </dsp:sp>
    <dsp:sp modelId="{07902AF2-D7AA-F043-AB82-39CFFDA0FDB5}">
      <dsp:nvSpPr>
        <dsp:cNvPr id="0" name=""/>
        <dsp:cNvSpPr/>
      </dsp:nvSpPr>
      <dsp:spPr>
        <a:xfrm>
          <a:off x="3688370"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Placement </a:t>
          </a:r>
        </a:p>
      </dsp:txBody>
      <dsp:txXfrm>
        <a:off x="3688370" y="1392430"/>
        <a:ext cx="1675571" cy="1005343"/>
      </dsp:txXfrm>
    </dsp:sp>
    <dsp:sp modelId="{BA459F2E-638C-444B-8E59-15748D5A1DD6}">
      <dsp:nvSpPr>
        <dsp:cNvPr id="0" name=""/>
        <dsp:cNvSpPr/>
      </dsp:nvSpPr>
      <dsp:spPr>
        <a:xfrm>
          <a:off x="5531499"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Follow-Up </a:t>
          </a:r>
        </a:p>
      </dsp:txBody>
      <dsp:txXfrm>
        <a:off x="5531499" y="1392430"/>
        <a:ext cx="1675571" cy="10053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9205-2792-0E48-A602-456DD9FA7917}">
      <dsp:nvSpPr>
        <dsp:cNvPr id="0" name=""/>
        <dsp:cNvSpPr/>
      </dsp:nvSpPr>
      <dsp:spPr>
        <a:xfrm>
          <a:off x="2112"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Outreach and Recruitment </a:t>
          </a:r>
        </a:p>
      </dsp:txBody>
      <dsp:txXfrm>
        <a:off x="2112" y="219530"/>
        <a:ext cx="1675571" cy="1005343"/>
      </dsp:txXfrm>
    </dsp:sp>
    <dsp:sp modelId="{58904253-5B70-E144-BABA-55E3AA37D5F0}">
      <dsp:nvSpPr>
        <dsp:cNvPr id="0" name=""/>
        <dsp:cNvSpPr/>
      </dsp:nvSpPr>
      <dsp:spPr>
        <a:xfrm>
          <a:off x="1845241"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Employer Engagement </a:t>
          </a:r>
        </a:p>
      </dsp:txBody>
      <dsp:txXfrm>
        <a:off x="1845241" y="219530"/>
        <a:ext cx="1675571" cy="1005343"/>
      </dsp:txXfrm>
    </dsp:sp>
    <dsp:sp modelId="{B541DEBD-6254-3F44-ABAB-42F7DA2B96B5}">
      <dsp:nvSpPr>
        <dsp:cNvPr id="0" name=""/>
        <dsp:cNvSpPr/>
      </dsp:nvSpPr>
      <dsp:spPr>
        <a:xfrm>
          <a:off x="3688370" y="219530"/>
          <a:ext cx="1675571" cy="100534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Career Planning </a:t>
          </a:r>
          <a:r>
            <a:rPr lang="en-US" sz="800" kern="1200"/>
            <a:t> </a:t>
          </a:r>
        </a:p>
      </dsp:txBody>
      <dsp:txXfrm>
        <a:off x="3688370" y="219530"/>
        <a:ext cx="1675571" cy="1005343"/>
      </dsp:txXfrm>
    </dsp:sp>
    <dsp:sp modelId="{9DBD7B01-C454-4E40-AC67-431C1846AD18}">
      <dsp:nvSpPr>
        <dsp:cNvPr id="0" name=""/>
        <dsp:cNvSpPr/>
      </dsp:nvSpPr>
      <dsp:spPr>
        <a:xfrm>
          <a:off x="5531499" y="219530"/>
          <a:ext cx="1675571" cy="100534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Training </a:t>
          </a:r>
        </a:p>
      </dsp:txBody>
      <dsp:txXfrm>
        <a:off x="5531499" y="219530"/>
        <a:ext cx="1675571" cy="1005343"/>
      </dsp:txXfrm>
    </dsp:sp>
    <dsp:sp modelId="{F9363152-2F6C-F048-9791-2B5C261F19B0}">
      <dsp:nvSpPr>
        <dsp:cNvPr id="0" name=""/>
        <dsp:cNvSpPr/>
      </dsp:nvSpPr>
      <dsp:spPr>
        <a:xfrm>
          <a:off x="2112" y="1392430"/>
          <a:ext cx="1675571" cy="1005343"/>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Font typeface="Arial" panose="020B0604020202020204" pitchFamily="34" charset="0"/>
            <a:buNone/>
          </a:pPr>
          <a:r>
            <a:rPr lang="en-US" sz="800" b="1" kern="1200"/>
            <a:t>Work-Based Learning /</a:t>
          </a:r>
        </a:p>
        <a:p>
          <a:pPr marL="0" lvl="0" indent="0" algn="ctr" defTabSz="355600">
            <a:lnSpc>
              <a:spcPct val="100000"/>
            </a:lnSpc>
            <a:spcBef>
              <a:spcPct val="0"/>
            </a:spcBef>
            <a:spcAft>
              <a:spcPts val="0"/>
            </a:spcAft>
            <a:buFont typeface="Arial" panose="020B0604020202020204" pitchFamily="34" charset="0"/>
            <a:buNone/>
          </a:pPr>
          <a:r>
            <a:rPr lang="en-US" sz="800" b="1" kern="1200"/>
            <a:t> Work-Based Training </a:t>
          </a:r>
        </a:p>
      </dsp:txBody>
      <dsp:txXfrm>
        <a:off x="2112" y="1392430"/>
        <a:ext cx="1675571" cy="1005343"/>
      </dsp:txXfrm>
    </dsp:sp>
    <dsp:sp modelId="{491D4F8D-F6DE-DC46-A3AB-9B4562EB94D7}">
      <dsp:nvSpPr>
        <dsp:cNvPr id="0" name=""/>
        <dsp:cNvSpPr/>
      </dsp:nvSpPr>
      <dsp:spPr>
        <a:xfrm>
          <a:off x="1845241"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t>Supportive Services / Barrier Reduction Funds </a:t>
          </a:r>
        </a:p>
      </dsp:txBody>
      <dsp:txXfrm>
        <a:off x="1845241" y="1392430"/>
        <a:ext cx="1675571" cy="1005343"/>
      </dsp:txXfrm>
    </dsp:sp>
    <dsp:sp modelId="{07902AF2-D7AA-F043-AB82-39CFFDA0FDB5}">
      <dsp:nvSpPr>
        <dsp:cNvPr id="0" name=""/>
        <dsp:cNvSpPr/>
      </dsp:nvSpPr>
      <dsp:spPr>
        <a:xfrm>
          <a:off x="3688370"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Placement </a:t>
          </a:r>
        </a:p>
      </dsp:txBody>
      <dsp:txXfrm>
        <a:off x="3688370" y="1392430"/>
        <a:ext cx="1675571" cy="1005343"/>
      </dsp:txXfrm>
    </dsp:sp>
    <dsp:sp modelId="{BA459F2E-638C-444B-8E59-15748D5A1DD6}">
      <dsp:nvSpPr>
        <dsp:cNvPr id="0" name=""/>
        <dsp:cNvSpPr/>
      </dsp:nvSpPr>
      <dsp:spPr>
        <a:xfrm>
          <a:off x="5531499"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Follow-Up </a:t>
          </a:r>
        </a:p>
      </dsp:txBody>
      <dsp:txXfrm>
        <a:off x="5531499" y="1392430"/>
        <a:ext cx="1675571" cy="100534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9205-2792-0E48-A602-456DD9FA7917}">
      <dsp:nvSpPr>
        <dsp:cNvPr id="0" name=""/>
        <dsp:cNvSpPr/>
      </dsp:nvSpPr>
      <dsp:spPr>
        <a:xfrm>
          <a:off x="2112"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t>Outreach and Recruitment </a:t>
          </a:r>
        </a:p>
      </dsp:txBody>
      <dsp:txXfrm>
        <a:off x="2112" y="219530"/>
        <a:ext cx="1675571" cy="1005343"/>
      </dsp:txXfrm>
    </dsp:sp>
    <dsp:sp modelId="{58904253-5B70-E144-BABA-55E3AA37D5F0}">
      <dsp:nvSpPr>
        <dsp:cNvPr id="0" name=""/>
        <dsp:cNvSpPr/>
      </dsp:nvSpPr>
      <dsp:spPr>
        <a:xfrm>
          <a:off x="1845241"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Employer Engagement </a:t>
          </a:r>
        </a:p>
      </dsp:txBody>
      <dsp:txXfrm>
        <a:off x="1845241" y="219530"/>
        <a:ext cx="1675571" cy="1005343"/>
      </dsp:txXfrm>
    </dsp:sp>
    <dsp:sp modelId="{B541DEBD-6254-3F44-ABAB-42F7DA2B96B5}">
      <dsp:nvSpPr>
        <dsp:cNvPr id="0" name=""/>
        <dsp:cNvSpPr/>
      </dsp:nvSpPr>
      <dsp:spPr>
        <a:xfrm>
          <a:off x="3688370" y="219530"/>
          <a:ext cx="1675571" cy="100534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Career Planning </a:t>
          </a:r>
          <a:r>
            <a:rPr lang="en-US" sz="800" kern="1200"/>
            <a:t> </a:t>
          </a:r>
        </a:p>
      </dsp:txBody>
      <dsp:txXfrm>
        <a:off x="3688370" y="219530"/>
        <a:ext cx="1675571" cy="1005343"/>
      </dsp:txXfrm>
    </dsp:sp>
    <dsp:sp modelId="{9DBD7B01-C454-4E40-AC67-431C1846AD18}">
      <dsp:nvSpPr>
        <dsp:cNvPr id="0" name=""/>
        <dsp:cNvSpPr/>
      </dsp:nvSpPr>
      <dsp:spPr>
        <a:xfrm>
          <a:off x="5531499" y="219530"/>
          <a:ext cx="1675571" cy="100534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Training </a:t>
          </a:r>
        </a:p>
      </dsp:txBody>
      <dsp:txXfrm>
        <a:off x="5531499" y="219530"/>
        <a:ext cx="1675571" cy="1005343"/>
      </dsp:txXfrm>
    </dsp:sp>
    <dsp:sp modelId="{F9363152-2F6C-F048-9791-2B5C261F19B0}">
      <dsp:nvSpPr>
        <dsp:cNvPr id="0" name=""/>
        <dsp:cNvSpPr/>
      </dsp:nvSpPr>
      <dsp:spPr>
        <a:xfrm>
          <a:off x="2112"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Font typeface="Arial" panose="020B0604020202020204" pitchFamily="34" charset="0"/>
            <a:buNone/>
          </a:pPr>
          <a:r>
            <a:rPr lang="en-US" sz="800" b="1" kern="1200"/>
            <a:t>Work-Based Learning /</a:t>
          </a:r>
        </a:p>
        <a:p>
          <a:pPr marL="0" lvl="0" indent="0" algn="ctr" defTabSz="355600">
            <a:lnSpc>
              <a:spcPct val="100000"/>
            </a:lnSpc>
            <a:spcBef>
              <a:spcPct val="0"/>
            </a:spcBef>
            <a:spcAft>
              <a:spcPts val="0"/>
            </a:spcAft>
            <a:buFont typeface="Arial" panose="020B0604020202020204" pitchFamily="34" charset="0"/>
            <a:buNone/>
          </a:pPr>
          <a:r>
            <a:rPr lang="en-US" sz="800" b="1" kern="1200"/>
            <a:t> Work-Based Training </a:t>
          </a:r>
        </a:p>
      </dsp:txBody>
      <dsp:txXfrm>
        <a:off x="2112" y="1392430"/>
        <a:ext cx="1675571" cy="1005343"/>
      </dsp:txXfrm>
    </dsp:sp>
    <dsp:sp modelId="{FA0E8CB6-DE13-DA4F-AEFC-A1BA4A449C7E}">
      <dsp:nvSpPr>
        <dsp:cNvPr id="0" name=""/>
        <dsp:cNvSpPr/>
      </dsp:nvSpPr>
      <dsp:spPr>
        <a:xfrm>
          <a:off x="1845241" y="1392430"/>
          <a:ext cx="1675571" cy="1005343"/>
        </a:xfrm>
        <a:prstGeom prst="rect">
          <a:avLst/>
        </a:pr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Font typeface="Arial" panose="020B0604020202020204" pitchFamily="34" charset="0"/>
            <a:buNone/>
          </a:pPr>
          <a:r>
            <a:rPr lang="en-US" sz="800" b="1" kern="1200" dirty="0">
              <a:solidFill>
                <a:prstClr val="white"/>
              </a:solidFill>
              <a:latin typeface="Calibri" panose="020F0502020204030204"/>
              <a:ea typeface="+mn-ea"/>
              <a:cs typeface="+mn-cs"/>
            </a:rPr>
            <a:t>Supportive Services / Barrier Reduction Funds </a:t>
          </a:r>
        </a:p>
      </dsp:txBody>
      <dsp:txXfrm>
        <a:off x="1845241" y="1392430"/>
        <a:ext cx="1675571" cy="1005343"/>
      </dsp:txXfrm>
    </dsp:sp>
    <dsp:sp modelId="{07902AF2-D7AA-F043-AB82-39CFFDA0FDB5}">
      <dsp:nvSpPr>
        <dsp:cNvPr id="0" name=""/>
        <dsp:cNvSpPr/>
      </dsp:nvSpPr>
      <dsp:spPr>
        <a:xfrm>
          <a:off x="3688370"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Placement </a:t>
          </a:r>
        </a:p>
      </dsp:txBody>
      <dsp:txXfrm>
        <a:off x="3688370" y="1392430"/>
        <a:ext cx="1675571" cy="1005343"/>
      </dsp:txXfrm>
    </dsp:sp>
    <dsp:sp modelId="{BA459F2E-638C-444B-8E59-15748D5A1DD6}">
      <dsp:nvSpPr>
        <dsp:cNvPr id="0" name=""/>
        <dsp:cNvSpPr/>
      </dsp:nvSpPr>
      <dsp:spPr>
        <a:xfrm>
          <a:off x="5531499"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Follow-Up </a:t>
          </a:r>
        </a:p>
      </dsp:txBody>
      <dsp:txXfrm>
        <a:off x="5531499" y="1392430"/>
        <a:ext cx="1675571" cy="100534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9205-2792-0E48-A602-456DD9FA7917}">
      <dsp:nvSpPr>
        <dsp:cNvPr id="0" name=""/>
        <dsp:cNvSpPr/>
      </dsp:nvSpPr>
      <dsp:spPr>
        <a:xfrm>
          <a:off x="1735" y="171970"/>
          <a:ext cx="2144311" cy="1293495"/>
        </a:xfrm>
        <a:prstGeom prst="rect">
          <a:avLst/>
        </a:prstGeom>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solidFill>
                <a:prstClr val="white"/>
              </a:solidFill>
              <a:latin typeface="Calibri" panose="020F0502020204030204"/>
              <a:ea typeface="+mn-ea"/>
              <a:cs typeface="+mn-cs"/>
            </a:rPr>
            <a:t>Outreach and Recruitment </a:t>
          </a:r>
        </a:p>
      </dsp:txBody>
      <dsp:txXfrm>
        <a:off x="1735" y="171970"/>
        <a:ext cx="2144311" cy="1293495"/>
      </dsp:txXfrm>
    </dsp:sp>
    <dsp:sp modelId="{58904253-5B70-E144-BABA-55E3AA37D5F0}">
      <dsp:nvSpPr>
        <dsp:cNvPr id="0" name=""/>
        <dsp:cNvSpPr/>
      </dsp:nvSpPr>
      <dsp:spPr>
        <a:xfrm>
          <a:off x="2461511" y="178642"/>
          <a:ext cx="2088568" cy="1280151"/>
        </a:xfrm>
        <a:prstGeom prst="rect">
          <a:avLst/>
        </a:prstGeom>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Employer Engagement </a:t>
          </a:r>
        </a:p>
      </dsp:txBody>
      <dsp:txXfrm>
        <a:off x="2461511" y="178642"/>
        <a:ext cx="2088568" cy="1280151"/>
      </dsp:txXfrm>
    </dsp:sp>
    <dsp:sp modelId="{B541DEBD-6254-3F44-ABAB-42F7DA2B96B5}">
      <dsp:nvSpPr>
        <dsp:cNvPr id="0" name=""/>
        <dsp:cNvSpPr/>
      </dsp:nvSpPr>
      <dsp:spPr>
        <a:xfrm>
          <a:off x="4865545" y="168099"/>
          <a:ext cx="2137749" cy="1301236"/>
        </a:xfrm>
        <a:prstGeom prst="rect">
          <a:avLst/>
        </a:prstGeom>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Career Planning  </a:t>
          </a:r>
        </a:p>
      </dsp:txBody>
      <dsp:txXfrm>
        <a:off x="4865545" y="168099"/>
        <a:ext cx="2137749" cy="1301236"/>
      </dsp:txXfrm>
    </dsp:sp>
    <dsp:sp modelId="{9DBD7B01-C454-4E40-AC67-431C1846AD18}">
      <dsp:nvSpPr>
        <dsp:cNvPr id="0" name=""/>
        <dsp:cNvSpPr/>
      </dsp:nvSpPr>
      <dsp:spPr>
        <a:xfrm>
          <a:off x="7318760" y="168099"/>
          <a:ext cx="2194564" cy="1301236"/>
        </a:xfrm>
        <a:prstGeom prst="rect">
          <a:avLst/>
        </a:prstGeom>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solidFill>
                <a:prstClr val="white"/>
              </a:solidFill>
              <a:latin typeface="Calibri" panose="020F0502020204030204"/>
              <a:ea typeface="+mn-ea"/>
              <a:cs typeface="+mn-cs"/>
            </a:rPr>
            <a:t>Training </a:t>
          </a:r>
        </a:p>
      </dsp:txBody>
      <dsp:txXfrm>
        <a:off x="7318760" y="168099"/>
        <a:ext cx="2194564" cy="1301236"/>
      </dsp:txXfrm>
    </dsp:sp>
    <dsp:sp modelId="{F9363152-2F6C-F048-9791-2B5C261F19B0}">
      <dsp:nvSpPr>
        <dsp:cNvPr id="0" name=""/>
        <dsp:cNvSpPr/>
      </dsp:nvSpPr>
      <dsp:spPr>
        <a:xfrm>
          <a:off x="232719" y="1784801"/>
          <a:ext cx="2178507" cy="1280151"/>
        </a:xfrm>
        <a:prstGeom prst="rect">
          <a:avLst/>
        </a:prstGeom>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Work-Based Learning /</a:t>
          </a:r>
        </a:p>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 Work-Based Training </a:t>
          </a:r>
        </a:p>
      </dsp:txBody>
      <dsp:txXfrm>
        <a:off x="232719" y="1784801"/>
        <a:ext cx="2178507" cy="1280151"/>
      </dsp:txXfrm>
    </dsp:sp>
    <dsp:sp modelId="{491D4F8D-F6DE-DC46-A3AB-9B4562EB94D7}">
      <dsp:nvSpPr>
        <dsp:cNvPr id="0" name=""/>
        <dsp:cNvSpPr/>
      </dsp:nvSpPr>
      <dsp:spPr>
        <a:xfrm>
          <a:off x="2726692" y="1784801"/>
          <a:ext cx="1974527" cy="1280151"/>
        </a:xfrm>
        <a:prstGeom prst="rect">
          <a:avLst/>
        </a:prstGeom>
        <a:gradFill flip="none" rotWithShape="0">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Supportive Services / Barrier Reduction Funds </a:t>
          </a:r>
        </a:p>
      </dsp:txBody>
      <dsp:txXfrm>
        <a:off x="2726692" y="1784801"/>
        <a:ext cx="1974527" cy="1280151"/>
      </dsp:txXfrm>
    </dsp:sp>
    <dsp:sp modelId="{07902AF2-D7AA-F043-AB82-39CFFDA0FDB5}">
      <dsp:nvSpPr>
        <dsp:cNvPr id="0" name=""/>
        <dsp:cNvSpPr/>
      </dsp:nvSpPr>
      <dsp:spPr>
        <a:xfrm>
          <a:off x="5016685" y="1784801"/>
          <a:ext cx="1975095" cy="1280151"/>
        </a:xfrm>
        <a:prstGeom prst="rect">
          <a:avLst/>
        </a:pr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solidFill>
                <a:prstClr val="white"/>
              </a:solidFill>
              <a:latin typeface="Calibri" panose="020F0502020204030204"/>
              <a:ea typeface="+mn-ea"/>
              <a:cs typeface="+mn-cs"/>
            </a:rPr>
            <a:t>Placement </a:t>
          </a:r>
        </a:p>
      </dsp:txBody>
      <dsp:txXfrm>
        <a:off x="5016685" y="1784801"/>
        <a:ext cx="1975095" cy="1280151"/>
      </dsp:txXfrm>
    </dsp:sp>
    <dsp:sp modelId="{BA459F2E-638C-444B-8E59-15748D5A1DD6}">
      <dsp:nvSpPr>
        <dsp:cNvPr id="0" name=""/>
        <dsp:cNvSpPr/>
      </dsp:nvSpPr>
      <dsp:spPr>
        <a:xfrm>
          <a:off x="7307246" y="1784801"/>
          <a:ext cx="1975095" cy="1280151"/>
        </a:xfrm>
        <a:prstGeom prst="rect">
          <a:avLst/>
        </a:prstGeom>
        <a:gradFill flip="none" rotWithShape="1">
          <a:gsLst>
            <a:gs pos="0">
              <a:srgbClr val="4472C4">
                <a:lumMod val="67000"/>
              </a:srgbClr>
            </a:gs>
            <a:gs pos="48000">
              <a:srgbClr val="4472C4">
                <a:lumMod val="97000"/>
                <a:lumOff val="3000"/>
              </a:srgbClr>
            </a:gs>
            <a:gs pos="100000">
              <a:srgbClr val="4472C4">
                <a:lumMod val="60000"/>
                <a:lumOff val="40000"/>
              </a:srgbClr>
            </a:gs>
          </a:gsLst>
          <a:lin ang="162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Font typeface="Arial" panose="020B0604020202020204" pitchFamily="34" charset="0"/>
            <a:buNone/>
          </a:pPr>
          <a:r>
            <a:rPr lang="en-US" sz="800" b="1" kern="1200" dirty="0">
              <a:solidFill>
                <a:prstClr val="white"/>
              </a:solidFill>
              <a:latin typeface="Calibri" panose="020F0502020204030204"/>
              <a:ea typeface="+mn-ea"/>
              <a:cs typeface="+mn-cs"/>
            </a:rPr>
            <a:t>Follow-Up </a:t>
          </a:r>
        </a:p>
      </dsp:txBody>
      <dsp:txXfrm>
        <a:off x="7307246" y="1784801"/>
        <a:ext cx="1975095" cy="128015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0CFE4-9BB0-C746-842F-4709E9D5D273}">
      <dsp:nvSpPr>
        <dsp:cNvPr id="0" name=""/>
        <dsp:cNvSpPr/>
      </dsp:nvSpPr>
      <dsp:spPr>
        <a:xfrm>
          <a:off x="1364" y="2527615"/>
          <a:ext cx="2660656" cy="2660656"/>
        </a:xfrm>
        <a:prstGeom prst="ellipse">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46425" tIns="22860" rIns="146425" bIns="22860" numCol="1" spcCol="1270" anchor="ctr" anchorCtr="0">
          <a:noAutofit/>
        </a:bodyPr>
        <a:lstStyle/>
        <a:p>
          <a:pPr marL="0" lvl="0" indent="0" algn="ctr" defTabSz="800100">
            <a:lnSpc>
              <a:spcPct val="90000"/>
            </a:lnSpc>
            <a:spcBef>
              <a:spcPct val="0"/>
            </a:spcBef>
            <a:spcAft>
              <a:spcPct val="35000"/>
            </a:spcAft>
            <a:buFont typeface="Wingdings" pitchFamily="2" charset="2"/>
            <a:buNone/>
          </a:pPr>
          <a:r>
            <a:rPr lang="en-US" sz="1800" b="1" kern="1200" dirty="0"/>
            <a:t>Application Organization Capacity </a:t>
          </a:r>
        </a:p>
      </dsp:txBody>
      <dsp:txXfrm>
        <a:off x="391008" y="2917259"/>
        <a:ext cx="1881368" cy="1881368"/>
      </dsp:txXfrm>
    </dsp:sp>
    <dsp:sp modelId="{AB9DB997-1F7B-C244-936D-02285B0EBA6B}">
      <dsp:nvSpPr>
        <dsp:cNvPr id="0" name=""/>
        <dsp:cNvSpPr/>
      </dsp:nvSpPr>
      <dsp:spPr>
        <a:xfrm>
          <a:off x="2139532" y="2524449"/>
          <a:ext cx="2660656" cy="2660656"/>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46425" tIns="22860" rIns="146425" bIns="22860" numCol="1" spcCol="1270" anchor="ctr" anchorCtr="0">
          <a:noAutofit/>
        </a:bodyPr>
        <a:lstStyle/>
        <a:p>
          <a:pPr marL="0" lvl="0" indent="0" algn="ctr" defTabSz="800100">
            <a:lnSpc>
              <a:spcPct val="90000"/>
            </a:lnSpc>
            <a:spcBef>
              <a:spcPct val="0"/>
            </a:spcBef>
            <a:spcAft>
              <a:spcPct val="35000"/>
            </a:spcAft>
            <a:buNone/>
          </a:pPr>
          <a:r>
            <a:rPr lang="en-US" sz="1800" b="1" kern="1200"/>
            <a:t>Documentation of Need</a:t>
          </a:r>
        </a:p>
      </dsp:txBody>
      <dsp:txXfrm>
        <a:off x="2529176" y="2914093"/>
        <a:ext cx="1881368" cy="1881368"/>
      </dsp:txXfrm>
    </dsp:sp>
    <dsp:sp modelId="{52789C88-0EE9-6846-A180-36E7583E047A}">
      <dsp:nvSpPr>
        <dsp:cNvPr id="0" name=""/>
        <dsp:cNvSpPr/>
      </dsp:nvSpPr>
      <dsp:spPr>
        <a:xfrm>
          <a:off x="4258415" y="2527615"/>
          <a:ext cx="2660656" cy="2660656"/>
        </a:xfrm>
        <a:prstGeom prst="ellipse">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46425" tIns="22860" rIns="146425"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Program Plan </a:t>
          </a:r>
        </a:p>
      </dsp:txBody>
      <dsp:txXfrm>
        <a:off x="4648059" y="2917259"/>
        <a:ext cx="1881368" cy="1881368"/>
      </dsp:txXfrm>
    </dsp:sp>
    <dsp:sp modelId="{FF401FEA-7879-EB40-A283-A895E40864F3}">
      <dsp:nvSpPr>
        <dsp:cNvPr id="0" name=""/>
        <dsp:cNvSpPr/>
      </dsp:nvSpPr>
      <dsp:spPr>
        <a:xfrm>
          <a:off x="6386940" y="2527615"/>
          <a:ext cx="2660656" cy="2660656"/>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46425" tIns="20320" rIns="146425" bIns="20320" numCol="1" spcCol="1270" anchor="ctr" anchorCtr="0">
          <a:noAutofit/>
        </a:bodyPr>
        <a:lstStyle/>
        <a:p>
          <a:pPr marL="0" lvl="0" indent="0" algn="ctr" defTabSz="711200">
            <a:lnSpc>
              <a:spcPct val="90000"/>
            </a:lnSpc>
            <a:spcBef>
              <a:spcPct val="0"/>
            </a:spcBef>
            <a:spcAft>
              <a:spcPct val="35000"/>
            </a:spcAft>
            <a:buNone/>
          </a:pPr>
          <a:r>
            <a:rPr lang="en-US" sz="1600" b="1" kern="1200"/>
            <a:t>Budget Narrative, Cost Effectiveness, Return on Investment, Sustainability</a:t>
          </a:r>
        </a:p>
      </dsp:txBody>
      <dsp:txXfrm>
        <a:off x="6776584" y="2917259"/>
        <a:ext cx="1881368" cy="1881368"/>
      </dsp:txXfrm>
    </dsp:sp>
    <dsp:sp modelId="{E095E531-215F-8740-AA8E-8F0BAE618CBA}">
      <dsp:nvSpPr>
        <dsp:cNvPr id="0" name=""/>
        <dsp:cNvSpPr/>
      </dsp:nvSpPr>
      <dsp:spPr>
        <a:xfrm>
          <a:off x="8515465" y="2527615"/>
          <a:ext cx="2660656" cy="2660656"/>
        </a:xfrm>
        <a:prstGeom prst="ellipse">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46425" tIns="22860" rIns="146425"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Program Goals</a:t>
          </a:r>
        </a:p>
      </dsp:txBody>
      <dsp:txXfrm>
        <a:off x="8905109" y="2917259"/>
        <a:ext cx="1881368" cy="1881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2073-7E88-EB4C-8606-4B0D0F6BDE41}">
      <dsp:nvSpPr>
        <dsp:cNvPr id="0" name=""/>
        <dsp:cNvSpPr/>
      </dsp:nvSpPr>
      <dsp:spPr>
        <a:xfrm>
          <a:off x="1335259" y="1019044"/>
          <a:ext cx="2538673" cy="2538673"/>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effectLst>
                <a:outerShdw blurRad="63500" sx="102000" sy="102000" algn="ctr" rotWithShape="0">
                  <a:prstClr val="black">
                    <a:alpha val="40000"/>
                  </a:prstClr>
                </a:outerShdw>
              </a:effectLst>
              <a:latin typeface="+mn-lt"/>
              <a:cs typeface="Malayalam MN" pitchFamily="2" charset="0"/>
            </a:rPr>
            <a:t>Program Elements</a:t>
          </a:r>
        </a:p>
      </dsp:txBody>
      <dsp:txXfrm>
        <a:off x="1707039" y="1390824"/>
        <a:ext cx="1795113" cy="1795113"/>
      </dsp:txXfrm>
    </dsp:sp>
    <dsp:sp modelId="{CA5114AD-DBBA-DC49-9899-E24C48D26DAB}">
      <dsp:nvSpPr>
        <dsp:cNvPr id="0" name=""/>
        <dsp:cNvSpPr/>
      </dsp:nvSpPr>
      <dsp:spPr>
        <a:xfrm>
          <a:off x="1969927" y="453"/>
          <a:ext cx="1269336" cy="126933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w="19050" cap="flat" cmpd="sng" algn="ctr">
          <a:noFill/>
          <a:prstDash val="solid"/>
          <a:miter lim="800000"/>
        </a:ln>
        <a:effectLst>
          <a:glow rad="63500">
            <a:schemeClr val="accent2">
              <a:satMod val="175000"/>
              <a:alpha val="40000"/>
            </a:schemeClr>
          </a:glow>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a:solidFill>
                <a:schemeClr val="bg1"/>
              </a:solidFill>
              <a:effectLst>
                <a:outerShdw blurRad="63500" sx="102000" sy="102000" algn="ctr" rotWithShape="0">
                  <a:prstClr val="black">
                    <a:alpha val="40000"/>
                  </a:prstClr>
                </a:outerShdw>
              </a:effectLst>
              <a:latin typeface="+mn-lt"/>
              <a:cs typeface="Malayalam MN" pitchFamily="2" charset="0"/>
            </a:rPr>
            <a:t>Eligible Entities</a:t>
          </a:r>
        </a:p>
      </dsp:txBody>
      <dsp:txXfrm>
        <a:off x="2155817" y="186343"/>
        <a:ext cx="897556" cy="897556"/>
      </dsp:txXfrm>
    </dsp:sp>
    <dsp:sp modelId="{EA0EFF2A-DAFC-4E4D-A776-162DF4FEFFFE}">
      <dsp:nvSpPr>
        <dsp:cNvPr id="0" name=""/>
        <dsp:cNvSpPr/>
      </dsp:nvSpPr>
      <dsp:spPr>
        <a:xfrm>
          <a:off x="3401692" y="827083"/>
          <a:ext cx="1269336" cy="1269336"/>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a:solidFill>
                <a:schemeClr val="bg1"/>
              </a:solidFill>
              <a:effectLst/>
              <a:latin typeface="+mn-lt"/>
              <a:cs typeface="Malayalam MN" pitchFamily="2" charset="0"/>
            </a:rPr>
            <a:t>Targeted Industries</a:t>
          </a:r>
          <a:endParaRPr lang="en-US" sz="1400" b="0" kern="1200">
            <a:solidFill>
              <a:schemeClr val="bg1"/>
            </a:solidFill>
            <a:latin typeface="+mn-lt"/>
            <a:cs typeface="Malayalam MN" pitchFamily="2" charset="0"/>
          </a:endParaRPr>
        </a:p>
      </dsp:txBody>
      <dsp:txXfrm>
        <a:off x="3587582" y="1012973"/>
        <a:ext cx="897556" cy="897556"/>
      </dsp:txXfrm>
    </dsp:sp>
    <dsp:sp modelId="{C027D90A-64E1-0149-AFC1-013BD88F2D3B}">
      <dsp:nvSpPr>
        <dsp:cNvPr id="0" name=""/>
        <dsp:cNvSpPr/>
      </dsp:nvSpPr>
      <dsp:spPr>
        <a:xfrm>
          <a:off x="3401692" y="2480343"/>
          <a:ext cx="1269336" cy="1269336"/>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kern="1200">
              <a:solidFill>
                <a:schemeClr val="bg1"/>
              </a:solidFill>
              <a:latin typeface="+mn-lt"/>
              <a:cs typeface="Malayalam MN" pitchFamily="2" charset="0"/>
            </a:rPr>
            <a:t>Targeted Populations</a:t>
          </a:r>
        </a:p>
      </dsp:txBody>
      <dsp:txXfrm>
        <a:off x="3587582" y="2666233"/>
        <a:ext cx="897556" cy="897556"/>
      </dsp:txXfrm>
    </dsp:sp>
    <dsp:sp modelId="{D6DA3358-275B-7247-ADEB-775E9D05F19F}">
      <dsp:nvSpPr>
        <dsp:cNvPr id="0" name=""/>
        <dsp:cNvSpPr/>
      </dsp:nvSpPr>
      <dsp:spPr>
        <a:xfrm>
          <a:off x="1969927" y="3306973"/>
          <a:ext cx="1269336" cy="1269336"/>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solidFill>
                <a:schemeClr val="bg1"/>
              </a:solidFill>
              <a:latin typeface="+mn-lt"/>
              <a:cs typeface="Malayalam MN" pitchFamily="2" charset="0"/>
            </a:rPr>
            <a:t>Targeted Communities</a:t>
          </a:r>
        </a:p>
      </dsp:txBody>
      <dsp:txXfrm>
        <a:off x="2155817" y="3492863"/>
        <a:ext cx="897556" cy="897556"/>
      </dsp:txXfrm>
    </dsp:sp>
    <dsp:sp modelId="{172920A8-70F3-DE4E-B743-C3F5A2AEE45E}">
      <dsp:nvSpPr>
        <dsp:cNvPr id="0" name=""/>
        <dsp:cNvSpPr/>
      </dsp:nvSpPr>
      <dsp:spPr>
        <a:xfrm>
          <a:off x="538162" y="2480343"/>
          <a:ext cx="1269336" cy="1269336"/>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kern="1200" dirty="0">
              <a:solidFill>
                <a:schemeClr val="bg1"/>
              </a:solidFill>
              <a:latin typeface="+mn-lt"/>
              <a:cs typeface="Malayalam MN" pitchFamily="2" charset="0"/>
            </a:rPr>
            <a:t>Program Categories</a:t>
          </a:r>
        </a:p>
      </dsp:txBody>
      <dsp:txXfrm>
        <a:off x="724052" y="2666233"/>
        <a:ext cx="897556" cy="897556"/>
      </dsp:txXfrm>
    </dsp:sp>
    <dsp:sp modelId="{A666CE5B-2500-4D60-9D13-64611D85D9A2}">
      <dsp:nvSpPr>
        <dsp:cNvPr id="0" name=""/>
        <dsp:cNvSpPr/>
      </dsp:nvSpPr>
      <dsp:spPr>
        <a:xfrm>
          <a:off x="538162" y="827083"/>
          <a:ext cx="1269336" cy="1269336"/>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kern="1200" dirty="0">
              <a:solidFill>
                <a:schemeClr val="bg1"/>
              </a:solidFill>
              <a:latin typeface="+mn-lt"/>
              <a:cs typeface="Malayalam MN" pitchFamily="2" charset="0"/>
            </a:rPr>
            <a:t>Program Priorities</a:t>
          </a:r>
        </a:p>
      </dsp:txBody>
      <dsp:txXfrm>
        <a:off x="724052" y="1012973"/>
        <a:ext cx="897556" cy="8975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2073-7E88-EB4C-8606-4B0D0F6BDE41}">
      <dsp:nvSpPr>
        <dsp:cNvPr id="0" name=""/>
        <dsp:cNvSpPr/>
      </dsp:nvSpPr>
      <dsp:spPr>
        <a:xfrm>
          <a:off x="1342596" y="1017984"/>
          <a:ext cx="2536031" cy="2536031"/>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a:effectLst>
                <a:outerShdw blurRad="63500" sx="102000" sy="102000" algn="ctr" rotWithShape="0">
                  <a:prstClr val="black">
                    <a:alpha val="40000"/>
                  </a:prstClr>
                </a:outerShdw>
              </a:effectLst>
              <a:latin typeface="+mn-lt"/>
              <a:cs typeface="Malayalam MN" pitchFamily="2" charset="0"/>
            </a:rPr>
            <a:t>Program Elements</a:t>
          </a:r>
        </a:p>
      </dsp:txBody>
      <dsp:txXfrm>
        <a:off x="1713989" y="1389377"/>
        <a:ext cx="1793245" cy="1793245"/>
      </dsp:txXfrm>
    </dsp:sp>
    <dsp:sp modelId="{CA5114AD-DBBA-DC49-9899-E24C48D26DAB}">
      <dsp:nvSpPr>
        <dsp:cNvPr id="0" name=""/>
        <dsp:cNvSpPr/>
      </dsp:nvSpPr>
      <dsp:spPr>
        <a:xfrm>
          <a:off x="1976604" y="45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Eligible Entities</a:t>
          </a:r>
        </a:p>
      </dsp:txBody>
      <dsp:txXfrm>
        <a:off x="2162300" y="186148"/>
        <a:ext cx="896623" cy="896623"/>
      </dsp:txXfrm>
    </dsp:sp>
    <dsp:sp modelId="{EA0EFF2A-DAFC-4E4D-A776-162DF4FEFFFE}">
      <dsp:nvSpPr>
        <dsp:cNvPr id="0" name=""/>
        <dsp:cNvSpPr/>
      </dsp:nvSpPr>
      <dsp:spPr>
        <a:xfrm>
          <a:off x="3406879" y="826222"/>
          <a:ext cx="1268015" cy="1268015"/>
        </a:xfrm>
        <a:prstGeom prst="ellipse">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19050" cap="flat" cmpd="sng" algn="ctr">
          <a:noFill/>
          <a:prstDash val="solid"/>
          <a:miter lim="800000"/>
        </a:ln>
        <a:effectLst>
          <a:glow rad="63500">
            <a:schemeClr val="accent4">
              <a:satMod val="175000"/>
              <a:alpha val="40000"/>
            </a:schemeClr>
          </a:glow>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i="0" kern="1200">
              <a:solidFill>
                <a:schemeClr val="bg1"/>
              </a:solidFill>
              <a:effectLst>
                <a:outerShdw blurRad="63500" sx="102000" sy="102000" algn="ctr" rotWithShape="0">
                  <a:prstClr val="black">
                    <a:alpha val="40000"/>
                  </a:prstClr>
                </a:outerShdw>
              </a:effectLst>
              <a:latin typeface="+mn-lt"/>
              <a:cs typeface="Malayalam MN" pitchFamily="2" charset="0"/>
            </a:rPr>
            <a:t>Targeted Industries</a:t>
          </a:r>
          <a:endParaRPr lang="en-US" sz="1200" b="1" kern="1200">
            <a:solidFill>
              <a:schemeClr val="bg1"/>
            </a:solidFill>
            <a:effectLst>
              <a:outerShdw blurRad="63500" sx="102000" sy="102000" algn="ctr" rotWithShape="0">
                <a:prstClr val="black">
                  <a:alpha val="40000"/>
                </a:prstClr>
              </a:outerShdw>
            </a:effectLst>
            <a:latin typeface="+mn-lt"/>
            <a:cs typeface="Malayalam MN" pitchFamily="2" charset="0"/>
          </a:endParaRPr>
        </a:p>
      </dsp:txBody>
      <dsp:txXfrm>
        <a:off x="3592575" y="1011918"/>
        <a:ext cx="896623" cy="896623"/>
      </dsp:txXfrm>
    </dsp:sp>
    <dsp:sp modelId="{C027D90A-64E1-0149-AFC1-013BD88F2D3B}">
      <dsp:nvSpPr>
        <dsp:cNvPr id="0" name=""/>
        <dsp:cNvSpPr/>
      </dsp:nvSpPr>
      <dsp:spPr>
        <a:xfrm>
          <a:off x="3406879" y="247776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Targeted Populations</a:t>
          </a:r>
        </a:p>
      </dsp:txBody>
      <dsp:txXfrm>
        <a:off x="3592575" y="2663457"/>
        <a:ext cx="896623" cy="896623"/>
      </dsp:txXfrm>
    </dsp:sp>
    <dsp:sp modelId="{D6DA3358-275B-7247-ADEB-775E9D05F19F}">
      <dsp:nvSpPr>
        <dsp:cNvPr id="0" name=""/>
        <dsp:cNvSpPr/>
      </dsp:nvSpPr>
      <dsp:spPr>
        <a:xfrm>
          <a:off x="1976604" y="330353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a:solidFill>
                <a:schemeClr val="bg1"/>
              </a:solidFill>
              <a:latin typeface="+mn-lt"/>
              <a:cs typeface="Malayalam MN" pitchFamily="2" charset="0"/>
            </a:rPr>
            <a:t>Targeted Communities</a:t>
          </a:r>
        </a:p>
      </dsp:txBody>
      <dsp:txXfrm>
        <a:off x="2162300" y="3489227"/>
        <a:ext cx="896623" cy="896623"/>
      </dsp:txXfrm>
    </dsp:sp>
    <dsp:sp modelId="{172920A8-70F3-DE4E-B743-C3F5A2AEE45E}">
      <dsp:nvSpPr>
        <dsp:cNvPr id="0" name=""/>
        <dsp:cNvSpPr/>
      </dsp:nvSpPr>
      <dsp:spPr>
        <a:xfrm>
          <a:off x="546329" y="247776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chemeClr val="bg1"/>
              </a:solidFill>
              <a:latin typeface="+mn-lt"/>
              <a:cs typeface="Malayalam MN" pitchFamily="2" charset="0"/>
            </a:rPr>
            <a:t>Program Categories</a:t>
          </a:r>
        </a:p>
      </dsp:txBody>
      <dsp:txXfrm>
        <a:off x="732025" y="2663457"/>
        <a:ext cx="896623" cy="896623"/>
      </dsp:txXfrm>
    </dsp:sp>
    <dsp:sp modelId="{FD74B1BC-BE3D-4C63-87ED-69BD9252B311}">
      <dsp:nvSpPr>
        <dsp:cNvPr id="0" name=""/>
        <dsp:cNvSpPr/>
      </dsp:nvSpPr>
      <dsp:spPr>
        <a:xfrm>
          <a:off x="546329" y="82622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chemeClr val="bg1"/>
              </a:solidFill>
              <a:latin typeface="+mn-lt"/>
              <a:cs typeface="Malayalam MN" pitchFamily="2" charset="0"/>
            </a:rPr>
            <a:t>Program Priorities</a:t>
          </a:r>
        </a:p>
      </dsp:txBody>
      <dsp:txXfrm>
        <a:off x="732025" y="1011918"/>
        <a:ext cx="896623" cy="896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2073-7E88-EB4C-8606-4B0D0F6BDE41}">
      <dsp:nvSpPr>
        <dsp:cNvPr id="0" name=""/>
        <dsp:cNvSpPr/>
      </dsp:nvSpPr>
      <dsp:spPr>
        <a:xfrm>
          <a:off x="1342596" y="1017984"/>
          <a:ext cx="2536031" cy="2536031"/>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a:effectLst>
                <a:outerShdw blurRad="63500" sx="102000" sy="102000" algn="ctr" rotWithShape="0">
                  <a:prstClr val="black">
                    <a:alpha val="40000"/>
                  </a:prstClr>
                </a:outerShdw>
              </a:effectLst>
              <a:latin typeface="+mn-lt"/>
              <a:cs typeface="Malayalam MN" pitchFamily="2" charset="0"/>
            </a:rPr>
            <a:t>Program Elements</a:t>
          </a:r>
        </a:p>
      </dsp:txBody>
      <dsp:txXfrm>
        <a:off x="1713989" y="1389377"/>
        <a:ext cx="1793245" cy="1793245"/>
      </dsp:txXfrm>
    </dsp:sp>
    <dsp:sp modelId="{CA5114AD-DBBA-DC49-9899-E24C48D26DAB}">
      <dsp:nvSpPr>
        <dsp:cNvPr id="0" name=""/>
        <dsp:cNvSpPr/>
      </dsp:nvSpPr>
      <dsp:spPr>
        <a:xfrm>
          <a:off x="1976604" y="45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kern="1200">
              <a:solidFill>
                <a:schemeClr val="bg1"/>
              </a:solidFill>
              <a:latin typeface="+mn-lt"/>
              <a:cs typeface="Malayalam MN" pitchFamily="2" charset="0"/>
            </a:rPr>
            <a:t>Eligible Entities</a:t>
          </a:r>
        </a:p>
      </dsp:txBody>
      <dsp:txXfrm>
        <a:off x="2162300" y="186148"/>
        <a:ext cx="896623" cy="896623"/>
      </dsp:txXfrm>
    </dsp:sp>
    <dsp:sp modelId="{EA0EFF2A-DAFC-4E4D-A776-162DF4FEFFFE}">
      <dsp:nvSpPr>
        <dsp:cNvPr id="0" name=""/>
        <dsp:cNvSpPr/>
      </dsp:nvSpPr>
      <dsp:spPr>
        <a:xfrm>
          <a:off x="3406879" y="82622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a:solidFill>
                <a:schemeClr val="bg1"/>
              </a:solidFill>
              <a:effectLst/>
              <a:latin typeface="+mn-lt"/>
              <a:cs typeface="Malayalam MN" pitchFamily="2" charset="0"/>
            </a:rPr>
            <a:t>Targeted Industries</a:t>
          </a:r>
          <a:endParaRPr lang="en-US" sz="1400" b="1" kern="1200">
            <a:solidFill>
              <a:schemeClr val="bg1"/>
            </a:solidFill>
            <a:latin typeface="+mn-lt"/>
            <a:cs typeface="Malayalam MN" pitchFamily="2" charset="0"/>
          </a:endParaRPr>
        </a:p>
      </dsp:txBody>
      <dsp:txXfrm>
        <a:off x="3592575" y="1011918"/>
        <a:ext cx="896623" cy="896623"/>
      </dsp:txXfrm>
    </dsp:sp>
    <dsp:sp modelId="{C027D90A-64E1-0149-AFC1-013BD88F2D3B}">
      <dsp:nvSpPr>
        <dsp:cNvPr id="0" name=""/>
        <dsp:cNvSpPr/>
      </dsp:nvSpPr>
      <dsp:spPr>
        <a:xfrm>
          <a:off x="3406879" y="247776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Targeted Populations</a:t>
          </a:r>
        </a:p>
      </dsp:txBody>
      <dsp:txXfrm>
        <a:off x="3592575" y="2663457"/>
        <a:ext cx="896623" cy="896623"/>
      </dsp:txXfrm>
    </dsp:sp>
    <dsp:sp modelId="{D6DA3358-275B-7247-ADEB-775E9D05F19F}">
      <dsp:nvSpPr>
        <dsp:cNvPr id="0" name=""/>
        <dsp:cNvSpPr/>
      </dsp:nvSpPr>
      <dsp:spPr>
        <a:xfrm>
          <a:off x="1976604" y="3303531"/>
          <a:ext cx="1268015" cy="1268015"/>
        </a:xfrm>
        <a:prstGeom prst="ellipse">
          <a:avLst/>
        </a:prstGeom>
        <a:solidFill>
          <a:srgbClr val="00B0F0"/>
        </a:solidFill>
        <a:ln w="19050" cap="flat" cmpd="sng" algn="ctr">
          <a:noFill/>
          <a:prstDash val="solid"/>
          <a:miter lim="800000"/>
        </a:ln>
        <a:effectLst>
          <a:glow rad="101600">
            <a:srgbClr val="7030A0">
              <a:alpha val="60000"/>
            </a:srgbClr>
          </a:glow>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i="0" kern="1200">
              <a:solidFill>
                <a:schemeClr val="bg1"/>
              </a:solidFill>
              <a:effectLst>
                <a:outerShdw blurRad="63500" sx="102000" sy="102000" algn="ctr" rotWithShape="0">
                  <a:prstClr val="black">
                    <a:alpha val="40000"/>
                  </a:prstClr>
                </a:outerShdw>
              </a:effectLst>
              <a:latin typeface="+mn-lt"/>
              <a:cs typeface="Malayalam MN" pitchFamily="2" charset="0"/>
            </a:rPr>
            <a:t>Targeted Communities</a:t>
          </a:r>
        </a:p>
      </dsp:txBody>
      <dsp:txXfrm>
        <a:off x="2162300" y="3489227"/>
        <a:ext cx="896623" cy="896623"/>
      </dsp:txXfrm>
    </dsp:sp>
    <dsp:sp modelId="{172920A8-70F3-DE4E-B743-C3F5A2AEE45E}">
      <dsp:nvSpPr>
        <dsp:cNvPr id="0" name=""/>
        <dsp:cNvSpPr/>
      </dsp:nvSpPr>
      <dsp:spPr>
        <a:xfrm>
          <a:off x="546329" y="247776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chemeClr val="bg1"/>
              </a:solidFill>
              <a:latin typeface="+mn-lt"/>
              <a:cs typeface="Malayalam MN" pitchFamily="2" charset="0"/>
            </a:rPr>
            <a:t>Program Categories</a:t>
          </a:r>
        </a:p>
      </dsp:txBody>
      <dsp:txXfrm>
        <a:off x="732025" y="2663457"/>
        <a:ext cx="896623" cy="896623"/>
      </dsp:txXfrm>
    </dsp:sp>
    <dsp:sp modelId="{97E94B3E-AA7E-4823-8978-1B91E7AC756A}">
      <dsp:nvSpPr>
        <dsp:cNvPr id="0" name=""/>
        <dsp:cNvSpPr/>
      </dsp:nvSpPr>
      <dsp:spPr>
        <a:xfrm>
          <a:off x="546329" y="82622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Program Priorities</a:t>
          </a:r>
          <a:endParaRPr lang="en-US" sz="1200" b="0" kern="1200" dirty="0">
            <a:solidFill>
              <a:schemeClr val="bg1"/>
            </a:solidFill>
            <a:latin typeface="+mn-lt"/>
            <a:cs typeface="Malayalam MN" pitchFamily="2" charset="0"/>
          </a:endParaRPr>
        </a:p>
      </dsp:txBody>
      <dsp:txXfrm>
        <a:off x="732025" y="1011918"/>
        <a:ext cx="896623" cy="8966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2073-7E88-EB4C-8606-4B0D0F6BDE41}">
      <dsp:nvSpPr>
        <dsp:cNvPr id="0" name=""/>
        <dsp:cNvSpPr/>
      </dsp:nvSpPr>
      <dsp:spPr>
        <a:xfrm>
          <a:off x="1342389" y="850427"/>
          <a:ext cx="2118608" cy="2118608"/>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mn-lt"/>
              <a:cs typeface="Malayalam MN" pitchFamily="2" charset="0"/>
            </a:rPr>
            <a:t>Program Elements</a:t>
          </a:r>
        </a:p>
      </dsp:txBody>
      <dsp:txXfrm>
        <a:off x="1652652" y="1160690"/>
        <a:ext cx="1498082" cy="1498082"/>
      </dsp:txXfrm>
    </dsp:sp>
    <dsp:sp modelId="{CA5114AD-DBBA-DC49-9899-E24C48D26DAB}">
      <dsp:nvSpPr>
        <dsp:cNvPr id="0" name=""/>
        <dsp:cNvSpPr/>
      </dsp:nvSpPr>
      <dsp:spPr>
        <a:xfrm>
          <a:off x="1872041" y="378"/>
          <a:ext cx="1059304" cy="1059304"/>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Eligible Entities</a:t>
          </a:r>
        </a:p>
      </dsp:txBody>
      <dsp:txXfrm>
        <a:off x="2027172" y="155509"/>
        <a:ext cx="749042" cy="749042"/>
      </dsp:txXfrm>
    </dsp:sp>
    <dsp:sp modelId="{EA0EFF2A-DAFC-4E4D-A776-162DF4FEFFFE}">
      <dsp:nvSpPr>
        <dsp:cNvPr id="0" name=""/>
        <dsp:cNvSpPr/>
      </dsp:nvSpPr>
      <dsp:spPr>
        <a:xfrm>
          <a:off x="3066898" y="690228"/>
          <a:ext cx="1059304" cy="1059304"/>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0" i="0" kern="1200">
              <a:solidFill>
                <a:schemeClr val="bg1"/>
              </a:solidFill>
              <a:effectLst/>
              <a:latin typeface="+mn-lt"/>
              <a:cs typeface="Malayalam MN" pitchFamily="2" charset="0"/>
            </a:rPr>
            <a:t>Targeted Industries</a:t>
          </a:r>
          <a:endParaRPr lang="en-US" sz="1100" b="0" kern="1200">
            <a:solidFill>
              <a:schemeClr val="bg1"/>
            </a:solidFill>
            <a:latin typeface="+mn-lt"/>
            <a:cs typeface="Malayalam MN" pitchFamily="2" charset="0"/>
          </a:endParaRPr>
        </a:p>
      </dsp:txBody>
      <dsp:txXfrm>
        <a:off x="3222029" y="845359"/>
        <a:ext cx="749042" cy="749042"/>
      </dsp:txXfrm>
    </dsp:sp>
    <dsp:sp modelId="{C027D90A-64E1-0149-AFC1-013BD88F2D3B}">
      <dsp:nvSpPr>
        <dsp:cNvPr id="0" name=""/>
        <dsp:cNvSpPr/>
      </dsp:nvSpPr>
      <dsp:spPr>
        <a:xfrm>
          <a:off x="3066898" y="2069930"/>
          <a:ext cx="1059304" cy="1059304"/>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19050" cap="flat" cmpd="sng" algn="ctr">
          <a:noFill/>
          <a:prstDash val="solid"/>
          <a:miter lim="800000"/>
        </a:ln>
        <a:effectLst>
          <a:glow rad="63500">
            <a:schemeClr val="accent6">
              <a:satMod val="175000"/>
              <a:alpha val="40000"/>
            </a:schemeClr>
          </a:glow>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a:solidFill>
                <a:schemeClr val="bg1"/>
              </a:solidFill>
              <a:latin typeface="+mn-lt"/>
              <a:cs typeface="Malayalam MN" pitchFamily="2" charset="0"/>
            </a:rPr>
            <a:t>Target Populations</a:t>
          </a:r>
        </a:p>
      </dsp:txBody>
      <dsp:txXfrm>
        <a:off x="3222029" y="2225061"/>
        <a:ext cx="749042" cy="749042"/>
      </dsp:txXfrm>
    </dsp:sp>
    <dsp:sp modelId="{D6DA3358-275B-7247-ADEB-775E9D05F19F}">
      <dsp:nvSpPr>
        <dsp:cNvPr id="0" name=""/>
        <dsp:cNvSpPr/>
      </dsp:nvSpPr>
      <dsp:spPr>
        <a:xfrm>
          <a:off x="1872041" y="2759780"/>
          <a:ext cx="1059304" cy="1059304"/>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0" i="0" kern="1200">
              <a:solidFill>
                <a:schemeClr val="bg1"/>
              </a:solidFill>
              <a:latin typeface="+mn-lt"/>
              <a:cs typeface="Malayalam MN" pitchFamily="2" charset="0"/>
            </a:rPr>
            <a:t>Targeted Communities</a:t>
          </a:r>
        </a:p>
      </dsp:txBody>
      <dsp:txXfrm>
        <a:off x="2027172" y="2914911"/>
        <a:ext cx="749042" cy="749042"/>
      </dsp:txXfrm>
    </dsp:sp>
    <dsp:sp modelId="{172920A8-70F3-DE4E-B743-C3F5A2AEE45E}">
      <dsp:nvSpPr>
        <dsp:cNvPr id="0" name=""/>
        <dsp:cNvSpPr/>
      </dsp:nvSpPr>
      <dsp:spPr>
        <a:xfrm>
          <a:off x="677185" y="2069930"/>
          <a:ext cx="1059304" cy="1059304"/>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chemeClr val="bg1"/>
              </a:solidFill>
              <a:latin typeface="+mn-lt"/>
              <a:cs typeface="Malayalam MN" pitchFamily="2" charset="0"/>
            </a:rPr>
            <a:t>Program Categories</a:t>
          </a:r>
        </a:p>
      </dsp:txBody>
      <dsp:txXfrm>
        <a:off x="832316" y="2225061"/>
        <a:ext cx="749042" cy="749042"/>
      </dsp:txXfrm>
    </dsp:sp>
    <dsp:sp modelId="{5B8D0CE1-6637-4CB1-BF05-788886B3CF59}">
      <dsp:nvSpPr>
        <dsp:cNvPr id="0" name=""/>
        <dsp:cNvSpPr/>
      </dsp:nvSpPr>
      <dsp:spPr>
        <a:xfrm>
          <a:off x="677185" y="690228"/>
          <a:ext cx="1059304" cy="1059304"/>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Program Priorities</a:t>
          </a:r>
          <a:endParaRPr lang="en-US" sz="1200" b="0" kern="1200" dirty="0">
            <a:solidFill>
              <a:schemeClr val="bg1"/>
            </a:solidFill>
            <a:latin typeface="+mn-lt"/>
            <a:cs typeface="Malayalam MN" pitchFamily="2" charset="0"/>
          </a:endParaRPr>
        </a:p>
      </dsp:txBody>
      <dsp:txXfrm>
        <a:off x="832316" y="845359"/>
        <a:ext cx="749042" cy="7490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2073-7E88-EB4C-8606-4B0D0F6BDE41}">
      <dsp:nvSpPr>
        <dsp:cNvPr id="0" name=""/>
        <dsp:cNvSpPr/>
      </dsp:nvSpPr>
      <dsp:spPr>
        <a:xfrm>
          <a:off x="1342596" y="1017984"/>
          <a:ext cx="2536031" cy="2536031"/>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a:effectLst>
                <a:outerShdw blurRad="63500" sx="102000" sy="102000" algn="ctr" rotWithShape="0">
                  <a:prstClr val="black">
                    <a:alpha val="40000"/>
                  </a:prstClr>
                </a:outerShdw>
              </a:effectLst>
              <a:latin typeface="+mn-lt"/>
              <a:cs typeface="Malayalam MN" pitchFamily="2" charset="0"/>
            </a:rPr>
            <a:t>Program Elements</a:t>
          </a:r>
        </a:p>
      </dsp:txBody>
      <dsp:txXfrm>
        <a:off x="1713989" y="1389377"/>
        <a:ext cx="1793245" cy="1793245"/>
      </dsp:txXfrm>
    </dsp:sp>
    <dsp:sp modelId="{CA5114AD-DBBA-DC49-9899-E24C48D26DAB}">
      <dsp:nvSpPr>
        <dsp:cNvPr id="0" name=""/>
        <dsp:cNvSpPr/>
      </dsp:nvSpPr>
      <dsp:spPr>
        <a:xfrm>
          <a:off x="1976604" y="45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chemeClr val="bg1"/>
              </a:solidFill>
              <a:latin typeface="+mn-lt"/>
              <a:cs typeface="Malayalam MN" pitchFamily="2" charset="0"/>
            </a:rPr>
            <a:t>Eligible Entities</a:t>
          </a:r>
        </a:p>
      </dsp:txBody>
      <dsp:txXfrm>
        <a:off x="2162300" y="186148"/>
        <a:ext cx="896623" cy="896623"/>
      </dsp:txXfrm>
    </dsp:sp>
    <dsp:sp modelId="{EA0EFF2A-DAFC-4E4D-A776-162DF4FEFFFE}">
      <dsp:nvSpPr>
        <dsp:cNvPr id="0" name=""/>
        <dsp:cNvSpPr/>
      </dsp:nvSpPr>
      <dsp:spPr>
        <a:xfrm>
          <a:off x="3406879" y="82622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a:solidFill>
                <a:schemeClr val="bg1"/>
              </a:solidFill>
              <a:effectLst/>
              <a:latin typeface="+mn-lt"/>
              <a:cs typeface="Malayalam MN" pitchFamily="2" charset="0"/>
            </a:rPr>
            <a:t>Targeted Industries</a:t>
          </a:r>
          <a:endParaRPr lang="en-US" sz="1200" b="0" kern="1200">
            <a:solidFill>
              <a:schemeClr val="bg1"/>
            </a:solidFill>
            <a:latin typeface="+mn-lt"/>
            <a:cs typeface="Malayalam MN" pitchFamily="2" charset="0"/>
          </a:endParaRPr>
        </a:p>
      </dsp:txBody>
      <dsp:txXfrm>
        <a:off x="3592575" y="1011918"/>
        <a:ext cx="896623" cy="896623"/>
      </dsp:txXfrm>
    </dsp:sp>
    <dsp:sp modelId="{C027D90A-64E1-0149-AFC1-013BD88F2D3B}">
      <dsp:nvSpPr>
        <dsp:cNvPr id="0" name=""/>
        <dsp:cNvSpPr/>
      </dsp:nvSpPr>
      <dsp:spPr>
        <a:xfrm>
          <a:off x="3406879" y="247776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Targeted Populations</a:t>
          </a:r>
        </a:p>
      </dsp:txBody>
      <dsp:txXfrm>
        <a:off x="3592575" y="2663457"/>
        <a:ext cx="896623" cy="896623"/>
      </dsp:txXfrm>
    </dsp:sp>
    <dsp:sp modelId="{D6DA3358-275B-7247-ADEB-775E9D05F19F}">
      <dsp:nvSpPr>
        <dsp:cNvPr id="0" name=""/>
        <dsp:cNvSpPr/>
      </dsp:nvSpPr>
      <dsp:spPr>
        <a:xfrm>
          <a:off x="1976604" y="330353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a:solidFill>
                <a:schemeClr val="bg1"/>
              </a:solidFill>
              <a:latin typeface="+mn-lt"/>
              <a:cs typeface="Malayalam MN" pitchFamily="2" charset="0"/>
            </a:rPr>
            <a:t>Targeted Communities</a:t>
          </a:r>
        </a:p>
      </dsp:txBody>
      <dsp:txXfrm>
        <a:off x="2162300" y="3489227"/>
        <a:ext cx="896623" cy="896623"/>
      </dsp:txXfrm>
    </dsp:sp>
    <dsp:sp modelId="{172920A8-70F3-DE4E-B743-C3F5A2AEE45E}">
      <dsp:nvSpPr>
        <dsp:cNvPr id="0" name=""/>
        <dsp:cNvSpPr/>
      </dsp:nvSpPr>
      <dsp:spPr>
        <a:xfrm>
          <a:off x="546329" y="2477761"/>
          <a:ext cx="1268015" cy="1268015"/>
        </a:xfrm>
        <a:prstGeom prst="ellipse">
          <a:avLst/>
        </a:prstGeom>
        <a:solidFill>
          <a:srgbClr val="7030A0"/>
        </a:solidFill>
        <a:ln w="19050" cap="flat" cmpd="sng" algn="ctr">
          <a:solidFill>
            <a:srgbClr val="7030A0"/>
          </a:solidFill>
          <a:prstDash val="solid"/>
          <a:miter lim="800000"/>
        </a:ln>
        <a:effectLst>
          <a:glow rad="101600">
            <a:srgbClr val="C00000">
              <a:alpha val="60000"/>
            </a:srgbClr>
          </a:glow>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mn-lt"/>
              <a:cs typeface="Malayalam MN" pitchFamily="2" charset="0"/>
            </a:rPr>
            <a:t>Program Categories</a:t>
          </a:r>
        </a:p>
      </dsp:txBody>
      <dsp:txXfrm>
        <a:off x="732025" y="2663457"/>
        <a:ext cx="896623" cy="896623"/>
      </dsp:txXfrm>
    </dsp:sp>
    <dsp:sp modelId="{DDFC45E4-B504-43F5-94C6-0D4301A1EC7B}">
      <dsp:nvSpPr>
        <dsp:cNvPr id="0" name=""/>
        <dsp:cNvSpPr/>
      </dsp:nvSpPr>
      <dsp:spPr>
        <a:xfrm>
          <a:off x="546329" y="82622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mn-lt"/>
              <a:cs typeface="Malayalam MN" pitchFamily="2" charset="0"/>
            </a:rPr>
            <a:t>Program Priorities</a:t>
          </a:r>
          <a:endParaRPr lang="en-US" sz="1200" b="0" i="0" kern="1200" dirty="0">
            <a:solidFill>
              <a:schemeClr val="bg1"/>
            </a:solidFill>
            <a:latin typeface="+mn-lt"/>
            <a:cs typeface="Malayalam MN" pitchFamily="2" charset="0"/>
          </a:endParaRPr>
        </a:p>
      </dsp:txBody>
      <dsp:txXfrm>
        <a:off x="732025" y="1011918"/>
        <a:ext cx="896623" cy="8966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2073-7E88-EB4C-8606-4B0D0F6BDE41}">
      <dsp:nvSpPr>
        <dsp:cNvPr id="0" name=""/>
        <dsp:cNvSpPr/>
      </dsp:nvSpPr>
      <dsp:spPr>
        <a:xfrm>
          <a:off x="1342596" y="1017984"/>
          <a:ext cx="2536031" cy="2536031"/>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a:effectLst>
                <a:outerShdw blurRad="63500" sx="102000" sy="102000" algn="ctr" rotWithShape="0">
                  <a:prstClr val="black">
                    <a:alpha val="40000"/>
                  </a:prstClr>
                </a:outerShdw>
              </a:effectLst>
              <a:latin typeface="+mn-lt"/>
              <a:cs typeface="Malayalam MN" pitchFamily="2" charset="0"/>
            </a:rPr>
            <a:t>Program Elements</a:t>
          </a:r>
        </a:p>
      </dsp:txBody>
      <dsp:txXfrm>
        <a:off x="1713989" y="1389377"/>
        <a:ext cx="1793245" cy="1793245"/>
      </dsp:txXfrm>
    </dsp:sp>
    <dsp:sp modelId="{CA5114AD-DBBA-DC49-9899-E24C48D26DAB}">
      <dsp:nvSpPr>
        <dsp:cNvPr id="0" name=""/>
        <dsp:cNvSpPr/>
      </dsp:nvSpPr>
      <dsp:spPr>
        <a:xfrm>
          <a:off x="1976604" y="45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chemeClr val="bg1"/>
              </a:solidFill>
              <a:latin typeface="+mn-lt"/>
              <a:cs typeface="Malayalam MN" pitchFamily="2" charset="0"/>
            </a:rPr>
            <a:t>Eligible Entities</a:t>
          </a:r>
        </a:p>
      </dsp:txBody>
      <dsp:txXfrm>
        <a:off x="2162300" y="186148"/>
        <a:ext cx="896623" cy="896623"/>
      </dsp:txXfrm>
    </dsp:sp>
    <dsp:sp modelId="{EA0EFF2A-DAFC-4E4D-A776-162DF4FEFFFE}">
      <dsp:nvSpPr>
        <dsp:cNvPr id="0" name=""/>
        <dsp:cNvSpPr/>
      </dsp:nvSpPr>
      <dsp:spPr>
        <a:xfrm>
          <a:off x="3406879" y="826222"/>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a:solidFill>
                <a:schemeClr val="bg1"/>
              </a:solidFill>
              <a:effectLst/>
              <a:latin typeface="+mn-lt"/>
              <a:cs typeface="Malayalam MN" pitchFamily="2" charset="0"/>
            </a:rPr>
            <a:t>Targeted Industries</a:t>
          </a:r>
          <a:endParaRPr lang="en-US" sz="1200" b="0" kern="1200">
            <a:solidFill>
              <a:schemeClr val="bg1"/>
            </a:solidFill>
            <a:latin typeface="+mn-lt"/>
            <a:cs typeface="Malayalam MN" pitchFamily="2" charset="0"/>
          </a:endParaRPr>
        </a:p>
      </dsp:txBody>
      <dsp:txXfrm>
        <a:off x="3592575" y="1011918"/>
        <a:ext cx="896623" cy="896623"/>
      </dsp:txXfrm>
    </dsp:sp>
    <dsp:sp modelId="{C027D90A-64E1-0149-AFC1-013BD88F2D3B}">
      <dsp:nvSpPr>
        <dsp:cNvPr id="0" name=""/>
        <dsp:cNvSpPr/>
      </dsp:nvSpPr>
      <dsp:spPr>
        <a:xfrm>
          <a:off x="3406879" y="247776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a:solidFill>
                <a:schemeClr val="bg1"/>
              </a:solidFill>
              <a:latin typeface="+mn-lt"/>
              <a:cs typeface="Malayalam MN" pitchFamily="2" charset="0"/>
            </a:rPr>
            <a:t>Targeted Populations</a:t>
          </a:r>
        </a:p>
      </dsp:txBody>
      <dsp:txXfrm>
        <a:off x="3592575" y="2663457"/>
        <a:ext cx="896623" cy="896623"/>
      </dsp:txXfrm>
    </dsp:sp>
    <dsp:sp modelId="{D6DA3358-275B-7247-ADEB-775E9D05F19F}">
      <dsp:nvSpPr>
        <dsp:cNvPr id="0" name=""/>
        <dsp:cNvSpPr/>
      </dsp:nvSpPr>
      <dsp:spPr>
        <a:xfrm>
          <a:off x="1976604" y="330353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solidFill>
                <a:schemeClr val="bg1"/>
              </a:solidFill>
              <a:latin typeface="+mn-lt"/>
              <a:cs typeface="Malayalam MN" pitchFamily="2" charset="0"/>
            </a:rPr>
            <a:t>Targeted Communities</a:t>
          </a:r>
        </a:p>
      </dsp:txBody>
      <dsp:txXfrm>
        <a:off x="2162300" y="3489227"/>
        <a:ext cx="896623" cy="896623"/>
      </dsp:txXfrm>
    </dsp:sp>
    <dsp:sp modelId="{1B68B6F6-6DA7-4027-B003-C9F8BAF6FD16}">
      <dsp:nvSpPr>
        <dsp:cNvPr id="0" name=""/>
        <dsp:cNvSpPr/>
      </dsp:nvSpPr>
      <dsp:spPr>
        <a:xfrm>
          <a:off x="546329" y="2477761"/>
          <a:ext cx="1268015" cy="1268015"/>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w="1905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i="0" kern="1200" dirty="0">
              <a:solidFill>
                <a:schemeClr val="bg1"/>
              </a:solidFill>
              <a:latin typeface="+mn-lt"/>
              <a:cs typeface="Malayalam MN" pitchFamily="2" charset="0"/>
            </a:rPr>
            <a:t>Targeted Communities</a:t>
          </a:r>
        </a:p>
      </dsp:txBody>
      <dsp:txXfrm>
        <a:off x="732025" y="2663457"/>
        <a:ext cx="896623" cy="896623"/>
      </dsp:txXfrm>
    </dsp:sp>
    <dsp:sp modelId="{465C588B-3550-4ECC-B262-4DB7FD628241}">
      <dsp:nvSpPr>
        <dsp:cNvPr id="0" name=""/>
        <dsp:cNvSpPr/>
      </dsp:nvSpPr>
      <dsp:spPr>
        <a:xfrm>
          <a:off x="546329" y="826222"/>
          <a:ext cx="1268015" cy="1268015"/>
        </a:xfrm>
        <a:prstGeom prst="ellipse">
          <a:avLst/>
        </a:prstGeom>
        <a:solidFill>
          <a:srgbClr val="C00000"/>
        </a:solidFill>
        <a:ln w="19050" cap="flat" cmpd="sng" algn="ctr">
          <a:noFill/>
          <a:prstDash val="solid"/>
          <a:miter lim="800000"/>
        </a:ln>
        <a:effectLst>
          <a:glow rad="101600">
            <a:srgbClr val="C00000">
              <a:alpha val="60000"/>
            </a:srgbClr>
          </a:glow>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mn-lt"/>
              <a:cs typeface="Malayalam MN" pitchFamily="2" charset="0"/>
            </a:rPr>
            <a:t>Program Priorities</a:t>
          </a:r>
        </a:p>
      </dsp:txBody>
      <dsp:txXfrm>
        <a:off x="732025" y="1011918"/>
        <a:ext cx="896623" cy="89662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9205-2792-0E48-A602-456DD9FA7917}">
      <dsp:nvSpPr>
        <dsp:cNvPr id="0" name=""/>
        <dsp:cNvSpPr/>
      </dsp:nvSpPr>
      <dsp:spPr>
        <a:xfrm>
          <a:off x="3080" y="230638"/>
          <a:ext cx="2444055" cy="14664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a:t>Outreach and Recruitment </a:t>
          </a:r>
        </a:p>
      </dsp:txBody>
      <dsp:txXfrm>
        <a:off x="3080" y="230638"/>
        <a:ext cx="2444055" cy="1466433"/>
      </dsp:txXfrm>
    </dsp:sp>
    <dsp:sp modelId="{58904253-5B70-E144-BABA-55E3AA37D5F0}">
      <dsp:nvSpPr>
        <dsp:cNvPr id="0" name=""/>
        <dsp:cNvSpPr/>
      </dsp:nvSpPr>
      <dsp:spPr>
        <a:xfrm>
          <a:off x="2691541" y="230638"/>
          <a:ext cx="2444055" cy="14664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a:t>Employer Engagement </a:t>
          </a:r>
        </a:p>
      </dsp:txBody>
      <dsp:txXfrm>
        <a:off x="2691541" y="230638"/>
        <a:ext cx="2444055" cy="1466433"/>
      </dsp:txXfrm>
    </dsp:sp>
    <dsp:sp modelId="{B541DEBD-6254-3F44-ABAB-42F7DA2B96B5}">
      <dsp:nvSpPr>
        <dsp:cNvPr id="0" name=""/>
        <dsp:cNvSpPr/>
      </dsp:nvSpPr>
      <dsp:spPr>
        <a:xfrm>
          <a:off x="5380002" y="230638"/>
          <a:ext cx="2444055" cy="14664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a:t>Career Planning </a:t>
          </a:r>
          <a:r>
            <a:rPr lang="en-US" sz="1800" kern="1200"/>
            <a:t> </a:t>
          </a:r>
        </a:p>
      </dsp:txBody>
      <dsp:txXfrm>
        <a:off x="5380002" y="230638"/>
        <a:ext cx="2444055" cy="1466433"/>
      </dsp:txXfrm>
    </dsp:sp>
    <dsp:sp modelId="{9DBD7B01-C454-4E40-AC67-431C1846AD18}">
      <dsp:nvSpPr>
        <dsp:cNvPr id="0" name=""/>
        <dsp:cNvSpPr/>
      </dsp:nvSpPr>
      <dsp:spPr>
        <a:xfrm>
          <a:off x="8068463" y="168117"/>
          <a:ext cx="2444055" cy="159147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dirty="0"/>
            <a:t>Training /Sector –Based/Employability Skills</a:t>
          </a:r>
        </a:p>
      </dsp:txBody>
      <dsp:txXfrm>
        <a:off x="8068463" y="168117"/>
        <a:ext cx="2444055" cy="1591476"/>
      </dsp:txXfrm>
    </dsp:sp>
    <dsp:sp modelId="{F9363152-2F6C-F048-9791-2B5C261F19B0}">
      <dsp:nvSpPr>
        <dsp:cNvPr id="0" name=""/>
        <dsp:cNvSpPr/>
      </dsp:nvSpPr>
      <dsp:spPr>
        <a:xfrm>
          <a:off x="3080" y="2003999"/>
          <a:ext cx="2444055" cy="14664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Font typeface="Arial" panose="020B0604020202020204" pitchFamily="34" charset="0"/>
            <a:buNone/>
          </a:pPr>
          <a:r>
            <a:rPr lang="en-US" sz="1800" b="1" kern="1200" dirty="0"/>
            <a:t>Work-Based Learning /</a:t>
          </a:r>
        </a:p>
        <a:p>
          <a:pPr marL="0" lvl="0" indent="0" algn="ctr" defTabSz="800100">
            <a:lnSpc>
              <a:spcPct val="100000"/>
            </a:lnSpc>
            <a:spcBef>
              <a:spcPct val="0"/>
            </a:spcBef>
            <a:spcAft>
              <a:spcPts val="0"/>
            </a:spcAft>
            <a:buFont typeface="Arial" panose="020B0604020202020204" pitchFamily="34" charset="0"/>
            <a:buNone/>
          </a:pPr>
          <a:r>
            <a:rPr lang="en-US" sz="1800" b="1" kern="1200" dirty="0"/>
            <a:t> Work-Based Training </a:t>
          </a:r>
        </a:p>
      </dsp:txBody>
      <dsp:txXfrm>
        <a:off x="3080" y="2003999"/>
        <a:ext cx="2444055" cy="1466433"/>
      </dsp:txXfrm>
    </dsp:sp>
    <dsp:sp modelId="{1DB4235D-A864-4C97-86FD-562553C8307E}">
      <dsp:nvSpPr>
        <dsp:cNvPr id="0" name=""/>
        <dsp:cNvSpPr/>
      </dsp:nvSpPr>
      <dsp:spPr>
        <a:xfrm>
          <a:off x="2691541" y="2003999"/>
          <a:ext cx="2444055" cy="14664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dirty="0"/>
            <a:t>Supportive Services / Barrier Reduction Funds</a:t>
          </a:r>
        </a:p>
      </dsp:txBody>
      <dsp:txXfrm>
        <a:off x="2691541" y="2003999"/>
        <a:ext cx="2444055" cy="1466433"/>
      </dsp:txXfrm>
    </dsp:sp>
    <dsp:sp modelId="{07902AF2-D7AA-F043-AB82-39CFFDA0FDB5}">
      <dsp:nvSpPr>
        <dsp:cNvPr id="0" name=""/>
        <dsp:cNvSpPr/>
      </dsp:nvSpPr>
      <dsp:spPr>
        <a:xfrm>
          <a:off x="5380002" y="2003999"/>
          <a:ext cx="2444055" cy="14664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a:t>Placement </a:t>
          </a:r>
        </a:p>
      </dsp:txBody>
      <dsp:txXfrm>
        <a:off x="5380002" y="2003999"/>
        <a:ext cx="2444055" cy="1466433"/>
      </dsp:txXfrm>
    </dsp:sp>
    <dsp:sp modelId="{BA459F2E-638C-444B-8E59-15748D5A1DD6}">
      <dsp:nvSpPr>
        <dsp:cNvPr id="0" name=""/>
        <dsp:cNvSpPr/>
      </dsp:nvSpPr>
      <dsp:spPr>
        <a:xfrm>
          <a:off x="8068463" y="2003999"/>
          <a:ext cx="2444055" cy="14664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b="1" kern="1200"/>
            <a:t>Follow-Up </a:t>
          </a:r>
        </a:p>
      </dsp:txBody>
      <dsp:txXfrm>
        <a:off x="8068463" y="2003999"/>
        <a:ext cx="2444055" cy="14664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C9205-2792-0E48-A602-456DD9FA7917}">
      <dsp:nvSpPr>
        <dsp:cNvPr id="0" name=""/>
        <dsp:cNvSpPr/>
      </dsp:nvSpPr>
      <dsp:spPr>
        <a:xfrm>
          <a:off x="2112" y="219530"/>
          <a:ext cx="1675571" cy="100534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Outreach and Recruitment </a:t>
          </a:r>
        </a:p>
      </dsp:txBody>
      <dsp:txXfrm>
        <a:off x="2112" y="219530"/>
        <a:ext cx="1675571" cy="1005343"/>
      </dsp:txXfrm>
    </dsp:sp>
    <dsp:sp modelId="{58904253-5B70-E144-BABA-55E3AA37D5F0}">
      <dsp:nvSpPr>
        <dsp:cNvPr id="0" name=""/>
        <dsp:cNvSpPr/>
      </dsp:nvSpPr>
      <dsp:spPr>
        <a:xfrm>
          <a:off x="1845241" y="219530"/>
          <a:ext cx="1675571" cy="100534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Employer Engagement </a:t>
          </a:r>
        </a:p>
      </dsp:txBody>
      <dsp:txXfrm>
        <a:off x="1845241" y="219530"/>
        <a:ext cx="1675571" cy="1005343"/>
      </dsp:txXfrm>
    </dsp:sp>
    <dsp:sp modelId="{B541DEBD-6254-3F44-ABAB-42F7DA2B96B5}">
      <dsp:nvSpPr>
        <dsp:cNvPr id="0" name=""/>
        <dsp:cNvSpPr/>
      </dsp:nvSpPr>
      <dsp:spPr>
        <a:xfrm>
          <a:off x="3688370"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Career Planning </a:t>
          </a:r>
          <a:r>
            <a:rPr lang="en-US" sz="800" kern="1200"/>
            <a:t> </a:t>
          </a:r>
        </a:p>
      </dsp:txBody>
      <dsp:txXfrm>
        <a:off x="3688370" y="219530"/>
        <a:ext cx="1675571" cy="1005343"/>
      </dsp:txXfrm>
    </dsp:sp>
    <dsp:sp modelId="{9DBD7B01-C454-4E40-AC67-431C1846AD18}">
      <dsp:nvSpPr>
        <dsp:cNvPr id="0" name=""/>
        <dsp:cNvSpPr/>
      </dsp:nvSpPr>
      <dsp:spPr>
        <a:xfrm>
          <a:off x="5531499" y="2195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Training </a:t>
          </a:r>
        </a:p>
      </dsp:txBody>
      <dsp:txXfrm>
        <a:off x="5531499" y="219530"/>
        <a:ext cx="1675571" cy="1005343"/>
      </dsp:txXfrm>
    </dsp:sp>
    <dsp:sp modelId="{F9363152-2F6C-F048-9791-2B5C261F19B0}">
      <dsp:nvSpPr>
        <dsp:cNvPr id="0" name=""/>
        <dsp:cNvSpPr/>
      </dsp:nvSpPr>
      <dsp:spPr>
        <a:xfrm>
          <a:off x="2112"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Font typeface="Arial" panose="020B0604020202020204" pitchFamily="34" charset="0"/>
            <a:buNone/>
          </a:pPr>
          <a:r>
            <a:rPr lang="en-US" sz="800" b="1" kern="1200"/>
            <a:t>Work-Based Learning /</a:t>
          </a:r>
        </a:p>
        <a:p>
          <a:pPr marL="0" lvl="0" indent="0" algn="ctr" defTabSz="355600">
            <a:lnSpc>
              <a:spcPct val="100000"/>
            </a:lnSpc>
            <a:spcBef>
              <a:spcPct val="0"/>
            </a:spcBef>
            <a:spcAft>
              <a:spcPts val="0"/>
            </a:spcAft>
            <a:buFont typeface="Arial" panose="020B0604020202020204" pitchFamily="34" charset="0"/>
            <a:buNone/>
          </a:pPr>
          <a:r>
            <a:rPr lang="en-US" sz="800" b="1" kern="1200"/>
            <a:t> Work-Based Training </a:t>
          </a:r>
        </a:p>
      </dsp:txBody>
      <dsp:txXfrm>
        <a:off x="2112" y="1392430"/>
        <a:ext cx="1675571" cy="1005343"/>
      </dsp:txXfrm>
    </dsp:sp>
    <dsp:sp modelId="{FA0E8CB6-DE13-DA4F-AEFC-A1BA4A449C7E}">
      <dsp:nvSpPr>
        <dsp:cNvPr id="0" name=""/>
        <dsp:cNvSpPr/>
      </dsp:nvSpPr>
      <dsp:spPr>
        <a:xfrm>
          <a:off x="1845241"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dirty="0"/>
            <a:t>Supportive Services / Barrier Reduction Funds </a:t>
          </a:r>
        </a:p>
      </dsp:txBody>
      <dsp:txXfrm>
        <a:off x="1845241" y="1392430"/>
        <a:ext cx="1675571" cy="1005343"/>
      </dsp:txXfrm>
    </dsp:sp>
    <dsp:sp modelId="{07902AF2-D7AA-F043-AB82-39CFFDA0FDB5}">
      <dsp:nvSpPr>
        <dsp:cNvPr id="0" name=""/>
        <dsp:cNvSpPr/>
      </dsp:nvSpPr>
      <dsp:spPr>
        <a:xfrm>
          <a:off x="3688370"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Placement </a:t>
          </a:r>
        </a:p>
      </dsp:txBody>
      <dsp:txXfrm>
        <a:off x="3688370" y="1392430"/>
        <a:ext cx="1675571" cy="1005343"/>
      </dsp:txXfrm>
    </dsp:sp>
    <dsp:sp modelId="{BA459F2E-638C-444B-8E59-15748D5A1DD6}">
      <dsp:nvSpPr>
        <dsp:cNvPr id="0" name=""/>
        <dsp:cNvSpPr/>
      </dsp:nvSpPr>
      <dsp:spPr>
        <a:xfrm>
          <a:off x="5531499" y="1392430"/>
          <a:ext cx="1675571" cy="1005343"/>
        </a:xfrm>
        <a:prstGeom prst="rect">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US" sz="800" b="1" kern="1200"/>
            <a:t>Follow-Up </a:t>
          </a:r>
        </a:p>
      </dsp:txBody>
      <dsp:txXfrm>
        <a:off x="5531499" y="1392430"/>
        <a:ext cx="1675571" cy="100534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61697E-01A5-4ADC-A50A-CC88FF0D9DF7}"/>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F657544-E476-4E49-8FBE-5212444749E8}"/>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D762C47-8020-4D12-BBC3-43F40F47AD2C}" type="datetimeFigureOut">
              <a:rPr lang="en-US" smtClean="0"/>
              <a:t>12/13/2023</a:t>
            </a:fld>
            <a:endParaRPr lang="en-US"/>
          </a:p>
        </p:txBody>
      </p:sp>
      <p:sp>
        <p:nvSpPr>
          <p:cNvPr id="4" name="Footer Placeholder 3">
            <a:extLst>
              <a:ext uri="{FF2B5EF4-FFF2-40B4-BE49-F238E27FC236}">
                <a16:creationId xmlns:a16="http://schemas.microsoft.com/office/drawing/2014/main" id="{6780DD33-B89E-4394-9DC3-7B8A92162E2A}"/>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5748F93-4939-4356-9F45-F67257D9CCA4}"/>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1C3CF2F1-91AD-4812-B683-BEE0851F8821}" type="slidenum">
              <a:rPr lang="en-US" smtClean="0"/>
              <a:t>‹#›</a:t>
            </a:fld>
            <a:endParaRPr lang="en-US"/>
          </a:p>
        </p:txBody>
      </p:sp>
    </p:spTree>
    <p:extLst>
      <p:ext uri="{BB962C8B-B14F-4D97-AF65-F5344CB8AC3E}">
        <p14:creationId xmlns:p14="http://schemas.microsoft.com/office/powerpoint/2010/main" val="1895540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A7BEC8D-B925-4E24-B403-1BC45C0C0CB5}" type="datetimeFigureOut">
              <a:rPr lang="en-US" smtClean="0"/>
              <a:t>12/13/2023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E5E7437D-0E1D-4AF1-9332-3A6581B3585C}" type="slidenum">
              <a:rPr lang="en-US" smtClean="0"/>
              <a:t>‹#›</a:t>
            </a:fld>
            <a:endParaRPr lang="en-US"/>
          </a:p>
        </p:txBody>
      </p:sp>
    </p:spTree>
    <p:extLst>
      <p:ext uri="{BB962C8B-B14F-4D97-AF65-F5344CB8AC3E}">
        <p14:creationId xmlns:p14="http://schemas.microsoft.com/office/powerpoint/2010/main" val="2757113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census.gov/"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www.illinoisreportcard.com/" TargetMode="External"/><Relationship Id="rId4" Type="http://schemas.openxmlformats.org/officeDocument/2006/relationships/hyperlink" Target="http://www.bls.gov/home.htm"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59" y="4620496"/>
            <a:ext cx="5853483" cy="4294904"/>
          </a:xfrm>
        </p:spPr>
        <p:txBody>
          <a:bodyPr/>
          <a:lstStyle/>
          <a:p>
            <a:pPr marL="0" marR="0">
              <a:lnSpc>
                <a:spcPct val="107000"/>
              </a:lnSpc>
              <a:spcBef>
                <a:spcPts val="0"/>
              </a:spcBef>
              <a:spcAft>
                <a:spcPts val="800"/>
              </a:spcAft>
            </a:pPr>
            <a:r>
              <a:rPr lang="en-US" sz="1200" b="1" i="0" u="none">
                <a:effectLst/>
                <a:latin typeface="Calibri" panose="020F0502020204030204" pitchFamily="34" charset="0"/>
                <a:ea typeface="Calibri" panose="020F0502020204030204" pitchFamily="34" charset="0"/>
                <a:cs typeface="Calibri" panose="020F0502020204030204" pitchFamily="34" charset="0"/>
              </a:rPr>
              <a:t>Guiding Legislation</a:t>
            </a:r>
          </a:p>
          <a:p>
            <a:pPr marL="0" marR="0">
              <a:lnSpc>
                <a:spcPct val="107000"/>
              </a:lnSpc>
              <a:spcBef>
                <a:spcPts val="0"/>
              </a:spcBef>
              <a:spcAft>
                <a:spcPts val="800"/>
              </a:spcAft>
            </a:pPr>
            <a:endParaRPr lang="en-US" sz="1200" b="1" i="1" u="sng">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Program design is dictated by the JTED 2021 legislation and JCAR (Joint Committee on Administrative RULES) however, funding of this NOFO is from the American Rescue Plan Act of 2021 and complies with the rules set forth in this ACT.  </a:t>
            </a: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A foundation has been established for the program to support other funding sources in the future.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b="1" i="1" u="sng">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Optional:</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JTED legislation supports capacity building for providers.  This will be considered as a program element in the next NOFO (to be released early in 2022) after convening focus groups and evaluating the implementation of this NOFO to determine capacity needs program design to meet these needs.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Background:</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(JTED) was established in 1997 to respond to workforce shortages due to a strong job market and a lack of skilled workers to fill available positions.</a:t>
            </a:r>
          </a:p>
          <a:p>
            <a:pPr marL="177571" indent="-177571">
              <a:buFont typeface="Arial" panose="020B0604020202020204" pitchFamily="34" charset="0"/>
              <a:buChar char="•"/>
            </a:pPr>
            <a:r>
              <a:rPr lang="en-US"/>
              <a:t>Foster local economic development by linking the needs of the low wage/low skilled employed worker with the work force needs of local industry,</a:t>
            </a:r>
          </a:p>
          <a:p>
            <a:pPr marL="177571" indent="-177571">
              <a:buFont typeface="Arial" panose="020B0604020202020204" pitchFamily="34" charset="0"/>
              <a:buChar char="•"/>
            </a:pPr>
            <a:r>
              <a:rPr lang="en-US"/>
              <a:t>Foster local economic development by linking the needs of the disadvantaged individual including welfare recipients with the work force needs of local industry.</a:t>
            </a:r>
          </a:p>
          <a:p>
            <a:pPr lvl="0"/>
            <a:endParaRPr lang="en-US"/>
          </a:p>
          <a:p>
            <a:r>
              <a:rPr lang="en-US"/>
              <a:t>The last NOFO was in 2015. This version only had two categories:</a:t>
            </a:r>
          </a:p>
          <a:p>
            <a:pPr marL="177571" indent="-177571">
              <a:buFont typeface="Arial" panose="020B0604020202020204" pitchFamily="34" charset="0"/>
              <a:buChar char="•"/>
            </a:pPr>
            <a:r>
              <a:rPr lang="en-US"/>
              <a:t>Category 1 — Industry Linked Training for Low Wage/Low Skilled Workers</a:t>
            </a:r>
          </a:p>
          <a:p>
            <a:pPr marL="177571" indent="-177571">
              <a:buFont typeface="Arial" panose="020B0604020202020204" pitchFamily="34" charset="0"/>
              <a:buChar char="•"/>
            </a:pPr>
            <a:r>
              <a:rPr lang="en-US"/>
              <a:t>Category 2 — Industry Linked Training for Disadvantaged Persons</a:t>
            </a: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In 2021, the legislature updated JTED to address the current economic environment due to the impact of COVID-19.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i="1" u="sng">
              <a:effectLst/>
              <a:latin typeface="Calibri" panose="020F0502020204030204" pitchFamily="34" charset="0"/>
              <a:ea typeface="Calibri" panose="020F0502020204030204" pitchFamily="34" charset="0"/>
              <a:cs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3</a:t>
            </a:fld>
            <a:endParaRPr lang="en-US"/>
          </a:p>
        </p:txBody>
      </p:sp>
    </p:spTree>
    <p:extLst>
      <p:ext uri="{BB962C8B-B14F-4D97-AF65-F5344CB8AC3E}">
        <p14:creationId xmlns:p14="http://schemas.microsoft.com/office/powerpoint/2010/main" val="3207777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a:t>Key Points:</a:t>
            </a:r>
          </a:p>
          <a:p>
            <a:endParaRPr lang="en-US"/>
          </a:p>
          <a:p>
            <a:r>
              <a:rPr lang="en-US" sz="1200" b="0" i="0" u="none" strike="noStrike" kern="1200" baseline="0">
                <a:solidFill>
                  <a:schemeClr val="tx1"/>
                </a:solidFill>
                <a:latin typeface="+mn-lt"/>
                <a:ea typeface="+mn-ea"/>
                <a:cs typeface="+mn-cs"/>
              </a:rPr>
              <a:t>Key components of career planning include; building rapport, effectively communicating, identifying appropriate services, convening key service providers, connecting participants with services, creating a strong employment plan, motivating and encouraging, following up after an appointment(s), monitoring services, and follow-up after job placement to ensure success. e, timely, and descriptive records of career planning efforts </a:t>
            </a:r>
            <a:r>
              <a:rPr lang="en-US" sz="1200" b="0" i="0" u="none" strike="noStrike" kern="1200" baseline="0" err="1">
                <a:solidFill>
                  <a:schemeClr val="tx1"/>
                </a:solidFill>
                <a:latin typeface="+mn-lt"/>
                <a:ea typeface="+mn-ea"/>
                <a:cs typeface="+mn-cs"/>
              </a:rPr>
              <a:t>hrough</a:t>
            </a:r>
            <a:r>
              <a:rPr lang="en-US" sz="1200" b="0" i="0" u="none" strike="noStrike" kern="1200" baseline="0">
                <a:solidFill>
                  <a:schemeClr val="tx1"/>
                </a:solidFill>
                <a:latin typeface="+mn-lt"/>
                <a:ea typeface="+mn-ea"/>
                <a:cs typeface="+mn-cs"/>
              </a:rPr>
              <a:t> appropriate case management is essential.</a:t>
            </a:r>
          </a:p>
          <a:p>
            <a:endParaRPr lang="en-US"/>
          </a:p>
          <a:p>
            <a:r>
              <a:rPr lang="en-US" sz="1200" b="0" i="1" u="none" strike="noStrike" kern="1200" baseline="0">
                <a:solidFill>
                  <a:schemeClr val="tx1"/>
                </a:solidFill>
                <a:latin typeface="+mn-lt"/>
                <a:ea typeface="+mn-ea"/>
                <a:cs typeface="+mn-cs"/>
              </a:rPr>
              <a:t>Assessment:</a:t>
            </a:r>
          </a:p>
          <a:p>
            <a:r>
              <a:rPr lang="en-US" sz="1200" b="0" i="0" u="none" strike="noStrike" kern="1200" baseline="0">
                <a:solidFill>
                  <a:schemeClr val="tx1"/>
                </a:solidFill>
                <a:latin typeface="+mn-lt"/>
                <a:ea typeface="+mn-ea"/>
                <a:cs typeface="+mn-cs"/>
              </a:rPr>
              <a:t>At a minimum the assessment process must be appropriate for the participant and address the areas below to inform the employment plan. Areas the applicant will need to assess for include:</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Employment goals;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Interest and skills inventory;</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Essential employability skills;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Basic Skills deficiency;</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Digital and financial literacy assessment;</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Barriers to employment;</a:t>
            </a:r>
          </a:p>
          <a:p>
            <a:r>
              <a:rPr lang="en-US" sz="1200" b="0" i="0" u="none" strike="noStrike" kern="1200" baseline="0">
                <a:solidFill>
                  <a:schemeClr val="tx1"/>
                </a:solidFill>
                <a:latin typeface="+mn-lt"/>
                <a:ea typeface="+mn-ea"/>
                <a:cs typeface="+mn-cs"/>
              </a:rPr>
              <a:t>• Suitability for the desired training program;</a:t>
            </a:r>
          </a:p>
          <a:p>
            <a:r>
              <a:rPr lang="en-US" sz="1200" b="0" i="0" u="none" strike="noStrike" kern="1200" baseline="0">
                <a:solidFill>
                  <a:schemeClr val="tx1"/>
                </a:solidFill>
                <a:latin typeface="+mn-lt"/>
                <a:ea typeface="+mn-ea"/>
                <a:cs typeface="+mn-cs"/>
              </a:rPr>
              <a:t>• Review of training options that align with interest and skills inventory;</a:t>
            </a:r>
          </a:p>
          <a:p>
            <a:r>
              <a:rPr lang="en-US" sz="1200" b="0" i="0" u="none" strike="noStrike" kern="1200" baseline="0">
                <a:solidFill>
                  <a:schemeClr val="tx1"/>
                </a:solidFill>
                <a:latin typeface="+mn-lt"/>
                <a:ea typeface="+mn-ea"/>
                <a:cs typeface="+mn-cs"/>
              </a:rPr>
              <a:t>•Determination of referrals.</a:t>
            </a:r>
          </a:p>
          <a:p>
            <a:endParaRPr lang="en-US" sz="1200" b="0" i="0" u="none" strike="noStrike" kern="1200" baseline="0">
              <a:solidFill>
                <a:schemeClr val="tx1"/>
              </a:solidFill>
              <a:latin typeface="+mn-lt"/>
              <a:ea typeface="+mn-ea"/>
              <a:cs typeface="+mn-cs"/>
            </a:endParaRPr>
          </a:p>
          <a:p>
            <a:r>
              <a:rPr lang="en-US" sz="1200" b="0" i="1" u="none" strike="noStrike" kern="1200" baseline="0">
                <a:solidFill>
                  <a:schemeClr val="tx1"/>
                </a:solidFill>
                <a:latin typeface="+mn-lt"/>
                <a:ea typeface="+mn-ea"/>
                <a:cs typeface="+mn-cs"/>
              </a:rPr>
              <a:t>Career Plan/Employment Plan:</a:t>
            </a:r>
          </a:p>
          <a:p>
            <a:r>
              <a:rPr lang="en-US" sz="1200" b="0" i="0" u="none" strike="noStrike" kern="1200" baseline="0">
                <a:solidFill>
                  <a:schemeClr val="tx1"/>
                </a:solidFill>
                <a:latin typeface="+mn-lt"/>
                <a:ea typeface="+mn-ea"/>
                <a:cs typeface="+mn-cs"/>
              </a:rPr>
              <a:t>Like the assessment, the Career Plan (Individual Employment Plan (IEP) is a living document that identifies employment and education goals as part of a career pathway, objectives, and the appropriate combination of services for the participant to reach the goals. The IEP is the basic instrument for the grantee to document the appropriateness of the decisions made about the combination of services for the participant, including referrals to other programs for specified activities.</a:t>
            </a:r>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It is to be developed collaboratively with the participant to mutually establish goals. The IEP must be developed after an o </a:t>
            </a:r>
            <a:r>
              <a:rPr lang="en-US" sz="1200" b="0" i="0" u="none" strike="noStrike" kern="1200" baseline="0" err="1">
                <a:solidFill>
                  <a:schemeClr val="tx1"/>
                </a:solidFill>
                <a:latin typeface="+mn-lt"/>
                <a:ea typeface="+mn-ea"/>
                <a:cs typeface="+mn-cs"/>
              </a:rPr>
              <a:t>flect</a:t>
            </a:r>
            <a:r>
              <a:rPr lang="en-US" sz="1200" b="0" i="0" u="none" strike="noStrike" kern="1200" baseline="0">
                <a:solidFill>
                  <a:schemeClr val="tx1"/>
                </a:solidFill>
                <a:latin typeface="+mn-lt"/>
                <a:ea typeface="+mn-ea"/>
                <a:cs typeface="+mn-cs"/>
              </a:rPr>
              <a:t> the expressed</a:t>
            </a:r>
          </a:p>
          <a:p>
            <a:r>
              <a:rPr lang="en-US" sz="1200" b="0" i="0" u="none" strike="noStrike" kern="1200" baseline="0">
                <a:solidFill>
                  <a:schemeClr val="tx1"/>
                </a:solidFill>
                <a:latin typeface="+mn-lt"/>
                <a:ea typeface="+mn-ea"/>
                <a:cs typeface="+mn-cs"/>
              </a:rPr>
              <a:t>interests and needs of the participant.</a:t>
            </a: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13</a:t>
            </a:fld>
            <a:endParaRPr lang="en-US"/>
          </a:p>
        </p:txBody>
      </p:sp>
    </p:spTree>
    <p:extLst>
      <p:ext uri="{BB962C8B-B14F-4D97-AF65-F5344CB8AC3E}">
        <p14:creationId xmlns:p14="http://schemas.microsoft.com/office/powerpoint/2010/main" val="1773117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a:t>Key Points:</a:t>
            </a:r>
          </a:p>
          <a:p>
            <a:endParaRPr lang="en-US"/>
          </a:p>
          <a:p>
            <a:r>
              <a:rPr lang="en-US" sz="1200" b="0" i="0" u="none" strike="noStrike" kern="1200" baseline="0">
                <a:solidFill>
                  <a:schemeClr val="tx1"/>
                </a:solidFill>
                <a:latin typeface="+mn-lt"/>
                <a:ea typeface="+mn-ea"/>
                <a:cs typeface="+mn-cs"/>
              </a:rPr>
              <a:t>Training services are critical to the employment success of many individuals. Programs must lead to industry-recognized or post-secondary credentials and align with the customer's choice for a career pathway. Specifically, the training identified must be consistent with the comprehensive assessment and IEP.  Providing career pathways through education and work-based learning assist in accelerating an individual's career advancement. In addition to the work-based learning options below, these are additional training types applicants can consider including in their program design.</a:t>
            </a:r>
          </a:p>
          <a:p>
            <a:endParaRPr lang="en-US" sz="1200" b="0"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Occupational skills training, training for nontraditional employment </a:t>
            </a:r>
            <a:r>
              <a:rPr lang="en-US" sz="1200" b="0" i="0" u="none" strike="noStrike" kern="1200" baseline="0">
                <a:solidFill>
                  <a:schemeClr val="tx1"/>
                </a:solidFill>
                <a:latin typeface="+mn-lt"/>
                <a:ea typeface="+mn-ea"/>
                <a:cs typeface="+mn-cs"/>
              </a:rPr>
              <a:t>– Prepares participants for careers that are traditionally non-academic and directly related to a specific trade, occupation or vocational skills leading to proficiency in performing actual tasks and technical functions required by certain occupational fields at entry, intermediate, or advanced levels.</a:t>
            </a:r>
          </a:p>
          <a:p>
            <a:endParaRPr lang="en-US" sz="1200" b="0"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Skill upgrading and retraining </a:t>
            </a:r>
            <a:r>
              <a:rPr lang="en-US" sz="1200" b="0" i="0" u="none" strike="noStrike" kern="1200" baseline="0">
                <a:solidFill>
                  <a:schemeClr val="tx1"/>
                </a:solidFill>
                <a:latin typeface="+mn-lt"/>
                <a:ea typeface="+mn-ea"/>
                <a:cs typeface="+mn-cs"/>
              </a:rPr>
              <a:t>– Training is provided to assist with upgrading the skills and/or retraining the participants. Courses that provide an occupational changing type of instruction to prepare person(s) for entrance into a new occupation through instruction in new and different skills demanded by technological changes. Training will result in the workers’ acquisition of transferable skills or an industry-recognized certification or credential.</a:t>
            </a:r>
          </a:p>
          <a:p>
            <a:endParaRPr lang="en-US" sz="1200" b="0"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Entrepreneurial training </a:t>
            </a:r>
            <a:r>
              <a:rPr lang="en-US" sz="1200" b="0" i="0" u="none" strike="noStrike" kern="1200" baseline="0">
                <a:solidFill>
                  <a:schemeClr val="tx1"/>
                </a:solidFill>
                <a:latin typeface="+mn-lt"/>
                <a:ea typeface="+mn-ea"/>
                <a:cs typeface="+mn-cs"/>
              </a:rPr>
              <a:t>– Prepares entrepreneurs to either start a small business or expand an existing business, usually through the development of a business plan.</a:t>
            </a:r>
          </a:p>
          <a:p>
            <a:endParaRPr lang="en-US" sz="1200" b="0"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Job readiness training </a:t>
            </a:r>
            <a:r>
              <a:rPr lang="en-US" sz="1200" b="0" i="0" u="none" strike="noStrike" kern="1200" baseline="0">
                <a:solidFill>
                  <a:schemeClr val="tx1"/>
                </a:solidFill>
                <a:latin typeface="+mn-lt"/>
                <a:ea typeface="+mn-ea"/>
                <a:cs typeface="+mn-cs"/>
              </a:rPr>
              <a:t>-- includes job seeking and interviewing skills, understanding employer expectations, and enhancing a customer’s capacity to move toward self- sufficiency.</a:t>
            </a:r>
          </a:p>
          <a:p>
            <a:endParaRPr lang="en-US" sz="1200" b="1"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Adult education and literacy activities</a:t>
            </a:r>
            <a:r>
              <a:rPr lang="en-US" sz="1200" b="0" i="0" u="none" strike="noStrike" kern="1200" baseline="0">
                <a:solidFill>
                  <a:schemeClr val="tx1"/>
                </a:solidFill>
                <a:latin typeface="+mn-lt"/>
                <a:ea typeface="+mn-ea"/>
                <a:cs typeface="+mn-cs"/>
              </a:rPr>
              <a:t>, including activities of English language acquisition and integrated education and training programs, provided concurrently or in combination wit listed above or as part of work-based learning.</a:t>
            </a: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14</a:t>
            </a:fld>
            <a:endParaRPr lang="en-US"/>
          </a:p>
        </p:txBody>
      </p:sp>
    </p:spTree>
    <p:extLst>
      <p:ext uri="{BB962C8B-B14F-4D97-AF65-F5344CB8AC3E}">
        <p14:creationId xmlns:p14="http://schemas.microsoft.com/office/powerpoint/2010/main" val="3614131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a:t>Key Points:</a:t>
            </a:r>
          </a:p>
          <a:p>
            <a:endParaRPr lang="en-US"/>
          </a:p>
          <a:p>
            <a:r>
              <a:rPr lang="en-US" sz="1200" b="1" i="0" u="none" strike="noStrike" kern="1200" baseline="0">
                <a:solidFill>
                  <a:schemeClr val="tx1"/>
                </a:solidFill>
                <a:latin typeface="+mn-lt"/>
                <a:ea typeface="+mn-ea"/>
                <a:cs typeface="+mn-cs"/>
              </a:rPr>
              <a:t>Work-Based Learning </a:t>
            </a:r>
          </a:p>
          <a:p>
            <a:r>
              <a:rPr lang="en-US" sz="1200" b="0" i="0" u="none" strike="noStrike" kern="1200" baseline="0">
                <a:solidFill>
                  <a:schemeClr val="tx1"/>
                </a:solidFill>
                <a:latin typeface="+mn-lt"/>
                <a:ea typeface="+mn-ea"/>
                <a:cs typeface="+mn-cs"/>
              </a:rPr>
              <a:t>Work-based learning provides more opportunities for workers to earn income while gaining critical job skills. The following work-based learning services are allowed under this grant:</a:t>
            </a:r>
          </a:p>
          <a:p>
            <a:endParaRPr lang="en-US" sz="1200" b="1"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Pre-apprenticeship </a:t>
            </a:r>
            <a:r>
              <a:rPr lang="en-US" sz="1200" b="0" i="0" u="none" strike="noStrike" kern="1200" baseline="0">
                <a:solidFill>
                  <a:schemeClr val="tx1"/>
                </a:solidFill>
                <a:latin typeface="+mn-lt"/>
                <a:ea typeface="+mn-ea"/>
                <a:cs typeface="+mn-cs"/>
              </a:rPr>
              <a:t>is a program designed to prepare individuals to enter and succeed in a registered apprenticeship program, which includes: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Training and curriculum that aligns with the skill needs of employers in the economy of the State or region;</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Access to educational and career counseling, and other supportive services and/or barrier reduction funding;</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Hands-on, learning activities connected to education and training activities, such as exploring career options and understanding how skills acquired through coursework can be applied to a future career;</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Opportunities to attain at least one industry-recognized credential; and </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 partnership with one or more registered apprenticeship programs that assists in placing individuals who complete the pre-apprenticeship into a registered apprenticeship program</a:t>
            </a:r>
          </a:p>
          <a:p>
            <a:endParaRPr lang="en-US" sz="1200" b="1"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Apprenticeship </a:t>
            </a:r>
            <a:r>
              <a:rPr lang="en-US" sz="1200" b="0" i="0" u="none" strike="noStrike" kern="1200" baseline="0">
                <a:solidFill>
                  <a:schemeClr val="tx1"/>
                </a:solidFill>
                <a:latin typeface="+mn-lt"/>
                <a:ea typeface="+mn-ea"/>
                <a:cs typeface="+mn-cs"/>
              </a:rPr>
              <a:t>is an employer-driven, “earn while you learn” model that combines on-the- job training (OJT) with job-related instruction in curricula tied to the attainment of industry-recognized skills standards. Workers benefit from apprenticeships by receiving a skills-based education that prepares them for good-paying jobs. Apprenticeship programs help employers recruit, build, and retain a highly skilled workforce. JTED funds may be used to pay for the technical training and on-the-job training cost of workers. JTED funds may also be used to provide supportive services and Barrier Reduction funds to participants that help them succeed in apprenticeship programs. For additional information on apprenticeships see DOL site:</a:t>
            </a:r>
          </a:p>
          <a:p>
            <a:r>
              <a:rPr lang="en-US" sz="1200" b="1" i="0" u="none" strike="noStrike" kern="1200" baseline="0">
                <a:solidFill>
                  <a:schemeClr val="tx1"/>
                </a:solidFill>
                <a:latin typeface="+mn-lt"/>
                <a:ea typeface="+mn-ea"/>
                <a:cs typeface="+mn-cs"/>
              </a:rPr>
              <a:t>https://www.dol.gov/general/topic/training/apprenticeship</a:t>
            </a:r>
            <a:r>
              <a:rPr lang="en-US" sz="1200" b="0" i="0" u="none" strike="noStrike" kern="1200" baseline="0">
                <a:solidFill>
                  <a:schemeClr val="tx1"/>
                </a:solidFill>
                <a:latin typeface="+mn-lt"/>
                <a:ea typeface="+mn-ea"/>
                <a:cs typeface="+mn-cs"/>
              </a:rPr>
              <a:t>.</a:t>
            </a:r>
          </a:p>
          <a:p>
            <a:endParaRPr lang="en-US" sz="1200" b="0"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Work experiences or internships </a:t>
            </a:r>
            <a:r>
              <a:rPr lang="en-US" sz="1200" b="0" i="0" u="none" strike="noStrike" kern="1200" baseline="0">
                <a:solidFill>
                  <a:schemeClr val="tx1"/>
                </a:solidFill>
                <a:latin typeface="+mn-lt"/>
                <a:ea typeface="+mn-ea"/>
                <a:cs typeface="+mn-cs"/>
              </a:rPr>
              <a:t>are planned, structured learning experiences that takes place in a workplace for a limited period. Work experiences or internships may be paid or unpaid, as appropriate, and consistent with other laws, such as the Fair Labor Standards Act. Work experiences or internships may be within the private for-profit sector, the non-profit sector, or the public sector. For youth, work experiences may also include:</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Pre-apprenticeship programs;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Summer employment and other employment activities available throughout the school year;</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Internships and job shadowing; and</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On-the-job Training</a:t>
            </a:r>
          </a:p>
          <a:p>
            <a:endParaRPr lang="en-US" sz="1200" b="1"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Transitional jobs </a:t>
            </a:r>
            <a:r>
              <a:rPr lang="en-US" sz="1200" b="0" i="0" u="none" strike="noStrike" kern="1200" baseline="0">
                <a:solidFill>
                  <a:schemeClr val="tx1"/>
                </a:solidFill>
                <a:latin typeface="+mn-lt"/>
                <a:ea typeface="+mn-ea"/>
                <a:cs typeface="+mn-cs"/>
              </a:rPr>
              <a:t>(allowable under Category 1 and 3) are time-limited, wage-paid work experiences that are subsidized up to 100 percent. These jobs can be in the public, private, or nonprofit sectors. Transitional jobs provide individuals with work experience and an opportunity to develop important workplace skills within the context of an employee-employer relationship, in which the program provider generally acts as the employer, and with an opportunity to develop important workplace skills.</a:t>
            </a:r>
          </a:p>
          <a:p>
            <a:endParaRPr lang="en-US" sz="1200" b="0"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On the Job Training (OJT) </a:t>
            </a:r>
            <a:r>
              <a:rPr lang="en-US" sz="1200" b="0" i="0" u="none" strike="noStrike" kern="1200" baseline="0">
                <a:solidFill>
                  <a:schemeClr val="tx1"/>
                </a:solidFill>
                <a:latin typeface="+mn-lt"/>
                <a:ea typeface="+mn-ea"/>
                <a:cs typeface="+mn-cs"/>
              </a:rPr>
              <a:t>provides reimbursements to employers to help compensate for the costs associated with skills upgrade training for newly hired employees and the lost production</a:t>
            </a:r>
          </a:p>
          <a:p>
            <a:r>
              <a:rPr lang="en-US" sz="1200" b="0" i="0" u="none" strike="noStrike" kern="1200" baseline="0">
                <a:solidFill>
                  <a:schemeClr val="tx1"/>
                </a:solidFill>
                <a:latin typeface="+mn-lt"/>
                <a:ea typeface="+mn-ea"/>
                <a:cs typeface="+mn-cs"/>
              </a:rPr>
              <a:t>of current employees providing the training (including management staff). OJT training can assist employers who are looking to expand their businesses and who need additional staff trained with specialized skills. OJT employers may receive up to 75% reimbursement of the wage rate of OJT trainees to help defray personnel training costs.</a:t>
            </a:r>
          </a:p>
          <a:p>
            <a:endParaRPr lang="en-US" sz="1200" b="1"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Customized Training </a:t>
            </a:r>
            <a:r>
              <a:rPr lang="en-US" sz="1200" b="0" i="0" u="none" strike="noStrike" kern="1200" baseline="0">
                <a:solidFill>
                  <a:schemeClr val="tx1"/>
                </a:solidFill>
                <a:latin typeface="+mn-lt"/>
                <a:ea typeface="+mn-ea"/>
                <a:cs typeface="+mn-cs"/>
              </a:rPr>
              <a:t>is designed to meet the specific requirements of an employer or group of employers with the commitment that the business or businesses employ an individual(s) upon successful completion of the training.</a:t>
            </a:r>
          </a:p>
          <a:p>
            <a:endParaRPr lang="en-US" sz="1200" b="0" i="0" u="none" strike="noStrike" kern="1200" baseline="0">
              <a:solidFill>
                <a:schemeClr val="tx1"/>
              </a:solidFill>
              <a:latin typeface="+mn-lt"/>
              <a:ea typeface="+mn-ea"/>
              <a:cs typeface="+mn-cs"/>
            </a:endParaRPr>
          </a:p>
          <a:p>
            <a:r>
              <a:rPr lang="en-US" sz="1200" b="1" i="0" u="none" strike="noStrike" kern="1200" baseline="0">
                <a:solidFill>
                  <a:schemeClr val="tx1"/>
                </a:solidFill>
                <a:latin typeface="+mn-lt"/>
                <a:ea typeface="+mn-ea"/>
                <a:cs typeface="+mn-cs"/>
              </a:rPr>
              <a:t>Incumbent Worker (IW) Training </a:t>
            </a:r>
            <a:r>
              <a:rPr lang="en-US" sz="1200" b="0" i="0" u="none" strike="noStrike" kern="1200" baseline="0">
                <a:solidFill>
                  <a:schemeClr val="tx1"/>
                </a:solidFill>
                <a:latin typeface="+mn-lt"/>
                <a:ea typeface="+mn-ea"/>
                <a:cs typeface="+mn-cs"/>
              </a:rPr>
              <a:t>is allowable under JTED grant opportunity Category 2, above (only) and provides services to employers with 250 or less employees. Employee trainees must meet the definitions of under-employed or have received notices of termination or lay-off. IW is designed to meet the needs of an employer or group of employers to retain a skilled workforce or avert layoffs. Incumbent Worker training can be used to either:</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Help avert potential layoffs of employees; or</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Obtain the skills necessary to retain employment, such as increasing the skill levels of employees so they can be promoted within the company and create backfill opportunities for new or less-skilled employees. </a:t>
            </a:r>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15</a:t>
            </a:fld>
            <a:endParaRPr lang="en-US"/>
          </a:p>
        </p:txBody>
      </p:sp>
    </p:spTree>
    <p:extLst>
      <p:ext uri="{BB962C8B-B14F-4D97-AF65-F5344CB8AC3E}">
        <p14:creationId xmlns:p14="http://schemas.microsoft.com/office/powerpoint/2010/main" val="1894354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a:t>Key Points:</a:t>
            </a:r>
          </a:p>
          <a:p>
            <a:endParaRPr lang="en-US"/>
          </a:p>
          <a:p>
            <a:r>
              <a:rPr lang="en-US" sz="1200" b="0" i="1" u="sng" strike="noStrike" kern="1200" baseline="0">
                <a:solidFill>
                  <a:schemeClr val="tx1"/>
                </a:solidFill>
                <a:latin typeface="+mn-lt"/>
                <a:ea typeface="+mn-ea"/>
                <a:cs typeface="+mn-cs"/>
              </a:rPr>
              <a:t>Supportive Services </a:t>
            </a:r>
          </a:p>
          <a:p>
            <a:r>
              <a:rPr lang="en-US" sz="1200" b="0" i="0" u="none" strike="noStrike" kern="1200" baseline="0">
                <a:solidFill>
                  <a:schemeClr val="tx1"/>
                </a:solidFill>
                <a:latin typeface="+mn-lt"/>
                <a:ea typeface="+mn-ea"/>
                <a:cs typeface="+mn-cs"/>
              </a:rPr>
              <a:t>(Defined in Appendix A) provide participants with key assistance beyond career and training services necessary to achieve success. Applicants must provide their Supportive Service policy if they intend to provide these services through this grant. Examples of supportive services include but are not limited to the following:</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Linkages to community services;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Assistance with transportation;</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Assistance with childcare and dependent care;</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Assistance with housing;</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Assistance with educational testing;</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Reasonable accommodations for individuals with disabilities;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Legal services, including background checks;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Referrals to health care and services such as immunizations, vision, and dental care;</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Assistance with uniforms or other appropriate work attire and work-related tools, including such items as eyeglasses, protective eye gear and other essential safety equipment;</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Assistance with books, fees, school supplies, and other necessary items for students enrolled in postsecondary education classes; and training-related applications, tests, and certifications.</a:t>
            </a:r>
          </a:p>
          <a:p>
            <a:endParaRPr lang="en-US"/>
          </a:p>
          <a:p>
            <a:r>
              <a:rPr lang="en-US" i="1" u="sng"/>
              <a:t>Barrier Reduction Activities</a:t>
            </a:r>
          </a:p>
          <a:p>
            <a:r>
              <a:rPr lang="en-US" sz="1200" b="0" i="0" u="none" strike="noStrike" kern="1200" baseline="0">
                <a:solidFill>
                  <a:schemeClr val="tx1"/>
                </a:solidFill>
                <a:latin typeface="+mn-lt"/>
                <a:ea typeface="+mn-ea"/>
                <a:cs typeface="+mn-cs"/>
              </a:rPr>
              <a:t>Increases family stability and job retention by covering accumulated emergency costs for basic needs, such as housing-related expenses (rent, utilities, etc.), transportation, childcare, digital technology needs, education needs, mental health services, substance abuse services, income support, and work-related supplies that are not typically covered by programmatic supportive services [20 ILCS 605/605-415(b)]. Applicants must provide their Barrier Reduction Funding policy if they intend to provide these services through this grant. See Appendix B for more details on allowable Barrier Reduction funding.</a:t>
            </a:r>
          </a:p>
          <a:p>
            <a:endParaRPr lang="en-US" i="0" u="none"/>
          </a:p>
        </p:txBody>
      </p:sp>
      <p:sp>
        <p:nvSpPr>
          <p:cNvPr id="4" name="Slide Number Placeholder 3"/>
          <p:cNvSpPr>
            <a:spLocks noGrp="1"/>
          </p:cNvSpPr>
          <p:nvPr>
            <p:ph type="sldNum" sz="quarter" idx="5"/>
          </p:nvPr>
        </p:nvSpPr>
        <p:spPr/>
        <p:txBody>
          <a:bodyPr/>
          <a:lstStyle/>
          <a:p>
            <a:fld id="{E5E7437D-0E1D-4AF1-9332-3A6581B3585C}" type="slidenum">
              <a:rPr lang="en-US" smtClean="0"/>
              <a:t>16</a:t>
            </a:fld>
            <a:endParaRPr lang="en-US"/>
          </a:p>
        </p:txBody>
      </p:sp>
    </p:spTree>
    <p:extLst>
      <p:ext uri="{BB962C8B-B14F-4D97-AF65-F5344CB8AC3E}">
        <p14:creationId xmlns:p14="http://schemas.microsoft.com/office/powerpoint/2010/main" val="675422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a:t>Key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Entities need to have robust relationships with employers, industry sector representatives, Chamber of Commerce and other local partnerships that can help facilitate placements.</a:t>
            </a:r>
          </a:p>
          <a:p>
            <a:endParaRPr lang="en-US"/>
          </a:p>
          <a:p>
            <a:r>
              <a:rPr lang="en-US" i="1" u="sng"/>
              <a:t>Placement</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Local efforts will be utilized for placement services. This includes: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Working with Illinois Department of Employment Security,</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Outreach and networking with local employers on their anticipated employment needs,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Engaging businesses in hiring and recruiting events and collaborating with workforce partners including training providers and Chambers of Commerce to identify employment opportunities, training needs and gaps in services.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Using the Virtual Job Fair site in Illinois workNet to connect workers with employers. The Virtual Job Fair (VJF) is a part of the new GET HIRED initiative that Governor Pritzker announced on 5/14/20. Job fairs can be set up by employers, grantees, Chambers of Commerce, legislators, etc., provides job seekers information on how to prepare for a VJF and what to expect when attending the event, and is a chance to speak with potential employers.</a:t>
            </a:r>
          </a:p>
          <a:p>
            <a:endParaRPr lang="en-US"/>
          </a:p>
          <a:p>
            <a:r>
              <a:rPr lang="en-US" i="1" u="sng"/>
              <a:t>Follow-Up</a:t>
            </a:r>
          </a:p>
          <a:p>
            <a:r>
              <a:rPr lang="en-US" sz="1200" b="0" i="0" u="none" strike="noStrike" kern="1200" baseline="0">
                <a:solidFill>
                  <a:schemeClr val="tx1"/>
                </a:solidFill>
                <a:latin typeface="+mn-lt"/>
                <a:ea typeface="+mn-ea"/>
                <a:cs typeface="+mn-cs"/>
              </a:rPr>
              <a:t>Follow-up services after training completion is encouraged, as appropriate, for adult and youth participants in workforce activities who are placed in unsubsidized employment. Follow-up</a:t>
            </a:r>
          </a:p>
          <a:p>
            <a:r>
              <a:rPr lang="en-US" sz="1200" b="0" i="0" u="none" strike="noStrike" kern="1200" baseline="0">
                <a:solidFill>
                  <a:schemeClr val="tx1"/>
                </a:solidFill>
                <a:latin typeface="+mn-lt"/>
                <a:ea typeface="+mn-ea"/>
                <a:cs typeface="+mn-cs"/>
              </a:rPr>
              <a:t>services must meet the needs of the participant and may include, but is not limited to the following:</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Supportive services and/or Barrier Reduction services;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Mentoring;</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Financial literacy education;</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Services that provide labor market and employment information about in-demand industry sectors or occupations available in the local area, such as career awareness, career counseling, and career exploration services;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Providing individuals with information about additional educational or employment opportunities;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Counseling individuals about the workplace;</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Contacting individuals or employers to verify employment;</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Contacting individuals or employers to help secure better paying jobs, additional career planning, and counseling for the individual;</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Assisting individuals and employers in resolving work-related problems;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Connecting individuals to peer support groups; and</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Providing individuals with referrals to other community resources.</a:t>
            </a:r>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17</a:t>
            </a:fld>
            <a:endParaRPr lang="en-US"/>
          </a:p>
        </p:txBody>
      </p:sp>
    </p:spTree>
    <p:extLst>
      <p:ext uri="{BB962C8B-B14F-4D97-AF65-F5344CB8AC3E}">
        <p14:creationId xmlns:p14="http://schemas.microsoft.com/office/powerpoint/2010/main" val="641113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18</a:t>
            </a:fld>
            <a:endParaRPr lang="en-US"/>
          </a:p>
        </p:txBody>
      </p:sp>
    </p:spTree>
    <p:extLst>
      <p:ext uri="{BB962C8B-B14F-4D97-AF65-F5344CB8AC3E}">
        <p14:creationId xmlns:p14="http://schemas.microsoft.com/office/powerpoint/2010/main" val="2675550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19</a:t>
            </a:fld>
            <a:endParaRPr lang="en-US"/>
          </a:p>
        </p:txBody>
      </p:sp>
    </p:spTree>
    <p:extLst>
      <p:ext uri="{BB962C8B-B14F-4D97-AF65-F5344CB8AC3E}">
        <p14:creationId xmlns:p14="http://schemas.microsoft.com/office/powerpoint/2010/main" val="1733236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21</a:t>
            </a:fld>
            <a:endParaRPr lang="en-US"/>
          </a:p>
        </p:txBody>
      </p:sp>
    </p:spTree>
    <p:extLst>
      <p:ext uri="{BB962C8B-B14F-4D97-AF65-F5344CB8AC3E}">
        <p14:creationId xmlns:p14="http://schemas.microsoft.com/office/powerpoint/2010/main" val="2756021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Application Organization Capacity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Applicant must provide evidence of their capacity to partner with employers in the targeted industries and serve the target population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Applicant must demonstrate the ability to run successful training programs that include relationships with key stakeholders who influence provision of training and wrap around services.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Examples of current or completed projects similar in scope for these individuals should be provided.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Applicant must identify the expertise of staff  to demonstrate their ability to implement the program.</a:t>
            </a:r>
          </a:p>
          <a:p>
            <a:endParaRPr lang="en-US" altLang="en-US"/>
          </a:p>
          <a:p>
            <a:r>
              <a:rPr lang="en-US" altLang="en-US" b="1"/>
              <a:t>Questions to Consider: </a:t>
            </a:r>
          </a:p>
          <a:p>
            <a:r>
              <a:rPr lang="en-US" altLang="en-US"/>
              <a:t>Who are you?</a:t>
            </a:r>
          </a:p>
          <a:p>
            <a:r>
              <a:rPr lang="en-US" altLang="en-US"/>
              <a:t>What is your relationship to the target population?</a:t>
            </a:r>
          </a:p>
          <a:p>
            <a:r>
              <a:rPr lang="en-US" altLang="en-US"/>
              <a:t>What are your qualifications?</a:t>
            </a:r>
          </a:p>
          <a:p>
            <a:r>
              <a:rPr lang="en-US" altLang="en-US"/>
              <a:t>What other projects have you accomplished?</a:t>
            </a:r>
          </a:p>
          <a:p>
            <a:r>
              <a:rPr lang="en-US" altLang="en-US"/>
              <a:t>Who are your partners?</a:t>
            </a:r>
          </a:p>
          <a:p>
            <a:r>
              <a:rPr lang="en-US" altLang="en-US"/>
              <a:t>What are their qualifications?</a:t>
            </a:r>
          </a:p>
          <a:p>
            <a:r>
              <a:rPr lang="en-US" altLang="en-US"/>
              <a:t>Describe the organization.</a:t>
            </a:r>
          </a:p>
          <a:p>
            <a:r>
              <a:rPr lang="en-US" altLang="en-US"/>
              <a:t>Describe any similar projects undertaken.</a:t>
            </a:r>
          </a:p>
          <a:p>
            <a:r>
              <a:rPr lang="en-US" altLang="en-US"/>
              <a:t>Describe the qualifications of individuals responsible to carry out the project activities.</a:t>
            </a:r>
          </a:p>
          <a:p>
            <a:r>
              <a:rPr lang="en-US" altLang="en-US"/>
              <a:t>List any facilities, equipment, or resources available to the project and their sources.</a:t>
            </a: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22</a:t>
            </a:fld>
            <a:endParaRPr lang="en-US"/>
          </a:p>
        </p:txBody>
      </p:sp>
    </p:spTree>
    <p:extLst>
      <p:ext uri="{BB962C8B-B14F-4D97-AF65-F5344CB8AC3E}">
        <p14:creationId xmlns:p14="http://schemas.microsoft.com/office/powerpoint/2010/main" val="665378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Documentation of Need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Provide a brief analysis of how this project used current local and regional labor market information to identify the needs of employers and how this information aligns with the current workforce needs of businesses in the project area.</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Based on the analysis and the employers need, identify the target industry(s) and occupations to be served under this project. Include the career pathway approach that will be used to place individuals in these target industries and occupations.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Provide the target population(s) to be served (unemployed, under-employed or under-represented individuals with one or more barriers to employment) and a brief analysis of how this project used census and other demographic date to identify the population to be served including barriers to employment.</a:t>
            </a:r>
          </a:p>
          <a:p>
            <a:r>
              <a:rPr lang="en-US" altLang="en-US"/>
              <a:t>What is the target population?</a:t>
            </a:r>
          </a:p>
          <a:p>
            <a:r>
              <a:rPr lang="en-US" altLang="en-US"/>
              <a:t>What are the needs/problems of the target population?</a:t>
            </a:r>
          </a:p>
          <a:p>
            <a:r>
              <a:rPr lang="en-US" altLang="en-US"/>
              <a:t>What are the causes of the identified needs/problems?</a:t>
            </a:r>
          </a:p>
          <a:p>
            <a:r>
              <a:rPr lang="en-US" altLang="en-US"/>
              <a:t>What documentation is there to support the existence of the identified needs/problems?</a:t>
            </a:r>
          </a:p>
          <a:p>
            <a:r>
              <a:rPr lang="en-US" altLang="en-US"/>
              <a:t>Statistical information to document the extent of the need/problem</a:t>
            </a:r>
          </a:p>
          <a:p>
            <a:pPr lvl="1"/>
            <a:r>
              <a:rPr lang="en-US" altLang="en-US">
                <a:hlinkClick r:id="rId3"/>
              </a:rPr>
              <a:t>http://www.census.gov/</a:t>
            </a:r>
            <a:endParaRPr lang="en-US" altLang="en-US"/>
          </a:p>
          <a:p>
            <a:pPr lvl="1"/>
            <a:r>
              <a:rPr lang="en-US" altLang="en-US">
                <a:hlinkClick r:id="rId4"/>
              </a:rPr>
              <a:t>http://www.bls.gov/home.htm</a:t>
            </a:r>
            <a:endParaRPr lang="en-US" altLang="en-US"/>
          </a:p>
          <a:p>
            <a:pPr lvl="1"/>
            <a:r>
              <a:rPr lang="en-US" altLang="en-US">
                <a:hlinkClick r:id="rId5"/>
              </a:rPr>
              <a:t>https://www.illinoisreportcard.com/</a:t>
            </a:r>
            <a:endParaRPr lang="en-US" altLang="en-US"/>
          </a:p>
          <a:p>
            <a:r>
              <a:rPr lang="en-US" altLang="en-US"/>
              <a:t>Only identify the need/problem you intend to address</a:t>
            </a:r>
          </a:p>
          <a:p>
            <a:r>
              <a:rPr lang="en-US" altLang="en-US"/>
              <a:t>Describe the population affected by the need/problem</a:t>
            </a: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23</a:t>
            </a:fld>
            <a:endParaRPr lang="en-US"/>
          </a:p>
        </p:txBody>
      </p:sp>
    </p:spTree>
    <p:extLst>
      <p:ext uri="{BB962C8B-B14F-4D97-AF65-F5344CB8AC3E}">
        <p14:creationId xmlns:p14="http://schemas.microsoft.com/office/powerpoint/2010/main" val="1026472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59" y="4620496"/>
            <a:ext cx="5853483" cy="4432064"/>
          </a:xfrm>
        </p:spPr>
        <p:txBody>
          <a:bodyPr/>
          <a:lstStyle/>
          <a:p>
            <a:pPr marL="0" marR="0">
              <a:lnSpc>
                <a:spcPct val="107000"/>
              </a:lnSpc>
              <a:spcBef>
                <a:spcPts val="0"/>
              </a:spcBef>
              <a:spcAft>
                <a:spcPts val="800"/>
              </a:spcAft>
            </a:pPr>
            <a:r>
              <a:rPr lang="en-US" sz="1200" b="1">
                <a:effectLst/>
                <a:latin typeface="Calibri" panose="020F0502020204030204" pitchFamily="34" charset="0"/>
                <a:ea typeface="Calibri" panose="020F0502020204030204" pitchFamily="34" charset="0"/>
                <a:cs typeface="Calibri" panose="020F0502020204030204" pitchFamily="34" charset="0"/>
              </a:rPr>
              <a:t>JTED Program</a:t>
            </a: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Eligible entities and program elements are identified in the JTED legislation.  </a:t>
            </a: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Targeted industries and targeted communities are influenced by ARPA commitment to serve business most impact by COVID-19 and serve underrepresented communities identified as Qualified Census Tracts or Disproportionately Impacted Areas.  </a:t>
            </a: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Targeted populations are identified in the JTED legislations and influenced by ARPA commitment to serve individuals most impacted by COVID-19.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Program development supports a significant investment in individuals to successfully enter the workforce in family sustaining career while building the workforce of local business.  </a:t>
            </a: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The cost for employment and training services in prior JTED programs averaged around $2,500.  DCEO anticipates that based on the program design and significantly hire resources including barrier reduction funding being attributed to individual service plans the maximum individual cost will not exceed $20,000 without approval by OET.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b="1" u="sng"/>
          </a:p>
          <a:p>
            <a:endParaRPr lang="en-US" b="1" u="sng"/>
          </a:p>
          <a:p>
            <a:pPr marL="1085850" lvl="2" indent="-171450">
              <a:buFont typeface="Arial" panose="020B0604020202020204" pitchFamily="34" charset="0"/>
              <a:buChar char="•"/>
            </a:pPr>
            <a:endParaRPr lang="en-US"/>
          </a:p>
          <a:p>
            <a:pPr marL="1085850" lvl="2" indent="-171450">
              <a:buFont typeface="Arial" panose="020B0604020202020204" pitchFamily="34" charset="0"/>
              <a:buChar char="•"/>
            </a:pPr>
            <a:endParaRPr lang="en-US"/>
          </a:p>
          <a:p>
            <a:pPr lvl="2"/>
            <a:endParaRPr lang="en-US"/>
          </a:p>
          <a:p>
            <a:pPr lvl="1"/>
            <a:endParaRPr lang="en-US"/>
          </a:p>
          <a:p>
            <a:endParaRPr lang="en-US"/>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4</a:t>
            </a:fld>
            <a:endParaRPr lang="en-US"/>
          </a:p>
        </p:txBody>
      </p:sp>
    </p:spTree>
    <p:extLst>
      <p:ext uri="{BB962C8B-B14F-4D97-AF65-F5344CB8AC3E}">
        <p14:creationId xmlns:p14="http://schemas.microsoft.com/office/powerpoint/2010/main" val="133221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Program Category 1, 2, and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Applicants can include one or more JTED program design Categories under one application.</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Provide the strategies used to recruit businesses/industry organizations and the role of the employers in informing the selection of the training to meet the occupations in demand. This should include a discussion on job placement, retention, and follow-up services.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Describe the approach the applicant will use to conduct outreach and subsequent enrollment of individuals from the target population proposed to be served.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Describe the career planning approach in the delivery of services to the targeted population. This should include a customer flow that addresses assessment, employment plan, work-based learning, supportive services, referrals, and follow-up.</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List the Training Provider(s) that will provide instruction for the program and provide information on the credentialing body along with the type of credential(s) earned.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Identify the types of work-based learning opportunities that will be provided as part of the identified career pathway approaches. Include a discussion on the business role in selecting the work-based learning opportunity.</a:t>
            </a:r>
          </a:p>
          <a:p>
            <a:endParaRPr lang="en-US"/>
          </a:p>
          <a:p>
            <a:r>
              <a:rPr lang="en-US" altLang="en-US" sz="1200"/>
              <a:t>What is your solution to the need/problem? How will you approach the solution?</a:t>
            </a:r>
          </a:p>
          <a:p>
            <a:r>
              <a:rPr lang="en-US" altLang="en-US" sz="1200"/>
              <a:t>What is your plan of action to address the identified need/problem?</a:t>
            </a:r>
          </a:p>
          <a:p>
            <a:r>
              <a:rPr lang="en-US" altLang="en-US" sz="1200"/>
              <a:t>What are the steps you will take?  Who will do what?   How long will it take?</a:t>
            </a:r>
          </a:p>
          <a:p>
            <a:r>
              <a:rPr lang="en-US" altLang="en-US" sz="1200"/>
              <a:t>Explain the project goal and how it would meet the need or solve the problem identified.</a:t>
            </a:r>
          </a:p>
          <a:p>
            <a:r>
              <a:rPr lang="en-US" altLang="en-US" sz="1200"/>
              <a:t>List specific, measurable objectives that will allow the project to meet its goal.</a:t>
            </a:r>
          </a:p>
          <a:p>
            <a:r>
              <a:rPr lang="en-US" altLang="en-US" sz="1200"/>
              <a:t>State expected project outcomes and how they would benefit the target population.</a:t>
            </a:r>
          </a:p>
          <a:p>
            <a:r>
              <a:rPr lang="en-US" altLang="en-US" sz="1200"/>
              <a:t>State the planned activities, methodology, and timetable for accomplishing the planned activities.</a:t>
            </a:r>
          </a:p>
          <a:p>
            <a:r>
              <a:rPr lang="en-US" altLang="en-US" sz="1200"/>
              <a:t>Explain how the project will be managed.</a:t>
            </a:r>
          </a:p>
          <a:p>
            <a:r>
              <a:rPr lang="en-US" altLang="en-US" sz="1200"/>
              <a:t>Always tie the objectives back to the identified need/problem.</a:t>
            </a: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24</a:t>
            </a:fld>
            <a:endParaRPr lang="en-US"/>
          </a:p>
        </p:txBody>
      </p:sp>
    </p:spTree>
    <p:extLst>
      <p:ext uri="{BB962C8B-B14F-4D97-AF65-F5344CB8AC3E}">
        <p14:creationId xmlns:p14="http://schemas.microsoft.com/office/powerpoint/2010/main" val="1423402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Program Category 1, 2, and 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Applicants can include one or more JTED program design Categories under one application.</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Provide the strategies used to recruit businesses/industry organizations and the role of the employers in informing the selection of the training to meet the occupations in demand. This should include a discussion on job placement, retention, and follow-up services.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Describe the approach the applicant will use to conduct outreach and subsequent enrollment of individuals from the target population proposed to be served.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Describe the career planning approach in the delivery of services to the targeted population. This should include a customer flow that addresses assessment, employment plan, work-based learning, supportive services, referrals, and follow-up.</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List the Training Provider(s) that will provide instruction for the program and provide information on the credentialing body along with the type of credential(s) earned.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Identify the types of work-based learning opportunities that will be provided as part of the identified career pathway approaches. Include a discussion on the business role in selecting the work-based learning opportunity.</a:t>
            </a:r>
          </a:p>
          <a:p>
            <a:endParaRPr lang="en-US"/>
          </a:p>
          <a:p>
            <a:r>
              <a:rPr lang="en-US" altLang="en-US" sz="1200"/>
              <a:t>What is your solution to the need/problem? How will you approach the solution?</a:t>
            </a:r>
          </a:p>
          <a:p>
            <a:r>
              <a:rPr lang="en-US" altLang="en-US" sz="1200"/>
              <a:t>What is your plan of action to address the identified need/problem?</a:t>
            </a:r>
          </a:p>
          <a:p>
            <a:r>
              <a:rPr lang="en-US" altLang="en-US" sz="1200"/>
              <a:t>What are the steps you will take?  Who will do what?   How long will it take?</a:t>
            </a:r>
          </a:p>
          <a:p>
            <a:r>
              <a:rPr lang="en-US" altLang="en-US" sz="1200"/>
              <a:t>Explain the project goal and how it would meet the need or solve the problem identified.</a:t>
            </a:r>
          </a:p>
          <a:p>
            <a:r>
              <a:rPr lang="en-US" altLang="en-US" sz="1200"/>
              <a:t>List specific, measurable objectives that will allow the project to meet its goal.</a:t>
            </a:r>
          </a:p>
          <a:p>
            <a:r>
              <a:rPr lang="en-US" altLang="en-US" sz="1200"/>
              <a:t>State expected project outcomes and how they would benefit the target population.</a:t>
            </a:r>
          </a:p>
          <a:p>
            <a:r>
              <a:rPr lang="en-US" altLang="en-US" sz="1200"/>
              <a:t>State the planned activities, methodology, and timetable for accomplishing the planned activities.</a:t>
            </a:r>
          </a:p>
          <a:p>
            <a:r>
              <a:rPr lang="en-US" altLang="en-US" sz="1200"/>
              <a:t>Explain how the project will be managed.</a:t>
            </a:r>
          </a:p>
          <a:p>
            <a:r>
              <a:rPr lang="en-US" altLang="en-US" sz="1200"/>
              <a:t>Always tie the objectives back to the identified need/problem.</a:t>
            </a: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25</a:t>
            </a:fld>
            <a:endParaRPr lang="en-US"/>
          </a:p>
        </p:txBody>
      </p:sp>
    </p:spTree>
    <p:extLst>
      <p:ext uri="{BB962C8B-B14F-4D97-AF65-F5344CB8AC3E}">
        <p14:creationId xmlns:p14="http://schemas.microsoft.com/office/powerpoint/2010/main" val="3935718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Budget Narrative, Cost Effectiveness, Return on Investment, and Sustainability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400">
                <a:effectLst/>
                <a:latin typeface="Calibri" panose="020F0502020204030204" pitchFamily="34" charset="0"/>
                <a:ea typeface="Calibri" panose="020F0502020204030204" pitchFamily="34" charset="0"/>
                <a:cs typeface="Times New Roman" panose="02020603050405020304" pitchFamily="18" charset="0"/>
              </a:rPr>
              <a:t>Applicants must provide a budget narrative that includes an analysis of the cost efficiency in relationship to planned outcomes. The budget narrative must include the following: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400">
                <a:effectLst/>
                <a:latin typeface="Calibri" panose="020F0502020204030204" pitchFamily="34" charset="0"/>
                <a:ea typeface="Calibri" panose="020F0502020204030204" pitchFamily="34" charset="0"/>
                <a:cs typeface="Times New Roman" panose="02020603050405020304" pitchFamily="18" charset="0"/>
              </a:rPr>
              <a:t>Provide a high-level budget narrative, including an analysis of the cost efficiency in relationship to planned outcomes.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400">
                <a:effectLst/>
                <a:latin typeface="Calibri" panose="020F0502020204030204" pitchFamily="34" charset="0"/>
                <a:ea typeface="Calibri" panose="020F0502020204030204" pitchFamily="34" charset="0"/>
                <a:cs typeface="Times New Roman" panose="02020603050405020304" pitchFamily="18" charset="0"/>
              </a:rPr>
              <a:t>Provide a detailed narrative of each line items costs. This will correlate with the narrative in the budget template.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400">
                <a:effectLst/>
                <a:latin typeface="Calibri" panose="020F0502020204030204" pitchFamily="34" charset="0"/>
                <a:ea typeface="Calibri" panose="020F0502020204030204" pitchFamily="34" charset="0"/>
                <a:cs typeface="Times New Roman" panose="02020603050405020304" pitchFamily="18" charset="0"/>
              </a:rPr>
              <a:t>Describe any leveraged and matching funds from partners and participating businesses. (Programs that include matching funds will receive additional consideration.)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400">
                <a:effectLst/>
                <a:latin typeface="Calibri" panose="020F0502020204030204" pitchFamily="34" charset="0"/>
                <a:ea typeface="Calibri" panose="020F0502020204030204" pitchFamily="34" charset="0"/>
                <a:cs typeface="Times New Roman" panose="02020603050405020304" pitchFamily="18" charset="0"/>
              </a:rPr>
              <a:t>Describe how this project will be sustained beyond the grant funding period.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26</a:t>
            </a:fld>
            <a:endParaRPr lang="en-US"/>
          </a:p>
        </p:txBody>
      </p:sp>
    </p:spTree>
    <p:extLst>
      <p:ext uri="{BB962C8B-B14F-4D97-AF65-F5344CB8AC3E}">
        <p14:creationId xmlns:p14="http://schemas.microsoft.com/office/powerpoint/2010/main" val="32667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Program Implementation Plan and Performance Goals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Program Implementation Plan: includes major program activities, timeline for completing activity (this can be specified by number of months or specific dates), responsible staff or entity, and deliverables.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Performance Goals: indicate each of your training programs planned goals. Include: enrolled in training, completed training, enrolled in post-secondary education, placed in unsubsidized employment, retained 6 months, and experienced wage/benefit increase (as applicable).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Performance Standard: Acceptable performance for the above measures is set at 75% of the planned goal. </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a:effectLst/>
                <a:latin typeface="Calibri" panose="020F0502020204030204" pitchFamily="34" charset="0"/>
                <a:ea typeface="Calibri" panose="020F0502020204030204" pitchFamily="34" charset="0"/>
                <a:cs typeface="Times New Roman" panose="02020603050405020304" pitchFamily="18" charset="0"/>
              </a:rPr>
              <a:t>Additional Metrics will be evaluated for efficiency and effectiveness of employment and training services.</a:t>
            </a: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27</a:t>
            </a:fld>
            <a:endParaRPr lang="en-US"/>
          </a:p>
        </p:txBody>
      </p:sp>
    </p:spTree>
    <p:extLst>
      <p:ext uri="{BB962C8B-B14F-4D97-AF65-F5344CB8AC3E}">
        <p14:creationId xmlns:p14="http://schemas.microsoft.com/office/powerpoint/2010/main" val="2966708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r>
              <a:rPr lang="en-US" b="1"/>
              <a:t>Eligible Entities </a:t>
            </a:r>
          </a:p>
          <a:p>
            <a:pPr marL="0" marR="0">
              <a:lnSpc>
                <a:spcPct val="107000"/>
              </a:lnSpc>
              <a:spcBef>
                <a:spcPts val="0"/>
              </a:spcBef>
              <a:spcAft>
                <a:spcPts val="800"/>
              </a:spcAft>
            </a:pPr>
            <a:endParaRPr lang="en-US" sz="1200" b="1" i="1" u="sng">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Eligible Entities can apply for all categories of the JTED NOFO (including Barrier Reduction Funding).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Eligible entities are identified in the JTED legislation as: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Community-based organization means a private nonprofit organization (which may include a faith-based organization), that is representative of a community or a significant segment of a community and that has demonstrated expertise and effectiveness in the field of workforce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Federal Workforce Innovation and Opportunity Act (WIOA) administrative entities, (The Workforce Innovation and Opportunity Act (WIOA) was signed into law on July 22, 2014. WIOA is designed to help job seekers access employment, education, training, and support services to succeed in the labor market and to match employers with the skilled workers they need to compete in the global economy.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Community Action Agencies, </a:t>
            </a:r>
            <a:r>
              <a:rPr lang="en-US" sz="1200">
                <a:solidFill>
                  <a:srgbClr val="666666"/>
                </a:solidFill>
                <a:effectLst/>
                <a:latin typeface="Calibri" panose="020F0502020204030204" pitchFamily="34" charset="0"/>
                <a:ea typeface="Calibri" panose="020F0502020204030204" pitchFamily="34" charset="0"/>
                <a:cs typeface="Calibri" panose="020F0502020204030204" pitchFamily="34" charset="0"/>
              </a:rPr>
              <a:t>are nonprofit private and public organizations established under the Economic Opportunity Act of 1964 to fight America’s War on Poverty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Industry associations, play an important role in providing a collective voice for individual businesses within an industry.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Public or private educational institutions, A public educational institution is an institution that is available or open to the public or a section of the public and whose sole purpose is providing education.</a:t>
            </a:r>
            <a:r>
              <a:rPr lang="en-US" sz="1200">
                <a:solidFill>
                  <a:srgbClr val="111111"/>
                </a:solidFill>
                <a:effectLst/>
                <a:latin typeface="Calibri" panose="020F0502020204030204" pitchFamily="34" charset="0"/>
                <a:ea typeface="Calibri" panose="020F0502020204030204" pitchFamily="34" charset="0"/>
                <a:cs typeface="Calibri" panose="020F0502020204030204" pitchFamily="34" charset="0"/>
              </a:rPr>
              <a:t> </a:t>
            </a:r>
            <a:r>
              <a:rPr lang="en-US" sz="1200">
                <a:effectLst/>
                <a:latin typeface="Calibri" panose="020F0502020204030204" pitchFamily="34" charset="0"/>
                <a:ea typeface="Calibri" panose="020F0502020204030204" pitchFamily="34" charset="0"/>
                <a:cs typeface="Calibri" panose="020F0502020204030204" pitchFamily="34" charset="0"/>
              </a:rPr>
              <a:t>An education institution is classified as private if it is controlled and managed by a non- governmental organization (e.g. a Church, Trade Union or business enterprise), or if its Governing Board consists mostly of members not selected by a public agency.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Courier New" panose="02070309020205020404" pitchFamily="49" charset="0"/>
              <a:buChar char="o"/>
            </a:pPr>
            <a:r>
              <a:rPr lang="en-US" sz="1200">
                <a:solidFill>
                  <a:srgbClr val="000000"/>
                </a:solidFill>
                <a:effectLst/>
                <a:latin typeface="Calibri" panose="020F0502020204030204" pitchFamily="34" charset="0"/>
                <a:ea typeface="Calibri" panose="020F0502020204030204" pitchFamily="34" charset="0"/>
              </a:rPr>
              <a:t>Employers in relation to the definition of Eligible Entities, means a person or company that is registered with the appropriate governmental entities to do business in Illinois and that employs one or more individuals.  in relation to all other purposes set forth in this Part, means a person or company that is registered with the appropriate governmental entities to do business in any state that is adjacent to Illinois, unless otherwise set forth in the NOFO, and that employs one or more individuals.</a:t>
            </a:r>
            <a:endParaRPr lang="en-US" sz="1200">
              <a:effectLst/>
              <a:latin typeface="Times New Roman" panose="02020603050405020304" pitchFamily="18" charset="0"/>
              <a:ea typeface="Times New Roman" panose="02020603050405020304" pitchFamily="18" charset="0"/>
            </a:endParaRPr>
          </a:p>
          <a:p>
            <a:pPr marL="171450" indent="-171450" defTabSz="947044">
              <a:buFont typeface="Arial" panose="020B0604020202020204" pitchFamily="34" charset="0"/>
              <a:buChar char="•"/>
              <a:defRPr/>
            </a:pPr>
            <a:endParaRPr lang="en-US"/>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5</a:t>
            </a:fld>
            <a:endParaRPr lang="en-US"/>
          </a:p>
        </p:txBody>
      </p:sp>
    </p:spTree>
    <p:extLst>
      <p:ext uri="{BB962C8B-B14F-4D97-AF65-F5344CB8AC3E}">
        <p14:creationId xmlns:p14="http://schemas.microsoft.com/office/powerpoint/2010/main" val="656949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b="1">
                <a:effectLst/>
                <a:latin typeface="Calibri" panose="020F0502020204030204" pitchFamily="34" charset="0"/>
                <a:ea typeface="Calibri" panose="020F0502020204030204" pitchFamily="34" charset="0"/>
                <a:cs typeface="Calibri" panose="020F0502020204030204" pitchFamily="34" charset="0"/>
              </a:rPr>
              <a:t>Targeted Industries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i="1" u="sng">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800"/>
              </a:spcAft>
              <a:buFont typeface="Arial" panose="020B0604020202020204" pitchFamily="34" charset="0"/>
              <a:buChar char="•"/>
            </a:pPr>
            <a:r>
              <a:rPr lang="en-US" sz="1200">
                <a:effectLst/>
                <a:latin typeface="Calibri" panose="020F0502020204030204" pitchFamily="34" charset="0"/>
                <a:ea typeface="Calibri" panose="020F0502020204030204" pitchFamily="34" charset="0"/>
                <a:cs typeface="Calibri" panose="020F0502020204030204" pitchFamily="34" charset="0"/>
              </a:rPr>
              <a:t>The Department is seeking projects that support individuals to be trained and employed in the target industries most impacted by the COVID-19 pandemic.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Applicants should align across funding streams and with economic development plans.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Applicant wanting to serve individuals seeking training and employment in other industry sectors must justify why and the Department must approve for inclusion in the grant project.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stand-alone grants are NOT limited to providing training and assistance in the COVID-19 impacted industries.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defTabSz="947044">
              <a:defRPr/>
            </a:pPr>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6</a:t>
            </a:fld>
            <a:endParaRPr lang="en-US"/>
          </a:p>
        </p:txBody>
      </p:sp>
    </p:spTree>
    <p:extLst>
      <p:ext uri="{BB962C8B-B14F-4D97-AF65-F5344CB8AC3E}">
        <p14:creationId xmlns:p14="http://schemas.microsoft.com/office/powerpoint/2010/main" val="306909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7044">
              <a:defRPr/>
            </a:pPr>
            <a:r>
              <a:rPr lang="en-US" b="1" u="none"/>
              <a:t>Target Communities</a:t>
            </a:r>
          </a:p>
          <a:p>
            <a:pPr defTabSz="947044">
              <a:defRPr/>
            </a:pPr>
            <a:endParaRPr lang="en-US" b="1" u="sng"/>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JTED targets communities where the provider (where services are provided) or the individuals resides in identified “qualified census tracts” or “disproportionately impacted areas”.  However individuals experiencing negative economic or public health impacts can be served regardless of if they reside in a QCT or DIA.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7</a:t>
            </a:fld>
            <a:endParaRPr lang="en-US"/>
          </a:p>
        </p:txBody>
      </p:sp>
    </p:spTree>
    <p:extLst>
      <p:ext uri="{BB962C8B-B14F-4D97-AF65-F5344CB8AC3E}">
        <p14:creationId xmlns:p14="http://schemas.microsoft.com/office/powerpoint/2010/main" val="266281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Target Populations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The JTED program regulations require that services be provided to the “target population,” defined as unemployed, under-employed, or under-represented individuals including youth who have one or more barriers to employment.</a:t>
            </a:r>
            <a:endParaRPr lang="en-US">
              <a:effectLst/>
            </a:endParaRPr>
          </a:p>
          <a:p>
            <a:endParaRPr lang="en-US" b="1" u="sng"/>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i="1" u="sng">
                <a:effectLst/>
                <a:latin typeface="Calibri" panose="020F0502020204030204" pitchFamily="34" charset="0"/>
                <a:ea typeface="Calibri" panose="020F0502020204030204" pitchFamily="34" charset="0"/>
                <a:cs typeface="Calibri" panose="020F0502020204030204" pitchFamily="34" charset="0"/>
              </a:rPr>
              <a:t>Unemployed </a:t>
            </a:r>
            <a:r>
              <a:rPr lang="en-US" sz="1200">
                <a:effectLst/>
                <a:latin typeface="Calibri" panose="020F0502020204030204" pitchFamily="34" charset="0"/>
                <a:ea typeface="Calibri" panose="020F0502020204030204" pitchFamily="34" charset="0"/>
                <a:cs typeface="Calibri" panose="020F0502020204030204" pitchFamily="34" charset="0"/>
              </a:rPr>
              <a:t>means an individual who is without a job and who wants and is available for work (determined by DOL Bureau of Labor Statistics which is actively seeking employment for 4 weeks)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For this NOFO unemployed includes: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an individual who meets the definition of "unemployed individual" and resides in or receives services in a qualified census tract; 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an individual who: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is without a job;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wants and is available to work, including someone who has looked for work sometime in the past 12 months; and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needs job training and other assistance to address the negative economic or public health impacts experienced due to the COVID-19 pandemic; 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200">
                <a:effectLst/>
                <a:latin typeface="Calibri" panose="020F0502020204030204" pitchFamily="34" charset="0"/>
                <a:ea typeface="Calibri" panose="020F0502020204030204" pitchFamily="34" charset="0"/>
                <a:cs typeface="Calibri" panose="020F0502020204030204" pitchFamily="34" charset="0"/>
              </a:rPr>
              <a:t>an individual who is currently employed but received a notice of termination or lay-off from the current employment and will </a:t>
            </a:r>
            <a:r>
              <a:rPr lang="en-US" sz="1200">
                <a:solidFill>
                  <a:srgbClr val="FF0000"/>
                </a:solidFill>
                <a:effectLst/>
                <a:latin typeface="Calibri" panose="020F0502020204030204" pitchFamily="34" charset="0"/>
                <a:ea typeface="Calibri" panose="020F0502020204030204" pitchFamily="34" charset="0"/>
                <a:cs typeface="Calibri" panose="020F0502020204030204" pitchFamily="34" charset="0"/>
              </a:rPr>
              <a:t>no longer be employed within ninety days</a:t>
            </a:r>
            <a:r>
              <a:rPr lang="en-US" sz="1200">
                <a:effectLst/>
                <a:latin typeface="Calibri" panose="020F0502020204030204" pitchFamily="34" charset="0"/>
                <a:ea typeface="Calibri" panose="020F0502020204030204" pitchFamily="34" charset="0"/>
                <a:cs typeface="Calibri" panose="020F0502020204030204" pitchFamily="34" charset="0"/>
              </a:rPr>
              <a:t>. </a:t>
            </a:r>
            <a:r>
              <a:rPr lang="en-US" sz="1200">
                <a:solidFill>
                  <a:srgbClr val="FF0000"/>
                </a:solidFill>
                <a:effectLst/>
                <a:latin typeface="Calibri" panose="020F0502020204030204" pitchFamily="34" charset="0"/>
                <a:ea typeface="Calibri" panose="020F0502020204030204" pitchFamily="34" charset="0"/>
                <a:cs typeface="Calibri" panose="020F0502020204030204" pitchFamily="34" charset="0"/>
              </a:rPr>
              <a:t> Key distinction highlighted in 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i="1" u="sng">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i="1" u="sng">
                <a:effectLst/>
                <a:latin typeface="Calibri" panose="020F0502020204030204" pitchFamily="34" charset="0"/>
                <a:ea typeface="Calibri" panose="020F0502020204030204" pitchFamily="34" charset="0"/>
                <a:cs typeface="Calibri" panose="020F0502020204030204" pitchFamily="34" charset="0"/>
              </a:rPr>
              <a:t>Under-employed </a:t>
            </a:r>
            <a:r>
              <a:rPr lang="en-US" sz="1200">
                <a:effectLst/>
                <a:latin typeface="Calibri" panose="020F0502020204030204" pitchFamily="34" charset="0"/>
                <a:ea typeface="Calibri" panose="020F0502020204030204" pitchFamily="34" charset="0"/>
                <a:cs typeface="Calibri" panose="020F0502020204030204" pitchFamily="34" charset="0"/>
              </a:rPr>
              <a:t>means an individual who is employed and needs job training and other assistance to address the negative economic or public health impacts experienced due to the COVID-19 pandemic because of the individual's occupation or level of training.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"Under-employed individual" includes workers who receive notices of termination or layoff notices because of negative economic or public health impacts of the COVID-19 pandemic.  </a:t>
            </a:r>
            <a:r>
              <a:rPr lang="en-US" sz="1200">
                <a:solidFill>
                  <a:srgbClr val="FF0000"/>
                </a:solidFill>
                <a:effectLst/>
                <a:latin typeface="Calibri" panose="020F0502020204030204" pitchFamily="34" charset="0"/>
                <a:ea typeface="Calibri" panose="020F0502020204030204" pitchFamily="34" charset="0"/>
                <a:cs typeface="Calibri" panose="020F0502020204030204" pitchFamily="34" charset="0"/>
              </a:rPr>
              <a:t>This should be used as layoff eversion.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"Negative economic or public health impacts" means harm that households or populations have experienced because of the COVID-19 pandemic.  "Negative economic or public health impacts" includes, but is not limited to, households or populations that: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have experienced unemployment or increased food or housing insecurity due to the COVID-19 pandemic;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are low-income individuals or moderate-income individuals, which experienced negative impacts due to the COVID-19 pandemic;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are living within either a qualified census tract or a disproportionately impacted area; 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pPr>
            <a:r>
              <a:rPr lang="en-US" sz="1200">
                <a:effectLst/>
                <a:latin typeface="Calibri" panose="020F0502020204030204" pitchFamily="34" charset="0"/>
                <a:ea typeface="Calibri" panose="020F0502020204030204" pitchFamily="34" charset="0"/>
                <a:cs typeface="Calibri" panose="020F0502020204030204" pitchFamily="34" charset="0"/>
              </a:rPr>
              <a:t>are receiving services or other assistance pursuant to this NOFO within either a qualified census tract or a disproportionately impacted area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(as permitted by the American Rescue Plan Act and the related guidance issued by the U.S. Department of the Treasury).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b="1" i="1" u="sng">
                <a:effectLst/>
                <a:highlight>
                  <a:srgbClr val="FFFF00"/>
                </a:highlight>
                <a:latin typeface="Calibri" panose="020F0502020204030204" pitchFamily="34" charset="0"/>
                <a:ea typeface="Calibri" panose="020F0502020204030204" pitchFamily="34" charset="0"/>
                <a:cs typeface="Calibri" panose="020F0502020204030204" pitchFamily="34" charset="0"/>
              </a:rPr>
              <a:t>Optional:</a:t>
            </a:r>
          </a:p>
          <a:p>
            <a:pPr marL="0" marR="0">
              <a:lnSpc>
                <a:spcPct val="107000"/>
              </a:lnSpc>
              <a:spcBef>
                <a:spcPts val="0"/>
              </a:spcBef>
              <a:spcAft>
                <a:spcPts val="800"/>
              </a:spcAft>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"Low-income individual" means an individual who: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receives, or in the past 6 months has received, or is a member of a family that is receiving or in the past 6 months has received, assistance through the supplemental nutrition assistance program established under the Food and Nutrition Act of 2008 (7 USC 2011 et seq.), the program of block grants to States for temporary assistance for needy families program under part A of title IV of the Social Security Act (42 USC 601 et seq.), or the supplemental security income program established under title XVI of the Social Security Act (42 US. 1381 et seq.), or State or local income-based public assistance;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is in a family with total family income that does not exceed the higher of: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the poverty line; 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70 percent of the lower living standard income level;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is a homeless individual (as defined in 34 USC 12473(6)), or a homeless child or youth (as defined in 42 </a:t>
            </a:r>
            <a:r>
              <a:rPr lang="en-US" sz="1200" err="1">
                <a:effectLst/>
                <a:highlight>
                  <a:srgbClr val="FFFF00"/>
                </a:highlight>
                <a:latin typeface="Calibri" panose="020F0502020204030204" pitchFamily="34" charset="0"/>
                <a:ea typeface="Calibri" panose="020F0502020204030204" pitchFamily="34" charset="0"/>
                <a:cs typeface="Calibri" panose="020F0502020204030204" pitchFamily="34" charset="0"/>
              </a:rPr>
              <a:t>USC11434a</a:t>
            </a: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receives or is eligible to receive a free or reduced-price lunch under the Richard B. Russell National School Lunch Act (42 USC 1751 et seq.); NOFO ID: 2731-2025 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is a foster child on behalf of whom State or local government payments are made; 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is an individual with a disability whose own income meets the requirements of one of the first two subparagraphs of this definition, but who is a member of a family whose income does not meet these requirements.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highlight>
                  <a:srgbClr val="FFFF00"/>
                </a:highlight>
                <a:latin typeface="Calibri" panose="020F0502020204030204" pitchFamily="34" charset="0"/>
                <a:ea typeface="Calibri" panose="020F0502020204030204" pitchFamily="34" charset="0"/>
                <a:cs typeface="Calibri" panose="020F0502020204030204" pitchFamily="34" charset="0"/>
              </a:rPr>
              <a:t> "Moderate-income individuals" means individuals and their families whose incomes exceed 50 percent, but do not exceed 80 percent, of the median income of the area involved, as determined by the Secretary of the U.S. Department of Housing and Urban Development with adjustments for smaller and larger families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Underrepresented defined on slide.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endParaRPr lang="en-US" b="1" u="sng"/>
          </a:p>
          <a:p>
            <a:r>
              <a:rPr lang="en-US" b="1" u="sng"/>
              <a:t>Other Points: </a:t>
            </a:r>
          </a:p>
          <a:p>
            <a:endParaRPr lang="en-US"/>
          </a:p>
          <a:p>
            <a:pPr marL="171450" indent="-171450">
              <a:buFont typeface="Arial" panose="020B0604020202020204" pitchFamily="34" charset="0"/>
              <a:buChar char="•"/>
            </a:pPr>
            <a:r>
              <a:rPr lang="en-US"/>
              <a:t>Under ARPA 2021 and the related guidance issued by the U.S. Department of the Treasury </a:t>
            </a:r>
            <a:r>
              <a:rPr lang="en-US" b="1"/>
              <a:t>"negative economic or public health impacts"</a:t>
            </a:r>
            <a:r>
              <a:rPr lang="en-US"/>
              <a:t> to households or populations that have experienced harm as a result of the COVID-19 pandemic includes, but is not limited to, households or populations that:</a:t>
            </a:r>
          </a:p>
          <a:p>
            <a:endParaRPr lang="en-US"/>
          </a:p>
          <a:p>
            <a:pPr marL="634771" lvl="1" indent="-177571">
              <a:buFont typeface="Arial" panose="020B0604020202020204" pitchFamily="34" charset="0"/>
              <a:buChar char="•"/>
            </a:pPr>
            <a:r>
              <a:rPr lang="en-US"/>
              <a:t>Have experienced unemployment or increased food or housing insecurity due to the COVID-19 pandemic; </a:t>
            </a:r>
          </a:p>
          <a:p>
            <a:pPr marL="634771" lvl="1" indent="-177571">
              <a:buFont typeface="Arial" panose="020B0604020202020204" pitchFamily="34" charset="0"/>
              <a:buChar char="•"/>
            </a:pPr>
            <a:r>
              <a:rPr lang="en-US"/>
              <a:t>Are low-income individuals or moderate-income individuals, which experienced negative impacts due to the COVID-19 pandemic;  </a:t>
            </a:r>
          </a:p>
          <a:p>
            <a:pPr marL="634771" lvl="1" indent="-177571">
              <a:buFont typeface="Arial" panose="020B0604020202020204" pitchFamily="34" charset="0"/>
              <a:buChar char="•"/>
            </a:pPr>
            <a:r>
              <a:rPr lang="en-US"/>
              <a:t>Are living within either a qualified census tract or a disproportionately impacted area; or</a:t>
            </a:r>
          </a:p>
          <a:p>
            <a:pPr marL="634771" lvl="1" indent="-177571">
              <a:buFont typeface="Arial" panose="020B0604020202020204" pitchFamily="34" charset="0"/>
              <a:buChar char="•"/>
            </a:pPr>
            <a:r>
              <a:rPr lang="en-US"/>
              <a:t>Are receiving services or other assistance pursuant to this NOFO within either a qualified census tract or a disproportionately impacted area.</a:t>
            </a:r>
          </a:p>
          <a:p>
            <a:pPr marL="171450" indent="-171450">
              <a:buFont typeface="Arial" panose="020B0604020202020204" pitchFamily="34" charset="0"/>
              <a:buChar char="•"/>
            </a:pPr>
            <a:endParaRPr lang="en-US"/>
          </a:p>
          <a:p>
            <a:pPr marL="171450" indent="-171450">
              <a:buFont typeface="Arial" panose="020B0604020202020204" pitchFamily="34" charset="0"/>
              <a:buChar char="•"/>
            </a:pPr>
            <a:r>
              <a:rPr lang="en-US"/>
              <a:t>This aligns with the emergency rules.</a:t>
            </a:r>
          </a:p>
          <a:p>
            <a:endParaRPr lang="en-US"/>
          </a:p>
          <a:p>
            <a:pPr marL="171450" indent="-171450">
              <a:buFont typeface="Arial" panose="020B0604020202020204" pitchFamily="34" charset="0"/>
              <a:buChar char="•"/>
            </a:pPr>
            <a:r>
              <a:rPr lang="en-US"/>
              <a:t>Rules not only crafted for COVID-19, but also included language that made update to the program for ongoing funding.</a:t>
            </a:r>
          </a:p>
          <a:p>
            <a:pPr marL="634771" lvl="1" indent="-177571">
              <a:buFont typeface="Arial" panose="020B0604020202020204" pitchFamily="34" charset="0"/>
              <a:buChar char="•"/>
            </a:pPr>
            <a:endParaRPr lang="en-US"/>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8</a:t>
            </a:fld>
            <a:endParaRPr lang="en-US"/>
          </a:p>
        </p:txBody>
      </p:sp>
    </p:spTree>
    <p:extLst>
      <p:ext uri="{BB962C8B-B14F-4D97-AF65-F5344CB8AC3E}">
        <p14:creationId xmlns:p14="http://schemas.microsoft.com/office/powerpoint/2010/main" val="2183663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59" y="4620496"/>
            <a:ext cx="5853483" cy="4404632"/>
          </a:xfrm>
        </p:spPr>
        <p: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Calibri" panose="020F0502020204030204" pitchFamily="34" charset="0"/>
              </a:rPr>
              <a:t>JTED Program Categories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b="1" i="1" u="sng">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Eligible entities may apply for one or more of the categories in a single application, however it is encouraged to focus on what you do best instead of trying to serve all categories.  Entities need to demonstrate the capacity to: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Conduct outreach, recruit, and provide case management of individuals from the target population served.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Provide services to individuals in the targeted communities QCT and DIA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Establish relationships with employers and organizations representing industry sectors that will partner at all levels of service, including but not limited to:  participation in curriculum development and administration of training, identification of barriers to employment, provision of work-based learning, employment opportunities, and retention strategies.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Coordinate with Eligible Training Providers to implement training programs that are part of a career pathway for occupations resulting in certification or credentials.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Demonstrate expertise and effectiveness in administering workforce development programs.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Implement Barrier Reduction services, if needed to assist program participants to succeed, as defined under the Barrier Reduction category of the NOFO.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1: Job Seeker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Eligible entities establish partnerships with employers and education entities to develop regional or local strategies for individuals needing occupational training and supportive services to obtain self-sustaining employment.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Strategies must focus on sector-specific occupational training in conjunction with work-based learning.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Training must be part of a career pathway for demand occupations in the target industries and result in participants earning stackable certifications or credentials.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Work-based learning opportunity must align with education and training within a career pathway.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Essential Employability Skills, digital and financial literacy, and career readiness services must be incorporated into the program model.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Based on a needs assessment, support services, and Barrier Reduction funding are offered to stabilize the individual, support entry and completion of training, and support placement and retention in employment.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2: Employer Focused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Eligible Entities partner with local employers that need to upskill their workforce to address labor shortages created by the negative economic and public health impacts of COVID-19.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Employer identify the specific skillset needed for entry-level positions or those needed to advance their careers.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Existing curricula or customized training is developed/provided that supports the employer's productivity and increases the skill competencies of current employees or new hires.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Elements of the training strategy should consider short-term credentials for entry positions and long-term training in a career pathway facilitating advancement with the employer or within the industry sector.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3: Youth Focused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Engage educators and business leaders in providing or creating a combination of academic, employability, and technical skills through three components — contextualized instruction, career development, and support services.  Training programs create opportunities for youth to obtain marketable in-demand skills and prepare them for jobs.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Include a strong supportive services component that can include Barrier Reduction Funding to ensure youth have the tools to complete the program and be successful in either post-secondary education or the workforce.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Training must include one or a combination of the following industry-recognized credentials, a license recognized by the State or Federal government, or an associate or baccalaureate degree with multiple entries and exit points or entry into a Registered Apprenticeship Program.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Employers are included in leadership roles to guide the development of career pathways and opportunities to experience the workplace through related paid or unpaid work experiences, internships, pre-apprenticeships, or apprenticeships.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Partnerships in this category must support and commit to leveraging resources to educate, train, support, and identify youth employment.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4: Barrier Reduction </a:t>
            </a:r>
            <a:r>
              <a:rPr lang="en-US" sz="1200">
                <a:solidFill>
                  <a:srgbClr val="FF0000"/>
                </a:solidFill>
                <a:effectLst/>
                <a:latin typeface="Calibri" panose="020F0502020204030204" pitchFamily="34" charset="0"/>
                <a:ea typeface="Calibri" panose="020F0502020204030204" pitchFamily="34" charset="0"/>
                <a:cs typeface="Calibri" panose="020F0502020204030204" pitchFamily="34" charset="0"/>
              </a:rPr>
              <a:t>(Included here is you want to take this out of PP)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457200" algn="l"/>
              </a:tabLst>
              <a:defRPr/>
            </a:pPr>
            <a:r>
              <a:rPr lang="en-US"/>
              <a:t>Barrier Reduction funding is a new element to the JTED program.</a:t>
            </a: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is to increase family stability and job retention by covering accumulated emergency costs for basic needs, such as:  housing-related expenses (rent, utilities, etc.), transportation, childcare, digital technology needs, education needs, mental health services, substance abuse services, income support, and work-related supplies that are not typically covered by programmatic supportive services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included as a component of a category should serve individuals listed in the categories.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requested as a stand-alone grant should serve individuals that meet the definition of unemployed, under-employed or under-represented with a barrier to employment and who are or will be receiving job training services through a complementary grant or contract.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in a stand-alone grant must be used to assist individuals who: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07000"/>
              </a:lnSpc>
              <a:spcBef>
                <a:spcPts val="0"/>
              </a:spcBef>
              <a:spcAft>
                <a:spcPts val="800"/>
              </a:spcAft>
              <a:buFont typeface="Wingdings" panose="05000000000000000000" pitchFamily="2" charset="2"/>
              <a:buChar char=""/>
              <a:tabLst>
                <a:tab pos="914400" algn="l"/>
              </a:tabLst>
            </a:pPr>
            <a:r>
              <a:rPr lang="en-US" sz="1200">
                <a:effectLst/>
                <a:latin typeface="Calibri" panose="020F0502020204030204" pitchFamily="34" charset="0"/>
                <a:ea typeface="Calibri" panose="020F0502020204030204" pitchFamily="34" charset="0"/>
                <a:cs typeface="Calibri" panose="020F0502020204030204" pitchFamily="34" charset="0"/>
              </a:rPr>
              <a:t>reside in or receive job training services in a qualified census tract or in a disproportionately impacted area; 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07000"/>
              </a:lnSpc>
              <a:spcBef>
                <a:spcPts val="0"/>
              </a:spcBef>
              <a:spcAft>
                <a:spcPts val="800"/>
              </a:spcAft>
              <a:buFont typeface="Wingdings" panose="05000000000000000000" pitchFamily="2" charset="2"/>
              <a:buChar char=""/>
              <a:tabLst>
                <a:tab pos="914400" algn="l"/>
              </a:tabLst>
            </a:pPr>
            <a:r>
              <a:rPr lang="en-US" sz="1200">
                <a:effectLst/>
                <a:latin typeface="Calibri" panose="020F0502020204030204" pitchFamily="34" charset="0"/>
                <a:ea typeface="Calibri" panose="020F0502020204030204" pitchFamily="34" charset="0"/>
                <a:cs typeface="Calibri" panose="020F0502020204030204" pitchFamily="34" charset="0"/>
              </a:rPr>
              <a:t>who have experienced negative economic or public health impacts resulting from the COVID-19 pandemic as defined in this NOFO and the JTED rules (56 Ill. Admin. Code 2660.20).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endParaRPr lang="en-US" b="0" u="sng"/>
          </a:p>
          <a:p>
            <a:endParaRPr lang="en-US" b="1" u="sng"/>
          </a:p>
        </p:txBody>
      </p:sp>
      <p:sp>
        <p:nvSpPr>
          <p:cNvPr id="4" name="Slide Number Placeholder 3"/>
          <p:cNvSpPr>
            <a:spLocks noGrp="1"/>
          </p:cNvSpPr>
          <p:nvPr>
            <p:ph type="sldNum" sz="quarter" idx="5"/>
          </p:nvPr>
        </p:nvSpPr>
        <p:spPr/>
        <p:txBody>
          <a:bodyPr/>
          <a:lstStyle/>
          <a:p>
            <a:fld id="{E5E7437D-0E1D-4AF1-9332-3A6581B3585C}" type="slidenum">
              <a:rPr lang="en-US" smtClean="0"/>
              <a:t>9</a:t>
            </a:fld>
            <a:endParaRPr lang="en-US"/>
          </a:p>
        </p:txBody>
      </p:sp>
    </p:spTree>
    <p:extLst>
      <p:ext uri="{BB962C8B-B14F-4D97-AF65-F5344CB8AC3E}">
        <p14:creationId xmlns:p14="http://schemas.microsoft.com/office/powerpoint/2010/main" val="3268159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0859" y="4620496"/>
            <a:ext cx="5853483" cy="4404632"/>
          </a:xfrm>
        </p:spPr>
        <p:txBody>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Calibri" panose="020F0502020204030204" pitchFamily="34" charset="0"/>
              </a:rPr>
              <a:t>JTED Program Categories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b="1" i="1" u="sng">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b="1" i="1" u="sng">
                <a:effectLst/>
                <a:latin typeface="Calibri" panose="020F0502020204030204" pitchFamily="34" charset="0"/>
                <a:ea typeface="Calibri" panose="020F0502020204030204" pitchFamily="34" charset="0"/>
                <a:cs typeface="Calibri" panose="020F0502020204030204" pitchFamily="34" charset="0"/>
              </a:rPr>
              <a:t>Key Points:</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Eligible entities may apply for one or more of the categories in a single application, however it is encouraged to focus on what you do best instead of trying to serve all categories.  Entities need to demonstrate the capacity to: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Conduct outreach, recruit, and provide case management of individuals from the target population served.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Provide services to individuals in the targeted communities QCT and DIA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Establish relationships with employers and organizations representing industry sectors that will partner at all levels of service, including but not limited to:  participation in curriculum development and administration of training, identification of barriers to employment, provision of work-based learning, employment opportunities, and retention strategies.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Coordinate with Eligible Training Providers to implement training programs that are part of a career pathway for occupations resulting in certification or credentials.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Demonstrate expertise and effectiveness in administering workforce development programs.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mj-lt"/>
              <a:buAutoNum type="arabicPeriod"/>
            </a:pPr>
            <a:r>
              <a:rPr lang="en-US" sz="1200">
                <a:effectLst/>
                <a:latin typeface="Calibri" panose="020F0502020204030204" pitchFamily="34" charset="0"/>
                <a:ea typeface="Calibri" panose="020F0502020204030204" pitchFamily="34" charset="0"/>
                <a:cs typeface="Calibri" panose="020F0502020204030204" pitchFamily="34" charset="0"/>
              </a:rPr>
              <a:t>Implement Barrier Reduction services, if needed to assist program participants to succeed, as defined under the Barrier Reduction category of the NOFO.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1: Job Seeker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Eligible entities establish partnerships with employers and education entities to develop regional or local strategies for individuals needing occupational training and supportive services to obtain self-sustaining employment.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Strategies must focus on sector-specific occupational training in conjunction with work-based learning.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Training must be part of a career pathway for demand occupations in the target industries and result in participants earning stackable certifications or credentials.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Work-based learning opportunity must align with education and training within a career pathway.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Essential Employability Skills, digital and financial literacy, and career readiness services must be incorporated into the program model.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Based on a needs assessment, support services, and Barrier Reduction funding are offered to stabilize the individual, support entry and completion of training, and support placement and retention in employment.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2: Employer Focused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Eligible Entities partner with local employers that need to upskill their workforce to address labor shortages created by the negative economic and public health impacts of COVID-19.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Employer identify the specific skillset needed for entry-level positions or those needed to advance their careers.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Existing curricula or customized training is developed/provided that supports the employer's productivity and increases the skill competencies of current employees or new hires.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Elements of the training strategy should consider short-term credentials for entry positions and long-term training in a career pathway facilitating advancement with the employer or within the industry sector.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3: Youth Focused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Engage educators and business leaders in providing or creating a combination of academic, employability, and technical skills through three components — contextualized instruction, career development, and support services.  Training programs create opportunities for youth to obtain marketable in-demand skills and prepare them for jobs.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Include a strong supportive services component that can include Barrier Reduction Funding to ensure youth have the tools to complete the program and be successful in either post-secondary education or the workforce.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Training must include one or a combination of the following industry-recognized credentials, a license recognized by the State or Federal government, or an associate or baccalaureate degree with multiple entries and exit points or entry into a Registered Apprenticeship Program.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Employers are included in leadership roles to guide the development of career pathways and opportunities to experience the workplace through related paid or unpaid work experiences, internships, pre-apprenticeships, or apprenticeships.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Partnerships in this category must support and commit to leveraging resources to educate, train, support, and identify youth employment.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200">
                <a:effectLst/>
                <a:latin typeface="Calibri" panose="020F0502020204030204" pitchFamily="34" charset="0"/>
                <a:ea typeface="Calibri" panose="020F0502020204030204" pitchFamily="34" charset="0"/>
                <a:cs typeface="Calibri" panose="020F0502020204030204" pitchFamily="34" charset="0"/>
              </a:rPr>
              <a:t>Category 4: Barrier Reduction </a:t>
            </a:r>
            <a:r>
              <a:rPr lang="en-US" sz="1200">
                <a:solidFill>
                  <a:srgbClr val="FF0000"/>
                </a:solidFill>
                <a:effectLst/>
                <a:latin typeface="Calibri" panose="020F0502020204030204" pitchFamily="34" charset="0"/>
                <a:ea typeface="Calibri" panose="020F0502020204030204" pitchFamily="34" charset="0"/>
                <a:cs typeface="Calibri" panose="020F0502020204030204" pitchFamily="34" charset="0"/>
              </a:rPr>
              <a:t>(Included here is you want to take this out of PP)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tab pos="457200" algn="l"/>
              </a:tabLst>
              <a:defRPr/>
            </a:pPr>
            <a:r>
              <a:rPr lang="en-US"/>
              <a:t>Barrier Reduction funding is a new element to the JTED program.</a:t>
            </a: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is to increase family stability and job retention by covering accumulated emergency costs for basic needs, such as:  housing-related expenses (rent, utilities, etc.), transportation, childcare, digital technology needs, education needs, mental health services, substance abuse services, income support, and work-related supplies that are not typically covered by programmatic supportive services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included as a component of a category should serve individuals listed in the categories.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requested as a stand-alone grant should serve individuals that meet the definition of unemployed, under-employed or under-represented with a barrier to employment and who are or will be receiving job training services through a complementary grant or contract.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800"/>
              </a:spcAft>
              <a:buFont typeface="Wingdings" panose="05000000000000000000" pitchFamily="2" charset="2"/>
              <a:buChar char=""/>
              <a:tabLst>
                <a:tab pos="457200" algn="l"/>
              </a:tabLst>
            </a:pPr>
            <a:r>
              <a:rPr lang="en-US" sz="1200">
                <a:effectLst/>
                <a:latin typeface="Calibri" panose="020F0502020204030204" pitchFamily="34" charset="0"/>
                <a:ea typeface="Calibri" panose="020F0502020204030204" pitchFamily="34" charset="0"/>
                <a:cs typeface="Calibri" panose="020F0502020204030204" pitchFamily="34" charset="0"/>
              </a:rPr>
              <a:t>Barrier Reduction Funding in a stand-alone grant must be used to assist individuals who: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07000"/>
              </a:lnSpc>
              <a:spcBef>
                <a:spcPts val="0"/>
              </a:spcBef>
              <a:spcAft>
                <a:spcPts val="800"/>
              </a:spcAft>
              <a:buFont typeface="Wingdings" panose="05000000000000000000" pitchFamily="2" charset="2"/>
              <a:buChar char=""/>
              <a:tabLst>
                <a:tab pos="914400" algn="l"/>
              </a:tabLst>
            </a:pPr>
            <a:r>
              <a:rPr lang="en-US" sz="1200">
                <a:effectLst/>
                <a:latin typeface="Calibri" panose="020F0502020204030204" pitchFamily="34" charset="0"/>
                <a:ea typeface="Calibri" panose="020F0502020204030204" pitchFamily="34" charset="0"/>
                <a:cs typeface="Calibri" panose="020F0502020204030204" pitchFamily="34" charset="0"/>
              </a:rPr>
              <a:t>reside in or receive job training services in a qualified census tract or in a disproportionately impacted area; 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200150" marR="0" lvl="2" indent="-285750">
              <a:lnSpc>
                <a:spcPct val="107000"/>
              </a:lnSpc>
              <a:spcBef>
                <a:spcPts val="0"/>
              </a:spcBef>
              <a:spcAft>
                <a:spcPts val="800"/>
              </a:spcAft>
              <a:buFont typeface="Wingdings" panose="05000000000000000000" pitchFamily="2" charset="2"/>
              <a:buChar char=""/>
              <a:tabLst>
                <a:tab pos="914400" algn="l"/>
              </a:tabLst>
            </a:pPr>
            <a:r>
              <a:rPr lang="en-US" sz="1200">
                <a:effectLst/>
                <a:latin typeface="Calibri" panose="020F0502020204030204" pitchFamily="34" charset="0"/>
                <a:ea typeface="Calibri" panose="020F0502020204030204" pitchFamily="34" charset="0"/>
                <a:cs typeface="Calibri" panose="020F0502020204030204" pitchFamily="34" charset="0"/>
              </a:rPr>
              <a:t>who have experienced negative economic or public health impacts resulting from the COVID-19 pandemic as defined in this NOFO and the JTED rules (56 Ill. Admin. Code 2660.20).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endParaRPr lang="en-US" b="0" u="sng"/>
          </a:p>
          <a:p>
            <a:endParaRPr lang="en-US" b="1" u="sng"/>
          </a:p>
        </p:txBody>
      </p:sp>
      <p:sp>
        <p:nvSpPr>
          <p:cNvPr id="4" name="Slide Number Placeholder 3"/>
          <p:cNvSpPr>
            <a:spLocks noGrp="1"/>
          </p:cNvSpPr>
          <p:nvPr>
            <p:ph type="sldNum" sz="quarter" idx="5"/>
          </p:nvPr>
        </p:nvSpPr>
        <p:spPr/>
        <p:txBody>
          <a:bodyPr/>
          <a:lstStyle/>
          <a:p>
            <a:fld id="{E5E7437D-0E1D-4AF1-9332-3A6581B3585C}" type="slidenum">
              <a:rPr lang="en-US" smtClean="0"/>
              <a:t>10</a:t>
            </a:fld>
            <a:endParaRPr lang="en-US"/>
          </a:p>
        </p:txBody>
      </p:sp>
    </p:spTree>
    <p:extLst>
      <p:ext uri="{BB962C8B-B14F-4D97-AF65-F5344CB8AC3E}">
        <p14:creationId xmlns:p14="http://schemas.microsoft.com/office/powerpoint/2010/main" val="230714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sng" strike="noStrike" kern="1200" baseline="0">
                <a:solidFill>
                  <a:schemeClr val="tx1"/>
                </a:solidFill>
                <a:latin typeface="+mn-lt"/>
                <a:ea typeface="+mn-ea"/>
                <a:cs typeface="+mn-cs"/>
              </a:rPr>
              <a:t>Key Points – Outreach and Recruitment:</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Disseminating program information to and establishing a referral process with partners;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Distributing flyers in public places like beauty and barber shops, churches, apartment complexes, community centers, daycare centers, Illinois Department of Human Services local offices, bus stops, shelters, food banks, Salvation Army, YMCAs, etc.;</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Utilizing social media; and</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Holding or participating in events that include unemployed, under-employed or under- represented individuals which are those who reside in or receive services in a qualified census tract, disproportionately impacted area or who have experienced negative economic or public health impacts resulting from the COVID-19 pandemic.</a:t>
            </a:r>
          </a:p>
          <a:p>
            <a:endParaRPr lang="en-US" sz="1200" b="0" i="0" u="none" strike="noStrike" kern="1200" baseline="0">
              <a:solidFill>
                <a:schemeClr val="tx1"/>
              </a:solidFill>
              <a:latin typeface="+mn-lt"/>
              <a:ea typeface="+mn-ea"/>
              <a:cs typeface="+mn-cs"/>
            </a:endParaRPr>
          </a:p>
          <a:p>
            <a:r>
              <a:rPr lang="en-US" sz="1200" b="1" i="1" u="sng" strike="noStrike" kern="1200" baseline="0">
                <a:solidFill>
                  <a:schemeClr val="tx1"/>
                </a:solidFill>
                <a:latin typeface="+mn-lt"/>
                <a:ea typeface="+mn-ea"/>
                <a:cs typeface="+mn-cs"/>
              </a:rPr>
              <a:t>Key Points – Employer Engagement:</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Survey the business community to understand and establish a plan to address employer</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workforce needs;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Work with economic development agencies to expand business service activity;</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Utilize business services teams to meet with individual employers to learn more about employer hiring and training challenges;</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Leverage connections with Local Workforce Innovation Boards, industry associations, chambers of commerce or other networks to identify employers in need of a skilled workforce;</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Conduct industry-specific events to create an intentional focus on an industry and a specific worker group; and</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Invite employers to present at local workshops to interview interested participants and/or on- the-job training (OJT) candidates.</a:t>
            </a:r>
          </a:p>
          <a:p>
            <a:endParaRPr lang="en-US" sz="1200" b="0" i="0" u="none" strike="noStrike" kern="1200" baseline="0">
              <a:solidFill>
                <a:schemeClr val="tx1"/>
              </a:solidFill>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E5E7437D-0E1D-4AF1-9332-3A6581B3585C}" type="slidenum">
              <a:rPr lang="en-US" smtClean="0"/>
              <a:t>12</a:t>
            </a:fld>
            <a:endParaRPr lang="en-US"/>
          </a:p>
        </p:txBody>
      </p:sp>
    </p:spTree>
    <p:extLst>
      <p:ext uri="{BB962C8B-B14F-4D97-AF65-F5344CB8AC3E}">
        <p14:creationId xmlns:p14="http://schemas.microsoft.com/office/powerpoint/2010/main" val="378388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a:t>Click to edit Master title style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a:p>
        </p:txBody>
      </p:sp>
      <p:pic>
        <p:nvPicPr>
          <p:cNvPr id="7" name="Picture 6">
            <a:extLst>
              <a:ext uri="{FF2B5EF4-FFF2-40B4-BE49-F238E27FC236}">
                <a16:creationId xmlns:a16="http://schemas.microsoft.com/office/drawing/2014/main" id="{7C988425-E529-4F4F-B74B-CC10381088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Tree>
    <p:extLst>
      <p:ext uri="{BB962C8B-B14F-4D97-AF65-F5344CB8AC3E}">
        <p14:creationId xmlns:p14="http://schemas.microsoft.com/office/powerpoint/2010/main" val="175408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83350"/>
            <a:ext cx="2743200" cy="365125"/>
          </a:xfrm>
        </p:spPr>
        <p:txBody>
          <a:bodyPr/>
          <a:lstStyle>
            <a:lvl1pPr>
              <a:defRPr>
                <a:solidFill>
                  <a:schemeClr val="bg1">
                    <a:lumMod val="50000"/>
                  </a:schemeClr>
                </a:solidFill>
              </a:defRPr>
            </a:lvl1pPr>
          </a:lstStyle>
          <a:p>
            <a:fld id="{62E03C93-A8B5-5E4D-ADDE-FACFC10B3CD1}" type="slidenum">
              <a:rPr lang="en-US" smtClean="0"/>
              <a:pPr/>
              <a:t>‹#›</a:t>
            </a:fld>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pic>
        <p:nvPicPr>
          <p:cNvPr id="8" name="Picture 7">
            <a:extLst>
              <a:ext uri="{FF2B5EF4-FFF2-40B4-BE49-F238E27FC236}">
                <a16:creationId xmlns:a16="http://schemas.microsoft.com/office/drawing/2014/main" id="{5946DAA6-63EA-AC4D-A7F9-FA753A0E06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1" name="Picture 4">
            <a:extLst>
              <a:ext uri="{FF2B5EF4-FFF2-40B4-BE49-F238E27FC236}">
                <a16:creationId xmlns:a16="http://schemas.microsoft.com/office/drawing/2014/main" id="{310340CD-E1E5-4A54-8AF1-7BD2318226D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62301" y="681037"/>
            <a:ext cx="2291915" cy="65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593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a:t>Click to edit Master title style</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4038600" y="6483350"/>
            <a:ext cx="4114800" cy="365125"/>
          </a:xfrm>
        </p:spPr>
        <p:txBody>
          <a:bodyPr/>
          <a:lstStyle/>
          <a:p>
            <a:endParaRPr lang="en-US"/>
          </a:p>
        </p:txBody>
      </p:sp>
      <p:sp>
        <p:nvSpPr>
          <p:cNvPr id="6" name="Slide Number Placeholder 5"/>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a:p>
        </p:txBody>
      </p:sp>
      <p:pic>
        <p:nvPicPr>
          <p:cNvPr id="9" name="Picture 8">
            <a:extLst>
              <a:ext uri="{FF2B5EF4-FFF2-40B4-BE49-F238E27FC236}">
                <a16:creationId xmlns:a16="http://schemas.microsoft.com/office/drawing/2014/main" id="{8BD6A142-C01F-C847-8F17-ABF610705B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14" name="Title 1">
            <a:extLst>
              <a:ext uri="{FF2B5EF4-FFF2-40B4-BE49-F238E27FC236}">
                <a16:creationId xmlns:a16="http://schemas.microsoft.com/office/drawing/2014/main" id="{D4D41712-1CA0-8549-8D7A-C4E99346B810}"/>
              </a:ext>
            </a:extLst>
          </p:cNvPr>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a:t>Click to edit Master title style</a:t>
            </a:r>
          </a:p>
        </p:txBody>
      </p:sp>
    </p:spTree>
    <p:extLst>
      <p:ext uri="{BB962C8B-B14F-4D97-AF65-F5344CB8AC3E}">
        <p14:creationId xmlns:p14="http://schemas.microsoft.com/office/powerpoint/2010/main" val="274665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a:t>Click to edit Master title style</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4038600" y="6483350"/>
            <a:ext cx="4114800" cy="365125"/>
          </a:xfrm>
        </p:spPr>
        <p:txBody>
          <a:bodyPr/>
          <a:lstStyle/>
          <a:p>
            <a:endParaRPr lang="en-US"/>
          </a:p>
        </p:txBody>
      </p:sp>
      <p:sp>
        <p:nvSpPr>
          <p:cNvPr id="7" name="Slide Number Placeholder 6"/>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a:p>
        </p:txBody>
      </p:sp>
      <p:pic>
        <p:nvPicPr>
          <p:cNvPr id="9" name="Picture 8">
            <a:extLst>
              <a:ext uri="{FF2B5EF4-FFF2-40B4-BE49-F238E27FC236}">
                <a16:creationId xmlns:a16="http://schemas.microsoft.com/office/drawing/2014/main" id="{335B37AD-2DB4-5F40-B7C4-65934BA4C7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5" name="Picture 4">
            <a:extLst>
              <a:ext uri="{FF2B5EF4-FFF2-40B4-BE49-F238E27FC236}">
                <a16:creationId xmlns:a16="http://schemas.microsoft.com/office/drawing/2014/main" id="{42E53DAB-8405-4331-9C14-3C86B55A2C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6422" y="681037"/>
            <a:ext cx="2291915" cy="65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62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a:t>Click to edit Master title style</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38600" y="6483350"/>
            <a:ext cx="4114800" cy="365125"/>
          </a:xfrm>
        </p:spPr>
        <p:txBody>
          <a:bodyPr/>
          <a:lstStyle/>
          <a:p>
            <a:endParaRPr lang="en-US"/>
          </a:p>
        </p:txBody>
      </p:sp>
      <p:sp>
        <p:nvSpPr>
          <p:cNvPr id="9" name="Slide Number Placeholder 8"/>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a:p>
        </p:txBody>
      </p:sp>
      <p:pic>
        <p:nvPicPr>
          <p:cNvPr id="11" name="Picture 4">
            <a:extLst>
              <a:ext uri="{FF2B5EF4-FFF2-40B4-BE49-F238E27FC236}">
                <a16:creationId xmlns:a16="http://schemas.microsoft.com/office/drawing/2014/main" id="{0CB73398-4013-4E2E-888C-755ADB69AA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6422" y="681037"/>
            <a:ext cx="2291915" cy="65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85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a:t>Click to edit Master title style</a:t>
            </a:r>
          </a:p>
        </p:txBody>
      </p:sp>
      <p:sp>
        <p:nvSpPr>
          <p:cNvPr id="4" name="Footer Placeholder 3"/>
          <p:cNvSpPr>
            <a:spLocks noGrp="1"/>
          </p:cNvSpPr>
          <p:nvPr>
            <p:ph type="ftr" sz="quarter" idx="11"/>
          </p:nvPr>
        </p:nvSpPr>
        <p:spPr>
          <a:xfrm>
            <a:off x="4038600" y="6483350"/>
            <a:ext cx="4114800" cy="365125"/>
          </a:xfrm>
        </p:spPr>
        <p:txBody>
          <a:bodyPr/>
          <a:lstStyle/>
          <a:p>
            <a:endParaRPr lang="en-US"/>
          </a:p>
        </p:txBody>
      </p:sp>
      <p:sp>
        <p:nvSpPr>
          <p:cNvPr id="5" name="Slide Number Placeholder 4"/>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a:p>
        </p:txBody>
      </p:sp>
      <p:pic>
        <p:nvPicPr>
          <p:cNvPr id="7" name="Picture 6">
            <a:extLst>
              <a:ext uri="{FF2B5EF4-FFF2-40B4-BE49-F238E27FC236}">
                <a16:creationId xmlns:a16="http://schemas.microsoft.com/office/drawing/2014/main" id="{96D5190A-89B3-E94C-974D-0285C60E0A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2" name="Picture 4">
            <a:extLst>
              <a:ext uri="{FF2B5EF4-FFF2-40B4-BE49-F238E27FC236}">
                <a16:creationId xmlns:a16="http://schemas.microsoft.com/office/drawing/2014/main" id="{558F8BD3-5F50-4E2B-992C-B7F2D338B07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6422" y="681037"/>
            <a:ext cx="2291915" cy="65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6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a:t>Click to edit Master title style</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4038600" y="6483350"/>
            <a:ext cx="4114800" cy="365125"/>
          </a:xfrm>
        </p:spPr>
        <p:txBody>
          <a:bodyPr/>
          <a:lstStyle/>
          <a:p>
            <a:endParaRPr lang="en-US"/>
          </a:p>
        </p:txBody>
      </p:sp>
      <p:sp>
        <p:nvSpPr>
          <p:cNvPr id="7" name="Slide Number Placeholder 6"/>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a:p>
        </p:txBody>
      </p:sp>
      <p:pic>
        <p:nvPicPr>
          <p:cNvPr id="9" name="Picture 4">
            <a:extLst>
              <a:ext uri="{FF2B5EF4-FFF2-40B4-BE49-F238E27FC236}">
                <a16:creationId xmlns:a16="http://schemas.microsoft.com/office/drawing/2014/main" id="{C4DFC48C-27AB-459A-8D2E-6A85907F889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6422" y="681037"/>
            <a:ext cx="2291915" cy="65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4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a:t>Click to edit Master title style</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38600" y="6483350"/>
            <a:ext cx="4114800" cy="365125"/>
          </a:xfrm>
        </p:spPr>
        <p:txBody>
          <a:bodyPr/>
          <a:lstStyle/>
          <a:p>
            <a:endParaRPr lang="en-US"/>
          </a:p>
        </p:txBody>
      </p:sp>
      <p:sp>
        <p:nvSpPr>
          <p:cNvPr id="9" name="Slide Number Placeholder 8"/>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a:p>
        </p:txBody>
      </p:sp>
      <p:pic>
        <p:nvPicPr>
          <p:cNvPr id="10" name="Picture 4">
            <a:extLst>
              <a:ext uri="{FF2B5EF4-FFF2-40B4-BE49-F238E27FC236}">
                <a16:creationId xmlns:a16="http://schemas.microsoft.com/office/drawing/2014/main" id="{2A4E5E12-9DBF-4618-9FAB-03C35D4523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6422" y="681037"/>
            <a:ext cx="2291915" cy="65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08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a:t>Click to edit Master title style</a:t>
            </a:r>
          </a:p>
        </p:txBody>
      </p:sp>
      <p:sp>
        <p:nvSpPr>
          <p:cNvPr id="4" name="Footer Placeholder 3"/>
          <p:cNvSpPr>
            <a:spLocks noGrp="1"/>
          </p:cNvSpPr>
          <p:nvPr>
            <p:ph type="ftr" sz="quarter" idx="11"/>
          </p:nvPr>
        </p:nvSpPr>
        <p:spPr>
          <a:xfrm>
            <a:off x="4038600" y="6483350"/>
            <a:ext cx="4114800" cy="365125"/>
          </a:xfrm>
        </p:spPr>
        <p:txBody>
          <a:bodyPr/>
          <a:lstStyle/>
          <a:p>
            <a:endParaRPr lang="en-US"/>
          </a:p>
        </p:txBody>
      </p:sp>
      <p:sp>
        <p:nvSpPr>
          <p:cNvPr id="5" name="Slide Number Placeholder 4"/>
          <p:cNvSpPr>
            <a:spLocks noGrp="1"/>
          </p:cNvSpPr>
          <p:nvPr>
            <p:ph type="sldNum" sz="quarter" idx="12"/>
          </p:nvPr>
        </p:nvSpPr>
        <p:spPr>
          <a:xfrm>
            <a:off x="8610600" y="6483350"/>
            <a:ext cx="2743200" cy="365125"/>
          </a:xfrm>
        </p:spPr>
        <p:txBody>
          <a:bodyPr/>
          <a:lstStyle/>
          <a:p>
            <a:fld id="{4C252FB9-B173-B746-BC64-1AB9D36BCBA0}" type="slidenum">
              <a:rPr lang="en-US" smtClean="0"/>
              <a:t>‹#›</a:t>
            </a:fld>
            <a:endParaRPr lang="en-US"/>
          </a:p>
        </p:txBody>
      </p:sp>
      <p:pic>
        <p:nvPicPr>
          <p:cNvPr id="7" name="Picture 4">
            <a:extLst>
              <a:ext uri="{FF2B5EF4-FFF2-40B4-BE49-F238E27FC236}">
                <a16:creationId xmlns:a16="http://schemas.microsoft.com/office/drawing/2014/main" id="{B647E8FA-D8DA-43A5-9DB4-3339386B474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6422" y="681037"/>
            <a:ext cx="2291915" cy="65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a:p>
        </p:txBody>
      </p:sp>
    </p:spTree>
    <p:extLst>
      <p:ext uri="{BB962C8B-B14F-4D97-AF65-F5344CB8AC3E}">
        <p14:creationId xmlns:p14="http://schemas.microsoft.com/office/powerpoint/2010/main" val="111781301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52" r:id="rId7"/>
    <p:sldLayoutId id="2147483653" r:id="rId8"/>
    <p:sldLayoutId id="2147483654"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ers.usda.gov/data-products/rural-urban-continuum-codes/" TargetMode="Externa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microsoft.com/office/2018/10/relationships/comments" Target="../comments/modernComment_1B7_6846EC0C.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8/10/relationships/comments" Target="../comments/modernComment_1B8_8CADEB3E.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illinoisworknet.com/WIOA/Pages/JTED2023.aspx" TargetMode="Externa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illinoisworknet.com/qctdiamap"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128" y="1933303"/>
            <a:ext cx="11181806" cy="3187336"/>
          </a:xfrm>
        </p:spPr>
        <p:txBody>
          <a:bodyPr anchor="t">
            <a:noAutofit/>
          </a:bodyPr>
          <a:lstStyle/>
          <a:p>
            <a:pPr algn="ctr"/>
            <a:r>
              <a:rPr lang="en-US" sz="4800" dirty="0">
                <a:latin typeface="+mn-lt"/>
                <a:cs typeface="Times New Roman"/>
              </a:rPr>
              <a:t>Illinois </a:t>
            </a:r>
            <a:br>
              <a:rPr lang="en-US" sz="4800" dirty="0">
                <a:latin typeface="+mn-lt"/>
                <a:cs typeface="Times New Roman" panose="02020603050405020304" pitchFamily="18" charset="0"/>
              </a:rPr>
            </a:br>
            <a:r>
              <a:rPr lang="en-US" sz="3600" dirty="0">
                <a:latin typeface="+mn-lt"/>
                <a:cs typeface="Times New Roman"/>
              </a:rPr>
              <a:t>Job Training and Economic Development </a:t>
            </a:r>
            <a:br>
              <a:rPr lang="en-US" sz="3600" dirty="0">
                <a:latin typeface="+mn-lt"/>
                <a:cs typeface="Times New Roman" panose="02020603050405020304" pitchFamily="18" charset="0"/>
              </a:rPr>
            </a:br>
            <a:r>
              <a:rPr lang="en-US" sz="3600" dirty="0">
                <a:latin typeface="+mn-lt"/>
                <a:cs typeface="Times New Roman"/>
              </a:rPr>
              <a:t> Grant Program – Round 2</a:t>
            </a:r>
            <a:br>
              <a:rPr lang="en-US" sz="3600" dirty="0">
                <a:latin typeface="+mn-lt"/>
                <a:cs typeface="Times New Roman" panose="02020603050405020304" pitchFamily="18" charset="0"/>
              </a:rPr>
            </a:br>
            <a:r>
              <a:rPr lang="en-US" sz="3600" dirty="0">
                <a:latin typeface="+mn-lt"/>
                <a:cs typeface="Times New Roman"/>
              </a:rPr>
              <a:t>Notice of Funding Opportunity Review</a:t>
            </a:r>
            <a:br>
              <a:rPr lang="en-US" sz="3600" dirty="0">
                <a:latin typeface="+mn-lt"/>
                <a:cs typeface="Times New Roman" panose="02020603050405020304" pitchFamily="18" charset="0"/>
              </a:rPr>
            </a:br>
            <a:br>
              <a:rPr lang="en-US" sz="4800" dirty="0">
                <a:latin typeface="Times New Roman" panose="02020603050405020304" pitchFamily="18" charset="0"/>
                <a:cs typeface="Times New Roman" panose="02020603050405020304" pitchFamily="18" charset="0"/>
              </a:rPr>
            </a:br>
            <a:br>
              <a:rPr lang="en-US" sz="3200" i="1" dirty="0">
                <a:latin typeface="Times New Roman" panose="02020603050405020304" pitchFamily="18" charset="0"/>
                <a:cs typeface="Times New Roman" panose="02020603050405020304" pitchFamily="18" charset="0"/>
              </a:rPr>
            </a:br>
            <a:endParaRPr lang="en-US" sz="3200" i="1"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8E50F05F-682A-4362-A405-E2BFBA6DB1B3}"/>
              </a:ext>
            </a:extLst>
          </p:cNvPr>
          <p:cNvSpPr txBox="1">
            <a:spLocks/>
          </p:cNvSpPr>
          <p:nvPr/>
        </p:nvSpPr>
        <p:spPr>
          <a:xfrm>
            <a:off x="797590" y="5219392"/>
            <a:ext cx="10808847" cy="886802"/>
          </a:xfrm>
          <a:prstGeom prst="rect">
            <a:avLst/>
          </a:prstGeom>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b="0" i="1">
                <a:solidFill>
                  <a:schemeClr val="bg1"/>
                </a:solidFill>
                <a:cs typeface="Times New Roman" panose="02020603050405020304" pitchFamily="18" charset="0"/>
              </a:rPr>
              <a:t>Illinois Department of Commerce and Economic Opportunity</a:t>
            </a:r>
          </a:p>
        </p:txBody>
      </p:sp>
      <p:pic>
        <p:nvPicPr>
          <p:cNvPr id="3" name="Picture 4">
            <a:extLst>
              <a:ext uri="{FF2B5EF4-FFF2-40B4-BE49-F238E27FC236}">
                <a16:creationId xmlns:a16="http://schemas.microsoft.com/office/drawing/2014/main" id="{25527E0F-944C-4F49-BF72-E9EF0C4C51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0561" y="467033"/>
            <a:ext cx="3409950"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71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2C2F6-F878-ED48-909B-00DFA4B46A00}"/>
              </a:ext>
            </a:extLst>
          </p:cNvPr>
          <p:cNvSpPr>
            <a:spLocks noGrp="1"/>
          </p:cNvSpPr>
          <p:nvPr>
            <p:ph idx="1"/>
          </p:nvPr>
        </p:nvSpPr>
        <p:spPr>
          <a:xfrm>
            <a:off x="3417533" y="638485"/>
            <a:ext cx="6536883" cy="805089"/>
          </a:xfrm>
        </p:spPr>
        <p:txBody>
          <a:bodyPr anchor="ctr">
            <a:normAutofit/>
          </a:bodyPr>
          <a:lstStyle/>
          <a:p>
            <a:pPr marL="0" indent="0" algn="ctr">
              <a:buNone/>
            </a:pPr>
            <a:r>
              <a:rPr lang="en-US" sz="3600" b="1" dirty="0">
                <a:solidFill>
                  <a:srgbClr val="172169"/>
                </a:solidFill>
                <a:latin typeface="+mj-lt"/>
                <a:cs typeface="Times New Roman" panose="02020603050405020304" pitchFamily="18" charset="0"/>
              </a:rPr>
              <a:t>JTED Program Priorities</a:t>
            </a:r>
          </a:p>
        </p:txBody>
      </p:sp>
      <p:sp>
        <p:nvSpPr>
          <p:cNvPr id="4" name="Slide Number Placeholder 3">
            <a:extLst>
              <a:ext uri="{FF2B5EF4-FFF2-40B4-BE49-F238E27FC236}">
                <a16:creationId xmlns:a16="http://schemas.microsoft.com/office/drawing/2014/main" id="{40B6AA47-65EB-D141-8378-3B17614598B1}"/>
              </a:ext>
            </a:extLst>
          </p:cNvPr>
          <p:cNvSpPr>
            <a:spLocks noGrp="1"/>
          </p:cNvSpPr>
          <p:nvPr>
            <p:ph type="sldNum" sz="quarter" idx="12"/>
          </p:nvPr>
        </p:nvSpPr>
        <p:spPr>
          <a:xfrm>
            <a:off x="10341428" y="6356350"/>
            <a:ext cx="1012371" cy="365125"/>
          </a:xfrm>
        </p:spPr>
        <p:txBody>
          <a:bodyPr>
            <a:normAutofit/>
          </a:bodyPr>
          <a:lstStyle/>
          <a:p>
            <a:pPr>
              <a:spcAft>
                <a:spcPts val="600"/>
              </a:spcAft>
            </a:pPr>
            <a:fld id="{62E03C93-A8B5-5E4D-ADDE-FACFC10B3CD1}" type="slidenum">
              <a:rPr lang="en-US">
                <a:solidFill>
                  <a:srgbClr val="FFFFFF"/>
                </a:solidFill>
              </a:rPr>
              <a:pPr>
                <a:spcAft>
                  <a:spcPts val="600"/>
                </a:spcAft>
              </a:pPr>
              <a:t>10</a:t>
            </a:fld>
            <a:endParaRPr lang="en-US">
              <a:solidFill>
                <a:srgbClr val="FFFFFF"/>
              </a:solidFill>
            </a:endParaRPr>
          </a:p>
        </p:txBody>
      </p:sp>
      <p:graphicFrame>
        <p:nvGraphicFramePr>
          <p:cNvPr id="27" name="Diagram 26">
            <a:extLst>
              <a:ext uri="{FF2B5EF4-FFF2-40B4-BE49-F238E27FC236}">
                <a16:creationId xmlns:a16="http://schemas.microsoft.com/office/drawing/2014/main" id="{630A56C2-CD3B-B546-8575-94CDE143001D}"/>
              </a:ext>
            </a:extLst>
          </p:cNvPr>
          <p:cNvGraphicFramePr/>
          <p:nvPr>
            <p:extLst>
              <p:ext uri="{D42A27DB-BD31-4B8C-83A1-F6EECF244321}">
                <p14:modId xmlns:p14="http://schemas.microsoft.com/office/powerpoint/2010/main" val="358438130"/>
              </p:ext>
            </p:extLst>
          </p:nvPr>
        </p:nvGraphicFramePr>
        <p:xfrm>
          <a:off x="6477036" y="1480903"/>
          <a:ext cx="5221224"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 name="TextBox 27">
            <a:extLst>
              <a:ext uri="{FF2B5EF4-FFF2-40B4-BE49-F238E27FC236}">
                <a16:creationId xmlns:a16="http://schemas.microsoft.com/office/drawing/2014/main" id="{6AA8134B-B31B-9744-9009-5DBFD291BADE}"/>
              </a:ext>
            </a:extLst>
          </p:cNvPr>
          <p:cNvSpPr txBox="1"/>
          <p:nvPr/>
        </p:nvSpPr>
        <p:spPr>
          <a:xfrm>
            <a:off x="546736" y="1480903"/>
            <a:ext cx="6139238" cy="5016758"/>
          </a:xfrm>
          <a:prstGeom prst="rect">
            <a:avLst/>
          </a:prstGeom>
          <a:noFill/>
        </p:spPr>
        <p:txBody>
          <a:bodyPr wrap="square" rtlCol="0">
            <a:spAutoFit/>
          </a:bodyPr>
          <a:lstStyle/>
          <a:p>
            <a:pPr marL="285750" indent="-285750">
              <a:buFont typeface="Courier New" panose="02070309020205020404" pitchFamily="49" charset="0"/>
              <a:buChar char="o"/>
            </a:pPr>
            <a:r>
              <a:rPr lang="en-US" sz="1600" b="1" i="1" dirty="0"/>
              <a:t>Immigrants and Refugees</a:t>
            </a:r>
          </a:p>
          <a:p>
            <a:pPr marL="742950" lvl="1" indent="-285750">
              <a:buFont typeface="Courier New" panose="02070309020205020404" pitchFamily="49" charset="0"/>
              <a:buChar char="o"/>
            </a:pPr>
            <a:r>
              <a:rPr lang="en-US" sz="1600" dirty="0"/>
              <a:t>more than one-third of physicians and surgeons are immigrants, and about 43 percent of metal and plastic workers are immigrants</a:t>
            </a:r>
          </a:p>
          <a:p>
            <a:pPr marL="742950" lvl="1" indent="-285750">
              <a:buFont typeface="Courier New" panose="02070309020205020404" pitchFamily="49" charset="0"/>
              <a:buChar char="o"/>
            </a:pPr>
            <a:r>
              <a:rPr lang="en-US" sz="1600" dirty="0"/>
              <a:t>Illinois immigrants have $51 billion in spending power and make $20 billion in tax payments</a:t>
            </a:r>
          </a:p>
          <a:p>
            <a:pPr marL="285750" indent="-285750">
              <a:buFont typeface="Courier New" panose="02070309020205020404" pitchFamily="49" charset="0"/>
              <a:buChar char="o"/>
            </a:pPr>
            <a:r>
              <a:rPr lang="en-US" sz="1600" b="1" i="1" dirty="0"/>
              <a:t>Rural Residents </a:t>
            </a:r>
          </a:p>
          <a:p>
            <a:pPr marL="742950" lvl="1" indent="-285750">
              <a:buFont typeface="Courier New" panose="02070309020205020404" pitchFamily="49" charset="0"/>
              <a:buChar char="o"/>
            </a:pPr>
            <a:r>
              <a:rPr lang="en-US" sz="1600" dirty="0"/>
              <a:t>about 1.4 million Illinois residents live in rural counties.</a:t>
            </a:r>
          </a:p>
          <a:p>
            <a:pPr marL="742950" lvl="1" indent="-285750">
              <a:buFont typeface="Courier New" panose="02070309020205020404" pitchFamily="49" charset="0"/>
              <a:buChar char="o"/>
            </a:pPr>
            <a:r>
              <a:rPr lang="en-US" sz="1600" dirty="0"/>
              <a:t>applicants must serve rural and nonmetropolitan areas, including 62 Illinois counties, based on the proportionate share of the population:  </a:t>
            </a:r>
            <a:r>
              <a:rPr lang="en-US" sz="1600" dirty="0">
                <a:hlinkClick r:id="rId8"/>
              </a:rPr>
              <a:t>https://www.ers.usda.gov/data-products/rural-urban-continuum-codes/</a:t>
            </a:r>
            <a:r>
              <a:rPr lang="en-US" sz="1600" dirty="0"/>
              <a:t> </a:t>
            </a:r>
          </a:p>
          <a:p>
            <a:pPr marL="285750" indent="-285750">
              <a:buFont typeface="Courier New" panose="02070309020205020404" pitchFamily="49" charset="0"/>
              <a:buChar char="o"/>
            </a:pPr>
            <a:r>
              <a:rPr lang="en-US" sz="1600" b="1" i="1" dirty="0"/>
              <a:t>Justice-involved Individuals </a:t>
            </a:r>
            <a:r>
              <a:rPr lang="en-US" sz="1600" dirty="0"/>
              <a:t>   </a:t>
            </a:r>
          </a:p>
          <a:p>
            <a:pPr marL="742950" lvl="1" indent="-285750">
              <a:buFont typeface="Courier New" panose="02070309020205020404" pitchFamily="49" charset="0"/>
              <a:buChar char="o"/>
            </a:pPr>
            <a:r>
              <a:rPr lang="en-US" sz="1600" dirty="0"/>
              <a:t>there are currently 17,831 persons on parole in Illinois. This includes 3,584 convicted for drug crimes and 2,735 for property crimes</a:t>
            </a:r>
          </a:p>
          <a:p>
            <a:pPr marL="742950" lvl="1" indent="-285750">
              <a:buFont typeface="Courier New" panose="02070309020205020404" pitchFamily="49" charset="0"/>
              <a:buChar char="o"/>
            </a:pPr>
            <a:r>
              <a:rPr lang="en-US" sz="1600" dirty="0"/>
              <a:t>applications will demonstrate active relationships with second-chance employers, a process to work with parole officers if applicable, and collaboration with organizations with expertise in legal services, counseling, housing services, etc.</a:t>
            </a:r>
          </a:p>
        </p:txBody>
      </p:sp>
      <p:sp>
        <p:nvSpPr>
          <p:cNvPr id="6" name="TextBox 5">
            <a:extLst>
              <a:ext uri="{FF2B5EF4-FFF2-40B4-BE49-F238E27FC236}">
                <a16:creationId xmlns:a16="http://schemas.microsoft.com/office/drawing/2014/main" id="{6C40FC55-22B0-D04B-8535-91AFC63EDE3E}"/>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4-7</a:t>
            </a:r>
          </a:p>
        </p:txBody>
      </p:sp>
    </p:spTree>
    <p:extLst>
      <p:ext uri="{BB962C8B-B14F-4D97-AF65-F5344CB8AC3E}">
        <p14:creationId xmlns:p14="http://schemas.microsoft.com/office/powerpoint/2010/main" val="792204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206A4-D822-1A49-99F3-37FC08ADCB1D}"/>
              </a:ext>
            </a:extLst>
          </p:cNvPr>
          <p:cNvSpPr>
            <a:spLocks noGrp="1"/>
          </p:cNvSpPr>
          <p:nvPr>
            <p:ph type="title"/>
          </p:nvPr>
        </p:nvSpPr>
        <p:spPr>
          <a:xfrm>
            <a:off x="3049345" y="705820"/>
            <a:ext cx="7616143" cy="561049"/>
          </a:xfrm>
        </p:spPr>
        <p:txBody>
          <a:bodyPr>
            <a:noAutofit/>
          </a:bodyPr>
          <a:lstStyle/>
          <a:p>
            <a:pPr algn="ctr"/>
            <a:r>
              <a:rPr lang="en-US" sz="3600">
                <a:cs typeface="Times New Roman" panose="02020603050405020304" pitchFamily="18" charset="0"/>
              </a:rPr>
              <a:t>JTED Program Services</a:t>
            </a:r>
          </a:p>
        </p:txBody>
      </p:sp>
      <p:sp>
        <p:nvSpPr>
          <p:cNvPr id="5" name="Content Placeholder 4">
            <a:extLst>
              <a:ext uri="{FF2B5EF4-FFF2-40B4-BE49-F238E27FC236}">
                <a16:creationId xmlns:a16="http://schemas.microsoft.com/office/drawing/2014/main" id="{FC0CF080-0A23-C247-9EEF-DF6DA15EB9E2}"/>
              </a:ext>
            </a:extLst>
          </p:cNvPr>
          <p:cNvSpPr>
            <a:spLocks noGrp="1"/>
          </p:cNvSpPr>
          <p:nvPr>
            <p:ph sz="half" idx="1"/>
          </p:nvPr>
        </p:nvSpPr>
        <p:spPr>
          <a:xfrm>
            <a:off x="674370" y="1349935"/>
            <a:ext cx="10843260" cy="4019264"/>
          </a:xfrm>
        </p:spPr>
        <p:txBody>
          <a:bodyPr>
            <a:normAutofit/>
          </a:bodyPr>
          <a:lstStyle/>
          <a:p>
            <a:pPr marL="0" indent="0" algn="ctr">
              <a:buNone/>
            </a:pPr>
            <a:r>
              <a:rPr lang="en-US" sz="1600" i="1">
                <a:solidFill>
                  <a:srgbClr val="172169"/>
                </a:solidFill>
              </a:rPr>
              <a:t>JTED program services address the economic impacts experienced by employers and individuals that are underemployed, unemployed or facing other employment barriers by providing employment and training services aligned with a career pathway that supports targeted industries</a:t>
            </a:r>
          </a:p>
        </p:txBody>
      </p:sp>
      <p:sp>
        <p:nvSpPr>
          <p:cNvPr id="4" name="Slide Number Placeholder 3">
            <a:extLst>
              <a:ext uri="{FF2B5EF4-FFF2-40B4-BE49-F238E27FC236}">
                <a16:creationId xmlns:a16="http://schemas.microsoft.com/office/drawing/2014/main" id="{6DC8B113-46DA-8043-8198-D851159C6DF1}"/>
              </a:ext>
            </a:extLst>
          </p:cNvPr>
          <p:cNvSpPr>
            <a:spLocks noGrp="1"/>
          </p:cNvSpPr>
          <p:nvPr>
            <p:ph type="sldNum" sz="quarter" idx="12"/>
          </p:nvPr>
        </p:nvSpPr>
        <p:spPr/>
        <p:txBody>
          <a:bodyPr/>
          <a:lstStyle/>
          <a:p>
            <a:fld id="{62E03C93-A8B5-5E4D-ADDE-FACFC10B3CD1}" type="slidenum">
              <a:rPr lang="en-US" smtClean="0"/>
              <a:pPr/>
              <a:t>11</a:t>
            </a:fld>
            <a:endParaRPr lang="en-US"/>
          </a:p>
        </p:txBody>
      </p:sp>
      <p:graphicFrame>
        <p:nvGraphicFramePr>
          <p:cNvPr id="14" name="Diagram 13">
            <a:extLst>
              <a:ext uri="{FF2B5EF4-FFF2-40B4-BE49-F238E27FC236}">
                <a16:creationId xmlns:a16="http://schemas.microsoft.com/office/drawing/2014/main" id="{AE151EF9-CAD0-064D-B44F-B8DB8F81932F}"/>
              </a:ext>
            </a:extLst>
          </p:cNvPr>
          <p:cNvGraphicFramePr/>
          <p:nvPr>
            <p:extLst>
              <p:ext uri="{D42A27DB-BD31-4B8C-83A1-F6EECF244321}">
                <p14:modId xmlns:p14="http://schemas.microsoft.com/office/powerpoint/2010/main" val="233030356"/>
              </p:ext>
            </p:extLst>
          </p:nvPr>
        </p:nvGraphicFramePr>
        <p:xfrm>
          <a:off x="916328" y="2077116"/>
          <a:ext cx="10515600" cy="3638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E06E6E9D-401D-E54A-B1A0-62F620932C0F}"/>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7-13</a:t>
            </a:r>
          </a:p>
        </p:txBody>
      </p:sp>
    </p:spTree>
    <p:extLst>
      <p:ext uri="{BB962C8B-B14F-4D97-AF65-F5344CB8AC3E}">
        <p14:creationId xmlns:p14="http://schemas.microsoft.com/office/powerpoint/2010/main" val="1440219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DCFCE-F520-614F-8019-085E2B717E4F}"/>
              </a:ext>
            </a:extLst>
          </p:cNvPr>
          <p:cNvSpPr>
            <a:spLocks noGrp="1"/>
          </p:cNvSpPr>
          <p:nvPr>
            <p:ph type="title"/>
          </p:nvPr>
        </p:nvSpPr>
        <p:spPr>
          <a:xfrm>
            <a:off x="2358266" y="802918"/>
            <a:ext cx="9065873" cy="561049"/>
          </a:xfrm>
        </p:spPr>
        <p:txBody>
          <a:bodyPr>
            <a:noAutofit/>
          </a:bodyPr>
          <a:lstStyle/>
          <a:p>
            <a:pPr algn="ctr"/>
            <a:r>
              <a:rPr lang="en-US" sz="3600"/>
              <a:t>Outreach and Recruitment </a:t>
            </a:r>
            <a:br>
              <a:rPr lang="en-US" sz="3600"/>
            </a:br>
            <a:r>
              <a:rPr lang="en-US" sz="3600"/>
              <a:t>&amp; Employment Engagement</a:t>
            </a:r>
          </a:p>
        </p:txBody>
      </p:sp>
      <p:sp>
        <p:nvSpPr>
          <p:cNvPr id="3" name="Content Placeholder 2">
            <a:extLst>
              <a:ext uri="{FF2B5EF4-FFF2-40B4-BE49-F238E27FC236}">
                <a16:creationId xmlns:a16="http://schemas.microsoft.com/office/drawing/2014/main" id="{2C36D7A1-3062-F046-9321-18C8E74E140D}"/>
              </a:ext>
            </a:extLst>
          </p:cNvPr>
          <p:cNvSpPr>
            <a:spLocks noGrp="1"/>
          </p:cNvSpPr>
          <p:nvPr>
            <p:ph sz="half" idx="1"/>
          </p:nvPr>
        </p:nvSpPr>
        <p:spPr>
          <a:xfrm>
            <a:off x="838200" y="1928978"/>
            <a:ext cx="10515600" cy="2617304"/>
          </a:xfrm>
        </p:spPr>
        <p:txBody>
          <a:bodyPr>
            <a:normAutofit fontScale="92500"/>
          </a:bodyPr>
          <a:lstStyle/>
          <a:p>
            <a:r>
              <a:rPr lang="en-US" sz="2000" dirty="0"/>
              <a:t>Applicants must include an outreach and recruitment strategy for how they will enroll participants. </a:t>
            </a:r>
          </a:p>
          <a:p>
            <a:r>
              <a:rPr lang="en-US" sz="2000" dirty="0"/>
              <a:t>Outreach and recruitment through established and expanded partners, employer/industry organizations, social service agencies, and others.</a:t>
            </a:r>
          </a:p>
          <a:p>
            <a:r>
              <a:rPr lang="en-US" sz="2000" dirty="0"/>
              <a:t>Employer Engagement - employers should have a leadership role in developing and supporting the career pathway programs that integrate work-based learning opportunities through experience.</a:t>
            </a:r>
          </a:p>
          <a:p>
            <a:r>
              <a:rPr lang="en-US" sz="2000" dirty="0"/>
              <a:t>Competitive projects will provide evidence of business commitment and demonstrate the strategies that will be used to engage area employers.</a:t>
            </a:r>
          </a:p>
          <a:p>
            <a:endParaRPr lang="en-US" sz="2000" dirty="0"/>
          </a:p>
        </p:txBody>
      </p:sp>
      <p:sp>
        <p:nvSpPr>
          <p:cNvPr id="5" name="Slide Number Placeholder 4">
            <a:extLst>
              <a:ext uri="{FF2B5EF4-FFF2-40B4-BE49-F238E27FC236}">
                <a16:creationId xmlns:a16="http://schemas.microsoft.com/office/drawing/2014/main" id="{18783599-9A18-694B-949D-88DEF2034E67}"/>
              </a:ext>
            </a:extLst>
          </p:cNvPr>
          <p:cNvSpPr>
            <a:spLocks noGrp="1"/>
          </p:cNvSpPr>
          <p:nvPr>
            <p:ph type="sldNum" sz="quarter" idx="12"/>
          </p:nvPr>
        </p:nvSpPr>
        <p:spPr/>
        <p:txBody>
          <a:bodyPr/>
          <a:lstStyle/>
          <a:p>
            <a:fld id="{4C252FB9-B173-B746-BC64-1AB9D36BCBA0}" type="slidenum">
              <a:rPr lang="en-US" smtClean="0"/>
              <a:t>12</a:t>
            </a:fld>
            <a:endParaRPr lang="en-US"/>
          </a:p>
        </p:txBody>
      </p:sp>
      <p:graphicFrame>
        <p:nvGraphicFramePr>
          <p:cNvPr id="12" name="Diagram 11">
            <a:extLst>
              <a:ext uri="{FF2B5EF4-FFF2-40B4-BE49-F238E27FC236}">
                <a16:creationId xmlns:a16="http://schemas.microsoft.com/office/drawing/2014/main" id="{29824CF2-F6BF-BB42-942E-0BE20CA5D951}"/>
              </a:ext>
            </a:extLst>
          </p:cNvPr>
          <p:cNvGraphicFramePr/>
          <p:nvPr>
            <p:extLst>
              <p:ext uri="{D42A27DB-BD31-4B8C-83A1-F6EECF244321}">
                <p14:modId xmlns:p14="http://schemas.microsoft.com/office/powerpoint/2010/main" val="3473719973"/>
              </p:ext>
            </p:extLst>
          </p:nvPr>
        </p:nvGraphicFramePr>
        <p:xfrm>
          <a:off x="2491408" y="4167331"/>
          <a:ext cx="7209183" cy="2617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A4E12352-2DCD-CB4D-A55E-E589C237A5B8}"/>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7-8</a:t>
            </a:r>
          </a:p>
        </p:txBody>
      </p:sp>
    </p:spTree>
    <p:extLst>
      <p:ext uri="{BB962C8B-B14F-4D97-AF65-F5344CB8AC3E}">
        <p14:creationId xmlns:p14="http://schemas.microsoft.com/office/powerpoint/2010/main" val="71392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A598E-0C3C-944B-987D-EE5F94C3015B}"/>
              </a:ext>
            </a:extLst>
          </p:cNvPr>
          <p:cNvSpPr>
            <a:spLocks noGrp="1"/>
          </p:cNvSpPr>
          <p:nvPr>
            <p:ph type="title"/>
          </p:nvPr>
        </p:nvSpPr>
        <p:spPr>
          <a:xfrm>
            <a:off x="2287928" y="681037"/>
            <a:ext cx="7616143" cy="561049"/>
          </a:xfrm>
        </p:spPr>
        <p:txBody>
          <a:bodyPr>
            <a:noAutofit/>
          </a:bodyPr>
          <a:lstStyle/>
          <a:p>
            <a:pPr algn="ctr"/>
            <a:r>
              <a:rPr lang="en-US" sz="3600"/>
              <a:t>Career Planning</a:t>
            </a:r>
          </a:p>
        </p:txBody>
      </p:sp>
      <p:sp>
        <p:nvSpPr>
          <p:cNvPr id="3" name="Content Placeholder 2">
            <a:extLst>
              <a:ext uri="{FF2B5EF4-FFF2-40B4-BE49-F238E27FC236}">
                <a16:creationId xmlns:a16="http://schemas.microsoft.com/office/drawing/2014/main" id="{B114A3A9-E215-F543-AAF2-BC0FF9523250}"/>
              </a:ext>
            </a:extLst>
          </p:cNvPr>
          <p:cNvSpPr>
            <a:spLocks noGrp="1"/>
          </p:cNvSpPr>
          <p:nvPr>
            <p:ph idx="1"/>
          </p:nvPr>
        </p:nvSpPr>
        <p:spPr>
          <a:xfrm>
            <a:off x="838199" y="1698860"/>
            <a:ext cx="10515600" cy="2617304"/>
          </a:xfrm>
        </p:spPr>
        <p:txBody>
          <a:bodyPr>
            <a:normAutofit/>
          </a:bodyPr>
          <a:lstStyle/>
          <a:p>
            <a:r>
              <a:rPr lang="en-US" sz="2200" dirty="0">
                <a:solidFill>
                  <a:schemeClr val="tx1"/>
                </a:solidFill>
              </a:rPr>
              <a:t>Successful career planning is a collaborative and ongoing process.</a:t>
            </a:r>
          </a:p>
          <a:p>
            <a:r>
              <a:rPr lang="en-US" sz="2200" dirty="0">
                <a:solidFill>
                  <a:schemeClr val="tx1"/>
                </a:solidFill>
              </a:rPr>
              <a:t>A thorough assessment is the foundation for understanding the participant’s employment goals, existing skills, career readiness and determining all barriers to employment that may exist.</a:t>
            </a:r>
          </a:p>
          <a:p>
            <a:r>
              <a:rPr lang="en-US" sz="2200" dirty="0">
                <a:solidFill>
                  <a:schemeClr val="tx1"/>
                </a:solidFill>
              </a:rPr>
              <a:t>Each participant needs an Individual Employment Plan (IEP) which is living document that identifies employment and education goals as part of a career pathway, objectives, and the appropriate combination of services for the participant to reach the goals.</a:t>
            </a:r>
          </a:p>
        </p:txBody>
      </p:sp>
      <p:sp>
        <p:nvSpPr>
          <p:cNvPr id="4" name="Slide Number Placeholder 3">
            <a:extLst>
              <a:ext uri="{FF2B5EF4-FFF2-40B4-BE49-F238E27FC236}">
                <a16:creationId xmlns:a16="http://schemas.microsoft.com/office/drawing/2014/main" id="{FB0A7799-0B72-604E-A6AB-848CB9944A1C}"/>
              </a:ext>
            </a:extLst>
          </p:cNvPr>
          <p:cNvSpPr>
            <a:spLocks noGrp="1"/>
          </p:cNvSpPr>
          <p:nvPr>
            <p:ph type="sldNum" sz="quarter" idx="12"/>
          </p:nvPr>
        </p:nvSpPr>
        <p:spPr/>
        <p:txBody>
          <a:bodyPr/>
          <a:lstStyle/>
          <a:p>
            <a:fld id="{62E03C93-A8B5-5E4D-ADDE-FACFC10B3CD1}" type="slidenum">
              <a:rPr lang="en-US" smtClean="0"/>
              <a:pPr/>
              <a:t>13</a:t>
            </a:fld>
            <a:endParaRPr lang="en-US"/>
          </a:p>
        </p:txBody>
      </p:sp>
      <p:graphicFrame>
        <p:nvGraphicFramePr>
          <p:cNvPr id="5" name="Diagram 4">
            <a:extLst>
              <a:ext uri="{FF2B5EF4-FFF2-40B4-BE49-F238E27FC236}">
                <a16:creationId xmlns:a16="http://schemas.microsoft.com/office/drawing/2014/main" id="{CEEDEB44-5E5B-5243-9C77-84D269857F5B}"/>
              </a:ext>
            </a:extLst>
          </p:cNvPr>
          <p:cNvGraphicFramePr/>
          <p:nvPr>
            <p:extLst>
              <p:ext uri="{D42A27DB-BD31-4B8C-83A1-F6EECF244321}">
                <p14:modId xmlns:p14="http://schemas.microsoft.com/office/powerpoint/2010/main" val="1105238731"/>
              </p:ext>
            </p:extLst>
          </p:nvPr>
        </p:nvGraphicFramePr>
        <p:xfrm>
          <a:off x="2491408" y="4167331"/>
          <a:ext cx="7209183" cy="2617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A2D446B0-BAC8-1342-A1AD-F87C96C6A5E0}"/>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8-10</a:t>
            </a:r>
          </a:p>
        </p:txBody>
      </p:sp>
    </p:spTree>
    <p:extLst>
      <p:ext uri="{BB962C8B-B14F-4D97-AF65-F5344CB8AC3E}">
        <p14:creationId xmlns:p14="http://schemas.microsoft.com/office/powerpoint/2010/main" val="991634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E7CF-1C3E-8E49-BF99-F0A4A31A6F3B}"/>
              </a:ext>
            </a:extLst>
          </p:cNvPr>
          <p:cNvSpPr>
            <a:spLocks noGrp="1"/>
          </p:cNvSpPr>
          <p:nvPr>
            <p:ph type="title"/>
          </p:nvPr>
        </p:nvSpPr>
        <p:spPr>
          <a:xfrm>
            <a:off x="2981263" y="630400"/>
            <a:ext cx="7616143" cy="561049"/>
          </a:xfrm>
        </p:spPr>
        <p:txBody>
          <a:bodyPr>
            <a:noAutofit/>
          </a:bodyPr>
          <a:lstStyle/>
          <a:p>
            <a:pPr algn="ctr"/>
            <a:r>
              <a:rPr lang="en-US" sz="3600"/>
              <a:t>Training</a:t>
            </a:r>
          </a:p>
        </p:txBody>
      </p:sp>
      <p:sp>
        <p:nvSpPr>
          <p:cNvPr id="3" name="Content Placeholder 2">
            <a:extLst>
              <a:ext uri="{FF2B5EF4-FFF2-40B4-BE49-F238E27FC236}">
                <a16:creationId xmlns:a16="http://schemas.microsoft.com/office/drawing/2014/main" id="{B1B2BD8A-D50D-9F40-A011-A60C6AABBBAC}"/>
              </a:ext>
            </a:extLst>
          </p:cNvPr>
          <p:cNvSpPr>
            <a:spLocks noGrp="1"/>
          </p:cNvSpPr>
          <p:nvPr>
            <p:ph idx="1"/>
          </p:nvPr>
        </p:nvSpPr>
        <p:spPr>
          <a:xfrm>
            <a:off x="838199" y="1550027"/>
            <a:ext cx="10515600" cy="2617304"/>
          </a:xfrm>
        </p:spPr>
        <p:txBody>
          <a:bodyPr>
            <a:normAutofit/>
          </a:bodyPr>
          <a:lstStyle/>
          <a:p>
            <a:r>
              <a:rPr lang="en-US" sz="2200" dirty="0">
                <a:solidFill>
                  <a:schemeClr val="tx1"/>
                </a:solidFill>
              </a:rPr>
              <a:t>Programs must lead to industry-recognized or post-secondary credentials and align with the customer's choice for a career pathway.</a:t>
            </a:r>
          </a:p>
          <a:p>
            <a:pPr lvl="1"/>
            <a:r>
              <a:rPr lang="en-US" sz="2200" dirty="0">
                <a:solidFill>
                  <a:schemeClr val="tx1"/>
                </a:solidFill>
              </a:rPr>
              <a:t>Occupational skills training, training for nontraditional employment</a:t>
            </a:r>
          </a:p>
          <a:p>
            <a:pPr lvl="1"/>
            <a:r>
              <a:rPr lang="en-US" sz="2200" dirty="0">
                <a:solidFill>
                  <a:schemeClr val="tx1"/>
                </a:solidFill>
              </a:rPr>
              <a:t>Skill upgrading and retraining</a:t>
            </a:r>
          </a:p>
          <a:p>
            <a:pPr lvl="1"/>
            <a:r>
              <a:rPr lang="en-US" sz="2200" dirty="0">
                <a:solidFill>
                  <a:schemeClr val="tx1"/>
                </a:solidFill>
              </a:rPr>
              <a:t>Entrepreneurial training</a:t>
            </a:r>
          </a:p>
          <a:p>
            <a:pPr lvl="1"/>
            <a:r>
              <a:rPr lang="en-US" sz="2200" dirty="0">
                <a:solidFill>
                  <a:schemeClr val="tx1"/>
                </a:solidFill>
              </a:rPr>
              <a:t>Job readiness training</a:t>
            </a:r>
          </a:p>
          <a:p>
            <a:pPr lvl="1"/>
            <a:r>
              <a:rPr lang="en-US" sz="2200" dirty="0">
                <a:solidFill>
                  <a:schemeClr val="tx1"/>
                </a:solidFill>
              </a:rPr>
              <a:t>Adult education and literacy activities</a:t>
            </a:r>
          </a:p>
        </p:txBody>
      </p:sp>
      <p:sp>
        <p:nvSpPr>
          <p:cNvPr id="4" name="Slide Number Placeholder 3">
            <a:extLst>
              <a:ext uri="{FF2B5EF4-FFF2-40B4-BE49-F238E27FC236}">
                <a16:creationId xmlns:a16="http://schemas.microsoft.com/office/drawing/2014/main" id="{F3BF1230-4E2E-6A4C-9F9E-8387F12C6AF4}"/>
              </a:ext>
            </a:extLst>
          </p:cNvPr>
          <p:cNvSpPr>
            <a:spLocks noGrp="1"/>
          </p:cNvSpPr>
          <p:nvPr>
            <p:ph type="sldNum" sz="quarter" idx="12"/>
          </p:nvPr>
        </p:nvSpPr>
        <p:spPr/>
        <p:txBody>
          <a:bodyPr/>
          <a:lstStyle/>
          <a:p>
            <a:fld id="{62E03C93-A8B5-5E4D-ADDE-FACFC10B3CD1}" type="slidenum">
              <a:rPr lang="en-US" smtClean="0"/>
              <a:pPr/>
              <a:t>14</a:t>
            </a:fld>
            <a:endParaRPr lang="en-US"/>
          </a:p>
        </p:txBody>
      </p:sp>
      <p:graphicFrame>
        <p:nvGraphicFramePr>
          <p:cNvPr id="5" name="Diagram 4">
            <a:extLst>
              <a:ext uri="{FF2B5EF4-FFF2-40B4-BE49-F238E27FC236}">
                <a16:creationId xmlns:a16="http://schemas.microsoft.com/office/drawing/2014/main" id="{7E3AA892-3046-DF45-BD60-B9C617B0A8AA}"/>
              </a:ext>
            </a:extLst>
          </p:cNvPr>
          <p:cNvGraphicFramePr/>
          <p:nvPr>
            <p:extLst>
              <p:ext uri="{D42A27DB-BD31-4B8C-83A1-F6EECF244321}">
                <p14:modId xmlns:p14="http://schemas.microsoft.com/office/powerpoint/2010/main" val="4248777811"/>
              </p:ext>
            </p:extLst>
          </p:nvPr>
        </p:nvGraphicFramePr>
        <p:xfrm>
          <a:off x="2491408" y="4167331"/>
          <a:ext cx="7209183" cy="2617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C4FB68B9-537A-5F42-88E0-4D7210E67003}"/>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10-11</a:t>
            </a:r>
          </a:p>
        </p:txBody>
      </p:sp>
    </p:spTree>
    <p:extLst>
      <p:ext uri="{BB962C8B-B14F-4D97-AF65-F5344CB8AC3E}">
        <p14:creationId xmlns:p14="http://schemas.microsoft.com/office/powerpoint/2010/main" val="1011614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E7CF-1C3E-8E49-BF99-F0A4A31A6F3B}"/>
              </a:ext>
            </a:extLst>
          </p:cNvPr>
          <p:cNvSpPr>
            <a:spLocks noGrp="1"/>
          </p:cNvSpPr>
          <p:nvPr>
            <p:ph type="title"/>
          </p:nvPr>
        </p:nvSpPr>
        <p:spPr>
          <a:xfrm>
            <a:off x="1519386" y="711561"/>
            <a:ext cx="9612525" cy="561049"/>
          </a:xfrm>
        </p:spPr>
        <p:txBody>
          <a:bodyPr>
            <a:noAutofit/>
          </a:bodyPr>
          <a:lstStyle/>
          <a:p>
            <a:pPr algn="ctr"/>
            <a:r>
              <a:rPr lang="en-US" sz="3600"/>
              <a:t>Work-Based Learning</a:t>
            </a:r>
          </a:p>
        </p:txBody>
      </p:sp>
      <p:sp>
        <p:nvSpPr>
          <p:cNvPr id="3" name="Content Placeholder 2">
            <a:extLst>
              <a:ext uri="{FF2B5EF4-FFF2-40B4-BE49-F238E27FC236}">
                <a16:creationId xmlns:a16="http://schemas.microsoft.com/office/drawing/2014/main" id="{B1B2BD8A-D50D-9F40-A011-A60C6AABBBAC}"/>
              </a:ext>
            </a:extLst>
          </p:cNvPr>
          <p:cNvSpPr>
            <a:spLocks noGrp="1"/>
          </p:cNvSpPr>
          <p:nvPr>
            <p:ph idx="1"/>
          </p:nvPr>
        </p:nvSpPr>
        <p:spPr>
          <a:xfrm>
            <a:off x="959599" y="1726244"/>
            <a:ext cx="10515600" cy="1132583"/>
          </a:xfrm>
        </p:spPr>
        <p:txBody>
          <a:bodyPr>
            <a:normAutofit/>
          </a:bodyPr>
          <a:lstStyle/>
          <a:p>
            <a:r>
              <a:rPr lang="en-US" sz="2200">
                <a:solidFill>
                  <a:schemeClr val="tx1"/>
                </a:solidFill>
              </a:rPr>
              <a:t>Work-based learning provides more opportunities for workers to earn income while gaining critical job skills. The following work-based learning services are allowed under this grant:</a:t>
            </a:r>
          </a:p>
        </p:txBody>
      </p:sp>
      <p:sp>
        <p:nvSpPr>
          <p:cNvPr id="4" name="Slide Number Placeholder 3">
            <a:extLst>
              <a:ext uri="{FF2B5EF4-FFF2-40B4-BE49-F238E27FC236}">
                <a16:creationId xmlns:a16="http://schemas.microsoft.com/office/drawing/2014/main" id="{F3BF1230-4E2E-6A4C-9F9E-8387F12C6AF4}"/>
              </a:ext>
            </a:extLst>
          </p:cNvPr>
          <p:cNvSpPr>
            <a:spLocks noGrp="1"/>
          </p:cNvSpPr>
          <p:nvPr>
            <p:ph type="sldNum" sz="quarter" idx="12"/>
          </p:nvPr>
        </p:nvSpPr>
        <p:spPr/>
        <p:txBody>
          <a:bodyPr/>
          <a:lstStyle/>
          <a:p>
            <a:fld id="{62E03C93-A8B5-5E4D-ADDE-FACFC10B3CD1}" type="slidenum">
              <a:rPr lang="en-US" smtClean="0"/>
              <a:pPr/>
              <a:t>15</a:t>
            </a:fld>
            <a:endParaRPr lang="en-US"/>
          </a:p>
        </p:txBody>
      </p:sp>
      <p:graphicFrame>
        <p:nvGraphicFramePr>
          <p:cNvPr id="5" name="Diagram 4">
            <a:extLst>
              <a:ext uri="{FF2B5EF4-FFF2-40B4-BE49-F238E27FC236}">
                <a16:creationId xmlns:a16="http://schemas.microsoft.com/office/drawing/2014/main" id="{7E3AA892-3046-DF45-BD60-B9C617B0A8AA}"/>
              </a:ext>
            </a:extLst>
          </p:cNvPr>
          <p:cNvGraphicFramePr/>
          <p:nvPr>
            <p:extLst>
              <p:ext uri="{D42A27DB-BD31-4B8C-83A1-F6EECF244321}">
                <p14:modId xmlns:p14="http://schemas.microsoft.com/office/powerpoint/2010/main" val="3197905676"/>
              </p:ext>
            </p:extLst>
          </p:nvPr>
        </p:nvGraphicFramePr>
        <p:xfrm>
          <a:off x="2464904" y="4138030"/>
          <a:ext cx="7209183" cy="2617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3B43DF8D-4F92-C249-87CD-D4494176C68C}"/>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11-12</a:t>
            </a:r>
          </a:p>
        </p:txBody>
      </p:sp>
      <p:sp>
        <p:nvSpPr>
          <p:cNvPr id="6" name="Rectangle 5">
            <a:extLst>
              <a:ext uri="{FF2B5EF4-FFF2-40B4-BE49-F238E27FC236}">
                <a16:creationId xmlns:a16="http://schemas.microsoft.com/office/drawing/2014/main" id="{2554FA4B-2C10-40A8-B74D-881A96E28C35}"/>
              </a:ext>
            </a:extLst>
          </p:cNvPr>
          <p:cNvSpPr/>
          <p:nvPr/>
        </p:nvSpPr>
        <p:spPr>
          <a:xfrm>
            <a:off x="716801" y="2836641"/>
            <a:ext cx="6096000" cy="1107996"/>
          </a:xfrm>
          <a:prstGeom prst="rect">
            <a:avLst/>
          </a:prstGeom>
        </p:spPr>
        <p:txBody>
          <a:bodyPr>
            <a:spAutoFit/>
          </a:bodyPr>
          <a:lstStyle/>
          <a:p>
            <a:pPr marL="800100" lvl="1" indent="-342900">
              <a:buFont typeface="Arial" panose="020B0604020202020204" pitchFamily="34" charset="0"/>
              <a:buChar char="•"/>
            </a:pPr>
            <a:r>
              <a:rPr lang="en-US" sz="2200"/>
              <a:t>Apprenticeship (pre-apprenticeship)</a:t>
            </a:r>
          </a:p>
          <a:p>
            <a:pPr marL="800100" lvl="1" indent="-342900">
              <a:buFont typeface="Arial" panose="020B0604020202020204" pitchFamily="34" charset="0"/>
              <a:buChar char="•"/>
            </a:pPr>
            <a:r>
              <a:rPr lang="en-US" sz="2200"/>
              <a:t>On the Job Training (OJT)</a:t>
            </a:r>
          </a:p>
          <a:p>
            <a:pPr marL="800100" lvl="1" indent="-342900">
              <a:buFont typeface="Arial" panose="020B0604020202020204" pitchFamily="34" charset="0"/>
              <a:buChar char="•"/>
            </a:pPr>
            <a:r>
              <a:rPr lang="en-US" sz="2200"/>
              <a:t>Incumbent Worker (IW) Training</a:t>
            </a:r>
            <a:endParaRPr lang="en-US" sz="2200" i="1"/>
          </a:p>
        </p:txBody>
      </p:sp>
      <p:sp>
        <p:nvSpPr>
          <p:cNvPr id="7" name="Rectangle 6">
            <a:extLst>
              <a:ext uri="{FF2B5EF4-FFF2-40B4-BE49-F238E27FC236}">
                <a16:creationId xmlns:a16="http://schemas.microsoft.com/office/drawing/2014/main" id="{D98351D4-0085-4E33-B85B-5390A4E84B59}"/>
              </a:ext>
            </a:extLst>
          </p:cNvPr>
          <p:cNvSpPr/>
          <p:nvPr/>
        </p:nvSpPr>
        <p:spPr>
          <a:xfrm>
            <a:off x="5881636" y="2858827"/>
            <a:ext cx="6096000" cy="1107996"/>
          </a:xfrm>
          <a:prstGeom prst="rect">
            <a:avLst/>
          </a:prstGeom>
        </p:spPr>
        <p:txBody>
          <a:bodyPr>
            <a:spAutoFit/>
          </a:bodyPr>
          <a:lstStyle/>
          <a:p>
            <a:pPr marL="800100" lvl="1" indent="-342900">
              <a:buFont typeface="Arial" panose="020B0604020202020204" pitchFamily="34" charset="0"/>
              <a:buChar char="•"/>
            </a:pPr>
            <a:r>
              <a:rPr lang="en-US" sz="2200" dirty="0"/>
              <a:t>Customized Training</a:t>
            </a:r>
          </a:p>
          <a:p>
            <a:pPr marL="800100" lvl="1" indent="-342900">
              <a:buFont typeface="Arial" panose="020B0604020202020204" pitchFamily="34" charset="0"/>
              <a:buChar char="•"/>
            </a:pPr>
            <a:r>
              <a:rPr lang="en-US" sz="2200" dirty="0"/>
              <a:t>Work Experiences or Internships </a:t>
            </a:r>
          </a:p>
          <a:p>
            <a:pPr marL="800100" lvl="1" indent="-342900">
              <a:buFont typeface="Arial" panose="020B0604020202020204" pitchFamily="34" charset="0"/>
              <a:buChar char="•"/>
            </a:pPr>
            <a:r>
              <a:rPr lang="en-US" sz="2200" dirty="0"/>
              <a:t>Transitional Jobs </a:t>
            </a:r>
            <a:r>
              <a:rPr lang="en-US" sz="2200" i="1" dirty="0"/>
              <a:t>(Adult only)</a:t>
            </a:r>
          </a:p>
        </p:txBody>
      </p:sp>
    </p:spTree>
    <p:extLst>
      <p:ext uri="{BB962C8B-B14F-4D97-AF65-F5344CB8AC3E}">
        <p14:creationId xmlns:p14="http://schemas.microsoft.com/office/powerpoint/2010/main" val="255165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E7CF-1C3E-8E49-BF99-F0A4A31A6F3B}"/>
              </a:ext>
            </a:extLst>
          </p:cNvPr>
          <p:cNvSpPr>
            <a:spLocks noGrp="1"/>
          </p:cNvSpPr>
          <p:nvPr>
            <p:ph type="title"/>
          </p:nvPr>
        </p:nvSpPr>
        <p:spPr>
          <a:xfrm>
            <a:off x="2364528" y="725243"/>
            <a:ext cx="9612525" cy="561049"/>
          </a:xfrm>
        </p:spPr>
        <p:txBody>
          <a:bodyPr>
            <a:noAutofit/>
          </a:bodyPr>
          <a:lstStyle/>
          <a:p>
            <a:pPr algn="ctr"/>
            <a:r>
              <a:rPr lang="en-US" sz="3600"/>
              <a:t>Supportive Services &amp; Barrier Reduction </a:t>
            </a:r>
          </a:p>
        </p:txBody>
      </p:sp>
      <p:sp>
        <p:nvSpPr>
          <p:cNvPr id="3" name="Content Placeholder 2">
            <a:extLst>
              <a:ext uri="{FF2B5EF4-FFF2-40B4-BE49-F238E27FC236}">
                <a16:creationId xmlns:a16="http://schemas.microsoft.com/office/drawing/2014/main" id="{B1B2BD8A-D50D-9F40-A011-A60C6AABBBAC}"/>
              </a:ext>
            </a:extLst>
          </p:cNvPr>
          <p:cNvSpPr>
            <a:spLocks noGrp="1"/>
          </p:cNvSpPr>
          <p:nvPr>
            <p:ph idx="1"/>
          </p:nvPr>
        </p:nvSpPr>
        <p:spPr>
          <a:xfrm>
            <a:off x="838200" y="1652471"/>
            <a:ext cx="10515600" cy="4058796"/>
          </a:xfrm>
        </p:spPr>
        <p:txBody>
          <a:bodyPr>
            <a:normAutofit/>
          </a:bodyPr>
          <a:lstStyle/>
          <a:p>
            <a:r>
              <a:rPr lang="en-US" sz="2000" dirty="0">
                <a:solidFill>
                  <a:schemeClr val="tx1"/>
                </a:solidFill>
              </a:rPr>
              <a:t>Supportive Services provide participants with key assistance beyond career and training services necessary for the participant to engage in the program</a:t>
            </a:r>
          </a:p>
          <a:p>
            <a:r>
              <a:rPr lang="en-US" sz="2000" dirty="0">
                <a:solidFill>
                  <a:schemeClr val="tx1"/>
                </a:solidFill>
              </a:rPr>
              <a:t>Barrier Reduction is funding to increase family stability and job retention by covering accumulated emergency costs for basic needs.</a:t>
            </a:r>
          </a:p>
        </p:txBody>
      </p:sp>
      <p:sp>
        <p:nvSpPr>
          <p:cNvPr id="4" name="Slide Number Placeholder 3">
            <a:extLst>
              <a:ext uri="{FF2B5EF4-FFF2-40B4-BE49-F238E27FC236}">
                <a16:creationId xmlns:a16="http://schemas.microsoft.com/office/drawing/2014/main" id="{F3BF1230-4E2E-6A4C-9F9E-8387F12C6AF4}"/>
              </a:ext>
            </a:extLst>
          </p:cNvPr>
          <p:cNvSpPr>
            <a:spLocks noGrp="1"/>
          </p:cNvSpPr>
          <p:nvPr>
            <p:ph type="sldNum" sz="quarter" idx="12"/>
          </p:nvPr>
        </p:nvSpPr>
        <p:spPr/>
        <p:txBody>
          <a:bodyPr/>
          <a:lstStyle/>
          <a:p>
            <a:fld id="{62E03C93-A8B5-5E4D-ADDE-FACFC10B3CD1}" type="slidenum">
              <a:rPr lang="en-US" smtClean="0"/>
              <a:pPr/>
              <a:t>16</a:t>
            </a:fld>
            <a:endParaRPr lang="en-US"/>
          </a:p>
        </p:txBody>
      </p:sp>
      <p:graphicFrame>
        <p:nvGraphicFramePr>
          <p:cNvPr id="5" name="Diagram 4">
            <a:extLst>
              <a:ext uri="{FF2B5EF4-FFF2-40B4-BE49-F238E27FC236}">
                <a16:creationId xmlns:a16="http://schemas.microsoft.com/office/drawing/2014/main" id="{7E3AA892-3046-DF45-BD60-B9C617B0A8AA}"/>
              </a:ext>
            </a:extLst>
          </p:cNvPr>
          <p:cNvGraphicFramePr/>
          <p:nvPr>
            <p:extLst>
              <p:ext uri="{D42A27DB-BD31-4B8C-83A1-F6EECF244321}">
                <p14:modId xmlns:p14="http://schemas.microsoft.com/office/powerpoint/2010/main" val="1034919602"/>
              </p:ext>
            </p:extLst>
          </p:nvPr>
        </p:nvGraphicFramePr>
        <p:xfrm>
          <a:off x="2464904" y="3743261"/>
          <a:ext cx="7209183" cy="2617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C1B148CC-CF51-824F-BE43-EB9C92373667}"/>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12</a:t>
            </a:r>
          </a:p>
        </p:txBody>
      </p:sp>
    </p:spTree>
    <p:extLst>
      <p:ext uri="{BB962C8B-B14F-4D97-AF65-F5344CB8AC3E}">
        <p14:creationId xmlns:p14="http://schemas.microsoft.com/office/powerpoint/2010/main" val="491272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E7CF-1C3E-8E49-BF99-F0A4A31A6F3B}"/>
              </a:ext>
            </a:extLst>
          </p:cNvPr>
          <p:cNvSpPr>
            <a:spLocks noGrp="1"/>
          </p:cNvSpPr>
          <p:nvPr>
            <p:ph type="title"/>
          </p:nvPr>
        </p:nvSpPr>
        <p:spPr>
          <a:xfrm>
            <a:off x="2022884" y="691933"/>
            <a:ext cx="9612525" cy="561049"/>
          </a:xfrm>
        </p:spPr>
        <p:txBody>
          <a:bodyPr>
            <a:noAutofit/>
          </a:bodyPr>
          <a:lstStyle/>
          <a:p>
            <a:pPr algn="ctr"/>
            <a:r>
              <a:rPr lang="en-US" sz="3600" dirty="0"/>
              <a:t>Placement &amp; Follow-Up</a:t>
            </a:r>
          </a:p>
        </p:txBody>
      </p:sp>
      <p:sp>
        <p:nvSpPr>
          <p:cNvPr id="3" name="Content Placeholder 2">
            <a:extLst>
              <a:ext uri="{FF2B5EF4-FFF2-40B4-BE49-F238E27FC236}">
                <a16:creationId xmlns:a16="http://schemas.microsoft.com/office/drawing/2014/main" id="{B1B2BD8A-D50D-9F40-A011-A60C6AABBBAC}"/>
              </a:ext>
            </a:extLst>
          </p:cNvPr>
          <p:cNvSpPr>
            <a:spLocks noGrp="1"/>
          </p:cNvSpPr>
          <p:nvPr>
            <p:ph idx="1"/>
          </p:nvPr>
        </p:nvSpPr>
        <p:spPr>
          <a:xfrm>
            <a:off x="988924" y="1847959"/>
            <a:ext cx="10515600" cy="1156769"/>
          </a:xfrm>
        </p:spPr>
        <p:txBody>
          <a:bodyPr>
            <a:normAutofit/>
          </a:bodyPr>
          <a:lstStyle/>
          <a:p>
            <a:r>
              <a:rPr lang="en-US" sz="2000" dirty="0">
                <a:solidFill>
                  <a:schemeClr val="tx1"/>
                </a:solidFill>
              </a:rPr>
              <a:t>Place participants in family sustaining unsubsidized employment. </a:t>
            </a:r>
          </a:p>
          <a:p>
            <a:r>
              <a:rPr lang="en-US" sz="2000" dirty="0">
                <a:solidFill>
                  <a:schemeClr val="tx1"/>
                </a:solidFill>
              </a:rPr>
              <a:t>Follow-up services after training completion is encouraged, as appropriate, for adult and youth participants in workforce activities who are placed in unsubsidized employment.</a:t>
            </a:r>
          </a:p>
        </p:txBody>
      </p:sp>
      <p:sp>
        <p:nvSpPr>
          <p:cNvPr id="4" name="Slide Number Placeholder 3">
            <a:extLst>
              <a:ext uri="{FF2B5EF4-FFF2-40B4-BE49-F238E27FC236}">
                <a16:creationId xmlns:a16="http://schemas.microsoft.com/office/drawing/2014/main" id="{F3BF1230-4E2E-6A4C-9F9E-8387F12C6AF4}"/>
              </a:ext>
            </a:extLst>
          </p:cNvPr>
          <p:cNvSpPr>
            <a:spLocks noGrp="1"/>
          </p:cNvSpPr>
          <p:nvPr>
            <p:ph type="sldNum" sz="quarter" idx="12"/>
          </p:nvPr>
        </p:nvSpPr>
        <p:spPr/>
        <p:txBody>
          <a:bodyPr/>
          <a:lstStyle/>
          <a:p>
            <a:fld id="{62E03C93-A8B5-5E4D-ADDE-FACFC10B3CD1}" type="slidenum">
              <a:rPr lang="en-US" smtClean="0"/>
              <a:pPr/>
              <a:t>17</a:t>
            </a:fld>
            <a:endParaRPr lang="en-US"/>
          </a:p>
        </p:txBody>
      </p:sp>
      <p:graphicFrame>
        <p:nvGraphicFramePr>
          <p:cNvPr id="5" name="Diagram 4">
            <a:extLst>
              <a:ext uri="{FF2B5EF4-FFF2-40B4-BE49-F238E27FC236}">
                <a16:creationId xmlns:a16="http://schemas.microsoft.com/office/drawing/2014/main" id="{7E3AA892-3046-DF45-BD60-B9C617B0A8AA}"/>
              </a:ext>
            </a:extLst>
          </p:cNvPr>
          <p:cNvGraphicFramePr/>
          <p:nvPr>
            <p:extLst>
              <p:ext uri="{D42A27DB-BD31-4B8C-83A1-F6EECF244321}">
                <p14:modId xmlns:p14="http://schemas.microsoft.com/office/powerpoint/2010/main" val="244097289"/>
              </p:ext>
            </p:extLst>
          </p:nvPr>
        </p:nvGraphicFramePr>
        <p:xfrm>
          <a:off x="1378226" y="3127513"/>
          <a:ext cx="9515061" cy="32330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4ECC856D-7D7F-EB46-B808-2A0B0530134C}"/>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12-13</a:t>
            </a:r>
          </a:p>
        </p:txBody>
      </p:sp>
    </p:spTree>
    <p:extLst>
      <p:ext uri="{BB962C8B-B14F-4D97-AF65-F5344CB8AC3E}">
        <p14:creationId xmlns:p14="http://schemas.microsoft.com/office/powerpoint/2010/main" val="3805549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B75B4F1D-04D9-2D49-8FE0-AD78B7485C94}"/>
              </a:ext>
            </a:extLst>
          </p:cNvPr>
          <p:cNvSpPr>
            <a:spLocks noGrp="1"/>
          </p:cNvSpPr>
          <p:nvPr>
            <p:ph sz="half" idx="1"/>
          </p:nvPr>
        </p:nvSpPr>
        <p:spPr>
          <a:xfrm>
            <a:off x="1151651" y="1768841"/>
            <a:ext cx="6666806" cy="4406576"/>
          </a:xfrm>
        </p:spPr>
        <p:txBody>
          <a:bodyPr>
            <a:noAutofit/>
          </a:bodyPr>
          <a:lstStyle/>
          <a:p>
            <a:pPr marL="0" indent="0" fontAlgn="base">
              <a:spcBef>
                <a:spcPts val="0"/>
              </a:spcBef>
              <a:buNone/>
            </a:pPr>
            <a:r>
              <a:rPr lang="en-US" sz="1800" b="1" dirty="0">
                <a:solidFill>
                  <a:srgbClr val="000000"/>
                </a:solidFill>
              </a:rPr>
              <a:t>Performance Goals</a:t>
            </a:r>
          </a:p>
          <a:p>
            <a:pPr fontAlgn="base">
              <a:spcBef>
                <a:spcPts val="0"/>
              </a:spcBef>
            </a:pPr>
            <a:r>
              <a:rPr lang="en-US" sz="1600" dirty="0"/>
              <a:t>Performance goals must be established for each training program.</a:t>
            </a:r>
            <a:r>
              <a:rPr lang="en-US" sz="1600" dirty="0">
                <a:solidFill>
                  <a:srgbClr val="000000"/>
                </a:solidFill>
              </a:rPr>
              <a:t>  </a:t>
            </a:r>
          </a:p>
          <a:p>
            <a:pPr marL="0" indent="0" fontAlgn="base">
              <a:buNone/>
            </a:pPr>
            <a:endParaRPr lang="en-US" sz="700" b="1" dirty="0">
              <a:solidFill>
                <a:srgbClr val="000000"/>
              </a:solidFill>
            </a:endParaRPr>
          </a:p>
          <a:p>
            <a:pPr marL="0" indent="0" fontAlgn="base">
              <a:spcBef>
                <a:spcPts val="0"/>
              </a:spcBef>
              <a:buNone/>
            </a:pPr>
            <a:r>
              <a:rPr lang="en-US" sz="1800" b="1" dirty="0">
                <a:solidFill>
                  <a:srgbClr val="000000"/>
                </a:solidFill>
              </a:rPr>
              <a:t>Performance Standards </a:t>
            </a:r>
          </a:p>
          <a:p>
            <a:pPr fontAlgn="base">
              <a:spcBef>
                <a:spcPts val="0"/>
              </a:spcBef>
            </a:pPr>
            <a:r>
              <a:rPr lang="en-US" sz="1600" dirty="0">
                <a:solidFill>
                  <a:srgbClr val="000000"/>
                </a:solidFill>
              </a:rPr>
              <a:t>Acceptable performance for the above measure is set at 75% of the planned goal. </a:t>
            </a:r>
          </a:p>
          <a:p>
            <a:pPr marL="0" indent="0" fontAlgn="base">
              <a:buNone/>
            </a:pPr>
            <a:endParaRPr lang="en-US" sz="700" dirty="0">
              <a:solidFill>
                <a:srgbClr val="000000"/>
              </a:solidFill>
            </a:endParaRPr>
          </a:p>
          <a:p>
            <a:pPr marL="0" indent="0" fontAlgn="base">
              <a:spcBef>
                <a:spcPts val="0"/>
              </a:spcBef>
              <a:buNone/>
            </a:pPr>
            <a:r>
              <a:rPr lang="en-US" sz="1800" b="1" dirty="0">
                <a:solidFill>
                  <a:srgbClr val="000000"/>
                </a:solidFill>
              </a:rPr>
              <a:t>Outcome Metrics</a:t>
            </a:r>
          </a:p>
          <a:p>
            <a:pPr fontAlgn="base">
              <a:spcBef>
                <a:spcPts val="0"/>
              </a:spcBef>
            </a:pPr>
            <a:r>
              <a:rPr lang="en-US" sz="1600" dirty="0">
                <a:solidFill>
                  <a:srgbClr val="000000"/>
                </a:solidFill>
              </a:rPr>
              <a:t>JTED program will keep track of outcomes utilizing the Illinois workNet system. These metrics will inform the Department of the efficiency and effectiveness of employment and training services provided under this NOFO</a:t>
            </a:r>
          </a:p>
          <a:p>
            <a:pPr marL="0" indent="0" fontAlgn="base">
              <a:spcBef>
                <a:spcPts val="0"/>
              </a:spcBef>
              <a:buNone/>
            </a:pPr>
            <a:endParaRPr lang="en-US" sz="1200" b="1" dirty="0">
              <a:solidFill>
                <a:srgbClr val="000000"/>
              </a:solidFill>
            </a:endParaRPr>
          </a:p>
          <a:p>
            <a:pPr marL="0" indent="0" fontAlgn="base">
              <a:spcBef>
                <a:spcPts val="0"/>
              </a:spcBef>
              <a:buNone/>
            </a:pPr>
            <a:r>
              <a:rPr lang="en-US" sz="1800" b="1" dirty="0">
                <a:solidFill>
                  <a:srgbClr val="000000"/>
                </a:solidFill>
              </a:rPr>
              <a:t>Performance Reports</a:t>
            </a:r>
          </a:p>
          <a:p>
            <a:pPr fontAlgn="base">
              <a:spcBef>
                <a:spcPts val="0"/>
              </a:spcBef>
            </a:pPr>
            <a:r>
              <a:rPr lang="en-US" sz="1600" dirty="0">
                <a:solidFill>
                  <a:srgbClr val="000000"/>
                </a:solidFill>
              </a:rPr>
              <a:t>The Department requires reporting on targeted communities, target population characteristics, service, matching funds, and outcomes; collected by grantees and available through Illinois workNet system. </a:t>
            </a:r>
          </a:p>
          <a:p>
            <a:pPr marL="0" indent="0">
              <a:buNone/>
            </a:pPr>
            <a:endParaRPr lang="en-US" sz="1600" dirty="0">
              <a:solidFill>
                <a:srgbClr val="172169"/>
              </a:solidFill>
              <a:latin typeface="Times New Roman" panose="02020603050405020304" pitchFamily="18" charset="0"/>
              <a:cs typeface="Times New Roman" panose="02020603050405020304" pitchFamily="18" charset="0"/>
            </a:endParaRPr>
          </a:p>
        </p:txBody>
      </p:sp>
      <p:sp>
        <p:nvSpPr>
          <p:cNvPr id="13" name="Content Placeholder 2">
            <a:extLst>
              <a:ext uri="{FF2B5EF4-FFF2-40B4-BE49-F238E27FC236}">
                <a16:creationId xmlns:a16="http://schemas.microsoft.com/office/drawing/2014/main" id="{6F8D8A81-DF61-4B78-8B20-9B0026AFDFBE}"/>
              </a:ext>
            </a:extLst>
          </p:cNvPr>
          <p:cNvSpPr txBox="1">
            <a:spLocks/>
          </p:cNvSpPr>
          <p:nvPr/>
        </p:nvSpPr>
        <p:spPr>
          <a:xfrm>
            <a:off x="2518643" y="738690"/>
            <a:ext cx="9359035" cy="7222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rgbClr val="58595B"/>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8595B"/>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58595B"/>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3600" b="1" dirty="0">
                <a:solidFill>
                  <a:srgbClr val="002060"/>
                </a:solidFill>
                <a:latin typeface="+mj-lt"/>
                <a:cs typeface="Times New Roman" panose="02020603050405020304" pitchFamily="18" charset="0"/>
              </a:rPr>
              <a:t>JTED Performance</a:t>
            </a:r>
          </a:p>
        </p:txBody>
      </p:sp>
      <p:pic>
        <p:nvPicPr>
          <p:cNvPr id="11" name="Graphic 10" descr="Checklist with solid fill">
            <a:extLst>
              <a:ext uri="{FF2B5EF4-FFF2-40B4-BE49-F238E27FC236}">
                <a16:creationId xmlns:a16="http://schemas.microsoft.com/office/drawing/2014/main" id="{F89DBFD2-0BED-9B4E-8D1C-DE7322F64A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93432" y="1852456"/>
            <a:ext cx="3719146" cy="3719146"/>
          </a:xfrm>
          <a:prstGeom prst="rect">
            <a:avLst/>
          </a:prstGeom>
        </p:spPr>
      </p:pic>
      <p:sp>
        <p:nvSpPr>
          <p:cNvPr id="6" name="TextBox 5">
            <a:extLst>
              <a:ext uri="{FF2B5EF4-FFF2-40B4-BE49-F238E27FC236}">
                <a16:creationId xmlns:a16="http://schemas.microsoft.com/office/drawing/2014/main" id="{5056E51D-5CBB-3C4C-BECB-DACD8FD866CB}"/>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14</a:t>
            </a:r>
          </a:p>
        </p:txBody>
      </p:sp>
    </p:spTree>
    <p:extLst>
      <p:ext uri="{BB962C8B-B14F-4D97-AF65-F5344CB8AC3E}">
        <p14:creationId xmlns:p14="http://schemas.microsoft.com/office/powerpoint/2010/main" val="2423412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B75B4F1D-04D9-2D49-8FE0-AD78B7485C94}"/>
              </a:ext>
            </a:extLst>
          </p:cNvPr>
          <p:cNvSpPr>
            <a:spLocks noGrp="1"/>
          </p:cNvSpPr>
          <p:nvPr>
            <p:ph sz="half" idx="1"/>
          </p:nvPr>
        </p:nvSpPr>
        <p:spPr>
          <a:xfrm>
            <a:off x="1151651" y="1768841"/>
            <a:ext cx="6666806" cy="4406576"/>
          </a:xfrm>
        </p:spPr>
        <p:txBody>
          <a:bodyPr>
            <a:noAutofit/>
          </a:bodyPr>
          <a:lstStyle/>
          <a:p>
            <a:pPr marL="0" indent="0" fontAlgn="base">
              <a:spcBef>
                <a:spcPts val="0"/>
              </a:spcBef>
              <a:buNone/>
            </a:pPr>
            <a:r>
              <a:rPr lang="en-US" sz="1800" b="1" dirty="0">
                <a:solidFill>
                  <a:srgbClr val="000000"/>
                </a:solidFill>
              </a:rPr>
              <a:t>Performance Goals</a:t>
            </a:r>
          </a:p>
          <a:p>
            <a:pPr marL="0" indent="0" fontAlgn="base">
              <a:spcBef>
                <a:spcPts val="0"/>
              </a:spcBef>
              <a:buNone/>
            </a:pPr>
            <a:r>
              <a:rPr lang="en-US" sz="1800" dirty="0">
                <a:solidFill>
                  <a:srgbClr val="000000"/>
                </a:solidFill>
              </a:rPr>
              <a:t>Applicants are required to establish performance goals. </a:t>
            </a:r>
          </a:p>
          <a:p>
            <a:pPr algn="l" rtl="0" fontAlgn="base">
              <a:buFont typeface="Arial" panose="020B0604020202020204" pitchFamily="34" charset="0"/>
              <a:buChar char="•"/>
            </a:pPr>
            <a:r>
              <a:rPr lang="en-US" sz="1800" dirty="0"/>
              <a:t>Number of individuals enrolled in the program  </a:t>
            </a:r>
          </a:p>
          <a:p>
            <a:pPr algn="l" rtl="0" fontAlgn="base">
              <a:buFont typeface="Arial" panose="020B0604020202020204" pitchFamily="34" charset="0"/>
              <a:buChar char="•"/>
            </a:pPr>
            <a:r>
              <a:rPr lang="en-US" sz="1800" dirty="0"/>
              <a:t>Number of individuals completing the program  </a:t>
            </a:r>
          </a:p>
          <a:p>
            <a:pPr algn="l" rtl="0" fontAlgn="base">
              <a:buFont typeface="Arial" panose="020B0604020202020204" pitchFamily="34" charset="0"/>
              <a:buChar char="•"/>
            </a:pPr>
            <a:r>
              <a:rPr lang="en-US" sz="1800" dirty="0"/>
              <a:t>Number of individuals obtaining credential(s)  </a:t>
            </a:r>
          </a:p>
          <a:p>
            <a:pPr algn="l" rtl="0" fontAlgn="base">
              <a:buFont typeface="Arial" panose="020B0604020202020204" pitchFamily="34" charset="0"/>
              <a:buChar char="•"/>
            </a:pPr>
            <a:r>
              <a:rPr lang="en-US" sz="1800" dirty="0"/>
              <a:t>Number of individuals that achieve a measurable skill gain </a:t>
            </a:r>
          </a:p>
          <a:p>
            <a:pPr algn="l" rtl="0" fontAlgn="base">
              <a:buFont typeface="Arial" panose="020B0604020202020204" pitchFamily="34" charset="0"/>
              <a:buChar char="•"/>
            </a:pPr>
            <a:r>
              <a:rPr lang="en-US" sz="1800" dirty="0"/>
              <a:t>Number of individuals placed in post-secondary education  </a:t>
            </a:r>
          </a:p>
          <a:p>
            <a:pPr algn="l" rtl="0" fontAlgn="base">
              <a:buFont typeface="Arial" panose="020B0604020202020204" pitchFamily="34" charset="0"/>
              <a:buChar char="•"/>
            </a:pPr>
            <a:r>
              <a:rPr lang="en-US" sz="1800" dirty="0"/>
              <a:t>Number of individuals placed in unsubsidized employment   </a:t>
            </a:r>
          </a:p>
          <a:p>
            <a:pPr algn="l" rtl="0" fontAlgn="base">
              <a:buFont typeface="Arial" panose="020B0604020202020204" pitchFamily="34" charset="0"/>
              <a:buChar char="•"/>
            </a:pPr>
            <a:r>
              <a:rPr lang="en-US" sz="1800" dirty="0"/>
              <a:t>Number of individuals retained in unsubsidized employment for 6 and 12 months  </a:t>
            </a:r>
          </a:p>
          <a:p>
            <a:pPr algn="l" rtl="0" fontAlgn="base">
              <a:buFont typeface="Arial" panose="020B0604020202020204" pitchFamily="34" charset="0"/>
              <a:buChar char="•"/>
            </a:pPr>
            <a:r>
              <a:rPr lang="en-US" sz="1800" dirty="0"/>
              <a:t>Number of individuals experiencing a wage/benefit increase (Incumbent worker)  </a:t>
            </a:r>
          </a:p>
          <a:p>
            <a:pPr marL="0" indent="0">
              <a:buNone/>
            </a:pPr>
            <a:endParaRPr lang="en-US" sz="1600" dirty="0">
              <a:solidFill>
                <a:srgbClr val="172169"/>
              </a:solidFill>
              <a:latin typeface="Times New Roman" panose="02020603050405020304" pitchFamily="18" charset="0"/>
              <a:cs typeface="Times New Roman" panose="02020603050405020304" pitchFamily="18" charset="0"/>
            </a:endParaRPr>
          </a:p>
        </p:txBody>
      </p:sp>
      <p:sp>
        <p:nvSpPr>
          <p:cNvPr id="13" name="Content Placeholder 2">
            <a:extLst>
              <a:ext uri="{FF2B5EF4-FFF2-40B4-BE49-F238E27FC236}">
                <a16:creationId xmlns:a16="http://schemas.microsoft.com/office/drawing/2014/main" id="{6F8D8A81-DF61-4B78-8B20-9B0026AFDFBE}"/>
              </a:ext>
            </a:extLst>
          </p:cNvPr>
          <p:cNvSpPr txBox="1">
            <a:spLocks/>
          </p:cNvSpPr>
          <p:nvPr/>
        </p:nvSpPr>
        <p:spPr>
          <a:xfrm>
            <a:off x="2518643" y="738690"/>
            <a:ext cx="9359035" cy="7222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rgbClr val="58595B"/>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8595B"/>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58595B"/>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3600" b="1" dirty="0">
                <a:solidFill>
                  <a:srgbClr val="002060"/>
                </a:solidFill>
                <a:latin typeface="+mj-lt"/>
                <a:cs typeface="Times New Roman" panose="02020603050405020304" pitchFamily="18" charset="0"/>
              </a:rPr>
              <a:t>JTED Performance Goals</a:t>
            </a:r>
          </a:p>
        </p:txBody>
      </p:sp>
      <p:pic>
        <p:nvPicPr>
          <p:cNvPr id="11" name="Graphic 10" descr="Checklist with solid fill">
            <a:extLst>
              <a:ext uri="{FF2B5EF4-FFF2-40B4-BE49-F238E27FC236}">
                <a16:creationId xmlns:a16="http://schemas.microsoft.com/office/drawing/2014/main" id="{F89DBFD2-0BED-9B4E-8D1C-DE7322F64A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70481" y="1879089"/>
            <a:ext cx="3719146" cy="3719146"/>
          </a:xfrm>
          <a:prstGeom prst="rect">
            <a:avLst/>
          </a:prstGeom>
        </p:spPr>
      </p:pic>
      <p:sp>
        <p:nvSpPr>
          <p:cNvPr id="6" name="TextBox 5">
            <a:extLst>
              <a:ext uri="{FF2B5EF4-FFF2-40B4-BE49-F238E27FC236}">
                <a16:creationId xmlns:a16="http://schemas.microsoft.com/office/drawing/2014/main" id="{5056E51D-5CBB-3C4C-BECB-DACD8FD866CB}"/>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14</a:t>
            </a:r>
          </a:p>
        </p:txBody>
      </p:sp>
    </p:spTree>
    <p:extLst>
      <p:ext uri="{BB962C8B-B14F-4D97-AF65-F5344CB8AC3E}">
        <p14:creationId xmlns:p14="http://schemas.microsoft.com/office/powerpoint/2010/main" val="34491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48D35-E3A2-4845-975F-68349B8800AF}"/>
              </a:ext>
            </a:extLst>
          </p:cNvPr>
          <p:cNvSpPr>
            <a:spLocks noGrp="1"/>
          </p:cNvSpPr>
          <p:nvPr>
            <p:ph type="title"/>
          </p:nvPr>
        </p:nvSpPr>
        <p:spPr/>
        <p:txBody>
          <a:bodyPr>
            <a:normAutofit fontScale="90000"/>
          </a:bodyPr>
          <a:lstStyle/>
          <a:p>
            <a:pPr algn="ctr"/>
            <a:r>
              <a:rPr lang="en-US"/>
              <a:t>Agenda</a:t>
            </a:r>
          </a:p>
        </p:txBody>
      </p:sp>
      <p:sp>
        <p:nvSpPr>
          <p:cNvPr id="3" name="Content Placeholder 2">
            <a:extLst>
              <a:ext uri="{FF2B5EF4-FFF2-40B4-BE49-F238E27FC236}">
                <a16:creationId xmlns:a16="http://schemas.microsoft.com/office/drawing/2014/main" id="{ECA5DCE1-F8AE-4D8D-8F9D-B85254E10127}"/>
              </a:ext>
            </a:extLst>
          </p:cNvPr>
          <p:cNvSpPr>
            <a:spLocks noGrp="1"/>
          </p:cNvSpPr>
          <p:nvPr>
            <p:ph idx="1"/>
          </p:nvPr>
        </p:nvSpPr>
        <p:spPr>
          <a:xfrm>
            <a:off x="1099457" y="2118167"/>
            <a:ext cx="10515600" cy="4058796"/>
          </a:xfrm>
        </p:spPr>
        <p:txBody>
          <a:bodyPr vert="horz" lIns="91440" tIns="45720" rIns="91440" bIns="45720" rtlCol="0" anchor="t">
            <a:normAutofit fontScale="70000" lnSpcReduction="20000"/>
          </a:bodyPr>
          <a:lstStyle/>
          <a:p>
            <a:r>
              <a:rPr lang="en-US" sz="4000" dirty="0"/>
              <a:t>JTED Round 2 Program Overview</a:t>
            </a:r>
          </a:p>
          <a:p>
            <a:pPr lvl="1"/>
            <a:r>
              <a:rPr lang="en-US" sz="3600" dirty="0"/>
              <a:t>Program Design</a:t>
            </a:r>
            <a:endParaRPr lang="en-US" sz="3600">
              <a:cs typeface="Calibri"/>
            </a:endParaRPr>
          </a:p>
          <a:p>
            <a:pPr lvl="1"/>
            <a:r>
              <a:rPr lang="en-US" sz="3600" dirty="0">
                <a:cs typeface="Calibri" panose="020F0502020204030204"/>
              </a:rPr>
              <a:t>Program Services</a:t>
            </a:r>
            <a:endParaRPr lang="en-US" sz="3600" dirty="0"/>
          </a:p>
          <a:p>
            <a:pPr lvl="1"/>
            <a:r>
              <a:rPr lang="en-US" sz="3600">
                <a:cs typeface="Calibri"/>
              </a:rPr>
              <a:t>Perforance Goals and Outcomes</a:t>
            </a:r>
            <a:endParaRPr lang="en-US" sz="3600" dirty="0"/>
          </a:p>
          <a:p>
            <a:r>
              <a:rPr lang="en-US" sz="4000" dirty="0"/>
              <a:t>Application Components</a:t>
            </a:r>
            <a:endParaRPr lang="en-US" sz="4000">
              <a:cs typeface="Calibri"/>
            </a:endParaRPr>
          </a:p>
          <a:p>
            <a:pPr lvl="1"/>
            <a:r>
              <a:rPr lang="en-US" sz="3600" dirty="0">
                <a:cs typeface="Calibri"/>
              </a:rPr>
              <a:t>Capacity</a:t>
            </a:r>
          </a:p>
          <a:p>
            <a:pPr lvl="1"/>
            <a:r>
              <a:rPr lang="en-US" sz="3600" dirty="0">
                <a:cs typeface="Calibri"/>
              </a:rPr>
              <a:t>Need</a:t>
            </a:r>
          </a:p>
          <a:p>
            <a:pPr lvl="1"/>
            <a:r>
              <a:rPr lang="en-US" sz="3600" dirty="0">
                <a:cs typeface="Calibri"/>
              </a:rPr>
              <a:t>Program Plan</a:t>
            </a:r>
          </a:p>
          <a:p>
            <a:pPr lvl="1"/>
            <a:r>
              <a:rPr lang="en-US" sz="3600">
                <a:cs typeface="Calibri"/>
              </a:rPr>
              <a:t>Budget</a:t>
            </a:r>
            <a:endParaRPr lang="en-US" sz="3600" dirty="0">
              <a:cs typeface="Calibri"/>
            </a:endParaRPr>
          </a:p>
          <a:p>
            <a:pPr marL="457200" lvl="1" indent="0">
              <a:buNone/>
            </a:pPr>
            <a:endParaRPr lang="en-US" sz="3600" dirty="0">
              <a:cs typeface="Calibri"/>
            </a:endParaRPr>
          </a:p>
          <a:p>
            <a:r>
              <a:rPr lang="en-US" sz="4000" dirty="0"/>
              <a:t>Submission and Review Criteria</a:t>
            </a:r>
            <a:endParaRPr lang="en-US" sz="4000" dirty="0">
              <a:cs typeface="Calibri" panose="020F0502020204030204"/>
            </a:endParaRPr>
          </a:p>
        </p:txBody>
      </p:sp>
      <p:sp>
        <p:nvSpPr>
          <p:cNvPr id="4" name="Slide Number Placeholder 3">
            <a:extLst>
              <a:ext uri="{FF2B5EF4-FFF2-40B4-BE49-F238E27FC236}">
                <a16:creationId xmlns:a16="http://schemas.microsoft.com/office/drawing/2014/main" id="{C7A264A1-E886-4B03-9621-07FEE1773966}"/>
              </a:ext>
            </a:extLst>
          </p:cNvPr>
          <p:cNvSpPr>
            <a:spLocks noGrp="1"/>
          </p:cNvSpPr>
          <p:nvPr>
            <p:ph type="sldNum" sz="quarter" idx="12"/>
          </p:nvPr>
        </p:nvSpPr>
        <p:spPr/>
        <p:txBody>
          <a:bodyPr/>
          <a:lstStyle/>
          <a:p>
            <a:fld id="{62E03C93-A8B5-5E4D-ADDE-FACFC10B3CD1}" type="slidenum">
              <a:rPr lang="en-US" smtClean="0"/>
              <a:pPr/>
              <a:t>2</a:t>
            </a:fld>
            <a:endParaRPr lang="en-US"/>
          </a:p>
        </p:txBody>
      </p:sp>
    </p:spTree>
    <p:extLst>
      <p:ext uri="{BB962C8B-B14F-4D97-AF65-F5344CB8AC3E}">
        <p14:creationId xmlns:p14="http://schemas.microsoft.com/office/powerpoint/2010/main" val="1749948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9D78B-A826-9843-B783-0F57541404D5}"/>
              </a:ext>
            </a:extLst>
          </p:cNvPr>
          <p:cNvSpPr>
            <a:spLocks noGrp="1"/>
          </p:cNvSpPr>
          <p:nvPr>
            <p:ph type="title"/>
          </p:nvPr>
        </p:nvSpPr>
        <p:spPr>
          <a:xfrm>
            <a:off x="3685360" y="660183"/>
            <a:ext cx="7616143" cy="561049"/>
          </a:xfrm>
        </p:spPr>
        <p:txBody>
          <a:bodyPr>
            <a:normAutofit fontScale="90000"/>
          </a:bodyPr>
          <a:lstStyle/>
          <a:p>
            <a:pPr algn="ctr"/>
            <a:r>
              <a:rPr lang="en-US" dirty="0">
                <a:latin typeface="+mn-lt"/>
                <a:cs typeface="Times New Roman" panose="02020603050405020304" pitchFamily="18" charset="0"/>
              </a:rPr>
              <a:t>JTED Outcome Metrics</a:t>
            </a:r>
          </a:p>
        </p:txBody>
      </p:sp>
      <p:sp>
        <p:nvSpPr>
          <p:cNvPr id="6" name="Content Placeholder 5">
            <a:extLst>
              <a:ext uri="{FF2B5EF4-FFF2-40B4-BE49-F238E27FC236}">
                <a16:creationId xmlns:a16="http://schemas.microsoft.com/office/drawing/2014/main" id="{11E10F41-DDAD-A54A-A393-EACF79BAD0DB}"/>
              </a:ext>
            </a:extLst>
          </p:cNvPr>
          <p:cNvSpPr>
            <a:spLocks noGrp="1"/>
          </p:cNvSpPr>
          <p:nvPr>
            <p:ph idx="1"/>
          </p:nvPr>
        </p:nvSpPr>
        <p:spPr>
          <a:xfrm>
            <a:off x="781397" y="1667933"/>
            <a:ext cx="7641582" cy="4529884"/>
          </a:xfrm>
        </p:spPr>
        <p:txBody>
          <a:bodyPr>
            <a:noAutofit/>
          </a:bodyPr>
          <a:lstStyle/>
          <a:p>
            <a:pPr marL="0" indent="0" fontAlgn="base">
              <a:spcBef>
                <a:spcPts val="0"/>
              </a:spcBef>
              <a:buNone/>
            </a:pPr>
            <a:r>
              <a:rPr lang="en-US" sz="1800" b="1" dirty="0">
                <a:solidFill>
                  <a:srgbClr val="000000"/>
                </a:solidFill>
              </a:rPr>
              <a:t>Performance Metrics</a:t>
            </a:r>
            <a:endParaRPr lang="en-US" sz="1800" dirty="0">
              <a:solidFill>
                <a:schemeClr val="tx1"/>
              </a:solidFill>
            </a:endParaRPr>
          </a:p>
          <a:p>
            <a:pPr marL="0" indent="0" fontAlgn="base">
              <a:spcBef>
                <a:spcPts val="0"/>
              </a:spcBef>
              <a:buNone/>
            </a:pPr>
            <a:r>
              <a:rPr lang="en-US" sz="1800" dirty="0">
                <a:solidFill>
                  <a:schemeClr val="tx1"/>
                </a:solidFill>
              </a:rPr>
              <a:t>  </a:t>
            </a:r>
          </a:p>
          <a:p>
            <a:pPr fontAlgn="base">
              <a:spcBef>
                <a:spcPts val="0"/>
              </a:spcBef>
              <a:buFont typeface="Wingdings" pitchFamily="2" charset="2"/>
              <a:buChar char="q"/>
            </a:pPr>
            <a:r>
              <a:rPr lang="en-US" sz="1800" dirty="0">
                <a:solidFill>
                  <a:schemeClr val="tx1"/>
                </a:solidFill>
              </a:rPr>
              <a:t>Performance metrics includes (but not limited to the following): </a:t>
            </a:r>
          </a:p>
          <a:p>
            <a:pPr lvl="1" fontAlgn="base">
              <a:spcBef>
                <a:spcPts val="0"/>
              </a:spcBef>
              <a:buFont typeface="Wingdings" pitchFamily="2" charset="2"/>
              <a:buChar char="§"/>
            </a:pPr>
            <a:r>
              <a:rPr lang="en-US" sz="1800" dirty="0">
                <a:solidFill>
                  <a:schemeClr val="tx1"/>
                </a:solidFill>
              </a:rPr>
              <a:t>Number of businesses engaged</a:t>
            </a:r>
          </a:p>
          <a:p>
            <a:pPr lvl="1" fontAlgn="base">
              <a:spcBef>
                <a:spcPts val="0"/>
              </a:spcBef>
              <a:buFont typeface="Wingdings" pitchFamily="2" charset="2"/>
              <a:buChar char="§"/>
            </a:pPr>
            <a:r>
              <a:rPr lang="en-US" sz="1800" dirty="0">
                <a:solidFill>
                  <a:schemeClr val="tx1"/>
                </a:solidFill>
              </a:rPr>
              <a:t>Number of individuals placed and number acquiring an Industry-Linked Credential, Certification, or License</a:t>
            </a:r>
          </a:p>
          <a:p>
            <a:pPr lvl="1" fontAlgn="base">
              <a:spcBef>
                <a:spcPts val="0"/>
              </a:spcBef>
              <a:buFont typeface="Wingdings" pitchFamily="2" charset="2"/>
              <a:buChar char="§"/>
            </a:pPr>
            <a:r>
              <a:rPr lang="en-US" sz="1800" dirty="0">
                <a:solidFill>
                  <a:schemeClr val="tx1"/>
                </a:solidFill>
              </a:rPr>
              <a:t>Number of individuals placed and number completing a Pre-Apprenticeship, Registered Apprenticeship, or a Non-Registered Apprenticeship Program</a:t>
            </a:r>
          </a:p>
          <a:p>
            <a:pPr lvl="1" fontAlgn="base">
              <a:spcBef>
                <a:spcPts val="0"/>
              </a:spcBef>
              <a:buFont typeface="Wingdings" pitchFamily="2" charset="2"/>
              <a:buChar char="§"/>
            </a:pPr>
            <a:r>
              <a:rPr lang="en-US" sz="1800" dirty="0">
                <a:solidFill>
                  <a:schemeClr val="tx1"/>
                </a:solidFill>
              </a:rPr>
              <a:t>Number of individuals placed and number completing an OJT </a:t>
            </a:r>
          </a:p>
          <a:p>
            <a:pPr lvl="1" fontAlgn="base">
              <a:spcBef>
                <a:spcPts val="0"/>
              </a:spcBef>
              <a:buFont typeface="Wingdings" pitchFamily="2" charset="2"/>
              <a:buChar char="§"/>
            </a:pPr>
            <a:r>
              <a:rPr lang="en-US" sz="1800" dirty="0">
                <a:solidFill>
                  <a:schemeClr val="tx1"/>
                </a:solidFill>
              </a:rPr>
              <a:t>Number of individuals placed and number completing a paid work experience or internship</a:t>
            </a:r>
          </a:p>
          <a:p>
            <a:pPr lvl="1" fontAlgn="base">
              <a:spcBef>
                <a:spcPts val="0"/>
              </a:spcBef>
              <a:buFont typeface="Wingdings" pitchFamily="2" charset="2"/>
              <a:buChar char="§"/>
            </a:pPr>
            <a:r>
              <a:rPr lang="en-US" sz="1800" dirty="0">
                <a:solidFill>
                  <a:schemeClr val="tx1"/>
                </a:solidFill>
              </a:rPr>
              <a:t>Number of individuals continuing a Pre-Apprenticeship, Registered Apprenticeship, or a Non-Registered Apprenticeship Program at case closure</a:t>
            </a:r>
          </a:p>
          <a:p>
            <a:pPr lvl="1" fontAlgn="base">
              <a:spcBef>
                <a:spcPts val="0"/>
              </a:spcBef>
              <a:buFont typeface="Wingdings" pitchFamily="2" charset="2"/>
              <a:buChar char="§"/>
            </a:pPr>
            <a:r>
              <a:rPr lang="en-US" sz="1800" dirty="0">
                <a:solidFill>
                  <a:schemeClr val="tx1"/>
                </a:solidFill>
              </a:rPr>
              <a:t>Number of individuals achieving digital competency </a:t>
            </a:r>
          </a:p>
          <a:p>
            <a:pPr lvl="1" fontAlgn="base">
              <a:spcBef>
                <a:spcPts val="0"/>
              </a:spcBef>
              <a:buFont typeface="Wingdings" pitchFamily="2" charset="2"/>
              <a:buChar char="§"/>
            </a:pPr>
            <a:r>
              <a:rPr lang="en-US" sz="1800" dirty="0">
                <a:solidFill>
                  <a:schemeClr val="tx1"/>
                </a:solidFill>
              </a:rPr>
              <a:t>Number of individuals employed in the sector</a:t>
            </a:r>
          </a:p>
          <a:p>
            <a:pPr lvl="1" fontAlgn="base">
              <a:spcBef>
                <a:spcPts val="0"/>
              </a:spcBef>
              <a:buFont typeface="Wingdings" pitchFamily="2" charset="2"/>
              <a:buChar char="§"/>
            </a:pPr>
            <a:r>
              <a:rPr lang="en-US" sz="1800" dirty="0">
                <a:solidFill>
                  <a:schemeClr val="tx1"/>
                </a:solidFill>
              </a:rPr>
              <a:t>Number of individuals promoted in the sector</a:t>
            </a:r>
          </a:p>
        </p:txBody>
      </p:sp>
      <p:sp>
        <p:nvSpPr>
          <p:cNvPr id="4" name="Slide Number Placeholder 3">
            <a:extLst>
              <a:ext uri="{FF2B5EF4-FFF2-40B4-BE49-F238E27FC236}">
                <a16:creationId xmlns:a16="http://schemas.microsoft.com/office/drawing/2014/main" id="{64842D4E-E74C-564B-9786-0A85CFB63099}"/>
              </a:ext>
            </a:extLst>
          </p:cNvPr>
          <p:cNvSpPr>
            <a:spLocks noGrp="1"/>
          </p:cNvSpPr>
          <p:nvPr>
            <p:ph type="sldNum" sz="quarter" idx="12"/>
          </p:nvPr>
        </p:nvSpPr>
        <p:spPr/>
        <p:txBody>
          <a:bodyPr/>
          <a:lstStyle/>
          <a:p>
            <a:fld id="{62E03C93-A8B5-5E4D-ADDE-FACFC10B3CD1}" type="slidenum">
              <a:rPr lang="en-US" smtClean="0"/>
              <a:pPr/>
              <a:t>20</a:t>
            </a:fld>
            <a:endParaRPr lang="en-US"/>
          </a:p>
        </p:txBody>
      </p:sp>
      <p:pic>
        <p:nvPicPr>
          <p:cNvPr id="10" name="Graphic 9" descr="Checklist with solid fill">
            <a:extLst>
              <a:ext uri="{FF2B5EF4-FFF2-40B4-BE49-F238E27FC236}">
                <a16:creationId xmlns:a16="http://schemas.microsoft.com/office/drawing/2014/main" id="{195204EE-C56E-ED45-9669-1BC04554B4F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57218" y="1852456"/>
            <a:ext cx="3719146" cy="3719146"/>
          </a:xfrm>
          <a:prstGeom prst="rect">
            <a:avLst/>
          </a:prstGeom>
        </p:spPr>
      </p:pic>
      <p:sp>
        <p:nvSpPr>
          <p:cNvPr id="7" name="TextBox 6">
            <a:extLst>
              <a:ext uri="{FF2B5EF4-FFF2-40B4-BE49-F238E27FC236}">
                <a16:creationId xmlns:a16="http://schemas.microsoft.com/office/drawing/2014/main" id="{5DA69CA0-9432-2744-BB1B-E881A94ED2E7}"/>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14-15</a:t>
            </a:r>
          </a:p>
        </p:txBody>
      </p:sp>
    </p:spTree>
    <p:extLst>
      <p:ext uri="{BB962C8B-B14F-4D97-AF65-F5344CB8AC3E}">
        <p14:creationId xmlns:p14="http://schemas.microsoft.com/office/powerpoint/2010/main" val="2688681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B163-13EB-0443-9EC4-C150F1D0736D}"/>
              </a:ext>
            </a:extLst>
          </p:cNvPr>
          <p:cNvSpPr>
            <a:spLocks noGrp="1"/>
          </p:cNvSpPr>
          <p:nvPr>
            <p:ph type="title"/>
          </p:nvPr>
        </p:nvSpPr>
        <p:spPr>
          <a:xfrm>
            <a:off x="3413344" y="701301"/>
            <a:ext cx="7616143" cy="561049"/>
          </a:xfrm>
        </p:spPr>
        <p:txBody>
          <a:bodyPr>
            <a:noAutofit/>
          </a:bodyPr>
          <a:lstStyle/>
          <a:p>
            <a:pPr algn="ctr"/>
            <a:r>
              <a:rPr lang="en-US" sz="3600"/>
              <a:t>Application Components</a:t>
            </a:r>
          </a:p>
        </p:txBody>
      </p:sp>
      <p:sp>
        <p:nvSpPr>
          <p:cNvPr id="4" name="Slide Number Placeholder 3">
            <a:extLst>
              <a:ext uri="{FF2B5EF4-FFF2-40B4-BE49-F238E27FC236}">
                <a16:creationId xmlns:a16="http://schemas.microsoft.com/office/drawing/2014/main" id="{854D76D8-1EE7-284B-AC9F-E942D801CE83}"/>
              </a:ext>
            </a:extLst>
          </p:cNvPr>
          <p:cNvSpPr>
            <a:spLocks noGrp="1"/>
          </p:cNvSpPr>
          <p:nvPr>
            <p:ph type="sldNum" sz="quarter" idx="12"/>
          </p:nvPr>
        </p:nvSpPr>
        <p:spPr/>
        <p:txBody>
          <a:bodyPr/>
          <a:lstStyle/>
          <a:p>
            <a:fld id="{62E03C93-A8B5-5E4D-ADDE-FACFC10B3CD1}" type="slidenum">
              <a:rPr lang="en-US" smtClean="0"/>
              <a:pPr/>
              <a:t>21</a:t>
            </a:fld>
            <a:endParaRPr lang="en-US"/>
          </a:p>
        </p:txBody>
      </p:sp>
      <p:sp>
        <p:nvSpPr>
          <p:cNvPr id="7" name="TextBox 6">
            <a:extLst>
              <a:ext uri="{FF2B5EF4-FFF2-40B4-BE49-F238E27FC236}">
                <a16:creationId xmlns:a16="http://schemas.microsoft.com/office/drawing/2014/main" id="{98269145-7302-F54A-8841-1F528643742D}"/>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Page19-21</a:t>
            </a:r>
          </a:p>
        </p:txBody>
      </p:sp>
      <p:graphicFrame>
        <p:nvGraphicFramePr>
          <p:cNvPr id="8" name="Diagram 7">
            <a:extLst>
              <a:ext uri="{FF2B5EF4-FFF2-40B4-BE49-F238E27FC236}">
                <a16:creationId xmlns:a16="http://schemas.microsoft.com/office/drawing/2014/main" id="{019590C2-70A6-2D4E-84DF-4C11C34E14F3}"/>
              </a:ext>
            </a:extLst>
          </p:cNvPr>
          <p:cNvGraphicFramePr/>
          <p:nvPr>
            <p:extLst>
              <p:ext uri="{D42A27DB-BD31-4B8C-83A1-F6EECF244321}">
                <p14:modId xmlns:p14="http://schemas.microsoft.com/office/powerpoint/2010/main" val="2831429604"/>
              </p:ext>
            </p:extLst>
          </p:nvPr>
        </p:nvGraphicFramePr>
        <p:xfrm>
          <a:off x="391885" y="-70339"/>
          <a:ext cx="11177487" cy="7715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3187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378772-0CCA-F243-ADC2-367D494E9F2E}"/>
              </a:ext>
            </a:extLst>
          </p:cNvPr>
          <p:cNvSpPr/>
          <p:nvPr/>
        </p:nvSpPr>
        <p:spPr>
          <a:xfrm>
            <a:off x="785906" y="1729268"/>
            <a:ext cx="10676467" cy="437839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FDA96398-BB4E-E24D-B1B1-FECB07AC87DD}"/>
              </a:ext>
            </a:extLst>
          </p:cNvPr>
          <p:cNvSpPr>
            <a:spLocks noGrp="1"/>
          </p:cNvSpPr>
          <p:nvPr>
            <p:ph type="title"/>
          </p:nvPr>
        </p:nvSpPr>
        <p:spPr>
          <a:xfrm>
            <a:off x="3172183" y="682546"/>
            <a:ext cx="7616143" cy="561049"/>
          </a:xfrm>
        </p:spPr>
        <p:txBody>
          <a:bodyPr>
            <a:noAutofit/>
          </a:bodyPr>
          <a:lstStyle/>
          <a:p>
            <a:pPr algn="ctr"/>
            <a:r>
              <a:rPr lang="en-US" sz="3600"/>
              <a:t>Application Organization Capacity</a:t>
            </a:r>
          </a:p>
        </p:txBody>
      </p:sp>
      <p:sp>
        <p:nvSpPr>
          <p:cNvPr id="3" name="Content Placeholder 2">
            <a:extLst>
              <a:ext uri="{FF2B5EF4-FFF2-40B4-BE49-F238E27FC236}">
                <a16:creationId xmlns:a16="http://schemas.microsoft.com/office/drawing/2014/main" id="{32FF2FD8-9A3A-A443-9A6F-4FCF454CC962}"/>
              </a:ext>
            </a:extLst>
          </p:cNvPr>
          <p:cNvSpPr>
            <a:spLocks noGrp="1"/>
          </p:cNvSpPr>
          <p:nvPr>
            <p:ph idx="1"/>
          </p:nvPr>
        </p:nvSpPr>
        <p:spPr>
          <a:xfrm>
            <a:off x="944380" y="1888761"/>
            <a:ext cx="11033245" cy="4969239"/>
          </a:xfrm>
        </p:spPr>
        <p:txBody>
          <a:bodyPr/>
          <a:lstStyle/>
          <a:p>
            <a:pPr>
              <a:spcBef>
                <a:spcPts val="1800"/>
              </a:spcBef>
            </a:pPr>
            <a:r>
              <a:rPr lang="en-US" dirty="0">
                <a:solidFill>
                  <a:schemeClr val="tx1"/>
                </a:solidFill>
              </a:rPr>
              <a:t>Applicants' history, partners and staff capacity </a:t>
            </a:r>
          </a:p>
          <a:p>
            <a:pPr>
              <a:spcBef>
                <a:spcPts val="1800"/>
              </a:spcBef>
            </a:pPr>
            <a:r>
              <a:rPr lang="en-US" dirty="0">
                <a:solidFill>
                  <a:schemeClr val="tx1"/>
                </a:solidFill>
              </a:rPr>
              <a:t>Capacity to run a successful training program and complete </a:t>
            </a:r>
          </a:p>
          <a:p>
            <a:pPr marL="0" indent="0">
              <a:spcBef>
                <a:spcPts val="1800"/>
              </a:spcBef>
              <a:buNone/>
            </a:pPr>
            <a:r>
              <a:rPr lang="en-US" dirty="0">
                <a:solidFill>
                  <a:schemeClr val="tx1"/>
                </a:solidFill>
              </a:rPr>
              <a:t>within the timeframe </a:t>
            </a:r>
          </a:p>
          <a:p>
            <a:pPr>
              <a:spcBef>
                <a:spcPts val="1800"/>
              </a:spcBef>
            </a:pPr>
            <a:r>
              <a:rPr lang="en-US" dirty="0">
                <a:solidFill>
                  <a:schemeClr val="tx1"/>
                </a:solidFill>
              </a:rPr>
              <a:t>Relationships with business in the targeted industries</a:t>
            </a:r>
          </a:p>
          <a:p>
            <a:pPr>
              <a:spcBef>
                <a:spcPts val="1800"/>
              </a:spcBef>
            </a:pPr>
            <a:r>
              <a:rPr lang="en-US" dirty="0">
                <a:solidFill>
                  <a:schemeClr val="tx1"/>
                </a:solidFill>
              </a:rPr>
              <a:t>Experience in working with the target/priority population</a:t>
            </a:r>
          </a:p>
          <a:p>
            <a:pPr>
              <a:spcBef>
                <a:spcPts val="1800"/>
              </a:spcBef>
            </a:pPr>
            <a:r>
              <a:rPr lang="en-US" dirty="0">
                <a:solidFill>
                  <a:schemeClr val="tx1"/>
                </a:solidFill>
              </a:rPr>
              <a:t>Expertise in working with training providers/partners</a:t>
            </a:r>
          </a:p>
        </p:txBody>
      </p:sp>
      <p:sp>
        <p:nvSpPr>
          <p:cNvPr id="4" name="Slide Number Placeholder 3">
            <a:extLst>
              <a:ext uri="{FF2B5EF4-FFF2-40B4-BE49-F238E27FC236}">
                <a16:creationId xmlns:a16="http://schemas.microsoft.com/office/drawing/2014/main" id="{B55FF799-337B-B341-890A-ADBCA1BB4B94}"/>
              </a:ext>
            </a:extLst>
          </p:cNvPr>
          <p:cNvSpPr>
            <a:spLocks noGrp="1"/>
          </p:cNvSpPr>
          <p:nvPr>
            <p:ph type="sldNum" sz="quarter" idx="12"/>
          </p:nvPr>
        </p:nvSpPr>
        <p:spPr/>
        <p:txBody>
          <a:bodyPr/>
          <a:lstStyle/>
          <a:p>
            <a:fld id="{62E03C93-A8B5-5E4D-ADDE-FACFC10B3CD1}" type="slidenum">
              <a:rPr lang="en-US" smtClean="0"/>
              <a:pPr/>
              <a:t>22</a:t>
            </a:fld>
            <a:endParaRPr lang="en-US"/>
          </a:p>
        </p:txBody>
      </p:sp>
      <p:sp>
        <p:nvSpPr>
          <p:cNvPr id="5" name="TextBox 4">
            <a:extLst>
              <a:ext uri="{FF2B5EF4-FFF2-40B4-BE49-F238E27FC236}">
                <a16:creationId xmlns:a16="http://schemas.microsoft.com/office/drawing/2014/main" id="{FDE9C72A-7D9D-084E-BCBE-876F0601BB36}"/>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19-20</a:t>
            </a:r>
          </a:p>
        </p:txBody>
      </p:sp>
      <p:grpSp>
        <p:nvGrpSpPr>
          <p:cNvPr id="6" name="Group 5">
            <a:extLst>
              <a:ext uri="{FF2B5EF4-FFF2-40B4-BE49-F238E27FC236}">
                <a16:creationId xmlns:a16="http://schemas.microsoft.com/office/drawing/2014/main" id="{1DCBBA4B-22C6-0A4A-9C1B-D425E9747FFD}"/>
              </a:ext>
            </a:extLst>
          </p:cNvPr>
          <p:cNvGrpSpPr/>
          <p:nvPr/>
        </p:nvGrpSpPr>
        <p:grpSpPr>
          <a:xfrm>
            <a:off x="10414001" y="4765775"/>
            <a:ext cx="1563624" cy="1564382"/>
            <a:chOff x="1422" y="3033018"/>
            <a:chExt cx="2773163" cy="2773163"/>
          </a:xfrm>
        </p:grpSpPr>
        <p:sp>
          <p:nvSpPr>
            <p:cNvPr id="7" name="Oval 6">
              <a:extLst>
                <a:ext uri="{FF2B5EF4-FFF2-40B4-BE49-F238E27FC236}">
                  <a16:creationId xmlns:a16="http://schemas.microsoft.com/office/drawing/2014/main" id="{8FCA5DDE-4156-A74F-AC91-475F11CF4F84}"/>
                </a:ext>
              </a:extLst>
            </p:cNvPr>
            <p:cNvSpPr/>
            <p:nvPr/>
          </p:nvSpPr>
          <p:spPr>
            <a:xfrm>
              <a:off x="1422" y="3033018"/>
              <a:ext cx="2773163" cy="2773163"/>
            </a:xfrm>
            <a:prstGeom prst="ellipse">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8" name="Oval 4">
              <a:extLst>
                <a:ext uri="{FF2B5EF4-FFF2-40B4-BE49-F238E27FC236}">
                  <a16:creationId xmlns:a16="http://schemas.microsoft.com/office/drawing/2014/main" id="{1676B982-2DD4-1C4E-AC0F-141CB1C17952}"/>
                </a:ext>
              </a:extLst>
            </p:cNvPr>
            <p:cNvSpPr txBox="1"/>
            <p:nvPr/>
          </p:nvSpPr>
          <p:spPr>
            <a:xfrm>
              <a:off x="204481" y="3439138"/>
              <a:ext cx="2367042" cy="196092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52616" tIns="22860" rIns="152616" bIns="22860" numCol="1" spcCol="1270" anchor="ctr" anchorCtr="0">
              <a:noAutofit/>
            </a:bodyPr>
            <a:lstStyle/>
            <a:p>
              <a:pPr marL="0" lvl="0" indent="0" algn="ctr" defTabSz="800100">
                <a:lnSpc>
                  <a:spcPct val="90000"/>
                </a:lnSpc>
                <a:spcBef>
                  <a:spcPct val="0"/>
                </a:spcBef>
                <a:spcAft>
                  <a:spcPct val="35000"/>
                </a:spcAft>
                <a:buFont typeface="Wingdings" pitchFamily="2" charset="2"/>
                <a:buNone/>
              </a:pPr>
              <a:r>
                <a:rPr lang="en-US" sz="1200" b="1" kern="1200"/>
                <a:t>Application Organization Capacity </a:t>
              </a:r>
            </a:p>
          </p:txBody>
        </p:sp>
      </p:grpSp>
    </p:spTree>
    <p:extLst>
      <p:ext uri="{BB962C8B-B14F-4D97-AF65-F5344CB8AC3E}">
        <p14:creationId xmlns:p14="http://schemas.microsoft.com/office/powerpoint/2010/main" val="3226536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72554DA-7602-4841-9534-5E598924730B}"/>
              </a:ext>
            </a:extLst>
          </p:cNvPr>
          <p:cNvSpPr/>
          <p:nvPr/>
        </p:nvSpPr>
        <p:spPr>
          <a:xfrm>
            <a:off x="757765" y="1403879"/>
            <a:ext cx="10676467" cy="482388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63558D46-31D8-974D-B6BB-B9B37CAEFFB9}"/>
              </a:ext>
            </a:extLst>
          </p:cNvPr>
          <p:cNvSpPr>
            <a:spLocks noGrp="1"/>
          </p:cNvSpPr>
          <p:nvPr>
            <p:ph type="title"/>
          </p:nvPr>
        </p:nvSpPr>
        <p:spPr>
          <a:xfrm>
            <a:off x="3081748" y="715479"/>
            <a:ext cx="7616143" cy="561049"/>
          </a:xfrm>
        </p:spPr>
        <p:txBody>
          <a:bodyPr>
            <a:noAutofit/>
          </a:bodyPr>
          <a:lstStyle/>
          <a:p>
            <a:pPr algn="ctr"/>
            <a:r>
              <a:rPr lang="en-US" sz="3600"/>
              <a:t>Documentation of Need</a:t>
            </a:r>
          </a:p>
        </p:txBody>
      </p:sp>
      <p:sp>
        <p:nvSpPr>
          <p:cNvPr id="3" name="Content Placeholder 2">
            <a:extLst>
              <a:ext uri="{FF2B5EF4-FFF2-40B4-BE49-F238E27FC236}">
                <a16:creationId xmlns:a16="http://schemas.microsoft.com/office/drawing/2014/main" id="{9867CD20-EF3B-B742-AB30-56FDD383B5E6}"/>
              </a:ext>
            </a:extLst>
          </p:cNvPr>
          <p:cNvSpPr>
            <a:spLocks noGrp="1"/>
          </p:cNvSpPr>
          <p:nvPr>
            <p:ph idx="1"/>
          </p:nvPr>
        </p:nvSpPr>
        <p:spPr>
          <a:xfrm>
            <a:off x="1302693" y="1858781"/>
            <a:ext cx="9138093" cy="3882452"/>
          </a:xfrm>
        </p:spPr>
        <p:txBody>
          <a:bodyPr>
            <a:normAutofit/>
          </a:bodyPr>
          <a:lstStyle/>
          <a:p>
            <a:pPr>
              <a:spcBef>
                <a:spcPts val="1200"/>
              </a:spcBef>
            </a:pPr>
            <a:r>
              <a:rPr lang="en-US" dirty="0">
                <a:solidFill>
                  <a:schemeClr val="tx1"/>
                </a:solidFill>
              </a:rPr>
              <a:t>Identify where the project will recruit customers and provide services.</a:t>
            </a:r>
          </a:p>
          <a:p>
            <a:pPr>
              <a:spcBef>
                <a:spcPts val="1200"/>
              </a:spcBef>
            </a:pPr>
            <a:r>
              <a:rPr lang="en-US" dirty="0">
                <a:solidFill>
                  <a:schemeClr val="tx1"/>
                </a:solidFill>
              </a:rPr>
              <a:t>Based on LMI what targeted industry(s) and occupations and career pathway will be the focus</a:t>
            </a:r>
          </a:p>
          <a:p>
            <a:pPr>
              <a:spcBef>
                <a:spcPts val="1200"/>
              </a:spcBef>
            </a:pPr>
            <a:r>
              <a:rPr lang="en-US" dirty="0">
                <a:solidFill>
                  <a:schemeClr val="tx1"/>
                </a:solidFill>
              </a:rPr>
              <a:t>Need for quality training in sector and leveraged resources</a:t>
            </a:r>
          </a:p>
          <a:p>
            <a:pPr>
              <a:spcBef>
                <a:spcPts val="1200"/>
              </a:spcBef>
            </a:pPr>
            <a:r>
              <a:rPr lang="en-US" dirty="0">
                <a:solidFill>
                  <a:schemeClr val="tx1"/>
                </a:solidFill>
              </a:rPr>
              <a:t>Impact of program on stabilizing employers</a:t>
            </a:r>
          </a:p>
          <a:p>
            <a:pPr>
              <a:spcBef>
                <a:spcPts val="1200"/>
              </a:spcBef>
            </a:pPr>
            <a:r>
              <a:rPr lang="en-US" dirty="0">
                <a:solidFill>
                  <a:schemeClr val="tx1"/>
                </a:solidFill>
              </a:rPr>
              <a:t>Identify the need of the target/priority population(s) to be served </a:t>
            </a:r>
          </a:p>
        </p:txBody>
      </p:sp>
      <p:sp>
        <p:nvSpPr>
          <p:cNvPr id="4" name="Slide Number Placeholder 3">
            <a:extLst>
              <a:ext uri="{FF2B5EF4-FFF2-40B4-BE49-F238E27FC236}">
                <a16:creationId xmlns:a16="http://schemas.microsoft.com/office/drawing/2014/main" id="{116A3C0A-AAED-8544-9074-2C17938B105B}"/>
              </a:ext>
            </a:extLst>
          </p:cNvPr>
          <p:cNvSpPr>
            <a:spLocks noGrp="1"/>
          </p:cNvSpPr>
          <p:nvPr>
            <p:ph type="sldNum" sz="quarter" idx="12"/>
          </p:nvPr>
        </p:nvSpPr>
        <p:spPr/>
        <p:txBody>
          <a:bodyPr/>
          <a:lstStyle/>
          <a:p>
            <a:fld id="{62E03C93-A8B5-5E4D-ADDE-FACFC10B3CD1}" type="slidenum">
              <a:rPr lang="en-US" smtClean="0"/>
              <a:pPr/>
              <a:t>23</a:t>
            </a:fld>
            <a:endParaRPr lang="en-US"/>
          </a:p>
        </p:txBody>
      </p:sp>
      <p:sp>
        <p:nvSpPr>
          <p:cNvPr id="5" name="TextBox 4">
            <a:extLst>
              <a:ext uri="{FF2B5EF4-FFF2-40B4-BE49-F238E27FC236}">
                <a16:creationId xmlns:a16="http://schemas.microsoft.com/office/drawing/2014/main" id="{901B1784-F115-7F4C-BCE3-B604A11F8ADD}"/>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20</a:t>
            </a:r>
          </a:p>
        </p:txBody>
      </p:sp>
      <p:grpSp>
        <p:nvGrpSpPr>
          <p:cNvPr id="7" name="Group 6">
            <a:extLst>
              <a:ext uri="{FF2B5EF4-FFF2-40B4-BE49-F238E27FC236}">
                <a16:creationId xmlns:a16="http://schemas.microsoft.com/office/drawing/2014/main" id="{8BDC673C-7DA7-184D-A7C9-E4EEE1E6F92D}"/>
              </a:ext>
            </a:extLst>
          </p:cNvPr>
          <p:cNvGrpSpPr/>
          <p:nvPr/>
        </p:nvGrpSpPr>
        <p:grpSpPr>
          <a:xfrm>
            <a:off x="10571988" y="4987458"/>
            <a:ext cx="1563624" cy="1563624"/>
            <a:chOff x="2219953" y="3033018"/>
            <a:chExt cx="2773163" cy="2773163"/>
          </a:xfrm>
        </p:grpSpPr>
        <p:sp>
          <p:nvSpPr>
            <p:cNvPr id="8" name="Oval 7">
              <a:extLst>
                <a:ext uri="{FF2B5EF4-FFF2-40B4-BE49-F238E27FC236}">
                  <a16:creationId xmlns:a16="http://schemas.microsoft.com/office/drawing/2014/main" id="{4A78C654-2234-5F45-A68A-BCBA8DC62C6F}"/>
                </a:ext>
              </a:extLst>
            </p:cNvPr>
            <p:cNvSpPr/>
            <p:nvPr/>
          </p:nvSpPr>
          <p:spPr>
            <a:xfrm>
              <a:off x="2219953" y="3033018"/>
              <a:ext cx="2773163" cy="2773163"/>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9" name="Oval 4">
              <a:extLst>
                <a:ext uri="{FF2B5EF4-FFF2-40B4-BE49-F238E27FC236}">
                  <a16:creationId xmlns:a16="http://schemas.microsoft.com/office/drawing/2014/main" id="{34AA6333-D13D-A14C-86DD-A41ED12DEB64}"/>
                </a:ext>
              </a:extLst>
            </p:cNvPr>
            <p:cNvSpPr txBox="1"/>
            <p:nvPr/>
          </p:nvSpPr>
          <p:spPr>
            <a:xfrm>
              <a:off x="2219955" y="3236077"/>
              <a:ext cx="2773161" cy="236704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52616" tIns="22860" rIns="152616" bIns="22860" numCol="1" spcCol="1270" anchor="ctr" anchorCtr="0">
              <a:noAutofit/>
            </a:bodyPr>
            <a:lstStyle/>
            <a:p>
              <a:pPr marL="0" lvl="0" indent="0" algn="ctr" defTabSz="800100">
                <a:lnSpc>
                  <a:spcPct val="90000"/>
                </a:lnSpc>
                <a:spcBef>
                  <a:spcPct val="0"/>
                </a:spcBef>
                <a:spcAft>
                  <a:spcPct val="35000"/>
                </a:spcAft>
                <a:buNone/>
              </a:pPr>
              <a:r>
                <a:rPr lang="en-US" sz="1400" b="1" kern="1200"/>
                <a:t>Documentation of Need</a:t>
              </a:r>
            </a:p>
          </p:txBody>
        </p:sp>
      </p:grpSp>
    </p:spTree>
    <p:extLst>
      <p:ext uri="{BB962C8B-B14F-4D97-AF65-F5344CB8AC3E}">
        <p14:creationId xmlns:p14="http://schemas.microsoft.com/office/powerpoint/2010/main" val="2582639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A198F3-A69E-1049-909B-8127E5363EA2}"/>
              </a:ext>
            </a:extLst>
          </p:cNvPr>
          <p:cNvSpPr/>
          <p:nvPr/>
        </p:nvSpPr>
        <p:spPr>
          <a:xfrm>
            <a:off x="757765" y="1403879"/>
            <a:ext cx="10676467" cy="482388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29EAF8BE-EE1F-DD43-BF92-E561D9EF3AC3}"/>
              </a:ext>
            </a:extLst>
          </p:cNvPr>
          <p:cNvSpPr>
            <a:spLocks noGrp="1"/>
          </p:cNvSpPr>
          <p:nvPr>
            <p:ph type="title"/>
          </p:nvPr>
        </p:nvSpPr>
        <p:spPr>
          <a:xfrm>
            <a:off x="2823413" y="813367"/>
            <a:ext cx="7616143" cy="561049"/>
          </a:xfrm>
        </p:spPr>
        <p:txBody>
          <a:bodyPr>
            <a:noAutofit/>
          </a:bodyPr>
          <a:lstStyle/>
          <a:p>
            <a:pPr algn="ctr"/>
            <a:r>
              <a:rPr lang="en-US" sz="3600" dirty="0"/>
              <a:t>Program Plan</a:t>
            </a:r>
            <a:br>
              <a:rPr lang="en-US" sz="3600" dirty="0"/>
            </a:br>
            <a:endParaRPr lang="en-US" sz="3600" dirty="0"/>
          </a:p>
        </p:txBody>
      </p:sp>
      <p:sp>
        <p:nvSpPr>
          <p:cNvPr id="3" name="Content Placeholder 2">
            <a:extLst>
              <a:ext uri="{FF2B5EF4-FFF2-40B4-BE49-F238E27FC236}">
                <a16:creationId xmlns:a16="http://schemas.microsoft.com/office/drawing/2014/main" id="{90986870-E1BF-2346-962C-B827A3489B7C}"/>
              </a:ext>
            </a:extLst>
          </p:cNvPr>
          <p:cNvSpPr>
            <a:spLocks noGrp="1"/>
          </p:cNvSpPr>
          <p:nvPr>
            <p:ph idx="1"/>
          </p:nvPr>
        </p:nvSpPr>
        <p:spPr>
          <a:xfrm>
            <a:off x="1390859" y="1651794"/>
            <a:ext cx="8809340" cy="4266868"/>
          </a:xfrm>
        </p:spPr>
        <p:txBody>
          <a:bodyPr>
            <a:normAutofit fontScale="92500" lnSpcReduction="10000"/>
          </a:bodyPr>
          <a:lstStyle/>
          <a:p>
            <a:pPr marL="0" indent="0">
              <a:buNone/>
            </a:pPr>
            <a:r>
              <a:rPr lang="en-US" dirty="0">
                <a:solidFill>
                  <a:schemeClr val="tx1"/>
                </a:solidFill>
              </a:rPr>
              <a:t>Applicants can include one or more sector training programs under one application.</a:t>
            </a:r>
          </a:p>
          <a:p>
            <a:pPr algn="l">
              <a:spcBef>
                <a:spcPts val="1800"/>
              </a:spcBef>
            </a:pPr>
            <a:r>
              <a:rPr lang="en-US" dirty="0">
                <a:solidFill>
                  <a:schemeClr val="tx1"/>
                </a:solidFill>
              </a:rPr>
              <a:t>Focus on equity</a:t>
            </a:r>
          </a:p>
          <a:p>
            <a:pPr algn="l">
              <a:spcBef>
                <a:spcPts val="1800"/>
              </a:spcBef>
            </a:pPr>
            <a:r>
              <a:rPr lang="en-US" dirty="0">
                <a:solidFill>
                  <a:schemeClr val="tx1"/>
                </a:solidFill>
              </a:rPr>
              <a:t>Outreach and recruitment of target/priority population </a:t>
            </a:r>
          </a:p>
          <a:p>
            <a:pPr algn="l">
              <a:spcBef>
                <a:spcPts val="1800"/>
              </a:spcBef>
            </a:pPr>
            <a:r>
              <a:rPr lang="en-US" dirty="0">
                <a:solidFill>
                  <a:schemeClr val="tx1"/>
                </a:solidFill>
              </a:rPr>
              <a:t>Culturally relevant content on career offerings </a:t>
            </a:r>
          </a:p>
          <a:p>
            <a:pPr>
              <a:spcBef>
                <a:spcPts val="1800"/>
              </a:spcBef>
            </a:pPr>
            <a:r>
              <a:rPr lang="en-US" dirty="0">
                <a:solidFill>
                  <a:schemeClr val="tx1"/>
                </a:solidFill>
              </a:rPr>
              <a:t>Employer needs and participation</a:t>
            </a:r>
          </a:p>
          <a:p>
            <a:pPr algn="l">
              <a:spcBef>
                <a:spcPts val="1800"/>
              </a:spcBef>
            </a:pPr>
            <a:r>
              <a:rPr lang="en-US" dirty="0">
                <a:solidFill>
                  <a:schemeClr val="tx1"/>
                </a:solidFill>
              </a:rPr>
              <a:t>Process to serve individuals</a:t>
            </a:r>
          </a:p>
          <a:p>
            <a:pPr algn="l">
              <a:spcBef>
                <a:spcPts val="1800"/>
              </a:spcBef>
            </a:pPr>
            <a:r>
              <a:rPr lang="en-US" dirty="0">
                <a:solidFill>
                  <a:schemeClr val="tx1"/>
                </a:solidFill>
              </a:rPr>
              <a:t>Partner collaborate on service delivery to maximize benefits </a:t>
            </a:r>
          </a:p>
        </p:txBody>
      </p:sp>
      <p:sp>
        <p:nvSpPr>
          <p:cNvPr id="4" name="Slide Number Placeholder 3">
            <a:extLst>
              <a:ext uri="{FF2B5EF4-FFF2-40B4-BE49-F238E27FC236}">
                <a16:creationId xmlns:a16="http://schemas.microsoft.com/office/drawing/2014/main" id="{817B2F8B-7E86-3F4E-B437-1F850DB14BDA}"/>
              </a:ext>
            </a:extLst>
          </p:cNvPr>
          <p:cNvSpPr>
            <a:spLocks noGrp="1"/>
          </p:cNvSpPr>
          <p:nvPr>
            <p:ph type="sldNum" sz="quarter" idx="12"/>
          </p:nvPr>
        </p:nvSpPr>
        <p:spPr/>
        <p:txBody>
          <a:bodyPr/>
          <a:lstStyle/>
          <a:p>
            <a:fld id="{62E03C93-A8B5-5E4D-ADDE-FACFC10B3CD1}" type="slidenum">
              <a:rPr lang="en-US" smtClean="0"/>
              <a:pPr/>
              <a:t>24</a:t>
            </a:fld>
            <a:endParaRPr lang="en-US"/>
          </a:p>
        </p:txBody>
      </p:sp>
      <p:sp>
        <p:nvSpPr>
          <p:cNvPr id="5" name="TextBox 4">
            <a:extLst>
              <a:ext uri="{FF2B5EF4-FFF2-40B4-BE49-F238E27FC236}">
                <a16:creationId xmlns:a16="http://schemas.microsoft.com/office/drawing/2014/main" id="{50AD2552-CC38-B444-B8A1-8469E5416FCD}"/>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20</a:t>
            </a:r>
          </a:p>
        </p:txBody>
      </p:sp>
      <p:grpSp>
        <p:nvGrpSpPr>
          <p:cNvPr id="7" name="Group 6">
            <a:extLst>
              <a:ext uri="{FF2B5EF4-FFF2-40B4-BE49-F238E27FC236}">
                <a16:creationId xmlns:a16="http://schemas.microsoft.com/office/drawing/2014/main" id="{8B401DA7-AD7E-D645-8C2D-6772EF61B87C}"/>
              </a:ext>
            </a:extLst>
          </p:cNvPr>
          <p:cNvGrpSpPr/>
          <p:nvPr/>
        </p:nvGrpSpPr>
        <p:grpSpPr>
          <a:xfrm>
            <a:off x="10200199" y="4912053"/>
            <a:ext cx="1563624" cy="1563624"/>
            <a:chOff x="4438484" y="3033018"/>
            <a:chExt cx="2773163" cy="2773163"/>
          </a:xfrm>
        </p:grpSpPr>
        <p:sp>
          <p:nvSpPr>
            <p:cNvPr id="8" name="Oval 7">
              <a:extLst>
                <a:ext uri="{FF2B5EF4-FFF2-40B4-BE49-F238E27FC236}">
                  <a16:creationId xmlns:a16="http://schemas.microsoft.com/office/drawing/2014/main" id="{F2B45A78-230A-C443-926D-D62CCC4DB910}"/>
                </a:ext>
              </a:extLst>
            </p:cNvPr>
            <p:cNvSpPr/>
            <p:nvPr/>
          </p:nvSpPr>
          <p:spPr>
            <a:xfrm>
              <a:off x="4438484" y="3033018"/>
              <a:ext cx="2773163" cy="2773163"/>
            </a:xfrm>
            <a:prstGeom prst="ellipse">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9" name="Oval 4">
              <a:extLst>
                <a:ext uri="{FF2B5EF4-FFF2-40B4-BE49-F238E27FC236}">
                  <a16:creationId xmlns:a16="http://schemas.microsoft.com/office/drawing/2014/main" id="{9F5CDEE2-F2FD-5343-B093-8C7620275A2D}"/>
                </a:ext>
              </a:extLst>
            </p:cNvPr>
            <p:cNvSpPr txBox="1"/>
            <p:nvPr/>
          </p:nvSpPr>
          <p:spPr>
            <a:xfrm>
              <a:off x="4438484" y="3033018"/>
              <a:ext cx="2773163" cy="277316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52616" tIns="22860" rIns="152616" bIns="22860" numCol="1" spcCol="1270" anchor="ctr" anchorCtr="1">
              <a:noAutofit/>
            </a:bodyPr>
            <a:lstStyle/>
            <a:p>
              <a:pPr marL="0" lvl="0" indent="0" algn="ctr" defTabSz="800100">
                <a:lnSpc>
                  <a:spcPct val="90000"/>
                </a:lnSpc>
                <a:spcBef>
                  <a:spcPct val="0"/>
                </a:spcBef>
                <a:spcAft>
                  <a:spcPct val="35000"/>
                </a:spcAft>
                <a:buNone/>
              </a:pPr>
              <a:r>
                <a:rPr lang="en-US" sz="1400" b="1" kern="1200"/>
                <a:t>Program Plan </a:t>
              </a:r>
            </a:p>
          </p:txBody>
        </p:sp>
      </p:grpSp>
    </p:spTree>
    <p:extLst>
      <p:ext uri="{BB962C8B-B14F-4D97-AF65-F5344CB8AC3E}">
        <p14:creationId xmlns:p14="http://schemas.microsoft.com/office/powerpoint/2010/main" val="4209274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A198F3-A69E-1049-909B-8127E5363EA2}"/>
              </a:ext>
            </a:extLst>
          </p:cNvPr>
          <p:cNvSpPr/>
          <p:nvPr/>
        </p:nvSpPr>
        <p:spPr>
          <a:xfrm>
            <a:off x="757765" y="1403879"/>
            <a:ext cx="10676467" cy="482388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29EAF8BE-EE1F-DD43-BF92-E561D9EF3AC3}"/>
              </a:ext>
            </a:extLst>
          </p:cNvPr>
          <p:cNvSpPr>
            <a:spLocks noGrp="1"/>
          </p:cNvSpPr>
          <p:nvPr>
            <p:ph type="title"/>
          </p:nvPr>
        </p:nvSpPr>
        <p:spPr>
          <a:xfrm>
            <a:off x="2823413" y="813367"/>
            <a:ext cx="7616143" cy="561049"/>
          </a:xfrm>
        </p:spPr>
        <p:txBody>
          <a:bodyPr>
            <a:noAutofit/>
          </a:bodyPr>
          <a:lstStyle/>
          <a:p>
            <a:pPr algn="ctr"/>
            <a:r>
              <a:rPr lang="en-US" sz="3600" dirty="0"/>
              <a:t>Program Plan</a:t>
            </a:r>
            <a:br>
              <a:rPr lang="en-US" sz="3600" dirty="0"/>
            </a:br>
            <a:endParaRPr lang="en-US" sz="3600" dirty="0"/>
          </a:p>
        </p:txBody>
      </p:sp>
      <p:sp>
        <p:nvSpPr>
          <p:cNvPr id="3" name="Content Placeholder 2">
            <a:extLst>
              <a:ext uri="{FF2B5EF4-FFF2-40B4-BE49-F238E27FC236}">
                <a16:creationId xmlns:a16="http://schemas.microsoft.com/office/drawing/2014/main" id="{90986870-E1BF-2346-962C-B827A3489B7C}"/>
              </a:ext>
            </a:extLst>
          </p:cNvPr>
          <p:cNvSpPr>
            <a:spLocks noGrp="1"/>
          </p:cNvSpPr>
          <p:nvPr>
            <p:ph idx="1"/>
          </p:nvPr>
        </p:nvSpPr>
        <p:spPr>
          <a:xfrm>
            <a:off x="1390859" y="1651794"/>
            <a:ext cx="8809340" cy="4266868"/>
          </a:xfrm>
        </p:spPr>
        <p:txBody>
          <a:bodyPr>
            <a:normAutofit lnSpcReduction="10000"/>
          </a:bodyPr>
          <a:lstStyle/>
          <a:p>
            <a:pPr algn="l">
              <a:spcBef>
                <a:spcPts val="1800"/>
              </a:spcBef>
            </a:pPr>
            <a:r>
              <a:rPr lang="en-US" dirty="0">
                <a:solidFill>
                  <a:schemeClr val="tx1"/>
                </a:solidFill>
              </a:rPr>
              <a:t>Quality of training providers and credentials </a:t>
            </a:r>
          </a:p>
          <a:p>
            <a:pPr algn="l">
              <a:spcBef>
                <a:spcPts val="1800"/>
              </a:spcBef>
            </a:pPr>
            <a:r>
              <a:rPr lang="en-US" dirty="0">
                <a:solidFill>
                  <a:schemeClr val="tx1"/>
                </a:solidFill>
              </a:rPr>
              <a:t>Support services and barrier reduction delivery </a:t>
            </a:r>
          </a:p>
          <a:p>
            <a:pPr algn="l">
              <a:spcBef>
                <a:spcPts val="1800"/>
              </a:spcBef>
            </a:pPr>
            <a:r>
              <a:rPr lang="en-US" dirty="0">
                <a:solidFill>
                  <a:schemeClr val="tx1"/>
                </a:solidFill>
              </a:rPr>
              <a:t>Process for placement in employment or post secondary education</a:t>
            </a:r>
          </a:p>
          <a:p>
            <a:pPr algn="l">
              <a:spcBef>
                <a:spcPts val="1800"/>
              </a:spcBef>
            </a:pPr>
            <a:r>
              <a:rPr lang="en-US" dirty="0">
                <a:solidFill>
                  <a:schemeClr val="tx1"/>
                </a:solidFill>
              </a:rPr>
              <a:t>Coordination with partners programs on referrals</a:t>
            </a:r>
          </a:p>
          <a:p>
            <a:pPr algn="l">
              <a:spcBef>
                <a:spcPts val="1800"/>
              </a:spcBef>
            </a:pPr>
            <a:r>
              <a:rPr lang="en-US" dirty="0">
                <a:solidFill>
                  <a:schemeClr val="tx1"/>
                </a:solidFill>
              </a:rPr>
              <a:t>Program assessments</a:t>
            </a:r>
          </a:p>
          <a:p>
            <a:pPr algn="l">
              <a:spcBef>
                <a:spcPts val="1800"/>
              </a:spcBef>
            </a:pPr>
            <a:r>
              <a:rPr lang="en-US" dirty="0">
                <a:solidFill>
                  <a:schemeClr val="tx1"/>
                </a:solidFill>
              </a:rPr>
              <a:t>Program implementation timeline and training program summary</a:t>
            </a:r>
          </a:p>
          <a:p>
            <a:pPr algn="l">
              <a:spcBef>
                <a:spcPts val="1800"/>
              </a:spcBef>
            </a:pPr>
            <a:endParaRPr lang="en-US" dirty="0">
              <a:solidFill>
                <a:schemeClr val="tx1"/>
              </a:solidFill>
            </a:endParaRPr>
          </a:p>
          <a:p>
            <a:pPr marL="0" indent="0" algn="l">
              <a:spcBef>
                <a:spcPts val="180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17B2F8B-7E86-3F4E-B437-1F850DB14BDA}"/>
              </a:ext>
            </a:extLst>
          </p:cNvPr>
          <p:cNvSpPr>
            <a:spLocks noGrp="1"/>
          </p:cNvSpPr>
          <p:nvPr>
            <p:ph type="sldNum" sz="quarter" idx="12"/>
          </p:nvPr>
        </p:nvSpPr>
        <p:spPr/>
        <p:txBody>
          <a:bodyPr/>
          <a:lstStyle/>
          <a:p>
            <a:fld id="{62E03C93-A8B5-5E4D-ADDE-FACFC10B3CD1}" type="slidenum">
              <a:rPr lang="en-US" smtClean="0"/>
              <a:pPr/>
              <a:t>25</a:t>
            </a:fld>
            <a:endParaRPr lang="en-US"/>
          </a:p>
        </p:txBody>
      </p:sp>
      <p:sp>
        <p:nvSpPr>
          <p:cNvPr id="5" name="TextBox 4">
            <a:extLst>
              <a:ext uri="{FF2B5EF4-FFF2-40B4-BE49-F238E27FC236}">
                <a16:creationId xmlns:a16="http://schemas.microsoft.com/office/drawing/2014/main" id="{50AD2552-CC38-B444-B8A1-8469E5416FCD}"/>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20</a:t>
            </a:r>
          </a:p>
        </p:txBody>
      </p:sp>
      <p:grpSp>
        <p:nvGrpSpPr>
          <p:cNvPr id="7" name="Group 6">
            <a:extLst>
              <a:ext uri="{FF2B5EF4-FFF2-40B4-BE49-F238E27FC236}">
                <a16:creationId xmlns:a16="http://schemas.microsoft.com/office/drawing/2014/main" id="{8B401DA7-AD7E-D645-8C2D-6772EF61B87C}"/>
              </a:ext>
            </a:extLst>
          </p:cNvPr>
          <p:cNvGrpSpPr/>
          <p:nvPr/>
        </p:nvGrpSpPr>
        <p:grpSpPr>
          <a:xfrm>
            <a:off x="10200199" y="4912053"/>
            <a:ext cx="1563624" cy="1563624"/>
            <a:chOff x="4438484" y="3033018"/>
            <a:chExt cx="2773163" cy="2773163"/>
          </a:xfrm>
        </p:grpSpPr>
        <p:sp>
          <p:nvSpPr>
            <p:cNvPr id="8" name="Oval 7">
              <a:extLst>
                <a:ext uri="{FF2B5EF4-FFF2-40B4-BE49-F238E27FC236}">
                  <a16:creationId xmlns:a16="http://schemas.microsoft.com/office/drawing/2014/main" id="{F2B45A78-230A-C443-926D-D62CCC4DB910}"/>
                </a:ext>
              </a:extLst>
            </p:cNvPr>
            <p:cNvSpPr/>
            <p:nvPr/>
          </p:nvSpPr>
          <p:spPr>
            <a:xfrm>
              <a:off x="4438484" y="3033018"/>
              <a:ext cx="2773163" cy="2773163"/>
            </a:xfrm>
            <a:prstGeom prst="ellipse">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9" name="Oval 4">
              <a:extLst>
                <a:ext uri="{FF2B5EF4-FFF2-40B4-BE49-F238E27FC236}">
                  <a16:creationId xmlns:a16="http://schemas.microsoft.com/office/drawing/2014/main" id="{9F5CDEE2-F2FD-5343-B093-8C7620275A2D}"/>
                </a:ext>
              </a:extLst>
            </p:cNvPr>
            <p:cNvSpPr txBox="1"/>
            <p:nvPr/>
          </p:nvSpPr>
          <p:spPr>
            <a:xfrm>
              <a:off x="4438484" y="3033018"/>
              <a:ext cx="2773163" cy="277316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52616" tIns="22860" rIns="152616" bIns="22860" numCol="1" spcCol="1270" anchor="ctr" anchorCtr="1">
              <a:noAutofit/>
            </a:bodyPr>
            <a:lstStyle/>
            <a:p>
              <a:pPr marL="0" lvl="0" indent="0" algn="ctr" defTabSz="800100">
                <a:lnSpc>
                  <a:spcPct val="90000"/>
                </a:lnSpc>
                <a:spcBef>
                  <a:spcPct val="0"/>
                </a:spcBef>
                <a:spcAft>
                  <a:spcPct val="35000"/>
                </a:spcAft>
                <a:buNone/>
              </a:pPr>
              <a:r>
                <a:rPr lang="en-US" sz="1400" b="1" kern="1200"/>
                <a:t>Program Plan </a:t>
              </a:r>
            </a:p>
          </p:txBody>
        </p:sp>
      </p:grpSp>
    </p:spTree>
    <p:extLst>
      <p:ext uri="{BB962C8B-B14F-4D97-AF65-F5344CB8AC3E}">
        <p14:creationId xmlns:p14="http://schemas.microsoft.com/office/powerpoint/2010/main" val="110710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9EBC661-276D-4648-A69D-D37B9E41FFE5}"/>
              </a:ext>
            </a:extLst>
          </p:cNvPr>
          <p:cNvSpPr/>
          <p:nvPr/>
        </p:nvSpPr>
        <p:spPr>
          <a:xfrm>
            <a:off x="757765" y="1403879"/>
            <a:ext cx="10676467" cy="482388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DAF65D69-09F6-3249-8ECE-4D5BF405C371}"/>
              </a:ext>
            </a:extLst>
          </p:cNvPr>
          <p:cNvSpPr>
            <a:spLocks noGrp="1"/>
          </p:cNvSpPr>
          <p:nvPr>
            <p:ph type="title"/>
          </p:nvPr>
        </p:nvSpPr>
        <p:spPr>
          <a:xfrm>
            <a:off x="2705071" y="394640"/>
            <a:ext cx="9201553" cy="1507302"/>
          </a:xfrm>
        </p:spPr>
        <p:txBody>
          <a:bodyPr>
            <a:noAutofit/>
          </a:bodyPr>
          <a:lstStyle/>
          <a:p>
            <a:pPr algn="ctr"/>
            <a:r>
              <a:rPr lang="en-US" sz="3600"/>
              <a:t>Budget Narrative, Cost Effectiveness, Return on Investment, and Sustainability</a:t>
            </a:r>
            <a:br>
              <a:rPr lang="en-US" sz="3600"/>
            </a:br>
            <a:endParaRPr lang="en-US" sz="3600"/>
          </a:p>
        </p:txBody>
      </p:sp>
      <p:sp>
        <p:nvSpPr>
          <p:cNvPr id="3" name="Content Placeholder 2">
            <a:extLst>
              <a:ext uri="{FF2B5EF4-FFF2-40B4-BE49-F238E27FC236}">
                <a16:creationId xmlns:a16="http://schemas.microsoft.com/office/drawing/2014/main" id="{D4E3BB63-820C-4749-A9D6-5AD38FF58E6D}"/>
              </a:ext>
            </a:extLst>
          </p:cNvPr>
          <p:cNvSpPr>
            <a:spLocks noGrp="1"/>
          </p:cNvSpPr>
          <p:nvPr>
            <p:ph idx="1"/>
          </p:nvPr>
        </p:nvSpPr>
        <p:spPr>
          <a:xfrm>
            <a:off x="838200" y="1884487"/>
            <a:ext cx="10515600" cy="4292476"/>
          </a:xfrm>
        </p:spPr>
        <p:txBody>
          <a:bodyPr vert="horz" lIns="91440" tIns="45720" rIns="91440" bIns="45720" rtlCol="0" anchor="t">
            <a:normAutofit fontScale="92500" lnSpcReduction="10000"/>
          </a:bodyPr>
          <a:lstStyle/>
          <a:p>
            <a:pPr>
              <a:spcBef>
                <a:spcPts val="3000"/>
              </a:spcBef>
            </a:pPr>
            <a:r>
              <a:rPr lang="en-US" dirty="0">
                <a:solidFill>
                  <a:schemeClr val="tx1"/>
                </a:solidFill>
              </a:rPr>
              <a:t>Justification of budget and analysis of the cost efficiency in relationship to planned outcomes</a:t>
            </a:r>
          </a:p>
          <a:p>
            <a:pPr marL="228600" lvl="1">
              <a:spcBef>
                <a:spcPts val="3000"/>
              </a:spcBef>
            </a:pPr>
            <a:r>
              <a:rPr lang="en-US" sz="2800" dirty="0">
                <a:solidFill>
                  <a:schemeClr val="tx1"/>
                </a:solidFill>
              </a:rPr>
              <a:t>Detailed narrative of each line items costs needs to be included in the budget template</a:t>
            </a:r>
            <a:endParaRPr lang="en-US" sz="2800" dirty="0">
              <a:solidFill>
                <a:schemeClr val="tx1"/>
              </a:solidFill>
              <a:cs typeface="Calibri"/>
            </a:endParaRPr>
          </a:p>
          <a:p>
            <a:pPr>
              <a:spcBef>
                <a:spcPts val="3000"/>
              </a:spcBef>
            </a:pPr>
            <a:r>
              <a:rPr lang="en-US" dirty="0">
                <a:solidFill>
                  <a:schemeClr val="tx1"/>
                </a:solidFill>
              </a:rPr>
              <a:t>Leveraged and matching funds (is not required but should be included to show the full picture of what funding sources are paying for what services )</a:t>
            </a:r>
          </a:p>
          <a:p>
            <a:pPr>
              <a:spcBef>
                <a:spcPts val="3000"/>
              </a:spcBef>
            </a:pPr>
            <a:r>
              <a:rPr lang="en-US" dirty="0">
                <a:solidFill>
                  <a:schemeClr val="tx1"/>
                </a:solidFill>
                <a:cs typeface="Calibri"/>
              </a:rPr>
              <a:t>Subcontract funded under the grant</a:t>
            </a:r>
          </a:p>
          <a:p>
            <a:pPr>
              <a:spcBef>
                <a:spcPts val="3000"/>
              </a:spcBef>
            </a:pPr>
            <a:r>
              <a:rPr lang="en-US" dirty="0">
                <a:solidFill>
                  <a:schemeClr val="tx1"/>
                </a:solidFill>
                <a:cs typeface="Calibri"/>
              </a:rPr>
              <a:t>Services provided through leveraged resources</a:t>
            </a:r>
          </a:p>
          <a:p>
            <a:pPr marL="0" indent="0" algn="l">
              <a:spcBef>
                <a:spcPts val="3000"/>
              </a:spcBef>
              <a:buNone/>
            </a:pPr>
            <a:endParaRPr lang="en-US" dirty="0">
              <a:solidFill>
                <a:schemeClr val="tx1"/>
              </a:solidFill>
              <a:cs typeface="Calibri"/>
            </a:endParaRPr>
          </a:p>
        </p:txBody>
      </p:sp>
      <p:sp>
        <p:nvSpPr>
          <p:cNvPr id="4" name="Slide Number Placeholder 3">
            <a:extLst>
              <a:ext uri="{FF2B5EF4-FFF2-40B4-BE49-F238E27FC236}">
                <a16:creationId xmlns:a16="http://schemas.microsoft.com/office/drawing/2014/main" id="{127E8618-F316-2849-A0B4-C4E6C554EFF1}"/>
              </a:ext>
            </a:extLst>
          </p:cNvPr>
          <p:cNvSpPr>
            <a:spLocks noGrp="1"/>
          </p:cNvSpPr>
          <p:nvPr>
            <p:ph type="sldNum" sz="quarter" idx="12"/>
          </p:nvPr>
        </p:nvSpPr>
        <p:spPr/>
        <p:txBody>
          <a:bodyPr/>
          <a:lstStyle/>
          <a:p>
            <a:fld id="{62E03C93-A8B5-5E4D-ADDE-FACFC10B3CD1}" type="slidenum">
              <a:rPr lang="en-US" smtClean="0"/>
              <a:pPr/>
              <a:t>26</a:t>
            </a:fld>
            <a:endParaRPr lang="en-US"/>
          </a:p>
        </p:txBody>
      </p:sp>
      <p:sp>
        <p:nvSpPr>
          <p:cNvPr id="5" name="TextBox 4">
            <a:extLst>
              <a:ext uri="{FF2B5EF4-FFF2-40B4-BE49-F238E27FC236}">
                <a16:creationId xmlns:a16="http://schemas.microsoft.com/office/drawing/2014/main" id="{56E3F74D-86B8-444F-8428-27E3B17D2D33}"/>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21</a:t>
            </a:r>
          </a:p>
        </p:txBody>
      </p:sp>
      <p:grpSp>
        <p:nvGrpSpPr>
          <p:cNvPr id="7" name="Group 6">
            <a:extLst>
              <a:ext uri="{FF2B5EF4-FFF2-40B4-BE49-F238E27FC236}">
                <a16:creationId xmlns:a16="http://schemas.microsoft.com/office/drawing/2014/main" id="{29556D83-779F-9A4C-8EF5-258265A62CA7}"/>
              </a:ext>
            </a:extLst>
          </p:cNvPr>
          <p:cNvGrpSpPr/>
          <p:nvPr/>
        </p:nvGrpSpPr>
        <p:grpSpPr>
          <a:xfrm>
            <a:off x="10571988" y="4917191"/>
            <a:ext cx="1563624" cy="1563624"/>
            <a:chOff x="6657015" y="3033018"/>
            <a:chExt cx="2773163" cy="2773163"/>
          </a:xfrm>
        </p:grpSpPr>
        <p:sp>
          <p:nvSpPr>
            <p:cNvPr id="8" name="Oval 7">
              <a:extLst>
                <a:ext uri="{FF2B5EF4-FFF2-40B4-BE49-F238E27FC236}">
                  <a16:creationId xmlns:a16="http://schemas.microsoft.com/office/drawing/2014/main" id="{4F0B9D03-9B1A-D041-AE85-B33F8ECF3D2F}"/>
                </a:ext>
              </a:extLst>
            </p:cNvPr>
            <p:cNvSpPr/>
            <p:nvPr/>
          </p:nvSpPr>
          <p:spPr>
            <a:xfrm>
              <a:off x="6657015" y="3033018"/>
              <a:ext cx="2773163" cy="2773163"/>
            </a:xfrm>
            <a:prstGeom prst="ellipse">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9" name="Oval 4">
              <a:extLst>
                <a:ext uri="{FF2B5EF4-FFF2-40B4-BE49-F238E27FC236}">
                  <a16:creationId xmlns:a16="http://schemas.microsoft.com/office/drawing/2014/main" id="{A66BA5A0-9C1F-C244-9F62-92768F9966FB}"/>
                </a:ext>
              </a:extLst>
            </p:cNvPr>
            <p:cNvSpPr txBox="1"/>
            <p:nvPr/>
          </p:nvSpPr>
          <p:spPr>
            <a:xfrm>
              <a:off x="7063135" y="3439138"/>
              <a:ext cx="1960923" cy="196092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52616" tIns="20320" rIns="152616" bIns="20320" numCol="1" spcCol="1270" anchor="ctr" anchorCtr="0">
              <a:noAutofit/>
            </a:bodyPr>
            <a:lstStyle/>
            <a:p>
              <a:pPr marL="0" lvl="0" indent="0" algn="ctr" defTabSz="711200">
                <a:lnSpc>
                  <a:spcPct val="90000"/>
                </a:lnSpc>
                <a:spcBef>
                  <a:spcPct val="0"/>
                </a:spcBef>
                <a:spcAft>
                  <a:spcPct val="35000"/>
                </a:spcAft>
                <a:buNone/>
              </a:pPr>
              <a:r>
                <a:rPr lang="en-US" sz="900" b="1" kern="1200"/>
                <a:t>Budget Narrative, Cost Effectiveness, Return on Investment, Sustainability</a:t>
              </a:r>
            </a:p>
          </p:txBody>
        </p:sp>
      </p:grpSp>
    </p:spTree>
    <p:extLst>
      <p:ext uri="{BB962C8B-B14F-4D97-AF65-F5344CB8AC3E}">
        <p14:creationId xmlns:p14="http://schemas.microsoft.com/office/powerpoint/2010/main" val="1970455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BA26FF0-5329-1943-A401-3A3EC660552F}"/>
              </a:ext>
            </a:extLst>
          </p:cNvPr>
          <p:cNvSpPr/>
          <p:nvPr/>
        </p:nvSpPr>
        <p:spPr>
          <a:xfrm>
            <a:off x="995989" y="1594387"/>
            <a:ext cx="10676467" cy="482388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6DA8DFC2-AAF0-6F48-B088-87A9424E184E}"/>
              </a:ext>
            </a:extLst>
          </p:cNvPr>
          <p:cNvSpPr>
            <a:spLocks noGrp="1"/>
          </p:cNvSpPr>
          <p:nvPr>
            <p:ph type="title"/>
          </p:nvPr>
        </p:nvSpPr>
        <p:spPr>
          <a:xfrm>
            <a:off x="2772943" y="647331"/>
            <a:ext cx="7616143" cy="561049"/>
          </a:xfrm>
        </p:spPr>
        <p:txBody>
          <a:bodyPr>
            <a:noAutofit/>
          </a:bodyPr>
          <a:lstStyle/>
          <a:p>
            <a:pPr algn="ctr"/>
            <a:r>
              <a:rPr lang="en-US" sz="3600" dirty="0"/>
              <a:t>Performance Goals</a:t>
            </a:r>
          </a:p>
        </p:txBody>
      </p:sp>
      <p:sp>
        <p:nvSpPr>
          <p:cNvPr id="3" name="Content Placeholder 2">
            <a:extLst>
              <a:ext uri="{FF2B5EF4-FFF2-40B4-BE49-F238E27FC236}">
                <a16:creationId xmlns:a16="http://schemas.microsoft.com/office/drawing/2014/main" id="{8DD1E58D-F9B9-B541-BE34-61375E30AD83}"/>
              </a:ext>
            </a:extLst>
          </p:cNvPr>
          <p:cNvSpPr>
            <a:spLocks noGrp="1"/>
          </p:cNvSpPr>
          <p:nvPr>
            <p:ph idx="1"/>
          </p:nvPr>
        </p:nvSpPr>
        <p:spPr>
          <a:xfrm>
            <a:off x="995989" y="1805352"/>
            <a:ext cx="9826086" cy="4602163"/>
          </a:xfrm>
        </p:spPr>
        <p:txBody>
          <a:bodyPr>
            <a:normAutofit fontScale="92500" lnSpcReduction="10000"/>
          </a:bodyPr>
          <a:lstStyle/>
          <a:p>
            <a:pPr algn="l">
              <a:spcBef>
                <a:spcPts val="3000"/>
              </a:spcBef>
            </a:pPr>
            <a:r>
              <a:rPr lang="en-US" sz="2600" dirty="0">
                <a:solidFill>
                  <a:schemeClr val="tx1"/>
                </a:solidFill>
              </a:rPr>
              <a:t>Performance Goals indicate goals for each training programs.</a:t>
            </a: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enrolled in the program  </a:t>
            </a: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completing the program  </a:t>
            </a: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obtaining credential(s)  </a:t>
            </a:r>
            <a:endParaRPr lang="en-US" sz="1800" b="0" i="0" dirty="0">
              <a:solidFill>
                <a:schemeClr val="tx1"/>
              </a:solidFill>
              <a:effectLst/>
              <a:latin typeface="Calibri" panose="020F0502020204030204" pitchFamily="34" charset="0"/>
            </a:endParaRP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that achieve a measurable skill gain </a:t>
            </a: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placed in post-secondary education  </a:t>
            </a: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placed in unsubsidized employment   </a:t>
            </a:r>
            <a:endParaRPr lang="en-US" sz="1800" b="0" i="0" dirty="0">
              <a:solidFill>
                <a:schemeClr val="tx1"/>
              </a:solidFill>
              <a:effectLst/>
              <a:latin typeface="Calibri" panose="020F0502020204030204" pitchFamily="34" charset="0"/>
            </a:endParaRP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retained in unsubsidized employment for 6 and 12 months  </a:t>
            </a:r>
            <a:endParaRPr lang="en-US" sz="1800" b="0" i="0" dirty="0">
              <a:solidFill>
                <a:schemeClr val="tx1"/>
              </a:solidFill>
              <a:effectLst/>
              <a:latin typeface="Calibri" panose="020F0502020204030204" pitchFamily="34" charset="0"/>
            </a:endParaRPr>
          </a:p>
          <a:p>
            <a:pPr lvl="1" fontAlgn="base">
              <a:buFont typeface="Arial" panose="020B0604020202020204" pitchFamily="34" charset="0"/>
              <a:buChar char="•"/>
            </a:pPr>
            <a:r>
              <a:rPr lang="en-US" sz="1800" b="0" i="0" dirty="0">
                <a:solidFill>
                  <a:schemeClr val="tx1"/>
                </a:solidFill>
                <a:effectLst/>
                <a:latin typeface="Arial" panose="020B0604020202020204" pitchFamily="34" charset="0"/>
              </a:rPr>
              <a:t>Number of individuals experiencing a wage/benefit increase  </a:t>
            </a:r>
          </a:p>
          <a:p>
            <a:pPr algn="l">
              <a:spcBef>
                <a:spcPts val="3000"/>
              </a:spcBef>
            </a:pPr>
            <a:r>
              <a:rPr lang="en-US" sz="2600" dirty="0">
                <a:solidFill>
                  <a:schemeClr val="tx1"/>
                </a:solidFill>
              </a:rPr>
              <a:t>Performance Standard: Acceptable performance for the above measures is set at 75% of the planned goal. </a:t>
            </a:r>
          </a:p>
          <a:p>
            <a:pPr algn="l">
              <a:spcBef>
                <a:spcPts val="3000"/>
              </a:spcBef>
            </a:pPr>
            <a:r>
              <a:rPr lang="en-US" sz="2600" dirty="0">
                <a:solidFill>
                  <a:schemeClr val="tx1"/>
                </a:solidFill>
              </a:rPr>
              <a:t>Additional Metrics will be evaluated for efficiency and effectiveness of employment and training services.</a:t>
            </a:r>
          </a:p>
        </p:txBody>
      </p:sp>
      <p:sp>
        <p:nvSpPr>
          <p:cNvPr id="4" name="Slide Number Placeholder 3">
            <a:extLst>
              <a:ext uri="{FF2B5EF4-FFF2-40B4-BE49-F238E27FC236}">
                <a16:creationId xmlns:a16="http://schemas.microsoft.com/office/drawing/2014/main" id="{4A7DABC3-E04A-B247-B7D8-6E66650F12E0}"/>
              </a:ext>
            </a:extLst>
          </p:cNvPr>
          <p:cNvSpPr>
            <a:spLocks noGrp="1"/>
          </p:cNvSpPr>
          <p:nvPr>
            <p:ph type="sldNum" sz="quarter" idx="12"/>
          </p:nvPr>
        </p:nvSpPr>
        <p:spPr/>
        <p:txBody>
          <a:bodyPr/>
          <a:lstStyle/>
          <a:p>
            <a:fld id="{62E03C93-A8B5-5E4D-ADDE-FACFC10B3CD1}" type="slidenum">
              <a:rPr lang="en-US" smtClean="0"/>
              <a:pPr/>
              <a:t>27</a:t>
            </a:fld>
            <a:endParaRPr lang="en-US"/>
          </a:p>
        </p:txBody>
      </p:sp>
      <p:sp>
        <p:nvSpPr>
          <p:cNvPr id="5" name="TextBox 4">
            <a:extLst>
              <a:ext uri="{FF2B5EF4-FFF2-40B4-BE49-F238E27FC236}">
                <a16:creationId xmlns:a16="http://schemas.microsoft.com/office/drawing/2014/main" id="{F1C7EC94-E3CB-8E40-A69F-3BE6F452E93D}"/>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21</a:t>
            </a:r>
          </a:p>
        </p:txBody>
      </p:sp>
      <p:grpSp>
        <p:nvGrpSpPr>
          <p:cNvPr id="7" name="Group 6">
            <a:extLst>
              <a:ext uri="{FF2B5EF4-FFF2-40B4-BE49-F238E27FC236}">
                <a16:creationId xmlns:a16="http://schemas.microsoft.com/office/drawing/2014/main" id="{FE440D3D-83DA-AC41-89C5-FB9EF87311F3}"/>
              </a:ext>
            </a:extLst>
          </p:cNvPr>
          <p:cNvGrpSpPr/>
          <p:nvPr/>
        </p:nvGrpSpPr>
        <p:grpSpPr>
          <a:xfrm>
            <a:off x="10729777" y="4987458"/>
            <a:ext cx="1569780" cy="1563624"/>
            <a:chOff x="8875546" y="3033018"/>
            <a:chExt cx="2784081" cy="2773163"/>
          </a:xfrm>
        </p:grpSpPr>
        <p:sp>
          <p:nvSpPr>
            <p:cNvPr id="8" name="Oval 7">
              <a:extLst>
                <a:ext uri="{FF2B5EF4-FFF2-40B4-BE49-F238E27FC236}">
                  <a16:creationId xmlns:a16="http://schemas.microsoft.com/office/drawing/2014/main" id="{9A516003-C428-8944-8206-D2488EAA111D}"/>
                </a:ext>
              </a:extLst>
            </p:cNvPr>
            <p:cNvSpPr/>
            <p:nvPr/>
          </p:nvSpPr>
          <p:spPr>
            <a:xfrm>
              <a:off x="8875546" y="3033018"/>
              <a:ext cx="2773163" cy="2773163"/>
            </a:xfrm>
            <a:prstGeom prst="ellipse">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a:outerShdw blurRad="50800" dist="38100" dir="5400000" algn="t"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tx1"/>
            </a:fontRef>
          </p:style>
        </p:sp>
        <p:sp>
          <p:nvSpPr>
            <p:cNvPr id="9" name="Oval 4">
              <a:extLst>
                <a:ext uri="{FF2B5EF4-FFF2-40B4-BE49-F238E27FC236}">
                  <a16:creationId xmlns:a16="http://schemas.microsoft.com/office/drawing/2014/main" id="{9C119F20-8E83-2B48-AAD0-4D3E605A54F6}"/>
                </a:ext>
              </a:extLst>
            </p:cNvPr>
            <p:cNvSpPr txBox="1"/>
            <p:nvPr/>
          </p:nvSpPr>
          <p:spPr>
            <a:xfrm>
              <a:off x="8875546" y="3439138"/>
              <a:ext cx="2784081" cy="196092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52616" tIns="22860" rIns="152616" bIns="22860" numCol="1" spcCol="1270" anchor="ctr" anchorCtr="0">
              <a:noAutofit/>
            </a:bodyPr>
            <a:lstStyle/>
            <a:p>
              <a:pPr marL="0" lvl="0" indent="0" algn="ctr" defTabSz="800100">
                <a:lnSpc>
                  <a:spcPct val="90000"/>
                </a:lnSpc>
                <a:spcBef>
                  <a:spcPct val="0"/>
                </a:spcBef>
                <a:spcAft>
                  <a:spcPct val="35000"/>
                </a:spcAft>
                <a:buNone/>
              </a:pPr>
              <a:r>
                <a:rPr lang="en-US" sz="1400" b="1" kern="1200" dirty="0"/>
                <a:t>Program Goals</a:t>
              </a:r>
            </a:p>
          </p:txBody>
        </p:sp>
      </p:grpSp>
    </p:spTree>
    <p:extLst>
      <p:ext uri="{BB962C8B-B14F-4D97-AF65-F5344CB8AC3E}">
        <p14:creationId xmlns:p14="http://schemas.microsoft.com/office/powerpoint/2010/main" val="2678441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B17B5-7407-7A49-88F2-8CEA78644397}"/>
              </a:ext>
            </a:extLst>
          </p:cNvPr>
          <p:cNvSpPr>
            <a:spLocks noGrp="1"/>
          </p:cNvSpPr>
          <p:nvPr>
            <p:ph type="title"/>
          </p:nvPr>
        </p:nvSpPr>
        <p:spPr/>
        <p:txBody>
          <a:bodyPr>
            <a:noAutofit/>
          </a:bodyPr>
          <a:lstStyle/>
          <a:p>
            <a:pPr algn="ctr"/>
            <a:r>
              <a:rPr lang="en-US" sz="3600"/>
              <a:t>Documents for Submission</a:t>
            </a:r>
          </a:p>
        </p:txBody>
      </p:sp>
      <p:sp>
        <p:nvSpPr>
          <p:cNvPr id="3" name="Content Placeholder 2">
            <a:extLst>
              <a:ext uri="{FF2B5EF4-FFF2-40B4-BE49-F238E27FC236}">
                <a16:creationId xmlns:a16="http://schemas.microsoft.com/office/drawing/2014/main" id="{CE6312E9-A846-8047-ABCF-0F6464D1FDF1}"/>
              </a:ext>
            </a:extLst>
          </p:cNvPr>
          <p:cNvSpPr>
            <a:spLocks noGrp="1"/>
          </p:cNvSpPr>
          <p:nvPr>
            <p:ph idx="1"/>
          </p:nvPr>
        </p:nvSpPr>
        <p:spPr>
          <a:xfrm>
            <a:off x="1533236" y="1556699"/>
            <a:ext cx="9162473" cy="4585484"/>
          </a:xfrm>
        </p:spPr>
        <p:txBody>
          <a:bodyPr vert="horz" lIns="91440" tIns="45720" rIns="91440" bIns="45720" rtlCol="0" anchor="t">
            <a:normAutofit/>
          </a:bodyPr>
          <a:lstStyle/>
          <a:p>
            <a:pPr marL="0" indent="0">
              <a:buNone/>
            </a:pPr>
            <a:r>
              <a:rPr lang="en-US" dirty="0">
                <a:solidFill>
                  <a:schemeClr val="tx1"/>
                </a:solidFill>
              </a:rPr>
              <a:t>Standard Application Package:</a:t>
            </a:r>
          </a:p>
          <a:p>
            <a:pPr lvl="1"/>
            <a:r>
              <a:rPr lang="en-US" sz="2800" dirty="0">
                <a:solidFill>
                  <a:schemeClr val="tx1"/>
                </a:solidFill>
              </a:rPr>
              <a:t>DCEO Uniform Grant Application </a:t>
            </a:r>
          </a:p>
          <a:p>
            <a:pPr lvl="1">
              <a:buFont typeface="Arial" panose="020B0604020202020204" pitchFamily="34" charset="0"/>
              <a:buChar char="•"/>
            </a:pPr>
            <a:r>
              <a:rPr lang="en-US" sz="2800" dirty="0">
                <a:solidFill>
                  <a:schemeClr val="tx1"/>
                </a:solidFill>
              </a:rPr>
              <a:t>Uniform Budget Template</a:t>
            </a:r>
          </a:p>
          <a:p>
            <a:pPr lvl="1">
              <a:buFont typeface="Arial" panose="020B0604020202020204" pitchFamily="34" charset="0"/>
              <a:buChar char="•"/>
            </a:pPr>
            <a:r>
              <a:rPr lang="en-US" sz="2800" dirty="0">
                <a:solidFill>
                  <a:schemeClr val="tx1"/>
                </a:solidFill>
              </a:rPr>
              <a:t>Conflict of Interest Disclosure Form</a:t>
            </a:r>
            <a:endParaRPr lang="en-US" sz="2800" dirty="0">
              <a:solidFill>
                <a:schemeClr val="tx1"/>
              </a:solidFill>
              <a:cs typeface="Calibri"/>
            </a:endParaRPr>
          </a:p>
          <a:p>
            <a:pPr lvl="1">
              <a:buFont typeface="Arial" panose="020B0604020202020204" pitchFamily="34" charset="0"/>
              <a:buChar char="•"/>
            </a:pPr>
            <a:r>
              <a:rPr lang="en-US" sz="2800" dirty="0">
                <a:solidFill>
                  <a:schemeClr val="tx1"/>
                </a:solidFill>
              </a:rPr>
              <a:t>Mandatory Disclosure Form</a:t>
            </a:r>
            <a:endParaRPr lang="en-US" sz="2800" dirty="0">
              <a:solidFill>
                <a:schemeClr val="tx1"/>
              </a:solidFill>
              <a:cs typeface="Calibri"/>
            </a:endParaRPr>
          </a:p>
          <a:p>
            <a:pPr marL="0" indent="0">
              <a:buNone/>
            </a:pPr>
            <a:r>
              <a:rPr lang="en-US" dirty="0">
                <a:solidFill>
                  <a:schemeClr val="tx1"/>
                </a:solidFill>
              </a:rPr>
              <a:t>Programmatic Specific Items:</a:t>
            </a:r>
          </a:p>
          <a:p>
            <a:pPr lvl="1"/>
            <a:r>
              <a:rPr lang="en-US" sz="2800" dirty="0">
                <a:solidFill>
                  <a:schemeClr val="tx1"/>
                </a:solidFill>
              </a:rPr>
              <a:t>JTED Program Application</a:t>
            </a:r>
            <a:endParaRPr lang="en-US" sz="2800" dirty="0">
              <a:solidFill>
                <a:schemeClr val="tx1"/>
              </a:solidFill>
              <a:cs typeface="Calibri"/>
            </a:endParaRPr>
          </a:p>
          <a:p>
            <a:pPr lvl="1">
              <a:buFont typeface="Arial" panose="020B0604020202020204" pitchFamily="34" charset="0"/>
              <a:buChar char="•"/>
            </a:pPr>
            <a:r>
              <a:rPr lang="en-US" sz="2800" dirty="0">
                <a:solidFill>
                  <a:schemeClr val="tx1"/>
                </a:solidFill>
              </a:rPr>
              <a:t>Memorandum of Understanding (MOU) or Partnership Agreements (as applicable)</a:t>
            </a:r>
            <a:endParaRPr lang="en-US" sz="2800" dirty="0">
              <a:solidFill>
                <a:schemeClr val="tx1"/>
              </a:solidFill>
              <a:cs typeface="Calibri"/>
            </a:endParaRPr>
          </a:p>
        </p:txBody>
      </p:sp>
      <p:sp>
        <p:nvSpPr>
          <p:cNvPr id="4" name="Slide Number Placeholder 3">
            <a:extLst>
              <a:ext uri="{FF2B5EF4-FFF2-40B4-BE49-F238E27FC236}">
                <a16:creationId xmlns:a16="http://schemas.microsoft.com/office/drawing/2014/main" id="{6B4702DD-1301-1145-9533-583C6C987BD6}"/>
              </a:ext>
            </a:extLst>
          </p:cNvPr>
          <p:cNvSpPr>
            <a:spLocks noGrp="1"/>
          </p:cNvSpPr>
          <p:nvPr>
            <p:ph type="sldNum" sz="quarter" idx="12"/>
          </p:nvPr>
        </p:nvSpPr>
        <p:spPr/>
        <p:txBody>
          <a:bodyPr/>
          <a:lstStyle/>
          <a:p>
            <a:fld id="{62E03C93-A8B5-5E4D-ADDE-FACFC10B3CD1}" type="slidenum">
              <a:rPr lang="en-US" smtClean="0"/>
              <a:pPr/>
              <a:t>28</a:t>
            </a:fld>
            <a:endParaRPr lang="en-US"/>
          </a:p>
        </p:txBody>
      </p:sp>
      <p:sp>
        <p:nvSpPr>
          <p:cNvPr id="6" name="TextBox 5">
            <a:extLst>
              <a:ext uri="{FF2B5EF4-FFF2-40B4-BE49-F238E27FC236}">
                <a16:creationId xmlns:a16="http://schemas.microsoft.com/office/drawing/2014/main" id="{AC2D9F6F-8EF7-DA45-B06F-72D67AC81A9C}"/>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21-22</a:t>
            </a:r>
          </a:p>
        </p:txBody>
      </p:sp>
    </p:spTree>
    <p:extLst>
      <p:ext uri="{BB962C8B-B14F-4D97-AF65-F5344CB8AC3E}">
        <p14:creationId xmlns:p14="http://schemas.microsoft.com/office/powerpoint/2010/main" val="1749478412"/>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4FEA-2AAE-324E-A3C7-733EFB3F70AD}"/>
              </a:ext>
            </a:extLst>
          </p:cNvPr>
          <p:cNvSpPr>
            <a:spLocks noGrp="1"/>
          </p:cNvSpPr>
          <p:nvPr>
            <p:ph type="title"/>
          </p:nvPr>
        </p:nvSpPr>
        <p:spPr>
          <a:xfrm>
            <a:off x="2287928" y="681037"/>
            <a:ext cx="7616143" cy="561049"/>
          </a:xfrm>
        </p:spPr>
        <p:txBody>
          <a:bodyPr>
            <a:normAutofit fontScale="90000"/>
          </a:bodyPr>
          <a:lstStyle/>
          <a:p>
            <a:pPr algn="ctr"/>
            <a:r>
              <a:rPr lang="en-US">
                <a:latin typeface="+mn-lt"/>
              </a:rPr>
              <a:t>Review Criteria</a:t>
            </a:r>
          </a:p>
        </p:txBody>
      </p:sp>
      <p:sp>
        <p:nvSpPr>
          <p:cNvPr id="3" name="Content Placeholder 2">
            <a:extLst>
              <a:ext uri="{FF2B5EF4-FFF2-40B4-BE49-F238E27FC236}">
                <a16:creationId xmlns:a16="http://schemas.microsoft.com/office/drawing/2014/main" id="{F4C2B866-8F56-E140-BF0A-B0B95FA0F8C7}"/>
              </a:ext>
            </a:extLst>
          </p:cNvPr>
          <p:cNvSpPr>
            <a:spLocks noGrp="1"/>
          </p:cNvSpPr>
          <p:nvPr>
            <p:ph idx="1"/>
          </p:nvPr>
        </p:nvSpPr>
        <p:spPr>
          <a:xfrm>
            <a:off x="702733" y="1999634"/>
            <a:ext cx="4953000" cy="4058796"/>
          </a:xfrm>
        </p:spPr>
        <p:txBody>
          <a:bodyPr/>
          <a:lstStyle/>
          <a:p>
            <a:r>
              <a:rPr lang="en-US" dirty="0">
                <a:solidFill>
                  <a:schemeClr val="tx1"/>
                </a:solidFill>
              </a:rPr>
              <a:t>Applicant Capacity (25%)</a:t>
            </a:r>
          </a:p>
          <a:p>
            <a:r>
              <a:rPr lang="en-US" dirty="0">
                <a:solidFill>
                  <a:schemeClr val="tx1"/>
                </a:solidFill>
              </a:rPr>
              <a:t>Documentation of Need (15.5%)</a:t>
            </a:r>
          </a:p>
          <a:p>
            <a:r>
              <a:rPr lang="en-US" dirty="0">
                <a:solidFill>
                  <a:schemeClr val="tx1"/>
                </a:solidFill>
              </a:rPr>
              <a:t>Quality of Program Plan (44%)</a:t>
            </a:r>
          </a:p>
          <a:p>
            <a:r>
              <a:rPr lang="en-US" dirty="0">
                <a:solidFill>
                  <a:schemeClr val="tx1"/>
                </a:solidFill>
              </a:rPr>
              <a:t>Budget Narrative, Cost Effectiveness, Return on Investment, Sustainability (15.5%)</a:t>
            </a:r>
          </a:p>
          <a:p>
            <a:endParaRPr lang="en-US" dirty="0">
              <a:solidFill>
                <a:schemeClr val="tx1"/>
              </a:solidFill>
            </a:endParaRPr>
          </a:p>
        </p:txBody>
      </p:sp>
      <p:sp>
        <p:nvSpPr>
          <p:cNvPr id="4" name="Slide Number Placeholder 3">
            <a:extLst>
              <a:ext uri="{FF2B5EF4-FFF2-40B4-BE49-F238E27FC236}">
                <a16:creationId xmlns:a16="http://schemas.microsoft.com/office/drawing/2014/main" id="{909B3867-3C17-5942-A1CC-2BCF86177CD7}"/>
              </a:ext>
            </a:extLst>
          </p:cNvPr>
          <p:cNvSpPr>
            <a:spLocks noGrp="1"/>
          </p:cNvSpPr>
          <p:nvPr>
            <p:ph type="sldNum" sz="quarter" idx="12"/>
          </p:nvPr>
        </p:nvSpPr>
        <p:spPr/>
        <p:txBody>
          <a:bodyPr/>
          <a:lstStyle/>
          <a:p>
            <a:fld id="{62E03C93-A8B5-5E4D-ADDE-FACFC10B3CD1}" type="slidenum">
              <a:rPr lang="en-US" smtClean="0"/>
              <a:pPr/>
              <a:t>29</a:t>
            </a:fld>
            <a:endParaRPr lang="en-US"/>
          </a:p>
        </p:txBody>
      </p:sp>
      <p:pic>
        <p:nvPicPr>
          <p:cNvPr id="6" name="Graphic 5" descr="Calculator with solid fill">
            <a:extLst>
              <a:ext uri="{FF2B5EF4-FFF2-40B4-BE49-F238E27FC236}">
                <a16:creationId xmlns:a16="http://schemas.microsoft.com/office/drawing/2014/main" id="{30855C36-7089-4247-A1EF-98B239C640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16800" y="1587500"/>
            <a:ext cx="3683000" cy="3683000"/>
          </a:xfrm>
          <a:prstGeom prst="rect">
            <a:avLst/>
          </a:prstGeom>
        </p:spPr>
      </p:pic>
    </p:spTree>
    <p:extLst>
      <p:ext uri="{BB962C8B-B14F-4D97-AF65-F5344CB8AC3E}">
        <p14:creationId xmlns:p14="http://schemas.microsoft.com/office/powerpoint/2010/main" val="2360208190"/>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D7F1-E720-4CB1-B920-FAC3D7D5872C}"/>
              </a:ext>
            </a:extLst>
          </p:cNvPr>
          <p:cNvSpPr>
            <a:spLocks noGrp="1"/>
          </p:cNvSpPr>
          <p:nvPr>
            <p:ph type="title"/>
          </p:nvPr>
        </p:nvSpPr>
        <p:spPr>
          <a:xfrm>
            <a:off x="2045911" y="540019"/>
            <a:ext cx="8330073" cy="1056716"/>
          </a:xfrm>
        </p:spPr>
        <p:txBody>
          <a:bodyPr>
            <a:noAutofit/>
          </a:bodyPr>
          <a:lstStyle/>
          <a:p>
            <a:pPr algn="ctr"/>
            <a:r>
              <a:rPr lang="en-US" sz="3600" dirty="0">
                <a:cs typeface="Times New Roman" panose="02020603050405020304" pitchFamily="18" charset="0"/>
              </a:rPr>
              <a:t>Guiding Legislation and Highlights</a:t>
            </a:r>
          </a:p>
        </p:txBody>
      </p:sp>
      <p:sp>
        <p:nvSpPr>
          <p:cNvPr id="7" name="Content Placeholder 6">
            <a:extLst>
              <a:ext uri="{FF2B5EF4-FFF2-40B4-BE49-F238E27FC236}">
                <a16:creationId xmlns:a16="http://schemas.microsoft.com/office/drawing/2014/main" id="{81234E40-EED9-42DB-A753-0C01D7862852}"/>
              </a:ext>
            </a:extLst>
          </p:cNvPr>
          <p:cNvSpPr txBox="1">
            <a:spLocks noGrp="1"/>
          </p:cNvSpPr>
          <p:nvPr>
            <p:ph idx="1"/>
          </p:nvPr>
        </p:nvSpPr>
        <p:spPr>
          <a:xfrm>
            <a:off x="580446" y="1784840"/>
            <a:ext cx="4868863" cy="1154162"/>
          </a:xfrm>
          <a:prstGeom prst="rect">
            <a:avLst/>
          </a:prstGeom>
          <a:noFill/>
        </p:spPr>
        <p:txBody>
          <a:bodyPr wrap="square" rtlCol="0">
            <a:spAutoFit/>
          </a:bodyPr>
          <a:lstStyle/>
          <a:p>
            <a:pPr marL="0" indent="0" algn="ctr" rtl="0" fontAlgn="base">
              <a:buNone/>
            </a:pPr>
            <a:r>
              <a:rPr lang="en-US" sz="2400" b="1" i="0" dirty="0">
                <a:solidFill>
                  <a:srgbClr val="000000"/>
                </a:solidFill>
                <a:effectLst/>
              </a:rPr>
              <a:t>Illinois Legislation</a:t>
            </a:r>
          </a:p>
          <a:p>
            <a:pPr marL="0" indent="0" algn="ctr" rtl="0" fontAlgn="base">
              <a:spcBef>
                <a:spcPts val="600"/>
              </a:spcBef>
              <a:buNone/>
            </a:pPr>
            <a:r>
              <a:rPr lang="en-US" sz="1600" b="1" i="1" dirty="0">
                <a:solidFill>
                  <a:srgbClr val="000000"/>
                </a:solidFill>
                <a:effectLst/>
              </a:rPr>
              <a:t>Job Training and Economic Development Act</a:t>
            </a:r>
          </a:p>
          <a:p>
            <a:pPr lvl="1" fontAlgn="base">
              <a:lnSpc>
                <a:spcPct val="100000"/>
              </a:lnSpc>
              <a:spcBef>
                <a:spcPts val="0"/>
              </a:spcBef>
            </a:pPr>
            <a:r>
              <a:rPr lang="en-US" sz="1400" b="0" i="0" dirty="0">
                <a:solidFill>
                  <a:srgbClr val="000000"/>
                </a:solidFill>
                <a:effectLst/>
              </a:rPr>
              <a:t>20 ILCS 605/605-415 (JTED Act)</a:t>
            </a:r>
          </a:p>
          <a:p>
            <a:pPr lvl="1" fontAlgn="base">
              <a:lnSpc>
                <a:spcPct val="100000"/>
              </a:lnSpc>
              <a:spcBef>
                <a:spcPts val="0"/>
              </a:spcBef>
            </a:pPr>
            <a:r>
              <a:rPr lang="en-US" sz="1400" b="0" i="0" dirty="0">
                <a:solidFill>
                  <a:srgbClr val="000000"/>
                </a:solidFill>
                <a:effectLst/>
              </a:rPr>
              <a:t>56 Ill. Admin. Code Part 2660 (JTED Rules)</a:t>
            </a:r>
          </a:p>
        </p:txBody>
      </p:sp>
      <p:sp>
        <p:nvSpPr>
          <p:cNvPr id="4" name="Slide Number Placeholder 3">
            <a:extLst>
              <a:ext uri="{FF2B5EF4-FFF2-40B4-BE49-F238E27FC236}">
                <a16:creationId xmlns:a16="http://schemas.microsoft.com/office/drawing/2014/main" id="{ABEB7CD4-5104-42FA-AA6E-C9036AC419BA}"/>
              </a:ext>
            </a:extLst>
          </p:cNvPr>
          <p:cNvSpPr>
            <a:spLocks noGrp="1"/>
          </p:cNvSpPr>
          <p:nvPr>
            <p:ph type="sldNum" sz="quarter" idx="12"/>
          </p:nvPr>
        </p:nvSpPr>
        <p:spPr/>
        <p:txBody>
          <a:bodyPr/>
          <a:lstStyle/>
          <a:p>
            <a:fld id="{62E03C93-A8B5-5E4D-ADDE-FACFC10B3CD1}" type="slidenum">
              <a:rPr lang="en-US" smtClean="0"/>
              <a:pPr/>
              <a:t>3</a:t>
            </a:fld>
            <a:endParaRPr lang="en-US"/>
          </a:p>
        </p:txBody>
      </p:sp>
      <p:cxnSp>
        <p:nvCxnSpPr>
          <p:cNvPr id="8" name="Straight Connector 7">
            <a:extLst>
              <a:ext uri="{FF2B5EF4-FFF2-40B4-BE49-F238E27FC236}">
                <a16:creationId xmlns:a16="http://schemas.microsoft.com/office/drawing/2014/main" id="{30E1C263-9980-4D14-A8D9-7DAA3A8F4CA5}"/>
              </a:ext>
            </a:extLst>
          </p:cNvPr>
          <p:cNvCxnSpPr>
            <a:cxnSpLocks/>
          </p:cNvCxnSpPr>
          <p:nvPr/>
        </p:nvCxnSpPr>
        <p:spPr>
          <a:xfrm>
            <a:off x="6096000" y="1931744"/>
            <a:ext cx="0" cy="4431642"/>
          </a:xfrm>
          <a:prstGeom prst="line">
            <a:avLst/>
          </a:prstGeom>
          <a:ln w="127000" cap="flat" cmpd="sng">
            <a:solidFill>
              <a:srgbClr val="172169"/>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003E1A2E-4953-4651-BF54-19B19C8C1C9B}"/>
              </a:ext>
            </a:extLst>
          </p:cNvPr>
          <p:cNvSpPr txBox="1">
            <a:spLocks/>
          </p:cNvSpPr>
          <p:nvPr/>
        </p:nvSpPr>
        <p:spPr>
          <a:xfrm>
            <a:off x="6485268" y="2118167"/>
            <a:ext cx="4868532" cy="40587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rgbClr val="58595B"/>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8595B"/>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58595B"/>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en-US"/>
          </a:p>
        </p:txBody>
      </p:sp>
      <p:sp>
        <p:nvSpPr>
          <p:cNvPr id="3" name="Rectangle 2">
            <a:extLst>
              <a:ext uri="{FF2B5EF4-FFF2-40B4-BE49-F238E27FC236}">
                <a16:creationId xmlns:a16="http://schemas.microsoft.com/office/drawing/2014/main" id="{4103C906-7546-409A-9122-E284F12B1887}"/>
              </a:ext>
            </a:extLst>
          </p:cNvPr>
          <p:cNvSpPr/>
          <p:nvPr/>
        </p:nvSpPr>
        <p:spPr>
          <a:xfrm>
            <a:off x="1046709" y="3063553"/>
            <a:ext cx="4537751" cy="3339376"/>
          </a:xfrm>
          <a:prstGeom prst="rect">
            <a:avLst/>
          </a:prstGeom>
        </p:spPr>
        <p:txBody>
          <a:bodyPr wrap="square" lIns="91440" tIns="45720" rIns="91440" bIns="45720" anchor="t">
            <a:spAutoFit/>
          </a:bodyPr>
          <a:lstStyle/>
          <a:p>
            <a:pPr algn="ctr"/>
            <a:r>
              <a:rPr lang="en-US" sz="2000" b="1" dirty="0"/>
              <a:t>Highlights</a:t>
            </a:r>
          </a:p>
          <a:p>
            <a:pPr marL="285750" indent="-285750">
              <a:buFont typeface="Arial" panose="020B0604020202020204" pitchFamily="34" charset="0"/>
              <a:buChar char="•"/>
            </a:pPr>
            <a:r>
              <a:rPr lang="en-US" sz="1500" dirty="0"/>
              <a:t>Funding two categories</a:t>
            </a:r>
          </a:p>
          <a:p>
            <a:pPr marL="742950" lvl="1" indent="-285750">
              <a:buFont typeface="Arial" panose="020B0604020202020204" pitchFamily="34" charset="0"/>
              <a:buChar char="•"/>
            </a:pPr>
            <a:r>
              <a:rPr lang="en-US" sz="1500" dirty="0"/>
              <a:t>Adult</a:t>
            </a:r>
          </a:p>
          <a:p>
            <a:pPr marL="742950" lvl="1" indent="-285750">
              <a:buFont typeface="Arial" panose="020B0604020202020204" pitchFamily="34" charset="0"/>
              <a:buChar char="•"/>
            </a:pPr>
            <a:r>
              <a:rPr lang="en-US" sz="1500" dirty="0"/>
              <a:t>Youth</a:t>
            </a:r>
          </a:p>
          <a:p>
            <a:pPr lvl="1"/>
            <a:endParaRPr lang="en-US" sz="1500" dirty="0"/>
          </a:p>
          <a:p>
            <a:pPr marL="285750" indent="-285750">
              <a:buFont typeface="Arial" panose="020B0604020202020204" pitchFamily="34" charset="0"/>
              <a:buChar char="•"/>
            </a:pPr>
            <a:r>
              <a:rPr lang="en-US" sz="1500" dirty="0"/>
              <a:t>Target Populations </a:t>
            </a:r>
            <a:endParaRPr lang="en-US" sz="1500" dirty="0">
              <a:cs typeface="Calibri"/>
            </a:endParaRPr>
          </a:p>
          <a:p>
            <a:pPr marL="742950" lvl="1" indent="-285750">
              <a:buFont typeface="Arial" panose="020B0604020202020204" pitchFamily="34" charset="0"/>
              <a:buChar char="•"/>
            </a:pPr>
            <a:r>
              <a:rPr lang="en-US" sz="1400" dirty="0"/>
              <a:t>Unemployed, </a:t>
            </a:r>
            <a:endParaRPr lang="en-US" sz="1400" dirty="0">
              <a:cs typeface="Calibri"/>
            </a:endParaRPr>
          </a:p>
          <a:p>
            <a:pPr marL="742950" lvl="1" indent="-285750">
              <a:buFont typeface="Arial" panose="020B0604020202020204" pitchFamily="34" charset="0"/>
              <a:buChar char="•"/>
            </a:pPr>
            <a:r>
              <a:rPr lang="en-US" sz="1400" dirty="0"/>
              <a:t>Under-employed and</a:t>
            </a:r>
            <a:endParaRPr lang="en-US" sz="1400" dirty="0">
              <a:cs typeface="Calibri"/>
            </a:endParaRPr>
          </a:p>
          <a:p>
            <a:pPr marL="742950" lvl="1" indent="-285750">
              <a:buFont typeface="Arial" panose="020B0604020202020204" pitchFamily="34" charset="0"/>
              <a:buChar char="•"/>
            </a:pPr>
            <a:r>
              <a:rPr lang="en-US" sz="1400" dirty="0"/>
              <a:t>Under-represented populations</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500" dirty="0"/>
              <a:t>Priority Populations</a:t>
            </a:r>
          </a:p>
          <a:p>
            <a:pPr marL="742950" lvl="1" indent="-285750">
              <a:buFont typeface="Arial" panose="020B0604020202020204" pitchFamily="34" charset="0"/>
              <a:buChar char="•"/>
            </a:pPr>
            <a:r>
              <a:rPr lang="en-US" sz="1500" dirty="0"/>
              <a:t>Migrants, immigrants, and refugees</a:t>
            </a:r>
          </a:p>
          <a:p>
            <a:pPr marL="742950" lvl="1" indent="-285750">
              <a:buFont typeface="Arial" panose="020B0604020202020204" pitchFamily="34" charset="0"/>
              <a:buChar char="•"/>
            </a:pPr>
            <a:r>
              <a:rPr lang="en-US" sz="1500" dirty="0"/>
              <a:t>Justice-involved individuals</a:t>
            </a:r>
          </a:p>
          <a:p>
            <a:pPr marL="742950" lvl="1" indent="-285750">
              <a:buFont typeface="Arial" panose="020B0604020202020204" pitchFamily="34" charset="0"/>
              <a:buChar char="•"/>
            </a:pPr>
            <a:r>
              <a:rPr lang="en-US" sz="1500" dirty="0"/>
              <a:t>Rural residents</a:t>
            </a:r>
            <a:endParaRPr lang="en-US" sz="1400" dirty="0"/>
          </a:p>
        </p:txBody>
      </p:sp>
      <p:sp>
        <p:nvSpPr>
          <p:cNvPr id="5" name="Rectangle 4">
            <a:extLst>
              <a:ext uri="{FF2B5EF4-FFF2-40B4-BE49-F238E27FC236}">
                <a16:creationId xmlns:a16="http://schemas.microsoft.com/office/drawing/2014/main" id="{428688FF-6D2F-42C7-9153-776A1D20381D}"/>
              </a:ext>
            </a:extLst>
          </p:cNvPr>
          <p:cNvSpPr/>
          <p:nvPr/>
        </p:nvSpPr>
        <p:spPr>
          <a:xfrm>
            <a:off x="6443985" y="2118167"/>
            <a:ext cx="4701306" cy="4093428"/>
          </a:xfrm>
          <a:prstGeom prst="rect">
            <a:avLst/>
          </a:prstGeom>
        </p:spPr>
        <p:txBody>
          <a:bodyPr wrap="square" lIns="91440" tIns="45720" rIns="91440" bIns="45720" anchor="t">
            <a:spAutoFit/>
          </a:bodyPr>
          <a:lstStyle/>
          <a:p>
            <a:pPr algn="ctr"/>
            <a:r>
              <a:rPr lang="en-US" sz="2000" b="1" dirty="0"/>
              <a:t>Highlights</a:t>
            </a:r>
          </a:p>
          <a:p>
            <a:pPr marL="285750" indent="-285750">
              <a:buFont typeface="Arial" panose="020B0604020202020204" pitchFamily="34" charset="0"/>
              <a:buChar char="•"/>
            </a:pPr>
            <a:r>
              <a:rPr lang="en-US" sz="1500" dirty="0"/>
              <a:t>Focus on </a:t>
            </a:r>
            <a:r>
              <a:rPr lang="en-US" sz="1500" dirty="0">
                <a:ea typeface="+mn-lt"/>
                <a:cs typeface="+mn-lt"/>
              </a:rPr>
              <a:t>low-income communities defined</a:t>
            </a:r>
          </a:p>
          <a:p>
            <a:pPr marL="742950" lvl="1" indent="-285750">
              <a:buFont typeface="Arial" panose="020B0604020202020204" pitchFamily="34" charset="0"/>
              <a:buChar char="•"/>
            </a:pPr>
            <a:r>
              <a:rPr lang="en-US" sz="1500" dirty="0">
                <a:ea typeface="+mn-lt"/>
                <a:cs typeface="+mn-lt"/>
              </a:rPr>
              <a:t>Qualified Census Tract</a:t>
            </a:r>
          </a:p>
          <a:p>
            <a:pPr marL="742950" lvl="1" indent="-285750">
              <a:buFont typeface="Arial" panose="020B0604020202020204" pitchFamily="34" charset="0"/>
              <a:buChar char="•"/>
            </a:pPr>
            <a:r>
              <a:rPr lang="en-US" sz="1500" dirty="0">
                <a:ea typeface="+mn-lt"/>
                <a:cs typeface="+mn-lt"/>
              </a:rPr>
              <a:t>Disproportionately impacted areas </a:t>
            </a:r>
          </a:p>
          <a:p>
            <a:pPr marL="742950" lvl="1" indent="-285750">
              <a:buFont typeface="Arial" panose="020B0604020202020204" pitchFamily="34" charset="0"/>
              <a:buChar char="•"/>
            </a:pPr>
            <a:endParaRPr lang="en-US" sz="1500" dirty="0">
              <a:ea typeface="+mn-lt"/>
              <a:cs typeface="+mn-lt"/>
            </a:endParaRPr>
          </a:p>
          <a:p>
            <a:pPr marL="285750" indent="-285750">
              <a:buFont typeface="Arial" panose="020B0604020202020204" pitchFamily="34" charset="0"/>
              <a:buChar char="•"/>
            </a:pPr>
            <a:r>
              <a:rPr lang="en-US" sz="1500" dirty="0"/>
              <a:t>Target industries and occupations </a:t>
            </a:r>
          </a:p>
          <a:p>
            <a:pPr marL="742950" lvl="1" indent="-285750">
              <a:buFont typeface="Arial" panose="020B0604020202020204" pitchFamily="34" charset="0"/>
              <a:buChar char="•"/>
            </a:pPr>
            <a:r>
              <a:rPr lang="en-US" sz="1500" dirty="0"/>
              <a:t>struggling in aftermath of the pandemic to find workers</a:t>
            </a:r>
          </a:p>
          <a:p>
            <a:pPr marL="742950" lvl="1" indent="-285750">
              <a:buFont typeface="Arial" panose="020B0604020202020204" pitchFamily="34" charset="0"/>
              <a:buChar char="•"/>
            </a:pPr>
            <a:r>
              <a:rPr lang="en-US" sz="1500" dirty="0"/>
              <a:t> Growth sectors</a:t>
            </a:r>
          </a:p>
          <a:p>
            <a:pPr marL="742950" lvl="1" indent="-285750">
              <a:buFont typeface="Arial" panose="020B0604020202020204" pitchFamily="34" charset="0"/>
              <a:buChar char="•"/>
            </a:pPr>
            <a:r>
              <a:rPr lang="en-US" sz="1500" dirty="0"/>
              <a:t>Small businesses (250  or fewer)</a:t>
            </a:r>
          </a:p>
          <a:p>
            <a:pPr lvl="1"/>
            <a:endParaRPr lang="en-US" sz="1600" dirty="0"/>
          </a:p>
          <a:p>
            <a:pPr marL="285750" indent="-285750">
              <a:buFont typeface="Arial" panose="020B0604020202020204" pitchFamily="34" charset="0"/>
              <a:buChar char="•"/>
            </a:pPr>
            <a:r>
              <a:rPr lang="en-US" sz="1500" dirty="0"/>
              <a:t>Includes barrier reduction funding for emergency costs</a:t>
            </a:r>
          </a:p>
          <a:p>
            <a:pPr marL="285750" indent="-285750">
              <a:buFont typeface="Arial" panose="020B0604020202020204" pitchFamily="34" charset="0"/>
              <a:buChar char="•"/>
            </a:pPr>
            <a:endParaRPr lang="en-US" sz="1500" dirty="0">
              <a:cs typeface="Calibri" panose="020F0502020204030204"/>
            </a:endParaRPr>
          </a:p>
          <a:p>
            <a:pPr marL="285750" indent="-285750">
              <a:buFont typeface="Arial" panose="020B0604020202020204" pitchFamily="34" charset="0"/>
              <a:buChar char="•"/>
            </a:pPr>
            <a:r>
              <a:rPr lang="en-US" sz="1500" dirty="0"/>
              <a:t>Period of Performance –</a:t>
            </a:r>
            <a:r>
              <a:rPr lang="en-US" sz="1600" dirty="0"/>
              <a:t> </a:t>
            </a:r>
          </a:p>
          <a:p>
            <a:pPr marL="742950" lvl="1" indent="-285750">
              <a:buFont typeface="Arial" panose="020B0604020202020204" pitchFamily="34" charset="0"/>
              <a:buChar char="•"/>
            </a:pPr>
            <a:r>
              <a:rPr lang="en-US" sz="1400" dirty="0"/>
              <a:t>May 1, 2024, and ends on April 30, 2026 (2 years)</a:t>
            </a:r>
            <a:endParaRPr lang="en-US" sz="1400" dirty="0">
              <a:cs typeface="Calibri"/>
            </a:endParaRPr>
          </a:p>
          <a:p>
            <a:pPr marL="742950" lvl="1" indent="-285750">
              <a:buFont typeface="Arial" panose="020B0604020202020204" pitchFamily="34" charset="0"/>
              <a:buChar char="•"/>
            </a:pPr>
            <a:endParaRPr lang="en-US" sz="1400" dirty="0">
              <a:cs typeface="Calibri"/>
            </a:endParaRPr>
          </a:p>
        </p:txBody>
      </p:sp>
      <p:sp>
        <p:nvSpPr>
          <p:cNvPr id="6" name="TextBox 5">
            <a:extLst>
              <a:ext uri="{FF2B5EF4-FFF2-40B4-BE49-F238E27FC236}">
                <a16:creationId xmlns:a16="http://schemas.microsoft.com/office/drawing/2014/main" id="{5CAAAE75-FAEB-F949-915E-F228D1564C9F}"/>
              </a:ext>
            </a:extLst>
          </p:cNvPr>
          <p:cNvSpPr txBox="1"/>
          <p:nvPr/>
        </p:nvSpPr>
        <p:spPr>
          <a:xfrm>
            <a:off x="186267" y="6483350"/>
            <a:ext cx="2133964" cy="261610"/>
          </a:xfrm>
          <a:prstGeom prst="rect">
            <a:avLst/>
          </a:prstGeom>
          <a:noFill/>
        </p:spPr>
        <p:txBody>
          <a:bodyPr wrap="square" rtlCol="0">
            <a:spAutoFit/>
          </a:bodyPr>
          <a:lstStyle/>
          <a:p>
            <a:r>
              <a:rPr lang="en-US" sz="1100" i="1">
                <a:solidFill>
                  <a:srgbClr val="172169"/>
                </a:solidFill>
              </a:rPr>
              <a:t>NOFO Page 1</a:t>
            </a:r>
          </a:p>
        </p:txBody>
      </p:sp>
    </p:spTree>
    <p:extLst>
      <p:ext uri="{BB962C8B-B14F-4D97-AF65-F5344CB8AC3E}">
        <p14:creationId xmlns:p14="http://schemas.microsoft.com/office/powerpoint/2010/main" val="3754805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BF17C-407C-2F40-BA5C-BCD437B9E18C}"/>
              </a:ext>
            </a:extLst>
          </p:cNvPr>
          <p:cNvSpPr>
            <a:spLocks noGrp="1"/>
          </p:cNvSpPr>
          <p:nvPr>
            <p:ph type="title"/>
          </p:nvPr>
        </p:nvSpPr>
        <p:spPr>
          <a:xfrm>
            <a:off x="2287928" y="681037"/>
            <a:ext cx="7616143" cy="561049"/>
          </a:xfrm>
        </p:spPr>
        <p:txBody>
          <a:bodyPr>
            <a:normAutofit fontScale="90000"/>
          </a:bodyPr>
          <a:lstStyle/>
          <a:p>
            <a:pPr algn="ctr"/>
            <a:r>
              <a:rPr lang="en-US" dirty="0">
                <a:latin typeface="+mn-lt"/>
              </a:rPr>
              <a:t>Submission </a:t>
            </a:r>
          </a:p>
        </p:txBody>
      </p:sp>
      <p:sp>
        <p:nvSpPr>
          <p:cNvPr id="3" name="Content Placeholder 2">
            <a:extLst>
              <a:ext uri="{FF2B5EF4-FFF2-40B4-BE49-F238E27FC236}">
                <a16:creationId xmlns:a16="http://schemas.microsoft.com/office/drawing/2014/main" id="{8FAEFCAD-55E8-344B-BCE4-6E6AC8859B5E}"/>
              </a:ext>
            </a:extLst>
          </p:cNvPr>
          <p:cNvSpPr>
            <a:spLocks noGrp="1"/>
          </p:cNvSpPr>
          <p:nvPr>
            <p:ph idx="1"/>
          </p:nvPr>
        </p:nvSpPr>
        <p:spPr>
          <a:xfrm>
            <a:off x="838200" y="2118167"/>
            <a:ext cx="10299940" cy="4058796"/>
          </a:xfrm>
        </p:spPr>
        <p:txBody>
          <a:bodyPr vert="horz" lIns="91440" tIns="45720" rIns="91440" bIns="45720" rtlCol="0" anchor="t">
            <a:normAutofit/>
          </a:bodyPr>
          <a:lstStyle/>
          <a:p>
            <a:r>
              <a:rPr lang="en-US" sz="3200" dirty="0">
                <a:solidFill>
                  <a:schemeClr val="tx1"/>
                </a:solidFill>
              </a:rPr>
              <a:t>Application Deadline: </a:t>
            </a:r>
          </a:p>
          <a:p>
            <a:pPr marL="0" indent="0">
              <a:buNone/>
            </a:pPr>
            <a:r>
              <a:rPr lang="en-US" sz="3200" b="1" dirty="0">
                <a:solidFill>
                  <a:schemeClr val="tx1"/>
                </a:solidFill>
              </a:rPr>
              <a:t>The application due date for this round of funding is </a:t>
            </a:r>
            <a:r>
              <a:rPr lang="en-US" sz="3200" b="1" dirty="0">
                <a:solidFill>
                  <a:srgbClr val="FF0000"/>
                </a:solidFill>
              </a:rPr>
              <a:t>5:00PM CST January 10, 2024 </a:t>
            </a:r>
            <a:endParaRPr lang="en-US" sz="3200" b="1" dirty="0">
              <a:solidFill>
                <a:srgbClr val="FF0000"/>
              </a:solidFill>
              <a:cs typeface="Calibri"/>
            </a:endParaRPr>
          </a:p>
          <a:p>
            <a:r>
              <a:rPr lang="en-US" sz="3200" dirty="0">
                <a:solidFill>
                  <a:schemeClr val="tx1"/>
                </a:solidFill>
              </a:rPr>
              <a:t>Grant application forms are available at this link </a:t>
            </a:r>
            <a:r>
              <a:rPr lang="en-US" sz="3200" dirty="0">
                <a:solidFill>
                  <a:schemeClr val="tx1"/>
                </a:solidFill>
                <a:ea typeface="+mn-lt"/>
                <a:cs typeface="+mn-lt"/>
                <a:hlinkClick r:id="rId2">
                  <a:extLst>
                    <a:ext uri="{A12FA001-AC4F-418D-AE19-62706E023703}">
                      <ahyp:hlinkClr xmlns:ahyp="http://schemas.microsoft.com/office/drawing/2018/hyperlinkcolor" val="tx"/>
                    </a:ext>
                  </a:extLst>
                </a:hlinkClick>
              </a:rPr>
              <a:t>JTED NOTICE OF FUNDING OPPORTUNITY 2023</a:t>
            </a:r>
            <a:endParaRPr lang="en-US" sz="3200" dirty="0">
              <a:solidFill>
                <a:schemeClr val="tx1"/>
              </a:solidFill>
              <a:cs typeface="Calibri"/>
            </a:endParaRPr>
          </a:p>
        </p:txBody>
      </p:sp>
      <p:sp>
        <p:nvSpPr>
          <p:cNvPr id="4" name="Slide Number Placeholder 3">
            <a:extLst>
              <a:ext uri="{FF2B5EF4-FFF2-40B4-BE49-F238E27FC236}">
                <a16:creationId xmlns:a16="http://schemas.microsoft.com/office/drawing/2014/main" id="{42108B36-8982-C44D-9E06-E924230D089B}"/>
              </a:ext>
            </a:extLst>
          </p:cNvPr>
          <p:cNvSpPr>
            <a:spLocks noGrp="1"/>
          </p:cNvSpPr>
          <p:nvPr>
            <p:ph type="sldNum" sz="quarter" idx="12"/>
          </p:nvPr>
        </p:nvSpPr>
        <p:spPr/>
        <p:txBody>
          <a:bodyPr/>
          <a:lstStyle/>
          <a:p>
            <a:fld id="{62E03C93-A8B5-5E4D-ADDE-FACFC10B3CD1}" type="slidenum">
              <a:rPr lang="en-US" smtClean="0"/>
              <a:pPr/>
              <a:t>30</a:t>
            </a:fld>
            <a:endParaRPr lang="en-US"/>
          </a:p>
        </p:txBody>
      </p:sp>
      <p:sp>
        <p:nvSpPr>
          <p:cNvPr id="7" name="TextBox 6">
            <a:extLst>
              <a:ext uri="{FF2B5EF4-FFF2-40B4-BE49-F238E27FC236}">
                <a16:creationId xmlns:a16="http://schemas.microsoft.com/office/drawing/2014/main" id="{731F0D97-CBA5-4647-9C13-8C7CC34C9245}"/>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23</a:t>
            </a:r>
          </a:p>
        </p:txBody>
      </p:sp>
      <p:pic>
        <p:nvPicPr>
          <p:cNvPr id="9" name="Graphic 8" descr="Daily calendar outline">
            <a:extLst>
              <a:ext uri="{FF2B5EF4-FFF2-40B4-BE49-F238E27FC236}">
                <a16:creationId xmlns:a16="http://schemas.microsoft.com/office/drawing/2014/main" id="{E99B4D33-EEE5-C740-92AD-3DD6C4A1D29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97653" y="4247231"/>
            <a:ext cx="2235200" cy="2235200"/>
          </a:xfrm>
          <a:prstGeom prst="rect">
            <a:avLst/>
          </a:prstGeom>
        </p:spPr>
      </p:pic>
    </p:spTree>
    <p:extLst>
      <p:ext uri="{BB962C8B-B14F-4D97-AF65-F5344CB8AC3E}">
        <p14:creationId xmlns:p14="http://schemas.microsoft.com/office/powerpoint/2010/main" val="44500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B75B4F1D-04D9-2D49-8FE0-AD78B7485C94}"/>
              </a:ext>
            </a:extLst>
          </p:cNvPr>
          <p:cNvSpPr>
            <a:spLocks noGrp="1"/>
          </p:cNvSpPr>
          <p:nvPr>
            <p:ph idx="1"/>
          </p:nvPr>
        </p:nvSpPr>
        <p:spPr>
          <a:xfrm>
            <a:off x="520990" y="1740245"/>
            <a:ext cx="8413447" cy="4616105"/>
          </a:xfrm>
        </p:spPr>
        <p:txBody>
          <a:bodyPr>
            <a:noAutofit/>
          </a:bodyPr>
          <a:lstStyle/>
          <a:p>
            <a:pPr marL="514350" indent="-514350">
              <a:buFont typeface="+mj-lt"/>
              <a:buAutoNum type="arabicPeriod"/>
            </a:pPr>
            <a:endParaRPr lang="en-US" sz="2400">
              <a:solidFill>
                <a:srgbClr val="172169"/>
              </a:solidFill>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sz="2400">
              <a:solidFill>
                <a:srgbClr val="172169"/>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B6AA47-65EB-D141-8378-3B17614598B1}"/>
              </a:ext>
            </a:extLst>
          </p:cNvPr>
          <p:cNvSpPr>
            <a:spLocks noGrp="1"/>
          </p:cNvSpPr>
          <p:nvPr>
            <p:ph type="sldNum" sz="quarter" idx="12"/>
          </p:nvPr>
        </p:nvSpPr>
        <p:spPr>
          <a:xfrm>
            <a:off x="10341428" y="6356350"/>
            <a:ext cx="1012371" cy="365125"/>
          </a:xfrm>
        </p:spPr>
        <p:txBody>
          <a:bodyPr>
            <a:normAutofit/>
          </a:bodyPr>
          <a:lstStyle/>
          <a:p>
            <a:pPr>
              <a:spcAft>
                <a:spcPts val="600"/>
              </a:spcAft>
            </a:pPr>
            <a:fld id="{62E03C93-A8B5-5E4D-ADDE-FACFC10B3CD1}" type="slidenum">
              <a:rPr lang="en-US">
                <a:solidFill>
                  <a:srgbClr val="FFFFFF"/>
                </a:solidFill>
              </a:rPr>
              <a:pPr>
                <a:spcAft>
                  <a:spcPts val="600"/>
                </a:spcAft>
              </a:pPr>
              <a:t>4</a:t>
            </a:fld>
            <a:endParaRPr lang="en-US">
              <a:solidFill>
                <a:srgbClr val="FFFFFF"/>
              </a:solidFill>
            </a:endParaRPr>
          </a:p>
        </p:txBody>
      </p:sp>
      <p:sp>
        <p:nvSpPr>
          <p:cNvPr id="2" name="Rectangle 1">
            <a:extLst>
              <a:ext uri="{FF2B5EF4-FFF2-40B4-BE49-F238E27FC236}">
                <a16:creationId xmlns:a16="http://schemas.microsoft.com/office/drawing/2014/main" id="{45F22D5C-BF0F-354E-873F-AFA87DA1F2AA}"/>
              </a:ext>
            </a:extLst>
          </p:cNvPr>
          <p:cNvSpPr/>
          <p:nvPr/>
        </p:nvSpPr>
        <p:spPr>
          <a:xfrm>
            <a:off x="5313915" y="655419"/>
            <a:ext cx="2682016" cy="646331"/>
          </a:xfrm>
          <a:prstGeom prst="rect">
            <a:avLst/>
          </a:prstGeom>
        </p:spPr>
        <p:txBody>
          <a:bodyPr wrap="none">
            <a:spAutoFit/>
          </a:bodyPr>
          <a:lstStyle/>
          <a:p>
            <a:r>
              <a:rPr lang="en-US" sz="3600" b="1">
                <a:solidFill>
                  <a:srgbClr val="172169"/>
                </a:solidFill>
                <a:latin typeface="+mj-lt"/>
                <a:cs typeface="Times New Roman" panose="02020603050405020304" pitchFamily="18" charset="0"/>
              </a:rPr>
              <a:t>JTED Program</a:t>
            </a:r>
          </a:p>
        </p:txBody>
      </p:sp>
      <p:sp>
        <p:nvSpPr>
          <p:cNvPr id="3" name="TextBox 2">
            <a:extLst>
              <a:ext uri="{FF2B5EF4-FFF2-40B4-BE49-F238E27FC236}">
                <a16:creationId xmlns:a16="http://schemas.microsoft.com/office/drawing/2014/main" id="{A2118FD8-2B6B-6F43-842F-E4C0A5F2527E}"/>
              </a:ext>
            </a:extLst>
          </p:cNvPr>
          <p:cNvSpPr txBox="1"/>
          <p:nvPr/>
        </p:nvSpPr>
        <p:spPr>
          <a:xfrm>
            <a:off x="6329779" y="1393965"/>
            <a:ext cx="5341229"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t>Job Training and Economic Development (JTED) </a:t>
            </a:r>
          </a:p>
          <a:p>
            <a:pPr marL="742950" lvl="1" indent="-285750">
              <a:buFont typeface="Arial" panose="020B0604020202020204" pitchFamily="34" charset="0"/>
              <a:buChar char="•"/>
            </a:pPr>
            <a:r>
              <a:rPr lang="en-US" dirty="0"/>
              <a:t>Spring 2021 updated the original JTED Act</a:t>
            </a:r>
          </a:p>
          <a:p>
            <a:pPr marL="742950" lvl="1" indent="-285750">
              <a:buFont typeface="Arial" panose="020B0604020202020204" pitchFamily="34" charset="0"/>
              <a:buChar char="•"/>
            </a:pPr>
            <a:r>
              <a:rPr lang="en-US" dirty="0"/>
              <a:t>Reinvents  the program to meet current economic demands.  </a:t>
            </a:r>
          </a:p>
          <a:p>
            <a:pPr marL="742950" lvl="1" indent="-285750">
              <a:buFont typeface="Arial" panose="020B0604020202020204" pitchFamily="34" charset="0"/>
              <a:buChar char="•"/>
            </a:pPr>
            <a:r>
              <a:rPr lang="en-US" dirty="0"/>
              <a:t>Responsive to Illinois businesses and individuals needs  </a:t>
            </a:r>
          </a:p>
        </p:txBody>
      </p:sp>
      <p:graphicFrame>
        <p:nvGraphicFramePr>
          <p:cNvPr id="10" name="Diagram 9">
            <a:extLst>
              <a:ext uri="{FF2B5EF4-FFF2-40B4-BE49-F238E27FC236}">
                <a16:creationId xmlns:a16="http://schemas.microsoft.com/office/drawing/2014/main" id="{8633A5E8-4396-6243-9A5A-EC04AA6530DA}"/>
              </a:ext>
            </a:extLst>
          </p:cNvPr>
          <p:cNvGraphicFramePr/>
          <p:nvPr>
            <p:extLst>
              <p:ext uri="{D42A27DB-BD31-4B8C-83A1-F6EECF244321}">
                <p14:modId xmlns:p14="http://schemas.microsoft.com/office/powerpoint/2010/main" val="2574025800"/>
              </p:ext>
            </p:extLst>
          </p:nvPr>
        </p:nvGraphicFramePr>
        <p:xfrm>
          <a:off x="271877" y="1413464"/>
          <a:ext cx="6298237" cy="4800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EEAFF95E-190C-4775-9EBF-1E7226990C7A}"/>
              </a:ext>
            </a:extLst>
          </p:cNvPr>
          <p:cNvSpPr txBox="1"/>
          <p:nvPr/>
        </p:nvSpPr>
        <p:spPr>
          <a:xfrm>
            <a:off x="6495294" y="3194095"/>
            <a:ext cx="5341229" cy="313932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b="1" dirty="0"/>
              <a:t>$35 Million in JTED Funds </a:t>
            </a:r>
          </a:p>
          <a:p>
            <a:pPr marL="742950" lvl="1" indent="-285750">
              <a:buFont typeface="Arial" panose="020B0604020202020204" pitchFamily="34" charset="0"/>
              <a:buChar char="•"/>
            </a:pPr>
            <a:r>
              <a:rPr lang="en-US" dirty="0"/>
              <a:t>$20m was released in the first round of JTED to 44 grantees</a:t>
            </a:r>
          </a:p>
          <a:p>
            <a:pPr marL="742950" lvl="1" indent="-285750">
              <a:buFont typeface="Arial" panose="020B0604020202020204" pitchFamily="34" charset="0"/>
              <a:buChar char="•"/>
            </a:pPr>
            <a:r>
              <a:rPr lang="en-US" dirty="0"/>
              <a:t>$13-$15 million to be released May 2024</a:t>
            </a:r>
          </a:p>
          <a:p>
            <a:pPr marL="742950" lvl="1" indent="-285750">
              <a:buFont typeface="Arial" panose="020B0604020202020204" pitchFamily="34" charset="0"/>
              <a:buChar char="•"/>
            </a:pPr>
            <a:r>
              <a:rPr lang="en-US" dirty="0"/>
              <a:t>Anticipated minimum number served 1,000</a:t>
            </a:r>
          </a:p>
          <a:p>
            <a:pPr marL="1200150" lvl="2" indent="-285750">
              <a:buFont typeface="Arial" panose="020B0604020202020204" pitchFamily="34" charset="0"/>
              <a:buChar char="•"/>
            </a:pPr>
            <a:r>
              <a:rPr lang="en-US" dirty="0"/>
              <a:t>Cost per participant range $2500 (original JTED) up to $20,000 based on program design and identified barriers of those served</a:t>
            </a:r>
          </a:p>
          <a:p>
            <a:pPr marL="742950" lvl="1" indent="-285750">
              <a:buFont typeface="Arial" panose="020B0604020202020204" pitchFamily="34" charset="0"/>
              <a:buChar char="•"/>
            </a:pPr>
            <a:r>
              <a:rPr lang="en-US" dirty="0"/>
              <a:t>$250 - $750k award range</a:t>
            </a:r>
          </a:p>
          <a:p>
            <a:pPr marL="742950" lvl="1" indent="-285750">
              <a:buFont typeface="Arial" panose="020B0604020202020204" pitchFamily="34" charset="0"/>
              <a:buChar char="•"/>
            </a:pPr>
            <a:r>
              <a:rPr lang="en-US" dirty="0"/>
              <a:t>30 anticipated awardees</a:t>
            </a:r>
          </a:p>
        </p:txBody>
      </p:sp>
      <p:sp>
        <p:nvSpPr>
          <p:cNvPr id="8" name="TextBox 7">
            <a:extLst>
              <a:ext uri="{FF2B5EF4-FFF2-40B4-BE49-F238E27FC236}">
                <a16:creationId xmlns:a16="http://schemas.microsoft.com/office/drawing/2014/main" id="{E5B9DF02-DEE2-F945-8385-4130C98981D9}"/>
              </a:ext>
            </a:extLst>
          </p:cNvPr>
          <p:cNvSpPr txBox="1"/>
          <p:nvPr/>
        </p:nvSpPr>
        <p:spPr>
          <a:xfrm>
            <a:off x="186267" y="6483350"/>
            <a:ext cx="2133964" cy="261610"/>
          </a:xfrm>
          <a:prstGeom prst="rect">
            <a:avLst/>
          </a:prstGeom>
          <a:noFill/>
        </p:spPr>
        <p:txBody>
          <a:bodyPr wrap="square" rtlCol="0">
            <a:spAutoFit/>
          </a:bodyPr>
          <a:lstStyle/>
          <a:p>
            <a:r>
              <a:rPr lang="en-US" sz="1100" i="1">
                <a:solidFill>
                  <a:srgbClr val="172169"/>
                </a:solidFill>
              </a:rPr>
              <a:t>NOFO Page 1-2</a:t>
            </a:r>
          </a:p>
        </p:txBody>
      </p:sp>
    </p:spTree>
    <p:extLst>
      <p:ext uri="{BB962C8B-B14F-4D97-AF65-F5344CB8AC3E}">
        <p14:creationId xmlns:p14="http://schemas.microsoft.com/office/powerpoint/2010/main" val="251348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DEC1-2D6B-B74E-9C53-96A6FCC1C9D1}"/>
              </a:ext>
            </a:extLst>
          </p:cNvPr>
          <p:cNvSpPr>
            <a:spLocks noGrp="1"/>
          </p:cNvSpPr>
          <p:nvPr>
            <p:ph type="title"/>
          </p:nvPr>
        </p:nvSpPr>
        <p:spPr>
          <a:xfrm>
            <a:off x="3552415" y="681037"/>
            <a:ext cx="5344450" cy="561049"/>
          </a:xfrm>
        </p:spPr>
        <p:txBody>
          <a:bodyPr>
            <a:noAutofit/>
          </a:bodyPr>
          <a:lstStyle/>
          <a:p>
            <a:pPr algn="ctr"/>
            <a:r>
              <a:rPr lang="en-US" sz="3600">
                <a:cs typeface="Times New Roman" panose="02020603050405020304" pitchFamily="18" charset="0"/>
              </a:rPr>
              <a:t>Eligible Entities</a:t>
            </a:r>
          </a:p>
        </p:txBody>
      </p:sp>
      <p:sp>
        <p:nvSpPr>
          <p:cNvPr id="4" name="Slide Number Placeholder 3">
            <a:extLst>
              <a:ext uri="{FF2B5EF4-FFF2-40B4-BE49-F238E27FC236}">
                <a16:creationId xmlns:a16="http://schemas.microsoft.com/office/drawing/2014/main" id="{84D20230-F6DD-F74E-A778-AC20F8CDD554}"/>
              </a:ext>
            </a:extLst>
          </p:cNvPr>
          <p:cNvSpPr>
            <a:spLocks noGrp="1"/>
          </p:cNvSpPr>
          <p:nvPr>
            <p:ph type="sldNum" sz="quarter" idx="12"/>
          </p:nvPr>
        </p:nvSpPr>
        <p:spPr/>
        <p:txBody>
          <a:bodyPr/>
          <a:lstStyle/>
          <a:p>
            <a:fld id="{62E03C93-A8B5-5E4D-ADDE-FACFC10B3CD1}" type="slidenum">
              <a:rPr lang="en-US" smtClean="0"/>
              <a:pPr/>
              <a:t>5</a:t>
            </a:fld>
            <a:endParaRPr lang="en-US"/>
          </a:p>
        </p:txBody>
      </p:sp>
      <p:graphicFrame>
        <p:nvGraphicFramePr>
          <p:cNvPr id="5" name="Diagram 4">
            <a:extLst>
              <a:ext uri="{FF2B5EF4-FFF2-40B4-BE49-F238E27FC236}">
                <a16:creationId xmlns:a16="http://schemas.microsoft.com/office/drawing/2014/main" id="{47E0B153-F1B6-3A4F-8D96-1067BFDEA44F}"/>
              </a:ext>
            </a:extLst>
          </p:cNvPr>
          <p:cNvGraphicFramePr/>
          <p:nvPr>
            <p:extLst>
              <p:ext uri="{D42A27DB-BD31-4B8C-83A1-F6EECF244321}">
                <p14:modId xmlns:p14="http://schemas.microsoft.com/office/powerpoint/2010/main" val="3269608282"/>
              </p:ext>
            </p:extLst>
          </p:nvPr>
        </p:nvGraphicFramePr>
        <p:xfrm>
          <a:off x="6465386" y="1600200"/>
          <a:ext cx="5209192" cy="4576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8E2ADACE-1615-3B46-92A8-61DD5113CB01}"/>
              </a:ext>
            </a:extLst>
          </p:cNvPr>
          <p:cNvSpPr/>
          <p:nvPr/>
        </p:nvSpPr>
        <p:spPr>
          <a:xfrm>
            <a:off x="1072825" y="2035731"/>
            <a:ext cx="5521627" cy="3416320"/>
          </a:xfrm>
          <a:prstGeom prst="rect">
            <a:avLst/>
          </a:prstGeom>
        </p:spPr>
        <p:txBody>
          <a:bodyPr wrap="square" lIns="91440" tIns="45720" rIns="91440" bIns="45720" anchor="t">
            <a:spAutoFit/>
          </a:bodyPr>
          <a:lstStyle/>
          <a:p>
            <a:r>
              <a:rPr lang="en-US"/>
              <a:t>Those organizations that demonstrate expertise and effectiveness in administering workforce development programs and includes:</a:t>
            </a:r>
            <a:endParaRPr lang="en-US">
              <a:cs typeface="Calibri"/>
            </a:endParaRPr>
          </a:p>
          <a:p>
            <a:pPr marL="285750" indent="-285750">
              <a:buFont typeface="Arial" panose="020B0604020202020204" pitchFamily="34" charset="0"/>
              <a:buChar char="•"/>
            </a:pPr>
            <a:r>
              <a:rPr lang="en-US"/>
              <a:t>Private nonprofit organizations (including faith-based organization)</a:t>
            </a:r>
            <a:endParaRPr lang="en-US">
              <a:cs typeface="Calibri"/>
            </a:endParaRPr>
          </a:p>
          <a:p>
            <a:pPr marL="285750" indent="-285750">
              <a:buFont typeface="Arial" panose="020B0604020202020204" pitchFamily="34" charset="0"/>
              <a:buChar char="•"/>
            </a:pPr>
            <a:r>
              <a:rPr lang="en-US"/>
              <a:t>Federal Workforce Innovation and Opportunity Act (WIOA) administrative entities</a:t>
            </a:r>
            <a:endParaRPr lang="en-US">
              <a:cs typeface="Calibri"/>
            </a:endParaRPr>
          </a:p>
          <a:p>
            <a:pPr marL="285750" indent="-285750">
              <a:buFont typeface="Arial" panose="020B0604020202020204" pitchFamily="34" charset="0"/>
              <a:buChar char="•"/>
            </a:pPr>
            <a:r>
              <a:rPr lang="en-US"/>
              <a:t>Community Action Agencies</a:t>
            </a:r>
            <a:endParaRPr lang="en-US">
              <a:cs typeface="Calibri"/>
            </a:endParaRPr>
          </a:p>
          <a:p>
            <a:pPr marL="285750" indent="-285750">
              <a:buFont typeface="Arial" panose="020B0604020202020204" pitchFamily="34" charset="0"/>
              <a:buChar char="•"/>
            </a:pPr>
            <a:r>
              <a:rPr lang="en-US"/>
              <a:t>Public or private educational institutions</a:t>
            </a:r>
            <a:endParaRPr lang="en-US">
              <a:cs typeface="Calibri"/>
            </a:endParaRPr>
          </a:p>
          <a:p>
            <a:pPr marL="285750" indent="-285750">
              <a:buFont typeface="Arial" panose="020B0604020202020204" pitchFamily="34" charset="0"/>
              <a:buChar char="•"/>
            </a:pPr>
            <a:r>
              <a:rPr lang="en-US"/>
              <a:t>Industry associations</a:t>
            </a:r>
            <a:endParaRPr lang="en-US">
              <a:cs typeface="Calibri"/>
            </a:endParaRPr>
          </a:p>
          <a:p>
            <a:pPr marL="285750" indent="-285750">
              <a:buFont typeface="Arial" panose="020B0604020202020204" pitchFamily="34" charset="0"/>
              <a:buChar char="•"/>
            </a:pPr>
            <a:r>
              <a:rPr lang="en-US"/>
              <a:t>Employers</a:t>
            </a:r>
          </a:p>
          <a:p>
            <a:pPr marL="285750" indent="-285750">
              <a:buFont typeface="Arial" panose="020B0604020202020204" pitchFamily="34" charset="0"/>
              <a:buChar char="•"/>
            </a:pPr>
            <a:endParaRPr lang="en-US">
              <a:cs typeface="Calibri"/>
            </a:endParaRPr>
          </a:p>
        </p:txBody>
      </p:sp>
      <p:sp>
        <p:nvSpPr>
          <p:cNvPr id="7" name="TextBox 6">
            <a:extLst>
              <a:ext uri="{FF2B5EF4-FFF2-40B4-BE49-F238E27FC236}">
                <a16:creationId xmlns:a16="http://schemas.microsoft.com/office/drawing/2014/main" id="{BEF7A892-508C-FF4C-81BC-A2AD519B29E5}"/>
              </a:ext>
            </a:extLst>
          </p:cNvPr>
          <p:cNvSpPr txBox="1"/>
          <p:nvPr/>
        </p:nvSpPr>
        <p:spPr>
          <a:xfrm>
            <a:off x="186267" y="6483350"/>
            <a:ext cx="2133964" cy="261610"/>
          </a:xfrm>
          <a:prstGeom prst="rect">
            <a:avLst/>
          </a:prstGeom>
          <a:noFill/>
        </p:spPr>
        <p:txBody>
          <a:bodyPr wrap="square" rtlCol="0">
            <a:spAutoFit/>
          </a:bodyPr>
          <a:lstStyle/>
          <a:p>
            <a:r>
              <a:rPr lang="en-US" sz="1100" i="1">
                <a:solidFill>
                  <a:srgbClr val="172169"/>
                </a:solidFill>
              </a:rPr>
              <a:t>NOFO Page 2</a:t>
            </a:r>
          </a:p>
        </p:txBody>
      </p:sp>
    </p:spTree>
    <p:extLst>
      <p:ext uri="{BB962C8B-B14F-4D97-AF65-F5344CB8AC3E}">
        <p14:creationId xmlns:p14="http://schemas.microsoft.com/office/powerpoint/2010/main" val="395352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B54BAC6-3BC0-A146-B721-DFF601210888}"/>
              </a:ext>
            </a:extLst>
          </p:cNvPr>
          <p:cNvSpPr>
            <a:spLocks noGrp="1"/>
          </p:cNvSpPr>
          <p:nvPr>
            <p:ph type="title"/>
          </p:nvPr>
        </p:nvSpPr>
        <p:spPr>
          <a:xfrm>
            <a:off x="3266150" y="713904"/>
            <a:ext cx="5344450" cy="561049"/>
          </a:xfrm>
        </p:spPr>
        <p:txBody>
          <a:bodyPr>
            <a:noAutofit/>
          </a:bodyPr>
          <a:lstStyle/>
          <a:p>
            <a:pPr algn="ctr"/>
            <a:r>
              <a:rPr lang="en-US" sz="4000" dirty="0">
                <a:cs typeface="Times New Roman" panose="02020603050405020304" pitchFamily="18" charset="0"/>
              </a:rPr>
              <a:t>Target Industries</a:t>
            </a:r>
          </a:p>
        </p:txBody>
      </p:sp>
      <p:sp>
        <p:nvSpPr>
          <p:cNvPr id="4" name="Slide Number Placeholder 3">
            <a:extLst>
              <a:ext uri="{FF2B5EF4-FFF2-40B4-BE49-F238E27FC236}">
                <a16:creationId xmlns:a16="http://schemas.microsoft.com/office/drawing/2014/main" id="{B864126F-D588-4446-B9E9-2435FDE2CB81}"/>
              </a:ext>
            </a:extLst>
          </p:cNvPr>
          <p:cNvSpPr>
            <a:spLocks noGrp="1"/>
          </p:cNvSpPr>
          <p:nvPr>
            <p:ph type="sldNum" sz="quarter" idx="12"/>
          </p:nvPr>
        </p:nvSpPr>
        <p:spPr/>
        <p:txBody>
          <a:bodyPr/>
          <a:lstStyle/>
          <a:p>
            <a:fld id="{62E03C93-A8B5-5E4D-ADDE-FACFC10B3CD1}" type="slidenum">
              <a:rPr lang="en-US" smtClean="0"/>
              <a:pPr/>
              <a:t>6</a:t>
            </a:fld>
            <a:endParaRPr lang="en-US"/>
          </a:p>
        </p:txBody>
      </p:sp>
      <p:graphicFrame>
        <p:nvGraphicFramePr>
          <p:cNvPr id="5" name="Diagram 4">
            <a:extLst>
              <a:ext uri="{FF2B5EF4-FFF2-40B4-BE49-F238E27FC236}">
                <a16:creationId xmlns:a16="http://schemas.microsoft.com/office/drawing/2014/main" id="{234D41A8-0C60-0044-A6B7-5C62E0C5B7FF}"/>
              </a:ext>
            </a:extLst>
          </p:cNvPr>
          <p:cNvGraphicFramePr/>
          <p:nvPr>
            <p:extLst>
              <p:ext uri="{D42A27DB-BD31-4B8C-83A1-F6EECF244321}">
                <p14:modId xmlns:p14="http://schemas.microsoft.com/office/powerpoint/2010/main" val="2161305044"/>
              </p:ext>
            </p:extLst>
          </p:nvPr>
        </p:nvGraphicFramePr>
        <p:xfrm>
          <a:off x="6286253" y="1434049"/>
          <a:ext cx="5221224"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Box 21">
            <a:extLst>
              <a:ext uri="{FF2B5EF4-FFF2-40B4-BE49-F238E27FC236}">
                <a16:creationId xmlns:a16="http://schemas.microsoft.com/office/drawing/2014/main" id="{2D5B53E4-5654-4457-9ACE-27D4D0DC9EED}"/>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a:p>
        </p:txBody>
      </p:sp>
      <p:sp>
        <p:nvSpPr>
          <p:cNvPr id="23" name="Rectangle 22">
            <a:extLst>
              <a:ext uri="{FF2B5EF4-FFF2-40B4-BE49-F238E27FC236}">
                <a16:creationId xmlns:a16="http://schemas.microsoft.com/office/drawing/2014/main" id="{1478123E-4153-4AA2-9E04-E0731745D769}"/>
              </a:ext>
            </a:extLst>
          </p:cNvPr>
          <p:cNvSpPr/>
          <p:nvPr/>
        </p:nvSpPr>
        <p:spPr>
          <a:xfrm>
            <a:off x="1157884" y="1676906"/>
            <a:ext cx="5537019" cy="4247317"/>
          </a:xfrm>
          <a:prstGeom prst="rect">
            <a:avLst/>
          </a:prstGeom>
        </p:spPr>
        <p:txBody>
          <a:bodyPr wrap="square" lIns="91440" tIns="45720" rIns="91440" bIns="45720" anchor="t">
            <a:spAutoFit/>
          </a:bodyPr>
          <a:lstStyle/>
          <a:p>
            <a:r>
              <a:rPr lang="en-US" i="1" dirty="0"/>
              <a:t> Industries must be struggling with identifying skilled works in the aftermath of the pandemic, or be in a growth sector identified by the local LWIA workforce development plan, or be a small business (250 or fewer employees)</a:t>
            </a:r>
          </a:p>
          <a:p>
            <a:endParaRPr lang="en-US" i="1" dirty="0"/>
          </a:p>
          <a:p>
            <a:r>
              <a:rPr lang="en-US" i="1" dirty="0"/>
              <a:t>Strong career clusters identified in the governor’s 5-year economic plan that should be considered</a:t>
            </a:r>
            <a:endParaRPr lang="en-US" dirty="0"/>
          </a:p>
          <a:p>
            <a:pPr marL="285750" indent="-285750">
              <a:buFont typeface="Arial" panose="020B0604020202020204" pitchFamily="34" charset="0"/>
              <a:buChar char="•"/>
            </a:pPr>
            <a:r>
              <a:rPr lang="en-US" dirty="0"/>
              <a:t>Manufacturing,</a:t>
            </a:r>
          </a:p>
          <a:p>
            <a:pPr marL="285750" indent="-285750">
              <a:buFont typeface="Arial" panose="020B0604020202020204" pitchFamily="34" charset="0"/>
              <a:buChar char="•"/>
            </a:pPr>
            <a:r>
              <a:rPr lang="en-US" dirty="0"/>
              <a:t>Agriculture, Food and Natural Resources (Energy),</a:t>
            </a:r>
          </a:p>
          <a:p>
            <a:pPr marL="285750" indent="-285750">
              <a:buFont typeface="Arial" panose="020B0604020202020204" pitchFamily="34" charset="0"/>
              <a:buChar char="•"/>
            </a:pPr>
            <a:r>
              <a:rPr lang="en-US" dirty="0"/>
              <a:t>Information Technology,</a:t>
            </a:r>
          </a:p>
          <a:p>
            <a:pPr marL="285750" indent="-285750">
              <a:buFont typeface="Arial" panose="020B0604020202020204" pitchFamily="34" charset="0"/>
              <a:buChar char="•"/>
            </a:pPr>
            <a:r>
              <a:rPr lang="en-US" dirty="0"/>
              <a:t>Transportation, Distribution and Logistics,</a:t>
            </a:r>
          </a:p>
          <a:p>
            <a:pPr marL="285750" indent="-285750">
              <a:buFont typeface="Arial" panose="020B0604020202020204" pitchFamily="34" charset="0"/>
              <a:buChar char="•"/>
            </a:pPr>
            <a:r>
              <a:rPr lang="en-US" dirty="0"/>
              <a:t>Architecture and Construction,</a:t>
            </a:r>
          </a:p>
          <a:p>
            <a:pPr marL="285750" indent="-285750">
              <a:buFont typeface="Arial" panose="020B0604020202020204" pitchFamily="34" charset="0"/>
              <a:buChar char="•"/>
            </a:pPr>
            <a:r>
              <a:rPr lang="en-US" dirty="0"/>
              <a:t>Health Science,</a:t>
            </a:r>
          </a:p>
          <a:p>
            <a:pPr marL="285750" indent="-285750">
              <a:buFont typeface="Arial" panose="020B0604020202020204" pitchFamily="34" charset="0"/>
              <a:buChar char="•"/>
            </a:pPr>
            <a:r>
              <a:rPr lang="en-US" dirty="0"/>
              <a:t>Hospitality and Tourism.​</a:t>
            </a:r>
          </a:p>
        </p:txBody>
      </p:sp>
      <p:sp>
        <p:nvSpPr>
          <p:cNvPr id="9" name="TextBox 8">
            <a:extLst>
              <a:ext uri="{FF2B5EF4-FFF2-40B4-BE49-F238E27FC236}">
                <a16:creationId xmlns:a16="http://schemas.microsoft.com/office/drawing/2014/main" id="{430C7044-9B38-0143-98E0-483073F30483}"/>
              </a:ext>
            </a:extLst>
          </p:cNvPr>
          <p:cNvSpPr txBox="1"/>
          <p:nvPr/>
        </p:nvSpPr>
        <p:spPr>
          <a:xfrm>
            <a:off x="186267" y="6483350"/>
            <a:ext cx="2133964" cy="261610"/>
          </a:xfrm>
          <a:prstGeom prst="rect">
            <a:avLst/>
          </a:prstGeom>
          <a:noFill/>
        </p:spPr>
        <p:txBody>
          <a:bodyPr wrap="square" rtlCol="0">
            <a:spAutoFit/>
          </a:bodyPr>
          <a:lstStyle/>
          <a:p>
            <a:r>
              <a:rPr lang="en-US" sz="1100" i="1">
                <a:solidFill>
                  <a:srgbClr val="172169"/>
                </a:solidFill>
              </a:rPr>
              <a:t>NOFO Page 2</a:t>
            </a:r>
          </a:p>
        </p:txBody>
      </p:sp>
    </p:spTree>
    <p:extLst>
      <p:ext uri="{BB962C8B-B14F-4D97-AF65-F5344CB8AC3E}">
        <p14:creationId xmlns:p14="http://schemas.microsoft.com/office/powerpoint/2010/main" val="362686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E3F74F-1F69-4D23-8EDC-C8E1D750A877}"/>
              </a:ext>
            </a:extLst>
          </p:cNvPr>
          <p:cNvSpPr>
            <a:spLocks noGrp="1"/>
          </p:cNvSpPr>
          <p:nvPr>
            <p:ph type="title"/>
          </p:nvPr>
        </p:nvSpPr>
        <p:spPr>
          <a:xfrm>
            <a:off x="3547368" y="797204"/>
            <a:ext cx="5438977" cy="561049"/>
          </a:xfrm>
        </p:spPr>
        <p:txBody>
          <a:bodyPr>
            <a:noAutofit/>
          </a:bodyPr>
          <a:lstStyle/>
          <a:p>
            <a:pPr algn="ctr"/>
            <a:br>
              <a:rPr kumimoji="0" lang="en-US" sz="3600" b="1" i="0" u="none" strike="noStrike" kern="1200" cap="none" spc="0" normalizeH="0" baseline="0" noProof="0" dirty="0">
                <a:ln>
                  <a:noFill/>
                </a:ln>
                <a:solidFill>
                  <a:srgbClr val="172169"/>
                </a:solidFill>
                <a:effectLst/>
                <a:uLnTx/>
                <a:uFillTx/>
                <a:cs typeface="Times New Roman" panose="02020603050405020304" pitchFamily="18" charset="0"/>
              </a:rPr>
            </a:br>
            <a:r>
              <a:rPr kumimoji="0" lang="en-US" sz="3600" b="1" i="0" u="none" strike="noStrike" kern="1200" cap="none" spc="0" normalizeH="0" baseline="0" noProof="0" dirty="0">
                <a:ln>
                  <a:noFill/>
                </a:ln>
                <a:solidFill>
                  <a:srgbClr val="172169"/>
                </a:solidFill>
                <a:effectLst/>
                <a:uLnTx/>
                <a:uFillTx/>
                <a:cs typeface="Times New Roman" panose="02020603050405020304" pitchFamily="18" charset="0"/>
              </a:rPr>
              <a:t>Target Communities</a:t>
            </a:r>
            <a:br>
              <a:rPr kumimoji="0" lang="en-US" sz="3600" b="1" i="0" u="none" strike="noStrike" kern="1200" cap="none" spc="0" normalizeH="0" baseline="0" noProof="0" dirty="0">
                <a:ln>
                  <a:noFill/>
                </a:ln>
                <a:solidFill>
                  <a:srgbClr val="172169"/>
                </a:solidFill>
                <a:effectLst/>
                <a:uLnTx/>
                <a:uFillTx/>
                <a:cs typeface="Times New Roman" panose="02020603050405020304" pitchFamily="18" charset="0"/>
              </a:rPr>
            </a:br>
            <a:endParaRPr lang="en-US" sz="3600" dirty="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D043DC6-8FEA-4A94-8F4C-1ECACC79E624}"/>
              </a:ext>
            </a:extLst>
          </p:cNvPr>
          <p:cNvSpPr>
            <a:spLocks noGrp="1"/>
          </p:cNvSpPr>
          <p:nvPr>
            <p:ph type="sldNum" sz="quarter" idx="12"/>
          </p:nvPr>
        </p:nvSpPr>
        <p:spPr/>
        <p:txBody>
          <a:bodyPr/>
          <a:lstStyle/>
          <a:p>
            <a:fld id="{62E03C93-A8B5-5E4D-ADDE-FACFC10B3CD1}" type="slidenum">
              <a:rPr lang="en-US" smtClean="0"/>
              <a:pPr/>
              <a:t>7</a:t>
            </a:fld>
            <a:endParaRPr lang="en-US"/>
          </a:p>
        </p:txBody>
      </p:sp>
      <p:graphicFrame>
        <p:nvGraphicFramePr>
          <p:cNvPr id="6" name="Diagram 5">
            <a:extLst>
              <a:ext uri="{FF2B5EF4-FFF2-40B4-BE49-F238E27FC236}">
                <a16:creationId xmlns:a16="http://schemas.microsoft.com/office/drawing/2014/main" id="{B51549E9-7466-2B4F-B34A-39FA0372A002}"/>
              </a:ext>
            </a:extLst>
          </p:cNvPr>
          <p:cNvGraphicFramePr/>
          <p:nvPr>
            <p:extLst>
              <p:ext uri="{D42A27DB-BD31-4B8C-83A1-F6EECF244321}">
                <p14:modId xmlns:p14="http://schemas.microsoft.com/office/powerpoint/2010/main" val="2690202950"/>
              </p:ext>
            </p:extLst>
          </p:nvPr>
        </p:nvGraphicFramePr>
        <p:xfrm>
          <a:off x="6760700" y="1654236"/>
          <a:ext cx="5221224"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a:extLst>
              <a:ext uri="{FF2B5EF4-FFF2-40B4-BE49-F238E27FC236}">
                <a16:creationId xmlns:a16="http://schemas.microsoft.com/office/drawing/2014/main" id="{6A41D76B-10FE-1D4B-85F5-C8837AB35601}"/>
              </a:ext>
            </a:extLst>
          </p:cNvPr>
          <p:cNvSpPr/>
          <p:nvPr/>
        </p:nvSpPr>
        <p:spPr>
          <a:xfrm>
            <a:off x="630264" y="1460653"/>
            <a:ext cx="6411952" cy="4616648"/>
          </a:xfrm>
          <a:prstGeom prst="rect">
            <a:avLst/>
          </a:prstGeom>
        </p:spPr>
        <p:txBody>
          <a:bodyPr wrap="square" lIns="91440" tIns="45720" rIns="91440" bIns="45720" anchor="t">
            <a:spAutoFit/>
          </a:bodyPr>
          <a:lstStyle/>
          <a:p>
            <a:r>
              <a:rPr lang="en-US" b="1" dirty="0"/>
              <a:t>Qualified Census Tract </a:t>
            </a:r>
            <a:r>
              <a:rPr lang="en-US" dirty="0"/>
              <a:t>(QCT) </a:t>
            </a:r>
          </a:p>
          <a:p>
            <a:pPr marL="285750" indent="-285750">
              <a:buFont typeface="Arial" panose="020B0604020202020204" pitchFamily="34" charset="0"/>
              <a:buChar char="•"/>
            </a:pPr>
            <a:r>
              <a:rPr lang="en-US" sz="1600" dirty="0"/>
              <a:t>a census tract, as defined by the U.S. Census Bureau, having 50 percent of households with incomes below 60 percent of the Area Median Gross Income (AMGI) or having a poverty rate of 25 percent or more. </a:t>
            </a:r>
          </a:p>
          <a:p>
            <a:endParaRPr lang="en-US" sz="1000" dirty="0">
              <a:cs typeface="Calibri"/>
            </a:endParaRPr>
          </a:p>
          <a:p>
            <a:r>
              <a:rPr lang="en-US" b="1" dirty="0"/>
              <a:t>Disproportionately Impacted Areas </a:t>
            </a:r>
            <a:r>
              <a:rPr lang="en-US" dirty="0"/>
              <a:t>(DIA)  </a:t>
            </a:r>
            <a:endParaRPr lang="en-US" dirty="0">
              <a:cs typeface="Calibri"/>
            </a:endParaRPr>
          </a:p>
          <a:p>
            <a:pPr marL="285750" indent="-285750">
              <a:buFont typeface="Arial" panose="020B0604020202020204" pitchFamily="34" charset="0"/>
              <a:buChar char="•"/>
            </a:pPr>
            <a:r>
              <a:rPr lang="en-US" sz="1600" dirty="0"/>
              <a:t>those ZIP Codes most severely affected by the COVID-19 pandemic, to be determined based on positive COVID-19 case per capita rates, and high rates in at least one of the following poverty-related categories relative to other ZIP Codes within their region and share of population  consisting of: </a:t>
            </a:r>
            <a:r>
              <a:rPr lang="en-US" dirty="0"/>
              <a:t> </a:t>
            </a:r>
            <a:endParaRPr lang="en-US" dirty="0">
              <a:cs typeface="Calibri"/>
            </a:endParaRPr>
          </a:p>
          <a:p>
            <a:pPr marL="692150" lvl="2" indent="-222250">
              <a:buFont typeface="Arial" panose="020B0604020202020204" pitchFamily="34" charset="0"/>
              <a:buChar char="•"/>
            </a:pPr>
            <a:r>
              <a:rPr lang="en-US" sz="1400" dirty="0"/>
              <a:t>children aged 6 to 17 in households with income less than 125% of the federal poverty level (FPL); </a:t>
            </a:r>
            <a:endParaRPr lang="en-US" sz="1400" dirty="0">
              <a:cs typeface="Calibri"/>
            </a:endParaRPr>
          </a:p>
          <a:p>
            <a:pPr marL="692150" lvl="2" indent="-222250">
              <a:buFont typeface="Arial" panose="020B0604020202020204" pitchFamily="34" charset="0"/>
              <a:buChar char="•"/>
            </a:pPr>
            <a:r>
              <a:rPr lang="en-US" sz="1400" dirty="0"/>
              <a:t>adults over age 64 in households with income less than 200% FPL;  </a:t>
            </a:r>
            <a:endParaRPr lang="en-US" sz="1400" dirty="0">
              <a:cs typeface="Calibri"/>
            </a:endParaRPr>
          </a:p>
          <a:p>
            <a:pPr marL="692150" lvl="2" indent="-222250">
              <a:buFont typeface="Arial" panose="020B0604020202020204" pitchFamily="34" charset="0"/>
              <a:buChar char="•"/>
            </a:pPr>
            <a:r>
              <a:rPr lang="en-US" sz="1400" dirty="0"/>
              <a:t>household with income less than 150% FPL; and  </a:t>
            </a:r>
            <a:endParaRPr lang="en-US" sz="1400" dirty="0">
              <a:cs typeface="Calibri"/>
            </a:endParaRPr>
          </a:p>
          <a:p>
            <a:pPr marL="692150" lvl="2" indent="-222250">
              <a:buFont typeface="Arial" panose="020B0604020202020204" pitchFamily="34" charset="0"/>
              <a:buChar char="•"/>
            </a:pPr>
            <a:r>
              <a:rPr lang="en-US" sz="1400" dirty="0"/>
              <a:t>children ages 5 and under in households with income less than 185% FPL.  </a:t>
            </a:r>
          </a:p>
          <a:p>
            <a:pPr marL="692150" lvl="2" indent="-222250">
              <a:buFont typeface="Arial" panose="020B0604020202020204" pitchFamily="34" charset="0"/>
              <a:buChar char="•"/>
            </a:pPr>
            <a:r>
              <a:rPr lang="en-US" sz="1400" dirty="0"/>
              <a:t>This link provides a map of the Qualified Census Tracts and Disproportionately Impacted Areas: </a:t>
            </a:r>
            <a:r>
              <a:rPr lang="en-US" sz="1400" dirty="0">
                <a:hlinkClick r:id="rId8"/>
              </a:rPr>
              <a:t>https://www.illinoisworknet.com/qctdiamap</a:t>
            </a:r>
            <a:r>
              <a:rPr lang="en-US" sz="1400" dirty="0"/>
              <a:t> </a:t>
            </a:r>
            <a:endParaRPr lang="en-US" sz="1400" dirty="0">
              <a:cs typeface="Calibri"/>
            </a:endParaRPr>
          </a:p>
        </p:txBody>
      </p:sp>
      <p:sp>
        <p:nvSpPr>
          <p:cNvPr id="7" name="TextBox 6">
            <a:extLst>
              <a:ext uri="{FF2B5EF4-FFF2-40B4-BE49-F238E27FC236}">
                <a16:creationId xmlns:a16="http://schemas.microsoft.com/office/drawing/2014/main" id="{59B1B293-267B-1C48-B69B-9E948DF4276B}"/>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4</a:t>
            </a:r>
          </a:p>
        </p:txBody>
      </p:sp>
    </p:spTree>
    <p:extLst>
      <p:ext uri="{BB962C8B-B14F-4D97-AF65-F5344CB8AC3E}">
        <p14:creationId xmlns:p14="http://schemas.microsoft.com/office/powerpoint/2010/main" val="1690277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468F5-E4B0-EE4B-BFC3-C72802CFE497}"/>
              </a:ext>
            </a:extLst>
          </p:cNvPr>
          <p:cNvSpPr>
            <a:spLocks noGrp="1"/>
          </p:cNvSpPr>
          <p:nvPr>
            <p:ph type="title"/>
          </p:nvPr>
        </p:nvSpPr>
        <p:spPr>
          <a:xfrm>
            <a:off x="3451710" y="738314"/>
            <a:ext cx="5723821" cy="561049"/>
          </a:xfrm>
        </p:spPr>
        <p:txBody>
          <a:bodyPr>
            <a:noAutofit/>
          </a:bodyPr>
          <a:lstStyle/>
          <a:p>
            <a:pPr algn="ctr"/>
            <a:r>
              <a:rPr lang="en-US" sz="3600" dirty="0">
                <a:cs typeface="Times New Roman" panose="02020603050405020304" pitchFamily="18" charset="0"/>
              </a:rPr>
              <a:t>Target Populations</a:t>
            </a:r>
            <a:endParaRPr lang="en-US" sz="3600" dirty="0"/>
          </a:p>
        </p:txBody>
      </p:sp>
      <p:sp>
        <p:nvSpPr>
          <p:cNvPr id="4" name="Slide Number Placeholder 3">
            <a:extLst>
              <a:ext uri="{FF2B5EF4-FFF2-40B4-BE49-F238E27FC236}">
                <a16:creationId xmlns:a16="http://schemas.microsoft.com/office/drawing/2014/main" id="{9285AFE1-7BF6-DB4D-8135-A449BFAB33CE}"/>
              </a:ext>
            </a:extLst>
          </p:cNvPr>
          <p:cNvSpPr>
            <a:spLocks noGrp="1"/>
          </p:cNvSpPr>
          <p:nvPr>
            <p:ph type="sldNum" sz="quarter" idx="12"/>
          </p:nvPr>
        </p:nvSpPr>
        <p:spPr/>
        <p:txBody>
          <a:bodyPr/>
          <a:lstStyle/>
          <a:p>
            <a:fld id="{62E03C93-A8B5-5E4D-ADDE-FACFC10B3CD1}" type="slidenum">
              <a:rPr lang="en-US" smtClean="0"/>
              <a:pPr/>
              <a:t>8</a:t>
            </a:fld>
            <a:endParaRPr lang="en-US"/>
          </a:p>
        </p:txBody>
      </p:sp>
      <p:graphicFrame>
        <p:nvGraphicFramePr>
          <p:cNvPr id="5" name="Diagram 4">
            <a:extLst>
              <a:ext uri="{FF2B5EF4-FFF2-40B4-BE49-F238E27FC236}">
                <a16:creationId xmlns:a16="http://schemas.microsoft.com/office/drawing/2014/main" id="{B6697B91-0FEA-4B4A-8E5B-990B41F2248C}"/>
              </a:ext>
            </a:extLst>
          </p:cNvPr>
          <p:cNvGraphicFramePr/>
          <p:nvPr>
            <p:extLst>
              <p:ext uri="{D42A27DB-BD31-4B8C-83A1-F6EECF244321}">
                <p14:modId xmlns:p14="http://schemas.microsoft.com/office/powerpoint/2010/main" val="1286802361"/>
              </p:ext>
            </p:extLst>
          </p:nvPr>
        </p:nvGraphicFramePr>
        <p:xfrm>
          <a:off x="7259782" y="2421407"/>
          <a:ext cx="4803388" cy="3819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141A3459-B102-6249-A250-8B7E446C5958}"/>
              </a:ext>
            </a:extLst>
          </p:cNvPr>
          <p:cNvSpPr/>
          <p:nvPr/>
        </p:nvSpPr>
        <p:spPr>
          <a:xfrm>
            <a:off x="965270" y="1710270"/>
            <a:ext cx="6594765" cy="4262705"/>
          </a:xfrm>
          <a:prstGeom prst="rect">
            <a:avLst/>
          </a:prstGeom>
        </p:spPr>
        <p:txBody>
          <a:bodyPr wrap="square" lIns="91440" tIns="45720" rIns="91440" bIns="45720" anchor="t">
            <a:spAutoFit/>
          </a:bodyPr>
          <a:lstStyle/>
          <a:p>
            <a:r>
              <a:rPr lang="en-US" sz="1700" b="1" i="1" dirty="0"/>
              <a:t>Unemployed</a:t>
            </a:r>
            <a:r>
              <a:rPr lang="en-US" sz="1700" dirty="0"/>
              <a:t> – </a:t>
            </a:r>
          </a:p>
          <a:p>
            <a:r>
              <a:rPr lang="en-US" sz="1700" dirty="0"/>
              <a:t>Individual who is without a job who wants and is available for work.</a:t>
            </a:r>
            <a:endParaRPr lang="en-US" sz="1700" dirty="0">
              <a:cs typeface="Calibri"/>
            </a:endParaRPr>
          </a:p>
          <a:p>
            <a:endParaRPr lang="en-US" sz="1100" dirty="0"/>
          </a:p>
          <a:p>
            <a:r>
              <a:rPr lang="en-US" sz="1700" b="1" i="1" dirty="0"/>
              <a:t>Under-employed</a:t>
            </a:r>
            <a:r>
              <a:rPr lang="en-US" sz="1700" dirty="0"/>
              <a:t> – </a:t>
            </a:r>
            <a:endParaRPr lang="en-US" sz="1700" dirty="0">
              <a:cs typeface="Calibri"/>
            </a:endParaRPr>
          </a:p>
          <a:p>
            <a:r>
              <a:rPr lang="en-US" sz="1700" dirty="0"/>
              <a:t>Individual who is employed and needs job training to address the negative economic or public health impacts experienced by the COVID-19 pandemic due to the individual's occupation or level of training. </a:t>
            </a:r>
            <a:endParaRPr lang="en-US" sz="1700" dirty="0">
              <a:cs typeface="Calibri"/>
            </a:endParaRPr>
          </a:p>
          <a:p>
            <a:pPr marL="285750" indent="-285750">
              <a:buFont typeface="Arial" panose="020B0604020202020204" pitchFamily="34" charset="0"/>
              <a:buChar char="•"/>
            </a:pPr>
            <a:endParaRPr lang="en-US" sz="1100" dirty="0"/>
          </a:p>
          <a:p>
            <a:r>
              <a:rPr lang="en-US" sz="1700" b="1" i="1" dirty="0"/>
              <a:t>Under-represented</a:t>
            </a:r>
            <a:r>
              <a:rPr lang="en-US" sz="1700" dirty="0"/>
              <a:t> -  </a:t>
            </a:r>
            <a:endParaRPr lang="en-US" sz="1700" dirty="0">
              <a:cs typeface="Calibri"/>
            </a:endParaRPr>
          </a:p>
          <a:p>
            <a:r>
              <a:rPr lang="en-US" sz="1700" dirty="0"/>
              <a:t>Individual who resides in or receive services in a qualified census tract, disproportionately impacted area or who has experienced negative economic or public health impacts resulting from the COVID-19 pandemic.</a:t>
            </a:r>
          </a:p>
          <a:p>
            <a:pPr marL="285750" indent="-285750">
              <a:buFont typeface="Arial" panose="020B0604020202020204" pitchFamily="34" charset="0"/>
              <a:buChar char="•"/>
            </a:pPr>
            <a:r>
              <a:rPr lang="en-US" sz="1500" dirty="0"/>
              <a:t>Includes youth who have one or more barriers to employment identified as risk factors.</a:t>
            </a:r>
          </a:p>
          <a:p>
            <a:pPr marL="285750" indent="-285750">
              <a:buFont typeface="Arial" panose="020B0604020202020204" pitchFamily="34" charset="0"/>
              <a:buChar char="•"/>
            </a:pPr>
            <a:r>
              <a:rPr lang="en-US" sz="1500" dirty="0">
                <a:cs typeface="Calibri"/>
              </a:rPr>
              <a:t>Includes individuals who are long-term unemployed.</a:t>
            </a:r>
          </a:p>
        </p:txBody>
      </p:sp>
      <p:sp>
        <p:nvSpPr>
          <p:cNvPr id="7" name="TextBox 6">
            <a:extLst>
              <a:ext uri="{FF2B5EF4-FFF2-40B4-BE49-F238E27FC236}">
                <a16:creationId xmlns:a16="http://schemas.microsoft.com/office/drawing/2014/main" id="{7A882AC4-4E55-A541-82DA-2E80FDC2B2CB}"/>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2-4</a:t>
            </a:r>
          </a:p>
        </p:txBody>
      </p:sp>
    </p:spTree>
    <p:extLst>
      <p:ext uri="{BB962C8B-B14F-4D97-AF65-F5344CB8AC3E}">
        <p14:creationId xmlns:p14="http://schemas.microsoft.com/office/powerpoint/2010/main" val="12056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2C2F6-F878-ED48-909B-00DFA4B46A00}"/>
              </a:ext>
            </a:extLst>
          </p:cNvPr>
          <p:cNvSpPr>
            <a:spLocks noGrp="1"/>
          </p:cNvSpPr>
          <p:nvPr>
            <p:ph idx="1"/>
          </p:nvPr>
        </p:nvSpPr>
        <p:spPr>
          <a:xfrm>
            <a:off x="3417533" y="638485"/>
            <a:ext cx="5852591" cy="805089"/>
          </a:xfrm>
        </p:spPr>
        <p:txBody>
          <a:bodyPr anchor="ctr">
            <a:normAutofit/>
          </a:bodyPr>
          <a:lstStyle/>
          <a:p>
            <a:pPr marL="0" indent="0" algn="ctr">
              <a:buNone/>
            </a:pPr>
            <a:r>
              <a:rPr lang="en-US" sz="3600" b="1" dirty="0">
                <a:solidFill>
                  <a:srgbClr val="172169"/>
                </a:solidFill>
                <a:latin typeface="+mj-lt"/>
                <a:cs typeface="Times New Roman" panose="02020603050405020304" pitchFamily="18" charset="0"/>
              </a:rPr>
              <a:t>JTED Program Categories</a:t>
            </a:r>
          </a:p>
        </p:txBody>
      </p:sp>
      <p:sp>
        <p:nvSpPr>
          <p:cNvPr id="4" name="Slide Number Placeholder 3">
            <a:extLst>
              <a:ext uri="{FF2B5EF4-FFF2-40B4-BE49-F238E27FC236}">
                <a16:creationId xmlns:a16="http://schemas.microsoft.com/office/drawing/2014/main" id="{40B6AA47-65EB-D141-8378-3B17614598B1}"/>
              </a:ext>
            </a:extLst>
          </p:cNvPr>
          <p:cNvSpPr>
            <a:spLocks noGrp="1"/>
          </p:cNvSpPr>
          <p:nvPr>
            <p:ph type="sldNum" sz="quarter" idx="12"/>
          </p:nvPr>
        </p:nvSpPr>
        <p:spPr>
          <a:xfrm>
            <a:off x="10341428" y="6356350"/>
            <a:ext cx="1012371" cy="365125"/>
          </a:xfrm>
        </p:spPr>
        <p:txBody>
          <a:bodyPr>
            <a:normAutofit/>
          </a:bodyPr>
          <a:lstStyle/>
          <a:p>
            <a:pPr>
              <a:spcAft>
                <a:spcPts val="600"/>
              </a:spcAft>
            </a:pPr>
            <a:fld id="{62E03C93-A8B5-5E4D-ADDE-FACFC10B3CD1}" type="slidenum">
              <a:rPr lang="en-US">
                <a:solidFill>
                  <a:srgbClr val="FFFFFF"/>
                </a:solidFill>
              </a:rPr>
              <a:pPr>
                <a:spcAft>
                  <a:spcPts val="600"/>
                </a:spcAft>
              </a:pPr>
              <a:t>9</a:t>
            </a:fld>
            <a:endParaRPr lang="en-US">
              <a:solidFill>
                <a:srgbClr val="FFFFFF"/>
              </a:solidFill>
            </a:endParaRPr>
          </a:p>
        </p:txBody>
      </p:sp>
      <p:graphicFrame>
        <p:nvGraphicFramePr>
          <p:cNvPr id="27" name="Diagram 26">
            <a:extLst>
              <a:ext uri="{FF2B5EF4-FFF2-40B4-BE49-F238E27FC236}">
                <a16:creationId xmlns:a16="http://schemas.microsoft.com/office/drawing/2014/main" id="{630A56C2-CD3B-B546-8575-94CDE143001D}"/>
              </a:ext>
            </a:extLst>
          </p:cNvPr>
          <p:cNvGraphicFramePr/>
          <p:nvPr>
            <p:extLst>
              <p:ext uri="{D42A27DB-BD31-4B8C-83A1-F6EECF244321}">
                <p14:modId xmlns:p14="http://schemas.microsoft.com/office/powerpoint/2010/main" val="196204504"/>
              </p:ext>
            </p:extLst>
          </p:nvPr>
        </p:nvGraphicFramePr>
        <p:xfrm>
          <a:off x="6477036" y="1480903"/>
          <a:ext cx="5221224"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 name="TextBox 27">
            <a:extLst>
              <a:ext uri="{FF2B5EF4-FFF2-40B4-BE49-F238E27FC236}">
                <a16:creationId xmlns:a16="http://schemas.microsoft.com/office/drawing/2014/main" id="{6AA8134B-B31B-9744-9009-5DBFD291BADE}"/>
              </a:ext>
            </a:extLst>
          </p:cNvPr>
          <p:cNvSpPr txBox="1"/>
          <p:nvPr/>
        </p:nvSpPr>
        <p:spPr>
          <a:xfrm>
            <a:off x="874777" y="2243409"/>
            <a:ext cx="5602259" cy="3046988"/>
          </a:xfrm>
          <a:prstGeom prst="rect">
            <a:avLst/>
          </a:prstGeom>
          <a:noFill/>
        </p:spPr>
        <p:txBody>
          <a:bodyPr wrap="square" rtlCol="0">
            <a:spAutoFit/>
          </a:bodyPr>
          <a:lstStyle/>
          <a:p>
            <a:pPr marL="285750" indent="-285750">
              <a:buFont typeface="Courier New" panose="02070309020205020404" pitchFamily="49" charset="0"/>
              <a:buChar char="o"/>
            </a:pPr>
            <a:r>
              <a:rPr lang="en-US" sz="1600" b="1" i="1" dirty="0"/>
              <a:t>Category 1 </a:t>
            </a:r>
            <a:r>
              <a:rPr lang="en-US" sz="1600" dirty="0"/>
              <a:t>– Adult Focus</a:t>
            </a:r>
          </a:p>
          <a:p>
            <a:pPr marL="742950" lvl="1" indent="-285750">
              <a:buFont typeface="Courier New" panose="02070309020205020404" pitchFamily="49" charset="0"/>
              <a:buChar char="o"/>
            </a:pPr>
            <a:r>
              <a:rPr lang="en-US" sz="1600" dirty="0"/>
              <a:t>providing services to unemployed, under-employed or under-represented adults who need the training to access employment or skill upgrades to advance in their employment.  Adults must be 18 years or older who reside in and are eligible to work in Illinois </a:t>
            </a:r>
          </a:p>
          <a:p>
            <a:pPr lvl="1"/>
            <a:endParaRPr lang="en-US" sz="1600" dirty="0"/>
          </a:p>
          <a:p>
            <a:pPr marL="285750" indent="-285750">
              <a:buFont typeface="Courier New" panose="02070309020205020404" pitchFamily="49" charset="0"/>
              <a:buChar char="o"/>
            </a:pPr>
            <a:r>
              <a:rPr lang="en-US" sz="1600" b="1" i="1" dirty="0"/>
              <a:t>Category 2 </a:t>
            </a:r>
            <a:r>
              <a:rPr lang="en-US" sz="1600" dirty="0"/>
              <a:t>– Youth Focus</a:t>
            </a:r>
          </a:p>
          <a:p>
            <a:pPr marL="742950" lvl="1" indent="-285750">
              <a:buFont typeface="Courier New" panose="02070309020205020404" pitchFamily="49" charset="0"/>
              <a:buChar char="o"/>
            </a:pPr>
            <a:r>
              <a:rPr lang="en-US" sz="1600" dirty="0"/>
              <a:t>Offers career development opportunities and work-based learning (e.g., pre-apprentice and apprenticeship) for youth ages 16-24 with one or more barriers to education, training, and employment.</a:t>
            </a:r>
          </a:p>
        </p:txBody>
      </p:sp>
      <p:sp>
        <p:nvSpPr>
          <p:cNvPr id="6" name="TextBox 5">
            <a:extLst>
              <a:ext uri="{FF2B5EF4-FFF2-40B4-BE49-F238E27FC236}">
                <a16:creationId xmlns:a16="http://schemas.microsoft.com/office/drawing/2014/main" id="{6C40FC55-22B0-D04B-8535-91AFC63EDE3E}"/>
              </a:ext>
            </a:extLst>
          </p:cNvPr>
          <p:cNvSpPr txBox="1"/>
          <p:nvPr/>
        </p:nvSpPr>
        <p:spPr>
          <a:xfrm>
            <a:off x="84669" y="6551082"/>
            <a:ext cx="2133964" cy="261610"/>
          </a:xfrm>
          <a:prstGeom prst="rect">
            <a:avLst/>
          </a:prstGeom>
          <a:noFill/>
        </p:spPr>
        <p:txBody>
          <a:bodyPr wrap="square" rtlCol="0">
            <a:spAutoFit/>
          </a:bodyPr>
          <a:lstStyle/>
          <a:p>
            <a:r>
              <a:rPr lang="en-US" sz="1100" i="1">
                <a:solidFill>
                  <a:srgbClr val="172169"/>
                </a:solidFill>
              </a:rPr>
              <a:t>NOFO Page 4-7</a:t>
            </a:r>
          </a:p>
        </p:txBody>
      </p:sp>
    </p:spTree>
    <p:extLst>
      <p:ext uri="{BB962C8B-B14F-4D97-AF65-F5344CB8AC3E}">
        <p14:creationId xmlns:p14="http://schemas.microsoft.com/office/powerpoint/2010/main" val="512442328"/>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286A1D50-ADC3-E247-81C7-98D4AA89E85B}" vid="{FAC12774-1B3F-D344-A187-D5E69FA4D6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691C890CC1C141B3769DAEBBB08F26" ma:contentTypeVersion="7" ma:contentTypeDescription="Create a new document." ma:contentTypeScope="" ma:versionID="e421a4fe5f8803a424d1170cd6b71f44">
  <xsd:schema xmlns:xsd="http://www.w3.org/2001/XMLSchema" xmlns:xs="http://www.w3.org/2001/XMLSchema" xmlns:p="http://schemas.microsoft.com/office/2006/metadata/properties" xmlns:ns1="http://schemas.microsoft.com/sharepoint/v3" xmlns:ns2="628deba3-ad18-4f7d-837d-8b626f24ef64" targetNamespace="http://schemas.microsoft.com/office/2006/metadata/properties" ma:root="true" ma:fieldsID="ccde1ab382c562759cc71332a52d597b" ns1:_="" ns2:_="">
    <xsd:import namespace="http://schemas.microsoft.com/sharepoint/v3"/>
    <xsd:import namespace="628deba3-ad18-4f7d-837d-8b626f24ef64"/>
    <xsd:element name="properties">
      <xsd:complexType>
        <xsd:sequence>
          <xsd:element name="documentManagement">
            <xsd:complexType>
              <xsd:all>
                <xsd:element ref="ns1:PublishingStartDate" minOccurs="0"/>
                <xsd:element ref="ns1:PublishingExpirationDate" minOccurs="0"/>
                <xsd:element ref="ns2:URL" minOccurs="0"/>
                <xsd:element ref="ns2:UR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8deba3-ad18-4f7d-837d-8b626f24ef64" elementFormDefault="qualified">
    <xsd:import namespace="http://schemas.microsoft.com/office/2006/documentManagement/types"/>
    <xsd:import namespace="http://schemas.microsoft.com/office/infopath/2007/PartnerControls"/>
    <xsd:element name="URL" ma:index="1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URLs" ma:index="11" nillable="true" ma:displayName="URLs" ma:list="{3e68b601-11f6-4942-a07e-a047c38a7446}" ma:internalName="URLs" ma:showField="ComplianceAsset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URLs xmlns="628deba3-ad18-4f7d-837d-8b626f24ef64"/>
    <URL xmlns="628deba3-ad18-4f7d-837d-8b626f24ef64">
      <Url xsi:nil="true"/>
      <Description xsi:nil="true"/>
    </URL>
  </documentManagement>
</p:properties>
</file>

<file path=customXml/itemProps1.xml><?xml version="1.0" encoding="utf-8"?>
<ds:datastoreItem xmlns:ds="http://schemas.openxmlformats.org/officeDocument/2006/customXml" ds:itemID="{3B57AC72-F17E-411A-8FE0-9103AA5DD5F0}"/>
</file>

<file path=customXml/itemProps2.xml><?xml version="1.0" encoding="utf-8"?>
<ds:datastoreItem xmlns:ds="http://schemas.openxmlformats.org/officeDocument/2006/customXml" ds:itemID="{2E0642DC-10A4-4910-8F47-4FCE656BBE3A}">
  <ds:schemaRefs>
    <ds:schemaRef ds:uri="http://schemas.microsoft.com/sharepoint/v3/contenttype/forms"/>
  </ds:schemaRefs>
</ds:datastoreItem>
</file>

<file path=customXml/itemProps3.xml><?xml version="1.0" encoding="utf-8"?>
<ds:datastoreItem xmlns:ds="http://schemas.openxmlformats.org/officeDocument/2006/customXml" ds:itemID="{917AF8C0-7CB6-431F-BF2D-B3D4328AD9C5}">
  <ds:schemaRefs>
    <ds:schemaRef ds:uri="dd54045c-b46d-4c13-9da1-a7be3883e8fd"/>
    <ds:schemaRef ds:uri="eb97dfe2-fd51-4e41-93e8-d8716fab69f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1878</TotalTime>
  <Words>9507</Words>
  <Application>Microsoft Office PowerPoint</Application>
  <PresentationFormat>Widescreen</PresentationFormat>
  <Paragraphs>824</Paragraphs>
  <Slides>30</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Courier New</vt:lpstr>
      <vt:lpstr>Symbol</vt:lpstr>
      <vt:lpstr>Times New Roman</vt:lpstr>
      <vt:lpstr>Wingdings</vt:lpstr>
      <vt:lpstr>Theme1</vt:lpstr>
      <vt:lpstr>Illinois  Job Training and Economic Development   Grant Program – Round 2 Notice of Funding Opportunity Review   </vt:lpstr>
      <vt:lpstr>Agenda</vt:lpstr>
      <vt:lpstr>Guiding Legislation and Highlights</vt:lpstr>
      <vt:lpstr>PowerPoint Presentation</vt:lpstr>
      <vt:lpstr>Eligible Entities</vt:lpstr>
      <vt:lpstr>Target Industries</vt:lpstr>
      <vt:lpstr> Target Communities </vt:lpstr>
      <vt:lpstr>Target Populations</vt:lpstr>
      <vt:lpstr>PowerPoint Presentation</vt:lpstr>
      <vt:lpstr>PowerPoint Presentation</vt:lpstr>
      <vt:lpstr>JTED Program Services</vt:lpstr>
      <vt:lpstr>Outreach and Recruitment  &amp; Employment Engagement</vt:lpstr>
      <vt:lpstr>Career Planning</vt:lpstr>
      <vt:lpstr>Training</vt:lpstr>
      <vt:lpstr>Work-Based Learning</vt:lpstr>
      <vt:lpstr>Supportive Services &amp; Barrier Reduction </vt:lpstr>
      <vt:lpstr>Placement &amp; Follow-Up</vt:lpstr>
      <vt:lpstr>PowerPoint Presentation</vt:lpstr>
      <vt:lpstr>PowerPoint Presentation</vt:lpstr>
      <vt:lpstr>JTED Outcome Metrics</vt:lpstr>
      <vt:lpstr>Application Components</vt:lpstr>
      <vt:lpstr>Application Organization Capacity</vt:lpstr>
      <vt:lpstr>Documentation of Need</vt:lpstr>
      <vt:lpstr>Program Plan </vt:lpstr>
      <vt:lpstr>Program Plan </vt:lpstr>
      <vt:lpstr>Budget Narrative, Cost Effectiveness, Return on Investment, and Sustainability </vt:lpstr>
      <vt:lpstr>Performance Goals</vt:lpstr>
      <vt:lpstr>Documents for Submission</vt:lpstr>
      <vt:lpstr>Review Criteria</vt:lpstr>
      <vt:lpstr>Submission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Job Training and Economic Opportunity Program Summary</dc:title>
  <dc:creator>Hampton, Shannon B.</dc:creator>
  <cp:lastModifiedBy>Stone, Tammy</cp:lastModifiedBy>
  <cp:revision>31</cp:revision>
  <dcterms:created xsi:type="dcterms:W3CDTF">2021-08-25T19:45:45Z</dcterms:created>
  <dcterms:modified xsi:type="dcterms:W3CDTF">2023-12-13T19:51:02Z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0x0101003D691C890CC1C141B3769DAEBBB08F26</vt:lpwstr>
  </property>
</Properties>
</file>