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5.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3.xml" ContentType="application/vnd.openxmlformats-officedocument.drawingml.diagramStyl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91" r:id="rId3"/>
    <p:sldId id="292" r:id="rId4"/>
    <p:sldId id="293" r:id="rId5"/>
    <p:sldId id="294" r:id="rId6"/>
    <p:sldId id="295" r:id="rId7"/>
    <p:sldId id="272" r:id="rId8"/>
    <p:sldId id="290" r:id="rId9"/>
    <p:sldId id="273" r:id="rId10"/>
    <p:sldId id="271" r:id="rId11"/>
    <p:sldId id="269" r:id="rId12"/>
    <p:sldId id="275" r:id="rId13"/>
    <p:sldId id="278" r:id="rId14"/>
    <p:sldId id="276" r:id="rId15"/>
    <p:sldId id="279" r:id="rId16"/>
    <p:sldId id="270" r:id="rId17"/>
    <p:sldId id="285" r:id="rId18"/>
    <p:sldId id="286" r:id="rId19"/>
    <p:sldId id="287" r:id="rId20"/>
    <p:sldId id="288" r:id="rId21"/>
    <p:sldId id="296" r:id="rId22"/>
    <p:sldId id="298" r:id="rId23"/>
    <p:sldId id="299" r:id="rId24"/>
    <p:sldId id="300" r:id="rId25"/>
    <p:sldId id="301" r:id="rId26"/>
    <p:sldId id="302" r:id="rId27"/>
    <p:sldId id="303" r:id="rId28"/>
    <p:sldId id="304" r:id="rId29"/>
    <p:sldId id="305" r:id="rId30"/>
    <p:sldId id="306" r:id="rId31"/>
    <p:sldId id="307" r:id="rId32"/>
    <p:sldId id="308" r:id="rId33"/>
    <p:sldId id="280" r:id="rId34"/>
    <p:sldId id="28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55" d="100"/>
          <a:sy n="55" d="100"/>
        </p:scale>
        <p:origin x="72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4">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chemeClr val="accent4">
            <a:alpha val="50000"/>
          </a:schemeClr>
        </a:solidFill>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4">
            <a:alpha val="50000"/>
          </a:schemeClr>
        </a:solidFill>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4">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4">
            <a:alpha val="50000"/>
          </a:schemeClr>
        </a:solidFill>
      </dgm:spPr>
      <dgm:t>
        <a:bodyPr/>
        <a:lstStyle/>
        <a:p>
          <a:pPr>
            <a:buFont typeface="Wingdings" pitchFamily="2" charset="2"/>
            <a:buChar char="q"/>
          </a:pPr>
          <a:r>
            <a:rPr lang="en-US" sz="2800" b="1" dirty="0">
              <a:solidFill>
                <a:srgbClr val="FFFF00"/>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chemeClr val="accent2">
            <a:alpha val="50000"/>
          </a:schemeClr>
        </a:solidFill>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2">
            <a:alpha val="50000"/>
          </a:schemeClr>
        </a:solidFill>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2">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2">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4">
            <a:alpha val="50000"/>
          </a:schemeClr>
        </a:solidFill>
      </dgm:spPr>
      <dgm:t>
        <a:bodyPr/>
        <a:lstStyle/>
        <a:p>
          <a:r>
            <a:rPr lang="en-US" sz="2800" b="1" dirty="0">
              <a:solidFill>
                <a:srgbClr val="FFFF00"/>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2">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chemeClr val="accent4">
            <a:alpha val="50000"/>
          </a:schemeClr>
        </a:solidFill>
      </dgm:spPr>
      <dgm:t>
        <a:bodyPr/>
        <a:lstStyle/>
        <a:p>
          <a:r>
            <a:rPr lang="en-US" sz="2800" b="1" dirty="0">
              <a:solidFill>
                <a:srgbClr val="FFFF00"/>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2">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2">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4">
            <a:alpha val="50000"/>
          </a:schemeClr>
        </a:solidFill>
      </dgm:spPr>
      <dgm:t>
        <a:bodyPr/>
        <a:lstStyle/>
        <a:p>
          <a:r>
            <a:rPr lang="en-US" sz="2800" b="1" dirty="0">
              <a:solidFill>
                <a:srgbClr val="FFFF00"/>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2">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accent2_2" csCatId="accent2" phldr="1"/>
      <dgm:spPr/>
    </dgm:pt>
    <dgm:pt modelId="{C4C39F19-A6F5-CE48-BBB9-DBE56DAFB708}">
      <dgm:prSet phldrT="[Text]" custT="1"/>
      <dgm:spPr>
        <a:solidFill>
          <a:schemeClr val="accent4">
            <a:alpha val="50000"/>
          </a:schemeClr>
        </a:solidFill>
      </dgm:spPr>
      <dgm:t>
        <a:bodyPr/>
        <a:lstStyle/>
        <a:p>
          <a:pPr>
            <a:buFont typeface="Wingdings" pitchFamily="2" charset="2"/>
            <a:buChar char="q"/>
          </a:pPr>
          <a:r>
            <a:rPr lang="en-US" sz="2800" b="1" dirty="0">
              <a:solidFill>
                <a:schemeClr val="bg1"/>
              </a:solidFill>
            </a:rPr>
            <a:t>Capacity</a:t>
          </a:r>
          <a:r>
            <a:rPr lang="en-US" sz="1800" b="1" dirty="0">
              <a:solidFill>
                <a:srgbClr val="FFFF00"/>
              </a:solidFill>
            </a:rPr>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chemeClr val="accent4">
            <a:alpha val="50000"/>
          </a:schemeClr>
        </a:solidFill>
      </dgm:spPr>
      <dgm:t>
        <a:bodyPr/>
        <a:lstStyle/>
        <a:p>
          <a:r>
            <a:rPr lang="en-US" sz="2800" b="1" dirty="0">
              <a:solidFill>
                <a:schemeClr val="bg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4">
            <a:alpha val="50000"/>
          </a:schemeClr>
        </a:solidFill>
      </dgm:spPr>
      <dgm:t>
        <a:bodyPr/>
        <a:lstStyle/>
        <a:p>
          <a:r>
            <a:rPr lang="en-US" sz="2800" b="1" dirty="0">
              <a:solidFill>
                <a:schemeClr val="bg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4">
            <a:alpha val="50000"/>
          </a:schemeClr>
        </a:solidFill>
      </dgm:spPr>
      <dgm:t>
        <a:bodyPr/>
        <a:lstStyle/>
        <a:p>
          <a:r>
            <a:rPr lang="en-US" sz="2800" b="1" dirty="0">
              <a:solidFill>
                <a:schemeClr val="bg1"/>
              </a:solidFill>
            </a:rPr>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3301" y="263163"/>
          <a:ext cx="3312009" cy="3312009"/>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271" tIns="35560" rIns="182271"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488333" y="748195"/>
        <a:ext cx="2341945" cy="2341945"/>
      </dsp:txXfrm>
    </dsp:sp>
    <dsp:sp modelId="{AB9DB997-1F7B-C244-936D-02285B0EBA6B}">
      <dsp:nvSpPr>
        <dsp:cNvPr id="0" name=""/>
        <dsp:cNvSpPr/>
      </dsp:nvSpPr>
      <dsp:spPr>
        <a:xfrm>
          <a:off x="2664911" y="259222"/>
          <a:ext cx="3312009" cy="3312009"/>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271" tIns="35560" rIns="18227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3149943" y="744254"/>
        <a:ext cx="2341945" cy="2341945"/>
      </dsp:txXfrm>
    </dsp:sp>
    <dsp:sp modelId="{52789C88-0EE9-6846-A180-36E7583E047A}">
      <dsp:nvSpPr>
        <dsp:cNvPr id="0" name=""/>
        <dsp:cNvSpPr/>
      </dsp:nvSpPr>
      <dsp:spPr>
        <a:xfrm>
          <a:off x="5302516" y="263163"/>
          <a:ext cx="3312009" cy="3312009"/>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271" tIns="35560" rIns="18227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5787548" y="748195"/>
        <a:ext cx="2341945" cy="2341945"/>
      </dsp:txXfrm>
    </dsp:sp>
    <dsp:sp modelId="{FF401FEA-7879-EB40-A283-A895E40864F3}">
      <dsp:nvSpPr>
        <dsp:cNvPr id="0" name=""/>
        <dsp:cNvSpPr/>
      </dsp:nvSpPr>
      <dsp:spPr>
        <a:xfrm>
          <a:off x="7952123" y="263163"/>
          <a:ext cx="3312009" cy="3312009"/>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271" tIns="35560" rIns="182271"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8437155" y="748195"/>
        <a:ext cx="2341945" cy="2341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633111" y="911"/>
          <a:ext cx="2195638" cy="2195638"/>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33" tIns="35560" rIns="120833"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rgbClr val="FFFF00"/>
              </a:solidFill>
            </a:rPr>
            <a:t>Capacity</a:t>
          </a:r>
          <a:r>
            <a:rPr lang="en-US" sz="1800" b="1" kern="1200" dirty="0">
              <a:solidFill>
                <a:srgbClr val="FFFF00"/>
              </a:solidFill>
            </a:rPr>
            <a:t> </a:t>
          </a:r>
        </a:p>
      </dsp:txBody>
      <dsp:txXfrm>
        <a:off x="954655" y="322455"/>
        <a:ext cx="1552550" cy="1552550"/>
      </dsp:txXfrm>
    </dsp:sp>
    <dsp:sp modelId="{AB9DB997-1F7B-C244-936D-02285B0EBA6B}">
      <dsp:nvSpPr>
        <dsp:cNvPr id="0" name=""/>
        <dsp:cNvSpPr/>
      </dsp:nvSpPr>
      <dsp:spPr>
        <a:xfrm>
          <a:off x="2397578" y="0"/>
          <a:ext cx="2195638" cy="2195638"/>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33" tIns="35560" rIns="120833"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2719122" y="321544"/>
        <a:ext cx="1552550" cy="1552550"/>
      </dsp:txXfrm>
    </dsp:sp>
    <dsp:sp modelId="{52789C88-0EE9-6846-A180-36E7583E047A}">
      <dsp:nvSpPr>
        <dsp:cNvPr id="0" name=""/>
        <dsp:cNvSpPr/>
      </dsp:nvSpPr>
      <dsp:spPr>
        <a:xfrm>
          <a:off x="4146132" y="911"/>
          <a:ext cx="2195638" cy="2195638"/>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33" tIns="35560" rIns="120833"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4467676" y="322455"/>
        <a:ext cx="1552550" cy="1552550"/>
      </dsp:txXfrm>
    </dsp:sp>
    <dsp:sp modelId="{FF401FEA-7879-EB40-A283-A895E40864F3}">
      <dsp:nvSpPr>
        <dsp:cNvPr id="0" name=""/>
        <dsp:cNvSpPr/>
      </dsp:nvSpPr>
      <dsp:spPr>
        <a:xfrm>
          <a:off x="5902643" y="911"/>
          <a:ext cx="2195638" cy="2195638"/>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33" tIns="35560" rIns="120833"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6224187" y="322455"/>
        <a:ext cx="1552550" cy="1552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786833" y="695"/>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1108440" y="322302"/>
        <a:ext cx="1552856" cy="1552856"/>
      </dsp:txXfrm>
    </dsp:sp>
    <dsp:sp modelId="{AB9DB997-1F7B-C244-936D-02285B0EBA6B}">
      <dsp:nvSpPr>
        <dsp:cNvPr id="0" name=""/>
        <dsp:cNvSpPr/>
      </dsp:nvSpPr>
      <dsp:spPr>
        <a:xfrm>
          <a:off x="2551647" y="0"/>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Need</a:t>
          </a:r>
        </a:p>
      </dsp:txBody>
      <dsp:txXfrm>
        <a:off x="2873254" y="321607"/>
        <a:ext cx="1552856" cy="1552856"/>
      </dsp:txXfrm>
    </dsp:sp>
    <dsp:sp modelId="{52789C88-0EE9-6846-A180-36E7583E047A}">
      <dsp:nvSpPr>
        <dsp:cNvPr id="0" name=""/>
        <dsp:cNvSpPr/>
      </dsp:nvSpPr>
      <dsp:spPr>
        <a:xfrm>
          <a:off x="4300545" y="695"/>
          <a:ext cx="2196070" cy="219607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4622152" y="322302"/>
        <a:ext cx="1552856" cy="1552856"/>
      </dsp:txXfrm>
    </dsp:sp>
    <dsp:sp modelId="{FF401FEA-7879-EB40-A283-A895E40864F3}">
      <dsp:nvSpPr>
        <dsp:cNvPr id="0" name=""/>
        <dsp:cNvSpPr/>
      </dsp:nvSpPr>
      <dsp:spPr>
        <a:xfrm>
          <a:off x="6057401" y="695"/>
          <a:ext cx="2196070" cy="219607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6379008" y="322302"/>
        <a:ext cx="1552856" cy="1552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786833" y="695"/>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1108440" y="322302"/>
        <a:ext cx="1552856" cy="1552856"/>
      </dsp:txXfrm>
    </dsp:sp>
    <dsp:sp modelId="{AB9DB997-1F7B-C244-936D-02285B0EBA6B}">
      <dsp:nvSpPr>
        <dsp:cNvPr id="0" name=""/>
        <dsp:cNvSpPr/>
      </dsp:nvSpPr>
      <dsp:spPr>
        <a:xfrm>
          <a:off x="2551647" y="0"/>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2873254" y="321607"/>
        <a:ext cx="1552856" cy="1552856"/>
      </dsp:txXfrm>
    </dsp:sp>
    <dsp:sp modelId="{52789C88-0EE9-6846-A180-36E7583E047A}">
      <dsp:nvSpPr>
        <dsp:cNvPr id="0" name=""/>
        <dsp:cNvSpPr/>
      </dsp:nvSpPr>
      <dsp:spPr>
        <a:xfrm>
          <a:off x="4300545"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Program Plan </a:t>
          </a:r>
        </a:p>
      </dsp:txBody>
      <dsp:txXfrm>
        <a:off x="4622152" y="322302"/>
        <a:ext cx="1552856" cy="1552856"/>
      </dsp:txXfrm>
    </dsp:sp>
    <dsp:sp modelId="{FF401FEA-7879-EB40-A283-A895E40864F3}">
      <dsp:nvSpPr>
        <dsp:cNvPr id="0" name=""/>
        <dsp:cNvSpPr/>
      </dsp:nvSpPr>
      <dsp:spPr>
        <a:xfrm>
          <a:off x="6057401" y="695"/>
          <a:ext cx="2196070" cy="219607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6379008" y="322302"/>
        <a:ext cx="1552856" cy="1552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786833" y="695"/>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1108440" y="322302"/>
        <a:ext cx="1552856" cy="1552856"/>
      </dsp:txXfrm>
    </dsp:sp>
    <dsp:sp modelId="{AB9DB997-1F7B-C244-936D-02285B0EBA6B}">
      <dsp:nvSpPr>
        <dsp:cNvPr id="0" name=""/>
        <dsp:cNvSpPr/>
      </dsp:nvSpPr>
      <dsp:spPr>
        <a:xfrm>
          <a:off x="2551647" y="0"/>
          <a:ext cx="2196070" cy="2196070"/>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2873254" y="321607"/>
        <a:ext cx="1552856" cy="1552856"/>
      </dsp:txXfrm>
    </dsp:sp>
    <dsp:sp modelId="{52789C88-0EE9-6846-A180-36E7583E047A}">
      <dsp:nvSpPr>
        <dsp:cNvPr id="0" name=""/>
        <dsp:cNvSpPr/>
      </dsp:nvSpPr>
      <dsp:spPr>
        <a:xfrm>
          <a:off x="4300545" y="695"/>
          <a:ext cx="2196070" cy="219607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4622152" y="322302"/>
        <a:ext cx="1552856" cy="1552856"/>
      </dsp:txXfrm>
    </dsp:sp>
    <dsp:sp modelId="{FF401FEA-7879-EB40-A283-A895E40864F3}">
      <dsp:nvSpPr>
        <dsp:cNvPr id="0" name=""/>
        <dsp:cNvSpPr/>
      </dsp:nvSpPr>
      <dsp:spPr>
        <a:xfrm>
          <a:off x="6057401"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Budget</a:t>
          </a:r>
        </a:p>
      </dsp:txBody>
      <dsp:txXfrm>
        <a:off x="6379008" y="322302"/>
        <a:ext cx="1552856" cy="1552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786833"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solidFill>
            </a:rPr>
            <a:t>Capacity</a:t>
          </a:r>
          <a:r>
            <a:rPr lang="en-US" sz="1800" b="1" kern="1200" dirty="0">
              <a:solidFill>
                <a:srgbClr val="FFFF00"/>
              </a:solidFill>
            </a:rPr>
            <a:t> </a:t>
          </a:r>
        </a:p>
      </dsp:txBody>
      <dsp:txXfrm>
        <a:off x="1108440" y="322302"/>
        <a:ext cx="1552856" cy="1552856"/>
      </dsp:txXfrm>
    </dsp:sp>
    <dsp:sp modelId="{AB9DB997-1F7B-C244-936D-02285B0EBA6B}">
      <dsp:nvSpPr>
        <dsp:cNvPr id="0" name=""/>
        <dsp:cNvSpPr/>
      </dsp:nvSpPr>
      <dsp:spPr>
        <a:xfrm>
          <a:off x="2551647" y="0"/>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Need</a:t>
          </a:r>
        </a:p>
      </dsp:txBody>
      <dsp:txXfrm>
        <a:off x="2873254" y="321607"/>
        <a:ext cx="1552856" cy="1552856"/>
      </dsp:txXfrm>
    </dsp:sp>
    <dsp:sp modelId="{52789C88-0EE9-6846-A180-36E7583E047A}">
      <dsp:nvSpPr>
        <dsp:cNvPr id="0" name=""/>
        <dsp:cNvSpPr/>
      </dsp:nvSpPr>
      <dsp:spPr>
        <a:xfrm>
          <a:off x="4300545"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Program Plan </a:t>
          </a:r>
        </a:p>
      </dsp:txBody>
      <dsp:txXfrm>
        <a:off x="4622152" y="322302"/>
        <a:ext cx="1552856" cy="1552856"/>
      </dsp:txXfrm>
    </dsp:sp>
    <dsp:sp modelId="{FF401FEA-7879-EB40-A283-A895E40864F3}">
      <dsp:nvSpPr>
        <dsp:cNvPr id="0" name=""/>
        <dsp:cNvSpPr/>
      </dsp:nvSpPr>
      <dsp:spPr>
        <a:xfrm>
          <a:off x="6057401" y="695"/>
          <a:ext cx="2196070" cy="2196070"/>
        </a:xfrm>
        <a:prstGeom prst="ellipse">
          <a:avLst/>
        </a:prstGeom>
        <a:solidFill>
          <a:schemeClr val="accent4">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0857" tIns="35560" rIns="120857"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Budget</a:t>
          </a:r>
        </a:p>
      </dsp:txBody>
      <dsp:txXfrm>
        <a:off x="6379008" y="322302"/>
        <a:ext cx="1552856" cy="155285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E974CF-F362-4A72-B3CD-FD9DAE2FC425}"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4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74CF-F362-4A72-B3CD-FD9DAE2FC425}"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337451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74CF-F362-4A72-B3CD-FD9DAE2FC425}"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146118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E974CF-F362-4A72-B3CD-FD9DAE2FC425}"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2909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974CF-F362-4A72-B3CD-FD9DAE2FC425}"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0A9E-C2DE-409D-A83C-D642864185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78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E974CF-F362-4A72-B3CD-FD9DAE2FC425}"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392099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E974CF-F362-4A72-B3CD-FD9DAE2FC425}"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213489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E974CF-F362-4A72-B3CD-FD9DAE2FC425}"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383597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E974CF-F362-4A72-B3CD-FD9DAE2FC425}" type="datetimeFigureOut">
              <a:rPr lang="en-US" smtClean="0"/>
              <a:t>10/23/2024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93540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E974CF-F362-4A72-B3CD-FD9DAE2FC425}" type="datetimeFigureOut">
              <a:rPr lang="en-US" smtClean="0"/>
              <a:t>10/23/2024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39C0A9E-C2DE-409D-A83C-D642864185A6}" type="slidenum">
              <a:rPr lang="en-US" smtClean="0"/>
              <a:t>‹#›</a:t>
            </a:fld>
            <a:endParaRPr lang="en-US"/>
          </a:p>
        </p:txBody>
      </p:sp>
    </p:spTree>
    <p:extLst>
      <p:ext uri="{BB962C8B-B14F-4D97-AF65-F5344CB8AC3E}">
        <p14:creationId xmlns:p14="http://schemas.microsoft.com/office/powerpoint/2010/main" val="363829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974CF-F362-4A72-B3CD-FD9DAE2FC425}"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0A9E-C2DE-409D-A83C-D642864185A6}" type="slidenum">
              <a:rPr lang="en-US" smtClean="0"/>
              <a:t>‹#›</a:t>
            </a:fld>
            <a:endParaRPr lang="en-US"/>
          </a:p>
        </p:txBody>
      </p:sp>
    </p:spTree>
    <p:extLst>
      <p:ext uri="{BB962C8B-B14F-4D97-AF65-F5344CB8AC3E}">
        <p14:creationId xmlns:p14="http://schemas.microsoft.com/office/powerpoint/2010/main" val="351788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E974CF-F362-4A72-B3CD-FD9DAE2FC425}" type="datetimeFigureOut">
              <a:rPr lang="en-US" smtClean="0"/>
              <a:t>10/23/2024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39C0A9E-C2DE-409D-A83C-D642864185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9398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aliem.com/author/mallory-brow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implement-do-implementation-project-2372179/"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admavathydhillonphd.blogspot.com/"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sbe.net/Documents/Rural-Schools-priority-points-list.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picpedia.org/highway-signs/f/funding.html" TargetMode="External"/><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hyperlink" Target="https://www.pngall.com/money-png/download/34576"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llinoisworknet.com/WIOA/Pages/CleanEnergyCareerPathwayNOFO.aspx" TargetMode="External"/><Relationship Id="rId1" Type="http://schemas.openxmlformats.org/officeDocument/2006/relationships/slideLayout" Target="../slideLayouts/slideLayout2.xml"/><Relationship Id="rId6" Type="http://schemas.openxmlformats.org/officeDocument/2006/relationships/hyperlink" Target="https://www.publicdomainpictures.net/en/view-image.php?image=175078&amp;picture=come-early" TargetMode="External"/><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5.xml"/><Relationship Id="rId7" Type="http://schemas.openxmlformats.org/officeDocument/2006/relationships/image" Target="../media/image27.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Layout" Target="../diagrams/layout6.xml"/><Relationship Id="rId7" Type="http://schemas.openxmlformats.org/officeDocument/2006/relationships/image" Target="../media/image29.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s://www.picpedia.org/highway-signs/p/priority.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picserver.org/r/reporting.html"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ris.peabody.vanderbilt.edu/news-and-events/iris-office-hours-for-college-and-university-faculty/"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iversityinnovation.org/wiki/School:Berea_Colleg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policyinca.org/newsroom/implementing-restorative-restart-planning-four-t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icpedia.org/highway-signs/p/planning.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gdataframework.org/big-data/5-reasons-to-study-big-data/"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pathwaysdictionary.org/" TargetMode="Externa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athwaysdictionary.or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01EE-A758-D4E3-A0B9-523F19AE8A3A}"/>
              </a:ext>
            </a:extLst>
          </p:cNvPr>
          <p:cNvSpPr>
            <a:spLocks noGrp="1"/>
          </p:cNvSpPr>
          <p:nvPr>
            <p:ph type="ctrTitle"/>
          </p:nvPr>
        </p:nvSpPr>
        <p:spPr>
          <a:xfrm>
            <a:off x="796065" y="3686538"/>
            <a:ext cx="11987605" cy="727748"/>
          </a:xfrm>
        </p:spPr>
        <p:txBody>
          <a:bodyPr>
            <a:noAutofit/>
          </a:bodyPr>
          <a:lstStyle/>
          <a:p>
            <a:r>
              <a:rPr lang="en-US" sz="6000" b="1" dirty="0">
                <a:ln w="22225">
                  <a:solidFill>
                    <a:srgbClr val="002060"/>
                  </a:solidFill>
                </a:ln>
              </a:rPr>
              <a:t>Clean Energy Career Pathways NOFO</a:t>
            </a:r>
          </a:p>
        </p:txBody>
      </p:sp>
      <p:sp>
        <p:nvSpPr>
          <p:cNvPr id="3" name="Subtitle 2">
            <a:extLst>
              <a:ext uri="{FF2B5EF4-FFF2-40B4-BE49-F238E27FC236}">
                <a16:creationId xmlns:a16="http://schemas.microsoft.com/office/drawing/2014/main" id="{560851E1-6FBC-7799-CD83-98E201C99F30}"/>
              </a:ext>
            </a:extLst>
          </p:cNvPr>
          <p:cNvSpPr>
            <a:spLocks noGrp="1"/>
          </p:cNvSpPr>
          <p:nvPr>
            <p:ph type="subTitle" idx="1"/>
          </p:nvPr>
        </p:nvSpPr>
        <p:spPr>
          <a:xfrm>
            <a:off x="2237592" y="4570958"/>
            <a:ext cx="8479182" cy="522636"/>
          </a:xfrm>
        </p:spPr>
        <p:txBody>
          <a:bodyPr>
            <a:noAutofit/>
          </a:bodyPr>
          <a:lstStyle/>
          <a:p>
            <a:r>
              <a:rPr lang="en-US" sz="3600" b="1" dirty="0">
                <a:ln w="3175">
                  <a:solidFill>
                    <a:schemeClr val="tx1"/>
                  </a:solidFill>
                </a:ln>
                <a:solidFill>
                  <a:schemeClr val="accent2">
                    <a:lumMod val="60000"/>
                    <a:lumOff val="40000"/>
                  </a:schemeClr>
                </a:solidFill>
                <a:latin typeface="+mn-lt"/>
              </a:rPr>
              <a:t>Application Technical Assistance</a:t>
            </a:r>
          </a:p>
        </p:txBody>
      </p:sp>
      <p:pic>
        <p:nvPicPr>
          <p:cNvPr id="6" name="Picture 5">
            <a:extLst>
              <a:ext uri="{FF2B5EF4-FFF2-40B4-BE49-F238E27FC236}">
                <a16:creationId xmlns:a16="http://schemas.microsoft.com/office/drawing/2014/main" id="{F67510D9-19B3-49D0-1022-8CD572364A9E}"/>
              </a:ext>
            </a:extLst>
          </p:cNvPr>
          <p:cNvPicPr>
            <a:picLocks noChangeAspect="1"/>
          </p:cNvPicPr>
          <p:nvPr/>
        </p:nvPicPr>
        <p:blipFill>
          <a:blip r:embed="rId2"/>
          <a:stretch>
            <a:fillRect/>
          </a:stretch>
        </p:blipFill>
        <p:spPr>
          <a:xfrm>
            <a:off x="3147331" y="1001851"/>
            <a:ext cx="6235493" cy="2169612"/>
          </a:xfrm>
          <a:prstGeom prst="rect">
            <a:avLst/>
          </a:prstGeom>
          <a:ln w="889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9782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2547370" y="415911"/>
            <a:ext cx="6281873" cy="1036247"/>
          </a:xfrm>
        </p:spPr>
        <p:txBody>
          <a:bodyPr>
            <a:normAutofit/>
          </a:bodyPr>
          <a:lstStyle/>
          <a:p>
            <a:pPr marL="0" indent="0" algn="ctr">
              <a:buNone/>
            </a:pPr>
            <a:r>
              <a:rPr lang="en-US" sz="5400" b="1" dirty="0">
                <a:ln>
                  <a:solidFill>
                    <a:schemeClr val="tx1"/>
                  </a:solidFill>
                </a:ln>
                <a:solidFill>
                  <a:srgbClr val="00B0F0"/>
                </a:solidFill>
              </a:rPr>
              <a:t>Pr</a:t>
            </a:r>
            <a:r>
              <a:rPr lang="en-US" sz="5900" b="1" spc="-50" dirty="0">
                <a:ln>
                  <a:solidFill>
                    <a:schemeClr val="tx1"/>
                  </a:solidFill>
                </a:ln>
                <a:solidFill>
                  <a:srgbClr val="00B0F0"/>
                </a:solidFill>
              </a:rPr>
              <a:t>og</a:t>
            </a:r>
            <a:r>
              <a:rPr lang="en-US" sz="5400" b="1" dirty="0">
                <a:ln>
                  <a:solidFill>
                    <a:schemeClr val="tx1"/>
                  </a:solidFill>
                </a:ln>
                <a:solidFill>
                  <a:srgbClr val="00B0F0"/>
                </a:solidFill>
              </a:rPr>
              <a:t>ram Of Study</a:t>
            </a:r>
          </a:p>
        </p:txBody>
      </p:sp>
      <p:pic>
        <p:nvPicPr>
          <p:cNvPr id="5" name="Picture 4">
            <a:extLst>
              <a:ext uri="{FF2B5EF4-FFF2-40B4-BE49-F238E27FC236}">
                <a16:creationId xmlns:a16="http://schemas.microsoft.com/office/drawing/2014/main" id="{BCF18041-4148-45CC-C06D-CCEE373EF357}"/>
              </a:ext>
            </a:extLst>
          </p:cNvPr>
          <p:cNvPicPr>
            <a:picLocks noChangeAspect="1"/>
          </p:cNvPicPr>
          <p:nvPr/>
        </p:nvPicPr>
        <p:blipFill>
          <a:blip r:embed="rId2"/>
          <a:stretch>
            <a:fillRect/>
          </a:stretch>
        </p:blipFill>
        <p:spPr>
          <a:xfrm>
            <a:off x="931863" y="2302641"/>
            <a:ext cx="6543675" cy="33432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1" name="Picture 10" descr="A picture containing clipart, vector graphics&#10;&#10;Description automatically generated">
            <a:extLst>
              <a:ext uri="{FF2B5EF4-FFF2-40B4-BE49-F238E27FC236}">
                <a16:creationId xmlns:a16="http://schemas.microsoft.com/office/drawing/2014/main" id="{04AB4CEB-E3B3-F593-0106-5229788CD1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697727">
            <a:off x="7990814" y="2332390"/>
            <a:ext cx="3930953" cy="3081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2289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3096008" y="983560"/>
            <a:ext cx="7918219" cy="1036247"/>
          </a:xfrm>
        </p:spPr>
        <p:txBody>
          <a:bodyPr>
            <a:normAutofit/>
          </a:bodyPr>
          <a:lstStyle/>
          <a:p>
            <a:pPr marL="0" indent="0" algn="ctr">
              <a:buNone/>
            </a:pPr>
            <a:r>
              <a:rPr lang="en-US" sz="5500" b="1" spc="-50" dirty="0">
                <a:ln>
                  <a:solidFill>
                    <a:schemeClr val="tx1"/>
                  </a:solidFill>
                </a:ln>
                <a:solidFill>
                  <a:srgbClr val="00B0F0"/>
                </a:solidFill>
              </a:rPr>
              <a:t>Program Implementation</a:t>
            </a:r>
          </a:p>
        </p:txBody>
      </p:sp>
      <p:sp>
        <p:nvSpPr>
          <p:cNvPr id="7" name="TextBox 6">
            <a:extLst>
              <a:ext uri="{FF2B5EF4-FFF2-40B4-BE49-F238E27FC236}">
                <a16:creationId xmlns:a16="http://schemas.microsoft.com/office/drawing/2014/main" id="{BEDA068D-589B-5CEA-0833-E012F160221D}"/>
              </a:ext>
            </a:extLst>
          </p:cNvPr>
          <p:cNvSpPr txBox="1"/>
          <p:nvPr/>
        </p:nvSpPr>
        <p:spPr>
          <a:xfrm>
            <a:off x="3732905" y="2428598"/>
            <a:ext cx="8127592" cy="3233706"/>
          </a:xfrm>
          <a:prstGeom prst="rect">
            <a:avLst/>
          </a:prstGeom>
          <a:solidFill>
            <a:schemeClr val="accent1"/>
          </a:solidFill>
          <a:ln w="63500">
            <a:solidFill>
              <a:schemeClr val="accent3">
                <a:lumMod val="75000"/>
              </a:schemeClr>
            </a:solidFill>
          </a:ln>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Strategies must be flexible enough to allow participating students to accomplish goals.</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Equity-Focused Program - infuse equity into all aspects of program delivery</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Outreach and Recruitment – strategies to recruit youth, specifically low-income youth</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Employer Engagement – business partnerships for career pathway creation</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Career Planning – customer-centered approach to delivery </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Comprehensive Assessment – determining existing skills and creating plans to achieve goals</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Individual Service Strategy – a living document to track goals and achievements</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Supportive Services/Barrier Reduction – key assistance beyond career training</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Placement – where the participant will land after secondary completion </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Follow-Up – services after completion like mentoring, financial literacy, career counseling, etc. </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3C78C3">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sp>
        <p:nvSpPr>
          <p:cNvPr id="5" name="TextBox 4">
            <a:extLst>
              <a:ext uri="{FF2B5EF4-FFF2-40B4-BE49-F238E27FC236}">
                <a16:creationId xmlns:a16="http://schemas.microsoft.com/office/drawing/2014/main" id="{9CEEA670-4E0D-E160-283B-8F6CBB05FF1A}"/>
              </a:ext>
            </a:extLst>
          </p:cNvPr>
          <p:cNvSpPr txBox="1"/>
          <p:nvPr/>
        </p:nvSpPr>
        <p:spPr>
          <a:xfrm>
            <a:off x="331504" y="3078391"/>
            <a:ext cx="2867102" cy="3046988"/>
          </a:xfrm>
          <a:prstGeom prst="rect">
            <a:avLst/>
          </a:prstGeom>
          <a:solidFill>
            <a:srgbClr val="FF6600"/>
          </a:solidFill>
          <a:ln w="57150">
            <a:solidFill>
              <a:schemeClr val="tx1"/>
            </a:solidFill>
          </a:ln>
        </p:spPr>
        <p:txBody>
          <a:bodyPr wrap="square">
            <a:spAutoFit/>
          </a:bodyPr>
          <a:lstStyle/>
          <a:p>
            <a:pPr algn="ctr"/>
            <a:r>
              <a:rPr lang="en-US" sz="1600" dirty="0">
                <a:solidFill>
                  <a:schemeClr val="bg1"/>
                </a:solidFill>
              </a:rPr>
              <a:t>The projects selected for funding through this NOFO will aim to increase career pathway opportunities for in-school youth in the clean energy sector. Strategies must be flexible enough to allow participating students to accomplish goals. Services described in the application must infuse equity into all aspects of program delivery.</a:t>
            </a:r>
          </a:p>
        </p:txBody>
      </p:sp>
      <p:pic>
        <p:nvPicPr>
          <p:cNvPr id="9" name="Picture 8" descr="A picture containing text&#10;&#10;Description automatically generated">
            <a:extLst>
              <a:ext uri="{FF2B5EF4-FFF2-40B4-BE49-F238E27FC236}">
                <a16:creationId xmlns:a16="http://schemas.microsoft.com/office/drawing/2014/main" id="{316FEF01-EDF3-541A-C4DF-CBB455C53D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2920" y="1322410"/>
            <a:ext cx="2164269" cy="1445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130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395983" y="934099"/>
            <a:ext cx="11776170" cy="963707"/>
          </a:xfrm>
        </p:spPr>
        <p:txBody>
          <a:bodyPr>
            <a:normAutofit/>
          </a:bodyPr>
          <a:lstStyle/>
          <a:p>
            <a:pPr marL="0" indent="0" algn="ctr">
              <a:buNone/>
            </a:pPr>
            <a:r>
              <a:rPr lang="en-US" sz="5500" b="1" spc="-50" dirty="0">
                <a:ln>
                  <a:solidFill>
                    <a:schemeClr val="tx1"/>
                  </a:solidFill>
                </a:ln>
                <a:solidFill>
                  <a:srgbClr val="00B0F0"/>
                </a:solidFill>
              </a:rPr>
              <a:t>Performance Goals and Measures</a:t>
            </a:r>
          </a:p>
        </p:txBody>
      </p:sp>
      <p:sp>
        <p:nvSpPr>
          <p:cNvPr id="7" name="TextBox 6">
            <a:extLst>
              <a:ext uri="{FF2B5EF4-FFF2-40B4-BE49-F238E27FC236}">
                <a16:creationId xmlns:a16="http://schemas.microsoft.com/office/drawing/2014/main" id="{BEDA068D-589B-5CEA-0833-E012F160221D}"/>
              </a:ext>
            </a:extLst>
          </p:cNvPr>
          <p:cNvSpPr txBox="1"/>
          <p:nvPr/>
        </p:nvSpPr>
        <p:spPr>
          <a:xfrm>
            <a:off x="184798" y="1897806"/>
            <a:ext cx="6422066" cy="4317913"/>
          </a:xfrm>
          <a:prstGeom prst="rect">
            <a:avLst/>
          </a:prstGeom>
          <a:solidFill>
            <a:schemeClr val="accent1"/>
          </a:solidFill>
          <a:ln w="57150">
            <a:solidFill>
              <a:schemeClr val="tx2">
                <a:lumMod val="60000"/>
                <a:lumOff val="40000"/>
              </a:schemeClr>
            </a:solidFill>
          </a:ln>
        </p:spPr>
        <p:txBody>
          <a:bodyPr wrap="square" rtlCol="0">
            <a:spAutoFit/>
          </a:bodyPr>
          <a:lstStyle/>
          <a:p>
            <a:pPr marL="171450" indent="-171450">
              <a:lnSpc>
                <a:spcPct val="115000"/>
              </a:lnSpc>
              <a:buFont typeface="Arial" panose="020B0604020202020204" pitchFamily="34" charset="0"/>
              <a:buChar char="•"/>
              <a:defRPr/>
            </a:pPr>
            <a:r>
              <a:rPr lang="en-US" sz="1400" b="1" dirty="0">
                <a:solidFill>
                  <a:prstClr val="white"/>
                </a:solidFill>
                <a:latin typeface="Arial" panose="020B0604020202020204" pitchFamily="34" charset="0"/>
                <a:cs typeface="Arial" panose="020B0604020202020204" pitchFamily="34" charset="0"/>
              </a:rPr>
              <a:t>Grantees will report on the following:</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enrolled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the program</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completing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program</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obtaining credential(s)</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that achieve a measurable skill gain</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that are placed in post-secondary education</a:t>
            </a:r>
          </a:p>
          <a:p>
            <a:pPr marL="742950" marR="0" lvl="1" indent="-285750">
              <a:lnSpc>
                <a:spcPct val="107000"/>
              </a:lnSpc>
              <a:spcBef>
                <a:spcPts val="0"/>
              </a:spcBef>
              <a:spcAft>
                <a:spcPts val="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Number of </a:t>
            </a:r>
            <a:r>
              <a:rPr lang="en-US" sz="1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youth that are placed in unsubsidized employment</a:t>
            </a:r>
          </a:p>
          <a:p>
            <a:pPr marL="0" marR="0">
              <a:lnSpc>
                <a:spcPct val="107000"/>
              </a:lnSpc>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Additionally, the Clean Energy Career Pathway program   will keep track of grant activities and outcomes for the following:</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businesses engaged</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youth placed in a pre-apprenticeship or registered apprenticeship program</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youth completing a pre-apprenticeship or registered apprenticeship program</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youth placed in a paid work experience or internship</a:t>
            </a:r>
          </a:p>
          <a:p>
            <a:pPr marL="742950" marR="0" lvl="1" indent="-285750">
              <a:lnSpc>
                <a:spcPct val="107000"/>
              </a:lnSpc>
              <a:spcBef>
                <a:spcPts val="0"/>
              </a:spcBef>
              <a:spcAft>
                <a:spcPts val="0"/>
              </a:spcAft>
              <a:buFont typeface="Courier New" panose="02070309020205020404" pitchFamily="49" charset="0"/>
              <a:buChar char="o"/>
            </a:pPr>
            <a:r>
              <a:rPr lang="en-US" sz="1400" kern="100" dirty="0">
                <a:latin typeface="Calibri" panose="020F0502020204030204" pitchFamily="34" charset="0"/>
                <a:cs typeface="Times New Roman" panose="02020603050405020304" pitchFamily="18" charset="0"/>
              </a:rPr>
              <a:t>Number of youth completing a paid work experience or internship</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3C78C3">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pic>
        <p:nvPicPr>
          <p:cNvPr id="5" name="Picture 4" descr="Diagram&#10;&#10;Description automatically generated">
            <a:extLst>
              <a:ext uri="{FF2B5EF4-FFF2-40B4-BE49-F238E27FC236}">
                <a16:creationId xmlns:a16="http://schemas.microsoft.com/office/drawing/2014/main" id="{0BB8F2CE-381E-62CB-2BD9-C2FDE1F348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14167" y="2403210"/>
            <a:ext cx="4762500" cy="277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320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5568808" y="888009"/>
            <a:ext cx="6281873" cy="1036247"/>
          </a:xfrm>
        </p:spPr>
        <p:txBody>
          <a:bodyPr>
            <a:normAutofit/>
          </a:bodyPr>
          <a:lstStyle/>
          <a:p>
            <a:pPr marL="0" indent="0" algn="ctr">
              <a:buNone/>
            </a:pPr>
            <a:r>
              <a:rPr lang="en-US" sz="5500" b="1" spc="-50" dirty="0">
                <a:ln>
                  <a:solidFill>
                    <a:schemeClr val="tx1"/>
                  </a:solidFill>
                </a:ln>
                <a:solidFill>
                  <a:srgbClr val="00B0F0"/>
                </a:solidFill>
              </a:rPr>
              <a:t>Program Priorities</a:t>
            </a:r>
          </a:p>
        </p:txBody>
      </p:sp>
      <p:sp>
        <p:nvSpPr>
          <p:cNvPr id="6" name="TextBox 5">
            <a:extLst>
              <a:ext uri="{FF2B5EF4-FFF2-40B4-BE49-F238E27FC236}">
                <a16:creationId xmlns:a16="http://schemas.microsoft.com/office/drawing/2014/main" id="{FCBC6926-C892-42CB-25F6-CBD43B89706D}"/>
              </a:ext>
            </a:extLst>
          </p:cNvPr>
          <p:cNvSpPr txBox="1"/>
          <p:nvPr/>
        </p:nvSpPr>
        <p:spPr>
          <a:xfrm>
            <a:off x="698161" y="1739590"/>
            <a:ext cx="385257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Not</a:t>
            </a:r>
          </a:p>
        </p:txBody>
      </p:sp>
      <p:sp>
        <p:nvSpPr>
          <p:cNvPr id="7" name="TextBox 6">
            <a:extLst>
              <a:ext uri="{FF2B5EF4-FFF2-40B4-BE49-F238E27FC236}">
                <a16:creationId xmlns:a16="http://schemas.microsoft.com/office/drawing/2014/main" id="{BEDA068D-589B-5CEA-0833-E012F160221D}"/>
              </a:ext>
            </a:extLst>
          </p:cNvPr>
          <p:cNvSpPr txBox="1"/>
          <p:nvPr/>
        </p:nvSpPr>
        <p:spPr>
          <a:xfrm>
            <a:off x="5683340" y="1924256"/>
            <a:ext cx="6385380" cy="2868286"/>
          </a:xfrm>
          <a:prstGeom prst="rect">
            <a:avLst/>
          </a:prstGeom>
          <a:solidFill>
            <a:schemeClr val="accent1"/>
          </a:solidFill>
          <a:ln w="38100">
            <a:solidFill>
              <a:srgbClr val="002060"/>
            </a:solidFill>
          </a:ln>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600" b="1" dirty="0">
                <a:solidFill>
                  <a:srgbClr val="002060"/>
                </a:solidFill>
                <a:latin typeface="Arial" panose="020B0604020202020204" pitchFamily="34" charset="0"/>
                <a:cs typeface="Arial" panose="020B0604020202020204" pitchFamily="34" charset="0"/>
              </a:rPr>
              <a:t>Priority merit review points will be given to applications that include:</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Entities focusing on EV </a:t>
            </a:r>
          </a:p>
          <a:p>
            <a:pPr marR="0" lvl="0" algn="l" defTabSz="457200" rtl="0" eaLnBrk="1" fontAlgn="auto" latinLnBrk="0" hangingPunct="1">
              <a:lnSpc>
                <a:spcPct val="115000"/>
              </a:lnSpc>
              <a:spcBef>
                <a:spcPts val="0"/>
              </a:spcBef>
              <a:spcAft>
                <a:spcPts val="0"/>
              </a:spcAft>
              <a:buClrTx/>
              <a:buSzTx/>
              <a:tabLst/>
              <a:defRPr/>
            </a:pPr>
            <a:endPar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Entities serving students in rural areas. Priority points will be awarded for applications serving students from the List of Rural Districts </a:t>
            </a: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https://www.isbe.net/Documents/Rural-Schools-priority-points-list</a:t>
            </a:r>
            <a:r>
              <a:rPr kumimoji="0" lang="en-US" sz="1400" b="1" i="0" u="none" strike="noStrike" kern="1200" cap="none" spc="0" normalizeH="0" baseline="0" noProof="0" dirty="0">
                <a:ln>
                  <a:noFill/>
                </a:ln>
                <a:solidFill>
                  <a:srgbClr val="6EAC1C"/>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pdf</a:t>
            </a:r>
            <a:endPar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457200" rtl="0" eaLnBrk="1" fontAlgn="auto" latinLnBrk="0" hangingPunct="1">
              <a:lnSpc>
                <a:spcPct val="115000"/>
              </a:lnSpc>
              <a:spcBef>
                <a:spcPts val="0"/>
              </a:spcBef>
              <a:spcAft>
                <a:spcPts val="0"/>
              </a:spcAft>
              <a:buClrTx/>
              <a:buSzTx/>
              <a:tabLst/>
              <a:defRPr/>
            </a:pPr>
            <a:endParaRPr kumimoji="0" lang="en-US" sz="1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Entities partnering with grantees funded by the Illinois Community College Board’s FY2024 Rev Up EV Community College Initiative.</a:t>
            </a:r>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R="0" lvl="0" algn="l" defTabSz="457200" rtl="0" eaLnBrk="1" fontAlgn="auto" latinLnBrk="0" hangingPunct="1">
              <a:lnSpc>
                <a:spcPct val="115000"/>
              </a:lnSpc>
              <a:spcBef>
                <a:spcPts val="0"/>
              </a:spcBef>
              <a:spcAft>
                <a:spcPts val="0"/>
              </a:spcAft>
              <a:buClrTx/>
              <a:buSzTx/>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pic>
        <p:nvPicPr>
          <p:cNvPr id="9" name="Picture 8">
            <a:extLst>
              <a:ext uri="{FF2B5EF4-FFF2-40B4-BE49-F238E27FC236}">
                <a16:creationId xmlns:a16="http://schemas.microsoft.com/office/drawing/2014/main" id="{D79760B8-26C3-E4D3-BFEC-B6686036D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19" y="561220"/>
            <a:ext cx="4209415" cy="5066665"/>
          </a:xfrm>
          <a:prstGeom prst="snip2DiagRect">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Image 0" descr="preencoded.png">
            <a:extLst>
              <a:ext uri="{FF2B5EF4-FFF2-40B4-BE49-F238E27FC236}">
                <a16:creationId xmlns:a16="http://schemas.microsoft.com/office/drawing/2014/main" id="{596C18A9-F9A8-4EEC-D1AF-A78E841C4BA2}"/>
              </a:ext>
            </a:extLst>
          </p:cNvPr>
          <p:cNvPicPr>
            <a:picLocks noChangeAspect="1"/>
          </p:cNvPicPr>
          <p:nvPr/>
        </p:nvPicPr>
        <p:blipFill>
          <a:blip r:embed="rId4"/>
          <a:stretch>
            <a:fillRect/>
          </a:stretch>
        </p:blipFill>
        <p:spPr>
          <a:xfrm>
            <a:off x="3640964" y="4430492"/>
            <a:ext cx="2143064" cy="22336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856D0B65-97A4-01C1-B8B1-19EA44858D90}"/>
              </a:ext>
            </a:extLst>
          </p:cNvPr>
          <p:cNvSpPr txBox="1"/>
          <p:nvPr/>
        </p:nvSpPr>
        <p:spPr>
          <a:xfrm>
            <a:off x="6080967" y="5087987"/>
            <a:ext cx="5590127" cy="918649"/>
          </a:xfrm>
          <a:prstGeom prst="rect">
            <a:avLst/>
          </a:prstGeom>
          <a:solidFill>
            <a:srgbClr val="C00000"/>
          </a:solidFill>
          <a:ln w="57150">
            <a:solidFill>
              <a:schemeClr val="tx1"/>
            </a:solidFill>
          </a:ln>
        </p:spPr>
        <p:txBody>
          <a:bodyPr wrap="square">
            <a:spAutoFit/>
          </a:bodyPr>
          <a:lstStyle/>
          <a:p>
            <a:pPr marR="0" lvl="0" algn="ctr" defTabSz="457200" rtl="0" eaLnBrk="1" fontAlgn="auto" latinLnBrk="0" hangingPunct="1">
              <a:lnSpc>
                <a:spcPct val="115000"/>
              </a:lnSpc>
              <a:spcBef>
                <a:spcPts val="0"/>
              </a:spcBef>
              <a:spcAft>
                <a:spcPts val="0"/>
              </a:spcAft>
              <a:buClrTx/>
              <a:buSzTx/>
              <a:tabLst/>
              <a:defRPr/>
            </a:pPr>
            <a:r>
              <a:rPr kumimoji="0" lang="en-US" sz="1600" b="1" i="1" u="none" strike="noStrike" kern="1200" cap="none" spc="0" normalizeH="0" baseline="0" noProof="0" dirty="0">
                <a:ln>
                  <a:noFill/>
                </a:ln>
                <a:solidFill>
                  <a:schemeClr val="accent1">
                    <a:lumMod val="40000"/>
                    <a:lumOff val="60000"/>
                  </a:schemeClr>
                </a:solidFill>
                <a:effectLst/>
                <a:uLnTx/>
                <a:uFillTx/>
                <a:latin typeface="Arial" panose="020B0604020202020204" pitchFamily="34" charset="0"/>
                <a:cs typeface="Arial" panose="020B0604020202020204" pitchFamily="34" charset="0"/>
              </a:rPr>
              <a:t>NOTE: Round 1 Rev Up EV Grantees were listed in the NOFO.  Grantees from additional rounds of the </a:t>
            </a:r>
            <a:r>
              <a:rPr lang="en-US" sz="1600" b="1" i="1" dirty="0">
                <a:solidFill>
                  <a:schemeClr val="accent1">
                    <a:lumMod val="40000"/>
                    <a:lumOff val="60000"/>
                  </a:schemeClr>
                </a:solidFill>
                <a:latin typeface="Arial" panose="020B0604020202020204" pitchFamily="34" charset="0"/>
                <a:cs typeface="Arial" panose="020B0604020202020204" pitchFamily="34" charset="0"/>
              </a:rPr>
              <a:t>Rev Up EV grants will also receive priority points. </a:t>
            </a:r>
            <a:endParaRPr kumimoji="0" lang="en-US" sz="1600" b="0" i="1" u="none" strike="noStrike" kern="1200" cap="none" spc="0" normalizeH="0" baseline="0" noProof="0" dirty="0">
              <a:ln>
                <a:noFill/>
              </a:ln>
              <a:solidFill>
                <a:schemeClr val="accent1">
                  <a:lumMod val="40000"/>
                  <a:lumOff val="60000"/>
                </a:schemeClr>
              </a:solidFill>
              <a:effectLst/>
              <a:uLnTx/>
              <a:uFillTx/>
              <a:latin typeface="Rockwell" panose="02060603020205020403"/>
              <a:ea typeface="+mn-ea"/>
              <a:cs typeface="+mn-cs"/>
            </a:endParaRPr>
          </a:p>
        </p:txBody>
      </p:sp>
      <p:sp>
        <p:nvSpPr>
          <p:cNvPr id="10" name="TextBox 9">
            <a:extLst>
              <a:ext uri="{FF2B5EF4-FFF2-40B4-BE49-F238E27FC236}">
                <a16:creationId xmlns:a16="http://schemas.microsoft.com/office/drawing/2014/main" id="{6DAE6B04-3911-0797-230A-4F2AABDEF594}"/>
              </a:ext>
            </a:extLst>
          </p:cNvPr>
          <p:cNvSpPr txBox="1"/>
          <p:nvPr/>
        </p:nvSpPr>
        <p:spPr>
          <a:xfrm>
            <a:off x="781235" y="5711196"/>
            <a:ext cx="2143064" cy="1077474"/>
          </a:xfrm>
          <a:prstGeom prst="rect">
            <a:avLst/>
          </a:prstGeom>
          <a:solidFill>
            <a:srgbClr val="FFFF00"/>
          </a:solidFill>
        </p:spPr>
        <p:txBody>
          <a:bodyPr wrap="square" rtlCol="0">
            <a:spAutoFit/>
          </a:bodyPr>
          <a:lstStyle/>
          <a:p>
            <a:pPr marL="0" marR="0">
              <a:lnSpc>
                <a:spcPct val="107000"/>
              </a:lnSpc>
              <a:spcBef>
                <a:spcPts val="0"/>
              </a:spcBef>
              <a:spcAft>
                <a:spcPts val="800"/>
              </a:spcAft>
            </a:pPr>
            <a:r>
              <a:rPr lang="en-US" sz="900" b="1" dirty="0">
                <a:solidFill>
                  <a:srgbClr val="C00000"/>
                </a:solidFill>
              </a:rPr>
              <a:t>Round 2 </a:t>
            </a:r>
            <a:r>
              <a:rPr lang="en-US" sz="9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Round 2 grantees:</a:t>
            </a:r>
          </a:p>
          <a:p>
            <a:pPr marL="342900" marR="0" lvl="0" indent="-342900">
              <a:lnSpc>
                <a:spcPct val="107000"/>
              </a:lnSpc>
              <a:spcBef>
                <a:spcPts val="0"/>
              </a:spcBef>
              <a:spcAft>
                <a:spcPts val="0"/>
              </a:spcAft>
              <a:buFont typeface="Symbol" panose="05050102010706020507" pitchFamily="18" charset="2"/>
              <a:buChar char=""/>
            </a:pPr>
            <a:r>
              <a:rPr lang="en-US" sz="9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Illinois Central College</a:t>
            </a:r>
          </a:p>
          <a:p>
            <a:pPr marL="342900" marR="0" lvl="0" indent="-342900">
              <a:lnSpc>
                <a:spcPct val="107000"/>
              </a:lnSpc>
              <a:spcBef>
                <a:spcPts val="0"/>
              </a:spcBef>
              <a:spcAft>
                <a:spcPts val="0"/>
              </a:spcAft>
              <a:buFont typeface="Symbol" panose="05050102010706020507" pitchFamily="18" charset="2"/>
              <a:buChar char=""/>
            </a:pPr>
            <a:r>
              <a:rPr lang="en-US" sz="9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Illinois Valley College</a:t>
            </a:r>
          </a:p>
          <a:p>
            <a:pPr marL="342900" marR="0" lvl="0" indent="-342900">
              <a:lnSpc>
                <a:spcPct val="107000"/>
              </a:lnSpc>
              <a:spcBef>
                <a:spcPts val="0"/>
              </a:spcBef>
              <a:spcAft>
                <a:spcPts val="0"/>
              </a:spcAft>
              <a:buFont typeface="Symbol" panose="05050102010706020507" pitchFamily="18" charset="2"/>
              <a:buChar char=""/>
            </a:pPr>
            <a:r>
              <a:rPr lang="en-US" sz="9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Waubonsee Community College</a:t>
            </a:r>
          </a:p>
          <a:p>
            <a:pPr marL="342900" marR="0" lvl="0" indent="-342900">
              <a:lnSpc>
                <a:spcPct val="107000"/>
              </a:lnSpc>
              <a:spcBef>
                <a:spcPts val="0"/>
              </a:spcBef>
              <a:spcAft>
                <a:spcPts val="0"/>
              </a:spcAft>
              <a:buFont typeface="Symbol" panose="05050102010706020507" pitchFamily="18" charset="2"/>
              <a:buChar char=""/>
            </a:pPr>
            <a:r>
              <a:rPr lang="en-US" sz="9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Shawnee Community College</a:t>
            </a:r>
          </a:p>
          <a:p>
            <a:pPr marL="342900" marR="0" lvl="0" indent="-342900">
              <a:lnSpc>
                <a:spcPct val="107000"/>
              </a:lnSpc>
              <a:spcBef>
                <a:spcPts val="0"/>
              </a:spcBef>
              <a:spcAft>
                <a:spcPts val="800"/>
              </a:spcAft>
              <a:buFont typeface="Symbol" panose="05050102010706020507" pitchFamily="18" charset="2"/>
              <a:buChar char=""/>
            </a:pPr>
            <a:r>
              <a:rPr lang="en-US" sz="9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John Wood Community College</a:t>
            </a:r>
            <a:endParaRPr lang="en-US" dirty="0"/>
          </a:p>
        </p:txBody>
      </p:sp>
    </p:spTree>
    <p:extLst>
      <p:ext uri="{BB962C8B-B14F-4D97-AF65-F5344CB8AC3E}">
        <p14:creationId xmlns:p14="http://schemas.microsoft.com/office/powerpoint/2010/main" val="53543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957898" y="964551"/>
            <a:ext cx="6281873" cy="1036247"/>
          </a:xfrm>
        </p:spPr>
        <p:txBody>
          <a:bodyPr>
            <a:normAutofit/>
          </a:bodyPr>
          <a:lstStyle/>
          <a:p>
            <a:pPr marL="0" indent="0" algn="ctr">
              <a:buNone/>
            </a:pPr>
            <a:r>
              <a:rPr lang="en-US" sz="5500" b="1" spc="-50" dirty="0">
                <a:ln>
                  <a:solidFill>
                    <a:schemeClr val="tx1"/>
                  </a:solidFill>
                </a:ln>
                <a:solidFill>
                  <a:srgbClr val="00B0F0"/>
                </a:solidFill>
              </a:rPr>
              <a:t>Funding Information</a:t>
            </a:r>
          </a:p>
        </p:txBody>
      </p:sp>
      <p:sp>
        <p:nvSpPr>
          <p:cNvPr id="7" name="TextBox 6">
            <a:extLst>
              <a:ext uri="{FF2B5EF4-FFF2-40B4-BE49-F238E27FC236}">
                <a16:creationId xmlns:a16="http://schemas.microsoft.com/office/drawing/2014/main" id="{BEDA068D-589B-5CEA-0833-E012F160221D}"/>
              </a:ext>
            </a:extLst>
          </p:cNvPr>
          <p:cNvSpPr txBox="1"/>
          <p:nvPr/>
        </p:nvSpPr>
        <p:spPr>
          <a:xfrm>
            <a:off x="411166" y="2550204"/>
            <a:ext cx="7375335" cy="2800767"/>
          </a:xfrm>
          <a:prstGeom prst="rect">
            <a:avLst/>
          </a:prstGeom>
          <a:solidFill>
            <a:schemeClr val="accent1"/>
          </a:solidFill>
          <a:ln w="57150">
            <a:solidFill>
              <a:srgbClr val="00B050"/>
            </a:solidFill>
          </a:ln>
        </p:spPr>
        <p:txBody>
          <a:bodyPr wrap="square" rtlCol="0">
            <a:spAutoFit/>
          </a:bodyPr>
          <a:lstStyle/>
          <a:p>
            <a:r>
              <a:rPr lang="en-US" sz="1600" b="1" dirty="0">
                <a:solidFill>
                  <a:prstClr val="white"/>
                </a:solidFill>
                <a:latin typeface="Arial" panose="020B0604020202020204" pitchFamily="34" charset="0"/>
                <a:cs typeface="Arial" panose="020B0604020202020204" pitchFamily="34" charset="0"/>
              </a:rPr>
              <a:t>Funding Information </a:t>
            </a:r>
          </a:p>
          <a:p>
            <a:endParaRPr lang="en-US" sz="1600" b="1" dirty="0">
              <a:solidFill>
                <a:prstClr val="white"/>
              </a:solidFill>
              <a:latin typeface="Arial" panose="020B0604020202020204" pitchFamily="34" charset="0"/>
              <a:cs typeface="Arial" panose="020B0604020202020204" pitchFamily="34" charset="0"/>
            </a:endParaRPr>
          </a:p>
          <a:p>
            <a:r>
              <a:rPr lang="en-US" sz="1600" dirty="0"/>
              <a:t>The total amount of funding expected to be awarded through this NOFO is </a:t>
            </a:r>
            <a:r>
              <a:rPr lang="en-US" sz="1600" b="1" dirty="0">
                <a:solidFill>
                  <a:srgbClr val="FFFF00"/>
                </a:solidFill>
              </a:rPr>
              <a:t>$5,000,000</a:t>
            </a:r>
          </a:p>
          <a:p>
            <a:endParaRPr lang="en-US" sz="1600" dirty="0"/>
          </a:p>
          <a:p>
            <a:r>
              <a:rPr lang="en-US" sz="1600" dirty="0"/>
              <a:t> Awards will range from approximately </a:t>
            </a:r>
            <a:r>
              <a:rPr lang="en-US" sz="1600" b="1" dirty="0">
                <a:solidFill>
                  <a:srgbClr val="FFFF00"/>
                </a:solidFill>
              </a:rPr>
              <a:t>$100,000 to approximately $500,000</a:t>
            </a:r>
            <a:endParaRPr lang="en-US" sz="1600" dirty="0"/>
          </a:p>
          <a:p>
            <a:endParaRPr lang="en-US" sz="1600" dirty="0"/>
          </a:p>
          <a:p>
            <a:r>
              <a:rPr lang="en-US" sz="1600" dirty="0"/>
              <a:t>The Department expects to make 10-15 awards through this NOFO. The grant will be awarded to selected applicants for a period of two years. The first year can be a planning period and transition to implementation; the next year will be implementation. </a:t>
            </a:r>
            <a:r>
              <a:rPr lang="en-US" sz="1600" b="1" dirty="0">
                <a:solidFill>
                  <a:srgbClr val="FFFF00"/>
                </a:solidFill>
              </a:rPr>
              <a:t>Planning periods may be less than a year if the program is ready for implementation. </a:t>
            </a:r>
          </a:p>
        </p:txBody>
      </p:sp>
      <p:pic>
        <p:nvPicPr>
          <p:cNvPr id="9" name="Picture 8" descr="A picture containing text, sky, outdoor, sign&#10;&#10;Description automatically generated">
            <a:extLst>
              <a:ext uri="{FF2B5EF4-FFF2-40B4-BE49-F238E27FC236}">
                <a16:creationId xmlns:a16="http://schemas.microsoft.com/office/drawing/2014/main" id="{A526E5C2-C41B-A71B-5417-E3CB931706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912512">
            <a:off x="8171435" y="817828"/>
            <a:ext cx="3572150" cy="2378457"/>
          </a:xfrm>
          <a:prstGeom prst="roundRect">
            <a:avLst>
              <a:gd name="adj" fmla="val 16667"/>
            </a:avLst>
          </a:prstGeom>
          <a:ln w="111125">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picture containing text&#10;&#10;Description automatically generated">
            <a:extLst>
              <a:ext uri="{FF2B5EF4-FFF2-40B4-BE49-F238E27FC236}">
                <a16:creationId xmlns:a16="http://schemas.microsoft.com/office/drawing/2014/main" id="{0F9A87E5-4635-FE87-41B1-A810AB79EB9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22014" y="3623181"/>
            <a:ext cx="4368368" cy="2554545"/>
          </a:xfrm>
          <a:prstGeom prst="rect">
            <a:avLst/>
          </a:prstGeom>
        </p:spPr>
      </p:pic>
    </p:spTree>
    <p:extLst>
      <p:ext uri="{BB962C8B-B14F-4D97-AF65-F5344CB8AC3E}">
        <p14:creationId xmlns:p14="http://schemas.microsoft.com/office/powerpoint/2010/main" val="205353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1880395" y="821064"/>
            <a:ext cx="8431209" cy="1036247"/>
          </a:xfrm>
        </p:spPr>
        <p:txBody>
          <a:bodyPr>
            <a:noAutofit/>
          </a:bodyPr>
          <a:lstStyle/>
          <a:p>
            <a:pPr marL="0" indent="0" algn="ctr">
              <a:buNone/>
            </a:pPr>
            <a:r>
              <a:rPr lang="en-US" sz="5500" b="1" spc="-50" dirty="0">
                <a:ln>
                  <a:solidFill>
                    <a:schemeClr val="tx1"/>
                  </a:solidFill>
                </a:ln>
                <a:solidFill>
                  <a:srgbClr val="00B0F0"/>
                </a:solidFill>
              </a:rPr>
              <a:t>Application and Submission</a:t>
            </a:r>
          </a:p>
        </p:txBody>
      </p:sp>
      <p:sp>
        <p:nvSpPr>
          <p:cNvPr id="9" name="TextBox 8">
            <a:extLst>
              <a:ext uri="{FF2B5EF4-FFF2-40B4-BE49-F238E27FC236}">
                <a16:creationId xmlns:a16="http://schemas.microsoft.com/office/drawing/2014/main" id="{E21BB6BB-C1EC-7A26-0502-0CA46B96F2B7}"/>
              </a:ext>
            </a:extLst>
          </p:cNvPr>
          <p:cNvSpPr txBox="1"/>
          <p:nvPr/>
        </p:nvSpPr>
        <p:spPr>
          <a:xfrm>
            <a:off x="2036018" y="5407330"/>
            <a:ext cx="3673833" cy="461665"/>
          </a:xfrm>
          <a:prstGeom prst="rect">
            <a:avLst/>
          </a:prstGeom>
          <a:noFill/>
        </p:spPr>
        <p:txBody>
          <a:bodyPr wrap="square">
            <a:spAutoFit/>
          </a:bodyPr>
          <a:lstStyle/>
          <a:p>
            <a:r>
              <a:rPr lang="en-US" sz="2400" dirty="0">
                <a:hlinkClick r:id="rId2"/>
              </a:rPr>
              <a:t>WIOA (illinoisworknet.com)</a:t>
            </a:r>
            <a:endParaRPr lang="en-US" sz="2400" dirty="0"/>
          </a:p>
        </p:txBody>
      </p:sp>
      <p:pic>
        <p:nvPicPr>
          <p:cNvPr id="11" name="Picture 10">
            <a:extLst>
              <a:ext uri="{FF2B5EF4-FFF2-40B4-BE49-F238E27FC236}">
                <a16:creationId xmlns:a16="http://schemas.microsoft.com/office/drawing/2014/main" id="{B401D238-2898-F820-49AD-C83EDD263B6C}"/>
              </a:ext>
            </a:extLst>
          </p:cNvPr>
          <p:cNvPicPr>
            <a:picLocks noChangeAspect="1"/>
          </p:cNvPicPr>
          <p:nvPr/>
        </p:nvPicPr>
        <p:blipFill>
          <a:blip r:embed="rId3"/>
          <a:stretch>
            <a:fillRect/>
          </a:stretch>
        </p:blipFill>
        <p:spPr>
          <a:xfrm>
            <a:off x="7788536" y="3799887"/>
            <a:ext cx="3750300" cy="2254927"/>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pic>
        <p:nvPicPr>
          <p:cNvPr id="13" name="Picture 12">
            <a:extLst>
              <a:ext uri="{FF2B5EF4-FFF2-40B4-BE49-F238E27FC236}">
                <a16:creationId xmlns:a16="http://schemas.microsoft.com/office/drawing/2014/main" id="{2F9B4980-0170-288C-2001-83360A8C9ED1}"/>
              </a:ext>
            </a:extLst>
          </p:cNvPr>
          <p:cNvPicPr>
            <a:picLocks noChangeAspect="1"/>
          </p:cNvPicPr>
          <p:nvPr/>
        </p:nvPicPr>
        <p:blipFill>
          <a:blip r:embed="rId4"/>
          <a:stretch>
            <a:fillRect/>
          </a:stretch>
        </p:blipFill>
        <p:spPr>
          <a:xfrm>
            <a:off x="298162" y="2081142"/>
            <a:ext cx="7006836" cy="2937426"/>
          </a:xfrm>
          <a:prstGeom prst="rect">
            <a:avLst/>
          </a:prstGeom>
          <a:ln w="127000" cap="sq">
            <a:solidFill>
              <a:srgbClr val="FFFF00"/>
            </a:solidFill>
            <a:miter lim="800000"/>
          </a:ln>
          <a:effectLst>
            <a:outerShdw blurRad="57150" dist="50800" dir="2700000" algn="tl" rotWithShape="0">
              <a:srgbClr val="000000">
                <a:alpha val="40000"/>
              </a:srgbClr>
            </a:outerShdw>
          </a:effectLst>
        </p:spPr>
      </p:pic>
      <p:pic>
        <p:nvPicPr>
          <p:cNvPr id="15" name="Picture 14" descr="A picture containing text, clock&#10;&#10;Description automatically generated">
            <a:extLst>
              <a:ext uri="{FF2B5EF4-FFF2-40B4-BE49-F238E27FC236}">
                <a16:creationId xmlns:a16="http://schemas.microsoft.com/office/drawing/2014/main" id="{48D4545D-5526-F931-86F3-7EF5E3AB04E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00067" y="1857311"/>
            <a:ext cx="2160762" cy="1443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1161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2858508" y="480977"/>
            <a:ext cx="6281873" cy="1036247"/>
          </a:xfrm>
        </p:spPr>
        <p:txBody>
          <a:bodyPr>
            <a:normAutofit/>
          </a:bodyPr>
          <a:lstStyle/>
          <a:p>
            <a:pPr marL="0" indent="0" algn="ctr">
              <a:buNone/>
            </a:pPr>
            <a:r>
              <a:rPr lang="en-US" sz="5500" b="1" spc="-50" dirty="0">
                <a:ln>
                  <a:solidFill>
                    <a:schemeClr val="tx1"/>
                  </a:solidFill>
                </a:ln>
                <a:solidFill>
                  <a:srgbClr val="00B0F0"/>
                </a:solidFill>
              </a:rPr>
              <a:t>Review Information</a:t>
            </a:r>
          </a:p>
        </p:txBody>
      </p:sp>
      <p:sp>
        <p:nvSpPr>
          <p:cNvPr id="6" name="TextBox 5">
            <a:extLst>
              <a:ext uri="{FF2B5EF4-FFF2-40B4-BE49-F238E27FC236}">
                <a16:creationId xmlns:a16="http://schemas.microsoft.com/office/drawing/2014/main" id="{FCBC6926-C892-42CB-25F6-CBD43B89706D}"/>
              </a:ext>
            </a:extLst>
          </p:cNvPr>
          <p:cNvSpPr txBox="1"/>
          <p:nvPr/>
        </p:nvSpPr>
        <p:spPr>
          <a:xfrm>
            <a:off x="609492" y="1724808"/>
            <a:ext cx="385257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Not</a:t>
            </a:r>
          </a:p>
        </p:txBody>
      </p:sp>
      <p:sp>
        <p:nvSpPr>
          <p:cNvPr id="7" name="TextBox 6">
            <a:extLst>
              <a:ext uri="{FF2B5EF4-FFF2-40B4-BE49-F238E27FC236}">
                <a16:creationId xmlns:a16="http://schemas.microsoft.com/office/drawing/2014/main" id="{BEDA068D-589B-5CEA-0833-E012F160221D}"/>
              </a:ext>
            </a:extLst>
          </p:cNvPr>
          <p:cNvSpPr txBox="1"/>
          <p:nvPr/>
        </p:nvSpPr>
        <p:spPr>
          <a:xfrm>
            <a:off x="5209953" y="2108922"/>
            <a:ext cx="6422066" cy="931024"/>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a:t>
            </a: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Prog</a:t>
            </a:r>
            <a:endParaRPr kumimoji="0" lang="en-US" sz="1200" b="1" i="0" u="none" strike="noStrike" kern="1200" cap="none" spc="0" normalizeH="0" baseline="0" noProof="0" dirty="0">
              <a:ln>
                <a:noFill/>
              </a:ln>
              <a:solidFill>
                <a:srgbClr val="3C78C3">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graphicFrame>
        <p:nvGraphicFramePr>
          <p:cNvPr id="10" name="Diagram 9">
            <a:extLst>
              <a:ext uri="{FF2B5EF4-FFF2-40B4-BE49-F238E27FC236}">
                <a16:creationId xmlns:a16="http://schemas.microsoft.com/office/drawing/2014/main" id="{396F6C2C-2975-FFF8-CA13-88A41441A4E7}"/>
              </a:ext>
            </a:extLst>
          </p:cNvPr>
          <p:cNvGraphicFramePr/>
          <p:nvPr>
            <p:extLst>
              <p:ext uri="{D42A27DB-BD31-4B8C-83A1-F6EECF244321}">
                <p14:modId xmlns:p14="http://schemas.microsoft.com/office/powerpoint/2010/main" val="2721791111"/>
              </p:ext>
            </p:extLst>
          </p:nvPr>
        </p:nvGraphicFramePr>
        <p:xfrm>
          <a:off x="462283" y="1586419"/>
          <a:ext cx="11267434" cy="3838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899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4294967295"/>
          </p:nvPr>
        </p:nvSpPr>
        <p:spPr>
          <a:xfrm>
            <a:off x="305530" y="236274"/>
            <a:ext cx="2685095" cy="1775406"/>
          </a:xfrm>
        </p:spPr>
        <p:txBody>
          <a:bodyPr>
            <a:normAutofit/>
          </a:bodyPr>
          <a:lstStyle/>
          <a:p>
            <a:pPr marL="0" indent="0" algn="ctr">
              <a:buNone/>
            </a:pPr>
            <a:r>
              <a:rPr lang="en-US" sz="5400" b="1" spc="-50" dirty="0">
                <a:ln>
                  <a:solidFill>
                    <a:schemeClr val="tx1"/>
                  </a:solidFill>
                </a:ln>
                <a:solidFill>
                  <a:srgbClr val="00B0F0"/>
                </a:solidFill>
              </a:rPr>
              <a:t>Capacity</a:t>
            </a:r>
          </a:p>
          <a:p>
            <a:pPr marL="0" indent="0" algn="ctr">
              <a:buNone/>
            </a:pPr>
            <a:r>
              <a:rPr lang="en-US" sz="5400" b="1" spc="-50" dirty="0">
                <a:ln>
                  <a:solidFill>
                    <a:schemeClr val="tx1"/>
                  </a:solidFill>
                </a:ln>
                <a:solidFill>
                  <a:srgbClr val="00B0F0"/>
                </a:solidFill>
              </a:rPr>
              <a:t> Rubric </a:t>
            </a:r>
          </a:p>
        </p:txBody>
      </p:sp>
      <p:graphicFrame>
        <p:nvGraphicFramePr>
          <p:cNvPr id="6" name="Diagram 5">
            <a:extLst>
              <a:ext uri="{FF2B5EF4-FFF2-40B4-BE49-F238E27FC236}">
                <a16:creationId xmlns:a16="http://schemas.microsoft.com/office/drawing/2014/main" id="{E11BEE6A-D59C-3E2F-06D8-2133ED93B0AB}"/>
              </a:ext>
            </a:extLst>
          </p:cNvPr>
          <p:cNvGraphicFramePr/>
          <p:nvPr>
            <p:extLst>
              <p:ext uri="{D42A27DB-BD31-4B8C-83A1-F6EECF244321}">
                <p14:modId xmlns:p14="http://schemas.microsoft.com/office/powerpoint/2010/main" val="4096185255"/>
              </p:ext>
            </p:extLst>
          </p:nvPr>
        </p:nvGraphicFramePr>
        <p:xfrm>
          <a:off x="3327929" y="143496"/>
          <a:ext cx="8731393"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015BA3EE-4E08-25F5-9F6C-3367232171E4}"/>
              </a:ext>
            </a:extLst>
          </p:cNvPr>
          <p:cNvPicPr>
            <a:picLocks noChangeAspect="1"/>
          </p:cNvPicPr>
          <p:nvPr/>
        </p:nvPicPr>
        <p:blipFill>
          <a:blip r:embed="rId7"/>
          <a:stretch>
            <a:fillRect/>
          </a:stretch>
        </p:blipFill>
        <p:spPr>
          <a:xfrm>
            <a:off x="208264" y="2394933"/>
            <a:ext cx="6381750" cy="1104900"/>
          </a:xfrm>
          <a:prstGeom prst="rect">
            <a:avLst/>
          </a:prstGeom>
        </p:spPr>
      </p:pic>
      <p:pic>
        <p:nvPicPr>
          <p:cNvPr id="10" name="Picture 9">
            <a:extLst>
              <a:ext uri="{FF2B5EF4-FFF2-40B4-BE49-F238E27FC236}">
                <a16:creationId xmlns:a16="http://schemas.microsoft.com/office/drawing/2014/main" id="{5BE92E89-2688-AE5B-AEDC-FF5E1CCCF104}"/>
              </a:ext>
            </a:extLst>
          </p:cNvPr>
          <p:cNvPicPr>
            <a:picLocks noChangeAspect="1"/>
          </p:cNvPicPr>
          <p:nvPr/>
        </p:nvPicPr>
        <p:blipFill>
          <a:blip r:embed="rId8"/>
          <a:stretch>
            <a:fillRect/>
          </a:stretch>
        </p:blipFill>
        <p:spPr>
          <a:xfrm>
            <a:off x="208264" y="3455634"/>
            <a:ext cx="6381750" cy="2838450"/>
          </a:xfrm>
          <a:prstGeom prst="rect">
            <a:avLst/>
          </a:prstGeom>
        </p:spPr>
      </p:pic>
      <p:sp>
        <p:nvSpPr>
          <p:cNvPr id="13" name="TextBox 12">
            <a:extLst>
              <a:ext uri="{FF2B5EF4-FFF2-40B4-BE49-F238E27FC236}">
                <a16:creationId xmlns:a16="http://schemas.microsoft.com/office/drawing/2014/main" id="{A0BF09C0-8388-A2D7-07E6-C7EC1918493B}"/>
              </a:ext>
            </a:extLst>
          </p:cNvPr>
          <p:cNvSpPr txBox="1"/>
          <p:nvPr/>
        </p:nvSpPr>
        <p:spPr>
          <a:xfrm>
            <a:off x="7027434" y="2947383"/>
            <a:ext cx="4816736" cy="3139321"/>
          </a:xfrm>
          <a:prstGeom prst="rect">
            <a:avLst/>
          </a:prstGeom>
          <a:solidFill>
            <a:schemeClr val="accent3">
              <a:lumMod val="20000"/>
              <a:lumOff val="80000"/>
            </a:schemeClr>
          </a:solidFill>
          <a:ln w="57150">
            <a:solidFill>
              <a:schemeClr val="accent2"/>
            </a:solidFill>
          </a:ln>
        </p:spPr>
        <p:txBody>
          <a:bodyPr wrap="square">
            <a:spAutoFit/>
          </a:bodyPr>
          <a:lstStyle/>
          <a:p>
            <a:pPr marL="285750" indent="-285750">
              <a:buFont typeface="Arial" panose="020B0604020202020204" pitchFamily="34" charset="0"/>
              <a:buChar char="•"/>
            </a:pPr>
            <a:r>
              <a:rPr lang="en-US" dirty="0"/>
              <a:t>The applicant must provide evidence of their capacity to partner with employers in the targeted industries and serve the targeted youth populations. </a:t>
            </a:r>
          </a:p>
          <a:p>
            <a:pPr marL="285750" indent="-285750">
              <a:buFont typeface="Arial" panose="020B0604020202020204" pitchFamily="34" charset="0"/>
              <a:buChar char="•"/>
            </a:pPr>
            <a:r>
              <a:rPr lang="en-US" dirty="0"/>
              <a:t>Additionally, this includes identifying the expertise of staff and subcontracted personnel to demonstrate their ability to implement the program. </a:t>
            </a:r>
          </a:p>
          <a:p>
            <a:pPr marL="285750" indent="-285750">
              <a:buFont typeface="Arial" panose="020B0604020202020204" pitchFamily="34" charset="0"/>
              <a:buChar char="•"/>
            </a:pPr>
            <a:r>
              <a:rPr lang="en-US" dirty="0"/>
              <a:t>Finally, the applicant must demonstrate the ability to run successful training programs that include relationships with key stakeholders. </a:t>
            </a:r>
          </a:p>
        </p:txBody>
      </p:sp>
      <p:sp>
        <p:nvSpPr>
          <p:cNvPr id="15" name="TextBox 14">
            <a:extLst>
              <a:ext uri="{FF2B5EF4-FFF2-40B4-BE49-F238E27FC236}">
                <a16:creationId xmlns:a16="http://schemas.microsoft.com/office/drawing/2014/main" id="{DE74BBD8-BCCE-56D6-B31C-DE83B6F731E3}"/>
              </a:ext>
            </a:extLst>
          </p:cNvPr>
          <p:cNvSpPr txBox="1"/>
          <p:nvPr/>
        </p:nvSpPr>
        <p:spPr>
          <a:xfrm>
            <a:off x="208264" y="2474259"/>
            <a:ext cx="6300112" cy="3819825"/>
          </a:xfrm>
          <a:prstGeom prst="rect">
            <a:avLst/>
          </a:prstGeom>
          <a:noFill/>
          <a:ln w="762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170226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4294967295"/>
          </p:nvPr>
        </p:nvSpPr>
        <p:spPr>
          <a:xfrm>
            <a:off x="225911" y="142147"/>
            <a:ext cx="2571078" cy="2197461"/>
          </a:xfrm>
        </p:spPr>
        <p:txBody>
          <a:bodyPr>
            <a:normAutofit/>
          </a:bodyPr>
          <a:lstStyle/>
          <a:p>
            <a:pPr marL="0" indent="0" algn="ctr">
              <a:buNone/>
            </a:pPr>
            <a:r>
              <a:rPr lang="en-US" sz="5500" b="1" spc="-50" dirty="0">
                <a:ln>
                  <a:solidFill>
                    <a:schemeClr val="tx1"/>
                  </a:solidFill>
                </a:ln>
                <a:solidFill>
                  <a:srgbClr val="00B0F0"/>
                </a:solidFill>
              </a:rPr>
              <a:t>Need </a:t>
            </a:r>
          </a:p>
          <a:p>
            <a:pPr marL="0" indent="0" algn="ctr">
              <a:buNone/>
            </a:pPr>
            <a:r>
              <a:rPr lang="en-US" sz="5500" b="1" spc="-50" dirty="0">
                <a:ln>
                  <a:solidFill>
                    <a:schemeClr val="tx1"/>
                  </a:solidFill>
                </a:ln>
                <a:solidFill>
                  <a:srgbClr val="00B0F0"/>
                </a:solidFill>
              </a:rPr>
              <a:t>Rubric</a:t>
            </a:r>
          </a:p>
        </p:txBody>
      </p:sp>
      <p:graphicFrame>
        <p:nvGraphicFramePr>
          <p:cNvPr id="6" name="Diagram 5">
            <a:extLst>
              <a:ext uri="{FF2B5EF4-FFF2-40B4-BE49-F238E27FC236}">
                <a16:creationId xmlns:a16="http://schemas.microsoft.com/office/drawing/2014/main" id="{4883B92A-F816-4CF9-0E5D-79C833B43A0A}"/>
              </a:ext>
            </a:extLst>
          </p:cNvPr>
          <p:cNvGraphicFramePr/>
          <p:nvPr>
            <p:extLst>
              <p:ext uri="{D42A27DB-BD31-4B8C-83A1-F6EECF244321}">
                <p14:modId xmlns:p14="http://schemas.microsoft.com/office/powerpoint/2010/main" val="1701011444"/>
              </p:ext>
            </p:extLst>
          </p:nvPr>
        </p:nvGraphicFramePr>
        <p:xfrm>
          <a:off x="3055172" y="142147"/>
          <a:ext cx="9040305"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93A5B165-3685-ACFA-68E1-64B6EE9720B0}"/>
              </a:ext>
            </a:extLst>
          </p:cNvPr>
          <p:cNvPicPr>
            <a:picLocks noChangeAspect="1"/>
          </p:cNvPicPr>
          <p:nvPr/>
        </p:nvPicPr>
        <p:blipFill>
          <a:blip r:embed="rId7"/>
          <a:stretch>
            <a:fillRect/>
          </a:stretch>
        </p:blipFill>
        <p:spPr>
          <a:xfrm>
            <a:off x="225911" y="3369653"/>
            <a:ext cx="6315075" cy="2162175"/>
          </a:xfrm>
          <a:prstGeom prst="rect">
            <a:avLst/>
          </a:prstGeom>
        </p:spPr>
      </p:pic>
      <p:sp>
        <p:nvSpPr>
          <p:cNvPr id="10" name="TextBox 9">
            <a:extLst>
              <a:ext uri="{FF2B5EF4-FFF2-40B4-BE49-F238E27FC236}">
                <a16:creationId xmlns:a16="http://schemas.microsoft.com/office/drawing/2014/main" id="{4FA42155-0FCC-20F9-5851-141F8FF4460E}"/>
              </a:ext>
            </a:extLst>
          </p:cNvPr>
          <p:cNvSpPr txBox="1"/>
          <p:nvPr/>
        </p:nvSpPr>
        <p:spPr>
          <a:xfrm>
            <a:off x="225911" y="3369653"/>
            <a:ext cx="6315075" cy="2162175"/>
          </a:xfrm>
          <a:prstGeom prst="rect">
            <a:avLst/>
          </a:prstGeom>
          <a:noFill/>
          <a:ln w="76200">
            <a:solidFill>
              <a:schemeClr val="tx1"/>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954EBDBC-10E1-FB26-82B5-440267899CC1}"/>
              </a:ext>
            </a:extLst>
          </p:cNvPr>
          <p:cNvSpPr txBox="1"/>
          <p:nvPr/>
        </p:nvSpPr>
        <p:spPr>
          <a:xfrm>
            <a:off x="7027434" y="2881079"/>
            <a:ext cx="4816736" cy="2585323"/>
          </a:xfrm>
          <a:prstGeom prst="rect">
            <a:avLst/>
          </a:prstGeom>
          <a:solidFill>
            <a:schemeClr val="accent3">
              <a:lumMod val="20000"/>
              <a:lumOff val="80000"/>
            </a:schemeClr>
          </a:solidFill>
          <a:ln w="57150">
            <a:solidFill>
              <a:schemeClr val="accent2"/>
            </a:solidFill>
          </a:ln>
        </p:spPr>
        <p:txBody>
          <a:bodyPr wrap="square">
            <a:spAutoFit/>
          </a:bodyPr>
          <a:lstStyle/>
          <a:p>
            <a:pPr marL="285750" indent="-285750">
              <a:buFont typeface="Arial" panose="020B0604020202020204" pitchFamily="34" charset="0"/>
              <a:buChar char="•"/>
            </a:pPr>
            <a:r>
              <a:rPr lang="en-US" dirty="0"/>
              <a:t>Identify the area and populations served. </a:t>
            </a:r>
          </a:p>
          <a:p>
            <a:pPr marL="285750" indent="-285750">
              <a:buFont typeface="Arial" panose="020B0604020202020204" pitchFamily="34" charset="0"/>
              <a:buChar char="•"/>
            </a:pPr>
            <a:r>
              <a:rPr lang="en-US" dirty="0"/>
              <a:t>The need for a clean energy program should be clear. </a:t>
            </a:r>
          </a:p>
          <a:p>
            <a:pPr marL="285750" indent="-285750">
              <a:buFont typeface="Arial" panose="020B0604020202020204" pitchFamily="34" charset="0"/>
              <a:buChar char="•"/>
            </a:pPr>
            <a:r>
              <a:rPr lang="en-US" dirty="0"/>
              <a:t>The expected amount of low-income students to be served should also be stated. </a:t>
            </a:r>
          </a:p>
          <a:p>
            <a:pPr marL="285750" indent="-285750">
              <a:buFont typeface="Arial" panose="020B0604020202020204" pitchFamily="34" charset="0"/>
              <a:buChar char="•"/>
            </a:pPr>
            <a:r>
              <a:rPr lang="en-US" dirty="0"/>
              <a:t>Applicants should include the specific needs of the industry(s) and related occupations and the impact the training will have on meeting those needs. </a:t>
            </a:r>
          </a:p>
        </p:txBody>
      </p:sp>
    </p:spTree>
    <p:extLst>
      <p:ext uri="{BB962C8B-B14F-4D97-AF65-F5344CB8AC3E}">
        <p14:creationId xmlns:p14="http://schemas.microsoft.com/office/powerpoint/2010/main" val="151777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F7AF32-0C4D-F045-B273-D80E66C08791}"/>
              </a:ext>
            </a:extLst>
          </p:cNvPr>
          <p:cNvGraphicFramePr/>
          <p:nvPr>
            <p:extLst>
              <p:ext uri="{D42A27DB-BD31-4B8C-83A1-F6EECF244321}">
                <p14:modId xmlns:p14="http://schemas.microsoft.com/office/powerpoint/2010/main" val="1085587888"/>
              </p:ext>
            </p:extLst>
          </p:nvPr>
        </p:nvGraphicFramePr>
        <p:xfrm>
          <a:off x="3055172" y="142146"/>
          <a:ext cx="9040305"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353A5437-C205-17DB-8EA0-E63E9420A003}"/>
              </a:ext>
            </a:extLst>
          </p:cNvPr>
          <p:cNvSpPr txBox="1">
            <a:spLocks/>
          </p:cNvSpPr>
          <p:nvPr/>
        </p:nvSpPr>
        <p:spPr>
          <a:xfrm>
            <a:off x="225911" y="142147"/>
            <a:ext cx="2571078" cy="2197461"/>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5500" b="1" spc="-50" dirty="0">
                <a:ln>
                  <a:solidFill>
                    <a:schemeClr val="tx1"/>
                  </a:solidFill>
                </a:ln>
                <a:solidFill>
                  <a:srgbClr val="00B0F0"/>
                </a:solidFill>
              </a:rPr>
              <a:t>Program Plan</a:t>
            </a:r>
          </a:p>
          <a:p>
            <a:pPr marL="0" indent="0" algn="ctr">
              <a:buFont typeface="Calibri" panose="020F0502020204030204" pitchFamily="34" charset="0"/>
              <a:buNone/>
            </a:pPr>
            <a:r>
              <a:rPr lang="en-US" sz="5500" b="1" spc="-50" dirty="0">
                <a:ln>
                  <a:solidFill>
                    <a:schemeClr val="tx1"/>
                  </a:solidFill>
                </a:ln>
                <a:solidFill>
                  <a:srgbClr val="00B0F0"/>
                </a:solidFill>
              </a:rPr>
              <a:t>Rubric</a:t>
            </a:r>
          </a:p>
        </p:txBody>
      </p:sp>
      <p:pic>
        <p:nvPicPr>
          <p:cNvPr id="9" name="Picture 8">
            <a:extLst>
              <a:ext uri="{FF2B5EF4-FFF2-40B4-BE49-F238E27FC236}">
                <a16:creationId xmlns:a16="http://schemas.microsoft.com/office/drawing/2014/main" id="{606A96AB-2D06-CBD9-0915-5E4FD001F187}"/>
              </a:ext>
            </a:extLst>
          </p:cNvPr>
          <p:cNvPicPr>
            <a:picLocks noChangeAspect="1"/>
          </p:cNvPicPr>
          <p:nvPr/>
        </p:nvPicPr>
        <p:blipFill>
          <a:blip r:embed="rId7"/>
          <a:stretch>
            <a:fillRect/>
          </a:stretch>
        </p:blipFill>
        <p:spPr>
          <a:xfrm>
            <a:off x="225911" y="2721852"/>
            <a:ext cx="6324600" cy="3286125"/>
          </a:xfrm>
          <a:prstGeom prst="rect">
            <a:avLst/>
          </a:prstGeom>
        </p:spPr>
      </p:pic>
      <p:sp>
        <p:nvSpPr>
          <p:cNvPr id="10" name="TextBox 9">
            <a:extLst>
              <a:ext uri="{FF2B5EF4-FFF2-40B4-BE49-F238E27FC236}">
                <a16:creationId xmlns:a16="http://schemas.microsoft.com/office/drawing/2014/main" id="{288490D8-D683-114C-FDF9-2AC931F05BC2}"/>
              </a:ext>
            </a:extLst>
          </p:cNvPr>
          <p:cNvSpPr txBox="1"/>
          <p:nvPr/>
        </p:nvSpPr>
        <p:spPr>
          <a:xfrm>
            <a:off x="7027434" y="2721852"/>
            <a:ext cx="4816736" cy="3139321"/>
          </a:xfrm>
          <a:prstGeom prst="rect">
            <a:avLst/>
          </a:prstGeom>
          <a:solidFill>
            <a:schemeClr val="accent3">
              <a:lumMod val="20000"/>
              <a:lumOff val="80000"/>
            </a:schemeClr>
          </a:solidFill>
          <a:ln w="57150">
            <a:solidFill>
              <a:schemeClr val="accent2"/>
            </a:solidFill>
          </a:ln>
        </p:spPr>
        <p:txBody>
          <a:bodyPr wrap="square">
            <a:spAutoFit/>
          </a:bodyPr>
          <a:lstStyle/>
          <a:p>
            <a:pPr marL="285750" indent="-285750">
              <a:buFont typeface="Arial" panose="020B0604020202020204" pitchFamily="34" charset="0"/>
              <a:buChar char="•"/>
            </a:pPr>
            <a:r>
              <a:rPr lang="en-US" dirty="0"/>
              <a:t>Application template includes overall operational components and a high-level program summary. </a:t>
            </a:r>
          </a:p>
          <a:p>
            <a:pPr marL="285750" indent="-285750">
              <a:buFont typeface="Arial" panose="020B0604020202020204" pitchFamily="34" charset="0"/>
              <a:buChar char="•"/>
            </a:pPr>
            <a:r>
              <a:rPr lang="en-US" dirty="0"/>
              <a:t>The summary needs to be comprehensive but concise and should be written so the public can understand the program's intent.</a:t>
            </a:r>
          </a:p>
          <a:p>
            <a:pPr marL="285750" indent="-285750">
              <a:buFont typeface="Arial" panose="020B0604020202020204" pitchFamily="34" charset="0"/>
              <a:buChar char="•"/>
            </a:pPr>
            <a:r>
              <a:rPr lang="en-US" dirty="0"/>
              <a:t> Applicants must include the role of local businesses, the local workforce system, and other key stakeholders in developing and delivering services including job placement, retention, and follow-up services. </a:t>
            </a:r>
          </a:p>
        </p:txBody>
      </p:sp>
    </p:spTree>
    <p:extLst>
      <p:ext uri="{BB962C8B-B14F-4D97-AF65-F5344CB8AC3E}">
        <p14:creationId xmlns:p14="http://schemas.microsoft.com/office/powerpoint/2010/main" val="394090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p:txBody>
          <a:bodyPr>
            <a:normAutofit fontScale="90000"/>
          </a:bodyPr>
          <a:lstStyle/>
          <a:p>
            <a:pPr algn="ctr"/>
            <a:r>
              <a:rPr lang="en-US" sz="7200" b="1" dirty="0">
                <a:ln>
                  <a:solidFill>
                    <a:schemeClr val="tx1"/>
                  </a:solidFill>
                </a:ln>
                <a:solidFill>
                  <a:srgbClr val="00B0F0"/>
                </a:solidFill>
                <a:latin typeface="+mn-lt"/>
                <a:ea typeface="+mn-ea"/>
                <a:cs typeface="+mn-cs"/>
              </a:rPr>
              <a:t>AGENDA</a:t>
            </a:r>
            <a:br>
              <a:rPr lang="en-US" sz="4800" b="1" dirty="0"/>
            </a:br>
            <a:endParaRPr lang="en-US" dirty="0"/>
          </a:p>
        </p:txBody>
      </p:sp>
      <p:sp>
        <p:nvSpPr>
          <p:cNvPr id="3" name="Content Placeholder 2">
            <a:extLst>
              <a:ext uri="{FF2B5EF4-FFF2-40B4-BE49-F238E27FC236}">
                <a16:creationId xmlns:a16="http://schemas.microsoft.com/office/drawing/2014/main" id="{7F399F8E-AC00-046A-B675-D4A0E4AB33B6}"/>
              </a:ext>
            </a:extLst>
          </p:cNvPr>
          <p:cNvSpPr>
            <a:spLocks noGrp="1"/>
          </p:cNvSpPr>
          <p:nvPr>
            <p:ph idx="1"/>
          </p:nvPr>
        </p:nvSpPr>
        <p:spPr/>
        <p:txBody>
          <a:bodyPr/>
          <a:lstStyle/>
          <a:p>
            <a:pPr marL="285750" indent="-285750">
              <a:buFont typeface="Arial" panose="020B0604020202020204" pitchFamily="34" charset="0"/>
              <a:buChar char="•"/>
            </a:pPr>
            <a:r>
              <a:rPr lang="en-US" sz="4000" b="1" dirty="0">
                <a:solidFill>
                  <a:schemeClr val="tx1"/>
                </a:solidFill>
              </a:rPr>
              <a:t>Overview of Program</a:t>
            </a:r>
          </a:p>
          <a:p>
            <a:pPr marL="285750" indent="-285750">
              <a:buFont typeface="Arial" panose="020B0604020202020204" pitchFamily="34" charset="0"/>
              <a:buChar char="•"/>
            </a:pPr>
            <a:r>
              <a:rPr lang="en-US" sz="4000" b="1" dirty="0">
                <a:solidFill>
                  <a:schemeClr val="tx1"/>
                </a:solidFill>
              </a:rPr>
              <a:t>Application Process</a:t>
            </a:r>
          </a:p>
          <a:p>
            <a:pPr marL="285750" indent="-285750">
              <a:buFont typeface="Arial" panose="020B0604020202020204" pitchFamily="34" charset="0"/>
              <a:buChar char="•"/>
            </a:pPr>
            <a:r>
              <a:rPr lang="en-US" sz="4000" b="1" dirty="0">
                <a:solidFill>
                  <a:schemeClr val="tx1"/>
                </a:solidFill>
              </a:rPr>
              <a:t>Technical Assistance</a:t>
            </a:r>
          </a:p>
          <a:p>
            <a:endParaRPr lang="en-US" dirty="0"/>
          </a:p>
        </p:txBody>
      </p:sp>
      <p:pic>
        <p:nvPicPr>
          <p:cNvPr id="4" name="Image 0" descr="preencoded.png">
            <a:extLst>
              <a:ext uri="{FF2B5EF4-FFF2-40B4-BE49-F238E27FC236}">
                <a16:creationId xmlns:a16="http://schemas.microsoft.com/office/drawing/2014/main" id="{1AA2B6BA-5F97-5F65-8257-06698AFB7F17}"/>
              </a:ext>
            </a:extLst>
          </p:cNvPr>
          <p:cNvPicPr>
            <a:picLocks noChangeAspect="1"/>
          </p:cNvPicPr>
          <p:nvPr/>
        </p:nvPicPr>
        <p:blipFill>
          <a:blip r:embed="rId2"/>
          <a:stretch>
            <a:fillRect/>
          </a:stretch>
        </p:blipFill>
        <p:spPr>
          <a:xfrm>
            <a:off x="6418813" y="2068540"/>
            <a:ext cx="5304557" cy="3908928"/>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841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6E93C5B-B2E5-84A2-5069-52D1DA5F3BD4}"/>
              </a:ext>
            </a:extLst>
          </p:cNvPr>
          <p:cNvGraphicFramePr/>
          <p:nvPr>
            <p:extLst>
              <p:ext uri="{D42A27DB-BD31-4B8C-83A1-F6EECF244321}">
                <p14:modId xmlns:p14="http://schemas.microsoft.com/office/powerpoint/2010/main" val="2689111584"/>
              </p:ext>
            </p:extLst>
          </p:nvPr>
        </p:nvGraphicFramePr>
        <p:xfrm>
          <a:off x="2936838" y="139848"/>
          <a:ext cx="9040305"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17531A97-BE01-2AF6-C8E1-458282CE7201}"/>
              </a:ext>
            </a:extLst>
          </p:cNvPr>
          <p:cNvSpPr txBox="1">
            <a:spLocks/>
          </p:cNvSpPr>
          <p:nvPr/>
        </p:nvSpPr>
        <p:spPr>
          <a:xfrm>
            <a:off x="225911" y="142147"/>
            <a:ext cx="2571078" cy="219746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5500" b="1" spc="-50" dirty="0">
                <a:ln>
                  <a:solidFill>
                    <a:schemeClr val="tx1"/>
                  </a:solidFill>
                </a:ln>
                <a:solidFill>
                  <a:srgbClr val="00B0F0"/>
                </a:solidFill>
              </a:rPr>
              <a:t>Budget</a:t>
            </a:r>
          </a:p>
          <a:p>
            <a:pPr marL="0" indent="0" algn="ctr">
              <a:buFont typeface="Calibri" panose="020F0502020204030204" pitchFamily="34" charset="0"/>
              <a:buNone/>
            </a:pPr>
            <a:r>
              <a:rPr lang="en-US" sz="5500" b="1" spc="-50" dirty="0">
                <a:ln>
                  <a:solidFill>
                    <a:schemeClr val="tx1"/>
                  </a:solidFill>
                </a:ln>
                <a:solidFill>
                  <a:srgbClr val="00B0F0"/>
                </a:solidFill>
              </a:rPr>
              <a:t>Rubric</a:t>
            </a:r>
          </a:p>
        </p:txBody>
      </p:sp>
      <p:pic>
        <p:nvPicPr>
          <p:cNvPr id="11" name="Picture 10">
            <a:extLst>
              <a:ext uri="{FF2B5EF4-FFF2-40B4-BE49-F238E27FC236}">
                <a16:creationId xmlns:a16="http://schemas.microsoft.com/office/drawing/2014/main" id="{D696281F-A1B1-6426-610B-FAC593C17422}"/>
              </a:ext>
            </a:extLst>
          </p:cNvPr>
          <p:cNvPicPr>
            <a:picLocks noChangeAspect="1"/>
          </p:cNvPicPr>
          <p:nvPr/>
        </p:nvPicPr>
        <p:blipFill>
          <a:blip r:embed="rId7"/>
          <a:stretch>
            <a:fillRect/>
          </a:stretch>
        </p:blipFill>
        <p:spPr>
          <a:xfrm>
            <a:off x="581025" y="3910012"/>
            <a:ext cx="6343650" cy="723900"/>
          </a:xfrm>
          <a:prstGeom prst="rect">
            <a:avLst/>
          </a:prstGeom>
        </p:spPr>
      </p:pic>
      <p:pic>
        <p:nvPicPr>
          <p:cNvPr id="9" name="Picture 8">
            <a:extLst>
              <a:ext uri="{FF2B5EF4-FFF2-40B4-BE49-F238E27FC236}">
                <a16:creationId xmlns:a16="http://schemas.microsoft.com/office/drawing/2014/main" id="{E38EB5AC-66BD-1986-4AD4-9617335BDBFE}"/>
              </a:ext>
            </a:extLst>
          </p:cNvPr>
          <p:cNvPicPr>
            <a:picLocks noChangeAspect="1"/>
          </p:cNvPicPr>
          <p:nvPr/>
        </p:nvPicPr>
        <p:blipFill>
          <a:blip r:embed="rId8"/>
          <a:stretch>
            <a:fillRect/>
          </a:stretch>
        </p:blipFill>
        <p:spPr>
          <a:xfrm>
            <a:off x="590550" y="2905125"/>
            <a:ext cx="6334125" cy="1047750"/>
          </a:xfrm>
          <a:prstGeom prst="rect">
            <a:avLst/>
          </a:prstGeom>
        </p:spPr>
      </p:pic>
      <p:sp>
        <p:nvSpPr>
          <p:cNvPr id="12" name="TextBox 11">
            <a:extLst>
              <a:ext uri="{FF2B5EF4-FFF2-40B4-BE49-F238E27FC236}">
                <a16:creationId xmlns:a16="http://schemas.microsoft.com/office/drawing/2014/main" id="{6A127ADC-56E3-BBF7-FF34-509646B6D705}"/>
              </a:ext>
            </a:extLst>
          </p:cNvPr>
          <p:cNvSpPr txBox="1"/>
          <p:nvPr/>
        </p:nvSpPr>
        <p:spPr>
          <a:xfrm>
            <a:off x="581025" y="2905125"/>
            <a:ext cx="6334125" cy="1728787"/>
          </a:xfrm>
          <a:prstGeom prst="rect">
            <a:avLst/>
          </a:prstGeom>
          <a:noFill/>
          <a:ln w="76200">
            <a:solidFill>
              <a:schemeClr val="tx1"/>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1213DAEF-4E0D-AD2D-2109-52E27821CA96}"/>
              </a:ext>
            </a:extLst>
          </p:cNvPr>
          <p:cNvSpPr txBox="1"/>
          <p:nvPr/>
        </p:nvSpPr>
        <p:spPr>
          <a:xfrm>
            <a:off x="7160407" y="2702301"/>
            <a:ext cx="4816736" cy="3139321"/>
          </a:xfrm>
          <a:prstGeom prst="rect">
            <a:avLst/>
          </a:prstGeom>
          <a:solidFill>
            <a:schemeClr val="accent3">
              <a:lumMod val="20000"/>
              <a:lumOff val="80000"/>
            </a:schemeClr>
          </a:solidFill>
          <a:ln w="57150">
            <a:solidFill>
              <a:schemeClr val="accent2"/>
            </a:solidFill>
          </a:ln>
        </p:spPr>
        <p:txBody>
          <a:bodyPr wrap="square">
            <a:spAutoFit/>
          </a:bodyPr>
          <a:lstStyle/>
          <a:p>
            <a:pPr marL="285750" indent="-285750">
              <a:buFont typeface="Arial" panose="020B0604020202020204" pitchFamily="34" charset="0"/>
              <a:buChar char="•"/>
            </a:pPr>
            <a:r>
              <a:rPr lang="en-US" dirty="0"/>
              <a:t>Applicants must provide a high-level budget narrative, include a thorough line-item budget breakdown with reasonable costs, and provide a detailed narrative of each line-item cost. This will correlate with the narrative in the budget template. </a:t>
            </a:r>
          </a:p>
          <a:p>
            <a:pPr marL="285750" indent="-285750">
              <a:buFont typeface="Arial" panose="020B0604020202020204" pitchFamily="34" charset="0"/>
              <a:buChar char="•"/>
            </a:pPr>
            <a:r>
              <a:rPr lang="en-US" dirty="0"/>
              <a:t>Applicants must describe any leveraged and matching funds from partners and participating businesses. Lastly, applicants must explain how this project will be sustained beyond the grant funding period. </a:t>
            </a:r>
          </a:p>
        </p:txBody>
      </p:sp>
    </p:spTree>
    <p:extLst>
      <p:ext uri="{BB962C8B-B14F-4D97-AF65-F5344CB8AC3E}">
        <p14:creationId xmlns:p14="http://schemas.microsoft.com/office/powerpoint/2010/main" val="3809195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6E93C5B-B2E5-84A2-5069-52D1DA5F3BD4}"/>
              </a:ext>
            </a:extLst>
          </p:cNvPr>
          <p:cNvGraphicFramePr/>
          <p:nvPr>
            <p:extLst>
              <p:ext uri="{D42A27DB-BD31-4B8C-83A1-F6EECF244321}">
                <p14:modId xmlns:p14="http://schemas.microsoft.com/office/powerpoint/2010/main" val="2462019657"/>
              </p:ext>
            </p:extLst>
          </p:nvPr>
        </p:nvGraphicFramePr>
        <p:xfrm>
          <a:off x="2936838" y="139848"/>
          <a:ext cx="9040305" cy="21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a:extLst>
              <a:ext uri="{FF2B5EF4-FFF2-40B4-BE49-F238E27FC236}">
                <a16:creationId xmlns:a16="http://schemas.microsoft.com/office/drawing/2014/main" id="{17531A97-BE01-2AF6-C8E1-458282CE7201}"/>
              </a:ext>
            </a:extLst>
          </p:cNvPr>
          <p:cNvSpPr txBox="1">
            <a:spLocks/>
          </p:cNvSpPr>
          <p:nvPr/>
        </p:nvSpPr>
        <p:spPr>
          <a:xfrm>
            <a:off x="225911" y="142147"/>
            <a:ext cx="2571078" cy="219746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kumimoji="0" lang="en-US" sz="5500" b="1" i="0" u="none" strike="noStrike" kern="1200" cap="none" spc="-50" normalizeH="0" baseline="0" noProof="0" dirty="0">
                <a:ln>
                  <a:solidFill>
                    <a:prstClr val="black"/>
                  </a:solidFill>
                </a:ln>
                <a:solidFill>
                  <a:srgbClr val="00B0F0"/>
                </a:solidFill>
                <a:effectLst/>
                <a:uLnTx/>
                <a:uFillTx/>
                <a:latin typeface="Calibri" panose="020F0502020204030204"/>
                <a:ea typeface="+mn-ea"/>
                <a:cs typeface="+mn-cs"/>
              </a:rPr>
              <a:t>Priority</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lang="en-US" sz="5500" b="1" spc="-50" dirty="0">
                <a:ln>
                  <a:solidFill>
                    <a:prstClr val="black"/>
                  </a:solidFill>
                </a:ln>
                <a:solidFill>
                  <a:srgbClr val="00B0F0"/>
                </a:solidFill>
                <a:latin typeface="Calibri" panose="020F0502020204030204"/>
              </a:rPr>
              <a:t>Points</a:t>
            </a:r>
            <a:endParaRPr kumimoji="0" lang="en-US" sz="5500" b="1" i="0" u="none" strike="noStrike" kern="1200" cap="none" spc="-50" normalizeH="0" baseline="0" noProof="0" dirty="0">
              <a:ln>
                <a:solidFill>
                  <a:prstClr val="black"/>
                </a:solidFill>
              </a:ln>
              <a:solidFill>
                <a:srgbClr val="00B0F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E5CAA0A-0095-810A-1F6A-70DCF2B2739C}"/>
              </a:ext>
            </a:extLst>
          </p:cNvPr>
          <p:cNvPicPr>
            <a:picLocks noChangeAspect="1"/>
          </p:cNvPicPr>
          <p:nvPr/>
        </p:nvPicPr>
        <p:blipFill>
          <a:blip r:embed="rId7"/>
          <a:stretch>
            <a:fillRect/>
          </a:stretch>
        </p:blipFill>
        <p:spPr>
          <a:xfrm>
            <a:off x="517991" y="2590798"/>
            <a:ext cx="6315075" cy="3362325"/>
          </a:xfrm>
          <a:prstGeom prst="rect">
            <a:avLst/>
          </a:prstGeom>
        </p:spPr>
      </p:pic>
      <p:sp>
        <p:nvSpPr>
          <p:cNvPr id="5" name="TextBox 4">
            <a:extLst>
              <a:ext uri="{FF2B5EF4-FFF2-40B4-BE49-F238E27FC236}">
                <a16:creationId xmlns:a16="http://schemas.microsoft.com/office/drawing/2014/main" id="{15A8668A-3ABA-FAA2-204F-B46466BA1F0B}"/>
              </a:ext>
            </a:extLst>
          </p:cNvPr>
          <p:cNvSpPr txBox="1"/>
          <p:nvPr/>
        </p:nvSpPr>
        <p:spPr>
          <a:xfrm>
            <a:off x="517991" y="2590798"/>
            <a:ext cx="6315075" cy="3362325"/>
          </a:xfrm>
          <a:prstGeom prst="rect">
            <a:avLst/>
          </a:prstGeom>
          <a:noFill/>
          <a:ln w="76200">
            <a:solidFill>
              <a:schemeClr val="tx1"/>
            </a:solidFill>
          </a:ln>
        </p:spPr>
        <p:txBody>
          <a:bodyPr wrap="square" rtlCol="0">
            <a:spAutoFit/>
          </a:bodyPr>
          <a:lstStyle/>
          <a:p>
            <a:endParaRPr lang="en-US" dirty="0"/>
          </a:p>
        </p:txBody>
      </p:sp>
      <p:pic>
        <p:nvPicPr>
          <p:cNvPr id="10" name="Picture 9" descr="A picture containing text, sky, outdoor, sign&#10;&#10;Description automatically generated">
            <a:extLst>
              <a:ext uri="{FF2B5EF4-FFF2-40B4-BE49-F238E27FC236}">
                <a16:creationId xmlns:a16="http://schemas.microsoft.com/office/drawing/2014/main" id="{8E745D6E-22D1-503D-B8D7-B2A561CBE7D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719268" y="3066245"/>
            <a:ext cx="3840994" cy="2557462"/>
          </a:xfrm>
          <a:prstGeom prst="roundRect">
            <a:avLst>
              <a:gd name="adj" fmla="val 4167"/>
            </a:avLst>
          </a:prstGeom>
          <a:solidFill>
            <a:srgbClr val="FFFFFF"/>
          </a:solidFill>
          <a:ln w="76200" cap="sq">
            <a:solidFill>
              <a:schemeClr val="accent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141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749E3-C690-715C-90ED-4456F544C1F8}"/>
              </a:ext>
            </a:extLst>
          </p:cNvPr>
          <p:cNvPicPr>
            <a:picLocks noChangeAspect="1"/>
          </p:cNvPicPr>
          <p:nvPr/>
        </p:nvPicPr>
        <p:blipFill>
          <a:blip r:embed="rId2"/>
          <a:stretch>
            <a:fillRect/>
          </a:stretch>
        </p:blipFill>
        <p:spPr>
          <a:xfrm>
            <a:off x="6894579" y="309413"/>
            <a:ext cx="4513996" cy="573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92681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28C4CC">
                      <a:lumMod val="50000"/>
                    </a:srgbClr>
                  </a:solidFill>
                  <a:prstDash val="solid"/>
                </a:ln>
                <a:pattFill prst="narHorz">
                  <a:fgClr>
                    <a:srgbClr val="28C4CC"/>
                  </a:fgClr>
                  <a:bgClr>
                    <a:srgbClr val="28C4CC">
                      <a:lumMod val="40000"/>
                      <a:lumOff val="60000"/>
                    </a:srgbClr>
                  </a:bgClr>
                </a:pattFill>
                <a:effectLst>
                  <a:innerShdw blurRad="177800">
                    <a:srgbClr val="28C4CC">
                      <a:lumMod val="50000"/>
                    </a:srgbClr>
                  </a:innerShdw>
                </a:effectLst>
                <a:uLnTx/>
                <a:uFillTx/>
                <a:latin typeface="Calibri" panose="020F0502020204030204"/>
                <a:ea typeface="+mn-ea"/>
                <a:cs typeface="+mn-cs"/>
              </a:rPr>
              <a:t>Clean Energy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28C4CC">
                      <a:lumMod val="50000"/>
                    </a:srgbClr>
                  </a:solidFill>
                  <a:prstDash val="solid"/>
                </a:ln>
                <a:pattFill prst="narHorz">
                  <a:fgClr>
                    <a:srgbClr val="28C4CC"/>
                  </a:fgClr>
                  <a:bgClr>
                    <a:srgbClr val="28C4CC">
                      <a:lumMod val="40000"/>
                      <a:lumOff val="60000"/>
                    </a:srgbClr>
                  </a:bgClr>
                </a:pattFill>
                <a:effectLst>
                  <a:innerShdw blurRad="177800">
                    <a:srgbClr val="28C4CC">
                      <a:lumMod val="50000"/>
                    </a:srgbClr>
                  </a:innerShdw>
                </a:effectLst>
                <a:uLnTx/>
                <a:uFillTx/>
                <a:latin typeface="Calibri" panose="020F0502020204030204"/>
                <a:ea typeface="+mn-ea"/>
                <a:cs typeface="+mn-cs"/>
              </a:rPr>
              <a:t>Career Pathway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28C4CC">
                      <a:lumMod val="50000"/>
                    </a:srgbClr>
                  </a:solidFill>
                  <a:prstDash val="solid"/>
                </a:ln>
                <a:pattFill prst="narHorz">
                  <a:fgClr>
                    <a:srgbClr val="28C4CC"/>
                  </a:fgClr>
                  <a:bgClr>
                    <a:srgbClr val="28C4CC">
                      <a:lumMod val="40000"/>
                      <a:lumOff val="60000"/>
                    </a:srgbClr>
                  </a:bgClr>
                </a:pattFill>
                <a:effectLst>
                  <a:innerShdw blurRad="177800">
                    <a:srgbClr val="28C4CC">
                      <a:lumMod val="50000"/>
                    </a:srgbClr>
                  </a:innerShdw>
                </a:effectLst>
                <a:uLnTx/>
                <a:uFillTx/>
                <a:latin typeface="Calibri" panose="020F0502020204030204"/>
                <a:ea typeface="+mn-ea"/>
                <a:cs typeface="+mn-cs"/>
              </a:rPr>
              <a:t>Program Application</a:t>
            </a:r>
          </a:p>
        </p:txBody>
      </p:sp>
      <p:pic>
        <p:nvPicPr>
          <p:cNvPr id="3" name="Picture 2">
            <a:extLst>
              <a:ext uri="{FF2B5EF4-FFF2-40B4-BE49-F238E27FC236}">
                <a16:creationId xmlns:a16="http://schemas.microsoft.com/office/drawing/2014/main" id="{6E315876-7D58-26FA-B343-236053754FAC}"/>
              </a:ext>
            </a:extLst>
          </p:cNvPr>
          <p:cNvPicPr>
            <a:picLocks noChangeAspect="1"/>
          </p:cNvPicPr>
          <p:nvPr/>
        </p:nvPicPr>
        <p:blipFill>
          <a:blip r:embed="rId2"/>
          <a:stretch>
            <a:fillRect/>
          </a:stretch>
        </p:blipFill>
        <p:spPr>
          <a:xfrm>
            <a:off x="7041823" y="259083"/>
            <a:ext cx="4524866" cy="5875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505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63C33927-5FA5-1AB8-9DC3-81479E0F4794}"/>
              </a:ext>
            </a:extLst>
          </p:cNvPr>
          <p:cNvPicPr>
            <a:picLocks noChangeAspect="1"/>
          </p:cNvPicPr>
          <p:nvPr/>
        </p:nvPicPr>
        <p:blipFill>
          <a:blip r:embed="rId2"/>
          <a:stretch>
            <a:fillRect/>
          </a:stretch>
        </p:blipFill>
        <p:spPr>
          <a:xfrm>
            <a:off x="6942088" y="113122"/>
            <a:ext cx="4703417" cy="6052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170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47988C45-6770-3015-D141-B1B4ED859DD1}"/>
              </a:ext>
            </a:extLst>
          </p:cNvPr>
          <p:cNvPicPr>
            <a:picLocks noChangeAspect="1"/>
          </p:cNvPicPr>
          <p:nvPr/>
        </p:nvPicPr>
        <p:blipFill>
          <a:blip r:embed="rId2"/>
          <a:stretch>
            <a:fillRect/>
          </a:stretch>
        </p:blipFill>
        <p:spPr>
          <a:xfrm>
            <a:off x="6964848" y="150830"/>
            <a:ext cx="4604464" cy="6033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896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337BE2FC-0FA7-EB70-EC6A-9240BD6CA899}"/>
              </a:ext>
            </a:extLst>
          </p:cNvPr>
          <p:cNvPicPr>
            <a:picLocks noChangeAspect="1"/>
          </p:cNvPicPr>
          <p:nvPr/>
        </p:nvPicPr>
        <p:blipFill>
          <a:blip r:embed="rId2"/>
          <a:stretch>
            <a:fillRect/>
          </a:stretch>
        </p:blipFill>
        <p:spPr>
          <a:xfrm>
            <a:off x="6346866" y="554708"/>
            <a:ext cx="5845134" cy="5205069"/>
          </a:xfrm>
          <a:prstGeom prst="rect">
            <a:avLst/>
          </a:prstGeom>
        </p:spPr>
      </p:pic>
    </p:spTree>
    <p:extLst>
      <p:ext uri="{BB962C8B-B14F-4D97-AF65-F5344CB8AC3E}">
        <p14:creationId xmlns:p14="http://schemas.microsoft.com/office/powerpoint/2010/main" val="3473272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F201EAAE-E4D5-A6BC-6AC6-AED4B294AB12}"/>
              </a:ext>
            </a:extLst>
          </p:cNvPr>
          <p:cNvPicPr>
            <a:picLocks noChangeAspect="1"/>
          </p:cNvPicPr>
          <p:nvPr/>
        </p:nvPicPr>
        <p:blipFill>
          <a:blip r:embed="rId2"/>
          <a:stretch>
            <a:fillRect/>
          </a:stretch>
        </p:blipFill>
        <p:spPr>
          <a:xfrm>
            <a:off x="6515702" y="641122"/>
            <a:ext cx="5415293" cy="4939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048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7012D13A-E5EC-8593-A1A9-B09B399F4DDA}"/>
              </a:ext>
            </a:extLst>
          </p:cNvPr>
          <p:cNvPicPr>
            <a:picLocks noChangeAspect="1"/>
          </p:cNvPicPr>
          <p:nvPr/>
        </p:nvPicPr>
        <p:blipFill>
          <a:blip r:embed="rId2"/>
          <a:stretch>
            <a:fillRect/>
          </a:stretch>
        </p:blipFill>
        <p:spPr>
          <a:xfrm>
            <a:off x="6978704" y="254523"/>
            <a:ext cx="4377443" cy="5769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847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CAB8BC01-7C1D-91EE-B39D-06CEA383919E}"/>
              </a:ext>
            </a:extLst>
          </p:cNvPr>
          <p:cNvPicPr>
            <a:picLocks noChangeAspect="1"/>
          </p:cNvPicPr>
          <p:nvPr/>
        </p:nvPicPr>
        <p:blipFill>
          <a:blip r:embed="rId2"/>
          <a:stretch>
            <a:fillRect/>
          </a:stretch>
        </p:blipFill>
        <p:spPr>
          <a:xfrm>
            <a:off x="6334853" y="586818"/>
            <a:ext cx="5674477" cy="5684363"/>
          </a:xfrm>
          <a:prstGeom prst="rect">
            <a:avLst/>
          </a:prstGeom>
        </p:spPr>
      </p:pic>
    </p:spTree>
    <p:extLst>
      <p:ext uri="{BB962C8B-B14F-4D97-AF65-F5344CB8AC3E}">
        <p14:creationId xmlns:p14="http://schemas.microsoft.com/office/powerpoint/2010/main" val="43287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a:xfrm>
            <a:off x="5126171" y="25719"/>
            <a:ext cx="6574972" cy="1450757"/>
          </a:xfrm>
        </p:spPr>
        <p:txBody>
          <a:bodyPr>
            <a:normAutofit fontScale="90000"/>
          </a:bodyPr>
          <a:lstStyle/>
          <a:p>
            <a:pPr algn="ctr"/>
            <a:r>
              <a:rPr lang="en-US" sz="6500" b="1" dirty="0">
                <a:ln>
                  <a:solidFill>
                    <a:schemeClr val="tx1"/>
                  </a:solidFill>
                </a:ln>
                <a:solidFill>
                  <a:srgbClr val="00B0F0"/>
                </a:solidFill>
                <a:latin typeface="+mn-lt"/>
                <a:ea typeface="+mn-ea"/>
                <a:cs typeface="+mn-cs"/>
              </a:rPr>
              <a:t>DESCRIPTION</a:t>
            </a:r>
            <a:br>
              <a:rPr lang="en-US" b="1" dirty="0"/>
            </a:br>
            <a:endParaRPr lang="en-US" dirty="0"/>
          </a:p>
        </p:txBody>
      </p:sp>
      <p:pic>
        <p:nvPicPr>
          <p:cNvPr id="5" name="Image 0" descr="preencoded.png">
            <a:extLst>
              <a:ext uri="{FF2B5EF4-FFF2-40B4-BE49-F238E27FC236}">
                <a16:creationId xmlns:a16="http://schemas.microsoft.com/office/drawing/2014/main" id="{E5B80DD6-53B1-F41F-897B-865FB654B170}"/>
              </a:ext>
            </a:extLst>
          </p:cNvPr>
          <p:cNvPicPr>
            <a:picLocks noChangeAspect="1"/>
          </p:cNvPicPr>
          <p:nvPr/>
        </p:nvPicPr>
        <p:blipFill>
          <a:blip r:embed="rId2"/>
          <a:srcRect t="11345" r="-1" b="-1"/>
          <a:stretch/>
        </p:blipFill>
        <p:spPr>
          <a:xfrm>
            <a:off x="633999" y="640081"/>
            <a:ext cx="4001315" cy="5314406"/>
          </a:xfrm>
          <a:prstGeom prst="rect">
            <a:avLst/>
          </a:prstGeom>
          <a:ln w="50800">
            <a:solidFill>
              <a:srgbClr val="00B050"/>
            </a:solidFill>
          </a:ln>
          <a:effectLst>
            <a:outerShdw blurRad="292100" dist="139700" dir="2700000" algn="tl" rotWithShape="0">
              <a:srgbClr val="333333">
                <a:alpha val="65000"/>
              </a:srgbClr>
            </a:outerShdw>
          </a:effectLst>
        </p:spPr>
      </p:pic>
      <p:cxnSp>
        <p:nvCxnSpPr>
          <p:cNvPr id="12" name="Straight Connector 11">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399F8E-AC00-046A-B675-D4A0E4AB33B6}"/>
              </a:ext>
            </a:extLst>
          </p:cNvPr>
          <p:cNvSpPr>
            <a:spLocks noGrp="1"/>
          </p:cNvSpPr>
          <p:nvPr>
            <p:ph idx="1"/>
          </p:nvPr>
        </p:nvSpPr>
        <p:spPr>
          <a:xfrm>
            <a:off x="4980422" y="902973"/>
            <a:ext cx="6574973" cy="5051514"/>
          </a:xfrm>
        </p:spPr>
        <p:txBody>
          <a:bodyPr>
            <a:normAutofit fontScale="70000" lnSpcReduction="20000"/>
          </a:bodyPr>
          <a:lstStyle/>
          <a:p>
            <a:pPr marL="0" marR="0" algn="ctr">
              <a:lnSpc>
                <a:spcPct val="115000"/>
              </a:lnSpc>
              <a:spcBef>
                <a:spcPts val="0"/>
              </a:spcBef>
              <a:spcAft>
                <a:spcPts val="0"/>
              </a:spcAft>
            </a:pPr>
            <a:r>
              <a:rPr lang="en-US" sz="2900" b="1"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The Clean Energy Career Pathway Program will provide funding directly to eligible recipients to support the planning and implementation of a Clean Energy Career Pathway. </a:t>
            </a:r>
          </a:p>
          <a:p>
            <a:pPr marL="0" marR="0">
              <a:lnSpc>
                <a:spcPct val="115000"/>
              </a:lnSpc>
              <a:spcBef>
                <a:spcPts val="0"/>
              </a:spcBef>
              <a:spcAft>
                <a:spcPts val="0"/>
              </a:spcAft>
            </a:pPr>
            <a:endParaRPr lang="en-US" sz="24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buFont typeface="Arial" panose="020B0604020202020204" pitchFamily="34" charset="0"/>
              <a:buChar char="•"/>
            </a:pPr>
            <a:r>
              <a:rPr lang="en-US" sz="2600" b="1" dirty="0">
                <a:latin typeface="Arial" panose="020B0604020202020204" pitchFamily="34" charset="0"/>
                <a:cs typeface="Arial" panose="020B0604020202020204" pitchFamily="34" charset="0"/>
              </a:rPr>
              <a:t>This program will require grantees to create a career pathway that includes aligning curriculum and work-based learning experiences designed to prepare students for entrance into careers focusing on clean energy. </a:t>
            </a:r>
          </a:p>
          <a:p>
            <a:pPr marR="0">
              <a:lnSpc>
                <a:spcPct val="115000"/>
              </a:lnSpc>
              <a:spcBef>
                <a:spcPts val="0"/>
              </a:spcBef>
              <a:spcAft>
                <a:spcPts val="0"/>
              </a:spcAft>
            </a:pPr>
            <a:endParaRPr lang="en-US" sz="2600" b="1"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US" sz="2600" b="1" dirty="0">
                <a:effectLst/>
                <a:latin typeface="Arial" panose="020B0604020202020204" pitchFamily="34" charset="0"/>
                <a:ea typeface="Calibri" panose="020F0502020204030204" pitchFamily="34" charset="0"/>
                <a:cs typeface="Arial" panose="020B0604020202020204" pitchFamily="34" charset="0"/>
              </a:rPr>
              <a:t>To ensure equitable pathways for students, this funding opportunity seeks qualified eligible entities that will work with the Local Workforce Innovation Areas and employers to recruit students into clean energy fields and create pathways encompassing technical and employability skills with dual credit options. </a:t>
            </a:r>
            <a:endParaRPr lang="en-US" sz="26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14" name="Rectangle 13">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65299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09C2E0FB-285A-EBFA-0B7A-26A0E5ACA615}"/>
              </a:ext>
            </a:extLst>
          </p:cNvPr>
          <p:cNvPicPr>
            <a:picLocks noChangeAspect="1"/>
          </p:cNvPicPr>
          <p:nvPr/>
        </p:nvPicPr>
        <p:blipFill>
          <a:blip r:embed="rId2"/>
          <a:stretch>
            <a:fillRect/>
          </a:stretch>
        </p:blipFill>
        <p:spPr>
          <a:xfrm>
            <a:off x="6911273" y="114385"/>
            <a:ext cx="4711977" cy="5982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6200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DD5D3457-DAF7-A3CA-3BE3-5A672CF71676}"/>
              </a:ext>
            </a:extLst>
          </p:cNvPr>
          <p:cNvPicPr>
            <a:picLocks noChangeAspect="1"/>
          </p:cNvPicPr>
          <p:nvPr/>
        </p:nvPicPr>
        <p:blipFill>
          <a:blip r:embed="rId2"/>
          <a:stretch>
            <a:fillRect/>
          </a:stretch>
        </p:blipFill>
        <p:spPr>
          <a:xfrm>
            <a:off x="7091599" y="253355"/>
            <a:ext cx="4365647" cy="5738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6996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59904-56B2-C8B6-D0E3-B6BCF8DADC2B}"/>
              </a:ext>
            </a:extLst>
          </p:cNvPr>
          <p:cNvSpPr/>
          <p:nvPr/>
        </p:nvSpPr>
        <p:spPr>
          <a:xfrm>
            <a:off x="182670" y="1812805"/>
            <a:ext cx="6064032" cy="2585323"/>
          </a:xfrm>
          <a:prstGeom prst="rect">
            <a:avLst/>
          </a:prstGeom>
          <a:solidFill>
            <a:schemeClr val="accent3">
              <a:lumMod val="20000"/>
              <a:lumOff val="80000"/>
            </a:schemeClr>
          </a:solidFill>
          <a:ln w="38100">
            <a:solidFill>
              <a:schemeClr val="accent2"/>
            </a:solidFill>
          </a:ln>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 Energy</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Career Pathway </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Program Application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a:extLst>
              <a:ext uri="{FF2B5EF4-FFF2-40B4-BE49-F238E27FC236}">
                <a16:creationId xmlns:a16="http://schemas.microsoft.com/office/drawing/2014/main" id="{1F416F02-A9AC-1703-9853-DEF17BC09BD0}"/>
              </a:ext>
            </a:extLst>
          </p:cNvPr>
          <p:cNvPicPr>
            <a:picLocks noChangeAspect="1"/>
          </p:cNvPicPr>
          <p:nvPr/>
        </p:nvPicPr>
        <p:blipFill>
          <a:blip r:embed="rId2"/>
          <a:stretch>
            <a:fillRect/>
          </a:stretch>
        </p:blipFill>
        <p:spPr>
          <a:xfrm>
            <a:off x="6409294" y="471340"/>
            <a:ext cx="5782706" cy="5495827"/>
          </a:xfrm>
          <a:prstGeom prst="rect">
            <a:avLst/>
          </a:prstGeom>
        </p:spPr>
      </p:pic>
    </p:spTree>
    <p:extLst>
      <p:ext uri="{BB962C8B-B14F-4D97-AF65-F5344CB8AC3E}">
        <p14:creationId xmlns:p14="http://schemas.microsoft.com/office/powerpoint/2010/main" val="3683299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2808880" y="873836"/>
            <a:ext cx="6281873" cy="1036247"/>
          </a:xfrm>
        </p:spPr>
        <p:txBody>
          <a:bodyPr>
            <a:normAutofit/>
          </a:bodyPr>
          <a:lstStyle/>
          <a:p>
            <a:pPr marL="0" indent="0" algn="ctr">
              <a:buNone/>
            </a:pPr>
            <a:r>
              <a:rPr lang="en-US" sz="5500" b="1" spc="-50" dirty="0">
                <a:ln>
                  <a:solidFill>
                    <a:schemeClr val="tx1"/>
                  </a:solidFill>
                </a:ln>
                <a:solidFill>
                  <a:srgbClr val="00B0F0"/>
                </a:solidFill>
              </a:rPr>
              <a:t>Reporting</a:t>
            </a:r>
          </a:p>
        </p:txBody>
      </p:sp>
      <p:sp>
        <p:nvSpPr>
          <p:cNvPr id="7" name="TextBox 6">
            <a:extLst>
              <a:ext uri="{FF2B5EF4-FFF2-40B4-BE49-F238E27FC236}">
                <a16:creationId xmlns:a16="http://schemas.microsoft.com/office/drawing/2014/main" id="{BEDA068D-589B-5CEA-0833-E012F160221D}"/>
              </a:ext>
            </a:extLst>
          </p:cNvPr>
          <p:cNvSpPr txBox="1"/>
          <p:nvPr/>
        </p:nvSpPr>
        <p:spPr>
          <a:xfrm>
            <a:off x="2388186" y="1813060"/>
            <a:ext cx="6877696" cy="931024"/>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Font typeface="Arial" panose="020B0604020202020204" pitchFamily="34" charset="0"/>
              <a:buChar char="•"/>
              <a:defRPr/>
            </a:pPr>
            <a:r>
              <a:rPr lang="en-US" sz="1400" b="1" dirty="0">
                <a:solidFill>
                  <a:prstClr val="white"/>
                </a:solidFill>
                <a:latin typeface="Arial" panose="020B0604020202020204" pitchFamily="34" charset="0"/>
                <a:cs typeface="Arial" panose="020B0604020202020204" pitchFamily="34" charset="0"/>
              </a:rPr>
              <a:t>ProPeriodic Performance Report (PPR) and Periodic Financial Report (PFR)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sp>
        <p:nvSpPr>
          <p:cNvPr id="11" name="TextBox 10">
            <a:extLst>
              <a:ext uri="{FF2B5EF4-FFF2-40B4-BE49-F238E27FC236}">
                <a16:creationId xmlns:a16="http://schemas.microsoft.com/office/drawing/2014/main" id="{9546DF9D-4878-F9AC-A524-60C746490033}"/>
              </a:ext>
            </a:extLst>
          </p:cNvPr>
          <p:cNvSpPr txBox="1"/>
          <p:nvPr/>
        </p:nvSpPr>
        <p:spPr>
          <a:xfrm>
            <a:off x="535240" y="3090570"/>
            <a:ext cx="6094428" cy="2862322"/>
          </a:xfrm>
          <a:prstGeom prst="rect">
            <a:avLst/>
          </a:prstGeom>
          <a:solidFill>
            <a:schemeClr val="accent1">
              <a:lumMod val="20000"/>
              <a:lumOff val="80000"/>
            </a:schemeClr>
          </a:solidFill>
          <a:ln w="38100">
            <a:solidFill>
              <a:schemeClr val="accent2"/>
            </a:solidFill>
          </a:ln>
        </p:spPr>
        <p:txBody>
          <a:bodyPr wrap="square">
            <a:spAutoFit/>
          </a:bodyPr>
          <a:lstStyle/>
          <a:p>
            <a:r>
              <a:rPr lang="en-US" dirty="0"/>
              <a:t>Grantees will be required to submit regular reports to document the progress of the project as part of the grant requirements. </a:t>
            </a:r>
          </a:p>
          <a:p>
            <a:r>
              <a:rPr lang="en-US" dirty="0"/>
              <a:t>Grantees will be required to document the participant enrollments and the services that are provided to every participant served under this grant within 10 days of providing the service in the IllinoisworkNet.com portal. Grantees are also required to report the program outcomes within 10 days of the outcome. </a:t>
            </a:r>
          </a:p>
          <a:p>
            <a:endParaRPr lang="en-US" dirty="0"/>
          </a:p>
        </p:txBody>
      </p:sp>
      <p:pic>
        <p:nvPicPr>
          <p:cNvPr id="13" name="Picture 12" descr="A green sign with white lettering&#10;&#10;Description automatically generated with low confidence">
            <a:extLst>
              <a:ext uri="{FF2B5EF4-FFF2-40B4-BE49-F238E27FC236}">
                <a16:creationId xmlns:a16="http://schemas.microsoft.com/office/drawing/2014/main" id="{6C3D4AC7-C721-CBA0-E519-E6DD28EDF9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5005" y="2947598"/>
            <a:ext cx="4781755" cy="2837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94863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1168616" y="770592"/>
            <a:ext cx="6281873" cy="1036247"/>
          </a:xfrm>
        </p:spPr>
        <p:txBody>
          <a:bodyPr>
            <a:normAutofit/>
          </a:bodyPr>
          <a:lstStyle/>
          <a:p>
            <a:pPr marL="0" indent="0" algn="ctr">
              <a:buNone/>
            </a:pPr>
            <a:r>
              <a:rPr lang="en-US" sz="5500" b="1" spc="-50" dirty="0">
                <a:ln>
                  <a:solidFill>
                    <a:schemeClr val="tx1"/>
                  </a:solidFill>
                </a:ln>
                <a:solidFill>
                  <a:srgbClr val="00B0F0"/>
                </a:solidFill>
              </a:rPr>
              <a:t>Office Hours</a:t>
            </a:r>
          </a:p>
        </p:txBody>
      </p:sp>
      <p:sp>
        <p:nvSpPr>
          <p:cNvPr id="7" name="TextBox 6">
            <a:extLst>
              <a:ext uri="{FF2B5EF4-FFF2-40B4-BE49-F238E27FC236}">
                <a16:creationId xmlns:a16="http://schemas.microsoft.com/office/drawing/2014/main" id="{BEDA068D-589B-5CEA-0833-E012F160221D}"/>
              </a:ext>
            </a:extLst>
          </p:cNvPr>
          <p:cNvSpPr txBox="1"/>
          <p:nvPr/>
        </p:nvSpPr>
        <p:spPr>
          <a:xfrm>
            <a:off x="433633" y="2080217"/>
            <a:ext cx="7522589" cy="3170099"/>
          </a:xfrm>
          <a:prstGeom prst="rect">
            <a:avLst/>
          </a:prstGeom>
          <a:solidFill>
            <a:schemeClr val="accent1"/>
          </a:solidFill>
        </p:spPr>
        <p:txBody>
          <a:bodyPr wrap="square" rtlCol="0">
            <a:spAutoFit/>
          </a:bodyPr>
          <a:lstStyle/>
          <a:p>
            <a:pPr algn="l" fontAlgn="t"/>
            <a:r>
              <a:rPr lang="en-US" sz="2800" b="1" dirty="0">
                <a:solidFill>
                  <a:srgbClr val="002060"/>
                </a:solidFill>
                <a:latin typeface="Arial" panose="020B0604020202020204" pitchFamily="34" charset="0"/>
                <a:cs typeface="Arial" panose="020B0604020202020204" pitchFamily="34" charset="0"/>
              </a:rPr>
              <a:t>NOFO Technical Assistance Office Hours</a:t>
            </a:r>
            <a:br>
              <a:rPr lang="en-US" sz="1200" b="1" i="0" dirty="0">
                <a:solidFill>
                  <a:srgbClr val="004990"/>
                </a:solidFill>
                <a:effectLst/>
                <a:latin typeface="Open Sans" panose="020B0606030504020204" pitchFamily="34" charset="0"/>
              </a:rPr>
            </a:br>
            <a:endParaRPr lang="en-US" sz="1200" b="1" i="0" dirty="0">
              <a:solidFill>
                <a:srgbClr val="004990"/>
              </a:solidFill>
              <a:effectLst/>
              <a:latin typeface="Open Sans" panose="020B0606030504020204" pitchFamily="34" charset="0"/>
            </a:endParaRPr>
          </a:p>
          <a:p>
            <a:pPr algn="l" fontAlgn="t"/>
            <a:r>
              <a:rPr lang="en-US" sz="2000" b="0" i="0" dirty="0">
                <a:solidFill>
                  <a:srgbClr val="333333"/>
                </a:solidFill>
                <a:effectLst/>
                <a:latin typeface="Open Sans" panose="020B0606030504020204" pitchFamily="34" charset="0"/>
              </a:rPr>
              <a:t>​Applicants are invited to sign up for Technical Assistance Office Hours (via Zoom) to receive one-on-one assistance to prepare their proposals. These Office Hours provide an opportunity to ask questions related to the intent of the JTED NOFO. Office hours will be held on the following Wednesdays: </a:t>
            </a:r>
            <a:r>
              <a:rPr lang="en-US" sz="2000" b="0" i="0" dirty="0">
                <a:solidFill>
                  <a:srgbClr val="333333"/>
                </a:solidFill>
                <a:effectLst/>
                <a:highlight>
                  <a:srgbClr val="FFFF00"/>
                </a:highlight>
                <a:latin typeface="Open Sans" panose="020B0606030504020204" pitchFamily="34" charset="0"/>
              </a:rPr>
              <a:t>October 30 from 3:00 pm - 4:00 pm </a:t>
            </a:r>
            <a:r>
              <a:rPr lang="en-US" sz="2000" b="0" i="0" dirty="0">
                <a:solidFill>
                  <a:srgbClr val="333333"/>
                </a:solidFill>
                <a:effectLst/>
                <a:latin typeface="Open Sans" panose="020B0606030504020204" pitchFamily="34" charset="0"/>
              </a:rPr>
              <a:t>and </a:t>
            </a:r>
            <a:r>
              <a:rPr lang="en-US" sz="2000" b="0" i="0" dirty="0">
                <a:solidFill>
                  <a:srgbClr val="333333"/>
                </a:solidFill>
                <a:effectLst/>
                <a:highlight>
                  <a:srgbClr val="FFFF00"/>
                </a:highlight>
                <a:latin typeface="Open Sans" panose="020B0606030504020204" pitchFamily="34" charset="0"/>
              </a:rPr>
              <a:t>November 6 from 2:00 pm - 3:00 pm</a:t>
            </a:r>
            <a:r>
              <a:rPr lang="en-US" sz="2000" b="0" i="0" dirty="0">
                <a:solidFill>
                  <a:srgbClr val="333333"/>
                </a:solidFill>
                <a:effectLst/>
                <a:latin typeface="Open Sans" panose="020B0606030504020204" pitchFamily="34" charset="0"/>
              </a:rPr>
              <a:t>. </a:t>
            </a:r>
            <a:endParaRPr kumimoji="0" lang="en-US" sz="2000" b="1" i="0" u="none" strike="noStrike" kern="1200" cap="none" spc="0" normalizeH="0" baseline="0" noProof="0" dirty="0">
              <a:ln>
                <a:noFill/>
              </a:ln>
              <a:solidFill>
                <a:srgbClr val="3C78C3">
                  <a:lumMod val="75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endParaRPr>
          </a:p>
        </p:txBody>
      </p:sp>
      <p:pic>
        <p:nvPicPr>
          <p:cNvPr id="9" name="Picture 8" descr="A picture containing text, sign&#10;&#10;Description automatically generated">
            <a:extLst>
              <a:ext uri="{FF2B5EF4-FFF2-40B4-BE49-F238E27FC236}">
                <a16:creationId xmlns:a16="http://schemas.microsoft.com/office/drawing/2014/main" id="{E306D661-4961-D99F-DF22-9C5C4B47F1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57328" y="688157"/>
            <a:ext cx="3918001" cy="50366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a:extLst>
              <a:ext uri="{FF2B5EF4-FFF2-40B4-BE49-F238E27FC236}">
                <a16:creationId xmlns:a16="http://schemas.microsoft.com/office/drawing/2014/main" id="{0B1CA01F-4390-B217-6E35-6D76389F2B17}"/>
              </a:ext>
            </a:extLst>
          </p:cNvPr>
          <p:cNvSpPr txBox="1"/>
          <p:nvPr/>
        </p:nvSpPr>
        <p:spPr>
          <a:xfrm>
            <a:off x="7343480" y="8686800"/>
            <a:ext cx="3793503" cy="230832"/>
          </a:xfrm>
          <a:prstGeom prst="rect">
            <a:avLst/>
          </a:prstGeom>
          <a:noFill/>
        </p:spPr>
        <p:txBody>
          <a:bodyPr wrap="square" rtlCol="0">
            <a:spAutoFit/>
          </a:bodyPr>
          <a:lstStyle/>
          <a:p>
            <a:r>
              <a:rPr lang="en-US" sz="900">
                <a:hlinkClick r:id="rId3" tooltip="https://iris.peabody.vanderbilt.edu/news-and-events/iris-office-hours-for-college-and-university-faculty/"/>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41903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a:xfrm>
            <a:off x="258184" y="627991"/>
            <a:ext cx="10058400" cy="1450757"/>
          </a:xfrm>
        </p:spPr>
        <p:txBody>
          <a:bodyPr>
            <a:normAutofit fontScale="90000"/>
          </a:bodyPr>
          <a:lstStyle/>
          <a:p>
            <a:r>
              <a:rPr lang="en-US" sz="6500" b="1" dirty="0">
                <a:ln>
                  <a:solidFill>
                    <a:schemeClr val="tx1"/>
                  </a:solidFill>
                </a:ln>
                <a:solidFill>
                  <a:srgbClr val="00B0F0"/>
                </a:solidFill>
                <a:latin typeface="+mn-lt"/>
                <a:ea typeface="+mn-ea"/>
                <a:cs typeface="+mn-cs"/>
              </a:rPr>
              <a:t>ELIGIBLE ENTITIES</a:t>
            </a:r>
            <a:br>
              <a:rPr lang="en-US" b="1" dirty="0"/>
            </a:br>
            <a:endParaRPr lang="en-US" dirty="0"/>
          </a:p>
        </p:txBody>
      </p:sp>
      <p:sp>
        <p:nvSpPr>
          <p:cNvPr id="3" name="Content Placeholder 2">
            <a:extLst>
              <a:ext uri="{FF2B5EF4-FFF2-40B4-BE49-F238E27FC236}">
                <a16:creationId xmlns:a16="http://schemas.microsoft.com/office/drawing/2014/main" id="{7F399F8E-AC00-046A-B675-D4A0E4AB33B6}"/>
              </a:ext>
            </a:extLst>
          </p:cNvPr>
          <p:cNvSpPr>
            <a:spLocks noGrp="1"/>
          </p:cNvSpPr>
          <p:nvPr>
            <p:ph idx="1"/>
          </p:nvPr>
        </p:nvSpPr>
        <p:spPr>
          <a:xfrm>
            <a:off x="462578" y="1907850"/>
            <a:ext cx="6454987" cy="4023360"/>
          </a:xfrm>
        </p:spPr>
        <p:txBody>
          <a:bodyPr>
            <a:normAutofit fontScale="85000" lnSpcReduction="10000"/>
          </a:bodyPr>
          <a:lstStyle/>
          <a:p>
            <a:pPr marL="0" marR="0" lvl="0" indent="0" defTabSz="4572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Eligible entities for this NOFO are defined as:</a:t>
            </a: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3">
                  <a:lumMod val="7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Regional Offices of Education (ROEs)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Intermediate Service Centers (ISCs)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state institutions of higher education</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schools designated as laboratory schools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public university laboratory schools approved by the Illinois State Board of Education (ISBE)</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area vocational centers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charter schools;</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cooperatives and other joint agreements with a governing body or board of control</a:t>
            </a: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schools operated by an ROE, ISC, or state agency </a:t>
            </a:r>
            <a:endParaRPr lang="en-US" sz="2000" b="1" cap="small"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1" i="0" u="none" strike="noStrike" kern="1200" cap="small"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school districts </a:t>
            </a:r>
          </a:p>
          <a:p>
            <a:endParaRPr lang="en-US" dirty="0"/>
          </a:p>
        </p:txBody>
      </p:sp>
      <p:pic>
        <p:nvPicPr>
          <p:cNvPr id="5" name="Picture 4" descr="A picture containing grass, tree, outdoor, field&#10;&#10;Description automatically generated">
            <a:extLst>
              <a:ext uri="{FF2B5EF4-FFF2-40B4-BE49-F238E27FC236}">
                <a16:creationId xmlns:a16="http://schemas.microsoft.com/office/drawing/2014/main" id="{7B90D83B-3AE4-E41B-618E-10ECB5E40E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062" r="26648"/>
          <a:stretch/>
        </p:blipFill>
        <p:spPr>
          <a:xfrm>
            <a:off x="7459084" y="2033578"/>
            <a:ext cx="3614569" cy="4001843"/>
          </a:xfrm>
          <a:prstGeom prst="rect">
            <a:avLst/>
          </a:prstGeom>
          <a:solidFill>
            <a:srgbClr val="FFFFFF">
              <a:shade val="85000"/>
            </a:srgbClr>
          </a:solidFill>
          <a:ln w="50800">
            <a:solidFill>
              <a:schemeClr val="tx2">
                <a:lumMod val="60000"/>
                <a:lumOff val="40000"/>
              </a:schemeClr>
            </a:solidFill>
          </a:ln>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1453F84D-A7E5-5FE9-9AA8-C1C4EDD02FF2}"/>
              </a:ext>
            </a:extLst>
          </p:cNvPr>
          <p:cNvSpPr txBox="1"/>
          <p:nvPr/>
        </p:nvSpPr>
        <p:spPr>
          <a:xfrm>
            <a:off x="6465346" y="140108"/>
            <a:ext cx="5365376" cy="1478033"/>
          </a:xfrm>
          <a:prstGeom prst="rect">
            <a:avLst/>
          </a:prstGeom>
          <a:solidFill>
            <a:srgbClr val="FFFF00"/>
          </a:solidFill>
        </p:spPr>
        <p:txBody>
          <a:bodyPr wrap="square">
            <a:spAutoFit/>
          </a:bodyPr>
          <a:lstStyle/>
          <a:p>
            <a:pPr marR="0" lvl="0" algn="ctr" defTabSz="457200" rtl="0" eaLnBrk="1" fontAlgn="auto" latinLnBrk="0" hangingPunct="1">
              <a:lnSpc>
                <a:spcPct val="115000"/>
              </a:lnSpc>
              <a:spcBef>
                <a:spcPts val="0"/>
              </a:spcBef>
              <a:spcAft>
                <a:spcPts val="0"/>
              </a:spcAft>
              <a:buClrTx/>
              <a:buSzTx/>
              <a:tabLst/>
              <a:defRPr/>
            </a:pPr>
            <a:r>
              <a:rPr kumimoji="0" lang="en-US" sz="2000" b="1" i="0" u="none"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Eligible applicants must partner with a </a:t>
            </a:r>
            <a:r>
              <a:rPr kumimoji="0" lang="en-US" sz="2000" b="1" i="0" u="sng"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Community College</a:t>
            </a:r>
            <a:r>
              <a:rPr kumimoji="0" lang="en-US" sz="2000" b="1" i="0" u="none"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sng"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 Local Workforce Innovation Area</a:t>
            </a:r>
            <a:r>
              <a:rPr kumimoji="0" lang="en-US" sz="2000" b="1" i="0" u="none"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sz="2000" b="1" i="0" u="sng"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employers</a:t>
            </a:r>
            <a:r>
              <a:rPr kumimoji="0" lang="en-US" sz="2000" b="1" i="0" u="none" strike="noStrike" kern="1200" cap="small"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to pilot clean the energy pathway programs </a:t>
            </a:r>
          </a:p>
        </p:txBody>
      </p:sp>
    </p:spTree>
    <p:extLst>
      <p:ext uri="{BB962C8B-B14F-4D97-AF65-F5344CB8AC3E}">
        <p14:creationId xmlns:p14="http://schemas.microsoft.com/office/powerpoint/2010/main" val="247686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a:xfrm>
            <a:off x="5382286" y="634946"/>
            <a:ext cx="7155152" cy="1450757"/>
          </a:xfrm>
        </p:spPr>
        <p:txBody>
          <a:bodyPr>
            <a:normAutofit fontScale="90000"/>
          </a:bodyPr>
          <a:lstStyle/>
          <a:p>
            <a:r>
              <a:rPr lang="en-US" sz="6600" b="1" dirty="0">
                <a:ln>
                  <a:solidFill>
                    <a:schemeClr val="tx1"/>
                  </a:solidFill>
                </a:ln>
                <a:solidFill>
                  <a:srgbClr val="00B0F0"/>
                </a:solidFill>
                <a:latin typeface="+mn-lt"/>
                <a:ea typeface="+mn-ea"/>
                <a:cs typeface="+mn-cs"/>
              </a:rPr>
              <a:t>TARGET POPULATION</a:t>
            </a:r>
            <a:br>
              <a:rPr lang="en-US" sz="4800" b="1" dirty="0">
                <a:ln>
                  <a:solidFill>
                    <a:schemeClr val="tx1"/>
                  </a:solidFill>
                </a:ln>
                <a:solidFill>
                  <a:srgbClr val="00B0F0"/>
                </a:solidFill>
              </a:rPr>
            </a:br>
            <a:br>
              <a:rPr lang="en-US" b="1" dirty="0"/>
            </a:br>
            <a:endParaRPr lang="en-US" dirty="0"/>
          </a:p>
        </p:txBody>
      </p:sp>
      <p:pic>
        <p:nvPicPr>
          <p:cNvPr id="4" name="Picture 3" descr="A group of people posing for a photo&#10;&#10;Description automatically generated">
            <a:extLst>
              <a:ext uri="{FF2B5EF4-FFF2-40B4-BE49-F238E27FC236}">
                <a16:creationId xmlns:a16="http://schemas.microsoft.com/office/drawing/2014/main" id="{93954855-0FD3-47B3-AF3F-39E5DD168E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445" r="2766" b="-1"/>
          <a:stretch/>
        </p:blipFill>
        <p:spPr>
          <a:xfrm>
            <a:off x="444863" y="1194874"/>
            <a:ext cx="5480216" cy="4214896"/>
          </a:xfrm>
          <a:prstGeom prst="rect">
            <a:avLst/>
          </a:prstGeom>
          <a:ln w="53975">
            <a:solidFill>
              <a:schemeClr val="accent3">
                <a:lumMod val="75000"/>
              </a:schemeClr>
            </a:solidFill>
          </a:ln>
          <a:effectLst>
            <a:outerShdw blurRad="292100" dist="139700" dir="2700000" algn="tl" rotWithShape="0">
              <a:srgbClr val="333333">
                <a:alpha val="65000"/>
              </a:srgbClr>
            </a:outerShdw>
          </a:effectLst>
        </p:spPr>
      </p:pic>
      <p:cxnSp>
        <p:nvCxnSpPr>
          <p:cNvPr id="11"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399F8E-AC00-046A-B675-D4A0E4AB33B6}"/>
              </a:ext>
            </a:extLst>
          </p:cNvPr>
          <p:cNvSpPr>
            <a:spLocks noGrp="1"/>
          </p:cNvSpPr>
          <p:nvPr>
            <p:ph idx="1"/>
          </p:nvPr>
        </p:nvSpPr>
        <p:spPr>
          <a:xfrm>
            <a:off x="6615953" y="1390685"/>
            <a:ext cx="5271247" cy="4481358"/>
          </a:xfrm>
        </p:spPr>
        <p:txBody>
          <a:bodyP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accent3">
                    <a:lumMod val="75000"/>
                  </a:schemeClr>
                </a:solidFill>
                <a:latin typeface="Arial" panose="020B0604020202020204" pitchFamily="34" charset="0"/>
                <a:cs typeface="Arial" panose="020B0604020202020204" pitchFamily="34" charset="0"/>
              </a:rPr>
              <a:t>In-school youth with one or more barriers to employment.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In-school youth for this funding opportunity is defined as:</a:t>
            </a:r>
          </a:p>
          <a:p>
            <a:pPr marL="800100" lvl="1" indent="-342900">
              <a:lnSpc>
                <a:spcPct val="107000"/>
              </a:lnSpc>
              <a:buFont typeface="Symbol" panose="05050102010706020507" pitchFamily="18" charset="2"/>
              <a:buChar char=""/>
            </a:pPr>
            <a:r>
              <a:rPr lang="en-US" b="1" dirty="0">
                <a:solidFill>
                  <a:schemeClr val="tx1"/>
                </a:solidFill>
                <a:latin typeface="Arial" panose="020B0604020202020204" pitchFamily="34" charset="0"/>
                <a:cs typeface="Arial" panose="020B0604020202020204" pitchFamily="34" charset="0"/>
              </a:rPr>
              <a:t>Youth aged 14-21 who is attending secondary school (including alternative school) and has not received a high school diploma or equivalent </a:t>
            </a:r>
          </a:p>
          <a:p>
            <a:pPr lvl="1">
              <a:lnSpc>
                <a:spcPct val="107000"/>
              </a:lnSpc>
            </a:pPr>
            <a:endParaRPr lang="en-US" sz="1400" b="1" dirty="0">
              <a:solidFill>
                <a:schemeClr val="tx1"/>
              </a:solidFill>
              <a:latin typeface="Arial" panose="020B0604020202020204" pitchFamily="34" charset="0"/>
              <a:cs typeface="Arial" panose="020B0604020202020204" pitchFamily="34" charset="0"/>
            </a:endParaRPr>
          </a:p>
          <a:p>
            <a:pPr marR="0" lvl="0">
              <a:lnSpc>
                <a:spcPct val="107000"/>
              </a:lnSpc>
              <a:spcBef>
                <a:spcPts val="0"/>
              </a:spcBef>
              <a:spcAft>
                <a:spcPts val="0"/>
              </a:spcAft>
            </a:pPr>
            <a:r>
              <a:rPr lang="en-US" sz="1800" b="1" dirty="0">
                <a:solidFill>
                  <a:schemeClr val="tx1"/>
                </a:solidFill>
                <a:latin typeface="Arial" panose="020B0604020202020204" pitchFamily="34" charset="0"/>
                <a:cs typeface="Arial" panose="020B0604020202020204" pitchFamily="34" charset="0"/>
              </a:rPr>
              <a:t>Barriers to employment for this funding opportunity is defined as:</a:t>
            </a:r>
          </a:p>
          <a:p>
            <a:pPr marL="800100" lvl="1" indent="-342900">
              <a:lnSpc>
                <a:spcPct val="107000"/>
              </a:lnSpc>
              <a:buFont typeface="Symbol" panose="05050102010706020507" pitchFamily="18" charset="2"/>
              <a:buChar char=""/>
            </a:pPr>
            <a:r>
              <a:rPr lang="en-US" b="1" dirty="0">
                <a:solidFill>
                  <a:schemeClr val="tx1"/>
                </a:solidFill>
                <a:latin typeface="Arial" panose="020B0604020202020204" pitchFamily="34" charset="0"/>
                <a:cs typeface="Arial" panose="020B0604020202020204" pitchFamily="34" charset="0"/>
              </a:rPr>
              <a:t>Youth classified as low-income</a:t>
            </a:r>
          </a:p>
          <a:p>
            <a:endParaRPr lang="en-US" dirty="0"/>
          </a:p>
        </p:txBody>
      </p:sp>
      <p:sp>
        <p:nvSpPr>
          <p:cNvPr id="1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3601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940F-F980-1A99-2703-92CA56F1B2FB}"/>
              </a:ext>
            </a:extLst>
          </p:cNvPr>
          <p:cNvSpPr>
            <a:spLocks noGrp="1"/>
          </p:cNvSpPr>
          <p:nvPr>
            <p:ph type="title"/>
          </p:nvPr>
        </p:nvSpPr>
        <p:spPr>
          <a:xfrm>
            <a:off x="1237130" y="638666"/>
            <a:ext cx="10058400" cy="1450757"/>
          </a:xfrm>
        </p:spPr>
        <p:txBody>
          <a:bodyPr>
            <a:normAutofit fontScale="90000"/>
          </a:bodyPr>
          <a:lstStyle/>
          <a:p>
            <a:r>
              <a:rPr lang="en-US" sz="6600" b="1" dirty="0">
                <a:ln>
                  <a:solidFill>
                    <a:schemeClr val="tx1"/>
                  </a:solidFill>
                </a:ln>
                <a:solidFill>
                  <a:srgbClr val="00B0F0"/>
                </a:solidFill>
                <a:latin typeface="+mn-lt"/>
                <a:ea typeface="+mn-ea"/>
                <a:cs typeface="+mn-cs"/>
              </a:rPr>
              <a:t>TIMELINE</a:t>
            </a:r>
            <a:br>
              <a:rPr lang="en-US" b="1" dirty="0"/>
            </a:br>
            <a:endParaRPr lang="en-US" dirty="0"/>
          </a:p>
        </p:txBody>
      </p:sp>
      <p:sp>
        <p:nvSpPr>
          <p:cNvPr id="6" name="TextBox 5">
            <a:extLst>
              <a:ext uri="{FF2B5EF4-FFF2-40B4-BE49-F238E27FC236}">
                <a16:creationId xmlns:a16="http://schemas.microsoft.com/office/drawing/2014/main" id="{DA6CB52B-128C-15F2-9337-298DB5F20DF3}"/>
              </a:ext>
            </a:extLst>
          </p:cNvPr>
          <p:cNvSpPr txBox="1"/>
          <p:nvPr/>
        </p:nvSpPr>
        <p:spPr>
          <a:xfrm>
            <a:off x="1509656" y="2127558"/>
            <a:ext cx="5047128" cy="3286156"/>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000" b="1" dirty="0">
                <a:solidFill>
                  <a:schemeClr val="accent3">
                    <a:lumMod val="75000"/>
                  </a:schemeClr>
                </a:solidFill>
                <a:latin typeface="Arial" panose="020B0604020202020204" pitchFamily="34" charset="0"/>
                <a:cs typeface="Arial" panose="020B0604020202020204" pitchFamily="34" charset="0"/>
              </a:rPr>
              <a:t>The grant shall be awarded to selected applicants for a period of two years.</a:t>
            </a: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The first year can be a planning period to establish the curriculum, modernize the classroom, or provide professional development to instructors. </a:t>
            </a:r>
          </a:p>
          <a:p>
            <a:pPr marL="171450" indent="-171450">
              <a:lnSpc>
                <a:spcPct val="115000"/>
              </a:lnSpc>
              <a:buFont typeface="Arial" panose="020B0604020202020204" pitchFamily="34" charset="0"/>
              <a:buChar char="•"/>
            </a:pPr>
            <a:endParaRPr lang="en-US" b="1"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In the second year, grantees will pilot a clean energy career pathway program </a:t>
            </a:r>
          </a:p>
        </p:txBody>
      </p:sp>
      <p:sp>
        <p:nvSpPr>
          <p:cNvPr id="8" name="TextBox 7">
            <a:extLst>
              <a:ext uri="{FF2B5EF4-FFF2-40B4-BE49-F238E27FC236}">
                <a16:creationId xmlns:a16="http://schemas.microsoft.com/office/drawing/2014/main" id="{46502198-2C3F-1218-1CC9-B542E3B1C120}"/>
              </a:ext>
            </a:extLst>
          </p:cNvPr>
          <p:cNvSpPr txBox="1"/>
          <p:nvPr/>
        </p:nvSpPr>
        <p:spPr>
          <a:xfrm>
            <a:off x="5589494" y="600531"/>
            <a:ext cx="5365376" cy="1015663"/>
          </a:xfrm>
          <a:prstGeom prst="rect">
            <a:avLst/>
          </a:prstGeom>
          <a:solidFill>
            <a:srgbClr val="FFFF00"/>
          </a:solidFill>
        </p:spPr>
        <p:txBody>
          <a:bodyPr wrap="square">
            <a:spAutoFit/>
          </a:bodyPr>
          <a:lstStyle/>
          <a:p>
            <a:pPr algn="ctr"/>
            <a:r>
              <a:rPr lang="en-US" sz="2000" b="1" cap="small" dirty="0">
                <a:solidFill>
                  <a:srgbClr val="C00000"/>
                </a:solidFill>
                <a:latin typeface="Arial" panose="020B0604020202020204" pitchFamily="34" charset="0"/>
                <a:cs typeface="Arial" panose="020B0604020202020204" pitchFamily="34" charset="0"/>
              </a:rPr>
              <a:t>Planning periods may be less than a year if the program is ready for implementation.</a:t>
            </a:r>
          </a:p>
        </p:txBody>
      </p:sp>
      <p:pic>
        <p:nvPicPr>
          <p:cNvPr id="9" name="Picture 8" descr="A picture containing text, sky, outdoor, sign&#10;&#10;Description automatically generated">
            <a:extLst>
              <a:ext uri="{FF2B5EF4-FFF2-40B4-BE49-F238E27FC236}">
                <a16:creationId xmlns:a16="http://schemas.microsoft.com/office/drawing/2014/main" id="{8F5B7722-79F3-B048-C5F5-4B4F5903E2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86050" y="2127558"/>
            <a:ext cx="2896294" cy="36602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1849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1237785" y="803186"/>
            <a:ext cx="10162536" cy="1036247"/>
          </a:xfrm>
        </p:spPr>
        <p:txBody>
          <a:bodyPr>
            <a:normAutofit/>
          </a:bodyPr>
          <a:lstStyle/>
          <a:p>
            <a:pPr marL="0" indent="0" algn="ctr">
              <a:buNone/>
            </a:pPr>
            <a:r>
              <a:rPr lang="en-US" sz="5900" b="1" spc="-50" dirty="0">
                <a:ln>
                  <a:solidFill>
                    <a:schemeClr val="tx1"/>
                  </a:solidFill>
                </a:ln>
                <a:solidFill>
                  <a:srgbClr val="00B0F0"/>
                </a:solidFill>
              </a:rPr>
              <a:t>PROGRAM REQUIREMENTS</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id="{09D5313D-D386-89E5-3B19-4C23309EE7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1901" y="2013040"/>
            <a:ext cx="4139032" cy="4075788"/>
          </a:xfrm>
          <a:prstGeom prst="rect">
            <a:avLst/>
          </a:prstGeom>
          <a:ln w="50800">
            <a:solidFill>
              <a:schemeClr val="accent2">
                <a:lumMod val="75000"/>
              </a:schemeClr>
            </a:solidFill>
          </a:ln>
        </p:spPr>
      </p:pic>
      <p:sp>
        <p:nvSpPr>
          <p:cNvPr id="8" name="TextBox 7">
            <a:extLst>
              <a:ext uri="{FF2B5EF4-FFF2-40B4-BE49-F238E27FC236}">
                <a16:creationId xmlns:a16="http://schemas.microsoft.com/office/drawing/2014/main" id="{0256AD40-9D49-38E7-237E-6076F7E5B95D}"/>
              </a:ext>
            </a:extLst>
          </p:cNvPr>
          <p:cNvSpPr txBox="1"/>
          <p:nvPr/>
        </p:nvSpPr>
        <p:spPr>
          <a:xfrm>
            <a:off x="544358" y="8805134"/>
            <a:ext cx="5301279" cy="230832"/>
          </a:xfrm>
          <a:prstGeom prst="rect">
            <a:avLst/>
          </a:prstGeom>
          <a:noFill/>
        </p:spPr>
        <p:txBody>
          <a:bodyPr wrap="square" rtlCol="0">
            <a:spAutoFit/>
          </a:bodyPr>
          <a:lstStyle/>
          <a:p>
            <a:r>
              <a:rPr lang="en-US" sz="900">
                <a:hlinkClick r:id="rId3" tooltip="https://www.bigdataframework.org/big-data/5-reasons-to-study-big-data/"/>
              </a:rPr>
              <a:t>This Photo</a:t>
            </a:r>
            <a:r>
              <a:rPr lang="en-US" sz="900"/>
              <a:t> by Unknown Author is licensed under </a:t>
            </a:r>
            <a:r>
              <a:rPr lang="en-US" sz="900">
                <a:hlinkClick r:id="rId4" tooltip="https://creativecommons.org/licenses/by-sa/3.0/"/>
              </a:rPr>
              <a:t>CC BY-SA</a:t>
            </a:r>
            <a:endParaRPr lang="en-US" sz="900"/>
          </a:p>
        </p:txBody>
      </p:sp>
      <p:sp>
        <p:nvSpPr>
          <p:cNvPr id="10" name="TextBox 9">
            <a:extLst>
              <a:ext uri="{FF2B5EF4-FFF2-40B4-BE49-F238E27FC236}">
                <a16:creationId xmlns:a16="http://schemas.microsoft.com/office/drawing/2014/main" id="{0F10C52A-8D7E-49D6-33DD-1D7F46D14CE9}"/>
              </a:ext>
            </a:extLst>
          </p:cNvPr>
          <p:cNvSpPr txBox="1"/>
          <p:nvPr/>
        </p:nvSpPr>
        <p:spPr>
          <a:xfrm>
            <a:off x="4420933" y="1839433"/>
            <a:ext cx="7489168" cy="5170390"/>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000" b="1" dirty="0">
                <a:solidFill>
                  <a:schemeClr val="accent3">
                    <a:lumMod val="75000"/>
                  </a:schemeClr>
                </a:solidFill>
                <a:latin typeface="Arial" panose="020B0604020202020204" pitchFamily="34" charset="0"/>
                <a:cs typeface="Arial" panose="020B0604020202020204" pitchFamily="34" charset="0"/>
              </a:rPr>
              <a:t>Curriculum Alignment, Career Pathway, &amp; Program of Study</a:t>
            </a:r>
            <a:endPar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C78C3">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buFont typeface="Arial" panose="020B0604020202020204" pitchFamily="34" charset="0"/>
              <a:buChar char="•"/>
            </a:pPr>
            <a:r>
              <a:rPr lang="en-US" b="1" dirty="0"/>
              <a:t>The Clean Energy Career Pathways grant requires career pathway alignment. Successful applicants will demonstrate a credible model for career pathway sequencing and explain why this model is appropriate.</a:t>
            </a:r>
          </a:p>
          <a:p>
            <a:pPr>
              <a:lnSpc>
                <a:spcPct val="115000"/>
              </a:lnSpc>
            </a:pPr>
            <a:endParaRPr lang="en-US" b="1" dirty="0"/>
          </a:p>
          <a:p>
            <a:pPr marL="171450" indent="-171450">
              <a:lnSpc>
                <a:spcPct val="115000"/>
              </a:lnSpc>
              <a:buFont typeface="Arial" panose="020B0604020202020204" pitchFamily="34" charset="0"/>
              <a:buChar char="•"/>
            </a:pPr>
            <a:r>
              <a:rPr lang="en-US" b="1" dirty="0"/>
              <a:t>The Career Pathways Dictionary - </a:t>
            </a:r>
            <a:r>
              <a:rPr lang="en-US" dirty="0">
                <a:hlinkClick r:id="rId5"/>
              </a:rPr>
              <a:t>Illinois Career Pathways Dictionary – Defining key terms for career pathways implementation in Illinois</a:t>
            </a:r>
            <a:endParaRPr lang="en-US" dirty="0"/>
          </a:p>
          <a:p>
            <a:pPr marL="171450" indent="-171450">
              <a:lnSpc>
                <a:spcPct val="115000"/>
              </a:lnSpc>
              <a:buFont typeface="Arial" panose="020B0604020202020204" pitchFamily="34" charset="0"/>
              <a:buChar char="•"/>
            </a:pPr>
            <a:endParaRPr lang="en-US" dirty="0"/>
          </a:p>
          <a:p>
            <a:pPr marL="171450" indent="-171450">
              <a:lnSpc>
                <a:spcPct val="115000"/>
              </a:lnSpc>
              <a:buFont typeface="Arial" panose="020B0604020202020204" pitchFamily="34" charset="0"/>
              <a:buChar char="•"/>
            </a:pPr>
            <a:r>
              <a:rPr lang="en-US" b="1" dirty="0"/>
              <a:t>Program of Study - Projects should be aligned to programs of study. According to Perkins V, a program of study allows students to expand opportunities by exploring, choosing, and following career and technical career pathways that lead to valuable credentials. </a:t>
            </a:r>
          </a:p>
          <a:p>
            <a:pPr>
              <a:lnSpc>
                <a:spcPct val="115000"/>
              </a:lnSpc>
            </a:pPr>
            <a:endParaRPr lang="en-US" b="1" dirty="0"/>
          </a:p>
          <a:p>
            <a:pPr marL="171450" indent="-171450">
              <a:lnSpc>
                <a:spcPct val="115000"/>
              </a:lnSpc>
              <a:buFont typeface="Arial" panose="020B0604020202020204" pitchFamily="34" charset="0"/>
              <a:buChar char="•"/>
            </a:pPr>
            <a:endParaRPr lang="en-US" b="1" dirty="0"/>
          </a:p>
          <a:p>
            <a:pPr marL="171450" indent="-171450">
              <a:lnSpc>
                <a:spcPct val="115000"/>
              </a:lnSpc>
              <a:buFont typeface="Arial" panose="020B0604020202020204" pitchFamily="34" charset="0"/>
              <a:buChar char="•"/>
            </a:pPr>
            <a:endParaRPr lang="en-US" b="1" dirty="0"/>
          </a:p>
        </p:txBody>
      </p:sp>
    </p:spTree>
    <p:extLst>
      <p:ext uri="{BB962C8B-B14F-4D97-AF65-F5344CB8AC3E}">
        <p14:creationId xmlns:p14="http://schemas.microsoft.com/office/powerpoint/2010/main" val="127214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4292302" y="700747"/>
            <a:ext cx="8220341" cy="1346138"/>
          </a:xfrm>
        </p:spPr>
        <p:txBody>
          <a:bodyPr>
            <a:normAutofit/>
          </a:bodyPr>
          <a:lstStyle/>
          <a:p>
            <a:pPr marL="0" indent="0" algn="ctr">
              <a:buNone/>
            </a:pPr>
            <a:r>
              <a:rPr lang="en-US" sz="4800" b="1" spc="-50" dirty="0">
                <a:ln>
                  <a:solidFill>
                    <a:schemeClr val="tx1"/>
                  </a:solidFill>
                </a:ln>
                <a:solidFill>
                  <a:srgbClr val="00B0F0"/>
                </a:solidFill>
              </a:rPr>
              <a:t>CURRICULUM ALIGNMENT</a:t>
            </a:r>
          </a:p>
        </p:txBody>
      </p:sp>
      <p:pic>
        <p:nvPicPr>
          <p:cNvPr id="5" name="Picture 4">
            <a:extLst>
              <a:ext uri="{FF2B5EF4-FFF2-40B4-BE49-F238E27FC236}">
                <a16:creationId xmlns:a16="http://schemas.microsoft.com/office/drawing/2014/main" id="{349C296A-9115-2B08-437E-888736AC6118}"/>
              </a:ext>
            </a:extLst>
          </p:cNvPr>
          <p:cNvPicPr>
            <a:picLocks noChangeAspect="1"/>
          </p:cNvPicPr>
          <p:nvPr/>
        </p:nvPicPr>
        <p:blipFill>
          <a:blip r:embed="rId2"/>
          <a:stretch>
            <a:fillRect/>
          </a:stretch>
        </p:blipFill>
        <p:spPr>
          <a:xfrm>
            <a:off x="5240845" y="1874677"/>
            <a:ext cx="6965959" cy="4362887"/>
          </a:xfrm>
          <a:prstGeom prst="rect">
            <a:avLst/>
          </a:prstGeom>
        </p:spPr>
      </p:pic>
      <p:pic>
        <p:nvPicPr>
          <p:cNvPr id="9" name="Picture 8">
            <a:extLst>
              <a:ext uri="{FF2B5EF4-FFF2-40B4-BE49-F238E27FC236}">
                <a16:creationId xmlns:a16="http://schemas.microsoft.com/office/drawing/2014/main" id="{D551AF9C-C468-38B9-B3C0-1AE38156B511}"/>
              </a:ext>
            </a:extLst>
          </p:cNvPr>
          <p:cNvPicPr>
            <a:picLocks noChangeAspect="1"/>
          </p:cNvPicPr>
          <p:nvPr/>
        </p:nvPicPr>
        <p:blipFill>
          <a:blip r:embed="rId3"/>
          <a:stretch>
            <a:fillRect/>
          </a:stretch>
        </p:blipFill>
        <p:spPr>
          <a:xfrm>
            <a:off x="214481" y="122984"/>
            <a:ext cx="4533900" cy="6181725"/>
          </a:xfrm>
          <a:prstGeom prst="rect">
            <a:avLst/>
          </a:prstGeom>
        </p:spPr>
      </p:pic>
      <p:sp>
        <p:nvSpPr>
          <p:cNvPr id="10" name="Rectangle 9">
            <a:extLst>
              <a:ext uri="{FF2B5EF4-FFF2-40B4-BE49-F238E27FC236}">
                <a16:creationId xmlns:a16="http://schemas.microsoft.com/office/drawing/2014/main" id="{15E089B1-33F6-74FF-4CAF-FF19ECEC5535}"/>
              </a:ext>
            </a:extLst>
          </p:cNvPr>
          <p:cNvSpPr/>
          <p:nvPr/>
        </p:nvSpPr>
        <p:spPr>
          <a:xfrm>
            <a:off x="11036258" y="1704307"/>
            <a:ext cx="1129668" cy="338554"/>
          </a:xfrm>
          <a:prstGeom prst="rect">
            <a:avLst/>
          </a:prstGeom>
          <a:noFill/>
        </p:spPr>
        <p:txBody>
          <a:bodyPr wrap="none" lIns="91440" tIns="45720" rIns="91440" bIns="45720">
            <a:spAutoFit/>
          </a:bodyPr>
          <a:lstStyle/>
          <a:p>
            <a:pPr algn="ctr"/>
            <a:r>
              <a:rPr lang="en-US" sz="1600" b="0" cap="none" spc="0" dirty="0">
                <a:ln w="0"/>
                <a:solidFill>
                  <a:srgbClr val="C00000"/>
                </a:solidFill>
                <a:effectLst>
                  <a:outerShdw blurRad="38100" dist="19050" dir="2700000" algn="tl" rotWithShape="0">
                    <a:schemeClr val="dk1">
                      <a:alpha val="40000"/>
                    </a:schemeClr>
                  </a:outerShdw>
                </a:effectLst>
              </a:rPr>
              <a:t>Framework</a:t>
            </a:r>
          </a:p>
        </p:txBody>
      </p:sp>
      <p:sp>
        <p:nvSpPr>
          <p:cNvPr id="11" name="Rectangle 10">
            <a:extLst>
              <a:ext uri="{FF2B5EF4-FFF2-40B4-BE49-F238E27FC236}">
                <a16:creationId xmlns:a16="http://schemas.microsoft.com/office/drawing/2014/main" id="{CA027B1B-079E-A30E-AED7-AD18C2B3059A}"/>
              </a:ext>
            </a:extLst>
          </p:cNvPr>
          <p:cNvSpPr/>
          <p:nvPr/>
        </p:nvSpPr>
        <p:spPr>
          <a:xfrm>
            <a:off x="4748381" y="6060240"/>
            <a:ext cx="1949253" cy="338554"/>
          </a:xfrm>
          <a:prstGeom prst="rect">
            <a:avLst/>
          </a:prstGeom>
          <a:noFill/>
        </p:spPr>
        <p:txBody>
          <a:bodyPr wrap="none" lIns="91440" tIns="45720" rIns="91440" bIns="45720">
            <a:spAutoFit/>
          </a:bodyPr>
          <a:lstStyle/>
          <a:p>
            <a:pPr algn="ctr"/>
            <a:r>
              <a:rPr lang="en-US" sz="1600" b="0" cap="none" spc="0" dirty="0">
                <a:ln w="0"/>
                <a:solidFill>
                  <a:srgbClr val="C00000"/>
                </a:solidFill>
                <a:effectLst>
                  <a:outerShdw blurRad="38100" dist="19050" dir="2700000" algn="tl" rotWithShape="0">
                    <a:schemeClr val="dk1">
                      <a:alpha val="40000"/>
                    </a:schemeClr>
                  </a:outerShdw>
                </a:effectLst>
              </a:rPr>
              <a:t>Components Needed</a:t>
            </a:r>
          </a:p>
        </p:txBody>
      </p:sp>
      <p:sp>
        <p:nvSpPr>
          <p:cNvPr id="12" name="Arrow: Left 11">
            <a:extLst>
              <a:ext uri="{FF2B5EF4-FFF2-40B4-BE49-F238E27FC236}">
                <a16:creationId xmlns:a16="http://schemas.microsoft.com/office/drawing/2014/main" id="{7610DAF4-D091-4373-3F4C-7C659892A795}"/>
              </a:ext>
            </a:extLst>
          </p:cNvPr>
          <p:cNvSpPr/>
          <p:nvPr/>
        </p:nvSpPr>
        <p:spPr>
          <a:xfrm rot="17954998">
            <a:off x="10919012" y="2225273"/>
            <a:ext cx="615206" cy="336222"/>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31795467-E847-2DA5-BC2F-C1D426C6DE15}"/>
              </a:ext>
            </a:extLst>
          </p:cNvPr>
          <p:cNvSpPr/>
          <p:nvPr/>
        </p:nvSpPr>
        <p:spPr>
          <a:xfrm rot="2376022">
            <a:off x="4678778" y="5735799"/>
            <a:ext cx="615206" cy="336222"/>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21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470C6-E608-4492-9061-76378838D393}"/>
              </a:ext>
            </a:extLst>
          </p:cNvPr>
          <p:cNvSpPr>
            <a:spLocks noGrp="1"/>
          </p:cNvSpPr>
          <p:nvPr>
            <p:ph idx="1"/>
          </p:nvPr>
        </p:nvSpPr>
        <p:spPr>
          <a:xfrm>
            <a:off x="-185873" y="839209"/>
            <a:ext cx="6281873" cy="1036247"/>
          </a:xfrm>
        </p:spPr>
        <p:txBody>
          <a:bodyPr>
            <a:normAutofit/>
          </a:bodyPr>
          <a:lstStyle/>
          <a:p>
            <a:pPr marL="0" indent="0" algn="ctr">
              <a:buNone/>
            </a:pPr>
            <a:r>
              <a:rPr lang="en-US" sz="6000" b="1" spc="-50" dirty="0">
                <a:ln>
                  <a:solidFill>
                    <a:schemeClr val="tx1"/>
                  </a:solidFill>
                </a:ln>
                <a:solidFill>
                  <a:srgbClr val="00B0F0"/>
                </a:solidFill>
              </a:rPr>
              <a:t>CAREER PATHWAY</a:t>
            </a:r>
          </a:p>
        </p:txBody>
      </p:sp>
      <p:pic>
        <p:nvPicPr>
          <p:cNvPr id="5" name="Picture 4">
            <a:extLst>
              <a:ext uri="{FF2B5EF4-FFF2-40B4-BE49-F238E27FC236}">
                <a16:creationId xmlns:a16="http://schemas.microsoft.com/office/drawing/2014/main" id="{795965FC-079F-4B97-8AB1-F83C95246FE4}"/>
              </a:ext>
            </a:extLst>
          </p:cNvPr>
          <p:cNvPicPr>
            <a:picLocks noChangeAspect="1"/>
          </p:cNvPicPr>
          <p:nvPr/>
        </p:nvPicPr>
        <p:blipFill>
          <a:blip r:embed="rId2"/>
          <a:stretch>
            <a:fillRect/>
          </a:stretch>
        </p:blipFill>
        <p:spPr>
          <a:xfrm>
            <a:off x="6020187" y="279698"/>
            <a:ext cx="5982667" cy="5742841"/>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a:extLst>
              <a:ext uri="{FF2B5EF4-FFF2-40B4-BE49-F238E27FC236}">
                <a16:creationId xmlns:a16="http://schemas.microsoft.com/office/drawing/2014/main" id="{4F708A7A-0DFE-7A41-25A3-7C942D6F2D2D}"/>
              </a:ext>
            </a:extLst>
          </p:cNvPr>
          <p:cNvSpPr/>
          <p:nvPr/>
        </p:nvSpPr>
        <p:spPr>
          <a:xfrm>
            <a:off x="1409049" y="1767734"/>
            <a:ext cx="4447401" cy="215444"/>
          </a:xfrm>
          <a:prstGeom prst="rect">
            <a:avLst/>
          </a:prstGeom>
          <a:noFill/>
        </p:spPr>
        <p:txBody>
          <a:bodyPr wrap="square" lIns="91440" tIns="45720" rIns="91440" bIns="45720">
            <a:spAutoFit/>
          </a:bodyPr>
          <a:lstStyle/>
          <a:p>
            <a:pPr algn="ctr"/>
            <a:r>
              <a:rPr lang="en-US" sz="800" dirty="0">
                <a:hlinkClick r:id="rId3"/>
              </a:rPr>
              <a:t>Illinois Career Pathways Dictionary – Defining key terms for career pathways implementation in Illinois</a:t>
            </a:r>
            <a:endParaRPr lang="en-US" sz="800" b="0" cap="none" spc="0" dirty="0">
              <a:ln w="0"/>
              <a:solidFill>
                <a:schemeClr val="tx1"/>
              </a:solidFill>
              <a:effectLst>
                <a:outerShdw blurRad="38100" dist="19050" dir="2700000" algn="tl" rotWithShape="0">
                  <a:schemeClr val="dk1">
                    <a:alpha val="40000"/>
                  </a:schemeClr>
                </a:outerShdw>
              </a:effectLst>
            </a:endParaRPr>
          </a:p>
        </p:txBody>
      </p:sp>
      <p:pic>
        <p:nvPicPr>
          <p:cNvPr id="11" name="Picture 10">
            <a:extLst>
              <a:ext uri="{FF2B5EF4-FFF2-40B4-BE49-F238E27FC236}">
                <a16:creationId xmlns:a16="http://schemas.microsoft.com/office/drawing/2014/main" id="{D627C280-2E69-BCB4-6188-24EDB37044CC}"/>
              </a:ext>
            </a:extLst>
          </p:cNvPr>
          <p:cNvPicPr>
            <a:picLocks noChangeAspect="1"/>
          </p:cNvPicPr>
          <p:nvPr/>
        </p:nvPicPr>
        <p:blipFill>
          <a:blip r:embed="rId4"/>
          <a:stretch>
            <a:fillRect/>
          </a:stretch>
        </p:blipFill>
        <p:spPr>
          <a:xfrm>
            <a:off x="450300" y="2620097"/>
            <a:ext cx="5242413" cy="3141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500288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91C890CC1C141B3769DAEBBB08F26" ma:contentTypeVersion="7" ma:contentTypeDescription="Create a new document." ma:contentTypeScope="" ma:versionID="e421a4fe5f8803a424d1170cd6b71f44">
  <xsd:schema xmlns:xsd="http://www.w3.org/2001/XMLSchema" xmlns:xs="http://www.w3.org/2001/XMLSchema" xmlns:p="http://schemas.microsoft.com/office/2006/metadata/properties" xmlns:ns1="http://schemas.microsoft.com/sharepoint/v3" xmlns:ns2="628deba3-ad18-4f7d-837d-8b626f24ef64" targetNamespace="http://schemas.microsoft.com/office/2006/metadata/properties" ma:root="true" ma:fieldsID="ccde1ab382c562759cc71332a52d597b" ns1:_="" ns2:_="">
    <xsd:import namespace="http://schemas.microsoft.com/sharepoint/v3"/>
    <xsd:import namespace="628deba3-ad18-4f7d-837d-8b626f24ef64"/>
    <xsd:element name="properties">
      <xsd:complexType>
        <xsd:sequence>
          <xsd:element name="documentManagement">
            <xsd:complexType>
              <xsd:all>
                <xsd:element ref="ns1:PublishingStartDate" minOccurs="0"/>
                <xsd:element ref="ns1:PublishingExpirationDate" minOccurs="0"/>
                <xsd:element ref="ns2:URL" minOccurs="0"/>
                <xsd:element ref="ns2:UR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deba3-ad18-4f7d-837d-8b626f24ef64" elementFormDefault="qualified">
    <xsd:import namespace="http://schemas.microsoft.com/office/2006/documentManagement/types"/>
    <xsd:import namespace="http://schemas.microsoft.com/office/infopath/2007/PartnerControls"/>
    <xsd:element name="URL" ma:index="1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s" ma:index="11" nillable="true" ma:displayName="URLs" ma:list="{3e68b601-11f6-4942-a07e-a047c38a7446}" ma:internalName="URLs" ma:showField="ComplianceAsset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s xmlns="628deba3-ad18-4f7d-837d-8b626f24ef64"/>
    <PublishingExpirationDate xmlns="http://schemas.microsoft.com/sharepoint/v3" xsi:nil="true"/>
    <PublishingStartDate xmlns="http://schemas.microsoft.com/sharepoint/v3" xsi:nil="true"/>
    <URL xmlns="628deba3-ad18-4f7d-837d-8b626f24ef64">
      <Url xsi:nil="true"/>
      <Description xsi:nil="true"/>
    </URL>
  </documentManagement>
</p:properties>
</file>

<file path=customXml/itemProps1.xml><?xml version="1.0" encoding="utf-8"?>
<ds:datastoreItem xmlns:ds="http://schemas.openxmlformats.org/officeDocument/2006/customXml" ds:itemID="{5DD3EA99-E4D8-41AC-B154-208D50EE3577}"/>
</file>

<file path=customXml/itemProps2.xml><?xml version="1.0" encoding="utf-8"?>
<ds:datastoreItem xmlns:ds="http://schemas.openxmlformats.org/officeDocument/2006/customXml" ds:itemID="{9AB722F3-CA01-4EEC-8288-A16FB1EB0783}"/>
</file>

<file path=customXml/itemProps3.xml><?xml version="1.0" encoding="utf-8"?>
<ds:datastoreItem xmlns:ds="http://schemas.openxmlformats.org/officeDocument/2006/customXml" ds:itemID="{F844FB0B-294D-4796-814D-3CB2D264AFF1}"/>
</file>

<file path=docProps/app.xml><?xml version="1.0" encoding="utf-8"?>
<Properties xmlns="http://schemas.openxmlformats.org/officeDocument/2006/extended-properties" xmlns:vt="http://schemas.openxmlformats.org/officeDocument/2006/docPropsVTypes">
  <Template>Retrospect</Template>
  <TotalTime>40866</TotalTime>
  <Words>1573</Words>
  <Application>Microsoft Office PowerPoint</Application>
  <PresentationFormat>Widescreen</PresentationFormat>
  <Paragraphs>202</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Courier New</vt:lpstr>
      <vt:lpstr>Open Sans</vt:lpstr>
      <vt:lpstr>Rockwell</vt:lpstr>
      <vt:lpstr>Symbol</vt:lpstr>
      <vt:lpstr>Wingdings</vt:lpstr>
      <vt:lpstr>Retrospect</vt:lpstr>
      <vt:lpstr>Clean Energy Career Pathways NOFO</vt:lpstr>
      <vt:lpstr>AGENDA </vt:lpstr>
      <vt:lpstr>DESCRIPTION </vt:lpstr>
      <vt:lpstr>ELIGIBLE ENTITIES </vt:lpstr>
      <vt:lpstr>TARGET POPULATION  </vt:lpstr>
      <vt:lpstr>TIMELINE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Energy Career Pathways NOFO</dc:title>
  <dc:creator>Hampton, Shannon B.</dc:creator>
  <cp:lastModifiedBy>Hampton, Shannon B.</cp:lastModifiedBy>
  <cp:revision>78</cp:revision>
  <dcterms:created xsi:type="dcterms:W3CDTF">2024-09-12T16:07:43Z</dcterms:created>
  <dcterms:modified xsi:type="dcterms:W3CDTF">2024-10-23T19:14:54Z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0x0101003D691C890CC1C141B3769DAEBBB08F26</vt:lpwstr>
  </property>
</Properties>
</file>