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54" r:id="rId4"/>
    <p:sldId id="355" r:id="rId5"/>
    <p:sldId id="356" r:id="rId6"/>
    <p:sldId id="258" r:id="rId7"/>
    <p:sldId id="259" r:id="rId8"/>
    <p:sldId id="260" r:id="rId9"/>
    <p:sldId id="261" r:id="rId10"/>
    <p:sldId id="357" r:id="rId11"/>
    <p:sldId id="262" r:id="rId12"/>
    <p:sldId id="263" r:id="rId13"/>
    <p:sldId id="264" r:id="rId14"/>
    <p:sldId id="265" r:id="rId15"/>
    <p:sldId id="266" r:id="rId16"/>
    <p:sldId id="351" r:id="rId17"/>
    <p:sldId id="267" r:id="rId18"/>
    <p:sldId id="268" r:id="rId19"/>
    <p:sldId id="353" r:id="rId20"/>
    <p:sldId id="269" r:id="rId21"/>
    <p:sldId id="270" r:id="rId22"/>
    <p:sldId id="293" r:id="rId23"/>
    <p:sldId id="352" r:id="rId24"/>
    <p:sldId id="296" r:id="rId25"/>
    <p:sldId id="297" r:id="rId26"/>
    <p:sldId id="350" r:id="rId27"/>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2169"/>
    <a:srgbClr val="58595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16"/>
    <p:restoredTop sz="94674"/>
  </p:normalViewPr>
  <p:slideViewPr>
    <p:cSldViewPr snapToGrid="0" snapToObjects="1">
      <p:cViewPr varScale="1">
        <p:scale>
          <a:sx n="108" d="100"/>
          <a:sy n="108" d="100"/>
        </p:scale>
        <p:origin x="33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ctrTitle"/>
          </p:nvPr>
        </p:nvSpPr>
        <p:spPr>
          <a:xfrm>
            <a:off x="6516546" y="844570"/>
            <a:ext cx="5208608" cy="2387600"/>
          </a:xfrm>
        </p:spPr>
        <p:txBody>
          <a:bodyPr anchor="b"/>
          <a:lstStyle>
            <a:lvl1pPr algn="l">
              <a:defRPr sz="6000" b="1">
                <a:solidFill>
                  <a:srgbClr val="172169"/>
                </a:solidFill>
              </a:defRPr>
            </a:lvl1pPr>
          </a:lstStyle>
          <a:p>
            <a:r>
              <a:rPr lang="en-US" dirty="0"/>
              <a:t>Click to edit Master title</a:t>
            </a:r>
          </a:p>
        </p:txBody>
      </p:sp>
      <p:sp>
        <p:nvSpPr>
          <p:cNvPr id="3" name="Subtitle 2"/>
          <p:cNvSpPr>
            <a:spLocks noGrp="1"/>
          </p:cNvSpPr>
          <p:nvPr>
            <p:ph type="subTitle" idx="1"/>
          </p:nvPr>
        </p:nvSpPr>
        <p:spPr>
          <a:xfrm>
            <a:off x="6516546" y="3833532"/>
            <a:ext cx="5208608" cy="750043"/>
          </a:xfrm>
        </p:spPr>
        <p:txBody>
          <a:bodyPr/>
          <a:lstStyle>
            <a:lvl1pPr marL="0" indent="0" algn="l">
              <a:buNone/>
              <a:defRPr sz="2400">
                <a:solidFill>
                  <a:srgbClr val="5859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5" name="Footer Placeholder 4"/>
          <p:cNvSpPr>
            <a:spLocks noGrp="1"/>
          </p:cNvSpPr>
          <p:nvPr>
            <p:ph type="ftr" sz="quarter" idx="11"/>
          </p:nvPr>
        </p:nvSpPr>
        <p:spPr>
          <a:xfrm>
            <a:off x="6446135" y="6263750"/>
            <a:ext cx="4114800" cy="365125"/>
          </a:xfrm>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a:xfrm>
            <a:off x="10984374" y="6263750"/>
            <a:ext cx="728241" cy="365125"/>
          </a:xfrm>
        </p:spPr>
        <p:txBody>
          <a:bodyPr/>
          <a:lstStyle>
            <a:lvl1pPr>
              <a:defRPr>
                <a:solidFill>
                  <a:schemeClr val="bg1"/>
                </a:solidFill>
              </a:defRPr>
            </a:lvl1pPr>
          </a:lstStyle>
          <a:p>
            <a:fld id="{4C252FB9-B173-B746-BC64-1AB9D36BCBA0}" type="slidenum">
              <a:rPr lang="en-US" smtClean="0"/>
              <a:pPr/>
              <a:t>‹#›</a:t>
            </a:fld>
            <a:endParaRPr lang="en-US" dirty="0"/>
          </a:p>
        </p:txBody>
      </p:sp>
    </p:spTree>
    <p:extLst>
      <p:ext uri="{BB962C8B-B14F-4D97-AF65-F5344CB8AC3E}">
        <p14:creationId xmlns:p14="http://schemas.microsoft.com/office/powerpoint/2010/main" val="136190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sp>
        <p:nvSpPr>
          <p:cNvPr id="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3" name="Content Placeholder 2"/>
          <p:cNvSpPr>
            <a:spLocks noGrp="1"/>
          </p:cNvSpPr>
          <p:nvPr>
            <p:ph idx="1"/>
          </p:nvPr>
        </p:nvSpPr>
        <p:spPr>
          <a:xfrm>
            <a:off x="838200" y="2118167"/>
            <a:ext cx="10515600" cy="4058796"/>
          </a:xfrm>
        </p:spPr>
        <p:txBody>
          <a:bodyPr/>
          <a:lstStyle>
            <a:lvl1pPr>
              <a:defRPr>
                <a:solidFill>
                  <a:srgbClr val="58595B"/>
                </a:solidFill>
              </a:defRPr>
            </a:lvl1pPr>
            <a:lvl2pPr>
              <a:defRPr>
                <a:solidFill>
                  <a:srgbClr val="58595B"/>
                </a:solidFill>
              </a:defRPr>
            </a:lvl2pPr>
            <a:lvl3pPr>
              <a:defRPr>
                <a:solidFill>
                  <a:srgbClr val="58595B"/>
                </a:solidFill>
              </a:defRPr>
            </a:lvl3pPr>
            <a:lvl4pPr>
              <a:defRPr>
                <a:solidFill>
                  <a:srgbClr val="58595B"/>
                </a:solidFill>
              </a:defRPr>
            </a:lvl4pPr>
            <a:lvl5pPr>
              <a:defRPr>
                <a:solidFill>
                  <a:srgbClr val="58595B"/>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838200" y="6356350"/>
            <a:ext cx="7315200" cy="365125"/>
          </a:xfrm>
        </p:spPr>
        <p:txBody>
          <a:bodyPr/>
          <a:lstStyle>
            <a:lvl1pPr algn="l">
              <a:defRPr>
                <a:solidFill>
                  <a:schemeClr val="bg1">
                    <a:lumMod val="50000"/>
                  </a:schemeClr>
                </a:solidFill>
              </a:defRPr>
            </a:lvl1pPr>
          </a:lstStyle>
          <a:p>
            <a:r>
              <a:rPr lang="en-US" dirty="0"/>
              <a:t>Monday, April 24, 2017</a:t>
            </a:r>
          </a:p>
        </p:txBody>
      </p:sp>
      <p:sp>
        <p:nvSpPr>
          <p:cNvPr id="6" name="Slide Number Placeholder 5"/>
          <p:cNvSpPr>
            <a:spLocks noGrp="1"/>
          </p:cNvSpPr>
          <p:nvPr>
            <p:ph type="sldNum" sz="quarter" idx="12"/>
          </p:nvPr>
        </p:nvSpPr>
        <p:spPr/>
        <p:txBody>
          <a:bodyPr/>
          <a:lstStyle>
            <a:lvl1pPr>
              <a:defRPr>
                <a:solidFill>
                  <a:schemeClr val="bg1">
                    <a:lumMod val="50000"/>
                  </a:schemeClr>
                </a:solidFill>
              </a:defRPr>
            </a:lvl1pPr>
          </a:lstStyle>
          <a:p>
            <a:fld id="{62E03C93-A8B5-5E4D-ADDE-FACFC10B3CD1}" type="slidenum">
              <a:rPr lang="en-US" smtClean="0"/>
              <a:pPr/>
              <a:t>‹#›</a:t>
            </a:fld>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Tree>
    <p:extLst>
      <p:ext uri="{BB962C8B-B14F-4D97-AF65-F5344CB8AC3E}">
        <p14:creationId xmlns:p14="http://schemas.microsoft.com/office/powerpoint/2010/main" val="1707937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1" name="Title 1"/>
          <p:cNvSpPr txBox="1">
            <a:spLocks/>
          </p:cNvSpPr>
          <p:nvPr userDrawn="1"/>
        </p:nvSpPr>
        <p:spPr>
          <a:xfrm>
            <a:off x="3211010" y="610865"/>
            <a:ext cx="7616143" cy="561049"/>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b="1" kern="1200">
                <a:solidFill>
                  <a:srgbClr val="172169"/>
                </a:solidFill>
                <a:latin typeface="+mj-lt"/>
                <a:ea typeface="+mj-ea"/>
                <a:cs typeface="+mj-cs"/>
              </a:defRPr>
            </a:lvl1pPr>
          </a:lstStyle>
          <a:p>
            <a:r>
              <a:rPr lang="en-US"/>
              <a:t>Click to edit Master title style</a:t>
            </a:r>
            <a:endParaRPr lang="en-US" dirty="0"/>
          </a:p>
        </p:txBody>
      </p:sp>
      <p:sp>
        <p:nvSpPr>
          <p:cNvPr id="12"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2" name="Title 1"/>
          <p:cNvSpPr>
            <a:spLocks noGrp="1"/>
          </p:cNvSpPr>
          <p:nvPr>
            <p:ph type="title" hasCustomPrompt="1"/>
          </p:nvPr>
        </p:nvSpPr>
        <p:spPr>
          <a:xfrm>
            <a:off x="831850" y="1709738"/>
            <a:ext cx="10515600" cy="2852737"/>
          </a:xfrm>
        </p:spPr>
        <p:txBody>
          <a:bodyPr anchor="b"/>
          <a:lstStyle>
            <a:lvl1pPr>
              <a:defRPr sz="6000">
                <a:solidFill>
                  <a:srgbClr val="172169"/>
                </a:solidFill>
              </a:defRPr>
            </a:lvl1pPr>
          </a:lstStyle>
          <a:p>
            <a:r>
              <a:rPr lang="en-US" dirty="0"/>
              <a:t>Click to edit sub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2031489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2"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3"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Content Placeholder 2"/>
          <p:cNvSpPr>
            <a:spLocks noGrp="1"/>
          </p:cNvSpPr>
          <p:nvPr>
            <p:ph sz="half" idx="1"/>
          </p:nvPr>
        </p:nvSpPr>
        <p:spPr>
          <a:xfrm>
            <a:off x="838200" y="2157699"/>
            <a:ext cx="5181600" cy="40192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401741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4"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5"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3" name="Text Placeholder 2"/>
          <p:cNvSpPr>
            <a:spLocks noGrp="1"/>
          </p:cNvSpPr>
          <p:nvPr>
            <p:ph type="body" idx="1"/>
          </p:nvPr>
        </p:nvSpPr>
        <p:spPr>
          <a:xfrm>
            <a:off x="839788" y="200525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829169"/>
            <a:ext cx="5157787"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20052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829169"/>
            <a:ext cx="5183188" cy="3527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378081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61047"/>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5216" y="245365"/>
            <a:ext cx="2060448" cy="1134495"/>
          </a:xfrm>
          <a:prstGeom prst="rect">
            <a:avLst/>
          </a:prstGeom>
        </p:spPr>
      </p:pic>
      <p:sp>
        <p:nvSpPr>
          <p:cNvPr id="10" name="Title 1"/>
          <p:cNvSpPr>
            <a:spLocks noGrp="1"/>
          </p:cNvSpPr>
          <p:nvPr>
            <p:ph type="title"/>
          </p:nvPr>
        </p:nvSpPr>
        <p:spPr>
          <a:xfrm>
            <a:off x="3211010" y="610865"/>
            <a:ext cx="7616143" cy="561049"/>
          </a:xfrm>
        </p:spPr>
        <p:txBody>
          <a:bodyPr/>
          <a:lstStyle>
            <a:lvl1pPr>
              <a:defRPr b="1">
                <a:solidFill>
                  <a:srgbClr val="172169"/>
                </a:solidFill>
              </a:defRPr>
            </a:lvl1pPr>
          </a:lstStyle>
          <a:p>
            <a:r>
              <a:rPr lang="en-US" dirty="0"/>
              <a:t>Click to edit Master title style</a:t>
            </a:r>
          </a:p>
        </p:txBody>
      </p:sp>
      <p:sp>
        <p:nvSpPr>
          <p:cNvPr id="11" name="Footer Placeholder 4"/>
          <p:cNvSpPr txBox="1">
            <a:spLocks/>
          </p:cNvSpPr>
          <p:nvPr userDrawn="1"/>
        </p:nvSpPr>
        <p:spPr>
          <a:xfrm>
            <a:off x="838200" y="6356350"/>
            <a:ext cx="7315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Monday, April 24, 2017</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252FB9-B173-B746-BC64-1AB9D36BCBA0}" type="slidenum">
              <a:rPr lang="en-US" smtClean="0"/>
              <a:t>‹#›</a:t>
            </a:fld>
            <a:endParaRPr lang="en-US"/>
          </a:p>
        </p:txBody>
      </p:sp>
    </p:spTree>
    <p:extLst>
      <p:ext uri="{BB962C8B-B14F-4D97-AF65-F5344CB8AC3E}">
        <p14:creationId xmlns:p14="http://schemas.microsoft.com/office/powerpoint/2010/main" val="133061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C8B61-BC53-D649-8720-9AF52980927D}" type="datetimeFigureOut">
              <a:rPr lang="en-US" smtClean="0"/>
              <a:t>9/17/2020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252FB9-B173-B746-BC64-1AB9D36BCBA0}" type="slidenum">
              <a:rPr lang="en-US" smtClean="0"/>
              <a:t>‹#›</a:t>
            </a:fld>
            <a:endParaRPr lang="en-US"/>
          </a:p>
        </p:txBody>
      </p:sp>
    </p:spTree>
    <p:extLst>
      <p:ext uri="{BB962C8B-B14F-4D97-AF65-F5344CB8AC3E}">
        <p14:creationId xmlns:p14="http://schemas.microsoft.com/office/powerpoint/2010/main" val="1313716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dol.gov/agencies/eta/tradeact" TargetMode="External"/><Relationship Id="rId2" Type="http://schemas.openxmlformats.org/officeDocument/2006/relationships/hyperlink" Target="https://www.illinoisworknet.com/partners/LayoffRecovery/Pages/TradeProgramForms.aspx" TargetMode="External"/><Relationship Id="rId1" Type="http://schemas.openxmlformats.org/officeDocument/2006/relationships/slideLayout" Target="../slideLayouts/slideLayout2.xml"/><Relationship Id="rId5" Type="http://schemas.openxmlformats.org/officeDocument/2006/relationships/hyperlink" Target="http://www.gsa.gov/" TargetMode="External"/><Relationship Id="rId4" Type="http://schemas.openxmlformats.org/officeDocument/2006/relationships/hyperlink" Target="https://iwds.dceo.illinois.gov/iwds/staffhome.html"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uscode.house.gov/browse/prelim@title19/chapter12/subchapter2/part2&amp;edition=prelim" TargetMode="External"/><Relationship Id="rId2" Type="http://schemas.openxmlformats.org/officeDocument/2006/relationships/hyperlink" Target="http://www.dol.gov/sites/dolgov/files/ETA/tradeact/pdfs/TAA_Final_Rule_1205_AB78.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heila.sloan@Illinois.gov" TargetMode="External"/><Relationship Id="rId2" Type="http://schemas.openxmlformats.org/officeDocument/2006/relationships/hyperlink" Target="mailto:Susan.boggs@Illinois.gov" TargetMode="External"/><Relationship Id="rId1" Type="http://schemas.openxmlformats.org/officeDocument/2006/relationships/slideLayout" Target="../slideLayouts/slideLayout4.xml"/><Relationship Id="rId5" Type="http://schemas.openxmlformats.org/officeDocument/2006/relationships/hyperlink" Target="mailto:lori.graham@Illinois.gov" TargetMode="External"/><Relationship Id="rId4" Type="http://schemas.openxmlformats.org/officeDocument/2006/relationships/hyperlink" Target="mailto:crystal.Bigelow@illinois.gov"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mailto:erik.hack@illinois.gov" TargetMode="External"/><Relationship Id="rId2" Type="http://schemas.openxmlformats.org/officeDocument/2006/relationships/hyperlink" Target="mailto:john.ferry@illinois.gov" TargetMode="External"/><Relationship Id="rId1" Type="http://schemas.openxmlformats.org/officeDocument/2006/relationships/slideLayout" Target="../slideLayouts/slideLayout4.xml"/><Relationship Id="rId5" Type="http://schemas.openxmlformats.org/officeDocument/2006/relationships/hyperlink" Target="mailto:angela.perry@illinois.gov" TargetMode="External"/><Relationship Id="rId4" Type="http://schemas.openxmlformats.org/officeDocument/2006/relationships/hyperlink" Target="mailto:amy.saumur@illinois.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1647" y="844570"/>
            <a:ext cx="7063507" cy="2387600"/>
          </a:xfrm>
        </p:spPr>
        <p:txBody>
          <a:bodyPr>
            <a:normAutofit/>
          </a:bodyPr>
          <a:lstStyle/>
          <a:p>
            <a:r>
              <a:rPr lang="en-US" dirty="0"/>
              <a:t>TRADE Final Rule 2020</a:t>
            </a:r>
            <a:br>
              <a:rPr lang="en-US" dirty="0"/>
            </a:b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0789" y="2904621"/>
            <a:ext cx="3114644" cy="2099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37973"/>
            <a:ext cx="3761520" cy="2071116"/>
          </a:xfrm>
          <a:prstGeom prst="rect">
            <a:avLst/>
          </a:prstGeom>
        </p:spPr>
      </p:pic>
      <p:sp>
        <p:nvSpPr>
          <p:cNvPr id="6" name="Title 1">
            <a:extLst>
              <a:ext uri="{FF2B5EF4-FFF2-40B4-BE49-F238E27FC236}">
                <a16:creationId xmlns:a16="http://schemas.microsoft.com/office/drawing/2014/main" id="{8E50F05F-682A-4362-A405-E2BFBA6DB1B3}"/>
              </a:ext>
            </a:extLst>
          </p:cNvPr>
          <p:cNvSpPr txBox="1">
            <a:spLocks/>
          </p:cNvSpPr>
          <p:nvPr/>
        </p:nvSpPr>
        <p:spPr>
          <a:xfrm>
            <a:off x="405113" y="5144777"/>
            <a:ext cx="11307501" cy="886802"/>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b="1" kern="1200">
                <a:solidFill>
                  <a:srgbClr val="172169"/>
                </a:solidFill>
                <a:latin typeface="+mj-lt"/>
                <a:ea typeface="+mj-ea"/>
                <a:cs typeface="+mj-cs"/>
              </a:defRPr>
            </a:lvl1pPr>
          </a:lstStyle>
          <a:p>
            <a:endParaRPr lang="en-US" sz="3600" i="1" dirty="0">
              <a:solidFill>
                <a:schemeClr val="bg1"/>
              </a:solidFill>
            </a:endParaRPr>
          </a:p>
        </p:txBody>
      </p:sp>
    </p:spTree>
    <p:extLst>
      <p:ext uri="{BB962C8B-B14F-4D97-AF65-F5344CB8AC3E}">
        <p14:creationId xmlns:p14="http://schemas.microsoft.com/office/powerpoint/2010/main" val="145098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6033A-23A5-4864-A16F-C07765E23DA4}"/>
              </a:ext>
            </a:extLst>
          </p:cNvPr>
          <p:cNvSpPr>
            <a:spLocks noGrp="1"/>
          </p:cNvSpPr>
          <p:nvPr>
            <p:ph type="title"/>
          </p:nvPr>
        </p:nvSpPr>
        <p:spPr/>
        <p:txBody>
          <a:bodyPr>
            <a:normAutofit fontScale="90000"/>
          </a:bodyPr>
          <a:lstStyle/>
          <a:p>
            <a:r>
              <a:rPr lang="en-US" dirty="0"/>
              <a:t>Benefit Rights and Obligations (BRO)</a:t>
            </a:r>
          </a:p>
        </p:txBody>
      </p:sp>
      <p:sp>
        <p:nvSpPr>
          <p:cNvPr id="3" name="Content Placeholder 2">
            <a:extLst>
              <a:ext uri="{FF2B5EF4-FFF2-40B4-BE49-F238E27FC236}">
                <a16:creationId xmlns:a16="http://schemas.microsoft.com/office/drawing/2014/main" id="{F6ED611A-324B-4E2F-AE61-6C78EBCA7FCA}"/>
              </a:ext>
            </a:extLst>
          </p:cNvPr>
          <p:cNvSpPr>
            <a:spLocks noGrp="1"/>
          </p:cNvSpPr>
          <p:nvPr>
            <p:ph idx="1"/>
          </p:nvPr>
        </p:nvSpPr>
        <p:spPr/>
        <p:txBody>
          <a:bodyPr/>
          <a:lstStyle/>
          <a:p>
            <a:r>
              <a:rPr lang="en-US" dirty="0"/>
              <a:t>Updated 6 conditions of training</a:t>
            </a:r>
          </a:p>
          <a:p>
            <a:r>
              <a:rPr lang="en-US" dirty="0"/>
              <a:t>Updated Out-of-Area Job Search</a:t>
            </a:r>
          </a:p>
          <a:p>
            <a:r>
              <a:rPr lang="en-US" dirty="0"/>
              <a:t>Updated Out-of-Area Relocation</a:t>
            </a:r>
          </a:p>
          <a:p>
            <a:r>
              <a:rPr lang="en-US" dirty="0"/>
              <a:t>Other minor revisions</a:t>
            </a:r>
          </a:p>
          <a:p>
            <a:endParaRPr lang="en-US" dirty="0"/>
          </a:p>
        </p:txBody>
      </p:sp>
    </p:spTree>
    <p:extLst>
      <p:ext uri="{BB962C8B-B14F-4D97-AF65-F5344CB8AC3E}">
        <p14:creationId xmlns:p14="http://schemas.microsoft.com/office/powerpoint/2010/main" val="1558160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24E5F9-8E86-4985-922E-36EFFE6809CD}"/>
              </a:ext>
            </a:extLst>
          </p:cNvPr>
          <p:cNvSpPr>
            <a:spLocks noGrp="1"/>
          </p:cNvSpPr>
          <p:nvPr>
            <p:ph type="title"/>
          </p:nvPr>
        </p:nvSpPr>
        <p:spPr/>
        <p:txBody>
          <a:bodyPr>
            <a:normAutofit fontScale="90000"/>
          </a:bodyPr>
          <a:lstStyle/>
          <a:p>
            <a:r>
              <a:rPr lang="en-US" dirty="0"/>
              <a:t>Individual Employment Plan (IEP)</a:t>
            </a:r>
          </a:p>
        </p:txBody>
      </p:sp>
      <p:sp>
        <p:nvSpPr>
          <p:cNvPr id="3" name="Content Placeholder 2">
            <a:extLst>
              <a:ext uri="{FF2B5EF4-FFF2-40B4-BE49-F238E27FC236}">
                <a16:creationId xmlns:a16="http://schemas.microsoft.com/office/drawing/2014/main" id="{9B9C93C9-393E-4759-8256-2E9679680C7D}"/>
              </a:ext>
            </a:extLst>
          </p:cNvPr>
          <p:cNvSpPr>
            <a:spLocks noGrp="1"/>
          </p:cNvSpPr>
          <p:nvPr>
            <p:ph idx="1"/>
          </p:nvPr>
        </p:nvSpPr>
        <p:spPr/>
        <p:txBody>
          <a:bodyPr>
            <a:normAutofit fontScale="77500" lnSpcReduction="20000"/>
          </a:bodyPr>
          <a:lstStyle/>
          <a:p>
            <a:r>
              <a:rPr lang="en-US" dirty="0"/>
              <a:t>Form #014 Individual Employment Plan (IEP)</a:t>
            </a:r>
          </a:p>
          <a:p>
            <a:r>
              <a:rPr lang="en-US" dirty="0"/>
              <a:t>618.350(g):</a:t>
            </a:r>
          </a:p>
          <a:p>
            <a:pPr lvl="1"/>
            <a:r>
              <a:rPr lang="en-US" dirty="0"/>
              <a:t>The State must make the trade-affected worker aware of the advantages of receiving an IEP.  However, a worker may refuse to complete an IEP.  Since portions of the IEP are necessary to determine eligibility for job search allowances under subpart D of this part and training under subpart F of this part, a worker’s refusal to provide necessary information, either as part of the IEP or outside of the IEP process, may result in a denial of those benefits and services.</a:t>
            </a:r>
          </a:p>
          <a:p>
            <a:r>
              <a:rPr lang="en-US" dirty="0"/>
              <a:t>Significantly changed</a:t>
            </a:r>
          </a:p>
          <a:p>
            <a:r>
              <a:rPr lang="en-US" dirty="0"/>
              <a:t>Check boxes, click for dates</a:t>
            </a:r>
          </a:p>
          <a:p>
            <a:r>
              <a:rPr lang="en-US" dirty="0"/>
              <a:t>Must be completed with significant career planner and participant involvement</a:t>
            </a:r>
          </a:p>
          <a:p>
            <a:r>
              <a:rPr lang="en-US" dirty="0"/>
              <a:t>Added participant agreement</a:t>
            </a:r>
          </a:p>
          <a:p>
            <a:r>
              <a:rPr lang="en-US" dirty="0"/>
              <a:t>Check boxes for transferable skills</a:t>
            </a:r>
          </a:p>
          <a:p>
            <a:r>
              <a:rPr lang="en-US" dirty="0"/>
              <a:t>Check boxes for barriers to employment</a:t>
            </a:r>
          </a:p>
        </p:txBody>
      </p:sp>
    </p:spTree>
    <p:extLst>
      <p:ext uri="{BB962C8B-B14F-4D97-AF65-F5344CB8AC3E}">
        <p14:creationId xmlns:p14="http://schemas.microsoft.com/office/powerpoint/2010/main" val="3673824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47C67-0B05-4283-A4F7-E979F4BED2BD}"/>
              </a:ext>
            </a:extLst>
          </p:cNvPr>
          <p:cNvSpPr>
            <a:spLocks noGrp="1"/>
          </p:cNvSpPr>
          <p:nvPr>
            <p:ph type="title"/>
          </p:nvPr>
        </p:nvSpPr>
        <p:spPr>
          <a:xfrm>
            <a:off x="3068968" y="681037"/>
            <a:ext cx="7616143" cy="561049"/>
          </a:xfrm>
        </p:spPr>
        <p:txBody>
          <a:bodyPr>
            <a:noAutofit/>
          </a:bodyPr>
          <a:lstStyle/>
          <a:p>
            <a:r>
              <a:rPr lang="en-US" sz="3200" dirty="0"/>
              <a:t>Individual Employment Plan (IEP) (cont.)</a:t>
            </a:r>
          </a:p>
        </p:txBody>
      </p:sp>
      <p:sp>
        <p:nvSpPr>
          <p:cNvPr id="3" name="Content Placeholder 2">
            <a:extLst>
              <a:ext uri="{FF2B5EF4-FFF2-40B4-BE49-F238E27FC236}">
                <a16:creationId xmlns:a16="http://schemas.microsoft.com/office/drawing/2014/main" id="{8835A3DE-8A87-4D41-9D2A-40E26E1C8C74}"/>
              </a:ext>
            </a:extLst>
          </p:cNvPr>
          <p:cNvSpPr>
            <a:spLocks noGrp="1"/>
          </p:cNvSpPr>
          <p:nvPr>
            <p:ph idx="1"/>
          </p:nvPr>
        </p:nvSpPr>
        <p:spPr/>
        <p:txBody>
          <a:bodyPr>
            <a:normAutofit fontScale="85000" lnSpcReduction="20000"/>
          </a:bodyPr>
          <a:lstStyle/>
          <a:p>
            <a:r>
              <a:rPr lang="en-US" dirty="0"/>
              <a:t>Added determinations</a:t>
            </a:r>
          </a:p>
          <a:p>
            <a:r>
              <a:rPr lang="en-US" dirty="0"/>
              <a:t>Added Trade Services section</a:t>
            </a:r>
          </a:p>
          <a:p>
            <a:r>
              <a:rPr lang="en-US" dirty="0"/>
              <a:t>Added co-enrollment agreement section</a:t>
            </a:r>
          </a:p>
          <a:p>
            <a:r>
              <a:rPr lang="en-US" dirty="0"/>
              <a:t>Added WIOA services section</a:t>
            </a:r>
          </a:p>
          <a:p>
            <a:r>
              <a:rPr lang="en-US" dirty="0"/>
              <a:t>Added participant responsibilities</a:t>
            </a:r>
          </a:p>
          <a:p>
            <a:r>
              <a:rPr lang="en-US" dirty="0"/>
              <a:t>Added waiver responsibilities (elimination of Form #003b Waiver Fact Sheet)</a:t>
            </a:r>
          </a:p>
          <a:p>
            <a:r>
              <a:rPr lang="en-US" dirty="0"/>
              <a:t>Added training responsibilities (elimination of Form #006b Trade Training Fact Sheet)</a:t>
            </a:r>
          </a:p>
          <a:p>
            <a:r>
              <a:rPr lang="en-US" dirty="0"/>
              <a:t>Added Trade Training Benchmarks Information</a:t>
            </a:r>
          </a:p>
          <a:p>
            <a:r>
              <a:rPr lang="en-US" dirty="0"/>
              <a:t>Updated modification section</a:t>
            </a:r>
          </a:p>
          <a:p>
            <a:r>
              <a:rPr lang="en-US"/>
              <a:t>Transferable </a:t>
            </a:r>
            <a:r>
              <a:rPr lang="en-US" dirty="0"/>
              <a:t>Skills Checklist and Budget Worksheet</a:t>
            </a:r>
          </a:p>
          <a:p>
            <a:endParaRPr lang="en-US" dirty="0"/>
          </a:p>
        </p:txBody>
      </p:sp>
    </p:spTree>
    <p:extLst>
      <p:ext uri="{BB962C8B-B14F-4D97-AF65-F5344CB8AC3E}">
        <p14:creationId xmlns:p14="http://schemas.microsoft.com/office/powerpoint/2010/main" val="3604585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B21EF-0483-42AE-96FF-6E7EE9EBFC7E}"/>
              </a:ext>
            </a:extLst>
          </p:cNvPr>
          <p:cNvSpPr>
            <a:spLocks noGrp="1"/>
          </p:cNvSpPr>
          <p:nvPr>
            <p:ph type="title"/>
          </p:nvPr>
        </p:nvSpPr>
        <p:spPr>
          <a:xfrm>
            <a:off x="4571999" y="644681"/>
            <a:ext cx="3627363" cy="561049"/>
          </a:xfrm>
        </p:spPr>
        <p:txBody>
          <a:bodyPr>
            <a:normAutofit fontScale="90000"/>
          </a:bodyPr>
          <a:lstStyle/>
          <a:p>
            <a:r>
              <a:rPr lang="en-US" dirty="0"/>
              <a:t>Waiver</a:t>
            </a:r>
          </a:p>
        </p:txBody>
      </p:sp>
      <p:sp>
        <p:nvSpPr>
          <p:cNvPr id="3" name="Content Placeholder 2">
            <a:extLst>
              <a:ext uri="{FF2B5EF4-FFF2-40B4-BE49-F238E27FC236}">
                <a16:creationId xmlns:a16="http://schemas.microsoft.com/office/drawing/2014/main" id="{7FDF65E6-66FB-48A3-BBD1-C4B58B54F738}"/>
              </a:ext>
            </a:extLst>
          </p:cNvPr>
          <p:cNvSpPr>
            <a:spLocks noGrp="1"/>
          </p:cNvSpPr>
          <p:nvPr>
            <p:ph idx="1"/>
          </p:nvPr>
        </p:nvSpPr>
        <p:spPr/>
        <p:txBody>
          <a:bodyPr>
            <a:normAutofit/>
          </a:bodyPr>
          <a:lstStyle/>
          <a:p>
            <a:r>
              <a:rPr lang="en-US" dirty="0"/>
              <a:t>Form #003 Illinois Waiver From Training</a:t>
            </a:r>
          </a:p>
          <a:p>
            <a:r>
              <a:rPr lang="en-US" dirty="0"/>
              <a:t>Minor changes to the form and instructions</a:t>
            </a:r>
          </a:p>
          <a:p>
            <a:r>
              <a:rPr lang="en-US" dirty="0"/>
              <a:t>Added written notice of revocation provided to participant question</a:t>
            </a:r>
          </a:p>
          <a:p>
            <a:r>
              <a:rPr lang="en-US" dirty="0"/>
              <a:t>Cannot issue a waiver unless a training plan has been developed on the IEP</a:t>
            </a:r>
          </a:p>
        </p:txBody>
      </p:sp>
    </p:spTree>
    <p:extLst>
      <p:ext uri="{BB962C8B-B14F-4D97-AF65-F5344CB8AC3E}">
        <p14:creationId xmlns:p14="http://schemas.microsoft.com/office/powerpoint/2010/main" val="11535411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CD6EB-C6AE-4C0C-A687-000A7FBD12E2}"/>
              </a:ext>
            </a:extLst>
          </p:cNvPr>
          <p:cNvSpPr>
            <a:spLocks noGrp="1"/>
          </p:cNvSpPr>
          <p:nvPr>
            <p:ph type="title"/>
          </p:nvPr>
        </p:nvSpPr>
        <p:spPr>
          <a:xfrm>
            <a:off x="3211010" y="610865"/>
            <a:ext cx="7616143" cy="1082468"/>
          </a:xfrm>
        </p:spPr>
        <p:txBody>
          <a:bodyPr>
            <a:normAutofit/>
          </a:bodyPr>
          <a:lstStyle/>
          <a:p>
            <a:r>
              <a:rPr lang="en-US" dirty="0"/>
              <a:t>Transportation/Subsistence</a:t>
            </a:r>
          </a:p>
        </p:txBody>
      </p:sp>
      <p:sp>
        <p:nvSpPr>
          <p:cNvPr id="3" name="Content Placeholder 2">
            <a:extLst>
              <a:ext uri="{FF2B5EF4-FFF2-40B4-BE49-F238E27FC236}">
                <a16:creationId xmlns:a16="http://schemas.microsoft.com/office/drawing/2014/main" id="{6A5824DC-73C4-4C70-BE84-89E46F091EB5}"/>
              </a:ext>
            </a:extLst>
          </p:cNvPr>
          <p:cNvSpPr>
            <a:spLocks noGrp="1"/>
          </p:cNvSpPr>
          <p:nvPr>
            <p:ph idx="1"/>
          </p:nvPr>
        </p:nvSpPr>
        <p:spPr/>
        <p:txBody>
          <a:bodyPr>
            <a:normAutofit/>
          </a:bodyPr>
          <a:lstStyle/>
          <a:p>
            <a:r>
              <a:rPr lang="en-US" dirty="0"/>
              <a:t>Form #005 Eligibility Determination for Trade Transportation/Subsistence Assistance</a:t>
            </a:r>
          </a:p>
          <a:p>
            <a:pPr lvl="1"/>
            <a:r>
              <a:rPr lang="en-US" dirty="0"/>
              <a:t>Changed “Travel” to “Transportation” to align with regulations language</a:t>
            </a:r>
          </a:p>
          <a:p>
            <a:pPr lvl="1"/>
            <a:r>
              <a:rPr lang="en-US" dirty="0"/>
              <a:t>Added type of training (on-site, online, out-of-state)</a:t>
            </a:r>
          </a:p>
          <a:p>
            <a:pPr lvl="1"/>
            <a:r>
              <a:rPr lang="en-US" dirty="0"/>
              <a:t>Added multiple location indicator</a:t>
            </a:r>
          </a:p>
          <a:p>
            <a:pPr lvl="1"/>
            <a:r>
              <a:rPr lang="en-US" dirty="0"/>
              <a:t>Revised calculation section</a:t>
            </a:r>
          </a:p>
          <a:p>
            <a:pPr lvl="1"/>
            <a:endParaRPr lang="en-US" dirty="0"/>
          </a:p>
          <a:p>
            <a:pPr marL="0" indent="0">
              <a:buNone/>
            </a:pPr>
            <a:endParaRPr lang="en-US" dirty="0"/>
          </a:p>
        </p:txBody>
      </p:sp>
    </p:spTree>
    <p:extLst>
      <p:ext uri="{BB962C8B-B14F-4D97-AF65-F5344CB8AC3E}">
        <p14:creationId xmlns:p14="http://schemas.microsoft.com/office/powerpoint/2010/main" val="1417493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C2029-044F-463B-955B-1C79090E6030}"/>
              </a:ext>
            </a:extLst>
          </p:cNvPr>
          <p:cNvSpPr>
            <a:spLocks noGrp="1"/>
          </p:cNvSpPr>
          <p:nvPr>
            <p:ph type="title"/>
          </p:nvPr>
        </p:nvSpPr>
        <p:spPr/>
        <p:txBody>
          <a:bodyPr>
            <a:normAutofit fontScale="90000"/>
          </a:bodyPr>
          <a:lstStyle/>
          <a:p>
            <a:r>
              <a:rPr lang="en-US" dirty="0"/>
              <a:t>Transportation/Subsistence (cont.)</a:t>
            </a:r>
          </a:p>
        </p:txBody>
      </p:sp>
      <p:sp>
        <p:nvSpPr>
          <p:cNvPr id="3" name="Content Placeholder 2">
            <a:extLst>
              <a:ext uri="{FF2B5EF4-FFF2-40B4-BE49-F238E27FC236}">
                <a16:creationId xmlns:a16="http://schemas.microsoft.com/office/drawing/2014/main" id="{37EFFFE3-B0C4-418F-8939-B1B03A386B93}"/>
              </a:ext>
            </a:extLst>
          </p:cNvPr>
          <p:cNvSpPr>
            <a:spLocks noGrp="1"/>
          </p:cNvSpPr>
          <p:nvPr>
            <p:ph idx="1"/>
          </p:nvPr>
        </p:nvSpPr>
        <p:spPr/>
        <p:txBody>
          <a:bodyPr>
            <a:normAutofit fontScale="92500" lnSpcReduction="10000"/>
          </a:bodyPr>
          <a:lstStyle/>
          <a:p>
            <a:r>
              <a:rPr lang="en-US" dirty="0"/>
              <a:t>Significant changes to calculations of transportation</a:t>
            </a:r>
          </a:p>
          <a:p>
            <a:pPr lvl="1"/>
            <a:r>
              <a:rPr lang="en-US" dirty="0"/>
              <a:t>Trade can only pay for mileage outside the commuting area</a:t>
            </a:r>
          </a:p>
          <a:p>
            <a:pPr lvl="1"/>
            <a:r>
              <a:rPr lang="en-US" dirty="0"/>
              <a:t>Commuting area currently set at 10 miles.</a:t>
            </a:r>
          </a:p>
          <a:p>
            <a:pPr lvl="2"/>
            <a:r>
              <a:rPr lang="en-US" dirty="0"/>
              <a:t>We are considering lowering the commuting area</a:t>
            </a:r>
          </a:p>
          <a:p>
            <a:pPr lvl="1"/>
            <a:r>
              <a:rPr lang="en-US" dirty="0"/>
              <a:t>Trade can pay transportation costs at the Federal Mileage Rate for any travel of 10.1 miles or greater.</a:t>
            </a:r>
          </a:p>
          <a:p>
            <a:pPr lvl="1"/>
            <a:r>
              <a:rPr lang="en-US" dirty="0"/>
              <a:t>Any transportation of 10 miles or below must be paid by another partner program.  If the local area does not provide transportation payments under Dislocated Worker or another partner program, the participant can only be paid by Trade for travel of 10.1 miles or greater distance.</a:t>
            </a:r>
          </a:p>
          <a:p>
            <a:pPr lvl="1"/>
            <a:r>
              <a:rPr lang="en-US" dirty="0"/>
              <a:t>Waiting on determination from DOL regarding participants who are currently receiving transportation payments and the affect on those payments moving forward.</a:t>
            </a:r>
          </a:p>
          <a:p>
            <a:endParaRPr lang="en-US" dirty="0"/>
          </a:p>
        </p:txBody>
      </p:sp>
    </p:spTree>
    <p:extLst>
      <p:ext uri="{BB962C8B-B14F-4D97-AF65-F5344CB8AC3E}">
        <p14:creationId xmlns:p14="http://schemas.microsoft.com/office/powerpoint/2010/main" val="1837452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C41F0-DE2E-4542-808E-3C5447F09B6B}"/>
              </a:ext>
            </a:extLst>
          </p:cNvPr>
          <p:cNvSpPr>
            <a:spLocks noGrp="1"/>
          </p:cNvSpPr>
          <p:nvPr>
            <p:ph type="title"/>
          </p:nvPr>
        </p:nvSpPr>
        <p:spPr/>
        <p:txBody>
          <a:bodyPr>
            <a:normAutofit fontScale="90000"/>
          </a:bodyPr>
          <a:lstStyle/>
          <a:p>
            <a:r>
              <a:rPr lang="en-US" dirty="0"/>
              <a:t>Transportation/Subsistence (cont.)</a:t>
            </a:r>
          </a:p>
        </p:txBody>
      </p:sp>
      <p:sp>
        <p:nvSpPr>
          <p:cNvPr id="3" name="Content Placeholder 2">
            <a:extLst>
              <a:ext uri="{FF2B5EF4-FFF2-40B4-BE49-F238E27FC236}">
                <a16:creationId xmlns:a16="http://schemas.microsoft.com/office/drawing/2014/main" id="{8E15DADA-3EB9-45AD-AF5A-EF1C5EBA983F}"/>
              </a:ext>
            </a:extLst>
          </p:cNvPr>
          <p:cNvSpPr>
            <a:spLocks noGrp="1"/>
          </p:cNvSpPr>
          <p:nvPr>
            <p:ph idx="1"/>
          </p:nvPr>
        </p:nvSpPr>
        <p:spPr/>
        <p:txBody>
          <a:bodyPr>
            <a:normAutofit fontScale="55000" lnSpcReduction="20000"/>
          </a:bodyPr>
          <a:lstStyle/>
          <a:p>
            <a:r>
              <a:rPr lang="en-US" dirty="0"/>
              <a:t>Public transportation calculation is also affected by this.</a:t>
            </a:r>
          </a:p>
          <a:p>
            <a:pPr lvl="0"/>
            <a:r>
              <a:rPr lang="en-US" b="1" dirty="0"/>
              <a:t>So with the change to the reimbursement for transportation expenses when commuting to and from a training facility outside the worker’s commuting area – we understand that we need to deduct the worker’s commuting area and pay only transportation in excess of the commuting area (and shift the commuting area mileage to WIOA) when the worker is driving his own vehicle. What about public transportation? Are the state’s to only pay a relative share of the cost of public transportation that exceeds the worker’s commuting distance? Otherwise, isn’t the worker riding public transportation receiving the full reimbursement from Trade?</a:t>
            </a:r>
            <a:endParaRPr lang="en-US" dirty="0"/>
          </a:p>
          <a:p>
            <a:r>
              <a:rPr lang="en-US" dirty="0"/>
              <a:t>In Subpart F (Supplemental Assistance), there is </a:t>
            </a:r>
            <a:r>
              <a:rPr lang="en-US" u="sng" dirty="0"/>
              <a:t>no distinction</a:t>
            </a:r>
            <a:r>
              <a:rPr lang="en-US" dirty="0"/>
              <a:t> between public transportation and any other transportation. Additionally, transportation within the commuting area is considered a “supportive service”.  See relevant preamble text and citations below.</a:t>
            </a:r>
          </a:p>
          <a:p>
            <a:r>
              <a:rPr lang="en-US" dirty="0"/>
              <a:t>WIOA or DWG should cover the costs of commuting within the commuting area. Reimbursement (or direct transit pass purchase) would be split between the two funding streams for those using public transportation that goes beyond the commuting area, with WIOA/DWG paying their share for the costs contained within the commuting area and TAA paying for the costs outside the commuting area.  </a:t>
            </a:r>
          </a:p>
          <a:p>
            <a:r>
              <a:rPr lang="en-US" dirty="0"/>
              <a:t>For example, the cost of a ticket or pass can be identified by 1) determining the cost for a ticket from the closest station to the commuting area boundary.  Then 2) determining the cost for a ticket for the total commute that goes outside of the commuting area. Then WIOA/DWG would pay for the ticket in full and TAA would pay the difference between the two costs  </a:t>
            </a:r>
            <a:r>
              <a:rPr lang="en-US" u="sng" dirty="0"/>
              <a:t>OR</a:t>
            </a:r>
            <a:r>
              <a:rPr lang="en-US" dirty="0"/>
              <a:t> TAA could pay for the ticket in full and WIOA/DWG would pay for the portion that is within the commuting area boundary. </a:t>
            </a:r>
            <a:r>
              <a:rPr lang="en-US" b="1" u="sng" dirty="0"/>
              <a:t>If it is a fixed cost and there is no cost difference between a stop within the commuting area and the stop outside of the commuting area – then WIOA/DWG would pay for the ticket/pass and TAA wouldn’t have a portion to pay.  TAA cannot pay for the portion of costs within the commuting area.</a:t>
            </a:r>
            <a:endParaRPr lang="en-US" dirty="0"/>
          </a:p>
        </p:txBody>
      </p:sp>
    </p:spTree>
    <p:extLst>
      <p:ext uri="{BB962C8B-B14F-4D97-AF65-F5344CB8AC3E}">
        <p14:creationId xmlns:p14="http://schemas.microsoft.com/office/powerpoint/2010/main" val="1348937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5378E-1080-41C5-8A47-17C05A571F89}"/>
              </a:ext>
            </a:extLst>
          </p:cNvPr>
          <p:cNvSpPr>
            <a:spLocks noGrp="1"/>
          </p:cNvSpPr>
          <p:nvPr>
            <p:ph type="title"/>
          </p:nvPr>
        </p:nvSpPr>
        <p:spPr>
          <a:xfrm>
            <a:off x="3211010" y="610865"/>
            <a:ext cx="7616143" cy="1003446"/>
          </a:xfrm>
        </p:spPr>
        <p:txBody>
          <a:bodyPr>
            <a:normAutofit fontScale="90000"/>
          </a:bodyPr>
          <a:lstStyle/>
          <a:p>
            <a:r>
              <a:rPr lang="en-US" dirty="0"/>
              <a:t>Transportation/Subsistence (cont.)</a:t>
            </a:r>
          </a:p>
        </p:txBody>
      </p:sp>
      <p:sp>
        <p:nvSpPr>
          <p:cNvPr id="3" name="Content Placeholder 2">
            <a:extLst>
              <a:ext uri="{FF2B5EF4-FFF2-40B4-BE49-F238E27FC236}">
                <a16:creationId xmlns:a16="http://schemas.microsoft.com/office/drawing/2014/main" id="{ED16145E-638E-4AC8-8633-F011C97C898E}"/>
              </a:ext>
            </a:extLst>
          </p:cNvPr>
          <p:cNvSpPr>
            <a:spLocks noGrp="1"/>
          </p:cNvSpPr>
          <p:nvPr>
            <p:ph idx="1"/>
          </p:nvPr>
        </p:nvSpPr>
        <p:spPr/>
        <p:txBody>
          <a:bodyPr>
            <a:normAutofit fontScale="92500" lnSpcReduction="20000"/>
          </a:bodyPr>
          <a:lstStyle/>
          <a:p>
            <a:r>
              <a:rPr lang="en-US" dirty="0"/>
              <a:t>New Form #005a Trade Transportation/Subsistence Assistance Modification</a:t>
            </a:r>
          </a:p>
          <a:p>
            <a:pPr lvl="1"/>
            <a:r>
              <a:rPr lang="en-US" dirty="0"/>
              <a:t>Use for any changes to transportation/subsistence</a:t>
            </a:r>
          </a:p>
          <a:p>
            <a:endParaRPr lang="en-US" dirty="0"/>
          </a:p>
          <a:p>
            <a:r>
              <a:rPr lang="en-US" dirty="0"/>
              <a:t>New Form #005b Trade Transportation/Subsistence Assistance Multiple Location and Out-of-State Subsistence</a:t>
            </a:r>
          </a:p>
          <a:p>
            <a:pPr lvl="1"/>
            <a:r>
              <a:rPr lang="en-US" dirty="0"/>
              <a:t>Use for any participant who attends training at multiple locations (i.e. nursing students who travel to multiple clinical sites for training)</a:t>
            </a:r>
          </a:p>
          <a:p>
            <a:pPr lvl="1"/>
            <a:r>
              <a:rPr lang="en-US" dirty="0"/>
              <a:t>Use for any participant who attends training out-of-state and is paid subsistence</a:t>
            </a:r>
          </a:p>
          <a:p>
            <a:endParaRPr lang="en-US" dirty="0"/>
          </a:p>
          <a:p>
            <a:r>
              <a:rPr lang="en-US" dirty="0"/>
              <a:t>These forms are attached to the original Form #005 after completion.  Form #005 has the certification/signature sections for the participant and career planner and the appeal rights.</a:t>
            </a:r>
          </a:p>
          <a:p>
            <a:pPr marL="0" indent="0">
              <a:buNone/>
            </a:pPr>
            <a:endParaRPr lang="en-US" dirty="0"/>
          </a:p>
        </p:txBody>
      </p:sp>
    </p:spTree>
    <p:extLst>
      <p:ext uri="{BB962C8B-B14F-4D97-AF65-F5344CB8AC3E}">
        <p14:creationId xmlns:p14="http://schemas.microsoft.com/office/powerpoint/2010/main" val="713538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E6A0B-8B9E-4BE1-80B0-328A088269D0}"/>
              </a:ext>
            </a:extLst>
          </p:cNvPr>
          <p:cNvSpPr>
            <a:spLocks noGrp="1"/>
          </p:cNvSpPr>
          <p:nvPr>
            <p:ph type="title"/>
          </p:nvPr>
        </p:nvSpPr>
        <p:spPr>
          <a:xfrm>
            <a:off x="3211010" y="610865"/>
            <a:ext cx="7616143" cy="1048602"/>
          </a:xfrm>
        </p:spPr>
        <p:txBody>
          <a:bodyPr>
            <a:normAutofit fontScale="90000"/>
          </a:bodyPr>
          <a:lstStyle/>
          <a:p>
            <a:r>
              <a:rPr lang="en-US" dirty="0"/>
              <a:t>Bi-Weekly Attendance Verification</a:t>
            </a:r>
          </a:p>
        </p:txBody>
      </p:sp>
      <p:sp>
        <p:nvSpPr>
          <p:cNvPr id="3" name="Content Placeholder 2">
            <a:extLst>
              <a:ext uri="{FF2B5EF4-FFF2-40B4-BE49-F238E27FC236}">
                <a16:creationId xmlns:a16="http://schemas.microsoft.com/office/drawing/2014/main" id="{818693E8-4AEB-4A00-B238-CF824DBE2BCE}"/>
              </a:ext>
            </a:extLst>
          </p:cNvPr>
          <p:cNvSpPr>
            <a:spLocks noGrp="1"/>
          </p:cNvSpPr>
          <p:nvPr>
            <p:ph idx="1"/>
          </p:nvPr>
        </p:nvSpPr>
        <p:spPr/>
        <p:txBody>
          <a:bodyPr>
            <a:normAutofit lnSpcReduction="10000"/>
          </a:bodyPr>
          <a:lstStyle/>
          <a:p>
            <a:r>
              <a:rPr lang="en-US" dirty="0"/>
              <a:t>Form #006a Bi-Weekly Verification of Trade Training Attendance</a:t>
            </a:r>
          </a:p>
          <a:p>
            <a:r>
              <a:rPr lang="en-US" dirty="0"/>
              <a:t>Added questions 4-6 at top of form for participant to answer.</a:t>
            </a:r>
          </a:p>
          <a:p>
            <a:r>
              <a:rPr lang="en-US" dirty="0"/>
              <a:t>Changed course attendance section slightly</a:t>
            </a:r>
          </a:p>
          <a:p>
            <a:r>
              <a:rPr lang="en-US" dirty="0"/>
              <a:t>Must mark “P” for present and “A” for absences.  Absences must be explained in question 4 at top of form</a:t>
            </a:r>
          </a:p>
          <a:p>
            <a:r>
              <a:rPr lang="en-US" dirty="0"/>
              <a:t>Removed questions about number of hours not in attendance (boxes 9 and 16) from previous form.</a:t>
            </a:r>
          </a:p>
          <a:p>
            <a:r>
              <a:rPr lang="en-US" dirty="0"/>
              <a:t>Added online course verification requirements.</a:t>
            </a:r>
          </a:p>
          <a:p>
            <a:r>
              <a:rPr lang="en-US" dirty="0"/>
              <a:t>Additional page for any participant taking more than 4 courses.</a:t>
            </a:r>
          </a:p>
        </p:txBody>
      </p:sp>
    </p:spTree>
    <p:extLst>
      <p:ext uri="{BB962C8B-B14F-4D97-AF65-F5344CB8AC3E}">
        <p14:creationId xmlns:p14="http://schemas.microsoft.com/office/powerpoint/2010/main" val="3443975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95D29-D604-4A95-9FC6-AF12E2757EF2}"/>
              </a:ext>
            </a:extLst>
          </p:cNvPr>
          <p:cNvSpPr>
            <a:spLocks noGrp="1"/>
          </p:cNvSpPr>
          <p:nvPr>
            <p:ph type="title"/>
          </p:nvPr>
        </p:nvSpPr>
        <p:spPr/>
        <p:txBody>
          <a:bodyPr>
            <a:normAutofit fontScale="90000"/>
          </a:bodyPr>
          <a:lstStyle/>
          <a:p>
            <a:r>
              <a:rPr lang="en-US" dirty="0"/>
              <a:t>RTAA</a:t>
            </a:r>
          </a:p>
        </p:txBody>
      </p:sp>
      <p:sp>
        <p:nvSpPr>
          <p:cNvPr id="3" name="Content Placeholder 2">
            <a:extLst>
              <a:ext uri="{FF2B5EF4-FFF2-40B4-BE49-F238E27FC236}">
                <a16:creationId xmlns:a16="http://schemas.microsoft.com/office/drawing/2014/main" id="{E5AB56C9-1A77-42E2-BF79-827BBE078006}"/>
              </a:ext>
            </a:extLst>
          </p:cNvPr>
          <p:cNvSpPr>
            <a:spLocks noGrp="1"/>
          </p:cNvSpPr>
          <p:nvPr>
            <p:ph idx="1"/>
          </p:nvPr>
        </p:nvSpPr>
        <p:spPr/>
        <p:txBody>
          <a:bodyPr/>
          <a:lstStyle/>
          <a:p>
            <a:r>
              <a:rPr lang="en-US" dirty="0"/>
              <a:t>Form #011 IDES RTAA Application Approval Denial</a:t>
            </a:r>
          </a:p>
          <a:p>
            <a:r>
              <a:rPr lang="en-US" dirty="0"/>
              <a:t>Minor change to language on application in beginning paragraph</a:t>
            </a:r>
          </a:p>
          <a:p>
            <a:r>
              <a:rPr lang="en-US" dirty="0"/>
              <a:t>Regulations now require overtime wages and bonuses to be taken into calculations and monetary redeterminations will be made regularly for </a:t>
            </a:r>
            <a:r>
              <a:rPr lang="en-US"/>
              <a:t>RTAA participants.</a:t>
            </a:r>
            <a:endParaRPr lang="en-US" dirty="0"/>
          </a:p>
        </p:txBody>
      </p:sp>
    </p:spTree>
    <p:extLst>
      <p:ext uri="{BB962C8B-B14F-4D97-AF65-F5344CB8AC3E}">
        <p14:creationId xmlns:p14="http://schemas.microsoft.com/office/powerpoint/2010/main" val="2428006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1010" y="610865"/>
            <a:ext cx="7616143" cy="1116335"/>
          </a:xfrm>
        </p:spPr>
        <p:txBody>
          <a:bodyPr>
            <a:normAutofit/>
          </a:bodyPr>
          <a:lstStyle/>
          <a:p>
            <a:r>
              <a:rPr lang="en-US" dirty="0"/>
              <a:t>New Trade Regulations</a:t>
            </a:r>
          </a:p>
        </p:txBody>
      </p:sp>
      <p:sp>
        <p:nvSpPr>
          <p:cNvPr id="3" name="Content Placeholder 2"/>
          <p:cNvSpPr>
            <a:spLocks noGrp="1"/>
          </p:cNvSpPr>
          <p:nvPr>
            <p:ph idx="1"/>
          </p:nvPr>
        </p:nvSpPr>
        <p:spPr/>
        <p:txBody>
          <a:bodyPr>
            <a:normAutofit lnSpcReduction="10000"/>
          </a:bodyPr>
          <a:lstStyle/>
          <a:p>
            <a:r>
              <a:rPr lang="en-US" dirty="0"/>
              <a:t>Effective September 21, 2020</a:t>
            </a:r>
          </a:p>
          <a:p>
            <a:r>
              <a:rPr lang="en-US" dirty="0"/>
              <a:t>Similar to  already existing 2015 provisions</a:t>
            </a:r>
          </a:p>
          <a:p>
            <a:pPr lvl="1"/>
            <a:r>
              <a:rPr lang="en-US" dirty="0"/>
              <a:t>Significant changes to:</a:t>
            </a:r>
          </a:p>
          <a:p>
            <a:pPr lvl="2"/>
            <a:r>
              <a:rPr lang="en-US" dirty="0"/>
              <a:t>IEP requirements</a:t>
            </a:r>
          </a:p>
          <a:p>
            <a:pPr lvl="2"/>
            <a:r>
              <a:rPr lang="en-US" dirty="0"/>
              <a:t>Assessment requirements</a:t>
            </a:r>
          </a:p>
          <a:p>
            <a:pPr lvl="2"/>
            <a:r>
              <a:rPr lang="en-US" dirty="0"/>
              <a:t>Transportation</a:t>
            </a:r>
          </a:p>
          <a:p>
            <a:pPr lvl="2"/>
            <a:r>
              <a:rPr lang="en-US" dirty="0"/>
              <a:t>Job Search</a:t>
            </a:r>
          </a:p>
          <a:p>
            <a:pPr lvl="2"/>
            <a:r>
              <a:rPr lang="en-US" dirty="0"/>
              <a:t>Merit Staffing requirement</a:t>
            </a:r>
          </a:p>
          <a:p>
            <a:r>
              <a:rPr lang="en-US" dirty="0"/>
              <a:t>Reference to trade-affected workers as participants on all forms</a:t>
            </a:r>
          </a:p>
          <a:p>
            <a:r>
              <a:rPr lang="en-US" dirty="0"/>
              <a:t>Policy update forthcoming</a:t>
            </a:r>
          </a:p>
        </p:txBody>
      </p:sp>
    </p:spTree>
    <p:extLst>
      <p:ext uri="{BB962C8B-B14F-4D97-AF65-F5344CB8AC3E}">
        <p14:creationId xmlns:p14="http://schemas.microsoft.com/office/powerpoint/2010/main" val="13656814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EA3758-93A4-4BFA-A88E-CA226E36FE58}"/>
              </a:ext>
            </a:extLst>
          </p:cNvPr>
          <p:cNvSpPr>
            <a:spLocks noGrp="1"/>
          </p:cNvSpPr>
          <p:nvPr>
            <p:ph type="title"/>
          </p:nvPr>
        </p:nvSpPr>
        <p:spPr>
          <a:xfrm>
            <a:off x="3211010" y="610865"/>
            <a:ext cx="7616143" cy="1003446"/>
          </a:xfrm>
        </p:spPr>
        <p:txBody>
          <a:bodyPr>
            <a:normAutofit/>
          </a:bodyPr>
          <a:lstStyle/>
          <a:p>
            <a:r>
              <a:rPr lang="en-US" dirty="0"/>
              <a:t>Job Search</a:t>
            </a:r>
          </a:p>
        </p:txBody>
      </p:sp>
      <p:sp>
        <p:nvSpPr>
          <p:cNvPr id="3" name="Content Placeholder 2">
            <a:extLst>
              <a:ext uri="{FF2B5EF4-FFF2-40B4-BE49-F238E27FC236}">
                <a16:creationId xmlns:a16="http://schemas.microsoft.com/office/drawing/2014/main" id="{182B6E99-231B-401F-B865-97A67C1FE7C2}"/>
              </a:ext>
            </a:extLst>
          </p:cNvPr>
          <p:cNvSpPr>
            <a:spLocks noGrp="1"/>
          </p:cNvSpPr>
          <p:nvPr>
            <p:ph idx="1"/>
          </p:nvPr>
        </p:nvSpPr>
        <p:spPr/>
        <p:txBody>
          <a:bodyPr>
            <a:normAutofit fontScale="92500" lnSpcReduction="10000"/>
          </a:bodyPr>
          <a:lstStyle/>
          <a:p>
            <a:r>
              <a:rPr lang="en-US" dirty="0"/>
              <a:t>Form #012 Application for Out-of-Area Job Search Allowance</a:t>
            </a:r>
          </a:p>
          <a:p>
            <a:r>
              <a:rPr lang="en-US" dirty="0"/>
              <a:t>Form #012a Reconciliation of Trade Out-of-Area Job Search Allowance</a:t>
            </a:r>
          </a:p>
          <a:p>
            <a:r>
              <a:rPr lang="en-US" dirty="0"/>
              <a:t>Form #012b Trade Job Interview Confirmation Letter</a:t>
            </a:r>
          </a:p>
          <a:p>
            <a:r>
              <a:rPr lang="en-US" dirty="0"/>
              <a:t>Form #012c Trade Out-of-Area Job Search Job Fair Activity Verification</a:t>
            </a:r>
          </a:p>
          <a:p>
            <a:r>
              <a:rPr lang="en-US" dirty="0"/>
              <a:t>Form #012d Trade Out-of-Area Job Search LWIA Workshops Verification</a:t>
            </a:r>
          </a:p>
          <a:p>
            <a:r>
              <a:rPr lang="en-US" dirty="0"/>
              <a:t>Significant changes to Job Search</a:t>
            </a:r>
          </a:p>
          <a:p>
            <a:r>
              <a:rPr lang="en-US" dirty="0"/>
              <a:t>Work on updating forms and instructions</a:t>
            </a:r>
          </a:p>
          <a:p>
            <a:r>
              <a:rPr lang="en-US" dirty="0"/>
              <a:t>Contact Sheila Sloan or Susan Boggs for further assistance if you have a participant who is requesting Job Search assistance.</a:t>
            </a:r>
          </a:p>
        </p:txBody>
      </p:sp>
    </p:spTree>
    <p:extLst>
      <p:ext uri="{BB962C8B-B14F-4D97-AF65-F5344CB8AC3E}">
        <p14:creationId xmlns:p14="http://schemas.microsoft.com/office/powerpoint/2010/main" val="28222666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64592-B824-4907-BBB5-48E737697D74}"/>
              </a:ext>
            </a:extLst>
          </p:cNvPr>
          <p:cNvSpPr>
            <a:spLocks noGrp="1"/>
          </p:cNvSpPr>
          <p:nvPr>
            <p:ph type="title"/>
          </p:nvPr>
        </p:nvSpPr>
        <p:spPr/>
        <p:txBody>
          <a:bodyPr>
            <a:normAutofit fontScale="90000"/>
          </a:bodyPr>
          <a:lstStyle/>
          <a:p>
            <a:r>
              <a:rPr lang="en-US" dirty="0"/>
              <a:t>State Merit Staffing Provision</a:t>
            </a:r>
          </a:p>
        </p:txBody>
      </p:sp>
      <p:sp>
        <p:nvSpPr>
          <p:cNvPr id="3" name="Content Placeholder 2">
            <a:extLst>
              <a:ext uri="{FF2B5EF4-FFF2-40B4-BE49-F238E27FC236}">
                <a16:creationId xmlns:a16="http://schemas.microsoft.com/office/drawing/2014/main" id="{4E3015A1-3D89-4FE5-B3CD-BDD80364CE17}"/>
              </a:ext>
            </a:extLst>
          </p:cNvPr>
          <p:cNvSpPr>
            <a:spLocks noGrp="1"/>
          </p:cNvSpPr>
          <p:nvPr>
            <p:ph idx="1"/>
          </p:nvPr>
        </p:nvSpPr>
        <p:spPr/>
        <p:txBody>
          <a:bodyPr>
            <a:normAutofit/>
          </a:bodyPr>
          <a:lstStyle/>
          <a:p>
            <a:r>
              <a:rPr lang="en-US" dirty="0"/>
              <a:t>618.890 Staffing Flexibility</a:t>
            </a:r>
          </a:p>
          <a:p>
            <a:r>
              <a:rPr lang="en-US" dirty="0"/>
              <a:t>New regulations allow the provision of case management services by non-state merit staff</a:t>
            </a:r>
          </a:p>
          <a:p>
            <a:r>
              <a:rPr lang="en-US" dirty="0"/>
              <a:t>State Merit Staff are still required to make final determination of eligibility for TAA program benefits.</a:t>
            </a:r>
          </a:p>
          <a:p>
            <a:r>
              <a:rPr lang="en-US" dirty="0"/>
              <a:t>Requirements for submission of approvals has not changed</a:t>
            </a:r>
          </a:p>
        </p:txBody>
      </p:sp>
    </p:spTree>
    <p:extLst>
      <p:ext uri="{BB962C8B-B14F-4D97-AF65-F5344CB8AC3E}">
        <p14:creationId xmlns:p14="http://schemas.microsoft.com/office/powerpoint/2010/main" val="1879449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8F16D-E794-4275-823C-4A0BEFE87813}"/>
              </a:ext>
            </a:extLst>
          </p:cNvPr>
          <p:cNvSpPr>
            <a:spLocks noGrp="1"/>
          </p:cNvSpPr>
          <p:nvPr>
            <p:ph type="title"/>
          </p:nvPr>
        </p:nvSpPr>
        <p:spPr/>
        <p:txBody>
          <a:bodyPr>
            <a:normAutofit fontScale="90000"/>
          </a:bodyPr>
          <a:lstStyle/>
          <a:p>
            <a:r>
              <a:rPr lang="en-US" dirty="0"/>
              <a:t>Websites/Resources</a:t>
            </a:r>
          </a:p>
        </p:txBody>
      </p:sp>
      <p:sp>
        <p:nvSpPr>
          <p:cNvPr id="3" name="Content Placeholder 2">
            <a:extLst>
              <a:ext uri="{FF2B5EF4-FFF2-40B4-BE49-F238E27FC236}">
                <a16:creationId xmlns:a16="http://schemas.microsoft.com/office/drawing/2014/main" id="{9FE5F921-9510-48E1-97BA-F93695B53AEA}"/>
              </a:ext>
            </a:extLst>
          </p:cNvPr>
          <p:cNvSpPr>
            <a:spLocks noGrp="1"/>
          </p:cNvSpPr>
          <p:nvPr>
            <p:ph idx="1"/>
          </p:nvPr>
        </p:nvSpPr>
        <p:spPr/>
        <p:txBody>
          <a:bodyPr>
            <a:normAutofit fontScale="85000" lnSpcReduction="10000"/>
          </a:bodyPr>
          <a:lstStyle/>
          <a:p>
            <a:r>
              <a:rPr lang="en-US" dirty="0"/>
              <a:t>Illinois </a:t>
            </a:r>
            <a:r>
              <a:rPr lang="en-US" dirty="0" err="1"/>
              <a:t>workNet</a:t>
            </a:r>
            <a:r>
              <a:rPr lang="en-US" dirty="0"/>
              <a:t> Trade Forms</a:t>
            </a:r>
          </a:p>
          <a:p>
            <a:pPr lvl="1"/>
            <a:r>
              <a:rPr lang="en-US" dirty="0">
                <a:hlinkClick r:id="rId2"/>
              </a:rPr>
              <a:t>https://www.illinoisworknet.com/partners/LayoffRecovery/Pages/TradeProgramForms.aspx</a:t>
            </a:r>
            <a:endParaRPr lang="en-US" dirty="0"/>
          </a:p>
          <a:p>
            <a:endParaRPr lang="en-US" dirty="0"/>
          </a:p>
          <a:p>
            <a:r>
              <a:rPr lang="en-US" dirty="0"/>
              <a:t>US Department of Labor Trade Program Website</a:t>
            </a:r>
          </a:p>
          <a:p>
            <a:pPr lvl="1"/>
            <a:r>
              <a:rPr lang="en-US" dirty="0">
                <a:hlinkClick r:id="rId3"/>
              </a:rPr>
              <a:t>www.dol.gov/agencies/eta/tradeact</a:t>
            </a:r>
            <a:r>
              <a:rPr lang="en-US" dirty="0"/>
              <a:t> </a:t>
            </a:r>
          </a:p>
          <a:p>
            <a:endParaRPr lang="en-US" dirty="0"/>
          </a:p>
          <a:p>
            <a:r>
              <a:rPr lang="en-US" dirty="0"/>
              <a:t>Illinois Workforce Development System (IWDS)</a:t>
            </a:r>
          </a:p>
          <a:p>
            <a:pPr lvl="1"/>
            <a:r>
              <a:rPr lang="en-US" dirty="0">
                <a:hlinkClick r:id="rId4"/>
              </a:rPr>
              <a:t>https://iwds.dceo.Illinois.gov/iwds/staffhome.html</a:t>
            </a:r>
            <a:endParaRPr lang="en-US" dirty="0"/>
          </a:p>
          <a:p>
            <a:pPr lvl="1"/>
            <a:endParaRPr lang="en-US" dirty="0"/>
          </a:p>
          <a:p>
            <a:r>
              <a:rPr lang="en-US" dirty="0"/>
              <a:t>US General Services Administration (GSA)</a:t>
            </a:r>
          </a:p>
          <a:p>
            <a:pPr lvl="1"/>
            <a:r>
              <a:rPr lang="en-US" dirty="0">
                <a:hlinkClick r:id="rId5"/>
              </a:rPr>
              <a:t>http://www.gsa.gov</a:t>
            </a:r>
            <a:endParaRPr lang="en-US" dirty="0"/>
          </a:p>
          <a:p>
            <a:endParaRPr lang="en-US" dirty="0"/>
          </a:p>
        </p:txBody>
      </p:sp>
    </p:spTree>
    <p:extLst>
      <p:ext uri="{BB962C8B-B14F-4D97-AF65-F5344CB8AC3E}">
        <p14:creationId xmlns:p14="http://schemas.microsoft.com/office/powerpoint/2010/main" val="38739755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9A0F4B-604B-4B41-A5B8-ED3B030CC565}"/>
              </a:ext>
            </a:extLst>
          </p:cNvPr>
          <p:cNvSpPr>
            <a:spLocks noGrp="1"/>
          </p:cNvSpPr>
          <p:nvPr>
            <p:ph type="title"/>
          </p:nvPr>
        </p:nvSpPr>
        <p:spPr/>
        <p:txBody>
          <a:bodyPr>
            <a:normAutofit fontScale="90000"/>
          </a:bodyPr>
          <a:lstStyle/>
          <a:p>
            <a:r>
              <a:rPr lang="en-US" dirty="0"/>
              <a:t>Websites/Resources</a:t>
            </a:r>
          </a:p>
        </p:txBody>
      </p:sp>
      <p:sp>
        <p:nvSpPr>
          <p:cNvPr id="3" name="Content Placeholder 2">
            <a:extLst>
              <a:ext uri="{FF2B5EF4-FFF2-40B4-BE49-F238E27FC236}">
                <a16:creationId xmlns:a16="http://schemas.microsoft.com/office/drawing/2014/main" id="{AA2B49A2-E529-40B8-84A7-5D466DE9BBB9}"/>
              </a:ext>
            </a:extLst>
          </p:cNvPr>
          <p:cNvSpPr>
            <a:spLocks noGrp="1"/>
          </p:cNvSpPr>
          <p:nvPr>
            <p:ph idx="1"/>
          </p:nvPr>
        </p:nvSpPr>
        <p:spPr/>
        <p:txBody>
          <a:bodyPr/>
          <a:lstStyle/>
          <a:p>
            <a:r>
              <a:rPr lang="en-US" dirty="0"/>
              <a:t>20 CFR 618 (Advance Copy)</a:t>
            </a:r>
          </a:p>
          <a:p>
            <a:pPr lvl="1"/>
            <a:r>
              <a:rPr lang="en-US" dirty="0"/>
              <a:t>TAA Program Regulations</a:t>
            </a:r>
          </a:p>
          <a:p>
            <a:pPr lvl="2"/>
            <a:r>
              <a:rPr lang="en-US" dirty="0">
                <a:hlinkClick r:id="rId2"/>
              </a:rPr>
              <a:t>www.dol.gov/sites/dolgov/files/ETA/tradeact/pdfs/TAA_Final_Rule_1205_AB78.pdf</a:t>
            </a:r>
            <a:endParaRPr lang="en-US" dirty="0"/>
          </a:p>
          <a:p>
            <a:r>
              <a:rPr lang="en-US" dirty="0"/>
              <a:t>Trade Act of 1974, as amended</a:t>
            </a:r>
          </a:p>
          <a:p>
            <a:pPr lvl="1"/>
            <a:r>
              <a:rPr lang="en-US" dirty="0"/>
              <a:t>Official US Code version of the Trade Act</a:t>
            </a:r>
          </a:p>
          <a:p>
            <a:pPr lvl="2"/>
            <a:r>
              <a:rPr lang="en-US" dirty="0">
                <a:hlinkClick r:id="rId3"/>
              </a:rPr>
              <a:t>uscode.house.gov/browse/prelim@title19/chapter12/subchapter2/part2&amp;edition=prelim</a:t>
            </a:r>
            <a:r>
              <a:rPr lang="en-US" dirty="0"/>
              <a:t> </a:t>
            </a:r>
          </a:p>
          <a:p>
            <a:endParaRPr lang="en-US" dirty="0"/>
          </a:p>
        </p:txBody>
      </p:sp>
    </p:spTree>
    <p:extLst>
      <p:ext uri="{BB962C8B-B14F-4D97-AF65-F5344CB8AC3E}">
        <p14:creationId xmlns:p14="http://schemas.microsoft.com/office/powerpoint/2010/main" val="1639343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0D8BD-4BEA-4F5C-BD40-92898FFE6190}"/>
              </a:ext>
            </a:extLst>
          </p:cNvPr>
          <p:cNvSpPr>
            <a:spLocks noGrp="1"/>
          </p:cNvSpPr>
          <p:nvPr>
            <p:ph type="title"/>
          </p:nvPr>
        </p:nvSpPr>
        <p:spPr/>
        <p:txBody>
          <a:bodyPr>
            <a:normAutofit fontScale="90000"/>
          </a:bodyPr>
          <a:lstStyle/>
          <a:p>
            <a:r>
              <a:rPr lang="en-US" dirty="0"/>
              <a:t>DCEO Trade Contacts</a:t>
            </a:r>
          </a:p>
        </p:txBody>
      </p:sp>
      <p:sp>
        <p:nvSpPr>
          <p:cNvPr id="3" name="Content Placeholder 2">
            <a:extLst>
              <a:ext uri="{FF2B5EF4-FFF2-40B4-BE49-F238E27FC236}">
                <a16:creationId xmlns:a16="http://schemas.microsoft.com/office/drawing/2014/main" id="{9C93D30C-B420-4979-958D-3BE92BCC81A5}"/>
              </a:ext>
            </a:extLst>
          </p:cNvPr>
          <p:cNvSpPr>
            <a:spLocks noGrp="1"/>
          </p:cNvSpPr>
          <p:nvPr>
            <p:ph sz="half" idx="1"/>
          </p:nvPr>
        </p:nvSpPr>
        <p:spPr>
          <a:xfrm>
            <a:off x="838200" y="1825625"/>
            <a:ext cx="5181600" cy="4351338"/>
          </a:xfrm>
        </p:spPr>
        <p:txBody>
          <a:bodyPr>
            <a:normAutofit lnSpcReduction="10000"/>
          </a:bodyPr>
          <a:lstStyle/>
          <a:p>
            <a:pPr marL="0" indent="0">
              <a:buNone/>
            </a:pPr>
            <a:r>
              <a:rPr lang="en-US" dirty="0"/>
              <a:t>Susan Boggs</a:t>
            </a:r>
          </a:p>
          <a:p>
            <a:pPr marL="0" indent="0">
              <a:buNone/>
            </a:pPr>
            <a:r>
              <a:rPr lang="en-US" dirty="0"/>
              <a:t>TAA Coordinator</a:t>
            </a:r>
          </a:p>
          <a:p>
            <a:pPr marL="0" indent="0">
              <a:buNone/>
            </a:pPr>
            <a:r>
              <a:rPr lang="en-US" dirty="0">
                <a:hlinkClick r:id="rId2"/>
              </a:rPr>
              <a:t>susan.boggs@illinois.gov</a:t>
            </a:r>
            <a:endParaRPr lang="en-US" dirty="0"/>
          </a:p>
          <a:p>
            <a:pPr marL="0" indent="0">
              <a:buNone/>
            </a:pPr>
            <a:r>
              <a:rPr lang="en-US" dirty="0"/>
              <a:t>217-558-2474</a:t>
            </a:r>
          </a:p>
          <a:p>
            <a:pPr marL="0" indent="0">
              <a:buNone/>
            </a:pPr>
            <a:endParaRPr lang="en-US" dirty="0"/>
          </a:p>
          <a:p>
            <a:pPr marL="0" indent="0">
              <a:buNone/>
            </a:pPr>
            <a:r>
              <a:rPr lang="en-US" dirty="0"/>
              <a:t>Sheila Sloan</a:t>
            </a:r>
          </a:p>
          <a:p>
            <a:pPr marL="0" indent="0">
              <a:buNone/>
            </a:pPr>
            <a:r>
              <a:rPr lang="en-US" dirty="0"/>
              <a:t>Quality Assurance</a:t>
            </a:r>
          </a:p>
          <a:p>
            <a:pPr marL="0" indent="0">
              <a:buNone/>
            </a:pPr>
            <a:r>
              <a:rPr lang="en-US" dirty="0">
                <a:hlinkClick r:id="rId3"/>
              </a:rPr>
              <a:t>sheila.sloan@illinois.gov</a:t>
            </a:r>
            <a:endParaRPr lang="en-US" dirty="0"/>
          </a:p>
          <a:p>
            <a:pPr marL="0" indent="0">
              <a:buNone/>
            </a:pPr>
            <a:r>
              <a:rPr lang="en-US" dirty="0"/>
              <a:t>217-685-2513</a:t>
            </a:r>
          </a:p>
          <a:p>
            <a:endParaRPr lang="en-US" dirty="0"/>
          </a:p>
        </p:txBody>
      </p:sp>
      <p:sp>
        <p:nvSpPr>
          <p:cNvPr id="4" name="Content Placeholder 3">
            <a:extLst>
              <a:ext uri="{FF2B5EF4-FFF2-40B4-BE49-F238E27FC236}">
                <a16:creationId xmlns:a16="http://schemas.microsoft.com/office/drawing/2014/main" id="{C15E8274-A75B-494D-87EE-8E58AE209AD6}"/>
              </a:ext>
            </a:extLst>
          </p:cNvPr>
          <p:cNvSpPr>
            <a:spLocks noGrp="1"/>
          </p:cNvSpPr>
          <p:nvPr>
            <p:ph sz="half" idx="2"/>
          </p:nvPr>
        </p:nvSpPr>
        <p:spPr/>
        <p:txBody>
          <a:bodyPr>
            <a:normAutofit lnSpcReduction="10000"/>
          </a:bodyPr>
          <a:lstStyle/>
          <a:p>
            <a:pPr marL="0" indent="0">
              <a:buNone/>
            </a:pPr>
            <a:r>
              <a:rPr lang="en-US" dirty="0"/>
              <a:t>Crystal Bigelow</a:t>
            </a:r>
          </a:p>
          <a:p>
            <a:pPr marL="0" indent="0">
              <a:buNone/>
            </a:pPr>
            <a:r>
              <a:rPr lang="en-US" dirty="0"/>
              <a:t>Trade Grants</a:t>
            </a:r>
          </a:p>
          <a:p>
            <a:pPr marL="0" indent="0">
              <a:buNone/>
            </a:pPr>
            <a:r>
              <a:rPr lang="en-US" dirty="0">
                <a:hlinkClick r:id="rId4"/>
              </a:rPr>
              <a:t>crystal.Bigelow@illinois.gov</a:t>
            </a:r>
            <a:endParaRPr lang="en-US" dirty="0"/>
          </a:p>
          <a:p>
            <a:pPr marL="0" indent="0">
              <a:buNone/>
            </a:pPr>
            <a:r>
              <a:rPr lang="en-US" dirty="0"/>
              <a:t>217-558-2422</a:t>
            </a:r>
          </a:p>
          <a:p>
            <a:endParaRPr lang="en-US" dirty="0"/>
          </a:p>
          <a:p>
            <a:pPr marL="0" indent="0">
              <a:buNone/>
            </a:pPr>
            <a:r>
              <a:rPr lang="en-US" dirty="0"/>
              <a:t>Lori Graham</a:t>
            </a:r>
          </a:p>
          <a:p>
            <a:pPr marL="0" indent="0">
              <a:buNone/>
            </a:pPr>
            <a:r>
              <a:rPr lang="en-US" dirty="0"/>
              <a:t>Case Manager</a:t>
            </a:r>
          </a:p>
          <a:p>
            <a:pPr marL="0" indent="0">
              <a:buNone/>
            </a:pPr>
            <a:r>
              <a:rPr lang="en-US" dirty="0"/>
              <a:t> </a:t>
            </a:r>
            <a:r>
              <a:rPr lang="en-US" dirty="0">
                <a:hlinkClick r:id="rId5"/>
              </a:rPr>
              <a:t>lori.graham@Illinois.gov</a:t>
            </a:r>
            <a:endParaRPr lang="en-US" dirty="0"/>
          </a:p>
          <a:p>
            <a:pPr marL="0" indent="0">
              <a:buNone/>
            </a:pPr>
            <a:r>
              <a:rPr lang="en-US" dirty="0"/>
              <a:t> 309-830-8458</a:t>
            </a:r>
          </a:p>
        </p:txBody>
      </p:sp>
    </p:spTree>
    <p:extLst>
      <p:ext uri="{BB962C8B-B14F-4D97-AF65-F5344CB8AC3E}">
        <p14:creationId xmlns:p14="http://schemas.microsoft.com/office/powerpoint/2010/main" val="295058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DC582-B321-40B2-87B0-27A0DB0FDA85}"/>
              </a:ext>
            </a:extLst>
          </p:cNvPr>
          <p:cNvSpPr>
            <a:spLocks noGrp="1"/>
          </p:cNvSpPr>
          <p:nvPr>
            <p:ph type="title"/>
          </p:nvPr>
        </p:nvSpPr>
        <p:spPr/>
        <p:txBody>
          <a:bodyPr>
            <a:normAutofit fontScale="90000"/>
          </a:bodyPr>
          <a:lstStyle/>
          <a:p>
            <a:r>
              <a:rPr lang="en-US" dirty="0"/>
              <a:t>IDES Trade Unit Contacts</a:t>
            </a:r>
          </a:p>
        </p:txBody>
      </p:sp>
      <p:sp>
        <p:nvSpPr>
          <p:cNvPr id="3" name="Content Placeholder 2">
            <a:extLst>
              <a:ext uri="{FF2B5EF4-FFF2-40B4-BE49-F238E27FC236}">
                <a16:creationId xmlns:a16="http://schemas.microsoft.com/office/drawing/2014/main" id="{E0CB73C8-FA77-4E98-9D56-7535C2095B1D}"/>
              </a:ext>
            </a:extLst>
          </p:cNvPr>
          <p:cNvSpPr>
            <a:spLocks noGrp="1"/>
          </p:cNvSpPr>
          <p:nvPr>
            <p:ph sz="half" idx="1"/>
          </p:nvPr>
        </p:nvSpPr>
        <p:spPr>
          <a:xfrm>
            <a:off x="838200" y="1825625"/>
            <a:ext cx="5181600" cy="4351338"/>
          </a:xfrm>
        </p:spPr>
        <p:txBody>
          <a:bodyPr>
            <a:normAutofit/>
          </a:bodyPr>
          <a:lstStyle/>
          <a:p>
            <a:pPr marL="0" indent="0">
              <a:buNone/>
            </a:pPr>
            <a:r>
              <a:rPr lang="en-US" dirty="0"/>
              <a:t>John Ferry</a:t>
            </a:r>
          </a:p>
          <a:p>
            <a:pPr marL="0" indent="0">
              <a:buNone/>
            </a:pPr>
            <a:r>
              <a:rPr lang="en-US" dirty="0"/>
              <a:t>Special Programs Manager</a:t>
            </a:r>
          </a:p>
          <a:p>
            <a:pPr marL="0" indent="0">
              <a:buNone/>
            </a:pPr>
            <a:r>
              <a:rPr lang="en-US" dirty="0">
                <a:hlinkClick r:id="rId2"/>
              </a:rPr>
              <a:t>john.ferry@illinois.gov</a:t>
            </a:r>
            <a:endParaRPr lang="en-US" dirty="0"/>
          </a:p>
          <a:p>
            <a:pPr marL="0" indent="0">
              <a:buNone/>
            </a:pPr>
            <a:endParaRPr lang="en-US" dirty="0"/>
          </a:p>
          <a:p>
            <a:pPr marL="0" indent="0">
              <a:buNone/>
            </a:pPr>
            <a:r>
              <a:rPr lang="en-US" dirty="0"/>
              <a:t>Erik Hack</a:t>
            </a:r>
          </a:p>
          <a:p>
            <a:pPr marL="0" indent="0">
              <a:buNone/>
            </a:pPr>
            <a:r>
              <a:rPr lang="en-US" dirty="0"/>
              <a:t>ATAA/RTAA Coordinator</a:t>
            </a:r>
          </a:p>
          <a:p>
            <a:pPr marL="0" indent="0">
              <a:buNone/>
            </a:pPr>
            <a:r>
              <a:rPr lang="en-US" dirty="0">
                <a:hlinkClick r:id="rId3"/>
              </a:rPr>
              <a:t>erik.hack@illinois.gov</a:t>
            </a:r>
            <a:endParaRPr lang="en-US" dirty="0"/>
          </a:p>
          <a:p>
            <a:pPr marL="0" indent="0">
              <a:buNone/>
            </a:pPr>
            <a:endParaRPr lang="en-US" dirty="0"/>
          </a:p>
          <a:p>
            <a:endParaRPr lang="en-US" dirty="0"/>
          </a:p>
        </p:txBody>
      </p:sp>
      <p:sp>
        <p:nvSpPr>
          <p:cNvPr id="4" name="Content Placeholder 3">
            <a:extLst>
              <a:ext uri="{FF2B5EF4-FFF2-40B4-BE49-F238E27FC236}">
                <a16:creationId xmlns:a16="http://schemas.microsoft.com/office/drawing/2014/main" id="{94BD39AA-BECB-45BE-B5C4-2D811805614E}"/>
              </a:ext>
            </a:extLst>
          </p:cNvPr>
          <p:cNvSpPr>
            <a:spLocks noGrp="1"/>
          </p:cNvSpPr>
          <p:nvPr>
            <p:ph sz="half" idx="2"/>
          </p:nvPr>
        </p:nvSpPr>
        <p:spPr/>
        <p:txBody>
          <a:bodyPr>
            <a:normAutofit fontScale="92500" lnSpcReduction="20000"/>
          </a:bodyPr>
          <a:lstStyle/>
          <a:p>
            <a:pPr marL="0" indent="0">
              <a:buNone/>
            </a:pPr>
            <a:r>
              <a:rPr lang="en-US" dirty="0"/>
              <a:t>Amy Saumur</a:t>
            </a:r>
          </a:p>
          <a:p>
            <a:pPr marL="0" indent="0">
              <a:buNone/>
            </a:pPr>
            <a:r>
              <a:rPr lang="en-US" dirty="0"/>
              <a:t>TRA &amp; UI Claims</a:t>
            </a:r>
          </a:p>
          <a:p>
            <a:pPr marL="0" indent="0">
              <a:buNone/>
            </a:pPr>
            <a:r>
              <a:rPr lang="en-US" dirty="0">
                <a:hlinkClick r:id="rId4"/>
              </a:rPr>
              <a:t>amy.saumur@illinois.gov</a:t>
            </a:r>
            <a:endParaRPr lang="en-US" dirty="0"/>
          </a:p>
          <a:p>
            <a:pPr marL="0" indent="0">
              <a:buNone/>
            </a:pPr>
            <a:endParaRPr lang="en-US" dirty="0"/>
          </a:p>
          <a:p>
            <a:pPr marL="0" indent="0">
              <a:buNone/>
            </a:pPr>
            <a:r>
              <a:rPr lang="en-US" dirty="0"/>
              <a:t>Angela Mosley</a:t>
            </a:r>
          </a:p>
          <a:p>
            <a:pPr marL="0" indent="0">
              <a:buNone/>
            </a:pPr>
            <a:r>
              <a:rPr lang="en-US" dirty="0"/>
              <a:t>Petition Lists, TRA &amp; UI Claims</a:t>
            </a:r>
          </a:p>
          <a:p>
            <a:pPr marL="0" indent="0">
              <a:buNone/>
            </a:pPr>
            <a:r>
              <a:rPr lang="en-US" dirty="0">
                <a:hlinkClick r:id="rId5"/>
              </a:rPr>
              <a:t>angela.mosley@illinois.gov</a:t>
            </a:r>
            <a:endParaRPr lang="en-US" dirty="0"/>
          </a:p>
          <a:p>
            <a:pPr marL="0" indent="0">
              <a:buNone/>
            </a:pPr>
            <a:endParaRPr lang="en-US" dirty="0"/>
          </a:p>
          <a:p>
            <a:pPr marL="0" indent="0">
              <a:buNone/>
            </a:pPr>
            <a:r>
              <a:rPr lang="en-US" dirty="0"/>
              <a:t>TRADE UNIT PHONE NUMBER:</a:t>
            </a:r>
          </a:p>
          <a:p>
            <a:pPr marL="0" indent="0">
              <a:buNone/>
            </a:pPr>
            <a:r>
              <a:rPr lang="en-US" dirty="0"/>
              <a:t>217-524-7826</a:t>
            </a:r>
          </a:p>
          <a:p>
            <a:pPr marL="0" indent="0">
              <a:buNone/>
            </a:pPr>
            <a:endParaRPr lang="en-US" dirty="0"/>
          </a:p>
          <a:p>
            <a:endParaRPr lang="en-US" dirty="0"/>
          </a:p>
        </p:txBody>
      </p:sp>
    </p:spTree>
    <p:extLst>
      <p:ext uri="{BB962C8B-B14F-4D97-AF65-F5344CB8AC3E}">
        <p14:creationId xmlns:p14="http://schemas.microsoft.com/office/powerpoint/2010/main" val="1752893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D963E-43EA-4112-93BE-2200BC985FAA}"/>
              </a:ext>
            </a:extLst>
          </p:cNvPr>
          <p:cNvSpPr>
            <a:spLocks noGrp="1"/>
          </p:cNvSpPr>
          <p:nvPr>
            <p:ph type="title"/>
          </p:nvPr>
        </p:nvSpPr>
        <p:spPr/>
        <p:txBody>
          <a:bodyPr>
            <a:normAutofit fontScale="90000"/>
          </a:bodyPr>
          <a:lstStyle/>
          <a:p>
            <a:r>
              <a:rPr lang="en-US" dirty="0"/>
              <a:t>QUESTIONS</a:t>
            </a:r>
          </a:p>
        </p:txBody>
      </p:sp>
      <p:sp>
        <p:nvSpPr>
          <p:cNvPr id="3" name="Content Placeholder 2">
            <a:extLst>
              <a:ext uri="{FF2B5EF4-FFF2-40B4-BE49-F238E27FC236}">
                <a16:creationId xmlns:a16="http://schemas.microsoft.com/office/drawing/2014/main" id="{98EEABFF-B9DB-4DBE-80A0-88598708473B}"/>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4400" dirty="0"/>
              <a:t>QUESTIONS?</a:t>
            </a:r>
          </a:p>
        </p:txBody>
      </p:sp>
    </p:spTree>
    <p:extLst>
      <p:ext uri="{BB962C8B-B14F-4D97-AF65-F5344CB8AC3E}">
        <p14:creationId xmlns:p14="http://schemas.microsoft.com/office/powerpoint/2010/main" val="232199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939141-CACA-481F-AC52-C3914DC63583}"/>
              </a:ext>
            </a:extLst>
          </p:cNvPr>
          <p:cNvSpPr>
            <a:spLocks noGrp="1"/>
          </p:cNvSpPr>
          <p:nvPr>
            <p:ph type="title"/>
          </p:nvPr>
        </p:nvSpPr>
        <p:spPr/>
        <p:txBody>
          <a:bodyPr>
            <a:normAutofit fontScale="90000"/>
          </a:bodyPr>
          <a:lstStyle/>
          <a:p>
            <a:r>
              <a:rPr lang="en-US" dirty="0"/>
              <a:t>Eliminated Forms</a:t>
            </a:r>
          </a:p>
        </p:txBody>
      </p:sp>
      <p:sp>
        <p:nvSpPr>
          <p:cNvPr id="3" name="Content Placeholder 2">
            <a:extLst>
              <a:ext uri="{FF2B5EF4-FFF2-40B4-BE49-F238E27FC236}">
                <a16:creationId xmlns:a16="http://schemas.microsoft.com/office/drawing/2014/main" id="{4833205E-9E09-4965-8786-6B085ECFC79F}"/>
              </a:ext>
            </a:extLst>
          </p:cNvPr>
          <p:cNvSpPr>
            <a:spLocks noGrp="1"/>
          </p:cNvSpPr>
          <p:nvPr>
            <p:ph idx="1"/>
          </p:nvPr>
        </p:nvSpPr>
        <p:spPr/>
        <p:txBody>
          <a:bodyPr>
            <a:normAutofit fontScale="92500" lnSpcReduction="20000"/>
          </a:bodyPr>
          <a:lstStyle/>
          <a:p>
            <a:r>
              <a:rPr lang="en-US" dirty="0"/>
              <a:t>Form #006b Trade Training Fact Sheet (now incorporated into the IEP)</a:t>
            </a:r>
          </a:p>
          <a:p>
            <a:r>
              <a:rPr lang="en-US" dirty="0"/>
              <a:t>Form #003e Trade Waiver from Training Fact Sheet (now incorporated into the IEP)</a:t>
            </a:r>
          </a:p>
          <a:p>
            <a:r>
              <a:rPr lang="en-US" dirty="0"/>
              <a:t>Form #017 Illinois Trade Training Approval Affidavit (eliminated due to requirement to upload documents for review in IWDS when requesting merit staff approval)</a:t>
            </a:r>
          </a:p>
          <a:p>
            <a:r>
              <a:rPr lang="en-US" dirty="0"/>
              <a:t>Form #016 Illinois Trade Waiver Approval Affidavit (eliminated due to requirement to upload documents for review in IWDS when requesting merit staff approval)</a:t>
            </a:r>
          </a:p>
          <a:p>
            <a:r>
              <a:rPr lang="en-US" dirty="0"/>
              <a:t>Form #007 Individual Training Account (ITA) (no longer needed to be reviewed by merit staff.  Can be used as a planning tool for </a:t>
            </a:r>
            <a:r>
              <a:rPr lang="en-US"/>
              <a:t>career planners).</a:t>
            </a:r>
            <a:endParaRPr lang="en-US" dirty="0"/>
          </a:p>
        </p:txBody>
      </p:sp>
    </p:spTree>
    <p:extLst>
      <p:ext uri="{BB962C8B-B14F-4D97-AF65-F5344CB8AC3E}">
        <p14:creationId xmlns:p14="http://schemas.microsoft.com/office/powerpoint/2010/main" val="410440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CBE5E-16B6-4E50-8EAA-E9C5B2F7D57B}"/>
              </a:ext>
            </a:extLst>
          </p:cNvPr>
          <p:cNvSpPr>
            <a:spLocks noGrp="1"/>
          </p:cNvSpPr>
          <p:nvPr>
            <p:ph type="title"/>
          </p:nvPr>
        </p:nvSpPr>
        <p:spPr/>
        <p:txBody>
          <a:bodyPr>
            <a:normAutofit fontScale="90000"/>
          </a:bodyPr>
          <a:lstStyle/>
          <a:p>
            <a:r>
              <a:rPr lang="en-US" dirty="0"/>
              <a:t>New Forms</a:t>
            </a:r>
          </a:p>
        </p:txBody>
      </p:sp>
      <p:sp>
        <p:nvSpPr>
          <p:cNvPr id="3" name="Content Placeholder 2">
            <a:extLst>
              <a:ext uri="{FF2B5EF4-FFF2-40B4-BE49-F238E27FC236}">
                <a16:creationId xmlns:a16="http://schemas.microsoft.com/office/drawing/2014/main" id="{79DB4329-1D14-4619-8EAB-77D7F89D058F}"/>
              </a:ext>
            </a:extLst>
          </p:cNvPr>
          <p:cNvSpPr>
            <a:spLocks noGrp="1"/>
          </p:cNvSpPr>
          <p:nvPr>
            <p:ph idx="1"/>
          </p:nvPr>
        </p:nvSpPr>
        <p:spPr/>
        <p:txBody>
          <a:bodyPr>
            <a:normAutofit fontScale="92500" lnSpcReduction="10000"/>
          </a:bodyPr>
          <a:lstStyle/>
          <a:p>
            <a:r>
              <a:rPr lang="en-US" dirty="0"/>
              <a:t>New forms that must be used beginning September 21, 2020</a:t>
            </a:r>
          </a:p>
          <a:p>
            <a:pPr lvl="1"/>
            <a:r>
              <a:rPr lang="en-US" dirty="0"/>
              <a:t>Trade Form 001 Trade Benefit Rights and Obligations BRO (Revised)</a:t>
            </a:r>
          </a:p>
          <a:p>
            <a:pPr lvl="1"/>
            <a:r>
              <a:rPr lang="en-US" dirty="0"/>
              <a:t>Trade Form 003 Illinois Waiver from Training (Revised)</a:t>
            </a:r>
          </a:p>
          <a:p>
            <a:pPr lvl="1"/>
            <a:r>
              <a:rPr lang="en-US" dirty="0"/>
              <a:t>Trade Form 003a Trade Waiver Termination Letter (Revised)</a:t>
            </a:r>
          </a:p>
          <a:p>
            <a:pPr lvl="1"/>
            <a:r>
              <a:rPr lang="en-US" dirty="0"/>
              <a:t>Trade Form 003b Trade Waiver Non Compliance Letter (Revised)</a:t>
            </a:r>
          </a:p>
          <a:p>
            <a:pPr lvl="1"/>
            <a:r>
              <a:rPr lang="en-US" dirty="0"/>
              <a:t>Trade Form 003c Trade Potential Suspension Letter (Revised)</a:t>
            </a:r>
          </a:p>
          <a:p>
            <a:pPr lvl="1"/>
            <a:r>
              <a:rPr lang="en-US" dirty="0"/>
              <a:t>Trade Form 003d Trade Training Waiver Revocation Letter (Revised)</a:t>
            </a:r>
          </a:p>
          <a:p>
            <a:pPr lvl="1"/>
            <a:r>
              <a:rPr lang="en-US" dirty="0"/>
              <a:t>Trade Form 005 Eligibility Determination for Trade Transportation-Subsistence Assistance (Revised)</a:t>
            </a:r>
          </a:p>
          <a:p>
            <a:pPr lvl="1"/>
            <a:r>
              <a:rPr lang="en-US" dirty="0"/>
              <a:t>Trade Form 005a Trade Transportation-Subsistence Assistance Modification (NEW)</a:t>
            </a:r>
          </a:p>
          <a:p>
            <a:pPr lvl="1"/>
            <a:r>
              <a:rPr lang="en-US" dirty="0"/>
              <a:t>Trade Form 005b Trade Transportation-Subsistence Multiple Location and Out-of-State Subsistence (NEW)</a:t>
            </a:r>
          </a:p>
          <a:p>
            <a:pPr lvl="1"/>
            <a:endParaRPr lang="en-US" dirty="0"/>
          </a:p>
        </p:txBody>
      </p:sp>
    </p:spTree>
    <p:extLst>
      <p:ext uri="{BB962C8B-B14F-4D97-AF65-F5344CB8AC3E}">
        <p14:creationId xmlns:p14="http://schemas.microsoft.com/office/powerpoint/2010/main" val="957398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40F430-C54C-4F42-A2C6-3F706D35EF02}"/>
              </a:ext>
            </a:extLst>
          </p:cNvPr>
          <p:cNvSpPr>
            <a:spLocks noGrp="1"/>
          </p:cNvSpPr>
          <p:nvPr>
            <p:ph type="title"/>
          </p:nvPr>
        </p:nvSpPr>
        <p:spPr/>
        <p:txBody>
          <a:bodyPr>
            <a:normAutofit fontScale="90000"/>
          </a:bodyPr>
          <a:lstStyle/>
          <a:p>
            <a:r>
              <a:rPr lang="en-US" dirty="0"/>
              <a:t>New Forms</a:t>
            </a:r>
          </a:p>
        </p:txBody>
      </p:sp>
      <p:sp>
        <p:nvSpPr>
          <p:cNvPr id="3" name="Content Placeholder 2">
            <a:extLst>
              <a:ext uri="{FF2B5EF4-FFF2-40B4-BE49-F238E27FC236}">
                <a16:creationId xmlns:a16="http://schemas.microsoft.com/office/drawing/2014/main" id="{20F3744D-5736-42A1-8692-E460981864FC}"/>
              </a:ext>
            </a:extLst>
          </p:cNvPr>
          <p:cNvSpPr>
            <a:spLocks noGrp="1"/>
          </p:cNvSpPr>
          <p:nvPr>
            <p:ph idx="1"/>
          </p:nvPr>
        </p:nvSpPr>
        <p:spPr/>
        <p:txBody>
          <a:bodyPr>
            <a:normAutofit/>
          </a:bodyPr>
          <a:lstStyle/>
          <a:p>
            <a:pPr lvl="1"/>
            <a:r>
              <a:rPr lang="en-US" dirty="0"/>
              <a:t>Trade Form 006 Verification of Trade Training Enrollment (Revised)</a:t>
            </a:r>
          </a:p>
          <a:p>
            <a:pPr lvl="1"/>
            <a:r>
              <a:rPr lang="en-US" dirty="0"/>
              <a:t>Trade Form 006a Bi-Weekly Verification of Trade Training Attendance (Revised)</a:t>
            </a:r>
          </a:p>
          <a:p>
            <a:pPr lvl="1"/>
            <a:r>
              <a:rPr lang="en-US" dirty="0"/>
              <a:t>Trade Form 006c Trade Training Benchmark Warning Letter (Revised)</a:t>
            </a:r>
          </a:p>
          <a:p>
            <a:pPr lvl="1"/>
            <a:r>
              <a:rPr lang="en-US" dirty="0"/>
              <a:t>Trade Form 006d Trade Training Program Tracking Form (Revised)</a:t>
            </a:r>
          </a:p>
          <a:p>
            <a:pPr lvl="1"/>
            <a:r>
              <a:rPr lang="en-US" dirty="0"/>
              <a:t>Trade Form 006e Trade Training Program Course Tracking Form (Revised)</a:t>
            </a:r>
          </a:p>
          <a:p>
            <a:pPr lvl="1"/>
            <a:r>
              <a:rPr lang="en-US" dirty="0"/>
              <a:t>Trade Form 011 IDES RTAA Application Approval Denial (Revised)</a:t>
            </a:r>
          </a:p>
          <a:p>
            <a:pPr lvl="1"/>
            <a:r>
              <a:rPr lang="en-US" dirty="0"/>
              <a:t>Trade Form 014 Individual Employment Plan (IEP) (Revised)</a:t>
            </a:r>
          </a:p>
          <a:p>
            <a:pPr lvl="1"/>
            <a:endParaRPr lang="en-US" dirty="0"/>
          </a:p>
          <a:p>
            <a:r>
              <a:rPr lang="en-US" dirty="0"/>
              <a:t>Will be uploaded to Illinois </a:t>
            </a:r>
            <a:r>
              <a:rPr lang="en-US" dirty="0" err="1"/>
              <a:t>workNet</a:t>
            </a:r>
            <a:r>
              <a:rPr lang="en-US" dirty="0"/>
              <a:t> by Friday, September 18, 2020</a:t>
            </a:r>
          </a:p>
          <a:p>
            <a:pPr lvl="1"/>
            <a:endParaRPr lang="en-US" dirty="0"/>
          </a:p>
        </p:txBody>
      </p:sp>
    </p:spTree>
    <p:extLst>
      <p:ext uri="{BB962C8B-B14F-4D97-AF65-F5344CB8AC3E}">
        <p14:creationId xmlns:p14="http://schemas.microsoft.com/office/powerpoint/2010/main" val="4572219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8229" y="626926"/>
            <a:ext cx="4239922" cy="561049"/>
          </a:xfrm>
        </p:spPr>
        <p:txBody>
          <a:bodyPr>
            <a:normAutofit fontScale="90000"/>
          </a:bodyPr>
          <a:lstStyle/>
          <a:p>
            <a:r>
              <a:rPr lang="en-US" dirty="0"/>
              <a:t>Initial Assessment</a:t>
            </a:r>
          </a:p>
        </p:txBody>
      </p:sp>
      <p:sp>
        <p:nvSpPr>
          <p:cNvPr id="3" name="Content Placeholder 2"/>
          <p:cNvSpPr>
            <a:spLocks noGrp="1"/>
          </p:cNvSpPr>
          <p:nvPr>
            <p:ph idx="1"/>
          </p:nvPr>
        </p:nvSpPr>
        <p:spPr>
          <a:xfrm>
            <a:off x="838200" y="1873956"/>
            <a:ext cx="10515600" cy="4303007"/>
          </a:xfrm>
        </p:spPr>
        <p:txBody>
          <a:bodyPr>
            <a:normAutofit/>
          </a:bodyPr>
          <a:lstStyle/>
          <a:p>
            <a:r>
              <a:rPr lang="en-US" dirty="0"/>
              <a:t>Section 618.335</a:t>
            </a:r>
          </a:p>
          <a:p>
            <a:r>
              <a:rPr lang="en-US" dirty="0"/>
              <a:t>Initial Assessment</a:t>
            </a:r>
          </a:p>
          <a:p>
            <a:pPr lvl="1"/>
            <a:r>
              <a:rPr lang="en-US" dirty="0"/>
              <a:t>Determine best service strategy</a:t>
            </a:r>
          </a:p>
          <a:p>
            <a:pPr lvl="2"/>
            <a:r>
              <a:rPr lang="en-US" dirty="0"/>
              <a:t>Suitable employment available</a:t>
            </a:r>
          </a:p>
          <a:p>
            <a:pPr lvl="3"/>
            <a:r>
              <a:rPr lang="en-US" dirty="0"/>
              <a:t>Provide employment and case management services as appropriate</a:t>
            </a:r>
          </a:p>
          <a:p>
            <a:pPr lvl="2"/>
            <a:r>
              <a:rPr lang="en-US" dirty="0"/>
              <a:t>No suitable employment available</a:t>
            </a:r>
          </a:p>
          <a:p>
            <a:pPr lvl="3"/>
            <a:r>
              <a:rPr lang="en-US" dirty="0"/>
              <a:t>Provide employment and case management service as appropriate</a:t>
            </a:r>
          </a:p>
          <a:p>
            <a:pPr lvl="3"/>
            <a:r>
              <a:rPr lang="en-US" dirty="0"/>
              <a:t>Advise worker to apply for training</a:t>
            </a:r>
          </a:p>
          <a:p>
            <a:endParaRPr lang="en-US" dirty="0"/>
          </a:p>
          <a:p>
            <a:endParaRPr lang="en-US" dirty="0"/>
          </a:p>
        </p:txBody>
      </p:sp>
    </p:spTree>
    <p:extLst>
      <p:ext uri="{BB962C8B-B14F-4D97-AF65-F5344CB8AC3E}">
        <p14:creationId xmlns:p14="http://schemas.microsoft.com/office/powerpoint/2010/main" val="702642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A9E5-9742-40F3-8E77-387404AADA4B}"/>
              </a:ext>
            </a:extLst>
          </p:cNvPr>
          <p:cNvSpPr>
            <a:spLocks noGrp="1"/>
          </p:cNvSpPr>
          <p:nvPr>
            <p:ph type="title"/>
          </p:nvPr>
        </p:nvSpPr>
        <p:spPr>
          <a:xfrm>
            <a:off x="3053918" y="618048"/>
            <a:ext cx="7830105" cy="561049"/>
          </a:xfrm>
        </p:spPr>
        <p:txBody>
          <a:bodyPr>
            <a:normAutofit/>
          </a:bodyPr>
          <a:lstStyle/>
          <a:p>
            <a:r>
              <a:rPr lang="en-US" sz="3200" dirty="0"/>
              <a:t>Comprehensive and Specialized Assessments</a:t>
            </a:r>
          </a:p>
        </p:txBody>
      </p:sp>
      <p:sp>
        <p:nvSpPr>
          <p:cNvPr id="3" name="Content Placeholder 2">
            <a:extLst>
              <a:ext uri="{FF2B5EF4-FFF2-40B4-BE49-F238E27FC236}">
                <a16:creationId xmlns:a16="http://schemas.microsoft.com/office/drawing/2014/main" id="{78143224-FF61-41DF-8706-520D97C804AB}"/>
              </a:ext>
            </a:extLst>
          </p:cNvPr>
          <p:cNvSpPr>
            <a:spLocks noGrp="1"/>
          </p:cNvSpPr>
          <p:nvPr>
            <p:ph idx="1"/>
          </p:nvPr>
        </p:nvSpPr>
        <p:spPr/>
        <p:txBody>
          <a:bodyPr>
            <a:normAutofit fontScale="70000" lnSpcReduction="20000"/>
          </a:bodyPr>
          <a:lstStyle/>
          <a:p>
            <a:r>
              <a:rPr lang="en-US" dirty="0"/>
              <a:t>618.345</a:t>
            </a:r>
          </a:p>
          <a:p>
            <a:r>
              <a:rPr lang="en-US" dirty="0"/>
              <a:t>Must make available to all trade-affected workers</a:t>
            </a:r>
          </a:p>
          <a:p>
            <a:r>
              <a:rPr lang="en-US" dirty="0"/>
              <a:t>Must take into account the trade-affected worker’s goals and interests as they relate to employment opportunities</a:t>
            </a:r>
          </a:p>
          <a:p>
            <a:r>
              <a:rPr lang="en-US" dirty="0"/>
              <a:t>Must expand upon the initial assessment regarding the worker’s:</a:t>
            </a:r>
          </a:p>
          <a:p>
            <a:pPr lvl="1"/>
            <a:r>
              <a:rPr lang="en-US" dirty="0"/>
              <a:t>Interests</a:t>
            </a:r>
          </a:p>
          <a:p>
            <a:pPr lvl="1"/>
            <a:r>
              <a:rPr lang="en-US" dirty="0"/>
              <a:t>Skills</a:t>
            </a:r>
          </a:p>
          <a:p>
            <a:pPr lvl="1"/>
            <a:r>
              <a:rPr lang="en-US" dirty="0"/>
              <a:t>Aptitudes</a:t>
            </a:r>
          </a:p>
          <a:p>
            <a:pPr lvl="1"/>
            <a:r>
              <a:rPr lang="en-US" dirty="0"/>
              <a:t>Abilities</a:t>
            </a:r>
          </a:p>
          <a:p>
            <a:r>
              <a:rPr lang="en-US" dirty="0"/>
              <a:t>Identify barriers to employment and appropriate employment goals and may include:</a:t>
            </a:r>
          </a:p>
          <a:p>
            <a:pPr lvl="1"/>
            <a:r>
              <a:rPr lang="en-US" dirty="0"/>
              <a:t>Use of diagnostic testing tools and instruments</a:t>
            </a:r>
          </a:p>
          <a:p>
            <a:pPr lvl="1"/>
            <a:r>
              <a:rPr lang="en-US" dirty="0"/>
              <a:t>In-depth interviewing and evaluation</a:t>
            </a:r>
          </a:p>
          <a:p>
            <a:r>
              <a:rPr lang="en-US" dirty="0"/>
              <a:t>Information from this assessment used to determine whether six criteria for training have been met.</a:t>
            </a:r>
          </a:p>
          <a:p>
            <a:pPr lvl="1"/>
            <a:endParaRPr lang="en-US" dirty="0"/>
          </a:p>
          <a:p>
            <a:endParaRPr lang="en-US" dirty="0"/>
          </a:p>
        </p:txBody>
      </p:sp>
    </p:spTree>
    <p:extLst>
      <p:ext uri="{BB962C8B-B14F-4D97-AF65-F5344CB8AC3E}">
        <p14:creationId xmlns:p14="http://schemas.microsoft.com/office/powerpoint/2010/main" val="2155547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13F81-72D6-4FB8-A2F4-BC3044B0D450}"/>
              </a:ext>
            </a:extLst>
          </p:cNvPr>
          <p:cNvSpPr>
            <a:spLocks noGrp="1"/>
          </p:cNvSpPr>
          <p:nvPr>
            <p:ph type="title"/>
          </p:nvPr>
        </p:nvSpPr>
        <p:spPr>
          <a:xfrm>
            <a:off x="3211010" y="610865"/>
            <a:ext cx="7616143" cy="978238"/>
          </a:xfrm>
        </p:spPr>
        <p:txBody>
          <a:bodyPr>
            <a:normAutofit fontScale="90000"/>
          </a:bodyPr>
          <a:lstStyle/>
          <a:p>
            <a:r>
              <a:rPr lang="en-US" dirty="0"/>
              <a:t>Knowledge, Skills and Abilities of Staff Performing Assessments</a:t>
            </a:r>
          </a:p>
        </p:txBody>
      </p:sp>
      <p:sp>
        <p:nvSpPr>
          <p:cNvPr id="3" name="Content Placeholder 2">
            <a:extLst>
              <a:ext uri="{FF2B5EF4-FFF2-40B4-BE49-F238E27FC236}">
                <a16:creationId xmlns:a16="http://schemas.microsoft.com/office/drawing/2014/main" id="{235537BB-EC21-4035-9779-EBF1DEF24C62}"/>
              </a:ext>
            </a:extLst>
          </p:cNvPr>
          <p:cNvSpPr>
            <a:spLocks noGrp="1"/>
          </p:cNvSpPr>
          <p:nvPr>
            <p:ph idx="1"/>
          </p:nvPr>
        </p:nvSpPr>
        <p:spPr/>
        <p:txBody>
          <a:bodyPr>
            <a:normAutofit/>
          </a:bodyPr>
          <a:lstStyle/>
          <a:p>
            <a:r>
              <a:rPr lang="en-US" dirty="0"/>
              <a:t>Staff performing assessments must possess the following knowledge and abilities:</a:t>
            </a:r>
          </a:p>
          <a:p>
            <a:pPr lvl="1"/>
            <a:r>
              <a:rPr lang="en-US" dirty="0"/>
              <a:t>Knowledge of the local labor market</a:t>
            </a:r>
          </a:p>
          <a:p>
            <a:pPr lvl="1"/>
            <a:r>
              <a:rPr lang="en-US" dirty="0"/>
              <a:t>Knowledge of local employer and occupational skill demands and hiring prerequisites</a:t>
            </a:r>
          </a:p>
          <a:p>
            <a:pPr lvl="1"/>
            <a:r>
              <a:rPr lang="en-US" dirty="0"/>
              <a:t>Ability to identify transferable skills that a trade-affected worker may possess</a:t>
            </a:r>
          </a:p>
          <a:p>
            <a:pPr lvl="1"/>
            <a:r>
              <a:rPr lang="en-US" dirty="0"/>
              <a:t>The ability to evaluate quickly a worker’s ability to conduct a self-directed job search</a:t>
            </a:r>
          </a:p>
          <a:p>
            <a:pPr lvl="1"/>
            <a:r>
              <a:rPr lang="en-US" dirty="0"/>
              <a:t>The ability to identify barriers to a worker’s employment</a:t>
            </a:r>
          </a:p>
          <a:p>
            <a:pPr marL="457200" lvl="1" indent="0">
              <a:buNone/>
            </a:pPr>
            <a:endParaRPr lang="en-US" dirty="0"/>
          </a:p>
        </p:txBody>
      </p:sp>
    </p:spTree>
    <p:extLst>
      <p:ext uri="{BB962C8B-B14F-4D97-AF65-F5344CB8AC3E}">
        <p14:creationId xmlns:p14="http://schemas.microsoft.com/office/powerpoint/2010/main" val="13966620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5761F-7DB0-40A2-8898-30C275EC9661}"/>
              </a:ext>
            </a:extLst>
          </p:cNvPr>
          <p:cNvSpPr>
            <a:spLocks noGrp="1"/>
          </p:cNvSpPr>
          <p:nvPr>
            <p:ph type="title"/>
          </p:nvPr>
        </p:nvSpPr>
        <p:spPr/>
        <p:txBody>
          <a:bodyPr>
            <a:normAutofit fontScale="90000"/>
          </a:bodyPr>
          <a:lstStyle/>
          <a:p>
            <a:r>
              <a:rPr lang="en-US" dirty="0"/>
              <a:t>Required Case Management Services</a:t>
            </a:r>
          </a:p>
        </p:txBody>
      </p:sp>
      <p:sp>
        <p:nvSpPr>
          <p:cNvPr id="3" name="Content Placeholder 2">
            <a:extLst>
              <a:ext uri="{FF2B5EF4-FFF2-40B4-BE49-F238E27FC236}">
                <a16:creationId xmlns:a16="http://schemas.microsoft.com/office/drawing/2014/main" id="{B02EBCE0-5F89-4F15-AB70-EFBB471DA201}"/>
              </a:ext>
            </a:extLst>
          </p:cNvPr>
          <p:cNvSpPr>
            <a:spLocks noGrp="1"/>
          </p:cNvSpPr>
          <p:nvPr>
            <p:ph idx="1"/>
          </p:nvPr>
        </p:nvSpPr>
        <p:spPr/>
        <p:txBody>
          <a:bodyPr/>
          <a:lstStyle/>
          <a:p>
            <a:r>
              <a:rPr lang="en-US" dirty="0"/>
              <a:t>8 required case management services</a:t>
            </a:r>
          </a:p>
          <a:p>
            <a:r>
              <a:rPr lang="en-US" dirty="0"/>
              <a:t>Some are worded differently</a:t>
            </a:r>
          </a:p>
          <a:p>
            <a:r>
              <a:rPr lang="en-US" dirty="0"/>
              <a:t>Must be offered</a:t>
            </a:r>
          </a:p>
          <a:p>
            <a:r>
              <a:rPr lang="en-US" dirty="0"/>
              <a:t>Can be declined by participant</a:t>
            </a:r>
          </a:p>
          <a:p>
            <a:endParaRPr lang="en-US" dirty="0"/>
          </a:p>
          <a:p>
            <a:endParaRPr lang="en-US" dirty="0"/>
          </a:p>
        </p:txBody>
      </p:sp>
    </p:spTree>
    <p:extLst>
      <p:ext uri="{BB962C8B-B14F-4D97-AF65-F5344CB8AC3E}">
        <p14:creationId xmlns:p14="http://schemas.microsoft.com/office/powerpoint/2010/main" val="8345160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B042A927C53C40B6976CCAC370355E" ma:contentTypeVersion="3" ma:contentTypeDescription="Create a new document." ma:contentTypeScope="" ma:versionID="0599c97f4b8f65c82b4753fcdb10a5b3">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899812B2-16EC-4082-9D3A-61BE04D2D921}"/>
</file>

<file path=customXml/itemProps2.xml><?xml version="1.0" encoding="utf-8"?>
<ds:datastoreItem xmlns:ds="http://schemas.openxmlformats.org/officeDocument/2006/customXml" ds:itemID="{851100D4-68BB-4868-AD8E-3CEB90A3CD01}"/>
</file>

<file path=customXml/itemProps3.xml><?xml version="1.0" encoding="utf-8"?>
<ds:datastoreItem xmlns:ds="http://schemas.openxmlformats.org/officeDocument/2006/customXml" ds:itemID="{A744F0D4-67B6-4AED-9A9B-89375B743CC9}"/>
</file>

<file path=docProps/app.xml><?xml version="1.0" encoding="utf-8"?>
<Properties xmlns="http://schemas.openxmlformats.org/officeDocument/2006/extended-properties" xmlns:vt="http://schemas.openxmlformats.org/officeDocument/2006/docPropsVTypes">
  <TotalTime>2287</TotalTime>
  <Words>1813</Words>
  <Application>Microsoft Office PowerPoint</Application>
  <PresentationFormat>Widescreen</PresentationFormat>
  <Paragraphs>220</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TRADE Final Rule 2020 </vt:lpstr>
      <vt:lpstr>New Trade Regulations</vt:lpstr>
      <vt:lpstr>Eliminated Forms</vt:lpstr>
      <vt:lpstr>New Forms</vt:lpstr>
      <vt:lpstr>New Forms</vt:lpstr>
      <vt:lpstr>Initial Assessment</vt:lpstr>
      <vt:lpstr>Comprehensive and Specialized Assessments</vt:lpstr>
      <vt:lpstr>Knowledge, Skills and Abilities of Staff Performing Assessments</vt:lpstr>
      <vt:lpstr>Required Case Management Services</vt:lpstr>
      <vt:lpstr>Benefit Rights and Obligations (BRO)</vt:lpstr>
      <vt:lpstr>Individual Employment Plan (IEP)</vt:lpstr>
      <vt:lpstr>Individual Employment Plan (IEP) (cont.)</vt:lpstr>
      <vt:lpstr>Waiver</vt:lpstr>
      <vt:lpstr>Transportation/Subsistence</vt:lpstr>
      <vt:lpstr>Transportation/Subsistence (cont.)</vt:lpstr>
      <vt:lpstr>Transportation/Subsistence (cont.)</vt:lpstr>
      <vt:lpstr>Transportation/Subsistence (cont.)</vt:lpstr>
      <vt:lpstr>Bi-Weekly Attendance Verification</vt:lpstr>
      <vt:lpstr>RTAA</vt:lpstr>
      <vt:lpstr>Job Search</vt:lpstr>
      <vt:lpstr>State Merit Staffing Provision</vt:lpstr>
      <vt:lpstr>Websites/Resources</vt:lpstr>
      <vt:lpstr>Websites/Resources</vt:lpstr>
      <vt:lpstr>DCEO Trade Contacts</vt:lpstr>
      <vt:lpstr>IDES Trade Unit Contacts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Board WIOA Update</dc:title>
  <dc:creator>Jessica Betz</dc:creator>
  <cp:lastModifiedBy>Sloan, Sheila</cp:lastModifiedBy>
  <cp:revision>62</cp:revision>
  <cp:lastPrinted>2019-04-09T12:58:42Z</cp:lastPrinted>
  <dcterms:created xsi:type="dcterms:W3CDTF">2017-04-24T20:34:09Z</dcterms:created>
  <dcterms:modified xsi:type="dcterms:W3CDTF">2020-09-17T13:12:28Z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0x0101003BB042A927C53C40B6976CCAC370355E</vt:lpwstr>
  </property>
</Properties>
</file>