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73"/>
    <p:restoredTop sz="94599"/>
  </p:normalViewPr>
  <p:slideViewPr>
    <p:cSldViewPr snapToGrid="0" snapToObjects="1">
      <p:cViewPr varScale="1">
        <p:scale>
          <a:sx n="69" d="100"/>
          <a:sy n="69" d="100"/>
        </p:scale>
        <p:origin x="29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1E6E73-E903-5F4A-93F5-96237F4182C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E6E73-E903-5F4A-93F5-96237F4182C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E6E73-E903-5F4A-93F5-96237F4182C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E6E73-E903-5F4A-93F5-96237F4182C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1E6E73-E903-5F4A-93F5-96237F4182C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1E6E73-E903-5F4A-93F5-96237F4182C3}"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1E6E73-E903-5F4A-93F5-96237F4182C3}"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1E6E73-E903-5F4A-93F5-96237F4182C3}"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E6E73-E903-5F4A-93F5-96237F4182C3}"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61E6E73-E903-5F4A-93F5-96237F4182C3}"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61E6E73-E903-5F4A-93F5-96237F4182C3}"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61E6E73-E903-5F4A-93F5-96237F4182C3}" type="datetimeFigureOut">
              <a:rPr lang="en-US" smtClean="0"/>
              <a:t>10/10/2018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A07A49E-F53A-4144-BF6E-9C695CD25042}" type="slidenum">
              <a:rPr lang="en-US" smtClean="0"/>
              <a:t>‹#›</a:t>
            </a:fld>
            <a:endParaRPr lang="en-US"/>
          </a:p>
        </p:txBody>
      </p:sp>
    </p:spTree>
    <p:extLst>
      <p:ext uri="{BB962C8B-B14F-4D97-AF65-F5344CB8AC3E}">
        <p14:creationId xmlns:p14="http://schemas.microsoft.com/office/powerpoint/2010/main" val="1835671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627D4D-8F63-4CD4-BDDA-82E5953E31ED}"/>
              </a:ext>
            </a:extLst>
          </p:cNvPr>
          <p:cNvPicPr>
            <a:picLocks noChangeAspect="1"/>
          </p:cNvPicPr>
          <p:nvPr/>
        </p:nvPicPr>
        <p:blipFill>
          <a:blip r:embed="rId2"/>
          <a:stretch>
            <a:fillRect/>
          </a:stretch>
        </p:blipFill>
        <p:spPr>
          <a:xfrm>
            <a:off x="0" y="-5685"/>
            <a:ext cx="7790688" cy="10087765"/>
          </a:xfrm>
          <a:prstGeom prst="rect">
            <a:avLst/>
          </a:prstGeom>
        </p:spPr>
      </p:pic>
      <p:sp>
        <p:nvSpPr>
          <p:cNvPr id="5" name="TextBox 4">
            <a:extLst>
              <a:ext uri="{FF2B5EF4-FFF2-40B4-BE49-F238E27FC236}">
                <a16:creationId xmlns:a16="http://schemas.microsoft.com/office/drawing/2014/main" id="{E0EFD758-1F79-4AF2-B7B9-25D15F59510B}"/>
              </a:ext>
            </a:extLst>
          </p:cNvPr>
          <p:cNvSpPr txBox="1"/>
          <p:nvPr/>
        </p:nvSpPr>
        <p:spPr>
          <a:xfrm>
            <a:off x="314352" y="5054119"/>
            <a:ext cx="3873340" cy="3102965"/>
          </a:xfrm>
          <a:prstGeom prst="rect">
            <a:avLst/>
          </a:prstGeom>
          <a:noFill/>
        </p:spPr>
        <p:txBody>
          <a:bodyPr wrap="square" rtlCol="0">
            <a:spAutoFit/>
          </a:bodyPr>
          <a:lstStyle/>
          <a:p>
            <a:r>
              <a:rPr lang="en-US" sz="3200" dirty="0">
                <a:solidFill>
                  <a:schemeClr val="bg1"/>
                </a:solidFill>
                <a:latin typeface="Franklin Gothic Book" panose="020B0503020102020204" pitchFamily="34" charset="0"/>
                <a:ea typeface="Franklin Gothic Demi Cond" charset="0"/>
                <a:cs typeface="Arial" panose="020B0604020202020204" pitchFamily="34" charset="0"/>
              </a:rPr>
              <a:t>Wondering how to launch your career?</a:t>
            </a:r>
          </a:p>
          <a:p>
            <a:endParaRPr lang="en-US" sz="1100" b="0" dirty="0">
              <a:solidFill>
                <a:schemeClr val="bg1"/>
              </a:solidFill>
              <a:effectLst/>
              <a:latin typeface="Franklin Gothic Book" panose="020B0503020102020204" pitchFamily="34" charset="0"/>
              <a:ea typeface="Franklin Gothic Demi Cond" charset="0"/>
              <a:cs typeface="Arial" panose="020B0604020202020204" pitchFamily="34" charset="0"/>
            </a:endParaRPr>
          </a:p>
          <a:p>
            <a:pPr>
              <a:lnSpc>
                <a:spcPct val="112000"/>
              </a:lnSpc>
              <a:spcAft>
                <a:spcPts val="600"/>
              </a:spcAft>
            </a:pPr>
            <a:r>
              <a:rPr lang="en-US" sz="1600" dirty="0">
                <a:solidFill>
                  <a:schemeClr val="bg1"/>
                </a:solidFill>
                <a:latin typeface="Franklin Gothic Book" panose="020B0503020102020204" pitchFamily="34" charset="0"/>
                <a:ea typeface="Franklin Gothic Demi Cond" charset="0"/>
                <a:cs typeface="Arial" panose="020B0604020202020204" pitchFamily="34" charset="0"/>
              </a:rPr>
              <a:t>Join </a:t>
            </a:r>
            <a:r>
              <a:rPr lang="en-US" sz="1600" u="sng" dirty="0">
                <a:solidFill>
                  <a:schemeClr val="bg1"/>
                </a:solidFill>
                <a:latin typeface="Franklin Gothic Book" panose="020B0503020102020204" pitchFamily="34" charset="0"/>
                <a:ea typeface="Franklin Gothic Demi Cond" charset="0"/>
                <a:cs typeface="Arial" panose="020B0604020202020204" pitchFamily="34" charset="0"/>
              </a:rPr>
              <a:t>(name of program</a:t>
            </a:r>
            <a:r>
              <a:rPr lang="en-US" sz="1600" dirty="0">
                <a:solidFill>
                  <a:schemeClr val="bg1"/>
                </a:solidFill>
                <a:latin typeface="Franklin Gothic Book" panose="020B0503020102020204" pitchFamily="34" charset="0"/>
                <a:ea typeface="Franklin Gothic Demi Cond" charset="0"/>
                <a:cs typeface="Arial" panose="020B0604020202020204" pitchFamily="34" charset="0"/>
              </a:rPr>
              <a:t>)!</a:t>
            </a:r>
            <a:endParaRPr lang="en-US" sz="1600" dirty="0">
              <a:solidFill>
                <a:schemeClr val="bg1"/>
              </a:solidFill>
              <a:effectLst/>
              <a:latin typeface="Franklin Gothic Book" panose="020B0503020102020204" pitchFamily="34" charset="0"/>
              <a:ea typeface="Franklin Gothic Demi Cond" charset="0"/>
              <a:cs typeface="Arial" panose="020B0604020202020204" pitchFamily="34" charset="0"/>
            </a:endParaRPr>
          </a:p>
          <a:p>
            <a:pPr marL="285750" indent="-285750" fontAlgn="base">
              <a:lnSpc>
                <a:spcPct val="112000"/>
              </a:lnSpc>
              <a:spcAft>
                <a:spcPts val="600"/>
              </a:spcAft>
              <a:buFont typeface="Arial" charset="0"/>
              <a:buChar char="•"/>
            </a:pPr>
            <a:r>
              <a:rPr lang="en-US" sz="1400" dirty="0">
                <a:solidFill>
                  <a:schemeClr val="bg1"/>
                </a:solidFill>
                <a:latin typeface="Franklin Gothic Book" panose="020B0503020102020204" pitchFamily="34" charset="0"/>
                <a:ea typeface="Franklin Gothic Demi Cond" charset="0"/>
                <a:cs typeface="Arial" panose="020B0604020202020204" pitchFamily="34" charset="0"/>
              </a:rPr>
              <a:t>Get paid to learn the skills employers demand, outside the classroom</a:t>
            </a:r>
          </a:p>
          <a:p>
            <a:pPr marL="285750" indent="-285750" fontAlgn="base">
              <a:lnSpc>
                <a:spcPct val="112000"/>
              </a:lnSpc>
              <a:spcAft>
                <a:spcPts val="600"/>
              </a:spcAft>
              <a:buFont typeface="Arial" charset="0"/>
              <a:buChar char="•"/>
            </a:pPr>
            <a:r>
              <a:rPr lang="en-US" sz="1400" dirty="0">
                <a:solidFill>
                  <a:schemeClr val="bg1"/>
                </a:solidFill>
                <a:latin typeface="Franklin Gothic Book" panose="020B0503020102020204" pitchFamily="34" charset="0"/>
                <a:ea typeface="Franklin Gothic Demi Cond" charset="0"/>
                <a:cs typeface="Arial" panose="020B0604020202020204" pitchFamily="34" charset="0"/>
              </a:rPr>
              <a:t>Explore careers in the industry</a:t>
            </a:r>
          </a:p>
          <a:p>
            <a:pPr marL="285750" indent="-285750" fontAlgn="base">
              <a:lnSpc>
                <a:spcPct val="112000"/>
              </a:lnSpc>
              <a:spcAft>
                <a:spcPts val="600"/>
              </a:spcAft>
              <a:buFont typeface="Arial" charset="0"/>
              <a:buChar char="•"/>
            </a:pPr>
            <a:r>
              <a:rPr lang="en-US" sz="1400" dirty="0">
                <a:solidFill>
                  <a:schemeClr val="bg1"/>
                </a:solidFill>
                <a:latin typeface="Franklin Gothic Book" panose="020B0503020102020204" pitchFamily="34" charset="0"/>
                <a:ea typeface="Franklin Gothic Demi Cond" charset="0"/>
                <a:cs typeface="Arial" panose="020B0604020202020204" pitchFamily="34" charset="0"/>
              </a:rPr>
              <a:t>And, earn (</a:t>
            </a:r>
            <a:r>
              <a:rPr lang="en-US" sz="1400" u="sng" dirty="0">
                <a:solidFill>
                  <a:schemeClr val="bg1"/>
                </a:solidFill>
                <a:latin typeface="Franklin Gothic Book" panose="020B0503020102020204" pitchFamily="34" charset="0"/>
                <a:ea typeface="Franklin Gothic Demi Cond" charset="0"/>
                <a:cs typeface="Arial" panose="020B0604020202020204" pitchFamily="34" charset="0"/>
              </a:rPr>
              <a:t>college credit, credential</a:t>
            </a:r>
            <a:r>
              <a:rPr lang="en-US" sz="1400" dirty="0">
                <a:solidFill>
                  <a:schemeClr val="bg1"/>
                </a:solidFill>
                <a:latin typeface="Franklin Gothic Book" panose="020B0503020102020204" pitchFamily="34" charset="0"/>
                <a:ea typeface="Franklin Gothic Demi Cond" charset="0"/>
                <a:cs typeface="Arial" panose="020B0604020202020204" pitchFamily="34" charset="0"/>
              </a:rPr>
              <a:t>)</a:t>
            </a:r>
          </a:p>
          <a:p>
            <a:pPr fontAlgn="base"/>
            <a:endParaRPr lang="en-US" sz="2000"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32455A82-D5A9-4B67-A262-B65BCE49CA9A}"/>
              </a:ext>
            </a:extLst>
          </p:cNvPr>
          <p:cNvSpPr txBox="1"/>
          <p:nvPr/>
        </p:nvSpPr>
        <p:spPr>
          <a:xfrm>
            <a:off x="1126434" y="8069328"/>
            <a:ext cx="2425148" cy="369332"/>
          </a:xfrm>
          <a:prstGeom prst="rect">
            <a:avLst/>
          </a:prstGeom>
          <a:noFill/>
        </p:spPr>
        <p:txBody>
          <a:bodyPr wrap="square" rtlCol="0">
            <a:spAutoFit/>
          </a:bodyPr>
          <a:lstStyle/>
          <a:p>
            <a:r>
              <a:rPr lang="en-US" dirty="0"/>
              <a:t>Grantee Logo Here</a:t>
            </a:r>
          </a:p>
        </p:txBody>
      </p:sp>
      <p:sp>
        <p:nvSpPr>
          <p:cNvPr id="11" name="TextBox 10">
            <a:extLst>
              <a:ext uri="{FF2B5EF4-FFF2-40B4-BE49-F238E27FC236}">
                <a16:creationId xmlns:a16="http://schemas.microsoft.com/office/drawing/2014/main" id="{8586DC16-7525-4121-8106-4CA8E7E2BA28}"/>
              </a:ext>
            </a:extLst>
          </p:cNvPr>
          <p:cNvSpPr txBox="1"/>
          <p:nvPr/>
        </p:nvSpPr>
        <p:spPr>
          <a:xfrm>
            <a:off x="110835" y="9480882"/>
            <a:ext cx="7661565" cy="415498"/>
          </a:xfrm>
          <a:prstGeom prst="rect">
            <a:avLst/>
          </a:prstGeom>
          <a:noFill/>
        </p:spPr>
        <p:txBody>
          <a:bodyPr wrap="square" rtlCol="0">
            <a:spAutoFit/>
          </a:bodyPr>
          <a:lstStyle/>
          <a:p>
            <a:r>
              <a:rPr lang="en-US" sz="700" dirty="0"/>
              <a:t>The Illinois </a:t>
            </a:r>
            <a:r>
              <a:rPr lang="en-US" sz="700" dirty="0" err="1"/>
              <a:t>workNet</a:t>
            </a:r>
            <a:r>
              <a:rPr lang="en-US" sz="700" dirty="0"/>
              <a:t> Center System, an American Job Center, is an equal opportunity employer/program. Auxiliary aids and services are available upon request to individuals with disabilities. All voice telephone numbers may be reached by persons using TTY/TDD equipment by calling TTY (800) 526-0844 or 711.  This workforce product was funded by a grant awarded by the U.S. Department of Labor’s Employment and Training Administration.  For more information please refer to the footer at the bottom of any webpage at illinoisworknet.com.</a:t>
            </a:r>
          </a:p>
        </p:txBody>
      </p:sp>
    </p:spTree>
    <p:extLst>
      <p:ext uri="{BB962C8B-B14F-4D97-AF65-F5344CB8AC3E}">
        <p14:creationId xmlns:p14="http://schemas.microsoft.com/office/powerpoint/2010/main" val="32644878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ainCategory xmlns="9352c220-c5aa-4176-b310-478a54cdcce0">14</MainCategory>
    <Site xmlns="9352c220-c5aa-4176-b310-478a54cdcce0">
      <Value>1</Value>
    </Site>
    <SubCategory xmlns="9352c220-c5aa-4176-b310-478a54cdcce0">130</SubCategory>
    <SkillLevel xmlns="9352c220-c5aa-4176-b310-478a54cdcce0">
      <Value>All Levels</Value>
    </SkillLevel>
    <Audience xmlns="9352c220-c5aa-4176-b310-478a54cdcce0">
      <Value>3</Value>
    </Audience>
    <TaxKeywordTaxHTField xmlns="6e83a1a5-9dab-4521-85db-ea3c8196acb3">
      <Terms xmlns="http://schemas.microsoft.com/office/infopath/2007/PartnerControls"/>
    </TaxKeywordTaxHTField>
    <SubAudience xmlns="9352c220-c5aa-4176-b310-478a54cdcce0"/>
    <Language xmlns="9352c220-c5aa-4176-b310-478a54cdcce0">English</Language>
    <DocumentType xmlns="9352c220-c5aa-4176-b310-478a54cdcce0">
      <Value>Marketing/Outreach</Value>
    </DocumentType>
    <TaxCatchAll xmlns="6e83a1a5-9dab-4521-85db-ea3c8196acb3"/>
    <Description0 xmlns="9352c220-c5aa-4176-b310-478a54cdcce0">Young Invincibles created a sample flyer to recruit youth into the Youth Aprenticehship and Career Pathways Program.  Placeholder text is included in the editable flyer. These are not facts, but rather suggestions on the type of information to provide. </Description0>
    <GradeLevel xmlns="9352c220-c5aa-4176-b310-478a54cdcce0">
      <Value>&gt;12 Postsecondary</Value>
    </GradeLeve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15AEA3-F14B-47F2-945C-579828EFF7E9}">
  <ds:schemaRefs>
    <ds:schemaRef ds:uri="http://purl.org/dc/elements/1.1/"/>
    <ds:schemaRef ds:uri="b232027f-f793-4d4e-bdc9-80b80d69b2b2"/>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96f30d93-5c76-4ce5-84f7-1cbff20c2e0a"/>
    <ds:schemaRef ds:uri="http://www.w3.org/XML/1998/namespace"/>
    <ds:schemaRef ds:uri="http://purl.org/dc/dcmitype/"/>
  </ds:schemaRefs>
</ds:datastoreItem>
</file>

<file path=customXml/itemProps2.xml><?xml version="1.0" encoding="utf-8"?>
<ds:datastoreItem xmlns:ds="http://schemas.openxmlformats.org/officeDocument/2006/customXml" ds:itemID="{74764C0A-3D40-4C44-95E1-F8DEE930EE1E}"/>
</file>

<file path=customXml/itemProps3.xml><?xml version="1.0" encoding="utf-8"?>
<ds:datastoreItem xmlns:ds="http://schemas.openxmlformats.org/officeDocument/2006/customXml" ds:itemID="{3949FCE5-DDB0-45A5-A5D3-0362D4229A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107</TotalTime>
  <Words>140</Words>
  <Application>Microsoft Office PowerPoint</Application>
  <PresentationFormat>Custom</PresentationFormat>
  <Paragraphs>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Calibri Light</vt:lpstr>
      <vt:lpstr>Franklin Gothic Book</vt:lpstr>
      <vt:lpstr>Franklin Gothic Demi Cond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InvinciblesSample flyer</dc:title>
  <dc:creator>Microsoft Office User</dc:creator>
  <cp:keywords/>
  <cp:lastModifiedBy>Natasha Rae Telger</cp:lastModifiedBy>
  <cp:revision>20</cp:revision>
  <dcterms:created xsi:type="dcterms:W3CDTF">2017-06-28T19:03:50Z</dcterms:created>
  <dcterms:modified xsi:type="dcterms:W3CDTF">2018-10-10T17:18:16Z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