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73"/>
    <p:restoredTop sz="94599"/>
  </p:normalViewPr>
  <p:slideViewPr>
    <p:cSldViewPr snapToGrid="0" snapToObjects="1">
      <p:cViewPr varScale="1">
        <p:scale>
          <a:sx n="72" d="100"/>
          <a:sy n="72" d="100"/>
        </p:scale>
        <p:origin x="302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6" Type="http://schemas.openxmlformats.org/officeDocument/2006/relationships/tableStyles" Target="tableStyles.xml"/><Relationship Id="rId1" Type="http://schemas.openxmlformats.org/officeDocument/2006/relationships/slideMaster" Target="slideMasters/slideMaster1.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1E6E73-E903-5F4A-93F5-96237F4182C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1E6E73-E903-5F4A-93F5-96237F4182C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1E6E73-E903-5F4A-93F5-96237F4182C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1E6E73-E903-5F4A-93F5-96237F4182C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1E6E73-E903-5F4A-93F5-96237F4182C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1E6E73-E903-5F4A-93F5-96237F4182C3}"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61E6E73-E903-5F4A-93F5-96237F4182C3}" type="datetimeFigureOut">
              <a:rPr lang="en-US" smtClean="0"/>
              <a:t>8/25/17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61E6E73-E903-5F4A-93F5-96237F4182C3}" type="datetimeFigureOut">
              <a:rPr lang="en-US" smtClean="0"/>
              <a:t>8/25/17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E6E73-E903-5F4A-93F5-96237F4182C3}" type="datetimeFigureOut">
              <a:rPr lang="en-US" smtClean="0"/>
              <a:t>8/25/17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1E6E73-E903-5F4A-93F5-96237F4182C3}"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1E6E73-E903-5F4A-93F5-96237F4182C3}"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61E6E73-E903-5F4A-93F5-96237F4182C3}" type="datetimeFigureOut">
              <a:rPr lang="en-US" smtClean="0"/>
              <a:t>8/25/17</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BA07A49E-F53A-4144-BF6E-9C695CD25042}" type="slidenum">
              <a:rPr lang="en-US" smtClean="0"/>
              <a:t>‹#›</a:t>
            </a:fld>
            <a:endParaRPr lang="en-US"/>
          </a:p>
        </p:txBody>
      </p:sp>
    </p:spTree>
    <p:extLst>
      <p:ext uri="{BB962C8B-B14F-4D97-AF65-F5344CB8AC3E}">
        <p14:creationId xmlns:p14="http://schemas.microsoft.com/office/powerpoint/2010/main" val="18356713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flipH="1" flipV="1">
            <a:off x="0" y="4663440"/>
            <a:ext cx="4775200" cy="4446690"/>
          </a:xfrm>
          <a:prstGeom prst="rect">
            <a:avLst/>
          </a:prstGeom>
          <a:solidFill>
            <a:schemeClr val="accent2"/>
          </a:solidFill>
          <a:ln>
            <a:solidFill>
              <a:schemeClr val="accent2"/>
            </a:solidFill>
          </a:ln>
          <a:effectLst>
            <a:outerShdw blurRad="50800" dist="76200" dir="5400000" algn="t"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2400" cy="4663440"/>
          </a:xfrm>
          <a:prstGeom prst="rect">
            <a:avLst/>
          </a:prstGeom>
          <a:effectLst>
            <a:outerShdw blurRad="50800" dist="76200" dir="5400000" algn="t" rotWithShape="0">
              <a:prstClr val="black">
                <a:alpha val="28000"/>
              </a:prstClr>
            </a:outerShdw>
          </a:effectLst>
        </p:spPr>
      </p:pic>
      <p:sp>
        <p:nvSpPr>
          <p:cNvPr id="9" name="Rectangle 8"/>
          <p:cNvSpPr/>
          <p:nvPr/>
        </p:nvSpPr>
        <p:spPr>
          <a:xfrm>
            <a:off x="0" y="2895602"/>
            <a:ext cx="5875867" cy="1016000"/>
          </a:xfrm>
          <a:prstGeom prst="rect">
            <a:avLst/>
          </a:prstGeom>
          <a:solidFill>
            <a:schemeClr val="accent2">
              <a:alpha val="72000"/>
            </a:schemeClr>
          </a:solidFill>
          <a:ln>
            <a:solidFill>
              <a:schemeClr val="accent2"/>
            </a:solidFill>
          </a:ln>
          <a:effectLst>
            <a:outerShdw blurRad="50800" dist="50800" dir="5400000" algn="ctr" rotWithShape="0">
              <a:srgbClr val="000000">
                <a:alpha val="4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18537" y="3031066"/>
            <a:ext cx="5875867" cy="677108"/>
          </a:xfrm>
          <a:prstGeom prst="rect">
            <a:avLst/>
          </a:prstGeom>
          <a:noFill/>
        </p:spPr>
        <p:txBody>
          <a:bodyPr wrap="square" rtlCol="0">
            <a:spAutoFit/>
          </a:bodyPr>
          <a:lstStyle/>
          <a:p>
            <a:r>
              <a:rPr lang="en-US" sz="3800" dirty="0" smtClean="0">
                <a:solidFill>
                  <a:schemeClr val="bg1"/>
                </a:solidFill>
                <a:latin typeface="Franklin Gothic Demi Cond" charset="0"/>
                <a:ea typeface="Franklin Gothic Demi Cond" charset="0"/>
                <a:cs typeface="Franklin Gothic Demi Cond" charset="0"/>
              </a:rPr>
              <a:t>REAL LIFE WORK EXPERIENCE</a:t>
            </a:r>
            <a:endParaRPr lang="en-US" sz="3800" dirty="0">
              <a:solidFill>
                <a:schemeClr val="bg1"/>
              </a:solidFill>
              <a:latin typeface="Franklin Gothic Demi Cond" charset="0"/>
              <a:ea typeface="Franklin Gothic Demi Cond" charset="0"/>
              <a:cs typeface="Franklin Gothic Demi Cond" charset="0"/>
            </a:endParaRPr>
          </a:p>
        </p:txBody>
      </p:sp>
      <p:sp>
        <p:nvSpPr>
          <p:cNvPr id="11" name="TextBox 10"/>
          <p:cNvSpPr txBox="1"/>
          <p:nvPr/>
        </p:nvSpPr>
        <p:spPr>
          <a:xfrm>
            <a:off x="46815" y="4654476"/>
            <a:ext cx="4656667" cy="4955203"/>
          </a:xfrm>
          <a:prstGeom prst="rect">
            <a:avLst/>
          </a:prstGeom>
          <a:noFill/>
        </p:spPr>
        <p:txBody>
          <a:bodyPr wrap="square" rtlCol="0">
            <a:spAutoFit/>
          </a:bodyPr>
          <a:lstStyle/>
          <a:p>
            <a:pPr algn="ctr"/>
            <a:r>
              <a:rPr lang="en-US" sz="3200" dirty="0">
                <a:solidFill>
                  <a:schemeClr val="bg1"/>
                </a:solidFill>
                <a:latin typeface="Franklin Gothic Demi Cond" charset="0"/>
                <a:ea typeface="Franklin Gothic Demi Cond" charset="0"/>
                <a:cs typeface="Franklin Gothic Demi Cond" charset="0"/>
              </a:rPr>
              <a:t>Wondering how to launch your career</a:t>
            </a:r>
            <a:r>
              <a:rPr lang="en-US" sz="3200" dirty="0" smtClean="0">
                <a:solidFill>
                  <a:schemeClr val="bg1"/>
                </a:solidFill>
                <a:latin typeface="Franklin Gothic Demi Cond" charset="0"/>
                <a:ea typeface="Franklin Gothic Demi Cond" charset="0"/>
                <a:cs typeface="Franklin Gothic Demi Cond" charset="0"/>
              </a:rPr>
              <a:t>?</a:t>
            </a:r>
          </a:p>
          <a:p>
            <a:endParaRPr lang="en-US" sz="1200" b="0" dirty="0" smtClean="0">
              <a:solidFill>
                <a:schemeClr val="bg1"/>
              </a:solidFill>
              <a:effectLst/>
              <a:latin typeface="Franklin Gothic Demi Cond" charset="0"/>
              <a:ea typeface="Franklin Gothic Demi Cond" charset="0"/>
              <a:cs typeface="Franklin Gothic Demi Cond" charset="0"/>
            </a:endParaRPr>
          </a:p>
          <a:p>
            <a:r>
              <a:rPr lang="en-US" sz="2100" b="1" dirty="0" smtClean="0">
                <a:solidFill>
                  <a:schemeClr val="bg1"/>
                </a:solidFill>
                <a:latin typeface="Franklin Gothic Demi Cond" charset="0"/>
                <a:ea typeface="Franklin Gothic Demi Cond" charset="0"/>
                <a:cs typeface="Franklin Gothic Demi Cond" charset="0"/>
              </a:rPr>
              <a:t>Join Hospital X’s phlebotomist youth apprenticeship program</a:t>
            </a:r>
            <a:r>
              <a:rPr lang="en-US" sz="2100" b="1" dirty="0" smtClean="0">
                <a:solidFill>
                  <a:schemeClr val="bg1"/>
                </a:solidFill>
                <a:latin typeface="Franklin Gothic Demi Cond" charset="0"/>
                <a:ea typeface="Franklin Gothic Demi Cond" charset="0"/>
                <a:cs typeface="Franklin Gothic Demi Cond" charset="0"/>
              </a:rPr>
              <a:t>!</a:t>
            </a:r>
            <a:endParaRPr lang="en-US" sz="2100" b="0" dirty="0" smtClean="0">
              <a:solidFill>
                <a:schemeClr val="bg1"/>
              </a:solidFill>
              <a:effectLst/>
              <a:latin typeface="Franklin Gothic Demi Cond" charset="0"/>
              <a:ea typeface="Franklin Gothic Demi Cond" charset="0"/>
              <a:cs typeface="Franklin Gothic Demi Cond" charset="0"/>
            </a:endParaRPr>
          </a:p>
          <a:p>
            <a:pPr marL="285750" indent="-285750" fontAlgn="base">
              <a:buFont typeface="Arial" charset="0"/>
              <a:buChar char="•"/>
            </a:pPr>
            <a:r>
              <a:rPr lang="en-US" sz="2100" dirty="0" smtClean="0">
                <a:solidFill>
                  <a:schemeClr val="bg1"/>
                </a:solidFill>
                <a:latin typeface="Franklin Gothic Demi Cond" charset="0"/>
                <a:ea typeface="Franklin Gothic Demi Cond" charset="0"/>
                <a:cs typeface="Franklin Gothic Demi Cond" charset="0"/>
              </a:rPr>
              <a:t>Get paid to learn </a:t>
            </a:r>
            <a:r>
              <a:rPr lang="en-US" sz="2100" dirty="0" smtClean="0">
                <a:solidFill>
                  <a:schemeClr val="bg1"/>
                </a:solidFill>
                <a:latin typeface="Franklin Gothic Demi Cond" charset="0"/>
                <a:ea typeface="Franklin Gothic Demi Cond" charset="0"/>
                <a:cs typeface="Franklin Gothic Demi Cond" charset="0"/>
              </a:rPr>
              <a:t>the skills healthcare </a:t>
            </a:r>
            <a:r>
              <a:rPr lang="en-US" sz="2100" dirty="0" smtClean="0">
                <a:solidFill>
                  <a:schemeClr val="bg1"/>
                </a:solidFill>
                <a:latin typeface="Franklin Gothic Demi Cond" charset="0"/>
                <a:ea typeface="Franklin Gothic Demi Cond" charset="0"/>
                <a:cs typeface="Franklin Gothic Demi Cond" charset="0"/>
              </a:rPr>
              <a:t>employers demand, </a:t>
            </a:r>
            <a:r>
              <a:rPr lang="en-US" sz="2100" dirty="0" smtClean="0">
                <a:solidFill>
                  <a:schemeClr val="bg1"/>
                </a:solidFill>
                <a:latin typeface="Franklin Gothic Demi Cond" charset="0"/>
                <a:ea typeface="Franklin Gothic Demi Cond" charset="0"/>
                <a:cs typeface="Franklin Gothic Demi Cond" charset="0"/>
              </a:rPr>
              <a:t>outside the classroom</a:t>
            </a:r>
          </a:p>
          <a:p>
            <a:pPr marL="285750" indent="-285750" fontAlgn="base">
              <a:buFont typeface="Arial" charset="0"/>
              <a:buChar char="•"/>
            </a:pPr>
            <a:r>
              <a:rPr lang="en-US" sz="2100" dirty="0" smtClean="0">
                <a:solidFill>
                  <a:schemeClr val="bg1"/>
                </a:solidFill>
                <a:latin typeface="Franklin Gothic Demi Cond" charset="0"/>
                <a:ea typeface="Franklin Gothic Demi Cond" charset="0"/>
                <a:cs typeface="Franklin Gothic Demi Cond" charset="0"/>
              </a:rPr>
              <a:t>Explore healthcare careers</a:t>
            </a:r>
          </a:p>
          <a:p>
            <a:pPr marL="285750" indent="-285750" fontAlgn="base">
              <a:buFont typeface="Arial" charset="0"/>
              <a:buChar char="•"/>
            </a:pPr>
            <a:r>
              <a:rPr lang="en-US" sz="2100" dirty="0" smtClean="0">
                <a:solidFill>
                  <a:schemeClr val="bg1"/>
                </a:solidFill>
                <a:latin typeface="Franklin Gothic Demi Cond" charset="0"/>
                <a:ea typeface="Franklin Gothic Demi Cond" charset="0"/>
                <a:cs typeface="Franklin Gothic Demi Cond" charset="0"/>
              </a:rPr>
              <a:t>And, earn college credit and secure industry-recognized </a:t>
            </a:r>
            <a:r>
              <a:rPr lang="en-US" sz="2100" dirty="0" smtClean="0">
                <a:solidFill>
                  <a:schemeClr val="bg1"/>
                </a:solidFill>
                <a:latin typeface="Franklin Gothic Demi Cond" charset="0"/>
                <a:ea typeface="Franklin Gothic Demi Cond" charset="0"/>
                <a:cs typeface="Franklin Gothic Demi Cond" charset="0"/>
              </a:rPr>
              <a:t>credentials</a:t>
            </a:r>
          </a:p>
          <a:p>
            <a:pPr marL="285750" indent="-285750" fontAlgn="base">
              <a:buFont typeface="Arial" charset="0"/>
              <a:buChar char="•"/>
            </a:pPr>
            <a:r>
              <a:rPr lang="en-US" sz="2100" dirty="0" smtClean="0">
                <a:solidFill>
                  <a:schemeClr val="bg1"/>
                </a:solidFill>
                <a:latin typeface="Franklin Gothic Demi Cond" charset="0"/>
                <a:ea typeface="Franklin Gothic Demi Cond" charset="0"/>
                <a:cs typeface="Franklin Gothic Demi Cond" charset="0"/>
              </a:rPr>
              <a:t>Requirements: Age 18 and have access to a car</a:t>
            </a:r>
            <a:endParaRPr lang="en-US" sz="2100" dirty="0" smtClean="0">
              <a:solidFill>
                <a:schemeClr val="bg1"/>
              </a:solidFill>
              <a:latin typeface="Franklin Gothic Demi Cond" charset="0"/>
              <a:ea typeface="Franklin Gothic Demi Cond" charset="0"/>
              <a:cs typeface="Franklin Gothic Demi Cond" charset="0"/>
            </a:endParaRPr>
          </a:p>
          <a:p>
            <a:endParaRPr lang="en-US" dirty="0"/>
          </a:p>
        </p:txBody>
      </p:sp>
      <p:sp>
        <p:nvSpPr>
          <p:cNvPr id="12" name="TextBox 11"/>
          <p:cNvSpPr txBox="1"/>
          <p:nvPr/>
        </p:nvSpPr>
        <p:spPr>
          <a:xfrm rot="16200000">
            <a:off x="3227289" y="6508580"/>
            <a:ext cx="3927678" cy="830997"/>
          </a:xfrm>
          <a:prstGeom prst="rect">
            <a:avLst/>
          </a:prstGeom>
          <a:noFill/>
        </p:spPr>
        <p:txBody>
          <a:bodyPr wrap="none" rtlCol="0">
            <a:spAutoFit/>
          </a:bodyPr>
          <a:lstStyle/>
          <a:p>
            <a:r>
              <a:rPr lang="en-US" sz="4800" dirty="0" smtClean="0">
                <a:solidFill>
                  <a:schemeClr val="accent2"/>
                </a:solidFill>
                <a:latin typeface="Franklin Gothic Demi Cond" charset="0"/>
                <a:ea typeface="Franklin Gothic Demi Cond" charset="0"/>
                <a:cs typeface="Franklin Gothic Demi Cond" charset="0"/>
              </a:rPr>
              <a:t>FIND OUT MORE</a:t>
            </a:r>
            <a:endParaRPr lang="en-US" sz="4800" dirty="0">
              <a:solidFill>
                <a:schemeClr val="accent2"/>
              </a:solidFill>
              <a:latin typeface="Franklin Gothic Demi Cond" charset="0"/>
              <a:ea typeface="Franklin Gothic Demi Cond" charset="0"/>
              <a:cs typeface="Franklin Gothic Demi Cond" charset="0"/>
            </a:endParaRPr>
          </a:p>
        </p:txBody>
      </p:sp>
      <p:sp>
        <p:nvSpPr>
          <p:cNvPr id="13" name="TextBox 12"/>
          <p:cNvSpPr txBox="1"/>
          <p:nvPr/>
        </p:nvSpPr>
        <p:spPr>
          <a:xfrm>
            <a:off x="5606627" y="5571062"/>
            <a:ext cx="1945640" cy="3139321"/>
          </a:xfrm>
          <a:prstGeom prst="rect">
            <a:avLst/>
          </a:prstGeom>
          <a:noFill/>
        </p:spPr>
        <p:txBody>
          <a:bodyPr wrap="square" rtlCol="0">
            <a:spAutoFit/>
          </a:bodyPr>
          <a:lstStyle/>
          <a:p>
            <a:pPr>
              <a:lnSpc>
                <a:spcPct val="150000"/>
              </a:lnSpc>
            </a:pPr>
            <a:r>
              <a:rPr lang="en-US" dirty="0" smtClean="0">
                <a:solidFill>
                  <a:schemeClr val="accent2"/>
                </a:solidFill>
                <a:latin typeface="Franklin Gothic Demi Cond" charset="0"/>
                <a:ea typeface="Franklin Gothic Demi Cond" charset="0"/>
                <a:cs typeface="Franklin Gothic Demi Cond" charset="0"/>
              </a:rPr>
              <a:t>Contact:</a:t>
            </a:r>
            <a:endParaRPr lang="en-US" dirty="0">
              <a:solidFill>
                <a:schemeClr val="accent2"/>
              </a:solidFill>
              <a:latin typeface="Franklin Gothic Demi Cond" charset="0"/>
              <a:ea typeface="Franklin Gothic Demi Cond" charset="0"/>
              <a:cs typeface="Franklin Gothic Demi Cond" charset="0"/>
            </a:endParaRPr>
          </a:p>
          <a:p>
            <a:pPr>
              <a:lnSpc>
                <a:spcPct val="150000"/>
              </a:lnSpc>
            </a:pPr>
            <a:r>
              <a:rPr lang="en-US" dirty="0" smtClean="0">
                <a:solidFill>
                  <a:schemeClr val="accent2"/>
                </a:solidFill>
                <a:latin typeface="Franklin Gothic Demi Cond" charset="0"/>
                <a:ea typeface="Franklin Gothic Demi Cond" charset="0"/>
                <a:cs typeface="Franklin Gothic Demi Cond" charset="0"/>
              </a:rPr>
              <a:t>Susan Rodriguez</a:t>
            </a:r>
          </a:p>
          <a:p>
            <a:pPr>
              <a:lnSpc>
                <a:spcPct val="150000"/>
              </a:lnSpc>
            </a:pPr>
            <a:endParaRPr lang="en-US" b="0" dirty="0" smtClean="0">
              <a:solidFill>
                <a:schemeClr val="accent2"/>
              </a:solidFill>
              <a:effectLst/>
              <a:latin typeface="Franklin Gothic Demi Cond" charset="0"/>
              <a:ea typeface="Franklin Gothic Demi Cond" charset="0"/>
              <a:cs typeface="Franklin Gothic Demi Cond" charset="0"/>
            </a:endParaRPr>
          </a:p>
          <a:p>
            <a:pPr>
              <a:lnSpc>
                <a:spcPct val="150000"/>
              </a:lnSpc>
            </a:pPr>
            <a:r>
              <a:rPr lang="en-US" dirty="0">
                <a:solidFill>
                  <a:schemeClr val="accent2"/>
                </a:solidFill>
                <a:latin typeface="Franklin Gothic Demi Cond" charset="0"/>
                <a:ea typeface="Franklin Gothic Demi Cond" charset="0"/>
                <a:cs typeface="Franklin Gothic Demi Cond" charset="0"/>
              </a:rPr>
              <a:t>(231) 432 - 5678</a:t>
            </a:r>
            <a:endParaRPr lang="en-US" b="0" dirty="0" smtClean="0">
              <a:solidFill>
                <a:schemeClr val="accent2"/>
              </a:solidFill>
              <a:effectLst/>
              <a:latin typeface="Franklin Gothic Demi Cond" charset="0"/>
              <a:ea typeface="Franklin Gothic Demi Cond" charset="0"/>
              <a:cs typeface="Franklin Gothic Demi Cond" charset="0"/>
            </a:endParaRPr>
          </a:p>
          <a:p>
            <a:pPr>
              <a:lnSpc>
                <a:spcPct val="150000"/>
              </a:lnSpc>
            </a:pPr>
            <a:r>
              <a:rPr lang="en-US" dirty="0">
                <a:solidFill>
                  <a:schemeClr val="accent2"/>
                </a:solidFill>
                <a:latin typeface="Franklin Gothic Demi Cond" charset="0"/>
                <a:ea typeface="Franklin Gothic Demi Cond" charset="0"/>
                <a:cs typeface="Franklin Gothic Demi Cond" charset="0"/>
              </a:rPr>
              <a:t>srodriguez@hospitalx.com</a:t>
            </a:r>
            <a:endParaRPr lang="en-US" b="0" dirty="0" smtClean="0">
              <a:solidFill>
                <a:schemeClr val="accent2"/>
              </a:solidFill>
              <a:effectLst/>
              <a:latin typeface="Franklin Gothic Demi Cond" charset="0"/>
              <a:ea typeface="Franklin Gothic Demi Cond" charset="0"/>
              <a:cs typeface="Franklin Gothic Demi Cond" charset="0"/>
            </a:endParaRPr>
          </a:p>
          <a:p>
            <a:r>
              <a:rPr lang="en-US" dirty="0" smtClean="0">
                <a:solidFill>
                  <a:schemeClr val="accent2"/>
                </a:solidFill>
              </a:rPr>
              <a:t/>
            </a:r>
            <a:br>
              <a:rPr lang="en-US" dirty="0" smtClean="0">
                <a:solidFill>
                  <a:schemeClr val="accent2"/>
                </a:solidFill>
              </a:rPr>
            </a:br>
            <a:endParaRPr lang="en-US" dirty="0">
              <a:solidFill>
                <a:schemeClr val="accent2"/>
              </a:solidFill>
            </a:endParaRPr>
          </a:p>
        </p:txBody>
      </p:sp>
      <p:sp>
        <p:nvSpPr>
          <p:cNvPr id="14" name="TextBox 13"/>
          <p:cNvSpPr txBox="1"/>
          <p:nvPr/>
        </p:nvSpPr>
        <p:spPr>
          <a:xfrm>
            <a:off x="2445175" y="9433339"/>
            <a:ext cx="2890519" cy="369332"/>
          </a:xfrm>
          <a:prstGeom prst="rect">
            <a:avLst/>
          </a:prstGeom>
          <a:noFill/>
        </p:spPr>
        <p:txBody>
          <a:bodyPr wrap="square" rtlCol="0">
            <a:spAutoFit/>
          </a:bodyPr>
          <a:lstStyle/>
          <a:p>
            <a:r>
              <a:rPr lang="en-US" smtClean="0"/>
              <a:t>            [LOGOS HERE]</a:t>
            </a:r>
            <a:endParaRPr lang="en-US"/>
          </a:p>
        </p:txBody>
      </p:sp>
    </p:spTree>
    <p:extLst>
      <p:ext uri="{BB962C8B-B14F-4D97-AF65-F5344CB8AC3E}">
        <p14:creationId xmlns:p14="http://schemas.microsoft.com/office/powerpoint/2010/main" val="838149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14</MainCategory>
    <Site xmlns="9352c220-c5aa-4176-b310-478a54cdcce0">
      <Value>1</Value>
    </Site>
    <SubCategory xmlns="9352c220-c5aa-4176-b310-478a54cdcce0">130</SubCategory>
    <SkillLevel xmlns="9352c220-c5aa-4176-b310-478a54cdcce0">
      <Value>All Levels</Value>
    </SkillLevel>
    <Audience xmlns="9352c220-c5aa-4176-b310-478a54cdcce0">
      <Value>3</Value>
    </Audience>
    <TaxKeywordTaxHTField xmlns="6e83a1a5-9dab-4521-85db-ea3c8196acb3">
      <Terms xmlns="http://schemas.microsoft.com/office/infopath/2007/PartnerControls"/>
    </TaxKeywordTaxHTField>
    <SubAudience xmlns="9352c220-c5aa-4176-b310-478a54cdcce0"/>
    <Language xmlns="9352c220-c5aa-4176-b310-478a54cdcce0">English</Language>
    <DocumentType xmlns="9352c220-c5aa-4176-b310-478a54cdcce0">
      <Value>Marketing/Outreach</Value>
    </DocumentType>
    <TaxCatchAll xmlns="6e83a1a5-9dab-4521-85db-ea3c8196acb3"/>
    <Description0 xmlns="9352c220-c5aa-4176-b310-478a54cdcce0">Young Invincibles created a sample flyer to recruit youth into the Youth Aprenticehship and Career Pathways Program.  Placeholder text is included in the editable flyer. These are not facts, but rather suggestions on the type of information to provide. </Description0>
    <GradeLevel xmlns="9352c220-c5aa-4176-b310-478a54cdcce0">
      <Value>&gt;12 Postsecondary</Value>
    </GradeLevel>
  </documentManagement>
</p:properties>
</file>

<file path=customXml/itemProps1.xml><?xml version="1.0" encoding="utf-8"?>
<ds:datastoreItem xmlns:ds="http://schemas.openxmlformats.org/officeDocument/2006/customXml" ds:itemID="{AA46F257-8554-4284-80F6-43234970248D}"/>
</file>

<file path=customXml/itemProps2.xml><?xml version="1.0" encoding="utf-8"?>
<ds:datastoreItem xmlns:ds="http://schemas.openxmlformats.org/officeDocument/2006/customXml" ds:itemID="{3949FCE5-DDB0-45A5-A5D3-0362D4229A34}"/>
</file>

<file path=customXml/itemProps3.xml><?xml version="1.0" encoding="utf-8"?>
<ds:datastoreItem xmlns:ds="http://schemas.openxmlformats.org/officeDocument/2006/customXml" ds:itemID="{5715AEA3-F14B-47F2-945C-579828EFF7E9}"/>
</file>

<file path=docProps/app.xml><?xml version="1.0" encoding="utf-8"?>
<Properties xmlns="http://schemas.openxmlformats.org/officeDocument/2006/extended-properties" xmlns:vt="http://schemas.openxmlformats.org/officeDocument/2006/docPropsVTypes">
  <Template>Office Theme</Template>
  <TotalTime>29</TotalTime>
  <Words>73</Words>
  <Application>Microsoft Macintosh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Calibri Light</vt:lpstr>
      <vt:lpstr>Franklin Gothic Demi Cond</vt:lpstr>
      <vt:lpstr>Arial</vt:lpstr>
      <vt:lpstr>Office Theme</vt:lpstr>
      <vt:lpstr>PowerPoint Presentation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InvinciblesSample flyer</dc:title>
  <dc:creator>Microsoft Office User</dc:creator>
  <cp:keywords/>
  <cp:lastModifiedBy>Microsoft Office User</cp:lastModifiedBy>
  <cp:revision>5</cp:revision>
  <dcterms:created xsi:type="dcterms:W3CDTF">2017-06-28T19:03:50Z</dcterms:created>
  <dcterms:modified xsi:type="dcterms:W3CDTF">2017-08-25T17:56:32Z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