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ACB9"/>
    <a:srgbClr val="44B6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8"/>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6" Type="http://schemas.openxmlformats.org/officeDocument/2006/relationships/theme" Target="theme/theme1.xml"/><Relationship Id="rId1" Type="http://schemas.openxmlformats.org/officeDocument/2006/relationships/slideMaster" Target="slideMasters/slideMaster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EF3902-80C5-6C40-8D0E-7BFE78C3F305}" type="datetimeFigureOut">
              <a:rPr lang="en-US" smtClean="0"/>
              <a:t>8/25/17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151BA6-3DFF-014F-8D28-08C0CB58EA2A}" type="slidenum">
              <a:rPr lang="en-US" smtClean="0"/>
              <a:t>‹#›</a:t>
            </a:fld>
            <a:endParaRPr lang="en-US"/>
          </a:p>
        </p:txBody>
      </p:sp>
    </p:spTree>
    <p:extLst>
      <p:ext uri="{BB962C8B-B14F-4D97-AF65-F5344CB8AC3E}">
        <p14:creationId xmlns:p14="http://schemas.microsoft.com/office/powerpoint/2010/main" val="203785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151BA6-3DFF-014F-8D28-08C0CB58EA2A}" type="slidenum">
              <a:rPr lang="en-US" smtClean="0"/>
              <a:t>1</a:t>
            </a:fld>
            <a:endParaRPr lang="en-US"/>
          </a:p>
        </p:txBody>
      </p:sp>
    </p:spTree>
    <p:extLst>
      <p:ext uri="{BB962C8B-B14F-4D97-AF65-F5344CB8AC3E}">
        <p14:creationId xmlns:p14="http://schemas.microsoft.com/office/powerpoint/2010/main" val="9677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06F652-B58C-B941-9380-23C9D80C385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195897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06F652-B58C-B941-9380-23C9D80C385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37122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06F652-B58C-B941-9380-23C9D80C385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1142725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06F652-B58C-B941-9380-23C9D80C385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1345703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06F652-B58C-B941-9380-23C9D80C3853}" type="datetimeFigureOut">
              <a:rPr lang="en-US" smtClean="0"/>
              <a:t>8/25/17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209463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06F652-B58C-B941-9380-23C9D80C3853}"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910449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06F652-B58C-B941-9380-23C9D80C3853}" type="datetimeFigureOut">
              <a:rPr lang="en-US" smtClean="0"/>
              <a:t>8/25/17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1105627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06F652-B58C-B941-9380-23C9D80C3853}" type="datetimeFigureOut">
              <a:rPr lang="en-US" smtClean="0"/>
              <a:t>8/25/17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10038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06F652-B58C-B941-9380-23C9D80C3853}" type="datetimeFigureOut">
              <a:rPr lang="en-US" smtClean="0"/>
              <a:t>8/25/17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1421629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06F652-B58C-B941-9380-23C9D80C3853}"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418336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06F652-B58C-B941-9380-23C9D80C3853}" type="datetimeFigureOut">
              <a:rPr lang="en-US" smtClean="0"/>
              <a:t>8/25/17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6840-983E-F04A-ACAE-6DE35C2355DC}" type="slidenum">
              <a:rPr lang="en-US" smtClean="0"/>
              <a:t>‹#›</a:t>
            </a:fld>
            <a:endParaRPr lang="en-US"/>
          </a:p>
        </p:txBody>
      </p:sp>
    </p:spTree>
    <p:extLst>
      <p:ext uri="{BB962C8B-B14F-4D97-AF65-F5344CB8AC3E}">
        <p14:creationId xmlns:p14="http://schemas.microsoft.com/office/powerpoint/2010/main" val="1190868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6F652-B58C-B941-9380-23C9D80C3853}" type="datetimeFigureOut">
              <a:rPr lang="en-US" smtClean="0"/>
              <a:t>8/25/17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16840-983E-F04A-ACAE-6DE35C2355DC}" type="slidenum">
              <a:rPr lang="en-US" smtClean="0"/>
              <a:t>‹#›</a:t>
            </a:fld>
            <a:endParaRPr lang="en-US"/>
          </a:p>
        </p:txBody>
      </p:sp>
    </p:spTree>
    <p:extLst>
      <p:ext uri="{BB962C8B-B14F-4D97-AF65-F5344CB8AC3E}">
        <p14:creationId xmlns:p14="http://schemas.microsoft.com/office/powerpoint/2010/main" val="2045509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0791" y="0"/>
            <a:ext cx="6831210" cy="6858000"/>
          </a:xfrm>
          <a:prstGeom prst="rect">
            <a:avLst/>
          </a:prstGeom>
        </p:spPr>
      </p:pic>
      <p:grpSp>
        <p:nvGrpSpPr>
          <p:cNvPr id="3" name="Group 2"/>
          <p:cNvGrpSpPr/>
          <p:nvPr/>
        </p:nvGrpSpPr>
        <p:grpSpPr>
          <a:xfrm>
            <a:off x="-27710" y="1855118"/>
            <a:ext cx="6539345" cy="2948518"/>
            <a:chOff x="-27710" y="2175158"/>
            <a:chExt cx="6539345" cy="2948518"/>
          </a:xfrm>
        </p:grpSpPr>
        <p:sp>
          <p:nvSpPr>
            <p:cNvPr id="5" name="Rectangle 4"/>
            <p:cNvSpPr/>
            <p:nvPr/>
          </p:nvSpPr>
          <p:spPr>
            <a:xfrm>
              <a:off x="-27710" y="2175158"/>
              <a:ext cx="6539345" cy="2466109"/>
            </a:xfrm>
            <a:prstGeom prst="rect">
              <a:avLst/>
            </a:prstGeom>
            <a:solidFill>
              <a:srgbClr val="3FAC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2446020"/>
              <a:ext cx="6068291" cy="2677656"/>
            </a:xfrm>
            <a:prstGeom prst="rect">
              <a:avLst/>
            </a:prstGeom>
            <a:noFill/>
          </p:spPr>
          <p:txBody>
            <a:bodyPr wrap="square" rtlCol="0">
              <a:spAutoFit/>
            </a:bodyPr>
            <a:lstStyle/>
            <a:p>
              <a:r>
                <a:rPr lang="en-US" sz="2800" b="1" dirty="0" smtClean="0">
                  <a:solidFill>
                    <a:schemeClr val="bg1"/>
                  </a:solidFill>
                  <a:latin typeface="Arial" charset="0"/>
                  <a:ea typeface="Arial" charset="0"/>
                  <a:cs typeface="Arial" charset="0"/>
                </a:rPr>
                <a:t>WANT TO WORK IN </a:t>
              </a:r>
              <a:r>
                <a:rPr lang="en-US" sz="2800" b="1" dirty="0" smtClean="0">
                  <a:solidFill>
                    <a:schemeClr val="bg1"/>
                  </a:solidFill>
                  <a:latin typeface="Arial" charset="0"/>
                  <a:ea typeface="Arial" charset="0"/>
                  <a:cs typeface="Arial" charset="0"/>
                </a:rPr>
                <a:t>I.T.? </a:t>
              </a:r>
            </a:p>
            <a:p>
              <a:r>
                <a:rPr lang="en-US" sz="2800" dirty="0" smtClean="0">
                  <a:solidFill>
                    <a:schemeClr val="bg1"/>
                  </a:solidFill>
                  <a:latin typeface="Arial" charset="0"/>
                  <a:ea typeface="Arial" charset="0"/>
                  <a:cs typeface="Arial" charset="0"/>
                </a:rPr>
                <a:t>Become an apprentice and get your credential in a high-growth field.</a:t>
              </a:r>
            </a:p>
            <a:p>
              <a:endParaRPr lang="en-US" sz="2800" dirty="0" smtClean="0">
                <a:solidFill>
                  <a:schemeClr val="bg1"/>
                </a:solidFill>
                <a:latin typeface="Arial" charset="0"/>
                <a:ea typeface="Arial" charset="0"/>
                <a:cs typeface="Arial" charset="0"/>
              </a:endParaRPr>
            </a:p>
            <a:p>
              <a:r>
                <a:rPr lang="en-US" sz="2800" dirty="0" smtClean="0">
                  <a:solidFill>
                    <a:schemeClr val="bg1"/>
                  </a:solidFill>
                  <a:latin typeface="Arial" charset="0"/>
                  <a:ea typeface="Arial" charset="0"/>
                  <a:cs typeface="Arial" charset="0"/>
                </a:rPr>
                <a:t>Graduates earn on average $40,000 </a:t>
              </a:r>
              <a:endParaRPr lang="en-US" sz="2800" dirty="0" smtClean="0">
                <a:solidFill>
                  <a:schemeClr val="accent1">
                    <a:lumMod val="75000"/>
                  </a:schemeClr>
                </a:solidFill>
                <a:latin typeface="Arial" charset="0"/>
                <a:ea typeface="Arial" charset="0"/>
                <a:cs typeface="Arial" charset="0"/>
              </a:endParaRPr>
            </a:p>
            <a:p>
              <a:endParaRPr lang="en-US" sz="2800" dirty="0">
                <a:solidFill>
                  <a:schemeClr val="accent1">
                    <a:lumMod val="75000"/>
                  </a:schemeClr>
                </a:solidFill>
                <a:latin typeface="Arial" charset="0"/>
                <a:ea typeface="Arial" charset="0"/>
                <a:cs typeface="Arial" charset="0"/>
              </a:endParaRPr>
            </a:p>
          </p:txBody>
        </p:sp>
      </p:grpSp>
      <p:sp>
        <p:nvSpPr>
          <p:cNvPr id="2" name="TextBox 1"/>
          <p:cNvSpPr txBox="1"/>
          <p:nvPr/>
        </p:nvSpPr>
        <p:spPr>
          <a:xfrm>
            <a:off x="0" y="4864395"/>
            <a:ext cx="5360791" cy="1477328"/>
          </a:xfrm>
          <a:prstGeom prst="rect">
            <a:avLst/>
          </a:prstGeom>
          <a:noFill/>
        </p:spPr>
        <p:txBody>
          <a:bodyPr wrap="square" rtlCol="0">
            <a:spAutoFit/>
          </a:bodyPr>
          <a:lstStyle/>
          <a:p>
            <a:pPr algn="ctr"/>
            <a:r>
              <a:rPr lang="en-US" b="1" dirty="0">
                <a:solidFill>
                  <a:schemeClr val="accent1">
                    <a:lumMod val="75000"/>
                  </a:schemeClr>
                </a:solidFill>
                <a:latin typeface="Arial" charset="0"/>
                <a:ea typeface="Arial" charset="0"/>
                <a:cs typeface="Arial" charset="0"/>
              </a:rPr>
              <a:t>JOIN </a:t>
            </a:r>
            <a:r>
              <a:rPr lang="en-US" b="1" dirty="0" smtClean="0">
                <a:solidFill>
                  <a:schemeClr val="accent1">
                    <a:lumMod val="75000"/>
                  </a:schemeClr>
                </a:solidFill>
                <a:latin typeface="Arial" charset="0"/>
                <a:ea typeface="Arial" charset="0"/>
                <a:cs typeface="Arial" charset="0"/>
              </a:rPr>
              <a:t>US</a:t>
            </a:r>
          </a:p>
          <a:p>
            <a:pPr algn="ctr"/>
            <a:endParaRPr lang="en-US" dirty="0" smtClean="0">
              <a:solidFill>
                <a:schemeClr val="accent1">
                  <a:lumMod val="75000"/>
                </a:schemeClr>
              </a:solidFill>
              <a:latin typeface="Arial" charset="0"/>
              <a:ea typeface="Arial" charset="0"/>
              <a:cs typeface="Arial" charset="0"/>
            </a:endParaRPr>
          </a:p>
          <a:p>
            <a:pPr algn="ctr"/>
            <a:r>
              <a:rPr lang="en-US" dirty="0" smtClean="0">
                <a:solidFill>
                  <a:schemeClr val="accent1">
                    <a:lumMod val="75000"/>
                  </a:schemeClr>
                </a:solidFill>
                <a:latin typeface="Arial" charset="0"/>
                <a:ea typeface="Arial" charset="0"/>
                <a:cs typeface="Arial" charset="0"/>
              </a:rPr>
              <a:t>We’re </a:t>
            </a:r>
            <a:r>
              <a:rPr lang="en-US" dirty="0">
                <a:solidFill>
                  <a:schemeClr val="accent1">
                    <a:lumMod val="75000"/>
                  </a:schemeClr>
                </a:solidFill>
                <a:latin typeface="Arial" charset="0"/>
                <a:ea typeface="Arial" charset="0"/>
                <a:cs typeface="Arial" charset="0"/>
              </a:rPr>
              <a:t>hiring 16- to </a:t>
            </a:r>
            <a:r>
              <a:rPr lang="en-US" dirty="0" smtClean="0">
                <a:solidFill>
                  <a:schemeClr val="accent1">
                    <a:lumMod val="75000"/>
                  </a:schemeClr>
                </a:solidFill>
                <a:latin typeface="Arial" charset="0"/>
                <a:ea typeface="Arial" charset="0"/>
                <a:cs typeface="Arial" charset="0"/>
              </a:rPr>
              <a:t>24-year-olds</a:t>
            </a:r>
          </a:p>
          <a:p>
            <a:pPr algn="ctr"/>
            <a:endParaRPr lang="en-US" dirty="0" smtClean="0">
              <a:solidFill>
                <a:schemeClr val="accent1">
                  <a:lumMod val="75000"/>
                </a:schemeClr>
              </a:solidFill>
              <a:latin typeface="Arial" charset="0"/>
              <a:ea typeface="Arial" charset="0"/>
              <a:cs typeface="Arial" charset="0"/>
            </a:endParaRPr>
          </a:p>
          <a:p>
            <a:pPr algn="ctr"/>
            <a:r>
              <a:rPr lang="en-US" dirty="0" smtClean="0">
                <a:solidFill>
                  <a:schemeClr val="accent1">
                    <a:lumMod val="75000"/>
                  </a:schemeClr>
                </a:solidFill>
                <a:latin typeface="Arial" charset="0"/>
                <a:ea typeface="Arial" charset="0"/>
                <a:cs typeface="Arial" charset="0"/>
              </a:rPr>
              <a:t> </a:t>
            </a:r>
            <a:r>
              <a:rPr lang="en-US" dirty="0" err="1">
                <a:solidFill>
                  <a:schemeClr val="accent1">
                    <a:lumMod val="75000"/>
                  </a:schemeClr>
                </a:solidFill>
                <a:latin typeface="Arial" charset="0"/>
                <a:ea typeface="Arial" charset="0"/>
                <a:cs typeface="Arial" charset="0"/>
              </a:rPr>
              <a:t>www.xyz.org</a:t>
            </a:r>
            <a:endParaRPr lang="en-US" dirty="0">
              <a:solidFill>
                <a:schemeClr val="accent1">
                  <a:lumMod val="75000"/>
                </a:schemeClr>
              </a:solidFill>
              <a:latin typeface="Arial" charset="0"/>
              <a:ea typeface="Arial" charset="0"/>
              <a:cs typeface="Arial" charset="0"/>
            </a:endParaRPr>
          </a:p>
        </p:txBody>
      </p:sp>
    </p:spTree>
    <p:extLst>
      <p:ext uri="{BB962C8B-B14F-4D97-AF65-F5344CB8AC3E}">
        <p14:creationId xmlns:p14="http://schemas.microsoft.com/office/powerpoint/2010/main" val="846937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6E2995232B444AAB6157EDEECAC17B" ma:contentTypeVersion="28" ma:contentTypeDescription="Create a new document." ma:contentTypeScope="" ma:versionID="1f2e27e864f45066583ea3dd8cfbde85">
  <xsd:schema xmlns:xsd="http://www.w3.org/2001/XMLSchema" xmlns:xs="http://www.w3.org/2001/XMLSchema" xmlns:p="http://schemas.microsoft.com/office/2006/metadata/properties" xmlns:ns2="9352c220-c5aa-4176-b310-478a54cdcce0" xmlns:ns3="6e83a1a5-9dab-4521-85db-ea3c8196acb3" targetNamespace="http://schemas.microsoft.com/office/2006/metadata/properties" ma:root="true" ma:fieldsID="31a7c4638e4cd31596af6477553450d1" ns2:_="" ns3:_="">
    <xsd:import namespace="9352c220-c5aa-4176-b310-478a54cdcce0"/>
    <xsd:import namespace="6e83a1a5-9dab-4521-85db-ea3c8196acb3"/>
    <xsd:element name="properties">
      <xsd:complexType>
        <xsd:sequence>
          <xsd:element name="documentManagement">
            <xsd:complexType>
              <xsd:all>
                <xsd:element ref="ns2:Description0"/>
                <xsd:element ref="ns2:MainCategory"/>
                <xsd:element ref="ns2:SubCategory"/>
                <xsd:element ref="ns2:Audience" minOccurs="0"/>
                <xsd:element ref="ns2:SubAudience" minOccurs="0"/>
                <xsd:element ref="ns2:SkillLevel" minOccurs="0"/>
                <xsd:element ref="ns2:GradeLevel" minOccurs="0"/>
                <xsd:element ref="ns2:Language"/>
                <xsd:element ref="ns2:DocumentType" minOccurs="0"/>
                <xsd:element ref="ns2:Site" minOccurs="0"/>
                <xsd:element ref="ns3:TaxCatchAll" minOccurs="0"/>
                <xsd:element ref="ns3: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52c220-c5aa-4176-b310-478a54cdcce0" elementFormDefault="qualified">
    <xsd:import namespace="http://schemas.microsoft.com/office/2006/documentManagement/types"/>
    <xsd:import namespace="http://schemas.microsoft.com/office/infopath/2007/PartnerControls"/>
    <xsd:element name="Description0" ma:index="8" ma:displayName="Description" ma:internalName="Description0" ma:readOnly="false">
      <xsd:simpleType>
        <xsd:restriction base="dms:Text">
          <xsd:maxLength value="255"/>
        </xsd:restriction>
      </xsd:simpleType>
    </xsd:element>
    <xsd:element name="MainCategory" ma:index="9" ma:displayName="MainCategory" ma:list="{c7896206-7b65-404d-ae21-b02c4b29aea2}" ma:internalName="MainCategory" ma:readOnly="false" ma:showField="Title" ma:web="6e83a1a5-9dab-4521-85db-ea3c8196acb3">
      <xsd:simpleType>
        <xsd:restriction base="dms:Lookup"/>
      </xsd:simpleType>
    </xsd:element>
    <xsd:element name="SubCategory" ma:index="10" ma:displayName="SubCategory" ma:list="{2201361c-1d54-4276-95f0-f2ea81323aa2}" ma:internalName="SubCategory" ma:readOnly="false" ma:showField="Title" ma:web="6e83a1a5-9dab-4521-85db-ea3c8196acb3">
      <xsd:simpleType>
        <xsd:restriction base="dms:Lookup"/>
      </xsd:simpleType>
    </xsd:element>
    <xsd:element name="Audience" ma:index="11" nillable="true" ma:displayName="Audience" ma:list="{4b1c6106-8d5f-4a38-b368-5f452bed3ee8}" ma:internalName="Audience" ma:readOnly="false" ma:showField="Title" ma:web="6e83a1a5-9dab-4521-85db-ea3c8196acb3" ma:requiredMultiChoice="true">
      <xsd:complexType>
        <xsd:complexContent>
          <xsd:extension base="dms:MultiChoiceLookup">
            <xsd:sequence>
              <xsd:element name="Value" type="dms:Lookup" maxOccurs="unbounded" minOccurs="0" nillable="true"/>
            </xsd:sequence>
          </xsd:extension>
        </xsd:complexContent>
      </xsd:complexType>
    </xsd:element>
    <xsd:element name="SubAudience" ma:index="12" nillable="true" ma:displayName="SubAudience" ma:list="{60e689b0-3baf-46ef-b31e-b9aaee200c6d}" ma:internalName="SubAudienc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SkillLevel" ma:index="13" nillable="true" ma:displayName="SkillLevel" ma:internalName="SkillLevel" ma:readOnly="false" ma:requiredMultiChoice="true">
      <xsd:complexType>
        <xsd:complexContent>
          <xsd:extension base="dms:MultiChoice">
            <xsd:sequence>
              <xsd:element name="Value" maxOccurs="unbounded" minOccurs="0" nillable="true">
                <xsd:simpleType>
                  <xsd:restriction base="dms:Choice">
                    <xsd:enumeration value="All Levels"/>
                    <xsd:enumeration value="Minimal skill level"/>
                    <xsd:enumeration value="Intermediate skill level"/>
                    <xsd:enumeration value="Technical skill level"/>
                  </xsd:restriction>
                </xsd:simpleType>
              </xsd:element>
            </xsd:sequence>
          </xsd:extension>
        </xsd:complexContent>
      </xsd:complexType>
    </xsd:element>
    <xsd:element name="GradeLevel" ma:index="14" nillable="true" ma:displayName="GradeLevel" ma:internalName="GradeLevel" ma:readOnly="false" ma:requiredMultiChoice="true">
      <xsd:complexType>
        <xsd:complexContent>
          <xsd:extension base="dms:MultiChoice">
            <xsd:sequence>
              <xsd:element name="Value" maxOccurs="unbounded" minOccurs="0" nillable="true">
                <xsd:simpleType>
                  <xsd:restriction base="dms:Choice">
                    <xsd:enumeration value="7-8 Middle School"/>
                    <xsd:enumeration value="9-12 High School"/>
                    <xsd:enumeration value="&gt;12 Postsecondary"/>
                  </xsd:restriction>
                </xsd:simpleType>
              </xsd:element>
            </xsd:sequence>
          </xsd:extension>
        </xsd:complexContent>
      </xsd:complexType>
    </xsd:element>
    <xsd:element name="Language" ma:index="15" ma:displayName="Language" ma:default="English" ma:format="Dropdown" ma:internalName="Language" ma:readOnly="false">
      <xsd:simpleType>
        <xsd:restriction base="dms:Choice">
          <xsd:enumeration value="Arabic"/>
          <xsd:enumeration value="Chinese"/>
          <xsd:enumeration value="English"/>
          <xsd:enumeration value="Polish"/>
          <xsd:enumeration value="Spanish"/>
          <xsd:enumeration value="Other"/>
        </xsd:restriction>
      </xsd:simpleType>
    </xsd:element>
    <xsd:element name="DocumentType" ma:index="16" nillable="true" ma:displayName="DocumentType" ma:internalName="DocumentType" ma:readOnly="false" ma:requiredMultiChoice="true">
      <xsd:complexType>
        <xsd:complexContent>
          <xsd:extension base="dms:MultiChoice">
            <xsd:sequence>
              <xsd:element name="Value" maxOccurs="unbounded" minOccurs="0" nillable="true">
                <xsd:simpleType>
                  <xsd:restriction base="dms:Choice">
                    <xsd:enumeration value="Curriculum"/>
                    <xsd:enumeration value="Forms"/>
                    <xsd:enumeration value="Flyers"/>
                    <xsd:enumeration value="Guides"/>
                    <xsd:enumeration value="Images/Icons"/>
                    <xsd:enumeration value="Infographics"/>
                    <xsd:enumeration value="Informational"/>
                    <xsd:enumeration value="Instructions"/>
                    <xsd:enumeration value="Marketing/Outreach"/>
                    <xsd:enumeration value="Presentations"/>
                    <xsd:enumeration value="Report"/>
                    <xsd:enumeration value="Worksheets"/>
                  </xsd:restriction>
                </xsd:simpleType>
              </xsd:element>
            </xsd:sequence>
          </xsd:extension>
        </xsd:complexContent>
      </xsd:complexType>
    </xsd:element>
    <xsd:element name="Site" ma:index="17" nillable="true" ma:displayName="Site" ma:list="{cf69f43f-b565-45cb-9f11-9d848faecc07}" ma:internalName="Site" ma:readOnly="false" ma:showField="Title" ma:web="6e83a1a5-9dab-4521-85db-ea3c8196acb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e83a1a5-9dab-4521-85db-ea3c8196acb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f79118d-4af0-4af8-96a4-605c4274c427}" ma:internalName="TaxCatchAll" ma:showField="CatchAllData" ma:web="6e83a1a5-9dab-4521-85db-ea3c8196acb3">
      <xsd:complexType>
        <xsd:complexContent>
          <xsd:extension base="dms:MultiChoiceLookup">
            <xsd:sequence>
              <xsd:element name="Value" type="dms:Lookup" maxOccurs="unbounded" minOccurs="0" nillable="true"/>
            </xsd:sequence>
          </xsd:extension>
        </xsd:complexContent>
      </xsd:complexType>
    </xsd:element>
    <xsd:element name="TaxKeywordTaxHTField" ma:index="20"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inCategory xmlns="9352c220-c5aa-4176-b310-478a54cdcce0">14</MainCategory>
    <Site xmlns="9352c220-c5aa-4176-b310-478a54cdcce0">
      <Value>1</Value>
    </Site>
    <SubCategory xmlns="9352c220-c5aa-4176-b310-478a54cdcce0">130</SubCategory>
    <SkillLevel xmlns="9352c220-c5aa-4176-b310-478a54cdcce0">
      <Value>All Levels</Value>
    </SkillLevel>
    <Audience xmlns="9352c220-c5aa-4176-b310-478a54cdcce0">
      <Value>3</Value>
    </Audience>
    <TaxKeywordTaxHTField xmlns="6e83a1a5-9dab-4521-85db-ea3c8196acb3">
      <Terms xmlns="http://schemas.microsoft.com/office/infopath/2007/PartnerControls"/>
    </TaxKeywordTaxHTField>
    <SubAudience xmlns="9352c220-c5aa-4176-b310-478a54cdcce0"/>
    <Language xmlns="9352c220-c5aa-4176-b310-478a54cdcce0">English</Language>
    <DocumentType xmlns="9352c220-c5aa-4176-b310-478a54cdcce0">
      <Value>Marketing/Outreach</Value>
    </DocumentType>
    <TaxCatchAll xmlns="6e83a1a5-9dab-4521-85db-ea3c8196acb3"/>
    <Description0 xmlns="9352c220-c5aa-4176-b310-478a54cdcce0">Young Invincibles created a social media image to recruit youth into the Youth Aprenticehship and Career Pathways Program.  Placeholder text is included. These are not facts, but rather suggestions on the type of information to provide. </Description0>
    <GradeLevel xmlns="9352c220-c5aa-4176-b310-478a54cdcce0">
      <Value>&gt;12 Postsecondary</Value>
    </GradeLevel>
  </documentManagement>
</p:properties>
</file>

<file path=customXml/itemProps1.xml><?xml version="1.0" encoding="utf-8"?>
<ds:datastoreItem xmlns:ds="http://schemas.openxmlformats.org/officeDocument/2006/customXml" ds:itemID="{C1A07C86-D313-478B-92AD-B20483AD9E9A}"/>
</file>

<file path=customXml/itemProps2.xml><?xml version="1.0" encoding="utf-8"?>
<ds:datastoreItem xmlns:ds="http://schemas.openxmlformats.org/officeDocument/2006/customXml" ds:itemID="{E307E18B-704D-46CC-9BEA-5F03E57CCF15}"/>
</file>

<file path=customXml/itemProps3.xml><?xml version="1.0" encoding="utf-8"?>
<ds:datastoreItem xmlns:ds="http://schemas.openxmlformats.org/officeDocument/2006/customXml" ds:itemID="{12E3B0F7-8AA4-461B-AC0C-B2996618B6D2}"/>
</file>

<file path=docProps/app.xml><?xml version="1.0" encoding="utf-8"?>
<Properties xmlns="http://schemas.openxmlformats.org/officeDocument/2006/extended-properties" xmlns:vt="http://schemas.openxmlformats.org/officeDocument/2006/docPropsVTypes">
  <TotalTime>31</TotalTime>
  <Words>34</Words>
  <Application>Microsoft Macintosh PowerPoint</Application>
  <PresentationFormat>Widescreen</PresentationFormat>
  <Paragraphs>10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PowerPoint Presentation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Editable Sharable Image - Women</dc:title>
  <dc:creator>Microsoft Office User</dc:creator>
  <cp:keywords/>
  <cp:lastModifiedBy>Microsoft Office User</cp:lastModifiedBy>
  <cp:revision>5</cp:revision>
  <dcterms:created xsi:type="dcterms:W3CDTF">2017-08-21T17:34:48Z</dcterms:created>
  <dcterms:modified xsi:type="dcterms:W3CDTF">2017-08-25T18:26:55Z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0x010100BF6E2995232B444AAB6157EDEECAC17B</vt:lpwstr>
  </property>
  <property fmtid="{D5CDD505-2E9C-101B-9397-08002B2CF9AE}" pid="3" name="TaxKeyword">
    <vt:lpwstr/>
  </property>
</Properties>
</file>