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2"/>
  </p:notesMasterIdLst>
  <p:handoutMasterIdLst>
    <p:handoutMasterId r:id="rId23"/>
  </p:handoutMasterIdLst>
  <p:sldIdLst>
    <p:sldId id="261" r:id="rId5"/>
    <p:sldId id="511" r:id="rId6"/>
    <p:sldId id="540" r:id="rId7"/>
    <p:sldId id="516" r:id="rId8"/>
    <p:sldId id="517" r:id="rId9"/>
    <p:sldId id="518" r:id="rId10"/>
    <p:sldId id="519" r:id="rId11"/>
    <p:sldId id="524" r:id="rId12"/>
    <p:sldId id="521" r:id="rId13"/>
    <p:sldId id="525" r:id="rId14"/>
    <p:sldId id="539" r:id="rId15"/>
    <p:sldId id="541" r:id="rId16"/>
    <p:sldId id="542" r:id="rId17"/>
    <p:sldId id="538" r:id="rId18"/>
    <p:sldId id="522" r:id="rId19"/>
    <p:sldId id="543" r:id="rId20"/>
    <p:sldId id="394" r:id="rId21"/>
  </p:sldIdLst>
  <p:sldSz cx="9144000" cy="6858000" type="screen4x3"/>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isch, Kimberly D" initials="HKD" lastIdx="8" clrIdx="0">
    <p:extLst>
      <p:ext uri="{19B8F6BF-5375-455C-9EA6-DF929625EA0E}">
        <p15:presenceInfo xmlns:p15="http://schemas.microsoft.com/office/powerpoint/2012/main" userId="S::kimberly.heinisch@siu.edu::c2d6ef3e-9462-40d2-b2f5-827b0e33da1a" providerId="AD"/>
      </p:ext>
    </p:extLst>
  </p:cmAuthor>
  <p:cmAuthor id="2" name="Marcus Lathan" initials="ML" lastIdx="1" clrIdx="1">
    <p:extLst>
      <p:ext uri="{19B8F6BF-5375-455C-9EA6-DF929625EA0E}">
        <p15:presenceInfo xmlns:p15="http://schemas.microsoft.com/office/powerpoint/2012/main" userId="S-1-5-21-333011718-4286867154-279937766-14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5333"/>
    <a:srgbClr val="4D4D4D"/>
    <a:srgbClr val="D14C27"/>
    <a:srgbClr val="1E2171"/>
    <a:srgbClr val="1C498B"/>
    <a:srgbClr val="00615B"/>
    <a:srgbClr val="F6F8FA"/>
    <a:srgbClr val="303745"/>
    <a:srgbClr val="F58025"/>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30" autoAdjust="0"/>
    <p:restoredTop sz="93792" autoAdjust="0"/>
  </p:normalViewPr>
  <p:slideViewPr>
    <p:cSldViewPr snapToGrid="0" showGuides="1">
      <p:cViewPr varScale="1">
        <p:scale>
          <a:sx n="69" d="100"/>
          <a:sy n="69" d="100"/>
        </p:scale>
        <p:origin x="552" y="60"/>
      </p:cViewPr>
      <p:guideLst/>
    </p:cSldViewPr>
  </p:slideViewPr>
  <p:notesTextViewPr>
    <p:cViewPr>
      <p:scale>
        <a:sx n="3" d="2"/>
        <a:sy n="3" d="2"/>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CF01BD6-766B-4D19-B75E-7E6A037A6BFB}" type="datetimeFigureOut">
              <a:rPr lang="en-US" smtClean="0"/>
              <a:t>11/13/2020</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31302AA-81B1-4225-BC36-6DD3E8E98722}" type="slidenum">
              <a:rPr lang="en-US" smtClean="0"/>
              <a:t>‹#›</a:t>
            </a:fld>
            <a:endParaRPr lang="en-US" dirty="0"/>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98D3C34-4FAE-4634-9621-7C1A1531823B}" type="datetimeFigureOut">
              <a:rPr lang="en-US" smtClean="0"/>
              <a:t>11/13/2020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A5D1758-ED3D-4611-B861-63A1DF032208}" type="slidenum">
              <a:rPr lang="en-US" smtClean="0"/>
              <a:t>‹#›</a:t>
            </a:fld>
            <a:endParaRPr lang="en-US" dirty="0"/>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dirty="0"/>
          </a:p>
        </p:txBody>
      </p:sp>
    </p:spTree>
    <p:extLst>
      <p:ext uri="{BB962C8B-B14F-4D97-AF65-F5344CB8AC3E}">
        <p14:creationId xmlns:p14="http://schemas.microsoft.com/office/powerpoint/2010/main" val="16520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dirty="0"/>
          </a:p>
        </p:txBody>
      </p:sp>
    </p:spTree>
    <p:extLst>
      <p:ext uri="{BB962C8B-B14F-4D97-AF65-F5344CB8AC3E}">
        <p14:creationId xmlns:p14="http://schemas.microsoft.com/office/powerpoint/2010/main" val="311360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dirty="0"/>
          </a:p>
        </p:txBody>
      </p:sp>
    </p:spTree>
    <p:extLst>
      <p:ext uri="{BB962C8B-B14F-4D97-AF65-F5344CB8AC3E}">
        <p14:creationId xmlns:p14="http://schemas.microsoft.com/office/powerpoint/2010/main" val="248094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dirty="0"/>
          </a:p>
        </p:txBody>
      </p:sp>
    </p:spTree>
    <p:extLst>
      <p:ext uri="{BB962C8B-B14F-4D97-AF65-F5344CB8AC3E}">
        <p14:creationId xmlns:p14="http://schemas.microsoft.com/office/powerpoint/2010/main" val="286604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dirty="0"/>
          </a:p>
        </p:txBody>
      </p:sp>
    </p:spTree>
    <p:extLst>
      <p:ext uri="{BB962C8B-B14F-4D97-AF65-F5344CB8AC3E}">
        <p14:creationId xmlns:p14="http://schemas.microsoft.com/office/powerpoint/2010/main" val="329248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dirty="0"/>
          </a:p>
        </p:txBody>
      </p:sp>
    </p:spTree>
    <p:extLst>
      <p:ext uri="{BB962C8B-B14F-4D97-AF65-F5344CB8AC3E}">
        <p14:creationId xmlns:p14="http://schemas.microsoft.com/office/powerpoint/2010/main" val="192857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dirty="0"/>
          </a:p>
        </p:txBody>
      </p:sp>
    </p:spTree>
    <p:extLst>
      <p:ext uri="{BB962C8B-B14F-4D97-AF65-F5344CB8AC3E}">
        <p14:creationId xmlns:p14="http://schemas.microsoft.com/office/powerpoint/2010/main" val="70073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dirty="0"/>
          </a:p>
        </p:txBody>
      </p:sp>
    </p:spTree>
    <p:extLst>
      <p:ext uri="{BB962C8B-B14F-4D97-AF65-F5344CB8AC3E}">
        <p14:creationId xmlns:p14="http://schemas.microsoft.com/office/powerpoint/2010/main" val="29784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dirty="0"/>
          </a:p>
        </p:txBody>
      </p:sp>
    </p:spTree>
    <p:extLst>
      <p:ext uri="{BB962C8B-B14F-4D97-AF65-F5344CB8AC3E}">
        <p14:creationId xmlns:p14="http://schemas.microsoft.com/office/powerpoint/2010/main" val="85972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dirty="0"/>
          </a:p>
        </p:txBody>
      </p:sp>
    </p:spTree>
    <p:extLst>
      <p:ext uri="{BB962C8B-B14F-4D97-AF65-F5344CB8AC3E}">
        <p14:creationId xmlns:p14="http://schemas.microsoft.com/office/powerpoint/2010/main" val="100926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dirty="0"/>
          </a:p>
        </p:txBody>
      </p:sp>
    </p:spTree>
    <p:extLst>
      <p:ext uri="{BB962C8B-B14F-4D97-AF65-F5344CB8AC3E}">
        <p14:creationId xmlns:p14="http://schemas.microsoft.com/office/powerpoint/2010/main" val="397599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dirty="0"/>
          </a:p>
        </p:txBody>
      </p:sp>
    </p:spTree>
    <p:extLst>
      <p:ext uri="{BB962C8B-B14F-4D97-AF65-F5344CB8AC3E}">
        <p14:creationId xmlns:p14="http://schemas.microsoft.com/office/powerpoint/2010/main" val="95863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dirty="0"/>
          </a:p>
        </p:txBody>
      </p:sp>
    </p:spTree>
    <p:extLst>
      <p:ext uri="{BB962C8B-B14F-4D97-AF65-F5344CB8AC3E}">
        <p14:creationId xmlns:p14="http://schemas.microsoft.com/office/powerpoint/2010/main" val="376448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dirty="0"/>
          </a:p>
        </p:txBody>
      </p:sp>
    </p:spTree>
    <p:extLst>
      <p:ext uri="{BB962C8B-B14F-4D97-AF65-F5344CB8AC3E}">
        <p14:creationId xmlns:p14="http://schemas.microsoft.com/office/powerpoint/2010/main" val="218615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dirty="0"/>
          </a:p>
        </p:txBody>
      </p:sp>
    </p:spTree>
    <p:extLst>
      <p:ext uri="{BB962C8B-B14F-4D97-AF65-F5344CB8AC3E}">
        <p14:creationId xmlns:p14="http://schemas.microsoft.com/office/powerpoint/2010/main" val="182691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06675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78973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44584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2"/>
            <a:ext cx="4572000" cy="68579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5" y="767788"/>
            <a:ext cx="3167741"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694878"/>
            <a:ext cx="3782332" cy="259713"/>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25229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endParaRPr lang="en-US" sz="800" b="0" spc="30" baseline="0" dirty="0">
              <a:solidFill>
                <a:schemeClr val="tx1">
                  <a:lumMod val="50000"/>
                  <a:lumOff val="50000"/>
                </a:schemeClr>
              </a:solidFill>
              <a:latin typeface="+mn-lt"/>
              <a:ea typeface="Segoe UI Symbol" panose="020B0502040204020203" pitchFamily="34" charset="0"/>
            </a:endParaRPr>
          </a:p>
        </p:txBody>
      </p:sp>
    </p:spTree>
    <p:extLst>
      <p:ext uri="{BB962C8B-B14F-4D97-AF65-F5344CB8AC3E}">
        <p14:creationId xmlns:p14="http://schemas.microsoft.com/office/powerpoint/2010/main" val="6205199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344115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212001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28205262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17520563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dirty="0"/>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dirty="0"/>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12952422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30741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2832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35560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89131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88812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59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6089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89870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8" r:id="rId12"/>
    <p:sldLayoutId id="2147483711" r:id="rId13"/>
    <p:sldLayoutId id="2147483673" r:id="rId14"/>
    <p:sldLayoutId id="2147483690" r:id="rId15"/>
    <p:sldLayoutId id="2147483691" r:id="rId16"/>
    <p:sldLayoutId id="2147483688"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illinoisworkne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llinoisworknet.com/Pages/Article.aspx?ArticleId=369"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illinoisworknet.com/Pages/Article.aspx?ArticleId=37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youtube.com/illinoisworknet" TargetMode="External"/><Relationship Id="rId18" Type="http://schemas.openxmlformats.org/officeDocument/2006/relationships/image" Target="../media/image22.emf"/><Relationship Id="rId3" Type="http://schemas.openxmlformats.org/officeDocument/2006/relationships/hyperlink" Target="https://www.pinterest.com/illinoisworknet/" TargetMode="External"/><Relationship Id="rId21" Type="http://schemas.openxmlformats.org/officeDocument/2006/relationships/image" Target="../media/image24.png"/><Relationship Id="rId7" Type="http://schemas.openxmlformats.org/officeDocument/2006/relationships/hyperlink" Target="https://www.linkedin.com/company/illinois-worknet" TargetMode="External"/><Relationship Id="rId12" Type="http://schemas.openxmlformats.org/officeDocument/2006/relationships/image" Target="../media/image19.png"/><Relationship Id="rId17" Type="http://schemas.openxmlformats.org/officeDocument/2006/relationships/hyperlink" Target="https://www.illinoisworknet.com/explorecareers" TargetMode="External"/><Relationship Id="rId2" Type="http://schemas.openxmlformats.org/officeDocument/2006/relationships/image" Target="../media/image14.png"/><Relationship Id="rId16" Type="http://schemas.openxmlformats.org/officeDocument/2006/relationships/hyperlink" Target="https://www.illinoisworknet.com/" TargetMode="External"/><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hyperlink" Target="https://www.facebook.com/illinois.worknet" TargetMode="External"/><Relationship Id="rId5" Type="http://schemas.openxmlformats.org/officeDocument/2006/relationships/hyperlink" Target="https://www.linkedin.com/groups/4794123/" TargetMode="External"/><Relationship Id="rId15" Type="http://schemas.openxmlformats.org/officeDocument/2006/relationships/image" Target="../media/image21.png"/><Relationship Id="rId10" Type="http://schemas.openxmlformats.org/officeDocument/2006/relationships/image" Target="../media/image18.png"/><Relationship Id="rId19" Type="http://schemas.openxmlformats.org/officeDocument/2006/relationships/hyperlink" Target="https://www.illinoisworknet.com/News/_layouts/15/listfeed.aspx?List=%7b8A063B1D-128E-454C-9670-8993606DDDCD%7d" TargetMode="External"/><Relationship Id="rId4" Type="http://schemas.openxmlformats.org/officeDocument/2006/relationships/image" Target="../media/image15.png"/><Relationship Id="rId9" Type="http://schemas.openxmlformats.org/officeDocument/2006/relationships/hyperlink" Target="https://twitter.com/ILworknet" TargetMode="External"/><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3" y="2831660"/>
            <a:ext cx="9287122" cy="1794100"/>
          </a:xfrm>
          <a:prstGeom prst="rect">
            <a:avLst/>
          </a:prstGeom>
        </p:spPr>
      </p:pic>
      <p:sp>
        <p:nvSpPr>
          <p:cNvPr id="5" name="Rectangle 4"/>
          <p:cNvSpPr/>
          <p:nvPr/>
        </p:nvSpPr>
        <p:spPr>
          <a:xfrm>
            <a:off x="0" y="5179869"/>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017551" y="3058903"/>
            <a:ext cx="5108895" cy="1477328"/>
          </a:xfrm>
          <a:prstGeom prst="rect">
            <a:avLst/>
          </a:prstGeom>
          <a:noFill/>
        </p:spPr>
        <p:txBody>
          <a:bodyPr wrap="square" lIns="0" tIns="0" rIns="0" bIns="0" rtlCol="0">
            <a:spAutoFit/>
          </a:bodyPr>
          <a:lstStyle/>
          <a:p>
            <a:pPr algn="ctr"/>
            <a:r>
              <a:rPr lang="en-US" sz="3200" b="1" spc="50" dirty="0">
                <a:solidFill>
                  <a:schemeClr val="bg1"/>
                </a:solidFill>
                <a:ea typeface="Segoe UI Symbol" panose="020B0502040204020203" pitchFamily="34" charset="0"/>
              </a:rPr>
              <a:t>Virtual Job Fairs (VJFs):</a:t>
            </a:r>
          </a:p>
          <a:p>
            <a:pPr algn="ctr"/>
            <a:r>
              <a:rPr lang="en-US" sz="3200" b="1" spc="50" dirty="0">
                <a:solidFill>
                  <a:schemeClr val="bg1"/>
                </a:solidFill>
                <a:ea typeface="Segoe UI Symbol" panose="020B0502040204020203" pitchFamily="34" charset="0"/>
              </a:rPr>
              <a:t>Help Students Find Employment Opportunities</a:t>
            </a:r>
          </a:p>
        </p:txBody>
      </p:sp>
      <p:cxnSp>
        <p:nvCxnSpPr>
          <p:cNvPr id="4" name="Straight Connector 3"/>
          <p:cNvCxnSpPr/>
          <p:nvPr/>
        </p:nvCxnSpPr>
        <p:spPr>
          <a:xfrm>
            <a:off x="4114800" y="305890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8022" y="5244061"/>
            <a:ext cx="8867955" cy="692497"/>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November 2020</a:t>
            </a:r>
          </a:p>
          <a:p>
            <a:pPr algn="ctr"/>
            <a:endParaRPr lang="en-US" sz="900" dirty="0">
              <a:solidFill>
                <a:schemeClr val="bg1"/>
              </a:solidFill>
              <a:ea typeface="Segoe UI Symbol" panose="020B0502040204020203" pitchFamily="34" charset="0"/>
            </a:endParaRPr>
          </a:p>
          <a:p>
            <a:pPr algn="ctr"/>
            <a:r>
              <a:rPr lang="en-US" sz="900" dirty="0">
                <a:solidFill>
                  <a:schemeClr val="bg1"/>
                </a:solidFill>
              </a:rPr>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any webpage at illinoisworknet.com.</a:t>
            </a:r>
            <a:endParaRPr lang="en-US" sz="400" dirty="0">
              <a:solidFill>
                <a:schemeClr val="bg1"/>
              </a:solidFill>
              <a:ea typeface="Segoe UI Symbol" panose="020B0502040204020203" pitchFamily="34" charset="0"/>
            </a:endParaRP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2" y="1256888"/>
            <a:ext cx="2599538" cy="1431059"/>
          </a:xfrm>
          <a:prstGeom prst="rect">
            <a:avLst/>
          </a:prstGeom>
        </p:spPr>
      </p:pic>
    </p:spTree>
    <p:extLst>
      <p:ext uri="{BB962C8B-B14F-4D97-AF65-F5344CB8AC3E}">
        <p14:creationId xmlns:p14="http://schemas.microsoft.com/office/powerpoint/2010/main" val="11404373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Employer booths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29913" y="1311307"/>
            <a:ext cx="3484887" cy="518518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Employer Booth Page:</a:t>
            </a:r>
          </a:p>
          <a:p>
            <a:pPr marL="342900" lvl="0" indent="-342900">
              <a:lnSpc>
                <a:spcPct val="114000"/>
              </a:lnSpc>
              <a:buFont typeface="Arial" panose="020B0604020202020204" pitchFamily="34" charset="0"/>
              <a:buChar char="•"/>
            </a:pPr>
            <a:r>
              <a:rPr lang="en-US" sz="2400" dirty="0">
                <a:solidFill>
                  <a:srgbClr val="4D4D4D"/>
                </a:solidFill>
                <a:latin typeface="+mn-lt"/>
              </a:rPr>
              <a:t>Location and Website</a:t>
            </a:r>
          </a:p>
          <a:p>
            <a:pPr marL="342900" lvl="0" indent="-342900">
              <a:lnSpc>
                <a:spcPct val="114000"/>
              </a:lnSpc>
              <a:buFont typeface="Arial" panose="020B0604020202020204" pitchFamily="34" charset="0"/>
              <a:buChar char="•"/>
            </a:pPr>
            <a:r>
              <a:rPr lang="en-US" sz="2400" dirty="0">
                <a:solidFill>
                  <a:srgbClr val="4D4D4D"/>
                </a:solidFill>
                <a:latin typeface="+mn-lt"/>
              </a:rPr>
              <a:t>Job Information / Industry</a:t>
            </a:r>
          </a:p>
          <a:p>
            <a:pPr marL="342900" lvl="0" indent="-342900">
              <a:lnSpc>
                <a:spcPct val="114000"/>
              </a:lnSpc>
              <a:buFont typeface="Arial" panose="020B0604020202020204" pitchFamily="34" charset="0"/>
              <a:buChar char="•"/>
            </a:pPr>
            <a:r>
              <a:rPr lang="en-US" sz="2400" dirty="0">
                <a:solidFill>
                  <a:srgbClr val="4D4D4D"/>
                </a:solidFill>
                <a:latin typeface="+mn-lt"/>
              </a:rPr>
              <a:t>Description</a:t>
            </a:r>
          </a:p>
          <a:p>
            <a:pPr marL="342900" lvl="0" indent="-342900">
              <a:lnSpc>
                <a:spcPct val="114000"/>
              </a:lnSpc>
              <a:buFont typeface="Arial" panose="020B0604020202020204" pitchFamily="34" charset="0"/>
              <a:buChar char="•"/>
            </a:pPr>
            <a:r>
              <a:rPr lang="en-US" sz="2400" dirty="0">
                <a:solidFill>
                  <a:srgbClr val="4D4D4D"/>
                </a:solidFill>
                <a:latin typeface="+mn-lt"/>
              </a:rPr>
              <a:t>Employer Contact</a:t>
            </a:r>
          </a:p>
          <a:p>
            <a:pPr marL="342900" lvl="0" indent="-342900">
              <a:lnSpc>
                <a:spcPct val="114000"/>
              </a:lnSpc>
              <a:buFont typeface="Arial" panose="020B0604020202020204" pitchFamily="34" charset="0"/>
              <a:buChar char="•"/>
            </a:pPr>
            <a:r>
              <a:rPr lang="en-US" sz="2400" dirty="0">
                <a:solidFill>
                  <a:srgbClr val="4D4D4D"/>
                </a:solidFill>
                <a:latin typeface="+mn-lt"/>
              </a:rPr>
              <a:t>Upcoming VJF Events</a:t>
            </a:r>
          </a:p>
          <a:p>
            <a:pPr marL="342900" lvl="0" indent="-342900">
              <a:lnSpc>
                <a:spcPct val="114000"/>
              </a:lnSpc>
              <a:buFont typeface="Arial" panose="020B0604020202020204" pitchFamily="34" charset="0"/>
              <a:buChar char="•"/>
            </a:pPr>
            <a:r>
              <a:rPr lang="en-US" sz="2400" dirty="0">
                <a:solidFill>
                  <a:srgbClr val="4D4D4D"/>
                </a:solidFill>
                <a:latin typeface="+mn-lt"/>
              </a:rPr>
              <a:t>Archived Job Fair Videos</a:t>
            </a:r>
          </a:p>
          <a:p>
            <a:pPr marL="342900" lvl="0" indent="-342900">
              <a:lnSpc>
                <a:spcPct val="114000"/>
              </a:lnSpc>
              <a:buFont typeface="Arial" panose="020B0604020202020204" pitchFamily="34" charset="0"/>
              <a:buChar char="•"/>
            </a:pPr>
            <a:r>
              <a:rPr lang="en-US" sz="2400" dirty="0">
                <a:solidFill>
                  <a:srgbClr val="4D4D4D"/>
                </a:solidFill>
                <a:latin typeface="+mn-lt"/>
              </a:rPr>
              <a:t>Documents</a:t>
            </a:r>
          </a:p>
          <a:p>
            <a:pPr marL="342900" lvl="0" indent="-342900">
              <a:lnSpc>
                <a:spcPct val="114000"/>
              </a:lnSpc>
              <a:buFont typeface="Arial" panose="020B0604020202020204" pitchFamily="34" charset="0"/>
              <a:buChar char="•"/>
            </a:pPr>
            <a:r>
              <a:rPr lang="en-US" sz="2400" dirty="0">
                <a:solidFill>
                  <a:srgbClr val="4D4D4D"/>
                </a:solidFill>
                <a:latin typeface="+mn-lt"/>
              </a:rPr>
              <a:t>Links</a:t>
            </a:r>
          </a:p>
          <a:p>
            <a:pPr marL="342900" lvl="0" indent="-342900">
              <a:lnSpc>
                <a:spcPct val="114000"/>
              </a:lnSpc>
              <a:buFont typeface="Arial" panose="020B0604020202020204" pitchFamily="34" charset="0"/>
              <a:buChar char="•"/>
            </a:pPr>
            <a:r>
              <a:rPr lang="en-US" sz="2400" dirty="0">
                <a:solidFill>
                  <a:srgbClr val="4D4D4D"/>
                </a:solidFill>
                <a:latin typeface="+mn-lt"/>
              </a:rPr>
              <a:t>Social Media</a:t>
            </a:r>
          </a:p>
        </p:txBody>
      </p:sp>
      <p:pic>
        <p:nvPicPr>
          <p:cNvPr id="5" name="Picture 4">
            <a:extLst>
              <a:ext uri="{FF2B5EF4-FFF2-40B4-BE49-F238E27FC236}">
                <a16:creationId xmlns:a16="http://schemas.microsoft.com/office/drawing/2014/main" id="{494BE602-3AF7-4F8D-B838-416EAD7CB3D9}"/>
              </a:ext>
            </a:extLst>
          </p:cNvPr>
          <p:cNvPicPr>
            <a:picLocks noChangeAspect="1"/>
          </p:cNvPicPr>
          <p:nvPr/>
        </p:nvPicPr>
        <p:blipFill>
          <a:blip r:embed="rId3"/>
          <a:stretch>
            <a:fillRect/>
          </a:stretch>
        </p:blipFill>
        <p:spPr>
          <a:xfrm>
            <a:off x="4294262" y="1311307"/>
            <a:ext cx="4243057" cy="4930925"/>
          </a:xfrm>
          <a:prstGeom prst="rect">
            <a:avLst/>
          </a:prstGeom>
        </p:spPr>
      </p:pic>
    </p:spTree>
    <p:extLst>
      <p:ext uri="{BB962C8B-B14F-4D97-AF65-F5344CB8AC3E}">
        <p14:creationId xmlns:p14="http://schemas.microsoft.com/office/powerpoint/2010/main" val="213608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Event calendar</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06681" y="1199276"/>
            <a:ext cx="8152137" cy="1279493"/>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000" dirty="0">
                <a:solidFill>
                  <a:srgbClr val="4D4D4D"/>
                </a:solidFill>
                <a:latin typeface="+mn-lt"/>
              </a:rPr>
              <a:t>Virtual Job Fair Event Calendar</a:t>
            </a:r>
          </a:p>
          <a:p>
            <a:pPr marL="1028700" lvl="1" indent="-342900">
              <a:lnSpc>
                <a:spcPct val="114000"/>
              </a:lnSpc>
            </a:pPr>
            <a:r>
              <a:rPr lang="en-US" sz="2000" dirty="0">
                <a:solidFill>
                  <a:srgbClr val="4D4D4D"/>
                </a:solidFill>
              </a:rPr>
              <a:t>Search by City/Zip Code</a:t>
            </a:r>
          </a:p>
          <a:p>
            <a:pPr marL="1028700" lvl="1" indent="-342900">
              <a:lnSpc>
                <a:spcPct val="114000"/>
              </a:lnSpc>
            </a:pPr>
            <a:r>
              <a:rPr lang="en-US" sz="2000" dirty="0">
                <a:solidFill>
                  <a:srgbClr val="4D4D4D"/>
                </a:solidFill>
                <a:latin typeface="+mn-lt"/>
              </a:rPr>
              <a:t>Keywords</a:t>
            </a:r>
          </a:p>
          <a:p>
            <a:pPr marL="1028700" lvl="1" indent="-342900">
              <a:lnSpc>
                <a:spcPct val="114000"/>
              </a:lnSpc>
            </a:pPr>
            <a:r>
              <a:rPr lang="en-US" sz="2000" dirty="0">
                <a:solidFill>
                  <a:srgbClr val="4D4D4D"/>
                </a:solidFill>
              </a:rPr>
              <a:t>LWIA</a:t>
            </a:r>
            <a:endParaRPr lang="en-US" sz="2000" dirty="0">
              <a:solidFill>
                <a:srgbClr val="4D4D4D"/>
              </a:solidFill>
              <a:latin typeface="+mn-lt"/>
            </a:endParaRPr>
          </a:p>
        </p:txBody>
      </p:sp>
      <p:pic>
        <p:nvPicPr>
          <p:cNvPr id="2" name="Picture 1">
            <a:extLst>
              <a:ext uri="{FF2B5EF4-FFF2-40B4-BE49-F238E27FC236}">
                <a16:creationId xmlns:a16="http://schemas.microsoft.com/office/drawing/2014/main" id="{998B44E1-A9AA-468F-B525-18AFA3632D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1916" y="2958319"/>
            <a:ext cx="6560168" cy="3484145"/>
          </a:xfrm>
          <a:prstGeom prst="rect">
            <a:avLst/>
          </a:prstGeom>
        </p:spPr>
      </p:pic>
    </p:spTree>
    <p:extLst>
      <p:ext uri="{BB962C8B-B14F-4D97-AF65-F5344CB8AC3E}">
        <p14:creationId xmlns:p14="http://schemas.microsoft.com/office/powerpoint/2010/main" val="169499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Events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06681" y="1802674"/>
            <a:ext cx="8152137" cy="4335600"/>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During these sessions job seekers have the chance to learn about what skills employers are looking for, tips for applying to their jobs, perks, benefits packages, and ask their own questions during the Q&amp;A portion.</a:t>
            </a:r>
          </a:p>
          <a:p>
            <a:pPr lvl="0">
              <a:lnSpc>
                <a:spcPct val="114000"/>
              </a:lnSpc>
            </a:pPr>
            <a:endParaRPr lang="en-US" sz="2400" dirty="0">
              <a:solidFill>
                <a:srgbClr val="4D4D4D"/>
              </a:solidFill>
              <a:latin typeface="+mn-lt"/>
            </a:endParaRPr>
          </a:p>
          <a:p>
            <a:pPr lvl="0">
              <a:lnSpc>
                <a:spcPct val="114000"/>
              </a:lnSpc>
            </a:pPr>
            <a:r>
              <a:rPr lang="en-US" sz="2400" dirty="0">
                <a:solidFill>
                  <a:srgbClr val="4D4D4D"/>
                </a:solidFill>
                <a:latin typeface="+mn-lt"/>
              </a:rPr>
              <a:t>Webinars are recorded and added to </a:t>
            </a:r>
            <a:r>
              <a:rPr lang="en-US" sz="2400" dirty="0">
                <a:solidFill>
                  <a:srgbClr val="4D4D4D"/>
                </a:solidFill>
                <a:latin typeface="+mn-lt"/>
                <a:hlinkClick r:id="rId3"/>
              </a:rPr>
              <a:t>Illinois </a:t>
            </a:r>
            <a:r>
              <a:rPr lang="en-US" sz="2400" dirty="0" err="1">
                <a:solidFill>
                  <a:srgbClr val="4D4D4D"/>
                </a:solidFill>
                <a:latin typeface="+mn-lt"/>
                <a:hlinkClick r:id="rId3"/>
              </a:rPr>
              <a:t>workNet’s</a:t>
            </a:r>
            <a:r>
              <a:rPr lang="en-US" sz="2400" dirty="0">
                <a:solidFill>
                  <a:srgbClr val="4D4D4D"/>
                </a:solidFill>
                <a:latin typeface="+mn-lt"/>
                <a:hlinkClick r:id="rId3"/>
              </a:rPr>
              <a:t> YouTube channel </a:t>
            </a:r>
            <a:r>
              <a:rPr lang="en-US" sz="2400" dirty="0">
                <a:solidFill>
                  <a:srgbClr val="4D4D4D"/>
                </a:solidFill>
                <a:latin typeface="+mn-lt"/>
              </a:rPr>
              <a:t>and to the employer booth pages of the employers who presented.</a:t>
            </a:r>
          </a:p>
          <a:p>
            <a:pPr lvl="0">
              <a:lnSpc>
                <a:spcPct val="114000"/>
              </a:lnSpc>
            </a:pPr>
            <a:endParaRPr lang="en-US" sz="2000" dirty="0">
              <a:solidFill>
                <a:srgbClr val="4D4D4D"/>
              </a:solidFill>
              <a:latin typeface="+mn-lt"/>
            </a:endParaRPr>
          </a:p>
        </p:txBody>
      </p:sp>
    </p:spTree>
    <p:extLst>
      <p:ext uri="{BB962C8B-B14F-4D97-AF65-F5344CB8AC3E}">
        <p14:creationId xmlns:p14="http://schemas.microsoft.com/office/powerpoint/2010/main" val="166067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Additional resources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06681" y="1199277"/>
            <a:ext cx="8152137" cy="5049124"/>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000" dirty="0">
                <a:solidFill>
                  <a:srgbClr val="4D4D4D"/>
                </a:solidFill>
                <a:latin typeface="+mn-lt"/>
              </a:rPr>
              <a:t>Additionally, Illinois workNet has a couple articles for job seekers that they may read prior to attending an event:</a:t>
            </a:r>
          </a:p>
          <a:p>
            <a:pPr lvl="0">
              <a:lnSpc>
                <a:spcPct val="114000"/>
              </a:lnSpc>
            </a:pPr>
            <a:endParaRPr lang="en-US" sz="2000" dirty="0">
              <a:solidFill>
                <a:srgbClr val="4D4D4D"/>
              </a:solidFill>
              <a:latin typeface="+mn-lt"/>
            </a:endParaRPr>
          </a:p>
          <a:p>
            <a:pPr lvl="0">
              <a:lnSpc>
                <a:spcPct val="114000"/>
              </a:lnSpc>
            </a:pPr>
            <a:r>
              <a:rPr lang="en-US" sz="2000" dirty="0">
                <a:solidFill>
                  <a:srgbClr val="4D4D4D"/>
                </a:solidFill>
                <a:latin typeface="+mn-lt"/>
                <a:hlinkClick r:id="rId3"/>
              </a:rPr>
              <a:t>Prepare for a VJF: Job Seeker Tips</a:t>
            </a:r>
            <a:r>
              <a:rPr lang="en-US" sz="2000" dirty="0">
                <a:solidFill>
                  <a:srgbClr val="4D4D4D"/>
                </a:solidFill>
                <a:latin typeface="+mn-lt"/>
              </a:rPr>
              <a:t> for Success covers what individuals can expect and how they can prepare for a VJF event. From researching the company to preparing a resume and testing computer equipment, this is a great introduction to prep job seekers for online meetings and events.</a:t>
            </a:r>
          </a:p>
          <a:p>
            <a:pPr lvl="0">
              <a:lnSpc>
                <a:spcPct val="114000"/>
              </a:lnSpc>
            </a:pPr>
            <a:endParaRPr lang="en-US" sz="2000" dirty="0">
              <a:solidFill>
                <a:srgbClr val="4D4D4D"/>
              </a:solidFill>
              <a:latin typeface="+mn-lt"/>
            </a:endParaRPr>
          </a:p>
          <a:p>
            <a:pPr lvl="0">
              <a:lnSpc>
                <a:spcPct val="114000"/>
              </a:lnSpc>
            </a:pPr>
            <a:r>
              <a:rPr lang="en-US" sz="2000" dirty="0">
                <a:solidFill>
                  <a:srgbClr val="4D4D4D"/>
                </a:solidFill>
                <a:latin typeface="+mn-lt"/>
                <a:hlinkClick r:id="rId4"/>
              </a:rPr>
              <a:t>Attending VJFs – Job Seekers</a:t>
            </a:r>
            <a:r>
              <a:rPr lang="en-US" sz="2000" dirty="0">
                <a:solidFill>
                  <a:srgbClr val="4D4D4D"/>
                </a:solidFill>
                <a:latin typeface="+mn-lt"/>
              </a:rPr>
              <a:t> includes information for job seekers on how to be professional and what to do during the job fair, i.e. pay attention, take notes, and next steps from following up with employers to keeping a Job Search Record handout to help keep track of employers they are interested in and sending job applications to. </a:t>
            </a:r>
          </a:p>
        </p:txBody>
      </p:sp>
    </p:spTree>
    <p:extLst>
      <p:ext uri="{BB962C8B-B14F-4D97-AF65-F5344CB8AC3E}">
        <p14:creationId xmlns:p14="http://schemas.microsoft.com/office/powerpoint/2010/main" val="2969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2452687" y="2995612"/>
            <a:ext cx="4238625" cy="86677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4800" b="1" dirty="0">
                <a:solidFill>
                  <a:srgbClr val="D14C27"/>
                </a:solidFill>
              </a:rPr>
              <a:t>Demonstration</a:t>
            </a:r>
            <a:endParaRPr lang="en-US" sz="2400" b="1" dirty="0">
              <a:solidFill>
                <a:srgbClr val="4D4D4D"/>
              </a:solidFill>
              <a:latin typeface="+mn-lt"/>
            </a:endParaRPr>
          </a:p>
        </p:txBody>
      </p:sp>
    </p:spTree>
    <p:extLst>
      <p:ext uri="{BB962C8B-B14F-4D97-AF65-F5344CB8AC3E}">
        <p14:creationId xmlns:p14="http://schemas.microsoft.com/office/powerpoint/2010/main" val="287752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143865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3315199" y="5067743"/>
            <a:ext cx="3038321" cy="959101"/>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5000" dirty="0">
                <a:solidFill>
                  <a:srgbClr val="4D4D4D"/>
                </a:solidFill>
                <a:latin typeface="+mn-lt"/>
              </a:rPr>
              <a:t>Questions?</a:t>
            </a:r>
          </a:p>
        </p:txBody>
      </p:sp>
      <p:pic>
        <p:nvPicPr>
          <p:cNvPr id="1026" name="Picture 2">
            <a:extLst>
              <a:ext uri="{FF2B5EF4-FFF2-40B4-BE49-F238E27FC236}">
                <a16:creationId xmlns:a16="http://schemas.microsoft.com/office/drawing/2014/main" id="{6AE22881-6CFF-4E97-9988-940272E24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257" y="1790257"/>
            <a:ext cx="3277486" cy="327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8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143865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2022806" y="1314995"/>
            <a:ext cx="5098385" cy="39765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000" dirty="0">
                <a:solidFill>
                  <a:srgbClr val="4D4D4D"/>
                </a:solidFill>
                <a:latin typeface="+mn-lt"/>
              </a:rPr>
              <a:t>Get started at illinoisworknet.com/</a:t>
            </a:r>
            <a:r>
              <a:rPr lang="en-US" sz="2000" dirty="0" err="1">
                <a:solidFill>
                  <a:srgbClr val="4D4D4D"/>
                </a:solidFill>
                <a:latin typeface="+mn-lt"/>
              </a:rPr>
              <a:t>virtualjobfairs</a:t>
            </a:r>
            <a:r>
              <a:rPr lang="en-US" sz="2000" dirty="0">
                <a:solidFill>
                  <a:srgbClr val="4D4D4D"/>
                </a:solidFill>
                <a:latin typeface="+mn-lt"/>
              </a:rPr>
              <a:t> </a:t>
            </a:r>
          </a:p>
        </p:txBody>
      </p:sp>
      <p:pic>
        <p:nvPicPr>
          <p:cNvPr id="2" name="Picture 1">
            <a:extLst>
              <a:ext uri="{FF2B5EF4-FFF2-40B4-BE49-F238E27FC236}">
                <a16:creationId xmlns:a16="http://schemas.microsoft.com/office/drawing/2014/main" id="{FD8FD06E-269D-475F-89A3-A33C74B48FCF}"/>
              </a:ext>
            </a:extLst>
          </p:cNvPr>
          <p:cNvPicPr>
            <a:picLocks noChangeAspect="1"/>
          </p:cNvPicPr>
          <p:nvPr/>
        </p:nvPicPr>
        <p:blipFill>
          <a:blip r:embed="rId3"/>
          <a:stretch>
            <a:fillRect/>
          </a:stretch>
        </p:blipFill>
        <p:spPr>
          <a:xfrm>
            <a:off x="913916" y="2043575"/>
            <a:ext cx="7316167" cy="4549761"/>
          </a:xfrm>
          <a:prstGeom prst="rect">
            <a:avLst/>
          </a:prstGeom>
        </p:spPr>
      </p:pic>
    </p:spTree>
    <p:extLst>
      <p:ext uri="{BB962C8B-B14F-4D97-AF65-F5344CB8AC3E}">
        <p14:creationId xmlns:p14="http://schemas.microsoft.com/office/powerpoint/2010/main" val="76905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198-B17F-3A4D-9155-80BFC6906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15" y="3951128"/>
            <a:ext cx="9902677" cy="1351794"/>
          </a:xfrm>
          <a:prstGeom prst="rect">
            <a:avLst/>
          </a:prstGeom>
        </p:spPr>
      </p:pic>
      <p:sp>
        <p:nvSpPr>
          <p:cNvPr id="34" name="Text Placeholder 9">
            <a:extLst>
              <a:ext uri="{FF2B5EF4-FFF2-40B4-BE49-F238E27FC236}">
                <a16:creationId xmlns:a16="http://schemas.microsoft.com/office/drawing/2014/main" id="{F0DF614C-A306-A144-A03C-4B36930696F9}"/>
              </a:ext>
            </a:extLst>
          </p:cNvPr>
          <p:cNvSpPr txBox="1">
            <a:spLocks/>
          </p:cNvSpPr>
          <p:nvPr/>
        </p:nvSpPr>
        <p:spPr>
          <a:xfrm>
            <a:off x="584203" y="759697"/>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rgbClr val="4D4D4D"/>
                </a:solidFill>
                <a:latin typeface="+mn-lt"/>
              </a:rPr>
              <a:t>follow </a:t>
            </a:r>
            <a:r>
              <a:rPr lang="en-US" sz="2600" dirty="0">
                <a:solidFill>
                  <a:srgbClr val="D14C27"/>
                </a:solidFill>
                <a:latin typeface="+mn-lt"/>
              </a:rPr>
              <a:t>us!</a:t>
            </a:r>
          </a:p>
        </p:txBody>
      </p:sp>
      <p:sp>
        <p:nvSpPr>
          <p:cNvPr id="35" name="Text Placeholder 9">
            <a:extLst>
              <a:ext uri="{FF2B5EF4-FFF2-40B4-BE49-F238E27FC236}">
                <a16:creationId xmlns:a16="http://schemas.microsoft.com/office/drawing/2014/main" id="{81CDCD80-820D-194A-971B-898624B21929}"/>
              </a:ext>
            </a:extLst>
          </p:cNvPr>
          <p:cNvSpPr txBox="1">
            <a:spLocks/>
          </p:cNvSpPr>
          <p:nvPr/>
        </p:nvSpPr>
        <p:spPr>
          <a:xfrm>
            <a:off x="593725" y="1206277"/>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4D4D4D"/>
                </a:solidFill>
                <a:latin typeface="+mn-lt"/>
              </a:rPr>
              <a:t>Subscribe to our Newsfeed or check us out on Social Media</a:t>
            </a:r>
          </a:p>
        </p:txBody>
      </p:sp>
      <p:pic>
        <p:nvPicPr>
          <p:cNvPr id="36" name="Picture 35">
            <a:hlinkClick r:id="rId3"/>
            <a:extLst>
              <a:ext uri="{FF2B5EF4-FFF2-40B4-BE49-F238E27FC236}">
                <a16:creationId xmlns:a16="http://schemas.microsoft.com/office/drawing/2014/main" id="{885633DF-A5BC-0343-817E-F0A69FF07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142" y="3960876"/>
            <a:ext cx="850900" cy="876300"/>
          </a:xfrm>
          <a:prstGeom prst="rect">
            <a:avLst/>
          </a:prstGeom>
        </p:spPr>
      </p:pic>
      <p:pic>
        <p:nvPicPr>
          <p:cNvPr id="38" name="Picture 37">
            <a:hlinkClick r:id="rId5"/>
            <a:extLst>
              <a:ext uri="{FF2B5EF4-FFF2-40B4-BE49-F238E27FC236}">
                <a16:creationId xmlns:a16="http://schemas.microsoft.com/office/drawing/2014/main" id="{780CF95F-A9F4-FA42-A5CB-FC5FD35B7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2108" y="3960967"/>
            <a:ext cx="850900" cy="812800"/>
          </a:xfrm>
          <a:prstGeom prst="rect">
            <a:avLst/>
          </a:prstGeom>
        </p:spPr>
      </p:pic>
      <p:pic>
        <p:nvPicPr>
          <p:cNvPr id="39" name="Picture 38">
            <a:hlinkClick r:id="rId7"/>
            <a:extLst>
              <a:ext uri="{FF2B5EF4-FFF2-40B4-BE49-F238E27FC236}">
                <a16:creationId xmlns:a16="http://schemas.microsoft.com/office/drawing/2014/main" id="{B0D49195-A8AF-9043-9283-4303EA7DA1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54503" y="3947594"/>
            <a:ext cx="850900" cy="876300"/>
          </a:xfrm>
          <a:prstGeom prst="rect">
            <a:avLst/>
          </a:prstGeom>
        </p:spPr>
      </p:pic>
      <p:pic>
        <p:nvPicPr>
          <p:cNvPr id="40" name="Picture 39">
            <a:hlinkClick r:id="rId9"/>
            <a:extLst>
              <a:ext uri="{FF2B5EF4-FFF2-40B4-BE49-F238E27FC236}">
                <a16:creationId xmlns:a16="http://schemas.microsoft.com/office/drawing/2014/main" id="{2BB042A6-FFB4-AE4E-8042-348CDBD6C6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4457" y="3924684"/>
            <a:ext cx="850900" cy="868273"/>
          </a:xfrm>
          <a:prstGeom prst="rect">
            <a:avLst/>
          </a:prstGeom>
        </p:spPr>
      </p:pic>
      <p:pic>
        <p:nvPicPr>
          <p:cNvPr id="41" name="Picture 40">
            <a:hlinkClick r:id="rId11"/>
            <a:extLst>
              <a:ext uri="{FF2B5EF4-FFF2-40B4-BE49-F238E27FC236}">
                <a16:creationId xmlns:a16="http://schemas.microsoft.com/office/drawing/2014/main" id="{14D45F97-C494-C749-BAE6-434A9A3377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535" y="3935567"/>
            <a:ext cx="850900" cy="863600"/>
          </a:xfrm>
          <a:prstGeom prst="rect">
            <a:avLst/>
          </a:prstGeom>
        </p:spPr>
      </p:pic>
      <p:pic>
        <p:nvPicPr>
          <p:cNvPr id="42" name="Content Placeholder 10" descr="A close up of a sign&#10;&#10;Description generated with very high confidence">
            <a:hlinkClick r:id="rId13"/>
            <a:extLst>
              <a:ext uri="{FF2B5EF4-FFF2-40B4-BE49-F238E27FC236}">
                <a16:creationId xmlns:a16="http://schemas.microsoft.com/office/drawing/2014/main" id="{91627F64-8321-4544-8C64-F0DE32EAB1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0925" y="3947594"/>
            <a:ext cx="864667" cy="864667"/>
          </a:xfrm>
          <a:prstGeom prst="rect">
            <a:avLst/>
          </a:prstGeom>
        </p:spPr>
      </p:pic>
      <p:sp>
        <p:nvSpPr>
          <p:cNvPr id="43" name="TextBox 42">
            <a:extLst>
              <a:ext uri="{FF2B5EF4-FFF2-40B4-BE49-F238E27FC236}">
                <a16:creationId xmlns:a16="http://schemas.microsoft.com/office/drawing/2014/main" id="{4D58C1C6-012A-FA4A-9ABA-1768C8CACD34}"/>
              </a:ext>
            </a:extLst>
          </p:cNvPr>
          <p:cNvSpPr txBox="1"/>
          <p:nvPr/>
        </p:nvSpPr>
        <p:spPr>
          <a:xfrm>
            <a:off x="552399" y="475037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Facebook</a:t>
            </a:r>
          </a:p>
        </p:txBody>
      </p:sp>
      <p:sp>
        <p:nvSpPr>
          <p:cNvPr id="44" name="TextBox 43">
            <a:extLst>
              <a:ext uri="{FF2B5EF4-FFF2-40B4-BE49-F238E27FC236}">
                <a16:creationId xmlns:a16="http://schemas.microsoft.com/office/drawing/2014/main" id="{1FE90EF9-5D0C-5344-B316-27449BC80E1B}"/>
              </a:ext>
            </a:extLst>
          </p:cNvPr>
          <p:cNvSpPr txBox="1"/>
          <p:nvPr/>
        </p:nvSpPr>
        <p:spPr>
          <a:xfrm>
            <a:off x="1386633" y="475037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Twitter</a:t>
            </a:r>
          </a:p>
        </p:txBody>
      </p:sp>
      <p:sp>
        <p:nvSpPr>
          <p:cNvPr id="45" name="TextBox 44">
            <a:extLst>
              <a:ext uri="{FF2B5EF4-FFF2-40B4-BE49-F238E27FC236}">
                <a16:creationId xmlns:a16="http://schemas.microsoft.com/office/drawing/2014/main" id="{A7835FC1-BC33-E847-8587-C58A84A32E5C}"/>
              </a:ext>
            </a:extLst>
          </p:cNvPr>
          <p:cNvSpPr txBox="1"/>
          <p:nvPr/>
        </p:nvSpPr>
        <p:spPr>
          <a:xfrm>
            <a:off x="2240663" y="4750378"/>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Youtube</a:t>
            </a:r>
          </a:p>
        </p:txBody>
      </p:sp>
      <p:sp>
        <p:nvSpPr>
          <p:cNvPr id="46" name="TextBox 45">
            <a:extLst>
              <a:ext uri="{FF2B5EF4-FFF2-40B4-BE49-F238E27FC236}">
                <a16:creationId xmlns:a16="http://schemas.microsoft.com/office/drawing/2014/main" id="{172F0DE3-F324-EC46-994E-9D7B08E2B2C4}"/>
              </a:ext>
            </a:extLst>
          </p:cNvPr>
          <p:cNvSpPr txBox="1"/>
          <p:nvPr/>
        </p:nvSpPr>
        <p:spPr>
          <a:xfrm>
            <a:off x="3067891" y="4750378"/>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linkedin</a:t>
            </a:r>
          </a:p>
        </p:txBody>
      </p:sp>
      <p:sp>
        <p:nvSpPr>
          <p:cNvPr id="48" name="TextBox 47">
            <a:extLst>
              <a:ext uri="{FF2B5EF4-FFF2-40B4-BE49-F238E27FC236}">
                <a16:creationId xmlns:a16="http://schemas.microsoft.com/office/drawing/2014/main" id="{29BD87D6-2E0D-7943-A59C-14DEA005A34F}"/>
              </a:ext>
            </a:extLst>
          </p:cNvPr>
          <p:cNvSpPr txBox="1"/>
          <p:nvPr/>
        </p:nvSpPr>
        <p:spPr>
          <a:xfrm>
            <a:off x="3925095" y="4750377"/>
            <a:ext cx="100822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Linkedin group</a:t>
            </a:r>
          </a:p>
        </p:txBody>
      </p:sp>
      <p:sp>
        <p:nvSpPr>
          <p:cNvPr id="50" name="TextBox 49">
            <a:extLst>
              <a:ext uri="{FF2B5EF4-FFF2-40B4-BE49-F238E27FC236}">
                <a16:creationId xmlns:a16="http://schemas.microsoft.com/office/drawing/2014/main" id="{0A735FC1-D96A-404A-A49D-105BA7725C36}"/>
              </a:ext>
            </a:extLst>
          </p:cNvPr>
          <p:cNvSpPr txBox="1"/>
          <p:nvPr/>
        </p:nvSpPr>
        <p:spPr>
          <a:xfrm>
            <a:off x="4838671" y="475037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Pinterest</a:t>
            </a:r>
          </a:p>
        </p:txBody>
      </p:sp>
      <p:pic>
        <p:nvPicPr>
          <p:cNvPr id="52" name="Picture 51">
            <a:extLst>
              <a:ext uri="{FF2B5EF4-FFF2-40B4-BE49-F238E27FC236}">
                <a16:creationId xmlns:a16="http://schemas.microsoft.com/office/drawing/2014/main" id="{6A850682-2F3B-1748-A891-B5F34098C20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76607" y="350482"/>
            <a:ext cx="3816783" cy="2101159"/>
          </a:xfrm>
          <a:prstGeom prst="rect">
            <a:avLst/>
          </a:prstGeom>
        </p:spPr>
      </p:pic>
      <p:sp>
        <p:nvSpPr>
          <p:cNvPr id="53" name="TextBox 52">
            <a:extLst>
              <a:ext uri="{FF2B5EF4-FFF2-40B4-BE49-F238E27FC236}">
                <a16:creationId xmlns:a16="http://schemas.microsoft.com/office/drawing/2014/main" id="{D15EF91B-BB04-A84E-BB70-4EB2602DFE5C}"/>
              </a:ext>
            </a:extLst>
          </p:cNvPr>
          <p:cNvSpPr txBox="1"/>
          <p:nvPr/>
        </p:nvSpPr>
        <p:spPr>
          <a:xfrm>
            <a:off x="2497720" y="2652192"/>
            <a:ext cx="3114073" cy="162801"/>
          </a:xfrm>
          <a:prstGeom prst="rect">
            <a:avLst/>
          </a:prstGeom>
          <a:noFill/>
        </p:spPr>
        <p:txBody>
          <a:bodyPr wrap="square" lIns="0" tIns="0" rIns="0" bIns="0" rtlCol="0">
            <a:spAutoFit/>
          </a:bodyPr>
          <a:lstStyle/>
          <a:p>
            <a:pPr algn="just">
              <a:lnSpc>
                <a:spcPts val="1200"/>
              </a:lnSpc>
              <a:spcAft>
                <a:spcPts val="600"/>
              </a:spcAft>
            </a:pPr>
            <a:r>
              <a:rPr lang="en-US" sz="1400" b="1" dirty="0">
                <a:solidFill>
                  <a:srgbClr val="D14C27"/>
                </a:solidFill>
              </a:rPr>
              <a:t>HOME:</a:t>
            </a:r>
            <a:r>
              <a:rPr lang="en-US" sz="1400" dirty="0">
                <a:solidFill>
                  <a:srgbClr val="D14C27"/>
                </a:solidFill>
              </a:rPr>
              <a:t> </a:t>
            </a:r>
            <a:r>
              <a:rPr lang="en-US" sz="1400" dirty="0">
                <a:solidFill>
                  <a:srgbClr val="4D4D4D"/>
                </a:solidFill>
                <a:hlinkClick r:id="rId16"/>
              </a:rPr>
              <a:t>https://www.illinoisworknet.com/</a:t>
            </a:r>
            <a:endParaRPr lang="en-US" sz="1400" dirty="0">
              <a:solidFill>
                <a:srgbClr val="4D4D4D"/>
              </a:solidFill>
            </a:endParaRPr>
          </a:p>
        </p:txBody>
      </p:sp>
      <p:sp>
        <p:nvSpPr>
          <p:cNvPr id="61" name="TextBox 60">
            <a:extLst>
              <a:ext uri="{FF2B5EF4-FFF2-40B4-BE49-F238E27FC236}">
                <a16:creationId xmlns:a16="http://schemas.microsoft.com/office/drawing/2014/main" id="{30118220-66E2-2A49-BF6B-59DC8121012B}"/>
              </a:ext>
            </a:extLst>
          </p:cNvPr>
          <p:cNvSpPr txBox="1"/>
          <p:nvPr/>
        </p:nvSpPr>
        <p:spPr>
          <a:xfrm>
            <a:off x="2497720" y="3099578"/>
            <a:ext cx="2589211" cy="162801"/>
          </a:xfrm>
          <a:prstGeom prst="rect">
            <a:avLst/>
          </a:prstGeom>
          <a:noFill/>
        </p:spPr>
        <p:txBody>
          <a:bodyPr wrap="square" lIns="0" tIns="0" rIns="0" bIns="0" rtlCol="0">
            <a:spAutoFit/>
          </a:bodyPr>
          <a:lstStyle/>
          <a:p>
            <a:pPr algn="just">
              <a:lnSpc>
                <a:spcPts val="1200"/>
              </a:lnSpc>
              <a:spcAft>
                <a:spcPts val="600"/>
              </a:spcAft>
            </a:pPr>
            <a:r>
              <a:rPr lang="en-US" sz="1400" b="1" dirty="0">
                <a:solidFill>
                  <a:srgbClr val="D14C27"/>
                </a:solidFill>
              </a:rPr>
              <a:t>EMAIL:</a:t>
            </a:r>
            <a:r>
              <a:rPr lang="en-US" sz="1400" dirty="0">
                <a:solidFill>
                  <a:srgbClr val="D14C27"/>
                </a:solidFill>
              </a:rPr>
              <a:t> </a:t>
            </a:r>
            <a:r>
              <a:rPr lang="en-US" sz="1400" dirty="0">
                <a:solidFill>
                  <a:srgbClr val="4D4D4D"/>
                </a:solidFill>
              </a:rPr>
              <a:t>info@illinoisworknet.com</a:t>
            </a:r>
          </a:p>
        </p:txBody>
      </p:sp>
      <p:sp>
        <p:nvSpPr>
          <p:cNvPr id="66" name="TextBox 65">
            <a:extLst>
              <a:ext uri="{FF2B5EF4-FFF2-40B4-BE49-F238E27FC236}">
                <a16:creationId xmlns:a16="http://schemas.microsoft.com/office/drawing/2014/main" id="{AA116A26-E979-1448-BE4F-199DE34855A5}"/>
              </a:ext>
            </a:extLst>
          </p:cNvPr>
          <p:cNvSpPr txBox="1"/>
          <p:nvPr/>
        </p:nvSpPr>
        <p:spPr>
          <a:xfrm>
            <a:off x="2497720" y="3546960"/>
            <a:ext cx="4681902" cy="162801"/>
          </a:xfrm>
          <a:prstGeom prst="rect">
            <a:avLst/>
          </a:prstGeom>
          <a:noFill/>
        </p:spPr>
        <p:txBody>
          <a:bodyPr wrap="square" lIns="0" tIns="0" rIns="0" bIns="0" rtlCol="0">
            <a:spAutoFit/>
          </a:bodyPr>
          <a:lstStyle/>
          <a:p>
            <a:pPr>
              <a:lnSpc>
                <a:spcPts val="1200"/>
              </a:lnSpc>
              <a:spcAft>
                <a:spcPts val="600"/>
              </a:spcAft>
            </a:pPr>
            <a:r>
              <a:rPr lang="en-US" sz="1400" b="1" dirty="0">
                <a:solidFill>
                  <a:srgbClr val="D14C27"/>
                </a:solidFill>
              </a:rPr>
              <a:t>MORE INFO:</a:t>
            </a:r>
            <a:r>
              <a:rPr lang="en-US" sz="1400" dirty="0">
                <a:solidFill>
                  <a:srgbClr val="D14C27"/>
                </a:solidFill>
              </a:rPr>
              <a:t> </a:t>
            </a:r>
            <a:r>
              <a:rPr lang="en-US" sz="1400" dirty="0">
                <a:solidFill>
                  <a:srgbClr val="4D4D4D"/>
                </a:solidFill>
                <a:hlinkClick r:id="rId17"/>
              </a:rPr>
              <a:t>www.illinoisworknet.com/ExploreCareers</a:t>
            </a:r>
            <a:endParaRPr lang="en-US" sz="1400" dirty="0">
              <a:solidFill>
                <a:srgbClr val="4D4D4D"/>
              </a:solidFill>
            </a:endParaRPr>
          </a:p>
        </p:txBody>
      </p:sp>
      <p:pic>
        <p:nvPicPr>
          <p:cNvPr id="6" name="Picture 5">
            <a:extLst>
              <a:ext uri="{FF2B5EF4-FFF2-40B4-BE49-F238E27FC236}">
                <a16:creationId xmlns:a16="http://schemas.microsoft.com/office/drawing/2014/main" id="{99494BF0-3A12-1E47-B167-D0E4A90AC004}"/>
              </a:ext>
            </a:extLst>
          </p:cNvPr>
          <p:cNvPicPr>
            <a:picLocks noChangeAspect="1"/>
          </p:cNvPicPr>
          <p:nvPr/>
        </p:nvPicPr>
        <p:blipFill>
          <a:blip r:embed="rId18"/>
          <a:stretch>
            <a:fillRect/>
          </a:stretch>
        </p:blipFill>
        <p:spPr>
          <a:xfrm>
            <a:off x="2138670" y="2648527"/>
            <a:ext cx="183846" cy="153205"/>
          </a:xfrm>
          <a:prstGeom prst="rect">
            <a:avLst/>
          </a:prstGeom>
          <a:noFill/>
        </p:spPr>
      </p:pic>
      <p:sp>
        <p:nvSpPr>
          <p:cNvPr id="68" name="Freeform 90">
            <a:extLst>
              <a:ext uri="{FF2B5EF4-FFF2-40B4-BE49-F238E27FC236}">
                <a16:creationId xmlns:a16="http://schemas.microsoft.com/office/drawing/2014/main" id="{FDDB12AE-2A71-7C4C-A7BF-C8AD5E6C014A}"/>
              </a:ext>
            </a:extLst>
          </p:cNvPr>
          <p:cNvSpPr>
            <a:spLocks noEditPoints="1"/>
          </p:cNvSpPr>
          <p:nvPr/>
        </p:nvSpPr>
        <p:spPr bwMode="auto">
          <a:xfrm>
            <a:off x="2138672" y="3099580"/>
            <a:ext cx="173549" cy="17354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01">
            <a:extLst>
              <a:ext uri="{FF2B5EF4-FFF2-40B4-BE49-F238E27FC236}">
                <a16:creationId xmlns:a16="http://schemas.microsoft.com/office/drawing/2014/main" id="{C8421D10-C8A0-8C4E-A850-F18DBF0E0AFE}"/>
              </a:ext>
            </a:extLst>
          </p:cNvPr>
          <p:cNvSpPr>
            <a:spLocks noEditPoints="1"/>
          </p:cNvSpPr>
          <p:nvPr/>
        </p:nvSpPr>
        <p:spPr bwMode="auto">
          <a:xfrm>
            <a:off x="2143161" y="3553562"/>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0" name="Content Placeholder 36" descr="A picture containing vector graphics&#10;&#10;Description generated with high confidence">
            <a:hlinkClick r:id="rId19"/>
            <a:extLst>
              <a:ext uri="{FF2B5EF4-FFF2-40B4-BE49-F238E27FC236}">
                <a16:creationId xmlns:a16="http://schemas.microsoft.com/office/drawing/2014/main" id="{C6DEEDA1-8C78-0C4A-A707-B04C9F02B7C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1313" y="2366435"/>
            <a:ext cx="1260401" cy="1260401"/>
          </a:xfrm>
          <a:prstGeom prst="rect">
            <a:avLst/>
          </a:prstGeom>
          <a:effectLst>
            <a:outerShdw blurRad="63500" sx="102000" sy="102000" algn="ctr" rotWithShape="0">
              <a:prstClr val="black">
                <a:alpha val="40000"/>
              </a:prstClr>
            </a:outerShdw>
          </a:effectLst>
        </p:spPr>
      </p:pic>
      <p:pic>
        <p:nvPicPr>
          <p:cNvPr id="51" name="Picture 50" descr="A close up of text on a black surface&#10;&#10;Description generated with high confidence">
            <a:extLst>
              <a:ext uri="{FF2B5EF4-FFF2-40B4-BE49-F238E27FC236}">
                <a16:creationId xmlns:a16="http://schemas.microsoft.com/office/drawing/2014/main" id="{37B898EA-5B75-414F-A6F2-34B2FCF1B178}"/>
              </a:ext>
            </a:extLst>
          </p:cNvPr>
          <p:cNvPicPr>
            <a:picLocks noChangeAspect="1"/>
          </p:cNvPicPr>
          <p:nvPr/>
        </p:nvPicPr>
        <p:blipFill>
          <a:blip r:embed="rId21"/>
          <a:stretch>
            <a:fillRect/>
          </a:stretch>
        </p:blipFill>
        <p:spPr>
          <a:xfrm>
            <a:off x="7179622" y="4206324"/>
            <a:ext cx="857369" cy="857369"/>
          </a:xfrm>
          <a:prstGeom prst="rect">
            <a:avLst/>
          </a:prstGeom>
        </p:spPr>
      </p:pic>
    </p:spTree>
    <p:extLst>
      <p:ext uri="{BB962C8B-B14F-4D97-AF65-F5344CB8AC3E}">
        <p14:creationId xmlns:p14="http://schemas.microsoft.com/office/powerpoint/2010/main" val="42841701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(VJF) on Illinois </a:t>
            </a:r>
            <a:r>
              <a:rPr lang="en-US" sz="2600" dirty="0" err="1">
                <a:solidFill>
                  <a:srgbClr val="4D4D4D"/>
                </a:solidFill>
                <a:latin typeface="+mn-lt"/>
              </a:rPr>
              <a:t>worknet</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474283" y="1425366"/>
            <a:ext cx="8195433" cy="4975433"/>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marL="342900" indent="-342900">
              <a:lnSpc>
                <a:spcPct val="114000"/>
              </a:lnSpc>
              <a:buFont typeface="Arial" panose="020B0604020202020204" pitchFamily="34" charset="0"/>
              <a:buChar char="•"/>
            </a:pPr>
            <a:r>
              <a:rPr lang="en-US" sz="2800" dirty="0">
                <a:solidFill>
                  <a:srgbClr val="4D4D4D"/>
                </a:solidFill>
                <a:latin typeface="+mn-lt"/>
              </a:rPr>
              <a:t>Need help with students seeking employment?</a:t>
            </a:r>
          </a:p>
          <a:p>
            <a:pPr marL="342900" indent="-342900">
              <a:lnSpc>
                <a:spcPct val="114000"/>
              </a:lnSpc>
              <a:buFont typeface="Arial" panose="020B0604020202020204" pitchFamily="34" charset="0"/>
              <a:buChar char="•"/>
            </a:pPr>
            <a:r>
              <a:rPr lang="en-US" sz="2800" dirty="0">
                <a:solidFill>
                  <a:srgbClr val="4D4D4D"/>
                </a:solidFill>
                <a:latin typeface="+mn-lt"/>
              </a:rPr>
              <a:t>You can help students looking for jobs with the Virtual Job Fair platform on Illinois workNet.</a:t>
            </a:r>
          </a:p>
          <a:p>
            <a:pPr marL="342900" indent="-342900">
              <a:lnSpc>
                <a:spcPct val="114000"/>
              </a:lnSpc>
              <a:buFont typeface="Arial" panose="020B0604020202020204" pitchFamily="34" charset="0"/>
              <a:buChar char="•"/>
            </a:pPr>
            <a:r>
              <a:rPr lang="en-US" sz="2800" dirty="0">
                <a:solidFill>
                  <a:srgbClr val="4D4D4D"/>
                </a:solidFill>
                <a:latin typeface="+mn-lt"/>
              </a:rPr>
              <a:t>The VJF tool is an opportunity for students to learn about companies, their mission and culture, expectations in job candidates, what skills they will need, and how to apply for job openings.</a:t>
            </a:r>
          </a:p>
          <a:p>
            <a:pPr marL="342900" indent="-342900">
              <a:lnSpc>
                <a:spcPct val="114000"/>
              </a:lnSpc>
              <a:buFont typeface="Arial" panose="020B0604020202020204" pitchFamily="34" charset="0"/>
              <a:buChar char="•"/>
            </a:pPr>
            <a:r>
              <a:rPr lang="en-US" sz="2800" dirty="0">
                <a:solidFill>
                  <a:srgbClr val="4D4D4D"/>
                </a:solidFill>
                <a:latin typeface="+mn-lt"/>
              </a:rPr>
              <a:t>They may also communicate with representatives from employers that are hiring in Illinois – all at no cost.</a:t>
            </a:r>
          </a:p>
          <a:p>
            <a:pPr marL="342900" indent="-342900">
              <a:lnSpc>
                <a:spcPct val="114000"/>
              </a:lnSpc>
              <a:buFont typeface="Arial" panose="020B0604020202020204" pitchFamily="34" charset="0"/>
              <a:buChar char="•"/>
            </a:pPr>
            <a:endParaRPr lang="en-US" sz="2800" dirty="0">
              <a:solidFill>
                <a:srgbClr val="4D4D4D"/>
              </a:solidFill>
              <a:latin typeface="+mn-lt"/>
            </a:endParaRPr>
          </a:p>
          <a:p>
            <a:pPr lvl="0">
              <a:lnSpc>
                <a:spcPct val="114000"/>
              </a:lnSpc>
            </a:pPr>
            <a:endParaRPr lang="en-US" sz="1800" dirty="0">
              <a:solidFill>
                <a:srgbClr val="4D4D4D"/>
              </a:solidFill>
              <a:latin typeface="+mn-lt"/>
            </a:endParaRPr>
          </a:p>
        </p:txBody>
      </p:sp>
    </p:spTree>
    <p:extLst>
      <p:ext uri="{BB962C8B-B14F-4D97-AF65-F5344CB8AC3E}">
        <p14:creationId xmlns:p14="http://schemas.microsoft.com/office/powerpoint/2010/main" val="88560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29912" y="1300676"/>
            <a:ext cx="7884175" cy="581288"/>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a:lnSpc>
                <a:spcPct val="114000"/>
              </a:lnSpc>
            </a:pPr>
            <a:r>
              <a:rPr lang="en-US" sz="2000" dirty="0">
                <a:solidFill>
                  <a:srgbClr val="4D4D4D"/>
                </a:solidFill>
                <a:latin typeface="+mn-lt"/>
              </a:rPr>
              <a:t>Located on homepage of illinoisworknet.com</a:t>
            </a:r>
          </a:p>
          <a:p>
            <a:pPr lvl="0">
              <a:lnSpc>
                <a:spcPct val="114000"/>
              </a:lnSpc>
            </a:pPr>
            <a:endParaRPr lang="en-US" sz="1400" dirty="0">
              <a:solidFill>
                <a:srgbClr val="4D4D4D"/>
              </a:solidFill>
              <a:latin typeface="+mn-lt"/>
            </a:endParaRPr>
          </a:p>
        </p:txBody>
      </p:sp>
      <p:pic>
        <p:nvPicPr>
          <p:cNvPr id="12" name="Picture 11">
            <a:extLst>
              <a:ext uri="{FF2B5EF4-FFF2-40B4-BE49-F238E27FC236}">
                <a16:creationId xmlns:a16="http://schemas.microsoft.com/office/drawing/2014/main" id="{BC0E2770-604C-4A60-9E2F-A9D01FD008BA}"/>
              </a:ext>
            </a:extLst>
          </p:cNvPr>
          <p:cNvPicPr>
            <a:picLocks noChangeAspect="1"/>
          </p:cNvPicPr>
          <p:nvPr/>
        </p:nvPicPr>
        <p:blipFill>
          <a:blip r:embed="rId3">
            <a:extLst>
              <a:ext uri="{28A0092B-C50C-407E-A947-70E740481C1C}">
                <a14:useLocalDpi xmlns:a14="http://schemas.microsoft.com/office/drawing/2010/main" val="0"/>
              </a:ext>
            </a:extLst>
          </a:blip>
          <a:srcRect t="3553" b="3553"/>
          <a:stretch/>
        </p:blipFill>
        <p:spPr>
          <a:xfrm>
            <a:off x="1580173" y="1881964"/>
            <a:ext cx="5983651" cy="4678672"/>
          </a:xfrm>
          <a:prstGeom prst="rect">
            <a:avLst/>
          </a:prstGeom>
        </p:spPr>
      </p:pic>
    </p:spTree>
    <p:extLst>
      <p:ext uri="{BB962C8B-B14F-4D97-AF65-F5344CB8AC3E}">
        <p14:creationId xmlns:p14="http://schemas.microsoft.com/office/powerpoint/2010/main" val="33088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Job seeker resources</a:t>
            </a:r>
            <a:endParaRPr lang="en-US" sz="2600" dirty="0">
              <a:solidFill>
                <a:srgbClr val="D14C27"/>
              </a:solidFill>
              <a:latin typeface="+mn-lt"/>
            </a:endParaRPr>
          </a:p>
        </p:txBody>
      </p:sp>
      <p:pic>
        <p:nvPicPr>
          <p:cNvPr id="4" name="Picture 3">
            <a:extLst>
              <a:ext uri="{FF2B5EF4-FFF2-40B4-BE49-F238E27FC236}">
                <a16:creationId xmlns:a16="http://schemas.microsoft.com/office/drawing/2014/main" id="{4DF9977E-DC7F-47F4-B089-7A36DED0463F}"/>
              </a:ext>
            </a:extLst>
          </p:cNvPr>
          <p:cNvPicPr>
            <a:picLocks noChangeAspect="1"/>
          </p:cNvPicPr>
          <p:nvPr/>
        </p:nvPicPr>
        <p:blipFill>
          <a:blip r:embed="rId3"/>
          <a:stretch>
            <a:fillRect/>
          </a:stretch>
        </p:blipFill>
        <p:spPr>
          <a:xfrm>
            <a:off x="1591327" y="1754762"/>
            <a:ext cx="5961343" cy="4252048"/>
          </a:xfrm>
          <a:prstGeom prst="rect">
            <a:avLst/>
          </a:prstGeom>
        </p:spPr>
      </p:pic>
    </p:spTree>
    <p:extLst>
      <p:ext uri="{BB962C8B-B14F-4D97-AF65-F5344CB8AC3E}">
        <p14:creationId xmlns:p14="http://schemas.microsoft.com/office/powerpoint/2010/main" val="271727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Job seeker – explore resources: </a:t>
            </a:r>
            <a:r>
              <a:rPr lang="en-US" sz="2600" dirty="0">
                <a:solidFill>
                  <a:srgbClr val="D14C27"/>
                </a:solidFill>
                <a:latin typeface="+mn-lt"/>
              </a:rPr>
              <a:t>quick start guide</a:t>
            </a:r>
          </a:p>
        </p:txBody>
      </p:sp>
      <p:pic>
        <p:nvPicPr>
          <p:cNvPr id="4" name="Picture 3">
            <a:extLst>
              <a:ext uri="{FF2B5EF4-FFF2-40B4-BE49-F238E27FC236}">
                <a16:creationId xmlns:a16="http://schemas.microsoft.com/office/drawing/2014/main" id="{29880397-AEF6-4533-8FFD-65D7DBB4CC91}"/>
              </a:ext>
            </a:extLst>
          </p:cNvPr>
          <p:cNvPicPr>
            <a:picLocks noChangeAspect="1"/>
          </p:cNvPicPr>
          <p:nvPr/>
        </p:nvPicPr>
        <p:blipFill>
          <a:blip r:embed="rId3"/>
          <a:stretch>
            <a:fillRect/>
          </a:stretch>
        </p:blipFill>
        <p:spPr>
          <a:xfrm>
            <a:off x="763927" y="2259777"/>
            <a:ext cx="7616143" cy="3787583"/>
          </a:xfrm>
          <a:prstGeom prst="rect">
            <a:avLst/>
          </a:prstGeom>
        </p:spPr>
      </p:pic>
      <p:sp>
        <p:nvSpPr>
          <p:cNvPr id="5" name="Text Placeholder 9">
            <a:extLst>
              <a:ext uri="{FF2B5EF4-FFF2-40B4-BE49-F238E27FC236}">
                <a16:creationId xmlns:a16="http://schemas.microsoft.com/office/drawing/2014/main" id="{570C2E98-03F1-4659-ADB4-77901128F715}"/>
              </a:ext>
            </a:extLst>
          </p:cNvPr>
          <p:cNvSpPr>
            <a:spLocks noGrp="1"/>
          </p:cNvSpPr>
          <p:nvPr>
            <p:ph type="body" sz="quarter" idx="12"/>
          </p:nvPr>
        </p:nvSpPr>
        <p:spPr>
          <a:xfrm>
            <a:off x="629912" y="1300676"/>
            <a:ext cx="7884175" cy="959100"/>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a:lnSpc>
                <a:spcPct val="114000"/>
              </a:lnSpc>
            </a:pPr>
            <a:r>
              <a:rPr lang="en-US" sz="2000" dirty="0">
                <a:solidFill>
                  <a:srgbClr val="4D4D4D"/>
                </a:solidFill>
              </a:rPr>
              <a:t>Provides an overview of resources on Illinois </a:t>
            </a:r>
            <a:r>
              <a:rPr lang="en-US" sz="2000" dirty="0" err="1">
                <a:solidFill>
                  <a:srgbClr val="4D4D4D"/>
                </a:solidFill>
              </a:rPr>
              <a:t>workNet</a:t>
            </a:r>
            <a:r>
              <a:rPr lang="en-US" sz="2000" dirty="0">
                <a:solidFill>
                  <a:srgbClr val="4D4D4D"/>
                </a:solidFill>
              </a:rPr>
              <a:t> that are available to job seekers based on their needs.</a:t>
            </a:r>
          </a:p>
          <a:p>
            <a:pPr lvl="0">
              <a:lnSpc>
                <a:spcPct val="114000"/>
              </a:lnSpc>
            </a:pPr>
            <a:endParaRPr lang="en-US" sz="1400" dirty="0">
              <a:solidFill>
                <a:srgbClr val="4D4D4D"/>
              </a:solidFill>
              <a:latin typeface="+mn-lt"/>
            </a:endParaRPr>
          </a:p>
        </p:txBody>
      </p:sp>
    </p:spTree>
    <p:extLst>
      <p:ext uri="{BB962C8B-B14F-4D97-AF65-F5344CB8AC3E}">
        <p14:creationId xmlns:p14="http://schemas.microsoft.com/office/powerpoint/2010/main" val="24663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Job seeker – build your resume: </a:t>
            </a:r>
            <a:r>
              <a:rPr lang="en-US" sz="2600" dirty="0">
                <a:solidFill>
                  <a:srgbClr val="D14C27"/>
                </a:solidFill>
                <a:latin typeface="+mn-lt"/>
              </a:rPr>
              <a:t>resume writing guide</a:t>
            </a:r>
          </a:p>
        </p:txBody>
      </p:sp>
      <p:pic>
        <p:nvPicPr>
          <p:cNvPr id="4" name="Picture 3">
            <a:extLst>
              <a:ext uri="{FF2B5EF4-FFF2-40B4-BE49-F238E27FC236}">
                <a16:creationId xmlns:a16="http://schemas.microsoft.com/office/drawing/2014/main" id="{6FB2953B-B323-4680-86F5-73DE65AC2A0B}"/>
              </a:ext>
            </a:extLst>
          </p:cNvPr>
          <p:cNvPicPr>
            <a:picLocks noChangeAspect="1"/>
          </p:cNvPicPr>
          <p:nvPr/>
        </p:nvPicPr>
        <p:blipFill>
          <a:blip r:embed="rId3"/>
          <a:stretch>
            <a:fillRect/>
          </a:stretch>
        </p:blipFill>
        <p:spPr>
          <a:xfrm>
            <a:off x="706798" y="2233685"/>
            <a:ext cx="7730403" cy="4339987"/>
          </a:xfrm>
          <a:prstGeom prst="rect">
            <a:avLst/>
          </a:prstGeom>
        </p:spPr>
      </p:pic>
      <p:sp>
        <p:nvSpPr>
          <p:cNvPr id="7" name="Text Placeholder 9">
            <a:extLst>
              <a:ext uri="{FF2B5EF4-FFF2-40B4-BE49-F238E27FC236}">
                <a16:creationId xmlns:a16="http://schemas.microsoft.com/office/drawing/2014/main" id="{25B5829E-D61E-427F-AAC3-2426D6D4C9A1}"/>
              </a:ext>
            </a:extLst>
          </p:cNvPr>
          <p:cNvSpPr>
            <a:spLocks noGrp="1"/>
          </p:cNvSpPr>
          <p:nvPr>
            <p:ph type="body" sz="quarter" idx="12"/>
          </p:nvPr>
        </p:nvSpPr>
        <p:spPr>
          <a:xfrm>
            <a:off x="629911" y="1492910"/>
            <a:ext cx="7884175" cy="74077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a:lnSpc>
                <a:spcPct val="114000"/>
              </a:lnSpc>
            </a:pPr>
            <a:r>
              <a:rPr lang="en-US" sz="2000" dirty="0">
                <a:solidFill>
                  <a:srgbClr val="4D4D4D"/>
                </a:solidFill>
              </a:rPr>
              <a:t>Job seekers can design, write, and share their resume, practice interviewing and more with the Resume Writing Guide and Builder.</a:t>
            </a:r>
          </a:p>
          <a:p>
            <a:pPr lvl="0">
              <a:lnSpc>
                <a:spcPct val="114000"/>
              </a:lnSpc>
            </a:pPr>
            <a:endParaRPr lang="en-US" sz="1400" dirty="0">
              <a:solidFill>
                <a:srgbClr val="4D4D4D"/>
              </a:solidFill>
              <a:latin typeface="+mn-lt"/>
            </a:endParaRPr>
          </a:p>
        </p:txBody>
      </p:sp>
    </p:spTree>
    <p:extLst>
      <p:ext uri="{BB962C8B-B14F-4D97-AF65-F5344CB8AC3E}">
        <p14:creationId xmlns:p14="http://schemas.microsoft.com/office/powerpoint/2010/main" val="120425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err="1">
                <a:solidFill>
                  <a:srgbClr val="4D4D4D"/>
                </a:solidFill>
                <a:latin typeface="+mn-lt"/>
              </a:rPr>
              <a:t>vjf</a:t>
            </a:r>
            <a:r>
              <a:rPr lang="en-US" sz="2600" dirty="0">
                <a:solidFill>
                  <a:srgbClr val="4D4D4D"/>
                </a:solidFill>
                <a:latin typeface="+mn-lt"/>
              </a:rPr>
              <a:t>)</a:t>
            </a:r>
            <a:endParaRPr lang="en-US" sz="2600" dirty="0">
              <a:solidFill>
                <a:srgbClr val="D14C27"/>
              </a:solidFill>
              <a:latin typeface="+mn-lt"/>
            </a:endParaRPr>
          </a:p>
        </p:txBody>
      </p:sp>
      <p:pic>
        <p:nvPicPr>
          <p:cNvPr id="6" name="Picture 5">
            <a:extLst>
              <a:ext uri="{FF2B5EF4-FFF2-40B4-BE49-F238E27FC236}">
                <a16:creationId xmlns:a16="http://schemas.microsoft.com/office/drawing/2014/main" id="{701EAC00-8B95-4F62-B1CC-10C58223A78D}"/>
              </a:ext>
            </a:extLst>
          </p:cNvPr>
          <p:cNvPicPr>
            <a:picLocks noChangeAspect="1"/>
          </p:cNvPicPr>
          <p:nvPr/>
        </p:nvPicPr>
        <p:blipFill>
          <a:blip r:embed="rId3"/>
          <a:stretch>
            <a:fillRect/>
          </a:stretch>
        </p:blipFill>
        <p:spPr>
          <a:xfrm>
            <a:off x="1591328" y="1890286"/>
            <a:ext cx="5961343" cy="4247988"/>
          </a:xfrm>
          <a:prstGeom prst="rect">
            <a:avLst/>
          </a:prstGeom>
        </p:spPr>
      </p:pic>
    </p:spTree>
    <p:extLst>
      <p:ext uri="{BB962C8B-B14F-4D97-AF65-F5344CB8AC3E}">
        <p14:creationId xmlns:p14="http://schemas.microsoft.com/office/powerpoint/2010/main" val="156062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449855"/>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search virtual job fairs</a:t>
            </a:r>
          </a:p>
        </p:txBody>
      </p:sp>
      <p:pic>
        <p:nvPicPr>
          <p:cNvPr id="7" name="Picture 6">
            <a:extLst>
              <a:ext uri="{FF2B5EF4-FFF2-40B4-BE49-F238E27FC236}">
                <a16:creationId xmlns:a16="http://schemas.microsoft.com/office/drawing/2014/main" id="{80FCDEAA-4468-4ADC-ABC8-E3E7DBE563F6}"/>
              </a:ext>
            </a:extLst>
          </p:cNvPr>
          <p:cNvPicPr>
            <a:picLocks noChangeAspect="1"/>
          </p:cNvPicPr>
          <p:nvPr/>
        </p:nvPicPr>
        <p:blipFill>
          <a:blip r:embed="rId3"/>
          <a:stretch>
            <a:fillRect/>
          </a:stretch>
        </p:blipFill>
        <p:spPr>
          <a:xfrm>
            <a:off x="795451" y="2308239"/>
            <a:ext cx="7316167" cy="4549761"/>
          </a:xfrm>
          <a:prstGeom prst="rect">
            <a:avLst/>
          </a:prstGeom>
        </p:spPr>
      </p:pic>
      <p:sp>
        <p:nvSpPr>
          <p:cNvPr id="4" name="Text Placeholder 9">
            <a:extLst>
              <a:ext uri="{FF2B5EF4-FFF2-40B4-BE49-F238E27FC236}">
                <a16:creationId xmlns:a16="http://schemas.microsoft.com/office/drawing/2014/main" id="{E44BE134-F088-4034-9C9B-E244C5F4DD48}"/>
              </a:ext>
            </a:extLst>
          </p:cNvPr>
          <p:cNvSpPr>
            <a:spLocks noGrp="1"/>
          </p:cNvSpPr>
          <p:nvPr>
            <p:ph type="body" sz="quarter" idx="12"/>
          </p:nvPr>
        </p:nvSpPr>
        <p:spPr>
          <a:xfrm>
            <a:off x="629913" y="1300674"/>
            <a:ext cx="7121222" cy="888343"/>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Employers may set up VJFs while Job Seekers may search for upcoming VJF Events.</a:t>
            </a:r>
          </a:p>
        </p:txBody>
      </p:sp>
    </p:spTree>
    <p:extLst>
      <p:ext uri="{BB962C8B-B14F-4D97-AF65-F5344CB8AC3E}">
        <p14:creationId xmlns:p14="http://schemas.microsoft.com/office/powerpoint/2010/main" val="1776537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Employer booths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161705" y="1910274"/>
            <a:ext cx="2889838" cy="3566601"/>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View and search for employer booths by:</a:t>
            </a:r>
          </a:p>
          <a:p>
            <a:pPr marL="342900" lvl="0" indent="-342900">
              <a:lnSpc>
                <a:spcPct val="114000"/>
              </a:lnSpc>
              <a:buFont typeface="Arial" panose="020B0604020202020204" pitchFamily="34" charset="0"/>
              <a:buChar char="•"/>
            </a:pPr>
            <a:r>
              <a:rPr lang="en-US" sz="2400" dirty="0">
                <a:solidFill>
                  <a:srgbClr val="4D4D4D"/>
                </a:solidFill>
                <a:latin typeface="+mn-lt"/>
              </a:rPr>
              <a:t>Name / Keyword</a:t>
            </a:r>
          </a:p>
          <a:p>
            <a:pPr marL="342900" lvl="0" indent="-342900">
              <a:lnSpc>
                <a:spcPct val="114000"/>
              </a:lnSpc>
              <a:buFont typeface="Arial" panose="020B0604020202020204" pitchFamily="34" charset="0"/>
              <a:buChar char="•"/>
            </a:pPr>
            <a:r>
              <a:rPr lang="en-US" sz="2400" dirty="0">
                <a:solidFill>
                  <a:srgbClr val="4D4D4D"/>
                </a:solidFill>
                <a:latin typeface="+mn-lt"/>
              </a:rPr>
              <a:t>Industry</a:t>
            </a:r>
          </a:p>
          <a:p>
            <a:pPr marL="342900" lvl="0" indent="-342900">
              <a:lnSpc>
                <a:spcPct val="114000"/>
              </a:lnSpc>
              <a:buFont typeface="Arial" panose="020B0604020202020204" pitchFamily="34" charset="0"/>
              <a:buChar char="•"/>
            </a:pPr>
            <a:r>
              <a:rPr lang="en-US" sz="2400" dirty="0">
                <a:solidFill>
                  <a:srgbClr val="4D4D4D"/>
                </a:solidFill>
                <a:latin typeface="+mn-lt"/>
              </a:rPr>
              <a:t>Location</a:t>
            </a:r>
          </a:p>
          <a:p>
            <a:pPr marL="342900" lvl="0" indent="-342900">
              <a:lnSpc>
                <a:spcPct val="114000"/>
              </a:lnSpc>
              <a:buFont typeface="Arial" panose="020B0604020202020204" pitchFamily="34" charset="0"/>
              <a:buChar char="•"/>
            </a:pPr>
            <a:r>
              <a:rPr lang="en-US" sz="2400" dirty="0">
                <a:solidFill>
                  <a:srgbClr val="4D4D4D"/>
                </a:solidFill>
                <a:latin typeface="+mn-lt"/>
              </a:rPr>
              <a:t>Upcoming VJF Events (currently being added)</a:t>
            </a:r>
          </a:p>
          <a:p>
            <a:pPr marL="342900" lvl="0" indent="-342900">
              <a:lnSpc>
                <a:spcPct val="114000"/>
              </a:lnSpc>
              <a:buFont typeface="Arial" panose="020B0604020202020204" pitchFamily="34" charset="0"/>
              <a:buChar char="•"/>
            </a:pPr>
            <a:endParaRPr lang="en-US" sz="2400" dirty="0">
              <a:solidFill>
                <a:srgbClr val="4D4D4D"/>
              </a:solidFill>
              <a:latin typeface="+mn-lt"/>
            </a:endParaRPr>
          </a:p>
        </p:txBody>
      </p:sp>
      <p:pic>
        <p:nvPicPr>
          <p:cNvPr id="4" name="Picture 3">
            <a:extLst>
              <a:ext uri="{FF2B5EF4-FFF2-40B4-BE49-F238E27FC236}">
                <a16:creationId xmlns:a16="http://schemas.microsoft.com/office/drawing/2014/main" id="{F3FDB75F-1CD5-4D54-9FAA-90B3F251FF5B}"/>
              </a:ext>
            </a:extLst>
          </p:cNvPr>
          <p:cNvPicPr>
            <a:picLocks noChangeAspect="1"/>
          </p:cNvPicPr>
          <p:nvPr/>
        </p:nvPicPr>
        <p:blipFill rotWithShape="1">
          <a:blip r:embed="rId3"/>
          <a:srcRect b="43240"/>
          <a:stretch/>
        </p:blipFill>
        <p:spPr>
          <a:xfrm>
            <a:off x="3248246" y="1678827"/>
            <a:ext cx="5617090" cy="2113527"/>
          </a:xfrm>
          <a:prstGeom prst="rect">
            <a:avLst/>
          </a:prstGeom>
        </p:spPr>
      </p:pic>
      <p:pic>
        <p:nvPicPr>
          <p:cNvPr id="2" name="Picture 1">
            <a:extLst>
              <a:ext uri="{FF2B5EF4-FFF2-40B4-BE49-F238E27FC236}">
                <a16:creationId xmlns:a16="http://schemas.microsoft.com/office/drawing/2014/main" id="{3C24BCB3-4C57-45DF-BDC7-D5815C2E0CC1}"/>
              </a:ext>
            </a:extLst>
          </p:cNvPr>
          <p:cNvPicPr>
            <a:picLocks noChangeAspect="1"/>
          </p:cNvPicPr>
          <p:nvPr/>
        </p:nvPicPr>
        <p:blipFill>
          <a:blip r:embed="rId4"/>
          <a:stretch>
            <a:fillRect/>
          </a:stretch>
        </p:blipFill>
        <p:spPr>
          <a:xfrm>
            <a:off x="3083330" y="2425566"/>
            <a:ext cx="5946921" cy="3131760"/>
          </a:xfrm>
          <a:prstGeom prst="rect">
            <a:avLst/>
          </a:prstGeom>
        </p:spPr>
      </p:pic>
    </p:spTree>
    <p:extLst>
      <p:ext uri="{BB962C8B-B14F-4D97-AF65-F5344CB8AC3E}">
        <p14:creationId xmlns:p14="http://schemas.microsoft.com/office/powerpoint/2010/main" val="263249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BE5333"/>
      </a:accent1>
      <a:accent2>
        <a:srgbClr val="ED7D31"/>
      </a:accent2>
      <a:accent3>
        <a:srgbClr val="A5A5A5"/>
      </a:accent3>
      <a:accent4>
        <a:srgbClr val="FFC000"/>
      </a:accent4>
      <a:accent5>
        <a:srgbClr val="B44F30"/>
      </a:accent5>
      <a:accent6>
        <a:srgbClr val="4D4D4D"/>
      </a:accent6>
      <a:hlink>
        <a:srgbClr val="6297B8"/>
      </a:hlink>
      <a:folHlink>
        <a:srgbClr val="3137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inCategory xmlns="9352c220-c5aa-4176-b310-478a54cdcce0">16</MainCategory>
    <Site xmlns="9352c220-c5aa-4176-b310-478a54cdcce0">
      <Value>1</Value>
    </Site>
    <SubCategory xmlns="9352c220-c5aa-4176-b310-478a54cdcce0">24</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Presentations</Value>
    </DocumentType>
    <TaxCatchAll xmlns="6e83a1a5-9dab-4521-85db-ea3c8196acb3"/>
    <Description0 xmlns="9352c220-c5aa-4176-b310-478a54cdcce0">Virtual Job Fair Tools Introduction - Job Seekers</Description0>
    <GradeLevel xmlns="9352c220-c5aa-4176-b310-478a54cdcce0">
      <Value>&gt;12 Postsecondary</Value>
    </GradeLev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1C2FEA-AB00-43EB-B0AA-B7967EE3BCED}">
  <ds:schemaRefs>
    <ds:schemaRef ds:uri="http://schemas.microsoft.com/office/2006/metadata/properties"/>
    <ds:schemaRef ds:uri="http://schemas.microsoft.com/office/infopath/2007/PartnerControls"/>
    <ds:schemaRef ds:uri="96f30d93-5c76-4ce5-84f7-1cbff20c2e0a"/>
    <ds:schemaRef ds:uri="b232027f-f793-4d4e-bdc9-80b80d69b2b2"/>
  </ds:schemaRefs>
</ds:datastoreItem>
</file>

<file path=customXml/itemProps2.xml><?xml version="1.0" encoding="utf-8"?>
<ds:datastoreItem xmlns:ds="http://schemas.openxmlformats.org/officeDocument/2006/customXml" ds:itemID="{6FC70D70-4A86-460A-BF43-64C735172488}">
  <ds:schemaRefs>
    <ds:schemaRef ds:uri="http://schemas.microsoft.com/sharepoint/v3/contenttype/forms"/>
  </ds:schemaRefs>
</ds:datastoreItem>
</file>

<file path=customXml/itemProps3.xml><?xml version="1.0" encoding="utf-8"?>
<ds:datastoreItem xmlns:ds="http://schemas.openxmlformats.org/officeDocument/2006/customXml" ds:itemID="{3279596D-DA00-4C78-8A9E-DDF3F896E374}"/>
</file>

<file path=docProps/app.xml><?xml version="1.0" encoding="utf-8"?>
<Properties xmlns="http://schemas.openxmlformats.org/officeDocument/2006/extended-properties" xmlns:vt="http://schemas.openxmlformats.org/officeDocument/2006/docPropsVTypes">
  <TotalTime>5232</TotalTime>
  <Words>679</Words>
  <Application>Microsoft Office PowerPoint</Application>
  <PresentationFormat>On-screen Show (4:3)</PresentationFormat>
  <Paragraphs>84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Lato</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Job Fair Tools Introduction - Job Seekers</dc:title>
  <dc:creator>Olivia Griesheim</dc:creator>
  <cp:keywords/>
  <cp:lastModifiedBy>David Garvey</cp:lastModifiedBy>
  <cp:revision>216</cp:revision>
  <dcterms:created xsi:type="dcterms:W3CDTF">2018-10-22T21:05:41Z</dcterms:created>
  <dcterms:modified xsi:type="dcterms:W3CDTF">2020-11-13T15:58:26Z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