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004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June</a:t>
            </a:r>
            <a:r>
              <a:rPr spc="-25" dirty="0"/>
              <a:t> </a:t>
            </a:r>
            <a:r>
              <a:rPr dirty="0"/>
              <a:t>16,</a:t>
            </a:r>
            <a:r>
              <a:rPr spc="-35" dirty="0"/>
              <a:t> </a:t>
            </a:r>
            <a:r>
              <a:rPr spc="-10" dirty="0"/>
              <a:t>2021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‹#›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June</a:t>
            </a:r>
            <a:r>
              <a:rPr spc="-25" dirty="0"/>
              <a:t> </a:t>
            </a:r>
            <a:r>
              <a:rPr dirty="0"/>
              <a:t>16,</a:t>
            </a:r>
            <a:r>
              <a:rPr spc="-35" dirty="0"/>
              <a:t> </a:t>
            </a:r>
            <a:r>
              <a:rPr spc="-10" dirty="0"/>
              <a:t>2021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‹#›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June</a:t>
            </a:r>
            <a:r>
              <a:rPr spc="-25" dirty="0"/>
              <a:t> </a:t>
            </a:r>
            <a:r>
              <a:rPr dirty="0"/>
              <a:t>16,</a:t>
            </a:r>
            <a:r>
              <a:rPr spc="-35" dirty="0"/>
              <a:t> </a:t>
            </a:r>
            <a:r>
              <a:rPr spc="-10" dirty="0"/>
              <a:t>2021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‹#›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June</a:t>
            </a:r>
            <a:r>
              <a:rPr spc="-25" dirty="0"/>
              <a:t> </a:t>
            </a:r>
            <a:r>
              <a:rPr dirty="0"/>
              <a:t>16,</a:t>
            </a:r>
            <a:r>
              <a:rPr spc="-35" dirty="0"/>
              <a:t> </a:t>
            </a:r>
            <a:r>
              <a:rPr spc="-10" dirty="0"/>
              <a:t>2021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‹#›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June</a:t>
            </a:r>
            <a:r>
              <a:rPr spc="-25" dirty="0"/>
              <a:t> </a:t>
            </a:r>
            <a:r>
              <a:rPr dirty="0"/>
              <a:t>16,</a:t>
            </a:r>
            <a:r>
              <a:rPr spc="-35" dirty="0"/>
              <a:t> </a:t>
            </a:r>
            <a:r>
              <a:rPr spc="-10" dirty="0"/>
              <a:t>2021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‹#›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3915" y="9445189"/>
            <a:ext cx="808990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June</a:t>
            </a:r>
            <a:r>
              <a:rPr spc="-25" dirty="0"/>
              <a:t> </a:t>
            </a:r>
            <a:r>
              <a:rPr dirty="0"/>
              <a:t>16,</a:t>
            </a:r>
            <a:r>
              <a:rPr spc="-35" dirty="0"/>
              <a:t> </a:t>
            </a:r>
            <a:r>
              <a:rPr spc="-10" dirty="0"/>
              <a:t>2021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69635" y="9445189"/>
            <a:ext cx="995045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529021" y="9445189"/>
            <a:ext cx="652779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‹#›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sa.gov/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rs.gov/HCTC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3810" y="380492"/>
            <a:ext cx="6686550" cy="1267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2740" algn="ctr">
              <a:lnSpc>
                <a:spcPts val="2140"/>
              </a:lnSpc>
              <a:spcBef>
                <a:spcPts val="100"/>
              </a:spcBef>
            </a:pPr>
            <a:r>
              <a:rPr sz="1800" b="1" dirty="0">
                <a:latin typeface="Arial"/>
                <a:cs typeface="Arial"/>
              </a:rPr>
              <a:t>Trade</a:t>
            </a:r>
            <a:r>
              <a:rPr sz="1800" b="1" spc="-5" dirty="0">
                <a:latin typeface="Arial"/>
                <a:cs typeface="Arial"/>
              </a:rPr>
              <a:t> Benefit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Rights and</a:t>
            </a:r>
            <a:r>
              <a:rPr sz="1800" b="1" spc="-1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Obligations (BRO)</a:t>
            </a:r>
            <a:endParaRPr sz="1800">
              <a:latin typeface="Arial"/>
              <a:cs typeface="Arial"/>
            </a:endParaRPr>
          </a:p>
          <a:p>
            <a:pPr marL="334010" algn="ctr">
              <a:lnSpc>
                <a:spcPts val="1180"/>
              </a:lnSpc>
            </a:pPr>
            <a:r>
              <a:rPr sz="1000" b="1" spc="-5" dirty="0">
                <a:latin typeface="Arial"/>
                <a:cs typeface="Arial"/>
              </a:rPr>
              <a:t>TRADE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ADJUSTMENT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ASSISTANCE</a:t>
            </a:r>
            <a:r>
              <a:rPr sz="1000" b="1" spc="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FOR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WORKERS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REVERSION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2021R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PROGRAM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  <a:spcBef>
                <a:spcPts val="840"/>
              </a:spcBef>
            </a:pPr>
            <a:r>
              <a:rPr sz="1000" spc="-5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Trade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Adjustment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Assistance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Act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(Trade)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Program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federal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35" dirty="0">
                <a:latin typeface="Arial"/>
                <a:cs typeface="Arial"/>
              </a:rPr>
              <a:t>entitlement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that </a:t>
            </a:r>
            <a:r>
              <a:rPr sz="1000" spc="-30" dirty="0">
                <a:latin typeface="Arial"/>
                <a:cs typeface="Arial"/>
              </a:rPr>
              <a:t>assists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U.S.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workers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who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lost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their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job </a:t>
            </a:r>
            <a:r>
              <a:rPr sz="1000" spc="-25" dirty="0">
                <a:latin typeface="Arial"/>
                <a:cs typeface="Arial"/>
              </a:rPr>
              <a:t> as</a:t>
            </a:r>
            <a:r>
              <a:rPr sz="1000" spc="-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-8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result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of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foreign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spc="-30" dirty="0">
                <a:latin typeface="Arial"/>
                <a:cs typeface="Arial"/>
              </a:rPr>
              <a:t>trade.</a:t>
            </a:r>
            <a:r>
              <a:rPr sz="1000" spc="17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-5" dirty="0">
                <a:latin typeface="Arial"/>
                <a:cs typeface="Arial"/>
              </a:rPr>
              <a:t> benefits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may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receive under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this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program</a:t>
            </a:r>
            <a:r>
              <a:rPr sz="1000" spc="-1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are: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sz="1000" b="1" spc="-5" dirty="0">
                <a:latin typeface="Arial"/>
                <a:cs typeface="Arial"/>
              </a:rPr>
              <a:t>TRADE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READJUSTMENT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ALLOWANCES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(TRA):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56615" y="1781555"/>
          <a:ext cx="6988809" cy="2534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8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7820">
                <a:tc>
                  <a:txBody>
                    <a:bodyPr/>
                    <a:lstStyle/>
                    <a:p>
                      <a:pPr marL="39433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Pe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ons</a:t>
                      </a:r>
                      <a:r>
                        <a:rPr sz="1000" b="1" spc="-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sz="100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8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,00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0 a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b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205">
                <a:tc>
                  <a:txBody>
                    <a:bodyPr/>
                    <a:lstStyle/>
                    <a:p>
                      <a:pPr algn="ctr">
                        <a:lnSpc>
                          <a:spcPts val="1135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Unemployment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Insurance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(UI)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175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Up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26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weeks within 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52-week period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  <a:spcBef>
                          <a:spcPts val="495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Basic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Trade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Readjustment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Assistance (TRA)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175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Up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26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weeks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within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104-week period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0250">
                <a:tc>
                  <a:txBody>
                    <a:bodyPr/>
                    <a:lstStyle/>
                    <a:p>
                      <a:pPr algn="ctr">
                        <a:lnSpc>
                          <a:spcPts val="1175"/>
                        </a:lnSpc>
                        <a:spcBef>
                          <a:spcPts val="49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Additional</a:t>
                      </a:r>
                      <a:r>
                        <a:rPr sz="10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Up 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65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weeks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paid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78-week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period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while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attending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approved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Trade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575945" marR="571500" algn="ctr">
                        <a:lnSpc>
                          <a:spcPts val="1150"/>
                        </a:lnSpc>
                        <a:spcBef>
                          <a:spcPts val="5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(Only payable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application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for Trade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was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made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within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210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days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after your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separation </a:t>
                      </a:r>
                      <a:r>
                        <a:rPr sz="1000" b="1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210 days from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certification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date, whichever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later)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22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860"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  <a:spcBef>
                          <a:spcPts val="49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Completion</a:t>
                      </a:r>
                      <a:r>
                        <a:rPr sz="10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89560" marR="282575" algn="ctr">
                        <a:lnSpc>
                          <a:spcPts val="1150"/>
                        </a:lnSpc>
                        <a:spcBef>
                          <a:spcPts val="5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Up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13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weeks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paid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20-week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period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TRA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paid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have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attended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necessary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complete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 you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have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met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the required 60-day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benchmarks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28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June</a:t>
            </a:r>
            <a:r>
              <a:rPr spc="-25" dirty="0"/>
              <a:t> </a:t>
            </a:r>
            <a:r>
              <a:rPr dirty="0"/>
              <a:t>16,</a:t>
            </a:r>
            <a:r>
              <a:rPr spc="-35" dirty="0"/>
              <a:t> </a:t>
            </a:r>
            <a:r>
              <a:rPr spc="-10" dirty="0"/>
              <a:t>2021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1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3915" y="4449619"/>
            <a:ext cx="6813550" cy="105410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 marR="5080">
              <a:lnSpc>
                <a:spcPct val="95800"/>
              </a:lnSpc>
              <a:spcBef>
                <a:spcPts val="145"/>
              </a:spcBef>
            </a:pPr>
            <a:r>
              <a:rPr sz="1000" spc="-10" dirty="0">
                <a:latin typeface="Arial"/>
                <a:cs typeface="Arial"/>
              </a:rPr>
              <a:t>Your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weekly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TRA</a:t>
            </a:r>
            <a:r>
              <a:rPr sz="1000" spc="-5" dirty="0">
                <a:latin typeface="Arial"/>
                <a:cs typeface="Arial"/>
              </a:rPr>
              <a:t> benefit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may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reduced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wages</a:t>
            </a:r>
            <a:r>
              <a:rPr sz="1000" dirty="0">
                <a:latin typeface="Arial"/>
                <a:cs typeface="Arial"/>
              </a:rPr>
              <a:t> you </a:t>
            </a:r>
            <a:r>
              <a:rPr sz="1000" spc="-5" dirty="0">
                <a:latin typeface="Arial"/>
                <a:cs typeface="Arial"/>
              </a:rPr>
              <a:t>earn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from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work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other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types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 income,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such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retirement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pensions.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</a:t>
            </a:r>
            <a:r>
              <a:rPr sz="1000" dirty="0">
                <a:latin typeface="Arial"/>
                <a:cs typeface="Arial"/>
              </a:rPr>
              <a:t> are in </a:t>
            </a:r>
            <a:r>
              <a:rPr sz="1000" spc="-5" dirty="0">
                <a:latin typeface="Arial"/>
                <a:cs typeface="Arial"/>
              </a:rPr>
              <a:t>an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approved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training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program,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attendance will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verified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career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planner.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TRA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weekly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benefits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not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paid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weeks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that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not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attend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all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required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classes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break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from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training</a:t>
            </a:r>
            <a:r>
              <a:rPr sz="1000" dirty="0">
                <a:latin typeface="Arial"/>
                <a:cs typeface="Arial"/>
              </a:rPr>
              <a:t> that </a:t>
            </a:r>
            <a:r>
              <a:rPr sz="1000" spc="-5" dirty="0">
                <a:latin typeface="Arial"/>
                <a:cs typeface="Arial"/>
              </a:rPr>
              <a:t>exceeds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30 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days.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Once your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Basic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TRA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exhausted,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will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not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receive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further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TRA</a:t>
            </a:r>
            <a:r>
              <a:rPr sz="1000" spc="-5" dirty="0">
                <a:latin typeface="Arial"/>
                <a:cs typeface="Arial"/>
              </a:rPr>
              <a:t> unless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participating</a:t>
            </a:r>
            <a:r>
              <a:rPr sz="1000" dirty="0">
                <a:latin typeface="Arial"/>
                <a:cs typeface="Arial"/>
              </a:rPr>
              <a:t> in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an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approved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training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program.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b="1" spc="-5" dirty="0">
                <a:latin typeface="Arial"/>
                <a:cs typeface="Arial"/>
              </a:rPr>
              <a:t>ELIGIBILITY</a:t>
            </a:r>
            <a:r>
              <a:rPr sz="1000" b="1" spc="-2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FOR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TRA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CASH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BENEFITS: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56615" y="5492483"/>
          <a:ext cx="6990077" cy="3311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45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4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5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45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4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58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5590">
                <a:tc gridSpan="6">
                  <a:txBody>
                    <a:bodyPr/>
                    <a:lstStyle/>
                    <a:p>
                      <a:pPr algn="ctr">
                        <a:lnSpc>
                          <a:spcPts val="1055"/>
                        </a:lnSpc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order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to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be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eligible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for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TRA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cash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benefits, </a:t>
                      </a:r>
                      <a:r>
                        <a:rPr sz="9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you</a:t>
                      </a:r>
                      <a:r>
                        <a:rPr sz="9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must: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240">
                <a:tc rowSpan="2">
                  <a:txBody>
                    <a:bodyPr/>
                    <a:lstStyle/>
                    <a:p>
                      <a:pPr marL="67945" marR="178435">
                        <a:lnSpc>
                          <a:spcPct val="95800"/>
                        </a:lnSpc>
                        <a:spcBef>
                          <a:spcPts val="2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9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member</a:t>
                      </a:r>
                      <a:r>
                        <a:rPr sz="9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9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2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certified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worker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group and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completely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separated.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67945" marR="96520">
                        <a:lnSpc>
                          <a:spcPct val="961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separation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must</a:t>
                      </a:r>
                      <a:r>
                        <a:rPr sz="9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9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due</a:t>
                      </a:r>
                      <a:r>
                        <a:rPr sz="9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9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lack </a:t>
                      </a:r>
                      <a:r>
                        <a:rPr sz="900" spc="-2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work.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67945" marR="113664">
                        <a:lnSpc>
                          <a:spcPct val="959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You must have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been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employed for </a:t>
                      </a:r>
                      <a:r>
                        <a:rPr sz="900" spc="-2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26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weeks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previous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52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weeks </a:t>
                      </a:r>
                      <a:r>
                        <a:rPr sz="900" spc="-2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impacted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employment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at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wages</a:t>
                      </a:r>
                      <a:r>
                        <a:rPr sz="9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9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$30.00</a:t>
                      </a:r>
                      <a:r>
                        <a:rPr sz="9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or </a:t>
                      </a:r>
                      <a:r>
                        <a:rPr sz="900" spc="-2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more</a:t>
                      </a:r>
                      <a:r>
                        <a:rPr sz="9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per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week;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EEAF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8580" marR="172085">
                        <a:lnSpc>
                          <a:spcPct val="95800"/>
                        </a:lnSpc>
                        <a:spcBef>
                          <a:spcPts val="2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Complete an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application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Trade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Readjustment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Allowances</a:t>
                      </a:r>
                      <a:r>
                        <a:rPr sz="9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(TRA) </a:t>
                      </a:r>
                      <a:r>
                        <a:rPr sz="900" spc="-2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at the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Illinois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Department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Employment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Security;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EEAF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9850" marR="153035">
                        <a:lnSpc>
                          <a:spcPct val="95700"/>
                        </a:lnSpc>
                        <a:spcBef>
                          <a:spcPts val="2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Exhaust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your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regular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Unemployment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Insurance benefits </a:t>
                      </a:r>
                      <a:r>
                        <a:rPr sz="900" spc="-2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any Federal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and/or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State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Extension;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EEAF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7945" marR="126364">
                        <a:lnSpc>
                          <a:spcPts val="1030"/>
                        </a:lnSpc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Meet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at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least</a:t>
                      </a:r>
                      <a:r>
                        <a:rPr sz="9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one</a:t>
                      </a:r>
                      <a:r>
                        <a:rPr sz="9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9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following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criteria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9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applying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 at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your </a:t>
                      </a:r>
                      <a:r>
                        <a:rPr sz="900" b="1" spc="-2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Local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Workforce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Innovation</a:t>
                      </a:r>
                      <a:r>
                        <a:rPr sz="9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Area</a:t>
                      </a:r>
                      <a:r>
                        <a:rPr sz="9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Office: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66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81280">
                        <a:lnSpc>
                          <a:spcPct val="95800"/>
                        </a:lnSpc>
                        <a:spcBef>
                          <a:spcPts val="1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Be enrolled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in an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approved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Trade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training program by </a:t>
                      </a:r>
                      <a:r>
                        <a:rPr sz="900" spc="-2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day of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16</a:t>
                      </a:r>
                      <a:r>
                        <a:rPr sz="900" baseline="27777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900" spc="89" baseline="27777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week</a:t>
                      </a:r>
                      <a:r>
                        <a:rPr sz="9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after</a:t>
                      </a:r>
                      <a:r>
                        <a:rPr sz="9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your </a:t>
                      </a:r>
                      <a:r>
                        <a:rPr sz="900" spc="-2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most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recent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separation from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adversely affected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employment;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OR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02870">
                        <a:lnSpc>
                          <a:spcPct val="95900"/>
                        </a:lnSpc>
                        <a:spcBef>
                          <a:spcPts val="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Be enrolled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in an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approved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Trade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training program by </a:t>
                      </a:r>
                      <a:r>
                        <a:rPr sz="900" spc="-2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day of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8</a:t>
                      </a:r>
                      <a:r>
                        <a:rPr sz="900" baseline="27777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900" spc="7" baseline="27777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week after the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Trade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petition has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been</a:t>
                      </a:r>
                      <a:r>
                        <a:rPr sz="9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certified;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OR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9850" marR="299085">
                        <a:lnSpc>
                          <a:spcPts val="1040"/>
                        </a:lnSpc>
                        <a:spcBef>
                          <a:spcPts val="3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9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waived</a:t>
                      </a:r>
                      <a:r>
                        <a:rPr sz="9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from </a:t>
                      </a:r>
                      <a:r>
                        <a:rPr sz="900" spc="-2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Trade</a:t>
                      </a:r>
                      <a:r>
                        <a:rPr sz="9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training.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69850" marR="81280">
                        <a:lnSpc>
                          <a:spcPct val="959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You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must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granted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waiver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by </a:t>
                      </a:r>
                      <a:r>
                        <a:rPr sz="900" spc="-2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day of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16</a:t>
                      </a:r>
                      <a:r>
                        <a:rPr sz="900" baseline="27777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900" spc="89" baseline="27777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week</a:t>
                      </a:r>
                      <a:r>
                        <a:rPr sz="9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after</a:t>
                      </a:r>
                      <a:r>
                        <a:rPr sz="9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your </a:t>
                      </a:r>
                      <a:r>
                        <a:rPr sz="900" spc="-2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most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recent total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separation from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adversely affected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employment,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or by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last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day of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8</a:t>
                      </a:r>
                      <a:r>
                        <a:rPr sz="900" baseline="27777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900" spc="7" baseline="27777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week after the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Trade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petition 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has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been</a:t>
                      </a:r>
                      <a:r>
                        <a:rPr sz="9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certified.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AND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565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9850" marR="108585">
                        <a:lnSpc>
                          <a:spcPct val="95900"/>
                        </a:lnSpc>
                        <a:spcBef>
                          <a:spcPts val="51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Extensions for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extenuating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circumstances</a:t>
                      </a:r>
                      <a:r>
                        <a:rPr sz="9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may </a:t>
                      </a:r>
                      <a:r>
                        <a:rPr sz="900" spc="-2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apply.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54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4583"/>
    </mc:Choice>
    <mc:Fallback xmlns="">
      <p:transition spd="slow" advTm="19458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June</a:t>
            </a:r>
            <a:r>
              <a:rPr spc="-25" dirty="0"/>
              <a:t> </a:t>
            </a:r>
            <a:r>
              <a:rPr dirty="0"/>
              <a:t>16,</a:t>
            </a:r>
            <a:r>
              <a:rPr spc="-35" dirty="0"/>
              <a:t> </a:t>
            </a:r>
            <a:r>
              <a:rPr spc="-10" dirty="0"/>
              <a:t>2021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2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343915" y="362257"/>
            <a:ext cx="6960234" cy="762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175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ISSUANCE</a:t>
            </a:r>
            <a:r>
              <a:rPr sz="1000" b="1" spc="-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OF A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WAIVER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FROM TRAINING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  <a:spcBef>
                <a:spcPts val="55"/>
              </a:spcBef>
            </a:pPr>
            <a:r>
              <a:rPr sz="1000" spc="-10" dirty="0">
                <a:latin typeface="Arial"/>
                <a:cs typeface="Arial"/>
              </a:rPr>
              <a:t>Under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certain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circumstances,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 </a:t>
            </a:r>
            <a:r>
              <a:rPr sz="1000" spc="-10" dirty="0">
                <a:latin typeface="Arial"/>
                <a:cs typeface="Arial"/>
              </a:rPr>
              <a:t>may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receive</a:t>
            </a:r>
            <a:r>
              <a:rPr sz="1000" dirty="0">
                <a:latin typeface="Arial"/>
                <a:cs typeface="Arial"/>
              </a:rPr>
              <a:t> up</a:t>
            </a:r>
            <a:r>
              <a:rPr sz="1000" spc="-5" dirty="0">
                <a:latin typeface="Arial"/>
                <a:cs typeface="Arial"/>
              </a:rPr>
              <a:t> to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26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weeks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Basic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TRA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while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waived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from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training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requirements.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career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planner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will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assess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individual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situation.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waiver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will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not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issued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unless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Individual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Employment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Plan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includes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valid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training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plan.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Criteria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established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by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Federal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government</a:t>
            </a:r>
            <a:r>
              <a:rPr sz="1000" dirty="0">
                <a:latin typeface="Arial"/>
                <a:cs typeface="Arial"/>
              </a:rPr>
              <a:t> for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approval</a:t>
            </a:r>
            <a:r>
              <a:rPr sz="1000" dirty="0">
                <a:latin typeface="Arial"/>
                <a:cs typeface="Arial"/>
              </a:rPr>
              <a:t> of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waiver </a:t>
            </a:r>
            <a:r>
              <a:rPr sz="1000" spc="-26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include: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56615" y="1114044"/>
          <a:ext cx="7026275" cy="14300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26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2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7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5585">
                <a:tc gridSpan="3">
                  <a:txBody>
                    <a:bodyPr/>
                    <a:lstStyle/>
                    <a:p>
                      <a:pPr marL="19716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 Waiver From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Can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Issued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Based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One of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These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Criteria: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625">
                <a:tc>
                  <a:txBody>
                    <a:bodyPr/>
                    <a:lstStyle/>
                    <a:p>
                      <a:pPr marL="67945" marR="75565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poor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health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(however, this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only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waives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from training,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from looking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 and accepting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offered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employment).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189230" algn="just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first available enrollment date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training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within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60 days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after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date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waiver.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6256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Training funds are not available under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Trade or other Federal programs,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suitable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available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reasonable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cost.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809">
                <a:tc gridSpan="3">
                  <a:txBody>
                    <a:bodyPr/>
                    <a:lstStyle/>
                    <a:p>
                      <a:pPr marL="525780" marR="19050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Once you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have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been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issued 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Waiver,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contact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career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planner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every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30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days.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ailure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make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contact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every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30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days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could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reason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revoke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your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waiver from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resulting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loss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any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future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UI/TRA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payments for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this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certification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43915" y="2910331"/>
            <a:ext cx="5056505" cy="322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170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EMPLOYMENT </a:t>
            </a:r>
            <a:r>
              <a:rPr sz="1000" b="1" dirty="0">
                <a:latin typeface="Arial"/>
                <a:cs typeface="Arial"/>
              </a:rPr>
              <a:t>AND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CASE</a:t>
            </a:r>
            <a:r>
              <a:rPr sz="1000" b="1" spc="-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MANAGEMENT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SERVICES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70"/>
              </a:lnSpc>
            </a:pPr>
            <a:r>
              <a:rPr sz="1000" spc="-10" dirty="0">
                <a:latin typeface="Arial"/>
                <a:cs typeface="Arial"/>
              </a:rPr>
              <a:t>You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entitled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offered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following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Employment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Case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Management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Services: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56615" y="3221735"/>
          <a:ext cx="6988810" cy="4827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0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7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285">
                <a:tc gridSpan="2"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Types</a:t>
                      </a:r>
                      <a:r>
                        <a:rPr sz="1000" b="1" spc="-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 Case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Management Services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925">
                <a:tc>
                  <a:txBody>
                    <a:bodyPr/>
                    <a:lstStyle/>
                    <a:p>
                      <a:pPr marL="67945" marR="62865" algn="just">
                        <a:lnSpc>
                          <a:spcPts val="1150"/>
                        </a:lnSpc>
                        <a:spcBef>
                          <a:spcPts val="280"/>
                        </a:spcBef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Comp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ive  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nd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ciali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ed  Assessment of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Skill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Levels and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Service</a:t>
                      </a:r>
                      <a:r>
                        <a:rPr sz="10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Needs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55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9017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Including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diagnostic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testing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use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assessment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tools,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in-depth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interviewing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evaluation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identify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barriers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appropriate employment goals.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1185">
                <a:tc>
                  <a:txBody>
                    <a:bodyPr/>
                    <a:lstStyle/>
                    <a:p>
                      <a:pPr marL="67945" marR="62865" algn="ctr">
                        <a:lnSpc>
                          <a:spcPts val="115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evel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op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nt of 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an Individual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Employment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Plan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37465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Identifying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goals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objectives,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appropriate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achieve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those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goals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objectives.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995">
                <a:tc>
                  <a:txBody>
                    <a:bodyPr/>
                    <a:lstStyle/>
                    <a:p>
                      <a:pPr marL="266700" marR="260350" indent="27305">
                        <a:lnSpc>
                          <a:spcPts val="1150"/>
                        </a:lnSpc>
                        <a:spcBef>
                          <a:spcPts val="204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vai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98755">
                        <a:lnSpc>
                          <a:spcPts val="1150"/>
                        </a:lnSpc>
                        <a:spcBef>
                          <a:spcPts val="28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Information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available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local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regional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areas,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information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individual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counseling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determine which training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suitable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training, and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information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how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apply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for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such training.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9280">
                <a:tc>
                  <a:txBody>
                    <a:bodyPr/>
                    <a:lstStyle/>
                    <a:p>
                      <a:pPr marL="138430" marR="133350" algn="ctr">
                        <a:lnSpc>
                          <a:spcPct val="95500"/>
                        </a:lnSpc>
                        <a:spcBef>
                          <a:spcPts val="59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How</a:t>
                      </a:r>
                      <a:r>
                        <a:rPr sz="10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Apply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Financial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Aid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49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83185">
                        <a:lnSpc>
                          <a:spcPct val="957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Including 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referral 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educational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opportunity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centers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described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Section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402F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Higher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Education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Act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1965.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request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financial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aid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administrators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institutions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higher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education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 use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their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discretion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determining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amount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need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Federal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financial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assistance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under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title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IV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20 U.S.C. 1070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ex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seq.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127635" marR="123189" indent="-1270" algn="ctr">
                        <a:lnSpc>
                          <a:spcPts val="115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Short-Term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Pr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l 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Services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9144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Including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development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learning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skills,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communication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skills,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interviewing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skills,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punctuality,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personal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maintenance skills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professional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conduct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prepare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135255" marR="113030" indent="-17145" algn="just">
                        <a:lnSpc>
                          <a:spcPts val="115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nd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ivi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du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nd 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Group Career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Counseling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6096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Individual</a:t>
                      </a:r>
                      <a:r>
                        <a:rPr sz="1000" spc="1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career</a:t>
                      </a:r>
                      <a:r>
                        <a:rPr sz="1000" b="1" spc="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counseling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1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including</a:t>
                      </a:r>
                      <a:r>
                        <a:rPr sz="1000" spc="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spc="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search</a:t>
                      </a:r>
                      <a:r>
                        <a:rPr sz="1000" spc="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placement</a:t>
                      </a:r>
                      <a:r>
                        <a:rPr sz="1000" spc="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counseling,</a:t>
                      </a:r>
                      <a:r>
                        <a:rPr sz="1000" spc="1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during</a:t>
                      </a:r>
                      <a:r>
                        <a:rPr sz="1000" spc="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period</a:t>
                      </a:r>
                      <a:r>
                        <a:rPr sz="1000" spc="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which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receiving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TRA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after receiving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such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 purposes of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placement.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78740" marR="74295" indent="635" algn="ctr">
                        <a:lnSpc>
                          <a:spcPct val="9580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Employment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Statistics and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Information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related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to local,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regional, and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national labor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market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area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25730">
                        <a:lnSpc>
                          <a:spcPct val="95700"/>
                        </a:lnSpc>
                        <a:spcBef>
                          <a:spcPts val="1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Including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vacancy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listings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such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labor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market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areas;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information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skills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necessary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obtain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identified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in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vacancy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listings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such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labor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markets;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information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relating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local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occupations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in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demand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earnings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potential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such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occupations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skills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requirements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local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occupations.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L="283210" marR="208279" indent="-70485">
                        <a:lnSpc>
                          <a:spcPts val="114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uppo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iv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 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Services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275590">
                        <a:lnSpc>
                          <a:spcPts val="114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Including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services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relating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to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childcare,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travel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assistance,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dependent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care,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housing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assistance,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needs-related payments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that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are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necessary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 enable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participate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9286"/>
    </mc:Choice>
    <mc:Fallback xmlns="">
      <p:transition spd="slow" advTm="22928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June</a:t>
            </a:r>
            <a:r>
              <a:rPr spc="-25" dirty="0"/>
              <a:t> </a:t>
            </a:r>
            <a:r>
              <a:rPr dirty="0"/>
              <a:t>16,</a:t>
            </a:r>
            <a:r>
              <a:rPr spc="-35" dirty="0"/>
              <a:t> </a:t>
            </a:r>
            <a:r>
              <a:rPr spc="-10" dirty="0"/>
              <a:t>2021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3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343915" y="362257"/>
            <a:ext cx="6540500" cy="6165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TRAINING</a:t>
            </a:r>
            <a:r>
              <a:rPr sz="1000" b="1" spc="-2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ASSISTANCE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sz="1000" spc="-10" dirty="0">
                <a:latin typeface="Arial"/>
                <a:cs typeface="Arial"/>
              </a:rPr>
              <a:t>Prior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approved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for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training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assistance,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career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planner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will assess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your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individual situation.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six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criteria </a:t>
            </a:r>
            <a:r>
              <a:rPr sz="1000" spc="-5" dirty="0">
                <a:latin typeface="Arial"/>
                <a:cs typeface="Arial"/>
              </a:rPr>
              <a:t> established by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Federal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government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 approval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 </a:t>
            </a:r>
            <a:r>
              <a:rPr sz="1000" spc="-5" dirty="0">
                <a:latin typeface="Arial"/>
                <a:cs typeface="Arial"/>
              </a:rPr>
              <a:t>a training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plan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 as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follows: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56615" y="967739"/>
          <a:ext cx="6988174" cy="75444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28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9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98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5585">
                <a:tc gridSpan="3"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Criteria That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Must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Met</a:t>
                      </a:r>
                      <a:r>
                        <a:rPr sz="10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Approval of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Training: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5725">
                <a:tc>
                  <a:txBody>
                    <a:bodyPr/>
                    <a:lstStyle/>
                    <a:p>
                      <a:pPr marL="297180" marR="273685" indent="-22860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1)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There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no suitable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employment available for the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trade-affected worker.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7945" marR="66040">
                        <a:lnSpc>
                          <a:spcPct val="958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There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suitable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commuting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 or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another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area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outside the commuting area to which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intends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there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 reasonable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prospect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suitable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foreseeable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future.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Suitable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employment,</a:t>
                      </a:r>
                      <a:r>
                        <a:rPr sz="10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0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10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relates</a:t>
                      </a:r>
                      <a:r>
                        <a:rPr sz="10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assistance,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employment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that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pays at least 80%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of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the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weekly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wage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involves a skill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level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least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great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 the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trade-impacted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68580" indent="-22860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2)</a:t>
                      </a:r>
                      <a:r>
                        <a:rPr sz="1000" b="1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trade-affected worker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would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benefit</a:t>
                      </a:r>
                      <a:r>
                        <a:rPr sz="1000" b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000" b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appropriate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9850" marR="94615">
                        <a:lnSpc>
                          <a:spcPct val="958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The worker would benefit from training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increases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likelihood of employment. The worker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have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knowledge,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skills,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abilities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undertake,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make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satisfactory progress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complete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296545" marR="268605" indent="-22860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3)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There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 reasonable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expectation of employment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following completion of such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7945" marR="187960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There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must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 a projection based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labor market conditions expected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exist upon completion of the training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program,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likely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 find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using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skills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education acquired while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3125">
                <a:tc>
                  <a:txBody>
                    <a:bodyPr/>
                    <a:lstStyle/>
                    <a:p>
                      <a:pPr marL="297180" marR="106680" indent="-22860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4)</a:t>
                      </a:r>
                      <a:r>
                        <a:rPr sz="1000" b="1" spc="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is reasonably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available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to the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trade-affected worker.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7945" marR="81280">
                        <a:lnSpc>
                          <a:spcPct val="958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determining whether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reasonably</a:t>
                      </a:r>
                      <a:r>
                        <a:rPr sz="10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available,</a:t>
                      </a:r>
                      <a:r>
                        <a:rPr sz="10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first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consideration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must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 given to training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opportunities within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commuting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area. Training outside the commuting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may 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none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is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available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the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time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commuting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Whether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outside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commuting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area, 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10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available</a:t>
                      </a:r>
                      <a:r>
                        <a:rPr sz="1000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at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reasonable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cost as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prescribed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Criterion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6.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298450" marR="330200" indent="-22860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5)</a:t>
                      </a:r>
                      <a:r>
                        <a:rPr sz="1000" b="1" spc="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trade-affected worker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qualified to undertake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complete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such training.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9850" marR="71755">
                        <a:lnSpc>
                          <a:spcPct val="958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determining whether 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qualified,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states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 ensure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worker’s knowledge,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skills,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abilities,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educational background, work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experience and financial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resources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adequate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undertake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complete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program.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making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this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determination, states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must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consult 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initial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assessment, comprehensive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specialized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assessment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Individual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Plan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(IEP).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9850" marR="86995">
                        <a:lnSpc>
                          <a:spcPct val="958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Evaluation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worker’s financial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ability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will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include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analysis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remaining weeks of UI/TRA payments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relation</a:t>
                      </a:r>
                      <a:r>
                        <a:rPr sz="10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duration</a:t>
                      </a:r>
                      <a:r>
                        <a:rPr sz="10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program.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UI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payments will be exhausted before the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end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 the 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program, a state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consider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whether personal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family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resources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will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available to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assist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worker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completing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adequate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financial resources are insufficient, the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will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approved, and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consideration will be given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other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opportunities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available to 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296545" marR="127635" indent="-22860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6)</a:t>
                      </a:r>
                      <a:r>
                        <a:rPr sz="1000" b="1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Such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 is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suitable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trade-affected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worker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available at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reasonable cost.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7945" marR="67310">
                        <a:lnSpc>
                          <a:spcPct val="958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state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determine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being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considered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appropriate given the worker’s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knowledge,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skills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 abilities,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background, and experience relative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worker’s employment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goal.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state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ensure and document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is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reasonable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by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researching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costs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similar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programs.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Expenses must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necessary for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completion of 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Available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reasonable cost means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that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one provider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when,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costs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being considered,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better</a:t>
                      </a:r>
                      <a:r>
                        <a:rPr sz="10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substantially</a:t>
                      </a:r>
                      <a:r>
                        <a:rPr sz="10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similar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quality, content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 results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obtained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from another provider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lower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total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cost within a similar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time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frame.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costs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the training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unreasonably high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comparison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with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average costs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training other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workers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similar occupations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other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providers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1397"/>
    </mc:Choice>
    <mc:Fallback xmlns="">
      <p:transition spd="slow" advTm="24139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June</a:t>
            </a:r>
            <a:r>
              <a:rPr spc="-25" dirty="0"/>
              <a:t> </a:t>
            </a:r>
            <a:r>
              <a:rPr dirty="0"/>
              <a:t>16,</a:t>
            </a:r>
            <a:r>
              <a:rPr spc="-35" dirty="0"/>
              <a:t> </a:t>
            </a:r>
            <a:r>
              <a:rPr spc="-10" dirty="0"/>
              <a:t>2021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4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56615" y="675131"/>
          <a:ext cx="6989445" cy="77796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0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8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8285">
                <a:tc gridSpan="2"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Additional</a:t>
                      </a:r>
                      <a:r>
                        <a:rPr sz="10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Requirements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605">
                <a:tc>
                  <a:txBody>
                    <a:bodyPr/>
                    <a:lstStyle/>
                    <a:p>
                      <a:pPr marL="89535" marR="83820" algn="ctr">
                        <a:lnSpc>
                          <a:spcPts val="1150"/>
                        </a:lnSpc>
                        <a:spcBef>
                          <a:spcPts val="350"/>
                        </a:spcBef>
                      </a:pPr>
                      <a:r>
                        <a:rPr sz="1000" b="1" spc="-10" dirty="0">
                          <a:latin typeface="Arial"/>
                          <a:cs typeface="Arial"/>
                        </a:rPr>
                        <a:t>Part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Time</a:t>
                      </a:r>
                      <a:r>
                        <a:rPr sz="1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vs.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Full Time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44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3462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choose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either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part-time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full-time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training.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approval criteria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above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that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apply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approval 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full-time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also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applies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to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approval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part-time training.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138430" marR="133350" indent="95885">
                        <a:lnSpc>
                          <a:spcPts val="1150"/>
                        </a:lnSpc>
                        <a:spcBef>
                          <a:spcPts val="61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Att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nd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81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77800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All absences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reported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to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career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planner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prior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start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class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anticipated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missed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immediately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following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unscheduled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absence.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Absences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result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loss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full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week of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benefits.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56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34315" marR="228600" indent="31750">
                        <a:lnSpc>
                          <a:spcPts val="114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Cost of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rai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ng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99060">
                        <a:lnSpc>
                          <a:spcPct val="95900"/>
                        </a:lnSpc>
                        <a:spcBef>
                          <a:spcPts val="1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Costs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include,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but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limited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tuition, fees,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books,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usual and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customary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tools,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equipment,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supplies,</a:t>
                      </a:r>
                      <a:r>
                        <a:rPr sz="10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uniforms,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academic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fees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0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part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program.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 tuition,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fees,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books,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usual and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customary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tools,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equipment,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supplies,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uniforms,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academic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fees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must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listed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syllabus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requirement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 students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training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program.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Certain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related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consumables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will also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allowable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expense.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Participants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also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eligible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supplemental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assistance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(subsistence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expenses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transportation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expenses)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outside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normal commuting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Costs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initial licensing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certification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tests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fees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where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license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certification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required for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also an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allowable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expense.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 marR="208915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Requests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tools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equipment,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supplies,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uniforms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electives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will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evaluated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case-by-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case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basis.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14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be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eligible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supplemental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assistance.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33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39700" marR="131445" indent="-3175" algn="ctr">
                        <a:lnSpc>
                          <a:spcPct val="95700"/>
                        </a:lnSpc>
                        <a:spcBef>
                          <a:spcPts val="69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Do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um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nts 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You Must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Provide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24130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ensure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career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planner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has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been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provided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class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schedules,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grades,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progress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reports,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attendance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reports,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billing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information,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outcome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documentation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(diploma,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certificate,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industry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recognized credentials),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and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related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documentation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requested.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These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provided by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either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institution 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7945" marR="120014">
                        <a:lnSpc>
                          <a:spcPts val="115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Changes to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made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either you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or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institution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without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prior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approval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career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planner.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marL="234315" marR="228600" indent="635" algn="ctr">
                        <a:lnSpc>
                          <a:spcPts val="1150"/>
                        </a:lnSpc>
                        <a:spcBef>
                          <a:spcPts val="29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Other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rai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ng 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Funds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62230" algn="just">
                        <a:lnSpc>
                          <a:spcPct val="95500"/>
                        </a:lnSpc>
                        <a:spcBef>
                          <a:spcPts val="1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Prior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approval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any training program,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you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 required to enter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into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written agreement with 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State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under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which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Trade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funds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will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applied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used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pay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any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portion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the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costs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 have reason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 believe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will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paid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any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Governmental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Private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source.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103505" marR="99060" indent="2540" algn="ctr">
                        <a:lnSpc>
                          <a:spcPts val="115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Recall to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Trade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mp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7653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receive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recall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notice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former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employer,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have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right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to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refuse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recall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complete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originally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which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are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enrolled.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59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494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Warnings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553085">
                        <a:lnSpc>
                          <a:spcPts val="1140"/>
                        </a:lnSpc>
                        <a:spcBef>
                          <a:spcPts val="4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successfully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complete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agreed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upon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plan,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be liable for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repayment of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 portion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or total of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the training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costs.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7945" marR="62865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drop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out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completely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below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level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considered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full-time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without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justifiable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cause,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you </a:t>
                      </a:r>
                      <a:r>
                        <a:rPr sz="1000" b="1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liable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repayment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 benefits and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costs.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65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3505" marR="99060" indent="130810">
                        <a:lnSpc>
                          <a:spcPts val="1150"/>
                        </a:lnSpc>
                        <a:spcBef>
                          <a:spcPts val="84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B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hm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rks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183515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attend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every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60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days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meet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established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benchmarks.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Those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benchmarks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mandate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remain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satisfactory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academic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standing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track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complete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within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agreed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upon timeframe.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7945" marR="452755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975" spc="-7" baseline="25641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975" spc="165" baseline="2564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failure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meet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established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benchmarks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results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warning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instruction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contact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career planner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immediately.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7945" marR="114300">
                        <a:lnSpc>
                          <a:spcPct val="955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975" spc="-7" baseline="25641" dirty="0">
                          <a:latin typeface="Arial"/>
                          <a:cs typeface="Arial"/>
                        </a:rPr>
                        <a:t>nd</a:t>
                      </a:r>
                      <a:r>
                        <a:rPr sz="975" spc="165" baseline="2564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failure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meet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established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benchmarks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results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warning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modification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plan,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possible.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signature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this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document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represents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agreement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are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aware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this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requirement.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L="354965" marR="129539" indent="-219710">
                        <a:lnSpc>
                          <a:spcPts val="115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Comp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on 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TRA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203835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All approved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meet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criteria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(see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Page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3),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meet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Benchmarks,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 also result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Industry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Recognized Credential.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5424"/>
    </mc:Choice>
    <mc:Fallback xmlns="">
      <p:transition spd="slow" advTm="24542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June</a:t>
            </a:r>
            <a:r>
              <a:rPr spc="-25" dirty="0"/>
              <a:t> </a:t>
            </a:r>
            <a:r>
              <a:rPr dirty="0"/>
              <a:t>16,</a:t>
            </a:r>
            <a:r>
              <a:rPr spc="-35" dirty="0"/>
              <a:t> </a:t>
            </a:r>
            <a:r>
              <a:rPr spc="-10" dirty="0"/>
              <a:t>2021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5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343915" y="217424"/>
            <a:ext cx="7009765" cy="10541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ALTERNATIVE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TRADE ADJUSTMENT</a:t>
            </a:r>
            <a:r>
              <a:rPr sz="1000" b="1" spc="1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ASSISTANCE (ATAA)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sz="1000" spc="-5" dirty="0">
                <a:latin typeface="Arial"/>
                <a:cs typeface="Arial"/>
              </a:rPr>
              <a:t>ATAA </a:t>
            </a:r>
            <a:r>
              <a:rPr sz="1000" spc="-10" dirty="0">
                <a:latin typeface="Arial"/>
                <a:cs typeface="Arial"/>
              </a:rPr>
              <a:t>is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alternative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assistance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program</a:t>
            </a:r>
            <a:r>
              <a:rPr sz="1000" dirty="0">
                <a:latin typeface="Arial"/>
                <a:cs typeface="Arial"/>
              </a:rPr>
              <a:t> for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older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workers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certified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eligible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 </a:t>
            </a:r>
            <a:r>
              <a:rPr sz="1000" spc="-5" dirty="0">
                <a:latin typeface="Arial"/>
                <a:cs typeface="Arial"/>
              </a:rPr>
              <a:t>apply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Trade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Adjustment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Assistance,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if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certification includes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determination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that workers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eligible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apply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ATTA.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ATAA </a:t>
            </a:r>
            <a:r>
              <a:rPr sz="1000" spc="-10" dirty="0">
                <a:latin typeface="Arial"/>
                <a:cs typeface="Arial"/>
              </a:rPr>
              <a:t>is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designed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allow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Trade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eligible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workers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who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find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reemployment,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receive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wage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subsidy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50%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difference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help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bridge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salary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gap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between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old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and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new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employment.</a:t>
            </a:r>
            <a:r>
              <a:rPr sz="1000" spc="3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You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may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eligible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ATAA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subsidy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period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up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two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years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total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payments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up </a:t>
            </a:r>
            <a:r>
              <a:rPr sz="1000" spc="-5" dirty="0">
                <a:latin typeface="Arial"/>
                <a:cs typeface="Arial"/>
              </a:rPr>
              <a:t> to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$10,000, whichever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comes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first.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56615" y="1405115"/>
          <a:ext cx="6989444" cy="3175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7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2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9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98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8285">
                <a:tc gridSpan="4">
                  <a:txBody>
                    <a:bodyPr/>
                    <a:lstStyle/>
                    <a:p>
                      <a:pPr marL="675005">
                        <a:lnSpc>
                          <a:spcPts val="1160"/>
                        </a:lnSpc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be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eligible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ATAA,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you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must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meet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following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conditions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sz="10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time</a:t>
                      </a:r>
                      <a:r>
                        <a:rPr sz="10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reemployment: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7350">
                <a:tc>
                  <a:txBody>
                    <a:bodyPr/>
                    <a:lstStyle/>
                    <a:p>
                      <a:pPr marL="67945" marR="107950">
                        <a:lnSpc>
                          <a:spcPct val="95800"/>
                        </a:lnSpc>
                        <a:spcBef>
                          <a:spcPts val="1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 obtain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re-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 by 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last day of 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26</a:t>
                      </a:r>
                      <a:r>
                        <a:rPr sz="975" baseline="25641" dirty="0">
                          <a:latin typeface="Arial"/>
                          <a:cs typeface="Arial"/>
                        </a:rPr>
                        <a:t>th </a:t>
                      </a:r>
                      <a:r>
                        <a:rPr sz="975" spc="7" baseline="2564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week after your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qualifying separation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from the adversely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affected</a:t>
                      </a:r>
                      <a:r>
                        <a:rPr sz="10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 marR="151130" algn="just">
                        <a:lnSpc>
                          <a:spcPct val="9570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 be age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50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by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last day of the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26</a:t>
                      </a:r>
                      <a:r>
                        <a:rPr sz="975" spc="-7" baseline="25641" dirty="0">
                          <a:latin typeface="Arial"/>
                          <a:cs typeface="Arial"/>
                        </a:rPr>
                        <a:t>th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week (described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above).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76200">
                        <a:lnSpc>
                          <a:spcPct val="95800"/>
                        </a:lnSpc>
                        <a:spcBef>
                          <a:spcPts val="1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must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on 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full-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time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basis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 defined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law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State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which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employed.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Multiple part-time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combined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meet</a:t>
                      </a:r>
                      <a:r>
                        <a:rPr sz="10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full-time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requirement.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 marR="111125">
                        <a:lnSpc>
                          <a:spcPts val="1150"/>
                        </a:lnSpc>
                        <a:spcBef>
                          <a:spcPts val="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Qualifying employment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must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“covered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employment”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defined by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applicable State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law.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175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earnings are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more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than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7945" marR="307340">
                        <a:lnSpc>
                          <a:spcPts val="1150"/>
                        </a:lnSpc>
                        <a:spcBef>
                          <a:spcPts val="5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$50,000 each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year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wages </a:t>
                      </a:r>
                      <a:r>
                        <a:rPr sz="1000" spc="-2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re-employment.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8580" marR="16637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cannot be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employed at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firm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from which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were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separated.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8580" marR="90170">
                        <a:lnSpc>
                          <a:spcPct val="957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Accordingly, this requirement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means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that,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certification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issued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worker group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appropriate subdivision of a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firm,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may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return to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that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subdivision,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but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return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 at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another subdivision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firm.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8580" marR="194945">
                        <a:lnSpc>
                          <a:spcPct val="958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If, however, the certification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issued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workers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 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entire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firm,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not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return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any subdivision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that firm.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83185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application for ATAA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 be filed within two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years of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first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day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qualifying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re-employment.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7945" marR="247015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ATAA cannot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combined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7945" marR="90805">
                        <a:lnSpc>
                          <a:spcPts val="115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cannot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receive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ATAA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after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TRA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 training.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7945" marR="168910">
                        <a:lnSpc>
                          <a:spcPts val="115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cannot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receive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after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ATAA.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7945" marR="111125">
                        <a:lnSpc>
                          <a:spcPct val="9580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cannot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receive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Job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Search Allowance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after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ATAA.</a:t>
                      </a:r>
                      <a:r>
                        <a:rPr sz="1000" spc="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However,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you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 eligible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 Allowance.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56615" y="5026139"/>
          <a:ext cx="6988809" cy="40684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8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729"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TRADE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OUT-OF-AREA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JOB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SEARCH ALLOWANCES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110">
                <a:tc>
                  <a:txBody>
                    <a:bodyPr/>
                    <a:lstStyle/>
                    <a:p>
                      <a:pPr marL="67945" marR="6985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If you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have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job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interview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outside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commuting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90%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 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cost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necessary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search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expenses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reimbursed,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to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maximum of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$1,250.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application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Search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Allowances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made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approved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1000" b="1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advance.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Criteria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established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Federal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government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which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approval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Job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Search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Allowances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made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include: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230">
                <a:tc>
                  <a:txBody>
                    <a:bodyPr/>
                    <a:lstStyle/>
                    <a:p>
                      <a:pPr marL="67945" marR="126364">
                        <a:lnSpc>
                          <a:spcPct val="955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 timely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filed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Commerce/Trade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Form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#012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Application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Trade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Out-of-Area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Search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Allowance.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time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limitations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applying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for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search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allowances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365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days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(one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year)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after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petition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certification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date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last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total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separation from work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(whichever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later); or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182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days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(6 months)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after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completion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your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training;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28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totally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separated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adversely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affected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when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beginning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search;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970">
                <a:tc>
                  <a:txBody>
                    <a:bodyPr/>
                    <a:lstStyle/>
                    <a:p>
                      <a:pPr marL="67945" marR="8636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Receive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determination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LWIA that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cannot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reasonably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expect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secure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suitable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commuting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area;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can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reasonably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expect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obtain,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search,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either: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suitable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employment;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that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pays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least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75</a:t>
                      </a:r>
                      <a:r>
                        <a:rPr sz="975" baseline="25641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975" spc="142" baseline="2564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percentile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national wages,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determined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National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Occupational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Wage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Estimates,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otherwise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meets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definition 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suitable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employment;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190">
                <a:tc>
                  <a:txBody>
                    <a:bodyPr/>
                    <a:lstStyle/>
                    <a:p>
                      <a:pPr marL="67945" marR="93345" algn="just">
                        <a:lnSpc>
                          <a:spcPct val="95500"/>
                        </a:lnSpc>
                        <a:spcBef>
                          <a:spcPts val="1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Receive a determination by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LWIA that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you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cannot reasonably expect to secure suitable employment by alternatives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being physically present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 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 of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 search, such as by searching and interviewing for employment by means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internet and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technology;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No prior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receipt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allowance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under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same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certification;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11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1185">
                <a:tc>
                  <a:txBody>
                    <a:bodyPr/>
                    <a:lstStyle/>
                    <a:p>
                      <a:pPr marL="67945" marR="166370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Complete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state-approved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search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within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30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calendar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days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after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leaves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commuting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begin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job search.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job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search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complete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when 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either: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1)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obtains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bona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fide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offer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employment;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2)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has,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with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verification,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contacted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each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planned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contact,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whom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LWIA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one-stop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partner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referred the worker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part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 the job search,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whichever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comes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first.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9905">
                <a:tc>
                  <a:txBody>
                    <a:bodyPr/>
                    <a:lstStyle/>
                    <a:p>
                      <a:pPr marL="67945" marR="68580">
                        <a:lnSpc>
                          <a:spcPct val="95500"/>
                        </a:lnSpc>
                        <a:spcBef>
                          <a:spcPts val="27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Travel expenses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exceed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90%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lesser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of:</a:t>
                      </a:r>
                      <a:r>
                        <a:rPr sz="10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a)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actual travel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costs;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b)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prevailing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cost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per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mile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privately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owned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vehicle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based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Federal Travel Regulations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u="sng" spc="-5" dirty="0">
                          <a:solidFill>
                            <a:srgbClr val="0562C1"/>
                          </a:solidFill>
                          <a:uFill>
                            <a:solidFill>
                              <a:srgbClr val="0562C1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www.gsa.gov</a:t>
                      </a:r>
                      <a:r>
                        <a:rPr sz="1000" spc="-5" dirty="0">
                          <a:latin typeface="Arial"/>
                          <a:cs typeface="Arial"/>
                          <a:hlinkClick r:id="rId2"/>
                        </a:rPr>
                        <a:t>,</a:t>
                      </a:r>
                      <a:r>
                        <a:rPr sz="1000" dirty="0"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round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trip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travel by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usual route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worker’s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home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the job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search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though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forms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transportation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utilized.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2718"/>
    </mc:Choice>
    <mc:Fallback xmlns="">
      <p:transition spd="slow" advTm="312718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June</a:t>
            </a:r>
            <a:r>
              <a:rPr spc="-25" dirty="0"/>
              <a:t> </a:t>
            </a:r>
            <a:r>
              <a:rPr dirty="0"/>
              <a:t>16,</a:t>
            </a:r>
            <a:r>
              <a:rPr spc="-35" dirty="0"/>
              <a:t> </a:t>
            </a:r>
            <a:r>
              <a:rPr spc="-10" dirty="0"/>
              <a:t>2021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6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56615" y="384047"/>
          <a:ext cx="6988808" cy="45370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94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4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729">
                <a:tc gridSpan="2"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TRADE OUT-OF-AREA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RELOCATION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ALLOWANCES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7235">
                <a:tc gridSpan="2">
                  <a:txBody>
                    <a:bodyPr/>
                    <a:lstStyle/>
                    <a:p>
                      <a:pPr marL="67945" marR="90170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obtain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bona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fide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offer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outside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commuting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desire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move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possessions,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file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allowance.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eligible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lump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payment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equivalent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three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times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average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weekly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wage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from 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adversely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affected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to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maximum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payment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of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$1,250.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application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for relocation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allowances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made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approved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advance.</a:t>
                      </a:r>
                      <a:r>
                        <a:rPr sz="1000" b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Criteria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established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Federal government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which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approval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relocation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allowance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made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include: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184">
                <a:tc gridSpan="2">
                  <a:txBody>
                    <a:bodyPr/>
                    <a:lstStyle/>
                    <a:p>
                      <a:pPr marL="67945" marR="167640" algn="just">
                        <a:lnSpc>
                          <a:spcPts val="1150"/>
                        </a:lnSpc>
                        <a:spcBef>
                          <a:spcPts val="11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 timely filed Commerce/Trade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Form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#013 Application for Trade Out-of-Area Relocation Allowance.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time limitations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 applying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out-of-area relocations are 425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days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after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petition certification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date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 425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days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after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date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last total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separation from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(whichever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later);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182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days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after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completion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training;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39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20">
                <a:tc gridSpan="2"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totally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separated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adversely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affected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beginning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relocation;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L="67945" marR="201930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No prior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receipt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relocation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allowance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under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same </a:t>
                      </a:r>
                      <a:r>
                        <a:rPr sz="1000" spc="-2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certification;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476884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Relocation within 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United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States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 outside your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present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commuting area;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1185">
                <a:tc gridSpan="2">
                  <a:txBody>
                    <a:bodyPr/>
                    <a:lstStyle/>
                    <a:p>
                      <a:pPr marL="67945" marR="115570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 determination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LWIA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have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reasonable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expectation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securing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suitable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commuting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has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obtained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either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suitable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pays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wage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least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75</a:t>
                      </a:r>
                      <a:r>
                        <a:rPr sz="975" spc="-7" baseline="25641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975" spc="172" baseline="2564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percentile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of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national wages,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determined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National Occupational Employment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Wage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Estimates,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otherwise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meets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suitable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requirements,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bona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fide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offer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such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employment,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of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intended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065">
                <a:tc gridSpan="2">
                  <a:txBody>
                    <a:bodyPr/>
                    <a:lstStyle/>
                    <a:p>
                      <a:pPr marL="67945" marR="259079">
                        <a:lnSpc>
                          <a:spcPct val="95700"/>
                        </a:lnSpc>
                        <a:spcBef>
                          <a:spcPts val="10"/>
                        </a:spcBef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begin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promptly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possible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after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date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certification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but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later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than: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1)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182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days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after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filed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application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allowance;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2)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182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days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after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conclusion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program,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entered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received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supplemental assistance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(subsistence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and/or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transportation payments)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for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outside the worker’s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commuting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area; and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5965">
                <a:tc gridSpan="2">
                  <a:txBody>
                    <a:bodyPr/>
                    <a:lstStyle/>
                    <a:p>
                      <a:pPr marL="67945" marR="153670">
                        <a:lnSpc>
                          <a:spcPts val="1150"/>
                        </a:lnSpc>
                        <a:spcBef>
                          <a:spcPts val="4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Complete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state-approved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out-of-area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within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reasonable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time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determined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accordance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Federal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Travel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Regulations,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State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giving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consideration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to,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among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factors,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whether: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1)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suitable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housing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available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relocation;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2)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dispose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worker’s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residence;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3)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worker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family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member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ill;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7945" marR="69215">
                        <a:lnSpc>
                          <a:spcPts val="114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4)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member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family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attending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school,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when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family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best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transfer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member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school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area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1809">
                <a:tc gridSpan="2">
                  <a:txBody>
                    <a:bodyPr/>
                    <a:lstStyle/>
                    <a:p>
                      <a:pPr marL="67945" marR="521970">
                        <a:lnSpc>
                          <a:spcPts val="1150"/>
                        </a:lnSpc>
                        <a:spcBef>
                          <a:spcPts val="88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Applications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allowances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job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search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allowance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approved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concurrently,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but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prior </a:t>
                      </a:r>
                      <a:r>
                        <a:rPr sz="1000" spc="-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payment of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 job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search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allowance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shall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otherwise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preclude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 payment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relocation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allowance.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117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56615" y="5306567"/>
          <a:ext cx="6988809" cy="11220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8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5440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Health Coverage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Tax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Credit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(HCTC)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6605">
                <a:tc>
                  <a:txBody>
                    <a:bodyPr/>
                    <a:lstStyle/>
                    <a:p>
                      <a:pPr marL="152400" marR="101600">
                        <a:lnSpc>
                          <a:spcPct val="95700"/>
                        </a:lnSpc>
                        <a:spcBef>
                          <a:spcPts val="335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Health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Coverage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Tax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Credit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(HCTC)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HCTC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was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established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to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subsidize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private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health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insurance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costs.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72.5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percent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health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coverage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tax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credit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(extended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through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December</a:t>
                      </a:r>
                      <a:r>
                        <a:rPr sz="10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31,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2021)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eligible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TRA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RTAA</a:t>
                      </a:r>
                      <a:r>
                        <a:rPr sz="10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recipients.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Part-time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  <a:hlinkClick r:id="rId2"/>
                        </a:rPr>
                        <a:t>training</a:t>
                      </a:r>
                      <a:r>
                        <a:rPr sz="1000" spc="5" dirty="0"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  <a:hlinkClick r:id="rId2"/>
                        </a:rPr>
                        <a:t>and</a:t>
                      </a:r>
                      <a:r>
                        <a:rPr sz="1000" dirty="0"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  <a:hlinkClick r:id="rId2"/>
                        </a:rPr>
                        <a:t>work-based</a:t>
                      </a:r>
                      <a:r>
                        <a:rPr sz="1000" spc="10" dirty="0"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  <a:hlinkClick r:id="rId2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raining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affect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HCTC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eligibility. More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information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updates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can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found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IRS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website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at: </a:t>
                      </a:r>
                      <a:r>
                        <a:rPr sz="1000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  <a:hlinkClick r:id="rId2"/>
                        </a:rPr>
                        <a:t>http://www.irs.gov/HCTC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25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6474"/>
    </mc:Choice>
    <mc:Fallback xmlns="">
      <p:transition spd="slow" advTm="236474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June</a:t>
            </a:r>
            <a:r>
              <a:rPr spc="-25" dirty="0"/>
              <a:t> </a:t>
            </a:r>
            <a:r>
              <a:rPr dirty="0"/>
              <a:t>16,</a:t>
            </a:r>
            <a:r>
              <a:rPr spc="-35" dirty="0"/>
              <a:t> </a:t>
            </a:r>
            <a:r>
              <a:rPr spc="-10" dirty="0"/>
              <a:t>2021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/>
              <a:t>Page</a:t>
            </a:r>
            <a:r>
              <a:rPr spc="-35" dirty="0"/>
              <a:t> </a:t>
            </a:r>
            <a:fld id="{81D60167-4931-47E6-BA6A-407CBD079E47}" type="slidenum">
              <a:rPr dirty="0"/>
              <a:t>7</a:t>
            </a:fld>
            <a:r>
              <a:rPr spc="-30" dirty="0"/>
              <a:t> </a:t>
            </a:r>
            <a:r>
              <a:rPr dirty="0"/>
              <a:t>of</a:t>
            </a:r>
            <a:r>
              <a:rPr spc="-35" dirty="0"/>
              <a:t> </a:t>
            </a:r>
            <a:r>
              <a:rPr dirty="0"/>
              <a:t>7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50"/>
              </a:lnSpc>
            </a:pPr>
            <a:r>
              <a:rPr spc="-5" dirty="0"/>
              <a:t>Trade</a:t>
            </a:r>
            <a:r>
              <a:rPr spc="-25" dirty="0"/>
              <a:t> </a:t>
            </a:r>
            <a:r>
              <a:rPr spc="-5" dirty="0"/>
              <a:t>Form</a:t>
            </a:r>
            <a:r>
              <a:rPr spc="-25" dirty="0"/>
              <a:t> </a:t>
            </a:r>
            <a:r>
              <a:rPr spc="-10" dirty="0"/>
              <a:t>#001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343915" y="508608"/>
            <a:ext cx="7005320" cy="1492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OBLIGATIONS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95700"/>
              </a:lnSpc>
            </a:pPr>
            <a:r>
              <a:rPr sz="1000" spc="-10" dirty="0">
                <a:latin typeface="Arial"/>
                <a:cs typeface="Arial"/>
              </a:rPr>
              <a:t>You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understand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that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must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report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all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information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accurately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best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your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knowledge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that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with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no </a:t>
            </a:r>
            <a:r>
              <a:rPr sz="1000" spc="-5" dirty="0">
                <a:latin typeface="Arial"/>
                <a:cs typeface="Arial"/>
              </a:rPr>
              <a:t> intent</a:t>
            </a:r>
            <a:r>
              <a:rPr sz="1000" dirty="0">
                <a:latin typeface="Arial"/>
                <a:cs typeface="Arial"/>
              </a:rPr>
              <a:t> to </a:t>
            </a:r>
            <a:r>
              <a:rPr sz="1000" spc="-5" dirty="0">
                <a:latin typeface="Arial"/>
                <a:cs typeface="Arial"/>
              </a:rPr>
              <a:t>commit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fraud.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Furthermore,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you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understand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that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falsifying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information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using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funds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other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than</a:t>
            </a:r>
            <a:r>
              <a:rPr sz="1000" dirty="0">
                <a:latin typeface="Arial"/>
                <a:cs typeface="Arial"/>
              </a:rPr>
              <a:t> for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the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intended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purposes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felony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theft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and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punishable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under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state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law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by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up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7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years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prison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fines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up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$25,000.</a:t>
            </a:r>
            <a:r>
              <a:rPr sz="1000" spc="28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Violators 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may</a:t>
            </a:r>
            <a:r>
              <a:rPr sz="1000" spc="-5" dirty="0">
                <a:latin typeface="Arial"/>
                <a:cs typeface="Arial"/>
              </a:rPr>
              <a:t> also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face federal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felony </a:t>
            </a:r>
            <a:r>
              <a:rPr sz="1000" spc="-5" dirty="0">
                <a:latin typeface="Arial"/>
                <a:cs typeface="Arial"/>
              </a:rPr>
              <a:t>charges.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00">
              <a:latin typeface="Arial"/>
              <a:cs typeface="Arial"/>
            </a:endParaRPr>
          </a:p>
          <a:p>
            <a:pPr marL="12700" marR="633095">
              <a:lnSpc>
                <a:spcPts val="1150"/>
              </a:lnSpc>
              <a:spcBef>
                <a:spcPts val="5"/>
              </a:spcBef>
            </a:pPr>
            <a:r>
              <a:rPr sz="1000" spc="-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HAVE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DISCUSSED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POINTS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THIS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BENEFITS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RIGHTS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OBLIGATIONS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STATEMENT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WITH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PARTICIPANT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LISTED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BELOW: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356615" y="2575547"/>
          <a:ext cx="6988809" cy="148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68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0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8590">
                <a:tc>
                  <a:txBody>
                    <a:bodyPr/>
                    <a:lstStyle/>
                    <a:p>
                      <a:pPr marL="67945">
                        <a:lnSpc>
                          <a:spcPts val="107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Career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Planner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Signature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07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Date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43915" y="3001772"/>
            <a:ext cx="6998970" cy="61468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 marR="5080">
              <a:lnSpc>
                <a:spcPct val="95700"/>
              </a:lnSpc>
              <a:spcBef>
                <a:spcPts val="145"/>
              </a:spcBef>
            </a:pPr>
            <a:r>
              <a:rPr sz="1000" spc="-5" dirty="0">
                <a:latin typeface="Arial"/>
                <a:cs typeface="Arial"/>
              </a:rPr>
              <a:t>I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HAVE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RECEIVED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BENEFITS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RIGHTS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OBLIGATIONS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STATEMENT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UNDERSTAND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ALL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POINTS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HEREIN </a:t>
            </a:r>
            <a:r>
              <a:rPr sz="1000" spc="-26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LISTED.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ADDRESS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ON RECORD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WILL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USED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NOTIFY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ME</a:t>
            </a:r>
            <a:r>
              <a:rPr sz="1000" spc="-5" dirty="0">
                <a:latin typeface="Arial"/>
                <a:cs typeface="Arial"/>
              </a:rPr>
              <a:t> OF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IMPORTANT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DETAILS CONCERNING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MY </a:t>
            </a:r>
            <a:r>
              <a:rPr sz="1000" spc="-5" dirty="0">
                <a:latin typeface="Arial"/>
                <a:cs typeface="Arial"/>
              </a:rPr>
              <a:t> BENEFITS AND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SERVICES.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1000" b="1" u="sng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UNDERSTAND</a:t>
            </a:r>
            <a:r>
              <a:rPr sz="1000" b="1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IT</a:t>
            </a:r>
            <a:r>
              <a:rPr sz="1000" b="1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IS</a:t>
            </a:r>
            <a:r>
              <a:rPr sz="1000" b="1" u="sng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MY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RESPONSBILITY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TO</a:t>
            </a:r>
            <a:r>
              <a:rPr sz="1000" b="1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INFORM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MY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CAREER</a:t>
            </a:r>
            <a:r>
              <a:rPr sz="1000" b="1" u="sng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PLANNER</a:t>
            </a:r>
            <a:r>
              <a:rPr sz="1000" b="1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</a:t>
            </a:r>
            <a:r>
              <a:rPr sz="1000" b="1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ANY </a:t>
            </a:r>
            <a:r>
              <a:rPr sz="1000" b="1" spc="-265" dirty="0"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ADDRESS</a:t>
            </a:r>
            <a:r>
              <a:rPr sz="10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CHANGES</a:t>
            </a:r>
            <a:r>
              <a:rPr sz="1000" b="1" u="sng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OR</a:t>
            </a:r>
            <a:r>
              <a:rPr sz="1000" b="1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CHANGES</a:t>
            </a:r>
            <a:r>
              <a:rPr sz="10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</a:t>
            </a:r>
            <a:r>
              <a:rPr sz="1000" b="1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CONTACT</a:t>
            </a:r>
            <a:r>
              <a:rPr sz="1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INFORMATION.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56615" y="4335767"/>
          <a:ext cx="6971029" cy="1581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68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2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915">
                <a:tc>
                  <a:txBody>
                    <a:bodyPr/>
                    <a:lstStyle/>
                    <a:p>
                      <a:pPr marL="67945">
                        <a:lnSpc>
                          <a:spcPts val="116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Participant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Name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(Print)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953769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1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53769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800100">
                        <a:lnSpc>
                          <a:spcPts val="1140"/>
                        </a:lnSpc>
                        <a:tabLst>
                          <a:tab pos="1256665" algn="l"/>
                          <a:tab pos="1680210" algn="l"/>
                          <a:tab pos="2800985" algn="l"/>
                        </a:tabLst>
                      </a:pPr>
                      <a:r>
                        <a:rPr sz="1000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	</a:t>
                      </a:r>
                      <a:r>
                        <a:rPr sz="1000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/	/	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98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marL="67945">
                        <a:lnSpc>
                          <a:spcPts val="116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Participant</a:t>
                      </a:r>
                      <a:r>
                        <a:rPr sz="10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Signature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63830" marR="953769" algn="ctr">
                        <a:lnSpc>
                          <a:spcPts val="116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Date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03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ts val="114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XXX-XX-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53769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67945">
                        <a:lnSpc>
                          <a:spcPts val="107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Social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Security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Number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953769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6615" y="6361163"/>
          <a:ext cx="6988809" cy="1038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8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5440"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Appeal</a:t>
                      </a:r>
                      <a:r>
                        <a:rPr sz="1000" b="1" spc="-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Rights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2D74B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2785">
                <a:tc>
                  <a:txBody>
                    <a:bodyPr/>
                    <a:lstStyle/>
                    <a:p>
                      <a:pPr marL="152400" marR="265430">
                        <a:lnSpc>
                          <a:spcPct val="95800"/>
                        </a:lnSpc>
                        <a:spcBef>
                          <a:spcPts val="229"/>
                        </a:spcBef>
                      </a:pPr>
                      <a:r>
                        <a:rPr sz="900" i="1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900" i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disagree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900" i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this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determination,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complete and</a:t>
                      </a:r>
                      <a:r>
                        <a:rPr sz="900" i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submit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i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request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reconsideration/appeal.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letter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will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suffice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if 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you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have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agency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form.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request must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filed with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Illinois</a:t>
                      </a:r>
                      <a:r>
                        <a:rPr sz="900" i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Department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Employment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Security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(“IDES”)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within 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thirty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(30)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calendar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days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after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date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top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this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letter.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last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day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filing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your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request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day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that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IDES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closed,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request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may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be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filed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next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day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that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IDES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open.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Please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file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request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mail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to:</a:t>
                      </a:r>
                      <a:r>
                        <a:rPr sz="900" i="1" spc="2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IDES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P.O.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Box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19509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Springfield,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IL 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62794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fax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to: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217-557-4913.</a:t>
                      </a:r>
                      <a:r>
                        <a:rPr sz="900" i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Any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request submitted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mail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must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bear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postmark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date within</a:t>
                      </a:r>
                      <a:r>
                        <a:rPr sz="9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 applicable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time</a:t>
                      </a:r>
                      <a:r>
                        <a:rPr sz="9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limit </a:t>
                      </a:r>
                      <a:r>
                        <a:rPr sz="900" i="1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9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i="1" spc="-5" dirty="0">
                          <a:latin typeface="Arial"/>
                          <a:cs typeface="Arial"/>
                        </a:rPr>
                        <a:t>filing.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4161"/>
    </mc:Choice>
    <mc:Fallback xmlns="">
      <p:transition spd="slow" advTm="124161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6E2995232B444AAB6157EDEECAC17B" ma:contentTypeVersion="28" ma:contentTypeDescription="Create a new document." ma:contentTypeScope="" ma:versionID="1f2e27e864f45066583ea3dd8cfbde85">
  <xsd:schema xmlns:xsd="http://www.w3.org/2001/XMLSchema" xmlns:xs="http://www.w3.org/2001/XMLSchema" xmlns:p="http://schemas.microsoft.com/office/2006/metadata/properties" xmlns:ns2="9352c220-c5aa-4176-b310-478a54cdcce0" xmlns:ns3="6e83a1a5-9dab-4521-85db-ea3c8196acb3" targetNamespace="http://schemas.microsoft.com/office/2006/metadata/properties" ma:root="true" ma:fieldsID="31a7c4638e4cd31596af6477553450d1" ns2:_="" ns3:_="">
    <xsd:import namespace="9352c220-c5aa-4176-b310-478a54cdcce0"/>
    <xsd:import namespace="6e83a1a5-9dab-4521-85db-ea3c8196acb3"/>
    <xsd:element name="properties">
      <xsd:complexType>
        <xsd:sequence>
          <xsd:element name="documentManagement">
            <xsd:complexType>
              <xsd:all>
                <xsd:element ref="ns2:Description0"/>
                <xsd:element ref="ns2:MainCategory"/>
                <xsd:element ref="ns2:SubCategory"/>
                <xsd:element ref="ns2:Audience" minOccurs="0"/>
                <xsd:element ref="ns2:SubAudience" minOccurs="0"/>
                <xsd:element ref="ns2:SkillLevel" minOccurs="0"/>
                <xsd:element ref="ns2:GradeLevel" minOccurs="0"/>
                <xsd:element ref="ns2:Language"/>
                <xsd:element ref="ns2:DocumentType" minOccurs="0"/>
                <xsd:element ref="ns2:Site" minOccurs="0"/>
                <xsd:element ref="ns3:TaxCatchAll" minOccurs="0"/>
                <xsd:element ref="ns3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52c220-c5aa-4176-b310-478a54cdcce0" elementFormDefault="qualified">
    <xsd:import namespace="http://schemas.microsoft.com/office/2006/documentManagement/types"/>
    <xsd:import namespace="http://schemas.microsoft.com/office/infopath/2007/PartnerControls"/>
    <xsd:element name="Description0" ma:index="8" ma:displayName="Description" ma:internalName="Description0" ma:readOnly="false">
      <xsd:simpleType>
        <xsd:restriction base="dms:Text">
          <xsd:maxLength value="255"/>
        </xsd:restriction>
      </xsd:simpleType>
    </xsd:element>
    <xsd:element name="MainCategory" ma:index="9" ma:displayName="MainCategory" ma:list="{c7896206-7b65-404d-ae21-b02c4b29aea2}" ma:internalName="MainCategory" ma:readOnly="false" ma:showField="Title" ma:web="6e83a1a5-9dab-4521-85db-ea3c8196acb3">
      <xsd:simpleType>
        <xsd:restriction base="dms:Lookup"/>
      </xsd:simpleType>
    </xsd:element>
    <xsd:element name="SubCategory" ma:index="10" ma:displayName="SubCategory" ma:list="{2201361c-1d54-4276-95f0-f2ea81323aa2}" ma:internalName="SubCategory" ma:readOnly="false" ma:showField="Title" ma:web="6e83a1a5-9dab-4521-85db-ea3c8196acb3">
      <xsd:simpleType>
        <xsd:restriction base="dms:Lookup"/>
      </xsd:simpleType>
    </xsd:element>
    <xsd:element name="Audience" ma:index="11" nillable="true" ma:displayName="Audience" ma:list="{4b1c6106-8d5f-4a38-b368-5f452bed3ee8}" ma:internalName="Audience" ma:readOnly="false" ma:showField="Title" ma:web="6e83a1a5-9dab-4521-85db-ea3c8196acb3" ma:requiredMultiChoice="tru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ubAudience" ma:index="12" nillable="true" ma:displayName="SubAudience" ma:list="{60e689b0-3baf-46ef-b31e-b9aaee200c6d}" ma:internalName="SubAudience" ma:readOnly="false" ma:showField="Title" ma:web="6e83a1a5-9dab-4521-85db-ea3c8196ac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killLevel" ma:index="13" nillable="true" ma:displayName="SkillLevel" ma:internalName="SkillLevel" ma:readOnly="fals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ll Levels"/>
                    <xsd:enumeration value="Minimal skill level"/>
                    <xsd:enumeration value="Intermediate skill level"/>
                    <xsd:enumeration value="Technical skill level"/>
                  </xsd:restriction>
                </xsd:simpleType>
              </xsd:element>
            </xsd:sequence>
          </xsd:extension>
        </xsd:complexContent>
      </xsd:complexType>
    </xsd:element>
    <xsd:element name="GradeLevel" ma:index="14" nillable="true" ma:displayName="GradeLevel" ma:internalName="GradeLevel" ma:readOnly="fals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7-8 Middle School"/>
                    <xsd:enumeration value="9-12 High School"/>
                    <xsd:enumeration value="&gt;12 Postsecondary"/>
                  </xsd:restriction>
                </xsd:simpleType>
              </xsd:element>
            </xsd:sequence>
          </xsd:extension>
        </xsd:complexContent>
      </xsd:complexType>
    </xsd:element>
    <xsd:element name="Language" ma:index="15" ma:displayName="Language" ma:default="English" ma:format="Dropdown" ma:internalName="Language" ma:readOnly="false">
      <xsd:simpleType>
        <xsd:restriction base="dms:Choice">
          <xsd:enumeration value="Arabic"/>
          <xsd:enumeration value="Chinese"/>
          <xsd:enumeration value="English"/>
          <xsd:enumeration value="Polish"/>
          <xsd:enumeration value="Spanish"/>
          <xsd:enumeration value="Other"/>
        </xsd:restriction>
      </xsd:simpleType>
    </xsd:element>
    <xsd:element name="DocumentType" ma:index="16" nillable="true" ma:displayName="DocumentType" ma:internalName="DocumentType" ma:readOnly="fals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Curriculum"/>
                    <xsd:enumeration value="Forms"/>
                    <xsd:enumeration value="Flyers"/>
                    <xsd:enumeration value="Guides"/>
                    <xsd:enumeration value="Images/Icons"/>
                    <xsd:enumeration value="Infographics"/>
                    <xsd:enumeration value="Informational"/>
                    <xsd:enumeration value="Instructions"/>
                    <xsd:enumeration value="Marketing/Outreach"/>
                    <xsd:enumeration value="Presentations"/>
                    <xsd:enumeration value="Report"/>
                    <xsd:enumeration value="Worksheets"/>
                  </xsd:restriction>
                </xsd:simpleType>
              </xsd:element>
            </xsd:sequence>
          </xsd:extension>
        </xsd:complexContent>
      </xsd:complexType>
    </xsd:element>
    <xsd:element name="Site" ma:index="17" nillable="true" ma:displayName="Site" ma:list="{cf69f43f-b565-45cb-9f11-9d848faecc07}" ma:internalName="Site" ma:readOnly="false" ma:showField="Title" ma:web="6e83a1a5-9dab-4521-85db-ea3c8196ac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3a1a5-9dab-4521-85db-ea3c8196acb3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f79118d-4af0-4af8-96a4-605c4274c427}" ma:internalName="TaxCatchAll" ma:showField="CatchAllData" ma:web="6e83a1a5-9dab-4521-85db-ea3c8196ac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20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inCategory xmlns="9352c220-c5aa-4176-b310-478a54cdcce0">3</MainCategory>
    <Site xmlns="9352c220-c5aa-4176-b310-478a54cdcce0">
      <Value>1</Value>
    </Site>
    <SubCategory xmlns="9352c220-c5aa-4176-b310-478a54cdcce0">43</SubCategory>
    <SkillLevel xmlns="9352c220-c5aa-4176-b310-478a54cdcce0">
      <Value>All Levels</Value>
    </SkillLevel>
    <Audience xmlns="9352c220-c5aa-4176-b310-478a54cdcce0">
      <Value>2</Value>
      <Value>1</Value>
    </Audience>
    <TaxKeywordTaxHTField xmlns="6e83a1a5-9dab-4521-85db-ea3c8196acb3">
      <Terms xmlns="http://schemas.microsoft.com/office/infopath/2007/PartnerControls"/>
    </TaxKeywordTaxHTField>
    <SubAudience xmlns="9352c220-c5aa-4176-b310-478a54cdcce0"/>
    <Language xmlns="9352c220-c5aa-4176-b310-478a54cdcce0">English</Language>
    <DocumentType xmlns="9352c220-c5aa-4176-b310-478a54cdcce0">
      <Value>Presentations</Value>
    </DocumentType>
    <TaxCatchAll xmlns="6e83a1a5-9dab-4521-85db-ea3c8196acb3"/>
    <Description0 xmlns="9352c220-c5aa-4176-b310-478a54cdcce0">Trade PowerPoint 2021R Trade Benefits Rights and Obligations (BRO)-NO Voiceover</Description0>
    <GradeLevel xmlns="9352c220-c5aa-4176-b310-478a54cdcce0">
      <Value>&gt;12 Postsecondary</Value>
    </GradeLevel>
  </documentManagement>
</p:properties>
</file>

<file path=customXml/itemProps1.xml><?xml version="1.0" encoding="utf-8"?>
<ds:datastoreItem xmlns:ds="http://schemas.openxmlformats.org/officeDocument/2006/customXml" ds:itemID="{640BAEBD-28DC-40E6-A970-92844022DED7}"/>
</file>

<file path=customXml/itemProps2.xml><?xml version="1.0" encoding="utf-8"?>
<ds:datastoreItem xmlns:ds="http://schemas.openxmlformats.org/officeDocument/2006/customXml" ds:itemID="{AB301454-E120-4637-9BB5-70D7845798C8}"/>
</file>

<file path=customXml/itemProps3.xml><?xml version="1.0" encoding="utf-8"?>
<ds:datastoreItem xmlns:ds="http://schemas.openxmlformats.org/officeDocument/2006/customXml" ds:itemID="{E50DCEE5-01A6-4E69-8F70-2636AD3B753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4083</Words>
  <Application>Microsoft Office PowerPoint</Application>
  <PresentationFormat>Custom</PresentationFormat>
  <Paragraphs>221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Trade PowerPoint 2021R Trade Benefits Rights and Obligations (BRO)-NO Voiceover</dc:title>
  <dc:creator>Sloan, Sheila</dc:creator>
  <cp:keywords/>
  <cp:lastModifiedBy>Kralman, Robin K.</cp:lastModifiedBy>
  <cp:revision>3</cp:revision>
  <dcterms:created xsi:type="dcterms:W3CDTF">2021-07-19T15:39:01Z</dcterms:created>
  <dcterms:modified xsi:type="dcterms:W3CDTF">2021-09-28T18:28:01Z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2021-07-19T00:00:00Z</vt:filetime>
  </property>
  <property fmtid="{D5CDD505-2E9C-101B-9397-08002B2CF9AE}" pid="3" name="Creator">
    <vt:lpwstr>Acrobat PDFMaker 21 for Word</vt:lpwstr>
  </property>
  <property fmtid="{D5CDD505-2E9C-101B-9397-08002B2CF9AE}" pid="4" name="LastSaved">
    <vt:filetime>2021-07-19T00:00:00Z</vt:filetime>
  </property>
  <property fmtid="{D5CDD505-2E9C-101B-9397-08002B2CF9AE}" pid="5" name="ContentTypeId">
    <vt:lpwstr>0x010100BF6E2995232B444AAB6157EDEECAC17B</vt:lpwstr>
  </property>
  <property fmtid="{D5CDD505-2E9C-101B-9397-08002B2CF9AE}" pid="6" name="TaxKeyword">
    <vt:lpwstr/>
  </property>
</Properties>
</file>