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00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3915" y="9445189"/>
            <a:ext cx="76200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69635" y="9445189"/>
            <a:ext cx="99504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29021" y="9445189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a.gov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HCTC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5580" y="380492"/>
            <a:ext cx="4775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Trade</a:t>
            </a:r>
            <a:r>
              <a:rPr sz="1800" b="1" spc="-5" dirty="0">
                <a:latin typeface="Arial"/>
                <a:cs typeface="Arial"/>
              </a:rPr>
              <a:t> Benefit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Rights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 Obligations (BRO)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980" y="913849"/>
            <a:ext cx="6687820" cy="46990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635" algn="just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The Trade Adjustment Assistance Act (Trade) Program </a:t>
            </a:r>
            <a:r>
              <a:rPr sz="1000" spc="-10" dirty="0">
                <a:latin typeface="Arial"/>
                <a:cs typeface="Arial"/>
              </a:rPr>
              <a:t>is </a:t>
            </a:r>
            <a:r>
              <a:rPr sz="1000" spc="-5" dirty="0">
                <a:latin typeface="Arial"/>
                <a:cs typeface="Arial"/>
              </a:rPr>
              <a:t>a federal program that provides reemployment services to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workers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who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have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been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found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adversely impacted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increased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imports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by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shift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production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articles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the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supply</a:t>
            </a:r>
            <a:r>
              <a:rPr sz="1000" dirty="0">
                <a:latin typeface="Arial"/>
                <a:cs typeface="Arial"/>
              </a:rPr>
              <a:t> of</a:t>
            </a:r>
            <a:r>
              <a:rPr sz="1000" spc="-5" dirty="0">
                <a:latin typeface="Arial"/>
                <a:cs typeface="Arial"/>
              </a:rPr>
              <a:t> services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foreign country. 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benefits</a:t>
            </a:r>
            <a:r>
              <a:rPr sz="1000" dirty="0">
                <a:latin typeface="Arial"/>
                <a:cs typeface="Arial"/>
              </a:rPr>
              <a:t> you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 under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are: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1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6615" y="1517903"/>
          <a:ext cx="6988809" cy="2243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pPr marL="39433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ons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,00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 to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,9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Unemployment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Insurance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(UI)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 within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52-week period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49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Readjustment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Assistance (TRA)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104-week period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49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Additional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 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paid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78-week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period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while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attending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130"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  <a:spcBef>
                          <a:spcPts val="49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Completion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89560" marR="281940" algn="ctr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paid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20-week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period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TRA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paid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required 60-day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3887" y="3893359"/>
            <a:ext cx="6941184" cy="1102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000"/>
              </a:lnSpc>
              <a:spcBef>
                <a:spcPts val="105"/>
              </a:spcBef>
            </a:pPr>
            <a:r>
              <a:rPr sz="1000" spc="-10" dirty="0">
                <a:latin typeface="Arial"/>
                <a:cs typeface="Arial"/>
              </a:rPr>
              <a:t>Your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weekly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5" dirty="0">
                <a:latin typeface="Arial"/>
                <a:cs typeface="Arial"/>
              </a:rPr>
              <a:t> benefit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reduced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wages</a:t>
            </a:r>
            <a:r>
              <a:rPr sz="1000" dirty="0">
                <a:latin typeface="Arial"/>
                <a:cs typeface="Arial"/>
              </a:rPr>
              <a:t> you </a:t>
            </a:r>
            <a:r>
              <a:rPr sz="1000" spc="-5" dirty="0">
                <a:latin typeface="Arial"/>
                <a:cs typeface="Arial"/>
              </a:rPr>
              <a:t>earn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other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types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income, such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retirement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pensions.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While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qualify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5" dirty="0">
                <a:latin typeface="Arial"/>
                <a:cs typeface="Arial"/>
              </a:rPr>
              <a:t> earnings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disregard.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If</a:t>
            </a:r>
            <a:r>
              <a:rPr sz="1000" dirty="0">
                <a:latin typeface="Arial"/>
                <a:cs typeface="Arial"/>
              </a:rPr>
              <a:t> you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an </a:t>
            </a:r>
            <a:r>
              <a:rPr sz="1000" spc="-5" dirty="0">
                <a:latin typeface="Arial"/>
                <a:cs typeface="Arial"/>
              </a:rPr>
              <a:t>approved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program,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attendance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verified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manager.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100" dirty="0">
                <a:latin typeface="Calibri"/>
                <a:cs typeface="Calibri"/>
              </a:rPr>
              <a:t>TRA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weekly benefits are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not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paid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if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justifiable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cause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cannot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determined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absence from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required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class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when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are</a:t>
            </a:r>
            <a:r>
              <a:rPr sz="1100" dirty="0">
                <a:latin typeface="Calibri"/>
                <a:cs typeface="Calibri"/>
              </a:rPr>
              <a:t> on a</a:t>
            </a:r>
            <a:r>
              <a:rPr sz="1100" spc="-5" dirty="0">
                <a:latin typeface="Calibri"/>
                <a:cs typeface="Calibri"/>
              </a:rPr>
              <a:t> break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from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training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that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exceeds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30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days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Once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Basic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exhausted,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further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unless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participating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approved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ELIGIBILITY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FOR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TRA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CASH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BENEFITS: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6615" y="4984991"/>
          <a:ext cx="6990077" cy="3546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4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860">
                <a:tc gridSpan="6">
                  <a:txBody>
                    <a:bodyPr/>
                    <a:lstStyle/>
                    <a:p>
                      <a:pPr marL="635" algn="ctr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order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 eligible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cash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benefits,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must: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rowSpan="2">
                  <a:txBody>
                    <a:bodyPr/>
                    <a:lstStyle/>
                    <a:p>
                      <a:pPr marL="67945" marR="80645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certified worker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group either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separated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threatened with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242570" algn="just">
                        <a:lnSpc>
                          <a:spcPct val="955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epa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  must be due to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lack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work.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65405">
                        <a:lnSpc>
                          <a:spcPct val="959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have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000" spc="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previous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52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weeks</a:t>
                      </a:r>
                      <a:r>
                        <a:rPr sz="10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impacted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wages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$30.00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more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8580" marR="73660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Readjustment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 (TR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)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 the Illinois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Employment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Security;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9850" marR="158115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Exhaust your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regular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Unemployment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Insurance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benefits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 and/or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Extension;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7945" marR="75565">
                        <a:lnSpc>
                          <a:spcPts val="115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one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 following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applying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Local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Workforce Innovation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Area Office: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73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7160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enrolled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 program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end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 after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 most recent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 from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Trade-impacted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00330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Be enrolled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approved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 program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end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spc="254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 after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 petition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been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certified;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special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circumstances;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214629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waived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6540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However,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granted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waiver by the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end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26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 from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Trade-impacted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employment,</a:t>
                      </a:r>
                      <a:r>
                        <a:rPr sz="10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end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spc="254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</a:t>
                      </a:r>
                      <a:r>
                        <a:rPr sz="10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petition has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certified.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13081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ons  for extenuating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circumstances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apply.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540"/>
    </mc:Choice>
    <mc:Fallback xmlns="">
      <p:transition spd="slow" advTm="18854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2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915" y="362257"/>
            <a:ext cx="6960234" cy="76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ISSUANCE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OF A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WAIVER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FROM TRAINING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spcBef>
                <a:spcPts val="55"/>
              </a:spcBef>
            </a:pPr>
            <a:r>
              <a:rPr sz="1000" spc="-10" dirty="0">
                <a:latin typeface="Arial"/>
                <a:cs typeface="Arial"/>
              </a:rPr>
              <a:t>Under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certain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circumstances,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dirty="0">
                <a:latin typeface="Arial"/>
                <a:cs typeface="Arial"/>
              </a:rPr>
              <a:t> up</a:t>
            </a:r>
            <a:r>
              <a:rPr sz="1000" spc="-5" dirty="0">
                <a:latin typeface="Arial"/>
                <a:cs typeface="Arial"/>
              </a:rPr>
              <a:t> 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26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weeks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Basic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while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waived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requirements.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career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planner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assess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individual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situation.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waiver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issued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unless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Individual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includes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valid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plan.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Criteria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established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Federal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government</a:t>
            </a:r>
            <a:r>
              <a:rPr sz="1000" dirty="0">
                <a:latin typeface="Arial"/>
                <a:cs typeface="Arial"/>
              </a:rPr>
              <a:t> for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approval</a:t>
            </a:r>
            <a:r>
              <a:rPr sz="1000" dirty="0">
                <a:latin typeface="Arial"/>
                <a:cs typeface="Arial"/>
              </a:rPr>
              <a:t> of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waiver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include: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1114044"/>
          <a:ext cx="7026275" cy="1430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7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5">
                <a:tc gridSpan="3">
                  <a:txBody>
                    <a:bodyPr/>
                    <a:lstStyle/>
                    <a:p>
                      <a:pPr marL="19716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Waiver From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Issued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Based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 of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These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Criteria: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67945" marR="7556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poor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(however, this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only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waives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training,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looking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 and accepting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offered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employment).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189230" algn="just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first available enrollment date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60 days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waiver.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625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Training funds are not available under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 or other Federal programs,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09">
                <a:tc gridSpan="3">
                  <a:txBody>
                    <a:bodyPr/>
                    <a:lstStyle/>
                    <a:p>
                      <a:pPr marL="525780" marR="18986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Once 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have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issued 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Waiver,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contact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every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ailure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make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contact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every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could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reason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revoke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your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waiver from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resulting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loss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future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UI/TRA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payments for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3915" y="2910331"/>
            <a:ext cx="505650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EMPLOYMENT </a:t>
            </a:r>
            <a:r>
              <a:rPr sz="1000" b="1" dirty="0">
                <a:latin typeface="Arial"/>
                <a:cs typeface="Arial"/>
              </a:rPr>
              <a:t>AND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CASE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MANAGEMENT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sz="1000" spc="-10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entitled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offered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following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Case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Management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Services: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6615" y="3221735"/>
          <a:ext cx="6988810" cy="4827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Types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Case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Management Services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67945" marR="62865" algn="just">
                        <a:lnSpc>
                          <a:spcPts val="1150"/>
                        </a:lnSpc>
                        <a:spcBef>
                          <a:spcPts val="28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Comp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ive  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ciali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ed  Assessment of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Skill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Levels and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Needs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017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testing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in-depth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interviewing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evaluation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barriers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appropriate employment goals.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185">
                <a:tc>
                  <a:txBody>
                    <a:bodyPr/>
                    <a:lstStyle/>
                    <a:p>
                      <a:pPr marL="67945" marR="62865" algn="ctr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evel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nt of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 Individual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Plan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37465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Identifying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goals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objectives,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appropriate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achieve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those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goals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objectives.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266700" marR="260350" indent="27305">
                        <a:lnSpc>
                          <a:spcPts val="1150"/>
                        </a:lnSpc>
                        <a:spcBef>
                          <a:spcPts val="20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vai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98120">
                        <a:lnSpc>
                          <a:spcPts val="1150"/>
                        </a:lnSpc>
                        <a:spcBef>
                          <a:spcPts val="28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local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regional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areas,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individual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counseling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 which 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training, 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 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pPr marL="138430" marR="133350" algn="ctr">
                        <a:lnSpc>
                          <a:spcPct val="95500"/>
                        </a:lnSpc>
                        <a:spcBef>
                          <a:spcPts val="5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Apply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Financial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Aid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83185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referral 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opportunity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centers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described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402F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Higher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1965.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aid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administrators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institutions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higher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use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discretion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amount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need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title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20 U.S.C. 1070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seq.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27635" marR="123189" indent="-1270" algn="ctr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Short-Term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Services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207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communication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interviewing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punctuality,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personal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maintenance skills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professional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conduct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prepare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35255" marR="113030" indent="-17145" algn="just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ivi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Group Career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Counseling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Individual</a:t>
                      </a:r>
                      <a:r>
                        <a:rPr sz="10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b="1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counseling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placement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counseling,</a:t>
                      </a:r>
                      <a:r>
                        <a:rPr sz="1000" spc="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period</a:t>
                      </a:r>
                      <a:r>
                        <a:rPr sz="10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receiving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TRA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 receiving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 purposes 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placement.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78740" marR="74295" indent="635" algn="ctr">
                        <a:lnSpc>
                          <a:spcPct val="958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Statistics and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 local,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regional, and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national labor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market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area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25730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vacancy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listings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labor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market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areas;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identified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vacancy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listings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labor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markets;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local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occupations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demand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earnings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potential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occupations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local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occupations.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283210" marR="208279" indent="-70485">
                        <a:lnSpc>
                          <a:spcPts val="114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Services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73685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services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childcare,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travel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dependent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care,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housing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needs-related payments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that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enable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participate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191"/>
    </mc:Choice>
    <mc:Fallback xmlns="">
      <p:transition spd="slow" advTm="22319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3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915" y="362257"/>
            <a:ext cx="6540500" cy="616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TRAINING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ASSISTANCE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10" dirty="0">
                <a:latin typeface="Arial"/>
                <a:cs typeface="Arial"/>
              </a:rPr>
              <a:t>Prior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approved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assistance,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planner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 assess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individual situation.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six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criteria </a:t>
            </a:r>
            <a:r>
              <a:rPr sz="1000" spc="-5" dirty="0">
                <a:latin typeface="Arial"/>
                <a:cs typeface="Arial"/>
              </a:rPr>
              <a:t> established by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Federal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government </a:t>
            </a:r>
            <a:r>
              <a:rPr sz="1000" dirty="0">
                <a:latin typeface="Arial"/>
                <a:cs typeface="Arial"/>
              </a:rPr>
              <a:t>for </a:t>
            </a:r>
            <a:r>
              <a:rPr sz="1000" spc="-5" dirty="0">
                <a:latin typeface="Arial"/>
                <a:cs typeface="Arial"/>
              </a:rPr>
              <a:t>the approval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a job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training</a:t>
            </a:r>
            <a:r>
              <a:rPr sz="1000" dirty="0">
                <a:latin typeface="Arial"/>
                <a:cs typeface="Arial"/>
              </a:rPr>
              <a:t> plan</a:t>
            </a:r>
            <a:r>
              <a:rPr sz="1000" spc="-5" dirty="0">
                <a:latin typeface="Arial"/>
                <a:cs typeface="Arial"/>
              </a:rPr>
              <a:t> are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follows: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967739"/>
          <a:ext cx="6988174" cy="7544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9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5">
                <a:tc gridSpan="3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Criteria That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Approval of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Training: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5725">
                <a:tc>
                  <a:txBody>
                    <a:bodyPr/>
                    <a:lstStyle/>
                    <a:p>
                      <a:pPr marL="297180" marR="273685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no suitable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employment available for the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66040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There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 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another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area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outside the commuting area to which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intends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 reasonable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prospect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foreseeable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future.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employment,</a:t>
                      </a:r>
                      <a:r>
                        <a:rPr sz="10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relates</a:t>
                      </a:r>
                      <a:r>
                        <a:rPr sz="10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assistance,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pays at least 80%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involves a skill level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great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trade-impacted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8580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would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benefit</a:t>
                      </a:r>
                      <a:r>
                        <a:rPr sz="10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9461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 worker would benefit from training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increases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likelihood of employment. The worker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knowledge,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abilities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undertake,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make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satisfactory progress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268605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3)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 reasonable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expectation of employment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following completion of such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8796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a projection based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labor market conditions expected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exist upon completion of the 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program,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likely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find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skills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education acquired while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25">
                <a:tc>
                  <a:txBody>
                    <a:bodyPr/>
                    <a:lstStyle/>
                    <a:p>
                      <a:pPr marL="297180" marR="106680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4)</a:t>
                      </a:r>
                      <a:r>
                        <a:rPr sz="10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is reasonably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available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to the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8064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determining whether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reasonably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available,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first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consideration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given to training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opportunities within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area. Training outside the commuting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may 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none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available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outside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commuting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 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prescribed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Criterion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6.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330200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5)</a:t>
                      </a:r>
                      <a:r>
                        <a:rPr sz="1000" b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worker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qualified to undertake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such training.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7175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determining whether 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qualified,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ensure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worker’s knowledge,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abilities,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educational background, work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experience and financial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resources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adequate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undertake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making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determination, states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consult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initial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assessment, comprehensive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specialized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Individual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(IEP).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9850" marR="86995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Evaluation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worker’s financial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ability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will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analysis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remaining weeks of UI/TRA payments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relation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duration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UI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payments will be exhausted before 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program, a state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whether personal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resources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 to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worker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completing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adequate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financial resources are insufficient, the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approved, 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consideration will be given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opportunities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 to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127635" indent="-2286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6)</a:t>
                      </a:r>
                      <a:r>
                        <a:rPr sz="10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 is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trade-affected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worker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available at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reasonable cost.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67310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appropriate given the worker’s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knowledge,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abilities,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background, and experience relative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worker’s 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goal.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ensure and document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is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reasonable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researching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similar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programs.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 must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necessary 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completion of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 cost means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one provider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when,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being considered,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better</a:t>
                      </a:r>
                      <a:r>
                        <a:rPr sz="10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substantially</a:t>
                      </a:r>
                      <a:r>
                        <a:rPr sz="10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similar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quality, content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results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obtained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another provider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 within a similar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time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frame.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costs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training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unreasonably high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comparison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average costs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 other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similar occupations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providers.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239"/>
    </mc:Choice>
    <mc:Fallback xmlns="">
      <p:transition spd="slow" advTm="24123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4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43915" y="508608"/>
            <a:ext cx="5337175" cy="76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Adversely Affected Incumbent Worker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Training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An adversely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affected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incumbent worker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defined as:</a:t>
            </a:r>
            <a:endParaRPr sz="1000">
              <a:latin typeface="Arial"/>
              <a:cs typeface="Arial"/>
            </a:endParaRPr>
          </a:p>
          <a:p>
            <a:pPr marL="469265" indent="-229235">
              <a:lnSpc>
                <a:spcPts val="1150"/>
              </a:lnSpc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member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group</a:t>
            </a:r>
            <a:r>
              <a:rPr sz="1000" dirty="0">
                <a:latin typeface="Arial"/>
                <a:cs typeface="Arial"/>
              </a:rPr>
              <a:t> of</a:t>
            </a:r>
            <a:r>
              <a:rPr sz="1000" spc="-5" dirty="0">
                <a:latin typeface="Arial"/>
                <a:cs typeface="Arial"/>
              </a:rPr>
              <a:t> workers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have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certified 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eligible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Trade;</a:t>
            </a:r>
            <a:endParaRPr sz="1000">
              <a:latin typeface="Arial"/>
              <a:cs typeface="Arial"/>
            </a:endParaRPr>
          </a:p>
          <a:p>
            <a:pPr marL="469265" indent="-229235">
              <a:lnSpc>
                <a:spcPts val="1150"/>
              </a:lnSpc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Has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totally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partially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separated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adversely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affected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employment;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  <a:p>
            <a:pPr marL="469265" indent="-229235">
              <a:lnSpc>
                <a:spcPts val="1175"/>
              </a:lnSpc>
              <a:buAutoNum type="arabicPeriod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determined,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 an </a:t>
            </a:r>
            <a:r>
              <a:rPr sz="1000" spc="-5" dirty="0">
                <a:latin typeface="Arial"/>
                <a:cs typeface="Arial"/>
              </a:rPr>
              <a:t>individual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basis,</a:t>
            </a:r>
            <a:r>
              <a:rPr sz="1000" dirty="0">
                <a:latin typeface="Arial"/>
                <a:cs typeface="Arial"/>
              </a:rPr>
              <a:t> to be </a:t>
            </a:r>
            <a:r>
              <a:rPr sz="1000" spc="-5" dirty="0">
                <a:latin typeface="Arial"/>
                <a:cs typeface="Arial"/>
              </a:rPr>
              <a:t>threatened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with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total 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partial separation.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1405115"/>
          <a:ext cx="6988809" cy="2582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390"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Adversely Affected Incumbent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Training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3155">
                <a:tc>
                  <a:txBody>
                    <a:bodyPr/>
                    <a:lstStyle/>
                    <a:p>
                      <a:pPr marL="152400" marR="271145">
                        <a:lnSpc>
                          <a:spcPts val="1150"/>
                        </a:lnSpc>
                        <a:spcBef>
                          <a:spcPts val="36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incumbent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before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pre-separation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intended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earlier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intervention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layoffs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advance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specifically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affected.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On-the-Job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(OJT)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approved.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Customized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approved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unless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 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position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 employment.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2400" marR="266700">
                        <a:lnSpc>
                          <a:spcPts val="115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evaluate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threat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total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partial separation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continues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exist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duration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pre-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layoff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accomplished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verifying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threat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still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exists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before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each subsequent portion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funded.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52400" marR="324485">
                        <a:lnSpc>
                          <a:spcPct val="96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threat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removed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funding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cease.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would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eligible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portion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funds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already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expended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would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further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funding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absence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threatened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actual separation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employment.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permits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one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certification.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program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begun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prior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counts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one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plan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should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designed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long-term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needs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expectation that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will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laid off.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6615" y="4140708"/>
          <a:ext cx="6989445" cy="4765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85"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Additional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Requirements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89535" marR="83820" algn="ctr">
                        <a:lnSpc>
                          <a:spcPts val="115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vs.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Full Time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72390">
                        <a:lnSpc>
                          <a:spcPct val="95500"/>
                        </a:lnSpc>
                        <a:spcBef>
                          <a:spcPts val="1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choose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part-time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although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part-time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eligibility</a:t>
                      </a:r>
                      <a:r>
                        <a:rPr sz="1000" b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TRA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HCTC may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impacted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 criteria above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approval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also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part-time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138430" marR="133350" indent="95885">
                        <a:lnSpc>
                          <a:spcPts val="1150"/>
                        </a:lnSpc>
                        <a:spcBef>
                          <a:spcPts val="6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Att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7780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All absences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reported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prior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start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class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anticipated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missed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immediately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following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unscheduled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absence.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Absences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result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loss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full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week 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benefits.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5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34315" marR="228600" indent="31750">
                        <a:lnSpc>
                          <a:spcPts val="115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Cost of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rai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9060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limited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tuition, fees,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books,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usual 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customary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tools,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equipment,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supplies,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uniforms,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fees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 tuition,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books,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usual 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customary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equipment,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supplies,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uniforms,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be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listed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syllabus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requirement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students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program.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Certain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consumables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 also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allowable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Participants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also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supplemental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(subsistence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transportation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initial licensing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tests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fees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license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certification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required 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also 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208915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Requests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tools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equipment,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supplies,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uniforms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electives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evaluated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case-by-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basis.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4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eligible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supplemental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assistance.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3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9700" marR="131445" indent="-3175" algn="ctr">
                        <a:lnSpc>
                          <a:spcPct val="95700"/>
                        </a:lnSpc>
                        <a:spcBef>
                          <a:spcPts val="6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Do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nts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 Must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Provide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4130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career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provided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class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schedules,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grades,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progress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reports,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attendance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reports,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billing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outcome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documentation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(diploma,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certificate,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industry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recognized credentials),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and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documentation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requested.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provided by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institution 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120014">
                        <a:lnSpc>
                          <a:spcPts val="114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Changes to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either you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institution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without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prior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approval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planner.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234315" marR="228600" indent="635" algn="ctr">
                        <a:lnSpc>
                          <a:spcPct val="95500"/>
                        </a:lnSpc>
                        <a:spcBef>
                          <a:spcPts val="27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Other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rai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ng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Funds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1594" algn="just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Prior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any training program,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required to enter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written agreement with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funds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applied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used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portion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 have reason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believe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paid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Governmental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source.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629"/>
    </mc:Choice>
    <mc:Fallback xmlns="">
      <p:transition spd="slow" advTm="2726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5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6615" y="237743"/>
          <a:ext cx="6989445" cy="2981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230">
                <a:tc>
                  <a:txBody>
                    <a:bodyPr/>
                    <a:lstStyle/>
                    <a:p>
                      <a:pPr marL="103505" marR="99060" indent="2540" algn="ctr">
                        <a:lnSpc>
                          <a:spcPct val="955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Recall to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Trade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7653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recall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notice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former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employer,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 have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right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refuse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recall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originally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enrolled.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Warnings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55308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successfully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agreed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upon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plan,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 liable for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repayment 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 portion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or total 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 training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costs.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7945" marR="6286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drop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below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without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justifiable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cause,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b="1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liable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repayment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 benefits and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costs.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3505" marR="99060" indent="130810">
                        <a:lnSpc>
                          <a:spcPts val="1150"/>
                        </a:lnSpc>
                        <a:spcBef>
                          <a:spcPts val="8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hm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82880">
                        <a:lnSpc>
                          <a:spcPct val="95500"/>
                        </a:lnSpc>
                        <a:spcBef>
                          <a:spcPts val="1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every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meet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benchmarks.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Those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mandate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remain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satisfactory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academic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standing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track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agreed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upon timeframe.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45275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975" spc="16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results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warning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instruction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contact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career planner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immediately.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14300">
                        <a:lnSpc>
                          <a:spcPct val="955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975" spc="16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failure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results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warning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modification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possible.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signature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document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represents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agreement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are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aware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354965" marR="129539" indent="-21971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Comp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TRA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0320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All approved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(see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Page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3),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meet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Benchmarks,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also result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Industry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Recognized Credential.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3915" y="3462114"/>
            <a:ext cx="6912609" cy="908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REEMPLOYMENT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TRADE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ADJUSTMENT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ASSISTANCE (RTAA)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RTAA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alternative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program</a:t>
            </a:r>
            <a:r>
              <a:rPr sz="1000" dirty="0">
                <a:latin typeface="Arial"/>
                <a:cs typeface="Arial"/>
              </a:rPr>
              <a:t> 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older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workers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certified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eligible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apply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Trade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Adjustment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Assistance.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RTAA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designed</a:t>
            </a:r>
            <a:r>
              <a:rPr sz="1000" dirty="0">
                <a:latin typeface="Arial"/>
                <a:cs typeface="Arial"/>
              </a:rPr>
              <a:t> to </a:t>
            </a:r>
            <a:r>
              <a:rPr sz="1000" spc="-5" dirty="0">
                <a:latin typeface="Arial"/>
                <a:cs typeface="Arial"/>
              </a:rPr>
              <a:t>allow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Trade eligible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workers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reemployment, 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wage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subsidy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50%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difference</a:t>
            </a:r>
            <a:r>
              <a:rPr sz="1000" dirty="0">
                <a:latin typeface="Arial"/>
                <a:cs typeface="Arial"/>
              </a:rPr>
              <a:t> to </a:t>
            </a:r>
            <a:r>
              <a:rPr sz="1000" spc="-5" dirty="0">
                <a:latin typeface="Arial"/>
                <a:cs typeface="Arial"/>
              </a:rPr>
              <a:t>help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bridge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salary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gap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between</a:t>
            </a:r>
            <a:r>
              <a:rPr sz="1000" dirty="0">
                <a:latin typeface="Arial"/>
                <a:cs typeface="Arial"/>
              </a:rPr>
              <a:t> your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old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new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employment.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You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 </a:t>
            </a:r>
            <a:r>
              <a:rPr sz="1000" spc="-5" dirty="0">
                <a:latin typeface="Arial"/>
                <a:cs typeface="Arial"/>
              </a:rPr>
              <a:t>eligible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RTAA subsidy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period 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</a:t>
            </a:r>
            <a:r>
              <a:rPr sz="1000" dirty="0">
                <a:latin typeface="Arial"/>
                <a:cs typeface="Arial"/>
              </a:rPr>
              <a:t> to</a:t>
            </a:r>
            <a:r>
              <a:rPr sz="1000" spc="-5" dirty="0">
                <a:latin typeface="Arial"/>
                <a:cs typeface="Arial"/>
              </a:rPr>
              <a:t> two </a:t>
            </a:r>
            <a:r>
              <a:rPr sz="1000" dirty="0">
                <a:latin typeface="Arial"/>
                <a:cs typeface="Arial"/>
              </a:rPr>
              <a:t>years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total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payments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dirty="0">
                <a:latin typeface="Arial"/>
                <a:cs typeface="Arial"/>
              </a:rPr>
              <a:t>up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$10,000, whichever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first.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6615" y="4504931"/>
          <a:ext cx="6989444" cy="420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285">
                <a:tc gridSpan="5">
                  <a:txBody>
                    <a:bodyPr/>
                    <a:lstStyle/>
                    <a:p>
                      <a:pPr marL="675005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RTAA,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meet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following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conditions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reemployment: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429">
                <a:tc>
                  <a:txBody>
                    <a:bodyPr/>
                    <a:lstStyle/>
                    <a:p>
                      <a:pPr marL="67945" marR="94615">
                        <a:lnSpc>
                          <a:spcPct val="955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be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least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50 years of age at the </a:t>
                      </a:r>
                      <a:r>
                        <a:rPr sz="1000" spc="-2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of application;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102235">
                        <a:lnSpc>
                          <a:spcPct val="9570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earnings are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more than $50,000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each year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reemployment.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65405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employed on a full-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time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basis as defined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law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State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employed and are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enrolled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 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under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236;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OR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50495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employed at least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20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hours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 and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enrolled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full-time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 approved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program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 under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236;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58115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cannot be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employed at the firm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were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separated.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86360">
                        <a:lnSpc>
                          <a:spcPct val="958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Accordingly, this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 means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issued for a worker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group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appropriate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subdivision of a firm,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 return to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 with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subdivision,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 may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return to work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another subdivision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firm.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151130">
                        <a:lnSpc>
                          <a:spcPct val="959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If, however,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issued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 workers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entire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firm, you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return to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any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subdivision of that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firm.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71450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collect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RTAA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period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TRA, but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amount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RTAA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reduced by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amount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received.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551"/>
    </mc:Choice>
    <mc:Fallback xmlns="">
      <p:transition spd="slow" advTm="19855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6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6615" y="384047"/>
          <a:ext cx="6988809" cy="4068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729">
                <a:tc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OUT-OF-AREA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JOB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SEARCH ALLOWANCES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110">
                <a:tc>
                  <a:txBody>
                    <a:bodyPr/>
                    <a:lstStyle/>
                    <a:p>
                      <a:pPr marL="67945" marR="6985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 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have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job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interview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90%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necessary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expenses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reimbursed,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maximum 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$1,250.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b="1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advance.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government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made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 marL="67945" marR="126364">
                        <a:lnSpc>
                          <a:spcPct val="955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 timely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filed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Commerce/Trade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#012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Out-of-Area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time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limitations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applying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365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(one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year)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petition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 from work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(whichever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later); 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(6 months)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completion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2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totally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pPr marL="67945" marR="85090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Receive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LWIA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expect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secure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either: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75</a:t>
                      </a:r>
                      <a:r>
                        <a:rPr sz="975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spc="142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Estimates,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otherwise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definition 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67945" marR="93345" algn="just">
                        <a:lnSpc>
                          <a:spcPct val="955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Receive a determination by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LWIA that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cannot reasonably expect to secure suitable employment by alternatives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being physically present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 of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 search, such as by searching and interviewing for employment by means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internet 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technology;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No prior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receipt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same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185">
                <a:tc>
                  <a:txBody>
                    <a:bodyPr/>
                    <a:lstStyle/>
                    <a:p>
                      <a:pPr marL="67945" marR="16446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state-approved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calendar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leaves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job search.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either: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bona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fide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verification,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contacted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each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contact,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LWIA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one-stop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partner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referred the worker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the job search,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whichever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first.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905">
                <a:tc>
                  <a:txBody>
                    <a:bodyPr/>
                    <a:lstStyle/>
                    <a:p>
                      <a:pPr marL="67945" marR="68580">
                        <a:lnSpc>
                          <a:spcPct val="95500"/>
                        </a:lnSpc>
                        <a:spcBef>
                          <a:spcPts val="27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Travel expenses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exceed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90%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lesser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of:</a:t>
                      </a:r>
                      <a:r>
                        <a:rPr sz="10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actual travel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costs;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prevailing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mile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privately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owned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vehicle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 Travel Regulations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562C1"/>
                          </a:solidFill>
                          <a:uFill>
                            <a:solidFill>
                              <a:srgbClr val="05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www.gsa.gov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,</a:t>
                      </a:r>
                      <a:r>
                        <a:rPr sz="1000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round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trip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travel by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usual route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worker’s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home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the job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though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forms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transportation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utilized.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6615" y="4735067"/>
          <a:ext cx="6988808" cy="4511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4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TRADE OUT-OF-AREA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ALLOWANCES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65">
                <a:tc gridSpan="2">
                  <a:txBody>
                    <a:bodyPr/>
                    <a:lstStyle/>
                    <a:p>
                      <a:pPr marL="67945" marR="90170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bona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fide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desire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move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possessions,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file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allowance.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lump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equivalent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three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times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average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weekly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 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maximum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$1,250.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for relocation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advance.</a:t>
                      </a:r>
                      <a:r>
                        <a:rPr sz="10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Criteria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 government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approval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made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include: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820">
                <a:tc gridSpan="2">
                  <a:txBody>
                    <a:bodyPr/>
                    <a:lstStyle/>
                    <a:p>
                      <a:pPr marL="67945" marR="167640" algn="just">
                        <a:lnSpc>
                          <a:spcPct val="95500"/>
                        </a:lnSpc>
                        <a:spcBef>
                          <a:spcPts val="9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 timely filed Commerce/Trade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#013 Application for Trade Out-of-Area Relocation Allowance.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time limitations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 applying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out-of-area relocations are 425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days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petition certification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 425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days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date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last total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separation from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(whichever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later);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completion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90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totally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separated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adversely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20193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No prior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receipt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relocation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same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76884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Relocation within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United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States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outside your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present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area;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280">
                <a:tc gridSpan="2">
                  <a:txBody>
                    <a:bodyPr/>
                    <a:lstStyle/>
                    <a:p>
                      <a:pPr marL="67945" marR="115570">
                        <a:lnSpc>
                          <a:spcPct val="957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 determination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LWIA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expectation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securing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obtained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either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least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975" spc="-7" baseline="2564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975" spc="172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percentile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 wages,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National Occupational Employment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Wage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Estimates,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otherwise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meets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requirements,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bona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fide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offer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employment,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of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intended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gridSpan="2">
                  <a:txBody>
                    <a:bodyPr/>
                    <a:lstStyle/>
                    <a:p>
                      <a:pPr marL="67945" marR="259079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begin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promptly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possible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certification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later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than:</a:t>
                      </a:r>
                      <a:r>
                        <a:rPr sz="1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filed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conclusion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program,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entered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received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supplemental assistance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(subsistence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and/or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transportation payments)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outside the worker’s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commuting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area; 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7235">
                <a:tc gridSpan="2">
                  <a:txBody>
                    <a:bodyPr/>
                    <a:lstStyle/>
                    <a:p>
                      <a:pPr marL="67945" marR="153035">
                        <a:lnSpc>
                          <a:spcPts val="115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Complete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state-approved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out-of-area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reasonable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determined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accordance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Federal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Travel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Regulations,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giving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consideration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among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factors,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whether: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housing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available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relocation;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2)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dispose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worker’s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residence;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3)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worker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ill;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6921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attending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school,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best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transfer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member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school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540">
                <a:tc gridSpan="2">
                  <a:txBody>
                    <a:bodyPr/>
                    <a:lstStyle/>
                    <a:p>
                      <a:pPr marL="67945" marR="521970">
                        <a:lnSpc>
                          <a:spcPts val="1140"/>
                        </a:lnSpc>
                        <a:spcBef>
                          <a:spcPts val="88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Applications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job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search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approved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concurrently,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but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prior </a:t>
                      </a:r>
                      <a:r>
                        <a:rPr sz="1000" spc="-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payment of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job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search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allowance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shall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otherwise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preclude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 payment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relocation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allowance.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166"/>
    </mc:Choice>
    <mc:Fallback xmlns="">
      <p:transition spd="slow" advTm="34916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July</a:t>
            </a:r>
            <a:r>
              <a:rPr spc="-20" dirty="0"/>
              <a:t> </a:t>
            </a:r>
            <a:r>
              <a:rPr spc="-5" dirty="0"/>
              <a:t>21,</a:t>
            </a:r>
            <a:r>
              <a:rPr spc="-25" dirty="0"/>
              <a:t> </a:t>
            </a:r>
            <a:r>
              <a:rPr spc="-10"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</a:t>
            </a:r>
            <a:r>
              <a:rPr spc="-35" dirty="0"/>
              <a:t> </a:t>
            </a:r>
            <a:fld id="{81D60167-4931-47E6-BA6A-407CBD079E47}" type="slidenum">
              <a:rPr dirty="0"/>
              <a:t>7</a:t>
            </a:fld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5" dirty="0"/>
              <a:t>Trade</a:t>
            </a:r>
            <a:r>
              <a:rPr spc="-25" dirty="0"/>
              <a:t> </a:t>
            </a:r>
            <a:r>
              <a:rPr spc="-5" dirty="0"/>
              <a:t>Form</a:t>
            </a:r>
            <a:r>
              <a:rPr spc="-25" dirty="0"/>
              <a:t> </a:t>
            </a:r>
            <a:r>
              <a:rPr spc="-10" dirty="0"/>
              <a:t>#001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56615" y="384047"/>
          <a:ext cx="6988809" cy="1122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Health Coverage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Tax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Credit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(HCTC)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05">
                <a:tc>
                  <a:txBody>
                    <a:bodyPr/>
                    <a:lstStyle/>
                    <a:p>
                      <a:pPr marL="152400" marR="264795">
                        <a:lnSpc>
                          <a:spcPct val="95700"/>
                        </a:lnSpc>
                        <a:spcBef>
                          <a:spcPts val="33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Coverage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Tax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Credit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(HCTC)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HCTC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was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established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subsidize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insurance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costs.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72.5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percent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coverage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tax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credit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through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December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31,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2021,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eligible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TRA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RTAA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recipients.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Part-time </a:t>
                      </a:r>
                      <a:r>
                        <a:rPr sz="1000" spc="-2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training</a:t>
                      </a:r>
                      <a:r>
                        <a:rPr sz="1000" spc="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and</a:t>
                      </a:r>
                      <a:r>
                        <a:rPr sz="1000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work-based</a:t>
                      </a:r>
                      <a:r>
                        <a:rPr sz="1000" spc="10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  <a:hlinkClick r:id="rId2"/>
                        </a:rPr>
                        <a:t>t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raining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affect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HCTC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eligibility.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More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information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updates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found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IRS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website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at: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http://www.irs.gov/HCTC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3789" y="1785714"/>
            <a:ext cx="7005320" cy="1491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OBLIGATIONS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10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understand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must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report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information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accurately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best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knowledge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with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 </a:t>
            </a:r>
            <a:r>
              <a:rPr sz="1000" spc="-5" dirty="0">
                <a:latin typeface="Arial"/>
                <a:cs typeface="Arial"/>
              </a:rPr>
              <a:t> intent</a:t>
            </a:r>
            <a:r>
              <a:rPr sz="1000" dirty="0">
                <a:latin typeface="Arial"/>
                <a:cs typeface="Arial"/>
              </a:rPr>
              <a:t> to </a:t>
            </a:r>
            <a:r>
              <a:rPr sz="1000" spc="-5" dirty="0">
                <a:latin typeface="Arial"/>
                <a:cs typeface="Arial"/>
              </a:rPr>
              <a:t>commit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fraud.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Furthermore,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understand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falsifying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information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funds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other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than</a:t>
            </a:r>
            <a:r>
              <a:rPr sz="1000" dirty="0">
                <a:latin typeface="Arial"/>
                <a:cs typeface="Arial"/>
              </a:rPr>
              <a:t> 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intended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purposes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felony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theft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punishable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law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up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7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years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prison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fines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$25,000.</a:t>
            </a:r>
            <a:r>
              <a:rPr sz="1000" spc="2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Violators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may</a:t>
            </a:r>
            <a:r>
              <a:rPr sz="1000" spc="-5" dirty="0">
                <a:latin typeface="Arial"/>
                <a:cs typeface="Arial"/>
              </a:rPr>
              <a:t> also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face federal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felony </a:t>
            </a:r>
            <a:r>
              <a:rPr sz="1000" spc="-5" dirty="0">
                <a:latin typeface="Arial"/>
                <a:cs typeface="Arial"/>
              </a:rPr>
              <a:t>charges.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Arial"/>
              <a:cs typeface="Arial"/>
            </a:endParaRPr>
          </a:p>
          <a:p>
            <a:pPr marL="12700" marR="633095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HAVE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DISCUSSED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POINTS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THIS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BENEFITS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RIGHTS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OBLIGATIONS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STATEMENT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PARTICIPANT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LISTED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BELOW: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56615" y="3852671"/>
          <a:ext cx="6988809" cy="148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Career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Planner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Signature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3915" y="4277360"/>
            <a:ext cx="6998970" cy="61658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HAVE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BENEFITS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RIGHTS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OBLIGATIONS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STATEMENT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UNDERSTAND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ALL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POINTS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HEREIN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LISTED.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ADDRESS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 RECORD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NOTIFY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</a:t>
            </a:r>
            <a:r>
              <a:rPr sz="1000" spc="-5" dirty="0">
                <a:latin typeface="Arial"/>
                <a:cs typeface="Arial"/>
              </a:rPr>
              <a:t> 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IMPORTANT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DETAILS CONCERNING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MY </a:t>
            </a:r>
            <a:r>
              <a:rPr sz="1000" spc="-5" dirty="0">
                <a:latin typeface="Arial"/>
                <a:cs typeface="Arial"/>
              </a:rPr>
              <a:t> BENEFITS 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SERVICES.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0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UNDERSTAND</a:t>
            </a:r>
            <a:r>
              <a:rPr sz="10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</a:t>
            </a:r>
            <a:r>
              <a:rPr sz="10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MY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RESPONSBILITY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MY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CAREER</a:t>
            </a:r>
            <a:r>
              <a:rPr sz="1000" b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PLANNER</a:t>
            </a:r>
            <a:r>
              <a:rPr sz="10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ANY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ADDRESS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CHANGES</a:t>
            </a:r>
            <a:r>
              <a:rPr sz="100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CHANGES</a:t>
            </a:r>
            <a:r>
              <a:rPr sz="10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10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CONTACT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INFORMATION.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6615" y="5612891"/>
          <a:ext cx="6971029" cy="1581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Participant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Name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(Print)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0100">
                        <a:lnSpc>
                          <a:spcPts val="1140"/>
                        </a:lnSpc>
                        <a:tabLst>
                          <a:tab pos="1256665" algn="l"/>
                          <a:tab pos="1680210" algn="l"/>
                          <a:tab pos="2800985" algn="l"/>
                        </a:tabLst>
                      </a:pP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/	/	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Participant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Signature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3830" marR="953769" algn="ctr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4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XXX-XX-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6794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Social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Security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3769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6615" y="7636750"/>
          <a:ext cx="6988809" cy="1040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1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Rights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690">
                <a:tc>
                  <a:txBody>
                    <a:bodyPr/>
                    <a:lstStyle/>
                    <a:p>
                      <a:pPr marL="152400" marR="265430">
                        <a:lnSpc>
                          <a:spcPct val="95800"/>
                        </a:lnSpc>
                        <a:spcBef>
                          <a:spcPts val="229"/>
                        </a:spcBef>
                      </a:pPr>
                      <a:r>
                        <a:rPr sz="900" i="1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disagree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determination,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complete and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submit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reconsideration/appeal.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letter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suffice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agency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form.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 must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filed with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Illinois</a:t>
                      </a:r>
                      <a:r>
                        <a:rPr sz="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Department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Employment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Security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(“IDES”)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thirty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(30)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calendar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days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after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date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top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letter.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last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filing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your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that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IDES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closed,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may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be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filed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next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day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IDES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open.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Please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mail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to:</a:t>
                      </a:r>
                      <a:r>
                        <a:rPr sz="900" i="1" spc="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IDES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P.O.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Box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19509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Springfield,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IL 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62794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fax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to: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217-557-4913.</a:t>
                      </a:r>
                      <a:r>
                        <a:rPr sz="900" i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request submitted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mail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must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bear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postmark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date within</a:t>
                      </a:r>
                      <a:r>
                        <a:rPr sz="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 applicable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limit </a:t>
                      </a:r>
                      <a:r>
                        <a:rPr sz="900" i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i="1" spc="-5" dirty="0">
                          <a:latin typeface="Arial"/>
                          <a:cs typeface="Arial"/>
                        </a:rPr>
                        <a:t>filing.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478"/>
    </mc:Choice>
    <mc:Fallback xmlns="">
      <p:transition spd="slow" advTm="16647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E2995232B444AAB6157EDEECAC17B" ma:contentTypeVersion="28" ma:contentTypeDescription="Create a new document." ma:contentTypeScope="" ma:versionID="1f2e27e864f45066583ea3dd8cfbde85">
  <xsd:schema xmlns:xsd="http://www.w3.org/2001/XMLSchema" xmlns:xs="http://www.w3.org/2001/XMLSchema" xmlns:p="http://schemas.microsoft.com/office/2006/metadata/properties" xmlns:ns2="9352c220-c5aa-4176-b310-478a54cdcce0" xmlns:ns3="6e83a1a5-9dab-4521-85db-ea3c8196acb3" targetNamespace="http://schemas.microsoft.com/office/2006/metadata/properties" ma:root="true" ma:fieldsID="31a7c4638e4cd31596af6477553450d1" ns2:_="" ns3:_="">
    <xsd:import namespace="9352c220-c5aa-4176-b310-478a54cdcce0"/>
    <xsd:import namespace="6e83a1a5-9dab-4521-85db-ea3c8196acb3"/>
    <xsd:element name="properties">
      <xsd:complexType>
        <xsd:sequence>
          <xsd:element name="documentManagement">
            <xsd:complexType>
              <xsd:all>
                <xsd:element ref="ns2:Description0"/>
                <xsd:element ref="ns2:MainCategory"/>
                <xsd:element ref="ns2:SubCategory"/>
                <xsd:element ref="ns2:Audience" minOccurs="0"/>
                <xsd:element ref="ns2:SubAudience" minOccurs="0"/>
                <xsd:element ref="ns2:SkillLevel" minOccurs="0"/>
                <xsd:element ref="ns2:GradeLevel" minOccurs="0"/>
                <xsd:element ref="ns2:Language"/>
                <xsd:element ref="ns2:DocumentType" minOccurs="0"/>
                <xsd:element ref="ns2:Site" minOccurs="0"/>
                <xsd:element ref="ns3:TaxCatchAl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c220-c5aa-4176-b310-478a54cdcce0" elementFormDefault="qualified">
    <xsd:import namespace="http://schemas.microsoft.com/office/2006/documentManagement/types"/>
    <xsd:import namespace="http://schemas.microsoft.com/office/infopath/2007/PartnerControls"/>
    <xsd:element name="Description0" ma:index="8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ainCategory" ma:index="9" ma:displayName="MainCategory" ma:list="{c7896206-7b65-404d-ae21-b02c4b29aea2}" ma:internalName="MainCategory" ma:readOnly="false" ma:showField="Title" ma:web="6e83a1a5-9dab-4521-85db-ea3c8196acb3">
      <xsd:simpleType>
        <xsd:restriction base="dms:Lookup"/>
      </xsd:simpleType>
    </xsd:element>
    <xsd:element name="SubCategory" ma:index="10" ma:displayName="SubCategory" ma:list="{2201361c-1d54-4276-95f0-f2ea81323aa2}" ma:internalName="SubCategory" ma:readOnly="false" ma:showField="Title" ma:web="6e83a1a5-9dab-4521-85db-ea3c8196acb3">
      <xsd:simpleType>
        <xsd:restriction base="dms:Lookup"/>
      </xsd:simpleType>
    </xsd:element>
    <xsd:element name="Audience" ma:index="11" nillable="true" ma:displayName="Audience" ma:list="{4b1c6106-8d5f-4a38-b368-5f452bed3ee8}" ma:internalName="Audience" ma:readOnly="false" ma:showField="Title" ma:web="6e83a1a5-9dab-4521-85db-ea3c8196acb3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Audience" ma:index="12" nillable="true" ma:displayName="SubAudience" ma:list="{60e689b0-3baf-46ef-b31e-b9aaee200c6d}" ma:internalName="SubAudienc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killLevel" ma:index="13" nillable="true" ma:displayName="SkillLevel" ma:internalName="Skill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Levels"/>
                    <xsd:enumeration value="Minimal skill level"/>
                    <xsd:enumeration value="Intermediate skill level"/>
                    <xsd:enumeration value="Technical skill level"/>
                  </xsd:restriction>
                </xsd:simpleType>
              </xsd:element>
            </xsd:sequence>
          </xsd:extension>
        </xsd:complexContent>
      </xsd:complexType>
    </xsd:element>
    <xsd:element name="GradeLevel" ma:index="14" nillable="true" ma:displayName="GradeLevel" ma:internalName="Grade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7-8 Middle School"/>
                    <xsd:enumeration value="9-12 High School"/>
                    <xsd:enumeration value="&gt;12 Postsecondary"/>
                  </xsd:restriction>
                </xsd:simpleType>
              </xsd:element>
            </xsd:sequence>
          </xsd:extension>
        </xsd:complexContent>
      </xsd:complexType>
    </xsd:element>
    <xsd:element name="Language" ma:index="15" ma:displayName="Language" ma:default="English" ma:format="Dropdown" ma:internalName="Language" ma:readOnly="false">
      <xsd:simpleType>
        <xsd:restriction base="dms:Choice">
          <xsd:enumeration value="Arabic"/>
          <xsd:enumeration value="Chinese"/>
          <xsd:enumeration value="English"/>
          <xsd:enumeration value="Polish"/>
          <xsd:enumeration value="Spanish"/>
          <xsd:enumeration value="Other"/>
        </xsd:restriction>
      </xsd:simpleType>
    </xsd:element>
    <xsd:element name="DocumentType" ma:index="16" nillable="true" ma:displayName="DocumentType" ma:internalName="DocumentTyp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rriculum"/>
                    <xsd:enumeration value="Forms"/>
                    <xsd:enumeration value="Flyers"/>
                    <xsd:enumeration value="Guides"/>
                    <xsd:enumeration value="Images/Icons"/>
                    <xsd:enumeration value="Infographics"/>
                    <xsd:enumeration value="Informational"/>
                    <xsd:enumeration value="Instructions"/>
                    <xsd:enumeration value="Marketing/Outreach"/>
                    <xsd:enumeration value="Presentations"/>
                    <xsd:enumeration value="Report"/>
                    <xsd:enumeration value="Worksheets"/>
                  </xsd:restriction>
                </xsd:simpleType>
              </xsd:element>
            </xsd:sequence>
          </xsd:extension>
        </xsd:complexContent>
      </xsd:complexType>
    </xsd:element>
    <xsd:element name="Site" ma:index="17" nillable="true" ma:displayName="Site" ma:list="{cf69f43f-b565-45cb-9f11-9d848faecc07}" ma:internalName="Sit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3a1a5-9dab-4521-85db-ea3c8196acb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79118d-4af0-4af8-96a4-605c4274c427}" ma:internalName="TaxCatchAll" ma:showField="CatchAllData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inCategory xmlns="9352c220-c5aa-4176-b310-478a54cdcce0">3</MainCategory>
    <Site xmlns="9352c220-c5aa-4176-b310-478a54cdcce0">
      <Value>1</Value>
    </Site>
    <SubCategory xmlns="9352c220-c5aa-4176-b310-478a54cdcce0">43</SubCategory>
    <SkillLevel xmlns="9352c220-c5aa-4176-b310-478a54cdcce0">
      <Value>All Levels</Value>
    </SkillLevel>
    <Audience xmlns="9352c220-c5aa-4176-b310-478a54cdcce0">
      <Value>2</Value>
      <Value>1</Value>
    </Audience>
    <TaxKeywordTaxHTField xmlns="6e83a1a5-9dab-4521-85db-ea3c8196acb3">
      <Terms xmlns="http://schemas.microsoft.com/office/infopath/2007/PartnerControls"/>
    </TaxKeywordTaxHTField>
    <SubAudience xmlns="9352c220-c5aa-4176-b310-478a54cdcce0"/>
    <Language xmlns="9352c220-c5aa-4176-b310-478a54cdcce0">English</Language>
    <DocumentType xmlns="9352c220-c5aa-4176-b310-478a54cdcce0">
      <Value>Presentations</Value>
    </DocumentType>
    <TaxCatchAll xmlns="6e83a1a5-9dab-4521-85db-ea3c8196acb3"/>
    <Description0 xmlns="9352c220-c5aa-4176-b310-478a54cdcce0">Trade PowerPoint -July 2021 Benefits Rights and Obligations(BRO)-WITHOUT VOICEOVER</Description0>
    <GradeLevel xmlns="9352c220-c5aa-4176-b310-478a54cdcce0">
      <Value>&gt;12 Postsecondary</Value>
    </GradeLevel>
  </documentManagement>
</p:properties>
</file>

<file path=customXml/itemProps1.xml><?xml version="1.0" encoding="utf-8"?>
<ds:datastoreItem xmlns:ds="http://schemas.openxmlformats.org/officeDocument/2006/customXml" ds:itemID="{0C7BBB78-B94B-4CF4-B372-CEA1FCC13B18}"/>
</file>

<file path=customXml/itemProps2.xml><?xml version="1.0" encoding="utf-8"?>
<ds:datastoreItem xmlns:ds="http://schemas.openxmlformats.org/officeDocument/2006/customXml" ds:itemID="{0BF75FF9-6C84-4828-A069-C1433662FF3D}"/>
</file>

<file path=customXml/itemProps3.xml><?xml version="1.0" encoding="utf-8"?>
<ds:datastoreItem xmlns:ds="http://schemas.openxmlformats.org/officeDocument/2006/customXml" ds:itemID="{B6490ECE-DAE2-4F48-865A-F766FD63D61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4324</Words>
  <Application>Microsoft Office PowerPoint</Application>
  <PresentationFormat>Custom</PresentationFormat>
  <Paragraphs>223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PowerPoint -July 2021 Benefits Rights and Obligations(BRO)-WITHOUT VOICEOVER</dc:title>
  <dc:creator>Sloan, Sheila</dc:creator>
  <cp:keywords/>
  <cp:lastModifiedBy>Kralman, Robin K.</cp:lastModifiedBy>
  <cp:revision>3</cp:revision>
  <dcterms:created xsi:type="dcterms:W3CDTF">2021-09-28T15:31:02Z</dcterms:created>
  <dcterms:modified xsi:type="dcterms:W3CDTF">2021-09-28T18:34:11Z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2021-07-21T00:00:00Z</vt:filetime>
  </property>
  <property fmtid="{D5CDD505-2E9C-101B-9397-08002B2CF9AE}" pid="3" name="Creator">
    <vt:lpwstr>Acrobat PDFMaker 19 for Word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0x010100BF6E2995232B444AAB6157EDEECAC17B</vt:lpwstr>
  </property>
  <property fmtid="{D5CDD505-2E9C-101B-9397-08002B2CF9AE}" pid="6" name="TaxKeyword">
    <vt:lpwstr/>
  </property>
</Properties>
</file>