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5.xml" ContentType="application/vnd.openxmlformats-officedocument.presentationml.notesSlide+xml"/>
  <Override PartName="/ppt/notesSlides/notesSlide2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95" r:id="rId2"/>
    <p:sldId id="257" r:id="rId3"/>
    <p:sldId id="297" r:id="rId4"/>
    <p:sldId id="258" r:id="rId5"/>
    <p:sldId id="298" r:id="rId6"/>
    <p:sldId id="315" r:id="rId7"/>
    <p:sldId id="317" r:id="rId8"/>
    <p:sldId id="316" r:id="rId9"/>
    <p:sldId id="299" r:id="rId10"/>
    <p:sldId id="318" r:id="rId11"/>
    <p:sldId id="300" r:id="rId12"/>
    <p:sldId id="319" r:id="rId13"/>
    <p:sldId id="301" r:id="rId14"/>
    <p:sldId id="320" r:id="rId15"/>
    <p:sldId id="321" r:id="rId16"/>
    <p:sldId id="322" r:id="rId17"/>
    <p:sldId id="323" r:id="rId18"/>
    <p:sldId id="324" r:id="rId19"/>
    <p:sldId id="326" r:id="rId20"/>
    <p:sldId id="325" r:id="rId21"/>
    <p:sldId id="308" r:id="rId22"/>
    <p:sldId id="328" r:id="rId23"/>
    <p:sldId id="329" r:id="rId24"/>
    <p:sldId id="330" r:id="rId25"/>
    <p:sldId id="331" r:id="rId26"/>
    <p:sldId id="332" r:id="rId27"/>
    <p:sldId id="333" r:id="rId28"/>
    <p:sldId id="334" r:id="rId29"/>
    <p:sldId id="310" r:id="rId30"/>
    <p:sldId id="29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169"/>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16"/>
    <p:restoredTop sz="76146" autoAdjust="0"/>
  </p:normalViewPr>
  <p:slideViewPr>
    <p:cSldViewPr snapToGrid="0" snapToObjects="1">
      <p:cViewPr varScale="1">
        <p:scale>
          <a:sx n="38" d="100"/>
          <a:sy n="38" d="100"/>
        </p:scale>
        <p:origin x="75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46CBFC-BC45-4B18-803E-FAA5E8FAC3F5}" type="datetimeFigureOut">
              <a:rPr lang="en-US" smtClean="0"/>
              <a:t>5/11/2021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D775CE-180B-45A7-B698-52DA0AAABC89}" type="slidenum">
              <a:rPr lang="en-US" smtClean="0"/>
              <a:t>‹#›</a:t>
            </a:fld>
            <a:endParaRPr lang="en-US" dirty="0"/>
          </a:p>
        </p:txBody>
      </p:sp>
    </p:spTree>
    <p:extLst>
      <p:ext uri="{BB962C8B-B14F-4D97-AF65-F5344CB8AC3E}">
        <p14:creationId xmlns:p14="http://schemas.microsoft.com/office/powerpoint/2010/main" val="2242595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a:t>
            </a:fld>
            <a:endParaRPr lang="en-US" dirty="0"/>
          </a:p>
        </p:txBody>
      </p:sp>
    </p:spTree>
    <p:extLst>
      <p:ext uri="{BB962C8B-B14F-4D97-AF65-F5344CB8AC3E}">
        <p14:creationId xmlns:p14="http://schemas.microsoft.com/office/powerpoint/2010/main" val="3296237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11</a:t>
            </a:fld>
            <a:endParaRPr lang="en-US" dirty="0"/>
          </a:p>
        </p:txBody>
      </p:sp>
    </p:spTree>
    <p:extLst>
      <p:ext uri="{BB962C8B-B14F-4D97-AF65-F5344CB8AC3E}">
        <p14:creationId xmlns:p14="http://schemas.microsoft.com/office/powerpoint/2010/main" val="3844247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12</a:t>
            </a:fld>
            <a:endParaRPr lang="en-US" dirty="0"/>
          </a:p>
        </p:txBody>
      </p:sp>
    </p:spTree>
    <p:extLst>
      <p:ext uri="{BB962C8B-B14F-4D97-AF65-F5344CB8AC3E}">
        <p14:creationId xmlns:p14="http://schemas.microsoft.com/office/powerpoint/2010/main" val="437868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13</a:t>
            </a:fld>
            <a:endParaRPr lang="en-US" dirty="0"/>
          </a:p>
        </p:txBody>
      </p:sp>
    </p:spTree>
    <p:extLst>
      <p:ext uri="{BB962C8B-B14F-4D97-AF65-F5344CB8AC3E}">
        <p14:creationId xmlns:p14="http://schemas.microsoft.com/office/powerpoint/2010/main" val="3540346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14</a:t>
            </a:fld>
            <a:endParaRPr lang="en-US" dirty="0"/>
          </a:p>
        </p:txBody>
      </p:sp>
    </p:spTree>
    <p:extLst>
      <p:ext uri="{BB962C8B-B14F-4D97-AF65-F5344CB8AC3E}">
        <p14:creationId xmlns:p14="http://schemas.microsoft.com/office/powerpoint/2010/main" val="3513944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15</a:t>
            </a:fld>
            <a:endParaRPr lang="en-US" dirty="0"/>
          </a:p>
        </p:txBody>
      </p:sp>
    </p:spTree>
    <p:extLst>
      <p:ext uri="{BB962C8B-B14F-4D97-AF65-F5344CB8AC3E}">
        <p14:creationId xmlns:p14="http://schemas.microsoft.com/office/powerpoint/2010/main" val="24922312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16</a:t>
            </a:fld>
            <a:endParaRPr lang="en-US" dirty="0"/>
          </a:p>
        </p:txBody>
      </p:sp>
    </p:spTree>
    <p:extLst>
      <p:ext uri="{BB962C8B-B14F-4D97-AF65-F5344CB8AC3E}">
        <p14:creationId xmlns:p14="http://schemas.microsoft.com/office/powerpoint/2010/main" val="11742390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17</a:t>
            </a:fld>
            <a:endParaRPr lang="en-US" dirty="0"/>
          </a:p>
        </p:txBody>
      </p:sp>
    </p:spTree>
    <p:extLst>
      <p:ext uri="{BB962C8B-B14F-4D97-AF65-F5344CB8AC3E}">
        <p14:creationId xmlns:p14="http://schemas.microsoft.com/office/powerpoint/2010/main" val="4559158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18</a:t>
            </a:fld>
            <a:endParaRPr lang="en-US" dirty="0"/>
          </a:p>
        </p:txBody>
      </p:sp>
    </p:spTree>
    <p:extLst>
      <p:ext uri="{BB962C8B-B14F-4D97-AF65-F5344CB8AC3E}">
        <p14:creationId xmlns:p14="http://schemas.microsoft.com/office/powerpoint/2010/main" val="12871615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19</a:t>
            </a:fld>
            <a:endParaRPr lang="en-US" dirty="0"/>
          </a:p>
        </p:txBody>
      </p:sp>
    </p:spTree>
    <p:extLst>
      <p:ext uri="{BB962C8B-B14F-4D97-AF65-F5344CB8AC3E}">
        <p14:creationId xmlns:p14="http://schemas.microsoft.com/office/powerpoint/2010/main" val="588857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20</a:t>
            </a:fld>
            <a:endParaRPr lang="en-US" dirty="0"/>
          </a:p>
        </p:txBody>
      </p:sp>
    </p:spTree>
    <p:extLst>
      <p:ext uri="{BB962C8B-B14F-4D97-AF65-F5344CB8AC3E}">
        <p14:creationId xmlns:p14="http://schemas.microsoft.com/office/powerpoint/2010/main" val="355476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a:t>
            </a:fld>
            <a:endParaRPr lang="en-US" dirty="0"/>
          </a:p>
        </p:txBody>
      </p:sp>
    </p:spTree>
    <p:extLst>
      <p:ext uri="{BB962C8B-B14F-4D97-AF65-F5344CB8AC3E}">
        <p14:creationId xmlns:p14="http://schemas.microsoft.com/office/powerpoint/2010/main" val="29608711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21</a:t>
            </a:fld>
            <a:endParaRPr lang="en-US" dirty="0"/>
          </a:p>
        </p:txBody>
      </p:sp>
    </p:spTree>
    <p:extLst>
      <p:ext uri="{BB962C8B-B14F-4D97-AF65-F5344CB8AC3E}">
        <p14:creationId xmlns:p14="http://schemas.microsoft.com/office/powerpoint/2010/main" val="384190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22</a:t>
            </a:fld>
            <a:endParaRPr lang="en-US" dirty="0"/>
          </a:p>
        </p:txBody>
      </p:sp>
    </p:spTree>
    <p:extLst>
      <p:ext uri="{BB962C8B-B14F-4D97-AF65-F5344CB8AC3E}">
        <p14:creationId xmlns:p14="http://schemas.microsoft.com/office/powerpoint/2010/main" val="14876332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23</a:t>
            </a:fld>
            <a:endParaRPr lang="en-US" dirty="0"/>
          </a:p>
        </p:txBody>
      </p:sp>
    </p:spTree>
    <p:extLst>
      <p:ext uri="{BB962C8B-B14F-4D97-AF65-F5344CB8AC3E}">
        <p14:creationId xmlns:p14="http://schemas.microsoft.com/office/powerpoint/2010/main" val="9118382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24</a:t>
            </a:fld>
            <a:endParaRPr lang="en-US" dirty="0"/>
          </a:p>
        </p:txBody>
      </p:sp>
    </p:spTree>
    <p:extLst>
      <p:ext uri="{BB962C8B-B14F-4D97-AF65-F5344CB8AC3E}">
        <p14:creationId xmlns:p14="http://schemas.microsoft.com/office/powerpoint/2010/main" val="24283820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25</a:t>
            </a:fld>
            <a:endParaRPr lang="en-US" dirty="0"/>
          </a:p>
        </p:txBody>
      </p:sp>
    </p:spTree>
    <p:extLst>
      <p:ext uri="{BB962C8B-B14F-4D97-AF65-F5344CB8AC3E}">
        <p14:creationId xmlns:p14="http://schemas.microsoft.com/office/powerpoint/2010/main" val="12717872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26</a:t>
            </a:fld>
            <a:endParaRPr lang="en-US" dirty="0"/>
          </a:p>
        </p:txBody>
      </p:sp>
    </p:spTree>
    <p:extLst>
      <p:ext uri="{BB962C8B-B14F-4D97-AF65-F5344CB8AC3E}">
        <p14:creationId xmlns:p14="http://schemas.microsoft.com/office/powerpoint/2010/main" val="36844791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27</a:t>
            </a:fld>
            <a:endParaRPr lang="en-US" dirty="0"/>
          </a:p>
        </p:txBody>
      </p:sp>
    </p:spTree>
    <p:extLst>
      <p:ext uri="{BB962C8B-B14F-4D97-AF65-F5344CB8AC3E}">
        <p14:creationId xmlns:p14="http://schemas.microsoft.com/office/powerpoint/2010/main" val="20124281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28</a:t>
            </a:fld>
            <a:endParaRPr lang="en-US" dirty="0"/>
          </a:p>
        </p:txBody>
      </p:sp>
    </p:spTree>
    <p:extLst>
      <p:ext uri="{BB962C8B-B14F-4D97-AF65-F5344CB8AC3E}">
        <p14:creationId xmlns:p14="http://schemas.microsoft.com/office/powerpoint/2010/main" val="18269717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29</a:t>
            </a:fld>
            <a:endParaRPr lang="en-US" dirty="0"/>
          </a:p>
        </p:txBody>
      </p:sp>
    </p:spTree>
    <p:extLst>
      <p:ext uri="{BB962C8B-B14F-4D97-AF65-F5344CB8AC3E}">
        <p14:creationId xmlns:p14="http://schemas.microsoft.com/office/powerpoint/2010/main" val="2141876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3</a:t>
            </a:fld>
            <a:endParaRPr lang="en-US" dirty="0"/>
          </a:p>
        </p:txBody>
      </p:sp>
    </p:spTree>
    <p:extLst>
      <p:ext uri="{BB962C8B-B14F-4D97-AF65-F5344CB8AC3E}">
        <p14:creationId xmlns:p14="http://schemas.microsoft.com/office/powerpoint/2010/main" val="3878312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4</a:t>
            </a:fld>
            <a:endParaRPr lang="en-US" dirty="0"/>
          </a:p>
        </p:txBody>
      </p:sp>
    </p:spTree>
    <p:extLst>
      <p:ext uri="{BB962C8B-B14F-4D97-AF65-F5344CB8AC3E}">
        <p14:creationId xmlns:p14="http://schemas.microsoft.com/office/powerpoint/2010/main" val="3658075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5</a:t>
            </a:fld>
            <a:endParaRPr lang="en-US" dirty="0"/>
          </a:p>
        </p:txBody>
      </p:sp>
    </p:spTree>
    <p:extLst>
      <p:ext uri="{BB962C8B-B14F-4D97-AF65-F5344CB8AC3E}">
        <p14:creationId xmlns:p14="http://schemas.microsoft.com/office/powerpoint/2010/main" val="4116410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6</a:t>
            </a:fld>
            <a:endParaRPr lang="en-US" dirty="0"/>
          </a:p>
        </p:txBody>
      </p:sp>
    </p:spTree>
    <p:extLst>
      <p:ext uri="{BB962C8B-B14F-4D97-AF65-F5344CB8AC3E}">
        <p14:creationId xmlns:p14="http://schemas.microsoft.com/office/powerpoint/2010/main" val="3589106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8</a:t>
            </a:fld>
            <a:endParaRPr lang="en-US" dirty="0"/>
          </a:p>
        </p:txBody>
      </p:sp>
    </p:spTree>
    <p:extLst>
      <p:ext uri="{BB962C8B-B14F-4D97-AF65-F5344CB8AC3E}">
        <p14:creationId xmlns:p14="http://schemas.microsoft.com/office/powerpoint/2010/main" val="1153729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9</a:t>
            </a:fld>
            <a:endParaRPr lang="en-US" dirty="0"/>
          </a:p>
        </p:txBody>
      </p:sp>
    </p:spTree>
    <p:extLst>
      <p:ext uri="{BB962C8B-B14F-4D97-AF65-F5344CB8AC3E}">
        <p14:creationId xmlns:p14="http://schemas.microsoft.com/office/powerpoint/2010/main" val="2629433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10</a:t>
            </a:fld>
            <a:endParaRPr lang="en-US" dirty="0"/>
          </a:p>
        </p:txBody>
      </p:sp>
    </p:spTree>
    <p:extLst>
      <p:ext uri="{BB962C8B-B14F-4D97-AF65-F5344CB8AC3E}">
        <p14:creationId xmlns:p14="http://schemas.microsoft.com/office/powerpoint/2010/main" val="29239505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ctrTitle"/>
          </p:nvPr>
        </p:nvSpPr>
        <p:spPr>
          <a:xfrm>
            <a:off x="6516546" y="844570"/>
            <a:ext cx="5208608" cy="2387600"/>
          </a:xfrm>
        </p:spPr>
        <p:txBody>
          <a:bodyPr anchor="b"/>
          <a:lstStyle>
            <a:lvl1pPr algn="l">
              <a:defRPr sz="6000" b="1">
                <a:solidFill>
                  <a:srgbClr val="172169"/>
                </a:solidFill>
              </a:defRPr>
            </a:lvl1pPr>
          </a:lstStyle>
          <a:p>
            <a:r>
              <a:rPr lang="en-US" dirty="0"/>
              <a:t>Click to edit Master title</a:t>
            </a:r>
          </a:p>
        </p:txBody>
      </p:sp>
      <p:sp>
        <p:nvSpPr>
          <p:cNvPr id="3" name="Subtitle 2"/>
          <p:cNvSpPr>
            <a:spLocks noGrp="1"/>
          </p:cNvSpPr>
          <p:nvPr>
            <p:ph type="subTitle" idx="1" hasCustomPrompt="1"/>
          </p:nvPr>
        </p:nvSpPr>
        <p:spPr>
          <a:xfrm>
            <a:off x="6516546" y="3833532"/>
            <a:ext cx="5208608" cy="750043"/>
          </a:xfrm>
        </p:spPr>
        <p:txBody>
          <a:bodyPr/>
          <a:lstStyle>
            <a:lvl1pPr marL="0" indent="0" algn="l">
              <a:buNone/>
              <a:defRPr sz="2400">
                <a:solidFill>
                  <a:srgbClr val="5859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Monday, April 24, 2017</a:t>
            </a:r>
          </a:p>
        </p:txBody>
      </p:sp>
      <p:sp>
        <p:nvSpPr>
          <p:cNvPr id="5" name="Footer Placeholder 4"/>
          <p:cNvSpPr>
            <a:spLocks noGrp="1"/>
          </p:cNvSpPr>
          <p:nvPr>
            <p:ph type="ftr" sz="quarter" idx="11"/>
          </p:nvPr>
        </p:nvSpPr>
        <p:spPr>
          <a:xfrm>
            <a:off x="6446135" y="6263750"/>
            <a:ext cx="4114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10984374" y="6263750"/>
            <a:ext cx="728241" cy="365125"/>
          </a:xfrm>
        </p:spPr>
        <p:txBody>
          <a:bodyPr/>
          <a:lstStyle>
            <a:lvl1pPr>
              <a:defRPr>
                <a:solidFill>
                  <a:schemeClr val="bg1"/>
                </a:solidFill>
              </a:defRPr>
            </a:lvl1pPr>
          </a:lstStyle>
          <a:p>
            <a:fld id="{4C252FB9-B173-B746-BC64-1AB9D36BCBA0}" type="slidenum">
              <a:rPr lang="en-US" smtClean="0"/>
              <a:pPr/>
              <a:t>‹#›</a:t>
            </a:fld>
            <a:endParaRPr lang="en-US" dirty="0"/>
          </a:p>
        </p:txBody>
      </p:sp>
    </p:spTree>
    <p:extLst>
      <p:ext uri="{BB962C8B-B14F-4D97-AF65-F5344CB8AC3E}">
        <p14:creationId xmlns:p14="http://schemas.microsoft.com/office/powerpoint/2010/main" val="136190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idx="1"/>
          </p:nvPr>
        </p:nvSpPr>
        <p:spPr>
          <a:xfrm>
            <a:off x="838200" y="2118167"/>
            <a:ext cx="10515600" cy="4058796"/>
          </a:xfrm>
        </p:spPr>
        <p:txBody>
          <a:bodyPr/>
          <a:lstStyle>
            <a:lvl1pPr>
              <a:defRPr>
                <a:solidFill>
                  <a:srgbClr val="58595B"/>
                </a:solidFill>
              </a:defRPr>
            </a:lvl1pPr>
            <a:lvl2pPr>
              <a:defRPr>
                <a:solidFill>
                  <a:srgbClr val="58595B"/>
                </a:solidFill>
              </a:defRPr>
            </a:lvl2pPr>
            <a:lvl3pPr>
              <a:defRPr>
                <a:solidFill>
                  <a:srgbClr val="58595B"/>
                </a:solidFill>
              </a:defRPr>
            </a:lvl3pPr>
            <a:lvl4pPr>
              <a:defRPr>
                <a:solidFill>
                  <a:srgbClr val="58595B"/>
                </a:solidFill>
              </a:defRPr>
            </a:lvl4pPr>
            <a:lvl5pPr>
              <a:defRPr>
                <a:solidFill>
                  <a:srgbClr val="58595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7315200" cy="365125"/>
          </a:xfrm>
        </p:spPr>
        <p:txBody>
          <a:bodyPr/>
          <a:lstStyle>
            <a:lvl1pPr algn="l">
              <a:defRPr>
                <a:solidFill>
                  <a:schemeClr val="bg1">
                    <a:lumMod val="50000"/>
                  </a:schemeClr>
                </a:solidFill>
              </a:defRPr>
            </a:lvl1pPr>
          </a:lstStyle>
          <a:p>
            <a:r>
              <a:rPr lang="en-US" dirty="0"/>
              <a:t>Monday, April 24, 2017</a:t>
            </a:r>
          </a:p>
        </p:txBody>
      </p:sp>
      <p:sp>
        <p:nvSpPr>
          <p:cNvPr id="6" name="Slide Number Placeholder 5"/>
          <p:cNvSpPr>
            <a:spLocks noGrp="1"/>
          </p:cNvSpPr>
          <p:nvPr>
            <p:ph type="sldNum" sz="quarter" idx="12"/>
          </p:nvPr>
        </p:nvSpPr>
        <p:spPr/>
        <p:txBody>
          <a:bodyPr/>
          <a:lstStyle>
            <a:lvl1pPr>
              <a:defRPr>
                <a:solidFill>
                  <a:schemeClr val="bg1">
                    <a:lumMod val="50000"/>
                  </a:schemeClr>
                </a:solidFill>
              </a:defRPr>
            </a:lvl1pPr>
          </a:lstStyle>
          <a:p>
            <a:fld id="{62E03C93-A8B5-5E4D-ADDE-FACFC10B3CD1}"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Tree>
    <p:extLst>
      <p:ext uri="{BB962C8B-B14F-4D97-AF65-F5344CB8AC3E}">
        <p14:creationId xmlns:p14="http://schemas.microsoft.com/office/powerpoint/2010/main" val="170793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1" name="Title 1"/>
          <p:cNvSpPr txBox="1">
            <a:spLocks/>
          </p:cNvSpPr>
          <p:nvPr userDrawn="1"/>
        </p:nvSpPr>
        <p:spPr>
          <a:xfrm>
            <a:off x="3211010" y="610865"/>
            <a:ext cx="7616143" cy="56104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Click to edit Master title style</a:t>
            </a:r>
          </a:p>
        </p:txBody>
      </p:sp>
      <p:sp>
        <p:nvSpPr>
          <p:cNvPr id="12"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2" name="Title 1"/>
          <p:cNvSpPr>
            <a:spLocks noGrp="1"/>
          </p:cNvSpPr>
          <p:nvPr>
            <p:ph type="title" hasCustomPrompt="1"/>
          </p:nvPr>
        </p:nvSpPr>
        <p:spPr>
          <a:xfrm>
            <a:off x="831850" y="1709738"/>
            <a:ext cx="10515600" cy="2852737"/>
          </a:xfrm>
        </p:spPr>
        <p:txBody>
          <a:bodyPr anchor="b"/>
          <a:lstStyle>
            <a:lvl1pPr>
              <a:defRPr sz="6000">
                <a:solidFill>
                  <a:srgbClr val="172169"/>
                </a:solidFill>
              </a:defRPr>
            </a:lvl1pPr>
          </a:lstStyle>
          <a:p>
            <a:r>
              <a:rPr lang="en-US" dirty="0"/>
              <a:t>Click to edit sub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20314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3"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Content Placeholder 2"/>
          <p:cNvSpPr>
            <a:spLocks noGrp="1"/>
          </p:cNvSpPr>
          <p:nvPr>
            <p:ph sz="half" idx="1"/>
          </p:nvPr>
        </p:nvSpPr>
        <p:spPr>
          <a:xfrm>
            <a:off x="838200" y="2157699"/>
            <a:ext cx="5181600" cy="4019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40174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4"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5"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Text Placeholder 2"/>
          <p:cNvSpPr>
            <a:spLocks noGrp="1"/>
          </p:cNvSpPr>
          <p:nvPr>
            <p:ph type="body" idx="1"/>
          </p:nvPr>
        </p:nvSpPr>
        <p:spPr>
          <a:xfrm>
            <a:off x="839788" y="20052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169"/>
            <a:ext cx="5157787"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0052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169"/>
            <a:ext cx="5183188"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378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0"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1"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133061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C8B61-BC53-D649-8720-9AF52980927D}" type="datetimeFigureOut">
              <a:rPr lang="en-US" smtClean="0"/>
              <a:t>5/11/2021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2FB9-B173-B746-BC64-1AB9D36BCBA0}" type="slidenum">
              <a:rPr lang="en-US" smtClean="0"/>
              <a:t>‹#›</a:t>
            </a:fld>
            <a:endParaRPr lang="en-US" dirty="0"/>
          </a:p>
        </p:txBody>
      </p:sp>
    </p:spTree>
    <p:extLst>
      <p:ext uri="{BB962C8B-B14F-4D97-AF65-F5344CB8AC3E}">
        <p14:creationId xmlns:p14="http://schemas.microsoft.com/office/powerpoint/2010/main" val="13137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pngimg.com/download/38183"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16546" y="1678488"/>
            <a:ext cx="5208608" cy="2905086"/>
          </a:xfrm>
        </p:spPr>
        <p:txBody>
          <a:bodyPr>
            <a:noAutofit/>
          </a:bodyPr>
          <a:lstStyle/>
          <a:p>
            <a:pPr algn="ctr"/>
            <a:br>
              <a:rPr lang="en-US" sz="4400" dirty="0"/>
            </a:br>
            <a:endParaRPr lang="en-US" sz="4400" dirty="0"/>
          </a:p>
        </p:txBody>
      </p:sp>
      <p:sp>
        <p:nvSpPr>
          <p:cNvPr id="8" name="Rectangle 7">
            <a:extLst>
              <a:ext uri="{FF2B5EF4-FFF2-40B4-BE49-F238E27FC236}">
                <a16:creationId xmlns:a16="http://schemas.microsoft.com/office/drawing/2014/main" id="{2A92C2BF-0AD9-4ABA-BD38-28E313C28F9C}"/>
              </a:ext>
            </a:extLst>
          </p:cNvPr>
          <p:cNvSpPr/>
          <p:nvPr/>
        </p:nvSpPr>
        <p:spPr>
          <a:xfrm>
            <a:off x="1327748" y="2031841"/>
            <a:ext cx="6096000" cy="1200329"/>
          </a:xfrm>
          <a:prstGeom prst="rect">
            <a:avLst/>
          </a:prstGeom>
        </p:spPr>
        <p:txBody>
          <a:bodyPr>
            <a:spAutoFit/>
          </a:bodyPr>
          <a:lstStyle/>
          <a:p>
            <a:r>
              <a:rPr lang="en-US" dirty="0">
                <a:solidFill>
                  <a:srgbClr val="FFFFFF"/>
                </a:solidFill>
              </a:rPr>
              <a:t>Introduction to the Trade Adjustment Assistance Reauthorization Act</a:t>
            </a:r>
            <a:br>
              <a:rPr lang="en-US" dirty="0">
                <a:solidFill>
                  <a:srgbClr val="FFFFFF"/>
                </a:solidFill>
              </a:rPr>
            </a:br>
            <a:r>
              <a:rPr lang="en-US" dirty="0">
                <a:solidFill>
                  <a:srgbClr val="FFFFFF"/>
                </a:solidFill>
              </a:rPr>
              <a:t>(TAARA)</a:t>
            </a:r>
            <a:br>
              <a:rPr lang="en-US" dirty="0">
                <a:solidFill>
                  <a:srgbClr val="FFFFFF"/>
                </a:solidFill>
              </a:rPr>
            </a:br>
            <a:r>
              <a:rPr lang="en-US" dirty="0">
                <a:solidFill>
                  <a:srgbClr val="FFFFFF"/>
                </a:solidFill>
              </a:rPr>
              <a:t>Program</a:t>
            </a:r>
            <a:endParaRPr lang="en-US" dirty="0"/>
          </a:p>
        </p:txBody>
      </p:sp>
      <p:sp>
        <p:nvSpPr>
          <p:cNvPr id="9" name="Rectangle 8">
            <a:extLst>
              <a:ext uri="{FF2B5EF4-FFF2-40B4-BE49-F238E27FC236}">
                <a16:creationId xmlns:a16="http://schemas.microsoft.com/office/drawing/2014/main" id="{2819B736-CDF1-4170-AC66-3768E254D27F}"/>
              </a:ext>
            </a:extLst>
          </p:cNvPr>
          <p:cNvSpPr/>
          <p:nvPr/>
        </p:nvSpPr>
        <p:spPr>
          <a:xfrm>
            <a:off x="3048000" y="2828836"/>
            <a:ext cx="6096000" cy="1200329"/>
          </a:xfrm>
          <a:prstGeom prst="rect">
            <a:avLst/>
          </a:prstGeom>
        </p:spPr>
        <p:txBody>
          <a:bodyPr>
            <a:spAutoFit/>
          </a:bodyPr>
          <a:lstStyle/>
          <a:p>
            <a:r>
              <a:rPr lang="en-US" dirty="0">
                <a:solidFill>
                  <a:srgbClr val="FFFFFF"/>
                </a:solidFill>
              </a:rPr>
              <a:t>Introduction to the Trade Adjustment Assistance Reauthorization Act</a:t>
            </a:r>
            <a:br>
              <a:rPr lang="en-US" dirty="0">
                <a:solidFill>
                  <a:srgbClr val="FFFFFF"/>
                </a:solidFill>
              </a:rPr>
            </a:br>
            <a:r>
              <a:rPr lang="en-US" dirty="0">
                <a:solidFill>
                  <a:srgbClr val="FFFFFF"/>
                </a:solidFill>
              </a:rPr>
              <a:t>(TAARA)</a:t>
            </a:r>
            <a:br>
              <a:rPr lang="en-US" dirty="0">
                <a:solidFill>
                  <a:srgbClr val="FFFFFF"/>
                </a:solidFill>
              </a:rPr>
            </a:br>
            <a:r>
              <a:rPr lang="en-US" dirty="0">
                <a:solidFill>
                  <a:srgbClr val="FFFFFF"/>
                </a:solidFill>
              </a:rPr>
              <a:t>Program</a:t>
            </a:r>
            <a:endParaRPr lang="en-US" dirty="0"/>
          </a:p>
        </p:txBody>
      </p:sp>
      <p:pic>
        <p:nvPicPr>
          <p:cNvPr id="11" name="Picture 10">
            <a:extLst>
              <a:ext uri="{FF2B5EF4-FFF2-40B4-BE49-F238E27FC236}">
                <a16:creationId xmlns:a16="http://schemas.microsoft.com/office/drawing/2014/main" id="{07D0EBAA-5DDF-48E2-A8E7-19CC12308D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9640" y="450131"/>
            <a:ext cx="5256360" cy="2568641"/>
          </a:xfrm>
          <a:prstGeom prst="rect">
            <a:avLst/>
          </a:prstGeom>
        </p:spPr>
      </p:pic>
      <p:sp>
        <p:nvSpPr>
          <p:cNvPr id="6" name="Subtitle 5">
            <a:extLst>
              <a:ext uri="{FF2B5EF4-FFF2-40B4-BE49-F238E27FC236}">
                <a16:creationId xmlns:a16="http://schemas.microsoft.com/office/drawing/2014/main" id="{4AB10380-993B-4262-9F56-70DDD333D015}"/>
              </a:ext>
            </a:extLst>
          </p:cNvPr>
          <p:cNvSpPr>
            <a:spLocks noGrp="1"/>
          </p:cNvSpPr>
          <p:nvPr>
            <p:ph type="subTitle" idx="1"/>
          </p:nvPr>
        </p:nvSpPr>
        <p:spPr>
          <a:xfrm>
            <a:off x="6516546" y="951978"/>
            <a:ext cx="5208608" cy="3631597"/>
          </a:xfrm>
        </p:spPr>
        <p:txBody>
          <a:bodyPr>
            <a:normAutofit/>
          </a:bodyPr>
          <a:lstStyle/>
          <a:p>
            <a:r>
              <a:rPr lang="en-US" sz="4400" b="1" dirty="0">
                <a:solidFill>
                  <a:srgbClr val="172169"/>
                </a:solidFill>
                <a:latin typeface="Calibri Light" panose="020F0302020204030204"/>
                <a:ea typeface="+mj-ea"/>
                <a:cs typeface="+mj-cs"/>
              </a:rPr>
              <a:t>IDES benefits under the Trade Adjustment Assistance (TAA) program</a:t>
            </a:r>
            <a:endParaRPr lang="en-US" dirty="0"/>
          </a:p>
        </p:txBody>
      </p:sp>
    </p:spTree>
    <p:extLst>
      <p:ext uri="{BB962C8B-B14F-4D97-AF65-F5344CB8AC3E}">
        <p14:creationId xmlns:p14="http://schemas.microsoft.com/office/powerpoint/2010/main" val="3616467651"/>
      </p:ext>
    </p:extLst>
  </p:cSld>
  <p:clrMapOvr>
    <a:masterClrMapping/>
  </p:clrMapOvr>
  <mc:AlternateContent xmlns:mc="http://schemas.openxmlformats.org/markup-compatibility/2006" xmlns:p14="http://schemas.microsoft.com/office/powerpoint/2010/main">
    <mc:Choice Requires="p14">
      <p:transition spd="slow" p14:dur="2000" advTm="8106"/>
    </mc:Choice>
    <mc:Fallback xmlns="">
      <p:transition spd="slow" advTm="810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solidFill>
                  <a:srgbClr val="002060"/>
                </a:solidFill>
              </a:rPr>
              <a:t>TRA payment lengths</a:t>
            </a:r>
            <a:endParaRPr lang="en-US" dirty="0"/>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838200" y="1494262"/>
            <a:ext cx="10515600" cy="5185317"/>
          </a:xfrm>
        </p:spPr>
        <p:txBody>
          <a:bodyPr>
            <a:normAutofit/>
          </a:bodyPr>
          <a:lstStyle/>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p:txBody>
      </p:sp>
      <p:sp>
        <p:nvSpPr>
          <p:cNvPr id="4" name="Arrow: Left-Right 3">
            <a:extLst>
              <a:ext uri="{FF2B5EF4-FFF2-40B4-BE49-F238E27FC236}">
                <a16:creationId xmlns:a16="http://schemas.microsoft.com/office/drawing/2014/main" id="{AA2D7FCF-4369-4391-87BB-F714122C0EE1}"/>
              </a:ext>
            </a:extLst>
          </p:cNvPr>
          <p:cNvSpPr/>
          <p:nvPr/>
        </p:nvSpPr>
        <p:spPr>
          <a:xfrm>
            <a:off x="951978" y="2196083"/>
            <a:ext cx="10246289" cy="55964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423DA28F-ED16-47AB-B6D3-4ACB6687717B}"/>
              </a:ext>
            </a:extLst>
          </p:cNvPr>
          <p:cNvCxnSpPr>
            <a:cxnSpLocks/>
          </p:cNvCxnSpPr>
          <p:nvPr/>
        </p:nvCxnSpPr>
        <p:spPr>
          <a:xfrm>
            <a:off x="5819375" y="1853852"/>
            <a:ext cx="0" cy="110229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934DD09-7E74-4DE1-87ED-80645632B1B4}"/>
              </a:ext>
            </a:extLst>
          </p:cNvPr>
          <p:cNvSpPr txBox="1"/>
          <p:nvPr/>
        </p:nvSpPr>
        <p:spPr>
          <a:xfrm>
            <a:off x="1440492" y="1753644"/>
            <a:ext cx="4223343"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U.I. (Unemployment Insurance)</a:t>
            </a:r>
          </a:p>
        </p:txBody>
      </p:sp>
      <p:sp>
        <p:nvSpPr>
          <p:cNvPr id="10" name="TextBox 9">
            <a:extLst>
              <a:ext uri="{FF2B5EF4-FFF2-40B4-BE49-F238E27FC236}">
                <a16:creationId xmlns:a16="http://schemas.microsoft.com/office/drawing/2014/main" id="{A6485554-A3A5-44B1-8091-3CE0E91B2816}"/>
              </a:ext>
            </a:extLst>
          </p:cNvPr>
          <p:cNvSpPr txBox="1"/>
          <p:nvPr/>
        </p:nvSpPr>
        <p:spPr>
          <a:xfrm>
            <a:off x="5060552" y="2956142"/>
            <a:ext cx="1816232"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Benefit Year</a:t>
            </a:r>
          </a:p>
        </p:txBody>
      </p:sp>
      <p:sp>
        <p:nvSpPr>
          <p:cNvPr id="5" name="TextBox 4">
            <a:extLst>
              <a:ext uri="{FF2B5EF4-FFF2-40B4-BE49-F238E27FC236}">
                <a16:creationId xmlns:a16="http://schemas.microsoft.com/office/drawing/2014/main" id="{EE76B28B-3619-4D97-B238-528FED4AAD78}"/>
              </a:ext>
            </a:extLst>
          </p:cNvPr>
          <p:cNvSpPr txBox="1"/>
          <p:nvPr/>
        </p:nvSpPr>
        <p:spPr>
          <a:xfrm>
            <a:off x="6528167" y="1753644"/>
            <a:ext cx="384337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Basic TRA</a:t>
            </a:r>
          </a:p>
        </p:txBody>
      </p:sp>
      <p:pic>
        <p:nvPicPr>
          <p:cNvPr id="11" name="Picture 10">
            <a:extLst>
              <a:ext uri="{FF2B5EF4-FFF2-40B4-BE49-F238E27FC236}">
                <a16:creationId xmlns:a16="http://schemas.microsoft.com/office/drawing/2014/main" id="{72992036-697A-44E5-821E-FCF2E41A93AD}"/>
              </a:ext>
            </a:extLst>
          </p:cNvPr>
          <p:cNvPicPr>
            <a:picLocks noChangeAspect="1"/>
          </p:cNvPicPr>
          <p:nvPr/>
        </p:nvPicPr>
        <p:blipFill>
          <a:blip r:embed="rId3"/>
          <a:stretch>
            <a:fillRect/>
          </a:stretch>
        </p:blipFill>
        <p:spPr>
          <a:xfrm>
            <a:off x="959675" y="3870542"/>
            <a:ext cx="10272650" cy="651354"/>
          </a:xfrm>
          <a:prstGeom prst="rect">
            <a:avLst/>
          </a:prstGeom>
        </p:spPr>
      </p:pic>
      <p:pic>
        <p:nvPicPr>
          <p:cNvPr id="12" name="Picture 11">
            <a:extLst>
              <a:ext uri="{FF2B5EF4-FFF2-40B4-BE49-F238E27FC236}">
                <a16:creationId xmlns:a16="http://schemas.microsoft.com/office/drawing/2014/main" id="{32FD81FC-FDE2-44B4-A02E-FDE2D645CD9F}"/>
              </a:ext>
            </a:extLst>
          </p:cNvPr>
          <p:cNvPicPr>
            <a:picLocks noChangeAspect="1"/>
          </p:cNvPicPr>
          <p:nvPr/>
        </p:nvPicPr>
        <p:blipFill>
          <a:blip r:embed="rId4"/>
          <a:stretch>
            <a:fillRect/>
          </a:stretch>
        </p:blipFill>
        <p:spPr>
          <a:xfrm>
            <a:off x="1002917" y="5504893"/>
            <a:ext cx="10272650" cy="754768"/>
          </a:xfrm>
          <a:prstGeom prst="rect">
            <a:avLst/>
          </a:prstGeom>
        </p:spPr>
      </p:pic>
      <p:sp>
        <p:nvSpPr>
          <p:cNvPr id="13" name="TextBox 12">
            <a:extLst>
              <a:ext uri="{FF2B5EF4-FFF2-40B4-BE49-F238E27FC236}">
                <a16:creationId xmlns:a16="http://schemas.microsoft.com/office/drawing/2014/main" id="{18A3FAA1-BCA7-4CDC-8F98-8FFDEF347499}"/>
              </a:ext>
            </a:extLst>
          </p:cNvPr>
          <p:cNvSpPr txBox="1"/>
          <p:nvPr/>
        </p:nvSpPr>
        <p:spPr>
          <a:xfrm>
            <a:off x="4797468" y="3645074"/>
            <a:ext cx="2642992"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Additional TRA</a:t>
            </a:r>
          </a:p>
        </p:txBody>
      </p:sp>
      <p:sp>
        <p:nvSpPr>
          <p:cNvPr id="15" name="TextBox 14">
            <a:extLst>
              <a:ext uri="{FF2B5EF4-FFF2-40B4-BE49-F238E27FC236}">
                <a16:creationId xmlns:a16="http://schemas.microsoft.com/office/drawing/2014/main" id="{94B29D59-B033-4437-B1C7-2C26103446B2}"/>
              </a:ext>
            </a:extLst>
          </p:cNvPr>
          <p:cNvSpPr txBox="1"/>
          <p:nvPr/>
        </p:nvSpPr>
        <p:spPr>
          <a:xfrm>
            <a:off x="4584526" y="4493061"/>
            <a:ext cx="325052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 Year (or 52 weeks)</a:t>
            </a:r>
          </a:p>
        </p:txBody>
      </p:sp>
      <p:sp>
        <p:nvSpPr>
          <p:cNvPr id="16" name="TextBox 15">
            <a:extLst>
              <a:ext uri="{FF2B5EF4-FFF2-40B4-BE49-F238E27FC236}">
                <a16:creationId xmlns:a16="http://schemas.microsoft.com/office/drawing/2014/main" id="{134BD813-9591-4DF7-88F2-2EEF233BB5E5}"/>
              </a:ext>
            </a:extLst>
          </p:cNvPr>
          <p:cNvSpPr txBox="1"/>
          <p:nvPr/>
        </p:nvSpPr>
        <p:spPr>
          <a:xfrm>
            <a:off x="1528175" y="5221555"/>
            <a:ext cx="189143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Add. TRA</a:t>
            </a:r>
          </a:p>
        </p:txBody>
      </p:sp>
      <p:sp>
        <p:nvSpPr>
          <p:cNvPr id="17" name="TextBox 16">
            <a:extLst>
              <a:ext uri="{FF2B5EF4-FFF2-40B4-BE49-F238E27FC236}">
                <a16:creationId xmlns:a16="http://schemas.microsoft.com/office/drawing/2014/main" id="{924F1593-4025-44BE-8E6D-E1200304BB61}"/>
              </a:ext>
            </a:extLst>
          </p:cNvPr>
          <p:cNvSpPr txBox="1"/>
          <p:nvPr/>
        </p:nvSpPr>
        <p:spPr>
          <a:xfrm>
            <a:off x="1528175" y="6225940"/>
            <a:ext cx="189143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13 weeks</a:t>
            </a:r>
          </a:p>
        </p:txBody>
      </p:sp>
      <p:cxnSp>
        <p:nvCxnSpPr>
          <p:cNvPr id="19" name="Straight Connector 18">
            <a:extLst>
              <a:ext uri="{FF2B5EF4-FFF2-40B4-BE49-F238E27FC236}">
                <a16:creationId xmlns:a16="http://schemas.microsoft.com/office/drawing/2014/main" id="{E4F51081-1D55-4FB4-A67B-F15D4A1630EA}"/>
              </a:ext>
            </a:extLst>
          </p:cNvPr>
          <p:cNvCxnSpPr>
            <a:cxnSpLocks/>
          </p:cNvCxnSpPr>
          <p:nvPr/>
        </p:nvCxnSpPr>
        <p:spPr>
          <a:xfrm>
            <a:off x="3319397" y="5363738"/>
            <a:ext cx="0" cy="101201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D5E30CC-39D6-407F-8AF9-5AF6C33EE61B}"/>
              </a:ext>
            </a:extLst>
          </p:cNvPr>
          <p:cNvSpPr txBox="1"/>
          <p:nvPr/>
        </p:nvSpPr>
        <p:spPr>
          <a:xfrm>
            <a:off x="3419605" y="5192720"/>
            <a:ext cx="239977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Completion TRA</a:t>
            </a:r>
          </a:p>
        </p:txBody>
      </p:sp>
      <p:pic>
        <p:nvPicPr>
          <p:cNvPr id="9" name="Picture 8">
            <a:extLst>
              <a:ext uri="{FF2B5EF4-FFF2-40B4-BE49-F238E27FC236}">
                <a16:creationId xmlns:a16="http://schemas.microsoft.com/office/drawing/2014/main" id="{23A592CC-8483-48C0-A829-8B937D8F2083}"/>
              </a:ext>
            </a:extLst>
          </p:cNvPr>
          <p:cNvPicPr>
            <a:picLocks noChangeAspect="1"/>
          </p:cNvPicPr>
          <p:nvPr/>
        </p:nvPicPr>
        <p:blipFill>
          <a:blip r:embed="rId5"/>
          <a:stretch>
            <a:fillRect/>
          </a:stretch>
        </p:blipFill>
        <p:spPr>
          <a:xfrm>
            <a:off x="5818864" y="5232725"/>
            <a:ext cx="79255" cy="1146147"/>
          </a:xfrm>
          <a:prstGeom prst="rect">
            <a:avLst/>
          </a:prstGeom>
        </p:spPr>
      </p:pic>
      <p:sp>
        <p:nvSpPr>
          <p:cNvPr id="14" name="TextBox 13">
            <a:extLst>
              <a:ext uri="{FF2B5EF4-FFF2-40B4-BE49-F238E27FC236}">
                <a16:creationId xmlns:a16="http://schemas.microsoft.com/office/drawing/2014/main" id="{83AEEBA5-7E67-414B-B955-5C1CB5A68553}"/>
              </a:ext>
            </a:extLst>
          </p:cNvPr>
          <p:cNvSpPr txBox="1"/>
          <p:nvPr/>
        </p:nvSpPr>
        <p:spPr>
          <a:xfrm>
            <a:off x="3584322" y="6106506"/>
            <a:ext cx="189143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13 weeks</a:t>
            </a:r>
          </a:p>
        </p:txBody>
      </p:sp>
      <p:sp>
        <p:nvSpPr>
          <p:cNvPr id="18" name="TextBox 17">
            <a:extLst>
              <a:ext uri="{FF2B5EF4-FFF2-40B4-BE49-F238E27FC236}">
                <a16:creationId xmlns:a16="http://schemas.microsoft.com/office/drawing/2014/main" id="{D3BFDF99-F9DD-423D-9D1E-DE722DECBC43}"/>
              </a:ext>
            </a:extLst>
          </p:cNvPr>
          <p:cNvSpPr txBox="1"/>
          <p:nvPr/>
        </p:nvSpPr>
        <p:spPr>
          <a:xfrm>
            <a:off x="1841326" y="2755726"/>
            <a:ext cx="1816232"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6 Months</a:t>
            </a:r>
          </a:p>
        </p:txBody>
      </p:sp>
      <p:sp>
        <p:nvSpPr>
          <p:cNvPr id="21" name="TextBox 20">
            <a:extLst>
              <a:ext uri="{FF2B5EF4-FFF2-40B4-BE49-F238E27FC236}">
                <a16:creationId xmlns:a16="http://schemas.microsoft.com/office/drawing/2014/main" id="{86B9672D-ADFB-47D9-ACC4-C1E4CADE3477}"/>
              </a:ext>
            </a:extLst>
          </p:cNvPr>
          <p:cNvSpPr txBox="1"/>
          <p:nvPr/>
        </p:nvSpPr>
        <p:spPr>
          <a:xfrm>
            <a:off x="6528167" y="2666421"/>
            <a:ext cx="218474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6 Months</a:t>
            </a:r>
          </a:p>
        </p:txBody>
      </p:sp>
    </p:spTree>
    <p:extLst>
      <p:ext uri="{BB962C8B-B14F-4D97-AF65-F5344CB8AC3E}">
        <p14:creationId xmlns:p14="http://schemas.microsoft.com/office/powerpoint/2010/main" val="1637083136"/>
      </p:ext>
    </p:extLst>
  </p:cSld>
  <p:clrMapOvr>
    <a:masterClrMapping/>
  </p:clrMapOvr>
  <mc:AlternateContent xmlns:mc="http://schemas.openxmlformats.org/markup-compatibility/2006" xmlns:p14="http://schemas.microsoft.com/office/powerpoint/2010/main">
    <mc:Choice Requires="p14">
      <p:transition spd="slow" p14:dur="2000" advTm="15022"/>
    </mc:Choice>
    <mc:Fallback xmlns="">
      <p:transition spd="slow" advTm="15022"/>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solidFill>
                  <a:srgbClr val="002060"/>
                </a:solidFill>
              </a:rPr>
              <a:t>TRA payment lengths</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546410" y="1494264"/>
            <a:ext cx="11162370" cy="5196468"/>
          </a:xfrm>
        </p:spPr>
        <p:txBody>
          <a:bodyPr>
            <a:normAutofit/>
          </a:bodyPr>
          <a:lstStyle/>
          <a:p>
            <a:pPr marL="0" indent="0" algn="ctr">
              <a:buNone/>
            </a:pPr>
            <a:endParaRPr lang="en-US" sz="16000" b="1" dirty="0">
              <a:solidFill>
                <a:srgbClr val="002060"/>
              </a:solidFill>
            </a:endParaRPr>
          </a:p>
          <a:p>
            <a:pPr marL="0" indent="0" algn="ctr">
              <a:buNone/>
            </a:pPr>
            <a:r>
              <a:rPr lang="en-US" sz="16000" b="1" dirty="0">
                <a:solidFill>
                  <a:srgbClr val="002060"/>
                </a:solidFill>
              </a:rPr>
              <a:t>Or</a:t>
            </a:r>
          </a:p>
        </p:txBody>
      </p:sp>
    </p:spTree>
    <p:extLst>
      <p:ext uri="{BB962C8B-B14F-4D97-AF65-F5344CB8AC3E}">
        <p14:creationId xmlns:p14="http://schemas.microsoft.com/office/powerpoint/2010/main" val="1500600990"/>
      </p:ext>
    </p:extLst>
  </p:cSld>
  <p:clrMapOvr>
    <a:masterClrMapping/>
  </p:clrMapOvr>
  <mc:AlternateContent xmlns:mc="http://schemas.openxmlformats.org/markup-compatibility/2006" xmlns:p14="http://schemas.microsoft.com/office/powerpoint/2010/main">
    <mc:Choice Requires="p14">
      <p:transition spd="slow" p14:dur="2000" advTm="2053"/>
    </mc:Choice>
    <mc:Fallback xmlns="">
      <p:transition spd="slow" advTm="2053"/>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solidFill>
                  <a:srgbClr val="002060"/>
                </a:solidFill>
              </a:rPr>
              <a:t>TRA payment lengths</a:t>
            </a:r>
            <a:endParaRPr lang="en-US" dirty="0"/>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838200" y="1494262"/>
            <a:ext cx="10515600" cy="5185317"/>
          </a:xfrm>
        </p:spPr>
        <p:txBody>
          <a:bodyPr>
            <a:normAutofit/>
          </a:bodyPr>
          <a:lstStyle/>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p:txBody>
      </p:sp>
      <p:sp>
        <p:nvSpPr>
          <p:cNvPr id="4" name="Arrow: Left-Right 3">
            <a:extLst>
              <a:ext uri="{FF2B5EF4-FFF2-40B4-BE49-F238E27FC236}">
                <a16:creationId xmlns:a16="http://schemas.microsoft.com/office/drawing/2014/main" id="{AA2D7FCF-4369-4391-87BB-F714122C0EE1}"/>
              </a:ext>
            </a:extLst>
          </p:cNvPr>
          <p:cNvSpPr/>
          <p:nvPr/>
        </p:nvSpPr>
        <p:spPr>
          <a:xfrm>
            <a:off x="951978" y="2196083"/>
            <a:ext cx="10246289" cy="55964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423DA28F-ED16-47AB-B6D3-4ACB6687717B}"/>
              </a:ext>
            </a:extLst>
          </p:cNvPr>
          <p:cNvCxnSpPr>
            <a:cxnSpLocks/>
          </p:cNvCxnSpPr>
          <p:nvPr/>
        </p:nvCxnSpPr>
        <p:spPr>
          <a:xfrm>
            <a:off x="5819375" y="1853852"/>
            <a:ext cx="0" cy="110229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934DD09-7E74-4DE1-87ED-80645632B1B4}"/>
              </a:ext>
            </a:extLst>
          </p:cNvPr>
          <p:cNvSpPr txBox="1"/>
          <p:nvPr/>
        </p:nvSpPr>
        <p:spPr>
          <a:xfrm>
            <a:off x="1440492" y="1753644"/>
            <a:ext cx="4223343"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U.I. (Unemployment Insurance)</a:t>
            </a:r>
          </a:p>
        </p:txBody>
      </p:sp>
      <p:sp>
        <p:nvSpPr>
          <p:cNvPr id="10" name="TextBox 9">
            <a:extLst>
              <a:ext uri="{FF2B5EF4-FFF2-40B4-BE49-F238E27FC236}">
                <a16:creationId xmlns:a16="http://schemas.microsoft.com/office/drawing/2014/main" id="{A6485554-A3A5-44B1-8091-3CE0E91B2816}"/>
              </a:ext>
            </a:extLst>
          </p:cNvPr>
          <p:cNvSpPr txBox="1"/>
          <p:nvPr/>
        </p:nvSpPr>
        <p:spPr>
          <a:xfrm>
            <a:off x="5060552" y="2956142"/>
            <a:ext cx="1816232"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Benefit Year</a:t>
            </a:r>
          </a:p>
        </p:txBody>
      </p:sp>
      <p:sp>
        <p:nvSpPr>
          <p:cNvPr id="5" name="TextBox 4">
            <a:extLst>
              <a:ext uri="{FF2B5EF4-FFF2-40B4-BE49-F238E27FC236}">
                <a16:creationId xmlns:a16="http://schemas.microsoft.com/office/drawing/2014/main" id="{EE76B28B-3619-4D97-B238-528FED4AAD78}"/>
              </a:ext>
            </a:extLst>
          </p:cNvPr>
          <p:cNvSpPr txBox="1"/>
          <p:nvPr/>
        </p:nvSpPr>
        <p:spPr>
          <a:xfrm>
            <a:off x="6528167" y="1753644"/>
            <a:ext cx="384337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Basic TRA</a:t>
            </a:r>
          </a:p>
        </p:txBody>
      </p:sp>
      <p:pic>
        <p:nvPicPr>
          <p:cNvPr id="11" name="Picture 10">
            <a:extLst>
              <a:ext uri="{FF2B5EF4-FFF2-40B4-BE49-F238E27FC236}">
                <a16:creationId xmlns:a16="http://schemas.microsoft.com/office/drawing/2014/main" id="{72992036-697A-44E5-821E-FCF2E41A93AD}"/>
              </a:ext>
            </a:extLst>
          </p:cNvPr>
          <p:cNvPicPr>
            <a:picLocks noChangeAspect="1"/>
          </p:cNvPicPr>
          <p:nvPr/>
        </p:nvPicPr>
        <p:blipFill>
          <a:blip r:embed="rId3"/>
          <a:stretch>
            <a:fillRect/>
          </a:stretch>
        </p:blipFill>
        <p:spPr>
          <a:xfrm>
            <a:off x="959675" y="3870542"/>
            <a:ext cx="10272650" cy="651354"/>
          </a:xfrm>
          <a:prstGeom prst="rect">
            <a:avLst/>
          </a:prstGeom>
        </p:spPr>
      </p:pic>
      <p:pic>
        <p:nvPicPr>
          <p:cNvPr id="12" name="Picture 11">
            <a:extLst>
              <a:ext uri="{FF2B5EF4-FFF2-40B4-BE49-F238E27FC236}">
                <a16:creationId xmlns:a16="http://schemas.microsoft.com/office/drawing/2014/main" id="{32FD81FC-FDE2-44B4-A02E-FDE2D645CD9F}"/>
              </a:ext>
            </a:extLst>
          </p:cNvPr>
          <p:cNvPicPr>
            <a:picLocks noChangeAspect="1"/>
          </p:cNvPicPr>
          <p:nvPr/>
        </p:nvPicPr>
        <p:blipFill>
          <a:blip r:embed="rId4"/>
          <a:stretch>
            <a:fillRect/>
          </a:stretch>
        </p:blipFill>
        <p:spPr>
          <a:xfrm>
            <a:off x="1002917" y="5504893"/>
            <a:ext cx="10272650" cy="754768"/>
          </a:xfrm>
          <a:prstGeom prst="rect">
            <a:avLst/>
          </a:prstGeom>
        </p:spPr>
      </p:pic>
      <p:sp>
        <p:nvSpPr>
          <p:cNvPr id="13" name="TextBox 12">
            <a:extLst>
              <a:ext uri="{FF2B5EF4-FFF2-40B4-BE49-F238E27FC236}">
                <a16:creationId xmlns:a16="http://schemas.microsoft.com/office/drawing/2014/main" id="{18A3FAA1-BCA7-4CDC-8F98-8FFDEF347499}"/>
              </a:ext>
            </a:extLst>
          </p:cNvPr>
          <p:cNvSpPr txBox="1"/>
          <p:nvPr/>
        </p:nvSpPr>
        <p:spPr>
          <a:xfrm>
            <a:off x="4797468" y="3645074"/>
            <a:ext cx="2642992"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Additional TRA</a:t>
            </a:r>
          </a:p>
        </p:txBody>
      </p:sp>
      <p:sp>
        <p:nvSpPr>
          <p:cNvPr id="15" name="TextBox 14">
            <a:extLst>
              <a:ext uri="{FF2B5EF4-FFF2-40B4-BE49-F238E27FC236}">
                <a16:creationId xmlns:a16="http://schemas.microsoft.com/office/drawing/2014/main" id="{94B29D59-B033-4437-B1C7-2C26103446B2}"/>
              </a:ext>
            </a:extLst>
          </p:cNvPr>
          <p:cNvSpPr txBox="1"/>
          <p:nvPr/>
        </p:nvSpPr>
        <p:spPr>
          <a:xfrm>
            <a:off x="4584526" y="4493061"/>
            <a:ext cx="325052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 Year (or 52 weeks)</a:t>
            </a:r>
          </a:p>
        </p:txBody>
      </p:sp>
      <p:sp>
        <p:nvSpPr>
          <p:cNvPr id="16" name="TextBox 15">
            <a:extLst>
              <a:ext uri="{FF2B5EF4-FFF2-40B4-BE49-F238E27FC236}">
                <a16:creationId xmlns:a16="http://schemas.microsoft.com/office/drawing/2014/main" id="{134BD813-9591-4DF7-88F2-2EEF233BB5E5}"/>
              </a:ext>
            </a:extLst>
          </p:cNvPr>
          <p:cNvSpPr txBox="1"/>
          <p:nvPr/>
        </p:nvSpPr>
        <p:spPr>
          <a:xfrm>
            <a:off x="1528175" y="5221555"/>
            <a:ext cx="189143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Add. TRA</a:t>
            </a:r>
          </a:p>
        </p:txBody>
      </p:sp>
      <p:sp>
        <p:nvSpPr>
          <p:cNvPr id="17" name="TextBox 16">
            <a:extLst>
              <a:ext uri="{FF2B5EF4-FFF2-40B4-BE49-F238E27FC236}">
                <a16:creationId xmlns:a16="http://schemas.microsoft.com/office/drawing/2014/main" id="{924F1593-4025-44BE-8E6D-E1200304BB61}"/>
              </a:ext>
            </a:extLst>
          </p:cNvPr>
          <p:cNvSpPr txBox="1"/>
          <p:nvPr/>
        </p:nvSpPr>
        <p:spPr>
          <a:xfrm>
            <a:off x="1528175" y="6225940"/>
            <a:ext cx="189143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13 weeks</a:t>
            </a:r>
          </a:p>
        </p:txBody>
      </p:sp>
      <p:cxnSp>
        <p:nvCxnSpPr>
          <p:cNvPr id="19" name="Straight Connector 18">
            <a:extLst>
              <a:ext uri="{FF2B5EF4-FFF2-40B4-BE49-F238E27FC236}">
                <a16:creationId xmlns:a16="http://schemas.microsoft.com/office/drawing/2014/main" id="{E4F51081-1D55-4FB4-A67B-F15D4A1630EA}"/>
              </a:ext>
            </a:extLst>
          </p:cNvPr>
          <p:cNvCxnSpPr>
            <a:cxnSpLocks/>
          </p:cNvCxnSpPr>
          <p:nvPr/>
        </p:nvCxnSpPr>
        <p:spPr>
          <a:xfrm>
            <a:off x="3319397" y="5363738"/>
            <a:ext cx="0" cy="101201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D5E30CC-39D6-407F-8AF9-5AF6C33EE61B}"/>
              </a:ext>
            </a:extLst>
          </p:cNvPr>
          <p:cNvSpPr txBox="1"/>
          <p:nvPr/>
        </p:nvSpPr>
        <p:spPr>
          <a:xfrm>
            <a:off x="8625267" y="5192720"/>
            <a:ext cx="239977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Completion TRA</a:t>
            </a:r>
          </a:p>
        </p:txBody>
      </p:sp>
      <p:pic>
        <p:nvPicPr>
          <p:cNvPr id="9" name="Picture 8">
            <a:extLst>
              <a:ext uri="{FF2B5EF4-FFF2-40B4-BE49-F238E27FC236}">
                <a16:creationId xmlns:a16="http://schemas.microsoft.com/office/drawing/2014/main" id="{23A592CC-8483-48C0-A829-8B937D8F2083}"/>
              </a:ext>
            </a:extLst>
          </p:cNvPr>
          <p:cNvPicPr>
            <a:picLocks noChangeAspect="1"/>
          </p:cNvPicPr>
          <p:nvPr/>
        </p:nvPicPr>
        <p:blipFill>
          <a:blip r:embed="rId5"/>
          <a:stretch>
            <a:fillRect/>
          </a:stretch>
        </p:blipFill>
        <p:spPr>
          <a:xfrm>
            <a:off x="8560998" y="5332127"/>
            <a:ext cx="79255" cy="1146147"/>
          </a:xfrm>
          <a:prstGeom prst="rect">
            <a:avLst/>
          </a:prstGeom>
        </p:spPr>
      </p:pic>
      <p:sp>
        <p:nvSpPr>
          <p:cNvPr id="14" name="TextBox 13">
            <a:extLst>
              <a:ext uri="{FF2B5EF4-FFF2-40B4-BE49-F238E27FC236}">
                <a16:creationId xmlns:a16="http://schemas.microsoft.com/office/drawing/2014/main" id="{83AEEBA5-7E67-414B-B955-5C1CB5A68553}"/>
              </a:ext>
            </a:extLst>
          </p:cNvPr>
          <p:cNvSpPr txBox="1"/>
          <p:nvPr/>
        </p:nvSpPr>
        <p:spPr>
          <a:xfrm>
            <a:off x="9133607" y="6051456"/>
            <a:ext cx="189143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13 weeks</a:t>
            </a:r>
          </a:p>
        </p:txBody>
      </p:sp>
      <p:sp>
        <p:nvSpPr>
          <p:cNvPr id="18" name="TextBox 17">
            <a:extLst>
              <a:ext uri="{FF2B5EF4-FFF2-40B4-BE49-F238E27FC236}">
                <a16:creationId xmlns:a16="http://schemas.microsoft.com/office/drawing/2014/main" id="{D3BFDF99-F9DD-423D-9D1E-DE722DECBC43}"/>
              </a:ext>
            </a:extLst>
          </p:cNvPr>
          <p:cNvSpPr txBox="1"/>
          <p:nvPr/>
        </p:nvSpPr>
        <p:spPr>
          <a:xfrm>
            <a:off x="1841326" y="2755726"/>
            <a:ext cx="1816232"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6 Months</a:t>
            </a:r>
          </a:p>
        </p:txBody>
      </p:sp>
      <p:sp>
        <p:nvSpPr>
          <p:cNvPr id="20" name="TextBox 19">
            <a:extLst>
              <a:ext uri="{FF2B5EF4-FFF2-40B4-BE49-F238E27FC236}">
                <a16:creationId xmlns:a16="http://schemas.microsoft.com/office/drawing/2014/main" id="{DFE92BD8-315E-4D8F-A01C-3C282021E0A7}"/>
              </a:ext>
            </a:extLst>
          </p:cNvPr>
          <p:cNvSpPr txBox="1"/>
          <p:nvPr/>
        </p:nvSpPr>
        <p:spPr>
          <a:xfrm>
            <a:off x="5636712" y="2974931"/>
            <a:ext cx="914400" cy="914400"/>
          </a:xfrm>
          <a:prstGeom prst="rect">
            <a:avLst/>
          </a:prstGeom>
          <a:noFill/>
        </p:spPr>
        <p:txBody>
          <a:bodyPr wrap="square" rtlCol="0">
            <a:spAutoFit/>
          </a:bodyPr>
          <a:lstStyle/>
          <a:p>
            <a:endParaRPr lang="en-US" dirty="0"/>
          </a:p>
        </p:txBody>
      </p:sp>
      <p:sp>
        <p:nvSpPr>
          <p:cNvPr id="21" name="TextBox 20">
            <a:extLst>
              <a:ext uri="{FF2B5EF4-FFF2-40B4-BE49-F238E27FC236}">
                <a16:creationId xmlns:a16="http://schemas.microsoft.com/office/drawing/2014/main" id="{86B9672D-ADFB-47D9-ACC4-C1E4CADE3477}"/>
              </a:ext>
            </a:extLst>
          </p:cNvPr>
          <p:cNvSpPr txBox="1"/>
          <p:nvPr/>
        </p:nvSpPr>
        <p:spPr>
          <a:xfrm>
            <a:off x="6528167" y="2666421"/>
            <a:ext cx="218474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6 Months</a:t>
            </a:r>
          </a:p>
        </p:txBody>
      </p:sp>
      <p:sp>
        <p:nvSpPr>
          <p:cNvPr id="22" name="TextBox 21">
            <a:extLst>
              <a:ext uri="{FF2B5EF4-FFF2-40B4-BE49-F238E27FC236}">
                <a16:creationId xmlns:a16="http://schemas.microsoft.com/office/drawing/2014/main" id="{4BAE7899-BC98-4CDF-83AC-EA7FDF5F8F26}"/>
              </a:ext>
            </a:extLst>
          </p:cNvPr>
          <p:cNvSpPr txBox="1"/>
          <p:nvPr/>
        </p:nvSpPr>
        <p:spPr>
          <a:xfrm>
            <a:off x="4981183" y="6052217"/>
            <a:ext cx="2855934" cy="461665"/>
          </a:xfrm>
          <a:prstGeom prst="rect">
            <a:avLst/>
          </a:prstGeom>
          <a:noFill/>
        </p:spPr>
        <p:txBody>
          <a:bodyPr wrap="square" rtlCol="0">
            <a:spAutoFit/>
          </a:bodyPr>
          <a:lstStyle/>
          <a:p>
            <a:r>
              <a:rPr lang="en-US" sz="2400" b="1" u="sng" dirty="0">
                <a:latin typeface="Times New Roman" panose="02020603050405020304" pitchFamily="18" charset="0"/>
                <a:cs typeface="Times New Roman" panose="02020603050405020304" pitchFamily="18" charset="0"/>
              </a:rPr>
              <a:t>Potential Gap</a:t>
            </a:r>
          </a:p>
        </p:txBody>
      </p:sp>
    </p:spTree>
    <p:extLst>
      <p:ext uri="{BB962C8B-B14F-4D97-AF65-F5344CB8AC3E}">
        <p14:creationId xmlns:p14="http://schemas.microsoft.com/office/powerpoint/2010/main" val="2363548522"/>
      </p:ext>
    </p:extLst>
  </p:cSld>
  <p:clrMapOvr>
    <a:masterClrMapping/>
  </p:clrMapOvr>
  <mc:AlternateContent xmlns:mc="http://schemas.openxmlformats.org/markup-compatibility/2006" xmlns:p14="http://schemas.microsoft.com/office/powerpoint/2010/main">
    <mc:Choice Requires="p14">
      <p:transition spd="slow" p14:dur="2000" advTm="26475"/>
    </mc:Choice>
    <mc:Fallback xmlns="">
      <p:transition spd="slow" advTm="26475"/>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TRA payment lengths</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364847" y="1494262"/>
            <a:ext cx="9462306" cy="4939991"/>
          </a:xfrm>
        </p:spPr>
        <p:txBody>
          <a:bodyPr>
            <a:normAutofit/>
          </a:bodyPr>
          <a:lstStyle/>
          <a:p>
            <a:endParaRPr lang="en-US" b="1" dirty="0">
              <a:solidFill>
                <a:srgbClr val="002060"/>
              </a:solidFill>
            </a:endParaRPr>
          </a:p>
          <a:p>
            <a:r>
              <a:rPr lang="en-US" b="1" dirty="0">
                <a:solidFill>
                  <a:srgbClr val="002060"/>
                </a:solidFill>
              </a:rPr>
              <a:t>In essence you have the possibility of attending school for a period of 2 &amp; ½ years.  </a:t>
            </a:r>
          </a:p>
          <a:p>
            <a:endParaRPr lang="en-US" b="1" dirty="0">
              <a:solidFill>
                <a:srgbClr val="002060"/>
              </a:solidFill>
            </a:endParaRPr>
          </a:p>
          <a:p>
            <a:r>
              <a:rPr lang="en-US" b="1" dirty="0">
                <a:solidFill>
                  <a:srgbClr val="002060"/>
                </a:solidFill>
              </a:rPr>
              <a:t>All while receiving the same amount of money you did on Unemployment (this period includes the 6 months of UI).</a:t>
            </a:r>
          </a:p>
        </p:txBody>
      </p:sp>
    </p:spTree>
    <p:extLst>
      <p:ext uri="{BB962C8B-B14F-4D97-AF65-F5344CB8AC3E}">
        <p14:creationId xmlns:p14="http://schemas.microsoft.com/office/powerpoint/2010/main" val="3628429870"/>
      </p:ext>
    </p:extLst>
  </p:cSld>
  <p:clrMapOvr>
    <a:masterClrMapping/>
  </p:clrMapOvr>
  <mc:AlternateContent xmlns:mc="http://schemas.openxmlformats.org/markup-compatibility/2006" xmlns:p14="http://schemas.microsoft.com/office/powerpoint/2010/main">
    <mc:Choice Requires="p14">
      <p:transition spd="slow" p14:dur="2000" advTm="12166"/>
    </mc:Choice>
    <mc:Fallback xmlns="">
      <p:transition spd="slow" advTm="1216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Time limits to apply</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364847" y="1494262"/>
            <a:ext cx="9462306" cy="4939991"/>
          </a:xfrm>
        </p:spPr>
        <p:txBody>
          <a:bodyPr>
            <a:normAutofit/>
          </a:bodyPr>
          <a:lstStyle/>
          <a:p>
            <a:r>
              <a:rPr lang="en-US" b="1" dirty="0">
                <a:solidFill>
                  <a:srgbClr val="002060"/>
                </a:solidFill>
              </a:rPr>
              <a:t>There are time limits and requirements to apply for training so the most important thing you can do is communicate (soon!) with your LWIOA case managers.</a:t>
            </a:r>
          </a:p>
          <a:p>
            <a:endParaRPr lang="en-US" b="1" dirty="0">
              <a:solidFill>
                <a:srgbClr val="002060"/>
              </a:solidFill>
            </a:endParaRPr>
          </a:p>
          <a:p>
            <a:endParaRPr lang="en-US" b="1" dirty="0">
              <a:solidFill>
                <a:srgbClr val="002060"/>
              </a:solidFill>
            </a:endParaRPr>
          </a:p>
          <a:p>
            <a:r>
              <a:rPr lang="en-US" sz="4000" b="1" dirty="0">
                <a:solidFill>
                  <a:srgbClr val="002060"/>
                </a:solidFill>
              </a:rPr>
              <a:t>We recommend you make an appointment </a:t>
            </a:r>
            <a:r>
              <a:rPr lang="en-US" sz="4000" b="1" u="sng" dirty="0">
                <a:solidFill>
                  <a:srgbClr val="002060"/>
                </a:solidFill>
              </a:rPr>
              <a:t>today</a:t>
            </a:r>
            <a:r>
              <a:rPr lang="en-US" sz="4000" b="1" dirty="0">
                <a:solidFill>
                  <a:srgbClr val="002060"/>
                </a:solidFill>
              </a:rPr>
              <a:t>!!!!!!!!!!!!</a:t>
            </a:r>
          </a:p>
        </p:txBody>
      </p:sp>
    </p:spTree>
    <p:extLst>
      <p:ext uri="{BB962C8B-B14F-4D97-AF65-F5344CB8AC3E}">
        <p14:creationId xmlns:p14="http://schemas.microsoft.com/office/powerpoint/2010/main" val="297778628"/>
      </p:ext>
    </p:extLst>
  </p:cSld>
  <p:clrMapOvr>
    <a:masterClrMapping/>
  </p:clrMapOvr>
  <mc:AlternateContent xmlns:mc="http://schemas.openxmlformats.org/markup-compatibility/2006" xmlns:p14="http://schemas.microsoft.com/office/powerpoint/2010/main">
    <mc:Choice Requires="p14">
      <p:transition spd="slow" p14:dur="2000" advTm="39060"/>
    </mc:Choice>
    <mc:Fallback xmlns="">
      <p:transition spd="slow" advTm="3906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Legal responsibilities</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364847" y="1494262"/>
            <a:ext cx="9462306" cy="4939991"/>
          </a:xfrm>
        </p:spPr>
        <p:txBody>
          <a:bodyPr>
            <a:normAutofit/>
          </a:bodyPr>
          <a:lstStyle/>
          <a:p>
            <a:r>
              <a:rPr lang="en-US" b="1" dirty="0">
                <a:solidFill>
                  <a:srgbClr val="002060"/>
                </a:solidFill>
              </a:rPr>
              <a:t>Communicate with your Case Manager regularly.</a:t>
            </a:r>
          </a:p>
          <a:p>
            <a:endParaRPr lang="en-US" sz="4000" b="1" dirty="0">
              <a:solidFill>
                <a:srgbClr val="002060"/>
              </a:solidFill>
            </a:endParaRPr>
          </a:p>
          <a:p>
            <a:r>
              <a:rPr lang="en-US" sz="4000" b="1" dirty="0">
                <a:solidFill>
                  <a:srgbClr val="002060"/>
                </a:solidFill>
              </a:rPr>
              <a:t>Failure to do so or complete all required training could result in having to pay benefits back.</a:t>
            </a:r>
          </a:p>
        </p:txBody>
      </p:sp>
    </p:spTree>
    <p:extLst>
      <p:ext uri="{BB962C8B-B14F-4D97-AF65-F5344CB8AC3E}">
        <p14:creationId xmlns:p14="http://schemas.microsoft.com/office/powerpoint/2010/main" val="3000506205"/>
      </p:ext>
    </p:extLst>
  </p:cSld>
  <p:clrMapOvr>
    <a:masterClrMapping/>
  </p:clrMapOvr>
  <mc:AlternateContent xmlns:mc="http://schemas.openxmlformats.org/markup-compatibility/2006" xmlns:p14="http://schemas.microsoft.com/office/powerpoint/2010/main">
    <mc:Choice Requires="p14">
      <p:transition spd="slow" p14:dur="2000" advTm="33034"/>
    </mc:Choice>
    <mc:Fallback xmlns="">
      <p:transition spd="slow" advTm="3303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Additional beneficial info:</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364847" y="1494262"/>
            <a:ext cx="9462306" cy="4939991"/>
          </a:xfrm>
        </p:spPr>
        <p:txBody>
          <a:bodyPr>
            <a:normAutofit/>
          </a:bodyPr>
          <a:lstStyle/>
          <a:p>
            <a:r>
              <a:rPr lang="en-US" b="1" dirty="0">
                <a:solidFill>
                  <a:srgbClr val="002060"/>
                </a:solidFill>
              </a:rPr>
              <a:t>You can work while attending school to help stretch your dollar and keep food on the table.</a:t>
            </a:r>
          </a:p>
          <a:p>
            <a:endParaRPr lang="en-US" b="1" dirty="0">
              <a:solidFill>
                <a:srgbClr val="002060"/>
              </a:solidFill>
            </a:endParaRPr>
          </a:p>
          <a:p>
            <a:r>
              <a:rPr lang="en-US" b="1" u="sng" dirty="0">
                <a:solidFill>
                  <a:srgbClr val="002060"/>
                </a:solidFill>
              </a:rPr>
              <a:t>Once you get to TRA there is a bigger perk.</a:t>
            </a:r>
          </a:p>
          <a:p>
            <a:endParaRPr lang="en-US" b="1" u="sng" dirty="0">
              <a:solidFill>
                <a:srgbClr val="002060"/>
              </a:solidFill>
            </a:endParaRPr>
          </a:p>
          <a:p>
            <a:r>
              <a:rPr lang="en-US" b="1" dirty="0">
                <a:solidFill>
                  <a:srgbClr val="002060"/>
                </a:solidFill>
              </a:rPr>
              <a:t>But lets discuss how PT employment on UI works</a:t>
            </a:r>
          </a:p>
        </p:txBody>
      </p:sp>
    </p:spTree>
    <p:extLst>
      <p:ext uri="{BB962C8B-B14F-4D97-AF65-F5344CB8AC3E}">
        <p14:creationId xmlns:p14="http://schemas.microsoft.com/office/powerpoint/2010/main" val="1467918333"/>
      </p:ext>
    </p:extLst>
  </p:cSld>
  <p:clrMapOvr>
    <a:masterClrMapping/>
  </p:clrMapOvr>
  <mc:AlternateContent xmlns:mc="http://schemas.openxmlformats.org/markup-compatibility/2006" xmlns:p14="http://schemas.microsoft.com/office/powerpoint/2010/main">
    <mc:Choice Requires="p14">
      <p:transition spd="slow" p14:dur="2000" advTm="15807"/>
    </mc:Choice>
    <mc:Fallback xmlns="">
      <p:transition spd="slow" advTm="15807"/>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Additional beneficial info:</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364847" y="1494262"/>
            <a:ext cx="9462306" cy="4939991"/>
          </a:xfrm>
        </p:spPr>
        <p:txBody>
          <a:bodyPr>
            <a:normAutofit lnSpcReduction="10000"/>
          </a:bodyPr>
          <a:lstStyle/>
          <a:p>
            <a:r>
              <a:rPr lang="en-US" b="1" u="sng" dirty="0">
                <a:solidFill>
                  <a:srgbClr val="002060"/>
                </a:solidFill>
              </a:rPr>
              <a:t>Two main rules for working and receiving UI:</a:t>
            </a:r>
          </a:p>
          <a:p>
            <a:endParaRPr lang="en-US" b="1" u="sng" dirty="0">
              <a:solidFill>
                <a:srgbClr val="002060"/>
              </a:solidFill>
            </a:endParaRPr>
          </a:p>
          <a:p>
            <a:pPr marL="514350" indent="-514350">
              <a:buAutoNum type="arabicPeriod"/>
            </a:pPr>
            <a:r>
              <a:rPr lang="en-US" b="1" dirty="0">
                <a:solidFill>
                  <a:srgbClr val="002060"/>
                </a:solidFill>
              </a:rPr>
              <a:t>Communicate with your Case Manager and get the appropriate authorization.</a:t>
            </a:r>
          </a:p>
          <a:p>
            <a:pPr marL="514350" indent="-514350">
              <a:buAutoNum type="arabicPeriod"/>
            </a:pPr>
            <a:endParaRPr lang="en-US" b="1" dirty="0">
              <a:solidFill>
                <a:srgbClr val="002060"/>
              </a:solidFill>
            </a:endParaRPr>
          </a:p>
          <a:p>
            <a:pPr marL="514350" indent="-514350">
              <a:buAutoNum type="arabicPeriod"/>
            </a:pPr>
            <a:endParaRPr lang="en-US" b="1" dirty="0">
              <a:solidFill>
                <a:srgbClr val="002060"/>
              </a:solidFill>
            </a:endParaRPr>
          </a:p>
          <a:p>
            <a:pPr marL="514350" indent="-514350">
              <a:buAutoNum type="arabicPeriod"/>
            </a:pPr>
            <a:r>
              <a:rPr lang="en-US" b="1" dirty="0">
                <a:solidFill>
                  <a:srgbClr val="002060"/>
                </a:solidFill>
              </a:rPr>
              <a:t>You </a:t>
            </a:r>
            <a:r>
              <a:rPr lang="en-US" b="1" u="sng" dirty="0">
                <a:solidFill>
                  <a:srgbClr val="002060"/>
                </a:solidFill>
              </a:rPr>
              <a:t>must</a:t>
            </a:r>
            <a:r>
              <a:rPr lang="en-US" b="1" dirty="0">
                <a:solidFill>
                  <a:srgbClr val="002060"/>
                </a:solidFill>
              </a:rPr>
              <a:t> be working PT and earning under your WBA.</a:t>
            </a:r>
          </a:p>
          <a:p>
            <a:pPr marL="514350" indent="-514350">
              <a:buAutoNum type="arabicPeriod"/>
            </a:pPr>
            <a:endParaRPr lang="en-US" b="1" dirty="0">
              <a:solidFill>
                <a:srgbClr val="002060"/>
              </a:solidFill>
            </a:endParaRPr>
          </a:p>
          <a:p>
            <a:r>
              <a:rPr lang="en-US" b="1" u="sng" dirty="0">
                <a:solidFill>
                  <a:srgbClr val="002060"/>
                </a:solidFill>
              </a:rPr>
              <a:t>WBA (Weekly Benefit Amount)</a:t>
            </a:r>
            <a:r>
              <a:rPr lang="en-US" b="1" dirty="0">
                <a:solidFill>
                  <a:srgbClr val="002060"/>
                </a:solidFill>
              </a:rPr>
              <a:t>-How much you are determined to receive on UI, not including dependent allowances.</a:t>
            </a:r>
          </a:p>
        </p:txBody>
      </p:sp>
    </p:spTree>
    <p:extLst>
      <p:ext uri="{BB962C8B-B14F-4D97-AF65-F5344CB8AC3E}">
        <p14:creationId xmlns:p14="http://schemas.microsoft.com/office/powerpoint/2010/main" val="1776149254"/>
      </p:ext>
    </p:extLst>
  </p:cSld>
  <p:clrMapOvr>
    <a:masterClrMapping/>
  </p:clrMapOvr>
  <mc:AlternateContent xmlns:mc="http://schemas.openxmlformats.org/markup-compatibility/2006" xmlns:p14="http://schemas.microsoft.com/office/powerpoint/2010/main">
    <mc:Choice Requires="p14">
      <p:transition spd="slow" p14:dur="2000" advTm="29093"/>
    </mc:Choice>
    <mc:Fallback xmlns="">
      <p:transition spd="slow" advTm="29093"/>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PT work and benefits on UI</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613776" y="1907620"/>
            <a:ext cx="2455102" cy="622637"/>
          </a:xfrm>
        </p:spPr>
        <p:txBody>
          <a:bodyPr>
            <a:normAutofit/>
          </a:bodyPr>
          <a:lstStyle/>
          <a:p>
            <a:pPr marL="0" indent="0">
              <a:buNone/>
            </a:pPr>
            <a:r>
              <a:rPr lang="en-US" b="1" dirty="0">
                <a:solidFill>
                  <a:srgbClr val="002060"/>
                </a:solidFill>
              </a:rPr>
              <a:t>WBA $200.00</a:t>
            </a:r>
          </a:p>
          <a:p>
            <a:pPr marL="0" indent="0">
              <a:buNone/>
            </a:pPr>
            <a:endParaRPr lang="en-US" b="1" dirty="0">
              <a:solidFill>
                <a:srgbClr val="002060"/>
              </a:solidFill>
            </a:endParaRPr>
          </a:p>
          <a:p>
            <a:pPr marL="0" indent="0">
              <a:buNone/>
            </a:pPr>
            <a:endParaRPr lang="en-US" b="1" dirty="0">
              <a:solidFill>
                <a:srgbClr val="002060"/>
              </a:solidFill>
            </a:endParaRPr>
          </a:p>
          <a:p>
            <a:pPr marL="0" indent="0">
              <a:buNone/>
            </a:pPr>
            <a:endParaRPr lang="en-US" b="1" dirty="0">
              <a:solidFill>
                <a:srgbClr val="002060"/>
              </a:solidFill>
            </a:endParaRPr>
          </a:p>
          <a:p>
            <a:pPr marL="0" indent="0">
              <a:buNone/>
            </a:pPr>
            <a:endParaRPr lang="en-US" b="1" dirty="0">
              <a:solidFill>
                <a:srgbClr val="002060"/>
              </a:solidFill>
            </a:endParaRPr>
          </a:p>
        </p:txBody>
      </p:sp>
      <p:sp>
        <p:nvSpPr>
          <p:cNvPr id="4" name="TextBox 3">
            <a:extLst>
              <a:ext uri="{FF2B5EF4-FFF2-40B4-BE49-F238E27FC236}">
                <a16:creationId xmlns:a16="http://schemas.microsoft.com/office/drawing/2014/main" id="{419A872A-47F5-41A8-9059-3E9F2F0C8EC5}"/>
              </a:ext>
            </a:extLst>
          </p:cNvPr>
          <p:cNvSpPr txBox="1"/>
          <p:nvPr/>
        </p:nvSpPr>
        <p:spPr>
          <a:xfrm>
            <a:off x="613776" y="3945699"/>
            <a:ext cx="2455102" cy="523220"/>
          </a:xfrm>
          <a:prstGeom prst="rect">
            <a:avLst/>
          </a:prstGeom>
          <a:noFill/>
        </p:spPr>
        <p:txBody>
          <a:bodyPr wrap="square" rtlCol="0">
            <a:spAutoFit/>
          </a:bodyPr>
          <a:lstStyle/>
          <a:p>
            <a:r>
              <a:rPr lang="en-US" sz="2800" b="1" dirty="0">
                <a:solidFill>
                  <a:schemeClr val="accent1">
                    <a:lumMod val="50000"/>
                  </a:schemeClr>
                </a:solidFill>
              </a:rPr>
              <a:t>½ way-$100.00</a:t>
            </a:r>
          </a:p>
        </p:txBody>
      </p:sp>
      <p:sp>
        <p:nvSpPr>
          <p:cNvPr id="5" name="Arrow: Down 4">
            <a:extLst>
              <a:ext uri="{FF2B5EF4-FFF2-40B4-BE49-F238E27FC236}">
                <a16:creationId xmlns:a16="http://schemas.microsoft.com/office/drawing/2014/main" id="{7F8FFD4B-6003-4E0B-9562-BBFD65D2E52F}"/>
              </a:ext>
            </a:extLst>
          </p:cNvPr>
          <p:cNvSpPr/>
          <p:nvPr/>
        </p:nvSpPr>
        <p:spPr>
          <a:xfrm>
            <a:off x="3144033" y="4174831"/>
            <a:ext cx="350730" cy="10861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45A97FAE-16B4-48B8-A1F3-DA2051483385}"/>
              </a:ext>
            </a:extLst>
          </p:cNvPr>
          <p:cNvSpPr/>
          <p:nvPr/>
        </p:nvSpPr>
        <p:spPr>
          <a:xfrm rot="10800000">
            <a:off x="3144032" y="2984857"/>
            <a:ext cx="350730" cy="10861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E38120F-99F2-437E-961C-1DF088E7A020}"/>
              </a:ext>
            </a:extLst>
          </p:cNvPr>
          <p:cNvSpPr txBox="1"/>
          <p:nvPr/>
        </p:nvSpPr>
        <p:spPr>
          <a:xfrm>
            <a:off x="3657599" y="2974931"/>
            <a:ext cx="7616143" cy="523220"/>
          </a:xfrm>
          <a:prstGeom prst="rect">
            <a:avLst/>
          </a:prstGeom>
          <a:noFill/>
        </p:spPr>
        <p:txBody>
          <a:bodyPr wrap="square" rtlCol="0">
            <a:spAutoFit/>
          </a:bodyPr>
          <a:lstStyle/>
          <a:p>
            <a:r>
              <a:rPr lang="en-US" sz="2800" dirty="0">
                <a:solidFill>
                  <a:schemeClr val="accent1">
                    <a:lumMod val="50000"/>
                  </a:schemeClr>
                </a:solidFill>
              </a:rPr>
              <a:t>Earn $101.00-removes $1.00=payment of $199.00</a:t>
            </a:r>
          </a:p>
        </p:txBody>
      </p:sp>
      <p:sp>
        <p:nvSpPr>
          <p:cNvPr id="9" name="TextBox 8">
            <a:extLst>
              <a:ext uri="{FF2B5EF4-FFF2-40B4-BE49-F238E27FC236}">
                <a16:creationId xmlns:a16="http://schemas.microsoft.com/office/drawing/2014/main" id="{2C2128C4-3D46-4104-A9F7-9053F79A4671}"/>
              </a:ext>
            </a:extLst>
          </p:cNvPr>
          <p:cNvSpPr txBox="1"/>
          <p:nvPr/>
        </p:nvSpPr>
        <p:spPr>
          <a:xfrm>
            <a:off x="3657600" y="4737712"/>
            <a:ext cx="7716352" cy="954107"/>
          </a:xfrm>
          <a:prstGeom prst="rect">
            <a:avLst/>
          </a:prstGeom>
          <a:noFill/>
        </p:spPr>
        <p:txBody>
          <a:bodyPr wrap="square" rtlCol="0">
            <a:spAutoFit/>
          </a:bodyPr>
          <a:lstStyle/>
          <a:p>
            <a:r>
              <a:rPr lang="en-US" sz="2800" dirty="0">
                <a:solidFill>
                  <a:schemeClr val="accent1">
                    <a:lumMod val="50000"/>
                  </a:schemeClr>
                </a:solidFill>
              </a:rPr>
              <a:t>Earn $99.00-under ½ way point, no money removed =payment of $200.00</a:t>
            </a:r>
          </a:p>
        </p:txBody>
      </p:sp>
    </p:spTree>
    <p:extLst>
      <p:ext uri="{BB962C8B-B14F-4D97-AF65-F5344CB8AC3E}">
        <p14:creationId xmlns:p14="http://schemas.microsoft.com/office/powerpoint/2010/main" val="1280621907"/>
      </p:ext>
    </p:extLst>
  </p:cSld>
  <p:clrMapOvr>
    <a:masterClrMapping/>
  </p:clrMapOvr>
  <mc:AlternateContent xmlns:mc="http://schemas.openxmlformats.org/markup-compatibility/2006" xmlns:p14="http://schemas.microsoft.com/office/powerpoint/2010/main">
    <mc:Choice Requires="p14">
      <p:transition spd="slow" p14:dur="2000" advTm="49207"/>
    </mc:Choice>
    <mc:Fallback xmlns="">
      <p:transition spd="slow" advTm="49207"/>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PT work and </a:t>
            </a:r>
            <a:r>
              <a:rPr lang="en-US" u="sng" dirty="0"/>
              <a:t>TRA benefits</a:t>
            </a:r>
            <a:endParaRPr lang="en-US" dirty="0"/>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364847" y="1494262"/>
            <a:ext cx="9462306" cy="622637"/>
          </a:xfrm>
        </p:spPr>
        <p:txBody>
          <a:bodyPr>
            <a:normAutofit/>
          </a:bodyPr>
          <a:lstStyle/>
          <a:p>
            <a:pPr marL="0" indent="0">
              <a:buNone/>
            </a:pPr>
            <a:endParaRPr lang="en-US" b="1" dirty="0">
              <a:solidFill>
                <a:srgbClr val="002060"/>
              </a:solidFill>
            </a:endParaRPr>
          </a:p>
          <a:p>
            <a:pPr marL="0" indent="0">
              <a:buNone/>
            </a:pPr>
            <a:endParaRPr lang="en-US" b="1" dirty="0">
              <a:solidFill>
                <a:srgbClr val="002060"/>
              </a:solidFill>
            </a:endParaRPr>
          </a:p>
          <a:p>
            <a:pPr marL="0" indent="0">
              <a:buNone/>
            </a:pPr>
            <a:endParaRPr lang="en-US" b="1" dirty="0">
              <a:solidFill>
                <a:srgbClr val="002060"/>
              </a:solidFill>
            </a:endParaRPr>
          </a:p>
          <a:p>
            <a:pPr marL="0" indent="0">
              <a:buNone/>
            </a:pPr>
            <a:endParaRPr lang="en-US" b="1" dirty="0">
              <a:solidFill>
                <a:srgbClr val="002060"/>
              </a:solidFill>
            </a:endParaRPr>
          </a:p>
        </p:txBody>
      </p:sp>
      <p:sp>
        <p:nvSpPr>
          <p:cNvPr id="9" name="TextBox 8">
            <a:extLst>
              <a:ext uri="{FF2B5EF4-FFF2-40B4-BE49-F238E27FC236}">
                <a16:creationId xmlns:a16="http://schemas.microsoft.com/office/drawing/2014/main" id="{2C2128C4-3D46-4104-A9F7-9053F79A4671}"/>
              </a:ext>
            </a:extLst>
          </p:cNvPr>
          <p:cNvSpPr txBox="1"/>
          <p:nvPr/>
        </p:nvSpPr>
        <p:spPr>
          <a:xfrm>
            <a:off x="918258" y="1494263"/>
            <a:ext cx="10455694" cy="3970318"/>
          </a:xfrm>
          <a:prstGeom prst="rect">
            <a:avLst/>
          </a:prstGeom>
          <a:noFill/>
        </p:spPr>
        <p:txBody>
          <a:bodyPr wrap="square" rtlCol="0">
            <a:spAutoFit/>
          </a:bodyPr>
          <a:lstStyle/>
          <a:p>
            <a:r>
              <a:rPr lang="en-US" sz="2800" dirty="0">
                <a:solidFill>
                  <a:schemeClr val="accent1">
                    <a:lumMod val="50000"/>
                  </a:schemeClr>
                </a:solidFill>
              </a:rPr>
              <a:t>Once on TRA the rules for PT earnings changes.</a:t>
            </a:r>
          </a:p>
          <a:p>
            <a:endParaRPr lang="en-US" sz="2800" dirty="0">
              <a:solidFill>
                <a:schemeClr val="accent1">
                  <a:lumMod val="50000"/>
                </a:schemeClr>
              </a:solidFill>
            </a:endParaRPr>
          </a:p>
          <a:p>
            <a:endParaRPr lang="en-US" sz="2800" dirty="0">
              <a:solidFill>
                <a:schemeClr val="accent1">
                  <a:lumMod val="50000"/>
                </a:schemeClr>
              </a:solidFill>
            </a:endParaRPr>
          </a:p>
          <a:p>
            <a:r>
              <a:rPr lang="en-US" sz="2800" dirty="0">
                <a:solidFill>
                  <a:schemeClr val="accent1">
                    <a:lumMod val="50000"/>
                  </a:schemeClr>
                </a:solidFill>
              </a:rPr>
              <a:t>Now you can earn up to 1.5 times your WBA before they remove any money from your payment.</a:t>
            </a:r>
          </a:p>
          <a:p>
            <a:endParaRPr lang="en-US" sz="2800" dirty="0">
              <a:solidFill>
                <a:schemeClr val="accent1">
                  <a:lumMod val="50000"/>
                </a:schemeClr>
              </a:solidFill>
            </a:endParaRPr>
          </a:p>
          <a:p>
            <a:endParaRPr lang="en-US" sz="2800" dirty="0">
              <a:solidFill>
                <a:schemeClr val="accent1">
                  <a:lumMod val="50000"/>
                </a:schemeClr>
              </a:solidFill>
            </a:endParaRPr>
          </a:p>
          <a:p>
            <a:r>
              <a:rPr lang="en-US" sz="2800" dirty="0">
                <a:solidFill>
                  <a:schemeClr val="accent1">
                    <a:lumMod val="50000"/>
                  </a:schemeClr>
                </a:solidFill>
              </a:rPr>
              <a:t>You can earn up to 2 times your WBA before they cancel that week’s benefit. (It must still be PT work)</a:t>
            </a:r>
          </a:p>
        </p:txBody>
      </p:sp>
    </p:spTree>
    <p:extLst>
      <p:ext uri="{BB962C8B-B14F-4D97-AF65-F5344CB8AC3E}">
        <p14:creationId xmlns:p14="http://schemas.microsoft.com/office/powerpoint/2010/main" val="2445838644"/>
      </p:ext>
    </p:extLst>
  </p:cSld>
  <p:clrMapOvr>
    <a:masterClrMapping/>
  </p:clrMapOvr>
  <mc:AlternateContent xmlns:mc="http://schemas.openxmlformats.org/markup-compatibility/2006" xmlns:p14="http://schemas.microsoft.com/office/powerpoint/2010/main">
    <mc:Choice Requires="p14">
      <p:transition spd="slow" p14:dur="2000" advTm="21505"/>
    </mc:Choice>
    <mc:Fallback xmlns="">
      <p:transition spd="slow" advTm="2150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96FDA2D-8A13-4801-B81B-4CA152740CA3}"/>
              </a:ext>
            </a:extLst>
          </p:cNvPr>
          <p:cNvSpPr>
            <a:spLocks noGrp="1"/>
          </p:cNvSpPr>
          <p:nvPr>
            <p:ph type="title"/>
          </p:nvPr>
        </p:nvSpPr>
        <p:spPr>
          <a:xfrm>
            <a:off x="3211010" y="610865"/>
            <a:ext cx="7616143" cy="561049"/>
          </a:xfrm>
        </p:spPr>
        <p:txBody>
          <a:bodyPr>
            <a:noAutofit/>
          </a:bodyPr>
          <a:lstStyle/>
          <a:p>
            <a:pPr algn="ctr"/>
            <a:r>
              <a:rPr lang="en-US" dirty="0">
                <a:solidFill>
                  <a:srgbClr val="002060"/>
                </a:solidFill>
              </a:rPr>
              <a:t>WELCOME</a:t>
            </a:r>
          </a:p>
        </p:txBody>
      </p:sp>
      <p:sp>
        <p:nvSpPr>
          <p:cNvPr id="3" name="Content Placeholder 2">
            <a:extLst>
              <a:ext uri="{FF2B5EF4-FFF2-40B4-BE49-F238E27FC236}">
                <a16:creationId xmlns:a16="http://schemas.microsoft.com/office/drawing/2014/main" id="{ECFBD38E-3B3E-4BDB-913C-C10916079545}"/>
              </a:ext>
            </a:extLst>
          </p:cNvPr>
          <p:cNvSpPr>
            <a:spLocks noGrp="1"/>
          </p:cNvSpPr>
          <p:nvPr>
            <p:ph idx="1"/>
          </p:nvPr>
        </p:nvSpPr>
        <p:spPr>
          <a:xfrm>
            <a:off x="838200" y="1482547"/>
            <a:ext cx="10515600" cy="797190"/>
          </a:xfrm>
        </p:spPr>
        <p:txBody>
          <a:bodyPr>
            <a:noAutofit/>
          </a:bodyPr>
          <a:lstStyle/>
          <a:p>
            <a:r>
              <a:rPr lang="en-US" sz="2400" b="1" dirty="0">
                <a:solidFill>
                  <a:srgbClr val="002060"/>
                </a:solidFill>
              </a:rPr>
              <a:t>Does anyone know what we (IDES) are here to talk about today?</a:t>
            </a:r>
          </a:p>
        </p:txBody>
      </p:sp>
      <p:sp>
        <p:nvSpPr>
          <p:cNvPr id="4" name="Oval 3">
            <a:extLst>
              <a:ext uri="{FF2B5EF4-FFF2-40B4-BE49-F238E27FC236}">
                <a16:creationId xmlns:a16="http://schemas.microsoft.com/office/drawing/2014/main" id="{7C816D97-67B5-4905-85C6-4B5B0A2DE930}"/>
              </a:ext>
            </a:extLst>
          </p:cNvPr>
          <p:cNvSpPr/>
          <p:nvPr/>
        </p:nvSpPr>
        <p:spPr>
          <a:xfrm>
            <a:off x="4734839" y="3269293"/>
            <a:ext cx="2592888" cy="2805830"/>
          </a:xfrm>
          <a:prstGeom prst="ellipse">
            <a:avLst/>
          </a:prstGeom>
          <a:noFill/>
          <a:effectLst>
            <a:glow rad="635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a:t>
            </a:r>
          </a:p>
        </p:txBody>
      </p:sp>
      <p:sp>
        <p:nvSpPr>
          <p:cNvPr id="5" name="TextBox 4">
            <a:extLst>
              <a:ext uri="{FF2B5EF4-FFF2-40B4-BE49-F238E27FC236}">
                <a16:creationId xmlns:a16="http://schemas.microsoft.com/office/drawing/2014/main" id="{AFD9C2AB-B459-4C31-B635-AEFF878B4E5D}"/>
              </a:ext>
            </a:extLst>
          </p:cNvPr>
          <p:cNvSpPr txBox="1"/>
          <p:nvPr/>
        </p:nvSpPr>
        <p:spPr>
          <a:xfrm>
            <a:off x="5235878" y="2974929"/>
            <a:ext cx="2279737" cy="3170099"/>
          </a:xfrm>
          <a:prstGeom prst="rect">
            <a:avLst/>
          </a:prstGeom>
          <a:noFill/>
        </p:spPr>
        <p:txBody>
          <a:bodyPr wrap="square" rtlCol="0">
            <a:spAutoFit/>
          </a:bodyPr>
          <a:lstStyle/>
          <a:p>
            <a:r>
              <a:rPr lang="en-US" sz="20000" dirty="0">
                <a:latin typeface="Times New Roman" panose="02020603050405020304" pitchFamily="18" charset="0"/>
                <a:cs typeface="Times New Roman" panose="02020603050405020304" pitchFamily="18" charset="0"/>
              </a:rPr>
              <a:t>$</a:t>
            </a:r>
          </a:p>
        </p:txBody>
      </p:sp>
    </p:spTree>
    <p:custDataLst>
      <p:tags r:id="rId1"/>
    </p:custDataLst>
    <p:extLst>
      <p:ext uri="{BB962C8B-B14F-4D97-AF65-F5344CB8AC3E}">
        <p14:creationId xmlns:p14="http://schemas.microsoft.com/office/powerpoint/2010/main" val="1365681434"/>
      </p:ext>
    </p:extLst>
  </p:cSld>
  <p:clrMapOvr>
    <a:masterClrMapping/>
  </p:clrMapOvr>
  <mc:AlternateContent xmlns:mc="http://schemas.openxmlformats.org/markup-compatibility/2006" xmlns:p14="http://schemas.microsoft.com/office/powerpoint/2010/main">
    <mc:Choice Requires="p14">
      <p:transition spd="slow" p14:dur="2000" advTm="12972"/>
    </mc:Choice>
    <mc:Fallback xmlns="">
      <p:transition spd="slow" advTm="129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PT work and </a:t>
            </a:r>
            <a:r>
              <a:rPr lang="en-US" u="sng" dirty="0"/>
              <a:t>TRA Benefits</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350730" y="5691819"/>
            <a:ext cx="2455102" cy="622637"/>
          </a:xfrm>
        </p:spPr>
        <p:txBody>
          <a:bodyPr>
            <a:normAutofit/>
          </a:bodyPr>
          <a:lstStyle/>
          <a:p>
            <a:pPr marL="0" indent="0">
              <a:buNone/>
            </a:pPr>
            <a:r>
              <a:rPr lang="en-US" b="1" dirty="0">
                <a:solidFill>
                  <a:srgbClr val="002060"/>
                </a:solidFill>
              </a:rPr>
              <a:t>WBA $200.00</a:t>
            </a:r>
          </a:p>
          <a:p>
            <a:pPr marL="0" indent="0">
              <a:buNone/>
            </a:pPr>
            <a:endParaRPr lang="en-US" b="1" dirty="0">
              <a:solidFill>
                <a:srgbClr val="002060"/>
              </a:solidFill>
            </a:endParaRPr>
          </a:p>
          <a:p>
            <a:pPr marL="0" indent="0">
              <a:buNone/>
            </a:pPr>
            <a:endParaRPr lang="en-US" b="1" dirty="0">
              <a:solidFill>
                <a:srgbClr val="002060"/>
              </a:solidFill>
            </a:endParaRPr>
          </a:p>
          <a:p>
            <a:pPr marL="0" indent="0">
              <a:buNone/>
            </a:pPr>
            <a:endParaRPr lang="en-US" b="1" dirty="0">
              <a:solidFill>
                <a:srgbClr val="002060"/>
              </a:solidFill>
            </a:endParaRPr>
          </a:p>
          <a:p>
            <a:pPr marL="0" indent="0">
              <a:buNone/>
            </a:pPr>
            <a:endParaRPr lang="en-US" b="1" dirty="0">
              <a:solidFill>
                <a:srgbClr val="002060"/>
              </a:solidFill>
            </a:endParaRPr>
          </a:p>
        </p:txBody>
      </p:sp>
      <p:sp>
        <p:nvSpPr>
          <p:cNvPr id="4" name="TextBox 3">
            <a:extLst>
              <a:ext uri="{FF2B5EF4-FFF2-40B4-BE49-F238E27FC236}">
                <a16:creationId xmlns:a16="http://schemas.microsoft.com/office/drawing/2014/main" id="{419A872A-47F5-41A8-9059-3E9F2F0C8EC5}"/>
              </a:ext>
            </a:extLst>
          </p:cNvPr>
          <p:cNvSpPr txBox="1"/>
          <p:nvPr/>
        </p:nvSpPr>
        <p:spPr>
          <a:xfrm>
            <a:off x="200416" y="3945699"/>
            <a:ext cx="3010594" cy="523220"/>
          </a:xfrm>
          <a:prstGeom prst="rect">
            <a:avLst/>
          </a:prstGeom>
          <a:noFill/>
        </p:spPr>
        <p:txBody>
          <a:bodyPr wrap="square" rtlCol="0">
            <a:spAutoFit/>
          </a:bodyPr>
          <a:lstStyle/>
          <a:p>
            <a:r>
              <a:rPr lang="en-US" sz="2800" b="1" dirty="0">
                <a:solidFill>
                  <a:schemeClr val="accent1">
                    <a:lumMod val="50000"/>
                  </a:schemeClr>
                </a:solidFill>
              </a:rPr>
              <a:t>1.5 x WBA-$300.00</a:t>
            </a:r>
          </a:p>
        </p:txBody>
      </p:sp>
      <p:sp>
        <p:nvSpPr>
          <p:cNvPr id="5" name="Arrow: Down 4">
            <a:extLst>
              <a:ext uri="{FF2B5EF4-FFF2-40B4-BE49-F238E27FC236}">
                <a16:creationId xmlns:a16="http://schemas.microsoft.com/office/drawing/2014/main" id="{7F8FFD4B-6003-4E0B-9562-BBFD65D2E52F}"/>
              </a:ext>
            </a:extLst>
          </p:cNvPr>
          <p:cNvSpPr/>
          <p:nvPr/>
        </p:nvSpPr>
        <p:spPr>
          <a:xfrm>
            <a:off x="3144033" y="4174831"/>
            <a:ext cx="350730" cy="10861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45A97FAE-16B4-48B8-A1F3-DA2051483385}"/>
              </a:ext>
            </a:extLst>
          </p:cNvPr>
          <p:cNvSpPr/>
          <p:nvPr/>
        </p:nvSpPr>
        <p:spPr>
          <a:xfrm rot="10800000">
            <a:off x="3144032" y="2984857"/>
            <a:ext cx="350730" cy="10861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E38120F-99F2-437E-961C-1DF088E7A020}"/>
              </a:ext>
            </a:extLst>
          </p:cNvPr>
          <p:cNvSpPr txBox="1"/>
          <p:nvPr/>
        </p:nvSpPr>
        <p:spPr>
          <a:xfrm>
            <a:off x="3657599" y="2974931"/>
            <a:ext cx="7616143" cy="523220"/>
          </a:xfrm>
          <a:prstGeom prst="rect">
            <a:avLst/>
          </a:prstGeom>
          <a:noFill/>
        </p:spPr>
        <p:txBody>
          <a:bodyPr wrap="square" rtlCol="0">
            <a:spAutoFit/>
          </a:bodyPr>
          <a:lstStyle/>
          <a:p>
            <a:r>
              <a:rPr lang="en-US" sz="2800" dirty="0">
                <a:solidFill>
                  <a:schemeClr val="accent1">
                    <a:lumMod val="50000"/>
                  </a:schemeClr>
                </a:solidFill>
              </a:rPr>
              <a:t>Earn $301.00-removes $1.00=payment of $199.00</a:t>
            </a:r>
          </a:p>
        </p:txBody>
      </p:sp>
      <p:sp>
        <p:nvSpPr>
          <p:cNvPr id="9" name="TextBox 8">
            <a:extLst>
              <a:ext uri="{FF2B5EF4-FFF2-40B4-BE49-F238E27FC236}">
                <a16:creationId xmlns:a16="http://schemas.microsoft.com/office/drawing/2014/main" id="{2C2128C4-3D46-4104-A9F7-9053F79A4671}"/>
              </a:ext>
            </a:extLst>
          </p:cNvPr>
          <p:cNvSpPr txBox="1"/>
          <p:nvPr/>
        </p:nvSpPr>
        <p:spPr>
          <a:xfrm>
            <a:off x="3657600" y="4737712"/>
            <a:ext cx="7716352" cy="954107"/>
          </a:xfrm>
          <a:prstGeom prst="rect">
            <a:avLst/>
          </a:prstGeom>
          <a:noFill/>
        </p:spPr>
        <p:txBody>
          <a:bodyPr wrap="square" rtlCol="0">
            <a:spAutoFit/>
          </a:bodyPr>
          <a:lstStyle/>
          <a:p>
            <a:r>
              <a:rPr lang="en-US" sz="2800" dirty="0">
                <a:solidFill>
                  <a:schemeClr val="accent1">
                    <a:lumMod val="50000"/>
                  </a:schemeClr>
                </a:solidFill>
              </a:rPr>
              <a:t>Earn $299.00-under 1.5 point, no money removed =payment of $200.00</a:t>
            </a:r>
          </a:p>
        </p:txBody>
      </p:sp>
    </p:spTree>
    <p:extLst>
      <p:ext uri="{BB962C8B-B14F-4D97-AF65-F5344CB8AC3E}">
        <p14:creationId xmlns:p14="http://schemas.microsoft.com/office/powerpoint/2010/main" val="628865240"/>
      </p:ext>
    </p:extLst>
  </p:cSld>
  <p:clrMapOvr>
    <a:masterClrMapping/>
  </p:clrMapOvr>
  <mc:AlternateContent xmlns:mc="http://schemas.openxmlformats.org/markup-compatibility/2006" xmlns:p14="http://schemas.microsoft.com/office/powerpoint/2010/main">
    <mc:Choice Requires="p14">
      <p:transition spd="slow" p14:dur="2000" advTm="73693"/>
    </mc:Choice>
    <mc:Fallback xmlns="">
      <p:transition spd="slow" advTm="73693"/>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747131"/>
            <a:ext cx="7616143" cy="883398"/>
          </a:xfrm>
        </p:spPr>
        <p:txBody>
          <a:bodyPr>
            <a:noAutofit/>
          </a:bodyPr>
          <a:lstStyle/>
          <a:p>
            <a:pPr algn="ctr"/>
            <a:r>
              <a:rPr lang="en-US" sz="3600" dirty="0"/>
              <a:t>RTAA </a:t>
            </a:r>
            <a:r>
              <a:rPr lang="en-US" sz="2800" dirty="0">
                <a:solidFill>
                  <a:srgbClr val="002060"/>
                </a:solidFill>
                <a:latin typeface="Calibri" panose="020F0502020204030204"/>
                <a:ea typeface="+mn-ea"/>
                <a:cs typeface="+mn-cs"/>
              </a:rPr>
              <a:t>(Reemployment Trade Adjustment Assistance): </a:t>
            </a:r>
            <a:endParaRPr lang="en-US" sz="3600" dirty="0"/>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025912" y="1906858"/>
            <a:ext cx="10142715" cy="4616606"/>
          </a:xfrm>
        </p:spPr>
        <p:txBody>
          <a:bodyPr>
            <a:normAutofit/>
          </a:bodyPr>
          <a:lstStyle/>
          <a:p>
            <a:endParaRPr lang="en-US" sz="2400" b="1" dirty="0">
              <a:solidFill>
                <a:srgbClr val="002060"/>
              </a:solidFill>
            </a:endParaRPr>
          </a:p>
          <a:p>
            <a:pPr marL="0" indent="0">
              <a:buNone/>
            </a:pPr>
            <a:r>
              <a:rPr lang="en-US" b="1" u="sng" dirty="0">
                <a:solidFill>
                  <a:srgbClr val="002060"/>
                </a:solidFill>
              </a:rPr>
              <a:t>RTAA</a:t>
            </a:r>
            <a:r>
              <a:rPr lang="en-US" b="1" dirty="0">
                <a:solidFill>
                  <a:srgbClr val="002060"/>
                </a:solidFill>
              </a:rPr>
              <a:t> is a program for workers age 50 or above who become reemployed at a lesser rate than from their adversely affected employer.</a:t>
            </a:r>
          </a:p>
          <a:p>
            <a:pPr marL="0" indent="0">
              <a:buNone/>
            </a:pPr>
            <a:endParaRPr lang="en-US" b="1" u="sng" dirty="0">
              <a:solidFill>
                <a:srgbClr val="002060"/>
              </a:solidFill>
            </a:endParaRPr>
          </a:p>
          <a:p>
            <a:pPr marL="0" indent="0">
              <a:buNone/>
            </a:pPr>
            <a:r>
              <a:rPr lang="en-US" b="1" u="sng" dirty="0">
                <a:solidFill>
                  <a:srgbClr val="002060"/>
                </a:solidFill>
              </a:rPr>
              <a:t>Note:</a:t>
            </a:r>
            <a:r>
              <a:rPr lang="en-US" b="1" dirty="0">
                <a:solidFill>
                  <a:srgbClr val="002060"/>
                </a:solidFill>
              </a:rPr>
              <a:t> you can do training and RTAA but from a financial point TRA is normally more beneficial.  See your Case Manager if you have questions.</a:t>
            </a:r>
            <a:endParaRPr lang="en-US" b="1" u="sng" dirty="0">
              <a:solidFill>
                <a:srgbClr val="002060"/>
              </a:solidFill>
            </a:endParaRPr>
          </a:p>
        </p:txBody>
      </p:sp>
    </p:spTree>
    <p:extLst>
      <p:ext uri="{BB962C8B-B14F-4D97-AF65-F5344CB8AC3E}">
        <p14:creationId xmlns:p14="http://schemas.microsoft.com/office/powerpoint/2010/main" val="3755902243"/>
      </p:ext>
    </p:extLst>
  </p:cSld>
  <p:clrMapOvr>
    <a:masterClrMapping/>
  </p:clrMapOvr>
  <mc:AlternateContent xmlns:mc="http://schemas.openxmlformats.org/markup-compatibility/2006" xmlns:p14="http://schemas.microsoft.com/office/powerpoint/2010/main">
    <mc:Choice Requires="p14">
      <p:transition spd="slow" p14:dur="2000" advTm="27306"/>
    </mc:Choice>
    <mc:Fallback xmlns="">
      <p:transition spd="slow" advTm="27306"/>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747131"/>
            <a:ext cx="7616143" cy="883398"/>
          </a:xfrm>
        </p:spPr>
        <p:txBody>
          <a:bodyPr>
            <a:noAutofit/>
          </a:bodyPr>
          <a:lstStyle/>
          <a:p>
            <a:pPr algn="ctr"/>
            <a:r>
              <a:rPr lang="en-US" sz="3600" dirty="0"/>
              <a:t>RTAA </a:t>
            </a:r>
            <a:r>
              <a:rPr lang="en-US" sz="2800" dirty="0">
                <a:solidFill>
                  <a:srgbClr val="002060"/>
                </a:solidFill>
                <a:latin typeface="Calibri" panose="020F0502020204030204"/>
                <a:ea typeface="+mn-ea"/>
                <a:cs typeface="+mn-cs"/>
              </a:rPr>
              <a:t>(Reemployment Trade Adjustment Assistance): </a:t>
            </a:r>
            <a:endParaRPr lang="en-US" sz="3600" dirty="0"/>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025912" y="1906858"/>
            <a:ext cx="10142715" cy="4616606"/>
          </a:xfrm>
        </p:spPr>
        <p:txBody>
          <a:bodyPr>
            <a:normAutofit/>
          </a:bodyPr>
          <a:lstStyle/>
          <a:p>
            <a:endParaRPr lang="en-US" sz="2400" b="1" dirty="0">
              <a:solidFill>
                <a:srgbClr val="002060"/>
              </a:solidFill>
            </a:endParaRPr>
          </a:p>
          <a:p>
            <a:pPr marL="0" indent="0">
              <a:buNone/>
            </a:pPr>
            <a:r>
              <a:rPr lang="en-US" b="1" u="sng" dirty="0">
                <a:solidFill>
                  <a:srgbClr val="002060"/>
                </a:solidFill>
              </a:rPr>
              <a:t>Example: </a:t>
            </a:r>
            <a:r>
              <a:rPr lang="en-US" b="1" dirty="0">
                <a:solidFill>
                  <a:srgbClr val="002060"/>
                </a:solidFill>
              </a:rPr>
              <a:t>If you earned $20.00 per hour at your adversely affected employer and now you earn $10.00 that is a $10.00 difference.</a:t>
            </a:r>
          </a:p>
          <a:p>
            <a:pPr marL="0" indent="0">
              <a:buNone/>
            </a:pPr>
            <a:endParaRPr lang="en-US" b="1" u="sng" dirty="0">
              <a:solidFill>
                <a:srgbClr val="002060"/>
              </a:solidFill>
            </a:endParaRPr>
          </a:p>
          <a:p>
            <a:pPr marL="0" indent="0">
              <a:buNone/>
            </a:pPr>
            <a:r>
              <a:rPr lang="en-US" b="1" u="sng" dirty="0">
                <a:solidFill>
                  <a:srgbClr val="002060"/>
                </a:solidFill>
              </a:rPr>
              <a:t>RTAA</a:t>
            </a:r>
            <a:r>
              <a:rPr lang="en-US" b="1" dirty="0">
                <a:solidFill>
                  <a:srgbClr val="002060"/>
                </a:solidFill>
              </a:rPr>
              <a:t> pays half of the difference so that would be $5.00 per hour.</a:t>
            </a:r>
          </a:p>
          <a:p>
            <a:pPr marL="0" indent="0">
              <a:buNone/>
            </a:pPr>
            <a:endParaRPr lang="en-US" b="1" u="sng" dirty="0">
              <a:solidFill>
                <a:srgbClr val="002060"/>
              </a:solidFill>
            </a:endParaRPr>
          </a:p>
          <a:p>
            <a:pPr marL="0" indent="0">
              <a:buNone/>
            </a:pPr>
            <a:r>
              <a:rPr lang="en-US" b="1" dirty="0">
                <a:solidFill>
                  <a:srgbClr val="002060"/>
                </a:solidFill>
              </a:rPr>
              <a:t>$5.00 per hour for a 40 hour week equals a payment of $200.00 for every eligible pay stub.</a:t>
            </a:r>
          </a:p>
        </p:txBody>
      </p:sp>
    </p:spTree>
    <p:extLst>
      <p:ext uri="{BB962C8B-B14F-4D97-AF65-F5344CB8AC3E}">
        <p14:creationId xmlns:p14="http://schemas.microsoft.com/office/powerpoint/2010/main" val="2056873191"/>
      </p:ext>
    </p:extLst>
  </p:cSld>
  <p:clrMapOvr>
    <a:masterClrMapping/>
  </p:clrMapOvr>
  <mc:AlternateContent xmlns:mc="http://schemas.openxmlformats.org/markup-compatibility/2006" xmlns:p14="http://schemas.microsoft.com/office/powerpoint/2010/main">
    <mc:Choice Requires="p14">
      <p:transition spd="slow" p14:dur="2000" advTm="21277"/>
    </mc:Choice>
    <mc:Fallback xmlns="">
      <p:transition spd="slow" advTm="21277"/>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747131"/>
            <a:ext cx="7616143" cy="883398"/>
          </a:xfrm>
        </p:spPr>
        <p:txBody>
          <a:bodyPr>
            <a:noAutofit/>
          </a:bodyPr>
          <a:lstStyle/>
          <a:p>
            <a:pPr algn="ctr"/>
            <a:r>
              <a:rPr lang="en-US" sz="3600" dirty="0"/>
              <a:t>RTAA </a:t>
            </a:r>
            <a:r>
              <a:rPr lang="en-US" sz="2800" dirty="0">
                <a:solidFill>
                  <a:srgbClr val="002060"/>
                </a:solidFill>
                <a:latin typeface="Calibri" panose="020F0502020204030204"/>
                <a:ea typeface="+mn-ea"/>
                <a:cs typeface="+mn-cs"/>
              </a:rPr>
              <a:t>(Reemployment Trade Adjustment Assistance): </a:t>
            </a:r>
            <a:endParaRPr lang="en-US" sz="3600" dirty="0"/>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025912" y="1906858"/>
            <a:ext cx="10142715" cy="4616606"/>
          </a:xfrm>
        </p:spPr>
        <p:txBody>
          <a:bodyPr>
            <a:normAutofit/>
          </a:bodyPr>
          <a:lstStyle/>
          <a:p>
            <a:r>
              <a:rPr lang="en-US" sz="2400" b="1" dirty="0">
                <a:solidFill>
                  <a:srgbClr val="002060"/>
                </a:solidFill>
              </a:rPr>
              <a:t>It must be FT to be eligible (or FT school and part time work).</a:t>
            </a:r>
          </a:p>
          <a:p>
            <a:r>
              <a:rPr lang="en-US" sz="2400" b="1" dirty="0">
                <a:solidFill>
                  <a:srgbClr val="002060"/>
                </a:solidFill>
              </a:rPr>
              <a:t>You cannot start with RTAA and then go to TRA.</a:t>
            </a:r>
          </a:p>
          <a:p>
            <a:r>
              <a:rPr lang="en-US" sz="2400" b="1" dirty="0">
                <a:solidFill>
                  <a:srgbClr val="002060"/>
                </a:solidFill>
              </a:rPr>
              <a:t>You can possibly go to RTAA after doing short term training and receiving TRA.</a:t>
            </a:r>
          </a:p>
          <a:p>
            <a:r>
              <a:rPr lang="en-US" sz="2400" b="1" dirty="0">
                <a:solidFill>
                  <a:srgbClr val="002060"/>
                </a:solidFill>
              </a:rPr>
              <a:t>Any weeks of TRA paid will be removed from your $10,000.00 and 2 years.  It is not two separate programs.</a:t>
            </a:r>
          </a:p>
          <a:p>
            <a:endParaRPr lang="en-US" sz="2400" b="1" dirty="0">
              <a:solidFill>
                <a:srgbClr val="002060"/>
              </a:solidFill>
            </a:endParaRPr>
          </a:p>
          <a:p>
            <a:endParaRPr lang="en-US" b="1" u="sng" dirty="0">
              <a:solidFill>
                <a:srgbClr val="002060"/>
              </a:solidFill>
            </a:endParaRPr>
          </a:p>
          <a:p>
            <a:endParaRPr lang="en-US" sz="2400" b="1" dirty="0">
              <a:solidFill>
                <a:srgbClr val="002060"/>
              </a:solidFill>
            </a:endParaRPr>
          </a:p>
        </p:txBody>
      </p:sp>
    </p:spTree>
    <p:extLst>
      <p:ext uri="{BB962C8B-B14F-4D97-AF65-F5344CB8AC3E}">
        <p14:creationId xmlns:p14="http://schemas.microsoft.com/office/powerpoint/2010/main" val="3260102277"/>
      </p:ext>
    </p:extLst>
  </p:cSld>
  <p:clrMapOvr>
    <a:masterClrMapping/>
  </p:clrMapOvr>
  <mc:AlternateContent xmlns:mc="http://schemas.openxmlformats.org/markup-compatibility/2006" xmlns:p14="http://schemas.microsoft.com/office/powerpoint/2010/main">
    <mc:Choice Requires="p14">
      <p:transition spd="slow" p14:dur="2000" advTm="23421"/>
    </mc:Choice>
    <mc:Fallback xmlns="">
      <p:transition spd="slow" advTm="23421"/>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747131"/>
            <a:ext cx="7616143" cy="883398"/>
          </a:xfrm>
        </p:spPr>
        <p:txBody>
          <a:bodyPr>
            <a:noAutofit/>
          </a:bodyPr>
          <a:lstStyle/>
          <a:p>
            <a:pPr algn="ctr"/>
            <a:r>
              <a:rPr lang="en-US" sz="3600" dirty="0"/>
              <a:t>If you might be interested in RTAA?</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025912" y="1906858"/>
            <a:ext cx="10142715" cy="4616606"/>
          </a:xfrm>
        </p:spPr>
        <p:txBody>
          <a:bodyPr>
            <a:normAutofit/>
          </a:bodyPr>
          <a:lstStyle/>
          <a:p>
            <a:r>
              <a:rPr lang="en-US" sz="2400" b="1" dirty="0">
                <a:solidFill>
                  <a:srgbClr val="002060"/>
                </a:solidFill>
              </a:rPr>
              <a:t>Contact your Case Manager to fill out a RTAA application.</a:t>
            </a:r>
          </a:p>
          <a:p>
            <a:endParaRPr lang="en-US" sz="2400" b="1" dirty="0">
              <a:solidFill>
                <a:srgbClr val="002060"/>
              </a:solidFill>
            </a:endParaRPr>
          </a:p>
          <a:p>
            <a:r>
              <a:rPr lang="en-US" b="1" u="sng" dirty="0">
                <a:solidFill>
                  <a:srgbClr val="002060"/>
                </a:solidFill>
              </a:rPr>
              <a:t>Most important!!!!</a:t>
            </a:r>
            <a:r>
              <a:rPr lang="en-US" b="1" dirty="0">
                <a:solidFill>
                  <a:srgbClr val="002060"/>
                </a:solidFill>
              </a:rPr>
              <a:t>  Keep your pay stubs from your adversely affected employer!!!</a:t>
            </a:r>
          </a:p>
          <a:p>
            <a:endParaRPr lang="en-US" b="1" u="sng" dirty="0">
              <a:solidFill>
                <a:srgbClr val="002060"/>
              </a:solidFill>
            </a:endParaRPr>
          </a:p>
          <a:p>
            <a:r>
              <a:rPr lang="en-US" b="1" dirty="0">
                <a:solidFill>
                  <a:srgbClr val="002060"/>
                </a:solidFill>
              </a:rPr>
              <a:t>We start with the last stub and we have to have </a:t>
            </a:r>
            <a:r>
              <a:rPr lang="en-US" b="1" u="sng" dirty="0">
                <a:solidFill>
                  <a:srgbClr val="002060"/>
                </a:solidFill>
              </a:rPr>
              <a:t>all of them</a:t>
            </a:r>
            <a:r>
              <a:rPr lang="en-US" b="1" dirty="0">
                <a:solidFill>
                  <a:srgbClr val="002060"/>
                </a:solidFill>
              </a:rPr>
              <a:t> going backwards until we get to your last Full Time Stub.  In some cases we have had to go back over a year to get to the </a:t>
            </a:r>
            <a:r>
              <a:rPr lang="en-US" b="1" u="sng" dirty="0">
                <a:solidFill>
                  <a:srgbClr val="002060"/>
                </a:solidFill>
              </a:rPr>
              <a:t>last FT stub. </a:t>
            </a:r>
            <a:r>
              <a:rPr lang="en-US" b="1" dirty="0">
                <a:solidFill>
                  <a:srgbClr val="002060"/>
                </a:solidFill>
              </a:rPr>
              <a:t> This is a Federal requirement and is audited.</a:t>
            </a:r>
          </a:p>
          <a:p>
            <a:endParaRPr lang="en-US" b="1" u="sng" dirty="0">
              <a:solidFill>
                <a:srgbClr val="002060"/>
              </a:solidFill>
            </a:endParaRPr>
          </a:p>
          <a:p>
            <a:endParaRPr lang="en-US" sz="2400" b="1" dirty="0">
              <a:solidFill>
                <a:srgbClr val="002060"/>
              </a:solidFill>
            </a:endParaRPr>
          </a:p>
        </p:txBody>
      </p:sp>
    </p:spTree>
    <p:extLst>
      <p:ext uri="{BB962C8B-B14F-4D97-AF65-F5344CB8AC3E}">
        <p14:creationId xmlns:p14="http://schemas.microsoft.com/office/powerpoint/2010/main" val="1586442265"/>
      </p:ext>
    </p:extLst>
  </p:cSld>
  <p:clrMapOvr>
    <a:masterClrMapping/>
  </p:clrMapOvr>
  <mc:AlternateContent xmlns:mc="http://schemas.openxmlformats.org/markup-compatibility/2006" xmlns:p14="http://schemas.microsoft.com/office/powerpoint/2010/main">
    <mc:Choice Requires="p14">
      <p:transition spd="slow" p14:dur="2000" advTm="43711"/>
    </mc:Choice>
    <mc:Fallback xmlns="">
      <p:transition spd="slow" advTm="43711"/>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747131"/>
            <a:ext cx="7616143" cy="883398"/>
          </a:xfrm>
        </p:spPr>
        <p:txBody>
          <a:bodyPr>
            <a:noAutofit/>
          </a:bodyPr>
          <a:lstStyle/>
          <a:p>
            <a:pPr algn="ctr"/>
            <a:r>
              <a:rPr lang="en-US" sz="3600" dirty="0"/>
              <a:t>Additional points for both TRA and RTAA</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025912" y="1906858"/>
            <a:ext cx="10142715" cy="4616606"/>
          </a:xfrm>
        </p:spPr>
        <p:txBody>
          <a:bodyPr>
            <a:normAutofit/>
          </a:bodyPr>
          <a:lstStyle/>
          <a:p>
            <a:r>
              <a:rPr lang="en-US" sz="2400" b="1" u="sng" dirty="0">
                <a:solidFill>
                  <a:srgbClr val="002060"/>
                </a:solidFill>
              </a:rPr>
              <a:t>Severance pay:</a:t>
            </a:r>
            <a:r>
              <a:rPr lang="en-US" sz="2400" b="1" dirty="0">
                <a:solidFill>
                  <a:srgbClr val="002060"/>
                </a:solidFill>
              </a:rPr>
              <a:t> Severance pay does not affect TRA or RTAA.</a:t>
            </a:r>
          </a:p>
          <a:p>
            <a:r>
              <a:rPr lang="en-US" sz="2400" b="1" u="sng" dirty="0">
                <a:solidFill>
                  <a:srgbClr val="002060"/>
                </a:solidFill>
              </a:rPr>
              <a:t>Pension:</a:t>
            </a:r>
            <a:r>
              <a:rPr lang="en-US" sz="2400" b="1" dirty="0">
                <a:solidFill>
                  <a:srgbClr val="002060"/>
                </a:solidFill>
              </a:rPr>
              <a:t> Pension payments </a:t>
            </a:r>
            <a:r>
              <a:rPr lang="en-US" sz="2400" b="1" u="sng" dirty="0">
                <a:solidFill>
                  <a:srgbClr val="002060"/>
                </a:solidFill>
              </a:rPr>
              <a:t>may</a:t>
            </a:r>
            <a:r>
              <a:rPr lang="en-US" sz="2400" b="1" dirty="0">
                <a:solidFill>
                  <a:srgbClr val="002060"/>
                </a:solidFill>
              </a:rPr>
              <a:t> affect TRA payments only.  It depends on how the contributions were made (Either you, The Employer or both) if it will affect your TRA payment (Same rules as for UI).  Pension payments do not affect RTAA payments.</a:t>
            </a:r>
          </a:p>
          <a:p>
            <a:r>
              <a:rPr lang="en-US" sz="2400" b="1" u="sng" dirty="0">
                <a:solidFill>
                  <a:srgbClr val="002060"/>
                </a:solidFill>
              </a:rPr>
              <a:t>Social Security:</a:t>
            </a:r>
            <a:r>
              <a:rPr lang="en-US" sz="2400" b="1" dirty="0">
                <a:solidFill>
                  <a:srgbClr val="002060"/>
                </a:solidFill>
              </a:rPr>
              <a:t>  Social Security no longer has any affect on UI, TRA or RTAA.</a:t>
            </a:r>
          </a:p>
          <a:p>
            <a:endParaRPr lang="en-US" sz="2400" b="1" u="sng" dirty="0">
              <a:solidFill>
                <a:srgbClr val="002060"/>
              </a:solidFill>
            </a:endParaRPr>
          </a:p>
          <a:p>
            <a:r>
              <a:rPr lang="en-US" sz="2400" b="1" u="sng" dirty="0">
                <a:solidFill>
                  <a:srgbClr val="002060"/>
                </a:solidFill>
              </a:rPr>
              <a:t>Class Attendance: </a:t>
            </a:r>
            <a:r>
              <a:rPr lang="en-US" sz="2400" b="1" dirty="0">
                <a:solidFill>
                  <a:srgbClr val="002060"/>
                </a:solidFill>
              </a:rPr>
              <a:t> Failure to attend class for any reason will result in a phone hearing and could affect your payment.  (Missing 1 day of class could jeopardize the payment for the whole week.  You must complete and have the student attendance sheets signed by your instructors.  Retain this forms for audit purposes.</a:t>
            </a:r>
            <a:endParaRPr lang="en-US" sz="2400" b="1" u="sng" dirty="0">
              <a:solidFill>
                <a:srgbClr val="002060"/>
              </a:solidFill>
            </a:endParaRPr>
          </a:p>
          <a:p>
            <a:endParaRPr lang="en-US" sz="2400" b="1" dirty="0">
              <a:solidFill>
                <a:srgbClr val="002060"/>
              </a:solidFill>
            </a:endParaRPr>
          </a:p>
        </p:txBody>
      </p:sp>
    </p:spTree>
    <p:extLst>
      <p:ext uri="{BB962C8B-B14F-4D97-AF65-F5344CB8AC3E}">
        <p14:creationId xmlns:p14="http://schemas.microsoft.com/office/powerpoint/2010/main" val="2104802539"/>
      </p:ext>
    </p:extLst>
  </p:cSld>
  <p:clrMapOvr>
    <a:masterClrMapping/>
  </p:clrMapOvr>
  <mc:AlternateContent xmlns:mc="http://schemas.openxmlformats.org/markup-compatibility/2006" xmlns:p14="http://schemas.microsoft.com/office/powerpoint/2010/main">
    <mc:Choice Requires="p14">
      <p:transition spd="slow" p14:dur="2000" advTm="54697"/>
    </mc:Choice>
    <mc:Fallback xmlns="">
      <p:transition spd="slow" advTm="54697"/>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747131"/>
            <a:ext cx="7616143" cy="883398"/>
          </a:xfrm>
        </p:spPr>
        <p:txBody>
          <a:bodyPr>
            <a:noAutofit/>
          </a:bodyPr>
          <a:lstStyle/>
          <a:p>
            <a:pPr algn="ctr"/>
            <a:r>
              <a:rPr lang="en-US" sz="3600" dirty="0"/>
              <a:t>Additional points for both TRA and RTAA</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025912" y="1906858"/>
            <a:ext cx="10142715" cy="4616606"/>
          </a:xfrm>
        </p:spPr>
        <p:txBody>
          <a:bodyPr>
            <a:normAutofit/>
          </a:bodyPr>
          <a:lstStyle/>
          <a:p>
            <a:r>
              <a:rPr lang="en-US" sz="2400" b="1" u="sng" dirty="0">
                <a:solidFill>
                  <a:srgbClr val="002060"/>
                </a:solidFill>
              </a:rPr>
              <a:t>Break in Training:</a:t>
            </a:r>
            <a:r>
              <a:rPr lang="en-US" sz="2400" b="1" dirty="0">
                <a:solidFill>
                  <a:srgbClr val="002060"/>
                </a:solidFill>
              </a:rPr>
              <a:t>  If the break is less than 30 days (such as in-between semesters) you can still get paid.  If the break is more than 30 days, you cannot be paid.</a:t>
            </a:r>
          </a:p>
          <a:p>
            <a:endParaRPr lang="en-US" sz="2400" b="1" u="sng" dirty="0">
              <a:solidFill>
                <a:srgbClr val="002060"/>
              </a:solidFill>
            </a:endParaRPr>
          </a:p>
          <a:p>
            <a:r>
              <a:rPr lang="en-US" sz="2400" b="1" u="sng" dirty="0">
                <a:solidFill>
                  <a:srgbClr val="002060"/>
                </a:solidFill>
              </a:rPr>
              <a:t>Tax Documents:</a:t>
            </a:r>
            <a:r>
              <a:rPr lang="en-US" sz="2400" b="1" dirty="0">
                <a:solidFill>
                  <a:srgbClr val="002060"/>
                </a:solidFill>
              </a:rPr>
              <a:t> Whether on UI, TRA or RTAA you will receive the same tax document every year, a 1099-G.  It is important to keep your address current in the UI system to ensure you receive your tax document as the postal service is not allowed to forward State mail.</a:t>
            </a:r>
          </a:p>
          <a:p>
            <a:pPr marL="0" indent="0">
              <a:buNone/>
            </a:pPr>
            <a:r>
              <a:rPr lang="en-US" sz="2400" b="1" dirty="0">
                <a:solidFill>
                  <a:srgbClr val="002060"/>
                </a:solidFill>
              </a:rPr>
              <a:t>    </a:t>
            </a:r>
            <a:r>
              <a:rPr lang="en-US" sz="2400" b="1" u="sng" dirty="0">
                <a:solidFill>
                  <a:srgbClr val="002060"/>
                </a:solidFill>
              </a:rPr>
              <a:t>Note for RTAA only:</a:t>
            </a:r>
            <a:r>
              <a:rPr lang="en-US" sz="2400" b="1" dirty="0">
                <a:solidFill>
                  <a:srgbClr val="002060"/>
                </a:solidFill>
              </a:rPr>
              <a:t> Due to the nature of the manual upload of payments,          taxes are not able to be withheld from RTAA payments only. FYI</a:t>
            </a:r>
          </a:p>
          <a:p>
            <a:endParaRPr lang="en-US" sz="2400" b="1" u="sng" dirty="0">
              <a:solidFill>
                <a:srgbClr val="002060"/>
              </a:solidFill>
            </a:endParaRPr>
          </a:p>
        </p:txBody>
      </p:sp>
    </p:spTree>
    <p:extLst>
      <p:ext uri="{BB962C8B-B14F-4D97-AF65-F5344CB8AC3E}">
        <p14:creationId xmlns:p14="http://schemas.microsoft.com/office/powerpoint/2010/main" val="1638167384"/>
      </p:ext>
    </p:extLst>
  </p:cSld>
  <p:clrMapOvr>
    <a:masterClrMapping/>
  </p:clrMapOvr>
  <mc:AlternateContent xmlns:mc="http://schemas.openxmlformats.org/markup-compatibility/2006" xmlns:p14="http://schemas.microsoft.com/office/powerpoint/2010/main">
    <mc:Choice Requires="p14">
      <p:transition spd="slow" p14:dur="2000" advTm="39859"/>
    </mc:Choice>
    <mc:Fallback xmlns="">
      <p:transition spd="slow" advTm="39859"/>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747131"/>
            <a:ext cx="7616143" cy="883398"/>
          </a:xfrm>
        </p:spPr>
        <p:txBody>
          <a:bodyPr>
            <a:noAutofit/>
          </a:bodyPr>
          <a:lstStyle/>
          <a:p>
            <a:pPr algn="ctr"/>
            <a:r>
              <a:rPr lang="en-US" sz="3600" dirty="0"/>
              <a:t>Additional points for both TRA and RTAA</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025912" y="1906858"/>
            <a:ext cx="10142715" cy="4616606"/>
          </a:xfrm>
        </p:spPr>
        <p:txBody>
          <a:bodyPr>
            <a:normAutofit/>
          </a:bodyPr>
          <a:lstStyle/>
          <a:p>
            <a:r>
              <a:rPr lang="en-US" sz="2400" b="1" u="sng" dirty="0">
                <a:solidFill>
                  <a:srgbClr val="002060"/>
                </a:solidFill>
              </a:rPr>
              <a:t>UI or TRA questions/issues:</a:t>
            </a:r>
            <a:r>
              <a:rPr lang="en-US" sz="2400" b="1" dirty="0">
                <a:solidFill>
                  <a:srgbClr val="002060"/>
                </a:solidFill>
              </a:rPr>
              <a:t> Once a person is designated as Trade Act Benefit eligible a TRA claim will be entered in the system.  From that point on any questions, whether UI or TRA, should be directed toward the Trade Unit.</a:t>
            </a:r>
          </a:p>
          <a:p>
            <a:r>
              <a:rPr lang="en-US" sz="2400" b="1" u="sng" dirty="0">
                <a:solidFill>
                  <a:srgbClr val="002060"/>
                </a:solidFill>
              </a:rPr>
              <a:t>HCTC (Health Care Tax Credit): </a:t>
            </a:r>
            <a:r>
              <a:rPr lang="en-US" sz="2400" b="1" dirty="0">
                <a:solidFill>
                  <a:srgbClr val="002060"/>
                </a:solidFill>
              </a:rPr>
              <a:t>Claimants are eligible for HCTC while receiving TRA payment or RTAA payments.  This program is administered by the IRS.</a:t>
            </a:r>
          </a:p>
          <a:p>
            <a:r>
              <a:rPr lang="en-US" sz="2400" b="1" u="sng" dirty="0">
                <a:solidFill>
                  <a:srgbClr val="002060"/>
                </a:solidFill>
              </a:rPr>
              <a:t>RTAA:</a:t>
            </a:r>
            <a:r>
              <a:rPr lang="en-US" sz="2400" b="1" dirty="0">
                <a:solidFill>
                  <a:srgbClr val="002060"/>
                </a:solidFill>
              </a:rPr>
              <a:t> A person may work FT, or FT school and PT work.  Or a person may work 2 PT jobs to equal FT.</a:t>
            </a:r>
          </a:p>
          <a:p>
            <a:r>
              <a:rPr lang="en-US" sz="2400" b="1" u="sng" dirty="0">
                <a:solidFill>
                  <a:srgbClr val="002060"/>
                </a:solidFill>
              </a:rPr>
              <a:t>TRA election:</a:t>
            </a:r>
            <a:r>
              <a:rPr lang="en-US" sz="2400" b="1" dirty="0">
                <a:solidFill>
                  <a:srgbClr val="002060"/>
                </a:solidFill>
              </a:rPr>
              <a:t> A person may requalify for UI at a lower rate.  You can elect to continue on TRA.</a:t>
            </a:r>
          </a:p>
          <a:p>
            <a:endParaRPr lang="en-US" sz="2400" b="1" u="sng" dirty="0">
              <a:solidFill>
                <a:srgbClr val="002060"/>
              </a:solidFill>
            </a:endParaRPr>
          </a:p>
        </p:txBody>
      </p:sp>
    </p:spTree>
    <p:extLst>
      <p:ext uri="{BB962C8B-B14F-4D97-AF65-F5344CB8AC3E}">
        <p14:creationId xmlns:p14="http://schemas.microsoft.com/office/powerpoint/2010/main" val="1389561243"/>
      </p:ext>
    </p:extLst>
  </p:cSld>
  <p:clrMapOvr>
    <a:masterClrMapping/>
  </p:clrMapOvr>
  <mc:AlternateContent xmlns:mc="http://schemas.openxmlformats.org/markup-compatibility/2006" xmlns:p14="http://schemas.microsoft.com/office/powerpoint/2010/main">
    <mc:Choice Requires="p14">
      <p:transition spd="slow" p14:dur="2000" advTm="85580"/>
    </mc:Choice>
    <mc:Fallback xmlns="">
      <p:transition spd="slow" advTm="8558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747131"/>
            <a:ext cx="7616143" cy="883398"/>
          </a:xfrm>
        </p:spPr>
        <p:txBody>
          <a:bodyPr>
            <a:noAutofit/>
          </a:bodyPr>
          <a:lstStyle/>
          <a:p>
            <a:pPr algn="ctr"/>
            <a:r>
              <a:rPr lang="en-US" sz="3600" dirty="0"/>
              <a:t>Final point for both TRA and RTAA</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025912" y="1906858"/>
            <a:ext cx="10142715" cy="4616606"/>
          </a:xfrm>
        </p:spPr>
        <p:txBody>
          <a:bodyPr>
            <a:normAutofit/>
          </a:bodyPr>
          <a:lstStyle/>
          <a:p>
            <a:r>
              <a:rPr lang="en-US" b="1" u="sng" dirty="0">
                <a:solidFill>
                  <a:srgbClr val="002060"/>
                </a:solidFill>
              </a:rPr>
              <a:t>Continual contact with LWIOA Case Managers:</a:t>
            </a:r>
            <a:r>
              <a:rPr lang="en-US" b="1" dirty="0">
                <a:solidFill>
                  <a:srgbClr val="002060"/>
                </a:solidFill>
              </a:rPr>
              <a:t>  There is a requirement that people keep in contact with their case managers every 28 days. Case Managers document issues and contact in their computer system which generates a report for the Trade Unit who updates the system.  </a:t>
            </a:r>
          </a:p>
          <a:p>
            <a:endParaRPr lang="en-US" b="1" dirty="0">
              <a:solidFill>
                <a:srgbClr val="002060"/>
              </a:solidFill>
            </a:endParaRPr>
          </a:p>
          <a:p>
            <a:r>
              <a:rPr lang="en-US" b="1" dirty="0">
                <a:solidFill>
                  <a:srgbClr val="002060"/>
                </a:solidFill>
              </a:rPr>
              <a:t>Failure to remain in contact with Case Managers will result in a cease of TRA payment!!!!</a:t>
            </a:r>
          </a:p>
        </p:txBody>
      </p:sp>
    </p:spTree>
    <p:extLst>
      <p:ext uri="{BB962C8B-B14F-4D97-AF65-F5344CB8AC3E}">
        <p14:creationId xmlns:p14="http://schemas.microsoft.com/office/powerpoint/2010/main" val="2702320273"/>
      </p:ext>
    </p:extLst>
  </p:cSld>
  <p:clrMapOvr>
    <a:masterClrMapping/>
  </p:clrMapOvr>
  <mc:AlternateContent xmlns:mc="http://schemas.openxmlformats.org/markup-compatibility/2006" xmlns:p14="http://schemas.microsoft.com/office/powerpoint/2010/main">
    <mc:Choice Requires="p14">
      <p:transition spd="slow" p14:dur="2000" advTm="27745"/>
    </mc:Choice>
    <mc:Fallback xmlns="">
      <p:transition spd="slow" advTm="27745"/>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Contacting the Trade Unit	</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702527" y="1494262"/>
            <a:ext cx="10883590" cy="5252225"/>
          </a:xfrm>
        </p:spPr>
        <p:txBody>
          <a:bodyPr>
            <a:normAutofit/>
          </a:bodyPr>
          <a:lstStyle/>
          <a:p>
            <a:pPr>
              <a:buFont typeface="Arial" panose="020B0604020202020204" pitchFamily="34" charset="0"/>
              <a:buChar char="•"/>
            </a:pPr>
            <a:r>
              <a:rPr lang="en-US" b="1" u="sng" dirty="0">
                <a:solidFill>
                  <a:srgbClr val="002060"/>
                </a:solidFill>
              </a:rPr>
              <a:t>IDES is prohibited from communicating with customers via email.</a:t>
            </a:r>
          </a:p>
          <a:p>
            <a:pPr>
              <a:buFont typeface="Arial" panose="020B0604020202020204" pitchFamily="34" charset="0"/>
              <a:buChar char="•"/>
            </a:pPr>
            <a:endParaRPr lang="en-US" b="1" u="sng" dirty="0">
              <a:solidFill>
                <a:srgbClr val="002060"/>
              </a:solidFill>
            </a:endParaRPr>
          </a:p>
          <a:p>
            <a:pPr>
              <a:buFont typeface="Arial" panose="020B0604020202020204" pitchFamily="34" charset="0"/>
              <a:buChar char="•"/>
            </a:pPr>
            <a:r>
              <a:rPr lang="en-US" b="1" dirty="0">
                <a:solidFill>
                  <a:srgbClr val="002060"/>
                </a:solidFill>
              </a:rPr>
              <a:t>For questions please call the Trade Unit Hunt Group # (217) 524-7826</a:t>
            </a:r>
          </a:p>
          <a:p>
            <a:pPr>
              <a:buFont typeface="Arial" panose="020B0604020202020204" pitchFamily="34" charset="0"/>
              <a:buChar char="•"/>
            </a:pPr>
            <a:endParaRPr lang="en-US" b="1" dirty="0">
              <a:solidFill>
                <a:srgbClr val="002060"/>
              </a:solidFill>
            </a:endParaRPr>
          </a:p>
          <a:p>
            <a:pPr>
              <a:buFont typeface="Arial" panose="020B0604020202020204" pitchFamily="34" charset="0"/>
              <a:buChar char="•"/>
            </a:pPr>
            <a:r>
              <a:rPr lang="en-US" b="1" dirty="0">
                <a:solidFill>
                  <a:srgbClr val="002060"/>
                </a:solidFill>
              </a:rPr>
              <a:t>Or contact your Case Manager to look into issues.</a:t>
            </a:r>
          </a:p>
        </p:txBody>
      </p:sp>
    </p:spTree>
    <p:extLst>
      <p:ext uri="{BB962C8B-B14F-4D97-AF65-F5344CB8AC3E}">
        <p14:creationId xmlns:p14="http://schemas.microsoft.com/office/powerpoint/2010/main" val="1713423449"/>
      </p:ext>
    </p:extLst>
  </p:cSld>
  <p:clrMapOvr>
    <a:masterClrMapping/>
  </p:clrMapOvr>
  <mc:AlternateContent xmlns:mc="http://schemas.openxmlformats.org/markup-compatibility/2006" xmlns:p14="http://schemas.microsoft.com/office/powerpoint/2010/main">
    <mc:Choice Requires="p14">
      <p:transition spd="slow" p14:dur="2000" advTm="23545"/>
    </mc:Choice>
    <mc:Fallback xmlns="">
      <p:transition spd="slow" advTm="2354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96FDA2D-8A13-4801-B81B-4CA152740CA3}"/>
              </a:ext>
            </a:extLst>
          </p:cNvPr>
          <p:cNvSpPr>
            <a:spLocks noGrp="1"/>
          </p:cNvSpPr>
          <p:nvPr>
            <p:ph type="title"/>
          </p:nvPr>
        </p:nvSpPr>
        <p:spPr>
          <a:xfrm>
            <a:off x="3211010" y="610865"/>
            <a:ext cx="7616143" cy="561049"/>
          </a:xfrm>
        </p:spPr>
        <p:txBody>
          <a:bodyPr>
            <a:noAutofit/>
          </a:bodyPr>
          <a:lstStyle/>
          <a:p>
            <a:pPr algn="ctr"/>
            <a:r>
              <a:rPr lang="en-US" dirty="0"/>
              <a:t>TAA Funding</a:t>
            </a:r>
          </a:p>
        </p:txBody>
      </p:sp>
      <p:sp>
        <p:nvSpPr>
          <p:cNvPr id="3" name="Content Placeholder 2">
            <a:extLst>
              <a:ext uri="{FF2B5EF4-FFF2-40B4-BE49-F238E27FC236}">
                <a16:creationId xmlns:a16="http://schemas.microsoft.com/office/drawing/2014/main" id="{ECFBD38E-3B3E-4BDB-913C-C10916079545}"/>
              </a:ext>
            </a:extLst>
          </p:cNvPr>
          <p:cNvSpPr>
            <a:spLocks noGrp="1"/>
          </p:cNvSpPr>
          <p:nvPr>
            <p:ph idx="1"/>
          </p:nvPr>
        </p:nvSpPr>
        <p:spPr>
          <a:xfrm>
            <a:off x="838200" y="1415442"/>
            <a:ext cx="10515600" cy="5152626"/>
          </a:xfrm>
          <a:ln>
            <a:solidFill>
              <a:schemeClr val="accent1">
                <a:alpha val="93000"/>
              </a:schemeClr>
            </a:solidFill>
          </a:ln>
        </p:spPr>
        <p:txBody>
          <a:bodyPr numCol="1">
            <a:normAutofit/>
          </a:bodyPr>
          <a:lstStyle/>
          <a:p>
            <a:pPr marL="0" indent="0" algn="ctr">
              <a:buNone/>
            </a:pPr>
            <a:endParaRPr lang="en-US" b="1" u="sng" dirty="0"/>
          </a:p>
          <a:p>
            <a:pPr marL="0" indent="0" algn="ctr">
              <a:buNone/>
            </a:pPr>
            <a:r>
              <a:rPr lang="en-US" b="1" u="sng" dirty="0"/>
              <a:t>Federal TAA funding</a:t>
            </a: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b="1" u="sng" dirty="0"/>
              <a:t>LWIOA</a:t>
            </a:r>
            <a:r>
              <a:rPr lang="en-US" b="1" dirty="0"/>
              <a:t>      </a:t>
            </a:r>
            <a:r>
              <a:rPr lang="en-US" dirty="0"/>
              <a:t>Partner agencies distribute TAA funds    </a:t>
            </a:r>
            <a:r>
              <a:rPr lang="en-US" b="1" u="sng" dirty="0"/>
              <a:t>IDES Trade Unit</a:t>
            </a:r>
          </a:p>
          <a:p>
            <a:pPr marL="0" indent="0" algn="ctr">
              <a:buNone/>
            </a:pPr>
            <a:endParaRPr lang="en-US" b="1" dirty="0"/>
          </a:p>
          <a:p>
            <a:pPr marL="0" indent="0" algn="ctr">
              <a:buNone/>
            </a:pPr>
            <a:r>
              <a:rPr lang="en-US" dirty="0"/>
              <a:t>Schooling/Travel, Books, etc.                                TRA &amp; RTAA payments</a:t>
            </a:r>
          </a:p>
          <a:p>
            <a:pPr marL="0" indent="0" algn="ctr">
              <a:buNone/>
            </a:pPr>
            <a:endParaRPr lang="en-US" dirty="0"/>
          </a:p>
        </p:txBody>
      </p:sp>
      <p:cxnSp>
        <p:nvCxnSpPr>
          <p:cNvPr id="4" name="Straight Arrow Connector 3">
            <a:extLst>
              <a:ext uri="{FF2B5EF4-FFF2-40B4-BE49-F238E27FC236}">
                <a16:creationId xmlns:a16="http://schemas.microsoft.com/office/drawing/2014/main" id="{E4D89F4D-2B41-49B0-B015-BB541D58BCB4}"/>
              </a:ext>
            </a:extLst>
          </p:cNvPr>
          <p:cNvCxnSpPr/>
          <p:nvPr/>
        </p:nvCxnSpPr>
        <p:spPr>
          <a:xfrm flipH="1">
            <a:off x="1766170" y="2376814"/>
            <a:ext cx="3081403" cy="210437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A6F7F963-4153-4364-AFDD-57AFD62B484F}"/>
              </a:ext>
            </a:extLst>
          </p:cNvPr>
          <p:cNvCxnSpPr/>
          <p:nvPr/>
        </p:nvCxnSpPr>
        <p:spPr>
          <a:xfrm>
            <a:off x="7127309" y="2376814"/>
            <a:ext cx="2505206" cy="210437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3B024F9-E774-4E37-B315-49888BFE0D50}"/>
              </a:ext>
            </a:extLst>
          </p:cNvPr>
          <p:cNvCxnSpPr/>
          <p:nvPr/>
        </p:nvCxnSpPr>
        <p:spPr>
          <a:xfrm>
            <a:off x="1878904" y="4910203"/>
            <a:ext cx="0" cy="6388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A6C3782-0C5A-41F6-938F-68A52EC4338B}"/>
              </a:ext>
            </a:extLst>
          </p:cNvPr>
          <p:cNvCxnSpPr/>
          <p:nvPr/>
        </p:nvCxnSpPr>
        <p:spPr>
          <a:xfrm>
            <a:off x="9632515" y="4878888"/>
            <a:ext cx="0" cy="6388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5067281"/>
      </p:ext>
    </p:extLst>
  </p:cSld>
  <p:clrMapOvr>
    <a:masterClrMapping/>
  </p:clrMapOvr>
  <mc:AlternateContent xmlns:mc="http://schemas.openxmlformats.org/markup-compatibility/2006" xmlns:p14="http://schemas.microsoft.com/office/powerpoint/2010/main">
    <mc:Choice Requires="p14">
      <p:transition spd="slow" p14:dur="2000" advTm="47851"/>
    </mc:Choice>
    <mc:Fallback xmlns="">
      <p:transition spd="slow" advTm="47851"/>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62002-F2F5-49B7-83C4-110DC29841EB}"/>
              </a:ext>
            </a:extLst>
          </p:cNvPr>
          <p:cNvSpPr>
            <a:spLocks noGrp="1"/>
          </p:cNvSpPr>
          <p:nvPr>
            <p:ph type="title"/>
          </p:nvPr>
        </p:nvSpPr>
        <p:spPr/>
        <p:txBody>
          <a:bodyPr>
            <a:noAutofit/>
          </a:bodyPr>
          <a:lstStyle/>
          <a:p>
            <a:pPr algn="ctr"/>
            <a:r>
              <a:rPr lang="en-US" dirty="0">
                <a:solidFill>
                  <a:srgbClr val="002060"/>
                </a:solidFill>
              </a:rPr>
              <a:t>Time for Q &amp; A</a:t>
            </a:r>
          </a:p>
        </p:txBody>
      </p:sp>
      <p:pic>
        <p:nvPicPr>
          <p:cNvPr id="6" name="Picture 5">
            <a:extLst>
              <a:ext uri="{FF2B5EF4-FFF2-40B4-BE49-F238E27FC236}">
                <a16:creationId xmlns:a16="http://schemas.microsoft.com/office/drawing/2014/main" id="{9D03B543-09C2-4D8E-9ECE-E67E9A48B2FD}"/>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2921397" y="1327413"/>
            <a:ext cx="6349206" cy="4203174"/>
          </a:xfrm>
          <a:prstGeom prst="rect">
            <a:avLst/>
          </a:prstGeom>
        </p:spPr>
      </p:pic>
      <p:sp>
        <p:nvSpPr>
          <p:cNvPr id="5" name="Content Placeholder 4">
            <a:extLst>
              <a:ext uri="{FF2B5EF4-FFF2-40B4-BE49-F238E27FC236}">
                <a16:creationId xmlns:a16="http://schemas.microsoft.com/office/drawing/2014/main" id="{AECE74CB-CA78-445E-8BE7-3E95B5CF36D9}"/>
              </a:ext>
            </a:extLst>
          </p:cNvPr>
          <p:cNvSpPr>
            <a:spLocks noGrp="1"/>
          </p:cNvSpPr>
          <p:nvPr>
            <p:ph idx="1"/>
          </p:nvPr>
        </p:nvSpPr>
        <p:spPr>
          <a:xfrm>
            <a:off x="838200" y="1327413"/>
            <a:ext cx="10515600" cy="4849550"/>
          </a:xfrm>
        </p:spPr>
        <p:txBody>
          <a:bodyPr/>
          <a:lstStyle/>
          <a:p>
            <a:endParaRPr lang="en-US" b="1" dirty="0">
              <a:solidFill>
                <a:srgbClr val="002060"/>
              </a:solidFill>
            </a:endParaRPr>
          </a:p>
          <a:p>
            <a:r>
              <a:rPr lang="en-US" b="1" dirty="0">
                <a:solidFill>
                  <a:srgbClr val="002060"/>
                </a:solidFill>
              </a:rPr>
              <a:t>Questions?</a:t>
            </a:r>
          </a:p>
        </p:txBody>
      </p:sp>
    </p:spTree>
    <p:extLst>
      <p:ext uri="{BB962C8B-B14F-4D97-AF65-F5344CB8AC3E}">
        <p14:creationId xmlns:p14="http://schemas.microsoft.com/office/powerpoint/2010/main" val="484150474"/>
      </p:ext>
    </p:extLst>
  </p:cSld>
  <p:clrMapOvr>
    <a:masterClrMapping/>
  </p:clrMapOvr>
  <mc:AlternateContent xmlns:mc="http://schemas.openxmlformats.org/markup-compatibility/2006" xmlns:p14="http://schemas.microsoft.com/office/powerpoint/2010/main">
    <mc:Choice Requires="p14">
      <p:transition spd="slow" p14:dur="2000" advTm="6624"/>
    </mc:Choice>
    <mc:Fallback xmlns="">
      <p:transition spd="slow" advTm="662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Trade Act Benefits</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838200" y="1918010"/>
            <a:ext cx="10515600" cy="4583151"/>
          </a:xfrm>
        </p:spPr>
        <p:txBody>
          <a:bodyPr>
            <a:noAutofit/>
          </a:bodyPr>
          <a:lstStyle/>
          <a:p>
            <a:r>
              <a:rPr lang="en-US" b="1" dirty="0">
                <a:solidFill>
                  <a:srgbClr val="002060"/>
                </a:solidFill>
              </a:rPr>
              <a:t>TRA (Trade Readjustment Allowance): </a:t>
            </a:r>
            <a:r>
              <a:rPr lang="en-US" dirty="0">
                <a:solidFill>
                  <a:srgbClr val="002060"/>
                </a:solidFill>
              </a:rPr>
              <a:t>for the most part a continuation of the payments you received from Unemployment.  It pays at the same rate but is only payable if you are attending school or interested in attending school.</a:t>
            </a:r>
          </a:p>
          <a:p>
            <a:endParaRPr lang="en-US" dirty="0">
              <a:solidFill>
                <a:srgbClr val="002060"/>
              </a:solidFill>
            </a:endParaRPr>
          </a:p>
          <a:p>
            <a:r>
              <a:rPr lang="en-US" b="1" dirty="0">
                <a:solidFill>
                  <a:srgbClr val="002060"/>
                </a:solidFill>
              </a:rPr>
              <a:t>RTAA (Reemployment Trade Adjustment Assistance):  </a:t>
            </a:r>
            <a:r>
              <a:rPr lang="en-US" dirty="0">
                <a:solidFill>
                  <a:srgbClr val="002060"/>
                </a:solidFill>
              </a:rPr>
              <a:t>Is a program for workers age 50 or older who return to full time work.  To be discussed later. </a:t>
            </a:r>
            <a:endParaRPr lang="en-US" b="1" dirty="0">
              <a:solidFill>
                <a:srgbClr val="002060"/>
              </a:solidFill>
            </a:endParaRPr>
          </a:p>
        </p:txBody>
      </p:sp>
    </p:spTree>
    <p:extLst>
      <p:ext uri="{BB962C8B-B14F-4D97-AF65-F5344CB8AC3E}">
        <p14:creationId xmlns:p14="http://schemas.microsoft.com/office/powerpoint/2010/main" val="959962568"/>
      </p:ext>
    </p:extLst>
  </p:cSld>
  <p:clrMapOvr>
    <a:masterClrMapping/>
  </p:clrMapOvr>
  <mc:AlternateContent xmlns:mc="http://schemas.openxmlformats.org/markup-compatibility/2006" xmlns:p14="http://schemas.microsoft.com/office/powerpoint/2010/main">
    <mc:Choice Requires="p14">
      <p:transition spd="slow" p14:dur="2000" advTm="29916"/>
    </mc:Choice>
    <mc:Fallback xmlns="">
      <p:transition spd="slow" advTm="29916"/>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solidFill>
                  <a:srgbClr val="002060"/>
                </a:solidFill>
              </a:rPr>
              <a:t>TRA payment lengths</a:t>
            </a:r>
            <a:endParaRPr lang="en-US" dirty="0"/>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838200" y="1494262"/>
            <a:ext cx="10515600" cy="5185317"/>
          </a:xfrm>
        </p:spPr>
        <p:txBody>
          <a:bodyPr>
            <a:normAutofit/>
          </a:bodyPr>
          <a:lstStyle/>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p:txBody>
      </p:sp>
      <p:sp>
        <p:nvSpPr>
          <p:cNvPr id="4" name="Arrow: Left-Right 3">
            <a:extLst>
              <a:ext uri="{FF2B5EF4-FFF2-40B4-BE49-F238E27FC236}">
                <a16:creationId xmlns:a16="http://schemas.microsoft.com/office/drawing/2014/main" id="{AA2D7FCF-4369-4391-87BB-F714122C0EE1}"/>
              </a:ext>
            </a:extLst>
          </p:cNvPr>
          <p:cNvSpPr/>
          <p:nvPr/>
        </p:nvSpPr>
        <p:spPr>
          <a:xfrm>
            <a:off x="838200" y="3807911"/>
            <a:ext cx="10360068" cy="100064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423DA28F-ED16-47AB-B6D3-4ACB6687717B}"/>
              </a:ext>
            </a:extLst>
          </p:cNvPr>
          <p:cNvCxnSpPr>
            <a:cxnSpLocks/>
          </p:cNvCxnSpPr>
          <p:nvPr/>
        </p:nvCxnSpPr>
        <p:spPr>
          <a:xfrm>
            <a:off x="5974915" y="3645074"/>
            <a:ext cx="0" cy="10146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934DD09-7E74-4DE1-87ED-80645632B1B4}"/>
              </a:ext>
            </a:extLst>
          </p:cNvPr>
          <p:cNvSpPr txBox="1"/>
          <p:nvPr/>
        </p:nvSpPr>
        <p:spPr>
          <a:xfrm>
            <a:off x="1440492" y="3632548"/>
            <a:ext cx="4378883"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U.I. (Unemployment Insurance)</a:t>
            </a:r>
          </a:p>
        </p:txBody>
      </p:sp>
      <p:sp>
        <p:nvSpPr>
          <p:cNvPr id="10" name="TextBox 9">
            <a:extLst>
              <a:ext uri="{FF2B5EF4-FFF2-40B4-BE49-F238E27FC236}">
                <a16:creationId xmlns:a16="http://schemas.microsoft.com/office/drawing/2014/main" id="{A6485554-A3A5-44B1-8091-3CE0E91B2816}"/>
              </a:ext>
            </a:extLst>
          </p:cNvPr>
          <p:cNvSpPr txBox="1"/>
          <p:nvPr/>
        </p:nvSpPr>
        <p:spPr>
          <a:xfrm>
            <a:off x="5148200" y="4808558"/>
            <a:ext cx="1728583"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Benefit Year</a:t>
            </a:r>
          </a:p>
        </p:txBody>
      </p:sp>
    </p:spTree>
    <p:extLst>
      <p:ext uri="{BB962C8B-B14F-4D97-AF65-F5344CB8AC3E}">
        <p14:creationId xmlns:p14="http://schemas.microsoft.com/office/powerpoint/2010/main" val="3030815506"/>
      </p:ext>
    </p:extLst>
  </p:cSld>
  <p:clrMapOvr>
    <a:masterClrMapping/>
  </p:clrMapOvr>
  <mc:AlternateContent xmlns:mc="http://schemas.openxmlformats.org/markup-compatibility/2006" xmlns:p14="http://schemas.microsoft.com/office/powerpoint/2010/main">
    <mc:Choice Requires="p14">
      <p:transition spd="slow" p14:dur="2000" advTm="27538"/>
    </mc:Choice>
    <mc:Fallback xmlns="">
      <p:transition spd="slow" advTm="2753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solidFill>
                  <a:srgbClr val="002060"/>
                </a:solidFill>
              </a:rPr>
              <a:t>TRA payment lengths</a:t>
            </a:r>
            <a:endParaRPr lang="en-US" dirty="0"/>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838200" y="1494262"/>
            <a:ext cx="10515600" cy="5185317"/>
          </a:xfrm>
        </p:spPr>
        <p:txBody>
          <a:bodyPr>
            <a:normAutofit/>
          </a:bodyPr>
          <a:lstStyle/>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p:txBody>
      </p:sp>
      <p:sp>
        <p:nvSpPr>
          <p:cNvPr id="4" name="Arrow: Left-Right 3">
            <a:extLst>
              <a:ext uri="{FF2B5EF4-FFF2-40B4-BE49-F238E27FC236}">
                <a16:creationId xmlns:a16="http://schemas.microsoft.com/office/drawing/2014/main" id="{AA2D7FCF-4369-4391-87BB-F714122C0EE1}"/>
              </a:ext>
            </a:extLst>
          </p:cNvPr>
          <p:cNvSpPr/>
          <p:nvPr/>
        </p:nvSpPr>
        <p:spPr>
          <a:xfrm>
            <a:off x="838200" y="3807911"/>
            <a:ext cx="10360068" cy="100064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423DA28F-ED16-47AB-B6D3-4ACB6687717B}"/>
              </a:ext>
            </a:extLst>
          </p:cNvPr>
          <p:cNvCxnSpPr>
            <a:cxnSpLocks/>
          </p:cNvCxnSpPr>
          <p:nvPr/>
        </p:nvCxnSpPr>
        <p:spPr>
          <a:xfrm>
            <a:off x="5974915" y="3645074"/>
            <a:ext cx="0" cy="10146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934DD09-7E74-4DE1-87ED-80645632B1B4}"/>
              </a:ext>
            </a:extLst>
          </p:cNvPr>
          <p:cNvSpPr txBox="1"/>
          <p:nvPr/>
        </p:nvSpPr>
        <p:spPr>
          <a:xfrm>
            <a:off x="1440492" y="3632548"/>
            <a:ext cx="4378883"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U.I. (Unemployment Insurance)</a:t>
            </a:r>
          </a:p>
        </p:txBody>
      </p:sp>
      <p:sp>
        <p:nvSpPr>
          <p:cNvPr id="10" name="TextBox 9">
            <a:extLst>
              <a:ext uri="{FF2B5EF4-FFF2-40B4-BE49-F238E27FC236}">
                <a16:creationId xmlns:a16="http://schemas.microsoft.com/office/drawing/2014/main" id="{A6485554-A3A5-44B1-8091-3CE0E91B2816}"/>
              </a:ext>
            </a:extLst>
          </p:cNvPr>
          <p:cNvSpPr txBox="1"/>
          <p:nvPr/>
        </p:nvSpPr>
        <p:spPr>
          <a:xfrm>
            <a:off x="5148200" y="4808558"/>
            <a:ext cx="1728583"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Benefit Year</a:t>
            </a:r>
          </a:p>
        </p:txBody>
      </p:sp>
      <p:sp>
        <p:nvSpPr>
          <p:cNvPr id="5" name="TextBox 4">
            <a:extLst>
              <a:ext uri="{FF2B5EF4-FFF2-40B4-BE49-F238E27FC236}">
                <a16:creationId xmlns:a16="http://schemas.microsoft.com/office/drawing/2014/main" id="{EE76B28B-3619-4D97-B238-528FED4AAD78}"/>
              </a:ext>
            </a:extLst>
          </p:cNvPr>
          <p:cNvSpPr txBox="1"/>
          <p:nvPr/>
        </p:nvSpPr>
        <p:spPr>
          <a:xfrm>
            <a:off x="6638795" y="3645074"/>
            <a:ext cx="37327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Basic TRA</a:t>
            </a:r>
          </a:p>
        </p:txBody>
      </p:sp>
    </p:spTree>
    <p:extLst>
      <p:ext uri="{BB962C8B-B14F-4D97-AF65-F5344CB8AC3E}">
        <p14:creationId xmlns:p14="http://schemas.microsoft.com/office/powerpoint/2010/main" val="848710659"/>
      </p:ext>
    </p:extLst>
  </p:cSld>
  <p:clrMapOvr>
    <a:masterClrMapping/>
  </p:clrMapOvr>
  <mc:AlternateContent xmlns:mc="http://schemas.openxmlformats.org/markup-compatibility/2006" xmlns:p14="http://schemas.microsoft.com/office/powerpoint/2010/main">
    <mc:Choice Requires="p14">
      <p:transition spd="slow" p14:dur="2000" advTm="30243"/>
    </mc:Choice>
    <mc:Fallback xmlns="">
      <p:transition spd="slow" advTm="3024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34ACB-E7D9-40D1-8B37-EEF3B98AD860}"/>
              </a:ext>
            </a:extLst>
          </p:cNvPr>
          <p:cNvSpPr>
            <a:spLocks noGrp="1"/>
          </p:cNvSpPr>
          <p:nvPr>
            <p:ph type="title"/>
          </p:nvPr>
        </p:nvSpPr>
        <p:spPr/>
        <p:txBody>
          <a:bodyPr>
            <a:normAutofit fontScale="90000"/>
          </a:bodyPr>
          <a:lstStyle/>
          <a:p>
            <a:r>
              <a:rPr lang="en-US" dirty="0"/>
              <a:t>Additional TRA</a:t>
            </a:r>
          </a:p>
        </p:txBody>
      </p:sp>
      <p:sp>
        <p:nvSpPr>
          <p:cNvPr id="3" name="Content Placeholder 2">
            <a:extLst>
              <a:ext uri="{FF2B5EF4-FFF2-40B4-BE49-F238E27FC236}">
                <a16:creationId xmlns:a16="http://schemas.microsoft.com/office/drawing/2014/main" id="{B0E5F51B-4409-466D-9C55-2F7645D2EDFE}"/>
              </a:ext>
            </a:extLst>
          </p:cNvPr>
          <p:cNvSpPr>
            <a:spLocks noGrp="1"/>
          </p:cNvSpPr>
          <p:nvPr>
            <p:ph idx="1"/>
          </p:nvPr>
        </p:nvSpPr>
        <p:spPr/>
        <p:txBody>
          <a:bodyPr/>
          <a:lstStyle/>
          <a:p>
            <a:r>
              <a:rPr lang="en-US" dirty="0">
                <a:solidFill>
                  <a:schemeClr val="accent1">
                    <a:lumMod val="50000"/>
                  </a:schemeClr>
                </a:solidFill>
              </a:rPr>
              <a:t>Additional TRA allows for payments of 65 out of a 78-week period.  </a:t>
            </a:r>
          </a:p>
          <a:p>
            <a:endParaRPr lang="en-US" dirty="0">
              <a:solidFill>
                <a:schemeClr val="accent1">
                  <a:lumMod val="50000"/>
                </a:schemeClr>
              </a:solidFill>
            </a:endParaRPr>
          </a:p>
          <a:p>
            <a:endParaRPr lang="en-US" dirty="0">
              <a:solidFill>
                <a:schemeClr val="accent1">
                  <a:lumMod val="50000"/>
                </a:schemeClr>
              </a:solidFill>
            </a:endParaRPr>
          </a:p>
          <a:p>
            <a:endParaRPr lang="en-US" dirty="0">
              <a:solidFill>
                <a:schemeClr val="accent1">
                  <a:lumMod val="50000"/>
                </a:schemeClr>
              </a:solidFill>
            </a:endParaRPr>
          </a:p>
          <a:p>
            <a:r>
              <a:rPr lang="en-US" dirty="0">
                <a:solidFill>
                  <a:schemeClr val="accent1">
                    <a:lumMod val="50000"/>
                  </a:schemeClr>
                </a:solidFill>
              </a:rPr>
              <a:t>This is only if you are attending school and once you complete your schooling the TRA payments end.</a:t>
            </a:r>
          </a:p>
          <a:p>
            <a:endParaRPr lang="en-US" dirty="0"/>
          </a:p>
        </p:txBody>
      </p:sp>
    </p:spTree>
    <p:extLst>
      <p:ext uri="{BB962C8B-B14F-4D97-AF65-F5344CB8AC3E}">
        <p14:creationId xmlns:p14="http://schemas.microsoft.com/office/powerpoint/2010/main" val="2621568578"/>
      </p:ext>
    </p:extLst>
  </p:cSld>
  <p:clrMapOvr>
    <a:masterClrMapping/>
  </p:clrMapOvr>
  <mc:AlternateContent xmlns:mc="http://schemas.openxmlformats.org/markup-compatibility/2006" xmlns:p14="http://schemas.microsoft.com/office/powerpoint/2010/main">
    <mc:Choice Requires="p14">
      <p:transition spd="slow" p14:dur="2000" advTm="12855"/>
    </mc:Choice>
    <mc:Fallback xmlns="">
      <p:transition spd="slow" advTm="1285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solidFill>
                  <a:srgbClr val="002060"/>
                </a:solidFill>
              </a:rPr>
              <a:t>TRA payment lengths</a:t>
            </a:r>
            <a:endParaRPr lang="en-US" dirty="0"/>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838200" y="1494262"/>
            <a:ext cx="10515600" cy="5185317"/>
          </a:xfrm>
        </p:spPr>
        <p:txBody>
          <a:bodyPr>
            <a:normAutofit/>
          </a:bodyPr>
          <a:lstStyle/>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a:p>
            <a:pPr marL="0" indent="0" algn="ctr">
              <a:buNone/>
            </a:pPr>
            <a:endParaRPr lang="en-US" b="1" dirty="0">
              <a:solidFill>
                <a:srgbClr val="002060"/>
              </a:solidFill>
            </a:endParaRPr>
          </a:p>
        </p:txBody>
      </p:sp>
      <p:sp>
        <p:nvSpPr>
          <p:cNvPr id="4" name="Arrow: Left-Right 3">
            <a:extLst>
              <a:ext uri="{FF2B5EF4-FFF2-40B4-BE49-F238E27FC236}">
                <a16:creationId xmlns:a16="http://schemas.microsoft.com/office/drawing/2014/main" id="{AA2D7FCF-4369-4391-87BB-F714122C0EE1}"/>
              </a:ext>
            </a:extLst>
          </p:cNvPr>
          <p:cNvSpPr/>
          <p:nvPr/>
        </p:nvSpPr>
        <p:spPr>
          <a:xfrm>
            <a:off x="951978" y="2196083"/>
            <a:ext cx="10246289" cy="55964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423DA28F-ED16-47AB-B6D3-4ACB6687717B}"/>
              </a:ext>
            </a:extLst>
          </p:cNvPr>
          <p:cNvCxnSpPr>
            <a:cxnSpLocks/>
          </p:cNvCxnSpPr>
          <p:nvPr/>
        </p:nvCxnSpPr>
        <p:spPr>
          <a:xfrm>
            <a:off x="5819375" y="1853852"/>
            <a:ext cx="0" cy="110229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934DD09-7E74-4DE1-87ED-80645632B1B4}"/>
              </a:ext>
            </a:extLst>
          </p:cNvPr>
          <p:cNvSpPr txBox="1"/>
          <p:nvPr/>
        </p:nvSpPr>
        <p:spPr>
          <a:xfrm>
            <a:off x="1440492" y="1753644"/>
            <a:ext cx="4223343"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U.I. (Unemployment Insurance)</a:t>
            </a:r>
          </a:p>
        </p:txBody>
      </p:sp>
      <p:sp>
        <p:nvSpPr>
          <p:cNvPr id="10" name="TextBox 9">
            <a:extLst>
              <a:ext uri="{FF2B5EF4-FFF2-40B4-BE49-F238E27FC236}">
                <a16:creationId xmlns:a16="http://schemas.microsoft.com/office/drawing/2014/main" id="{A6485554-A3A5-44B1-8091-3CE0E91B2816}"/>
              </a:ext>
            </a:extLst>
          </p:cNvPr>
          <p:cNvSpPr txBox="1"/>
          <p:nvPr/>
        </p:nvSpPr>
        <p:spPr>
          <a:xfrm>
            <a:off x="5060552" y="2956142"/>
            <a:ext cx="1816232"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Benefit Year</a:t>
            </a:r>
          </a:p>
        </p:txBody>
      </p:sp>
      <p:sp>
        <p:nvSpPr>
          <p:cNvPr id="5" name="TextBox 4">
            <a:extLst>
              <a:ext uri="{FF2B5EF4-FFF2-40B4-BE49-F238E27FC236}">
                <a16:creationId xmlns:a16="http://schemas.microsoft.com/office/drawing/2014/main" id="{EE76B28B-3619-4D97-B238-528FED4AAD78}"/>
              </a:ext>
            </a:extLst>
          </p:cNvPr>
          <p:cNvSpPr txBox="1"/>
          <p:nvPr/>
        </p:nvSpPr>
        <p:spPr>
          <a:xfrm>
            <a:off x="6528167" y="1753644"/>
            <a:ext cx="384337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Basic TRA</a:t>
            </a:r>
          </a:p>
        </p:txBody>
      </p:sp>
      <p:pic>
        <p:nvPicPr>
          <p:cNvPr id="11" name="Picture 10">
            <a:extLst>
              <a:ext uri="{FF2B5EF4-FFF2-40B4-BE49-F238E27FC236}">
                <a16:creationId xmlns:a16="http://schemas.microsoft.com/office/drawing/2014/main" id="{72992036-697A-44E5-821E-FCF2E41A93AD}"/>
              </a:ext>
            </a:extLst>
          </p:cNvPr>
          <p:cNvPicPr>
            <a:picLocks noChangeAspect="1"/>
          </p:cNvPicPr>
          <p:nvPr/>
        </p:nvPicPr>
        <p:blipFill>
          <a:blip r:embed="rId3"/>
          <a:stretch>
            <a:fillRect/>
          </a:stretch>
        </p:blipFill>
        <p:spPr>
          <a:xfrm>
            <a:off x="959675" y="3870542"/>
            <a:ext cx="10272650" cy="651354"/>
          </a:xfrm>
          <a:prstGeom prst="rect">
            <a:avLst/>
          </a:prstGeom>
        </p:spPr>
      </p:pic>
      <p:pic>
        <p:nvPicPr>
          <p:cNvPr id="12" name="Picture 11">
            <a:extLst>
              <a:ext uri="{FF2B5EF4-FFF2-40B4-BE49-F238E27FC236}">
                <a16:creationId xmlns:a16="http://schemas.microsoft.com/office/drawing/2014/main" id="{32FD81FC-FDE2-44B4-A02E-FDE2D645CD9F}"/>
              </a:ext>
            </a:extLst>
          </p:cNvPr>
          <p:cNvPicPr>
            <a:picLocks noChangeAspect="1"/>
          </p:cNvPicPr>
          <p:nvPr/>
        </p:nvPicPr>
        <p:blipFill>
          <a:blip r:embed="rId4"/>
          <a:stretch>
            <a:fillRect/>
          </a:stretch>
        </p:blipFill>
        <p:spPr>
          <a:xfrm>
            <a:off x="1002917" y="5504893"/>
            <a:ext cx="10272650" cy="754768"/>
          </a:xfrm>
          <a:prstGeom prst="rect">
            <a:avLst/>
          </a:prstGeom>
        </p:spPr>
      </p:pic>
      <p:sp>
        <p:nvSpPr>
          <p:cNvPr id="13" name="TextBox 12">
            <a:extLst>
              <a:ext uri="{FF2B5EF4-FFF2-40B4-BE49-F238E27FC236}">
                <a16:creationId xmlns:a16="http://schemas.microsoft.com/office/drawing/2014/main" id="{18A3FAA1-BCA7-4CDC-8F98-8FFDEF347499}"/>
              </a:ext>
            </a:extLst>
          </p:cNvPr>
          <p:cNvSpPr txBox="1"/>
          <p:nvPr/>
        </p:nvSpPr>
        <p:spPr>
          <a:xfrm>
            <a:off x="4797468" y="3645074"/>
            <a:ext cx="2642992"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Additional TRA</a:t>
            </a:r>
          </a:p>
        </p:txBody>
      </p:sp>
      <p:sp>
        <p:nvSpPr>
          <p:cNvPr id="15" name="TextBox 14">
            <a:extLst>
              <a:ext uri="{FF2B5EF4-FFF2-40B4-BE49-F238E27FC236}">
                <a16:creationId xmlns:a16="http://schemas.microsoft.com/office/drawing/2014/main" id="{94B29D59-B033-4437-B1C7-2C26103446B2}"/>
              </a:ext>
            </a:extLst>
          </p:cNvPr>
          <p:cNvSpPr txBox="1"/>
          <p:nvPr/>
        </p:nvSpPr>
        <p:spPr>
          <a:xfrm>
            <a:off x="4584526" y="4493061"/>
            <a:ext cx="325052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 Year (or 52 weeks)</a:t>
            </a:r>
          </a:p>
        </p:txBody>
      </p:sp>
      <p:sp>
        <p:nvSpPr>
          <p:cNvPr id="16" name="TextBox 15">
            <a:extLst>
              <a:ext uri="{FF2B5EF4-FFF2-40B4-BE49-F238E27FC236}">
                <a16:creationId xmlns:a16="http://schemas.microsoft.com/office/drawing/2014/main" id="{134BD813-9591-4DF7-88F2-2EEF233BB5E5}"/>
              </a:ext>
            </a:extLst>
          </p:cNvPr>
          <p:cNvSpPr txBox="1"/>
          <p:nvPr/>
        </p:nvSpPr>
        <p:spPr>
          <a:xfrm>
            <a:off x="1528175" y="5221555"/>
            <a:ext cx="189143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Add. TRA</a:t>
            </a:r>
          </a:p>
        </p:txBody>
      </p:sp>
      <p:sp>
        <p:nvSpPr>
          <p:cNvPr id="17" name="TextBox 16">
            <a:extLst>
              <a:ext uri="{FF2B5EF4-FFF2-40B4-BE49-F238E27FC236}">
                <a16:creationId xmlns:a16="http://schemas.microsoft.com/office/drawing/2014/main" id="{924F1593-4025-44BE-8E6D-E1200304BB61}"/>
              </a:ext>
            </a:extLst>
          </p:cNvPr>
          <p:cNvSpPr txBox="1"/>
          <p:nvPr/>
        </p:nvSpPr>
        <p:spPr>
          <a:xfrm>
            <a:off x="1528175" y="6225940"/>
            <a:ext cx="189143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13 weeks</a:t>
            </a:r>
          </a:p>
        </p:txBody>
      </p:sp>
      <p:cxnSp>
        <p:nvCxnSpPr>
          <p:cNvPr id="19" name="Straight Connector 18">
            <a:extLst>
              <a:ext uri="{FF2B5EF4-FFF2-40B4-BE49-F238E27FC236}">
                <a16:creationId xmlns:a16="http://schemas.microsoft.com/office/drawing/2014/main" id="{E4F51081-1D55-4FB4-A67B-F15D4A1630EA}"/>
              </a:ext>
            </a:extLst>
          </p:cNvPr>
          <p:cNvCxnSpPr>
            <a:cxnSpLocks/>
          </p:cNvCxnSpPr>
          <p:nvPr/>
        </p:nvCxnSpPr>
        <p:spPr>
          <a:xfrm>
            <a:off x="3519814" y="5363738"/>
            <a:ext cx="0" cy="101201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2D37A418-A01A-4143-A658-DB986C09B6C9}"/>
              </a:ext>
            </a:extLst>
          </p:cNvPr>
          <p:cNvSpPr txBox="1"/>
          <p:nvPr/>
        </p:nvSpPr>
        <p:spPr>
          <a:xfrm>
            <a:off x="2141951" y="2755726"/>
            <a:ext cx="1816232"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6 Months</a:t>
            </a:r>
          </a:p>
        </p:txBody>
      </p:sp>
      <p:sp>
        <p:nvSpPr>
          <p:cNvPr id="23" name="TextBox 22">
            <a:extLst>
              <a:ext uri="{FF2B5EF4-FFF2-40B4-BE49-F238E27FC236}">
                <a16:creationId xmlns:a16="http://schemas.microsoft.com/office/drawing/2014/main" id="{8CEFD6C2-3F07-42AD-A60A-2EC8F7A79646}"/>
              </a:ext>
            </a:extLst>
          </p:cNvPr>
          <p:cNvSpPr txBox="1"/>
          <p:nvPr/>
        </p:nvSpPr>
        <p:spPr>
          <a:xfrm>
            <a:off x="6746294" y="2790265"/>
            <a:ext cx="1954053"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6 Months</a:t>
            </a:r>
          </a:p>
        </p:txBody>
      </p:sp>
    </p:spTree>
    <p:extLst>
      <p:ext uri="{BB962C8B-B14F-4D97-AF65-F5344CB8AC3E}">
        <p14:creationId xmlns:p14="http://schemas.microsoft.com/office/powerpoint/2010/main" val="1750924680"/>
      </p:ext>
    </p:extLst>
  </p:cSld>
  <p:clrMapOvr>
    <a:masterClrMapping/>
  </p:clrMapOvr>
  <mc:AlternateContent xmlns:mc="http://schemas.openxmlformats.org/markup-compatibility/2006" xmlns:p14="http://schemas.microsoft.com/office/powerpoint/2010/main">
    <mc:Choice Requires="p14">
      <p:transition spd="slow" p14:dur="2000" advTm="24801"/>
    </mc:Choice>
    <mc:Fallback xmlns="">
      <p:transition spd="slow" advTm="2480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Completion TRA</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468351" y="1494264"/>
            <a:ext cx="11262732" cy="4984596"/>
          </a:xfrm>
        </p:spPr>
        <p:txBody>
          <a:bodyPr>
            <a:normAutofit/>
          </a:bodyPr>
          <a:lstStyle/>
          <a:p>
            <a:endParaRPr lang="en-US" b="1" dirty="0">
              <a:solidFill>
                <a:srgbClr val="002060"/>
              </a:solidFill>
            </a:endParaRPr>
          </a:p>
          <a:p>
            <a:r>
              <a:rPr lang="en-US" b="1" dirty="0">
                <a:solidFill>
                  <a:srgbClr val="002060"/>
                </a:solidFill>
              </a:rPr>
              <a:t>If you require (and are eligible) for more training, you may be eligible for an additional 13 weeks of Completion TRA.</a:t>
            </a:r>
          </a:p>
          <a:p>
            <a:endParaRPr lang="en-US" b="1" dirty="0">
              <a:solidFill>
                <a:srgbClr val="002060"/>
              </a:solidFill>
            </a:endParaRPr>
          </a:p>
          <a:p>
            <a:endParaRPr lang="en-US" b="1" dirty="0">
              <a:solidFill>
                <a:srgbClr val="002060"/>
              </a:solidFill>
            </a:endParaRPr>
          </a:p>
          <a:p>
            <a:endParaRPr lang="en-US" b="1" dirty="0">
              <a:solidFill>
                <a:srgbClr val="002060"/>
              </a:solidFill>
            </a:endParaRPr>
          </a:p>
          <a:p>
            <a:endParaRPr lang="en-US" b="1" dirty="0">
              <a:solidFill>
                <a:srgbClr val="002060"/>
              </a:solidFill>
            </a:endParaRPr>
          </a:p>
          <a:p>
            <a:r>
              <a:rPr lang="en-US" b="1" u="sng" dirty="0">
                <a:solidFill>
                  <a:srgbClr val="002060"/>
                </a:solidFill>
              </a:rPr>
              <a:t>This is only payable within the last 20 weeks of your training</a:t>
            </a:r>
            <a:r>
              <a:rPr lang="en-US" b="1" dirty="0">
                <a:solidFill>
                  <a:srgbClr val="002060"/>
                </a:solidFill>
              </a:rPr>
              <a:t>, ending on your completion date (back end).</a:t>
            </a:r>
            <a:endParaRPr lang="en-US" b="1" u="sng" dirty="0">
              <a:solidFill>
                <a:srgbClr val="002060"/>
              </a:solidFill>
            </a:endParaRPr>
          </a:p>
        </p:txBody>
      </p:sp>
    </p:spTree>
    <p:extLst>
      <p:ext uri="{BB962C8B-B14F-4D97-AF65-F5344CB8AC3E}">
        <p14:creationId xmlns:p14="http://schemas.microsoft.com/office/powerpoint/2010/main" val="3797509697"/>
      </p:ext>
    </p:extLst>
  </p:cSld>
  <p:clrMapOvr>
    <a:masterClrMapping/>
  </p:clrMapOvr>
  <mc:AlternateContent xmlns:mc="http://schemas.openxmlformats.org/markup-compatibility/2006" xmlns:p14="http://schemas.microsoft.com/office/powerpoint/2010/main">
    <mc:Choice Requires="p14">
      <p:transition spd="slow" p14:dur="2000" advTm="15177"/>
    </mc:Choice>
    <mc:Fallback xmlns="">
      <p:transition spd="slow" advTm="1517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2|6.7|0.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inCategory xmlns="9352c220-c5aa-4176-b310-478a54cdcce0">3</MainCategory>
    <Site xmlns="9352c220-c5aa-4176-b310-478a54cdcce0">
      <Value>1</Value>
    </Site>
    <SubCategory xmlns="9352c220-c5aa-4176-b310-478a54cdcce0">43</SubCategory>
    <SkillLevel xmlns="9352c220-c5aa-4176-b310-478a54cdcce0">
      <Value>All Levels</Value>
    </SkillLevel>
    <Audience xmlns="9352c220-c5aa-4176-b310-478a54cdcce0">
      <Value>1</Value>
    </Audience>
    <TaxKeywordTaxHTField xmlns="6e83a1a5-9dab-4521-85db-ea3c8196acb3">
      <Terms xmlns="http://schemas.microsoft.com/office/infopath/2007/PartnerControls"/>
    </TaxKeywordTaxHTField>
    <SubAudience xmlns="9352c220-c5aa-4176-b310-478a54cdcce0">
      <Value>1</Value>
    </SubAudience>
    <Language xmlns="9352c220-c5aa-4176-b310-478a54cdcce0">English</Language>
    <DocumentType xmlns="9352c220-c5aa-4176-b310-478a54cdcce0">
      <Value>Presentations</Value>
    </DocumentType>
    <TaxCatchAll xmlns="6e83a1a5-9dab-4521-85db-ea3c8196acb3"/>
    <Description0 xmlns="9352c220-c5aa-4176-b310-478a54cdcce0">IDES Benefits Under the Trade Adjustment Assistance (TAA) Program - Without Voiceover</Description0>
    <GradeLevel xmlns="9352c220-c5aa-4176-b310-478a54cdcce0">
      <Value>&gt;12 Postsecondary</Value>
    </GradeLevel>
  </documentManagement>
</p:properties>
</file>

<file path=customXml/itemProps1.xml><?xml version="1.0" encoding="utf-8"?>
<ds:datastoreItem xmlns:ds="http://schemas.openxmlformats.org/officeDocument/2006/customXml" ds:itemID="{546B2882-B538-4CE8-ADC3-C478F444659A}"/>
</file>

<file path=customXml/itemProps2.xml><?xml version="1.0" encoding="utf-8"?>
<ds:datastoreItem xmlns:ds="http://schemas.openxmlformats.org/officeDocument/2006/customXml" ds:itemID="{AB205FB7-9070-4CD4-9B67-2C1EE0DBC7CB}"/>
</file>

<file path=customXml/itemProps3.xml><?xml version="1.0" encoding="utf-8"?>
<ds:datastoreItem xmlns:ds="http://schemas.openxmlformats.org/officeDocument/2006/customXml" ds:itemID="{52467430-155C-4501-95EF-DC2EB54DE7BF}"/>
</file>

<file path=docProps/app.xml><?xml version="1.0" encoding="utf-8"?>
<Properties xmlns="http://schemas.openxmlformats.org/officeDocument/2006/extended-properties" xmlns:vt="http://schemas.openxmlformats.org/officeDocument/2006/docPropsVTypes">
  <TotalTime>645</TotalTime>
  <Words>1558</Words>
  <Application>Microsoft Office PowerPoint</Application>
  <PresentationFormat>Widescreen</PresentationFormat>
  <Paragraphs>230</Paragraphs>
  <Slides>30</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Times New Roman</vt:lpstr>
      <vt:lpstr>Office Theme</vt:lpstr>
      <vt:lpstr> </vt:lpstr>
      <vt:lpstr>WELCOME</vt:lpstr>
      <vt:lpstr>TAA Funding</vt:lpstr>
      <vt:lpstr>Trade Act Benefits</vt:lpstr>
      <vt:lpstr>TRA payment lengths</vt:lpstr>
      <vt:lpstr>TRA payment lengths</vt:lpstr>
      <vt:lpstr>Additional TRA</vt:lpstr>
      <vt:lpstr>TRA payment lengths</vt:lpstr>
      <vt:lpstr>Completion TRA</vt:lpstr>
      <vt:lpstr>TRA payment lengths</vt:lpstr>
      <vt:lpstr>TRA payment lengths</vt:lpstr>
      <vt:lpstr>TRA payment lengths</vt:lpstr>
      <vt:lpstr>TRA payment lengths</vt:lpstr>
      <vt:lpstr>Time limits to apply</vt:lpstr>
      <vt:lpstr>Legal responsibilities</vt:lpstr>
      <vt:lpstr>Additional beneficial info:</vt:lpstr>
      <vt:lpstr>Additional beneficial info:</vt:lpstr>
      <vt:lpstr>PT work and benefits on UI</vt:lpstr>
      <vt:lpstr>PT work and TRA benefits</vt:lpstr>
      <vt:lpstr>PT work and TRA Benefits</vt:lpstr>
      <vt:lpstr>RTAA (Reemployment Trade Adjustment Assistance): </vt:lpstr>
      <vt:lpstr>RTAA (Reemployment Trade Adjustment Assistance): </vt:lpstr>
      <vt:lpstr>RTAA (Reemployment Trade Adjustment Assistance): </vt:lpstr>
      <vt:lpstr>If you might be interested in RTAA?</vt:lpstr>
      <vt:lpstr>Additional points for both TRA and RTAA</vt:lpstr>
      <vt:lpstr>Additional points for both TRA and RTAA</vt:lpstr>
      <vt:lpstr>Additional points for both TRA and RTAA</vt:lpstr>
      <vt:lpstr>Final point for both TRA and RTAA</vt:lpstr>
      <vt:lpstr>Contacting the Trade Unit </vt:lpstr>
      <vt:lpstr>Time for 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IDES Benefits Under the Trade Adjustment Assistance (TAA) Program - Without Voiceover</dc:title>
  <dc:creator>Kralman, Robin K.</dc:creator>
  <cp:keywords/>
  <cp:lastModifiedBy>Kralman, Robin K.</cp:lastModifiedBy>
  <cp:revision>51</cp:revision>
  <dcterms:created xsi:type="dcterms:W3CDTF">2020-12-02T00:11:52Z</dcterms:created>
  <dcterms:modified xsi:type="dcterms:W3CDTF">2021-05-11T19:26:15Z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