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95" r:id="rId2"/>
    <p:sldId id="297" r:id="rId3"/>
    <p:sldId id="298" r:id="rId4"/>
    <p:sldId id="258" r:id="rId5"/>
    <p:sldId id="299" r:id="rId6"/>
    <p:sldId id="301" r:id="rId7"/>
    <p:sldId id="30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169"/>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16"/>
    <p:restoredTop sz="78365" autoAdjust="0"/>
  </p:normalViewPr>
  <p:slideViewPr>
    <p:cSldViewPr snapToGrid="0" snapToObjects="1">
      <p:cViewPr varScale="1">
        <p:scale>
          <a:sx n="59" d="100"/>
          <a:sy n="59" d="100"/>
        </p:scale>
        <p:origin x="7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46CBFC-BC45-4B18-803E-FAA5E8FAC3F5}" type="datetimeFigureOut">
              <a:rPr lang="en-US" smtClean="0"/>
              <a:t>4/14/2021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D775CE-180B-45A7-B698-52DA0AAABC89}" type="slidenum">
              <a:rPr lang="en-US" smtClean="0"/>
              <a:t>‹#›</a:t>
            </a:fld>
            <a:endParaRPr lang="en-US" dirty="0"/>
          </a:p>
        </p:txBody>
      </p:sp>
    </p:spTree>
    <p:extLst>
      <p:ext uri="{BB962C8B-B14F-4D97-AF65-F5344CB8AC3E}">
        <p14:creationId xmlns:p14="http://schemas.microsoft.com/office/powerpoint/2010/main" val="2242595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1</a:t>
            </a:fld>
            <a:endParaRPr lang="en-US" dirty="0"/>
          </a:p>
        </p:txBody>
      </p:sp>
    </p:spTree>
    <p:extLst>
      <p:ext uri="{BB962C8B-B14F-4D97-AF65-F5344CB8AC3E}">
        <p14:creationId xmlns:p14="http://schemas.microsoft.com/office/powerpoint/2010/main" val="3296237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2</a:t>
            </a:fld>
            <a:endParaRPr lang="en-US" dirty="0"/>
          </a:p>
        </p:txBody>
      </p:sp>
    </p:spTree>
    <p:extLst>
      <p:ext uri="{BB962C8B-B14F-4D97-AF65-F5344CB8AC3E}">
        <p14:creationId xmlns:p14="http://schemas.microsoft.com/office/powerpoint/2010/main" val="3878312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3</a:t>
            </a:fld>
            <a:endParaRPr lang="en-US" dirty="0"/>
          </a:p>
        </p:txBody>
      </p:sp>
    </p:spTree>
    <p:extLst>
      <p:ext uri="{BB962C8B-B14F-4D97-AF65-F5344CB8AC3E}">
        <p14:creationId xmlns:p14="http://schemas.microsoft.com/office/powerpoint/2010/main" val="4116410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4</a:t>
            </a:fld>
            <a:endParaRPr lang="en-US" dirty="0"/>
          </a:p>
        </p:txBody>
      </p:sp>
    </p:spTree>
    <p:extLst>
      <p:ext uri="{BB962C8B-B14F-4D97-AF65-F5344CB8AC3E}">
        <p14:creationId xmlns:p14="http://schemas.microsoft.com/office/powerpoint/2010/main" val="921671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5</a:t>
            </a:fld>
            <a:endParaRPr lang="en-US" dirty="0"/>
          </a:p>
        </p:txBody>
      </p:sp>
    </p:spTree>
    <p:extLst>
      <p:ext uri="{BB962C8B-B14F-4D97-AF65-F5344CB8AC3E}">
        <p14:creationId xmlns:p14="http://schemas.microsoft.com/office/powerpoint/2010/main" val="2629433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6</a:t>
            </a:fld>
            <a:endParaRPr lang="en-US" dirty="0"/>
          </a:p>
        </p:txBody>
      </p:sp>
    </p:spTree>
    <p:extLst>
      <p:ext uri="{BB962C8B-B14F-4D97-AF65-F5344CB8AC3E}">
        <p14:creationId xmlns:p14="http://schemas.microsoft.com/office/powerpoint/2010/main" val="3540346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D775CE-180B-45A7-B698-52DA0AAABC89}" type="slidenum">
              <a:rPr lang="en-US" smtClean="0"/>
              <a:t>7</a:t>
            </a:fld>
            <a:endParaRPr lang="en-US" dirty="0"/>
          </a:p>
        </p:txBody>
      </p:sp>
    </p:spTree>
    <p:extLst>
      <p:ext uri="{BB962C8B-B14F-4D97-AF65-F5344CB8AC3E}">
        <p14:creationId xmlns:p14="http://schemas.microsoft.com/office/powerpoint/2010/main" val="1867963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7315200" cy="365125"/>
          </a:xfrm>
        </p:spPr>
        <p:txBody>
          <a:bodyPr/>
          <a:lstStyle>
            <a:lvl1pPr algn="l">
              <a:defRPr>
                <a:solidFill>
                  <a:schemeClr val="bg1">
                    <a:lumMod val="50000"/>
                  </a:schemeClr>
                </a:solidFill>
              </a:defRPr>
            </a:lvl1pPr>
          </a:lstStyle>
          <a:p>
            <a:r>
              <a:rPr lang="en-US" dirty="0"/>
              <a:t>Monday, April 24, 2017</a:t>
            </a:r>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12"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3"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5"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1"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C8B61-BC53-D649-8720-9AF52980927D}" type="datetimeFigureOut">
              <a:rPr lang="en-US" smtClean="0"/>
              <a:t>4/14/2021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llinoisworknet.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llinoisworknet.com/servicefind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57726" y="1404435"/>
            <a:ext cx="5208608" cy="2387600"/>
          </a:xfrm>
        </p:spPr>
        <p:txBody>
          <a:bodyPr>
            <a:noAutofit/>
          </a:bodyPr>
          <a:lstStyle/>
          <a:p>
            <a:pPr algn="ctr"/>
            <a:r>
              <a:rPr lang="en-US" sz="4400" dirty="0"/>
              <a:t>Introduction to the Trade Adjustment Assistance (TAA) Program</a:t>
            </a:r>
          </a:p>
        </p:txBody>
      </p:sp>
      <p:sp>
        <p:nvSpPr>
          <p:cNvPr id="8" name="Rectangle 7">
            <a:extLst>
              <a:ext uri="{FF2B5EF4-FFF2-40B4-BE49-F238E27FC236}">
                <a16:creationId xmlns:a16="http://schemas.microsoft.com/office/drawing/2014/main" id="{2A92C2BF-0AD9-4ABA-BD38-28E313C28F9C}"/>
              </a:ext>
            </a:extLst>
          </p:cNvPr>
          <p:cNvSpPr/>
          <p:nvPr/>
        </p:nvSpPr>
        <p:spPr>
          <a:xfrm>
            <a:off x="1327748" y="2031841"/>
            <a:ext cx="6096000" cy="1200329"/>
          </a:xfrm>
          <a:prstGeom prst="rect">
            <a:avLst/>
          </a:prstGeom>
        </p:spPr>
        <p:txBody>
          <a:bodyPr>
            <a:spAutoFit/>
          </a:bodyPr>
          <a:lstStyle/>
          <a:p>
            <a:r>
              <a:rPr lang="en-US" dirty="0">
                <a:solidFill>
                  <a:srgbClr val="FFFFFF"/>
                </a:solidFill>
              </a:rPr>
              <a:t>Introduction to the Trade Adjustment Assistance Reauthorization Act</a:t>
            </a:r>
            <a:br>
              <a:rPr lang="en-US" dirty="0">
                <a:solidFill>
                  <a:srgbClr val="FFFFFF"/>
                </a:solidFill>
              </a:rPr>
            </a:br>
            <a:r>
              <a:rPr lang="en-US" dirty="0">
                <a:solidFill>
                  <a:srgbClr val="FFFFFF"/>
                </a:solidFill>
              </a:rPr>
              <a:t>(TAARA)</a:t>
            </a:r>
            <a:br>
              <a:rPr lang="en-US" dirty="0">
                <a:solidFill>
                  <a:srgbClr val="FFFFFF"/>
                </a:solidFill>
              </a:rPr>
            </a:br>
            <a:r>
              <a:rPr lang="en-US" dirty="0">
                <a:solidFill>
                  <a:srgbClr val="FFFFFF"/>
                </a:solidFill>
              </a:rPr>
              <a:t>Program</a:t>
            </a:r>
            <a:endParaRPr lang="en-US" dirty="0"/>
          </a:p>
        </p:txBody>
      </p:sp>
      <p:sp>
        <p:nvSpPr>
          <p:cNvPr id="9" name="Rectangle 8">
            <a:extLst>
              <a:ext uri="{FF2B5EF4-FFF2-40B4-BE49-F238E27FC236}">
                <a16:creationId xmlns:a16="http://schemas.microsoft.com/office/drawing/2014/main" id="{2819B736-CDF1-4170-AC66-3768E254D27F}"/>
              </a:ext>
            </a:extLst>
          </p:cNvPr>
          <p:cNvSpPr/>
          <p:nvPr/>
        </p:nvSpPr>
        <p:spPr>
          <a:xfrm>
            <a:off x="3048000" y="2828836"/>
            <a:ext cx="6096000" cy="1200329"/>
          </a:xfrm>
          <a:prstGeom prst="rect">
            <a:avLst/>
          </a:prstGeom>
        </p:spPr>
        <p:txBody>
          <a:bodyPr>
            <a:spAutoFit/>
          </a:bodyPr>
          <a:lstStyle/>
          <a:p>
            <a:r>
              <a:rPr lang="en-US" dirty="0">
                <a:solidFill>
                  <a:srgbClr val="FFFFFF"/>
                </a:solidFill>
              </a:rPr>
              <a:t>Introduction to the Trade Adjustment Assistance Reauthorization Act</a:t>
            </a:r>
            <a:br>
              <a:rPr lang="en-US" dirty="0">
                <a:solidFill>
                  <a:srgbClr val="FFFFFF"/>
                </a:solidFill>
              </a:rPr>
            </a:br>
            <a:r>
              <a:rPr lang="en-US" dirty="0">
                <a:solidFill>
                  <a:srgbClr val="FFFFFF"/>
                </a:solidFill>
              </a:rPr>
              <a:t>(TAARA)</a:t>
            </a:r>
            <a:br>
              <a:rPr lang="en-US" dirty="0">
                <a:solidFill>
                  <a:srgbClr val="FFFFFF"/>
                </a:solidFill>
              </a:rPr>
            </a:br>
            <a:r>
              <a:rPr lang="en-US" dirty="0">
                <a:solidFill>
                  <a:srgbClr val="FFFFFF"/>
                </a:solidFill>
              </a:rPr>
              <a:t>Program</a:t>
            </a:r>
            <a:endParaRPr lang="en-US" dirty="0"/>
          </a:p>
        </p:txBody>
      </p:sp>
      <p:pic>
        <p:nvPicPr>
          <p:cNvPr id="7" name="Picture 6" descr="Text&#10;&#10;Description automatically generated">
            <a:extLst>
              <a:ext uri="{FF2B5EF4-FFF2-40B4-BE49-F238E27FC236}">
                <a16:creationId xmlns:a16="http://schemas.microsoft.com/office/drawing/2014/main" id="{279C27FF-D2E0-4ED0-817F-C2B2654A2E43}"/>
              </a:ext>
            </a:extLst>
          </p:cNvPr>
          <p:cNvPicPr>
            <a:picLocks noChangeAspect="1"/>
          </p:cNvPicPr>
          <p:nvPr/>
        </p:nvPicPr>
        <p:blipFill>
          <a:blip r:embed="rId3"/>
          <a:stretch>
            <a:fillRect/>
          </a:stretch>
        </p:blipFill>
        <p:spPr>
          <a:xfrm>
            <a:off x="462279" y="545905"/>
            <a:ext cx="4437548" cy="1377881"/>
          </a:xfrm>
          <a:prstGeom prst="rect">
            <a:avLst/>
          </a:prstGeom>
        </p:spPr>
      </p:pic>
      <p:pic>
        <p:nvPicPr>
          <p:cNvPr id="11" name="Picture 10">
            <a:extLst>
              <a:ext uri="{FF2B5EF4-FFF2-40B4-BE49-F238E27FC236}">
                <a16:creationId xmlns:a16="http://schemas.microsoft.com/office/drawing/2014/main" id="{07D0EBAA-5DDF-48E2-A8E7-19CC12308D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9414" y="2042430"/>
            <a:ext cx="2438400" cy="1588238"/>
          </a:xfrm>
          <a:prstGeom prst="rect">
            <a:avLst/>
          </a:prstGeom>
        </p:spPr>
      </p:pic>
      <p:pic>
        <p:nvPicPr>
          <p:cNvPr id="5" name="Picture 4" descr="Logo, company name&#10;&#10;Description automatically generated">
            <a:extLst>
              <a:ext uri="{FF2B5EF4-FFF2-40B4-BE49-F238E27FC236}">
                <a16:creationId xmlns:a16="http://schemas.microsoft.com/office/drawing/2014/main" id="{60942610-4C76-464A-80DC-72EA33F8A6EC}"/>
              </a:ext>
            </a:extLst>
          </p:cNvPr>
          <p:cNvPicPr>
            <a:picLocks noChangeAspect="1"/>
          </p:cNvPicPr>
          <p:nvPr/>
        </p:nvPicPr>
        <p:blipFill>
          <a:blip r:embed="rId5"/>
          <a:stretch>
            <a:fillRect/>
          </a:stretch>
        </p:blipFill>
        <p:spPr>
          <a:xfrm>
            <a:off x="3247814" y="2721528"/>
            <a:ext cx="2886075" cy="1581150"/>
          </a:xfrm>
          <a:prstGeom prst="rect">
            <a:avLst/>
          </a:prstGeom>
        </p:spPr>
      </p:pic>
    </p:spTree>
    <p:extLst>
      <p:ext uri="{BB962C8B-B14F-4D97-AF65-F5344CB8AC3E}">
        <p14:creationId xmlns:p14="http://schemas.microsoft.com/office/powerpoint/2010/main" val="3616467651"/>
      </p:ext>
    </p:extLst>
  </p:cSld>
  <p:clrMapOvr>
    <a:masterClrMapping/>
  </p:clrMapOvr>
  <mc:AlternateContent xmlns:mc="http://schemas.openxmlformats.org/markup-compatibility/2006" xmlns:p14="http://schemas.microsoft.com/office/powerpoint/2010/main">
    <mc:Choice Requires="p14">
      <p:transition p14:dur="0" advTm="21266"/>
    </mc:Choice>
    <mc:Fallback xmlns="">
      <p:transition advTm="2126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96FDA2D-8A13-4801-B81B-4CA152740CA3}"/>
              </a:ext>
            </a:extLst>
          </p:cNvPr>
          <p:cNvSpPr>
            <a:spLocks noGrp="1"/>
          </p:cNvSpPr>
          <p:nvPr>
            <p:ph type="title"/>
          </p:nvPr>
        </p:nvSpPr>
        <p:spPr>
          <a:xfrm>
            <a:off x="3211010" y="610865"/>
            <a:ext cx="7616143" cy="561049"/>
          </a:xfrm>
        </p:spPr>
        <p:txBody>
          <a:bodyPr>
            <a:noAutofit/>
          </a:bodyPr>
          <a:lstStyle/>
          <a:p>
            <a:pPr algn="ctr"/>
            <a:r>
              <a:rPr lang="en-US" dirty="0"/>
              <a:t>TAA Presentations</a:t>
            </a:r>
          </a:p>
        </p:txBody>
      </p:sp>
      <p:sp>
        <p:nvSpPr>
          <p:cNvPr id="3" name="Content Placeholder 2">
            <a:extLst>
              <a:ext uri="{FF2B5EF4-FFF2-40B4-BE49-F238E27FC236}">
                <a16:creationId xmlns:a16="http://schemas.microsoft.com/office/drawing/2014/main" id="{ECFBD38E-3B3E-4BDB-913C-C10916079545}"/>
              </a:ext>
            </a:extLst>
          </p:cNvPr>
          <p:cNvSpPr>
            <a:spLocks noGrp="1"/>
          </p:cNvSpPr>
          <p:nvPr>
            <p:ph idx="1"/>
          </p:nvPr>
        </p:nvSpPr>
        <p:spPr>
          <a:xfrm>
            <a:off x="838200" y="1694984"/>
            <a:ext cx="10515600" cy="4873083"/>
          </a:xfrm>
        </p:spPr>
        <p:txBody>
          <a:bodyPr>
            <a:normAutofit/>
          </a:bodyPr>
          <a:lstStyle/>
          <a:p>
            <a:r>
              <a:rPr lang="en-US" b="1" dirty="0">
                <a:solidFill>
                  <a:srgbClr val="002060"/>
                </a:solidFill>
              </a:rPr>
              <a:t>Illinois Department of Commerce and Economic Opportunity:  Welcome and Overview of the Trade program</a:t>
            </a:r>
          </a:p>
          <a:p>
            <a:pPr marL="0" indent="0">
              <a:buNone/>
            </a:pPr>
            <a:endParaRPr lang="en-US" b="1" dirty="0">
              <a:solidFill>
                <a:srgbClr val="002060"/>
              </a:solidFill>
            </a:endParaRPr>
          </a:p>
          <a:p>
            <a:r>
              <a:rPr lang="en-US" b="1" dirty="0">
                <a:solidFill>
                  <a:srgbClr val="002060"/>
                </a:solidFill>
              </a:rPr>
              <a:t>Illinois Department of Employment Security:  Unemployment Benefits and Trade Readjustment Allowance (TRA)</a:t>
            </a:r>
          </a:p>
          <a:p>
            <a:pPr marL="0" indent="0">
              <a:buNone/>
            </a:pPr>
            <a:endParaRPr lang="en-US" dirty="0"/>
          </a:p>
        </p:txBody>
      </p:sp>
    </p:spTree>
    <p:extLst>
      <p:ext uri="{BB962C8B-B14F-4D97-AF65-F5344CB8AC3E}">
        <p14:creationId xmlns:p14="http://schemas.microsoft.com/office/powerpoint/2010/main" val="3515067281"/>
      </p:ext>
    </p:extLst>
  </p:cSld>
  <p:clrMapOvr>
    <a:masterClrMapping/>
  </p:clrMapOvr>
  <mc:AlternateContent xmlns:mc="http://schemas.openxmlformats.org/markup-compatibility/2006" xmlns:p14="http://schemas.microsoft.com/office/powerpoint/2010/main">
    <mc:Choice Requires="p14">
      <p:transition spd="slow" p14:dur="2000" advTm="26439"/>
    </mc:Choice>
    <mc:Fallback xmlns="">
      <p:transition spd="slow" advTm="2643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fontScale="90000"/>
          </a:bodyPr>
          <a:lstStyle/>
          <a:p>
            <a:pPr algn="ctr"/>
            <a:r>
              <a:rPr lang="en-US" dirty="0">
                <a:solidFill>
                  <a:srgbClr val="002060"/>
                </a:solidFill>
              </a:rPr>
              <a:t>Trade Certification Process</a:t>
            </a:r>
            <a:br>
              <a:rPr lang="en-US" dirty="0">
                <a:solidFill>
                  <a:srgbClr val="002060"/>
                </a:solidFill>
              </a:rPr>
            </a:br>
            <a:r>
              <a:rPr lang="en-US" dirty="0">
                <a:solidFill>
                  <a:srgbClr val="002060"/>
                </a:solidFill>
              </a:rPr>
              <a:t> and Eligibility Requirements</a:t>
            </a:r>
            <a:endParaRPr lang="en-US" dirty="0"/>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1578429"/>
            <a:ext cx="10515600" cy="5551714"/>
          </a:xfrm>
        </p:spPr>
        <p:txBody>
          <a:bodyPr>
            <a:normAutofit fontScale="25000" lnSpcReduction="20000"/>
          </a:bodyPr>
          <a:lstStyle/>
          <a:p>
            <a:pPr marL="0" lvl="0" indent="0">
              <a:buNone/>
            </a:pPr>
            <a:endParaRPr lang="en-US" sz="5500" b="1" dirty="0">
              <a:solidFill>
                <a:srgbClr val="002060"/>
              </a:solidFill>
            </a:endParaRPr>
          </a:p>
          <a:p>
            <a:pPr marL="914400" lvl="0" indent="-914400">
              <a:buAutoNum type="arabicPeriod"/>
            </a:pPr>
            <a:r>
              <a:rPr lang="en-US" sz="7200" b="1" dirty="0">
                <a:solidFill>
                  <a:srgbClr val="002060"/>
                </a:solidFill>
              </a:rPr>
              <a:t>A proposed petition was sent to the United Stated Department of Labor for their consideration. </a:t>
            </a:r>
          </a:p>
          <a:p>
            <a:pPr marL="914400" lvl="0" indent="-914400">
              <a:buAutoNum type="arabicPeriod"/>
            </a:pPr>
            <a:r>
              <a:rPr lang="en-US" sz="7200" b="1" dirty="0">
                <a:solidFill>
                  <a:srgbClr val="002060"/>
                </a:solidFill>
              </a:rPr>
              <a:t> An investigation was initiated by the US Department of Labor and a determination was made to certify your employer as a trade-impacted company.  </a:t>
            </a:r>
          </a:p>
          <a:p>
            <a:pPr marL="914400" lvl="0" indent="-914400">
              <a:buAutoNum type="arabicPeriod"/>
            </a:pPr>
            <a:r>
              <a:rPr lang="en-US" sz="7200" b="1" dirty="0">
                <a:solidFill>
                  <a:srgbClr val="002060"/>
                </a:solidFill>
              </a:rPr>
              <a:t>Once your company was certified, the US Department of Labor assigned an Impact Date, a Certification Date, and an Expiration Date to your company’s petition.</a:t>
            </a:r>
          </a:p>
          <a:p>
            <a:pPr marL="914400" indent="-914400">
              <a:buFont typeface="Arial"/>
              <a:buAutoNum type="arabicPeriod"/>
            </a:pPr>
            <a:r>
              <a:rPr lang="en-US" sz="7200" b="1" dirty="0">
                <a:solidFill>
                  <a:srgbClr val="002060"/>
                </a:solidFill>
              </a:rPr>
              <a:t>Your company then provided the State of Illinois with an official list of workers whose layoff date or “threatened with layoff” date falls between the Impact date and the Expiration date of the petition.</a:t>
            </a:r>
            <a:endParaRPr lang="en-US" sz="7200" dirty="0">
              <a:solidFill>
                <a:srgbClr val="002060"/>
              </a:solidFill>
            </a:endParaRPr>
          </a:p>
          <a:p>
            <a:pPr marL="914400" lvl="0" indent="-914400">
              <a:buAutoNum type="arabicPeriod"/>
            </a:pPr>
            <a:endParaRPr lang="en-US" sz="7200" b="1" dirty="0">
              <a:solidFill>
                <a:srgbClr val="002060"/>
              </a:solidFill>
            </a:endParaRPr>
          </a:p>
          <a:p>
            <a:pPr marL="0" lvl="0" indent="0">
              <a:buNone/>
            </a:pPr>
            <a:r>
              <a:rPr lang="en-US" sz="7200" b="1" dirty="0">
                <a:solidFill>
                  <a:srgbClr val="002060"/>
                </a:solidFill>
              </a:rPr>
              <a:t>Establishing eligibility is the first step to accessing Trade services.   To be eligible for Trade services, the following criteria must be met:</a:t>
            </a:r>
          </a:p>
          <a:p>
            <a:pPr lvl="0">
              <a:buFont typeface="Wingdings" panose="05000000000000000000" pitchFamily="2" charset="2"/>
              <a:buChar char="§"/>
            </a:pPr>
            <a:r>
              <a:rPr lang="en-US" sz="7200" b="1" dirty="0">
                <a:solidFill>
                  <a:srgbClr val="002060"/>
                </a:solidFill>
              </a:rPr>
              <a:t>Be a member of a worker group certified by the U.S. Department of Labor as eligible for services; and</a:t>
            </a:r>
          </a:p>
          <a:p>
            <a:pPr marL="0" lvl="0" indent="0">
              <a:buNone/>
            </a:pPr>
            <a:endParaRPr lang="en-US" sz="7200" b="1" dirty="0">
              <a:solidFill>
                <a:srgbClr val="002060"/>
              </a:solidFill>
            </a:endParaRPr>
          </a:p>
          <a:p>
            <a:pPr lvl="0">
              <a:buFont typeface="Wingdings" panose="05000000000000000000" pitchFamily="2" charset="2"/>
              <a:buChar char="§"/>
            </a:pPr>
            <a:r>
              <a:rPr lang="en-US" sz="7200" b="1" dirty="0">
                <a:solidFill>
                  <a:srgbClr val="002060"/>
                </a:solidFill>
              </a:rPr>
              <a:t>Be partially or totally separated from adversely affected employment within the certification period, or have a documented future separation date (between the Impact date and the Expiration date); and</a:t>
            </a:r>
          </a:p>
          <a:p>
            <a:pPr lvl="0">
              <a:buFont typeface="Wingdings" panose="05000000000000000000" pitchFamily="2" charset="2"/>
              <a:buChar char="§"/>
            </a:pPr>
            <a:endParaRPr lang="en-US" sz="7200" b="1" dirty="0">
              <a:solidFill>
                <a:srgbClr val="002060"/>
              </a:solidFill>
            </a:endParaRPr>
          </a:p>
          <a:p>
            <a:pPr lvl="0">
              <a:buFont typeface="Wingdings" panose="05000000000000000000" pitchFamily="2" charset="2"/>
              <a:buChar char="§"/>
            </a:pPr>
            <a:r>
              <a:rPr lang="en-US" sz="7200" b="1" dirty="0">
                <a:solidFill>
                  <a:srgbClr val="002060"/>
                </a:solidFill>
              </a:rPr>
              <a:t>Be separated (or if applicable by appropriate TAA law, have a notice that the adversely affected worker will be separated) due to a “lack of work” attributable to the employer between the Impact date and Expiration date.</a:t>
            </a:r>
          </a:p>
          <a:p>
            <a:pPr lvl="0">
              <a:buFont typeface="Wingdings" panose="05000000000000000000" pitchFamily="2" charset="2"/>
              <a:buChar char="§"/>
            </a:pPr>
            <a:endParaRPr lang="en-US" sz="7200" b="1" dirty="0">
              <a:solidFill>
                <a:srgbClr val="002060"/>
              </a:solidFill>
            </a:endParaRPr>
          </a:p>
          <a:p>
            <a:pPr marL="0" indent="0">
              <a:buNone/>
            </a:pPr>
            <a:r>
              <a:rPr lang="en-US" sz="5500" b="1" dirty="0">
                <a:solidFill>
                  <a:srgbClr val="002060"/>
                </a:solidFill>
              </a:rPr>
              <a:t> </a:t>
            </a:r>
          </a:p>
        </p:txBody>
      </p:sp>
    </p:spTree>
    <p:extLst>
      <p:ext uri="{BB962C8B-B14F-4D97-AF65-F5344CB8AC3E}">
        <p14:creationId xmlns:p14="http://schemas.microsoft.com/office/powerpoint/2010/main" val="3030815506"/>
      </p:ext>
    </p:extLst>
  </p:cSld>
  <p:clrMapOvr>
    <a:masterClrMapping/>
  </p:clrMapOvr>
  <mc:AlternateContent xmlns:mc="http://schemas.openxmlformats.org/markup-compatibility/2006" xmlns:p14="http://schemas.microsoft.com/office/powerpoint/2010/main">
    <mc:Choice Requires="p14">
      <p:transition spd="slow" p14:dur="2000" advTm="102365"/>
    </mc:Choice>
    <mc:Fallback xmlns="">
      <p:transition spd="slow" advTm="10236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512956"/>
            <a:ext cx="7616143" cy="1405053"/>
          </a:xfrm>
        </p:spPr>
        <p:txBody>
          <a:bodyPr>
            <a:normAutofit fontScale="90000"/>
          </a:bodyPr>
          <a:lstStyle/>
          <a:p>
            <a:pPr algn="ctr"/>
            <a:r>
              <a:rPr lang="en-US" dirty="0"/>
              <a:t>What is the Trade Adjustment Assistance (TAA) program and </a:t>
            </a:r>
            <a:br>
              <a:rPr lang="en-US" dirty="0"/>
            </a:br>
            <a:r>
              <a:rPr lang="en-US" dirty="0"/>
              <a:t>how can it help you?</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838200" y="2096429"/>
            <a:ext cx="10515600" cy="4638908"/>
          </a:xfrm>
        </p:spPr>
        <p:txBody>
          <a:bodyPr>
            <a:noAutofit/>
          </a:bodyPr>
          <a:lstStyle/>
          <a:p>
            <a:r>
              <a:rPr lang="en-US" b="1" dirty="0">
                <a:solidFill>
                  <a:srgbClr val="002060"/>
                </a:solidFill>
              </a:rPr>
              <a:t>Trade Adjustment Assistance (TAA) is a federal program that provides aid to workers who have been laid off or threatened with layoff due to foreign competition.  Foreign competition includes increased imports or a shift in production of articles or the supply of services to a foreign country.</a:t>
            </a:r>
          </a:p>
          <a:p>
            <a:endParaRPr lang="en-US" b="1" dirty="0">
              <a:solidFill>
                <a:srgbClr val="002060"/>
              </a:solidFill>
            </a:endParaRPr>
          </a:p>
          <a:p>
            <a:r>
              <a:rPr lang="en-US" b="1" dirty="0">
                <a:solidFill>
                  <a:srgbClr val="002060"/>
                </a:solidFill>
              </a:rPr>
              <a:t>The Trade program is specifically designed to help the Trade-Impacted worker find employment and reach a goal of self-sufficiency.  There is an array of services that a Trade-Impacted worker may be eligible for.  </a:t>
            </a:r>
          </a:p>
        </p:txBody>
      </p:sp>
    </p:spTree>
    <p:extLst>
      <p:ext uri="{BB962C8B-B14F-4D97-AF65-F5344CB8AC3E}">
        <p14:creationId xmlns:p14="http://schemas.microsoft.com/office/powerpoint/2010/main" val="2815467695"/>
      </p:ext>
    </p:extLst>
  </p:cSld>
  <p:clrMapOvr>
    <a:masterClrMapping/>
  </p:clrMapOvr>
  <mc:AlternateContent xmlns:mc="http://schemas.openxmlformats.org/markup-compatibility/2006" xmlns:p14="http://schemas.microsoft.com/office/powerpoint/2010/main">
    <mc:Choice Requires="p14">
      <p:transition p14:dur="10" advTm="47122"/>
    </mc:Choice>
    <mc:Fallback xmlns="">
      <p:transition advTm="4712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a:bodyPr>
          <a:lstStyle/>
          <a:p>
            <a:pPr algn="ctr"/>
            <a:r>
              <a:rPr lang="en-US" dirty="0"/>
              <a:t>Program Benefits</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468351" y="1706138"/>
            <a:ext cx="11262732" cy="5252224"/>
          </a:xfrm>
        </p:spPr>
        <p:txBody>
          <a:bodyPr>
            <a:normAutofit fontScale="25000" lnSpcReduction="20000"/>
          </a:bodyPr>
          <a:lstStyle/>
          <a:p>
            <a:r>
              <a:rPr lang="en-US" sz="9600" b="1" dirty="0">
                <a:solidFill>
                  <a:srgbClr val="002060"/>
                </a:solidFill>
              </a:rPr>
              <a:t>Re-employment and Case Management services </a:t>
            </a:r>
          </a:p>
          <a:p>
            <a:pPr marL="0" indent="0">
              <a:buNone/>
            </a:pPr>
            <a:endParaRPr lang="en-US" sz="9600" b="1" dirty="0">
              <a:solidFill>
                <a:srgbClr val="002060"/>
              </a:solidFill>
            </a:endParaRPr>
          </a:p>
          <a:p>
            <a:r>
              <a:rPr lang="en-US" sz="9600" b="1" dirty="0">
                <a:solidFill>
                  <a:srgbClr val="002060"/>
                </a:solidFill>
              </a:rPr>
              <a:t>Training benefits, including travel, subsistence, and supplies</a:t>
            </a:r>
          </a:p>
          <a:p>
            <a:endParaRPr lang="en-US" sz="9600" b="1" dirty="0">
              <a:solidFill>
                <a:srgbClr val="002060"/>
              </a:solidFill>
            </a:endParaRPr>
          </a:p>
          <a:p>
            <a:r>
              <a:rPr lang="en-US" sz="9600" b="1" dirty="0">
                <a:solidFill>
                  <a:srgbClr val="002060"/>
                </a:solidFill>
              </a:rPr>
              <a:t>Trade Readjustment Allowance (TRA)</a:t>
            </a:r>
          </a:p>
          <a:p>
            <a:endParaRPr lang="en-US" sz="9600" b="1" dirty="0">
              <a:solidFill>
                <a:srgbClr val="002060"/>
              </a:solidFill>
            </a:endParaRPr>
          </a:p>
          <a:p>
            <a:r>
              <a:rPr lang="en-US" sz="9600" b="1" dirty="0">
                <a:solidFill>
                  <a:srgbClr val="002060"/>
                </a:solidFill>
              </a:rPr>
              <a:t>Out-of-Area Job Search allowances</a:t>
            </a:r>
          </a:p>
          <a:p>
            <a:endParaRPr lang="en-US" sz="9600" b="1" dirty="0">
              <a:solidFill>
                <a:srgbClr val="002060"/>
              </a:solidFill>
            </a:endParaRPr>
          </a:p>
          <a:p>
            <a:r>
              <a:rPr lang="en-US" sz="9600" b="1" dirty="0">
                <a:solidFill>
                  <a:srgbClr val="002060"/>
                </a:solidFill>
              </a:rPr>
              <a:t>Out-of-Area Relocation allowances</a:t>
            </a:r>
          </a:p>
          <a:p>
            <a:endParaRPr lang="en-US" sz="9600" b="1" dirty="0">
              <a:solidFill>
                <a:srgbClr val="002060"/>
              </a:solidFill>
            </a:endParaRPr>
          </a:p>
          <a:p>
            <a:r>
              <a:rPr lang="en-US" sz="9600" b="1" dirty="0">
                <a:solidFill>
                  <a:srgbClr val="002060"/>
                </a:solidFill>
              </a:rPr>
              <a:t>Re-employment Trade Adjustment Assistance (RTAA)</a:t>
            </a:r>
          </a:p>
          <a:p>
            <a:endParaRPr lang="en-US" sz="9600" b="1" dirty="0">
              <a:solidFill>
                <a:srgbClr val="002060"/>
              </a:solidFill>
            </a:endParaRPr>
          </a:p>
          <a:p>
            <a:r>
              <a:rPr lang="en-US" sz="9600" b="1" dirty="0">
                <a:solidFill>
                  <a:srgbClr val="002060"/>
                </a:solidFill>
              </a:rPr>
              <a:t>Health Coverage Tax Credit</a:t>
            </a:r>
          </a:p>
          <a:p>
            <a:endParaRPr lang="en-US" sz="9600" b="1" dirty="0">
              <a:solidFill>
                <a:srgbClr val="002060"/>
              </a:solidFill>
            </a:endParaRPr>
          </a:p>
          <a:p>
            <a:endParaRPr lang="en-US" sz="9600" b="1" dirty="0">
              <a:solidFill>
                <a:srgbClr val="002060"/>
              </a:solidFill>
            </a:endParaRPr>
          </a:p>
          <a:p>
            <a:endParaRPr lang="en-US" sz="9600" b="1" dirty="0">
              <a:solidFill>
                <a:srgbClr val="002060"/>
              </a:solidFill>
            </a:endParaRPr>
          </a:p>
          <a:p>
            <a:endParaRPr lang="en-US" sz="8000" b="1" dirty="0">
              <a:solidFill>
                <a:srgbClr val="002060"/>
              </a:solidFill>
            </a:endParaRPr>
          </a:p>
          <a:p>
            <a:endParaRPr lang="en-US" sz="8000" b="1" dirty="0">
              <a:solidFill>
                <a:srgbClr val="002060"/>
              </a:solidFill>
            </a:endParaRPr>
          </a:p>
          <a:p>
            <a:pPr marL="0" indent="0">
              <a:buNone/>
            </a:pPr>
            <a:endParaRPr lang="en-US" sz="2400" b="1" dirty="0">
              <a:solidFill>
                <a:srgbClr val="002060"/>
              </a:solidFill>
            </a:endParaRPr>
          </a:p>
          <a:p>
            <a:endParaRPr lang="en-US" sz="2400" b="1" dirty="0">
              <a:solidFill>
                <a:srgbClr val="002060"/>
              </a:solidFill>
            </a:endParaRPr>
          </a:p>
          <a:p>
            <a:pPr marL="0" indent="0">
              <a:buNone/>
            </a:pPr>
            <a:r>
              <a:rPr lang="en-US" sz="2400" b="1" dirty="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3797509697"/>
      </p:ext>
    </p:extLst>
  </p:cSld>
  <p:clrMapOvr>
    <a:masterClrMapping/>
  </p:clrMapOvr>
  <mc:AlternateContent xmlns:mc="http://schemas.openxmlformats.org/markup-compatibility/2006" xmlns:p14="http://schemas.microsoft.com/office/powerpoint/2010/main">
    <mc:Choice Requires="p14">
      <p:transition spd="slow" p14:dur="2000" advTm="173370"/>
    </mc:Choice>
    <mc:Fallback xmlns="">
      <p:transition spd="slow" advTm="17337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fontScale="90000"/>
          </a:bodyPr>
          <a:lstStyle/>
          <a:p>
            <a:pPr algn="ctr"/>
            <a:r>
              <a:rPr lang="en-US" dirty="0"/>
              <a:t>Benefit Rights and Obligations Requirements</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4939991"/>
          </a:xfrm>
        </p:spPr>
        <p:txBody>
          <a:bodyPr>
            <a:normAutofit lnSpcReduction="10000"/>
          </a:bodyPr>
          <a:lstStyle/>
          <a:p>
            <a:endParaRPr lang="en-US" b="1" dirty="0">
              <a:solidFill>
                <a:srgbClr val="002060"/>
              </a:solidFill>
            </a:endParaRPr>
          </a:p>
          <a:p>
            <a:r>
              <a:rPr lang="en-US" sz="3200" b="1" dirty="0">
                <a:solidFill>
                  <a:srgbClr val="002060"/>
                </a:solidFill>
              </a:rPr>
              <a:t>It is a federal requirement to read the Trade Benefit Rights and Obligations (BRO) to you.</a:t>
            </a:r>
          </a:p>
          <a:p>
            <a:endParaRPr lang="en-US" sz="3200" b="1" dirty="0">
              <a:solidFill>
                <a:srgbClr val="002060"/>
              </a:solidFill>
            </a:endParaRPr>
          </a:p>
          <a:p>
            <a:r>
              <a:rPr lang="en-US" sz="3200" b="1" dirty="0">
                <a:solidFill>
                  <a:srgbClr val="002060"/>
                </a:solidFill>
              </a:rPr>
              <a:t>Important deadlines are attached to some of your Trade benefits that are covered in the BRO.</a:t>
            </a:r>
          </a:p>
          <a:p>
            <a:pPr marL="0" indent="0">
              <a:buNone/>
            </a:pPr>
            <a:endParaRPr lang="en-US" sz="3200" b="1" dirty="0">
              <a:solidFill>
                <a:srgbClr val="002060"/>
              </a:solidFill>
            </a:endParaRPr>
          </a:p>
          <a:p>
            <a:r>
              <a:rPr lang="en-US" sz="3200" b="1" dirty="0">
                <a:solidFill>
                  <a:srgbClr val="002060"/>
                </a:solidFill>
              </a:rPr>
              <a:t>Your signature and date is required on the Trade Benefit Rights and Obligations (BRO) form in order to secure your Trade benefits.</a:t>
            </a:r>
          </a:p>
          <a:p>
            <a:pPr marL="0" indent="0">
              <a:buNone/>
            </a:pPr>
            <a:endParaRPr lang="en-US" sz="3200" b="1" dirty="0">
              <a:solidFill>
                <a:srgbClr val="002060"/>
              </a:solidFill>
            </a:endParaRPr>
          </a:p>
          <a:p>
            <a:pPr marL="0" indent="0">
              <a:buNone/>
            </a:pPr>
            <a:endParaRPr lang="en-US" b="1" dirty="0">
              <a:solidFill>
                <a:srgbClr val="002060"/>
              </a:solidFill>
            </a:endParaRPr>
          </a:p>
        </p:txBody>
      </p:sp>
    </p:spTree>
    <p:extLst>
      <p:ext uri="{BB962C8B-B14F-4D97-AF65-F5344CB8AC3E}">
        <p14:creationId xmlns:p14="http://schemas.microsoft.com/office/powerpoint/2010/main" val="3628429870"/>
      </p:ext>
    </p:extLst>
  </p:cSld>
  <p:clrMapOvr>
    <a:masterClrMapping/>
  </p:clrMapOvr>
  <mc:AlternateContent xmlns:mc="http://schemas.openxmlformats.org/markup-compatibility/2006" xmlns:p14="http://schemas.microsoft.com/office/powerpoint/2010/main">
    <mc:Choice Requires="p14">
      <p:transition spd="slow" p14:dur="2000" advTm="59190"/>
    </mc:Choice>
    <mc:Fallback xmlns="">
      <p:transition spd="slow" advTm="5919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DD57-DF80-4070-B828-0106F9173349}"/>
              </a:ext>
            </a:extLst>
          </p:cNvPr>
          <p:cNvSpPr>
            <a:spLocks noGrp="1"/>
          </p:cNvSpPr>
          <p:nvPr>
            <p:ph type="title"/>
          </p:nvPr>
        </p:nvSpPr>
        <p:spPr>
          <a:xfrm>
            <a:off x="3211010" y="610865"/>
            <a:ext cx="7616143" cy="883398"/>
          </a:xfrm>
        </p:spPr>
        <p:txBody>
          <a:bodyPr>
            <a:normAutofit fontScale="90000"/>
          </a:bodyPr>
          <a:lstStyle/>
          <a:p>
            <a:pPr algn="ctr"/>
            <a:r>
              <a:rPr lang="en-US" dirty="0"/>
              <a:t>Illinois </a:t>
            </a:r>
            <a:r>
              <a:rPr lang="en-US" dirty="0" err="1"/>
              <a:t>workNet</a:t>
            </a:r>
            <a:r>
              <a:rPr lang="en-US" dirty="0"/>
              <a:t> Website </a:t>
            </a:r>
            <a:br>
              <a:rPr lang="en-US" dirty="0"/>
            </a:br>
            <a:r>
              <a:rPr lang="en-US" dirty="0"/>
              <a:t>and Service Finder link</a:t>
            </a:r>
          </a:p>
        </p:txBody>
      </p:sp>
      <p:sp>
        <p:nvSpPr>
          <p:cNvPr id="3" name="Content Placeholder 2">
            <a:extLst>
              <a:ext uri="{FF2B5EF4-FFF2-40B4-BE49-F238E27FC236}">
                <a16:creationId xmlns:a16="http://schemas.microsoft.com/office/drawing/2014/main" id="{C1A65F4D-FD52-4B16-8A55-6A26E0BDF18C}"/>
              </a:ext>
            </a:extLst>
          </p:cNvPr>
          <p:cNvSpPr>
            <a:spLocks noGrp="1"/>
          </p:cNvSpPr>
          <p:nvPr>
            <p:ph idx="1"/>
          </p:nvPr>
        </p:nvSpPr>
        <p:spPr>
          <a:xfrm>
            <a:off x="1364847" y="1494262"/>
            <a:ext cx="9462306" cy="4939991"/>
          </a:xfrm>
        </p:spPr>
        <p:txBody>
          <a:bodyPr>
            <a:normAutofit/>
          </a:bodyPr>
          <a:lstStyle/>
          <a:p>
            <a:endParaRPr lang="en-US" b="1" dirty="0">
              <a:solidFill>
                <a:srgbClr val="002060"/>
              </a:solidFill>
            </a:endParaRPr>
          </a:p>
          <a:p>
            <a:pPr marL="0" indent="0">
              <a:buNone/>
            </a:pPr>
            <a:r>
              <a:rPr lang="en-US" sz="3200" b="1" dirty="0">
                <a:solidFill>
                  <a:srgbClr val="002060"/>
                </a:solidFill>
              </a:rPr>
              <a:t>The following website is the State of Illinois Workforce Portal which provides additional information on employment, job fairs, training programs, and services.</a:t>
            </a:r>
          </a:p>
          <a:p>
            <a:pPr marL="0" indent="0">
              <a:buNone/>
            </a:pPr>
            <a:r>
              <a:rPr lang="en-US" sz="3200" b="1" dirty="0">
                <a:solidFill>
                  <a:srgbClr val="002060"/>
                </a:solidFill>
                <a:hlinkClick r:id="rId3"/>
              </a:rPr>
              <a:t>https://www.illinoisworknet.com/</a:t>
            </a:r>
            <a:r>
              <a:rPr lang="en-US" sz="3200" b="1" dirty="0">
                <a:solidFill>
                  <a:srgbClr val="002060"/>
                </a:solidFill>
              </a:rPr>
              <a:t> </a:t>
            </a:r>
          </a:p>
          <a:p>
            <a:pPr marL="0" indent="0">
              <a:buNone/>
            </a:pPr>
            <a:endParaRPr lang="en-US" sz="3200" b="1" dirty="0">
              <a:solidFill>
                <a:srgbClr val="002060"/>
              </a:solidFill>
              <a:hlinkClick r:id="rId4"/>
            </a:endParaRPr>
          </a:p>
          <a:p>
            <a:pPr marL="0" indent="0">
              <a:buNone/>
            </a:pPr>
            <a:r>
              <a:rPr lang="en-US" sz="3200" b="1" dirty="0">
                <a:solidFill>
                  <a:srgbClr val="002060"/>
                </a:solidFill>
              </a:rPr>
              <a:t>The following link is an Illinois directory which will assist you in finding service locations near you.</a:t>
            </a:r>
          </a:p>
          <a:p>
            <a:pPr marL="0" indent="0">
              <a:buNone/>
            </a:pPr>
            <a:r>
              <a:rPr lang="en-US" sz="3200" b="1" dirty="0">
                <a:solidFill>
                  <a:srgbClr val="002060"/>
                </a:solidFill>
                <a:hlinkClick r:id="rId4"/>
              </a:rPr>
              <a:t>https://www.illinoisworknet.com/servicefinder</a:t>
            </a:r>
            <a:r>
              <a:rPr lang="en-US" sz="3200" b="1" dirty="0">
                <a:solidFill>
                  <a:srgbClr val="002060"/>
                </a:solidFill>
              </a:rPr>
              <a:t> </a:t>
            </a:r>
          </a:p>
          <a:p>
            <a:pPr marL="0" indent="0">
              <a:buNone/>
            </a:pPr>
            <a:endParaRPr lang="en-US" sz="3200" b="1" dirty="0">
              <a:solidFill>
                <a:srgbClr val="002060"/>
              </a:solidFill>
            </a:endParaRPr>
          </a:p>
          <a:p>
            <a:pPr marL="0" indent="0">
              <a:buNone/>
            </a:pPr>
            <a:endParaRPr lang="en-US" b="1" dirty="0">
              <a:solidFill>
                <a:srgbClr val="002060"/>
              </a:solidFill>
            </a:endParaRPr>
          </a:p>
        </p:txBody>
      </p:sp>
    </p:spTree>
    <p:extLst>
      <p:ext uri="{BB962C8B-B14F-4D97-AF65-F5344CB8AC3E}">
        <p14:creationId xmlns:p14="http://schemas.microsoft.com/office/powerpoint/2010/main" val="3857074221"/>
      </p:ext>
    </p:extLst>
  </p:cSld>
  <p:clrMapOvr>
    <a:masterClrMapping/>
  </p:clrMapOvr>
  <mc:AlternateContent xmlns:mc="http://schemas.openxmlformats.org/markup-compatibility/2006" xmlns:p14="http://schemas.microsoft.com/office/powerpoint/2010/main">
    <mc:Choice Requires="p14">
      <p:transition spd="slow" p14:dur="2000" advTm="59190"/>
    </mc:Choice>
    <mc:Fallback xmlns="">
      <p:transition spd="slow" advTm="5919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3</MainCategory>
    <Site xmlns="9352c220-c5aa-4176-b310-478a54cdcce0">
      <Value>1</Value>
    </Site>
    <SubCategory xmlns="9352c220-c5aa-4176-b310-478a54cdcce0">43</SubCategory>
    <SkillLevel xmlns="9352c220-c5aa-4176-b310-478a54cdcce0">
      <Value>All Levels</Value>
    </SkillLevel>
    <Audience xmlns="9352c220-c5aa-4176-b310-478a54cdcce0">
      <Value>1</Value>
    </Audience>
    <TaxKeywordTaxHTField xmlns="6e83a1a5-9dab-4521-85db-ea3c8196acb3">
      <Terms xmlns="http://schemas.microsoft.com/office/infopath/2007/PartnerControls"/>
    </TaxKeywordTaxHTField>
    <SubAudience xmlns="9352c220-c5aa-4176-b310-478a54cdcce0">
      <Value>1</Value>
    </SubAudience>
    <Language xmlns="9352c220-c5aa-4176-b310-478a54cdcce0">English</Language>
    <DocumentType xmlns="9352c220-c5aa-4176-b310-478a54cdcce0">
      <Value>Presentations</Value>
    </DocumentType>
    <TaxCatchAll xmlns="6e83a1a5-9dab-4521-85db-ea3c8196acb3"/>
    <Description0 xmlns="9352c220-c5aa-4176-b310-478a54cdcce0">Introduction to the Trade Adjustment Assistance (TAA) Program - Without Voiceover</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185F076F-DABF-47E4-9ADB-FD6AB2EBE345}"/>
</file>

<file path=customXml/itemProps2.xml><?xml version="1.0" encoding="utf-8"?>
<ds:datastoreItem xmlns:ds="http://schemas.openxmlformats.org/officeDocument/2006/customXml" ds:itemID="{4A225FD5-C0C1-4687-B56B-CDB06B98C6D0}"/>
</file>

<file path=customXml/itemProps3.xml><?xml version="1.0" encoding="utf-8"?>
<ds:datastoreItem xmlns:ds="http://schemas.openxmlformats.org/officeDocument/2006/customXml" ds:itemID="{9688E864-DE10-4B70-AC0B-AC1CB65D8729}"/>
</file>

<file path=docProps/app.xml><?xml version="1.0" encoding="utf-8"?>
<Properties xmlns="http://schemas.openxmlformats.org/officeDocument/2006/extended-properties" xmlns:vt="http://schemas.openxmlformats.org/officeDocument/2006/docPropsVTypes">
  <TotalTime>588</TotalTime>
  <Words>597</Words>
  <Application>Microsoft Office PowerPoint</Application>
  <PresentationFormat>Widescreen</PresentationFormat>
  <Paragraphs>69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Introduction to the Trade Adjustment Assistance (TAA) Program</vt:lpstr>
      <vt:lpstr>TAA Presentations</vt:lpstr>
      <vt:lpstr>Trade Certification Process  and Eligibility Requirements</vt:lpstr>
      <vt:lpstr>What is the Trade Adjustment Assistance (TAA) program and  how can it help you?</vt:lpstr>
      <vt:lpstr>Program Benefits</vt:lpstr>
      <vt:lpstr>Benefit Rights and Obligations Requirements</vt:lpstr>
      <vt:lpstr>Illinois workNet Website  and Service Finder link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Trade Adjustment Assistance (TAA) Program - Without Voiceover</dc:title>
  <dc:creator>Kralman, Robin K.</dc:creator>
  <cp:keywords/>
  <cp:lastModifiedBy>Kralman, Robin K.</cp:lastModifiedBy>
  <cp:revision>59</cp:revision>
  <dcterms:created xsi:type="dcterms:W3CDTF">2020-12-02T00:11:52Z</dcterms:created>
  <dcterms:modified xsi:type="dcterms:W3CDTF">2021-04-14T23:36:45Z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