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49.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slides/slide4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24.xml" ContentType="application/vnd.openxmlformats-officedocument.presentationml.slideLayout+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5.xml" ContentType="application/vnd.openxmlformats-officedocument.presentationml.notesSlide+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3.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tags/tag4.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57"/>
  </p:notesMasterIdLst>
  <p:sldIdLst>
    <p:sldId id="256" r:id="rId7"/>
    <p:sldId id="361" r:id="rId8"/>
    <p:sldId id="311" r:id="rId9"/>
    <p:sldId id="316" r:id="rId10"/>
    <p:sldId id="313" r:id="rId11"/>
    <p:sldId id="379" r:id="rId12"/>
    <p:sldId id="394" r:id="rId13"/>
    <p:sldId id="395" r:id="rId14"/>
    <p:sldId id="396" r:id="rId15"/>
    <p:sldId id="397" r:id="rId16"/>
    <p:sldId id="399" r:id="rId17"/>
    <p:sldId id="400" r:id="rId18"/>
    <p:sldId id="401" r:id="rId19"/>
    <p:sldId id="413" r:id="rId20"/>
    <p:sldId id="386" r:id="rId21"/>
    <p:sldId id="414" r:id="rId22"/>
    <p:sldId id="415" r:id="rId23"/>
    <p:sldId id="416" r:id="rId24"/>
    <p:sldId id="417" r:id="rId25"/>
    <p:sldId id="418" r:id="rId26"/>
    <p:sldId id="419" r:id="rId27"/>
    <p:sldId id="420" r:id="rId28"/>
    <p:sldId id="421" r:id="rId29"/>
    <p:sldId id="422" r:id="rId30"/>
    <p:sldId id="368" r:id="rId31"/>
    <p:sldId id="423" r:id="rId32"/>
    <p:sldId id="424" r:id="rId33"/>
    <p:sldId id="425" r:id="rId34"/>
    <p:sldId id="367" r:id="rId35"/>
    <p:sldId id="329" r:id="rId36"/>
    <p:sldId id="330" r:id="rId37"/>
    <p:sldId id="369" r:id="rId38"/>
    <p:sldId id="331" r:id="rId39"/>
    <p:sldId id="426" r:id="rId40"/>
    <p:sldId id="427" r:id="rId41"/>
    <p:sldId id="370" r:id="rId42"/>
    <p:sldId id="371" r:id="rId43"/>
    <p:sldId id="428" r:id="rId44"/>
    <p:sldId id="429" r:id="rId45"/>
    <p:sldId id="430" r:id="rId46"/>
    <p:sldId id="337" r:id="rId47"/>
    <p:sldId id="338" r:id="rId48"/>
    <p:sldId id="339" r:id="rId49"/>
    <p:sldId id="346" r:id="rId50"/>
    <p:sldId id="347" r:id="rId51"/>
    <p:sldId id="390" r:id="rId52"/>
    <p:sldId id="357" r:id="rId53"/>
    <p:sldId id="387" r:id="rId54"/>
    <p:sldId id="358" r:id="rId55"/>
    <p:sldId id="353"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1" clrIdx="0">
    <p:extLst>
      <p:ext uri="{19B8F6BF-5375-455C-9EA6-DF929625EA0E}">
        <p15:presenceInfo xmlns:p15="http://schemas.microsoft.com/office/powerpoint/2012/main" userId="S-1-5-21-625881431-3029617060-3355961844-125259" providerId="AD"/>
      </p:ext>
    </p:extLst>
  </p:cmAuthor>
  <p:cmAuthor id="2" name="Kinglock, Hope - ETA" initials="KH-E" lastIdx="3" clrIdx="1">
    <p:extLst>
      <p:ext uri="{19B8F6BF-5375-455C-9EA6-DF929625EA0E}">
        <p15:presenceInfo xmlns:p15="http://schemas.microsoft.com/office/powerpoint/2012/main" userId="S-1-5-21-430767753-2305446740-1188461881-72499" providerId="AD"/>
      </p:ext>
    </p:extLst>
  </p:cmAuthor>
  <p:cmAuthor id="3" name="Theberge, Timothy - ETA" initials="TJT" lastIdx="1" clrIdx="2">
    <p:extLst>
      <p:ext uri="{19B8F6BF-5375-455C-9EA6-DF929625EA0E}">
        <p15:presenceInfo xmlns:p15="http://schemas.microsoft.com/office/powerpoint/2012/main" userId="Theberge, Timothy - 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73540" autoAdjust="0"/>
  </p:normalViewPr>
  <p:slideViewPr>
    <p:cSldViewPr snapToGrid="0">
      <p:cViewPr>
        <p:scale>
          <a:sx n="50" d="100"/>
          <a:sy n="50" d="100"/>
        </p:scale>
        <p:origin x="636" y="132"/>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79" Type="http://schemas.openxmlformats.org/officeDocument/2006/relationships/customXml" Target="../customXml/item2.xml"/><Relationship Id="rId5" Type="http://schemas.openxmlformats.org/officeDocument/2006/relationships/slideMaster" Target="slideMasters/slideMaster4.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80" Type="http://schemas.openxmlformats.org/officeDocument/2006/relationships/customXml" Target="../customXml/item3.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78" Type="http://schemas.microsoft.com/office/2015/10/relationships/revisionInfo" Target="revisionInfo.xml"/><Relationship Id="rId81" Type="http://schemas.openxmlformats.org/officeDocument/2006/relationships/customXml" Target="../customXml/item4.xml"/><Relationship Id="rId4" Type="http://schemas.openxmlformats.org/officeDocument/2006/relationships/slideMaster" Target="slideMasters/slideMaster3.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88370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r>
              <a:rPr lang="en-US" baseline="0" dirty="0" smtClean="0"/>
              <a:t> </a:t>
            </a:r>
            <a:r>
              <a:rPr lang="en-US" dirty="0" smtClean="0"/>
              <a:t>How</a:t>
            </a:r>
            <a:r>
              <a:rPr lang="en-US" baseline="0" dirty="0" smtClean="0"/>
              <a:t> is Certification Criteria different under Reversion 2021? To begin, shifts in production become a conditional path to certification. No path to certification for workers in service sector firms, ‘service sector firm’ means a firm engaged in the business of supplying services. ITC is no longer a path to certification. Downstream Producer, is contingent upon certain impacts from Canada and Mexico. For increased imports, we no longer have an increased imports of finished articles paths to certification.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Alternative</a:t>
            </a:r>
            <a:r>
              <a:rPr lang="en-US" baseline="0" dirty="0" smtClean="0"/>
              <a:t> Trade Adjustment Assistance (ATAA) is specific to Reversion 2021. We’ll expand on this in a later slide.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 PLEASE)</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89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**Jessica**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are the paths to certification under Reversion 2021?</a:t>
            </a:r>
          </a:p>
          <a:p>
            <a:r>
              <a:rPr lang="en-US" sz="1200" kern="1200" baseline="0" dirty="0" smtClean="0">
                <a:solidFill>
                  <a:schemeClr val="tx1"/>
                </a:solidFill>
                <a:effectLst/>
                <a:latin typeface="+mn-lt"/>
                <a:ea typeface="+mn-ea"/>
                <a:cs typeface="+mn-cs"/>
              </a:rPr>
              <a:t>We have the primary paths to certification which are shift in production which is now conditional, and increased imports. We have the secondary path to certification which includes include upstream suppliers and downstream producers. These are also conditioned and different from before, which we’ll discuss. </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 PLEASE)</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73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***Jessica****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Alternative Trade Adjustment Assistance or “ATAA.”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not a separate petitioning process for filing for ATAA. When a petition is filed on behalf of a group of workers utilizing the approved OMB form located on our website, you are filing for TAA AND ATAA. In other words, when you file a petition, it’s not a separate filing process. Further, when we make our determination at the end, it’s a dual determination. Going along with this, note that to qualify for ATAA, you have to qualify for TAA.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provide further background, </a:t>
            </a:r>
            <a:r>
              <a:rPr lang="en-US" dirty="0" smtClean="0"/>
              <a:t>Alternative</a:t>
            </a:r>
            <a:r>
              <a:rPr lang="en-US" baseline="0" dirty="0" smtClean="0"/>
              <a:t> Trade Adjustment Assistance is specific to the reverted program. As previously discussed, </a:t>
            </a:r>
            <a:r>
              <a:rPr lang="en-US" baseline="0" dirty="0" err="1" smtClean="0"/>
              <a:t>RTAA</a:t>
            </a:r>
            <a:r>
              <a:rPr lang="en-US" baseline="0" dirty="0" smtClean="0"/>
              <a:t> is no longer a benefit under Reversion. What takes its place is ATAA, which is a program that you have to be certified eligible for prior to applying for benefits, and has it’s own certification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let’s go over that 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One--a</a:t>
            </a:r>
            <a:r>
              <a:rPr lang="en-US" sz="1200" dirty="0" smtClean="0"/>
              <a:t> significant number of workers in the workers' firm are 50 or older</a:t>
            </a:r>
          </a:p>
          <a:p>
            <a:pPr lvl="0"/>
            <a:r>
              <a:rPr lang="en-US" sz="1200" dirty="0" smtClean="0"/>
              <a:t>Two--the workers in the workers' firm possess skills that are not easily transferable; and</a:t>
            </a:r>
          </a:p>
          <a:p>
            <a:pPr lvl="0"/>
            <a:r>
              <a:rPr lang="en-US" sz="1200" dirty="0" smtClean="0"/>
              <a:t>Three--conditions within the workers' industry are competitive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 PLEASE)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3650894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v"/>
            </a:pPr>
            <a:r>
              <a:rPr lang="en-US" dirty="0" smtClean="0">
                <a:latin typeface="Arial" pitchFamily="34" charset="0"/>
                <a:ea typeface="ＭＳ Ｐゴシック"/>
              </a:rPr>
              <a:t>My colleagues</a:t>
            </a:r>
            <a:r>
              <a:rPr lang="en-US" baseline="0" dirty="0" smtClean="0">
                <a:latin typeface="Arial" pitchFamily="34" charset="0"/>
                <a:ea typeface="ＭＳ Ｐゴシック"/>
              </a:rPr>
              <a:t> will go over the specifics of worker group eligibility that I outlined today, under the 2021 Reversion Program, tomorrow. However, this chart serves as a tool to compare worker group eligibility under the various TAA Program versions.</a:t>
            </a:r>
          </a:p>
          <a:p>
            <a:pPr>
              <a:buFont typeface="Wingdings" pitchFamily="2" charset="2"/>
              <a:buChar char="v"/>
            </a:pPr>
            <a:endParaRPr lang="en-US" baseline="0" dirty="0" smtClean="0">
              <a:latin typeface="Arial" pitchFamily="34" charset="0"/>
              <a:ea typeface="ＭＳ Ｐゴシック"/>
            </a:endParaRPr>
          </a:p>
          <a:p>
            <a:pPr>
              <a:buFont typeface="Wingdings" pitchFamily="2" charset="2"/>
              <a:buChar char="v"/>
            </a:pPr>
            <a:r>
              <a:rPr lang="en-US" baseline="0" dirty="0" smtClean="0">
                <a:latin typeface="Arial" pitchFamily="34" charset="0"/>
                <a:ea typeface="ＭＳ Ｐゴシック"/>
              </a:rPr>
              <a:t> As you can see, under the 2021 Reversion Program, there are no paths to certification for service sector workers, public sector workers, and ITC-based petitions. And, there is conditional inclusion for shift in production and secondary certification worker group eligibility.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a:rPr>
              <a:t>And again, the details of these items will be presented tomorrow. And now, I will hand you back over to Tim. </a:t>
            </a:r>
            <a:endParaRPr lang="en-US" dirty="0" smtClean="0">
              <a:latin typeface="Arial" pitchFamily="34" charset="0"/>
              <a:ea typeface="ＭＳ Ｐゴシック"/>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606635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369594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1786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2435046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3480626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922534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106190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Who doesn’t love a good acronym? If you are in workforce development, you</a:t>
            </a:r>
            <a:r>
              <a:rPr lang="en-US" baseline="0" dirty="0" smtClean="0"/>
              <a:t> probably know most of these. </a:t>
            </a:r>
            <a:endParaRPr lang="en-US"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2467141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242443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2918762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3504370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962410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878867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a:t>
            </a:r>
          </a:p>
          <a:p>
            <a:r>
              <a:rPr lang="en-US" dirty="0" smtClean="0"/>
              <a:t>Reversion</a:t>
            </a:r>
            <a:r>
              <a:rPr lang="en-US" baseline="0" dirty="0" smtClean="0"/>
              <a:t> 2021 reestablishes work-based training as the preferred method of training under the TAA Program. This means that states will need to determine that there are no work-based training opportunities available to a worker before approving other types of training. This does not mean that a state has to create or establish a work-based training opportunity for every worker, only that preference be given to those opportunities. There is no change to OJT under Reversion 2021 and no change to apprenticeships under Reversion 2021.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330815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1437823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1902130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3280871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144104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1171219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49699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1952291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3544127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2149620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2330941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Tim. I will go through a</a:t>
            </a:r>
            <a:r>
              <a:rPr lang="en-US" baseline="0" dirty="0" smtClean="0"/>
              <a:t> broad </a:t>
            </a:r>
            <a:r>
              <a:rPr lang="en-US" dirty="0" smtClean="0"/>
              <a:t>overview of group eligibility, under</a:t>
            </a:r>
            <a:r>
              <a:rPr lang="en-US" baseline="0" dirty="0" smtClean="0"/>
              <a:t> 2021’s Reversion Program, back to the 2002 version of the TAA program. </a:t>
            </a:r>
          </a:p>
          <a:p>
            <a:endParaRPr lang="en-US" baseline="0" dirty="0" smtClean="0"/>
          </a:p>
          <a:p>
            <a:r>
              <a:rPr lang="en-US" baseline="0" dirty="0" smtClean="0"/>
              <a:t>There are substantial changes to worker group eligibility for Trade Adjustment Assistance under the 2021 reversion. There will no longer be a path to certification for service sector workers. There will no longer be International Trade Commission based certifications. The shift in production criteria will be conditional. There will no longer be a certification for increased imports of finished articles containing components. And, secondary certifications will be conditional, as well. (next slide please)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359506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**Jacq**--So</a:t>
            </a:r>
            <a:r>
              <a:rPr lang="en-US" baseline="0" dirty="0" smtClean="0"/>
              <a:t> before we jump into the changes to certification criteria, we wanted to give a quick review on petitions. (NEXT SLIDE PLEASE)</a:t>
            </a:r>
            <a:endParaRPr lang="en-US" dirty="0" smtClean="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32211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**Jacq**--So nothing has changed in terms of who can fie a petition under Reversion 2021. </a:t>
            </a:r>
            <a:r>
              <a:rPr lang="en-US" baseline="0" dirty="0" smtClean="0"/>
              <a:t>(NEXT SLIDE PLEASE)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119115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**Jacq**-Email is the preferred method</a:t>
            </a:r>
            <a:r>
              <a:rPr lang="en-US" baseline="0" dirty="0" smtClean="0"/>
              <a:t> for filing a petition. (NEXT SLIDE PLEASE)</a:t>
            </a:r>
            <a:endParaRPr lang="en-US" dirty="0" smtClean="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98146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**Jacq**--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using the new, OMB approved petition which is available on our website, please review these important tips when filing petitions.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elements makes a big difference for the investigative process. As always, it is important that the petition clearly identifies the group of workers. As a reminder, nothing has changed in terms of amendments and appeals.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Amy, take it away with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(NEXT SLIDE PLEASE)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8629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aseline="0" dirty="0" smtClean="0"/>
              <a:t>(NEXT SLIDE PLEASE)</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184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29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smtClean="0"/>
              <a:t>Month XX, 20XX</a:t>
            </a:r>
            <a:endParaRPr lang="en-US" dirty="0"/>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xmlns=""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xmlns=""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xmlns=""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xmlns=""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xmlns=""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xmlns=""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xmlns=""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xmlns=""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xmlns=""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xmlns=""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xmlns=""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xmlns=""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xmlns=""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xmlns=""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xmlns=""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2150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xmlns=""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xmlns=""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xmlns=""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xmlns=""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xmlns=""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xmlns=""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xmlns=""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xmlns=""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xmlns=""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xmlns=""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xmlns=""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xmlns=""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xmlns=""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xmlns=""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xmlns=""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xmlns=""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xmlns=""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xmlns=""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xmlns=""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xmlns=""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xmlns=""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xmlns=""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xmlns=""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xmlns=""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5"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3" Type="http://schemas.openxmlformats.org/officeDocument/2006/relationships/hyperlink" Target="https://wdr.doleta.gov/directives/corr_doc.cfm?DOCN=6175" TargetMode="Externa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hyperlink" Target="https://wdr.doleta.gov/directives/corr_doc.cfm?docn=688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ol.gov/agencies/eta/tradea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taa.petition@do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smtClean="0"/>
              <a:t>Trade Adjustment Assistance for Workers:</a:t>
            </a:r>
            <a:br>
              <a:rPr lang="en-US" dirty="0" smtClean="0"/>
            </a:br>
            <a:r>
              <a:rPr lang="en-US" i="1" dirty="0" smtClean="0"/>
              <a:t>Reversion 2021</a:t>
            </a:r>
            <a:endParaRPr lang="en-US" i="1"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smtClean="0"/>
              <a:t>July </a:t>
            </a:r>
            <a:r>
              <a:rPr lang="en-US" dirty="0" smtClean="0"/>
              <a:t>2021</a:t>
            </a:r>
            <a:endParaRPr lang="en-US" dirty="0"/>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a:xfrm>
            <a:off x="5494430" y="4673599"/>
            <a:ext cx="6217920" cy="1524682"/>
          </a:xfrm>
        </p:spPr>
        <p:txBody>
          <a:bodyPr>
            <a:normAutofit fontScale="85000" lnSpcReduction="20000"/>
          </a:bodyPr>
          <a:lstStyle/>
          <a:p>
            <a:r>
              <a:rPr lang="en-US" b="1" dirty="0" smtClean="0"/>
              <a:t>TEGL 24</a:t>
            </a:r>
            <a:r>
              <a:rPr lang="en-US" b="1" dirty="0"/>
              <a:t>-20: </a:t>
            </a:r>
            <a:r>
              <a:rPr lang="en-US" i="1" dirty="0"/>
              <a:t>Operating Instructions for Implementing the Reversion Provisions of the Amendments to the Trade Act of 1974 Enacted by the Trade Adjustment Assistance Reauthorization Act of 2015</a:t>
            </a:r>
            <a:endParaRPr lang="en-US" i="1" dirty="0" smtClean="0"/>
          </a:p>
        </p:txBody>
      </p:sp>
    </p:spTree>
    <p:custDataLst>
      <p:tags r:id="rId1"/>
    </p:custDataLst>
    <p:extLst>
      <p:ext uri="{BB962C8B-B14F-4D97-AF65-F5344CB8AC3E}">
        <p14:creationId xmlns:p14="http://schemas.microsoft.com/office/powerpoint/2010/main" val="2663552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Quality Petitions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solidFill>
                  <a:schemeClr val="tx1"/>
                </a:solidFill>
              </a:rPr>
              <a:t>L</a:t>
            </a:r>
            <a:r>
              <a:rPr lang="en-US" dirty="0" smtClean="0">
                <a:solidFill>
                  <a:schemeClr val="tx1"/>
                </a:solidFill>
              </a:rPr>
              <a:t>ocation</a:t>
            </a:r>
            <a:r>
              <a:rPr lang="en-US" i="1" dirty="0" smtClean="0">
                <a:solidFill>
                  <a:schemeClr val="tx1"/>
                </a:solidFill>
              </a:rPr>
              <a:t> </a:t>
            </a:r>
            <a:r>
              <a:rPr lang="en-US" dirty="0" smtClean="0">
                <a:solidFill>
                  <a:schemeClr val="tx1"/>
                </a:solidFill>
              </a:rPr>
              <a:t>of the impacted group of workers clearly identified </a:t>
            </a:r>
          </a:p>
          <a:p>
            <a:pPr marL="457200" indent="-457200">
              <a:buFont typeface="Arial" panose="020B0604020202020204" pitchFamily="34" charset="0"/>
              <a:buChar char="•"/>
            </a:pPr>
            <a:r>
              <a:rPr lang="en-US" dirty="0" smtClean="0">
                <a:solidFill>
                  <a:schemeClr val="tx1"/>
                </a:solidFill>
              </a:rPr>
              <a:t>Appropriate subdivision clearly identified</a:t>
            </a:r>
          </a:p>
          <a:p>
            <a:pPr marL="457200" indent="-457200">
              <a:buFont typeface="Arial" panose="020B0604020202020204" pitchFamily="34" charset="0"/>
              <a:buChar char="•"/>
            </a:pPr>
            <a:r>
              <a:rPr lang="en-US" dirty="0" smtClean="0">
                <a:solidFill>
                  <a:schemeClr val="tx1"/>
                </a:solidFill>
              </a:rPr>
              <a:t>Type of work is clear</a:t>
            </a:r>
          </a:p>
          <a:p>
            <a:pPr marL="457200" indent="-457200">
              <a:buFont typeface="Arial" panose="020B0604020202020204" pitchFamily="34" charset="0"/>
              <a:buChar char="•"/>
            </a:pPr>
            <a:r>
              <a:rPr lang="en-US" dirty="0" smtClean="0">
                <a:solidFill>
                  <a:schemeClr val="tx1"/>
                </a:solidFill>
              </a:rPr>
              <a:t>Alleged trade impact is clear </a:t>
            </a:r>
          </a:p>
          <a:p>
            <a:pPr marL="457200" indent="-457200">
              <a:buFont typeface="Arial" panose="020B0604020202020204" pitchFamily="34" charset="0"/>
              <a:buChar char="•"/>
            </a:pPr>
            <a:r>
              <a:rPr lang="en-US" dirty="0" smtClean="0">
                <a:solidFill>
                  <a:schemeClr val="tx1"/>
                </a:solidFill>
              </a:rPr>
              <a:t>Company contact info, </a:t>
            </a:r>
            <a:r>
              <a:rPr lang="en-US" i="1" dirty="0" smtClean="0">
                <a:solidFill>
                  <a:schemeClr val="tx1"/>
                </a:solidFill>
              </a:rPr>
              <a:t>especially email address, </a:t>
            </a:r>
            <a:r>
              <a:rPr lang="en-US" dirty="0" smtClean="0">
                <a:solidFill>
                  <a:schemeClr val="tx1"/>
                </a:solidFill>
              </a:rPr>
              <a:t>is included</a:t>
            </a:r>
          </a:p>
          <a:p>
            <a:pPr marL="457200" indent="-457200">
              <a:buFont typeface="Arial" panose="020B0604020202020204" pitchFamily="34" charset="0"/>
              <a:buChar char="•"/>
            </a:pPr>
            <a:r>
              <a:rPr lang="en-US" dirty="0" smtClean="0">
                <a:solidFill>
                  <a:schemeClr val="tx1"/>
                </a:solidFill>
              </a:rPr>
              <a:t>Petition must be valid for investigation to </a:t>
            </a:r>
            <a:r>
              <a:rPr lang="en-US" dirty="0">
                <a:solidFill>
                  <a:schemeClr val="tx1"/>
                </a:solidFill>
              </a:rPr>
              <a:t>begin </a:t>
            </a:r>
            <a:r>
              <a:rPr lang="en-US" dirty="0" smtClean="0">
                <a:solidFill>
                  <a:schemeClr val="tx1"/>
                </a:solidFill>
              </a:rPr>
              <a:t>– </a:t>
            </a:r>
            <a:r>
              <a:rPr lang="en-US" b="1" dirty="0" smtClean="0">
                <a:solidFill>
                  <a:schemeClr val="tx1"/>
                </a:solidFill>
              </a:rPr>
              <a:t>20 CFR 618.205(b)</a:t>
            </a:r>
          </a:p>
          <a:p>
            <a:pPr marL="457200" indent="-457200">
              <a:buFont typeface="Arial" panose="020B0604020202020204" pitchFamily="34" charset="0"/>
              <a:buChar char="•"/>
            </a:pPr>
            <a:endParaRPr lang="en-US" b="1" dirty="0">
              <a:solidFill>
                <a:schemeClr val="tx1"/>
              </a:solidFill>
            </a:endParaRPr>
          </a:p>
        </p:txBody>
      </p:sp>
      <p:sp>
        <p:nvSpPr>
          <p:cNvPr id="4" name="Slide Number Placeholder 3"/>
          <p:cNvSpPr>
            <a:spLocks noGrp="1"/>
          </p:cNvSpPr>
          <p:nvPr>
            <p:ph type="sldNum" sz="quarter" idx="12"/>
          </p:nvPr>
        </p:nvSpPr>
        <p:spPr/>
        <p:txBody>
          <a:bodyPr/>
          <a:lstStyle/>
          <a:p>
            <a:r>
              <a:rPr lang="en-US" smtClean="0"/>
              <a:t> </a:t>
            </a:r>
            <a:fld id="{C1E75B9B-FDBA-4BAE-88A1-6B5CD0E77A91}" type="slidenum">
              <a:rPr lang="en-US" smtClean="0"/>
              <a:pPr/>
              <a:t>10</a:t>
            </a:fld>
            <a:endParaRPr lang="en-US" dirty="0"/>
          </a:p>
        </p:txBody>
      </p:sp>
    </p:spTree>
    <p:extLst>
      <p:ext uri="{BB962C8B-B14F-4D97-AF65-F5344CB8AC3E}">
        <p14:creationId xmlns:p14="http://schemas.microsoft.com/office/powerpoint/2010/main" val="41921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Certification Criteria</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ormAutofit/>
          </a:bodyPr>
          <a:lstStyle/>
          <a:p>
            <a:r>
              <a:rPr lang="en-US" dirty="0" smtClean="0"/>
              <a:t>Reversion 2021</a:t>
            </a:r>
            <a:endParaRPr lang="en-US"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1723B91-CE10-4F20-890A-0852E2246859}"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47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Certification Criteria is Different Under Reversion 2021</a:t>
            </a:r>
            <a:endParaRPr lang="en-US" dirty="0"/>
          </a:p>
        </p:txBody>
      </p:sp>
      <p:sp>
        <p:nvSpPr>
          <p:cNvPr id="3" name="Content Placeholder 2"/>
          <p:cNvSpPr>
            <a:spLocks noGrp="1"/>
          </p:cNvSpPr>
          <p:nvPr>
            <p:ph idx="1"/>
          </p:nvPr>
        </p:nvSpPr>
        <p:spPr/>
        <p:txBody>
          <a:bodyPr>
            <a:normAutofit/>
          </a:bodyPr>
          <a:lstStyle/>
          <a:p>
            <a:r>
              <a:rPr lang="en-US" b="1" dirty="0" smtClean="0"/>
              <a:t>Shifts </a:t>
            </a:r>
            <a:r>
              <a:rPr lang="en-US" b="1" dirty="0"/>
              <a:t>of </a:t>
            </a:r>
            <a:r>
              <a:rPr lang="en-US" b="1" dirty="0" smtClean="0"/>
              <a:t>production to </a:t>
            </a:r>
            <a:r>
              <a:rPr lang="en-US" b="1" i="1" u="sng" dirty="0"/>
              <a:t>certain foreign countries</a:t>
            </a:r>
            <a:r>
              <a:rPr lang="en-US" b="1" i="1" dirty="0"/>
              <a:t> </a:t>
            </a:r>
            <a:r>
              <a:rPr lang="en-US" b="1" dirty="0" smtClean="0"/>
              <a:t>unless there are actual or likely increased imports</a:t>
            </a:r>
            <a:endParaRPr lang="en-US" b="1" dirty="0"/>
          </a:p>
          <a:p>
            <a:r>
              <a:rPr lang="en-US" b="1" dirty="0" smtClean="0"/>
              <a:t>No </a:t>
            </a:r>
            <a:r>
              <a:rPr lang="en-US" b="1" dirty="0"/>
              <a:t>path </a:t>
            </a:r>
            <a:r>
              <a:rPr lang="en-US" b="1" dirty="0" smtClean="0"/>
              <a:t>to certification for </a:t>
            </a:r>
            <a:r>
              <a:rPr lang="en-US" b="1" dirty="0"/>
              <a:t>service </a:t>
            </a:r>
            <a:r>
              <a:rPr lang="en-US" b="1" dirty="0" smtClean="0"/>
              <a:t>sector workers</a:t>
            </a:r>
          </a:p>
          <a:p>
            <a:r>
              <a:rPr lang="en-US" b="1" dirty="0" smtClean="0"/>
              <a:t>International Trade Commission (ITC) is no longer a path to certification</a:t>
            </a:r>
          </a:p>
          <a:p>
            <a:r>
              <a:rPr lang="en-US" b="1" dirty="0" smtClean="0"/>
              <a:t>No path to certification of increased imports of finished articles containing components</a:t>
            </a:r>
          </a:p>
          <a:p>
            <a:r>
              <a:rPr lang="en-US" b="1" dirty="0" smtClean="0"/>
              <a:t>Downstream Producer impacts from Canada and Mexico</a:t>
            </a:r>
          </a:p>
          <a:p>
            <a:r>
              <a:rPr lang="en-US" b="1" dirty="0" smtClean="0"/>
              <a:t>Alternative Trade Adjustment Assistance (ATAA) is specific to Reversion 2021</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t> </a:t>
            </a:r>
            <a:fld id="{C1E75B9B-FDBA-4BAE-88A1-6B5CD0E77A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81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Criteria Reversion 2021</a:t>
            </a:r>
            <a:endParaRPr lang="en-US" dirty="0"/>
          </a:p>
        </p:txBody>
      </p:sp>
      <p:sp>
        <p:nvSpPr>
          <p:cNvPr id="3" name="Content Placeholder 2"/>
          <p:cNvSpPr>
            <a:spLocks noGrp="1"/>
          </p:cNvSpPr>
          <p:nvPr>
            <p:ph idx="1"/>
          </p:nvPr>
        </p:nvSpPr>
        <p:spPr/>
        <p:txBody>
          <a:bodyPr>
            <a:normAutofit/>
          </a:bodyPr>
          <a:lstStyle/>
          <a:p>
            <a:r>
              <a:rPr lang="en-US" sz="2800" b="1" dirty="0" smtClean="0"/>
              <a:t>Primary Path</a:t>
            </a:r>
          </a:p>
          <a:p>
            <a:pPr lvl="1"/>
            <a:r>
              <a:rPr lang="en-US" sz="2600" dirty="0" smtClean="0"/>
              <a:t>Shift in production to free trade agreement or beneficiary foreign countries</a:t>
            </a:r>
          </a:p>
          <a:p>
            <a:pPr lvl="1"/>
            <a:r>
              <a:rPr lang="en-US" sz="2600" dirty="0" smtClean="0"/>
              <a:t>Shift in production to non-free trade agreement or beneficiary countries followed by actual or likely increased imports</a:t>
            </a:r>
          </a:p>
          <a:p>
            <a:pPr lvl="1"/>
            <a:r>
              <a:rPr lang="en-US" sz="2800" dirty="0" smtClean="0"/>
              <a:t>Increased imports</a:t>
            </a:r>
          </a:p>
          <a:p>
            <a:r>
              <a:rPr lang="en-US" sz="2800" b="1" dirty="0" smtClean="0"/>
              <a:t>Secondary Path</a:t>
            </a:r>
          </a:p>
          <a:p>
            <a:pPr lvl="1"/>
            <a:r>
              <a:rPr lang="en-US" sz="2600" dirty="0" smtClean="0"/>
              <a:t>Upstream Supplier</a:t>
            </a:r>
          </a:p>
          <a:p>
            <a:pPr lvl="1"/>
            <a:r>
              <a:rPr lang="en-US" sz="2600" dirty="0" smtClean="0"/>
              <a:t>Downstream Producer</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t> </a:t>
            </a:r>
            <a:fld id="{C1E75B9B-FDBA-4BAE-88A1-6B5CD0E77A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17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072461"/>
            <a:ext cx="9370100" cy="4518442"/>
          </a:xfrm>
        </p:spPr>
        <p:txBody>
          <a:bodyPr>
            <a:noAutofit/>
          </a:bodyPr>
          <a:lstStyle/>
          <a:p>
            <a:pPr marL="0" lvl="0" indent="0">
              <a:buNone/>
            </a:pPr>
            <a:r>
              <a:rPr lang="en-US" sz="2800" dirty="0" smtClean="0"/>
              <a:t>Requirements for </a:t>
            </a:r>
            <a:r>
              <a:rPr lang="en-US" sz="2800" b="1" u="sng" dirty="0" smtClean="0"/>
              <a:t>ATAA</a:t>
            </a:r>
            <a:r>
              <a:rPr lang="en-US" sz="2800" dirty="0" smtClean="0"/>
              <a:t> are as follows:</a:t>
            </a:r>
          </a:p>
          <a:p>
            <a:pPr lvl="0"/>
            <a:r>
              <a:rPr lang="en-US" sz="2800" dirty="0" smtClean="0"/>
              <a:t>Whether </a:t>
            </a:r>
            <a:r>
              <a:rPr lang="en-US" sz="2800" dirty="0"/>
              <a:t>a significant number of workers in the </a:t>
            </a:r>
            <a:r>
              <a:rPr lang="en-US" sz="2800" dirty="0" smtClean="0"/>
              <a:t>workers</a:t>
            </a:r>
            <a:r>
              <a:rPr lang="en-US" sz="2800" dirty="0"/>
              <a:t>' firm are 50 years of age or older;</a:t>
            </a:r>
          </a:p>
          <a:p>
            <a:pPr lvl="0"/>
            <a:r>
              <a:rPr lang="en-US" sz="2800" dirty="0"/>
              <a:t>Whether the workers in the workers' firm possess skills that are not easily transferable; and</a:t>
            </a:r>
          </a:p>
          <a:p>
            <a:pPr lvl="0"/>
            <a:r>
              <a:rPr lang="en-US" sz="2800" dirty="0"/>
              <a:t>The competitive conditions within the workers' industry (i.e., conditions within the industry are adverse).</a:t>
            </a:r>
          </a:p>
          <a:p>
            <a:pPr lvl="2">
              <a:tabLst>
                <a:tab pos="804863" algn="l"/>
              </a:tabLst>
            </a:pPr>
            <a:endParaRPr lang="en-US" sz="2800" dirty="0"/>
          </a:p>
          <a:p>
            <a:pPr lvl="2">
              <a:tabLst>
                <a:tab pos="804863" algn="l"/>
              </a:tabLst>
            </a:pPr>
            <a:endParaRPr lang="en-US" sz="2800" dirty="0"/>
          </a:p>
        </p:txBody>
      </p:sp>
      <p:sp>
        <p:nvSpPr>
          <p:cNvPr id="8" name="Title 7"/>
          <p:cNvSpPr>
            <a:spLocks noGrp="1"/>
          </p:cNvSpPr>
          <p:nvPr>
            <p:ph type="title"/>
          </p:nvPr>
        </p:nvSpPr>
        <p:spPr/>
        <p:txBody>
          <a:bodyPr/>
          <a:lstStyle/>
          <a:p>
            <a:r>
              <a:rPr lang="en-US" dirty="0" smtClean="0"/>
              <a:t>Alternative Trade Adjustment Assistance (ATAA)</a:t>
            </a:r>
            <a:endParaRPr lang="en-US" dirty="0"/>
          </a:p>
        </p:txBody>
      </p:sp>
      <p:sp>
        <p:nvSpPr>
          <p:cNvPr id="11" name="Slide Number Placeholder 10"/>
          <p:cNvSpPr>
            <a:spLocks noGrp="1"/>
          </p:cNvSpPr>
          <p:nvPr>
            <p:ph type="sldNum" sz="quarter" idx="4294967295"/>
          </p:nvPr>
        </p:nvSpPr>
        <p:spPr>
          <a:xfrm>
            <a:off x="9417050" y="6461125"/>
            <a:ext cx="1276350" cy="365125"/>
          </a:xfrm>
        </p:spPr>
        <p:txBody>
          <a:bodyPr/>
          <a:lstStyle/>
          <a:p>
            <a:fld id="{78651A17-9376-40A4-9325-34268FB0E92D}" type="slidenum">
              <a:rPr lang="en-US" smtClean="0"/>
              <a:pPr/>
              <a:t>14</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1106038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a:ea typeface="ＭＳ Ｐゴシック"/>
              </a:rPr>
              <a:t>TAA Program Worker Group Eligibility Matrix</a:t>
            </a:r>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2866807317"/>
              </p:ext>
            </p:extLst>
          </p:nvPr>
        </p:nvGraphicFramePr>
        <p:xfrm>
          <a:off x="385480" y="1098175"/>
          <a:ext cx="11178491" cy="4782672"/>
        </p:xfrm>
        <a:graphic>
          <a:graphicData uri="http://schemas.openxmlformats.org/drawingml/2006/table">
            <a:tbl>
              <a:tblPr firstRow="1" bandRow="1"/>
              <a:tblGrid>
                <a:gridCol w="2698257">
                  <a:extLst>
                    <a:ext uri="{9D8B030D-6E8A-4147-A177-3AD203B41FA5}">
                      <a16:colId xmlns:a16="http://schemas.microsoft.com/office/drawing/2014/main" val="20000"/>
                    </a:ext>
                  </a:extLst>
                </a:gridCol>
                <a:gridCol w="1445494">
                  <a:extLst>
                    <a:ext uri="{9D8B030D-6E8A-4147-A177-3AD203B41FA5}">
                      <a16:colId xmlns:a16="http://schemas.microsoft.com/office/drawing/2014/main" val="20001"/>
                    </a:ext>
                  </a:extLst>
                </a:gridCol>
                <a:gridCol w="1252762">
                  <a:extLst>
                    <a:ext uri="{9D8B030D-6E8A-4147-A177-3AD203B41FA5}">
                      <a16:colId xmlns:a16="http://schemas.microsoft.com/office/drawing/2014/main" val="20002"/>
                    </a:ext>
                  </a:extLst>
                </a:gridCol>
                <a:gridCol w="1541860">
                  <a:extLst>
                    <a:ext uri="{9D8B030D-6E8A-4147-A177-3AD203B41FA5}">
                      <a16:colId xmlns:a16="http://schemas.microsoft.com/office/drawing/2014/main" val="20003"/>
                    </a:ext>
                  </a:extLst>
                </a:gridCol>
                <a:gridCol w="1445494">
                  <a:extLst>
                    <a:ext uri="{9D8B030D-6E8A-4147-A177-3AD203B41FA5}">
                      <a16:colId xmlns:a16="http://schemas.microsoft.com/office/drawing/2014/main" val="2118037073"/>
                    </a:ext>
                  </a:extLst>
                </a:gridCol>
                <a:gridCol w="1252762">
                  <a:extLst>
                    <a:ext uri="{9D8B030D-6E8A-4147-A177-3AD203B41FA5}">
                      <a16:colId xmlns:a16="http://schemas.microsoft.com/office/drawing/2014/main" val="20004"/>
                    </a:ext>
                  </a:extLst>
                </a:gridCol>
                <a:gridCol w="1541862">
                  <a:extLst>
                    <a:ext uri="{9D8B030D-6E8A-4147-A177-3AD203B41FA5}">
                      <a16:colId xmlns:a16="http://schemas.microsoft.com/office/drawing/2014/main" val="2932717770"/>
                    </a:ext>
                  </a:extLst>
                </a:gridCol>
              </a:tblGrid>
              <a:tr h="8994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dirty="0" smtClean="0"/>
                        <a:t>Program</a:t>
                      </a:r>
                      <a:r>
                        <a:rPr lang="en-US" sz="2400" baseline="0" dirty="0" smtClean="0"/>
                        <a:t> Version</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2002</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2009</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2011</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Reversion 2014</a:t>
                      </a:r>
                      <a:endParaRPr lang="en-US" sz="24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2015</a:t>
                      </a:r>
                      <a:endParaRPr lang="en-US" sz="2400" dirty="0"/>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Reversion 2021</a:t>
                      </a:r>
                      <a:endParaRPr lang="en-US" sz="2400" dirty="0"/>
                    </a:p>
                  </a:txBody>
                  <a:tcPr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210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Articles</a:t>
                      </a:r>
                      <a:endParaRPr lang="en-US" sz="2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210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Services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210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Public Sector</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210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ITC-based Petition</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8994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Shift in Production / Secondary Certs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Limited</a:t>
                      </a:r>
                    </a:p>
                    <a:p>
                      <a:pPr algn="ctr"/>
                      <a:r>
                        <a:rPr lang="en-US" sz="2400" dirty="0" smtClean="0"/>
                        <a:t>Countries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Any</a:t>
                      </a:r>
                    </a:p>
                    <a:p>
                      <a:pPr algn="ctr"/>
                      <a:r>
                        <a:rPr lang="en-US" sz="2400" dirty="0" smtClean="0"/>
                        <a:t>Country</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Any</a:t>
                      </a:r>
                    </a:p>
                    <a:p>
                      <a:pPr algn="ctr"/>
                      <a:r>
                        <a:rPr lang="en-US" sz="2400" dirty="0" smtClean="0"/>
                        <a:t>Country</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Limited</a:t>
                      </a:r>
                    </a:p>
                    <a:p>
                      <a:pPr algn="ctr"/>
                      <a:r>
                        <a:rPr lang="en-US" sz="2400" dirty="0" smtClean="0"/>
                        <a:t>Countries</a:t>
                      </a:r>
                      <a:endParaRPr lang="en-US" sz="24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Any</a:t>
                      </a:r>
                    </a:p>
                    <a:p>
                      <a:pPr algn="ctr"/>
                      <a:r>
                        <a:rPr lang="en-US" sz="2400" dirty="0" smtClean="0"/>
                        <a:t>Country</a:t>
                      </a:r>
                      <a:endParaRPr lang="en-US" sz="2400" dirty="0"/>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smtClean="0"/>
                        <a:t>Limited</a:t>
                      </a:r>
                    </a:p>
                    <a:p>
                      <a:pPr algn="ctr"/>
                      <a:r>
                        <a:rPr lang="en-US" sz="2400" b="1" dirty="0" smtClean="0"/>
                        <a:t>Countries</a:t>
                      </a:r>
                      <a:endParaRPr lang="en-US" sz="2400" b="1" dirty="0"/>
                    </a:p>
                  </a:txBody>
                  <a:tcPr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719511370"/>
                  </a:ext>
                </a:extLst>
              </a:tr>
              <a:tr h="8994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ATAA</a:t>
                      </a:r>
                      <a:r>
                        <a:rPr lang="en-US" sz="2400" baseline="0" dirty="0" smtClean="0"/>
                        <a:t> Group Eligibility</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NO</a:t>
                      </a:r>
                      <a:endParaRPr lang="en-US" sz="2400" dirty="0"/>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YES</a:t>
                      </a:r>
                      <a:endParaRPr lang="en-US" sz="2400" dirty="0"/>
                    </a:p>
                  </a:txBody>
                  <a:tcPr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70876952"/>
                  </a:ext>
                </a:extLst>
              </a:tr>
            </a:tbl>
          </a:graphicData>
        </a:graphic>
      </p:graphicFrame>
    </p:spTree>
    <p:extLst>
      <p:ext uri="{BB962C8B-B14F-4D97-AF65-F5344CB8AC3E}">
        <p14:creationId xmlns:p14="http://schemas.microsoft.com/office/powerpoint/2010/main" val="155033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0101" y="1405870"/>
            <a:ext cx="7378699" cy="2357891"/>
          </a:xfrm>
        </p:spPr>
        <p:txBody>
          <a:bodyPr anchor="b"/>
          <a:lstStyle/>
          <a:p>
            <a:r>
              <a:rPr lang="en-US" sz="3600" dirty="0" smtClean="0">
                <a:ln w="17780" cmpd="sng">
                  <a:noFill/>
                  <a:prstDash val="solid"/>
                  <a:miter lim="800000"/>
                </a:ln>
                <a:solidFill>
                  <a:schemeClr val="tx2"/>
                </a:solidFill>
                <a:ea typeface="ＭＳ Ｐゴシック"/>
              </a:rPr>
              <a:t>Employment &amp; Case Management /</a:t>
            </a:r>
            <a:br>
              <a:rPr lang="en-US" sz="3600" dirty="0" smtClean="0">
                <a:ln w="17780" cmpd="sng">
                  <a:noFill/>
                  <a:prstDash val="solid"/>
                  <a:miter lim="800000"/>
                </a:ln>
                <a:solidFill>
                  <a:schemeClr val="tx2"/>
                </a:solidFill>
                <a:ea typeface="ＭＳ Ｐゴシック"/>
              </a:rPr>
            </a:br>
            <a:r>
              <a:rPr lang="en-US" sz="3600" dirty="0" smtClean="0">
                <a:ln w="17780" cmpd="sng">
                  <a:noFill/>
                  <a:prstDash val="solid"/>
                  <a:miter lim="800000"/>
                </a:ln>
                <a:solidFill>
                  <a:schemeClr val="tx2"/>
                </a:solidFill>
                <a:ea typeface="ＭＳ Ｐゴシック"/>
              </a:rPr>
              <a:t>Employment Services</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TEGL 24-20 Section G</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spTree>
    <p:extLst>
      <p:ext uri="{BB962C8B-B14F-4D97-AF65-F5344CB8AC3E}">
        <p14:creationId xmlns:p14="http://schemas.microsoft.com/office/powerpoint/2010/main" val="335154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81527"/>
            <a:ext cx="10976832" cy="4741895"/>
          </a:xfrm>
        </p:spPr>
        <p:txBody>
          <a:bodyPr>
            <a:noAutofit/>
          </a:bodyPr>
          <a:lstStyle/>
          <a:p>
            <a:pPr>
              <a:spcBef>
                <a:spcPts val="600"/>
              </a:spcBef>
              <a:tabLst>
                <a:tab pos="804863" algn="l"/>
              </a:tabLst>
            </a:pPr>
            <a:r>
              <a:rPr lang="en-US" sz="2800" dirty="0" smtClean="0"/>
              <a:t>Reversion 2021 requires states to “make every reasonable effort </a:t>
            </a:r>
            <a:r>
              <a:rPr lang="en-US" sz="2800" dirty="0"/>
              <a:t>to </a:t>
            </a:r>
            <a:r>
              <a:rPr lang="en-US" sz="2800" dirty="0" smtClean="0"/>
              <a:t>secure… counseling</a:t>
            </a:r>
            <a:r>
              <a:rPr lang="en-US" sz="2800" dirty="0"/>
              <a:t>, testing, and placement services, and supportive and other </a:t>
            </a:r>
            <a:r>
              <a:rPr lang="en-US" sz="2800" dirty="0" smtClean="0"/>
              <a:t>services…”</a:t>
            </a:r>
          </a:p>
          <a:p>
            <a:pPr lvl="1">
              <a:spcBef>
                <a:spcPts val="600"/>
              </a:spcBef>
              <a:tabLst>
                <a:tab pos="804863" algn="l"/>
              </a:tabLst>
            </a:pPr>
            <a:r>
              <a:rPr lang="en-US" dirty="0" smtClean="0"/>
              <a:t>This is different than the “shall make available” requirement under TAARA 2015</a:t>
            </a:r>
          </a:p>
          <a:p>
            <a:pPr lvl="1">
              <a:spcBef>
                <a:spcPts val="600"/>
              </a:spcBef>
              <a:tabLst>
                <a:tab pos="804863" algn="l"/>
              </a:tabLst>
            </a:pPr>
            <a:r>
              <a:rPr lang="en-US" dirty="0" smtClean="0"/>
              <a:t>States will need to rely upon Wagner-</a:t>
            </a:r>
            <a:r>
              <a:rPr lang="en-US" dirty="0" err="1" smtClean="0"/>
              <a:t>Peyser</a:t>
            </a:r>
            <a:r>
              <a:rPr lang="en-US" dirty="0" smtClean="0"/>
              <a:t> and WIOA to provide these services</a:t>
            </a:r>
          </a:p>
          <a:p>
            <a:pPr>
              <a:spcBef>
                <a:spcPts val="600"/>
              </a:spcBef>
              <a:tabLst>
                <a:tab pos="804863" algn="l"/>
              </a:tabLst>
            </a:pPr>
            <a:r>
              <a:rPr lang="en-US" sz="2800" dirty="0" smtClean="0"/>
              <a:t>Limited TAA funding available to provide initial assessments to workers covered under petitions filed on or after July 1, 2021, other than the initial assessment</a:t>
            </a:r>
          </a:p>
          <a:p>
            <a:pPr lvl="1">
              <a:spcBef>
                <a:spcPts val="600"/>
              </a:spcBef>
              <a:tabLst>
                <a:tab pos="804863" algn="l"/>
              </a:tabLst>
            </a:pPr>
            <a:r>
              <a:rPr lang="en-US" sz="2600" dirty="0" smtClean="0"/>
              <a:t>States will still use TAA funds to provide employment and case management services to workers covered under petitions filed on or before June 30, 2021</a:t>
            </a:r>
            <a:endParaRPr lang="en-US" sz="2600" dirty="0"/>
          </a:p>
        </p:txBody>
      </p:sp>
      <p:sp>
        <p:nvSpPr>
          <p:cNvPr id="8" name="Title 7"/>
          <p:cNvSpPr>
            <a:spLocks noGrp="1"/>
          </p:cNvSpPr>
          <p:nvPr>
            <p:ph type="title"/>
          </p:nvPr>
        </p:nvSpPr>
        <p:spPr/>
        <p:txBody>
          <a:bodyPr/>
          <a:lstStyle/>
          <a:p>
            <a:r>
              <a:rPr lang="en-US" dirty="0" smtClean="0"/>
              <a:t>Employment Services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17</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17</a:t>
            </a:fld>
            <a:endParaRPr lang="en-US" dirty="0"/>
          </a:p>
        </p:txBody>
      </p:sp>
    </p:spTree>
    <p:extLst>
      <p:ext uri="{BB962C8B-B14F-4D97-AF65-F5344CB8AC3E}">
        <p14:creationId xmlns:p14="http://schemas.microsoft.com/office/powerpoint/2010/main" val="3563614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81527"/>
            <a:ext cx="10976832" cy="4741895"/>
          </a:xfrm>
        </p:spPr>
        <p:txBody>
          <a:bodyPr>
            <a:noAutofit/>
          </a:bodyPr>
          <a:lstStyle/>
          <a:p>
            <a:pPr>
              <a:spcBef>
                <a:spcPts val="600"/>
              </a:spcBef>
              <a:tabLst>
                <a:tab pos="804863" algn="l"/>
              </a:tabLst>
            </a:pPr>
            <a:r>
              <a:rPr lang="en-US" sz="2800" dirty="0" smtClean="0"/>
              <a:t>Under Reversion 2021 states must provide an initial assessment</a:t>
            </a:r>
          </a:p>
          <a:p>
            <a:pPr marL="0" indent="0">
              <a:spcBef>
                <a:spcPts val="600"/>
              </a:spcBef>
              <a:buNone/>
              <a:tabLst>
                <a:tab pos="804863" algn="l"/>
              </a:tabLst>
            </a:pPr>
            <a:endParaRPr lang="en-US" sz="2800" dirty="0" smtClean="0"/>
          </a:p>
          <a:p>
            <a:pPr>
              <a:spcBef>
                <a:spcPts val="600"/>
              </a:spcBef>
              <a:tabLst>
                <a:tab pos="804863" algn="l"/>
              </a:tabLst>
            </a:pPr>
            <a:r>
              <a:rPr lang="en-US" sz="2800" dirty="0" smtClean="0"/>
              <a:t>Initial assessments can be provided with TAA funds</a:t>
            </a:r>
          </a:p>
          <a:p>
            <a:pPr lvl="1">
              <a:spcBef>
                <a:spcPts val="600"/>
              </a:spcBef>
              <a:tabLst>
                <a:tab pos="804863" algn="l"/>
              </a:tabLst>
            </a:pPr>
            <a:r>
              <a:rPr lang="en-US" dirty="0" smtClean="0"/>
              <a:t>Required under Sec. 239(g) of the Act which is not changed by Reversion 2021</a:t>
            </a:r>
            <a:endParaRPr lang="en-US" dirty="0"/>
          </a:p>
        </p:txBody>
      </p:sp>
      <p:sp>
        <p:nvSpPr>
          <p:cNvPr id="8" name="Title 7"/>
          <p:cNvSpPr>
            <a:spLocks noGrp="1"/>
          </p:cNvSpPr>
          <p:nvPr>
            <p:ph type="title"/>
          </p:nvPr>
        </p:nvSpPr>
        <p:spPr/>
        <p:txBody>
          <a:bodyPr/>
          <a:lstStyle/>
          <a:p>
            <a:r>
              <a:rPr lang="en-US" dirty="0" smtClean="0"/>
              <a:t>Initial Assessments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18</a:t>
            </a:fld>
            <a:endParaRPr lang="en-US" dirty="0"/>
          </a:p>
        </p:txBody>
      </p:sp>
    </p:spTree>
    <p:extLst>
      <p:ext uri="{BB962C8B-B14F-4D97-AF65-F5344CB8AC3E}">
        <p14:creationId xmlns:p14="http://schemas.microsoft.com/office/powerpoint/2010/main" val="1422388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43001"/>
            <a:ext cx="9069654" cy="4525963"/>
          </a:xfrm>
        </p:spPr>
        <p:txBody>
          <a:bodyPr>
            <a:normAutofit lnSpcReduction="10000"/>
          </a:bodyPr>
          <a:lstStyle/>
          <a:p>
            <a:pPr>
              <a:tabLst>
                <a:tab pos="347663" algn="l"/>
              </a:tabLst>
            </a:pPr>
            <a:r>
              <a:rPr lang="en-US" sz="2800" dirty="0" smtClean="0"/>
              <a:t>States must make “every reasonable effort” to secure employment services for adversely affected workers under partner programs</a:t>
            </a:r>
          </a:p>
          <a:p>
            <a:pPr lvl="1">
              <a:tabLst>
                <a:tab pos="347663" algn="l"/>
              </a:tabLst>
            </a:pPr>
            <a:r>
              <a:rPr lang="en-US" sz="2800" dirty="0" smtClean="0"/>
              <a:t>Wagner-</a:t>
            </a:r>
            <a:r>
              <a:rPr lang="en-US" sz="2800" dirty="0" err="1" smtClean="0"/>
              <a:t>Peyser</a:t>
            </a:r>
            <a:endParaRPr lang="en-US" sz="2800" dirty="0" smtClean="0"/>
          </a:p>
          <a:p>
            <a:pPr lvl="1">
              <a:tabLst>
                <a:tab pos="347663" algn="l"/>
              </a:tabLst>
            </a:pPr>
            <a:r>
              <a:rPr lang="en-US" sz="2800" dirty="0" smtClean="0"/>
              <a:t>WIOA Dislocated Worker</a:t>
            </a:r>
          </a:p>
          <a:p>
            <a:pPr lvl="1">
              <a:tabLst>
                <a:tab pos="347663" algn="l"/>
              </a:tabLst>
            </a:pPr>
            <a:r>
              <a:rPr lang="en-US" sz="2800" dirty="0" smtClean="0"/>
              <a:t>Rapid Response</a:t>
            </a:r>
          </a:p>
          <a:p>
            <a:pPr lvl="1">
              <a:tabLst>
                <a:tab pos="347663" algn="l"/>
              </a:tabLst>
            </a:pPr>
            <a:r>
              <a:rPr lang="en-US" sz="2800" dirty="0" smtClean="0"/>
              <a:t>National Dislocated Worker Grants</a:t>
            </a:r>
          </a:p>
          <a:p>
            <a:pPr>
              <a:tabLst>
                <a:tab pos="347663" algn="l"/>
              </a:tabLst>
            </a:pPr>
            <a:r>
              <a:rPr lang="en-US" sz="3000" dirty="0" smtClean="0"/>
              <a:t>Includes: comprehensive and specialized assessments, IEPs, support services, post-employment follow-up services, etc.</a:t>
            </a:r>
            <a:endParaRPr lang="en-US" sz="3000" dirty="0"/>
          </a:p>
        </p:txBody>
      </p:sp>
      <p:sp>
        <p:nvSpPr>
          <p:cNvPr id="8" name="Title 7"/>
          <p:cNvSpPr>
            <a:spLocks noGrp="1"/>
          </p:cNvSpPr>
          <p:nvPr>
            <p:ph type="title"/>
          </p:nvPr>
        </p:nvSpPr>
        <p:spPr/>
        <p:txBody>
          <a:bodyPr/>
          <a:lstStyle/>
          <a:p>
            <a:r>
              <a:rPr lang="en-US" dirty="0" smtClean="0"/>
              <a:t>Other Employment and Case Management Services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19</a:t>
            </a:fld>
            <a:endParaRPr lang="en-US" dirty="0"/>
          </a:p>
        </p:txBody>
      </p:sp>
    </p:spTree>
    <p:extLst>
      <p:ext uri="{BB962C8B-B14F-4D97-AF65-F5344CB8AC3E}">
        <p14:creationId xmlns:p14="http://schemas.microsoft.com/office/powerpoint/2010/main" val="4198173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solidFill>
                  <a:schemeClr val="tx1"/>
                </a:solidFill>
              </a:rPr>
              <a:t>Acronyms</a:t>
            </a:r>
          </a:p>
          <a:p>
            <a:pPr marL="457200" indent="-457200">
              <a:buFont typeface="Arial" panose="020B0604020202020204" pitchFamily="34" charset="0"/>
              <a:buChar char="•"/>
            </a:pPr>
            <a:r>
              <a:rPr lang="en-US" sz="2800" dirty="0" smtClean="0">
                <a:solidFill>
                  <a:schemeClr val="tx1"/>
                </a:solidFill>
              </a:rPr>
              <a:t>Background</a:t>
            </a:r>
          </a:p>
          <a:p>
            <a:pPr marL="457200" indent="-457200">
              <a:buFont typeface="Arial" panose="020B0604020202020204" pitchFamily="34" charset="0"/>
              <a:buChar char="•"/>
            </a:pPr>
            <a:r>
              <a:rPr lang="en-US" dirty="0" smtClean="0">
                <a:solidFill>
                  <a:schemeClr val="tx1"/>
                </a:solidFill>
              </a:rPr>
              <a:t>Group Eligibility</a:t>
            </a:r>
          </a:p>
          <a:p>
            <a:pPr marL="457200" indent="-457200">
              <a:buFont typeface="Arial" panose="020B0604020202020204" pitchFamily="34" charset="0"/>
              <a:buChar char="•"/>
            </a:pPr>
            <a:r>
              <a:rPr lang="en-US" sz="2800" dirty="0" smtClean="0">
                <a:solidFill>
                  <a:schemeClr val="tx1"/>
                </a:solidFill>
              </a:rPr>
              <a:t>Services</a:t>
            </a:r>
          </a:p>
          <a:p>
            <a:pPr marL="914400" lvl="1" indent="-457200">
              <a:buFont typeface="Arial" panose="020B0604020202020204" pitchFamily="34" charset="0"/>
              <a:buChar char="•"/>
            </a:pPr>
            <a:r>
              <a:rPr lang="en-US" sz="2600" dirty="0" smtClean="0">
                <a:solidFill>
                  <a:schemeClr val="tx1"/>
                </a:solidFill>
              </a:rPr>
              <a:t>Employment Services</a:t>
            </a:r>
          </a:p>
          <a:p>
            <a:pPr marL="457200" indent="-457200">
              <a:buFont typeface="Arial" panose="020B0604020202020204" pitchFamily="34" charset="0"/>
              <a:buChar char="•"/>
            </a:pPr>
            <a:r>
              <a:rPr lang="en-US" sz="2800" dirty="0" smtClean="0">
                <a:solidFill>
                  <a:schemeClr val="tx1"/>
                </a:solidFill>
              </a:rPr>
              <a:t>Benefits</a:t>
            </a:r>
          </a:p>
          <a:p>
            <a:pPr marL="914400" lvl="1" indent="-457200">
              <a:buFont typeface="Arial" panose="020B0604020202020204" pitchFamily="34" charset="0"/>
              <a:buChar char="•"/>
            </a:pPr>
            <a:r>
              <a:rPr lang="en-US" sz="2600" dirty="0">
                <a:solidFill>
                  <a:schemeClr val="tx1"/>
                </a:solidFill>
              </a:rPr>
              <a:t>Training</a:t>
            </a:r>
          </a:p>
          <a:p>
            <a:pPr marL="914400" lvl="1" indent="-457200">
              <a:buFont typeface="Arial" panose="020B0604020202020204" pitchFamily="34" charset="0"/>
              <a:buChar char="•"/>
            </a:pPr>
            <a:r>
              <a:rPr lang="en-US" sz="2600" dirty="0" smtClean="0">
                <a:solidFill>
                  <a:schemeClr val="tx1"/>
                </a:solidFill>
              </a:rPr>
              <a:t>Trade Readjustment Allowances (TRA)</a:t>
            </a:r>
          </a:p>
          <a:p>
            <a:pPr marL="914400" lvl="1" indent="-457200">
              <a:buFont typeface="Arial" panose="020B0604020202020204" pitchFamily="34" charset="0"/>
              <a:buChar char="•"/>
            </a:pPr>
            <a:r>
              <a:rPr lang="en-US" sz="2600" dirty="0" smtClean="0">
                <a:solidFill>
                  <a:schemeClr val="tx1"/>
                </a:solidFill>
              </a:rPr>
              <a:t>Job Search and Relocation Allowances</a:t>
            </a:r>
          </a:p>
          <a:p>
            <a:pPr marL="914400" lvl="1" indent="-457200">
              <a:buFont typeface="Arial" panose="020B0604020202020204" pitchFamily="34" charset="0"/>
              <a:buChar char="•"/>
            </a:pPr>
            <a:r>
              <a:rPr lang="en-US" sz="2600" dirty="0" smtClean="0">
                <a:solidFill>
                  <a:schemeClr val="tx1"/>
                </a:solidFill>
              </a:rPr>
              <a:t>Alternative Trade Adjustment Assistance</a:t>
            </a:r>
          </a:p>
        </p:txBody>
      </p:sp>
      <p:sp>
        <p:nvSpPr>
          <p:cNvPr id="8" name="Title 7"/>
          <p:cNvSpPr>
            <a:spLocks noGrp="1"/>
          </p:cNvSpPr>
          <p:nvPr>
            <p:ph type="title"/>
          </p:nvPr>
        </p:nvSpPr>
        <p:spPr/>
        <p:txBody>
          <a:bodyPr/>
          <a:lstStyle/>
          <a:p>
            <a:r>
              <a:rPr lang="en-US" dirty="0" smtClean="0"/>
              <a:t>Learning Objectives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a:t>
            </a:fld>
            <a:endParaRPr lang="en-US" dirty="0"/>
          </a:p>
        </p:txBody>
      </p:sp>
    </p:spTree>
    <p:extLst>
      <p:ext uri="{BB962C8B-B14F-4D97-AF65-F5344CB8AC3E}">
        <p14:creationId xmlns:p14="http://schemas.microsoft.com/office/powerpoint/2010/main" val="1980635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43001"/>
            <a:ext cx="9069654" cy="4525963"/>
          </a:xfrm>
        </p:spPr>
        <p:txBody>
          <a:bodyPr>
            <a:normAutofit/>
          </a:bodyPr>
          <a:lstStyle/>
          <a:p>
            <a:pPr>
              <a:tabLst>
                <a:tab pos="347663" algn="l"/>
              </a:tabLst>
            </a:pPr>
            <a:r>
              <a:rPr lang="en-US" sz="2800" dirty="0" smtClean="0"/>
              <a:t>Co-enrollment in WIOA Dislocated Worker program is still required under Reversion 2021</a:t>
            </a:r>
          </a:p>
          <a:p>
            <a:pPr lvl="1">
              <a:tabLst>
                <a:tab pos="347663" algn="l"/>
              </a:tabLst>
            </a:pPr>
            <a:r>
              <a:rPr lang="en-US" sz="2600" dirty="0" smtClean="0"/>
              <a:t>States may co-enroll participants in other programs as well</a:t>
            </a:r>
          </a:p>
          <a:p>
            <a:pPr>
              <a:tabLst>
                <a:tab pos="347663" algn="l"/>
              </a:tabLst>
            </a:pPr>
            <a:r>
              <a:rPr lang="en-US" sz="2800" dirty="0" smtClean="0"/>
              <a:t>TAADI measure only looks at WIOA DW co-enrollment</a:t>
            </a:r>
          </a:p>
          <a:p>
            <a:pPr lvl="1">
              <a:tabLst>
                <a:tab pos="347663" algn="l"/>
              </a:tabLst>
            </a:pPr>
            <a:r>
              <a:rPr lang="en-US" sz="2600" dirty="0" smtClean="0"/>
              <a:t>Goal is 75%</a:t>
            </a:r>
          </a:p>
          <a:p>
            <a:pPr lvl="1">
              <a:tabLst>
                <a:tab pos="347663" algn="l"/>
              </a:tabLst>
            </a:pPr>
            <a:r>
              <a:rPr lang="en-US" sz="2600" dirty="0" smtClean="0"/>
              <a:t>Actual is 40% </a:t>
            </a:r>
          </a:p>
          <a:p>
            <a:pPr>
              <a:tabLst>
                <a:tab pos="347663" algn="l"/>
              </a:tabLst>
            </a:pPr>
            <a:r>
              <a:rPr lang="en-US" sz="2800" dirty="0" smtClean="0"/>
              <a:t>Participants may refuse co-enrollment but must be made aware of the benefits and services available under WIOA</a:t>
            </a:r>
            <a:endParaRPr lang="en-US" sz="2800" dirty="0"/>
          </a:p>
        </p:txBody>
      </p:sp>
      <p:sp>
        <p:nvSpPr>
          <p:cNvPr id="8" name="Title 7"/>
          <p:cNvSpPr>
            <a:spLocks noGrp="1"/>
          </p:cNvSpPr>
          <p:nvPr>
            <p:ph type="title"/>
          </p:nvPr>
        </p:nvSpPr>
        <p:spPr/>
        <p:txBody>
          <a:bodyPr/>
          <a:lstStyle/>
          <a:p>
            <a:r>
              <a:rPr lang="en-US" dirty="0" smtClean="0"/>
              <a:t>WIOA Dislocated Worker Co-Enrollment</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20</a:t>
            </a:fld>
            <a:endParaRPr lang="en-US" dirty="0"/>
          </a:p>
        </p:txBody>
      </p:sp>
    </p:spTree>
    <p:extLst>
      <p:ext uri="{BB962C8B-B14F-4D97-AF65-F5344CB8AC3E}">
        <p14:creationId xmlns:p14="http://schemas.microsoft.com/office/powerpoint/2010/main" val="3251381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43001"/>
            <a:ext cx="9069654" cy="4525963"/>
          </a:xfrm>
        </p:spPr>
        <p:txBody>
          <a:bodyPr>
            <a:normAutofit/>
          </a:bodyPr>
          <a:lstStyle/>
          <a:p>
            <a:pPr>
              <a:tabLst>
                <a:tab pos="347663" algn="l"/>
              </a:tabLst>
            </a:pPr>
            <a:r>
              <a:rPr lang="en-US" sz="2800" dirty="0" smtClean="0"/>
              <a:t>When a petition is filed, states must provide the group of workers:</a:t>
            </a:r>
          </a:p>
          <a:p>
            <a:pPr lvl="1">
              <a:tabLst>
                <a:tab pos="347663" algn="l"/>
              </a:tabLst>
            </a:pPr>
            <a:r>
              <a:rPr lang="en-US" sz="2800" dirty="0" smtClean="0"/>
              <a:t>Rapid Response services under WIOA</a:t>
            </a:r>
          </a:p>
          <a:p>
            <a:pPr lvl="2">
              <a:tabLst>
                <a:tab pos="347663" algn="l"/>
              </a:tabLst>
            </a:pPr>
            <a:r>
              <a:rPr lang="en-US" sz="2600" b="1" dirty="0" smtClean="0"/>
              <a:t>AND</a:t>
            </a:r>
          </a:p>
          <a:p>
            <a:pPr lvl="1">
              <a:tabLst>
                <a:tab pos="347663" algn="l"/>
              </a:tabLst>
            </a:pPr>
            <a:r>
              <a:rPr lang="en-US" sz="2800" dirty="0" smtClean="0"/>
              <a:t>Appropriate career services under WIOA </a:t>
            </a:r>
          </a:p>
          <a:p>
            <a:pPr marL="457200" lvl="1" indent="0">
              <a:buNone/>
              <a:tabLst>
                <a:tab pos="347663" algn="l"/>
              </a:tabLst>
            </a:pPr>
            <a:endParaRPr lang="en-US" sz="2800" dirty="0" smtClean="0"/>
          </a:p>
          <a:p>
            <a:pPr>
              <a:tabLst>
                <a:tab pos="347663" algn="l"/>
              </a:tabLst>
            </a:pPr>
            <a:r>
              <a:rPr lang="en-US" sz="3000" dirty="0" smtClean="0"/>
              <a:t>Regardless of size of the layoff, regardless of whether a WARN notice is filed</a:t>
            </a:r>
            <a:endParaRPr lang="en-US" sz="3000" dirty="0"/>
          </a:p>
        </p:txBody>
      </p:sp>
      <p:sp>
        <p:nvSpPr>
          <p:cNvPr id="8" name="Title 7"/>
          <p:cNvSpPr>
            <a:spLocks noGrp="1"/>
          </p:cNvSpPr>
          <p:nvPr>
            <p:ph type="title"/>
          </p:nvPr>
        </p:nvSpPr>
        <p:spPr/>
        <p:txBody>
          <a:bodyPr/>
          <a:lstStyle/>
          <a:p>
            <a:r>
              <a:rPr lang="en-US" dirty="0" smtClean="0"/>
              <a:t>Rapid Response / Appropriate Career Services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977511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81527"/>
            <a:ext cx="10976832" cy="4741895"/>
          </a:xfrm>
        </p:spPr>
        <p:txBody>
          <a:bodyPr>
            <a:noAutofit/>
          </a:bodyPr>
          <a:lstStyle/>
          <a:p>
            <a:pPr>
              <a:spcBef>
                <a:spcPts val="600"/>
              </a:spcBef>
              <a:tabLst>
                <a:tab pos="804863" algn="l"/>
              </a:tabLst>
            </a:pPr>
            <a:r>
              <a:rPr lang="en-US" sz="2400" b="1" dirty="0" smtClean="0"/>
              <a:t>Wagner-</a:t>
            </a:r>
            <a:r>
              <a:rPr lang="en-US" sz="2400" b="1" dirty="0" err="1" smtClean="0"/>
              <a:t>Peyser</a:t>
            </a:r>
            <a:r>
              <a:rPr lang="en-US" sz="2400" b="1" dirty="0" smtClean="0"/>
              <a:t> (Title III – WIOA)</a:t>
            </a:r>
          </a:p>
          <a:p>
            <a:pPr lvl="1">
              <a:spcBef>
                <a:spcPts val="600"/>
              </a:spcBef>
              <a:tabLst>
                <a:tab pos="804863" algn="l"/>
              </a:tabLst>
            </a:pPr>
            <a:r>
              <a:rPr lang="en-US" sz="2000" dirty="0" smtClean="0"/>
              <a:t>Counseling, assessments, labor market information, workshops</a:t>
            </a:r>
          </a:p>
          <a:p>
            <a:pPr marL="457200" lvl="1" indent="0">
              <a:spcBef>
                <a:spcPts val="600"/>
              </a:spcBef>
              <a:buNone/>
              <a:tabLst>
                <a:tab pos="804863" algn="l"/>
              </a:tabLst>
            </a:pPr>
            <a:endParaRPr lang="en-US" sz="2000" dirty="0" smtClean="0"/>
          </a:p>
          <a:p>
            <a:pPr>
              <a:spcBef>
                <a:spcPts val="600"/>
              </a:spcBef>
              <a:tabLst>
                <a:tab pos="804863" algn="l"/>
              </a:tabLst>
            </a:pPr>
            <a:r>
              <a:rPr lang="en-US" sz="2400" b="1" dirty="0" smtClean="0"/>
              <a:t>WIOA DW (Title I – WIOA)</a:t>
            </a:r>
          </a:p>
          <a:p>
            <a:pPr lvl="1">
              <a:spcBef>
                <a:spcPts val="600"/>
              </a:spcBef>
              <a:tabLst>
                <a:tab pos="804863" algn="l"/>
              </a:tabLst>
            </a:pPr>
            <a:r>
              <a:rPr lang="en-US" sz="2000" dirty="0" smtClean="0"/>
              <a:t>Co-enrollment of TAA participants in WIOA DW is </a:t>
            </a:r>
            <a:r>
              <a:rPr lang="en-US" sz="2000" i="1" u="sng" dirty="0" smtClean="0"/>
              <a:t>required</a:t>
            </a:r>
          </a:p>
          <a:p>
            <a:pPr lvl="1">
              <a:spcBef>
                <a:spcPts val="600"/>
              </a:spcBef>
              <a:tabLst>
                <a:tab pos="804863" algn="l"/>
              </a:tabLst>
            </a:pPr>
            <a:r>
              <a:rPr lang="en-US" sz="2000" dirty="0"/>
              <a:t>Counseling, </a:t>
            </a:r>
            <a:r>
              <a:rPr lang="en-US" sz="2000" dirty="0" smtClean="0"/>
              <a:t>assessments, labor </a:t>
            </a:r>
            <a:r>
              <a:rPr lang="en-US" sz="2000" dirty="0"/>
              <a:t>market information, </a:t>
            </a:r>
            <a:r>
              <a:rPr lang="en-US" sz="2000" dirty="0" smtClean="0"/>
              <a:t>workshops, support services, follow up</a:t>
            </a:r>
          </a:p>
          <a:p>
            <a:pPr marL="457200" lvl="1" indent="0">
              <a:spcBef>
                <a:spcPts val="600"/>
              </a:spcBef>
              <a:buNone/>
              <a:tabLst>
                <a:tab pos="804863" algn="l"/>
              </a:tabLst>
            </a:pPr>
            <a:endParaRPr lang="en-US" sz="2000" dirty="0" smtClean="0"/>
          </a:p>
          <a:p>
            <a:pPr>
              <a:spcBef>
                <a:spcPts val="600"/>
              </a:spcBef>
              <a:tabLst>
                <a:tab pos="804863" algn="l"/>
              </a:tabLst>
            </a:pPr>
            <a:r>
              <a:rPr lang="en-US" sz="2400" b="1" dirty="0" smtClean="0"/>
              <a:t>Dislocated Worker Grant (DWG - WIOA)</a:t>
            </a:r>
          </a:p>
          <a:p>
            <a:pPr lvl="1">
              <a:spcBef>
                <a:spcPts val="600"/>
              </a:spcBef>
              <a:tabLst>
                <a:tab pos="804863" algn="l"/>
              </a:tabLst>
            </a:pPr>
            <a:r>
              <a:rPr lang="en-US" sz="2000" dirty="0"/>
              <a:t>Counseling, assessments, labor market information, workshops, support services, follow </a:t>
            </a:r>
            <a:r>
              <a:rPr lang="en-US" sz="2000" dirty="0" smtClean="0"/>
              <a:t>up</a:t>
            </a:r>
          </a:p>
          <a:p>
            <a:pPr marL="457200" lvl="1" indent="0">
              <a:spcBef>
                <a:spcPts val="600"/>
              </a:spcBef>
              <a:buNone/>
              <a:tabLst>
                <a:tab pos="804863" algn="l"/>
              </a:tabLst>
            </a:pPr>
            <a:endParaRPr lang="en-US" sz="2000" dirty="0" smtClean="0"/>
          </a:p>
          <a:p>
            <a:pPr>
              <a:spcBef>
                <a:spcPts val="600"/>
              </a:spcBef>
              <a:tabLst>
                <a:tab pos="804863" algn="l"/>
              </a:tabLst>
            </a:pPr>
            <a:r>
              <a:rPr lang="en-US" sz="2400" b="1" dirty="0" smtClean="0"/>
              <a:t>WIOA Rapid Response</a:t>
            </a:r>
          </a:p>
          <a:p>
            <a:pPr lvl="1">
              <a:spcBef>
                <a:spcPts val="600"/>
              </a:spcBef>
              <a:tabLst>
                <a:tab pos="804863" algn="l"/>
              </a:tabLst>
            </a:pPr>
            <a:r>
              <a:rPr lang="en-US" sz="2000" dirty="0"/>
              <a:t>Counseling, assessments, labor market information, workshops, support services, follow </a:t>
            </a:r>
            <a:r>
              <a:rPr lang="en-US" sz="2000" dirty="0" smtClean="0"/>
              <a:t>up</a:t>
            </a:r>
          </a:p>
          <a:p>
            <a:pPr>
              <a:spcBef>
                <a:spcPts val="600"/>
              </a:spcBef>
              <a:tabLst>
                <a:tab pos="804863" algn="l"/>
              </a:tabLst>
            </a:pPr>
            <a:endParaRPr lang="en-US" sz="2800" dirty="0"/>
          </a:p>
        </p:txBody>
      </p:sp>
      <p:sp>
        <p:nvSpPr>
          <p:cNvPr id="8" name="Title 7"/>
          <p:cNvSpPr>
            <a:spLocks noGrp="1"/>
          </p:cNvSpPr>
          <p:nvPr>
            <p:ph type="title"/>
          </p:nvPr>
        </p:nvSpPr>
        <p:spPr/>
        <p:txBody>
          <a:bodyPr/>
          <a:lstStyle/>
          <a:p>
            <a:r>
              <a:rPr lang="en-US" dirty="0" smtClean="0"/>
              <a:t>Employment Services – Available Funding Sources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22</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22</a:t>
            </a:fld>
            <a:endParaRPr lang="en-US" dirty="0"/>
          </a:p>
        </p:txBody>
      </p:sp>
    </p:spTree>
    <p:extLst>
      <p:ext uri="{BB962C8B-B14F-4D97-AF65-F5344CB8AC3E}">
        <p14:creationId xmlns:p14="http://schemas.microsoft.com/office/powerpoint/2010/main" val="2289448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Job </a:t>
            </a:r>
            <a:r>
              <a:rPr lang="en-US" sz="3600" dirty="0">
                <a:ln w="17780" cmpd="sng">
                  <a:noFill/>
                  <a:prstDash val="solid"/>
                  <a:miter lim="800000"/>
                </a:ln>
                <a:solidFill>
                  <a:schemeClr val="tx2"/>
                </a:solidFill>
                <a:ea typeface="ＭＳ Ｐゴシック"/>
              </a:rPr>
              <a:t>Search Allowances &amp;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Relocation Allowances</a:t>
            </a:r>
          </a:p>
        </p:txBody>
      </p:sp>
      <p:sp>
        <p:nvSpPr>
          <p:cNvPr id="7" name="Text Placeholder 6"/>
          <p:cNvSpPr>
            <a:spLocks noGrp="1"/>
          </p:cNvSpPr>
          <p:nvPr>
            <p:ph type="body" idx="1"/>
          </p:nvPr>
        </p:nvSpPr>
        <p:spPr/>
        <p:txBody>
          <a:bodyPr anchor="t">
            <a:normAutofit/>
          </a:bodyPr>
          <a:lstStyle/>
          <a:p>
            <a:r>
              <a:rPr lang="en-US" dirty="0" smtClean="0"/>
              <a:t>TEGL 24-20 Sections E &amp; F</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Tree>
    <p:extLst>
      <p:ext uri="{BB962C8B-B14F-4D97-AF65-F5344CB8AC3E}">
        <p14:creationId xmlns:p14="http://schemas.microsoft.com/office/powerpoint/2010/main" val="1376456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dirty="0" smtClean="0"/>
              <a:t>Reversion 2021 has no impact on either Job Search Allowances or Relocation Allowances</a:t>
            </a:r>
          </a:p>
          <a:p>
            <a:pPr>
              <a:tabLst>
                <a:tab pos="741363" algn="l"/>
              </a:tabLst>
            </a:pPr>
            <a:r>
              <a:rPr lang="en-US" b="1" dirty="0" smtClean="0">
                <a:solidFill>
                  <a:schemeClr val="tx1"/>
                </a:solidFill>
              </a:rPr>
              <a:t>Job Search Allowances</a:t>
            </a:r>
          </a:p>
          <a:p>
            <a:pPr lvl="1">
              <a:tabLst>
                <a:tab pos="741363" algn="l"/>
              </a:tabLst>
            </a:pPr>
            <a:r>
              <a:rPr lang="en-US" dirty="0" smtClean="0">
                <a:solidFill>
                  <a:schemeClr val="tx1"/>
                </a:solidFill>
              </a:rPr>
              <a:t>90% of allowable costs, up to $1,250</a:t>
            </a:r>
          </a:p>
          <a:p>
            <a:pPr lvl="1">
              <a:tabLst>
                <a:tab pos="741363" algn="l"/>
              </a:tabLst>
            </a:pPr>
            <a:r>
              <a:rPr lang="en-US" dirty="0" smtClean="0">
                <a:solidFill>
                  <a:schemeClr val="tx1"/>
                </a:solidFill>
              </a:rPr>
              <a:t>Can be multiple trips</a:t>
            </a:r>
          </a:p>
          <a:p>
            <a:pPr>
              <a:tabLst>
                <a:tab pos="741363" algn="l"/>
              </a:tabLst>
            </a:pPr>
            <a:r>
              <a:rPr lang="en-US" b="1" dirty="0" smtClean="0"/>
              <a:t>Relocation Allowances</a:t>
            </a:r>
          </a:p>
          <a:p>
            <a:pPr lvl="1">
              <a:tabLst>
                <a:tab pos="741363" algn="l"/>
              </a:tabLst>
            </a:pPr>
            <a:r>
              <a:rPr lang="en-US" dirty="0" smtClean="0">
                <a:solidFill>
                  <a:schemeClr val="tx1"/>
                </a:solidFill>
              </a:rPr>
              <a:t>90% of allowance relocation costs</a:t>
            </a:r>
          </a:p>
          <a:p>
            <a:pPr lvl="2">
              <a:tabLst>
                <a:tab pos="741363" algn="l"/>
              </a:tabLst>
            </a:pPr>
            <a:r>
              <a:rPr lang="en-US" dirty="0" smtClean="0">
                <a:solidFill>
                  <a:schemeClr val="tx1"/>
                </a:solidFill>
              </a:rPr>
              <a:t>PLUS</a:t>
            </a:r>
          </a:p>
          <a:p>
            <a:pPr lvl="1">
              <a:tabLst>
                <a:tab pos="741363" algn="l"/>
              </a:tabLst>
            </a:pPr>
            <a:r>
              <a:rPr lang="en-US" dirty="0" smtClean="0">
                <a:solidFill>
                  <a:schemeClr val="tx1"/>
                </a:solidFill>
              </a:rPr>
              <a:t>Up to $1,250 in a lump sum payment</a:t>
            </a:r>
          </a:p>
        </p:txBody>
      </p:sp>
      <p:sp>
        <p:nvSpPr>
          <p:cNvPr id="8" name="Title 7"/>
          <p:cNvSpPr>
            <a:spLocks noGrp="1"/>
          </p:cNvSpPr>
          <p:nvPr>
            <p:ph type="title"/>
          </p:nvPr>
        </p:nvSpPr>
        <p:spPr/>
        <p:txBody>
          <a:bodyPr/>
          <a:lstStyle/>
          <a:p>
            <a:r>
              <a:rPr lang="en-US" dirty="0" smtClean="0"/>
              <a:t>Job Search and Relocation Allowances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24</a:t>
            </a:fld>
            <a:endParaRPr lang="en-US" dirty="0"/>
          </a:p>
        </p:txBody>
      </p:sp>
    </p:spTree>
    <p:extLst>
      <p:ext uri="{BB962C8B-B14F-4D97-AF65-F5344CB8AC3E}">
        <p14:creationId xmlns:p14="http://schemas.microsoft.com/office/powerpoint/2010/main" val="300044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Search / Relocation Matrix</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graphicFrame>
        <p:nvGraphicFramePr>
          <p:cNvPr id="12" name="Content Placeholder 5"/>
          <p:cNvGraphicFramePr>
            <a:graphicFrameLocks/>
          </p:cNvGraphicFramePr>
          <p:nvPr>
            <p:extLst>
              <p:ext uri="{D42A27DB-BD31-4B8C-83A1-F6EECF244321}">
                <p14:modId xmlns:p14="http://schemas.microsoft.com/office/powerpoint/2010/main" val="670088069"/>
              </p:ext>
            </p:extLst>
          </p:nvPr>
        </p:nvGraphicFramePr>
        <p:xfrm>
          <a:off x="228601" y="1247455"/>
          <a:ext cx="11658598" cy="1926050"/>
        </p:xfrm>
        <a:graphic>
          <a:graphicData uri="http://schemas.openxmlformats.org/drawingml/2006/table">
            <a:tbl>
              <a:tblPr firstRow="1" bandRow="1"/>
              <a:tblGrid>
                <a:gridCol w="2635854">
                  <a:extLst>
                    <a:ext uri="{9D8B030D-6E8A-4147-A177-3AD203B41FA5}">
                      <a16:colId xmlns:a16="http://schemas.microsoft.com/office/drawing/2014/main" val="20000"/>
                    </a:ext>
                  </a:extLst>
                </a:gridCol>
                <a:gridCol w="1579179">
                  <a:extLst>
                    <a:ext uri="{9D8B030D-6E8A-4147-A177-3AD203B41FA5}">
                      <a16:colId xmlns:a16="http://schemas.microsoft.com/office/drawing/2014/main" val="20001"/>
                    </a:ext>
                  </a:extLst>
                </a:gridCol>
                <a:gridCol w="1488713">
                  <a:extLst>
                    <a:ext uri="{9D8B030D-6E8A-4147-A177-3AD203B41FA5}">
                      <a16:colId xmlns:a16="http://schemas.microsoft.com/office/drawing/2014/main" val="20002"/>
                    </a:ext>
                  </a:extLst>
                </a:gridCol>
                <a:gridCol w="1488713">
                  <a:extLst>
                    <a:ext uri="{9D8B030D-6E8A-4147-A177-3AD203B41FA5}">
                      <a16:colId xmlns:a16="http://schemas.microsoft.com/office/drawing/2014/main" val="4084708246"/>
                    </a:ext>
                  </a:extLst>
                </a:gridCol>
                <a:gridCol w="1488713">
                  <a:extLst>
                    <a:ext uri="{9D8B030D-6E8A-4147-A177-3AD203B41FA5}">
                      <a16:colId xmlns:a16="http://schemas.microsoft.com/office/drawing/2014/main" val="3830613699"/>
                    </a:ext>
                  </a:extLst>
                </a:gridCol>
                <a:gridCol w="1488713">
                  <a:extLst>
                    <a:ext uri="{9D8B030D-6E8A-4147-A177-3AD203B41FA5}">
                      <a16:colId xmlns:a16="http://schemas.microsoft.com/office/drawing/2014/main" val="89333722"/>
                    </a:ext>
                  </a:extLst>
                </a:gridCol>
                <a:gridCol w="1488713">
                  <a:extLst>
                    <a:ext uri="{9D8B030D-6E8A-4147-A177-3AD203B41FA5}">
                      <a16:colId xmlns:a16="http://schemas.microsoft.com/office/drawing/2014/main" val="178616523"/>
                    </a:ext>
                  </a:extLst>
                </a:gridCol>
              </a:tblGrid>
              <a:tr h="8922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smtClean="0"/>
                        <a:t>Job Search</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2002</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2009</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2011</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2014</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2015</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2021</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169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 Reimbursement</a:t>
                      </a:r>
                      <a:endParaRPr lang="en-US"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100%</a:t>
                      </a:r>
                      <a:endParaRPr lang="en-US"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169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Up to Amount</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$1,250</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$1,500</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$1,250</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$1,250</a:t>
                      </a:r>
                      <a:endParaRPr lang="en-US" sz="20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$1,250</a:t>
                      </a:r>
                      <a:endParaRPr lang="en-US" sz="20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$1,250</a:t>
                      </a:r>
                      <a:endParaRPr lang="en-US" sz="20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graphicFrame>
        <p:nvGraphicFramePr>
          <p:cNvPr id="13" name="Content Placeholder 5"/>
          <p:cNvGraphicFramePr>
            <a:graphicFrameLocks/>
          </p:cNvGraphicFramePr>
          <p:nvPr>
            <p:extLst>
              <p:ext uri="{D42A27DB-BD31-4B8C-83A1-F6EECF244321}">
                <p14:modId xmlns:p14="http://schemas.microsoft.com/office/powerpoint/2010/main" val="2033789973"/>
              </p:ext>
            </p:extLst>
          </p:nvPr>
        </p:nvGraphicFramePr>
        <p:xfrm>
          <a:off x="228601" y="3588368"/>
          <a:ext cx="11658598" cy="2012576"/>
        </p:xfrm>
        <a:graphic>
          <a:graphicData uri="http://schemas.openxmlformats.org/drawingml/2006/table">
            <a:tbl>
              <a:tblPr firstRow="1" bandRow="1"/>
              <a:tblGrid>
                <a:gridCol w="2595302">
                  <a:extLst>
                    <a:ext uri="{9D8B030D-6E8A-4147-A177-3AD203B41FA5}">
                      <a16:colId xmlns:a16="http://schemas.microsoft.com/office/drawing/2014/main" val="20000"/>
                    </a:ext>
                  </a:extLst>
                </a:gridCol>
                <a:gridCol w="1619731">
                  <a:extLst>
                    <a:ext uri="{9D8B030D-6E8A-4147-A177-3AD203B41FA5}">
                      <a16:colId xmlns:a16="http://schemas.microsoft.com/office/drawing/2014/main" val="20001"/>
                    </a:ext>
                  </a:extLst>
                </a:gridCol>
                <a:gridCol w="1488713">
                  <a:extLst>
                    <a:ext uri="{9D8B030D-6E8A-4147-A177-3AD203B41FA5}">
                      <a16:colId xmlns:a16="http://schemas.microsoft.com/office/drawing/2014/main" val="20002"/>
                    </a:ext>
                  </a:extLst>
                </a:gridCol>
                <a:gridCol w="1488713">
                  <a:extLst>
                    <a:ext uri="{9D8B030D-6E8A-4147-A177-3AD203B41FA5}">
                      <a16:colId xmlns:a16="http://schemas.microsoft.com/office/drawing/2014/main" val="2503764374"/>
                    </a:ext>
                  </a:extLst>
                </a:gridCol>
                <a:gridCol w="1488713">
                  <a:extLst>
                    <a:ext uri="{9D8B030D-6E8A-4147-A177-3AD203B41FA5}">
                      <a16:colId xmlns:a16="http://schemas.microsoft.com/office/drawing/2014/main" val="163013434"/>
                    </a:ext>
                  </a:extLst>
                </a:gridCol>
                <a:gridCol w="1488713">
                  <a:extLst>
                    <a:ext uri="{9D8B030D-6E8A-4147-A177-3AD203B41FA5}">
                      <a16:colId xmlns:a16="http://schemas.microsoft.com/office/drawing/2014/main" val="1610091933"/>
                    </a:ext>
                  </a:extLst>
                </a:gridCol>
                <a:gridCol w="1488713">
                  <a:extLst>
                    <a:ext uri="{9D8B030D-6E8A-4147-A177-3AD203B41FA5}">
                      <a16:colId xmlns:a16="http://schemas.microsoft.com/office/drawing/2014/main" val="2999592903"/>
                    </a:ext>
                  </a:extLst>
                </a:gridCol>
              </a:tblGrid>
              <a:tr h="7802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smtClean="0"/>
                        <a:t>Relocation</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2002</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2009</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2011</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a:t>
                      </a:r>
                      <a:r>
                        <a:rPr lang="en-US" sz="2000" baseline="0" dirty="0" smtClean="0"/>
                        <a:t> 2014</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2015</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2021</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520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 Reimbursement</a:t>
                      </a:r>
                      <a:endParaRPr lang="en-US"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100%</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90%</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802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Up to Amount</a:t>
                      </a:r>
                      <a:br>
                        <a:rPr lang="en-US" sz="2000" dirty="0" smtClean="0"/>
                      </a:br>
                      <a:r>
                        <a:rPr lang="en-US" sz="2000" dirty="0" smtClean="0"/>
                        <a:t>(Lump Sum)</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$1,250</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$1,500</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$1,250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$1,250</a:t>
                      </a:r>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$1,250</a:t>
                      </a:r>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$1,250</a:t>
                      </a:r>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0332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Training</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TEGL 24-20 Section D</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spTree>
    <p:extLst>
      <p:ext uri="{BB962C8B-B14F-4D97-AF65-F5344CB8AC3E}">
        <p14:creationId xmlns:p14="http://schemas.microsoft.com/office/powerpoint/2010/main" val="813148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smtClean="0"/>
              <a:t>Training </a:t>
            </a:r>
            <a:r>
              <a:rPr lang="en-US" sz="2400" dirty="0"/>
              <a:t>funds can </a:t>
            </a:r>
            <a:r>
              <a:rPr lang="en-US" sz="2400" dirty="0" smtClean="0"/>
              <a:t>continue to be </a:t>
            </a:r>
            <a:r>
              <a:rPr lang="en-US" sz="2400" dirty="0"/>
              <a:t>used to create </a:t>
            </a:r>
            <a:r>
              <a:rPr lang="en-US" sz="2400" dirty="0" smtClean="0"/>
              <a:t>supplemental </a:t>
            </a:r>
            <a:r>
              <a:rPr lang="en-US" sz="2400" dirty="0"/>
              <a:t>customized, </a:t>
            </a:r>
            <a:r>
              <a:rPr lang="en-US" sz="2400" dirty="0" smtClean="0"/>
              <a:t>group </a:t>
            </a:r>
            <a:r>
              <a:rPr lang="en-US" sz="2400" dirty="0"/>
              <a:t>training opportunities, </a:t>
            </a:r>
            <a:r>
              <a:rPr lang="en-US" sz="2400" dirty="0" smtClean="0"/>
              <a:t>remedial </a:t>
            </a:r>
            <a:r>
              <a:rPr lang="en-US" sz="2400" dirty="0"/>
              <a:t>education classes, English language </a:t>
            </a:r>
            <a:r>
              <a:rPr lang="en-US" sz="2400" dirty="0" smtClean="0"/>
              <a:t>classes</a:t>
            </a:r>
            <a:r>
              <a:rPr lang="en-US" sz="2400" dirty="0"/>
              <a:t>, </a:t>
            </a:r>
            <a:r>
              <a:rPr lang="en-US" sz="2400" dirty="0" smtClean="0"/>
              <a:t>contextualized </a:t>
            </a:r>
            <a:r>
              <a:rPr lang="en-US" sz="2400" dirty="0"/>
              <a:t>learning, etc.</a:t>
            </a:r>
          </a:p>
          <a:p>
            <a:pPr>
              <a:tabLst>
                <a:tab pos="741363" algn="l"/>
              </a:tabLst>
            </a:pPr>
            <a:r>
              <a:rPr lang="en-US" sz="2400" b="1" dirty="0" smtClean="0"/>
              <a:t>Part-time training is allowable under Reversion 2021</a:t>
            </a:r>
          </a:p>
          <a:p>
            <a:pPr lvl="1">
              <a:tabLst>
                <a:tab pos="741363" algn="l"/>
              </a:tabLst>
            </a:pPr>
            <a:r>
              <a:rPr lang="en-US" sz="2200" i="1" u="sng" dirty="0" smtClean="0"/>
              <a:t>TRA is otherwise payable</a:t>
            </a:r>
          </a:p>
          <a:p>
            <a:pPr>
              <a:tabLst>
                <a:tab pos="741363" algn="l"/>
              </a:tabLst>
            </a:pPr>
            <a:r>
              <a:rPr lang="en-US" sz="2400" dirty="0" smtClean="0"/>
              <a:t>Training programs may include </a:t>
            </a:r>
            <a:r>
              <a:rPr lang="en-US" sz="2400" dirty="0"/>
              <a:t>multiple types of training, multiple providers, etc</a:t>
            </a:r>
            <a:r>
              <a:rPr lang="en-US" sz="2400" dirty="0" smtClean="0"/>
              <a:t>.</a:t>
            </a:r>
          </a:p>
          <a:p>
            <a:pPr>
              <a:tabLst>
                <a:tab pos="741363" algn="l"/>
              </a:tabLst>
            </a:pPr>
            <a:r>
              <a:rPr lang="en-US" sz="2400" dirty="0" smtClean="0"/>
              <a:t>Training programs may be amended</a:t>
            </a:r>
          </a:p>
          <a:p>
            <a:pPr>
              <a:tabLst>
                <a:tab pos="741363" algn="l"/>
              </a:tabLst>
            </a:pPr>
            <a:r>
              <a:rPr lang="en-US" sz="2400" dirty="0" smtClean="0"/>
              <a:t>Distance learning allowable</a:t>
            </a:r>
            <a:endParaRPr lang="en-US" sz="2400" dirty="0"/>
          </a:p>
          <a:p>
            <a:pPr>
              <a:tabLst>
                <a:tab pos="741363" algn="l"/>
              </a:tabLst>
            </a:pPr>
            <a:endParaRPr lang="en-US" sz="2400" dirty="0" smtClean="0"/>
          </a:p>
        </p:txBody>
      </p:sp>
      <p:sp>
        <p:nvSpPr>
          <p:cNvPr id="8" name="Title 7"/>
          <p:cNvSpPr>
            <a:spLocks noGrp="1"/>
          </p:cNvSpPr>
          <p:nvPr>
            <p:ph type="title"/>
          </p:nvPr>
        </p:nvSpPr>
        <p:spPr/>
        <p:txBody>
          <a:bodyPr/>
          <a:lstStyle/>
          <a:p>
            <a:r>
              <a:rPr lang="en-US" dirty="0" smtClean="0"/>
              <a:t>Training under Reversion 2021</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27</a:t>
            </a:fld>
            <a:endParaRPr lang="en-US" dirty="0"/>
          </a:p>
        </p:txBody>
      </p:sp>
    </p:spTree>
    <p:extLst>
      <p:ext uri="{BB962C8B-B14F-4D97-AF65-F5344CB8AC3E}">
        <p14:creationId xmlns:p14="http://schemas.microsoft.com/office/powerpoint/2010/main" val="441392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11931"/>
            <a:ext cx="9552980" cy="4525963"/>
          </a:xfrm>
        </p:spPr>
        <p:txBody>
          <a:bodyPr>
            <a:normAutofit/>
          </a:bodyPr>
          <a:lstStyle/>
          <a:p>
            <a:r>
              <a:rPr lang="en-US" sz="2800" b="1" dirty="0" smtClean="0"/>
              <a:t>Work-based training is the preferred method of training under Reversion 2021</a:t>
            </a:r>
          </a:p>
          <a:p>
            <a:r>
              <a:rPr lang="en-US" sz="2800" dirty="0" smtClean="0"/>
              <a:t>OJT limited to 104 weeks maximum duration</a:t>
            </a:r>
          </a:p>
          <a:p>
            <a:pPr lvl="1"/>
            <a:r>
              <a:rPr lang="en-US" sz="2600" dirty="0" smtClean="0"/>
              <a:t>Most OJTs will be less than 52 weeks</a:t>
            </a:r>
          </a:p>
          <a:p>
            <a:pPr lvl="1"/>
            <a:r>
              <a:rPr lang="en-US" sz="2600" dirty="0" smtClean="0"/>
              <a:t>TRA is not payable during OJT</a:t>
            </a:r>
          </a:p>
          <a:p>
            <a:r>
              <a:rPr lang="en-US" sz="2800" dirty="0" smtClean="0"/>
              <a:t>Apprenticeship policies under 20 CFR 618 still apply</a:t>
            </a:r>
          </a:p>
          <a:p>
            <a:pPr lvl="1"/>
            <a:r>
              <a:rPr lang="en-US" sz="2600" dirty="0" smtClean="0"/>
              <a:t>Up to 130 weeks of support for work-based learning component</a:t>
            </a:r>
          </a:p>
          <a:p>
            <a:pPr lvl="1"/>
            <a:r>
              <a:rPr lang="en-US" sz="2600" dirty="0" smtClean="0"/>
              <a:t>Related instruction duration is limited to the length of the apprenticeship</a:t>
            </a:r>
            <a:endParaRPr lang="en-US" sz="2600" dirty="0"/>
          </a:p>
          <a:p>
            <a:endParaRPr lang="en-US" sz="3200" dirty="0" smtClean="0"/>
          </a:p>
          <a:p>
            <a:endParaRPr lang="en-US" dirty="0" smtClean="0"/>
          </a:p>
        </p:txBody>
      </p:sp>
      <p:sp>
        <p:nvSpPr>
          <p:cNvPr id="8" name="Title 7"/>
          <p:cNvSpPr>
            <a:spLocks noGrp="1"/>
          </p:cNvSpPr>
          <p:nvPr>
            <p:ph type="title"/>
          </p:nvPr>
        </p:nvSpPr>
        <p:spPr/>
        <p:txBody>
          <a:bodyPr/>
          <a:lstStyle/>
          <a:p>
            <a:r>
              <a:rPr lang="en-US" dirty="0" smtClean="0"/>
              <a:t>Work-Based Training</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28</a:t>
            </a:fld>
            <a:endParaRPr lang="en-US" dirty="0"/>
          </a:p>
        </p:txBody>
      </p:sp>
    </p:spTree>
    <p:extLst>
      <p:ext uri="{BB962C8B-B14F-4D97-AF65-F5344CB8AC3E}">
        <p14:creationId xmlns:p14="http://schemas.microsoft.com/office/powerpoint/2010/main" val="2367146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TAA Program Training Matrix</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29</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837600048"/>
              </p:ext>
            </p:extLst>
          </p:nvPr>
        </p:nvGraphicFramePr>
        <p:xfrm>
          <a:off x="439269" y="1163656"/>
          <a:ext cx="11447931" cy="4197239"/>
        </p:xfrm>
        <a:graphic>
          <a:graphicData uri="http://schemas.openxmlformats.org/drawingml/2006/table">
            <a:tbl>
              <a:tblPr firstRow="1" bandRow="1"/>
              <a:tblGrid>
                <a:gridCol w="2565915">
                  <a:extLst>
                    <a:ext uri="{9D8B030D-6E8A-4147-A177-3AD203B41FA5}">
                      <a16:colId xmlns:a16="http://schemas.microsoft.com/office/drawing/2014/main" val="20000"/>
                    </a:ext>
                  </a:extLst>
                </a:gridCol>
                <a:gridCol w="1579025">
                  <a:extLst>
                    <a:ext uri="{9D8B030D-6E8A-4147-A177-3AD203B41FA5}">
                      <a16:colId xmlns:a16="http://schemas.microsoft.com/office/drawing/2014/main" val="20001"/>
                    </a:ext>
                  </a:extLst>
                </a:gridCol>
                <a:gridCol w="1480336">
                  <a:extLst>
                    <a:ext uri="{9D8B030D-6E8A-4147-A177-3AD203B41FA5}">
                      <a16:colId xmlns:a16="http://schemas.microsoft.com/office/drawing/2014/main" val="20002"/>
                    </a:ext>
                  </a:extLst>
                </a:gridCol>
                <a:gridCol w="1381647">
                  <a:extLst>
                    <a:ext uri="{9D8B030D-6E8A-4147-A177-3AD203B41FA5}">
                      <a16:colId xmlns:a16="http://schemas.microsoft.com/office/drawing/2014/main" val="20003"/>
                    </a:ext>
                  </a:extLst>
                </a:gridCol>
                <a:gridCol w="1579025">
                  <a:extLst>
                    <a:ext uri="{9D8B030D-6E8A-4147-A177-3AD203B41FA5}">
                      <a16:colId xmlns:a16="http://schemas.microsoft.com/office/drawing/2014/main" val="20004"/>
                    </a:ext>
                  </a:extLst>
                </a:gridCol>
                <a:gridCol w="1381647">
                  <a:extLst>
                    <a:ext uri="{9D8B030D-6E8A-4147-A177-3AD203B41FA5}">
                      <a16:colId xmlns:a16="http://schemas.microsoft.com/office/drawing/2014/main" val="20005"/>
                    </a:ext>
                  </a:extLst>
                </a:gridCol>
                <a:gridCol w="1480336">
                  <a:extLst>
                    <a:ext uri="{9D8B030D-6E8A-4147-A177-3AD203B41FA5}">
                      <a16:colId xmlns:a16="http://schemas.microsoft.com/office/drawing/2014/main" val="2193797397"/>
                    </a:ext>
                  </a:extLst>
                </a:gridCol>
              </a:tblGrid>
              <a:tr h="7522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smtClean="0"/>
                        <a:t>Program</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2002</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2009</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2011</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2014</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2015</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2021</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752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Maximum Weeks of Approved Training*</a:t>
                      </a:r>
                      <a:endParaRPr lang="en-US"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130</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156</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130</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130</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130</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130</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52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Part-Time Training Allowable</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52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Breaks in Training (Days) for TRA</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30</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30</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30</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30</a:t>
                      </a:r>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30</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30</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752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Remedial Training</a:t>
                      </a:r>
                      <a:r>
                        <a:rPr lang="en-US" sz="2000" baseline="0" dirty="0" smtClean="0"/>
                        <a:t> </a:t>
                      </a:r>
                      <a:r>
                        <a:rPr lang="en-US" sz="2000" dirty="0" smtClean="0"/>
                        <a:t>/ Prerequisite</a:t>
                      </a:r>
                      <a:r>
                        <a:rPr lang="en-US" sz="2000" baseline="0" dirty="0" smtClean="0"/>
                        <a:t> Courses</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35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Online</a:t>
                      </a:r>
                      <a:r>
                        <a:rPr lang="en-US" sz="2000" baseline="0" dirty="0" smtClean="0"/>
                        <a:t> Training</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540414615"/>
                  </a:ext>
                </a:extLst>
              </a:tr>
            </a:tbl>
          </a:graphicData>
        </a:graphic>
      </p:graphicFrame>
      <p:sp>
        <p:nvSpPr>
          <p:cNvPr id="8" name="TextBox 7"/>
          <p:cNvSpPr txBox="1"/>
          <p:nvPr/>
        </p:nvSpPr>
        <p:spPr>
          <a:xfrm>
            <a:off x="2206662" y="5691959"/>
            <a:ext cx="7429500" cy="307777"/>
          </a:xfrm>
          <a:prstGeom prst="rect">
            <a:avLst/>
          </a:prstGeom>
          <a:noFill/>
        </p:spPr>
        <p:txBody>
          <a:bodyPr wrap="square" rtlCol="0">
            <a:spAutoFit/>
          </a:bodyPr>
          <a:lstStyle/>
          <a:p>
            <a:r>
              <a:rPr lang="en-US" sz="1400" dirty="0" smtClean="0"/>
              <a:t>* OJT and apprenticeships are treated differently under the various versions of the program.</a:t>
            </a:r>
            <a:endParaRPr lang="en-US" sz="1400" dirty="0"/>
          </a:p>
        </p:txBody>
      </p:sp>
    </p:spTree>
    <p:extLst>
      <p:ext uri="{BB962C8B-B14F-4D97-AF65-F5344CB8AC3E}">
        <p14:creationId xmlns:p14="http://schemas.microsoft.com/office/powerpoint/2010/main" val="4114647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805866" y="1052513"/>
            <a:ext cx="8585784" cy="5486400"/>
          </a:xfrm>
        </p:spPr>
        <p:txBody>
          <a:bodyPr>
            <a:noAutofit/>
          </a:bodyPr>
          <a:lstStyle/>
          <a:p>
            <a:pPr>
              <a:spcBef>
                <a:spcPts val="0"/>
              </a:spcBef>
            </a:pPr>
            <a:r>
              <a:rPr lang="en-US" sz="2800" dirty="0" smtClean="0"/>
              <a:t>ATAA – Alternative Trade Adjustment Assistance</a:t>
            </a:r>
          </a:p>
          <a:p>
            <a:pPr>
              <a:spcBef>
                <a:spcPts val="0"/>
              </a:spcBef>
            </a:pPr>
            <a:r>
              <a:rPr lang="en-US" sz="2800" dirty="0" smtClean="0"/>
              <a:t>CFR – Code </a:t>
            </a:r>
            <a:r>
              <a:rPr lang="en-US" sz="2800" dirty="0"/>
              <a:t>of Federal Regulations</a:t>
            </a:r>
          </a:p>
          <a:p>
            <a:pPr>
              <a:spcBef>
                <a:spcPts val="0"/>
              </a:spcBef>
            </a:pPr>
            <a:r>
              <a:rPr lang="en-US" sz="2800" dirty="0"/>
              <a:t>CIT – Court of International Trade</a:t>
            </a:r>
          </a:p>
          <a:p>
            <a:pPr>
              <a:spcBef>
                <a:spcPts val="0"/>
              </a:spcBef>
            </a:pPr>
            <a:r>
              <a:rPr lang="en-US" sz="2800" dirty="0" smtClean="0"/>
              <a:t>IEP </a:t>
            </a:r>
            <a:r>
              <a:rPr lang="en-US" sz="2800" dirty="0"/>
              <a:t>– Individual Employment Plan</a:t>
            </a:r>
          </a:p>
          <a:p>
            <a:pPr>
              <a:spcBef>
                <a:spcPts val="0"/>
              </a:spcBef>
            </a:pPr>
            <a:r>
              <a:rPr lang="en-US" sz="2800" dirty="0"/>
              <a:t>ITC – International Trade Commission</a:t>
            </a:r>
          </a:p>
          <a:p>
            <a:pPr>
              <a:spcBef>
                <a:spcPts val="0"/>
              </a:spcBef>
            </a:pPr>
            <a:r>
              <a:rPr lang="en-US" sz="2800" dirty="0"/>
              <a:t>PIRL – Participant Integrated Reporting Layout </a:t>
            </a:r>
          </a:p>
          <a:p>
            <a:pPr>
              <a:spcBef>
                <a:spcPts val="0"/>
              </a:spcBef>
            </a:pPr>
            <a:r>
              <a:rPr lang="en-US" sz="2800" dirty="0"/>
              <a:t>RTAA – Reemployment Trade Adjustment Assistance</a:t>
            </a:r>
          </a:p>
          <a:p>
            <a:pPr>
              <a:spcBef>
                <a:spcPts val="0"/>
              </a:spcBef>
            </a:pPr>
            <a:r>
              <a:rPr lang="en-US" sz="2800" dirty="0"/>
              <a:t>TAA – Trade Adjustment Assistance for Workers</a:t>
            </a:r>
          </a:p>
          <a:p>
            <a:pPr>
              <a:spcBef>
                <a:spcPts val="0"/>
              </a:spcBef>
            </a:pPr>
            <a:r>
              <a:rPr lang="en-US" sz="2800" dirty="0"/>
              <a:t>TEGL – Training and Employment Guidance Letter</a:t>
            </a:r>
          </a:p>
          <a:p>
            <a:pPr>
              <a:spcBef>
                <a:spcPts val="0"/>
              </a:spcBef>
            </a:pPr>
            <a:r>
              <a:rPr lang="en-US" sz="2800" dirty="0"/>
              <a:t>TRA – Trade Readjustment Allowances</a:t>
            </a:r>
          </a:p>
          <a:p>
            <a:pPr>
              <a:spcBef>
                <a:spcPts val="0"/>
              </a:spcBef>
            </a:pPr>
            <a:r>
              <a:rPr lang="en-US" sz="2800" dirty="0"/>
              <a:t>UI – Unemployment Insurance</a:t>
            </a:r>
          </a:p>
          <a:p>
            <a:pPr>
              <a:spcBef>
                <a:spcPts val="0"/>
              </a:spcBef>
            </a:pPr>
            <a:r>
              <a:rPr lang="en-US" sz="2800" dirty="0"/>
              <a:t>WIOA – Workforce Investment and Opportunity Act</a:t>
            </a:r>
          </a:p>
        </p:txBody>
      </p:sp>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smtClean="0"/>
              <a:t>Acronyms in Today’s Summary</a:t>
            </a: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9391650" y="6356351"/>
            <a:ext cx="1276350" cy="365125"/>
          </a:xfrm>
        </p:spPr>
        <p:txBody>
          <a:bodyPr/>
          <a:lstStyle/>
          <a:p>
            <a:fld id="{706D636C-90A3-4979-BA37-BAB384B22101}" type="slidenum">
              <a:rPr lang="en-US" smtClean="0"/>
              <a:pPr/>
              <a:t>3</a:t>
            </a:fld>
            <a:endParaRPr lang="en-US"/>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3</a:t>
            </a:fld>
            <a:endParaRPr lang="en-US" dirty="0"/>
          </a:p>
        </p:txBody>
      </p:sp>
    </p:spTree>
    <p:extLst>
      <p:ext uri="{BB962C8B-B14F-4D97-AF65-F5344CB8AC3E}">
        <p14:creationId xmlns:p14="http://schemas.microsoft.com/office/powerpoint/2010/main" val="8694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Alternative Trade Adjustment Assistance</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Replaces RTAA</a:t>
            </a:r>
          </a:p>
          <a:p>
            <a:r>
              <a:rPr lang="en-US" dirty="0" smtClean="0"/>
              <a:t>TEGL 24-20 (p. A-20 – A-26)</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Tree>
    <p:extLst>
      <p:ext uri="{BB962C8B-B14F-4D97-AF65-F5344CB8AC3E}">
        <p14:creationId xmlns:p14="http://schemas.microsoft.com/office/powerpoint/2010/main" val="2575559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72462"/>
            <a:ext cx="9657484" cy="4525963"/>
          </a:xfrm>
        </p:spPr>
        <p:txBody>
          <a:bodyPr>
            <a:normAutofit lnSpcReduction="10000"/>
          </a:bodyPr>
          <a:lstStyle/>
          <a:p>
            <a:pPr>
              <a:tabLst>
                <a:tab pos="741363" algn="l"/>
              </a:tabLst>
            </a:pPr>
            <a:r>
              <a:rPr lang="en-US" sz="2800" dirty="0" smtClean="0"/>
              <a:t>Group eligibility required </a:t>
            </a:r>
          </a:p>
          <a:p>
            <a:pPr lvl="1">
              <a:tabLst>
                <a:tab pos="741363" algn="l"/>
              </a:tabLst>
            </a:pPr>
            <a:r>
              <a:rPr lang="en-US" sz="2600" dirty="0" smtClean="0"/>
              <a:t>Will be part of the petition and investigation process</a:t>
            </a:r>
          </a:p>
          <a:p>
            <a:pPr lvl="1">
              <a:tabLst>
                <a:tab pos="741363" algn="l"/>
              </a:tabLst>
            </a:pPr>
            <a:r>
              <a:rPr lang="en-US" sz="2600" dirty="0" smtClean="0"/>
              <a:t>New Petition forms effective July 1, 2021</a:t>
            </a:r>
          </a:p>
          <a:p>
            <a:pPr lvl="1">
              <a:tabLst>
                <a:tab pos="741363" algn="l"/>
              </a:tabLst>
            </a:pPr>
            <a:r>
              <a:rPr lang="en-US" sz="2600" dirty="0" smtClean="0"/>
              <a:t>Firms will be asked for information about:</a:t>
            </a:r>
          </a:p>
          <a:p>
            <a:pPr lvl="2">
              <a:tabLst>
                <a:tab pos="741363" algn="l"/>
              </a:tabLst>
            </a:pPr>
            <a:r>
              <a:rPr lang="en-US" sz="2400" dirty="0" smtClean="0"/>
              <a:t>Age of workers</a:t>
            </a:r>
          </a:p>
          <a:p>
            <a:pPr lvl="2">
              <a:tabLst>
                <a:tab pos="741363" algn="l"/>
              </a:tabLst>
            </a:pPr>
            <a:r>
              <a:rPr lang="en-US" sz="2400" dirty="0" smtClean="0"/>
              <a:t>Transferability of skills of workers</a:t>
            </a:r>
            <a:endParaRPr lang="en-US" sz="2400" dirty="0"/>
          </a:p>
          <a:p>
            <a:pPr>
              <a:tabLst>
                <a:tab pos="741363" algn="l"/>
              </a:tabLst>
            </a:pPr>
            <a:r>
              <a:rPr lang="en-US" sz="2800" dirty="0" smtClean="0"/>
              <a:t>Cannot be combined with training</a:t>
            </a:r>
            <a:endParaRPr lang="en-US" sz="2800" dirty="0"/>
          </a:p>
          <a:p>
            <a:r>
              <a:rPr lang="en-US" sz="2800" dirty="0" smtClean="0"/>
              <a:t>Cannot receive ATAA after TRA</a:t>
            </a:r>
          </a:p>
          <a:p>
            <a:r>
              <a:rPr lang="en-US" sz="2800" dirty="0" smtClean="0"/>
              <a:t>Cannot receive TRA after ATAA</a:t>
            </a:r>
          </a:p>
          <a:p>
            <a:pPr marL="0" indent="0">
              <a:buNone/>
            </a:pPr>
            <a:endParaRPr lang="en-US" sz="2800" dirty="0" smtClean="0"/>
          </a:p>
          <a:p>
            <a:pPr marL="0" indent="0">
              <a:buNone/>
            </a:pPr>
            <a:endParaRPr lang="en-US" dirty="0" smtClean="0"/>
          </a:p>
          <a:p>
            <a:endParaRPr lang="en-US" dirty="0" smtClean="0"/>
          </a:p>
        </p:txBody>
      </p:sp>
      <p:sp>
        <p:nvSpPr>
          <p:cNvPr id="8" name="Title 7"/>
          <p:cNvSpPr>
            <a:spLocks noGrp="1"/>
          </p:cNvSpPr>
          <p:nvPr>
            <p:ph type="title"/>
          </p:nvPr>
        </p:nvSpPr>
        <p:spPr/>
        <p:txBody>
          <a:bodyPr/>
          <a:lstStyle/>
          <a:p>
            <a:r>
              <a:rPr lang="en-US" dirty="0" smtClean="0"/>
              <a:t>ATAA</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31</a:t>
            </a:fld>
            <a:endParaRPr lang="en-US" dirty="0"/>
          </a:p>
        </p:txBody>
      </p:sp>
      <p:sp>
        <p:nvSpPr>
          <p:cNvPr id="6" name="TextBox 5"/>
          <p:cNvSpPr txBox="1"/>
          <p:nvPr/>
        </p:nvSpPr>
        <p:spPr>
          <a:xfrm>
            <a:off x="3498480" y="6356350"/>
            <a:ext cx="5506974" cy="369332"/>
          </a:xfrm>
          <a:prstGeom prst="rect">
            <a:avLst/>
          </a:prstGeom>
          <a:noFill/>
        </p:spPr>
        <p:txBody>
          <a:bodyPr wrap="square" rtlCol="0">
            <a:spAutoFit/>
          </a:bodyPr>
          <a:lstStyle/>
          <a:p>
            <a:r>
              <a:rPr lang="en-US" i="1" dirty="0"/>
              <a:t>C = Current practice / policy  N = New practice / policy</a:t>
            </a:r>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31</a:t>
            </a:fld>
            <a:endParaRPr lang="en-US" dirty="0"/>
          </a:p>
        </p:txBody>
      </p:sp>
    </p:spTree>
    <p:extLst>
      <p:ext uri="{BB962C8B-B14F-4D97-AF65-F5344CB8AC3E}">
        <p14:creationId xmlns:p14="http://schemas.microsoft.com/office/powerpoint/2010/main" val="1529276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ATAA / </a:t>
            </a:r>
            <a:r>
              <a:rPr lang="en-US" dirty="0"/>
              <a:t>R</a:t>
            </a:r>
            <a:r>
              <a:rPr lang="en-US" dirty="0" smtClean="0"/>
              <a:t>TAA Matrix</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32</a:t>
            </a:fld>
            <a:endParaRPr lang="en-US" dirty="0"/>
          </a:p>
        </p:txBody>
      </p:sp>
      <p:sp>
        <p:nvSpPr>
          <p:cNvPr id="7" name="TextBox 6"/>
          <p:cNvSpPr txBox="1"/>
          <p:nvPr/>
        </p:nvSpPr>
        <p:spPr>
          <a:xfrm>
            <a:off x="1645023" y="5987018"/>
            <a:ext cx="9022976" cy="369332"/>
          </a:xfrm>
          <a:prstGeom prst="rect">
            <a:avLst/>
          </a:prstGeom>
          <a:noFill/>
        </p:spPr>
        <p:txBody>
          <a:bodyPr wrap="square" rtlCol="0">
            <a:spAutoFit/>
          </a:bodyPr>
          <a:lstStyle/>
          <a:p>
            <a:r>
              <a:rPr lang="en-US" dirty="0" smtClean="0"/>
              <a:t>* Part-time employment allowable if there are multiple jobs that equal full-time employment.</a:t>
            </a:r>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592964611"/>
              </p:ext>
            </p:extLst>
          </p:nvPr>
        </p:nvGraphicFramePr>
        <p:xfrm>
          <a:off x="434788" y="1121520"/>
          <a:ext cx="10949890" cy="4597961"/>
        </p:xfrm>
        <a:graphic>
          <a:graphicData uri="http://schemas.openxmlformats.org/drawingml/2006/table">
            <a:tbl>
              <a:tblPr firstRow="1" bandRow="1"/>
              <a:tblGrid>
                <a:gridCol w="2113137">
                  <a:extLst>
                    <a:ext uri="{9D8B030D-6E8A-4147-A177-3AD203B41FA5}">
                      <a16:colId xmlns:a16="http://schemas.microsoft.com/office/drawing/2014/main" val="20000"/>
                    </a:ext>
                  </a:extLst>
                </a:gridCol>
                <a:gridCol w="1344724">
                  <a:extLst>
                    <a:ext uri="{9D8B030D-6E8A-4147-A177-3AD203B41FA5}">
                      <a16:colId xmlns:a16="http://schemas.microsoft.com/office/drawing/2014/main" val="20001"/>
                    </a:ext>
                  </a:extLst>
                </a:gridCol>
                <a:gridCol w="1632879">
                  <a:extLst>
                    <a:ext uri="{9D8B030D-6E8A-4147-A177-3AD203B41FA5}">
                      <a16:colId xmlns:a16="http://schemas.microsoft.com/office/drawing/2014/main" val="20002"/>
                    </a:ext>
                  </a:extLst>
                </a:gridCol>
                <a:gridCol w="1590550">
                  <a:extLst>
                    <a:ext uri="{9D8B030D-6E8A-4147-A177-3AD203B41FA5}">
                      <a16:colId xmlns:a16="http://schemas.microsoft.com/office/drawing/2014/main" val="20003"/>
                    </a:ext>
                  </a:extLst>
                </a:gridCol>
                <a:gridCol w="1291001">
                  <a:extLst>
                    <a:ext uri="{9D8B030D-6E8A-4147-A177-3AD203B41FA5}">
                      <a16:colId xmlns:a16="http://schemas.microsoft.com/office/drawing/2014/main" val="20004"/>
                    </a:ext>
                  </a:extLst>
                </a:gridCol>
                <a:gridCol w="1585664">
                  <a:extLst>
                    <a:ext uri="{9D8B030D-6E8A-4147-A177-3AD203B41FA5}">
                      <a16:colId xmlns:a16="http://schemas.microsoft.com/office/drawing/2014/main" val="2848223524"/>
                    </a:ext>
                  </a:extLst>
                </a:gridCol>
                <a:gridCol w="1391935">
                  <a:extLst>
                    <a:ext uri="{9D8B030D-6E8A-4147-A177-3AD203B41FA5}">
                      <a16:colId xmlns:a16="http://schemas.microsoft.com/office/drawing/2014/main" val="3034240627"/>
                    </a:ext>
                  </a:extLst>
                </a:gridCol>
              </a:tblGrid>
              <a:tr h="8102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smtClean="0"/>
                        <a:t>Program</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2002</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2009</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2011</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Reversion 2014</a:t>
                      </a:r>
                      <a:endParaRPr lang="en-US" sz="18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2015</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2021</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810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Full Time</a:t>
                      </a:r>
                      <a:r>
                        <a:rPr lang="en-US" sz="2000" baseline="0" dirty="0" smtClean="0"/>
                        <a:t> Employment</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8874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Part</a:t>
                      </a:r>
                      <a:r>
                        <a:rPr lang="en-US" sz="2000" baseline="0" dirty="0" smtClean="0"/>
                        <a:t> Time Employment</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694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Training + RTAA</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810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Maximum</a:t>
                      </a:r>
                      <a:r>
                        <a:rPr lang="en-US" sz="2000" baseline="0" dirty="0" smtClean="0"/>
                        <a:t> </a:t>
                      </a:r>
                      <a:r>
                        <a:rPr lang="en-US" sz="2000" dirty="0" smtClean="0"/>
                        <a:t>Amount</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$10,000</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$12,000</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$10,000</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$10,000</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$10,000</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$10,000</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810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Deadline for Reemployment</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t>26 weeks from separation</a:t>
                      </a:r>
                      <a:endParaRPr 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t>104-week period to qualify for and claim</a:t>
                      </a:r>
                      <a:endParaRPr 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i="0" kern="1200" dirty="0" smtClean="0">
                          <a:solidFill>
                            <a:schemeClr val="dk1"/>
                          </a:solidFill>
                          <a:effectLst/>
                          <a:latin typeface="+mn-lt"/>
                          <a:ea typeface="+mn-ea"/>
                          <a:cs typeface="+mn-cs"/>
                        </a:rPr>
                        <a:t>104-week period to qualify for and claim</a:t>
                      </a:r>
                      <a:endParaRPr lang="en-US" sz="1200"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26 weeks from separation</a:t>
                      </a:r>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i="0" kern="1200" dirty="0" smtClean="0">
                          <a:solidFill>
                            <a:schemeClr val="dk1"/>
                          </a:solidFill>
                          <a:effectLst/>
                          <a:latin typeface="+mn-lt"/>
                          <a:ea typeface="+mn-ea"/>
                          <a:cs typeface="+mn-cs"/>
                        </a:rPr>
                        <a:t>104-week period to qualify for and claim</a:t>
                      </a:r>
                      <a:endParaRPr lang="en-US" sz="1200" b="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26 weeks from separation</a:t>
                      </a:r>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612625443"/>
                  </a:ext>
                </a:extLst>
              </a:tr>
            </a:tbl>
          </a:graphicData>
        </a:graphic>
      </p:graphicFrame>
    </p:spTree>
    <p:extLst>
      <p:ext uri="{BB962C8B-B14F-4D97-AF65-F5344CB8AC3E}">
        <p14:creationId xmlns:p14="http://schemas.microsoft.com/office/powerpoint/2010/main" val="1984549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Trade Readjustment Allowances (TRA)</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a:xfrm>
            <a:off x="800100" y="4269493"/>
            <a:ext cx="6553200" cy="1790648"/>
          </a:xfrm>
        </p:spPr>
        <p:txBody>
          <a:bodyPr anchor="t">
            <a:normAutofit/>
          </a:bodyPr>
          <a:lstStyle/>
          <a:p>
            <a:r>
              <a:rPr lang="en-US" dirty="0"/>
              <a:t>Enrollment deadlines changed.</a:t>
            </a:r>
          </a:p>
          <a:p>
            <a:r>
              <a:rPr lang="en-US" dirty="0" smtClean="0"/>
              <a:t>No change in number of weeks.</a:t>
            </a:r>
          </a:p>
          <a:p>
            <a:r>
              <a:rPr lang="en-US" dirty="0" smtClean="0"/>
              <a:t>TEGL 24-20 (p. A-5 – A-15)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Tree>
    <p:extLst>
      <p:ext uri="{BB962C8B-B14F-4D97-AF65-F5344CB8AC3E}">
        <p14:creationId xmlns:p14="http://schemas.microsoft.com/office/powerpoint/2010/main" val="1539030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smtClean="0"/>
              <a:t>No changes to weeks of Basic, Additional, or Completion TRA</a:t>
            </a:r>
          </a:p>
          <a:p>
            <a:pPr>
              <a:tabLst>
                <a:tab pos="741363" algn="l"/>
              </a:tabLst>
            </a:pPr>
            <a:r>
              <a:rPr lang="en-US" sz="2400" dirty="0" smtClean="0"/>
              <a:t>No change in waivers</a:t>
            </a:r>
          </a:p>
          <a:p>
            <a:pPr lvl="1">
              <a:tabLst>
                <a:tab pos="741363" algn="l"/>
              </a:tabLst>
            </a:pPr>
            <a:r>
              <a:rPr lang="en-US" i="1" dirty="0" smtClean="0"/>
              <a:t>Health, Enrollment Unavailable, Training Unavailable</a:t>
            </a:r>
          </a:p>
          <a:p>
            <a:pPr>
              <a:tabLst>
                <a:tab pos="741363" algn="l"/>
              </a:tabLst>
            </a:pPr>
            <a:r>
              <a:rPr lang="en-US" sz="2400" b="1" dirty="0" smtClean="0"/>
              <a:t>New:</a:t>
            </a:r>
            <a:r>
              <a:rPr lang="en-US" sz="2400" dirty="0" smtClean="0"/>
              <a:t> Must file a bona fide application for training within 210 days of separation or certification for Additional TRA eligibility</a:t>
            </a:r>
          </a:p>
          <a:p>
            <a:pPr>
              <a:tabLst>
                <a:tab pos="741363" algn="l"/>
              </a:tabLst>
            </a:pPr>
            <a:r>
              <a:rPr lang="en-US" sz="2400" b="1" dirty="0" smtClean="0"/>
              <a:t>New:</a:t>
            </a:r>
            <a:r>
              <a:rPr lang="en-US" sz="2400" dirty="0" smtClean="0"/>
              <a:t> First payable week of TRA cannot be prior to 60 days from the date the Petition is filed. </a:t>
            </a:r>
          </a:p>
          <a:p>
            <a:pPr>
              <a:tabLst>
                <a:tab pos="741363" algn="l"/>
              </a:tabLst>
            </a:pPr>
            <a:r>
              <a:rPr lang="en-US" sz="2400" b="1" dirty="0" smtClean="0"/>
              <a:t>New:</a:t>
            </a:r>
            <a:r>
              <a:rPr lang="en-US" sz="2400" dirty="0" smtClean="0"/>
              <a:t> Must be enrolled in or waived from training by</a:t>
            </a:r>
          </a:p>
          <a:p>
            <a:pPr lvl="1">
              <a:tabLst>
                <a:tab pos="741363" algn="l"/>
              </a:tabLst>
            </a:pPr>
            <a:r>
              <a:rPr lang="en-US" b="1" i="1" dirty="0" smtClean="0"/>
              <a:t>8</a:t>
            </a:r>
            <a:r>
              <a:rPr lang="en-US" i="1" dirty="0" smtClean="0"/>
              <a:t> weeks from certification</a:t>
            </a:r>
          </a:p>
          <a:p>
            <a:pPr lvl="1">
              <a:tabLst>
                <a:tab pos="741363" algn="l"/>
              </a:tabLst>
            </a:pPr>
            <a:r>
              <a:rPr lang="en-US" b="1" i="1" dirty="0" smtClean="0"/>
              <a:t>16</a:t>
            </a:r>
            <a:r>
              <a:rPr lang="en-US" i="1" dirty="0" smtClean="0"/>
              <a:t> weeks from separation</a:t>
            </a:r>
            <a:endParaRPr lang="en-US" i="1" dirty="0"/>
          </a:p>
        </p:txBody>
      </p:sp>
      <p:sp>
        <p:nvSpPr>
          <p:cNvPr id="8" name="Title 7"/>
          <p:cNvSpPr>
            <a:spLocks noGrp="1"/>
          </p:cNvSpPr>
          <p:nvPr>
            <p:ph type="title"/>
          </p:nvPr>
        </p:nvSpPr>
        <p:spPr/>
        <p:txBody>
          <a:bodyPr/>
          <a:lstStyle/>
          <a:p>
            <a:r>
              <a:rPr lang="en-US" dirty="0" smtClean="0"/>
              <a:t>TRA Benefits and Deadlines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34</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34</a:t>
            </a:fld>
            <a:endParaRPr lang="en-US" dirty="0"/>
          </a:p>
        </p:txBody>
      </p:sp>
    </p:spTree>
    <p:extLst>
      <p:ext uri="{BB962C8B-B14F-4D97-AF65-F5344CB8AC3E}">
        <p14:creationId xmlns:p14="http://schemas.microsoft.com/office/powerpoint/2010/main" val="1360969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b="1" dirty="0" smtClean="0"/>
              <a:t>No earnings disregard</a:t>
            </a:r>
          </a:p>
          <a:p>
            <a:pPr lvl="1">
              <a:tabLst>
                <a:tab pos="741363" algn="l"/>
              </a:tabLst>
            </a:pPr>
            <a:r>
              <a:rPr lang="en-US" dirty="0" smtClean="0"/>
              <a:t>Workers employed while in training will no longer be allowed to earn wages without an impact on their TRA (Earnings Disregard)</a:t>
            </a:r>
          </a:p>
          <a:p>
            <a:pPr>
              <a:tabLst>
                <a:tab pos="741363" algn="l"/>
              </a:tabLst>
            </a:pPr>
            <a:r>
              <a:rPr lang="en-US" b="1" dirty="0" smtClean="0"/>
              <a:t>No election provisions</a:t>
            </a:r>
          </a:p>
          <a:p>
            <a:pPr lvl="1">
              <a:tabLst>
                <a:tab pos="741363" algn="l"/>
              </a:tabLst>
            </a:pPr>
            <a:r>
              <a:rPr lang="en-US" dirty="0" smtClean="0"/>
              <a:t>Workers will no longer be able to elect between receiving TRA instead of UI</a:t>
            </a:r>
          </a:p>
          <a:p>
            <a:pPr>
              <a:tabLst>
                <a:tab pos="741363" algn="l"/>
              </a:tabLst>
            </a:pPr>
            <a:r>
              <a:rPr lang="en-US" dirty="0" smtClean="0"/>
              <a:t>No good cause provisions will apply</a:t>
            </a:r>
          </a:p>
          <a:p>
            <a:pPr>
              <a:tabLst>
                <a:tab pos="741363" algn="l"/>
              </a:tabLst>
            </a:pPr>
            <a:r>
              <a:rPr lang="en-US" dirty="0" smtClean="0"/>
              <a:t>No exceptions for military service</a:t>
            </a:r>
          </a:p>
          <a:p>
            <a:pPr>
              <a:tabLst>
                <a:tab pos="741363" algn="l"/>
              </a:tabLst>
            </a:pPr>
            <a:r>
              <a:rPr lang="en-US" dirty="0" smtClean="0"/>
              <a:t>No extensions for justifiable cause</a:t>
            </a:r>
          </a:p>
          <a:p>
            <a:pPr>
              <a:tabLst>
                <a:tab pos="741363" algn="l"/>
              </a:tabLst>
            </a:pPr>
            <a:r>
              <a:rPr lang="en-US" dirty="0" smtClean="0"/>
              <a:t>No extensions for judicial or administrative appeals</a:t>
            </a:r>
          </a:p>
        </p:txBody>
      </p:sp>
      <p:sp>
        <p:nvSpPr>
          <p:cNvPr id="8" name="Title 7"/>
          <p:cNvSpPr>
            <a:spLocks noGrp="1"/>
          </p:cNvSpPr>
          <p:nvPr>
            <p:ph type="title"/>
          </p:nvPr>
        </p:nvSpPr>
        <p:spPr/>
        <p:txBody>
          <a:bodyPr/>
          <a:lstStyle/>
          <a:p>
            <a:r>
              <a:rPr lang="en-US" dirty="0" smtClean="0"/>
              <a:t>TRA Provisions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35</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35</a:t>
            </a:fld>
            <a:endParaRPr lang="en-US" dirty="0"/>
          </a:p>
        </p:txBody>
      </p:sp>
    </p:spTree>
    <p:extLst>
      <p:ext uri="{BB962C8B-B14F-4D97-AF65-F5344CB8AC3E}">
        <p14:creationId xmlns:p14="http://schemas.microsoft.com/office/powerpoint/2010/main" val="2134726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 Completion TRA Matrix</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36</a:t>
            </a:fld>
            <a:endParaRPr lang="en-US" dirty="0"/>
          </a:p>
        </p:txBody>
      </p:sp>
      <p:sp>
        <p:nvSpPr>
          <p:cNvPr id="6" name="TextBox 5"/>
          <p:cNvSpPr txBox="1"/>
          <p:nvPr/>
        </p:nvSpPr>
        <p:spPr>
          <a:xfrm>
            <a:off x="4337669" y="6275226"/>
            <a:ext cx="3587131" cy="369332"/>
          </a:xfrm>
          <a:prstGeom prst="rect">
            <a:avLst/>
          </a:prstGeom>
          <a:noFill/>
        </p:spPr>
        <p:txBody>
          <a:bodyPr wrap="square" rtlCol="0">
            <a:spAutoFit/>
          </a:bodyPr>
          <a:lstStyle/>
          <a:p>
            <a:r>
              <a:rPr lang="en-US" dirty="0" smtClean="0"/>
              <a:t>*Reverts to applicable state law.</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005953247"/>
              </p:ext>
            </p:extLst>
          </p:nvPr>
        </p:nvGraphicFramePr>
        <p:xfrm>
          <a:off x="389963" y="1044388"/>
          <a:ext cx="10994714" cy="4944036"/>
        </p:xfrm>
        <a:graphic>
          <a:graphicData uri="http://schemas.openxmlformats.org/drawingml/2006/table">
            <a:tbl>
              <a:tblPr firstRow="1" bandRow="1"/>
              <a:tblGrid>
                <a:gridCol w="2432461">
                  <a:extLst>
                    <a:ext uri="{9D8B030D-6E8A-4147-A177-3AD203B41FA5}">
                      <a16:colId xmlns:a16="http://schemas.microsoft.com/office/drawing/2014/main" val="20000"/>
                    </a:ext>
                  </a:extLst>
                </a:gridCol>
                <a:gridCol w="1751370">
                  <a:extLst>
                    <a:ext uri="{9D8B030D-6E8A-4147-A177-3AD203B41FA5}">
                      <a16:colId xmlns:a16="http://schemas.microsoft.com/office/drawing/2014/main" val="20001"/>
                    </a:ext>
                  </a:extLst>
                </a:gridCol>
                <a:gridCol w="1459475">
                  <a:extLst>
                    <a:ext uri="{9D8B030D-6E8A-4147-A177-3AD203B41FA5}">
                      <a16:colId xmlns:a16="http://schemas.microsoft.com/office/drawing/2014/main" val="20002"/>
                    </a:ext>
                  </a:extLst>
                </a:gridCol>
                <a:gridCol w="1264878">
                  <a:extLst>
                    <a:ext uri="{9D8B030D-6E8A-4147-A177-3AD203B41FA5}">
                      <a16:colId xmlns:a16="http://schemas.microsoft.com/office/drawing/2014/main" val="20003"/>
                    </a:ext>
                  </a:extLst>
                </a:gridCol>
                <a:gridCol w="1459475">
                  <a:extLst>
                    <a:ext uri="{9D8B030D-6E8A-4147-A177-3AD203B41FA5}">
                      <a16:colId xmlns:a16="http://schemas.microsoft.com/office/drawing/2014/main" val="20004"/>
                    </a:ext>
                  </a:extLst>
                </a:gridCol>
                <a:gridCol w="1167580">
                  <a:extLst>
                    <a:ext uri="{9D8B030D-6E8A-4147-A177-3AD203B41FA5}">
                      <a16:colId xmlns:a16="http://schemas.microsoft.com/office/drawing/2014/main" val="20005"/>
                    </a:ext>
                  </a:extLst>
                </a:gridCol>
                <a:gridCol w="1459475">
                  <a:extLst>
                    <a:ext uri="{9D8B030D-6E8A-4147-A177-3AD203B41FA5}">
                      <a16:colId xmlns:a16="http://schemas.microsoft.com/office/drawing/2014/main" val="20006"/>
                    </a:ext>
                  </a:extLst>
                </a:gridCol>
              </a:tblGrid>
              <a:tr h="7054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smtClean="0"/>
                        <a:t>Program</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2002</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2009</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2011</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2014</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2015</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2021</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7054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Additional</a:t>
                      </a:r>
                      <a:r>
                        <a:rPr lang="en-US" sz="2000" baseline="0" dirty="0" smtClean="0"/>
                        <a:t> TRA</a:t>
                      </a:r>
                      <a:endParaRPr lang="en-US" sz="2000" dirty="0" smtClean="0"/>
                    </a:p>
                    <a:p>
                      <a:r>
                        <a:rPr lang="en-US" sz="2000" dirty="0" smtClean="0"/>
                        <a:t>(Weeks Payable)</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52</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78</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65</a:t>
                      </a:r>
                      <a:endParaRPr lang="en-US"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65</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65</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65</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054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Additional TRA</a:t>
                      </a:r>
                    </a:p>
                    <a:p>
                      <a:r>
                        <a:rPr lang="en-US" sz="2000" dirty="0" smtClean="0"/>
                        <a:t>(Payable Within)</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52</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91</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78</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78</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78</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78</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087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TRA Election</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7054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Earnings Disregard</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1007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Remedial</a:t>
                      </a:r>
                      <a:r>
                        <a:rPr lang="en-US" sz="2000" baseline="0" dirty="0" smtClean="0"/>
                        <a:t> / Prerequisite TRA (Weeks)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p>
                    <a:p>
                      <a:pPr algn="ctr"/>
                      <a:r>
                        <a:rPr lang="en-US" sz="2000" dirty="0" smtClean="0"/>
                        <a:t>(26 R)</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YES </a:t>
                      </a:r>
                      <a:br>
                        <a:rPr lang="en-US" sz="2000" dirty="0" smtClean="0"/>
                      </a:br>
                      <a:r>
                        <a:rPr lang="en-US" sz="2000" dirty="0" smtClean="0"/>
                        <a:t>(26 R/P)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877111993"/>
                  </a:ext>
                </a:extLst>
              </a:tr>
              <a:tr h="7054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Completion</a:t>
                      </a:r>
                      <a:r>
                        <a:rPr lang="en-US" sz="2000" baseline="0" dirty="0" smtClean="0"/>
                        <a:t> TRA (Weeks)</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NO</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p>
                    <a:p>
                      <a:pPr algn="ctr"/>
                      <a:r>
                        <a:rPr lang="en-US" sz="2000" dirty="0" smtClean="0"/>
                        <a:t>(13)</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p>
                    <a:p>
                      <a:pPr algn="ctr"/>
                      <a:r>
                        <a:rPr lang="en-US" sz="2000" dirty="0" smtClean="0"/>
                        <a:t>(13</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 </a:t>
                      </a:r>
                    </a:p>
                    <a:p>
                      <a:pPr algn="ctr"/>
                      <a:r>
                        <a:rPr lang="en-US" sz="2000" dirty="0" smtClean="0"/>
                        <a:t>(13)</a:t>
                      </a:r>
                      <a:endParaRPr lang="en-US" sz="20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r>
                        <a:rPr lang="en-US" sz="2000" baseline="0" dirty="0" smtClean="0"/>
                        <a:t> </a:t>
                      </a:r>
                      <a:br>
                        <a:rPr lang="en-US" sz="2000" baseline="0" dirty="0" smtClean="0"/>
                      </a:br>
                      <a:r>
                        <a:rPr lang="en-US" sz="2000" baseline="0" dirty="0" smtClean="0"/>
                        <a:t>(13)</a:t>
                      </a:r>
                      <a:endParaRPr lang="en-US" sz="20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74809788"/>
                  </a:ext>
                </a:extLst>
              </a:tr>
            </a:tbl>
          </a:graphicData>
        </a:graphic>
      </p:graphicFrame>
    </p:spTree>
    <p:extLst>
      <p:ext uri="{BB962C8B-B14F-4D97-AF65-F5344CB8AC3E}">
        <p14:creationId xmlns:p14="http://schemas.microsoft.com/office/powerpoint/2010/main" val="677986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 Deadline Related Provisions Matrix</a:t>
            </a:r>
            <a:endParaRPr lang="en-US" dirty="0"/>
          </a:p>
        </p:txBody>
      </p:sp>
      <p:sp>
        <p:nvSpPr>
          <p:cNvPr id="6"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37</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735781221"/>
              </p:ext>
            </p:extLst>
          </p:nvPr>
        </p:nvGraphicFramePr>
        <p:xfrm>
          <a:off x="430305" y="973446"/>
          <a:ext cx="10954374" cy="2944789"/>
        </p:xfrm>
        <a:graphic>
          <a:graphicData uri="http://schemas.openxmlformats.org/drawingml/2006/table">
            <a:tbl>
              <a:tblPr firstRow="1" bandRow="1"/>
              <a:tblGrid>
                <a:gridCol w="4612368">
                  <a:extLst>
                    <a:ext uri="{9D8B030D-6E8A-4147-A177-3AD203B41FA5}">
                      <a16:colId xmlns:a16="http://schemas.microsoft.com/office/drawing/2014/main" val="20000"/>
                    </a:ext>
                  </a:extLst>
                </a:gridCol>
                <a:gridCol w="864819">
                  <a:extLst>
                    <a:ext uri="{9D8B030D-6E8A-4147-A177-3AD203B41FA5}">
                      <a16:colId xmlns:a16="http://schemas.microsoft.com/office/drawing/2014/main" val="20001"/>
                    </a:ext>
                  </a:extLst>
                </a:gridCol>
                <a:gridCol w="864819">
                  <a:extLst>
                    <a:ext uri="{9D8B030D-6E8A-4147-A177-3AD203B41FA5}">
                      <a16:colId xmlns:a16="http://schemas.microsoft.com/office/drawing/2014/main" val="20002"/>
                    </a:ext>
                  </a:extLst>
                </a:gridCol>
                <a:gridCol w="864819">
                  <a:extLst>
                    <a:ext uri="{9D8B030D-6E8A-4147-A177-3AD203B41FA5}">
                      <a16:colId xmlns:a16="http://schemas.microsoft.com/office/drawing/2014/main" val="20003"/>
                    </a:ext>
                  </a:extLst>
                </a:gridCol>
                <a:gridCol w="1345274">
                  <a:extLst>
                    <a:ext uri="{9D8B030D-6E8A-4147-A177-3AD203B41FA5}">
                      <a16:colId xmlns:a16="http://schemas.microsoft.com/office/drawing/2014/main" val="20004"/>
                    </a:ext>
                  </a:extLst>
                </a:gridCol>
                <a:gridCol w="960910">
                  <a:extLst>
                    <a:ext uri="{9D8B030D-6E8A-4147-A177-3AD203B41FA5}">
                      <a16:colId xmlns:a16="http://schemas.microsoft.com/office/drawing/2014/main" val="2750030599"/>
                    </a:ext>
                  </a:extLst>
                </a:gridCol>
                <a:gridCol w="1441365">
                  <a:extLst>
                    <a:ext uri="{9D8B030D-6E8A-4147-A177-3AD203B41FA5}">
                      <a16:colId xmlns:a16="http://schemas.microsoft.com/office/drawing/2014/main" val="1072769868"/>
                    </a:ext>
                  </a:extLst>
                </a:gridCol>
              </a:tblGrid>
              <a:tr h="3923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dirty="0" smtClean="0"/>
                        <a:t>Enrollment</a:t>
                      </a:r>
                      <a:r>
                        <a:rPr lang="en-US" sz="1800" baseline="0" dirty="0" smtClean="0"/>
                        <a:t> Deadline Provisions</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2002</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2009</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2011</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Reversion 2014</a:t>
                      </a:r>
                      <a:endParaRPr lang="en-US" sz="18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2015</a:t>
                      </a:r>
                      <a:endParaRPr lang="en-US" sz="18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Reversion</a:t>
                      </a:r>
                    </a:p>
                    <a:p>
                      <a:pPr algn="ctr"/>
                      <a:r>
                        <a:rPr lang="en-US" sz="1800" dirty="0" smtClean="0"/>
                        <a:t>2021</a:t>
                      </a:r>
                      <a:endParaRPr lang="en-US" sz="18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696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45-day Extenuating Circumstances</a:t>
                      </a:r>
                      <a:r>
                        <a:rPr lang="en-US" sz="1800" baseline="0" dirty="0" smtClean="0"/>
                        <a:t> </a:t>
                      </a:r>
                      <a:r>
                        <a:rPr lang="en-US" sz="1800" dirty="0" smtClean="0"/>
                        <a:t>Extension</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04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State Good Cause Provisions Allowable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923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Federal</a:t>
                      </a:r>
                      <a:r>
                        <a:rPr lang="en-US" sz="1800" baseline="0" dirty="0" smtClean="0"/>
                        <a:t> Good Cause Provisions Allowable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923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Military Service Deadline Extension Available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923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210-day Bona Fide Application for Training Rule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923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Equitable Tolling Allowable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3631866237"/>
              </p:ext>
            </p:extLst>
          </p:nvPr>
        </p:nvGraphicFramePr>
        <p:xfrm>
          <a:off x="430303" y="4120135"/>
          <a:ext cx="10954373" cy="1975864"/>
        </p:xfrm>
        <a:graphic>
          <a:graphicData uri="http://schemas.openxmlformats.org/drawingml/2006/table">
            <a:tbl>
              <a:tblPr firstRow="1" bandRow="1"/>
              <a:tblGrid>
                <a:gridCol w="4612367">
                  <a:extLst>
                    <a:ext uri="{9D8B030D-6E8A-4147-A177-3AD203B41FA5}">
                      <a16:colId xmlns:a16="http://schemas.microsoft.com/office/drawing/2014/main" val="20000"/>
                    </a:ext>
                  </a:extLst>
                </a:gridCol>
                <a:gridCol w="864819">
                  <a:extLst>
                    <a:ext uri="{9D8B030D-6E8A-4147-A177-3AD203B41FA5}">
                      <a16:colId xmlns:a16="http://schemas.microsoft.com/office/drawing/2014/main" val="20001"/>
                    </a:ext>
                  </a:extLst>
                </a:gridCol>
                <a:gridCol w="864819">
                  <a:extLst>
                    <a:ext uri="{9D8B030D-6E8A-4147-A177-3AD203B41FA5}">
                      <a16:colId xmlns:a16="http://schemas.microsoft.com/office/drawing/2014/main" val="20002"/>
                    </a:ext>
                  </a:extLst>
                </a:gridCol>
                <a:gridCol w="864819">
                  <a:extLst>
                    <a:ext uri="{9D8B030D-6E8A-4147-A177-3AD203B41FA5}">
                      <a16:colId xmlns:a16="http://schemas.microsoft.com/office/drawing/2014/main" val="20003"/>
                    </a:ext>
                  </a:extLst>
                </a:gridCol>
                <a:gridCol w="1345274">
                  <a:extLst>
                    <a:ext uri="{9D8B030D-6E8A-4147-A177-3AD203B41FA5}">
                      <a16:colId xmlns:a16="http://schemas.microsoft.com/office/drawing/2014/main" val="20004"/>
                    </a:ext>
                  </a:extLst>
                </a:gridCol>
                <a:gridCol w="960910">
                  <a:extLst>
                    <a:ext uri="{9D8B030D-6E8A-4147-A177-3AD203B41FA5}">
                      <a16:colId xmlns:a16="http://schemas.microsoft.com/office/drawing/2014/main" val="761483971"/>
                    </a:ext>
                  </a:extLst>
                </a:gridCol>
                <a:gridCol w="1441365">
                  <a:extLst>
                    <a:ext uri="{9D8B030D-6E8A-4147-A177-3AD203B41FA5}">
                      <a16:colId xmlns:a16="http://schemas.microsoft.com/office/drawing/2014/main" val="854825910"/>
                    </a:ext>
                  </a:extLst>
                </a:gridCol>
              </a:tblGrid>
              <a:tr h="6516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dirty="0" smtClean="0"/>
                        <a:t>Allowable Grounds for Extension of 104 Week</a:t>
                      </a:r>
                      <a:r>
                        <a:rPr lang="en-US" sz="1800" baseline="0" dirty="0" smtClean="0"/>
                        <a:t> Eligibility Period for Basic TRA</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2002</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2009</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2011</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Reversion 2014</a:t>
                      </a:r>
                      <a:endParaRPr lang="en-US" sz="18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2015</a:t>
                      </a:r>
                      <a:endParaRPr lang="en-US" sz="18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Reversion 2021</a:t>
                      </a:r>
                      <a:endParaRPr lang="en-US" sz="18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414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Judicial or Administrative Review Extension</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414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Justifiable Cause to Extend the Period</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414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Military Service Deadline Extension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YES</a:t>
                      </a:r>
                      <a:endParaRPr lang="en-US" sz="18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NO</a:t>
                      </a:r>
                      <a:endParaRPr lang="en-US" sz="18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9957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Alternative Trade Adjustment Assistance (ATAA)</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Replaces RTAA</a:t>
            </a:r>
          </a:p>
          <a:p>
            <a:r>
              <a:rPr lang="en-US" dirty="0" smtClean="0"/>
              <a:t>TEGL 24-20 Section H</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38</a:t>
            </a:fld>
            <a:endParaRPr lang="en-US" dirty="0"/>
          </a:p>
        </p:txBody>
      </p:sp>
    </p:spTree>
    <p:extLst>
      <p:ext uri="{BB962C8B-B14F-4D97-AF65-F5344CB8AC3E}">
        <p14:creationId xmlns:p14="http://schemas.microsoft.com/office/powerpoint/2010/main" val="2971916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72462"/>
            <a:ext cx="9657484" cy="4525963"/>
          </a:xfrm>
        </p:spPr>
        <p:txBody>
          <a:bodyPr>
            <a:normAutofit lnSpcReduction="10000"/>
          </a:bodyPr>
          <a:lstStyle/>
          <a:p>
            <a:pPr>
              <a:tabLst>
                <a:tab pos="741363" algn="l"/>
              </a:tabLst>
            </a:pPr>
            <a:r>
              <a:rPr lang="en-US" sz="2800" dirty="0" smtClean="0"/>
              <a:t>Group eligibility required </a:t>
            </a:r>
          </a:p>
          <a:p>
            <a:pPr lvl="1">
              <a:tabLst>
                <a:tab pos="741363" algn="l"/>
              </a:tabLst>
            </a:pPr>
            <a:r>
              <a:rPr lang="en-US" sz="2600" dirty="0" smtClean="0"/>
              <a:t>Will be part of the petition and investigation process </a:t>
            </a:r>
            <a:endParaRPr lang="en-US" sz="2600" dirty="0"/>
          </a:p>
          <a:p>
            <a:pPr>
              <a:tabLst>
                <a:tab pos="741363" algn="l"/>
              </a:tabLst>
            </a:pPr>
            <a:r>
              <a:rPr lang="en-US" sz="2800" dirty="0" smtClean="0"/>
              <a:t>Cannot be combined with training</a:t>
            </a:r>
            <a:endParaRPr lang="en-US" sz="2800" dirty="0"/>
          </a:p>
          <a:p>
            <a:r>
              <a:rPr lang="en-US" sz="2800" dirty="0" smtClean="0"/>
              <a:t>Cannot receive ATAA after TRA or training</a:t>
            </a:r>
          </a:p>
          <a:p>
            <a:r>
              <a:rPr lang="en-US" sz="2800" dirty="0" smtClean="0"/>
              <a:t>Cannot receive TRA or training after ATAA</a:t>
            </a:r>
          </a:p>
          <a:p>
            <a:r>
              <a:rPr lang="en-US" sz="2800" dirty="0" smtClean="0"/>
              <a:t>Cannot receive a job search allowance </a:t>
            </a:r>
          </a:p>
          <a:p>
            <a:r>
              <a:rPr lang="en-US" sz="2800" dirty="0" smtClean="0"/>
              <a:t>ATAA recipients are otherwise eligible for a Relocation Allowance</a:t>
            </a:r>
          </a:p>
          <a:p>
            <a:pPr marL="0" indent="0">
              <a:buNone/>
            </a:pPr>
            <a:endParaRPr lang="en-US" sz="2800" dirty="0" smtClean="0"/>
          </a:p>
          <a:p>
            <a:pPr marL="0" indent="0">
              <a:buNone/>
            </a:pPr>
            <a:endParaRPr lang="en-US" dirty="0" smtClean="0"/>
          </a:p>
          <a:p>
            <a:endParaRPr lang="en-US" dirty="0" smtClean="0"/>
          </a:p>
        </p:txBody>
      </p:sp>
      <p:sp>
        <p:nvSpPr>
          <p:cNvPr id="8" name="Title 7"/>
          <p:cNvSpPr>
            <a:spLocks noGrp="1"/>
          </p:cNvSpPr>
          <p:nvPr>
            <p:ph type="title"/>
          </p:nvPr>
        </p:nvSpPr>
        <p:spPr/>
        <p:txBody>
          <a:bodyPr/>
          <a:lstStyle/>
          <a:p>
            <a:r>
              <a:rPr lang="en-US" dirty="0" smtClean="0"/>
              <a:t>ATAA</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39</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39</a:t>
            </a:fld>
            <a:endParaRPr lang="en-US" dirty="0"/>
          </a:p>
        </p:txBody>
      </p:sp>
    </p:spTree>
    <p:extLst>
      <p:ext uri="{BB962C8B-B14F-4D97-AF65-F5344CB8AC3E}">
        <p14:creationId xmlns:p14="http://schemas.microsoft.com/office/powerpoint/2010/main" val="3723910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smtClean="0"/>
              <a:t>Background</a:t>
            </a:r>
            <a:endParaRPr lang="en-US" dirty="0"/>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00096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72462"/>
            <a:ext cx="9657484" cy="4525963"/>
          </a:xfrm>
        </p:spPr>
        <p:txBody>
          <a:bodyPr>
            <a:normAutofit fontScale="92500" lnSpcReduction="10000"/>
          </a:bodyPr>
          <a:lstStyle/>
          <a:p>
            <a:pPr>
              <a:tabLst>
                <a:tab pos="741363" algn="l"/>
              </a:tabLst>
            </a:pPr>
            <a:r>
              <a:rPr lang="en-US" sz="2800" dirty="0" smtClean="0"/>
              <a:t>20 CFR 618 applies to calculating Annualized Separation Wage and Annualized Reemployment Wage</a:t>
            </a:r>
          </a:p>
          <a:p>
            <a:pPr>
              <a:tabLst>
                <a:tab pos="741363" algn="l"/>
              </a:tabLst>
            </a:pPr>
            <a:r>
              <a:rPr lang="en-US" sz="2800" dirty="0" smtClean="0"/>
              <a:t>ATAA “</a:t>
            </a:r>
            <a:r>
              <a:rPr lang="en-US" sz="2800" dirty="0"/>
              <a:t>e</a:t>
            </a:r>
            <a:r>
              <a:rPr lang="en-US" sz="2800" dirty="0" smtClean="0"/>
              <a:t>xpires” on June 30, 2022</a:t>
            </a:r>
          </a:p>
          <a:p>
            <a:pPr lvl="1">
              <a:tabLst>
                <a:tab pos="741363" algn="l"/>
              </a:tabLst>
            </a:pPr>
            <a:r>
              <a:rPr lang="en-US" sz="2600" dirty="0" smtClean="0"/>
              <a:t>A worker must receive their first ATAA payment on or before June 30, 2022 to retain eligibility for additional ATAA payments past that date</a:t>
            </a:r>
          </a:p>
          <a:p>
            <a:pPr>
              <a:tabLst>
                <a:tab pos="741363" algn="l"/>
              </a:tabLst>
            </a:pPr>
            <a:r>
              <a:rPr lang="en-US" sz="2800" dirty="0" smtClean="0"/>
              <a:t>UI eligibility is not a requirement for ATAA</a:t>
            </a:r>
          </a:p>
          <a:p>
            <a:pPr>
              <a:tabLst>
                <a:tab pos="741363" algn="l"/>
              </a:tabLst>
            </a:pPr>
            <a:r>
              <a:rPr lang="en-US" sz="2800" dirty="0" smtClean="0"/>
              <a:t>Qualifying employment must be “covered employment” under applicable State law</a:t>
            </a:r>
          </a:p>
          <a:p>
            <a:pPr lvl="1">
              <a:tabLst>
                <a:tab pos="741363" algn="l"/>
              </a:tabLst>
            </a:pPr>
            <a:r>
              <a:rPr lang="en-US" sz="2600" dirty="0" smtClean="0"/>
              <a:t>Must not include activity that is unlawful under federal, state, or local law</a:t>
            </a:r>
          </a:p>
          <a:p>
            <a:pPr marL="457200" lvl="1" indent="0">
              <a:buNone/>
              <a:tabLst>
                <a:tab pos="741363" algn="l"/>
              </a:tabLst>
            </a:pPr>
            <a:endParaRPr lang="en-US" sz="2600" dirty="0" smtClean="0"/>
          </a:p>
          <a:p>
            <a:pPr marL="0" indent="0">
              <a:buNone/>
            </a:pPr>
            <a:endParaRPr lang="en-US" sz="2800" dirty="0" smtClean="0"/>
          </a:p>
          <a:p>
            <a:pPr marL="0" indent="0">
              <a:buNone/>
            </a:pPr>
            <a:endParaRPr lang="en-US" dirty="0" smtClean="0"/>
          </a:p>
          <a:p>
            <a:endParaRPr lang="en-US" dirty="0" smtClean="0"/>
          </a:p>
        </p:txBody>
      </p:sp>
      <p:sp>
        <p:nvSpPr>
          <p:cNvPr id="8" name="Title 7"/>
          <p:cNvSpPr>
            <a:spLocks noGrp="1"/>
          </p:cNvSpPr>
          <p:nvPr>
            <p:ph type="title"/>
          </p:nvPr>
        </p:nvSpPr>
        <p:spPr/>
        <p:txBody>
          <a:bodyPr/>
          <a:lstStyle/>
          <a:p>
            <a:r>
              <a:rPr lang="en-US" dirty="0" smtClean="0"/>
              <a:t>ATAA</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40</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40</a:t>
            </a:fld>
            <a:endParaRPr lang="en-US" dirty="0"/>
          </a:p>
        </p:txBody>
      </p:sp>
    </p:spTree>
    <p:extLst>
      <p:ext uri="{BB962C8B-B14F-4D97-AF65-F5344CB8AC3E}">
        <p14:creationId xmlns:p14="http://schemas.microsoft.com/office/powerpoint/2010/main" val="2777189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Administrative Provisions</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TEGL 24-20 (p. A-26 – A-27)</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41</a:t>
            </a:fld>
            <a:endParaRPr lang="en-US" dirty="0"/>
          </a:p>
        </p:txBody>
      </p:sp>
    </p:spTree>
    <p:extLst>
      <p:ext uri="{BB962C8B-B14F-4D97-AF65-F5344CB8AC3E}">
        <p14:creationId xmlns:p14="http://schemas.microsoft.com/office/powerpoint/2010/main" val="4244795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No changes to reporting requirements</a:t>
            </a:r>
          </a:p>
          <a:p>
            <a:pPr lvl="1"/>
            <a:r>
              <a:rPr lang="en-US" sz="2200" dirty="0" smtClean="0"/>
              <a:t>PIRL still required quarterly</a:t>
            </a:r>
          </a:p>
          <a:p>
            <a:pPr lvl="2"/>
            <a:r>
              <a:rPr lang="en-US" sz="2000" dirty="0" smtClean="0"/>
              <a:t>No changes to any elements </a:t>
            </a:r>
          </a:p>
          <a:p>
            <a:pPr lvl="2"/>
            <a:r>
              <a:rPr lang="en-US" sz="2000" dirty="0"/>
              <a:t>TAADI still required</a:t>
            </a:r>
          </a:p>
          <a:p>
            <a:pPr lvl="1"/>
            <a:r>
              <a:rPr lang="en-US" sz="2200" dirty="0" smtClean="0"/>
              <a:t>ETA-9130 M still required for </a:t>
            </a:r>
            <a:r>
              <a:rPr lang="en-US" sz="2200" dirty="0" err="1" smtClean="0"/>
              <a:t>TaOA</a:t>
            </a:r>
            <a:endParaRPr lang="en-US" sz="2200" dirty="0" smtClean="0"/>
          </a:p>
          <a:p>
            <a:pPr lvl="1"/>
            <a:r>
              <a:rPr lang="en-US" sz="2200" dirty="0" smtClean="0"/>
              <a:t>ETA-9130 still required for TRA and RTAA/ATAA</a:t>
            </a:r>
          </a:p>
          <a:p>
            <a:r>
              <a:rPr lang="en-US" sz="2400" dirty="0" smtClean="0"/>
              <a:t>Changes to overpayments provisions</a:t>
            </a:r>
          </a:p>
          <a:p>
            <a:r>
              <a:rPr lang="en-US" sz="2400" dirty="0" smtClean="0"/>
              <a:t>Removes military service exceptions to deadlines, training duration, etc.</a:t>
            </a:r>
          </a:p>
          <a:p>
            <a:r>
              <a:rPr lang="en-US" sz="2400" dirty="0" smtClean="0"/>
              <a:t>Equitable tolling still allowed</a:t>
            </a:r>
          </a:p>
          <a:p>
            <a:pPr marL="0" indent="0">
              <a:buNone/>
            </a:pPr>
            <a:endParaRPr lang="en-US" sz="2400" dirty="0"/>
          </a:p>
        </p:txBody>
      </p:sp>
      <p:sp>
        <p:nvSpPr>
          <p:cNvPr id="8" name="Title 7"/>
          <p:cNvSpPr>
            <a:spLocks noGrp="1"/>
          </p:cNvSpPr>
          <p:nvPr>
            <p:ph type="title"/>
          </p:nvPr>
        </p:nvSpPr>
        <p:spPr/>
        <p:txBody>
          <a:bodyPr/>
          <a:lstStyle/>
          <a:p>
            <a:r>
              <a:rPr lang="en-US" dirty="0" smtClean="0"/>
              <a:t>Administrative Provisions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42</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42</a:t>
            </a:fld>
            <a:endParaRPr lang="en-US" dirty="0"/>
          </a:p>
        </p:txBody>
      </p:sp>
    </p:spTree>
    <p:extLst>
      <p:ext uri="{BB962C8B-B14F-4D97-AF65-F5344CB8AC3E}">
        <p14:creationId xmlns:p14="http://schemas.microsoft.com/office/powerpoint/2010/main" val="3643531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smtClean="0"/>
              <a:t>Reverts to “may waive” instead of “shall waive” </a:t>
            </a:r>
          </a:p>
          <a:p>
            <a:pPr>
              <a:tabLst>
                <a:tab pos="741363" algn="l"/>
              </a:tabLst>
            </a:pPr>
            <a:r>
              <a:rPr lang="en-US" sz="2400" dirty="0" smtClean="0"/>
              <a:t>Reverts to “contrary to equity and good conscience” instead of “financial hardship”</a:t>
            </a:r>
            <a:endParaRPr lang="en-US" sz="2400" dirty="0"/>
          </a:p>
        </p:txBody>
      </p:sp>
      <p:sp>
        <p:nvSpPr>
          <p:cNvPr id="8" name="Title 7"/>
          <p:cNvSpPr>
            <a:spLocks noGrp="1"/>
          </p:cNvSpPr>
          <p:nvPr>
            <p:ph type="title"/>
          </p:nvPr>
        </p:nvSpPr>
        <p:spPr/>
        <p:txBody>
          <a:bodyPr/>
          <a:lstStyle/>
          <a:p>
            <a:r>
              <a:rPr lang="en-US" dirty="0" smtClean="0"/>
              <a:t>Overpayments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43</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43</a:t>
            </a:fld>
            <a:endParaRPr lang="en-US" dirty="0"/>
          </a:p>
        </p:txBody>
      </p:sp>
    </p:spTree>
    <p:extLst>
      <p:ext uri="{BB962C8B-B14F-4D97-AF65-F5344CB8AC3E}">
        <p14:creationId xmlns:p14="http://schemas.microsoft.com/office/powerpoint/2010/main" val="3730519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Funding / Allowable Costs </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TEGL 24-20 (p. A-27 – A-28)</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44</a:t>
            </a:fld>
            <a:endParaRPr lang="en-US" dirty="0"/>
          </a:p>
        </p:txBody>
      </p:sp>
    </p:spTree>
    <p:extLst>
      <p:ext uri="{BB962C8B-B14F-4D97-AF65-F5344CB8AC3E}">
        <p14:creationId xmlns:p14="http://schemas.microsoft.com/office/powerpoint/2010/main" val="2159899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smtClean="0"/>
              <a:t>Training and Other Activities cap reduced to $220 million per year</a:t>
            </a:r>
            <a:endParaRPr lang="en-US" sz="2400" dirty="0"/>
          </a:p>
          <a:p>
            <a:pPr>
              <a:tabLst>
                <a:tab pos="741363" algn="l"/>
              </a:tabLst>
            </a:pPr>
            <a:r>
              <a:rPr lang="en-US" sz="2400" dirty="0" smtClean="0"/>
              <a:t>No Trade funding for employment services for workers covered under petitions filed on or after July 1, 2021</a:t>
            </a:r>
          </a:p>
          <a:p>
            <a:pPr lvl="1">
              <a:tabLst>
                <a:tab pos="741363" algn="l"/>
              </a:tabLst>
            </a:pPr>
            <a:r>
              <a:rPr lang="en-US" sz="2200" dirty="0" smtClean="0"/>
              <a:t>Initial assessments still allowable and required under Reversion 2021</a:t>
            </a:r>
          </a:p>
          <a:p>
            <a:pPr>
              <a:tabLst>
                <a:tab pos="741363" algn="l"/>
              </a:tabLst>
            </a:pPr>
            <a:r>
              <a:rPr lang="en-US" sz="2400" dirty="0" smtClean="0"/>
              <a:t>Administrative costs limit for FY 2022 funds will be determined by ETA unless other language is contained in the budget</a:t>
            </a:r>
            <a:endParaRPr lang="en-US" sz="2400" dirty="0"/>
          </a:p>
          <a:p>
            <a:endParaRPr lang="en-US" dirty="0"/>
          </a:p>
          <a:p>
            <a:endParaRPr lang="en-US" dirty="0" smtClean="0"/>
          </a:p>
          <a:p>
            <a:endParaRPr lang="en-US" dirty="0" smtClean="0"/>
          </a:p>
          <a:p>
            <a:endParaRPr lang="en-US" dirty="0" smtClean="0"/>
          </a:p>
        </p:txBody>
      </p:sp>
      <p:sp>
        <p:nvSpPr>
          <p:cNvPr id="8" name="Title 7"/>
          <p:cNvSpPr>
            <a:spLocks noGrp="1"/>
          </p:cNvSpPr>
          <p:nvPr>
            <p:ph type="title"/>
          </p:nvPr>
        </p:nvSpPr>
        <p:spPr/>
        <p:txBody>
          <a:bodyPr/>
          <a:lstStyle/>
          <a:p>
            <a:r>
              <a:rPr lang="en-US" dirty="0" smtClean="0"/>
              <a:t>Funding / Allowable Costs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45</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45</a:t>
            </a:fld>
            <a:endParaRPr lang="en-US" dirty="0"/>
          </a:p>
        </p:txBody>
      </p:sp>
    </p:spTree>
    <p:extLst>
      <p:ext uri="{BB962C8B-B14F-4D97-AF65-F5344CB8AC3E}">
        <p14:creationId xmlns:p14="http://schemas.microsoft.com/office/powerpoint/2010/main" val="3496627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46</a:t>
            </a:fld>
            <a:endParaRPr lang="en-US"/>
          </a:p>
        </p:txBody>
      </p:sp>
      <p:sp>
        <p:nvSpPr>
          <p:cNvPr id="3" name="Title 2"/>
          <p:cNvSpPr>
            <a:spLocks noGrp="1"/>
          </p:cNvSpPr>
          <p:nvPr>
            <p:ph type="title"/>
          </p:nvPr>
        </p:nvSpPr>
        <p:spPr/>
        <p:txBody>
          <a:bodyPr/>
          <a:lstStyle/>
          <a:p>
            <a:r>
              <a:rPr lang="en-US" dirty="0" smtClean="0"/>
              <a:t>Funding Summary</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97274142"/>
              </p:ext>
            </p:extLst>
          </p:nvPr>
        </p:nvGraphicFramePr>
        <p:xfrm>
          <a:off x="273419" y="1049391"/>
          <a:ext cx="11613780" cy="4697231"/>
        </p:xfrm>
        <a:graphic>
          <a:graphicData uri="http://schemas.openxmlformats.org/drawingml/2006/table">
            <a:tbl>
              <a:tblPr firstRow="1" bandRow="1"/>
              <a:tblGrid>
                <a:gridCol w="2000694">
                  <a:extLst>
                    <a:ext uri="{9D8B030D-6E8A-4147-A177-3AD203B41FA5}">
                      <a16:colId xmlns:a16="http://schemas.microsoft.com/office/drawing/2014/main" val="20000"/>
                    </a:ext>
                  </a:extLst>
                </a:gridCol>
                <a:gridCol w="1403347">
                  <a:extLst>
                    <a:ext uri="{9D8B030D-6E8A-4147-A177-3AD203B41FA5}">
                      <a16:colId xmlns:a16="http://schemas.microsoft.com/office/drawing/2014/main" val="20001"/>
                    </a:ext>
                  </a:extLst>
                </a:gridCol>
                <a:gridCol w="1573295">
                  <a:extLst>
                    <a:ext uri="{9D8B030D-6E8A-4147-A177-3AD203B41FA5}">
                      <a16:colId xmlns:a16="http://schemas.microsoft.com/office/drawing/2014/main" val="20002"/>
                    </a:ext>
                  </a:extLst>
                </a:gridCol>
                <a:gridCol w="1659111">
                  <a:extLst>
                    <a:ext uri="{9D8B030D-6E8A-4147-A177-3AD203B41FA5}">
                      <a16:colId xmlns:a16="http://schemas.microsoft.com/office/drawing/2014/main" val="20003"/>
                    </a:ext>
                  </a:extLst>
                </a:gridCol>
                <a:gridCol w="1659111">
                  <a:extLst>
                    <a:ext uri="{9D8B030D-6E8A-4147-A177-3AD203B41FA5}">
                      <a16:colId xmlns:a16="http://schemas.microsoft.com/office/drawing/2014/main" val="20004"/>
                    </a:ext>
                  </a:extLst>
                </a:gridCol>
                <a:gridCol w="1659111">
                  <a:extLst>
                    <a:ext uri="{9D8B030D-6E8A-4147-A177-3AD203B41FA5}">
                      <a16:colId xmlns:a16="http://schemas.microsoft.com/office/drawing/2014/main" val="2848223524"/>
                    </a:ext>
                  </a:extLst>
                </a:gridCol>
                <a:gridCol w="1659111">
                  <a:extLst>
                    <a:ext uri="{9D8B030D-6E8A-4147-A177-3AD203B41FA5}">
                      <a16:colId xmlns:a16="http://schemas.microsoft.com/office/drawing/2014/main" val="3034240627"/>
                    </a:ext>
                  </a:extLst>
                </a:gridCol>
              </a:tblGrid>
              <a:tr h="6333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smtClean="0"/>
                        <a:t>Program</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2002</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2009</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2011</a:t>
                      </a:r>
                      <a:endParaRPr lang="en-US"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2014</a:t>
                      </a:r>
                      <a:endParaRPr lang="en-US" sz="20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2015</a:t>
                      </a:r>
                      <a:endParaRPr lang="en-US" sz="2000" dirty="0"/>
                    </a:p>
                  </a:txBody>
                  <a:tcPr anchor="ctr">
                    <a:lnL w="28575" cap="flat" cmpd="sng" algn="ctr">
                      <a:solidFill>
                        <a:schemeClr val="tx1"/>
                      </a:solidFill>
                      <a:prstDash val="solid"/>
                      <a:round/>
                      <a:headEnd type="none" w="med" len="med"/>
                      <a:tailEnd type="none" w="med" len="med"/>
                    </a:lnL>
                    <a:lnR w="12700" cmpd="sng">
                      <a:solidFill>
                        <a:sysClr val="window" lastClr="FFFFFF"/>
                      </a:solidFill>
                    </a:lnR>
                    <a:lnT w="28575"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Reversion 2021</a:t>
                      </a:r>
                      <a:endParaRPr lang="en-US" sz="20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132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Training</a:t>
                      </a:r>
                      <a:r>
                        <a:rPr lang="en-US" sz="1600" b="1" baseline="0" dirty="0" smtClean="0"/>
                        <a:t> and Other Activities (</a:t>
                      </a:r>
                      <a:r>
                        <a:rPr lang="en-US" sz="1600" b="1" baseline="0" dirty="0" err="1" smtClean="0"/>
                        <a:t>TaOA</a:t>
                      </a:r>
                      <a:r>
                        <a:rPr lang="en-US" sz="1600" b="1" baseline="0" dirty="0" smtClean="0"/>
                        <a:t>)</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$220 million</a:t>
                      </a:r>
                      <a:endParaRPr lang="en-US" sz="16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$575 million</a:t>
                      </a:r>
                      <a:endParaRPr lang="en-US" sz="16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$575 million</a:t>
                      </a:r>
                      <a:endParaRPr lang="en-US" sz="16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$220 million</a:t>
                      </a:r>
                      <a:endParaRPr lang="en-US" sz="16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$450 million</a:t>
                      </a:r>
                      <a:endParaRPr lang="en-US" sz="1600" dirty="0"/>
                    </a:p>
                  </a:txBody>
                  <a:tcPr anchor="ctr">
                    <a:lnL w="28575" cap="flat" cmpd="sng" algn="ctr">
                      <a:solidFill>
                        <a:schemeClr val="tx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$220 million</a:t>
                      </a:r>
                      <a:endParaRPr lang="en-US" sz="16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7238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Use </a:t>
                      </a:r>
                      <a:r>
                        <a:rPr lang="en-US" sz="1600" b="1" dirty="0" err="1" smtClean="0"/>
                        <a:t>TaOA</a:t>
                      </a:r>
                      <a:r>
                        <a:rPr lang="en-US" sz="1600" b="1" dirty="0" smtClean="0"/>
                        <a:t> Funds for </a:t>
                      </a:r>
                      <a:r>
                        <a:rPr lang="en-US" sz="1600" b="1" baseline="0" dirty="0" smtClean="0"/>
                        <a:t>Case Management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nchor="ctr">
                    <a:lnL w="28575"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 except for initial assessment</a:t>
                      </a:r>
                      <a:endParaRPr lang="en-US" sz="1600" dirty="0"/>
                    </a:p>
                  </a:txBody>
                  <a:tcPr anchor="ct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17338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Case Management Funding and Limitations</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No funds available case management</a:t>
                      </a:r>
                      <a:r>
                        <a:rPr lang="en-US" sz="1800" b="0" i="0" u="none" strike="noStrike" kern="1200" baseline="0" dirty="0" smtClean="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a:t>
                      </a:r>
                    </a:p>
                    <a:p>
                      <a:pPr algn="l"/>
                      <a:r>
                        <a:rPr lang="en-US" sz="1800" b="0" i="0" u="none" strike="noStrike" kern="1200" baseline="0" dirty="0" smtClean="0">
                          <a:solidFill>
                            <a:schemeClr val="dk1"/>
                          </a:solidFill>
                          <a:latin typeface="+mn-lt"/>
                          <a:ea typeface="+mn-ea"/>
                          <a:cs typeface="+mn-cs"/>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r>
                        <a:rPr lang="en-US" sz="1200" b="0" i="0" u="none" strike="noStrike" kern="1200" baseline="0" dirty="0" smtClean="0">
                          <a:solidFill>
                            <a:schemeClr val="dk1"/>
                          </a:solidFill>
                          <a:latin typeface="+mn-lt"/>
                          <a:ea typeface="+mn-ea"/>
                          <a:cs typeface="+mn-cs"/>
                        </a:rPr>
                        <a:t>Additional 15% above the amount provided for training available for  Admin and case management; states also received $350,000/yr. for case management</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No less than 5% of the amount provided may be spent for case management</a:t>
                      </a:r>
                    </a:p>
                    <a:p>
                      <a:pPr algn="l"/>
                      <a:endParaRPr lang="en-US" sz="1200" b="0" i="0" u="none" strike="noStrike" kern="1200" baseline="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0" i="0" u="none" strike="noStrike" kern="1200" baseline="0" dirty="0" smtClean="0">
                          <a:solidFill>
                            <a:schemeClr val="dk1"/>
                          </a:solidFill>
                          <a:latin typeface="Calibri"/>
                          <a:ea typeface="+mn-ea"/>
                          <a:cs typeface="+mn-cs"/>
                        </a:rPr>
                        <a:t>No funds available case management</a:t>
                      </a:r>
                      <a:endParaRPr lang="en-US" sz="1200" b="0" i="0" u="none" strike="noStrike" kern="1200" baseline="0" dirty="0">
                        <a:solidFill>
                          <a:schemeClr val="dk1"/>
                        </a:solidFill>
                        <a:latin typeface="+mn-lt"/>
                        <a:ea typeface="+mn-ea"/>
                        <a:cs typeface="+mn-cs"/>
                      </a:endParaRPr>
                    </a:p>
                  </a:txBody>
                  <a:tcP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No less than 5% of the amount provided may be spent for case management</a:t>
                      </a:r>
                    </a:p>
                    <a:p>
                      <a:pPr algn="l"/>
                      <a:endParaRPr lang="en-US" sz="1200" b="0" i="0" u="none" strike="noStrike" kern="1200" baseline="0" dirty="0">
                        <a:solidFill>
                          <a:schemeClr val="dk1"/>
                        </a:solidFill>
                        <a:latin typeface="+mn-lt"/>
                        <a:ea typeface="+mn-ea"/>
                        <a:cs typeface="+mn-cs"/>
                      </a:endParaRPr>
                    </a:p>
                  </a:txBody>
                  <a:tcPr>
                    <a:lnL w="28575"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0" i="0" u="none" strike="noStrike" kern="1200" baseline="0" dirty="0" smtClean="0">
                          <a:solidFill>
                            <a:schemeClr val="dk1"/>
                          </a:solidFill>
                          <a:latin typeface="+mn-lt"/>
                          <a:ea typeface="+mn-ea"/>
                          <a:cs typeface="+mn-cs"/>
                        </a:rPr>
                        <a:t>TAA-funded case management not available for petitions filed under Reversion 2021. </a:t>
                      </a:r>
                      <a:endParaRPr lang="en-US" sz="1200" b="0" i="0" u="none" strike="noStrike" kern="1200" baseline="0" dirty="0">
                        <a:solidFill>
                          <a:schemeClr val="dk1"/>
                        </a:solidFill>
                        <a:latin typeface="+mn-lt"/>
                        <a:ea typeface="+mn-ea"/>
                        <a:cs typeface="+mn-cs"/>
                      </a:endParaRPr>
                    </a:p>
                  </a:txBody>
                  <a:tcP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612625443"/>
                  </a:ext>
                </a:extLst>
              </a:tr>
              <a:tr h="9594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State Administration Funding and Limitations</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0" i="0" u="none" strike="noStrike" kern="1200" baseline="0" dirty="0" smtClean="0">
                          <a:solidFill>
                            <a:schemeClr val="dk1"/>
                          </a:solidFill>
                          <a:latin typeface="+mn-lt"/>
                          <a:ea typeface="+mn-ea"/>
                          <a:cs typeface="+mn-cs"/>
                        </a:rPr>
                        <a:t>Additional 15% above </a:t>
                      </a:r>
                      <a:r>
                        <a:rPr lang="en-US" sz="1200" b="0" i="0" u="none" strike="noStrike" kern="1200" baseline="0" dirty="0" err="1" smtClean="0">
                          <a:solidFill>
                            <a:schemeClr val="dk1"/>
                          </a:solidFill>
                          <a:latin typeface="+mn-lt"/>
                          <a:ea typeface="+mn-ea"/>
                          <a:cs typeface="+mn-cs"/>
                        </a:rPr>
                        <a:t>TaOA</a:t>
                      </a:r>
                      <a:endParaRPr lang="en-US" sz="1200" b="0" i="0" u="none" strike="noStrike" kern="1200" baseline="0" dirty="0" smtClean="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0" i="0" u="none" strike="noStrike" kern="1200" baseline="0" dirty="0" smtClean="0">
                          <a:solidFill>
                            <a:schemeClr val="dk1"/>
                          </a:solidFill>
                          <a:latin typeface="+mn-lt"/>
                          <a:ea typeface="+mn-ea"/>
                          <a:cs typeface="+mn-cs"/>
                        </a:rPr>
                        <a:t>Additional 15% above </a:t>
                      </a:r>
                      <a:r>
                        <a:rPr lang="en-US" sz="1200" b="0" i="0" u="none" strike="noStrike" kern="1200" baseline="0" dirty="0" err="1" smtClean="0">
                          <a:solidFill>
                            <a:schemeClr val="dk1"/>
                          </a:solidFill>
                          <a:latin typeface="+mn-lt"/>
                          <a:ea typeface="+mn-ea"/>
                          <a:cs typeface="+mn-cs"/>
                        </a:rPr>
                        <a:t>TaOA</a:t>
                      </a:r>
                      <a:endParaRPr lang="en-US" sz="1200" b="0" i="0" u="none" strike="noStrike" kern="1200" baseline="0" dirty="0" smtClean="0">
                        <a:solidFill>
                          <a:schemeClr val="dk1"/>
                        </a:solidFill>
                        <a:latin typeface="+mn-lt"/>
                        <a:ea typeface="+mn-ea"/>
                        <a:cs typeface="+mn-cs"/>
                      </a:endParaRPr>
                    </a:p>
                    <a:p>
                      <a:endParaRPr lang="en-US" sz="1200" b="0" i="0" u="none" strike="noStrike" kern="1200" baseline="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dk1"/>
                          </a:solidFill>
                          <a:latin typeface="+mn-lt"/>
                          <a:ea typeface="+mn-ea"/>
                          <a:cs typeface="+mn-cs"/>
                        </a:rPr>
                        <a:t>TaOA</a:t>
                      </a:r>
                      <a:r>
                        <a:rPr lang="en-US" sz="1200" b="0" i="0" u="none" strike="noStrike" kern="1200" baseline="0" dirty="0" smtClean="0">
                          <a:solidFill>
                            <a:schemeClr val="dk1"/>
                          </a:solidFill>
                          <a:latin typeface="+mn-lt"/>
                          <a:ea typeface="+mn-ea"/>
                          <a:cs typeface="+mn-cs"/>
                        </a:rPr>
                        <a:t> contains admin; no more than 10% of </a:t>
                      </a:r>
                      <a:r>
                        <a:rPr lang="en-US" sz="1200" b="0" i="0" u="none" strike="noStrike" kern="1200" baseline="0" dirty="0" err="1" smtClean="0">
                          <a:solidFill>
                            <a:schemeClr val="dk1"/>
                          </a:solidFill>
                          <a:latin typeface="+mn-lt"/>
                          <a:ea typeface="+mn-ea"/>
                          <a:cs typeface="+mn-cs"/>
                        </a:rPr>
                        <a:t>TaOA</a:t>
                      </a:r>
                      <a:r>
                        <a:rPr lang="en-US" sz="1200" b="0" i="0" u="none" strike="noStrike" kern="1200" baseline="0" dirty="0" smtClean="0">
                          <a:solidFill>
                            <a:schemeClr val="dk1"/>
                          </a:solidFill>
                          <a:latin typeface="+mn-lt"/>
                          <a:ea typeface="+mn-ea"/>
                          <a:cs typeface="+mn-cs"/>
                        </a:rPr>
                        <a:t> may be spent for Admin.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0" i="0" u="none" strike="noStrike" kern="1200" baseline="0" dirty="0" smtClean="0">
                          <a:solidFill>
                            <a:schemeClr val="dk1"/>
                          </a:solidFill>
                          <a:latin typeface="+mn-lt"/>
                          <a:ea typeface="+mn-ea"/>
                          <a:cs typeface="+mn-cs"/>
                        </a:rPr>
                        <a:t>Additional 11% to 13% above </a:t>
                      </a:r>
                      <a:r>
                        <a:rPr lang="en-US" sz="1200" b="0" i="0" u="none" strike="noStrike" kern="1200" baseline="0" dirty="0" err="1" smtClean="0">
                          <a:solidFill>
                            <a:schemeClr val="dk1"/>
                          </a:solidFill>
                          <a:latin typeface="+mn-lt"/>
                          <a:ea typeface="+mn-ea"/>
                          <a:cs typeface="+mn-cs"/>
                        </a:rPr>
                        <a:t>TaOA</a:t>
                      </a:r>
                      <a:r>
                        <a:rPr lang="en-US" sz="1200" b="0" i="0" u="none" strike="noStrike" kern="1200" baseline="0" dirty="0" smtClean="0">
                          <a:solidFill>
                            <a:schemeClr val="dk1"/>
                          </a:solidFill>
                          <a:latin typeface="+mn-lt"/>
                          <a:ea typeface="+mn-ea"/>
                          <a:cs typeface="+mn-cs"/>
                        </a:rPr>
                        <a:t>.</a:t>
                      </a:r>
                      <a:endParaRPr lang="en-US" sz="1200" b="0" i="0" u="none" strike="noStrike" kern="1200" baseline="0" dirty="0">
                        <a:solidFill>
                          <a:schemeClr val="dk1"/>
                        </a:solidFill>
                        <a:latin typeface="+mn-lt"/>
                        <a:ea typeface="+mn-ea"/>
                        <a:cs typeface="+mn-cs"/>
                      </a:endParaRPr>
                    </a:p>
                  </a:txBody>
                  <a:tcP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0" i="0" u="none" strike="noStrike" kern="1200" baseline="0" dirty="0" err="1" smtClean="0">
                          <a:solidFill>
                            <a:schemeClr val="dk1"/>
                          </a:solidFill>
                          <a:latin typeface="+mn-lt"/>
                          <a:ea typeface="+mn-ea"/>
                          <a:cs typeface="+mn-cs"/>
                        </a:rPr>
                        <a:t>TaOA</a:t>
                      </a:r>
                      <a:r>
                        <a:rPr lang="en-US" sz="1200" b="0" i="0" u="none" strike="noStrike" kern="1200" baseline="0" dirty="0" smtClean="0">
                          <a:solidFill>
                            <a:schemeClr val="dk1"/>
                          </a:solidFill>
                          <a:latin typeface="+mn-lt"/>
                          <a:ea typeface="+mn-ea"/>
                          <a:cs typeface="+mn-cs"/>
                        </a:rPr>
                        <a:t> contains admin; no more than 10% of </a:t>
                      </a:r>
                      <a:r>
                        <a:rPr lang="en-US" sz="1200" b="0" i="0" u="none" strike="noStrike" kern="1200" baseline="0" dirty="0" err="1" smtClean="0">
                          <a:solidFill>
                            <a:schemeClr val="dk1"/>
                          </a:solidFill>
                          <a:latin typeface="+mn-lt"/>
                          <a:ea typeface="+mn-ea"/>
                          <a:cs typeface="+mn-cs"/>
                        </a:rPr>
                        <a:t>TaOA</a:t>
                      </a:r>
                      <a:r>
                        <a:rPr lang="en-US" sz="1200" b="0" i="0" u="none" strike="noStrike" kern="1200" baseline="0" dirty="0" smtClean="0">
                          <a:solidFill>
                            <a:schemeClr val="dk1"/>
                          </a:solidFill>
                          <a:latin typeface="+mn-lt"/>
                          <a:ea typeface="+mn-ea"/>
                          <a:cs typeface="+mn-cs"/>
                        </a:rPr>
                        <a:t> may be spent for Admin.</a:t>
                      </a:r>
                      <a:endParaRPr lang="en-US" sz="1200" b="0" i="0" u="none" strike="noStrike" kern="1200" baseline="0" dirty="0">
                        <a:solidFill>
                          <a:schemeClr val="dk1"/>
                        </a:solidFill>
                        <a:latin typeface="+mn-lt"/>
                        <a:ea typeface="+mn-ea"/>
                        <a:cs typeface="+mn-cs"/>
                      </a:endParaRPr>
                    </a:p>
                  </a:txBody>
                  <a:tcPr>
                    <a:lnL w="28575"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1200" b="0" i="0" u="none" strike="noStrike" kern="1200" baseline="0" dirty="0" smtClean="0">
                          <a:solidFill>
                            <a:schemeClr val="dk1"/>
                          </a:solidFill>
                          <a:latin typeface="+mn-lt"/>
                          <a:ea typeface="+mn-ea"/>
                          <a:cs typeface="+mn-cs"/>
                        </a:rPr>
                        <a:t>FY19-21 </a:t>
                      </a:r>
                      <a:r>
                        <a:rPr lang="en-US" sz="1200" b="0" i="0" u="none" strike="noStrike" kern="1200" baseline="0" dirty="0" err="1" smtClean="0">
                          <a:solidFill>
                            <a:schemeClr val="dk1"/>
                          </a:solidFill>
                          <a:latin typeface="+mn-lt"/>
                          <a:ea typeface="+mn-ea"/>
                          <a:cs typeface="+mn-cs"/>
                        </a:rPr>
                        <a:t>TaOA</a:t>
                      </a:r>
                      <a:r>
                        <a:rPr lang="en-US" sz="1200" b="0" i="0" u="none" strike="noStrike" kern="1200" baseline="0" dirty="0" smtClean="0">
                          <a:solidFill>
                            <a:schemeClr val="dk1"/>
                          </a:solidFill>
                          <a:latin typeface="+mn-lt"/>
                          <a:ea typeface="+mn-ea"/>
                          <a:cs typeface="+mn-cs"/>
                        </a:rPr>
                        <a:t> funds contain admin; up to 10% of </a:t>
                      </a:r>
                      <a:r>
                        <a:rPr lang="en-US" sz="1200" b="0" i="0" u="none" strike="noStrike" kern="1200" baseline="0" dirty="0" err="1" smtClean="0">
                          <a:solidFill>
                            <a:schemeClr val="dk1"/>
                          </a:solidFill>
                          <a:latin typeface="+mn-lt"/>
                          <a:ea typeface="+mn-ea"/>
                          <a:cs typeface="+mn-cs"/>
                        </a:rPr>
                        <a:t>TaOA</a:t>
                      </a:r>
                      <a:r>
                        <a:rPr lang="en-US" sz="1200" b="0" i="0" u="none" strike="noStrike" kern="1200" baseline="0" dirty="0" smtClean="0">
                          <a:solidFill>
                            <a:schemeClr val="dk1"/>
                          </a:solidFill>
                          <a:latin typeface="+mn-lt"/>
                          <a:ea typeface="+mn-ea"/>
                          <a:cs typeface="+mn-cs"/>
                        </a:rPr>
                        <a:t> may be spent for State Admin.*</a:t>
                      </a:r>
                      <a:endParaRPr lang="en-US" sz="1200" b="0" i="0" u="none" strike="noStrike" kern="1200" baseline="0" dirty="0">
                        <a:solidFill>
                          <a:schemeClr val="dk1"/>
                        </a:solidFill>
                        <a:latin typeface="+mn-lt"/>
                        <a:ea typeface="+mn-ea"/>
                        <a:cs typeface="+mn-cs"/>
                      </a:endParaRPr>
                    </a:p>
                  </a:txBody>
                  <a:tcPr>
                    <a:lnL w="12700" cmpd="sng">
                      <a:solidFill>
                        <a:sysClr val="window" lastClr="FFFFFF"/>
                      </a:solidFill>
                    </a:lnL>
                    <a:lnR w="28575" cap="flat" cmpd="sng" algn="ctr">
                      <a:solidFill>
                        <a:schemeClr val="tx1"/>
                      </a:solidFill>
                      <a:prstDash val="solid"/>
                      <a:round/>
                      <a:headEnd type="none" w="med" len="med"/>
                      <a:tailEnd type="none" w="med" len="med"/>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44490548"/>
                  </a:ext>
                </a:extLst>
              </a:tr>
            </a:tbl>
          </a:graphicData>
        </a:graphic>
      </p:graphicFrame>
      <p:sp>
        <p:nvSpPr>
          <p:cNvPr id="7" name="TextBox 6"/>
          <p:cNvSpPr txBox="1"/>
          <p:nvPr/>
        </p:nvSpPr>
        <p:spPr>
          <a:xfrm>
            <a:off x="3104590" y="5890005"/>
            <a:ext cx="5719001" cy="369332"/>
          </a:xfrm>
          <a:prstGeom prst="rect">
            <a:avLst/>
          </a:prstGeom>
          <a:noFill/>
        </p:spPr>
        <p:txBody>
          <a:bodyPr wrap="none" rtlCol="0">
            <a:spAutoFit/>
          </a:bodyPr>
          <a:lstStyle/>
          <a:p>
            <a:r>
              <a:rPr lang="en-US" dirty="0" smtClean="0"/>
              <a:t>* OMB </a:t>
            </a:r>
            <a:r>
              <a:rPr lang="en-US" dirty="0"/>
              <a:t>decision regarding </a:t>
            </a:r>
            <a:r>
              <a:rPr lang="en-US" dirty="0" smtClean="0"/>
              <a:t>admin under FY </a:t>
            </a:r>
            <a:r>
              <a:rPr lang="en-US" dirty="0"/>
              <a:t>2022 </a:t>
            </a:r>
            <a:r>
              <a:rPr lang="en-US" dirty="0" smtClean="0"/>
              <a:t>is pending.</a:t>
            </a:r>
            <a:endParaRPr lang="en-US" dirty="0"/>
          </a:p>
        </p:txBody>
      </p:sp>
    </p:spTree>
    <p:extLst>
      <p:ext uri="{BB962C8B-B14F-4D97-AF65-F5344CB8AC3E}">
        <p14:creationId xmlns:p14="http://schemas.microsoft.com/office/powerpoint/2010/main" val="3708463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Wrapping Up</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47</a:t>
            </a:fld>
            <a:endParaRPr lang="en-US" dirty="0"/>
          </a:p>
        </p:txBody>
      </p:sp>
    </p:spTree>
    <p:extLst>
      <p:ext uri="{BB962C8B-B14F-4D97-AF65-F5344CB8AC3E}">
        <p14:creationId xmlns:p14="http://schemas.microsoft.com/office/powerpoint/2010/main" val="4176694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48</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smtClean="0"/>
              <a:t>TAA Program Major Elements Matrix</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638161367"/>
              </p:ext>
            </p:extLst>
          </p:nvPr>
        </p:nvGraphicFramePr>
        <p:xfrm>
          <a:off x="322729" y="915351"/>
          <a:ext cx="11061948" cy="5806127"/>
        </p:xfrm>
        <a:graphic>
          <a:graphicData uri="http://schemas.openxmlformats.org/drawingml/2006/table">
            <a:tbl>
              <a:tblPr firstRow="1" bandRow="1"/>
              <a:tblGrid>
                <a:gridCol w="4520970">
                  <a:extLst>
                    <a:ext uri="{9D8B030D-6E8A-4147-A177-3AD203B41FA5}">
                      <a16:colId xmlns:a16="http://schemas.microsoft.com/office/drawing/2014/main" val="20000"/>
                    </a:ext>
                  </a:extLst>
                </a:gridCol>
                <a:gridCol w="769526">
                  <a:extLst>
                    <a:ext uri="{9D8B030D-6E8A-4147-A177-3AD203B41FA5}">
                      <a16:colId xmlns:a16="http://schemas.microsoft.com/office/drawing/2014/main" val="20001"/>
                    </a:ext>
                  </a:extLst>
                </a:gridCol>
                <a:gridCol w="961909">
                  <a:extLst>
                    <a:ext uri="{9D8B030D-6E8A-4147-A177-3AD203B41FA5}">
                      <a16:colId xmlns:a16="http://schemas.microsoft.com/office/drawing/2014/main" val="20002"/>
                    </a:ext>
                  </a:extLst>
                </a:gridCol>
                <a:gridCol w="961909">
                  <a:extLst>
                    <a:ext uri="{9D8B030D-6E8A-4147-A177-3AD203B41FA5}">
                      <a16:colId xmlns:a16="http://schemas.microsoft.com/office/drawing/2014/main" val="20003"/>
                    </a:ext>
                  </a:extLst>
                </a:gridCol>
                <a:gridCol w="1346672">
                  <a:extLst>
                    <a:ext uri="{9D8B030D-6E8A-4147-A177-3AD203B41FA5}">
                      <a16:colId xmlns:a16="http://schemas.microsoft.com/office/drawing/2014/main" val="20004"/>
                    </a:ext>
                  </a:extLst>
                </a:gridCol>
                <a:gridCol w="1106195">
                  <a:extLst>
                    <a:ext uri="{9D8B030D-6E8A-4147-A177-3AD203B41FA5}">
                      <a16:colId xmlns:a16="http://schemas.microsoft.com/office/drawing/2014/main" val="4180592697"/>
                    </a:ext>
                  </a:extLst>
                </a:gridCol>
                <a:gridCol w="1394767">
                  <a:extLst>
                    <a:ext uri="{9D8B030D-6E8A-4147-A177-3AD203B41FA5}">
                      <a16:colId xmlns:a16="http://schemas.microsoft.com/office/drawing/2014/main" val="854105681"/>
                    </a:ext>
                  </a:extLst>
                </a:gridCol>
              </a:tblGrid>
              <a:tr h="60048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2002</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2009</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2011</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Reversion 2014</a:t>
                      </a:r>
                      <a:endParaRPr lang="en-US" sz="16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2015</a:t>
                      </a:r>
                      <a:endParaRPr lang="en-US" sz="1600" dirty="0"/>
                    </a:p>
                  </a:txBody>
                  <a:tcPr anchor="ctr">
                    <a:lnL w="28575" cap="flat" cmpd="sng" algn="ctr">
                      <a:solidFill>
                        <a:sysClr val="windowText" lastClr="000000"/>
                      </a:solidFill>
                      <a:prstDash val="solid"/>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Reversion 2021</a:t>
                      </a:r>
                      <a:endParaRPr lang="en-US" sz="1600" dirty="0"/>
                    </a:p>
                  </a:txBody>
                  <a:tcPr anchor="ctr">
                    <a:lnL w="12700" cmpd="sng">
                      <a:solidFill>
                        <a:sysClr val="window" lastClr="FFFFFF"/>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833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Service Sector Workers Eligible</a:t>
                      </a: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476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Limited Countries for Shift in Production</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Maximum Length</a:t>
                      </a:r>
                      <a:r>
                        <a:rPr lang="en-US" sz="1600" baseline="0" dirty="0" smtClean="0"/>
                        <a:t> of Training (Weeks)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130</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156</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130</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130</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130</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130</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Part-time Training Allowable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Earnings Disregard</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TRA Election </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87397149"/>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Number</a:t>
                      </a:r>
                      <a:r>
                        <a:rPr lang="en-US" sz="1600" baseline="0" dirty="0" smtClean="0"/>
                        <a:t> of Waiver Types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6</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6</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6"/>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Training Enrollment Deadlines (Weeks)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8/16</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26/26</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26/26</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8/16</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26/26</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8/16</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7"/>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Prerequisite/Remedial</a:t>
                      </a:r>
                      <a:r>
                        <a:rPr lang="en-US" sz="1600" baseline="0" dirty="0" smtClean="0"/>
                        <a:t> Training Allowable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8"/>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Remedial TRA Available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9"/>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Prerequisite</a:t>
                      </a:r>
                      <a:r>
                        <a:rPr lang="en-US" sz="1600" baseline="0" dirty="0" smtClean="0"/>
                        <a:t> TRA Available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0"/>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Completion TRA Available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1"/>
                  </a:ext>
                </a:extLst>
              </a:tr>
              <a:tr h="406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Group Eligibility Required for ATAA</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NO</a:t>
                      </a:r>
                      <a:endParaRPr lang="en-US" sz="1600" dirty="0"/>
                    </a:p>
                  </a:txBody>
                  <a:tcPr>
                    <a:lnL w="28575"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YES</a:t>
                      </a:r>
                      <a:endParaRPr lang="en-US" sz="1600" dirty="0"/>
                    </a:p>
                  </a:txBody>
                  <a:tcPr>
                    <a:lnL w="12700" cmpd="sng">
                      <a:solidFill>
                        <a:sysClr val="window" lastClr="FFFFFF"/>
                      </a:solidFill>
                    </a:lnL>
                    <a:lnR w="28575"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572797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49</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smtClean="0"/>
              <a:t>Resources</a:t>
            </a:r>
            <a:endParaRPr lang="en-US" dirty="0"/>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198" y="1161144"/>
            <a:ext cx="10546479" cy="5015820"/>
          </a:xfrm>
        </p:spPr>
        <p:txBody>
          <a:bodyPr/>
          <a:lstStyle/>
          <a:p>
            <a:r>
              <a:rPr lang="en-US" sz="2400" b="1" dirty="0" smtClean="0"/>
              <a:t>TAA Community</a:t>
            </a:r>
            <a:endParaRPr lang="en-US" sz="2400" b="1" dirty="0"/>
          </a:p>
          <a:p>
            <a:pPr lvl="1"/>
            <a:r>
              <a:rPr lang="en-US" sz="2000" dirty="0" smtClean="0"/>
              <a:t>Workforce GPS TAA Community</a:t>
            </a:r>
            <a:endParaRPr lang="en-US" sz="2000" dirty="0"/>
          </a:p>
          <a:p>
            <a:pPr lvl="2"/>
            <a:r>
              <a:rPr lang="en-US" sz="2000" dirty="0" smtClean="0"/>
              <a:t>taa.workforcegps.org</a:t>
            </a:r>
            <a:endParaRPr lang="en-US" sz="2000" dirty="0"/>
          </a:p>
          <a:p>
            <a:r>
              <a:rPr lang="en-US" sz="2400" b="1" dirty="0" smtClean="0"/>
              <a:t>TAA </a:t>
            </a:r>
            <a:r>
              <a:rPr lang="en-US" sz="2400" b="1" dirty="0"/>
              <a:t>Program Website</a:t>
            </a:r>
          </a:p>
          <a:p>
            <a:pPr lvl="1"/>
            <a:r>
              <a:rPr lang="en-US" sz="2000" dirty="0"/>
              <a:t>Official </a:t>
            </a:r>
            <a:r>
              <a:rPr lang="en-US" sz="2000" dirty="0" smtClean="0"/>
              <a:t>Website </a:t>
            </a:r>
            <a:r>
              <a:rPr lang="en-US" sz="2000" dirty="0"/>
              <a:t>of the TAA Program</a:t>
            </a:r>
          </a:p>
          <a:p>
            <a:pPr lvl="2"/>
            <a:r>
              <a:rPr lang="en-US" sz="2000" dirty="0"/>
              <a:t>www.dol.gov/agencies/eta/tradeact</a:t>
            </a:r>
          </a:p>
          <a:p>
            <a:r>
              <a:rPr lang="en-US" sz="2400" b="1" dirty="0"/>
              <a:t>TEGL </a:t>
            </a:r>
            <a:r>
              <a:rPr lang="en-US" sz="2400" b="1" dirty="0" smtClean="0"/>
              <a:t>24-20</a:t>
            </a:r>
            <a:endParaRPr lang="en-US" sz="2400" b="1" dirty="0"/>
          </a:p>
          <a:p>
            <a:pPr lvl="1"/>
            <a:r>
              <a:rPr lang="en-US" sz="2000" dirty="0"/>
              <a:t>Reversion 2021 Operating Instructions</a:t>
            </a:r>
          </a:p>
          <a:p>
            <a:pPr lvl="2"/>
            <a:r>
              <a:rPr lang="en-US" sz="2000" dirty="0">
                <a:hlinkClick r:id="rId3"/>
              </a:rPr>
              <a:t>https://</a:t>
            </a:r>
            <a:r>
              <a:rPr lang="en-US" sz="2000" dirty="0" smtClean="0">
                <a:hlinkClick r:id="rId3"/>
              </a:rPr>
              <a:t>wdr.doleta.gov/directives/corr_doc.cfm?DOCN=6175</a:t>
            </a:r>
            <a:endParaRPr lang="en-US" sz="2000" dirty="0" smtClean="0"/>
          </a:p>
          <a:p>
            <a:r>
              <a:rPr lang="en-US" sz="2400" b="1" dirty="0" smtClean="0"/>
              <a:t>TEN 01-21</a:t>
            </a:r>
            <a:endParaRPr lang="en-US" sz="2400" b="1" dirty="0"/>
          </a:p>
          <a:p>
            <a:pPr lvl="1"/>
            <a:r>
              <a:rPr lang="en-US" sz="2000" dirty="0" smtClean="0"/>
              <a:t>Frequently Asked Questions Reversion 2021</a:t>
            </a:r>
            <a:endParaRPr lang="en-US" sz="2000" dirty="0"/>
          </a:p>
          <a:p>
            <a:pPr lvl="2"/>
            <a:r>
              <a:rPr lang="en-US" dirty="0" smtClean="0">
                <a:hlinkClick r:id="rId4"/>
              </a:rPr>
              <a:t>https://wdr.doleta.gov/directives/corr_doc.cfm?docn=6885</a:t>
            </a:r>
            <a:endParaRPr lang="en-US" dirty="0" smtClean="0"/>
          </a:p>
        </p:txBody>
      </p:sp>
    </p:spTree>
    <p:custDataLst>
      <p:tags r:id="rId1"/>
    </p:custDataLst>
    <p:extLst>
      <p:ext uri="{BB962C8B-B14F-4D97-AF65-F5344CB8AC3E}">
        <p14:creationId xmlns:p14="http://schemas.microsoft.com/office/powerpoint/2010/main" val="35475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805866" y="1216396"/>
            <a:ext cx="9500728" cy="4756150"/>
          </a:xfrm>
        </p:spPr>
        <p:txBody>
          <a:bodyPr>
            <a:noAutofit/>
          </a:bodyPr>
          <a:lstStyle/>
          <a:p>
            <a:r>
              <a:rPr lang="en-US" sz="2800" dirty="0"/>
              <a:t>Section 406 of TAARA 2015 included “reversion” and “sunset” provisions</a:t>
            </a:r>
          </a:p>
          <a:p>
            <a:pPr lvl="1"/>
            <a:r>
              <a:rPr lang="en-US" sz="2600" dirty="0"/>
              <a:t>These materials only address </a:t>
            </a:r>
            <a:r>
              <a:rPr lang="en-US" sz="2600" u="sng" dirty="0" smtClean="0"/>
              <a:t>reversion</a:t>
            </a:r>
          </a:p>
          <a:p>
            <a:r>
              <a:rPr lang="en-US" sz="2800" dirty="0" smtClean="0"/>
              <a:t>On </a:t>
            </a:r>
            <a:r>
              <a:rPr lang="en-US" sz="2800" b="1" dirty="0" smtClean="0"/>
              <a:t>July 1, 2021</a:t>
            </a:r>
            <a:r>
              <a:rPr lang="en-US" sz="2800" dirty="0" smtClean="0"/>
              <a:t>, TAA for Workers will revert to a modified version of the 2002 Program </a:t>
            </a:r>
          </a:p>
          <a:p>
            <a:pPr lvl="1"/>
            <a:r>
              <a:rPr lang="en-US" sz="2600" dirty="0" smtClean="0">
                <a:solidFill>
                  <a:schemeClr val="tx1"/>
                </a:solidFill>
              </a:rPr>
              <a:t>Program will be known as “Reversion 2021”</a:t>
            </a:r>
          </a:p>
          <a:p>
            <a:pPr lvl="1"/>
            <a:r>
              <a:rPr lang="en-US" sz="2600" dirty="0" smtClean="0">
                <a:solidFill>
                  <a:schemeClr val="tx1"/>
                </a:solidFill>
              </a:rPr>
              <a:t>The TAA Program </a:t>
            </a:r>
            <a:r>
              <a:rPr lang="en-US" sz="2600" i="1" dirty="0" smtClean="0">
                <a:solidFill>
                  <a:schemeClr val="tx1"/>
                </a:solidFill>
              </a:rPr>
              <a:t>does not expire </a:t>
            </a:r>
            <a:r>
              <a:rPr lang="en-US" sz="2600" dirty="0" smtClean="0">
                <a:solidFill>
                  <a:schemeClr val="tx1"/>
                </a:solidFill>
              </a:rPr>
              <a:t>on July 1, 2021</a:t>
            </a:r>
          </a:p>
          <a:p>
            <a:r>
              <a:rPr lang="en-US" sz="2800" dirty="0" smtClean="0"/>
              <a:t>TEGL 24-20 is the Operational Guidance for Reversion 2021</a:t>
            </a:r>
          </a:p>
          <a:p>
            <a:pPr lvl="1"/>
            <a:r>
              <a:rPr lang="en-US" sz="2600" b="1" i="1" dirty="0" smtClean="0"/>
              <a:t>20 CFR 618 applies unless impacted by Reversion 2021</a:t>
            </a:r>
            <a:endParaRPr lang="en-US" sz="2600" b="1" i="1" dirty="0"/>
          </a:p>
        </p:txBody>
      </p:sp>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smtClean="0"/>
              <a:t>Background</a:t>
            </a: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a:xfrm>
            <a:off x="9391650" y="6356351"/>
            <a:ext cx="1276350" cy="365125"/>
          </a:xfrm>
        </p:spPr>
        <p:txBody>
          <a:bodyPr/>
          <a:lstStyle/>
          <a:p>
            <a:fld id="{706D636C-90A3-4979-BA37-BAB384B22101}" type="slidenum">
              <a:rPr lang="en-US" smtClean="0"/>
              <a:pPr/>
              <a:t>5</a:t>
            </a:fld>
            <a:endParaRPr lang="en-US"/>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5</a:t>
            </a:fld>
            <a:endParaRPr lang="en-US" dirty="0"/>
          </a:p>
        </p:txBody>
      </p:sp>
    </p:spTree>
    <p:extLst>
      <p:ext uri="{BB962C8B-B14F-4D97-AF65-F5344CB8AC3E}">
        <p14:creationId xmlns:p14="http://schemas.microsoft.com/office/powerpoint/2010/main" val="49504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3" name="Text Placeholder 2"/>
          <p:cNvSpPr>
            <a:spLocks noGrp="1"/>
          </p:cNvSpPr>
          <p:nvPr>
            <p:ph type="body" idx="20"/>
          </p:nvPr>
        </p:nvSpPr>
        <p:spPr/>
        <p:txBody>
          <a:bodyPr/>
          <a:lstStyle/>
          <a:p>
            <a:endParaRPr lang="en-US"/>
          </a:p>
        </p:txBody>
      </p:sp>
    </p:spTree>
    <p:custDataLst>
      <p:tags r:id="rId1"/>
    </p:custDataLst>
    <p:extLst>
      <p:ext uri="{BB962C8B-B14F-4D97-AF65-F5344CB8AC3E}">
        <p14:creationId xmlns:p14="http://schemas.microsoft.com/office/powerpoint/2010/main" val="187369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0101" y="1405871"/>
            <a:ext cx="6553200" cy="1211824"/>
          </a:xfrm>
        </p:spPr>
        <p:txBody>
          <a:bodyPr anchor="b"/>
          <a:lstStyle/>
          <a:p>
            <a:r>
              <a:rPr lang="en-US" sz="3600" dirty="0" smtClean="0">
                <a:ln w="17780" cmpd="sng">
                  <a:noFill/>
                  <a:prstDash val="solid"/>
                  <a:miter lim="800000"/>
                </a:ln>
                <a:solidFill>
                  <a:schemeClr val="tx2"/>
                </a:solidFill>
                <a:ea typeface="ＭＳ Ｐゴシック"/>
              </a:rPr>
              <a:t>Group Eligibility under </a:t>
            </a:r>
            <a:br>
              <a:rPr lang="en-US" sz="3600" dirty="0" smtClean="0">
                <a:ln w="17780" cmpd="sng">
                  <a:noFill/>
                  <a:prstDash val="solid"/>
                  <a:miter lim="800000"/>
                </a:ln>
                <a:solidFill>
                  <a:schemeClr val="tx2"/>
                </a:solidFill>
                <a:ea typeface="ＭＳ Ｐゴシック"/>
              </a:rPr>
            </a:br>
            <a:r>
              <a:rPr lang="en-US" sz="3600" dirty="0" smtClean="0">
                <a:ln w="17780" cmpd="sng">
                  <a:noFill/>
                  <a:prstDash val="solid"/>
                  <a:miter lim="800000"/>
                </a:ln>
                <a:solidFill>
                  <a:schemeClr val="tx2"/>
                </a:solidFill>
                <a:ea typeface="ＭＳ Ｐゴシック"/>
              </a:rPr>
              <a:t>Reversion 2021</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a:xfrm>
            <a:off x="800100" y="3030071"/>
            <a:ext cx="6553200" cy="2994211"/>
          </a:xfrm>
        </p:spPr>
        <p:txBody>
          <a:bodyPr anchor="t">
            <a:normAutofit fontScale="70000" lnSpcReduction="20000"/>
          </a:bodyPr>
          <a:lstStyle/>
          <a:p>
            <a:pPr marL="571500" indent="-571500">
              <a:buFont typeface="Wingdings" panose="05000000000000000000" pitchFamily="2" charset="2"/>
              <a:buChar char="Ø"/>
            </a:pPr>
            <a:r>
              <a:rPr lang="en-US" sz="4000" dirty="0"/>
              <a:t>No Path to Certification for Service Sector Workers</a:t>
            </a:r>
          </a:p>
          <a:p>
            <a:pPr marL="571500" indent="-571500">
              <a:buFont typeface="Wingdings" panose="05000000000000000000" pitchFamily="2" charset="2"/>
              <a:buChar char="Ø"/>
            </a:pPr>
            <a:r>
              <a:rPr lang="en-US" sz="4000" dirty="0" smtClean="0"/>
              <a:t>ITC-based Certifications not Applicable</a:t>
            </a:r>
          </a:p>
          <a:p>
            <a:pPr marL="571500" indent="-571500">
              <a:buFont typeface="Wingdings" panose="05000000000000000000" pitchFamily="2" charset="2"/>
              <a:buChar char="Ø"/>
            </a:pPr>
            <a:r>
              <a:rPr lang="en-US" sz="4000" dirty="0" smtClean="0"/>
              <a:t>Shift-in-Production Criteria Conditional</a:t>
            </a:r>
          </a:p>
          <a:p>
            <a:pPr marL="571500" indent="-571500">
              <a:buFont typeface="Wingdings" panose="05000000000000000000" pitchFamily="2" charset="2"/>
              <a:buChar char="Ø"/>
            </a:pPr>
            <a:r>
              <a:rPr lang="en-US" sz="4000" dirty="0" smtClean="0"/>
              <a:t>Secondary Certifications Conditional</a:t>
            </a:r>
          </a:p>
          <a:p>
            <a:pPr marL="571500" indent="-571500">
              <a:buFont typeface="Wingdings" panose="05000000000000000000" pitchFamily="2" charset="2"/>
              <a:buChar char="Ø"/>
            </a:pPr>
            <a:r>
              <a:rPr lang="en-US" sz="4000" dirty="0" smtClean="0"/>
              <a:t>Reversion 2021 Petitions No. 98,000+</a:t>
            </a:r>
          </a:p>
          <a:p>
            <a:endParaRPr lang="en-US" dirty="0" smtClean="0"/>
          </a:p>
        </p:txBody>
      </p:sp>
      <p:sp>
        <p:nvSpPr>
          <p:cNvPr id="5" name="Slide Number Placeholder 4"/>
          <p:cNvSpPr>
            <a:spLocks noGrp="1"/>
          </p:cNvSpPr>
          <p:nvPr>
            <p:ph type="sldNum" sz="quarter" idx="12"/>
          </p:nvPr>
        </p:nvSpPr>
        <p:spPr/>
        <p:txBody>
          <a:bodyPr/>
          <a:lstStyle/>
          <a:p>
            <a:fld id="{01723B91-CE10-4F20-890A-0852E2246859}" type="slidenum">
              <a:rPr lang="en-US" smtClean="0"/>
              <a:pPr/>
              <a:t>6</a:t>
            </a:fld>
            <a:endParaRPr lang="en-US" dirty="0"/>
          </a:p>
        </p:txBody>
      </p:sp>
    </p:spTree>
    <p:extLst>
      <p:ext uri="{BB962C8B-B14F-4D97-AF65-F5344CB8AC3E}">
        <p14:creationId xmlns:p14="http://schemas.microsoft.com/office/powerpoint/2010/main" val="313742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Petition Quick Review</a:t>
            </a:r>
            <a:endParaRPr lang="en-US" sz="3600" dirty="0">
              <a:ln w="17780" cmpd="sng">
                <a:noFill/>
                <a:prstDash val="solid"/>
                <a:miter lim="800000"/>
              </a:ln>
              <a:solidFill>
                <a:schemeClr val="tx2"/>
              </a:solidFill>
              <a:ea typeface="ＭＳ Ｐゴシック"/>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406904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3200" dirty="0" smtClean="0">
                <a:solidFill>
                  <a:schemeClr val="tx1"/>
                </a:solidFill>
              </a:rPr>
              <a:t>State Agency – One-Stop Partner – Rapid Response</a:t>
            </a:r>
          </a:p>
          <a:p>
            <a:pPr marL="457200" indent="-457200">
              <a:buFont typeface="Arial" panose="020B0604020202020204" pitchFamily="34" charset="0"/>
              <a:buChar char="•"/>
            </a:pPr>
            <a:r>
              <a:rPr lang="en-US" sz="3200" dirty="0" smtClean="0">
                <a:solidFill>
                  <a:schemeClr val="tx1"/>
                </a:solidFill>
              </a:rPr>
              <a:t>Union</a:t>
            </a:r>
          </a:p>
          <a:p>
            <a:pPr marL="457200" indent="-457200">
              <a:buFont typeface="Arial" panose="020B0604020202020204" pitchFamily="34" charset="0"/>
              <a:buChar char="•"/>
            </a:pPr>
            <a:r>
              <a:rPr lang="en-US" sz="3200" dirty="0" smtClean="0">
                <a:solidFill>
                  <a:schemeClr val="tx1"/>
                </a:solidFill>
              </a:rPr>
              <a:t>Employer (Firm)</a:t>
            </a:r>
          </a:p>
          <a:p>
            <a:pPr marL="457200" indent="-457200">
              <a:buFont typeface="Arial" panose="020B0604020202020204" pitchFamily="34" charset="0"/>
              <a:buChar char="•"/>
            </a:pPr>
            <a:r>
              <a:rPr lang="en-US" sz="3200" dirty="0" smtClean="0">
                <a:solidFill>
                  <a:schemeClr val="tx1"/>
                </a:solidFill>
              </a:rPr>
              <a:t>Group of </a:t>
            </a:r>
            <a:r>
              <a:rPr lang="en-US" sz="3200" b="1" u="sng" dirty="0" smtClean="0">
                <a:solidFill>
                  <a:schemeClr val="tx1"/>
                </a:solidFill>
              </a:rPr>
              <a:t>2</a:t>
            </a:r>
            <a:r>
              <a:rPr lang="en-US" sz="3200" dirty="0" smtClean="0">
                <a:solidFill>
                  <a:schemeClr val="tx1"/>
                </a:solidFill>
              </a:rPr>
              <a:t> Workers</a:t>
            </a:r>
          </a:p>
          <a:p>
            <a:pPr marL="457200" indent="-457200">
              <a:buFont typeface="Arial" panose="020B0604020202020204" pitchFamily="34" charset="0"/>
              <a:buChar char="•"/>
            </a:pPr>
            <a:r>
              <a:rPr lang="en-US" sz="3200" dirty="0" smtClean="0">
                <a:solidFill>
                  <a:schemeClr val="tx1"/>
                </a:solidFill>
              </a:rPr>
              <a:t>Or a “duly authorized representative”</a:t>
            </a:r>
          </a:p>
        </p:txBody>
      </p:sp>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dirty="0"/>
          </a:p>
        </p:txBody>
      </p:sp>
      <p:sp>
        <p:nvSpPr>
          <p:cNvPr id="4" name="Title 3"/>
          <p:cNvSpPr>
            <a:spLocks noGrp="1"/>
          </p:cNvSpPr>
          <p:nvPr>
            <p:ph type="title"/>
          </p:nvPr>
        </p:nvSpPr>
        <p:spPr/>
        <p:txBody>
          <a:bodyPr/>
          <a:lstStyle/>
          <a:p>
            <a:r>
              <a:rPr lang="en-US" dirty="0" smtClean="0"/>
              <a:t>Who Can File? </a:t>
            </a:r>
            <a:endParaRPr lang="en-US" dirty="0"/>
          </a:p>
        </p:txBody>
      </p:sp>
    </p:spTree>
    <p:extLst>
      <p:ext uri="{BB962C8B-B14F-4D97-AF65-F5344CB8AC3E}">
        <p14:creationId xmlns:p14="http://schemas.microsoft.com/office/powerpoint/2010/main" val="77226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00000"/>
              </a:lnSpc>
              <a:spcBef>
                <a:spcPts val="0"/>
              </a:spcBef>
            </a:pPr>
            <a:r>
              <a:rPr lang="en-US" dirty="0" smtClean="0">
                <a:solidFill>
                  <a:schemeClr val="tx1"/>
                </a:solidFill>
              </a:rPr>
              <a:t>Online: </a:t>
            </a:r>
            <a:r>
              <a:rPr lang="en-US" dirty="0" smtClean="0">
                <a:solidFill>
                  <a:schemeClr val="tx1"/>
                </a:solidFill>
                <a:hlinkClick r:id="rId3"/>
              </a:rPr>
              <a:t>www.dol.gov/agencies/eta/tradeact</a:t>
            </a:r>
            <a:r>
              <a:rPr lang="en-US" dirty="0" smtClean="0">
                <a:solidFill>
                  <a:schemeClr val="tx1"/>
                </a:solidFill>
              </a:rPr>
              <a:t> </a:t>
            </a:r>
          </a:p>
          <a:p>
            <a:pPr>
              <a:lnSpc>
                <a:spcPct val="100000"/>
              </a:lnSpc>
              <a:spcBef>
                <a:spcPts val="0"/>
              </a:spcBef>
            </a:pPr>
            <a:r>
              <a:rPr lang="en-US" dirty="0" smtClean="0">
                <a:solidFill>
                  <a:schemeClr val="tx1"/>
                </a:solidFill>
              </a:rPr>
              <a:t>Via email: </a:t>
            </a:r>
            <a:r>
              <a:rPr lang="en-US" dirty="0" smtClean="0">
                <a:solidFill>
                  <a:schemeClr val="tx1"/>
                </a:solidFill>
                <a:hlinkClick r:id="rId4"/>
              </a:rPr>
              <a:t>taa.petition@dol.gov</a:t>
            </a:r>
            <a:r>
              <a:rPr lang="en-US" dirty="0" smtClean="0">
                <a:solidFill>
                  <a:schemeClr val="tx1"/>
                </a:solidFill>
              </a:rPr>
              <a:t> </a:t>
            </a:r>
          </a:p>
          <a:p>
            <a:pPr>
              <a:lnSpc>
                <a:spcPct val="100000"/>
              </a:lnSpc>
              <a:spcBef>
                <a:spcPts val="0"/>
              </a:spcBef>
            </a:pPr>
            <a:r>
              <a:rPr lang="en-US" dirty="0" smtClean="0">
                <a:solidFill>
                  <a:schemeClr val="tx1"/>
                </a:solidFill>
              </a:rPr>
              <a:t>Via fax: </a:t>
            </a:r>
            <a:r>
              <a:rPr lang="en-US" b="0" dirty="0" smtClean="0">
                <a:solidFill>
                  <a:schemeClr val="tx1"/>
                </a:solidFill>
              </a:rPr>
              <a:t>(202) 693-3986</a:t>
            </a:r>
          </a:p>
          <a:p>
            <a:pPr>
              <a:lnSpc>
                <a:spcPct val="100000"/>
              </a:lnSpc>
              <a:spcBef>
                <a:spcPts val="0"/>
              </a:spcBef>
            </a:pPr>
            <a:r>
              <a:rPr lang="en-US" dirty="0" smtClean="0">
                <a:solidFill>
                  <a:schemeClr val="tx1"/>
                </a:solidFill>
              </a:rPr>
              <a:t>Via mail: </a:t>
            </a:r>
          </a:p>
          <a:p>
            <a:pPr marL="0" indent="0">
              <a:lnSpc>
                <a:spcPct val="100000"/>
              </a:lnSpc>
              <a:spcBef>
                <a:spcPts val="0"/>
              </a:spcBef>
              <a:buNone/>
            </a:pPr>
            <a:r>
              <a:rPr lang="en-US" dirty="0" smtClean="0">
                <a:solidFill>
                  <a:schemeClr val="tx1"/>
                </a:solidFill>
              </a:rPr>
              <a:t>	</a:t>
            </a:r>
            <a:r>
              <a:rPr lang="en-US" b="0" dirty="0">
                <a:solidFill>
                  <a:schemeClr val="tx1"/>
                </a:solidFill>
              </a:rPr>
              <a:t>U.S. Department of Labor,</a:t>
            </a:r>
            <a:br>
              <a:rPr lang="en-US" b="0" dirty="0">
                <a:solidFill>
                  <a:schemeClr val="tx1"/>
                </a:solidFill>
              </a:rPr>
            </a:br>
            <a:r>
              <a:rPr lang="en-US" b="0" dirty="0" smtClean="0">
                <a:solidFill>
                  <a:schemeClr val="tx1"/>
                </a:solidFill>
              </a:rPr>
              <a:t>	Office </a:t>
            </a:r>
            <a:r>
              <a:rPr lang="en-US" b="0" dirty="0">
                <a:solidFill>
                  <a:schemeClr val="tx1"/>
                </a:solidFill>
              </a:rPr>
              <a:t>of Trade Adjustment Assistance</a:t>
            </a:r>
            <a:br>
              <a:rPr lang="en-US" b="0" dirty="0">
                <a:solidFill>
                  <a:schemeClr val="tx1"/>
                </a:solidFill>
              </a:rPr>
            </a:br>
            <a:r>
              <a:rPr lang="en-US" b="0" dirty="0" smtClean="0">
                <a:solidFill>
                  <a:schemeClr val="tx1"/>
                </a:solidFill>
              </a:rPr>
              <a:t>	200 </a:t>
            </a:r>
            <a:r>
              <a:rPr lang="en-US" b="0" dirty="0">
                <a:solidFill>
                  <a:schemeClr val="tx1"/>
                </a:solidFill>
              </a:rPr>
              <a:t>Constitution </a:t>
            </a:r>
            <a:r>
              <a:rPr lang="en-US" b="0" dirty="0" smtClean="0">
                <a:solidFill>
                  <a:schemeClr val="tx1"/>
                </a:solidFill>
              </a:rPr>
              <a:t>Ave NW</a:t>
            </a:r>
            <a:br>
              <a:rPr lang="en-US" b="0" dirty="0" smtClean="0">
                <a:solidFill>
                  <a:schemeClr val="tx1"/>
                </a:solidFill>
              </a:rPr>
            </a:br>
            <a:r>
              <a:rPr lang="en-US" b="0" dirty="0" smtClean="0">
                <a:solidFill>
                  <a:schemeClr val="tx1"/>
                </a:solidFill>
              </a:rPr>
              <a:t>	Room </a:t>
            </a:r>
            <a:r>
              <a:rPr lang="en-US" b="0" dirty="0">
                <a:solidFill>
                  <a:schemeClr val="tx1"/>
                </a:solidFill>
              </a:rPr>
              <a:t>N-5428</a:t>
            </a:r>
            <a:br>
              <a:rPr lang="en-US" b="0" dirty="0">
                <a:solidFill>
                  <a:schemeClr val="tx1"/>
                </a:solidFill>
              </a:rPr>
            </a:br>
            <a:r>
              <a:rPr lang="en-US" b="0" dirty="0" smtClean="0">
                <a:solidFill>
                  <a:schemeClr val="tx1"/>
                </a:solidFill>
              </a:rPr>
              <a:t>	Washington</a:t>
            </a:r>
            <a:r>
              <a:rPr lang="en-US" b="0" dirty="0">
                <a:solidFill>
                  <a:schemeClr val="tx1"/>
                </a:solidFill>
              </a:rPr>
              <a:t>, DC 20210</a:t>
            </a:r>
          </a:p>
          <a:p>
            <a:pPr marL="0" indent="0">
              <a:lnSpc>
                <a:spcPct val="100000"/>
              </a:lnSpc>
              <a:spcBef>
                <a:spcPts val="0"/>
              </a:spcBef>
              <a:buNone/>
            </a:pPr>
            <a:endParaRPr lang="en-US" dirty="0" smtClean="0">
              <a:solidFill>
                <a:schemeClr val="tx1"/>
              </a:solidFill>
            </a:endParaRPr>
          </a:p>
          <a:p>
            <a:pPr marL="0" indent="0">
              <a:lnSpc>
                <a:spcPct val="100000"/>
              </a:lnSpc>
              <a:spcBef>
                <a:spcPts val="0"/>
              </a:spcBef>
              <a:buNone/>
            </a:pPr>
            <a:endParaRPr lang="en-US" dirty="0" smtClean="0">
              <a:solidFill>
                <a:schemeClr val="tx1"/>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dirty="0"/>
          </a:p>
        </p:txBody>
      </p:sp>
      <p:sp>
        <p:nvSpPr>
          <p:cNvPr id="4" name="Title 3"/>
          <p:cNvSpPr>
            <a:spLocks noGrp="1"/>
          </p:cNvSpPr>
          <p:nvPr>
            <p:ph type="title"/>
          </p:nvPr>
        </p:nvSpPr>
        <p:spPr/>
        <p:txBody>
          <a:bodyPr/>
          <a:lstStyle/>
          <a:p>
            <a:r>
              <a:rPr lang="en-US" dirty="0" smtClean="0"/>
              <a:t>How to File</a:t>
            </a:r>
            <a:endParaRPr lang="en-US" dirty="0"/>
          </a:p>
        </p:txBody>
      </p:sp>
    </p:spTree>
    <p:extLst>
      <p:ext uri="{BB962C8B-B14F-4D97-AF65-F5344CB8AC3E}">
        <p14:creationId xmlns:p14="http://schemas.microsoft.com/office/powerpoint/2010/main" val="3106708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Value>1</Value>
    </Site>
    <SubCategory xmlns="9352c220-c5aa-4176-b310-478a54cdcce0">43</SubCategory>
    <SkillLevel xmlns="9352c220-c5aa-4176-b310-478a54cdcce0">
      <Value>All Levels</Value>
    </SkillLevel>
    <Audience xmlns="9352c220-c5aa-4176-b310-478a54cdcce0">
      <Value>3</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Presentations</Value>
    </DocumentType>
    <TaxCatchAll xmlns="6e83a1a5-9dab-4521-85db-ea3c8196acb3"/>
    <Description0 xmlns="9352c220-c5aa-4176-b310-478a54cdcce0">TAA Reversion 2021 - GPS Set Slim</Description0>
    <GradeLevel xmlns="9352c220-c5aa-4176-b310-478a54cdcce0">
      <Value>&gt;12 Postsecondary</Value>
    </GradeLevel>
  </documentManagement>
</p:properti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6F43CDD6-7D7F-4EBA-9710-EE9072C495F1}"/>
</file>

<file path=customXml/itemProps3.xml><?xml version="1.0" encoding="utf-8"?>
<ds:datastoreItem xmlns:ds="http://schemas.openxmlformats.org/officeDocument/2006/customXml" ds:itemID="{F3590ACB-CB8C-4F80-B334-729C76EE5F3E}"/>
</file>

<file path=customXml/itemProps4.xml><?xml version="1.0" encoding="utf-8"?>
<ds:datastoreItem xmlns:ds="http://schemas.openxmlformats.org/officeDocument/2006/customXml" ds:itemID="{888E8FB4-F679-43D9-92F8-AF12714C1014}"/>
</file>

<file path=docProps/app.xml><?xml version="1.0" encoding="utf-8"?>
<Properties xmlns="http://schemas.openxmlformats.org/officeDocument/2006/extended-properties" xmlns:vt="http://schemas.openxmlformats.org/officeDocument/2006/docPropsVTypes">
  <TotalTime>3134</TotalTime>
  <Words>3767</Words>
  <Application>Microsoft Office PowerPoint</Application>
  <PresentationFormat>Widescreen</PresentationFormat>
  <Paragraphs>863</Paragraphs>
  <Slides>50</Slides>
  <Notes>35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50</vt:i4>
      </vt:variant>
    </vt:vector>
  </HeadingPairs>
  <TitlesOfParts>
    <vt:vector size="64" baseType="lpstr">
      <vt:lpstr>ＭＳ Ｐゴシック</vt: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Trade Adjustment Assistance for Workers: Reversion 2021</vt:lpstr>
      <vt:lpstr>Learning Objectives</vt:lpstr>
      <vt:lpstr>Acronyms in Today’s Summary</vt:lpstr>
      <vt:lpstr>Background</vt:lpstr>
      <vt:lpstr>Background</vt:lpstr>
      <vt:lpstr>Group Eligibility under  Reversion 2021</vt:lpstr>
      <vt:lpstr>Petition Quick Review</vt:lpstr>
      <vt:lpstr>Who Can File? </vt:lpstr>
      <vt:lpstr>How to File</vt:lpstr>
      <vt:lpstr>Elements of Quality Petitions</vt:lpstr>
      <vt:lpstr>Certification Criteria</vt:lpstr>
      <vt:lpstr>How Certification Criteria is Different Under Reversion 2021</vt:lpstr>
      <vt:lpstr>Certification Criteria Reversion 2021</vt:lpstr>
      <vt:lpstr>Alternative Trade Adjustment Assistance (ATAA)</vt:lpstr>
      <vt:lpstr>TAA Program Worker Group Eligibility Matrix</vt:lpstr>
      <vt:lpstr>Employment &amp; Case Management / Employment Services</vt:lpstr>
      <vt:lpstr>Employment Services</vt:lpstr>
      <vt:lpstr>Initial Assessments</vt:lpstr>
      <vt:lpstr>Other Employment and Case Management Services</vt:lpstr>
      <vt:lpstr>WIOA Dislocated Worker Co-Enrollment</vt:lpstr>
      <vt:lpstr>Rapid Response / Appropriate Career Services</vt:lpstr>
      <vt:lpstr>Employment Services – Available Funding Sources</vt:lpstr>
      <vt:lpstr>Job Search Allowances &amp;  Relocation Allowances</vt:lpstr>
      <vt:lpstr>Job Search and Relocation Allowances</vt:lpstr>
      <vt:lpstr>Job Search / Relocation Matrix</vt:lpstr>
      <vt:lpstr>Training</vt:lpstr>
      <vt:lpstr>Training under Reversion 2021</vt:lpstr>
      <vt:lpstr>Work-Based Training</vt:lpstr>
      <vt:lpstr>TAA Program Training Matrix</vt:lpstr>
      <vt:lpstr>Alternative Trade Adjustment Assistance</vt:lpstr>
      <vt:lpstr>ATAA</vt:lpstr>
      <vt:lpstr>ATAA / RTAA Matrix</vt:lpstr>
      <vt:lpstr>Trade Readjustment Allowances (TRA)</vt:lpstr>
      <vt:lpstr>TRA Benefits and Deadlines</vt:lpstr>
      <vt:lpstr>TRA Provisions</vt:lpstr>
      <vt:lpstr>Additional / Completion TRA Matrix</vt:lpstr>
      <vt:lpstr>TRA Deadline Related Provisions Matrix</vt:lpstr>
      <vt:lpstr>Alternative Trade Adjustment Assistance (ATAA)</vt:lpstr>
      <vt:lpstr>ATAA</vt:lpstr>
      <vt:lpstr>ATAA</vt:lpstr>
      <vt:lpstr>Administrative Provisions</vt:lpstr>
      <vt:lpstr>Administrative Provisions</vt:lpstr>
      <vt:lpstr>Overpayments</vt:lpstr>
      <vt:lpstr>Funding / Allowable Costs </vt:lpstr>
      <vt:lpstr>Funding / Allowable Costs</vt:lpstr>
      <vt:lpstr>Funding Summary</vt:lpstr>
      <vt:lpstr>Wrapping Up</vt:lpstr>
      <vt:lpstr>TAA Program Major Elements Matrix</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 Reversion 2021 - GPS Set Slim</dc:title>
  <dc:creator>Cheryl Robbins</dc:creator>
  <cp:keywords/>
  <cp:lastModifiedBy>ETA</cp:lastModifiedBy>
  <cp:revision>327</cp:revision>
  <dcterms:created xsi:type="dcterms:W3CDTF">2019-06-21T16:58:05Z</dcterms:created>
  <dcterms:modified xsi:type="dcterms:W3CDTF">2021-07-12T11:40:27Z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0x010100BF6E2995232B444AAB6157EDEECAC17B</vt:lpwstr>
  </property>
  <property fmtid="{D5CDD505-2E9C-101B-9397-08002B2CF9AE}" pid="5" name="TaxKeyword">
    <vt:lpwstr/>
  </property>
</Properties>
</file>