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handoutMasterIdLst>
    <p:handoutMasterId r:id="rId19"/>
  </p:handoutMasterIdLst>
  <p:sldIdLst>
    <p:sldId id="261" r:id="rId2"/>
    <p:sldId id="628" r:id="rId3"/>
    <p:sldId id="629" r:id="rId4"/>
    <p:sldId id="630" r:id="rId5"/>
    <p:sldId id="631" r:id="rId6"/>
    <p:sldId id="633" r:id="rId7"/>
    <p:sldId id="632" r:id="rId8"/>
    <p:sldId id="634" r:id="rId9"/>
    <p:sldId id="626" r:id="rId10"/>
    <p:sldId id="635" r:id="rId11"/>
    <p:sldId id="636" r:id="rId12"/>
    <p:sldId id="638" r:id="rId13"/>
    <p:sldId id="639" r:id="rId14"/>
    <p:sldId id="640" r:id="rId15"/>
    <p:sldId id="641" r:id="rId16"/>
    <p:sldId id="394" r:id="rId17"/>
  </p:sldIdLst>
  <p:sldSz cx="9144000" cy="6858000" type="screen4x3"/>
  <p:notesSz cx="7315200" cy="9601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nisch, Kimberly D" initials="HKD" lastIdx="8" clrIdx="0">
    <p:extLst>
      <p:ext uri="{19B8F6BF-5375-455C-9EA6-DF929625EA0E}">
        <p15:presenceInfo xmlns:p15="http://schemas.microsoft.com/office/powerpoint/2012/main" userId="S::kimberly.heinisch@siu.edu::c2d6ef3e-9462-40d2-b2f5-827b0e33da1a" providerId="AD"/>
      </p:ext>
    </p:extLst>
  </p:cmAuthor>
  <p:cmAuthor id="2" name="Marcus Lathan" initials="ML" lastIdx="1" clrIdx="1">
    <p:extLst>
      <p:ext uri="{19B8F6BF-5375-455C-9EA6-DF929625EA0E}">
        <p15:presenceInfo xmlns:p15="http://schemas.microsoft.com/office/powerpoint/2012/main" userId="S-1-5-21-333011718-4286867154-279937766-14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E5333"/>
    <a:srgbClr val="4D4D4D"/>
    <a:srgbClr val="D14C27"/>
    <a:srgbClr val="1E2171"/>
    <a:srgbClr val="1C498B"/>
    <a:srgbClr val="00615B"/>
    <a:srgbClr val="F6F8FA"/>
    <a:srgbClr val="303745"/>
    <a:srgbClr val="F58025"/>
    <a:srgbClr val="C5C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6727" autoAdjust="0"/>
  </p:normalViewPr>
  <p:slideViewPr>
    <p:cSldViewPr snapToGrid="0" showGuides="1">
      <p:cViewPr varScale="1">
        <p:scale>
          <a:sx n="98" d="100"/>
          <a:sy n="98" d="100"/>
        </p:scale>
        <p:origin x="22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28"/>
    </p:cViewPr>
  </p:sorterViewPr>
  <p:notesViewPr>
    <p:cSldViewPr snapToGrid="0" showGuides="1">
      <p:cViewPr varScale="1">
        <p:scale>
          <a:sx n="81" d="100"/>
          <a:sy n="81" d="100"/>
        </p:scale>
        <p:origin x="195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CF01BD6-766B-4D19-B75E-7E6A037A6BFB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98D3C34-4FAE-4634-9621-7C1A1531823B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9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56E7046-DE4F-0A49-A5D9-1A3B2F5BA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1F6FDE6-65F0-9041-A1D4-82C1AC416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73E8B-1D2A-B241-9CB5-BFDA05123263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1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12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72B3E9-20CA-BA46-A89A-02FBF1AB9991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493A59-A009-F34B-9AD8-A673A208C1CC}"/>
              </a:ext>
            </a:extLst>
          </p:cNvPr>
          <p:cNvSpPr txBox="1"/>
          <p:nvPr userDrawn="1"/>
        </p:nvSpPr>
        <p:spPr>
          <a:xfrm>
            <a:off x="5181600" y="6297123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1790B-1E4F-3B4F-AD32-8BC1BF08A162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7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9489B8-D70A-2C4B-9339-02FC12D9C9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8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84A807-FE08-7F4C-A4CB-EB585EFFBE3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2120015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4311469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4311469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64B377F-598C-7D43-AC31-2A6886AA3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2CC2ABB-C44C-CA4F-97C9-5F71B7B6A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AE139-211F-0C42-9F4B-85DFB65FCB4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A6322F-23C5-EB4B-A7C5-F6F6A8D55105}"/>
              </a:ext>
            </a:extLst>
          </p:cNvPr>
          <p:cNvSpPr txBox="1"/>
          <p:nvPr userDrawn="1"/>
        </p:nvSpPr>
        <p:spPr>
          <a:xfrm>
            <a:off x="5181600" y="6297123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9602B-7BC0-AA47-88B7-E243181EF231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3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7A4C18-8E88-FF42-8E68-9885D11A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24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790A3C-E5CE-8D49-AAAE-156FFDD3612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2121027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2121027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2121027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1600" y="6297123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Illinois workNet</a:t>
            </a:r>
            <a:r>
              <a:rPr lang="en-US" sz="800" b="0" spc="0" baseline="3000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6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C8CDFF-9F4E-D941-99E5-C9CFFCC708D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17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B49551-9295-E947-800A-9A504B6DA1A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extLst>
      <p:ext uri="{BB962C8B-B14F-4D97-AF65-F5344CB8AC3E}">
        <p14:creationId xmlns:p14="http://schemas.microsoft.com/office/powerpoint/2010/main" val="17520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3" y="4171694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301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62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028C285-0AD5-4E49-8418-334AAEA88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486197D-2DB5-9D47-9406-78588F99E6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DE2AF-CFE4-784D-934E-43E5E23BE15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31F7B9-C5EB-4749-BD5B-F0881C2619D0}"/>
              </a:ext>
            </a:extLst>
          </p:cNvPr>
          <p:cNvSpPr txBox="1"/>
          <p:nvPr userDrawn="1"/>
        </p:nvSpPr>
        <p:spPr>
          <a:xfrm>
            <a:off x="5181600" y="6297123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0823-CB42-9C4E-831A-345865AFE106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8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DAA878-6585-C44A-83AF-A6E5394755D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19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E7FB72-67FA-C447-A754-5DF4182E8D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extLst>
      <p:ext uri="{BB962C8B-B14F-4D97-AF65-F5344CB8AC3E}">
        <p14:creationId xmlns:p14="http://schemas.microsoft.com/office/powerpoint/2010/main" val="12952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11" r:id="rId12"/>
    <p:sldLayoutId id="2147483673" r:id="rId13"/>
    <p:sldLayoutId id="2147483690" r:id="rId14"/>
    <p:sldLayoutId id="2147483691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www.youtube.com/illinoisworknet" TargetMode="External"/><Relationship Id="rId18" Type="http://schemas.openxmlformats.org/officeDocument/2006/relationships/image" Target="../media/image23.emf"/><Relationship Id="rId3" Type="http://schemas.openxmlformats.org/officeDocument/2006/relationships/hyperlink" Target="https://www.pinterest.com/illinoisworknet/" TargetMode="External"/><Relationship Id="rId21" Type="http://schemas.openxmlformats.org/officeDocument/2006/relationships/image" Target="../media/image25.png"/><Relationship Id="rId7" Type="http://schemas.openxmlformats.org/officeDocument/2006/relationships/hyperlink" Target="https://www.linkedin.com/company/illinois-worknet" TargetMode="External"/><Relationship Id="rId12" Type="http://schemas.openxmlformats.org/officeDocument/2006/relationships/image" Target="../media/image20.png"/><Relationship Id="rId17" Type="http://schemas.openxmlformats.org/officeDocument/2006/relationships/hyperlink" Target="https://www.illinoisworknet.com/explorecareers" TargetMode="External"/><Relationship Id="rId2" Type="http://schemas.openxmlformats.org/officeDocument/2006/relationships/image" Target="../media/image15.png"/><Relationship Id="rId16" Type="http://schemas.openxmlformats.org/officeDocument/2006/relationships/hyperlink" Target="https://www.illinoisworknet.com/" TargetMode="External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hyperlink" Target="https://www.facebook.com/illinois.worknet" TargetMode="External"/><Relationship Id="rId5" Type="http://schemas.openxmlformats.org/officeDocument/2006/relationships/hyperlink" Target="https://www.linkedin.com/groups/4794123/" TargetMode="External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hyperlink" Target="https://www.illinoisworknet.com/News/_layouts/15/listfeed.aspx?List=%7b8A063B1D-128E-454C-9670-8993606DDDCD%7d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twitter.com/ILworknet" TargetMode="External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inoisworknet.com/Connect/Pages/LocationSearch.aspx" TargetMode="External"/><Relationship Id="rId2" Type="http://schemas.openxmlformats.org/officeDocument/2006/relationships/hyperlink" Target="http://www.illinoisworknet.com/Connect/Pages/EventsCalendar.aspx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illinoisworknet.com/UpdatesHelp/Pages/SuccessStories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llinoisworkNet.com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inoisworknet.com/pages/article.aspx?articleID=206" TargetMode="External"/><Relationship Id="rId2" Type="http://schemas.openxmlformats.org/officeDocument/2006/relationships/hyperlink" Target="https://www.illinoisworknet.com/Connect/Pages/LocationSearch.aspx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llinoisworknet.com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203DD0-62BA-0549-9D21-64941AE66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63" y="2831660"/>
            <a:ext cx="9287122" cy="1794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79869"/>
            <a:ext cx="9144000" cy="820882"/>
          </a:xfrm>
          <a:prstGeom prst="rect">
            <a:avLst/>
          </a:prstGeom>
          <a:solidFill>
            <a:srgbClr val="303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01650" y="3236267"/>
            <a:ext cx="510889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spc="50" dirty="0">
                <a:solidFill>
                  <a:schemeClr val="bg1"/>
                </a:solidFill>
                <a:ea typeface="Segoe UI Symbol" panose="020B0502040204020203" pitchFamily="34" charset="0"/>
              </a:rPr>
              <a:t>Illinois workNet</a:t>
            </a:r>
          </a:p>
          <a:p>
            <a:pPr algn="ctr"/>
            <a:r>
              <a:rPr lang="en-US" sz="3200" b="1" spc="50" dirty="0">
                <a:solidFill>
                  <a:schemeClr val="bg1"/>
                </a:solidFill>
                <a:ea typeface="Segoe UI Symbol" panose="020B0502040204020203" pitchFamily="34" charset="0"/>
              </a:rPr>
              <a:t>Service Finder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3058903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022" y="5244061"/>
            <a:ext cx="886795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Segoe UI Symbol" panose="020B0502040204020203" pitchFamily="34" charset="0"/>
              </a:rPr>
              <a:t>September 2020</a:t>
            </a:r>
          </a:p>
          <a:p>
            <a:pPr algn="ctr"/>
            <a:endParaRPr lang="en-US" sz="900" dirty="0">
              <a:solidFill>
                <a:schemeClr val="bg1"/>
              </a:solidFill>
              <a:ea typeface="Segoe UI Symbol" panose="020B0502040204020203" pitchFamily="34" charset="0"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The Illinois workNet® Center System, an American Job Center, is an equal opportunity employer/program. Auxiliary aids and services are available upon request to individuals with disabilities. All voice telephone numbers may be reached by persons using TTY/TDD equipment by calling TTY (800) 526-0844 or 711. This workforce product was funded by a grant awarded by the U.S. Department of Labor’s Employment and Training Administration. For more information please refer to the footer at the bottom of any webpage at illinoisworknet.com.</a:t>
            </a:r>
            <a:endParaRPr lang="en-US" sz="400" dirty="0">
              <a:solidFill>
                <a:schemeClr val="bg1"/>
              </a:solidFill>
              <a:ea typeface="Segoe UI Symbol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715C54-211F-4042-B275-1BFD9C599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32" y="1256888"/>
            <a:ext cx="2599538" cy="14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C80230-B99F-444F-8FC2-A8A164FC4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Illinois workNet service finder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DD3C7A5-B0A4-4222-A955-336EBA6B5818}"/>
              </a:ext>
            </a:extLst>
          </p:cNvPr>
          <p:cNvSpPr txBox="1">
            <a:spLocks/>
          </p:cNvSpPr>
          <p:nvPr/>
        </p:nvSpPr>
        <p:spPr>
          <a:xfrm>
            <a:off x="584202" y="1428935"/>
            <a:ext cx="7953374" cy="5114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>
              <a:latin typeface="Calibri (Body)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Calibri (Body)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</a:rPr>
              <a:t>Both job seekers and businesses may contact your center by using the Service Finder search and seeing your contact information.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Calibri (Body)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</a:rPr>
              <a:t>If they have questions you or someone in your office are unable to answer, you can also use the search to see if there’s another location you can refer them to.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51511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C80230-B99F-444F-8FC2-A8A164FC4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Illinois workNet service finder:</a:t>
            </a:r>
            <a:r>
              <a:rPr lang="en-US" dirty="0">
                <a:solidFill>
                  <a:schemeClr val="accent2"/>
                </a:solidFill>
              </a:rPr>
              <a:t> search Filters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2452E-ED23-4725-8921-32D21F4F0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214562"/>
            <a:ext cx="8743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C80230-B99F-444F-8FC2-A8A164FC4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Illinois workNet service finder:</a:t>
            </a:r>
            <a:r>
              <a:rPr lang="en-US" dirty="0">
                <a:solidFill>
                  <a:schemeClr val="accent2"/>
                </a:solidFill>
              </a:rPr>
              <a:t> search Filters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2460F-3976-4C4D-BF6C-6DBE93E86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0"/>
          <a:stretch/>
        </p:blipFill>
        <p:spPr>
          <a:xfrm>
            <a:off x="266700" y="2481942"/>
            <a:ext cx="8610600" cy="19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C80230-B99F-444F-8FC2-A8A164FC4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Illinois workNet service finder:</a:t>
            </a:r>
            <a:r>
              <a:rPr lang="en-US" dirty="0">
                <a:solidFill>
                  <a:schemeClr val="accent2"/>
                </a:solidFill>
              </a:rPr>
              <a:t> search Filters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4E28CE-73EF-4502-A065-9BF4D0232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41"/>
          <a:stretch/>
        </p:blipFill>
        <p:spPr>
          <a:xfrm>
            <a:off x="584202" y="1460303"/>
            <a:ext cx="2846975" cy="4708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153B62-3EFE-4DC9-9A53-B5D3AD9F7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6" t="-1407" r="73542" b="1407"/>
          <a:stretch/>
        </p:blipFill>
        <p:spPr>
          <a:xfrm>
            <a:off x="4855994" y="1460303"/>
            <a:ext cx="1856638" cy="2902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AEA5EA-4B6D-40B2-BBF8-9E67684D1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637" y="4995928"/>
            <a:ext cx="5036576" cy="118730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FE290EF-503C-4F02-9911-D3F62DA86DEF}"/>
              </a:ext>
            </a:extLst>
          </p:cNvPr>
          <p:cNvSpPr/>
          <p:nvPr/>
        </p:nvSpPr>
        <p:spPr>
          <a:xfrm rot="1540525">
            <a:off x="2535871" y="4706276"/>
            <a:ext cx="1277262" cy="238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2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AE1E88-E095-4F45-BB3E-8BF1F136E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Search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3E5A1-8D4D-4D16-9F75-47001CB9D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35" y="1484810"/>
            <a:ext cx="5992129" cy="49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AE1E88-E095-4F45-BB3E-8BF1F136E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Managing site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615EB-4679-416C-8063-7A21C0DAFFC8}"/>
              </a:ext>
            </a:extLst>
          </p:cNvPr>
          <p:cNvSpPr txBox="1"/>
          <p:nvPr/>
        </p:nvSpPr>
        <p:spPr>
          <a:xfrm>
            <a:off x="584202" y="1278801"/>
            <a:ext cx="82462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Once your site is approved, the designated primary and secondary contacts (if applicable) can manage service or referral information at any time. </a:t>
            </a:r>
          </a:p>
          <a:p>
            <a:pPr algn="l"/>
            <a:endParaRPr lang="en-US" sz="12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We understand that accurate information is important, so we will send out an automatic email notice every six months to make sure the information is accurate.</a:t>
            </a:r>
          </a:p>
          <a:p>
            <a:pPr algn="l"/>
            <a:endParaRPr lang="en-US" sz="1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To access the Service Finder administration area: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en-US" sz="1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Login to your Illinois workNet partner account.</a:t>
            </a:r>
          </a:p>
          <a:p>
            <a:pPr algn="l">
              <a:buFont typeface="+mj-lt"/>
              <a:buAutoNum type="arabicPeriod"/>
            </a:pPr>
            <a:endParaRPr lang="en-US" sz="1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Select 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My Dashboard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and then select 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Service Finder Administration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under the Partner Tools section.</a:t>
            </a:r>
          </a:p>
          <a:p>
            <a:pPr algn="l">
              <a:buFont typeface="+mj-lt"/>
              <a:buAutoNum type="arabicPeriod"/>
            </a:pPr>
            <a:endParaRPr lang="en-US" sz="1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On the Dashboard, you will have a list of Partner sites that you have added to the Service Finder. Select the 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Edit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button next to the site to make any updates.</a:t>
            </a:r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C4D4B-2826-4D04-A7DE-B089058C8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23" y="4370614"/>
            <a:ext cx="6265954" cy="22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8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A70198-B17F-3A4D-9155-80BFC6906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15" y="3951128"/>
            <a:ext cx="9902677" cy="1351794"/>
          </a:xfrm>
          <a:prstGeom prst="rect">
            <a:avLst/>
          </a:prstGeom>
        </p:spPr>
      </p:pic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F0DF614C-A306-A144-A03C-4B36930696F9}"/>
              </a:ext>
            </a:extLst>
          </p:cNvPr>
          <p:cNvSpPr txBox="1">
            <a:spLocks/>
          </p:cNvSpPr>
          <p:nvPr/>
        </p:nvSpPr>
        <p:spPr>
          <a:xfrm>
            <a:off x="584203" y="759697"/>
            <a:ext cx="5528731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4D4D"/>
                </a:solidFill>
                <a:latin typeface="+mn-lt"/>
              </a:rPr>
              <a:t>follow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us!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81CDCD80-820D-194A-971B-898624B21929}"/>
              </a:ext>
            </a:extLst>
          </p:cNvPr>
          <p:cNvSpPr txBox="1">
            <a:spLocks/>
          </p:cNvSpPr>
          <p:nvPr/>
        </p:nvSpPr>
        <p:spPr>
          <a:xfrm>
            <a:off x="593725" y="1206277"/>
            <a:ext cx="3782332" cy="19478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4D4D4D"/>
                </a:solidFill>
                <a:latin typeface="+mn-lt"/>
              </a:rPr>
              <a:t>Subscribe to our Newsfeed or check us out on Social Media</a:t>
            </a:r>
          </a:p>
        </p:txBody>
      </p:sp>
      <p:pic>
        <p:nvPicPr>
          <p:cNvPr id="36" name="Picture 35">
            <a:hlinkClick r:id="rId3"/>
            <a:extLst>
              <a:ext uri="{FF2B5EF4-FFF2-40B4-BE49-F238E27FC236}">
                <a16:creationId xmlns:a16="http://schemas.microsoft.com/office/drawing/2014/main" id="{885633DF-A5BC-0343-817E-F0A69FF07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42" y="3960876"/>
            <a:ext cx="850900" cy="876300"/>
          </a:xfrm>
          <a:prstGeom prst="rect">
            <a:avLst/>
          </a:prstGeom>
        </p:spPr>
      </p:pic>
      <p:pic>
        <p:nvPicPr>
          <p:cNvPr id="38" name="Picture 37">
            <a:hlinkClick r:id="rId5"/>
            <a:extLst>
              <a:ext uri="{FF2B5EF4-FFF2-40B4-BE49-F238E27FC236}">
                <a16:creationId xmlns:a16="http://schemas.microsoft.com/office/drawing/2014/main" id="{780CF95F-A9F4-FA42-A5CB-FC5FD35B73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08" y="3960967"/>
            <a:ext cx="850900" cy="812800"/>
          </a:xfrm>
          <a:prstGeom prst="rect">
            <a:avLst/>
          </a:prstGeom>
        </p:spPr>
      </p:pic>
      <p:pic>
        <p:nvPicPr>
          <p:cNvPr id="39" name="Picture 38">
            <a:hlinkClick r:id="rId7"/>
            <a:extLst>
              <a:ext uri="{FF2B5EF4-FFF2-40B4-BE49-F238E27FC236}">
                <a16:creationId xmlns:a16="http://schemas.microsoft.com/office/drawing/2014/main" id="{B0D49195-A8AF-9043-9283-4303EA7DA1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3" y="3947594"/>
            <a:ext cx="850900" cy="876300"/>
          </a:xfrm>
          <a:prstGeom prst="rect">
            <a:avLst/>
          </a:prstGeom>
        </p:spPr>
      </p:pic>
      <p:pic>
        <p:nvPicPr>
          <p:cNvPr id="40" name="Picture 39">
            <a:hlinkClick r:id="rId9"/>
            <a:extLst>
              <a:ext uri="{FF2B5EF4-FFF2-40B4-BE49-F238E27FC236}">
                <a16:creationId xmlns:a16="http://schemas.microsoft.com/office/drawing/2014/main" id="{2BB042A6-FFB4-AE4E-8042-348CDBD6C6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57" y="3924684"/>
            <a:ext cx="850900" cy="868273"/>
          </a:xfrm>
          <a:prstGeom prst="rect">
            <a:avLst/>
          </a:prstGeom>
        </p:spPr>
      </p:pic>
      <p:pic>
        <p:nvPicPr>
          <p:cNvPr id="41" name="Picture 40">
            <a:hlinkClick r:id="rId11"/>
            <a:extLst>
              <a:ext uri="{FF2B5EF4-FFF2-40B4-BE49-F238E27FC236}">
                <a16:creationId xmlns:a16="http://schemas.microsoft.com/office/drawing/2014/main" id="{14D45F97-C494-C749-BAE6-434A9A3377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5" y="3935567"/>
            <a:ext cx="850900" cy="863600"/>
          </a:xfrm>
          <a:prstGeom prst="rect">
            <a:avLst/>
          </a:prstGeom>
        </p:spPr>
      </p:pic>
      <p:pic>
        <p:nvPicPr>
          <p:cNvPr id="42" name="Content Placeholder 10" descr="A close up of a sign&#10;&#10;Description generated with very high confidence">
            <a:hlinkClick r:id="rId13"/>
            <a:extLst>
              <a:ext uri="{FF2B5EF4-FFF2-40B4-BE49-F238E27FC236}">
                <a16:creationId xmlns:a16="http://schemas.microsoft.com/office/drawing/2014/main" id="{91627F64-8321-4544-8C64-F0DE32EAB1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25" y="3947594"/>
            <a:ext cx="864667" cy="86466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D58C1C6-012A-FA4A-9ABA-1768C8CACD34}"/>
              </a:ext>
            </a:extLst>
          </p:cNvPr>
          <p:cNvSpPr txBox="1"/>
          <p:nvPr/>
        </p:nvSpPr>
        <p:spPr>
          <a:xfrm>
            <a:off x="552399" y="4750377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E90EF9-5D0C-5344-B316-27449BC80E1B}"/>
              </a:ext>
            </a:extLst>
          </p:cNvPr>
          <p:cNvSpPr txBox="1"/>
          <p:nvPr/>
        </p:nvSpPr>
        <p:spPr>
          <a:xfrm>
            <a:off x="1386633" y="4750377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Twitter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835FC1-BC33-E847-8587-C58A84A32E5C}"/>
              </a:ext>
            </a:extLst>
          </p:cNvPr>
          <p:cNvSpPr txBox="1"/>
          <p:nvPr/>
        </p:nvSpPr>
        <p:spPr>
          <a:xfrm>
            <a:off x="2240663" y="4750378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2F0DE3-F324-EC46-994E-9D7B08E2B2C4}"/>
              </a:ext>
            </a:extLst>
          </p:cNvPr>
          <p:cNvSpPr txBox="1"/>
          <p:nvPr/>
        </p:nvSpPr>
        <p:spPr>
          <a:xfrm>
            <a:off x="3067891" y="4750378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linkedin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BD87D6-2E0D-7943-A59C-14DEA005A34F}"/>
              </a:ext>
            </a:extLst>
          </p:cNvPr>
          <p:cNvSpPr txBox="1"/>
          <p:nvPr/>
        </p:nvSpPr>
        <p:spPr>
          <a:xfrm>
            <a:off x="3925095" y="4750377"/>
            <a:ext cx="100822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Linkedin group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735FC1-D96A-404A-A49D-105BA7725C36}"/>
              </a:ext>
            </a:extLst>
          </p:cNvPr>
          <p:cNvSpPr txBox="1"/>
          <p:nvPr/>
        </p:nvSpPr>
        <p:spPr>
          <a:xfrm>
            <a:off x="4838671" y="4750377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Pinterest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A850682-2F3B-1748-A891-B5F34098C20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07" y="350482"/>
            <a:ext cx="3816783" cy="210115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15EF91B-BB04-A84E-BB70-4EB2602DFE5C}"/>
              </a:ext>
            </a:extLst>
          </p:cNvPr>
          <p:cNvSpPr txBox="1"/>
          <p:nvPr/>
        </p:nvSpPr>
        <p:spPr>
          <a:xfrm>
            <a:off x="2497720" y="2652192"/>
            <a:ext cx="3114073" cy="162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</a:pPr>
            <a:r>
              <a:rPr lang="en-US" sz="1400" b="1" dirty="0">
                <a:solidFill>
                  <a:srgbClr val="D14C27"/>
                </a:solidFill>
              </a:rPr>
              <a:t>HOME:</a:t>
            </a:r>
            <a:r>
              <a:rPr lang="en-US" sz="1400" dirty="0">
                <a:solidFill>
                  <a:srgbClr val="D14C27"/>
                </a:solidFill>
              </a:rPr>
              <a:t> </a:t>
            </a:r>
            <a:r>
              <a:rPr lang="en-US" sz="1400" dirty="0">
                <a:solidFill>
                  <a:srgbClr val="4D4D4D"/>
                </a:solidFill>
                <a:hlinkClick r:id="rId16"/>
              </a:rPr>
              <a:t>https://www.illinoisworknet.com/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118220-66E2-2A49-BF6B-59DC8121012B}"/>
              </a:ext>
            </a:extLst>
          </p:cNvPr>
          <p:cNvSpPr txBox="1"/>
          <p:nvPr/>
        </p:nvSpPr>
        <p:spPr>
          <a:xfrm>
            <a:off x="2497720" y="3099578"/>
            <a:ext cx="2589211" cy="162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</a:pPr>
            <a:r>
              <a:rPr lang="en-US" sz="1400" b="1" dirty="0">
                <a:solidFill>
                  <a:srgbClr val="D14C27"/>
                </a:solidFill>
              </a:rPr>
              <a:t>EMAIL:</a:t>
            </a:r>
            <a:r>
              <a:rPr lang="en-US" sz="1400" dirty="0">
                <a:solidFill>
                  <a:srgbClr val="D14C27"/>
                </a:solidFill>
              </a:rPr>
              <a:t> </a:t>
            </a:r>
            <a:r>
              <a:rPr lang="en-US" sz="1400" dirty="0">
                <a:solidFill>
                  <a:srgbClr val="4D4D4D"/>
                </a:solidFill>
              </a:rPr>
              <a:t>info@illinoisworknet.com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A116A26-E979-1448-BE4F-199DE34855A5}"/>
              </a:ext>
            </a:extLst>
          </p:cNvPr>
          <p:cNvSpPr txBox="1"/>
          <p:nvPr/>
        </p:nvSpPr>
        <p:spPr>
          <a:xfrm>
            <a:off x="2497720" y="3546960"/>
            <a:ext cx="4681902" cy="162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400" b="1" dirty="0">
                <a:solidFill>
                  <a:srgbClr val="D14C27"/>
                </a:solidFill>
              </a:rPr>
              <a:t>MORE INFO:</a:t>
            </a:r>
            <a:r>
              <a:rPr lang="en-US" sz="1400" dirty="0">
                <a:solidFill>
                  <a:srgbClr val="D14C27"/>
                </a:solidFill>
              </a:rPr>
              <a:t> </a:t>
            </a:r>
            <a:r>
              <a:rPr lang="en-US" sz="1400" dirty="0">
                <a:solidFill>
                  <a:srgbClr val="4D4D4D"/>
                </a:solidFill>
                <a:hlinkClick r:id="rId17"/>
              </a:rPr>
              <a:t>www.illinoisworknet.com/ExploreCareers</a:t>
            </a:r>
            <a:endParaRPr lang="en-US" sz="1400" dirty="0">
              <a:solidFill>
                <a:srgbClr val="4D4D4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94BF0-3A12-1E47-B167-D0E4A90AC0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38670" y="2648527"/>
            <a:ext cx="183846" cy="153205"/>
          </a:xfrm>
          <a:prstGeom prst="rect">
            <a:avLst/>
          </a:prstGeom>
          <a:noFill/>
        </p:spPr>
      </p:pic>
      <p:sp>
        <p:nvSpPr>
          <p:cNvPr id="68" name="Freeform 90">
            <a:extLst>
              <a:ext uri="{FF2B5EF4-FFF2-40B4-BE49-F238E27FC236}">
                <a16:creationId xmlns:a16="http://schemas.microsoft.com/office/drawing/2014/main" id="{FDDB12AE-2A71-7C4C-A7BF-C8AD5E6C014A}"/>
              </a:ext>
            </a:extLst>
          </p:cNvPr>
          <p:cNvSpPr>
            <a:spLocks noEditPoints="1"/>
          </p:cNvSpPr>
          <p:nvPr/>
        </p:nvSpPr>
        <p:spPr bwMode="auto">
          <a:xfrm>
            <a:off x="2138672" y="3099580"/>
            <a:ext cx="173549" cy="173549"/>
          </a:xfrm>
          <a:custGeom>
            <a:avLst/>
            <a:gdLst>
              <a:gd name="T0" fmla="*/ 136 w 145"/>
              <a:gd name="T1" fmla="*/ 37 h 146"/>
              <a:gd name="T2" fmla="*/ 145 w 145"/>
              <a:gd name="T3" fmla="*/ 73 h 146"/>
              <a:gd name="T4" fmla="*/ 136 w 145"/>
              <a:gd name="T5" fmla="*/ 109 h 146"/>
              <a:gd name="T6" fmla="*/ 109 w 145"/>
              <a:gd name="T7" fmla="*/ 136 h 146"/>
              <a:gd name="T8" fmla="*/ 73 w 145"/>
              <a:gd name="T9" fmla="*/ 146 h 146"/>
              <a:gd name="T10" fmla="*/ 36 w 145"/>
              <a:gd name="T11" fmla="*/ 136 h 146"/>
              <a:gd name="T12" fmla="*/ 10 w 145"/>
              <a:gd name="T13" fmla="*/ 109 h 146"/>
              <a:gd name="T14" fmla="*/ 0 w 145"/>
              <a:gd name="T15" fmla="*/ 73 h 146"/>
              <a:gd name="T16" fmla="*/ 10 w 145"/>
              <a:gd name="T17" fmla="*/ 37 h 146"/>
              <a:gd name="T18" fmla="*/ 36 w 145"/>
              <a:gd name="T19" fmla="*/ 10 h 146"/>
              <a:gd name="T20" fmla="*/ 73 w 145"/>
              <a:gd name="T21" fmla="*/ 0 h 146"/>
              <a:gd name="T22" fmla="*/ 109 w 145"/>
              <a:gd name="T23" fmla="*/ 10 h 146"/>
              <a:gd name="T24" fmla="*/ 136 w 145"/>
              <a:gd name="T25" fmla="*/ 37 h 146"/>
              <a:gd name="T26" fmla="*/ 97 w 145"/>
              <a:gd name="T27" fmla="*/ 118 h 146"/>
              <a:gd name="T28" fmla="*/ 97 w 145"/>
              <a:gd name="T29" fmla="*/ 103 h 146"/>
              <a:gd name="T30" fmla="*/ 96 w 145"/>
              <a:gd name="T31" fmla="*/ 101 h 146"/>
              <a:gd name="T32" fmla="*/ 94 w 145"/>
              <a:gd name="T33" fmla="*/ 100 h 146"/>
              <a:gd name="T34" fmla="*/ 85 w 145"/>
              <a:gd name="T35" fmla="*/ 100 h 146"/>
              <a:gd name="T36" fmla="*/ 85 w 145"/>
              <a:gd name="T37" fmla="*/ 52 h 146"/>
              <a:gd name="T38" fmla="*/ 84 w 145"/>
              <a:gd name="T39" fmla="*/ 50 h 146"/>
              <a:gd name="T40" fmla="*/ 82 w 145"/>
              <a:gd name="T41" fmla="*/ 49 h 146"/>
              <a:gd name="T42" fmla="*/ 52 w 145"/>
              <a:gd name="T43" fmla="*/ 49 h 146"/>
              <a:gd name="T44" fmla="*/ 49 w 145"/>
              <a:gd name="T45" fmla="*/ 50 h 146"/>
              <a:gd name="T46" fmla="*/ 49 w 145"/>
              <a:gd name="T47" fmla="*/ 52 h 146"/>
              <a:gd name="T48" fmla="*/ 49 w 145"/>
              <a:gd name="T49" fmla="*/ 67 h 146"/>
              <a:gd name="T50" fmla="*/ 49 w 145"/>
              <a:gd name="T51" fmla="*/ 69 h 146"/>
              <a:gd name="T52" fmla="*/ 52 w 145"/>
              <a:gd name="T53" fmla="*/ 70 h 146"/>
              <a:gd name="T54" fmla="*/ 61 w 145"/>
              <a:gd name="T55" fmla="*/ 70 h 146"/>
              <a:gd name="T56" fmla="*/ 61 w 145"/>
              <a:gd name="T57" fmla="*/ 100 h 146"/>
              <a:gd name="T58" fmla="*/ 52 w 145"/>
              <a:gd name="T59" fmla="*/ 100 h 146"/>
              <a:gd name="T60" fmla="*/ 49 w 145"/>
              <a:gd name="T61" fmla="*/ 101 h 146"/>
              <a:gd name="T62" fmla="*/ 49 w 145"/>
              <a:gd name="T63" fmla="*/ 103 h 146"/>
              <a:gd name="T64" fmla="*/ 49 w 145"/>
              <a:gd name="T65" fmla="*/ 118 h 146"/>
              <a:gd name="T66" fmla="*/ 49 w 145"/>
              <a:gd name="T67" fmla="*/ 121 h 146"/>
              <a:gd name="T68" fmla="*/ 52 w 145"/>
              <a:gd name="T69" fmla="*/ 121 h 146"/>
              <a:gd name="T70" fmla="*/ 94 w 145"/>
              <a:gd name="T71" fmla="*/ 121 h 146"/>
              <a:gd name="T72" fmla="*/ 96 w 145"/>
              <a:gd name="T73" fmla="*/ 121 h 146"/>
              <a:gd name="T74" fmla="*/ 97 w 145"/>
              <a:gd name="T75" fmla="*/ 118 h 146"/>
              <a:gd name="T76" fmla="*/ 85 w 145"/>
              <a:gd name="T77" fmla="*/ 34 h 146"/>
              <a:gd name="T78" fmla="*/ 85 w 145"/>
              <a:gd name="T79" fmla="*/ 18 h 146"/>
              <a:gd name="T80" fmla="*/ 84 w 145"/>
              <a:gd name="T81" fmla="*/ 16 h 146"/>
              <a:gd name="T82" fmla="*/ 82 w 145"/>
              <a:gd name="T83" fmla="*/ 15 h 146"/>
              <a:gd name="T84" fmla="*/ 64 w 145"/>
              <a:gd name="T85" fmla="*/ 15 h 146"/>
              <a:gd name="T86" fmla="*/ 62 w 145"/>
              <a:gd name="T87" fmla="*/ 16 h 146"/>
              <a:gd name="T88" fmla="*/ 61 w 145"/>
              <a:gd name="T89" fmla="*/ 18 h 146"/>
              <a:gd name="T90" fmla="*/ 61 w 145"/>
              <a:gd name="T91" fmla="*/ 34 h 146"/>
              <a:gd name="T92" fmla="*/ 62 w 145"/>
              <a:gd name="T93" fmla="*/ 36 h 146"/>
              <a:gd name="T94" fmla="*/ 64 w 145"/>
              <a:gd name="T95" fmla="*/ 37 h 146"/>
              <a:gd name="T96" fmla="*/ 82 w 145"/>
              <a:gd name="T97" fmla="*/ 37 h 146"/>
              <a:gd name="T98" fmla="*/ 84 w 145"/>
              <a:gd name="T99" fmla="*/ 36 h 146"/>
              <a:gd name="T100" fmla="*/ 85 w 145"/>
              <a:gd name="T101" fmla="*/ 3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5" h="146">
                <a:moveTo>
                  <a:pt x="136" y="37"/>
                </a:moveTo>
                <a:cubicBezTo>
                  <a:pt x="142" y="48"/>
                  <a:pt x="145" y="60"/>
                  <a:pt x="145" y="73"/>
                </a:cubicBezTo>
                <a:cubicBezTo>
                  <a:pt x="145" y="86"/>
                  <a:pt x="142" y="98"/>
                  <a:pt x="136" y="109"/>
                </a:cubicBezTo>
                <a:cubicBezTo>
                  <a:pt x="129" y="121"/>
                  <a:pt x="120" y="129"/>
                  <a:pt x="109" y="136"/>
                </a:cubicBezTo>
                <a:cubicBezTo>
                  <a:pt x="98" y="142"/>
                  <a:pt x="86" y="146"/>
                  <a:pt x="73" y="146"/>
                </a:cubicBezTo>
                <a:cubicBezTo>
                  <a:pt x="60" y="146"/>
                  <a:pt x="48" y="142"/>
                  <a:pt x="36" y="136"/>
                </a:cubicBezTo>
                <a:cubicBezTo>
                  <a:pt x="25" y="129"/>
                  <a:pt x="16" y="121"/>
                  <a:pt x="10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10" y="37"/>
                </a:cubicBezTo>
                <a:cubicBezTo>
                  <a:pt x="16" y="25"/>
                  <a:pt x="25" y="17"/>
                  <a:pt x="36" y="10"/>
                </a:cubicBezTo>
                <a:cubicBezTo>
                  <a:pt x="48" y="4"/>
                  <a:pt x="60" y="0"/>
                  <a:pt x="73" y="0"/>
                </a:cubicBezTo>
                <a:cubicBezTo>
                  <a:pt x="86" y="0"/>
                  <a:pt x="98" y="4"/>
                  <a:pt x="109" y="10"/>
                </a:cubicBezTo>
                <a:cubicBezTo>
                  <a:pt x="120" y="17"/>
                  <a:pt x="129" y="25"/>
                  <a:pt x="136" y="37"/>
                </a:cubicBezTo>
                <a:close/>
                <a:moveTo>
                  <a:pt x="97" y="118"/>
                </a:moveTo>
                <a:cubicBezTo>
                  <a:pt x="97" y="103"/>
                  <a:pt x="97" y="103"/>
                  <a:pt x="97" y="103"/>
                </a:cubicBezTo>
                <a:cubicBezTo>
                  <a:pt x="97" y="102"/>
                  <a:pt x="97" y="102"/>
                  <a:pt x="96" y="101"/>
                </a:cubicBezTo>
                <a:cubicBezTo>
                  <a:pt x="96" y="100"/>
                  <a:pt x="95" y="100"/>
                  <a:pt x="94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85" y="52"/>
                  <a:pt x="85" y="52"/>
                  <a:pt x="85" y="52"/>
                </a:cubicBezTo>
                <a:cubicBezTo>
                  <a:pt x="85" y="51"/>
                  <a:pt x="85" y="50"/>
                  <a:pt x="84" y="50"/>
                </a:cubicBezTo>
                <a:cubicBezTo>
                  <a:pt x="84" y="49"/>
                  <a:pt x="83" y="49"/>
                  <a:pt x="8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1" y="49"/>
                  <a:pt x="50" y="49"/>
                  <a:pt x="49" y="50"/>
                </a:cubicBezTo>
                <a:cubicBezTo>
                  <a:pt x="49" y="50"/>
                  <a:pt x="49" y="51"/>
                  <a:pt x="49" y="52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8"/>
                  <a:pt x="49" y="69"/>
                  <a:pt x="49" y="69"/>
                </a:cubicBezTo>
                <a:cubicBezTo>
                  <a:pt x="50" y="70"/>
                  <a:pt x="51" y="70"/>
                  <a:pt x="52" y="70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1" y="100"/>
                  <a:pt x="50" y="100"/>
                  <a:pt x="49" y="101"/>
                </a:cubicBezTo>
                <a:cubicBezTo>
                  <a:pt x="49" y="102"/>
                  <a:pt x="49" y="102"/>
                  <a:pt x="49" y="103"/>
                </a:cubicBezTo>
                <a:cubicBezTo>
                  <a:pt x="49" y="118"/>
                  <a:pt x="49" y="118"/>
                  <a:pt x="49" y="118"/>
                </a:cubicBezTo>
                <a:cubicBezTo>
                  <a:pt x="49" y="119"/>
                  <a:pt x="49" y="120"/>
                  <a:pt x="49" y="121"/>
                </a:cubicBezTo>
                <a:cubicBezTo>
                  <a:pt x="50" y="121"/>
                  <a:pt x="51" y="121"/>
                  <a:pt x="52" y="121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95" y="121"/>
                  <a:pt x="96" y="121"/>
                  <a:pt x="96" y="121"/>
                </a:cubicBezTo>
                <a:cubicBezTo>
                  <a:pt x="97" y="120"/>
                  <a:pt x="97" y="119"/>
                  <a:pt x="97" y="118"/>
                </a:cubicBezTo>
                <a:close/>
                <a:moveTo>
                  <a:pt x="85" y="34"/>
                </a:moveTo>
                <a:cubicBezTo>
                  <a:pt x="85" y="18"/>
                  <a:pt x="85" y="18"/>
                  <a:pt x="85" y="18"/>
                </a:cubicBezTo>
                <a:cubicBezTo>
                  <a:pt x="85" y="18"/>
                  <a:pt x="85" y="17"/>
                  <a:pt x="84" y="16"/>
                </a:cubicBezTo>
                <a:cubicBezTo>
                  <a:pt x="84" y="16"/>
                  <a:pt x="83" y="15"/>
                  <a:pt x="82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3" y="15"/>
                  <a:pt x="62" y="16"/>
                  <a:pt x="62" y="16"/>
                </a:cubicBezTo>
                <a:cubicBezTo>
                  <a:pt x="61" y="17"/>
                  <a:pt x="61" y="18"/>
                  <a:pt x="61" y="18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5"/>
                  <a:pt x="61" y="35"/>
                  <a:pt x="62" y="36"/>
                </a:cubicBezTo>
                <a:cubicBezTo>
                  <a:pt x="62" y="36"/>
                  <a:pt x="63" y="37"/>
                  <a:pt x="64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7"/>
                  <a:pt x="84" y="36"/>
                  <a:pt x="84" y="36"/>
                </a:cubicBezTo>
                <a:cubicBezTo>
                  <a:pt x="85" y="35"/>
                  <a:pt x="85" y="35"/>
                  <a:pt x="85" y="34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Freeform 201">
            <a:extLst>
              <a:ext uri="{FF2B5EF4-FFF2-40B4-BE49-F238E27FC236}">
                <a16:creationId xmlns:a16="http://schemas.microsoft.com/office/drawing/2014/main" id="{C8421D10-C8A0-8C4E-A850-F18DBF0E0AFE}"/>
              </a:ext>
            </a:extLst>
          </p:cNvPr>
          <p:cNvSpPr>
            <a:spLocks noEditPoints="1"/>
          </p:cNvSpPr>
          <p:nvPr/>
        </p:nvSpPr>
        <p:spPr bwMode="auto">
          <a:xfrm>
            <a:off x="2143161" y="3553562"/>
            <a:ext cx="174866" cy="138956"/>
          </a:xfrm>
          <a:custGeom>
            <a:avLst/>
            <a:gdLst>
              <a:gd name="T0" fmla="*/ 169 w 169"/>
              <a:gd name="T1" fmla="*/ 16 h 134"/>
              <a:gd name="T2" fmla="*/ 164 w 169"/>
              <a:gd name="T3" fmla="*/ 30 h 134"/>
              <a:gd name="T4" fmla="*/ 153 w 169"/>
              <a:gd name="T5" fmla="*/ 41 h 134"/>
              <a:gd name="T6" fmla="*/ 109 w 169"/>
              <a:gd name="T7" fmla="*/ 72 h 134"/>
              <a:gd name="T8" fmla="*/ 105 w 169"/>
              <a:gd name="T9" fmla="*/ 75 h 134"/>
              <a:gd name="T10" fmla="*/ 99 w 169"/>
              <a:gd name="T11" fmla="*/ 79 h 134"/>
              <a:gd name="T12" fmla="*/ 95 w 169"/>
              <a:gd name="T13" fmla="*/ 82 h 134"/>
              <a:gd name="T14" fmla="*/ 89 w 169"/>
              <a:gd name="T15" fmla="*/ 84 h 134"/>
              <a:gd name="T16" fmla="*/ 84 w 169"/>
              <a:gd name="T17" fmla="*/ 85 h 134"/>
              <a:gd name="T18" fmla="*/ 84 w 169"/>
              <a:gd name="T19" fmla="*/ 85 h 134"/>
              <a:gd name="T20" fmla="*/ 84 w 169"/>
              <a:gd name="T21" fmla="*/ 85 h 134"/>
              <a:gd name="T22" fmla="*/ 79 w 169"/>
              <a:gd name="T23" fmla="*/ 84 h 134"/>
              <a:gd name="T24" fmla="*/ 74 w 169"/>
              <a:gd name="T25" fmla="*/ 82 h 134"/>
              <a:gd name="T26" fmla="*/ 69 w 169"/>
              <a:gd name="T27" fmla="*/ 79 h 134"/>
              <a:gd name="T28" fmla="*/ 64 w 169"/>
              <a:gd name="T29" fmla="*/ 75 h 134"/>
              <a:gd name="T30" fmla="*/ 60 w 169"/>
              <a:gd name="T31" fmla="*/ 72 h 134"/>
              <a:gd name="T32" fmla="*/ 35 w 169"/>
              <a:gd name="T33" fmla="*/ 55 h 134"/>
              <a:gd name="T34" fmla="*/ 16 w 169"/>
              <a:gd name="T35" fmla="*/ 41 h 134"/>
              <a:gd name="T36" fmla="*/ 5 w 169"/>
              <a:gd name="T37" fmla="*/ 31 h 134"/>
              <a:gd name="T38" fmla="*/ 0 w 169"/>
              <a:gd name="T39" fmla="*/ 18 h 134"/>
              <a:gd name="T40" fmla="*/ 4 w 169"/>
              <a:gd name="T41" fmla="*/ 5 h 134"/>
              <a:gd name="T42" fmla="*/ 15 w 169"/>
              <a:gd name="T43" fmla="*/ 0 h 134"/>
              <a:gd name="T44" fmla="*/ 154 w 169"/>
              <a:gd name="T45" fmla="*/ 0 h 134"/>
              <a:gd name="T46" fmla="*/ 165 w 169"/>
              <a:gd name="T47" fmla="*/ 5 h 134"/>
              <a:gd name="T48" fmla="*/ 169 w 169"/>
              <a:gd name="T49" fmla="*/ 16 h 134"/>
              <a:gd name="T50" fmla="*/ 169 w 169"/>
              <a:gd name="T51" fmla="*/ 43 h 134"/>
              <a:gd name="T52" fmla="*/ 169 w 169"/>
              <a:gd name="T53" fmla="*/ 118 h 134"/>
              <a:gd name="T54" fmla="*/ 165 w 169"/>
              <a:gd name="T55" fmla="*/ 129 h 134"/>
              <a:gd name="T56" fmla="*/ 154 w 169"/>
              <a:gd name="T57" fmla="*/ 134 h 134"/>
              <a:gd name="T58" fmla="*/ 15 w 169"/>
              <a:gd name="T59" fmla="*/ 134 h 134"/>
              <a:gd name="T60" fmla="*/ 4 w 169"/>
              <a:gd name="T61" fmla="*/ 129 h 134"/>
              <a:gd name="T62" fmla="*/ 0 w 169"/>
              <a:gd name="T63" fmla="*/ 118 h 134"/>
              <a:gd name="T64" fmla="*/ 0 w 169"/>
              <a:gd name="T65" fmla="*/ 43 h 134"/>
              <a:gd name="T66" fmla="*/ 9 w 169"/>
              <a:gd name="T67" fmla="*/ 52 h 134"/>
              <a:gd name="T68" fmla="*/ 56 w 169"/>
              <a:gd name="T69" fmla="*/ 84 h 134"/>
              <a:gd name="T70" fmla="*/ 65 w 169"/>
              <a:gd name="T71" fmla="*/ 90 h 134"/>
              <a:gd name="T72" fmla="*/ 74 w 169"/>
              <a:gd name="T73" fmla="*/ 95 h 134"/>
              <a:gd name="T74" fmla="*/ 84 w 169"/>
              <a:gd name="T75" fmla="*/ 97 h 134"/>
              <a:gd name="T76" fmla="*/ 84 w 169"/>
              <a:gd name="T77" fmla="*/ 97 h 134"/>
              <a:gd name="T78" fmla="*/ 84 w 169"/>
              <a:gd name="T79" fmla="*/ 97 h 134"/>
              <a:gd name="T80" fmla="*/ 95 w 169"/>
              <a:gd name="T81" fmla="*/ 95 h 134"/>
              <a:gd name="T82" fmla="*/ 104 w 169"/>
              <a:gd name="T83" fmla="*/ 90 h 134"/>
              <a:gd name="T84" fmla="*/ 112 w 169"/>
              <a:gd name="T85" fmla="*/ 84 h 134"/>
              <a:gd name="T86" fmla="*/ 160 w 169"/>
              <a:gd name="T87" fmla="*/ 52 h 134"/>
              <a:gd name="T88" fmla="*/ 169 w 169"/>
              <a:gd name="T89" fmla="*/ 4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9" h="134">
                <a:moveTo>
                  <a:pt x="169" y="16"/>
                </a:moveTo>
                <a:cubicBezTo>
                  <a:pt x="169" y="21"/>
                  <a:pt x="167" y="25"/>
                  <a:pt x="164" y="30"/>
                </a:cubicBezTo>
                <a:cubicBezTo>
                  <a:pt x="161" y="34"/>
                  <a:pt x="157" y="38"/>
                  <a:pt x="153" y="41"/>
                </a:cubicBezTo>
                <a:cubicBezTo>
                  <a:pt x="129" y="58"/>
                  <a:pt x="114" y="68"/>
                  <a:pt x="109" y="72"/>
                </a:cubicBezTo>
                <a:cubicBezTo>
                  <a:pt x="108" y="73"/>
                  <a:pt x="107" y="74"/>
                  <a:pt x="105" y="75"/>
                </a:cubicBezTo>
                <a:cubicBezTo>
                  <a:pt x="103" y="77"/>
                  <a:pt x="101" y="78"/>
                  <a:pt x="99" y="79"/>
                </a:cubicBezTo>
                <a:cubicBezTo>
                  <a:pt x="98" y="80"/>
                  <a:pt x="96" y="81"/>
                  <a:pt x="95" y="82"/>
                </a:cubicBezTo>
                <a:cubicBezTo>
                  <a:pt x="93" y="83"/>
                  <a:pt x="91" y="84"/>
                  <a:pt x="89" y="84"/>
                </a:cubicBezTo>
                <a:cubicBezTo>
                  <a:pt x="87" y="85"/>
                  <a:pt x="86" y="85"/>
                  <a:pt x="84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83" y="85"/>
                  <a:pt x="81" y="85"/>
                  <a:pt x="79" y="84"/>
                </a:cubicBezTo>
                <a:cubicBezTo>
                  <a:pt x="78" y="84"/>
                  <a:pt x="76" y="83"/>
                  <a:pt x="74" y="82"/>
                </a:cubicBezTo>
                <a:cubicBezTo>
                  <a:pt x="72" y="81"/>
                  <a:pt x="70" y="80"/>
                  <a:pt x="69" y="79"/>
                </a:cubicBezTo>
                <a:cubicBezTo>
                  <a:pt x="68" y="78"/>
                  <a:pt x="66" y="77"/>
                  <a:pt x="64" y="75"/>
                </a:cubicBezTo>
                <a:cubicBezTo>
                  <a:pt x="62" y="74"/>
                  <a:pt x="61" y="73"/>
                  <a:pt x="60" y="72"/>
                </a:cubicBezTo>
                <a:cubicBezTo>
                  <a:pt x="54" y="68"/>
                  <a:pt x="46" y="62"/>
                  <a:pt x="35" y="55"/>
                </a:cubicBezTo>
                <a:cubicBezTo>
                  <a:pt x="24" y="47"/>
                  <a:pt x="18" y="43"/>
                  <a:pt x="16" y="41"/>
                </a:cubicBezTo>
                <a:cubicBezTo>
                  <a:pt x="12" y="39"/>
                  <a:pt x="8" y="35"/>
                  <a:pt x="5" y="31"/>
                </a:cubicBezTo>
                <a:cubicBezTo>
                  <a:pt x="1" y="26"/>
                  <a:pt x="0" y="22"/>
                  <a:pt x="0" y="18"/>
                </a:cubicBezTo>
                <a:cubicBezTo>
                  <a:pt x="0" y="13"/>
                  <a:pt x="1" y="9"/>
                  <a:pt x="4" y="5"/>
                </a:cubicBezTo>
                <a:cubicBezTo>
                  <a:pt x="6" y="2"/>
                  <a:pt x="10" y="0"/>
                  <a:pt x="15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8" y="0"/>
                  <a:pt x="162" y="2"/>
                  <a:pt x="165" y="5"/>
                </a:cubicBezTo>
                <a:cubicBezTo>
                  <a:pt x="168" y="8"/>
                  <a:pt x="169" y="11"/>
                  <a:pt x="169" y="16"/>
                </a:cubicBezTo>
                <a:close/>
                <a:moveTo>
                  <a:pt x="169" y="43"/>
                </a:moveTo>
                <a:cubicBezTo>
                  <a:pt x="169" y="118"/>
                  <a:pt x="169" y="118"/>
                  <a:pt x="169" y="118"/>
                </a:cubicBezTo>
                <a:cubicBezTo>
                  <a:pt x="169" y="123"/>
                  <a:pt x="168" y="126"/>
                  <a:pt x="165" y="129"/>
                </a:cubicBezTo>
                <a:cubicBezTo>
                  <a:pt x="162" y="132"/>
                  <a:pt x="158" y="134"/>
                  <a:pt x="154" y="134"/>
                </a:cubicBezTo>
                <a:cubicBezTo>
                  <a:pt x="15" y="134"/>
                  <a:pt x="15" y="134"/>
                  <a:pt x="15" y="134"/>
                </a:cubicBezTo>
                <a:cubicBezTo>
                  <a:pt x="11" y="134"/>
                  <a:pt x="7" y="132"/>
                  <a:pt x="4" y="129"/>
                </a:cubicBezTo>
                <a:cubicBezTo>
                  <a:pt x="1" y="126"/>
                  <a:pt x="0" y="123"/>
                  <a:pt x="0" y="118"/>
                </a:cubicBezTo>
                <a:cubicBezTo>
                  <a:pt x="0" y="43"/>
                  <a:pt x="0" y="43"/>
                  <a:pt x="0" y="43"/>
                </a:cubicBezTo>
                <a:cubicBezTo>
                  <a:pt x="2" y="46"/>
                  <a:pt x="6" y="49"/>
                  <a:pt x="9" y="52"/>
                </a:cubicBezTo>
                <a:cubicBezTo>
                  <a:pt x="32" y="67"/>
                  <a:pt x="48" y="78"/>
                  <a:pt x="56" y="84"/>
                </a:cubicBezTo>
                <a:cubicBezTo>
                  <a:pt x="60" y="87"/>
                  <a:pt x="63" y="89"/>
                  <a:pt x="65" y="90"/>
                </a:cubicBezTo>
                <a:cubicBezTo>
                  <a:pt x="67" y="92"/>
                  <a:pt x="70" y="93"/>
                  <a:pt x="74" y="95"/>
                </a:cubicBezTo>
                <a:cubicBezTo>
                  <a:pt x="78" y="96"/>
                  <a:pt x="81" y="97"/>
                  <a:pt x="84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8" y="97"/>
                  <a:pt x="91" y="96"/>
                  <a:pt x="95" y="95"/>
                </a:cubicBezTo>
                <a:cubicBezTo>
                  <a:pt x="99" y="93"/>
                  <a:pt x="102" y="92"/>
                  <a:pt x="104" y="90"/>
                </a:cubicBezTo>
                <a:cubicBezTo>
                  <a:pt x="106" y="89"/>
                  <a:pt x="109" y="87"/>
                  <a:pt x="112" y="84"/>
                </a:cubicBezTo>
                <a:cubicBezTo>
                  <a:pt x="123" y="76"/>
                  <a:pt x="139" y="66"/>
                  <a:pt x="160" y="52"/>
                </a:cubicBezTo>
                <a:cubicBezTo>
                  <a:pt x="163" y="49"/>
                  <a:pt x="166" y="46"/>
                  <a:pt x="169" y="4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0" name="Content Placeholder 36" descr="A picture containing vector graphics&#10;&#10;Description generated with high confidence">
            <a:hlinkClick r:id="rId19"/>
            <a:extLst>
              <a:ext uri="{FF2B5EF4-FFF2-40B4-BE49-F238E27FC236}">
                <a16:creationId xmlns:a16="http://schemas.microsoft.com/office/drawing/2014/main" id="{C6DEEDA1-8C78-0C4A-A707-B04C9F02B7C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3" y="2366435"/>
            <a:ext cx="1260401" cy="12604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 descr="A close up of text on a black surface&#10;&#10;Description generated with high confidence">
            <a:extLst>
              <a:ext uri="{FF2B5EF4-FFF2-40B4-BE49-F238E27FC236}">
                <a16:creationId xmlns:a16="http://schemas.microsoft.com/office/drawing/2014/main" id="{37B898EA-5B75-414F-A6F2-34B2FCF1B17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79622" y="4206324"/>
            <a:ext cx="857369" cy="8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E40BB8-9942-4D55-85F2-96542CB27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Overview: </a:t>
            </a:r>
            <a:r>
              <a:rPr lang="en-US" sz="2400" dirty="0">
                <a:solidFill>
                  <a:srgbClr val="D14C27"/>
                </a:solidFill>
                <a:latin typeface="+mn-lt"/>
              </a:rPr>
              <a:t>Service Finder</a:t>
            </a:r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F57498C-43AA-4D69-BC3A-D978182CA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1711837"/>
            <a:ext cx="7953374" cy="478767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Why Become an Illinois workNet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How to Become a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Adding Your Organization to Service Finder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Assisting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How to Use 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37942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E40BB8-9942-4D55-85F2-96542CB27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Become an Illinois workNet partner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F57498C-43AA-4D69-BC3A-D978182CA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934" y="1640004"/>
            <a:ext cx="7555910" cy="427590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en-US" sz="18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US" sz="1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en-US" sz="18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Becoming a partner allows you to connect with other organizations in</a:t>
            </a:r>
          </a:p>
          <a:p>
            <a:pPr algn="l"/>
            <a:endParaRPr lang="en-US" sz="1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Illinois. It also gives you access to the entire collection of tools and </a:t>
            </a:r>
          </a:p>
          <a:p>
            <a:pPr algn="l"/>
            <a:endParaRPr lang="en-US" sz="1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resources that Illinois workNet provides to partners. For example, we </a:t>
            </a:r>
          </a:p>
          <a:p>
            <a:pPr algn="l"/>
            <a:endParaRPr lang="en-US" sz="1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provide a set of global tools to all partners, including:</a:t>
            </a:r>
          </a:p>
          <a:p>
            <a:pPr algn="l"/>
            <a:endParaRPr lang="en-US" sz="18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800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Customer Support Center groups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for completing and viewing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   customers' saved assessment results, resumes, and plans for </a:t>
            </a:r>
          </a:p>
          <a:p>
            <a:pPr algn="l"/>
            <a:endParaRPr lang="en-US" sz="1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   communicating with customers.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Assessments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for developing career skills.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Outreach tools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such as the </a:t>
            </a:r>
            <a:r>
              <a:rPr lang="en-US" sz="1800" b="0" i="0" u="none" strike="noStrike" dirty="0">
                <a:solidFill>
                  <a:srgbClr val="428BCA"/>
                </a:solidFill>
                <a:effectLst/>
                <a:latin typeface="Open Sans" panose="020B0606030504020204" pitchFamily="34" charset="0"/>
                <a:hlinkClick r:id="rId2" tooltip="Illinois workNet Event Calendar"/>
              </a:rPr>
              <a:t>Event Calendar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sz="1800" b="0" i="0" u="none" strike="noStrike" dirty="0">
                <a:solidFill>
                  <a:srgbClr val="428BCA"/>
                </a:solidFill>
                <a:effectLst/>
                <a:latin typeface="Open Sans" panose="020B0606030504020204" pitchFamily="34" charset="0"/>
                <a:hlinkClick r:id="rId3" tooltip="Illinois workNet Service Finder"/>
              </a:rPr>
              <a:t>Service Finder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1800" dirty="0">
                <a:solidFill>
                  <a:srgbClr val="333333"/>
                </a:solidFill>
                <a:latin typeface="Open Sans" panose="020B0606030504020204" pitchFamily="34" charset="0"/>
              </a:rPr>
              <a:t>    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and </a:t>
            </a:r>
            <a:r>
              <a:rPr lang="en-US" sz="1800" b="0" i="0" u="none" strike="noStrike" dirty="0">
                <a:solidFill>
                  <a:srgbClr val="428BCA"/>
                </a:solidFill>
                <a:effectLst/>
                <a:latin typeface="Open Sans" panose="020B0606030504020204" pitchFamily="34" charset="0"/>
                <a:hlinkClick r:id="rId4" tooltip="Success Stories page"/>
              </a:rPr>
              <a:t>Success Stories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7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E40BB8-9942-4D55-85F2-96542CB27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Become an Illinois workNet partner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F57498C-43AA-4D69-BC3A-D978182CA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934" y="1278802"/>
            <a:ext cx="7555910" cy="46371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endParaRPr lang="en-US" sz="3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Create an Illinois workNet Account</a:t>
            </a:r>
          </a:p>
          <a:p>
            <a:pPr marL="342900" indent="-342900" algn="l">
              <a:buFont typeface="+mj-lt"/>
              <a:buAutoNum type="arabicPeriod"/>
            </a:pPr>
            <a:endParaRPr lang="en-US" sz="32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Add Your Organization’s Site to the</a:t>
            </a:r>
          </a:p>
          <a:p>
            <a:pPr marL="342900" indent="-342900" algn="l">
              <a:buFont typeface="+mj-lt"/>
              <a:buAutoNum type="arabicPeriod"/>
            </a:pPr>
            <a:endParaRPr lang="en-US" sz="32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  Service Finder</a:t>
            </a:r>
          </a:p>
          <a:p>
            <a:pPr marL="342900" indent="-342900" algn="l">
              <a:buFont typeface="+mj-lt"/>
              <a:buAutoNum type="arabicPeriod"/>
            </a:pPr>
            <a:endParaRPr lang="en-US" sz="32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32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3200" dirty="0">
                <a:solidFill>
                  <a:srgbClr val="333333"/>
                </a:solidFill>
                <a:latin typeface="Open Sans" panose="020B0606030504020204" pitchFamily="34" charset="0"/>
              </a:rPr>
              <a:t>3. Email </a:t>
            </a:r>
            <a:r>
              <a:rPr lang="en-US" sz="3200" dirty="0">
                <a:solidFill>
                  <a:srgbClr val="333333"/>
                </a:solidFill>
                <a:latin typeface="Open Sans" panose="020B0606030504020204" pitchFamily="34" charset="0"/>
                <a:hlinkClick r:id="rId2"/>
              </a:rPr>
              <a:t>info@illinoisworkNet.com</a:t>
            </a:r>
            <a:r>
              <a:rPr lang="en-US" sz="32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</a:p>
          <a:p>
            <a:pPr marL="342900" indent="-342900" algn="l">
              <a:buFont typeface="+mj-lt"/>
              <a:buAutoNum type="arabicPeriod"/>
            </a:pPr>
            <a:endParaRPr lang="en-US" sz="3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9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E587C6-4D1D-42B1-9B4B-42FEA9F9E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Create an Illinois workNet account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2BDD-38E8-45EE-B498-085E418AA6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422" y="1613467"/>
            <a:ext cx="3519198" cy="328449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Go to IllinoisworkNet.com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At the top of the page click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  the Sign Up icon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Fill out the entry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Follow instructions in the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   confirmation email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6AC5D-8CDD-43B8-B451-7FF57470F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47" y="5143770"/>
            <a:ext cx="5648325" cy="904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A0D79-7D8F-44C0-9C57-8DA356053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923" y="1568022"/>
            <a:ext cx="4734985" cy="454752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5B2A78F-078B-4EE9-9F16-A44620183DBF}"/>
              </a:ext>
            </a:extLst>
          </p:cNvPr>
          <p:cNvSpPr/>
          <p:nvPr/>
        </p:nvSpPr>
        <p:spPr>
          <a:xfrm rot="19047880">
            <a:off x="2616730" y="4439386"/>
            <a:ext cx="1401595" cy="40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E587C6-4D1D-42B1-9B4B-42FEA9F9E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2. Add your site to the service finder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2BDD-38E8-45EE-B498-085E418AA6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4476" y="1278802"/>
            <a:ext cx="6359524" cy="2883766"/>
          </a:xfrm>
        </p:spPr>
        <p:txBody>
          <a:bodyPr>
            <a:normAutofit/>
          </a:bodyPr>
          <a:lstStyle/>
          <a:p>
            <a:pPr algn="l"/>
            <a:endParaRPr lang="en-US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Before you can officially become a partner, your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organization must be listed in the </a:t>
            </a:r>
            <a:r>
              <a:rPr lang="en-US" sz="2000" b="0" i="0" u="none" strike="noStrike" dirty="0">
                <a:solidFill>
                  <a:srgbClr val="428BCA"/>
                </a:solidFill>
                <a:effectLst/>
                <a:latin typeface="Open Sans" panose="020B0606030504020204" pitchFamily="34" charset="0"/>
                <a:hlinkClick r:id="rId2"/>
              </a:rPr>
              <a:t>Service Finder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You must log into your account and submit your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organization to be approved as a partner location. 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en-US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For more information about how to do this, see 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 </a:t>
            </a:r>
            <a:r>
              <a:rPr lang="en-US" sz="2000" b="0" i="0" u="none" strike="noStrike" dirty="0">
                <a:solidFill>
                  <a:srgbClr val="428BCA"/>
                </a:solidFill>
                <a:effectLst/>
                <a:latin typeface="Open Sans" panose="020B0606030504020204" pitchFamily="34" charset="0"/>
                <a:hlinkClick r:id="rId3"/>
              </a:rPr>
              <a:t>Service Finder article</a:t>
            </a:r>
            <a:r>
              <a:rPr lang="en-US" sz="2000" u="none" strike="noStrike" dirty="0">
                <a:solidFill>
                  <a:srgbClr val="333333"/>
                </a:solidFill>
                <a:latin typeface="Open Sans" panose="020B0606030504020204" pitchFamily="34" charset="0"/>
              </a:rPr>
              <a:t> (linked on page).</a:t>
            </a:r>
            <a:endParaRPr lang="en-US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504F5C-FE6B-492C-9668-EA40881F2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08" y="1838468"/>
            <a:ext cx="2200275" cy="464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3A23BE-1BDA-459F-9F98-67BFB6259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475" y="3675089"/>
            <a:ext cx="6161632" cy="293440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9C865D8-AD57-4612-9BD4-D2B953E6BECC}"/>
              </a:ext>
            </a:extLst>
          </p:cNvPr>
          <p:cNvSpPr/>
          <p:nvPr/>
        </p:nvSpPr>
        <p:spPr>
          <a:xfrm rot="16200000">
            <a:off x="7153792" y="4794716"/>
            <a:ext cx="773198" cy="40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E587C6-4D1D-42B1-9B4B-42FEA9F9E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3. Send your request to </a:t>
            </a:r>
            <a:r>
              <a:rPr lang="en-US" dirty="0">
                <a:hlinkClick r:id="rId2"/>
              </a:rPr>
              <a:t>info@illinoisworknet.com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2BDD-38E8-45EE-B498-085E418AA6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1278802"/>
            <a:ext cx="7749901" cy="5121998"/>
          </a:xfrm>
        </p:spPr>
        <p:txBody>
          <a:bodyPr>
            <a:normAutofit/>
          </a:bodyPr>
          <a:lstStyle/>
          <a:p>
            <a:pPr algn="l"/>
            <a:endParaRPr lang="en-US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After submitting your site to the Service Finder, send an email to 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Open Sans" panose="020B0606030504020204" pitchFamily="34" charset="0"/>
              <a:hlinkClick r:id="rId2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2"/>
              </a:rPr>
              <a:t>info@illinoisworknet.com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with the following information:</a:t>
            </a:r>
          </a:p>
          <a:p>
            <a:pPr algn="l"/>
            <a:endParaRPr lang="en-US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US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en-US" sz="3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 reason for the email; for example, "I would like to request an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Illinois workNet partner account.“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b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en-US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Your name as it appears in your Illinois workNet account.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name of your organization as it appears in the Service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Finder.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Your organization's address and work phone number.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We will review your request, confirm your information is accurate,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and provide you with a partner account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C80230-B99F-444F-8FC2-A8A164FC4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Illinois workNet service finder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DD3C7A5-B0A4-4222-A955-336EBA6B5818}"/>
              </a:ext>
            </a:extLst>
          </p:cNvPr>
          <p:cNvSpPr txBox="1">
            <a:spLocks/>
          </p:cNvSpPr>
          <p:nvPr/>
        </p:nvSpPr>
        <p:spPr>
          <a:xfrm>
            <a:off x="4762500" y="1428935"/>
            <a:ext cx="3775076" cy="5114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>
              <a:latin typeface="Calibri (Body)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</a:rPr>
              <a:t>Job Seekers come here to look for resources that help with finding jobs, preparing for a career, and work support such as financial aid, childcare, and more.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Calibri (Body)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EBB5EA-F220-4454-8C62-56AA8EADA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9" y="1174025"/>
            <a:ext cx="4189771" cy="557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C80230-B99F-444F-8FC2-A8A164FC4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Illinois workNet service finder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DD3C7A5-B0A4-4222-A955-336EBA6B5818}"/>
              </a:ext>
            </a:extLst>
          </p:cNvPr>
          <p:cNvSpPr txBox="1">
            <a:spLocks/>
          </p:cNvSpPr>
          <p:nvPr/>
        </p:nvSpPr>
        <p:spPr>
          <a:xfrm>
            <a:off x="4762500" y="1428935"/>
            <a:ext cx="3775076" cy="5114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>
              <a:latin typeface="Calibri (Body)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Calibri (Body)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</a:rPr>
              <a:t>Employers can use this to find Business Service Teams that offer services such as hiring and placement, LMI, and employee training.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Calibri (Body)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EBB5EA-F220-4454-8C62-56AA8EADA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9" y="1174025"/>
            <a:ext cx="4189771" cy="557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5333"/>
      </a:accent1>
      <a:accent2>
        <a:srgbClr val="ED7D31"/>
      </a:accent2>
      <a:accent3>
        <a:srgbClr val="A5A5A5"/>
      </a:accent3>
      <a:accent4>
        <a:srgbClr val="FFC000"/>
      </a:accent4>
      <a:accent5>
        <a:srgbClr val="B44F30"/>
      </a:accent5>
      <a:accent6>
        <a:srgbClr val="4D4D4D"/>
      </a:accent6>
      <a:hlink>
        <a:srgbClr val="6297B8"/>
      </a:hlink>
      <a:folHlink>
        <a:srgbClr val="31374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E2995232B444AAB6157EDEECAC17B" ma:contentTypeVersion="28" ma:contentTypeDescription="Create a new document." ma:contentTypeScope="" ma:versionID="1f2e27e864f45066583ea3dd8cfbde85">
  <xsd:schema xmlns:xsd="http://www.w3.org/2001/XMLSchema" xmlns:xs="http://www.w3.org/2001/XMLSchema" xmlns:p="http://schemas.microsoft.com/office/2006/metadata/properties" xmlns:ns2="9352c220-c5aa-4176-b310-478a54cdcce0" xmlns:ns3="6e83a1a5-9dab-4521-85db-ea3c8196acb3" targetNamespace="http://schemas.microsoft.com/office/2006/metadata/properties" ma:root="true" ma:fieldsID="31a7c4638e4cd31596af6477553450d1" ns2:_="" ns3:_="">
    <xsd:import namespace="9352c220-c5aa-4176-b310-478a54cdcce0"/>
    <xsd:import namespace="6e83a1a5-9dab-4521-85db-ea3c8196acb3"/>
    <xsd:element name="properties">
      <xsd:complexType>
        <xsd:sequence>
          <xsd:element name="documentManagement">
            <xsd:complexType>
              <xsd:all>
                <xsd:element ref="ns2:Description0"/>
                <xsd:element ref="ns2:MainCategory"/>
                <xsd:element ref="ns2:SubCategory"/>
                <xsd:element ref="ns2:Audience" minOccurs="0"/>
                <xsd:element ref="ns2:SubAudience" minOccurs="0"/>
                <xsd:element ref="ns2:SkillLevel" minOccurs="0"/>
                <xsd:element ref="ns2:GradeLevel" minOccurs="0"/>
                <xsd:element ref="ns2:Language"/>
                <xsd:element ref="ns2:DocumentType" minOccurs="0"/>
                <xsd:element ref="ns2:Site" minOccurs="0"/>
                <xsd:element ref="ns3:TaxCatchAll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2c220-c5aa-4176-b310-478a54cdcce0" elementFormDefault="qualified">
    <xsd:import namespace="http://schemas.microsoft.com/office/2006/documentManagement/types"/>
    <xsd:import namespace="http://schemas.microsoft.com/office/infopath/2007/PartnerControls"/>
    <xsd:element name="Description0" ma:index="8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MainCategory" ma:index="9" ma:displayName="MainCategory" ma:list="{c7896206-7b65-404d-ae21-b02c4b29aea2}" ma:internalName="MainCategory" ma:readOnly="false" ma:showField="Title" ma:web="6e83a1a5-9dab-4521-85db-ea3c8196acb3">
      <xsd:simpleType>
        <xsd:restriction base="dms:Lookup"/>
      </xsd:simpleType>
    </xsd:element>
    <xsd:element name="SubCategory" ma:index="10" ma:displayName="SubCategory" ma:list="{2201361c-1d54-4276-95f0-f2ea81323aa2}" ma:internalName="SubCategory" ma:readOnly="false" ma:showField="Title" ma:web="6e83a1a5-9dab-4521-85db-ea3c8196acb3">
      <xsd:simpleType>
        <xsd:restriction base="dms:Lookup"/>
      </xsd:simpleType>
    </xsd:element>
    <xsd:element name="Audience" ma:index="11" nillable="true" ma:displayName="Audience" ma:list="{4b1c6106-8d5f-4a38-b368-5f452bed3ee8}" ma:internalName="Audience" ma:readOnly="false" ma:showField="Title" ma:web="6e83a1a5-9dab-4521-85db-ea3c8196acb3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bAudience" ma:index="12" nillable="true" ma:displayName="SubAudience" ma:list="{60e689b0-3baf-46ef-b31e-b9aaee200c6d}" ma:internalName="SubAudienc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killLevel" ma:index="13" nillable="true" ma:displayName="SkillLevel" ma:internalName="Skill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Levels"/>
                    <xsd:enumeration value="Minimal skill level"/>
                    <xsd:enumeration value="Intermediate skill level"/>
                    <xsd:enumeration value="Technical skill level"/>
                  </xsd:restriction>
                </xsd:simpleType>
              </xsd:element>
            </xsd:sequence>
          </xsd:extension>
        </xsd:complexContent>
      </xsd:complexType>
    </xsd:element>
    <xsd:element name="GradeLevel" ma:index="14" nillable="true" ma:displayName="GradeLevel" ma:internalName="Grade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7-8 Middle School"/>
                    <xsd:enumeration value="9-12 High School"/>
                    <xsd:enumeration value="&gt;12 Postsecondary"/>
                  </xsd:restriction>
                </xsd:simpleType>
              </xsd:element>
            </xsd:sequence>
          </xsd:extension>
        </xsd:complexContent>
      </xsd:complexType>
    </xsd:element>
    <xsd:element name="Language" ma:index="15" ma:displayName="Language" ma:default="English" ma:format="Dropdown" ma:internalName="Language" ma:readOnly="false">
      <xsd:simpleType>
        <xsd:restriction base="dms:Choice">
          <xsd:enumeration value="Arabic"/>
          <xsd:enumeration value="Chinese"/>
          <xsd:enumeration value="English"/>
          <xsd:enumeration value="Polish"/>
          <xsd:enumeration value="Spanish"/>
          <xsd:enumeration value="Other"/>
        </xsd:restriction>
      </xsd:simpleType>
    </xsd:element>
    <xsd:element name="DocumentType" ma:index="16" nillable="true" ma:displayName="DocumentType" ma:internalName="DocumentTyp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urriculum"/>
                    <xsd:enumeration value="Forms"/>
                    <xsd:enumeration value="Flyers"/>
                    <xsd:enumeration value="Guides"/>
                    <xsd:enumeration value="Images/Icons"/>
                    <xsd:enumeration value="Infographics"/>
                    <xsd:enumeration value="Informational"/>
                    <xsd:enumeration value="Instructions"/>
                    <xsd:enumeration value="Marketing/Outreach"/>
                    <xsd:enumeration value="Presentations"/>
                    <xsd:enumeration value="Report"/>
                    <xsd:enumeration value="Worksheets"/>
                  </xsd:restriction>
                </xsd:simpleType>
              </xsd:element>
            </xsd:sequence>
          </xsd:extension>
        </xsd:complexContent>
      </xsd:complexType>
    </xsd:element>
    <xsd:element name="Site" ma:index="17" nillable="true" ma:displayName="Site" ma:list="{cf69f43f-b565-45cb-9f11-9d848faecc07}" ma:internalName="Sit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3a1a5-9dab-4521-85db-ea3c8196acb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79118d-4af0-4af8-96a4-605c4274c427}" ma:internalName="TaxCatchAll" ma:showField="CatchAllData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inCategory xmlns="9352c220-c5aa-4176-b310-478a54cdcce0">6</MainCategory>
    <Site xmlns="9352c220-c5aa-4176-b310-478a54cdcce0">
      <Value>1</Value>
    </Site>
    <SubCategory xmlns="9352c220-c5aa-4176-b310-478a54cdcce0">83</SubCategory>
    <SkillLevel xmlns="9352c220-c5aa-4176-b310-478a54cdcce0">
      <Value>All Levels</Value>
    </SkillLevel>
    <Audience xmlns="9352c220-c5aa-4176-b310-478a54cdcce0">
      <Value>3</Value>
    </Audience>
    <TaxKeywordTaxHTField xmlns="6e83a1a5-9dab-4521-85db-ea3c8196acb3">
      <Terms xmlns="http://schemas.microsoft.com/office/infopath/2007/PartnerControls"/>
    </TaxKeywordTaxHTField>
    <SubAudience xmlns="9352c220-c5aa-4176-b310-478a54cdcce0"/>
    <Language xmlns="9352c220-c5aa-4176-b310-478a54cdcce0">English</Language>
    <DocumentType xmlns="9352c220-c5aa-4176-b310-478a54cdcce0">
      <Value>Presentations</Value>
    </DocumentType>
    <TaxCatchAll xmlns="6e83a1a5-9dab-4521-85db-ea3c8196acb3"/>
    <Description0 xmlns="9352c220-c5aa-4176-b310-478a54cdcce0">Service Finder Partner Overview</Description0>
    <GradeLevel xmlns="9352c220-c5aa-4176-b310-478a54cdcce0">
      <Value>&gt;12 Postsecondary</Value>
    </GradeLevel>
  </documentManagement>
</p:properties>
</file>

<file path=customXml/itemProps1.xml><?xml version="1.0" encoding="utf-8"?>
<ds:datastoreItem xmlns:ds="http://schemas.openxmlformats.org/officeDocument/2006/customXml" ds:itemID="{5532340F-5857-4085-8015-E344C10C8FB0}"/>
</file>

<file path=customXml/itemProps2.xml><?xml version="1.0" encoding="utf-8"?>
<ds:datastoreItem xmlns:ds="http://schemas.openxmlformats.org/officeDocument/2006/customXml" ds:itemID="{2838EB1F-8A06-42A2-8950-2367E025DB4C}"/>
</file>

<file path=customXml/itemProps3.xml><?xml version="1.0" encoding="utf-8"?>
<ds:datastoreItem xmlns:ds="http://schemas.openxmlformats.org/officeDocument/2006/customXml" ds:itemID="{B6CAE93B-8416-452D-B827-B15826A499F4}"/>
</file>

<file path=docProps/app.xml><?xml version="1.0" encoding="utf-8"?>
<Properties xmlns="http://schemas.openxmlformats.org/officeDocument/2006/extended-properties" xmlns:vt="http://schemas.openxmlformats.org/officeDocument/2006/docPropsVTypes">
  <TotalTime>6297</TotalTime>
  <Words>797</Words>
  <Application>Microsoft Office PowerPoint</Application>
  <PresentationFormat>On-screen Show (4:3)</PresentationFormat>
  <Paragraphs>179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(Body)</vt:lpstr>
      <vt:lpstr>Calibri Light</vt:lpstr>
      <vt:lpstr>Lato</vt:lpstr>
      <vt:lpstr>Open Sans</vt:lpstr>
      <vt:lpstr>Segoe UI 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Finder Partner Overview</dc:title>
  <dc:creator>Olivia Griesheim</dc:creator>
  <cp:keywords/>
  <cp:lastModifiedBy>David Garvey</cp:lastModifiedBy>
  <cp:revision>217</cp:revision>
  <dcterms:created xsi:type="dcterms:W3CDTF">2018-10-22T21:05:41Z</dcterms:created>
  <dcterms:modified xsi:type="dcterms:W3CDTF">2020-09-21T18:51:35Z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0x010100BF6E2995232B444AAB6157EDEECAC17B</vt:lpwstr>
  </property>
  <property fmtid="{D5CDD505-2E9C-101B-9397-08002B2CF9AE}" pid="3" name="TaxKeyword">
    <vt:lpwstr/>
  </property>
</Properties>
</file>