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9" r:id="rId4"/>
    <p:sldMasterId id="2147483803" r:id="rId5"/>
  </p:sldMasterIdLst>
  <p:notesMasterIdLst>
    <p:notesMasterId r:id="rId21"/>
  </p:notesMasterIdLst>
  <p:handoutMasterIdLst>
    <p:handoutMasterId r:id="rId22"/>
  </p:handoutMasterIdLst>
  <p:sldIdLst>
    <p:sldId id="256" r:id="rId6"/>
    <p:sldId id="361" r:id="rId7"/>
    <p:sldId id="370" r:id="rId8"/>
    <p:sldId id="362" r:id="rId9"/>
    <p:sldId id="342" r:id="rId10"/>
    <p:sldId id="343" r:id="rId11"/>
    <p:sldId id="360" r:id="rId12"/>
    <p:sldId id="365" r:id="rId13"/>
    <p:sldId id="364" r:id="rId14"/>
    <p:sldId id="366" r:id="rId15"/>
    <p:sldId id="374" r:id="rId16"/>
    <p:sldId id="369" r:id="rId17"/>
    <p:sldId id="376" r:id="rId18"/>
    <p:sldId id="368" r:id="rId19"/>
    <p:sldId id="37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D8B"/>
    <a:srgbClr val="000062"/>
    <a:srgbClr val="1B3062"/>
    <a:srgbClr val="387F95"/>
    <a:srgbClr val="304C8C"/>
    <a:srgbClr val="6BB2B1"/>
    <a:srgbClr val="14264E"/>
    <a:srgbClr val="97AFC3"/>
    <a:srgbClr val="213565"/>
    <a:srgbClr val="D0030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EF84DC-7AAA-454E-8EDF-503AB14F0C5A}" v="3" dt="2020-07-14T14:25:05.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94659"/>
  </p:normalViewPr>
  <p:slideViewPr>
    <p:cSldViewPr snapToGrid="0" snapToObjects="1">
      <p:cViewPr varScale="1">
        <p:scale>
          <a:sx n="75" d="100"/>
          <a:sy n="75" d="100"/>
        </p:scale>
        <p:origin x="957" y="2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0365B4-3EBF-47F7-A231-371A20FE6405}" type="doc">
      <dgm:prSet loTypeId="urn:microsoft.com/office/officeart/2005/8/layout/gear1" loCatId="cycle" qsTypeId="urn:microsoft.com/office/officeart/2005/8/quickstyle/simple1" qsCatId="simple" csTypeId="urn:microsoft.com/office/officeart/2005/8/colors/accent0_1" csCatId="mainScheme" phldr="1"/>
      <dgm:spPr/>
      <dgm:t>
        <a:bodyPr/>
        <a:lstStyle/>
        <a:p>
          <a:endParaRPr lang="en-US"/>
        </a:p>
      </dgm:t>
    </dgm:pt>
    <dgm:pt modelId="{24FED376-2F92-44B5-9EE3-CFB306D02A2F}">
      <dgm:prSet phldrT="[Text]" custT="1"/>
      <dgm:spPr/>
      <dgm:t>
        <a:bodyPr/>
        <a:lstStyle/>
        <a:p>
          <a:r>
            <a:rPr lang="en-US" sz="1050" dirty="0"/>
            <a:t>Career Pathways</a:t>
          </a:r>
        </a:p>
      </dgm:t>
    </dgm:pt>
    <dgm:pt modelId="{74F4D598-1D4C-47B2-A1AA-73D28298DC07}" type="parTrans" cxnId="{936DC77A-1B8E-47EE-8F1F-84CC6346FC37}">
      <dgm:prSet/>
      <dgm:spPr/>
      <dgm:t>
        <a:bodyPr/>
        <a:lstStyle/>
        <a:p>
          <a:endParaRPr lang="en-US"/>
        </a:p>
      </dgm:t>
    </dgm:pt>
    <dgm:pt modelId="{6A13AE4E-EF61-4D42-90BF-05A710B1A1F9}" type="sibTrans" cxnId="{936DC77A-1B8E-47EE-8F1F-84CC6346FC37}">
      <dgm:prSet/>
      <dgm:spPr>
        <a:scene3d>
          <a:camera prst="orthographicFront">
            <a:rot lat="9000000" lon="0" rev="0"/>
          </a:camera>
          <a:lightRig rig="threePt" dir="t"/>
        </a:scene3d>
      </dgm:spPr>
      <dgm:t>
        <a:bodyPr/>
        <a:lstStyle/>
        <a:p>
          <a:endParaRPr lang="en-US"/>
        </a:p>
      </dgm:t>
    </dgm:pt>
    <dgm:pt modelId="{687A680F-30F8-4029-9D6E-07190399110D}">
      <dgm:prSet phldrT="[Text]" custT="1"/>
      <dgm:spPr/>
      <dgm:t>
        <a:bodyPr/>
        <a:lstStyle/>
        <a:p>
          <a:r>
            <a:rPr lang="en-US" sz="1100" dirty="0"/>
            <a:t>Talent Pipeline</a:t>
          </a:r>
        </a:p>
      </dgm:t>
    </dgm:pt>
    <dgm:pt modelId="{FB267C9C-1128-40B7-B87E-0167ED9BBB57}" type="parTrans" cxnId="{4A23B3C8-159A-4DAD-A6F7-D0D9CDD80F11}">
      <dgm:prSet/>
      <dgm:spPr/>
      <dgm:t>
        <a:bodyPr/>
        <a:lstStyle/>
        <a:p>
          <a:endParaRPr lang="en-US"/>
        </a:p>
      </dgm:t>
    </dgm:pt>
    <dgm:pt modelId="{D62C4B43-C197-4877-A935-F31AFB6556A8}" type="sibTrans" cxnId="{4A23B3C8-159A-4DAD-A6F7-D0D9CDD80F11}">
      <dgm:prSet/>
      <dgm:spPr/>
      <dgm:t>
        <a:bodyPr/>
        <a:lstStyle/>
        <a:p>
          <a:endParaRPr lang="en-US"/>
        </a:p>
      </dgm:t>
    </dgm:pt>
    <dgm:pt modelId="{E5516ABD-458C-4303-AEC1-99F52AFEB56A}">
      <dgm:prSet custT="1"/>
      <dgm:spPr/>
      <dgm:t>
        <a:bodyPr/>
        <a:lstStyle/>
        <a:p>
          <a:r>
            <a:rPr lang="en-US" sz="1100" dirty="0"/>
            <a:t>Career Coaching</a:t>
          </a:r>
        </a:p>
        <a:p>
          <a:r>
            <a:rPr lang="en-US" sz="1100" dirty="0"/>
            <a:t>Individual Employment Plan</a:t>
          </a:r>
        </a:p>
        <a:p>
          <a:r>
            <a:rPr lang="en-US" sz="1100" dirty="0"/>
            <a:t>Training</a:t>
          </a:r>
        </a:p>
        <a:p>
          <a:r>
            <a:rPr lang="en-US" sz="1100" dirty="0"/>
            <a:t>Job Search</a:t>
          </a:r>
        </a:p>
      </dgm:t>
    </dgm:pt>
    <dgm:pt modelId="{1920A27B-FFA9-4688-8D32-2A149FE92E6D}" type="parTrans" cxnId="{34F3AC36-2605-46D7-9254-835281A3C5E9}">
      <dgm:prSet/>
      <dgm:spPr/>
      <dgm:t>
        <a:bodyPr/>
        <a:lstStyle/>
        <a:p>
          <a:endParaRPr lang="en-US"/>
        </a:p>
      </dgm:t>
    </dgm:pt>
    <dgm:pt modelId="{BE4646B2-C9EE-44E8-B4C4-92DB7A41D74C}" type="sibTrans" cxnId="{34F3AC36-2605-46D7-9254-835281A3C5E9}">
      <dgm:prSet/>
      <dgm:spPr/>
      <dgm:t>
        <a:bodyPr/>
        <a:lstStyle/>
        <a:p>
          <a:endParaRPr lang="en-US"/>
        </a:p>
      </dgm:t>
    </dgm:pt>
    <dgm:pt modelId="{6ACEC1D5-EE5E-4F59-994F-E6BEDBA27DC6}" type="pres">
      <dgm:prSet presAssocID="{920365B4-3EBF-47F7-A231-371A20FE6405}" presName="composite" presStyleCnt="0">
        <dgm:presLayoutVars>
          <dgm:chMax val="3"/>
          <dgm:animLvl val="lvl"/>
          <dgm:resizeHandles val="exact"/>
        </dgm:presLayoutVars>
      </dgm:prSet>
      <dgm:spPr/>
    </dgm:pt>
    <dgm:pt modelId="{DB86536B-3D2D-4872-A219-2972BB92F724}" type="pres">
      <dgm:prSet presAssocID="{E5516ABD-458C-4303-AEC1-99F52AFEB56A}" presName="gear1" presStyleLbl="node1" presStyleIdx="0" presStyleCnt="3" custAng="0" custLinFactNeighborX="-16577" custLinFactNeighborY="18269">
        <dgm:presLayoutVars>
          <dgm:chMax val="1"/>
          <dgm:bulletEnabled val="1"/>
        </dgm:presLayoutVars>
      </dgm:prSet>
      <dgm:spPr/>
    </dgm:pt>
    <dgm:pt modelId="{F7412B14-65EF-4788-8804-58CD047705D4}" type="pres">
      <dgm:prSet presAssocID="{E5516ABD-458C-4303-AEC1-99F52AFEB56A}" presName="gear1srcNode" presStyleLbl="node1" presStyleIdx="0" presStyleCnt="3"/>
      <dgm:spPr/>
    </dgm:pt>
    <dgm:pt modelId="{C70A36B5-B302-48E9-B149-C7F2F80F3586}" type="pres">
      <dgm:prSet presAssocID="{E5516ABD-458C-4303-AEC1-99F52AFEB56A}" presName="gear1dstNode" presStyleLbl="node1" presStyleIdx="0" presStyleCnt="3"/>
      <dgm:spPr/>
    </dgm:pt>
    <dgm:pt modelId="{88C5D374-6ED8-413D-BD2D-72D8B647D6CB}" type="pres">
      <dgm:prSet presAssocID="{24FED376-2F92-44B5-9EE3-CFB306D02A2F}" presName="gear2" presStyleLbl="node1" presStyleIdx="1" presStyleCnt="3" custLinFactNeighborX="-39222" custLinFactNeighborY="61655">
        <dgm:presLayoutVars>
          <dgm:chMax val="1"/>
          <dgm:bulletEnabled val="1"/>
        </dgm:presLayoutVars>
      </dgm:prSet>
      <dgm:spPr/>
    </dgm:pt>
    <dgm:pt modelId="{988D4FD3-CC22-4CE7-B290-7AC5506F7F14}" type="pres">
      <dgm:prSet presAssocID="{24FED376-2F92-44B5-9EE3-CFB306D02A2F}" presName="gear2srcNode" presStyleLbl="node1" presStyleIdx="1" presStyleCnt="3"/>
      <dgm:spPr/>
    </dgm:pt>
    <dgm:pt modelId="{2872913E-FF7F-4246-9EFF-AC1C617B9A06}" type="pres">
      <dgm:prSet presAssocID="{24FED376-2F92-44B5-9EE3-CFB306D02A2F}" presName="gear2dstNode" presStyleLbl="node1" presStyleIdx="1" presStyleCnt="3"/>
      <dgm:spPr/>
    </dgm:pt>
    <dgm:pt modelId="{DDB2B6D7-7D8B-4E90-988A-4B964F680269}" type="pres">
      <dgm:prSet presAssocID="{687A680F-30F8-4029-9D6E-07190399110D}" presName="gear3" presStyleLbl="node1" presStyleIdx="2" presStyleCnt="3" custLinFactNeighborX="-64583" custLinFactNeighborY="36290"/>
      <dgm:spPr/>
    </dgm:pt>
    <dgm:pt modelId="{99C5198F-9BFF-4930-B213-AF26A82B8F53}" type="pres">
      <dgm:prSet presAssocID="{687A680F-30F8-4029-9D6E-07190399110D}" presName="gear3tx" presStyleLbl="node1" presStyleIdx="2" presStyleCnt="3">
        <dgm:presLayoutVars>
          <dgm:chMax val="1"/>
          <dgm:bulletEnabled val="1"/>
        </dgm:presLayoutVars>
      </dgm:prSet>
      <dgm:spPr/>
    </dgm:pt>
    <dgm:pt modelId="{2F6EB31A-E2D2-4758-AE6C-40A7E1FB9D63}" type="pres">
      <dgm:prSet presAssocID="{687A680F-30F8-4029-9D6E-07190399110D}" presName="gear3srcNode" presStyleLbl="node1" presStyleIdx="2" presStyleCnt="3"/>
      <dgm:spPr/>
    </dgm:pt>
    <dgm:pt modelId="{DC1F3EF2-A93F-4BCD-88E4-3F45BC164C3B}" type="pres">
      <dgm:prSet presAssocID="{687A680F-30F8-4029-9D6E-07190399110D}" presName="gear3dstNode" presStyleLbl="node1" presStyleIdx="2" presStyleCnt="3"/>
      <dgm:spPr/>
    </dgm:pt>
    <dgm:pt modelId="{49A0CFC6-15C0-4503-98C3-D3DFEFF782E2}" type="pres">
      <dgm:prSet presAssocID="{BE4646B2-C9EE-44E8-B4C4-92DB7A41D74C}" presName="connector1" presStyleLbl="sibTrans2D1" presStyleIdx="0" presStyleCnt="3" custAng="6765621" custLinFactNeighborX="-17322" custLinFactNeighborY="18539"/>
      <dgm:spPr/>
    </dgm:pt>
    <dgm:pt modelId="{7CB3DDEB-5E11-4FCB-A566-84D4E3F3CD48}" type="pres">
      <dgm:prSet presAssocID="{6A13AE4E-EF61-4D42-90BF-05A710B1A1F9}" presName="connector2" presStyleLbl="sibTrans2D1" presStyleIdx="1" presStyleCnt="3" custAng="16200000" custLinFactNeighborX="-11566" custLinFactNeighborY="-86392"/>
      <dgm:spPr/>
    </dgm:pt>
    <dgm:pt modelId="{0FCC58CE-FCB7-4695-9E64-B1C7BFE8303E}" type="pres">
      <dgm:prSet presAssocID="{D62C4B43-C197-4877-A935-F31AFB6556A8}" presName="connector3" presStyleLbl="sibTrans2D1" presStyleIdx="2" presStyleCnt="3" custLinFactNeighborX="-61942" custLinFactNeighborY="95989"/>
      <dgm:spPr/>
    </dgm:pt>
  </dgm:ptLst>
  <dgm:cxnLst>
    <dgm:cxn modelId="{7C21BB08-67E0-E246-856F-414D3BD04AAC}" type="presOf" srcId="{687A680F-30F8-4029-9D6E-07190399110D}" destId="{99C5198F-9BFF-4930-B213-AF26A82B8F53}" srcOrd="1" destOrd="0" presId="urn:microsoft.com/office/officeart/2005/8/layout/gear1"/>
    <dgm:cxn modelId="{C027BC0F-2D90-9A46-A7F6-2FA4E4962B6F}" type="presOf" srcId="{E5516ABD-458C-4303-AEC1-99F52AFEB56A}" destId="{F7412B14-65EF-4788-8804-58CD047705D4}" srcOrd="1" destOrd="0" presId="urn:microsoft.com/office/officeart/2005/8/layout/gear1"/>
    <dgm:cxn modelId="{480ABA24-8F99-A34A-97BF-B0C4AE9F2F4B}" type="presOf" srcId="{6A13AE4E-EF61-4D42-90BF-05A710B1A1F9}" destId="{7CB3DDEB-5E11-4FCB-A566-84D4E3F3CD48}" srcOrd="0" destOrd="0" presId="urn:microsoft.com/office/officeart/2005/8/layout/gear1"/>
    <dgm:cxn modelId="{34F3AC36-2605-46D7-9254-835281A3C5E9}" srcId="{920365B4-3EBF-47F7-A231-371A20FE6405}" destId="{E5516ABD-458C-4303-AEC1-99F52AFEB56A}" srcOrd="0" destOrd="0" parTransId="{1920A27B-FFA9-4688-8D32-2A149FE92E6D}" sibTransId="{BE4646B2-C9EE-44E8-B4C4-92DB7A41D74C}"/>
    <dgm:cxn modelId="{91AF116A-1ED8-9D43-93DD-DDB7741ABD92}" type="presOf" srcId="{D62C4B43-C197-4877-A935-F31AFB6556A8}" destId="{0FCC58CE-FCB7-4695-9E64-B1C7BFE8303E}" srcOrd="0" destOrd="0" presId="urn:microsoft.com/office/officeart/2005/8/layout/gear1"/>
    <dgm:cxn modelId="{6C557777-C041-0442-9644-6B87930E6B7F}" type="presOf" srcId="{687A680F-30F8-4029-9D6E-07190399110D}" destId="{DC1F3EF2-A93F-4BCD-88E4-3F45BC164C3B}" srcOrd="3" destOrd="0" presId="urn:microsoft.com/office/officeart/2005/8/layout/gear1"/>
    <dgm:cxn modelId="{936DC77A-1B8E-47EE-8F1F-84CC6346FC37}" srcId="{920365B4-3EBF-47F7-A231-371A20FE6405}" destId="{24FED376-2F92-44B5-9EE3-CFB306D02A2F}" srcOrd="1" destOrd="0" parTransId="{74F4D598-1D4C-47B2-A1AA-73D28298DC07}" sibTransId="{6A13AE4E-EF61-4D42-90BF-05A710B1A1F9}"/>
    <dgm:cxn modelId="{A579A87B-510C-254C-AC8B-1E98F5E039D0}" type="presOf" srcId="{687A680F-30F8-4029-9D6E-07190399110D}" destId="{DDB2B6D7-7D8B-4E90-988A-4B964F680269}" srcOrd="0" destOrd="0" presId="urn:microsoft.com/office/officeart/2005/8/layout/gear1"/>
    <dgm:cxn modelId="{FB80E985-DDB1-A445-B138-9F19A5300B6C}" type="presOf" srcId="{920365B4-3EBF-47F7-A231-371A20FE6405}" destId="{6ACEC1D5-EE5E-4F59-994F-E6BEDBA27DC6}" srcOrd="0" destOrd="0" presId="urn:microsoft.com/office/officeart/2005/8/layout/gear1"/>
    <dgm:cxn modelId="{B6F60C90-387A-3242-8CEF-333E280BEDD2}" type="presOf" srcId="{687A680F-30F8-4029-9D6E-07190399110D}" destId="{2F6EB31A-E2D2-4758-AE6C-40A7E1FB9D63}" srcOrd="2" destOrd="0" presId="urn:microsoft.com/office/officeart/2005/8/layout/gear1"/>
    <dgm:cxn modelId="{FA46E090-9A9B-F149-AF35-826C5924F82F}" type="presOf" srcId="{24FED376-2F92-44B5-9EE3-CFB306D02A2F}" destId="{2872913E-FF7F-4246-9EFF-AC1C617B9A06}" srcOrd="2" destOrd="0" presId="urn:microsoft.com/office/officeart/2005/8/layout/gear1"/>
    <dgm:cxn modelId="{B2E2CF94-135B-A048-A506-D1010A2AB2BF}" type="presOf" srcId="{24FED376-2F92-44B5-9EE3-CFB306D02A2F}" destId="{88C5D374-6ED8-413D-BD2D-72D8B647D6CB}" srcOrd="0" destOrd="0" presId="urn:microsoft.com/office/officeart/2005/8/layout/gear1"/>
    <dgm:cxn modelId="{402353C5-9E66-1C4C-9EBF-A4FCB9ED8A19}" type="presOf" srcId="{E5516ABD-458C-4303-AEC1-99F52AFEB56A}" destId="{C70A36B5-B302-48E9-B149-C7F2F80F3586}" srcOrd="2" destOrd="0" presId="urn:microsoft.com/office/officeart/2005/8/layout/gear1"/>
    <dgm:cxn modelId="{4A23B3C8-159A-4DAD-A6F7-D0D9CDD80F11}" srcId="{920365B4-3EBF-47F7-A231-371A20FE6405}" destId="{687A680F-30F8-4029-9D6E-07190399110D}" srcOrd="2" destOrd="0" parTransId="{FB267C9C-1128-40B7-B87E-0167ED9BBB57}" sibTransId="{D62C4B43-C197-4877-A935-F31AFB6556A8}"/>
    <dgm:cxn modelId="{E09746E9-D3DF-684A-AE2E-A8C5ACE4F107}" type="presOf" srcId="{BE4646B2-C9EE-44E8-B4C4-92DB7A41D74C}" destId="{49A0CFC6-15C0-4503-98C3-D3DFEFF782E2}" srcOrd="0" destOrd="0" presId="urn:microsoft.com/office/officeart/2005/8/layout/gear1"/>
    <dgm:cxn modelId="{FB0886F8-82DA-2C4C-8C32-3491563D6391}" type="presOf" srcId="{E5516ABD-458C-4303-AEC1-99F52AFEB56A}" destId="{DB86536B-3D2D-4872-A219-2972BB92F724}" srcOrd="0" destOrd="0" presId="urn:microsoft.com/office/officeart/2005/8/layout/gear1"/>
    <dgm:cxn modelId="{588ECDFC-C2CB-AA42-9C9F-ED7D4AD2333A}" type="presOf" srcId="{24FED376-2F92-44B5-9EE3-CFB306D02A2F}" destId="{988D4FD3-CC22-4CE7-B290-7AC5506F7F14}" srcOrd="1" destOrd="0" presId="urn:microsoft.com/office/officeart/2005/8/layout/gear1"/>
    <dgm:cxn modelId="{9299A7E7-7E9D-8A48-B6CF-1FE8609A7E98}" type="presParOf" srcId="{6ACEC1D5-EE5E-4F59-994F-E6BEDBA27DC6}" destId="{DB86536B-3D2D-4872-A219-2972BB92F724}" srcOrd="0" destOrd="0" presId="urn:microsoft.com/office/officeart/2005/8/layout/gear1"/>
    <dgm:cxn modelId="{DAB016E7-F91A-EB4A-B556-9337FE65097A}" type="presParOf" srcId="{6ACEC1D5-EE5E-4F59-994F-E6BEDBA27DC6}" destId="{F7412B14-65EF-4788-8804-58CD047705D4}" srcOrd="1" destOrd="0" presId="urn:microsoft.com/office/officeart/2005/8/layout/gear1"/>
    <dgm:cxn modelId="{4A050987-50A5-5444-8949-7FE5BFFBB87B}" type="presParOf" srcId="{6ACEC1D5-EE5E-4F59-994F-E6BEDBA27DC6}" destId="{C70A36B5-B302-48E9-B149-C7F2F80F3586}" srcOrd="2" destOrd="0" presId="urn:microsoft.com/office/officeart/2005/8/layout/gear1"/>
    <dgm:cxn modelId="{D0F7EF8F-8077-F34D-BA18-46DF59A48079}" type="presParOf" srcId="{6ACEC1D5-EE5E-4F59-994F-E6BEDBA27DC6}" destId="{88C5D374-6ED8-413D-BD2D-72D8B647D6CB}" srcOrd="3" destOrd="0" presId="urn:microsoft.com/office/officeart/2005/8/layout/gear1"/>
    <dgm:cxn modelId="{97322D6A-E18E-9F4E-B074-595AE1FA74BC}" type="presParOf" srcId="{6ACEC1D5-EE5E-4F59-994F-E6BEDBA27DC6}" destId="{988D4FD3-CC22-4CE7-B290-7AC5506F7F14}" srcOrd="4" destOrd="0" presId="urn:microsoft.com/office/officeart/2005/8/layout/gear1"/>
    <dgm:cxn modelId="{3130D16A-DA57-9846-9D34-1C6F6BDE982C}" type="presParOf" srcId="{6ACEC1D5-EE5E-4F59-994F-E6BEDBA27DC6}" destId="{2872913E-FF7F-4246-9EFF-AC1C617B9A06}" srcOrd="5" destOrd="0" presId="urn:microsoft.com/office/officeart/2005/8/layout/gear1"/>
    <dgm:cxn modelId="{6A34A09F-998D-5A41-81E3-66577CC2B3C0}" type="presParOf" srcId="{6ACEC1D5-EE5E-4F59-994F-E6BEDBA27DC6}" destId="{DDB2B6D7-7D8B-4E90-988A-4B964F680269}" srcOrd="6" destOrd="0" presId="urn:microsoft.com/office/officeart/2005/8/layout/gear1"/>
    <dgm:cxn modelId="{7790D373-0BB2-6E4C-8379-E131D6EB2034}" type="presParOf" srcId="{6ACEC1D5-EE5E-4F59-994F-E6BEDBA27DC6}" destId="{99C5198F-9BFF-4930-B213-AF26A82B8F53}" srcOrd="7" destOrd="0" presId="urn:microsoft.com/office/officeart/2005/8/layout/gear1"/>
    <dgm:cxn modelId="{57E7978E-6905-B047-A0ED-F74780C0C648}" type="presParOf" srcId="{6ACEC1D5-EE5E-4F59-994F-E6BEDBA27DC6}" destId="{2F6EB31A-E2D2-4758-AE6C-40A7E1FB9D63}" srcOrd="8" destOrd="0" presId="urn:microsoft.com/office/officeart/2005/8/layout/gear1"/>
    <dgm:cxn modelId="{8074C46F-2BC3-8F43-BF6A-DDFD04468B8F}" type="presParOf" srcId="{6ACEC1D5-EE5E-4F59-994F-E6BEDBA27DC6}" destId="{DC1F3EF2-A93F-4BCD-88E4-3F45BC164C3B}" srcOrd="9" destOrd="0" presId="urn:microsoft.com/office/officeart/2005/8/layout/gear1"/>
    <dgm:cxn modelId="{310401D2-2D21-8B41-861C-69B9BC9F657D}" type="presParOf" srcId="{6ACEC1D5-EE5E-4F59-994F-E6BEDBA27DC6}" destId="{49A0CFC6-15C0-4503-98C3-D3DFEFF782E2}" srcOrd="10" destOrd="0" presId="urn:microsoft.com/office/officeart/2005/8/layout/gear1"/>
    <dgm:cxn modelId="{CF2EB38D-E132-D24B-8B91-2F215CF49E81}" type="presParOf" srcId="{6ACEC1D5-EE5E-4F59-994F-E6BEDBA27DC6}" destId="{7CB3DDEB-5E11-4FCB-A566-84D4E3F3CD48}" srcOrd="11" destOrd="0" presId="urn:microsoft.com/office/officeart/2005/8/layout/gear1"/>
    <dgm:cxn modelId="{49CCACDF-BBD4-5B41-8242-4785B07F838E}" type="presParOf" srcId="{6ACEC1D5-EE5E-4F59-994F-E6BEDBA27DC6}" destId="{0FCC58CE-FCB7-4695-9E64-B1C7BFE8303E}"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0365B4-3EBF-47F7-A231-371A20FE6405}" type="doc">
      <dgm:prSet loTypeId="urn:microsoft.com/office/officeart/2005/8/layout/gear1" loCatId="cycle" qsTypeId="urn:microsoft.com/office/officeart/2005/8/quickstyle/simple1" qsCatId="simple" csTypeId="urn:microsoft.com/office/officeart/2005/8/colors/accent0_1" csCatId="mainScheme" phldr="1"/>
      <dgm:spPr/>
      <dgm:t>
        <a:bodyPr/>
        <a:lstStyle/>
        <a:p>
          <a:endParaRPr lang="en-US"/>
        </a:p>
      </dgm:t>
    </dgm:pt>
    <dgm:pt modelId="{24FED376-2F92-44B5-9EE3-CFB306D02A2F}">
      <dgm:prSet phldrT="[Text]" custT="1"/>
      <dgm:spPr/>
      <dgm:t>
        <a:bodyPr/>
        <a:lstStyle/>
        <a:p>
          <a:r>
            <a:rPr lang="en-US" sz="1100" dirty="0"/>
            <a:t>Data and Analytics</a:t>
          </a:r>
        </a:p>
      </dgm:t>
    </dgm:pt>
    <dgm:pt modelId="{74F4D598-1D4C-47B2-A1AA-73D28298DC07}" type="parTrans" cxnId="{936DC77A-1B8E-47EE-8F1F-84CC6346FC37}">
      <dgm:prSet/>
      <dgm:spPr/>
      <dgm:t>
        <a:bodyPr/>
        <a:lstStyle/>
        <a:p>
          <a:endParaRPr lang="en-US"/>
        </a:p>
      </dgm:t>
    </dgm:pt>
    <dgm:pt modelId="{6A13AE4E-EF61-4D42-90BF-05A710B1A1F9}" type="sibTrans" cxnId="{936DC77A-1B8E-47EE-8F1F-84CC6346FC37}">
      <dgm:prSet/>
      <dgm:spPr>
        <a:scene3d>
          <a:camera prst="orthographicFront">
            <a:rot lat="10200000" lon="0" rev="0"/>
          </a:camera>
          <a:lightRig rig="threePt" dir="t"/>
        </a:scene3d>
      </dgm:spPr>
      <dgm:t>
        <a:bodyPr/>
        <a:lstStyle/>
        <a:p>
          <a:endParaRPr lang="en-US"/>
        </a:p>
      </dgm:t>
    </dgm:pt>
    <dgm:pt modelId="{687A680F-30F8-4029-9D6E-07190399110D}">
      <dgm:prSet phldrT="[Text]" custT="1"/>
      <dgm:spPr/>
      <dgm:t>
        <a:bodyPr/>
        <a:lstStyle/>
        <a:p>
          <a:r>
            <a:rPr lang="en-US" sz="1100" dirty="0"/>
            <a:t>Sector Strategies</a:t>
          </a:r>
        </a:p>
      </dgm:t>
    </dgm:pt>
    <dgm:pt modelId="{FB267C9C-1128-40B7-B87E-0167ED9BBB57}" type="parTrans" cxnId="{4A23B3C8-159A-4DAD-A6F7-D0D9CDD80F11}">
      <dgm:prSet/>
      <dgm:spPr/>
      <dgm:t>
        <a:bodyPr/>
        <a:lstStyle/>
        <a:p>
          <a:endParaRPr lang="en-US"/>
        </a:p>
      </dgm:t>
    </dgm:pt>
    <dgm:pt modelId="{D62C4B43-C197-4877-A935-F31AFB6556A8}" type="sibTrans" cxnId="{4A23B3C8-159A-4DAD-A6F7-D0D9CDD80F11}">
      <dgm:prSet/>
      <dgm:spPr>
        <a:scene3d>
          <a:camera prst="orthographicFront">
            <a:rot lat="0" lon="0" rev="0"/>
          </a:camera>
          <a:lightRig rig="threePt" dir="t"/>
        </a:scene3d>
      </dgm:spPr>
      <dgm:t>
        <a:bodyPr/>
        <a:lstStyle/>
        <a:p>
          <a:endParaRPr lang="en-US"/>
        </a:p>
      </dgm:t>
    </dgm:pt>
    <dgm:pt modelId="{E5516ABD-458C-4303-AEC1-99F52AFEB56A}">
      <dgm:prSet custT="1"/>
      <dgm:spPr/>
      <dgm:t>
        <a:bodyPr/>
        <a:lstStyle/>
        <a:p>
          <a:r>
            <a:rPr lang="en-US" sz="1100" dirty="0"/>
            <a:t>Job Postings</a:t>
          </a:r>
        </a:p>
        <a:p>
          <a:r>
            <a:rPr lang="en-US" sz="1100" dirty="0"/>
            <a:t>Recruitment</a:t>
          </a:r>
        </a:p>
        <a:p>
          <a:r>
            <a:rPr lang="en-US" sz="1100" dirty="0"/>
            <a:t>Candidate Assessment</a:t>
          </a:r>
        </a:p>
        <a:p>
          <a:r>
            <a:rPr lang="en-US" sz="1100" dirty="0"/>
            <a:t>Employee Upskilling</a:t>
          </a:r>
        </a:p>
      </dgm:t>
    </dgm:pt>
    <dgm:pt modelId="{1920A27B-FFA9-4688-8D32-2A149FE92E6D}" type="parTrans" cxnId="{34F3AC36-2605-46D7-9254-835281A3C5E9}">
      <dgm:prSet/>
      <dgm:spPr/>
      <dgm:t>
        <a:bodyPr/>
        <a:lstStyle/>
        <a:p>
          <a:endParaRPr lang="en-US"/>
        </a:p>
      </dgm:t>
    </dgm:pt>
    <dgm:pt modelId="{BE4646B2-C9EE-44E8-B4C4-92DB7A41D74C}" type="sibTrans" cxnId="{34F3AC36-2605-46D7-9254-835281A3C5E9}">
      <dgm:prSet/>
      <dgm:spPr/>
      <dgm:t>
        <a:bodyPr/>
        <a:lstStyle/>
        <a:p>
          <a:endParaRPr lang="en-US"/>
        </a:p>
      </dgm:t>
    </dgm:pt>
    <dgm:pt modelId="{6ACEC1D5-EE5E-4F59-994F-E6BEDBA27DC6}" type="pres">
      <dgm:prSet presAssocID="{920365B4-3EBF-47F7-A231-371A20FE6405}" presName="composite" presStyleCnt="0">
        <dgm:presLayoutVars>
          <dgm:chMax val="3"/>
          <dgm:animLvl val="lvl"/>
          <dgm:resizeHandles val="exact"/>
        </dgm:presLayoutVars>
      </dgm:prSet>
      <dgm:spPr/>
    </dgm:pt>
    <dgm:pt modelId="{DB86536B-3D2D-4872-A219-2972BB92F724}" type="pres">
      <dgm:prSet presAssocID="{E5516ABD-458C-4303-AEC1-99F52AFEB56A}" presName="gear1" presStyleLbl="node1" presStyleIdx="0" presStyleCnt="3" custLinFactNeighborX="-81818" custLinFactNeighborY="-72271">
        <dgm:presLayoutVars>
          <dgm:chMax val="1"/>
          <dgm:bulletEnabled val="1"/>
        </dgm:presLayoutVars>
      </dgm:prSet>
      <dgm:spPr/>
    </dgm:pt>
    <dgm:pt modelId="{F7412B14-65EF-4788-8804-58CD047705D4}" type="pres">
      <dgm:prSet presAssocID="{E5516ABD-458C-4303-AEC1-99F52AFEB56A}" presName="gear1srcNode" presStyleLbl="node1" presStyleIdx="0" presStyleCnt="3"/>
      <dgm:spPr/>
    </dgm:pt>
    <dgm:pt modelId="{C70A36B5-B302-48E9-B149-C7F2F80F3586}" type="pres">
      <dgm:prSet presAssocID="{E5516ABD-458C-4303-AEC1-99F52AFEB56A}" presName="gear1dstNode" presStyleLbl="node1" presStyleIdx="0" presStyleCnt="3"/>
      <dgm:spPr/>
    </dgm:pt>
    <dgm:pt modelId="{88C5D374-6ED8-413D-BD2D-72D8B647D6CB}" type="pres">
      <dgm:prSet presAssocID="{24FED376-2F92-44B5-9EE3-CFB306D02A2F}" presName="gear2" presStyleLbl="node1" presStyleIdx="1" presStyleCnt="3" custLinFactNeighborX="93776" custLinFactNeighborY="79471">
        <dgm:presLayoutVars>
          <dgm:chMax val="1"/>
          <dgm:bulletEnabled val="1"/>
        </dgm:presLayoutVars>
      </dgm:prSet>
      <dgm:spPr/>
    </dgm:pt>
    <dgm:pt modelId="{988D4FD3-CC22-4CE7-B290-7AC5506F7F14}" type="pres">
      <dgm:prSet presAssocID="{24FED376-2F92-44B5-9EE3-CFB306D02A2F}" presName="gear2srcNode" presStyleLbl="node1" presStyleIdx="1" presStyleCnt="3"/>
      <dgm:spPr/>
    </dgm:pt>
    <dgm:pt modelId="{2872913E-FF7F-4246-9EFF-AC1C617B9A06}" type="pres">
      <dgm:prSet presAssocID="{24FED376-2F92-44B5-9EE3-CFB306D02A2F}" presName="gear2dstNode" presStyleLbl="node1" presStyleIdx="1" presStyleCnt="3"/>
      <dgm:spPr/>
    </dgm:pt>
    <dgm:pt modelId="{DDB2B6D7-7D8B-4E90-988A-4B964F680269}" type="pres">
      <dgm:prSet presAssocID="{687A680F-30F8-4029-9D6E-07190399110D}" presName="gear3" presStyleLbl="node1" presStyleIdx="2" presStyleCnt="3" custLinFactNeighborX="35392" custLinFactNeighborY="44846"/>
      <dgm:spPr/>
    </dgm:pt>
    <dgm:pt modelId="{99C5198F-9BFF-4930-B213-AF26A82B8F53}" type="pres">
      <dgm:prSet presAssocID="{687A680F-30F8-4029-9D6E-07190399110D}" presName="gear3tx" presStyleLbl="node1" presStyleIdx="2" presStyleCnt="3">
        <dgm:presLayoutVars>
          <dgm:chMax val="1"/>
          <dgm:bulletEnabled val="1"/>
        </dgm:presLayoutVars>
      </dgm:prSet>
      <dgm:spPr/>
    </dgm:pt>
    <dgm:pt modelId="{2F6EB31A-E2D2-4758-AE6C-40A7E1FB9D63}" type="pres">
      <dgm:prSet presAssocID="{687A680F-30F8-4029-9D6E-07190399110D}" presName="gear3srcNode" presStyleLbl="node1" presStyleIdx="2" presStyleCnt="3"/>
      <dgm:spPr/>
    </dgm:pt>
    <dgm:pt modelId="{DC1F3EF2-A93F-4BCD-88E4-3F45BC164C3B}" type="pres">
      <dgm:prSet presAssocID="{687A680F-30F8-4029-9D6E-07190399110D}" presName="gear3dstNode" presStyleLbl="node1" presStyleIdx="2" presStyleCnt="3"/>
      <dgm:spPr/>
    </dgm:pt>
    <dgm:pt modelId="{49A0CFC6-15C0-4503-98C3-D3DFEFF782E2}" type="pres">
      <dgm:prSet presAssocID="{BE4646B2-C9EE-44E8-B4C4-92DB7A41D74C}" presName="connector1" presStyleLbl="sibTrans2D1" presStyleIdx="0" presStyleCnt="3" custAng="6307966" custFlipVert="1" custScaleX="106389" custScaleY="107021" custLinFactNeighborX="-69866" custLinFactNeighborY="-55873"/>
      <dgm:spPr/>
    </dgm:pt>
    <dgm:pt modelId="{7CB3DDEB-5E11-4FCB-A566-84D4E3F3CD48}" type="pres">
      <dgm:prSet presAssocID="{6A13AE4E-EF61-4D42-90BF-05A710B1A1F9}" presName="connector2" presStyleLbl="sibTrans2D1" presStyleIdx="1" presStyleCnt="3" custAng="3506909" custLinFactX="15984" custLinFactY="22950" custLinFactNeighborX="100000" custLinFactNeighborY="100000"/>
      <dgm:spPr/>
    </dgm:pt>
    <dgm:pt modelId="{0FCC58CE-FCB7-4695-9E64-B1C7BFE8303E}" type="pres">
      <dgm:prSet presAssocID="{D62C4B43-C197-4877-A935-F31AFB6556A8}" presName="connector3" presStyleLbl="sibTrans2D1" presStyleIdx="2" presStyleCnt="3" custAng="6771285" custLinFactNeighborX="34756" custLinFactNeighborY="40853"/>
      <dgm:spPr/>
    </dgm:pt>
  </dgm:ptLst>
  <dgm:cxnLst>
    <dgm:cxn modelId="{DE0DC706-D200-9048-A84B-48C0A04EF24E}" type="presOf" srcId="{687A680F-30F8-4029-9D6E-07190399110D}" destId="{99C5198F-9BFF-4930-B213-AF26A82B8F53}" srcOrd="1" destOrd="0" presId="urn:microsoft.com/office/officeart/2005/8/layout/gear1"/>
    <dgm:cxn modelId="{7222B213-B8D2-1741-A9FE-2948A0B79808}" type="presOf" srcId="{D62C4B43-C197-4877-A935-F31AFB6556A8}" destId="{0FCC58CE-FCB7-4695-9E64-B1C7BFE8303E}" srcOrd="0" destOrd="0" presId="urn:microsoft.com/office/officeart/2005/8/layout/gear1"/>
    <dgm:cxn modelId="{E946531D-A694-484D-A0B9-CE45502F9BC5}" type="presOf" srcId="{24FED376-2F92-44B5-9EE3-CFB306D02A2F}" destId="{988D4FD3-CC22-4CE7-B290-7AC5506F7F14}" srcOrd="1" destOrd="0" presId="urn:microsoft.com/office/officeart/2005/8/layout/gear1"/>
    <dgm:cxn modelId="{CFAECA26-A2DA-0B44-8266-BD8850EA835F}" type="presOf" srcId="{E5516ABD-458C-4303-AEC1-99F52AFEB56A}" destId="{F7412B14-65EF-4788-8804-58CD047705D4}" srcOrd="1" destOrd="0" presId="urn:microsoft.com/office/officeart/2005/8/layout/gear1"/>
    <dgm:cxn modelId="{34F3AC36-2605-46D7-9254-835281A3C5E9}" srcId="{920365B4-3EBF-47F7-A231-371A20FE6405}" destId="{E5516ABD-458C-4303-AEC1-99F52AFEB56A}" srcOrd="0" destOrd="0" parTransId="{1920A27B-FFA9-4688-8D32-2A149FE92E6D}" sibTransId="{BE4646B2-C9EE-44E8-B4C4-92DB7A41D74C}"/>
    <dgm:cxn modelId="{FC60655C-3B06-734C-A58D-D79AEE5805D5}" type="presOf" srcId="{687A680F-30F8-4029-9D6E-07190399110D}" destId="{2F6EB31A-E2D2-4758-AE6C-40A7E1FB9D63}" srcOrd="2" destOrd="0" presId="urn:microsoft.com/office/officeart/2005/8/layout/gear1"/>
    <dgm:cxn modelId="{3E820765-5F3E-FC46-BC04-5AF07DAB23F4}" type="presOf" srcId="{24FED376-2F92-44B5-9EE3-CFB306D02A2F}" destId="{88C5D374-6ED8-413D-BD2D-72D8B647D6CB}" srcOrd="0" destOrd="0" presId="urn:microsoft.com/office/officeart/2005/8/layout/gear1"/>
    <dgm:cxn modelId="{8630CD68-1A81-AA4B-B31C-2FEEBD193C9A}" type="presOf" srcId="{E5516ABD-458C-4303-AEC1-99F52AFEB56A}" destId="{DB86536B-3D2D-4872-A219-2972BB92F724}" srcOrd="0" destOrd="0" presId="urn:microsoft.com/office/officeart/2005/8/layout/gear1"/>
    <dgm:cxn modelId="{C62D486D-1988-BA4D-BC89-68ACE5909ECB}" type="presOf" srcId="{24FED376-2F92-44B5-9EE3-CFB306D02A2F}" destId="{2872913E-FF7F-4246-9EFF-AC1C617B9A06}" srcOrd="2" destOrd="0" presId="urn:microsoft.com/office/officeart/2005/8/layout/gear1"/>
    <dgm:cxn modelId="{936DC77A-1B8E-47EE-8F1F-84CC6346FC37}" srcId="{920365B4-3EBF-47F7-A231-371A20FE6405}" destId="{24FED376-2F92-44B5-9EE3-CFB306D02A2F}" srcOrd="1" destOrd="0" parTransId="{74F4D598-1D4C-47B2-A1AA-73D28298DC07}" sibTransId="{6A13AE4E-EF61-4D42-90BF-05A710B1A1F9}"/>
    <dgm:cxn modelId="{BB63D57F-0A8B-9143-841A-6089149D88D9}" type="presOf" srcId="{687A680F-30F8-4029-9D6E-07190399110D}" destId="{DC1F3EF2-A93F-4BCD-88E4-3F45BC164C3B}" srcOrd="3" destOrd="0" presId="urn:microsoft.com/office/officeart/2005/8/layout/gear1"/>
    <dgm:cxn modelId="{6DB91A9B-E585-244C-AB01-ABB00E937149}" type="presOf" srcId="{6A13AE4E-EF61-4D42-90BF-05A710B1A1F9}" destId="{7CB3DDEB-5E11-4FCB-A566-84D4E3F3CD48}" srcOrd="0" destOrd="0" presId="urn:microsoft.com/office/officeart/2005/8/layout/gear1"/>
    <dgm:cxn modelId="{03AD60AE-B342-E841-9573-9B2F8973BB65}" type="presOf" srcId="{E5516ABD-458C-4303-AEC1-99F52AFEB56A}" destId="{C70A36B5-B302-48E9-B149-C7F2F80F3586}" srcOrd="2" destOrd="0" presId="urn:microsoft.com/office/officeart/2005/8/layout/gear1"/>
    <dgm:cxn modelId="{4A23B3C8-159A-4DAD-A6F7-D0D9CDD80F11}" srcId="{920365B4-3EBF-47F7-A231-371A20FE6405}" destId="{687A680F-30F8-4029-9D6E-07190399110D}" srcOrd="2" destOrd="0" parTransId="{FB267C9C-1128-40B7-B87E-0167ED9BBB57}" sibTransId="{D62C4B43-C197-4877-A935-F31AFB6556A8}"/>
    <dgm:cxn modelId="{56EAE9DA-DAE5-5845-AE00-D04B2646E348}" type="presOf" srcId="{687A680F-30F8-4029-9D6E-07190399110D}" destId="{DDB2B6D7-7D8B-4E90-988A-4B964F680269}" srcOrd="0" destOrd="0" presId="urn:microsoft.com/office/officeart/2005/8/layout/gear1"/>
    <dgm:cxn modelId="{B3556EEF-BBFF-1841-A7DA-D1A6082FBD03}" type="presOf" srcId="{920365B4-3EBF-47F7-A231-371A20FE6405}" destId="{6ACEC1D5-EE5E-4F59-994F-E6BEDBA27DC6}" srcOrd="0" destOrd="0" presId="urn:microsoft.com/office/officeart/2005/8/layout/gear1"/>
    <dgm:cxn modelId="{E2279EFA-A21F-F649-B2CC-EA07249934C0}" type="presOf" srcId="{BE4646B2-C9EE-44E8-B4C4-92DB7A41D74C}" destId="{49A0CFC6-15C0-4503-98C3-D3DFEFF782E2}" srcOrd="0" destOrd="0" presId="urn:microsoft.com/office/officeart/2005/8/layout/gear1"/>
    <dgm:cxn modelId="{CAEBB144-C725-164A-9DC0-54004246D884}" type="presParOf" srcId="{6ACEC1D5-EE5E-4F59-994F-E6BEDBA27DC6}" destId="{DB86536B-3D2D-4872-A219-2972BB92F724}" srcOrd="0" destOrd="0" presId="urn:microsoft.com/office/officeart/2005/8/layout/gear1"/>
    <dgm:cxn modelId="{155C6513-A62D-DE42-898F-CD4BC1B78310}" type="presParOf" srcId="{6ACEC1D5-EE5E-4F59-994F-E6BEDBA27DC6}" destId="{F7412B14-65EF-4788-8804-58CD047705D4}" srcOrd="1" destOrd="0" presId="urn:microsoft.com/office/officeart/2005/8/layout/gear1"/>
    <dgm:cxn modelId="{F29BC6A6-B9F9-664C-AF7D-818855D97D64}" type="presParOf" srcId="{6ACEC1D5-EE5E-4F59-994F-E6BEDBA27DC6}" destId="{C70A36B5-B302-48E9-B149-C7F2F80F3586}" srcOrd="2" destOrd="0" presId="urn:microsoft.com/office/officeart/2005/8/layout/gear1"/>
    <dgm:cxn modelId="{3FFDE98A-A10F-C94C-BF40-79F2BFFBC1D4}" type="presParOf" srcId="{6ACEC1D5-EE5E-4F59-994F-E6BEDBA27DC6}" destId="{88C5D374-6ED8-413D-BD2D-72D8B647D6CB}" srcOrd="3" destOrd="0" presId="urn:microsoft.com/office/officeart/2005/8/layout/gear1"/>
    <dgm:cxn modelId="{D44B004C-7197-2D40-9C50-4F67D012D72A}" type="presParOf" srcId="{6ACEC1D5-EE5E-4F59-994F-E6BEDBA27DC6}" destId="{988D4FD3-CC22-4CE7-B290-7AC5506F7F14}" srcOrd="4" destOrd="0" presId="urn:microsoft.com/office/officeart/2005/8/layout/gear1"/>
    <dgm:cxn modelId="{0F940B4C-A9D7-9D4F-8001-D39FBF46533D}" type="presParOf" srcId="{6ACEC1D5-EE5E-4F59-994F-E6BEDBA27DC6}" destId="{2872913E-FF7F-4246-9EFF-AC1C617B9A06}" srcOrd="5" destOrd="0" presId="urn:microsoft.com/office/officeart/2005/8/layout/gear1"/>
    <dgm:cxn modelId="{3F2BE836-4EDE-1C4B-AF52-87709F978746}" type="presParOf" srcId="{6ACEC1D5-EE5E-4F59-994F-E6BEDBA27DC6}" destId="{DDB2B6D7-7D8B-4E90-988A-4B964F680269}" srcOrd="6" destOrd="0" presId="urn:microsoft.com/office/officeart/2005/8/layout/gear1"/>
    <dgm:cxn modelId="{15D1CD1A-F9FD-F147-B4AE-FF54B14A202E}" type="presParOf" srcId="{6ACEC1D5-EE5E-4F59-994F-E6BEDBA27DC6}" destId="{99C5198F-9BFF-4930-B213-AF26A82B8F53}" srcOrd="7" destOrd="0" presId="urn:microsoft.com/office/officeart/2005/8/layout/gear1"/>
    <dgm:cxn modelId="{EA44033B-8488-5D40-B63F-2B615428AAA7}" type="presParOf" srcId="{6ACEC1D5-EE5E-4F59-994F-E6BEDBA27DC6}" destId="{2F6EB31A-E2D2-4758-AE6C-40A7E1FB9D63}" srcOrd="8" destOrd="0" presId="urn:microsoft.com/office/officeart/2005/8/layout/gear1"/>
    <dgm:cxn modelId="{C11A61F2-B78A-3E4D-AFCE-B64219DCC750}" type="presParOf" srcId="{6ACEC1D5-EE5E-4F59-994F-E6BEDBA27DC6}" destId="{DC1F3EF2-A93F-4BCD-88E4-3F45BC164C3B}" srcOrd="9" destOrd="0" presId="urn:microsoft.com/office/officeart/2005/8/layout/gear1"/>
    <dgm:cxn modelId="{C2C5DC5D-207F-0546-A96E-FDEA481201E3}" type="presParOf" srcId="{6ACEC1D5-EE5E-4F59-994F-E6BEDBA27DC6}" destId="{49A0CFC6-15C0-4503-98C3-D3DFEFF782E2}" srcOrd="10" destOrd="0" presId="urn:microsoft.com/office/officeart/2005/8/layout/gear1"/>
    <dgm:cxn modelId="{6E0385D2-4576-3049-A3A6-04B634424CBE}" type="presParOf" srcId="{6ACEC1D5-EE5E-4F59-994F-E6BEDBA27DC6}" destId="{7CB3DDEB-5E11-4FCB-A566-84D4E3F3CD48}" srcOrd="11" destOrd="0" presId="urn:microsoft.com/office/officeart/2005/8/layout/gear1"/>
    <dgm:cxn modelId="{E2178593-7CEF-9641-9099-00C8509F18F1}" type="presParOf" srcId="{6ACEC1D5-EE5E-4F59-994F-E6BEDBA27DC6}" destId="{0FCC58CE-FCB7-4695-9E64-B1C7BFE8303E}"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AF33DA-7D8C-41D2-B810-4EC0ADE1CCD3}"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US"/>
        </a:p>
      </dgm:t>
    </dgm:pt>
    <dgm:pt modelId="{3FBE71C6-591E-4681-9FB2-ED95C7431570}">
      <dgm:prSet phldrT="[Text]" custT="1"/>
      <dgm:spPr>
        <a:xfrm>
          <a:off x="6764367" y="2639215"/>
          <a:ext cx="1599932" cy="1124393"/>
        </a:xfrm>
        <a:solidFill>
          <a:srgbClr val="004C77">
            <a:hueOff val="-5415257"/>
            <a:satOff val="-57999"/>
            <a:lumOff val="15883"/>
            <a:alphaOff val="0"/>
          </a:srgbClr>
        </a:solidFill>
        <a:ln w="11429" cap="flat" cmpd="sng" algn="ctr">
          <a:solidFill>
            <a:sysClr val="window" lastClr="FFFFFF">
              <a:hueOff val="0"/>
              <a:satOff val="0"/>
              <a:lumOff val="0"/>
              <a:alphaOff val="0"/>
            </a:sysClr>
          </a:solidFill>
          <a:prstDash val="sysDash"/>
        </a:ln>
        <a:effectLst/>
      </dgm:spPr>
      <dgm:t>
        <a:bodyPr/>
        <a:lstStyle/>
        <a:p>
          <a:r>
            <a:rPr lang="en-US" sz="1200" dirty="0">
              <a:solidFill>
                <a:sysClr val="window" lastClr="FFFFFF"/>
              </a:solidFill>
              <a:latin typeface="+mn-lt"/>
              <a:ea typeface="+mn-ea"/>
              <a:cs typeface="+mn-cs"/>
            </a:rPr>
            <a:t>Mock Interview Preparation               </a:t>
          </a:r>
        </a:p>
        <a:p>
          <a:r>
            <a:rPr lang="en-US" sz="1200" dirty="0">
              <a:solidFill>
                <a:sysClr val="window" lastClr="FFFFFF"/>
              </a:solidFill>
              <a:latin typeface="+mn-lt"/>
              <a:ea typeface="+mn-ea"/>
              <a:cs typeface="+mn-cs"/>
            </a:rPr>
            <a:t>Hire First On-The-Job Training Incentive programs </a:t>
          </a:r>
        </a:p>
      </dgm:t>
    </dgm:pt>
    <dgm:pt modelId="{F325D0A2-D557-4E14-9A32-8D7048257C6D}" type="sibTrans" cxnId="{D87270E6-8753-4274-9F0B-0EF685427A56}">
      <dgm:prSet/>
      <dgm:spPr/>
      <dgm:t>
        <a:bodyPr/>
        <a:lstStyle/>
        <a:p>
          <a:endParaRPr lang="en-US"/>
        </a:p>
      </dgm:t>
    </dgm:pt>
    <dgm:pt modelId="{F3FFA198-1A15-4E38-8E8E-7359A8E002FF}" type="parTrans" cxnId="{D87270E6-8753-4274-9F0B-0EF685427A56}">
      <dgm:prSet/>
      <dgm:spPr/>
      <dgm:t>
        <a:bodyPr/>
        <a:lstStyle/>
        <a:p>
          <a:endParaRPr lang="en-US"/>
        </a:p>
      </dgm:t>
    </dgm:pt>
    <dgm:pt modelId="{7D8A1E89-B19C-4647-A8CB-700303DD4D7C}">
      <dgm:prSet phldrT="[Text]" custT="1"/>
      <dgm:spPr>
        <a:xfrm>
          <a:off x="6654811" y="1189397"/>
          <a:ext cx="1819042" cy="1308193"/>
        </a:xfrm>
        <a:solidFill>
          <a:srgbClr val="1B3062"/>
        </a:solidFill>
        <a:ln w="11429" cap="flat" cmpd="sng" algn="ctr">
          <a:solidFill>
            <a:sysClr val="window" lastClr="FFFFFF">
              <a:hueOff val="0"/>
              <a:satOff val="0"/>
              <a:lumOff val="0"/>
              <a:alphaOff val="0"/>
            </a:sysClr>
          </a:solidFill>
          <a:prstDash val="sysDash"/>
        </a:ln>
        <a:effectLst/>
      </dgm:spPr>
      <dgm:t>
        <a:bodyPr/>
        <a:lstStyle/>
        <a:p>
          <a:r>
            <a:rPr lang="en-US" sz="1200" dirty="0">
              <a:solidFill>
                <a:schemeClr val="bg1"/>
              </a:solidFill>
              <a:latin typeface="Arial" pitchFamily="34" charset="0"/>
              <a:ea typeface="+mn-ea"/>
              <a:cs typeface="Arial" pitchFamily="34" charset="0"/>
            </a:rPr>
            <a:t>Business Service Teams that make connections  to Employers and JOBS </a:t>
          </a:r>
        </a:p>
      </dgm:t>
    </dgm:pt>
    <dgm:pt modelId="{2AABE44A-9DB3-4844-A965-FFEF08A7D72E}" type="sibTrans" cxnId="{8205AF70-3E89-43FE-8115-8A402B448CFE}">
      <dgm:prSet/>
      <dgm:spPr/>
      <dgm:t>
        <a:bodyPr/>
        <a:lstStyle/>
        <a:p>
          <a:endParaRPr lang="en-US"/>
        </a:p>
      </dgm:t>
    </dgm:pt>
    <dgm:pt modelId="{B852D755-FF76-437C-B15A-CB411B5E10C2}" type="parTrans" cxnId="{8205AF70-3E89-43FE-8115-8A402B448CFE}">
      <dgm:prSet/>
      <dgm:spPr/>
      <dgm:t>
        <a:bodyPr/>
        <a:lstStyle/>
        <a:p>
          <a:endParaRPr lang="en-US"/>
        </a:p>
      </dgm:t>
    </dgm:pt>
    <dgm:pt modelId="{690C9DCD-756F-44A5-9FEA-9A0E96D47D2A}">
      <dgm:prSet phldrT="[Text]" custT="1"/>
      <dgm:spPr>
        <a:xfrm>
          <a:off x="6446755" y="0"/>
          <a:ext cx="2240044" cy="3962405"/>
        </a:xfrm>
        <a:solidFill>
          <a:srgbClr val="004C77">
            <a:tint val="40000"/>
            <a:hueOff val="0"/>
            <a:satOff val="0"/>
            <a:lumOff val="0"/>
            <a:alphaOff val="0"/>
          </a:srgbClr>
        </a:solidFill>
        <a:ln>
          <a:noFill/>
        </a:ln>
        <a:effectLst/>
      </dgm:spPr>
      <dgm:t>
        <a:bodyPr/>
        <a:lstStyle/>
        <a:p>
          <a:r>
            <a:rPr lang="en-US" sz="2000" dirty="0">
              <a:solidFill>
                <a:sysClr val="windowText" lastClr="000000">
                  <a:hueOff val="0"/>
                  <a:satOff val="0"/>
                  <a:lumOff val="0"/>
                  <a:alphaOff val="0"/>
                </a:sysClr>
              </a:solidFill>
              <a:latin typeface="Arial" pitchFamily="34" charset="0"/>
              <a:ea typeface="+mn-ea"/>
              <a:cs typeface="Arial" pitchFamily="34" charset="0"/>
            </a:rPr>
            <a:t>Employment &amp; Career Success</a:t>
          </a:r>
        </a:p>
      </dgm:t>
    </dgm:pt>
    <dgm:pt modelId="{D5CDBC08-2822-4689-A435-B7A0C193DE7A}" type="sibTrans" cxnId="{EB13C3A3-A599-4222-A4A7-3C6188B840E2}">
      <dgm:prSet/>
      <dgm:spPr/>
      <dgm:t>
        <a:bodyPr/>
        <a:lstStyle/>
        <a:p>
          <a:endParaRPr lang="en-US"/>
        </a:p>
      </dgm:t>
    </dgm:pt>
    <dgm:pt modelId="{8E04433B-6090-42DE-96E8-CEE4140370F0}" type="parTrans" cxnId="{EB13C3A3-A599-4222-A4A7-3C6188B840E2}">
      <dgm:prSet/>
      <dgm:spPr/>
      <dgm:t>
        <a:bodyPr/>
        <a:lstStyle/>
        <a:p>
          <a:endParaRPr lang="en-US"/>
        </a:p>
      </dgm:t>
    </dgm:pt>
    <dgm:pt modelId="{61EE7351-881E-4ADE-B896-FF82ED3EBCD2}">
      <dgm:prSet phldrT="[Text]" custT="1"/>
      <dgm:spPr>
        <a:xfrm>
          <a:off x="54821" y="0"/>
          <a:ext cx="2254664" cy="3962405"/>
        </a:xfrm>
        <a:solidFill>
          <a:srgbClr val="004C77">
            <a:tint val="40000"/>
            <a:hueOff val="0"/>
            <a:satOff val="0"/>
            <a:lumOff val="0"/>
            <a:alphaOff val="0"/>
          </a:srgbClr>
        </a:solidFill>
        <a:ln>
          <a:noFill/>
        </a:ln>
        <a:effectLst/>
      </dgm:spPr>
      <dgm:t>
        <a:bodyPr/>
        <a:lstStyle/>
        <a:p>
          <a:r>
            <a:rPr lang="en-US" sz="2000" dirty="0">
              <a:solidFill>
                <a:sysClr val="windowText" lastClr="000000">
                  <a:hueOff val="0"/>
                  <a:satOff val="0"/>
                  <a:lumOff val="0"/>
                  <a:alphaOff val="0"/>
                </a:sysClr>
              </a:solidFill>
              <a:latin typeface="Arial" pitchFamily="34" charset="0"/>
              <a:ea typeface="+mn-ea"/>
              <a:cs typeface="Arial" pitchFamily="34" charset="0"/>
            </a:rPr>
            <a:t> Career Resources &amp; Workshops</a:t>
          </a:r>
        </a:p>
      </dgm:t>
    </dgm:pt>
    <dgm:pt modelId="{D06B67A2-CFDF-4F60-98A4-AF3B93062CF5}" type="sibTrans" cxnId="{07D366BF-52AA-4E63-B10C-00B64F66059E}">
      <dgm:prSet/>
      <dgm:spPr/>
      <dgm:t>
        <a:bodyPr/>
        <a:lstStyle/>
        <a:p>
          <a:endParaRPr lang="en-US"/>
        </a:p>
      </dgm:t>
    </dgm:pt>
    <dgm:pt modelId="{C0284020-46EC-4EAA-B4CF-CA62F4DE559B}" type="parTrans" cxnId="{07D366BF-52AA-4E63-B10C-00B64F66059E}">
      <dgm:prSet/>
      <dgm:spPr/>
      <dgm:t>
        <a:bodyPr/>
        <a:lstStyle/>
        <a:p>
          <a:endParaRPr lang="en-US"/>
        </a:p>
      </dgm:t>
    </dgm:pt>
    <dgm:pt modelId="{41F7BF65-FCDB-47EF-B457-C3AD6FDE4D2F}">
      <dgm:prSet phldrT="[Text]" custT="1"/>
      <dgm:spPr>
        <a:xfrm>
          <a:off x="2584990" y="2563980"/>
          <a:ext cx="1796435" cy="1286524"/>
        </a:xfrm>
        <a:solidFill>
          <a:srgbClr val="004C77">
            <a:hueOff val="-773608"/>
            <a:satOff val="-8286"/>
            <a:lumOff val="2269"/>
            <a:alphaOff val="0"/>
          </a:srgbClr>
        </a:solidFill>
        <a:ln w="11429" cap="flat" cmpd="sng" algn="ctr">
          <a:solidFill>
            <a:sysClr val="window" lastClr="FFFFFF">
              <a:hueOff val="0"/>
              <a:satOff val="0"/>
              <a:lumOff val="0"/>
              <a:alphaOff val="0"/>
            </a:sysClr>
          </a:solidFill>
          <a:prstDash val="sysDash"/>
        </a:ln>
        <a:effectLst/>
      </dgm:spPr>
      <dgm:t>
        <a:bodyPr/>
        <a:lstStyle/>
        <a:p>
          <a:endParaRPr lang="en-US" sz="1200" dirty="0">
            <a:solidFill>
              <a:sysClr val="window" lastClr="FFFFFF"/>
            </a:solidFill>
            <a:latin typeface="Arial" pitchFamily="34" charset="0"/>
            <a:ea typeface="+mn-ea"/>
            <a:cs typeface="Arial" pitchFamily="34" charset="0"/>
          </a:endParaRPr>
        </a:p>
        <a:p>
          <a:r>
            <a:rPr lang="en-US" sz="1200" dirty="0">
              <a:solidFill>
                <a:sysClr val="window" lastClr="FFFFFF"/>
              </a:solidFill>
              <a:latin typeface="Arial" pitchFamily="34" charset="0"/>
              <a:ea typeface="+mn-ea"/>
              <a:cs typeface="Arial" pitchFamily="34" charset="0"/>
            </a:rPr>
            <a:t>Job Search Services</a:t>
          </a:r>
        </a:p>
        <a:p>
          <a:r>
            <a:rPr lang="en-US" sz="1200" dirty="0">
              <a:solidFill>
                <a:sysClr val="window" lastClr="FFFFFF"/>
              </a:solidFill>
              <a:latin typeface="Arial" pitchFamily="34" charset="0"/>
              <a:ea typeface="+mn-ea"/>
              <a:cs typeface="Arial" pitchFamily="34" charset="0"/>
            </a:rPr>
            <a:t>Job Placement Services</a:t>
          </a:r>
        </a:p>
        <a:p>
          <a:r>
            <a:rPr lang="en-US" sz="1200" dirty="0">
              <a:solidFill>
                <a:sysClr val="window" lastClr="FFFFFF"/>
              </a:solidFill>
              <a:latin typeface="Arial" pitchFamily="34" charset="0"/>
              <a:ea typeface="+mn-ea"/>
              <a:cs typeface="Arial" pitchFamily="34" charset="0"/>
            </a:rPr>
            <a:t>Access to Labor Market Data</a:t>
          </a:r>
        </a:p>
        <a:p>
          <a:endParaRPr lang="en-US" sz="1200" dirty="0">
            <a:solidFill>
              <a:sysClr val="window" lastClr="FFFFFF"/>
            </a:solidFill>
            <a:latin typeface="Arial" pitchFamily="34" charset="0"/>
            <a:ea typeface="+mn-ea"/>
            <a:cs typeface="Arial" pitchFamily="34" charset="0"/>
          </a:endParaRPr>
        </a:p>
      </dgm:t>
    </dgm:pt>
    <dgm:pt modelId="{F91E29BA-CC72-4A60-B331-65760DDFD910}" type="sibTrans" cxnId="{12BA62AD-BF49-4A7D-8B01-53371860D54C}">
      <dgm:prSet/>
      <dgm:spPr/>
      <dgm:t>
        <a:bodyPr/>
        <a:lstStyle/>
        <a:p>
          <a:endParaRPr lang="en-US"/>
        </a:p>
      </dgm:t>
    </dgm:pt>
    <dgm:pt modelId="{39852CFD-EFCD-4400-8536-0C7F84C95270}" type="parTrans" cxnId="{12BA62AD-BF49-4A7D-8B01-53371860D54C}">
      <dgm:prSet/>
      <dgm:spPr/>
      <dgm:t>
        <a:bodyPr/>
        <a:lstStyle/>
        <a:p>
          <a:endParaRPr lang="en-US"/>
        </a:p>
      </dgm:t>
    </dgm:pt>
    <dgm:pt modelId="{711D5D0D-9FD5-4B04-9E4D-F473B4D7C220}">
      <dgm:prSet phldrT="[Text]" custT="1"/>
      <dgm:spPr>
        <a:xfrm>
          <a:off x="2584990" y="1335603"/>
          <a:ext cx="1801235" cy="1090406"/>
        </a:xfrm>
        <a:solidFill>
          <a:srgbClr val="004C77">
            <a:hueOff val="0"/>
            <a:satOff val="0"/>
            <a:lumOff val="0"/>
            <a:alphaOff val="0"/>
          </a:srgbClr>
        </a:solidFill>
        <a:ln w="11429" cap="flat" cmpd="sng" algn="ctr">
          <a:solidFill>
            <a:sysClr val="window" lastClr="FFFFFF">
              <a:hueOff val="0"/>
              <a:satOff val="0"/>
              <a:lumOff val="0"/>
              <a:alphaOff val="0"/>
            </a:sysClr>
          </a:solidFill>
          <a:prstDash val="sysDash"/>
        </a:ln>
        <a:effectLst/>
      </dgm:spPr>
      <dgm:t>
        <a:bodyPr/>
        <a:lstStyle/>
        <a:p>
          <a:r>
            <a:rPr lang="en-US" sz="1200" dirty="0">
              <a:solidFill>
                <a:sysClr val="window" lastClr="FFFFFF"/>
              </a:solidFill>
              <a:latin typeface="Arial" pitchFamily="34" charset="0"/>
              <a:ea typeface="+mn-ea"/>
              <a:cs typeface="Arial" pitchFamily="34" charset="0"/>
            </a:rPr>
            <a:t>One-on-One Career Coaching </a:t>
          </a:r>
        </a:p>
        <a:p>
          <a:r>
            <a:rPr lang="en-US" sz="1200" dirty="0">
              <a:solidFill>
                <a:sysClr val="window" lastClr="FFFFFF"/>
              </a:solidFill>
              <a:latin typeface="Arial" pitchFamily="34" charset="0"/>
              <a:ea typeface="+mn-ea"/>
              <a:cs typeface="Arial" pitchFamily="34" charset="0"/>
            </a:rPr>
            <a:t>Individual Employment Plan &amp; Goals</a:t>
          </a:r>
        </a:p>
      </dgm:t>
    </dgm:pt>
    <dgm:pt modelId="{D1B54C5B-6687-4D52-BA71-F581BE5BFDFE}" type="sibTrans" cxnId="{1C129E17-E95C-4453-8282-0D8209510390}">
      <dgm:prSet/>
      <dgm:spPr/>
      <dgm:t>
        <a:bodyPr/>
        <a:lstStyle/>
        <a:p>
          <a:endParaRPr lang="en-US"/>
        </a:p>
      </dgm:t>
    </dgm:pt>
    <dgm:pt modelId="{5E2AA8AF-B0A4-47B8-8879-D6C5E02819EF}" type="parTrans" cxnId="{1C129E17-E95C-4453-8282-0D8209510390}">
      <dgm:prSet/>
      <dgm:spPr/>
      <dgm:t>
        <a:bodyPr/>
        <a:lstStyle/>
        <a:p>
          <a:endParaRPr lang="en-US"/>
        </a:p>
      </dgm:t>
    </dgm:pt>
    <dgm:pt modelId="{6D217ACB-0803-4948-BF4F-01943B15A4D1}">
      <dgm:prSet phldrT="[Text]" custT="1"/>
      <dgm:spPr>
        <a:xfrm>
          <a:off x="4669976" y="1295399"/>
          <a:ext cx="1547470" cy="1165137"/>
        </a:xfrm>
        <a:solidFill>
          <a:srgbClr val="004C77">
            <a:hueOff val="-3094433"/>
            <a:satOff val="-33142"/>
            <a:lumOff val="9076"/>
            <a:alphaOff val="0"/>
          </a:srgbClr>
        </a:solidFill>
        <a:ln w="11429" cap="flat" cmpd="sng" algn="ctr">
          <a:solidFill>
            <a:sysClr val="window" lastClr="FFFFFF">
              <a:hueOff val="0"/>
              <a:satOff val="0"/>
              <a:lumOff val="0"/>
              <a:alphaOff val="0"/>
            </a:sysClr>
          </a:solidFill>
          <a:prstDash val="sysDash"/>
        </a:ln>
        <a:effectLst/>
      </dgm:spPr>
      <dgm:t>
        <a:bodyPr/>
        <a:lstStyle/>
        <a:p>
          <a:r>
            <a:rPr lang="en-US" sz="1200" dirty="0">
              <a:solidFill>
                <a:sysClr val="window" lastClr="FFFFFF"/>
              </a:solidFill>
              <a:latin typeface="Arial" pitchFamily="34" charset="0"/>
              <a:ea typeface="+mn-ea"/>
              <a:cs typeface="Arial" pitchFamily="34" charset="0"/>
            </a:rPr>
            <a:t>Train in Demand Sector driven occupations</a:t>
          </a:r>
        </a:p>
      </dgm:t>
    </dgm:pt>
    <dgm:pt modelId="{5096D100-4891-47B9-BAC2-1202A0BEB056}" type="sibTrans" cxnId="{FAD504F1-DA69-4E2A-82FE-9D63FBA7E8CB}">
      <dgm:prSet/>
      <dgm:spPr/>
      <dgm:t>
        <a:bodyPr/>
        <a:lstStyle/>
        <a:p>
          <a:endParaRPr lang="en-US"/>
        </a:p>
      </dgm:t>
    </dgm:pt>
    <dgm:pt modelId="{FF10F338-2CB8-4AFA-9ECE-034A784B6CBA}" type="parTrans" cxnId="{FAD504F1-DA69-4E2A-82FE-9D63FBA7E8CB}">
      <dgm:prSet/>
      <dgm:spPr/>
      <dgm:t>
        <a:bodyPr/>
        <a:lstStyle/>
        <a:p>
          <a:endParaRPr lang="en-US"/>
        </a:p>
      </dgm:t>
    </dgm:pt>
    <dgm:pt modelId="{DD7FDD9E-A6DF-7D4B-85A6-33D5C02F6305}">
      <dgm:prSet phldrT="[Text]" custT="1"/>
      <dgm:spPr>
        <a:xfrm>
          <a:off x="462508" y="0"/>
          <a:ext cx="1976236" cy="1237412"/>
        </a:xfrm>
        <a:solidFill>
          <a:srgbClr val="004C77">
            <a:hueOff val="-1547216"/>
            <a:satOff val="-16571"/>
            <a:lumOff val="4538"/>
            <a:alphaOff val="0"/>
          </a:srgbClr>
        </a:solidFill>
        <a:ln w="11429" cap="flat" cmpd="sng" algn="ctr">
          <a:solidFill>
            <a:sysClr val="window" lastClr="FFFFFF">
              <a:hueOff val="0"/>
              <a:satOff val="0"/>
              <a:lumOff val="0"/>
              <a:alphaOff val="0"/>
            </a:sysClr>
          </a:solidFill>
          <a:prstDash val="sysDash"/>
        </a:ln>
        <a:effectLst/>
      </dgm:spPr>
      <dgm:t>
        <a:bodyPr/>
        <a:lstStyle/>
        <a:p>
          <a:pPr algn="ctr"/>
          <a:r>
            <a:rPr lang="en-US" sz="1200" dirty="0">
              <a:solidFill>
                <a:sysClr val="window" lastClr="FFFFFF"/>
              </a:solidFill>
              <a:latin typeface="Arial" pitchFamily="34" charset="0"/>
              <a:ea typeface="+mn-ea"/>
              <a:cs typeface="Arial" pitchFamily="34" charset="0"/>
            </a:rPr>
            <a:t>Resource Centers that can serve as your Work Office. </a:t>
          </a:r>
        </a:p>
        <a:p>
          <a:pPr algn="ctr"/>
          <a:r>
            <a:rPr lang="en-US" sz="1200" dirty="0">
              <a:solidFill>
                <a:sysClr val="window" lastClr="FFFFFF"/>
              </a:solidFill>
              <a:latin typeface="Arial" pitchFamily="34" charset="0"/>
              <a:ea typeface="+mn-ea"/>
              <a:cs typeface="Arial" pitchFamily="34" charset="0"/>
            </a:rPr>
            <a:t>Use of Computers, Internet, Printers and more –at no cost.</a:t>
          </a:r>
        </a:p>
      </dgm:t>
    </dgm:pt>
    <dgm:pt modelId="{96F88829-F519-644A-91D7-7D3252863F17}" type="parTrans" cxnId="{9CB7E856-3E49-4545-BC12-9E7604C03D91}">
      <dgm:prSet/>
      <dgm:spPr/>
      <dgm:t>
        <a:bodyPr/>
        <a:lstStyle/>
        <a:p>
          <a:endParaRPr lang="en-US"/>
        </a:p>
      </dgm:t>
    </dgm:pt>
    <dgm:pt modelId="{2209AFB5-5A8E-1143-A0BE-D8031CDA1D70}" type="sibTrans" cxnId="{9CB7E856-3E49-4545-BC12-9E7604C03D91}">
      <dgm:prSet/>
      <dgm:spPr/>
      <dgm:t>
        <a:bodyPr/>
        <a:lstStyle/>
        <a:p>
          <a:endParaRPr lang="en-US"/>
        </a:p>
      </dgm:t>
    </dgm:pt>
    <dgm:pt modelId="{7576BAAA-60EB-46C2-9672-7DB2C59BAB42}">
      <dgm:prSet phldrT="[Text]" custT="1"/>
      <dgm:spPr>
        <a:xfrm>
          <a:off x="197367" y="2590797"/>
          <a:ext cx="1949677" cy="1256406"/>
        </a:xfrm>
        <a:solidFill>
          <a:srgbClr val="304C8C"/>
        </a:solidFill>
        <a:ln w="11429" cap="flat" cmpd="sng" algn="ctr">
          <a:solidFill>
            <a:sysClr val="window" lastClr="FFFFFF">
              <a:hueOff val="0"/>
              <a:satOff val="0"/>
              <a:lumOff val="0"/>
              <a:alphaOff val="0"/>
            </a:sysClr>
          </a:solidFill>
          <a:prstDash val="sysDash"/>
        </a:ln>
        <a:effectLst/>
      </dgm:spPr>
      <dgm:t>
        <a:bodyPr/>
        <a:lstStyle/>
        <a:p>
          <a:r>
            <a:rPr lang="en-US" sz="1200" dirty="0">
              <a:solidFill>
                <a:sysClr val="window" lastClr="FFFFFF"/>
              </a:solidFill>
              <a:latin typeface="Arial" pitchFamily="34" charset="0"/>
              <a:ea typeface="+mn-ea"/>
              <a:cs typeface="Arial" pitchFamily="34" charset="0"/>
            </a:rPr>
            <a:t>Workforce-Job Readiness Workshops </a:t>
          </a:r>
        </a:p>
        <a:p>
          <a:r>
            <a:rPr lang="en-US" sz="1200" dirty="0">
              <a:solidFill>
                <a:sysClr val="window" lastClr="FFFFFF"/>
              </a:solidFill>
              <a:latin typeface="Arial" pitchFamily="34" charset="0"/>
              <a:ea typeface="+mn-ea"/>
              <a:cs typeface="Arial" pitchFamily="34" charset="0"/>
            </a:rPr>
            <a:t>Professional Resume Writing Assistance                   </a:t>
          </a:r>
        </a:p>
        <a:p>
          <a:r>
            <a:rPr lang="en-US" sz="1200" dirty="0">
              <a:solidFill>
                <a:sysClr val="window" lastClr="FFFFFF"/>
              </a:solidFill>
              <a:latin typeface="Arial" pitchFamily="34" charset="0"/>
              <a:ea typeface="+mn-ea"/>
              <a:cs typeface="Arial" pitchFamily="34" charset="0"/>
            </a:rPr>
            <a:t>Social Media Workshops</a:t>
          </a:r>
        </a:p>
      </dgm:t>
    </dgm:pt>
    <dgm:pt modelId="{A54580DC-19FA-4BC1-A840-0CDE54B40DBF}" type="sibTrans" cxnId="{CA075AFC-F3C9-43A1-A6C0-AA3217FA366F}">
      <dgm:prSet/>
      <dgm:spPr/>
      <dgm:t>
        <a:bodyPr/>
        <a:lstStyle/>
        <a:p>
          <a:endParaRPr lang="en-US"/>
        </a:p>
      </dgm:t>
    </dgm:pt>
    <dgm:pt modelId="{42171CE8-3418-4EA5-892C-040CFCA8F936}" type="parTrans" cxnId="{CA075AFC-F3C9-43A1-A6C0-AA3217FA366F}">
      <dgm:prSet/>
      <dgm:spPr/>
      <dgm:t>
        <a:bodyPr/>
        <a:lstStyle/>
        <a:p>
          <a:endParaRPr lang="en-US"/>
        </a:p>
      </dgm:t>
    </dgm:pt>
    <dgm:pt modelId="{4A6F0DD0-0625-47F6-939F-F3D7F74D2DE0}">
      <dgm:prSet phldrT="[Text]" custT="1"/>
      <dgm:spPr>
        <a:xfrm>
          <a:off x="2483778" y="0"/>
          <a:ext cx="1999915" cy="3962405"/>
        </a:xfrm>
        <a:solidFill>
          <a:srgbClr val="004C77">
            <a:tint val="40000"/>
            <a:hueOff val="0"/>
            <a:satOff val="0"/>
            <a:lumOff val="0"/>
            <a:alphaOff val="0"/>
          </a:srgbClr>
        </a:solidFill>
        <a:ln>
          <a:noFill/>
        </a:ln>
        <a:effectLst/>
      </dgm:spPr>
      <dgm:t>
        <a:bodyPr/>
        <a:lstStyle/>
        <a:p>
          <a:r>
            <a:rPr lang="en-US" sz="2000" dirty="0">
              <a:solidFill>
                <a:sysClr val="windowText" lastClr="000000">
                  <a:hueOff val="0"/>
                  <a:satOff val="0"/>
                  <a:lumOff val="0"/>
                  <a:alphaOff val="0"/>
                </a:sysClr>
              </a:solidFill>
              <a:latin typeface="Arial" pitchFamily="34" charset="0"/>
              <a:ea typeface="+mn-ea"/>
              <a:cs typeface="Arial" pitchFamily="34" charset="0"/>
            </a:rPr>
            <a:t>Career Coach &amp; Job Search Assistance</a:t>
          </a:r>
        </a:p>
      </dgm:t>
    </dgm:pt>
    <dgm:pt modelId="{300DB2A9-C7B4-426A-9DA1-481724CC2859}" type="sibTrans" cxnId="{357C4081-3340-4FF1-B42D-25C7837221F6}">
      <dgm:prSet/>
      <dgm:spPr/>
      <dgm:t>
        <a:bodyPr/>
        <a:lstStyle/>
        <a:p>
          <a:endParaRPr lang="en-US"/>
        </a:p>
      </dgm:t>
    </dgm:pt>
    <dgm:pt modelId="{154434E4-A563-4D56-9D7B-95F3208FD598}" type="parTrans" cxnId="{357C4081-3340-4FF1-B42D-25C7837221F6}">
      <dgm:prSet/>
      <dgm:spPr/>
      <dgm:t>
        <a:bodyPr/>
        <a:lstStyle/>
        <a:p>
          <a:endParaRPr lang="en-US"/>
        </a:p>
      </dgm:t>
    </dgm:pt>
    <dgm:pt modelId="{78A6E045-35FC-4A2B-9AEC-F72D01BD293A}">
      <dgm:prSet phldrT="[Text]" custT="1"/>
      <dgm:spPr>
        <a:xfrm>
          <a:off x="4557010" y="0"/>
          <a:ext cx="1737306" cy="3962405"/>
        </a:xfrm>
        <a:solidFill>
          <a:srgbClr val="004C77">
            <a:tint val="40000"/>
            <a:hueOff val="0"/>
            <a:satOff val="0"/>
            <a:lumOff val="0"/>
            <a:alphaOff val="0"/>
          </a:srgbClr>
        </a:solidFill>
        <a:ln>
          <a:noFill/>
        </a:ln>
        <a:effectLst/>
      </dgm:spPr>
      <dgm:t>
        <a:bodyPr/>
        <a:lstStyle/>
        <a:p>
          <a:r>
            <a:rPr lang="en-US" sz="2000" dirty="0">
              <a:solidFill>
                <a:sysClr val="windowText" lastClr="000000">
                  <a:hueOff val="0"/>
                  <a:satOff val="0"/>
                  <a:lumOff val="0"/>
                  <a:alphaOff val="0"/>
                </a:sysClr>
              </a:solidFill>
              <a:latin typeface="Arial" pitchFamily="34" charset="0"/>
              <a:ea typeface="+mn-ea"/>
              <a:cs typeface="Arial" pitchFamily="34" charset="0"/>
            </a:rPr>
            <a:t>Occupational  Training Opportunities</a:t>
          </a:r>
        </a:p>
      </dgm:t>
    </dgm:pt>
    <dgm:pt modelId="{59EEED27-E2A9-45D4-ACAB-40B2453DAAE6}" type="sibTrans" cxnId="{6026D527-1BD8-4272-B346-BA8FB4407CB3}">
      <dgm:prSet/>
      <dgm:spPr/>
      <dgm:t>
        <a:bodyPr/>
        <a:lstStyle/>
        <a:p>
          <a:endParaRPr lang="en-US"/>
        </a:p>
      </dgm:t>
    </dgm:pt>
    <dgm:pt modelId="{E8BAAE30-2BD3-418A-99C6-F0FD5E62717E}" type="parTrans" cxnId="{6026D527-1BD8-4272-B346-BA8FB4407CB3}">
      <dgm:prSet/>
      <dgm:spPr/>
      <dgm:t>
        <a:bodyPr/>
        <a:lstStyle/>
        <a:p>
          <a:endParaRPr lang="en-US"/>
        </a:p>
      </dgm:t>
    </dgm:pt>
    <dgm:pt modelId="{148DD073-C135-465E-8305-34A39202BD14}">
      <dgm:prSet phldrT="[Text]" custT="1"/>
      <dgm:spPr>
        <a:xfrm>
          <a:off x="4677351" y="2535702"/>
          <a:ext cx="1496624" cy="1228027"/>
        </a:xfrm>
        <a:solidFill>
          <a:srgbClr val="387F95"/>
        </a:solidFill>
        <a:ln w="11429" cap="flat" cmpd="sng" algn="ctr">
          <a:solidFill>
            <a:sysClr val="window" lastClr="FFFFFF">
              <a:hueOff val="0"/>
              <a:satOff val="0"/>
              <a:lumOff val="0"/>
              <a:alphaOff val="0"/>
            </a:sysClr>
          </a:solidFill>
          <a:prstDash val="sysDash"/>
        </a:ln>
        <a:effectLst/>
      </dgm:spPr>
      <dgm:t>
        <a:bodyPr/>
        <a:lstStyle/>
        <a:p>
          <a:r>
            <a:rPr lang="en-US" sz="1200" dirty="0">
              <a:solidFill>
                <a:sysClr val="window" lastClr="FFFFFF"/>
              </a:solidFill>
              <a:latin typeface="Arial" pitchFamily="34" charset="0"/>
              <a:ea typeface="+mn-ea"/>
              <a:cs typeface="Arial" pitchFamily="34" charset="0"/>
            </a:rPr>
            <a:t>*Healthcare                          *IT                       *Manufacturing</a:t>
          </a:r>
        </a:p>
        <a:p>
          <a:r>
            <a:rPr lang="en-US" sz="1200" dirty="0">
              <a:solidFill>
                <a:sysClr val="window" lastClr="FFFFFF"/>
              </a:solidFill>
              <a:latin typeface="Arial" pitchFamily="34" charset="0"/>
              <a:ea typeface="+mn-ea"/>
              <a:cs typeface="Arial" pitchFamily="34" charset="0"/>
            </a:rPr>
            <a:t>*Transportation &amp;    Logistics </a:t>
          </a:r>
        </a:p>
        <a:p>
          <a:r>
            <a:rPr lang="en-US" sz="1200" dirty="0">
              <a:solidFill>
                <a:sysClr val="window" lastClr="FFFFFF"/>
              </a:solidFill>
              <a:latin typeface="Arial" pitchFamily="34" charset="0"/>
              <a:ea typeface="+mn-ea"/>
              <a:cs typeface="Arial" pitchFamily="34" charset="0"/>
            </a:rPr>
            <a:t> *Hospitality, Retail                        </a:t>
          </a:r>
        </a:p>
        <a:p>
          <a:r>
            <a:rPr lang="en-US" sz="1200" dirty="0">
              <a:solidFill>
                <a:sysClr val="window" lastClr="FFFFFF"/>
              </a:solidFill>
              <a:latin typeface="Arial" pitchFamily="34" charset="0"/>
              <a:ea typeface="+mn-ea"/>
              <a:cs typeface="Arial" pitchFamily="34" charset="0"/>
            </a:rPr>
            <a:t>*Business &amp; Professional Services </a:t>
          </a:r>
        </a:p>
        <a:p>
          <a:r>
            <a:rPr lang="en-US" sz="1200" dirty="0">
              <a:solidFill>
                <a:sysClr val="window" lastClr="FFFFFF"/>
              </a:solidFill>
              <a:latin typeface="Arial" pitchFamily="34" charset="0"/>
              <a:ea typeface="+mn-ea"/>
              <a:cs typeface="Arial" pitchFamily="34" charset="0"/>
            </a:rPr>
            <a:t> *Construction </a:t>
          </a:r>
        </a:p>
      </dgm:t>
    </dgm:pt>
    <dgm:pt modelId="{49459AD4-2D2B-4638-A693-738824875E5F}" type="sibTrans" cxnId="{BE3756B2-3FEA-47BF-98CF-2388877F8D10}">
      <dgm:prSet/>
      <dgm:spPr/>
      <dgm:t>
        <a:bodyPr/>
        <a:lstStyle/>
        <a:p>
          <a:endParaRPr lang="en-US"/>
        </a:p>
      </dgm:t>
    </dgm:pt>
    <dgm:pt modelId="{2070FC29-980F-4868-BB27-53C2FCFCB185}" type="parTrans" cxnId="{BE3756B2-3FEA-47BF-98CF-2388877F8D10}">
      <dgm:prSet/>
      <dgm:spPr/>
      <dgm:t>
        <a:bodyPr/>
        <a:lstStyle/>
        <a:p>
          <a:endParaRPr lang="en-US"/>
        </a:p>
      </dgm:t>
    </dgm:pt>
    <dgm:pt modelId="{2D5FED44-E02F-4269-AFCC-E17846365C64}" type="pres">
      <dgm:prSet presAssocID="{8BAF33DA-7D8C-41D2-B810-4EC0ADE1CCD3}" presName="theList" presStyleCnt="0">
        <dgm:presLayoutVars>
          <dgm:dir/>
          <dgm:animLvl val="lvl"/>
          <dgm:resizeHandles val="exact"/>
        </dgm:presLayoutVars>
      </dgm:prSet>
      <dgm:spPr/>
    </dgm:pt>
    <dgm:pt modelId="{C8F80C51-F674-4252-98A5-00A1A3E1A86A}" type="pres">
      <dgm:prSet presAssocID="{4A6F0DD0-0625-47F6-939F-F3D7F74D2DE0}" presName="compNode" presStyleCnt="0"/>
      <dgm:spPr/>
    </dgm:pt>
    <dgm:pt modelId="{991EEA7D-9278-4FDA-9E25-0A825EE399A7}" type="pres">
      <dgm:prSet presAssocID="{4A6F0DD0-0625-47F6-939F-F3D7F74D2DE0}" presName="aNode" presStyleLbl="bgShp" presStyleIdx="0" presStyleCnt="4" custScaleY="100000" custLinFactX="24072" custLinFactNeighborX="100000"/>
      <dgm:spPr>
        <a:prstGeom prst="roundRect">
          <a:avLst>
            <a:gd name="adj" fmla="val 10000"/>
          </a:avLst>
        </a:prstGeom>
      </dgm:spPr>
    </dgm:pt>
    <dgm:pt modelId="{181485AC-3C7B-41A2-BEB3-317F5390DE8E}" type="pres">
      <dgm:prSet presAssocID="{4A6F0DD0-0625-47F6-939F-F3D7F74D2DE0}" presName="textNode" presStyleLbl="bgShp" presStyleIdx="0" presStyleCnt="4"/>
      <dgm:spPr/>
    </dgm:pt>
    <dgm:pt modelId="{950F2A5E-FB13-4FCB-A1D6-F8B3A736EBCC}" type="pres">
      <dgm:prSet presAssocID="{4A6F0DD0-0625-47F6-939F-F3D7F74D2DE0}" presName="compChildNode" presStyleCnt="0"/>
      <dgm:spPr/>
    </dgm:pt>
    <dgm:pt modelId="{F3B9FE8F-9EC6-43D8-BD31-26E808F1EA44}" type="pres">
      <dgm:prSet presAssocID="{4A6F0DD0-0625-47F6-939F-F3D7F74D2DE0}" presName="theInnerList" presStyleCnt="0"/>
      <dgm:spPr/>
    </dgm:pt>
    <dgm:pt modelId="{787CF356-3C63-40EF-B66E-D4F3986D5A0B}" type="pres">
      <dgm:prSet presAssocID="{711D5D0D-9FD5-4B04-9E4D-F473B4D7C220}" presName="childNode" presStyleLbl="node1" presStyleIdx="0" presStyleCnt="8" custScaleX="117952" custScaleY="126740" custLinFactX="53894" custLinFactNeighborX="100000" custLinFactNeighborY="17199">
        <dgm:presLayoutVars>
          <dgm:bulletEnabled val="1"/>
        </dgm:presLayoutVars>
      </dgm:prSet>
      <dgm:spPr>
        <a:prstGeom prst="roundRect">
          <a:avLst>
            <a:gd name="adj" fmla="val 10000"/>
          </a:avLst>
        </a:prstGeom>
      </dgm:spPr>
    </dgm:pt>
    <dgm:pt modelId="{9F6C3F2B-60B5-4050-ABE8-38579AB6D741}" type="pres">
      <dgm:prSet presAssocID="{711D5D0D-9FD5-4B04-9E4D-F473B4D7C220}" presName="aSpace2" presStyleCnt="0"/>
      <dgm:spPr/>
    </dgm:pt>
    <dgm:pt modelId="{DE788BA5-03A6-425E-87CC-CD20F5CFBCBD}" type="pres">
      <dgm:prSet presAssocID="{41F7BF65-FCDB-47EF-B457-C3AD6FDE4D2F}" presName="childNode" presStyleLbl="node1" presStyleIdx="1" presStyleCnt="8" custScaleX="112282" custScaleY="133763" custLinFactX="55057" custLinFactNeighborX="100000" custLinFactNeighborY="43740">
        <dgm:presLayoutVars>
          <dgm:bulletEnabled val="1"/>
        </dgm:presLayoutVars>
      </dgm:prSet>
      <dgm:spPr>
        <a:prstGeom prst="roundRect">
          <a:avLst>
            <a:gd name="adj" fmla="val 10000"/>
          </a:avLst>
        </a:prstGeom>
      </dgm:spPr>
    </dgm:pt>
    <dgm:pt modelId="{AD007041-BFAC-49E9-BB36-4194C0737414}" type="pres">
      <dgm:prSet presAssocID="{4A6F0DD0-0625-47F6-939F-F3D7F74D2DE0}" presName="aSpace" presStyleCnt="0"/>
      <dgm:spPr/>
    </dgm:pt>
    <dgm:pt modelId="{3F122292-5176-44C9-837C-034DB698D1F8}" type="pres">
      <dgm:prSet presAssocID="{61EE7351-881E-4ADE-B896-FF82ED3EBCD2}" presName="compNode" presStyleCnt="0"/>
      <dgm:spPr/>
    </dgm:pt>
    <dgm:pt modelId="{06D9B62C-0A6F-4717-B98C-8121DEE810B6}" type="pres">
      <dgm:prSet presAssocID="{61EE7351-881E-4ADE-B896-FF82ED3EBCD2}" presName="aNode" presStyleLbl="bgShp" presStyleIdx="1" presStyleCnt="4" custScaleX="112738" custLinFactX="-4881" custLinFactNeighborX="-100000"/>
      <dgm:spPr>
        <a:prstGeom prst="roundRect">
          <a:avLst>
            <a:gd name="adj" fmla="val 10000"/>
          </a:avLst>
        </a:prstGeom>
      </dgm:spPr>
    </dgm:pt>
    <dgm:pt modelId="{C1CE25EF-843D-47C5-B667-B449BC3BA574}" type="pres">
      <dgm:prSet presAssocID="{61EE7351-881E-4ADE-B896-FF82ED3EBCD2}" presName="textNode" presStyleLbl="bgShp" presStyleIdx="1" presStyleCnt="4"/>
      <dgm:spPr/>
    </dgm:pt>
    <dgm:pt modelId="{E91DECE4-7E86-4EEA-A4E6-72EF76CF79FC}" type="pres">
      <dgm:prSet presAssocID="{61EE7351-881E-4ADE-B896-FF82ED3EBCD2}" presName="compChildNode" presStyleCnt="0"/>
      <dgm:spPr/>
    </dgm:pt>
    <dgm:pt modelId="{9DD16328-F7D5-4AEF-BB8C-6AD0ADCD96AC}" type="pres">
      <dgm:prSet presAssocID="{61EE7351-881E-4ADE-B896-FF82ED3EBCD2}" presName="theInnerList" presStyleCnt="0"/>
      <dgm:spPr/>
    </dgm:pt>
    <dgm:pt modelId="{65904078-2D1E-9F4B-A41C-FF1240B4BF47}" type="pres">
      <dgm:prSet presAssocID="{DD7FDD9E-A6DF-7D4B-85A6-33D5C02F6305}" presName="childNode" presStyleLbl="node1" presStyleIdx="2" presStyleCnt="8" custScaleX="123282" custScaleY="235113" custLinFactX="-32889" custLinFactNeighborX="-100000" custLinFactNeighborY="28092">
        <dgm:presLayoutVars>
          <dgm:bulletEnabled val="1"/>
        </dgm:presLayoutVars>
      </dgm:prSet>
      <dgm:spPr>
        <a:prstGeom prst="roundRect">
          <a:avLst>
            <a:gd name="adj" fmla="val 10000"/>
          </a:avLst>
        </a:prstGeom>
      </dgm:spPr>
    </dgm:pt>
    <dgm:pt modelId="{5B5ABF6E-533E-E04A-9663-9D083CA2B199}" type="pres">
      <dgm:prSet presAssocID="{DD7FDD9E-A6DF-7D4B-85A6-33D5C02F6305}" presName="aSpace2" presStyleCnt="0"/>
      <dgm:spPr/>
    </dgm:pt>
    <dgm:pt modelId="{CD8E4FB3-2E89-4F83-ABFD-CD76BD92C5EE}" type="pres">
      <dgm:prSet presAssocID="{7576BAAA-60EB-46C2-9672-7DB2C59BAB42}" presName="childNode" presStyleLbl="node1" presStyleIdx="3" presStyleCnt="8" custScaleX="121860" custScaleY="238722" custLinFactX="-31723" custLinFactY="444" custLinFactNeighborX="-100000" custLinFactNeighborY="100000">
        <dgm:presLayoutVars>
          <dgm:bulletEnabled val="1"/>
        </dgm:presLayoutVars>
      </dgm:prSet>
      <dgm:spPr>
        <a:prstGeom prst="roundRect">
          <a:avLst>
            <a:gd name="adj" fmla="val 10000"/>
          </a:avLst>
        </a:prstGeom>
      </dgm:spPr>
    </dgm:pt>
    <dgm:pt modelId="{ACE86329-0C8D-42D8-A0AA-55A5F601B84A}" type="pres">
      <dgm:prSet presAssocID="{61EE7351-881E-4ADE-B896-FF82ED3EBCD2}" presName="aSpace" presStyleCnt="0"/>
      <dgm:spPr/>
    </dgm:pt>
    <dgm:pt modelId="{B5FFE2E5-4D4F-4D22-ABD5-50C149D0B46F}" type="pres">
      <dgm:prSet presAssocID="{78A6E045-35FC-4A2B-9AEC-F72D01BD293A}" presName="compNode" presStyleCnt="0"/>
      <dgm:spPr/>
    </dgm:pt>
    <dgm:pt modelId="{D5AEDA2D-9446-436C-9B60-C8D6AB5FE58E}" type="pres">
      <dgm:prSet presAssocID="{78A6E045-35FC-4A2B-9AEC-F72D01BD293A}" presName="aNode" presStyleLbl="bgShp" presStyleIdx="2" presStyleCnt="4" custScaleX="86869"/>
      <dgm:spPr>
        <a:prstGeom prst="roundRect">
          <a:avLst>
            <a:gd name="adj" fmla="val 10000"/>
          </a:avLst>
        </a:prstGeom>
      </dgm:spPr>
    </dgm:pt>
    <dgm:pt modelId="{ED6D4E33-D3B3-426C-85D9-551072923910}" type="pres">
      <dgm:prSet presAssocID="{78A6E045-35FC-4A2B-9AEC-F72D01BD293A}" presName="textNode" presStyleLbl="bgShp" presStyleIdx="2" presStyleCnt="4"/>
      <dgm:spPr/>
    </dgm:pt>
    <dgm:pt modelId="{14D4EA25-AA07-41EF-96E8-AC8F65B9D2CF}" type="pres">
      <dgm:prSet presAssocID="{78A6E045-35FC-4A2B-9AEC-F72D01BD293A}" presName="compChildNode" presStyleCnt="0"/>
      <dgm:spPr/>
    </dgm:pt>
    <dgm:pt modelId="{0CB1F1F3-0415-4B4D-B8E4-EC828770AF30}" type="pres">
      <dgm:prSet presAssocID="{78A6E045-35FC-4A2B-9AEC-F72D01BD293A}" presName="theInnerList" presStyleCnt="0"/>
      <dgm:spPr/>
    </dgm:pt>
    <dgm:pt modelId="{0662725F-ACAB-4B84-881E-9E407557BC61}" type="pres">
      <dgm:prSet presAssocID="{6D217ACB-0803-4948-BF4F-01943B15A4D1}" presName="childNode" presStyleLbl="node1" presStyleIdx="4" presStyleCnt="8" custScaleX="96721" custScaleY="103442" custLinFactNeighborX="1128" custLinFactNeighborY="58538">
        <dgm:presLayoutVars>
          <dgm:bulletEnabled val="1"/>
        </dgm:presLayoutVars>
      </dgm:prSet>
      <dgm:spPr>
        <a:prstGeom prst="roundRect">
          <a:avLst>
            <a:gd name="adj" fmla="val 10000"/>
          </a:avLst>
        </a:prstGeom>
      </dgm:spPr>
    </dgm:pt>
    <dgm:pt modelId="{C3D1682B-F53B-4B1E-B6ED-E30058945C0C}" type="pres">
      <dgm:prSet presAssocID="{6D217ACB-0803-4948-BF4F-01943B15A4D1}" presName="aSpace2" presStyleCnt="0"/>
      <dgm:spPr/>
    </dgm:pt>
    <dgm:pt modelId="{BA21B08F-F8B3-4A9C-9350-158FBFF08BAE}" type="pres">
      <dgm:prSet presAssocID="{148DD073-C135-465E-8305-34A39202BD14}" presName="childNode" presStyleLbl="node1" presStyleIdx="5" presStyleCnt="8" custScaleX="93543" custScaleY="246090">
        <dgm:presLayoutVars>
          <dgm:bulletEnabled val="1"/>
        </dgm:presLayoutVars>
      </dgm:prSet>
      <dgm:spPr>
        <a:prstGeom prst="roundRect">
          <a:avLst>
            <a:gd name="adj" fmla="val 10000"/>
          </a:avLst>
        </a:prstGeom>
      </dgm:spPr>
    </dgm:pt>
    <dgm:pt modelId="{13F2367F-315E-4A03-AA44-28F904EE2859}" type="pres">
      <dgm:prSet presAssocID="{78A6E045-35FC-4A2B-9AEC-F72D01BD293A}" presName="aSpace" presStyleCnt="0"/>
      <dgm:spPr/>
    </dgm:pt>
    <dgm:pt modelId="{22FBDC5F-C19A-4A70-9D2B-2427E9F22F0A}" type="pres">
      <dgm:prSet presAssocID="{690C9DCD-756F-44A5-9FEA-9A0E96D47D2A}" presName="compNode" presStyleCnt="0"/>
      <dgm:spPr/>
    </dgm:pt>
    <dgm:pt modelId="{98F30D32-19F3-46F6-9684-82D41357F9BB}" type="pres">
      <dgm:prSet presAssocID="{690C9DCD-756F-44A5-9FEA-9A0E96D47D2A}" presName="aNode" presStyleLbl="bgShp" presStyleIdx="3" presStyleCnt="4" custScaleX="93308" custLinFactNeighborX="2111" custLinFactNeighborY="481"/>
      <dgm:spPr>
        <a:prstGeom prst="roundRect">
          <a:avLst>
            <a:gd name="adj" fmla="val 10000"/>
          </a:avLst>
        </a:prstGeom>
      </dgm:spPr>
    </dgm:pt>
    <dgm:pt modelId="{E205EFF2-3CD5-4A88-BDBC-141EB34BE881}" type="pres">
      <dgm:prSet presAssocID="{690C9DCD-756F-44A5-9FEA-9A0E96D47D2A}" presName="textNode" presStyleLbl="bgShp" presStyleIdx="3" presStyleCnt="4"/>
      <dgm:spPr/>
    </dgm:pt>
    <dgm:pt modelId="{7786B4FC-964A-4AC4-8D5A-3EF77821D63E}" type="pres">
      <dgm:prSet presAssocID="{690C9DCD-756F-44A5-9FEA-9A0E96D47D2A}" presName="compChildNode" presStyleCnt="0"/>
      <dgm:spPr/>
    </dgm:pt>
    <dgm:pt modelId="{E527E8E0-702D-4AAC-B1D1-76CF4FD94FC0}" type="pres">
      <dgm:prSet presAssocID="{690C9DCD-756F-44A5-9FEA-9A0E96D47D2A}" presName="theInnerList" presStyleCnt="0"/>
      <dgm:spPr/>
    </dgm:pt>
    <dgm:pt modelId="{6B2C1419-F9BD-4C83-A771-EF2ED17BA7B3}" type="pres">
      <dgm:prSet presAssocID="{7D8A1E89-B19C-4647-A8CB-700303DD4D7C}" presName="childNode" presStyleLbl="node1" presStyleIdx="6" presStyleCnt="8" custScaleX="110980" custScaleY="153501" custLinFactNeighborX="382" custLinFactNeighborY="62836">
        <dgm:presLayoutVars>
          <dgm:bulletEnabled val="1"/>
        </dgm:presLayoutVars>
      </dgm:prSet>
      <dgm:spPr>
        <a:prstGeom prst="roundRect">
          <a:avLst>
            <a:gd name="adj" fmla="val 10000"/>
          </a:avLst>
        </a:prstGeom>
      </dgm:spPr>
    </dgm:pt>
    <dgm:pt modelId="{B1513072-C68A-4FF7-BDB9-C774E37EE3A8}" type="pres">
      <dgm:prSet presAssocID="{7D8A1E89-B19C-4647-A8CB-700303DD4D7C}" presName="aSpace2" presStyleCnt="0"/>
      <dgm:spPr/>
    </dgm:pt>
    <dgm:pt modelId="{BFDD710C-3E7B-4F61-831C-999A41092ED4}" type="pres">
      <dgm:prSet presAssocID="{3FBE71C6-591E-4681-9FB2-ED95C7431570}" presName="childNode" presStyleLbl="node1" presStyleIdx="7" presStyleCnt="8" custScaleY="167209" custLinFactNeighborX="-3096" custLinFactNeighborY="47843">
        <dgm:presLayoutVars>
          <dgm:bulletEnabled val="1"/>
        </dgm:presLayoutVars>
      </dgm:prSet>
      <dgm:spPr>
        <a:prstGeom prst="roundRect">
          <a:avLst>
            <a:gd name="adj" fmla="val 10000"/>
          </a:avLst>
        </a:prstGeom>
      </dgm:spPr>
    </dgm:pt>
  </dgm:ptLst>
  <dgm:cxnLst>
    <dgm:cxn modelId="{25500E04-0A63-4E87-91B8-384656071E77}" type="presOf" srcId="{711D5D0D-9FD5-4B04-9E4D-F473B4D7C220}" destId="{787CF356-3C63-40EF-B66E-D4F3986D5A0B}" srcOrd="0" destOrd="0" presId="urn:microsoft.com/office/officeart/2005/8/layout/lProcess2"/>
    <dgm:cxn modelId="{6972EA0B-D8BF-4B0F-8B47-59DB798FEE5D}" type="presOf" srcId="{7D8A1E89-B19C-4647-A8CB-700303DD4D7C}" destId="{6B2C1419-F9BD-4C83-A771-EF2ED17BA7B3}" srcOrd="0" destOrd="0" presId="urn:microsoft.com/office/officeart/2005/8/layout/lProcess2"/>
    <dgm:cxn modelId="{F759290D-2139-4A05-B219-F98D516FA6A5}" type="presOf" srcId="{78A6E045-35FC-4A2B-9AEC-F72D01BD293A}" destId="{ED6D4E33-D3B3-426C-85D9-551072923910}" srcOrd="1" destOrd="0" presId="urn:microsoft.com/office/officeart/2005/8/layout/lProcess2"/>
    <dgm:cxn modelId="{1C129E17-E95C-4453-8282-0D8209510390}" srcId="{4A6F0DD0-0625-47F6-939F-F3D7F74D2DE0}" destId="{711D5D0D-9FD5-4B04-9E4D-F473B4D7C220}" srcOrd="0" destOrd="0" parTransId="{5E2AA8AF-B0A4-47B8-8879-D6C5E02819EF}" sibTransId="{D1B54C5B-6687-4D52-BA71-F581BE5BFDFE}"/>
    <dgm:cxn modelId="{6026D527-1BD8-4272-B346-BA8FB4407CB3}" srcId="{8BAF33DA-7D8C-41D2-B810-4EC0ADE1CCD3}" destId="{78A6E045-35FC-4A2B-9AEC-F72D01BD293A}" srcOrd="2" destOrd="0" parTransId="{E8BAAE30-2BD3-418A-99C6-F0FD5E62717E}" sibTransId="{59EEED27-E2A9-45D4-ACAB-40B2453DAAE6}"/>
    <dgm:cxn modelId="{D84B3228-179D-4CA9-9D3F-F20E622968F9}" type="presOf" srcId="{61EE7351-881E-4ADE-B896-FF82ED3EBCD2}" destId="{C1CE25EF-843D-47C5-B667-B449BC3BA574}" srcOrd="1" destOrd="0" presId="urn:microsoft.com/office/officeart/2005/8/layout/lProcess2"/>
    <dgm:cxn modelId="{4D692764-4224-42D9-9F91-0D787571611A}" type="presOf" srcId="{4A6F0DD0-0625-47F6-939F-F3D7F74D2DE0}" destId="{181485AC-3C7B-41A2-BEB3-317F5390DE8E}" srcOrd="1" destOrd="0" presId="urn:microsoft.com/office/officeart/2005/8/layout/lProcess2"/>
    <dgm:cxn modelId="{740F2B65-E00D-416F-A6F8-403DEBCD3265}" type="presOf" srcId="{8BAF33DA-7D8C-41D2-B810-4EC0ADE1CCD3}" destId="{2D5FED44-E02F-4269-AFCC-E17846365C64}" srcOrd="0" destOrd="0" presId="urn:microsoft.com/office/officeart/2005/8/layout/lProcess2"/>
    <dgm:cxn modelId="{3D134165-C0AB-43BA-BDAB-79E2D06E7133}" type="presOf" srcId="{690C9DCD-756F-44A5-9FEA-9A0E96D47D2A}" destId="{98F30D32-19F3-46F6-9684-82D41357F9BB}" srcOrd="0" destOrd="0" presId="urn:microsoft.com/office/officeart/2005/8/layout/lProcess2"/>
    <dgm:cxn modelId="{BBD2124C-86D6-427B-9E79-6682E3C7D8C4}" type="presOf" srcId="{3FBE71C6-591E-4681-9FB2-ED95C7431570}" destId="{BFDD710C-3E7B-4F61-831C-999A41092ED4}" srcOrd="0" destOrd="0" presId="urn:microsoft.com/office/officeart/2005/8/layout/lProcess2"/>
    <dgm:cxn modelId="{BA0CA14F-8C04-4FD3-8C73-0A815BA8EC24}" type="presOf" srcId="{41F7BF65-FCDB-47EF-B457-C3AD6FDE4D2F}" destId="{DE788BA5-03A6-425E-87CC-CD20F5CFBCBD}" srcOrd="0" destOrd="0" presId="urn:microsoft.com/office/officeart/2005/8/layout/lProcess2"/>
    <dgm:cxn modelId="{8205AF70-3E89-43FE-8115-8A402B448CFE}" srcId="{690C9DCD-756F-44A5-9FEA-9A0E96D47D2A}" destId="{7D8A1E89-B19C-4647-A8CB-700303DD4D7C}" srcOrd="0" destOrd="0" parTransId="{B852D755-FF76-437C-B15A-CB411B5E10C2}" sibTransId="{2AABE44A-9DB3-4844-A965-FFEF08A7D72E}"/>
    <dgm:cxn modelId="{9CB7E856-3E49-4545-BC12-9E7604C03D91}" srcId="{61EE7351-881E-4ADE-B896-FF82ED3EBCD2}" destId="{DD7FDD9E-A6DF-7D4B-85A6-33D5C02F6305}" srcOrd="0" destOrd="0" parTransId="{96F88829-F519-644A-91D7-7D3252863F17}" sibTransId="{2209AFB5-5A8E-1143-A0BE-D8031CDA1D70}"/>
    <dgm:cxn modelId="{D6D9567C-8F2F-484B-94B9-7E3D94B78897}" type="presOf" srcId="{7576BAAA-60EB-46C2-9672-7DB2C59BAB42}" destId="{CD8E4FB3-2E89-4F83-ABFD-CD76BD92C5EE}" srcOrd="0" destOrd="0" presId="urn:microsoft.com/office/officeart/2005/8/layout/lProcess2"/>
    <dgm:cxn modelId="{357C4081-3340-4FF1-B42D-25C7837221F6}" srcId="{8BAF33DA-7D8C-41D2-B810-4EC0ADE1CCD3}" destId="{4A6F0DD0-0625-47F6-939F-F3D7F74D2DE0}" srcOrd="0" destOrd="0" parTransId="{154434E4-A563-4D56-9D7B-95F3208FD598}" sibTransId="{300DB2A9-C7B4-426A-9DA1-481724CC2859}"/>
    <dgm:cxn modelId="{50443385-8303-439D-9C35-3D389006A0FE}" type="presOf" srcId="{6D217ACB-0803-4948-BF4F-01943B15A4D1}" destId="{0662725F-ACAB-4B84-881E-9E407557BC61}" srcOrd="0" destOrd="0" presId="urn:microsoft.com/office/officeart/2005/8/layout/lProcess2"/>
    <dgm:cxn modelId="{DB0C529A-B10C-4D6A-8B1C-242E36B51154}" type="presOf" srcId="{DD7FDD9E-A6DF-7D4B-85A6-33D5C02F6305}" destId="{65904078-2D1E-9F4B-A41C-FF1240B4BF47}" srcOrd="0" destOrd="0" presId="urn:microsoft.com/office/officeart/2005/8/layout/lProcess2"/>
    <dgm:cxn modelId="{EB13C3A3-A599-4222-A4A7-3C6188B840E2}" srcId="{8BAF33DA-7D8C-41D2-B810-4EC0ADE1CCD3}" destId="{690C9DCD-756F-44A5-9FEA-9A0E96D47D2A}" srcOrd="3" destOrd="0" parTransId="{8E04433B-6090-42DE-96E8-CEE4140370F0}" sibTransId="{D5CDBC08-2822-4689-A435-B7A0C193DE7A}"/>
    <dgm:cxn modelId="{FFB3C9AB-3530-4A40-9ECB-6FD5F31B5357}" type="presOf" srcId="{61EE7351-881E-4ADE-B896-FF82ED3EBCD2}" destId="{06D9B62C-0A6F-4717-B98C-8121DEE810B6}" srcOrd="0" destOrd="0" presId="urn:microsoft.com/office/officeart/2005/8/layout/lProcess2"/>
    <dgm:cxn modelId="{12BA62AD-BF49-4A7D-8B01-53371860D54C}" srcId="{4A6F0DD0-0625-47F6-939F-F3D7F74D2DE0}" destId="{41F7BF65-FCDB-47EF-B457-C3AD6FDE4D2F}" srcOrd="1" destOrd="0" parTransId="{39852CFD-EFCD-4400-8536-0C7F84C95270}" sibTransId="{F91E29BA-CC72-4A60-B331-65760DDFD910}"/>
    <dgm:cxn modelId="{93F9C0AE-6EE9-4367-9FF2-B7C67BBE50E5}" type="presOf" srcId="{148DD073-C135-465E-8305-34A39202BD14}" destId="{BA21B08F-F8B3-4A9C-9350-158FBFF08BAE}" srcOrd="0" destOrd="0" presId="urn:microsoft.com/office/officeart/2005/8/layout/lProcess2"/>
    <dgm:cxn modelId="{BE3756B2-3FEA-47BF-98CF-2388877F8D10}" srcId="{78A6E045-35FC-4A2B-9AEC-F72D01BD293A}" destId="{148DD073-C135-465E-8305-34A39202BD14}" srcOrd="1" destOrd="0" parTransId="{2070FC29-980F-4868-BB27-53C2FCFCB185}" sibTransId="{49459AD4-2D2B-4638-A693-738824875E5F}"/>
    <dgm:cxn modelId="{07D366BF-52AA-4E63-B10C-00B64F66059E}" srcId="{8BAF33DA-7D8C-41D2-B810-4EC0ADE1CCD3}" destId="{61EE7351-881E-4ADE-B896-FF82ED3EBCD2}" srcOrd="1" destOrd="0" parTransId="{C0284020-46EC-4EAA-B4CF-CA62F4DE559B}" sibTransId="{D06B67A2-CFDF-4F60-98A4-AF3B93062CF5}"/>
    <dgm:cxn modelId="{D87270E6-8753-4274-9F0B-0EF685427A56}" srcId="{690C9DCD-756F-44A5-9FEA-9A0E96D47D2A}" destId="{3FBE71C6-591E-4681-9FB2-ED95C7431570}" srcOrd="1" destOrd="0" parTransId="{F3FFA198-1A15-4E38-8E8E-7359A8E002FF}" sibTransId="{F325D0A2-D557-4E14-9A32-8D7048257C6D}"/>
    <dgm:cxn modelId="{93BB15EA-FDA3-4346-82CB-D6D656BDCAFA}" type="presOf" srcId="{690C9DCD-756F-44A5-9FEA-9A0E96D47D2A}" destId="{E205EFF2-3CD5-4A88-BDBC-141EB34BE881}" srcOrd="1" destOrd="0" presId="urn:microsoft.com/office/officeart/2005/8/layout/lProcess2"/>
    <dgm:cxn modelId="{FAD504F1-DA69-4E2A-82FE-9D63FBA7E8CB}" srcId="{78A6E045-35FC-4A2B-9AEC-F72D01BD293A}" destId="{6D217ACB-0803-4948-BF4F-01943B15A4D1}" srcOrd="0" destOrd="0" parTransId="{FF10F338-2CB8-4AFA-9ECE-034A784B6CBA}" sibTransId="{5096D100-4891-47B9-BAC2-1202A0BEB056}"/>
    <dgm:cxn modelId="{9EAC38F5-3234-4512-8FFE-C22DDC2742AA}" type="presOf" srcId="{4A6F0DD0-0625-47F6-939F-F3D7F74D2DE0}" destId="{991EEA7D-9278-4FDA-9E25-0A825EE399A7}" srcOrd="0" destOrd="0" presId="urn:microsoft.com/office/officeart/2005/8/layout/lProcess2"/>
    <dgm:cxn modelId="{9D1582F6-8AA8-4277-BE98-D5F6BBCCE988}" type="presOf" srcId="{78A6E045-35FC-4A2B-9AEC-F72D01BD293A}" destId="{D5AEDA2D-9446-436C-9B60-C8D6AB5FE58E}" srcOrd="0" destOrd="0" presId="urn:microsoft.com/office/officeart/2005/8/layout/lProcess2"/>
    <dgm:cxn modelId="{CA075AFC-F3C9-43A1-A6C0-AA3217FA366F}" srcId="{61EE7351-881E-4ADE-B896-FF82ED3EBCD2}" destId="{7576BAAA-60EB-46C2-9672-7DB2C59BAB42}" srcOrd="1" destOrd="0" parTransId="{42171CE8-3418-4EA5-892C-040CFCA8F936}" sibTransId="{A54580DC-19FA-4BC1-A840-0CDE54B40DBF}"/>
    <dgm:cxn modelId="{B3E6A902-38E8-4952-90F0-F7EC3DEC6EC0}" type="presParOf" srcId="{2D5FED44-E02F-4269-AFCC-E17846365C64}" destId="{C8F80C51-F674-4252-98A5-00A1A3E1A86A}" srcOrd="0" destOrd="0" presId="urn:microsoft.com/office/officeart/2005/8/layout/lProcess2"/>
    <dgm:cxn modelId="{7D0A7024-3C7F-4683-858C-CE0987441801}" type="presParOf" srcId="{C8F80C51-F674-4252-98A5-00A1A3E1A86A}" destId="{991EEA7D-9278-4FDA-9E25-0A825EE399A7}" srcOrd="0" destOrd="0" presId="urn:microsoft.com/office/officeart/2005/8/layout/lProcess2"/>
    <dgm:cxn modelId="{CB76083B-924C-46EA-B217-ED9E0B4B03A4}" type="presParOf" srcId="{C8F80C51-F674-4252-98A5-00A1A3E1A86A}" destId="{181485AC-3C7B-41A2-BEB3-317F5390DE8E}" srcOrd="1" destOrd="0" presId="urn:microsoft.com/office/officeart/2005/8/layout/lProcess2"/>
    <dgm:cxn modelId="{0143A110-67C3-4186-88F3-ED93966E7F19}" type="presParOf" srcId="{C8F80C51-F674-4252-98A5-00A1A3E1A86A}" destId="{950F2A5E-FB13-4FCB-A1D6-F8B3A736EBCC}" srcOrd="2" destOrd="0" presId="urn:microsoft.com/office/officeart/2005/8/layout/lProcess2"/>
    <dgm:cxn modelId="{63027CE4-53E5-4741-8758-5C5E3BF8F2C4}" type="presParOf" srcId="{950F2A5E-FB13-4FCB-A1D6-F8B3A736EBCC}" destId="{F3B9FE8F-9EC6-43D8-BD31-26E808F1EA44}" srcOrd="0" destOrd="0" presId="urn:microsoft.com/office/officeart/2005/8/layout/lProcess2"/>
    <dgm:cxn modelId="{D3167032-34B0-4989-8392-87566A7B82F5}" type="presParOf" srcId="{F3B9FE8F-9EC6-43D8-BD31-26E808F1EA44}" destId="{787CF356-3C63-40EF-B66E-D4F3986D5A0B}" srcOrd="0" destOrd="0" presId="urn:microsoft.com/office/officeart/2005/8/layout/lProcess2"/>
    <dgm:cxn modelId="{457F4760-A81B-4CF3-B714-4260B680CB26}" type="presParOf" srcId="{F3B9FE8F-9EC6-43D8-BD31-26E808F1EA44}" destId="{9F6C3F2B-60B5-4050-ABE8-38579AB6D741}" srcOrd="1" destOrd="0" presId="urn:microsoft.com/office/officeart/2005/8/layout/lProcess2"/>
    <dgm:cxn modelId="{D0CB3041-FCFB-4EDE-A3C0-9806E83B5940}" type="presParOf" srcId="{F3B9FE8F-9EC6-43D8-BD31-26E808F1EA44}" destId="{DE788BA5-03A6-425E-87CC-CD20F5CFBCBD}" srcOrd="2" destOrd="0" presId="urn:microsoft.com/office/officeart/2005/8/layout/lProcess2"/>
    <dgm:cxn modelId="{15D4357D-361A-48B6-B19E-E3F46DB401A1}" type="presParOf" srcId="{2D5FED44-E02F-4269-AFCC-E17846365C64}" destId="{AD007041-BFAC-49E9-BB36-4194C0737414}" srcOrd="1" destOrd="0" presId="urn:microsoft.com/office/officeart/2005/8/layout/lProcess2"/>
    <dgm:cxn modelId="{C4C41D40-D06D-42FF-B12C-73C791506DEE}" type="presParOf" srcId="{2D5FED44-E02F-4269-AFCC-E17846365C64}" destId="{3F122292-5176-44C9-837C-034DB698D1F8}" srcOrd="2" destOrd="0" presId="urn:microsoft.com/office/officeart/2005/8/layout/lProcess2"/>
    <dgm:cxn modelId="{96DD503F-6362-4B64-906F-9AFAB57DCC29}" type="presParOf" srcId="{3F122292-5176-44C9-837C-034DB698D1F8}" destId="{06D9B62C-0A6F-4717-B98C-8121DEE810B6}" srcOrd="0" destOrd="0" presId="urn:microsoft.com/office/officeart/2005/8/layout/lProcess2"/>
    <dgm:cxn modelId="{F3E1E31C-ADE1-44E7-8C75-4B18C93ADC9D}" type="presParOf" srcId="{3F122292-5176-44C9-837C-034DB698D1F8}" destId="{C1CE25EF-843D-47C5-B667-B449BC3BA574}" srcOrd="1" destOrd="0" presId="urn:microsoft.com/office/officeart/2005/8/layout/lProcess2"/>
    <dgm:cxn modelId="{0E58D69F-9753-4099-B94B-7546BF8DFA61}" type="presParOf" srcId="{3F122292-5176-44C9-837C-034DB698D1F8}" destId="{E91DECE4-7E86-4EEA-A4E6-72EF76CF79FC}" srcOrd="2" destOrd="0" presId="urn:microsoft.com/office/officeart/2005/8/layout/lProcess2"/>
    <dgm:cxn modelId="{1FF88B66-419B-4D6A-8ED7-1F38555CF4F9}" type="presParOf" srcId="{E91DECE4-7E86-4EEA-A4E6-72EF76CF79FC}" destId="{9DD16328-F7D5-4AEF-BB8C-6AD0ADCD96AC}" srcOrd="0" destOrd="0" presId="urn:microsoft.com/office/officeart/2005/8/layout/lProcess2"/>
    <dgm:cxn modelId="{66E9C733-0483-46DB-BD0D-5FB4EEB48713}" type="presParOf" srcId="{9DD16328-F7D5-4AEF-BB8C-6AD0ADCD96AC}" destId="{65904078-2D1E-9F4B-A41C-FF1240B4BF47}" srcOrd="0" destOrd="0" presId="urn:microsoft.com/office/officeart/2005/8/layout/lProcess2"/>
    <dgm:cxn modelId="{76675464-2A8A-4E72-8F10-B28740FD4D59}" type="presParOf" srcId="{9DD16328-F7D5-4AEF-BB8C-6AD0ADCD96AC}" destId="{5B5ABF6E-533E-E04A-9663-9D083CA2B199}" srcOrd="1" destOrd="0" presId="urn:microsoft.com/office/officeart/2005/8/layout/lProcess2"/>
    <dgm:cxn modelId="{CBEA3939-CF75-4CFE-B8D0-E184C14A7AA3}" type="presParOf" srcId="{9DD16328-F7D5-4AEF-BB8C-6AD0ADCD96AC}" destId="{CD8E4FB3-2E89-4F83-ABFD-CD76BD92C5EE}" srcOrd="2" destOrd="0" presId="urn:microsoft.com/office/officeart/2005/8/layout/lProcess2"/>
    <dgm:cxn modelId="{5369EEBE-6833-42D7-8C40-366026D0EB58}" type="presParOf" srcId="{2D5FED44-E02F-4269-AFCC-E17846365C64}" destId="{ACE86329-0C8D-42D8-A0AA-55A5F601B84A}" srcOrd="3" destOrd="0" presId="urn:microsoft.com/office/officeart/2005/8/layout/lProcess2"/>
    <dgm:cxn modelId="{61B7BC5D-B532-42E0-9B84-E89769C72F15}" type="presParOf" srcId="{2D5FED44-E02F-4269-AFCC-E17846365C64}" destId="{B5FFE2E5-4D4F-4D22-ABD5-50C149D0B46F}" srcOrd="4" destOrd="0" presId="urn:microsoft.com/office/officeart/2005/8/layout/lProcess2"/>
    <dgm:cxn modelId="{4852C312-6860-4A80-A76C-78C8CD4C38FA}" type="presParOf" srcId="{B5FFE2E5-4D4F-4D22-ABD5-50C149D0B46F}" destId="{D5AEDA2D-9446-436C-9B60-C8D6AB5FE58E}" srcOrd="0" destOrd="0" presId="urn:microsoft.com/office/officeart/2005/8/layout/lProcess2"/>
    <dgm:cxn modelId="{720418C6-EC60-4C39-9C80-C3A7751A509D}" type="presParOf" srcId="{B5FFE2E5-4D4F-4D22-ABD5-50C149D0B46F}" destId="{ED6D4E33-D3B3-426C-85D9-551072923910}" srcOrd="1" destOrd="0" presId="urn:microsoft.com/office/officeart/2005/8/layout/lProcess2"/>
    <dgm:cxn modelId="{ADC564F4-F2F6-43D6-99D6-8EFFB60F6589}" type="presParOf" srcId="{B5FFE2E5-4D4F-4D22-ABD5-50C149D0B46F}" destId="{14D4EA25-AA07-41EF-96E8-AC8F65B9D2CF}" srcOrd="2" destOrd="0" presId="urn:microsoft.com/office/officeart/2005/8/layout/lProcess2"/>
    <dgm:cxn modelId="{86A0370D-6682-4D0F-BB76-01B4D57B2750}" type="presParOf" srcId="{14D4EA25-AA07-41EF-96E8-AC8F65B9D2CF}" destId="{0CB1F1F3-0415-4B4D-B8E4-EC828770AF30}" srcOrd="0" destOrd="0" presId="urn:microsoft.com/office/officeart/2005/8/layout/lProcess2"/>
    <dgm:cxn modelId="{94EC98D1-DD3A-4AD5-94B8-484A59761CCF}" type="presParOf" srcId="{0CB1F1F3-0415-4B4D-B8E4-EC828770AF30}" destId="{0662725F-ACAB-4B84-881E-9E407557BC61}" srcOrd="0" destOrd="0" presId="urn:microsoft.com/office/officeart/2005/8/layout/lProcess2"/>
    <dgm:cxn modelId="{7B9AC087-C807-4EBB-8594-AA2E1B4FC8B4}" type="presParOf" srcId="{0CB1F1F3-0415-4B4D-B8E4-EC828770AF30}" destId="{C3D1682B-F53B-4B1E-B6ED-E30058945C0C}" srcOrd="1" destOrd="0" presId="urn:microsoft.com/office/officeart/2005/8/layout/lProcess2"/>
    <dgm:cxn modelId="{4949B250-3681-4662-8FC0-E2E87740FC5C}" type="presParOf" srcId="{0CB1F1F3-0415-4B4D-B8E4-EC828770AF30}" destId="{BA21B08F-F8B3-4A9C-9350-158FBFF08BAE}" srcOrd="2" destOrd="0" presId="urn:microsoft.com/office/officeart/2005/8/layout/lProcess2"/>
    <dgm:cxn modelId="{2946680A-4EF3-417C-BF4C-5FB6C5375364}" type="presParOf" srcId="{2D5FED44-E02F-4269-AFCC-E17846365C64}" destId="{13F2367F-315E-4A03-AA44-28F904EE2859}" srcOrd="5" destOrd="0" presId="urn:microsoft.com/office/officeart/2005/8/layout/lProcess2"/>
    <dgm:cxn modelId="{9063A551-04E5-4376-B611-B1EF9B425A91}" type="presParOf" srcId="{2D5FED44-E02F-4269-AFCC-E17846365C64}" destId="{22FBDC5F-C19A-4A70-9D2B-2427E9F22F0A}" srcOrd="6" destOrd="0" presId="urn:microsoft.com/office/officeart/2005/8/layout/lProcess2"/>
    <dgm:cxn modelId="{126C5D57-F8E7-4783-A4D3-3C21564C92C6}" type="presParOf" srcId="{22FBDC5F-C19A-4A70-9D2B-2427E9F22F0A}" destId="{98F30D32-19F3-46F6-9684-82D41357F9BB}" srcOrd="0" destOrd="0" presId="urn:microsoft.com/office/officeart/2005/8/layout/lProcess2"/>
    <dgm:cxn modelId="{F9E32957-4E41-4ABA-ACC4-F22FAB39AA9D}" type="presParOf" srcId="{22FBDC5F-C19A-4A70-9D2B-2427E9F22F0A}" destId="{E205EFF2-3CD5-4A88-BDBC-141EB34BE881}" srcOrd="1" destOrd="0" presId="urn:microsoft.com/office/officeart/2005/8/layout/lProcess2"/>
    <dgm:cxn modelId="{7E831D62-8BE2-464F-AA90-F1D340874F2B}" type="presParOf" srcId="{22FBDC5F-C19A-4A70-9D2B-2427E9F22F0A}" destId="{7786B4FC-964A-4AC4-8D5A-3EF77821D63E}" srcOrd="2" destOrd="0" presId="urn:microsoft.com/office/officeart/2005/8/layout/lProcess2"/>
    <dgm:cxn modelId="{A33F3E4B-B60A-4E73-AB1B-58A7D6ED0992}" type="presParOf" srcId="{7786B4FC-964A-4AC4-8D5A-3EF77821D63E}" destId="{E527E8E0-702D-4AAC-B1D1-76CF4FD94FC0}" srcOrd="0" destOrd="0" presId="urn:microsoft.com/office/officeart/2005/8/layout/lProcess2"/>
    <dgm:cxn modelId="{1549AEFB-4BCB-4E38-83AF-F6F97F6E141F}" type="presParOf" srcId="{E527E8E0-702D-4AAC-B1D1-76CF4FD94FC0}" destId="{6B2C1419-F9BD-4C83-A771-EF2ED17BA7B3}" srcOrd="0" destOrd="0" presId="urn:microsoft.com/office/officeart/2005/8/layout/lProcess2"/>
    <dgm:cxn modelId="{BBF63321-C6CC-4505-8482-9B73158AC34C}" type="presParOf" srcId="{E527E8E0-702D-4AAC-B1D1-76CF4FD94FC0}" destId="{B1513072-C68A-4FF7-BDB9-C774E37EE3A8}" srcOrd="1" destOrd="0" presId="urn:microsoft.com/office/officeart/2005/8/layout/lProcess2"/>
    <dgm:cxn modelId="{C3AF871C-D439-4C23-880D-9576A15583FA}" type="presParOf" srcId="{E527E8E0-702D-4AAC-B1D1-76CF4FD94FC0}" destId="{BFDD710C-3E7B-4F61-831C-999A41092ED4}"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6536B-3D2D-4872-A219-2972BB92F724}">
      <dsp:nvSpPr>
        <dsp:cNvPr id="0" name=""/>
        <dsp:cNvSpPr/>
      </dsp:nvSpPr>
      <dsp:spPr>
        <a:xfrm>
          <a:off x="1144078" y="2354989"/>
          <a:ext cx="1753614" cy="1753614"/>
        </a:xfrm>
        <a:prstGeom prst="gear9">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Career Coaching</a:t>
          </a:r>
        </a:p>
        <a:p>
          <a:pPr marL="0" lvl="0" indent="0" algn="ctr" defTabSz="488950">
            <a:lnSpc>
              <a:spcPct val="90000"/>
            </a:lnSpc>
            <a:spcBef>
              <a:spcPct val="0"/>
            </a:spcBef>
            <a:spcAft>
              <a:spcPct val="35000"/>
            </a:spcAft>
            <a:buNone/>
          </a:pPr>
          <a:r>
            <a:rPr lang="en-US" sz="1100" kern="1200" dirty="0"/>
            <a:t>Individual Employment Plan</a:t>
          </a:r>
        </a:p>
        <a:p>
          <a:pPr marL="0" lvl="0" indent="0" algn="ctr" defTabSz="488950">
            <a:lnSpc>
              <a:spcPct val="90000"/>
            </a:lnSpc>
            <a:spcBef>
              <a:spcPct val="0"/>
            </a:spcBef>
            <a:spcAft>
              <a:spcPct val="35000"/>
            </a:spcAft>
            <a:buNone/>
          </a:pPr>
          <a:r>
            <a:rPr lang="en-US" sz="1100" kern="1200" dirty="0"/>
            <a:t>Training</a:t>
          </a:r>
        </a:p>
        <a:p>
          <a:pPr marL="0" lvl="0" indent="0" algn="ctr" defTabSz="488950">
            <a:lnSpc>
              <a:spcPct val="90000"/>
            </a:lnSpc>
            <a:spcBef>
              <a:spcPct val="0"/>
            </a:spcBef>
            <a:spcAft>
              <a:spcPct val="35000"/>
            </a:spcAft>
            <a:buNone/>
          </a:pPr>
          <a:r>
            <a:rPr lang="en-US" sz="1100" kern="1200" dirty="0"/>
            <a:t>Job Search</a:t>
          </a:r>
        </a:p>
      </dsp:txBody>
      <dsp:txXfrm>
        <a:off x="1496632" y="2765765"/>
        <a:ext cx="1048506" cy="901394"/>
      </dsp:txXfrm>
    </dsp:sp>
    <dsp:sp modelId="{88C5D374-6ED8-413D-BD2D-72D8B647D6CB}">
      <dsp:nvSpPr>
        <dsp:cNvPr id="0" name=""/>
        <dsp:cNvSpPr/>
      </dsp:nvSpPr>
      <dsp:spPr>
        <a:xfrm>
          <a:off x="0" y="2406451"/>
          <a:ext cx="1275356" cy="1275356"/>
        </a:xfrm>
        <a:prstGeom prst="gear6">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Career Pathways</a:t>
          </a:r>
        </a:p>
      </dsp:txBody>
      <dsp:txXfrm>
        <a:off x="321075" y="2729466"/>
        <a:ext cx="633206" cy="629326"/>
      </dsp:txXfrm>
    </dsp:sp>
    <dsp:sp modelId="{DDB2B6D7-7D8B-4E90-988A-4B964F680269}">
      <dsp:nvSpPr>
        <dsp:cNvPr id="0" name=""/>
        <dsp:cNvSpPr/>
      </dsp:nvSpPr>
      <dsp:spPr>
        <a:xfrm rot="20700000">
          <a:off x="140424" y="1295657"/>
          <a:ext cx="1249588" cy="1249588"/>
        </a:xfrm>
        <a:prstGeom prst="gear6">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Talent Pipeline</a:t>
          </a:r>
        </a:p>
      </dsp:txBody>
      <dsp:txXfrm rot="-20700000">
        <a:off x="414495" y="1569728"/>
        <a:ext cx="701445" cy="701445"/>
      </dsp:txXfrm>
    </dsp:sp>
    <dsp:sp modelId="{49A0CFC6-15C0-4503-98C3-D3DFEFF782E2}">
      <dsp:nvSpPr>
        <dsp:cNvPr id="0" name=""/>
        <dsp:cNvSpPr/>
      </dsp:nvSpPr>
      <dsp:spPr>
        <a:xfrm rot="6765621">
          <a:off x="900397" y="2192179"/>
          <a:ext cx="2244626" cy="2244626"/>
        </a:xfrm>
        <a:prstGeom prst="circularArrow">
          <a:avLst>
            <a:gd name="adj1" fmla="val 4688"/>
            <a:gd name="adj2" fmla="val 299029"/>
            <a:gd name="adj3" fmla="val 2486220"/>
            <a:gd name="adj4" fmla="val 15927363"/>
            <a:gd name="adj5" fmla="val 5469"/>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B3DDEB-5E11-4FCB-A566-84D4E3F3CD48}">
      <dsp:nvSpPr>
        <dsp:cNvPr id="0" name=""/>
        <dsp:cNvSpPr/>
      </dsp:nvSpPr>
      <dsp:spPr>
        <a:xfrm rot="16200000">
          <a:off x="2" y="-66674"/>
          <a:ext cx="1630861" cy="1630861"/>
        </a:xfrm>
        <a:prstGeom prst="leftCircularArrow">
          <a:avLst>
            <a:gd name="adj1" fmla="val 6452"/>
            <a:gd name="adj2" fmla="val 429999"/>
            <a:gd name="adj3" fmla="val 10489124"/>
            <a:gd name="adj4" fmla="val 14837806"/>
            <a:gd name="adj5" fmla="val 7527"/>
          </a:avLst>
        </a:prstGeom>
        <a:solidFill>
          <a:schemeClr val="dk1">
            <a:tint val="60000"/>
            <a:hueOff val="0"/>
            <a:satOff val="0"/>
            <a:lumOff val="0"/>
            <a:alphaOff val="0"/>
          </a:schemeClr>
        </a:solidFill>
        <a:ln>
          <a:noFill/>
        </a:ln>
        <a:effectLst/>
        <a:scene3d>
          <a:camera prst="orthographicFront">
            <a:rot lat="9000000" lon="0" rev="0"/>
          </a:camera>
          <a:lightRig rig="threePt" dir="t"/>
        </a:scene3d>
      </dsp:spPr>
      <dsp:style>
        <a:lnRef idx="0">
          <a:scrgbClr r="0" g="0" b="0"/>
        </a:lnRef>
        <a:fillRef idx="1">
          <a:scrgbClr r="0" g="0" b="0"/>
        </a:fillRef>
        <a:effectRef idx="0">
          <a:scrgbClr r="0" g="0" b="0"/>
        </a:effectRef>
        <a:fontRef idx="minor">
          <a:schemeClr val="lt1"/>
        </a:fontRef>
      </dsp:style>
    </dsp:sp>
    <dsp:sp modelId="{0FCC58CE-FCB7-4695-9E64-B1C7BFE8303E}">
      <dsp:nvSpPr>
        <dsp:cNvPr id="0" name=""/>
        <dsp:cNvSpPr/>
      </dsp:nvSpPr>
      <dsp:spPr>
        <a:xfrm>
          <a:off x="-249408" y="2158743"/>
          <a:ext cx="1758397" cy="1758397"/>
        </a:xfrm>
        <a:prstGeom prst="circularArrow">
          <a:avLst>
            <a:gd name="adj1" fmla="val 5984"/>
            <a:gd name="adj2" fmla="val 394124"/>
            <a:gd name="adj3" fmla="val 13313824"/>
            <a:gd name="adj4" fmla="val 10508221"/>
            <a:gd name="adj5" fmla="val 6981"/>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6536B-3D2D-4872-A219-2972BB92F724}">
      <dsp:nvSpPr>
        <dsp:cNvPr id="0" name=""/>
        <dsp:cNvSpPr/>
      </dsp:nvSpPr>
      <dsp:spPr>
        <a:xfrm>
          <a:off x="3" y="767266"/>
          <a:ext cx="1753614" cy="1753614"/>
        </a:xfrm>
        <a:prstGeom prst="gear9">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Job Postings</a:t>
          </a:r>
        </a:p>
        <a:p>
          <a:pPr marL="0" lvl="0" indent="0" algn="ctr" defTabSz="488950">
            <a:lnSpc>
              <a:spcPct val="90000"/>
            </a:lnSpc>
            <a:spcBef>
              <a:spcPct val="0"/>
            </a:spcBef>
            <a:spcAft>
              <a:spcPct val="35000"/>
            </a:spcAft>
            <a:buNone/>
          </a:pPr>
          <a:r>
            <a:rPr lang="en-US" sz="1100" kern="1200" dirty="0"/>
            <a:t>Recruitment</a:t>
          </a:r>
        </a:p>
        <a:p>
          <a:pPr marL="0" lvl="0" indent="0" algn="ctr" defTabSz="488950">
            <a:lnSpc>
              <a:spcPct val="90000"/>
            </a:lnSpc>
            <a:spcBef>
              <a:spcPct val="0"/>
            </a:spcBef>
            <a:spcAft>
              <a:spcPct val="35000"/>
            </a:spcAft>
            <a:buNone/>
          </a:pPr>
          <a:r>
            <a:rPr lang="en-US" sz="1100" kern="1200" dirty="0"/>
            <a:t>Candidate Assessment</a:t>
          </a:r>
        </a:p>
        <a:p>
          <a:pPr marL="0" lvl="0" indent="0" algn="ctr" defTabSz="488950">
            <a:lnSpc>
              <a:spcPct val="90000"/>
            </a:lnSpc>
            <a:spcBef>
              <a:spcPct val="0"/>
            </a:spcBef>
            <a:spcAft>
              <a:spcPct val="35000"/>
            </a:spcAft>
            <a:buNone/>
          </a:pPr>
          <a:r>
            <a:rPr lang="en-US" sz="1100" kern="1200" dirty="0"/>
            <a:t>Employee Upskilling</a:t>
          </a:r>
        </a:p>
      </dsp:txBody>
      <dsp:txXfrm>
        <a:off x="352557" y="1178042"/>
        <a:ext cx="1048506" cy="901394"/>
      </dsp:txXfrm>
    </dsp:sp>
    <dsp:sp modelId="{88C5D374-6ED8-413D-BD2D-72D8B647D6CB}">
      <dsp:nvSpPr>
        <dsp:cNvPr id="0" name=""/>
        <dsp:cNvSpPr/>
      </dsp:nvSpPr>
      <dsp:spPr>
        <a:xfrm>
          <a:off x="1610468" y="2633668"/>
          <a:ext cx="1275356" cy="1275356"/>
        </a:xfrm>
        <a:prstGeom prst="gear6">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Data and Analytics</a:t>
          </a:r>
        </a:p>
      </dsp:txBody>
      <dsp:txXfrm>
        <a:off x="1931543" y="2956683"/>
        <a:ext cx="633206" cy="629326"/>
      </dsp:txXfrm>
    </dsp:sp>
    <dsp:sp modelId="{DDB2B6D7-7D8B-4E90-988A-4B964F680269}">
      <dsp:nvSpPr>
        <dsp:cNvPr id="0" name=""/>
        <dsp:cNvSpPr/>
      </dsp:nvSpPr>
      <dsp:spPr>
        <a:xfrm rot="20700000">
          <a:off x="1670469" y="1426600"/>
          <a:ext cx="1249588" cy="1249588"/>
        </a:xfrm>
        <a:prstGeom prst="gear6">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Sector Strategies</a:t>
          </a:r>
        </a:p>
      </dsp:txBody>
      <dsp:txXfrm rot="-20700000">
        <a:off x="1944540" y="1700672"/>
        <a:ext cx="701445" cy="701445"/>
      </dsp:txXfrm>
    </dsp:sp>
    <dsp:sp modelId="{49A0CFC6-15C0-4503-98C3-D3DFEFF782E2}">
      <dsp:nvSpPr>
        <dsp:cNvPr id="0" name=""/>
        <dsp:cNvSpPr/>
      </dsp:nvSpPr>
      <dsp:spPr>
        <a:xfrm rot="15292034" flipV="1">
          <a:off x="-350724" y="443109"/>
          <a:ext cx="2388035" cy="2402221"/>
        </a:xfrm>
        <a:prstGeom prst="circularArrow">
          <a:avLst>
            <a:gd name="adj1" fmla="val 4688"/>
            <a:gd name="adj2" fmla="val 299029"/>
            <a:gd name="adj3" fmla="val 2486220"/>
            <a:gd name="adj4" fmla="val 15927363"/>
            <a:gd name="adj5" fmla="val 5469"/>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B3DDEB-5E11-4FCB-A566-84D4E3F3CD48}">
      <dsp:nvSpPr>
        <dsp:cNvPr id="0" name=""/>
        <dsp:cNvSpPr/>
      </dsp:nvSpPr>
      <dsp:spPr>
        <a:xfrm rot="3506909">
          <a:off x="2080165" y="3347403"/>
          <a:ext cx="1630861" cy="1630861"/>
        </a:xfrm>
        <a:prstGeom prst="leftCircularArrow">
          <a:avLst>
            <a:gd name="adj1" fmla="val 6452"/>
            <a:gd name="adj2" fmla="val 429999"/>
            <a:gd name="adj3" fmla="val 10489124"/>
            <a:gd name="adj4" fmla="val 14837806"/>
            <a:gd name="adj5" fmla="val 7527"/>
          </a:avLst>
        </a:prstGeom>
        <a:solidFill>
          <a:schemeClr val="dk1">
            <a:tint val="60000"/>
            <a:hueOff val="0"/>
            <a:satOff val="0"/>
            <a:lumOff val="0"/>
            <a:alphaOff val="0"/>
          </a:schemeClr>
        </a:solidFill>
        <a:ln>
          <a:noFill/>
        </a:ln>
        <a:effectLst/>
        <a:scene3d>
          <a:camera prst="orthographicFront">
            <a:rot lat="10200000" lon="0" rev="0"/>
          </a:camera>
          <a:lightRig rig="threePt" dir="t"/>
        </a:scene3d>
      </dsp:spPr>
      <dsp:style>
        <a:lnRef idx="0">
          <a:scrgbClr r="0" g="0" b="0"/>
        </a:lnRef>
        <a:fillRef idx="1">
          <a:scrgbClr r="0" g="0" b="0"/>
        </a:fillRef>
        <a:effectRef idx="0">
          <a:scrgbClr r="0" g="0" b="0"/>
        </a:effectRef>
        <a:fontRef idx="minor">
          <a:schemeClr val="lt1"/>
        </a:fontRef>
      </dsp:style>
    </dsp:sp>
    <dsp:sp modelId="{0FCC58CE-FCB7-4695-9E64-B1C7BFE8303E}">
      <dsp:nvSpPr>
        <dsp:cNvPr id="0" name=""/>
        <dsp:cNvSpPr/>
      </dsp:nvSpPr>
      <dsp:spPr>
        <a:xfrm rot="6771285">
          <a:off x="1450925" y="1189233"/>
          <a:ext cx="1758397" cy="1758397"/>
        </a:xfrm>
        <a:prstGeom prst="circularArrow">
          <a:avLst>
            <a:gd name="adj1" fmla="val 5984"/>
            <a:gd name="adj2" fmla="val 394124"/>
            <a:gd name="adj3" fmla="val 13313824"/>
            <a:gd name="adj4" fmla="val 10508221"/>
            <a:gd name="adj5" fmla="val 6981"/>
          </a:avLst>
        </a:prstGeom>
        <a:solidFill>
          <a:schemeClr val="dk1">
            <a:tint val="60000"/>
            <a:hueOff val="0"/>
            <a:satOff val="0"/>
            <a:lumOff val="0"/>
            <a:alphaOff val="0"/>
          </a:schemeClr>
        </a:solidFill>
        <a:ln>
          <a:noFill/>
        </a:ln>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EEA7D-9278-4FDA-9E25-0A825EE399A7}">
      <dsp:nvSpPr>
        <dsp:cNvPr id="0" name=""/>
        <dsp:cNvSpPr/>
      </dsp:nvSpPr>
      <dsp:spPr>
        <a:xfrm>
          <a:off x="2606006" y="0"/>
          <a:ext cx="2100391" cy="4529080"/>
        </a:xfrm>
        <a:prstGeom prst="roundRect">
          <a:avLst>
            <a:gd name="adj" fmla="val 10000"/>
          </a:avLst>
        </a:prstGeom>
        <a:solidFill>
          <a:srgbClr val="004C7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Text" lastClr="000000">
                  <a:hueOff val="0"/>
                  <a:satOff val="0"/>
                  <a:lumOff val="0"/>
                  <a:alphaOff val="0"/>
                </a:sysClr>
              </a:solidFill>
              <a:latin typeface="Arial" pitchFamily="34" charset="0"/>
              <a:ea typeface="+mn-ea"/>
              <a:cs typeface="Arial" pitchFamily="34" charset="0"/>
            </a:rPr>
            <a:t>Career Coach &amp; Job Search Assistance</a:t>
          </a:r>
        </a:p>
      </dsp:txBody>
      <dsp:txXfrm>
        <a:off x="2606006" y="0"/>
        <a:ext cx="2100391" cy="1358724"/>
      </dsp:txXfrm>
    </dsp:sp>
    <dsp:sp modelId="{787CF356-3C63-40EF-B66E-D4F3986D5A0B}">
      <dsp:nvSpPr>
        <dsp:cNvPr id="0" name=""/>
        <dsp:cNvSpPr/>
      </dsp:nvSpPr>
      <dsp:spPr>
        <a:xfrm>
          <a:off x="2645124" y="1387602"/>
          <a:ext cx="1981963" cy="1351795"/>
        </a:xfrm>
        <a:prstGeom prst="roundRect">
          <a:avLst>
            <a:gd name="adj" fmla="val 10000"/>
          </a:avLst>
        </a:prstGeom>
        <a:solidFill>
          <a:srgbClr val="004C77">
            <a:hueOff val="0"/>
            <a:satOff val="0"/>
            <a:lumOff val="0"/>
            <a:alphaOff val="0"/>
          </a:srgbClr>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One-on-One Career Coaching </a:t>
          </a:r>
        </a:p>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Individual Employment Plan &amp; Goals</a:t>
          </a:r>
        </a:p>
      </dsp:txBody>
      <dsp:txXfrm>
        <a:off x="2684717" y="1427195"/>
        <a:ext cx="1902777" cy="1272609"/>
      </dsp:txXfrm>
    </dsp:sp>
    <dsp:sp modelId="{DE788BA5-03A6-425E-87CC-CD20F5CFBCBD}">
      <dsp:nvSpPr>
        <dsp:cNvPr id="0" name=""/>
        <dsp:cNvSpPr/>
      </dsp:nvSpPr>
      <dsp:spPr>
        <a:xfrm>
          <a:off x="2712303" y="2947040"/>
          <a:ext cx="1886689" cy="1426702"/>
        </a:xfrm>
        <a:prstGeom prst="roundRect">
          <a:avLst>
            <a:gd name="adj" fmla="val 10000"/>
          </a:avLst>
        </a:prstGeom>
        <a:solidFill>
          <a:srgbClr val="004C77">
            <a:hueOff val="-773608"/>
            <a:satOff val="-8286"/>
            <a:lumOff val="2269"/>
            <a:alphaOff val="0"/>
          </a:srgbClr>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ysClr val="window" lastClr="FFFFFF"/>
            </a:solidFill>
            <a:latin typeface="Arial" pitchFamily="34" charset="0"/>
            <a:ea typeface="+mn-ea"/>
            <a:cs typeface="Arial" pitchFamily="34" charset="0"/>
          </a:endParaRPr>
        </a:p>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Job Search Services</a:t>
          </a:r>
        </a:p>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Job Placement Services</a:t>
          </a:r>
        </a:p>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Access to Labor Market Data</a:t>
          </a:r>
        </a:p>
        <a:p>
          <a:pPr marL="0" lvl="0" indent="0" algn="ctr" defTabSz="533400">
            <a:lnSpc>
              <a:spcPct val="90000"/>
            </a:lnSpc>
            <a:spcBef>
              <a:spcPct val="0"/>
            </a:spcBef>
            <a:spcAft>
              <a:spcPct val="35000"/>
            </a:spcAft>
            <a:buNone/>
          </a:pPr>
          <a:endParaRPr lang="en-US" sz="1200" kern="1200" dirty="0">
            <a:solidFill>
              <a:sysClr val="window" lastClr="FFFFFF"/>
            </a:solidFill>
            <a:latin typeface="Arial" pitchFamily="34" charset="0"/>
            <a:ea typeface="+mn-ea"/>
            <a:cs typeface="Arial" pitchFamily="34" charset="0"/>
          </a:endParaRPr>
        </a:p>
      </dsp:txBody>
      <dsp:txXfrm>
        <a:off x="2754090" y="2988827"/>
        <a:ext cx="1803115" cy="1343128"/>
      </dsp:txXfrm>
    </dsp:sp>
    <dsp:sp modelId="{06D9B62C-0A6F-4717-B98C-8121DEE810B6}">
      <dsp:nvSpPr>
        <dsp:cNvPr id="0" name=""/>
        <dsp:cNvSpPr/>
      </dsp:nvSpPr>
      <dsp:spPr>
        <a:xfrm>
          <a:off x="55017" y="0"/>
          <a:ext cx="2367939" cy="4529080"/>
        </a:xfrm>
        <a:prstGeom prst="roundRect">
          <a:avLst>
            <a:gd name="adj" fmla="val 10000"/>
          </a:avLst>
        </a:prstGeom>
        <a:solidFill>
          <a:srgbClr val="004C7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Text" lastClr="000000">
                  <a:hueOff val="0"/>
                  <a:satOff val="0"/>
                  <a:lumOff val="0"/>
                  <a:alphaOff val="0"/>
                </a:sysClr>
              </a:solidFill>
              <a:latin typeface="Arial" pitchFamily="34" charset="0"/>
              <a:ea typeface="+mn-ea"/>
              <a:cs typeface="Arial" pitchFamily="34" charset="0"/>
            </a:rPr>
            <a:t> Career Resources &amp; Workshops</a:t>
          </a:r>
        </a:p>
      </dsp:txBody>
      <dsp:txXfrm>
        <a:off x="55017" y="0"/>
        <a:ext cx="2367939" cy="1358724"/>
      </dsp:txXfrm>
    </dsp:sp>
    <dsp:sp modelId="{65904078-2D1E-9F4B-A41C-FF1240B4BF47}">
      <dsp:nvSpPr>
        <dsp:cNvPr id="0" name=""/>
        <dsp:cNvSpPr/>
      </dsp:nvSpPr>
      <dsp:spPr>
        <a:xfrm>
          <a:off x="173185" y="1385165"/>
          <a:ext cx="2071523" cy="1414378"/>
        </a:xfrm>
        <a:prstGeom prst="roundRect">
          <a:avLst>
            <a:gd name="adj" fmla="val 10000"/>
          </a:avLst>
        </a:prstGeom>
        <a:solidFill>
          <a:srgbClr val="004C77">
            <a:hueOff val="-1547216"/>
            <a:satOff val="-16571"/>
            <a:lumOff val="4538"/>
            <a:alphaOff val="0"/>
          </a:srgbClr>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Resource Centers that can serve as your Work Office. </a:t>
          </a:r>
        </a:p>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Use of Computers, Internet, Printers and more –at no cost.</a:t>
          </a:r>
        </a:p>
      </dsp:txBody>
      <dsp:txXfrm>
        <a:off x="214611" y="1426591"/>
        <a:ext cx="1988671" cy="1331526"/>
      </dsp:txXfrm>
    </dsp:sp>
    <dsp:sp modelId="{CD8E4FB3-2E89-4F83-ABFD-CD76BD92C5EE}">
      <dsp:nvSpPr>
        <dsp:cNvPr id="0" name=""/>
        <dsp:cNvSpPr/>
      </dsp:nvSpPr>
      <dsp:spPr>
        <a:xfrm>
          <a:off x="204725" y="2961315"/>
          <a:ext cx="2047629" cy="1436088"/>
        </a:xfrm>
        <a:prstGeom prst="roundRect">
          <a:avLst>
            <a:gd name="adj" fmla="val 10000"/>
          </a:avLst>
        </a:prstGeom>
        <a:solidFill>
          <a:srgbClr val="304C8C"/>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Workforce-Job Readiness Workshops </a:t>
          </a:r>
        </a:p>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Professional Resume Writing Assistance                   </a:t>
          </a:r>
        </a:p>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Social Media Workshops</a:t>
          </a:r>
        </a:p>
      </dsp:txBody>
      <dsp:txXfrm>
        <a:off x="246787" y="3003377"/>
        <a:ext cx="1963505" cy="1351964"/>
      </dsp:txXfrm>
    </dsp:sp>
    <dsp:sp modelId="{D5AEDA2D-9446-436C-9B60-C8D6AB5FE58E}">
      <dsp:nvSpPr>
        <dsp:cNvPr id="0" name=""/>
        <dsp:cNvSpPr/>
      </dsp:nvSpPr>
      <dsp:spPr>
        <a:xfrm>
          <a:off x="4783398" y="0"/>
          <a:ext cx="1824589" cy="4529080"/>
        </a:xfrm>
        <a:prstGeom prst="roundRect">
          <a:avLst>
            <a:gd name="adj" fmla="val 10000"/>
          </a:avLst>
        </a:prstGeom>
        <a:solidFill>
          <a:srgbClr val="004C7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Text" lastClr="000000">
                  <a:hueOff val="0"/>
                  <a:satOff val="0"/>
                  <a:lumOff val="0"/>
                  <a:alphaOff val="0"/>
                </a:sysClr>
              </a:solidFill>
              <a:latin typeface="Arial" pitchFamily="34" charset="0"/>
              <a:ea typeface="+mn-ea"/>
              <a:cs typeface="Arial" pitchFamily="34" charset="0"/>
            </a:rPr>
            <a:t>Occupational  Training Opportunities</a:t>
          </a:r>
        </a:p>
      </dsp:txBody>
      <dsp:txXfrm>
        <a:off x="4783398" y="0"/>
        <a:ext cx="1824589" cy="1358724"/>
      </dsp:txXfrm>
    </dsp:sp>
    <dsp:sp modelId="{0662725F-ACAB-4B84-881E-9E407557BC61}">
      <dsp:nvSpPr>
        <dsp:cNvPr id="0" name=""/>
        <dsp:cNvSpPr/>
      </dsp:nvSpPr>
      <dsp:spPr>
        <a:xfrm>
          <a:off x="4902039" y="1431935"/>
          <a:ext cx="1625215" cy="834167"/>
        </a:xfrm>
        <a:prstGeom prst="roundRect">
          <a:avLst>
            <a:gd name="adj" fmla="val 10000"/>
          </a:avLst>
        </a:prstGeom>
        <a:solidFill>
          <a:srgbClr val="004C77">
            <a:hueOff val="-3094433"/>
            <a:satOff val="-33142"/>
            <a:lumOff val="9076"/>
            <a:alphaOff val="0"/>
          </a:srgbClr>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Train in Demand Sector driven occupations</a:t>
          </a:r>
        </a:p>
      </dsp:txBody>
      <dsp:txXfrm>
        <a:off x="4926471" y="1456367"/>
        <a:ext cx="1576351" cy="785303"/>
      </dsp:txXfrm>
    </dsp:sp>
    <dsp:sp modelId="{BA21B08F-F8B3-4A9C-9350-158FBFF08BAE}">
      <dsp:nvSpPr>
        <dsp:cNvPr id="0" name=""/>
        <dsp:cNvSpPr/>
      </dsp:nvSpPr>
      <dsp:spPr>
        <a:xfrm>
          <a:off x="4909785" y="2317542"/>
          <a:ext cx="1571815" cy="1984495"/>
        </a:xfrm>
        <a:prstGeom prst="roundRect">
          <a:avLst>
            <a:gd name="adj" fmla="val 10000"/>
          </a:avLst>
        </a:prstGeom>
        <a:solidFill>
          <a:srgbClr val="387F95"/>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*Healthcare                          *IT                       *Manufacturing</a:t>
          </a:r>
        </a:p>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*Transportation &amp;    Logistics </a:t>
          </a:r>
        </a:p>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 *Hospitality, Retail                        </a:t>
          </a:r>
        </a:p>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*Business &amp; Professional Services </a:t>
          </a:r>
        </a:p>
        <a:p>
          <a:pPr marL="0" lvl="0" indent="0" algn="ctr" defTabSz="533400">
            <a:lnSpc>
              <a:spcPct val="90000"/>
            </a:lnSpc>
            <a:spcBef>
              <a:spcPct val="0"/>
            </a:spcBef>
            <a:spcAft>
              <a:spcPct val="35000"/>
            </a:spcAft>
            <a:buNone/>
          </a:pPr>
          <a:r>
            <a:rPr lang="en-US" sz="1200" kern="1200" dirty="0">
              <a:solidFill>
                <a:sysClr val="window" lastClr="FFFFFF"/>
              </a:solidFill>
              <a:latin typeface="Arial" pitchFamily="34" charset="0"/>
              <a:ea typeface="+mn-ea"/>
              <a:cs typeface="Arial" pitchFamily="34" charset="0"/>
            </a:rPr>
            <a:t> *Construction </a:t>
          </a:r>
        </a:p>
      </dsp:txBody>
      <dsp:txXfrm>
        <a:off x="4955822" y="2363579"/>
        <a:ext cx="1479741" cy="1892421"/>
      </dsp:txXfrm>
    </dsp:sp>
    <dsp:sp modelId="{98F30D32-19F3-46F6-9684-82D41357F9BB}">
      <dsp:nvSpPr>
        <dsp:cNvPr id="0" name=""/>
        <dsp:cNvSpPr/>
      </dsp:nvSpPr>
      <dsp:spPr>
        <a:xfrm>
          <a:off x="6765525" y="0"/>
          <a:ext cx="1959833" cy="4529080"/>
        </a:xfrm>
        <a:prstGeom prst="roundRect">
          <a:avLst>
            <a:gd name="adj" fmla="val 10000"/>
          </a:avLst>
        </a:prstGeom>
        <a:solidFill>
          <a:srgbClr val="004C7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Text" lastClr="000000">
                  <a:hueOff val="0"/>
                  <a:satOff val="0"/>
                  <a:lumOff val="0"/>
                  <a:alphaOff val="0"/>
                </a:sysClr>
              </a:solidFill>
              <a:latin typeface="Arial" pitchFamily="34" charset="0"/>
              <a:ea typeface="+mn-ea"/>
              <a:cs typeface="Arial" pitchFamily="34" charset="0"/>
            </a:rPr>
            <a:t>Employment &amp; Career Success</a:t>
          </a:r>
        </a:p>
      </dsp:txBody>
      <dsp:txXfrm>
        <a:off x="6765525" y="0"/>
        <a:ext cx="1959833" cy="1358724"/>
      </dsp:txXfrm>
    </dsp:sp>
    <dsp:sp modelId="{6B2C1419-F9BD-4C83-A771-EF2ED17BA7B3}">
      <dsp:nvSpPr>
        <dsp:cNvPr id="0" name=""/>
        <dsp:cNvSpPr/>
      </dsp:nvSpPr>
      <dsp:spPr>
        <a:xfrm>
          <a:off x="6819446" y="1444201"/>
          <a:ext cx="1864811" cy="1343760"/>
        </a:xfrm>
        <a:prstGeom prst="roundRect">
          <a:avLst>
            <a:gd name="adj" fmla="val 10000"/>
          </a:avLst>
        </a:prstGeom>
        <a:solidFill>
          <a:srgbClr val="1B3062"/>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Arial" pitchFamily="34" charset="0"/>
              <a:ea typeface="+mn-ea"/>
              <a:cs typeface="Arial" pitchFamily="34" charset="0"/>
            </a:rPr>
            <a:t>Business Service Teams that make connections  to Employers and JOBS </a:t>
          </a:r>
        </a:p>
      </dsp:txBody>
      <dsp:txXfrm>
        <a:off x="6858803" y="1483558"/>
        <a:ext cx="1786097" cy="1265046"/>
      </dsp:txXfrm>
    </dsp:sp>
    <dsp:sp modelId="{BFDD710C-3E7B-4F61-831C-999A41092ED4}">
      <dsp:nvSpPr>
        <dsp:cNvPr id="0" name=""/>
        <dsp:cNvSpPr/>
      </dsp:nvSpPr>
      <dsp:spPr>
        <a:xfrm>
          <a:off x="6853254" y="2902447"/>
          <a:ext cx="1680313" cy="1463761"/>
        </a:xfrm>
        <a:prstGeom prst="roundRect">
          <a:avLst>
            <a:gd name="adj" fmla="val 10000"/>
          </a:avLst>
        </a:prstGeom>
        <a:solidFill>
          <a:srgbClr val="004C77">
            <a:hueOff val="-5415257"/>
            <a:satOff val="-57999"/>
            <a:lumOff val="15883"/>
            <a:alphaOff val="0"/>
          </a:srgbClr>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mn-lt"/>
              <a:ea typeface="+mn-ea"/>
              <a:cs typeface="+mn-cs"/>
            </a:rPr>
            <a:t>Mock Interview Preparation               </a:t>
          </a:r>
        </a:p>
        <a:p>
          <a:pPr marL="0" lvl="0" indent="0" algn="ctr" defTabSz="533400">
            <a:lnSpc>
              <a:spcPct val="90000"/>
            </a:lnSpc>
            <a:spcBef>
              <a:spcPct val="0"/>
            </a:spcBef>
            <a:spcAft>
              <a:spcPct val="35000"/>
            </a:spcAft>
            <a:buNone/>
          </a:pPr>
          <a:r>
            <a:rPr lang="en-US" sz="1200" kern="1200" dirty="0">
              <a:solidFill>
                <a:sysClr val="window" lastClr="FFFFFF"/>
              </a:solidFill>
              <a:latin typeface="+mn-lt"/>
              <a:ea typeface="+mn-ea"/>
              <a:cs typeface="+mn-cs"/>
            </a:rPr>
            <a:t>Hire First On-The-Job Training Incentive programs </a:t>
          </a:r>
        </a:p>
      </dsp:txBody>
      <dsp:txXfrm>
        <a:off x="6896126" y="2945319"/>
        <a:ext cx="1594569" cy="1378017"/>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E5BF43-82B6-A340-A11C-D849050A7C8B}" type="datetime1">
              <a:rPr lang="en-US" smtClean="0"/>
              <a:t>7/14/2020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02C5CC-D168-3C45-AEA7-76B076433B51}" type="slidenum">
              <a:rPr lang="en-US" smtClean="0"/>
              <a:t>‹#›</a:t>
            </a:fld>
            <a:endParaRPr lang="en-US" dirty="0"/>
          </a:p>
        </p:txBody>
      </p:sp>
    </p:spTree>
    <p:extLst>
      <p:ext uri="{BB962C8B-B14F-4D97-AF65-F5344CB8AC3E}">
        <p14:creationId xmlns:p14="http://schemas.microsoft.com/office/powerpoint/2010/main" val="20859864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36C218-8DD8-214C-8805-1036482E7AA1}" type="datetime1">
              <a:rPr lang="en-US" smtClean="0"/>
              <a:t>7/14/2020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558043-2482-A94A-B2AA-11AE8A230D46}" type="slidenum">
              <a:rPr lang="en-US" smtClean="0"/>
              <a:t>‹#›</a:t>
            </a:fld>
            <a:endParaRPr lang="en-US" dirty="0"/>
          </a:p>
        </p:txBody>
      </p:sp>
    </p:spTree>
    <p:extLst>
      <p:ext uri="{BB962C8B-B14F-4D97-AF65-F5344CB8AC3E}">
        <p14:creationId xmlns:p14="http://schemas.microsoft.com/office/powerpoint/2010/main" val="37222082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C23C196-BBBE-094F-8813-49681F8321F1}" type="datetime1">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F218F1-64D9-5F4E-BEB2-640B54155A9C}" type="slidenum">
              <a:rPr lang="en-US" smtClean="0"/>
              <a:t>‹#›</a:t>
            </a:fld>
            <a:endParaRPr lang="en-US" dirty="0"/>
          </a:p>
        </p:txBody>
      </p:sp>
    </p:spTree>
    <p:extLst>
      <p:ext uri="{BB962C8B-B14F-4D97-AF65-F5344CB8AC3E}">
        <p14:creationId xmlns:p14="http://schemas.microsoft.com/office/powerpoint/2010/main" val="13751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CA6E68-44EC-3E41-88B8-F4904B348871}" type="datetime1">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F218F1-64D9-5F4E-BEB2-640B54155A9C}" type="slidenum">
              <a:rPr lang="en-US" smtClean="0"/>
              <a:t>‹#›</a:t>
            </a:fld>
            <a:endParaRPr lang="en-US" dirty="0"/>
          </a:p>
        </p:txBody>
      </p:sp>
    </p:spTree>
    <p:extLst>
      <p:ext uri="{BB962C8B-B14F-4D97-AF65-F5344CB8AC3E}">
        <p14:creationId xmlns:p14="http://schemas.microsoft.com/office/powerpoint/2010/main" val="2916791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7E019F-DA00-974E-B863-D10259F08F29}" type="datetime1">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F218F1-64D9-5F4E-BEB2-640B54155A9C}" type="slidenum">
              <a:rPr lang="en-US" smtClean="0"/>
              <a:t>‹#›</a:t>
            </a:fld>
            <a:endParaRPr lang="en-US" dirty="0"/>
          </a:p>
        </p:txBody>
      </p:sp>
    </p:spTree>
    <p:extLst>
      <p:ext uri="{BB962C8B-B14F-4D97-AF65-F5344CB8AC3E}">
        <p14:creationId xmlns:p14="http://schemas.microsoft.com/office/powerpoint/2010/main" val="3662784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5" name="Rectangle 1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6" name="Rectangle 17"/>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7" name="Rectangle 6"/>
          <p:cNvSpPr>
            <a:spLocks noChangeArrowheads="1"/>
          </p:cNvSpPr>
          <p:nvPr/>
        </p:nvSpPr>
        <p:spPr bwMode="auto">
          <a:xfrm>
            <a:off x="15240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b="1" dirty="0">
              <a:solidFill>
                <a:prstClr val="black"/>
              </a:solidFill>
              <a:latin typeface="Georgia"/>
              <a:ea typeface="MS PGothic" pitchFamily="34" charset="-128"/>
              <a:cs typeface="Arial" charset="0"/>
            </a:endParaRPr>
          </a:p>
        </p:txBody>
      </p:sp>
      <p:sp>
        <p:nvSpPr>
          <p:cNvPr id="10" name="Straight Connector 9"/>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3"/>
                </a:solidFill>
              </a:defRPr>
            </a:lvl1pPr>
          </a:lstStyle>
          <a:p>
            <a:r>
              <a:rPr lang="en-US" dirty="0"/>
              <a:t>Click to edit Master title style</a:t>
            </a:r>
          </a:p>
        </p:txBody>
      </p:sp>
    </p:spTree>
    <p:extLst>
      <p:ext uri="{BB962C8B-B14F-4D97-AF65-F5344CB8AC3E}">
        <p14:creationId xmlns:p14="http://schemas.microsoft.com/office/powerpoint/2010/main" val="110205439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pic>
        <p:nvPicPr>
          <p:cNvPr id="4" name="Pictur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5600" y="6334125"/>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16"/>
          <p:cNvSpPr txBox="1">
            <a:spLocks/>
          </p:cNvSpPr>
          <p:nvPr userDrawn="1"/>
        </p:nvSpPr>
        <p:spPr>
          <a:xfrm>
            <a:off x="838200" y="6410325"/>
            <a:ext cx="3581400" cy="366713"/>
          </a:xfrm>
          <a:prstGeom prst="rect">
            <a:avLst/>
          </a:prstGeom>
        </p:spPr>
        <p:txBody>
          <a:bodyPr/>
          <a:lstStyle>
            <a:defPPr>
              <a:defRPr lang="en-US"/>
            </a:defPPr>
            <a:lvl1pPr marL="0" algn="l" defTabSz="914400" rtl="0" eaLnBrk="1" latinLnBrk="0" hangingPunct="1">
              <a:defRPr kumimoji="0"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latin typeface="Georgia"/>
              </a:rPr>
              <a:t>Chicago Cook Workforce Partnership </a:t>
            </a:r>
          </a:p>
        </p:txBody>
      </p:sp>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22"/>
          <p:cNvSpPr>
            <a:spLocks noGrp="1"/>
          </p:cNvSpPr>
          <p:nvPr>
            <p:ph type="sldNum" sz="quarter" idx="10"/>
          </p:nvPr>
        </p:nvSpPr>
        <p:spPr/>
        <p:txBody>
          <a:bodyPr/>
          <a:lstStyle>
            <a:lvl1pPr algn="r" eaLnBrk="1" latinLnBrk="0" hangingPunct="1">
              <a:defRPr kumimoji="0" sz="1100" b="1">
                <a:solidFill>
                  <a:prstClr val="white"/>
                </a:solidFill>
              </a:defRPr>
            </a:lvl1pPr>
          </a:lstStyle>
          <a:p>
            <a:pPr>
              <a:defRPr/>
            </a:pPr>
            <a:endParaRPr lang="en-US" dirty="0">
              <a:latin typeface="Georgia"/>
            </a:endParaRPr>
          </a:p>
        </p:txBody>
      </p:sp>
    </p:spTree>
    <p:extLst>
      <p:ext uri="{BB962C8B-B14F-4D97-AF65-F5344CB8AC3E}">
        <p14:creationId xmlns:p14="http://schemas.microsoft.com/office/powerpoint/2010/main" val="159345558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5" name="Rectangle 15"/>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6" name="Rectangle 17"/>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7" name="Rectangle 18"/>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8" name="Rectangle 23"/>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9" name="Rectangle 24"/>
          <p:cNvSpPr>
            <a:spLocks noChangeArrowheads="1"/>
          </p:cNvSpPr>
          <p:nvPr/>
        </p:nvSpPr>
        <p:spPr bwMode="auto">
          <a:xfrm>
            <a:off x="155575" y="142875"/>
            <a:ext cx="8832850" cy="2139950"/>
          </a:xfrm>
          <a:prstGeom prst="rect">
            <a:avLst/>
          </a:prstGeom>
          <a:solidFill>
            <a:srgbClr val="7B98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10" name="Rectangle 9"/>
          <p:cNvSpPr>
            <a:spLocks noChangeArrowheads="1"/>
          </p:cNvSpPr>
          <p:nvPr/>
        </p:nvSpPr>
        <p:spPr bwMode="auto">
          <a:xfrm>
            <a:off x="15240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a:xfrm>
            <a:off x="304800" y="6410325"/>
            <a:ext cx="3581400" cy="366713"/>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914400">
              <a:defRPr/>
            </a:pPr>
            <a:endParaRPr lang="en-US" dirty="0">
              <a:latin typeface="Georgia"/>
            </a:endParaRPr>
          </a:p>
        </p:txBody>
      </p:sp>
      <p:sp>
        <p:nvSpPr>
          <p:cNvPr id="16" name="Date Placeholder 3"/>
          <p:cNvSpPr>
            <a:spLocks noGrp="1"/>
          </p:cNvSpPr>
          <p:nvPr>
            <p:ph type="dt" sz="half" idx="11"/>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cs typeface="Arial" pitchFamily="34" charset="0"/>
              </a:defRPr>
            </a:lvl1pPr>
          </a:lstStyle>
          <a:p>
            <a:pPr defTabSz="914400" fontAlgn="base">
              <a:spcBef>
                <a:spcPct val="0"/>
              </a:spcBef>
              <a:spcAft>
                <a:spcPct val="0"/>
              </a:spcAft>
              <a:defRPr/>
            </a:pPr>
            <a:fld id="{F2FAE0BC-8CA7-3E49-B1AE-8E3657282F52}" type="datetime1">
              <a:rPr lang="en-US" smtClean="0">
                <a:latin typeface="Georgia"/>
                <a:ea typeface="MS PGothic" pitchFamily="34" charset="-128"/>
              </a:rPr>
              <a:t>7/14/2020</a:t>
            </a:fld>
            <a:endParaRPr lang="en-US" dirty="0">
              <a:latin typeface="Georgia"/>
              <a:ea typeface="MS PGothic" pitchFamily="34" charset="-128"/>
            </a:endParaRPr>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rgbClr val="004C77">
                    <a:shade val="75000"/>
                  </a:srgbClr>
                </a:solidFill>
              </a:defRPr>
            </a:lvl1pPr>
          </a:lstStyle>
          <a:p>
            <a:pPr>
              <a:defRPr/>
            </a:pPr>
            <a:endParaRPr lang="en-US" dirty="0">
              <a:latin typeface="Georgia"/>
            </a:endParaRPr>
          </a:p>
        </p:txBody>
      </p:sp>
    </p:spTree>
    <p:extLst>
      <p:ext uri="{BB962C8B-B14F-4D97-AF65-F5344CB8AC3E}">
        <p14:creationId xmlns:p14="http://schemas.microsoft.com/office/powerpoint/2010/main" val="422979587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3"/>
          <p:cNvSpPr>
            <a:spLocks noChangeShapeType="1"/>
          </p:cNvSpPr>
          <p:nvPr/>
        </p:nvSpPr>
        <p:spPr bwMode="auto">
          <a:xfrm flipV="1">
            <a:off x="4562475" y="1576388"/>
            <a:ext cx="9525" cy="4818062"/>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dirty="0">
              <a:solidFill>
                <a:prstClr val="black"/>
              </a:solidFill>
              <a:latin typeface="Georgia"/>
              <a:ea typeface="MS PGothic" pitchFamily="34" charset="-128"/>
            </a:endParaRPr>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cs typeface="Arial" pitchFamily="34" charset="0"/>
              </a:defRPr>
            </a:lvl1pPr>
          </a:lstStyle>
          <a:p>
            <a:pPr defTabSz="914400" fontAlgn="base">
              <a:spcBef>
                <a:spcPct val="0"/>
              </a:spcBef>
              <a:spcAft>
                <a:spcPct val="0"/>
              </a:spcAft>
              <a:defRPr/>
            </a:pPr>
            <a:fld id="{35F8B4F0-FD6C-ED4A-B054-66B185F13D9E}" type="datetime1">
              <a:rPr lang="en-US" smtClean="0">
                <a:latin typeface="Georgia"/>
                <a:ea typeface="MS PGothic" pitchFamily="34" charset="-128"/>
              </a:rPr>
              <a:t>7/14/2020</a:t>
            </a:fld>
            <a:endParaRPr lang="en-US" dirty="0">
              <a:latin typeface="Georgia"/>
              <a:ea typeface="MS PGothic" pitchFamily="34" charset="-128"/>
            </a:endParaRPr>
          </a:p>
        </p:txBody>
      </p:sp>
      <p:sp>
        <p:nvSpPr>
          <p:cNvPr id="7" name="Footer Placeholder 5"/>
          <p:cNvSpPr>
            <a:spLocks noGrp="1"/>
          </p:cNvSpPr>
          <p:nvPr>
            <p:ph type="ftr" sz="quarter" idx="11"/>
          </p:nvPr>
        </p:nvSpPr>
        <p:spPr>
          <a:xfrm>
            <a:off x="304800" y="6410325"/>
            <a:ext cx="3581400" cy="366713"/>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914400">
              <a:defRPr/>
            </a:pPr>
            <a:endParaRPr lang="en-US" dirty="0">
              <a:latin typeface="Georgia"/>
            </a:endParaRPr>
          </a:p>
        </p:txBody>
      </p:sp>
      <p:sp>
        <p:nvSpPr>
          <p:cNvPr id="8" name="Slide Number Placeholder 6"/>
          <p:cNvSpPr>
            <a:spLocks noGrp="1"/>
          </p:cNvSpPr>
          <p:nvPr>
            <p:ph type="sldNum" sz="quarter" idx="12"/>
          </p:nvPr>
        </p:nvSpPr>
        <p:spPr/>
        <p:txBody>
          <a:bodyPr/>
          <a:lstStyle>
            <a:lvl1pPr>
              <a:defRPr/>
            </a:lvl1pPr>
          </a:lstStyle>
          <a:p>
            <a:pPr>
              <a:defRPr/>
            </a:pPr>
            <a:endParaRPr lang="en-US" dirty="0">
              <a:latin typeface="Georgia"/>
            </a:endParaRPr>
          </a:p>
        </p:txBody>
      </p:sp>
    </p:spTree>
    <p:extLst>
      <p:ext uri="{BB962C8B-B14F-4D97-AF65-F5344CB8AC3E}">
        <p14:creationId xmlns:p14="http://schemas.microsoft.com/office/powerpoint/2010/main" val="375786975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3"/>
          <p:cNvSpPr>
            <a:spLocks noChangeShapeType="1"/>
          </p:cNvSpPr>
          <p:nvPr/>
        </p:nvSpPr>
        <p:spPr bwMode="auto">
          <a:xfrm flipV="1">
            <a:off x="4572000" y="2200275"/>
            <a:ext cx="0" cy="4187825"/>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dirty="0">
              <a:solidFill>
                <a:prstClr val="black"/>
              </a:solidFill>
              <a:latin typeface="Georgia"/>
              <a:ea typeface="MS PGothic" pitchFamily="34" charset="-128"/>
            </a:endParaRPr>
          </a:p>
        </p:txBody>
      </p:sp>
      <p:sp>
        <p:nvSpPr>
          <p:cNvPr id="8" name="Rectangle 15"/>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9" name="Rectangle 17"/>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10" name="Rectangle 18"/>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11"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13" name="Rectangle 12"/>
          <p:cNvSpPr>
            <a:spLocks noChangeArrowheads="1"/>
          </p:cNvSpPr>
          <p:nvPr/>
        </p:nvSpPr>
        <p:spPr bwMode="auto">
          <a:xfrm>
            <a:off x="15240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cs typeface="Arial" pitchFamily="34" charset="0"/>
              </a:defRPr>
            </a:lvl1pPr>
          </a:lstStyle>
          <a:p>
            <a:pPr defTabSz="914400" fontAlgn="base">
              <a:spcBef>
                <a:spcPct val="0"/>
              </a:spcBef>
              <a:spcAft>
                <a:spcPct val="0"/>
              </a:spcAft>
              <a:defRPr/>
            </a:pPr>
            <a:fld id="{A1C18DAA-56D7-9F48-8CA4-39D749F2A306}" type="datetime1">
              <a:rPr lang="en-US" smtClean="0">
                <a:latin typeface="Georgia"/>
                <a:ea typeface="MS PGothic" pitchFamily="34" charset="-128"/>
              </a:rPr>
              <a:t>7/14/2020</a:t>
            </a:fld>
            <a:endParaRPr lang="en-US" dirty="0">
              <a:latin typeface="Georgia"/>
              <a:ea typeface="MS PGothic" pitchFamily="34" charset="-128"/>
            </a:endParaRPr>
          </a:p>
        </p:txBody>
      </p:sp>
      <p:sp>
        <p:nvSpPr>
          <p:cNvPr id="19" name="Footer Placeholder 7"/>
          <p:cNvSpPr>
            <a:spLocks noGrp="1"/>
          </p:cNvSpPr>
          <p:nvPr>
            <p:ph type="ftr" sz="quarter" idx="11"/>
          </p:nvPr>
        </p:nvSpPr>
        <p:spPr>
          <a:xfrm>
            <a:off x="304800" y="6410325"/>
            <a:ext cx="35814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914400">
              <a:defRPr/>
            </a:pPr>
            <a:endParaRPr lang="en-US" dirty="0">
              <a:latin typeface="Georgia"/>
            </a:endParaRPr>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endParaRPr lang="en-US" dirty="0">
              <a:latin typeface="Georgia"/>
            </a:endParaRPr>
          </a:p>
        </p:txBody>
      </p:sp>
    </p:spTree>
    <p:extLst>
      <p:ext uri="{BB962C8B-B14F-4D97-AF65-F5344CB8AC3E}">
        <p14:creationId xmlns:p14="http://schemas.microsoft.com/office/powerpoint/2010/main" val="116451488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cs typeface="Arial" pitchFamily="34" charset="0"/>
              </a:defRPr>
            </a:lvl1pPr>
          </a:lstStyle>
          <a:p>
            <a:pPr defTabSz="914400" fontAlgn="base">
              <a:spcBef>
                <a:spcPct val="0"/>
              </a:spcBef>
              <a:spcAft>
                <a:spcPct val="0"/>
              </a:spcAft>
              <a:defRPr/>
            </a:pPr>
            <a:fld id="{F47069A7-06CA-4A4D-9FCC-8EFCB658C9FD}" type="datetime1">
              <a:rPr lang="en-US" smtClean="0">
                <a:latin typeface="Georgia"/>
                <a:ea typeface="MS PGothic" pitchFamily="34" charset="-128"/>
              </a:rPr>
              <a:t>7/14/2020</a:t>
            </a:fld>
            <a:endParaRPr lang="en-US" dirty="0">
              <a:latin typeface="Georgia"/>
              <a:ea typeface="MS PGothic" pitchFamily="34" charset="-128"/>
            </a:endParaRPr>
          </a:p>
        </p:txBody>
      </p:sp>
      <p:sp>
        <p:nvSpPr>
          <p:cNvPr id="4" name="Footer Placeholder 3"/>
          <p:cNvSpPr>
            <a:spLocks noGrp="1"/>
          </p:cNvSpPr>
          <p:nvPr>
            <p:ph type="ftr" sz="quarter" idx="11"/>
          </p:nvPr>
        </p:nvSpPr>
        <p:spPr>
          <a:xfrm>
            <a:off x="304800" y="6410325"/>
            <a:ext cx="3581400" cy="366713"/>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914400">
              <a:defRPr/>
            </a:pPr>
            <a:endParaRPr lang="en-US" dirty="0">
              <a:latin typeface="Georgia"/>
            </a:endParaRPr>
          </a:p>
        </p:txBody>
      </p:sp>
    </p:spTree>
    <p:extLst>
      <p:ext uri="{BB962C8B-B14F-4D97-AF65-F5344CB8AC3E}">
        <p14:creationId xmlns:p14="http://schemas.microsoft.com/office/powerpoint/2010/main" val="3343848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3" name="Rectangle 15"/>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4" name="Rectangle 17"/>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5" name="Rectangle 18"/>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6" name="Rectangle 5"/>
          <p:cNvSpPr>
            <a:spLocks noChangeArrowheads="1"/>
          </p:cNvSpPr>
          <p:nvPr/>
        </p:nvSpPr>
        <p:spPr bwMode="auto">
          <a:xfrm>
            <a:off x="15240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8" name="Date Placeholder 1"/>
          <p:cNvSpPr>
            <a:spLocks noGrp="1"/>
          </p:cNvSpPr>
          <p:nvPr>
            <p:ph type="dt" sz="half" idx="10"/>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cs typeface="Arial" pitchFamily="34" charset="0"/>
              </a:defRPr>
            </a:lvl1pPr>
          </a:lstStyle>
          <a:p>
            <a:pPr defTabSz="914400" fontAlgn="base">
              <a:spcBef>
                <a:spcPct val="0"/>
              </a:spcBef>
              <a:spcAft>
                <a:spcPct val="0"/>
              </a:spcAft>
              <a:defRPr/>
            </a:pPr>
            <a:fld id="{DC34FE42-3829-3D42-B323-AFB1B7A289E0}" type="datetime1">
              <a:rPr lang="en-US" smtClean="0">
                <a:latin typeface="Georgia"/>
                <a:ea typeface="MS PGothic" pitchFamily="34" charset="-128"/>
              </a:rPr>
              <a:t>7/14/2020</a:t>
            </a:fld>
            <a:endParaRPr lang="en-US" dirty="0">
              <a:latin typeface="Georgia"/>
              <a:ea typeface="MS PGothic" pitchFamily="34" charset="-128"/>
            </a:endParaRPr>
          </a:p>
        </p:txBody>
      </p:sp>
      <p:sp>
        <p:nvSpPr>
          <p:cNvPr id="9" name="Footer Placeholder 2"/>
          <p:cNvSpPr>
            <a:spLocks noGrp="1"/>
          </p:cNvSpPr>
          <p:nvPr>
            <p:ph type="ftr" sz="quarter" idx="11"/>
          </p:nvPr>
        </p:nvSpPr>
        <p:spPr>
          <a:xfrm>
            <a:off x="304800" y="6410325"/>
            <a:ext cx="3581400" cy="366713"/>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914400">
              <a:defRPr/>
            </a:pPr>
            <a:endParaRPr lang="en-US" dirty="0">
              <a:latin typeface="Georgia"/>
            </a:endParaRPr>
          </a:p>
        </p:txBody>
      </p:sp>
      <p:sp>
        <p:nvSpPr>
          <p:cNvPr id="10" name="Slide Number Placeholder 3"/>
          <p:cNvSpPr>
            <a:spLocks noGrp="1"/>
          </p:cNvSpPr>
          <p:nvPr>
            <p:ph type="sldNum" sz="quarter" idx="12"/>
          </p:nvPr>
        </p:nvSpPr>
        <p:spPr>
          <a:xfrm>
            <a:off x="4267200" y="6324600"/>
            <a:ext cx="609600" cy="441325"/>
          </a:xfrm>
        </p:spPr>
        <p:txBody>
          <a:bodyPr wrap="square" tIns="45720" bIns="45720" numCol="1" anchorCtr="0" compatLnSpc="1">
            <a:prstTxWarp prst="textNoShape">
              <a:avLst/>
            </a:prstTxWarp>
          </a:bodyPr>
          <a:lstStyle>
            <a:lvl1pPr fontAlgn="base">
              <a:spcBef>
                <a:spcPct val="0"/>
              </a:spcBef>
              <a:spcAft>
                <a:spcPct val="0"/>
              </a:spcAft>
              <a:defRPr>
                <a:solidFill>
                  <a:srgbClr val="FFFFFF"/>
                </a:solidFill>
                <a:ea typeface="MS PGothic" pitchFamily="34" charset="-128"/>
                <a:cs typeface="Arial" pitchFamily="34" charset="0"/>
              </a:defRPr>
            </a:lvl1pPr>
          </a:lstStyle>
          <a:p>
            <a:pPr>
              <a:defRPr/>
            </a:pPr>
            <a:fld id="{A455349D-6E47-4900-AE1A-C2482E2E97D7}" type="slidenum">
              <a:rPr lang="en-US">
                <a:latin typeface="Georgia"/>
              </a:rPr>
              <a:pPr>
                <a:defRPr/>
              </a:pPr>
              <a:t>‹#›</a:t>
            </a:fld>
            <a:endParaRPr lang="en-US" dirty="0">
              <a:latin typeface="Georgia"/>
            </a:endParaRPr>
          </a:p>
        </p:txBody>
      </p:sp>
    </p:spTree>
    <p:extLst>
      <p:ext uri="{BB962C8B-B14F-4D97-AF65-F5344CB8AC3E}">
        <p14:creationId xmlns:p14="http://schemas.microsoft.com/office/powerpoint/2010/main" val="3516909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6" name="Rectangle 15"/>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7" name="Rectangle 17"/>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8" name="Rectangle 18"/>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9"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15" name="Rectangle 14"/>
          <p:cNvSpPr>
            <a:spLocks noChangeArrowheads="1"/>
          </p:cNvSpPr>
          <p:nvPr/>
        </p:nvSpPr>
        <p:spPr bwMode="auto">
          <a:xfrm>
            <a:off x="152400" y="64008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rgbClr val="004C77">
                    <a:shade val="75000"/>
                  </a:srgbClr>
                </a:solidFill>
              </a:defRPr>
            </a:lvl1pPr>
          </a:lstStyle>
          <a:p>
            <a:pPr>
              <a:defRPr/>
            </a:pPr>
            <a:endParaRPr lang="en-US" dirty="0">
              <a:latin typeface="Georgia"/>
            </a:endParaRPr>
          </a:p>
        </p:txBody>
      </p:sp>
      <p:sp>
        <p:nvSpPr>
          <p:cNvPr id="17" name="Date Placeholder 4"/>
          <p:cNvSpPr>
            <a:spLocks noGrp="1"/>
          </p:cNvSpPr>
          <p:nvPr>
            <p:ph type="dt" sz="half" idx="11"/>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cs typeface="Arial" pitchFamily="34" charset="0"/>
              </a:defRPr>
            </a:lvl1pPr>
          </a:lstStyle>
          <a:p>
            <a:pPr defTabSz="914400" fontAlgn="base">
              <a:spcBef>
                <a:spcPct val="0"/>
              </a:spcBef>
              <a:spcAft>
                <a:spcPct val="0"/>
              </a:spcAft>
              <a:defRPr/>
            </a:pPr>
            <a:fld id="{72B8E805-D5B9-5D49-81CC-69F5A0150BBB}" type="datetime1">
              <a:rPr lang="en-US" smtClean="0">
                <a:latin typeface="Georgia"/>
                <a:ea typeface="MS PGothic" pitchFamily="34" charset="-128"/>
              </a:rPr>
              <a:t>7/14/2020</a:t>
            </a:fld>
            <a:endParaRPr lang="en-US" dirty="0">
              <a:latin typeface="Georgia"/>
              <a:ea typeface="MS PGothic" pitchFamily="34" charset="-128"/>
            </a:endParaRPr>
          </a:p>
        </p:txBody>
      </p:sp>
      <p:sp>
        <p:nvSpPr>
          <p:cNvPr id="18" name="Footer Placeholder 5"/>
          <p:cNvSpPr>
            <a:spLocks noGrp="1"/>
          </p:cNvSpPr>
          <p:nvPr>
            <p:ph type="ftr" sz="quarter" idx="12"/>
          </p:nvPr>
        </p:nvSpPr>
        <p:spPr>
          <a:xfrm>
            <a:off x="301625" y="6410325"/>
            <a:ext cx="3382963" cy="366713"/>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914400">
              <a:defRPr/>
            </a:pPr>
            <a:endParaRPr lang="en-US" dirty="0">
              <a:latin typeface="Georgia"/>
            </a:endParaRPr>
          </a:p>
        </p:txBody>
      </p:sp>
    </p:spTree>
    <p:extLst>
      <p:ext uri="{BB962C8B-B14F-4D97-AF65-F5344CB8AC3E}">
        <p14:creationId xmlns:p14="http://schemas.microsoft.com/office/powerpoint/2010/main" val="384616707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23DFA6-418E-2C49-B1EA-73EC3A3D626B}" type="datetime1">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F218F1-64D9-5F4E-BEB2-640B54155A9C}" type="slidenum">
              <a:rPr lang="en-US" smtClean="0"/>
              <a:t>‹#›</a:t>
            </a:fld>
            <a:endParaRPr lang="en-US" dirty="0"/>
          </a:p>
        </p:txBody>
      </p:sp>
    </p:spTree>
    <p:extLst>
      <p:ext uri="{BB962C8B-B14F-4D97-AF65-F5344CB8AC3E}">
        <p14:creationId xmlns:p14="http://schemas.microsoft.com/office/powerpoint/2010/main" val="3484199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6" name="Rectangle 15"/>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7" name="Rectangle 17"/>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8" name="Rectangle 18"/>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9"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15" name="Rectangle 14"/>
          <p:cNvSpPr>
            <a:spLocks noChangeArrowheads="1"/>
          </p:cNvSpPr>
          <p:nvPr/>
        </p:nvSpPr>
        <p:spPr bwMode="auto">
          <a:xfrm>
            <a:off x="152400"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endParaRPr lang="en-US" dirty="0">
              <a:latin typeface="Georgia"/>
            </a:endParaRPr>
          </a:p>
        </p:txBody>
      </p:sp>
      <p:sp>
        <p:nvSpPr>
          <p:cNvPr id="17" name="Date Placeholder 4"/>
          <p:cNvSpPr>
            <a:spLocks noGrp="1"/>
          </p:cNvSpPr>
          <p:nvPr>
            <p:ph type="dt" sz="half" idx="11"/>
          </p:nvPr>
        </p:nvSpPr>
        <p:spPr>
          <a:xfrm>
            <a:off x="5788025" y="6405563"/>
            <a:ext cx="3044825"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cs typeface="Arial" pitchFamily="34" charset="0"/>
              </a:defRPr>
            </a:lvl1pPr>
          </a:lstStyle>
          <a:p>
            <a:pPr defTabSz="914400" fontAlgn="base">
              <a:spcBef>
                <a:spcPct val="0"/>
              </a:spcBef>
              <a:spcAft>
                <a:spcPct val="0"/>
              </a:spcAft>
              <a:defRPr/>
            </a:pPr>
            <a:fld id="{46E36599-0A7E-1643-9C4B-B2072892FB91}" type="datetime1">
              <a:rPr lang="en-US" smtClean="0">
                <a:latin typeface="Georgia"/>
                <a:ea typeface="MS PGothic" pitchFamily="34" charset="-128"/>
              </a:rPr>
              <a:t>7/14/2020</a:t>
            </a:fld>
            <a:endParaRPr lang="en-US" dirty="0">
              <a:latin typeface="Georgia"/>
              <a:ea typeface="MS PGothic" pitchFamily="34" charset="-128"/>
            </a:endParaRPr>
          </a:p>
        </p:txBody>
      </p:sp>
      <p:sp>
        <p:nvSpPr>
          <p:cNvPr id="18" name="Footer Placeholder 5"/>
          <p:cNvSpPr>
            <a:spLocks noGrp="1"/>
          </p:cNvSpPr>
          <p:nvPr>
            <p:ph type="ftr" sz="quarter" idx="12"/>
          </p:nvPr>
        </p:nvSpPr>
        <p:spPr>
          <a:xfrm>
            <a:off x="301625" y="6410325"/>
            <a:ext cx="3584575" cy="366713"/>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914400">
              <a:defRPr/>
            </a:pPr>
            <a:endParaRPr lang="en-US" dirty="0">
              <a:latin typeface="Georgia"/>
            </a:endParaRPr>
          </a:p>
        </p:txBody>
      </p:sp>
    </p:spTree>
    <p:extLst>
      <p:ext uri="{BB962C8B-B14F-4D97-AF65-F5344CB8AC3E}">
        <p14:creationId xmlns:p14="http://schemas.microsoft.com/office/powerpoint/2010/main" val="3034471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cs typeface="Arial" pitchFamily="34" charset="0"/>
              </a:defRPr>
            </a:lvl1pPr>
          </a:lstStyle>
          <a:p>
            <a:pPr defTabSz="914400" fontAlgn="base">
              <a:spcBef>
                <a:spcPct val="0"/>
              </a:spcBef>
              <a:spcAft>
                <a:spcPct val="0"/>
              </a:spcAft>
              <a:defRPr/>
            </a:pPr>
            <a:fld id="{3308AF99-DC54-2C4C-9564-808F272D7AE9}" type="datetime1">
              <a:rPr lang="en-US" smtClean="0">
                <a:latin typeface="Georgia"/>
                <a:ea typeface="MS PGothic" pitchFamily="34" charset="-128"/>
              </a:rPr>
              <a:t>7/14/2020</a:t>
            </a:fld>
            <a:endParaRPr lang="en-US" dirty="0">
              <a:latin typeface="Georgia"/>
              <a:ea typeface="MS PGothic" pitchFamily="34" charset="-128"/>
            </a:endParaRPr>
          </a:p>
        </p:txBody>
      </p:sp>
      <p:sp>
        <p:nvSpPr>
          <p:cNvPr id="5" name="Footer Placeholder 4"/>
          <p:cNvSpPr>
            <a:spLocks noGrp="1"/>
          </p:cNvSpPr>
          <p:nvPr>
            <p:ph type="ftr" sz="quarter" idx="11"/>
          </p:nvPr>
        </p:nvSpPr>
        <p:spPr>
          <a:xfrm>
            <a:off x="304800" y="6410325"/>
            <a:ext cx="3581400" cy="366713"/>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914400">
              <a:defRPr/>
            </a:pPr>
            <a:endParaRPr lang="en-US" dirty="0">
              <a:latin typeface="Georgia"/>
            </a:endParaRPr>
          </a:p>
        </p:txBody>
      </p:sp>
      <p:sp>
        <p:nvSpPr>
          <p:cNvPr id="6" name="Slide Number Placeholder 5"/>
          <p:cNvSpPr>
            <a:spLocks noGrp="1"/>
          </p:cNvSpPr>
          <p:nvPr>
            <p:ph type="sldNum" sz="quarter" idx="12"/>
          </p:nvPr>
        </p:nvSpPr>
        <p:spPr/>
        <p:txBody>
          <a:bodyPr/>
          <a:lstStyle>
            <a:lvl1pPr>
              <a:defRPr/>
            </a:lvl1pPr>
          </a:lstStyle>
          <a:p>
            <a:pPr>
              <a:defRPr/>
            </a:pPr>
            <a:endParaRPr lang="en-US" dirty="0">
              <a:latin typeface="Georgia"/>
            </a:endParaRPr>
          </a:p>
        </p:txBody>
      </p:sp>
    </p:spTree>
    <p:extLst>
      <p:ext uri="{BB962C8B-B14F-4D97-AF65-F5344CB8AC3E}">
        <p14:creationId xmlns:p14="http://schemas.microsoft.com/office/powerpoint/2010/main" val="139385857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5" name="Rectangle 15"/>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6" name="Rectangle 17"/>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7" name="Rectangle 18"/>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8" name="Rectangle 7"/>
          <p:cNvSpPr>
            <a:spLocks noChangeArrowheads="1"/>
          </p:cNvSpPr>
          <p:nvPr/>
        </p:nvSpPr>
        <p:spPr bwMode="auto">
          <a:xfrm>
            <a:off x="15240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dirty="0">
              <a:solidFill>
                <a:prstClr val="white"/>
              </a:solidFill>
              <a:latin typeface="Georgia"/>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endParaRPr lang="en-US" dirty="0">
              <a:latin typeface="Georgia"/>
            </a:endParaRPr>
          </a:p>
        </p:txBody>
      </p:sp>
      <p:sp>
        <p:nvSpPr>
          <p:cNvPr id="14" name="Date Placeholder 3"/>
          <p:cNvSpPr>
            <a:spLocks noGrp="1"/>
          </p:cNvSpPr>
          <p:nvPr>
            <p:ph type="dt" sz="half" idx="11"/>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cs typeface="Arial" pitchFamily="34" charset="0"/>
              </a:defRPr>
            </a:lvl1pPr>
          </a:lstStyle>
          <a:p>
            <a:pPr defTabSz="914400" fontAlgn="base">
              <a:spcBef>
                <a:spcPct val="0"/>
              </a:spcBef>
              <a:spcAft>
                <a:spcPct val="0"/>
              </a:spcAft>
              <a:defRPr/>
            </a:pPr>
            <a:fld id="{2BAFE3BE-3D61-D046-87A6-A9B06B9DF8C5}" type="datetime1">
              <a:rPr lang="en-US" smtClean="0">
                <a:latin typeface="Georgia"/>
                <a:ea typeface="MS PGothic" pitchFamily="34" charset="-128"/>
              </a:rPr>
              <a:t>7/14/2020</a:t>
            </a:fld>
            <a:endParaRPr lang="en-US" dirty="0">
              <a:latin typeface="Georgia"/>
              <a:ea typeface="MS PGothic" pitchFamily="34" charset="-128"/>
            </a:endParaRPr>
          </a:p>
        </p:txBody>
      </p:sp>
      <p:sp>
        <p:nvSpPr>
          <p:cNvPr id="15" name="Footer Placeholder 4"/>
          <p:cNvSpPr>
            <a:spLocks noGrp="1"/>
          </p:cNvSpPr>
          <p:nvPr>
            <p:ph type="ftr" sz="quarter" idx="12"/>
          </p:nvPr>
        </p:nvSpPr>
        <p:spPr>
          <a:xfrm>
            <a:off x="304800" y="6410325"/>
            <a:ext cx="3581400" cy="366713"/>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914400">
              <a:defRPr/>
            </a:pPr>
            <a:endParaRPr lang="en-US" dirty="0">
              <a:latin typeface="Georgia"/>
            </a:endParaRPr>
          </a:p>
        </p:txBody>
      </p:sp>
    </p:spTree>
    <p:extLst>
      <p:ext uri="{BB962C8B-B14F-4D97-AF65-F5344CB8AC3E}">
        <p14:creationId xmlns:p14="http://schemas.microsoft.com/office/powerpoint/2010/main" val="274214315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A04EC5-71F2-D042-A854-6BDCA3A4DDAE}" type="datetime1">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F218F1-64D9-5F4E-BEB2-640B54155A9C}" type="slidenum">
              <a:rPr lang="en-US" smtClean="0"/>
              <a:t>‹#›</a:t>
            </a:fld>
            <a:endParaRPr lang="en-US" dirty="0"/>
          </a:p>
        </p:txBody>
      </p:sp>
    </p:spTree>
    <p:extLst>
      <p:ext uri="{BB962C8B-B14F-4D97-AF65-F5344CB8AC3E}">
        <p14:creationId xmlns:p14="http://schemas.microsoft.com/office/powerpoint/2010/main" val="367212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8E4EB2-8ECE-A747-9AD9-0A9D775BDCAA}" type="datetime1">
              <a:rPr lang="en-US" smtClean="0"/>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F218F1-64D9-5F4E-BEB2-640B54155A9C}" type="slidenum">
              <a:rPr lang="en-US" smtClean="0"/>
              <a:t>‹#›</a:t>
            </a:fld>
            <a:endParaRPr lang="en-US" dirty="0"/>
          </a:p>
        </p:txBody>
      </p:sp>
    </p:spTree>
    <p:extLst>
      <p:ext uri="{BB962C8B-B14F-4D97-AF65-F5344CB8AC3E}">
        <p14:creationId xmlns:p14="http://schemas.microsoft.com/office/powerpoint/2010/main" val="3227236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B3C81B-86E0-A54C-9A8C-F567BD71F63E}" type="datetime1">
              <a:rPr lang="en-US" smtClean="0"/>
              <a:t>7/14/2020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F218F1-64D9-5F4E-BEB2-640B54155A9C}" type="slidenum">
              <a:rPr lang="en-US" smtClean="0"/>
              <a:t>‹#›</a:t>
            </a:fld>
            <a:endParaRPr lang="en-US" dirty="0"/>
          </a:p>
        </p:txBody>
      </p:sp>
    </p:spTree>
    <p:extLst>
      <p:ext uri="{BB962C8B-B14F-4D97-AF65-F5344CB8AC3E}">
        <p14:creationId xmlns:p14="http://schemas.microsoft.com/office/powerpoint/2010/main" val="102064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31AB93-AD1C-5F49-9DB3-50DFC50CE82D}" type="datetime1">
              <a:rPr lang="en-US" smtClean="0"/>
              <a:t>7/14/2020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F218F1-64D9-5F4E-BEB2-640B54155A9C}" type="slidenum">
              <a:rPr lang="en-US" smtClean="0"/>
              <a:t>‹#›</a:t>
            </a:fld>
            <a:endParaRPr lang="en-US" dirty="0"/>
          </a:p>
        </p:txBody>
      </p:sp>
    </p:spTree>
    <p:extLst>
      <p:ext uri="{BB962C8B-B14F-4D97-AF65-F5344CB8AC3E}">
        <p14:creationId xmlns:p14="http://schemas.microsoft.com/office/powerpoint/2010/main" val="3578342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D3F6B5-2972-474A-AE0B-1C9044E6343F}" type="datetime1">
              <a:rPr lang="en-US" smtClean="0"/>
              <a:t>7/14/2020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F218F1-64D9-5F4E-BEB2-640B54155A9C}" type="slidenum">
              <a:rPr lang="en-US" smtClean="0"/>
              <a:t>‹#›</a:t>
            </a:fld>
            <a:endParaRPr lang="en-US" dirty="0"/>
          </a:p>
        </p:txBody>
      </p:sp>
    </p:spTree>
    <p:extLst>
      <p:ext uri="{BB962C8B-B14F-4D97-AF65-F5344CB8AC3E}">
        <p14:creationId xmlns:p14="http://schemas.microsoft.com/office/powerpoint/2010/main" val="1097246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4548D-0FE4-DE44-A8A2-6AC63E2D68B4}" type="datetime1">
              <a:rPr lang="en-US" smtClean="0"/>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F218F1-64D9-5F4E-BEB2-640B54155A9C}" type="slidenum">
              <a:rPr lang="en-US" smtClean="0"/>
              <a:t>‹#›</a:t>
            </a:fld>
            <a:endParaRPr lang="en-US" dirty="0"/>
          </a:p>
        </p:txBody>
      </p:sp>
    </p:spTree>
    <p:extLst>
      <p:ext uri="{BB962C8B-B14F-4D97-AF65-F5344CB8AC3E}">
        <p14:creationId xmlns:p14="http://schemas.microsoft.com/office/powerpoint/2010/main" val="315593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21F3E4-B4DB-864A-AD95-752172BDF744}" type="datetime1">
              <a:rPr lang="en-US" smtClean="0"/>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F218F1-64D9-5F4E-BEB2-640B54155A9C}" type="slidenum">
              <a:rPr lang="en-US" smtClean="0"/>
              <a:t>‹#›</a:t>
            </a:fld>
            <a:endParaRPr lang="en-US" dirty="0"/>
          </a:p>
        </p:txBody>
      </p:sp>
    </p:spTree>
    <p:extLst>
      <p:ext uri="{BB962C8B-B14F-4D97-AF65-F5344CB8AC3E}">
        <p14:creationId xmlns:p14="http://schemas.microsoft.com/office/powerpoint/2010/main" val="127234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5E2C8-6E6A-8A4B-B85C-CD0AF04C397D}" type="datetime1">
              <a:rPr lang="en-US" smtClean="0"/>
              <a:t>7/14/2020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5">
                    <a:lumMod val="75000"/>
                  </a:schemeClr>
                </a:solidFill>
              </a:defRPr>
            </a:lvl1pPr>
          </a:lstStyle>
          <a:p>
            <a:fld id="{08F218F1-64D9-5F4E-BEB2-640B54155A9C}" type="slidenum">
              <a:rPr lang="en-US" smtClean="0"/>
              <a:pPr/>
              <a:t>‹#›</a:t>
            </a:fld>
            <a:endParaRPr lang="en-US" dirty="0"/>
          </a:p>
        </p:txBody>
      </p:sp>
    </p:spTree>
    <p:extLst>
      <p:ext uri="{BB962C8B-B14F-4D97-AF65-F5344CB8AC3E}">
        <p14:creationId xmlns:p14="http://schemas.microsoft.com/office/powerpoint/2010/main" val="267773421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defTabSz="914400" eaLnBrk="1" fontAlgn="base" hangingPunct="1">
              <a:spcBef>
                <a:spcPct val="0"/>
              </a:spcBef>
              <a:spcAft>
                <a:spcPct val="0"/>
              </a:spcAft>
              <a:defRPr/>
            </a:pPr>
            <a:endParaRPr lang="en-US" altLang="en-US" dirty="0">
              <a:solidFill>
                <a:srgbClr val="000000"/>
              </a:solidFill>
              <a:ea typeface="MS PGothic" pitchFamily="34" charset="-128"/>
            </a:endParaRPr>
          </a:p>
        </p:txBody>
      </p:sp>
      <p:sp>
        <p:nvSpPr>
          <p:cNvPr id="9" name="Rectangle 8"/>
          <p:cNvSpPr>
            <a:spLocks noChangeArrowheads="1"/>
          </p:cNvSpPr>
          <p:nvPr/>
        </p:nvSpPr>
        <p:spPr bwMode="auto">
          <a:xfrm>
            <a:off x="152400" y="64008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10" name="Straight Connector 9"/>
          <p:cNvSpPr>
            <a:spLocks noChangeShapeType="1"/>
          </p:cNvSpPr>
          <p:nvPr/>
        </p:nvSpPr>
        <p:spPr bwMode="auto">
          <a:xfrm>
            <a:off x="152400" y="106680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dirty="0">
              <a:solidFill>
                <a:prstClr val="black"/>
              </a:solidFill>
              <a:latin typeface="Georgia"/>
              <a:ea typeface="MS PGothic" pitchFamily="34" charset="-128"/>
              <a:cs typeface="Arial" charset="0"/>
            </a:endParaRPr>
          </a:p>
        </p:txBody>
      </p:sp>
      <p:sp>
        <p:nvSpPr>
          <p:cNvPr id="23" name="Slide Number Placeholder 22"/>
          <p:cNvSpPr>
            <a:spLocks noGrp="1"/>
          </p:cNvSpPr>
          <p:nvPr>
            <p:ph type="sldNum" sz="quarter" idx="4"/>
          </p:nvPr>
        </p:nvSpPr>
        <p:spPr>
          <a:xfrm>
            <a:off x="6400800" y="6388100"/>
            <a:ext cx="2432050" cy="309563"/>
          </a:xfrm>
          <a:prstGeom prst="rect">
            <a:avLst/>
          </a:prstGeom>
        </p:spPr>
        <p:txBody>
          <a:bodyPr vert="horz" lIns="45720" rIns="45720" anchor="ctr">
            <a:normAutofit/>
          </a:bodyPr>
          <a:lstStyle>
            <a:lvl1pPr algn="r" eaLnBrk="1" fontAlgn="auto" latinLnBrk="0" hangingPunct="1">
              <a:spcBef>
                <a:spcPts val="0"/>
              </a:spcBef>
              <a:spcAft>
                <a:spcPts val="0"/>
              </a:spcAft>
              <a:defRPr kumimoji="0" sz="1100" b="1">
                <a:solidFill>
                  <a:prstClr val="white"/>
                </a:solidFill>
                <a:latin typeface="+mn-lt"/>
                <a:ea typeface="+mn-ea"/>
                <a:cs typeface="+mn-cs"/>
              </a:defRPr>
            </a:lvl1pPr>
          </a:lstStyle>
          <a:p>
            <a:pPr defTabSz="914400">
              <a:defRPr/>
            </a:pPr>
            <a:endParaRPr lang="en-US" dirty="0">
              <a:latin typeface="Georgia"/>
            </a:endParaRPr>
          </a:p>
        </p:txBody>
      </p:sp>
      <p:sp>
        <p:nvSpPr>
          <p:cNvPr id="1031"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2"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3" name="Picture 19"/>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5600" y="6334125"/>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ooter Placeholder 16"/>
          <p:cNvSpPr txBox="1">
            <a:spLocks/>
          </p:cNvSpPr>
          <p:nvPr/>
        </p:nvSpPr>
        <p:spPr>
          <a:xfrm>
            <a:off x="838200" y="6410325"/>
            <a:ext cx="3581400" cy="366713"/>
          </a:xfrm>
          <a:prstGeom prst="rect">
            <a:avLst/>
          </a:prstGeom>
        </p:spPr>
        <p:txBody>
          <a:bodyPr/>
          <a:lstStyle>
            <a:defPPr>
              <a:defRPr lang="en-US"/>
            </a:defPPr>
            <a:lvl1pPr marL="0" algn="l" defTabSz="914400" rtl="0" eaLnBrk="1" latinLnBrk="0" hangingPunct="1">
              <a:defRPr kumimoji="0"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latin typeface="Georgia"/>
              </a:rPr>
              <a:t>Chicago Cook Workforce Partnership </a:t>
            </a:r>
          </a:p>
        </p:txBody>
      </p:sp>
    </p:spTree>
    <p:extLst>
      <p:ext uri="{BB962C8B-B14F-4D97-AF65-F5344CB8AC3E}">
        <p14:creationId xmlns:p14="http://schemas.microsoft.com/office/powerpoint/2010/main" val="3849058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ftr="0" dt="0"/>
  <p:txStyles>
    <p:titleStyle>
      <a:lvl1pPr algn="ctr" rtl="0" eaLnBrk="0" fontAlgn="base" hangingPunct="0">
        <a:spcBef>
          <a:spcPct val="0"/>
        </a:spcBef>
        <a:spcAft>
          <a:spcPct val="0"/>
        </a:spcAft>
        <a:defRPr sz="3300" kern="1200">
          <a:solidFill>
            <a:schemeClr val="accent1"/>
          </a:solidFill>
          <a:latin typeface="+mj-lt"/>
          <a:ea typeface="MS PGothic" pitchFamily="34" charset="-128"/>
          <a:cs typeface="ＭＳ Ｐゴシック" charset="0"/>
        </a:defRPr>
      </a:lvl1pPr>
      <a:lvl2pPr algn="ctr" rtl="0" eaLnBrk="0" fontAlgn="base" hangingPunct="0">
        <a:spcBef>
          <a:spcPct val="0"/>
        </a:spcBef>
        <a:spcAft>
          <a:spcPct val="0"/>
        </a:spcAft>
        <a:defRPr sz="3300">
          <a:solidFill>
            <a:schemeClr val="accent1"/>
          </a:solidFill>
          <a:latin typeface="Georgia" pitchFamily="18" charset="0"/>
          <a:ea typeface="MS PGothic" pitchFamily="34" charset="-128"/>
          <a:cs typeface="ＭＳ Ｐゴシック" charset="0"/>
        </a:defRPr>
      </a:lvl2pPr>
      <a:lvl3pPr algn="ctr" rtl="0" eaLnBrk="0" fontAlgn="base" hangingPunct="0">
        <a:spcBef>
          <a:spcPct val="0"/>
        </a:spcBef>
        <a:spcAft>
          <a:spcPct val="0"/>
        </a:spcAft>
        <a:defRPr sz="3300">
          <a:solidFill>
            <a:schemeClr val="accent1"/>
          </a:solidFill>
          <a:latin typeface="Georgia" pitchFamily="18" charset="0"/>
          <a:ea typeface="MS PGothic" pitchFamily="34" charset="-128"/>
          <a:cs typeface="ＭＳ Ｐゴシック" charset="0"/>
        </a:defRPr>
      </a:lvl3pPr>
      <a:lvl4pPr algn="ctr" rtl="0" eaLnBrk="0" fontAlgn="base" hangingPunct="0">
        <a:spcBef>
          <a:spcPct val="0"/>
        </a:spcBef>
        <a:spcAft>
          <a:spcPct val="0"/>
        </a:spcAft>
        <a:defRPr sz="3300">
          <a:solidFill>
            <a:schemeClr val="accent1"/>
          </a:solidFill>
          <a:latin typeface="Georgia" pitchFamily="18" charset="0"/>
          <a:ea typeface="MS PGothic" pitchFamily="34" charset="-128"/>
          <a:cs typeface="ＭＳ Ｐゴシック" charset="0"/>
        </a:defRPr>
      </a:lvl4pPr>
      <a:lvl5pPr algn="ctr" rtl="0" eaLnBrk="0" fontAlgn="base" hangingPunct="0">
        <a:spcBef>
          <a:spcPct val="0"/>
        </a:spcBef>
        <a:spcAft>
          <a:spcPct val="0"/>
        </a:spcAft>
        <a:defRPr sz="3300">
          <a:solidFill>
            <a:schemeClr val="accent1"/>
          </a:solidFill>
          <a:latin typeface="Georgia" pitchFamily="18" charset="0"/>
          <a:ea typeface="MS PGothic" pitchFamily="34" charset="-128"/>
          <a:cs typeface="ＭＳ Ｐゴシック" charset="0"/>
        </a:defRPr>
      </a:lvl5pPr>
      <a:lvl6pPr marL="457200" algn="ctr" rtl="0" fontAlgn="base">
        <a:spcBef>
          <a:spcPct val="0"/>
        </a:spcBef>
        <a:spcAft>
          <a:spcPct val="0"/>
        </a:spcAft>
        <a:defRPr sz="3300">
          <a:solidFill>
            <a:schemeClr val="accent1"/>
          </a:solidFill>
          <a:latin typeface="Georgia" pitchFamily="18" charset="0"/>
        </a:defRPr>
      </a:lvl6pPr>
      <a:lvl7pPr marL="914400" algn="ctr" rtl="0" fontAlgn="base">
        <a:spcBef>
          <a:spcPct val="0"/>
        </a:spcBef>
        <a:spcAft>
          <a:spcPct val="0"/>
        </a:spcAft>
        <a:defRPr sz="3300">
          <a:solidFill>
            <a:schemeClr val="accent1"/>
          </a:solidFill>
          <a:latin typeface="Georgia" pitchFamily="18" charset="0"/>
        </a:defRPr>
      </a:lvl7pPr>
      <a:lvl8pPr marL="1371600" algn="ctr" rtl="0" fontAlgn="base">
        <a:spcBef>
          <a:spcPct val="0"/>
        </a:spcBef>
        <a:spcAft>
          <a:spcPct val="0"/>
        </a:spcAft>
        <a:defRPr sz="3300">
          <a:solidFill>
            <a:schemeClr val="accent1"/>
          </a:solidFill>
          <a:latin typeface="Georgia" pitchFamily="18" charset="0"/>
        </a:defRPr>
      </a:lvl8pPr>
      <a:lvl9pPr marL="1828800" algn="ctr" rtl="0" fontAlgn="base">
        <a:spcBef>
          <a:spcPct val="0"/>
        </a:spcBef>
        <a:spcAft>
          <a:spcPct val="0"/>
        </a:spcAft>
        <a:defRPr sz="3300">
          <a:solidFill>
            <a:schemeClr val="accent1"/>
          </a:solidFill>
          <a:latin typeface="Georgia" pitchFamily="18" charset="0"/>
        </a:defRPr>
      </a:lvl9pPr>
    </p:titleStyle>
    <p:bodyStyle>
      <a:lvl1pPr marL="273050" indent="-273050" algn="l" rtl="0" eaLnBrk="0" fontAlgn="base" hangingPunct="0">
        <a:spcBef>
          <a:spcPct val="20000"/>
        </a:spcBef>
        <a:spcAft>
          <a:spcPct val="0"/>
        </a:spcAft>
        <a:buClr>
          <a:srgbClr val="7B9899"/>
        </a:buClr>
        <a:buSzPct val="85000"/>
        <a:buFont typeface="Arial" pitchFamily="34" charset="0"/>
        <a:buChar char="•"/>
        <a:defRPr sz="2700" kern="1200">
          <a:solidFill>
            <a:schemeClr val="tx1"/>
          </a:solidFill>
          <a:latin typeface="+mn-lt"/>
          <a:ea typeface="MS PGothic" pitchFamily="34" charset="-128"/>
          <a:cs typeface="ＭＳ Ｐゴシック" charset="0"/>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S PGothic" pitchFamily="34" charset="-128"/>
          <a:cs typeface="+mn-cs"/>
        </a:defRPr>
      </a:lvl2pPr>
      <a:lvl3pPr marL="822325" indent="-228600" algn="l" rtl="0" eaLnBrk="0" fontAlgn="base" hangingPunct="0">
        <a:spcBef>
          <a:spcPct val="20000"/>
        </a:spcBef>
        <a:spcAft>
          <a:spcPct val="0"/>
        </a:spcAft>
        <a:buClr>
          <a:srgbClr val="004C77"/>
        </a:buClr>
        <a:buSzPct val="75000"/>
        <a:buFont typeface="Wingdings 2" pitchFamily="18" charset="2"/>
        <a:buChar char=""/>
        <a:defRPr sz="2000" kern="1200">
          <a:solidFill>
            <a:schemeClr val="tx1"/>
          </a:solidFill>
          <a:latin typeface="+mn-lt"/>
          <a:ea typeface="MS PGothic" pitchFamily="34" charset="-128"/>
          <a:cs typeface="+mn-cs"/>
        </a:defRPr>
      </a:lvl3pPr>
      <a:lvl4pPr marL="1096963" indent="-228600" algn="l" rtl="0" eaLnBrk="0" fontAlgn="base" hangingPunct="0">
        <a:spcBef>
          <a:spcPct val="20000"/>
        </a:spcBef>
        <a:spcAft>
          <a:spcPct val="0"/>
        </a:spcAft>
        <a:buClr>
          <a:srgbClr val="4D4D4F"/>
        </a:buClr>
        <a:buSzPct val="70000"/>
        <a:buFont typeface="Wingdings" pitchFamily="2" charset="2"/>
        <a:buChar char=""/>
        <a:defRPr sz="2000" kern="1200">
          <a:solidFill>
            <a:schemeClr val="tx2"/>
          </a:solidFill>
          <a:latin typeface="+mn-lt"/>
          <a:ea typeface="MS PGothic" pitchFamily="34" charset="-128"/>
          <a:cs typeface="+mn-cs"/>
        </a:defRPr>
      </a:lvl4pPr>
      <a:lvl5pPr marL="1371600" indent="-228600" algn="l" rtl="0" eaLnBrk="0" fontAlgn="base" hangingPunct="0">
        <a:spcBef>
          <a:spcPct val="20000"/>
        </a:spcBef>
        <a:spcAft>
          <a:spcPct val="0"/>
        </a:spcAft>
        <a:buClr>
          <a:srgbClr val="004C77"/>
        </a:buClr>
        <a:buChar char="•"/>
        <a:defRPr kern="1200">
          <a:solidFill>
            <a:schemeClr val="tx1"/>
          </a:solidFill>
          <a:latin typeface="+mn-lt"/>
          <a:ea typeface="MS PGothic" pitchFamily="34" charset="-128"/>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www.illinoisworknet.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illinoisworknet.com/"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hyperlink" Target="Partnership%20Rapid%20Response%20PPT_5th%203rd%20Bank%20Webinar_5_1_19.pptx"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twitter.com/ChiCookWORKS?ct=t(EMAIL_CAMPAIGN_5_17_2018)&amp;mc_cid=c4901fe24a&amp;mc_eid=%5bUNIQID%5d" TargetMode="External"/><Relationship Id="rId18" Type="http://schemas.openxmlformats.org/officeDocument/2006/relationships/image" Target="../media/image15.png"/><Relationship Id="rId3" Type="http://schemas.openxmlformats.org/officeDocument/2006/relationships/hyperlink" Target="https://www.facebook.com/ChiCookWORKS/?ct=t(EMAIL_CAMPAIGN_5_17_2018)&amp;mc_cid=c4901fe24a&amp;mc_eid=%5bUNIQID%5d" TargetMode="External"/><Relationship Id="rId21" Type="http://schemas.openxmlformats.org/officeDocument/2006/relationships/image" Target="../media/image18.png"/><Relationship Id="rId7" Type="http://schemas.openxmlformats.org/officeDocument/2006/relationships/hyperlink" Target="https://www.linkedin.com/company/chicookworks/?ct=t(EMAIL_CAMPAIGN_5_17_2018)&amp;mc_cid=c4901fe24a&amp;mc_eid=%5bUNIQID%5d" TargetMode="External"/><Relationship Id="rId12" Type="http://schemas.openxmlformats.org/officeDocument/2006/relationships/image" Target="../media/image10.png"/><Relationship Id="rId17" Type="http://schemas.openxmlformats.org/officeDocument/2006/relationships/image" Target="../media/image14.png"/><Relationship Id="rId2" Type="http://schemas.openxmlformats.org/officeDocument/2006/relationships/image" Target="../media/image5.jpg"/><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hyperlink" Target="mailto:news@workforceboard.org" TargetMode="External"/><Relationship Id="rId5" Type="http://schemas.openxmlformats.org/officeDocument/2006/relationships/hyperlink" Target="https://www.instagram.com/chicookworks/?ct=t(EMAIL_CAMPAIGN_5_17_2018)&amp;mc_cid=c4901fe24a&amp;mc_eid=%5bUNIQID%5d" TargetMode="External"/><Relationship Id="rId15" Type="http://schemas.openxmlformats.org/officeDocument/2006/relationships/image" Target="../media/image12.png"/><Relationship Id="rId10" Type="http://schemas.openxmlformats.org/officeDocument/2006/relationships/image" Target="../media/image9.png"/><Relationship Id="rId19"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hyperlink" Target="http://workforceboard.org/?ct=t(EMAIL_CAMPAIGN_5_17_2018)&amp;mc_cid=c4901fe24a&amp;mc_eid=%5bUNIQID%5d" TargetMode="External"/><Relationship Id="rId1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image" Target="../media/image23.png"/><Relationship Id="rId2" Type="http://schemas.openxmlformats.org/officeDocument/2006/relationships/image" Target="../media/image5.jp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21.pn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jpg"/><Relationship Id="rId7"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p:cNvSpPr/>
          <p:nvPr/>
        </p:nvSpPr>
        <p:spPr>
          <a:xfrm rot="10800000" flipV="1">
            <a:off x="5203345" y="3882580"/>
            <a:ext cx="3940654" cy="2975420"/>
          </a:xfrm>
          <a:prstGeom prst="rtTriangle">
            <a:avLst/>
          </a:prstGeom>
          <a:solidFill>
            <a:srgbClr val="008000">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BB2B1"/>
              </a:solidFill>
            </a:endParaRPr>
          </a:p>
        </p:txBody>
      </p:sp>
      <p:sp>
        <p:nvSpPr>
          <p:cNvPr id="2" name="Title 1"/>
          <p:cNvSpPr>
            <a:spLocks noGrp="1"/>
          </p:cNvSpPr>
          <p:nvPr>
            <p:ph type="ctrTitle"/>
          </p:nvPr>
        </p:nvSpPr>
        <p:spPr/>
        <p:txBody>
          <a:bodyPr/>
          <a:lstStyle/>
          <a:p>
            <a:r>
              <a:rPr lang="en-US" dirty="0"/>
              <a:t>  </a:t>
            </a:r>
          </a:p>
        </p:txBody>
      </p:sp>
      <p:sp>
        <p:nvSpPr>
          <p:cNvPr id="17" name="Subtitle 16"/>
          <p:cNvSpPr>
            <a:spLocks noGrp="1"/>
          </p:cNvSpPr>
          <p:nvPr>
            <p:ph type="subTitle" idx="1"/>
          </p:nvPr>
        </p:nvSpPr>
        <p:spPr>
          <a:xfrm>
            <a:off x="685800" y="2447921"/>
            <a:ext cx="6995583" cy="3397250"/>
          </a:xfrm>
        </p:spPr>
        <p:txBody>
          <a:bodyPr vert="horz" lIns="91440" tIns="45720" rIns="91440" bIns="45720" rtlCol="0" anchor="t">
            <a:normAutofit/>
          </a:bodyPr>
          <a:lstStyle/>
          <a:p>
            <a:endParaRPr lang="en-US" sz="2000" dirty="0">
              <a:solidFill>
                <a:schemeClr val="tx1"/>
              </a:solidFill>
              <a:latin typeface="Arial"/>
              <a:cs typeface="Arial"/>
            </a:endParaRPr>
          </a:p>
          <a:p>
            <a:r>
              <a:rPr lang="en-US" sz="2800" dirty="0">
                <a:solidFill>
                  <a:schemeClr val="tx1"/>
                </a:solidFill>
                <a:latin typeface="Arial"/>
                <a:cs typeface="Arial"/>
              </a:rPr>
              <a:t>July 14, 2020</a:t>
            </a:r>
            <a:endParaRPr lang="en-US" sz="2800" dirty="0">
              <a:solidFill>
                <a:schemeClr val="tx1"/>
              </a:solidFill>
            </a:endParaRPr>
          </a:p>
          <a:p>
            <a:r>
              <a:rPr lang="en-US" sz="2800" dirty="0">
                <a:solidFill>
                  <a:srgbClr val="002060"/>
                </a:solidFill>
                <a:latin typeface="Arial"/>
                <a:cs typeface="Arial"/>
              </a:rPr>
              <a:t>WIOA RAPID RESPONSE WEBINAR</a:t>
            </a:r>
          </a:p>
          <a:p>
            <a:r>
              <a:rPr lang="en-US" sz="2800" dirty="0">
                <a:solidFill>
                  <a:srgbClr val="002060"/>
                </a:solidFill>
                <a:latin typeface="Arial"/>
                <a:cs typeface="Arial"/>
              </a:rPr>
              <a:t>  </a:t>
            </a:r>
            <a:r>
              <a:rPr lang="en-US" sz="2800" dirty="0">
                <a:solidFill>
                  <a:schemeClr val="tx1">
                    <a:lumMod val="50000"/>
                    <a:lumOff val="50000"/>
                  </a:schemeClr>
                </a:solidFill>
                <a:latin typeface="Arial"/>
                <a:cs typeface="Arial"/>
              </a:rPr>
              <a:t>Workforce Services for </a:t>
            </a:r>
            <a:endParaRPr lang="en-US" dirty="0">
              <a:solidFill>
                <a:schemeClr val="tx1">
                  <a:lumMod val="50000"/>
                  <a:lumOff val="50000"/>
                </a:schemeClr>
              </a:solidFill>
              <a:latin typeface="Arial"/>
              <a:cs typeface="Arial"/>
            </a:endParaRPr>
          </a:p>
          <a:p>
            <a:r>
              <a:rPr lang="en-US" sz="2800" dirty="0">
                <a:solidFill>
                  <a:schemeClr val="tx1">
                    <a:lumMod val="50000"/>
                    <a:lumOff val="50000"/>
                  </a:schemeClr>
                </a:solidFill>
                <a:latin typeface="Arial"/>
                <a:cs typeface="Arial"/>
              </a:rPr>
              <a:t>Dislocated Workers  </a:t>
            </a:r>
            <a:endParaRPr lang="en-US" dirty="0">
              <a:solidFill>
                <a:schemeClr val="tx1">
                  <a:lumMod val="50000"/>
                  <a:lumOff val="50000"/>
                </a:schemeClr>
              </a:solidFill>
              <a:cs typeface="Arial"/>
            </a:endParaRPr>
          </a:p>
          <a:p>
            <a:r>
              <a:rPr lang="en-US" sz="2800" b="1" dirty="0">
                <a:solidFill>
                  <a:srgbClr val="366D8B"/>
                </a:solidFill>
                <a:latin typeface="Arial"/>
                <a:cs typeface="Arial"/>
              </a:rPr>
              <a:t>Chicago Planetarium</a:t>
            </a:r>
          </a:p>
        </p:txBody>
      </p:sp>
      <p:sp>
        <p:nvSpPr>
          <p:cNvPr id="15" name="Right Triangle 14"/>
          <p:cNvSpPr/>
          <p:nvPr/>
        </p:nvSpPr>
        <p:spPr>
          <a:xfrm rot="10800000">
            <a:off x="5105737" y="-1"/>
            <a:ext cx="4038262" cy="4146547"/>
          </a:xfrm>
          <a:prstGeom prst="rtTriangle">
            <a:avLst/>
          </a:prstGeom>
          <a:solidFill>
            <a:srgbClr val="97AFC3">
              <a:alpha val="9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9633" t="14234" r="9512" b="13059"/>
          <a:stretch/>
        </p:blipFill>
        <p:spPr>
          <a:xfrm>
            <a:off x="0" y="0"/>
            <a:ext cx="5347210" cy="1890941"/>
          </a:xfrm>
          <a:prstGeom prst="rect">
            <a:avLst/>
          </a:prstGeom>
        </p:spPr>
      </p:pic>
      <p:sp>
        <p:nvSpPr>
          <p:cNvPr id="4" name="Right Triangle 3"/>
          <p:cNvSpPr/>
          <p:nvPr/>
        </p:nvSpPr>
        <p:spPr>
          <a:xfrm>
            <a:off x="0" y="5344304"/>
            <a:ext cx="3331949" cy="1513696"/>
          </a:xfrm>
          <a:prstGeom prst="rtTriangle">
            <a:avLst/>
          </a:prstGeom>
          <a:solidFill>
            <a:srgbClr val="14264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9263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42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4" name="Footer Placeholder 3"/>
          <p:cNvSpPr>
            <a:spLocks noGrp="1"/>
          </p:cNvSpPr>
          <p:nvPr>
            <p:ph type="ftr" sz="quarter" idx="11"/>
          </p:nvPr>
        </p:nvSpPr>
        <p:spPr/>
        <p:txBody>
          <a:bodyPr/>
          <a:lstStyle/>
          <a:p>
            <a:r>
              <a:rPr lang="en-US" dirty="0"/>
              <a:t>@ChiCookWorks #ChiCookWorks</a:t>
            </a:r>
          </a:p>
        </p:txBody>
      </p:sp>
      <p:sp>
        <p:nvSpPr>
          <p:cNvPr id="7" name="TextBox 6"/>
          <p:cNvSpPr txBox="1"/>
          <p:nvPr/>
        </p:nvSpPr>
        <p:spPr>
          <a:xfrm>
            <a:off x="189473" y="441330"/>
            <a:ext cx="5285421" cy="584775"/>
          </a:xfrm>
          <a:prstGeom prst="rect">
            <a:avLst/>
          </a:prstGeom>
          <a:noFill/>
        </p:spPr>
        <p:txBody>
          <a:bodyPr wrap="none" rtlCol="0">
            <a:spAutoFit/>
          </a:bodyPr>
          <a:lstStyle/>
          <a:p>
            <a:r>
              <a:rPr lang="en-US" sz="3200" b="1" dirty="0">
                <a:solidFill>
                  <a:srgbClr val="387F95"/>
                </a:solidFill>
                <a:latin typeface="Arial"/>
                <a:cs typeface="Arial"/>
              </a:rPr>
              <a:t>Get Started through WIOA</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ight Triangle 11"/>
          <p:cNvSpPr/>
          <p:nvPr/>
        </p:nvSpPr>
        <p:spPr>
          <a:xfrm rot="16200000">
            <a:off x="7628588" y="5342584"/>
            <a:ext cx="866632" cy="2164197"/>
          </a:xfrm>
          <a:prstGeom prst="rtTriangle">
            <a:avLst/>
          </a:prstGeom>
          <a:solidFill>
            <a:srgbClr val="366D8B">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p:cNvSpPr/>
          <p:nvPr/>
        </p:nvSpPr>
        <p:spPr>
          <a:xfrm>
            <a:off x="710618" y="1622129"/>
            <a:ext cx="7508532" cy="4647426"/>
          </a:xfrm>
          <a:prstGeom prst="rect">
            <a:avLst/>
          </a:prstGeom>
        </p:spPr>
        <p:txBody>
          <a:bodyPr wrap="square">
            <a:spAutoFit/>
          </a:bodyPr>
          <a:lstStyle/>
          <a:p>
            <a:r>
              <a:rPr lang="en-US" sz="2400" b="1" dirty="0">
                <a:solidFill>
                  <a:srgbClr val="000062"/>
                </a:solidFill>
                <a:latin typeface="+mj-lt"/>
                <a:ea typeface="Calibri"/>
                <a:cs typeface="Times New Roman"/>
              </a:rPr>
              <a:t>How can WIOA help &amp; your next step:</a:t>
            </a:r>
          </a:p>
          <a:p>
            <a:pPr algn="ctr"/>
            <a:endParaRPr lang="en-US" sz="2000" dirty="0">
              <a:solidFill>
                <a:srgbClr val="366D8B"/>
              </a:solidFill>
              <a:latin typeface="+mj-lt"/>
              <a:ea typeface="Calibri"/>
              <a:cs typeface="Times New Roman"/>
            </a:endParaRPr>
          </a:p>
          <a:p>
            <a:pPr marL="342900" marR="0" lvl="0" indent="-342900" algn="ctr">
              <a:spcBef>
                <a:spcPts val="0"/>
              </a:spcBef>
              <a:spcAft>
                <a:spcPts val="0"/>
              </a:spcAft>
              <a:buFont typeface="Wingdings" pitchFamily="2" charset="2"/>
              <a:buChar char="Ø"/>
            </a:pPr>
            <a:r>
              <a:rPr lang="en-US" dirty="0">
                <a:solidFill>
                  <a:srgbClr val="387F95"/>
                </a:solidFill>
                <a:latin typeface="+mj-lt"/>
                <a:ea typeface="Calibri"/>
                <a:cs typeface="Times New Roman"/>
              </a:rPr>
              <a:t>WIOA dislocated worker program provides career services &amp; resources, workforce readiness &amp; training services for Laid Off Workers through the American Job Center system and public workforce system </a:t>
            </a:r>
          </a:p>
          <a:p>
            <a:pPr marL="342900" marR="0" lvl="0" indent="-342900" algn="ctr">
              <a:spcBef>
                <a:spcPts val="0"/>
              </a:spcBef>
              <a:spcAft>
                <a:spcPts val="0"/>
              </a:spcAft>
              <a:buFont typeface="Wingdings" pitchFamily="2" charset="2"/>
              <a:buChar char="Ø"/>
            </a:pPr>
            <a:endParaRPr lang="en-US" dirty="0">
              <a:solidFill>
                <a:srgbClr val="387F95"/>
              </a:solidFill>
              <a:latin typeface="+mj-lt"/>
              <a:ea typeface="Calibri"/>
              <a:cs typeface="Times New Roman"/>
            </a:endParaRPr>
          </a:p>
          <a:p>
            <a:pPr marL="342900" marR="0" lvl="0" indent="-342900" algn="ctr">
              <a:spcBef>
                <a:spcPts val="0"/>
              </a:spcBef>
              <a:spcAft>
                <a:spcPts val="0"/>
              </a:spcAft>
              <a:buFont typeface="Wingdings" pitchFamily="2" charset="2"/>
              <a:buChar char="Ø"/>
            </a:pPr>
            <a:r>
              <a:rPr lang="en-US" dirty="0">
                <a:solidFill>
                  <a:srgbClr val="387F95"/>
                </a:solidFill>
                <a:latin typeface="+mj-lt"/>
                <a:ea typeface="Calibri"/>
                <a:cs typeface="Times New Roman"/>
              </a:rPr>
              <a:t>In Cook County – the public workforce system consists of ten (10)  American Job Centers located in the City of Chicago and suburban Cook County along with a network of expert workforce development organizations that are regionally located throughout Chicagoland</a:t>
            </a:r>
          </a:p>
          <a:p>
            <a:pPr marR="0" lvl="0" algn="ctr">
              <a:spcBef>
                <a:spcPts val="0"/>
              </a:spcBef>
              <a:spcAft>
                <a:spcPts val="0"/>
              </a:spcAft>
            </a:pPr>
            <a:r>
              <a:rPr lang="en-US" dirty="0">
                <a:solidFill>
                  <a:srgbClr val="387F95"/>
                </a:solidFill>
                <a:latin typeface="+mj-lt"/>
                <a:ea typeface="Calibri"/>
                <a:cs typeface="Times New Roman"/>
              </a:rPr>
              <a:t> </a:t>
            </a:r>
          </a:p>
          <a:p>
            <a:pPr marL="342900" indent="-342900" algn="ctr">
              <a:buFont typeface="Wingdings" pitchFamily="2" charset="2"/>
              <a:buChar char="Ø"/>
            </a:pPr>
            <a:r>
              <a:rPr lang="en-US" b="1" dirty="0">
                <a:solidFill>
                  <a:srgbClr val="000062"/>
                </a:solidFill>
                <a:latin typeface="+mj-lt"/>
                <a:ea typeface="Calibri"/>
                <a:cs typeface="Times New Roman"/>
              </a:rPr>
              <a:t>Call the nearest, most convenient  American Job Center </a:t>
            </a:r>
            <a:r>
              <a:rPr lang="en-US" dirty="0">
                <a:solidFill>
                  <a:srgbClr val="387F95"/>
                </a:solidFill>
                <a:latin typeface="+mj-lt"/>
                <a:ea typeface="Calibri"/>
                <a:cs typeface="Times New Roman"/>
              </a:rPr>
              <a:t>nearest you and register for a Dislocated Worker Orientation session (held weekly, varies by Center). Bring your Company separation letter </a:t>
            </a:r>
            <a:r>
              <a:rPr lang="en-US" dirty="0">
                <a:solidFill>
                  <a:srgbClr val="387F95"/>
                </a:solidFill>
                <a:ea typeface="Calibri"/>
                <a:cs typeface="Times New Roman"/>
              </a:rPr>
              <a:t>which validates your layoff </a:t>
            </a:r>
            <a:r>
              <a:rPr lang="en-US" dirty="0">
                <a:solidFill>
                  <a:srgbClr val="387F95"/>
                </a:solidFill>
                <a:latin typeface="+mj-lt"/>
                <a:ea typeface="Calibri"/>
                <a:cs typeface="Times New Roman"/>
              </a:rPr>
              <a:t>&amp; other required documents</a:t>
            </a: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10</a:t>
            </a:fld>
            <a:endParaRPr lang="en-US" dirty="0">
              <a:solidFill>
                <a:schemeClr val="bg1"/>
              </a:solidFill>
            </a:endParaRPr>
          </a:p>
        </p:txBody>
      </p:sp>
    </p:spTree>
    <p:extLst>
      <p:ext uri="{BB962C8B-B14F-4D97-AF65-F5344CB8AC3E}">
        <p14:creationId xmlns:p14="http://schemas.microsoft.com/office/powerpoint/2010/main" val="137195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p:cNvSpPr/>
          <p:nvPr/>
        </p:nvSpPr>
        <p:spPr>
          <a:xfrm rot="16200000">
            <a:off x="7750663" y="5464659"/>
            <a:ext cx="859803" cy="1926875"/>
          </a:xfrm>
          <a:prstGeom prst="rtTriangle">
            <a:avLst/>
          </a:prstGeom>
          <a:solidFill>
            <a:srgbClr val="387F95">
              <a:alpha val="6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ri"/>
              <a:cs typeface="Arri"/>
            </a:endParaRPr>
          </a:p>
        </p:txBody>
      </p:sp>
      <p:sp>
        <p:nvSpPr>
          <p:cNvPr id="2" name="Title 1"/>
          <p:cNvSpPr>
            <a:spLocks noGrp="1"/>
          </p:cNvSpPr>
          <p:nvPr>
            <p:ph type="ctrTitle"/>
          </p:nvPr>
        </p:nvSpPr>
        <p:spPr/>
        <p:txBody>
          <a:bodyPr/>
          <a:lstStyle/>
          <a:p>
            <a:r>
              <a:rPr lang="en-US" dirty="0"/>
              <a:t>  </a:t>
            </a:r>
          </a:p>
        </p:txBody>
      </p:sp>
      <p:sp>
        <p:nvSpPr>
          <p:cNvPr id="3" name="TextBox 2"/>
          <p:cNvSpPr txBox="1"/>
          <p:nvPr/>
        </p:nvSpPr>
        <p:spPr>
          <a:xfrm>
            <a:off x="6601031" y="5168257"/>
            <a:ext cx="184666" cy="369332"/>
          </a:xfrm>
          <a:prstGeom prst="rect">
            <a:avLst/>
          </a:prstGeom>
          <a:noFill/>
        </p:spPr>
        <p:txBody>
          <a:bodyPr wrap="none" rtlCol="0">
            <a:spAutoFit/>
          </a:bodyPr>
          <a:lstStyle/>
          <a:p>
            <a:endParaRPr lang="en-US" dirty="0"/>
          </a:p>
        </p:txBody>
      </p:sp>
      <p:sp>
        <p:nvSpPr>
          <p:cNvPr id="11" name="TextBox 10"/>
          <p:cNvSpPr txBox="1"/>
          <p:nvPr/>
        </p:nvSpPr>
        <p:spPr>
          <a:xfrm>
            <a:off x="71505" y="437288"/>
            <a:ext cx="6251198" cy="584775"/>
          </a:xfrm>
          <a:prstGeom prst="rect">
            <a:avLst/>
          </a:prstGeom>
          <a:noFill/>
        </p:spPr>
        <p:txBody>
          <a:bodyPr wrap="none" rtlCol="0">
            <a:spAutoFit/>
          </a:bodyPr>
          <a:lstStyle/>
          <a:p>
            <a:r>
              <a:rPr lang="en-US" sz="3200" b="1" dirty="0">
                <a:solidFill>
                  <a:srgbClr val="366D8B"/>
                </a:solidFill>
                <a:latin typeface="Arial"/>
                <a:cs typeface="Arial"/>
              </a:rPr>
              <a:t>Career Success through WIOA </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rotWithShape="1">
          <a:blip r:embed="rId2">
            <a:alphaModFix amt="32000"/>
            <a:extLst>
              <a:ext uri="{28A0092B-C50C-407E-A947-70E740481C1C}">
                <a14:useLocalDpi xmlns:a14="http://schemas.microsoft.com/office/drawing/2010/main" val="0"/>
              </a:ext>
            </a:extLst>
          </a:blip>
          <a:srcRect l="9633" t="14234" r="9512" b="13059"/>
          <a:stretch/>
        </p:blipFill>
        <p:spPr>
          <a:xfrm>
            <a:off x="6299269" y="111614"/>
            <a:ext cx="2844731" cy="1005986"/>
          </a:xfrm>
          <a:prstGeom prst="rect">
            <a:avLst/>
          </a:prstGeom>
        </p:spPr>
      </p:pic>
      <p:graphicFrame>
        <p:nvGraphicFramePr>
          <p:cNvPr id="10" name="Diagram 9"/>
          <p:cNvGraphicFramePr/>
          <p:nvPr>
            <p:extLst>
              <p:ext uri="{D42A27DB-BD31-4B8C-83A1-F6EECF244321}">
                <p14:modId xmlns:p14="http://schemas.microsoft.com/office/powerpoint/2010/main" val="1404340107"/>
              </p:ext>
            </p:extLst>
          </p:nvPr>
        </p:nvGraphicFramePr>
        <p:xfrm>
          <a:off x="165253" y="1469114"/>
          <a:ext cx="8725359" cy="4529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4">
            <a:extLst>
              <a:ext uri="{FF2B5EF4-FFF2-40B4-BE49-F238E27FC236}">
                <a16:creationId xmlns:a16="http://schemas.microsoft.com/office/drawing/2014/main" id="{5253398D-B29F-114B-BC45-77D79ED6720C}"/>
              </a:ext>
            </a:extLst>
          </p:cNvPr>
          <p:cNvSpPr>
            <a:spLocks noGrp="1"/>
          </p:cNvSpPr>
          <p:nvPr>
            <p:ph type="sldNum" sz="quarter" idx="12"/>
          </p:nvPr>
        </p:nvSpPr>
        <p:spPr>
          <a:xfrm>
            <a:off x="6553200" y="6356350"/>
            <a:ext cx="2133600" cy="365125"/>
          </a:xfrm>
        </p:spPr>
        <p:txBody>
          <a:bodyPr/>
          <a:lstStyle/>
          <a:p>
            <a:fld id="{08F218F1-64D9-5F4E-BEB2-640B54155A9C}" type="slidenum">
              <a:rPr lang="en-US" smtClean="0">
                <a:solidFill>
                  <a:schemeClr val="bg1"/>
                </a:solidFill>
              </a:rPr>
              <a:t>11</a:t>
            </a:fld>
            <a:endParaRPr lang="en-US" dirty="0">
              <a:solidFill>
                <a:schemeClr val="bg1"/>
              </a:solidFill>
            </a:endParaRPr>
          </a:p>
        </p:txBody>
      </p:sp>
    </p:spTree>
    <p:extLst>
      <p:ext uri="{BB962C8B-B14F-4D97-AF65-F5344CB8AC3E}">
        <p14:creationId xmlns:p14="http://schemas.microsoft.com/office/powerpoint/2010/main" val="2483408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42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4" name="Footer Placeholder 3"/>
          <p:cNvSpPr>
            <a:spLocks noGrp="1"/>
          </p:cNvSpPr>
          <p:nvPr>
            <p:ph type="ftr" sz="quarter" idx="11"/>
          </p:nvPr>
        </p:nvSpPr>
        <p:spPr/>
        <p:txBody>
          <a:bodyPr/>
          <a:lstStyle/>
          <a:p>
            <a:r>
              <a:rPr lang="en-US" dirty="0"/>
              <a:t>@ChiCookWorks #ChiCookWorks</a:t>
            </a:r>
          </a:p>
        </p:txBody>
      </p:sp>
      <p:sp>
        <p:nvSpPr>
          <p:cNvPr id="7" name="TextBox 6"/>
          <p:cNvSpPr txBox="1"/>
          <p:nvPr/>
        </p:nvSpPr>
        <p:spPr>
          <a:xfrm>
            <a:off x="189473" y="441330"/>
            <a:ext cx="4009431" cy="584775"/>
          </a:xfrm>
          <a:prstGeom prst="rect">
            <a:avLst/>
          </a:prstGeom>
          <a:noFill/>
        </p:spPr>
        <p:txBody>
          <a:bodyPr wrap="none" rtlCol="0">
            <a:spAutoFit/>
          </a:bodyPr>
          <a:lstStyle/>
          <a:p>
            <a:r>
              <a:rPr lang="en-US" sz="3200" b="1" dirty="0">
                <a:solidFill>
                  <a:srgbClr val="387F95"/>
                </a:solidFill>
                <a:latin typeface="Arial"/>
                <a:cs typeface="Arial"/>
              </a:rPr>
              <a:t>Illinoisworknet.com</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ight Triangle 11"/>
          <p:cNvSpPr/>
          <p:nvPr/>
        </p:nvSpPr>
        <p:spPr>
          <a:xfrm rot="16200000">
            <a:off x="7628588" y="5342584"/>
            <a:ext cx="866632" cy="2164197"/>
          </a:xfrm>
          <a:prstGeom prst="rtTriangle">
            <a:avLst/>
          </a:prstGeom>
          <a:solidFill>
            <a:srgbClr val="1B3062">
              <a:alpha val="8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12</a:t>
            </a:fld>
            <a:endParaRPr lang="en-US" dirty="0">
              <a:solidFill>
                <a:schemeClr val="bg1"/>
              </a:solidFill>
            </a:endParaRPr>
          </a:p>
        </p:txBody>
      </p:sp>
      <p:pic>
        <p:nvPicPr>
          <p:cNvPr id="9" name="Picture 2">
            <a:extLst>
              <a:ext uri="{FF2B5EF4-FFF2-40B4-BE49-F238E27FC236}">
                <a16:creationId xmlns:a16="http://schemas.microsoft.com/office/drawing/2014/main" id="{F2F13FA4-BEDC-4AA4-80B2-BFE70BEB562E}"/>
              </a:ext>
            </a:extLst>
          </p:cNvPr>
          <p:cNvPicPr>
            <a:picLocks noChangeAspect="1" noChangeArrowheads="1"/>
          </p:cNvPicPr>
          <p:nvPr/>
        </p:nvPicPr>
        <p:blipFill>
          <a:blip r:embed="rId3"/>
          <a:srcRect/>
          <a:stretch/>
        </p:blipFill>
        <p:spPr bwMode="auto">
          <a:xfrm>
            <a:off x="2913962" y="1324609"/>
            <a:ext cx="5772838" cy="2872564"/>
          </a:xfrm>
          <a:prstGeom prst="rect">
            <a:avLst/>
          </a:prstGeom>
          <a:ln>
            <a:solidFill>
              <a:srgbClr val="00B0F0"/>
            </a:solid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2" name="TextBox 1">
            <a:extLst>
              <a:ext uri="{FF2B5EF4-FFF2-40B4-BE49-F238E27FC236}">
                <a16:creationId xmlns:a16="http://schemas.microsoft.com/office/drawing/2014/main" id="{160C411A-8F3C-497A-B2D9-99F54B989346}"/>
              </a:ext>
            </a:extLst>
          </p:cNvPr>
          <p:cNvSpPr txBox="1"/>
          <p:nvPr/>
        </p:nvSpPr>
        <p:spPr>
          <a:xfrm>
            <a:off x="464234" y="4423867"/>
            <a:ext cx="8490292" cy="1815882"/>
          </a:xfrm>
          <a:prstGeom prst="rect">
            <a:avLst/>
          </a:prstGeom>
          <a:noFill/>
        </p:spPr>
        <p:txBody>
          <a:bodyPr wrap="square" rtlCol="0">
            <a:spAutoFit/>
          </a:bodyPr>
          <a:lstStyle/>
          <a:p>
            <a:pPr algn="ctr"/>
            <a:r>
              <a:rPr lang="en-US" sz="2800" dirty="0">
                <a:solidFill>
                  <a:srgbClr val="6BB2B1"/>
                </a:solidFill>
                <a:hlinkClick r:id="rId4"/>
              </a:rPr>
              <a:t>www.illinoisworknet.com</a:t>
            </a:r>
            <a:endParaRPr lang="en-US" sz="2800" dirty="0">
              <a:solidFill>
                <a:srgbClr val="6BB2B1"/>
              </a:solidFill>
            </a:endParaRPr>
          </a:p>
          <a:p>
            <a:pPr algn="ctr"/>
            <a:r>
              <a:rPr lang="en-US" sz="2400" dirty="0"/>
              <a:t>	</a:t>
            </a:r>
            <a:r>
              <a:rPr lang="en-US" sz="2000" dirty="0">
                <a:solidFill>
                  <a:srgbClr val="000062"/>
                </a:solidFill>
              </a:rPr>
              <a:t>Illinoisworknet.com is an online, 24/7 informational workforce development website that helps individuals plan and move forward in their job search &amp; careers. It can also direct you to find the State of IL Health Insurance exchange or other support services</a:t>
            </a:r>
          </a:p>
        </p:txBody>
      </p:sp>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649233" y="1311008"/>
            <a:ext cx="1829562" cy="1809376"/>
          </a:xfrm>
          <a:prstGeom prst="rect">
            <a:avLst/>
          </a:prstGeom>
        </p:spPr>
      </p:pic>
      <p:sp>
        <p:nvSpPr>
          <p:cNvPr id="3" name="TextBox 2"/>
          <p:cNvSpPr txBox="1"/>
          <p:nvPr/>
        </p:nvSpPr>
        <p:spPr>
          <a:xfrm>
            <a:off x="738130" y="3382178"/>
            <a:ext cx="1663547" cy="923330"/>
          </a:xfrm>
          <a:prstGeom prst="rect">
            <a:avLst/>
          </a:prstGeom>
          <a:solidFill>
            <a:srgbClr val="1B3062"/>
          </a:solidFill>
        </p:spPr>
        <p:txBody>
          <a:bodyPr wrap="square" rtlCol="0">
            <a:spAutoFit/>
          </a:bodyPr>
          <a:lstStyle/>
          <a:p>
            <a:pPr algn="ctr"/>
            <a:r>
              <a:rPr lang="en-US" dirty="0">
                <a:solidFill>
                  <a:schemeClr val="bg1"/>
                </a:solidFill>
              </a:rPr>
              <a:t>Follow the Laid Off Worker Icon</a:t>
            </a:r>
          </a:p>
        </p:txBody>
      </p:sp>
    </p:spTree>
    <p:extLst>
      <p:ext uri="{BB962C8B-B14F-4D97-AF65-F5344CB8AC3E}">
        <p14:creationId xmlns:p14="http://schemas.microsoft.com/office/powerpoint/2010/main" val="3788304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42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4" name="Footer Placeholder 3"/>
          <p:cNvSpPr>
            <a:spLocks noGrp="1"/>
          </p:cNvSpPr>
          <p:nvPr>
            <p:ph type="ftr" sz="quarter" idx="11"/>
          </p:nvPr>
        </p:nvSpPr>
        <p:spPr/>
        <p:txBody>
          <a:bodyPr/>
          <a:lstStyle/>
          <a:p>
            <a:r>
              <a:rPr lang="en-US" dirty="0"/>
              <a:t>@ChiCookWorks #ChiCookWorks</a:t>
            </a:r>
          </a:p>
        </p:txBody>
      </p:sp>
      <p:sp>
        <p:nvSpPr>
          <p:cNvPr id="7" name="TextBox 6"/>
          <p:cNvSpPr txBox="1"/>
          <p:nvPr/>
        </p:nvSpPr>
        <p:spPr>
          <a:xfrm>
            <a:off x="189473" y="441330"/>
            <a:ext cx="4009431" cy="584775"/>
          </a:xfrm>
          <a:prstGeom prst="rect">
            <a:avLst/>
          </a:prstGeom>
          <a:noFill/>
        </p:spPr>
        <p:txBody>
          <a:bodyPr wrap="none" rtlCol="0">
            <a:spAutoFit/>
          </a:bodyPr>
          <a:lstStyle/>
          <a:p>
            <a:r>
              <a:rPr lang="en-US" sz="3200" b="1" dirty="0">
                <a:solidFill>
                  <a:srgbClr val="387F95"/>
                </a:solidFill>
                <a:latin typeface="Arial"/>
                <a:cs typeface="Arial"/>
              </a:rPr>
              <a:t>Illinoisworknet.com</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ight Triangle 11"/>
          <p:cNvSpPr/>
          <p:nvPr/>
        </p:nvSpPr>
        <p:spPr>
          <a:xfrm rot="16200000">
            <a:off x="7628588" y="5342584"/>
            <a:ext cx="866632" cy="2164197"/>
          </a:xfrm>
          <a:prstGeom prst="rtTriangle">
            <a:avLst/>
          </a:prstGeom>
          <a:solidFill>
            <a:srgbClr val="1B3062">
              <a:alpha val="8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13</a:t>
            </a:fld>
            <a:endParaRPr lang="en-US" dirty="0">
              <a:solidFill>
                <a:schemeClr val="bg1"/>
              </a:solidFill>
            </a:endParaRPr>
          </a:p>
        </p:txBody>
      </p:sp>
      <p:sp>
        <p:nvSpPr>
          <p:cNvPr id="2" name="TextBox 1">
            <a:extLst>
              <a:ext uri="{FF2B5EF4-FFF2-40B4-BE49-F238E27FC236}">
                <a16:creationId xmlns:a16="http://schemas.microsoft.com/office/drawing/2014/main" id="{160C411A-8F3C-497A-B2D9-99F54B989346}"/>
              </a:ext>
            </a:extLst>
          </p:cNvPr>
          <p:cNvSpPr txBox="1"/>
          <p:nvPr/>
        </p:nvSpPr>
        <p:spPr>
          <a:xfrm>
            <a:off x="2346594" y="4423867"/>
            <a:ext cx="6202496" cy="2000548"/>
          </a:xfrm>
          <a:prstGeom prst="rect">
            <a:avLst/>
          </a:prstGeom>
          <a:noFill/>
        </p:spPr>
        <p:txBody>
          <a:bodyPr wrap="square" rtlCol="0">
            <a:spAutoFit/>
          </a:bodyPr>
          <a:lstStyle/>
          <a:p>
            <a:pPr algn="ctr"/>
            <a:r>
              <a:rPr lang="en-US" sz="2800" dirty="0">
                <a:solidFill>
                  <a:srgbClr val="6BB2B1"/>
                </a:solidFill>
                <a:hlinkClick r:id="rId3"/>
              </a:rPr>
              <a:t>www.illinoisworknet.com</a:t>
            </a:r>
            <a:endParaRPr lang="en-US" sz="2800" dirty="0">
              <a:solidFill>
                <a:srgbClr val="6BB2B1"/>
              </a:solidFill>
            </a:endParaRPr>
          </a:p>
          <a:p>
            <a:pPr algn="ctr"/>
            <a:r>
              <a:rPr lang="en-US" sz="2400" dirty="0"/>
              <a:t>	Search for a Cook County American Job Center nearest you. You can filter/narrow your search by Zip Code, County, Keyword Search: Laid Off Worker Services</a:t>
            </a:r>
            <a:endParaRPr lang="en-US" sz="2000" dirty="0">
              <a:solidFill>
                <a:srgbClr val="000062"/>
              </a:solidFill>
            </a:endParaRPr>
          </a:p>
        </p:txBody>
      </p:sp>
      <p:pic>
        <p:nvPicPr>
          <p:cNvPr id="10" name="Picture 2"/>
          <p:cNvPicPr>
            <a:picLocks noChangeAspect="1" noChangeArrowheads="1"/>
          </p:cNvPicPr>
          <p:nvPr/>
        </p:nvPicPr>
        <p:blipFill>
          <a:blip r:embed="rId4"/>
          <a:srcRect/>
          <a:stretch/>
        </p:blipFill>
        <p:spPr bwMode="auto">
          <a:xfrm>
            <a:off x="1863654" y="1134624"/>
            <a:ext cx="5416691" cy="331660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p:nvPr/>
        </p:nvPicPr>
        <p:blipFill>
          <a:blip r:embed="rId5" cstate="print">
            <a:extLst>
              <a:ext uri="{28A0092B-C50C-407E-A947-70E740481C1C}">
                <a14:useLocalDpi xmlns:a14="http://schemas.microsoft.com/office/drawing/2010/main" val="0"/>
              </a:ext>
            </a:extLst>
          </a:blip>
          <a:stretch>
            <a:fillRect/>
          </a:stretch>
        </p:blipFill>
        <p:spPr>
          <a:xfrm>
            <a:off x="649233" y="4748286"/>
            <a:ext cx="1544955" cy="1544955"/>
          </a:xfrm>
          <a:prstGeom prst="rect">
            <a:avLst/>
          </a:prstGeom>
        </p:spPr>
      </p:pic>
    </p:spTree>
    <p:extLst>
      <p:ext uri="{BB962C8B-B14F-4D97-AF65-F5344CB8AC3E}">
        <p14:creationId xmlns:p14="http://schemas.microsoft.com/office/powerpoint/2010/main" val="456618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42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4" name="Footer Placeholder 3"/>
          <p:cNvSpPr>
            <a:spLocks noGrp="1"/>
          </p:cNvSpPr>
          <p:nvPr>
            <p:ph type="ftr" sz="quarter" idx="11"/>
          </p:nvPr>
        </p:nvSpPr>
        <p:spPr/>
        <p:txBody>
          <a:bodyPr/>
          <a:lstStyle/>
          <a:p>
            <a:r>
              <a:rPr lang="en-US" dirty="0"/>
              <a:t>@ChiCookWorks #ChiCookWorks</a:t>
            </a:r>
          </a:p>
        </p:txBody>
      </p:sp>
      <p:sp>
        <p:nvSpPr>
          <p:cNvPr id="7" name="TextBox 6"/>
          <p:cNvSpPr txBox="1"/>
          <p:nvPr/>
        </p:nvSpPr>
        <p:spPr>
          <a:xfrm>
            <a:off x="189473" y="441330"/>
            <a:ext cx="5538183" cy="1477328"/>
          </a:xfrm>
          <a:prstGeom prst="rect">
            <a:avLst/>
          </a:prstGeom>
          <a:noFill/>
        </p:spPr>
        <p:txBody>
          <a:bodyPr wrap="none" rtlCol="0">
            <a:spAutoFit/>
          </a:bodyPr>
          <a:lstStyle/>
          <a:p>
            <a:r>
              <a:rPr lang="en-US" sz="3000" dirty="0">
                <a:solidFill>
                  <a:srgbClr val="366D8B"/>
                </a:solidFill>
                <a:latin typeface="Arial"/>
                <a:cs typeface="Arial"/>
              </a:rPr>
              <a:t>Illinoisworknet.com</a:t>
            </a:r>
          </a:p>
          <a:p>
            <a:endParaRPr lang="en-US" sz="3000" dirty="0">
              <a:solidFill>
                <a:srgbClr val="366D8B"/>
              </a:solidFill>
              <a:latin typeface="Arial"/>
              <a:cs typeface="Arial"/>
            </a:endParaRPr>
          </a:p>
          <a:p>
            <a:r>
              <a:rPr lang="en-US" sz="3000" dirty="0">
                <a:solidFill>
                  <a:srgbClr val="366D8B"/>
                </a:solidFill>
                <a:latin typeface="Arial"/>
                <a:cs typeface="Arial"/>
              </a:rPr>
              <a:t>Company Specific Layoff Page </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ight Triangle 11"/>
          <p:cNvSpPr/>
          <p:nvPr/>
        </p:nvSpPr>
        <p:spPr>
          <a:xfrm rot="16200000">
            <a:off x="7628588" y="5342584"/>
            <a:ext cx="866632" cy="2164197"/>
          </a:xfrm>
          <a:prstGeom prst="rtTriangle">
            <a:avLst/>
          </a:prstGeom>
          <a:solidFill>
            <a:srgbClr val="387F95">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14</a:t>
            </a:fld>
            <a:endParaRPr lang="en-US" dirty="0">
              <a:solidFill>
                <a:schemeClr val="bg1"/>
              </a:solidFill>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189473" y="1918658"/>
            <a:ext cx="1544955" cy="1544955"/>
          </a:xfrm>
          <a:prstGeom prst="rect">
            <a:avLst/>
          </a:prstGeom>
        </p:spPr>
      </p:pic>
      <p:sp>
        <p:nvSpPr>
          <p:cNvPr id="11" name="TextBox 2">
            <a:extLst>
              <a:ext uri="{FF2B5EF4-FFF2-40B4-BE49-F238E27FC236}">
                <a16:creationId xmlns:a16="http://schemas.microsoft.com/office/drawing/2014/main" id="{F1A5B501-CFDB-4291-A26D-B6AC7D8E77D2}"/>
              </a:ext>
            </a:extLst>
          </p:cNvPr>
          <p:cNvSpPr txBox="1"/>
          <p:nvPr/>
        </p:nvSpPr>
        <p:spPr>
          <a:xfrm>
            <a:off x="2139696" y="5569758"/>
            <a:ext cx="5922988" cy="369332"/>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0070C0"/>
                </a:solidFill>
              </a:rPr>
              <a:t>   </a:t>
            </a:r>
            <a:r>
              <a:rPr lang="en-US" u="sng" dirty="0">
                <a:solidFill>
                  <a:srgbClr val="0070C0"/>
                </a:solidFill>
              </a:rPr>
              <a:t>https://www.illinoisworknet.com/adlerplanetarium</a:t>
            </a:r>
            <a:endParaRPr lang="en-US" sz="1400" b="1" dirty="0">
              <a:solidFill>
                <a:srgbClr val="0070C0"/>
              </a:solidFill>
            </a:endParaRPr>
          </a:p>
        </p:txBody>
      </p:sp>
      <p:pic>
        <p:nvPicPr>
          <p:cNvPr id="2" name="Picture 1">
            <a:extLst>
              <a:ext uri="{FF2B5EF4-FFF2-40B4-BE49-F238E27FC236}">
                <a16:creationId xmlns:a16="http://schemas.microsoft.com/office/drawing/2014/main" id="{E74AB8B2-795D-458C-9FC4-9A2D033857F5}"/>
              </a:ext>
            </a:extLst>
          </p:cNvPr>
          <p:cNvPicPr>
            <a:picLocks noChangeAspect="1"/>
          </p:cNvPicPr>
          <p:nvPr/>
        </p:nvPicPr>
        <p:blipFill>
          <a:blip r:embed="rId4"/>
          <a:stretch>
            <a:fillRect/>
          </a:stretch>
        </p:blipFill>
        <p:spPr>
          <a:xfrm>
            <a:off x="1987550" y="2283642"/>
            <a:ext cx="6699250" cy="2908788"/>
          </a:xfrm>
          <a:prstGeom prst="rect">
            <a:avLst/>
          </a:prstGeom>
        </p:spPr>
      </p:pic>
    </p:spTree>
    <p:extLst>
      <p:ext uri="{BB962C8B-B14F-4D97-AF65-F5344CB8AC3E}">
        <p14:creationId xmlns:p14="http://schemas.microsoft.com/office/powerpoint/2010/main" val="568519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42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4" name="Footer Placeholder 3"/>
          <p:cNvSpPr>
            <a:spLocks noGrp="1"/>
          </p:cNvSpPr>
          <p:nvPr>
            <p:ph type="ftr" sz="quarter" idx="11"/>
          </p:nvPr>
        </p:nvSpPr>
        <p:spPr/>
        <p:txBody>
          <a:bodyPr/>
          <a:lstStyle/>
          <a:p>
            <a:r>
              <a:rPr lang="en-US" dirty="0"/>
              <a:t>@ChiCookWorks #ChiCookWorks</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ight Triangle 11"/>
          <p:cNvSpPr/>
          <p:nvPr/>
        </p:nvSpPr>
        <p:spPr>
          <a:xfrm rot="16200000">
            <a:off x="7628588" y="5342584"/>
            <a:ext cx="866632" cy="2164197"/>
          </a:xfrm>
          <a:prstGeom prst="rtTriangle">
            <a:avLst/>
          </a:prstGeom>
          <a:solidFill>
            <a:srgbClr val="366D8B">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15</a:t>
            </a:fld>
            <a:endParaRPr lang="en-US" dirty="0">
              <a:solidFill>
                <a:schemeClr val="bg1"/>
              </a:solidFill>
            </a:endParaRPr>
          </a:p>
        </p:txBody>
      </p:sp>
      <p:sp>
        <p:nvSpPr>
          <p:cNvPr id="2" name="Rectangle 1"/>
          <p:cNvSpPr/>
          <p:nvPr/>
        </p:nvSpPr>
        <p:spPr>
          <a:xfrm>
            <a:off x="2027103" y="2996588"/>
            <a:ext cx="4952701" cy="3046988"/>
          </a:xfrm>
          <a:prstGeom prst="rect">
            <a:avLst/>
          </a:prstGeom>
        </p:spPr>
        <p:txBody>
          <a:bodyPr wrap="square">
            <a:spAutoFit/>
          </a:bodyPr>
          <a:lstStyle/>
          <a:p>
            <a:pPr algn="ctr"/>
            <a:r>
              <a:rPr lang="en-US" sz="2400" b="1" dirty="0">
                <a:solidFill>
                  <a:srgbClr val="606060"/>
                </a:solidFill>
                <a:latin typeface="Arial" panose="020B0604020202020204" pitchFamily="34" charset="0"/>
                <a:cs typeface="Arial" panose="020B0604020202020204" pitchFamily="34" charset="0"/>
              </a:rPr>
              <a:t>For more information about    The Partnership,                                             visit </a:t>
            </a:r>
            <a:r>
              <a:rPr lang="en-US" sz="2400" b="1" u="sng" dirty="0">
                <a:solidFill>
                  <a:srgbClr val="606060"/>
                </a:solidFill>
                <a:latin typeface="Arial" panose="020B0604020202020204" pitchFamily="34" charset="0"/>
                <a:cs typeface="Arial" panose="020B0604020202020204" pitchFamily="34" charset="0"/>
              </a:rPr>
              <a:t>chicookworks</a:t>
            </a:r>
            <a:r>
              <a:rPr lang="en-US" sz="2400" b="1" u="sng" dirty="0">
                <a:solidFill>
                  <a:srgbClr val="606060"/>
                </a:solidFill>
                <a:latin typeface="Arial" panose="020B0604020202020204" pitchFamily="34" charset="0"/>
                <a:cs typeface="Arial" panose="020B0604020202020204" pitchFamily="34" charset="0"/>
                <a:hlinkClick r:id="rId3" action="ppaction://hlinkpres?slideindex=1&amp;slidetitle="/>
              </a:rPr>
              <a:t>.org</a:t>
            </a:r>
            <a:r>
              <a:rPr lang="en-US" sz="2400" b="1" dirty="0">
                <a:solidFill>
                  <a:srgbClr val="606060"/>
                </a:solidFill>
                <a:latin typeface="Arial" panose="020B0604020202020204" pitchFamily="34" charset="0"/>
                <a:cs typeface="Arial" panose="020B0604020202020204" pitchFamily="34" charset="0"/>
              </a:rPr>
              <a:t>,                          call 312.603.0200,                    follow us on social media @ChiCookWorks, or       </a:t>
            </a:r>
            <a:r>
              <a:rPr lang="en-US" sz="2400" dirty="0">
                <a:solidFill>
                  <a:srgbClr val="595959"/>
                </a:solidFill>
                <a:latin typeface="Arial" panose="020B0604020202020204" pitchFamily="34" charset="0"/>
                <a:cs typeface="Arial" panose="020B0604020202020204" pitchFamily="34" charset="0"/>
              </a:rPr>
              <a:t>Subscribe to </a:t>
            </a:r>
            <a:r>
              <a:rPr lang="en-US" sz="2400" b="1" i="1" dirty="0">
                <a:solidFill>
                  <a:srgbClr val="366D8B"/>
                </a:solidFill>
                <a:latin typeface="Arial" panose="020B0604020202020204" pitchFamily="34" charset="0"/>
                <a:cs typeface="Arial" panose="020B0604020202020204" pitchFamily="34" charset="0"/>
              </a:rPr>
              <a:t>In the Works</a:t>
            </a:r>
            <a:r>
              <a:rPr lang="en-US" sz="2400" dirty="0">
                <a:solidFill>
                  <a:srgbClr val="595959"/>
                </a:solidFill>
                <a:latin typeface="Arial" panose="020B0604020202020204" pitchFamily="34" charset="0"/>
                <a:cs typeface="Arial" panose="020B0604020202020204" pitchFamily="34" charset="0"/>
              </a:rPr>
              <a:t>, </a:t>
            </a:r>
            <a:r>
              <a:rPr lang="en-US" sz="2400" dirty="0">
                <a:solidFill>
                  <a:prstClr val="black">
                    <a:lumMod val="50000"/>
                    <a:lumOff val="50000"/>
                  </a:prstClr>
                </a:solidFill>
                <a:latin typeface="Arial" panose="020B0604020202020204" pitchFamily="34" charset="0"/>
                <a:cs typeface="Arial" panose="020B0604020202020204" pitchFamily="34" charset="0"/>
              </a:rPr>
              <a:t>The Partnership’s monthly eNewsletter.</a:t>
            </a:r>
          </a:p>
        </p:txBody>
      </p:sp>
      <p:sp>
        <p:nvSpPr>
          <p:cNvPr id="3" name="TextBox 2"/>
          <p:cNvSpPr txBox="1"/>
          <p:nvPr/>
        </p:nvSpPr>
        <p:spPr>
          <a:xfrm>
            <a:off x="88135" y="1619480"/>
            <a:ext cx="8835528" cy="1569660"/>
          </a:xfrm>
          <a:prstGeom prst="rect">
            <a:avLst/>
          </a:prstGeom>
          <a:noFill/>
        </p:spPr>
        <p:txBody>
          <a:bodyPr wrap="square" rtlCol="0">
            <a:spAutoFit/>
          </a:bodyPr>
          <a:lstStyle/>
          <a:p>
            <a:pPr algn="ctr"/>
            <a:r>
              <a:rPr lang="en-US" sz="3200" b="1" dirty="0">
                <a:solidFill>
                  <a:srgbClr val="366D8B"/>
                </a:solidFill>
                <a:cs typeface="Arial"/>
              </a:rPr>
              <a:t>Connect with the </a:t>
            </a:r>
          </a:p>
          <a:p>
            <a:pPr algn="ctr"/>
            <a:r>
              <a:rPr lang="en-US" sz="3200" b="1" dirty="0">
                <a:solidFill>
                  <a:srgbClr val="366D8B"/>
                </a:solidFill>
                <a:cs typeface="Arial"/>
              </a:rPr>
              <a:t>Chicago Cook Workforce Partnership</a:t>
            </a:r>
          </a:p>
          <a:p>
            <a:pPr algn="ctr"/>
            <a:r>
              <a:rPr lang="en-US" sz="3200" dirty="0">
                <a:solidFill>
                  <a:srgbClr val="366D8B"/>
                </a:solidFill>
                <a:cs typeface="Arial"/>
              </a:rPr>
              <a:t> </a:t>
            </a:r>
          </a:p>
        </p:txBody>
      </p:sp>
    </p:spTree>
    <p:extLst>
      <p:ext uri="{BB962C8B-B14F-4D97-AF65-F5344CB8AC3E}">
        <p14:creationId xmlns:p14="http://schemas.microsoft.com/office/powerpoint/2010/main" val="1161650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42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4" name="Footer Placeholder 3"/>
          <p:cNvSpPr>
            <a:spLocks noGrp="1"/>
          </p:cNvSpPr>
          <p:nvPr>
            <p:ph type="ftr" sz="quarter" idx="11"/>
          </p:nvPr>
        </p:nvSpPr>
        <p:spPr/>
        <p:txBody>
          <a:bodyPr/>
          <a:lstStyle/>
          <a:p>
            <a:r>
              <a:rPr lang="en-US" dirty="0"/>
              <a:t>@ChiCookWorks #ChiCookWorks</a:t>
            </a:r>
          </a:p>
        </p:txBody>
      </p:sp>
      <p:sp>
        <p:nvSpPr>
          <p:cNvPr id="7" name="TextBox 6"/>
          <p:cNvSpPr txBox="1"/>
          <p:nvPr/>
        </p:nvSpPr>
        <p:spPr>
          <a:xfrm>
            <a:off x="189473" y="441330"/>
            <a:ext cx="1850186" cy="553998"/>
          </a:xfrm>
          <a:prstGeom prst="rect">
            <a:avLst/>
          </a:prstGeom>
          <a:noFill/>
        </p:spPr>
        <p:txBody>
          <a:bodyPr wrap="none" rtlCol="0">
            <a:spAutoFit/>
          </a:bodyPr>
          <a:lstStyle/>
          <a:p>
            <a:r>
              <a:rPr lang="en-US" sz="3000" dirty="0">
                <a:solidFill>
                  <a:srgbClr val="366D8B"/>
                </a:solidFill>
                <a:latin typeface="Arial"/>
                <a:cs typeface="Arial"/>
              </a:rPr>
              <a:t>Presenter</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ight Triangle 11"/>
          <p:cNvSpPr/>
          <p:nvPr/>
        </p:nvSpPr>
        <p:spPr>
          <a:xfrm rot="16200000">
            <a:off x="7628588" y="5342584"/>
            <a:ext cx="866632" cy="2164197"/>
          </a:xfrm>
          <a:prstGeom prst="rtTriangle">
            <a:avLst/>
          </a:prstGeom>
          <a:solidFill>
            <a:srgbClr val="366D8B">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48422D9E-BB16-B44A-BA7C-16B284130B2D}"/>
              </a:ext>
            </a:extLst>
          </p:cNvPr>
          <p:cNvSpPr/>
          <p:nvPr/>
        </p:nvSpPr>
        <p:spPr>
          <a:xfrm>
            <a:off x="1420793" y="1886224"/>
            <a:ext cx="6286697" cy="2640723"/>
          </a:xfrm>
          <a:prstGeom prst="rect">
            <a:avLst/>
          </a:prstGeom>
        </p:spPr>
        <p:txBody>
          <a:bodyPr wrap="square" anchor="t">
            <a:spAutoFit/>
          </a:bodyPr>
          <a:lstStyle/>
          <a:p>
            <a:pPr algn="ctr">
              <a:lnSpc>
                <a:spcPct val="90000"/>
              </a:lnSpc>
              <a:spcBef>
                <a:spcPct val="0"/>
              </a:spcBef>
              <a:spcAft>
                <a:spcPct val="0"/>
              </a:spcAft>
            </a:pPr>
            <a:endParaRPr lang="en-US" altLang="en-US" sz="2800" dirty="0">
              <a:solidFill>
                <a:schemeClr val="tx2">
                  <a:lumMod val="65000"/>
                  <a:lumOff val="35000"/>
                </a:schemeClr>
              </a:solidFill>
              <a:latin typeface="Arial" pitchFamily="34" charset="0"/>
              <a:ea typeface="MS PGothic" pitchFamily="34" charset="-128"/>
              <a:cs typeface="Arial" pitchFamily="34" charset="0"/>
            </a:endParaRPr>
          </a:p>
          <a:p>
            <a:pPr algn="ctr">
              <a:lnSpc>
                <a:spcPct val="90000"/>
              </a:lnSpc>
              <a:spcBef>
                <a:spcPct val="0"/>
              </a:spcBef>
              <a:spcAft>
                <a:spcPct val="0"/>
              </a:spcAft>
            </a:pPr>
            <a:r>
              <a:rPr lang="en-US" altLang="en-US" sz="2400" b="1" dirty="0">
                <a:solidFill>
                  <a:schemeClr val="tx2">
                    <a:lumMod val="65000"/>
                    <a:lumOff val="35000"/>
                  </a:schemeClr>
                </a:solidFill>
                <a:ea typeface="MS PGothic"/>
                <a:cs typeface="Arial"/>
              </a:rPr>
              <a:t>Chicago Cook Workforce Partnership</a:t>
            </a:r>
          </a:p>
          <a:p>
            <a:pPr algn="ctr">
              <a:lnSpc>
                <a:spcPct val="90000"/>
              </a:lnSpc>
              <a:spcBef>
                <a:spcPct val="0"/>
              </a:spcBef>
              <a:spcAft>
                <a:spcPct val="0"/>
              </a:spcAft>
            </a:pPr>
            <a:endParaRPr lang="en-US" altLang="en-US" sz="2800" b="1" dirty="0">
              <a:solidFill>
                <a:schemeClr val="tx2">
                  <a:lumMod val="65000"/>
                  <a:lumOff val="35000"/>
                </a:schemeClr>
              </a:solidFill>
              <a:ea typeface="MS PGothic"/>
              <a:cs typeface="Arial"/>
            </a:endParaRPr>
          </a:p>
          <a:p>
            <a:pPr algn="ctr">
              <a:lnSpc>
                <a:spcPct val="90000"/>
              </a:lnSpc>
              <a:spcBef>
                <a:spcPct val="0"/>
              </a:spcBef>
              <a:spcAft>
                <a:spcPct val="0"/>
              </a:spcAft>
            </a:pPr>
            <a:r>
              <a:rPr lang="en-US" altLang="en-US" sz="2400" b="1" dirty="0">
                <a:solidFill>
                  <a:schemeClr val="tx2">
                    <a:lumMod val="65000"/>
                    <a:lumOff val="35000"/>
                  </a:schemeClr>
                </a:solidFill>
                <a:latin typeface="Arial"/>
                <a:ea typeface="MS PGothic"/>
                <a:cs typeface="Arial"/>
              </a:rPr>
              <a:t>Patricia Moore </a:t>
            </a:r>
          </a:p>
          <a:p>
            <a:pPr algn="ctr">
              <a:lnSpc>
                <a:spcPct val="90000"/>
              </a:lnSpc>
              <a:spcBef>
                <a:spcPct val="0"/>
              </a:spcBef>
              <a:spcAft>
                <a:spcPct val="0"/>
              </a:spcAft>
            </a:pPr>
            <a:r>
              <a:rPr lang="en-US" altLang="en-US" sz="2400" dirty="0">
                <a:solidFill>
                  <a:srgbClr val="0070C0"/>
                </a:solidFill>
                <a:latin typeface="Arial" pitchFamily="34" charset="0"/>
                <a:ea typeface="MS PGothic" pitchFamily="34" charset="-128"/>
                <a:cs typeface="Arial" pitchFamily="34" charset="0"/>
              </a:rPr>
              <a:t>Business Relations Specialist</a:t>
            </a:r>
          </a:p>
          <a:p>
            <a:pPr algn="ctr">
              <a:lnSpc>
                <a:spcPct val="90000"/>
              </a:lnSpc>
              <a:spcBef>
                <a:spcPct val="0"/>
              </a:spcBef>
              <a:spcAft>
                <a:spcPct val="0"/>
              </a:spcAft>
            </a:pPr>
            <a:r>
              <a:rPr lang="en-US" altLang="en-US" sz="2400" b="1" dirty="0">
                <a:solidFill>
                  <a:schemeClr val="tx2">
                    <a:lumMod val="65000"/>
                    <a:lumOff val="35000"/>
                  </a:schemeClr>
                </a:solidFill>
                <a:latin typeface="Arial"/>
                <a:ea typeface="MS PGothic"/>
                <a:cs typeface="Arial"/>
              </a:rPr>
              <a:t>(312) 758-3531</a:t>
            </a:r>
            <a:endParaRPr lang="en-US" sz="2400" dirty="0">
              <a:solidFill>
                <a:schemeClr val="tx2">
                  <a:lumMod val="65000"/>
                  <a:lumOff val="35000"/>
                </a:schemeClr>
              </a:solidFill>
              <a:latin typeface="Arial"/>
              <a:ea typeface="MS PGothic"/>
              <a:cs typeface="Arial"/>
            </a:endParaRPr>
          </a:p>
          <a:p>
            <a:pPr algn="ctr">
              <a:lnSpc>
                <a:spcPct val="90000"/>
              </a:lnSpc>
              <a:spcBef>
                <a:spcPct val="0"/>
              </a:spcBef>
              <a:spcAft>
                <a:spcPct val="0"/>
              </a:spcAft>
            </a:pPr>
            <a:r>
              <a:rPr lang="en-US" altLang="en-US" sz="3200" b="1" dirty="0">
                <a:solidFill>
                  <a:schemeClr val="tx2">
                    <a:lumMod val="65000"/>
                    <a:lumOff val="35000"/>
                  </a:schemeClr>
                </a:solidFill>
                <a:latin typeface="Arial"/>
                <a:ea typeface="MS PGothic"/>
                <a:cs typeface="Arial"/>
              </a:rPr>
              <a:t> </a:t>
            </a:r>
            <a:endParaRPr lang="en-US" altLang="en-US" sz="2800" dirty="0">
              <a:solidFill>
                <a:srgbClr val="0070C0"/>
              </a:solidFill>
              <a:latin typeface="Arial" pitchFamily="34" charset="0"/>
              <a:ea typeface="MS PGothic" pitchFamily="34" charset="-128"/>
              <a:cs typeface="Arial" pitchFamily="34" charset="0"/>
            </a:endParaRP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2</a:t>
            </a:fld>
            <a:endParaRPr lang="en-US" dirty="0">
              <a:solidFill>
                <a:schemeClr val="bg1"/>
              </a:solidFill>
            </a:endParaRPr>
          </a:p>
        </p:txBody>
      </p:sp>
    </p:spTree>
    <p:extLst>
      <p:ext uri="{BB962C8B-B14F-4D97-AF65-F5344CB8AC3E}">
        <p14:creationId xmlns:p14="http://schemas.microsoft.com/office/powerpoint/2010/main" val="1471221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42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4" name="Footer Placeholder 3"/>
          <p:cNvSpPr>
            <a:spLocks noGrp="1"/>
          </p:cNvSpPr>
          <p:nvPr>
            <p:ph type="ftr" sz="quarter" idx="11"/>
          </p:nvPr>
        </p:nvSpPr>
        <p:spPr>
          <a:xfrm>
            <a:off x="3123561" y="6467970"/>
            <a:ext cx="2895600" cy="365125"/>
          </a:xfrm>
        </p:spPr>
        <p:txBody>
          <a:bodyPr/>
          <a:lstStyle/>
          <a:p>
            <a:r>
              <a:rPr lang="en-US" dirty="0"/>
              <a:t>@ChiCookWorks #ChiCookWorks</a:t>
            </a:r>
          </a:p>
        </p:txBody>
      </p:sp>
      <p:sp>
        <p:nvSpPr>
          <p:cNvPr id="7" name="TextBox 6"/>
          <p:cNvSpPr txBox="1"/>
          <p:nvPr/>
        </p:nvSpPr>
        <p:spPr>
          <a:xfrm>
            <a:off x="189473" y="441330"/>
            <a:ext cx="4021742" cy="553998"/>
          </a:xfrm>
          <a:prstGeom prst="rect">
            <a:avLst/>
          </a:prstGeom>
          <a:noFill/>
        </p:spPr>
        <p:txBody>
          <a:bodyPr wrap="none" rtlCol="0">
            <a:spAutoFit/>
          </a:bodyPr>
          <a:lstStyle/>
          <a:p>
            <a:r>
              <a:rPr lang="en-US" sz="3000" dirty="0">
                <a:solidFill>
                  <a:srgbClr val="387F95"/>
                </a:solidFill>
                <a:latin typeface="Arial"/>
                <a:cs typeface="Arial"/>
              </a:rPr>
              <a:t>About The Partnership</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ight Triangle 11"/>
          <p:cNvSpPr/>
          <p:nvPr/>
        </p:nvSpPr>
        <p:spPr>
          <a:xfrm rot="16200000">
            <a:off x="7628588" y="5342584"/>
            <a:ext cx="866632" cy="2164197"/>
          </a:xfrm>
          <a:prstGeom prst="rtTriangle">
            <a:avLst/>
          </a:prstGeom>
          <a:solidFill>
            <a:srgbClr val="387F95">
              <a:alpha val="8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87F95"/>
              </a:solidFill>
            </a:endParaRP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3</a:t>
            </a:fld>
            <a:endParaRPr lang="en-US" dirty="0">
              <a:solidFill>
                <a:schemeClr val="bg1"/>
              </a:solidFill>
            </a:endParaRPr>
          </a:p>
        </p:txBody>
      </p:sp>
      <p:sp>
        <p:nvSpPr>
          <p:cNvPr id="11" name="Content Placeholder 2">
            <a:extLst>
              <a:ext uri="{FF2B5EF4-FFF2-40B4-BE49-F238E27FC236}">
                <a16:creationId xmlns:a16="http://schemas.microsoft.com/office/drawing/2014/main" id="{430F1296-260E-864F-A0F5-905FD7FFE66F}"/>
              </a:ext>
            </a:extLst>
          </p:cNvPr>
          <p:cNvSpPr txBox="1">
            <a:spLocks/>
          </p:cNvSpPr>
          <p:nvPr/>
        </p:nvSpPr>
        <p:spPr>
          <a:xfrm>
            <a:off x="189473" y="1139281"/>
            <a:ext cx="8338608" cy="5031897"/>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US" sz="2000" dirty="0">
                <a:solidFill>
                  <a:prstClr val="black">
                    <a:lumMod val="50000"/>
                    <a:lumOff val="50000"/>
                  </a:prstClr>
                </a:solidFill>
                <a:latin typeface="Arial" panose="020B0604020202020204" pitchFamily="34" charset="0"/>
                <a:cs typeface="Arial" panose="020B0604020202020204" pitchFamily="34" charset="0"/>
              </a:rPr>
              <a:t>Created in 2012, The Chicago Cook Workforce Partnership (The Partnership) is an umbrella organization operating the public workforce system in the City of Chicago and Cook County. The Partnership combines federal and philanthropic resources to broaden the reach and impact of workforce development services for both employers and job seekers. </a:t>
            </a:r>
          </a:p>
          <a:p>
            <a:pPr marL="0" indent="0" algn="just">
              <a:buFont typeface="Arial"/>
              <a:buNone/>
            </a:pPr>
            <a:endParaRPr lang="en-US" sz="2000" dirty="0">
              <a:solidFill>
                <a:prstClr val="black">
                  <a:lumMod val="50000"/>
                  <a:lumOff val="50000"/>
                </a:prstClr>
              </a:solidFill>
              <a:latin typeface="Arial" panose="020B0604020202020204" pitchFamily="34" charset="0"/>
              <a:cs typeface="Arial" panose="020B0604020202020204" pitchFamily="34" charset="0"/>
            </a:endParaRPr>
          </a:p>
          <a:p>
            <a:pPr marL="0" indent="0" algn="just">
              <a:buFont typeface="Arial"/>
              <a:buNone/>
            </a:pPr>
            <a:r>
              <a:rPr lang="en-US" sz="2000" dirty="0">
                <a:solidFill>
                  <a:prstClr val="black">
                    <a:lumMod val="50000"/>
                    <a:lumOff val="50000"/>
                  </a:prstClr>
                </a:solidFill>
                <a:latin typeface="Arial" panose="020B0604020202020204" pitchFamily="34" charset="0"/>
                <a:cs typeface="Arial" panose="020B0604020202020204" pitchFamily="34" charset="0"/>
              </a:rPr>
              <a:t>As the largest workforce development system in the nation, The Partnership has helped place more than 60,000 individuals in employment, collaborated with more than 2,000 employers and administers more than $200 million in federal and philanthropic funds. The Partnership’s network of 53 community-based organizations, 10 American Job Centers, and sector-driven workforce centers serve 132 municipalities. </a:t>
            </a:r>
          </a:p>
          <a:p>
            <a:pPr marL="0" indent="0" algn="just">
              <a:buFont typeface="Arial"/>
              <a:buNone/>
            </a:pPr>
            <a:endParaRPr lang="en-US" sz="2000" dirty="0">
              <a:solidFill>
                <a:prstClr val="black">
                  <a:lumMod val="50000"/>
                  <a:lumOff val="50000"/>
                </a:prstClr>
              </a:solidFill>
              <a:latin typeface="Arial" panose="020B0604020202020204" pitchFamily="34" charset="0"/>
              <a:cs typeface="Arial" panose="020B0604020202020204" pitchFamily="34" charset="0"/>
            </a:endParaRPr>
          </a:p>
          <a:p>
            <a:pPr marL="0" indent="0" algn="just">
              <a:buFont typeface="Arial"/>
              <a:buNone/>
            </a:pPr>
            <a:r>
              <a:rPr lang="en-US" sz="2000" dirty="0">
                <a:solidFill>
                  <a:prstClr val="black">
                    <a:lumMod val="50000"/>
                    <a:lumOff val="50000"/>
                  </a:prstClr>
                </a:solidFill>
                <a:latin typeface="Arial" panose="020B0604020202020204" pitchFamily="34" charset="0"/>
                <a:cs typeface="Arial" panose="020B0604020202020204" pitchFamily="34" charset="0"/>
              </a:rPr>
              <a:t>Focusing on the region’s labor market, The Partnership provides training, business services, career coaching and data analysis, in the following high-growth and high-demand industries: </a:t>
            </a:r>
          </a:p>
          <a:p>
            <a:pPr marL="800100" lvl="2" indent="0">
              <a:spcAft>
                <a:spcPts val="2000"/>
              </a:spcAft>
              <a:buNone/>
            </a:pPr>
            <a:br>
              <a:rPr lang="en-US" sz="1700" dirty="0"/>
            </a:br>
            <a:br>
              <a:rPr lang="en-US" sz="1700" dirty="0"/>
            </a:br>
            <a:r>
              <a:rPr lang="en-US" sz="2000" dirty="0"/>
              <a:t>Business and Professional Services</a:t>
            </a:r>
            <a:br>
              <a:rPr lang="en-US" sz="2000" dirty="0"/>
            </a:br>
            <a:br>
              <a:rPr lang="en-US" sz="2000" dirty="0"/>
            </a:br>
            <a:br>
              <a:rPr lang="en-US" sz="2000" dirty="0"/>
            </a:br>
            <a:r>
              <a:rPr lang="en-US" sz="2000" dirty="0"/>
              <a:t>Healthcare</a:t>
            </a:r>
            <a:br>
              <a:rPr lang="en-US" sz="2000" dirty="0"/>
            </a:br>
            <a:br>
              <a:rPr lang="en-US" sz="2000" dirty="0"/>
            </a:br>
            <a:r>
              <a:rPr lang="en-US" sz="2000" dirty="0"/>
              <a:t>Retail, Culinary, and Hospitality</a:t>
            </a:r>
            <a:br>
              <a:rPr lang="en-US" sz="2000" dirty="0"/>
            </a:br>
            <a:br>
              <a:rPr lang="en-US" sz="2000" dirty="0"/>
            </a:br>
            <a:br>
              <a:rPr lang="en-US" sz="2000" dirty="0"/>
            </a:br>
            <a:r>
              <a:rPr lang="en-US" sz="2000" dirty="0"/>
              <a:t>Information Technology</a:t>
            </a:r>
            <a:endParaRPr lang="en-US" sz="1900" dirty="0">
              <a:solidFill>
                <a:prstClr val="black">
                  <a:lumMod val="50000"/>
                  <a:lumOff val="50000"/>
                </a:prstClr>
              </a:solidFill>
              <a:latin typeface="Arial" panose="020B0604020202020204" pitchFamily="34" charset="0"/>
              <a:cs typeface="Arial" panose="020B0604020202020204" pitchFamily="34" charset="0"/>
            </a:endParaRPr>
          </a:p>
          <a:p>
            <a:pPr marL="0" indent="0" algn="ctr">
              <a:buFont typeface="Arial"/>
              <a:buNone/>
            </a:pPr>
            <a:r>
              <a:rPr lang="en-US" sz="1900" b="1" dirty="0">
                <a:solidFill>
                  <a:srgbClr val="606060"/>
                </a:solidFill>
                <a:latin typeface="Arial" panose="020B0604020202020204" pitchFamily="34" charset="0"/>
                <a:cs typeface="Arial" panose="020B0604020202020204" pitchFamily="34" charset="0"/>
              </a:rPr>
              <a:t>For more information about The Partnership, visit workforceboard.org call 312.603.0200, follow us on social media @ChiCookWorks, or </a:t>
            </a:r>
            <a:r>
              <a:rPr lang="en-US" sz="1900" dirty="0">
                <a:solidFill>
                  <a:srgbClr val="595959"/>
                </a:solidFill>
                <a:latin typeface="Arial" panose="020B0604020202020204" pitchFamily="34" charset="0"/>
                <a:cs typeface="Arial" panose="020B0604020202020204" pitchFamily="34" charset="0"/>
              </a:rPr>
              <a:t>Subscribe to </a:t>
            </a:r>
            <a:r>
              <a:rPr lang="en-US" sz="1900" dirty="0">
                <a:solidFill>
                  <a:srgbClr val="366D8B"/>
                </a:solidFill>
                <a:latin typeface="Arial" panose="020B0604020202020204" pitchFamily="34" charset="0"/>
                <a:cs typeface="Arial" panose="020B0604020202020204" pitchFamily="34" charset="0"/>
              </a:rPr>
              <a:t>In the Works</a:t>
            </a:r>
            <a:r>
              <a:rPr lang="en-US" sz="1900" dirty="0">
                <a:solidFill>
                  <a:srgbClr val="595959"/>
                </a:solidFill>
                <a:latin typeface="Arial" panose="020B0604020202020204" pitchFamily="34" charset="0"/>
                <a:cs typeface="Arial" panose="020B0604020202020204" pitchFamily="34" charset="0"/>
              </a:rPr>
              <a:t>, </a:t>
            </a:r>
            <a:r>
              <a:rPr lang="en-US" sz="1900" dirty="0">
                <a:solidFill>
                  <a:prstClr val="black">
                    <a:lumMod val="50000"/>
                    <a:lumOff val="50000"/>
                  </a:prstClr>
                </a:solidFill>
                <a:latin typeface="Arial" panose="020B0604020202020204" pitchFamily="34" charset="0"/>
                <a:cs typeface="Arial" panose="020B0604020202020204" pitchFamily="34" charset="0"/>
              </a:rPr>
              <a:t>The Partnership’s monthly eNewsletter.</a:t>
            </a:r>
          </a:p>
          <a:p>
            <a:pPr marL="0" indent="0" algn="ctr">
              <a:buFont typeface="Arial"/>
              <a:buNone/>
            </a:pPr>
            <a:endParaRPr lang="en-US" sz="1800" b="1" dirty="0">
              <a:solidFill>
                <a:srgbClr val="606060"/>
              </a:solidFill>
              <a:latin typeface="Arial" panose="020B0604020202020204" pitchFamily="34" charset="0"/>
              <a:cs typeface="Arial" panose="020B0604020202020204" pitchFamily="34" charset="0"/>
            </a:endParaRPr>
          </a:p>
          <a:p>
            <a:pPr marL="0" indent="0">
              <a:buFont typeface="Arial"/>
              <a:buNone/>
            </a:pPr>
            <a:endParaRPr lang="en-US" sz="1800" dirty="0">
              <a:solidFill>
                <a:srgbClr val="595959"/>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C972729D-F370-194D-BD08-F7C7852E1B12}"/>
              </a:ext>
            </a:extLst>
          </p:cNvPr>
          <p:cNvGrpSpPr/>
          <p:nvPr/>
        </p:nvGrpSpPr>
        <p:grpSpPr>
          <a:xfrm>
            <a:off x="2784226" y="6171178"/>
            <a:ext cx="3981638" cy="228600"/>
            <a:chOff x="1936894" y="2822386"/>
            <a:chExt cx="5308850" cy="230836"/>
          </a:xfrm>
        </p:grpSpPr>
        <p:pic>
          <p:nvPicPr>
            <p:cNvPr id="14" name="Picture 13" descr="https://cdn-images.mailchimp.com/icons/social-block-v2/color-facebook-48.png">
              <a:hlinkClick r:id="rId3" tgtFrame="_blank"/>
              <a:extLst>
                <a:ext uri="{FF2B5EF4-FFF2-40B4-BE49-F238E27FC236}">
                  <a16:creationId xmlns:a16="http://schemas.microsoft.com/office/drawing/2014/main" id="{A9411898-2A16-DC4E-8C78-03827134D99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008471" y="2827797"/>
              <a:ext cx="225425" cy="222899"/>
            </a:xfrm>
            <a:prstGeom prst="rect">
              <a:avLst/>
            </a:prstGeom>
            <a:noFill/>
            <a:ln>
              <a:noFill/>
            </a:ln>
          </p:spPr>
        </p:pic>
        <p:pic>
          <p:nvPicPr>
            <p:cNvPr id="15" name="Picture 14" descr="https://cdn-images.mailchimp.com/icons/social-block-v2/color-instagram-48.png">
              <a:hlinkClick r:id="rId5" tgtFrame="_blank"/>
              <a:extLst>
                <a:ext uri="{FF2B5EF4-FFF2-40B4-BE49-F238E27FC236}">
                  <a16:creationId xmlns:a16="http://schemas.microsoft.com/office/drawing/2014/main" id="{8AEAC649-E64D-9644-AB79-F346561E8B3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975476" y="2822386"/>
              <a:ext cx="225425" cy="225425"/>
            </a:xfrm>
            <a:prstGeom prst="rect">
              <a:avLst/>
            </a:prstGeom>
            <a:noFill/>
            <a:ln>
              <a:noFill/>
            </a:ln>
          </p:spPr>
        </p:pic>
        <p:pic>
          <p:nvPicPr>
            <p:cNvPr id="16" name="Picture 15" descr="https://cdn-images.mailchimp.com/icons/social-block-v2/color-linkedin-48.png">
              <a:hlinkClick r:id="rId7" tgtFrame="_blank"/>
              <a:extLst>
                <a:ext uri="{FF2B5EF4-FFF2-40B4-BE49-F238E27FC236}">
                  <a16:creationId xmlns:a16="http://schemas.microsoft.com/office/drawing/2014/main" id="{9C80451C-9D8A-D942-A831-84021CE6D84E}"/>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4966993" y="2825271"/>
              <a:ext cx="225425" cy="225425"/>
            </a:xfrm>
            <a:prstGeom prst="rect">
              <a:avLst/>
            </a:prstGeom>
            <a:noFill/>
            <a:ln>
              <a:noFill/>
            </a:ln>
          </p:spPr>
        </p:pic>
        <p:pic>
          <p:nvPicPr>
            <p:cNvPr id="17" name="Picture 16" descr="https://cdn-images.mailchimp.com/icons/social-block-v2/color-link-48.png">
              <a:hlinkClick r:id="rId9" tgtFrame="_blank"/>
              <a:extLst>
                <a:ext uri="{FF2B5EF4-FFF2-40B4-BE49-F238E27FC236}">
                  <a16:creationId xmlns:a16="http://schemas.microsoft.com/office/drawing/2014/main" id="{45F31F28-7EB0-9A43-BDDD-BC9CE6A6FC15}"/>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5979745" y="2827797"/>
              <a:ext cx="225425" cy="225425"/>
            </a:xfrm>
            <a:prstGeom prst="rect">
              <a:avLst/>
            </a:prstGeom>
            <a:noFill/>
            <a:ln>
              <a:noFill/>
            </a:ln>
          </p:spPr>
        </p:pic>
        <p:pic>
          <p:nvPicPr>
            <p:cNvPr id="18" name="Picture 17" descr="https://cdn-images.mailchimp.com/icons/social-block-v2/color-forwardtofriend-48.png">
              <a:hlinkClick r:id="rId11" tgtFrame="_blank"/>
              <a:extLst>
                <a:ext uri="{FF2B5EF4-FFF2-40B4-BE49-F238E27FC236}">
                  <a16:creationId xmlns:a16="http://schemas.microsoft.com/office/drawing/2014/main" id="{FB04B92B-A664-B442-B2F0-AAC15B2BC529}"/>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7020319" y="2827797"/>
              <a:ext cx="225425" cy="225425"/>
            </a:xfrm>
            <a:prstGeom prst="rect">
              <a:avLst/>
            </a:prstGeom>
            <a:noFill/>
            <a:ln>
              <a:noFill/>
            </a:ln>
          </p:spPr>
        </p:pic>
        <p:pic>
          <p:nvPicPr>
            <p:cNvPr id="19" name="Picture 8" descr="Description: https://cdn-images.mailchimp.com/icons/social-block-v2/color-twitter-48.png">
              <a:hlinkClick r:id="rId13"/>
              <a:extLst>
                <a:ext uri="{FF2B5EF4-FFF2-40B4-BE49-F238E27FC236}">
                  <a16:creationId xmlns:a16="http://schemas.microsoft.com/office/drawing/2014/main" id="{A05F1270-F9E3-3840-B26E-EAE263628C3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36894" y="2825270"/>
              <a:ext cx="223838" cy="22383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486DD13B-70E6-7E45-8FE7-30FDD8E6080D}"/>
              </a:ext>
            </a:extLst>
          </p:cNvPr>
          <p:cNvSpPr txBox="1"/>
          <p:nvPr/>
        </p:nvSpPr>
        <p:spPr>
          <a:xfrm>
            <a:off x="4148280" y="3759734"/>
            <a:ext cx="4538520" cy="1426031"/>
          </a:xfrm>
          <a:prstGeom prst="rect">
            <a:avLst/>
          </a:prstGeom>
          <a:noFill/>
        </p:spPr>
        <p:txBody>
          <a:bodyPr wrap="square" rtlCol="0">
            <a:spAutoFit/>
          </a:bodyPr>
          <a:lstStyle/>
          <a:p>
            <a:pPr marL="800100" lvl="2" indent="0">
              <a:spcAft>
                <a:spcPts val="2000"/>
              </a:spcAft>
              <a:buNone/>
            </a:pPr>
            <a:br>
              <a:rPr lang="en-US" sz="1400" dirty="0"/>
            </a:br>
            <a:r>
              <a:rPr lang="en-US" sz="1400" dirty="0"/>
              <a:t>Manufacturing</a:t>
            </a:r>
            <a:br>
              <a:rPr lang="en-US" sz="1400" dirty="0"/>
            </a:br>
            <a:br>
              <a:rPr lang="en-US" sz="1400" dirty="0"/>
            </a:br>
            <a:r>
              <a:rPr lang="en-US" sz="1400" dirty="0"/>
              <a:t>Transportation, Distribution, and Logistics</a:t>
            </a:r>
          </a:p>
          <a:p>
            <a:pPr marL="800100" lvl="2" indent="0">
              <a:spcAft>
                <a:spcPts val="2000"/>
              </a:spcAft>
              <a:buNone/>
            </a:pPr>
            <a:r>
              <a:rPr lang="en-US" sz="1400" dirty="0"/>
              <a:t>Construction</a:t>
            </a:r>
          </a:p>
        </p:txBody>
      </p:sp>
      <p:pic>
        <p:nvPicPr>
          <p:cNvPr id="20" name="Picture 11" descr="C:\Users\TerriZhu\Desktop\construction.png">
            <a:extLst>
              <a:ext uri="{FF2B5EF4-FFF2-40B4-BE49-F238E27FC236}">
                <a16:creationId xmlns:a16="http://schemas.microsoft.com/office/drawing/2014/main" id="{81ACC40C-A853-694B-BD3F-2F3F7C77F98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82871" y="4774247"/>
            <a:ext cx="498133" cy="49813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9" descr="C:\Users\TerriZhu\Desktop\manufacturing.png">
            <a:extLst>
              <a:ext uri="{FF2B5EF4-FFF2-40B4-BE49-F238E27FC236}">
                <a16:creationId xmlns:a16="http://schemas.microsoft.com/office/drawing/2014/main" id="{4B00CF20-21EE-B440-8D6B-53314F93AC82}"/>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20017" r="12959"/>
          <a:stretch/>
        </p:blipFill>
        <p:spPr bwMode="auto">
          <a:xfrm>
            <a:off x="4490173" y="3929310"/>
            <a:ext cx="483530" cy="44961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C:\Users\TerriZhu\Desktop\TDL.png">
            <a:extLst>
              <a:ext uri="{FF2B5EF4-FFF2-40B4-BE49-F238E27FC236}">
                <a16:creationId xmlns:a16="http://schemas.microsoft.com/office/drawing/2014/main" id="{0918BE15-71ED-1046-A2A8-0FDB75788F7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25968" y="4396475"/>
            <a:ext cx="411940" cy="41194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Users\TerriZhu\Desktop\healthcare.png">
            <a:extLst>
              <a:ext uri="{FF2B5EF4-FFF2-40B4-BE49-F238E27FC236}">
                <a16:creationId xmlns:a16="http://schemas.microsoft.com/office/drawing/2014/main" id="{4C0B8E4C-80E6-5149-9286-163EC02C213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9053" y="4166791"/>
            <a:ext cx="523692" cy="52369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TerriZhu\Desktop\businss.png">
            <a:extLst>
              <a:ext uri="{FF2B5EF4-FFF2-40B4-BE49-F238E27FC236}">
                <a16:creationId xmlns:a16="http://schemas.microsoft.com/office/drawing/2014/main" id="{F6C44754-C1B8-DD4F-9608-86CAF0D0D2F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3604" y="3731070"/>
            <a:ext cx="458472" cy="45847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C:\Users\TerriZhu\Desktop\retail.png">
            <a:extLst>
              <a:ext uri="{FF2B5EF4-FFF2-40B4-BE49-F238E27FC236}">
                <a16:creationId xmlns:a16="http://schemas.microsoft.com/office/drawing/2014/main" id="{8B549908-05B4-2B46-984C-8931DC3EA27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1203" y="4628333"/>
            <a:ext cx="413276" cy="4132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C:\Users\TerriZhu\Desktop\IT.jpeg">
            <a:extLst>
              <a:ext uri="{FF2B5EF4-FFF2-40B4-BE49-F238E27FC236}">
                <a16:creationId xmlns:a16="http://schemas.microsoft.com/office/drawing/2014/main" id="{2DFCB90D-714F-2B4D-A126-504907BCCA4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1203" y="5041609"/>
            <a:ext cx="461542" cy="461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42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42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4" name="Footer Placeholder 3"/>
          <p:cNvSpPr>
            <a:spLocks noGrp="1"/>
          </p:cNvSpPr>
          <p:nvPr>
            <p:ph type="ftr" sz="quarter" idx="11"/>
          </p:nvPr>
        </p:nvSpPr>
        <p:spPr/>
        <p:txBody>
          <a:bodyPr/>
          <a:lstStyle/>
          <a:p>
            <a:r>
              <a:rPr lang="en-US" dirty="0"/>
              <a:t>@ChiCookWorks #ChiCookWorks</a:t>
            </a:r>
          </a:p>
        </p:txBody>
      </p:sp>
      <p:sp>
        <p:nvSpPr>
          <p:cNvPr id="7" name="TextBox 6"/>
          <p:cNvSpPr txBox="1"/>
          <p:nvPr/>
        </p:nvSpPr>
        <p:spPr>
          <a:xfrm>
            <a:off x="189473" y="441330"/>
            <a:ext cx="2683748" cy="553998"/>
          </a:xfrm>
          <a:prstGeom prst="rect">
            <a:avLst/>
          </a:prstGeom>
          <a:noFill/>
        </p:spPr>
        <p:txBody>
          <a:bodyPr wrap="none" rtlCol="0">
            <a:spAutoFit/>
          </a:bodyPr>
          <a:lstStyle/>
          <a:p>
            <a:r>
              <a:rPr lang="en-US" sz="3000" dirty="0">
                <a:solidFill>
                  <a:srgbClr val="366D8B"/>
                </a:solidFill>
                <a:latin typeface="Arial"/>
                <a:cs typeface="Arial"/>
              </a:rPr>
              <a:t>Our Motivation</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ight Triangle 11"/>
          <p:cNvSpPr/>
          <p:nvPr/>
        </p:nvSpPr>
        <p:spPr>
          <a:xfrm rot="16200000">
            <a:off x="7628588" y="5342584"/>
            <a:ext cx="866632" cy="2164197"/>
          </a:xfrm>
          <a:prstGeom prst="rtTriangle">
            <a:avLst/>
          </a:prstGeom>
          <a:solidFill>
            <a:srgbClr val="366D8B">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9" name="Content Placeholder 2">
            <a:extLst>
              <a:ext uri="{FF2B5EF4-FFF2-40B4-BE49-F238E27FC236}">
                <a16:creationId xmlns:a16="http://schemas.microsoft.com/office/drawing/2014/main" id="{C26E1056-3EEE-2742-9E50-36DCDF026339}"/>
              </a:ext>
            </a:extLst>
          </p:cNvPr>
          <p:cNvSpPr txBox="1">
            <a:spLocks/>
          </p:cNvSpPr>
          <p:nvPr/>
        </p:nvSpPr>
        <p:spPr>
          <a:xfrm>
            <a:off x="457200" y="1450975"/>
            <a:ext cx="7677150" cy="472122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defRPr/>
            </a:pPr>
            <a:r>
              <a:rPr lang="en-US" sz="2400" b="1" dirty="0">
                <a:solidFill>
                  <a:srgbClr val="366D8B"/>
                </a:solidFill>
                <a:latin typeface="Arial"/>
                <a:cs typeface="Arial"/>
              </a:rPr>
              <a:t>Vision</a:t>
            </a:r>
            <a:endParaRPr lang="en-US" sz="2400" b="1" dirty="0">
              <a:solidFill>
                <a:srgbClr val="387F95"/>
              </a:solidFill>
              <a:latin typeface="Arial" pitchFamily="34" charset="0"/>
              <a:ea typeface="ＭＳ Ｐゴシック" charset="0"/>
              <a:cs typeface="Arial" pitchFamily="34" charset="0"/>
            </a:endParaRPr>
          </a:p>
          <a:p>
            <a:pPr lvl="1" algn="l">
              <a:buFont typeface="Wingdings" pitchFamily="2" charset="2"/>
              <a:buNone/>
              <a:defRPr/>
            </a:pPr>
            <a:r>
              <a:rPr lang="en-US" sz="2000" dirty="0">
                <a:solidFill>
                  <a:schemeClr val="accent4">
                    <a:lumMod val="75000"/>
                  </a:schemeClr>
                </a:solidFill>
                <a:latin typeface="Arial" pitchFamily="34" charset="0"/>
                <a:ea typeface="ＭＳ Ｐゴシック" charset="0"/>
                <a:cs typeface="Arial" pitchFamily="34" charset="0"/>
              </a:rPr>
              <a:t>Every person has the opportunity to build a career; every business has the talent to grow and compete in a global economy.</a:t>
            </a:r>
          </a:p>
          <a:p>
            <a:pPr algn="l">
              <a:buFont typeface="Arial" charset="0"/>
              <a:buNone/>
              <a:defRPr/>
            </a:pPr>
            <a:r>
              <a:rPr lang="en-US" sz="2400" b="1" dirty="0">
                <a:solidFill>
                  <a:srgbClr val="366D8B"/>
                </a:solidFill>
                <a:latin typeface="Arial" pitchFamily="34" charset="0"/>
                <a:ea typeface="ＭＳ Ｐゴシック" charset="0"/>
                <a:cs typeface="Arial" pitchFamily="34" charset="0"/>
              </a:rPr>
              <a:t>Mission</a:t>
            </a:r>
          </a:p>
          <a:p>
            <a:pPr lvl="1" algn="l">
              <a:buClr>
                <a:schemeClr val="accent4">
                  <a:lumMod val="75000"/>
                </a:schemeClr>
              </a:buClr>
              <a:buFont typeface="Wingdings" pitchFamily="2" charset="2"/>
              <a:buNone/>
              <a:defRPr/>
            </a:pPr>
            <a:r>
              <a:rPr lang="en-US" sz="2000" dirty="0">
                <a:solidFill>
                  <a:schemeClr val="accent4">
                    <a:lumMod val="75000"/>
                  </a:schemeClr>
                </a:solidFill>
                <a:latin typeface="Arial" pitchFamily="34" charset="0"/>
                <a:ea typeface="ＭＳ Ｐゴシック" charset="0"/>
                <a:cs typeface="Arial" pitchFamily="34" charset="0"/>
              </a:rPr>
              <a:t>To create, promote, and effectively manage a network of workforce development organizations that:</a:t>
            </a:r>
          </a:p>
          <a:p>
            <a:pPr lvl="1" algn="l">
              <a:buClr>
                <a:schemeClr val="accent4">
                  <a:lumMod val="75000"/>
                </a:schemeClr>
              </a:buClr>
              <a:defRPr/>
            </a:pPr>
            <a:endParaRPr lang="en-US" sz="500" dirty="0">
              <a:solidFill>
                <a:schemeClr val="accent4">
                  <a:lumMod val="75000"/>
                </a:schemeClr>
              </a:solidFill>
              <a:latin typeface="Arial" pitchFamily="34" charset="0"/>
              <a:ea typeface="ＭＳ Ｐゴシック" charset="0"/>
              <a:cs typeface="Arial" pitchFamily="34" charset="0"/>
            </a:endParaRPr>
          </a:p>
          <a:p>
            <a:pPr marL="800100" lvl="1" indent="-342900" algn="l">
              <a:buClr>
                <a:schemeClr val="accent4">
                  <a:lumMod val="75000"/>
                </a:schemeClr>
              </a:buClr>
              <a:buFont typeface="Wingdings" charset="2"/>
              <a:buChar char="Ø"/>
              <a:defRPr/>
            </a:pPr>
            <a:r>
              <a:rPr lang="en-US" sz="2000" dirty="0">
                <a:solidFill>
                  <a:schemeClr val="accent4">
                    <a:lumMod val="75000"/>
                  </a:schemeClr>
                </a:solidFill>
                <a:latin typeface="Arial" pitchFamily="34" charset="0"/>
                <a:ea typeface="ＭＳ Ｐゴシック" charset="0"/>
                <a:cs typeface="Arial" pitchFamily="34" charset="0"/>
              </a:rPr>
              <a:t>Designs innovative solutions to address business needs, and,</a:t>
            </a:r>
          </a:p>
          <a:p>
            <a:pPr marL="800100" lvl="1" indent="-342900" algn="l">
              <a:buClr>
                <a:schemeClr val="accent4">
                  <a:lumMod val="75000"/>
                </a:schemeClr>
              </a:buClr>
              <a:buFont typeface="Wingdings" charset="2"/>
              <a:buChar char="Ø"/>
              <a:defRPr/>
            </a:pPr>
            <a:r>
              <a:rPr lang="en-US" sz="2000" dirty="0">
                <a:solidFill>
                  <a:schemeClr val="accent4">
                    <a:lumMod val="75000"/>
                  </a:schemeClr>
                </a:solidFill>
                <a:latin typeface="Arial" pitchFamily="34" charset="0"/>
                <a:ea typeface="ＭＳ Ｐゴシック" charset="0"/>
                <a:cs typeface="Arial" pitchFamily="34" charset="0"/>
              </a:rPr>
              <a:t>Prepares individuals for, and connects them to, career opportunities</a:t>
            </a:r>
          </a:p>
          <a:p>
            <a:pPr algn="l">
              <a:buFont typeface="Wingdings" charset="0"/>
              <a:buChar char="Ø"/>
              <a:defRPr/>
            </a:pPr>
            <a:endParaRPr lang="en-US" dirty="0">
              <a:latin typeface="Arial" pitchFamily="34" charset="0"/>
              <a:ea typeface="ＭＳ Ｐゴシック" charset="0"/>
              <a:cs typeface="Arial" pitchFamily="34" charset="0"/>
            </a:endParaRP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4</a:t>
            </a:fld>
            <a:endParaRPr lang="en-US" dirty="0">
              <a:solidFill>
                <a:schemeClr val="bg1"/>
              </a:solidFill>
            </a:endParaRPr>
          </a:p>
        </p:txBody>
      </p:sp>
    </p:spTree>
    <p:extLst>
      <p:ext uri="{BB962C8B-B14F-4D97-AF65-F5344CB8AC3E}">
        <p14:creationId xmlns:p14="http://schemas.microsoft.com/office/powerpoint/2010/main" val="3279723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ight Triangle 31"/>
          <p:cNvSpPr/>
          <p:nvPr/>
        </p:nvSpPr>
        <p:spPr>
          <a:xfrm rot="16200000">
            <a:off x="7619566" y="5313554"/>
            <a:ext cx="866632" cy="2164197"/>
          </a:xfrm>
          <a:prstGeom prst="rtTriangle">
            <a:avLst/>
          </a:prstGeom>
          <a:solidFill>
            <a:srgbClr val="366D8B">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5</a:t>
            </a:fld>
            <a:endParaRPr lang="en-US" dirty="0">
              <a:solidFill>
                <a:schemeClr val="bg1"/>
              </a:solidFill>
            </a:endParaRPr>
          </a:p>
        </p:txBody>
      </p:sp>
      <p:sp>
        <p:nvSpPr>
          <p:cNvPr id="7" name="TextBox 6"/>
          <p:cNvSpPr txBox="1"/>
          <p:nvPr/>
        </p:nvSpPr>
        <p:spPr>
          <a:xfrm>
            <a:off x="189473" y="441330"/>
            <a:ext cx="3175869" cy="553998"/>
          </a:xfrm>
          <a:prstGeom prst="rect">
            <a:avLst/>
          </a:prstGeom>
          <a:noFill/>
        </p:spPr>
        <p:txBody>
          <a:bodyPr wrap="none" rtlCol="0">
            <a:spAutoFit/>
          </a:bodyPr>
          <a:lstStyle/>
          <a:p>
            <a:r>
              <a:rPr lang="en-US" sz="3000" dirty="0">
                <a:solidFill>
                  <a:srgbClr val="366D8B"/>
                </a:solidFill>
                <a:cs typeface="Arial"/>
              </a:rPr>
              <a:t>System Overview</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alphaModFix amt="27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22" name="Rectangle 21"/>
          <p:cNvSpPr/>
          <p:nvPr/>
        </p:nvSpPr>
        <p:spPr>
          <a:xfrm>
            <a:off x="1193175" y="4016560"/>
            <a:ext cx="1409073" cy="1298390"/>
          </a:xfrm>
          <a:prstGeom prst="rect">
            <a:avLst/>
          </a:prstGeom>
          <a:solidFill>
            <a:sysClr val="window" lastClr="FFFFFF"/>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Verdana"/>
              <a:ea typeface="+mn-ea"/>
              <a:cs typeface="+mn-cs"/>
            </a:endParaRPr>
          </a:p>
        </p:txBody>
      </p:sp>
      <p:sp>
        <p:nvSpPr>
          <p:cNvPr id="26" name="TextBox 25"/>
          <p:cNvSpPr txBox="1"/>
          <p:nvPr/>
        </p:nvSpPr>
        <p:spPr>
          <a:xfrm>
            <a:off x="6605971" y="5187969"/>
            <a:ext cx="179726" cy="349619"/>
          </a:xfrm>
          <a:prstGeom prst="rect">
            <a:avLst/>
          </a:prstGeom>
          <a:noFill/>
        </p:spPr>
        <p:txBody>
          <a:bodyPr wrap="square" rtlCol="0">
            <a:spAutoFit/>
          </a:bodyPr>
          <a:lstStyle/>
          <a:p>
            <a:endParaRPr lang="en-US" dirty="0"/>
          </a:p>
        </p:txBody>
      </p:sp>
      <p:graphicFrame>
        <p:nvGraphicFramePr>
          <p:cNvPr id="10" name="Diagram 9"/>
          <p:cNvGraphicFramePr/>
          <p:nvPr>
            <p:extLst>
              <p:ext uri="{D42A27DB-BD31-4B8C-83A1-F6EECF244321}">
                <p14:modId xmlns:p14="http://schemas.microsoft.com/office/powerpoint/2010/main" val="1140611716"/>
              </p:ext>
            </p:extLst>
          </p:nvPr>
        </p:nvGraphicFramePr>
        <p:xfrm>
          <a:off x="2394280" y="980665"/>
          <a:ext cx="3188390" cy="4388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9" name="Diagram 28"/>
          <p:cNvGraphicFramePr/>
          <p:nvPr>
            <p:extLst>
              <p:ext uri="{D42A27DB-BD31-4B8C-83A1-F6EECF244321}">
                <p14:modId xmlns:p14="http://schemas.microsoft.com/office/powerpoint/2010/main" val="1625235096"/>
              </p:ext>
            </p:extLst>
          </p:nvPr>
        </p:nvGraphicFramePr>
        <p:xfrm>
          <a:off x="3634989" y="799887"/>
          <a:ext cx="3188390" cy="43880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6" name="Picture 2" descr="C:\Users\TerriZhu\Desktop\training.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2282" y="3067862"/>
            <a:ext cx="1212550" cy="12125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erriZhu\Desktop\career coach.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3617" y="4726679"/>
            <a:ext cx="1708481" cy="92258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TerriZhu\Desktop\employer.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18693" y="1291386"/>
            <a:ext cx="1222533" cy="12225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TerriZhu\Desktop\job seeker.png"/>
          <p:cNvPicPr>
            <a:picLocks noChangeAspect="1" noChangeArrowheads="1"/>
          </p:cNvPicPr>
          <p:nvPr/>
        </p:nvPicPr>
        <p:blipFill rotWithShape="1">
          <a:blip r:embed="rId16">
            <a:extLst>
              <a:ext uri="{28A0092B-C50C-407E-A947-70E740481C1C}">
                <a14:useLocalDpi xmlns:a14="http://schemas.microsoft.com/office/drawing/2010/main" val="0"/>
              </a:ext>
            </a:extLst>
          </a:blip>
          <a:srcRect l="15136" r="13886" b="37964"/>
          <a:stretch/>
        </p:blipFill>
        <p:spPr bwMode="auto">
          <a:xfrm>
            <a:off x="447686" y="1120791"/>
            <a:ext cx="2157783" cy="161432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TerriZhu\Desktop\business services.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424284" y="3143173"/>
            <a:ext cx="1191262" cy="119126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087143" y="2460632"/>
            <a:ext cx="1529114" cy="307777"/>
          </a:xfrm>
          <a:prstGeom prst="rect">
            <a:avLst/>
          </a:prstGeom>
          <a:noFill/>
        </p:spPr>
        <p:txBody>
          <a:bodyPr wrap="square" rtlCol="0">
            <a:spAutoFit/>
          </a:bodyPr>
          <a:lstStyle/>
          <a:p>
            <a:pPr algn="ctr"/>
            <a:r>
              <a:rPr lang="en-US" sz="1400" b="1" dirty="0">
                <a:solidFill>
                  <a:srgbClr val="5C8E26"/>
                </a:solidFill>
              </a:rPr>
              <a:t>Employer</a:t>
            </a:r>
          </a:p>
        </p:txBody>
      </p:sp>
      <p:sp>
        <p:nvSpPr>
          <p:cNvPr id="31" name="TextBox 30"/>
          <p:cNvSpPr txBox="1"/>
          <p:nvPr/>
        </p:nvSpPr>
        <p:spPr>
          <a:xfrm>
            <a:off x="660697" y="2513919"/>
            <a:ext cx="1529114" cy="307777"/>
          </a:xfrm>
          <a:prstGeom prst="rect">
            <a:avLst/>
          </a:prstGeom>
          <a:noFill/>
        </p:spPr>
        <p:txBody>
          <a:bodyPr wrap="square" rtlCol="0">
            <a:spAutoFit/>
          </a:bodyPr>
          <a:lstStyle/>
          <a:p>
            <a:pPr algn="ctr"/>
            <a:r>
              <a:rPr lang="en-US" sz="1400" b="1" dirty="0">
                <a:solidFill>
                  <a:srgbClr val="FF0000"/>
                </a:solidFill>
              </a:rPr>
              <a:t>Job Seeker</a:t>
            </a:r>
          </a:p>
        </p:txBody>
      </p:sp>
      <p:sp>
        <p:nvSpPr>
          <p:cNvPr id="33" name="TextBox 32"/>
          <p:cNvSpPr txBox="1"/>
          <p:nvPr/>
        </p:nvSpPr>
        <p:spPr>
          <a:xfrm>
            <a:off x="112834" y="4311191"/>
            <a:ext cx="1946267" cy="307777"/>
          </a:xfrm>
          <a:prstGeom prst="rect">
            <a:avLst/>
          </a:prstGeom>
          <a:noFill/>
        </p:spPr>
        <p:txBody>
          <a:bodyPr wrap="square" rtlCol="0">
            <a:spAutoFit/>
          </a:bodyPr>
          <a:lstStyle/>
          <a:p>
            <a:pPr algn="ctr"/>
            <a:r>
              <a:rPr lang="en-US" sz="1400" b="1" dirty="0">
                <a:solidFill>
                  <a:srgbClr val="24D2A4"/>
                </a:solidFill>
              </a:rPr>
              <a:t>Training Provider</a:t>
            </a:r>
          </a:p>
        </p:txBody>
      </p:sp>
      <p:sp>
        <p:nvSpPr>
          <p:cNvPr id="34" name="TextBox 33"/>
          <p:cNvSpPr txBox="1"/>
          <p:nvPr/>
        </p:nvSpPr>
        <p:spPr>
          <a:xfrm>
            <a:off x="660697" y="5724384"/>
            <a:ext cx="1733583" cy="307777"/>
          </a:xfrm>
          <a:prstGeom prst="rect">
            <a:avLst/>
          </a:prstGeom>
          <a:noFill/>
        </p:spPr>
        <p:txBody>
          <a:bodyPr wrap="square" rtlCol="0">
            <a:spAutoFit/>
          </a:bodyPr>
          <a:lstStyle/>
          <a:p>
            <a:pPr algn="ctr"/>
            <a:r>
              <a:rPr lang="en-US" sz="1400" b="1" dirty="0">
                <a:solidFill>
                  <a:srgbClr val="F4A70C"/>
                </a:solidFill>
              </a:rPr>
              <a:t>Career Coach</a:t>
            </a:r>
          </a:p>
        </p:txBody>
      </p:sp>
      <p:sp>
        <p:nvSpPr>
          <p:cNvPr id="35" name="TextBox 34"/>
          <p:cNvSpPr txBox="1"/>
          <p:nvPr/>
        </p:nvSpPr>
        <p:spPr>
          <a:xfrm>
            <a:off x="7069172" y="4357358"/>
            <a:ext cx="1901486" cy="523220"/>
          </a:xfrm>
          <a:prstGeom prst="rect">
            <a:avLst/>
          </a:prstGeom>
          <a:noFill/>
        </p:spPr>
        <p:txBody>
          <a:bodyPr wrap="square" rtlCol="0">
            <a:spAutoFit/>
          </a:bodyPr>
          <a:lstStyle/>
          <a:p>
            <a:pPr algn="ctr"/>
            <a:r>
              <a:rPr lang="en-US" sz="1400" b="1" dirty="0">
                <a:solidFill>
                  <a:srgbClr val="35448D"/>
                </a:solidFill>
              </a:rPr>
              <a:t>Business Services Team</a:t>
            </a:r>
          </a:p>
        </p:txBody>
      </p:sp>
      <p:pic>
        <p:nvPicPr>
          <p:cNvPr id="1034" name="Picture 10" descr="C:\Users\TerriZhu\Desktop\wrench.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20638453">
            <a:off x="5399612" y="4698173"/>
            <a:ext cx="901249" cy="1233553"/>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6191259" y="5314950"/>
            <a:ext cx="2466049" cy="646331"/>
          </a:xfrm>
          <a:prstGeom prst="rect">
            <a:avLst/>
          </a:prstGeom>
          <a:noFill/>
        </p:spPr>
        <p:txBody>
          <a:bodyPr wrap="square" rtlCol="0">
            <a:spAutoFit/>
          </a:bodyPr>
          <a:lstStyle/>
          <a:p>
            <a:r>
              <a:rPr lang="en-US" dirty="0"/>
              <a:t>Chicago Cook Workforce Partnership</a:t>
            </a:r>
          </a:p>
        </p:txBody>
      </p:sp>
    </p:spTree>
    <p:extLst>
      <p:ext uri="{BB962C8B-B14F-4D97-AF65-F5344CB8AC3E}">
        <p14:creationId xmlns:p14="http://schemas.microsoft.com/office/powerpoint/2010/main" val="47260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29" grpId="0">
        <p:bldAsOne/>
      </p:bldGraphic>
      <p:bldP spid="11" grpId="0"/>
      <p:bldP spid="31" grpId="0"/>
      <p:bldP spid="33" grpId="0"/>
      <p:bldP spid="34" grpId="0"/>
      <p:bldP spid="35"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11" descr="C:\Users\TerriZhu\Desktop\construc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136" y="5905333"/>
            <a:ext cx="831820" cy="831820"/>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Triangle 9"/>
          <p:cNvSpPr/>
          <p:nvPr/>
        </p:nvSpPr>
        <p:spPr>
          <a:xfrm rot="16200000">
            <a:off x="7594983" y="5315802"/>
            <a:ext cx="859804" cy="2224587"/>
          </a:xfrm>
          <a:prstGeom prst="rtTriangle">
            <a:avLst/>
          </a:prstGeom>
          <a:solidFill>
            <a:srgbClr val="008000">
              <a:alpha val="8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ri"/>
              <a:cs typeface="Arri"/>
            </a:endParaRP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6</a:t>
            </a:fld>
            <a:endParaRPr lang="en-US" dirty="0">
              <a:solidFill>
                <a:schemeClr val="bg1"/>
              </a:solidFill>
            </a:endParaRPr>
          </a:p>
        </p:txBody>
      </p:sp>
      <p:sp>
        <p:nvSpPr>
          <p:cNvPr id="7" name="TextBox 6"/>
          <p:cNvSpPr txBox="1"/>
          <p:nvPr/>
        </p:nvSpPr>
        <p:spPr>
          <a:xfrm>
            <a:off x="189473" y="441330"/>
            <a:ext cx="4048216" cy="553998"/>
          </a:xfrm>
          <a:prstGeom prst="rect">
            <a:avLst/>
          </a:prstGeom>
          <a:noFill/>
        </p:spPr>
        <p:txBody>
          <a:bodyPr wrap="none" rtlCol="0">
            <a:spAutoFit/>
          </a:bodyPr>
          <a:lstStyle/>
          <a:p>
            <a:r>
              <a:rPr lang="en-US" sz="3000" dirty="0">
                <a:solidFill>
                  <a:srgbClr val="008000"/>
                </a:solidFill>
                <a:cs typeface="Arial"/>
              </a:rPr>
              <a:t>Region’s Labor Market</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2" name="Content Placeholder 1"/>
          <p:cNvSpPr>
            <a:spLocks noGrp="1"/>
          </p:cNvSpPr>
          <p:nvPr>
            <p:ph idx="1"/>
          </p:nvPr>
        </p:nvSpPr>
        <p:spPr>
          <a:xfrm>
            <a:off x="525375" y="1347628"/>
            <a:ext cx="7696920" cy="5373847"/>
          </a:xfrm>
        </p:spPr>
        <p:txBody>
          <a:bodyPr>
            <a:normAutofit/>
          </a:bodyPr>
          <a:lstStyle/>
          <a:p>
            <a:pPr marL="800100" lvl="2" indent="0">
              <a:spcAft>
                <a:spcPts val="2000"/>
              </a:spcAft>
              <a:buNone/>
            </a:pPr>
            <a:r>
              <a:rPr lang="en-US" sz="2800" dirty="0"/>
              <a:t>Business and Professional Services</a:t>
            </a:r>
          </a:p>
          <a:p>
            <a:pPr marL="800100" lvl="2" indent="0">
              <a:spcAft>
                <a:spcPts val="2000"/>
              </a:spcAft>
              <a:buNone/>
            </a:pPr>
            <a:r>
              <a:rPr lang="en-US" sz="2800" dirty="0"/>
              <a:t>Healthcare</a:t>
            </a:r>
          </a:p>
          <a:p>
            <a:pPr marL="800100" lvl="2" indent="0">
              <a:spcAft>
                <a:spcPts val="2000"/>
              </a:spcAft>
              <a:buNone/>
            </a:pPr>
            <a:r>
              <a:rPr lang="en-US" sz="2800" dirty="0"/>
              <a:t>Retail, Culinary, and Hospitality</a:t>
            </a:r>
          </a:p>
          <a:p>
            <a:pPr marL="800100" lvl="2" indent="0">
              <a:spcAft>
                <a:spcPts val="2000"/>
              </a:spcAft>
              <a:buNone/>
            </a:pPr>
            <a:r>
              <a:rPr lang="en-US" sz="2800" dirty="0"/>
              <a:t>Information Technology</a:t>
            </a:r>
          </a:p>
          <a:p>
            <a:pPr marL="800100" lvl="2" indent="0">
              <a:spcAft>
                <a:spcPts val="2000"/>
              </a:spcAft>
              <a:buNone/>
            </a:pPr>
            <a:r>
              <a:rPr lang="en-US" sz="2800" dirty="0"/>
              <a:t>Manufacturing</a:t>
            </a:r>
          </a:p>
          <a:p>
            <a:pPr marL="800100" lvl="2" indent="0">
              <a:spcAft>
                <a:spcPts val="2000"/>
              </a:spcAft>
              <a:buNone/>
            </a:pPr>
            <a:r>
              <a:rPr lang="en-US" sz="2800" dirty="0"/>
              <a:t>Transportation, Distribution, and Logistics</a:t>
            </a:r>
          </a:p>
          <a:p>
            <a:pPr marL="800100" lvl="2" indent="0">
              <a:spcAft>
                <a:spcPts val="2000"/>
              </a:spcAft>
              <a:buNone/>
            </a:pPr>
            <a:r>
              <a:rPr lang="en-US" sz="2800" dirty="0"/>
              <a:t>Construction</a:t>
            </a:r>
          </a:p>
        </p:txBody>
      </p:sp>
      <p:pic>
        <p:nvPicPr>
          <p:cNvPr id="2052" name="Picture 4" descr="C:\Users\TerriZhu\Desktop\healthca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136" y="1989303"/>
            <a:ext cx="813597" cy="81359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TerriZhu\Desktop\busins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376" y="1164015"/>
            <a:ext cx="712273" cy="7122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TerriZhu\Desktop\retai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375" y="2802900"/>
            <a:ext cx="642058" cy="642058"/>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TerriZhu\Desktop\manufacturing.png"/>
          <p:cNvPicPr>
            <a:picLocks noChangeAspect="1" noChangeArrowheads="1"/>
          </p:cNvPicPr>
          <p:nvPr/>
        </p:nvPicPr>
        <p:blipFill rotWithShape="1">
          <a:blip r:embed="rId7">
            <a:extLst>
              <a:ext uri="{28A0092B-C50C-407E-A947-70E740481C1C}">
                <a14:useLocalDpi xmlns:a14="http://schemas.microsoft.com/office/drawing/2010/main" val="0"/>
              </a:ext>
            </a:extLst>
          </a:blip>
          <a:srcRect l="20017" r="12959"/>
          <a:stretch/>
        </p:blipFill>
        <p:spPr bwMode="auto">
          <a:xfrm>
            <a:off x="466298" y="4320539"/>
            <a:ext cx="807435" cy="75080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TerriZhu\Desktop\IT.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136" y="3603496"/>
            <a:ext cx="717043" cy="71704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TerriZhu\Desktop\TDL.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375" y="5217444"/>
            <a:ext cx="687889" cy="687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61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42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4" name="Footer Placeholder 3"/>
          <p:cNvSpPr>
            <a:spLocks noGrp="1"/>
          </p:cNvSpPr>
          <p:nvPr>
            <p:ph type="ftr" sz="quarter" idx="11"/>
          </p:nvPr>
        </p:nvSpPr>
        <p:spPr/>
        <p:txBody>
          <a:bodyPr/>
          <a:lstStyle/>
          <a:p>
            <a:r>
              <a:rPr lang="en-US" dirty="0"/>
              <a:t>@ChiCookWorks #ChiCookWorks</a:t>
            </a:r>
          </a:p>
        </p:txBody>
      </p:sp>
      <p:sp>
        <p:nvSpPr>
          <p:cNvPr id="7" name="TextBox 6"/>
          <p:cNvSpPr txBox="1"/>
          <p:nvPr/>
        </p:nvSpPr>
        <p:spPr>
          <a:xfrm>
            <a:off x="189473" y="441330"/>
            <a:ext cx="5194051" cy="584775"/>
          </a:xfrm>
          <a:prstGeom prst="rect">
            <a:avLst/>
          </a:prstGeom>
          <a:noFill/>
        </p:spPr>
        <p:txBody>
          <a:bodyPr wrap="none" rtlCol="0">
            <a:spAutoFit/>
          </a:bodyPr>
          <a:lstStyle/>
          <a:p>
            <a:r>
              <a:rPr lang="en-US" sz="3200" b="1" dirty="0">
                <a:solidFill>
                  <a:srgbClr val="387F95"/>
                </a:solidFill>
                <a:latin typeface="Arial"/>
                <a:cs typeface="Arial"/>
              </a:rPr>
              <a:t>Rapid Response Services</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ight Triangle 11"/>
          <p:cNvSpPr/>
          <p:nvPr/>
        </p:nvSpPr>
        <p:spPr>
          <a:xfrm rot="16200000">
            <a:off x="7628588" y="5342584"/>
            <a:ext cx="866632" cy="2164197"/>
          </a:xfrm>
          <a:prstGeom prst="rtTriangle">
            <a:avLst/>
          </a:prstGeom>
          <a:solidFill>
            <a:srgbClr val="14264E">
              <a:alpha val="8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p:cNvSpPr/>
          <p:nvPr/>
        </p:nvSpPr>
        <p:spPr>
          <a:xfrm>
            <a:off x="710618" y="1622129"/>
            <a:ext cx="7508532" cy="4154984"/>
          </a:xfrm>
          <a:prstGeom prst="rect">
            <a:avLst/>
          </a:prstGeom>
        </p:spPr>
        <p:txBody>
          <a:bodyPr wrap="square" anchor="t">
            <a:spAutoFit/>
          </a:bodyPr>
          <a:lstStyle/>
          <a:p>
            <a:r>
              <a:rPr lang="en-US" sz="2400" b="1" dirty="0">
                <a:solidFill>
                  <a:srgbClr val="002060"/>
                </a:solidFill>
                <a:latin typeface="+mj-lt"/>
                <a:ea typeface="Calibri"/>
                <a:cs typeface="Times New Roman"/>
              </a:rPr>
              <a:t>Rapid Response is Laid Off Worker Services</a:t>
            </a:r>
          </a:p>
          <a:p>
            <a:pPr algn="ctr"/>
            <a:endParaRPr lang="en-US" sz="2000" dirty="0">
              <a:solidFill>
                <a:srgbClr val="366D8B"/>
              </a:solidFill>
              <a:latin typeface="+mj-lt"/>
              <a:ea typeface="Calibri"/>
              <a:cs typeface="Times New Roman"/>
            </a:endParaRPr>
          </a:p>
          <a:p>
            <a:pPr marL="342900" marR="0" lvl="0" indent="-342900" algn="ctr">
              <a:spcBef>
                <a:spcPts val="0"/>
              </a:spcBef>
              <a:spcAft>
                <a:spcPts val="0"/>
              </a:spcAft>
              <a:buFont typeface="Wingdings" pitchFamily="2" charset="2"/>
              <a:buChar char="Ø"/>
            </a:pPr>
            <a:r>
              <a:rPr lang="en-US" sz="2000" dirty="0">
                <a:solidFill>
                  <a:srgbClr val="387F95"/>
                </a:solidFill>
                <a:latin typeface="+mj-lt"/>
                <a:ea typeface="Calibri"/>
                <a:cs typeface="Times New Roman"/>
              </a:rPr>
              <a:t>Provide information &amp; available resources &amp; programming for WIOA Dislocated Workers administered under the Cook County public workforce system – Local Workforce Innovation Area 7 (LWIA) or </a:t>
            </a:r>
            <a:r>
              <a:rPr lang="en-US" sz="2000" i="1" dirty="0">
                <a:solidFill>
                  <a:srgbClr val="387F95"/>
                </a:solidFill>
                <a:latin typeface="+mj-lt"/>
                <a:ea typeface="Calibri"/>
                <a:cs typeface="Times New Roman"/>
              </a:rPr>
              <a:t>‘The Partnership’.</a:t>
            </a:r>
          </a:p>
          <a:p>
            <a:pPr marR="0" lvl="0">
              <a:spcBef>
                <a:spcPts val="0"/>
              </a:spcBef>
              <a:spcAft>
                <a:spcPts val="0"/>
              </a:spcAft>
            </a:pPr>
            <a:endParaRPr lang="en-US" sz="2000" dirty="0">
              <a:solidFill>
                <a:srgbClr val="387F95"/>
              </a:solidFill>
              <a:latin typeface="+mj-lt"/>
              <a:ea typeface="Calibri"/>
              <a:cs typeface="Times New Roman"/>
            </a:endParaRPr>
          </a:p>
          <a:p>
            <a:pPr marL="342900" indent="-342900" algn="ctr">
              <a:buFont typeface="Wingdings" pitchFamily="2" charset="2"/>
              <a:buChar char="Ø"/>
            </a:pPr>
            <a:r>
              <a:rPr lang="en-US" sz="2000" dirty="0">
                <a:solidFill>
                  <a:srgbClr val="387F95"/>
                </a:solidFill>
                <a:latin typeface="+mj-lt"/>
                <a:ea typeface="Calibri"/>
                <a:cs typeface="Times New Roman"/>
              </a:rPr>
              <a:t>To support affected workers who are facing an employment layoff at no fault of their own with employment services, programs, and resources that will prepare and support them in their re-employment efforts including an opportunity to train/re-train in sector &amp; demand driven occupational training.</a:t>
            </a:r>
            <a:r>
              <a:rPr lang="en-US" sz="2000" dirty="0">
                <a:solidFill>
                  <a:srgbClr val="606060"/>
                </a:solidFill>
                <a:latin typeface="+mj-lt"/>
                <a:ea typeface="Calibri"/>
                <a:cs typeface="Times New Roman"/>
              </a:rPr>
              <a:t>  </a:t>
            </a: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7</a:t>
            </a:fld>
            <a:endParaRPr lang="en-US" dirty="0">
              <a:solidFill>
                <a:schemeClr val="bg1"/>
              </a:solidFill>
            </a:endParaRPr>
          </a:p>
        </p:txBody>
      </p:sp>
    </p:spTree>
    <p:extLst>
      <p:ext uri="{BB962C8B-B14F-4D97-AF65-F5344CB8AC3E}">
        <p14:creationId xmlns:p14="http://schemas.microsoft.com/office/powerpoint/2010/main" val="651837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4F6446CF-FB6A-EE45-829E-144EF420EA35}"/>
              </a:ext>
            </a:extLst>
          </p:cNvPr>
          <p:cNvSpPr/>
          <p:nvPr/>
        </p:nvSpPr>
        <p:spPr>
          <a:xfrm rot="16200000">
            <a:off x="7750663" y="5464659"/>
            <a:ext cx="859803" cy="1926875"/>
          </a:xfrm>
          <a:prstGeom prst="rtTriangle">
            <a:avLst/>
          </a:prstGeom>
          <a:solidFill>
            <a:srgbClr val="14264E">
              <a:alpha val="8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ri"/>
              <a:cs typeface="Arri"/>
            </a:endParaRPr>
          </a:p>
        </p:txBody>
      </p:sp>
      <p:pic>
        <p:nvPicPr>
          <p:cNvPr id="6" name="Picture 5"/>
          <p:cNvPicPr>
            <a:picLocks noChangeAspect="1"/>
          </p:cNvPicPr>
          <p:nvPr/>
        </p:nvPicPr>
        <p:blipFill>
          <a:blip r:embed="rId2">
            <a:alphaModFix amt="42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4" name="Footer Placeholder 3"/>
          <p:cNvSpPr>
            <a:spLocks noGrp="1"/>
          </p:cNvSpPr>
          <p:nvPr>
            <p:ph type="ftr" sz="quarter" idx="11"/>
          </p:nvPr>
        </p:nvSpPr>
        <p:spPr/>
        <p:txBody>
          <a:bodyPr/>
          <a:lstStyle/>
          <a:p>
            <a:r>
              <a:rPr lang="en-US" dirty="0"/>
              <a:t>@ChiCookWorks #ChiCookWorks</a:t>
            </a:r>
          </a:p>
        </p:txBody>
      </p:sp>
      <p:sp>
        <p:nvSpPr>
          <p:cNvPr id="7" name="TextBox 6"/>
          <p:cNvSpPr txBox="1"/>
          <p:nvPr/>
        </p:nvSpPr>
        <p:spPr>
          <a:xfrm>
            <a:off x="189473" y="441330"/>
            <a:ext cx="5938421" cy="584775"/>
          </a:xfrm>
          <a:prstGeom prst="rect">
            <a:avLst/>
          </a:prstGeom>
          <a:noFill/>
        </p:spPr>
        <p:txBody>
          <a:bodyPr wrap="none" rtlCol="0">
            <a:spAutoFit/>
          </a:bodyPr>
          <a:lstStyle/>
          <a:p>
            <a:r>
              <a:rPr lang="en-US" sz="3200" b="1" dirty="0">
                <a:solidFill>
                  <a:srgbClr val="387F95"/>
                </a:solidFill>
                <a:latin typeface="Arial"/>
                <a:cs typeface="Arial"/>
              </a:rPr>
              <a:t>What is a Dislocated Worker?</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710618" y="1622129"/>
            <a:ext cx="7508532" cy="3847207"/>
          </a:xfrm>
          <a:prstGeom prst="rect">
            <a:avLst/>
          </a:prstGeom>
        </p:spPr>
        <p:txBody>
          <a:bodyPr wrap="square">
            <a:spAutoFit/>
          </a:bodyPr>
          <a:lstStyle/>
          <a:p>
            <a:r>
              <a:rPr lang="en-US" sz="2400" b="1" dirty="0">
                <a:solidFill>
                  <a:srgbClr val="002060"/>
                </a:solidFill>
                <a:latin typeface="+mj-lt"/>
                <a:ea typeface="Calibri"/>
                <a:cs typeface="Times New Roman"/>
              </a:rPr>
              <a:t>Dislocated Workers are individuals who:</a:t>
            </a:r>
          </a:p>
          <a:p>
            <a:pPr algn="ctr"/>
            <a:endParaRPr lang="en-US" sz="2000" dirty="0">
              <a:solidFill>
                <a:srgbClr val="366D8B"/>
              </a:solidFill>
              <a:latin typeface="+mj-lt"/>
              <a:ea typeface="Calibri"/>
              <a:cs typeface="Times New Roman"/>
            </a:endParaRPr>
          </a:p>
          <a:p>
            <a:pPr marL="342900" marR="0" lvl="0" indent="-342900" algn="ctr">
              <a:spcBef>
                <a:spcPts val="0"/>
              </a:spcBef>
              <a:spcAft>
                <a:spcPts val="0"/>
              </a:spcAft>
              <a:buFont typeface="Wingdings" pitchFamily="2" charset="2"/>
              <a:buChar char="Ø"/>
            </a:pPr>
            <a:r>
              <a:rPr lang="en-US" sz="2000" dirty="0">
                <a:solidFill>
                  <a:srgbClr val="387F95"/>
                </a:solidFill>
                <a:latin typeface="+mj-lt"/>
                <a:ea typeface="Calibri"/>
                <a:cs typeface="Times New Roman"/>
              </a:rPr>
              <a:t>Have received notice of layoff, have been laid off, due to company closure or re-organization resulting in a reduction in force or mass layoff.</a:t>
            </a:r>
          </a:p>
          <a:p>
            <a:pPr marR="0" lvl="0" algn="ctr">
              <a:spcBef>
                <a:spcPts val="0"/>
              </a:spcBef>
              <a:spcAft>
                <a:spcPts val="0"/>
              </a:spcAft>
            </a:pPr>
            <a:r>
              <a:rPr lang="en-US" sz="2000" dirty="0">
                <a:solidFill>
                  <a:srgbClr val="387F95"/>
                </a:solidFill>
                <a:latin typeface="+mj-lt"/>
                <a:ea typeface="Calibri"/>
                <a:cs typeface="Times New Roman"/>
              </a:rPr>
              <a:t> </a:t>
            </a:r>
          </a:p>
          <a:p>
            <a:pPr marL="342900" marR="0" lvl="0" indent="-342900" algn="ctr">
              <a:spcBef>
                <a:spcPts val="0"/>
              </a:spcBef>
              <a:spcAft>
                <a:spcPts val="0"/>
              </a:spcAft>
              <a:buFont typeface="Wingdings" pitchFamily="2" charset="2"/>
              <a:buChar char="Ø"/>
            </a:pPr>
            <a:r>
              <a:rPr lang="en-US" sz="2000" dirty="0">
                <a:solidFill>
                  <a:srgbClr val="387F95"/>
                </a:solidFill>
                <a:latin typeface="+mj-lt"/>
                <a:ea typeface="Calibri"/>
                <a:cs typeface="Times New Roman"/>
              </a:rPr>
              <a:t>Rapid Response services are set into action by receipt of the WARN Notice.</a:t>
            </a:r>
          </a:p>
          <a:p>
            <a:pPr marL="342900" marR="0" lvl="0" indent="-342900" algn="ctr">
              <a:spcBef>
                <a:spcPts val="0"/>
              </a:spcBef>
              <a:spcAft>
                <a:spcPts val="0"/>
              </a:spcAft>
              <a:buFont typeface="Wingdings" pitchFamily="2" charset="2"/>
              <a:buChar char="Ø"/>
            </a:pPr>
            <a:endParaRPr lang="en-US" sz="2000" dirty="0">
              <a:solidFill>
                <a:srgbClr val="387F95"/>
              </a:solidFill>
              <a:latin typeface="+mj-lt"/>
              <a:ea typeface="Calibri"/>
              <a:cs typeface="Times New Roman"/>
            </a:endParaRPr>
          </a:p>
          <a:p>
            <a:pPr marL="342900" marR="0" lvl="0" indent="-342900" algn="ctr">
              <a:spcBef>
                <a:spcPts val="0"/>
              </a:spcBef>
              <a:spcAft>
                <a:spcPts val="0"/>
              </a:spcAft>
              <a:buFont typeface="Wingdings" pitchFamily="2" charset="2"/>
              <a:buChar char="Ø"/>
            </a:pPr>
            <a:r>
              <a:rPr lang="en-US" sz="2000" dirty="0">
                <a:solidFill>
                  <a:srgbClr val="387F95"/>
                </a:solidFill>
                <a:latin typeface="+mj-lt"/>
                <a:ea typeface="Calibri"/>
                <a:cs typeface="Times New Roman"/>
              </a:rPr>
              <a:t>WIOA Dislocated Worker funding serves these layoff affected workers in their employment transition through workforce development programs &amp; services.</a:t>
            </a: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8</a:t>
            </a:fld>
            <a:endParaRPr lang="en-US" dirty="0">
              <a:solidFill>
                <a:schemeClr val="bg1"/>
              </a:solidFill>
            </a:endParaRPr>
          </a:p>
        </p:txBody>
      </p:sp>
    </p:spTree>
    <p:extLst>
      <p:ext uri="{BB962C8B-B14F-4D97-AF65-F5344CB8AC3E}">
        <p14:creationId xmlns:p14="http://schemas.microsoft.com/office/powerpoint/2010/main" val="3829347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42000"/>
            <a:extLst>
              <a:ext uri="{28A0092B-C50C-407E-A947-70E740481C1C}">
                <a14:useLocalDpi xmlns:a14="http://schemas.microsoft.com/office/drawing/2010/main" val="0"/>
              </a:ext>
            </a:extLst>
          </a:blip>
          <a:stretch>
            <a:fillRect/>
          </a:stretch>
        </p:blipFill>
        <p:spPr>
          <a:xfrm>
            <a:off x="6295111" y="47142"/>
            <a:ext cx="2848889" cy="1116873"/>
          </a:xfrm>
          <a:prstGeom prst="rect">
            <a:avLst/>
          </a:prstGeom>
        </p:spPr>
      </p:pic>
      <p:sp>
        <p:nvSpPr>
          <p:cNvPr id="4" name="Footer Placeholder 3"/>
          <p:cNvSpPr>
            <a:spLocks noGrp="1"/>
          </p:cNvSpPr>
          <p:nvPr>
            <p:ph type="ftr" sz="quarter" idx="11"/>
          </p:nvPr>
        </p:nvSpPr>
        <p:spPr/>
        <p:txBody>
          <a:bodyPr/>
          <a:lstStyle/>
          <a:p>
            <a:r>
              <a:rPr lang="en-US" dirty="0"/>
              <a:t>@ChiCookWorks #ChiCookWorks</a:t>
            </a:r>
          </a:p>
        </p:txBody>
      </p:sp>
      <p:sp>
        <p:nvSpPr>
          <p:cNvPr id="7" name="TextBox 6"/>
          <p:cNvSpPr txBox="1"/>
          <p:nvPr/>
        </p:nvSpPr>
        <p:spPr>
          <a:xfrm>
            <a:off x="189473" y="441330"/>
            <a:ext cx="3122971" cy="584775"/>
          </a:xfrm>
          <a:prstGeom prst="rect">
            <a:avLst/>
          </a:prstGeom>
          <a:noFill/>
        </p:spPr>
        <p:txBody>
          <a:bodyPr wrap="none" rtlCol="0">
            <a:spAutoFit/>
          </a:bodyPr>
          <a:lstStyle/>
          <a:p>
            <a:r>
              <a:rPr lang="en-US" sz="3200" b="1" dirty="0">
                <a:solidFill>
                  <a:srgbClr val="366D8B"/>
                </a:solidFill>
                <a:latin typeface="Arial"/>
                <a:cs typeface="Arial"/>
              </a:rPr>
              <a:t>What is WIOA?</a:t>
            </a:r>
          </a:p>
        </p:txBody>
      </p:sp>
      <p:cxnSp>
        <p:nvCxnSpPr>
          <p:cNvPr id="8" name="Straight Connector 7"/>
          <p:cNvCxnSpPr/>
          <p:nvPr/>
        </p:nvCxnSpPr>
        <p:spPr>
          <a:xfrm>
            <a:off x="0" y="1022064"/>
            <a:ext cx="734286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ight Triangle 11"/>
          <p:cNvSpPr/>
          <p:nvPr/>
        </p:nvSpPr>
        <p:spPr>
          <a:xfrm rot="16200000">
            <a:off x="7628588" y="5342584"/>
            <a:ext cx="866632" cy="2164197"/>
          </a:xfrm>
          <a:prstGeom prst="rtTriangle">
            <a:avLst/>
          </a:prstGeom>
          <a:solidFill>
            <a:srgbClr val="366D8B">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p:cNvSpPr/>
          <p:nvPr/>
        </p:nvSpPr>
        <p:spPr>
          <a:xfrm>
            <a:off x="710618" y="1622129"/>
            <a:ext cx="7508532" cy="4770537"/>
          </a:xfrm>
          <a:prstGeom prst="rect">
            <a:avLst/>
          </a:prstGeom>
        </p:spPr>
        <p:txBody>
          <a:bodyPr wrap="square">
            <a:spAutoFit/>
          </a:bodyPr>
          <a:lstStyle/>
          <a:p>
            <a:r>
              <a:rPr lang="en-US" sz="2400" b="1" dirty="0">
                <a:solidFill>
                  <a:srgbClr val="000062"/>
                </a:solidFill>
                <a:latin typeface="+mj-lt"/>
                <a:ea typeface="Calibri"/>
                <a:cs typeface="Times New Roman"/>
              </a:rPr>
              <a:t>Workforce Innovation &amp; Opportunity Act - WIOA</a:t>
            </a:r>
          </a:p>
          <a:p>
            <a:pPr algn="ctr"/>
            <a:endParaRPr lang="en-US" sz="2000" dirty="0">
              <a:solidFill>
                <a:srgbClr val="366D8B"/>
              </a:solidFill>
              <a:latin typeface="+mj-lt"/>
              <a:ea typeface="Calibri"/>
              <a:cs typeface="Times New Roman"/>
            </a:endParaRPr>
          </a:p>
          <a:p>
            <a:pPr marL="342900" marR="0" lvl="0" indent="-342900" algn="ctr">
              <a:spcBef>
                <a:spcPts val="0"/>
              </a:spcBef>
              <a:spcAft>
                <a:spcPts val="0"/>
              </a:spcAft>
              <a:buFont typeface="Wingdings" pitchFamily="2" charset="2"/>
              <a:buChar char="Ø"/>
            </a:pPr>
            <a:r>
              <a:rPr lang="en-US" sz="2000" dirty="0">
                <a:solidFill>
                  <a:srgbClr val="387F95"/>
                </a:solidFill>
                <a:latin typeface="+mj-lt"/>
                <a:ea typeface="Calibri"/>
                <a:cs typeface="Times New Roman"/>
              </a:rPr>
              <a:t>Laid Off Worker programs &amp; services for Dislocated Workers are made available through federal funding from the US Department of Labor. </a:t>
            </a:r>
          </a:p>
          <a:p>
            <a:pPr marR="0" lvl="0" algn="ctr">
              <a:spcBef>
                <a:spcPts val="0"/>
              </a:spcBef>
              <a:spcAft>
                <a:spcPts val="0"/>
              </a:spcAft>
            </a:pPr>
            <a:endParaRPr lang="en-US" sz="2000" dirty="0">
              <a:solidFill>
                <a:srgbClr val="387F95"/>
              </a:solidFill>
              <a:latin typeface="+mj-lt"/>
              <a:ea typeface="Calibri"/>
              <a:cs typeface="Times New Roman"/>
            </a:endParaRPr>
          </a:p>
          <a:p>
            <a:pPr marL="342900" marR="0" lvl="0" indent="-342900" algn="ctr">
              <a:spcBef>
                <a:spcPts val="0"/>
              </a:spcBef>
              <a:spcAft>
                <a:spcPts val="0"/>
              </a:spcAft>
              <a:buFont typeface="Wingdings" pitchFamily="2" charset="2"/>
              <a:buChar char="Ø"/>
            </a:pPr>
            <a:r>
              <a:rPr lang="en-US" sz="2000" dirty="0">
                <a:solidFill>
                  <a:srgbClr val="387F95"/>
                </a:solidFill>
                <a:latin typeface="+mj-lt"/>
                <a:ea typeface="Calibri"/>
                <a:cs typeface="Times New Roman"/>
              </a:rPr>
              <a:t>WIOA funds the public workforce system throughout the USA through the American Job Center system.</a:t>
            </a:r>
          </a:p>
          <a:p>
            <a:pPr marR="0" lvl="0" algn="ctr">
              <a:spcBef>
                <a:spcPts val="0"/>
              </a:spcBef>
              <a:spcAft>
                <a:spcPts val="0"/>
              </a:spcAft>
            </a:pPr>
            <a:endParaRPr lang="en-US" sz="2000" dirty="0">
              <a:solidFill>
                <a:srgbClr val="387F95"/>
              </a:solidFill>
              <a:latin typeface="+mj-lt"/>
              <a:ea typeface="Calibri"/>
              <a:cs typeface="Times New Roman"/>
            </a:endParaRPr>
          </a:p>
          <a:p>
            <a:pPr marL="342900" marR="0" lvl="0" indent="-342900" algn="ctr">
              <a:spcBef>
                <a:spcPts val="0"/>
              </a:spcBef>
              <a:spcAft>
                <a:spcPts val="0"/>
              </a:spcAft>
              <a:buFont typeface="Wingdings" pitchFamily="2" charset="2"/>
              <a:buChar char="Ø"/>
            </a:pPr>
            <a:r>
              <a:rPr lang="en-US" sz="2000" dirty="0">
                <a:solidFill>
                  <a:srgbClr val="387F95"/>
                </a:solidFill>
                <a:latin typeface="+mj-lt"/>
                <a:ea typeface="Calibri"/>
                <a:cs typeface="Times New Roman"/>
              </a:rPr>
              <a:t>WIOA funding provides re-employment preparation assistance, job placement support/assistance, and opportunity for occupational training leading to improved skill attainment and workforce marketability.                                               </a:t>
            </a:r>
          </a:p>
          <a:p>
            <a:pPr marL="342900" marR="0" lvl="0" indent="-342900" algn="ctr">
              <a:spcBef>
                <a:spcPts val="0"/>
              </a:spcBef>
              <a:spcAft>
                <a:spcPts val="0"/>
              </a:spcAft>
              <a:buFont typeface="Wingdings" pitchFamily="2" charset="2"/>
              <a:buChar char="Ø"/>
            </a:pPr>
            <a:endParaRPr lang="en-US" sz="2000" b="1" dirty="0">
              <a:solidFill>
                <a:srgbClr val="387F95"/>
              </a:solidFill>
              <a:latin typeface="+mj-lt"/>
              <a:ea typeface="Calibri"/>
              <a:cs typeface="Times New Roman"/>
            </a:endParaRPr>
          </a:p>
          <a:p>
            <a:pPr marL="342900" marR="0" lvl="0" indent="-342900" algn="ctr">
              <a:spcBef>
                <a:spcPts val="0"/>
              </a:spcBef>
              <a:spcAft>
                <a:spcPts val="0"/>
              </a:spcAft>
              <a:buFont typeface="Wingdings" pitchFamily="2" charset="2"/>
              <a:buChar char="Ø"/>
            </a:pPr>
            <a:r>
              <a:rPr lang="en-US" sz="2000" b="1" dirty="0">
                <a:solidFill>
                  <a:srgbClr val="387F95"/>
                </a:solidFill>
                <a:latin typeface="+mj-lt"/>
                <a:ea typeface="Calibri"/>
                <a:cs typeface="Times New Roman"/>
              </a:rPr>
              <a:t>AT NO COST TO YOU! Tax Dollar funded program.</a:t>
            </a:r>
          </a:p>
        </p:txBody>
      </p:sp>
      <p:sp>
        <p:nvSpPr>
          <p:cNvPr id="5" name="Slide Number Placeholder 4"/>
          <p:cNvSpPr>
            <a:spLocks noGrp="1"/>
          </p:cNvSpPr>
          <p:nvPr>
            <p:ph type="sldNum" sz="quarter" idx="12"/>
          </p:nvPr>
        </p:nvSpPr>
        <p:spPr/>
        <p:txBody>
          <a:bodyPr/>
          <a:lstStyle/>
          <a:p>
            <a:fld id="{08F218F1-64D9-5F4E-BEB2-640B54155A9C}" type="slidenum">
              <a:rPr lang="en-US" smtClean="0">
                <a:solidFill>
                  <a:schemeClr val="bg1"/>
                </a:solidFill>
              </a:rPr>
              <a:t>9</a:t>
            </a:fld>
            <a:endParaRPr lang="en-US" dirty="0">
              <a:solidFill>
                <a:schemeClr val="bg1"/>
              </a:solidFill>
            </a:endParaRPr>
          </a:p>
        </p:txBody>
      </p:sp>
    </p:spTree>
    <p:extLst>
      <p:ext uri="{BB962C8B-B14F-4D97-AF65-F5344CB8AC3E}">
        <p14:creationId xmlns:p14="http://schemas.microsoft.com/office/powerpoint/2010/main" val="4013730247"/>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TempBRED  -  Read-Only" id="{84990E0F-DB2C-2E4C-B6CD-FE7E8F1A7678}" vid="{63BB9B0E-3188-7542-9317-B9C0331B5638}"/>
    </a:ext>
  </a:extLst>
</a:theme>
</file>

<file path=ppt/theme/theme2.xml><?xml version="1.0" encoding="utf-8"?>
<a:theme xmlns:a="http://schemas.openxmlformats.org/drawingml/2006/main" name="2_Civic">
  <a:themeElements>
    <a:clrScheme name="Custom 2">
      <a:dk1>
        <a:sysClr val="windowText" lastClr="000000"/>
      </a:dk1>
      <a:lt1>
        <a:sysClr val="window" lastClr="FFFFFF"/>
      </a:lt1>
      <a:dk2>
        <a:srgbClr val="4D4D4F"/>
      </a:dk2>
      <a:lt2>
        <a:srgbClr val="FFFFFF"/>
      </a:lt2>
      <a:accent1>
        <a:srgbClr val="004C77"/>
      </a:accent1>
      <a:accent2>
        <a:srgbClr val="4EA1B4"/>
      </a:accent2>
      <a:accent3>
        <a:srgbClr val="004C77"/>
      </a:accent3>
      <a:accent4>
        <a:srgbClr val="4D4D4F"/>
      </a:accent4>
      <a:accent5>
        <a:srgbClr val="004C77"/>
      </a:accent5>
      <a:accent6>
        <a:srgbClr val="468E3A"/>
      </a:accent6>
      <a:hlink>
        <a:srgbClr val="4EA1B4"/>
      </a:hlink>
      <a:folHlink>
        <a:srgbClr val="004C7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NewTempBRED  -  Read-Only" id="{84990E0F-DB2C-2E4C-B6CD-FE7E8F1A7678}" vid="{5F4DAD6E-2431-F546-A2CD-9D7079840E5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ainCategory xmlns="9352c220-c5aa-4176-b310-478a54cdcce0">3</MainCategory>
    <Site xmlns="9352c220-c5aa-4176-b310-478a54cdcce0"/>
    <SubCategory xmlns="9352c220-c5aa-4176-b310-478a54cdcce0">42</SubCategory>
    <SkillLevel xmlns="9352c220-c5aa-4176-b310-478a54cdcce0">
      <Value>All Levels</Value>
    </SkillLevel>
    <Audience xmlns="9352c220-c5aa-4176-b310-478a54cdcce0">
      <Value>1</Value>
    </Audience>
    <TaxKeywordTaxHTField xmlns="6e83a1a5-9dab-4521-85db-ea3c8196acb3">
      <Terms xmlns="http://schemas.microsoft.com/office/infopath/2007/PartnerControls"/>
    </TaxKeywordTaxHTField>
    <SubAudience xmlns="9352c220-c5aa-4176-b310-478a54cdcce0">
      <Value>1</Value>
    </SubAudience>
    <Language xmlns="9352c220-c5aa-4176-b310-478a54cdcce0">English</Language>
    <DocumentType xmlns="9352c220-c5aa-4176-b310-478a54cdcce0">
      <Value>Informational</Value>
    </DocumentType>
    <TaxCatchAll xmlns="6e83a1a5-9dab-4521-85db-ea3c8196acb3"/>
    <Description0 xmlns="9352c220-c5aa-4176-b310-478a54cdcce0">CCWP Adler Planetarium Powerpoint Presentation</Description0>
    <GradeLevel xmlns="9352c220-c5aa-4176-b310-478a54cdcce0">
      <Value>&gt;12 Postsecondary</Value>
    </GradeLeve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6E2995232B444AAB6157EDEECAC17B" ma:contentTypeVersion="28" ma:contentTypeDescription="Create a new document." ma:contentTypeScope="" ma:versionID="1f2e27e864f45066583ea3dd8cfbde85">
  <xsd:schema xmlns:xsd="http://www.w3.org/2001/XMLSchema" xmlns:xs="http://www.w3.org/2001/XMLSchema" xmlns:p="http://schemas.microsoft.com/office/2006/metadata/properties" xmlns:ns2="9352c220-c5aa-4176-b310-478a54cdcce0" xmlns:ns3="6e83a1a5-9dab-4521-85db-ea3c8196acb3" targetNamespace="http://schemas.microsoft.com/office/2006/metadata/properties" ma:root="true" ma:fieldsID="31a7c4638e4cd31596af6477553450d1" ns2:_="" ns3:_="">
    <xsd:import namespace="9352c220-c5aa-4176-b310-478a54cdcce0"/>
    <xsd:import namespace="6e83a1a5-9dab-4521-85db-ea3c8196acb3"/>
    <xsd:element name="properties">
      <xsd:complexType>
        <xsd:sequence>
          <xsd:element name="documentManagement">
            <xsd:complexType>
              <xsd:all>
                <xsd:element ref="ns2:Description0"/>
                <xsd:element ref="ns2:MainCategory"/>
                <xsd:element ref="ns2:SubCategory"/>
                <xsd:element ref="ns2:Audience" minOccurs="0"/>
                <xsd:element ref="ns2:SubAudience" minOccurs="0"/>
                <xsd:element ref="ns2:SkillLevel" minOccurs="0"/>
                <xsd:element ref="ns2:GradeLevel" minOccurs="0"/>
                <xsd:element ref="ns2:Language"/>
                <xsd:element ref="ns2:DocumentType" minOccurs="0"/>
                <xsd:element ref="ns2:Site" minOccurs="0"/>
                <xsd:element ref="ns3:TaxCatchAll" minOccurs="0"/>
                <xsd:element ref="ns3: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2c220-c5aa-4176-b310-478a54cdcce0" elementFormDefault="qualified">
    <xsd:import namespace="http://schemas.microsoft.com/office/2006/documentManagement/types"/>
    <xsd:import namespace="http://schemas.microsoft.com/office/infopath/2007/PartnerControls"/>
    <xsd:element name="Description0" ma:index="8" ma:displayName="Description" ma:internalName="Description0" ma:readOnly="false">
      <xsd:simpleType>
        <xsd:restriction base="dms:Text">
          <xsd:maxLength value="255"/>
        </xsd:restriction>
      </xsd:simpleType>
    </xsd:element>
    <xsd:element name="MainCategory" ma:index="9" ma:displayName="MainCategory" ma:list="{c7896206-7b65-404d-ae21-b02c4b29aea2}" ma:internalName="MainCategory" ma:readOnly="false" ma:showField="Title" ma:web="6e83a1a5-9dab-4521-85db-ea3c8196acb3">
      <xsd:simpleType>
        <xsd:restriction base="dms:Lookup"/>
      </xsd:simpleType>
    </xsd:element>
    <xsd:element name="SubCategory" ma:index="10" ma:displayName="SubCategory" ma:list="{2201361c-1d54-4276-95f0-f2ea81323aa2}" ma:internalName="SubCategory" ma:readOnly="false" ma:showField="Title" ma:web="6e83a1a5-9dab-4521-85db-ea3c8196acb3">
      <xsd:simpleType>
        <xsd:restriction base="dms:Lookup"/>
      </xsd:simpleType>
    </xsd:element>
    <xsd:element name="Audience" ma:index="11" nillable="true" ma:displayName="Audience" ma:list="{4b1c6106-8d5f-4a38-b368-5f452bed3ee8}" ma:internalName="Audience" ma:readOnly="false" ma:showField="Title" ma:web="6e83a1a5-9dab-4521-85db-ea3c8196acb3" ma:requiredMultiChoice="true">
      <xsd:complexType>
        <xsd:complexContent>
          <xsd:extension base="dms:MultiChoiceLookup">
            <xsd:sequence>
              <xsd:element name="Value" type="dms:Lookup" maxOccurs="unbounded" minOccurs="0" nillable="true"/>
            </xsd:sequence>
          </xsd:extension>
        </xsd:complexContent>
      </xsd:complexType>
    </xsd:element>
    <xsd:element name="SubAudience" ma:index="12" nillable="true" ma:displayName="SubAudience" ma:list="{60e689b0-3baf-46ef-b31e-b9aaee200c6d}" ma:internalName="SubAudienc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SkillLevel" ma:index="13" nillable="true" ma:displayName="SkillLevel" ma:internalName="SkillLevel" ma:readOnly="false" ma:requiredMultiChoice="true">
      <xsd:complexType>
        <xsd:complexContent>
          <xsd:extension base="dms:MultiChoice">
            <xsd:sequence>
              <xsd:element name="Value" maxOccurs="unbounded" minOccurs="0" nillable="true">
                <xsd:simpleType>
                  <xsd:restriction base="dms:Choice">
                    <xsd:enumeration value="All Levels"/>
                    <xsd:enumeration value="Minimal skill level"/>
                    <xsd:enumeration value="Intermediate skill level"/>
                    <xsd:enumeration value="Technical skill level"/>
                  </xsd:restriction>
                </xsd:simpleType>
              </xsd:element>
            </xsd:sequence>
          </xsd:extension>
        </xsd:complexContent>
      </xsd:complexType>
    </xsd:element>
    <xsd:element name="GradeLevel" ma:index="14" nillable="true" ma:displayName="GradeLevel" ma:internalName="GradeLevel" ma:readOnly="false" ma:requiredMultiChoice="true">
      <xsd:complexType>
        <xsd:complexContent>
          <xsd:extension base="dms:MultiChoice">
            <xsd:sequence>
              <xsd:element name="Value" maxOccurs="unbounded" minOccurs="0" nillable="true">
                <xsd:simpleType>
                  <xsd:restriction base="dms:Choice">
                    <xsd:enumeration value="7-8 Middle School"/>
                    <xsd:enumeration value="9-12 High School"/>
                    <xsd:enumeration value="&gt;12 Postsecondary"/>
                  </xsd:restriction>
                </xsd:simpleType>
              </xsd:element>
            </xsd:sequence>
          </xsd:extension>
        </xsd:complexContent>
      </xsd:complexType>
    </xsd:element>
    <xsd:element name="Language" ma:index="15" ma:displayName="Language" ma:default="English" ma:format="Dropdown" ma:internalName="Language" ma:readOnly="false">
      <xsd:simpleType>
        <xsd:restriction base="dms:Choice">
          <xsd:enumeration value="Arabic"/>
          <xsd:enumeration value="Chinese"/>
          <xsd:enumeration value="English"/>
          <xsd:enumeration value="Polish"/>
          <xsd:enumeration value="Spanish"/>
          <xsd:enumeration value="Other"/>
        </xsd:restriction>
      </xsd:simpleType>
    </xsd:element>
    <xsd:element name="DocumentType" ma:index="16" nillable="true" ma:displayName="DocumentType" ma:internalName="DocumentType" ma:readOnly="false" ma:requiredMultiChoice="true">
      <xsd:complexType>
        <xsd:complexContent>
          <xsd:extension base="dms:MultiChoice">
            <xsd:sequence>
              <xsd:element name="Value" maxOccurs="unbounded" minOccurs="0" nillable="true">
                <xsd:simpleType>
                  <xsd:restriction base="dms:Choice">
                    <xsd:enumeration value="Curriculum"/>
                    <xsd:enumeration value="Forms"/>
                    <xsd:enumeration value="Flyers"/>
                    <xsd:enumeration value="Guides"/>
                    <xsd:enumeration value="Images/Icons"/>
                    <xsd:enumeration value="Infographics"/>
                    <xsd:enumeration value="Informational"/>
                    <xsd:enumeration value="Instructions"/>
                    <xsd:enumeration value="Marketing/Outreach"/>
                    <xsd:enumeration value="Presentations"/>
                    <xsd:enumeration value="Report"/>
                    <xsd:enumeration value="Worksheets"/>
                  </xsd:restriction>
                </xsd:simpleType>
              </xsd:element>
            </xsd:sequence>
          </xsd:extension>
        </xsd:complexContent>
      </xsd:complexType>
    </xsd:element>
    <xsd:element name="Site" ma:index="17" nillable="true" ma:displayName="Site" ma:list="{cf69f43f-b565-45cb-9f11-9d848faecc07}" ma:internalName="Sit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83a1a5-9dab-4521-85db-ea3c8196acb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f79118d-4af0-4af8-96a4-605c4274c427}" ma:internalName="TaxCatchAll" ma:showField="CatchAllData"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TaxKeywordTaxHTField" ma:index="20"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C63567-6F0E-49C3-B3C8-3D7CF3311695}">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purl.org/dc/dcmitype/"/>
    <ds:schemaRef ds:uri="http://purl.org/dc/terms/"/>
    <ds:schemaRef ds:uri="http://schemas.openxmlformats.org/package/2006/metadata/core-properties"/>
    <ds:schemaRef ds:uri="1235c516-aa21-44ad-8230-d26fa42f8a3f"/>
    <ds:schemaRef ds:uri="http://www.w3.org/XML/1998/namespace"/>
  </ds:schemaRefs>
</ds:datastoreItem>
</file>

<file path=customXml/itemProps2.xml><?xml version="1.0" encoding="utf-8"?>
<ds:datastoreItem xmlns:ds="http://schemas.openxmlformats.org/officeDocument/2006/customXml" ds:itemID="{C876697E-03D2-4C0C-87C1-D56101FBD5E3}">
  <ds:schemaRefs>
    <ds:schemaRef ds:uri="http://schemas.microsoft.com/sharepoint/v3/contenttype/forms"/>
  </ds:schemaRefs>
</ds:datastoreItem>
</file>

<file path=customXml/itemProps3.xml><?xml version="1.0" encoding="utf-8"?>
<ds:datastoreItem xmlns:ds="http://schemas.openxmlformats.org/officeDocument/2006/customXml" ds:itemID="{94C319F7-3BE5-4029-A690-D3C72BD3C042}"/>
</file>

<file path=docProps/app.xml><?xml version="1.0" encoding="utf-8"?>
<Properties xmlns="http://schemas.openxmlformats.org/officeDocument/2006/extended-properties" xmlns:vt="http://schemas.openxmlformats.org/officeDocument/2006/docPropsVTypes">
  <Template/>
  <TotalTime>12708</TotalTime>
  <Words>933</Words>
  <Application>Microsoft Office PowerPoint</Application>
  <PresentationFormat>On-screen Show (4:3)</PresentationFormat>
  <Paragraphs>158</Paragraphs>
  <Slides>15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Arri</vt:lpstr>
      <vt:lpstr>Calibri</vt:lpstr>
      <vt:lpstr>Georgia</vt:lpstr>
      <vt:lpstr>Verdana</vt:lpstr>
      <vt:lpstr>Wingdings</vt:lpstr>
      <vt:lpstr>Wingdings 2</vt:lpstr>
      <vt:lpstr>Office Theme</vt:lpstr>
      <vt:lpstr>2_Civic</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vector>
  </TitlesOfParts>
  <Company>CCWP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CCWP Adler Planetarium Powerpoint Presentation</dc:title>
  <dc:creator>Dunni Cosey Gay</dc:creator>
  <cp:keywords/>
  <cp:lastModifiedBy>Patricia Moore</cp:lastModifiedBy>
  <cp:revision>227</cp:revision>
  <dcterms:created xsi:type="dcterms:W3CDTF">2017-10-14T17:19:24Z</dcterms:created>
  <dcterms:modified xsi:type="dcterms:W3CDTF">2020-07-14T14:31:13Z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0x010100BF6E2995232B444AAB6157EDEECAC17B</vt:lpwstr>
  </property>
  <property fmtid="{D5CDD505-2E9C-101B-9397-08002B2CF9AE}" pid="3" name="TaxKeyword">
    <vt:lpwstr/>
  </property>
</Properties>
</file>