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70" r:id="rId5"/>
  </p:sldMasterIdLst>
  <p:notesMasterIdLst>
    <p:notesMasterId r:id="rId25"/>
  </p:notesMasterIdLst>
  <p:handoutMasterIdLst>
    <p:handoutMasterId r:id="rId26"/>
  </p:handoutMasterIdLst>
  <p:sldIdLst>
    <p:sldId id="256" r:id="rId6"/>
    <p:sldId id="258" r:id="rId7"/>
    <p:sldId id="273" r:id="rId8"/>
    <p:sldId id="260" r:id="rId9"/>
    <p:sldId id="290" r:id="rId10"/>
    <p:sldId id="284" r:id="rId11"/>
    <p:sldId id="261" r:id="rId12"/>
    <p:sldId id="276" r:id="rId13"/>
    <p:sldId id="265" r:id="rId14"/>
    <p:sldId id="275" r:id="rId15"/>
    <p:sldId id="283" r:id="rId16"/>
    <p:sldId id="281" r:id="rId17"/>
    <p:sldId id="286" r:id="rId18"/>
    <p:sldId id="287" r:id="rId19"/>
    <p:sldId id="267" r:id="rId20"/>
    <p:sldId id="278" r:id="rId21"/>
    <p:sldId id="282" r:id="rId22"/>
    <p:sldId id="270" r:id="rId23"/>
    <p:sldId id="289" r:id="rId24"/>
  </p:sldIdLst>
  <p:sldSz cx="9144000" cy="6858000" type="screen4x3"/>
  <p:notesSz cx="7023100" cy="93091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5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268" y="-78"/>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649" cy="464839"/>
          </a:xfrm>
          <a:prstGeom prst="rect">
            <a:avLst/>
          </a:prstGeom>
        </p:spPr>
        <p:txBody>
          <a:bodyPr vert="horz" lIns="88260" tIns="44130" rIns="88260" bIns="44130" rtlCol="0"/>
          <a:lstStyle>
            <a:lvl1pPr algn="l">
              <a:defRPr sz="1200"/>
            </a:lvl1pPr>
          </a:lstStyle>
          <a:p>
            <a:r>
              <a:rPr lang="en-US" dirty="0"/>
              <a:t>Rapid Response Presentation</a:t>
            </a:r>
          </a:p>
        </p:txBody>
      </p:sp>
      <p:sp>
        <p:nvSpPr>
          <p:cNvPr id="3" name="Date Placeholder 2"/>
          <p:cNvSpPr>
            <a:spLocks noGrp="1"/>
          </p:cNvSpPr>
          <p:nvPr>
            <p:ph type="dt" sz="quarter" idx="1"/>
          </p:nvPr>
        </p:nvSpPr>
        <p:spPr>
          <a:xfrm>
            <a:off x="3977928" y="3"/>
            <a:ext cx="3043649" cy="464839"/>
          </a:xfrm>
          <a:prstGeom prst="rect">
            <a:avLst/>
          </a:prstGeom>
        </p:spPr>
        <p:txBody>
          <a:bodyPr vert="horz" lIns="88260" tIns="44130" rIns="88260" bIns="44130" rtlCol="0"/>
          <a:lstStyle>
            <a:lvl1pPr algn="r">
              <a:defRPr sz="1200"/>
            </a:lvl1pPr>
          </a:lstStyle>
          <a:p>
            <a:fld id="{EA503839-C0FD-47AD-80CC-604B78AB871D}" type="datetimeFigureOut">
              <a:rPr lang="en-US" smtClean="0"/>
              <a:pPr/>
              <a:t>4/1/2020</a:t>
            </a:fld>
            <a:endParaRPr lang="en-US" dirty="0"/>
          </a:p>
        </p:txBody>
      </p:sp>
      <p:sp>
        <p:nvSpPr>
          <p:cNvPr id="4" name="Footer Placeholder 3"/>
          <p:cNvSpPr>
            <a:spLocks noGrp="1"/>
          </p:cNvSpPr>
          <p:nvPr>
            <p:ph type="ftr" sz="quarter" idx="2"/>
          </p:nvPr>
        </p:nvSpPr>
        <p:spPr>
          <a:xfrm>
            <a:off x="0" y="8842725"/>
            <a:ext cx="3043649" cy="464839"/>
          </a:xfrm>
          <a:prstGeom prst="rect">
            <a:avLst/>
          </a:prstGeom>
        </p:spPr>
        <p:txBody>
          <a:bodyPr vert="horz" lIns="88260" tIns="44130" rIns="88260" bIns="44130" rtlCol="0" anchor="b"/>
          <a:lstStyle>
            <a:lvl1pPr algn="l">
              <a:defRPr sz="1200"/>
            </a:lvl1pPr>
          </a:lstStyle>
          <a:p>
            <a:r>
              <a:rPr lang="en-US" dirty="0"/>
              <a:t>Illinois Department of Employment Security	</a:t>
            </a:r>
          </a:p>
        </p:txBody>
      </p:sp>
      <p:sp>
        <p:nvSpPr>
          <p:cNvPr id="5" name="Slide Number Placeholder 4"/>
          <p:cNvSpPr>
            <a:spLocks noGrp="1"/>
          </p:cNvSpPr>
          <p:nvPr>
            <p:ph type="sldNum" sz="quarter" idx="3"/>
          </p:nvPr>
        </p:nvSpPr>
        <p:spPr>
          <a:xfrm>
            <a:off x="3977928" y="8842725"/>
            <a:ext cx="3043649" cy="464839"/>
          </a:xfrm>
          <a:prstGeom prst="rect">
            <a:avLst/>
          </a:prstGeom>
        </p:spPr>
        <p:txBody>
          <a:bodyPr vert="horz" lIns="88260" tIns="44130" rIns="88260" bIns="44130" rtlCol="0" anchor="b"/>
          <a:lstStyle>
            <a:lvl1pPr algn="r">
              <a:defRPr sz="1200"/>
            </a:lvl1pPr>
          </a:lstStyle>
          <a:p>
            <a:fld id="{7855F52E-D87E-4EB6-9433-247F5DB01E6E}" type="slidenum">
              <a:rPr lang="en-US" smtClean="0"/>
              <a:pPr/>
              <a:t>‹#›</a:t>
            </a:fld>
            <a:endParaRPr lang="en-US" dirty="0"/>
          </a:p>
        </p:txBody>
      </p:sp>
    </p:spTree>
    <p:extLst>
      <p:ext uri="{BB962C8B-B14F-4D97-AF65-F5344CB8AC3E}">
        <p14:creationId xmlns:p14="http://schemas.microsoft.com/office/powerpoint/2010/main" val="23931898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1" tIns="46649" rIns="93301" bIns="46649" rtlCol="0"/>
          <a:lstStyle>
            <a:lvl1pPr algn="l">
              <a:defRPr sz="1400"/>
            </a:lvl1pPr>
          </a:lstStyle>
          <a:p>
            <a:r>
              <a:rPr lang="en-US" dirty="0"/>
              <a:t>Rapid Response Presentation		</a:t>
            </a:r>
          </a:p>
        </p:txBody>
      </p:sp>
      <p:sp>
        <p:nvSpPr>
          <p:cNvPr id="3" name="Date Placeholder 2"/>
          <p:cNvSpPr>
            <a:spLocks noGrp="1"/>
          </p:cNvSpPr>
          <p:nvPr>
            <p:ph type="dt" idx="1"/>
          </p:nvPr>
        </p:nvSpPr>
        <p:spPr>
          <a:xfrm>
            <a:off x="3978131" y="0"/>
            <a:ext cx="3043343" cy="465455"/>
          </a:xfrm>
          <a:prstGeom prst="rect">
            <a:avLst/>
          </a:prstGeom>
        </p:spPr>
        <p:txBody>
          <a:bodyPr vert="horz" lIns="93301" tIns="46649" rIns="93301" bIns="46649" rtlCol="0"/>
          <a:lstStyle>
            <a:lvl1pPr algn="r">
              <a:defRPr sz="1400"/>
            </a:lvl1pPr>
          </a:lstStyle>
          <a:p>
            <a:fld id="{ABFCF6DC-2F72-444D-8F57-7719F45A5D5F}" type="datetimeFigureOut">
              <a:rPr lang="en-US" smtClean="0"/>
              <a:pPr/>
              <a:t>4/1/2020</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301" tIns="46649" rIns="93301" bIns="4664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1" tIns="46649" rIns="93301" bIns="466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1" tIns="46649" rIns="93301" bIns="46649" rtlCol="0" anchor="b"/>
          <a:lstStyle>
            <a:lvl1pPr algn="l">
              <a:defRPr sz="1400"/>
            </a:lvl1pPr>
          </a:lstStyle>
          <a:p>
            <a:r>
              <a:rPr lang="en-US" dirty="0"/>
              <a:t>Illinois Department of Employment Security</a:t>
            </a:r>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01" tIns="46649" rIns="93301" bIns="46649" rtlCol="0" anchor="b"/>
          <a:lstStyle>
            <a:lvl1pPr algn="r">
              <a:defRPr sz="1400"/>
            </a:lvl1pPr>
          </a:lstStyle>
          <a:p>
            <a:r>
              <a:rPr lang="en-US" dirty="0"/>
              <a:t>Page </a:t>
            </a:r>
            <a:fld id="{5F009D5F-07C2-40BA-9388-C41484921115}" type="slidenum">
              <a:rPr lang="en-US" smtClean="0"/>
              <a:pPr/>
              <a:t>‹#›</a:t>
            </a:fld>
            <a:endParaRPr lang="en-US" dirty="0"/>
          </a:p>
        </p:txBody>
      </p:sp>
    </p:spTree>
    <p:extLst>
      <p:ext uri="{BB962C8B-B14F-4D97-AF65-F5344CB8AC3E}">
        <p14:creationId xmlns:p14="http://schemas.microsoft.com/office/powerpoint/2010/main" val="321416603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dirty="0"/>
              <a:t>Page </a:t>
            </a:r>
            <a:fld id="{5F009D5F-07C2-40BA-9388-C41484921115}" type="slidenum">
              <a:rPr lang="en-US" smtClean="0"/>
              <a:pPr/>
              <a:t>1</a:t>
            </a:fld>
            <a:endParaRPr lang="en-US" dirty="0"/>
          </a:p>
        </p:txBody>
      </p:sp>
      <p:sp>
        <p:nvSpPr>
          <p:cNvPr id="5" name="Date Placeholder 4"/>
          <p:cNvSpPr>
            <a:spLocks noGrp="1"/>
          </p:cNvSpPr>
          <p:nvPr>
            <p:ph type="dt" idx="11"/>
          </p:nvPr>
        </p:nvSpPr>
        <p:spPr/>
        <p:txBody>
          <a:bodyPr/>
          <a:lstStyle/>
          <a:p>
            <a:fld id="{64ACAF37-0EC0-41B0-9B0C-1EA4A7211878}"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D3FEB75-8420-4E05-BD18-F5E8E66E387C}" type="datetime1">
              <a:rPr lang="en-US" smtClean="0"/>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10</a:t>
            </a:fld>
            <a:endParaRPr lang="en-US" dirty="0"/>
          </a:p>
        </p:txBody>
      </p:sp>
    </p:spTree>
    <p:extLst>
      <p:ext uri="{BB962C8B-B14F-4D97-AF65-F5344CB8AC3E}">
        <p14:creationId xmlns:p14="http://schemas.microsoft.com/office/powerpoint/2010/main" val="95674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822F502D-9B60-4B2E-ACAD-EBC666D70F63}" type="datetime1">
              <a:rPr lang="en-US" smtClean="0"/>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11</a:t>
            </a:fld>
            <a:endParaRPr lang="en-US" dirty="0"/>
          </a:p>
        </p:txBody>
      </p:sp>
    </p:spTree>
    <p:extLst>
      <p:ext uri="{BB962C8B-B14F-4D97-AF65-F5344CB8AC3E}">
        <p14:creationId xmlns:p14="http://schemas.microsoft.com/office/powerpoint/2010/main" val="328240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9C2E33EF-67FF-42C1-9623-B4DE2E062C47}" type="datetime1">
              <a:rPr lang="en-US" smtClean="0"/>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12</a:t>
            </a:fld>
            <a:endParaRPr lang="en-US" dirty="0"/>
          </a:p>
        </p:txBody>
      </p:sp>
    </p:spTree>
    <p:extLst>
      <p:ext uri="{BB962C8B-B14F-4D97-AF65-F5344CB8AC3E}">
        <p14:creationId xmlns:p14="http://schemas.microsoft.com/office/powerpoint/2010/main" val="91890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138C391B-AE7C-463E-8A67-31C4970EE1CB}" type="datetime1">
              <a:rPr lang="en-US" smtClean="0"/>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13</a:t>
            </a:fld>
            <a:endParaRPr lang="en-US" dirty="0"/>
          </a:p>
        </p:txBody>
      </p:sp>
    </p:spTree>
    <p:extLst>
      <p:ext uri="{BB962C8B-B14F-4D97-AF65-F5344CB8AC3E}">
        <p14:creationId xmlns:p14="http://schemas.microsoft.com/office/powerpoint/2010/main" val="104745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B7C8443D-555A-459D-B292-58E974BE6D89}" type="datetime1">
              <a:rPr lang="en-US" smtClean="0"/>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14</a:t>
            </a:fld>
            <a:endParaRPr lang="en-US" dirty="0"/>
          </a:p>
        </p:txBody>
      </p:sp>
    </p:spTree>
    <p:extLst>
      <p:ext uri="{BB962C8B-B14F-4D97-AF65-F5344CB8AC3E}">
        <p14:creationId xmlns:p14="http://schemas.microsoft.com/office/powerpoint/2010/main" val="267504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11/22/16 – Added Call</a:t>
            </a:r>
            <a:r>
              <a:rPr lang="en-US" baseline="0" dirty="0"/>
              <a:t> Center as an option to file UI Claims. (LG)</a:t>
            </a:r>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0D5F36B-B8C5-4EBD-921A-86FBAD645ED5}"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0D5F36B-B8C5-4EBD-921A-86FBAD645ED5}"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11/22/2016</a:t>
            </a:r>
            <a:r>
              <a:rPr lang="en-US" baseline="0" dirty="0"/>
              <a:t> – Added “unpaid” to waiting week bullet point. (LG)</a:t>
            </a:r>
            <a:endParaRPr lang="en-US" dirty="0"/>
          </a:p>
        </p:txBody>
      </p:sp>
      <p:sp>
        <p:nvSpPr>
          <p:cNvPr id="4" name="Header Placeholder 3"/>
          <p:cNvSpPr>
            <a:spLocks noGrp="1"/>
          </p:cNvSpPr>
          <p:nvPr>
            <p:ph type="hdr" sz="quarter" idx="10"/>
          </p:nvPr>
        </p:nvSpPr>
        <p:spPr/>
        <p:txBody>
          <a:bodyPr/>
          <a:lstStyle/>
          <a:p>
            <a:r>
              <a:rPr lang="en-US">
                <a:solidFill>
                  <a:prstClr val="black"/>
                </a:solidFill>
              </a:rPr>
              <a:t>Rapid Response Presentation		</a:t>
            </a:r>
            <a:endParaRPr lang="en-US" dirty="0">
              <a:solidFill>
                <a:prstClr val="black"/>
              </a:solidFill>
            </a:endParaRPr>
          </a:p>
        </p:txBody>
      </p:sp>
      <p:sp>
        <p:nvSpPr>
          <p:cNvPr id="5" name="Date Placeholder 4"/>
          <p:cNvSpPr>
            <a:spLocks noGrp="1"/>
          </p:cNvSpPr>
          <p:nvPr>
            <p:ph type="dt" idx="11"/>
          </p:nvPr>
        </p:nvSpPr>
        <p:spPr/>
        <p:txBody>
          <a:bodyPr/>
          <a:lstStyle/>
          <a:p>
            <a:fld id="{73334300-A3AA-4038-AAD0-A6CC62FFD85F}" type="datetime1">
              <a:rPr lang="en-US" smtClean="0">
                <a:solidFill>
                  <a:prstClr val="black"/>
                </a:solidFill>
              </a:rPr>
              <a:pPr/>
              <a:t>4/1/2020</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Illinois Department of Employment Security</a:t>
            </a:r>
            <a:endParaRPr lang="en-US" dirty="0">
              <a:solidFill>
                <a:prstClr val="black"/>
              </a:solidFill>
            </a:endParaRPr>
          </a:p>
        </p:txBody>
      </p:sp>
      <p:sp>
        <p:nvSpPr>
          <p:cNvPr id="7" name="Slide Number Placeholder 6"/>
          <p:cNvSpPr>
            <a:spLocks noGrp="1"/>
          </p:cNvSpPr>
          <p:nvPr>
            <p:ph type="sldNum" sz="quarter" idx="13"/>
          </p:nvPr>
        </p:nvSpPr>
        <p:spPr/>
        <p:txBody>
          <a:bodyPr/>
          <a:lstStyle/>
          <a:p>
            <a:r>
              <a:rPr lang="en-US">
                <a:solidFill>
                  <a:prstClr val="black"/>
                </a:solidFill>
              </a:rPr>
              <a:t>Page </a:t>
            </a:r>
            <a:fld id="{5F009D5F-07C2-40BA-9388-C41484921115}"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F7A2D215-8687-4565-A672-81A4D9485CB9}"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2</a:t>
            </a:fld>
            <a:endParaRPr lang="en-US" dirty="0"/>
          </a:p>
        </p:txBody>
      </p:sp>
      <p:sp>
        <p:nvSpPr>
          <p:cNvPr id="5" name="Date Placeholder 4"/>
          <p:cNvSpPr>
            <a:spLocks noGrp="1"/>
          </p:cNvSpPr>
          <p:nvPr>
            <p:ph type="dt" idx="11"/>
          </p:nvPr>
        </p:nvSpPr>
        <p:spPr/>
        <p:txBody>
          <a:bodyPr/>
          <a:lstStyle/>
          <a:p>
            <a:fld id="{3FDA00FB-5DD7-40C0-8CD1-18CD80E4C339}"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AA3E54B8-5DE6-4CC9-AB59-5A389D3E246B}"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D02B6C39-1FC5-4318-975E-FB7EC57CB90B}"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D02B6C39-1FC5-4318-975E-FB7EC57CB90B}"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5</a:t>
            </a:fld>
            <a:endParaRPr lang="en-US" dirty="0"/>
          </a:p>
        </p:txBody>
      </p:sp>
    </p:spTree>
    <p:extLst>
      <p:ext uri="{BB962C8B-B14F-4D97-AF65-F5344CB8AC3E}">
        <p14:creationId xmlns:p14="http://schemas.microsoft.com/office/powerpoint/2010/main" val="40445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791EBDD-BEDF-41DC-8245-0877412AF96B}" type="datetime1">
              <a:rPr lang="en-US" smtClean="0"/>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6</a:t>
            </a:fld>
            <a:endParaRPr lang="en-US" dirty="0"/>
          </a:p>
        </p:txBody>
      </p:sp>
    </p:spTree>
    <p:extLst>
      <p:ext uri="{BB962C8B-B14F-4D97-AF65-F5344CB8AC3E}">
        <p14:creationId xmlns:p14="http://schemas.microsoft.com/office/powerpoint/2010/main" val="387003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7</a:t>
            </a:fld>
            <a:endParaRPr lang="en-US" dirty="0"/>
          </a:p>
        </p:txBody>
      </p:sp>
      <p:sp>
        <p:nvSpPr>
          <p:cNvPr id="5" name="Date Placeholder 4"/>
          <p:cNvSpPr>
            <a:spLocks noGrp="1"/>
          </p:cNvSpPr>
          <p:nvPr>
            <p:ph type="dt" idx="11"/>
          </p:nvPr>
        </p:nvSpPr>
        <p:spPr/>
        <p:txBody>
          <a:bodyPr/>
          <a:lstStyle/>
          <a:p>
            <a:fld id="{18A26FBC-96A6-4D75-9ADB-EE81EFAD8CE5}"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Cannot claim both a dependent</a:t>
            </a:r>
            <a:r>
              <a:rPr lang="en-US" baseline="0" dirty="0"/>
              <a:t> </a:t>
            </a:r>
            <a:r>
              <a:rPr lang="en-US" dirty="0"/>
              <a:t>spouse and a dependent</a:t>
            </a:r>
            <a:r>
              <a:rPr lang="en-US" baseline="0" dirty="0"/>
              <a:t> </a:t>
            </a:r>
            <a:r>
              <a:rPr lang="en-US" dirty="0"/>
              <a:t>child. Only one dependent child</a:t>
            </a:r>
            <a:r>
              <a:rPr lang="en-US" baseline="0" dirty="0"/>
              <a:t> can be claimed at a time; claim the youngest child.</a:t>
            </a:r>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8</a:t>
            </a:fld>
            <a:endParaRPr lang="en-US" dirty="0"/>
          </a:p>
        </p:txBody>
      </p:sp>
      <p:sp>
        <p:nvSpPr>
          <p:cNvPr id="5" name="Date Placeholder 4"/>
          <p:cNvSpPr>
            <a:spLocks noGrp="1"/>
          </p:cNvSpPr>
          <p:nvPr>
            <p:ph type="dt" idx="11"/>
          </p:nvPr>
        </p:nvSpPr>
        <p:spPr/>
        <p:txBody>
          <a:bodyPr/>
          <a:lstStyle/>
          <a:p>
            <a:fld id="{18A26FBC-96A6-4D75-9ADB-EE81EFAD8CE5}"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F0EDFBBE-A172-4EE1-BC99-77E7E98863E3}" type="datetime1">
              <a:rPr lang="en-US" smtClean="0"/>
              <a:pPr/>
              <a:t>4/1/2020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109B2FF-659C-44B3-A2B9-5781407F4B2C}" type="datetime1">
              <a:rPr lang="en-US" smtClean="0"/>
              <a:pPr/>
              <a:t>4/1/2020</a:t>
            </a:fld>
            <a:endParaRPr lang="en-US" dirty="0"/>
          </a:p>
        </p:txBody>
      </p:sp>
      <p:sp>
        <p:nvSpPr>
          <p:cNvPr id="17" name="Footer Placeholder 16"/>
          <p:cNvSpPr>
            <a:spLocks noGrp="1"/>
          </p:cNvSpPr>
          <p:nvPr>
            <p:ph type="ftr" sz="quarter" idx="11"/>
          </p:nvPr>
        </p:nvSpPr>
        <p:spPr/>
        <p:txBody>
          <a:bodyPr/>
          <a:lstStyle/>
          <a:p>
            <a:r>
              <a:rPr lang="en-US" dirty="0"/>
              <a:t>Illinois Department of Employment Security	</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EA1872-A97D-4F09-9280-1B791257714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094846-5FAC-4557-99A6-22C51FECAEAA}"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45EA1872-A97D-4F09-9280-1B791257714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5EA1872-A97D-4F09-9280-1B791257714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27B1F1-C347-40EF-B508-38D09AAC90DC}"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4C8A4B-08D1-49DF-8BF5-8934AA3B3DB9}"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39C2-0654-4FB6-9CFF-4EC200E1AE90}"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E25D-7E1A-458E-8E7E-241D89DAE655}"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A49B9-0EB2-43C4-8E60-3A61A61482AB}" type="datetime1">
              <a:rPr lang="en-US" smtClean="0"/>
              <a:pPr/>
              <a:t>4/1/2020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C7DAB9-4894-48D6-B61D-B932EBB0D2C2}" type="datetime1">
              <a:rPr lang="en-US" smtClean="0"/>
              <a:pPr/>
              <a:t>4/1/2020</a:t>
            </a:fld>
            <a:endParaRPr lang="en-US" dirty="0"/>
          </a:p>
        </p:txBody>
      </p:sp>
      <p:sp>
        <p:nvSpPr>
          <p:cNvPr id="8" name="Footer Placeholder 7"/>
          <p:cNvSpPr>
            <a:spLocks noGrp="1"/>
          </p:cNvSpPr>
          <p:nvPr>
            <p:ph type="ftr" sz="quarter" idx="11"/>
          </p:nvPr>
        </p:nvSpPr>
        <p:spPr/>
        <p:txBody>
          <a:bodyPr/>
          <a:lstStyle/>
          <a:p>
            <a:r>
              <a:rPr lang="en-US" dirty="0"/>
              <a:t>Illinois Department of Employment Security </a:t>
            </a:r>
          </a:p>
        </p:txBody>
      </p:sp>
      <p:sp>
        <p:nvSpPr>
          <p:cNvPr id="9" name="Slide Number Placeholder 8"/>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D7E607-7EA8-49E2-BCF2-37F43970F93F}"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dirty="0"/>
              <a:t>Illinois Department of Employment Security </a:t>
            </a:r>
          </a:p>
        </p:txBody>
      </p:sp>
      <p:sp>
        <p:nvSpPr>
          <p:cNvPr id="5" name="Slide Number Placeholder 4"/>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F4870-FE92-42E4-8EAE-E928CF9C1146}" type="datetime1">
              <a:rPr lang="en-US" smtClean="0"/>
              <a:pPr/>
              <a:t>4/1/2020</a:t>
            </a:fld>
            <a:endParaRPr lang="en-US" dirty="0"/>
          </a:p>
        </p:txBody>
      </p:sp>
      <p:sp>
        <p:nvSpPr>
          <p:cNvPr id="3" name="Footer Placeholder 2"/>
          <p:cNvSpPr>
            <a:spLocks noGrp="1"/>
          </p:cNvSpPr>
          <p:nvPr>
            <p:ph type="ftr" sz="quarter" idx="11"/>
          </p:nvPr>
        </p:nvSpPr>
        <p:spPr/>
        <p:txBody>
          <a:bodyPr/>
          <a:lstStyle/>
          <a:p>
            <a:r>
              <a:rPr lang="en-US" dirty="0"/>
              <a:t>Illinois Department of Employment Security </a:t>
            </a:r>
          </a:p>
        </p:txBody>
      </p:sp>
      <p:sp>
        <p:nvSpPr>
          <p:cNvPr id="4" name="Slide Number Placeholder 3"/>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98CD6-3B8A-43D9-A893-A8415BE741CB}" type="datetime1">
              <a:rPr lang="en-US" smtClean="0"/>
              <a:pPr/>
              <a:t>4/1/2020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3751B759-C820-4DCB-85B4-CAEC78B44B4C}"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a:xfrm>
            <a:off x="4361688" y="1026372"/>
            <a:ext cx="457200" cy="441325"/>
          </a:xfrm>
        </p:spPr>
        <p:txBody>
          <a:bodyPr/>
          <a:lstStyle/>
          <a:p>
            <a:fld id="{45EA1872-A97D-4F09-9280-1B791257714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F7AB3-8E6A-4AEC-B5D8-210551685502}" type="datetime1">
              <a:rPr lang="en-US" smtClean="0"/>
              <a:pPr/>
              <a:t>4/1/2020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73A7-343A-4539-A76A-AF4D533C86B3}"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8521B-898B-451D-938E-858C2A6F30BB}" type="datetime1">
              <a:rPr lang="en-US" smtClean="0"/>
              <a:pPr/>
              <a:t>4/1/2020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4" name="Date Placeholder 3"/>
          <p:cNvSpPr>
            <a:spLocks noGrp="1"/>
          </p:cNvSpPr>
          <p:nvPr>
            <p:ph type="dt" sz="half" idx="10"/>
          </p:nvPr>
        </p:nvSpPr>
        <p:spPr/>
        <p:txBody>
          <a:bodyPr/>
          <a:lstStyle/>
          <a:p>
            <a:fld id="{C9273C46-F96F-4E11-9757-78C3F8C79857}" type="datetime1">
              <a:rPr lang="en-US" smtClean="0"/>
              <a:pPr/>
              <a:t>4/1/2020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EA1872-A97D-4F09-9280-1B791257714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791FDB6-422C-4BE7-BE8A-D286235BAB39}" type="datetime1">
              <a:rPr lang="en-US" smtClean="0"/>
              <a:pPr/>
              <a:t>4/1/2020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45EA1872-A97D-4F09-9280-1B791257714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92ADA53-35BC-40F9-A003-EAB6A2B1D3C7}" type="datetime1">
              <a:rPr lang="en-US" smtClean="0"/>
              <a:pPr/>
              <a:t>4/1/2020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Illinois Department of Employment Security </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5EA1872-A97D-4F09-9280-1B791257714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6248B33-EA80-4431-8F8D-C9299D3B39B7}"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dirty="0"/>
              <a:t>Illinois Department of Employment Security </a:t>
            </a:r>
          </a:p>
        </p:txBody>
      </p:sp>
      <p:sp>
        <p:nvSpPr>
          <p:cNvPr id="5" name="Slide Number Placeholder 4"/>
          <p:cNvSpPr>
            <a:spLocks noGrp="1"/>
          </p:cNvSpPr>
          <p:nvPr>
            <p:ph type="sldNum" sz="quarter" idx="12"/>
          </p:nvPr>
        </p:nvSpPr>
        <p:spPr>
          <a:xfrm>
            <a:off x="4343400" y="1036020"/>
            <a:ext cx="457200" cy="441325"/>
          </a:xfrm>
        </p:spPr>
        <p:txBody>
          <a:bodyPr/>
          <a:lstStyle/>
          <a:p>
            <a:fld id="{45EA1872-A97D-4F09-9280-1B79125771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6C8648D-5610-42BC-BD3A-E08F37D90F2B}" type="datetime1">
              <a:rPr lang="en-US" smtClean="0"/>
              <a:pPr/>
              <a:t>4/1/2020</a:t>
            </a:fld>
            <a:endParaRPr lang="en-US" dirty="0"/>
          </a:p>
        </p:txBody>
      </p:sp>
      <p:sp>
        <p:nvSpPr>
          <p:cNvPr id="3" name="Footer Placeholder 2"/>
          <p:cNvSpPr>
            <a:spLocks noGrp="1"/>
          </p:cNvSpPr>
          <p:nvPr>
            <p:ph type="ftr" sz="quarter" idx="11"/>
          </p:nvPr>
        </p:nvSpPr>
        <p:spPr/>
        <p:txBody>
          <a:bodyPr/>
          <a:lstStyle/>
          <a:p>
            <a:r>
              <a:rPr lang="en-US" dirty="0"/>
              <a:t>Illinois Department of Employment Security </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5EA1872-A97D-4F09-9280-1B79125771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EA1872-A97D-4F09-9280-1B791257714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37A9641-6BF1-4C9D-AE55-EED7C5F51D17}" type="datetime1">
              <a:rPr lang="en-US" smtClean="0"/>
              <a:pPr/>
              <a:t>4/1/2020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Illinois Department of Employment Security </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5EA1872-A97D-4F09-9280-1B791257714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6F508EDE-7136-4B9D-BBAA-F662C2873EF9}" type="datetime1">
              <a:rPr lang="en-US" smtClean="0"/>
              <a:pPr/>
              <a:t>4/1/2020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Illinois Department of Employment Security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F62C595-2AA0-4F48-8A87-F285F67BDA78}" type="datetime1">
              <a:rPr lang="en-US" smtClean="0"/>
              <a:pPr/>
              <a:t>4/1/2020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Illinois Department of Employment Security </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5EA1872-A97D-4F09-9280-1B791257714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A2856-2537-4AC1-8658-5B13718DD85F}" type="datetime1">
              <a:rPr lang="en-US" smtClean="0"/>
              <a:pPr/>
              <a:t>4/1/2020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Illinois Department of Employment Security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0F03E-ACA1-4258-B77A-8022B1109B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des.illinoi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des.illinoi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04800" y="2819400"/>
            <a:ext cx="8534400" cy="3505200"/>
          </a:xfrm>
        </p:spPr>
        <p:txBody>
          <a:bodyPr>
            <a:normAutofit/>
          </a:bodyPr>
          <a:lstStyle/>
          <a:p>
            <a:pPr algn="l"/>
            <a:r>
              <a:rPr lang="en-US" sz="2000" b="0" cap="none" spc="0" dirty="0">
                <a:solidFill>
                  <a:schemeClr val="tx1"/>
                </a:solidFill>
              </a:rPr>
              <a:t>Unemployment insurance is a state-administered program designed to provide workers with financial assistance during temporary periods of involuntary unemployment or underemployment.</a:t>
            </a:r>
          </a:p>
          <a:p>
            <a:pPr algn="l"/>
            <a:endParaRPr lang="en-US" sz="2000" b="0" cap="none" spc="0" dirty="0"/>
          </a:p>
          <a:p>
            <a:pPr algn="l"/>
            <a:r>
              <a:rPr lang="en-US" sz="2000" b="0" cap="none" spc="0" dirty="0">
                <a:solidFill>
                  <a:schemeClr val="tx1"/>
                </a:solidFill>
              </a:rPr>
              <a:t>The Illinois Department of Employment Security (IDES) collects unemployment insurance taxes from the state's liable employers and returns those dollars to eligible Illinois workers as unemployment insurance benefits.  Workers do not “pay in” to the unemployment insurance system.</a:t>
            </a:r>
          </a:p>
        </p:txBody>
      </p:sp>
      <p:sp>
        <p:nvSpPr>
          <p:cNvPr id="2" name="Rectangle 1"/>
          <p:cNvSpPr>
            <a:spLocks noGrp="1"/>
          </p:cNvSpPr>
          <p:nvPr>
            <p:ph type="ctrTitle"/>
          </p:nvPr>
        </p:nvSpPr>
        <p:spPr>
          <a:xfrm>
            <a:off x="685800" y="381000"/>
            <a:ext cx="7772400" cy="1600200"/>
          </a:xfrm>
        </p:spPr>
        <p:txBody>
          <a:bodyPr>
            <a:normAutofit/>
          </a:bodyPr>
          <a:lstStyle/>
          <a:p>
            <a:r>
              <a:rPr lang="en-US" b="1" dirty="0"/>
              <a:t>Unemployment Insurance Benefits Overview</a:t>
            </a:r>
          </a:p>
        </p:txBody>
      </p:sp>
      <p:sp>
        <p:nvSpPr>
          <p:cNvPr id="4" name="Date Placeholder 3"/>
          <p:cNvSpPr>
            <a:spLocks noGrp="1"/>
          </p:cNvSpPr>
          <p:nvPr>
            <p:ph type="dt" sz="half" idx="10"/>
          </p:nvPr>
        </p:nvSpPr>
        <p:spPr/>
        <p:txBody>
          <a:bodyPr/>
          <a:lstStyle/>
          <a:p>
            <a:fld id="{77F26A4C-7590-4CFC-9914-EF6DC2DC8668}"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IllinoisJobLink.com</a:t>
            </a:r>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10</a:t>
            </a:fld>
            <a:endParaRPr lang="en-US" dirty="0"/>
          </a:p>
        </p:txBody>
      </p:sp>
      <p:sp>
        <p:nvSpPr>
          <p:cNvPr id="6" name="Content Placeholder 5"/>
          <p:cNvSpPr>
            <a:spLocks noGrp="1"/>
          </p:cNvSpPr>
          <p:nvPr>
            <p:ph sz="quarter" idx="1"/>
          </p:nvPr>
        </p:nvSpPr>
        <p:spPr>
          <a:xfrm>
            <a:off x="301752" y="1676400"/>
            <a:ext cx="8503920" cy="4572000"/>
          </a:xfrm>
        </p:spPr>
        <p:txBody>
          <a:bodyPr>
            <a:normAutofit fontScale="62500" lnSpcReduction="20000"/>
          </a:bodyPr>
          <a:lstStyle/>
          <a:p>
            <a:pPr>
              <a:lnSpc>
                <a:spcPct val="110000"/>
              </a:lnSpc>
            </a:pPr>
            <a:r>
              <a:rPr lang="en-US" sz="4500" kern="0" dirty="0"/>
              <a:t>IllinoisJobLink.com is an Internet-based job search resource for posting and finding jobs in the state of Illinois.</a:t>
            </a:r>
          </a:p>
          <a:p>
            <a:pPr>
              <a:lnSpc>
                <a:spcPct val="110000"/>
              </a:lnSpc>
            </a:pPr>
            <a:endParaRPr lang="en-US" sz="4500" dirty="0"/>
          </a:p>
          <a:p>
            <a:pPr>
              <a:lnSpc>
                <a:spcPct val="110000"/>
              </a:lnSpc>
            </a:pPr>
            <a:r>
              <a:rPr lang="en-US" sz="4500" dirty="0"/>
              <a:t>Go to IllinoisJobLink.com, complete your registration and create a resume.</a:t>
            </a:r>
          </a:p>
          <a:p>
            <a:pPr>
              <a:lnSpc>
                <a:spcPct val="110000"/>
              </a:lnSpc>
            </a:pPr>
            <a:endParaRPr lang="en-US" sz="4500" dirty="0"/>
          </a:p>
          <a:p>
            <a:pPr>
              <a:lnSpc>
                <a:spcPct val="110000"/>
              </a:lnSpc>
            </a:pPr>
            <a:r>
              <a:rPr lang="en-US" sz="4500" dirty="0"/>
              <a:t>Failure to complete your registration and create/upload a resume </a:t>
            </a:r>
            <a:r>
              <a:rPr lang="en-US" sz="4500" b="1" dirty="0">
                <a:solidFill>
                  <a:srgbClr val="FF0000"/>
                </a:solidFill>
              </a:rPr>
              <a:t>will</a:t>
            </a:r>
            <a:r>
              <a:rPr lang="en-US" sz="4500" dirty="0"/>
              <a:t> delay and/or stop you from receiving benefits.</a:t>
            </a:r>
          </a:p>
          <a:p>
            <a:pPr marL="0" indent="0">
              <a:lnSpc>
                <a:spcPct val="110000"/>
              </a:lnSpc>
              <a:buNone/>
            </a:pPr>
            <a:endParaRPr lang="en-US" dirty="0"/>
          </a:p>
        </p:txBody>
      </p:sp>
    </p:spTree>
    <p:extLst>
      <p:ext uri="{BB962C8B-B14F-4D97-AF65-F5344CB8AC3E}">
        <p14:creationId xmlns:p14="http://schemas.microsoft.com/office/powerpoint/2010/main" val="341967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Use IllinoisJobLink.com for Your Job Search</a:t>
            </a:r>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11</a:t>
            </a:fld>
            <a:endParaRPr lang="en-US" dirty="0"/>
          </a:p>
        </p:txBody>
      </p:sp>
      <p:pic>
        <p:nvPicPr>
          <p:cNvPr id="10" name="Content Placeholder 9">
            <a:extLst>
              <a:ext uri="{FF2B5EF4-FFF2-40B4-BE49-F238E27FC236}">
                <a16:creationId xmlns:a16="http://schemas.microsoft.com/office/drawing/2014/main" id="{F4C9DA95-D405-4C88-8C5A-25A19EFFA293}"/>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390403" y="1457363"/>
            <a:ext cx="4357098" cy="4947621"/>
          </a:xfrm>
        </p:spPr>
      </p:pic>
    </p:spTree>
    <p:extLst>
      <p:ext uri="{BB962C8B-B14F-4D97-AF65-F5344CB8AC3E}">
        <p14:creationId xmlns:p14="http://schemas.microsoft.com/office/powerpoint/2010/main" val="403025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IllinoisJobLink.com</a:t>
            </a:r>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12</a:t>
            </a:fld>
            <a:endParaRPr lang="en-US" dirty="0"/>
          </a:p>
        </p:txBody>
      </p:sp>
      <p:sp>
        <p:nvSpPr>
          <p:cNvPr id="6" name="Content Placeholder 5"/>
          <p:cNvSpPr>
            <a:spLocks noGrp="1"/>
          </p:cNvSpPr>
          <p:nvPr>
            <p:ph sz="quarter" idx="1"/>
          </p:nvPr>
        </p:nvSpPr>
        <p:spPr/>
        <p:txBody>
          <a:bodyPr>
            <a:normAutofit/>
          </a:bodyPr>
          <a:lstStyle/>
          <a:p>
            <a:endParaRPr lang="en-US" sz="1000" kern="0" dirty="0"/>
          </a:p>
          <a:p>
            <a:r>
              <a:rPr lang="en-US" sz="2400" kern="0" dirty="0"/>
              <a:t>No cost to users.</a:t>
            </a:r>
          </a:p>
          <a:p>
            <a:endParaRPr lang="en-US" sz="2400" kern="0" dirty="0"/>
          </a:p>
          <a:p>
            <a:r>
              <a:rPr lang="en-US" sz="2400" kern="0" dirty="0"/>
              <a:t>Allows employers to connect with you based on keywords in your resume.</a:t>
            </a:r>
          </a:p>
          <a:p>
            <a:endParaRPr lang="en-US" sz="2400" kern="0" dirty="0"/>
          </a:p>
          <a:p>
            <a:r>
              <a:rPr lang="en-US" sz="2400" kern="0" dirty="0"/>
              <a:t>Access 24 hours a day, 7 days a week.</a:t>
            </a:r>
          </a:p>
          <a:p>
            <a:endParaRPr lang="en-US" sz="2400" kern="0" dirty="0"/>
          </a:p>
          <a:p>
            <a:r>
              <a:rPr lang="en-US" sz="2400" kern="0" dirty="0"/>
              <a:t>Record your Work Search Information.  You are </a:t>
            </a:r>
            <a:r>
              <a:rPr lang="en-US" sz="2400" b="1" kern="0" dirty="0">
                <a:solidFill>
                  <a:srgbClr val="FF0000"/>
                </a:solidFill>
              </a:rPr>
              <a:t>required</a:t>
            </a:r>
            <a:r>
              <a:rPr lang="en-US" sz="2400" kern="0" dirty="0"/>
              <a:t> to keep a record of your work search.</a:t>
            </a:r>
          </a:p>
          <a:p>
            <a:endParaRPr lang="en-US" sz="2400" kern="0" dirty="0"/>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3085"/>
          <a:stretch/>
        </p:blipFill>
        <p:spPr>
          <a:xfrm>
            <a:off x="2163617" y="350901"/>
            <a:ext cx="4780189" cy="514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221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Keep Your Work Search Record</a:t>
            </a:r>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13</a:t>
            </a:fld>
            <a:endParaRPr lang="en-US" dirty="0"/>
          </a:p>
        </p:txBody>
      </p:sp>
      <p:pic>
        <p:nvPicPr>
          <p:cNvPr id="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71648" y="1828800"/>
            <a:ext cx="400711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B46A1181-93DB-47B1-9C92-2799E3EE4A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069" t="13446" r="18089" b="34428"/>
          <a:stretch/>
        </p:blipFill>
        <p:spPr bwMode="auto">
          <a:xfrm>
            <a:off x="4983480" y="1828800"/>
            <a:ext cx="3558540" cy="445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00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r>
              <a:rPr lang="en-US" sz="3700" b="1" dirty="0"/>
              <a:t>UI Finding Letter</a:t>
            </a:r>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14</a:t>
            </a:fld>
            <a:endParaRPr lang="en-US" dirty="0"/>
          </a:p>
        </p:txBody>
      </p:sp>
      <p:pic>
        <p:nvPicPr>
          <p:cNvPr id="7"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235390" y="1752600"/>
            <a:ext cx="5989579" cy="4071042"/>
          </a:xfrm>
          <a:prstGeom prst="rect">
            <a:avLst/>
          </a:prstGeom>
          <a:ln>
            <a:solidFill>
              <a:schemeClr val="tx1">
                <a:lumMod val="65000"/>
              </a:schemeClr>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886" y="1540733"/>
            <a:ext cx="2582601" cy="3346622"/>
          </a:xfrm>
          <a:prstGeom prst="rect">
            <a:avLst/>
          </a:prstGeom>
          <a:ln>
            <a:solidFill>
              <a:schemeClr val="tx1">
                <a:lumMod val="65000"/>
              </a:schemeClr>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7363" y="4902200"/>
            <a:ext cx="2103120" cy="1051560"/>
          </a:xfrm>
          <a:prstGeom prst="rect">
            <a:avLst/>
          </a:prstGeom>
        </p:spPr>
      </p:pic>
    </p:spTree>
    <p:extLst>
      <p:ext uri="{BB962C8B-B14F-4D97-AF65-F5344CB8AC3E}">
        <p14:creationId xmlns:p14="http://schemas.microsoft.com/office/powerpoint/2010/main" val="34854032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Certifying for Benefits</a:t>
            </a:r>
            <a:endParaRPr lang="en-US" dirty="0"/>
          </a:p>
        </p:txBody>
      </p:sp>
      <p:sp>
        <p:nvSpPr>
          <p:cNvPr id="3" name="Content Placeholder 2"/>
          <p:cNvSpPr>
            <a:spLocks noGrp="1"/>
          </p:cNvSpPr>
          <p:nvPr>
            <p:ph sz="quarter" idx="1"/>
          </p:nvPr>
        </p:nvSpPr>
        <p:spPr>
          <a:xfrm>
            <a:off x="304800" y="1600200"/>
            <a:ext cx="8503920" cy="4572000"/>
          </a:xfrm>
        </p:spPr>
        <p:txBody>
          <a:bodyPr>
            <a:noAutofit/>
          </a:bodyPr>
          <a:lstStyle/>
          <a:p>
            <a:r>
              <a:rPr lang="en-US" sz="2600" dirty="0"/>
              <a:t>Once you file for unemployment insurance via the Internet, at a local IDES office, or calling the IDES Call Center you must then “certify” to your eligibility for benefits by Internet or telephone on the scheduled day </a:t>
            </a:r>
            <a:r>
              <a:rPr lang="en-US" sz="2600" b="1" dirty="0"/>
              <a:t>every two weeks </a:t>
            </a:r>
            <a:r>
              <a:rPr lang="en-US" sz="2600" dirty="0"/>
              <a:t>to IDES.</a:t>
            </a:r>
          </a:p>
          <a:p>
            <a:endParaRPr lang="en-US" sz="2600" dirty="0"/>
          </a:p>
          <a:p>
            <a:r>
              <a:rPr lang="en-US" sz="2600" dirty="0"/>
              <a:t>The first eligible week of benefits following an initial claim is referred to as a “waiting week.” Although you must certify and meet all eligibility requirements for the waiting week, </a:t>
            </a:r>
            <a:r>
              <a:rPr lang="en-US" sz="2600" u="sng" dirty="0"/>
              <a:t>you will not be paid for it</a:t>
            </a:r>
            <a:r>
              <a:rPr lang="en-US" sz="2600" dirty="0"/>
              <a:t>.</a:t>
            </a:r>
          </a:p>
        </p:txBody>
      </p:sp>
      <p:sp>
        <p:nvSpPr>
          <p:cNvPr id="4" name="Date Placeholder 3"/>
          <p:cNvSpPr>
            <a:spLocks noGrp="1"/>
          </p:cNvSpPr>
          <p:nvPr>
            <p:ph type="dt" sz="half" idx="10"/>
          </p:nvPr>
        </p:nvSpPr>
        <p:spPr/>
        <p:txBody>
          <a:bodyPr/>
          <a:lstStyle/>
          <a:p>
            <a:fld id="{0AB3E090-4B58-4298-86E2-BCD76311FC4A}"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Certifying for Benefits </a:t>
            </a:r>
            <a:r>
              <a:rPr lang="en-US" sz="1800" b="1" dirty="0"/>
              <a:t>Cont’d</a:t>
            </a:r>
            <a:endParaRPr lang="en-US" dirty="0"/>
          </a:p>
        </p:txBody>
      </p:sp>
      <p:sp>
        <p:nvSpPr>
          <p:cNvPr id="3" name="Content Placeholder 2"/>
          <p:cNvSpPr>
            <a:spLocks noGrp="1"/>
          </p:cNvSpPr>
          <p:nvPr>
            <p:ph sz="quarter" idx="1"/>
          </p:nvPr>
        </p:nvSpPr>
        <p:spPr>
          <a:xfrm>
            <a:off x="304800" y="1600200"/>
            <a:ext cx="8503920" cy="4572000"/>
          </a:xfrm>
        </p:spPr>
        <p:txBody>
          <a:bodyPr>
            <a:noAutofit/>
          </a:bodyPr>
          <a:lstStyle/>
          <a:p>
            <a:r>
              <a:rPr lang="en-US" sz="2400" dirty="0"/>
              <a:t>The best way to certify is via the Internet: </a:t>
            </a:r>
            <a:r>
              <a:rPr lang="en-US" sz="2600" dirty="0"/>
              <a:t>	</a:t>
            </a:r>
            <a:r>
              <a:rPr lang="en-US" sz="2400" b="1" dirty="0">
                <a:hlinkClick r:id="rId3"/>
              </a:rPr>
              <a:t>www.ides.illinois.gov</a:t>
            </a:r>
            <a:endParaRPr lang="en-US" sz="2400" b="1" dirty="0"/>
          </a:p>
          <a:p>
            <a:pPr lvl="1"/>
            <a:r>
              <a:rPr lang="en-US" sz="2000" dirty="0">
                <a:solidFill>
                  <a:schemeClr val="tx1"/>
                </a:solidFill>
              </a:rPr>
              <a:t>Select </a:t>
            </a:r>
            <a:r>
              <a:rPr lang="en-US" sz="2000" i="1" dirty="0">
                <a:solidFill>
                  <a:schemeClr val="tx1"/>
                </a:solidFill>
              </a:rPr>
              <a:t>Unemployment Insurance </a:t>
            </a:r>
            <a:r>
              <a:rPr lang="en-US" sz="2000" dirty="0">
                <a:solidFill>
                  <a:schemeClr val="tx1"/>
                </a:solidFill>
              </a:rPr>
              <a:t>under the </a:t>
            </a:r>
            <a:r>
              <a:rPr lang="en-US" sz="2000" i="1" dirty="0">
                <a:solidFill>
                  <a:schemeClr val="tx1"/>
                </a:solidFill>
              </a:rPr>
              <a:t>Individuals</a:t>
            </a:r>
            <a:r>
              <a:rPr lang="en-US" sz="2000" dirty="0">
                <a:solidFill>
                  <a:schemeClr val="tx1"/>
                </a:solidFill>
              </a:rPr>
              <a:t> tab, then choose </a:t>
            </a:r>
            <a:r>
              <a:rPr lang="en-US" sz="2000" b="1" i="1" dirty="0">
                <a:solidFill>
                  <a:schemeClr val="tx1"/>
                </a:solidFill>
              </a:rPr>
              <a:t>Certify for Weekly Benefits</a:t>
            </a:r>
          </a:p>
          <a:p>
            <a:pPr lvl="1"/>
            <a:endParaRPr lang="en-US" sz="2000" dirty="0">
              <a:solidFill>
                <a:schemeClr val="tx1"/>
              </a:solidFill>
            </a:endParaRPr>
          </a:p>
          <a:p>
            <a:r>
              <a:rPr lang="en-US" sz="2400" dirty="0"/>
              <a:t>You can also certify via Tele-Serve:</a:t>
            </a:r>
          </a:p>
          <a:p>
            <a:pPr lvl="1"/>
            <a:r>
              <a:rPr lang="en-US" sz="2000" b="1" dirty="0">
                <a:solidFill>
                  <a:schemeClr val="tx1"/>
                </a:solidFill>
              </a:rPr>
              <a:t>1-312-338-IDES (4337)</a:t>
            </a:r>
          </a:p>
          <a:p>
            <a:pPr lvl="1"/>
            <a:r>
              <a:rPr lang="en-US" sz="2000" dirty="0">
                <a:solidFill>
                  <a:schemeClr val="tx1"/>
                </a:solidFill>
              </a:rPr>
              <a:t>Available from 5:00 AM to 7:30 PM</a:t>
            </a:r>
          </a:p>
          <a:p>
            <a:endParaRPr lang="en-US" sz="2000" dirty="0"/>
          </a:p>
          <a:p>
            <a:r>
              <a:rPr lang="en-US" sz="2400" dirty="0"/>
              <a:t>If you have questions when certifying, call IDES Claimant Services Call Center at 1-800-244-5631</a:t>
            </a:r>
          </a:p>
        </p:txBody>
      </p:sp>
      <p:sp>
        <p:nvSpPr>
          <p:cNvPr id="4" name="Date Placeholder 3"/>
          <p:cNvSpPr>
            <a:spLocks noGrp="1"/>
          </p:cNvSpPr>
          <p:nvPr>
            <p:ph type="dt" sz="half" idx="10"/>
          </p:nvPr>
        </p:nvSpPr>
        <p:spPr/>
        <p:txBody>
          <a:bodyPr/>
          <a:lstStyle/>
          <a:p>
            <a:fld id="{0AB3E090-4B58-4298-86E2-BCD76311FC4A}"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extLst>
      <p:ext uri="{BB962C8B-B14F-4D97-AF65-F5344CB8AC3E}">
        <p14:creationId xmlns:p14="http://schemas.microsoft.com/office/powerpoint/2010/main" val="242927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On-Going Eligibility Requirements</a:t>
            </a:r>
            <a:endParaRPr lang="en-US" dirty="0"/>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solidFill>
                  <a:srgbClr val="8CADAE">
                    <a:shade val="75000"/>
                  </a:srgbClr>
                </a:solidFill>
              </a:rPr>
              <a:pPr/>
              <a:t>17</a:t>
            </a:fld>
            <a:endParaRPr lang="en-US" dirty="0">
              <a:solidFill>
                <a:srgbClr val="8CADAE">
                  <a:shade val="75000"/>
                </a:srgbClr>
              </a:solidFill>
            </a:endParaRPr>
          </a:p>
        </p:txBody>
      </p:sp>
      <p:sp>
        <p:nvSpPr>
          <p:cNvPr id="6" name="Content Placeholder 5"/>
          <p:cNvSpPr>
            <a:spLocks noGrp="1"/>
          </p:cNvSpPr>
          <p:nvPr>
            <p:ph sz="quarter" idx="1"/>
          </p:nvPr>
        </p:nvSpPr>
        <p:spPr>
          <a:xfrm>
            <a:off x="301752" y="1447800"/>
            <a:ext cx="8503920" cy="4572000"/>
          </a:xfrm>
        </p:spPr>
        <p:txBody>
          <a:bodyPr>
            <a:normAutofit fontScale="92500" lnSpcReduction="10000"/>
          </a:bodyPr>
          <a:lstStyle/>
          <a:p>
            <a:pPr>
              <a:lnSpc>
                <a:spcPct val="150000"/>
              </a:lnSpc>
            </a:pPr>
            <a:endParaRPr lang="en-US" sz="1000" dirty="0"/>
          </a:p>
          <a:p>
            <a:pPr>
              <a:lnSpc>
                <a:spcPct val="110000"/>
              </a:lnSpc>
              <a:spcBef>
                <a:spcPts val="0"/>
              </a:spcBef>
            </a:pPr>
            <a:r>
              <a:rPr lang="en-US" dirty="0"/>
              <a:t>You must be involuntarily unemployed or underemployed.</a:t>
            </a:r>
          </a:p>
          <a:p>
            <a:pPr marL="0" indent="0">
              <a:lnSpc>
                <a:spcPct val="110000"/>
              </a:lnSpc>
              <a:spcBef>
                <a:spcPts val="0"/>
              </a:spcBef>
              <a:buNone/>
            </a:pPr>
            <a:endParaRPr lang="en-US" dirty="0"/>
          </a:p>
          <a:p>
            <a:pPr>
              <a:lnSpc>
                <a:spcPct val="110000"/>
              </a:lnSpc>
              <a:spcBef>
                <a:spcPts val="0"/>
              </a:spcBef>
            </a:pPr>
            <a:r>
              <a:rPr lang="en-US" dirty="0"/>
              <a:t>You must be </a:t>
            </a:r>
            <a:r>
              <a:rPr lang="en-US" u="sng" dirty="0"/>
              <a:t>able, available and actively seeking</a:t>
            </a:r>
            <a:r>
              <a:rPr lang="en-US" dirty="0"/>
              <a:t> work.</a:t>
            </a:r>
          </a:p>
          <a:p>
            <a:pPr marL="0" indent="0">
              <a:lnSpc>
                <a:spcPct val="110000"/>
              </a:lnSpc>
              <a:spcBef>
                <a:spcPts val="0"/>
              </a:spcBef>
              <a:buNone/>
            </a:pPr>
            <a:endParaRPr lang="en-US" dirty="0"/>
          </a:p>
          <a:p>
            <a:pPr>
              <a:lnSpc>
                <a:spcPct val="110000"/>
              </a:lnSpc>
              <a:spcBef>
                <a:spcPts val="0"/>
              </a:spcBef>
            </a:pPr>
            <a:r>
              <a:rPr lang="en-US" dirty="0"/>
              <a:t>You must complete your registration with an active resume in www.IllinoisJobLink.com before you certify.</a:t>
            </a:r>
          </a:p>
          <a:p>
            <a:pPr marL="0" indent="0">
              <a:lnSpc>
                <a:spcPct val="110000"/>
              </a:lnSpc>
              <a:spcBef>
                <a:spcPts val="0"/>
              </a:spcBef>
              <a:buNone/>
            </a:pPr>
            <a:endParaRPr lang="en-US" b="1" dirty="0"/>
          </a:p>
          <a:p>
            <a:pPr>
              <a:lnSpc>
                <a:spcPct val="110000"/>
              </a:lnSpc>
              <a:spcBef>
                <a:spcPts val="0"/>
              </a:spcBef>
            </a:pPr>
            <a:r>
              <a:rPr lang="en-US" dirty="0"/>
              <a:t>You must serve one unpaid </a:t>
            </a:r>
            <a:r>
              <a:rPr lang="en-US" u="sng" dirty="0"/>
              <a:t>waiting week</a:t>
            </a:r>
            <a:r>
              <a:rPr lang="en-US" dirty="0"/>
              <a:t>.</a:t>
            </a:r>
          </a:p>
          <a:p>
            <a:pPr marL="0" indent="0">
              <a:lnSpc>
                <a:spcPct val="110000"/>
              </a:lnSpc>
              <a:spcBef>
                <a:spcPts val="0"/>
              </a:spcBef>
              <a:buNone/>
            </a:pPr>
            <a:endParaRPr lang="en-US" dirty="0"/>
          </a:p>
          <a:p>
            <a:pPr>
              <a:lnSpc>
                <a:spcPct val="110000"/>
              </a:lnSpc>
              <a:spcBef>
                <a:spcPts val="0"/>
              </a:spcBef>
            </a:pPr>
            <a:r>
              <a:rPr lang="en-US" dirty="0"/>
              <a:t>You must </a:t>
            </a:r>
            <a:r>
              <a:rPr lang="en-US" u="sng" dirty="0"/>
              <a:t>certify</a:t>
            </a:r>
            <a:r>
              <a:rPr lang="en-US" dirty="0"/>
              <a:t> every two weeks.  (Paid ~2 days later)</a:t>
            </a:r>
          </a:p>
          <a:p>
            <a:pPr>
              <a:lnSpc>
                <a:spcPct val="150000"/>
              </a:lnSpc>
              <a:buNone/>
            </a:pPr>
            <a:endParaRPr lang="en-US" dirty="0"/>
          </a:p>
        </p:txBody>
      </p:sp>
    </p:spTree>
    <p:extLst>
      <p:ext uri="{BB962C8B-B14F-4D97-AF65-F5344CB8AC3E}">
        <p14:creationId xmlns:p14="http://schemas.microsoft.com/office/powerpoint/2010/main" val="346184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Partial Benefits for Part-Time Work</a:t>
            </a:r>
            <a:endParaRPr lang="en-US" b="1" dirty="0"/>
          </a:p>
        </p:txBody>
      </p:sp>
      <p:sp>
        <p:nvSpPr>
          <p:cNvPr id="3" name="Content Placeholder 2"/>
          <p:cNvSpPr>
            <a:spLocks noGrp="1"/>
          </p:cNvSpPr>
          <p:nvPr>
            <p:ph sz="quarter" idx="1"/>
          </p:nvPr>
        </p:nvSpPr>
        <p:spPr>
          <a:xfrm>
            <a:off x="304800" y="1752600"/>
            <a:ext cx="8503920" cy="4422648"/>
          </a:xfrm>
        </p:spPr>
        <p:txBody>
          <a:bodyPr>
            <a:normAutofit/>
          </a:bodyPr>
          <a:lstStyle/>
          <a:p>
            <a:r>
              <a:rPr lang="en-US" sz="2400" dirty="0"/>
              <a:t>You may claim partial benefits for a week even if you find part-time work. You must report earnings from part-time work when you certify.  Report gross wages in the week earned, not received.</a:t>
            </a:r>
          </a:p>
          <a:p>
            <a:endParaRPr lang="en-US" sz="2400" dirty="0"/>
          </a:p>
          <a:p>
            <a:r>
              <a:rPr lang="en-US" sz="2400" dirty="0"/>
              <a:t>Earnings in excess of 50% of your individual weekly benefit amount, but still less than your weekly benefit amount (not including dependency allowance), are deducted from your weekly benefit amount resulting in partial benefits.</a:t>
            </a:r>
          </a:p>
        </p:txBody>
      </p:sp>
      <p:sp>
        <p:nvSpPr>
          <p:cNvPr id="4" name="Date Placeholder 3"/>
          <p:cNvSpPr>
            <a:spLocks noGrp="1"/>
          </p:cNvSpPr>
          <p:nvPr>
            <p:ph type="dt" sz="half" idx="10"/>
          </p:nvPr>
        </p:nvSpPr>
        <p:spPr/>
        <p:txBody>
          <a:bodyPr/>
          <a:lstStyle/>
          <a:p>
            <a:fld id="{D663B718-542F-4061-A3D9-C547D957F536}"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DC43DB8-005E-4AB1-A98C-03D678258DB3}"/>
              </a:ext>
            </a:extLst>
          </p:cNvPr>
          <p:cNvSpPr>
            <a:spLocks noGrp="1"/>
          </p:cNvSpPr>
          <p:nvPr>
            <p:ph type="dt" sz="half" idx="10"/>
          </p:nvPr>
        </p:nvSpPr>
        <p:spPr/>
        <p:txBody>
          <a:bodyPr/>
          <a:lstStyle/>
          <a:p>
            <a:fld id="{6109B2FF-659C-44B3-A2B9-5781407F4B2C}" type="datetime1">
              <a:rPr lang="en-US" smtClean="0"/>
              <a:pPr/>
              <a:t>4/1/2020</a:t>
            </a:fld>
            <a:endParaRPr lang="en-US" dirty="0"/>
          </a:p>
        </p:txBody>
      </p:sp>
      <p:sp>
        <p:nvSpPr>
          <p:cNvPr id="4" name="Footer Placeholder 3">
            <a:extLst>
              <a:ext uri="{FF2B5EF4-FFF2-40B4-BE49-F238E27FC236}">
                <a16:creationId xmlns:a16="http://schemas.microsoft.com/office/drawing/2014/main" id="{7A9BB449-DBC8-4440-BC95-AA94488E9C04}"/>
              </a:ext>
            </a:extLst>
          </p:cNvPr>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a:extLst>
              <a:ext uri="{FF2B5EF4-FFF2-40B4-BE49-F238E27FC236}">
                <a16:creationId xmlns:a16="http://schemas.microsoft.com/office/drawing/2014/main" id="{8F11D35C-F51B-4459-8BD3-32AD88209DE8}"/>
              </a:ext>
            </a:extLst>
          </p:cNvPr>
          <p:cNvSpPr>
            <a:spLocks noGrp="1"/>
          </p:cNvSpPr>
          <p:nvPr>
            <p:ph type="sldNum" sz="quarter" idx="12"/>
          </p:nvPr>
        </p:nvSpPr>
        <p:spPr>
          <a:xfrm>
            <a:off x="4343400" y="2209800"/>
            <a:ext cx="457200" cy="441325"/>
          </a:xfrm>
        </p:spPr>
        <p:txBody>
          <a:bodyPr/>
          <a:lstStyle/>
          <a:p>
            <a:fld id="{45EA1872-A97D-4F09-9280-1B7912577142}" type="slidenum">
              <a:rPr lang="en-US" smtClean="0"/>
              <a:pPr/>
              <a:t>19</a:t>
            </a:fld>
            <a:endParaRPr lang="en-US" dirty="0"/>
          </a:p>
        </p:txBody>
      </p:sp>
      <p:sp>
        <p:nvSpPr>
          <p:cNvPr id="6" name="Title 5">
            <a:extLst>
              <a:ext uri="{FF2B5EF4-FFF2-40B4-BE49-F238E27FC236}">
                <a16:creationId xmlns:a16="http://schemas.microsoft.com/office/drawing/2014/main" id="{C8BF96CF-4E2B-4D9A-8E09-FD963453A8A7}"/>
              </a:ext>
            </a:extLst>
          </p:cNvPr>
          <p:cNvSpPr>
            <a:spLocks noGrp="1"/>
          </p:cNvSpPr>
          <p:nvPr>
            <p:ph type="ctrTitle"/>
          </p:nvPr>
        </p:nvSpPr>
        <p:spPr>
          <a:xfrm>
            <a:off x="685800" y="381000"/>
            <a:ext cx="7772400" cy="1371600"/>
          </a:xfrm>
        </p:spPr>
        <p:txBody>
          <a:bodyPr/>
          <a:lstStyle/>
          <a:p>
            <a:r>
              <a:rPr lang="en-US" b="1" dirty="0"/>
              <a:t>Unemployment Insurance Final Thoughts…</a:t>
            </a:r>
            <a:endParaRPr lang="en-US" dirty="0"/>
          </a:p>
        </p:txBody>
      </p:sp>
      <p:sp>
        <p:nvSpPr>
          <p:cNvPr id="7" name="Content Placeholder 5">
            <a:extLst>
              <a:ext uri="{FF2B5EF4-FFF2-40B4-BE49-F238E27FC236}">
                <a16:creationId xmlns:a16="http://schemas.microsoft.com/office/drawing/2014/main" id="{E7CA9EB4-017B-429B-96D1-CA8378DC48CE}"/>
              </a:ext>
            </a:extLst>
          </p:cNvPr>
          <p:cNvSpPr txBox="1">
            <a:spLocks/>
          </p:cNvSpPr>
          <p:nvPr/>
        </p:nvSpPr>
        <p:spPr>
          <a:xfrm>
            <a:off x="301752" y="2640774"/>
            <a:ext cx="8503920" cy="3607625"/>
          </a:xfrm>
          <a:prstGeom prst="rect">
            <a:avLst/>
          </a:prstGeom>
        </p:spPr>
        <p:txBody>
          <a:bodyPr vert="horz">
            <a:normAutofit fontScale="92500" lnSpcReduction="1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marL="274320" lvl="0" indent="-274320" algn="l">
              <a:lnSpc>
                <a:spcPct val="110000"/>
              </a:lnSpc>
              <a:buClr>
                <a:srgbClr val="D16349"/>
              </a:buClr>
              <a:buFont typeface="Wingdings 2"/>
              <a:buChar char=""/>
            </a:pPr>
            <a:r>
              <a:rPr lang="en-US" sz="2800" b="0" kern="0" cap="none" spc="0" dirty="0">
                <a:solidFill>
                  <a:prstClr val="black"/>
                </a:solidFill>
              </a:rPr>
              <a:t>IDES Claimant Services will contact you primarily through the US Mail.  Everything they send you is a legal document and you need to read each mailing carefully.</a:t>
            </a:r>
          </a:p>
          <a:p>
            <a:pPr marL="274320" lvl="0" indent="-274320" algn="l">
              <a:lnSpc>
                <a:spcPct val="110000"/>
              </a:lnSpc>
              <a:buClr>
                <a:srgbClr val="D16349"/>
              </a:buClr>
              <a:buFont typeface="Wingdings 2"/>
              <a:buChar char=""/>
            </a:pPr>
            <a:r>
              <a:rPr lang="en-US" sz="2800" b="0" kern="0" cap="none" spc="0" dirty="0">
                <a:solidFill>
                  <a:prstClr val="black"/>
                </a:solidFill>
              </a:rPr>
              <a:t>You can take advantage of the Employment Services that are available immediately, even if you are not yet unemployed.</a:t>
            </a:r>
          </a:p>
          <a:p>
            <a:pPr marL="274320" lvl="0" indent="-274320" algn="l">
              <a:lnSpc>
                <a:spcPct val="110000"/>
              </a:lnSpc>
              <a:buClr>
                <a:srgbClr val="D16349"/>
              </a:buClr>
              <a:buFont typeface="Wingdings 2"/>
              <a:buChar char=""/>
            </a:pPr>
            <a:r>
              <a:rPr lang="en-US" sz="2800" b="0" kern="0" cap="none" spc="0" dirty="0">
                <a:solidFill>
                  <a:prstClr val="black"/>
                </a:solidFill>
              </a:rPr>
              <a:t>Questions????</a:t>
            </a:r>
          </a:p>
          <a:p>
            <a:pPr>
              <a:lnSpc>
                <a:spcPct val="110000"/>
              </a:lnSpc>
            </a:pPr>
            <a:endParaRPr lang="en-US" sz="2800" kern="0" dirty="0"/>
          </a:p>
          <a:p>
            <a:pPr>
              <a:lnSpc>
                <a:spcPct val="110000"/>
              </a:lnSpc>
            </a:pPr>
            <a:endParaRPr lang="en-US" sz="4400" dirty="0"/>
          </a:p>
          <a:p>
            <a:pPr>
              <a:lnSpc>
                <a:spcPct val="110000"/>
              </a:lnSpc>
            </a:pPr>
            <a:endParaRPr lang="en-US" dirty="0"/>
          </a:p>
        </p:txBody>
      </p:sp>
    </p:spTree>
    <p:extLst>
      <p:ext uri="{BB962C8B-B14F-4D97-AF65-F5344CB8AC3E}">
        <p14:creationId xmlns:p14="http://schemas.microsoft.com/office/powerpoint/2010/main" val="138877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Eligibility Requirements</a:t>
            </a:r>
          </a:p>
        </p:txBody>
      </p:sp>
      <p:sp>
        <p:nvSpPr>
          <p:cNvPr id="3" name="Content Placeholder 2"/>
          <p:cNvSpPr>
            <a:spLocks noGrp="1"/>
          </p:cNvSpPr>
          <p:nvPr>
            <p:ph sz="quarter" idx="1"/>
          </p:nvPr>
        </p:nvSpPr>
        <p:spPr>
          <a:xfrm>
            <a:off x="301752" y="1527048"/>
            <a:ext cx="8503920" cy="4416552"/>
          </a:xfrm>
        </p:spPr>
        <p:txBody>
          <a:bodyPr>
            <a:normAutofit/>
          </a:bodyPr>
          <a:lstStyle/>
          <a:p>
            <a:endParaRPr lang="en-US" dirty="0"/>
          </a:p>
          <a:p>
            <a:r>
              <a:rPr lang="en-US" sz="2800" dirty="0"/>
              <a:t>You must be involuntarily unemployed or underemployed.</a:t>
            </a:r>
          </a:p>
          <a:p>
            <a:endParaRPr lang="en-US" sz="2800" dirty="0"/>
          </a:p>
          <a:p>
            <a:r>
              <a:rPr lang="en-US" sz="2800" dirty="0"/>
              <a:t>You must have earned at least $1,600 during your base period and at least $440 in separate quarters.  (What Every Worker Should Know About Unemployment Insurance)</a:t>
            </a:r>
          </a:p>
        </p:txBody>
      </p:sp>
      <p:sp>
        <p:nvSpPr>
          <p:cNvPr id="4" name="Date Placeholder 3"/>
          <p:cNvSpPr>
            <a:spLocks noGrp="1"/>
          </p:cNvSpPr>
          <p:nvPr>
            <p:ph type="dt" sz="half" idx="10"/>
          </p:nvPr>
        </p:nvSpPr>
        <p:spPr/>
        <p:txBody>
          <a:bodyPr/>
          <a:lstStyle/>
          <a:p>
            <a:fld id="{591D3A85-8821-44CF-95AB-950158F6AF5F}"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Min. &amp; Max. Benefit Amounts</a:t>
            </a:r>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3</a:t>
            </a:fld>
            <a:endParaRPr lang="en-US" dirty="0"/>
          </a:p>
        </p:txBody>
      </p:sp>
      <p:sp>
        <p:nvSpPr>
          <p:cNvPr id="6" name="Content Placeholder 5"/>
          <p:cNvSpPr>
            <a:spLocks noGrp="1"/>
          </p:cNvSpPr>
          <p:nvPr>
            <p:ph sz="quarter" idx="1"/>
          </p:nvPr>
        </p:nvSpPr>
        <p:spPr/>
        <p:txBody>
          <a:bodyPr/>
          <a:lstStyle/>
          <a:p>
            <a:r>
              <a:rPr lang="en-US" sz="2800" dirty="0"/>
              <a:t>Minimum &amp; maximum weekly benefit amounts for a benefit year beginning on or after 01/01/2020:</a:t>
            </a:r>
          </a:p>
          <a:p>
            <a:r>
              <a:rPr lang="en-US" sz="2800" dirty="0"/>
              <a:t>Maximum of 26 payable weeks in a one-year period.</a:t>
            </a:r>
          </a:p>
          <a:p>
            <a:pPr>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73005747"/>
              </p:ext>
            </p:extLst>
          </p:nvPr>
        </p:nvGraphicFramePr>
        <p:xfrm>
          <a:off x="533400" y="3581400"/>
          <a:ext cx="7924800" cy="25298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0840">
                <a:tc>
                  <a:txBody>
                    <a:bodyPr/>
                    <a:lstStyle/>
                    <a:p>
                      <a:pPr algn="ctr"/>
                      <a:r>
                        <a:rPr lang="en-US" sz="2000" dirty="0"/>
                        <a:t>Weekly Benefit Amount</a:t>
                      </a:r>
                    </a:p>
                    <a:p>
                      <a:pPr algn="ctr"/>
                      <a:r>
                        <a:rPr lang="en-US" sz="2000" dirty="0"/>
                        <a:t>(WBA)</a:t>
                      </a:r>
                    </a:p>
                  </a:txBody>
                  <a:tcPr/>
                </a:tc>
                <a:tc>
                  <a:txBody>
                    <a:bodyPr/>
                    <a:lstStyle/>
                    <a:p>
                      <a:pPr algn="ctr"/>
                      <a:r>
                        <a:rPr lang="en-US" sz="2000" dirty="0"/>
                        <a:t>Individual</a:t>
                      </a:r>
                    </a:p>
                  </a:txBody>
                  <a:tcPr/>
                </a:tc>
                <a:tc>
                  <a:txBody>
                    <a:bodyPr/>
                    <a:lstStyle/>
                    <a:p>
                      <a:pPr algn="ctr"/>
                      <a:r>
                        <a:rPr lang="en-US" sz="2000" dirty="0"/>
                        <a:t>Individual with </a:t>
                      </a:r>
                    </a:p>
                    <a:p>
                      <a:pPr algn="ctr"/>
                      <a:r>
                        <a:rPr lang="en-US" sz="2000" dirty="0"/>
                        <a:t>Non working spouse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Individual with child or children under 18</a:t>
                      </a:r>
                    </a:p>
                    <a:p>
                      <a:pPr algn="ctr"/>
                      <a:endParaRPr lang="en-US" sz="2000" dirty="0"/>
                    </a:p>
                  </a:txBody>
                  <a:tcPr/>
                </a:tc>
                <a:extLst>
                  <a:ext uri="{0D108BD9-81ED-4DB2-BD59-A6C34878D82A}">
                    <a16:rowId xmlns:a16="http://schemas.microsoft.com/office/drawing/2014/main" val="10000"/>
                  </a:ext>
                </a:extLst>
              </a:tr>
              <a:tr h="370840">
                <a:tc>
                  <a:txBody>
                    <a:bodyPr/>
                    <a:lstStyle/>
                    <a:p>
                      <a:pPr algn="ctr"/>
                      <a:r>
                        <a:rPr lang="en-US" sz="2400" dirty="0"/>
                        <a:t>Minimum</a:t>
                      </a:r>
                    </a:p>
                  </a:txBody>
                  <a:tcPr/>
                </a:tc>
                <a:tc>
                  <a:txBody>
                    <a:bodyPr/>
                    <a:lstStyle/>
                    <a:p>
                      <a:pPr algn="ctr"/>
                      <a:r>
                        <a:rPr lang="en-US" sz="2400" dirty="0"/>
                        <a:t>$51</a:t>
                      </a:r>
                    </a:p>
                  </a:txBody>
                  <a:tcPr/>
                </a:tc>
                <a:tc>
                  <a:txBody>
                    <a:bodyPr/>
                    <a:lstStyle/>
                    <a:p>
                      <a:pPr algn="ctr"/>
                      <a:r>
                        <a:rPr lang="en-US" sz="2400" dirty="0"/>
                        <a:t>$66</a:t>
                      </a:r>
                    </a:p>
                  </a:txBody>
                  <a:tcPr/>
                </a:tc>
                <a:tc>
                  <a:txBody>
                    <a:bodyPr/>
                    <a:lstStyle/>
                    <a:p>
                      <a:pPr algn="ctr"/>
                      <a:r>
                        <a:rPr lang="en-US" sz="2400" dirty="0"/>
                        <a:t>$77</a:t>
                      </a:r>
                    </a:p>
                  </a:txBody>
                  <a:tcPr/>
                </a:tc>
                <a:extLst>
                  <a:ext uri="{0D108BD9-81ED-4DB2-BD59-A6C34878D82A}">
                    <a16:rowId xmlns:a16="http://schemas.microsoft.com/office/drawing/2014/main" val="10001"/>
                  </a:ext>
                </a:extLst>
              </a:tr>
              <a:tr h="370840">
                <a:tc>
                  <a:txBody>
                    <a:bodyPr/>
                    <a:lstStyle/>
                    <a:p>
                      <a:pPr algn="ctr"/>
                      <a:r>
                        <a:rPr lang="en-US" sz="2400" dirty="0"/>
                        <a:t>Maximum</a:t>
                      </a:r>
                    </a:p>
                  </a:txBody>
                  <a:tcPr/>
                </a:tc>
                <a:tc>
                  <a:txBody>
                    <a:bodyPr/>
                    <a:lstStyle/>
                    <a:p>
                      <a:pPr algn="ctr"/>
                      <a:r>
                        <a:rPr lang="en-US" sz="2400" dirty="0"/>
                        <a:t>$484</a:t>
                      </a:r>
                    </a:p>
                  </a:txBody>
                  <a:tcPr/>
                </a:tc>
                <a:tc>
                  <a:txBody>
                    <a:bodyPr/>
                    <a:lstStyle/>
                    <a:p>
                      <a:pPr algn="ctr"/>
                      <a:r>
                        <a:rPr lang="en-US" sz="2400" dirty="0"/>
                        <a:t>$577</a:t>
                      </a:r>
                    </a:p>
                  </a:txBody>
                  <a:tcPr/>
                </a:tc>
                <a:tc>
                  <a:txBody>
                    <a:bodyPr/>
                    <a:lstStyle/>
                    <a:p>
                      <a:pPr algn="ctr"/>
                      <a:r>
                        <a:rPr lang="en-US" sz="2400" dirty="0"/>
                        <a:t>$669</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When and Where to File</a:t>
            </a:r>
          </a:p>
        </p:txBody>
      </p:sp>
      <p:sp>
        <p:nvSpPr>
          <p:cNvPr id="3" name="Content Placeholder 2"/>
          <p:cNvSpPr>
            <a:spLocks noGrp="1"/>
          </p:cNvSpPr>
          <p:nvPr>
            <p:ph sz="quarter" idx="1"/>
          </p:nvPr>
        </p:nvSpPr>
        <p:spPr>
          <a:xfrm>
            <a:off x="304800" y="1676400"/>
            <a:ext cx="8503920" cy="4572000"/>
          </a:xfrm>
        </p:spPr>
        <p:txBody>
          <a:bodyPr>
            <a:normAutofit lnSpcReduction="10000"/>
          </a:bodyPr>
          <a:lstStyle/>
          <a:p>
            <a:r>
              <a:rPr lang="en-US" sz="2600" dirty="0"/>
              <a:t>File your claim for unemployment insurance benefits during the first week after becoming unemployed. You are strongly encouraged to apply for benefits online. You may also file at a local IDES office (</a:t>
            </a:r>
            <a:r>
              <a:rPr lang="en-US" sz="2600" b="1" dirty="0"/>
              <a:t>American Job Center</a:t>
            </a:r>
            <a:r>
              <a:rPr lang="en-US" sz="2600" dirty="0"/>
              <a:t>).</a:t>
            </a:r>
          </a:p>
          <a:p>
            <a:pPr lvl="1"/>
            <a:endParaRPr lang="en-US" sz="1500" dirty="0"/>
          </a:p>
          <a:p>
            <a:r>
              <a:rPr lang="en-US" dirty="0"/>
              <a:t>Online: </a:t>
            </a:r>
            <a:r>
              <a:rPr lang="en-US" dirty="0">
                <a:hlinkClick r:id="rId3"/>
              </a:rPr>
              <a:t>www.ides.illinois.gov</a:t>
            </a:r>
            <a:r>
              <a:rPr lang="en-US" dirty="0"/>
              <a:t> – Available Anytime</a:t>
            </a:r>
          </a:p>
          <a:p>
            <a:pPr lvl="1"/>
            <a:endParaRPr lang="en-US" sz="1500" dirty="0"/>
          </a:p>
          <a:p>
            <a:pPr marL="274320" lvl="1">
              <a:buClr>
                <a:schemeClr val="accent1"/>
              </a:buClr>
              <a:buSzPct val="85000"/>
              <a:buFont typeface="Wingdings 2"/>
              <a:buChar char=""/>
            </a:pPr>
            <a:r>
              <a:rPr lang="en-US" sz="2600" dirty="0">
                <a:solidFill>
                  <a:schemeClr val="tx1"/>
                </a:solidFill>
              </a:rPr>
              <a:t>To find your local office, visit the IDES web site or call our Claimant Services Call Center: (800) 244-5631</a:t>
            </a:r>
          </a:p>
          <a:p>
            <a:pPr marL="548640" lvl="2">
              <a:buClr>
                <a:schemeClr val="accent2"/>
              </a:buClr>
              <a:buSzPct val="90000"/>
              <a:buFont typeface="Courier New" pitchFamily="49" charset="0"/>
              <a:buChar char="o"/>
            </a:pPr>
            <a:r>
              <a:rPr lang="en-US" sz="2400" dirty="0"/>
              <a:t>Call Center and Local Office hours: </a:t>
            </a:r>
          </a:p>
          <a:p>
            <a:pPr marL="548640" lvl="2">
              <a:buClr>
                <a:schemeClr val="accent2"/>
              </a:buClr>
              <a:buSzPct val="90000"/>
              <a:buFont typeface="Courier New" pitchFamily="49" charset="0"/>
              <a:buChar char="o"/>
            </a:pPr>
            <a:r>
              <a:rPr lang="en-US" sz="2400" dirty="0"/>
              <a:t>Monday-Friday:  8:30am- 5:00 PM (except holidays)</a:t>
            </a:r>
            <a:endParaRPr lang="en-US" dirty="0"/>
          </a:p>
        </p:txBody>
      </p:sp>
      <p:sp>
        <p:nvSpPr>
          <p:cNvPr id="4" name="Date Placeholder 3"/>
          <p:cNvSpPr>
            <a:spLocks noGrp="1"/>
          </p:cNvSpPr>
          <p:nvPr>
            <p:ph type="dt" sz="half" idx="10"/>
          </p:nvPr>
        </p:nvSpPr>
        <p:spPr/>
        <p:txBody>
          <a:bodyPr/>
          <a:lstStyle/>
          <a:p>
            <a:fld id="{75497102-8563-4DD5-93E2-1573A661A221}"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Filing and Call Schedule</a:t>
            </a:r>
          </a:p>
        </p:txBody>
      </p:sp>
      <p:sp>
        <p:nvSpPr>
          <p:cNvPr id="3" name="Content Placeholder 2"/>
          <p:cNvSpPr>
            <a:spLocks noGrp="1"/>
          </p:cNvSpPr>
          <p:nvPr>
            <p:ph sz="quarter" idx="1"/>
          </p:nvPr>
        </p:nvSpPr>
        <p:spPr>
          <a:xfrm>
            <a:off x="304800" y="1676400"/>
            <a:ext cx="8503920" cy="4572000"/>
          </a:xfrm>
        </p:spPr>
        <p:txBody>
          <a:bodyPr>
            <a:normAutofit fontScale="62500" lnSpcReduction="20000"/>
          </a:bodyPr>
          <a:lstStyle/>
          <a:p>
            <a:pPr marL="0" indent="0">
              <a:buNone/>
            </a:pPr>
            <a:r>
              <a:rPr lang="en-US" dirty="0"/>
              <a:t>In order to process the extremely high volume of unemployment benefit claims due to COVID-19, IDES has implemented the following schedule for those filing claims online and over the phone:</a:t>
            </a:r>
          </a:p>
          <a:p>
            <a:pPr marL="0" indent="0">
              <a:buNone/>
            </a:pPr>
            <a:endParaRPr lang="en-US" dirty="0"/>
          </a:p>
          <a:p>
            <a:pPr marL="0" indent="0">
              <a:buNone/>
            </a:pPr>
            <a:r>
              <a:rPr lang="en-US" dirty="0"/>
              <a:t>Online Filing Schedule:</a:t>
            </a:r>
          </a:p>
          <a:p>
            <a:r>
              <a:rPr lang="en-US" dirty="0"/>
              <a:t>Those with last names beginning with letters A-M will be asked to file their claims on Sundays, Tuesdays, or Thursdays.</a:t>
            </a:r>
          </a:p>
          <a:p>
            <a:r>
              <a:rPr lang="en-US" dirty="0"/>
              <a:t>Those with last names beginning with letters N-Z will be asked to file their claims on Mondays, Wednesday, Fridays.</a:t>
            </a:r>
          </a:p>
          <a:p>
            <a:r>
              <a:rPr lang="en-US" dirty="0"/>
              <a:t>Saturdays will be available for anyone to accommodate those who could not file during their allotted window.</a:t>
            </a:r>
          </a:p>
          <a:p>
            <a:pPr marL="0" indent="0">
              <a:buNone/>
            </a:pPr>
            <a:r>
              <a:rPr lang="en-US" dirty="0"/>
              <a:t>Call Center Filing Schedule:</a:t>
            </a:r>
          </a:p>
          <a:p>
            <a:r>
              <a:rPr lang="en-US" dirty="0"/>
              <a:t>Those with last names beginning with letters A-M will be asked to call on Tuesdays and Thursdays between 7:30am – 6pm.</a:t>
            </a:r>
          </a:p>
          <a:p>
            <a:r>
              <a:rPr lang="en-US" dirty="0"/>
              <a:t>Those with last names beginning with letters N-Z will be asked to call on Mondays and Wednesdays between 7:30am – 6pm.</a:t>
            </a:r>
          </a:p>
          <a:p>
            <a:r>
              <a:rPr lang="en-US" dirty="0"/>
              <a:t>Fridays (7:30am – 6pm) will be available for anyone to accommodate those who could not file during their allotted window.</a:t>
            </a:r>
          </a:p>
        </p:txBody>
      </p:sp>
      <p:sp>
        <p:nvSpPr>
          <p:cNvPr id="4" name="Date Placeholder 3"/>
          <p:cNvSpPr>
            <a:spLocks noGrp="1"/>
          </p:cNvSpPr>
          <p:nvPr>
            <p:ph type="dt" sz="half" idx="10"/>
          </p:nvPr>
        </p:nvSpPr>
        <p:spPr/>
        <p:txBody>
          <a:bodyPr/>
          <a:lstStyle/>
          <a:p>
            <a:fld id="{75497102-8563-4DD5-93E2-1573A661A221}"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extLst>
      <p:ext uri="{BB962C8B-B14F-4D97-AF65-F5344CB8AC3E}">
        <p14:creationId xmlns:p14="http://schemas.microsoft.com/office/powerpoint/2010/main" val="389092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r>
              <a:rPr lang="en-US" sz="2800" b="1" dirty="0"/>
              <a:t>File your claim on-line at </a:t>
            </a:r>
            <a:br>
              <a:rPr lang="en-US" sz="3200" b="1" dirty="0"/>
            </a:br>
            <a:r>
              <a:rPr lang="en-US" sz="3200" b="1" dirty="0"/>
              <a:t>www.IDES.Illinois.gov</a:t>
            </a:r>
          </a:p>
        </p:txBody>
      </p:sp>
      <p:sp>
        <p:nvSpPr>
          <p:cNvPr id="3" name="Date Placeholder 2"/>
          <p:cNvSpPr>
            <a:spLocks noGrp="1"/>
          </p:cNvSpPr>
          <p:nvPr>
            <p:ph type="dt" sz="half" idx="10"/>
          </p:nvPr>
        </p:nvSpPr>
        <p:spPr/>
        <p:txBody>
          <a:bodyPr/>
          <a:lstStyle/>
          <a:p>
            <a:fld id="{3751B759-C820-4DCB-85B4-CAEC78B44B4C}" type="datetime1">
              <a:rPr lang="en-US" smtClean="0"/>
              <a:pPr/>
              <a:t>4/1/2020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6</a:t>
            </a:fld>
            <a:endParaRPr lang="en-US" dirty="0"/>
          </a:p>
        </p:txBody>
      </p:sp>
      <p:pic>
        <p:nvPicPr>
          <p:cNvPr id="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883696" y="1527175"/>
            <a:ext cx="534009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62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Information Needed to File Your Claim</a:t>
            </a:r>
          </a:p>
        </p:txBody>
      </p:sp>
      <p:sp>
        <p:nvSpPr>
          <p:cNvPr id="3" name="Content Placeholder 2"/>
          <p:cNvSpPr>
            <a:spLocks noGrp="1"/>
          </p:cNvSpPr>
          <p:nvPr>
            <p:ph sz="quarter" idx="1"/>
          </p:nvPr>
        </p:nvSpPr>
        <p:spPr/>
        <p:txBody>
          <a:bodyPr>
            <a:normAutofit fontScale="92500"/>
          </a:bodyPr>
          <a:lstStyle/>
          <a:p>
            <a:endParaRPr lang="en-US" sz="1200" dirty="0"/>
          </a:p>
          <a:p>
            <a:r>
              <a:rPr lang="en-US" sz="2600" dirty="0"/>
              <a:t>Verification of your Social Security number (a valid Social Security card, driver’s license or State ID).</a:t>
            </a:r>
          </a:p>
          <a:p>
            <a:pPr marL="0" indent="0">
              <a:buNone/>
            </a:pPr>
            <a:endParaRPr lang="en-US" sz="2600" strike="sngStrike" dirty="0"/>
          </a:p>
          <a:p>
            <a:r>
              <a:rPr lang="en-US" sz="2600" dirty="0"/>
              <a:t>Names, addresses and phone numbers of all employers you’ve worked for in the past 18 months. You will also need the number of days worked for each employer and the reason(s) for separation.</a:t>
            </a:r>
          </a:p>
          <a:p>
            <a:endParaRPr lang="en-US" sz="2600" dirty="0"/>
          </a:p>
          <a:p>
            <a:r>
              <a:rPr lang="en-US" sz="2600" dirty="0"/>
              <a:t>Information regarding any pension or retirement payments you are receiving not to include Social Security benefits.</a:t>
            </a:r>
          </a:p>
        </p:txBody>
      </p:sp>
      <p:sp>
        <p:nvSpPr>
          <p:cNvPr id="4" name="Date Placeholder 3"/>
          <p:cNvSpPr>
            <a:spLocks noGrp="1"/>
          </p:cNvSpPr>
          <p:nvPr>
            <p:ph type="dt" sz="half" idx="10"/>
          </p:nvPr>
        </p:nvSpPr>
        <p:spPr/>
        <p:txBody>
          <a:bodyPr/>
          <a:lstStyle/>
          <a:p>
            <a:fld id="{58F81265-1AF6-48CF-BA26-AD49C60BAF28}"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7</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3000" b="1" dirty="0"/>
              <a:t>Information Needed to File Your Claim </a:t>
            </a:r>
            <a:r>
              <a:rPr lang="en-US" sz="1800" b="1" dirty="0"/>
              <a:t>Cont’d</a:t>
            </a:r>
          </a:p>
        </p:txBody>
      </p:sp>
      <p:sp>
        <p:nvSpPr>
          <p:cNvPr id="3" name="Content Placeholder 2"/>
          <p:cNvSpPr>
            <a:spLocks noGrp="1"/>
          </p:cNvSpPr>
          <p:nvPr>
            <p:ph sz="quarter" idx="1"/>
          </p:nvPr>
        </p:nvSpPr>
        <p:spPr/>
        <p:txBody>
          <a:bodyPr>
            <a:normAutofit fontScale="92500" lnSpcReduction="20000"/>
          </a:bodyPr>
          <a:lstStyle/>
          <a:p>
            <a:endParaRPr lang="en-US" sz="1200" dirty="0"/>
          </a:p>
          <a:p>
            <a:r>
              <a:rPr lang="en-US" sz="2600" dirty="0"/>
              <a:t>Benefit payments are paid electronically via direct deposit or debit card. If you would like to receive benefit payments by direct deposit, you will need your bank routing information.</a:t>
            </a:r>
          </a:p>
          <a:p>
            <a:pPr marL="0" indent="0">
              <a:buNone/>
            </a:pPr>
            <a:endParaRPr lang="en-US" sz="2600" dirty="0"/>
          </a:p>
          <a:p>
            <a:r>
              <a:rPr lang="en-US" sz="2600" dirty="0"/>
              <a:t>If claiming your spouse as a dependent, your spouse's name, employment status and Social Security number.</a:t>
            </a:r>
          </a:p>
          <a:p>
            <a:pPr marL="0" indent="0">
              <a:buNone/>
            </a:pPr>
            <a:endParaRPr lang="en-US" sz="2600" dirty="0"/>
          </a:p>
          <a:p>
            <a:r>
              <a:rPr lang="en-US" sz="2600" dirty="0"/>
              <a:t>If claiming a dependent child, the child’s name, birth date and Social Security number. </a:t>
            </a:r>
          </a:p>
          <a:p>
            <a:endParaRPr lang="en-US" sz="2600" dirty="0"/>
          </a:p>
          <a:p>
            <a:r>
              <a:rPr lang="en-US" sz="2600" dirty="0"/>
              <a:t>You cannot claim both a spouse and dependent child.</a:t>
            </a:r>
          </a:p>
        </p:txBody>
      </p:sp>
      <p:sp>
        <p:nvSpPr>
          <p:cNvPr id="4" name="Date Placeholder 3"/>
          <p:cNvSpPr>
            <a:spLocks noGrp="1"/>
          </p:cNvSpPr>
          <p:nvPr>
            <p:ph type="dt" sz="half" idx="10"/>
          </p:nvPr>
        </p:nvSpPr>
        <p:spPr/>
        <p:txBody>
          <a:bodyPr/>
          <a:lstStyle/>
          <a:p>
            <a:fld id="{58F81265-1AF6-48CF-BA26-AD49C60BAF28}"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8</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extLst>
      <p:ext uri="{BB962C8B-B14F-4D97-AF65-F5344CB8AC3E}">
        <p14:creationId xmlns:p14="http://schemas.microsoft.com/office/powerpoint/2010/main" val="413595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Autofit/>
          </a:bodyPr>
          <a:lstStyle/>
          <a:p>
            <a:r>
              <a:rPr lang="en-US" b="1" dirty="0"/>
              <a:t>What Happens Next?</a:t>
            </a:r>
            <a:endParaRPr lang="en-US" dirty="0"/>
          </a:p>
        </p:txBody>
      </p:sp>
      <p:sp>
        <p:nvSpPr>
          <p:cNvPr id="3" name="Content Placeholder 2"/>
          <p:cNvSpPr>
            <a:spLocks noGrp="1"/>
          </p:cNvSpPr>
          <p:nvPr>
            <p:ph sz="quarter" idx="1"/>
          </p:nvPr>
        </p:nvSpPr>
        <p:spPr>
          <a:xfrm>
            <a:off x="304800" y="1676400"/>
            <a:ext cx="8503920" cy="4572000"/>
          </a:xfrm>
        </p:spPr>
        <p:txBody>
          <a:bodyPr>
            <a:normAutofit/>
          </a:bodyPr>
          <a:lstStyle/>
          <a:p>
            <a:r>
              <a:rPr lang="en-US" sz="2900" dirty="0"/>
              <a:t>You will need to complete registration on IllinoisJobLink.com</a:t>
            </a:r>
          </a:p>
          <a:p>
            <a:endParaRPr lang="en-US" sz="2900" dirty="0">
              <a:solidFill>
                <a:schemeClr val="tx1"/>
              </a:solidFill>
            </a:endParaRPr>
          </a:p>
          <a:p>
            <a:r>
              <a:rPr lang="en-US" sz="2900" dirty="0"/>
              <a:t>You will receive a UI Finding letter in 7-10 days</a:t>
            </a:r>
            <a:endParaRPr lang="en-US" sz="2900" dirty="0">
              <a:solidFill>
                <a:schemeClr val="tx1"/>
              </a:solidFill>
            </a:endParaRPr>
          </a:p>
          <a:p>
            <a:endParaRPr lang="en-US" sz="2900" dirty="0">
              <a:solidFill>
                <a:schemeClr val="tx1"/>
              </a:solidFill>
            </a:endParaRPr>
          </a:p>
          <a:p>
            <a:r>
              <a:rPr lang="en-US" sz="2900" dirty="0"/>
              <a:t>You will need to record your work search</a:t>
            </a:r>
          </a:p>
          <a:p>
            <a:endParaRPr lang="en-US" sz="2900" dirty="0">
              <a:solidFill>
                <a:schemeClr val="tx1"/>
              </a:solidFill>
            </a:endParaRPr>
          </a:p>
          <a:p>
            <a:r>
              <a:rPr lang="en-US" sz="2900" dirty="0"/>
              <a:t>You will need to certify every 2 weeks.</a:t>
            </a:r>
            <a:endParaRPr lang="en-US" sz="2900" dirty="0">
              <a:solidFill>
                <a:schemeClr val="tx1"/>
              </a:solidFill>
            </a:endParaRPr>
          </a:p>
          <a:p>
            <a:pPr lvl="1"/>
            <a:endParaRPr lang="en-US" dirty="0"/>
          </a:p>
        </p:txBody>
      </p:sp>
      <p:sp>
        <p:nvSpPr>
          <p:cNvPr id="4" name="Date Placeholder 3"/>
          <p:cNvSpPr>
            <a:spLocks noGrp="1"/>
          </p:cNvSpPr>
          <p:nvPr>
            <p:ph type="dt" sz="half" idx="10"/>
          </p:nvPr>
        </p:nvSpPr>
        <p:spPr/>
        <p:txBody>
          <a:bodyPr/>
          <a:lstStyle/>
          <a:p>
            <a:fld id="{2C7E2ED3-693A-4298-8CE2-76ADCC9D19ED}" type="datetime1">
              <a:rPr lang="en-US" smtClean="0"/>
              <a:pPr/>
              <a:t>4/1/2020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9</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SubCategory xmlns="9352c220-c5aa-4176-b310-478a54cdcce0">42</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Informational</Value>
    </DocumentType>
    <TaxCatchAll xmlns="6e83a1a5-9dab-4521-85db-ea3c8196acb3"/>
    <Description0 xmlns="9352c220-c5aa-4176-b310-478a54cdcce0">(IDES) UI_Basics_RapidResponse Webinar 4.1.20</Description0>
    <GradeLevel xmlns="9352c220-c5aa-4176-b310-478a54cdcce0">
      <Value>&gt;12 Postsecondary</Value>
    </GradeLeve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BD83A7-0E30-42DB-B957-9E72A7D0D269}">
  <ds:schemaRefs>
    <ds:schemaRef ds:uri="http://schemas.microsoft.com/office/2006/metadata/properties"/>
    <ds:schemaRef ds:uri="http://schemas.openxmlformats.org/package/2006/metadata/core-properties"/>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0C152A1F-2D23-444D-9920-BD13B348F220}">
  <ds:schemaRefs>
    <ds:schemaRef ds:uri="http://schemas.microsoft.com/sharepoint/v3/contenttype/forms"/>
  </ds:schemaRefs>
</ds:datastoreItem>
</file>

<file path=customXml/itemProps3.xml><?xml version="1.0" encoding="utf-8"?>
<ds:datastoreItem xmlns:ds="http://schemas.openxmlformats.org/officeDocument/2006/customXml" ds:itemID="{D12E65AE-5651-4EF6-B4A7-38333B317314}"/>
</file>

<file path=docProps/app.xml><?xml version="1.0" encoding="utf-8"?>
<Properties xmlns="http://schemas.openxmlformats.org/officeDocument/2006/extended-properties" xmlns:vt="http://schemas.openxmlformats.org/officeDocument/2006/docPropsVTypes">
  <Template>Civic</Template>
  <TotalTime>5616</TotalTime>
  <Words>1586</Words>
  <Application>Microsoft Office PowerPoint</Application>
  <PresentationFormat>On-screen Show (4:3)</PresentationFormat>
  <Paragraphs>253</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Courier New</vt:lpstr>
      <vt:lpstr>Georgia</vt:lpstr>
      <vt:lpstr>Wingdings</vt:lpstr>
      <vt:lpstr>Wingdings 2</vt:lpstr>
      <vt:lpstr>Civic</vt:lpstr>
      <vt:lpstr>Custom Design</vt:lpstr>
      <vt:lpstr>Unemployment Insurance Benefits Overview</vt:lpstr>
      <vt:lpstr>Eligibility Requirements</vt:lpstr>
      <vt:lpstr>Min. &amp; Max. Benefit Amounts</vt:lpstr>
      <vt:lpstr>When and Where to File</vt:lpstr>
      <vt:lpstr>Filing and Call Schedule</vt:lpstr>
      <vt:lpstr>File your claim on-line at  www.IDES.Illinois.gov</vt:lpstr>
      <vt:lpstr>Information Needed to File Your Claim</vt:lpstr>
      <vt:lpstr>Information Needed to File Your Claim Cont’d</vt:lpstr>
      <vt:lpstr>What Happens Next?</vt:lpstr>
      <vt:lpstr>IllinoisJobLink.com</vt:lpstr>
      <vt:lpstr>Use IllinoisJobLink.com for Your Job Search</vt:lpstr>
      <vt:lpstr>IllinoisJobLink.com</vt:lpstr>
      <vt:lpstr>Keep Your Work Search Record</vt:lpstr>
      <vt:lpstr>         UI Finding Letter</vt:lpstr>
      <vt:lpstr>Certifying for Benefits</vt:lpstr>
      <vt:lpstr>Certifying for Benefits Cont’d</vt:lpstr>
      <vt:lpstr>On-Going Eligibility Requirements</vt:lpstr>
      <vt:lpstr>Partial Benefits for Part-Time Work</vt:lpstr>
      <vt:lpstr>Unemployment Insurance Final Thoughts…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(IDES) UI_Basics_RapidResponse Webinar 4.1.20</dc:title>
  <dc:creator>Microsoft Corporation</dc:creator>
  <cp:keywords/>
  <cp:lastModifiedBy>Martinez, Daniel J.</cp:lastModifiedBy>
  <cp:revision>307</cp:revision>
  <cp:lastPrinted>2018-06-28T19:10:54Z</cp:lastPrinted>
  <dcterms:created xsi:type="dcterms:W3CDTF">2006-07-13T18:46:42Z</dcterms:created>
  <dcterms:modified xsi:type="dcterms:W3CDTF">2020-04-01T14:35:16Z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oHelpTopicID">
    <vt:lpwstr>RH101865871033</vt:lpwstr>
  </property>
  <property fmtid="{D5CDD505-2E9C-101B-9397-08002B2CF9AE}" pid="3" name="ContentTypeId">
    <vt:lpwstr>0x010100BF6E2995232B444AAB6157EDEECAC17B</vt:lpwstr>
  </property>
  <property fmtid="{D5CDD505-2E9C-101B-9397-08002B2CF9AE}" pid="4" name="TaxKeyword">
    <vt:lpwstr/>
  </property>
</Properties>
</file>