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8"/>
  </p:notesMasterIdLst>
  <p:handoutMasterIdLst>
    <p:handoutMasterId r:id="rId9"/>
  </p:handoutMasterIdLst>
  <p:sldIdLst>
    <p:sldId id="277" r:id="rId2"/>
    <p:sldId id="280" r:id="rId3"/>
    <p:sldId id="258" r:id="rId4"/>
    <p:sldId id="259" r:id="rId5"/>
    <p:sldId id="260" r:id="rId6"/>
    <p:sldId id="27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0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8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558D6-A0C5-1743-A93E-08AB8CD76B52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68EAE-0376-7C43-B30A-A004DF56B5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09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25539-859B-1747-B42F-8247BDD273DB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A8905-6272-A849-A972-2708C64EBC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5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A8905-6272-A849-A972-2708C64EBCF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4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2ED3-2235-D341-A990-1698EF8A88E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6899-BA0E-7349-A4D4-575C3CAF8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953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2ED3-2235-D341-A990-1698EF8A88E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6899-BA0E-7349-A4D4-575C3CAF8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962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2ED3-2235-D341-A990-1698EF8A88E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6899-BA0E-7349-A4D4-575C3CAF8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113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2ED3-2235-D341-A990-1698EF8A88E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6899-BA0E-7349-A4D4-575C3CAF8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248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2ED3-2235-D341-A990-1698EF8A88E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6899-BA0E-7349-A4D4-575C3CAF8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576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2ED3-2235-D341-A990-1698EF8A88E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6899-BA0E-7349-A4D4-575C3CAF8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65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2ED3-2235-D341-A990-1698EF8A88E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6899-BA0E-7349-A4D4-575C3CAF8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234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2ED3-2235-D341-A990-1698EF8A88E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6899-BA0E-7349-A4D4-575C3CAF8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099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2ED3-2235-D341-A990-1698EF8A88E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6899-BA0E-7349-A4D4-575C3CAF8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753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2ED3-2235-D341-A990-1698EF8A88E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6899-BA0E-7349-A4D4-575C3CAF8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603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2ED3-2235-D341-A990-1698EF8A88E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E6899-BA0E-7349-A4D4-575C3CAF8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255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12ED3-2235-D341-A990-1698EF8A88E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E6899-BA0E-7349-A4D4-575C3CAF8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6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mantracon.org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1063.JPG"/>
          <p:cNvPicPr>
            <a:picLocks noChangeAspect="1"/>
          </p:cNvPicPr>
          <p:nvPr/>
        </p:nvPicPr>
        <p:blipFill>
          <a:blip r:embed="rId4">
            <a:alphaModFix/>
          </a:blip>
          <a:srcRect l="3536" r="3371"/>
          <a:stretch>
            <a:fillRect/>
          </a:stretch>
        </p:blipFill>
        <p:spPr>
          <a:xfrm>
            <a:off x="5994400" y="3158148"/>
            <a:ext cx="2692400" cy="2003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304800" y="343919"/>
            <a:ext cx="8275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/>
                </a:solidFill>
              </a:rPr>
              <a:t>Overview of WIOA Services for</a:t>
            </a:r>
          </a:p>
          <a:p>
            <a:pPr algn="ctr"/>
            <a:r>
              <a:rPr lang="en-US" sz="3600" b="1" dirty="0" smtClean="0">
                <a:solidFill>
                  <a:schemeClr val="accent1"/>
                </a:solidFill>
              </a:rPr>
              <a:t>Dislocated Workers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6" name="Picture 5" descr="IL workNet_MT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036" y="1701669"/>
            <a:ext cx="4184073" cy="1268127"/>
          </a:xfrm>
          <a:prstGeom prst="rect">
            <a:avLst/>
          </a:prstGeom>
        </p:spPr>
      </p:pic>
      <p:pic>
        <p:nvPicPr>
          <p:cNvPr id="8" name="Picture 7" descr="IMG_062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64" y="3133694"/>
            <a:ext cx="2678384" cy="2008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89496" y="5603168"/>
            <a:ext cx="333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333 Potomac Blvd., Suite E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Mt. Vernon, Illinois  62864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1829" y="5603167"/>
            <a:ext cx="333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3000 W. DeYoung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Marion, Illinois  62959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3674" y="3559094"/>
            <a:ext cx="2718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618/998-0970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www.mantracon.org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838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L workNet_MT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000" y="5883564"/>
            <a:ext cx="2096156" cy="826960"/>
          </a:xfrm>
          <a:prstGeom prst="rect">
            <a:avLst/>
          </a:prstGeom>
        </p:spPr>
      </p:pic>
      <p:sp>
        <p:nvSpPr>
          <p:cNvPr id="13" name="Title 1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Man-</a:t>
            </a:r>
            <a:r>
              <a:rPr lang="en-US" b="1" dirty="0" err="1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Tra</a:t>
            </a:r>
            <a:r>
              <a:rPr lang="en-US" b="1" dirty="0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-Con</a:t>
            </a:r>
            <a:r>
              <a:rPr lang="en-US" dirty="0" smtClean="0"/>
              <a:t> can help you find new employment and our services are provided at “</a:t>
            </a:r>
            <a:r>
              <a:rPr lang="en-US" b="1" i="1" dirty="0" smtClean="0">
                <a:solidFill>
                  <a:srgbClr val="00B050"/>
                </a:solidFill>
              </a:rPr>
              <a:t>no cost</a:t>
            </a:r>
            <a:r>
              <a:rPr lang="en-US" dirty="0" smtClean="0"/>
              <a:t>” to you!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8650" y="2170545"/>
            <a:ext cx="775796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tx2"/>
                </a:solidFill>
              </a:rPr>
              <a:t>Job Search Assistance</a:t>
            </a:r>
          </a:p>
          <a:p>
            <a:endParaRPr lang="en-US" sz="28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Resume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Provide Job Leads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Prepare for Interviews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Navigate on-line Job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Make Employer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98103"/>
      </p:ext>
    </p:extLst>
  </p:cSld>
  <p:clrMapOvr>
    <a:masterClrMapping/>
  </p:clrMapOvr>
  <p:transition spd="slow" advTm="8836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L workNet_MT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000" y="5883564"/>
            <a:ext cx="2096156" cy="826960"/>
          </a:xfrm>
          <a:prstGeom prst="rect">
            <a:avLst/>
          </a:prstGeom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Man-</a:t>
            </a:r>
            <a:r>
              <a:rPr lang="en-US" b="1" dirty="0" err="1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Tra</a:t>
            </a:r>
            <a:r>
              <a:rPr lang="en-US" b="1" dirty="0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-Con</a:t>
            </a:r>
            <a:r>
              <a:rPr lang="en-US" dirty="0" smtClean="0"/>
              <a:t> can help you with learning new skills or with training for a new career.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8578" y="1847272"/>
            <a:ext cx="7757969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tx2"/>
                </a:solidFill>
              </a:rPr>
              <a:t>Work Based Learning &amp; Education</a:t>
            </a:r>
          </a:p>
          <a:p>
            <a:endParaRPr lang="en-US" sz="28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Work Experience – </a:t>
            </a:r>
            <a:r>
              <a:rPr lang="en-US" sz="2000" dirty="0" smtClean="0"/>
              <a:t>designed to help an individual learn new skills to transition into permanent, full-time employment.  Participants earn wages &amp; gain experience while looking for permanent employment</a:t>
            </a:r>
            <a:r>
              <a:rPr lang="en-US" sz="2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On-The-Job Training (OJT) – </a:t>
            </a:r>
            <a:r>
              <a:rPr lang="en-US" sz="2000" dirty="0" smtClean="0"/>
              <a:t>provides wage reimbursement to an employer while a new employee is learning a job.   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Apprenticeships – </a:t>
            </a:r>
            <a:r>
              <a:rPr lang="en-US" sz="2000" dirty="0" smtClean="0"/>
              <a:t>a combination of on-the-job training (paid work) and technical instruction leading to a degree or credential from the Department of Labor. </a:t>
            </a:r>
            <a:endParaRPr lang="en-US" sz="2800" dirty="0" smtClean="0"/>
          </a:p>
          <a:p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286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L workNet_MT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000" y="5883564"/>
            <a:ext cx="2096156" cy="826960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Man-</a:t>
            </a:r>
            <a:r>
              <a:rPr lang="en-US" b="1" dirty="0" err="1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Tra</a:t>
            </a:r>
            <a:r>
              <a:rPr lang="en-US" b="1" dirty="0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-Con</a:t>
            </a:r>
            <a:r>
              <a:rPr lang="en-US" dirty="0" smtClean="0"/>
              <a:t> can help you with learning new skills or with training for a new career.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8650" y="2170545"/>
            <a:ext cx="775796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tx2"/>
                </a:solidFill>
              </a:rPr>
              <a:t>Work Based Learning &amp; Education, continued</a:t>
            </a:r>
          </a:p>
          <a:p>
            <a:r>
              <a:rPr lang="en-US" sz="2000" dirty="0" smtClean="0"/>
              <a:t> 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Educational Assistance for Certificate or Degree Programs – </a:t>
            </a:r>
            <a:r>
              <a:rPr lang="en-US" sz="2000" dirty="0" smtClean="0"/>
              <a:t>scholarships for training in a new career.  WIOA scholarships cover all costs associated with an occupational training:  tuition/fees, books, tools &amp; supplies, uniforms, mileage reimbursement, childcare costs. 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13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705" y="1131314"/>
            <a:ext cx="6399934" cy="1226468"/>
          </a:xfrm>
          <a:prstGeom prst="rect">
            <a:avLst/>
          </a:prstGeom>
        </p:spPr>
      </p:pic>
      <p:sp>
        <p:nvSpPr>
          <p:cNvPr id="11" name="Title 11"/>
          <p:cNvSpPr>
            <a:spLocks noGrp="1"/>
          </p:cNvSpPr>
          <p:nvPr>
            <p:ph type="title"/>
          </p:nvPr>
        </p:nvSpPr>
        <p:spPr>
          <a:xfrm>
            <a:off x="238847" y="250256"/>
            <a:ext cx="7886700" cy="1325562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Man-</a:t>
            </a:r>
            <a:r>
              <a:rPr lang="en-US" b="1" dirty="0" err="1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Tra</a:t>
            </a:r>
            <a:r>
              <a:rPr lang="en-US" b="1" dirty="0" smtClean="0">
                <a:solidFill>
                  <a:schemeClr val="tx2"/>
                </a:solidFill>
                <a:latin typeface="Baskerville Old Face" panose="02020602080505020303" pitchFamily="18" charset="0"/>
              </a:rPr>
              <a:t>-Con</a:t>
            </a:r>
            <a:r>
              <a:rPr lang="en-US" dirty="0" smtClean="0"/>
              <a:t> is a partner with the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2692457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B606"/>
                </a:solidFill>
              </a:rPr>
              <a:t>American Job Center Resource Rooms </a:t>
            </a:r>
            <a:endParaRPr lang="en-US" sz="2400" b="1" dirty="0">
              <a:solidFill>
                <a:srgbClr val="80B606"/>
              </a:solidFill>
            </a:endParaRPr>
          </a:p>
        </p:txBody>
      </p:sp>
      <p:pic>
        <p:nvPicPr>
          <p:cNvPr id="15" name="Picture 14" descr="Mar_Res Roo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801" y="3238840"/>
            <a:ext cx="2223398" cy="17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Content Placeholder 4"/>
          <p:cNvSpPr txBox="1">
            <a:spLocks/>
          </p:cNvSpPr>
          <p:nvPr/>
        </p:nvSpPr>
        <p:spPr>
          <a:xfrm>
            <a:off x="457200" y="3344281"/>
            <a:ext cx="7910945" cy="3251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0B606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Our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80B606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RESOURCE ROOMS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offer the following </a:t>
            </a:r>
            <a:b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tools to help you reach your career goals.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0B606"/>
              </a:buClr>
              <a:buSzPct val="90000"/>
              <a:buFont typeface="Wingdings" pitchFamily="2" charset="2"/>
              <a:buChar char="S"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Computers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— with unlimited Internet access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0B606"/>
              </a:buClr>
              <a:buSzPct val="90000"/>
              <a:buFont typeface="Wingdings" pitchFamily="2" charset="2"/>
              <a:buChar char="S"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Fax, phone, scanner, copier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0B606"/>
              </a:buClr>
              <a:buSzPct val="90000"/>
              <a:buFont typeface="Wingdings" pitchFamily="2" charset="2"/>
              <a:buChar char="S"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Connections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— to other valued community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0B606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80B606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NO APPOINTMENT IS NECESSARY TO USE THE RESOURCE ROOM. </a:t>
            </a:r>
            <a:b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80B606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80B606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80B606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r>
              <a:rPr kumimoji="0" lang="en-US" sz="2400" b="1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If you require initial information on how to use these tools, please ask our staff for help.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Resource rooms are located at our offices in Marion and Mt. Vernon—available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Monday through Friday, from 8:30 a.m. to 4:30 p.m.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0B606"/>
              </a:buClr>
              <a:buSzPct val="90000"/>
              <a:buFont typeface="Wingdings" pitchFamily="2" charset="2"/>
              <a:buChar char="S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134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606184"/>
            <a:ext cx="8003629" cy="497257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80B606"/>
                </a:solidFill>
              </a:rPr>
              <a:t>THANK YOU…</a:t>
            </a:r>
            <a:r>
              <a:rPr lang="en-US" sz="3027" b="1" dirty="0" smtClean="0">
                <a:solidFill>
                  <a:srgbClr val="80B606"/>
                </a:solidFill>
              </a:rPr>
              <a:t/>
            </a:r>
            <a:br>
              <a:rPr lang="en-US" sz="3027" b="1" dirty="0" smtClean="0">
                <a:solidFill>
                  <a:srgbClr val="80B606"/>
                </a:solidFill>
              </a:rPr>
            </a:br>
            <a:r>
              <a:rPr lang="en-US" sz="2118" b="1" dirty="0" smtClean="0">
                <a:solidFill>
                  <a:srgbClr val="80B606"/>
                </a:solidFill>
              </a:rPr>
              <a:t>for taking time to watch this webinar. </a:t>
            </a:r>
            <a:endParaRPr lang="en-US" sz="2118" b="1" dirty="0" smtClean="0"/>
          </a:p>
          <a:p>
            <a:pPr marL="0" indent="0" algn="ctr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600" b="1" dirty="0" smtClean="0">
                <a:solidFill>
                  <a:schemeClr val="tx2"/>
                </a:solidFill>
              </a:rPr>
              <a:t>We</a:t>
            </a:r>
            <a:r>
              <a:rPr lang="en-US" sz="1800" dirty="0" smtClean="0"/>
              <a:t> </a:t>
            </a:r>
            <a:r>
              <a:rPr lang="en-US" sz="2600" dirty="0" smtClean="0"/>
              <a:t>want to hear from you.  Please call or visit one of our offices or checkout our website.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smtClean="0"/>
              <a:t>Marion</a:t>
            </a:r>
            <a:r>
              <a:rPr lang="en-US" sz="1800" dirty="0" smtClean="0"/>
              <a:t>:  </a:t>
            </a:r>
          </a:p>
          <a:p>
            <a:pPr marL="0" indent="0">
              <a:buNone/>
            </a:pPr>
            <a:r>
              <a:rPr lang="en-US" sz="1800" dirty="0" smtClean="0"/>
              <a:t>3000 W. DeYoung</a:t>
            </a:r>
          </a:p>
          <a:p>
            <a:pPr marL="0" indent="0">
              <a:buNone/>
            </a:pPr>
            <a:r>
              <a:rPr lang="en-US" sz="1800" dirty="0" smtClean="0"/>
              <a:t>North side of Illinois Centre Mall – in between Dillard’s &amp; Pirate Pete’s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smtClean="0"/>
              <a:t>Mt. Vernon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333 W. Potomac</a:t>
            </a:r>
          </a:p>
          <a:p>
            <a:pPr marL="0" indent="0">
              <a:buNone/>
            </a:pPr>
            <a:r>
              <a:rPr lang="en-US" sz="1800" dirty="0" smtClean="0"/>
              <a:t>Rend Lake Marketplace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dirty="0" smtClean="0"/>
              <a:t>Phone</a:t>
            </a:r>
            <a:r>
              <a:rPr lang="en-US" sz="1800" dirty="0" smtClean="0"/>
              <a:t>:  618/998-0970 (for both locations)</a:t>
            </a:r>
          </a:p>
          <a:p>
            <a:pPr marL="0" indent="0">
              <a:buNone/>
            </a:pPr>
            <a:r>
              <a:rPr lang="en-US" sz="1800" b="1" dirty="0" smtClean="0"/>
              <a:t>Website</a:t>
            </a:r>
            <a:r>
              <a:rPr lang="en-US" sz="1800" dirty="0" smtClean="0"/>
              <a:t>:  www.mantracon.org</a:t>
            </a:r>
            <a:endParaRPr lang="en-US" sz="2118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7200" y="5959419"/>
            <a:ext cx="526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rgbClr val="80B606"/>
                </a:solidFill>
              </a:rPr>
              <a:t>YOUR success story can begin NOW!</a:t>
            </a:r>
            <a:endParaRPr lang="en-US" sz="2400" dirty="0" smtClean="0"/>
          </a:p>
        </p:txBody>
      </p:sp>
      <p:pic>
        <p:nvPicPr>
          <p:cNvPr id="7" name="Picture 6" descr="IL workNet_MT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000" y="5883564"/>
            <a:ext cx="2096156" cy="82696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088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6E2995232B444AAB6157EDEECAC17B" ma:contentTypeVersion="28" ma:contentTypeDescription="Create a new document." ma:contentTypeScope="" ma:versionID="1f2e27e864f45066583ea3dd8cfbde85">
  <xsd:schema xmlns:xsd="http://www.w3.org/2001/XMLSchema" xmlns:xs="http://www.w3.org/2001/XMLSchema" xmlns:p="http://schemas.microsoft.com/office/2006/metadata/properties" xmlns:ns2="9352c220-c5aa-4176-b310-478a54cdcce0" xmlns:ns3="6e83a1a5-9dab-4521-85db-ea3c8196acb3" targetNamespace="http://schemas.microsoft.com/office/2006/metadata/properties" ma:root="true" ma:fieldsID="31a7c4638e4cd31596af6477553450d1" ns2:_="" ns3:_="">
    <xsd:import namespace="9352c220-c5aa-4176-b310-478a54cdcce0"/>
    <xsd:import namespace="6e83a1a5-9dab-4521-85db-ea3c8196acb3"/>
    <xsd:element name="properties">
      <xsd:complexType>
        <xsd:sequence>
          <xsd:element name="documentManagement">
            <xsd:complexType>
              <xsd:all>
                <xsd:element ref="ns2:Description0"/>
                <xsd:element ref="ns2:MainCategory"/>
                <xsd:element ref="ns2:SubCategory"/>
                <xsd:element ref="ns2:Audience" minOccurs="0"/>
                <xsd:element ref="ns2:SubAudience" minOccurs="0"/>
                <xsd:element ref="ns2:SkillLevel" minOccurs="0"/>
                <xsd:element ref="ns2:GradeLevel" minOccurs="0"/>
                <xsd:element ref="ns2:Language"/>
                <xsd:element ref="ns2:DocumentType" minOccurs="0"/>
                <xsd:element ref="ns2:Site" minOccurs="0"/>
                <xsd:element ref="ns3:TaxCatchAll" minOccurs="0"/>
                <xsd:element ref="ns3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2c220-c5aa-4176-b310-478a54cdcce0" elementFormDefault="qualified">
    <xsd:import namespace="http://schemas.microsoft.com/office/2006/documentManagement/types"/>
    <xsd:import namespace="http://schemas.microsoft.com/office/infopath/2007/PartnerControls"/>
    <xsd:element name="Description0" ma:index="8" ma:displayName="Description" ma:internalName="Description0" ma:readOnly="false">
      <xsd:simpleType>
        <xsd:restriction base="dms:Text">
          <xsd:maxLength value="255"/>
        </xsd:restriction>
      </xsd:simpleType>
    </xsd:element>
    <xsd:element name="MainCategory" ma:index="9" ma:displayName="MainCategory" ma:list="{c7896206-7b65-404d-ae21-b02c4b29aea2}" ma:internalName="MainCategory" ma:readOnly="false" ma:showField="Title" ma:web="6e83a1a5-9dab-4521-85db-ea3c8196acb3">
      <xsd:simpleType>
        <xsd:restriction base="dms:Lookup"/>
      </xsd:simpleType>
    </xsd:element>
    <xsd:element name="SubCategory" ma:index="10" ma:displayName="SubCategory" ma:list="{2201361c-1d54-4276-95f0-f2ea81323aa2}" ma:internalName="SubCategory" ma:readOnly="false" ma:showField="Title" ma:web="6e83a1a5-9dab-4521-85db-ea3c8196acb3">
      <xsd:simpleType>
        <xsd:restriction base="dms:Lookup"/>
      </xsd:simpleType>
    </xsd:element>
    <xsd:element name="Audience" ma:index="11" nillable="true" ma:displayName="Audience" ma:list="{4b1c6106-8d5f-4a38-b368-5f452bed3ee8}" ma:internalName="Audience" ma:readOnly="false" ma:showField="Title" ma:web="6e83a1a5-9dab-4521-85db-ea3c8196acb3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ubAudience" ma:index="12" nillable="true" ma:displayName="SubAudience" ma:list="{60e689b0-3baf-46ef-b31e-b9aaee200c6d}" ma:internalName="SubAudience" ma:readOnly="false" ma:showField="Title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killLevel" ma:index="13" nillable="true" ma:displayName="SkillLevel" ma:internalName="SkillLevel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 Levels"/>
                    <xsd:enumeration value="Minimal skill level"/>
                    <xsd:enumeration value="Intermediate skill level"/>
                    <xsd:enumeration value="Technical skill level"/>
                  </xsd:restriction>
                </xsd:simpleType>
              </xsd:element>
            </xsd:sequence>
          </xsd:extension>
        </xsd:complexContent>
      </xsd:complexType>
    </xsd:element>
    <xsd:element name="GradeLevel" ma:index="14" nillable="true" ma:displayName="GradeLevel" ma:internalName="GradeLevel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7-8 Middle School"/>
                    <xsd:enumeration value="9-12 High School"/>
                    <xsd:enumeration value="&gt;12 Postsecondary"/>
                  </xsd:restriction>
                </xsd:simpleType>
              </xsd:element>
            </xsd:sequence>
          </xsd:extension>
        </xsd:complexContent>
      </xsd:complexType>
    </xsd:element>
    <xsd:element name="Language" ma:index="15" ma:displayName="Language" ma:default="English" ma:format="Dropdown" ma:internalName="Language" ma:readOnly="false">
      <xsd:simpleType>
        <xsd:restriction base="dms:Choice">
          <xsd:enumeration value="Arabic"/>
          <xsd:enumeration value="Chinese"/>
          <xsd:enumeration value="English"/>
          <xsd:enumeration value="Polish"/>
          <xsd:enumeration value="Spanish"/>
          <xsd:enumeration value="Other"/>
        </xsd:restriction>
      </xsd:simpleType>
    </xsd:element>
    <xsd:element name="DocumentType" ma:index="16" nillable="true" ma:displayName="DocumentType" ma:internalName="DocumentType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urriculum"/>
                    <xsd:enumeration value="Forms"/>
                    <xsd:enumeration value="Flyers"/>
                    <xsd:enumeration value="Guides"/>
                    <xsd:enumeration value="Images/Icons"/>
                    <xsd:enumeration value="Infographics"/>
                    <xsd:enumeration value="Informational"/>
                    <xsd:enumeration value="Instructions"/>
                    <xsd:enumeration value="Marketing/Outreach"/>
                    <xsd:enumeration value="Presentations"/>
                    <xsd:enumeration value="Report"/>
                    <xsd:enumeration value="Worksheets"/>
                  </xsd:restriction>
                </xsd:simpleType>
              </xsd:element>
            </xsd:sequence>
          </xsd:extension>
        </xsd:complexContent>
      </xsd:complexType>
    </xsd:element>
    <xsd:element name="Site" ma:index="17" nillable="true" ma:displayName="Site" ma:list="{cf69f43f-b565-45cb-9f11-9d848faecc07}" ma:internalName="Site" ma:readOnly="false" ma:showField="Title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3a1a5-9dab-4521-85db-ea3c8196acb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f79118d-4af0-4af8-96a4-605c4274c427}" ma:internalName="TaxCatchAll" ma:showField="CatchAllData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0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inCategory xmlns="9352c220-c5aa-4176-b310-478a54cdcce0">3</MainCategory>
    <Site xmlns="9352c220-c5aa-4176-b310-478a54cdcce0"/>
    <SubCategory xmlns="9352c220-c5aa-4176-b310-478a54cdcce0">42</SubCategory>
    <SkillLevel xmlns="9352c220-c5aa-4176-b310-478a54cdcce0">
      <Value>All Levels</Value>
    </SkillLevel>
    <Audience xmlns="9352c220-c5aa-4176-b310-478a54cdcce0">
      <Value>1</Value>
    </Audience>
    <TaxKeywordTaxHTField xmlns="6e83a1a5-9dab-4521-85db-ea3c8196acb3">
      <Terms xmlns="http://schemas.microsoft.com/office/infopath/2007/PartnerControls"/>
    </TaxKeywordTaxHTField>
    <SubAudience xmlns="9352c220-c5aa-4176-b310-478a54cdcce0">
      <Value>1</Value>
    </SubAudience>
    <Language xmlns="9352c220-c5aa-4176-b310-478a54cdcce0">English</Language>
    <DocumentType xmlns="9352c220-c5aa-4176-b310-478a54cdcce0">
      <Value>Informational</Value>
    </DocumentType>
    <TaxCatchAll xmlns="6e83a1a5-9dab-4521-85db-ea3c8196acb3"/>
    <Description0 xmlns="9352c220-c5aa-4176-b310-478a54cdcce0">Mach 1 Mining Man Tra Con</Description0>
    <GradeLevel xmlns="9352c220-c5aa-4176-b310-478a54cdcce0">
      <Value>&gt;12 Postsecondary</Value>
    </GradeLevel>
  </documentManagement>
</p:properties>
</file>

<file path=customXml/itemProps1.xml><?xml version="1.0" encoding="utf-8"?>
<ds:datastoreItem xmlns:ds="http://schemas.openxmlformats.org/officeDocument/2006/customXml" ds:itemID="{21CDA20A-0216-4A12-8F43-4AFBAFE34526}"/>
</file>

<file path=customXml/itemProps2.xml><?xml version="1.0" encoding="utf-8"?>
<ds:datastoreItem xmlns:ds="http://schemas.openxmlformats.org/officeDocument/2006/customXml" ds:itemID="{6B6632C2-54B7-43E1-9571-6B55E0EE5BA7}"/>
</file>

<file path=customXml/itemProps3.xml><?xml version="1.0" encoding="utf-8"?>
<ds:datastoreItem xmlns:ds="http://schemas.openxmlformats.org/officeDocument/2006/customXml" ds:itemID="{C4A08647-35CC-4173-B51E-8E6C184651E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7367</TotalTime>
  <Words>261</Words>
  <Application>Microsoft Office PowerPoint</Application>
  <PresentationFormat>On-screen Show (4:3)</PresentationFormat>
  <Paragraphs>48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Baskerville Old Face</vt:lpstr>
      <vt:lpstr>Calibri</vt:lpstr>
      <vt:lpstr>Calibri Light</vt:lpstr>
      <vt:lpstr>Calisto MT</vt:lpstr>
      <vt:lpstr>Wingdings</vt:lpstr>
      <vt:lpstr>Office Theme</vt:lpstr>
      <vt:lpstr>PowerPoint Presentation</vt:lpstr>
      <vt:lpstr>Man-Tra-Con can help you find new employment and our services are provided at “no cost” to you!</vt:lpstr>
      <vt:lpstr>Man-Tra-Con can help you with learning new skills or with training for a new career.</vt:lpstr>
      <vt:lpstr>Man-Tra-Con can help you with learning new skills or with training for a new career.</vt:lpstr>
      <vt:lpstr>Man-Tra-Con is a partner with the </vt:lpstr>
      <vt:lpstr>PowerPoint Presentation</vt:lpstr>
    </vt:vector>
  </TitlesOfParts>
  <Company>Man-Tra-Con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 1 Mining Man Tra Con</dc:title>
  <dc:creator>Theresa Smith</dc:creator>
  <cp:keywords/>
  <cp:lastModifiedBy>Phoenix, Lucinda</cp:lastModifiedBy>
  <cp:revision>133</cp:revision>
  <cp:lastPrinted>2016-04-06T15:01:38Z</cp:lastPrinted>
  <dcterms:created xsi:type="dcterms:W3CDTF">2016-05-09T14:12:16Z</dcterms:created>
  <dcterms:modified xsi:type="dcterms:W3CDTF">2020-04-27T20:58:59Z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0x010100BF6E2995232B444AAB6157EDEECAC17B</vt:lpwstr>
  </property>
  <property fmtid="{D5CDD505-2E9C-101B-9397-08002B2CF9AE}" pid="3" name="TaxKeyword">
    <vt:lpwstr/>
  </property>
</Properties>
</file>