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256" r:id="rId5"/>
    <p:sldId id="304" r:id="rId6"/>
    <p:sldId id="272" r:id="rId7"/>
    <p:sldId id="296" r:id="rId8"/>
    <p:sldId id="297" r:id="rId9"/>
    <p:sldId id="321" r:id="rId10"/>
    <p:sldId id="298" r:id="rId11"/>
    <p:sldId id="300" r:id="rId12"/>
    <p:sldId id="322" r:id="rId13"/>
    <p:sldId id="299" r:id="rId14"/>
    <p:sldId id="320" r:id="rId15"/>
    <p:sldId id="326" r:id="rId16"/>
    <p:sldId id="295" r:id="rId17"/>
    <p:sldId id="279" r:id="rId18"/>
    <p:sldId id="331" r:id="rId19"/>
    <p:sldId id="303" r:id="rId20"/>
    <p:sldId id="328" r:id="rId21"/>
    <p:sldId id="332" r:id="rId22"/>
    <p:sldId id="330" r:id="rId23"/>
    <p:sldId id="327" r:id="rId24"/>
    <p:sldId id="311" r:id="rId25"/>
    <p:sldId id="335" r:id="rId26"/>
    <p:sldId id="339" r:id="rId27"/>
    <p:sldId id="334" r:id="rId28"/>
    <p:sldId id="293" r:id="rId29"/>
    <p:sldId id="294" r:id="rId30"/>
    <p:sldId id="315" r:id="rId31"/>
    <p:sldId id="325" r:id="rId32"/>
    <p:sldId id="336" r:id="rId33"/>
    <p:sldId id="317" r:id="rId34"/>
    <p:sldId id="338" r:id="rId35"/>
    <p:sldId id="337" r:id="rId36"/>
    <p:sldId id="329" r:id="rId37"/>
    <p:sldId id="318" r:id="rId38"/>
  </p:sldIdLst>
  <p:sldSz cx="9144000" cy="6858000" type="letter"/>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6"/>
    <p:restoredTop sz="74837" autoAdjust="0"/>
  </p:normalViewPr>
  <p:slideViewPr>
    <p:cSldViewPr snapToGrid="0" snapToObjects="1">
      <p:cViewPr varScale="1">
        <p:scale>
          <a:sx n="54" d="100"/>
          <a:sy n="54" d="100"/>
        </p:scale>
        <p:origin x="1620" y="72"/>
      </p:cViewPr>
      <p:guideLst>
        <p:guide orient="horz" pos="2160"/>
        <p:guide pos="2880"/>
      </p:guideLst>
    </p:cSldViewPr>
  </p:slideViewPr>
  <p:notesTextViewPr>
    <p:cViewPr>
      <p:scale>
        <a:sx n="1" d="1"/>
        <a:sy n="1" d="1"/>
      </p:scale>
      <p:origin x="0" y="0"/>
    </p:cViewPr>
  </p:notesTextViewPr>
  <p:sorterViewPr>
    <p:cViewPr>
      <p:scale>
        <a:sx n="100" d="100"/>
        <a:sy n="100" d="100"/>
      </p:scale>
      <p:origin x="0" y="13766"/>
    </p:cViewPr>
  </p:sorterViewPr>
  <p:notesViewPr>
    <p:cSldViewPr snapToGrid="0" snapToObjects="1">
      <p:cViewPr varScale="1">
        <p:scale>
          <a:sx n="67" d="100"/>
          <a:sy n="67" d="100"/>
        </p:scale>
        <p:origin x="32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WIOA Title I Funding</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errBars>
            <c:errBarType val="both"/>
            <c:errValType val="stdErr"/>
            <c:noEndCap val="0"/>
            <c:spPr>
              <a:noFill/>
              <a:ln w="9525">
                <a:solidFill>
                  <a:schemeClr val="tx2">
                    <a:lumMod val="75000"/>
                    <a:lumOff val="25000"/>
                  </a:schemeClr>
                </a:solidFill>
                <a:round/>
              </a:ln>
              <a:effectLst/>
            </c:spPr>
          </c:errBars>
          <c:cat>
            <c:strRef>
              <c:f>Sheet1!$A$2:$A$6</c:f>
              <c:strCache>
                <c:ptCount val="5"/>
                <c:pt idx="0">
                  <c:v>Program Year 2014</c:v>
                </c:pt>
                <c:pt idx="1">
                  <c:v>Program Year 2015</c:v>
                </c:pt>
                <c:pt idx="2">
                  <c:v>Program Year 2016</c:v>
                </c:pt>
                <c:pt idx="3">
                  <c:v>Program Year 2017</c:v>
                </c:pt>
                <c:pt idx="4">
                  <c:v>Program Year 2018</c:v>
                </c:pt>
              </c:strCache>
            </c:strRef>
          </c:cat>
          <c:val>
            <c:numRef>
              <c:f>Sheet1!$B$2:$B$6</c:f>
              <c:numCache>
                <c:formatCode>"$"#,##0_);[Red]\("$"#,##0\)</c:formatCode>
                <c:ptCount val="5"/>
                <c:pt idx="0">
                  <c:v>105791260</c:v>
                </c:pt>
                <c:pt idx="1">
                  <c:v>114656647</c:v>
                </c:pt>
                <c:pt idx="2" formatCode="&quot;$&quot;#,##0_);\(&quot;$&quot;#,##0\)">
                  <c:v>106084997</c:v>
                </c:pt>
                <c:pt idx="3" formatCode="&quot;$&quot;#,##0_);\(&quot;$&quot;#,##0\)">
                  <c:v>122821348</c:v>
                </c:pt>
                <c:pt idx="4" formatCode="&quot;$&quot;#,##0_);\(&quot;$&quot;#,##0\)">
                  <c:v>115048572</c:v>
                </c:pt>
              </c:numCache>
            </c:numRef>
          </c:val>
          <c:extLst>
            <c:ext xmlns:c16="http://schemas.microsoft.com/office/drawing/2014/chart" uri="{C3380CC4-5D6E-409C-BE32-E72D297353CC}">
              <c16:uniqueId val="{00000000-E6D3-403C-A6BB-3402A1FAE57A}"/>
            </c:ext>
          </c:extLst>
        </c:ser>
        <c:dLbls>
          <c:showLegendKey val="0"/>
          <c:showVal val="0"/>
          <c:showCatName val="0"/>
          <c:showSerName val="0"/>
          <c:showPercent val="0"/>
          <c:showBubbleSize val="0"/>
        </c:dLbls>
        <c:gapWidth val="100"/>
        <c:overlap val="-24"/>
        <c:axId val="399093640"/>
        <c:axId val="399091680"/>
      </c:barChart>
      <c:catAx>
        <c:axId val="3990936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99091680"/>
        <c:crosses val="autoZero"/>
        <c:auto val="1"/>
        <c:lblAlgn val="ctr"/>
        <c:lblOffset val="100"/>
        <c:noMultiLvlLbl val="0"/>
      </c:catAx>
      <c:valAx>
        <c:axId val="399091680"/>
        <c:scaling>
          <c:orientation val="minMax"/>
        </c:scaling>
        <c:delete val="0"/>
        <c:axPos val="l"/>
        <c:majorGridlines>
          <c:spPr>
            <a:ln w="9525" cap="flat" cmpd="sng" algn="ctr">
              <a:solidFill>
                <a:schemeClr val="tx2">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99093640"/>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42975231544334"/>
          <c:y val="4.3563114290051011E-2"/>
          <c:w val="0.89457024768455662"/>
          <c:h val="0.75002415856845073"/>
        </c:manualLayout>
      </c:layout>
      <c:barChart>
        <c:barDir val="col"/>
        <c:grouping val="stacked"/>
        <c:varyColors val="0"/>
        <c:ser>
          <c:idx val="0"/>
          <c:order val="0"/>
          <c:tx>
            <c:strRef>
              <c:f>Sheet1!$B$1</c:f>
              <c:strCache>
                <c:ptCount val="1"/>
                <c:pt idx="0">
                  <c:v>Adults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Program Year 2013</c:v>
                </c:pt>
                <c:pt idx="1">
                  <c:v>Program Year 2014</c:v>
                </c:pt>
                <c:pt idx="2">
                  <c:v>Program Year 2015</c:v>
                </c:pt>
                <c:pt idx="3">
                  <c:v>Program Year 2016</c:v>
                </c:pt>
                <c:pt idx="4">
                  <c:v>Program Year 2017</c:v>
                </c:pt>
              </c:strCache>
            </c:strRef>
          </c:cat>
          <c:val>
            <c:numRef>
              <c:f>Sheet1!$B$2:$B$7</c:f>
              <c:numCache>
                <c:formatCode>#,##0</c:formatCode>
                <c:ptCount val="6"/>
                <c:pt idx="0">
                  <c:v>7703</c:v>
                </c:pt>
                <c:pt idx="1">
                  <c:v>8965</c:v>
                </c:pt>
                <c:pt idx="2">
                  <c:v>8620</c:v>
                </c:pt>
                <c:pt idx="3">
                  <c:v>8401</c:v>
                </c:pt>
                <c:pt idx="4">
                  <c:v>9282</c:v>
                </c:pt>
              </c:numCache>
            </c:numRef>
          </c:val>
          <c:extLst>
            <c:ext xmlns:c16="http://schemas.microsoft.com/office/drawing/2014/chart" uri="{C3380CC4-5D6E-409C-BE32-E72D297353CC}">
              <c16:uniqueId val="{00000000-779F-4A61-B8F7-B9FEF78F7132}"/>
            </c:ext>
          </c:extLst>
        </c:ser>
        <c:ser>
          <c:idx val="1"/>
          <c:order val="1"/>
          <c:tx>
            <c:strRef>
              <c:f>Sheet1!$C$1</c:f>
              <c:strCache>
                <c:ptCount val="1"/>
                <c:pt idx="0">
                  <c:v>DW</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Program Year 2013</c:v>
                </c:pt>
                <c:pt idx="1">
                  <c:v>Program Year 2014</c:v>
                </c:pt>
                <c:pt idx="2">
                  <c:v>Program Year 2015</c:v>
                </c:pt>
                <c:pt idx="3">
                  <c:v>Program Year 2016</c:v>
                </c:pt>
                <c:pt idx="4">
                  <c:v>Program Year 2017</c:v>
                </c:pt>
              </c:strCache>
            </c:strRef>
          </c:cat>
          <c:val>
            <c:numRef>
              <c:f>Sheet1!$C$2:$C$7</c:f>
              <c:numCache>
                <c:formatCode>#,##0</c:formatCode>
                <c:ptCount val="6"/>
                <c:pt idx="0">
                  <c:v>10754</c:v>
                </c:pt>
                <c:pt idx="1">
                  <c:v>10449</c:v>
                </c:pt>
                <c:pt idx="2">
                  <c:v>10549</c:v>
                </c:pt>
                <c:pt idx="3">
                  <c:v>9556</c:v>
                </c:pt>
                <c:pt idx="4">
                  <c:v>8616</c:v>
                </c:pt>
              </c:numCache>
            </c:numRef>
          </c:val>
          <c:extLst>
            <c:ext xmlns:c16="http://schemas.microsoft.com/office/drawing/2014/chart" uri="{C3380CC4-5D6E-409C-BE32-E72D297353CC}">
              <c16:uniqueId val="{00000001-779F-4A61-B8F7-B9FEF78F7132}"/>
            </c:ext>
          </c:extLst>
        </c:ser>
        <c:ser>
          <c:idx val="2"/>
          <c:order val="2"/>
          <c:tx>
            <c:strRef>
              <c:f>Sheet1!$D$1</c:f>
              <c:strCache>
                <c:ptCount val="1"/>
                <c:pt idx="0">
                  <c:v>Youth</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Program Year 2013</c:v>
                </c:pt>
                <c:pt idx="1">
                  <c:v>Program Year 2014</c:v>
                </c:pt>
                <c:pt idx="2">
                  <c:v>Program Year 2015</c:v>
                </c:pt>
                <c:pt idx="3">
                  <c:v>Program Year 2016</c:v>
                </c:pt>
                <c:pt idx="4">
                  <c:v>Program Year 2017</c:v>
                </c:pt>
              </c:strCache>
            </c:strRef>
          </c:cat>
          <c:val>
            <c:numRef>
              <c:f>Sheet1!$D$2:$D$7</c:f>
              <c:numCache>
                <c:formatCode>#,##0</c:formatCode>
                <c:ptCount val="6"/>
                <c:pt idx="0">
                  <c:v>6830</c:v>
                </c:pt>
                <c:pt idx="1">
                  <c:v>8043</c:v>
                </c:pt>
                <c:pt idx="2">
                  <c:v>8417</c:v>
                </c:pt>
                <c:pt idx="3">
                  <c:v>7588</c:v>
                </c:pt>
                <c:pt idx="4">
                  <c:v>7935</c:v>
                </c:pt>
              </c:numCache>
            </c:numRef>
          </c:val>
          <c:extLst>
            <c:ext xmlns:c16="http://schemas.microsoft.com/office/drawing/2014/chart" uri="{C3380CC4-5D6E-409C-BE32-E72D297353CC}">
              <c16:uniqueId val="{00000000-FD09-4FA4-B072-BD7F642D61B2}"/>
            </c:ext>
          </c:extLst>
        </c:ser>
        <c:dLbls>
          <c:dLblPos val="ctr"/>
          <c:showLegendKey val="0"/>
          <c:showVal val="1"/>
          <c:showCatName val="0"/>
          <c:showSerName val="0"/>
          <c:showPercent val="0"/>
          <c:showBubbleSize val="0"/>
        </c:dLbls>
        <c:gapWidth val="150"/>
        <c:overlap val="100"/>
        <c:axId val="449689408"/>
        <c:axId val="449687840"/>
      </c:barChart>
      <c:catAx>
        <c:axId val="449689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687840"/>
        <c:crosses val="autoZero"/>
        <c:auto val="1"/>
        <c:lblAlgn val="ctr"/>
        <c:lblOffset val="100"/>
        <c:noMultiLvlLbl val="0"/>
      </c:catAx>
      <c:valAx>
        <c:axId val="449687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68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86508932760216E-2"/>
          <c:y val="4.7366924687092894E-2"/>
          <c:w val="0.87617406519837204"/>
          <c:h val="0.74025937023940791"/>
        </c:manualLayout>
      </c:layout>
      <c:barChart>
        <c:barDir val="col"/>
        <c:grouping val="stacked"/>
        <c:varyColors val="0"/>
        <c:ser>
          <c:idx val="0"/>
          <c:order val="0"/>
          <c:tx>
            <c:strRef>
              <c:f>Sheet1!$B$1</c:f>
              <c:strCache>
                <c:ptCount val="1"/>
                <c:pt idx="0">
                  <c:v>Adults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Program Year 2013</c:v>
                </c:pt>
                <c:pt idx="1">
                  <c:v>Program Year 2014</c:v>
                </c:pt>
                <c:pt idx="2">
                  <c:v>Program Year 2015</c:v>
                </c:pt>
                <c:pt idx="3">
                  <c:v>Program Year 2016</c:v>
                </c:pt>
                <c:pt idx="4">
                  <c:v>Program Year 2017</c:v>
                </c:pt>
              </c:strCache>
            </c:strRef>
          </c:cat>
          <c:val>
            <c:numRef>
              <c:f>Sheet1!$B$2:$B$7</c:f>
              <c:numCache>
                <c:formatCode>#,##0</c:formatCode>
                <c:ptCount val="6"/>
                <c:pt idx="0">
                  <c:v>4213</c:v>
                </c:pt>
                <c:pt idx="1">
                  <c:v>5056</c:v>
                </c:pt>
                <c:pt idx="2">
                  <c:v>4847</c:v>
                </c:pt>
                <c:pt idx="3">
                  <c:v>4717</c:v>
                </c:pt>
                <c:pt idx="4">
                  <c:v>5756</c:v>
                </c:pt>
              </c:numCache>
            </c:numRef>
          </c:val>
          <c:extLst>
            <c:ext xmlns:c16="http://schemas.microsoft.com/office/drawing/2014/chart" uri="{C3380CC4-5D6E-409C-BE32-E72D297353CC}">
              <c16:uniqueId val="{00000000-779F-4A61-B8F7-B9FEF78F7132}"/>
            </c:ext>
          </c:extLst>
        </c:ser>
        <c:ser>
          <c:idx val="1"/>
          <c:order val="1"/>
          <c:tx>
            <c:strRef>
              <c:f>Sheet1!$C$1</c:f>
              <c:strCache>
                <c:ptCount val="1"/>
                <c:pt idx="0">
                  <c:v>DW</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Program Year 2013</c:v>
                </c:pt>
                <c:pt idx="1">
                  <c:v>Program Year 2014</c:v>
                </c:pt>
                <c:pt idx="2">
                  <c:v>Program Year 2015</c:v>
                </c:pt>
                <c:pt idx="3">
                  <c:v>Program Year 2016</c:v>
                </c:pt>
                <c:pt idx="4">
                  <c:v>Program Year 2017</c:v>
                </c:pt>
              </c:strCache>
            </c:strRef>
          </c:cat>
          <c:val>
            <c:numRef>
              <c:f>Sheet1!$C$2:$C$7</c:f>
              <c:numCache>
                <c:formatCode>#,##0</c:formatCode>
                <c:ptCount val="6"/>
                <c:pt idx="0">
                  <c:v>4861</c:v>
                </c:pt>
                <c:pt idx="1">
                  <c:v>5124</c:v>
                </c:pt>
                <c:pt idx="2">
                  <c:v>5000</c:v>
                </c:pt>
                <c:pt idx="3">
                  <c:v>4157</c:v>
                </c:pt>
                <c:pt idx="4">
                  <c:v>3752</c:v>
                </c:pt>
              </c:numCache>
            </c:numRef>
          </c:val>
          <c:extLst>
            <c:ext xmlns:c16="http://schemas.microsoft.com/office/drawing/2014/chart" uri="{C3380CC4-5D6E-409C-BE32-E72D297353CC}">
              <c16:uniqueId val="{00000001-779F-4A61-B8F7-B9FEF78F7132}"/>
            </c:ext>
          </c:extLst>
        </c:ser>
        <c:dLbls>
          <c:dLblPos val="ctr"/>
          <c:showLegendKey val="0"/>
          <c:showVal val="1"/>
          <c:showCatName val="0"/>
          <c:showSerName val="0"/>
          <c:showPercent val="0"/>
          <c:showBubbleSize val="0"/>
        </c:dLbls>
        <c:gapWidth val="150"/>
        <c:overlap val="100"/>
        <c:axId val="449689408"/>
        <c:axId val="449687840"/>
      </c:barChart>
      <c:catAx>
        <c:axId val="44968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687840"/>
        <c:crosses val="autoZero"/>
        <c:auto val="1"/>
        <c:lblAlgn val="ctr"/>
        <c:lblOffset val="100"/>
        <c:noMultiLvlLbl val="0"/>
      </c:catAx>
      <c:valAx>
        <c:axId val="449687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68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238" cy="465138"/>
          </a:xfrm>
          <a:prstGeom prst="rect">
            <a:avLst/>
          </a:prstGeom>
        </p:spPr>
        <p:txBody>
          <a:bodyPr vert="horz" lIns="90705" tIns="45353" rIns="90705" bIns="45353" rtlCol="0"/>
          <a:lstStyle>
            <a:lvl1pPr algn="l">
              <a:defRPr sz="1200"/>
            </a:lvl1pPr>
          </a:lstStyle>
          <a:p>
            <a:endParaRPr lang="en-US" dirty="0"/>
          </a:p>
        </p:txBody>
      </p:sp>
      <p:sp>
        <p:nvSpPr>
          <p:cNvPr id="3" name="Date Placeholder 2"/>
          <p:cNvSpPr>
            <a:spLocks noGrp="1"/>
          </p:cNvSpPr>
          <p:nvPr>
            <p:ph type="dt" sz="quarter" idx="1"/>
          </p:nvPr>
        </p:nvSpPr>
        <p:spPr>
          <a:xfrm>
            <a:off x="3978276" y="2"/>
            <a:ext cx="3043238" cy="465138"/>
          </a:xfrm>
          <a:prstGeom prst="rect">
            <a:avLst/>
          </a:prstGeom>
        </p:spPr>
        <p:txBody>
          <a:bodyPr vert="horz" lIns="90705" tIns="45353" rIns="90705" bIns="45353" rtlCol="0"/>
          <a:lstStyle>
            <a:lvl1pPr algn="r">
              <a:defRPr sz="1200"/>
            </a:lvl1pPr>
          </a:lstStyle>
          <a:p>
            <a:r>
              <a:rPr lang="en-US" dirty="0"/>
              <a:t>5/17/2017</a:t>
            </a:r>
          </a:p>
        </p:txBody>
      </p:sp>
      <p:sp>
        <p:nvSpPr>
          <p:cNvPr id="4" name="Footer Placeholder 3"/>
          <p:cNvSpPr>
            <a:spLocks noGrp="1"/>
          </p:cNvSpPr>
          <p:nvPr>
            <p:ph type="ftr" sz="quarter" idx="2"/>
          </p:nvPr>
        </p:nvSpPr>
        <p:spPr>
          <a:xfrm>
            <a:off x="0" y="8842376"/>
            <a:ext cx="3043238" cy="465138"/>
          </a:xfrm>
          <a:prstGeom prst="rect">
            <a:avLst/>
          </a:prstGeom>
        </p:spPr>
        <p:txBody>
          <a:bodyPr vert="horz" lIns="90705" tIns="45353" rIns="90705" bIns="45353" rtlCol="0" anchor="b"/>
          <a:lstStyle>
            <a:lvl1pPr algn="l">
              <a:defRPr sz="1200"/>
            </a:lvl1pPr>
          </a:lstStyle>
          <a:p>
            <a:r>
              <a:rPr lang="en-US" dirty="0"/>
              <a:t>Illinois Workforce Innovation Board member representing business.</a:t>
            </a:r>
          </a:p>
        </p:txBody>
      </p:sp>
      <p:sp>
        <p:nvSpPr>
          <p:cNvPr id="5" name="Slide Number Placeholder 4"/>
          <p:cNvSpPr>
            <a:spLocks noGrp="1"/>
          </p:cNvSpPr>
          <p:nvPr>
            <p:ph type="sldNum" sz="quarter" idx="3"/>
          </p:nvPr>
        </p:nvSpPr>
        <p:spPr>
          <a:xfrm>
            <a:off x="3978276" y="8842376"/>
            <a:ext cx="3043238" cy="465138"/>
          </a:xfrm>
          <a:prstGeom prst="rect">
            <a:avLst/>
          </a:prstGeom>
        </p:spPr>
        <p:txBody>
          <a:bodyPr vert="horz" lIns="90705" tIns="45353" rIns="90705" bIns="45353" rtlCol="0" anchor="b"/>
          <a:lstStyle>
            <a:lvl1pPr algn="r">
              <a:defRPr sz="1200"/>
            </a:lvl1pPr>
          </a:lstStyle>
          <a:p>
            <a:fld id="{E062A9C2-3397-45C4-816A-86D422685B74}" type="slidenum">
              <a:rPr lang="en-US" smtClean="0"/>
              <a:t>‹#›</a:t>
            </a:fld>
            <a:endParaRPr lang="en-US" dirty="0"/>
          </a:p>
        </p:txBody>
      </p:sp>
    </p:spTree>
    <p:extLst>
      <p:ext uri="{BB962C8B-B14F-4D97-AF65-F5344CB8AC3E}">
        <p14:creationId xmlns:p14="http://schemas.microsoft.com/office/powerpoint/2010/main" val="155866807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4" cy="465455"/>
          </a:xfrm>
          <a:prstGeom prst="rect">
            <a:avLst/>
          </a:prstGeom>
        </p:spPr>
        <p:txBody>
          <a:bodyPr vert="horz" lIns="92575" tIns="46288" rIns="92575" bIns="46288" rtlCol="0"/>
          <a:lstStyle>
            <a:lvl1pPr algn="l">
              <a:defRPr sz="1200"/>
            </a:lvl1pPr>
          </a:lstStyle>
          <a:p>
            <a:endParaRPr lang="en-US" dirty="0"/>
          </a:p>
        </p:txBody>
      </p:sp>
      <p:sp>
        <p:nvSpPr>
          <p:cNvPr id="3" name="Date Placeholder 2"/>
          <p:cNvSpPr>
            <a:spLocks noGrp="1"/>
          </p:cNvSpPr>
          <p:nvPr>
            <p:ph type="dt" idx="1"/>
          </p:nvPr>
        </p:nvSpPr>
        <p:spPr>
          <a:xfrm>
            <a:off x="3978132" y="2"/>
            <a:ext cx="3043344" cy="465455"/>
          </a:xfrm>
          <a:prstGeom prst="rect">
            <a:avLst/>
          </a:prstGeom>
        </p:spPr>
        <p:txBody>
          <a:bodyPr vert="horz" lIns="92575" tIns="46288" rIns="92575" bIns="46288" rtlCol="0"/>
          <a:lstStyle>
            <a:lvl1pPr algn="r">
              <a:defRPr sz="1200"/>
            </a:lvl1pPr>
          </a:lstStyle>
          <a:p>
            <a:r>
              <a:rPr lang="en-US" dirty="0"/>
              <a:t>5/17/2017</a:t>
            </a:r>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2575" tIns="46288" rIns="92575" bIns="46288"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2575" tIns="46288" rIns="92575" bIns="462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4" cy="465455"/>
          </a:xfrm>
          <a:prstGeom prst="rect">
            <a:avLst/>
          </a:prstGeom>
        </p:spPr>
        <p:txBody>
          <a:bodyPr vert="horz" lIns="92575" tIns="46288" rIns="92575" bIns="46288" rtlCol="0" anchor="b"/>
          <a:lstStyle>
            <a:lvl1pPr algn="l">
              <a:defRPr sz="1200"/>
            </a:lvl1pPr>
          </a:lstStyle>
          <a:p>
            <a:r>
              <a:rPr lang="en-US" dirty="0"/>
              <a:t>Illinois Workforce Innovation Board member representing business.</a:t>
            </a:r>
          </a:p>
        </p:txBody>
      </p:sp>
      <p:sp>
        <p:nvSpPr>
          <p:cNvPr id="7" name="Slide Number Placeholder 6"/>
          <p:cNvSpPr>
            <a:spLocks noGrp="1"/>
          </p:cNvSpPr>
          <p:nvPr>
            <p:ph type="sldNum" sz="quarter" idx="5"/>
          </p:nvPr>
        </p:nvSpPr>
        <p:spPr>
          <a:xfrm>
            <a:off x="3978132" y="8842031"/>
            <a:ext cx="3043344" cy="465455"/>
          </a:xfrm>
          <a:prstGeom prst="rect">
            <a:avLst/>
          </a:prstGeom>
        </p:spPr>
        <p:txBody>
          <a:bodyPr vert="horz" lIns="92575" tIns="46288" rIns="92575" bIns="46288" rtlCol="0" anchor="b"/>
          <a:lstStyle>
            <a:lvl1pPr algn="r">
              <a:defRPr sz="1200"/>
            </a:lvl1pPr>
          </a:lstStyle>
          <a:p>
            <a:fld id="{77048BD7-62C8-4FBC-BE70-EB06EFA99331}" type="slidenum">
              <a:rPr lang="en-US" smtClean="0"/>
              <a:t>‹#›</a:t>
            </a:fld>
            <a:endParaRPr lang="en-US" dirty="0"/>
          </a:p>
        </p:txBody>
      </p:sp>
    </p:spTree>
    <p:extLst>
      <p:ext uri="{BB962C8B-B14F-4D97-AF65-F5344CB8AC3E}">
        <p14:creationId xmlns:p14="http://schemas.microsoft.com/office/powerpoint/2010/main" val="140825791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48BD7-62C8-4FBC-BE70-EB06EFA99331}" type="slidenum">
              <a:rPr lang="en-US" smtClean="0"/>
              <a:t>1</a:t>
            </a:fld>
            <a:endParaRPr lang="en-US" dirty="0"/>
          </a:p>
        </p:txBody>
      </p:sp>
      <p:sp>
        <p:nvSpPr>
          <p:cNvPr id="5" name="Date Placeholder 4"/>
          <p:cNvSpPr>
            <a:spLocks noGrp="1"/>
          </p:cNvSpPr>
          <p:nvPr>
            <p:ph type="dt" idx="11"/>
          </p:nvPr>
        </p:nvSpPr>
        <p:spPr/>
        <p:txBody>
          <a:bodyPr/>
          <a:lstStyle/>
          <a:p>
            <a:r>
              <a:rPr lang="en-US" dirty="0"/>
              <a:t>5/17/2017</a:t>
            </a:r>
          </a:p>
        </p:txBody>
      </p:sp>
      <p:sp>
        <p:nvSpPr>
          <p:cNvPr id="6" name="Footer Placeholder 5"/>
          <p:cNvSpPr>
            <a:spLocks noGrp="1"/>
          </p:cNvSpPr>
          <p:nvPr>
            <p:ph type="ftr" sz="quarter" idx="12"/>
          </p:nvPr>
        </p:nvSpPr>
        <p:spPr/>
        <p:txBody>
          <a:bodyPr/>
          <a:lstStyle/>
          <a:p>
            <a:r>
              <a:rPr lang="en-US" dirty="0"/>
              <a:t>Illinois Workforce Innovation Board member representing business.</a:t>
            </a:r>
          </a:p>
        </p:txBody>
      </p:sp>
    </p:spTree>
    <p:extLst>
      <p:ext uri="{BB962C8B-B14F-4D97-AF65-F5344CB8AC3E}">
        <p14:creationId xmlns:p14="http://schemas.microsoft.com/office/powerpoint/2010/main" val="134803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E53589B-F3B8-41D8-B9B0-0463F7A8FA8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3306CDD-4311-47DA-BCE3-33084FD4870A}"/>
              </a:ext>
            </a:extLst>
          </p:cNvPr>
          <p:cNvSpPr>
            <a:spLocks noGrp="1"/>
          </p:cNvSpPr>
          <p:nvPr>
            <p:ph type="body" idx="1"/>
          </p:nvPr>
        </p:nvSpPr>
        <p:spPr/>
        <p:txBody>
          <a:bodyPr/>
          <a:lstStyle/>
          <a:p>
            <a:pPr>
              <a:defRPr/>
            </a:pPr>
            <a:endParaRPr lang="en-US" dirty="0"/>
          </a:p>
        </p:txBody>
      </p:sp>
      <p:sp>
        <p:nvSpPr>
          <p:cNvPr id="20484" name="Slide Number Placeholder 3">
            <a:extLst>
              <a:ext uri="{FF2B5EF4-FFF2-40B4-BE49-F238E27FC236}">
                <a16:creationId xmlns:a16="http://schemas.microsoft.com/office/drawing/2014/main" id="{6CB1FC6F-48A8-477D-ABA3-8AE7571532C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828" indent="-285703">
              <a:defRPr sz="2400">
                <a:solidFill>
                  <a:schemeClr val="tx1"/>
                </a:solidFill>
                <a:latin typeface="Tahoma" panose="020B0604030504040204" pitchFamily="34" charset="0"/>
              </a:defRPr>
            </a:lvl2pPr>
            <a:lvl3pPr marL="1142813" indent="-228563">
              <a:defRPr sz="2400">
                <a:solidFill>
                  <a:schemeClr val="tx1"/>
                </a:solidFill>
                <a:latin typeface="Tahoma" panose="020B0604030504040204" pitchFamily="34" charset="0"/>
              </a:defRPr>
            </a:lvl3pPr>
            <a:lvl4pPr marL="1599937" indent="-228563">
              <a:defRPr sz="2400">
                <a:solidFill>
                  <a:schemeClr val="tx1"/>
                </a:solidFill>
                <a:latin typeface="Tahoma" panose="020B0604030504040204" pitchFamily="34" charset="0"/>
              </a:defRPr>
            </a:lvl4pPr>
            <a:lvl5pPr marL="2057063" indent="-228563">
              <a:defRPr sz="2400">
                <a:solidFill>
                  <a:schemeClr val="tx1"/>
                </a:solidFill>
                <a:latin typeface="Tahoma" panose="020B0604030504040204" pitchFamily="34" charset="0"/>
              </a:defRPr>
            </a:lvl5pPr>
            <a:lvl6pPr marL="2514188" indent="-228563" eaLnBrk="0" fontAlgn="base" hangingPunct="0">
              <a:spcBef>
                <a:spcPct val="0"/>
              </a:spcBef>
              <a:spcAft>
                <a:spcPct val="0"/>
              </a:spcAft>
              <a:defRPr sz="2400">
                <a:solidFill>
                  <a:schemeClr val="tx1"/>
                </a:solidFill>
                <a:latin typeface="Tahoma" panose="020B0604030504040204" pitchFamily="34" charset="0"/>
              </a:defRPr>
            </a:lvl6pPr>
            <a:lvl7pPr marL="2971313" indent="-228563" eaLnBrk="0" fontAlgn="base" hangingPunct="0">
              <a:spcBef>
                <a:spcPct val="0"/>
              </a:spcBef>
              <a:spcAft>
                <a:spcPct val="0"/>
              </a:spcAft>
              <a:defRPr sz="2400">
                <a:solidFill>
                  <a:schemeClr val="tx1"/>
                </a:solidFill>
                <a:latin typeface="Tahoma" panose="020B0604030504040204" pitchFamily="34" charset="0"/>
              </a:defRPr>
            </a:lvl7pPr>
            <a:lvl8pPr marL="3428438" indent="-228563" eaLnBrk="0" fontAlgn="base" hangingPunct="0">
              <a:spcBef>
                <a:spcPct val="0"/>
              </a:spcBef>
              <a:spcAft>
                <a:spcPct val="0"/>
              </a:spcAft>
              <a:defRPr sz="2400">
                <a:solidFill>
                  <a:schemeClr val="tx1"/>
                </a:solidFill>
                <a:latin typeface="Tahoma" panose="020B0604030504040204" pitchFamily="34" charset="0"/>
              </a:defRPr>
            </a:lvl8pPr>
            <a:lvl9pPr marL="3885564" indent="-228563" eaLnBrk="0" fontAlgn="base" hangingPunct="0">
              <a:spcBef>
                <a:spcPct val="0"/>
              </a:spcBef>
              <a:spcAft>
                <a:spcPct val="0"/>
              </a:spcAft>
              <a:defRPr sz="2400">
                <a:solidFill>
                  <a:schemeClr val="tx1"/>
                </a:solidFill>
                <a:latin typeface="Tahoma" panose="020B0604030504040204" pitchFamily="34" charset="0"/>
              </a:defRPr>
            </a:lvl9pPr>
          </a:lstStyle>
          <a:p>
            <a:fld id="{A475E063-5671-43E5-A99F-4A5D4268BAAF}" type="slidenum">
              <a:rPr lang="en-US" altLang="en-US" sz="1200"/>
              <a:pPr/>
              <a:t>11</a:t>
            </a:fld>
            <a:endParaRPr lang="en-US" altLang="en-US" sz="1200" dirty="0"/>
          </a:p>
        </p:txBody>
      </p:sp>
    </p:spTree>
    <p:extLst>
      <p:ext uri="{BB962C8B-B14F-4D97-AF65-F5344CB8AC3E}">
        <p14:creationId xmlns:p14="http://schemas.microsoft.com/office/powerpoint/2010/main" val="210514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E53589B-F3B8-41D8-B9B0-0463F7A8FA8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3306CDD-4311-47DA-BCE3-33084FD4870A}"/>
              </a:ext>
            </a:extLst>
          </p:cNvPr>
          <p:cNvSpPr>
            <a:spLocks noGrp="1"/>
          </p:cNvSpPr>
          <p:nvPr>
            <p:ph type="body" idx="1"/>
          </p:nvPr>
        </p:nvSpPr>
        <p:spPr/>
        <p:txBody>
          <a:bodyPr/>
          <a:lstStyle/>
          <a:p>
            <a:pPr>
              <a:defRPr/>
            </a:pPr>
            <a:endParaRPr lang="en-US" dirty="0"/>
          </a:p>
        </p:txBody>
      </p:sp>
      <p:sp>
        <p:nvSpPr>
          <p:cNvPr id="20484" name="Slide Number Placeholder 3">
            <a:extLst>
              <a:ext uri="{FF2B5EF4-FFF2-40B4-BE49-F238E27FC236}">
                <a16:creationId xmlns:a16="http://schemas.microsoft.com/office/drawing/2014/main" id="{6CB1FC6F-48A8-477D-ABA3-8AE7571532C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828" indent="-285703">
              <a:defRPr sz="2400">
                <a:solidFill>
                  <a:schemeClr val="tx1"/>
                </a:solidFill>
                <a:latin typeface="Tahoma" panose="020B0604030504040204" pitchFamily="34" charset="0"/>
              </a:defRPr>
            </a:lvl2pPr>
            <a:lvl3pPr marL="1142813" indent="-228563">
              <a:defRPr sz="2400">
                <a:solidFill>
                  <a:schemeClr val="tx1"/>
                </a:solidFill>
                <a:latin typeface="Tahoma" panose="020B0604030504040204" pitchFamily="34" charset="0"/>
              </a:defRPr>
            </a:lvl3pPr>
            <a:lvl4pPr marL="1599937" indent="-228563">
              <a:defRPr sz="2400">
                <a:solidFill>
                  <a:schemeClr val="tx1"/>
                </a:solidFill>
                <a:latin typeface="Tahoma" panose="020B0604030504040204" pitchFamily="34" charset="0"/>
              </a:defRPr>
            </a:lvl4pPr>
            <a:lvl5pPr marL="2057063" indent="-228563">
              <a:defRPr sz="2400">
                <a:solidFill>
                  <a:schemeClr val="tx1"/>
                </a:solidFill>
                <a:latin typeface="Tahoma" panose="020B0604030504040204" pitchFamily="34" charset="0"/>
              </a:defRPr>
            </a:lvl5pPr>
            <a:lvl6pPr marL="2514188" indent="-228563" eaLnBrk="0" fontAlgn="base" hangingPunct="0">
              <a:spcBef>
                <a:spcPct val="0"/>
              </a:spcBef>
              <a:spcAft>
                <a:spcPct val="0"/>
              </a:spcAft>
              <a:defRPr sz="2400">
                <a:solidFill>
                  <a:schemeClr val="tx1"/>
                </a:solidFill>
                <a:latin typeface="Tahoma" panose="020B0604030504040204" pitchFamily="34" charset="0"/>
              </a:defRPr>
            </a:lvl6pPr>
            <a:lvl7pPr marL="2971313" indent="-228563" eaLnBrk="0" fontAlgn="base" hangingPunct="0">
              <a:spcBef>
                <a:spcPct val="0"/>
              </a:spcBef>
              <a:spcAft>
                <a:spcPct val="0"/>
              </a:spcAft>
              <a:defRPr sz="2400">
                <a:solidFill>
                  <a:schemeClr val="tx1"/>
                </a:solidFill>
                <a:latin typeface="Tahoma" panose="020B0604030504040204" pitchFamily="34" charset="0"/>
              </a:defRPr>
            </a:lvl7pPr>
            <a:lvl8pPr marL="3428438" indent="-228563" eaLnBrk="0" fontAlgn="base" hangingPunct="0">
              <a:spcBef>
                <a:spcPct val="0"/>
              </a:spcBef>
              <a:spcAft>
                <a:spcPct val="0"/>
              </a:spcAft>
              <a:defRPr sz="2400">
                <a:solidFill>
                  <a:schemeClr val="tx1"/>
                </a:solidFill>
                <a:latin typeface="Tahoma" panose="020B0604030504040204" pitchFamily="34" charset="0"/>
              </a:defRPr>
            </a:lvl8pPr>
            <a:lvl9pPr marL="3885564" indent="-228563" eaLnBrk="0" fontAlgn="base" hangingPunct="0">
              <a:spcBef>
                <a:spcPct val="0"/>
              </a:spcBef>
              <a:spcAft>
                <a:spcPct val="0"/>
              </a:spcAft>
              <a:defRPr sz="2400">
                <a:solidFill>
                  <a:schemeClr val="tx1"/>
                </a:solidFill>
                <a:latin typeface="Tahoma" panose="020B0604030504040204" pitchFamily="34" charset="0"/>
              </a:defRPr>
            </a:lvl9pPr>
          </a:lstStyle>
          <a:p>
            <a:fld id="{A475E063-5671-43E5-A99F-4A5D4268BAAF}" type="slidenum">
              <a:rPr lang="en-US" altLang="en-US" sz="1200"/>
              <a:pPr/>
              <a:t>12</a:t>
            </a:fld>
            <a:endParaRPr lang="en-US" altLang="en-US" sz="1200" dirty="0"/>
          </a:p>
        </p:txBody>
      </p:sp>
    </p:spTree>
    <p:extLst>
      <p:ext uri="{BB962C8B-B14F-4D97-AF65-F5344CB8AC3E}">
        <p14:creationId xmlns:p14="http://schemas.microsoft.com/office/powerpoint/2010/main" val="367209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r>
              <a:rPr lang="en-US" dirty="0"/>
              <a:t>Illinois Workforce Innovation Board member representing business.</a:t>
            </a:r>
          </a:p>
        </p:txBody>
      </p:sp>
      <p:sp>
        <p:nvSpPr>
          <p:cNvPr id="6" name="Slide Number Placeholder 5"/>
          <p:cNvSpPr>
            <a:spLocks noGrp="1"/>
          </p:cNvSpPr>
          <p:nvPr>
            <p:ph type="sldNum" sz="quarter" idx="12"/>
          </p:nvPr>
        </p:nvSpPr>
        <p:spPr/>
        <p:txBody>
          <a:bodyPr/>
          <a:lstStyle/>
          <a:p>
            <a:fld id="{77048BD7-62C8-4FBC-BE70-EB06EFA99331}" type="slidenum">
              <a:rPr lang="en-US" smtClean="0"/>
              <a:t>13</a:t>
            </a:fld>
            <a:endParaRPr lang="en-US" dirty="0"/>
          </a:p>
        </p:txBody>
      </p:sp>
    </p:spTree>
    <p:extLst>
      <p:ext uri="{BB962C8B-B14F-4D97-AF65-F5344CB8AC3E}">
        <p14:creationId xmlns:p14="http://schemas.microsoft.com/office/powerpoint/2010/main" val="275496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pPr marL="164234" indent="-164234">
              <a:buFont typeface="Arial"/>
              <a:buChar char="•"/>
            </a:pPr>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r>
              <a:rPr lang="en-US" dirty="0"/>
              <a:t>Illinois Workforce Innovation Board member representing business.</a:t>
            </a:r>
          </a:p>
        </p:txBody>
      </p:sp>
      <p:sp>
        <p:nvSpPr>
          <p:cNvPr id="6" name="Slide Number Placeholder 5"/>
          <p:cNvSpPr>
            <a:spLocks noGrp="1"/>
          </p:cNvSpPr>
          <p:nvPr>
            <p:ph type="sldNum" sz="quarter" idx="12"/>
          </p:nvPr>
        </p:nvSpPr>
        <p:spPr/>
        <p:txBody>
          <a:bodyPr/>
          <a:lstStyle/>
          <a:p>
            <a:fld id="{77048BD7-62C8-4FBC-BE70-EB06EFA99331}" type="slidenum">
              <a:rPr lang="en-US" smtClean="0"/>
              <a:t>14</a:t>
            </a:fld>
            <a:endParaRPr lang="en-US" dirty="0"/>
          </a:p>
        </p:txBody>
      </p:sp>
    </p:spTree>
    <p:extLst>
      <p:ext uri="{BB962C8B-B14F-4D97-AF65-F5344CB8AC3E}">
        <p14:creationId xmlns:p14="http://schemas.microsoft.com/office/powerpoint/2010/main" val="1304057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pPr marL="164234" indent="-164234">
              <a:buFont typeface="Arial"/>
              <a:buChar char="•"/>
            </a:pPr>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r>
              <a:rPr lang="en-US" dirty="0"/>
              <a:t>Illinois Workforce Innovation Board member representing business.</a:t>
            </a:r>
          </a:p>
        </p:txBody>
      </p:sp>
      <p:sp>
        <p:nvSpPr>
          <p:cNvPr id="6" name="Slide Number Placeholder 5"/>
          <p:cNvSpPr>
            <a:spLocks noGrp="1"/>
          </p:cNvSpPr>
          <p:nvPr>
            <p:ph type="sldNum" sz="quarter" idx="12"/>
          </p:nvPr>
        </p:nvSpPr>
        <p:spPr/>
        <p:txBody>
          <a:bodyPr/>
          <a:lstStyle/>
          <a:p>
            <a:fld id="{77048BD7-62C8-4FBC-BE70-EB06EFA99331}" type="slidenum">
              <a:rPr lang="en-US" smtClean="0"/>
              <a:t>15</a:t>
            </a:fld>
            <a:endParaRPr lang="en-US" dirty="0"/>
          </a:p>
        </p:txBody>
      </p:sp>
    </p:spTree>
    <p:extLst>
      <p:ext uri="{BB962C8B-B14F-4D97-AF65-F5344CB8AC3E}">
        <p14:creationId xmlns:p14="http://schemas.microsoft.com/office/powerpoint/2010/main" val="451737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E53589B-F3B8-41D8-B9B0-0463F7A8FA8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3306CDD-4311-47DA-BCE3-33084FD4870A}"/>
              </a:ext>
            </a:extLst>
          </p:cNvPr>
          <p:cNvSpPr>
            <a:spLocks noGrp="1"/>
          </p:cNvSpPr>
          <p:nvPr>
            <p:ph type="body" idx="1"/>
          </p:nvPr>
        </p:nvSpPr>
        <p:spPr/>
        <p:txBody>
          <a:bodyPr/>
          <a:lstStyle/>
          <a:p>
            <a:pPr>
              <a:defRPr/>
            </a:pPr>
            <a:endParaRPr lang="en-US" dirty="0"/>
          </a:p>
        </p:txBody>
      </p:sp>
      <p:sp>
        <p:nvSpPr>
          <p:cNvPr id="20484" name="Slide Number Placeholder 3">
            <a:extLst>
              <a:ext uri="{FF2B5EF4-FFF2-40B4-BE49-F238E27FC236}">
                <a16:creationId xmlns:a16="http://schemas.microsoft.com/office/drawing/2014/main" id="{6CB1FC6F-48A8-477D-ABA3-8AE7571532C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828" indent="-285703">
              <a:defRPr sz="2400">
                <a:solidFill>
                  <a:schemeClr val="tx1"/>
                </a:solidFill>
                <a:latin typeface="Tahoma" panose="020B0604030504040204" pitchFamily="34" charset="0"/>
              </a:defRPr>
            </a:lvl2pPr>
            <a:lvl3pPr marL="1142813" indent="-228563">
              <a:defRPr sz="2400">
                <a:solidFill>
                  <a:schemeClr val="tx1"/>
                </a:solidFill>
                <a:latin typeface="Tahoma" panose="020B0604030504040204" pitchFamily="34" charset="0"/>
              </a:defRPr>
            </a:lvl3pPr>
            <a:lvl4pPr marL="1599937" indent="-228563">
              <a:defRPr sz="2400">
                <a:solidFill>
                  <a:schemeClr val="tx1"/>
                </a:solidFill>
                <a:latin typeface="Tahoma" panose="020B0604030504040204" pitchFamily="34" charset="0"/>
              </a:defRPr>
            </a:lvl4pPr>
            <a:lvl5pPr marL="2057063" indent="-228563">
              <a:defRPr sz="2400">
                <a:solidFill>
                  <a:schemeClr val="tx1"/>
                </a:solidFill>
                <a:latin typeface="Tahoma" panose="020B0604030504040204" pitchFamily="34" charset="0"/>
              </a:defRPr>
            </a:lvl5pPr>
            <a:lvl6pPr marL="2514188" indent="-228563" eaLnBrk="0" fontAlgn="base" hangingPunct="0">
              <a:spcBef>
                <a:spcPct val="0"/>
              </a:spcBef>
              <a:spcAft>
                <a:spcPct val="0"/>
              </a:spcAft>
              <a:defRPr sz="2400">
                <a:solidFill>
                  <a:schemeClr val="tx1"/>
                </a:solidFill>
                <a:latin typeface="Tahoma" panose="020B0604030504040204" pitchFamily="34" charset="0"/>
              </a:defRPr>
            </a:lvl6pPr>
            <a:lvl7pPr marL="2971313" indent="-228563" eaLnBrk="0" fontAlgn="base" hangingPunct="0">
              <a:spcBef>
                <a:spcPct val="0"/>
              </a:spcBef>
              <a:spcAft>
                <a:spcPct val="0"/>
              </a:spcAft>
              <a:defRPr sz="2400">
                <a:solidFill>
                  <a:schemeClr val="tx1"/>
                </a:solidFill>
                <a:latin typeface="Tahoma" panose="020B0604030504040204" pitchFamily="34" charset="0"/>
              </a:defRPr>
            </a:lvl7pPr>
            <a:lvl8pPr marL="3428438" indent="-228563" eaLnBrk="0" fontAlgn="base" hangingPunct="0">
              <a:spcBef>
                <a:spcPct val="0"/>
              </a:spcBef>
              <a:spcAft>
                <a:spcPct val="0"/>
              </a:spcAft>
              <a:defRPr sz="2400">
                <a:solidFill>
                  <a:schemeClr val="tx1"/>
                </a:solidFill>
                <a:latin typeface="Tahoma" panose="020B0604030504040204" pitchFamily="34" charset="0"/>
              </a:defRPr>
            </a:lvl8pPr>
            <a:lvl9pPr marL="3885564" indent="-228563" eaLnBrk="0" fontAlgn="base" hangingPunct="0">
              <a:spcBef>
                <a:spcPct val="0"/>
              </a:spcBef>
              <a:spcAft>
                <a:spcPct val="0"/>
              </a:spcAft>
              <a:defRPr sz="2400">
                <a:solidFill>
                  <a:schemeClr val="tx1"/>
                </a:solidFill>
                <a:latin typeface="Tahoma" panose="020B0604030504040204" pitchFamily="34" charset="0"/>
              </a:defRPr>
            </a:lvl9pPr>
          </a:lstStyle>
          <a:p>
            <a:fld id="{A475E063-5671-43E5-A99F-4A5D4268BAAF}" type="slidenum">
              <a:rPr lang="en-US" altLang="en-US" sz="1200"/>
              <a:pPr/>
              <a:t>19</a:t>
            </a:fld>
            <a:endParaRPr lang="en-US" altLang="en-US" sz="1200" dirty="0"/>
          </a:p>
        </p:txBody>
      </p:sp>
    </p:spTree>
    <p:extLst>
      <p:ext uri="{BB962C8B-B14F-4D97-AF65-F5344CB8AC3E}">
        <p14:creationId xmlns:p14="http://schemas.microsoft.com/office/powerpoint/2010/main" val="2080400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pPr marL="164234" indent="-164234">
              <a:buFont typeface="Arial"/>
              <a:buChar char="•"/>
            </a:pPr>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r>
              <a:rPr lang="en-US" dirty="0"/>
              <a:t>Illinois Workforce Innovation Board member representing business.</a:t>
            </a:r>
          </a:p>
        </p:txBody>
      </p:sp>
      <p:sp>
        <p:nvSpPr>
          <p:cNvPr id="6" name="Slide Number Placeholder 5"/>
          <p:cNvSpPr>
            <a:spLocks noGrp="1"/>
          </p:cNvSpPr>
          <p:nvPr>
            <p:ph type="sldNum" sz="quarter" idx="12"/>
          </p:nvPr>
        </p:nvSpPr>
        <p:spPr/>
        <p:txBody>
          <a:bodyPr/>
          <a:lstStyle/>
          <a:p>
            <a:fld id="{77048BD7-62C8-4FBC-BE70-EB06EFA99331}" type="slidenum">
              <a:rPr lang="en-US" smtClean="0"/>
              <a:t>20</a:t>
            </a:fld>
            <a:endParaRPr lang="en-US" dirty="0"/>
          </a:p>
        </p:txBody>
      </p:sp>
    </p:spTree>
    <p:extLst>
      <p:ext uri="{BB962C8B-B14F-4D97-AF65-F5344CB8AC3E}">
        <p14:creationId xmlns:p14="http://schemas.microsoft.com/office/powerpoint/2010/main" val="41763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3452A-9E85-41A9-BC7D-7F027795A13F}" type="slidenum">
              <a:rPr lang="en-US" smtClean="0"/>
              <a:t>22</a:t>
            </a:fld>
            <a:endParaRPr lang="en-US" dirty="0"/>
          </a:p>
        </p:txBody>
      </p:sp>
    </p:spTree>
    <p:extLst>
      <p:ext uri="{BB962C8B-B14F-4D97-AF65-F5344CB8AC3E}">
        <p14:creationId xmlns:p14="http://schemas.microsoft.com/office/powerpoint/2010/main" val="394656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C5CBB66B-F45B-4C10-91DA-EF206A423E9D}"/>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3497F1FE-14B0-4F28-91B8-87748C426CE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solidFill>
                <a:srgbClr val="FF0000"/>
              </a:solidFill>
              <a:latin typeface="Times New Roman" panose="02020603050405020304" pitchFamily="18" charset="0"/>
            </a:endParaRPr>
          </a:p>
        </p:txBody>
      </p:sp>
      <p:sp>
        <p:nvSpPr>
          <p:cNvPr id="59396" name="Slide Number Placeholder 3">
            <a:extLst>
              <a:ext uri="{FF2B5EF4-FFF2-40B4-BE49-F238E27FC236}">
                <a16:creationId xmlns:a16="http://schemas.microsoft.com/office/drawing/2014/main" id="{BDEA3BB6-3F69-4ED4-8E42-EDC0AD19870D}"/>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3440" indent="-282092">
              <a:spcBef>
                <a:spcPct val="30000"/>
              </a:spcBef>
              <a:defRPr sz="1200">
                <a:solidFill>
                  <a:schemeClr val="tx1"/>
                </a:solidFill>
                <a:latin typeface="Times New Roman" panose="02020603050405020304" pitchFamily="18" charset="0"/>
              </a:defRPr>
            </a:lvl2pPr>
            <a:lvl3pPr marL="1128370" indent="-225674">
              <a:spcBef>
                <a:spcPct val="30000"/>
              </a:spcBef>
              <a:defRPr sz="1200">
                <a:solidFill>
                  <a:schemeClr val="tx1"/>
                </a:solidFill>
                <a:latin typeface="Times New Roman" panose="02020603050405020304" pitchFamily="18" charset="0"/>
              </a:defRPr>
            </a:lvl3pPr>
            <a:lvl4pPr marL="1579717" indent="-225674">
              <a:spcBef>
                <a:spcPct val="30000"/>
              </a:spcBef>
              <a:defRPr sz="1200">
                <a:solidFill>
                  <a:schemeClr val="tx1"/>
                </a:solidFill>
                <a:latin typeface="Times New Roman" panose="02020603050405020304" pitchFamily="18" charset="0"/>
              </a:defRPr>
            </a:lvl4pPr>
            <a:lvl5pPr marL="2031065" indent="-225674">
              <a:spcBef>
                <a:spcPct val="30000"/>
              </a:spcBef>
              <a:defRPr sz="1200">
                <a:solidFill>
                  <a:schemeClr val="tx1"/>
                </a:solidFill>
                <a:latin typeface="Times New Roman" panose="02020603050405020304" pitchFamily="18" charset="0"/>
              </a:defRPr>
            </a:lvl5pPr>
            <a:lvl6pPr marL="2482413" indent="-225674" eaLnBrk="0" fontAlgn="base" hangingPunct="0">
              <a:spcBef>
                <a:spcPct val="30000"/>
              </a:spcBef>
              <a:spcAft>
                <a:spcPct val="0"/>
              </a:spcAft>
              <a:defRPr sz="1200">
                <a:solidFill>
                  <a:schemeClr val="tx1"/>
                </a:solidFill>
                <a:latin typeface="Times New Roman" panose="02020603050405020304" pitchFamily="18" charset="0"/>
              </a:defRPr>
            </a:lvl6pPr>
            <a:lvl7pPr marL="2933761" indent="-225674" eaLnBrk="0" fontAlgn="base" hangingPunct="0">
              <a:spcBef>
                <a:spcPct val="30000"/>
              </a:spcBef>
              <a:spcAft>
                <a:spcPct val="0"/>
              </a:spcAft>
              <a:defRPr sz="1200">
                <a:solidFill>
                  <a:schemeClr val="tx1"/>
                </a:solidFill>
                <a:latin typeface="Times New Roman" panose="02020603050405020304" pitchFamily="18" charset="0"/>
              </a:defRPr>
            </a:lvl7pPr>
            <a:lvl8pPr marL="3385109" indent="-225674" eaLnBrk="0" fontAlgn="base" hangingPunct="0">
              <a:spcBef>
                <a:spcPct val="30000"/>
              </a:spcBef>
              <a:spcAft>
                <a:spcPct val="0"/>
              </a:spcAft>
              <a:defRPr sz="1200">
                <a:solidFill>
                  <a:schemeClr val="tx1"/>
                </a:solidFill>
                <a:latin typeface="Times New Roman" panose="02020603050405020304" pitchFamily="18" charset="0"/>
              </a:defRPr>
            </a:lvl8pPr>
            <a:lvl9pPr marL="3836457" indent="-2256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9AA167-A5A3-4DB7-A4A0-B1E863A08BB8}" type="slidenum">
              <a:rPr lang="en-US" altLang="en-US" smtClean="0">
                <a:latin typeface="Tahoma" panose="020B0604030504040204" pitchFamily="34" charset="0"/>
              </a:rPr>
              <a:pPr>
                <a:spcBef>
                  <a:spcPct val="0"/>
                </a:spcBef>
              </a:pPr>
              <a:t>23</a:t>
            </a:fld>
            <a:endParaRPr lang="en-US" altLang="en-US" dirty="0">
              <a:latin typeface="Tahoma" panose="020B0604030504040204" pitchFamily="34" charset="0"/>
            </a:endParaRPr>
          </a:p>
        </p:txBody>
      </p:sp>
    </p:spTree>
    <p:extLst>
      <p:ext uri="{BB962C8B-B14F-4D97-AF65-F5344CB8AC3E}">
        <p14:creationId xmlns:p14="http://schemas.microsoft.com/office/powerpoint/2010/main" val="846816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3452A-9E85-41A9-BC7D-7F027795A13F}" type="slidenum">
              <a:rPr lang="en-US" smtClean="0"/>
              <a:t>24</a:t>
            </a:fld>
            <a:endParaRPr lang="en-US" dirty="0"/>
          </a:p>
        </p:txBody>
      </p:sp>
    </p:spTree>
    <p:extLst>
      <p:ext uri="{BB962C8B-B14F-4D97-AF65-F5344CB8AC3E}">
        <p14:creationId xmlns:p14="http://schemas.microsoft.com/office/powerpoint/2010/main" val="341614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r>
              <a:rPr lang="en-US" dirty="0"/>
              <a:t>Illinois Workforce Innovation Board member representing business.</a:t>
            </a:r>
          </a:p>
        </p:txBody>
      </p:sp>
      <p:sp>
        <p:nvSpPr>
          <p:cNvPr id="6" name="Slide Number Placeholder 5"/>
          <p:cNvSpPr>
            <a:spLocks noGrp="1"/>
          </p:cNvSpPr>
          <p:nvPr>
            <p:ph type="sldNum" sz="quarter" idx="12"/>
          </p:nvPr>
        </p:nvSpPr>
        <p:spPr/>
        <p:txBody>
          <a:bodyPr/>
          <a:lstStyle/>
          <a:p>
            <a:fld id="{77048BD7-62C8-4FBC-BE70-EB06EFA99331}" type="slidenum">
              <a:rPr lang="en-US" smtClean="0"/>
              <a:t>3</a:t>
            </a:fld>
            <a:endParaRPr lang="en-US" dirty="0"/>
          </a:p>
        </p:txBody>
      </p:sp>
    </p:spTree>
    <p:extLst>
      <p:ext uri="{BB962C8B-B14F-4D97-AF65-F5344CB8AC3E}">
        <p14:creationId xmlns:p14="http://schemas.microsoft.com/office/powerpoint/2010/main" val="2754961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pPr marL="164234" indent="-164234">
              <a:buFont typeface="Arial"/>
              <a:buChar char="•"/>
            </a:pPr>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48BD7-62C8-4FBC-BE70-EB06EFA99331}" type="slidenum">
              <a:rPr lang="en-US" smtClean="0"/>
              <a:t>25</a:t>
            </a:fld>
            <a:endParaRPr lang="en-US" dirty="0"/>
          </a:p>
        </p:txBody>
      </p:sp>
    </p:spTree>
    <p:extLst>
      <p:ext uri="{BB962C8B-B14F-4D97-AF65-F5344CB8AC3E}">
        <p14:creationId xmlns:p14="http://schemas.microsoft.com/office/powerpoint/2010/main" val="2891325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pPr marL="164234" indent="-164234">
              <a:buFont typeface="Arial"/>
              <a:buChar char="•"/>
            </a:pPr>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48BD7-62C8-4FBC-BE70-EB06EFA99331}" type="slidenum">
              <a:rPr lang="en-US" smtClean="0"/>
              <a:t>26</a:t>
            </a:fld>
            <a:endParaRPr lang="en-US" dirty="0"/>
          </a:p>
        </p:txBody>
      </p:sp>
    </p:spTree>
    <p:extLst>
      <p:ext uri="{BB962C8B-B14F-4D97-AF65-F5344CB8AC3E}">
        <p14:creationId xmlns:p14="http://schemas.microsoft.com/office/powerpoint/2010/main" val="96498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95D2103-F33C-4374-8C1D-86D0971226BD}"/>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637F1BD7-6E10-4B8E-A1D4-72FAC22C9F81}"/>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71684" name="Slide Number Placeholder 3">
            <a:extLst>
              <a:ext uri="{FF2B5EF4-FFF2-40B4-BE49-F238E27FC236}">
                <a16:creationId xmlns:a16="http://schemas.microsoft.com/office/drawing/2014/main" id="{972CBAB4-1DCB-420D-8422-6DB101CD715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828" indent="-285703">
              <a:defRPr sz="2400">
                <a:solidFill>
                  <a:schemeClr val="tx1"/>
                </a:solidFill>
                <a:latin typeface="Tahoma" panose="020B0604030504040204" pitchFamily="34" charset="0"/>
              </a:defRPr>
            </a:lvl2pPr>
            <a:lvl3pPr marL="1142813" indent="-228563">
              <a:defRPr sz="2400">
                <a:solidFill>
                  <a:schemeClr val="tx1"/>
                </a:solidFill>
                <a:latin typeface="Tahoma" panose="020B0604030504040204" pitchFamily="34" charset="0"/>
              </a:defRPr>
            </a:lvl3pPr>
            <a:lvl4pPr marL="1599937" indent="-228563">
              <a:defRPr sz="2400">
                <a:solidFill>
                  <a:schemeClr val="tx1"/>
                </a:solidFill>
                <a:latin typeface="Tahoma" panose="020B0604030504040204" pitchFamily="34" charset="0"/>
              </a:defRPr>
            </a:lvl4pPr>
            <a:lvl5pPr marL="2057063" indent="-228563">
              <a:defRPr sz="2400">
                <a:solidFill>
                  <a:schemeClr val="tx1"/>
                </a:solidFill>
                <a:latin typeface="Tahoma" panose="020B0604030504040204" pitchFamily="34" charset="0"/>
              </a:defRPr>
            </a:lvl5pPr>
            <a:lvl6pPr marL="2514188" indent="-228563" eaLnBrk="0" fontAlgn="base" hangingPunct="0">
              <a:spcBef>
                <a:spcPct val="0"/>
              </a:spcBef>
              <a:spcAft>
                <a:spcPct val="0"/>
              </a:spcAft>
              <a:defRPr sz="2400">
                <a:solidFill>
                  <a:schemeClr val="tx1"/>
                </a:solidFill>
                <a:latin typeface="Tahoma" panose="020B0604030504040204" pitchFamily="34" charset="0"/>
              </a:defRPr>
            </a:lvl6pPr>
            <a:lvl7pPr marL="2971313" indent="-228563" eaLnBrk="0" fontAlgn="base" hangingPunct="0">
              <a:spcBef>
                <a:spcPct val="0"/>
              </a:spcBef>
              <a:spcAft>
                <a:spcPct val="0"/>
              </a:spcAft>
              <a:defRPr sz="2400">
                <a:solidFill>
                  <a:schemeClr val="tx1"/>
                </a:solidFill>
                <a:latin typeface="Tahoma" panose="020B0604030504040204" pitchFamily="34" charset="0"/>
              </a:defRPr>
            </a:lvl7pPr>
            <a:lvl8pPr marL="3428438" indent="-228563" eaLnBrk="0" fontAlgn="base" hangingPunct="0">
              <a:spcBef>
                <a:spcPct val="0"/>
              </a:spcBef>
              <a:spcAft>
                <a:spcPct val="0"/>
              </a:spcAft>
              <a:defRPr sz="2400">
                <a:solidFill>
                  <a:schemeClr val="tx1"/>
                </a:solidFill>
                <a:latin typeface="Tahoma" panose="020B0604030504040204" pitchFamily="34" charset="0"/>
              </a:defRPr>
            </a:lvl8pPr>
            <a:lvl9pPr marL="3885564" indent="-228563" eaLnBrk="0" fontAlgn="base" hangingPunct="0">
              <a:spcBef>
                <a:spcPct val="0"/>
              </a:spcBef>
              <a:spcAft>
                <a:spcPct val="0"/>
              </a:spcAft>
              <a:defRPr sz="2400">
                <a:solidFill>
                  <a:schemeClr val="tx1"/>
                </a:solidFill>
                <a:latin typeface="Tahoma" panose="020B0604030504040204" pitchFamily="34" charset="0"/>
              </a:defRPr>
            </a:lvl9pPr>
          </a:lstStyle>
          <a:p>
            <a:fld id="{09152E7A-7C31-408E-8987-36CF761B7C1D}" type="slidenum">
              <a:rPr lang="en-US" altLang="en-US" sz="1200"/>
              <a:pPr/>
              <a:t>30</a:t>
            </a:fld>
            <a:endParaRPr lang="en-US" altLang="en-US" sz="1200" dirty="0"/>
          </a:p>
        </p:txBody>
      </p:sp>
    </p:spTree>
    <p:extLst>
      <p:ext uri="{BB962C8B-B14F-4D97-AF65-F5344CB8AC3E}">
        <p14:creationId xmlns:p14="http://schemas.microsoft.com/office/powerpoint/2010/main" val="1265357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95D2103-F33C-4374-8C1D-86D0971226BD}"/>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637F1BD7-6E10-4B8E-A1D4-72FAC22C9F81}"/>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71684" name="Slide Number Placeholder 3">
            <a:extLst>
              <a:ext uri="{FF2B5EF4-FFF2-40B4-BE49-F238E27FC236}">
                <a16:creationId xmlns:a16="http://schemas.microsoft.com/office/drawing/2014/main" id="{972CBAB4-1DCB-420D-8422-6DB101CD715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828" indent="-285703">
              <a:defRPr sz="2400">
                <a:solidFill>
                  <a:schemeClr val="tx1"/>
                </a:solidFill>
                <a:latin typeface="Tahoma" panose="020B0604030504040204" pitchFamily="34" charset="0"/>
              </a:defRPr>
            </a:lvl2pPr>
            <a:lvl3pPr marL="1142813" indent="-228563">
              <a:defRPr sz="2400">
                <a:solidFill>
                  <a:schemeClr val="tx1"/>
                </a:solidFill>
                <a:latin typeface="Tahoma" panose="020B0604030504040204" pitchFamily="34" charset="0"/>
              </a:defRPr>
            </a:lvl3pPr>
            <a:lvl4pPr marL="1599937" indent="-228563">
              <a:defRPr sz="2400">
                <a:solidFill>
                  <a:schemeClr val="tx1"/>
                </a:solidFill>
                <a:latin typeface="Tahoma" panose="020B0604030504040204" pitchFamily="34" charset="0"/>
              </a:defRPr>
            </a:lvl4pPr>
            <a:lvl5pPr marL="2057063" indent="-228563">
              <a:defRPr sz="2400">
                <a:solidFill>
                  <a:schemeClr val="tx1"/>
                </a:solidFill>
                <a:latin typeface="Tahoma" panose="020B0604030504040204" pitchFamily="34" charset="0"/>
              </a:defRPr>
            </a:lvl5pPr>
            <a:lvl6pPr marL="2514188" indent="-228563" eaLnBrk="0" fontAlgn="base" hangingPunct="0">
              <a:spcBef>
                <a:spcPct val="0"/>
              </a:spcBef>
              <a:spcAft>
                <a:spcPct val="0"/>
              </a:spcAft>
              <a:defRPr sz="2400">
                <a:solidFill>
                  <a:schemeClr val="tx1"/>
                </a:solidFill>
                <a:latin typeface="Tahoma" panose="020B0604030504040204" pitchFamily="34" charset="0"/>
              </a:defRPr>
            </a:lvl6pPr>
            <a:lvl7pPr marL="2971313" indent="-228563" eaLnBrk="0" fontAlgn="base" hangingPunct="0">
              <a:spcBef>
                <a:spcPct val="0"/>
              </a:spcBef>
              <a:spcAft>
                <a:spcPct val="0"/>
              </a:spcAft>
              <a:defRPr sz="2400">
                <a:solidFill>
                  <a:schemeClr val="tx1"/>
                </a:solidFill>
                <a:latin typeface="Tahoma" panose="020B0604030504040204" pitchFamily="34" charset="0"/>
              </a:defRPr>
            </a:lvl7pPr>
            <a:lvl8pPr marL="3428438" indent="-228563" eaLnBrk="0" fontAlgn="base" hangingPunct="0">
              <a:spcBef>
                <a:spcPct val="0"/>
              </a:spcBef>
              <a:spcAft>
                <a:spcPct val="0"/>
              </a:spcAft>
              <a:defRPr sz="2400">
                <a:solidFill>
                  <a:schemeClr val="tx1"/>
                </a:solidFill>
                <a:latin typeface="Tahoma" panose="020B0604030504040204" pitchFamily="34" charset="0"/>
              </a:defRPr>
            </a:lvl8pPr>
            <a:lvl9pPr marL="3885564" indent="-228563" eaLnBrk="0" fontAlgn="base" hangingPunct="0">
              <a:spcBef>
                <a:spcPct val="0"/>
              </a:spcBef>
              <a:spcAft>
                <a:spcPct val="0"/>
              </a:spcAft>
              <a:defRPr sz="2400">
                <a:solidFill>
                  <a:schemeClr val="tx1"/>
                </a:solidFill>
                <a:latin typeface="Tahoma" panose="020B0604030504040204" pitchFamily="34" charset="0"/>
              </a:defRPr>
            </a:lvl9pPr>
          </a:lstStyle>
          <a:p>
            <a:fld id="{09152E7A-7C31-408E-8987-36CF761B7C1D}" type="slidenum">
              <a:rPr lang="en-US" altLang="en-US" sz="1200"/>
              <a:pPr/>
              <a:t>31</a:t>
            </a:fld>
            <a:endParaRPr lang="en-US" altLang="en-US" sz="1200" dirty="0"/>
          </a:p>
        </p:txBody>
      </p:sp>
    </p:spTree>
    <p:extLst>
      <p:ext uri="{BB962C8B-B14F-4D97-AF65-F5344CB8AC3E}">
        <p14:creationId xmlns:p14="http://schemas.microsoft.com/office/powerpoint/2010/main" val="2245003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95D2103-F33C-4374-8C1D-86D0971226BD}"/>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637F1BD7-6E10-4B8E-A1D4-72FAC22C9F81}"/>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71684" name="Slide Number Placeholder 3">
            <a:extLst>
              <a:ext uri="{FF2B5EF4-FFF2-40B4-BE49-F238E27FC236}">
                <a16:creationId xmlns:a16="http://schemas.microsoft.com/office/drawing/2014/main" id="{972CBAB4-1DCB-420D-8422-6DB101CD715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828" indent="-285703">
              <a:defRPr sz="2400">
                <a:solidFill>
                  <a:schemeClr val="tx1"/>
                </a:solidFill>
                <a:latin typeface="Tahoma" panose="020B0604030504040204" pitchFamily="34" charset="0"/>
              </a:defRPr>
            </a:lvl2pPr>
            <a:lvl3pPr marL="1142813" indent="-228563">
              <a:defRPr sz="2400">
                <a:solidFill>
                  <a:schemeClr val="tx1"/>
                </a:solidFill>
                <a:latin typeface="Tahoma" panose="020B0604030504040204" pitchFamily="34" charset="0"/>
              </a:defRPr>
            </a:lvl3pPr>
            <a:lvl4pPr marL="1599937" indent="-228563">
              <a:defRPr sz="2400">
                <a:solidFill>
                  <a:schemeClr val="tx1"/>
                </a:solidFill>
                <a:latin typeface="Tahoma" panose="020B0604030504040204" pitchFamily="34" charset="0"/>
              </a:defRPr>
            </a:lvl4pPr>
            <a:lvl5pPr marL="2057063" indent="-228563">
              <a:defRPr sz="2400">
                <a:solidFill>
                  <a:schemeClr val="tx1"/>
                </a:solidFill>
                <a:latin typeface="Tahoma" panose="020B0604030504040204" pitchFamily="34" charset="0"/>
              </a:defRPr>
            </a:lvl5pPr>
            <a:lvl6pPr marL="2514188" indent="-228563" eaLnBrk="0" fontAlgn="base" hangingPunct="0">
              <a:spcBef>
                <a:spcPct val="0"/>
              </a:spcBef>
              <a:spcAft>
                <a:spcPct val="0"/>
              </a:spcAft>
              <a:defRPr sz="2400">
                <a:solidFill>
                  <a:schemeClr val="tx1"/>
                </a:solidFill>
                <a:latin typeface="Tahoma" panose="020B0604030504040204" pitchFamily="34" charset="0"/>
              </a:defRPr>
            </a:lvl6pPr>
            <a:lvl7pPr marL="2971313" indent="-228563" eaLnBrk="0" fontAlgn="base" hangingPunct="0">
              <a:spcBef>
                <a:spcPct val="0"/>
              </a:spcBef>
              <a:spcAft>
                <a:spcPct val="0"/>
              </a:spcAft>
              <a:defRPr sz="2400">
                <a:solidFill>
                  <a:schemeClr val="tx1"/>
                </a:solidFill>
                <a:latin typeface="Tahoma" panose="020B0604030504040204" pitchFamily="34" charset="0"/>
              </a:defRPr>
            </a:lvl7pPr>
            <a:lvl8pPr marL="3428438" indent="-228563" eaLnBrk="0" fontAlgn="base" hangingPunct="0">
              <a:spcBef>
                <a:spcPct val="0"/>
              </a:spcBef>
              <a:spcAft>
                <a:spcPct val="0"/>
              </a:spcAft>
              <a:defRPr sz="2400">
                <a:solidFill>
                  <a:schemeClr val="tx1"/>
                </a:solidFill>
                <a:latin typeface="Tahoma" panose="020B0604030504040204" pitchFamily="34" charset="0"/>
              </a:defRPr>
            </a:lvl8pPr>
            <a:lvl9pPr marL="3885564" indent="-228563" eaLnBrk="0" fontAlgn="base" hangingPunct="0">
              <a:spcBef>
                <a:spcPct val="0"/>
              </a:spcBef>
              <a:spcAft>
                <a:spcPct val="0"/>
              </a:spcAft>
              <a:defRPr sz="2400">
                <a:solidFill>
                  <a:schemeClr val="tx1"/>
                </a:solidFill>
                <a:latin typeface="Tahoma" panose="020B0604030504040204" pitchFamily="34" charset="0"/>
              </a:defRPr>
            </a:lvl9pPr>
          </a:lstStyle>
          <a:p>
            <a:fld id="{09152E7A-7C31-408E-8987-36CF761B7C1D}" type="slidenum">
              <a:rPr lang="en-US" altLang="en-US" sz="1200"/>
              <a:pPr/>
              <a:t>32</a:t>
            </a:fld>
            <a:endParaRPr lang="en-US" altLang="en-US" sz="1200" dirty="0"/>
          </a:p>
        </p:txBody>
      </p:sp>
    </p:spTree>
    <p:extLst>
      <p:ext uri="{BB962C8B-B14F-4D97-AF65-F5344CB8AC3E}">
        <p14:creationId xmlns:p14="http://schemas.microsoft.com/office/powerpoint/2010/main" val="20317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r>
              <a:rPr lang="en-US" dirty="0"/>
              <a:t>Illinois Workforce Innovation Board member representing business.</a:t>
            </a:r>
          </a:p>
        </p:txBody>
      </p:sp>
      <p:sp>
        <p:nvSpPr>
          <p:cNvPr id="6" name="Slide Number Placeholder 5"/>
          <p:cNvSpPr>
            <a:spLocks noGrp="1"/>
          </p:cNvSpPr>
          <p:nvPr>
            <p:ph type="sldNum" sz="quarter" idx="12"/>
          </p:nvPr>
        </p:nvSpPr>
        <p:spPr/>
        <p:txBody>
          <a:bodyPr/>
          <a:lstStyle/>
          <a:p>
            <a:fld id="{77048BD7-62C8-4FBC-BE70-EB06EFA99331}" type="slidenum">
              <a:rPr lang="en-US" smtClean="0"/>
              <a:t>4</a:t>
            </a:fld>
            <a:endParaRPr lang="en-US" dirty="0"/>
          </a:p>
        </p:txBody>
      </p:sp>
    </p:spTree>
    <p:extLst>
      <p:ext uri="{BB962C8B-B14F-4D97-AF65-F5344CB8AC3E}">
        <p14:creationId xmlns:p14="http://schemas.microsoft.com/office/powerpoint/2010/main" val="275496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r>
              <a:rPr lang="en-US" dirty="0"/>
              <a:t>Illinois Workforce Innovation Board member representing business.</a:t>
            </a:r>
          </a:p>
        </p:txBody>
      </p:sp>
      <p:sp>
        <p:nvSpPr>
          <p:cNvPr id="6" name="Slide Number Placeholder 5"/>
          <p:cNvSpPr>
            <a:spLocks noGrp="1"/>
          </p:cNvSpPr>
          <p:nvPr>
            <p:ph type="sldNum" sz="quarter" idx="12"/>
          </p:nvPr>
        </p:nvSpPr>
        <p:spPr/>
        <p:txBody>
          <a:bodyPr/>
          <a:lstStyle/>
          <a:p>
            <a:fld id="{77048BD7-62C8-4FBC-BE70-EB06EFA99331}" type="slidenum">
              <a:rPr lang="en-US" smtClean="0"/>
              <a:t>5</a:t>
            </a:fld>
            <a:endParaRPr lang="en-US" dirty="0"/>
          </a:p>
        </p:txBody>
      </p:sp>
    </p:spTree>
    <p:extLst>
      <p:ext uri="{BB962C8B-B14F-4D97-AF65-F5344CB8AC3E}">
        <p14:creationId xmlns:p14="http://schemas.microsoft.com/office/powerpoint/2010/main" val="275496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r>
              <a:rPr lang="en-US" dirty="0"/>
              <a:t>Illinois Workforce Innovation Board member representing business.</a:t>
            </a:r>
          </a:p>
        </p:txBody>
      </p:sp>
      <p:sp>
        <p:nvSpPr>
          <p:cNvPr id="6" name="Slide Number Placeholder 5"/>
          <p:cNvSpPr>
            <a:spLocks noGrp="1"/>
          </p:cNvSpPr>
          <p:nvPr>
            <p:ph type="sldNum" sz="quarter" idx="12"/>
          </p:nvPr>
        </p:nvSpPr>
        <p:spPr/>
        <p:txBody>
          <a:bodyPr/>
          <a:lstStyle/>
          <a:p>
            <a:fld id="{77048BD7-62C8-4FBC-BE70-EB06EFA99331}" type="slidenum">
              <a:rPr lang="en-US" smtClean="0"/>
              <a:t>6</a:t>
            </a:fld>
            <a:endParaRPr lang="en-US" dirty="0"/>
          </a:p>
        </p:txBody>
      </p:sp>
    </p:spTree>
    <p:extLst>
      <p:ext uri="{BB962C8B-B14F-4D97-AF65-F5344CB8AC3E}">
        <p14:creationId xmlns:p14="http://schemas.microsoft.com/office/powerpoint/2010/main" val="204855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r>
              <a:rPr lang="en-US" dirty="0"/>
              <a:t>Illinois Workforce Innovation Board member representing business.</a:t>
            </a:r>
          </a:p>
        </p:txBody>
      </p:sp>
      <p:sp>
        <p:nvSpPr>
          <p:cNvPr id="6" name="Slide Number Placeholder 5"/>
          <p:cNvSpPr>
            <a:spLocks noGrp="1"/>
          </p:cNvSpPr>
          <p:nvPr>
            <p:ph type="sldNum" sz="quarter" idx="12"/>
          </p:nvPr>
        </p:nvSpPr>
        <p:spPr/>
        <p:txBody>
          <a:bodyPr/>
          <a:lstStyle/>
          <a:p>
            <a:fld id="{77048BD7-62C8-4FBC-BE70-EB06EFA99331}" type="slidenum">
              <a:rPr lang="en-US" smtClean="0"/>
              <a:t>7</a:t>
            </a:fld>
            <a:endParaRPr lang="en-US" dirty="0"/>
          </a:p>
        </p:txBody>
      </p:sp>
    </p:spTree>
    <p:extLst>
      <p:ext uri="{BB962C8B-B14F-4D97-AF65-F5344CB8AC3E}">
        <p14:creationId xmlns:p14="http://schemas.microsoft.com/office/powerpoint/2010/main" val="275496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r>
              <a:rPr lang="en-US" dirty="0"/>
              <a:t>Illinois Workforce Innovation Board member representing business.</a:t>
            </a:r>
          </a:p>
        </p:txBody>
      </p:sp>
      <p:sp>
        <p:nvSpPr>
          <p:cNvPr id="6" name="Slide Number Placeholder 5"/>
          <p:cNvSpPr>
            <a:spLocks noGrp="1"/>
          </p:cNvSpPr>
          <p:nvPr>
            <p:ph type="sldNum" sz="quarter" idx="12"/>
          </p:nvPr>
        </p:nvSpPr>
        <p:spPr/>
        <p:txBody>
          <a:bodyPr/>
          <a:lstStyle/>
          <a:p>
            <a:fld id="{77048BD7-62C8-4FBC-BE70-EB06EFA99331}" type="slidenum">
              <a:rPr lang="en-US" smtClean="0"/>
              <a:t>8</a:t>
            </a:fld>
            <a:endParaRPr lang="en-US" dirty="0"/>
          </a:p>
        </p:txBody>
      </p:sp>
    </p:spTree>
    <p:extLst>
      <p:ext uri="{BB962C8B-B14F-4D97-AF65-F5344CB8AC3E}">
        <p14:creationId xmlns:p14="http://schemas.microsoft.com/office/powerpoint/2010/main" val="275496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r>
              <a:rPr lang="en-US" dirty="0"/>
              <a:t>Illinois Workforce Innovation Board member representing business.</a:t>
            </a:r>
          </a:p>
        </p:txBody>
      </p:sp>
      <p:sp>
        <p:nvSpPr>
          <p:cNvPr id="6" name="Slide Number Placeholder 5"/>
          <p:cNvSpPr>
            <a:spLocks noGrp="1"/>
          </p:cNvSpPr>
          <p:nvPr>
            <p:ph type="sldNum" sz="quarter" idx="12"/>
          </p:nvPr>
        </p:nvSpPr>
        <p:spPr/>
        <p:txBody>
          <a:bodyPr/>
          <a:lstStyle/>
          <a:p>
            <a:fld id="{77048BD7-62C8-4FBC-BE70-EB06EFA99331}" type="slidenum">
              <a:rPr lang="en-US" smtClean="0"/>
              <a:t>9</a:t>
            </a:fld>
            <a:endParaRPr lang="en-US" dirty="0"/>
          </a:p>
        </p:txBody>
      </p:sp>
    </p:spTree>
    <p:extLst>
      <p:ext uri="{BB962C8B-B14F-4D97-AF65-F5344CB8AC3E}">
        <p14:creationId xmlns:p14="http://schemas.microsoft.com/office/powerpoint/2010/main" val="125047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2962" cy="3490913"/>
          </a:xfrm>
        </p:spPr>
      </p:sp>
      <p:sp>
        <p:nvSpPr>
          <p:cNvPr id="3" name="Notes Placeholder 2"/>
          <p:cNvSpPr>
            <a:spLocks noGrp="1"/>
          </p:cNvSpPr>
          <p:nvPr>
            <p:ph type="body" idx="1"/>
          </p:nvPr>
        </p:nvSpPr>
        <p:spPr/>
        <p:txBody>
          <a:bodyPr/>
          <a:lstStyle/>
          <a:p>
            <a:pPr marL="164234" indent="-164234">
              <a:buFont typeface="Arial"/>
              <a:buChar char="•"/>
            </a:pPr>
            <a:endParaRPr lang="en-US" dirty="0"/>
          </a:p>
        </p:txBody>
      </p:sp>
      <p:sp>
        <p:nvSpPr>
          <p:cNvPr id="4" name="Date Placeholder 3"/>
          <p:cNvSpPr>
            <a:spLocks noGrp="1"/>
          </p:cNvSpPr>
          <p:nvPr>
            <p:ph type="dt" idx="10"/>
          </p:nvPr>
        </p:nvSpPr>
        <p:spPr/>
        <p:txBody>
          <a:bodyPr/>
          <a:lstStyle/>
          <a:p>
            <a:r>
              <a:rPr lang="en-US" dirty="0"/>
              <a:t>5/17/2017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48BD7-62C8-4FBC-BE70-EB06EFA99331}" type="slidenum">
              <a:rPr lang="en-US" smtClean="0"/>
              <a:t>10</a:t>
            </a:fld>
            <a:endParaRPr lang="en-US" dirty="0"/>
          </a:p>
        </p:txBody>
      </p:sp>
    </p:spTree>
    <p:extLst>
      <p:ext uri="{BB962C8B-B14F-4D97-AF65-F5344CB8AC3E}">
        <p14:creationId xmlns:p14="http://schemas.microsoft.com/office/powerpoint/2010/main" val="3418963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604914" y="3834063"/>
            <a:ext cx="4179547" cy="2041043"/>
          </a:xfrm>
        </p:spPr>
        <p:txBody>
          <a:bodyPr anchor="b"/>
          <a:lstStyle>
            <a:lvl1pPr algn="l">
              <a:defRPr sz="6000" b="1">
                <a:solidFill>
                  <a:schemeClr val="bg1"/>
                </a:solidFill>
              </a:defRPr>
            </a:lvl1pPr>
          </a:lstStyle>
          <a:p>
            <a:r>
              <a:rPr lang="en-US" dirty="0"/>
              <a:t>Click to edit Master title</a:t>
            </a:r>
          </a:p>
        </p:txBody>
      </p:sp>
      <p:sp>
        <p:nvSpPr>
          <p:cNvPr id="3" name="Subtitle 2"/>
          <p:cNvSpPr>
            <a:spLocks noGrp="1"/>
          </p:cNvSpPr>
          <p:nvPr>
            <p:ph type="subTitle" idx="1" hasCustomPrompt="1"/>
          </p:nvPr>
        </p:nvSpPr>
        <p:spPr>
          <a:xfrm>
            <a:off x="808705" y="469549"/>
            <a:ext cx="3906456" cy="7500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PLACEHOLDER</a:t>
            </a:r>
          </a:p>
        </p:txBody>
      </p:sp>
      <p:sp>
        <p:nvSpPr>
          <p:cNvPr id="5" name="Footer Placeholder 4"/>
          <p:cNvSpPr>
            <a:spLocks noGrp="1"/>
          </p:cNvSpPr>
          <p:nvPr>
            <p:ph type="ftr" sz="quarter" idx="11"/>
          </p:nvPr>
        </p:nvSpPr>
        <p:spPr>
          <a:xfrm>
            <a:off x="4834601" y="6263751"/>
            <a:ext cx="3086100" cy="365125"/>
          </a:xfrm>
        </p:spPr>
        <p:txBody>
          <a:bodyPr/>
          <a:lstStyle>
            <a:lvl1pPr>
              <a:defRPr>
                <a:solidFill>
                  <a:schemeClr val="bg1"/>
                </a:solidFill>
              </a:defRPr>
            </a:lvl1pPr>
          </a:lstStyle>
          <a:p>
            <a:r>
              <a:rPr lang="en-US" dirty="0"/>
              <a:t>1</a:t>
            </a:r>
          </a:p>
        </p:txBody>
      </p:sp>
      <p:sp>
        <p:nvSpPr>
          <p:cNvPr id="6" name="Slide Number Placeholder 5"/>
          <p:cNvSpPr>
            <a:spLocks noGrp="1"/>
          </p:cNvSpPr>
          <p:nvPr>
            <p:ph type="sldNum" sz="quarter" idx="12"/>
          </p:nvPr>
        </p:nvSpPr>
        <p:spPr>
          <a:xfrm>
            <a:off x="8238281" y="6263751"/>
            <a:ext cx="54618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8721" y="2294202"/>
            <a:ext cx="2992646" cy="219702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36461" y="2017429"/>
            <a:ext cx="1781607" cy="1463040"/>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1047"/>
          </a:xfrm>
          <a:prstGeom prst="rect">
            <a:avLst/>
          </a:prstGeom>
        </p:spPr>
      </p:pic>
      <p:sp>
        <p:nvSpPr>
          <p:cNvPr id="2" name="Title 1"/>
          <p:cNvSpPr>
            <a:spLocks noGrp="1"/>
          </p:cNvSpPr>
          <p:nvPr>
            <p:ph type="title"/>
          </p:nvPr>
        </p:nvSpPr>
        <p:spPr>
          <a:xfrm>
            <a:off x="350858" y="610866"/>
            <a:ext cx="5712107" cy="561049"/>
          </a:xfrm>
        </p:spPr>
        <p:txBody>
          <a:bodyPr/>
          <a:lstStyle>
            <a:lvl1pPr>
              <a:defRPr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628650" y="2118167"/>
            <a:ext cx="78867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50858" y="1482245"/>
            <a:ext cx="2057400" cy="365125"/>
          </a:xfrm>
        </p:spPr>
        <p:txBody>
          <a:bodyPr/>
          <a:lstStyle>
            <a:lvl1pPr>
              <a:defRPr sz="1600">
                <a:solidFill>
                  <a:schemeClr val="bg1"/>
                </a:solidFill>
              </a:defRPr>
            </a:lvl1pPr>
          </a:lstStyle>
          <a:p>
            <a:r>
              <a:rPr lang="en-US" dirty="0"/>
              <a:t>24 April 2017</a:t>
            </a:r>
          </a:p>
        </p:txBody>
      </p:sp>
      <p:sp>
        <p:nvSpPr>
          <p:cNvPr id="5" name="Footer Placeholder 4"/>
          <p:cNvSpPr>
            <a:spLocks noGrp="1"/>
          </p:cNvSpPr>
          <p:nvPr>
            <p:ph type="ftr" sz="quarter" idx="11"/>
          </p:nvPr>
        </p:nvSpPr>
        <p:spPr>
          <a:xfrm>
            <a:off x="628650" y="6356351"/>
            <a:ext cx="5486400" cy="365125"/>
          </a:xfrm>
        </p:spPr>
        <p:txBody>
          <a:bodyPr/>
          <a:lstStyle>
            <a:lvl1pPr algn="l">
              <a:defRPr>
                <a:solidFill>
                  <a:schemeClr val="bg1">
                    <a:lumMod val="50000"/>
                  </a:schemeClr>
                </a:solidFill>
              </a:defRPr>
            </a:lvl1pPr>
          </a:lstStyle>
          <a:p>
            <a:r>
              <a:rPr lang="en-US" dirty="0"/>
              <a:t>1</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83" y="464561"/>
            <a:ext cx="1488358" cy="109266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61047"/>
          </a:xfrm>
          <a:prstGeom prst="rect">
            <a:avLst/>
          </a:prstGeom>
        </p:spPr>
      </p:pic>
      <p:sp>
        <p:nvSpPr>
          <p:cNvPr id="8" name="Date Placeholder 3"/>
          <p:cNvSpPr txBox="1">
            <a:spLocks/>
          </p:cNvSpPr>
          <p:nvPr userDrawn="1"/>
        </p:nvSpPr>
        <p:spPr>
          <a:xfrm>
            <a:off x="350858" y="148224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2" name="Title 1"/>
          <p:cNvSpPr>
            <a:spLocks noGrp="1"/>
          </p:cNvSpPr>
          <p:nvPr>
            <p:ph type="title"/>
          </p:nvPr>
        </p:nvSpPr>
        <p:spPr>
          <a:xfrm>
            <a:off x="623888" y="1709739"/>
            <a:ext cx="7886700" cy="2852737"/>
          </a:xfrm>
        </p:spPr>
        <p:txBody>
          <a:bodyPr anchor="b"/>
          <a:lstStyle>
            <a:lvl1pPr>
              <a:defRPr sz="6000">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sp>
        <p:nvSpPr>
          <p:cNvPr id="9" name="Title 1"/>
          <p:cNvSpPr txBox="1">
            <a:spLocks/>
          </p:cNvSpPr>
          <p:nvPr userDrawn="1"/>
        </p:nvSpPr>
        <p:spPr>
          <a:xfrm>
            <a:off x="350858" y="610866"/>
            <a:ext cx="5712107" cy="56104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83" y="464561"/>
            <a:ext cx="1488358" cy="109266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61047"/>
          </a:xfrm>
          <a:prstGeom prst="rect">
            <a:avLst/>
          </a:prstGeom>
        </p:spPr>
      </p:pic>
      <p:sp>
        <p:nvSpPr>
          <p:cNvPr id="9" name="Date Placeholder 3"/>
          <p:cNvSpPr txBox="1">
            <a:spLocks/>
          </p:cNvSpPr>
          <p:nvPr userDrawn="1"/>
        </p:nvSpPr>
        <p:spPr>
          <a:xfrm>
            <a:off x="350858" y="148224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0" name="Title 1"/>
          <p:cNvSpPr txBox="1">
            <a:spLocks/>
          </p:cNvSpPr>
          <p:nvPr userDrawn="1"/>
        </p:nvSpPr>
        <p:spPr>
          <a:xfrm>
            <a:off x="350858" y="610866"/>
            <a:ext cx="5712107" cy="56104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Content Placeholder 2"/>
          <p:cNvSpPr>
            <a:spLocks noGrp="1"/>
          </p:cNvSpPr>
          <p:nvPr>
            <p:ph sz="half" idx="1"/>
          </p:nvPr>
        </p:nvSpPr>
        <p:spPr>
          <a:xfrm>
            <a:off x="628650" y="2157699"/>
            <a:ext cx="38862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1</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83" y="464561"/>
            <a:ext cx="1488358" cy="1092665"/>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61047"/>
          </a:xfrm>
          <a:prstGeom prst="rect">
            <a:avLst/>
          </a:prstGeom>
        </p:spPr>
      </p:pic>
      <p:sp>
        <p:nvSpPr>
          <p:cNvPr id="11" name="Date Placeholder 3"/>
          <p:cNvSpPr txBox="1">
            <a:spLocks/>
          </p:cNvSpPr>
          <p:nvPr userDrawn="1"/>
        </p:nvSpPr>
        <p:spPr>
          <a:xfrm>
            <a:off x="350858" y="148224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2" name="Title 1"/>
          <p:cNvSpPr txBox="1">
            <a:spLocks/>
          </p:cNvSpPr>
          <p:nvPr userDrawn="1"/>
        </p:nvSpPr>
        <p:spPr>
          <a:xfrm>
            <a:off x="350858" y="610866"/>
            <a:ext cx="5712107" cy="56104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Text Placeholder 2"/>
          <p:cNvSpPr>
            <a:spLocks noGrp="1"/>
          </p:cNvSpPr>
          <p:nvPr>
            <p:ph type="body" idx="1"/>
          </p:nvPr>
        </p:nvSpPr>
        <p:spPr>
          <a:xfrm>
            <a:off x="629842" y="200525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29170"/>
            <a:ext cx="3868340"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200525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29170"/>
            <a:ext cx="3887391"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1</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83" y="464561"/>
            <a:ext cx="1488358" cy="1092665"/>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61047"/>
          </a:xfrm>
          <a:prstGeom prst="rect">
            <a:avLst/>
          </a:prstGeom>
        </p:spPr>
      </p:pic>
      <p:sp>
        <p:nvSpPr>
          <p:cNvPr id="7" name="Date Placeholder 3"/>
          <p:cNvSpPr txBox="1">
            <a:spLocks/>
          </p:cNvSpPr>
          <p:nvPr userDrawn="1"/>
        </p:nvSpPr>
        <p:spPr>
          <a:xfrm>
            <a:off x="350858" y="148224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8" name="Title 1"/>
          <p:cNvSpPr txBox="1">
            <a:spLocks/>
          </p:cNvSpPr>
          <p:nvPr userDrawn="1"/>
        </p:nvSpPr>
        <p:spPr>
          <a:xfrm>
            <a:off x="350858" y="610866"/>
            <a:ext cx="5712107" cy="56104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4" name="Footer Placeholder 3"/>
          <p:cNvSpPr>
            <a:spLocks noGrp="1"/>
          </p:cNvSpPr>
          <p:nvPr>
            <p:ph type="ftr" sz="quarter" idx="11"/>
          </p:nvPr>
        </p:nvSpPr>
        <p:spPr/>
        <p:txBody>
          <a:bodyPr/>
          <a:lstStyle/>
          <a:p>
            <a:r>
              <a:rPr lang="en-US" dirty="0"/>
              <a:t>1</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83" y="464561"/>
            <a:ext cx="1488358" cy="1092665"/>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E0A164-0321-4088-A101-65E01F6050E2}"/>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9"/>
            <a:ext cx="9144000" cy="4185239"/>
          </a:xfrm>
          <a:prstGeom prst="rect">
            <a:avLst/>
          </a:prstGeom>
        </p:spPr>
      </p:pic>
      <p:sp>
        <p:nvSpPr>
          <p:cNvPr id="3" name="Date Placeholder 2">
            <a:extLst>
              <a:ext uri="{FF2B5EF4-FFF2-40B4-BE49-F238E27FC236}">
                <a16:creationId xmlns:a16="http://schemas.microsoft.com/office/drawing/2014/main" id="{92E257B9-B258-44F5-9CDB-79B6256F0ACE}"/>
              </a:ext>
            </a:extLst>
          </p:cNvPr>
          <p:cNvSpPr>
            <a:spLocks noGrp="1"/>
          </p:cNvSpPr>
          <p:nvPr>
            <p:ph type="dt" sz="half" idx="10"/>
          </p:nvPr>
        </p:nvSpPr>
        <p:spPr/>
        <p:txBody>
          <a:bodyPr/>
          <a:lstStyle/>
          <a:p>
            <a:r>
              <a:rPr lang="en-US" dirty="0"/>
              <a:t>24 April 2017</a:t>
            </a:r>
          </a:p>
        </p:txBody>
      </p:sp>
      <p:sp>
        <p:nvSpPr>
          <p:cNvPr id="4" name="Footer Placeholder 3">
            <a:extLst>
              <a:ext uri="{FF2B5EF4-FFF2-40B4-BE49-F238E27FC236}">
                <a16:creationId xmlns:a16="http://schemas.microsoft.com/office/drawing/2014/main" id="{7273506C-1012-4D06-ACC7-E34CCB805AD5}"/>
              </a:ext>
            </a:extLst>
          </p:cNvPr>
          <p:cNvSpPr>
            <a:spLocks noGrp="1"/>
          </p:cNvSpPr>
          <p:nvPr>
            <p:ph type="ftr" sz="quarter" idx="11"/>
          </p:nvPr>
        </p:nvSpPr>
        <p:spPr/>
        <p:txBody>
          <a:bodyPr/>
          <a:lstStyle/>
          <a:p>
            <a:r>
              <a:rPr lang="en-US" dirty="0"/>
              <a:t>1</a:t>
            </a:r>
          </a:p>
        </p:txBody>
      </p:sp>
      <p:sp>
        <p:nvSpPr>
          <p:cNvPr id="5" name="Slide Number Placeholder 4">
            <a:extLst>
              <a:ext uri="{FF2B5EF4-FFF2-40B4-BE49-F238E27FC236}">
                <a16:creationId xmlns:a16="http://schemas.microsoft.com/office/drawing/2014/main" id="{7EEEC7E5-9822-4A5E-B3F0-C1FB8959F03E}"/>
              </a:ext>
            </a:extLst>
          </p:cNvPr>
          <p:cNvSpPr>
            <a:spLocks noGrp="1"/>
          </p:cNvSpPr>
          <p:nvPr>
            <p:ph type="sldNum" sz="quarter" idx="12"/>
          </p:nvPr>
        </p:nvSpPr>
        <p:spPr/>
        <p:txBody>
          <a:bodyPr/>
          <a:lstStyle/>
          <a:p>
            <a:fld id="{4C252FB9-B173-B746-BC64-1AB9D36BCBA0}" type="slidenum">
              <a:rPr lang="en-US" smtClean="0"/>
              <a:t>‹#›</a:t>
            </a:fld>
            <a:endParaRPr lang="en-US" dirty="0"/>
          </a:p>
        </p:txBody>
      </p:sp>
      <p:pic>
        <p:nvPicPr>
          <p:cNvPr id="10" name="Picture 9">
            <a:extLst>
              <a:ext uri="{FF2B5EF4-FFF2-40B4-BE49-F238E27FC236}">
                <a16:creationId xmlns:a16="http://schemas.microsoft.com/office/drawing/2014/main" id="{4607A804-7311-4A66-A33D-A182AC60D0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83" y="150657"/>
            <a:ext cx="1488358" cy="1092665"/>
          </a:xfrm>
          <a:prstGeom prst="rect">
            <a:avLst/>
          </a:prstGeom>
        </p:spPr>
      </p:pic>
    </p:spTree>
    <p:extLst>
      <p:ext uri="{BB962C8B-B14F-4D97-AF65-F5344CB8AC3E}">
        <p14:creationId xmlns:p14="http://schemas.microsoft.com/office/powerpoint/2010/main" val="3756081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24 April 2017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illinoisworknet.com/WIOA/RegPlanning/Pages/LWIA-Realignment.asp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9138" y="4429125"/>
            <a:ext cx="4086225" cy="1414463"/>
          </a:xfrm>
        </p:spPr>
        <p:txBody>
          <a:bodyPr>
            <a:noAutofit/>
          </a:bodyPr>
          <a:lstStyle/>
          <a:p>
            <a:pPr algn="ctr"/>
            <a:r>
              <a:rPr lang="en-US" sz="2800" dirty="0">
                <a:solidFill>
                  <a:schemeClr val="bg1"/>
                </a:solidFill>
              </a:rPr>
              <a:t>Local Workforce Innovation Area </a:t>
            </a:r>
            <a:r>
              <a:rPr lang="en-US" sz="2800" dirty="0"/>
              <a:t>Realignment Statewide Update</a:t>
            </a:r>
            <a:br>
              <a:rPr lang="en-US" sz="4000" dirty="0"/>
            </a:br>
            <a:r>
              <a:rPr lang="en-US" sz="2800" dirty="0"/>
              <a:t>9/12/18</a:t>
            </a:r>
            <a:endParaRPr lang="en-US" sz="2800" dirty="0">
              <a:solidFill>
                <a:schemeClr val="bg1"/>
              </a:solidFill>
            </a:endParaRP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Data-Driven Policy</a:t>
            </a:r>
          </a:p>
        </p:txBody>
      </p:sp>
      <p:sp>
        <p:nvSpPr>
          <p:cNvPr id="3" name="Content Placeholder 2"/>
          <p:cNvSpPr>
            <a:spLocks noGrp="1"/>
          </p:cNvSpPr>
          <p:nvPr>
            <p:ph idx="1"/>
          </p:nvPr>
        </p:nvSpPr>
        <p:spPr>
          <a:xfrm>
            <a:off x="628650" y="2241000"/>
            <a:ext cx="8239454" cy="4582178"/>
          </a:xfrm>
        </p:spPr>
        <p:txBody>
          <a:bodyPr>
            <a:normAutofit/>
          </a:bodyPr>
          <a:lstStyle/>
          <a:p>
            <a:pPr marL="0" indent="0">
              <a:buNone/>
            </a:pPr>
            <a:r>
              <a:rPr lang="en-US" sz="3600" dirty="0">
                <a:solidFill>
                  <a:schemeClr val="tx1"/>
                </a:solidFill>
              </a:rPr>
              <a:t>In its description of the principles of WIOA in Federal Regulations, the DOL states that: </a:t>
            </a:r>
          </a:p>
          <a:p>
            <a:pPr lvl="1"/>
            <a:endParaRPr lang="en-US" sz="1800" dirty="0">
              <a:solidFill>
                <a:schemeClr val="tx1"/>
              </a:solidFill>
            </a:endParaRPr>
          </a:p>
          <a:p>
            <a:pPr marL="457200" lvl="1" indent="0">
              <a:buNone/>
            </a:pPr>
            <a:r>
              <a:rPr lang="en-US" sz="3200" dirty="0">
                <a:solidFill>
                  <a:schemeClr val="tx1"/>
                </a:solidFill>
              </a:rPr>
              <a:t>“Success in accomplishing the purposes of WIOA at the State, local, and regional levels, will be determined by labor market, and related data driven policy and strategic decisions.”</a:t>
            </a:r>
          </a:p>
        </p:txBody>
      </p:sp>
      <p:sp>
        <p:nvSpPr>
          <p:cNvPr id="4" name="Slide Number Placeholder 3">
            <a:extLst>
              <a:ext uri="{FF2B5EF4-FFF2-40B4-BE49-F238E27FC236}">
                <a16:creationId xmlns:a16="http://schemas.microsoft.com/office/drawing/2014/main" id="{D0146A3B-5113-4E51-A273-34F3D16BAF91}"/>
              </a:ext>
            </a:extLst>
          </p:cNvPr>
          <p:cNvSpPr>
            <a:spLocks noGrp="1"/>
          </p:cNvSpPr>
          <p:nvPr>
            <p:ph type="sldNum" sz="quarter" idx="12"/>
          </p:nvPr>
        </p:nvSpPr>
        <p:spPr/>
        <p:txBody>
          <a:bodyPr/>
          <a:lstStyle/>
          <a:p>
            <a:fld id="{62E03C93-A8B5-5E4D-ADDE-FACFC10B3CD1}" type="slidenum">
              <a:rPr lang="en-US" smtClean="0"/>
              <a:pPr/>
              <a:t>10</a:t>
            </a:fld>
            <a:endParaRPr lang="en-US" dirty="0"/>
          </a:p>
        </p:txBody>
      </p:sp>
    </p:spTree>
    <p:extLst>
      <p:ext uri="{BB962C8B-B14F-4D97-AF65-F5344CB8AC3E}">
        <p14:creationId xmlns:p14="http://schemas.microsoft.com/office/powerpoint/2010/main" val="428418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6AD8AC1-846E-4EE6-971C-BDF1CC751DFF}"/>
              </a:ext>
            </a:extLst>
          </p:cNvPr>
          <p:cNvSpPr>
            <a:spLocks noGrp="1" noChangeArrowheads="1"/>
          </p:cNvSpPr>
          <p:nvPr>
            <p:ph type="title"/>
          </p:nvPr>
        </p:nvSpPr>
        <p:spPr>
          <a:xfrm>
            <a:off x="286439" y="384606"/>
            <a:ext cx="6048260" cy="870332"/>
          </a:xfrm>
        </p:spPr>
        <p:txBody>
          <a:bodyPr>
            <a:noAutofit/>
          </a:bodyPr>
          <a:lstStyle/>
          <a:p>
            <a:r>
              <a:rPr lang="en-US" altLang="en-US" dirty="0"/>
              <a:t>State of Illinois Strategies</a:t>
            </a:r>
          </a:p>
        </p:txBody>
      </p:sp>
      <p:sp>
        <p:nvSpPr>
          <p:cNvPr id="3" name="Content Placeholder 2">
            <a:extLst>
              <a:ext uri="{FF2B5EF4-FFF2-40B4-BE49-F238E27FC236}">
                <a16:creationId xmlns:a16="http://schemas.microsoft.com/office/drawing/2014/main" id="{D3459908-F02C-4B56-8D78-5160D17C03EF}"/>
              </a:ext>
            </a:extLst>
          </p:cNvPr>
          <p:cNvSpPr>
            <a:spLocks noGrp="1"/>
          </p:cNvSpPr>
          <p:nvPr>
            <p:ph idx="1"/>
          </p:nvPr>
        </p:nvSpPr>
        <p:spPr>
          <a:xfrm>
            <a:off x="628650" y="2256725"/>
            <a:ext cx="8212895" cy="3356079"/>
          </a:xfrm>
        </p:spPr>
        <p:txBody>
          <a:bodyPr>
            <a:noAutofit/>
          </a:bodyPr>
          <a:lstStyle/>
          <a:p>
            <a:pPr marL="66675" indent="0">
              <a:lnSpc>
                <a:spcPct val="100000"/>
              </a:lnSpc>
              <a:spcBef>
                <a:spcPts val="0"/>
              </a:spcBef>
              <a:buClr>
                <a:schemeClr val="dk1"/>
              </a:buClr>
              <a:buSzPct val="100000"/>
              <a:buNone/>
            </a:pPr>
            <a:r>
              <a:rPr lang="en-US" sz="2400" dirty="0">
                <a:solidFill>
                  <a:schemeClr val="tx1"/>
                </a:solidFill>
              </a:rPr>
              <a:t>Below are the state’s strategies to achieve our vision and goals. They consist of six major strategies, and each directly underpins Illinois’ commitment to engage and support all parts of our workforce, education, and economic development systems</a:t>
            </a:r>
          </a:p>
          <a:p>
            <a:pPr marL="342900" indent="-276225">
              <a:lnSpc>
                <a:spcPct val="100000"/>
              </a:lnSpc>
              <a:spcBef>
                <a:spcPts val="0"/>
              </a:spcBef>
              <a:buClr>
                <a:schemeClr val="dk1"/>
              </a:buClr>
              <a:buSzPct val="100000"/>
            </a:pPr>
            <a:r>
              <a:rPr lang="en-US" sz="2200" dirty="0">
                <a:solidFill>
                  <a:schemeClr val="tx1"/>
                </a:solidFill>
              </a:rPr>
              <a:t>Coordinate Demand-Driven Strategic Planning at the State and Regional Levels</a:t>
            </a:r>
          </a:p>
          <a:p>
            <a:pPr marL="342900" indent="-276225">
              <a:lnSpc>
                <a:spcPct val="100000"/>
              </a:lnSpc>
              <a:spcBef>
                <a:spcPts val="0"/>
              </a:spcBef>
              <a:buClr>
                <a:schemeClr val="dk1"/>
              </a:buClr>
              <a:buSzPct val="100000"/>
            </a:pPr>
            <a:r>
              <a:rPr lang="en-US" sz="2200" dirty="0">
                <a:solidFill>
                  <a:schemeClr val="tx1"/>
                </a:solidFill>
              </a:rPr>
              <a:t>Support Employer-Driven Regional Sector Initiatives</a:t>
            </a:r>
          </a:p>
          <a:p>
            <a:pPr marL="342900" indent="-276225">
              <a:lnSpc>
                <a:spcPct val="100000"/>
              </a:lnSpc>
              <a:spcBef>
                <a:spcPts val="0"/>
              </a:spcBef>
              <a:buClr>
                <a:schemeClr val="dk1"/>
              </a:buClr>
              <a:buSzPct val="100000"/>
            </a:pPr>
            <a:r>
              <a:rPr lang="en-US" sz="2200" dirty="0">
                <a:solidFill>
                  <a:schemeClr val="tx1"/>
                </a:solidFill>
              </a:rPr>
              <a:t>Provide Career Pathways for Economic Advancement</a:t>
            </a:r>
          </a:p>
          <a:p>
            <a:pPr marL="342900" indent="-276225">
              <a:lnSpc>
                <a:spcPct val="100000"/>
              </a:lnSpc>
              <a:spcBef>
                <a:spcPts val="0"/>
              </a:spcBef>
              <a:buClr>
                <a:schemeClr val="dk1"/>
              </a:buClr>
              <a:buSzPct val="100000"/>
            </a:pPr>
            <a:r>
              <a:rPr lang="en-US" sz="2200" dirty="0">
                <a:solidFill>
                  <a:schemeClr val="tx1"/>
                </a:solidFill>
              </a:rPr>
              <a:t>Coordinate and Enhance Career Services and Case Management</a:t>
            </a:r>
          </a:p>
          <a:p>
            <a:pPr marL="342900" indent="-276225">
              <a:lnSpc>
                <a:spcPct val="100000"/>
              </a:lnSpc>
              <a:spcBef>
                <a:spcPts val="0"/>
              </a:spcBef>
              <a:buClr>
                <a:schemeClr val="dk1"/>
              </a:buClr>
              <a:buSzPct val="100000"/>
            </a:pPr>
            <a:r>
              <a:rPr lang="en-US" sz="2200" dirty="0">
                <a:solidFill>
                  <a:schemeClr val="tx1"/>
                </a:solidFill>
              </a:rPr>
              <a:t>Expand Employer and Job Seeker Access to Labor Market Information</a:t>
            </a:r>
          </a:p>
          <a:p>
            <a:pPr marL="342900" indent="-276225">
              <a:lnSpc>
                <a:spcPct val="100000"/>
              </a:lnSpc>
              <a:spcBef>
                <a:spcPts val="0"/>
              </a:spcBef>
              <a:buClr>
                <a:schemeClr val="dk1"/>
              </a:buClr>
              <a:buSzPct val="100000"/>
            </a:pPr>
            <a:r>
              <a:rPr lang="en-US" sz="2200" dirty="0">
                <a:solidFill>
                  <a:schemeClr val="tx1"/>
                </a:solidFill>
              </a:rPr>
              <a:t>Improve Public-Private Data Infrastructure</a:t>
            </a:r>
          </a:p>
          <a:p>
            <a:pPr marL="342900" indent="-276225">
              <a:lnSpc>
                <a:spcPct val="115000"/>
              </a:lnSpc>
              <a:spcBef>
                <a:spcPts val="450"/>
              </a:spcBef>
              <a:buClr>
                <a:schemeClr val="dk1"/>
              </a:buClr>
              <a:buSzPct val="100000"/>
            </a:pPr>
            <a:endParaRPr lang="en-US" sz="1350" dirty="0">
              <a:solidFill>
                <a:schemeClr val="dk1"/>
              </a:solidFill>
            </a:endParaRPr>
          </a:p>
        </p:txBody>
      </p:sp>
      <p:sp>
        <p:nvSpPr>
          <p:cNvPr id="2" name="Slide Number Placeholder 1">
            <a:extLst>
              <a:ext uri="{FF2B5EF4-FFF2-40B4-BE49-F238E27FC236}">
                <a16:creationId xmlns:a16="http://schemas.microsoft.com/office/drawing/2014/main" id="{C1C28130-8D73-4990-BCA8-216FE5FEFEC8}"/>
              </a:ext>
            </a:extLst>
          </p:cNvPr>
          <p:cNvSpPr>
            <a:spLocks noGrp="1"/>
          </p:cNvSpPr>
          <p:nvPr>
            <p:ph type="sldNum" sz="quarter" idx="12"/>
          </p:nvPr>
        </p:nvSpPr>
        <p:spPr/>
        <p:txBody>
          <a:bodyPr/>
          <a:lstStyle/>
          <a:p>
            <a:fld id="{62E03C93-A8B5-5E4D-ADDE-FACFC10B3CD1}" type="slidenum">
              <a:rPr lang="en-US" smtClean="0"/>
              <a:pPr/>
              <a:t>11</a:t>
            </a:fld>
            <a:endParaRPr lang="en-US" dirty="0"/>
          </a:p>
        </p:txBody>
      </p:sp>
    </p:spTree>
    <p:extLst>
      <p:ext uri="{BB962C8B-B14F-4D97-AF65-F5344CB8AC3E}">
        <p14:creationId xmlns:p14="http://schemas.microsoft.com/office/powerpoint/2010/main" val="27306138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6AD8AC1-846E-4EE6-971C-BDF1CC751DFF}"/>
              </a:ext>
            </a:extLst>
          </p:cNvPr>
          <p:cNvSpPr>
            <a:spLocks noGrp="1" noChangeArrowheads="1"/>
          </p:cNvSpPr>
          <p:nvPr>
            <p:ph type="title"/>
          </p:nvPr>
        </p:nvSpPr>
        <p:spPr>
          <a:xfrm>
            <a:off x="286439" y="275422"/>
            <a:ext cx="6048260" cy="870332"/>
          </a:xfrm>
        </p:spPr>
        <p:txBody>
          <a:bodyPr>
            <a:noAutofit/>
          </a:bodyPr>
          <a:lstStyle/>
          <a:p>
            <a:r>
              <a:rPr lang="en-US" altLang="en-US" sz="4000" dirty="0"/>
              <a:t>LWIA Realignment </a:t>
            </a:r>
          </a:p>
        </p:txBody>
      </p:sp>
      <p:sp>
        <p:nvSpPr>
          <p:cNvPr id="3" name="Content Placeholder 2">
            <a:extLst>
              <a:ext uri="{FF2B5EF4-FFF2-40B4-BE49-F238E27FC236}">
                <a16:creationId xmlns:a16="http://schemas.microsoft.com/office/drawing/2014/main" id="{D3459908-F02C-4B56-8D78-5160D17C03EF}"/>
              </a:ext>
            </a:extLst>
          </p:cNvPr>
          <p:cNvSpPr>
            <a:spLocks noGrp="1"/>
          </p:cNvSpPr>
          <p:nvPr>
            <p:ph idx="1"/>
          </p:nvPr>
        </p:nvSpPr>
        <p:spPr>
          <a:xfrm>
            <a:off x="628650" y="3479800"/>
            <a:ext cx="8212895" cy="2010172"/>
          </a:xfrm>
        </p:spPr>
        <p:txBody>
          <a:bodyPr>
            <a:noAutofit/>
          </a:bodyPr>
          <a:lstStyle/>
          <a:p>
            <a:pPr marL="66675" indent="0" algn="ctr">
              <a:lnSpc>
                <a:spcPct val="115000"/>
              </a:lnSpc>
              <a:spcBef>
                <a:spcPts val="450"/>
              </a:spcBef>
              <a:buClr>
                <a:schemeClr val="dk1"/>
              </a:buClr>
              <a:buSzPct val="100000"/>
              <a:buNone/>
            </a:pPr>
            <a:r>
              <a:rPr lang="en-US" sz="4000" dirty="0">
                <a:solidFill>
                  <a:schemeClr val="dk1"/>
                </a:solidFill>
              </a:rPr>
              <a:t>WIOA Planning Regulations</a:t>
            </a:r>
          </a:p>
        </p:txBody>
      </p:sp>
      <p:sp>
        <p:nvSpPr>
          <p:cNvPr id="2" name="Slide Number Placeholder 1">
            <a:extLst>
              <a:ext uri="{FF2B5EF4-FFF2-40B4-BE49-F238E27FC236}">
                <a16:creationId xmlns:a16="http://schemas.microsoft.com/office/drawing/2014/main" id="{3023D926-E525-4DF4-B962-0EF146A3F26E}"/>
              </a:ext>
            </a:extLst>
          </p:cNvPr>
          <p:cNvSpPr>
            <a:spLocks noGrp="1"/>
          </p:cNvSpPr>
          <p:nvPr>
            <p:ph type="sldNum" sz="quarter" idx="12"/>
          </p:nvPr>
        </p:nvSpPr>
        <p:spPr/>
        <p:txBody>
          <a:bodyPr/>
          <a:lstStyle/>
          <a:p>
            <a:fld id="{62E03C93-A8B5-5E4D-ADDE-FACFC10B3CD1}" type="slidenum">
              <a:rPr lang="en-US" smtClean="0"/>
              <a:pPr/>
              <a:t>12</a:t>
            </a:fld>
            <a:endParaRPr lang="en-US" dirty="0"/>
          </a:p>
        </p:txBody>
      </p:sp>
    </p:spTree>
    <p:extLst>
      <p:ext uri="{BB962C8B-B14F-4D97-AF65-F5344CB8AC3E}">
        <p14:creationId xmlns:p14="http://schemas.microsoft.com/office/powerpoint/2010/main" val="27717487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WIOA Planning Regions</a:t>
            </a:r>
          </a:p>
        </p:txBody>
      </p:sp>
      <p:sp>
        <p:nvSpPr>
          <p:cNvPr id="3" name="Content Placeholder 2"/>
          <p:cNvSpPr>
            <a:spLocks noGrp="1"/>
          </p:cNvSpPr>
          <p:nvPr>
            <p:ph idx="1"/>
          </p:nvPr>
        </p:nvSpPr>
        <p:spPr>
          <a:xfrm>
            <a:off x="628650" y="1856096"/>
            <a:ext cx="7886700" cy="5001903"/>
          </a:xfrm>
        </p:spPr>
        <p:txBody>
          <a:bodyPr>
            <a:noAutofit/>
          </a:bodyPr>
          <a:lstStyle/>
          <a:p>
            <a:endParaRPr lang="en-US" sz="2200" dirty="0">
              <a:solidFill>
                <a:schemeClr val="tx1"/>
              </a:solidFill>
            </a:endParaRPr>
          </a:p>
          <a:p>
            <a:pPr marL="0" indent="0">
              <a:buNone/>
            </a:pPr>
            <a:r>
              <a:rPr lang="en-US" sz="3400" dirty="0">
                <a:solidFill>
                  <a:schemeClr val="tx1"/>
                </a:solidFill>
              </a:rPr>
              <a:t>In accordance with WIOA Section 106(a)(2), </a:t>
            </a:r>
            <a:r>
              <a:rPr lang="en-US" sz="3400" b="1" dirty="0">
                <a:solidFill>
                  <a:schemeClr val="tx1"/>
                </a:solidFill>
              </a:rPr>
              <a:t>a single local area may not be split across two planning regions  </a:t>
            </a:r>
          </a:p>
          <a:p>
            <a:pPr marL="0" indent="0">
              <a:buNone/>
            </a:pPr>
            <a:endParaRPr lang="en-US" sz="2000" b="1" dirty="0">
              <a:solidFill>
                <a:schemeClr val="tx1"/>
              </a:solidFill>
            </a:endParaRPr>
          </a:p>
          <a:p>
            <a:pPr marL="0" indent="0">
              <a:buNone/>
            </a:pPr>
            <a:r>
              <a:rPr lang="en-US" sz="3000" dirty="0">
                <a:solidFill>
                  <a:schemeClr val="tx1"/>
                </a:solidFill>
              </a:rPr>
              <a:t>Local areas must be contiguous in order to be a planning region and effectively align economic and workforce development activities and resources.”  20 CFR 679.210 </a:t>
            </a:r>
          </a:p>
        </p:txBody>
      </p:sp>
      <p:sp>
        <p:nvSpPr>
          <p:cNvPr id="4" name="Slide Number Placeholder 3"/>
          <p:cNvSpPr>
            <a:spLocks noGrp="1"/>
          </p:cNvSpPr>
          <p:nvPr>
            <p:ph type="sldNum" sz="quarter" idx="12"/>
          </p:nvPr>
        </p:nvSpPr>
        <p:spPr/>
        <p:txBody>
          <a:bodyPr/>
          <a:lstStyle/>
          <a:p>
            <a:fld id="{62E03C93-A8B5-5E4D-ADDE-FACFC10B3CD1}" type="slidenum">
              <a:rPr lang="en-US" smtClean="0"/>
              <a:pPr/>
              <a:t>13</a:t>
            </a:fld>
            <a:endParaRPr lang="en-US" dirty="0"/>
          </a:p>
        </p:txBody>
      </p:sp>
    </p:spTree>
    <p:extLst>
      <p:ext uri="{BB962C8B-B14F-4D97-AF65-F5344CB8AC3E}">
        <p14:creationId xmlns:p14="http://schemas.microsoft.com/office/powerpoint/2010/main" val="157471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58" y="522731"/>
            <a:ext cx="5712107" cy="777259"/>
          </a:xfrm>
        </p:spPr>
        <p:txBody>
          <a:bodyPr>
            <a:normAutofit/>
          </a:bodyPr>
          <a:lstStyle/>
          <a:p>
            <a:r>
              <a:rPr lang="en-US" sz="4000" dirty="0"/>
              <a:t>Monitoring Finding</a:t>
            </a:r>
          </a:p>
        </p:txBody>
      </p:sp>
      <p:sp>
        <p:nvSpPr>
          <p:cNvPr id="3" name="Content Placeholder 2"/>
          <p:cNvSpPr>
            <a:spLocks noGrp="1"/>
          </p:cNvSpPr>
          <p:nvPr>
            <p:ph idx="1"/>
          </p:nvPr>
        </p:nvSpPr>
        <p:spPr>
          <a:xfrm>
            <a:off x="350858" y="2514600"/>
            <a:ext cx="8517246" cy="3598889"/>
          </a:xfrm>
        </p:spPr>
        <p:txBody>
          <a:bodyPr>
            <a:normAutofit/>
          </a:bodyPr>
          <a:lstStyle/>
          <a:p>
            <a:pPr marL="0" indent="0">
              <a:buNone/>
            </a:pPr>
            <a:r>
              <a:rPr lang="en-US" sz="3200" dirty="0">
                <a:solidFill>
                  <a:schemeClr val="tx1"/>
                </a:solidFill>
              </a:rPr>
              <a:t>In 2017 the US Department of Labor issued a Finding that Illinois’ Regional Planning / LWIA map is not in compliance with the aforementioned requirement.  Illinois was directed to: </a:t>
            </a:r>
            <a:r>
              <a:rPr lang="en-US" sz="3200" i="1" dirty="0">
                <a:solidFill>
                  <a:schemeClr val="tx1"/>
                </a:solidFill>
              </a:rPr>
              <a:t>“identify a regional structure that does not result in any single local area being split between two or more regions”.</a:t>
            </a:r>
            <a:endParaRPr lang="en-US" sz="3200" dirty="0">
              <a:solidFill>
                <a:schemeClr val="tx1"/>
              </a:solidFill>
            </a:endParaRPr>
          </a:p>
        </p:txBody>
      </p:sp>
      <p:sp>
        <p:nvSpPr>
          <p:cNvPr id="4" name="Slide Number Placeholder 3"/>
          <p:cNvSpPr>
            <a:spLocks noGrp="1"/>
          </p:cNvSpPr>
          <p:nvPr>
            <p:ph type="sldNum" sz="quarter" idx="12"/>
          </p:nvPr>
        </p:nvSpPr>
        <p:spPr>
          <a:xfrm>
            <a:off x="7315200" y="6356351"/>
            <a:ext cx="1200150" cy="365125"/>
          </a:xfrm>
        </p:spPr>
        <p:txBody>
          <a:bodyPr/>
          <a:lstStyle/>
          <a:p>
            <a:fld id="{62E03C93-A8B5-5E4D-ADDE-FACFC10B3CD1}" type="slidenum">
              <a:rPr lang="en-US" smtClean="0"/>
              <a:pPr/>
              <a:t>14</a:t>
            </a:fld>
            <a:endParaRPr lang="en-US" dirty="0"/>
          </a:p>
        </p:txBody>
      </p:sp>
    </p:spTree>
    <p:extLst>
      <p:ext uri="{BB962C8B-B14F-4D97-AF65-F5344CB8AC3E}">
        <p14:creationId xmlns:p14="http://schemas.microsoft.com/office/powerpoint/2010/main" val="326287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Potential Impacts</a:t>
            </a:r>
          </a:p>
        </p:txBody>
      </p:sp>
      <p:sp>
        <p:nvSpPr>
          <p:cNvPr id="3" name="Content Placeholder 2"/>
          <p:cNvSpPr>
            <a:spLocks noGrp="1"/>
          </p:cNvSpPr>
          <p:nvPr>
            <p:ph idx="1"/>
          </p:nvPr>
        </p:nvSpPr>
        <p:spPr>
          <a:xfrm>
            <a:off x="350858" y="2343150"/>
            <a:ext cx="8517246" cy="4452732"/>
          </a:xfrm>
        </p:spPr>
        <p:txBody>
          <a:bodyPr>
            <a:normAutofit/>
          </a:bodyPr>
          <a:lstStyle/>
          <a:p>
            <a:r>
              <a:rPr lang="en-US" sz="2600" dirty="0">
                <a:solidFill>
                  <a:schemeClr val="tx1"/>
                </a:solidFill>
              </a:rPr>
              <a:t>The Realignment process was included as part of Illinois’ Plan submission in March, 2018.  Also, in order to address the finding and begin the corrective action process, Illinois had to complete the consultation process by July 1, 2018.  The plan was approved at the end of June, 2018. </a:t>
            </a:r>
          </a:p>
          <a:p>
            <a:endParaRPr lang="en-US" sz="500" dirty="0">
              <a:solidFill>
                <a:schemeClr val="tx1"/>
              </a:solidFill>
            </a:endParaRPr>
          </a:p>
          <a:p>
            <a:r>
              <a:rPr lang="en-US" sz="2600" dirty="0">
                <a:solidFill>
                  <a:schemeClr val="tx1"/>
                </a:solidFill>
              </a:rPr>
              <a:t>Without an approved plan, Illinois could have been subject to sanctions including the withholding of formula funding for Titles I &amp; III.  Illinois’ applications for non-formula funding opportunities could have also been impacted.</a:t>
            </a: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62E03C93-A8B5-5E4D-ADDE-FACFC10B3CD1}" type="slidenum">
              <a:rPr lang="en-US" smtClean="0"/>
              <a:pPr/>
              <a:t>15</a:t>
            </a:fld>
            <a:endParaRPr lang="en-US" dirty="0"/>
          </a:p>
        </p:txBody>
      </p:sp>
    </p:spTree>
    <p:extLst>
      <p:ext uri="{BB962C8B-B14F-4D97-AF65-F5344CB8AC3E}">
        <p14:creationId xmlns:p14="http://schemas.microsoft.com/office/powerpoint/2010/main" val="102598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Initial Consultation Meetings</a:t>
            </a:r>
          </a:p>
        </p:txBody>
      </p:sp>
      <p:sp>
        <p:nvSpPr>
          <p:cNvPr id="3" name="Content Placeholder 2"/>
          <p:cNvSpPr>
            <a:spLocks noGrp="1"/>
          </p:cNvSpPr>
          <p:nvPr>
            <p:ph idx="1"/>
          </p:nvPr>
        </p:nvSpPr>
        <p:spPr>
          <a:xfrm>
            <a:off x="628649" y="2254647"/>
            <a:ext cx="7986713" cy="4058796"/>
          </a:xfrm>
        </p:spPr>
        <p:txBody>
          <a:bodyPr>
            <a:noAutofit/>
          </a:bodyPr>
          <a:lstStyle/>
          <a:p>
            <a:pPr marL="0" indent="0">
              <a:buNone/>
            </a:pPr>
            <a:r>
              <a:rPr lang="en-US" dirty="0">
                <a:solidFill>
                  <a:schemeClr val="tx1"/>
                </a:solidFill>
              </a:rPr>
              <a:t>Five Local Workforce Innovation Areas in Illinois are split across State Planning regions including: Ogle (LWIA 4), Livingston (LWIA 11),  DeWitt (LWIA 19) , Jersey </a:t>
            </a:r>
            <a:r>
              <a:rPr lang="en-US" i="1" u="sng" dirty="0">
                <a:solidFill>
                  <a:schemeClr val="tx1"/>
                </a:solidFill>
              </a:rPr>
              <a:t>and</a:t>
            </a:r>
            <a:r>
              <a:rPr lang="en-US" dirty="0">
                <a:solidFill>
                  <a:schemeClr val="tx1"/>
                </a:solidFill>
              </a:rPr>
              <a:t> Calhoun (LWIA 21), and Douglas (LWIA 23).</a:t>
            </a:r>
          </a:p>
          <a:p>
            <a:pPr marL="0" indent="0">
              <a:spcBef>
                <a:spcPts val="0"/>
              </a:spcBef>
              <a:buNone/>
            </a:pPr>
            <a:endParaRPr lang="en-US" sz="500" dirty="0">
              <a:solidFill>
                <a:schemeClr val="tx1"/>
              </a:solidFill>
            </a:endParaRPr>
          </a:p>
          <a:p>
            <a:pPr marL="0" indent="0">
              <a:spcBef>
                <a:spcPts val="0"/>
              </a:spcBef>
              <a:buNone/>
            </a:pPr>
            <a:endParaRPr lang="en-US" sz="500" dirty="0">
              <a:solidFill>
                <a:schemeClr val="tx1"/>
              </a:solidFill>
            </a:endParaRPr>
          </a:p>
          <a:p>
            <a:pPr marL="0" indent="0">
              <a:spcBef>
                <a:spcPts val="0"/>
              </a:spcBef>
              <a:buNone/>
            </a:pPr>
            <a:endParaRPr lang="en-US" sz="500" dirty="0">
              <a:solidFill>
                <a:schemeClr val="tx1"/>
              </a:solidFill>
            </a:endParaRPr>
          </a:p>
          <a:p>
            <a:pPr marL="0" indent="0">
              <a:buNone/>
            </a:pPr>
            <a:r>
              <a:rPr lang="en-US" dirty="0">
                <a:solidFill>
                  <a:schemeClr val="tx1"/>
                </a:solidFill>
              </a:rPr>
              <a:t>Illinois re-reviewed data and began the consultation process with the impacted Counties and Local Workforce Areas.  This webinar represents that next phase of the consultation process.</a:t>
            </a:r>
          </a:p>
          <a:p>
            <a:endParaRPr lang="en-US" i="1"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16</a:t>
            </a:fld>
            <a:endParaRPr lang="en-US" dirty="0"/>
          </a:p>
        </p:txBody>
      </p:sp>
    </p:spTree>
    <p:extLst>
      <p:ext uri="{BB962C8B-B14F-4D97-AF65-F5344CB8AC3E}">
        <p14:creationId xmlns:p14="http://schemas.microsoft.com/office/powerpoint/2010/main" val="285700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Illinois Waiver Request</a:t>
            </a:r>
          </a:p>
        </p:txBody>
      </p:sp>
      <p:sp>
        <p:nvSpPr>
          <p:cNvPr id="3" name="Content Placeholder 2"/>
          <p:cNvSpPr>
            <a:spLocks noGrp="1"/>
          </p:cNvSpPr>
          <p:nvPr>
            <p:ph idx="1"/>
          </p:nvPr>
        </p:nvSpPr>
        <p:spPr>
          <a:xfrm>
            <a:off x="628650" y="2254647"/>
            <a:ext cx="7886700" cy="4058796"/>
          </a:xfrm>
        </p:spPr>
        <p:txBody>
          <a:bodyPr>
            <a:noAutofit/>
          </a:bodyPr>
          <a:lstStyle/>
          <a:p>
            <a:pPr marL="0" lvl="0" indent="0">
              <a:spcBef>
                <a:spcPts val="0"/>
              </a:spcBef>
              <a:buNone/>
            </a:pPr>
            <a:r>
              <a:rPr lang="en-US" sz="2600" i="1" dirty="0">
                <a:solidFill>
                  <a:schemeClr val="tx1"/>
                </a:solidFill>
              </a:rPr>
              <a:t>July 2018:</a:t>
            </a:r>
            <a:r>
              <a:rPr lang="en-US" sz="2600" dirty="0">
                <a:solidFill>
                  <a:schemeClr val="tx1"/>
                </a:solidFill>
              </a:rPr>
              <a:t>  The USDOL approved a waiver from the State of Nebraska regarding </a:t>
            </a:r>
            <a:r>
              <a:rPr lang="en-US" sz="2600" i="1" dirty="0">
                <a:solidFill>
                  <a:schemeClr val="tx1"/>
                </a:solidFill>
              </a:rPr>
              <a:t>LWIA regional realignment requirement.</a:t>
            </a:r>
            <a:r>
              <a:rPr lang="en-US" sz="2600" dirty="0">
                <a:solidFill>
                  <a:schemeClr val="tx1"/>
                </a:solidFill>
              </a:rPr>
              <a:t> </a:t>
            </a:r>
          </a:p>
          <a:p>
            <a:pPr marL="0" lvl="0" indent="0">
              <a:spcBef>
                <a:spcPts val="0"/>
              </a:spcBef>
              <a:buNone/>
            </a:pPr>
            <a:endParaRPr lang="en-US" sz="2500" i="1" dirty="0">
              <a:solidFill>
                <a:schemeClr val="tx1"/>
              </a:solidFill>
            </a:endParaRPr>
          </a:p>
          <a:p>
            <a:pPr marL="0" lvl="0" indent="0">
              <a:spcBef>
                <a:spcPts val="0"/>
              </a:spcBef>
              <a:buNone/>
            </a:pPr>
            <a:r>
              <a:rPr lang="en-US" sz="2600" i="1" dirty="0">
                <a:solidFill>
                  <a:schemeClr val="tx1"/>
                </a:solidFill>
              </a:rPr>
              <a:t>August 2018:</a:t>
            </a:r>
            <a:r>
              <a:rPr lang="en-US" sz="2600" dirty="0">
                <a:solidFill>
                  <a:schemeClr val="tx1"/>
                </a:solidFill>
              </a:rPr>
              <a:t>  The Illinois Workforce Innovation Board and State Agency Partners directed the State Team to request a waiver of the </a:t>
            </a:r>
            <a:r>
              <a:rPr lang="en-US" sz="2600" i="1" dirty="0">
                <a:solidFill>
                  <a:schemeClr val="tx1"/>
                </a:solidFill>
              </a:rPr>
              <a:t>LWIA regional realignment requirement.</a:t>
            </a:r>
          </a:p>
          <a:p>
            <a:pPr marL="0" lvl="0" indent="0">
              <a:spcBef>
                <a:spcPts val="0"/>
              </a:spcBef>
              <a:buNone/>
            </a:pPr>
            <a:endParaRPr lang="en-US" sz="2500" i="1" dirty="0">
              <a:solidFill>
                <a:schemeClr val="tx1"/>
              </a:solidFill>
            </a:endParaRPr>
          </a:p>
          <a:p>
            <a:pPr marL="0" lvl="0" indent="0">
              <a:spcBef>
                <a:spcPts val="0"/>
              </a:spcBef>
              <a:buNone/>
            </a:pPr>
            <a:r>
              <a:rPr lang="en-US" sz="2600" i="1" dirty="0">
                <a:solidFill>
                  <a:schemeClr val="tx1"/>
                </a:solidFill>
              </a:rPr>
              <a:t>September 2018:  </a:t>
            </a:r>
            <a:r>
              <a:rPr lang="en-US" sz="2600" dirty="0">
                <a:solidFill>
                  <a:schemeClr val="tx1"/>
                </a:solidFill>
              </a:rPr>
              <a:t>Illinois Waiver Request has been posted for public comment prior to its submission to USDOL.</a:t>
            </a:r>
            <a:endParaRPr lang="en-US" sz="2600"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17</a:t>
            </a:fld>
            <a:endParaRPr lang="en-US" dirty="0"/>
          </a:p>
        </p:txBody>
      </p:sp>
    </p:spTree>
    <p:extLst>
      <p:ext uri="{BB962C8B-B14F-4D97-AF65-F5344CB8AC3E}">
        <p14:creationId xmlns:p14="http://schemas.microsoft.com/office/powerpoint/2010/main" val="3593300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Waiver Requirements</a:t>
            </a:r>
          </a:p>
        </p:txBody>
      </p:sp>
      <p:sp>
        <p:nvSpPr>
          <p:cNvPr id="3" name="Content Placeholder 2"/>
          <p:cNvSpPr>
            <a:spLocks noGrp="1"/>
          </p:cNvSpPr>
          <p:nvPr>
            <p:ph idx="1"/>
          </p:nvPr>
        </p:nvSpPr>
        <p:spPr>
          <a:xfrm>
            <a:off x="185738" y="2414587"/>
            <a:ext cx="8814826" cy="3941763"/>
          </a:xfrm>
        </p:spPr>
        <p:txBody>
          <a:bodyPr>
            <a:noAutofit/>
          </a:bodyPr>
          <a:lstStyle/>
          <a:p>
            <a:pPr>
              <a:lnSpc>
                <a:spcPct val="110000"/>
              </a:lnSpc>
              <a:spcBef>
                <a:spcPts val="0"/>
              </a:spcBef>
            </a:pPr>
            <a:r>
              <a:rPr lang="en-US" sz="1800" dirty="0">
                <a:solidFill>
                  <a:schemeClr val="tx1"/>
                </a:solidFill>
              </a:rPr>
              <a:t>Illinois waiver still needs to be submitted and approved by the US Department of Labor</a:t>
            </a:r>
          </a:p>
          <a:p>
            <a:pPr>
              <a:lnSpc>
                <a:spcPct val="110000"/>
              </a:lnSpc>
              <a:spcBef>
                <a:spcPts val="0"/>
              </a:spcBef>
            </a:pPr>
            <a:endParaRPr lang="en-US" sz="1800" dirty="0">
              <a:solidFill>
                <a:schemeClr val="tx1"/>
              </a:solidFill>
            </a:endParaRPr>
          </a:p>
          <a:p>
            <a:pPr>
              <a:lnSpc>
                <a:spcPct val="110000"/>
              </a:lnSpc>
              <a:spcBef>
                <a:spcPts val="0"/>
              </a:spcBef>
            </a:pPr>
            <a:r>
              <a:rPr lang="en-US" sz="1800" dirty="0">
                <a:solidFill>
                  <a:schemeClr val="tx1"/>
                </a:solidFill>
              </a:rPr>
              <a:t>US Department of Labor has advised that there are no guarantees that the waiver would be “renewed” beyond 2020.</a:t>
            </a:r>
          </a:p>
          <a:p>
            <a:pPr lvl="0">
              <a:lnSpc>
                <a:spcPct val="110000"/>
              </a:lnSpc>
              <a:spcBef>
                <a:spcPts val="0"/>
              </a:spcBef>
            </a:pPr>
            <a:endParaRPr lang="en-US" sz="1800" dirty="0">
              <a:solidFill>
                <a:schemeClr val="tx1"/>
              </a:solidFill>
            </a:endParaRPr>
          </a:p>
          <a:p>
            <a:pPr>
              <a:lnSpc>
                <a:spcPct val="110000"/>
              </a:lnSpc>
              <a:spcBef>
                <a:spcPts val="0"/>
              </a:spcBef>
            </a:pPr>
            <a:r>
              <a:rPr lang="en-US" sz="1800" dirty="0">
                <a:solidFill>
                  <a:schemeClr val="tx1"/>
                </a:solidFill>
              </a:rPr>
              <a:t>If Illinois’ waiver is approved, Chief Elected Officials may be provided with the flexibility to retain the current regional / LWIA boundaries based on the consideration listed below:</a:t>
            </a:r>
          </a:p>
          <a:p>
            <a:pPr lvl="1">
              <a:lnSpc>
                <a:spcPct val="110000"/>
              </a:lnSpc>
              <a:spcBef>
                <a:spcPts val="0"/>
              </a:spcBef>
              <a:buFont typeface="Courier New" panose="02070309020205020404" pitchFamily="49" charset="0"/>
              <a:buChar char="o"/>
            </a:pPr>
            <a:r>
              <a:rPr lang="en-US" sz="1400" dirty="0">
                <a:solidFill>
                  <a:schemeClr val="tx1"/>
                </a:solidFill>
              </a:rPr>
              <a:t>The counties and local workforce areas that are in multiple regions will need to agree to actively participate in the r</a:t>
            </a:r>
            <a:r>
              <a:rPr lang="en-US" sz="1400" i="1" dirty="0">
                <a:solidFill>
                  <a:schemeClr val="tx1"/>
                </a:solidFill>
              </a:rPr>
              <a:t>egional planning process</a:t>
            </a:r>
            <a:r>
              <a:rPr lang="en-US" sz="1400" dirty="0">
                <a:solidFill>
                  <a:schemeClr val="tx1"/>
                </a:solidFill>
              </a:rPr>
              <a:t> of both regions.</a:t>
            </a:r>
          </a:p>
          <a:p>
            <a:pPr lvl="1">
              <a:lnSpc>
                <a:spcPct val="110000"/>
              </a:lnSpc>
              <a:spcBef>
                <a:spcPts val="0"/>
              </a:spcBef>
              <a:buFont typeface="Courier New" panose="02070309020205020404" pitchFamily="49" charset="0"/>
              <a:buChar char="o"/>
            </a:pPr>
            <a:r>
              <a:rPr lang="en-US" sz="1400" dirty="0">
                <a:solidFill>
                  <a:schemeClr val="tx1"/>
                </a:solidFill>
              </a:rPr>
              <a:t>The CEOs must verify that they have reviewed the data / realignment options and have agreed to the LWIA configuration (retaining the current boundaries or realigning counties). </a:t>
            </a:r>
          </a:p>
          <a:p>
            <a:pPr lvl="1">
              <a:lnSpc>
                <a:spcPct val="110000"/>
              </a:lnSpc>
              <a:spcBef>
                <a:spcPts val="0"/>
              </a:spcBef>
              <a:buFont typeface="Courier New" panose="02070309020205020404" pitchFamily="49" charset="0"/>
              <a:buChar char="o"/>
            </a:pPr>
            <a:r>
              <a:rPr lang="en-US" sz="1400" dirty="0">
                <a:solidFill>
                  <a:schemeClr val="tx1"/>
                </a:solidFill>
              </a:rPr>
              <a:t>The LWIA / Counties that do not realign must agree to work with the state in 2020 if this waiver is not renewed.  LWIAs could be required to complete the regional planning process in 2020 AND in 2021 if the waiver is not renewed.</a:t>
            </a:r>
          </a:p>
          <a:p>
            <a:pPr marL="0" lvl="0" indent="0">
              <a:lnSpc>
                <a:spcPct val="110000"/>
              </a:lnSpc>
              <a:spcBef>
                <a:spcPts val="0"/>
              </a:spcBef>
              <a:buNone/>
            </a:pPr>
            <a:endParaRPr lang="en-US" sz="2000" dirty="0">
              <a:solidFill>
                <a:schemeClr val="tx1"/>
              </a:solidFill>
            </a:endParaRPr>
          </a:p>
          <a:p>
            <a:pPr marL="457200" lvl="1" indent="0">
              <a:lnSpc>
                <a:spcPct val="110000"/>
              </a:lnSpc>
              <a:spcBef>
                <a:spcPts val="0"/>
              </a:spcBef>
              <a:buNone/>
            </a:pP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62E03C93-A8B5-5E4D-ADDE-FACFC10B3CD1}" type="slidenum">
              <a:rPr lang="en-US" smtClean="0"/>
              <a:pPr/>
              <a:t>18</a:t>
            </a:fld>
            <a:endParaRPr lang="en-US" dirty="0"/>
          </a:p>
        </p:txBody>
      </p:sp>
    </p:spTree>
    <p:extLst>
      <p:ext uri="{BB962C8B-B14F-4D97-AF65-F5344CB8AC3E}">
        <p14:creationId xmlns:p14="http://schemas.microsoft.com/office/powerpoint/2010/main" val="181843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6AD8AC1-846E-4EE6-971C-BDF1CC751DFF}"/>
              </a:ext>
            </a:extLst>
          </p:cNvPr>
          <p:cNvSpPr>
            <a:spLocks noGrp="1" noChangeArrowheads="1"/>
          </p:cNvSpPr>
          <p:nvPr>
            <p:ph type="title"/>
          </p:nvPr>
        </p:nvSpPr>
        <p:spPr>
          <a:xfrm>
            <a:off x="286439" y="398254"/>
            <a:ext cx="6048260" cy="870332"/>
          </a:xfrm>
        </p:spPr>
        <p:txBody>
          <a:bodyPr>
            <a:noAutofit/>
          </a:bodyPr>
          <a:lstStyle/>
          <a:p>
            <a:r>
              <a:rPr lang="en-US" altLang="en-US" sz="4000" dirty="0"/>
              <a:t>LWIA Realignment </a:t>
            </a:r>
          </a:p>
        </p:txBody>
      </p:sp>
      <p:sp>
        <p:nvSpPr>
          <p:cNvPr id="3" name="Content Placeholder 2">
            <a:extLst>
              <a:ext uri="{FF2B5EF4-FFF2-40B4-BE49-F238E27FC236}">
                <a16:creationId xmlns:a16="http://schemas.microsoft.com/office/drawing/2014/main" id="{D3459908-F02C-4B56-8D78-5160D17C03EF}"/>
              </a:ext>
            </a:extLst>
          </p:cNvPr>
          <p:cNvSpPr>
            <a:spLocks noGrp="1"/>
          </p:cNvSpPr>
          <p:nvPr>
            <p:ph idx="1"/>
          </p:nvPr>
        </p:nvSpPr>
        <p:spPr>
          <a:xfrm>
            <a:off x="628650" y="3263153"/>
            <a:ext cx="8212895" cy="1506071"/>
          </a:xfrm>
        </p:spPr>
        <p:txBody>
          <a:bodyPr>
            <a:noAutofit/>
          </a:bodyPr>
          <a:lstStyle/>
          <a:p>
            <a:pPr marL="66675" indent="0" algn="ctr">
              <a:lnSpc>
                <a:spcPct val="115000"/>
              </a:lnSpc>
              <a:spcBef>
                <a:spcPts val="450"/>
              </a:spcBef>
              <a:buClr>
                <a:schemeClr val="dk1"/>
              </a:buClr>
              <a:buSzPct val="100000"/>
              <a:buNone/>
            </a:pPr>
            <a:r>
              <a:rPr lang="en-US" sz="4000" dirty="0">
                <a:solidFill>
                  <a:schemeClr val="dk1"/>
                </a:solidFill>
              </a:rPr>
              <a:t>Realignment Considerations</a:t>
            </a:r>
          </a:p>
        </p:txBody>
      </p:sp>
      <p:sp>
        <p:nvSpPr>
          <p:cNvPr id="2" name="Slide Number Placeholder 1">
            <a:extLst>
              <a:ext uri="{FF2B5EF4-FFF2-40B4-BE49-F238E27FC236}">
                <a16:creationId xmlns:a16="http://schemas.microsoft.com/office/drawing/2014/main" id="{F6BEBAE0-B40E-4F73-AA0A-BD7BEA135B7B}"/>
              </a:ext>
            </a:extLst>
          </p:cNvPr>
          <p:cNvSpPr>
            <a:spLocks noGrp="1"/>
          </p:cNvSpPr>
          <p:nvPr>
            <p:ph type="sldNum" sz="quarter" idx="12"/>
          </p:nvPr>
        </p:nvSpPr>
        <p:spPr/>
        <p:txBody>
          <a:bodyPr/>
          <a:lstStyle/>
          <a:p>
            <a:fld id="{62E03C93-A8B5-5E4D-ADDE-FACFC10B3CD1}" type="slidenum">
              <a:rPr lang="en-US" smtClean="0"/>
              <a:pPr/>
              <a:t>19</a:t>
            </a:fld>
            <a:endParaRPr lang="en-US" dirty="0"/>
          </a:p>
        </p:txBody>
      </p:sp>
    </p:spTree>
    <p:extLst>
      <p:ext uri="{BB962C8B-B14F-4D97-AF65-F5344CB8AC3E}">
        <p14:creationId xmlns:p14="http://schemas.microsoft.com/office/powerpoint/2010/main" val="5972414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Webinar Agenda</a:t>
            </a:r>
          </a:p>
        </p:txBody>
      </p:sp>
      <p:sp>
        <p:nvSpPr>
          <p:cNvPr id="3" name="Content Placeholder 2"/>
          <p:cNvSpPr>
            <a:spLocks noGrp="1"/>
          </p:cNvSpPr>
          <p:nvPr>
            <p:ph idx="1"/>
          </p:nvPr>
        </p:nvSpPr>
        <p:spPr>
          <a:xfrm>
            <a:off x="628650" y="2328863"/>
            <a:ext cx="7886700" cy="3848100"/>
          </a:xfrm>
        </p:spPr>
        <p:txBody>
          <a:bodyPr>
            <a:normAutofit/>
          </a:bodyPr>
          <a:lstStyle/>
          <a:p>
            <a:pPr>
              <a:buFont typeface="Wingdings" panose="05000000000000000000" pitchFamily="2" charset="2"/>
              <a:buChar char="Ø"/>
            </a:pPr>
            <a:endParaRPr lang="en-US" dirty="0"/>
          </a:p>
          <a:p>
            <a:pPr lvl="1"/>
            <a:r>
              <a:rPr lang="en-US" sz="3800" dirty="0">
                <a:solidFill>
                  <a:schemeClr val="tx1"/>
                </a:solidFill>
              </a:rPr>
              <a:t> Workforce Planning Areas</a:t>
            </a:r>
          </a:p>
          <a:p>
            <a:pPr lvl="1"/>
            <a:r>
              <a:rPr lang="en-US" sz="3800" dirty="0">
                <a:solidFill>
                  <a:schemeClr val="tx1"/>
                </a:solidFill>
              </a:rPr>
              <a:t> WIOA Planning Regulations</a:t>
            </a:r>
          </a:p>
          <a:p>
            <a:pPr lvl="1"/>
            <a:r>
              <a:rPr lang="en-US" sz="3800" dirty="0">
                <a:solidFill>
                  <a:schemeClr val="tx1"/>
                </a:solidFill>
              </a:rPr>
              <a:t> Realignment Considerations</a:t>
            </a:r>
          </a:p>
        </p:txBody>
      </p:sp>
      <p:sp>
        <p:nvSpPr>
          <p:cNvPr id="4" name="Slide Number Placeholder 3"/>
          <p:cNvSpPr>
            <a:spLocks noGrp="1"/>
          </p:cNvSpPr>
          <p:nvPr>
            <p:ph type="sldNum" sz="quarter" idx="12"/>
          </p:nvPr>
        </p:nvSpPr>
        <p:spPr/>
        <p:txBody>
          <a:bodyPr/>
          <a:lstStyle/>
          <a:p>
            <a:fld id="{62E03C93-A8B5-5E4D-ADDE-FACFC10B3CD1}" type="slidenum">
              <a:rPr lang="en-US" smtClean="0"/>
              <a:pPr/>
              <a:t>2</a:t>
            </a:fld>
            <a:endParaRPr lang="en-US" dirty="0"/>
          </a:p>
        </p:txBody>
      </p:sp>
    </p:spTree>
    <p:extLst>
      <p:ext uri="{BB962C8B-B14F-4D97-AF65-F5344CB8AC3E}">
        <p14:creationId xmlns:p14="http://schemas.microsoft.com/office/powerpoint/2010/main" val="239126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 y="556274"/>
            <a:ext cx="5712107" cy="561049"/>
          </a:xfrm>
        </p:spPr>
        <p:txBody>
          <a:bodyPr>
            <a:normAutofit fontScale="90000"/>
          </a:bodyPr>
          <a:lstStyle/>
          <a:p>
            <a:r>
              <a:rPr lang="en-US" dirty="0"/>
              <a:t>LWIA Realignment</a:t>
            </a:r>
          </a:p>
        </p:txBody>
      </p:sp>
      <p:sp>
        <p:nvSpPr>
          <p:cNvPr id="3" name="Content Placeholder 2"/>
          <p:cNvSpPr>
            <a:spLocks noGrp="1"/>
          </p:cNvSpPr>
          <p:nvPr>
            <p:ph idx="1"/>
          </p:nvPr>
        </p:nvSpPr>
        <p:spPr>
          <a:xfrm>
            <a:off x="350859" y="2200056"/>
            <a:ext cx="8164492" cy="4582178"/>
          </a:xfrm>
        </p:spPr>
        <p:txBody>
          <a:bodyPr>
            <a:normAutofit/>
          </a:bodyPr>
          <a:lstStyle/>
          <a:p>
            <a:pPr marL="0" indent="0">
              <a:buNone/>
            </a:pPr>
            <a:r>
              <a:rPr lang="en-US" sz="3200" dirty="0">
                <a:solidFill>
                  <a:schemeClr val="tx1"/>
                </a:solidFill>
              </a:rPr>
              <a:t>The WIOA regulations </a:t>
            </a:r>
            <a:r>
              <a:rPr lang="en-US" sz="3200" i="1" dirty="0">
                <a:solidFill>
                  <a:schemeClr val="tx1"/>
                </a:solidFill>
              </a:rPr>
              <a:t>“encourages States confronted with (the realignment) issue to reevaluate whether the local areas in question are consistent with labor market areas and with regional economic development areas in the State. If these criteria are not met, the State should consider how best to recast local areas for the purposes of subsequent designation and regional integration.”</a:t>
            </a:r>
          </a:p>
          <a:p>
            <a:endParaRPr lang="en-US" sz="3600"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62E03C93-A8B5-5E4D-ADDE-FACFC10B3CD1}" type="slidenum">
              <a:rPr lang="en-US" smtClean="0"/>
              <a:pPr/>
              <a:t>20</a:t>
            </a:fld>
            <a:endParaRPr lang="en-US" dirty="0"/>
          </a:p>
        </p:txBody>
      </p:sp>
    </p:spTree>
    <p:extLst>
      <p:ext uri="{BB962C8B-B14F-4D97-AF65-F5344CB8AC3E}">
        <p14:creationId xmlns:p14="http://schemas.microsoft.com/office/powerpoint/2010/main" val="2377797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4338"/>
            <a:ext cx="5957888" cy="757577"/>
          </a:xfrm>
        </p:spPr>
        <p:txBody>
          <a:bodyPr>
            <a:normAutofit fontScale="90000"/>
          </a:bodyPr>
          <a:lstStyle/>
          <a:p>
            <a:r>
              <a:rPr lang="en-US" dirty="0"/>
              <a:t>Realignment Considerations</a:t>
            </a:r>
          </a:p>
        </p:txBody>
      </p:sp>
      <p:sp>
        <p:nvSpPr>
          <p:cNvPr id="3" name="Content Placeholder 2"/>
          <p:cNvSpPr>
            <a:spLocks noGrp="1"/>
          </p:cNvSpPr>
          <p:nvPr>
            <p:ph idx="1"/>
          </p:nvPr>
        </p:nvSpPr>
        <p:spPr>
          <a:xfrm>
            <a:off x="527539" y="2251706"/>
            <a:ext cx="7987811" cy="3044097"/>
          </a:xfrm>
        </p:spPr>
        <p:txBody>
          <a:bodyPr>
            <a:noAutofit/>
          </a:bodyPr>
          <a:lstStyle/>
          <a:p>
            <a:pPr marL="0" indent="0">
              <a:spcBef>
                <a:spcPts val="0"/>
              </a:spcBef>
              <a:buNone/>
            </a:pPr>
            <a:r>
              <a:rPr lang="en-US" sz="2400" dirty="0">
                <a:solidFill>
                  <a:schemeClr val="tx1"/>
                </a:solidFill>
              </a:rPr>
              <a:t>The Reconfiguration of a Local Workforce Innovation Area is a significant project that can take 9 to 24 months to complete.</a:t>
            </a:r>
          </a:p>
          <a:p>
            <a:pPr marL="0" indent="0">
              <a:lnSpc>
                <a:spcPct val="110000"/>
              </a:lnSpc>
              <a:spcBef>
                <a:spcPts val="0"/>
              </a:spcBef>
              <a:buNone/>
            </a:pPr>
            <a:endParaRPr lang="en-US" sz="2000" dirty="0">
              <a:solidFill>
                <a:schemeClr val="tx1"/>
              </a:solidFill>
            </a:endParaRPr>
          </a:p>
          <a:p>
            <a:pPr marL="0" indent="0">
              <a:spcBef>
                <a:spcPts val="0"/>
              </a:spcBef>
              <a:buNone/>
            </a:pPr>
            <a:r>
              <a:rPr lang="en-US" sz="2400" dirty="0">
                <a:solidFill>
                  <a:schemeClr val="tx1"/>
                </a:solidFill>
              </a:rPr>
              <a:t>Chief Elected Officials will need to work with the Local Workforce Innovation Board, Program Administrators, and other stakeholders to develop a transition plan that documents the following considerations:</a:t>
            </a:r>
          </a:p>
          <a:p>
            <a:pPr lvl="1">
              <a:spcBef>
                <a:spcPts val="0"/>
              </a:spcBef>
            </a:pPr>
            <a:r>
              <a:rPr lang="en-US" sz="2100" dirty="0">
                <a:solidFill>
                  <a:schemeClr val="tx1"/>
                </a:solidFill>
              </a:rPr>
              <a:t>LWIA Governance &amp; Planning</a:t>
            </a:r>
          </a:p>
          <a:p>
            <a:pPr lvl="1">
              <a:spcBef>
                <a:spcPts val="0"/>
              </a:spcBef>
            </a:pPr>
            <a:r>
              <a:rPr lang="en-US" sz="2100" dirty="0">
                <a:solidFill>
                  <a:schemeClr val="tx1"/>
                </a:solidFill>
              </a:rPr>
              <a:t>Fiscal Management</a:t>
            </a:r>
          </a:p>
          <a:p>
            <a:pPr lvl="1">
              <a:spcBef>
                <a:spcPts val="0"/>
              </a:spcBef>
            </a:pPr>
            <a:r>
              <a:rPr lang="en-US" sz="2100" dirty="0">
                <a:solidFill>
                  <a:schemeClr val="tx1"/>
                </a:solidFill>
              </a:rPr>
              <a:t>Service Delivery</a:t>
            </a:r>
          </a:p>
          <a:p>
            <a:pPr lvl="1">
              <a:spcBef>
                <a:spcPts val="0"/>
              </a:spcBef>
            </a:pPr>
            <a:r>
              <a:rPr lang="en-US" sz="2100" dirty="0">
                <a:solidFill>
                  <a:schemeClr val="tx1"/>
                </a:solidFill>
              </a:rPr>
              <a:t>Performance &amp; Reporting</a:t>
            </a:r>
          </a:p>
          <a:p>
            <a:pPr lvl="1">
              <a:spcBef>
                <a:spcPts val="0"/>
              </a:spcBef>
            </a:pPr>
            <a:r>
              <a:rPr lang="en-US" sz="2100" dirty="0">
                <a:solidFill>
                  <a:schemeClr val="tx1"/>
                </a:solidFill>
              </a:rPr>
              <a:t>Other Local Considerations</a:t>
            </a:r>
          </a:p>
          <a:p>
            <a:pPr lvl="1"/>
            <a:endParaRPr lang="en-US" dirty="0"/>
          </a:p>
        </p:txBody>
      </p:sp>
      <p:sp>
        <p:nvSpPr>
          <p:cNvPr id="5" name="Slide Number Placeholder 4">
            <a:extLst>
              <a:ext uri="{FF2B5EF4-FFF2-40B4-BE49-F238E27FC236}">
                <a16:creationId xmlns:a16="http://schemas.microsoft.com/office/drawing/2014/main" id="{E6CC6BEC-72D4-4132-B6F6-3B07D9637209}"/>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Tree>
    <p:extLst>
      <p:ext uri="{BB962C8B-B14F-4D97-AF65-F5344CB8AC3E}">
        <p14:creationId xmlns:p14="http://schemas.microsoft.com/office/powerpoint/2010/main" val="1141777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58858"/>
            <a:ext cx="7886700" cy="4058796"/>
          </a:xfrm>
        </p:spPr>
        <p:txBody>
          <a:bodyPr/>
          <a:lstStyle/>
          <a:p>
            <a:endParaRPr lang="en-US" dirty="0">
              <a:solidFill>
                <a:schemeClr val="tx1"/>
              </a:solidFill>
            </a:endParaRPr>
          </a:p>
          <a:p>
            <a:r>
              <a:rPr lang="en-US" dirty="0">
                <a:solidFill>
                  <a:schemeClr val="tx1"/>
                </a:solidFill>
              </a:rPr>
              <a:t>Chief Elected Officials agreement(s) </a:t>
            </a:r>
          </a:p>
          <a:p>
            <a:r>
              <a:rPr lang="en-US" dirty="0">
                <a:solidFill>
                  <a:schemeClr val="tx1"/>
                </a:solidFill>
              </a:rPr>
              <a:t>Chief Elected Officials / Local Workforce Innovation Board Agreement</a:t>
            </a:r>
          </a:p>
          <a:p>
            <a:r>
              <a:rPr lang="en-US" dirty="0">
                <a:solidFill>
                  <a:schemeClr val="tx1"/>
                </a:solidFill>
              </a:rPr>
              <a:t>Chief Elected Officials / Grant Recipient / Fiscal Agent Agreement</a:t>
            </a:r>
          </a:p>
          <a:p>
            <a:r>
              <a:rPr lang="en-US" dirty="0">
                <a:solidFill>
                  <a:schemeClr val="tx1"/>
                </a:solidFill>
              </a:rPr>
              <a:t>Regional and Local Workforce Plan </a:t>
            </a:r>
          </a:p>
          <a:p>
            <a:r>
              <a:rPr lang="en-US" dirty="0">
                <a:solidFill>
                  <a:schemeClr val="tx1"/>
                </a:solidFill>
              </a:rPr>
              <a:t>Memorandum of Understanding</a:t>
            </a:r>
          </a:p>
        </p:txBody>
      </p:sp>
      <p:sp>
        <p:nvSpPr>
          <p:cNvPr id="4" name="Rectangle 3"/>
          <p:cNvSpPr/>
          <p:nvPr/>
        </p:nvSpPr>
        <p:spPr>
          <a:xfrm>
            <a:off x="347473" y="435224"/>
            <a:ext cx="5630246" cy="707886"/>
          </a:xfrm>
          <a:prstGeom prst="rect">
            <a:avLst/>
          </a:prstGeom>
        </p:spPr>
        <p:txBody>
          <a:bodyPr wrap="square">
            <a:spAutoFit/>
          </a:bodyPr>
          <a:lstStyle/>
          <a:p>
            <a:r>
              <a:rPr lang="en-US" sz="4000" b="1" dirty="0">
                <a:solidFill>
                  <a:schemeClr val="bg1"/>
                </a:solidFill>
                <a:latin typeface="+mj-lt"/>
              </a:rPr>
              <a:t>Governance and Planning</a:t>
            </a:r>
            <a:endParaRPr lang="en-US" sz="4000" b="1" dirty="0">
              <a:latin typeface="+mj-lt"/>
            </a:endParaRPr>
          </a:p>
        </p:txBody>
      </p:sp>
      <p:sp>
        <p:nvSpPr>
          <p:cNvPr id="2" name="Slide Number Placeholder 1">
            <a:extLst>
              <a:ext uri="{FF2B5EF4-FFF2-40B4-BE49-F238E27FC236}">
                <a16:creationId xmlns:a16="http://schemas.microsoft.com/office/drawing/2014/main" id="{09A329DA-46B4-4664-8173-64E35F96363F}"/>
              </a:ext>
            </a:extLst>
          </p:cNvPr>
          <p:cNvSpPr>
            <a:spLocks noGrp="1"/>
          </p:cNvSpPr>
          <p:nvPr>
            <p:ph type="sldNum" sz="quarter" idx="12"/>
          </p:nvPr>
        </p:nvSpPr>
        <p:spPr/>
        <p:txBody>
          <a:bodyPr/>
          <a:lstStyle/>
          <a:p>
            <a:fld id="{62E03C93-A8B5-5E4D-ADDE-FACFC10B3CD1}" type="slidenum">
              <a:rPr lang="en-US" smtClean="0"/>
              <a:pPr/>
              <a:t>22</a:t>
            </a:fld>
            <a:endParaRPr lang="en-US" dirty="0"/>
          </a:p>
        </p:txBody>
      </p:sp>
    </p:spTree>
    <p:extLst>
      <p:ext uri="{BB962C8B-B14F-4D97-AF65-F5344CB8AC3E}">
        <p14:creationId xmlns:p14="http://schemas.microsoft.com/office/powerpoint/2010/main" val="113513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992474E-D9ED-412F-BEB2-1453D309B278}"/>
              </a:ext>
            </a:extLst>
          </p:cNvPr>
          <p:cNvSpPr>
            <a:spLocks noGrp="1" noChangeArrowheads="1"/>
          </p:cNvSpPr>
          <p:nvPr>
            <p:ph type="title"/>
          </p:nvPr>
        </p:nvSpPr>
        <p:spPr>
          <a:xfrm>
            <a:off x="271463" y="842962"/>
            <a:ext cx="4757737" cy="728663"/>
          </a:xfrm>
        </p:spPr>
        <p:txBody>
          <a:bodyPr>
            <a:noAutofit/>
          </a:bodyPr>
          <a:lstStyle/>
          <a:p>
            <a:pPr algn="ctr"/>
            <a:r>
              <a:rPr lang="en-US" altLang="en-US" dirty="0"/>
              <a:t>WIOA Title I Funding</a:t>
            </a:r>
            <a:br>
              <a:rPr lang="en-US" altLang="en-US" dirty="0"/>
            </a:br>
            <a:endParaRPr lang="en-US" altLang="en-US" dirty="0"/>
          </a:p>
        </p:txBody>
      </p:sp>
      <p:graphicFrame>
        <p:nvGraphicFramePr>
          <p:cNvPr id="4" name="Chart 3">
            <a:extLst>
              <a:ext uri="{FF2B5EF4-FFF2-40B4-BE49-F238E27FC236}">
                <a16:creationId xmlns:a16="http://schemas.microsoft.com/office/drawing/2014/main" id="{6FE82E9C-FF50-42D2-B2AD-4CF82A46E7EC}"/>
              </a:ext>
            </a:extLst>
          </p:cNvPr>
          <p:cNvGraphicFramePr/>
          <p:nvPr>
            <p:extLst>
              <p:ext uri="{D42A27DB-BD31-4B8C-83A1-F6EECF244321}">
                <p14:modId xmlns:p14="http://schemas.microsoft.com/office/powerpoint/2010/main" val="3881588316"/>
              </p:ext>
            </p:extLst>
          </p:nvPr>
        </p:nvGraphicFramePr>
        <p:xfrm>
          <a:off x="271463" y="2045152"/>
          <a:ext cx="7886700" cy="42413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52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66AD32B-3AC8-4DDA-8B1E-F4057E2358F1}"/>
              </a:ext>
            </a:extLst>
          </p:cNvPr>
          <p:cNvGraphicFramePr>
            <a:graphicFrameLocks noGrp="1"/>
          </p:cNvGraphicFramePr>
          <p:nvPr>
            <p:extLst/>
          </p:nvPr>
        </p:nvGraphicFramePr>
        <p:xfrm>
          <a:off x="152400" y="1485900"/>
          <a:ext cx="8788395" cy="4876802"/>
        </p:xfrm>
        <a:graphic>
          <a:graphicData uri="http://schemas.openxmlformats.org/drawingml/2006/table">
            <a:tbl>
              <a:tblPr/>
              <a:tblGrid>
                <a:gridCol w="381758">
                  <a:extLst>
                    <a:ext uri="{9D8B030D-6E8A-4147-A177-3AD203B41FA5}">
                      <a16:colId xmlns:a16="http://schemas.microsoft.com/office/drawing/2014/main" val="3980457801"/>
                    </a:ext>
                  </a:extLst>
                </a:gridCol>
                <a:gridCol w="679716">
                  <a:extLst>
                    <a:ext uri="{9D8B030D-6E8A-4147-A177-3AD203B41FA5}">
                      <a16:colId xmlns:a16="http://schemas.microsoft.com/office/drawing/2014/main" val="3845167637"/>
                    </a:ext>
                  </a:extLst>
                </a:gridCol>
                <a:gridCol w="679716">
                  <a:extLst>
                    <a:ext uri="{9D8B030D-6E8A-4147-A177-3AD203B41FA5}">
                      <a16:colId xmlns:a16="http://schemas.microsoft.com/office/drawing/2014/main" val="318654070"/>
                    </a:ext>
                  </a:extLst>
                </a:gridCol>
                <a:gridCol w="623848">
                  <a:extLst>
                    <a:ext uri="{9D8B030D-6E8A-4147-A177-3AD203B41FA5}">
                      <a16:colId xmlns:a16="http://schemas.microsoft.com/office/drawing/2014/main" val="2912649535"/>
                    </a:ext>
                  </a:extLst>
                </a:gridCol>
                <a:gridCol w="42226">
                  <a:extLst>
                    <a:ext uri="{9D8B030D-6E8A-4147-A177-3AD203B41FA5}">
                      <a16:colId xmlns:a16="http://schemas.microsoft.com/office/drawing/2014/main" val="3016065613"/>
                    </a:ext>
                  </a:extLst>
                </a:gridCol>
                <a:gridCol w="707649">
                  <a:extLst>
                    <a:ext uri="{9D8B030D-6E8A-4147-A177-3AD203B41FA5}">
                      <a16:colId xmlns:a16="http://schemas.microsoft.com/office/drawing/2014/main" val="3329964265"/>
                    </a:ext>
                  </a:extLst>
                </a:gridCol>
                <a:gridCol w="707649">
                  <a:extLst>
                    <a:ext uri="{9D8B030D-6E8A-4147-A177-3AD203B41FA5}">
                      <a16:colId xmlns:a16="http://schemas.microsoft.com/office/drawing/2014/main" val="1275652225"/>
                    </a:ext>
                  </a:extLst>
                </a:gridCol>
                <a:gridCol w="707649">
                  <a:extLst>
                    <a:ext uri="{9D8B030D-6E8A-4147-A177-3AD203B41FA5}">
                      <a16:colId xmlns:a16="http://schemas.microsoft.com/office/drawing/2014/main" val="3787513640"/>
                    </a:ext>
                  </a:extLst>
                </a:gridCol>
                <a:gridCol w="42226">
                  <a:extLst>
                    <a:ext uri="{9D8B030D-6E8A-4147-A177-3AD203B41FA5}">
                      <a16:colId xmlns:a16="http://schemas.microsoft.com/office/drawing/2014/main" val="3733432397"/>
                    </a:ext>
                  </a:extLst>
                </a:gridCol>
                <a:gridCol w="679716">
                  <a:extLst>
                    <a:ext uri="{9D8B030D-6E8A-4147-A177-3AD203B41FA5}">
                      <a16:colId xmlns:a16="http://schemas.microsoft.com/office/drawing/2014/main" val="2169608817"/>
                    </a:ext>
                  </a:extLst>
                </a:gridCol>
                <a:gridCol w="679716">
                  <a:extLst>
                    <a:ext uri="{9D8B030D-6E8A-4147-A177-3AD203B41FA5}">
                      <a16:colId xmlns:a16="http://schemas.microsoft.com/office/drawing/2014/main" val="3535005635"/>
                    </a:ext>
                  </a:extLst>
                </a:gridCol>
                <a:gridCol w="689026">
                  <a:extLst>
                    <a:ext uri="{9D8B030D-6E8A-4147-A177-3AD203B41FA5}">
                      <a16:colId xmlns:a16="http://schemas.microsoft.com/office/drawing/2014/main" val="1621050676"/>
                    </a:ext>
                  </a:extLst>
                </a:gridCol>
                <a:gridCol w="42226">
                  <a:extLst>
                    <a:ext uri="{9D8B030D-6E8A-4147-A177-3AD203B41FA5}">
                      <a16:colId xmlns:a16="http://schemas.microsoft.com/office/drawing/2014/main" val="2890911889"/>
                    </a:ext>
                  </a:extLst>
                </a:gridCol>
                <a:gridCol w="716960">
                  <a:extLst>
                    <a:ext uri="{9D8B030D-6E8A-4147-A177-3AD203B41FA5}">
                      <a16:colId xmlns:a16="http://schemas.microsoft.com/office/drawing/2014/main" val="3429782024"/>
                    </a:ext>
                  </a:extLst>
                </a:gridCol>
                <a:gridCol w="716960">
                  <a:extLst>
                    <a:ext uri="{9D8B030D-6E8A-4147-A177-3AD203B41FA5}">
                      <a16:colId xmlns:a16="http://schemas.microsoft.com/office/drawing/2014/main" val="2028217425"/>
                    </a:ext>
                  </a:extLst>
                </a:gridCol>
                <a:gridCol w="691354">
                  <a:extLst>
                    <a:ext uri="{9D8B030D-6E8A-4147-A177-3AD203B41FA5}">
                      <a16:colId xmlns:a16="http://schemas.microsoft.com/office/drawing/2014/main" val="831409696"/>
                    </a:ext>
                  </a:extLst>
                </a:gridCol>
              </a:tblGrid>
              <a:tr h="188260">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a:noFill/>
                    </a:lnB>
                    <a:solidFill>
                      <a:srgbClr val="FFFFFF"/>
                    </a:solidFill>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Arial" panose="020B0604020202020204" pitchFamily="34" charset="0"/>
                        </a:rPr>
                        <a:t> </a:t>
                      </a:r>
                    </a:p>
                  </a:txBody>
                  <a:tcPr marL="6279" marR="6279" marT="62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1487955"/>
                  </a:ext>
                </a:extLst>
              </a:tr>
              <a:tr h="179294">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600" b="1" i="0" u="none" strike="noStrike" dirty="0">
                          <a:solidFill>
                            <a:srgbClr val="000000"/>
                          </a:solidFill>
                          <a:effectLst/>
                          <a:latin typeface="Arial" panose="020B0604020202020204" pitchFamily="34" charset="0"/>
                        </a:rPr>
                        <a:t>PY'16</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b"/>
                      <a:r>
                        <a:rPr lang="en-US" sz="600" b="1" i="0" u="none" strike="noStrike" dirty="0">
                          <a:solidFill>
                            <a:srgbClr val="000000"/>
                          </a:solidFill>
                          <a:effectLst/>
                          <a:latin typeface="Arial" panose="020B0604020202020204" pitchFamily="34" charset="0"/>
                        </a:rPr>
                        <a:t>PY'17</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b"/>
                      <a:r>
                        <a:rPr lang="en-US" sz="600" b="1" i="0" u="none" strike="noStrike" dirty="0">
                          <a:solidFill>
                            <a:srgbClr val="000000"/>
                          </a:solidFill>
                          <a:effectLst/>
                          <a:latin typeface="Arial" panose="020B0604020202020204" pitchFamily="34" charset="0"/>
                        </a:rPr>
                        <a:t>PY'18</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b"/>
                      <a:r>
                        <a:rPr lang="en-US" sz="600" b="1"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600" b="1" i="0" u="none" strike="noStrike" dirty="0">
                          <a:solidFill>
                            <a:srgbClr val="000000"/>
                          </a:solidFill>
                          <a:effectLst/>
                          <a:latin typeface="Arial" panose="020B0604020202020204" pitchFamily="34" charset="0"/>
                        </a:rPr>
                        <a:t>PY'16</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600" b="1" i="0" u="none" strike="noStrike" dirty="0">
                          <a:solidFill>
                            <a:srgbClr val="000000"/>
                          </a:solidFill>
                          <a:effectLst/>
                          <a:latin typeface="Arial" panose="020B0604020202020204" pitchFamily="34" charset="0"/>
                        </a:rPr>
                        <a:t>PY'17</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600" b="1" i="0" u="none" strike="noStrike" dirty="0">
                          <a:solidFill>
                            <a:srgbClr val="000000"/>
                          </a:solidFill>
                          <a:effectLst/>
                          <a:latin typeface="Arial" panose="020B0604020202020204" pitchFamily="34" charset="0"/>
                        </a:rPr>
                        <a:t>PY'18</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600" b="1"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600" b="1" i="0" u="none" strike="noStrike" dirty="0">
                          <a:solidFill>
                            <a:srgbClr val="000000"/>
                          </a:solidFill>
                          <a:effectLst/>
                          <a:latin typeface="Arial" panose="020B0604020202020204" pitchFamily="34" charset="0"/>
                        </a:rPr>
                        <a:t>PY'16</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9C9C9"/>
                    </a:solidFill>
                  </a:tcPr>
                </a:tc>
                <a:tc>
                  <a:txBody>
                    <a:bodyPr/>
                    <a:lstStyle/>
                    <a:p>
                      <a:pPr algn="ctr" fontAlgn="b"/>
                      <a:r>
                        <a:rPr lang="en-US" sz="600" b="1" i="0" u="none" strike="noStrike" dirty="0">
                          <a:solidFill>
                            <a:srgbClr val="000000"/>
                          </a:solidFill>
                          <a:effectLst/>
                          <a:latin typeface="Arial" panose="020B0604020202020204" pitchFamily="34" charset="0"/>
                        </a:rPr>
                        <a:t>PY'17</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9C9C9"/>
                    </a:solidFill>
                  </a:tcPr>
                </a:tc>
                <a:tc>
                  <a:txBody>
                    <a:bodyPr/>
                    <a:lstStyle/>
                    <a:p>
                      <a:pPr algn="ctr" fontAlgn="b"/>
                      <a:r>
                        <a:rPr lang="en-US" sz="600" b="1" i="0" u="none" strike="noStrike" dirty="0">
                          <a:solidFill>
                            <a:srgbClr val="000000"/>
                          </a:solidFill>
                          <a:effectLst/>
                          <a:latin typeface="Arial" panose="020B0604020202020204" pitchFamily="34" charset="0"/>
                        </a:rPr>
                        <a:t>PY'18</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9C9C9"/>
                    </a:solidFill>
                  </a:tcPr>
                </a:tc>
                <a:tc>
                  <a:txBody>
                    <a:bodyPr/>
                    <a:lstStyle/>
                    <a:p>
                      <a:pPr algn="ctr" fontAlgn="b"/>
                      <a:r>
                        <a:rPr lang="en-US" sz="600" b="1"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600" b="1" i="0" u="none" strike="noStrike" dirty="0">
                          <a:solidFill>
                            <a:srgbClr val="000000"/>
                          </a:solidFill>
                          <a:effectLst/>
                          <a:latin typeface="Arial" panose="020B0604020202020204" pitchFamily="34" charset="0"/>
                        </a:rPr>
                        <a:t>PY'16</a:t>
                      </a:r>
                    </a:p>
                  </a:txBody>
                  <a:tcPr marL="6279" marR="6279" marT="62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dirty="0">
                          <a:solidFill>
                            <a:srgbClr val="000000"/>
                          </a:solidFill>
                          <a:effectLst/>
                          <a:latin typeface="Arial" panose="020B0604020202020204" pitchFamily="34" charset="0"/>
                        </a:rPr>
                        <a:t>PY'17</a:t>
                      </a:r>
                    </a:p>
                  </a:txBody>
                  <a:tcPr marL="6279" marR="6279" marT="6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dirty="0">
                          <a:solidFill>
                            <a:srgbClr val="000000"/>
                          </a:solidFill>
                          <a:effectLst/>
                          <a:latin typeface="Arial" panose="020B0604020202020204" pitchFamily="34" charset="0"/>
                        </a:rPr>
                        <a:t>PY'18</a:t>
                      </a:r>
                    </a:p>
                  </a:txBody>
                  <a:tcPr marL="6279" marR="6279" marT="6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51186080"/>
                  </a:ext>
                </a:extLst>
              </a:tr>
              <a:tr h="179294">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600" b="1" i="0" u="none" strike="noStrike" dirty="0">
                          <a:solidFill>
                            <a:srgbClr val="000000"/>
                          </a:solidFill>
                          <a:effectLst/>
                          <a:latin typeface="Arial" panose="020B0604020202020204" pitchFamily="34" charset="0"/>
                        </a:rPr>
                        <a:t>Adult</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B084"/>
                    </a:solidFill>
                  </a:tcPr>
                </a:tc>
                <a:tc>
                  <a:txBody>
                    <a:bodyPr/>
                    <a:lstStyle/>
                    <a:p>
                      <a:pPr algn="ctr" fontAlgn="b"/>
                      <a:r>
                        <a:rPr lang="en-US" sz="600" b="1" i="0" u="none" strike="noStrike" dirty="0">
                          <a:solidFill>
                            <a:srgbClr val="000000"/>
                          </a:solidFill>
                          <a:effectLst/>
                          <a:latin typeface="Arial" panose="020B0604020202020204" pitchFamily="34" charset="0"/>
                        </a:rPr>
                        <a:t>Adult</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B084"/>
                    </a:solidFill>
                  </a:tcPr>
                </a:tc>
                <a:tc>
                  <a:txBody>
                    <a:bodyPr/>
                    <a:lstStyle/>
                    <a:p>
                      <a:pPr algn="ctr" fontAlgn="b"/>
                      <a:r>
                        <a:rPr lang="en-US" sz="600" b="1" i="0" u="none" strike="noStrike" dirty="0">
                          <a:solidFill>
                            <a:srgbClr val="000000"/>
                          </a:solidFill>
                          <a:effectLst/>
                          <a:latin typeface="Arial" panose="020B0604020202020204" pitchFamily="34" charset="0"/>
                        </a:rPr>
                        <a:t>Adult</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tc>
                  <a:txBody>
                    <a:bodyPr/>
                    <a:lstStyle/>
                    <a:p>
                      <a:pPr algn="ctr" fontAlgn="b"/>
                      <a:r>
                        <a:rPr lang="en-US" sz="600" b="1"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fontAlgn="b"/>
                      <a:r>
                        <a:rPr lang="en-US" sz="600" b="1" i="0" u="none" strike="noStrike" dirty="0">
                          <a:solidFill>
                            <a:srgbClr val="000000"/>
                          </a:solidFill>
                          <a:effectLst/>
                          <a:latin typeface="Arial" panose="020B0604020202020204" pitchFamily="34" charset="0"/>
                        </a:rPr>
                        <a:t>DW</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ctr" fontAlgn="b"/>
                      <a:r>
                        <a:rPr lang="en-US" sz="600" b="1" i="0" u="none" strike="noStrike" dirty="0">
                          <a:solidFill>
                            <a:srgbClr val="000000"/>
                          </a:solidFill>
                          <a:effectLst/>
                          <a:latin typeface="Arial" panose="020B0604020202020204" pitchFamily="34" charset="0"/>
                        </a:rPr>
                        <a:t>DW</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ctr" fontAlgn="b"/>
                      <a:r>
                        <a:rPr lang="en-US" sz="600" b="1" i="0" u="none" strike="noStrike" dirty="0">
                          <a:solidFill>
                            <a:srgbClr val="000000"/>
                          </a:solidFill>
                          <a:effectLst/>
                          <a:latin typeface="Arial" panose="020B0604020202020204" pitchFamily="34" charset="0"/>
                        </a:rPr>
                        <a:t>DW</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ctr" fontAlgn="b"/>
                      <a:r>
                        <a:rPr lang="en-US" sz="600" b="1"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fontAlgn="b"/>
                      <a:r>
                        <a:rPr lang="en-US" sz="600" b="1" i="0" u="none" strike="noStrike" dirty="0">
                          <a:solidFill>
                            <a:srgbClr val="000000"/>
                          </a:solidFill>
                          <a:effectLst/>
                          <a:latin typeface="Arial" panose="020B0604020202020204" pitchFamily="34" charset="0"/>
                        </a:rPr>
                        <a:t>Youth</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9C9C9"/>
                    </a:solidFill>
                  </a:tcPr>
                </a:tc>
                <a:tc>
                  <a:txBody>
                    <a:bodyPr/>
                    <a:lstStyle/>
                    <a:p>
                      <a:pPr algn="ctr" fontAlgn="b"/>
                      <a:r>
                        <a:rPr lang="en-US" sz="600" b="1" i="0" u="none" strike="noStrike" dirty="0">
                          <a:solidFill>
                            <a:srgbClr val="000000"/>
                          </a:solidFill>
                          <a:effectLst/>
                          <a:latin typeface="Arial" panose="020B0604020202020204" pitchFamily="34" charset="0"/>
                        </a:rPr>
                        <a:t>Youth</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9C9C9"/>
                    </a:solidFill>
                  </a:tcPr>
                </a:tc>
                <a:tc>
                  <a:txBody>
                    <a:bodyPr/>
                    <a:lstStyle/>
                    <a:p>
                      <a:pPr algn="ctr" fontAlgn="b"/>
                      <a:r>
                        <a:rPr lang="en-US" sz="600" b="1" i="0" u="none" strike="noStrike" dirty="0">
                          <a:solidFill>
                            <a:srgbClr val="000000"/>
                          </a:solidFill>
                          <a:effectLst/>
                          <a:latin typeface="Arial" panose="020B0604020202020204" pitchFamily="34" charset="0"/>
                        </a:rPr>
                        <a:t>Youth</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9C9C9"/>
                    </a:solidFill>
                  </a:tcPr>
                </a:tc>
                <a:tc>
                  <a:txBody>
                    <a:bodyPr/>
                    <a:lstStyle/>
                    <a:p>
                      <a:pPr algn="ctr" fontAlgn="b"/>
                      <a:r>
                        <a:rPr lang="en-US" sz="600" b="1"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fontAlgn="b"/>
                      <a:r>
                        <a:rPr lang="en-US" sz="600" b="1" i="0" u="none" strike="noStrike" dirty="0">
                          <a:solidFill>
                            <a:srgbClr val="000000"/>
                          </a:solidFill>
                          <a:effectLst/>
                          <a:latin typeface="Arial" panose="020B0604020202020204" pitchFamily="34" charset="0"/>
                        </a:rPr>
                        <a:t>Total</a:t>
                      </a:r>
                    </a:p>
                  </a:txBody>
                  <a:tcPr marL="6279" marR="6279" marT="62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dirty="0">
                          <a:solidFill>
                            <a:srgbClr val="000000"/>
                          </a:solidFill>
                          <a:effectLst/>
                          <a:latin typeface="Arial" panose="020B0604020202020204" pitchFamily="34" charset="0"/>
                        </a:rPr>
                        <a:t>Total</a:t>
                      </a:r>
                    </a:p>
                  </a:txBody>
                  <a:tcPr marL="6279" marR="6279" marT="6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dirty="0">
                          <a:solidFill>
                            <a:srgbClr val="000000"/>
                          </a:solidFill>
                          <a:effectLst/>
                          <a:latin typeface="Arial" panose="020B0604020202020204" pitchFamily="34" charset="0"/>
                        </a:rPr>
                        <a:t>Total</a:t>
                      </a:r>
                    </a:p>
                  </a:txBody>
                  <a:tcPr marL="6279" marR="6279" marT="6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5961524"/>
                  </a:ext>
                </a:extLst>
              </a:tr>
              <a:tr h="188260">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600" b="1" i="0" u="none" strike="noStrike" dirty="0">
                          <a:solidFill>
                            <a:srgbClr val="000000"/>
                          </a:solidFill>
                          <a:effectLst/>
                          <a:latin typeface="Arial" panose="020B0604020202020204" pitchFamily="34" charset="0"/>
                        </a:rPr>
                        <a:t>Allocations</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600" b="1" i="0" u="none" strike="noStrike" dirty="0">
                          <a:solidFill>
                            <a:srgbClr val="000000"/>
                          </a:solidFill>
                          <a:effectLst/>
                          <a:latin typeface="Arial" panose="020B0604020202020204" pitchFamily="34" charset="0"/>
                        </a:rPr>
                        <a:t>Allocations</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600" b="1" i="0" u="none" strike="noStrike" dirty="0">
                          <a:solidFill>
                            <a:srgbClr val="000000"/>
                          </a:solidFill>
                          <a:effectLst/>
                          <a:latin typeface="Arial" panose="020B0604020202020204" pitchFamily="34" charset="0"/>
                        </a:rPr>
                        <a:t>Allocations</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600" b="1"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600" b="1" i="0" u="none" strike="noStrike" dirty="0">
                          <a:solidFill>
                            <a:srgbClr val="000000"/>
                          </a:solidFill>
                          <a:effectLst/>
                          <a:latin typeface="Arial" panose="020B0604020202020204" pitchFamily="34" charset="0"/>
                        </a:rPr>
                        <a:t>Allocations</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600" b="1" i="0" u="none" strike="noStrike" dirty="0">
                          <a:solidFill>
                            <a:srgbClr val="000000"/>
                          </a:solidFill>
                          <a:effectLst/>
                          <a:latin typeface="Arial" panose="020B0604020202020204" pitchFamily="34" charset="0"/>
                        </a:rPr>
                        <a:t>Allocations</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600" b="1" i="0" u="none" strike="noStrike" dirty="0">
                          <a:solidFill>
                            <a:srgbClr val="000000"/>
                          </a:solidFill>
                          <a:effectLst/>
                          <a:latin typeface="Arial" panose="020B0604020202020204" pitchFamily="34" charset="0"/>
                        </a:rPr>
                        <a:t>Allocations</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600" b="1"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600" b="1" i="0" u="none" strike="noStrike" dirty="0">
                          <a:solidFill>
                            <a:srgbClr val="000000"/>
                          </a:solidFill>
                          <a:effectLst/>
                          <a:latin typeface="Arial" panose="020B0604020202020204" pitchFamily="34" charset="0"/>
                        </a:rPr>
                        <a:t>Allocation</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600" b="1" i="0" u="none" strike="noStrike" dirty="0">
                          <a:solidFill>
                            <a:srgbClr val="000000"/>
                          </a:solidFill>
                          <a:effectLst/>
                          <a:latin typeface="Arial" panose="020B0604020202020204" pitchFamily="34" charset="0"/>
                        </a:rPr>
                        <a:t>Allocation</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600" b="1" i="0" u="none" strike="noStrike" dirty="0">
                          <a:solidFill>
                            <a:srgbClr val="000000"/>
                          </a:solidFill>
                          <a:effectLst/>
                          <a:latin typeface="Arial" panose="020B0604020202020204" pitchFamily="34" charset="0"/>
                        </a:rPr>
                        <a:t>Allocation</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600" b="1"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600" b="1" i="0" u="none" strike="noStrike" dirty="0">
                          <a:solidFill>
                            <a:srgbClr val="000000"/>
                          </a:solidFill>
                          <a:effectLst/>
                          <a:latin typeface="Arial" panose="020B0604020202020204" pitchFamily="34" charset="0"/>
                        </a:rPr>
                        <a:t>Allocations</a:t>
                      </a:r>
                    </a:p>
                  </a:txBody>
                  <a:tcPr marL="6279" marR="6279" marT="6279"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solidFill>
                            <a:srgbClr val="000000"/>
                          </a:solidFill>
                          <a:effectLst/>
                          <a:latin typeface="Arial" panose="020B0604020202020204" pitchFamily="34" charset="0"/>
                        </a:rPr>
                        <a:t>Allocations</a:t>
                      </a:r>
                    </a:p>
                  </a:txBody>
                  <a:tcPr marL="6279" marR="6279" marT="6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solidFill>
                            <a:srgbClr val="000000"/>
                          </a:solidFill>
                          <a:effectLst/>
                          <a:latin typeface="Arial" panose="020B0604020202020204" pitchFamily="34" charset="0"/>
                        </a:rPr>
                        <a:t>Allocations</a:t>
                      </a:r>
                    </a:p>
                  </a:txBody>
                  <a:tcPr marL="6279" marR="6279" marT="6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819402"/>
                  </a:ext>
                </a:extLst>
              </a:tr>
              <a:tr h="179294">
                <a:tc>
                  <a:txBody>
                    <a:bodyPr/>
                    <a:lstStyle/>
                    <a:p>
                      <a:pPr algn="l" fontAlgn="b"/>
                      <a:r>
                        <a:rPr lang="en-US" sz="600" b="1" i="0" u="none" strike="noStrike" dirty="0">
                          <a:solidFill>
                            <a:srgbClr val="000000"/>
                          </a:solidFill>
                          <a:effectLst/>
                          <a:latin typeface="Arial" panose="020B0604020202020204" pitchFamily="34" charset="0"/>
                        </a:rPr>
                        <a:t>LWIA 1</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1,326,864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1,625,811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1,537,041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1,497,643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1,558,510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2,105,402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1,363,309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1,669,961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1,618,824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$4,187,816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$4,854,282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$5,261,267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6386935"/>
                  </a:ext>
                </a:extLst>
              </a:tr>
              <a:tr h="179294">
                <a:tc>
                  <a:txBody>
                    <a:bodyPr/>
                    <a:lstStyle/>
                    <a:p>
                      <a:pPr algn="l" fontAlgn="b"/>
                      <a:r>
                        <a:rPr lang="en-US" sz="600" b="1" i="0" u="none" strike="noStrike" dirty="0">
                          <a:solidFill>
                            <a:srgbClr val="000000"/>
                          </a:solidFill>
                          <a:effectLst/>
                          <a:latin typeface="Arial" panose="020B0604020202020204" pitchFamily="34" charset="0"/>
                        </a:rPr>
                        <a:t>LWIA 2</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567,423</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593,860</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526,984</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691,490</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712,416</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662,164</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578,658</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604,961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535,189</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$1,837,571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$1,911,237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$1,724,337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8934508"/>
                  </a:ext>
                </a:extLst>
              </a:tr>
              <a:tr h="179294">
                <a:tc>
                  <a:txBody>
                    <a:bodyPr/>
                    <a:lstStyle/>
                    <a:p>
                      <a:pPr algn="l" fontAlgn="b"/>
                      <a:r>
                        <a:rPr lang="en-US" sz="600" b="1" i="0" u="none" strike="noStrike" dirty="0">
                          <a:solidFill>
                            <a:srgbClr val="000000"/>
                          </a:solidFill>
                          <a:effectLst/>
                          <a:latin typeface="Arial" panose="020B0604020202020204" pitchFamily="34" charset="0"/>
                        </a:rPr>
                        <a:t>LWIA 3</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1,173,569</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1,418,716</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1,499,087</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1,481,736</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1,858,639</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1,990,780</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1,212,473</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1,469,096</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1,541,948</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$3,867,778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$4,746,451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$5,031,815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2919706"/>
                  </a:ext>
                </a:extLst>
              </a:tr>
              <a:tr h="179294">
                <a:tc>
                  <a:txBody>
                    <a:bodyPr/>
                    <a:lstStyle/>
                    <a:p>
                      <a:pPr algn="l" fontAlgn="b"/>
                      <a:r>
                        <a:rPr lang="en-US" sz="600" b="1" i="0" u="none" strike="noStrike" dirty="0">
                          <a:solidFill>
                            <a:srgbClr val="000000"/>
                          </a:solidFill>
                          <a:effectLst/>
                          <a:latin typeface="Arial" panose="020B0604020202020204" pitchFamily="34" charset="0"/>
                        </a:rPr>
                        <a:t>LWIA 4</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829,769</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1,019,375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913,616</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1,373,973</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1,696,765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1,389,959</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844,221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1,041,405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908,234</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$3,047,963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$3,757,545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$3,211,809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6324184"/>
                  </a:ext>
                </a:extLst>
              </a:tr>
              <a:tr h="179294">
                <a:tc>
                  <a:txBody>
                    <a:bodyPr/>
                    <a:lstStyle/>
                    <a:p>
                      <a:pPr algn="l" fontAlgn="b"/>
                      <a:r>
                        <a:rPr lang="en-US" sz="600" b="1" i="0" u="none" strike="noStrike" dirty="0">
                          <a:solidFill>
                            <a:srgbClr val="000000"/>
                          </a:solidFill>
                          <a:effectLst/>
                          <a:latin typeface="Arial" panose="020B0604020202020204" pitchFamily="34" charset="0"/>
                        </a:rPr>
                        <a:t>LWIA 5</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1,567,153</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1,853,812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1,673,333</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1,642,406</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2,172,492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1,811,700</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1,804,802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2,127,074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1,898,620</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$5,014,361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$6,153,378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$5,383,653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782350"/>
                  </a:ext>
                </a:extLst>
              </a:tr>
              <a:tr h="179294">
                <a:tc>
                  <a:txBody>
                    <a:bodyPr/>
                    <a:lstStyle/>
                    <a:p>
                      <a:pPr algn="l" fontAlgn="b"/>
                      <a:r>
                        <a:rPr lang="en-US" sz="600" b="1" i="0" u="none" strike="noStrike" dirty="0">
                          <a:solidFill>
                            <a:srgbClr val="000000"/>
                          </a:solidFill>
                          <a:effectLst/>
                          <a:latin typeface="Arial" panose="020B0604020202020204" pitchFamily="34" charset="0"/>
                        </a:rPr>
                        <a:t>LWIA 6</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1,472,240</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1,561,547</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1,376,148</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2,331,712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2,152,997</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2,057,528</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1,600,941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1,698,394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1,491,165</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$5,404,893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$5,412,938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$4,924,841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0090491"/>
                  </a:ext>
                </a:extLst>
              </a:tr>
              <a:tr h="179294">
                <a:tc>
                  <a:txBody>
                    <a:bodyPr/>
                    <a:lstStyle/>
                    <a:p>
                      <a:pPr algn="l" fontAlgn="b"/>
                      <a:r>
                        <a:rPr lang="en-US" sz="600" b="1" i="0" u="none" strike="noStrike" dirty="0">
                          <a:solidFill>
                            <a:srgbClr val="000000"/>
                          </a:solidFill>
                          <a:effectLst/>
                          <a:latin typeface="Arial" panose="020B0604020202020204" pitchFamily="34" charset="0"/>
                        </a:rPr>
                        <a:t>LWIA 7</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15,330,752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16,374,445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16,044,835</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14,992,951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17,712,553</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17,365,872</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15,740,116</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16,778,774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16,532,089</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$46,063,819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$50,865,772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$49,942,796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3373289"/>
                  </a:ext>
                </a:extLst>
              </a:tr>
              <a:tr h="179294">
                <a:tc>
                  <a:txBody>
                    <a:bodyPr/>
                    <a:lstStyle/>
                    <a:p>
                      <a:pPr algn="l" fontAlgn="b"/>
                      <a:r>
                        <a:rPr lang="en-US" sz="600" b="1" i="0" u="none" strike="noStrike" dirty="0">
                          <a:solidFill>
                            <a:srgbClr val="000000"/>
                          </a:solidFill>
                          <a:effectLst/>
                          <a:latin typeface="Arial" panose="020B0604020202020204" pitchFamily="34" charset="0"/>
                        </a:rPr>
                        <a:t>LWIA 10</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1,642,465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1,679,212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1,621,151</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2,258,026</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2,607,279</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2,275,360</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1,736,848</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1,774,341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1,676,645</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$5,637,339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$6,060,832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$5,573,156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1388907"/>
                  </a:ext>
                </a:extLst>
              </a:tr>
              <a:tr h="179294">
                <a:tc>
                  <a:txBody>
                    <a:bodyPr/>
                    <a:lstStyle/>
                    <a:p>
                      <a:pPr algn="l" fontAlgn="b"/>
                      <a:r>
                        <a:rPr lang="en-US" sz="600" b="1" i="0" u="none" strike="noStrike" dirty="0">
                          <a:solidFill>
                            <a:srgbClr val="000000"/>
                          </a:solidFill>
                          <a:effectLst/>
                          <a:latin typeface="Arial" panose="020B0604020202020204" pitchFamily="34" charset="0"/>
                        </a:rPr>
                        <a:t>LWIA 11</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576,218</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670,531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624,281</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820,918</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997,924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845,198</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597,664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696,179</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634,228</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$1,994,800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$2,364,634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$2,103,707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2634817"/>
                  </a:ext>
                </a:extLst>
              </a:tr>
              <a:tr h="179294">
                <a:tc>
                  <a:txBody>
                    <a:bodyPr/>
                    <a:lstStyle/>
                    <a:p>
                      <a:pPr algn="l" fontAlgn="b"/>
                      <a:r>
                        <a:rPr lang="en-US" sz="600" b="1" i="0" u="none" strike="noStrike" dirty="0">
                          <a:solidFill>
                            <a:srgbClr val="000000"/>
                          </a:solidFill>
                          <a:effectLst/>
                          <a:latin typeface="Arial" panose="020B0604020202020204" pitchFamily="34" charset="0"/>
                        </a:rPr>
                        <a:t>LWIA 13</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536,429</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675,406</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625,685</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925,295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1,020,002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885,182</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549,760</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695,214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675,526</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$2,011,484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$2,451,322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$1,931,458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3238161"/>
                  </a:ext>
                </a:extLst>
              </a:tr>
              <a:tr h="179294">
                <a:tc>
                  <a:txBody>
                    <a:bodyPr/>
                    <a:lstStyle/>
                    <a:p>
                      <a:pPr algn="l" fontAlgn="b"/>
                      <a:r>
                        <a:rPr lang="en-US" sz="600" b="1" i="0" u="none" strike="noStrike" dirty="0">
                          <a:solidFill>
                            <a:srgbClr val="000000"/>
                          </a:solidFill>
                          <a:effectLst/>
                          <a:latin typeface="Arial" panose="020B0604020202020204" pitchFamily="34" charset="0"/>
                        </a:rPr>
                        <a:t>LWIA 14</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528,268</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672,165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541,480</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686,791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991,541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754,255</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626,361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787,616</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635,723</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$1,841,420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$6,944,046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$6,529,213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7347860"/>
                  </a:ext>
                </a:extLst>
              </a:tr>
              <a:tr h="179294">
                <a:tc>
                  <a:txBody>
                    <a:bodyPr/>
                    <a:lstStyle/>
                    <a:p>
                      <a:pPr algn="l" fontAlgn="b"/>
                      <a:r>
                        <a:rPr lang="en-US" sz="600" b="1" i="0" u="none" strike="noStrike" dirty="0">
                          <a:solidFill>
                            <a:srgbClr val="000000"/>
                          </a:solidFill>
                          <a:effectLst/>
                          <a:latin typeface="Arial" panose="020B0604020202020204" pitchFamily="34" charset="0"/>
                        </a:rPr>
                        <a:t>LWIA 15</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1,388,788</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1,808,032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1,762,827</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2,528,855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2,938,931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2,666,196</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1,720,385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2,197,083</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2,100,190</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$5,638,028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$6,944,046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$6,529,213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8172947"/>
                  </a:ext>
                </a:extLst>
              </a:tr>
              <a:tr h="179294">
                <a:tc>
                  <a:txBody>
                    <a:bodyPr/>
                    <a:lstStyle/>
                    <a:p>
                      <a:pPr algn="l" fontAlgn="b"/>
                      <a:r>
                        <a:rPr lang="en-US" sz="600" b="1" i="0" u="none" strike="noStrike" dirty="0">
                          <a:solidFill>
                            <a:srgbClr val="000000"/>
                          </a:solidFill>
                          <a:effectLst/>
                          <a:latin typeface="Arial" panose="020B0604020202020204" pitchFamily="34" charset="0"/>
                        </a:rPr>
                        <a:t>LWIA 17</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543,738</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680,628</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651,620</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508,421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682,643</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548,009</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949,554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1,141,282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1,123,503</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$2,001,713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$2,504,553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$2,323,132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1897073"/>
                  </a:ext>
                </a:extLst>
              </a:tr>
              <a:tr h="179294">
                <a:tc>
                  <a:txBody>
                    <a:bodyPr/>
                    <a:lstStyle/>
                    <a:p>
                      <a:pPr algn="l" fontAlgn="b"/>
                      <a:r>
                        <a:rPr lang="en-US" sz="600" b="1" i="0" u="none" strike="noStrike" dirty="0">
                          <a:solidFill>
                            <a:srgbClr val="000000"/>
                          </a:solidFill>
                          <a:effectLst/>
                          <a:latin typeface="Arial" panose="020B0604020202020204" pitchFamily="34" charset="0"/>
                        </a:rPr>
                        <a:t>LWIA 18</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252,085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312,321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306,973</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338,022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432,750</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408,491</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273,105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337,885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306,568</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$863,212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$1,082,956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$1,022,032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8601411"/>
                  </a:ext>
                </a:extLst>
              </a:tr>
              <a:tr h="179294">
                <a:tc>
                  <a:txBody>
                    <a:bodyPr/>
                    <a:lstStyle/>
                    <a:p>
                      <a:pPr algn="l" fontAlgn="b"/>
                      <a:r>
                        <a:rPr lang="en-US" sz="600" b="1" i="0" u="none" strike="noStrike" dirty="0">
                          <a:solidFill>
                            <a:srgbClr val="000000"/>
                          </a:solidFill>
                          <a:effectLst/>
                          <a:latin typeface="Arial" panose="020B0604020202020204" pitchFamily="34" charset="0"/>
                        </a:rPr>
                        <a:t>LWIA 19</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362,916</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434,319</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409,652</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575,594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637,234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551,772</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396,422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473,739</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428,523</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$1,334,932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$1,545,292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$1,389,947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3712366"/>
                  </a:ext>
                </a:extLst>
              </a:tr>
              <a:tr h="179294">
                <a:tc>
                  <a:txBody>
                    <a:bodyPr/>
                    <a:lstStyle/>
                    <a:p>
                      <a:pPr algn="l" fontAlgn="b"/>
                      <a:r>
                        <a:rPr lang="en-US" sz="600" b="1" i="0" u="none" strike="noStrike" dirty="0">
                          <a:solidFill>
                            <a:srgbClr val="000000"/>
                          </a:solidFill>
                          <a:effectLst/>
                          <a:latin typeface="Arial" panose="020B0604020202020204" pitchFamily="34" charset="0"/>
                        </a:rPr>
                        <a:t>LWIA 20</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687,749</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820,894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768,287</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876,429</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1,141,468</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911,153</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665,468</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799,066</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814,729</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$2,229,646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$2,761,428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$2,494,169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9666817"/>
                  </a:ext>
                </a:extLst>
              </a:tr>
              <a:tr h="179294">
                <a:tc>
                  <a:txBody>
                    <a:bodyPr/>
                    <a:lstStyle/>
                    <a:p>
                      <a:pPr algn="l" fontAlgn="b"/>
                      <a:r>
                        <a:rPr lang="en-US" sz="600" b="1" i="0" u="none" strike="noStrike" dirty="0">
                          <a:solidFill>
                            <a:srgbClr val="000000"/>
                          </a:solidFill>
                          <a:effectLst/>
                          <a:latin typeface="Arial" panose="020B0604020202020204" pitchFamily="34" charset="0"/>
                        </a:rPr>
                        <a:t>LWIA 21</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466,900</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561,378</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464,633</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584,316</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755,432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605,150</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500,186</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601,232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495,883</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$1,551,402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$1,918,042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$1,565,666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6690557"/>
                  </a:ext>
                </a:extLst>
              </a:tr>
              <a:tr h="179294">
                <a:tc>
                  <a:txBody>
                    <a:bodyPr/>
                    <a:lstStyle/>
                    <a:p>
                      <a:pPr algn="l" fontAlgn="b"/>
                      <a:r>
                        <a:rPr lang="en-US" sz="600" b="1" i="0" u="none" strike="noStrike" dirty="0">
                          <a:solidFill>
                            <a:srgbClr val="000000"/>
                          </a:solidFill>
                          <a:effectLst/>
                          <a:latin typeface="Arial" panose="020B0604020202020204" pitchFamily="34" charset="0"/>
                        </a:rPr>
                        <a:t>LWIA 22</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680,691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835,440</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713,634</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551,407</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1,163,777</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758,070</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767,014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937,140</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766,863</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$1,999,112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$2,936,357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$2,238,567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356203"/>
                  </a:ext>
                </a:extLst>
              </a:tr>
              <a:tr h="179294">
                <a:tc>
                  <a:txBody>
                    <a:bodyPr/>
                    <a:lstStyle/>
                    <a:p>
                      <a:pPr algn="l" fontAlgn="b"/>
                      <a:r>
                        <a:rPr lang="en-US" sz="600" b="1" i="0" u="none" strike="noStrike" dirty="0">
                          <a:solidFill>
                            <a:srgbClr val="000000"/>
                          </a:solidFill>
                          <a:effectLst/>
                          <a:latin typeface="Arial" panose="020B0604020202020204" pitchFamily="34" charset="0"/>
                        </a:rPr>
                        <a:t>LWIA 23</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739,085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923,822</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824,486</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1,164,844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1,463,563</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1,188,790</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875,900</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1,083,769</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881,502</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$2,779,829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$3,471,154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$2,894,778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2906197"/>
                  </a:ext>
                </a:extLst>
              </a:tr>
              <a:tr h="179294">
                <a:tc>
                  <a:txBody>
                    <a:bodyPr/>
                    <a:lstStyle/>
                    <a:p>
                      <a:pPr algn="l" fontAlgn="b"/>
                      <a:r>
                        <a:rPr lang="en-US" sz="600" b="1" i="0" u="none" strike="noStrike" dirty="0">
                          <a:solidFill>
                            <a:srgbClr val="000000"/>
                          </a:solidFill>
                          <a:effectLst/>
                          <a:latin typeface="Arial" panose="020B0604020202020204" pitchFamily="34" charset="0"/>
                        </a:rPr>
                        <a:t>LWIA 24</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987,365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1,133,183</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979,498</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1,106,510</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1,404,915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1,160,041</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975,570</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1,121,540</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945,462</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$3,069,445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$3,659,638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$3,085,001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181684"/>
                  </a:ext>
                </a:extLst>
              </a:tr>
              <a:tr h="179294">
                <a:tc>
                  <a:txBody>
                    <a:bodyPr/>
                    <a:lstStyle/>
                    <a:p>
                      <a:pPr algn="l" fontAlgn="b"/>
                      <a:r>
                        <a:rPr lang="en-US" sz="600" b="1" i="0" u="none" strike="noStrike" dirty="0">
                          <a:solidFill>
                            <a:srgbClr val="000000"/>
                          </a:solidFill>
                          <a:effectLst/>
                          <a:latin typeface="Arial" panose="020B0604020202020204" pitchFamily="34" charset="0"/>
                        </a:rPr>
                        <a:t>LWIA 25</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699,600</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864,564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754,257</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752,211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1,014,327</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840,586</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783,921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964,533</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829,018</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$2,235,732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$2,843,424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$2,423,861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0171762"/>
                  </a:ext>
                </a:extLst>
              </a:tr>
              <a:tr h="188260">
                <a:tc>
                  <a:txBody>
                    <a:bodyPr/>
                    <a:lstStyle/>
                    <a:p>
                      <a:pPr algn="l" fontAlgn="b"/>
                      <a:r>
                        <a:rPr lang="en-US" sz="600" b="1" i="0" u="none" strike="noStrike" dirty="0">
                          <a:solidFill>
                            <a:srgbClr val="000000"/>
                          </a:solidFill>
                          <a:effectLst/>
                          <a:latin typeface="Arial" panose="020B0604020202020204" pitchFamily="34" charset="0"/>
                        </a:rPr>
                        <a:t>LWIA 26</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468,371</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629,295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579,113</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564,037</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951,575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676,369</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440,294</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604,575</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551,492</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0" i="0" u="none" strike="noStrike" dirty="0">
                          <a:solidFill>
                            <a:srgbClr val="000000"/>
                          </a:solidFill>
                          <a:effectLst/>
                          <a:latin typeface="Arial" panose="020B0604020202020204" pitchFamily="34" charset="0"/>
                        </a:rPr>
                        <a:t>$1,472,702 </a:t>
                      </a:r>
                    </a:p>
                  </a:txBody>
                  <a:tcPr marL="6279" marR="6279" marT="62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$2,185,445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00"/>
                          </a:solidFill>
                          <a:effectLst/>
                          <a:latin typeface="Arial" panose="020B0604020202020204" pitchFamily="34" charset="0"/>
                        </a:rPr>
                        <a:t>$1,806,974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3937811"/>
                  </a:ext>
                </a:extLst>
              </a:tr>
              <a:tr h="188260">
                <a:tc>
                  <a:txBody>
                    <a:bodyPr/>
                    <a:lstStyle/>
                    <a:p>
                      <a:pPr algn="l" fontAlgn="b"/>
                      <a:r>
                        <a:rPr lang="en-US" sz="600" b="1" i="0" u="none" strike="noStrike" dirty="0">
                          <a:solidFill>
                            <a:srgbClr val="000000"/>
                          </a:solidFill>
                          <a:effectLst/>
                          <a:latin typeface="Arial" panose="020B0604020202020204" pitchFamily="34" charset="0"/>
                        </a:rPr>
                        <a:t>TOTAL</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1" i="0" u="none" strike="noStrike" dirty="0">
                          <a:solidFill>
                            <a:srgbClr val="000000"/>
                          </a:solidFill>
                          <a:effectLst/>
                          <a:latin typeface="Arial" panose="020B0604020202020204" pitchFamily="34" charset="0"/>
                        </a:rPr>
                        <a:t>$32,828,438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600" b="1" i="0" u="none" strike="noStrike" dirty="0">
                          <a:solidFill>
                            <a:srgbClr val="000000"/>
                          </a:solidFill>
                          <a:effectLst/>
                          <a:latin typeface="Arial" panose="020B0604020202020204" pitchFamily="34" charset="0"/>
                        </a:rPr>
                        <a:t>$37,148,756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600" b="1" i="0" u="none" strike="noStrike" dirty="0">
                          <a:solidFill>
                            <a:srgbClr val="000000"/>
                          </a:solidFill>
                          <a:effectLst/>
                          <a:latin typeface="Arial" panose="020B0604020202020204" pitchFamily="34" charset="0"/>
                        </a:rPr>
                        <a:t>$35,198,621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600" b="1"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1" i="0" u="none" strike="noStrike" dirty="0">
                          <a:solidFill>
                            <a:srgbClr val="000000"/>
                          </a:solidFill>
                          <a:effectLst/>
                          <a:latin typeface="Arial" panose="020B0604020202020204" pitchFamily="34" charset="0"/>
                        </a:rPr>
                        <a:t>$38,253,587</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600" b="1" i="0" u="none" strike="noStrike" dirty="0">
                          <a:solidFill>
                            <a:srgbClr val="000000"/>
                          </a:solidFill>
                          <a:effectLst/>
                          <a:latin typeface="Arial" panose="020B0604020202020204" pitchFamily="34" charset="0"/>
                        </a:rPr>
                        <a:t>$46,067,733</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600" b="1" i="0" u="none" strike="noStrike" dirty="0">
                          <a:solidFill>
                            <a:srgbClr val="000000"/>
                          </a:solidFill>
                          <a:effectLst/>
                          <a:latin typeface="Arial" panose="020B0604020202020204" pitchFamily="34" charset="0"/>
                        </a:rPr>
                        <a:t>$42,458,027</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1"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1" i="0" u="none" strike="noStrike" dirty="0">
                          <a:solidFill>
                            <a:srgbClr val="000000"/>
                          </a:solidFill>
                          <a:effectLst/>
                          <a:latin typeface="Arial" panose="020B0604020202020204" pitchFamily="34" charset="0"/>
                        </a:rPr>
                        <a:t>$35,002,972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r" fontAlgn="b"/>
                      <a:r>
                        <a:rPr lang="en-US" sz="600" b="1" i="0" u="none" strike="noStrike" dirty="0">
                          <a:solidFill>
                            <a:srgbClr val="000000"/>
                          </a:solidFill>
                          <a:effectLst/>
                          <a:latin typeface="Arial" panose="020B0604020202020204" pitchFamily="34" charset="0"/>
                        </a:rPr>
                        <a:t>$39,604,859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r" fontAlgn="b"/>
                      <a:r>
                        <a:rPr lang="en-US" sz="600" b="1" i="0" u="none" strike="noStrike" dirty="0">
                          <a:solidFill>
                            <a:srgbClr val="000000"/>
                          </a:solidFill>
                          <a:effectLst/>
                          <a:latin typeface="Arial" panose="020B0604020202020204" pitchFamily="34" charset="0"/>
                        </a:rPr>
                        <a:t>$37,391,924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l" fontAlgn="b"/>
                      <a:r>
                        <a:rPr lang="en-US" sz="600" b="1" i="0" u="none" strike="noStrike" dirty="0">
                          <a:solidFill>
                            <a:srgbClr val="000000"/>
                          </a:solidFill>
                          <a:effectLst/>
                          <a:latin typeface="Arial" panose="020B0604020202020204" pitchFamily="34" charset="0"/>
                        </a:rPr>
                        <a:t> </a:t>
                      </a:r>
                    </a:p>
                  </a:txBody>
                  <a:tcPr marL="6279" marR="6279" marT="6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r>
                        <a:rPr lang="en-US" sz="600" b="1" i="0" u="none" strike="noStrike" dirty="0">
                          <a:solidFill>
                            <a:srgbClr val="000000"/>
                          </a:solidFill>
                          <a:effectLst/>
                          <a:latin typeface="Arial" panose="020B0604020202020204" pitchFamily="34" charset="0"/>
                        </a:rPr>
                        <a:t>$106,084,997 </a:t>
                      </a:r>
                    </a:p>
                  </a:txBody>
                  <a:tcPr marL="6279" marR="6279" marT="6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1" i="0" u="none" strike="noStrike" dirty="0">
                          <a:solidFill>
                            <a:srgbClr val="000000"/>
                          </a:solidFill>
                          <a:effectLst/>
                          <a:latin typeface="Arial" panose="020B0604020202020204" pitchFamily="34" charset="0"/>
                        </a:rPr>
                        <a:t>$122,821,348 </a:t>
                      </a:r>
                    </a:p>
                  </a:txBody>
                  <a:tcPr marL="6279" marR="6279" marT="6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1" i="0" u="none" strike="noStrike" dirty="0">
                          <a:solidFill>
                            <a:srgbClr val="000000"/>
                          </a:solidFill>
                          <a:effectLst/>
                          <a:latin typeface="Arial" panose="020B0604020202020204" pitchFamily="34" charset="0"/>
                        </a:rPr>
                        <a:t>$115,048,572 </a:t>
                      </a:r>
                    </a:p>
                  </a:txBody>
                  <a:tcPr marL="6279" marR="6279" marT="6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9929859"/>
                  </a:ext>
                </a:extLst>
              </a:tr>
            </a:tbl>
          </a:graphicData>
        </a:graphic>
      </p:graphicFrame>
      <p:sp>
        <p:nvSpPr>
          <p:cNvPr id="3" name="Title 1">
            <a:extLst>
              <a:ext uri="{FF2B5EF4-FFF2-40B4-BE49-F238E27FC236}">
                <a16:creationId xmlns:a16="http://schemas.microsoft.com/office/drawing/2014/main" id="{A5EA1C9D-1E59-4047-A2D5-1FF0949E0540}"/>
              </a:ext>
            </a:extLst>
          </p:cNvPr>
          <p:cNvSpPr>
            <a:spLocks noGrp="1"/>
          </p:cNvSpPr>
          <p:nvPr>
            <p:ph type="title"/>
          </p:nvPr>
        </p:nvSpPr>
        <p:spPr>
          <a:xfrm>
            <a:off x="350858" y="1126196"/>
            <a:ext cx="5712107" cy="45719"/>
          </a:xfrm>
        </p:spPr>
        <p:txBody>
          <a:bodyPr>
            <a:normAutofit fontScale="90000"/>
          </a:bodyPr>
          <a:lstStyle/>
          <a:p>
            <a:r>
              <a:rPr lang="en-US" altLang="en-US" sz="3100" dirty="0">
                <a:solidFill>
                  <a:srgbClr val="FFFFFF"/>
                </a:solidFill>
              </a:rPr>
              <a:t>WIOA Title I Formula Grants </a:t>
            </a:r>
            <a:br>
              <a:rPr lang="en-US" altLang="en-US" sz="3100" dirty="0">
                <a:solidFill>
                  <a:srgbClr val="FFFFFF"/>
                </a:solidFill>
              </a:rPr>
            </a:br>
            <a:r>
              <a:rPr lang="en-US" altLang="en-US" sz="3100" dirty="0">
                <a:solidFill>
                  <a:srgbClr val="FFFFFF"/>
                </a:solidFill>
              </a:rPr>
              <a:t>(PY16-PY18)</a:t>
            </a:r>
            <a:br>
              <a:rPr lang="en-US" sz="4000" dirty="0">
                <a:solidFill>
                  <a:srgbClr val="FFFFFF"/>
                </a:solidFill>
              </a:rPr>
            </a:br>
            <a:endParaRPr lang="en-US" dirty="0"/>
          </a:p>
        </p:txBody>
      </p:sp>
      <p:sp>
        <p:nvSpPr>
          <p:cNvPr id="2" name="Slide Number Placeholder 1">
            <a:extLst>
              <a:ext uri="{FF2B5EF4-FFF2-40B4-BE49-F238E27FC236}">
                <a16:creationId xmlns:a16="http://schemas.microsoft.com/office/drawing/2014/main" id="{02EC8B49-3CAB-4B9F-BD59-2995F8087E98}"/>
              </a:ext>
            </a:extLst>
          </p:cNvPr>
          <p:cNvSpPr>
            <a:spLocks noGrp="1"/>
          </p:cNvSpPr>
          <p:nvPr>
            <p:ph type="sldNum" sz="quarter" idx="12"/>
          </p:nvPr>
        </p:nvSpPr>
        <p:spPr/>
        <p:txBody>
          <a:bodyPr/>
          <a:lstStyle/>
          <a:p>
            <a:fld id="{62E03C93-A8B5-5E4D-ADDE-FACFC10B3CD1}" type="slidenum">
              <a:rPr lang="en-US" smtClean="0"/>
              <a:pPr/>
              <a:t>24</a:t>
            </a:fld>
            <a:endParaRPr lang="en-US" dirty="0"/>
          </a:p>
        </p:txBody>
      </p:sp>
    </p:spTree>
    <p:extLst>
      <p:ext uri="{BB962C8B-B14F-4D97-AF65-F5344CB8AC3E}">
        <p14:creationId xmlns:p14="http://schemas.microsoft.com/office/powerpoint/2010/main" val="4259504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Estimated  Title I Fiscal </a:t>
            </a:r>
            <a:br>
              <a:rPr lang="en-US" sz="3600" dirty="0"/>
            </a:br>
            <a:r>
              <a:rPr lang="en-US" sz="3600" dirty="0"/>
              <a:t>Impact on Counties </a:t>
            </a:r>
          </a:p>
        </p:txBody>
      </p:sp>
      <p:graphicFrame>
        <p:nvGraphicFramePr>
          <p:cNvPr id="9" name="Table 8"/>
          <p:cNvGraphicFramePr>
            <a:graphicFrameLocks noGrp="1"/>
          </p:cNvGraphicFramePr>
          <p:nvPr>
            <p:extLst/>
          </p:nvPr>
        </p:nvGraphicFramePr>
        <p:xfrm>
          <a:off x="628650" y="2285997"/>
          <a:ext cx="7963557" cy="3294998"/>
        </p:xfrm>
        <a:graphic>
          <a:graphicData uri="http://schemas.openxmlformats.org/drawingml/2006/table">
            <a:tbl>
              <a:tblPr/>
              <a:tblGrid>
                <a:gridCol w="1248505">
                  <a:extLst>
                    <a:ext uri="{9D8B030D-6E8A-4147-A177-3AD203B41FA5}">
                      <a16:colId xmlns:a16="http://schemas.microsoft.com/office/drawing/2014/main" val="20000"/>
                    </a:ext>
                  </a:extLst>
                </a:gridCol>
                <a:gridCol w="1699354">
                  <a:extLst>
                    <a:ext uri="{9D8B030D-6E8A-4147-A177-3AD203B41FA5}">
                      <a16:colId xmlns:a16="http://schemas.microsoft.com/office/drawing/2014/main" val="20001"/>
                    </a:ext>
                  </a:extLst>
                </a:gridCol>
                <a:gridCol w="1820737">
                  <a:extLst>
                    <a:ext uri="{9D8B030D-6E8A-4147-A177-3AD203B41FA5}">
                      <a16:colId xmlns:a16="http://schemas.microsoft.com/office/drawing/2014/main" val="20002"/>
                    </a:ext>
                  </a:extLst>
                </a:gridCol>
                <a:gridCol w="1807732">
                  <a:extLst>
                    <a:ext uri="{9D8B030D-6E8A-4147-A177-3AD203B41FA5}">
                      <a16:colId xmlns:a16="http://schemas.microsoft.com/office/drawing/2014/main" val="20003"/>
                    </a:ext>
                  </a:extLst>
                </a:gridCol>
                <a:gridCol w="1387229">
                  <a:extLst>
                    <a:ext uri="{9D8B030D-6E8A-4147-A177-3AD203B41FA5}">
                      <a16:colId xmlns:a16="http://schemas.microsoft.com/office/drawing/2014/main" val="20004"/>
                    </a:ext>
                  </a:extLst>
                </a:gridCol>
              </a:tblGrid>
              <a:tr h="470714">
                <a:tc>
                  <a:txBody>
                    <a:bodyPr/>
                    <a:lstStyle/>
                    <a:p>
                      <a:pPr algn="l" fontAlgn="b"/>
                      <a:r>
                        <a:rPr lang="en-US" sz="1400" b="0" i="0" u="none" strike="noStrike" dirty="0">
                          <a:solidFill>
                            <a:srgbClr val="000000"/>
                          </a:solidFill>
                          <a:effectLst/>
                          <a:latin typeface="Calibri"/>
                        </a:rPr>
                        <a:t>COUNTY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LOCAL AREA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CURRENT ALIGNMENT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PROPOSED ALIGNMENT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CHANGE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0714">
                <a:tc>
                  <a:txBody>
                    <a:bodyPr/>
                    <a:lstStyle/>
                    <a:p>
                      <a:pPr algn="l" fontAlgn="b"/>
                      <a:r>
                        <a:rPr lang="en-US" sz="1400" b="0" i="0" u="none" strike="noStrike" dirty="0">
                          <a:solidFill>
                            <a:srgbClr val="000000"/>
                          </a:solidFill>
                          <a:effectLst/>
                          <a:latin typeface="Calibri"/>
                        </a:rPr>
                        <a:t>Ogle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400" b="0" i="0" u="none" strike="noStrike">
                          <a:solidFill>
                            <a:srgbClr val="000000"/>
                          </a:solidFill>
                          <a:effectLst/>
                          <a:latin typeface="Calibri"/>
                        </a:rPr>
                        <a:t>LWIA 4 to LWIA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                         587,580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                         604,828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                17,248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0714">
                <a:tc>
                  <a:txBody>
                    <a:bodyPr/>
                    <a:lstStyle/>
                    <a:p>
                      <a:pPr algn="l" fontAlgn="b"/>
                      <a:r>
                        <a:rPr lang="en-US" sz="1400" b="0" i="0" u="none" strike="noStrike" dirty="0">
                          <a:solidFill>
                            <a:srgbClr val="000000"/>
                          </a:solidFill>
                          <a:effectLst/>
                          <a:latin typeface="Calibri"/>
                        </a:rPr>
                        <a:t>Livingston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400" b="0" i="0" u="none" strike="noStrike">
                          <a:solidFill>
                            <a:srgbClr val="000000"/>
                          </a:solidFill>
                          <a:effectLst/>
                          <a:latin typeface="Calibri"/>
                        </a:rPr>
                        <a:t>LWIA 11 to LWIA 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                         422,285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                         417,651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                 (4,634)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0714">
                <a:tc>
                  <a:txBody>
                    <a:bodyPr/>
                    <a:lstStyle/>
                    <a:p>
                      <a:pPr algn="l" fontAlgn="b"/>
                      <a:r>
                        <a:rPr lang="en-US" sz="1400" b="0" i="0" u="none" strike="noStrike" dirty="0">
                          <a:solidFill>
                            <a:srgbClr val="000000"/>
                          </a:solidFill>
                          <a:effectLst/>
                          <a:latin typeface="Calibri"/>
                        </a:rPr>
                        <a:t>Dewitt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400" b="0" i="0" u="none" strike="noStrike">
                          <a:solidFill>
                            <a:srgbClr val="000000"/>
                          </a:solidFill>
                          <a:effectLst/>
                          <a:latin typeface="Calibri"/>
                        </a:rPr>
                        <a:t>LWIA 19 to LWIA 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                         163,588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                         163,570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                       (18)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0714">
                <a:tc>
                  <a:txBody>
                    <a:bodyPr/>
                    <a:lstStyle/>
                    <a:p>
                      <a:pPr algn="l" fontAlgn="b"/>
                      <a:r>
                        <a:rPr lang="en-US" sz="1400" b="0" i="0" u="none" strike="noStrike" dirty="0">
                          <a:solidFill>
                            <a:srgbClr val="000000"/>
                          </a:solidFill>
                          <a:effectLst/>
                          <a:latin typeface="Calibri"/>
                        </a:rPr>
                        <a:t>Douglas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400" b="0" i="0" u="none" strike="noStrike">
                          <a:solidFill>
                            <a:srgbClr val="000000"/>
                          </a:solidFill>
                          <a:effectLst/>
                          <a:latin typeface="Calibri"/>
                        </a:rPr>
                        <a:t>LWIA 23 to LWIA 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                         167,085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                         169,874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                   2,789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0714">
                <a:tc>
                  <a:txBody>
                    <a:bodyPr/>
                    <a:lstStyle/>
                    <a:p>
                      <a:pPr algn="l" fontAlgn="b"/>
                      <a:r>
                        <a:rPr lang="en-US" sz="1400" b="0" i="0" u="none" strike="noStrike" dirty="0">
                          <a:solidFill>
                            <a:srgbClr val="000000"/>
                          </a:solidFill>
                          <a:effectLst/>
                          <a:latin typeface="Calibri"/>
                        </a:rPr>
                        <a:t>Calhoun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400" b="0" i="0" u="none" strike="noStrike">
                          <a:solidFill>
                            <a:srgbClr val="000000"/>
                          </a:solidFill>
                          <a:effectLst/>
                          <a:latin typeface="Calibri"/>
                        </a:rPr>
                        <a:t>LWIA 21 to LWIA 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                            49,901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                           49,677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                    (224)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0714">
                <a:tc>
                  <a:txBody>
                    <a:bodyPr/>
                    <a:lstStyle/>
                    <a:p>
                      <a:pPr algn="l" fontAlgn="b"/>
                      <a:r>
                        <a:rPr lang="en-US" sz="1400" b="0" i="0" u="none" strike="noStrike" dirty="0">
                          <a:solidFill>
                            <a:srgbClr val="000000"/>
                          </a:solidFill>
                          <a:effectLst/>
                          <a:latin typeface="Calibri"/>
                        </a:rPr>
                        <a:t>Jersey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400" b="0" i="0" u="none" strike="noStrike">
                          <a:solidFill>
                            <a:srgbClr val="000000"/>
                          </a:solidFill>
                          <a:effectLst/>
                          <a:latin typeface="Calibri"/>
                        </a:rPr>
                        <a:t>LWIA 21 to LWIA 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                         218,336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                         217,219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                 (1,117)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Slide Number Placeholder 2">
            <a:extLst>
              <a:ext uri="{FF2B5EF4-FFF2-40B4-BE49-F238E27FC236}">
                <a16:creationId xmlns:a16="http://schemas.microsoft.com/office/drawing/2014/main" id="{0C3F0723-9EA5-40D2-BB0E-571AC75908BD}"/>
              </a:ext>
            </a:extLst>
          </p:cNvPr>
          <p:cNvSpPr>
            <a:spLocks noGrp="1"/>
          </p:cNvSpPr>
          <p:nvPr>
            <p:ph type="sldNum" sz="quarter" idx="12"/>
          </p:nvPr>
        </p:nvSpPr>
        <p:spPr/>
        <p:txBody>
          <a:bodyPr/>
          <a:lstStyle/>
          <a:p>
            <a:fld id="{62E03C93-A8B5-5E4D-ADDE-FACFC10B3CD1}" type="slidenum">
              <a:rPr lang="en-US" smtClean="0"/>
              <a:pPr/>
              <a:t>25</a:t>
            </a:fld>
            <a:endParaRPr lang="en-US" dirty="0"/>
          </a:p>
        </p:txBody>
      </p:sp>
    </p:spTree>
    <p:extLst>
      <p:ext uri="{BB962C8B-B14F-4D97-AF65-F5344CB8AC3E}">
        <p14:creationId xmlns:p14="http://schemas.microsoft.com/office/powerpoint/2010/main" val="2221073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Estimated Title I Funding Shifts from Realignment</a:t>
            </a:r>
          </a:p>
        </p:txBody>
      </p:sp>
      <p:pic>
        <p:nvPicPr>
          <p:cNvPr id="6" name="Content Placeholder 5"/>
          <p:cNvPicPr>
            <a:picLocks noGrp="1" noChangeAspect="1"/>
          </p:cNvPicPr>
          <p:nvPr>
            <p:ph idx="1"/>
          </p:nvPr>
        </p:nvPicPr>
        <p:blipFill>
          <a:blip r:embed="rId3"/>
          <a:srcRect l="-910" r="-910"/>
          <a:stretch>
            <a:fillRect/>
          </a:stretch>
        </p:blipFill>
        <p:spPr/>
      </p:pic>
      <p:sp>
        <p:nvSpPr>
          <p:cNvPr id="3" name="Slide Number Placeholder 2">
            <a:extLst>
              <a:ext uri="{FF2B5EF4-FFF2-40B4-BE49-F238E27FC236}">
                <a16:creationId xmlns:a16="http://schemas.microsoft.com/office/drawing/2014/main" id="{57610C70-A11B-404C-BDE9-1F4D23D57DB2}"/>
              </a:ext>
            </a:extLst>
          </p:cNvPr>
          <p:cNvSpPr>
            <a:spLocks noGrp="1"/>
          </p:cNvSpPr>
          <p:nvPr>
            <p:ph type="sldNum" sz="quarter" idx="12"/>
          </p:nvPr>
        </p:nvSpPr>
        <p:spPr/>
        <p:txBody>
          <a:bodyPr/>
          <a:lstStyle/>
          <a:p>
            <a:fld id="{62E03C93-A8B5-5E4D-ADDE-FACFC10B3CD1}" type="slidenum">
              <a:rPr lang="en-US" smtClean="0"/>
              <a:pPr/>
              <a:t>26</a:t>
            </a:fld>
            <a:endParaRPr lang="en-US" dirty="0"/>
          </a:p>
        </p:txBody>
      </p:sp>
    </p:spTree>
    <p:extLst>
      <p:ext uri="{BB962C8B-B14F-4D97-AF65-F5344CB8AC3E}">
        <p14:creationId xmlns:p14="http://schemas.microsoft.com/office/powerpoint/2010/main" val="3028606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Service Delivery</a:t>
            </a:r>
          </a:p>
        </p:txBody>
      </p:sp>
      <p:sp>
        <p:nvSpPr>
          <p:cNvPr id="3" name="Content Placeholder 2"/>
          <p:cNvSpPr>
            <a:spLocks noGrp="1"/>
          </p:cNvSpPr>
          <p:nvPr>
            <p:ph idx="1"/>
          </p:nvPr>
        </p:nvSpPr>
        <p:spPr>
          <a:xfrm>
            <a:off x="628650" y="2169518"/>
            <a:ext cx="7886700" cy="3197622"/>
          </a:xfrm>
        </p:spPr>
        <p:txBody>
          <a:bodyPr>
            <a:noAutofit/>
          </a:bodyPr>
          <a:lstStyle/>
          <a:p>
            <a:r>
              <a:rPr lang="en-US" sz="2000" dirty="0">
                <a:solidFill>
                  <a:schemeClr val="tx1"/>
                </a:solidFill>
              </a:rPr>
              <a:t>Provide information regarding the transfer of functions including case management responsibilities to new LWIA (as applicable).</a:t>
            </a:r>
          </a:p>
          <a:p>
            <a:endParaRPr lang="en-US" sz="100" dirty="0">
              <a:solidFill>
                <a:schemeClr val="tx1"/>
              </a:solidFill>
            </a:endParaRPr>
          </a:p>
          <a:p>
            <a:r>
              <a:rPr lang="en-US" sz="2000" dirty="0">
                <a:solidFill>
                  <a:schemeClr val="tx1"/>
                </a:solidFill>
              </a:rPr>
              <a:t>Include time to review and reconcile participant files and records (program and fiscal) for active participants (as applicable).</a:t>
            </a:r>
          </a:p>
          <a:p>
            <a:endParaRPr lang="en-US" sz="100" dirty="0">
              <a:solidFill>
                <a:schemeClr val="tx1"/>
              </a:solidFill>
            </a:endParaRPr>
          </a:p>
          <a:p>
            <a:r>
              <a:rPr lang="en-US" sz="2000" dirty="0">
                <a:solidFill>
                  <a:schemeClr val="tx1"/>
                </a:solidFill>
              </a:rPr>
              <a:t>Plan for transitioning service providers, case managers and other IWDS staff from former Title 1 operator / grant recipient to new entity (as applicable).</a:t>
            </a:r>
          </a:p>
          <a:p>
            <a:endParaRPr lang="en-US" sz="100" dirty="0">
              <a:solidFill>
                <a:schemeClr val="tx1"/>
              </a:solidFill>
            </a:endParaRPr>
          </a:p>
          <a:p>
            <a:r>
              <a:rPr lang="en-US" sz="2000" dirty="0">
                <a:solidFill>
                  <a:schemeClr val="tx1"/>
                </a:solidFill>
              </a:rPr>
              <a:t>Review and update policies, procedures, and processes impacting the delivery of participant services including the training and supportive service policies.</a:t>
            </a:r>
          </a:p>
          <a:p>
            <a:endParaRPr lang="en-US" sz="100" dirty="0">
              <a:solidFill>
                <a:schemeClr val="tx1"/>
              </a:solidFill>
            </a:endParaRPr>
          </a:p>
          <a:p>
            <a:r>
              <a:rPr lang="en-US" sz="2000" dirty="0">
                <a:solidFill>
                  <a:schemeClr val="tx1"/>
                </a:solidFill>
              </a:rPr>
              <a:t>Update the regional and local plans to describe how services will be delivered.</a:t>
            </a:r>
          </a:p>
        </p:txBody>
      </p:sp>
      <p:sp>
        <p:nvSpPr>
          <p:cNvPr id="4" name="Slide Number Placeholder 3">
            <a:extLst>
              <a:ext uri="{FF2B5EF4-FFF2-40B4-BE49-F238E27FC236}">
                <a16:creationId xmlns:a16="http://schemas.microsoft.com/office/drawing/2014/main" id="{0B45A337-E05E-4C74-9641-984A618142EC}"/>
              </a:ext>
            </a:extLst>
          </p:cNvPr>
          <p:cNvSpPr>
            <a:spLocks noGrp="1"/>
          </p:cNvSpPr>
          <p:nvPr>
            <p:ph type="sldNum" sz="quarter" idx="12"/>
          </p:nvPr>
        </p:nvSpPr>
        <p:spPr/>
        <p:txBody>
          <a:bodyPr/>
          <a:lstStyle/>
          <a:p>
            <a:fld id="{62E03C93-A8B5-5E4D-ADDE-FACFC10B3CD1}" type="slidenum">
              <a:rPr lang="en-US" smtClean="0"/>
              <a:pPr/>
              <a:t>27</a:t>
            </a:fld>
            <a:endParaRPr lang="en-US" dirty="0"/>
          </a:p>
        </p:txBody>
      </p:sp>
    </p:spTree>
    <p:extLst>
      <p:ext uri="{BB962C8B-B14F-4D97-AF65-F5344CB8AC3E}">
        <p14:creationId xmlns:p14="http://schemas.microsoft.com/office/powerpoint/2010/main" val="1213013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1" y="401285"/>
            <a:ext cx="5613399" cy="850899"/>
          </a:xfrm>
        </p:spPr>
        <p:txBody>
          <a:bodyPr>
            <a:normAutofit fontScale="90000"/>
          </a:bodyPr>
          <a:lstStyle/>
          <a:p>
            <a:r>
              <a:rPr lang="en-US" sz="3600" dirty="0"/>
              <a:t>WIOA Title I Service Levels </a:t>
            </a:r>
            <a:br>
              <a:rPr lang="en-US" sz="3600" dirty="0"/>
            </a:br>
            <a:r>
              <a:rPr lang="en-US" sz="3600" dirty="0"/>
              <a:t>(PY13-PY17)</a:t>
            </a:r>
          </a:p>
        </p:txBody>
      </p:sp>
      <p:graphicFrame>
        <p:nvGraphicFramePr>
          <p:cNvPr id="6" name="Content Placeholder 5">
            <a:extLst>
              <a:ext uri="{FF2B5EF4-FFF2-40B4-BE49-F238E27FC236}">
                <a16:creationId xmlns:a16="http://schemas.microsoft.com/office/drawing/2014/main" id="{E1B1CDF7-C6CD-4AFC-B5F0-02BCC1B9B3FF}"/>
              </a:ext>
            </a:extLst>
          </p:cNvPr>
          <p:cNvGraphicFramePr>
            <a:graphicFrameLocks noGrp="1"/>
          </p:cNvGraphicFramePr>
          <p:nvPr>
            <p:ph idx="1"/>
            <p:extLst>
              <p:ext uri="{D42A27DB-BD31-4B8C-83A1-F6EECF244321}">
                <p14:modId xmlns:p14="http://schemas.microsoft.com/office/powerpoint/2010/main" val="3616850325"/>
              </p:ext>
            </p:extLst>
          </p:nvPr>
        </p:nvGraphicFramePr>
        <p:xfrm>
          <a:off x="628649" y="2185987"/>
          <a:ext cx="7458075" cy="41703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923860C8-C366-47AA-A708-37E59597D490}"/>
              </a:ext>
            </a:extLst>
          </p:cNvPr>
          <p:cNvSpPr>
            <a:spLocks noGrp="1"/>
          </p:cNvSpPr>
          <p:nvPr>
            <p:ph type="sldNum" sz="quarter" idx="12"/>
          </p:nvPr>
        </p:nvSpPr>
        <p:spPr/>
        <p:txBody>
          <a:bodyPr/>
          <a:lstStyle/>
          <a:p>
            <a:fld id="{62E03C93-A8B5-5E4D-ADDE-FACFC10B3CD1}" type="slidenum">
              <a:rPr lang="en-US" smtClean="0"/>
              <a:pPr/>
              <a:t>28</a:t>
            </a:fld>
            <a:endParaRPr lang="en-US" dirty="0"/>
          </a:p>
        </p:txBody>
      </p:sp>
    </p:spTree>
    <p:extLst>
      <p:ext uri="{BB962C8B-B14F-4D97-AF65-F5344CB8AC3E}">
        <p14:creationId xmlns:p14="http://schemas.microsoft.com/office/powerpoint/2010/main" val="1752065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01285"/>
            <a:ext cx="6659563" cy="850899"/>
          </a:xfrm>
        </p:spPr>
        <p:txBody>
          <a:bodyPr>
            <a:noAutofit/>
          </a:bodyPr>
          <a:lstStyle/>
          <a:p>
            <a:r>
              <a:rPr lang="en-US" sz="3200" dirty="0"/>
              <a:t>WIOA Title I Participants in Training (PY13-PY17)</a:t>
            </a:r>
          </a:p>
        </p:txBody>
      </p:sp>
      <p:graphicFrame>
        <p:nvGraphicFramePr>
          <p:cNvPr id="6" name="Content Placeholder 5">
            <a:extLst>
              <a:ext uri="{FF2B5EF4-FFF2-40B4-BE49-F238E27FC236}">
                <a16:creationId xmlns:a16="http://schemas.microsoft.com/office/drawing/2014/main" id="{E1B1CDF7-C6CD-4AFC-B5F0-02BCC1B9B3FF}"/>
              </a:ext>
            </a:extLst>
          </p:cNvPr>
          <p:cNvGraphicFramePr>
            <a:graphicFrameLocks noGrp="1"/>
          </p:cNvGraphicFramePr>
          <p:nvPr>
            <p:ph idx="1"/>
            <p:extLst>
              <p:ext uri="{D42A27DB-BD31-4B8C-83A1-F6EECF244321}">
                <p14:modId xmlns:p14="http://schemas.microsoft.com/office/powerpoint/2010/main" val="3097149168"/>
              </p:ext>
            </p:extLst>
          </p:nvPr>
        </p:nvGraphicFramePr>
        <p:xfrm>
          <a:off x="628650" y="2257425"/>
          <a:ext cx="7729538" cy="409892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A6FB458B-CC5A-45F3-8CDC-F7A69336A571}"/>
              </a:ext>
            </a:extLst>
          </p:cNvPr>
          <p:cNvSpPr>
            <a:spLocks noGrp="1"/>
          </p:cNvSpPr>
          <p:nvPr>
            <p:ph type="sldNum" sz="quarter" idx="12"/>
          </p:nvPr>
        </p:nvSpPr>
        <p:spPr/>
        <p:txBody>
          <a:bodyPr/>
          <a:lstStyle/>
          <a:p>
            <a:fld id="{62E03C93-A8B5-5E4D-ADDE-FACFC10B3CD1}" type="slidenum">
              <a:rPr lang="en-US" smtClean="0"/>
              <a:pPr/>
              <a:t>29</a:t>
            </a:fld>
            <a:endParaRPr lang="en-US" dirty="0"/>
          </a:p>
        </p:txBody>
      </p:sp>
    </p:spTree>
    <p:extLst>
      <p:ext uri="{BB962C8B-B14F-4D97-AF65-F5344CB8AC3E}">
        <p14:creationId xmlns:p14="http://schemas.microsoft.com/office/powerpoint/2010/main" val="2388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57" y="610866"/>
            <a:ext cx="5501303" cy="561049"/>
          </a:xfrm>
        </p:spPr>
        <p:txBody>
          <a:bodyPr>
            <a:noAutofit/>
          </a:bodyPr>
          <a:lstStyle/>
          <a:p>
            <a:r>
              <a:rPr lang="en-US" sz="4000" dirty="0"/>
              <a:t>Local Workforce Innovation Areas </a:t>
            </a:r>
          </a:p>
        </p:txBody>
      </p:sp>
      <p:sp>
        <p:nvSpPr>
          <p:cNvPr id="3" name="Content Placeholder 2"/>
          <p:cNvSpPr>
            <a:spLocks noGrp="1"/>
          </p:cNvSpPr>
          <p:nvPr>
            <p:ph idx="1"/>
          </p:nvPr>
        </p:nvSpPr>
        <p:spPr>
          <a:xfrm>
            <a:off x="628650" y="1856096"/>
            <a:ext cx="7886700" cy="5001903"/>
          </a:xfrm>
        </p:spPr>
        <p:txBody>
          <a:bodyPr>
            <a:noAutofit/>
          </a:bodyPr>
          <a:lstStyle/>
          <a:p>
            <a:endParaRPr lang="en-US" sz="2200" dirty="0">
              <a:solidFill>
                <a:schemeClr val="tx1"/>
              </a:solidFill>
            </a:endParaRPr>
          </a:p>
          <a:p>
            <a:pPr marL="0" indent="0">
              <a:buNone/>
            </a:pPr>
            <a:r>
              <a:rPr lang="en-US" sz="3400" dirty="0">
                <a:solidFill>
                  <a:schemeClr val="tx1"/>
                </a:solidFill>
              </a:rPr>
              <a:t>Under the Workforce Innovation and Opportunity Act (WIOA), the Governor has the responsibility to designate Local Workforce Innovation Areas (LWIAs).  </a:t>
            </a:r>
          </a:p>
          <a:p>
            <a:pPr lvl="1"/>
            <a:r>
              <a:rPr lang="en-US" sz="3000" dirty="0">
                <a:solidFill>
                  <a:schemeClr val="tx1"/>
                </a:solidFill>
              </a:rPr>
              <a:t>LWIAs are composed of one or more counties that provide workforce development services </a:t>
            </a:r>
          </a:p>
          <a:p>
            <a:pPr lvl="1"/>
            <a:r>
              <a:rPr lang="en-US" sz="3000" dirty="0">
                <a:solidFill>
                  <a:schemeClr val="tx1"/>
                </a:solidFill>
              </a:rPr>
              <a:t>Illinois currently has twenty-two LWIAs </a:t>
            </a:r>
          </a:p>
        </p:txBody>
      </p:sp>
      <p:sp>
        <p:nvSpPr>
          <p:cNvPr id="4" name="Slide Number Placeholder 3"/>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2431458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4EE223BC-16A6-4EA0-9569-225632388BBF}"/>
              </a:ext>
            </a:extLst>
          </p:cNvPr>
          <p:cNvSpPr>
            <a:spLocks noGrp="1" noChangeArrowheads="1"/>
          </p:cNvSpPr>
          <p:nvPr>
            <p:ph type="title"/>
          </p:nvPr>
        </p:nvSpPr>
        <p:spPr>
          <a:xfrm>
            <a:off x="253389" y="275423"/>
            <a:ext cx="5956342" cy="1090669"/>
          </a:xfrm>
        </p:spPr>
        <p:txBody>
          <a:bodyPr>
            <a:noAutofit/>
          </a:bodyPr>
          <a:lstStyle/>
          <a:p>
            <a:r>
              <a:rPr lang="en-US" altLang="en-US" sz="3600" dirty="0"/>
              <a:t>Performance Management &amp; Reporting</a:t>
            </a:r>
          </a:p>
        </p:txBody>
      </p:sp>
      <p:sp>
        <p:nvSpPr>
          <p:cNvPr id="70659" name="Content Placeholder 2">
            <a:extLst>
              <a:ext uri="{FF2B5EF4-FFF2-40B4-BE49-F238E27FC236}">
                <a16:creationId xmlns:a16="http://schemas.microsoft.com/office/drawing/2014/main" id="{048242D4-90FB-48C4-B22D-C18297CF7BE7}"/>
              </a:ext>
            </a:extLst>
          </p:cNvPr>
          <p:cNvSpPr>
            <a:spLocks noGrp="1" noChangeArrowheads="1"/>
          </p:cNvSpPr>
          <p:nvPr>
            <p:ph idx="1"/>
          </p:nvPr>
        </p:nvSpPr>
        <p:spPr>
          <a:xfrm>
            <a:off x="253389" y="2257425"/>
            <a:ext cx="8261961" cy="4028722"/>
          </a:xfrm>
        </p:spPr>
        <p:txBody>
          <a:bodyPr>
            <a:normAutofit fontScale="92500" lnSpcReduction="20000"/>
          </a:bodyPr>
          <a:lstStyle/>
          <a:p>
            <a:pPr marL="347663" indent="-347663"/>
            <a:r>
              <a:rPr lang="en-US" altLang="en-US" dirty="0">
                <a:solidFill>
                  <a:schemeClr val="tx1"/>
                </a:solidFill>
              </a:rPr>
              <a:t>The State will provide technical assistance with the transfer of participant files and records for active participants (as applicable).</a:t>
            </a:r>
          </a:p>
          <a:p>
            <a:pPr marL="347663" indent="-347663"/>
            <a:endParaRPr lang="en-US" altLang="en-US" sz="1200" dirty="0">
              <a:solidFill>
                <a:schemeClr val="tx1"/>
              </a:solidFill>
            </a:endParaRPr>
          </a:p>
          <a:p>
            <a:pPr marL="347663" indent="-347663"/>
            <a:r>
              <a:rPr lang="en-US" altLang="en-US" dirty="0">
                <a:solidFill>
                  <a:schemeClr val="tx1"/>
                </a:solidFill>
              </a:rPr>
              <a:t>The State will work with the impacted LWIA’s to help manage the potential WIOA performance impacts.</a:t>
            </a:r>
          </a:p>
          <a:p>
            <a:pPr marL="347663" indent="-347663"/>
            <a:endParaRPr lang="en-US" altLang="en-US" sz="1200" dirty="0">
              <a:solidFill>
                <a:schemeClr val="tx1"/>
              </a:solidFill>
            </a:endParaRPr>
          </a:p>
          <a:p>
            <a:pPr marL="347663" indent="-347663"/>
            <a:r>
              <a:rPr lang="en-US" altLang="en-US" dirty="0">
                <a:solidFill>
                  <a:schemeClr val="tx1"/>
                </a:solidFill>
              </a:rPr>
              <a:t>The State will work with the impacted LWIA’s to assist in any transfers of training providers.</a:t>
            </a:r>
          </a:p>
          <a:p>
            <a:pPr marL="347663" indent="-347663"/>
            <a:endParaRPr lang="en-US" altLang="en-US" sz="1200" dirty="0">
              <a:solidFill>
                <a:schemeClr val="tx1"/>
              </a:solidFill>
            </a:endParaRPr>
          </a:p>
          <a:p>
            <a:pPr marL="347663" indent="-347663"/>
            <a:r>
              <a:rPr lang="en-US" altLang="en-US" dirty="0">
                <a:solidFill>
                  <a:schemeClr val="tx1"/>
                </a:solidFill>
              </a:rPr>
              <a:t>Additional guidance will be provided regarding the development of the 2020 Regional and Local Plans.</a:t>
            </a:r>
          </a:p>
        </p:txBody>
      </p:sp>
      <p:sp>
        <p:nvSpPr>
          <p:cNvPr id="2" name="Slide Number Placeholder 1">
            <a:extLst>
              <a:ext uri="{FF2B5EF4-FFF2-40B4-BE49-F238E27FC236}">
                <a16:creationId xmlns:a16="http://schemas.microsoft.com/office/drawing/2014/main" id="{36031C3F-0E8C-4DAE-BE79-E0AED27EC342}"/>
              </a:ext>
            </a:extLst>
          </p:cNvPr>
          <p:cNvSpPr>
            <a:spLocks noGrp="1"/>
          </p:cNvSpPr>
          <p:nvPr>
            <p:ph type="sldNum" sz="quarter" idx="12"/>
          </p:nvPr>
        </p:nvSpPr>
        <p:spPr/>
        <p:txBody>
          <a:bodyPr/>
          <a:lstStyle/>
          <a:p>
            <a:fld id="{62E03C93-A8B5-5E4D-ADDE-FACFC10B3CD1}" type="slidenum">
              <a:rPr lang="en-US" smtClean="0"/>
              <a:pPr/>
              <a:t>30</a:t>
            </a:fld>
            <a:endParaRPr lang="en-US" dirty="0"/>
          </a:p>
        </p:txBody>
      </p:sp>
    </p:spTree>
    <p:extLst>
      <p:ext uri="{BB962C8B-B14F-4D97-AF65-F5344CB8AC3E}">
        <p14:creationId xmlns:p14="http://schemas.microsoft.com/office/powerpoint/2010/main" val="847624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4EE223BC-16A6-4EA0-9569-225632388BBF}"/>
              </a:ext>
            </a:extLst>
          </p:cNvPr>
          <p:cNvSpPr>
            <a:spLocks noGrp="1" noChangeArrowheads="1"/>
          </p:cNvSpPr>
          <p:nvPr>
            <p:ph type="title"/>
          </p:nvPr>
        </p:nvSpPr>
        <p:spPr>
          <a:xfrm>
            <a:off x="253389" y="275423"/>
            <a:ext cx="5340587" cy="1090669"/>
          </a:xfrm>
        </p:spPr>
        <p:txBody>
          <a:bodyPr>
            <a:noAutofit/>
          </a:bodyPr>
          <a:lstStyle/>
          <a:p>
            <a:r>
              <a:rPr lang="en-US" altLang="en-US" sz="4000" dirty="0"/>
              <a:t>Next Steps &amp; Timeline</a:t>
            </a:r>
          </a:p>
        </p:txBody>
      </p:sp>
      <p:sp>
        <p:nvSpPr>
          <p:cNvPr id="70659" name="Content Placeholder 2">
            <a:extLst>
              <a:ext uri="{FF2B5EF4-FFF2-40B4-BE49-F238E27FC236}">
                <a16:creationId xmlns:a16="http://schemas.microsoft.com/office/drawing/2014/main" id="{048242D4-90FB-48C4-B22D-C18297CF7BE7}"/>
              </a:ext>
            </a:extLst>
          </p:cNvPr>
          <p:cNvSpPr>
            <a:spLocks noGrp="1" noChangeArrowheads="1"/>
          </p:cNvSpPr>
          <p:nvPr>
            <p:ph idx="1"/>
          </p:nvPr>
        </p:nvSpPr>
        <p:spPr>
          <a:xfrm>
            <a:off x="253389" y="2085975"/>
            <a:ext cx="8890611" cy="4457700"/>
          </a:xfrm>
        </p:spPr>
        <p:txBody>
          <a:bodyPr>
            <a:noAutofit/>
          </a:bodyPr>
          <a:lstStyle/>
          <a:p>
            <a:pPr marL="0" lvl="0" indent="0">
              <a:lnSpc>
                <a:spcPct val="110000"/>
              </a:lnSpc>
              <a:buNone/>
            </a:pPr>
            <a:r>
              <a:rPr lang="en-US" sz="2200" i="1" dirty="0">
                <a:solidFill>
                  <a:schemeClr val="tx1"/>
                </a:solidFill>
              </a:rPr>
              <a:t>October-November 2018:  </a:t>
            </a:r>
            <a:r>
              <a:rPr lang="en-US" sz="2200" dirty="0">
                <a:solidFill>
                  <a:schemeClr val="tx1"/>
                </a:solidFill>
              </a:rPr>
              <a:t>The State Team will coordinate individual meetings and provide information to assist the Chief Elected Official and local workforce stakeholders in making the regional alignment decisions.</a:t>
            </a:r>
          </a:p>
          <a:p>
            <a:pPr marL="0" lvl="0" indent="0">
              <a:lnSpc>
                <a:spcPct val="110000"/>
              </a:lnSpc>
              <a:buNone/>
            </a:pPr>
            <a:endParaRPr lang="en-US" sz="500" i="1" dirty="0">
              <a:solidFill>
                <a:schemeClr val="tx1"/>
              </a:solidFill>
            </a:endParaRPr>
          </a:p>
          <a:p>
            <a:pPr marL="0" lvl="0" indent="0">
              <a:lnSpc>
                <a:spcPct val="110000"/>
              </a:lnSpc>
              <a:buNone/>
            </a:pPr>
            <a:r>
              <a:rPr lang="en-US" sz="2200" i="1" dirty="0">
                <a:solidFill>
                  <a:schemeClr val="tx1"/>
                </a:solidFill>
              </a:rPr>
              <a:t>November 30, 2018:</a:t>
            </a:r>
            <a:r>
              <a:rPr lang="en-US" sz="2200" dirty="0">
                <a:solidFill>
                  <a:schemeClr val="tx1"/>
                </a:solidFill>
              </a:rPr>
              <a:t> The State will require a decision from the impacted Chief Elected Officials and Local Workforce Areas regarding the realignment of the impacted counties.</a:t>
            </a:r>
          </a:p>
          <a:p>
            <a:pPr marL="0" lvl="0" indent="0">
              <a:lnSpc>
                <a:spcPct val="110000"/>
              </a:lnSpc>
              <a:buNone/>
            </a:pPr>
            <a:endParaRPr lang="en-US" sz="500" i="1" dirty="0">
              <a:solidFill>
                <a:schemeClr val="tx1"/>
              </a:solidFill>
            </a:endParaRPr>
          </a:p>
          <a:p>
            <a:pPr marL="0" lvl="0" indent="0">
              <a:lnSpc>
                <a:spcPct val="110000"/>
              </a:lnSpc>
              <a:buNone/>
            </a:pPr>
            <a:r>
              <a:rPr lang="en-US" sz="2200" i="1" dirty="0">
                <a:solidFill>
                  <a:schemeClr val="tx1"/>
                </a:solidFill>
              </a:rPr>
              <a:t>December 2018 - Ongoing:  </a:t>
            </a:r>
            <a:r>
              <a:rPr lang="en-US" sz="2200" dirty="0">
                <a:solidFill>
                  <a:schemeClr val="tx1"/>
                </a:solidFill>
              </a:rPr>
              <a:t>The State Team will provide significant technical assistance including on-site trainings, sample documents, program and fiscal management assistance to the LWIAs that move forward with the realignment process.  </a:t>
            </a:r>
          </a:p>
        </p:txBody>
      </p:sp>
      <p:sp>
        <p:nvSpPr>
          <p:cNvPr id="2" name="Slide Number Placeholder 1">
            <a:extLst>
              <a:ext uri="{FF2B5EF4-FFF2-40B4-BE49-F238E27FC236}">
                <a16:creationId xmlns:a16="http://schemas.microsoft.com/office/drawing/2014/main" id="{680EB3C1-BBA3-4067-9669-2DF144F86C7E}"/>
              </a:ext>
            </a:extLst>
          </p:cNvPr>
          <p:cNvSpPr>
            <a:spLocks noGrp="1"/>
          </p:cNvSpPr>
          <p:nvPr>
            <p:ph type="sldNum" sz="quarter" idx="12"/>
          </p:nvPr>
        </p:nvSpPr>
        <p:spPr/>
        <p:txBody>
          <a:bodyPr/>
          <a:lstStyle/>
          <a:p>
            <a:fld id="{62E03C93-A8B5-5E4D-ADDE-FACFC10B3CD1}" type="slidenum">
              <a:rPr lang="en-US" smtClean="0"/>
              <a:pPr/>
              <a:t>31</a:t>
            </a:fld>
            <a:endParaRPr lang="en-US" dirty="0"/>
          </a:p>
        </p:txBody>
      </p:sp>
    </p:spTree>
    <p:extLst>
      <p:ext uri="{BB962C8B-B14F-4D97-AF65-F5344CB8AC3E}">
        <p14:creationId xmlns:p14="http://schemas.microsoft.com/office/powerpoint/2010/main" val="711437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4EE223BC-16A6-4EA0-9569-225632388BBF}"/>
              </a:ext>
            </a:extLst>
          </p:cNvPr>
          <p:cNvSpPr>
            <a:spLocks noGrp="1" noChangeArrowheads="1"/>
          </p:cNvSpPr>
          <p:nvPr>
            <p:ph type="title"/>
          </p:nvPr>
        </p:nvSpPr>
        <p:spPr>
          <a:xfrm>
            <a:off x="253389" y="275423"/>
            <a:ext cx="5340587" cy="1090669"/>
          </a:xfrm>
        </p:spPr>
        <p:txBody>
          <a:bodyPr>
            <a:noAutofit/>
          </a:bodyPr>
          <a:lstStyle/>
          <a:p>
            <a:r>
              <a:rPr lang="en-US" altLang="en-US" sz="4000" dirty="0"/>
              <a:t>2020 Planning Process</a:t>
            </a:r>
          </a:p>
        </p:txBody>
      </p:sp>
      <p:sp>
        <p:nvSpPr>
          <p:cNvPr id="70659" name="Content Placeholder 2">
            <a:extLst>
              <a:ext uri="{FF2B5EF4-FFF2-40B4-BE49-F238E27FC236}">
                <a16:creationId xmlns:a16="http://schemas.microsoft.com/office/drawing/2014/main" id="{048242D4-90FB-48C4-B22D-C18297CF7BE7}"/>
              </a:ext>
            </a:extLst>
          </p:cNvPr>
          <p:cNvSpPr>
            <a:spLocks noGrp="1" noChangeArrowheads="1"/>
          </p:cNvSpPr>
          <p:nvPr>
            <p:ph idx="1"/>
          </p:nvPr>
        </p:nvSpPr>
        <p:spPr>
          <a:xfrm>
            <a:off x="430813" y="2457449"/>
            <a:ext cx="8261961" cy="3760457"/>
          </a:xfrm>
        </p:spPr>
        <p:txBody>
          <a:bodyPr>
            <a:normAutofit fontScale="25000" lnSpcReduction="20000"/>
          </a:bodyPr>
          <a:lstStyle/>
          <a:p>
            <a:pPr marL="0" lvl="0" indent="0">
              <a:lnSpc>
                <a:spcPct val="110000"/>
              </a:lnSpc>
              <a:spcBef>
                <a:spcPts val="0"/>
              </a:spcBef>
              <a:buNone/>
            </a:pPr>
            <a:r>
              <a:rPr lang="en-US" sz="11200" i="1" dirty="0">
                <a:solidFill>
                  <a:schemeClr val="tx1"/>
                </a:solidFill>
              </a:rPr>
              <a:t>April 2019 - March 2020:  </a:t>
            </a:r>
            <a:r>
              <a:rPr lang="en-US" sz="11200" dirty="0">
                <a:solidFill>
                  <a:schemeClr val="tx1"/>
                </a:solidFill>
              </a:rPr>
              <a:t>The regions and local workforce areas will develop the 2020 Regional and Local workforce plans.  The impacted local workforce areas will finalize the transition plans for the impacted counties</a:t>
            </a:r>
          </a:p>
          <a:p>
            <a:pPr lvl="0">
              <a:lnSpc>
                <a:spcPct val="110000"/>
              </a:lnSpc>
              <a:spcBef>
                <a:spcPts val="0"/>
              </a:spcBef>
            </a:pPr>
            <a:endParaRPr lang="en-US" sz="11200" dirty="0">
              <a:solidFill>
                <a:schemeClr val="tx1"/>
              </a:solidFill>
            </a:endParaRPr>
          </a:p>
          <a:p>
            <a:pPr marL="0" lvl="0" indent="0">
              <a:lnSpc>
                <a:spcPct val="110000"/>
              </a:lnSpc>
              <a:spcBef>
                <a:spcPts val="0"/>
              </a:spcBef>
              <a:buNone/>
            </a:pPr>
            <a:r>
              <a:rPr lang="en-US" sz="11200" i="1" dirty="0">
                <a:solidFill>
                  <a:schemeClr val="tx1"/>
                </a:solidFill>
              </a:rPr>
              <a:t>April – June 2020:  </a:t>
            </a:r>
            <a:r>
              <a:rPr lang="en-US" sz="11200" dirty="0">
                <a:solidFill>
                  <a:schemeClr val="tx1"/>
                </a:solidFill>
              </a:rPr>
              <a:t>The Local Workforce Areas will execute the transition plan with an effective date of July 1, 2020</a:t>
            </a:r>
          </a:p>
          <a:p>
            <a:pPr marL="347663" indent="-347663"/>
            <a:endParaRPr lang="en-US" altLang="en-US" sz="1800" dirty="0"/>
          </a:p>
        </p:txBody>
      </p:sp>
      <p:sp>
        <p:nvSpPr>
          <p:cNvPr id="2" name="Slide Number Placeholder 1">
            <a:extLst>
              <a:ext uri="{FF2B5EF4-FFF2-40B4-BE49-F238E27FC236}">
                <a16:creationId xmlns:a16="http://schemas.microsoft.com/office/drawing/2014/main" id="{F34F5AE7-3386-46AB-A12F-ADE60E0519F7}"/>
              </a:ext>
            </a:extLst>
          </p:cNvPr>
          <p:cNvSpPr>
            <a:spLocks noGrp="1"/>
          </p:cNvSpPr>
          <p:nvPr>
            <p:ph type="sldNum" sz="quarter" idx="12"/>
          </p:nvPr>
        </p:nvSpPr>
        <p:spPr/>
        <p:txBody>
          <a:bodyPr/>
          <a:lstStyle/>
          <a:p>
            <a:fld id="{62E03C93-A8B5-5E4D-ADDE-FACFC10B3CD1}" type="slidenum">
              <a:rPr lang="en-US" smtClean="0"/>
              <a:pPr/>
              <a:t>32</a:t>
            </a:fld>
            <a:endParaRPr lang="en-US" dirty="0"/>
          </a:p>
        </p:txBody>
      </p:sp>
    </p:spTree>
    <p:extLst>
      <p:ext uri="{BB962C8B-B14F-4D97-AF65-F5344CB8AC3E}">
        <p14:creationId xmlns:p14="http://schemas.microsoft.com/office/powerpoint/2010/main" val="1647001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a:t>
            </a:r>
          </a:p>
        </p:txBody>
      </p:sp>
      <p:sp>
        <p:nvSpPr>
          <p:cNvPr id="3" name="Content Placeholder 2"/>
          <p:cNvSpPr>
            <a:spLocks noGrp="1"/>
          </p:cNvSpPr>
          <p:nvPr>
            <p:ph idx="1"/>
          </p:nvPr>
        </p:nvSpPr>
        <p:spPr>
          <a:xfrm>
            <a:off x="171450" y="2118167"/>
            <a:ext cx="8972550" cy="4058796"/>
          </a:xfrm>
        </p:spPr>
        <p:txBody>
          <a:bodyPr>
            <a:normAutofit/>
          </a:bodyPr>
          <a:lstStyle/>
          <a:p>
            <a:pPr marL="457200" lvl="1" indent="0">
              <a:buNone/>
            </a:pPr>
            <a:endParaRPr lang="en-US" i="1" dirty="0"/>
          </a:p>
          <a:p>
            <a:pPr marL="457200" lvl="1" indent="0">
              <a:buNone/>
            </a:pPr>
            <a:r>
              <a:rPr lang="en-US" sz="2200" b="1" dirty="0">
                <a:solidFill>
                  <a:schemeClr val="tx1"/>
                </a:solidFill>
              </a:rPr>
              <a:t>PROJECT WEBSITE:</a:t>
            </a:r>
          </a:p>
          <a:p>
            <a:pPr marL="457200" lvl="1" indent="0">
              <a:buNone/>
            </a:pPr>
            <a:r>
              <a:rPr lang="en-US" sz="1800" u="sng" dirty="0">
                <a:hlinkClick r:id="rId2"/>
              </a:rPr>
              <a:t>https://www.illinoisworknet.com/WIOA/RegPlanning/Pages/LWIA-Realignment.aspx</a:t>
            </a:r>
            <a:endParaRPr lang="en-US" sz="1600" u="sng" dirty="0"/>
          </a:p>
          <a:p>
            <a:pPr marL="457200" lvl="1" indent="0">
              <a:buNone/>
            </a:pPr>
            <a:endParaRPr lang="en-US" sz="1600" u="sng" dirty="0"/>
          </a:p>
          <a:p>
            <a:pPr marL="457200" lvl="1" indent="0">
              <a:buNone/>
            </a:pPr>
            <a:r>
              <a:rPr lang="en-US" sz="2200" b="1" dirty="0">
                <a:solidFill>
                  <a:schemeClr val="tx1"/>
                </a:solidFill>
              </a:rPr>
              <a:t>PROJECT CONTACT:</a:t>
            </a:r>
          </a:p>
          <a:p>
            <a:pPr marL="457200" lvl="1" indent="0">
              <a:buNone/>
            </a:pPr>
            <a:r>
              <a:rPr lang="en-US" sz="2100" dirty="0">
                <a:solidFill>
                  <a:schemeClr val="tx1"/>
                </a:solidFill>
              </a:rPr>
              <a:t>Deb Waldrop</a:t>
            </a:r>
          </a:p>
          <a:p>
            <a:pPr marL="457200" lvl="1" indent="0">
              <a:buNone/>
            </a:pPr>
            <a:r>
              <a:rPr lang="en-US" sz="2100" dirty="0">
                <a:solidFill>
                  <a:schemeClr val="tx1"/>
                </a:solidFill>
              </a:rPr>
              <a:t>Senior Workforce Consultant</a:t>
            </a:r>
          </a:p>
          <a:p>
            <a:pPr marL="457200" lvl="1" indent="0">
              <a:buNone/>
            </a:pPr>
            <a:r>
              <a:rPr lang="en-US" sz="2100" dirty="0">
                <a:solidFill>
                  <a:schemeClr val="tx1"/>
                </a:solidFill>
              </a:rPr>
              <a:t>Email: Deb.Waldrop@Illinoisworknet.com</a:t>
            </a:r>
          </a:p>
          <a:p>
            <a:pPr marL="457200" lvl="1" indent="0">
              <a:buNone/>
            </a:pPr>
            <a:r>
              <a:rPr lang="en-US" sz="2100" dirty="0">
                <a:solidFill>
                  <a:schemeClr val="tx1"/>
                </a:solidFill>
              </a:rPr>
              <a:t>Phone: 618-922-5456</a:t>
            </a:r>
          </a:p>
          <a:p>
            <a:pPr marL="457200" lvl="1" indent="0">
              <a:buNone/>
            </a:pPr>
            <a:endParaRPr lang="en-US" sz="1600"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33</a:t>
            </a:fld>
            <a:endParaRPr lang="en-US" dirty="0"/>
          </a:p>
        </p:txBody>
      </p:sp>
    </p:spTree>
    <p:extLst>
      <p:ext uri="{BB962C8B-B14F-4D97-AF65-F5344CB8AC3E}">
        <p14:creationId xmlns:p14="http://schemas.microsoft.com/office/powerpoint/2010/main" val="3939825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58" y="2930487"/>
            <a:ext cx="8594838" cy="1298613"/>
          </a:xfrm>
        </p:spPr>
        <p:txBody>
          <a:bodyPr>
            <a:normAutofit/>
          </a:bodyPr>
          <a:lstStyle/>
          <a:p>
            <a:pPr algn="ctr"/>
            <a:r>
              <a:rPr lang="en-US" altLang="en-US" dirty="0">
                <a:solidFill>
                  <a:schemeClr val="tx1"/>
                </a:solidFill>
              </a:rPr>
              <a:t>Questions and Discussion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2E03C93-A8B5-5E4D-ADDE-FACFC10B3CD1}" type="slidenum">
              <a:rPr lang="en-US" smtClean="0"/>
              <a:pPr/>
              <a:t>34</a:t>
            </a:fld>
            <a:endParaRPr lang="en-US" dirty="0"/>
          </a:p>
        </p:txBody>
      </p:sp>
    </p:spTree>
    <p:extLst>
      <p:ext uri="{BB962C8B-B14F-4D97-AF65-F5344CB8AC3E}">
        <p14:creationId xmlns:p14="http://schemas.microsoft.com/office/powerpoint/2010/main" val="380365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LWIA Designation</a:t>
            </a:r>
          </a:p>
        </p:txBody>
      </p:sp>
      <p:sp>
        <p:nvSpPr>
          <p:cNvPr id="3" name="Content Placeholder 2"/>
          <p:cNvSpPr>
            <a:spLocks noGrp="1"/>
          </p:cNvSpPr>
          <p:nvPr>
            <p:ph idx="1"/>
          </p:nvPr>
        </p:nvSpPr>
        <p:spPr>
          <a:xfrm>
            <a:off x="485775" y="2006645"/>
            <a:ext cx="8318591" cy="4714874"/>
          </a:xfrm>
        </p:spPr>
        <p:txBody>
          <a:bodyPr>
            <a:noAutofit/>
          </a:bodyPr>
          <a:lstStyle/>
          <a:p>
            <a:endParaRPr lang="en-US" sz="2200" dirty="0">
              <a:solidFill>
                <a:schemeClr val="tx1"/>
              </a:solidFill>
            </a:endParaRPr>
          </a:p>
          <a:p>
            <a:pPr marL="0" indent="0">
              <a:buNone/>
            </a:pPr>
            <a:r>
              <a:rPr lang="en-US" sz="3400" dirty="0">
                <a:solidFill>
                  <a:schemeClr val="tx1"/>
                </a:solidFill>
              </a:rPr>
              <a:t>The Governor must designate LWIAs that are:</a:t>
            </a:r>
          </a:p>
          <a:p>
            <a:pPr marL="971550" lvl="1" indent="-514350">
              <a:buFont typeface="+mj-lt"/>
              <a:buAutoNum type="arabicPeriod"/>
            </a:pPr>
            <a:r>
              <a:rPr lang="en-US" sz="2800" dirty="0">
                <a:solidFill>
                  <a:schemeClr val="tx1"/>
                </a:solidFill>
              </a:rPr>
              <a:t>Consistent with labor market areas in the State; </a:t>
            </a:r>
          </a:p>
          <a:p>
            <a:pPr marL="971550" lvl="1" indent="-514350">
              <a:buFont typeface="+mj-lt"/>
              <a:buAutoNum type="arabicPeriod"/>
            </a:pPr>
            <a:r>
              <a:rPr lang="en-US" sz="2800" dirty="0">
                <a:solidFill>
                  <a:schemeClr val="tx1"/>
                </a:solidFill>
              </a:rPr>
              <a:t>Consistent with regional economic development areas in the State; and </a:t>
            </a:r>
          </a:p>
          <a:p>
            <a:pPr marL="971550" lvl="1" indent="-514350">
              <a:buFont typeface="+mj-lt"/>
              <a:buAutoNum type="arabicPeriod"/>
            </a:pPr>
            <a:r>
              <a:rPr lang="en-US" sz="2800" dirty="0">
                <a:solidFill>
                  <a:schemeClr val="tx1"/>
                </a:solidFill>
              </a:rPr>
              <a:t>Have available the Federal and non-Federal resources necessary to effectively administer activities under WIOA.</a:t>
            </a:r>
          </a:p>
        </p:txBody>
      </p:sp>
      <p:sp>
        <p:nvSpPr>
          <p:cNvPr id="4" name="Slide Number Placeholder 3"/>
          <p:cNvSpPr>
            <a:spLocks noGrp="1"/>
          </p:cNvSpPr>
          <p:nvPr>
            <p:ph type="sldNum" sz="quarter" idx="12"/>
          </p:nvPr>
        </p:nvSpPr>
        <p:spPr/>
        <p:txBody>
          <a:bodyPr/>
          <a:lstStyle/>
          <a:p>
            <a:fld id="{62E03C93-A8B5-5E4D-ADDE-FACFC10B3CD1}" type="slidenum">
              <a:rPr lang="en-US" smtClean="0"/>
              <a:pPr/>
              <a:t>4</a:t>
            </a:fld>
            <a:endParaRPr lang="en-US" dirty="0"/>
          </a:p>
        </p:txBody>
      </p:sp>
    </p:spTree>
    <p:extLst>
      <p:ext uri="{BB962C8B-B14F-4D97-AF65-F5344CB8AC3E}">
        <p14:creationId xmlns:p14="http://schemas.microsoft.com/office/powerpoint/2010/main" val="291135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Labor Market Areas</a:t>
            </a:r>
          </a:p>
        </p:txBody>
      </p:sp>
      <p:sp>
        <p:nvSpPr>
          <p:cNvPr id="3" name="Content Placeholder 2"/>
          <p:cNvSpPr>
            <a:spLocks noGrp="1"/>
          </p:cNvSpPr>
          <p:nvPr>
            <p:ph idx="1"/>
          </p:nvPr>
        </p:nvSpPr>
        <p:spPr>
          <a:xfrm>
            <a:off x="471488" y="1856096"/>
            <a:ext cx="8043862" cy="5001903"/>
          </a:xfrm>
        </p:spPr>
        <p:txBody>
          <a:bodyPr>
            <a:noAutofit/>
          </a:bodyPr>
          <a:lstStyle/>
          <a:p>
            <a:endParaRPr lang="en-US" sz="2200" dirty="0">
              <a:solidFill>
                <a:schemeClr val="tx1"/>
              </a:solidFill>
            </a:endParaRPr>
          </a:p>
          <a:p>
            <a:r>
              <a:rPr lang="en-US" dirty="0">
                <a:solidFill>
                  <a:schemeClr val="tx1"/>
                </a:solidFill>
              </a:rPr>
              <a:t>A Labor Market Area is an economically integrated geographic area within which individuals can reside and find employment within a reasonable distance or can readily change employment without changing their place of residence. </a:t>
            </a:r>
          </a:p>
          <a:p>
            <a:pPr lvl="1"/>
            <a:endParaRPr lang="en-US" sz="1200" dirty="0">
              <a:solidFill>
                <a:schemeClr val="tx1"/>
              </a:solidFill>
            </a:endParaRPr>
          </a:p>
          <a:p>
            <a:r>
              <a:rPr lang="en-US" sz="2800" dirty="0">
                <a:solidFill>
                  <a:schemeClr val="tx1"/>
                </a:solidFill>
              </a:rPr>
              <a:t>Information such as metropolitan statistical areas (MSA), and workforce commuting patterns provide a snapshot of the labor market. </a:t>
            </a:r>
          </a:p>
        </p:txBody>
      </p:sp>
      <p:sp>
        <p:nvSpPr>
          <p:cNvPr id="4" name="Slide Number Placeholder 3"/>
          <p:cNvSpPr>
            <a:spLocks noGrp="1"/>
          </p:cNvSpPr>
          <p:nvPr>
            <p:ph type="sldNum" sz="quarter" idx="12"/>
          </p:nvPr>
        </p:nvSpPr>
        <p:spPr/>
        <p:txBody>
          <a:bodyPr/>
          <a:lstStyle/>
          <a:p>
            <a:fld id="{62E03C93-A8B5-5E4D-ADDE-FACFC10B3CD1}" type="slidenum">
              <a:rPr lang="en-US" smtClean="0"/>
              <a:pPr/>
              <a:t>5</a:t>
            </a:fld>
            <a:endParaRPr lang="en-US" dirty="0"/>
          </a:p>
        </p:txBody>
      </p:sp>
    </p:spTree>
    <p:extLst>
      <p:ext uri="{BB962C8B-B14F-4D97-AF65-F5344CB8AC3E}">
        <p14:creationId xmlns:p14="http://schemas.microsoft.com/office/powerpoint/2010/main" val="179471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E03C93-A8B5-5E4D-ADDE-FACFC10B3CD1}" type="slidenum">
              <a:rPr lang="en-US" smtClean="0"/>
              <a:pPr/>
              <a:t>6</a:t>
            </a:fld>
            <a:endParaRPr lang="en-US" dirty="0"/>
          </a:p>
        </p:txBody>
      </p:sp>
      <p:pic>
        <p:nvPicPr>
          <p:cNvPr id="8" name="Content Placeholder 7">
            <a:extLst>
              <a:ext uri="{FF2B5EF4-FFF2-40B4-BE49-F238E27FC236}">
                <a16:creationId xmlns:a16="http://schemas.microsoft.com/office/drawing/2014/main" id="{7C531825-1847-4892-ABA7-CC4AE210DB18}"/>
              </a:ext>
            </a:extLst>
          </p:cNvPr>
          <p:cNvPicPr>
            <a:picLocks noGrp="1" noChangeAspect="1"/>
          </p:cNvPicPr>
          <p:nvPr>
            <p:ph idx="4294967295"/>
          </p:nvPr>
        </p:nvPicPr>
        <p:blipFill rotWithShape="1">
          <a:blip r:embed="rId3"/>
          <a:srcRect t="1809" b="2250"/>
          <a:stretch/>
        </p:blipFill>
        <p:spPr>
          <a:xfrm>
            <a:off x="1714500" y="1214438"/>
            <a:ext cx="4957763" cy="5562537"/>
          </a:xfrm>
        </p:spPr>
      </p:pic>
      <p:sp>
        <p:nvSpPr>
          <p:cNvPr id="15" name="Title 1">
            <a:extLst>
              <a:ext uri="{FF2B5EF4-FFF2-40B4-BE49-F238E27FC236}">
                <a16:creationId xmlns:a16="http://schemas.microsoft.com/office/drawing/2014/main" id="{23266AA4-7AFE-4944-ADED-160062C977CA}"/>
              </a:ext>
            </a:extLst>
          </p:cNvPr>
          <p:cNvSpPr txBox="1">
            <a:spLocks/>
          </p:cNvSpPr>
          <p:nvPr/>
        </p:nvSpPr>
        <p:spPr>
          <a:xfrm>
            <a:off x="241674" y="256025"/>
            <a:ext cx="5712107" cy="561049"/>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Metropolitan Statistical Areas</a:t>
            </a:r>
          </a:p>
        </p:txBody>
      </p:sp>
    </p:spTree>
    <p:extLst>
      <p:ext uri="{BB962C8B-B14F-4D97-AF65-F5344CB8AC3E}">
        <p14:creationId xmlns:p14="http://schemas.microsoft.com/office/powerpoint/2010/main" val="289849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WIOA Planning Regions</a:t>
            </a:r>
          </a:p>
        </p:txBody>
      </p:sp>
      <p:sp>
        <p:nvSpPr>
          <p:cNvPr id="3" name="Content Placeholder 2"/>
          <p:cNvSpPr>
            <a:spLocks noGrp="1"/>
          </p:cNvSpPr>
          <p:nvPr>
            <p:ph idx="1"/>
          </p:nvPr>
        </p:nvSpPr>
        <p:spPr>
          <a:xfrm>
            <a:off x="628650" y="2388365"/>
            <a:ext cx="7886700" cy="5001903"/>
          </a:xfrm>
        </p:spPr>
        <p:txBody>
          <a:bodyPr>
            <a:noAutofit/>
          </a:bodyPr>
          <a:lstStyle/>
          <a:p>
            <a:pPr marL="0" indent="0">
              <a:buNone/>
            </a:pPr>
            <a:r>
              <a:rPr lang="en-US" sz="3400" dirty="0">
                <a:solidFill>
                  <a:schemeClr val="tx1"/>
                </a:solidFill>
              </a:rPr>
              <a:t>The Governor must also designate Planning Regions that are consistent with labor market areas in the State; and consistent with regional economic development areas in the State.</a:t>
            </a:r>
          </a:p>
          <a:p>
            <a:pPr marL="0" indent="0">
              <a:buNone/>
            </a:pPr>
            <a:endParaRPr lang="en-US" sz="3000" dirty="0">
              <a:solidFill>
                <a:schemeClr val="tx1"/>
              </a:solidFill>
            </a:endParaRPr>
          </a:p>
          <a:p>
            <a:pPr marL="0" indent="0">
              <a:buNone/>
            </a:pPr>
            <a:endParaRPr lang="en-US" sz="2600" dirty="0">
              <a:solidFill>
                <a:schemeClr val="tx1"/>
              </a:solidFill>
            </a:endParaRPr>
          </a:p>
        </p:txBody>
      </p:sp>
      <p:sp>
        <p:nvSpPr>
          <p:cNvPr id="4" name="Slide Number Placeholder 3"/>
          <p:cNvSpPr>
            <a:spLocks noGrp="1"/>
          </p:cNvSpPr>
          <p:nvPr>
            <p:ph type="sldNum" sz="quarter" idx="12"/>
          </p:nvPr>
        </p:nvSpPr>
        <p:spPr/>
        <p:txBody>
          <a:bodyPr/>
          <a:lstStyle/>
          <a:p>
            <a:fld id="{62E03C93-A8B5-5E4D-ADDE-FACFC10B3CD1}" type="slidenum">
              <a:rPr lang="en-US" smtClean="0"/>
              <a:pPr/>
              <a:t>7</a:t>
            </a:fld>
            <a:endParaRPr lang="en-US" dirty="0"/>
          </a:p>
        </p:txBody>
      </p:sp>
    </p:spTree>
    <p:extLst>
      <p:ext uri="{BB962C8B-B14F-4D97-AF65-F5344CB8AC3E}">
        <p14:creationId xmlns:p14="http://schemas.microsoft.com/office/powerpoint/2010/main" val="265663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Illinois’ WIOA </a:t>
            </a:r>
            <a:br>
              <a:rPr lang="en-US" dirty="0"/>
            </a:br>
            <a:r>
              <a:rPr lang="en-US" dirty="0"/>
              <a:t>Planning Regions</a:t>
            </a:r>
          </a:p>
        </p:txBody>
      </p:sp>
      <p:sp>
        <p:nvSpPr>
          <p:cNvPr id="3" name="Content Placeholder 2"/>
          <p:cNvSpPr>
            <a:spLocks noGrp="1"/>
          </p:cNvSpPr>
          <p:nvPr>
            <p:ph idx="1"/>
          </p:nvPr>
        </p:nvSpPr>
        <p:spPr>
          <a:xfrm>
            <a:off x="628650" y="1897040"/>
            <a:ext cx="7886700" cy="5001903"/>
          </a:xfrm>
        </p:spPr>
        <p:txBody>
          <a:bodyPr>
            <a:noAutofit/>
          </a:bodyPr>
          <a:lstStyle/>
          <a:p>
            <a:endParaRPr lang="en-US" sz="2200" dirty="0">
              <a:solidFill>
                <a:schemeClr val="tx1"/>
              </a:solidFill>
            </a:endParaRPr>
          </a:p>
          <a:p>
            <a:pPr marL="0" indent="0">
              <a:buNone/>
            </a:pPr>
            <a:r>
              <a:rPr lang="en-US" sz="3400" dirty="0">
                <a:solidFill>
                  <a:schemeClr val="tx1"/>
                </a:solidFill>
              </a:rPr>
              <a:t>Based on the requirements that WIOA planning regions must be consistent with labor market areas and regional economic development areas, the State concluded that Illinois’ WIOA planning regions should coincide with Illinois’ existing Economic Development Regions (EDRs).</a:t>
            </a:r>
          </a:p>
        </p:txBody>
      </p:sp>
      <p:sp>
        <p:nvSpPr>
          <p:cNvPr id="4" name="Slide Number Placeholder 3"/>
          <p:cNvSpPr>
            <a:spLocks noGrp="1"/>
          </p:cNvSpPr>
          <p:nvPr>
            <p:ph type="sldNum" sz="quarter" idx="12"/>
          </p:nvPr>
        </p:nvSpPr>
        <p:spPr/>
        <p:txBody>
          <a:bodyPr/>
          <a:lstStyle/>
          <a:p>
            <a:fld id="{62E03C93-A8B5-5E4D-ADDE-FACFC10B3CD1}" type="slidenum">
              <a:rPr lang="en-US" smtClean="0"/>
              <a:pPr/>
              <a:t>8</a:t>
            </a:fld>
            <a:endParaRPr lang="en-US" dirty="0"/>
          </a:p>
        </p:txBody>
      </p:sp>
    </p:spTree>
    <p:extLst>
      <p:ext uri="{BB962C8B-B14F-4D97-AF65-F5344CB8AC3E}">
        <p14:creationId xmlns:p14="http://schemas.microsoft.com/office/powerpoint/2010/main" val="103054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Illinois Economic Development Regions</a:t>
            </a:r>
          </a:p>
        </p:txBody>
      </p:sp>
      <p:sp>
        <p:nvSpPr>
          <p:cNvPr id="3" name="Content Placeholder 2"/>
          <p:cNvSpPr>
            <a:spLocks noGrp="1"/>
          </p:cNvSpPr>
          <p:nvPr>
            <p:ph idx="1"/>
          </p:nvPr>
        </p:nvSpPr>
        <p:spPr>
          <a:xfrm>
            <a:off x="614363" y="2345707"/>
            <a:ext cx="4886325" cy="3771901"/>
          </a:xfrm>
        </p:spPr>
        <p:txBody>
          <a:bodyPr>
            <a:noAutofit/>
          </a:bodyPr>
          <a:lstStyle/>
          <a:p>
            <a:pPr marL="0" indent="0">
              <a:buNone/>
            </a:pPr>
            <a:r>
              <a:rPr lang="en-US" dirty="0">
                <a:solidFill>
                  <a:schemeClr val="tx1"/>
                </a:solidFill>
              </a:rPr>
              <a:t>Illinois’ Economic Development Regions were determined based on the following factors:</a:t>
            </a:r>
          </a:p>
          <a:p>
            <a:pPr lvl="0"/>
            <a:r>
              <a:rPr lang="en-US" sz="2200" dirty="0">
                <a:solidFill>
                  <a:schemeClr val="tx1"/>
                </a:solidFill>
              </a:rPr>
              <a:t>Workforce: Demographics, Labor Force, Commuting Patterns </a:t>
            </a:r>
          </a:p>
          <a:p>
            <a:pPr lvl="0"/>
            <a:r>
              <a:rPr lang="en-US" sz="2200" dirty="0">
                <a:solidFill>
                  <a:schemeClr val="tx1"/>
                </a:solidFill>
              </a:rPr>
              <a:t>Geography: Metropolitan Statistical Areas (MSAs) </a:t>
            </a:r>
          </a:p>
          <a:p>
            <a:pPr lvl="0"/>
            <a:r>
              <a:rPr lang="en-US" sz="2200" dirty="0">
                <a:solidFill>
                  <a:schemeClr val="tx1"/>
                </a:solidFill>
              </a:rPr>
              <a:t>Business &amp; Industry: Employers &amp; Major Industries</a:t>
            </a:r>
          </a:p>
          <a:p>
            <a:endParaRPr lang="en-US" sz="2200" dirty="0">
              <a:solidFill>
                <a:schemeClr val="tx1"/>
              </a:solidFill>
            </a:endParaRPr>
          </a:p>
        </p:txBody>
      </p:sp>
      <p:sp>
        <p:nvSpPr>
          <p:cNvPr id="4" name="Slide Number Placeholder 3"/>
          <p:cNvSpPr>
            <a:spLocks noGrp="1"/>
          </p:cNvSpPr>
          <p:nvPr>
            <p:ph type="sldNum" sz="quarter" idx="12"/>
          </p:nvPr>
        </p:nvSpPr>
        <p:spPr/>
        <p:txBody>
          <a:bodyPr/>
          <a:lstStyle/>
          <a:p>
            <a:fld id="{62E03C93-A8B5-5E4D-ADDE-FACFC10B3CD1}" type="slidenum">
              <a:rPr lang="en-US" smtClean="0"/>
              <a:pPr/>
              <a:t>9</a:t>
            </a:fld>
            <a:endParaRPr lang="en-US" dirty="0"/>
          </a:p>
        </p:txBody>
      </p:sp>
      <p:pic>
        <p:nvPicPr>
          <p:cNvPr id="6" name="Picture 5" descr="LWIA and Regional Map 01-14-16.pdf">
            <a:extLst>
              <a:ext uri="{FF2B5EF4-FFF2-40B4-BE49-F238E27FC236}">
                <a16:creationId xmlns:a16="http://schemas.microsoft.com/office/drawing/2014/main" id="{8EAD3166-E944-4EB0-8D77-8CB6E204C42F}"/>
              </a:ext>
            </a:extLst>
          </p:cNvPr>
          <p:cNvPicPr/>
          <p:nvPr/>
        </p:nvPicPr>
        <p:blipFill>
          <a:blip r:embed="rId3">
            <a:extLst>
              <a:ext uri="{28A0092B-C50C-407E-A947-70E740481C1C}">
                <a14:useLocalDpi xmlns:a14="http://schemas.microsoft.com/office/drawing/2010/main" val="0"/>
              </a:ext>
            </a:extLst>
          </a:blip>
          <a:stretch>
            <a:fillRect/>
          </a:stretch>
        </p:blipFill>
        <p:spPr>
          <a:xfrm>
            <a:off x="4813300" y="956015"/>
            <a:ext cx="4419600" cy="6007784"/>
          </a:xfrm>
          <a:prstGeom prst="rect">
            <a:avLst/>
          </a:prstGeom>
          <a:ln>
            <a:noFill/>
          </a:ln>
          <a:effectLst>
            <a:softEdge rad="112500"/>
          </a:effectLst>
        </p:spPr>
      </p:pic>
    </p:spTree>
    <p:extLst>
      <p:ext uri="{BB962C8B-B14F-4D97-AF65-F5344CB8AC3E}">
        <p14:creationId xmlns:p14="http://schemas.microsoft.com/office/powerpoint/2010/main" val="4160508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killLevel xmlns="9352c220-c5aa-4176-b310-478a54cdcce0">
      <Value>Technical skill level</Value>
    </SkillLevel>
    <SubAudience xmlns="9352c220-c5aa-4176-b310-478a54cdcce0"/>
    <Language xmlns="9352c220-c5aa-4176-b310-478a54cdcce0">English</Language>
    <Description0 xmlns="9352c220-c5aa-4176-b310-478a54cdcce0">LWIA Realignment Statewide Webinar - 9.12.18</Description0>
    <DocumentType xmlns="9352c220-c5aa-4176-b310-478a54cdcce0">
      <Value>Informational</Value>
    </DocumentType>
    <MainCategory xmlns="9352c220-c5aa-4176-b310-478a54cdcce0">21</MainCategory>
    <GradeLevel xmlns="9352c220-c5aa-4176-b310-478a54cdcce0">
      <Value>&gt;12 Postsecondary</Value>
    </GradeLevel>
    <TaxCatchAll xmlns="6e83a1a5-9dab-4521-85db-ea3c8196acb3"/>
    <Site xmlns="9352c220-c5aa-4176-b310-478a54cdcce0">
      <Value>4</Value>
    </Site>
    <TaxKeywordTaxHTField xmlns="6e83a1a5-9dab-4521-85db-ea3c8196acb3">
      <Terms xmlns="http://schemas.microsoft.com/office/infopath/2007/PartnerControls"/>
    </TaxKeywordTaxHTField>
    <SubCategory xmlns="9352c220-c5aa-4176-b310-478a54cdcce0">128</SubCategory>
    <Audience xmlns="9352c220-c5aa-4176-b310-478a54cdcce0">
      <Value>3</Value>
    </Audie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EFD889-8E86-48A2-84B4-2A481BA64E3D}"/>
</file>

<file path=customXml/itemProps2.xml><?xml version="1.0" encoding="utf-8"?>
<ds:datastoreItem xmlns:ds="http://schemas.openxmlformats.org/officeDocument/2006/customXml" ds:itemID="{E96C5C6E-344F-40E8-9470-6BC2E8035B93}">
  <ds:schemaRefs>
    <ds:schemaRef ds:uri="http://purl.org/dc/terms/"/>
    <ds:schemaRef ds:uri="b232027f-f793-4d4e-bdc9-80b80d69b2b2"/>
    <ds:schemaRef ds:uri="http://schemas.microsoft.com/office/infopath/2007/PartnerControls"/>
    <ds:schemaRef ds:uri="http://purl.org/dc/elements/1.1/"/>
    <ds:schemaRef ds:uri="http://schemas.microsoft.com/office/2006/documentManagement/types"/>
    <ds:schemaRef ds:uri="http://www.w3.org/XML/1998/namespace"/>
    <ds:schemaRef ds:uri="http://purl.org/dc/dcmitype/"/>
    <ds:schemaRef ds:uri="http://schemas.microsoft.com/office/2006/metadata/properties"/>
    <ds:schemaRef ds:uri="http://schemas.openxmlformats.org/package/2006/metadata/core-properties"/>
    <ds:schemaRef ds:uri="96f30d93-5c76-4ce5-84f7-1cbff20c2e0a"/>
  </ds:schemaRefs>
</ds:datastoreItem>
</file>

<file path=customXml/itemProps3.xml><?xml version="1.0" encoding="utf-8"?>
<ds:datastoreItem xmlns:ds="http://schemas.openxmlformats.org/officeDocument/2006/customXml" ds:itemID="{91E7A8AB-5553-4A78-B6E9-5DC61B3134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11944</TotalTime>
  <Words>2261</Words>
  <Application>Microsoft Office PowerPoint</Application>
  <PresentationFormat>Letter Paper (8.5x11 in)</PresentationFormat>
  <Paragraphs>693</Paragraphs>
  <Slides>34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Courier New</vt:lpstr>
      <vt:lpstr>Tahoma</vt:lpstr>
      <vt:lpstr>Times New Roman</vt:lpstr>
      <vt:lpstr>Wingdings</vt:lpstr>
      <vt:lpstr>Office Theme</vt:lpstr>
      <vt:lpstr>Local Workforce Innovation Area Realignment Statewide Update 9/12/18</vt:lpstr>
      <vt:lpstr>Webinar Agenda</vt:lpstr>
      <vt:lpstr>Local Workforce Innovation Areas </vt:lpstr>
      <vt:lpstr>LWIA Designation</vt:lpstr>
      <vt:lpstr>Labor Market Areas</vt:lpstr>
      <vt:lpstr>PowerPoint Presentation</vt:lpstr>
      <vt:lpstr>WIOA Planning Regions</vt:lpstr>
      <vt:lpstr>Illinois’ WIOA  Planning Regions</vt:lpstr>
      <vt:lpstr>Illinois Economic Development Regions</vt:lpstr>
      <vt:lpstr>Data-Driven Policy</vt:lpstr>
      <vt:lpstr>State of Illinois Strategies</vt:lpstr>
      <vt:lpstr>LWIA Realignment </vt:lpstr>
      <vt:lpstr>WIOA Planning Regions</vt:lpstr>
      <vt:lpstr>Monitoring Finding</vt:lpstr>
      <vt:lpstr>Potential Impacts</vt:lpstr>
      <vt:lpstr>Initial Consultation Meetings</vt:lpstr>
      <vt:lpstr>Illinois Waiver Request</vt:lpstr>
      <vt:lpstr>Waiver Requirements</vt:lpstr>
      <vt:lpstr>LWIA Realignment </vt:lpstr>
      <vt:lpstr>LWIA Realignment</vt:lpstr>
      <vt:lpstr>Realignment Considerations</vt:lpstr>
      <vt:lpstr>PowerPoint Presentation</vt:lpstr>
      <vt:lpstr>WIOA Title I Funding </vt:lpstr>
      <vt:lpstr>WIOA Title I Formula Grants  (PY16-PY18) </vt:lpstr>
      <vt:lpstr>Estimated  Title I Fiscal  Impact on Counties </vt:lpstr>
      <vt:lpstr>Estimated Title I Funding Shifts from Realignment</vt:lpstr>
      <vt:lpstr>Service Delivery</vt:lpstr>
      <vt:lpstr>WIOA Title I Service Levels  (PY13-PY17)</vt:lpstr>
      <vt:lpstr>WIOA Title I Participants in Training (PY13-PY17)</vt:lpstr>
      <vt:lpstr>Performance Management &amp; Reporting</vt:lpstr>
      <vt:lpstr>Next Steps &amp; Timeline</vt:lpstr>
      <vt:lpstr>2020 Planning Process</vt:lpstr>
      <vt:lpstr>Resources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LWIA Realignment Statewide Webinar - 9.12.18</dc:title>
  <dc:creator>Jessica Betz</dc:creator>
  <cp:keywords/>
  <cp:lastModifiedBy>Barr, John</cp:lastModifiedBy>
  <cp:revision>264</cp:revision>
  <cp:lastPrinted>2018-09-11T13:21:39Z</cp:lastPrinted>
  <dcterms:created xsi:type="dcterms:W3CDTF">2017-04-24T20:34:09Z</dcterms:created>
  <dcterms:modified xsi:type="dcterms:W3CDTF">2018-09-12T02:56:57Z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0x010100BF6E2995232B444AAB6157EDEECAC17B</vt:lpwstr>
  </property>
</Properties>
</file>