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92" r:id="rId4"/>
    <p:sldId id="294" r:id="rId5"/>
    <p:sldId id="295" r:id="rId6"/>
    <p:sldId id="263" r:id="rId7"/>
    <p:sldId id="264" r:id="rId8"/>
    <p:sldId id="279" r:id="rId9"/>
    <p:sldId id="297" r:id="rId10"/>
    <p:sldId id="257" r:id="rId11"/>
    <p:sldId id="258" r:id="rId12"/>
    <p:sldId id="265" r:id="rId13"/>
    <p:sldId id="266" r:id="rId14"/>
    <p:sldId id="269" r:id="rId15"/>
    <p:sldId id="275" r:id="rId16"/>
    <p:sldId id="271" r:id="rId17"/>
    <p:sldId id="280" r:id="rId18"/>
    <p:sldId id="281"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5F81F2-F960-4170-8EF7-C18EABCBC1E0}">
          <p14:sldIdLst>
            <p14:sldId id="256"/>
            <p14:sldId id="259"/>
            <p14:sldId id="292"/>
            <p14:sldId id="294"/>
            <p14:sldId id="295"/>
            <p14:sldId id="263"/>
            <p14:sldId id="264"/>
            <p14:sldId id="279"/>
          </p14:sldIdLst>
        </p14:section>
        <p14:section name="Untitled Section" id="{72F36AB9-8446-426A-BB1F-1EC26698940C}">
          <p14:sldIdLst>
            <p14:sldId id="297"/>
            <p14:sldId id="257"/>
            <p14:sldId id="258"/>
            <p14:sldId id="265"/>
            <p14:sldId id="266"/>
            <p14:sldId id="269"/>
            <p14:sldId id="275"/>
            <p14:sldId id="271"/>
            <p14:sldId id="280"/>
            <p14:sldId id="281"/>
            <p14:sldId id="2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Norvell" initials="KN" lastIdx="1" clrIdx="0">
    <p:extLst>
      <p:ext uri="{19B8F6BF-5375-455C-9EA6-DF929625EA0E}">
        <p15:presenceInfo xmlns:p15="http://schemas.microsoft.com/office/powerpoint/2012/main" userId="117ad368ad5d6d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8B2CD-9CA0-4E22-A87A-9EE766871E96}" v="305" dt="2020-04-24T16:46:17.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6"/>
    <p:restoredTop sz="94674"/>
  </p:normalViewPr>
  <p:slideViewPr>
    <p:cSldViewPr snapToGrid="0" snapToObjects="1">
      <p:cViewPr varScale="1">
        <p:scale>
          <a:sx n="68" d="100"/>
          <a:sy n="68" d="100"/>
        </p:scale>
        <p:origin x="5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708CD-B10A-4B84-AC72-6286D0B1E76B}" type="datetimeFigureOut">
              <a:rPr lang="en-US" smtClean="0"/>
              <a:t>4/27/2020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5CD0F-32E2-47F5-BF34-47D59D6B2BF5}" type="slidenum">
              <a:rPr lang="en-US" smtClean="0"/>
              <a:t>‹#›</a:t>
            </a:fld>
            <a:endParaRPr lang="en-US"/>
          </a:p>
        </p:txBody>
      </p:sp>
    </p:spTree>
    <p:extLst>
      <p:ext uri="{BB962C8B-B14F-4D97-AF65-F5344CB8AC3E}">
        <p14:creationId xmlns:p14="http://schemas.microsoft.com/office/powerpoint/2010/main" val="35440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5CD0F-32E2-47F5-BF34-47D59D6B2BF5}" type="slidenum">
              <a:rPr lang="en-US" smtClean="0"/>
              <a:t>1</a:t>
            </a:fld>
            <a:endParaRPr lang="en-US"/>
          </a:p>
        </p:txBody>
      </p:sp>
    </p:spTree>
    <p:extLst>
      <p:ext uri="{BB962C8B-B14F-4D97-AF65-F5344CB8AC3E}">
        <p14:creationId xmlns:p14="http://schemas.microsoft.com/office/powerpoint/2010/main" val="32727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580B-71EE-4F89-8C1D-6584E84C7684}" type="slidenum">
              <a:rPr lang="en-US" smtClean="0"/>
              <a:t>3</a:t>
            </a:fld>
            <a:endParaRPr lang="en-US" dirty="0"/>
          </a:p>
        </p:txBody>
      </p:sp>
    </p:spTree>
    <p:extLst>
      <p:ext uri="{BB962C8B-B14F-4D97-AF65-F5344CB8AC3E}">
        <p14:creationId xmlns:p14="http://schemas.microsoft.com/office/powerpoint/2010/main" val="215782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Monday, April 24, 2017</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4/27/2020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areeronestop.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cc01.safelinks.protection.outlook.com/?url=https%3A%2F%2Fdol.webex.com%2Fdol%2Fj.php%3FMTID%3Dmd46bf17e26917e005a5d7152f932e18c&amp;data=02%7C01%7Cpham.christyona%40dol.gov%7Cb7243b1ad54f475bdcbd08d7e5596dbf%7C75a6305472044e0c9126adab971d4aca%7C0%7C0%7C637230044566750276&amp;sdata=EgxxPpEPWYNIOJfGZKCyyUVfEii%2FcLSaM9um3YRGlbA%3D&amp;reserved=0" TargetMode="External"/><Relationship Id="rId1" Type="http://schemas.openxmlformats.org/officeDocument/2006/relationships/slideLayout" Target="../slideLayouts/slideLayout2.xml"/><Relationship Id="rId4" Type="http://schemas.openxmlformats.org/officeDocument/2006/relationships/hyperlink" Target="https://dol.webex.com/dol/j.php?MTID=m7af29c7ad548faff7a1e39675e8b92b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idget.getcoveredamerica.org/?original=/IL/" TargetMode="External"/><Relationship Id="rId2" Type="http://schemas.openxmlformats.org/officeDocument/2006/relationships/hyperlink" Target="https://getcovered.illinois.gov/"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hyperlink" Target="mailto:connie.pitts@west-central.org" TargetMode="External"/><Relationship Id="rId3" Type="http://schemas.openxmlformats.org/officeDocument/2006/relationships/hyperlink" Target="mailto:monica.heard@illinois.gov" TargetMode="External"/><Relationship Id="rId7" Type="http://schemas.openxmlformats.org/officeDocument/2006/relationships/hyperlink" Target="mailto:patti.sellers@west-central.org" TargetMode="External"/><Relationship Id="rId2" Type="http://schemas.openxmlformats.org/officeDocument/2006/relationships/hyperlink" Target="mailto:martha.mcdermott@illinois.gov" TargetMode="External"/><Relationship Id="rId1" Type="http://schemas.openxmlformats.org/officeDocument/2006/relationships/slideLayout" Target="../slideLayouts/slideLayout2.xml"/><Relationship Id="rId6" Type="http://schemas.openxmlformats.org/officeDocument/2006/relationships/hyperlink" Target="mailto:michael.sherer@west-central.org"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llinoisworknet.com/Survey/Pages/CompanyLayoff_1007208.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urveymonkey.com/r/workerlayoffsurve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west-central.org/" TargetMode="External"/><Relationship Id="rId1" Type="http://schemas.openxmlformats.org/officeDocument/2006/relationships/slideLayout" Target="../slideLayouts/slideLayout2.xml"/><Relationship Id="rId5" Type="http://schemas.openxmlformats.org/officeDocument/2006/relationships/hyperlink" Target="mailto:connie.pitts@west-central.org" TargetMode="External"/><Relationship Id="rId4" Type="http://schemas.openxmlformats.org/officeDocument/2006/relationships/hyperlink" Target="mailto:patti.sellers@west-central.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08" y="2575326"/>
            <a:ext cx="7403201" cy="2387600"/>
          </a:xfrm>
        </p:spPr>
        <p:txBody>
          <a:bodyPr>
            <a:normAutofit/>
          </a:bodyPr>
          <a:lstStyle/>
          <a:p>
            <a:r>
              <a:rPr lang="en-US" sz="4400" dirty="0"/>
              <a:t>Rapid Response Workshop:</a:t>
            </a:r>
            <a:br>
              <a:rPr lang="en-US" sz="4400" dirty="0"/>
            </a:br>
            <a:r>
              <a:rPr lang="en-US" sz="4400" dirty="0"/>
              <a:t>MacMurray College Jacksonville</a:t>
            </a:r>
          </a:p>
        </p:txBody>
      </p:sp>
      <p:pic>
        <p:nvPicPr>
          <p:cNvPr id="4" name="Picture 3"/>
          <p:cNvPicPr>
            <a:picLocks noChangeAspect="1"/>
          </p:cNvPicPr>
          <p:nvPr/>
        </p:nvPicPr>
        <p:blipFill>
          <a:blip r:embed="rId3"/>
          <a:srcRect/>
          <a:stretch/>
        </p:blipFill>
        <p:spPr bwMode="auto">
          <a:xfrm>
            <a:off x="3214542" y="593005"/>
            <a:ext cx="2994422" cy="86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76" y="90800"/>
            <a:ext cx="3317802" cy="1826802"/>
          </a:xfrm>
          <a:prstGeom prst="rect">
            <a:avLst/>
          </a:prstGeom>
        </p:spPr>
      </p:pic>
      <p:pic>
        <p:nvPicPr>
          <p:cNvPr id="7" name="Picture 6">
            <a:extLst>
              <a:ext uri="{FF2B5EF4-FFF2-40B4-BE49-F238E27FC236}">
                <a16:creationId xmlns:a16="http://schemas.microsoft.com/office/drawing/2014/main" id="{DC29B1B1-ACED-482F-9A73-E7144BDD5694}"/>
              </a:ext>
            </a:extLst>
          </p:cNvPr>
          <p:cNvPicPr>
            <a:picLocks noChangeAspect="1"/>
          </p:cNvPicPr>
          <p:nvPr/>
        </p:nvPicPr>
        <p:blipFill>
          <a:blip r:embed="rId5"/>
          <a:stretch>
            <a:fillRect/>
          </a:stretch>
        </p:blipFill>
        <p:spPr>
          <a:xfrm>
            <a:off x="9994499" y="354592"/>
            <a:ext cx="1327093" cy="1304344"/>
          </a:xfrm>
          <a:prstGeom prst="rect">
            <a:avLst/>
          </a:prstGeom>
        </p:spPr>
      </p:pic>
      <p:pic>
        <p:nvPicPr>
          <p:cNvPr id="8" name="Picture 7">
            <a:extLst>
              <a:ext uri="{FF2B5EF4-FFF2-40B4-BE49-F238E27FC236}">
                <a16:creationId xmlns:a16="http://schemas.microsoft.com/office/drawing/2014/main" id="{9037C016-80E7-4267-943B-3C28D0891422}"/>
              </a:ext>
            </a:extLst>
          </p:cNvPr>
          <p:cNvPicPr>
            <a:picLocks noChangeAspect="1"/>
          </p:cNvPicPr>
          <p:nvPr/>
        </p:nvPicPr>
        <p:blipFill>
          <a:blip r:embed="rId6"/>
          <a:stretch>
            <a:fillRect/>
          </a:stretch>
        </p:blipFill>
        <p:spPr>
          <a:xfrm>
            <a:off x="6471534" y="392300"/>
            <a:ext cx="2440533" cy="1223803"/>
          </a:xfrm>
          <a:prstGeom prst="rect">
            <a:avLst/>
          </a:prstGeom>
        </p:spPr>
      </p:pic>
      <p:pic>
        <p:nvPicPr>
          <p:cNvPr id="6" name="Picture 5">
            <a:extLst>
              <a:ext uri="{FF2B5EF4-FFF2-40B4-BE49-F238E27FC236}">
                <a16:creationId xmlns:a16="http://schemas.microsoft.com/office/drawing/2014/main" id="{7DFC713E-0B04-4186-B7BC-7C92406F783F}"/>
              </a:ext>
            </a:extLst>
          </p:cNvPr>
          <p:cNvPicPr>
            <a:picLocks noChangeAspect="1"/>
          </p:cNvPicPr>
          <p:nvPr/>
        </p:nvPicPr>
        <p:blipFill>
          <a:blip r:embed="rId7"/>
          <a:stretch>
            <a:fillRect/>
          </a:stretch>
        </p:blipFill>
        <p:spPr>
          <a:xfrm>
            <a:off x="8217512" y="2553933"/>
            <a:ext cx="2440533" cy="2430385"/>
          </a:xfrm>
          <a:prstGeom prst="rect">
            <a:avLst/>
          </a:prstGeom>
        </p:spPr>
      </p:pic>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1497" y="1291471"/>
            <a:ext cx="6029898" cy="4326903"/>
          </a:xfrm>
          <a:noFill/>
        </p:spPr>
        <p:txBody>
          <a:bodyPr vert="horz" lIns="91440" tIns="45720" rIns="91440" bIns="45720" rtlCol="0" anchor="ctr">
            <a:normAutofit/>
          </a:bodyPr>
          <a:lstStyle/>
          <a:p>
            <a:r>
              <a:rPr lang="en-US" sz="2000" b="0" dirty="0">
                <a:solidFill>
                  <a:srgbClr val="58595B"/>
                </a:solidFill>
                <a:latin typeface="+mn-lt"/>
                <a:ea typeface="+mn-ea"/>
                <a:cs typeface="+mn-cs"/>
              </a:rPr>
              <a:t>22 American Job Centers across the State of Illinois.</a:t>
            </a:r>
            <a:br>
              <a:rPr lang="en-US" sz="2000" b="0" dirty="0">
                <a:solidFill>
                  <a:srgbClr val="58595B"/>
                </a:solidFill>
                <a:latin typeface="+mn-lt"/>
                <a:ea typeface="+mn-ea"/>
                <a:cs typeface="+mn-cs"/>
              </a:rPr>
            </a:br>
            <a:br>
              <a:rPr lang="en-US" sz="2000" b="0" dirty="0">
                <a:solidFill>
                  <a:srgbClr val="58595B"/>
                </a:solidFill>
                <a:latin typeface="+mn-lt"/>
                <a:ea typeface="+mn-ea"/>
                <a:cs typeface="+mn-cs"/>
              </a:rPr>
            </a:br>
            <a:r>
              <a:rPr lang="en-US" sz="2000" b="0" dirty="0">
                <a:solidFill>
                  <a:srgbClr val="58595B"/>
                </a:solidFill>
                <a:latin typeface="+mn-lt"/>
                <a:ea typeface="+mn-ea"/>
                <a:cs typeface="+mn-cs"/>
              </a:rPr>
              <a:t>These centers provide resources and assistance to individuals and employers during transitional periods of employment.</a:t>
            </a:r>
            <a:br>
              <a:rPr lang="en-US" sz="2000" b="0" dirty="0">
                <a:solidFill>
                  <a:srgbClr val="58595B"/>
                </a:solidFill>
                <a:latin typeface="+mn-lt"/>
                <a:ea typeface="+mn-ea"/>
                <a:cs typeface="+mn-cs"/>
              </a:rPr>
            </a:br>
            <a:br>
              <a:rPr lang="en-US" sz="2000" b="0" dirty="0">
                <a:solidFill>
                  <a:srgbClr val="58595B"/>
                </a:solidFill>
                <a:latin typeface="+mn-lt"/>
                <a:ea typeface="+mn-ea"/>
                <a:cs typeface="+mn-cs"/>
              </a:rPr>
            </a:br>
            <a:r>
              <a:rPr lang="en-US" sz="2000" b="0" dirty="0">
                <a:solidFill>
                  <a:srgbClr val="58595B"/>
                </a:solidFill>
                <a:latin typeface="+mn-lt"/>
                <a:ea typeface="+mn-ea"/>
                <a:cs typeface="+mn-cs"/>
              </a:rPr>
              <a:t>MacMurray College in Jacksonville is designated to LWIA 21 – Carlinville location.  However, affected workers of MacMurray can utilize services at any American Job Center in Illinois, or across the United States.</a:t>
            </a:r>
          </a:p>
        </p:txBody>
      </p:sp>
      <p:pic>
        <p:nvPicPr>
          <p:cNvPr id="4" name="Content Placeholder 3">
            <a:extLst>
              <a:ext uri="{FF2B5EF4-FFF2-40B4-BE49-F238E27FC236}">
                <a16:creationId xmlns:a16="http://schemas.microsoft.com/office/drawing/2014/main" id="{CF914DCC-3A48-4A3D-B333-9D1EB2C8BEFD}"/>
              </a:ext>
            </a:extLst>
          </p:cNvPr>
          <p:cNvPicPr>
            <a:picLocks noGrp="1" noChangeAspect="1"/>
          </p:cNvPicPr>
          <p:nvPr>
            <p:ph idx="1"/>
          </p:nvPr>
        </p:nvPicPr>
        <p:blipFill rotWithShape="1">
          <a:blip r:embed="rId2"/>
          <a:srcRect r="-2" b="400"/>
          <a:stretch/>
        </p:blipFill>
        <p:spPr>
          <a:xfrm>
            <a:off x="581435" y="240689"/>
            <a:ext cx="4757808" cy="6627527"/>
          </a:xfrm>
          <a:prstGeom prst="rect">
            <a:avLst/>
          </a:prstGeom>
        </p:spPr>
      </p:pic>
      <p:sp>
        <p:nvSpPr>
          <p:cNvPr id="5" name="Title 1">
            <a:extLst>
              <a:ext uri="{FF2B5EF4-FFF2-40B4-BE49-F238E27FC236}">
                <a16:creationId xmlns:a16="http://schemas.microsoft.com/office/drawing/2014/main" id="{83A42C89-96D5-4E0D-9E5C-B04187455091}"/>
              </a:ext>
            </a:extLst>
          </p:cNvPr>
          <p:cNvSpPr txBox="1">
            <a:spLocks/>
          </p:cNvSpPr>
          <p:nvPr/>
        </p:nvSpPr>
        <p:spPr>
          <a:xfrm>
            <a:off x="6072983" y="509666"/>
            <a:ext cx="5346925" cy="7559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pPr algn="ctr"/>
            <a:r>
              <a:rPr lang="en-US" sz="2800" dirty="0"/>
              <a:t>American Job Centers of Illinois</a:t>
            </a:r>
          </a:p>
        </p:txBody>
      </p:sp>
    </p:spTree>
    <p:extLst>
      <p:ext uri="{BB962C8B-B14F-4D97-AF65-F5344CB8AC3E}">
        <p14:creationId xmlns:p14="http://schemas.microsoft.com/office/powerpoint/2010/main" val="136568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54" y="718823"/>
            <a:ext cx="7616143" cy="561049"/>
          </a:xfrm>
        </p:spPr>
        <p:txBody>
          <a:bodyPr>
            <a:noAutofit/>
          </a:bodyPr>
          <a:lstStyle/>
          <a:p>
            <a:pPr algn="ctr"/>
            <a:r>
              <a:rPr lang="en-US" sz="3200" dirty="0"/>
              <a:t>Search American Job Centers Nearby</a:t>
            </a:r>
          </a:p>
        </p:txBody>
      </p:sp>
      <p:pic>
        <p:nvPicPr>
          <p:cNvPr id="4" name="Content Placeholder 3">
            <a:extLst>
              <a:ext uri="{FF2B5EF4-FFF2-40B4-BE49-F238E27FC236}">
                <a16:creationId xmlns:a16="http://schemas.microsoft.com/office/drawing/2014/main" id="{EDB8CC04-8FC3-4B33-8E26-B891BC2E3566}"/>
              </a:ext>
            </a:extLst>
          </p:cNvPr>
          <p:cNvPicPr>
            <a:picLocks noGrp="1" noChangeAspect="1"/>
          </p:cNvPicPr>
          <p:nvPr>
            <p:ph idx="1"/>
          </p:nvPr>
        </p:nvPicPr>
        <p:blipFill>
          <a:blip r:embed="rId2"/>
          <a:srcRect/>
          <a:stretch/>
        </p:blipFill>
        <p:spPr>
          <a:xfrm>
            <a:off x="3822698" y="1576293"/>
            <a:ext cx="7715710" cy="4562884"/>
          </a:xfrm>
          <a:prstGeom prst="rect">
            <a:avLst/>
          </a:prstGeom>
          <a:ln w="19050">
            <a:solidFill>
              <a:schemeClr val="bg1">
                <a:lumMod val="85000"/>
              </a:schemeClr>
            </a:solidFill>
          </a:ln>
        </p:spPr>
      </p:pic>
      <p:sp>
        <p:nvSpPr>
          <p:cNvPr id="5" name="Rectangle 4">
            <a:extLst>
              <a:ext uri="{FF2B5EF4-FFF2-40B4-BE49-F238E27FC236}">
                <a16:creationId xmlns:a16="http://schemas.microsoft.com/office/drawing/2014/main" id="{B4ABD6A4-26EC-4521-8553-ACE312FA5A40}"/>
              </a:ext>
            </a:extLst>
          </p:cNvPr>
          <p:cNvSpPr/>
          <p:nvPr/>
        </p:nvSpPr>
        <p:spPr>
          <a:xfrm>
            <a:off x="397892" y="2408813"/>
            <a:ext cx="3193721" cy="2436564"/>
          </a:xfrm>
          <a:prstGeom prst="rect">
            <a:avLst/>
          </a:prstGeom>
        </p:spPr>
        <p:txBody>
          <a:bodyPr wrap="square">
            <a:spAutoFit/>
          </a:bodyPr>
          <a:lstStyle/>
          <a:p>
            <a:pPr>
              <a:lnSpc>
                <a:spcPct val="90000"/>
              </a:lnSpc>
              <a:spcBef>
                <a:spcPts val="1000"/>
              </a:spcBef>
            </a:pPr>
            <a:r>
              <a:rPr lang="en-US" sz="2000" dirty="0">
                <a:solidFill>
                  <a:srgbClr val="58595B"/>
                </a:solidFill>
                <a:hlinkClick r:id="rId3">
                  <a:extLst>
                    <a:ext uri="{A12FA001-AC4F-418D-AE19-62706E023703}">
                      <ahyp:hlinkClr xmlns:ahyp="http://schemas.microsoft.com/office/drawing/2018/hyperlinkcolor" val="tx"/>
                    </a:ext>
                  </a:extLst>
                </a:hlinkClick>
              </a:rPr>
              <a:t>www.careeronestop.org</a:t>
            </a:r>
            <a:r>
              <a:rPr lang="en-US" sz="2000" dirty="0">
                <a:solidFill>
                  <a:srgbClr val="58595B"/>
                </a:solidFill>
              </a:rPr>
              <a:t> provides a directory of the nearest American Job Center nationwide.  </a:t>
            </a:r>
          </a:p>
          <a:p>
            <a:pPr>
              <a:lnSpc>
                <a:spcPct val="90000"/>
              </a:lnSpc>
              <a:spcBef>
                <a:spcPts val="1000"/>
              </a:spcBef>
            </a:pPr>
            <a:r>
              <a:rPr lang="en-US" sz="2000" dirty="0">
                <a:solidFill>
                  <a:srgbClr val="58595B"/>
                </a:solidFill>
              </a:rPr>
              <a:t>To find the closest location, simply search by City, State or Zip Code.</a:t>
            </a:r>
          </a:p>
          <a:p>
            <a:endParaRPr lang="en-US" dirty="0"/>
          </a:p>
        </p:txBody>
      </p:sp>
      <p:sp>
        <p:nvSpPr>
          <p:cNvPr id="3" name="Rectangle 2">
            <a:extLst>
              <a:ext uri="{FF2B5EF4-FFF2-40B4-BE49-F238E27FC236}">
                <a16:creationId xmlns:a16="http://schemas.microsoft.com/office/drawing/2014/main" id="{577481B6-0A7F-4387-9C09-7C37540F344B}"/>
              </a:ext>
            </a:extLst>
          </p:cNvPr>
          <p:cNvSpPr/>
          <p:nvPr/>
        </p:nvSpPr>
        <p:spPr>
          <a:xfrm>
            <a:off x="9191134" y="2912882"/>
            <a:ext cx="2271860" cy="193249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22E5433-D24D-45E5-A30F-1E19FBE97473}"/>
              </a:ext>
            </a:extLst>
          </p:cNvPr>
          <p:cNvSpPr/>
          <p:nvPr/>
        </p:nvSpPr>
        <p:spPr>
          <a:xfrm rot="20466933">
            <a:off x="8374875" y="4421171"/>
            <a:ext cx="769855" cy="414779"/>
          </a:xfrm>
          <a:prstGeom prst="rightArrow">
            <a:avLst/>
          </a:prstGeom>
          <a:solidFill>
            <a:schemeClr val="accent2"/>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64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9CF8-8BB7-4F74-AE97-DBFEB911829D}"/>
              </a:ext>
            </a:extLst>
          </p:cNvPr>
          <p:cNvSpPr>
            <a:spLocks noGrp="1"/>
          </p:cNvSpPr>
          <p:nvPr>
            <p:ph type="title"/>
          </p:nvPr>
        </p:nvSpPr>
        <p:spPr>
          <a:xfrm>
            <a:off x="3211010" y="417435"/>
            <a:ext cx="8289328" cy="1428950"/>
          </a:xfrm>
        </p:spPr>
        <p:txBody>
          <a:bodyPr>
            <a:normAutofit/>
          </a:bodyPr>
          <a:lstStyle/>
          <a:p>
            <a:r>
              <a:rPr lang="en-US" sz="3600" dirty="0"/>
              <a:t>U.S. Department of Labor - Employee Benefits Security Administration</a:t>
            </a:r>
          </a:p>
        </p:txBody>
      </p:sp>
      <p:sp>
        <p:nvSpPr>
          <p:cNvPr id="5" name="Subtitle 2">
            <a:extLst>
              <a:ext uri="{FF2B5EF4-FFF2-40B4-BE49-F238E27FC236}">
                <a16:creationId xmlns:a16="http://schemas.microsoft.com/office/drawing/2014/main" id="{518C3A56-F2C0-47EE-A53B-257A6C9360AE}"/>
              </a:ext>
            </a:extLst>
          </p:cNvPr>
          <p:cNvSpPr txBox="1">
            <a:spLocks/>
          </p:cNvSpPr>
          <p:nvPr/>
        </p:nvSpPr>
        <p:spPr>
          <a:xfrm>
            <a:off x="3211010" y="2491040"/>
            <a:ext cx="7177328"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t>Retirement &amp; Health Care Coverage answers for dislocated workers</a:t>
            </a:r>
          </a:p>
          <a:p>
            <a:endParaRPr lang="en-US" sz="2000" dirty="0"/>
          </a:p>
          <a:p>
            <a:pPr marL="384572" indent="-213122">
              <a:spcBef>
                <a:spcPts val="1350"/>
              </a:spcBef>
              <a:buFont typeface="Arial" pitchFamily="34" charset="0"/>
              <a:buChar char="•"/>
            </a:pPr>
            <a:r>
              <a:rPr lang="en-US" sz="2000" dirty="0"/>
              <a:t>Visit us at www.dol.gov/agencies/ebsa</a:t>
            </a:r>
          </a:p>
          <a:p>
            <a:pPr marL="384572" indent="-213122">
              <a:spcBef>
                <a:spcPts val="1350"/>
              </a:spcBef>
              <a:buFont typeface="Arial" pitchFamily="34" charset="0"/>
              <a:buChar char="•"/>
            </a:pPr>
            <a:r>
              <a:rPr lang="en-US" sz="2000" dirty="0"/>
              <a:t>Call us at (866) 444-3272</a:t>
            </a:r>
          </a:p>
          <a:p>
            <a:pPr marL="384572" indent="-213122">
              <a:spcBef>
                <a:spcPts val="1350"/>
              </a:spcBef>
              <a:buFont typeface="Arial" pitchFamily="34" charset="0"/>
              <a:buChar char="•"/>
            </a:pPr>
            <a:r>
              <a:rPr lang="en-US" sz="2000" dirty="0"/>
              <a:t>Contact us electronically at www.askebsa.dol.gov</a:t>
            </a:r>
          </a:p>
        </p:txBody>
      </p:sp>
      <p:pic>
        <p:nvPicPr>
          <p:cNvPr id="8" name="Picture 7">
            <a:extLst>
              <a:ext uri="{FF2B5EF4-FFF2-40B4-BE49-F238E27FC236}">
                <a16:creationId xmlns:a16="http://schemas.microsoft.com/office/drawing/2014/main" id="{83C2CFC3-9DC9-4EC2-B198-402C88BB7F1E}"/>
              </a:ext>
            </a:extLst>
          </p:cNvPr>
          <p:cNvPicPr>
            <a:picLocks noChangeAspect="1"/>
          </p:cNvPicPr>
          <p:nvPr/>
        </p:nvPicPr>
        <p:blipFill>
          <a:blip r:embed="rId2"/>
          <a:stretch>
            <a:fillRect/>
          </a:stretch>
        </p:blipFill>
        <p:spPr>
          <a:xfrm>
            <a:off x="536797" y="232689"/>
            <a:ext cx="2087838" cy="2052046"/>
          </a:xfrm>
          <a:prstGeom prst="rect">
            <a:avLst/>
          </a:prstGeom>
        </p:spPr>
      </p:pic>
    </p:spTree>
    <p:extLst>
      <p:ext uri="{BB962C8B-B14F-4D97-AF65-F5344CB8AC3E}">
        <p14:creationId xmlns:p14="http://schemas.microsoft.com/office/powerpoint/2010/main" val="100897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97EB-BC06-46FD-B7B2-43CD78D44007}"/>
              </a:ext>
            </a:extLst>
          </p:cNvPr>
          <p:cNvSpPr>
            <a:spLocks noGrp="1"/>
          </p:cNvSpPr>
          <p:nvPr>
            <p:ph type="title"/>
          </p:nvPr>
        </p:nvSpPr>
        <p:spPr/>
        <p:txBody>
          <a:bodyPr>
            <a:normAutofit fontScale="90000"/>
          </a:bodyPr>
          <a:lstStyle/>
          <a:p>
            <a:r>
              <a:rPr lang="en-US" dirty="0"/>
              <a:t>COBRA</a:t>
            </a:r>
          </a:p>
        </p:txBody>
      </p:sp>
      <p:sp>
        <p:nvSpPr>
          <p:cNvPr id="3" name="Content Placeholder 2">
            <a:extLst>
              <a:ext uri="{FF2B5EF4-FFF2-40B4-BE49-F238E27FC236}">
                <a16:creationId xmlns:a16="http://schemas.microsoft.com/office/drawing/2014/main" id="{F89F5BC2-3FA1-40BE-BFCD-883B4FF54062}"/>
              </a:ext>
            </a:extLst>
          </p:cNvPr>
          <p:cNvSpPr>
            <a:spLocks noGrp="1"/>
          </p:cNvSpPr>
          <p:nvPr>
            <p:ph idx="1"/>
          </p:nvPr>
        </p:nvSpPr>
        <p:spPr>
          <a:xfrm>
            <a:off x="2818614" y="1547280"/>
            <a:ext cx="8535186" cy="4699855"/>
          </a:xfrm>
        </p:spPr>
        <p:txBody>
          <a:bodyPr>
            <a:normAutofit fontScale="85000" lnSpcReduction="20000"/>
          </a:bodyPr>
          <a:lstStyle/>
          <a:p>
            <a:r>
              <a:rPr lang="en-US" dirty="0"/>
              <a:t>Allows you to continue on your former employer’s group health plan for up to 18 months following a job loss</a:t>
            </a:r>
          </a:p>
          <a:p>
            <a:r>
              <a:rPr lang="en-US" dirty="0"/>
              <a:t>Up to 29 months if you (or your beneficiary) are deemed disabled by SSA</a:t>
            </a:r>
          </a:p>
          <a:p>
            <a:r>
              <a:rPr lang="en-US" dirty="0"/>
              <a:t>You pay the full cost of the insurance plus a 2% administration fee</a:t>
            </a:r>
          </a:p>
          <a:p>
            <a:r>
              <a:rPr lang="en-US" dirty="0"/>
              <a:t>There is a formal election process to get onto COBRA  </a:t>
            </a:r>
          </a:p>
          <a:p>
            <a:r>
              <a:rPr lang="en-US" dirty="0"/>
              <a:t>The election notice must be sent to you within 44 days of coverage loss</a:t>
            </a:r>
          </a:p>
          <a:p>
            <a:r>
              <a:rPr lang="en-US" dirty="0"/>
              <a:t>You have 60 days to elect the COBRA</a:t>
            </a:r>
          </a:p>
          <a:p>
            <a:r>
              <a:rPr lang="en-US" dirty="0"/>
              <a:t>You have 45 days to make your first payment from the date of election</a:t>
            </a:r>
          </a:p>
          <a:p>
            <a:r>
              <a:rPr lang="en-US" dirty="0"/>
              <a:t>COBRA coverage is retroactive to date coverage was terminated</a:t>
            </a:r>
          </a:p>
          <a:p>
            <a:r>
              <a:rPr lang="en-US" dirty="0"/>
              <a:t>Outstanding claims and out of pocket expenses will be paid or reimbursed</a:t>
            </a:r>
          </a:p>
          <a:p>
            <a:endParaRPr lang="en-US" dirty="0"/>
          </a:p>
        </p:txBody>
      </p:sp>
      <p:pic>
        <p:nvPicPr>
          <p:cNvPr id="4" name="Picture 3">
            <a:extLst>
              <a:ext uri="{FF2B5EF4-FFF2-40B4-BE49-F238E27FC236}">
                <a16:creationId xmlns:a16="http://schemas.microsoft.com/office/drawing/2014/main" id="{0C939864-3B94-476F-B952-1F291A7B2EA8}"/>
              </a:ext>
            </a:extLst>
          </p:cNvPr>
          <p:cNvPicPr>
            <a:picLocks noChangeAspect="1"/>
          </p:cNvPicPr>
          <p:nvPr/>
        </p:nvPicPr>
        <p:blipFill>
          <a:blip r:embed="rId2"/>
          <a:stretch>
            <a:fillRect/>
          </a:stretch>
        </p:blipFill>
        <p:spPr>
          <a:xfrm>
            <a:off x="530353" y="227213"/>
            <a:ext cx="2071445" cy="2047358"/>
          </a:xfrm>
          <a:prstGeom prst="rect">
            <a:avLst/>
          </a:prstGeom>
        </p:spPr>
      </p:pic>
    </p:spTree>
    <p:extLst>
      <p:ext uri="{BB962C8B-B14F-4D97-AF65-F5344CB8AC3E}">
        <p14:creationId xmlns:p14="http://schemas.microsoft.com/office/powerpoint/2010/main" val="91134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97EB-BC06-46FD-B7B2-43CD78D44007}"/>
              </a:ext>
            </a:extLst>
          </p:cNvPr>
          <p:cNvSpPr>
            <a:spLocks noGrp="1"/>
          </p:cNvSpPr>
          <p:nvPr>
            <p:ph type="title"/>
          </p:nvPr>
        </p:nvSpPr>
        <p:spPr/>
        <p:txBody>
          <a:bodyPr>
            <a:normAutofit fontScale="90000"/>
          </a:bodyPr>
          <a:lstStyle/>
          <a:p>
            <a:r>
              <a:rPr lang="en-US" dirty="0"/>
              <a:t>HIPAA Special Enrollment</a:t>
            </a:r>
          </a:p>
        </p:txBody>
      </p:sp>
      <p:pic>
        <p:nvPicPr>
          <p:cNvPr id="4" name="Picture 3">
            <a:extLst>
              <a:ext uri="{FF2B5EF4-FFF2-40B4-BE49-F238E27FC236}">
                <a16:creationId xmlns:a16="http://schemas.microsoft.com/office/drawing/2014/main" id="{0C939864-3B94-476F-B952-1F291A7B2EA8}"/>
              </a:ext>
            </a:extLst>
          </p:cNvPr>
          <p:cNvPicPr>
            <a:picLocks noChangeAspect="1"/>
          </p:cNvPicPr>
          <p:nvPr/>
        </p:nvPicPr>
        <p:blipFill>
          <a:blip r:embed="rId2"/>
          <a:stretch>
            <a:fillRect/>
          </a:stretch>
        </p:blipFill>
        <p:spPr>
          <a:xfrm>
            <a:off x="530353" y="227213"/>
            <a:ext cx="2071445" cy="2047358"/>
          </a:xfrm>
          <a:prstGeom prst="rect">
            <a:avLst/>
          </a:prstGeom>
        </p:spPr>
      </p:pic>
      <p:sp>
        <p:nvSpPr>
          <p:cNvPr id="5" name="Content Placeholder 2">
            <a:extLst>
              <a:ext uri="{FF2B5EF4-FFF2-40B4-BE49-F238E27FC236}">
                <a16:creationId xmlns:a16="http://schemas.microsoft.com/office/drawing/2014/main" id="{B1DB7042-B315-4655-87F3-0C3474D79E10}"/>
              </a:ext>
            </a:extLst>
          </p:cNvPr>
          <p:cNvSpPr txBox="1">
            <a:spLocks/>
          </p:cNvSpPr>
          <p:nvPr/>
        </p:nvSpPr>
        <p:spPr>
          <a:xfrm>
            <a:off x="3110845" y="1696137"/>
            <a:ext cx="8550802" cy="40587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Allows enrollment in a spouse’s employer’s plan (or a parent’s employer’s plan if you are under age 26)  when you lose health coverage based upon a job loss</a:t>
            </a:r>
          </a:p>
          <a:p>
            <a:endParaRPr lang="en-US" dirty="0"/>
          </a:p>
          <a:p>
            <a:r>
              <a:rPr lang="en-US" dirty="0"/>
              <a:t>Your spouse (or parent) must request special enrollment from his or her employer’s plan within 30 days of losing coverage  </a:t>
            </a:r>
          </a:p>
          <a:p>
            <a:endParaRPr lang="en-US" dirty="0"/>
          </a:p>
          <a:p>
            <a:r>
              <a:rPr lang="en-US" dirty="0"/>
              <a:t>Coverage becomes effective the first day of the following month </a:t>
            </a:r>
          </a:p>
          <a:p>
            <a:endParaRPr lang="en-US" dirty="0"/>
          </a:p>
          <a:p>
            <a:r>
              <a:rPr lang="en-US" dirty="0"/>
              <a:t>HIPAA does not provide a special enrollment right when an employer stops paying towards COBRA based upon a severance agreement</a:t>
            </a:r>
          </a:p>
        </p:txBody>
      </p:sp>
    </p:spTree>
    <p:extLst>
      <p:ext uri="{BB962C8B-B14F-4D97-AF65-F5344CB8AC3E}">
        <p14:creationId xmlns:p14="http://schemas.microsoft.com/office/powerpoint/2010/main" val="289944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97EB-BC06-46FD-B7B2-43CD78D44007}"/>
              </a:ext>
            </a:extLst>
          </p:cNvPr>
          <p:cNvSpPr>
            <a:spLocks noGrp="1"/>
          </p:cNvSpPr>
          <p:nvPr>
            <p:ph type="title"/>
          </p:nvPr>
        </p:nvSpPr>
        <p:spPr>
          <a:xfrm>
            <a:off x="3211010" y="610865"/>
            <a:ext cx="7818351" cy="1048252"/>
          </a:xfrm>
        </p:spPr>
        <p:txBody>
          <a:bodyPr>
            <a:normAutofit fontScale="90000"/>
          </a:bodyPr>
          <a:lstStyle/>
          <a:p>
            <a:r>
              <a:rPr lang="en-US" dirty="0"/>
              <a:t>Affordable Care Act (ACA) </a:t>
            </a:r>
            <a:br>
              <a:rPr lang="en-US" dirty="0"/>
            </a:br>
            <a:r>
              <a:rPr lang="en-US" sz="3600" dirty="0"/>
              <a:t>Health Insurance Marketplace</a:t>
            </a:r>
          </a:p>
        </p:txBody>
      </p:sp>
      <p:pic>
        <p:nvPicPr>
          <p:cNvPr id="4" name="Picture 3">
            <a:extLst>
              <a:ext uri="{FF2B5EF4-FFF2-40B4-BE49-F238E27FC236}">
                <a16:creationId xmlns:a16="http://schemas.microsoft.com/office/drawing/2014/main" id="{0C939864-3B94-476F-B952-1F291A7B2EA8}"/>
              </a:ext>
            </a:extLst>
          </p:cNvPr>
          <p:cNvPicPr>
            <a:picLocks noChangeAspect="1"/>
          </p:cNvPicPr>
          <p:nvPr/>
        </p:nvPicPr>
        <p:blipFill>
          <a:blip r:embed="rId2"/>
          <a:stretch>
            <a:fillRect/>
          </a:stretch>
        </p:blipFill>
        <p:spPr>
          <a:xfrm>
            <a:off x="530353" y="227213"/>
            <a:ext cx="2071445" cy="2047358"/>
          </a:xfrm>
          <a:prstGeom prst="rect">
            <a:avLst/>
          </a:prstGeom>
        </p:spPr>
      </p:pic>
      <p:sp>
        <p:nvSpPr>
          <p:cNvPr id="5" name="Content Placeholder 2">
            <a:extLst>
              <a:ext uri="{FF2B5EF4-FFF2-40B4-BE49-F238E27FC236}">
                <a16:creationId xmlns:a16="http://schemas.microsoft.com/office/drawing/2014/main" id="{6A4187DE-24B9-42D0-BC3D-6E97ACBF6F6E}"/>
              </a:ext>
            </a:extLst>
          </p:cNvPr>
          <p:cNvSpPr txBox="1">
            <a:spLocks/>
          </p:cNvSpPr>
          <p:nvPr/>
        </p:nvSpPr>
        <p:spPr>
          <a:xfrm>
            <a:off x="3211010" y="1870682"/>
            <a:ext cx="8450636" cy="43764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You have up to 60 days after your insurance ends to enroll in a plan after your job loss</a:t>
            </a:r>
          </a:p>
          <a:p>
            <a:r>
              <a:rPr lang="en-US" dirty="0"/>
              <a:t>Unlike COBRA, the coverage is not retroactive</a:t>
            </a:r>
          </a:p>
          <a:p>
            <a:r>
              <a:rPr lang="en-US" dirty="0"/>
              <a:t>Enroll by the 15th of the month for the coverage to begin the 1st of the following month</a:t>
            </a:r>
          </a:p>
          <a:p>
            <a:r>
              <a:rPr lang="en-US" dirty="0"/>
              <a:t>The marketplace will also determine whether you qualify for Medicaid </a:t>
            </a:r>
          </a:p>
          <a:p>
            <a:r>
              <a:rPr lang="en-US" dirty="0"/>
              <a:t>The marketplace may allow enrollment when an employer stops paying towards COBRA based upon a severance agreement</a:t>
            </a:r>
          </a:p>
        </p:txBody>
      </p:sp>
    </p:spTree>
    <p:extLst>
      <p:ext uri="{BB962C8B-B14F-4D97-AF65-F5344CB8AC3E}">
        <p14:creationId xmlns:p14="http://schemas.microsoft.com/office/powerpoint/2010/main" val="280859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97EB-BC06-46FD-B7B2-43CD78D44007}"/>
              </a:ext>
            </a:extLst>
          </p:cNvPr>
          <p:cNvSpPr>
            <a:spLocks noGrp="1"/>
          </p:cNvSpPr>
          <p:nvPr>
            <p:ph type="title"/>
          </p:nvPr>
        </p:nvSpPr>
        <p:spPr/>
        <p:txBody>
          <a:bodyPr>
            <a:normAutofit fontScale="90000"/>
          </a:bodyPr>
          <a:lstStyle/>
          <a:p>
            <a:r>
              <a:rPr lang="en-US" dirty="0"/>
              <a:t>Retirement Benefits Options</a:t>
            </a:r>
          </a:p>
        </p:txBody>
      </p:sp>
      <p:sp>
        <p:nvSpPr>
          <p:cNvPr id="3" name="Content Placeholder 2">
            <a:extLst>
              <a:ext uri="{FF2B5EF4-FFF2-40B4-BE49-F238E27FC236}">
                <a16:creationId xmlns:a16="http://schemas.microsoft.com/office/drawing/2014/main" id="{F89F5BC2-3FA1-40BE-BFCD-883B4FF54062}"/>
              </a:ext>
            </a:extLst>
          </p:cNvPr>
          <p:cNvSpPr>
            <a:spLocks noGrp="1"/>
          </p:cNvSpPr>
          <p:nvPr>
            <p:ph idx="1"/>
          </p:nvPr>
        </p:nvSpPr>
        <p:spPr>
          <a:xfrm>
            <a:off x="3211010" y="1547280"/>
            <a:ext cx="8142790" cy="4699855"/>
          </a:xfrm>
        </p:spPr>
        <p:txBody>
          <a:bodyPr>
            <a:normAutofit fontScale="77500" lnSpcReduction="20000"/>
          </a:bodyPr>
          <a:lstStyle/>
          <a:p>
            <a:pPr marL="0" indent="0">
              <a:buNone/>
            </a:pPr>
            <a:r>
              <a:rPr lang="en-US" sz="3300" b="1" dirty="0"/>
              <a:t>401(k) Plan </a:t>
            </a:r>
          </a:p>
          <a:p>
            <a:endParaRPr lang="en-US" dirty="0"/>
          </a:p>
          <a:p>
            <a:r>
              <a:rPr lang="en-US" i="1" dirty="0"/>
              <a:t>Take a distribution</a:t>
            </a:r>
          </a:p>
          <a:p>
            <a:pPr marL="685800" lvl="2">
              <a:spcBef>
                <a:spcPts val="1000"/>
              </a:spcBef>
            </a:pPr>
            <a:r>
              <a:rPr lang="en-US" sz="2400" dirty="0"/>
              <a:t>There is 20% automatic tax withholding and a 10% penalty if you are younger than 59 ½</a:t>
            </a:r>
          </a:p>
          <a:p>
            <a:pPr marL="685800" lvl="2">
              <a:spcBef>
                <a:spcPts val="1000"/>
              </a:spcBef>
            </a:pPr>
            <a:r>
              <a:rPr lang="en-US" sz="2400" dirty="0"/>
              <a:t>A distribution may also affect your unemployment benefits</a:t>
            </a:r>
          </a:p>
          <a:p>
            <a:pPr marL="228600" lvl="1">
              <a:spcBef>
                <a:spcPts val="1000"/>
              </a:spcBef>
            </a:pPr>
            <a:endParaRPr lang="en-US" sz="2800" dirty="0"/>
          </a:p>
          <a:p>
            <a:r>
              <a:rPr lang="en-US" i="1" dirty="0"/>
              <a:t>Roll the account into another employer plan or your own IRA</a:t>
            </a:r>
          </a:p>
          <a:p>
            <a:pPr marL="685800" lvl="2">
              <a:spcBef>
                <a:spcPts val="1000"/>
              </a:spcBef>
            </a:pPr>
            <a:r>
              <a:rPr lang="en-US" sz="2400" dirty="0"/>
              <a:t>There are no tax consequences with a rollover</a:t>
            </a:r>
          </a:p>
          <a:p>
            <a:pPr marL="228600" lvl="1">
              <a:spcBef>
                <a:spcPts val="1000"/>
              </a:spcBef>
            </a:pPr>
            <a:endParaRPr lang="en-US" sz="2800" dirty="0"/>
          </a:p>
          <a:p>
            <a:r>
              <a:rPr lang="en-US" i="1" dirty="0"/>
              <a:t>Leave the account with your former employer</a:t>
            </a:r>
          </a:p>
          <a:p>
            <a:pPr marL="685800" lvl="2">
              <a:spcBef>
                <a:spcPts val="1000"/>
              </a:spcBef>
            </a:pPr>
            <a:r>
              <a:rPr lang="en-US" sz="2400" dirty="0"/>
              <a:t>Make sure the plan has your current mailing address and email address</a:t>
            </a:r>
          </a:p>
          <a:p>
            <a:pPr marL="685800" lvl="2">
              <a:spcBef>
                <a:spcPts val="1000"/>
              </a:spcBef>
            </a:pPr>
            <a:r>
              <a:rPr lang="en-US" sz="2400" dirty="0"/>
              <a:t>You should receive information from the plan annually</a:t>
            </a:r>
          </a:p>
        </p:txBody>
      </p:sp>
      <p:pic>
        <p:nvPicPr>
          <p:cNvPr id="4" name="Picture 3">
            <a:extLst>
              <a:ext uri="{FF2B5EF4-FFF2-40B4-BE49-F238E27FC236}">
                <a16:creationId xmlns:a16="http://schemas.microsoft.com/office/drawing/2014/main" id="{0C939864-3B94-476F-B952-1F291A7B2EA8}"/>
              </a:ext>
            </a:extLst>
          </p:cNvPr>
          <p:cNvPicPr>
            <a:picLocks noChangeAspect="1"/>
          </p:cNvPicPr>
          <p:nvPr/>
        </p:nvPicPr>
        <p:blipFill>
          <a:blip r:embed="rId2"/>
          <a:stretch>
            <a:fillRect/>
          </a:stretch>
        </p:blipFill>
        <p:spPr>
          <a:xfrm>
            <a:off x="530353" y="227213"/>
            <a:ext cx="2071445" cy="2047358"/>
          </a:xfrm>
          <a:prstGeom prst="rect">
            <a:avLst/>
          </a:prstGeom>
        </p:spPr>
      </p:pic>
    </p:spTree>
    <p:extLst>
      <p:ext uri="{BB962C8B-B14F-4D97-AF65-F5344CB8AC3E}">
        <p14:creationId xmlns:p14="http://schemas.microsoft.com/office/powerpoint/2010/main" val="166223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97EB-BC06-46FD-B7B2-43CD78D44007}"/>
              </a:ext>
            </a:extLst>
          </p:cNvPr>
          <p:cNvSpPr>
            <a:spLocks noGrp="1"/>
          </p:cNvSpPr>
          <p:nvPr>
            <p:ph type="title"/>
          </p:nvPr>
        </p:nvSpPr>
        <p:spPr>
          <a:xfrm>
            <a:off x="3211010" y="610865"/>
            <a:ext cx="8036110" cy="913135"/>
          </a:xfrm>
        </p:spPr>
        <p:txBody>
          <a:bodyPr>
            <a:noAutofit/>
          </a:bodyPr>
          <a:lstStyle/>
          <a:p>
            <a:r>
              <a:rPr lang="en-US" sz="3200" dirty="0"/>
              <a:t>Upcoming Web Sessions – Health Care Coverage and Retirement Benefits after Employment</a:t>
            </a:r>
          </a:p>
        </p:txBody>
      </p:sp>
      <p:sp>
        <p:nvSpPr>
          <p:cNvPr id="3" name="Content Placeholder 2">
            <a:extLst>
              <a:ext uri="{FF2B5EF4-FFF2-40B4-BE49-F238E27FC236}">
                <a16:creationId xmlns:a16="http://schemas.microsoft.com/office/drawing/2014/main" id="{F89F5BC2-3FA1-40BE-BFCD-883B4FF54062}"/>
              </a:ext>
            </a:extLst>
          </p:cNvPr>
          <p:cNvSpPr>
            <a:spLocks noGrp="1"/>
          </p:cNvSpPr>
          <p:nvPr>
            <p:ph idx="1"/>
          </p:nvPr>
        </p:nvSpPr>
        <p:spPr>
          <a:xfrm>
            <a:off x="259081" y="2799883"/>
            <a:ext cx="5836919" cy="3830904"/>
          </a:xfrm>
        </p:spPr>
        <p:txBody>
          <a:bodyPr>
            <a:normAutofit fontScale="70000" lnSpcReduction="20000"/>
          </a:bodyPr>
          <a:lstStyle/>
          <a:p>
            <a:pPr marL="0" indent="0" algn="ctr">
              <a:buNone/>
            </a:pPr>
            <a:r>
              <a:rPr lang="en-US" sz="3100" b="1" dirty="0"/>
              <a:t>April 29, 2020 at 2:00 pm Central Time</a:t>
            </a:r>
            <a:endParaRPr lang="en-US" sz="3100" dirty="0"/>
          </a:p>
          <a:p>
            <a:pPr marL="0" indent="0">
              <a:buNone/>
            </a:pPr>
            <a:endParaRPr lang="en-US" b="1" dirty="0"/>
          </a:p>
          <a:p>
            <a:pPr marL="0" indent="0">
              <a:buNone/>
            </a:pPr>
            <a:r>
              <a:rPr lang="en-US" sz="2600" b="1" dirty="0"/>
              <a:t>JOIN WEBEX MEETING  </a:t>
            </a:r>
            <a:r>
              <a:rPr lang="en-US" sz="2600" u="sng" dirty="0">
                <a:hlinkClick r:id="rId2"/>
              </a:rPr>
              <a:t>https://dol.webex.com/dol/j.php?MTID=md46bf17e26917e005a5d7152f932e18c</a:t>
            </a:r>
            <a:r>
              <a:rPr lang="en-US" sz="2600" dirty="0"/>
              <a:t> </a:t>
            </a:r>
          </a:p>
          <a:p>
            <a:r>
              <a:rPr lang="en-US" sz="2600" dirty="0"/>
              <a:t>Meeting number: 615 260 613</a:t>
            </a:r>
          </a:p>
          <a:p>
            <a:r>
              <a:rPr lang="en-US" sz="2600" dirty="0"/>
              <a:t>Meeting password: pPZPurk@327</a:t>
            </a:r>
          </a:p>
          <a:p>
            <a:pPr marL="0" indent="0">
              <a:buNone/>
            </a:pPr>
            <a:endParaRPr lang="en-US" sz="2600" dirty="0"/>
          </a:p>
          <a:p>
            <a:pPr marL="0" indent="0">
              <a:buNone/>
            </a:pPr>
            <a:r>
              <a:rPr lang="en-US" sz="2600" b="1" dirty="0"/>
              <a:t>JOIN BY PHONE</a:t>
            </a:r>
          </a:p>
          <a:p>
            <a:r>
              <a:rPr lang="en-US" sz="2600" dirty="0"/>
              <a:t>Call-in number: 1-517-244-5430</a:t>
            </a:r>
          </a:p>
          <a:p>
            <a:r>
              <a:rPr lang="en-US" sz="2600" dirty="0"/>
              <a:t>Call-in toll-free number: 1-866-616-0010</a:t>
            </a:r>
          </a:p>
          <a:p>
            <a:r>
              <a:rPr lang="en-US" sz="2600" b="1" dirty="0"/>
              <a:t>Attendee access code: 403 114 6#</a:t>
            </a:r>
            <a:endParaRPr lang="en-US" sz="2600" dirty="0"/>
          </a:p>
          <a:p>
            <a:pPr marL="0" indent="0">
              <a:buNone/>
            </a:pPr>
            <a:endParaRPr lang="en-US" sz="2400" dirty="0"/>
          </a:p>
        </p:txBody>
      </p:sp>
      <p:pic>
        <p:nvPicPr>
          <p:cNvPr id="4" name="Picture 3">
            <a:extLst>
              <a:ext uri="{FF2B5EF4-FFF2-40B4-BE49-F238E27FC236}">
                <a16:creationId xmlns:a16="http://schemas.microsoft.com/office/drawing/2014/main" id="{0C939864-3B94-476F-B952-1F291A7B2EA8}"/>
              </a:ext>
            </a:extLst>
          </p:cNvPr>
          <p:cNvPicPr>
            <a:picLocks noChangeAspect="1"/>
          </p:cNvPicPr>
          <p:nvPr/>
        </p:nvPicPr>
        <p:blipFill>
          <a:blip r:embed="rId3"/>
          <a:stretch>
            <a:fillRect/>
          </a:stretch>
        </p:blipFill>
        <p:spPr>
          <a:xfrm>
            <a:off x="530353" y="227213"/>
            <a:ext cx="2071445" cy="2047358"/>
          </a:xfrm>
          <a:prstGeom prst="rect">
            <a:avLst/>
          </a:prstGeom>
        </p:spPr>
      </p:pic>
      <p:sp>
        <p:nvSpPr>
          <p:cNvPr id="5" name="Content Placeholder 2">
            <a:extLst>
              <a:ext uri="{FF2B5EF4-FFF2-40B4-BE49-F238E27FC236}">
                <a16:creationId xmlns:a16="http://schemas.microsoft.com/office/drawing/2014/main" id="{B2674820-AFDD-4F3E-AE24-F4BCE1150EA2}"/>
              </a:ext>
            </a:extLst>
          </p:cNvPr>
          <p:cNvSpPr txBox="1">
            <a:spLocks/>
          </p:cNvSpPr>
          <p:nvPr/>
        </p:nvSpPr>
        <p:spPr>
          <a:xfrm>
            <a:off x="3211010" y="1705374"/>
            <a:ext cx="8721910" cy="9131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t>Attend one of these virtual information sessions on Dislocated Workers rights under COBRA, special enrollment rights, and your rights as a participant of an employer sponsored retirement plan.  </a:t>
            </a:r>
          </a:p>
        </p:txBody>
      </p:sp>
      <p:sp>
        <p:nvSpPr>
          <p:cNvPr id="6" name="Content Placeholder 2">
            <a:extLst>
              <a:ext uri="{FF2B5EF4-FFF2-40B4-BE49-F238E27FC236}">
                <a16:creationId xmlns:a16="http://schemas.microsoft.com/office/drawing/2014/main" id="{88105A21-F09D-4D0E-B1FE-0596A9355B2A}"/>
              </a:ext>
            </a:extLst>
          </p:cNvPr>
          <p:cNvSpPr txBox="1">
            <a:spLocks/>
          </p:cNvSpPr>
          <p:nvPr/>
        </p:nvSpPr>
        <p:spPr>
          <a:xfrm>
            <a:off x="6278881" y="2799883"/>
            <a:ext cx="5654040" cy="383090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100" b="1" dirty="0"/>
              <a:t>April 30, 2020 at 9:00 am Central Time</a:t>
            </a:r>
          </a:p>
          <a:p>
            <a:pPr marL="0" indent="0">
              <a:buNone/>
            </a:pPr>
            <a:endParaRPr lang="en-US" b="1" dirty="0"/>
          </a:p>
          <a:p>
            <a:pPr marL="0" indent="0">
              <a:buNone/>
            </a:pPr>
            <a:r>
              <a:rPr lang="en-US" sz="2600" b="1" dirty="0"/>
              <a:t>JOIN WEBEX MEETING </a:t>
            </a:r>
            <a:r>
              <a:rPr lang="en-US" sz="2600" u="sng" dirty="0">
                <a:hlinkClick r:id="rId4"/>
              </a:rPr>
              <a:t>https://dol.webex.com/dol/j.php?MTID=m7af29c7ad548faff7a1e39675e8b92be</a:t>
            </a:r>
            <a:endParaRPr lang="en-US" sz="2600" dirty="0"/>
          </a:p>
          <a:p>
            <a:r>
              <a:rPr lang="en-US" sz="2600" dirty="0"/>
              <a:t>Meeting number: 615 131 400</a:t>
            </a:r>
          </a:p>
          <a:p>
            <a:r>
              <a:rPr lang="en-US" sz="2600" dirty="0"/>
              <a:t>Meeting password: YMpXRum2*63</a:t>
            </a:r>
          </a:p>
          <a:p>
            <a:pPr marL="0" indent="0">
              <a:buNone/>
            </a:pPr>
            <a:endParaRPr lang="en-US" sz="2600" dirty="0"/>
          </a:p>
          <a:p>
            <a:pPr marL="0" indent="0">
              <a:buNone/>
            </a:pPr>
            <a:r>
              <a:rPr lang="en-US" sz="2600" b="1" dirty="0"/>
              <a:t>JOIN BY PHONE</a:t>
            </a:r>
          </a:p>
          <a:p>
            <a:r>
              <a:rPr lang="en-US" sz="2600" dirty="0"/>
              <a:t>Call-in number: 1-517-244-5430</a:t>
            </a:r>
          </a:p>
          <a:p>
            <a:r>
              <a:rPr lang="en-US" sz="2600" dirty="0"/>
              <a:t>Call-in toll-free number: 1-866-616-0010</a:t>
            </a:r>
          </a:p>
          <a:p>
            <a:r>
              <a:rPr lang="en-US" sz="2600" b="1" dirty="0"/>
              <a:t>Attendee access code: 403 114 6#</a:t>
            </a:r>
            <a:endParaRPr lang="en-US" sz="2600" dirty="0"/>
          </a:p>
          <a:p>
            <a:pPr marL="0" indent="0">
              <a:buFont typeface="Arial"/>
              <a:buNone/>
            </a:pPr>
            <a:endParaRPr lang="en-US" sz="2400" dirty="0"/>
          </a:p>
        </p:txBody>
      </p:sp>
    </p:spTree>
    <p:extLst>
      <p:ext uri="{BB962C8B-B14F-4D97-AF65-F5344CB8AC3E}">
        <p14:creationId xmlns:p14="http://schemas.microsoft.com/office/powerpoint/2010/main" val="249372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97EB-BC06-46FD-B7B2-43CD78D44007}"/>
              </a:ext>
            </a:extLst>
          </p:cNvPr>
          <p:cNvSpPr>
            <a:spLocks noGrp="1"/>
          </p:cNvSpPr>
          <p:nvPr>
            <p:ph type="title"/>
          </p:nvPr>
        </p:nvSpPr>
        <p:spPr>
          <a:xfrm>
            <a:off x="3211010" y="610865"/>
            <a:ext cx="7818351" cy="1048252"/>
          </a:xfrm>
        </p:spPr>
        <p:txBody>
          <a:bodyPr>
            <a:normAutofit fontScale="90000"/>
          </a:bodyPr>
          <a:lstStyle/>
          <a:p>
            <a:r>
              <a:rPr lang="en-US" dirty="0"/>
              <a:t>Health Insurance Contact Information</a:t>
            </a:r>
            <a:br>
              <a:rPr lang="en-US" sz="3600" dirty="0"/>
            </a:br>
            <a:endParaRPr lang="en-US" sz="3600" dirty="0"/>
          </a:p>
        </p:txBody>
      </p:sp>
      <p:sp>
        <p:nvSpPr>
          <p:cNvPr id="5" name="Content Placeholder 2">
            <a:extLst>
              <a:ext uri="{FF2B5EF4-FFF2-40B4-BE49-F238E27FC236}">
                <a16:creationId xmlns:a16="http://schemas.microsoft.com/office/drawing/2014/main" id="{6A4187DE-24B9-42D0-BC3D-6E97ACBF6F6E}"/>
              </a:ext>
            </a:extLst>
          </p:cNvPr>
          <p:cNvSpPr txBox="1">
            <a:spLocks/>
          </p:cNvSpPr>
          <p:nvPr/>
        </p:nvSpPr>
        <p:spPr>
          <a:xfrm>
            <a:off x="3211010" y="1870682"/>
            <a:ext cx="8450636" cy="2633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hlinkClick r:id="rId2"/>
              </a:rPr>
              <a:t>https://getcovered.illinois.gov/</a:t>
            </a:r>
            <a:r>
              <a:rPr lang="en-US" dirty="0"/>
              <a:t> </a:t>
            </a:r>
          </a:p>
          <a:p>
            <a:r>
              <a:rPr lang="en-US" dirty="0"/>
              <a:t>review, compare and enroll in an ACA Marketplace health plan</a:t>
            </a:r>
          </a:p>
          <a:p>
            <a:pPr marL="0" indent="0">
              <a:buNone/>
            </a:pPr>
            <a:r>
              <a:rPr lang="en-US" dirty="0">
                <a:hlinkClick r:id="rId3"/>
              </a:rPr>
              <a:t>https://widget.getcoveredamerica.org/?original=/IL/</a:t>
            </a:r>
            <a:endParaRPr lang="en-US" dirty="0"/>
          </a:p>
          <a:p>
            <a:r>
              <a:rPr lang="en-US" dirty="0"/>
              <a:t>free enrollment assistance</a:t>
            </a:r>
          </a:p>
        </p:txBody>
      </p:sp>
      <p:pic>
        <p:nvPicPr>
          <p:cNvPr id="8" name="Picture 7">
            <a:extLst>
              <a:ext uri="{FF2B5EF4-FFF2-40B4-BE49-F238E27FC236}">
                <a16:creationId xmlns:a16="http://schemas.microsoft.com/office/drawing/2014/main" id="{01100754-4BC1-452E-9BEA-839550878511}"/>
              </a:ext>
            </a:extLst>
          </p:cNvPr>
          <p:cNvPicPr>
            <a:picLocks noChangeAspect="1"/>
          </p:cNvPicPr>
          <p:nvPr/>
        </p:nvPicPr>
        <p:blipFill>
          <a:blip r:embed="rId4"/>
          <a:stretch>
            <a:fillRect/>
          </a:stretch>
        </p:blipFill>
        <p:spPr>
          <a:xfrm>
            <a:off x="203499" y="3129420"/>
            <a:ext cx="2755631" cy="2633700"/>
          </a:xfrm>
          <a:prstGeom prst="rect">
            <a:avLst/>
          </a:prstGeom>
        </p:spPr>
      </p:pic>
      <p:sp>
        <p:nvSpPr>
          <p:cNvPr id="3" name="TextBox 2">
            <a:extLst>
              <a:ext uri="{FF2B5EF4-FFF2-40B4-BE49-F238E27FC236}">
                <a16:creationId xmlns:a16="http://schemas.microsoft.com/office/drawing/2014/main" id="{F0BCA813-7737-419E-BEF6-440F733FA2FF}"/>
              </a:ext>
            </a:extLst>
          </p:cNvPr>
          <p:cNvSpPr txBox="1"/>
          <p:nvPr/>
        </p:nvSpPr>
        <p:spPr>
          <a:xfrm>
            <a:off x="3379777" y="4710737"/>
            <a:ext cx="8113102" cy="1477328"/>
          </a:xfrm>
          <a:prstGeom prst="rect">
            <a:avLst/>
          </a:prstGeom>
          <a:noFill/>
        </p:spPr>
        <p:txBody>
          <a:bodyPr wrap="square" numCol="2" rtlCol="0">
            <a:spAutoFit/>
          </a:bodyPr>
          <a:lstStyle/>
          <a:p>
            <a:r>
              <a:rPr lang="en-US" sz="2200" dirty="0"/>
              <a:t>Calvin Green</a:t>
            </a:r>
          </a:p>
          <a:p>
            <a:r>
              <a:rPr lang="en-US" sz="2200" dirty="0"/>
              <a:t>Illinois Department of Insurance</a:t>
            </a:r>
          </a:p>
          <a:p>
            <a:r>
              <a:rPr lang="en-US" sz="2200" dirty="0"/>
              <a:t>877- 527-9431</a:t>
            </a:r>
          </a:p>
          <a:p>
            <a:endParaRPr lang="en-US" sz="2400" dirty="0"/>
          </a:p>
          <a:p>
            <a:r>
              <a:rPr lang="en-US" sz="2200" dirty="0"/>
              <a:t>Healthcare.gov</a:t>
            </a:r>
          </a:p>
          <a:p>
            <a:r>
              <a:rPr lang="en-US" sz="2200" dirty="0"/>
              <a:t>800-318-2596</a:t>
            </a:r>
          </a:p>
          <a:p>
            <a:r>
              <a:rPr lang="en-US" sz="2200" dirty="0"/>
              <a:t> </a:t>
            </a:r>
          </a:p>
        </p:txBody>
      </p:sp>
      <p:pic>
        <p:nvPicPr>
          <p:cNvPr id="6" name="Picture 5">
            <a:extLst>
              <a:ext uri="{FF2B5EF4-FFF2-40B4-BE49-F238E27FC236}">
                <a16:creationId xmlns:a16="http://schemas.microsoft.com/office/drawing/2014/main" id="{C188EFAD-D5EF-4C4F-ABD4-FCE2DBABC59B}"/>
              </a:ext>
            </a:extLst>
          </p:cNvPr>
          <p:cNvPicPr>
            <a:picLocks noChangeAspect="1"/>
          </p:cNvPicPr>
          <p:nvPr/>
        </p:nvPicPr>
        <p:blipFill>
          <a:blip r:embed="rId5"/>
          <a:stretch>
            <a:fillRect/>
          </a:stretch>
        </p:blipFill>
        <p:spPr>
          <a:xfrm>
            <a:off x="530354" y="357963"/>
            <a:ext cx="2032629" cy="2047358"/>
          </a:xfrm>
          <a:prstGeom prst="rect">
            <a:avLst/>
          </a:prstGeom>
        </p:spPr>
      </p:pic>
      <p:pic>
        <p:nvPicPr>
          <p:cNvPr id="7" name="Picture 6">
            <a:extLst>
              <a:ext uri="{FF2B5EF4-FFF2-40B4-BE49-F238E27FC236}">
                <a16:creationId xmlns:a16="http://schemas.microsoft.com/office/drawing/2014/main" id="{EAE33C9D-5F73-4D66-B61A-DD7B383C460F}"/>
              </a:ext>
            </a:extLst>
          </p:cNvPr>
          <p:cNvPicPr>
            <a:picLocks noChangeAspect="1"/>
          </p:cNvPicPr>
          <p:nvPr/>
        </p:nvPicPr>
        <p:blipFill>
          <a:blip r:embed="rId5"/>
          <a:stretch>
            <a:fillRect/>
          </a:stretch>
        </p:blipFill>
        <p:spPr>
          <a:xfrm>
            <a:off x="682754" y="510363"/>
            <a:ext cx="2032629" cy="2047358"/>
          </a:xfrm>
          <a:prstGeom prst="rect">
            <a:avLst/>
          </a:prstGeom>
        </p:spPr>
      </p:pic>
    </p:spTree>
    <p:extLst>
      <p:ext uri="{BB962C8B-B14F-4D97-AF65-F5344CB8AC3E}">
        <p14:creationId xmlns:p14="http://schemas.microsoft.com/office/powerpoint/2010/main" val="415307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5861-3060-427C-A1A8-270AD20DA637}"/>
              </a:ext>
            </a:extLst>
          </p:cNvPr>
          <p:cNvSpPr>
            <a:spLocks noGrp="1"/>
          </p:cNvSpPr>
          <p:nvPr>
            <p:ph type="title"/>
          </p:nvPr>
        </p:nvSpPr>
        <p:spPr>
          <a:xfrm>
            <a:off x="4040957" y="583004"/>
            <a:ext cx="4110086" cy="561049"/>
          </a:xfrm>
        </p:spPr>
        <p:txBody>
          <a:bodyPr>
            <a:normAutofit fontScale="90000"/>
          </a:bodyPr>
          <a:lstStyle/>
          <a:p>
            <a:pPr algn="ctr"/>
            <a:r>
              <a:rPr lang="en-US" dirty="0"/>
              <a:t>Questions?</a:t>
            </a:r>
          </a:p>
        </p:txBody>
      </p:sp>
      <p:pic>
        <p:nvPicPr>
          <p:cNvPr id="6" name="Picture 5">
            <a:extLst>
              <a:ext uri="{FF2B5EF4-FFF2-40B4-BE49-F238E27FC236}">
                <a16:creationId xmlns:a16="http://schemas.microsoft.com/office/drawing/2014/main" id="{D1A570FF-AC5B-47AF-BBC0-1CD39E0B91B7}"/>
              </a:ext>
            </a:extLst>
          </p:cNvPr>
          <p:cNvPicPr>
            <a:picLocks noChangeAspect="1"/>
          </p:cNvPicPr>
          <p:nvPr/>
        </p:nvPicPr>
        <p:blipFill>
          <a:blip r:embed="rId2"/>
          <a:stretch>
            <a:fillRect/>
          </a:stretch>
        </p:blipFill>
        <p:spPr>
          <a:xfrm>
            <a:off x="305687" y="5527186"/>
            <a:ext cx="2999492" cy="859611"/>
          </a:xfrm>
          <a:prstGeom prst="rect">
            <a:avLst/>
          </a:prstGeom>
        </p:spPr>
      </p:pic>
      <p:pic>
        <p:nvPicPr>
          <p:cNvPr id="11" name="Picture 10">
            <a:extLst>
              <a:ext uri="{FF2B5EF4-FFF2-40B4-BE49-F238E27FC236}">
                <a16:creationId xmlns:a16="http://schemas.microsoft.com/office/drawing/2014/main" id="{281D7436-0D73-4DAA-B52D-52F13A548B54}"/>
              </a:ext>
            </a:extLst>
          </p:cNvPr>
          <p:cNvPicPr>
            <a:picLocks noChangeAspect="1"/>
          </p:cNvPicPr>
          <p:nvPr/>
        </p:nvPicPr>
        <p:blipFill>
          <a:blip r:embed="rId3"/>
          <a:stretch>
            <a:fillRect/>
          </a:stretch>
        </p:blipFill>
        <p:spPr>
          <a:xfrm>
            <a:off x="4090755" y="1263203"/>
            <a:ext cx="4060288" cy="4060288"/>
          </a:xfrm>
          <a:prstGeom prst="rect">
            <a:avLst/>
          </a:prstGeom>
        </p:spPr>
      </p:pic>
      <p:pic>
        <p:nvPicPr>
          <p:cNvPr id="13" name="Picture 12">
            <a:extLst>
              <a:ext uri="{FF2B5EF4-FFF2-40B4-BE49-F238E27FC236}">
                <a16:creationId xmlns:a16="http://schemas.microsoft.com/office/drawing/2014/main" id="{AE5A2DDB-6BF8-4E96-8665-C85129353481}"/>
              </a:ext>
            </a:extLst>
          </p:cNvPr>
          <p:cNvPicPr>
            <a:picLocks noChangeAspect="1"/>
          </p:cNvPicPr>
          <p:nvPr/>
        </p:nvPicPr>
        <p:blipFill>
          <a:blip r:embed="rId4"/>
          <a:stretch>
            <a:fillRect/>
          </a:stretch>
        </p:blipFill>
        <p:spPr>
          <a:xfrm>
            <a:off x="3523263" y="5442642"/>
            <a:ext cx="2228850" cy="1028700"/>
          </a:xfrm>
          <a:prstGeom prst="rect">
            <a:avLst/>
          </a:prstGeom>
        </p:spPr>
      </p:pic>
      <p:pic>
        <p:nvPicPr>
          <p:cNvPr id="14" name="Picture 13">
            <a:extLst>
              <a:ext uri="{FF2B5EF4-FFF2-40B4-BE49-F238E27FC236}">
                <a16:creationId xmlns:a16="http://schemas.microsoft.com/office/drawing/2014/main" id="{166CC4F6-DA81-4F35-B419-4A52AE358B42}"/>
              </a:ext>
            </a:extLst>
          </p:cNvPr>
          <p:cNvPicPr>
            <a:picLocks noChangeAspect="1"/>
          </p:cNvPicPr>
          <p:nvPr/>
        </p:nvPicPr>
        <p:blipFill>
          <a:blip r:embed="rId5"/>
          <a:stretch>
            <a:fillRect/>
          </a:stretch>
        </p:blipFill>
        <p:spPr>
          <a:xfrm>
            <a:off x="6634575" y="5296160"/>
            <a:ext cx="1255362" cy="1238006"/>
          </a:xfrm>
          <a:prstGeom prst="rect">
            <a:avLst/>
          </a:prstGeom>
        </p:spPr>
      </p:pic>
      <p:pic>
        <p:nvPicPr>
          <p:cNvPr id="15" name="Picture 14">
            <a:extLst>
              <a:ext uri="{FF2B5EF4-FFF2-40B4-BE49-F238E27FC236}">
                <a16:creationId xmlns:a16="http://schemas.microsoft.com/office/drawing/2014/main" id="{ACC62EB8-2B5C-433E-9CD5-5D5F41520DCE}"/>
              </a:ext>
            </a:extLst>
          </p:cNvPr>
          <p:cNvPicPr>
            <a:picLocks noChangeAspect="1"/>
          </p:cNvPicPr>
          <p:nvPr/>
        </p:nvPicPr>
        <p:blipFill>
          <a:blip r:embed="rId6"/>
          <a:stretch>
            <a:fillRect/>
          </a:stretch>
        </p:blipFill>
        <p:spPr>
          <a:xfrm>
            <a:off x="8772399" y="5499692"/>
            <a:ext cx="2244624" cy="830942"/>
          </a:xfrm>
          <a:prstGeom prst="rect">
            <a:avLst/>
          </a:prstGeom>
        </p:spPr>
      </p:pic>
    </p:spTree>
    <p:extLst>
      <p:ext uri="{BB962C8B-B14F-4D97-AF65-F5344CB8AC3E}">
        <p14:creationId xmlns:p14="http://schemas.microsoft.com/office/powerpoint/2010/main" val="57016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5861-3060-427C-A1A8-270AD20DA637}"/>
              </a:ext>
            </a:extLst>
          </p:cNvPr>
          <p:cNvSpPr>
            <a:spLocks noGrp="1"/>
          </p:cNvSpPr>
          <p:nvPr>
            <p:ph type="title"/>
          </p:nvPr>
        </p:nvSpPr>
        <p:spPr>
          <a:xfrm>
            <a:off x="4040957" y="613855"/>
            <a:ext cx="4110086" cy="561049"/>
          </a:xfrm>
        </p:spPr>
        <p:txBody>
          <a:bodyPr>
            <a:normAutofit fontScale="90000"/>
          </a:bodyPr>
          <a:lstStyle/>
          <a:p>
            <a:pPr algn="ctr"/>
            <a:r>
              <a:rPr lang="en-US" dirty="0"/>
              <a:t>Agenda of Speakers</a:t>
            </a:r>
          </a:p>
        </p:txBody>
      </p:sp>
      <p:sp>
        <p:nvSpPr>
          <p:cNvPr id="3" name="Content Placeholder 2">
            <a:extLst>
              <a:ext uri="{FF2B5EF4-FFF2-40B4-BE49-F238E27FC236}">
                <a16:creationId xmlns:a16="http://schemas.microsoft.com/office/drawing/2014/main" id="{A61EE5FC-0EDF-485A-AB97-B3BAAE2F70E8}"/>
              </a:ext>
            </a:extLst>
          </p:cNvPr>
          <p:cNvSpPr>
            <a:spLocks noGrp="1"/>
          </p:cNvSpPr>
          <p:nvPr>
            <p:ph idx="1"/>
          </p:nvPr>
        </p:nvSpPr>
        <p:spPr>
          <a:xfrm>
            <a:off x="478415" y="2677215"/>
            <a:ext cx="4800597" cy="1239465"/>
          </a:xfrm>
        </p:spPr>
        <p:txBody>
          <a:bodyPr>
            <a:normAutofit/>
          </a:bodyPr>
          <a:lstStyle/>
          <a:p>
            <a:pPr marL="0" indent="0" algn="ctr">
              <a:buNone/>
            </a:pPr>
            <a:r>
              <a:rPr lang="en-US" sz="2000" dirty="0"/>
              <a:t>Martha McDermott</a:t>
            </a:r>
          </a:p>
          <a:p>
            <a:pPr marL="0" indent="0" algn="ctr">
              <a:buNone/>
            </a:pPr>
            <a:r>
              <a:rPr lang="en-US" sz="2000" u="sng" dirty="0">
                <a:hlinkClick r:id="rId2"/>
              </a:rPr>
              <a:t>martha.mcdermott@illinois.gov</a:t>
            </a:r>
            <a:r>
              <a:rPr lang="en-US" sz="2000" dirty="0"/>
              <a:t> </a:t>
            </a:r>
          </a:p>
          <a:p>
            <a:pPr marL="0" indent="0" algn="ctr">
              <a:buNone/>
            </a:pPr>
            <a:r>
              <a:rPr lang="en-US" sz="2000" dirty="0"/>
              <a:t>(312) 550-4225</a:t>
            </a:r>
          </a:p>
        </p:txBody>
      </p:sp>
      <p:sp>
        <p:nvSpPr>
          <p:cNvPr id="5" name="Content Placeholder 2">
            <a:extLst>
              <a:ext uri="{FF2B5EF4-FFF2-40B4-BE49-F238E27FC236}">
                <a16:creationId xmlns:a16="http://schemas.microsoft.com/office/drawing/2014/main" id="{4496577F-BFCF-4512-9484-CEAE9C6F6FA4}"/>
              </a:ext>
            </a:extLst>
          </p:cNvPr>
          <p:cNvSpPr txBox="1">
            <a:spLocks/>
          </p:cNvSpPr>
          <p:nvPr/>
        </p:nvSpPr>
        <p:spPr>
          <a:xfrm>
            <a:off x="478413" y="5075240"/>
            <a:ext cx="4800597" cy="1564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a:t>Monica Heard </a:t>
            </a:r>
          </a:p>
          <a:p>
            <a:pPr marL="0" indent="0" algn="ctr">
              <a:buNone/>
            </a:pPr>
            <a:r>
              <a:rPr lang="en-US" sz="2000" u="sng" dirty="0">
                <a:hlinkClick r:id="rId3"/>
              </a:rPr>
              <a:t>monica.heard@illinois.gov</a:t>
            </a:r>
            <a:r>
              <a:rPr lang="en-US" sz="2000" dirty="0"/>
              <a:t> </a:t>
            </a:r>
          </a:p>
          <a:p>
            <a:pPr marL="0" indent="0" algn="ctr">
              <a:buNone/>
            </a:pPr>
            <a:r>
              <a:rPr lang="en-US" sz="2000" dirty="0"/>
              <a:t>(217) 524-7856</a:t>
            </a:r>
          </a:p>
        </p:txBody>
      </p:sp>
      <p:pic>
        <p:nvPicPr>
          <p:cNvPr id="4" name="Picture 3">
            <a:extLst>
              <a:ext uri="{FF2B5EF4-FFF2-40B4-BE49-F238E27FC236}">
                <a16:creationId xmlns:a16="http://schemas.microsoft.com/office/drawing/2014/main" id="{BFDFEC0C-D961-445A-9A3C-4DEC3A73B6C7}"/>
              </a:ext>
            </a:extLst>
          </p:cNvPr>
          <p:cNvPicPr>
            <a:picLocks noChangeAspect="1"/>
          </p:cNvPicPr>
          <p:nvPr/>
        </p:nvPicPr>
        <p:blipFill>
          <a:blip r:embed="rId4"/>
          <a:stretch>
            <a:fillRect/>
          </a:stretch>
        </p:blipFill>
        <p:spPr>
          <a:xfrm>
            <a:off x="2023378" y="4066154"/>
            <a:ext cx="1710668" cy="859611"/>
          </a:xfrm>
          <a:prstGeom prst="rect">
            <a:avLst/>
          </a:prstGeom>
        </p:spPr>
      </p:pic>
      <p:pic>
        <p:nvPicPr>
          <p:cNvPr id="6" name="Picture 5">
            <a:extLst>
              <a:ext uri="{FF2B5EF4-FFF2-40B4-BE49-F238E27FC236}">
                <a16:creationId xmlns:a16="http://schemas.microsoft.com/office/drawing/2014/main" id="{D1A570FF-AC5B-47AF-BBC0-1CD39E0B91B7}"/>
              </a:ext>
            </a:extLst>
          </p:cNvPr>
          <p:cNvPicPr>
            <a:picLocks noChangeAspect="1"/>
          </p:cNvPicPr>
          <p:nvPr/>
        </p:nvPicPr>
        <p:blipFill>
          <a:blip r:embed="rId5"/>
          <a:stretch>
            <a:fillRect/>
          </a:stretch>
        </p:blipFill>
        <p:spPr>
          <a:xfrm>
            <a:off x="1378967" y="1723333"/>
            <a:ext cx="2999492" cy="859611"/>
          </a:xfrm>
          <a:prstGeom prst="rect">
            <a:avLst/>
          </a:prstGeom>
        </p:spPr>
      </p:pic>
      <p:sp>
        <p:nvSpPr>
          <p:cNvPr id="7" name="Content Placeholder 2">
            <a:extLst>
              <a:ext uri="{FF2B5EF4-FFF2-40B4-BE49-F238E27FC236}">
                <a16:creationId xmlns:a16="http://schemas.microsoft.com/office/drawing/2014/main" id="{7764EDB0-373A-426E-A960-051178110BAD}"/>
              </a:ext>
            </a:extLst>
          </p:cNvPr>
          <p:cNvSpPr txBox="1">
            <a:spLocks/>
          </p:cNvSpPr>
          <p:nvPr/>
        </p:nvSpPr>
        <p:spPr>
          <a:xfrm>
            <a:off x="6254375" y="2677215"/>
            <a:ext cx="4800597" cy="37422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200" dirty="0"/>
              <a:t>Mike Sherer (Executive Director)</a:t>
            </a:r>
          </a:p>
          <a:p>
            <a:pPr marL="0" indent="0" algn="ctr">
              <a:buFont typeface="Arial"/>
              <a:buNone/>
            </a:pPr>
            <a:r>
              <a:rPr lang="en-US" sz="2200" dirty="0">
                <a:hlinkClick r:id="rId6"/>
              </a:rPr>
              <a:t>michael.sherer@west-central.org</a:t>
            </a:r>
            <a:r>
              <a:rPr lang="en-US" sz="2200" dirty="0"/>
              <a:t> </a:t>
            </a:r>
          </a:p>
          <a:p>
            <a:pPr marL="0" indent="0" algn="ctr">
              <a:buFont typeface="Arial"/>
              <a:buNone/>
            </a:pPr>
            <a:r>
              <a:rPr lang="en-US" sz="2200" dirty="0"/>
              <a:t>(217) 854-9642 x 1235</a:t>
            </a:r>
          </a:p>
          <a:p>
            <a:pPr marL="0" indent="0" algn="ctr">
              <a:buNone/>
            </a:pPr>
            <a:endParaRPr lang="en-US" sz="2200" dirty="0"/>
          </a:p>
          <a:p>
            <a:pPr marL="0" indent="0" algn="ctr">
              <a:buNone/>
            </a:pPr>
            <a:r>
              <a:rPr lang="en-US" sz="2200" dirty="0"/>
              <a:t>Patti Sellers</a:t>
            </a:r>
          </a:p>
          <a:p>
            <a:pPr marL="0" indent="0" algn="ctr">
              <a:buNone/>
            </a:pPr>
            <a:r>
              <a:rPr lang="en-US" sz="2200" u="sng" dirty="0">
                <a:hlinkClick r:id="rId7"/>
              </a:rPr>
              <a:t>patti.sellers@west-central.org</a:t>
            </a:r>
            <a:r>
              <a:rPr lang="en-US" sz="2200" dirty="0"/>
              <a:t> </a:t>
            </a:r>
          </a:p>
          <a:p>
            <a:pPr marL="0" indent="0" algn="ctr">
              <a:buNone/>
            </a:pPr>
            <a:r>
              <a:rPr lang="en-US" sz="2200" dirty="0"/>
              <a:t>(217) 243-5846</a:t>
            </a:r>
          </a:p>
          <a:p>
            <a:pPr marL="0" indent="0" algn="ctr">
              <a:buNone/>
            </a:pPr>
            <a:endParaRPr lang="en-US" sz="2200" dirty="0"/>
          </a:p>
          <a:p>
            <a:pPr marL="0" indent="0" algn="ctr">
              <a:buNone/>
            </a:pPr>
            <a:r>
              <a:rPr lang="en-US" sz="2200" dirty="0"/>
              <a:t> Connie Pitts </a:t>
            </a:r>
          </a:p>
          <a:p>
            <a:pPr marL="0" indent="0" algn="ctr">
              <a:buNone/>
            </a:pPr>
            <a:r>
              <a:rPr lang="en-US" sz="2200" u="sng" dirty="0">
                <a:hlinkClick r:id="rId8"/>
              </a:rPr>
              <a:t>connie.pitts@west-central.org</a:t>
            </a:r>
            <a:r>
              <a:rPr lang="en-US" sz="2200" dirty="0"/>
              <a:t> </a:t>
            </a:r>
          </a:p>
          <a:p>
            <a:pPr marL="0" indent="0" algn="ctr">
              <a:buNone/>
            </a:pPr>
            <a:r>
              <a:rPr lang="en-US" sz="2200" dirty="0"/>
              <a:t>(217) 243-5846</a:t>
            </a:r>
            <a:endParaRPr lang="en-US" sz="2000" dirty="0"/>
          </a:p>
        </p:txBody>
      </p:sp>
      <p:pic>
        <p:nvPicPr>
          <p:cNvPr id="8" name="Picture 7">
            <a:extLst>
              <a:ext uri="{FF2B5EF4-FFF2-40B4-BE49-F238E27FC236}">
                <a16:creationId xmlns:a16="http://schemas.microsoft.com/office/drawing/2014/main" id="{69F06A7C-E86D-4431-8FF7-856893616BE0}"/>
              </a:ext>
            </a:extLst>
          </p:cNvPr>
          <p:cNvPicPr>
            <a:picLocks noChangeAspect="1"/>
          </p:cNvPicPr>
          <p:nvPr/>
        </p:nvPicPr>
        <p:blipFill>
          <a:blip r:embed="rId9"/>
          <a:stretch>
            <a:fillRect/>
          </a:stretch>
        </p:blipFill>
        <p:spPr>
          <a:xfrm>
            <a:off x="7494699" y="1708147"/>
            <a:ext cx="2319948" cy="862545"/>
          </a:xfrm>
          <a:prstGeom prst="rect">
            <a:avLst/>
          </a:prstGeom>
        </p:spPr>
      </p:pic>
    </p:spTree>
    <p:extLst>
      <p:ext uri="{BB962C8B-B14F-4D97-AF65-F5344CB8AC3E}">
        <p14:creationId xmlns:p14="http://schemas.microsoft.com/office/powerpoint/2010/main" val="32673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077" y="246365"/>
            <a:ext cx="8352149" cy="1295400"/>
          </a:xfrm>
        </p:spPr>
        <p:txBody>
          <a:bodyPr>
            <a:noAutofit/>
          </a:bodyPr>
          <a:lstStyle/>
          <a:p>
            <a:pPr algn="l"/>
            <a:r>
              <a:rPr lang="en-US" sz="4000" dirty="0"/>
              <a:t>Our goal is to help you get back to work!</a:t>
            </a:r>
          </a:p>
        </p:txBody>
      </p:sp>
      <p:sp>
        <p:nvSpPr>
          <p:cNvPr id="4" name="TextBox 3"/>
          <p:cNvSpPr txBox="1"/>
          <p:nvPr/>
        </p:nvSpPr>
        <p:spPr>
          <a:xfrm>
            <a:off x="3193142" y="1277574"/>
            <a:ext cx="7226017" cy="1077218"/>
          </a:xfrm>
          <a:prstGeom prst="rect">
            <a:avLst/>
          </a:prstGeom>
          <a:noFill/>
        </p:spPr>
        <p:txBody>
          <a:bodyPr wrap="none" rtlCol="0">
            <a:spAutoFit/>
          </a:bodyPr>
          <a:lstStyle/>
          <a:p>
            <a:pPr algn="ctr"/>
            <a:r>
              <a:rPr lang="en-US" sz="3200" b="1" i="1" dirty="0">
                <a:solidFill>
                  <a:srgbClr val="172169"/>
                </a:solidFill>
                <a:effectLst>
                  <a:outerShdw blurRad="38100" dist="38100" dir="2700000" algn="tl">
                    <a:srgbClr val="000000">
                      <a:alpha val="43137"/>
                    </a:srgbClr>
                  </a:outerShdw>
                </a:effectLst>
              </a:rPr>
              <a:t>Workforce Innovation &amp; Opportunity Act </a:t>
            </a:r>
          </a:p>
          <a:p>
            <a:pPr algn="ctr"/>
            <a:r>
              <a:rPr lang="en-US" sz="3200" b="1" i="1" dirty="0">
                <a:solidFill>
                  <a:srgbClr val="172169"/>
                </a:solidFill>
                <a:effectLst>
                  <a:outerShdw blurRad="38100" dist="38100" dir="2700000" algn="tl">
                    <a:srgbClr val="000000">
                      <a:alpha val="43137"/>
                    </a:srgbClr>
                  </a:outerShdw>
                </a:effectLst>
              </a:rPr>
              <a:t>“WIOA”</a:t>
            </a:r>
          </a:p>
        </p:txBody>
      </p:sp>
      <p:sp>
        <p:nvSpPr>
          <p:cNvPr id="8" name="TextBox 7">
            <a:extLst>
              <a:ext uri="{FF2B5EF4-FFF2-40B4-BE49-F238E27FC236}">
                <a16:creationId xmlns:a16="http://schemas.microsoft.com/office/drawing/2014/main" id="{94A5C492-8181-4681-881E-A7998CEB2638}"/>
              </a:ext>
            </a:extLst>
          </p:cNvPr>
          <p:cNvSpPr txBox="1"/>
          <p:nvPr/>
        </p:nvSpPr>
        <p:spPr>
          <a:xfrm>
            <a:off x="6832146" y="3626142"/>
            <a:ext cx="2692855" cy="646331"/>
          </a:xfrm>
          <a:prstGeom prst="rect">
            <a:avLst/>
          </a:prstGeom>
          <a:noFill/>
        </p:spPr>
        <p:txBody>
          <a:bodyPr wrap="square" rtlCol="0" anchor="t">
            <a:spAutoFit/>
          </a:bodyPr>
          <a:lstStyle/>
          <a:p>
            <a:r>
              <a:rPr lang="en-US" dirty="0">
                <a:solidFill>
                  <a:schemeClr val="bg1"/>
                </a:solidFill>
                <a:latin typeface="Arial"/>
                <a:cs typeface="Arial"/>
              </a:rPr>
              <a:t>DuPage County, Illinois</a:t>
            </a:r>
            <a:endParaRPr lang="en-US" dirty="0">
              <a:solidFill>
                <a:schemeClr val="bg1"/>
              </a:solidFill>
              <a:latin typeface="Calibri" panose="020F0502020204030204"/>
              <a:cs typeface="Calibri" panose="020F0502020204030204"/>
            </a:endParaRPr>
          </a:p>
          <a:p>
            <a:r>
              <a:rPr lang="en-US" dirty="0">
                <a:solidFill>
                  <a:schemeClr val="bg1"/>
                </a:solidFill>
                <a:cs typeface="Calibri"/>
              </a:rPr>
              <a:t>locations</a:t>
            </a:r>
          </a:p>
        </p:txBody>
      </p:sp>
      <p:sp>
        <p:nvSpPr>
          <p:cNvPr id="7" name="Content Placeholder 6">
            <a:extLst>
              <a:ext uri="{FF2B5EF4-FFF2-40B4-BE49-F238E27FC236}">
                <a16:creationId xmlns:a16="http://schemas.microsoft.com/office/drawing/2014/main" id="{F9EF8029-AED4-403A-B463-6B65585CEC70}"/>
              </a:ext>
            </a:extLst>
          </p:cNvPr>
          <p:cNvSpPr>
            <a:spLocks noGrp="1"/>
          </p:cNvSpPr>
          <p:nvPr>
            <p:ph idx="1"/>
          </p:nvPr>
        </p:nvSpPr>
        <p:spPr>
          <a:xfrm>
            <a:off x="838200" y="2803711"/>
            <a:ext cx="10515600" cy="3373252"/>
          </a:xfrm>
        </p:spPr>
        <p:txBody>
          <a:bodyPr/>
          <a:lstStyle/>
          <a:p>
            <a:r>
              <a:rPr lang="en-US" dirty="0">
                <a:solidFill>
                  <a:srgbClr val="002060"/>
                </a:solidFill>
              </a:rPr>
              <a:t>WIOA services are free to you due to the closure of MacMurray College</a:t>
            </a:r>
          </a:p>
          <a:p>
            <a:endParaRPr lang="en-US" dirty="0">
              <a:solidFill>
                <a:srgbClr val="002060"/>
              </a:solidFill>
            </a:endParaRPr>
          </a:p>
          <a:p>
            <a:r>
              <a:rPr lang="en-US" dirty="0">
                <a:solidFill>
                  <a:srgbClr val="002060"/>
                </a:solidFill>
              </a:rPr>
              <a:t>WIOA is a federally funded program, paid for through your tax dollars</a:t>
            </a:r>
          </a:p>
          <a:p>
            <a:endParaRPr lang="en-US" dirty="0">
              <a:solidFill>
                <a:srgbClr val="002060"/>
              </a:solidFill>
            </a:endParaRPr>
          </a:p>
          <a:p>
            <a:r>
              <a:rPr lang="en-US" dirty="0">
                <a:solidFill>
                  <a:srgbClr val="002060"/>
                </a:solidFill>
              </a:rPr>
              <a:t>Access services anywhere in the United States</a:t>
            </a:r>
          </a:p>
        </p:txBody>
      </p:sp>
    </p:spTree>
    <p:extLst>
      <p:ext uri="{BB962C8B-B14F-4D97-AF65-F5344CB8AC3E}">
        <p14:creationId xmlns:p14="http://schemas.microsoft.com/office/powerpoint/2010/main" val="91358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35E3-7377-4E78-A49B-B6B8D82E9A4B}"/>
              </a:ext>
            </a:extLst>
          </p:cNvPr>
          <p:cNvSpPr>
            <a:spLocks noGrp="1"/>
          </p:cNvSpPr>
          <p:nvPr>
            <p:ph type="title"/>
          </p:nvPr>
        </p:nvSpPr>
        <p:spPr/>
        <p:txBody>
          <a:bodyPr>
            <a:normAutofit fontScale="90000"/>
          </a:bodyPr>
          <a:lstStyle/>
          <a:p>
            <a:r>
              <a:rPr lang="en-US" dirty="0"/>
              <a:t>Dislocated Workers</a:t>
            </a:r>
          </a:p>
        </p:txBody>
      </p:sp>
      <p:sp>
        <p:nvSpPr>
          <p:cNvPr id="3" name="Content Placeholder 2">
            <a:extLst>
              <a:ext uri="{FF2B5EF4-FFF2-40B4-BE49-F238E27FC236}">
                <a16:creationId xmlns:a16="http://schemas.microsoft.com/office/drawing/2014/main" id="{A5FC8857-6754-4D15-8D15-CCE2795AD91B}"/>
              </a:ext>
            </a:extLst>
          </p:cNvPr>
          <p:cNvSpPr>
            <a:spLocks noGrp="1"/>
          </p:cNvSpPr>
          <p:nvPr>
            <p:ph idx="1"/>
          </p:nvPr>
        </p:nvSpPr>
        <p:spPr>
          <a:xfrm>
            <a:off x="1307183" y="1675613"/>
            <a:ext cx="9577633" cy="4225565"/>
          </a:xfrm>
        </p:spPr>
        <p:txBody>
          <a:bodyPr>
            <a:normAutofit/>
          </a:bodyPr>
          <a:lstStyle/>
          <a:p>
            <a:pPr marL="0" indent="0">
              <a:buNone/>
            </a:pPr>
            <a:r>
              <a:rPr lang="en-US" sz="3200" b="1" dirty="0"/>
              <a:t>Dislocated Workers are individuals who:</a:t>
            </a:r>
          </a:p>
          <a:p>
            <a:pPr marL="0" indent="0">
              <a:buNone/>
            </a:pPr>
            <a:endParaRPr lang="en-US" sz="1800" b="1" dirty="0"/>
          </a:p>
          <a:p>
            <a:r>
              <a:rPr lang="en-US" sz="2000" dirty="0"/>
              <a:t>Have been laid off, or terminated, or have received notice of layoff or termination due to a plant closure or mass layoff,</a:t>
            </a:r>
          </a:p>
          <a:p>
            <a:r>
              <a:rPr lang="en-US" sz="2000" dirty="0"/>
              <a:t>Are unemployed through no fault of their own, are eligible for or have exhausted their unemployment compensation and are unlikely to return to their previous occupation or industry,</a:t>
            </a:r>
          </a:p>
          <a:p>
            <a:r>
              <a:rPr lang="en-US" sz="2000" dirty="0"/>
              <a:t>Were self-employed (including farmers, and ranchers) and are unemployed as a result of general economic conditions in their community, or</a:t>
            </a:r>
          </a:p>
          <a:p>
            <a:r>
              <a:rPr lang="en-US" sz="2000" dirty="0"/>
              <a:t>Are displaced homemakers or those who have been dependent on another’s salary but are now without. </a:t>
            </a:r>
          </a:p>
        </p:txBody>
      </p:sp>
    </p:spTree>
    <p:extLst>
      <p:ext uri="{BB962C8B-B14F-4D97-AF65-F5344CB8AC3E}">
        <p14:creationId xmlns:p14="http://schemas.microsoft.com/office/powerpoint/2010/main" val="337158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35E3-7377-4E78-A49B-B6B8D82E9A4B}"/>
              </a:ext>
            </a:extLst>
          </p:cNvPr>
          <p:cNvSpPr>
            <a:spLocks noGrp="1"/>
          </p:cNvSpPr>
          <p:nvPr>
            <p:ph type="title"/>
          </p:nvPr>
        </p:nvSpPr>
        <p:spPr/>
        <p:txBody>
          <a:bodyPr>
            <a:normAutofit fontScale="90000"/>
          </a:bodyPr>
          <a:lstStyle/>
          <a:p>
            <a:r>
              <a:rPr lang="en-US" dirty="0"/>
              <a:t>Dislocated Worker Program</a:t>
            </a:r>
          </a:p>
        </p:txBody>
      </p:sp>
      <p:sp>
        <p:nvSpPr>
          <p:cNvPr id="4" name="TextBox 3">
            <a:extLst>
              <a:ext uri="{FF2B5EF4-FFF2-40B4-BE49-F238E27FC236}">
                <a16:creationId xmlns:a16="http://schemas.microsoft.com/office/drawing/2014/main" id="{D7826C8F-39AE-4F24-A3EC-D2E201D014F2}"/>
              </a:ext>
            </a:extLst>
          </p:cNvPr>
          <p:cNvSpPr txBox="1"/>
          <p:nvPr/>
        </p:nvSpPr>
        <p:spPr>
          <a:xfrm>
            <a:off x="609599" y="1725106"/>
            <a:ext cx="10972801" cy="1015663"/>
          </a:xfrm>
          <a:prstGeom prst="rect">
            <a:avLst/>
          </a:prstGeom>
          <a:noFill/>
        </p:spPr>
        <p:txBody>
          <a:bodyPr wrap="square" rtlCol="0">
            <a:spAutoFit/>
          </a:bodyPr>
          <a:lstStyle/>
          <a:p>
            <a:r>
              <a:rPr lang="en-US" sz="2000" dirty="0">
                <a:solidFill>
                  <a:srgbClr val="58595B"/>
                </a:solidFill>
              </a:rPr>
              <a:t>Services available to dislocated workers, including job search assistance as well as training services, are available in Illinois </a:t>
            </a:r>
            <a:r>
              <a:rPr lang="en-US" sz="2000" dirty="0" err="1">
                <a:solidFill>
                  <a:srgbClr val="58595B"/>
                </a:solidFill>
              </a:rPr>
              <a:t>workNet</a:t>
            </a:r>
            <a:r>
              <a:rPr lang="en-US" sz="2000" dirty="0">
                <a:solidFill>
                  <a:srgbClr val="58595B"/>
                </a:solidFill>
              </a:rPr>
              <a:t>® American Job Centers throughout Illinois. Accessing these services can help you upgrade your current skills to get a better job or provide support as you look for other employment.</a:t>
            </a:r>
          </a:p>
        </p:txBody>
      </p:sp>
      <p:sp>
        <p:nvSpPr>
          <p:cNvPr id="7" name="Rectangle 6">
            <a:extLst>
              <a:ext uri="{FF2B5EF4-FFF2-40B4-BE49-F238E27FC236}">
                <a16:creationId xmlns:a16="http://schemas.microsoft.com/office/drawing/2014/main" id="{7AE16FD8-C61F-4A3C-A5A3-982568F55767}"/>
              </a:ext>
            </a:extLst>
          </p:cNvPr>
          <p:cNvSpPr/>
          <p:nvPr/>
        </p:nvSpPr>
        <p:spPr>
          <a:xfrm>
            <a:off x="1932496" y="3293961"/>
            <a:ext cx="8913513" cy="2862322"/>
          </a:xfrm>
          <a:prstGeom prst="rect">
            <a:avLst/>
          </a:prstGeom>
        </p:spPr>
        <p:txBody>
          <a:bodyPr wrap="square" numCol="2">
            <a:spAutoFit/>
          </a:bodyPr>
          <a:lstStyle/>
          <a:p>
            <a:r>
              <a:rPr lang="en-US" sz="2000" dirty="0">
                <a:solidFill>
                  <a:srgbClr val="58595B"/>
                </a:solidFill>
              </a:rPr>
              <a:t>Available Services:</a:t>
            </a:r>
          </a:p>
          <a:p>
            <a:r>
              <a:rPr lang="en-US" sz="2000" dirty="0">
                <a:solidFill>
                  <a:srgbClr val="58595B"/>
                </a:solidFill>
              </a:rPr>
              <a:t>• Career Services</a:t>
            </a:r>
          </a:p>
          <a:p>
            <a:r>
              <a:rPr lang="en-US" sz="2000" dirty="0">
                <a:solidFill>
                  <a:srgbClr val="58595B"/>
                </a:solidFill>
              </a:rPr>
              <a:t>• Training Services</a:t>
            </a:r>
          </a:p>
          <a:p>
            <a:r>
              <a:rPr lang="en-US" sz="2000" dirty="0">
                <a:solidFill>
                  <a:srgbClr val="58595B"/>
                </a:solidFill>
              </a:rPr>
              <a:t>• Work-Based Learning</a:t>
            </a:r>
          </a:p>
          <a:p>
            <a:pPr algn="ctr"/>
            <a:endParaRPr lang="en-US" sz="2000" dirty="0">
              <a:solidFill>
                <a:srgbClr val="58595B"/>
              </a:solidFill>
            </a:endParaRPr>
          </a:p>
          <a:p>
            <a:pPr algn="ctr"/>
            <a:endParaRPr lang="en-US" sz="2000" dirty="0">
              <a:solidFill>
                <a:srgbClr val="58595B"/>
              </a:solidFill>
            </a:endParaRPr>
          </a:p>
          <a:p>
            <a:pPr algn="ctr"/>
            <a:endParaRPr lang="en-US" sz="2000" dirty="0">
              <a:solidFill>
                <a:srgbClr val="58595B"/>
              </a:solidFill>
            </a:endParaRPr>
          </a:p>
          <a:p>
            <a:pPr algn="ctr"/>
            <a:endParaRPr lang="en-US" sz="2000" dirty="0">
              <a:solidFill>
                <a:srgbClr val="58595B"/>
              </a:solidFill>
            </a:endParaRPr>
          </a:p>
          <a:p>
            <a:pPr algn="ctr"/>
            <a:endParaRPr lang="en-US" sz="2000" dirty="0">
              <a:solidFill>
                <a:srgbClr val="58595B"/>
              </a:solidFill>
            </a:endParaRPr>
          </a:p>
          <a:p>
            <a:r>
              <a:rPr lang="en-US" sz="2000" dirty="0">
                <a:solidFill>
                  <a:srgbClr val="58595B"/>
                </a:solidFill>
              </a:rPr>
              <a:t>Eligible applicants must be:</a:t>
            </a:r>
          </a:p>
          <a:p>
            <a:pPr marL="342900" indent="-342900" algn="just">
              <a:buFont typeface="Arial" panose="020B0604020202020204" pitchFamily="34" charset="0"/>
              <a:buChar char="•"/>
            </a:pPr>
            <a:r>
              <a:rPr lang="en-US" sz="2000" dirty="0">
                <a:solidFill>
                  <a:srgbClr val="58595B"/>
                </a:solidFill>
              </a:rPr>
              <a:t>Authorized to work in the U.S.,</a:t>
            </a:r>
          </a:p>
          <a:p>
            <a:pPr marL="342900" indent="-342900" algn="just">
              <a:buFont typeface="Arial" panose="020B0604020202020204" pitchFamily="34" charset="0"/>
              <a:buChar char="•"/>
            </a:pPr>
            <a:r>
              <a:rPr lang="en-US" sz="2000" dirty="0">
                <a:solidFill>
                  <a:srgbClr val="58595B"/>
                </a:solidFill>
              </a:rPr>
              <a:t>At least 18 years old, &amp;</a:t>
            </a:r>
          </a:p>
          <a:p>
            <a:pPr marL="342900" indent="-342900" algn="just">
              <a:buFont typeface="Arial" panose="020B0604020202020204" pitchFamily="34" charset="0"/>
              <a:buChar char="•"/>
            </a:pPr>
            <a:r>
              <a:rPr lang="en-US" sz="2000" dirty="0">
                <a:solidFill>
                  <a:srgbClr val="58595B"/>
                </a:solidFill>
              </a:rPr>
              <a:t>Registered in Selective Service, if male</a:t>
            </a:r>
          </a:p>
        </p:txBody>
      </p:sp>
    </p:spTree>
    <p:extLst>
      <p:ext uri="{BB962C8B-B14F-4D97-AF65-F5344CB8AC3E}">
        <p14:creationId xmlns:p14="http://schemas.microsoft.com/office/powerpoint/2010/main" val="358500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6D67-5822-424E-BE8F-9240C5143801}"/>
              </a:ext>
            </a:extLst>
          </p:cNvPr>
          <p:cNvSpPr>
            <a:spLocks noGrp="1"/>
          </p:cNvSpPr>
          <p:nvPr>
            <p:ph type="title"/>
          </p:nvPr>
        </p:nvSpPr>
        <p:spPr>
          <a:xfrm>
            <a:off x="3732229" y="592012"/>
            <a:ext cx="8459771" cy="850290"/>
          </a:xfrm>
        </p:spPr>
        <p:txBody>
          <a:bodyPr>
            <a:normAutofit/>
          </a:bodyPr>
          <a:lstStyle/>
          <a:p>
            <a:pPr algn="ctr"/>
            <a:r>
              <a:rPr lang="en-US" sz="2800" dirty="0">
                <a:hlinkClick r:id="rId2"/>
              </a:rPr>
              <a:t>MacMurray College Layoff Assistance Resources</a:t>
            </a:r>
            <a:endParaRPr lang="en-US" sz="2800" dirty="0"/>
          </a:p>
        </p:txBody>
      </p:sp>
      <p:pic>
        <p:nvPicPr>
          <p:cNvPr id="4" name="Content Placeholder 3">
            <a:extLst>
              <a:ext uri="{FF2B5EF4-FFF2-40B4-BE49-F238E27FC236}">
                <a16:creationId xmlns:a16="http://schemas.microsoft.com/office/drawing/2014/main" id="{D29CB52E-0573-4CB1-82C3-B010A28F82B3}"/>
              </a:ext>
            </a:extLst>
          </p:cNvPr>
          <p:cNvPicPr>
            <a:picLocks noGrp="1" noChangeAspect="1"/>
          </p:cNvPicPr>
          <p:nvPr>
            <p:ph idx="1"/>
          </p:nvPr>
        </p:nvPicPr>
        <p:blipFill>
          <a:blip r:embed="rId3"/>
          <a:stretch>
            <a:fillRect/>
          </a:stretch>
        </p:blipFill>
        <p:spPr>
          <a:xfrm>
            <a:off x="4703059" y="1892747"/>
            <a:ext cx="6829065" cy="4152505"/>
          </a:xfrm>
          <a:prstGeom prst="rect">
            <a:avLst/>
          </a:prstGeom>
          <a:ln w="28575">
            <a:solidFill>
              <a:schemeClr val="bg2"/>
            </a:solidFill>
          </a:ln>
        </p:spPr>
      </p:pic>
      <p:sp>
        <p:nvSpPr>
          <p:cNvPr id="3" name="TextBox 2">
            <a:extLst>
              <a:ext uri="{FF2B5EF4-FFF2-40B4-BE49-F238E27FC236}">
                <a16:creationId xmlns:a16="http://schemas.microsoft.com/office/drawing/2014/main" id="{D42C80AF-5CF6-4D50-8615-033401967932}"/>
              </a:ext>
            </a:extLst>
          </p:cNvPr>
          <p:cNvSpPr txBox="1"/>
          <p:nvPr/>
        </p:nvSpPr>
        <p:spPr>
          <a:xfrm>
            <a:off x="659876" y="2081416"/>
            <a:ext cx="3399249" cy="3139321"/>
          </a:xfrm>
          <a:prstGeom prst="rect">
            <a:avLst/>
          </a:prstGeom>
          <a:noFill/>
        </p:spPr>
        <p:txBody>
          <a:bodyPr wrap="square" rtlCol="0">
            <a:spAutoFit/>
          </a:bodyPr>
          <a:lstStyle/>
          <a:p>
            <a:r>
              <a:rPr lang="en-US" dirty="0"/>
              <a:t>A company specific page has been created for MacMurray College workers to view information on local events, services, and resources available to help them navigate through this time.  </a:t>
            </a:r>
          </a:p>
          <a:p>
            <a:endParaRPr lang="en-US" dirty="0"/>
          </a:p>
          <a:p>
            <a:r>
              <a:rPr lang="en-US" dirty="0"/>
              <a:t>Also on the layoff page is a Survey for those interested in receiving benefits from the WIOA program for dislocated workers.</a:t>
            </a:r>
          </a:p>
        </p:txBody>
      </p:sp>
    </p:spTree>
    <p:extLst>
      <p:ext uri="{BB962C8B-B14F-4D97-AF65-F5344CB8AC3E}">
        <p14:creationId xmlns:p14="http://schemas.microsoft.com/office/powerpoint/2010/main" val="36614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6D67-5822-424E-BE8F-9240C5143801}"/>
              </a:ext>
            </a:extLst>
          </p:cNvPr>
          <p:cNvSpPr>
            <a:spLocks noGrp="1"/>
          </p:cNvSpPr>
          <p:nvPr>
            <p:ph type="title"/>
          </p:nvPr>
        </p:nvSpPr>
        <p:spPr>
          <a:xfrm>
            <a:off x="7523375" y="610865"/>
            <a:ext cx="3876774" cy="850290"/>
          </a:xfrm>
        </p:spPr>
        <p:txBody>
          <a:bodyPr>
            <a:normAutofit/>
          </a:bodyPr>
          <a:lstStyle/>
          <a:p>
            <a:pPr algn="ctr"/>
            <a:r>
              <a:rPr lang="en-US" sz="3200" dirty="0"/>
              <a:t>Key Resources</a:t>
            </a:r>
          </a:p>
        </p:txBody>
      </p:sp>
      <p:pic>
        <p:nvPicPr>
          <p:cNvPr id="5" name="Picture 4">
            <a:extLst>
              <a:ext uri="{FF2B5EF4-FFF2-40B4-BE49-F238E27FC236}">
                <a16:creationId xmlns:a16="http://schemas.microsoft.com/office/drawing/2014/main" id="{6C602660-5EA4-4C05-907E-3A30030ED343}"/>
              </a:ext>
            </a:extLst>
          </p:cNvPr>
          <p:cNvPicPr>
            <a:picLocks noChangeAspect="1"/>
          </p:cNvPicPr>
          <p:nvPr/>
        </p:nvPicPr>
        <p:blipFill>
          <a:blip r:embed="rId2"/>
          <a:stretch>
            <a:fillRect/>
          </a:stretch>
        </p:blipFill>
        <p:spPr>
          <a:xfrm>
            <a:off x="7663991" y="1593388"/>
            <a:ext cx="3830425" cy="3842302"/>
          </a:xfrm>
          <a:prstGeom prst="rect">
            <a:avLst/>
          </a:prstGeom>
          <a:ln w="76200">
            <a:solidFill>
              <a:schemeClr val="bg2"/>
            </a:solidFill>
          </a:ln>
          <a:effectLst>
            <a:outerShdw blurRad="50800" dist="38100" dir="8100000" algn="tr" rotWithShape="0">
              <a:prstClr val="black">
                <a:alpha val="40000"/>
              </a:prstClr>
            </a:outerShdw>
          </a:effectLst>
        </p:spPr>
      </p:pic>
      <p:sp>
        <p:nvSpPr>
          <p:cNvPr id="6" name="Content Placeholder 5">
            <a:extLst>
              <a:ext uri="{FF2B5EF4-FFF2-40B4-BE49-F238E27FC236}">
                <a16:creationId xmlns:a16="http://schemas.microsoft.com/office/drawing/2014/main" id="{580C205A-A4A4-412E-8E37-603A295BF072}"/>
              </a:ext>
            </a:extLst>
          </p:cNvPr>
          <p:cNvSpPr>
            <a:spLocks noGrp="1"/>
          </p:cNvSpPr>
          <p:nvPr>
            <p:ph idx="1"/>
          </p:nvPr>
        </p:nvSpPr>
        <p:spPr>
          <a:xfrm>
            <a:off x="527902" y="1594164"/>
            <a:ext cx="6589336" cy="2422172"/>
          </a:xfrm>
        </p:spPr>
        <p:txBody>
          <a:bodyPr>
            <a:normAutofit lnSpcReduction="10000"/>
          </a:bodyPr>
          <a:lstStyle/>
          <a:p>
            <a:pPr marL="0" indent="0">
              <a:buNone/>
            </a:pPr>
            <a:r>
              <a:rPr lang="en-US" sz="2000" dirty="0">
                <a:hlinkClick r:id="rId3"/>
              </a:rPr>
              <a:t>Survey</a:t>
            </a:r>
            <a:r>
              <a:rPr lang="en-US" sz="2000" dirty="0"/>
              <a:t> for dislocated workers is an excellent starting point to express interest in benefits provided through WIOA and introduce yourself to a local workforce area representative.</a:t>
            </a:r>
          </a:p>
          <a:p>
            <a:pPr marL="457200" lvl="1" indent="0">
              <a:buNone/>
            </a:pPr>
            <a:r>
              <a:rPr lang="en-US" sz="1800" b="1" dirty="0"/>
              <a:t>WIOA benefits include:</a:t>
            </a:r>
          </a:p>
          <a:p>
            <a:pPr lvl="1"/>
            <a:r>
              <a:rPr lang="en-US" sz="1800" dirty="0"/>
              <a:t>Training or certification programs</a:t>
            </a:r>
          </a:p>
          <a:p>
            <a:pPr lvl="1"/>
            <a:r>
              <a:rPr lang="en-US" sz="1800" dirty="0"/>
              <a:t>Post-secondary education</a:t>
            </a:r>
          </a:p>
          <a:p>
            <a:pPr lvl="1"/>
            <a:r>
              <a:rPr lang="en-US" sz="1800" dirty="0"/>
              <a:t>Help finding a new job or starting a business</a:t>
            </a:r>
          </a:p>
          <a:p>
            <a:pPr lvl="1"/>
            <a:r>
              <a:rPr lang="en-US" sz="1800" dirty="0"/>
              <a:t>Assistance to complete unemployment claims</a:t>
            </a:r>
          </a:p>
        </p:txBody>
      </p:sp>
      <p:sp>
        <p:nvSpPr>
          <p:cNvPr id="7" name="Content Placeholder 5">
            <a:extLst>
              <a:ext uri="{FF2B5EF4-FFF2-40B4-BE49-F238E27FC236}">
                <a16:creationId xmlns:a16="http://schemas.microsoft.com/office/drawing/2014/main" id="{742273D9-3967-4141-A908-263A0A0838B9}"/>
              </a:ext>
            </a:extLst>
          </p:cNvPr>
          <p:cNvSpPr txBox="1">
            <a:spLocks/>
          </p:cNvSpPr>
          <p:nvPr/>
        </p:nvSpPr>
        <p:spPr>
          <a:xfrm>
            <a:off x="527902" y="4073336"/>
            <a:ext cx="6589336" cy="2008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Layoff Packet includes resources for individuals experiencing a layoff to serve as a self-serving guide through the process.</a:t>
            </a:r>
          </a:p>
          <a:p>
            <a:pPr marL="457200" lvl="1" indent="0">
              <a:buNone/>
            </a:pPr>
            <a:r>
              <a:rPr lang="en-US" sz="1800" b="1" dirty="0"/>
              <a:t>Layoff Packet includes:</a:t>
            </a:r>
          </a:p>
          <a:p>
            <a:pPr lvl="1"/>
            <a:r>
              <a:rPr lang="en-US" sz="1800" dirty="0"/>
              <a:t>Dislocated Workers Flyer</a:t>
            </a:r>
          </a:p>
          <a:p>
            <a:pPr lvl="1"/>
            <a:r>
              <a:rPr lang="en-US" sz="1800" dirty="0"/>
              <a:t>Dislocated Worker Program Overview</a:t>
            </a:r>
          </a:p>
          <a:p>
            <a:pPr lvl="1"/>
            <a:r>
              <a:rPr lang="en-US" sz="1800" dirty="0"/>
              <a:t>Employment Resources for Job Seekers</a:t>
            </a:r>
          </a:p>
        </p:txBody>
      </p:sp>
    </p:spTree>
    <p:extLst>
      <p:ext uri="{BB962C8B-B14F-4D97-AF65-F5344CB8AC3E}">
        <p14:creationId xmlns:p14="http://schemas.microsoft.com/office/powerpoint/2010/main" val="56729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1D71-705D-4EC6-BDCC-3652FD81C78D}"/>
              </a:ext>
            </a:extLst>
          </p:cNvPr>
          <p:cNvSpPr>
            <a:spLocks noGrp="1"/>
          </p:cNvSpPr>
          <p:nvPr>
            <p:ph type="title"/>
          </p:nvPr>
        </p:nvSpPr>
        <p:spPr/>
        <p:txBody>
          <a:bodyPr>
            <a:normAutofit fontScale="90000"/>
          </a:bodyPr>
          <a:lstStyle/>
          <a:p>
            <a:r>
              <a:rPr lang="en-US" dirty="0"/>
              <a:t>West Central Development Council</a:t>
            </a:r>
          </a:p>
        </p:txBody>
      </p:sp>
      <p:sp>
        <p:nvSpPr>
          <p:cNvPr id="3" name="Content Placeholder 2">
            <a:extLst>
              <a:ext uri="{FF2B5EF4-FFF2-40B4-BE49-F238E27FC236}">
                <a16:creationId xmlns:a16="http://schemas.microsoft.com/office/drawing/2014/main" id="{63957D77-C3AF-4BDF-8FF7-45C68676A598}"/>
              </a:ext>
            </a:extLst>
          </p:cNvPr>
          <p:cNvSpPr>
            <a:spLocks noGrp="1"/>
          </p:cNvSpPr>
          <p:nvPr>
            <p:ph idx="1"/>
          </p:nvPr>
        </p:nvSpPr>
        <p:spPr>
          <a:xfrm>
            <a:off x="838200" y="3017520"/>
            <a:ext cx="10515600" cy="3489960"/>
          </a:xfrm>
        </p:spPr>
        <p:txBody>
          <a:bodyPr>
            <a:normAutofit fontScale="85000" lnSpcReduction="20000"/>
          </a:bodyPr>
          <a:lstStyle/>
          <a:p>
            <a:pPr marL="0" indent="0">
              <a:buNone/>
            </a:pPr>
            <a:r>
              <a:rPr lang="en-US" dirty="0"/>
              <a:t>5 Job Centers in the West Central Region</a:t>
            </a:r>
          </a:p>
          <a:p>
            <a:pPr marL="0" indent="0">
              <a:buNone/>
            </a:pPr>
            <a:endParaRPr lang="en-US" sz="1100" dirty="0"/>
          </a:p>
          <a:p>
            <a:r>
              <a:rPr lang="en-US" dirty="0"/>
              <a:t>Macoupin County Job Center - Carlinville</a:t>
            </a:r>
          </a:p>
          <a:p>
            <a:r>
              <a:rPr lang="en-US" dirty="0"/>
              <a:t>Montgomery County Job Center -  Litchfield</a:t>
            </a:r>
          </a:p>
          <a:p>
            <a:r>
              <a:rPr lang="en-US" dirty="0"/>
              <a:t>Morgan/Scott Job Center - Jacksonville*</a:t>
            </a:r>
          </a:p>
          <a:p>
            <a:r>
              <a:rPr lang="en-US" dirty="0"/>
              <a:t>Shelby County Job Center - Shelbyville</a:t>
            </a:r>
          </a:p>
          <a:p>
            <a:r>
              <a:rPr lang="en-US" dirty="0"/>
              <a:t>Greene County Job Center - Carrollton</a:t>
            </a:r>
          </a:p>
          <a:p>
            <a:pPr marL="0" indent="0">
              <a:buNone/>
            </a:pPr>
            <a:endParaRPr lang="en-US" dirty="0"/>
          </a:p>
          <a:p>
            <a:pPr marL="0" indent="0">
              <a:buNone/>
            </a:pPr>
            <a:r>
              <a:rPr lang="en-US" dirty="0"/>
              <a:t>Visit </a:t>
            </a:r>
            <a:r>
              <a:rPr lang="en-US" dirty="0">
                <a:hlinkClick r:id="rId2"/>
              </a:rPr>
              <a:t>www.west-central.org</a:t>
            </a:r>
            <a:r>
              <a:rPr lang="en-US" dirty="0"/>
              <a:t> for detailed information on these centers.</a:t>
            </a:r>
          </a:p>
        </p:txBody>
      </p:sp>
      <p:pic>
        <p:nvPicPr>
          <p:cNvPr id="4" name="Picture 3">
            <a:extLst>
              <a:ext uri="{FF2B5EF4-FFF2-40B4-BE49-F238E27FC236}">
                <a16:creationId xmlns:a16="http://schemas.microsoft.com/office/drawing/2014/main" id="{C212C89C-B10A-445F-A2A4-89AFF89489D9}"/>
              </a:ext>
            </a:extLst>
          </p:cNvPr>
          <p:cNvPicPr>
            <a:picLocks noChangeAspect="1"/>
          </p:cNvPicPr>
          <p:nvPr/>
        </p:nvPicPr>
        <p:blipFill>
          <a:blip r:embed="rId3"/>
          <a:stretch>
            <a:fillRect/>
          </a:stretch>
        </p:blipFill>
        <p:spPr>
          <a:xfrm>
            <a:off x="7553325" y="3649980"/>
            <a:ext cx="3800475" cy="1409700"/>
          </a:xfrm>
          <a:prstGeom prst="rect">
            <a:avLst/>
          </a:prstGeom>
        </p:spPr>
      </p:pic>
      <p:sp>
        <p:nvSpPr>
          <p:cNvPr id="5" name="TextBox 4">
            <a:extLst>
              <a:ext uri="{FF2B5EF4-FFF2-40B4-BE49-F238E27FC236}">
                <a16:creationId xmlns:a16="http://schemas.microsoft.com/office/drawing/2014/main" id="{A515A3B6-950E-4BB4-A28A-6E0E5EF9638F}"/>
              </a:ext>
            </a:extLst>
          </p:cNvPr>
          <p:cNvSpPr txBox="1"/>
          <p:nvPr/>
        </p:nvSpPr>
        <p:spPr>
          <a:xfrm>
            <a:off x="1242060" y="1586885"/>
            <a:ext cx="9707880" cy="1015663"/>
          </a:xfrm>
          <a:prstGeom prst="rect">
            <a:avLst/>
          </a:prstGeom>
          <a:noFill/>
        </p:spPr>
        <p:txBody>
          <a:bodyPr wrap="square" numCol="2" rtlCol="0">
            <a:spAutoFit/>
          </a:bodyPr>
          <a:lstStyle/>
          <a:p>
            <a:r>
              <a:rPr lang="en-US" sz="2000" dirty="0"/>
              <a:t>Patti Sellers</a:t>
            </a:r>
          </a:p>
          <a:p>
            <a:r>
              <a:rPr lang="en-US" sz="2000" u="sng" dirty="0">
                <a:hlinkClick r:id="rId4"/>
              </a:rPr>
              <a:t>patti.sellers@west-central.org</a:t>
            </a:r>
            <a:r>
              <a:rPr lang="en-US" sz="2000" dirty="0"/>
              <a:t> </a:t>
            </a:r>
          </a:p>
          <a:p>
            <a:r>
              <a:rPr lang="en-US" sz="2000" dirty="0"/>
              <a:t>(217) 243-5846</a:t>
            </a:r>
          </a:p>
          <a:p>
            <a:r>
              <a:rPr lang="en-US" sz="2000" dirty="0"/>
              <a:t> Connie Pitts </a:t>
            </a:r>
          </a:p>
          <a:p>
            <a:r>
              <a:rPr lang="en-US" sz="2000" u="sng" dirty="0">
                <a:hlinkClick r:id="rId5"/>
              </a:rPr>
              <a:t>connie.pitts@west-central.org</a:t>
            </a:r>
            <a:r>
              <a:rPr lang="en-US" sz="2000" dirty="0"/>
              <a:t> </a:t>
            </a:r>
          </a:p>
          <a:p>
            <a:r>
              <a:rPr lang="en-US" sz="2000" dirty="0"/>
              <a:t>(217) 243-5846</a:t>
            </a:r>
          </a:p>
        </p:txBody>
      </p:sp>
      <p:pic>
        <p:nvPicPr>
          <p:cNvPr id="6" name="Picture 5">
            <a:extLst>
              <a:ext uri="{FF2B5EF4-FFF2-40B4-BE49-F238E27FC236}">
                <a16:creationId xmlns:a16="http://schemas.microsoft.com/office/drawing/2014/main" id="{F9C5A851-00BE-47F0-B199-DA647FE458CE}"/>
              </a:ext>
            </a:extLst>
          </p:cNvPr>
          <p:cNvPicPr>
            <a:picLocks noChangeAspect="1"/>
          </p:cNvPicPr>
          <p:nvPr/>
        </p:nvPicPr>
        <p:blipFill>
          <a:blip r:embed="rId3"/>
          <a:stretch>
            <a:fillRect/>
          </a:stretch>
        </p:blipFill>
        <p:spPr>
          <a:xfrm>
            <a:off x="7705725" y="3802380"/>
            <a:ext cx="3800475" cy="1409700"/>
          </a:xfrm>
          <a:prstGeom prst="rect">
            <a:avLst/>
          </a:prstGeom>
        </p:spPr>
      </p:pic>
    </p:spTree>
    <p:extLst>
      <p:ext uri="{BB962C8B-B14F-4D97-AF65-F5344CB8AC3E}">
        <p14:creationId xmlns:p14="http://schemas.microsoft.com/office/powerpoint/2010/main" val="380000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E4D7B0-5CD8-4055-B80B-B5533290025E}"/>
              </a:ext>
            </a:extLst>
          </p:cNvPr>
          <p:cNvSpPr txBox="1"/>
          <p:nvPr/>
        </p:nvSpPr>
        <p:spPr>
          <a:xfrm>
            <a:off x="1722544" y="1298729"/>
            <a:ext cx="9911438" cy="4739759"/>
          </a:xfrm>
          <a:prstGeom prst="rect">
            <a:avLst/>
          </a:prstGeom>
          <a:noFill/>
        </p:spPr>
        <p:txBody>
          <a:bodyPr wrap="square" rtlCol="0">
            <a:spAutoFit/>
          </a:bodyPr>
          <a:lstStyle/>
          <a:p>
            <a:pPr algn="ctr"/>
            <a:r>
              <a:rPr lang="en-US" sz="2800" b="1" dirty="0">
                <a:solidFill>
                  <a:srgbClr val="002060"/>
                </a:solidFill>
              </a:rPr>
              <a:t>LWIA 21 Services</a:t>
            </a:r>
          </a:p>
          <a:p>
            <a:pPr algn="ctr"/>
            <a:r>
              <a:rPr lang="en-US" sz="2800" dirty="0">
                <a:solidFill>
                  <a:srgbClr val="002060"/>
                </a:solidFill>
              </a:rPr>
              <a:t>814 W. State</a:t>
            </a:r>
          </a:p>
          <a:p>
            <a:pPr algn="ctr"/>
            <a:r>
              <a:rPr lang="en-US" sz="2800" dirty="0">
                <a:solidFill>
                  <a:srgbClr val="002060"/>
                </a:solidFill>
              </a:rPr>
              <a:t>Jacksonville</a:t>
            </a:r>
          </a:p>
          <a:p>
            <a:endParaRPr lang="en-US" dirty="0">
              <a:solidFill>
                <a:srgbClr val="002060"/>
              </a:solidFill>
            </a:endParaRPr>
          </a:p>
          <a:p>
            <a:pPr marL="285750" indent="-285750">
              <a:buFont typeface="Arial" panose="020B0604020202020204" pitchFamily="34" charset="0"/>
              <a:buChar char="•"/>
            </a:pPr>
            <a:r>
              <a:rPr lang="en-US" sz="2400" dirty="0">
                <a:solidFill>
                  <a:srgbClr val="002060"/>
                </a:solidFill>
              </a:rPr>
              <a:t>On The Job Training (OJT)			</a:t>
            </a:r>
          </a:p>
          <a:p>
            <a:pPr marL="285750" indent="-285750">
              <a:buFont typeface="Arial" panose="020B0604020202020204" pitchFamily="34" charset="0"/>
              <a:buChar char="•"/>
            </a:pPr>
            <a:r>
              <a:rPr lang="en-US" sz="2400" dirty="0">
                <a:solidFill>
                  <a:srgbClr val="002060"/>
                </a:solidFill>
              </a:rPr>
              <a:t>Resource Room</a:t>
            </a:r>
          </a:p>
          <a:p>
            <a:pPr marL="285750" indent="-285750">
              <a:buFont typeface="Arial" panose="020B0604020202020204" pitchFamily="34" charset="0"/>
              <a:buChar char="•"/>
            </a:pPr>
            <a:r>
              <a:rPr lang="en-US" sz="2400" dirty="0">
                <a:solidFill>
                  <a:srgbClr val="002060"/>
                </a:solidFill>
              </a:rPr>
              <a:t>Mock Interviewing</a:t>
            </a:r>
          </a:p>
          <a:p>
            <a:pPr marL="285750" indent="-285750">
              <a:buFont typeface="Arial" panose="020B0604020202020204" pitchFamily="34" charset="0"/>
              <a:buChar char="•"/>
            </a:pPr>
            <a:r>
              <a:rPr lang="en-US" sz="2400" dirty="0">
                <a:solidFill>
                  <a:srgbClr val="002060"/>
                </a:solidFill>
              </a:rPr>
              <a:t>Resume Writing</a:t>
            </a:r>
          </a:p>
          <a:p>
            <a:pPr marL="285750" indent="-285750">
              <a:buFont typeface="Arial" panose="020B0604020202020204" pitchFamily="34" charset="0"/>
              <a:buChar char="•"/>
            </a:pPr>
            <a:r>
              <a:rPr lang="en-US" sz="2400" dirty="0">
                <a:solidFill>
                  <a:srgbClr val="002060"/>
                </a:solidFill>
              </a:rPr>
              <a:t>Individual Assistance</a:t>
            </a:r>
          </a:p>
          <a:p>
            <a:pPr marL="285750" indent="-285750">
              <a:buFont typeface="Arial" panose="020B0604020202020204" pitchFamily="34" charset="0"/>
              <a:buChar char="•"/>
            </a:pPr>
            <a:r>
              <a:rPr lang="en-US" sz="2400" dirty="0">
                <a:solidFill>
                  <a:srgbClr val="002060"/>
                </a:solidFill>
              </a:rPr>
              <a:t>Locating Jobs</a:t>
            </a:r>
          </a:p>
          <a:p>
            <a:endParaRPr lang="en-US" sz="2000" dirty="0">
              <a:solidFill>
                <a:srgbClr val="002060"/>
              </a:solidFill>
            </a:endParaRPr>
          </a:p>
          <a:p>
            <a:pPr algn="ct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p:txBody>
      </p:sp>
      <p:sp>
        <p:nvSpPr>
          <p:cNvPr id="13" name="TextBox 12">
            <a:extLst>
              <a:ext uri="{FF2B5EF4-FFF2-40B4-BE49-F238E27FC236}">
                <a16:creationId xmlns:a16="http://schemas.microsoft.com/office/drawing/2014/main" id="{82D52678-4BC3-44E6-8194-2297D529280E}"/>
              </a:ext>
            </a:extLst>
          </p:cNvPr>
          <p:cNvSpPr txBox="1"/>
          <p:nvPr/>
        </p:nvSpPr>
        <p:spPr>
          <a:xfrm>
            <a:off x="2884494" y="590843"/>
            <a:ext cx="7584962" cy="707886"/>
          </a:xfrm>
          <a:prstGeom prst="rect">
            <a:avLst/>
          </a:prstGeom>
          <a:noFill/>
        </p:spPr>
        <p:txBody>
          <a:bodyPr wrap="none" rtlCol="0">
            <a:spAutoFit/>
          </a:bodyPr>
          <a:lstStyle/>
          <a:p>
            <a:r>
              <a:rPr lang="en-US" sz="4000" b="1" dirty="0">
                <a:solidFill>
                  <a:srgbClr val="002060"/>
                </a:solidFill>
              </a:rPr>
              <a:t>West Central Development Council</a:t>
            </a:r>
          </a:p>
        </p:txBody>
      </p:sp>
      <p:pic>
        <p:nvPicPr>
          <p:cNvPr id="5" name="Picture 4">
            <a:extLst>
              <a:ext uri="{FF2B5EF4-FFF2-40B4-BE49-F238E27FC236}">
                <a16:creationId xmlns:a16="http://schemas.microsoft.com/office/drawing/2014/main" id="{C6BE4C46-D5C2-4888-9FFE-CC60A60561C8}"/>
              </a:ext>
            </a:extLst>
          </p:cNvPr>
          <p:cNvPicPr>
            <a:picLocks noChangeAspect="1"/>
          </p:cNvPicPr>
          <p:nvPr/>
        </p:nvPicPr>
        <p:blipFill>
          <a:blip r:embed="rId2"/>
          <a:stretch>
            <a:fillRect/>
          </a:stretch>
        </p:blipFill>
        <p:spPr>
          <a:xfrm>
            <a:off x="7567465" y="3073205"/>
            <a:ext cx="3800475" cy="1409700"/>
          </a:xfrm>
          <a:prstGeom prst="rect">
            <a:avLst/>
          </a:prstGeom>
        </p:spPr>
      </p:pic>
    </p:spTree>
    <p:extLst>
      <p:ext uri="{BB962C8B-B14F-4D97-AF65-F5344CB8AC3E}">
        <p14:creationId xmlns:p14="http://schemas.microsoft.com/office/powerpoint/2010/main" val="198087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SubCategory xmlns="9352c220-c5aa-4176-b310-478a54cdcce0">42</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Informational</Value>
    </DocumentType>
    <TaxCatchAll xmlns="6e83a1a5-9dab-4521-85db-ea3c8196acb3"/>
    <Description0 xmlns="9352c220-c5aa-4176-b310-478a54cdcce0">LWIA 21 Rapid Response - MacMurray College</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9D099A35-6145-4BE7-8E9D-3DE885675476}"/>
</file>

<file path=customXml/itemProps2.xml><?xml version="1.0" encoding="utf-8"?>
<ds:datastoreItem xmlns:ds="http://schemas.openxmlformats.org/officeDocument/2006/customXml" ds:itemID="{CB8416A4-F999-4549-AF76-7032FE98BE6F}"/>
</file>

<file path=customXml/itemProps3.xml><?xml version="1.0" encoding="utf-8"?>
<ds:datastoreItem xmlns:ds="http://schemas.openxmlformats.org/officeDocument/2006/customXml" ds:itemID="{DE1D3318-4AF5-4C5D-8438-B335BBCAD5D7}"/>
</file>

<file path=docProps/app.xml><?xml version="1.0" encoding="utf-8"?>
<Properties xmlns="http://schemas.openxmlformats.org/officeDocument/2006/extended-properties" xmlns:vt="http://schemas.openxmlformats.org/officeDocument/2006/docPropsVTypes">
  <TotalTime>265</TotalTime>
  <Words>1243</Words>
  <Application>Microsoft Office PowerPoint</Application>
  <PresentationFormat>Widescreen</PresentationFormat>
  <Paragraphs>180</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Rapid Response Workshop: MacMurray College Jacksonville</vt:lpstr>
      <vt:lpstr>Agenda of Speakers</vt:lpstr>
      <vt:lpstr>Our goal is to help you get back to work!</vt:lpstr>
      <vt:lpstr>Dislocated Workers</vt:lpstr>
      <vt:lpstr>Dislocated Worker Program</vt:lpstr>
      <vt:lpstr>MacMurray College Layoff Assistance Resources</vt:lpstr>
      <vt:lpstr>Key Resources</vt:lpstr>
      <vt:lpstr>West Central Development Council</vt:lpstr>
      <vt:lpstr>PowerPoint Presentation</vt:lpstr>
      <vt:lpstr>22 American Job Centers across the State of Illinois.  These centers provide resources and assistance to individuals and employers during transitional periods of employment.  MacMurray College in Jacksonville is designated to LWIA 21 – Carlinville location.  However, affected workers of MacMurray can utilize services at any American Job Center in Illinois, or across the United States.</vt:lpstr>
      <vt:lpstr>Search American Job Centers Nearby</vt:lpstr>
      <vt:lpstr>U.S. Department of Labor - Employee Benefits Security Administration</vt:lpstr>
      <vt:lpstr>COBRA</vt:lpstr>
      <vt:lpstr>HIPAA Special Enrollment</vt:lpstr>
      <vt:lpstr>Affordable Care Act (ACA)  Health Insurance Marketplace</vt:lpstr>
      <vt:lpstr>Retirement Benefits Options</vt:lpstr>
      <vt:lpstr>Upcoming Web Sessions – Health Care Coverage and Retirement Benefits after Employment</vt:lpstr>
      <vt:lpstr>Health Insurance Contact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LWIA 21 Rapid Response - MacMurray College</dc:title>
  <dc:creator>McDermott, Martha</dc:creator>
  <cp:keywords/>
  <cp:lastModifiedBy>McDermott, Martha</cp:lastModifiedBy>
  <cp:revision>20</cp:revision>
  <dcterms:created xsi:type="dcterms:W3CDTF">2020-04-24T20:18:13Z</dcterms:created>
  <dcterms:modified xsi:type="dcterms:W3CDTF">2020-04-27T21:10:24Z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