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9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60" r:id="rId8"/>
    <p:sldId id="261" r:id="rId9"/>
    <p:sldId id="264" r:id="rId10"/>
    <p:sldId id="269" r:id="rId11"/>
    <p:sldId id="270" r:id="rId12"/>
    <p:sldId id="263" r:id="rId13"/>
    <p:sldId id="268" r:id="rId14"/>
    <p:sldId id="267" r:id="rId15"/>
    <p:sldId id="259" r:id="rId16"/>
    <p:sldId id="265" r:id="rId17"/>
    <p:sldId id="266" r:id="rId18"/>
  </p:sldIdLst>
  <p:sldSz cx="9144000" cy="6858000" type="screen4x3"/>
  <p:notesSz cx="7019925" cy="930592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umphries, Mark - EBSA" initials="HM-E" lastIdx="2" clrIdx="0">
    <p:extLst>
      <p:ext uri="{19B8F6BF-5375-455C-9EA6-DF929625EA0E}">
        <p15:presenceInfo xmlns:p15="http://schemas.microsoft.com/office/powerpoint/2012/main" userId="S-1-5-21-672484518-2968341153-2775493885-187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D5"/>
    <a:srgbClr val="EA0000"/>
    <a:srgbClr val="EFC8CE"/>
    <a:srgbClr val="FF6565"/>
    <a:srgbClr val="FF2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63686" autoAdjust="0"/>
  </p:normalViewPr>
  <p:slideViewPr>
    <p:cSldViewPr>
      <p:cViewPr varScale="1">
        <p:scale>
          <a:sx n="51" d="100"/>
          <a:sy n="51" d="100"/>
        </p:scale>
        <p:origin x="195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688" y="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60BE9-6E8E-432A-A0CB-633BE3344554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20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688" y="883920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F79BB-217D-46A1-B1A8-2A81A0F05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66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defTabSz="93345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6688" y="0"/>
            <a:ext cx="30416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 defTabSz="93345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2963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6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9600"/>
            <a:ext cx="5616575" cy="418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6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416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defTabSz="93345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6688" y="8839200"/>
            <a:ext cx="30416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 defTabSz="93345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8BD4E93-9678-46FA-9E6A-207B7795F8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</a:rPr>
              <a:t>Updated May 2020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05A51C8-4C70-413D-9853-A26A837A3178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BB7762-3809-4FD9-A64E-7725107D3196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z="1000" b="0" i="0" u="none" strike="noStrike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209FFA3-7731-4526-87B3-7E7470D763D9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z="10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F108E46-AD4B-4966-8DF5-538D5F610A85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z="10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2E5143-BF1D-4F4B-9500-2A4A530195DF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9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FF272C3-B724-40AA-9D21-DD4EF3C5A3C8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C4CDFD-83C6-4A25-9269-CFB01ED6E61A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B3358DA-7077-4A9B-8A12-18E531B6D85F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81AA678-8F50-4E9C-B8F2-E91CA87EC1F1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z="10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A10E81-9807-441F-A286-E56150AA5BF5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C1658D-3114-4A68-9E14-88983F942A24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z="10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1C4CDFD-83C6-4A25-9269-CFB01ED6E61A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761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marL="0" marR="0" lvl="0" indent="0" algn="r" defTabSz="9334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3358DA-7077-4A9B-8A12-18E531B6D85F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334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0"/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3433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9334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D97DDF-B146-4277-99E3-F73257636A46}" type="slidenum">
              <a:rPr lang="en-US" altLang="en-U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z="10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763" y="2058988"/>
            <a:ext cx="9147176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/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2EDDF-0455-451F-A7A0-F1D19879A3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93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D80F0-075F-41BD-BFDF-0EAA14D6C3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682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64338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3025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0" y="6423025"/>
            <a:ext cx="32099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25" y="6423025"/>
            <a:ext cx="660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2A6AA-9911-42AD-A613-E27CF75605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74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CF789-47D4-476E-B195-F98F87F0BA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67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4763" y="2058988"/>
            <a:ext cx="9147176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9D3489B-637D-45EA-B1CA-B9CD28829B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5111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07F12-D436-481F-B5C5-97D774D70D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986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65D79-1D6D-4E08-A82A-E7D965CE8C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8535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A5385-7491-45B1-9759-3E3B5F25A6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483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95B31-9BE7-4A8C-8BE0-11BF3C8E26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552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2A27-6913-4AAE-B9D6-01B60C31FF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381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rtlCol="0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9B3A3-C6C9-46DE-BD42-634873A906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5365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76213"/>
            <a:ext cx="9142413" cy="16462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84163"/>
            <a:ext cx="7772400" cy="1508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2011363"/>
            <a:ext cx="7772400" cy="420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423025"/>
            <a:ext cx="2595562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3025"/>
            <a:ext cx="4060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4525" y="6423025"/>
            <a:ext cx="709613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321EE7F-215F-4E1B-B952-766D8FE81F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2" r:id="rId1"/>
    <p:sldLayoutId id="2147484015" r:id="rId2"/>
    <p:sldLayoutId id="2147484023" r:id="rId3"/>
    <p:sldLayoutId id="2147484016" r:id="rId4"/>
    <p:sldLayoutId id="2147484017" r:id="rId5"/>
    <p:sldLayoutId id="2147484018" r:id="rId6"/>
    <p:sldLayoutId id="2147484024" r:id="rId7"/>
    <p:sldLayoutId id="2147484019" r:id="rId8"/>
    <p:sldLayoutId id="2147484020" r:id="rId9"/>
    <p:sldLayoutId id="2147484021" r:id="rId10"/>
    <p:sldLayoutId id="2147484025" r:id="rId11"/>
  </p:sldLayoutIdLst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000" kern="1200" cap="all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orbel" panose="020B0503020204020204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orbel" panose="020B0503020204020204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orbel" panose="020B0503020204020204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orbel" panose="020B050302020402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orbel" panose="020B050302020402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orbel" panose="020B050302020402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orbel" panose="020B050302020402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orbel" panose="020B0503020204020204" pitchFamily="34" charset="0"/>
        </a:defRPr>
      </a:lvl9pPr>
    </p:titleStyle>
    <p:bodyStyle>
      <a:lvl1pPr marL="182563" indent="-182563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anose="05000000000000000000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1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anose="05000000000000000000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397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anose="05000000000000000000" pitchFamily="2" charset="2"/>
        <a:buChar char="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8683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anose="05000000000000000000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69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anose="05000000000000000000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ealthCare.Gov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ealthCare.gov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askebsa.dol.gov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dol.gov/agencies/ebs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638" y="2166938"/>
            <a:ext cx="8602662" cy="1738312"/>
          </a:xfrm>
        </p:spPr>
        <p:txBody>
          <a:bodyPr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b="1" cap="none" dirty="0" smtClean="0"/>
              <a:t>PROTECTING YOUR EMPLOYEE BENEFITS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5112286"/>
            <a:ext cx="3962400" cy="550862"/>
          </a:xfrm>
        </p:spPr>
        <p:txBody>
          <a:bodyPr rtlCol="0">
            <a:normAutofit fontScale="85000" lnSpcReduction="20000"/>
          </a:bodyPr>
          <a:lstStyle/>
          <a:p>
            <a:pPr algn="l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U.S. DEPARTMENT OF LABOR</a:t>
            </a:r>
          </a:p>
          <a:p>
            <a:pPr algn="l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Employee Benefits Security Administration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39" y="4953000"/>
            <a:ext cx="868362" cy="869435"/>
          </a:xfrm>
          <a:prstGeom prst="rect">
            <a:avLst/>
          </a:prstGeom>
        </p:spPr>
      </p:pic>
      <p:pic>
        <p:nvPicPr>
          <p:cNvPr id="9" name="Picture 8" descr="Free illustration: Person, Man, Woman, Child, Umbrella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832" y="3905250"/>
            <a:ext cx="3426468" cy="29466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50688" y="543018"/>
            <a:ext cx="6540912" cy="11525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/>
              <a:t>Health Insurance Marketplace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8001000" cy="5334000"/>
          </a:xfrm>
        </p:spPr>
        <p:txBody>
          <a:bodyPr rtlCol="0">
            <a:normAutofit/>
          </a:bodyPr>
          <a:lstStyle/>
          <a:p>
            <a:pPr marL="182880" indent="-182880" fontAlgn="auto">
              <a:lnSpc>
                <a:spcPct val="100000"/>
              </a:lnSpc>
              <a:defRPr/>
            </a:pPr>
            <a:r>
              <a:rPr lang="en-US" sz="2600" dirty="0" smtClean="0"/>
              <a:t>To qualify for special enrollment, select </a:t>
            </a:r>
            <a:r>
              <a:rPr lang="en-US" sz="2600" dirty="0"/>
              <a:t>a plan </a:t>
            </a:r>
            <a:r>
              <a:rPr lang="en-US" sz="2600" u="sng" dirty="0"/>
              <a:t>within 60 days before </a:t>
            </a:r>
            <a:r>
              <a:rPr lang="en-US" sz="2600" u="sng" dirty="0" smtClean="0"/>
              <a:t>or within </a:t>
            </a:r>
            <a:r>
              <a:rPr lang="en-US" sz="2600" u="sng" dirty="0"/>
              <a:t>60 days </a:t>
            </a:r>
            <a:r>
              <a:rPr lang="en-US" sz="2600" dirty="0"/>
              <a:t>after </a:t>
            </a:r>
            <a:r>
              <a:rPr lang="en-US" sz="2600" dirty="0" smtClean="0"/>
              <a:t>loss of job-based </a:t>
            </a:r>
            <a:r>
              <a:rPr lang="en-US" sz="2600" dirty="0"/>
              <a:t>coverage</a:t>
            </a:r>
            <a:r>
              <a:rPr lang="en-US" sz="2600" dirty="0" smtClean="0"/>
              <a:t>.</a:t>
            </a:r>
          </a:p>
          <a:p>
            <a:pPr marL="0" indent="0" fontAlgn="auto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en-US" sz="2600" dirty="0" smtClean="0"/>
          </a:p>
          <a:p>
            <a:pPr marL="182880" indent="-182880" fontAlgn="auto">
              <a:lnSpc>
                <a:spcPct val="100000"/>
              </a:lnSpc>
              <a:defRPr/>
            </a:pPr>
            <a:r>
              <a:rPr lang="en-US" sz="2600" dirty="0" smtClean="0"/>
              <a:t>The date your coverage will start depends on when you select a plan. </a:t>
            </a:r>
          </a:p>
          <a:p>
            <a:pPr marL="0" indent="0" fontAlgn="auto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en-US" sz="2600" dirty="0" smtClean="0"/>
          </a:p>
          <a:p>
            <a:pPr marL="182880" indent="-182880" fontAlgn="auto">
              <a:lnSpc>
                <a:spcPct val="100000"/>
              </a:lnSpc>
              <a:defRPr/>
            </a:pPr>
            <a:r>
              <a:rPr lang="en-US" sz="2600" dirty="0" smtClean="0"/>
              <a:t>Visit </a:t>
            </a:r>
            <a:r>
              <a:rPr lang="en-US" sz="2600" b="1" dirty="0" err="1">
                <a:solidFill>
                  <a:schemeClr val="bg2">
                    <a:lumMod val="20000"/>
                    <a:lumOff val="80000"/>
                  </a:schemeClr>
                </a:solidFill>
                <a:hlinkClick r:id="rId3" action="ppaction://hlinkfile"/>
              </a:rPr>
              <a:t>HealthCare.Gov</a:t>
            </a:r>
            <a:r>
              <a:rPr lang="en-US" sz="2600" dirty="0" smtClean="0"/>
              <a:t> for more info</a:t>
            </a:r>
          </a:p>
        </p:txBody>
      </p:sp>
      <p:pic>
        <p:nvPicPr>
          <p:cNvPr id="8" name="Picture 7" descr="Free illustration: Person, Man, Woman, Child, Umbrella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99" y="0"/>
            <a:ext cx="2603088" cy="2238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50688" y="381000"/>
            <a:ext cx="6540912" cy="11525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/>
              <a:t>Coverage</a:t>
            </a:r>
            <a:r>
              <a:rPr lang="en-US" sz="3600" b="1" spc="100" dirty="0"/>
              <a:t> </a:t>
            </a:r>
            <a:r>
              <a:rPr lang="en-US" sz="3600" b="1" dirty="0"/>
              <a:t>through</a:t>
            </a:r>
            <a:r>
              <a:rPr lang="en-US" sz="3600" b="1" spc="100" dirty="0"/>
              <a:t> </a:t>
            </a:r>
            <a:r>
              <a:rPr lang="en-US" sz="3600" b="1" dirty="0"/>
              <a:t>a Government</a:t>
            </a:r>
            <a:r>
              <a:rPr lang="en-US" sz="3600" b="1" spc="100" dirty="0"/>
              <a:t> </a:t>
            </a:r>
            <a:r>
              <a:rPr lang="en-US" sz="3600" b="1" dirty="0"/>
              <a:t>Program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8153400" cy="495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en-US" sz="2600" dirty="0" smtClean="0"/>
              <a:t>You and your family may qualify for free or low-cost coverage from Medicaid and/or the Children’s Health Insurance Program (CHIP).</a:t>
            </a:r>
          </a:p>
          <a:p>
            <a:pPr>
              <a:spcBef>
                <a:spcPts val="0"/>
              </a:spcBef>
            </a:pPr>
            <a:endParaRPr lang="en-US" altLang="en-US" sz="2600" dirty="0" smtClean="0"/>
          </a:p>
          <a:p>
            <a:pPr>
              <a:spcBef>
                <a:spcPts val="0"/>
              </a:spcBef>
            </a:pPr>
            <a:r>
              <a:rPr lang="en-US" altLang="en-US" sz="2600" dirty="0" smtClean="0"/>
              <a:t>Find out if you qualify at </a:t>
            </a:r>
            <a:r>
              <a:rPr lang="en-US" altLang="en-US" sz="2600" dirty="0">
                <a:solidFill>
                  <a:schemeClr val="bg2">
                    <a:lumMod val="20000"/>
                    <a:lumOff val="80000"/>
                  </a:schemeClr>
                </a:solidFill>
                <a:hlinkClick r:id="rId3" action="ppaction://hlinkfile"/>
              </a:rPr>
              <a:t>HealthCare.gov</a:t>
            </a:r>
            <a:endParaRPr lang="en-US" altLang="en-US" sz="26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US" altLang="en-US" sz="2600" dirty="0" smtClean="0"/>
          </a:p>
          <a:p>
            <a:pPr>
              <a:spcBef>
                <a:spcPts val="0"/>
              </a:spcBef>
            </a:pPr>
            <a:r>
              <a:rPr lang="en-US" altLang="en-US" sz="2600" dirty="0" smtClean="0"/>
              <a:t>Can apply for and enroll in Medicaid or CHIP any time of year. </a:t>
            </a:r>
          </a:p>
          <a:p>
            <a:pPr>
              <a:spcBef>
                <a:spcPts val="0"/>
              </a:spcBef>
            </a:pPr>
            <a:endParaRPr lang="en-US" altLang="en-US" sz="2600" dirty="0" smtClean="0"/>
          </a:p>
          <a:p>
            <a:pPr>
              <a:spcBef>
                <a:spcPts val="0"/>
              </a:spcBef>
            </a:pPr>
            <a:r>
              <a:rPr lang="en-US" altLang="en-US" sz="2600" dirty="0" smtClean="0"/>
              <a:t>If you qualify, coverage begins immediately.</a:t>
            </a:r>
          </a:p>
        </p:txBody>
      </p:sp>
      <p:pic>
        <p:nvPicPr>
          <p:cNvPr id="8" name="Picture 7" descr="Free illustration: Person, Man, Woman, Child, Umbrella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99" y="0"/>
            <a:ext cx="2603088" cy="2238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457200"/>
            <a:ext cx="5949950" cy="11525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/>
              <a:t>Retirement Plan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924800" cy="4724400"/>
          </a:xfrm>
        </p:spPr>
        <p:txBody>
          <a:bodyPr/>
          <a:lstStyle/>
          <a:p>
            <a:r>
              <a:rPr lang="en-US" altLang="en-US" sz="2600" dirty="0" smtClean="0"/>
              <a:t>Keep plan informed of your address</a:t>
            </a:r>
          </a:p>
          <a:p>
            <a:endParaRPr lang="en-US" altLang="en-US" sz="2600" dirty="0" smtClean="0"/>
          </a:p>
          <a:p>
            <a:r>
              <a:rPr lang="en-US" altLang="en-US" sz="2600" dirty="0" smtClean="0"/>
              <a:t>Make sure you are getting information from the plan at least annually</a:t>
            </a:r>
          </a:p>
          <a:p>
            <a:endParaRPr lang="en-US" altLang="en-US" sz="2600" dirty="0" smtClean="0"/>
          </a:p>
          <a:p>
            <a:r>
              <a:rPr lang="en-US" altLang="en-US" sz="2600" dirty="0" smtClean="0"/>
              <a:t>Benefit Payment Rules</a:t>
            </a:r>
          </a:p>
          <a:p>
            <a:pPr lvl="1"/>
            <a:r>
              <a:rPr lang="en-US" altLang="en-US" sz="2600" dirty="0" smtClean="0"/>
              <a:t>Age 65</a:t>
            </a:r>
          </a:p>
          <a:p>
            <a:pPr lvl="1"/>
            <a:r>
              <a:rPr lang="en-US" altLang="en-US" sz="2600" dirty="0" smtClean="0"/>
              <a:t>Some other time specified by the plan</a:t>
            </a:r>
          </a:p>
        </p:txBody>
      </p:sp>
      <p:pic>
        <p:nvPicPr>
          <p:cNvPr id="7" name="Picture 6" descr="Free illustration: Person, Man, Woman, Child, Umbrella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99" y="0"/>
            <a:ext cx="2603088" cy="2238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457200"/>
            <a:ext cx="6553200" cy="11525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/>
              <a:t>What options do I have regarding my Retirement Benefits?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133600"/>
            <a:ext cx="7924800" cy="4191000"/>
          </a:xfrm>
        </p:spPr>
        <p:txBody>
          <a:bodyPr/>
          <a:lstStyle/>
          <a:p>
            <a:r>
              <a:rPr lang="en-US" altLang="en-US" sz="2600" dirty="0" smtClean="0"/>
              <a:t>Keep the funds in the old plan (and keep in touch)</a:t>
            </a:r>
          </a:p>
          <a:p>
            <a:endParaRPr lang="en-US" altLang="en-US" sz="2600" dirty="0" smtClean="0"/>
          </a:p>
          <a:p>
            <a:r>
              <a:rPr lang="en-US" altLang="en-US" sz="2600" dirty="0" smtClean="0"/>
              <a:t>Benefit Payments</a:t>
            </a:r>
          </a:p>
          <a:p>
            <a:pPr lvl="1"/>
            <a:r>
              <a:rPr lang="en-US" altLang="en-US" sz="2600" dirty="0" smtClean="0"/>
              <a:t>Rollovers to-</a:t>
            </a:r>
          </a:p>
          <a:p>
            <a:pPr lvl="2"/>
            <a:r>
              <a:rPr lang="en-US" altLang="en-US" sz="2600" dirty="0" smtClean="0"/>
              <a:t>Personal IRAs</a:t>
            </a:r>
          </a:p>
          <a:p>
            <a:pPr lvl="2"/>
            <a:r>
              <a:rPr lang="en-US" altLang="en-US" sz="2600" dirty="0" smtClean="0"/>
              <a:t>New Employer’s plan (if allowed)</a:t>
            </a:r>
          </a:p>
          <a:p>
            <a:pPr lvl="1"/>
            <a:endParaRPr lang="en-US" altLang="en-US" sz="2600" dirty="0" smtClean="0"/>
          </a:p>
          <a:p>
            <a:pPr lvl="1"/>
            <a:r>
              <a:rPr lang="en-US" altLang="en-US" sz="2600" dirty="0" smtClean="0"/>
              <a:t>Direct Distributions</a:t>
            </a:r>
          </a:p>
        </p:txBody>
      </p:sp>
      <p:pic>
        <p:nvPicPr>
          <p:cNvPr id="7" name="Picture 6" descr="Free illustration: Person, Man, Woman, Child, Umbrella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99" y="0"/>
            <a:ext cx="2603088" cy="2238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518160"/>
            <a:ext cx="60198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/>
              <a:t>Contact Information	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924800" cy="4419600"/>
          </a:xfrm>
          <a:noFill/>
        </p:spPr>
        <p:txBody>
          <a:bodyPr rtlCol="0">
            <a:normAutofit/>
          </a:bodyPr>
          <a:lstStyle/>
          <a:p>
            <a:pPr marL="182880" indent="-1828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/>
              <a:t>EBSA Benefits Advisors</a:t>
            </a:r>
          </a:p>
          <a:p>
            <a:pPr marL="411480" lvl="1" indent="-1828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>
                <a:hlinkClick r:id="rId3" action="ppaction://hlinkfile"/>
              </a:rPr>
              <a:t>askebsa.dol.gov</a:t>
            </a:r>
            <a:endParaRPr lang="en-US" sz="2600" dirty="0" smtClean="0"/>
          </a:p>
          <a:p>
            <a:pPr marL="411480" lvl="1" indent="-1828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/>
              <a:t>1-866-444-3272 toll free</a:t>
            </a:r>
          </a:p>
          <a:p>
            <a:pPr marL="182880" indent="-18288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 smtClean="0"/>
          </a:p>
          <a:p>
            <a:pPr marL="182880" indent="-1828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/>
              <a:t>EBSA Website: </a:t>
            </a:r>
            <a:r>
              <a:rPr lang="en-US" sz="2600" b="1" dirty="0">
                <a:solidFill>
                  <a:schemeClr val="bg2">
                    <a:lumMod val="20000"/>
                    <a:lumOff val="80000"/>
                  </a:schemeClr>
                </a:solidFill>
                <a:hlinkClick r:id="rId4"/>
              </a:rPr>
              <a:t>www.dol.gov/agencies/ebsa</a:t>
            </a:r>
            <a:endParaRPr lang="en-US" sz="26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411480" lvl="1" indent="-1828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/>
              <a:t>Look for </a:t>
            </a:r>
            <a:r>
              <a:rPr lang="en-US" sz="2600" dirty="0" smtClean="0"/>
              <a:t>Brochure, </a:t>
            </a:r>
            <a:r>
              <a:rPr lang="en-US" sz="2600" i="1" dirty="0"/>
              <a:t>“Retirement and </a:t>
            </a:r>
            <a:r>
              <a:rPr lang="en-US" sz="2600" i="1" dirty="0" smtClean="0"/>
              <a:t>Health Care Coverage…Questions </a:t>
            </a:r>
            <a:r>
              <a:rPr lang="en-US" sz="2600" i="1" dirty="0"/>
              <a:t>and Answers for Dislocated Workers”</a:t>
            </a:r>
            <a:r>
              <a:rPr lang="en-US" sz="2600" dirty="0"/>
              <a:t> in English and Spanish</a:t>
            </a:r>
          </a:p>
          <a:p>
            <a:pPr marL="182880" indent="-18288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 smtClean="0"/>
          </a:p>
          <a:p>
            <a:pPr marL="182880" indent="-1828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/>
              <a:t>Marketplace info – HealthCare.gov</a:t>
            </a:r>
          </a:p>
          <a:p>
            <a:pPr marL="411480" lvl="1" indent="-1828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 smtClean="0"/>
              <a:t>1-800-318-2596</a:t>
            </a:r>
          </a:p>
          <a:p>
            <a:pPr marL="914400" lvl="2" indent="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n-US" sz="2600" dirty="0" smtClean="0"/>
          </a:p>
          <a:p>
            <a:pPr marL="640080" lvl="2" indent="-18288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600" dirty="0" smtClean="0"/>
          </a:p>
        </p:txBody>
      </p:sp>
      <p:pic>
        <p:nvPicPr>
          <p:cNvPr id="7" name="Picture 6" descr="Free illustration: Person, Man, Woman, Child, Umbrella ..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99" y="0"/>
            <a:ext cx="2603088" cy="2238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2908" y="543018"/>
            <a:ext cx="6045199" cy="11525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/>
              <a:t>Who are we and why are we here?</a:t>
            </a:r>
          </a:p>
        </p:txBody>
      </p:sp>
      <p:sp>
        <p:nvSpPr>
          <p:cNvPr id="5" name="Rectangle 4"/>
          <p:cNvSpPr/>
          <p:nvPr/>
        </p:nvSpPr>
        <p:spPr>
          <a:xfrm>
            <a:off x="821518" y="2362200"/>
            <a:ext cx="743492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600" dirty="0"/>
              <a:t>U.S. DOL, EBSA enforces </a:t>
            </a:r>
            <a:r>
              <a:rPr lang="en-US" sz="2600" dirty="0" smtClean="0"/>
              <a:t>ERISA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ERISA </a:t>
            </a:r>
            <a:r>
              <a:rPr lang="en-US" sz="2600" dirty="0"/>
              <a:t>is the law that governs many of the benefits sponsored by private sector </a:t>
            </a:r>
            <a:r>
              <a:rPr lang="en-US" sz="2600" dirty="0" smtClean="0"/>
              <a:t>employers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Job </a:t>
            </a:r>
            <a:r>
              <a:rPr lang="en-US" sz="2600" dirty="0"/>
              <a:t>Loss affects </a:t>
            </a:r>
            <a:r>
              <a:rPr lang="en-US" sz="2600" dirty="0" smtClean="0"/>
              <a:t>benefits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Timely </a:t>
            </a:r>
            <a:r>
              <a:rPr lang="en-US" sz="2600" dirty="0"/>
              <a:t>action needed to protect </a:t>
            </a:r>
            <a:r>
              <a:rPr lang="en-US" sz="2600" dirty="0" smtClean="0"/>
              <a:t>benefits</a:t>
            </a:r>
            <a:endParaRPr lang="en-US" sz="2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600" dirty="0"/>
          </a:p>
        </p:txBody>
      </p:sp>
      <p:pic>
        <p:nvPicPr>
          <p:cNvPr id="14" name="Picture 13" descr="Free illustration: Person, Man, Woman, Child, Umbrella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99" y="0"/>
            <a:ext cx="2603088" cy="2238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450689" y="543018"/>
            <a:ext cx="6464711" cy="11525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spc="300" dirty="0"/>
              <a:t>Health Insurance Options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66800" y="2362200"/>
            <a:ext cx="6629400" cy="4789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9144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Special Enrollment</a:t>
            </a:r>
          </a:p>
          <a:p>
            <a:pPr marL="285750" indent="-285750" defTabSz="914400" eaLnBrk="1" hangingPunct="1">
              <a:buFont typeface="Arial" panose="020B0604020202020204" pitchFamily="34" charset="0"/>
              <a:buChar char="•"/>
            </a:pPr>
            <a:endParaRPr lang="en-US" altLang="en-US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285750" indent="-285750" defTabSz="914400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COBRA</a:t>
            </a:r>
          </a:p>
          <a:p>
            <a:pPr marL="285750" indent="-285750" defTabSz="914400" eaLnBrk="1" hangingPunct="1">
              <a:buFont typeface="Arial" panose="020B0604020202020204" pitchFamily="34" charset="0"/>
              <a:buChar char="•"/>
            </a:pPr>
            <a:endParaRPr lang="en-US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285750" indent="-285750" defTabSz="914400" eaLnBrk="1" hangingPunct="1">
              <a:buFont typeface="Arial" panose="020B0604020202020204" pitchFamily="34" charset="0"/>
              <a:buChar char="•"/>
            </a:pP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Coverage through a Government Program</a:t>
            </a:r>
          </a:p>
          <a:p>
            <a:pPr marL="285750" indent="-285750" defTabSz="914400" eaLnBrk="1" hangingPunct="1">
              <a:buFont typeface="Arial" panose="020B0604020202020204" pitchFamily="34" charset="0"/>
              <a:buChar char="•"/>
            </a:pPr>
            <a:endParaRPr lang="en-US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285750" indent="-285750" defTabSz="914400" eaLnBrk="1" hangingPunct="1">
              <a:buFont typeface="Arial" panose="020B0604020202020204" pitchFamily="34" charset="0"/>
              <a:buChar char="•"/>
            </a:pP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Individual Health Coverage (Marketplace)</a:t>
            </a:r>
          </a:p>
          <a:p>
            <a:pPr marL="285750" indent="-285750" defTabSz="914400" eaLnBrk="1" hangingPunct="1">
              <a:buFont typeface="Arial" panose="020B0604020202020204" pitchFamily="34" charset="0"/>
              <a:buChar char="•"/>
            </a:pPr>
            <a:endParaRPr lang="en-US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285750" indent="-285750" defTabSz="914400" eaLnBrk="1" hangingPunct="1">
              <a:buFont typeface="Arial" panose="020B0604020202020204" pitchFamily="34" charset="0"/>
              <a:buChar char="•"/>
            </a:pPr>
            <a:endParaRPr lang="en-US" altLang="en-US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171450" indent="-171450" defTabSz="914400" eaLnBrk="1" hangingPunct="1">
              <a:lnSpc>
                <a:spcPct val="90000"/>
              </a:lnSpc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en-US" alt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Picture 6" descr="Free illustration: Person, Man, Woman, Child, Umbrella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99" y="0"/>
            <a:ext cx="2603088" cy="2238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537" y="481965"/>
            <a:ext cx="6601775" cy="11525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/>
              <a:t>HIPAA Special Enrollment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209800"/>
            <a:ext cx="7937182" cy="4724400"/>
          </a:xfrm>
        </p:spPr>
        <p:txBody>
          <a:bodyPr/>
          <a:lstStyle/>
          <a:p>
            <a:r>
              <a:rPr lang="en-US" altLang="en-US" sz="2600" dirty="0" smtClean="0"/>
              <a:t>Requires a group health plan to allow an employee/spouse/dependent to enroll for coverage upon loss of other group health coverage</a:t>
            </a:r>
          </a:p>
          <a:p>
            <a:endParaRPr lang="en-US" altLang="en-US" sz="2600" dirty="0" smtClean="0"/>
          </a:p>
          <a:p>
            <a:r>
              <a:rPr lang="en-US" altLang="en-US" sz="2600" dirty="0" smtClean="0"/>
              <a:t>Employee must request special enrollment from the other plan </a:t>
            </a:r>
            <a:r>
              <a:rPr lang="en-US" altLang="en-US" sz="2600" u="sng" dirty="0" smtClean="0"/>
              <a:t>within 30 days</a:t>
            </a:r>
            <a:r>
              <a:rPr lang="en-US" altLang="en-US" sz="2600" dirty="0" smtClean="0"/>
              <a:t> of loss of coverage</a:t>
            </a:r>
          </a:p>
          <a:p>
            <a:endParaRPr lang="en-US" altLang="en-US" sz="2600" dirty="0" smtClean="0"/>
          </a:p>
          <a:p>
            <a:r>
              <a:rPr lang="en-US" altLang="en-US" sz="2600" dirty="0" smtClean="0"/>
              <a:t>Coverage becomes effective 1</a:t>
            </a:r>
            <a:r>
              <a:rPr lang="en-US" altLang="en-US" sz="2600" baseline="30000" dirty="0" smtClean="0"/>
              <a:t>st</a:t>
            </a:r>
            <a:r>
              <a:rPr lang="en-US" altLang="en-US" sz="2600" dirty="0" smtClean="0"/>
              <a:t> of the month following application </a:t>
            </a:r>
          </a:p>
        </p:txBody>
      </p:sp>
      <p:pic>
        <p:nvPicPr>
          <p:cNvPr id="12" name="Picture 11" descr="Free illustration: Person, Man, Woman, Child, Umbrella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99" y="0"/>
            <a:ext cx="2603088" cy="2238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437197"/>
            <a:ext cx="5949950" cy="11525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/>
              <a:t>COBRA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762001" y="2133600"/>
            <a:ext cx="7924800" cy="5181600"/>
          </a:xfrm>
        </p:spPr>
        <p:txBody>
          <a:bodyPr/>
          <a:lstStyle/>
          <a:p>
            <a:r>
              <a:rPr lang="en-US" altLang="en-US" sz="2600" dirty="0" smtClean="0"/>
              <a:t>Ability to continue group </a:t>
            </a:r>
            <a:r>
              <a:rPr lang="en-US" altLang="en-US" sz="2600" u="sng" dirty="0" smtClean="0"/>
              <a:t>health</a:t>
            </a:r>
            <a:r>
              <a:rPr lang="en-US" altLang="en-US" sz="2600" dirty="0" smtClean="0"/>
              <a:t> coverage under employer’s plan</a:t>
            </a:r>
          </a:p>
          <a:p>
            <a:pPr lvl="1"/>
            <a:r>
              <a:rPr lang="en-US" altLang="en-US" sz="2600" dirty="0" smtClean="0"/>
              <a:t>Includes dental and vision plans</a:t>
            </a:r>
          </a:p>
          <a:p>
            <a:pPr lvl="1"/>
            <a:r>
              <a:rPr lang="en-US" altLang="en-US" sz="2600" dirty="0" smtClean="0"/>
              <a:t>Excludes disability and life insurance plans</a:t>
            </a:r>
          </a:p>
          <a:p>
            <a:endParaRPr lang="en-US" altLang="en-US" sz="2600" dirty="0" smtClean="0"/>
          </a:p>
          <a:p>
            <a:r>
              <a:rPr lang="en-US" altLang="en-US" sz="2600" dirty="0" smtClean="0"/>
              <a:t>Applies to plans in private and public sectors</a:t>
            </a:r>
          </a:p>
          <a:p>
            <a:endParaRPr lang="en-US" altLang="en-US" sz="2600" dirty="0" smtClean="0"/>
          </a:p>
          <a:p>
            <a:r>
              <a:rPr lang="en-US" altLang="en-US" sz="2600" dirty="0" smtClean="0"/>
              <a:t>Covers plans if employer has 20 or more employees</a:t>
            </a:r>
          </a:p>
          <a:p>
            <a:endParaRPr lang="en-US" altLang="en-US" sz="2600" dirty="0" smtClean="0"/>
          </a:p>
        </p:txBody>
      </p:sp>
      <p:pic>
        <p:nvPicPr>
          <p:cNvPr id="7" name="Picture 6" descr="Free illustration: Person, Man, Woman, Child, Umbrella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99" y="0"/>
            <a:ext cx="2603088" cy="2238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943850" cy="541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 smtClean="0"/>
              <a:t>Job Loss – COBRA available for 18 months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Participant can be charged 102% of the full cost of the insurance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Notice to the Participant within 44 days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Participant has 60 days to elect COBRA and then 45 days to make initial payment</a:t>
            </a:r>
          </a:p>
          <a:p>
            <a:pPr>
              <a:lnSpc>
                <a:spcPct val="80000"/>
              </a:lnSpc>
            </a:pPr>
            <a:r>
              <a:rPr lang="en-US" altLang="en-US" sz="2800" dirty="0" smtClean="0"/>
              <a:t>COBRA coverage is always retroactive to date coverage was terminated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437197"/>
            <a:ext cx="5949950" cy="11525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/>
              <a:t>COBRA</a:t>
            </a:r>
          </a:p>
        </p:txBody>
      </p:sp>
      <p:pic>
        <p:nvPicPr>
          <p:cNvPr id="10" name="Picture 9" descr="Free illustration: Person, Man, Woman, Child, Umbrella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99" y="0"/>
            <a:ext cx="2603088" cy="2238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2908" y="543018"/>
            <a:ext cx="6711092" cy="11525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/>
              <a:t>Extension of Timeframes</a:t>
            </a:r>
          </a:p>
        </p:txBody>
      </p:sp>
      <p:sp>
        <p:nvSpPr>
          <p:cNvPr id="5" name="Rectangle 4"/>
          <p:cNvSpPr/>
          <p:nvPr/>
        </p:nvSpPr>
        <p:spPr>
          <a:xfrm>
            <a:off x="973918" y="2133600"/>
            <a:ext cx="641748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latin typeface="+mn-lt"/>
              </a:rPr>
              <a:t>COBRA Qualifying Event Notification</a:t>
            </a:r>
          </a:p>
          <a:p>
            <a:pPr marL="285750" marR="0" lvl="0" indent="-2857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800" dirty="0">
              <a:latin typeface="+mn-lt"/>
            </a:endParaRPr>
          </a:p>
          <a:p>
            <a:pPr marL="285750" marR="0" lvl="0" indent="-2857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latin typeface="+mn-lt"/>
              </a:rPr>
              <a:t>COBRA Election Period</a:t>
            </a:r>
          </a:p>
          <a:p>
            <a:pPr marL="285750" marR="0" lvl="0" indent="-2857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800" dirty="0">
              <a:latin typeface="+mn-lt"/>
            </a:endParaRPr>
          </a:p>
          <a:p>
            <a:pPr marL="285750" marR="0" lvl="0" indent="-2857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latin typeface="+mn-lt"/>
              </a:rPr>
              <a:t>COBRA Premium Payments</a:t>
            </a:r>
          </a:p>
          <a:p>
            <a:pPr marL="285750" marR="0" lvl="0" indent="-2857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800" dirty="0">
              <a:latin typeface="+mn-lt"/>
            </a:endParaRPr>
          </a:p>
          <a:p>
            <a:pPr marL="285750" marR="0" lvl="0" indent="-2857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latin typeface="+mn-lt"/>
              </a:rPr>
              <a:t>Filing a Claim for Benefits &amp; Appeal of Denial of Claim</a:t>
            </a:r>
          </a:p>
          <a:p>
            <a:pPr marL="285750" marR="0" lvl="0" indent="-2857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800" dirty="0">
              <a:latin typeface="+mn-lt"/>
            </a:endParaRPr>
          </a:p>
          <a:p>
            <a:pPr marL="285750" marR="0" lvl="0" indent="-2857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>
                <a:latin typeface="+mn-lt"/>
              </a:rPr>
              <a:t>Special Enrollment</a:t>
            </a:r>
          </a:p>
        </p:txBody>
      </p:sp>
      <p:pic>
        <p:nvPicPr>
          <p:cNvPr id="14" name="Picture 13" descr="Free illustration: Person, Man, Woman, Child, Umbrella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99" y="0"/>
            <a:ext cx="2603088" cy="2238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5088585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450689" y="543018"/>
            <a:ext cx="6464711" cy="11525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/>
              <a:t>Additional COVID-19 Protections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38200" y="2233118"/>
            <a:ext cx="75438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600" dirty="0">
                <a:latin typeface="+mn-lt"/>
              </a:rPr>
              <a:t>Group health plans must cover both diagnostic testing and certain related items and services provided during a medical visit without cost sharing, prior authorization, or medical management. 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600" dirty="0">
                <a:latin typeface="+mn-lt"/>
              </a:rPr>
              <a:t> 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600" dirty="0">
                <a:latin typeface="+mn-lt"/>
              </a:rPr>
              <a:t>This includes urgent care visits, emergency room visits, and in-person or telehealth visits to the doctor that result in an order for or administration of a COVID-19 test, including where rendered by an out-of-network provider. 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600" dirty="0">
              <a:latin typeface="+mn-lt"/>
            </a:endParaRPr>
          </a:p>
        </p:txBody>
      </p:sp>
      <p:pic>
        <p:nvPicPr>
          <p:cNvPr id="7" name="Picture 6" descr="Free illustration: Person, Man, Woman, Child, Umbrella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99" y="0"/>
            <a:ext cx="2603088" cy="2238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76918162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457200"/>
            <a:ext cx="6477000" cy="11525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/>
              <a:t>Individual Coverage in the Health Insurance Marketplace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133600"/>
            <a:ext cx="8001000" cy="4343400"/>
          </a:xfrm>
        </p:spPr>
        <p:txBody>
          <a:bodyPr/>
          <a:lstStyle/>
          <a:p>
            <a:pPr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/>
              <a:t>One-stop shopping to find and compare private insurance </a:t>
            </a:r>
            <a:r>
              <a:rPr lang="en-US" altLang="en-US" sz="2600" dirty="0" smtClean="0"/>
              <a:t>options</a:t>
            </a:r>
            <a:endParaRPr lang="en-US" altLang="en-US" sz="2600" dirty="0"/>
          </a:p>
          <a:p>
            <a:pPr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600" dirty="0" smtClean="0"/>
          </a:p>
          <a:p>
            <a:pPr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 smtClean="0"/>
              <a:t>Compare </a:t>
            </a:r>
            <a:r>
              <a:rPr lang="en-US" altLang="en-US" sz="2600" dirty="0"/>
              <a:t>coverage, premiums, deductibles and out-of-pocket costs before </a:t>
            </a:r>
            <a:r>
              <a:rPr lang="en-US" altLang="en-US" sz="2600" dirty="0" smtClean="0"/>
              <a:t>enrolling</a:t>
            </a:r>
            <a:endParaRPr lang="en-US" altLang="en-US" sz="2600" dirty="0"/>
          </a:p>
          <a:p>
            <a:pPr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600" dirty="0" smtClean="0"/>
          </a:p>
          <a:p>
            <a:pPr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 smtClean="0"/>
              <a:t>May </a:t>
            </a:r>
            <a:r>
              <a:rPr lang="en-US" altLang="en-US" sz="2600" dirty="0"/>
              <a:t>be eligible for a tax credit to lower monthly premiums and out-of-pocket costs</a:t>
            </a:r>
          </a:p>
          <a:p>
            <a:pPr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600" dirty="0" smtClean="0"/>
          </a:p>
          <a:p>
            <a:pPr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2600" dirty="0" smtClean="0"/>
          </a:p>
          <a:p>
            <a:pPr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600" dirty="0" smtClean="0"/>
              <a:t>Losing job-based coverage is a special enrollment event</a:t>
            </a:r>
          </a:p>
        </p:txBody>
      </p:sp>
      <p:pic>
        <p:nvPicPr>
          <p:cNvPr id="8" name="Picture 7" descr="Free illustration: Person, Man, Woman, Child, Umbrella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99" y="0"/>
            <a:ext cx="2603088" cy="2238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2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FFFFFF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inCategory xmlns="9352c220-c5aa-4176-b310-478a54cdcce0">3</MainCategory>
    <Site xmlns="9352c220-c5aa-4176-b310-478a54cdcce0"/>
    <SubCategory xmlns="9352c220-c5aa-4176-b310-478a54cdcce0">42</SubCategory>
    <SkillLevel xmlns="9352c220-c5aa-4176-b310-478a54cdcce0">
      <Value>All Levels</Value>
    </SkillLevel>
    <Audience xmlns="9352c220-c5aa-4176-b310-478a54cdcce0">
      <Value>1</Value>
    </Audience>
    <TaxKeywordTaxHTField xmlns="6e83a1a5-9dab-4521-85db-ea3c8196acb3">
      <Terms xmlns="http://schemas.microsoft.com/office/infopath/2007/PartnerControls"/>
    </TaxKeywordTaxHTField>
    <SubAudience xmlns="9352c220-c5aa-4176-b310-478a54cdcce0">
      <Value>1</Value>
    </SubAudience>
    <Language xmlns="9352c220-c5aa-4176-b310-478a54cdcce0">English</Language>
    <DocumentType xmlns="9352c220-c5aa-4176-b310-478a54cdcce0">
      <Value>Informational</Value>
    </DocumentType>
    <TaxCatchAll xmlns="6e83a1a5-9dab-4521-85db-ea3c8196acb3"/>
    <Description0 xmlns="9352c220-c5aa-4176-b310-478a54cdcce0">LSC Comm - USDOL Rapid Response</Description0>
    <GradeLevel xmlns="9352c220-c5aa-4176-b310-478a54cdcce0">
      <Value>&gt;12 Postsecondary</Value>
    </GradeLeve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6E2995232B444AAB6157EDEECAC17B" ma:contentTypeVersion="28" ma:contentTypeDescription="Create a new document." ma:contentTypeScope="" ma:versionID="1f2e27e864f45066583ea3dd8cfbde85">
  <xsd:schema xmlns:xsd="http://www.w3.org/2001/XMLSchema" xmlns:xs="http://www.w3.org/2001/XMLSchema" xmlns:p="http://schemas.microsoft.com/office/2006/metadata/properties" xmlns:ns2="9352c220-c5aa-4176-b310-478a54cdcce0" xmlns:ns3="6e83a1a5-9dab-4521-85db-ea3c8196acb3" targetNamespace="http://schemas.microsoft.com/office/2006/metadata/properties" ma:root="true" ma:fieldsID="31a7c4638e4cd31596af6477553450d1" ns2:_="" ns3:_="">
    <xsd:import namespace="9352c220-c5aa-4176-b310-478a54cdcce0"/>
    <xsd:import namespace="6e83a1a5-9dab-4521-85db-ea3c8196acb3"/>
    <xsd:element name="properties">
      <xsd:complexType>
        <xsd:sequence>
          <xsd:element name="documentManagement">
            <xsd:complexType>
              <xsd:all>
                <xsd:element ref="ns2:Description0"/>
                <xsd:element ref="ns2:MainCategory"/>
                <xsd:element ref="ns2:SubCategory"/>
                <xsd:element ref="ns2:Audience" minOccurs="0"/>
                <xsd:element ref="ns2:SubAudience" minOccurs="0"/>
                <xsd:element ref="ns2:SkillLevel" minOccurs="0"/>
                <xsd:element ref="ns2:GradeLevel" minOccurs="0"/>
                <xsd:element ref="ns2:Language"/>
                <xsd:element ref="ns2:DocumentType" minOccurs="0"/>
                <xsd:element ref="ns2:Site" minOccurs="0"/>
                <xsd:element ref="ns3:TaxCatchAll" minOccurs="0"/>
                <xsd:element ref="ns3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52c220-c5aa-4176-b310-478a54cdcce0" elementFormDefault="qualified">
    <xsd:import namespace="http://schemas.microsoft.com/office/2006/documentManagement/types"/>
    <xsd:import namespace="http://schemas.microsoft.com/office/infopath/2007/PartnerControls"/>
    <xsd:element name="Description0" ma:index="8" ma:displayName="Description" ma:internalName="Description0" ma:readOnly="false">
      <xsd:simpleType>
        <xsd:restriction base="dms:Text">
          <xsd:maxLength value="255"/>
        </xsd:restriction>
      </xsd:simpleType>
    </xsd:element>
    <xsd:element name="MainCategory" ma:index="9" ma:displayName="MainCategory" ma:list="{c7896206-7b65-404d-ae21-b02c4b29aea2}" ma:internalName="MainCategory" ma:readOnly="false" ma:showField="Title" ma:web="6e83a1a5-9dab-4521-85db-ea3c8196acb3">
      <xsd:simpleType>
        <xsd:restriction base="dms:Lookup"/>
      </xsd:simpleType>
    </xsd:element>
    <xsd:element name="SubCategory" ma:index="10" ma:displayName="SubCategory" ma:list="{2201361c-1d54-4276-95f0-f2ea81323aa2}" ma:internalName="SubCategory" ma:readOnly="false" ma:showField="Title" ma:web="6e83a1a5-9dab-4521-85db-ea3c8196acb3">
      <xsd:simpleType>
        <xsd:restriction base="dms:Lookup"/>
      </xsd:simpleType>
    </xsd:element>
    <xsd:element name="Audience" ma:index="11" nillable="true" ma:displayName="Audience" ma:list="{4b1c6106-8d5f-4a38-b368-5f452bed3ee8}" ma:internalName="Audience" ma:readOnly="false" ma:showField="Title" ma:web="6e83a1a5-9dab-4521-85db-ea3c8196acb3" ma:requiredMultiChoice="tru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ubAudience" ma:index="12" nillable="true" ma:displayName="SubAudience" ma:list="{60e689b0-3baf-46ef-b31e-b9aaee200c6d}" ma:internalName="SubAudience" ma:readOnly="false" ma:showField="Title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killLevel" ma:index="13" nillable="true" ma:displayName="SkillLevel" ma:internalName="SkillLevel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ll Levels"/>
                    <xsd:enumeration value="Minimal skill level"/>
                    <xsd:enumeration value="Intermediate skill level"/>
                    <xsd:enumeration value="Technical skill level"/>
                  </xsd:restriction>
                </xsd:simpleType>
              </xsd:element>
            </xsd:sequence>
          </xsd:extension>
        </xsd:complexContent>
      </xsd:complexType>
    </xsd:element>
    <xsd:element name="GradeLevel" ma:index="14" nillable="true" ma:displayName="GradeLevel" ma:internalName="GradeLevel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7-8 Middle School"/>
                    <xsd:enumeration value="9-12 High School"/>
                    <xsd:enumeration value="&gt;12 Postsecondary"/>
                  </xsd:restriction>
                </xsd:simpleType>
              </xsd:element>
            </xsd:sequence>
          </xsd:extension>
        </xsd:complexContent>
      </xsd:complexType>
    </xsd:element>
    <xsd:element name="Language" ma:index="15" ma:displayName="Language" ma:default="English" ma:format="Dropdown" ma:internalName="Language" ma:readOnly="false">
      <xsd:simpleType>
        <xsd:restriction base="dms:Choice">
          <xsd:enumeration value="Arabic"/>
          <xsd:enumeration value="Chinese"/>
          <xsd:enumeration value="English"/>
          <xsd:enumeration value="Polish"/>
          <xsd:enumeration value="Spanish"/>
          <xsd:enumeration value="Other"/>
        </xsd:restriction>
      </xsd:simpleType>
    </xsd:element>
    <xsd:element name="DocumentType" ma:index="16" nillable="true" ma:displayName="DocumentType" ma:internalName="DocumentType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urriculum"/>
                    <xsd:enumeration value="Forms"/>
                    <xsd:enumeration value="Flyers"/>
                    <xsd:enumeration value="Guides"/>
                    <xsd:enumeration value="Images/Icons"/>
                    <xsd:enumeration value="Infographics"/>
                    <xsd:enumeration value="Informational"/>
                    <xsd:enumeration value="Instructions"/>
                    <xsd:enumeration value="Marketing/Outreach"/>
                    <xsd:enumeration value="Presentations"/>
                    <xsd:enumeration value="Report"/>
                    <xsd:enumeration value="Worksheets"/>
                  </xsd:restriction>
                </xsd:simpleType>
              </xsd:element>
            </xsd:sequence>
          </xsd:extension>
        </xsd:complexContent>
      </xsd:complexType>
    </xsd:element>
    <xsd:element name="Site" ma:index="17" nillable="true" ma:displayName="Site" ma:list="{cf69f43f-b565-45cb-9f11-9d848faecc07}" ma:internalName="Site" ma:readOnly="false" ma:showField="Title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3a1a5-9dab-4521-85db-ea3c8196acb3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f79118d-4af0-4af8-96a4-605c4274c427}" ma:internalName="TaxCatchAll" ma:showField="CatchAllData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0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A5D47F-E033-45FB-B011-98127DC079EE}">
  <ds:schemaRefs>
    <ds:schemaRef ds:uri="http://purl.org/dc/terms/"/>
    <ds:schemaRef ds:uri="9d106a71-c102-4320-b673-14c663354c90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412252D-6A59-456C-9638-C3187B256D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38ABCA-85A1-4352-9192-7A3F6749EC70}"/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2516</TotalTime>
  <Words>586</Words>
  <Application>Microsoft Office PowerPoint</Application>
  <PresentationFormat>On-screen Show (4:3)</PresentationFormat>
  <Paragraphs>119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Corbel</vt:lpstr>
      <vt:lpstr>Wingdings</vt:lpstr>
      <vt:lpstr>Banded</vt:lpstr>
      <vt:lpstr>PROTECTING YOUR EMPLOYEE BENEFITS</vt:lpstr>
      <vt:lpstr>Who are we and why are we here?</vt:lpstr>
      <vt:lpstr>Health Insurance Options </vt:lpstr>
      <vt:lpstr>HIPAA Special Enrollment</vt:lpstr>
      <vt:lpstr>COBRA</vt:lpstr>
      <vt:lpstr>COBRA</vt:lpstr>
      <vt:lpstr>Extension of Timeframes</vt:lpstr>
      <vt:lpstr>Additional COVID-19 Protections </vt:lpstr>
      <vt:lpstr>Individual Coverage in the Health Insurance Marketplace</vt:lpstr>
      <vt:lpstr>Health Insurance Marketplace</vt:lpstr>
      <vt:lpstr>Coverage through a Government Program </vt:lpstr>
      <vt:lpstr>Retirement Plan</vt:lpstr>
      <vt:lpstr>What options do I have regarding my Retirement Benefits?</vt:lpstr>
      <vt:lpstr>Contact Information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LSC Comm - USDOL Rapid Response</dc:title>
  <dc:creator>Mulhall, Tamara - EBSA</dc:creator>
  <cp:keywords/>
  <cp:lastModifiedBy>Johnson, Kimberly - EBSA</cp:lastModifiedBy>
  <cp:revision>110</cp:revision>
  <dcterms:created xsi:type="dcterms:W3CDTF">2008-11-12T20:29:50Z</dcterms:created>
  <dcterms:modified xsi:type="dcterms:W3CDTF">2020-09-17T21:22:22Z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0x010100BF6E2995232B444AAB6157EDEECAC17B</vt:lpwstr>
  </property>
  <property fmtid="{D5CDD505-2E9C-101B-9397-08002B2CF9AE}" pid="3" name="_MarkAsFinal">
    <vt:bool>true</vt:bool>
  </property>
  <property fmtid="{D5CDD505-2E9C-101B-9397-08002B2CF9AE}" pid="4" name="TaxKeyword">
    <vt:lpwstr/>
  </property>
</Properties>
</file>