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6" r:id="rId4"/>
    <p:sldId id="260" r:id="rId5"/>
    <p:sldId id="262" r:id="rId6"/>
    <p:sldId id="261" r:id="rId7"/>
    <p:sldId id="263" r:id="rId8"/>
    <p:sldId id="267" r:id="rId9"/>
    <p:sldId id="265" r:id="rId10"/>
  </p:sldIdLst>
  <p:sldSz cx="18288000" cy="10287000"/>
  <p:notesSz cx="6858000" cy="9144000"/>
  <p:embeddedFontLst>
    <p:embeddedFont>
      <p:font typeface="Clear Sans Regular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lear Sans Regular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0A2CC-F45B-4E83-B325-440B1526453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01D92-7E1C-4C79-9988-84602E5E9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9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Federal funded</a:t>
            </a:r>
            <a:r>
              <a:rPr lang="en-US" baseline="0" dirty="0" smtClean="0"/>
              <a:t> program designed to strengthen or improve our nations workforce                </a:t>
            </a:r>
          </a:p>
          <a:p>
            <a:r>
              <a:rPr lang="en-US" dirty="0" smtClean="0"/>
              <a:t>Find/Obtain employment		Identify</a:t>
            </a:r>
            <a:r>
              <a:rPr lang="en-US" baseline="0" dirty="0" smtClean="0"/>
              <a:t> an individuals skills shortages	      Determine plan to upgrade those skills through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01D92-7E1C-4C79-9988-84602E5E95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other counties job 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01D92-7E1C-4C79-9988-84602E5E95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6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01D92-7E1C-4C79-9988-84602E5E95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43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also offer services for job seekers through other assistance with your job search.  </a:t>
            </a:r>
            <a:r>
              <a:rPr lang="en-US" dirty="0" smtClean="0"/>
              <a:t>Workshops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01D92-7E1C-4C79-9988-84602E5E95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4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When? Now </a:t>
            </a:r>
            <a:r>
              <a:rPr lang="en-US" dirty="0" err="1" smtClean="0"/>
              <a:t>til</a:t>
            </a:r>
            <a:r>
              <a:rPr lang="en-US" baseline="0" dirty="0" smtClean="0"/>
              <a:t> you make nearly equivalent to what you are currently 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01D92-7E1C-4C79-9988-84602E5E95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97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Facebook/social media</a:t>
            </a:r>
          </a:p>
          <a:p>
            <a:r>
              <a:rPr lang="en-US" dirty="0" smtClean="0"/>
              <a:t>Open by appointment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01D92-7E1C-4C79-9988-84602E5E95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1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livingstonworkforceservices.com/online-job-board.html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gif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1241" b="12088"/>
          <a:stretch>
            <a:fillRect/>
          </a:stretch>
        </p:blipFill>
        <p:spPr>
          <a:xfrm>
            <a:off x="2455186" y="7895378"/>
            <a:ext cx="15982650" cy="25347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40000" y="6614516"/>
            <a:ext cx="2247900" cy="2199919"/>
            <a:chOff x="0" y="0"/>
            <a:chExt cx="1576109" cy="157610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576109" cy="1576109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58991" y="494392"/>
              <a:ext cx="1258126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6"/>
                </a:lnSpc>
              </a:pPr>
              <a:endParaRPr lang="en-US" sz="2826" spc="-84" dirty="0">
                <a:solidFill>
                  <a:srgbClr val="F7F6F4"/>
                </a:solidFill>
                <a:latin typeface="Clear Sans Bold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77824" y="3486931"/>
            <a:ext cx="14836870" cy="2630652"/>
            <a:chOff x="-642816" y="219075"/>
            <a:chExt cx="18770490" cy="3507535"/>
          </a:xfrm>
        </p:grpSpPr>
        <p:sp>
          <p:nvSpPr>
            <p:cNvPr id="8" name="TextBox 8"/>
            <p:cNvSpPr txBox="1"/>
            <p:nvPr/>
          </p:nvSpPr>
          <p:spPr>
            <a:xfrm>
              <a:off x="-642816" y="219075"/>
              <a:ext cx="18770490" cy="20518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en-US" sz="12000" spc="-359" dirty="0" smtClean="0">
                  <a:solidFill>
                    <a:srgbClr val="3D4248"/>
                  </a:solidFill>
                  <a:latin typeface="Clear Sans Regular Bold"/>
                </a:rPr>
                <a:t>LSC Communications </a:t>
              </a:r>
              <a:endParaRPr lang="en-US" sz="12000" spc="-359" dirty="0">
                <a:solidFill>
                  <a:srgbClr val="3D4248"/>
                </a:solidFill>
                <a:latin typeface="Clear Sans Regular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7000" y="2802050"/>
              <a:ext cx="11413702" cy="924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en-US" sz="4200" spc="-84" dirty="0" smtClean="0">
                  <a:solidFill>
                    <a:srgbClr val="3D4248"/>
                  </a:solidFill>
                  <a:latin typeface="Clear Sans Regular"/>
                </a:rPr>
                <a:t>Rapid Response</a:t>
              </a:r>
              <a:endParaRPr lang="en-US" sz="4200" spc="-84" dirty="0">
                <a:solidFill>
                  <a:srgbClr val="3D4248"/>
                </a:solidFill>
                <a:latin typeface="Clear Sans Regular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8852535"/>
            <a:ext cx="84912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6F8090"/>
                </a:solidFill>
                <a:latin typeface="Clear Sans Regular Bold"/>
              </a:rPr>
              <a:t>01.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701714"/>
            <a:ext cx="5317844" cy="2393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28700" y="8852535"/>
            <a:ext cx="438981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FFE0B2"/>
                </a:solidFill>
                <a:latin typeface="Clear Sans Regular Bold"/>
              </a:rPr>
              <a:t>02.</a:t>
            </a:r>
            <a:endParaRPr lang="en-US" sz="2400" dirty="0">
              <a:solidFill>
                <a:srgbClr val="FFE0B2"/>
              </a:solidFill>
              <a:latin typeface="Clear Sans Regular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438400" y="1481879"/>
            <a:ext cx="13322463" cy="5807131"/>
            <a:chOff x="0" y="-887220"/>
            <a:chExt cx="17763284" cy="774284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521866"/>
              <a:ext cx="17763284" cy="3009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000" spc="-240" dirty="0" smtClean="0">
                  <a:solidFill>
                    <a:srgbClr val="FFE0B2"/>
                  </a:solidFill>
                  <a:latin typeface="Clear Sans Regular"/>
                </a:rPr>
                <a:t>Workforce Innovation and Opportunity Act</a:t>
              </a:r>
              <a:endParaRPr lang="en-US" sz="8000" spc="-240" dirty="0">
                <a:solidFill>
                  <a:srgbClr val="FFE0B2"/>
                </a:solidFill>
                <a:latin typeface="Clear Sans Regular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849335" y="6366257"/>
              <a:ext cx="12064615" cy="489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200" spc="-21" dirty="0" smtClean="0">
                  <a:solidFill>
                    <a:srgbClr val="FFFFFF"/>
                  </a:solidFill>
                  <a:latin typeface="Clear Sans Regular Bold"/>
                </a:rPr>
                <a:t>GOAL=EMPLOYMENT</a:t>
              </a:r>
              <a:endParaRPr lang="en-US" sz="2200" u="none" spc="-21" dirty="0">
                <a:solidFill>
                  <a:srgbClr val="FFFFFF"/>
                </a:solidFill>
                <a:latin typeface="Clear Sans Regular Bold"/>
              </a:endParaRP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7531247" y="-887220"/>
              <a:ext cx="3121337" cy="2853465"/>
              <a:chOff x="-2265621" y="-3574528"/>
              <a:chExt cx="12575582" cy="1149635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2265621" y="-3574528"/>
                <a:ext cx="12575582" cy="1149635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8252579" y="494392"/>
              <a:ext cx="1258127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6"/>
                </a:lnSpc>
              </a:pPr>
              <a:endParaRPr lang="en-US" sz="2826" spc="-84" dirty="0">
                <a:solidFill>
                  <a:srgbClr val="F1630F"/>
                </a:solidFill>
                <a:latin typeface="Clear Sans Bold Bold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72" y="2017568"/>
            <a:ext cx="2016931" cy="855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8060021" y="1202655"/>
            <a:ext cx="7917859" cy="2351341"/>
            <a:chOff x="0" y="0"/>
            <a:chExt cx="2678387" cy="7953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244418" y="4036770"/>
            <a:ext cx="7917859" cy="2351341"/>
            <a:chOff x="0" y="0"/>
            <a:chExt cx="2678387" cy="7953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8060021" y="6733003"/>
            <a:ext cx="7917859" cy="2351341"/>
            <a:chOff x="0" y="0"/>
            <a:chExt cx="2678387" cy="79539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78387" cy="795392"/>
            </a:xfrm>
            <a:custGeom>
              <a:avLst/>
              <a:gdLst/>
              <a:ahLst/>
              <a:cxnLst/>
              <a:rect l="l" t="t" r="r" b="b"/>
              <a:pathLst>
                <a:path w="2678387" h="795392">
                  <a:moveTo>
                    <a:pt x="2553927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53927" y="0"/>
                  </a:lnTo>
                  <a:cubicBezTo>
                    <a:pt x="2622507" y="0"/>
                    <a:pt x="2678387" y="55880"/>
                    <a:pt x="2678387" y="124460"/>
                  </a:cubicBezTo>
                  <a:lnTo>
                    <a:pt x="2678387" y="670932"/>
                  </a:lnTo>
                  <a:cubicBezTo>
                    <a:pt x="2678387" y="739512"/>
                    <a:pt x="2622507" y="795392"/>
                    <a:pt x="2553927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4521662" y="958062"/>
            <a:ext cx="5711165" cy="3560866"/>
            <a:chOff x="-5872" y="-153949"/>
            <a:chExt cx="7614887" cy="4747822"/>
          </a:xfrm>
        </p:grpSpPr>
        <p:sp>
          <p:nvSpPr>
            <p:cNvPr id="16" name="TextBox 16"/>
            <p:cNvSpPr txBox="1"/>
            <p:nvPr/>
          </p:nvSpPr>
          <p:spPr>
            <a:xfrm>
              <a:off x="-5872" y="3488014"/>
              <a:ext cx="7614887" cy="1105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500"/>
                </a:lnSpc>
                <a:spcBef>
                  <a:spcPct val="0"/>
                </a:spcBef>
              </a:pPr>
              <a:endParaRPr lang="en-US" sz="9600" u="none" spc="-150" dirty="0">
                <a:solidFill>
                  <a:srgbClr val="3D4248"/>
                </a:solidFill>
                <a:latin typeface="Clear Sans Regular"/>
              </a:endParaRP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29423" y="-153949"/>
              <a:ext cx="2575385" cy="2589252"/>
              <a:chOff x="521432" y="-620248"/>
              <a:chExt cx="10375991" cy="1043186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521432" y="-620248"/>
                <a:ext cx="10375991" cy="10431862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158991" y="494392"/>
              <a:ext cx="1258125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6"/>
                </a:lnSpc>
              </a:pPr>
              <a:endParaRPr lang="en-US" sz="2826" spc="-84" dirty="0">
                <a:solidFill>
                  <a:srgbClr val="F7F6F4"/>
                </a:solidFill>
                <a:latin typeface="Clear Sans Bold Bold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8700" y="8852535"/>
            <a:ext cx="438981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6F8090"/>
                </a:solidFill>
                <a:latin typeface="Clear Sans Regular Bold"/>
              </a:rPr>
              <a:t>03.</a:t>
            </a:r>
            <a:endParaRPr lang="en-US" sz="2400" dirty="0">
              <a:solidFill>
                <a:srgbClr val="6F8090"/>
              </a:solidFill>
              <a:latin typeface="Clear Sans Regular Bold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0336993" y="1684486"/>
            <a:ext cx="5220791" cy="1011926"/>
            <a:chOff x="0" y="-38100"/>
            <a:chExt cx="6961055" cy="1349234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38100"/>
              <a:ext cx="6961055" cy="489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  <a:spcBef>
                  <a:spcPct val="0"/>
                </a:spcBef>
              </a:pPr>
              <a:endParaRPr lang="en-US" sz="2200" spc="-21" dirty="0">
                <a:solidFill>
                  <a:srgbClr val="6F8090"/>
                </a:solidFill>
                <a:latin typeface="Clear Sans Regular Bold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864087"/>
              <a:ext cx="6961055" cy="447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endParaRPr lang="en-US" sz="1800" spc="36" dirty="0">
                <a:solidFill>
                  <a:srgbClr val="3D4248"/>
                </a:solidFill>
                <a:latin typeface="Clear Sans Regular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336993" y="4449660"/>
            <a:ext cx="5220791" cy="1011926"/>
            <a:chOff x="0" y="-38100"/>
            <a:chExt cx="6961055" cy="1349234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38100"/>
              <a:ext cx="6961055" cy="489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  <a:spcBef>
                  <a:spcPct val="0"/>
                </a:spcBef>
              </a:pPr>
              <a:endParaRPr lang="en-US" sz="2200" spc="-21" dirty="0">
                <a:solidFill>
                  <a:srgbClr val="6F8090"/>
                </a:solidFill>
                <a:latin typeface="Clear Sans Regular Bold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864087"/>
              <a:ext cx="6961055" cy="447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endParaRPr lang="en-US" sz="1800" spc="36" dirty="0">
                <a:solidFill>
                  <a:srgbClr val="3D4248"/>
                </a:solidFill>
                <a:latin typeface="Clear Sans Regular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336993" y="7187952"/>
            <a:ext cx="5220791" cy="1011926"/>
            <a:chOff x="0" y="-38100"/>
            <a:chExt cx="6961055" cy="1349233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38100"/>
              <a:ext cx="6961055" cy="489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  <a:spcBef>
                  <a:spcPct val="0"/>
                </a:spcBef>
              </a:pPr>
              <a:endParaRPr lang="en-US" sz="2200" spc="-21" dirty="0">
                <a:solidFill>
                  <a:srgbClr val="6F8090"/>
                </a:solidFill>
                <a:latin typeface="Clear Sans Regular Bold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864087"/>
              <a:ext cx="6961055" cy="447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endParaRPr lang="en-US" sz="1800" spc="36" dirty="0">
                <a:solidFill>
                  <a:srgbClr val="3D4248"/>
                </a:solidFill>
                <a:latin typeface="Clear Sans Regular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08153"/>
            <a:ext cx="6829962" cy="31797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260" y="5577685"/>
            <a:ext cx="6249726" cy="26483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133" y="1424496"/>
            <a:ext cx="1944713" cy="8751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69734"/>
            <a:ext cx="11851646" cy="324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/>
          <p:nvPr/>
        </p:nvSpPr>
        <p:spPr>
          <a:xfrm>
            <a:off x="9917852" y="7979019"/>
            <a:ext cx="4710632" cy="2344153"/>
          </a:xfrm>
          <a:prstGeom prst="rect">
            <a:avLst/>
          </a:prstGeom>
          <a:solidFill>
            <a:srgbClr val="F1630F"/>
          </a:solidFill>
        </p:spPr>
      </p:sp>
      <p:grpSp>
        <p:nvGrpSpPr>
          <p:cNvPr id="11" name="Group 11"/>
          <p:cNvGrpSpPr/>
          <p:nvPr/>
        </p:nvGrpSpPr>
        <p:grpSpPr>
          <a:xfrm>
            <a:off x="1169860" y="1449114"/>
            <a:ext cx="3331776" cy="2155265"/>
            <a:chOff x="0" y="-1"/>
            <a:chExt cx="4442368" cy="2873686"/>
          </a:xfrm>
        </p:grpSpPr>
        <p:grpSp>
          <p:nvGrpSpPr>
            <p:cNvPr id="12" name="Group 12"/>
            <p:cNvGrpSpPr/>
            <p:nvPr/>
          </p:nvGrpSpPr>
          <p:grpSpPr>
            <a:xfrm>
              <a:off x="3516" y="-1"/>
              <a:ext cx="2703870" cy="2589047"/>
              <a:chOff x="14166" y="-5"/>
              <a:chExt cx="10893648" cy="1043103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6" y="-5"/>
                <a:ext cx="10893648" cy="10431037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58991" y="494392"/>
              <a:ext cx="1258127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6"/>
                </a:lnSpc>
              </a:pPr>
              <a:endParaRPr lang="en-US" sz="2826" spc="-84" dirty="0">
                <a:solidFill>
                  <a:srgbClr val="F7F6F4"/>
                </a:solidFill>
                <a:latin typeface="Clear Sans Bold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426638"/>
              <a:ext cx="4442368" cy="447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80"/>
                </a:lnSpc>
                <a:spcBef>
                  <a:spcPct val="0"/>
                </a:spcBef>
              </a:pPr>
              <a:endParaRPr lang="en-US" sz="1800" u="none" spc="36" dirty="0">
                <a:solidFill>
                  <a:srgbClr val="3D4248"/>
                </a:solidFill>
                <a:latin typeface="Clear Sans Regular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6366" y="9013123"/>
            <a:ext cx="3999671" cy="423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20"/>
              </a:lnSpc>
              <a:spcBef>
                <a:spcPct val="0"/>
              </a:spcBef>
            </a:pPr>
            <a:r>
              <a:rPr lang="en-US" sz="4000" u="none" spc="48" dirty="0" smtClean="0">
                <a:solidFill>
                  <a:srgbClr val="F7F6F4"/>
                </a:solidFill>
                <a:latin typeface="Clear Sans Regular"/>
                <a:hlinkClick r:id="rId3"/>
              </a:rPr>
              <a:t>Online Job Board</a:t>
            </a:r>
            <a:endParaRPr lang="en-US" sz="4000" u="none" spc="48" dirty="0">
              <a:solidFill>
                <a:srgbClr val="F7F6F4"/>
              </a:solidFill>
              <a:latin typeface="Clear Sans Regula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536" y="9189197"/>
            <a:ext cx="651140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6F8090"/>
                </a:solidFill>
                <a:latin typeface="Clear Sans Regular Bold"/>
              </a:rPr>
              <a:t>04.</a:t>
            </a:r>
            <a:endParaRPr lang="en-US" sz="2400" dirty="0">
              <a:solidFill>
                <a:srgbClr val="6F8090"/>
              </a:solidFill>
              <a:latin typeface="Clear Sans Regular Bold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60" y="1891786"/>
            <a:ext cx="2076968" cy="9346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82617"/>
            <a:ext cx="4710631" cy="21806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964657"/>
            <a:ext cx="4757059" cy="33369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63" y="6603037"/>
            <a:ext cx="4757059" cy="25480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96784"/>
            <a:ext cx="4710632" cy="52466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902" y="6023201"/>
            <a:ext cx="4698601" cy="16158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573" y="523116"/>
            <a:ext cx="4071354" cy="52466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327" y="6023201"/>
            <a:ext cx="4017212" cy="3123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04950" y="3774544"/>
            <a:ext cx="4621105" cy="5472902"/>
            <a:chOff x="0" y="0"/>
            <a:chExt cx="1563189" cy="18513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63189" cy="1851328"/>
            </a:xfrm>
            <a:custGeom>
              <a:avLst/>
              <a:gdLst/>
              <a:ahLst/>
              <a:cxnLst/>
              <a:rect l="l" t="t" r="r" b="b"/>
              <a:pathLst>
                <a:path w="1563189" h="1851328">
                  <a:moveTo>
                    <a:pt x="1438729" y="1851328"/>
                  </a:moveTo>
                  <a:lnTo>
                    <a:pt x="124460" y="1851328"/>
                  </a:lnTo>
                  <a:cubicBezTo>
                    <a:pt x="55880" y="1851328"/>
                    <a:pt x="0" y="1795447"/>
                    <a:pt x="0" y="1726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726867"/>
                  </a:lnTo>
                  <a:cubicBezTo>
                    <a:pt x="1563189" y="1795448"/>
                    <a:pt x="1507309" y="1851328"/>
                    <a:pt x="1438729" y="18513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12726" y="4457700"/>
            <a:ext cx="3805552" cy="2432115"/>
            <a:chOff x="-1" y="-1382639"/>
            <a:chExt cx="5074069" cy="3242820"/>
          </a:xfrm>
        </p:grpSpPr>
        <p:sp>
          <p:nvSpPr>
            <p:cNvPr id="13" name="TextBox 13"/>
            <p:cNvSpPr txBox="1"/>
            <p:nvPr/>
          </p:nvSpPr>
          <p:spPr>
            <a:xfrm>
              <a:off x="-1" y="-1382639"/>
              <a:ext cx="5074068" cy="489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200" spc="-21" dirty="0" smtClean="0">
                  <a:solidFill>
                    <a:srgbClr val="6F8090"/>
                  </a:solidFill>
                  <a:latin typeface="Clear Sans Regular Bold"/>
                </a:rPr>
                <a:t>Thursday Oct 29</a:t>
              </a:r>
              <a:endParaRPr lang="en-US" sz="2200" spc="-21" dirty="0">
                <a:solidFill>
                  <a:srgbClr val="6F8090"/>
                </a:solidFill>
                <a:latin typeface="Clear Sans Regular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413134"/>
              <a:ext cx="5074068" cy="447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endParaRPr lang="en-US" sz="1800" spc="36" dirty="0">
                <a:solidFill>
                  <a:srgbClr val="3D4248"/>
                </a:solidFill>
                <a:latin typeface="Clear Sans Regular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892502" y="3774544"/>
            <a:ext cx="4621105" cy="5472902"/>
            <a:chOff x="0" y="0"/>
            <a:chExt cx="1563189" cy="185132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63189" cy="1851328"/>
            </a:xfrm>
            <a:custGeom>
              <a:avLst/>
              <a:gdLst/>
              <a:ahLst/>
              <a:cxnLst/>
              <a:rect l="l" t="t" r="r" b="b"/>
              <a:pathLst>
                <a:path w="1563189" h="1851328">
                  <a:moveTo>
                    <a:pt x="1438729" y="1851328"/>
                  </a:moveTo>
                  <a:lnTo>
                    <a:pt x="124460" y="1851328"/>
                  </a:lnTo>
                  <a:cubicBezTo>
                    <a:pt x="55880" y="1851328"/>
                    <a:pt x="0" y="1795447"/>
                    <a:pt x="0" y="1726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726868"/>
                  </a:lnTo>
                  <a:cubicBezTo>
                    <a:pt x="1563189" y="1795448"/>
                    <a:pt x="1507309" y="1851328"/>
                    <a:pt x="1438729" y="18513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300279" y="4457700"/>
            <a:ext cx="3805551" cy="2432115"/>
            <a:chOff x="0" y="-1382639"/>
            <a:chExt cx="5074068" cy="324282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1382639"/>
              <a:ext cx="5074068" cy="489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200" spc="-21" dirty="0" smtClean="0">
                  <a:solidFill>
                    <a:srgbClr val="6F8090"/>
                  </a:solidFill>
                  <a:latin typeface="Clear Sans Regular Bold"/>
                </a:rPr>
                <a:t>Friday Oct 30</a:t>
              </a:r>
              <a:endParaRPr lang="en-US" sz="2200" spc="-21" dirty="0">
                <a:solidFill>
                  <a:srgbClr val="6F8090"/>
                </a:solidFill>
                <a:latin typeface="Clear Sans Regular Bold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413134"/>
              <a:ext cx="5074068" cy="447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endParaRPr lang="en-US" sz="1800" spc="36" dirty="0">
                <a:solidFill>
                  <a:srgbClr val="3D4248"/>
                </a:solidFill>
                <a:latin typeface="Clear Sans Regular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280054" y="3754376"/>
            <a:ext cx="4621105" cy="5472902"/>
            <a:chOff x="0" y="0"/>
            <a:chExt cx="1563189" cy="185132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63189" cy="1851328"/>
            </a:xfrm>
            <a:custGeom>
              <a:avLst/>
              <a:gdLst/>
              <a:ahLst/>
              <a:cxnLst/>
              <a:rect l="l" t="t" r="r" b="b"/>
              <a:pathLst>
                <a:path w="1563189" h="1851328">
                  <a:moveTo>
                    <a:pt x="1438729" y="1851328"/>
                  </a:moveTo>
                  <a:lnTo>
                    <a:pt x="124460" y="1851328"/>
                  </a:lnTo>
                  <a:cubicBezTo>
                    <a:pt x="55880" y="1851328"/>
                    <a:pt x="0" y="1795447"/>
                    <a:pt x="0" y="1726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726867"/>
                  </a:lnTo>
                  <a:cubicBezTo>
                    <a:pt x="1563189" y="1795448"/>
                    <a:pt x="1507309" y="1851328"/>
                    <a:pt x="1438729" y="18513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2687830" y="4457700"/>
            <a:ext cx="3805553" cy="2432115"/>
            <a:chOff x="-3" y="-1382639"/>
            <a:chExt cx="5074071" cy="3242820"/>
          </a:xfrm>
        </p:grpSpPr>
        <p:sp>
          <p:nvSpPr>
            <p:cNvPr id="25" name="TextBox 25"/>
            <p:cNvSpPr txBox="1"/>
            <p:nvPr/>
          </p:nvSpPr>
          <p:spPr>
            <a:xfrm>
              <a:off x="-3" y="-1382639"/>
              <a:ext cx="5074068" cy="489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200" spc="-21" dirty="0" smtClean="0">
                  <a:solidFill>
                    <a:srgbClr val="6F8090"/>
                  </a:solidFill>
                  <a:latin typeface="Clear Sans Regular Bold"/>
                </a:rPr>
                <a:t>Nov 4,5,6</a:t>
              </a:r>
              <a:endParaRPr lang="en-US" sz="2200" spc="-21" dirty="0">
                <a:solidFill>
                  <a:srgbClr val="6F8090"/>
                </a:solidFill>
                <a:latin typeface="Clear Sans Regular Bold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413134"/>
              <a:ext cx="5074068" cy="447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endParaRPr lang="en-US" sz="1800" spc="36" dirty="0">
                <a:solidFill>
                  <a:srgbClr val="3D4248"/>
                </a:solidFill>
                <a:latin typeface="Clear Sans Regular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732395" y="1655445"/>
            <a:ext cx="12823211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spc="-240" dirty="0" smtClean="0">
                <a:solidFill>
                  <a:srgbClr val="FFFFFF"/>
                </a:solidFill>
                <a:latin typeface="Clear Sans Regular"/>
              </a:rPr>
              <a:t>Job Fair</a:t>
            </a:r>
            <a:endParaRPr lang="en-US" sz="8000" spc="-240" dirty="0">
              <a:solidFill>
                <a:srgbClr val="FFFFFF"/>
              </a:solidFill>
              <a:latin typeface="Clear Sans Regula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9537" y="9227278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lear Sans Regular Bold"/>
              </a:rPr>
              <a:t>06.</a:t>
            </a:r>
            <a:endParaRPr lang="en-US" sz="2400" dirty="0">
              <a:solidFill>
                <a:schemeClr val="bg1"/>
              </a:solidFill>
              <a:latin typeface="Clear Sans Regular Bold"/>
            </a:endParaRPr>
          </a:p>
        </p:txBody>
      </p:sp>
      <p:grpSp>
        <p:nvGrpSpPr>
          <p:cNvPr id="28" name="Group 25"/>
          <p:cNvGrpSpPr/>
          <p:nvPr/>
        </p:nvGrpSpPr>
        <p:grpSpPr>
          <a:xfrm>
            <a:off x="14704375" y="991950"/>
            <a:ext cx="2266793" cy="2072323"/>
            <a:chOff x="0" y="0"/>
            <a:chExt cx="1167977" cy="1167977"/>
          </a:xfrm>
        </p:grpSpPr>
        <p:grpSp>
          <p:nvGrpSpPr>
            <p:cNvPr id="29" name="Group 26"/>
            <p:cNvGrpSpPr/>
            <p:nvPr/>
          </p:nvGrpSpPr>
          <p:grpSpPr>
            <a:xfrm>
              <a:off x="0" y="0"/>
              <a:ext cx="1167977" cy="1167977"/>
              <a:chOff x="0" y="0"/>
              <a:chExt cx="6350000" cy="6350000"/>
            </a:xfrm>
          </p:grpSpPr>
          <p:sp>
            <p:nvSpPr>
              <p:cNvPr id="31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  <p:sp>
          <p:nvSpPr>
            <p:cNvPr id="30" name="TextBox 28"/>
            <p:cNvSpPr txBox="1"/>
            <p:nvPr/>
          </p:nvSpPr>
          <p:spPr>
            <a:xfrm>
              <a:off x="117821" y="369177"/>
              <a:ext cx="932336" cy="359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4"/>
                </a:lnSpc>
              </a:pPr>
              <a:endParaRPr lang="en-US" sz="2094" spc="-62" dirty="0">
                <a:solidFill>
                  <a:srgbClr val="F7F6F4"/>
                </a:solidFill>
                <a:latin typeface="Clear Sans Bold Bold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375" y="1442109"/>
            <a:ext cx="2211000" cy="99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11" y="5423768"/>
            <a:ext cx="12954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13" y="5374150"/>
            <a:ext cx="2305050" cy="1050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41" y="6678804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723" y="5899566"/>
            <a:ext cx="1637768" cy="1645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79" y="7320048"/>
            <a:ext cx="1476564" cy="14765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53" y="6835367"/>
            <a:ext cx="1905000" cy="1905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68" y="4961806"/>
            <a:ext cx="2143125" cy="21431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544" y="7142302"/>
            <a:ext cx="1696881" cy="15730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35" y="5192741"/>
            <a:ext cx="993372" cy="1192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655054" y="3577670"/>
            <a:ext cx="12823211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n-US" sz="8000" u="none" spc="-240" dirty="0" smtClean="0">
                <a:solidFill>
                  <a:srgbClr val="3D4248"/>
                </a:solidFill>
                <a:latin typeface="Clear Sans Regular"/>
              </a:rPr>
              <a:t>Job Seeker Assistance</a:t>
            </a:r>
            <a:endParaRPr lang="en-US" sz="8000" u="none" spc="-240" dirty="0">
              <a:solidFill>
                <a:srgbClr val="3D4248"/>
              </a:solidFill>
              <a:latin typeface="Clear Sans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27894" y="5841517"/>
            <a:ext cx="3320642" cy="373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20"/>
              </a:lnSpc>
            </a:pPr>
            <a:r>
              <a:rPr lang="en-US" sz="2400" u="none" spc="48" dirty="0" smtClean="0">
                <a:solidFill>
                  <a:schemeClr val="bg1"/>
                </a:solidFill>
                <a:latin typeface="Clear Sans Regular"/>
              </a:rPr>
              <a:t>Resume Writing</a:t>
            </a:r>
            <a:endParaRPr lang="en-US" sz="2400" u="none" spc="48" dirty="0">
              <a:solidFill>
                <a:schemeClr val="bg1"/>
              </a:solidFill>
              <a:latin typeface="Clear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237627" y="7683249"/>
            <a:ext cx="2956960" cy="373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20"/>
              </a:lnSpc>
              <a:spcBef>
                <a:spcPct val="0"/>
              </a:spcBef>
            </a:pPr>
            <a:r>
              <a:rPr lang="en-US" sz="2400" spc="48" dirty="0" smtClean="0">
                <a:solidFill>
                  <a:schemeClr val="bg1"/>
                </a:solidFill>
                <a:latin typeface="Clear Sans Regular"/>
              </a:rPr>
              <a:t>Internet</a:t>
            </a:r>
            <a:r>
              <a:rPr lang="en-US" sz="2400" u="none" spc="48" dirty="0" smtClean="0">
                <a:solidFill>
                  <a:schemeClr val="bg1"/>
                </a:solidFill>
                <a:latin typeface="Clear Sans Regular"/>
              </a:rPr>
              <a:t> Basics</a:t>
            </a:r>
            <a:endParaRPr lang="en-US" sz="2400" u="none" spc="48" dirty="0">
              <a:solidFill>
                <a:schemeClr val="bg1"/>
              </a:solidFill>
              <a:latin typeface="Clear Sans Regula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665520" y="5841517"/>
            <a:ext cx="2956960" cy="373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20"/>
              </a:lnSpc>
              <a:spcBef>
                <a:spcPct val="0"/>
              </a:spcBef>
            </a:pPr>
            <a:r>
              <a:rPr lang="en-US" sz="2400" spc="48" dirty="0" smtClean="0">
                <a:solidFill>
                  <a:schemeClr val="bg1"/>
                </a:solidFill>
                <a:latin typeface="Clear Sans Regular"/>
              </a:rPr>
              <a:t>Online Applications</a:t>
            </a:r>
            <a:endParaRPr lang="en-US" sz="2400" u="none" spc="48" dirty="0">
              <a:solidFill>
                <a:schemeClr val="bg1"/>
              </a:solidFill>
              <a:latin typeface="Clear Sans Regula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093412" y="7683249"/>
            <a:ext cx="2956960" cy="373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20"/>
              </a:lnSpc>
              <a:spcBef>
                <a:spcPct val="0"/>
              </a:spcBef>
            </a:pPr>
            <a:r>
              <a:rPr lang="en-US" sz="2400" spc="48" dirty="0" smtClean="0">
                <a:solidFill>
                  <a:schemeClr val="bg1"/>
                </a:solidFill>
                <a:latin typeface="Clear Sans Regular"/>
              </a:rPr>
              <a:t>Cover Letters</a:t>
            </a:r>
            <a:endParaRPr lang="en-US" sz="2400" u="none" spc="48" dirty="0">
              <a:solidFill>
                <a:schemeClr val="bg1"/>
              </a:solidFill>
              <a:latin typeface="Clear Sans Regular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521305" y="5841516"/>
            <a:ext cx="2956960" cy="373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20"/>
              </a:lnSpc>
              <a:spcBef>
                <a:spcPct val="0"/>
              </a:spcBef>
            </a:pPr>
            <a:r>
              <a:rPr lang="en-US" sz="2400" u="none" spc="48" dirty="0" smtClean="0">
                <a:solidFill>
                  <a:schemeClr val="bg1"/>
                </a:solidFill>
                <a:latin typeface="Clear Sans Regular"/>
              </a:rPr>
              <a:t>Interviewing Tips</a:t>
            </a:r>
            <a:endParaRPr lang="en-US" sz="2400" u="none" spc="48" dirty="0">
              <a:solidFill>
                <a:schemeClr val="bg1"/>
              </a:solidFill>
              <a:latin typeface="Clear Sans Regular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8010603" y="771134"/>
            <a:ext cx="2266793" cy="2072323"/>
            <a:chOff x="0" y="0"/>
            <a:chExt cx="1167977" cy="1167977"/>
          </a:xfrm>
          <a:solidFill>
            <a:schemeClr val="bg1"/>
          </a:solidFill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167977" cy="1167977"/>
              <a:chOff x="0" y="0"/>
              <a:chExt cx="6350000" cy="6350000"/>
            </a:xfrm>
            <a:grpFill/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117821" y="369177"/>
              <a:ext cx="932336" cy="35907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4"/>
                </a:lnSpc>
              </a:pPr>
              <a:endParaRPr lang="en-US" sz="2094" spc="-62" dirty="0">
                <a:solidFill>
                  <a:srgbClr val="F7F6F4"/>
                </a:solidFill>
                <a:latin typeface="Clear Sans Bold Bold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90600" y="9105900"/>
            <a:ext cx="639919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Clear Sans Regular Bold"/>
              </a:rPr>
              <a:t>05</a:t>
            </a:r>
            <a:r>
              <a:rPr lang="en-US" sz="2400" dirty="0" smtClean="0">
                <a:solidFill>
                  <a:srgbClr val="6F8090"/>
                </a:solidFill>
                <a:latin typeface="Clear Sans Regular Bold"/>
              </a:rPr>
              <a:t>.</a:t>
            </a:r>
            <a:endParaRPr lang="en-US" sz="2400" dirty="0">
              <a:solidFill>
                <a:srgbClr val="6F8090"/>
              </a:solidFill>
              <a:latin typeface="Clear Sans Regular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157" y="1384681"/>
            <a:ext cx="1993684" cy="845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8"/>
          <p:cNvSpPr/>
          <p:nvPr/>
        </p:nvSpPr>
        <p:spPr>
          <a:xfrm>
            <a:off x="1384339" y="3411056"/>
            <a:ext cx="4191448" cy="3821874"/>
          </a:xfrm>
          <a:custGeom>
            <a:avLst/>
            <a:gdLst/>
            <a:ahLst/>
            <a:cxnLst/>
            <a:rect l="l" t="t" r="r" b="b"/>
            <a:pathLst>
              <a:path w="1563189" h="1474349">
                <a:moveTo>
                  <a:pt x="1438729" y="1474349"/>
                </a:moveTo>
                <a:lnTo>
                  <a:pt x="124460" y="1474349"/>
                </a:lnTo>
                <a:cubicBezTo>
                  <a:pt x="55880" y="1474349"/>
                  <a:pt x="0" y="1418469"/>
                  <a:pt x="0" y="134988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38729" y="0"/>
                </a:lnTo>
                <a:cubicBezTo>
                  <a:pt x="1507309" y="0"/>
                  <a:pt x="1563189" y="55880"/>
                  <a:pt x="1563189" y="124460"/>
                </a:cubicBezTo>
                <a:lnTo>
                  <a:pt x="1563189" y="1349889"/>
                </a:lnTo>
                <a:cubicBezTo>
                  <a:pt x="1563189" y="1418469"/>
                  <a:pt x="1507309" y="1474349"/>
                  <a:pt x="1438729" y="1474349"/>
                </a:cubicBezTo>
                <a:close/>
              </a:path>
            </a:pathLst>
          </a:custGeom>
          <a:solidFill>
            <a:srgbClr val="F1630F"/>
          </a:solidFill>
        </p:spPr>
      </p:sp>
      <p:sp>
        <p:nvSpPr>
          <p:cNvPr id="11" name="TextBox 11"/>
          <p:cNvSpPr txBox="1"/>
          <p:nvPr/>
        </p:nvSpPr>
        <p:spPr>
          <a:xfrm>
            <a:off x="1740323" y="4510128"/>
            <a:ext cx="3805551" cy="277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$10,000 over 3 years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Tuition/Fees</a:t>
            </a:r>
          </a:p>
          <a:p>
            <a:r>
              <a:rPr lang="en-US" sz="2200" dirty="0">
                <a:solidFill>
                  <a:schemeClr val="bg1"/>
                </a:solidFill>
              </a:rPr>
              <a:t>$2,500 per year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Books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Supplies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Testing fees</a:t>
            </a:r>
          </a:p>
          <a:p>
            <a:r>
              <a:rPr lang="en-US" sz="2200" dirty="0">
                <a:solidFill>
                  <a:schemeClr val="bg1"/>
                </a:solidFill>
              </a:rPr>
              <a:t>$60 per week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Gas</a:t>
            </a:r>
          </a:p>
          <a:p>
            <a:pPr>
              <a:lnSpc>
                <a:spcPts val="2880"/>
              </a:lnSpc>
            </a:pPr>
            <a:endParaRPr lang="en-US" sz="1800" spc="36" dirty="0">
              <a:solidFill>
                <a:srgbClr val="3D4248"/>
              </a:solidFill>
              <a:latin typeface="Clear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924800" y="3495997"/>
            <a:ext cx="1902776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-42" dirty="0" smtClean="0">
                <a:solidFill>
                  <a:srgbClr val="F1630F"/>
                </a:solidFill>
                <a:latin typeface="Clear Sans Regular Bold"/>
              </a:rPr>
              <a:t>Why?</a:t>
            </a:r>
            <a:endParaRPr lang="en-US" sz="4200" spc="-42" dirty="0">
              <a:solidFill>
                <a:srgbClr val="F1630F"/>
              </a:solidFill>
              <a:latin typeface="Clear Sans Regular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411200" y="3495997"/>
            <a:ext cx="1902776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spc="-42" dirty="0" smtClean="0">
                <a:solidFill>
                  <a:schemeClr val="accent6">
                    <a:lumMod val="75000"/>
                  </a:schemeClr>
                </a:solidFill>
                <a:latin typeface="Clear Sans Regular Bold"/>
              </a:rPr>
              <a:t>Where?</a:t>
            </a:r>
            <a:endParaRPr lang="en-US" sz="4200" spc="-42" dirty="0">
              <a:solidFill>
                <a:schemeClr val="accent6">
                  <a:lumMod val="75000"/>
                </a:schemeClr>
              </a:solidFill>
              <a:latin typeface="Clear Sans Regular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032489" y="4430350"/>
            <a:ext cx="3805551" cy="144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200" spc="36" dirty="0" smtClean="0">
                <a:latin typeface="Calibri" panose="020F0502020204030204" pitchFamily="34" charset="0"/>
                <a:cs typeface="Calibri" panose="020F0502020204030204" pitchFamily="34" charset="0"/>
              </a:rPr>
              <a:t>Depends on the occupation </a:t>
            </a:r>
            <a:endParaRPr lang="en-US" sz="2200" spc="36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spc="36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Community Colleges</a:t>
            </a:r>
          </a:p>
          <a:p>
            <a:r>
              <a:rPr lang="en-US" spc="36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Career Centers</a:t>
            </a:r>
          </a:p>
          <a:p>
            <a:r>
              <a:rPr lang="en-US" sz="1800" spc="36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Trade Schools</a:t>
            </a:r>
          </a:p>
          <a:p>
            <a:r>
              <a:rPr lang="en-US" spc="36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Universities</a:t>
            </a:r>
            <a:endParaRPr lang="en-US" sz="1800" spc="3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28700" y="8852535"/>
            <a:ext cx="438981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6F8090"/>
                </a:solidFill>
                <a:latin typeface="Clear Sans Regular Bold"/>
              </a:rPr>
              <a:t>07.</a:t>
            </a:r>
            <a:endParaRPr lang="en-US" sz="2400" dirty="0">
              <a:solidFill>
                <a:srgbClr val="6F8090"/>
              </a:solidFill>
              <a:latin typeface="Clear Sans Regular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267200" y="1809776"/>
            <a:ext cx="9877517" cy="517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7000" u="none" spc="-21" dirty="0" smtClean="0">
                <a:solidFill>
                  <a:srgbClr val="6F8090"/>
                </a:solidFill>
                <a:latin typeface="Clear Sans Regular Bold"/>
              </a:rPr>
              <a:t>Scholarships</a:t>
            </a:r>
            <a:endParaRPr lang="en-US" sz="7000" u="none" spc="-21" dirty="0">
              <a:solidFill>
                <a:srgbClr val="6F8090"/>
              </a:solidFill>
              <a:latin typeface="Clear Sans Regular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22938" y="4430350"/>
            <a:ext cx="3962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In-Demand </a:t>
            </a:r>
            <a:r>
              <a:rPr lang="en-US" sz="2200" dirty="0" smtClean="0"/>
              <a:t>Programs</a:t>
            </a:r>
          </a:p>
          <a:p>
            <a:r>
              <a:rPr lang="en-US" dirty="0" smtClean="0"/>
              <a:t>     Healthcare</a:t>
            </a:r>
            <a:endParaRPr lang="en-US" dirty="0"/>
          </a:p>
          <a:p>
            <a:r>
              <a:rPr lang="en-US" dirty="0" smtClean="0"/>
              <a:t>     CDL</a:t>
            </a:r>
          </a:p>
          <a:p>
            <a:r>
              <a:rPr lang="en-US" dirty="0" smtClean="0"/>
              <a:t>     Welding</a:t>
            </a:r>
          </a:p>
          <a:p>
            <a:r>
              <a:rPr lang="en-US" dirty="0" smtClean="0"/>
              <a:t>     Administrative Professional</a:t>
            </a:r>
          </a:p>
          <a:p>
            <a:r>
              <a:rPr lang="en-US" dirty="0" smtClean="0"/>
              <a:t>     Information Technology</a:t>
            </a:r>
          </a:p>
          <a:p>
            <a:r>
              <a:rPr lang="en-US" dirty="0" smtClean="0"/>
              <a:t>     Automotive</a:t>
            </a:r>
          </a:p>
          <a:p>
            <a:r>
              <a:rPr lang="en-US" dirty="0" smtClean="0"/>
              <a:t>     Criminal Justice</a:t>
            </a:r>
            <a:endParaRPr lang="en-US" dirty="0"/>
          </a:p>
          <a:p>
            <a:pPr lvl="1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2577799" y="3602809"/>
            <a:ext cx="1902776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-42" dirty="0" smtClean="0">
                <a:solidFill>
                  <a:schemeClr val="bg1"/>
                </a:solidFill>
                <a:latin typeface="Clear Sans Regular Bold"/>
              </a:rPr>
              <a:t>What?</a:t>
            </a:r>
            <a:endParaRPr lang="en-US" sz="4200" spc="-42" dirty="0">
              <a:solidFill>
                <a:schemeClr val="bg1"/>
              </a:solidFill>
              <a:latin typeface="Clear Sans Regular Bold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706600" y="7342544"/>
            <a:ext cx="2266793" cy="2072323"/>
            <a:chOff x="0" y="0"/>
            <a:chExt cx="1167977" cy="1167977"/>
          </a:xfrm>
        </p:grpSpPr>
        <p:grpSp>
          <p:nvGrpSpPr>
            <p:cNvPr id="27" name="Group 26"/>
            <p:cNvGrpSpPr/>
            <p:nvPr/>
          </p:nvGrpSpPr>
          <p:grpSpPr>
            <a:xfrm>
              <a:off x="0" y="0"/>
              <a:ext cx="1167977" cy="1167977"/>
              <a:chOff x="0" y="0"/>
              <a:chExt cx="6350000" cy="6350000"/>
            </a:xfrm>
          </p:grpSpPr>
          <p:sp>
            <p:nvSpPr>
              <p:cNvPr id="29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117821" y="369177"/>
              <a:ext cx="932336" cy="359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4"/>
                </a:lnSpc>
              </a:pPr>
              <a:endParaRPr lang="en-US" sz="2094" spc="-62" dirty="0">
                <a:solidFill>
                  <a:srgbClr val="F7F6F4"/>
                </a:solidFill>
                <a:latin typeface="Clear Sans Bold Bold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306" y="7801760"/>
            <a:ext cx="2286029" cy="1028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859000" y="6972300"/>
            <a:ext cx="2663741" cy="266760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8852535"/>
            <a:ext cx="68155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6F8090"/>
                </a:solidFill>
                <a:latin typeface="Clear Sans Regular Bold"/>
              </a:rPr>
              <a:t>08.</a:t>
            </a:r>
            <a:endParaRPr lang="en-US" sz="2400" dirty="0">
              <a:solidFill>
                <a:srgbClr val="6F8090"/>
              </a:solidFill>
              <a:latin typeface="Clear Sans Regular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7467600" y="1597849"/>
            <a:ext cx="8060769" cy="2048432"/>
            <a:chOff x="0" y="38100"/>
            <a:chExt cx="8059541" cy="218322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38100"/>
              <a:ext cx="8059541" cy="973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-150" dirty="0" smtClean="0">
                  <a:solidFill>
                    <a:srgbClr val="3D4248"/>
                  </a:solidFill>
                  <a:latin typeface="Clear Sans Regular"/>
                </a:rPr>
                <a:t>Paid Internships</a:t>
              </a:r>
              <a:endParaRPr lang="en-US" sz="5000" u="none" spc="-150" dirty="0">
                <a:solidFill>
                  <a:srgbClr val="3D4248"/>
                </a:solidFill>
                <a:latin typeface="Clear Sans Regular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468431"/>
              <a:ext cx="7543208" cy="752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r>
                <a:rPr lang="en-US" dirty="0"/>
                <a:t>P</a:t>
              </a:r>
              <a:r>
                <a:rPr lang="en-US" dirty="0" smtClean="0"/>
                <a:t>romote </a:t>
              </a:r>
              <a:r>
                <a:rPr lang="en-US" dirty="0"/>
                <a:t>the development of good work habits and basic work skills for individuals </a:t>
              </a:r>
              <a:r>
                <a:rPr lang="en-US" dirty="0" smtClean="0"/>
                <a:t>that have </a:t>
              </a:r>
              <a:r>
                <a:rPr lang="en-US" dirty="0"/>
                <a:t>limited </a:t>
              </a:r>
              <a:r>
                <a:rPr lang="en-US" dirty="0" smtClean="0"/>
                <a:t>or inexperienced work experiences.</a:t>
              </a:r>
              <a:r>
                <a:rPr lang="en-US" dirty="0"/>
                <a:t> </a:t>
              </a:r>
              <a:endParaRPr lang="en-US" sz="1800" spc="36" dirty="0">
                <a:solidFill>
                  <a:srgbClr val="3D4248"/>
                </a:solidFill>
                <a:latin typeface="Clear Sans Regular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467600" y="5081079"/>
            <a:ext cx="8060769" cy="1983209"/>
            <a:chOff x="0" y="38100"/>
            <a:chExt cx="8059541" cy="222930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38100"/>
              <a:ext cx="8059541" cy="973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-150" dirty="0" smtClean="0">
                  <a:solidFill>
                    <a:srgbClr val="3D4248"/>
                  </a:solidFill>
                  <a:latin typeface="Clear Sans Regular"/>
                </a:rPr>
                <a:t>On-the-job Training</a:t>
              </a:r>
              <a:endParaRPr lang="en-US" sz="5000" u="none" spc="-150" dirty="0">
                <a:solidFill>
                  <a:srgbClr val="3D4248"/>
                </a:solidFill>
                <a:latin typeface="Clear Sans Regular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468431"/>
              <a:ext cx="7543208" cy="798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r>
                <a:rPr lang="en-US" dirty="0" smtClean="0"/>
                <a:t>Exposes newly hired individuals </a:t>
              </a:r>
              <a:r>
                <a:rPr lang="en-US" dirty="0"/>
                <a:t>in an actual work setting, to the processes, work tasks, tools and methods of a specific </a:t>
              </a:r>
              <a:r>
                <a:rPr lang="en-US" dirty="0" smtClean="0"/>
                <a:t>job.</a:t>
              </a:r>
              <a:endParaRPr lang="en-US" sz="1800" spc="36" dirty="0">
                <a:solidFill>
                  <a:srgbClr val="3D4248"/>
                </a:solidFill>
                <a:latin typeface="Clear Sans Regular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169" y="7581035"/>
            <a:ext cx="2651341" cy="11931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95" y="5075636"/>
            <a:ext cx="2304762" cy="24952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29" y="160186"/>
            <a:ext cx="2342857" cy="24761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00" y="7476437"/>
            <a:ext cx="2400000" cy="26761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29" y="2570292"/>
            <a:ext cx="2285714" cy="2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5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6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5151836" y="2685897"/>
            <a:ext cx="7359685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spc="-240" dirty="0" smtClean="0">
                <a:solidFill>
                  <a:srgbClr val="FFFFFF"/>
                </a:solidFill>
                <a:latin typeface="Clear Sans Regular"/>
              </a:rPr>
              <a:t>Next Steps….</a:t>
            </a:r>
            <a:endParaRPr lang="en-US" sz="8000" spc="-240" dirty="0">
              <a:solidFill>
                <a:srgbClr val="FFFFFF"/>
              </a:solidFill>
              <a:latin typeface="Clear Sans Regular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4575732" y="4461347"/>
            <a:ext cx="9136536" cy="3068210"/>
            <a:chOff x="0" y="0"/>
            <a:chExt cx="12182048" cy="409094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2182048" cy="4090947"/>
              <a:chOff x="0" y="0"/>
              <a:chExt cx="3090631" cy="103788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90631" cy="1037889"/>
              </a:xfrm>
              <a:custGeom>
                <a:avLst/>
                <a:gdLst/>
                <a:ahLst/>
                <a:cxnLst/>
                <a:rect l="l" t="t" r="r" b="b"/>
                <a:pathLst>
                  <a:path w="3090631" h="1037889">
                    <a:moveTo>
                      <a:pt x="2966171" y="1037888"/>
                    </a:moveTo>
                    <a:lnTo>
                      <a:pt x="124460" y="1037888"/>
                    </a:lnTo>
                    <a:cubicBezTo>
                      <a:pt x="55880" y="1037888"/>
                      <a:pt x="0" y="982008"/>
                      <a:pt x="0" y="91342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966171" y="0"/>
                    </a:lnTo>
                    <a:cubicBezTo>
                      <a:pt x="3034751" y="0"/>
                      <a:pt x="3090631" y="55880"/>
                      <a:pt x="3090631" y="124460"/>
                    </a:cubicBezTo>
                    <a:lnTo>
                      <a:pt x="3090631" y="913429"/>
                    </a:lnTo>
                    <a:cubicBezTo>
                      <a:pt x="3090631" y="982009"/>
                      <a:pt x="3034751" y="1037889"/>
                      <a:pt x="2966171" y="103788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algn="ctr"/>
                <a:endParaRPr lang="en-US" sz="4000" dirty="0" smtClean="0"/>
              </a:p>
              <a:p>
                <a:pPr algn="ctr"/>
                <a:r>
                  <a:rPr lang="en-US" sz="4000" dirty="0" smtClean="0"/>
                  <a:t>livingstonworkforceservices@gmail.com</a:t>
                </a:r>
              </a:p>
              <a:p>
                <a:pPr algn="ctr"/>
                <a:r>
                  <a:rPr lang="en-US" sz="4000" dirty="0" smtClean="0"/>
                  <a:t>309-268-8280</a:t>
                </a:r>
              </a:p>
              <a:p>
                <a:pPr algn="ctr"/>
                <a:r>
                  <a:rPr lang="en-US" sz="4000" dirty="0" smtClean="0"/>
                  <a:t>www.livingstonworkforceservices.com </a:t>
                </a:r>
                <a:endParaRPr lang="en-US" sz="4000" dirty="0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606508" y="417718"/>
              <a:ext cx="9434028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en-US" sz="2800" dirty="0">
                <a:solidFill>
                  <a:srgbClr val="6F8090"/>
                </a:solidFill>
                <a:latin typeface="Clear Sans Regula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38256" y="1625153"/>
              <a:ext cx="10867767" cy="447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80"/>
                </a:lnSpc>
                <a:spcBef>
                  <a:spcPct val="0"/>
                </a:spcBef>
              </a:pPr>
              <a:endParaRPr lang="en-US" sz="1800" u="none" spc="36" dirty="0">
                <a:solidFill>
                  <a:srgbClr val="3D4248"/>
                </a:solidFill>
                <a:latin typeface="Clear Sans Regular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712268" y="934476"/>
            <a:ext cx="2384798" cy="2203896"/>
            <a:chOff x="0" y="0"/>
            <a:chExt cx="1576109" cy="1576109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576109" cy="1576109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158991" y="494392"/>
              <a:ext cx="1258126" cy="478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6"/>
                </a:lnSpc>
              </a:pPr>
              <a:endParaRPr lang="en-US" sz="2826" spc="-84" dirty="0">
                <a:solidFill>
                  <a:srgbClr val="FFFFFF"/>
                </a:solidFill>
                <a:latin typeface="Clear Sans Bold Bold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8852535"/>
            <a:ext cx="438981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3D4248"/>
                </a:solidFill>
                <a:latin typeface="Clear Sans Regular Bold"/>
              </a:rPr>
              <a:t>09.</a:t>
            </a:r>
            <a:endParaRPr lang="en-US" sz="2400" dirty="0">
              <a:solidFill>
                <a:srgbClr val="3D4248"/>
              </a:solidFill>
              <a:latin typeface="Clear Sans Regular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65" y="1454586"/>
            <a:ext cx="2248602" cy="1011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E2995232B444AAB6157EDEECAC17B" ma:contentTypeVersion="28" ma:contentTypeDescription="Create a new document." ma:contentTypeScope="" ma:versionID="1f2e27e864f45066583ea3dd8cfbde85">
  <xsd:schema xmlns:xsd="http://www.w3.org/2001/XMLSchema" xmlns:xs="http://www.w3.org/2001/XMLSchema" xmlns:p="http://schemas.microsoft.com/office/2006/metadata/properties" xmlns:ns2="9352c220-c5aa-4176-b310-478a54cdcce0" xmlns:ns3="6e83a1a5-9dab-4521-85db-ea3c8196acb3" targetNamespace="http://schemas.microsoft.com/office/2006/metadata/properties" ma:root="true" ma:fieldsID="31a7c4638e4cd31596af6477553450d1" ns2:_="" ns3:_="">
    <xsd:import namespace="9352c220-c5aa-4176-b310-478a54cdcce0"/>
    <xsd:import namespace="6e83a1a5-9dab-4521-85db-ea3c8196acb3"/>
    <xsd:element name="properties">
      <xsd:complexType>
        <xsd:sequence>
          <xsd:element name="documentManagement">
            <xsd:complexType>
              <xsd:all>
                <xsd:element ref="ns2:Description0"/>
                <xsd:element ref="ns2:MainCategory"/>
                <xsd:element ref="ns2:SubCategory"/>
                <xsd:element ref="ns2:Audience" minOccurs="0"/>
                <xsd:element ref="ns2:SubAudience" minOccurs="0"/>
                <xsd:element ref="ns2:SkillLevel" minOccurs="0"/>
                <xsd:element ref="ns2:GradeLevel" minOccurs="0"/>
                <xsd:element ref="ns2:Language"/>
                <xsd:element ref="ns2:DocumentType" minOccurs="0"/>
                <xsd:element ref="ns2:Site" minOccurs="0"/>
                <xsd:element ref="ns3:TaxCatchAll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2c220-c5aa-4176-b310-478a54cdcce0" elementFormDefault="qualified">
    <xsd:import namespace="http://schemas.microsoft.com/office/2006/documentManagement/types"/>
    <xsd:import namespace="http://schemas.microsoft.com/office/infopath/2007/PartnerControls"/>
    <xsd:element name="Description0" ma:index="8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MainCategory" ma:index="9" ma:displayName="MainCategory" ma:list="{c7896206-7b65-404d-ae21-b02c4b29aea2}" ma:internalName="MainCategory" ma:readOnly="false" ma:showField="Title" ma:web="6e83a1a5-9dab-4521-85db-ea3c8196acb3">
      <xsd:simpleType>
        <xsd:restriction base="dms:Lookup"/>
      </xsd:simpleType>
    </xsd:element>
    <xsd:element name="SubCategory" ma:index="10" ma:displayName="SubCategory" ma:list="{2201361c-1d54-4276-95f0-f2ea81323aa2}" ma:internalName="SubCategory" ma:readOnly="false" ma:showField="Title" ma:web="6e83a1a5-9dab-4521-85db-ea3c8196acb3">
      <xsd:simpleType>
        <xsd:restriction base="dms:Lookup"/>
      </xsd:simpleType>
    </xsd:element>
    <xsd:element name="Audience" ma:index="11" nillable="true" ma:displayName="Audience" ma:list="{4b1c6106-8d5f-4a38-b368-5f452bed3ee8}" ma:internalName="Audience" ma:readOnly="false" ma:showField="Title" ma:web="6e83a1a5-9dab-4521-85db-ea3c8196acb3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ubAudience" ma:index="12" nillable="true" ma:displayName="SubAudience" ma:list="{60e689b0-3baf-46ef-b31e-b9aaee200c6d}" ma:internalName="SubAudienc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killLevel" ma:index="13" nillable="true" ma:displayName="SkillLevel" ma:internalName="Skill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Levels"/>
                    <xsd:enumeration value="Minimal skill level"/>
                    <xsd:enumeration value="Intermediate skill level"/>
                    <xsd:enumeration value="Technical skill level"/>
                  </xsd:restriction>
                </xsd:simpleType>
              </xsd:element>
            </xsd:sequence>
          </xsd:extension>
        </xsd:complexContent>
      </xsd:complexType>
    </xsd:element>
    <xsd:element name="GradeLevel" ma:index="14" nillable="true" ma:displayName="GradeLevel" ma:internalName="Grade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7-8 Middle School"/>
                    <xsd:enumeration value="9-12 High School"/>
                    <xsd:enumeration value="&gt;12 Postsecondary"/>
                  </xsd:restriction>
                </xsd:simpleType>
              </xsd:element>
            </xsd:sequence>
          </xsd:extension>
        </xsd:complexContent>
      </xsd:complexType>
    </xsd:element>
    <xsd:element name="Language" ma:index="15" ma:displayName="Language" ma:default="English" ma:format="Dropdown" ma:internalName="Language" ma:readOnly="false">
      <xsd:simpleType>
        <xsd:restriction base="dms:Choice">
          <xsd:enumeration value="Arabic"/>
          <xsd:enumeration value="Chinese"/>
          <xsd:enumeration value="English"/>
          <xsd:enumeration value="Polish"/>
          <xsd:enumeration value="Spanish"/>
          <xsd:enumeration value="Other"/>
        </xsd:restriction>
      </xsd:simpleType>
    </xsd:element>
    <xsd:element name="DocumentType" ma:index="16" nillable="true" ma:displayName="DocumentType" ma:internalName="DocumentTyp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urriculum"/>
                    <xsd:enumeration value="Forms"/>
                    <xsd:enumeration value="Flyers"/>
                    <xsd:enumeration value="Guides"/>
                    <xsd:enumeration value="Images/Icons"/>
                    <xsd:enumeration value="Infographics"/>
                    <xsd:enumeration value="Informational"/>
                    <xsd:enumeration value="Instructions"/>
                    <xsd:enumeration value="Marketing/Outreach"/>
                    <xsd:enumeration value="Presentations"/>
                    <xsd:enumeration value="Report"/>
                    <xsd:enumeration value="Worksheets"/>
                  </xsd:restriction>
                </xsd:simpleType>
              </xsd:element>
            </xsd:sequence>
          </xsd:extension>
        </xsd:complexContent>
      </xsd:complexType>
    </xsd:element>
    <xsd:element name="Site" ma:index="17" nillable="true" ma:displayName="Site" ma:list="{cf69f43f-b565-45cb-9f11-9d848faecc07}" ma:internalName="Sit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3a1a5-9dab-4521-85db-ea3c8196acb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79118d-4af0-4af8-96a4-605c4274c427}" ma:internalName="TaxCatchAll" ma:showField="CatchAllData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inCategory xmlns="9352c220-c5aa-4176-b310-478a54cdcce0">3</MainCategory>
    <Site xmlns="9352c220-c5aa-4176-b310-478a54cdcce0"/>
    <SubCategory xmlns="9352c220-c5aa-4176-b310-478a54cdcce0">42</SubCategory>
    <SkillLevel xmlns="9352c220-c5aa-4176-b310-478a54cdcce0">
      <Value>All Levels</Value>
    </SkillLevel>
    <Audience xmlns="9352c220-c5aa-4176-b310-478a54cdcce0">
      <Value>1</Value>
    </Audience>
    <TaxKeywordTaxHTField xmlns="6e83a1a5-9dab-4521-85db-ea3c8196acb3">
      <Terms xmlns="http://schemas.microsoft.com/office/infopath/2007/PartnerControls"/>
    </TaxKeywordTaxHTField>
    <SubAudience xmlns="9352c220-c5aa-4176-b310-478a54cdcce0">
      <Value>1</Value>
    </SubAudience>
    <Language xmlns="9352c220-c5aa-4176-b310-478a54cdcce0">English</Language>
    <DocumentType xmlns="9352c220-c5aa-4176-b310-478a54cdcce0">
      <Value>Informational</Value>
    </DocumentType>
    <TaxCatchAll xmlns="6e83a1a5-9dab-4521-85db-ea3c8196acb3"/>
    <Description0 xmlns="9352c220-c5aa-4176-b310-478a54cdcce0">LSC Comm - Livingston Workforce Rapid Response</Description0>
    <GradeLevel xmlns="9352c220-c5aa-4176-b310-478a54cdcce0">
      <Value>&gt;12 Postsecondary</Value>
    </GradeLevel>
  </documentManagement>
</p:properties>
</file>

<file path=customXml/itemProps1.xml><?xml version="1.0" encoding="utf-8"?>
<ds:datastoreItem xmlns:ds="http://schemas.openxmlformats.org/officeDocument/2006/customXml" ds:itemID="{9741E732-7398-4A97-A8EE-596E908E549B}"/>
</file>

<file path=customXml/itemProps2.xml><?xml version="1.0" encoding="utf-8"?>
<ds:datastoreItem xmlns:ds="http://schemas.openxmlformats.org/officeDocument/2006/customXml" ds:itemID="{558B0672-1890-4F42-A617-014FF119A772}"/>
</file>

<file path=customXml/itemProps3.xml><?xml version="1.0" encoding="utf-8"?>
<ds:datastoreItem xmlns:ds="http://schemas.openxmlformats.org/officeDocument/2006/customXml" ds:itemID="{34F8B4A6-FD29-42F9-B0C2-1007A0D169E3}"/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250</Words>
  <Application>Microsoft Office PowerPoint</Application>
  <PresentationFormat>Custom</PresentationFormat>
  <Paragraphs>72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Clear Sans Regular</vt:lpstr>
      <vt:lpstr>Clear Sans Bold Bold</vt:lpstr>
      <vt:lpstr>Arial</vt:lpstr>
      <vt:lpstr>Calibri</vt:lpstr>
      <vt:lpstr>Clear Sans Regular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LSC Comm - Livingston Workforce Rapid Response</dc:title>
  <dc:creator>Pontiac</dc:creator>
  <cp:keywords/>
  <cp:lastModifiedBy>Allyson Saxton</cp:lastModifiedBy>
  <cp:revision>56</cp:revision>
  <dcterms:created xsi:type="dcterms:W3CDTF">2006-08-16T00:00:00Z</dcterms:created>
  <dcterms:modified xsi:type="dcterms:W3CDTF">2020-10-13T13:17:53Z</dcterms:modified>
  <dc:identifier>DAEJF1UxKWk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0x010100BF6E2995232B444AAB6157EDEECAC17B</vt:lpwstr>
  </property>
  <property fmtid="{D5CDD505-2E9C-101B-9397-08002B2CF9AE}" pid="3" name="TaxKeyword">
    <vt:lpwstr/>
  </property>
</Properties>
</file>