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theme/themeOverride2.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 id="2147483670" r:id="rId5"/>
  </p:sldMasterIdLst>
  <p:notesMasterIdLst>
    <p:notesMasterId r:id="rId32"/>
  </p:notesMasterIdLst>
  <p:handoutMasterIdLst>
    <p:handoutMasterId r:id="rId33"/>
  </p:handoutMasterIdLst>
  <p:sldIdLst>
    <p:sldId id="256" r:id="rId6"/>
    <p:sldId id="258" r:id="rId7"/>
    <p:sldId id="269" r:id="rId8"/>
    <p:sldId id="273" r:id="rId9"/>
    <p:sldId id="260" r:id="rId10"/>
    <p:sldId id="261" r:id="rId11"/>
    <p:sldId id="276" r:id="rId12"/>
    <p:sldId id="265" r:id="rId13"/>
    <p:sldId id="277" r:id="rId14"/>
    <p:sldId id="287" r:id="rId15"/>
    <p:sldId id="267" r:id="rId16"/>
    <p:sldId id="278" r:id="rId17"/>
    <p:sldId id="284" r:id="rId18"/>
    <p:sldId id="285" r:id="rId19"/>
    <p:sldId id="282" r:id="rId20"/>
    <p:sldId id="262" r:id="rId21"/>
    <p:sldId id="279" r:id="rId22"/>
    <p:sldId id="286" r:id="rId23"/>
    <p:sldId id="270" r:id="rId24"/>
    <p:sldId id="280" r:id="rId25"/>
    <p:sldId id="271" r:id="rId26"/>
    <p:sldId id="274" r:id="rId27"/>
    <p:sldId id="275" r:id="rId28"/>
    <p:sldId id="288" r:id="rId29"/>
    <p:sldId id="283" r:id="rId30"/>
    <p:sldId id="281" r:id="rId31"/>
  </p:sldIdLst>
  <p:sldSz cx="9144000" cy="6858000" type="screen4x3"/>
  <p:notesSz cx="7315200" cy="96012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5">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330"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268" y="-78"/>
      </p:cViewPr>
      <p:guideLst>
        <p:guide orient="horz" pos="3025"/>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70238" cy="479425"/>
          </a:xfrm>
          <a:prstGeom prst="rect">
            <a:avLst/>
          </a:prstGeom>
        </p:spPr>
        <p:txBody>
          <a:bodyPr vert="horz" lIns="91423" tIns="45712" rIns="91423" bIns="45712" rtlCol="0"/>
          <a:lstStyle>
            <a:lvl1pPr algn="l">
              <a:defRPr sz="1200"/>
            </a:lvl1pPr>
          </a:lstStyle>
          <a:p>
            <a:r>
              <a:rPr lang="en-US" dirty="0"/>
              <a:t>Rapid Response Presentation</a:t>
            </a:r>
          </a:p>
        </p:txBody>
      </p:sp>
      <p:sp>
        <p:nvSpPr>
          <p:cNvPr id="3" name="Date Placeholder 2"/>
          <p:cNvSpPr>
            <a:spLocks noGrp="1"/>
          </p:cNvSpPr>
          <p:nvPr>
            <p:ph type="dt" sz="quarter" idx="1"/>
          </p:nvPr>
        </p:nvSpPr>
        <p:spPr>
          <a:xfrm>
            <a:off x="4143375" y="2"/>
            <a:ext cx="3170238" cy="479425"/>
          </a:xfrm>
          <a:prstGeom prst="rect">
            <a:avLst/>
          </a:prstGeom>
        </p:spPr>
        <p:txBody>
          <a:bodyPr vert="horz" lIns="91423" tIns="45712" rIns="91423" bIns="45712" rtlCol="0"/>
          <a:lstStyle>
            <a:lvl1pPr algn="r">
              <a:defRPr sz="1200"/>
            </a:lvl1pPr>
          </a:lstStyle>
          <a:p>
            <a:fld id="{EA503839-C0FD-47AD-80CC-604B78AB871D}" type="datetimeFigureOut">
              <a:rPr lang="en-US" smtClean="0"/>
              <a:pPr/>
              <a:t>10/14/2020</a:t>
            </a:fld>
            <a:endParaRPr lang="en-US" dirty="0"/>
          </a:p>
        </p:txBody>
      </p:sp>
      <p:sp>
        <p:nvSpPr>
          <p:cNvPr id="4" name="Footer Placeholder 3"/>
          <p:cNvSpPr>
            <a:spLocks noGrp="1"/>
          </p:cNvSpPr>
          <p:nvPr>
            <p:ph type="ftr" sz="quarter" idx="2"/>
          </p:nvPr>
        </p:nvSpPr>
        <p:spPr>
          <a:xfrm>
            <a:off x="0" y="9120190"/>
            <a:ext cx="3170238" cy="479425"/>
          </a:xfrm>
          <a:prstGeom prst="rect">
            <a:avLst/>
          </a:prstGeom>
        </p:spPr>
        <p:txBody>
          <a:bodyPr vert="horz" lIns="91423" tIns="45712" rIns="91423" bIns="45712" rtlCol="0" anchor="b"/>
          <a:lstStyle>
            <a:lvl1pPr algn="l">
              <a:defRPr sz="1200"/>
            </a:lvl1pPr>
          </a:lstStyle>
          <a:p>
            <a:r>
              <a:rPr lang="en-US" dirty="0"/>
              <a:t>Illinois Department of Employment Security	</a:t>
            </a:r>
          </a:p>
        </p:txBody>
      </p:sp>
      <p:sp>
        <p:nvSpPr>
          <p:cNvPr id="5" name="Slide Number Placeholder 4"/>
          <p:cNvSpPr>
            <a:spLocks noGrp="1"/>
          </p:cNvSpPr>
          <p:nvPr>
            <p:ph type="sldNum" sz="quarter" idx="3"/>
          </p:nvPr>
        </p:nvSpPr>
        <p:spPr>
          <a:xfrm>
            <a:off x="4143375" y="9120190"/>
            <a:ext cx="3170238" cy="479425"/>
          </a:xfrm>
          <a:prstGeom prst="rect">
            <a:avLst/>
          </a:prstGeom>
        </p:spPr>
        <p:txBody>
          <a:bodyPr vert="horz" lIns="91423" tIns="45712" rIns="91423" bIns="45712" rtlCol="0" anchor="b"/>
          <a:lstStyle>
            <a:lvl1pPr algn="r">
              <a:defRPr sz="1200"/>
            </a:lvl1pPr>
          </a:lstStyle>
          <a:p>
            <a:fld id="{7855F52E-D87E-4EB6-9433-247F5DB01E6E}" type="slidenum">
              <a:rPr lang="en-US" smtClean="0"/>
              <a:pPr/>
              <a:t>‹#›</a:t>
            </a:fld>
            <a:endParaRPr lang="en-US" dirty="0"/>
          </a:p>
        </p:txBody>
      </p:sp>
    </p:spTree>
    <p:extLst>
      <p:ext uri="{BB962C8B-B14F-4D97-AF65-F5344CB8AC3E}">
        <p14:creationId xmlns:p14="http://schemas.microsoft.com/office/powerpoint/2010/main" val="239318989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5" tIns="48321" rIns="96645" bIns="48321" rtlCol="0"/>
          <a:lstStyle>
            <a:lvl1pPr algn="l">
              <a:defRPr sz="1400"/>
            </a:lvl1pPr>
          </a:lstStyle>
          <a:p>
            <a:r>
              <a:rPr lang="en-US" dirty="0"/>
              <a:t>Rapid Response Presentation		</a:t>
            </a:r>
          </a:p>
        </p:txBody>
      </p:sp>
      <p:sp>
        <p:nvSpPr>
          <p:cNvPr id="3" name="Date Placeholder 2"/>
          <p:cNvSpPr>
            <a:spLocks noGrp="1"/>
          </p:cNvSpPr>
          <p:nvPr>
            <p:ph type="dt" idx="1"/>
          </p:nvPr>
        </p:nvSpPr>
        <p:spPr>
          <a:xfrm>
            <a:off x="4143587" y="0"/>
            <a:ext cx="3169920" cy="480060"/>
          </a:xfrm>
          <a:prstGeom prst="rect">
            <a:avLst/>
          </a:prstGeom>
        </p:spPr>
        <p:txBody>
          <a:bodyPr vert="horz" lIns="96645" tIns="48321" rIns="96645" bIns="48321" rtlCol="0"/>
          <a:lstStyle>
            <a:lvl1pPr algn="r">
              <a:defRPr sz="1400"/>
            </a:lvl1pPr>
          </a:lstStyle>
          <a:p>
            <a:fld id="{ABFCF6DC-2F72-444D-8F57-7719F45A5D5F}" type="datetimeFigureOut">
              <a:rPr lang="en-US" smtClean="0"/>
              <a:pPr/>
              <a:t>10/14/2020</a:t>
            </a:fld>
            <a:endParaRPr lang="en-US" dirty="0"/>
          </a:p>
        </p:txBody>
      </p:sp>
      <p:sp>
        <p:nvSpPr>
          <p:cNvPr id="4" name="Slide Image Placeholder 3"/>
          <p:cNvSpPr>
            <a:spLocks noGrp="1" noRot="1" noChangeAspect="1"/>
          </p:cNvSpPr>
          <p:nvPr>
            <p:ph type="sldImg" idx="2"/>
          </p:nvPr>
        </p:nvSpPr>
        <p:spPr>
          <a:xfrm>
            <a:off x="1257300" y="720725"/>
            <a:ext cx="4802188" cy="3600450"/>
          </a:xfrm>
          <a:prstGeom prst="rect">
            <a:avLst/>
          </a:prstGeom>
          <a:noFill/>
          <a:ln w="12700">
            <a:solidFill>
              <a:prstClr val="black"/>
            </a:solidFill>
          </a:ln>
        </p:spPr>
        <p:txBody>
          <a:bodyPr vert="horz" lIns="96645" tIns="48321" rIns="96645" bIns="4832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5" tIns="48321" rIns="96645" bIns="4832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5" tIns="48321" rIns="96645" bIns="48321" rtlCol="0" anchor="b"/>
          <a:lstStyle>
            <a:lvl1pPr algn="l">
              <a:defRPr sz="1400"/>
            </a:lvl1pPr>
          </a:lstStyle>
          <a:p>
            <a:r>
              <a:rPr lang="en-US" dirty="0"/>
              <a:t>Illinois Department of Employment Security</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5" tIns="48321" rIns="96645" bIns="48321" rtlCol="0" anchor="b"/>
          <a:lstStyle>
            <a:lvl1pPr algn="r">
              <a:defRPr sz="1400"/>
            </a:lvl1pPr>
          </a:lstStyle>
          <a:p>
            <a:r>
              <a:rPr lang="en-US" dirty="0"/>
              <a:t>Page </a:t>
            </a:r>
            <a:fld id="{5F009D5F-07C2-40BA-9388-C41484921115}" type="slidenum">
              <a:rPr lang="en-US" smtClean="0"/>
              <a:pPr/>
              <a:t>‹#›</a:t>
            </a:fld>
            <a:endParaRPr lang="en-US" dirty="0"/>
          </a:p>
        </p:txBody>
      </p:sp>
    </p:spTree>
    <p:extLst>
      <p:ext uri="{BB962C8B-B14F-4D97-AF65-F5344CB8AC3E}">
        <p14:creationId xmlns:p14="http://schemas.microsoft.com/office/powerpoint/2010/main" val="3214166031"/>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r>
              <a:rPr lang="en-US" dirty="0"/>
              <a:t>Page </a:t>
            </a:r>
            <a:fld id="{5F009D5F-07C2-40BA-9388-C41484921115}" type="slidenum">
              <a:rPr lang="en-US" smtClean="0"/>
              <a:pPr/>
              <a:t>1</a:t>
            </a:fld>
            <a:endParaRPr lang="en-US" dirty="0"/>
          </a:p>
        </p:txBody>
      </p:sp>
      <p:sp>
        <p:nvSpPr>
          <p:cNvPr id="5" name="Date Placeholder 4"/>
          <p:cNvSpPr>
            <a:spLocks noGrp="1"/>
          </p:cNvSpPr>
          <p:nvPr>
            <p:ph type="dt" idx="11"/>
          </p:nvPr>
        </p:nvSpPr>
        <p:spPr/>
        <p:txBody>
          <a:bodyPr/>
          <a:lstStyle/>
          <a:p>
            <a:fld id="{64ACAF37-0EC0-41B0-9B0C-1EA4A7211878}" type="datetime1">
              <a:rPr lang="en-US" smtClean="0"/>
              <a:pPr/>
              <a:t>10/14/2020</a:t>
            </a:fld>
            <a:endParaRPr lang="en-US" dirty="0"/>
          </a:p>
        </p:txBody>
      </p:sp>
      <p:sp>
        <p:nvSpPr>
          <p:cNvPr id="6" name="Footer Placeholder 5"/>
          <p:cNvSpPr>
            <a:spLocks noGrp="1"/>
          </p:cNvSpPr>
          <p:nvPr>
            <p:ph type="ftr" sz="quarter" idx="12"/>
          </p:nvPr>
        </p:nvSpPr>
        <p:spPr/>
        <p:txBody>
          <a:bodyPr/>
          <a:lstStyle/>
          <a:p>
            <a:r>
              <a:rPr lang="en-US" dirty="0"/>
              <a:t>Illinois Department of Employment Security</a:t>
            </a:r>
          </a:p>
        </p:txBody>
      </p:sp>
      <p:sp>
        <p:nvSpPr>
          <p:cNvPr id="7" name="Header Placeholder 6"/>
          <p:cNvSpPr>
            <a:spLocks noGrp="1"/>
          </p:cNvSpPr>
          <p:nvPr>
            <p:ph type="hdr" sz="quarter" idx="13"/>
          </p:nvPr>
        </p:nvSpPr>
        <p:spPr/>
        <p:txBody>
          <a:bodyPr/>
          <a:lstStyle/>
          <a:p>
            <a:r>
              <a:rPr lang="en-US" dirty="0"/>
              <a:t>Rapid Response Presentation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Rapid Response Presentation		</a:t>
            </a:r>
            <a:endParaRPr lang="en-US" dirty="0"/>
          </a:p>
        </p:txBody>
      </p:sp>
      <p:sp>
        <p:nvSpPr>
          <p:cNvPr id="5" name="Date Placeholder 4"/>
          <p:cNvSpPr>
            <a:spLocks noGrp="1"/>
          </p:cNvSpPr>
          <p:nvPr>
            <p:ph type="dt" idx="11"/>
          </p:nvPr>
        </p:nvSpPr>
        <p:spPr/>
        <p:txBody>
          <a:bodyPr/>
          <a:lstStyle/>
          <a:p>
            <a:fld id="{B7C8443D-555A-459D-B292-58E974BE6D89}" type="datetime1">
              <a:rPr lang="en-US" smtClean="0"/>
              <a:t>10/14/2020</a:t>
            </a:fld>
            <a:endParaRPr lang="en-US" dirty="0"/>
          </a:p>
        </p:txBody>
      </p:sp>
      <p:sp>
        <p:nvSpPr>
          <p:cNvPr id="6" name="Footer Placeholder 5"/>
          <p:cNvSpPr>
            <a:spLocks noGrp="1"/>
          </p:cNvSpPr>
          <p:nvPr>
            <p:ph type="ftr" sz="quarter" idx="12"/>
          </p:nvPr>
        </p:nvSpPr>
        <p:spPr/>
        <p:txBody>
          <a:bodyPr/>
          <a:lstStyle/>
          <a:p>
            <a:r>
              <a:rPr lang="en-US"/>
              <a:t>Illinois Department of Employment Security</a:t>
            </a:r>
            <a:endParaRPr lang="en-US" dirty="0"/>
          </a:p>
        </p:txBody>
      </p:sp>
      <p:sp>
        <p:nvSpPr>
          <p:cNvPr id="7" name="Slide Number Placeholder 6"/>
          <p:cNvSpPr>
            <a:spLocks noGrp="1"/>
          </p:cNvSpPr>
          <p:nvPr>
            <p:ph type="sldNum" sz="quarter" idx="13"/>
          </p:nvPr>
        </p:nvSpPr>
        <p:spPr/>
        <p:txBody>
          <a:bodyPr/>
          <a:lstStyle/>
          <a:p>
            <a:r>
              <a:rPr lang="en-US"/>
              <a:t>Page </a:t>
            </a:r>
            <a:fld id="{5F009D5F-07C2-40BA-9388-C41484921115}" type="slidenum">
              <a:rPr lang="en-US" smtClean="0"/>
              <a:pPr/>
              <a:t>10</a:t>
            </a:fld>
            <a:endParaRPr lang="en-US" dirty="0"/>
          </a:p>
        </p:txBody>
      </p:sp>
    </p:spTree>
    <p:extLst>
      <p:ext uri="{BB962C8B-B14F-4D97-AF65-F5344CB8AC3E}">
        <p14:creationId xmlns:p14="http://schemas.microsoft.com/office/powerpoint/2010/main" val="2675042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11/22/16 – Added Call</a:t>
            </a:r>
            <a:r>
              <a:rPr lang="en-US" baseline="0" dirty="0"/>
              <a:t> Center as an option to file UI Claims. (LG)</a:t>
            </a:r>
            <a:endParaRPr lang="en-US" dirty="0"/>
          </a:p>
        </p:txBody>
      </p:sp>
      <p:sp>
        <p:nvSpPr>
          <p:cNvPr id="4" name="Header Placeholder 3"/>
          <p:cNvSpPr>
            <a:spLocks noGrp="1"/>
          </p:cNvSpPr>
          <p:nvPr>
            <p:ph type="hdr" sz="quarter" idx="10"/>
          </p:nvPr>
        </p:nvSpPr>
        <p:spPr/>
        <p:txBody>
          <a:bodyPr/>
          <a:lstStyle/>
          <a:p>
            <a:r>
              <a:rPr lang="en-US"/>
              <a:t>Rapid Response Presentation		</a:t>
            </a:r>
            <a:endParaRPr lang="en-US" dirty="0"/>
          </a:p>
        </p:txBody>
      </p:sp>
      <p:sp>
        <p:nvSpPr>
          <p:cNvPr id="5" name="Date Placeholder 4"/>
          <p:cNvSpPr>
            <a:spLocks noGrp="1"/>
          </p:cNvSpPr>
          <p:nvPr>
            <p:ph type="dt" idx="11"/>
          </p:nvPr>
        </p:nvSpPr>
        <p:spPr/>
        <p:txBody>
          <a:bodyPr/>
          <a:lstStyle/>
          <a:p>
            <a:fld id="{C0D5F36B-B8C5-4EBD-921A-86FBAD645ED5}" type="datetime1">
              <a:rPr lang="en-US" smtClean="0"/>
              <a:pPr/>
              <a:t>10/14/2020</a:t>
            </a:fld>
            <a:endParaRPr lang="en-US" dirty="0"/>
          </a:p>
        </p:txBody>
      </p:sp>
      <p:sp>
        <p:nvSpPr>
          <p:cNvPr id="6" name="Footer Placeholder 5"/>
          <p:cNvSpPr>
            <a:spLocks noGrp="1"/>
          </p:cNvSpPr>
          <p:nvPr>
            <p:ph type="ftr" sz="quarter" idx="12"/>
          </p:nvPr>
        </p:nvSpPr>
        <p:spPr/>
        <p:txBody>
          <a:bodyPr/>
          <a:lstStyle/>
          <a:p>
            <a:r>
              <a:rPr lang="en-US"/>
              <a:t>Illinois Department of Employment Security</a:t>
            </a:r>
            <a:endParaRPr lang="en-US" dirty="0"/>
          </a:p>
        </p:txBody>
      </p:sp>
      <p:sp>
        <p:nvSpPr>
          <p:cNvPr id="7" name="Slide Number Placeholder 6"/>
          <p:cNvSpPr>
            <a:spLocks noGrp="1"/>
          </p:cNvSpPr>
          <p:nvPr>
            <p:ph type="sldNum" sz="quarter" idx="13"/>
          </p:nvPr>
        </p:nvSpPr>
        <p:spPr/>
        <p:txBody>
          <a:bodyPr/>
          <a:lstStyle/>
          <a:p>
            <a:r>
              <a:rPr lang="en-US"/>
              <a:t>Page </a:t>
            </a:r>
            <a:fld id="{5F009D5F-07C2-40BA-9388-C4148492111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Rapid Response Presentation		</a:t>
            </a:r>
            <a:endParaRPr lang="en-US" dirty="0"/>
          </a:p>
        </p:txBody>
      </p:sp>
      <p:sp>
        <p:nvSpPr>
          <p:cNvPr id="5" name="Date Placeholder 4"/>
          <p:cNvSpPr>
            <a:spLocks noGrp="1"/>
          </p:cNvSpPr>
          <p:nvPr>
            <p:ph type="dt" idx="11"/>
          </p:nvPr>
        </p:nvSpPr>
        <p:spPr/>
        <p:txBody>
          <a:bodyPr/>
          <a:lstStyle/>
          <a:p>
            <a:fld id="{C0D5F36B-B8C5-4EBD-921A-86FBAD645ED5}" type="datetime1">
              <a:rPr lang="en-US" smtClean="0"/>
              <a:pPr/>
              <a:t>10/14/2020</a:t>
            </a:fld>
            <a:endParaRPr lang="en-US" dirty="0"/>
          </a:p>
        </p:txBody>
      </p:sp>
      <p:sp>
        <p:nvSpPr>
          <p:cNvPr id="6" name="Footer Placeholder 5"/>
          <p:cNvSpPr>
            <a:spLocks noGrp="1"/>
          </p:cNvSpPr>
          <p:nvPr>
            <p:ph type="ftr" sz="quarter" idx="12"/>
          </p:nvPr>
        </p:nvSpPr>
        <p:spPr/>
        <p:txBody>
          <a:bodyPr/>
          <a:lstStyle/>
          <a:p>
            <a:r>
              <a:rPr lang="en-US"/>
              <a:t>Illinois Department of Employment Security</a:t>
            </a:r>
            <a:endParaRPr lang="en-US" dirty="0"/>
          </a:p>
        </p:txBody>
      </p:sp>
      <p:sp>
        <p:nvSpPr>
          <p:cNvPr id="7" name="Slide Number Placeholder 6"/>
          <p:cNvSpPr>
            <a:spLocks noGrp="1"/>
          </p:cNvSpPr>
          <p:nvPr>
            <p:ph type="sldNum" sz="quarter" idx="13"/>
          </p:nvPr>
        </p:nvSpPr>
        <p:spPr/>
        <p:txBody>
          <a:bodyPr/>
          <a:lstStyle/>
          <a:p>
            <a:r>
              <a:rPr lang="en-US"/>
              <a:t>Page </a:t>
            </a:r>
            <a:fld id="{5F009D5F-07C2-40BA-9388-C4148492111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Rapid Response Presentation		</a:t>
            </a:r>
            <a:endParaRPr lang="en-US" dirty="0"/>
          </a:p>
        </p:txBody>
      </p:sp>
      <p:sp>
        <p:nvSpPr>
          <p:cNvPr id="5" name="Date Placeholder 4"/>
          <p:cNvSpPr>
            <a:spLocks noGrp="1"/>
          </p:cNvSpPr>
          <p:nvPr>
            <p:ph type="dt" idx="11"/>
          </p:nvPr>
        </p:nvSpPr>
        <p:spPr/>
        <p:txBody>
          <a:bodyPr/>
          <a:lstStyle/>
          <a:p>
            <a:fld id="{C791EBDD-BEDF-41DC-8245-0877412AF96B}" type="datetime1">
              <a:rPr lang="en-US" smtClean="0"/>
              <a:t>10/14/2020</a:t>
            </a:fld>
            <a:endParaRPr lang="en-US" dirty="0"/>
          </a:p>
        </p:txBody>
      </p:sp>
      <p:sp>
        <p:nvSpPr>
          <p:cNvPr id="6" name="Footer Placeholder 5"/>
          <p:cNvSpPr>
            <a:spLocks noGrp="1"/>
          </p:cNvSpPr>
          <p:nvPr>
            <p:ph type="ftr" sz="quarter" idx="12"/>
          </p:nvPr>
        </p:nvSpPr>
        <p:spPr/>
        <p:txBody>
          <a:bodyPr/>
          <a:lstStyle/>
          <a:p>
            <a:r>
              <a:rPr lang="en-US"/>
              <a:t>Illinois Department of Employment Security</a:t>
            </a:r>
            <a:endParaRPr lang="en-US" dirty="0"/>
          </a:p>
        </p:txBody>
      </p:sp>
      <p:sp>
        <p:nvSpPr>
          <p:cNvPr id="7" name="Slide Number Placeholder 6"/>
          <p:cNvSpPr>
            <a:spLocks noGrp="1"/>
          </p:cNvSpPr>
          <p:nvPr>
            <p:ph type="sldNum" sz="quarter" idx="13"/>
          </p:nvPr>
        </p:nvSpPr>
        <p:spPr/>
        <p:txBody>
          <a:bodyPr/>
          <a:lstStyle/>
          <a:p>
            <a:r>
              <a:rPr lang="en-US"/>
              <a:t>Page </a:t>
            </a:r>
            <a:fld id="{5F009D5F-07C2-40BA-9388-C41484921115}" type="slidenum">
              <a:rPr lang="en-US" smtClean="0"/>
              <a:pPr/>
              <a:t>13</a:t>
            </a:fld>
            <a:endParaRPr lang="en-US" dirty="0"/>
          </a:p>
        </p:txBody>
      </p:sp>
    </p:spTree>
    <p:extLst>
      <p:ext uri="{BB962C8B-B14F-4D97-AF65-F5344CB8AC3E}">
        <p14:creationId xmlns:p14="http://schemas.microsoft.com/office/powerpoint/2010/main" val="1668299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Rapid Response Presentation		</a:t>
            </a:r>
            <a:endParaRPr lang="en-US" dirty="0"/>
          </a:p>
        </p:txBody>
      </p:sp>
      <p:sp>
        <p:nvSpPr>
          <p:cNvPr id="5" name="Date Placeholder 4"/>
          <p:cNvSpPr>
            <a:spLocks noGrp="1"/>
          </p:cNvSpPr>
          <p:nvPr>
            <p:ph type="dt" idx="11"/>
          </p:nvPr>
        </p:nvSpPr>
        <p:spPr/>
        <p:txBody>
          <a:bodyPr/>
          <a:lstStyle/>
          <a:p>
            <a:fld id="{355D084F-DF37-4C9A-9ADD-715A25A8BB3D}" type="datetime1">
              <a:rPr lang="en-US" smtClean="0"/>
              <a:t>10/14/2020</a:t>
            </a:fld>
            <a:endParaRPr lang="en-US" dirty="0"/>
          </a:p>
        </p:txBody>
      </p:sp>
      <p:sp>
        <p:nvSpPr>
          <p:cNvPr id="6" name="Footer Placeholder 5"/>
          <p:cNvSpPr>
            <a:spLocks noGrp="1"/>
          </p:cNvSpPr>
          <p:nvPr>
            <p:ph type="ftr" sz="quarter" idx="12"/>
          </p:nvPr>
        </p:nvSpPr>
        <p:spPr/>
        <p:txBody>
          <a:bodyPr/>
          <a:lstStyle/>
          <a:p>
            <a:r>
              <a:rPr lang="en-US"/>
              <a:t>Illinois Department of Employment Security</a:t>
            </a:r>
            <a:endParaRPr lang="en-US" dirty="0"/>
          </a:p>
        </p:txBody>
      </p:sp>
      <p:sp>
        <p:nvSpPr>
          <p:cNvPr id="7" name="Slide Number Placeholder 6"/>
          <p:cNvSpPr>
            <a:spLocks noGrp="1"/>
          </p:cNvSpPr>
          <p:nvPr>
            <p:ph type="sldNum" sz="quarter" idx="13"/>
          </p:nvPr>
        </p:nvSpPr>
        <p:spPr/>
        <p:txBody>
          <a:bodyPr/>
          <a:lstStyle/>
          <a:p>
            <a:r>
              <a:rPr lang="en-US"/>
              <a:t>Page </a:t>
            </a:r>
            <a:fld id="{5F009D5F-07C2-40BA-9388-C41484921115}" type="slidenum">
              <a:rPr lang="en-US" smtClean="0"/>
              <a:pPr/>
              <a:t>14</a:t>
            </a:fld>
            <a:endParaRPr lang="en-US" dirty="0"/>
          </a:p>
        </p:txBody>
      </p:sp>
    </p:spTree>
    <p:extLst>
      <p:ext uri="{BB962C8B-B14F-4D97-AF65-F5344CB8AC3E}">
        <p14:creationId xmlns:p14="http://schemas.microsoft.com/office/powerpoint/2010/main" val="1944488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11/22/2016</a:t>
            </a:r>
            <a:r>
              <a:rPr lang="en-US" baseline="0" dirty="0"/>
              <a:t> – Added “unpaid” to waiting week bullet point. (LG)</a:t>
            </a:r>
            <a:endParaRPr lang="en-US" dirty="0"/>
          </a:p>
        </p:txBody>
      </p:sp>
      <p:sp>
        <p:nvSpPr>
          <p:cNvPr id="4" name="Header Placeholder 3"/>
          <p:cNvSpPr>
            <a:spLocks noGrp="1"/>
          </p:cNvSpPr>
          <p:nvPr>
            <p:ph type="hdr" sz="quarter" idx="10"/>
          </p:nvPr>
        </p:nvSpPr>
        <p:spPr/>
        <p:txBody>
          <a:bodyPr/>
          <a:lstStyle/>
          <a:p>
            <a:r>
              <a:rPr lang="en-US">
                <a:solidFill>
                  <a:prstClr val="black"/>
                </a:solidFill>
              </a:rPr>
              <a:t>Rapid Response Presentation		</a:t>
            </a:r>
            <a:endParaRPr lang="en-US" dirty="0">
              <a:solidFill>
                <a:prstClr val="black"/>
              </a:solidFill>
            </a:endParaRPr>
          </a:p>
        </p:txBody>
      </p:sp>
      <p:sp>
        <p:nvSpPr>
          <p:cNvPr id="5" name="Date Placeholder 4"/>
          <p:cNvSpPr>
            <a:spLocks noGrp="1"/>
          </p:cNvSpPr>
          <p:nvPr>
            <p:ph type="dt" idx="11"/>
          </p:nvPr>
        </p:nvSpPr>
        <p:spPr/>
        <p:txBody>
          <a:bodyPr/>
          <a:lstStyle/>
          <a:p>
            <a:fld id="{73334300-A3AA-4038-AAD0-A6CC62FFD85F}" type="datetime1">
              <a:rPr lang="en-US" smtClean="0">
                <a:solidFill>
                  <a:prstClr val="black"/>
                </a:solidFill>
              </a:rPr>
              <a:pPr/>
              <a:t>10/14/2020</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a:solidFill>
                  <a:prstClr val="black"/>
                </a:solidFill>
              </a:rPr>
              <a:t>Illinois Department of Employment Security</a:t>
            </a:r>
            <a:endParaRPr lang="en-US" dirty="0">
              <a:solidFill>
                <a:prstClr val="black"/>
              </a:solidFill>
            </a:endParaRPr>
          </a:p>
        </p:txBody>
      </p:sp>
      <p:sp>
        <p:nvSpPr>
          <p:cNvPr id="7" name="Slide Number Placeholder 6"/>
          <p:cNvSpPr>
            <a:spLocks noGrp="1"/>
          </p:cNvSpPr>
          <p:nvPr>
            <p:ph type="sldNum" sz="quarter" idx="13"/>
          </p:nvPr>
        </p:nvSpPr>
        <p:spPr/>
        <p:txBody>
          <a:bodyPr/>
          <a:lstStyle/>
          <a:p>
            <a:r>
              <a:rPr lang="en-US">
                <a:solidFill>
                  <a:prstClr val="black"/>
                </a:solidFill>
              </a:rPr>
              <a:t>Page </a:t>
            </a:r>
            <a:fld id="{5F009D5F-07C2-40BA-9388-C41484921115}"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009D5F-07C2-40BA-9388-C41484921115}" type="slidenum">
              <a:rPr lang="en-US" smtClean="0"/>
              <a:pPr/>
              <a:t>16</a:t>
            </a:fld>
            <a:endParaRPr lang="en-US" dirty="0"/>
          </a:p>
        </p:txBody>
      </p:sp>
      <p:sp>
        <p:nvSpPr>
          <p:cNvPr id="5" name="Date Placeholder 4"/>
          <p:cNvSpPr>
            <a:spLocks noGrp="1"/>
          </p:cNvSpPr>
          <p:nvPr>
            <p:ph type="dt" idx="11"/>
          </p:nvPr>
        </p:nvSpPr>
        <p:spPr/>
        <p:txBody>
          <a:bodyPr/>
          <a:lstStyle/>
          <a:p>
            <a:fld id="{25D442F4-07B4-45CE-84B6-F134E91F9FB1}" type="datetime1">
              <a:rPr lang="en-US" smtClean="0"/>
              <a:pPr/>
              <a:t>10/14/2020</a:t>
            </a:fld>
            <a:endParaRPr lang="en-US" dirty="0"/>
          </a:p>
        </p:txBody>
      </p:sp>
      <p:sp>
        <p:nvSpPr>
          <p:cNvPr id="6" name="Footer Placeholder 5"/>
          <p:cNvSpPr>
            <a:spLocks noGrp="1"/>
          </p:cNvSpPr>
          <p:nvPr>
            <p:ph type="ftr" sz="quarter" idx="12"/>
          </p:nvPr>
        </p:nvSpPr>
        <p:spPr/>
        <p:txBody>
          <a:bodyPr/>
          <a:lstStyle/>
          <a:p>
            <a:r>
              <a:rPr lang="en-US" dirty="0"/>
              <a:t>Illinois Department of Employment Security</a:t>
            </a:r>
          </a:p>
        </p:txBody>
      </p:sp>
      <p:sp>
        <p:nvSpPr>
          <p:cNvPr id="7" name="Header Placeholder 6"/>
          <p:cNvSpPr>
            <a:spLocks noGrp="1"/>
          </p:cNvSpPr>
          <p:nvPr>
            <p:ph type="hdr" sz="quarter" idx="13"/>
          </p:nvPr>
        </p:nvSpPr>
        <p:spPr/>
        <p:txBody>
          <a:bodyPr/>
          <a:lstStyle/>
          <a:p>
            <a:r>
              <a:rPr lang="en-US" dirty="0"/>
              <a:t>Rapid Response Presentation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009D5F-07C2-40BA-9388-C41484921115}" type="slidenum">
              <a:rPr lang="en-US" smtClean="0"/>
              <a:pPr/>
              <a:t>17</a:t>
            </a:fld>
            <a:endParaRPr lang="en-US" dirty="0"/>
          </a:p>
        </p:txBody>
      </p:sp>
      <p:sp>
        <p:nvSpPr>
          <p:cNvPr id="5" name="Date Placeholder 4"/>
          <p:cNvSpPr>
            <a:spLocks noGrp="1"/>
          </p:cNvSpPr>
          <p:nvPr>
            <p:ph type="dt" idx="11"/>
          </p:nvPr>
        </p:nvSpPr>
        <p:spPr/>
        <p:txBody>
          <a:bodyPr/>
          <a:lstStyle/>
          <a:p>
            <a:fld id="{25D442F4-07B4-45CE-84B6-F134E91F9FB1}" type="datetime1">
              <a:rPr lang="en-US" smtClean="0"/>
              <a:pPr/>
              <a:t>10/14/2020</a:t>
            </a:fld>
            <a:endParaRPr lang="en-US" dirty="0"/>
          </a:p>
        </p:txBody>
      </p:sp>
      <p:sp>
        <p:nvSpPr>
          <p:cNvPr id="6" name="Footer Placeholder 5"/>
          <p:cNvSpPr>
            <a:spLocks noGrp="1"/>
          </p:cNvSpPr>
          <p:nvPr>
            <p:ph type="ftr" sz="quarter" idx="12"/>
          </p:nvPr>
        </p:nvSpPr>
        <p:spPr/>
        <p:txBody>
          <a:bodyPr/>
          <a:lstStyle/>
          <a:p>
            <a:r>
              <a:rPr lang="en-US" dirty="0"/>
              <a:t>Illinois Department of Employment Security</a:t>
            </a:r>
          </a:p>
        </p:txBody>
      </p:sp>
      <p:sp>
        <p:nvSpPr>
          <p:cNvPr id="7" name="Header Placeholder 6"/>
          <p:cNvSpPr>
            <a:spLocks noGrp="1"/>
          </p:cNvSpPr>
          <p:nvPr>
            <p:ph type="hdr" sz="quarter" idx="13"/>
          </p:nvPr>
        </p:nvSpPr>
        <p:spPr/>
        <p:txBody>
          <a:bodyPr/>
          <a:lstStyle/>
          <a:p>
            <a:r>
              <a:rPr lang="en-US" dirty="0"/>
              <a:t>Rapid Response Presentation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Rapid Response Presentation		</a:t>
            </a:r>
            <a:endParaRPr lang="en-US" dirty="0"/>
          </a:p>
        </p:txBody>
      </p:sp>
      <p:sp>
        <p:nvSpPr>
          <p:cNvPr id="5" name="Date Placeholder 4"/>
          <p:cNvSpPr>
            <a:spLocks noGrp="1"/>
          </p:cNvSpPr>
          <p:nvPr>
            <p:ph type="dt" idx="11"/>
          </p:nvPr>
        </p:nvSpPr>
        <p:spPr/>
        <p:txBody>
          <a:bodyPr/>
          <a:lstStyle/>
          <a:p>
            <a:fld id="{138C391B-AE7C-463E-8A67-31C4970EE1CB}" type="datetime1">
              <a:rPr lang="en-US" smtClean="0"/>
              <a:t>10/14/2020</a:t>
            </a:fld>
            <a:endParaRPr lang="en-US" dirty="0"/>
          </a:p>
        </p:txBody>
      </p:sp>
      <p:sp>
        <p:nvSpPr>
          <p:cNvPr id="6" name="Footer Placeholder 5"/>
          <p:cNvSpPr>
            <a:spLocks noGrp="1"/>
          </p:cNvSpPr>
          <p:nvPr>
            <p:ph type="ftr" sz="quarter" idx="12"/>
          </p:nvPr>
        </p:nvSpPr>
        <p:spPr/>
        <p:txBody>
          <a:bodyPr/>
          <a:lstStyle/>
          <a:p>
            <a:r>
              <a:rPr lang="en-US"/>
              <a:t>Illinois Department of Employment Security</a:t>
            </a:r>
            <a:endParaRPr lang="en-US" dirty="0"/>
          </a:p>
        </p:txBody>
      </p:sp>
      <p:sp>
        <p:nvSpPr>
          <p:cNvPr id="7" name="Slide Number Placeholder 6"/>
          <p:cNvSpPr>
            <a:spLocks noGrp="1"/>
          </p:cNvSpPr>
          <p:nvPr>
            <p:ph type="sldNum" sz="quarter" idx="13"/>
          </p:nvPr>
        </p:nvSpPr>
        <p:spPr/>
        <p:txBody>
          <a:bodyPr/>
          <a:lstStyle/>
          <a:p>
            <a:r>
              <a:rPr lang="en-US"/>
              <a:t>Page </a:t>
            </a:r>
            <a:fld id="{5F009D5F-07C2-40BA-9388-C41484921115}" type="slidenum">
              <a:rPr lang="en-US" smtClean="0"/>
              <a:pPr/>
              <a:t>18</a:t>
            </a:fld>
            <a:endParaRPr lang="en-US" dirty="0"/>
          </a:p>
        </p:txBody>
      </p:sp>
    </p:spTree>
    <p:extLst>
      <p:ext uri="{BB962C8B-B14F-4D97-AF65-F5344CB8AC3E}">
        <p14:creationId xmlns:p14="http://schemas.microsoft.com/office/powerpoint/2010/main" val="949743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Rapid Response Presentation		</a:t>
            </a:r>
            <a:endParaRPr lang="en-US" dirty="0"/>
          </a:p>
        </p:txBody>
      </p:sp>
      <p:sp>
        <p:nvSpPr>
          <p:cNvPr id="5" name="Date Placeholder 4"/>
          <p:cNvSpPr>
            <a:spLocks noGrp="1"/>
          </p:cNvSpPr>
          <p:nvPr>
            <p:ph type="dt" idx="11"/>
          </p:nvPr>
        </p:nvSpPr>
        <p:spPr/>
        <p:txBody>
          <a:bodyPr/>
          <a:lstStyle/>
          <a:p>
            <a:fld id="{F7A2D215-8687-4565-A672-81A4D9485CB9}" type="datetime1">
              <a:rPr lang="en-US" smtClean="0"/>
              <a:pPr/>
              <a:t>10/14/2020</a:t>
            </a:fld>
            <a:endParaRPr lang="en-US" dirty="0"/>
          </a:p>
        </p:txBody>
      </p:sp>
      <p:sp>
        <p:nvSpPr>
          <p:cNvPr id="6" name="Footer Placeholder 5"/>
          <p:cNvSpPr>
            <a:spLocks noGrp="1"/>
          </p:cNvSpPr>
          <p:nvPr>
            <p:ph type="ftr" sz="quarter" idx="12"/>
          </p:nvPr>
        </p:nvSpPr>
        <p:spPr/>
        <p:txBody>
          <a:bodyPr/>
          <a:lstStyle/>
          <a:p>
            <a:r>
              <a:rPr lang="en-US"/>
              <a:t>Illinois Department of Employment Security</a:t>
            </a:r>
            <a:endParaRPr lang="en-US" dirty="0"/>
          </a:p>
        </p:txBody>
      </p:sp>
      <p:sp>
        <p:nvSpPr>
          <p:cNvPr id="7" name="Slide Number Placeholder 6"/>
          <p:cNvSpPr>
            <a:spLocks noGrp="1"/>
          </p:cNvSpPr>
          <p:nvPr>
            <p:ph type="sldNum" sz="quarter" idx="13"/>
          </p:nvPr>
        </p:nvSpPr>
        <p:spPr/>
        <p:txBody>
          <a:bodyPr/>
          <a:lstStyle/>
          <a:p>
            <a:r>
              <a:rPr lang="en-US"/>
              <a:t>Page </a:t>
            </a:r>
            <a:fld id="{5F009D5F-07C2-40BA-9388-C41484921115}"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009D5F-07C2-40BA-9388-C41484921115}" type="slidenum">
              <a:rPr lang="en-US" smtClean="0"/>
              <a:pPr/>
              <a:t>2</a:t>
            </a:fld>
            <a:endParaRPr lang="en-US" dirty="0"/>
          </a:p>
        </p:txBody>
      </p:sp>
      <p:sp>
        <p:nvSpPr>
          <p:cNvPr id="5" name="Date Placeholder 4"/>
          <p:cNvSpPr>
            <a:spLocks noGrp="1"/>
          </p:cNvSpPr>
          <p:nvPr>
            <p:ph type="dt" idx="11"/>
          </p:nvPr>
        </p:nvSpPr>
        <p:spPr/>
        <p:txBody>
          <a:bodyPr/>
          <a:lstStyle/>
          <a:p>
            <a:fld id="{3FDA00FB-5DD7-40C0-8CD1-18CD80E4C339}" type="datetime1">
              <a:rPr lang="en-US" smtClean="0"/>
              <a:pPr/>
              <a:t>10/14/2020</a:t>
            </a:fld>
            <a:endParaRPr lang="en-US" dirty="0"/>
          </a:p>
        </p:txBody>
      </p:sp>
      <p:sp>
        <p:nvSpPr>
          <p:cNvPr id="6" name="Footer Placeholder 5"/>
          <p:cNvSpPr>
            <a:spLocks noGrp="1"/>
          </p:cNvSpPr>
          <p:nvPr>
            <p:ph type="ftr" sz="quarter" idx="12"/>
          </p:nvPr>
        </p:nvSpPr>
        <p:spPr/>
        <p:txBody>
          <a:bodyPr/>
          <a:lstStyle/>
          <a:p>
            <a:r>
              <a:rPr lang="en-US" dirty="0"/>
              <a:t>Illinois Department of Employment Security</a:t>
            </a:r>
          </a:p>
        </p:txBody>
      </p:sp>
      <p:sp>
        <p:nvSpPr>
          <p:cNvPr id="7" name="Header Placeholder 6"/>
          <p:cNvSpPr>
            <a:spLocks noGrp="1"/>
          </p:cNvSpPr>
          <p:nvPr>
            <p:ph type="hdr" sz="quarter" idx="13"/>
          </p:nvPr>
        </p:nvSpPr>
        <p:spPr/>
        <p:txBody>
          <a:bodyPr/>
          <a:lstStyle/>
          <a:p>
            <a:r>
              <a:rPr lang="en-US" dirty="0"/>
              <a:t>Rapid Response Presentation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Rapid Response Presentation		</a:t>
            </a:r>
            <a:endParaRPr lang="en-US" dirty="0"/>
          </a:p>
        </p:txBody>
      </p:sp>
      <p:sp>
        <p:nvSpPr>
          <p:cNvPr id="5" name="Date Placeholder 4"/>
          <p:cNvSpPr>
            <a:spLocks noGrp="1"/>
          </p:cNvSpPr>
          <p:nvPr>
            <p:ph type="dt" idx="11"/>
          </p:nvPr>
        </p:nvSpPr>
        <p:spPr/>
        <p:txBody>
          <a:bodyPr/>
          <a:lstStyle/>
          <a:p>
            <a:fld id="{F7A2D215-8687-4565-A672-81A4D9485CB9}" type="datetime1">
              <a:rPr lang="en-US" smtClean="0"/>
              <a:pPr/>
              <a:t>10/14/2020</a:t>
            </a:fld>
            <a:endParaRPr lang="en-US" dirty="0"/>
          </a:p>
        </p:txBody>
      </p:sp>
      <p:sp>
        <p:nvSpPr>
          <p:cNvPr id="6" name="Footer Placeholder 5"/>
          <p:cNvSpPr>
            <a:spLocks noGrp="1"/>
          </p:cNvSpPr>
          <p:nvPr>
            <p:ph type="ftr" sz="quarter" idx="12"/>
          </p:nvPr>
        </p:nvSpPr>
        <p:spPr/>
        <p:txBody>
          <a:bodyPr/>
          <a:lstStyle/>
          <a:p>
            <a:r>
              <a:rPr lang="en-US"/>
              <a:t>Illinois Department of Employment Security</a:t>
            </a:r>
            <a:endParaRPr lang="en-US" dirty="0"/>
          </a:p>
        </p:txBody>
      </p:sp>
      <p:sp>
        <p:nvSpPr>
          <p:cNvPr id="7" name="Slide Number Placeholder 6"/>
          <p:cNvSpPr>
            <a:spLocks noGrp="1"/>
          </p:cNvSpPr>
          <p:nvPr>
            <p:ph type="sldNum" sz="quarter" idx="13"/>
          </p:nvPr>
        </p:nvSpPr>
        <p:spPr/>
        <p:txBody>
          <a:bodyPr/>
          <a:lstStyle/>
          <a:p>
            <a:r>
              <a:rPr lang="en-US"/>
              <a:t>Page </a:t>
            </a:r>
            <a:fld id="{5F009D5F-07C2-40BA-9388-C41484921115}"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66439">
              <a:defRPr/>
            </a:pPr>
            <a:r>
              <a:rPr lang="en-US" dirty="0"/>
              <a:t>11/22/16</a:t>
            </a:r>
            <a:r>
              <a:rPr lang="en-US" baseline="0" dirty="0"/>
              <a:t> – Updated the new Key Bank Debit Card picture. </a:t>
            </a:r>
            <a:r>
              <a:rPr lang="en-US" baseline="0"/>
              <a:t>(LG)</a:t>
            </a:r>
            <a:endParaRPr lang="en-US" dirty="0"/>
          </a:p>
        </p:txBody>
      </p:sp>
      <p:sp>
        <p:nvSpPr>
          <p:cNvPr id="4" name="Slide Number Placeholder 3"/>
          <p:cNvSpPr>
            <a:spLocks noGrp="1"/>
          </p:cNvSpPr>
          <p:nvPr>
            <p:ph type="sldNum" sz="quarter" idx="10"/>
          </p:nvPr>
        </p:nvSpPr>
        <p:spPr/>
        <p:txBody>
          <a:bodyPr/>
          <a:lstStyle/>
          <a:p>
            <a:fld id="{5F009D5F-07C2-40BA-9388-C41484921115}" type="slidenum">
              <a:rPr lang="en-US" smtClean="0"/>
              <a:pPr/>
              <a:t>21</a:t>
            </a:fld>
            <a:endParaRPr lang="en-US" dirty="0"/>
          </a:p>
        </p:txBody>
      </p:sp>
      <p:sp>
        <p:nvSpPr>
          <p:cNvPr id="5" name="Date Placeholder 4"/>
          <p:cNvSpPr>
            <a:spLocks noGrp="1"/>
          </p:cNvSpPr>
          <p:nvPr>
            <p:ph type="dt" idx="11"/>
          </p:nvPr>
        </p:nvSpPr>
        <p:spPr/>
        <p:txBody>
          <a:bodyPr/>
          <a:lstStyle/>
          <a:p>
            <a:fld id="{CB6C0CA4-2354-4762-8503-5826D2DAE996}" type="datetime1">
              <a:rPr lang="en-US" smtClean="0"/>
              <a:pPr/>
              <a:t>10/14/2020</a:t>
            </a:fld>
            <a:endParaRPr lang="en-US" dirty="0"/>
          </a:p>
        </p:txBody>
      </p:sp>
      <p:sp>
        <p:nvSpPr>
          <p:cNvPr id="6" name="Footer Placeholder 5"/>
          <p:cNvSpPr>
            <a:spLocks noGrp="1"/>
          </p:cNvSpPr>
          <p:nvPr>
            <p:ph type="ftr" sz="quarter" idx="12"/>
          </p:nvPr>
        </p:nvSpPr>
        <p:spPr/>
        <p:txBody>
          <a:bodyPr/>
          <a:lstStyle/>
          <a:p>
            <a:r>
              <a:rPr lang="en-US" dirty="0"/>
              <a:t>Illinois Department of Employment Security</a:t>
            </a:r>
          </a:p>
        </p:txBody>
      </p:sp>
      <p:sp>
        <p:nvSpPr>
          <p:cNvPr id="7" name="Header Placeholder 6"/>
          <p:cNvSpPr>
            <a:spLocks noGrp="1"/>
          </p:cNvSpPr>
          <p:nvPr>
            <p:ph type="hdr" sz="quarter" idx="13"/>
          </p:nvPr>
        </p:nvSpPr>
        <p:spPr/>
        <p:txBody>
          <a:bodyPr/>
          <a:lstStyle/>
          <a:p>
            <a:r>
              <a:rPr lang="en-US" dirty="0"/>
              <a:t>Rapid Response Presentation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Rapid Response Presentation		</a:t>
            </a:r>
            <a:endParaRPr lang="en-US" dirty="0"/>
          </a:p>
        </p:txBody>
      </p:sp>
      <p:sp>
        <p:nvSpPr>
          <p:cNvPr id="5" name="Date Placeholder 4"/>
          <p:cNvSpPr>
            <a:spLocks noGrp="1"/>
          </p:cNvSpPr>
          <p:nvPr>
            <p:ph type="dt" idx="11"/>
          </p:nvPr>
        </p:nvSpPr>
        <p:spPr/>
        <p:txBody>
          <a:bodyPr/>
          <a:lstStyle/>
          <a:p>
            <a:fld id="{A55D99C1-81D4-4A5C-AAE2-953EA3B19244}" type="datetime1">
              <a:rPr lang="en-US" smtClean="0"/>
              <a:t>10/14/2020</a:t>
            </a:fld>
            <a:endParaRPr lang="en-US" dirty="0"/>
          </a:p>
        </p:txBody>
      </p:sp>
      <p:sp>
        <p:nvSpPr>
          <p:cNvPr id="6" name="Footer Placeholder 5"/>
          <p:cNvSpPr>
            <a:spLocks noGrp="1"/>
          </p:cNvSpPr>
          <p:nvPr>
            <p:ph type="ftr" sz="quarter" idx="12"/>
          </p:nvPr>
        </p:nvSpPr>
        <p:spPr/>
        <p:txBody>
          <a:bodyPr/>
          <a:lstStyle/>
          <a:p>
            <a:r>
              <a:rPr lang="en-US"/>
              <a:t>Illinois Department of Employment Security</a:t>
            </a:r>
            <a:endParaRPr lang="en-US" dirty="0"/>
          </a:p>
        </p:txBody>
      </p:sp>
      <p:sp>
        <p:nvSpPr>
          <p:cNvPr id="7" name="Slide Number Placeholder 6"/>
          <p:cNvSpPr>
            <a:spLocks noGrp="1"/>
          </p:cNvSpPr>
          <p:nvPr>
            <p:ph type="sldNum" sz="quarter" idx="13"/>
          </p:nvPr>
        </p:nvSpPr>
        <p:spPr/>
        <p:txBody>
          <a:bodyPr/>
          <a:lstStyle/>
          <a:p>
            <a:r>
              <a:rPr lang="en-US"/>
              <a:t>Page </a:t>
            </a:r>
            <a:fld id="{5F009D5F-07C2-40BA-9388-C41484921115}" type="slidenum">
              <a:rPr lang="en-US" smtClean="0"/>
              <a:pPr/>
              <a:t>22</a:t>
            </a:fld>
            <a:endParaRPr lang="en-US" dirty="0"/>
          </a:p>
        </p:txBody>
      </p:sp>
    </p:spTree>
    <p:extLst>
      <p:ext uri="{BB962C8B-B14F-4D97-AF65-F5344CB8AC3E}">
        <p14:creationId xmlns:p14="http://schemas.microsoft.com/office/powerpoint/2010/main" val="3784187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Rapid Response Presentation		</a:t>
            </a:r>
            <a:endParaRPr lang="en-US" dirty="0"/>
          </a:p>
        </p:txBody>
      </p:sp>
      <p:sp>
        <p:nvSpPr>
          <p:cNvPr id="5" name="Date Placeholder 4"/>
          <p:cNvSpPr>
            <a:spLocks noGrp="1"/>
          </p:cNvSpPr>
          <p:nvPr>
            <p:ph type="dt" idx="11"/>
          </p:nvPr>
        </p:nvSpPr>
        <p:spPr/>
        <p:txBody>
          <a:bodyPr/>
          <a:lstStyle/>
          <a:p>
            <a:fld id="{CD3FEB75-8420-4E05-BD18-F5E8E66E387C}" type="datetime1">
              <a:rPr lang="en-US" smtClean="0"/>
              <a:t>10/14/2020</a:t>
            </a:fld>
            <a:endParaRPr lang="en-US" dirty="0"/>
          </a:p>
        </p:txBody>
      </p:sp>
      <p:sp>
        <p:nvSpPr>
          <p:cNvPr id="6" name="Footer Placeholder 5"/>
          <p:cNvSpPr>
            <a:spLocks noGrp="1"/>
          </p:cNvSpPr>
          <p:nvPr>
            <p:ph type="ftr" sz="quarter" idx="12"/>
          </p:nvPr>
        </p:nvSpPr>
        <p:spPr/>
        <p:txBody>
          <a:bodyPr/>
          <a:lstStyle/>
          <a:p>
            <a:r>
              <a:rPr lang="en-US"/>
              <a:t>Illinois Department of Employment Security</a:t>
            </a:r>
            <a:endParaRPr lang="en-US" dirty="0"/>
          </a:p>
        </p:txBody>
      </p:sp>
      <p:sp>
        <p:nvSpPr>
          <p:cNvPr id="7" name="Slide Number Placeholder 6"/>
          <p:cNvSpPr>
            <a:spLocks noGrp="1"/>
          </p:cNvSpPr>
          <p:nvPr>
            <p:ph type="sldNum" sz="quarter" idx="13"/>
          </p:nvPr>
        </p:nvSpPr>
        <p:spPr/>
        <p:txBody>
          <a:bodyPr/>
          <a:lstStyle/>
          <a:p>
            <a:r>
              <a:rPr lang="en-US"/>
              <a:t>Page </a:t>
            </a:r>
            <a:fld id="{5F009D5F-07C2-40BA-9388-C41484921115}" type="slidenum">
              <a:rPr lang="en-US" smtClean="0"/>
              <a:pPr/>
              <a:t>23</a:t>
            </a:fld>
            <a:endParaRPr lang="en-US" dirty="0"/>
          </a:p>
        </p:txBody>
      </p:sp>
    </p:spTree>
    <p:extLst>
      <p:ext uri="{BB962C8B-B14F-4D97-AF65-F5344CB8AC3E}">
        <p14:creationId xmlns:p14="http://schemas.microsoft.com/office/powerpoint/2010/main" val="1656241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11/22/16 – Added new slide to update new IJL requirement to receive benefits.</a:t>
            </a:r>
            <a:r>
              <a:rPr lang="en-US" baseline="0" dirty="0"/>
              <a:t> (LG)</a:t>
            </a:r>
            <a:endParaRPr lang="en-US" dirty="0"/>
          </a:p>
        </p:txBody>
      </p:sp>
      <p:sp>
        <p:nvSpPr>
          <p:cNvPr id="4" name="Header Placeholder 3"/>
          <p:cNvSpPr>
            <a:spLocks noGrp="1"/>
          </p:cNvSpPr>
          <p:nvPr>
            <p:ph type="hdr" sz="quarter" idx="10"/>
          </p:nvPr>
        </p:nvSpPr>
        <p:spPr/>
        <p:txBody>
          <a:bodyPr/>
          <a:lstStyle/>
          <a:p>
            <a:r>
              <a:rPr lang="en-US"/>
              <a:t>Rapid Response Presentation		</a:t>
            </a:r>
            <a:endParaRPr lang="en-US" dirty="0"/>
          </a:p>
        </p:txBody>
      </p:sp>
      <p:sp>
        <p:nvSpPr>
          <p:cNvPr id="5" name="Date Placeholder 4"/>
          <p:cNvSpPr>
            <a:spLocks noGrp="1"/>
          </p:cNvSpPr>
          <p:nvPr>
            <p:ph type="dt" idx="11"/>
          </p:nvPr>
        </p:nvSpPr>
        <p:spPr/>
        <p:txBody>
          <a:bodyPr/>
          <a:lstStyle/>
          <a:p>
            <a:fld id="{C092BFA0-0631-4C14-9E2E-2F8855C4337E}" type="datetime1">
              <a:rPr lang="en-US" smtClean="0"/>
              <a:t>10/14/2020</a:t>
            </a:fld>
            <a:endParaRPr lang="en-US" dirty="0"/>
          </a:p>
        </p:txBody>
      </p:sp>
      <p:sp>
        <p:nvSpPr>
          <p:cNvPr id="6" name="Footer Placeholder 5"/>
          <p:cNvSpPr>
            <a:spLocks noGrp="1"/>
          </p:cNvSpPr>
          <p:nvPr>
            <p:ph type="ftr" sz="quarter" idx="12"/>
          </p:nvPr>
        </p:nvSpPr>
        <p:spPr/>
        <p:txBody>
          <a:bodyPr/>
          <a:lstStyle/>
          <a:p>
            <a:r>
              <a:rPr lang="en-US"/>
              <a:t>Illinois Department of Employment Security</a:t>
            </a:r>
            <a:endParaRPr lang="en-US" dirty="0"/>
          </a:p>
        </p:txBody>
      </p:sp>
      <p:sp>
        <p:nvSpPr>
          <p:cNvPr id="7" name="Slide Number Placeholder 6"/>
          <p:cNvSpPr>
            <a:spLocks noGrp="1"/>
          </p:cNvSpPr>
          <p:nvPr>
            <p:ph type="sldNum" sz="quarter" idx="13"/>
          </p:nvPr>
        </p:nvSpPr>
        <p:spPr/>
        <p:txBody>
          <a:bodyPr/>
          <a:lstStyle/>
          <a:p>
            <a:r>
              <a:rPr lang="en-US"/>
              <a:t>Page </a:t>
            </a:r>
            <a:fld id="{5F009D5F-07C2-40BA-9388-C41484921115}" type="slidenum">
              <a:rPr lang="en-US" smtClean="0"/>
              <a:pPr/>
              <a:t>24</a:t>
            </a:fld>
            <a:endParaRPr lang="en-US" dirty="0"/>
          </a:p>
        </p:txBody>
      </p:sp>
    </p:spTree>
    <p:extLst>
      <p:ext uri="{BB962C8B-B14F-4D97-AF65-F5344CB8AC3E}">
        <p14:creationId xmlns:p14="http://schemas.microsoft.com/office/powerpoint/2010/main" val="25974439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Rapid Response Presentation		</a:t>
            </a:r>
            <a:endParaRPr lang="en-US" dirty="0"/>
          </a:p>
        </p:txBody>
      </p:sp>
      <p:sp>
        <p:nvSpPr>
          <p:cNvPr id="5" name="Date Placeholder 4"/>
          <p:cNvSpPr>
            <a:spLocks noGrp="1"/>
          </p:cNvSpPr>
          <p:nvPr>
            <p:ph type="dt" idx="11"/>
          </p:nvPr>
        </p:nvSpPr>
        <p:spPr/>
        <p:txBody>
          <a:bodyPr/>
          <a:lstStyle/>
          <a:p>
            <a:fld id="{822F502D-9B60-4B2E-ACAD-EBC666D70F63}" type="datetime1">
              <a:rPr lang="en-US" smtClean="0"/>
              <a:t>10/14/2020</a:t>
            </a:fld>
            <a:endParaRPr lang="en-US" dirty="0"/>
          </a:p>
        </p:txBody>
      </p:sp>
      <p:sp>
        <p:nvSpPr>
          <p:cNvPr id="6" name="Footer Placeholder 5"/>
          <p:cNvSpPr>
            <a:spLocks noGrp="1"/>
          </p:cNvSpPr>
          <p:nvPr>
            <p:ph type="ftr" sz="quarter" idx="12"/>
          </p:nvPr>
        </p:nvSpPr>
        <p:spPr/>
        <p:txBody>
          <a:bodyPr/>
          <a:lstStyle/>
          <a:p>
            <a:r>
              <a:rPr lang="en-US"/>
              <a:t>Illinois Department of Employment Security</a:t>
            </a:r>
            <a:endParaRPr lang="en-US" dirty="0"/>
          </a:p>
        </p:txBody>
      </p:sp>
      <p:sp>
        <p:nvSpPr>
          <p:cNvPr id="7" name="Slide Number Placeholder 6"/>
          <p:cNvSpPr>
            <a:spLocks noGrp="1"/>
          </p:cNvSpPr>
          <p:nvPr>
            <p:ph type="sldNum" sz="quarter" idx="13"/>
          </p:nvPr>
        </p:nvSpPr>
        <p:spPr/>
        <p:txBody>
          <a:bodyPr/>
          <a:lstStyle/>
          <a:p>
            <a:r>
              <a:rPr lang="en-US"/>
              <a:t>Page </a:t>
            </a:r>
            <a:fld id="{5F009D5F-07C2-40BA-9388-C41484921115}" type="slidenum">
              <a:rPr lang="en-US" smtClean="0"/>
              <a:pPr/>
              <a:t>25</a:t>
            </a:fld>
            <a:endParaRPr lang="en-US" dirty="0"/>
          </a:p>
        </p:txBody>
      </p:sp>
    </p:spTree>
    <p:extLst>
      <p:ext uri="{BB962C8B-B14F-4D97-AF65-F5344CB8AC3E}">
        <p14:creationId xmlns:p14="http://schemas.microsoft.com/office/powerpoint/2010/main" val="7102922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Rapid Response Presentation		</a:t>
            </a:r>
            <a:endParaRPr lang="en-US" dirty="0"/>
          </a:p>
        </p:txBody>
      </p:sp>
      <p:sp>
        <p:nvSpPr>
          <p:cNvPr id="5" name="Date Placeholder 4"/>
          <p:cNvSpPr>
            <a:spLocks noGrp="1"/>
          </p:cNvSpPr>
          <p:nvPr>
            <p:ph type="dt" idx="11"/>
          </p:nvPr>
        </p:nvSpPr>
        <p:spPr/>
        <p:txBody>
          <a:bodyPr/>
          <a:lstStyle/>
          <a:p>
            <a:fld id="{9C2E33EF-67FF-42C1-9623-B4DE2E062C47}" type="datetime1">
              <a:rPr lang="en-US" smtClean="0"/>
              <a:t>10/14/2020</a:t>
            </a:fld>
            <a:endParaRPr lang="en-US" dirty="0"/>
          </a:p>
        </p:txBody>
      </p:sp>
      <p:sp>
        <p:nvSpPr>
          <p:cNvPr id="6" name="Footer Placeholder 5"/>
          <p:cNvSpPr>
            <a:spLocks noGrp="1"/>
          </p:cNvSpPr>
          <p:nvPr>
            <p:ph type="ftr" sz="quarter" idx="12"/>
          </p:nvPr>
        </p:nvSpPr>
        <p:spPr/>
        <p:txBody>
          <a:bodyPr/>
          <a:lstStyle/>
          <a:p>
            <a:r>
              <a:rPr lang="en-US"/>
              <a:t>Illinois Department of Employment Security</a:t>
            </a:r>
            <a:endParaRPr lang="en-US" dirty="0"/>
          </a:p>
        </p:txBody>
      </p:sp>
      <p:sp>
        <p:nvSpPr>
          <p:cNvPr id="7" name="Slide Number Placeholder 6"/>
          <p:cNvSpPr>
            <a:spLocks noGrp="1"/>
          </p:cNvSpPr>
          <p:nvPr>
            <p:ph type="sldNum" sz="quarter" idx="13"/>
          </p:nvPr>
        </p:nvSpPr>
        <p:spPr/>
        <p:txBody>
          <a:bodyPr/>
          <a:lstStyle/>
          <a:p>
            <a:r>
              <a:rPr lang="en-US"/>
              <a:t>Page </a:t>
            </a:r>
            <a:fld id="{5F009D5F-07C2-40BA-9388-C41484921115}" type="slidenum">
              <a:rPr lang="en-US" smtClean="0"/>
              <a:pPr/>
              <a:t>26</a:t>
            </a:fld>
            <a:endParaRPr lang="en-US" dirty="0"/>
          </a:p>
        </p:txBody>
      </p:sp>
    </p:spTree>
    <p:extLst>
      <p:ext uri="{BB962C8B-B14F-4D97-AF65-F5344CB8AC3E}">
        <p14:creationId xmlns:p14="http://schemas.microsoft.com/office/powerpoint/2010/main" val="3397530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Update quarters</a:t>
            </a:r>
            <a:r>
              <a:rPr lang="en-US" baseline="0" dirty="0"/>
              <a:t> as needed for each rapid response workshop</a:t>
            </a:r>
            <a:endParaRPr lang="en-US" dirty="0"/>
          </a:p>
        </p:txBody>
      </p:sp>
      <p:sp>
        <p:nvSpPr>
          <p:cNvPr id="4" name="Slide Number Placeholder 3"/>
          <p:cNvSpPr>
            <a:spLocks noGrp="1"/>
          </p:cNvSpPr>
          <p:nvPr>
            <p:ph type="sldNum" sz="quarter" idx="10"/>
          </p:nvPr>
        </p:nvSpPr>
        <p:spPr/>
        <p:txBody>
          <a:bodyPr/>
          <a:lstStyle/>
          <a:p>
            <a:fld id="{5F009D5F-07C2-40BA-9388-C41484921115}" type="slidenum">
              <a:rPr lang="en-US" smtClean="0"/>
              <a:pPr/>
              <a:t>3</a:t>
            </a:fld>
            <a:endParaRPr lang="en-US" dirty="0"/>
          </a:p>
        </p:txBody>
      </p:sp>
      <p:sp>
        <p:nvSpPr>
          <p:cNvPr id="5" name="Date Placeholder 4"/>
          <p:cNvSpPr>
            <a:spLocks noGrp="1"/>
          </p:cNvSpPr>
          <p:nvPr>
            <p:ph type="dt" idx="11"/>
          </p:nvPr>
        </p:nvSpPr>
        <p:spPr/>
        <p:txBody>
          <a:bodyPr/>
          <a:lstStyle/>
          <a:p>
            <a:fld id="{BF4AF9BE-03AC-4CAC-B8A9-733C371FFC1F}" type="datetime1">
              <a:rPr lang="en-US" smtClean="0"/>
              <a:pPr/>
              <a:t>10/14/2020</a:t>
            </a:fld>
            <a:endParaRPr lang="en-US" dirty="0"/>
          </a:p>
        </p:txBody>
      </p:sp>
      <p:sp>
        <p:nvSpPr>
          <p:cNvPr id="6" name="Footer Placeholder 5"/>
          <p:cNvSpPr>
            <a:spLocks noGrp="1"/>
          </p:cNvSpPr>
          <p:nvPr>
            <p:ph type="ftr" sz="quarter" idx="12"/>
          </p:nvPr>
        </p:nvSpPr>
        <p:spPr/>
        <p:txBody>
          <a:bodyPr/>
          <a:lstStyle/>
          <a:p>
            <a:r>
              <a:rPr lang="en-US" dirty="0"/>
              <a:t>Illinois Department of Employment Security</a:t>
            </a:r>
          </a:p>
        </p:txBody>
      </p:sp>
      <p:sp>
        <p:nvSpPr>
          <p:cNvPr id="7" name="Header Placeholder 6"/>
          <p:cNvSpPr>
            <a:spLocks noGrp="1"/>
          </p:cNvSpPr>
          <p:nvPr>
            <p:ph type="hdr" sz="quarter" idx="13"/>
          </p:nvPr>
        </p:nvSpPr>
        <p:spPr/>
        <p:txBody>
          <a:bodyPr/>
          <a:lstStyle/>
          <a:p>
            <a:r>
              <a:rPr lang="en-US" dirty="0"/>
              <a:t>Rapid Response Presentation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Rapid Response Presentation		</a:t>
            </a:r>
            <a:endParaRPr lang="en-US" dirty="0"/>
          </a:p>
        </p:txBody>
      </p:sp>
      <p:sp>
        <p:nvSpPr>
          <p:cNvPr id="5" name="Date Placeholder 4"/>
          <p:cNvSpPr>
            <a:spLocks noGrp="1"/>
          </p:cNvSpPr>
          <p:nvPr>
            <p:ph type="dt" idx="11"/>
          </p:nvPr>
        </p:nvSpPr>
        <p:spPr/>
        <p:txBody>
          <a:bodyPr/>
          <a:lstStyle/>
          <a:p>
            <a:fld id="{AA3E54B8-5DE6-4CC9-AB59-5A389D3E246B}" type="datetime1">
              <a:rPr lang="en-US" smtClean="0"/>
              <a:pPr/>
              <a:t>10/14/2020</a:t>
            </a:fld>
            <a:endParaRPr lang="en-US" dirty="0"/>
          </a:p>
        </p:txBody>
      </p:sp>
      <p:sp>
        <p:nvSpPr>
          <p:cNvPr id="6" name="Footer Placeholder 5"/>
          <p:cNvSpPr>
            <a:spLocks noGrp="1"/>
          </p:cNvSpPr>
          <p:nvPr>
            <p:ph type="ftr" sz="quarter" idx="12"/>
          </p:nvPr>
        </p:nvSpPr>
        <p:spPr/>
        <p:txBody>
          <a:bodyPr/>
          <a:lstStyle/>
          <a:p>
            <a:r>
              <a:rPr lang="en-US"/>
              <a:t>Illinois Department of Employment Security</a:t>
            </a:r>
            <a:endParaRPr lang="en-US" dirty="0"/>
          </a:p>
        </p:txBody>
      </p:sp>
      <p:sp>
        <p:nvSpPr>
          <p:cNvPr id="7" name="Slide Number Placeholder 6"/>
          <p:cNvSpPr>
            <a:spLocks noGrp="1"/>
          </p:cNvSpPr>
          <p:nvPr>
            <p:ph type="sldNum" sz="quarter" idx="13"/>
          </p:nvPr>
        </p:nvSpPr>
        <p:spPr/>
        <p:txBody>
          <a:bodyPr/>
          <a:lstStyle/>
          <a:p>
            <a:r>
              <a:rPr lang="en-US"/>
              <a:t>Page </a:t>
            </a:r>
            <a:fld id="{5F009D5F-07C2-40BA-9388-C4148492111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Rapid Response Presentation		</a:t>
            </a:r>
            <a:endParaRPr lang="en-US" dirty="0"/>
          </a:p>
        </p:txBody>
      </p:sp>
      <p:sp>
        <p:nvSpPr>
          <p:cNvPr id="5" name="Date Placeholder 4"/>
          <p:cNvSpPr>
            <a:spLocks noGrp="1"/>
          </p:cNvSpPr>
          <p:nvPr>
            <p:ph type="dt" idx="11"/>
          </p:nvPr>
        </p:nvSpPr>
        <p:spPr/>
        <p:txBody>
          <a:bodyPr/>
          <a:lstStyle/>
          <a:p>
            <a:fld id="{D02B6C39-1FC5-4318-975E-FB7EC57CB90B}" type="datetime1">
              <a:rPr lang="en-US" smtClean="0"/>
              <a:pPr/>
              <a:t>10/14/2020</a:t>
            </a:fld>
            <a:endParaRPr lang="en-US" dirty="0"/>
          </a:p>
        </p:txBody>
      </p:sp>
      <p:sp>
        <p:nvSpPr>
          <p:cNvPr id="6" name="Footer Placeholder 5"/>
          <p:cNvSpPr>
            <a:spLocks noGrp="1"/>
          </p:cNvSpPr>
          <p:nvPr>
            <p:ph type="ftr" sz="quarter" idx="12"/>
          </p:nvPr>
        </p:nvSpPr>
        <p:spPr/>
        <p:txBody>
          <a:bodyPr/>
          <a:lstStyle/>
          <a:p>
            <a:r>
              <a:rPr lang="en-US"/>
              <a:t>Illinois Department of Employment Security</a:t>
            </a:r>
            <a:endParaRPr lang="en-US" dirty="0"/>
          </a:p>
        </p:txBody>
      </p:sp>
      <p:sp>
        <p:nvSpPr>
          <p:cNvPr id="7" name="Slide Number Placeholder 6"/>
          <p:cNvSpPr>
            <a:spLocks noGrp="1"/>
          </p:cNvSpPr>
          <p:nvPr>
            <p:ph type="sldNum" sz="quarter" idx="13"/>
          </p:nvPr>
        </p:nvSpPr>
        <p:spPr/>
        <p:txBody>
          <a:bodyPr/>
          <a:lstStyle/>
          <a:p>
            <a:r>
              <a:rPr lang="en-US"/>
              <a:t>Page </a:t>
            </a:r>
            <a:fld id="{5F009D5F-07C2-40BA-9388-C4148492111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F009D5F-07C2-40BA-9388-C41484921115}" type="slidenum">
              <a:rPr lang="en-US" smtClean="0"/>
              <a:pPr/>
              <a:t>6</a:t>
            </a:fld>
            <a:endParaRPr lang="en-US" dirty="0"/>
          </a:p>
        </p:txBody>
      </p:sp>
      <p:sp>
        <p:nvSpPr>
          <p:cNvPr id="5" name="Date Placeholder 4"/>
          <p:cNvSpPr>
            <a:spLocks noGrp="1"/>
          </p:cNvSpPr>
          <p:nvPr>
            <p:ph type="dt" idx="11"/>
          </p:nvPr>
        </p:nvSpPr>
        <p:spPr/>
        <p:txBody>
          <a:bodyPr/>
          <a:lstStyle/>
          <a:p>
            <a:fld id="{18A26FBC-96A6-4D75-9ADB-EE81EFAD8CE5}" type="datetime1">
              <a:rPr lang="en-US" smtClean="0"/>
              <a:pPr/>
              <a:t>10/14/2020</a:t>
            </a:fld>
            <a:endParaRPr lang="en-US" dirty="0"/>
          </a:p>
        </p:txBody>
      </p:sp>
      <p:sp>
        <p:nvSpPr>
          <p:cNvPr id="6" name="Footer Placeholder 5"/>
          <p:cNvSpPr>
            <a:spLocks noGrp="1"/>
          </p:cNvSpPr>
          <p:nvPr>
            <p:ph type="ftr" sz="quarter" idx="12"/>
          </p:nvPr>
        </p:nvSpPr>
        <p:spPr/>
        <p:txBody>
          <a:bodyPr/>
          <a:lstStyle/>
          <a:p>
            <a:r>
              <a:rPr lang="en-US" dirty="0"/>
              <a:t>Illinois Department of Employment Security</a:t>
            </a:r>
          </a:p>
        </p:txBody>
      </p:sp>
      <p:sp>
        <p:nvSpPr>
          <p:cNvPr id="7" name="Header Placeholder 6"/>
          <p:cNvSpPr>
            <a:spLocks noGrp="1"/>
          </p:cNvSpPr>
          <p:nvPr>
            <p:ph type="hdr" sz="quarter" idx="13"/>
          </p:nvPr>
        </p:nvSpPr>
        <p:spPr/>
        <p:txBody>
          <a:bodyPr/>
          <a:lstStyle/>
          <a:p>
            <a:r>
              <a:rPr lang="en-US" dirty="0"/>
              <a:t>Rapid Response Presentation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Cannot claim both a dependent</a:t>
            </a:r>
            <a:r>
              <a:rPr lang="en-US" baseline="0" dirty="0"/>
              <a:t> </a:t>
            </a:r>
            <a:r>
              <a:rPr lang="en-US" dirty="0"/>
              <a:t>spouse and a dependent</a:t>
            </a:r>
            <a:r>
              <a:rPr lang="en-US" baseline="0" dirty="0"/>
              <a:t> </a:t>
            </a:r>
            <a:r>
              <a:rPr lang="en-US" dirty="0"/>
              <a:t>child. Only one dependent child</a:t>
            </a:r>
            <a:r>
              <a:rPr lang="en-US" baseline="0" dirty="0"/>
              <a:t> can be claimed at a time; claim the youngest child.</a:t>
            </a:r>
            <a:endParaRPr lang="en-US" dirty="0"/>
          </a:p>
        </p:txBody>
      </p:sp>
      <p:sp>
        <p:nvSpPr>
          <p:cNvPr id="4" name="Slide Number Placeholder 3"/>
          <p:cNvSpPr>
            <a:spLocks noGrp="1"/>
          </p:cNvSpPr>
          <p:nvPr>
            <p:ph type="sldNum" sz="quarter" idx="10"/>
          </p:nvPr>
        </p:nvSpPr>
        <p:spPr/>
        <p:txBody>
          <a:bodyPr/>
          <a:lstStyle/>
          <a:p>
            <a:fld id="{5F009D5F-07C2-40BA-9388-C41484921115}" type="slidenum">
              <a:rPr lang="en-US" smtClean="0"/>
              <a:pPr/>
              <a:t>7</a:t>
            </a:fld>
            <a:endParaRPr lang="en-US" dirty="0"/>
          </a:p>
        </p:txBody>
      </p:sp>
      <p:sp>
        <p:nvSpPr>
          <p:cNvPr id="5" name="Date Placeholder 4"/>
          <p:cNvSpPr>
            <a:spLocks noGrp="1"/>
          </p:cNvSpPr>
          <p:nvPr>
            <p:ph type="dt" idx="11"/>
          </p:nvPr>
        </p:nvSpPr>
        <p:spPr/>
        <p:txBody>
          <a:bodyPr/>
          <a:lstStyle/>
          <a:p>
            <a:fld id="{18A26FBC-96A6-4D75-9ADB-EE81EFAD8CE5}" type="datetime1">
              <a:rPr lang="en-US" smtClean="0"/>
              <a:pPr/>
              <a:t>10/14/2020</a:t>
            </a:fld>
            <a:endParaRPr lang="en-US" dirty="0"/>
          </a:p>
        </p:txBody>
      </p:sp>
      <p:sp>
        <p:nvSpPr>
          <p:cNvPr id="6" name="Footer Placeholder 5"/>
          <p:cNvSpPr>
            <a:spLocks noGrp="1"/>
          </p:cNvSpPr>
          <p:nvPr>
            <p:ph type="ftr" sz="quarter" idx="12"/>
          </p:nvPr>
        </p:nvSpPr>
        <p:spPr/>
        <p:txBody>
          <a:bodyPr/>
          <a:lstStyle/>
          <a:p>
            <a:r>
              <a:rPr lang="en-US" dirty="0"/>
              <a:t>Illinois Department of Employment Security</a:t>
            </a:r>
          </a:p>
        </p:txBody>
      </p:sp>
      <p:sp>
        <p:nvSpPr>
          <p:cNvPr id="7" name="Header Placeholder 6"/>
          <p:cNvSpPr>
            <a:spLocks noGrp="1"/>
          </p:cNvSpPr>
          <p:nvPr>
            <p:ph type="hdr" sz="quarter" idx="13"/>
          </p:nvPr>
        </p:nvSpPr>
        <p:spPr/>
        <p:txBody>
          <a:bodyPr/>
          <a:lstStyle/>
          <a:p>
            <a:r>
              <a:rPr lang="en-US" dirty="0"/>
              <a:t>Rapid Response Presentation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Rapid Response Presentation		</a:t>
            </a:r>
            <a:endParaRPr lang="en-US" dirty="0"/>
          </a:p>
        </p:txBody>
      </p:sp>
      <p:sp>
        <p:nvSpPr>
          <p:cNvPr id="5" name="Date Placeholder 4"/>
          <p:cNvSpPr>
            <a:spLocks noGrp="1"/>
          </p:cNvSpPr>
          <p:nvPr>
            <p:ph type="dt" idx="11"/>
          </p:nvPr>
        </p:nvSpPr>
        <p:spPr/>
        <p:txBody>
          <a:bodyPr/>
          <a:lstStyle/>
          <a:p>
            <a:fld id="{F0EDFBBE-A172-4EE1-BC99-77E7E98863E3}" type="datetime1">
              <a:rPr lang="en-US" smtClean="0"/>
              <a:pPr/>
              <a:t>10/14/2020</a:t>
            </a:fld>
            <a:endParaRPr lang="en-US" dirty="0"/>
          </a:p>
        </p:txBody>
      </p:sp>
      <p:sp>
        <p:nvSpPr>
          <p:cNvPr id="6" name="Footer Placeholder 5"/>
          <p:cNvSpPr>
            <a:spLocks noGrp="1"/>
          </p:cNvSpPr>
          <p:nvPr>
            <p:ph type="ftr" sz="quarter" idx="12"/>
          </p:nvPr>
        </p:nvSpPr>
        <p:spPr/>
        <p:txBody>
          <a:bodyPr/>
          <a:lstStyle/>
          <a:p>
            <a:r>
              <a:rPr lang="en-US"/>
              <a:t>Illinois Department of Employment Security</a:t>
            </a:r>
            <a:endParaRPr lang="en-US" dirty="0"/>
          </a:p>
        </p:txBody>
      </p:sp>
      <p:sp>
        <p:nvSpPr>
          <p:cNvPr id="7" name="Slide Number Placeholder 6"/>
          <p:cNvSpPr>
            <a:spLocks noGrp="1"/>
          </p:cNvSpPr>
          <p:nvPr>
            <p:ph type="sldNum" sz="quarter" idx="13"/>
          </p:nvPr>
        </p:nvSpPr>
        <p:spPr/>
        <p:txBody>
          <a:bodyPr/>
          <a:lstStyle/>
          <a:p>
            <a:r>
              <a:rPr lang="en-US"/>
              <a:t>Page </a:t>
            </a:r>
            <a:fld id="{5F009D5F-07C2-40BA-9388-C41484921115}"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a:t>Rapid Response Presentation		</a:t>
            </a:r>
            <a:endParaRPr lang="en-US" dirty="0"/>
          </a:p>
        </p:txBody>
      </p:sp>
      <p:sp>
        <p:nvSpPr>
          <p:cNvPr id="5" name="Date Placeholder 4"/>
          <p:cNvSpPr>
            <a:spLocks noGrp="1"/>
          </p:cNvSpPr>
          <p:nvPr>
            <p:ph type="dt" idx="11"/>
          </p:nvPr>
        </p:nvSpPr>
        <p:spPr/>
        <p:txBody>
          <a:bodyPr/>
          <a:lstStyle/>
          <a:p>
            <a:fld id="{F0EDFBBE-A172-4EE1-BC99-77E7E98863E3}" type="datetime1">
              <a:rPr lang="en-US" smtClean="0"/>
              <a:pPr/>
              <a:t>10/14/2020</a:t>
            </a:fld>
            <a:endParaRPr lang="en-US" dirty="0"/>
          </a:p>
        </p:txBody>
      </p:sp>
      <p:sp>
        <p:nvSpPr>
          <p:cNvPr id="6" name="Footer Placeholder 5"/>
          <p:cNvSpPr>
            <a:spLocks noGrp="1"/>
          </p:cNvSpPr>
          <p:nvPr>
            <p:ph type="ftr" sz="quarter" idx="12"/>
          </p:nvPr>
        </p:nvSpPr>
        <p:spPr/>
        <p:txBody>
          <a:bodyPr/>
          <a:lstStyle/>
          <a:p>
            <a:r>
              <a:rPr lang="en-US"/>
              <a:t>Illinois Department of Employment Security</a:t>
            </a:r>
            <a:endParaRPr lang="en-US" dirty="0"/>
          </a:p>
        </p:txBody>
      </p:sp>
      <p:sp>
        <p:nvSpPr>
          <p:cNvPr id="7" name="Slide Number Placeholder 6"/>
          <p:cNvSpPr>
            <a:spLocks noGrp="1"/>
          </p:cNvSpPr>
          <p:nvPr>
            <p:ph type="sldNum" sz="quarter" idx="13"/>
          </p:nvPr>
        </p:nvSpPr>
        <p:spPr/>
        <p:txBody>
          <a:bodyPr/>
          <a:lstStyle/>
          <a:p>
            <a:r>
              <a:rPr lang="en-US"/>
              <a:t>Page </a:t>
            </a:r>
            <a:fld id="{5F009D5F-07C2-40BA-9388-C4148492111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6109B2FF-659C-44B3-A2B9-5781407F4B2C}" type="datetime1">
              <a:rPr lang="en-US" smtClean="0"/>
              <a:pPr/>
              <a:t>10/14/2020</a:t>
            </a:fld>
            <a:endParaRPr lang="en-US" dirty="0"/>
          </a:p>
        </p:txBody>
      </p:sp>
      <p:sp>
        <p:nvSpPr>
          <p:cNvPr id="17" name="Footer Placeholder 16"/>
          <p:cNvSpPr>
            <a:spLocks noGrp="1"/>
          </p:cNvSpPr>
          <p:nvPr>
            <p:ph type="ftr" sz="quarter" idx="11"/>
          </p:nvPr>
        </p:nvSpPr>
        <p:spPr/>
        <p:txBody>
          <a:bodyPr/>
          <a:lstStyle/>
          <a:p>
            <a:r>
              <a:rPr lang="en-US" dirty="0"/>
              <a:t>Illinois Department of Employment Security	</a:t>
            </a:r>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5EA1872-A97D-4F09-9280-1B7912577142}"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B094846-5FAC-4557-99A6-22C51FECAEAA}" type="datetime1">
              <a:rPr lang="en-US" smtClean="0"/>
              <a:pPr/>
              <a:t>10/14/2020</a:t>
            </a:fld>
            <a:endParaRPr lang="en-US" dirty="0"/>
          </a:p>
        </p:txBody>
      </p:sp>
      <p:sp>
        <p:nvSpPr>
          <p:cNvPr id="5" name="Footer Placeholder 4"/>
          <p:cNvSpPr>
            <a:spLocks noGrp="1"/>
          </p:cNvSpPr>
          <p:nvPr>
            <p:ph type="ftr" sz="quarter" idx="11"/>
          </p:nvPr>
        </p:nvSpPr>
        <p:spPr/>
        <p:txBody>
          <a:bodyPr/>
          <a:lstStyle/>
          <a:p>
            <a:r>
              <a:rPr lang="en-US" dirty="0"/>
              <a:t>Illinois Department of Employment Security </a:t>
            </a:r>
          </a:p>
        </p:txBody>
      </p:sp>
      <p:sp>
        <p:nvSpPr>
          <p:cNvPr id="6" name="Slide Number Placeholder 5"/>
          <p:cNvSpPr>
            <a:spLocks noGrp="1"/>
          </p:cNvSpPr>
          <p:nvPr>
            <p:ph type="sldNum" sz="quarter" idx="12"/>
          </p:nvPr>
        </p:nvSpPr>
        <p:spPr/>
        <p:txBody>
          <a:bodyPr/>
          <a:lstStyle/>
          <a:p>
            <a:fld id="{45EA1872-A97D-4F09-9280-1B791257714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45EA1872-A97D-4F09-9280-1B7912577142}"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027B1F1-C347-40EF-B508-38D09AAC90DC}" type="datetime1">
              <a:rPr lang="en-US" smtClean="0"/>
              <a:pPr/>
              <a:t>10/14/2020</a:t>
            </a:fld>
            <a:endParaRPr lang="en-US" dirty="0"/>
          </a:p>
        </p:txBody>
      </p:sp>
      <p:sp>
        <p:nvSpPr>
          <p:cNvPr id="5" name="Footer Placeholder 4"/>
          <p:cNvSpPr>
            <a:spLocks noGrp="1"/>
          </p:cNvSpPr>
          <p:nvPr>
            <p:ph type="ftr" sz="quarter" idx="11"/>
          </p:nvPr>
        </p:nvSpPr>
        <p:spPr/>
        <p:txBody>
          <a:bodyPr/>
          <a:lstStyle/>
          <a:p>
            <a:r>
              <a:rPr lang="en-US" dirty="0"/>
              <a:t>Illinois Department of Employment Security </a:t>
            </a:r>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4C8A4B-08D1-49DF-8BF5-8934AA3B3DB9}" type="datetime1">
              <a:rPr lang="en-US" smtClean="0"/>
              <a:pPr/>
              <a:t>10/14/2020</a:t>
            </a:fld>
            <a:endParaRPr lang="en-US" dirty="0"/>
          </a:p>
        </p:txBody>
      </p:sp>
      <p:sp>
        <p:nvSpPr>
          <p:cNvPr id="5" name="Footer Placeholder 4"/>
          <p:cNvSpPr>
            <a:spLocks noGrp="1"/>
          </p:cNvSpPr>
          <p:nvPr>
            <p:ph type="ftr" sz="quarter" idx="11"/>
          </p:nvPr>
        </p:nvSpPr>
        <p:spPr/>
        <p:txBody>
          <a:bodyPr/>
          <a:lstStyle/>
          <a:p>
            <a:r>
              <a:rPr lang="en-US" dirty="0"/>
              <a:t>Illinois Department of Employment Security </a:t>
            </a:r>
          </a:p>
        </p:txBody>
      </p:sp>
      <p:sp>
        <p:nvSpPr>
          <p:cNvPr id="6" name="Slide Number Placeholder 5"/>
          <p:cNvSpPr>
            <a:spLocks noGrp="1"/>
          </p:cNvSpPr>
          <p:nvPr>
            <p:ph type="sldNum" sz="quarter" idx="12"/>
          </p:nvPr>
        </p:nvSpPr>
        <p:spPr/>
        <p:txBody>
          <a:bodyPr/>
          <a:lstStyle/>
          <a:p>
            <a:fld id="{71B0F03E-ACA1-4258-B77A-8022B1109B3C}"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0639C2-0654-4FB6-9CFF-4EC200E1AE90}" type="datetime1">
              <a:rPr lang="en-US" smtClean="0"/>
              <a:pPr/>
              <a:t>10/14/2020</a:t>
            </a:fld>
            <a:endParaRPr lang="en-US" dirty="0"/>
          </a:p>
        </p:txBody>
      </p:sp>
      <p:sp>
        <p:nvSpPr>
          <p:cNvPr id="5" name="Footer Placeholder 4"/>
          <p:cNvSpPr>
            <a:spLocks noGrp="1"/>
          </p:cNvSpPr>
          <p:nvPr>
            <p:ph type="ftr" sz="quarter" idx="11"/>
          </p:nvPr>
        </p:nvSpPr>
        <p:spPr/>
        <p:txBody>
          <a:bodyPr/>
          <a:lstStyle/>
          <a:p>
            <a:r>
              <a:rPr lang="en-US" dirty="0"/>
              <a:t>Illinois Department of Employment Security </a:t>
            </a:r>
          </a:p>
        </p:txBody>
      </p:sp>
      <p:sp>
        <p:nvSpPr>
          <p:cNvPr id="6" name="Slide Number Placeholder 5"/>
          <p:cNvSpPr>
            <a:spLocks noGrp="1"/>
          </p:cNvSpPr>
          <p:nvPr>
            <p:ph type="sldNum" sz="quarter" idx="12"/>
          </p:nvPr>
        </p:nvSpPr>
        <p:spPr/>
        <p:txBody>
          <a:bodyPr/>
          <a:lstStyle/>
          <a:p>
            <a:fld id="{71B0F03E-ACA1-4258-B77A-8022B1109B3C}"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BBE25D-7E1A-458E-8E7E-241D89DAE655}" type="datetime1">
              <a:rPr lang="en-US" smtClean="0"/>
              <a:pPr/>
              <a:t>10/14/2020</a:t>
            </a:fld>
            <a:endParaRPr lang="en-US" dirty="0"/>
          </a:p>
        </p:txBody>
      </p:sp>
      <p:sp>
        <p:nvSpPr>
          <p:cNvPr id="5" name="Footer Placeholder 4"/>
          <p:cNvSpPr>
            <a:spLocks noGrp="1"/>
          </p:cNvSpPr>
          <p:nvPr>
            <p:ph type="ftr" sz="quarter" idx="11"/>
          </p:nvPr>
        </p:nvSpPr>
        <p:spPr/>
        <p:txBody>
          <a:bodyPr/>
          <a:lstStyle/>
          <a:p>
            <a:r>
              <a:rPr lang="en-US" dirty="0"/>
              <a:t>Illinois Department of Employment Security </a:t>
            </a:r>
          </a:p>
        </p:txBody>
      </p:sp>
      <p:sp>
        <p:nvSpPr>
          <p:cNvPr id="6" name="Slide Number Placeholder 5"/>
          <p:cNvSpPr>
            <a:spLocks noGrp="1"/>
          </p:cNvSpPr>
          <p:nvPr>
            <p:ph type="sldNum" sz="quarter" idx="12"/>
          </p:nvPr>
        </p:nvSpPr>
        <p:spPr/>
        <p:txBody>
          <a:bodyPr/>
          <a:lstStyle/>
          <a:p>
            <a:fld id="{71B0F03E-ACA1-4258-B77A-8022B1109B3C}"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DA49B9-0EB2-43C4-8E60-3A61A61482AB}" type="datetime1">
              <a:rPr lang="en-US" smtClean="0"/>
              <a:pPr/>
              <a:t>10/14/2020</a:t>
            </a:fld>
            <a:endParaRPr lang="en-US" dirty="0"/>
          </a:p>
        </p:txBody>
      </p:sp>
      <p:sp>
        <p:nvSpPr>
          <p:cNvPr id="6" name="Footer Placeholder 5"/>
          <p:cNvSpPr>
            <a:spLocks noGrp="1"/>
          </p:cNvSpPr>
          <p:nvPr>
            <p:ph type="ftr" sz="quarter" idx="11"/>
          </p:nvPr>
        </p:nvSpPr>
        <p:spPr/>
        <p:txBody>
          <a:bodyPr/>
          <a:lstStyle/>
          <a:p>
            <a:r>
              <a:rPr lang="en-US" dirty="0"/>
              <a:t>Illinois Department of Employment Security </a:t>
            </a:r>
          </a:p>
        </p:txBody>
      </p:sp>
      <p:sp>
        <p:nvSpPr>
          <p:cNvPr id="7" name="Slide Number Placeholder 6"/>
          <p:cNvSpPr>
            <a:spLocks noGrp="1"/>
          </p:cNvSpPr>
          <p:nvPr>
            <p:ph type="sldNum" sz="quarter" idx="12"/>
          </p:nvPr>
        </p:nvSpPr>
        <p:spPr/>
        <p:txBody>
          <a:bodyPr/>
          <a:lstStyle/>
          <a:p>
            <a:fld id="{71B0F03E-ACA1-4258-B77A-8022B1109B3C}"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C7DAB9-4894-48D6-B61D-B932EBB0D2C2}" type="datetime1">
              <a:rPr lang="en-US" smtClean="0"/>
              <a:pPr/>
              <a:t>10/14/2020</a:t>
            </a:fld>
            <a:endParaRPr lang="en-US" dirty="0"/>
          </a:p>
        </p:txBody>
      </p:sp>
      <p:sp>
        <p:nvSpPr>
          <p:cNvPr id="8" name="Footer Placeholder 7"/>
          <p:cNvSpPr>
            <a:spLocks noGrp="1"/>
          </p:cNvSpPr>
          <p:nvPr>
            <p:ph type="ftr" sz="quarter" idx="11"/>
          </p:nvPr>
        </p:nvSpPr>
        <p:spPr/>
        <p:txBody>
          <a:bodyPr/>
          <a:lstStyle/>
          <a:p>
            <a:r>
              <a:rPr lang="en-US" dirty="0"/>
              <a:t>Illinois Department of Employment Security </a:t>
            </a:r>
          </a:p>
        </p:txBody>
      </p:sp>
      <p:sp>
        <p:nvSpPr>
          <p:cNvPr id="9" name="Slide Number Placeholder 8"/>
          <p:cNvSpPr>
            <a:spLocks noGrp="1"/>
          </p:cNvSpPr>
          <p:nvPr>
            <p:ph type="sldNum" sz="quarter" idx="12"/>
          </p:nvPr>
        </p:nvSpPr>
        <p:spPr/>
        <p:txBody>
          <a:bodyPr/>
          <a:lstStyle/>
          <a:p>
            <a:fld id="{71B0F03E-ACA1-4258-B77A-8022B1109B3C}"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D7E607-7EA8-49E2-BCF2-37F43970F93F}" type="datetime1">
              <a:rPr lang="en-US" smtClean="0"/>
              <a:pPr/>
              <a:t>10/14/2020</a:t>
            </a:fld>
            <a:endParaRPr lang="en-US" dirty="0"/>
          </a:p>
        </p:txBody>
      </p:sp>
      <p:sp>
        <p:nvSpPr>
          <p:cNvPr id="4" name="Footer Placeholder 3"/>
          <p:cNvSpPr>
            <a:spLocks noGrp="1"/>
          </p:cNvSpPr>
          <p:nvPr>
            <p:ph type="ftr" sz="quarter" idx="11"/>
          </p:nvPr>
        </p:nvSpPr>
        <p:spPr/>
        <p:txBody>
          <a:bodyPr/>
          <a:lstStyle/>
          <a:p>
            <a:r>
              <a:rPr lang="en-US" dirty="0"/>
              <a:t>Illinois Department of Employment Security </a:t>
            </a:r>
          </a:p>
        </p:txBody>
      </p:sp>
      <p:sp>
        <p:nvSpPr>
          <p:cNvPr id="5" name="Slide Number Placeholder 4"/>
          <p:cNvSpPr>
            <a:spLocks noGrp="1"/>
          </p:cNvSpPr>
          <p:nvPr>
            <p:ph type="sldNum" sz="quarter" idx="12"/>
          </p:nvPr>
        </p:nvSpPr>
        <p:spPr/>
        <p:txBody>
          <a:bodyPr/>
          <a:lstStyle/>
          <a:p>
            <a:fld id="{71B0F03E-ACA1-4258-B77A-8022B1109B3C}"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5F4870-FE92-42E4-8EAE-E928CF9C1146}" type="datetime1">
              <a:rPr lang="en-US" smtClean="0"/>
              <a:pPr/>
              <a:t>10/14/2020</a:t>
            </a:fld>
            <a:endParaRPr lang="en-US" dirty="0"/>
          </a:p>
        </p:txBody>
      </p:sp>
      <p:sp>
        <p:nvSpPr>
          <p:cNvPr id="3" name="Footer Placeholder 2"/>
          <p:cNvSpPr>
            <a:spLocks noGrp="1"/>
          </p:cNvSpPr>
          <p:nvPr>
            <p:ph type="ftr" sz="quarter" idx="11"/>
          </p:nvPr>
        </p:nvSpPr>
        <p:spPr/>
        <p:txBody>
          <a:bodyPr/>
          <a:lstStyle/>
          <a:p>
            <a:r>
              <a:rPr lang="en-US" dirty="0"/>
              <a:t>Illinois Department of Employment Security </a:t>
            </a:r>
          </a:p>
        </p:txBody>
      </p:sp>
      <p:sp>
        <p:nvSpPr>
          <p:cNvPr id="4" name="Slide Number Placeholder 3"/>
          <p:cNvSpPr>
            <a:spLocks noGrp="1"/>
          </p:cNvSpPr>
          <p:nvPr>
            <p:ph type="sldNum" sz="quarter" idx="12"/>
          </p:nvPr>
        </p:nvSpPr>
        <p:spPr/>
        <p:txBody>
          <a:bodyPr/>
          <a:lstStyle/>
          <a:p>
            <a:fld id="{71B0F03E-ACA1-4258-B77A-8022B1109B3C}"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198CD6-3B8A-43D9-A893-A8415BE741CB}" type="datetime1">
              <a:rPr lang="en-US" smtClean="0"/>
              <a:pPr/>
              <a:t>10/14/2020</a:t>
            </a:fld>
            <a:endParaRPr lang="en-US" dirty="0"/>
          </a:p>
        </p:txBody>
      </p:sp>
      <p:sp>
        <p:nvSpPr>
          <p:cNvPr id="6" name="Footer Placeholder 5"/>
          <p:cNvSpPr>
            <a:spLocks noGrp="1"/>
          </p:cNvSpPr>
          <p:nvPr>
            <p:ph type="ftr" sz="quarter" idx="11"/>
          </p:nvPr>
        </p:nvSpPr>
        <p:spPr/>
        <p:txBody>
          <a:bodyPr/>
          <a:lstStyle/>
          <a:p>
            <a:r>
              <a:rPr lang="en-US" dirty="0"/>
              <a:t>Illinois Department of Employment Security </a:t>
            </a:r>
          </a:p>
        </p:txBody>
      </p:sp>
      <p:sp>
        <p:nvSpPr>
          <p:cNvPr id="7" name="Slide Number Placeholder 6"/>
          <p:cNvSpPr>
            <a:spLocks noGrp="1"/>
          </p:cNvSpPr>
          <p:nvPr>
            <p:ph type="sldNum" sz="quarter" idx="12"/>
          </p:nvPr>
        </p:nvSpPr>
        <p:spPr/>
        <p:txBody>
          <a:bodyPr/>
          <a:lstStyle/>
          <a:p>
            <a:fld id="{71B0F03E-ACA1-4258-B77A-8022B1109B3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3751B759-C820-4DCB-85B4-CAEC78B44B4C}" type="datetime1">
              <a:rPr lang="en-US" smtClean="0"/>
              <a:pPr/>
              <a:t>10/14/2020</a:t>
            </a:fld>
            <a:endParaRPr lang="en-US" dirty="0"/>
          </a:p>
        </p:txBody>
      </p:sp>
      <p:sp>
        <p:nvSpPr>
          <p:cNvPr id="5" name="Footer Placeholder 4"/>
          <p:cNvSpPr>
            <a:spLocks noGrp="1"/>
          </p:cNvSpPr>
          <p:nvPr>
            <p:ph type="ftr" sz="quarter" idx="11"/>
          </p:nvPr>
        </p:nvSpPr>
        <p:spPr/>
        <p:txBody>
          <a:bodyPr/>
          <a:lstStyle/>
          <a:p>
            <a:r>
              <a:rPr lang="en-US" dirty="0"/>
              <a:t>Illinois Department of Employment Security </a:t>
            </a:r>
          </a:p>
        </p:txBody>
      </p:sp>
      <p:sp>
        <p:nvSpPr>
          <p:cNvPr id="6" name="Slide Number Placeholder 5"/>
          <p:cNvSpPr>
            <a:spLocks noGrp="1"/>
          </p:cNvSpPr>
          <p:nvPr>
            <p:ph type="sldNum" sz="quarter" idx="12"/>
          </p:nvPr>
        </p:nvSpPr>
        <p:spPr>
          <a:xfrm>
            <a:off x="4361688" y="1026372"/>
            <a:ext cx="457200" cy="441325"/>
          </a:xfrm>
        </p:spPr>
        <p:txBody>
          <a:bodyPr/>
          <a:lstStyle/>
          <a:p>
            <a:fld id="{45EA1872-A97D-4F09-9280-1B7912577142}"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57F7AB3-8E6A-4AEC-B5D8-210551685502}" type="datetime1">
              <a:rPr lang="en-US" smtClean="0"/>
              <a:pPr/>
              <a:t>10/14/2020</a:t>
            </a:fld>
            <a:endParaRPr lang="en-US" dirty="0"/>
          </a:p>
        </p:txBody>
      </p:sp>
      <p:sp>
        <p:nvSpPr>
          <p:cNvPr id="6" name="Footer Placeholder 5"/>
          <p:cNvSpPr>
            <a:spLocks noGrp="1"/>
          </p:cNvSpPr>
          <p:nvPr>
            <p:ph type="ftr" sz="quarter" idx="11"/>
          </p:nvPr>
        </p:nvSpPr>
        <p:spPr/>
        <p:txBody>
          <a:bodyPr/>
          <a:lstStyle/>
          <a:p>
            <a:r>
              <a:rPr lang="en-US" dirty="0"/>
              <a:t>Illinois Department of Employment Security </a:t>
            </a:r>
          </a:p>
        </p:txBody>
      </p:sp>
      <p:sp>
        <p:nvSpPr>
          <p:cNvPr id="7" name="Slide Number Placeholder 6"/>
          <p:cNvSpPr>
            <a:spLocks noGrp="1"/>
          </p:cNvSpPr>
          <p:nvPr>
            <p:ph type="sldNum" sz="quarter" idx="12"/>
          </p:nvPr>
        </p:nvSpPr>
        <p:spPr/>
        <p:txBody>
          <a:bodyPr/>
          <a:lstStyle/>
          <a:p>
            <a:fld id="{71B0F03E-ACA1-4258-B77A-8022B1109B3C}"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D673A7-343A-4539-A76A-AF4D533C86B3}" type="datetime1">
              <a:rPr lang="en-US" smtClean="0"/>
              <a:pPr/>
              <a:t>10/14/2020</a:t>
            </a:fld>
            <a:endParaRPr lang="en-US" dirty="0"/>
          </a:p>
        </p:txBody>
      </p:sp>
      <p:sp>
        <p:nvSpPr>
          <p:cNvPr id="5" name="Footer Placeholder 4"/>
          <p:cNvSpPr>
            <a:spLocks noGrp="1"/>
          </p:cNvSpPr>
          <p:nvPr>
            <p:ph type="ftr" sz="quarter" idx="11"/>
          </p:nvPr>
        </p:nvSpPr>
        <p:spPr/>
        <p:txBody>
          <a:bodyPr/>
          <a:lstStyle/>
          <a:p>
            <a:r>
              <a:rPr lang="en-US" dirty="0"/>
              <a:t>Illinois Department of Employment Security </a:t>
            </a:r>
          </a:p>
        </p:txBody>
      </p:sp>
      <p:sp>
        <p:nvSpPr>
          <p:cNvPr id="6" name="Slide Number Placeholder 5"/>
          <p:cNvSpPr>
            <a:spLocks noGrp="1"/>
          </p:cNvSpPr>
          <p:nvPr>
            <p:ph type="sldNum" sz="quarter" idx="12"/>
          </p:nvPr>
        </p:nvSpPr>
        <p:spPr/>
        <p:txBody>
          <a:bodyPr/>
          <a:lstStyle/>
          <a:p>
            <a:fld id="{71B0F03E-ACA1-4258-B77A-8022B1109B3C}"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78521B-898B-451D-938E-858C2A6F30BB}" type="datetime1">
              <a:rPr lang="en-US" smtClean="0"/>
              <a:pPr/>
              <a:t>10/14/2020</a:t>
            </a:fld>
            <a:endParaRPr lang="en-US" dirty="0"/>
          </a:p>
        </p:txBody>
      </p:sp>
      <p:sp>
        <p:nvSpPr>
          <p:cNvPr id="5" name="Footer Placeholder 4"/>
          <p:cNvSpPr>
            <a:spLocks noGrp="1"/>
          </p:cNvSpPr>
          <p:nvPr>
            <p:ph type="ftr" sz="quarter" idx="11"/>
          </p:nvPr>
        </p:nvSpPr>
        <p:spPr/>
        <p:txBody>
          <a:bodyPr/>
          <a:lstStyle/>
          <a:p>
            <a:r>
              <a:rPr lang="en-US" dirty="0"/>
              <a:t>Illinois Department of Employment Security </a:t>
            </a:r>
          </a:p>
        </p:txBody>
      </p:sp>
      <p:sp>
        <p:nvSpPr>
          <p:cNvPr id="6" name="Slide Number Placeholder 5"/>
          <p:cNvSpPr>
            <a:spLocks noGrp="1"/>
          </p:cNvSpPr>
          <p:nvPr>
            <p:ph type="sldNum" sz="quarter" idx="12"/>
          </p:nvPr>
        </p:nvSpPr>
        <p:spPr/>
        <p:txBody>
          <a:bodyPr/>
          <a:lstStyle/>
          <a:p>
            <a:fld id="{71B0F03E-ACA1-4258-B77A-8022B1109B3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dirty="0"/>
              <a:t>Illinois Department of Employment Security </a:t>
            </a:r>
          </a:p>
        </p:txBody>
      </p:sp>
      <p:sp>
        <p:nvSpPr>
          <p:cNvPr id="4" name="Date Placeholder 3"/>
          <p:cNvSpPr>
            <a:spLocks noGrp="1"/>
          </p:cNvSpPr>
          <p:nvPr>
            <p:ph type="dt" sz="half" idx="10"/>
          </p:nvPr>
        </p:nvSpPr>
        <p:spPr/>
        <p:txBody>
          <a:bodyPr/>
          <a:lstStyle/>
          <a:p>
            <a:fld id="{C9273C46-F96F-4E11-9757-78C3F8C79857}" type="datetime1">
              <a:rPr lang="en-US" smtClean="0"/>
              <a:pPr/>
              <a:t>10/14/2020</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5EA1872-A97D-4F09-9280-1B7912577142}"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1791FDB6-422C-4BE7-BE8A-D286235BAB39}" type="datetime1">
              <a:rPr lang="en-US" smtClean="0"/>
              <a:pPr/>
              <a:t>10/14/2020</a:t>
            </a:fld>
            <a:endParaRPr lang="en-US" dirty="0"/>
          </a:p>
        </p:txBody>
      </p:sp>
      <p:sp>
        <p:nvSpPr>
          <p:cNvPr id="6" name="Footer Placeholder 5"/>
          <p:cNvSpPr>
            <a:spLocks noGrp="1"/>
          </p:cNvSpPr>
          <p:nvPr>
            <p:ph type="ftr" sz="quarter" idx="11"/>
          </p:nvPr>
        </p:nvSpPr>
        <p:spPr/>
        <p:txBody>
          <a:bodyPr/>
          <a:lstStyle/>
          <a:p>
            <a:r>
              <a:rPr lang="en-US" dirty="0"/>
              <a:t>Illinois Department of Employment Security </a:t>
            </a:r>
          </a:p>
        </p:txBody>
      </p:sp>
      <p:sp>
        <p:nvSpPr>
          <p:cNvPr id="7" name="Slide Number Placeholder 6"/>
          <p:cNvSpPr>
            <a:spLocks noGrp="1"/>
          </p:cNvSpPr>
          <p:nvPr>
            <p:ph type="sldNum" sz="quarter" idx="12"/>
          </p:nvPr>
        </p:nvSpPr>
        <p:spPr/>
        <p:txBody>
          <a:bodyPr/>
          <a:lstStyle/>
          <a:p>
            <a:fld id="{45EA1872-A97D-4F09-9280-1B7912577142}"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092ADA53-35BC-40F9-A003-EAB6A2B1D3C7}" type="datetime1">
              <a:rPr lang="en-US" smtClean="0"/>
              <a:pPr/>
              <a:t>10/14/2020</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r>
              <a:rPr lang="en-US" dirty="0"/>
              <a:t>Illinois Department of Employment Security </a:t>
            </a:r>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5EA1872-A97D-4F09-9280-1B7912577142}"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56248B33-EA80-4431-8F8D-C9299D3B39B7}" type="datetime1">
              <a:rPr lang="en-US" smtClean="0"/>
              <a:pPr/>
              <a:t>10/14/2020</a:t>
            </a:fld>
            <a:endParaRPr lang="en-US" dirty="0"/>
          </a:p>
        </p:txBody>
      </p:sp>
      <p:sp>
        <p:nvSpPr>
          <p:cNvPr id="4" name="Footer Placeholder 3"/>
          <p:cNvSpPr>
            <a:spLocks noGrp="1"/>
          </p:cNvSpPr>
          <p:nvPr>
            <p:ph type="ftr" sz="quarter" idx="11"/>
          </p:nvPr>
        </p:nvSpPr>
        <p:spPr/>
        <p:txBody>
          <a:bodyPr/>
          <a:lstStyle/>
          <a:p>
            <a:r>
              <a:rPr lang="en-US" dirty="0"/>
              <a:t>Illinois Department of Employment Security </a:t>
            </a:r>
          </a:p>
        </p:txBody>
      </p:sp>
      <p:sp>
        <p:nvSpPr>
          <p:cNvPr id="5" name="Slide Number Placeholder 4"/>
          <p:cNvSpPr>
            <a:spLocks noGrp="1"/>
          </p:cNvSpPr>
          <p:nvPr>
            <p:ph type="sldNum" sz="quarter" idx="12"/>
          </p:nvPr>
        </p:nvSpPr>
        <p:spPr>
          <a:xfrm>
            <a:off x="4343400" y="1036020"/>
            <a:ext cx="457200" cy="441325"/>
          </a:xfrm>
        </p:spPr>
        <p:txBody>
          <a:bodyPr/>
          <a:lstStyle/>
          <a:p>
            <a:fld id="{45EA1872-A97D-4F09-9280-1B791257714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6C8648D-5610-42BC-BD3A-E08F37D90F2B}" type="datetime1">
              <a:rPr lang="en-US" smtClean="0"/>
              <a:pPr/>
              <a:t>10/14/2020</a:t>
            </a:fld>
            <a:endParaRPr lang="en-US" dirty="0"/>
          </a:p>
        </p:txBody>
      </p:sp>
      <p:sp>
        <p:nvSpPr>
          <p:cNvPr id="3" name="Footer Placeholder 2"/>
          <p:cNvSpPr>
            <a:spLocks noGrp="1"/>
          </p:cNvSpPr>
          <p:nvPr>
            <p:ph type="ftr" sz="quarter" idx="11"/>
          </p:nvPr>
        </p:nvSpPr>
        <p:spPr/>
        <p:txBody>
          <a:bodyPr/>
          <a:lstStyle/>
          <a:p>
            <a:r>
              <a:rPr lang="en-US" dirty="0"/>
              <a:t>Illinois Department of Employment Security </a:t>
            </a:r>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5EA1872-A97D-4F09-9280-1B791257714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5EA1872-A97D-4F09-9280-1B7912577142}"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37A9641-6BF1-4C9D-AE55-EED7C5F51D17}" type="datetime1">
              <a:rPr lang="en-US" smtClean="0"/>
              <a:pPr/>
              <a:t>10/14/2020</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r>
              <a:rPr lang="en-US" dirty="0"/>
              <a:t>Illinois Department of Employment Security </a:t>
            </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45EA1872-A97D-4F09-9280-1B7912577142}"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6F508EDE-7136-4B9D-BBAA-F662C2873EF9}" type="datetime1">
              <a:rPr lang="en-US" smtClean="0"/>
              <a:pPr/>
              <a:t>10/14/2020</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r>
              <a:rPr lang="en-US" dirty="0"/>
              <a:t>Illinois Department of Employment Security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F62C595-2AA0-4F48-8A87-F285F67BDA78}" type="datetime1">
              <a:rPr lang="en-US" smtClean="0"/>
              <a:pPr/>
              <a:t>10/14/2020</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dirty="0"/>
              <a:t>Illinois Department of Employment Security </a:t>
            </a: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5EA1872-A97D-4F09-9280-1B7912577142}"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DA2856-2537-4AC1-8658-5B13718DD85F}" type="datetime1">
              <a:rPr lang="en-US" smtClean="0"/>
              <a:pPr/>
              <a:t>10/14/2020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Illinois Department of Employment Security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B0F03E-ACA1-4258-B77A-8022B1109B3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5.png"/><Relationship Id="rId5" Type="http://schemas.openxmlformats.org/officeDocument/2006/relationships/image" Target="../media/image4.gif"/><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ides.illinois.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ides.illinois.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p:cNvSpPr>
          <p:nvPr>
            <p:ph type="subTitle" idx="1"/>
          </p:nvPr>
        </p:nvSpPr>
        <p:spPr>
          <a:xfrm>
            <a:off x="304800" y="2819400"/>
            <a:ext cx="8534400" cy="3505200"/>
          </a:xfrm>
        </p:spPr>
        <p:txBody>
          <a:bodyPr>
            <a:normAutofit/>
          </a:bodyPr>
          <a:lstStyle/>
          <a:p>
            <a:pPr algn="l"/>
            <a:r>
              <a:rPr lang="en-US" sz="2000" b="0" cap="none" spc="0" dirty="0">
                <a:solidFill>
                  <a:schemeClr val="tx1"/>
                </a:solidFill>
              </a:rPr>
              <a:t>Unemployment insurance is a state-administered program designed to provide workers with financial assistance during temporary periods of involuntary unemployment or underemployment.</a:t>
            </a:r>
          </a:p>
          <a:p>
            <a:pPr algn="l"/>
            <a:endParaRPr lang="en-US" sz="2000" b="0" cap="none" spc="0" dirty="0"/>
          </a:p>
          <a:p>
            <a:pPr algn="l"/>
            <a:r>
              <a:rPr lang="en-US" sz="2000" b="0" cap="none" spc="0" dirty="0">
                <a:solidFill>
                  <a:schemeClr val="tx1"/>
                </a:solidFill>
              </a:rPr>
              <a:t>The Illinois Department of Employment Security (IDES) collects unemployment insurance taxes from the state's liable employers and returns those dollars to eligible Illinois workers as unemployment insurance benefits.  Workers do not “pay in” to the unemployment insurance system.</a:t>
            </a:r>
          </a:p>
        </p:txBody>
      </p:sp>
      <p:sp>
        <p:nvSpPr>
          <p:cNvPr id="2" name="Rectangle 1"/>
          <p:cNvSpPr>
            <a:spLocks noGrp="1"/>
          </p:cNvSpPr>
          <p:nvPr>
            <p:ph type="ctrTitle"/>
          </p:nvPr>
        </p:nvSpPr>
        <p:spPr>
          <a:xfrm>
            <a:off x="685800" y="381000"/>
            <a:ext cx="7772400" cy="1600200"/>
          </a:xfrm>
        </p:spPr>
        <p:txBody>
          <a:bodyPr>
            <a:normAutofit/>
          </a:bodyPr>
          <a:lstStyle/>
          <a:p>
            <a:r>
              <a:rPr lang="en-US" b="1" dirty="0"/>
              <a:t>Unemployment Insurance Benefits Overview</a:t>
            </a:r>
          </a:p>
        </p:txBody>
      </p:sp>
      <p:sp>
        <p:nvSpPr>
          <p:cNvPr id="4" name="Date Placeholder 3"/>
          <p:cNvSpPr>
            <a:spLocks noGrp="1"/>
          </p:cNvSpPr>
          <p:nvPr>
            <p:ph type="dt" sz="half" idx="10"/>
          </p:nvPr>
        </p:nvSpPr>
        <p:spPr/>
        <p:txBody>
          <a:bodyPr/>
          <a:lstStyle/>
          <a:p>
            <a:fld id="{77F26A4C-7590-4CFC-9914-EF6DC2DC8668}" type="datetime1">
              <a:rPr lang="en-US" smtClean="0"/>
              <a:pPr/>
              <a:t>10/14/2020</a:t>
            </a:fld>
            <a:endParaRPr lang="en-US" dirty="0"/>
          </a:p>
        </p:txBody>
      </p:sp>
      <p:sp>
        <p:nvSpPr>
          <p:cNvPr id="5" name="Slide Number Placeholder 4"/>
          <p:cNvSpPr>
            <a:spLocks noGrp="1"/>
          </p:cNvSpPr>
          <p:nvPr>
            <p:ph type="sldNum" sz="quarter" idx="12"/>
          </p:nvPr>
        </p:nvSpPr>
        <p:spPr/>
        <p:txBody>
          <a:bodyPr/>
          <a:lstStyle/>
          <a:p>
            <a:fld id="{45EA1872-A97D-4F09-9280-1B7912577142}" type="slidenum">
              <a:rPr lang="en-US" smtClean="0"/>
              <a:pPr/>
              <a:t>1</a:t>
            </a:fld>
            <a:endParaRPr lang="en-US" dirty="0"/>
          </a:p>
        </p:txBody>
      </p:sp>
      <p:sp>
        <p:nvSpPr>
          <p:cNvPr id="6" name="Footer Placeholder 5"/>
          <p:cNvSpPr>
            <a:spLocks noGrp="1"/>
          </p:cNvSpPr>
          <p:nvPr>
            <p:ph type="ftr" sz="quarter" idx="11"/>
          </p:nvPr>
        </p:nvSpPr>
        <p:spPr/>
        <p:txBody>
          <a:bodyPr/>
          <a:lstStyle/>
          <a:p>
            <a:r>
              <a:rPr lang="en-US" dirty="0"/>
              <a:t>Illinois Department of Employment Security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600" b="1" dirty="0">
                <a:solidFill>
                  <a:schemeClr val="tx1"/>
                </a:solidFill>
              </a:rPr>
            </a:br>
            <a:br>
              <a:rPr lang="en-US" sz="3600" b="1" dirty="0">
                <a:solidFill>
                  <a:schemeClr val="tx1"/>
                </a:solidFill>
              </a:rPr>
            </a:br>
            <a:br>
              <a:rPr lang="en-US" sz="3600" b="1" dirty="0">
                <a:solidFill>
                  <a:schemeClr val="tx1"/>
                </a:solidFill>
              </a:rPr>
            </a:br>
            <a:br>
              <a:rPr lang="en-US" sz="3600" b="1" dirty="0">
                <a:solidFill>
                  <a:schemeClr val="tx1"/>
                </a:solidFill>
              </a:rPr>
            </a:br>
            <a:br>
              <a:rPr lang="en-US" sz="3600" b="1" dirty="0">
                <a:solidFill>
                  <a:schemeClr val="tx1"/>
                </a:solidFill>
              </a:rPr>
            </a:br>
            <a:br>
              <a:rPr lang="en-US" sz="3600" b="1" dirty="0">
                <a:solidFill>
                  <a:schemeClr val="tx1"/>
                </a:solidFill>
              </a:rPr>
            </a:br>
            <a:br>
              <a:rPr lang="en-US" sz="3600" b="1" dirty="0">
                <a:solidFill>
                  <a:schemeClr val="tx1"/>
                </a:solidFill>
              </a:rPr>
            </a:br>
            <a:br>
              <a:rPr lang="en-US" sz="3600" b="1" dirty="0">
                <a:solidFill>
                  <a:schemeClr val="tx1"/>
                </a:solidFill>
              </a:rPr>
            </a:br>
            <a:br>
              <a:rPr lang="en-US" sz="3600" b="1" dirty="0">
                <a:solidFill>
                  <a:schemeClr val="tx1"/>
                </a:solidFill>
              </a:rPr>
            </a:br>
            <a:r>
              <a:rPr lang="en-US" sz="3700" b="1" dirty="0"/>
              <a:t>UI Finding Letter</a:t>
            </a:r>
          </a:p>
        </p:txBody>
      </p:sp>
      <p:sp>
        <p:nvSpPr>
          <p:cNvPr id="3" name="Date Placeholder 2"/>
          <p:cNvSpPr>
            <a:spLocks noGrp="1"/>
          </p:cNvSpPr>
          <p:nvPr>
            <p:ph type="dt" sz="half" idx="10"/>
          </p:nvPr>
        </p:nvSpPr>
        <p:spPr/>
        <p:txBody>
          <a:bodyPr/>
          <a:lstStyle/>
          <a:p>
            <a:fld id="{3751B759-C820-4DCB-85B4-CAEC78B44B4C}" type="datetime1">
              <a:rPr lang="en-US" smtClean="0"/>
              <a:pPr/>
              <a:t>10/14/2020</a:t>
            </a:fld>
            <a:endParaRPr lang="en-US" dirty="0"/>
          </a:p>
        </p:txBody>
      </p:sp>
      <p:sp>
        <p:nvSpPr>
          <p:cNvPr id="4" name="Footer Placeholder 3"/>
          <p:cNvSpPr>
            <a:spLocks noGrp="1"/>
          </p:cNvSpPr>
          <p:nvPr>
            <p:ph type="ftr" sz="quarter" idx="11"/>
          </p:nvPr>
        </p:nvSpPr>
        <p:spPr/>
        <p:txBody>
          <a:bodyPr/>
          <a:lstStyle/>
          <a:p>
            <a:r>
              <a:rPr lang="en-US"/>
              <a:t>Illinois Department of Employment Security </a:t>
            </a:r>
            <a:endParaRPr lang="en-US" dirty="0"/>
          </a:p>
        </p:txBody>
      </p:sp>
      <p:sp>
        <p:nvSpPr>
          <p:cNvPr id="5" name="Slide Number Placeholder 4"/>
          <p:cNvSpPr>
            <a:spLocks noGrp="1"/>
          </p:cNvSpPr>
          <p:nvPr>
            <p:ph type="sldNum" sz="quarter" idx="12"/>
          </p:nvPr>
        </p:nvSpPr>
        <p:spPr/>
        <p:txBody>
          <a:bodyPr/>
          <a:lstStyle/>
          <a:p>
            <a:fld id="{45EA1872-A97D-4F09-9280-1B7912577142}" type="slidenum">
              <a:rPr lang="en-US" smtClean="0"/>
              <a:pPr/>
              <a:t>10</a:t>
            </a:fld>
            <a:endParaRPr lang="en-US" dirty="0"/>
          </a:p>
        </p:txBody>
      </p:sp>
      <p:pic>
        <p:nvPicPr>
          <p:cNvPr id="7" name="Content Placeholder 6"/>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235390" y="1752600"/>
            <a:ext cx="5989579" cy="4071042"/>
          </a:xfrm>
          <a:prstGeom prst="rect">
            <a:avLst/>
          </a:prstGeom>
          <a:ln>
            <a:solidFill>
              <a:schemeClr val="tx1">
                <a:lumMod val="65000"/>
              </a:schemeClr>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9886" y="1540733"/>
            <a:ext cx="2582601" cy="3346622"/>
          </a:xfrm>
          <a:prstGeom prst="rect">
            <a:avLst/>
          </a:prstGeom>
          <a:ln>
            <a:solidFill>
              <a:schemeClr val="tx1">
                <a:lumMod val="65000"/>
              </a:schemeClr>
            </a:solidFill>
          </a:ln>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57363" y="4902200"/>
            <a:ext cx="2103120" cy="1051560"/>
          </a:xfrm>
          <a:prstGeom prst="rect">
            <a:avLst/>
          </a:prstGeom>
        </p:spPr>
      </p:pic>
    </p:spTree>
    <p:extLst>
      <p:ext uri="{BB962C8B-B14F-4D97-AF65-F5344CB8AC3E}">
        <p14:creationId xmlns:p14="http://schemas.microsoft.com/office/powerpoint/2010/main" val="34854032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Certifying for Benefits</a:t>
            </a:r>
            <a:endParaRPr lang="en-US" dirty="0"/>
          </a:p>
        </p:txBody>
      </p:sp>
      <p:sp>
        <p:nvSpPr>
          <p:cNvPr id="3" name="Content Placeholder 2"/>
          <p:cNvSpPr>
            <a:spLocks noGrp="1"/>
          </p:cNvSpPr>
          <p:nvPr>
            <p:ph sz="quarter" idx="1"/>
          </p:nvPr>
        </p:nvSpPr>
        <p:spPr>
          <a:xfrm>
            <a:off x="304800" y="1600200"/>
            <a:ext cx="8503920" cy="4572000"/>
          </a:xfrm>
        </p:spPr>
        <p:txBody>
          <a:bodyPr>
            <a:noAutofit/>
          </a:bodyPr>
          <a:lstStyle/>
          <a:p>
            <a:r>
              <a:rPr lang="en-US" sz="2600" dirty="0"/>
              <a:t>Once you file for unemployment insurance via the Internet, at a local IDES office, or calling the IDES Call Center you must then “certify” to your eligibility for benefits by Internet or telephone on the scheduled day </a:t>
            </a:r>
            <a:r>
              <a:rPr lang="en-US" sz="2600" b="1" dirty="0"/>
              <a:t>every two weeks </a:t>
            </a:r>
            <a:r>
              <a:rPr lang="en-US" sz="2600" dirty="0"/>
              <a:t>to IDES.</a:t>
            </a:r>
          </a:p>
          <a:p>
            <a:endParaRPr lang="en-US" sz="2600" dirty="0"/>
          </a:p>
          <a:p>
            <a:r>
              <a:rPr lang="en-US" sz="2600" dirty="0"/>
              <a:t>The first eligible week of benefits following an initial claim is referred to as a “waiting week.” Although you must certify and meet all eligibility requirements for the waiting week, </a:t>
            </a:r>
            <a:r>
              <a:rPr lang="en-US" sz="2600" u="sng" dirty="0"/>
              <a:t>you will not be paid for it</a:t>
            </a:r>
            <a:r>
              <a:rPr lang="en-US" sz="2600" dirty="0"/>
              <a:t>.</a:t>
            </a:r>
          </a:p>
        </p:txBody>
      </p:sp>
      <p:sp>
        <p:nvSpPr>
          <p:cNvPr id="4" name="Date Placeholder 3"/>
          <p:cNvSpPr>
            <a:spLocks noGrp="1"/>
          </p:cNvSpPr>
          <p:nvPr>
            <p:ph type="dt" sz="half" idx="10"/>
          </p:nvPr>
        </p:nvSpPr>
        <p:spPr/>
        <p:txBody>
          <a:bodyPr/>
          <a:lstStyle/>
          <a:p>
            <a:fld id="{0AB3E090-4B58-4298-86E2-BCD76311FC4A}" type="datetime1">
              <a:rPr lang="en-US" smtClean="0"/>
              <a:pPr/>
              <a:t>10/14/2020</a:t>
            </a:fld>
            <a:endParaRPr lang="en-US" dirty="0"/>
          </a:p>
        </p:txBody>
      </p:sp>
      <p:sp>
        <p:nvSpPr>
          <p:cNvPr id="5" name="Slide Number Placeholder 4"/>
          <p:cNvSpPr>
            <a:spLocks noGrp="1"/>
          </p:cNvSpPr>
          <p:nvPr>
            <p:ph type="sldNum" sz="quarter" idx="12"/>
          </p:nvPr>
        </p:nvSpPr>
        <p:spPr/>
        <p:txBody>
          <a:bodyPr/>
          <a:lstStyle/>
          <a:p>
            <a:fld id="{45EA1872-A97D-4F09-9280-1B7912577142}" type="slidenum">
              <a:rPr lang="en-US" smtClean="0"/>
              <a:pPr/>
              <a:t>11</a:t>
            </a:fld>
            <a:endParaRPr lang="en-US" dirty="0"/>
          </a:p>
        </p:txBody>
      </p:sp>
      <p:sp>
        <p:nvSpPr>
          <p:cNvPr id="6" name="Footer Placeholder 5"/>
          <p:cNvSpPr>
            <a:spLocks noGrp="1"/>
          </p:cNvSpPr>
          <p:nvPr>
            <p:ph type="ftr" sz="quarter" idx="11"/>
          </p:nvPr>
        </p:nvSpPr>
        <p:spPr/>
        <p:txBody>
          <a:bodyPr/>
          <a:lstStyle/>
          <a:p>
            <a:r>
              <a:rPr lang="en-US" dirty="0"/>
              <a:t>Illinois Department of Employment Security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Certifying for Benefits </a:t>
            </a:r>
            <a:r>
              <a:rPr lang="en-US" sz="1800" b="1" dirty="0"/>
              <a:t>Cont’d</a:t>
            </a:r>
            <a:endParaRPr lang="en-US" dirty="0"/>
          </a:p>
        </p:txBody>
      </p:sp>
      <p:sp>
        <p:nvSpPr>
          <p:cNvPr id="3" name="Content Placeholder 2"/>
          <p:cNvSpPr>
            <a:spLocks noGrp="1"/>
          </p:cNvSpPr>
          <p:nvPr>
            <p:ph sz="quarter" idx="1"/>
          </p:nvPr>
        </p:nvSpPr>
        <p:spPr>
          <a:xfrm>
            <a:off x="304800" y="1600200"/>
            <a:ext cx="8503920" cy="4572000"/>
          </a:xfrm>
        </p:spPr>
        <p:txBody>
          <a:bodyPr>
            <a:noAutofit/>
          </a:bodyPr>
          <a:lstStyle/>
          <a:p>
            <a:r>
              <a:rPr lang="en-US" sz="2400" dirty="0"/>
              <a:t>The best way to certify is via the Internet: </a:t>
            </a:r>
            <a:r>
              <a:rPr lang="en-US" sz="2600" dirty="0"/>
              <a:t>	</a:t>
            </a:r>
            <a:r>
              <a:rPr lang="en-US" sz="2400" b="1" dirty="0">
                <a:hlinkClick r:id="rId3"/>
              </a:rPr>
              <a:t>www.ides.illinois.gov</a:t>
            </a:r>
            <a:endParaRPr lang="en-US" sz="2400" b="1" dirty="0"/>
          </a:p>
          <a:p>
            <a:pPr lvl="1"/>
            <a:r>
              <a:rPr lang="en-US" sz="2000" dirty="0">
                <a:solidFill>
                  <a:schemeClr val="tx1"/>
                </a:solidFill>
              </a:rPr>
              <a:t>Select </a:t>
            </a:r>
            <a:r>
              <a:rPr lang="en-US" sz="2000" i="1" dirty="0">
                <a:solidFill>
                  <a:schemeClr val="tx1"/>
                </a:solidFill>
              </a:rPr>
              <a:t>Unemployment Insurance </a:t>
            </a:r>
            <a:r>
              <a:rPr lang="en-US" sz="2000" dirty="0">
                <a:solidFill>
                  <a:schemeClr val="tx1"/>
                </a:solidFill>
              </a:rPr>
              <a:t>under the </a:t>
            </a:r>
            <a:r>
              <a:rPr lang="en-US" sz="2000" i="1" dirty="0">
                <a:solidFill>
                  <a:schemeClr val="tx1"/>
                </a:solidFill>
              </a:rPr>
              <a:t>Individuals</a:t>
            </a:r>
            <a:r>
              <a:rPr lang="en-US" sz="2000" dirty="0">
                <a:solidFill>
                  <a:schemeClr val="tx1"/>
                </a:solidFill>
              </a:rPr>
              <a:t> tab, then choose </a:t>
            </a:r>
            <a:r>
              <a:rPr lang="en-US" sz="2000" b="1" i="1" dirty="0">
                <a:solidFill>
                  <a:schemeClr val="tx1"/>
                </a:solidFill>
              </a:rPr>
              <a:t>Certify for Weekly Benefits</a:t>
            </a:r>
          </a:p>
          <a:p>
            <a:pPr lvl="1"/>
            <a:endParaRPr lang="en-US" sz="2000" dirty="0">
              <a:solidFill>
                <a:schemeClr val="tx1"/>
              </a:solidFill>
            </a:endParaRPr>
          </a:p>
          <a:p>
            <a:r>
              <a:rPr lang="en-US" sz="2400" dirty="0"/>
              <a:t>You can also certify via Tele-Serve:</a:t>
            </a:r>
          </a:p>
          <a:p>
            <a:pPr lvl="1"/>
            <a:r>
              <a:rPr lang="en-US" sz="2000" b="1" dirty="0">
                <a:solidFill>
                  <a:schemeClr val="tx1"/>
                </a:solidFill>
              </a:rPr>
              <a:t>1-312-338-IDES (4337)</a:t>
            </a:r>
          </a:p>
          <a:p>
            <a:pPr lvl="1"/>
            <a:r>
              <a:rPr lang="en-US" sz="2000" dirty="0">
                <a:solidFill>
                  <a:schemeClr val="tx1"/>
                </a:solidFill>
              </a:rPr>
              <a:t>Available from 5:00 AM to 7:30 PM</a:t>
            </a:r>
          </a:p>
          <a:p>
            <a:endParaRPr lang="en-US" sz="2000" dirty="0"/>
          </a:p>
          <a:p>
            <a:r>
              <a:rPr lang="en-US" sz="2400" dirty="0"/>
              <a:t>If you have questions when certifying, call IDES Claimant Services Call Center at 1-800-244-5631</a:t>
            </a:r>
          </a:p>
        </p:txBody>
      </p:sp>
      <p:sp>
        <p:nvSpPr>
          <p:cNvPr id="4" name="Date Placeholder 3"/>
          <p:cNvSpPr>
            <a:spLocks noGrp="1"/>
          </p:cNvSpPr>
          <p:nvPr>
            <p:ph type="dt" sz="half" idx="10"/>
          </p:nvPr>
        </p:nvSpPr>
        <p:spPr/>
        <p:txBody>
          <a:bodyPr/>
          <a:lstStyle/>
          <a:p>
            <a:fld id="{0AB3E090-4B58-4298-86E2-BCD76311FC4A}" type="datetime1">
              <a:rPr lang="en-US" smtClean="0"/>
              <a:pPr/>
              <a:t>10/14/2020</a:t>
            </a:fld>
            <a:endParaRPr lang="en-US" dirty="0"/>
          </a:p>
        </p:txBody>
      </p:sp>
      <p:sp>
        <p:nvSpPr>
          <p:cNvPr id="5" name="Slide Number Placeholder 4"/>
          <p:cNvSpPr>
            <a:spLocks noGrp="1"/>
          </p:cNvSpPr>
          <p:nvPr>
            <p:ph type="sldNum" sz="quarter" idx="12"/>
          </p:nvPr>
        </p:nvSpPr>
        <p:spPr/>
        <p:txBody>
          <a:bodyPr/>
          <a:lstStyle/>
          <a:p>
            <a:fld id="{45EA1872-A97D-4F09-9280-1B7912577142}" type="slidenum">
              <a:rPr lang="en-US" smtClean="0"/>
              <a:pPr/>
              <a:t>12</a:t>
            </a:fld>
            <a:endParaRPr lang="en-US" dirty="0"/>
          </a:p>
        </p:txBody>
      </p:sp>
      <p:sp>
        <p:nvSpPr>
          <p:cNvPr id="6" name="Footer Placeholder 5"/>
          <p:cNvSpPr>
            <a:spLocks noGrp="1"/>
          </p:cNvSpPr>
          <p:nvPr>
            <p:ph type="ftr" sz="quarter" idx="11"/>
          </p:nvPr>
        </p:nvSpPr>
        <p:spPr/>
        <p:txBody>
          <a:bodyPr/>
          <a:lstStyle/>
          <a:p>
            <a:r>
              <a:rPr lang="en-US" dirty="0"/>
              <a:t>Illinois Department of Employment Security </a:t>
            </a:r>
          </a:p>
        </p:txBody>
      </p:sp>
    </p:spTree>
    <p:extLst>
      <p:ext uri="{BB962C8B-B14F-4D97-AF65-F5344CB8AC3E}">
        <p14:creationId xmlns:p14="http://schemas.microsoft.com/office/powerpoint/2010/main" val="2429272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384048"/>
            <a:ext cx="8534400" cy="758952"/>
          </a:xfrm>
        </p:spPr>
        <p:txBody>
          <a:bodyPr>
            <a:noAutofit/>
          </a:bodyPr>
          <a:lstStyle/>
          <a:p>
            <a:r>
              <a:rPr lang="en-US" sz="2800" b="1" dirty="0"/>
              <a:t>File your claim on-line at </a:t>
            </a:r>
            <a:br>
              <a:rPr lang="en-US" sz="3200" b="1" dirty="0"/>
            </a:br>
            <a:r>
              <a:rPr lang="en-US" sz="3200" b="1" dirty="0"/>
              <a:t>www.IDES.Illinois.gov</a:t>
            </a:r>
          </a:p>
        </p:txBody>
      </p:sp>
      <p:sp>
        <p:nvSpPr>
          <p:cNvPr id="3" name="Date Placeholder 2"/>
          <p:cNvSpPr>
            <a:spLocks noGrp="1"/>
          </p:cNvSpPr>
          <p:nvPr>
            <p:ph type="dt" sz="half" idx="10"/>
          </p:nvPr>
        </p:nvSpPr>
        <p:spPr/>
        <p:txBody>
          <a:bodyPr/>
          <a:lstStyle/>
          <a:p>
            <a:fld id="{3751B759-C820-4DCB-85B4-CAEC78B44B4C}" type="datetime1">
              <a:rPr lang="en-US" smtClean="0"/>
              <a:pPr/>
              <a:t>10/14/2020</a:t>
            </a:fld>
            <a:endParaRPr lang="en-US" dirty="0"/>
          </a:p>
        </p:txBody>
      </p:sp>
      <p:sp>
        <p:nvSpPr>
          <p:cNvPr id="4" name="Footer Placeholder 3"/>
          <p:cNvSpPr>
            <a:spLocks noGrp="1"/>
          </p:cNvSpPr>
          <p:nvPr>
            <p:ph type="ftr" sz="quarter" idx="11"/>
          </p:nvPr>
        </p:nvSpPr>
        <p:spPr/>
        <p:txBody>
          <a:bodyPr/>
          <a:lstStyle/>
          <a:p>
            <a:r>
              <a:rPr lang="en-US"/>
              <a:t>Illinois Department of Employment Security </a:t>
            </a:r>
            <a:endParaRPr lang="en-US" dirty="0"/>
          </a:p>
        </p:txBody>
      </p:sp>
      <p:sp>
        <p:nvSpPr>
          <p:cNvPr id="5" name="Slide Number Placeholder 4"/>
          <p:cNvSpPr>
            <a:spLocks noGrp="1"/>
          </p:cNvSpPr>
          <p:nvPr>
            <p:ph type="sldNum" sz="quarter" idx="12"/>
          </p:nvPr>
        </p:nvSpPr>
        <p:spPr/>
        <p:txBody>
          <a:bodyPr/>
          <a:lstStyle/>
          <a:p>
            <a:fld id="{45EA1872-A97D-4F09-9280-1B7912577142}" type="slidenum">
              <a:rPr lang="en-US" smtClean="0"/>
              <a:pPr/>
              <a:t>13</a:t>
            </a:fld>
            <a:endParaRPr lang="en-US" dirty="0"/>
          </a:p>
        </p:txBody>
      </p:sp>
      <p:pic>
        <p:nvPicPr>
          <p:cNvPr id="7"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883696" y="1527175"/>
            <a:ext cx="534009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3150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File a claim or certify for weeks on-line</a:t>
            </a:r>
          </a:p>
        </p:txBody>
      </p:sp>
      <p:sp>
        <p:nvSpPr>
          <p:cNvPr id="3" name="Date Placeholder 2"/>
          <p:cNvSpPr>
            <a:spLocks noGrp="1"/>
          </p:cNvSpPr>
          <p:nvPr>
            <p:ph type="dt" sz="half" idx="10"/>
          </p:nvPr>
        </p:nvSpPr>
        <p:spPr/>
        <p:txBody>
          <a:bodyPr/>
          <a:lstStyle/>
          <a:p>
            <a:fld id="{3751B759-C820-4DCB-85B4-CAEC78B44B4C}" type="datetime1">
              <a:rPr lang="en-US" smtClean="0"/>
              <a:pPr/>
              <a:t>10/14/2020</a:t>
            </a:fld>
            <a:endParaRPr lang="en-US" dirty="0"/>
          </a:p>
        </p:txBody>
      </p:sp>
      <p:sp>
        <p:nvSpPr>
          <p:cNvPr id="4" name="Footer Placeholder 3"/>
          <p:cNvSpPr>
            <a:spLocks noGrp="1"/>
          </p:cNvSpPr>
          <p:nvPr>
            <p:ph type="ftr" sz="quarter" idx="11"/>
          </p:nvPr>
        </p:nvSpPr>
        <p:spPr/>
        <p:txBody>
          <a:bodyPr/>
          <a:lstStyle/>
          <a:p>
            <a:r>
              <a:rPr lang="en-US"/>
              <a:t>Illinois Department of Employment Security </a:t>
            </a:r>
            <a:endParaRPr lang="en-US" dirty="0"/>
          </a:p>
        </p:txBody>
      </p:sp>
      <p:sp>
        <p:nvSpPr>
          <p:cNvPr id="5" name="Slide Number Placeholder 4"/>
          <p:cNvSpPr>
            <a:spLocks noGrp="1"/>
          </p:cNvSpPr>
          <p:nvPr>
            <p:ph type="sldNum" sz="quarter" idx="12"/>
          </p:nvPr>
        </p:nvSpPr>
        <p:spPr/>
        <p:txBody>
          <a:bodyPr/>
          <a:lstStyle/>
          <a:p>
            <a:fld id="{45EA1872-A97D-4F09-9280-1B7912577142}" type="slidenum">
              <a:rPr lang="en-US" smtClean="0"/>
              <a:pPr/>
              <a:t>14</a:t>
            </a:fld>
            <a:endParaRPr lang="en-US" dirty="0"/>
          </a:p>
        </p:txBody>
      </p:sp>
      <p:pic>
        <p:nvPicPr>
          <p:cNvPr id="7"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370785" y="1527175"/>
            <a:ext cx="6365917"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9138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Non-Monetary Eligibility Requirements</a:t>
            </a:r>
            <a:endParaRPr lang="en-US" dirty="0"/>
          </a:p>
        </p:txBody>
      </p:sp>
      <p:sp>
        <p:nvSpPr>
          <p:cNvPr id="3" name="Date Placeholder 2"/>
          <p:cNvSpPr>
            <a:spLocks noGrp="1"/>
          </p:cNvSpPr>
          <p:nvPr>
            <p:ph type="dt" sz="half" idx="10"/>
          </p:nvPr>
        </p:nvSpPr>
        <p:spPr/>
        <p:txBody>
          <a:bodyPr/>
          <a:lstStyle/>
          <a:p>
            <a:fld id="{3751B759-C820-4DCB-85B4-CAEC78B44B4C}" type="datetime1">
              <a:rPr lang="en-US" smtClean="0"/>
              <a:pPr/>
              <a:t>10/14/2020</a:t>
            </a:fld>
            <a:endParaRPr lang="en-US" dirty="0"/>
          </a:p>
        </p:txBody>
      </p:sp>
      <p:sp>
        <p:nvSpPr>
          <p:cNvPr id="4" name="Footer Placeholder 3"/>
          <p:cNvSpPr>
            <a:spLocks noGrp="1"/>
          </p:cNvSpPr>
          <p:nvPr>
            <p:ph type="ftr" sz="quarter" idx="11"/>
          </p:nvPr>
        </p:nvSpPr>
        <p:spPr/>
        <p:txBody>
          <a:bodyPr/>
          <a:lstStyle/>
          <a:p>
            <a:r>
              <a:rPr lang="en-US"/>
              <a:t>Illinois Department of Employment Security </a:t>
            </a:r>
            <a:endParaRPr lang="en-US" dirty="0"/>
          </a:p>
        </p:txBody>
      </p:sp>
      <p:sp>
        <p:nvSpPr>
          <p:cNvPr id="5" name="Slide Number Placeholder 4"/>
          <p:cNvSpPr>
            <a:spLocks noGrp="1"/>
          </p:cNvSpPr>
          <p:nvPr>
            <p:ph type="sldNum" sz="quarter" idx="12"/>
          </p:nvPr>
        </p:nvSpPr>
        <p:spPr/>
        <p:txBody>
          <a:bodyPr/>
          <a:lstStyle/>
          <a:p>
            <a:fld id="{45EA1872-A97D-4F09-9280-1B7912577142}" type="slidenum">
              <a:rPr lang="en-US" smtClean="0">
                <a:solidFill>
                  <a:srgbClr val="8CADAE">
                    <a:shade val="75000"/>
                  </a:srgbClr>
                </a:solidFill>
              </a:rPr>
              <a:pPr/>
              <a:t>15</a:t>
            </a:fld>
            <a:endParaRPr lang="en-US" dirty="0">
              <a:solidFill>
                <a:srgbClr val="8CADAE">
                  <a:shade val="75000"/>
                </a:srgbClr>
              </a:solidFill>
            </a:endParaRPr>
          </a:p>
        </p:txBody>
      </p:sp>
      <p:sp>
        <p:nvSpPr>
          <p:cNvPr id="6" name="Content Placeholder 5"/>
          <p:cNvSpPr>
            <a:spLocks noGrp="1"/>
          </p:cNvSpPr>
          <p:nvPr>
            <p:ph sz="quarter" idx="1"/>
          </p:nvPr>
        </p:nvSpPr>
        <p:spPr>
          <a:xfrm>
            <a:off x="301752" y="1447800"/>
            <a:ext cx="8503920" cy="4572000"/>
          </a:xfrm>
        </p:spPr>
        <p:txBody>
          <a:bodyPr>
            <a:normAutofit fontScale="92500" lnSpcReduction="10000"/>
          </a:bodyPr>
          <a:lstStyle/>
          <a:p>
            <a:pPr>
              <a:lnSpc>
                <a:spcPct val="150000"/>
              </a:lnSpc>
            </a:pPr>
            <a:endParaRPr lang="en-US" sz="1000" dirty="0"/>
          </a:p>
          <a:p>
            <a:pPr>
              <a:lnSpc>
                <a:spcPct val="150000"/>
              </a:lnSpc>
            </a:pPr>
            <a:r>
              <a:rPr lang="en-US" dirty="0"/>
              <a:t>You must be involuntarily unemployed or underemployed.</a:t>
            </a:r>
          </a:p>
          <a:p>
            <a:pPr>
              <a:lnSpc>
                <a:spcPct val="150000"/>
              </a:lnSpc>
            </a:pPr>
            <a:r>
              <a:rPr lang="en-US" dirty="0"/>
              <a:t>You must be </a:t>
            </a:r>
            <a:r>
              <a:rPr lang="en-US" u="sng" dirty="0"/>
              <a:t>able, available and actively seeking</a:t>
            </a:r>
            <a:r>
              <a:rPr lang="en-US" dirty="0"/>
              <a:t> work.</a:t>
            </a:r>
          </a:p>
          <a:p>
            <a:pPr>
              <a:lnSpc>
                <a:spcPct val="150000"/>
              </a:lnSpc>
            </a:pPr>
            <a:r>
              <a:rPr lang="en-US" dirty="0"/>
              <a:t>You must complete your registration and create a resume in Illinois JobLink.com.</a:t>
            </a:r>
            <a:endParaRPr lang="en-US" b="1" dirty="0"/>
          </a:p>
          <a:p>
            <a:pPr>
              <a:lnSpc>
                <a:spcPct val="150000"/>
              </a:lnSpc>
            </a:pPr>
            <a:r>
              <a:rPr lang="en-US" dirty="0"/>
              <a:t>You must serve one unpaid </a:t>
            </a:r>
            <a:r>
              <a:rPr lang="en-US" u="sng" dirty="0"/>
              <a:t>waiting week</a:t>
            </a:r>
            <a:r>
              <a:rPr lang="en-US" dirty="0"/>
              <a:t>.</a:t>
            </a:r>
          </a:p>
          <a:p>
            <a:pPr>
              <a:lnSpc>
                <a:spcPct val="150000"/>
              </a:lnSpc>
            </a:pPr>
            <a:r>
              <a:rPr lang="en-US" dirty="0"/>
              <a:t>You must </a:t>
            </a:r>
            <a:r>
              <a:rPr lang="en-US" u="sng" dirty="0"/>
              <a:t>certify</a:t>
            </a:r>
            <a:r>
              <a:rPr lang="en-US" dirty="0"/>
              <a:t> every two weeks. </a:t>
            </a:r>
          </a:p>
          <a:p>
            <a:pPr>
              <a:lnSpc>
                <a:spcPct val="150000"/>
              </a:lnSpc>
              <a:buNone/>
            </a:pPr>
            <a:endParaRPr lang="en-US" dirty="0"/>
          </a:p>
        </p:txBody>
      </p:sp>
    </p:spTree>
    <p:extLst>
      <p:ext uri="{BB962C8B-B14F-4D97-AF65-F5344CB8AC3E}">
        <p14:creationId xmlns:p14="http://schemas.microsoft.com/office/powerpoint/2010/main" val="3461846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62000"/>
          </a:xfrm>
        </p:spPr>
        <p:txBody>
          <a:bodyPr>
            <a:normAutofit fontScale="90000"/>
          </a:bodyPr>
          <a:lstStyle/>
          <a:p>
            <a:r>
              <a:rPr lang="en-US" b="1" dirty="0"/>
              <a:t>Able, Available &amp; Actively Seeking Work</a:t>
            </a:r>
            <a:endParaRPr lang="en-US" dirty="0"/>
          </a:p>
        </p:txBody>
      </p:sp>
      <p:sp>
        <p:nvSpPr>
          <p:cNvPr id="3" name="Content Placeholder 2"/>
          <p:cNvSpPr>
            <a:spLocks noGrp="1"/>
          </p:cNvSpPr>
          <p:nvPr>
            <p:ph sz="quarter" idx="1"/>
          </p:nvPr>
        </p:nvSpPr>
        <p:spPr>
          <a:xfrm>
            <a:off x="304800" y="1524000"/>
            <a:ext cx="8503920" cy="4495800"/>
          </a:xfrm>
        </p:spPr>
        <p:txBody>
          <a:bodyPr>
            <a:noAutofit/>
          </a:bodyPr>
          <a:lstStyle/>
          <a:p>
            <a:r>
              <a:rPr lang="en-US" sz="2300" dirty="0"/>
              <a:t>During each week, you must be willing, ready and able to accept a suitable job; you must be </a:t>
            </a:r>
            <a:r>
              <a:rPr lang="en-US" sz="2300" u="sng" dirty="0"/>
              <a:t>able</a:t>
            </a:r>
            <a:r>
              <a:rPr lang="en-US" sz="2300" dirty="0"/>
              <a:t> to, and </a:t>
            </a:r>
            <a:r>
              <a:rPr lang="en-US" sz="2300" u="sng" dirty="0"/>
              <a:t>available</a:t>
            </a:r>
            <a:r>
              <a:rPr lang="en-US" sz="2300" dirty="0"/>
              <a:t> for work. </a:t>
            </a:r>
          </a:p>
          <a:p>
            <a:endParaRPr lang="en-US" sz="2300" dirty="0"/>
          </a:p>
          <a:p>
            <a:r>
              <a:rPr lang="en-US" sz="2300" dirty="0"/>
              <a:t>Report any unavailable days when you certify.  Unavailable days include days that you are away on vacation or days you must stay at home to care for a sick child, for example. </a:t>
            </a:r>
          </a:p>
          <a:p>
            <a:endParaRPr lang="en-US" sz="2300" dirty="0"/>
          </a:p>
          <a:p>
            <a:r>
              <a:rPr lang="en-US" sz="2300" dirty="0"/>
              <a:t>The law states that you must be </a:t>
            </a:r>
            <a:r>
              <a:rPr lang="en-US" sz="2300" u="sng" dirty="0"/>
              <a:t>actively seeking</a:t>
            </a:r>
            <a:r>
              <a:rPr lang="en-US" sz="2300" dirty="0"/>
              <a:t> work on your own initiative. Keep a log of your job search activities for every week in which you claim benefits. If your eligibility is challenged, you may be required to produce that document.</a:t>
            </a:r>
          </a:p>
        </p:txBody>
      </p:sp>
      <p:sp>
        <p:nvSpPr>
          <p:cNvPr id="4" name="Date Placeholder 3"/>
          <p:cNvSpPr>
            <a:spLocks noGrp="1"/>
          </p:cNvSpPr>
          <p:nvPr>
            <p:ph type="dt" sz="half" idx="10"/>
          </p:nvPr>
        </p:nvSpPr>
        <p:spPr/>
        <p:txBody>
          <a:bodyPr/>
          <a:lstStyle/>
          <a:p>
            <a:fld id="{4BD9DAC2-E72D-47A3-B422-2A5DA068D82A}" type="datetime1">
              <a:rPr lang="en-US" smtClean="0"/>
              <a:pPr/>
              <a:t>10/14/2020</a:t>
            </a:fld>
            <a:endParaRPr lang="en-US" dirty="0"/>
          </a:p>
        </p:txBody>
      </p:sp>
      <p:sp>
        <p:nvSpPr>
          <p:cNvPr id="5" name="Slide Number Placeholder 4"/>
          <p:cNvSpPr>
            <a:spLocks noGrp="1"/>
          </p:cNvSpPr>
          <p:nvPr>
            <p:ph type="sldNum" sz="quarter" idx="12"/>
          </p:nvPr>
        </p:nvSpPr>
        <p:spPr/>
        <p:txBody>
          <a:bodyPr/>
          <a:lstStyle/>
          <a:p>
            <a:fld id="{45EA1872-A97D-4F09-9280-1B7912577142}" type="slidenum">
              <a:rPr lang="en-US" smtClean="0"/>
              <a:pPr/>
              <a:t>16</a:t>
            </a:fld>
            <a:endParaRPr lang="en-US" dirty="0"/>
          </a:p>
        </p:txBody>
      </p:sp>
      <p:sp>
        <p:nvSpPr>
          <p:cNvPr id="6" name="Footer Placeholder 5"/>
          <p:cNvSpPr>
            <a:spLocks noGrp="1"/>
          </p:cNvSpPr>
          <p:nvPr>
            <p:ph type="ftr" sz="quarter" idx="11"/>
          </p:nvPr>
        </p:nvSpPr>
        <p:spPr/>
        <p:txBody>
          <a:bodyPr/>
          <a:lstStyle/>
          <a:p>
            <a:r>
              <a:rPr lang="en-US" dirty="0"/>
              <a:t>Illinois Department of Employment Security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62000"/>
          </a:xfrm>
        </p:spPr>
        <p:txBody>
          <a:bodyPr>
            <a:normAutofit fontScale="90000"/>
          </a:bodyPr>
          <a:lstStyle/>
          <a:p>
            <a:r>
              <a:rPr lang="en-US" b="1" dirty="0"/>
              <a:t>Able, Available &amp; Actively Seeking Work </a:t>
            </a:r>
            <a:r>
              <a:rPr lang="en-US" sz="2000" b="1" dirty="0"/>
              <a:t>Cont’d</a:t>
            </a:r>
            <a:endParaRPr lang="en-US" sz="2000" dirty="0"/>
          </a:p>
        </p:txBody>
      </p:sp>
      <p:sp>
        <p:nvSpPr>
          <p:cNvPr id="3" name="Content Placeholder 2"/>
          <p:cNvSpPr>
            <a:spLocks noGrp="1"/>
          </p:cNvSpPr>
          <p:nvPr>
            <p:ph sz="quarter" idx="1"/>
          </p:nvPr>
        </p:nvSpPr>
        <p:spPr>
          <a:xfrm>
            <a:off x="301752" y="1752600"/>
            <a:ext cx="8503920" cy="4495800"/>
          </a:xfrm>
        </p:spPr>
        <p:txBody>
          <a:bodyPr>
            <a:noAutofit/>
          </a:bodyPr>
          <a:lstStyle/>
          <a:p>
            <a:r>
              <a:rPr lang="en-US" sz="2600" dirty="0"/>
              <a:t>Save your written records documenting your work search for any week being claimed until one year has passed from the end of that week.  </a:t>
            </a:r>
          </a:p>
          <a:p>
            <a:endParaRPr lang="en-US" sz="2600" dirty="0"/>
          </a:p>
          <a:p>
            <a:r>
              <a:rPr lang="en-US" sz="2600" dirty="0"/>
              <a:t>A work search form is available on our web site. If you apply in person you will receive a work search form from the local office personnel.</a:t>
            </a:r>
          </a:p>
        </p:txBody>
      </p:sp>
      <p:sp>
        <p:nvSpPr>
          <p:cNvPr id="4" name="Date Placeholder 3"/>
          <p:cNvSpPr>
            <a:spLocks noGrp="1"/>
          </p:cNvSpPr>
          <p:nvPr>
            <p:ph type="dt" sz="half" idx="10"/>
          </p:nvPr>
        </p:nvSpPr>
        <p:spPr/>
        <p:txBody>
          <a:bodyPr/>
          <a:lstStyle/>
          <a:p>
            <a:fld id="{4BD9DAC2-E72D-47A3-B422-2A5DA068D82A}" type="datetime1">
              <a:rPr lang="en-US" smtClean="0"/>
              <a:pPr/>
              <a:t>10/14/2020</a:t>
            </a:fld>
            <a:endParaRPr lang="en-US" dirty="0"/>
          </a:p>
        </p:txBody>
      </p:sp>
      <p:sp>
        <p:nvSpPr>
          <p:cNvPr id="5" name="Slide Number Placeholder 4"/>
          <p:cNvSpPr>
            <a:spLocks noGrp="1"/>
          </p:cNvSpPr>
          <p:nvPr>
            <p:ph type="sldNum" sz="quarter" idx="12"/>
          </p:nvPr>
        </p:nvSpPr>
        <p:spPr/>
        <p:txBody>
          <a:bodyPr/>
          <a:lstStyle/>
          <a:p>
            <a:fld id="{45EA1872-A97D-4F09-9280-1B7912577142}" type="slidenum">
              <a:rPr lang="en-US" smtClean="0"/>
              <a:pPr/>
              <a:t>17</a:t>
            </a:fld>
            <a:endParaRPr lang="en-US" dirty="0"/>
          </a:p>
        </p:txBody>
      </p:sp>
      <p:sp>
        <p:nvSpPr>
          <p:cNvPr id="6" name="Footer Placeholder 5"/>
          <p:cNvSpPr>
            <a:spLocks noGrp="1"/>
          </p:cNvSpPr>
          <p:nvPr>
            <p:ph type="ftr" sz="quarter" idx="11"/>
          </p:nvPr>
        </p:nvSpPr>
        <p:spPr/>
        <p:txBody>
          <a:bodyPr/>
          <a:lstStyle/>
          <a:p>
            <a:r>
              <a:rPr lang="en-US" dirty="0"/>
              <a:t>Illinois Department of Employment Security </a:t>
            </a:r>
          </a:p>
        </p:txBody>
      </p:sp>
      <p:sp>
        <p:nvSpPr>
          <p:cNvPr id="7" name="Explosion 2 6"/>
          <p:cNvSpPr/>
          <p:nvPr/>
        </p:nvSpPr>
        <p:spPr>
          <a:xfrm>
            <a:off x="5791200" y="4343400"/>
            <a:ext cx="2971800" cy="21336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Georgia" panose="02040502050405020303" pitchFamily="18" charset="0"/>
              </a:rPr>
              <a:t>Tip:  Enter your work search on IJL!  </a:t>
            </a:r>
          </a:p>
        </p:txBody>
      </p:sp>
    </p:spTree>
    <p:extLst>
      <p:ext uri="{BB962C8B-B14F-4D97-AF65-F5344CB8AC3E}">
        <p14:creationId xmlns:p14="http://schemas.microsoft.com/office/powerpoint/2010/main" val="239201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Keep Your Work Search Record</a:t>
            </a:r>
          </a:p>
        </p:txBody>
      </p:sp>
      <p:sp>
        <p:nvSpPr>
          <p:cNvPr id="3" name="Date Placeholder 2"/>
          <p:cNvSpPr>
            <a:spLocks noGrp="1"/>
          </p:cNvSpPr>
          <p:nvPr>
            <p:ph type="dt" sz="half" idx="10"/>
          </p:nvPr>
        </p:nvSpPr>
        <p:spPr/>
        <p:txBody>
          <a:bodyPr/>
          <a:lstStyle/>
          <a:p>
            <a:fld id="{3751B759-C820-4DCB-85B4-CAEC78B44B4C}" type="datetime1">
              <a:rPr lang="en-US" smtClean="0"/>
              <a:pPr/>
              <a:t>10/14/2020</a:t>
            </a:fld>
            <a:endParaRPr lang="en-US" dirty="0"/>
          </a:p>
        </p:txBody>
      </p:sp>
      <p:sp>
        <p:nvSpPr>
          <p:cNvPr id="4" name="Footer Placeholder 3"/>
          <p:cNvSpPr>
            <a:spLocks noGrp="1"/>
          </p:cNvSpPr>
          <p:nvPr>
            <p:ph type="ftr" sz="quarter" idx="11"/>
          </p:nvPr>
        </p:nvSpPr>
        <p:spPr/>
        <p:txBody>
          <a:bodyPr/>
          <a:lstStyle/>
          <a:p>
            <a:r>
              <a:rPr lang="en-US"/>
              <a:t>Illinois Department of Employment Security </a:t>
            </a:r>
            <a:endParaRPr lang="en-US" dirty="0"/>
          </a:p>
        </p:txBody>
      </p:sp>
      <p:sp>
        <p:nvSpPr>
          <p:cNvPr id="5" name="Slide Number Placeholder 4"/>
          <p:cNvSpPr>
            <a:spLocks noGrp="1"/>
          </p:cNvSpPr>
          <p:nvPr>
            <p:ph type="sldNum" sz="quarter" idx="12"/>
          </p:nvPr>
        </p:nvSpPr>
        <p:spPr/>
        <p:txBody>
          <a:bodyPr/>
          <a:lstStyle/>
          <a:p>
            <a:fld id="{45EA1872-A97D-4F09-9280-1B7912577142}" type="slidenum">
              <a:rPr lang="en-US" smtClean="0"/>
              <a:pPr/>
              <a:t>18</a:t>
            </a:fld>
            <a:endParaRPr lang="en-US" dirty="0"/>
          </a:p>
        </p:txBody>
      </p:sp>
      <p:pic>
        <p:nvPicPr>
          <p:cNvPr id="7"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1882336" y="1527175"/>
            <a:ext cx="5342816"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4134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Partial Benefits for Part-Time Work</a:t>
            </a:r>
            <a:endParaRPr lang="en-US" b="1" dirty="0"/>
          </a:p>
        </p:txBody>
      </p:sp>
      <p:sp>
        <p:nvSpPr>
          <p:cNvPr id="3" name="Content Placeholder 2"/>
          <p:cNvSpPr>
            <a:spLocks noGrp="1"/>
          </p:cNvSpPr>
          <p:nvPr>
            <p:ph sz="quarter" idx="1"/>
          </p:nvPr>
        </p:nvSpPr>
        <p:spPr>
          <a:xfrm>
            <a:off x="304800" y="1752600"/>
            <a:ext cx="8503920" cy="4422648"/>
          </a:xfrm>
        </p:spPr>
        <p:txBody>
          <a:bodyPr>
            <a:normAutofit/>
          </a:bodyPr>
          <a:lstStyle/>
          <a:p>
            <a:r>
              <a:rPr lang="en-US" sz="2400" dirty="0"/>
              <a:t>You may claim partial benefits for a week even if you find part-time work. You must report earnings from part-time work when you certify.  Report gross wages in the week earned, not received.</a:t>
            </a:r>
          </a:p>
          <a:p>
            <a:endParaRPr lang="en-US" sz="2400" dirty="0"/>
          </a:p>
          <a:p>
            <a:r>
              <a:rPr lang="en-US" sz="2400" dirty="0"/>
              <a:t>Earnings in excess of 50% of your individual weekly benefit amount, but still less than your weekly benefit amount (not including dependency allowance), are deducted from your weekly benefit amount resulting in partial benefits.</a:t>
            </a:r>
          </a:p>
        </p:txBody>
      </p:sp>
      <p:sp>
        <p:nvSpPr>
          <p:cNvPr id="4" name="Date Placeholder 3"/>
          <p:cNvSpPr>
            <a:spLocks noGrp="1"/>
          </p:cNvSpPr>
          <p:nvPr>
            <p:ph type="dt" sz="half" idx="10"/>
          </p:nvPr>
        </p:nvSpPr>
        <p:spPr/>
        <p:txBody>
          <a:bodyPr/>
          <a:lstStyle/>
          <a:p>
            <a:fld id="{D663B718-542F-4061-A3D9-C547D957F536}" type="datetime1">
              <a:rPr lang="en-US" smtClean="0"/>
              <a:pPr/>
              <a:t>10/14/2020</a:t>
            </a:fld>
            <a:endParaRPr lang="en-US" dirty="0"/>
          </a:p>
        </p:txBody>
      </p:sp>
      <p:sp>
        <p:nvSpPr>
          <p:cNvPr id="5" name="Slide Number Placeholder 4"/>
          <p:cNvSpPr>
            <a:spLocks noGrp="1"/>
          </p:cNvSpPr>
          <p:nvPr>
            <p:ph type="sldNum" sz="quarter" idx="12"/>
          </p:nvPr>
        </p:nvSpPr>
        <p:spPr/>
        <p:txBody>
          <a:bodyPr/>
          <a:lstStyle/>
          <a:p>
            <a:fld id="{45EA1872-A97D-4F09-9280-1B7912577142}" type="slidenum">
              <a:rPr lang="en-US" smtClean="0"/>
              <a:pPr/>
              <a:t>19</a:t>
            </a:fld>
            <a:endParaRPr lang="en-US" dirty="0"/>
          </a:p>
        </p:txBody>
      </p:sp>
      <p:sp>
        <p:nvSpPr>
          <p:cNvPr id="6" name="Footer Placeholder 5"/>
          <p:cNvSpPr>
            <a:spLocks noGrp="1"/>
          </p:cNvSpPr>
          <p:nvPr>
            <p:ph type="ftr" sz="quarter" idx="11"/>
          </p:nvPr>
        </p:nvSpPr>
        <p:spPr/>
        <p:txBody>
          <a:bodyPr/>
          <a:lstStyle/>
          <a:p>
            <a:r>
              <a:rPr lang="en-US" dirty="0"/>
              <a:t>Illinois Department of Employment Security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Monetary Eligibility Requirements</a:t>
            </a:r>
          </a:p>
        </p:txBody>
      </p:sp>
      <p:sp>
        <p:nvSpPr>
          <p:cNvPr id="3" name="Content Placeholder 2"/>
          <p:cNvSpPr>
            <a:spLocks noGrp="1"/>
          </p:cNvSpPr>
          <p:nvPr>
            <p:ph sz="quarter" idx="1"/>
          </p:nvPr>
        </p:nvSpPr>
        <p:spPr>
          <a:xfrm>
            <a:off x="301752" y="1527048"/>
            <a:ext cx="8503920" cy="4416552"/>
          </a:xfrm>
        </p:spPr>
        <p:txBody>
          <a:bodyPr>
            <a:normAutofit/>
          </a:bodyPr>
          <a:lstStyle/>
          <a:p>
            <a:endParaRPr lang="en-US" dirty="0"/>
          </a:p>
          <a:p>
            <a:r>
              <a:rPr lang="en-US" sz="2800" dirty="0"/>
              <a:t>You must have been paid $1,600 or more in wages during your base period for insured work.</a:t>
            </a:r>
          </a:p>
          <a:p>
            <a:endParaRPr lang="en-US" sz="2800" dirty="0"/>
          </a:p>
          <a:p>
            <a:r>
              <a:rPr lang="en-US" sz="2800" dirty="0"/>
              <a:t>At least $440 of your </a:t>
            </a:r>
            <a:r>
              <a:rPr lang="en-US" sz="2800" u="sng" dirty="0"/>
              <a:t>base period</a:t>
            </a:r>
            <a:r>
              <a:rPr lang="en-US" sz="2800" dirty="0"/>
              <a:t> wages were paid outside the calendar quarter in which your wages were highest. </a:t>
            </a:r>
          </a:p>
        </p:txBody>
      </p:sp>
      <p:sp>
        <p:nvSpPr>
          <p:cNvPr id="4" name="Date Placeholder 3"/>
          <p:cNvSpPr>
            <a:spLocks noGrp="1"/>
          </p:cNvSpPr>
          <p:nvPr>
            <p:ph type="dt" sz="half" idx="10"/>
          </p:nvPr>
        </p:nvSpPr>
        <p:spPr/>
        <p:txBody>
          <a:bodyPr/>
          <a:lstStyle/>
          <a:p>
            <a:fld id="{591D3A85-8821-44CF-95AB-950158F6AF5F}" type="datetime1">
              <a:rPr lang="en-US" smtClean="0"/>
              <a:pPr/>
              <a:t>10/14/2020</a:t>
            </a:fld>
            <a:endParaRPr lang="en-US" dirty="0"/>
          </a:p>
        </p:txBody>
      </p:sp>
      <p:sp>
        <p:nvSpPr>
          <p:cNvPr id="5" name="Slide Number Placeholder 4"/>
          <p:cNvSpPr>
            <a:spLocks noGrp="1"/>
          </p:cNvSpPr>
          <p:nvPr>
            <p:ph type="sldNum" sz="quarter" idx="12"/>
          </p:nvPr>
        </p:nvSpPr>
        <p:spPr/>
        <p:txBody>
          <a:bodyPr/>
          <a:lstStyle/>
          <a:p>
            <a:fld id="{45EA1872-A97D-4F09-9280-1B7912577142}" type="slidenum">
              <a:rPr lang="en-US" smtClean="0"/>
              <a:pPr/>
              <a:t>2</a:t>
            </a:fld>
            <a:endParaRPr lang="en-US" dirty="0"/>
          </a:p>
        </p:txBody>
      </p:sp>
      <p:sp>
        <p:nvSpPr>
          <p:cNvPr id="6" name="Footer Placeholder 5"/>
          <p:cNvSpPr>
            <a:spLocks noGrp="1"/>
          </p:cNvSpPr>
          <p:nvPr>
            <p:ph type="ftr" sz="quarter" idx="11"/>
          </p:nvPr>
        </p:nvSpPr>
        <p:spPr/>
        <p:txBody>
          <a:bodyPr/>
          <a:lstStyle/>
          <a:p>
            <a:r>
              <a:rPr lang="en-US" dirty="0"/>
              <a:t>Illinois Department of Employment Security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Autofit/>
          </a:bodyPr>
          <a:lstStyle/>
          <a:p>
            <a:r>
              <a:rPr lang="en-US" sz="3000" b="1" dirty="0"/>
              <a:t>Partial Benefits for Part-Time Work </a:t>
            </a:r>
            <a:r>
              <a:rPr lang="en-US" sz="1800" b="1" dirty="0"/>
              <a:t>Cont’d</a:t>
            </a:r>
          </a:p>
        </p:txBody>
      </p:sp>
      <p:sp>
        <p:nvSpPr>
          <p:cNvPr id="3" name="Content Placeholder 2"/>
          <p:cNvSpPr>
            <a:spLocks noGrp="1"/>
          </p:cNvSpPr>
          <p:nvPr>
            <p:ph sz="quarter" idx="1"/>
          </p:nvPr>
        </p:nvSpPr>
        <p:spPr>
          <a:xfrm>
            <a:off x="304800" y="1752600"/>
            <a:ext cx="8503920" cy="4422648"/>
          </a:xfrm>
        </p:spPr>
        <p:txBody>
          <a:bodyPr>
            <a:normAutofit/>
          </a:bodyPr>
          <a:lstStyle/>
          <a:p>
            <a:r>
              <a:rPr lang="en-US" sz="2400" dirty="0"/>
              <a:t>If your wages for the week are equal to or greater than your weekly benefit amount, your wage deduction eliminates your benefit for that week. However, that week remains in the maximum balance.</a:t>
            </a:r>
          </a:p>
          <a:p>
            <a:pPr marL="0" indent="0">
              <a:buNone/>
            </a:pPr>
            <a:endParaRPr lang="en-US" sz="2400" dirty="0"/>
          </a:p>
          <a:p>
            <a:r>
              <a:rPr lang="en-US" sz="2400" dirty="0"/>
              <a:t>You will not be able to certify again until an </a:t>
            </a:r>
            <a:r>
              <a:rPr lang="en-US" sz="2400" i="1" dirty="0"/>
              <a:t>additional </a:t>
            </a:r>
            <a:r>
              <a:rPr lang="en-US" sz="2400" dirty="0"/>
              <a:t>claim is filed, either after another reduction in wages under the WBA or a new separation occurs.</a:t>
            </a:r>
          </a:p>
          <a:p>
            <a:pPr marL="0" indent="0">
              <a:buNone/>
            </a:pPr>
            <a:endParaRPr lang="en-US" sz="2400" dirty="0"/>
          </a:p>
          <a:p>
            <a:r>
              <a:rPr lang="en-US" sz="2400" dirty="0"/>
              <a:t>Dependent allowance is payable only if benefits are payable.</a:t>
            </a:r>
          </a:p>
          <a:p>
            <a:endParaRPr lang="en-US" sz="2600" dirty="0"/>
          </a:p>
        </p:txBody>
      </p:sp>
      <p:sp>
        <p:nvSpPr>
          <p:cNvPr id="4" name="Date Placeholder 3"/>
          <p:cNvSpPr>
            <a:spLocks noGrp="1"/>
          </p:cNvSpPr>
          <p:nvPr>
            <p:ph type="dt" sz="half" idx="10"/>
          </p:nvPr>
        </p:nvSpPr>
        <p:spPr/>
        <p:txBody>
          <a:bodyPr/>
          <a:lstStyle/>
          <a:p>
            <a:fld id="{D663B718-542F-4061-A3D9-C547D957F536}" type="datetime1">
              <a:rPr lang="en-US" smtClean="0"/>
              <a:pPr/>
              <a:t>10/14/2020</a:t>
            </a:fld>
            <a:endParaRPr lang="en-US" dirty="0"/>
          </a:p>
        </p:txBody>
      </p:sp>
      <p:sp>
        <p:nvSpPr>
          <p:cNvPr id="5" name="Slide Number Placeholder 4"/>
          <p:cNvSpPr>
            <a:spLocks noGrp="1"/>
          </p:cNvSpPr>
          <p:nvPr>
            <p:ph type="sldNum" sz="quarter" idx="12"/>
          </p:nvPr>
        </p:nvSpPr>
        <p:spPr/>
        <p:txBody>
          <a:bodyPr/>
          <a:lstStyle/>
          <a:p>
            <a:fld id="{45EA1872-A97D-4F09-9280-1B7912577142}" type="slidenum">
              <a:rPr lang="en-US" smtClean="0"/>
              <a:pPr/>
              <a:t>20</a:t>
            </a:fld>
            <a:endParaRPr lang="en-US" dirty="0"/>
          </a:p>
        </p:txBody>
      </p:sp>
      <p:sp>
        <p:nvSpPr>
          <p:cNvPr id="6" name="Footer Placeholder 5"/>
          <p:cNvSpPr>
            <a:spLocks noGrp="1"/>
          </p:cNvSpPr>
          <p:nvPr>
            <p:ph type="ftr" sz="quarter" idx="11"/>
          </p:nvPr>
        </p:nvSpPr>
        <p:spPr/>
        <p:txBody>
          <a:bodyPr/>
          <a:lstStyle/>
          <a:p>
            <a:r>
              <a:rPr lang="en-US" dirty="0"/>
              <a:t>Illinois Department of Employment Security </a:t>
            </a:r>
          </a:p>
        </p:txBody>
      </p:sp>
    </p:spTree>
    <p:extLst>
      <p:ext uri="{BB962C8B-B14F-4D97-AF65-F5344CB8AC3E}">
        <p14:creationId xmlns:p14="http://schemas.microsoft.com/office/powerpoint/2010/main" val="4121215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Payment Options</a:t>
            </a:r>
          </a:p>
        </p:txBody>
      </p:sp>
      <p:sp>
        <p:nvSpPr>
          <p:cNvPr id="3" name="Content Placeholder 2"/>
          <p:cNvSpPr>
            <a:spLocks noGrp="1"/>
          </p:cNvSpPr>
          <p:nvPr>
            <p:ph sz="quarter" idx="1"/>
          </p:nvPr>
        </p:nvSpPr>
        <p:spPr>
          <a:xfrm>
            <a:off x="152400" y="1676400"/>
            <a:ext cx="6629400" cy="4572000"/>
          </a:xfrm>
        </p:spPr>
        <p:txBody>
          <a:bodyPr>
            <a:normAutofit fontScale="85000" lnSpcReduction="10000"/>
          </a:bodyPr>
          <a:lstStyle/>
          <a:p>
            <a:r>
              <a:rPr lang="en-US" sz="2400" dirty="0"/>
              <a:t>You may opt to receive benefit payments by direct deposit or debit card. </a:t>
            </a:r>
            <a:r>
              <a:rPr lang="en-US" sz="2400" b="1" dirty="0"/>
              <a:t>Direct deposit</a:t>
            </a:r>
            <a:r>
              <a:rPr lang="en-US" sz="2400" dirty="0"/>
              <a:t> is a more convenient and reliable way to receive benefit payments.</a:t>
            </a:r>
          </a:p>
          <a:p>
            <a:endParaRPr lang="en-US" sz="2400" dirty="0"/>
          </a:p>
          <a:p>
            <a:r>
              <a:rPr lang="en-US" sz="2400" dirty="0"/>
              <a:t>Electronic payments are available 2-3 business days after the date of certification.</a:t>
            </a:r>
          </a:p>
          <a:p>
            <a:endParaRPr lang="en-US" sz="2400" dirty="0"/>
          </a:p>
          <a:p>
            <a:r>
              <a:rPr lang="en-US" sz="2400" dirty="0"/>
              <a:t>After you file a claim, a debit card will be automatically issued and mailed to you, even if you applied for direct deposit. If you receive a debit card, please activate it and use the card until direct deposit has started.</a:t>
            </a:r>
          </a:p>
          <a:p>
            <a:endParaRPr lang="en-US" sz="2400" dirty="0"/>
          </a:p>
          <a:p>
            <a:r>
              <a:rPr lang="en-US" sz="2400" dirty="0"/>
              <a:t>Unemployment insurance benefits are subject to State and Federal income taxes.</a:t>
            </a:r>
          </a:p>
          <a:p>
            <a:endParaRPr lang="en-US" dirty="0"/>
          </a:p>
        </p:txBody>
      </p:sp>
      <p:sp>
        <p:nvSpPr>
          <p:cNvPr id="4" name="Date Placeholder 3"/>
          <p:cNvSpPr>
            <a:spLocks noGrp="1"/>
          </p:cNvSpPr>
          <p:nvPr>
            <p:ph type="dt" sz="half" idx="10"/>
          </p:nvPr>
        </p:nvSpPr>
        <p:spPr/>
        <p:txBody>
          <a:bodyPr/>
          <a:lstStyle/>
          <a:p>
            <a:fld id="{860C305D-031B-4213-A3DC-07F8EB0AA49E}" type="datetime1">
              <a:rPr lang="en-US" smtClean="0"/>
              <a:pPr/>
              <a:t>10/14/2020</a:t>
            </a:fld>
            <a:endParaRPr lang="en-US" dirty="0"/>
          </a:p>
        </p:txBody>
      </p:sp>
      <p:sp>
        <p:nvSpPr>
          <p:cNvPr id="5" name="Slide Number Placeholder 4"/>
          <p:cNvSpPr>
            <a:spLocks noGrp="1"/>
          </p:cNvSpPr>
          <p:nvPr>
            <p:ph type="sldNum" sz="quarter" idx="12"/>
          </p:nvPr>
        </p:nvSpPr>
        <p:spPr/>
        <p:txBody>
          <a:bodyPr/>
          <a:lstStyle/>
          <a:p>
            <a:fld id="{45EA1872-A97D-4F09-9280-1B7912577142}" type="slidenum">
              <a:rPr lang="en-US" smtClean="0"/>
              <a:pPr/>
              <a:t>21</a:t>
            </a:fld>
            <a:endParaRPr lang="en-US" dirty="0"/>
          </a:p>
        </p:txBody>
      </p:sp>
      <p:sp>
        <p:nvSpPr>
          <p:cNvPr id="6" name="Footer Placeholder 5"/>
          <p:cNvSpPr>
            <a:spLocks noGrp="1"/>
          </p:cNvSpPr>
          <p:nvPr>
            <p:ph type="ftr" sz="quarter" idx="11"/>
          </p:nvPr>
        </p:nvSpPr>
        <p:spPr/>
        <p:txBody>
          <a:bodyPr/>
          <a:lstStyle/>
          <a:p>
            <a:r>
              <a:rPr lang="en-US" dirty="0"/>
              <a:t>Illinois Department of Employment Security </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600200"/>
            <a:ext cx="2638425" cy="1657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Dislocated Workers</a:t>
            </a:r>
          </a:p>
        </p:txBody>
      </p:sp>
      <p:sp>
        <p:nvSpPr>
          <p:cNvPr id="3" name="Date Placeholder 2"/>
          <p:cNvSpPr>
            <a:spLocks noGrp="1"/>
          </p:cNvSpPr>
          <p:nvPr>
            <p:ph type="dt" sz="half" idx="10"/>
          </p:nvPr>
        </p:nvSpPr>
        <p:spPr/>
        <p:txBody>
          <a:bodyPr/>
          <a:lstStyle/>
          <a:p>
            <a:fld id="{3751B759-C820-4DCB-85B4-CAEC78B44B4C}" type="datetime1">
              <a:rPr lang="en-US" smtClean="0"/>
              <a:pPr/>
              <a:t>10/14/2020</a:t>
            </a:fld>
            <a:endParaRPr lang="en-US" dirty="0"/>
          </a:p>
        </p:txBody>
      </p:sp>
      <p:sp>
        <p:nvSpPr>
          <p:cNvPr id="4" name="Footer Placeholder 3"/>
          <p:cNvSpPr>
            <a:spLocks noGrp="1"/>
          </p:cNvSpPr>
          <p:nvPr>
            <p:ph type="ftr" sz="quarter" idx="11"/>
          </p:nvPr>
        </p:nvSpPr>
        <p:spPr/>
        <p:txBody>
          <a:bodyPr/>
          <a:lstStyle/>
          <a:p>
            <a:r>
              <a:rPr lang="en-US"/>
              <a:t>Illinois Department of Employment Security </a:t>
            </a:r>
            <a:endParaRPr lang="en-US" dirty="0"/>
          </a:p>
        </p:txBody>
      </p:sp>
      <p:sp>
        <p:nvSpPr>
          <p:cNvPr id="5" name="Slide Number Placeholder 4"/>
          <p:cNvSpPr>
            <a:spLocks noGrp="1"/>
          </p:cNvSpPr>
          <p:nvPr>
            <p:ph type="sldNum" sz="quarter" idx="12"/>
          </p:nvPr>
        </p:nvSpPr>
        <p:spPr/>
        <p:txBody>
          <a:bodyPr/>
          <a:lstStyle/>
          <a:p>
            <a:fld id="{45EA1872-A97D-4F09-9280-1B7912577142}" type="slidenum">
              <a:rPr lang="en-US" smtClean="0"/>
              <a:pPr/>
              <a:t>22</a:t>
            </a:fld>
            <a:endParaRPr lang="en-US" dirty="0"/>
          </a:p>
        </p:txBody>
      </p:sp>
      <p:sp>
        <p:nvSpPr>
          <p:cNvPr id="6" name="Content Placeholder 5"/>
          <p:cNvSpPr>
            <a:spLocks noGrp="1"/>
          </p:cNvSpPr>
          <p:nvPr>
            <p:ph sz="quarter" idx="1"/>
          </p:nvPr>
        </p:nvSpPr>
        <p:spPr/>
        <p:txBody>
          <a:bodyPr>
            <a:noAutofit/>
          </a:bodyPr>
          <a:lstStyle/>
          <a:p>
            <a:r>
              <a:rPr lang="en-US" sz="2400" dirty="0"/>
              <a:t>As a dislocated worker, you will be able to apply for Workforce Innovation and Opportunity Act (WIOA) training funds to attend approved schools.</a:t>
            </a:r>
          </a:p>
          <a:p>
            <a:r>
              <a:rPr lang="en-US" sz="2400" dirty="0"/>
              <a:t>An employer who hires you may also qualify for On-the-Job Training (OJT) money.</a:t>
            </a:r>
          </a:p>
          <a:p>
            <a:r>
              <a:rPr lang="en-US" sz="2400" dirty="0"/>
              <a:t>It is important to register with your WIOA provider ASAP.</a:t>
            </a:r>
          </a:p>
          <a:p>
            <a:r>
              <a:rPr lang="en-US" sz="2400" dirty="0"/>
              <a:t>The sooner you register and get into a training program, the better chance you will have to complete the training. The new skills will make you more employable.</a:t>
            </a:r>
          </a:p>
          <a:p>
            <a:r>
              <a:rPr lang="en-US" sz="2400" dirty="0"/>
              <a:t>Training obtained through a WIOA program is approved and will allow you to continue to receive benefits.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IllinoisJobLink.com</a:t>
            </a:r>
          </a:p>
        </p:txBody>
      </p:sp>
      <p:sp>
        <p:nvSpPr>
          <p:cNvPr id="3" name="Date Placeholder 2"/>
          <p:cNvSpPr>
            <a:spLocks noGrp="1"/>
          </p:cNvSpPr>
          <p:nvPr>
            <p:ph type="dt" sz="half" idx="10"/>
          </p:nvPr>
        </p:nvSpPr>
        <p:spPr/>
        <p:txBody>
          <a:bodyPr/>
          <a:lstStyle/>
          <a:p>
            <a:fld id="{3751B759-C820-4DCB-85B4-CAEC78B44B4C}" type="datetime1">
              <a:rPr lang="en-US" smtClean="0"/>
              <a:pPr/>
              <a:t>10/14/2020</a:t>
            </a:fld>
            <a:endParaRPr lang="en-US" dirty="0"/>
          </a:p>
        </p:txBody>
      </p:sp>
      <p:sp>
        <p:nvSpPr>
          <p:cNvPr id="4" name="Footer Placeholder 3"/>
          <p:cNvSpPr>
            <a:spLocks noGrp="1"/>
          </p:cNvSpPr>
          <p:nvPr>
            <p:ph type="ftr" sz="quarter" idx="11"/>
          </p:nvPr>
        </p:nvSpPr>
        <p:spPr/>
        <p:txBody>
          <a:bodyPr/>
          <a:lstStyle/>
          <a:p>
            <a:r>
              <a:rPr lang="en-US"/>
              <a:t>Illinois Department of Employment Security </a:t>
            </a:r>
            <a:endParaRPr lang="en-US" dirty="0"/>
          </a:p>
        </p:txBody>
      </p:sp>
      <p:sp>
        <p:nvSpPr>
          <p:cNvPr id="5" name="Slide Number Placeholder 4"/>
          <p:cNvSpPr>
            <a:spLocks noGrp="1"/>
          </p:cNvSpPr>
          <p:nvPr>
            <p:ph type="sldNum" sz="quarter" idx="12"/>
          </p:nvPr>
        </p:nvSpPr>
        <p:spPr/>
        <p:txBody>
          <a:bodyPr/>
          <a:lstStyle/>
          <a:p>
            <a:fld id="{45EA1872-A97D-4F09-9280-1B7912577142}" type="slidenum">
              <a:rPr lang="en-US" smtClean="0"/>
              <a:pPr/>
              <a:t>23</a:t>
            </a:fld>
            <a:endParaRPr lang="en-US" dirty="0"/>
          </a:p>
        </p:txBody>
      </p:sp>
      <p:sp>
        <p:nvSpPr>
          <p:cNvPr id="6" name="Content Placeholder 5"/>
          <p:cNvSpPr>
            <a:spLocks noGrp="1"/>
          </p:cNvSpPr>
          <p:nvPr>
            <p:ph sz="quarter" idx="1"/>
          </p:nvPr>
        </p:nvSpPr>
        <p:spPr>
          <a:xfrm>
            <a:off x="301752" y="1676400"/>
            <a:ext cx="8503920" cy="4572000"/>
          </a:xfrm>
        </p:spPr>
        <p:txBody>
          <a:bodyPr>
            <a:normAutofit fontScale="62500" lnSpcReduction="20000"/>
          </a:bodyPr>
          <a:lstStyle/>
          <a:p>
            <a:pPr>
              <a:lnSpc>
                <a:spcPct val="110000"/>
              </a:lnSpc>
            </a:pPr>
            <a:r>
              <a:rPr lang="en-US" sz="4400" kern="0" dirty="0"/>
              <a:t>IllinoisJobLink.com is an Internet-based job search resource for posting and finding jobs in the state of Illinois.</a:t>
            </a:r>
          </a:p>
          <a:p>
            <a:pPr>
              <a:lnSpc>
                <a:spcPct val="110000"/>
              </a:lnSpc>
            </a:pPr>
            <a:endParaRPr lang="en-US" sz="4400" dirty="0"/>
          </a:p>
          <a:p>
            <a:pPr>
              <a:lnSpc>
                <a:spcPct val="110000"/>
              </a:lnSpc>
            </a:pPr>
            <a:r>
              <a:rPr lang="en-US" sz="4400" dirty="0"/>
              <a:t>Go to IllinoisJobLink.com, complete your registration and create a resume.</a:t>
            </a:r>
          </a:p>
          <a:p>
            <a:pPr>
              <a:lnSpc>
                <a:spcPct val="110000"/>
              </a:lnSpc>
            </a:pPr>
            <a:endParaRPr lang="en-US" sz="2800" dirty="0"/>
          </a:p>
          <a:p>
            <a:pPr>
              <a:lnSpc>
                <a:spcPct val="110000"/>
              </a:lnSpc>
            </a:pPr>
            <a:r>
              <a:rPr lang="en-US" sz="4400" dirty="0"/>
              <a:t>IJL is an Internet application available anywhere you have Internet access. Help is available in every IDES local office resource room; instructions are available on our web site.</a:t>
            </a:r>
          </a:p>
          <a:p>
            <a:pPr marL="0" indent="0">
              <a:lnSpc>
                <a:spcPct val="110000"/>
              </a:lnSpc>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IllinoisJobLink.com </a:t>
            </a:r>
            <a:r>
              <a:rPr lang="en-US" sz="1800" b="1" dirty="0"/>
              <a:t>cont’d</a:t>
            </a:r>
            <a:endParaRPr lang="en-US" sz="1800" dirty="0"/>
          </a:p>
        </p:txBody>
      </p:sp>
      <p:sp>
        <p:nvSpPr>
          <p:cNvPr id="3" name="Date Placeholder 2"/>
          <p:cNvSpPr>
            <a:spLocks noGrp="1"/>
          </p:cNvSpPr>
          <p:nvPr>
            <p:ph type="dt" sz="half" idx="10"/>
          </p:nvPr>
        </p:nvSpPr>
        <p:spPr/>
        <p:txBody>
          <a:bodyPr/>
          <a:lstStyle/>
          <a:p>
            <a:fld id="{3751B759-C820-4DCB-85B4-CAEC78B44B4C}" type="datetime1">
              <a:rPr lang="en-US" smtClean="0"/>
              <a:pPr/>
              <a:t>10/14/2020</a:t>
            </a:fld>
            <a:endParaRPr lang="en-US" dirty="0"/>
          </a:p>
        </p:txBody>
      </p:sp>
      <p:sp>
        <p:nvSpPr>
          <p:cNvPr id="4" name="Footer Placeholder 3"/>
          <p:cNvSpPr>
            <a:spLocks noGrp="1"/>
          </p:cNvSpPr>
          <p:nvPr>
            <p:ph type="ftr" sz="quarter" idx="11"/>
          </p:nvPr>
        </p:nvSpPr>
        <p:spPr/>
        <p:txBody>
          <a:bodyPr/>
          <a:lstStyle/>
          <a:p>
            <a:r>
              <a:rPr lang="en-US"/>
              <a:t>Illinois Department of Employment Security </a:t>
            </a:r>
            <a:endParaRPr lang="en-US" dirty="0"/>
          </a:p>
        </p:txBody>
      </p:sp>
      <p:sp>
        <p:nvSpPr>
          <p:cNvPr id="5" name="Slide Number Placeholder 4"/>
          <p:cNvSpPr>
            <a:spLocks noGrp="1"/>
          </p:cNvSpPr>
          <p:nvPr>
            <p:ph type="sldNum" sz="quarter" idx="12"/>
          </p:nvPr>
        </p:nvSpPr>
        <p:spPr/>
        <p:txBody>
          <a:bodyPr/>
          <a:lstStyle/>
          <a:p>
            <a:fld id="{45EA1872-A97D-4F09-9280-1B7912577142}" type="slidenum">
              <a:rPr lang="en-US" smtClean="0"/>
              <a:pPr/>
              <a:t>24</a:t>
            </a:fld>
            <a:endParaRPr lang="en-US" dirty="0"/>
          </a:p>
        </p:txBody>
      </p:sp>
      <p:sp>
        <p:nvSpPr>
          <p:cNvPr id="6" name="Content Placeholder 5"/>
          <p:cNvSpPr>
            <a:spLocks noGrp="1"/>
          </p:cNvSpPr>
          <p:nvPr>
            <p:ph sz="quarter" idx="1"/>
          </p:nvPr>
        </p:nvSpPr>
        <p:spPr/>
        <p:txBody>
          <a:bodyPr/>
          <a:lstStyle/>
          <a:p>
            <a:r>
              <a:rPr lang="en-US" sz="2800" dirty="0"/>
              <a:t>Failure to complete your registration and create/upload a resume </a:t>
            </a:r>
            <a:r>
              <a:rPr lang="en-US" sz="2800" b="1" dirty="0">
                <a:solidFill>
                  <a:srgbClr val="FF0000"/>
                </a:solidFill>
              </a:rPr>
              <a:t>will</a:t>
            </a:r>
            <a:r>
              <a:rPr lang="en-US" sz="2800" dirty="0"/>
              <a:t> delay and/or stop you from receiving benefits.</a:t>
            </a:r>
          </a:p>
          <a:p>
            <a:r>
              <a:rPr lang="en-US" sz="2800" dirty="0"/>
              <a:t>These requirements must be completed </a:t>
            </a:r>
            <a:r>
              <a:rPr lang="en-US" sz="2800" b="1" dirty="0"/>
              <a:t>before</a:t>
            </a:r>
            <a:r>
              <a:rPr lang="en-US" sz="2800" dirty="0"/>
              <a:t> your first certification date.</a:t>
            </a:r>
          </a:p>
          <a:p>
            <a:r>
              <a:rPr lang="en-US" sz="2800" dirty="0"/>
              <a:t>If denied, benefits will be released only when these requirements are met.	</a:t>
            </a:r>
          </a:p>
          <a:p>
            <a:endParaRPr lang="en-US" dirty="0"/>
          </a:p>
        </p:txBody>
      </p:sp>
    </p:spTree>
    <p:extLst>
      <p:ext uri="{BB962C8B-B14F-4D97-AF65-F5344CB8AC3E}">
        <p14:creationId xmlns:p14="http://schemas.microsoft.com/office/powerpoint/2010/main" val="16678581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Use IllinoisJobLink.com for Your Job Search</a:t>
            </a:r>
          </a:p>
        </p:txBody>
      </p:sp>
      <p:sp>
        <p:nvSpPr>
          <p:cNvPr id="3" name="Date Placeholder 2"/>
          <p:cNvSpPr>
            <a:spLocks noGrp="1"/>
          </p:cNvSpPr>
          <p:nvPr>
            <p:ph type="dt" sz="half" idx="10"/>
          </p:nvPr>
        </p:nvSpPr>
        <p:spPr/>
        <p:txBody>
          <a:bodyPr/>
          <a:lstStyle/>
          <a:p>
            <a:fld id="{3751B759-C820-4DCB-85B4-CAEC78B44B4C}" type="datetime1">
              <a:rPr lang="en-US" smtClean="0"/>
              <a:pPr/>
              <a:t>10/14/2020</a:t>
            </a:fld>
            <a:endParaRPr lang="en-US" dirty="0"/>
          </a:p>
        </p:txBody>
      </p:sp>
      <p:sp>
        <p:nvSpPr>
          <p:cNvPr id="4" name="Footer Placeholder 3"/>
          <p:cNvSpPr>
            <a:spLocks noGrp="1"/>
          </p:cNvSpPr>
          <p:nvPr>
            <p:ph type="ftr" sz="quarter" idx="11"/>
          </p:nvPr>
        </p:nvSpPr>
        <p:spPr/>
        <p:txBody>
          <a:bodyPr/>
          <a:lstStyle/>
          <a:p>
            <a:r>
              <a:rPr lang="en-US"/>
              <a:t>Illinois Department of Employment Security </a:t>
            </a:r>
            <a:endParaRPr lang="en-US" dirty="0"/>
          </a:p>
        </p:txBody>
      </p:sp>
      <p:sp>
        <p:nvSpPr>
          <p:cNvPr id="5" name="Slide Number Placeholder 4"/>
          <p:cNvSpPr>
            <a:spLocks noGrp="1"/>
          </p:cNvSpPr>
          <p:nvPr>
            <p:ph type="sldNum" sz="quarter" idx="12"/>
          </p:nvPr>
        </p:nvSpPr>
        <p:spPr/>
        <p:txBody>
          <a:bodyPr/>
          <a:lstStyle/>
          <a:p>
            <a:fld id="{45EA1872-A97D-4F09-9280-1B7912577142}" type="slidenum">
              <a:rPr lang="en-US" smtClean="0"/>
              <a:pPr/>
              <a:t>25</a:t>
            </a:fld>
            <a:endParaRPr lang="en-US" dirty="0"/>
          </a:p>
        </p:txBody>
      </p:sp>
      <p:pic>
        <p:nvPicPr>
          <p:cNvPr id="7" name="Picture 3"/>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962122" y="1527175"/>
            <a:ext cx="718324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9024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IllinoisJobLink.com</a:t>
            </a:r>
          </a:p>
        </p:txBody>
      </p:sp>
      <p:sp>
        <p:nvSpPr>
          <p:cNvPr id="3" name="Date Placeholder 2"/>
          <p:cNvSpPr>
            <a:spLocks noGrp="1"/>
          </p:cNvSpPr>
          <p:nvPr>
            <p:ph type="dt" sz="half" idx="10"/>
          </p:nvPr>
        </p:nvSpPr>
        <p:spPr/>
        <p:txBody>
          <a:bodyPr/>
          <a:lstStyle/>
          <a:p>
            <a:fld id="{3751B759-C820-4DCB-85B4-CAEC78B44B4C}" type="datetime1">
              <a:rPr lang="en-US" smtClean="0"/>
              <a:pPr/>
              <a:t>10/14/2020</a:t>
            </a:fld>
            <a:endParaRPr lang="en-US" dirty="0"/>
          </a:p>
        </p:txBody>
      </p:sp>
      <p:sp>
        <p:nvSpPr>
          <p:cNvPr id="4" name="Footer Placeholder 3"/>
          <p:cNvSpPr>
            <a:spLocks noGrp="1"/>
          </p:cNvSpPr>
          <p:nvPr>
            <p:ph type="ftr" sz="quarter" idx="11"/>
          </p:nvPr>
        </p:nvSpPr>
        <p:spPr/>
        <p:txBody>
          <a:bodyPr/>
          <a:lstStyle/>
          <a:p>
            <a:r>
              <a:rPr lang="en-US"/>
              <a:t>Illinois Department of Employment Security </a:t>
            </a:r>
            <a:endParaRPr lang="en-US" dirty="0"/>
          </a:p>
        </p:txBody>
      </p:sp>
      <p:sp>
        <p:nvSpPr>
          <p:cNvPr id="5" name="Slide Number Placeholder 4"/>
          <p:cNvSpPr>
            <a:spLocks noGrp="1"/>
          </p:cNvSpPr>
          <p:nvPr>
            <p:ph type="sldNum" sz="quarter" idx="12"/>
          </p:nvPr>
        </p:nvSpPr>
        <p:spPr/>
        <p:txBody>
          <a:bodyPr/>
          <a:lstStyle/>
          <a:p>
            <a:fld id="{45EA1872-A97D-4F09-9280-1B7912577142}" type="slidenum">
              <a:rPr lang="en-US" smtClean="0"/>
              <a:pPr/>
              <a:t>26</a:t>
            </a:fld>
            <a:endParaRPr lang="en-US" dirty="0"/>
          </a:p>
        </p:txBody>
      </p:sp>
      <p:sp>
        <p:nvSpPr>
          <p:cNvPr id="6" name="Content Placeholder 5"/>
          <p:cNvSpPr>
            <a:spLocks noGrp="1"/>
          </p:cNvSpPr>
          <p:nvPr>
            <p:ph sz="quarter" idx="1"/>
          </p:nvPr>
        </p:nvSpPr>
        <p:spPr/>
        <p:txBody>
          <a:bodyPr>
            <a:normAutofit fontScale="92500" lnSpcReduction="10000"/>
          </a:bodyPr>
          <a:lstStyle/>
          <a:p>
            <a:r>
              <a:rPr lang="en-US" kern="0" dirty="0"/>
              <a:t>Benefits for job seekers:</a:t>
            </a:r>
          </a:p>
          <a:p>
            <a:endParaRPr lang="en-US" kern="0" dirty="0"/>
          </a:p>
          <a:p>
            <a:endParaRPr lang="en-US" kern="0" dirty="0"/>
          </a:p>
          <a:p>
            <a:endParaRPr lang="en-US" sz="1000" kern="0" dirty="0"/>
          </a:p>
          <a:p>
            <a:r>
              <a:rPr lang="en-US" kern="0" dirty="0"/>
              <a:t>No cost to users.</a:t>
            </a:r>
          </a:p>
          <a:p>
            <a:endParaRPr lang="en-US" sz="1000" kern="0" dirty="0"/>
          </a:p>
          <a:p>
            <a:r>
              <a:rPr lang="en-US" kern="0" dirty="0"/>
              <a:t>Allows employers to connect with you based on keywords in your resume.</a:t>
            </a:r>
          </a:p>
          <a:p>
            <a:endParaRPr lang="en-US" sz="1000" kern="0" dirty="0"/>
          </a:p>
          <a:p>
            <a:r>
              <a:rPr lang="en-US" kern="0" dirty="0"/>
              <a:t>Easily update your information and save multiple resumes to target specific jobs. </a:t>
            </a:r>
          </a:p>
          <a:p>
            <a:endParaRPr lang="en-US" sz="1000" kern="0" dirty="0"/>
          </a:p>
          <a:p>
            <a:r>
              <a:rPr lang="en-US" sz="1900" kern="0" dirty="0"/>
              <a:t>Access 24 hours a day, 7 days a week.</a:t>
            </a:r>
          </a:p>
          <a:p>
            <a:r>
              <a:rPr lang="en-US" sz="1800" kern="0" dirty="0"/>
              <a:t>Record your Work Search Information.</a:t>
            </a:r>
          </a:p>
          <a:p>
            <a:endParaRPr lang="en-US" sz="1800" kern="0" dirty="0"/>
          </a:p>
          <a:p>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33085"/>
          <a:stretch/>
        </p:blipFill>
        <p:spPr>
          <a:xfrm>
            <a:off x="2209800" y="2296886"/>
            <a:ext cx="4780189" cy="5143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860107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Your Base Period</a:t>
            </a:r>
          </a:p>
        </p:txBody>
      </p:sp>
      <p:sp>
        <p:nvSpPr>
          <p:cNvPr id="3" name="Content Placeholder 2"/>
          <p:cNvSpPr>
            <a:spLocks noGrp="1"/>
          </p:cNvSpPr>
          <p:nvPr>
            <p:ph sz="quarter" idx="1"/>
          </p:nvPr>
        </p:nvSpPr>
        <p:spPr/>
        <p:txBody>
          <a:bodyPr>
            <a:normAutofit fontScale="85000" lnSpcReduction="10000"/>
          </a:bodyPr>
          <a:lstStyle/>
          <a:p>
            <a:pPr>
              <a:lnSpc>
                <a:spcPct val="120000"/>
              </a:lnSpc>
            </a:pPr>
            <a:r>
              <a:rPr lang="en-US" sz="2400" dirty="0"/>
              <a:t>Your base period consists of the first four, of the last five, completed calendar quarters immediately preceding the beginning of your benefit year.  Your benefit year begins the date of your first valid claim.</a:t>
            </a:r>
          </a:p>
          <a:p>
            <a:endParaRPr lang="en-US" sz="2400" dirty="0"/>
          </a:p>
          <a:p>
            <a:endParaRPr lang="en-US" sz="2400" dirty="0"/>
          </a:p>
          <a:p>
            <a:endParaRPr lang="en-US" sz="2400" dirty="0"/>
          </a:p>
          <a:p>
            <a:endParaRPr lang="en-US" sz="2400" dirty="0"/>
          </a:p>
          <a:p>
            <a:endParaRPr lang="en-US" sz="1500" dirty="0"/>
          </a:p>
          <a:p>
            <a:endParaRPr lang="en-US" sz="1500" dirty="0"/>
          </a:p>
          <a:p>
            <a:endParaRPr lang="en-US" sz="2400" dirty="0"/>
          </a:p>
          <a:p>
            <a:pPr>
              <a:lnSpc>
                <a:spcPct val="120000"/>
              </a:lnSpc>
            </a:pPr>
            <a:r>
              <a:rPr lang="en-US" sz="2400" dirty="0"/>
              <a:t>If you have insufficient wages to establish a claim using the regular base period, we will look at wages in the Alternate Base Period, or the 52 weeks prior to the date of claim.</a:t>
            </a:r>
          </a:p>
        </p:txBody>
      </p:sp>
      <p:graphicFrame>
        <p:nvGraphicFramePr>
          <p:cNvPr id="4" name="Table 3"/>
          <p:cNvGraphicFramePr>
            <a:graphicFrameLocks noGrp="1"/>
          </p:cNvGraphicFramePr>
          <p:nvPr>
            <p:extLst>
              <p:ext uri="{D42A27DB-BD31-4B8C-83A1-F6EECF244321}">
                <p14:modId xmlns:p14="http://schemas.microsoft.com/office/powerpoint/2010/main" val="2333614522"/>
              </p:ext>
            </p:extLst>
          </p:nvPr>
        </p:nvGraphicFramePr>
        <p:xfrm>
          <a:off x="304800" y="2743200"/>
          <a:ext cx="8534400" cy="1828800"/>
        </p:xfrm>
        <a:graphic>
          <a:graphicData uri="http://schemas.openxmlformats.org/drawingml/2006/table">
            <a:tbl>
              <a:tblPr firstRow="1" bandRow="1">
                <a:tableStyleId>{5C22544A-7EE6-4342-B048-85BDC9FD1C3A}</a:tableStyleId>
              </a:tblPr>
              <a:tblGrid>
                <a:gridCol w="4114799">
                  <a:extLst>
                    <a:ext uri="{9D8B030D-6E8A-4147-A177-3AD203B41FA5}">
                      <a16:colId xmlns:a16="http://schemas.microsoft.com/office/drawing/2014/main" val="20000"/>
                    </a:ext>
                  </a:extLst>
                </a:gridCol>
                <a:gridCol w="4419601">
                  <a:extLst>
                    <a:ext uri="{9D8B030D-6E8A-4147-A177-3AD203B41FA5}">
                      <a16:colId xmlns:a16="http://schemas.microsoft.com/office/drawing/2014/main" val="20001"/>
                    </a:ext>
                  </a:extLst>
                </a:gridCol>
              </a:tblGrid>
              <a:tr h="304800">
                <a:tc>
                  <a:txBody>
                    <a:bodyPr/>
                    <a:lstStyle/>
                    <a:p>
                      <a:r>
                        <a:rPr lang="en-US" sz="1800" dirty="0"/>
                        <a:t>If your Benefit Year Begins in: </a:t>
                      </a:r>
                    </a:p>
                  </a:txBody>
                  <a:tcPr/>
                </a:tc>
                <a:tc>
                  <a:txBody>
                    <a:bodyPr/>
                    <a:lstStyle/>
                    <a:p>
                      <a:r>
                        <a:rPr lang="en-US" sz="1800" dirty="0"/>
                        <a:t>Your Base Period Will Be:</a:t>
                      </a:r>
                    </a:p>
                  </a:txBody>
                  <a:tcPr/>
                </a:tc>
                <a:extLst>
                  <a:ext uri="{0D108BD9-81ED-4DB2-BD59-A6C34878D82A}">
                    <a16:rowId xmlns:a16="http://schemas.microsoft.com/office/drawing/2014/main" val="10000"/>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a:solidFill>
                            <a:schemeClr val="dk1"/>
                          </a:solidFill>
                          <a:latin typeface="+mn-lt"/>
                          <a:ea typeface="+mn-ea"/>
                          <a:cs typeface="+mn-cs"/>
                        </a:rPr>
                        <a:t>April,</a:t>
                      </a:r>
                      <a:r>
                        <a:rPr kumimoji="0" lang="en-US" sz="1800" kern="1200" baseline="0" dirty="0">
                          <a:solidFill>
                            <a:schemeClr val="dk1"/>
                          </a:solidFill>
                          <a:latin typeface="+mn-lt"/>
                          <a:ea typeface="+mn-ea"/>
                          <a:cs typeface="+mn-cs"/>
                        </a:rPr>
                        <a:t> May, </a:t>
                      </a:r>
                      <a:r>
                        <a:rPr kumimoji="0" lang="en-US" sz="1800" kern="1200" dirty="0">
                          <a:solidFill>
                            <a:schemeClr val="dk1"/>
                          </a:solidFill>
                          <a:latin typeface="+mn-lt"/>
                          <a:ea typeface="+mn-ea"/>
                          <a:cs typeface="+mn-cs"/>
                        </a:rPr>
                        <a:t>or June 2015</a:t>
                      </a:r>
                      <a:endParaRPr lang="en-US" sz="1800" dirty="0"/>
                    </a:p>
                  </a:txBody>
                  <a:tcPr/>
                </a:tc>
                <a:tc>
                  <a:txBody>
                    <a:bodyPr/>
                    <a:lstStyle/>
                    <a:p>
                      <a:pPr fontAlgn="t"/>
                      <a:r>
                        <a:rPr kumimoji="0" lang="en-US" sz="1800" b="0" kern="1200" dirty="0">
                          <a:solidFill>
                            <a:schemeClr val="dk1"/>
                          </a:solidFill>
                          <a:latin typeface="+mn-lt"/>
                          <a:ea typeface="+mn-ea"/>
                          <a:cs typeface="+mn-cs"/>
                        </a:rPr>
                        <a:t>January 1, 2014 thru December 31, 2014</a:t>
                      </a:r>
                    </a:p>
                  </a:txBody>
                  <a:tcPr/>
                </a:tc>
                <a:extLst>
                  <a:ext uri="{0D108BD9-81ED-4DB2-BD59-A6C34878D82A}">
                    <a16:rowId xmlns:a16="http://schemas.microsoft.com/office/drawing/2014/main" val="10001"/>
                  </a:ext>
                </a:extLst>
              </a:tr>
              <a:tr h="304800">
                <a:tc>
                  <a:txBody>
                    <a:bodyPr/>
                    <a:lstStyle/>
                    <a:p>
                      <a:r>
                        <a:rPr lang="en-US" sz="1800" dirty="0"/>
                        <a:t>July, August, or September</a:t>
                      </a:r>
                      <a:r>
                        <a:rPr lang="en-US" sz="1800" baseline="0" dirty="0"/>
                        <a:t> 2015</a:t>
                      </a:r>
                      <a:endParaRPr lang="en-US" sz="1800" dirty="0"/>
                    </a:p>
                  </a:txBody>
                  <a:tcPr/>
                </a:tc>
                <a:tc>
                  <a:txBody>
                    <a:bodyPr/>
                    <a:lstStyle/>
                    <a:p>
                      <a:r>
                        <a:rPr lang="en-US" sz="1800" baseline="0" dirty="0"/>
                        <a:t>April 1, 2014 thru March 31, 2015</a:t>
                      </a:r>
                      <a:endParaRPr lang="en-US" sz="1800" dirty="0"/>
                    </a:p>
                  </a:txBody>
                  <a:tcPr/>
                </a:tc>
                <a:extLst>
                  <a:ext uri="{0D108BD9-81ED-4DB2-BD59-A6C34878D82A}">
                    <a16:rowId xmlns:a16="http://schemas.microsoft.com/office/drawing/2014/main" val="10002"/>
                  </a:ext>
                </a:extLst>
              </a:tr>
              <a:tr h="304800">
                <a:tc>
                  <a:txBody>
                    <a:bodyPr/>
                    <a:lstStyle/>
                    <a:p>
                      <a:r>
                        <a:rPr lang="en-US" dirty="0"/>
                        <a:t>October, November or December 2015</a:t>
                      </a:r>
                    </a:p>
                  </a:txBody>
                  <a:tcPr/>
                </a:tc>
                <a:tc>
                  <a:txBody>
                    <a:bodyPr/>
                    <a:lstStyle/>
                    <a:p>
                      <a:r>
                        <a:rPr lang="en-US" dirty="0"/>
                        <a:t>July</a:t>
                      </a:r>
                      <a:r>
                        <a:rPr lang="en-US" baseline="0" dirty="0"/>
                        <a:t> 1, 2014 thru June 30, 2015</a:t>
                      </a:r>
                      <a:endParaRPr lang="en-US" dirty="0"/>
                    </a:p>
                  </a:txBody>
                  <a:tcPr/>
                </a:tc>
                <a:extLst>
                  <a:ext uri="{0D108BD9-81ED-4DB2-BD59-A6C34878D82A}">
                    <a16:rowId xmlns:a16="http://schemas.microsoft.com/office/drawing/2014/main" val="10003"/>
                  </a:ext>
                </a:extLst>
              </a:tr>
              <a:tr h="304800">
                <a:tc>
                  <a:txBody>
                    <a:bodyPr/>
                    <a:lstStyle/>
                    <a:p>
                      <a:r>
                        <a:rPr lang="en-US" dirty="0"/>
                        <a:t>January,</a:t>
                      </a:r>
                      <a:r>
                        <a:rPr lang="en-US" baseline="0" dirty="0"/>
                        <a:t> February, or March 2016</a:t>
                      </a:r>
                      <a:endParaRPr lang="en-US" dirty="0"/>
                    </a:p>
                  </a:txBody>
                  <a:tcPr/>
                </a:tc>
                <a:tc>
                  <a:txBody>
                    <a:bodyPr/>
                    <a:lstStyle/>
                    <a:p>
                      <a:r>
                        <a:rPr lang="en-US" dirty="0"/>
                        <a:t>October 1, 2014 thru September</a:t>
                      </a:r>
                      <a:r>
                        <a:rPr lang="en-US" baseline="0" dirty="0"/>
                        <a:t> 30, 2015</a:t>
                      </a:r>
                      <a:endParaRPr lang="en-US" dirty="0"/>
                    </a:p>
                  </a:txBody>
                  <a:tcPr/>
                </a:tc>
                <a:extLst>
                  <a:ext uri="{0D108BD9-81ED-4DB2-BD59-A6C34878D82A}">
                    <a16:rowId xmlns:a16="http://schemas.microsoft.com/office/drawing/2014/main" val="10004"/>
                  </a:ext>
                </a:extLst>
              </a:tr>
            </a:tbl>
          </a:graphicData>
        </a:graphic>
      </p:graphicFrame>
      <p:sp>
        <p:nvSpPr>
          <p:cNvPr id="5" name="Date Placeholder 4"/>
          <p:cNvSpPr>
            <a:spLocks noGrp="1"/>
          </p:cNvSpPr>
          <p:nvPr>
            <p:ph type="dt" sz="half" idx="10"/>
          </p:nvPr>
        </p:nvSpPr>
        <p:spPr/>
        <p:txBody>
          <a:bodyPr/>
          <a:lstStyle/>
          <a:p>
            <a:fld id="{9DE66DC1-F067-4CD3-BD68-3E3FBAB301C7}" type="datetime1">
              <a:rPr lang="en-US" smtClean="0"/>
              <a:pPr/>
              <a:t>10/14/2020</a:t>
            </a:fld>
            <a:endParaRPr lang="en-US" dirty="0"/>
          </a:p>
        </p:txBody>
      </p:sp>
      <p:sp>
        <p:nvSpPr>
          <p:cNvPr id="6" name="Slide Number Placeholder 5"/>
          <p:cNvSpPr>
            <a:spLocks noGrp="1"/>
          </p:cNvSpPr>
          <p:nvPr>
            <p:ph type="sldNum" sz="quarter" idx="12"/>
          </p:nvPr>
        </p:nvSpPr>
        <p:spPr/>
        <p:txBody>
          <a:bodyPr/>
          <a:lstStyle/>
          <a:p>
            <a:fld id="{45EA1872-A97D-4F09-9280-1B7912577142}" type="slidenum">
              <a:rPr lang="en-US" smtClean="0"/>
              <a:pPr/>
              <a:t>3</a:t>
            </a:fld>
            <a:endParaRPr lang="en-US" dirty="0"/>
          </a:p>
        </p:txBody>
      </p:sp>
      <p:sp>
        <p:nvSpPr>
          <p:cNvPr id="7" name="Footer Placeholder 6"/>
          <p:cNvSpPr>
            <a:spLocks noGrp="1"/>
          </p:cNvSpPr>
          <p:nvPr>
            <p:ph type="ftr" sz="quarter" idx="11"/>
          </p:nvPr>
        </p:nvSpPr>
        <p:spPr/>
        <p:txBody>
          <a:bodyPr/>
          <a:lstStyle/>
          <a:p>
            <a:r>
              <a:rPr lang="en-US" dirty="0"/>
              <a:t>Illinois Department of Employment Security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Min. &amp; Max. Benefit Amounts</a:t>
            </a:r>
          </a:p>
        </p:txBody>
      </p:sp>
      <p:sp>
        <p:nvSpPr>
          <p:cNvPr id="3" name="Date Placeholder 2"/>
          <p:cNvSpPr>
            <a:spLocks noGrp="1"/>
          </p:cNvSpPr>
          <p:nvPr>
            <p:ph type="dt" sz="half" idx="10"/>
          </p:nvPr>
        </p:nvSpPr>
        <p:spPr/>
        <p:txBody>
          <a:bodyPr/>
          <a:lstStyle/>
          <a:p>
            <a:fld id="{3751B759-C820-4DCB-85B4-CAEC78B44B4C}" type="datetime1">
              <a:rPr lang="en-US" smtClean="0"/>
              <a:pPr/>
              <a:t>10/14/2020</a:t>
            </a:fld>
            <a:endParaRPr lang="en-US" dirty="0"/>
          </a:p>
        </p:txBody>
      </p:sp>
      <p:sp>
        <p:nvSpPr>
          <p:cNvPr id="4" name="Footer Placeholder 3"/>
          <p:cNvSpPr>
            <a:spLocks noGrp="1"/>
          </p:cNvSpPr>
          <p:nvPr>
            <p:ph type="ftr" sz="quarter" idx="11"/>
          </p:nvPr>
        </p:nvSpPr>
        <p:spPr/>
        <p:txBody>
          <a:bodyPr/>
          <a:lstStyle/>
          <a:p>
            <a:r>
              <a:rPr lang="en-US"/>
              <a:t>Illinois Department of Employment Security </a:t>
            </a:r>
            <a:endParaRPr lang="en-US" dirty="0"/>
          </a:p>
        </p:txBody>
      </p:sp>
      <p:sp>
        <p:nvSpPr>
          <p:cNvPr id="5" name="Slide Number Placeholder 4"/>
          <p:cNvSpPr>
            <a:spLocks noGrp="1"/>
          </p:cNvSpPr>
          <p:nvPr>
            <p:ph type="sldNum" sz="quarter" idx="12"/>
          </p:nvPr>
        </p:nvSpPr>
        <p:spPr/>
        <p:txBody>
          <a:bodyPr/>
          <a:lstStyle/>
          <a:p>
            <a:fld id="{45EA1872-A97D-4F09-9280-1B7912577142}" type="slidenum">
              <a:rPr lang="en-US" smtClean="0"/>
              <a:pPr/>
              <a:t>4</a:t>
            </a:fld>
            <a:endParaRPr lang="en-US" dirty="0"/>
          </a:p>
        </p:txBody>
      </p:sp>
      <p:sp>
        <p:nvSpPr>
          <p:cNvPr id="6" name="Content Placeholder 5"/>
          <p:cNvSpPr>
            <a:spLocks noGrp="1"/>
          </p:cNvSpPr>
          <p:nvPr>
            <p:ph sz="quarter" idx="1"/>
          </p:nvPr>
        </p:nvSpPr>
        <p:spPr/>
        <p:txBody>
          <a:bodyPr/>
          <a:lstStyle/>
          <a:p>
            <a:r>
              <a:rPr lang="en-US" sz="2800" dirty="0"/>
              <a:t>Minimum &amp; maximum weekly benefit amounts for a benefit year beginning on or after 01/03/2016:</a:t>
            </a:r>
          </a:p>
          <a:p>
            <a:r>
              <a:rPr lang="en-US" sz="2800" dirty="0"/>
              <a:t>Maximum of 26 payable weeks in a one-year period.</a:t>
            </a:r>
          </a:p>
          <a:p>
            <a:pPr>
              <a:buNone/>
            </a:pP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796310197"/>
              </p:ext>
            </p:extLst>
          </p:nvPr>
        </p:nvGraphicFramePr>
        <p:xfrm>
          <a:off x="533400" y="3581400"/>
          <a:ext cx="7924800" cy="252984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1981200">
                  <a:extLst>
                    <a:ext uri="{9D8B030D-6E8A-4147-A177-3AD203B41FA5}">
                      <a16:colId xmlns:a16="http://schemas.microsoft.com/office/drawing/2014/main" val="20003"/>
                    </a:ext>
                  </a:extLst>
                </a:gridCol>
              </a:tblGrid>
              <a:tr h="370840">
                <a:tc>
                  <a:txBody>
                    <a:bodyPr/>
                    <a:lstStyle/>
                    <a:p>
                      <a:pPr algn="ctr"/>
                      <a:r>
                        <a:rPr lang="en-US" sz="2000" dirty="0"/>
                        <a:t>Weekly Benefit Amount</a:t>
                      </a:r>
                    </a:p>
                    <a:p>
                      <a:pPr algn="ctr"/>
                      <a:r>
                        <a:rPr lang="en-US" sz="2000" dirty="0"/>
                        <a:t>(WBA)</a:t>
                      </a:r>
                    </a:p>
                  </a:txBody>
                  <a:tcPr/>
                </a:tc>
                <a:tc>
                  <a:txBody>
                    <a:bodyPr/>
                    <a:lstStyle/>
                    <a:p>
                      <a:pPr algn="ctr"/>
                      <a:r>
                        <a:rPr lang="en-US" sz="2000" dirty="0"/>
                        <a:t>Individual</a:t>
                      </a:r>
                    </a:p>
                  </a:txBody>
                  <a:tcPr/>
                </a:tc>
                <a:tc>
                  <a:txBody>
                    <a:bodyPr/>
                    <a:lstStyle/>
                    <a:p>
                      <a:pPr algn="ctr"/>
                      <a:r>
                        <a:rPr lang="en-US" sz="2000" dirty="0"/>
                        <a:t>Individual with </a:t>
                      </a:r>
                    </a:p>
                    <a:p>
                      <a:pPr algn="ctr"/>
                      <a:r>
                        <a:rPr lang="en-US" sz="2000" dirty="0"/>
                        <a:t>Non working spouse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t>Individual with child or children under 18</a:t>
                      </a:r>
                    </a:p>
                    <a:p>
                      <a:pPr algn="ctr"/>
                      <a:endParaRPr lang="en-US" sz="2000" dirty="0"/>
                    </a:p>
                  </a:txBody>
                  <a:tcPr/>
                </a:tc>
                <a:extLst>
                  <a:ext uri="{0D108BD9-81ED-4DB2-BD59-A6C34878D82A}">
                    <a16:rowId xmlns:a16="http://schemas.microsoft.com/office/drawing/2014/main" val="10000"/>
                  </a:ext>
                </a:extLst>
              </a:tr>
              <a:tr h="370840">
                <a:tc>
                  <a:txBody>
                    <a:bodyPr/>
                    <a:lstStyle/>
                    <a:p>
                      <a:pPr algn="ctr"/>
                      <a:r>
                        <a:rPr lang="en-US" sz="2400" dirty="0"/>
                        <a:t>Minimum</a:t>
                      </a:r>
                    </a:p>
                  </a:txBody>
                  <a:tcPr/>
                </a:tc>
                <a:tc>
                  <a:txBody>
                    <a:bodyPr/>
                    <a:lstStyle/>
                    <a:p>
                      <a:pPr algn="ctr"/>
                      <a:r>
                        <a:rPr lang="en-US" sz="2400" dirty="0"/>
                        <a:t>$51</a:t>
                      </a:r>
                    </a:p>
                  </a:txBody>
                  <a:tcPr/>
                </a:tc>
                <a:tc>
                  <a:txBody>
                    <a:bodyPr/>
                    <a:lstStyle/>
                    <a:p>
                      <a:pPr algn="ctr"/>
                      <a:r>
                        <a:rPr lang="en-US" sz="2400" dirty="0"/>
                        <a:t>$66</a:t>
                      </a:r>
                    </a:p>
                  </a:txBody>
                  <a:tcPr/>
                </a:tc>
                <a:tc>
                  <a:txBody>
                    <a:bodyPr/>
                    <a:lstStyle/>
                    <a:p>
                      <a:pPr algn="ctr"/>
                      <a:r>
                        <a:rPr lang="en-US" sz="2400" dirty="0"/>
                        <a:t>$77</a:t>
                      </a:r>
                    </a:p>
                  </a:txBody>
                  <a:tcPr/>
                </a:tc>
                <a:extLst>
                  <a:ext uri="{0D108BD9-81ED-4DB2-BD59-A6C34878D82A}">
                    <a16:rowId xmlns:a16="http://schemas.microsoft.com/office/drawing/2014/main" val="10001"/>
                  </a:ext>
                </a:extLst>
              </a:tr>
              <a:tr h="370840">
                <a:tc>
                  <a:txBody>
                    <a:bodyPr/>
                    <a:lstStyle/>
                    <a:p>
                      <a:pPr algn="ctr"/>
                      <a:r>
                        <a:rPr lang="en-US" sz="2400" dirty="0"/>
                        <a:t>Maximum</a:t>
                      </a:r>
                    </a:p>
                  </a:txBody>
                  <a:tcPr/>
                </a:tc>
                <a:tc>
                  <a:txBody>
                    <a:bodyPr/>
                    <a:lstStyle/>
                    <a:p>
                      <a:pPr algn="ctr"/>
                      <a:r>
                        <a:rPr lang="en-US" sz="2400" dirty="0"/>
                        <a:t>$437</a:t>
                      </a:r>
                    </a:p>
                  </a:txBody>
                  <a:tcPr/>
                </a:tc>
                <a:tc>
                  <a:txBody>
                    <a:bodyPr/>
                    <a:lstStyle/>
                    <a:p>
                      <a:pPr algn="ctr"/>
                      <a:r>
                        <a:rPr lang="en-US" sz="2400" dirty="0"/>
                        <a:t>$521</a:t>
                      </a:r>
                    </a:p>
                  </a:txBody>
                  <a:tcPr/>
                </a:tc>
                <a:tc>
                  <a:txBody>
                    <a:bodyPr/>
                    <a:lstStyle/>
                    <a:p>
                      <a:pPr algn="ctr"/>
                      <a:r>
                        <a:rPr lang="en-US" sz="2400" dirty="0"/>
                        <a:t>$595</a:t>
                      </a: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When and Where to File</a:t>
            </a:r>
          </a:p>
        </p:txBody>
      </p:sp>
      <p:sp>
        <p:nvSpPr>
          <p:cNvPr id="3" name="Content Placeholder 2"/>
          <p:cNvSpPr>
            <a:spLocks noGrp="1"/>
          </p:cNvSpPr>
          <p:nvPr>
            <p:ph sz="quarter" idx="1"/>
          </p:nvPr>
        </p:nvSpPr>
        <p:spPr>
          <a:xfrm>
            <a:off x="304800" y="1676400"/>
            <a:ext cx="8503920" cy="4572000"/>
          </a:xfrm>
        </p:spPr>
        <p:txBody>
          <a:bodyPr>
            <a:normAutofit/>
          </a:bodyPr>
          <a:lstStyle/>
          <a:p>
            <a:r>
              <a:rPr lang="en-US" sz="2600" dirty="0"/>
              <a:t>File your claim for unemployment insurance benefits during the first week after becoming unemployed. You are strongly encouraged to apply for benefits online. You may also file at a local IDES office.</a:t>
            </a:r>
          </a:p>
          <a:p>
            <a:pPr lvl="1"/>
            <a:endParaRPr lang="en-US" sz="1500" dirty="0"/>
          </a:p>
          <a:p>
            <a:r>
              <a:rPr lang="en-US" dirty="0"/>
              <a:t>Online: </a:t>
            </a:r>
            <a:r>
              <a:rPr lang="en-US" dirty="0">
                <a:hlinkClick r:id="rId3"/>
              </a:rPr>
              <a:t>www.ides.illinois.gov</a:t>
            </a:r>
            <a:r>
              <a:rPr lang="en-US" dirty="0"/>
              <a:t> – Available Anytime</a:t>
            </a:r>
          </a:p>
          <a:p>
            <a:pPr lvl="1"/>
            <a:endParaRPr lang="en-US" sz="1500" dirty="0"/>
          </a:p>
          <a:p>
            <a:pPr marL="274320" lvl="1">
              <a:buClr>
                <a:schemeClr val="accent1"/>
              </a:buClr>
              <a:buSzPct val="85000"/>
              <a:buFont typeface="Wingdings 2"/>
              <a:buChar char=""/>
            </a:pPr>
            <a:r>
              <a:rPr lang="en-US" sz="2600" dirty="0">
                <a:solidFill>
                  <a:schemeClr val="tx1"/>
                </a:solidFill>
              </a:rPr>
              <a:t>To find your local office, visit the IDES web site or call our Claimant Services Call Center: (800) 244-5631</a:t>
            </a:r>
          </a:p>
          <a:p>
            <a:pPr marL="548640" lvl="2">
              <a:buClr>
                <a:schemeClr val="accent2"/>
              </a:buClr>
              <a:buSzPct val="90000"/>
              <a:buFont typeface="Courier New" pitchFamily="49" charset="0"/>
              <a:buChar char="o"/>
            </a:pPr>
            <a:r>
              <a:rPr lang="en-US" sz="2400" dirty="0"/>
              <a:t>Call Center and Local Office hours: </a:t>
            </a:r>
          </a:p>
          <a:p>
            <a:pPr marL="548640" lvl="2">
              <a:buClr>
                <a:schemeClr val="accent2"/>
              </a:buClr>
              <a:buSzPct val="90000"/>
              <a:buFont typeface="Courier New" pitchFamily="49" charset="0"/>
              <a:buChar char="o"/>
            </a:pPr>
            <a:r>
              <a:rPr lang="en-US" sz="2400" dirty="0"/>
              <a:t>Monday-Friday:  8:30am- 5:00 PM (except holidays)</a:t>
            </a:r>
            <a:endParaRPr lang="en-US" dirty="0"/>
          </a:p>
        </p:txBody>
      </p:sp>
      <p:sp>
        <p:nvSpPr>
          <p:cNvPr id="4" name="Date Placeholder 3"/>
          <p:cNvSpPr>
            <a:spLocks noGrp="1"/>
          </p:cNvSpPr>
          <p:nvPr>
            <p:ph type="dt" sz="half" idx="10"/>
          </p:nvPr>
        </p:nvSpPr>
        <p:spPr/>
        <p:txBody>
          <a:bodyPr/>
          <a:lstStyle/>
          <a:p>
            <a:fld id="{75497102-8563-4DD5-93E2-1573A661A221}" type="datetime1">
              <a:rPr lang="en-US" smtClean="0"/>
              <a:pPr/>
              <a:t>10/14/2020</a:t>
            </a:fld>
            <a:endParaRPr lang="en-US" dirty="0"/>
          </a:p>
        </p:txBody>
      </p:sp>
      <p:sp>
        <p:nvSpPr>
          <p:cNvPr id="5" name="Slide Number Placeholder 4"/>
          <p:cNvSpPr>
            <a:spLocks noGrp="1"/>
          </p:cNvSpPr>
          <p:nvPr>
            <p:ph type="sldNum" sz="quarter" idx="12"/>
          </p:nvPr>
        </p:nvSpPr>
        <p:spPr/>
        <p:txBody>
          <a:bodyPr/>
          <a:lstStyle/>
          <a:p>
            <a:fld id="{45EA1872-A97D-4F09-9280-1B7912577142}" type="slidenum">
              <a:rPr lang="en-US" smtClean="0"/>
              <a:pPr/>
              <a:t>5</a:t>
            </a:fld>
            <a:endParaRPr lang="en-US" dirty="0"/>
          </a:p>
        </p:txBody>
      </p:sp>
      <p:sp>
        <p:nvSpPr>
          <p:cNvPr id="6" name="Footer Placeholder 5"/>
          <p:cNvSpPr>
            <a:spLocks noGrp="1"/>
          </p:cNvSpPr>
          <p:nvPr>
            <p:ph type="ftr" sz="quarter" idx="11"/>
          </p:nvPr>
        </p:nvSpPr>
        <p:spPr/>
        <p:txBody>
          <a:bodyPr/>
          <a:lstStyle/>
          <a:p>
            <a:r>
              <a:rPr lang="en-US" dirty="0"/>
              <a:t>Illinois Department of Employment Security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Information Needed to File Your Claim</a:t>
            </a:r>
          </a:p>
        </p:txBody>
      </p:sp>
      <p:sp>
        <p:nvSpPr>
          <p:cNvPr id="3" name="Content Placeholder 2"/>
          <p:cNvSpPr>
            <a:spLocks noGrp="1"/>
          </p:cNvSpPr>
          <p:nvPr>
            <p:ph sz="quarter" idx="1"/>
          </p:nvPr>
        </p:nvSpPr>
        <p:spPr/>
        <p:txBody>
          <a:bodyPr>
            <a:normAutofit/>
          </a:bodyPr>
          <a:lstStyle/>
          <a:p>
            <a:endParaRPr lang="en-US" sz="1200" dirty="0"/>
          </a:p>
          <a:p>
            <a:r>
              <a:rPr lang="en-US" sz="2600" dirty="0"/>
              <a:t>Verification of your Social Security number (a valid Social Security card, driver’s license or State ID).</a:t>
            </a:r>
          </a:p>
          <a:p>
            <a:pPr marL="0" indent="0">
              <a:buNone/>
            </a:pPr>
            <a:endParaRPr lang="en-US" sz="2600" strike="sngStrike" dirty="0"/>
          </a:p>
          <a:p>
            <a:r>
              <a:rPr lang="en-US" sz="2600" dirty="0"/>
              <a:t>Names, addresses and phone numbers of all employers you’ve worked for in the past 18 months. You will also need the number of days worked for each employer and the reason(s) for separation.</a:t>
            </a:r>
          </a:p>
        </p:txBody>
      </p:sp>
      <p:sp>
        <p:nvSpPr>
          <p:cNvPr id="4" name="Date Placeholder 3"/>
          <p:cNvSpPr>
            <a:spLocks noGrp="1"/>
          </p:cNvSpPr>
          <p:nvPr>
            <p:ph type="dt" sz="half" idx="10"/>
          </p:nvPr>
        </p:nvSpPr>
        <p:spPr/>
        <p:txBody>
          <a:bodyPr/>
          <a:lstStyle/>
          <a:p>
            <a:fld id="{58F81265-1AF6-48CF-BA26-AD49C60BAF28}" type="datetime1">
              <a:rPr lang="en-US" smtClean="0"/>
              <a:pPr/>
              <a:t>10/14/2020</a:t>
            </a:fld>
            <a:endParaRPr lang="en-US" dirty="0"/>
          </a:p>
        </p:txBody>
      </p:sp>
      <p:sp>
        <p:nvSpPr>
          <p:cNvPr id="5" name="Slide Number Placeholder 4"/>
          <p:cNvSpPr>
            <a:spLocks noGrp="1"/>
          </p:cNvSpPr>
          <p:nvPr>
            <p:ph type="sldNum" sz="quarter" idx="12"/>
          </p:nvPr>
        </p:nvSpPr>
        <p:spPr/>
        <p:txBody>
          <a:bodyPr/>
          <a:lstStyle/>
          <a:p>
            <a:fld id="{45EA1872-A97D-4F09-9280-1B7912577142}" type="slidenum">
              <a:rPr lang="en-US" smtClean="0"/>
              <a:pPr/>
              <a:t>6</a:t>
            </a:fld>
            <a:endParaRPr lang="en-US" dirty="0"/>
          </a:p>
        </p:txBody>
      </p:sp>
      <p:sp>
        <p:nvSpPr>
          <p:cNvPr id="6" name="Footer Placeholder 5"/>
          <p:cNvSpPr>
            <a:spLocks noGrp="1"/>
          </p:cNvSpPr>
          <p:nvPr>
            <p:ph type="ftr" sz="quarter" idx="11"/>
          </p:nvPr>
        </p:nvSpPr>
        <p:spPr/>
        <p:txBody>
          <a:bodyPr/>
          <a:lstStyle/>
          <a:p>
            <a:r>
              <a:rPr lang="en-US" dirty="0"/>
              <a:t>Illinois Department of Employment Security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Autofit/>
          </a:bodyPr>
          <a:lstStyle/>
          <a:p>
            <a:r>
              <a:rPr lang="en-US" sz="3000" b="1" dirty="0"/>
              <a:t>Information Needed to File Your Claim </a:t>
            </a:r>
            <a:r>
              <a:rPr lang="en-US" sz="1800" b="1" dirty="0"/>
              <a:t>Cont’d</a:t>
            </a:r>
          </a:p>
        </p:txBody>
      </p:sp>
      <p:sp>
        <p:nvSpPr>
          <p:cNvPr id="3" name="Content Placeholder 2"/>
          <p:cNvSpPr>
            <a:spLocks noGrp="1"/>
          </p:cNvSpPr>
          <p:nvPr>
            <p:ph sz="quarter" idx="1"/>
          </p:nvPr>
        </p:nvSpPr>
        <p:spPr/>
        <p:txBody>
          <a:bodyPr>
            <a:normAutofit lnSpcReduction="10000"/>
          </a:bodyPr>
          <a:lstStyle/>
          <a:p>
            <a:endParaRPr lang="en-US" sz="1200" dirty="0"/>
          </a:p>
          <a:p>
            <a:r>
              <a:rPr lang="en-US" sz="2600" dirty="0"/>
              <a:t>Information regarding any pension or retirement payments you are receiving, including Social Security.</a:t>
            </a:r>
          </a:p>
          <a:p>
            <a:pPr marL="0" indent="0">
              <a:buNone/>
            </a:pPr>
            <a:endParaRPr lang="en-US" sz="2600" dirty="0"/>
          </a:p>
          <a:p>
            <a:r>
              <a:rPr lang="en-US" sz="2600" dirty="0"/>
              <a:t>If claiming your spouse as a dependent, your spouse's name, employment status and Social Security number.</a:t>
            </a:r>
          </a:p>
          <a:p>
            <a:pPr marL="0" indent="0">
              <a:buNone/>
            </a:pPr>
            <a:endParaRPr lang="en-US" sz="2600" dirty="0"/>
          </a:p>
          <a:p>
            <a:r>
              <a:rPr lang="en-US" sz="2600" dirty="0"/>
              <a:t>If claiming a dependent child, the child’s name, birth date and Social Security number. </a:t>
            </a:r>
          </a:p>
          <a:p>
            <a:endParaRPr lang="en-US" sz="2600" dirty="0"/>
          </a:p>
          <a:p>
            <a:r>
              <a:rPr lang="en-US" sz="2600" dirty="0"/>
              <a:t>You cannot claim both a spouse and dependent child.</a:t>
            </a:r>
          </a:p>
        </p:txBody>
      </p:sp>
      <p:sp>
        <p:nvSpPr>
          <p:cNvPr id="4" name="Date Placeholder 3"/>
          <p:cNvSpPr>
            <a:spLocks noGrp="1"/>
          </p:cNvSpPr>
          <p:nvPr>
            <p:ph type="dt" sz="half" idx="10"/>
          </p:nvPr>
        </p:nvSpPr>
        <p:spPr/>
        <p:txBody>
          <a:bodyPr/>
          <a:lstStyle/>
          <a:p>
            <a:fld id="{58F81265-1AF6-48CF-BA26-AD49C60BAF28}" type="datetime1">
              <a:rPr lang="en-US" smtClean="0"/>
              <a:pPr/>
              <a:t>10/14/2020</a:t>
            </a:fld>
            <a:endParaRPr lang="en-US" dirty="0"/>
          </a:p>
        </p:txBody>
      </p:sp>
      <p:sp>
        <p:nvSpPr>
          <p:cNvPr id="5" name="Slide Number Placeholder 4"/>
          <p:cNvSpPr>
            <a:spLocks noGrp="1"/>
          </p:cNvSpPr>
          <p:nvPr>
            <p:ph type="sldNum" sz="quarter" idx="12"/>
          </p:nvPr>
        </p:nvSpPr>
        <p:spPr/>
        <p:txBody>
          <a:bodyPr/>
          <a:lstStyle/>
          <a:p>
            <a:fld id="{45EA1872-A97D-4F09-9280-1B7912577142}" type="slidenum">
              <a:rPr lang="en-US" smtClean="0"/>
              <a:pPr/>
              <a:t>7</a:t>
            </a:fld>
            <a:endParaRPr lang="en-US" dirty="0"/>
          </a:p>
        </p:txBody>
      </p:sp>
      <p:sp>
        <p:nvSpPr>
          <p:cNvPr id="6" name="Footer Placeholder 5"/>
          <p:cNvSpPr>
            <a:spLocks noGrp="1"/>
          </p:cNvSpPr>
          <p:nvPr>
            <p:ph type="ftr" sz="quarter" idx="11"/>
          </p:nvPr>
        </p:nvSpPr>
        <p:spPr/>
        <p:txBody>
          <a:bodyPr/>
          <a:lstStyle/>
          <a:p>
            <a:r>
              <a:rPr lang="en-US" dirty="0"/>
              <a:t>Illinois Department of Employment Security </a:t>
            </a:r>
          </a:p>
        </p:txBody>
      </p:sp>
    </p:spTree>
    <p:extLst>
      <p:ext uri="{BB962C8B-B14F-4D97-AF65-F5344CB8AC3E}">
        <p14:creationId xmlns:p14="http://schemas.microsoft.com/office/powerpoint/2010/main" val="4135950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62000"/>
          </a:xfrm>
        </p:spPr>
        <p:txBody>
          <a:bodyPr>
            <a:noAutofit/>
          </a:bodyPr>
          <a:lstStyle/>
          <a:p>
            <a:r>
              <a:rPr lang="en-US" b="1" dirty="0"/>
              <a:t>What Happens Next?</a:t>
            </a:r>
            <a:endParaRPr lang="en-US" dirty="0"/>
          </a:p>
        </p:txBody>
      </p:sp>
      <p:sp>
        <p:nvSpPr>
          <p:cNvPr id="3" name="Content Placeholder 2"/>
          <p:cNvSpPr>
            <a:spLocks noGrp="1"/>
          </p:cNvSpPr>
          <p:nvPr>
            <p:ph sz="quarter" idx="1"/>
          </p:nvPr>
        </p:nvSpPr>
        <p:spPr>
          <a:xfrm>
            <a:off x="304800" y="1676400"/>
            <a:ext cx="8503920" cy="4572000"/>
          </a:xfrm>
        </p:spPr>
        <p:txBody>
          <a:bodyPr>
            <a:normAutofit/>
          </a:bodyPr>
          <a:lstStyle/>
          <a:p>
            <a:r>
              <a:rPr lang="en-US" sz="2600" dirty="0"/>
              <a:t>After your claim is filed, IDES will send you a statement called an Unemployment Insurance (UI) Finding. The finding includes:</a:t>
            </a:r>
          </a:p>
          <a:p>
            <a:pPr marL="0" indent="0">
              <a:buNone/>
            </a:pPr>
            <a:endParaRPr lang="en-US" sz="2600" dirty="0"/>
          </a:p>
          <a:p>
            <a:pPr lvl="1"/>
            <a:r>
              <a:rPr lang="en-US" sz="2400" dirty="0">
                <a:solidFill>
                  <a:schemeClr val="tx1"/>
                </a:solidFill>
              </a:rPr>
              <a:t>The wages reported by your employer(s) in each calendar quarter of your base period for insured work, and the total wages paid to you during your base period.</a:t>
            </a:r>
          </a:p>
          <a:p>
            <a:pPr marL="274320" lvl="1" indent="0">
              <a:buNone/>
            </a:pPr>
            <a:endParaRPr lang="en-US" sz="2400" dirty="0">
              <a:solidFill>
                <a:schemeClr val="tx1"/>
              </a:solidFill>
            </a:endParaRPr>
          </a:p>
          <a:p>
            <a:pPr lvl="1"/>
            <a:r>
              <a:rPr lang="en-US" sz="2400" dirty="0">
                <a:solidFill>
                  <a:schemeClr val="tx1"/>
                </a:solidFill>
              </a:rPr>
              <a:t>UI Monetary Determination: Weekly and Maximum Benefit Amounts (WBA &amp; MBA) and any dependent amount(s).</a:t>
            </a:r>
          </a:p>
          <a:p>
            <a:pPr lvl="1"/>
            <a:endParaRPr lang="en-US" dirty="0"/>
          </a:p>
        </p:txBody>
      </p:sp>
      <p:sp>
        <p:nvSpPr>
          <p:cNvPr id="4" name="Date Placeholder 3"/>
          <p:cNvSpPr>
            <a:spLocks noGrp="1"/>
          </p:cNvSpPr>
          <p:nvPr>
            <p:ph type="dt" sz="half" idx="10"/>
          </p:nvPr>
        </p:nvSpPr>
        <p:spPr/>
        <p:txBody>
          <a:bodyPr/>
          <a:lstStyle/>
          <a:p>
            <a:fld id="{2C7E2ED3-693A-4298-8CE2-76ADCC9D19ED}" type="datetime1">
              <a:rPr lang="en-US" smtClean="0"/>
              <a:pPr/>
              <a:t>10/14/2020</a:t>
            </a:fld>
            <a:endParaRPr lang="en-US" dirty="0"/>
          </a:p>
        </p:txBody>
      </p:sp>
      <p:sp>
        <p:nvSpPr>
          <p:cNvPr id="5" name="Slide Number Placeholder 4"/>
          <p:cNvSpPr>
            <a:spLocks noGrp="1"/>
          </p:cNvSpPr>
          <p:nvPr>
            <p:ph type="sldNum" sz="quarter" idx="12"/>
          </p:nvPr>
        </p:nvSpPr>
        <p:spPr/>
        <p:txBody>
          <a:bodyPr/>
          <a:lstStyle/>
          <a:p>
            <a:fld id="{45EA1872-A97D-4F09-9280-1B7912577142}" type="slidenum">
              <a:rPr lang="en-US" smtClean="0"/>
              <a:pPr/>
              <a:t>8</a:t>
            </a:fld>
            <a:endParaRPr lang="en-US" dirty="0"/>
          </a:p>
        </p:txBody>
      </p:sp>
      <p:sp>
        <p:nvSpPr>
          <p:cNvPr id="6" name="Footer Placeholder 5"/>
          <p:cNvSpPr>
            <a:spLocks noGrp="1"/>
          </p:cNvSpPr>
          <p:nvPr>
            <p:ph type="ftr" sz="quarter" idx="11"/>
          </p:nvPr>
        </p:nvSpPr>
        <p:spPr/>
        <p:txBody>
          <a:bodyPr/>
          <a:lstStyle/>
          <a:p>
            <a:r>
              <a:rPr lang="en-US" dirty="0"/>
              <a:t>Illinois Department of Employment Security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62000"/>
          </a:xfrm>
        </p:spPr>
        <p:txBody>
          <a:bodyPr>
            <a:noAutofit/>
          </a:bodyPr>
          <a:lstStyle/>
          <a:p>
            <a:r>
              <a:rPr lang="en-US" b="1" dirty="0"/>
              <a:t>What Happens Next? </a:t>
            </a:r>
            <a:r>
              <a:rPr lang="en-US" sz="1800" b="1" dirty="0"/>
              <a:t>Cont’d</a:t>
            </a:r>
            <a:endParaRPr lang="en-US" sz="1800" dirty="0"/>
          </a:p>
        </p:txBody>
      </p:sp>
      <p:sp>
        <p:nvSpPr>
          <p:cNvPr id="4" name="Date Placeholder 3"/>
          <p:cNvSpPr>
            <a:spLocks noGrp="1"/>
          </p:cNvSpPr>
          <p:nvPr>
            <p:ph type="dt" sz="half" idx="10"/>
          </p:nvPr>
        </p:nvSpPr>
        <p:spPr/>
        <p:txBody>
          <a:bodyPr/>
          <a:lstStyle/>
          <a:p>
            <a:fld id="{2C7E2ED3-693A-4298-8CE2-76ADCC9D19ED}" type="datetime1">
              <a:rPr lang="en-US" smtClean="0"/>
              <a:pPr/>
              <a:t>10/14/2020</a:t>
            </a:fld>
            <a:endParaRPr lang="en-US" dirty="0"/>
          </a:p>
        </p:txBody>
      </p:sp>
      <p:sp>
        <p:nvSpPr>
          <p:cNvPr id="6" name="Footer Placeholder 5"/>
          <p:cNvSpPr>
            <a:spLocks noGrp="1"/>
          </p:cNvSpPr>
          <p:nvPr>
            <p:ph type="ftr" sz="quarter" idx="11"/>
          </p:nvPr>
        </p:nvSpPr>
        <p:spPr/>
        <p:txBody>
          <a:bodyPr/>
          <a:lstStyle/>
          <a:p>
            <a:r>
              <a:rPr lang="en-US" dirty="0"/>
              <a:t>Illinois Department of Employment Security </a:t>
            </a:r>
          </a:p>
        </p:txBody>
      </p:sp>
      <p:sp>
        <p:nvSpPr>
          <p:cNvPr id="5" name="Slide Number Placeholder 4"/>
          <p:cNvSpPr>
            <a:spLocks noGrp="1"/>
          </p:cNvSpPr>
          <p:nvPr>
            <p:ph type="sldNum" sz="quarter" idx="12"/>
          </p:nvPr>
        </p:nvSpPr>
        <p:spPr/>
        <p:txBody>
          <a:bodyPr/>
          <a:lstStyle/>
          <a:p>
            <a:fld id="{45EA1872-A97D-4F09-9280-1B7912577142}" type="slidenum">
              <a:rPr lang="en-US" smtClean="0"/>
              <a:pPr/>
              <a:t>9</a:t>
            </a:fld>
            <a:endParaRPr lang="en-US" dirty="0"/>
          </a:p>
        </p:txBody>
      </p:sp>
      <p:sp>
        <p:nvSpPr>
          <p:cNvPr id="3" name="Content Placeholder 2"/>
          <p:cNvSpPr>
            <a:spLocks noGrp="1"/>
          </p:cNvSpPr>
          <p:nvPr>
            <p:ph sz="quarter" idx="1"/>
          </p:nvPr>
        </p:nvSpPr>
        <p:spPr>
          <a:xfrm>
            <a:off x="304800" y="1676400"/>
            <a:ext cx="8503920" cy="4572000"/>
          </a:xfrm>
        </p:spPr>
        <p:txBody>
          <a:bodyPr>
            <a:normAutofit/>
          </a:bodyPr>
          <a:lstStyle/>
          <a:p>
            <a:pPr lvl="1"/>
            <a:r>
              <a:rPr lang="en-US" sz="2400" dirty="0">
                <a:solidFill>
                  <a:schemeClr val="tx1"/>
                </a:solidFill>
              </a:rPr>
              <a:t>Payment type (direct deposit or debit card).</a:t>
            </a:r>
          </a:p>
          <a:p>
            <a:pPr marL="274320" lvl="1" indent="0">
              <a:buNone/>
            </a:pPr>
            <a:endParaRPr lang="en-US" sz="2400" dirty="0">
              <a:solidFill>
                <a:schemeClr val="tx1"/>
              </a:solidFill>
            </a:endParaRPr>
          </a:p>
          <a:p>
            <a:pPr lvl="1"/>
            <a:r>
              <a:rPr lang="en-US" sz="2400" dirty="0">
                <a:solidFill>
                  <a:schemeClr val="tx1"/>
                </a:solidFill>
              </a:rPr>
              <a:t>Your first </a:t>
            </a:r>
            <a:r>
              <a:rPr lang="en-US" sz="2400" u="sng" dirty="0">
                <a:solidFill>
                  <a:schemeClr val="tx1"/>
                </a:solidFill>
              </a:rPr>
              <a:t>certification</a:t>
            </a:r>
            <a:r>
              <a:rPr lang="en-US" sz="2400" dirty="0">
                <a:solidFill>
                  <a:schemeClr val="tx1"/>
                </a:solidFill>
              </a:rPr>
              <a:t> date. (You cannot receive benefits for a week of unemployment until you have certified for that week and have met all the eligibility requirements during that week.)</a:t>
            </a:r>
          </a:p>
          <a:p>
            <a:pPr lvl="1"/>
            <a:endParaRPr lang="en-US" dirty="0"/>
          </a:p>
          <a:p>
            <a:r>
              <a:rPr lang="en-US" sz="2400" dirty="0"/>
              <a:t>Benefits are paid for calendar weeks of unemployment. A calendar week begins on Sunday and ends on Saturday.</a:t>
            </a:r>
          </a:p>
        </p:txBody>
      </p:sp>
    </p:spTree>
    <p:extLst>
      <p:ext uri="{BB962C8B-B14F-4D97-AF65-F5344CB8AC3E}">
        <p14:creationId xmlns:p14="http://schemas.microsoft.com/office/powerpoint/2010/main" val="884894259"/>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2.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6E2995232B444AAB6157EDEECAC17B" ma:contentTypeVersion="28" ma:contentTypeDescription="Create a new document." ma:contentTypeScope="" ma:versionID="1f2e27e864f45066583ea3dd8cfbde85">
  <xsd:schema xmlns:xsd="http://www.w3.org/2001/XMLSchema" xmlns:xs="http://www.w3.org/2001/XMLSchema" xmlns:p="http://schemas.microsoft.com/office/2006/metadata/properties" xmlns:ns2="9352c220-c5aa-4176-b310-478a54cdcce0" xmlns:ns3="6e83a1a5-9dab-4521-85db-ea3c8196acb3" targetNamespace="http://schemas.microsoft.com/office/2006/metadata/properties" ma:root="true" ma:fieldsID="31a7c4638e4cd31596af6477553450d1" ns2:_="" ns3:_="">
    <xsd:import namespace="9352c220-c5aa-4176-b310-478a54cdcce0"/>
    <xsd:import namespace="6e83a1a5-9dab-4521-85db-ea3c8196acb3"/>
    <xsd:element name="properties">
      <xsd:complexType>
        <xsd:sequence>
          <xsd:element name="documentManagement">
            <xsd:complexType>
              <xsd:all>
                <xsd:element ref="ns2:Description0"/>
                <xsd:element ref="ns2:MainCategory"/>
                <xsd:element ref="ns2:SubCategory"/>
                <xsd:element ref="ns2:Audience" minOccurs="0"/>
                <xsd:element ref="ns2:SubAudience" minOccurs="0"/>
                <xsd:element ref="ns2:SkillLevel" minOccurs="0"/>
                <xsd:element ref="ns2:GradeLevel" minOccurs="0"/>
                <xsd:element ref="ns2:Language"/>
                <xsd:element ref="ns2:DocumentType" minOccurs="0"/>
                <xsd:element ref="ns2:Site" minOccurs="0"/>
                <xsd:element ref="ns3:TaxCatchAll" minOccurs="0"/>
                <xsd:element ref="ns3: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52c220-c5aa-4176-b310-478a54cdcce0" elementFormDefault="qualified">
    <xsd:import namespace="http://schemas.microsoft.com/office/2006/documentManagement/types"/>
    <xsd:import namespace="http://schemas.microsoft.com/office/infopath/2007/PartnerControls"/>
    <xsd:element name="Description0" ma:index="8" ma:displayName="Description" ma:internalName="Description0" ma:readOnly="false">
      <xsd:simpleType>
        <xsd:restriction base="dms:Text">
          <xsd:maxLength value="255"/>
        </xsd:restriction>
      </xsd:simpleType>
    </xsd:element>
    <xsd:element name="MainCategory" ma:index="9" ma:displayName="MainCategory" ma:list="{c7896206-7b65-404d-ae21-b02c4b29aea2}" ma:internalName="MainCategory" ma:readOnly="false" ma:showField="Title" ma:web="6e83a1a5-9dab-4521-85db-ea3c8196acb3">
      <xsd:simpleType>
        <xsd:restriction base="dms:Lookup"/>
      </xsd:simpleType>
    </xsd:element>
    <xsd:element name="SubCategory" ma:index="10" ma:displayName="SubCategory" ma:list="{2201361c-1d54-4276-95f0-f2ea81323aa2}" ma:internalName="SubCategory" ma:readOnly="false" ma:showField="Title" ma:web="6e83a1a5-9dab-4521-85db-ea3c8196acb3">
      <xsd:simpleType>
        <xsd:restriction base="dms:Lookup"/>
      </xsd:simpleType>
    </xsd:element>
    <xsd:element name="Audience" ma:index="11" nillable="true" ma:displayName="Audience" ma:list="{4b1c6106-8d5f-4a38-b368-5f452bed3ee8}" ma:internalName="Audience" ma:readOnly="false" ma:showField="Title" ma:web="6e83a1a5-9dab-4521-85db-ea3c8196acb3" ma:requiredMultiChoice="true">
      <xsd:complexType>
        <xsd:complexContent>
          <xsd:extension base="dms:MultiChoiceLookup">
            <xsd:sequence>
              <xsd:element name="Value" type="dms:Lookup" maxOccurs="unbounded" minOccurs="0" nillable="true"/>
            </xsd:sequence>
          </xsd:extension>
        </xsd:complexContent>
      </xsd:complexType>
    </xsd:element>
    <xsd:element name="SubAudience" ma:index="12" nillable="true" ma:displayName="SubAudience" ma:list="{60e689b0-3baf-46ef-b31e-b9aaee200c6d}" ma:internalName="SubAudience" ma:readOnly="false" ma:showField="Title" ma:web="6e83a1a5-9dab-4521-85db-ea3c8196acb3">
      <xsd:complexType>
        <xsd:complexContent>
          <xsd:extension base="dms:MultiChoiceLookup">
            <xsd:sequence>
              <xsd:element name="Value" type="dms:Lookup" maxOccurs="unbounded" minOccurs="0" nillable="true"/>
            </xsd:sequence>
          </xsd:extension>
        </xsd:complexContent>
      </xsd:complexType>
    </xsd:element>
    <xsd:element name="SkillLevel" ma:index="13" nillable="true" ma:displayName="SkillLevel" ma:internalName="SkillLevel" ma:readOnly="false" ma:requiredMultiChoice="true">
      <xsd:complexType>
        <xsd:complexContent>
          <xsd:extension base="dms:MultiChoice">
            <xsd:sequence>
              <xsd:element name="Value" maxOccurs="unbounded" minOccurs="0" nillable="true">
                <xsd:simpleType>
                  <xsd:restriction base="dms:Choice">
                    <xsd:enumeration value="All Levels"/>
                    <xsd:enumeration value="Minimal skill level"/>
                    <xsd:enumeration value="Intermediate skill level"/>
                    <xsd:enumeration value="Technical skill level"/>
                  </xsd:restriction>
                </xsd:simpleType>
              </xsd:element>
            </xsd:sequence>
          </xsd:extension>
        </xsd:complexContent>
      </xsd:complexType>
    </xsd:element>
    <xsd:element name="GradeLevel" ma:index="14" nillable="true" ma:displayName="GradeLevel" ma:internalName="GradeLevel" ma:readOnly="false" ma:requiredMultiChoice="true">
      <xsd:complexType>
        <xsd:complexContent>
          <xsd:extension base="dms:MultiChoice">
            <xsd:sequence>
              <xsd:element name="Value" maxOccurs="unbounded" minOccurs="0" nillable="true">
                <xsd:simpleType>
                  <xsd:restriction base="dms:Choice">
                    <xsd:enumeration value="7-8 Middle School"/>
                    <xsd:enumeration value="9-12 High School"/>
                    <xsd:enumeration value="&gt;12 Postsecondary"/>
                  </xsd:restriction>
                </xsd:simpleType>
              </xsd:element>
            </xsd:sequence>
          </xsd:extension>
        </xsd:complexContent>
      </xsd:complexType>
    </xsd:element>
    <xsd:element name="Language" ma:index="15" ma:displayName="Language" ma:default="English" ma:format="Dropdown" ma:internalName="Language" ma:readOnly="false">
      <xsd:simpleType>
        <xsd:restriction base="dms:Choice">
          <xsd:enumeration value="Arabic"/>
          <xsd:enumeration value="Chinese"/>
          <xsd:enumeration value="English"/>
          <xsd:enumeration value="Polish"/>
          <xsd:enumeration value="Spanish"/>
          <xsd:enumeration value="Other"/>
        </xsd:restriction>
      </xsd:simpleType>
    </xsd:element>
    <xsd:element name="DocumentType" ma:index="16" nillable="true" ma:displayName="DocumentType" ma:internalName="DocumentType" ma:readOnly="false" ma:requiredMultiChoice="true">
      <xsd:complexType>
        <xsd:complexContent>
          <xsd:extension base="dms:MultiChoice">
            <xsd:sequence>
              <xsd:element name="Value" maxOccurs="unbounded" minOccurs="0" nillable="true">
                <xsd:simpleType>
                  <xsd:restriction base="dms:Choice">
                    <xsd:enumeration value="Curriculum"/>
                    <xsd:enumeration value="Forms"/>
                    <xsd:enumeration value="Flyers"/>
                    <xsd:enumeration value="Guides"/>
                    <xsd:enumeration value="Images/Icons"/>
                    <xsd:enumeration value="Infographics"/>
                    <xsd:enumeration value="Informational"/>
                    <xsd:enumeration value="Instructions"/>
                    <xsd:enumeration value="Marketing/Outreach"/>
                    <xsd:enumeration value="Presentations"/>
                    <xsd:enumeration value="Report"/>
                    <xsd:enumeration value="Worksheets"/>
                  </xsd:restriction>
                </xsd:simpleType>
              </xsd:element>
            </xsd:sequence>
          </xsd:extension>
        </xsd:complexContent>
      </xsd:complexType>
    </xsd:element>
    <xsd:element name="Site" ma:index="17" nillable="true" ma:displayName="Site" ma:list="{cf69f43f-b565-45cb-9f11-9d848faecc07}" ma:internalName="Site" ma:readOnly="false" ma:showField="Title" ma:web="6e83a1a5-9dab-4521-85db-ea3c8196acb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e83a1a5-9dab-4521-85db-ea3c8196acb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f79118d-4af0-4af8-96a4-605c4274c427}" ma:internalName="TaxCatchAll" ma:showField="CatchAllData" ma:web="6e83a1a5-9dab-4521-85db-ea3c8196acb3">
      <xsd:complexType>
        <xsd:complexContent>
          <xsd:extension base="dms:MultiChoiceLookup">
            <xsd:sequence>
              <xsd:element name="Value" type="dms:Lookup" maxOccurs="unbounded" minOccurs="0" nillable="true"/>
            </xsd:sequence>
          </xsd:extension>
        </xsd:complexContent>
      </xsd:complexType>
    </xsd:element>
    <xsd:element name="TaxKeywordTaxHTField" ma:index="20"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ainCategory xmlns="9352c220-c5aa-4176-b310-478a54cdcce0">3</MainCategory>
    <Site xmlns="9352c220-c5aa-4176-b310-478a54cdcce0"/>
    <SubCategory xmlns="9352c220-c5aa-4176-b310-478a54cdcce0">42</SubCategory>
    <SkillLevel xmlns="9352c220-c5aa-4176-b310-478a54cdcce0">
      <Value>All Levels</Value>
    </SkillLevel>
    <Audience xmlns="9352c220-c5aa-4176-b310-478a54cdcce0">
      <Value>1</Value>
    </Audience>
    <TaxKeywordTaxHTField xmlns="6e83a1a5-9dab-4521-85db-ea3c8196acb3">
      <Terms xmlns="http://schemas.microsoft.com/office/infopath/2007/PartnerControls"/>
    </TaxKeywordTaxHTField>
    <SubAudience xmlns="9352c220-c5aa-4176-b310-478a54cdcce0">
      <Value>1</Value>
    </SubAudience>
    <Language xmlns="9352c220-c5aa-4176-b310-478a54cdcce0">English</Language>
    <DocumentType xmlns="9352c220-c5aa-4176-b310-478a54cdcce0">
      <Value>Informational</Value>
    </DocumentType>
    <TaxCatchAll xmlns="6e83a1a5-9dab-4521-85db-ea3c8196acb3"/>
    <Description0 xmlns="9352c220-c5aa-4176-b310-478a54cdcce0">LSC Comm - IDES Rapid Response</Description0>
    <GradeLevel xmlns="9352c220-c5aa-4176-b310-478a54cdcce0">
      <Value>&gt;12 Postsecondary</Value>
    </GradeLeve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8AEDBB-0224-4150-AD4D-05C596A6B5B7}"/>
</file>

<file path=customXml/itemProps2.xml><?xml version="1.0" encoding="utf-8"?>
<ds:datastoreItem xmlns:ds="http://schemas.openxmlformats.org/officeDocument/2006/customXml" ds:itemID="{0EBD83A7-0E30-42DB-B957-9E72A7D0D269}">
  <ds:schemaRefs>
    <ds:schemaRef ds:uri="http://purl.org/dc/elements/1.1/"/>
    <ds:schemaRef ds:uri="http://purl.org/dc/terms/"/>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0C152A1F-2D23-444D-9920-BD13B348F2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Civic</Template>
  <TotalTime>5434</TotalTime>
  <Words>2183</Words>
  <Application>Microsoft Office PowerPoint</Application>
  <PresentationFormat>On-screen Show (4:3)</PresentationFormat>
  <Paragraphs>351</Paragraphs>
  <Slides>26</Slides>
  <Notes>26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Arial</vt:lpstr>
      <vt:lpstr>Calibri</vt:lpstr>
      <vt:lpstr>Courier New</vt:lpstr>
      <vt:lpstr>Georgia</vt:lpstr>
      <vt:lpstr>Wingdings</vt:lpstr>
      <vt:lpstr>Wingdings 2</vt:lpstr>
      <vt:lpstr>Civic</vt:lpstr>
      <vt:lpstr>Custom Design</vt:lpstr>
      <vt:lpstr>Unemployment Insurance Benefits Overview</vt:lpstr>
      <vt:lpstr>Monetary Eligibility Requirements</vt:lpstr>
      <vt:lpstr>Your Base Period</vt:lpstr>
      <vt:lpstr>Min. &amp; Max. Benefit Amounts</vt:lpstr>
      <vt:lpstr>When and Where to File</vt:lpstr>
      <vt:lpstr>Information Needed to File Your Claim</vt:lpstr>
      <vt:lpstr>Information Needed to File Your Claim Cont’d</vt:lpstr>
      <vt:lpstr>What Happens Next?</vt:lpstr>
      <vt:lpstr>What Happens Next? Cont’d</vt:lpstr>
      <vt:lpstr>         UI Finding Letter</vt:lpstr>
      <vt:lpstr>Certifying for Benefits</vt:lpstr>
      <vt:lpstr>Certifying for Benefits Cont’d</vt:lpstr>
      <vt:lpstr>File your claim on-line at  www.IDES.Illinois.gov</vt:lpstr>
      <vt:lpstr>File a claim or certify for weeks on-line</vt:lpstr>
      <vt:lpstr>Non-Monetary Eligibility Requirements</vt:lpstr>
      <vt:lpstr>Able, Available &amp; Actively Seeking Work</vt:lpstr>
      <vt:lpstr>Able, Available &amp; Actively Seeking Work Cont’d</vt:lpstr>
      <vt:lpstr>Keep Your Work Search Record</vt:lpstr>
      <vt:lpstr>Partial Benefits for Part-Time Work</vt:lpstr>
      <vt:lpstr>Partial Benefits for Part-Time Work Cont’d</vt:lpstr>
      <vt:lpstr>Payment Options</vt:lpstr>
      <vt:lpstr>Dislocated Workers</vt:lpstr>
      <vt:lpstr>IllinoisJobLink.com</vt:lpstr>
      <vt:lpstr>IllinoisJobLink.com cont’d</vt:lpstr>
      <vt:lpstr>Use IllinoisJobLink.com for Your Job Search</vt:lpstr>
      <vt:lpstr>IllinoisJobLink.com</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LSC Comm - IDES Rapid Response</dc:title>
  <dc:creator>Microsoft Corporation</dc:creator>
  <cp:keywords/>
  <cp:lastModifiedBy>Salgado, Tina</cp:lastModifiedBy>
  <cp:revision>286</cp:revision>
  <dcterms:created xsi:type="dcterms:W3CDTF">2006-07-13T18:46:42Z</dcterms:created>
  <dcterms:modified xsi:type="dcterms:W3CDTF">2020-10-14T18:06:13Z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oHelpTopicID">
    <vt:lpwstr>RH101865871033</vt:lpwstr>
  </property>
  <property fmtid="{D5CDD505-2E9C-101B-9397-08002B2CF9AE}" pid="3" name="ContentTypeId">
    <vt:lpwstr>0x010100BF6E2995232B444AAB6157EDEECAC17B</vt:lpwstr>
  </property>
  <property fmtid="{D5CDD505-2E9C-101B-9397-08002B2CF9AE}" pid="4" name="TaxKeyword">
    <vt:lpwstr/>
  </property>
</Properties>
</file>