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5440D"/>
    <a:srgbClr val="9A470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8" d="100"/>
          <a:sy n="58" d="100"/>
        </p:scale>
        <p:origin x="24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62" y="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850" y="1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B6AA86D9-15FD-473F-BD47-D7C3D5A20A3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68" y="4505900"/>
            <a:ext cx="5662940" cy="368679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644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850" y="8893644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0CA86F2B-FFA9-445A-99DF-4A0CF16C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Hi everyone, I’m Carmela Wimberly from the Illinois Department of Commerce.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 Welcome to the Webinar! We will try to finish and take questions in an hour or so.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These 4 agencies are here to update you on resources available to separating employees. There are no fees, as the resources are tax-funded.</a:t>
            </a:r>
          </a:p>
          <a:p>
            <a:r>
              <a:rPr lang="en-US" dirty="0"/>
              <a:t>  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This is our agenda and presenters will introduce themselves.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Please put your questions in the Chat Pod and we’ll address them at  the end. 				</a:t>
            </a:r>
            <a:r>
              <a:rPr lang="en-US" b="1" i="1" dirty="0">
                <a:solidFill>
                  <a:srgbClr val="7030A0"/>
                </a:solidFill>
              </a:rPr>
              <a:t>(Turn the Page)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A86F2B-FFA9-445A-99DF-4A0CF16CF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Little known fact: Unemployment Insurance is funded by </a:t>
            </a:r>
            <a:r>
              <a:rPr lang="en-US" i="1" u="sng" dirty="0"/>
              <a:t>Employers</a:t>
            </a:r>
            <a:r>
              <a:rPr lang="en-US" i="1" dirty="0"/>
              <a:t>, (not by your taxes)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main Law that governs workforce benefits is called the “</a:t>
            </a:r>
            <a:r>
              <a:rPr lang="en-US" i="1" dirty="0"/>
              <a:t>Workforce Innovation and Opportunity Act</a:t>
            </a:r>
            <a:r>
              <a:rPr lang="en-US" dirty="0"/>
              <a:t>” or WIOA. Sometimes we say “we-oh-wah” and we mean WIOA.</a:t>
            </a:r>
          </a:p>
          <a:p>
            <a:endParaRPr lang="en-US" dirty="0"/>
          </a:p>
          <a:p>
            <a:r>
              <a:rPr lang="en-US" dirty="0"/>
              <a:t>WIOA covers Adults, Youth, Dislocated Workers, and Spouses of Dislocated Workers. A</a:t>
            </a:r>
            <a:r>
              <a:rPr lang="en-US" i="1" dirty="0"/>
              <a:t> Dislocated Worker</a:t>
            </a:r>
            <a:r>
              <a:rPr lang="en-US" dirty="0"/>
              <a:t> is anyone laid off through no fault of their own. At separation you become a DW and that makes you automatically eligible for these benefits. Workers leaving before the separation date are not laid off and eligibility must be determined. </a:t>
            </a:r>
          </a:p>
          <a:p>
            <a:endParaRPr lang="en-US" dirty="0"/>
          </a:p>
          <a:p>
            <a:r>
              <a:rPr lang="en-US" dirty="0"/>
              <a:t>You’ll have a </a:t>
            </a:r>
            <a:r>
              <a:rPr lang="en-US" u="sng" dirty="0"/>
              <a:t>Window of Eligibility </a:t>
            </a:r>
            <a:r>
              <a:rPr lang="en-US" dirty="0"/>
              <a:t>(</a:t>
            </a:r>
            <a:r>
              <a:rPr lang="en-US" b="1" i="1" dirty="0">
                <a:solidFill>
                  <a:srgbClr val="7030A0"/>
                </a:solidFill>
              </a:rPr>
              <a:t>separation date to next hire date</a:t>
            </a:r>
            <a:r>
              <a:rPr lang="en-US" dirty="0"/>
              <a:t>) when you can utilize the WIOA services, including a no cost training grant — but you do have to take the first step: you have to attend a WIOA Orientation.  </a:t>
            </a:r>
          </a:p>
          <a:p>
            <a:endParaRPr lang="en-US" dirty="0"/>
          </a:p>
          <a:p>
            <a:r>
              <a:rPr lang="en-US" i="1" u="sng" dirty="0"/>
              <a:t>Notice the link on the bottom</a:t>
            </a:r>
            <a:r>
              <a:rPr lang="en-US" i="1" dirty="0"/>
              <a:t>—</a:t>
            </a:r>
            <a:r>
              <a:rPr lang="en-US" dirty="0"/>
              <a:t>This goes to </a:t>
            </a:r>
            <a:r>
              <a:rPr lang="en-US" b="1" i="1" dirty="0"/>
              <a:t>your Web page</a:t>
            </a:r>
            <a:r>
              <a:rPr lang="en-US" dirty="0"/>
              <a:t>, so write it down. There you’ll find the </a:t>
            </a:r>
            <a:r>
              <a:rPr lang="en-US" b="1" dirty="0"/>
              <a:t>handouts</a:t>
            </a:r>
            <a:r>
              <a:rPr lang="en-US" dirty="0"/>
              <a:t> for this Webinar, a Webinar recording (goes up in 1-2 days), and a Dislocated Worker Survey, which helps us allocate funds. Please take a moment to complete it. Next you’ll hear from our Local Workforce Area: the </a:t>
            </a:r>
            <a:r>
              <a:rPr lang="en-US" i="1" dirty="0"/>
              <a:t>Chicago Cook Workforce Partnership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A86F2B-FFA9-445A-99DF-4A0CF16CF19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4915-9841-4DD4-82B2-905640180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EB066-CDE6-41F0-996C-86D824292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9F374-825A-4759-9136-50A37A72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56FF-31AB-4365-89CA-051C1221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7F035-4D2E-48BB-836D-DADFFF29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E94D-6A65-4A62-A5D2-986EBF8A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44B69-D164-4755-8E18-55C9FDC7A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9A7C8-5702-41C6-919A-1EEF2E30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24D26-3A91-4921-AFBD-66FC5E89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67571-E613-41D7-BC2C-E9866518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B6250-1C50-4D1F-9296-B293E2E18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0D92D-EE71-4E83-8510-1DBEC8204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70BB9-6C09-4049-9E8B-5FE08B3B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D7CF-F0A8-4148-9D37-834B0B73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EEC53-282A-4584-B825-3CADF61F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015B-2D9D-4E80-AFDF-C691FDD3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ED8CC-6F59-4E57-B0B6-CFD4499B3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E57FF-E19B-480C-81EA-FB67479A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F1DFA-1896-4E5B-9F1F-E618B8FF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4A3F6-8A8E-4E61-9784-DDFF2A59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1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21E8-41F9-4193-A672-97DB65C1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764A7-16B1-474B-A2FE-92874DF8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E5D4D-2144-4690-8F9D-009077D9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860A-F0AA-4759-B2FF-4A3BFA1C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E5722-6DD3-48A9-BF5C-AEBD6A82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3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F0D17-D05F-49C1-B8A6-A7683DAE9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C1D3-27C1-41AB-89EC-B8B326E53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9887B-5FFC-40F2-AD43-792562013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080DE-1D20-4958-91BA-B169F802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5C12C-4FA5-4862-A1C3-3E51109A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CD95E-0581-4B2C-B74A-1203C031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8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3028-8930-471D-BC76-39FAB20E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24BD0-EC00-49C8-832B-29D8E5F30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39CE3-6F5F-4346-85AD-BF4298806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2E586-FA30-49A8-A94F-7078F5DD6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4C11B-2A92-4903-B895-AAD0519C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2B786-6760-4C66-93D3-23E5969E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E224C-0542-4888-A77E-695CF40D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99E6A5-A2A3-49E1-A9C4-09446EB3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27E0-339C-47CE-A0C4-D912776C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2D300-5510-409A-9A76-558BF365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0167E-5C23-4554-8C85-B4EEC8DE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9A20C-FF3D-4B0B-8CD6-52D1CB5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D988B0-878A-4307-B911-BDDA7F01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96571-780D-4708-BC77-8A1728DA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6B612-E44D-4726-BB2B-6B272D63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DDFCE-4403-4CB4-A5CD-835F5DC6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C6679-1AC9-4F7B-A042-16F81228D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D7846-EE0D-4699-9B8E-A41301B36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303C3-044B-4D93-99B9-DFC7CBA6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FD137-79A3-49B2-9B5A-E176598A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58DC5-16D7-45DB-80A8-BA828987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EBF3-A3BD-4CC4-BC59-9644855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E0839-A0B6-4C3B-9673-04518C0B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E45ED-925C-488C-9201-16F020DF6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FDC7C-AD70-4758-82C9-B7E3B2DC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66401-5EA7-4DEE-889B-9EB6DFF3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156A1-CACE-4AF3-A755-52A4A7B1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4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84398-878A-4F27-807E-0B4C3499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32126-F176-43CD-9802-B40E2E823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3ADA3-7D29-4426-8DFB-29DB36EA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8E5C-B01C-4F61-AEFE-A331D5F381E2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776E4-DDDD-48D0-ACB0-66D6F8366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34D2-A4EE-4D06-8E8F-8912776DC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9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linoisworknet.com/Survey/Pages/CompanyLayoff_1007442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5E54CA0-AF84-4F64-A0A3-35535A9D0E57}"/>
              </a:ext>
            </a:extLst>
          </p:cNvPr>
          <p:cNvSpPr txBox="1">
            <a:spLocks/>
          </p:cNvSpPr>
          <p:nvPr/>
        </p:nvSpPr>
        <p:spPr>
          <a:xfrm>
            <a:off x="2126006" y="3432048"/>
            <a:ext cx="7939989" cy="28468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Illinois Department of Commerce 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Grundy, Kankakee, Livingston, Workforce Services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US Department of Labor, Employee Benefits Security Administration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Illinois Department of Employment Security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F375C-E52E-4AAB-BB0E-32E3CD2F31D4}"/>
              </a:ext>
            </a:extLst>
          </p:cNvPr>
          <p:cNvSpPr txBox="1"/>
          <p:nvPr/>
        </p:nvSpPr>
        <p:spPr>
          <a:xfrm>
            <a:off x="2395728" y="1938528"/>
            <a:ext cx="74005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Webinar Agenda</a:t>
            </a:r>
          </a:p>
          <a:p>
            <a:pPr algn="ctr"/>
            <a:r>
              <a:rPr lang="en-US" sz="2300" i="1" dirty="0"/>
              <a:t>Topic: Government Benefits for Separating Employees</a:t>
            </a:r>
          </a:p>
          <a:p>
            <a:pPr algn="ctr"/>
            <a:r>
              <a:rPr lang="en-US" sz="2000" dirty="0"/>
              <a:t>Agencies Presenting: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0F6A024-EBCA-4E1F-B8EC-E7AB47B6687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589268"/>
            <a:ext cx="4325620" cy="12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0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C683B0-C3DA-4246-8EB9-E614EFE5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437"/>
            <a:ext cx="10515600" cy="198793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0F547-0F2B-47FA-BD81-EEB263DF1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720" y="2473059"/>
            <a:ext cx="9222559" cy="3635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600" dirty="0"/>
              <a:t>Little known fact: </a:t>
            </a:r>
            <a:r>
              <a:rPr lang="en-US" sz="2600" i="1" dirty="0">
                <a:solidFill>
                  <a:srgbClr val="00B050"/>
                </a:solidFill>
              </a:rPr>
              <a:t>Employers pay for UI</a:t>
            </a:r>
            <a:r>
              <a:rPr lang="en-US" sz="2600" i="1" dirty="0"/>
              <a:t>—</a:t>
            </a:r>
            <a:r>
              <a:rPr lang="en-US" sz="2600" dirty="0"/>
              <a:t>not your taxes!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The Workforce Innovation Opportunity Act (WIOA) is a  federal program that covers Adults, Youth, Dislocated Workers &amp; their Spouses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Dislocated Worker—Laid off through no fault of their own</a:t>
            </a:r>
            <a:endParaRPr lang="en-US" sz="2600" i="1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600" dirty="0"/>
              <a:t>Recorded Webinar &amp; handouts found on your Web page: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u="sng" dirty="0">
                <a:hlinkClick r:id="rId3"/>
              </a:rPr>
              <a:t>https://www.illinoisworknet.com/Survey/Pages/CompanyLayoff_1007442.aspx</a:t>
            </a: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sz="20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26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34C4C2-A8BD-4E67-B640-6C4ECF0BA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0" y="1853874"/>
            <a:ext cx="1474086" cy="909930"/>
          </a:xfrm>
          <a:prstGeom prst="rect">
            <a:avLst/>
          </a:prstGeom>
          <a:ln w="28575">
            <a:solidFill>
              <a:srgbClr val="CC6600"/>
            </a:solidFill>
          </a:ln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74A4D74-AB08-4907-A21A-AC912FB1FBD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589268"/>
            <a:ext cx="4325620" cy="12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Category xmlns="9352c220-c5aa-4176-b310-478a54cdcce0">3</MainCategory>
    <Site xmlns="9352c220-c5aa-4176-b310-478a54cdcce0"/>
    <SubCategory xmlns="9352c220-c5aa-4176-b310-478a54cdcce0">42</SubCategory>
    <SkillLevel xmlns="9352c220-c5aa-4176-b310-478a54cdcce0">
      <Value>All Levels</Value>
    </SkillLevel>
    <Audience xmlns="9352c220-c5aa-4176-b310-478a54cdcce0">
      <Value>1</Value>
    </Audience>
    <TaxKeywordTaxHTField xmlns="6e83a1a5-9dab-4521-85db-ea3c8196acb3">
      <Terms xmlns="http://schemas.microsoft.com/office/infopath/2007/PartnerControls"/>
    </TaxKeywordTaxHTField>
    <SubAudience xmlns="9352c220-c5aa-4176-b310-478a54cdcce0">
      <Value>1</Value>
    </SubAudience>
    <Language xmlns="9352c220-c5aa-4176-b310-478a54cdcce0">English</Language>
    <DocumentType xmlns="9352c220-c5aa-4176-b310-478a54cdcce0">
      <Value>Informational</Value>
    </DocumentType>
    <TaxCatchAll xmlns="6e83a1a5-9dab-4521-85db-ea3c8196acb3"/>
    <Description0 xmlns="9352c220-c5aa-4176-b310-478a54cdcce0">LSC Comm - DCEO-OET Intro</Description0>
    <GradeLevel xmlns="9352c220-c5aa-4176-b310-478a54cdcce0">
      <Value>&gt;12 Postsecondary</Value>
    </GradeLevel>
  </documentManagement>
</p:properties>
</file>

<file path=customXml/itemProps1.xml><?xml version="1.0" encoding="utf-8"?>
<ds:datastoreItem xmlns:ds="http://schemas.openxmlformats.org/officeDocument/2006/customXml" ds:itemID="{757886E5-80BD-43CD-8F11-A93837EFA44D}"/>
</file>

<file path=customXml/itemProps2.xml><?xml version="1.0" encoding="utf-8"?>
<ds:datastoreItem xmlns:ds="http://schemas.openxmlformats.org/officeDocument/2006/customXml" ds:itemID="{AABFA763-9F7D-4C35-AE49-B4F2C0976791}"/>
</file>

<file path=customXml/itemProps3.xml><?xml version="1.0" encoding="utf-8"?>
<ds:datastoreItem xmlns:ds="http://schemas.openxmlformats.org/officeDocument/2006/customXml" ds:itemID="{42FBC01D-C8F9-45C9-AEA6-4D76F2DE8D61}"/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430</Words>
  <Application>Microsoft Office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Helvetica-Light</vt:lpstr>
      <vt:lpstr>Office Theme</vt:lpstr>
      <vt:lpstr>PowerPoint Presentation</vt:lpstr>
      <vt:lpstr>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LSC Comm - DCEO-OET Intro</dc:title>
  <dc:creator>Mraz, Thomas</dc:creator>
  <cp:keywords/>
  <cp:lastModifiedBy>Wimberly, Carmela</cp:lastModifiedBy>
  <cp:revision>100</cp:revision>
  <cp:lastPrinted>2020-05-21T20:04:25Z</cp:lastPrinted>
  <dcterms:created xsi:type="dcterms:W3CDTF">2018-06-18T21:29:56Z</dcterms:created>
  <dcterms:modified xsi:type="dcterms:W3CDTF">2020-10-06T16:49:45Z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0x010100BF6E2995232B444AAB6157EDEECAC17B</vt:lpwstr>
  </property>
  <property fmtid="{D5CDD505-2E9C-101B-9397-08002B2CF9AE}" pid="3" name="TaxKeyword">
    <vt:lpwstr/>
  </property>
</Properties>
</file>