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4"/>
  </p:notesMasterIdLst>
  <p:handoutMasterIdLst>
    <p:handoutMasterId r:id="rId25"/>
  </p:handoutMasterIdLst>
  <p:sldIdLst>
    <p:sldId id="256" r:id="rId2"/>
    <p:sldId id="257" r:id="rId3"/>
    <p:sldId id="258" r:id="rId4"/>
    <p:sldId id="259" r:id="rId5"/>
    <p:sldId id="260" r:id="rId6"/>
    <p:sldId id="291" r:id="rId7"/>
    <p:sldId id="262" r:id="rId8"/>
    <p:sldId id="264" r:id="rId9"/>
    <p:sldId id="265" r:id="rId10"/>
    <p:sldId id="266" r:id="rId11"/>
    <p:sldId id="292" r:id="rId12"/>
    <p:sldId id="276" r:id="rId13"/>
    <p:sldId id="293" r:id="rId14"/>
    <p:sldId id="300" r:id="rId15"/>
    <p:sldId id="301" r:id="rId16"/>
    <p:sldId id="294" r:id="rId17"/>
    <p:sldId id="295" r:id="rId18"/>
    <p:sldId id="302" r:id="rId19"/>
    <p:sldId id="297" r:id="rId20"/>
    <p:sldId id="296" r:id="rId21"/>
    <p:sldId id="298" r:id="rId22"/>
    <p:sldId id="299" r:id="rId2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212C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90" y="1164"/>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5436D918-ACA9-4346-9877-BA92E0B17E47}" type="datetimeFigureOut">
              <a:rPr lang="en-US" smtClean="0"/>
              <a:t>12/8/2015</a:t>
            </a:fld>
            <a:endParaRPr lang="en-US" dirty="0"/>
          </a:p>
        </p:txBody>
      </p:sp>
      <p:sp>
        <p:nvSpPr>
          <p:cNvPr id="4" name="Footer Placeholder 3"/>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4DA587AE-098B-4CB2-B6D5-ACCD697B1C8F}" type="slidenum">
              <a:rPr lang="en-US" smtClean="0"/>
              <a:t>‹#›</a:t>
            </a:fld>
            <a:endParaRPr lang="en-US" dirty="0"/>
          </a:p>
        </p:txBody>
      </p:sp>
    </p:spTree>
    <p:extLst>
      <p:ext uri="{BB962C8B-B14F-4D97-AF65-F5344CB8AC3E}">
        <p14:creationId xmlns:p14="http://schemas.microsoft.com/office/powerpoint/2010/main" val="22919055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5E7B3C36-1B07-49BD-B72E-E96656B996A4}" type="datetimeFigureOut">
              <a:rPr lang="en-US" smtClean="0"/>
              <a:t>12/8/2015</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1CA70071-AD9E-4DC8-8D22-769D8F3DE78B}" type="slidenum">
              <a:rPr lang="en-US" smtClean="0"/>
              <a:t>‹#›</a:t>
            </a:fld>
            <a:endParaRPr lang="en-US" dirty="0"/>
          </a:p>
        </p:txBody>
      </p:sp>
    </p:spTree>
    <p:extLst>
      <p:ext uri="{BB962C8B-B14F-4D97-AF65-F5344CB8AC3E}">
        <p14:creationId xmlns:p14="http://schemas.microsoft.com/office/powerpoint/2010/main" val="2985528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dirty="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dirty="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dirty="0"/>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90A55EA5-DB7D-44B4-813D-DC96A52A5A65}" type="datetime1">
              <a:rPr lang="en-US" smtClean="0"/>
              <a:t>12/8/2015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normAutofit/>
          </a:bodyPr>
          <a:lstStyle/>
          <a:p>
            <a:fld id="{B301A5D3-C459-451D-B9D0-1C116BDCA66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895666-0CB6-4518-97FA-2B5EA65D7458}" type="datetime1">
              <a:rPr lang="en-US" smtClean="0"/>
              <a:t>12/8/2015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01A5D3-C459-451D-B9D0-1C116BDCA66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EA011D-453F-412C-903A-F41E85B2A2A9}" type="datetime1">
              <a:rPr lang="en-US" smtClean="0"/>
              <a:t>12/8/2015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01A5D3-C459-451D-B9D0-1C116BDCA66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4E424215-DA5D-43E0-AB54-F05328F0B8E9}" type="datetime1">
              <a:rPr lang="en-US" smtClean="0"/>
              <a:t>12/8/2015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01A5D3-C459-451D-B9D0-1C116BDCA66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dirty="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dirty="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4AEBEA7C-ABF3-4F84-95EB-4ECB1813D074}" type="datetime1">
              <a:rPr lang="en-US" smtClean="0"/>
              <a:t>12/8/2015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01A5D3-C459-451D-B9D0-1C116BDCA66C}"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BACB115D-A14A-4D33-97A6-F854C1591A4C}" type="datetime1">
              <a:rPr lang="en-US" smtClean="0"/>
              <a:t>12/8/2015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01A5D3-C459-451D-B9D0-1C116BDCA66C}" type="slidenum">
              <a:rPr lang="en-US" smtClean="0"/>
              <a:t>‹#›</a:t>
            </a:fld>
            <a:endParaRPr lang="en-US" dirty="0"/>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Date Placeholder 6"/>
          <p:cNvSpPr>
            <a:spLocks noGrp="1"/>
          </p:cNvSpPr>
          <p:nvPr>
            <p:ph type="dt" sz="half" idx="10"/>
          </p:nvPr>
        </p:nvSpPr>
        <p:spPr/>
        <p:txBody>
          <a:bodyPr/>
          <a:lstStyle/>
          <a:p>
            <a:fld id="{54DAD0CF-B773-4167-B37A-6D3AACD7DCC1}" type="datetime1">
              <a:rPr lang="en-US" smtClean="0"/>
              <a:t>12/8/2015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301A5D3-C459-451D-B9D0-1C116BDCA66C}" type="slidenum">
              <a:rPr lang="en-US" smtClean="0"/>
              <a:t>‹#›</a:t>
            </a:fld>
            <a:endParaRPr lang="en-US" dirty="0"/>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Date Placeholder 2"/>
          <p:cNvSpPr>
            <a:spLocks noGrp="1"/>
          </p:cNvSpPr>
          <p:nvPr>
            <p:ph type="dt" sz="half" idx="10"/>
          </p:nvPr>
        </p:nvSpPr>
        <p:spPr/>
        <p:txBody>
          <a:bodyPr/>
          <a:lstStyle/>
          <a:p>
            <a:fld id="{06BFCD49-39E1-4B02-A20F-37281D9E6541}" type="datetime1">
              <a:rPr lang="en-US" smtClean="0"/>
              <a:t>12/8/2015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301A5D3-C459-451D-B9D0-1C116BDCA66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A51FE64A-6F9C-4543-A2B5-FAA6ADC9D789}" type="datetime1">
              <a:rPr lang="en-US" smtClean="0"/>
              <a:t>12/8/2015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301A5D3-C459-451D-B9D0-1C116BDCA66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1BC7E204-2634-4794-99C6-5422BA5E0779}" type="datetime1">
              <a:rPr lang="en-US" smtClean="0"/>
              <a:t>12/8/2015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01A5D3-C459-451D-B9D0-1C116BDCA66C}" type="slidenum">
              <a:rPr lang="en-US" smtClean="0"/>
              <a:t>‹#›</a:t>
            </a:fld>
            <a:endParaRPr lang="en-US" dirty="0"/>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C7530C0A-391E-4862-8099-066D6B240384}" type="datetime1">
              <a:rPr lang="en-US" smtClean="0"/>
              <a:t>12/8/2015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01A5D3-C459-451D-B9D0-1C116BDCA66C}" type="slidenum">
              <a:rPr lang="en-US" smtClean="0"/>
              <a:t>‹#›</a:t>
            </a:fld>
            <a:endParaRPr lang="en-US" dirty="0"/>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DE4E95A0-1BEE-42B6-B7E6-EF4905380316}" type="datetime1">
              <a:rPr lang="en-US" smtClean="0"/>
              <a:t>12/8/2015</a:t>
            </a:fld>
            <a:endParaRPr lang="en-US" dirty="0"/>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dirty="0"/>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B301A5D3-C459-451D-B9D0-1C116BDCA66C}"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0" y="2057400"/>
            <a:ext cx="9144000" cy="3631763"/>
          </a:xfrm>
          <a:prstGeom prst="rect">
            <a:avLst/>
          </a:prstGeom>
          <a:noFill/>
        </p:spPr>
        <p:txBody>
          <a:bodyPr wrap="square" rtlCol="0">
            <a:spAutoFit/>
          </a:bodyPr>
          <a:lstStyle/>
          <a:p>
            <a:pPr algn="ct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Governor’s Guidelines </a:t>
            </a:r>
          </a:p>
          <a:p>
            <a:pPr algn="ct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to State and Local Program Partners </a:t>
            </a:r>
          </a:p>
          <a:p>
            <a:pPr algn="ctr"/>
            <a:endParaRPr lang="en-US" sz="28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endParaRPr>
          </a:p>
          <a:p>
            <a:pPr algn="ct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Negotiating Costs </a:t>
            </a:r>
          </a:p>
          <a:p>
            <a:pPr algn="ct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and Services under WIOA</a:t>
            </a:r>
          </a:p>
          <a:p>
            <a:endParaRPr lang="en-US" b="1" dirty="0">
              <a:solidFill>
                <a:prstClr val="black"/>
              </a:solidFill>
              <a:latin typeface="Segoe UI" panose="020B0502040204020203" pitchFamily="34" charset="0"/>
              <a:ea typeface="Segoe UI" panose="020B0502040204020203" pitchFamily="34" charset="0"/>
              <a:cs typeface="Segoe UI" panose="020B0502040204020203" pitchFamily="34" charset="0"/>
            </a:endParaRPr>
          </a:p>
          <a:p>
            <a:pPr algn="ctr"/>
            <a:r>
              <a:rPr lang="en-US" sz="2400" b="1" spc="150" dirty="0" smtClean="0">
                <a:solidFill>
                  <a:srgbClr val="B64C26"/>
                </a:solidFill>
                <a:latin typeface="Segoe UI" panose="020B0502040204020203" pitchFamily="34" charset="0"/>
                <a:ea typeface="Segoe UI" panose="020B0502040204020203" pitchFamily="34" charset="0"/>
                <a:cs typeface="Segoe UI" panose="020B0502040204020203" pitchFamily="34" charset="0"/>
              </a:rPr>
              <a:t>December 2015</a:t>
            </a:r>
            <a:endParaRPr lang="en-US" sz="2400" b="1" spc="150" dirty="0">
              <a:solidFill>
                <a:srgbClr val="B64C26"/>
              </a:solidFill>
              <a:latin typeface="Segoe UI" panose="020B0502040204020203" pitchFamily="34" charset="0"/>
              <a:ea typeface="Segoe UI" panose="020B0502040204020203" pitchFamily="34" charset="0"/>
              <a:cs typeface="Segoe UI" panose="020B0502040204020203" pitchFamily="34" charset="0"/>
            </a:endParaRPr>
          </a:p>
        </p:txBody>
      </p:sp>
      <p:pic>
        <p:nvPicPr>
          <p:cNvPr id="15" name="Picture 2" descr="C:\Users\jbarr\AppData\Local\Microsoft\Windows\Temporary Internet Files\Content.Outlook\T8B991JQ\WIOA_worksIllinois_Logo_RGB-Tran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28600"/>
            <a:ext cx="2514600" cy="1548727"/>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B301A5D3-C459-451D-B9D0-1C116BDCA66C}" type="slidenum">
              <a:rPr lang="en-US" smtClean="0"/>
              <a:t>1</a:t>
            </a:fld>
            <a:endParaRPr lang="en-US" dirty="0"/>
          </a:p>
        </p:txBody>
      </p:sp>
    </p:spTree>
    <p:extLst>
      <p:ext uri="{BB962C8B-B14F-4D97-AF65-F5344CB8AC3E}">
        <p14:creationId xmlns:p14="http://schemas.microsoft.com/office/powerpoint/2010/main" val="17226899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pPr algn="ctr"/>
            <a:r>
              <a:rPr lang="en-US"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Other Infrastructure cost guidelines</a:t>
            </a:r>
            <a:endParaRPr lang="en-US" b="1"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342900" y="1437394"/>
            <a:ext cx="8458200" cy="4114799"/>
          </a:xfrm>
        </p:spPr>
        <p:txBody>
          <a:bodyPr>
            <a:noAutofit/>
          </a:bodyPr>
          <a:lstStyle/>
          <a:p>
            <a:r>
              <a:rPr lang="en-US" sz="24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Local agreement is the expectation</a:t>
            </a:r>
          </a:p>
          <a:p>
            <a:r>
              <a:rPr lang="en-US" sz="24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State infrastructure funding mechanism only as a </a:t>
            </a:r>
            <a:r>
              <a:rPr lang="en-US" sz="2400" u="sng"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last resort</a:t>
            </a:r>
          </a:p>
          <a:p>
            <a:r>
              <a:rPr lang="en-US" sz="24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Allocation by FTEs is the preferred method of allocation of infrastructure costs</a:t>
            </a:r>
          </a:p>
          <a:p>
            <a:pPr lvl="1">
              <a:buFont typeface="Courier New" panose="02070309020205020404" pitchFamily="49" charset="0"/>
              <a:buChar char="o"/>
            </a:pPr>
            <a:r>
              <a:rPr lang="en-US" sz="24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Both onsite and offsite FTEs are counted</a:t>
            </a:r>
          </a:p>
          <a:p>
            <a:pPr lvl="1">
              <a:buFont typeface="Courier New" panose="02070309020205020404" pitchFamily="49" charset="0"/>
              <a:buChar char="o"/>
            </a:pPr>
            <a:r>
              <a:rPr lang="en-US" sz="24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FTEs are the only allowable basis for allocation under the State funding mechanism</a:t>
            </a:r>
          </a:p>
          <a:p>
            <a:r>
              <a:rPr lang="en-US" sz="24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Other allocation methods are possible under the local funding mechanism (consistent with new OMB Circular on “Uniform Administrative Requirements”)</a:t>
            </a:r>
            <a:endParaRPr lang="en-US" sz="2400"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p:txBody>
      </p:sp>
      <p:sp>
        <p:nvSpPr>
          <p:cNvPr id="5" name="Slide Number Placeholder 4"/>
          <p:cNvSpPr>
            <a:spLocks noGrp="1"/>
          </p:cNvSpPr>
          <p:nvPr>
            <p:ph type="sldNum" sz="quarter" idx="12"/>
          </p:nvPr>
        </p:nvSpPr>
        <p:spPr/>
        <p:txBody>
          <a:bodyPr/>
          <a:lstStyle/>
          <a:p>
            <a:fld id="{B301A5D3-C459-451D-B9D0-1C116BDCA66C}" type="slidenum">
              <a:rPr lang="en-US" smtClean="0"/>
              <a:t>10</a:t>
            </a:fld>
            <a:endParaRPr lang="en-US" dirty="0"/>
          </a:p>
        </p:txBody>
      </p:sp>
    </p:spTree>
    <p:extLst>
      <p:ext uri="{BB962C8B-B14F-4D97-AF65-F5344CB8AC3E}">
        <p14:creationId xmlns:p14="http://schemas.microsoft.com/office/powerpoint/2010/main" val="32577257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09800"/>
            <a:ext cx="7772400" cy="2786063"/>
          </a:xfrm>
        </p:spPr>
        <p:txBody>
          <a:bodyPr/>
          <a:lstStyle/>
          <a:p>
            <a:pPr algn="ctr"/>
            <a:r>
              <a:rPr lang="en-US" b="1" dirty="0" smtClean="0">
                <a:latin typeface="Segoe UI" panose="020B0502040204020203" pitchFamily="34" charset="0"/>
                <a:ea typeface="Segoe UI" panose="020B0502040204020203" pitchFamily="34" charset="0"/>
                <a:cs typeface="Segoe UI" panose="020B0502040204020203" pitchFamily="34" charset="0"/>
              </a:rPr>
              <a:t>Time for Questions </a:t>
            </a:r>
            <a:br>
              <a:rPr lang="en-US" b="1" dirty="0" smtClean="0">
                <a:latin typeface="Segoe UI" panose="020B0502040204020203" pitchFamily="34" charset="0"/>
                <a:ea typeface="Segoe UI" panose="020B0502040204020203" pitchFamily="34" charset="0"/>
                <a:cs typeface="Segoe UI" panose="020B0502040204020203" pitchFamily="34" charset="0"/>
              </a:rPr>
            </a:br>
            <a:r>
              <a:rPr lang="en-US" b="1" dirty="0" smtClean="0">
                <a:latin typeface="Segoe UI" panose="020B0502040204020203" pitchFamily="34" charset="0"/>
                <a:ea typeface="Segoe UI" panose="020B0502040204020203" pitchFamily="34" charset="0"/>
                <a:cs typeface="Segoe UI" panose="020B0502040204020203" pitchFamily="34" charset="0"/>
              </a:rPr>
              <a:t>of Clarification</a:t>
            </a:r>
            <a:endParaRPr lang="en-US" b="1" dirty="0">
              <a:latin typeface="Segoe UI" panose="020B0502040204020203" pitchFamily="34" charset="0"/>
              <a:ea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2"/>
          </p:nvPr>
        </p:nvSpPr>
        <p:spPr/>
        <p:txBody>
          <a:bodyPr/>
          <a:lstStyle/>
          <a:p>
            <a:fld id="{B301A5D3-C459-451D-B9D0-1C116BDCA66C}" type="slidenum">
              <a:rPr lang="en-US" smtClean="0"/>
              <a:t>11</a:t>
            </a:fld>
            <a:endParaRPr lang="en-US" dirty="0"/>
          </a:p>
        </p:txBody>
      </p:sp>
    </p:spTree>
    <p:extLst>
      <p:ext uri="{BB962C8B-B14F-4D97-AF65-F5344CB8AC3E}">
        <p14:creationId xmlns:p14="http://schemas.microsoft.com/office/powerpoint/2010/main" val="10053936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pPr algn="ct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Guidelines for Negotiation of local One-stop System costs</a:t>
            </a:r>
            <a:endParaRPr lang="en-US" sz="4000" b="1"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685800" y="1828800"/>
            <a:ext cx="7772400" cy="3886199"/>
          </a:xfrm>
        </p:spPr>
        <p:txBody>
          <a:bodyPr>
            <a:noAutofit/>
          </a:bodyPr>
          <a:lstStyle/>
          <a:p>
            <a:pPr marL="68580" indent="0">
              <a:spcBef>
                <a:spcPts val="0"/>
              </a:spcBef>
              <a:buNone/>
            </a:pPr>
            <a:r>
              <a:rPr lang="en-US" sz="3200" b="1" dirty="0" smtClean="0">
                <a:solidFill>
                  <a:schemeClr val="accent3">
                    <a:lumMod val="75000"/>
                  </a:schemeClr>
                </a:solidFill>
                <a:latin typeface="Segoe UI" panose="020B0502040204020203" pitchFamily="34" charset="0"/>
                <a:ea typeface="Segoe UI" panose="020B0502040204020203" pitchFamily="34" charset="0"/>
                <a:cs typeface="Segoe UI" panose="020B0502040204020203" pitchFamily="34" charset="0"/>
              </a:rPr>
              <a:t>Definition of Shared System Costs</a:t>
            </a:r>
          </a:p>
          <a:p>
            <a:pPr marL="468630" lvl="1" indent="0">
              <a:spcBef>
                <a:spcPts val="0"/>
              </a:spcBef>
              <a:buNone/>
            </a:pPr>
            <a:r>
              <a:rPr lang="en-US" sz="28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Additional, non-infrastructure costs, to which required program partners must contribute.  These shared costs may include the cost of shared services authorized for an individual participant, such as intake and assessment costs, as well as shared costs of local board functions.</a:t>
            </a:r>
            <a:endParaRPr lang="en-US" sz="2800"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p:txBody>
      </p:sp>
      <p:sp>
        <p:nvSpPr>
          <p:cNvPr id="5" name="Slide Number Placeholder 4"/>
          <p:cNvSpPr>
            <a:spLocks noGrp="1"/>
          </p:cNvSpPr>
          <p:nvPr>
            <p:ph type="sldNum" sz="quarter" idx="12"/>
          </p:nvPr>
        </p:nvSpPr>
        <p:spPr/>
        <p:txBody>
          <a:bodyPr/>
          <a:lstStyle/>
          <a:p>
            <a:fld id="{B301A5D3-C459-451D-B9D0-1C116BDCA66C}" type="slidenum">
              <a:rPr lang="en-US" smtClean="0"/>
              <a:t>12</a:t>
            </a:fld>
            <a:endParaRPr lang="en-US" dirty="0"/>
          </a:p>
        </p:txBody>
      </p:sp>
    </p:spTree>
    <p:extLst>
      <p:ext uri="{BB962C8B-B14F-4D97-AF65-F5344CB8AC3E}">
        <p14:creationId xmlns:p14="http://schemas.microsoft.com/office/powerpoint/2010/main" val="30335875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pPr algn="ct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Guidelines for Negotiating local One-stop System costs</a:t>
            </a:r>
            <a:endParaRPr lang="en-US" sz="4000" b="1"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342900" y="1981200"/>
            <a:ext cx="8458200" cy="3733799"/>
          </a:xfrm>
        </p:spPr>
        <p:txBody>
          <a:bodyPr>
            <a:noAutofit/>
          </a:bodyPr>
          <a:lstStyle/>
          <a:p>
            <a:pPr marL="582930" indent="-514350">
              <a:spcBef>
                <a:spcPts val="0"/>
              </a:spcBef>
              <a:buClr>
                <a:schemeClr val="accent3">
                  <a:lumMod val="75000"/>
                </a:schemeClr>
              </a:buClr>
              <a:buFont typeface="+mj-lt"/>
              <a:buAutoNum type="arabicPeriod"/>
            </a:pPr>
            <a:r>
              <a:rPr lang="en-US" sz="28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All required partners must share in these costs</a:t>
            </a:r>
          </a:p>
          <a:p>
            <a:pPr marL="582930" indent="-514350">
              <a:spcBef>
                <a:spcPts val="0"/>
              </a:spcBef>
              <a:buClr>
                <a:schemeClr val="accent3">
                  <a:lumMod val="75000"/>
                </a:schemeClr>
              </a:buClr>
              <a:buFont typeface="+mj-lt"/>
              <a:buAutoNum type="arabicPeriod"/>
            </a:pPr>
            <a:r>
              <a:rPr lang="en-US" sz="28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Specific costs to be shared are determined locally</a:t>
            </a:r>
          </a:p>
          <a:p>
            <a:pPr marL="582930" indent="-514350">
              <a:spcBef>
                <a:spcPts val="0"/>
              </a:spcBef>
              <a:buClr>
                <a:schemeClr val="accent3">
                  <a:lumMod val="75000"/>
                </a:schemeClr>
              </a:buClr>
              <a:buFont typeface="+mj-lt"/>
              <a:buAutoNum type="arabicPeriod"/>
            </a:pPr>
            <a:r>
              <a:rPr lang="en-US" sz="28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In-kind contributions to shared system costs are permissible</a:t>
            </a:r>
          </a:p>
          <a:p>
            <a:pPr marL="582930" indent="-514350">
              <a:spcBef>
                <a:spcPts val="0"/>
              </a:spcBef>
              <a:buClr>
                <a:schemeClr val="accent3">
                  <a:lumMod val="75000"/>
                </a:schemeClr>
              </a:buClr>
              <a:buFont typeface="+mj-lt"/>
              <a:buAutoNum type="arabicPeriod"/>
            </a:pPr>
            <a:r>
              <a:rPr lang="en-US" sz="28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Priority is for costs that promote integration, streamline service delivery or improve outcomes</a:t>
            </a:r>
            <a:endParaRPr lang="en-US" sz="2800"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p:txBody>
      </p:sp>
      <p:sp>
        <p:nvSpPr>
          <p:cNvPr id="5" name="Slide Number Placeholder 4"/>
          <p:cNvSpPr>
            <a:spLocks noGrp="1"/>
          </p:cNvSpPr>
          <p:nvPr>
            <p:ph type="sldNum" sz="quarter" idx="12"/>
          </p:nvPr>
        </p:nvSpPr>
        <p:spPr/>
        <p:txBody>
          <a:bodyPr/>
          <a:lstStyle/>
          <a:p>
            <a:fld id="{B301A5D3-C459-451D-B9D0-1C116BDCA66C}" type="slidenum">
              <a:rPr lang="en-US" smtClean="0"/>
              <a:t>13</a:t>
            </a:fld>
            <a:endParaRPr lang="en-US" dirty="0"/>
          </a:p>
        </p:txBody>
      </p:sp>
    </p:spTree>
    <p:extLst>
      <p:ext uri="{BB962C8B-B14F-4D97-AF65-F5344CB8AC3E}">
        <p14:creationId xmlns:p14="http://schemas.microsoft.com/office/powerpoint/2010/main" val="23016656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pPr algn="ctr"/>
            <a:r>
              <a:rPr lang="en-US" sz="4000" b="1" u="sng"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Examples</a:t>
            </a: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 </a:t>
            </a:r>
            <a:b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b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of Possible shared System costs</a:t>
            </a:r>
            <a:endParaRPr lang="en-US" sz="4000" b="1"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762000" y="1752600"/>
            <a:ext cx="7924800" cy="3962399"/>
          </a:xfrm>
        </p:spPr>
        <p:txBody>
          <a:bodyPr>
            <a:noAutofit/>
          </a:bodyPr>
          <a:lstStyle/>
          <a:p>
            <a:pPr marL="461963" indent="-461963">
              <a:spcBef>
                <a:spcPts val="0"/>
              </a:spcBef>
              <a:buClr>
                <a:schemeClr val="accent3">
                  <a:lumMod val="75000"/>
                </a:schemeClr>
              </a:buClr>
              <a:buFont typeface="+mj-lt"/>
              <a:buAutoNum type="arabicPeriod"/>
            </a:pPr>
            <a:r>
              <a:rPr lang="en-US" sz="28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Costs to support local board functions</a:t>
            </a:r>
          </a:p>
          <a:p>
            <a:pPr marL="857250" lvl="1" indent="-388938">
              <a:spcBef>
                <a:spcPts val="0"/>
              </a:spcBef>
              <a:buClr>
                <a:schemeClr val="accent3">
                  <a:lumMod val="75000"/>
                </a:schemeClr>
              </a:buClr>
              <a:buFont typeface="+mj-lt"/>
              <a:buAutoNum type="alphaLcPeriod"/>
            </a:pPr>
            <a:r>
              <a:rPr lang="en-US" sz="24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Salary</a:t>
            </a:r>
            <a:r>
              <a:rPr lang="en-US" sz="2400" dirty="0">
                <a:solidFill>
                  <a:srgbClr val="212C65"/>
                </a:solidFill>
                <a:latin typeface="Segoe UI" panose="020B0502040204020203" pitchFamily="34" charset="0"/>
                <a:ea typeface="Segoe UI" panose="020B0502040204020203" pitchFamily="34" charset="0"/>
                <a:cs typeface="Segoe UI" panose="020B0502040204020203" pitchFamily="34" charset="0"/>
              </a:rPr>
              <a:t> </a:t>
            </a:r>
            <a:r>
              <a:rPr lang="en-US" sz="24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and benefits for board staff</a:t>
            </a:r>
          </a:p>
          <a:p>
            <a:pPr marL="857250" lvl="1" indent="-388938">
              <a:spcBef>
                <a:spcPts val="0"/>
              </a:spcBef>
              <a:buClr>
                <a:schemeClr val="accent3">
                  <a:lumMod val="75000"/>
                </a:schemeClr>
              </a:buClr>
              <a:buFont typeface="+mj-lt"/>
              <a:buAutoNum type="alphaLcPeriod"/>
            </a:pPr>
            <a:r>
              <a:rPr lang="en-US" sz="24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Board meeting costs</a:t>
            </a:r>
          </a:p>
          <a:p>
            <a:pPr marL="857250" lvl="1" indent="-388938">
              <a:spcBef>
                <a:spcPts val="0"/>
              </a:spcBef>
              <a:buClr>
                <a:schemeClr val="accent3">
                  <a:lumMod val="75000"/>
                </a:schemeClr>
              </a:buClr>
              <a:buFont typeface="+mj-lt"/>
              <a:buAutoNum type="alphaLcPeriod"/>
            </a:pPr>
            <a:r>
              <a:rPr lang="en-US" sz="24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Errors and omissions insurance for board directors and officers</a:t>
            </a:r>
          </a:p>
          <a:p>
            <a:pPr marL="857250" lvl="1" indent="-388938">
              <a:spcBef>
                <a:spcPts val="0"/>
              </a:spcBef>
              <a:buClr>
                <a:schemeClr val="accent3">
                  <a:lumMod val="75000"/>
                </a:schemeClr>
              </a:buClr>
              <a:buFont typeface="+mj-lt"/>
              <a:buAutoNum type="alphaLcPeriod"/>
            </a:pPr>
            <a:r>
              <a:rPr lang="en-US" sz="24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Audit costs for incorporated boards</a:t>
            </a:r>
          </a:p>
          <a:p>
            <a:pPr marL="857250" lvl="1" indent="-388938">
              <a:spcBef>
                <a:spcPts val="0"/>
              </a:spcBef>
              <a:buClr>
                <a:schemeClr val="accent3">
                  <a:lumMod val="75000"/>
                </a:schemeClr>
              </a:buClr>
              <a:buFont typeface="+mj-lt"/>
              <a:buAutoNum type="alphaLcPeriod"/>
            </a:pPr>
            <a:r>
              <a:rPr lang="en-US" sz="24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Costs of marketing services to employers</a:t>
            </a:r>
          </a:p>
          <a:p>
            <a:pPr marL="857250" lvl="1" indent="-388938">
              <a:spcBef>
                <a:spcPts val="0"/>
              </a:spcBef>
              <a:buClr>
                <a:schemeClr val="accent3">
                  <a:lumMod val="75000"/>
                </a:schemeClr>
              </a:buClr>
              <a:buFont typeface="+mj-lt"/>
              <a:buAutoNum type="alphaLcPeriod"/>
            </a:pPr>
            <a:r>
              <a:rPr lang="en-US" sz="24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Costs of strategic data gathering and analysis projects</a:t>
            </a:r>
          </a:p>
        </p:txBody>
      </p:sp>
      <p:sp>
        <p:nvSpPr>
          <p:cNvPr id="5" name="Slide Number Placeholder 4"/>
          <p:cNvSpPr>
            <a:spLocks noGrp="1"/>
          </p:cNvSpPr>
          <p:nvPr>
            <p:ph type="sldNum" sz="quarter" idx="12"/>
          </p:nvPr>
        </p:nvSpPr>
        <p:spPr/>
        <p:txBody>
          <a:bodyPr/>
          <a:lstStyle/>
          <a:p>
            <a:fld id="{B301A5D3-C459-451D-B9D0-1C116BDCA66C}" type="slidenum">
              <a:rPr lang="en-US" smtClean="0"/>
              <a:t>14</a:t>
            </a:fld>
            <a:endParaRPr lang="en-US" dirty="0"/>
          </a:p>
        </p:txBody>
      </p:sp>
    </p:spTree>
    <p:extLst>
      <p:ext uri="{BB962C8B-B14F-4D97-AF65-F5344CB8AC3E}">
        <p14:creationId xmlns:p14="http://schemas.microsoft.com/office/powerpoint/2010/main" val="20221973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pPr algn="ctr"/>
            <a:r>
              <a:rPr lang="en-US" sz="4000" b="1" u="sng"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Examples </a:t>
            </a: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
            </a:r>
            <a:b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b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of Possible shared System costs</a:t>
            </a:r>
            <a:endParaRPr lang="en-US" sz="4000" b="1"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685800" y="1828800"/>
            <a:ext cx="8229600" cy="3886199"/>
          </a:xfrm>
        </p:spPr>
        <p:txBody>
          <a:bodyPr>
            <a:noAutofit/>
          </a:bodyPr>
          <a:lstStyle/>
          <a:p>
            <a:pPr marL="514350" indent="-514350">
              <a:spcBef>
                <a:spcPts val="0"/>
              </a:spcBef>
              <a:buClr>
                <a:schemeClr val="accent3">
                  <a:lumMod val="75000"/>
                </a:schemeClr>
              </a:buClr>
              <a:buFont typeface="+mj-lt"/>
              <a:buAutoNum type="arabicPeriod" startAt="2"/>
            </a:pPr>
            <a:r>
              <a:rPr lang="en-US" sz="28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Costs to promote integration and streamlining</a:t>
            </a:r>
          </a:p>
          <a:p>
            <a:pPr marL="857250" lvl="1" indent="-388938">
              <a:spcBef>
                <a:spcPts val="0"/>
              </a:spcBef>
              <a:buClr>
                <a:schemeClr val="accent3">
                  <a:lumMod val="75000"/>
                </a:schemeClr>
              </a:buClr>
              <a:buFont typeface="+mj-lt"/>
              <a:buAutoNum type="alphaLcPeriod"/>
            </a:pPr>
            <a:r>
              <a:rPr lang="en-US" sz="24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Joint training and staff development for one-stop center staff</a:t>
            </a:r>
          </a:p>
          <a:p>
            <a:pPr marL="857250" lvl="1" indent="-388938">
              <a:spcBef>
                <a:spcPts val="0"/>
              </a:spcBef>
              <a:buClr>
                <a:schemeClr val="accent3">
                  <a:lumMod val="75000"/>
                </a:schemeClr>
              </a:buClr>
              <a:buFont typeface="+mj-lt"/>
              <a:buAutoNum type="alphaLcPeriod"/>
            </a:pPr>
            <a:r>
              <a:rPr lang="en-US" sz="24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Customer satisfaction measurement costs</a:t>
            </a:r>
          </a:p>
          <a:p>
            <a:pPr marL="857250" lvl="1" indent="-388938">
              <a:spcBef>
                <a:spcPts val="0"/>
              </a:spcBef>
              <a:buClr>
                <a:schemeClr val="accent3">
                  <a:lumMod val="75000"/>
                </a:schemeClr>
              </a:buClr>
              <a:buFont typeface="+mj-lt"/>
              <a:buAutoNum type="alphaLcPeriod"/>
            </a:pPr>
            <a:r>
              <a:rPr lang="en-US" sz="24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Business services costs</a:t>
            </a:r>
          </a:p>
          <a:p>
            <a:pPr marL="857250" lvl="1" indent="-388938">
              <a:spcBef>
                <a:spcPts val="0"/>
              </a:spcBef>
              <a:buClr>
                <a:schemeClr val="accent3">
                  <a:lumMod val="75000"/>
                </a:schemeClr>
              </a:buClr>
              <a:buFont typeface="+mj-lt"/>
              <a:buAutoNum type="alphaLcPeriod"/>
            </a:pPr>
            <a:r>
              <a:rPr lang="en-US" sz="24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Receptionists at service facilities</a:t>
            </a:r>
          </a:p>
          <a:p>
            <a:pPr marL="857250" lvl="1" indent="-388938">
              <a:spcBef>
                <a:spcPts val="0"/>
              </a:spcBef>
              <a:buClr>
                <a:schemeClr val="accent3">
                  <a:lumMod val="75000"/>
                </a:schemeClr>
              </a:buClr>
              <a:buFont typeface="+mj-lt"/>
              <a:buAutoNum type="alphaLcPeriod"/>
            </a:pPr>
            <a:r>
              <a:rPr lang="en-US" sz="24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Resource room materials and staffing costs at service locations</a:t>
            </a:r>
          </a:p>
        </p:txBody>
      </p:sp>
      <p:sp>
        <p:nvSpPr>
          <p:cNvPr id="5" name="Slide Number Placeholder 4"/>
          <p:cNvSpPr>
            <a:spLocks noGrp="1"/>
          </p:cNvSpPr>
          <p:nvPr>
            <p:ph type="sldNum" sz="quarter" idx="12"/>
          </p:nvPr>
        </p:nvSpPr>
        <p:spPr/>
        <p:txBody>
          <a:bodyPr/>
          <a:lstStyle/>
          <a:p>
            <a:fld id="{B301A5D3-C459-451D-B9D0-1C116BDCA66C}" type="slidenum">
              <a:rPr lang="en-US" smtClean="0"/>
              <a:t>15</a:t>
            </a:fld>
            <a:endParaRPr lang="en-US" dirty="0"/>
          </a:p>
        </p:txBody>
      </p:sp>
    </p:spTree>
    <p:extLst>
      <p:ext uri="{BB962C8B-B14F-4D97-AF65-F5344CB8AC3E}">
        <p14:creationId xmlns:p14="http://schemas.microsoft.com/office/powerpoint/2010/main" val="360544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09800"/>
            <a:ext cx="7772400" cy="2786063"/>
          </a:xfrm>
        </p:spPr>
        <p:txBody>
          <a:bodyPr/>
          <a:lstStyle/>
          <a:p>
            <a:pPr algn="ctr"/>
            <a:r>
              <a:rPr lang="en-US" b="1" dirty="0" smtClean="0">
                <a:latin typeface="Segoe UI" panose="020B0502040204020203" pitchFamily="34" charset="0"/>
                <a:ea typeface="Segoe UI" panose="020B0502040204020203" pitchFamily="34" charset="0"/>
                <a:cs typeface="Segoe UI" panose="020B0502040204020203" pitchFamily="34" charset="0"/>
              </a:rPr>
              <a:t>Time for Questions </a:t>
            </a:r>
            <a:br>
              <a:rPr lang="en-US" b="1" dirty="0" smtClean="0">
                <a:latin typeface="Segoe UI" panose="020B0502040204020203" pitchFamily="34" charset="0"/>
                <a:ea typeface="Segoe UI" panose="020B0502040204020203" pitchFamily="34" charset="0"/>
                <a:cs typeface="Segoe UI" panose="020B0502040204020203" pitchFamily="34" charset="0"/>
              </a:rPr>
            </a:br>
            <a:r>
              <a:rPr lang="en-US" b="1" dirty="0" smtClean="0">
                <a:latin typeface="Segoe UI" panose="020B0502040204020203" pitchFamily="34" charset="0"/>
                <a:ea typeface="Segoe UI" panose="020B0502040204020203" pitchFamily="34" charset="0"/>
                <a:cs typeface="Segoe UI" panose="020B0502040204020203" pitchFamily="34" charset="0"/>
              </a:rPr>
              <a:t>of Clarification</a:t>
            </a:r>
            <a:endParaRPr lang="en-US" b="1" dirty="0">
              <a:latin typeface="Segoe UI" panose="020B0502040204020203" pitchFamily="34" charset="0"/>
              <a:ea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2"/>
          </p:nvPr>
        </p:nvSpPr>
        <p:spPr/>
        <p:txBody>
          <a:bodyPr/>
          <a:lstStyle/>
          <a:p>
            <a:fld id="{B301A5D3-C459-451D-B9D0-1C116BDCA66C}" type="slidenum">
              <a:rPr lang="en-US" smtClean="0"/>
              <a:t>16</a:t>
            </a:fld>
            <a:endParaRPr lang="en-US" dirty="0"/>
          </a:p>
        </p:txBody>
      </p:sp>
    </p:spTree>
    <p:extLst>
      <p:ext uri="{BB962C8B-B14F-4D97-AF65-F5344CB8AC3E}">
        <p14:creationId xmlns:p14="http://schemas.microsoft.com/office/powerpoint/2010/main" val="36331954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pPr algn="ct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Negotiation Process </a:t>
            </a:r>
            <a:r>
              <a:rPr lang="en-US" sz="4000" b="1" dirty="0">
                <a:solidFill>
                  <a:srgbClr val="212C65"/>
                </a:solidFill>
                <a:latin typeface="Segoe UI" panose="020B0502040204020203" pitchFamily="34" charset="0"/>
                <a:ea typeface="Segoe UI" panose="020B0502040204020203" pitchFamily="34" charset="0"/>
                <a:cs typeface="Segoe UI" panose="020B0502040204020203" pitchFamily="34" charset="0"/>
              </a:rPr>
              <a:t/>
            </a:r>
            <a:br>
              <a:rPr lang="en-US" sz="4000" b="1" dirty="0">
                <a:solidFill>
                  <a:srgbClr val="212C65"/>
                </a:solidFill>
                <a:latin typeface="Segoe UI" panose="020B0502040204020203" pitchFamily="34" charset="0"/>
                <a:ea typeface="Segoe UI" panose="020B0502040204020203" pitchFamily="34" charset="0"/>
                <a:cs typeface="Segoe UI" panose="020B0502040204020203" pitchFamily="34" charset="0"/>
              </a:rPr>
            </a:b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and Timeline</a:t>
            </a:r>
            <a:endParaRPr lang="en-US" sz="4000" b="1"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685800" y="1828800"/>
            <a:ext cx="7772400" cy="3886199"/>
          </a:xfrm>
        </p:spPr>
        <p:txBody>
          <a:bodyPr>
            <a:noAutofit/>
          </a:bodyPr>
          <a:lstStyle/>
          <a:p>
            <a:pPr marL="461963" indent="-457200">
              <a:spcBef>
                <a:spcPts val="0"/>
              </a:spcBef>
              <a:buFont typeface="+mj-lt"/>
              <a:buAutoNum type="arabicPeriod"/>
            </a:pPr>
            <a:r>
              <a:rPr lang="en-US" sz="3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Local board chair appoints:</a:t>
            </a:r>
          </a:p>
          <a:p>
            <a:pPr marL="914400" lvl="1" indent="-446088">
              <a:spcBef>
                <a:spcPts val="0"/>
              </a:spcBef>
              <a:buFont typeface="+mj-lt"/>
              <a:buAutoNum type="alphaLcPeriod"/>
            </a:pPr>
            <a:r>
              <a:rPr lang="en-US" sz="32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Individual to lead MOU negotiations</a:t>
            </a:r>
          </a:p>
          <a:p>
            <a:pPr marL="914400" lvl="1" indent="-446088">
              <a:spcBef>
                <a:spcPts val="0"/>
              </a:spcBef>
              <a:buFont typeface="+mj-lt"/>
              <a:buAutoNum type="alphaLcPeriod"/>
            </a:pPr>
            <a:r>
              <a:rPr lang="en-US" sz="32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Private sector board member, or other impartial individual, to lead negotiations of infrastructure and shared costs</a:t>
            </a:r>
          </a:p>
        </p:txBody>
      </p:sp>
      <p:sp>
        <p:nvSpPr>
          <p:cNvPr id="5" name="Slide Number Placeholder 4"/>
          <p:cNvSpPr>
            <a:spLocks noGrp="1"/>
          </p:cNvSpPr>
          <p:nvPr>
            <p:ph type="sldNum" sz="quarter" idx="12"/>
          </p:nvPr>
        </p:nvSpPr>
        <p:spPr/>
        <p:txBody>
          <a:bodyPr/>
          <a:lstStyle/>
          <a:p>
            <a:fld id="{B301A5D3-C459-451D-B9D0-1C116BDCA66C}" type="slidenum">
              <a:rPr lang="en-US" smtClean="0"/>
              <a:t>17</a:t>
            </a:fld>
            <a:endParaRPr lang="en-US" dirty="0"/>
          </a:p>
        </p:txBody>
      </p:sp>
    </p:spTree>
    <p:extLst>
      <p:ext uri="{BB962C8B-B14F-4D97-AF65-F5344CB8AC3E}">
        <p14:creationId xmlns:p14="http://schemas.microsoft.com/office/powerpoint/2010/main" val="30570189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Negotiation Process </a:t>
            </a:r>
            <a:r>
              <a:rPr lang="en-US" sz="4000" b="1" dirty="0">
                <a:solidFill>
                  <a:srgbClr val="212C65"/>
                </a:solidFill>
                <a:latin typeface="Segoe UI" panose="020B0502040204020203" pitchFamily="34" charset="0"/>
                <a:ea typeface="Segoe UI" panose="020B0502040204020203" pitchFamily="34" charset="0"/>
                <a:cs typeface="Segoe UI" panose="020B0502040204020203" pitchFamily="34" charset="0"/>
              </a:rPr>
              <a:t/>
            </a:r>
            <a:br>
              <a:rPr lang="en-US" sz="4000" b="1" dirty="0">
                <a:solidFill>
                  <a:srgbClr val="212C65"/>
                </a:solidFill>
                <a:latin typeface="Segoe UI" panose="020B0502040204020203" pitchFamily="34" charset="0"/>
                <a:ea typeface="Segoe UI" panose="020B0502040204020203" pitchFamily="34" charset="0"/>
                <a:cs typeface="Segoe UI" panose="020B0502040204020203" pitchFamily="34" charset="0"/>
              </a:rPr>
            </a:b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and Timeline</a:t>
            </a:r>
            <a:endParaRPr lang="en-US" sz="4000" b="1"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p:txBody>
      </p:sp>
      <p:sp>
        <p:nvSpPr>
          <p:cNvPr id="4" name="Text Placeholder 3"/>
          <p:cNvSpPr>
            <a:spLocks noGrp="1"/>
          </p:cNvSpPr>
          <p:nvPr>
            <p:ph type="body" idx="1"/>
          </p:nvPr>
        </p:nvSpPr>
        <p:spPr>
          <a:xfrm>
            <a:off x="685800" y="2068513"/>
            <a:ext cx="3657600" cy="639762"/>
          </a:xfrm>
        </p:spPr>
        <p:txBody>
          <a:bodyPr>
            <a:noAutofit/>
          </a:bodyPr>
          <a:lstStyle/>
          <a:p>
            <a:pPr algn="ctr"/>
            <a:r>
              <a:rPr lang="en-US" sz="4000" u="sng" dirty="0" smtClean="0">
                <a:solidFill>
                  <a:srgbClr val="0070C0"/>
                </a:solidFill>
              </a:rPr>
              <a:t>MOU</a:t>
            </a:r>
            <a:endParaRPr lang="en-US" sz="4000" u="sng" dirty="0">
              <a:solidFill>
                <a:srgbClr val="0070C0"/>
              </a:solidFill>
            </a:endParaRPr>
          </a:p>
        </p:txBody>
      </p:sp>
      <p:sp>
        <p:nvSpPr>
          <p:cNvPr id="6" name="Text Placeholder 5"/>
          <p:cNvSpPr>
            <a:spLocks noGrp="1"/>
          </p:cNvSpPr>
          <p:nvPr>
            <p:ph type="body" sz="quarter" idx="3"/>
          </p:nvPr>
        </p:nvSpPr>
        <p:spPr>
          <a:xfrm>
            <a:off x="4800600" y="2068513"/>
            <a:ext cx="3657600" cy="639762"/>
          </a:xfrm>
        </p:spPr>
        <p:txBody>
          <a:bodyPr>
            <a:noAutofit/>
          </a:bodyPr>
          <a:lstStyle/>
          <a:p>
            <a:pPr algn="ctr"/>
            <a:r>
              <a:rPr lang="en-US" sz="4000" u="sng" dirty="0" smtClean="0">
                <a:solidFill>
                  <a:schemeClr val="accent3">
                    <a:lumMod val="75000"/>
                  </a:schemeClr>
                </a:solidFill>
              </a:rPr>
              <a:t>Shared costs</a:t>
            </a:r>
            <a:endParaRPr lang="en-US" sz="4000" u="sng" dirty="0">
              <a:solidFill>
                <a:schemeClr val="accent3">
                  <a:lumMod val="75000"/>
                </a:schemeClr>
              </a:solidFill>
            </a:endParaRPr>
          </a:p>
        </p:txBody>
      </p:sp>
      <p:sp>
        <p:nvSpPr>
          <p:cNvPr id="5" name="Slide Number Placeholder 4"/>
          <p:cNvSpPr>
            <a:spLocks noGrp="1"/>
          </p:cNvSpPr>
          <p:nvPr>
            <p:ph type="sldNum" sz="quarter" idx="12"/>
          </p:nvPr>
        </p:nvSpPr>
        <p:spPr/>
        <p:txBody>
          <a:bodyPr/>
          <a:lstStyle/>
          <a:p>
            <a:fld id="{B301A5D3-C459-451D-B9D0-1C116BDCA66C}" type="slidenum">
              <a:rPr lang="en-US" smtClean="0"/>
              <a:t>18</a:t>
            </a:fld>
            <a:endParaRPr lang="en-US" dirty="0"/>
          </a:p>
        </p:txBody>
      </p:sp>
      <p:sp>
        <p:nvSpPr>
          <p:cNvPr id="3" name="Content Placeholder 2"/>
          <p:cNvSpPr>
            <a:spLocks noGrp="1"/>
          </p:cNvSpPr>
          <p:nvPr>
            <p:ph sz="quarter" idx="13"/>
          </p:nvPr>
        </p:nvSpPr>
        <p:spPr>
          <a:xfrm>
            <a:off x="685800" y="2743200"/>
            <a:ext cx="3657600" cy="2743200"/>
          </a:xfrm>
        </p:spPr>
        <p:txBody>
          <a:bodyPr>
            <a:noAutofit/>
          </a:bodyPr>
          <a:lstStyle/>
          <a:p>
            <a:pPr marL="68262" indent="0" algn="ctr">
              <a:spcBef>
                <a:spcPts val="0"/>
              </a:spcBef>
              <a:buNone/>
            </a:pPr>
            <a:r>
              <a:rPr lang="en-US" sz="4000" dirty="0" smtClean="0">
                <a:solidFill>
                  <a:srgbClr val="0070C0"/>
                </a:solidFill>
                <a:latin typeface="Segoe UI" panose="020B0502040204020203" pitchFamily="34" charset="0"/>
                <a:ea typeface="Segoe UI" panose="020B0502040204020203" pitchFamily="34" charset="0"/>
                <a:cs typeface="Segoe UI" panose="020B0502040204020203" pitchFamily="34" charset="0"/>
              </a:rPr>
              <a:t>Negotiated every 3 years </a:t>
            </a:r>
            <a:endParaRPr lang="en-US" sz="4000" dirty="0">
              <a:solidFill>
                <a:srgbClr val="0070C0"/>
              </a:solidFill>
              <a:latin typeface="Segoe UI" panose="020B0502040204020203" pitchFamily="34" charset="0"/>
              <a:ea typeface="Segoe UI" panose="020B0502040204020203" pitchFamily="34" charset="0"/>
              <a:cs typeface="Segoe UI" panose="020B0502040204020203" pitchFamily="34" charset="0"/>
            </a:endParaRPr>
          </a:p>
        </p:txBody>
      </p:sp>
      <p:sp>
        <p:nvSpPr>
          <p:cNvPr id="7" name="Content Placeholder 6"/>
          <p:cNvSpPr>
            <a:spLocks noGrp="1"/>
          </p:cNvSpPr>
          <p:nvPr>
            <p:ph sz="quarter" idx="14"/>
          </p:nvPr>
        </p:nvSpPr>
        <p:spPr>
          <a:xfrm>
            <a:off x="4800600" y="2743200"/>
            <a:ext cx="3657600" cy="2743200"/>
          </a:xfrm>
        </p:spPr>
        <p:txBody>
          <a:bodyPr>
            <a:normAutofit/>
          </a:bodyPr>
          <a:lstStyle/>
          <a:p>
            <a:pPr marL="68580" indent="0" algn="ctr">
              <a:buNone/>
            </a:pPr>
            <a:r>
              <a:rPr lang="en-US" sz="4000" dirty="0" smtClean="0">
                <a:solidFill>
                  <a:schemeClr val="accent3">
                    <a:lumMod val="75000"/>
                  </a:schemeClr>
                </a:solidFill>
              </a:rPr>
              <a:t>Negotiated annually</a:t>
            </a:r>
          </a:p>
          <a:p>
            <a:pPr marL="68580" indent="0" algn="ctr">
              <a:buNone/>
            </a:pPr>
            <a:r>
              <a:rPr lang="en-US" sz="2400" dirty="0" smtClean="0">
                <a:solidFill>
                  <a:schemeClr val="accent3">
                    <a:lumMod val="75000"/>
                  </a:schemeClr>
                </a:solidFill>
              </a:rPr>
              <a:t>(includes one-stop center infrastructure costs)</a:t>
            </a:r>
            <a:endParaRPr lang="en-US" sz="2400" dirty="0">
              <a:solidFill>
                <a:schemeClr val="accent3">
                  <a:lumMod val="75000"/>
                </a:schemeClr>
              </a:solidFill>
            </a:endParaRPr>
          </a:p>
        </p:txBody>
      </p:sp>
    </p:spTree>
    <p:extLst>
      <p:ext uri="{BB962C8B-B14F-4D97-AF65-F5344CB8AC3E}">
        <p14:creationId xmlns:p14="http://schemas.microsoft.com/office/powerpoint/2010/main" val="1553189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Negotiation Process </a:t>
            </a:r>
            <a:b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b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and Timeline</a:t>
            </a:r>
            <a:endParaRPr lang="en-US" sz="4000" b="1"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p:txBody>
      </p:sp>
      <p:sp>
        <p:nvSpPr>
          <p:cNvPr id="4" name="Text Placeholder 3"/>
          <p:cNvSpPr>
            <a:spLocks noGrp="1"/>
          </p:cNvSpPr>
          <p:nvPr>
            <p:ph type="body" idx="1"/>
          </p:nvPr>
        </p:nvSpPr>
        <p:spPr>
          <a:xfrm>
            <a:off x="685800" y="1855153"/>
            <a:ext cx="3657600" cy="639762"/>
          </a:xfrm>
        </p:spPr>
        <p:txBody>
          <a:bodyPr>
            <a:noAutofit/>
          </a:bodyPr>
          <a:lstStyle/>
          <a:p>
            <a:pPr algn="ctr"/>
            <a:r>
              <a:rPr lang="en-US" sz="4000" u="sng" dirty="0" smtClean="0">
                <a:solidFill>
                  <a:srgbClr val="0070C0"/>
                </a:solidFill>
              </a:rPr>
              <a:t>MOU</a:t>
            </a:r>
            <a:endParaRPr lang="en-US" sz="4000" u="sng" dirty="0">
              <a:solidFill>
                <a:srgbClr val="0070C0"/>
              </a:solidFill>
            </a:endParaRPr>
          </a:p>
        </p:txBody>
      </p:sp>
      <p:sp>
        <p:nvSpPr>
          <p:cNvPr id="6" name="Text Placeholder 5"/>
          <p:cNvSpPr>
            <a:spLocks noGrp="1"/>
          </p:cNvSpPr>
          <p:nvPr>
            <p:ph type="body" sz="quarter" idx="3"/>
          </p:nvPr>
        </p:nvSpPr>
        <p:spPr>
          <a:xfrm>
            <a:off x="4800600" y="1855153"/>
            <a:ext cx="3657600" cy="639762"/>
          </a:xfrm>
        </p:spPr>
        <p:txBody>
          <a:bodyPr>
            <a:noAutofit/>
          </a:bodyPr>
          <a:lstStyle/>
          <a:p>
            <a:pPr algn="ctr"/>
            <a:r>
              <a:rPr lang="en-US" sz="4000" u="sng" dirty="0" smtClean="0">
                <a:solidFill>
                  <a:schemeClr val="accent3">
                    <a:lumMod val="75000"/>
                  </a:schemeClr>
                </a:solidFill>
              </a:rPr>
              <a:t>Shared costs</a:t>
            </a:r>
            <a:endParaRPr lang="en-US" sz="4000" u="sng" dirty="0">
              <a:solidFill>
                <a:schemeClr val="accent3">
                  <a:lumMod val="75000"/>
                </a:schemeClr>
              </a:solidFill>
            </a:endParaRPr>
          </a:p>
        </p:txBody>
      </p:sp>
      <p:sp>
        <p:nvSpPr>
          <p:cNvPr id="5" name="Slide Number Placeholder 4"/>
          <p:cNvSpPr>
            <a:spLocks noGrp="1"/>
          </p:cNvSpPr>
          <p:nvPr>
            <p:ph type="sldNum" sz="quarter" idx="12"/>
          </p:nvPr>
        </p:nvSpPr>
        <p:spPr/>
        <p:txBody>
          <a:bodyPr/>
          <a:lstStyle/>
          <a:p>
            <a:fld id="{B301A5D3-C459-451D-B9D0-1C116BDCA66C}" type="slidenum">
              <a:rPr lang="en-US" smtClean="0"/>
              <a:t>19</a:t>
            </a:fld>
            <a:endParaRPr lang="en-US" dirty="0"/>
          </a:p>
        </p:txBody>
      </p:sp>
      <p:sp>
        <p:nvSpPr>
          <p:cNvPr id="7" name="Content Placeholder 6"/>
          <p:cNvSpPr>
            <a:spLocks noGrp="1"/>
          </p:cNvSpPr>
          <p:nvPr>
            <p:ph sz="quarter" idx="13"/>
          </p:nvPr>
        </p:nvSpPr>
        <p:spPr>
          <a:xfrm>
            <a:off x="685800" y="2529840"/>
            <a:ext cx="3657600" cy="3108960"/>
          </a:xfrm>
        </p:spPr>
        <p:txBody>
          <a:bodyPr/>
          <a:lstStyle/>
          <a:p>
            <a:r>
              <a:rPr lang="en-US" dirty="0" smtClean="0">
                <a:solidFill>
                  <a:srgbClr val="0070C0"/>
                </a:solidFill>
              </a:rPr>
              <a:t>90-day period for negotiations</a:t>
            </a:r>
          </a:p>
          <a:p>
            <a:r>
              <a:rPr lang="en-US" dirty="0" smtClean="0">
                <a:solidFill>
                  <a:srgbClr val="0070C0"/>
                </a:solidFill>
              </a:rPr>
              <a:t>Must report at end of 90 days (March 31)</a:t>
            </a:r>
          </a:p>
          <a:p>
            <a:r>
              <a:rPr lang="en-US" dirty="0" smtClean="0">
                <a:solidFill>
                  <a:srgbClr val="0070C0"/>
                </a:solidFill>
              </a:rPr>
              <a:t>45-day remediation period by State-level team for local areas reporting no agreement reached</a:t>
            </a:r>
            <a:endParaRPr lang="en-US" dirty="0">
              <a:solidFill>
                <a:srgbClr val="0070C0"/>
              </a:solidFill>
            </a:endParaRPr>
          </a:p>
        </p:txBody>
      </p:sp>
      <p:sp>
        <p:nvSpPr>
          <p:cNvPr id="8" name="Content Placeholder 7"/>
          <p:cNvSpPr>
            <a:spLocks noGrp="1"/>
          </p:cNvSpPr>
          <p:nvPr>
            <p:ph sz="quarter" idx="14"/>
          </p:nvPr>
        </p:nvSpPr>
        <p:spPr>
          <a:xfrm>
            <a:off x="4800600" y="2529840"/>
            <a:ext cx="3657600" cy="3108960"/>
          </a:xfrm>
        </p:spPr>
        <p:txBody>
          <a:bodyPr>
            <a:normAutofit/>
          </a:bodyPr>
          <a:lstStyle/>
          <a:p>
            <a:pPr>
              <a:buClr>
                <a:schemeClr val="accent3">
                  <a:lumMod val="75000"/>
                </a:schemeClr>
              </a:buClr>
            </a:pPr>
            <a:r>
              <a:rPr lang="en-US" dirty="0" smtClean="0">
                <a:solidFill>
                  <a:schemeClr val="accent3">
                    <a:lumMod val="75000"/>
                  </a:schemeClr>
                </a:solidFill>
              </a:rPr>
              <a:t>Use standard budget format</a:t>
            </a:r>
          </a:p>
          <a:p>
            <a:pPr>
              <a:buClr>
                <a:schemeClr val="accent3">
                  <a:lumMod val="75000"/>
                </a:schemeClr>
              </a:buClr>
            </a:pPr>
            <a:r>
              <a:rPr lang="en-US" dirty="0" smtClean="0">
                <a:solidFill>
                  <a:schemeClr val="accent3">
                    <a:lumMod val="75000"/>
                  </a:schemeClr>
                </a:solidFill>
              </a:rPr>
              <a:t>Budget developed in stages</a:t>
            </a:r>
          </a:p>
          <a:p>
            <a:pPr>
              <a:buClr>
                <a:schemeClr val="accent3">
                  <a:lumMod val="75000"/>
                </a:schemeClr>
              </a:buClr>
            </a:pPr>
            <a:r>
              <a:rPr lang="en-US" dirty="0" smtClean="0">
                <a:solidFill>
                  <a:schemeClr val="accent3">
                    <a:lumMod val="75000"/>
                  </a:schemeClr>
                </a:solidFill>
              </a:rPr>
              <a:t>Draft budget due February 28</a:t>
            </a:r>
          </a:p>
          <a:p>
            <a:pPr>
              <a:buClr>
                <a:schemeClr val="accent3">
                  <a:lumMod val="75000"/>
                </a:schemeClr>
              </a:buClr>
            </a:pPr>
            <a:r>
              <a:rPr lang="en-US" dirty="0" smtClean="0">
                <a:solidFill>
                  <a:schemeClr val="accent3">
                    <a:lumMod val="75000"/>
                  </a:schemeClr>
                </a:solidFill>
              </a:rPr>
              <a:t>Final budget must be included in MOU</a:t>
            </a:r>
          </a:p>
          <a:p>
            <a:pPr>
              <a:buClr>
                <a:schemeClr val="accent3">
                  <a:lumMod val="75000"/>
                </a:schemeClr>
              </a:buClr>
            </a:pPr>
            <a:r>
              <a:rPr lang="en-US" dirty="0" smtClean="0">
                <a:solidFill>
                  <a:schemeClr val="accent3">
                    <a:lumMod val="75000"/>
                  </a:schemeClr>
                </a:solidFill>
              </a:rPr>
              <a:t>Periodic reconciliation of </a:t>
            </a:r>
            <a:r>
              <a:rPr lang="en-US" u="sng" dirty="0" smtClean="0">
                <a:solidFill>
                  <a:schemeClr val="accent3">
                    <a:lumMod val="75000"/>
                  </a:schemeClr>
                </a:solidFill>
              </a:rPr>
              <a:t>allocated</a:t>
            </a:r>
            <a:r>
              <a:rPr lang="en-US" dirty="0" smtClean="0">
                <a:solidFill>
                  <a:schemeClr val="accent3">
                    <a:lumMod val="75000"/>
                  </a:schemeClr>
                </a:solidFill>
              </a:rPr>
              <a:t> costs to </a:t>
            </a:r>
            <a:r>
              <a:rPr lang="en-US" u="sng" dirty="0" smtClean="0">
                <a:solidFill>
                  <a:schemeClr val="accent3">
                    <a:lumMod val="75000"/>
                  </a:schemeClr>
                </a:solidFill>
              </a:rPr>
              <a:t>actual</a:t>
            </a:r>
            <a:r>
              <a:rPr lang="en-US" dirty="0" smtClean="0">
                <a:solidFill>
                  <a:schemeClr val="accent3">
                    <a:lumMod val="75000"/>
                  </a:schemeClr>
                </a:solidFill>
              </a:rPr>
              <a:t> costs required</a:t>
            </a:r>
            <a:endParaRPr lang="en-US" dirty="0">
              <a:solidFill>
                <a:schemeClr val="accent3">
                  <a:lumMod val="75000"/>
                </a:schemeClr>
              </a:solidFill>
            </a:endParaRPr>
          </a:p>
        </p:txBody>
      </p:sp>
    </p:spTree>
    <p:extLst>
      <p:ext uri="{BB962C8B-B14F-4D97-AF65-F5344CB8AC3E}">
        <p14:creationId xmlns:p14="http://schemas.microsoft.com/office/powerpoint/2010/main" val="3971959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Webinar Overview</a:t>
            </a:r>
            <a:endParaRPr lang="en-US" sz="4000" b="1"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381000" y="1395642"/>
            <a:ext cx="8534400" cy="4624158"/>
          </a:xfrm>
        </p:spPr>
        <p:txBody>
          <a:bodyPr>
            <a:normAutofit fontScale="40000" lnSpcReduction="20000"/>
          </a:bodyPr>
          <a:lstStyle/>
          <a:p>
            <a:pPr>
              <a:lnSpc>
                <a:spcPct val="150000"/>
              </a:lnSpc>
              <a:spcBef>
                <a:spcPts val="0"/>
              </a:spcBef>
              <a:spcAft>
                <a:spcPts val="600"/>
              </a:spcAft>
              <a:buClr>
                <a:srgbClr val="B64C26"/>
              </a:buClr>
            </a:pPr>
            <a:r>
              <a:rPr lang="en-US" sz="50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Background and context</a:t>
            </a:r>
            <a:endParaRPr lang="en-US" sz="5000"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a:p>
            <a:pPr>
              <a:lnSpc>
                <a:spcPct val="150000"/>
              </a:lnSpc>
              <a:spcBef>
                <a:spcPts val="0"/>
              </a:spcBef>
              <a:spcAft>
                <a:spcPts val="600"/>
              </a:spcAft>
              <a:buClr>
                <a:srgbClr val="B64C26"/>
              </a:buClr>
            </a:pPr>
            <a:r>
              <a:rPr lang="en-US" sz="50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Four main segments</a:t>
            </a:r>
          </a:p>
          <a:p>
            <a:pPr marL="914400" lvl="1" indent="-457200">
              <a:lnSpc>
                <a:spcPct val="150000"/>
              </a:lnSpc>
              <a:spcBef>
                <a:spcPts val="0"/>
              </a:spcBef>
              <a:spcAft>
                <a:spcPts val="600"/>
              </a:spcAft>
              <a:buClr>
                <a:srgbClr val="B64C26"/>
              </a:buClr>
              <a:buFont typeface="+mj-lt"/>
              <a:buAutoNum type="arabicPeriod"/>
            </a:pPr>
            <a:r>
              <a:rPr lang="en-US" sz="50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General guidelines for negotiation of local Memoranda of Understandings (MOUs)</a:t>
            </a:r>
          </a:p>
          <a:p>
            <a:pPr marL="914400" lvl="1" indent="-457200">
              <a:lnSpc>
                <a:spcPct val="150000"/>
              </a:lnSpc>
              <a:spcBef>
                <a:spcPts val="0"/>
              </a:spcBef>
              <a:spcAft>
                <a:spcPts val="600"/>
              </a:spcAft>
              <a:buClr>
                <a:srgbClr val="B64C26"/>
              </a:buClr>
              <a:buFont typeface="+mj-lt"/>
              <a:buAutoNum type="arabicPeriod"/>
            </a:pPr>
            <a:r>
              <a:rPr lang="en-US" sz="50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Guidelines for negotiation of comprehensive one-stop </a:t>
            </a:r>
            <a:r>
              <a:rPr lang="en-US" sz="5000" i="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center</a:t>
            </a:r>
            <a:r>
              <a:rPr lang="en-US" sz="50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 infrastructure costs</a:t>
            </a:r>
          </a:p>
          <a:p>
            <a:pPr marL="914400" lvl="1" indent="-457200">
              <a:lnSpc>
                <a:spcPct val="150000"/>
              </a:lnSpc>
              <a:spcBef>
                <a:spcPts val="0"/>
              </a:spcBef>
              <a:spcAft>
                <a:spcPts val="600"/>
              </a:spcAft>
              <a:buClr>
                <a:srgbClr val="B64C26"/>
              </a:buClr>
              <a:buFont typeface="+mj-lt"/>
              <a:buAutoNum type="arabicPeriod"/>
            </a:pPr>
            <a:r>
              <a:rPr lang="en-US" sz="50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Guidelines for negotiation of local one-stop delivery </a:t>
            </a:r>
            <a:r>
              <a:rPr lang="en-US" sz="5000" i="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system </a:t>
            </a:r>
            <a:r>
              <a:rPr lang="en-US" sz="50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costs</a:t>
            </a:r>
          </a:p>
          <a:p>
            <a:pPr marL="914400" lvl="1" indent="-457200">
              <a:lnSpc>
                <a:spcPct val="150000"/>
              </a:lnSpc>
              <a:spcBef>
                <a:spcPts val="0"/>
              </a:spcBef>
              <a:spcAft>
                <a:spcPts val="600"/>
              </a:spcAft>
              <a:buClr>
                <a:srgbClr val="B64C26"/>
              </a:buClr>
              <a:buFont typeface="+mj-lt"/>
              <a:buAutoNum type="arabicPeriod"/>
            </a:pPr>
            <a:r>
              <a:rPr lang="en-US" sz="50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Guidelines for negotiation process and timing</a:t>
            </a:r>
          </a:p>
          <a:p>
            <a:pPr>
              <a:lnSpc>
                <a:spcPct val="150000"/>
              </a:lnSpc>
              <a:spcBef>
                <a:spcPts val="0"/>
              </a:spcBef>
              <a:spcAft>
                <a:spcPts val="600"/>
              </a:spcAft>
              <a:buClr>
                <a:srgbClr val="B64C26"/>
              </a:buClr>
            </a:pPr>
            <a:r>
              <a:rPr lang="en-US" sz="6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Short presentation – Q &amp; A after each segment</a:t>
            </a:r>
          </a:p>
          <a:p>
            <a:pPr marL="68580" indent="0">
              <a:buNone/>
            </a:pPr>
            <a:endParaRPr lang="en-US" dirty="0">
              <a:latin typeface="Segoe UI" panose="020B0502040204020203" pitchFamily="34" charset="0"/>
              <a:ea typeface="Segoe UI" panose="020B0502040204020203" pitchFamily="34" charset="0"/>
              <a:cs typeface="Segoe UI" panose="020B0502040204020203" pitchFamily="34" charset="0"/>
            </a:endParaRPr>
          </a:p>
        </p:txBody>
      </p:sp>
      <p:sp>
        <p:nvSpPr>
          <p:cNvPr id="5" name="Slide Number Placeholder 4"/>
          <p:cNvSpPr>
            <a:spLocks noGrp="1"/>
          </p:cNvSpPr>
          <p:nvPr>
            <p:ph type="sldNum" sz="quarter" idx="12"/>
          </p:nvPr>
        </p:nvSpPr>
        <p:spPr/>
        <p:txBody>
          <a:bodyPr/>
          <a:lstStyle/>
          <a:p>
            <a:fld id="{B301A5D3-C459-451D-B9D0-1C116BDCA66C}" type="slidenum">
              <a:rPr lang="en-US" smtClean="0"/>
              <a:t>2</a:t>
            </a:fld>
            <a:endParaRPr lang="en-US" dirty="0"/>
          </a:p>
        </p:txBody>
      </p:sp>
    </p:spTree>
    <p:extLst>
      <p:ext uri="{BB962C8B-B14F-4D97-AF65-F5344CB8AC3E}">
        <p14:creationId xmlns:p14="http://schemas.microsoft.com/office/powerpoint/2010/main" val="251436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pPr algn="ct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Negotiation Process </a:t>
            </a:r>
            <a:b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b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and Timeline</a:t>
            </a:r>
            <a:endParaRPr lang="en-US" sz="4000" b="1"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98067923"/>
              </p:ext>
            </p:extLst>
          </p:nvPr>
        </p:nvGraphicFramePr>
        <p:xfrm>
          <a:off x="228600" y="1143000"/>
          <a:ext cx="8686800" cy="4480560"/>
        </p:xfrm>
        <a:graphic>
          <a:graphicData uri="http://schemas.openxmlformats.org/drawingml/2006/table">
            <a:tbl>
              <a:tblPr firstRow="1" bandRow="1">
                <a:tableStyleId>{69012ECD-51FC-41F1-AA8D-1B2483CD663E}</a:tableStyleId>
              </a:tblPr>
              <a:tblGrid>
                <a:gridCol w="3619500"/>
                <a:gridCol w="5067300"/>
              </a:tblGrid>
              <a:tr h="358296">
                <a:tc>
                  <a:txBody>
                    <a:bodyPr/>
                    <a:lstStyle/>
                    <a:p>
                      <a:pPr algn="ctr"/>
                      <a:r>
                        <a:rPr lang="en-US" dirty="0" smtClean="0">
                          <a:solidFill>
                            <a:srgbClr val="FFFFFF"/>
                          </a:solidFill>
                        </a:rPr>
                        <a:t>Timeframe</a:t>
                      </a:r>
                      <a:endParaRPr lang="en-US" dirty="0">
                        <a:solidFill>
                          <a:srgbClr val="FFFFFF"/>
                        </a:solidFill>
                      </a:endParaRPr>
                    </a:p>
                  </a:txBody>
                  <a:tcPr>
                    <a:lnR w="12700" cap="flat" cmpd="sng" algn="ctr">
                      <a:solidFill>
                        <a:srgbClr val="002060"/>
                      </a:solidFill>
                      <a:prstDash val="solid"/>
                      <a:round/>
                      <a:headEnd type="none" w="med" len="med"/>
                      <a:tailEnd type="none" w="med" len="med"/>
                    </a:lnR>
                  </a:tcPr>
                </a:tc>
                <a:tc>
                  <a:txBody>
                    <a:bodyPr/>
                    <a:lstStyle/>
                    <a:p>
                      <a:pPr algn="ctr"/>
                      <a:r>
                        <a:rPr lang="en-US" dirty="0" smtClean="0">
                          <a:solidFill>
                            <a:srgbClr val="FFFFFF"/>
                          </a:solidFill>
                        </a:rPr>
                        <a:t>Activity</a:t>
                      </a:r>
                      <a:endParaRPr lang="en-US" dirty="0">
                        <a:solidFill>
                          <a:srgbClr val="FFFFFF"/>
                        </a:solidFill>
                      </a:endParaRPr>
                    </a:p>
                  </a:txBody>
                  <a:tcPr>
                    <a:lnL w="12700" cap="flat" cmpd="sng" algn="ctr">
                      <a:solidFill>
                        <a:srgbClr val="002060"/>
                      </a:solidFill>
                      <a:prstDash val="solid"/>
                      <a:round/>
                      <a:headEnd type="none" w="med" len="med"/>
                      <a:tailEnd type="none" w="med" len="med"/>
                    </a:lnL>
                  </a:tcPr>
                </a:tc>
              </a:tr>
              <a:tr h="627017">
                <a:tc>
                  <a:txBody>
                    <a:bodyPr/>
                    <a:lstStyle/>
                    <a:p>
                      <a:r>
                        <a:rPr lang="en-US" b="1" dirty="0" smtClean="0"/>
                        <a:t>On</a:t>
                      </a:r>
                      <a:r>
                        <a:rPr lang="en-US" b="1" baseline="0" dirty="0" smtClean="0"/>
                        <a:t> or before </a:t>
                      </a:r>
                      <a:r>
                        <a:rPr lang="en-US" b="1" dirty="0" smtClean="0"/>
                        <a:t>January 1, 2016</a:t>
                      </a:r>
                      <a:endParaRPr lang="en-US" b="1" dirty="0"/>
                    </a:p>
                  </a:txBody>
                  <a:tcPr>
                    <a:lnR w="12700" cap="flat" cmpd="sng" algn="ctr">
                      <a:solidFill>
                        <a:srgbClr val="002060"/>
                      </a:solidFill>
                      <a:prstDash val="solid"/>
                      <a:round/>
                      <a:headEnd type="none" w="med" len="med"/>
                      <a:tailEnd type="none" w="med" len="med"/>
                    </a:lnR>
                  </a:tcPr>
                </a:tc>
                <a:tc>
                  <a:txBody>
                    <a:bodyPr/>
                    <a:lstStyle/>
                    <a:p>
                      <a:r>
                        <a:rPr lang="en-US" dirty="0" smtClean="0"/>
                        <a:t>Start</a:t>
                      </a:r>
                      <a:r>
                        <a:rPr lang="en-US" baseline="0" dirty="0" smtClean="0"/>
                        <a:t> of l</a:t>
                      </a:r>
                      <a:r>
                        <a:rPr lang="en-US" dirty="0" smtClean="0"/>
                        <a:t>ocal MOU negotiations and infrastructure cost sharing agreements</a:t>
                      </a:r>
                      <a:endParaRPr lang="en-US" dirty="0"/>
                    </a:p>
                  </a:txBody>
                  <a:tcPr>
                    <a:lnL w="12700" cap="flat" cmpd="sng" algn="ctr">
                      <a:solidFill>
                        <a:srgbClr val="002060"/>
                      </a:solidFill>
                      <a:prstDash val="solid"/>
                      <a:round/>
                      <a:headEnd type="none" w="med" len="med"/>
                      <a:tailEnd type="none" w="med" len="med"/>
                    </a:lnL>
                  </a:tcPr>
                </a:tc>
              </a:tr>
              <a:tr h="627017">
                <a:tc>
                  <a:txBody>
                    <a:bodyPr/>
                    <a:lstStyle/>
                    <a:p>
                      <a:r>
                        <a:rPr lang="en-US" b="1" dirty="0" smtClean="0"/>
                        <a:t>February 28</a:t>
                      </a:r>
                      <a:r>
                        <a:rPr lang="en-US" b="1" baseline="0" dirty="0" smtClean="0"/>
                        <a:t>, 2016</a:t>
                      </a:r>
                    </a:p>
                    <a:p>
                      <a:r>
                        <a:rPr lang="en-US" baseline="0" dirty="0" smtClean="0">
                          <a:solidFill>
                            <a:schemeClr val="accent3">
                              <a:lumMod val="75000"/>
                            </a:schemeClr>
                          </a:solidFill>
                        </a:rPr>
                        <a:t>(every year)</a:t>
                      </a:r>
                      <a:endParaRPr lang="en-US" dirty="0">
                        <a:solidFill>
                          <a:schemeClr val="accent3">
                            <a:lumMod val="75000"/>
                          </a:schemeClr>
                        </a:solidFill>
                      </a:endParaRPr>
                    </a:p>
                  </a:txBody>
                  <a:tcPr>
                    <a:lnR w="12700" cap="flat" cmpd="sng" algn="ctr">
                      <a:solidFill>
                        <a:srgbClr val="002060"/>
                      </a:solidFill>
                      <a:prstDash val="solid"/>
                      <a:round/>
                      <a:headEnd type="none" w="med" len="med"/>
                      <a:tailEnd type="none" w="med" len="med"/>
                    </a:lnR>
                  </a:tcPr>
                </a:tc>
                <a:tc>
                  <a:txBody>
                    <a:bodyPr/>
                    <a:lstStyle/>
                    <a:p>
                      <a:r>
                        <a:rPr lang="en-US" dirty="0" smtClean="0"/>
                        <a:t>Draft budget</a:t>
                      </a:r>
                      <a:r>
                        <a:rPr lang="en-US" baseline="0" dirty="0" smtClean="0"/>
                        <a:t> using standard format due to Governor’s designee</a:t>
                      </a:r>
                      <a:endParaRPr lang="en-US" dirty="0"/>
                    </a:p>
                  </a:txBody>
                  <a:tcPr>
                    <a:lnL w="12700" cap="flat" cmpd="sng" algn="ctr">
                      <a:solidFill>
                        <a:srgbClr val="002060"/>
                      </a:solidFill>
                      <a:prstDash val="solid"/>
                      <a:round/>
                      <a:headEnd type="none" w="med" len="med"/>
                      <a:tailEnd type="none" w="med" len="med"/>
                    </a:lnL>
                  </a:tcPr>
                </a:tc>
              </a:tr>
              <a:tr h="895739">
                <a:tc>
                  <a:txBody>
                    <a:bodyPr/>
                    <a:lstStyle/>
                    <a:p>
                      <a:r>
                        <a:rPr lang="en-US" b="1" dirty="0" smtClean="0"/>
                        <a:t>March 31, 2016</a:t>
                      </a:r>
                    </a:p>
                    <a:p>
                      <a:r>
                        <a:rPr lang="en-US" dirty="0" smtClean="0">
                          <a:solidFill>
                            <a:schemeClr val="accent3">
                              <a:lumMod val="75000"/>
                            </a:schemeClr>
                          </a:solidFill>
                        </a:rPr>
                        <a:t>(every</a:t>
                      </a:r>
                      <a:r>
                        <a:rPr lang="en-US" baseline="0" dirty="0" smtClean="0">
                          <a:solidFill>
                            <a:schemeClr val="accent3">
                              <a:lumMod val="75000"/>
                            </a:schemeClr>
                          </a:solidFill>
                        </a:rPr>
                        <a:t> </a:t>
                      </a:r>
                      <a:r>
                        <a:rPr lang="en-US" dirty="0" smtClean="0">
                          <a:solidFill>
                            <a:schemeClr val="accent3">
                              <a:lumMod val="75000"/>
                            </a:schemeClr>
                          </a:solidFill>
                        </a:rPr>
                        <a:t>year an MOU is negotiated)</a:t>
                      </a:r>
                      <a:endParaRPr lang="en-US" dirty="0">
                        <a:solidFill>
                          <a:schemeClr val="accent3">
                            <a:lumMod val="75000"/>
                          </a:schemeClr>
                        </a:solidFill>
                      </a:endParaRPr>
                    </a:p>
                  </a:txBody>
                  <a:tcPr>
                    <a:lnR w="12700" cap="flat" cmpd="sng" algn="ctr">
                      <a:solidFill>
                        <a:srgbClr val="002060"/>
                      </a:solidFill>
                      <a:prstDash val="solid"/>
                      <a:round/>
                      <a:headEnd type="none" w="med" len="med"/>
                      <a:tailEnd type="none" w="med" len="med"/>
                    </a:lnR>
                  </a:tcPr>
                </a:tc>
                <a:tc>
                  <a:txBody>
                    <a:bodyPr/>
                    <a:lstStyle/>
                    <a:p>
                      <a:r>
                        <a:rPr lang="en-US" dirty="0" smtClean="0"/>
                        <a:t>Local MOU negotiations end</a:t>
                      </a:r>
                    </a:p>
                    <a:p>
                      <a:r>
                        <a:rPr lang="en-US" dirty="0" smtClean="0"/>
                        <a:t>Local</a:t>
                      </a:r>
                      <a:r>
                        <a:rPr lang="en-US" baseline="0" dirty="0" smtClean="0"/>
                        <a:t> chairs/CEOs report MOU outcomes to Governor’s designee</a:t>
                      </a:r>
                      <a:endParaRPr lang="en-US" dirty="0"/>
                    </a:p>
                  </a:txBody>
                  <a:tcPr>
                    <a:lnL w="12700" cap="flat" cmpd="sng" algn="ctr">
                      <a:solidFill>
                        <a:srgbClr val="002060"/>
                      </a:solidFill>
                      <a:prstDash val="solid"/>
                      <a:round/>
                      <a:headEnd type="none" w="med" len="med"/>
                      <a:tailEnd type="none" w="med" len="med"/>
                    </a:lnL>
                  </a:tcPr>
                </a:tc>
              </a:tr>
              <a:tr h="627017">
                <a:tc>
                  <a:txBody>
                    <a:bodyPr/>
                    <a:lstStyle/>
                    <a:p>
                      <a:r>
                        <a:rPr lang="en-US" b="1" dirty="0" smtClean="0"/>
                        <a:t>April 15, 2016</a:t>
                      </a:r>
                    </a:p>
                    <a:p>
                      <a:r>
                        <a:rPr lang="en-US" dirty="0" smtClean="0">
                          <a:solidFill>
                            <a:schemeClr val="accent3">
                              <a:lumMod val="75000"/>
                            </a:schemeClr>
                          </a:solidFill>
                        </a:rPr>
                        <a:t>(every year)</a:t>
                      </a:r>
                      <a:endParaRPr lang="en-US" dirty="0">
                        <a:solidFill>
                          <a:schemeClr val="accent3">
                            <a:lumMod val="75000"/>
                          </a:schemeClr>
                        </a:solidFill>
                      </a:endParaRPr>
                    </a:p>
                  </a:txBody>
                  <a:tcPr>
                    <a:lnR w="12700" cap="flat" cmpd="sng" algn="ctr">
                      <a:solidFill>
                        <a:srgbClr val="002060"/>
                      </a:solidFill>
                      <a:prstDash val="solid"/>
                      <a:round/>
                      <a:headEnd type="none" w="med" len="med"/>
                      <a:tailEnd type="none" w="med" len="med"/>
                    </a:lnR>
                  </a:tcPr>
                </a:tc>
                <a:tc>
                  <a:txBody>
                    <a:bodyPr/>
                    <a:lstStyle/>
                    <a:p>
                      <a:r>
                        <a:rPr lang="en-US" dirty="0" smtClean="0"/>
                        <a:t>45-day</a:t>
                      </a:r>
                      <a:r>
                        <a:rPr lang="en-US" baseline="0" dirty="0" smtClean="0"/>
                        <a:t> remediation period begins for LWIAs not reaching agreement on infrastructure costs</a:t>
                      </a:r>
                      <a:endParaRPr lang="en-US" dirty="0"/>
                    </a:p>
                  </a:txBody>
                  <a:tcPr>
                    <a:lnL w="12700" cap="flat" cmpd="sng" algn="ctr">
                      <a:solidFill>
                        <a:srgbClr val="002060"/>
                      </a:solidFill>
                      <a:prstDash val="solid"/>
                      <a:round/>
                      <a:headEnd type="none" w="med" len="med"/>
                      <a:tailEnd type="none" w="med" len="med"/>
                    </a:lnL>
                  </a:tcPr>
                </a:tc>
              </a:tr>
              <a:tr h="627017">
                <a:tc>
                  <a:txBody>
                    <a:bodyPr/>
                    <a:lstStyle/>
                    <a:p>
                      <a:r>
                        <a:rPr lang="en-US" b="1" dirty="0" smtClean="0"/>
                        <a:t>May 31, 2016</a:t>
                      </a:r>
                    </a:p>
                    <a:p>
                      <a:r>
                        <a:rPr lang="en-US" dirty="0" smtClean="0">
                          <a:solidFill>
                            <a:schemeClr val="accent3">
                              <a:lumMod val="75000"/>
                            </a:schemeClr>
                          </a:solidFill>
                        </a:rPr>
                        <a:t>(every year an MOU is negotiated)</a:t>
                      </a:r>
                      <a:endParaRPr lang="en-US" dirty="0">
                        <a:solidFill>
                          <a:schemeClr val="accent3">
                            <a:lumMod val="75000"/>
                          </a:schemeClr>
                        </a:solidFill>
                      </a:endParaRPr>
                    </a:p>
                  </a:txBody>
                  <a:tcPr>
                    <a:lnR w="12700" cap="flat" cmpd="sng" algn="ctr">
                      <a:solidFill>
                        <a:srgbClr val="002060"/>
                      </a:solidFill>
                      <a:prstDash val="solid"/>
                      <a:round/>
                      <a:headEnd type="none" w="med" len="med"/>
                      <a:tailEnd type="none" w="med" len="med"/>
                    </a:lnR>
                  </a:tcPr>
                </a:tc>
                <a:tc>
                  <a:txBody>
                    <a:bodyPr/>
                    <a:lstStyle/>
                    <a:p>
                      <a:r>
                        <a:rPr lang="en-US" dirty="0" smtClean="0"/>
                        <a:t>45-day remediation period expires – LWIAs at an impasse if no agreement reached</a:t>
                      </a:r>
                      <a:endParaRPr lang="en-US" dirty="0"/>
                    </a:p>
                  </a:txBody>
                  <a:tcPr>
                    <a:lnL w="12700" cap="flat" cmpd="sng" algn="ctr">
                      <a:solidFill>
                        <a:srgbClr val="002060"/>
                      </a:solidFill>
                      <a:prstDash val="solid"/>
                      <a:round/>
                      <a:headEnd type="none" w="med" len="med"/>
                      <a:tailEnd type="none" w="med" len="med"/>
                    </a:lnL>
                  </a:tcPr>
                </a:tc>
              </a:tr>
              <a:tr h="627017">
                <a:tc>
                  <a:txBody>
                    <a:bodyPr/>
                    <a:lstStyle/>
                    <a:p>
                      <a:r>
                        <a:rPr lang="en-US" b="1" dirty="0" smtClean="0"/>
                        <a:t>July 1, 2016</a:t>
                      </a:r>
                    </a:p>
                    <a:p>
                      <a:r>
                        <a:rPr lang="en-US" dirty="0" smtClean="0">
                          <a:solidFill>
                            <a:schemeClr val="accent3">
                              <a:lumMod val="75000"/>
                            </a:schemeClr>
                          </a:solidFill>
                        </a:rPr>
                        <a:t>(every year an MOU is negotiated)</a:t>
                      </a:r>
                      <a:endParaRPr lang="en-US" dirty="0">
                        <a:solidFill>
                          <a:schemeClr val="accent3">
                            <a:lumMod val="75000"/>
                          </a:schemeClr>
                        </a:solidFill>
                      </a:endParaRPr>
                    </a:p>
                  </a:txBody>
                  <a:tcPr>
                    <a:lnR w="12700" cap="flat" cmpd="sng" algn="ctr">
                      <a:solidFill>
                        <a:srgbClr val="002060"/>
                      </a:solidFill>
                      <a:prstDash val="solid"/>
                      <a:round/>
                      <a:headEnd type="none" w="med" len="med"/>
                      <a:tailEnd type="none" w="med" len="med"/>
                    </a:lnR>
                  </a:tcPr>
                </a:tc>
                <a:tc>
                  <a:txBody>
                    <a:bodyPr/>
                    <a:lstStyle/>
                    <a:p>
                      <a:r>
                        <a:rPr lang="en-US" dirty="0" smtClean="0"/>
                        <a:t>Signed MOU must be submitted</a:t>
                      </a:r>
                      <a:r>
                        <a:rPr lang="en-US" baseline="0" dirty="0" smtClean="0"/>
                        <a:t> to the Governor’s designee</a:t>
                      </a:r>
                      <a:endParaRPr lang="en-US" dirty="0"/>
                    </a:p>
                  </a:txBody>
                  <a:tcPr>
                    <a:lnL w="12700" cap="flat" cmpd="sng" algn="ctr">
                      <a:solidFill>
                        <a:srgbClr val="002060"/>
                      </a:solidFill>
                      <a:prstDash val="solid"/>
                      <a:round/>
                      <a:headEnd type="none" w="med" len="med"/>
                      <a:tailEnd type="none" w="med" len="med"/>
                    </a:lnL>
                  </a:tcPr>
                </a:tc>
              </a:tr>
            </a:tbl>
          </a:graphicData>
        </a:graphic>
      </p:graphicFrame>
      <p:sp>
        <p:nvSpPr>
          <p:cNvPr id="5" name="Slide Number Placeholder 4"/>
          <p:cNvSpPr>
            <a:spLocks noGrp="1"/>
          </p:cNvSpPr>
          <p:nvPr>
            <p:ph type="sldNum" sz="quarter" idx="12"/>
          </p:nvPr>
        </p:nvSpPr>
        <p:spPr/>
        <p:txBody>
          <a:bodyPr/>
          <a:lstStyle/>
          <a:p>
            <a:fld id="{B301A5D3-C459-451D-B9D0-1C116BDCA66C}" type="slidenum">
              <a:rPr lang="en-US" smtClean="0"/>
              <a:t>20</a:t>
            </a:fld>
            <a:endParaRPr lang="en-US" dirty="0"/>
          </a:p>
        </p:txBody>
      </p:sp>
    </p:spTree>
    <p:extLst>
      <p:ext uri="{BB962C8B-B14F-4D97-AF65-F5344CB8AC3E}">
        <p14:creationId xmlns:p14="http://schemas.microsoft.com/office/powerpoint/2010/main" val="36723117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09800"/>
            <a:ext cx="7772400" cy="2786063"/>
          </a:xfrm>
        </p:spPr>
        <p:txBody>
          <a:bodyPr/>
          <a:lstStyle/>
          <a:p>
            <a:pPr algn="ctr"/>
            <a:r>
              <a:rPr lang="en-US" b="1" dirty="0" smtClean="0">
                <a:latin typeface="Segoe UI" panose="020B0502040204020203" pitchFamily="34" charset="0"/>
                <a:ea typeface="Segoe UI" panose="020B0502040204020203" pitchFamily="34" charset="0"/>
                <a:cs typeface="Segoe UI" panose="020B0502040204020203" pitchFamily="34" charset="0"/>
              </a:rPr>
              <a:t>Time for Questions </a:t>
            </a:r>
            <a:br>
              <a:rPr lang="en-US" b="1" dirty="0" smtClean="0">
                <a:latin typeface="Segoe UI" panose="020B0502040204020203" pitchFamily="34" charset="0"/>
                <a:ea typeface="Segoe UI" panose="020B0502040204020203" pitchFamily="34" charset="0"/>
                <a:cs typeface="Segoe UI" panose="020B0502040204020203" pitchFamily="34" charset="0"/>
              </a:rPr>
            </a:br>
            <a:r>
              <a:rPr lang="en-US" b="1" dirty="0" smtClean="0">
                <a:latin typeface="Segoe UI" panose="020B0502040204020203" pitchFamily="34" charset="0"/>
                <a:ea typeface="Segoe UI" panose="020B0502040204020203" pitchFamily="34" charset="0"/>
                <a:cs typeface="Segoe UI" panose="020B0502040204020203" pitchFamily="34" charset="0"/>
              </a:rPr>
              <a:t>of Clarification</a:t>
            </a:r>
            <a:endParaRPr lang="en-US" b="1" dirty="0">
              <a:latin typeface="Segoe UI" panose="020B0502040204020203" pitchFamily="34" charset="0"/>
              <a:ea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2"/>
          </p:nvPr>
        </p:nvSpPr>
        <p:spPr/>
        <p:txBody>
          <a:bodyPr/>
          <a:lstStyle/>
          <a:p>
            <a:fld id="{B301A5D3-C459-451D-B9D0-1C116BDCA66C}" type="slidenum">
              <a:rPr lang="en-US" smtClean="0"/>
              <a:t>21</a:t>
            </a:fld>
            <a:endParaRPr lang="en-US" dirty="0"/>
          </a:p>
        </p:txBody>
      </p:sp>
    </p:spTree>
    <p:extLst>
      <p:ext uri="{BB962C8B-B14F-4D97-AF65-F5344CB8AC3E}">
        <p14:creationId xmlns:p14="http://schemas.microsoft.com/office/powerpoint/2010/main" val="20164792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09800"/>
            <a:ext cx="7772400" cy="2786063"/>
          </a:xfrm>
        </p:spPr>
        <p:txBody>
          <a:bodyPr/>
          <a:lstStyle/>
          <a:p>
            <a:pPr algn="ctr"/>
            <a:r>
              <a:rPr lang="en-US" b="1" dirty="0" smtClean="0">
                <a:latin typeface="Segoe UI" panose="020B0502040204020203" pitchFamily="34" charset="0"/>
                <a:ea typeface="Segoe UI" panose="020B0502040204020203" pitchFamily="34" charset="0"/>
                <a:cs typeface="Segoe UI" panose="020B0502040204020203" pitchFamily="34" charset="0"/>
              </a:rPr>
              <a:t>Wrap up</a:t>
            </a:r>
            <a:br>
              <a:rPr lang="en-US" b="1" dirty="0" smtClean="0">
                <a:latin typeface="Segoe UI" panose="020B0502040204020203" pitchFamily="34" charset="0"/>
                <a:ea typeface="Segoe UI" panose="020B0502040204020203" pitchFamily="34" charset="0"/>
                <a:cs typeface="Segoe UI" panose="020B0502040204020203" pitchFamily="34" charset="0"/>
              </a:rPr>
            </a:br>
            <a:r>
              <a:rPr lang="en-US" b="1" dirty="0">
                <a:latin typeface="Segoe UI" panose="020B0502040204020203" pitchFamily="34" charset="0"/>
                <a:ea typeface="Segoe UI" panose="020B0502040204020203" pitchFamily="34" charset="0"/>
                <a:cs typeface="Segoe UI" panose="020B0502040204020203" pitchFamily="34" charset="0"/>
              </a:rPr>
              <a:t/>
            </a:r>
            <a:br>
              <a:rPr lang="en-US" b="1" dirty="0">
                <a:latin typeface="Segoe UI" panose="020B0502040204020203" pitchFamily="34" charset="0"/>
                <a:ea typeface="Segoe UI" panose="020B0502040204020203" pitchFamily="34" charset="0"/>
                <a:cs typeface="Segoe UI" panose="020B0502040204020203" pitchFamily="34" charset="0"/>
              </a:rPr>
            </a:br>
            <a:r>
              <a:rPr lang="en-US" b="1" dirty="0" smtClean="0">
                <a:latin typeface="Segoe UI" panose="020B0502040204020203" pitchFamily="34" charset="0"/>
                <a:ea typeface="Segoe UI" panose="020B0502040204020203" pitchFamily="34" charset="0"/>
                <a:cs typeface="Segoe UI" panose="020B0502040204020203" pitchFamily="34" charset="0"/>
              </a:rPr>
              <a:t>Where to go for questions</a:t>
            </a:r>
            <a:endParaRPr lang="en-US" b="1" dirty="0">
              <a:latin typeface="Segoe UI" panose="020B0502040204020203" pitchFamily="34" charset="0"/>
              <a:ea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2"/>
          </p:nvPr>
        </p:nvSpPr>
        <p:spPr/>
        <p:txBody>
          <a:bodyPr/>
          <a:lstStyle/>
          <a:p>
            <a:fld id="{B301A5D3-C459-451D-B9D0-1C116BDCA66C}" type="slidenum">
              <a:rPr lang="en-US" smtClean="0"/>
              <a:t>22</a:t>
            </a:fld>
            <a:endParaRPr lang="en-US" dirty="0"/>
          </a:p>
        </p:txBody>
      </p:sp>
    </p:spTree>
    <p:extLst>
      <p:ext uri="{BB962C8B-B14F-4D97-AF65-F5344CB8AC3E}">
        <p14:creationId xmlns:p14="http://schemas.microsoft.com/office/powerpoint/2010/main" val="36637293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Background and Context</a:t>
            </a:r>
            <a:endParaRPr lang="en-US" sz="4000" b="1"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685800" y="1219200"/>
            <a:ext cx="7772400" cy="4495800"/>
          </a:xfrm>
        </p:spPr>
        <p:txBody>
          <a:bodyPr>
            <a:normAutofit fontScale="92500"/>
          </a:bodyPr>
          <a:lstStyle/>
          <a:p>
            <a:pPr marL="519113" indent="-449263">
              <a:lnSpc>
                <a:spcPct val="110000"/>
              </a:lnSpc>
              <a:spcBef>
                <a:spcPts val="0"/>
              </a:spcBef>
              <a:buClr>
                <a:srgbClr val="B64C26"/>
              </a:buClr>
            </a:pPr>
            <a:r>
              <a:rPr lang="en-US" sz="30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Basic purposes of Governor’s Guidelines</a:t>
            </a:r>
          </a:p>
          <a:p>
            <a:pPr marL="914400" lvl="1" indent="-444500">
              <a:lnSpc>
                <a:spcPct val="110000"/>
              </a:lnSpc>
              <a:spcBef>
                <a:spcPts val="0"/>
              </a:spcBef>
              <a:buClr>
                <a:srgbClr val="B64C26"/>
              </a:buClr>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Fulfill WIOA requirement</a:t>
            </a:r>
          </a:p>
          <a:p>
            <a:pPr marL="914400" lvl="1" indent="-444500">
              <a:lnSpc>
                <a:spcPct val="110000"/>
              </a:lnSpc>
              <a:spcBef>
                <a:spcPts val="0"/>
              </a:spcBef>
              <a:buClr>
                <a:srgbClr val="B64C26"/>
              </a:buClr>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Optimize service quality and value for customers</a:t>
            </a:r>
          </a:p>
          <a:p>
            <a:pPr marL="914400" lvl="1" indent="-444500">
              <a:lnSpc>
                <a:spcPct val="110000"/>
              </a:lnSpc>
              <a:spcBef>
                <a:spcPts val="0"/>
              </a:spcBef>
              <a:buClr>
                <a:srgbClr val="B64C26"/>
              </a:buClr>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Establish ground rules for cost sharing</a:t>
            </a:r>
          </a:p>
          <a:p>
            <a:pPr marL="461963" indent="-392113">
              <a:lnSpc>
                <a:spcPct val="110000"/>
              </a:lnSpc>
              <a:spcBef>
                <a:spcPts val="0"/>
              </a:spcBef>
              <a:buClr>
                <a:srgbClr val="B64C26"/>
              </a:buClr>
            </a:pPr>
            <a:r>
              <a:rPr lang="en-US" sz="30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Webinar objectives</a:t>
            </a:r>
          </a:p>
          <a:p>
            <a:pPr marL="914400" lvl="1" indent="-444500">
              <a:lnSpc>
                <a:spcPct val="110000"/>
              </a:lnSpc>
              <a:spcBef>
                <a:spcPts val="0"/>
              </a:spcBef>
              <a:buClr>
                <a:srgbClr val="B64C26"/>
              </a:buClr>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Provide local partner representatives the same information in a common setting</a:t>
            </a:r>
          </a:p>
          <a:p>
            <a:pPr marL="914400" lvl="1" indent="-444500">
              <a:lnSpc>
                <a:spcPct val="110000"/>
              </a:lnSpc>
              <a:spcBef>
                <a:spcPts val="0"/>
              </a:spcBef>
              <a:buClr>
                <a:srgbClr val="B64C26"/>
              </a:buClr>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Opportunity for local partners to not only ask questions but to hear questions others are asking</a:t>
            </a:r>
          </a:p>
          <a:p>
            <a:pPr marL="461963" indent="-392113">
              <a:lnSpc>
                <a:spcPct val="110000"/>
              </a:lnSpc>
              <a:spcBef>
                <a:spcPts val="0"/>
              </a:spcBef>
              <a:buClr>
                <a:srgbClr val="B64C26"/>
              </a:buClr>
            </a:pPr>
            <a:r>
              <a:rPr lang="en-US" sz="30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Resources embedded in Guidelines</a:t>
            </a:r>
            <a:endParaRPr lang="en-US" sz="3000"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a:p>
            <a:pPr marL="0" indent="0">
              <a:lnSpc>
                <a:spcPct val="110000"/>
              </a:lnSpc>
              <a:spcBef>
                <a:spcPts val="0"/>
              </a:spcBef>
              <a:buNone/>
            </a:pPr>
            <a:endParaRPr lang="en-US" sz="1400"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a:p>
            <a:pPr marL="68580" indent="0">
              <a:buNone/>
            </a:pPr>
            <a:endParaRPr lang="en-US" dirty="0"/>
          </a:p>
        </p:txBody>
      </p:sp>
      <p:sp>
        <p:nvSpPr>
          <p:cNvPr id="5" name="Slide Number Placeholder 4"/>
          <p:cNvSpPr>
            <a:spLocks noGrp="1"/>
          </p:cNvSpPr>
          <p:nvPr>
            <p:ph type="sldNum" sz="quarter" idx="12"/>
          </p:nvPr>
        </p:nvSpPr>
        <p:spPr/>
        <p:txBody>
          <a:bodyPr/>
          <a:lstStyle/>
          <a:p>
            <a:fld id="{B301A5D3-C459-451D-B9D0-1C116BDCA66C}" type="slidenum">
              <a:rPr lang="en-US" smtClean="0"/>
              <a:t>3</a:t>
            </a:fld>
            <a:endParaRPr lang="en-US" dirty="0"/>
          </a:p>
        </p:txBody>
      </p:sp>
    </p:spTree>
    <p:extLst>
      <p:ext uri="{BB962C8B-B14F-4D97-AF65-F5344CB8AC3E}">
        <p14:creationId xmlns:p14="http://schemas.microsoft.com/office/powerpoint/2010/main" val="1343149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Guidelines for </a:t>
            </a:r>
            <a:b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b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Local MOU negotiations</a:t>
            </a:r>
            <a:endParaRPr lang="en-US" sz="4000" b="1"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p:txBody>
          <a:bodyPr>
            <a:normAutofit lnSpcReduction="10000"/>
          </a:bodyPr>
          <a:lstStyle/>
          <a:p>
            <a:pPr marL="461963" indent="-461963">
              <a:lnSpc>
                <a:spcPct val="110000"/>
              </a:lnSpc>
              <a:spcBef>
                <a:spcPts val="0"/>
              </a:spcBef>
              <a:buClr>
                <a:srgbClr val="0070C0"/>
              </a:buClr>
              <a:buFont typeface="+mj-lt"/>
              <a:buAutoNum type="arabicPeriod"/>
            </a:pPr>
            <a:r>
              <a:rPr lang="en-US" sz="30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Basic principles for MOUs</a:t>
            </a:r>
          </a:p>
          <a:p>
            <a:pPr marL="914400" lvl="1" indent="-452438">
              <a:lnSpc>
                <a:spcPct val="110000"/>
              </a:lnSpc>
              <a:spcBef>
                <a:spcPts val="0"/>
              </a:spcBef>
              <a:buClr>
                <a:srgbClr val="0070C0"/>
              </a:buClr>
              <a:buFont typeface="+mj-lt"/>
              <a:buAutoNum type="alphaLcPeriod"/>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Important tool to achieve integration of programs and services goals of WIOA</a:t>
            </a:r>
          </a:p>
          <a:p>
            <a:pPr marL="914400" lvl="1" indent="-452438">
              <a:lnSpc>
                <a:spcPct val="110000"/>
              </a:lnSpc>
              <a:spcBef>
                <a:spcPts val="0"/>
              </a:spcBef>
              <a:buClr>
                <a:srgbClr val="0070C0"/>
              </a:buClr>
              <a:buFont typeface="+mj-lt"/>
              <a:buAutoNum type="alphaLcPeriod"/>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Reflect shared vision and commitments of local boards and partners</a:t>
            </a:r>
          </a:p>
          <a:p>
            <a:pPr marL="914400" lvl="1" indent="-452438">
              <a:lnSpc>
                <a:spcPct val="110000"/>
              </a:lnSpc>
              <a:spcBef>
                <a:spcPts val="0"/>
              </a:spcBef>
              <a:buClr>
                <a:srgbClr val="0070C0"/>
              </a:buClr>
              <a:buFont typeface="+mj-lt"/>
              <a:buAutoNum type="alphaLcPeriod"/>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Negotiation only by individuals empowered to make </a:t>
            </a:r>
            <a:r>
              <a:rPr lang="en-US" sz="2600" dirty="0">
                <a:solidFill>
                  <a:srgbClr val="212C65"/>
                </a:solidFill>
                <a:latin typeface="Segoe UI" panose="020B0502040204020203" pitchFamily="34" charset="0"/>
                <a:ea typeface="Segoe UI" panose="020B0502040204020203" pitchFamily="34" charset="0"/>
                <a:cs typeface="Segoe UI" panose="020B0502040204020203" pitchFamily="34" charset="0"/>
              </a:rPr>
              <a:t>commitments for a </a:t>
            </a: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partner - financial and programmatic </a:t>
            </a:r>
          </a:p>
          <a:p>
            <a:pPr marL="914400" lvl="1" indent="-452438">
              <a:lnSpc>
                <a:spcPct val="110000"/>
              </a:lnSpc>
              <a:spcBef>
                <a:spcPts val="0"/>
              </a:spcBef>
              <a:buClr>
                <a:srgbClr val="0070C0"/>
              </a:buClr>
              <a:buFont typeface="+mj-lt"/>
              <a:buAutoNum type="alphaLcPeriod"/>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All negotiations in good faith</a:t>
            </a:r>
          </a:p>
          <a:p>
            <a:pPr marL="514350" indent="-514350">
              <a:lnSpc>
                <a:spcPct val="110000"/>
              </a:lnSpc>
              <a:spcBef>
                <a:spcPts val="0"/>
              </a:spcBef>
              <a:buClr>
                <a:srgbClr val="0070C0"/>
              </a:buClr>
              <a:buFont typeface="+mj-lt"/>
              <a:buAutoNum type="arabicPeriod"/>
            </a:pPr>
            <a:endParaRPr lang="en-US" sz="3000" dirty="0" smtClean="0">
              <a:solidFill>
                <a:srgbClr val="212C65"/>
              </a:solidFill>
              <a:latin typeface="Segoe UI" panose="020B0502040204020203" pitchFamily="34" charset="0"/>
              <a:ea typeface="Segoe UI" panose="020B0502040204020203" pitchFamily="34" charset="0"/>
              <a:cs typeface="Segoe UI" panose="020B0502040204020203" pitchFamily="34" charset="0"/>
            </a:endParaRPr>
          </a:p>
          <a:p>
            <a:pPr marL="914400" lvl="1" indent="-514350">
              <a:lnSpc>
                <a:spcPct val="110000"/>
              </a:lnSpc>
              <a:spcBef>
                <a:spcPts val="0"/>
              </a:spcBef>
              <a:buClr>
                <a:srgbClr val="B64C26"/>
              </a:buClr>
              <a:buFont typeface="+mj-lt"/>
              <a:buAutoNum type="arabicPeriod"/>
            </a:pPr>
            <a:endParaRPr lang="en-US"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a:p>
            <a:pPr marL="0" indent="0">
              <a:lnSpc>
                <a:spcPct val="110000"/>
              </a:lnSpc>
              <a:spcBef>
                <a:spcPts val="0"/>
              </a:spcBef>
              <a:buNone/>
            </a:pPr>
            <a:endParaRPr lang="en-US" sz="3000"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a:p>
            <a:pPr marL="68580" indent="0">
              <a:buNone/>
            </a:pPr>
            <a:endParaRPr lang="en-US" dirty="0"/>
          </a:p>
        </p:txBody>
      </p:sp>
      <p:sp>
        <p:nvSpPr>
          <p:cNvPr id="5" name="Slide Number Placeholder 4"/>
          <p:cNvSpPr>
            <a:spLocks noGrp="1"/>
          </p:cNvSpPr>
          <p:nvPr>
            <p:ph type="sldNum" sz="quarter" idx="12"/>
          </p:nvPr>
        </p:nvSpPr>
        <p:spPr/>
        <p:txBody>
          <a:bodyPr/>
          <a:lstStyle/>
          <a:p>
            <a:fld id="{B301A5D3-C459-451D-B9D0-1C116BDCA66C}" type="slidenum">
              <a:rPr lang="en-US" smtClean="0"/>
              <a:t>4</a:t>
            </a:fld>
            <a:endParaRPr lang="en-US" dirty="0"/>
          </a:p>
        </p:txBody>
      </p:sp>
    </p:spTree>
    <p:extLst>
      <p:ext uri="{BB962C8B-B14F-4D97-AF65-F5344CB8AC3E}">
        <p14:creationId xmlns:p14="http://schemas.microsoft.com/office/powerpoint/2010/main" val="2626993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fontScale="90000"/>
          </a:bodyPr>
          <a:lstStyle/>
          <a:p>
            <a:pPr algn="ctr"/>
            <a:r>
              <a:rPr lang="en-US" sz="40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Basic Decisions Reflected in MOU</a:t>
            </a:r>
            <a:endParaRPr lang="en-US" sz="4000" b="1"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609600" y="1295400"/>
            <a:ext cx="8077200" cy="3886200"/>
          </a:xfrm>
        </p:spPr>
        <p:txBody>
          <a:bodyPr>
            <a:noAutofit/>
          </a:bodyPr>
          <a:lstStyle/>
          <a:p>
            <a:pPr marL="525780" indent="-457200">
              <a:buFont typeface="+mj-lt"/>
              <a:buAutoNum type="arabicPeriod"/>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Services available in local one-stop delivery system</a:t>
            </a:r>
          </a:p>
          <a:p>
            <a:pPr marL="525780" indent="-457200">
              <a:buFont typeface="+mj-lt"/>
              <a:buAutoNum type="arabicPeriod"/>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Locations at which services are provided</a:t>
            </a:r>
          </a:p>
          <a:p>
            <a:pPr marL="525780" indent="-457200">
              <a:buFont typeface="+mj-lt"/>
              <a:buAutoNum type="arabicPeriod"/>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Each program partner’s methods of service delivery</a:t>
            </a:r>
          </a:p>
          <a:p>
            <a:pPr marL="525780" indent="-457200">
              <a:buFont typeface="+mj-lt"/>
              <a:buAutoNum type="arabicPeriod"/>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Role of comprehensive one-stop center operators</a:t>
            </a:r>
          </a:p>
          <a:p>
            <a:pPr marL="525780" indent="-457200">
              <a:buFont typeface="+mj-lt"/>
              <a:buAutoNum type="arabicPeriod"/>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Coordination of referrals</a:t>
            </a:r>
          </a:p>
          <a:p>
            <a:pPr marL="525780" indent="-457200">
              <a:buFont typeface="+mj-lt"/>
              <a:buAutoNum type="arabicPeriod"/>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How local comprehensive one-stop center infrastructure costs and delivery system costs will be shared</a:t>
            </a:r>
            <a:endParaRPr lang="en-US" sz="2600"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p:txBody>
      </p:sp>
      <p:sp>
        <p:nvSpPr>
          <p:cNvPr id="5" name="Slide Number Placeholder 4"/>
          <p:cNvSpPr>
            <a:spLocks noGrp="1"/>
          </p:cNvSpPr>
          <p:nvPr>
            <p:ph type="sldNum" sz="quarter" idx="12"/>
          </p:nvPr>
        </p:nvSpPr>
        <p:spPr/>
        <p:txBody>
          <a:bodyPr/>
          <a:lstStyle/>
          <a:p>
            <a:fld id="{B301A5D3-C459-451D-B9D0-1C116BDCA66C}" type="slidenum">
              <a:rPr lang="en-US" smtClean="0"/>
              <a:t>5</a:t>
            </a:fld>
            <a:endParaRPr lang="en-US" dirty="0"/>
          </a:p>
        </p:txBody>
      </p:sp>
    </p:spTree>
    <p:extLst>
      <p:ext uri="{BB962C8B-B14F-4D97-AF65-F5344CB8AC3E}">
        <p14:creationId xmlns:p14="http://schemas.microsoft.com/office/powerpoint/2010/main" val="265305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09800"/>
            <a:ext cx="7772400" cy="2786063"/>
          </a:xfrm>
        </p:spPr>
        <p:txBody>
          <a:bodyPr/>
          <a:lstStyle/>
          <a:p>
            <a:pPr algn="ctr"/>
            <a:r>
              <a:rPr lang="en-US" b="1" dirty="0" smtClean="0">
                <a:latin typeface="Segoe UI" panose="020B0502040204020203" pitchFamily="34" charset="0"/>
                <a:ea typeface="Segoe UI" panose="020B0502040204020203" pitchFamily="34" charset="0"/>
                <a:cs typeface="Segoe UI" panose="020B0502040204020203" pitchFamily="34" charset="0"/>
              </a:rPr>
              <a:t>Time for Questions </a:t>
            </a:r>
            <a:br>
              <a:rPr lang="en-US" b="1" dirty="0" smtClean="0">
                <a:latin typeface="Segoe UI" panose="020B0502040204020203" pitchFamily="34" charset="0"/>
                <a:ea typeface="Segoe UI" panose="020B0502040204020203" pitchFamily="34" charset="0"/>
                <a:cs typeface="Segoe UI" panose="020B0502040204020203" pitchFamily="34" charset="0"/>
              </a:rPr>
            </a:br>
            <a:r>
              <a:rPr lang="en-US" b="1" dirty="0" smtClean="0">
                <a:latin typeface="Segoe UI" panose="020B0502040204020203" pitchFamily="34" charset="0"/>
                <a:ea typeface="Segoe UI" panose="020B0502040204020203" pitchFamily="34" charset="0"/>
                <a:cs typeface="Segoe UI" panose="020B0502040204020203" pitchFamily="34" charset="0"/>
              </a:rPr>
              <a:t>of Clarification</a:t>
            </a:r>
            <a:endParaRPr lang="en-US" b="1" dirty="0">
              <a:latin typeface="Segoe UI" panose="020B0502040204020203" pitchFamily="34" charset="0"/>
              <a:ea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2"/>
          </p:nvPr>
        </p:nvSpPr>
        <p:spPr/>
        <p:txBody>
          <a:bodyPr/>
          <a:lstStyle/>
          <a:p>
            <a:fld id="{B301A5D3-C459-451D-B9D0-1C116BDCA66C}" type="slidenum">
              <a:rPr lang="en-US" smtClean="0"/>
              <a:t>6</a:t>
            </a:fld>
            <a:endParaRPr lang="en-US" dirty="0"/>
          </a:p>
        </p:txBody>
      </p:sp>
    </p:spTree>
    <p:extLst>
      <p:ext uri="{BB962C8B-B14F-4D97-AF65-F5344CB8AC3E}">
        <p14:creationId xmlns:p14="http://schemas.microsoft.com/office/powerpoint/2010/main" val="2951127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fontScale="90000"/>
          </a:bodyPr>
          <a:lstStyle/>
          <a:p>
            <a:pPr algn="ctr"/>
            <a:r>
              <a:rPr lang="en-US"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Guidelines for negotiation of Comprehensive one-stop Center Infrastructure costs</a:t>
            </a:r>
            <a:endParaRPr lang="en-US" b="1"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304800" y="1524000"/>
            <a:ext cx="8534400" cy="4267200"/>
          </a:xfrm>
        </p:spPr>
        <p:txBody>
          <a:bodyPr>
            <a:normAutofit/>
          </a:bodyPr>
          <a:lstStyle/>
          <a:p>
            <a:endParaRPr lang="en-US" dirty="0" smtClean="0">
              <a:solidFill>
                <a:srgbClr val="212C65"/>
              </a:solidFill>
            </a:endParaRPr>
          </a:p>
          <a:p>
            <a:pPr>
              <a:buClr>
                <a:schemeClr val="accent3">
                  <a:lumMod val="75000"/>
                </a:schemeClr>
              </a:buClr>
            </a:pPr>
            <a:r>
              <a:rPr lang="en-US" sz="26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Definition of infrastructure costs </a:t>
            </a: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[(Sec. 121(h)(4)]</a:t>
            </a:r>
          </a:p>
          <a:p>
            <a:pPr marL="468630" lvl="1" indent="0">
              <a:buNone/>
            </a:pPr>
            <a:r>
              <a:rPr lang="en-US" sz="24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a:t>
            </a:r>
            <a:r>
              <a:rPr lang="en-US" sz="2400"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non-personnel costs </a:t>
            </a:r>
            <a:r>
              <a:rPr lang="en-US" sz="24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that are necessary for the general operation of the one-stop center, including the rental costs of facilities, the costs of utilities and maintenance, equipment (including assessment-related products and assistive technology for individuals with disabilities), and technology to facilitate access to the one-stop center, including the centers planning and outreach activities.”</a:t>
            </a:r>
            <a:endParaRPr lang="en-US" sz="2400"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a:p>
            <a:endParaRPr lang="en-US" dirty="0">
              <a:solidFill>
                <a:srgbClr val="212C65"/>
              </a:solidFill>
            </a:endParaRPr>
          </a:p>
        </p:txBody>
      </p:sp>
      <p:sp>
        <p:nvSpPr>
          <p:cNvPr id="5" name="Slide Number Placeholder 4"/>
          <p:cNvSpPr>
            <a:spLocks noGrp="1"/>
          </p:cNvSpPr>
          <p:nvPr>
            <p:ph type="sldNum" sz="quarter" idx="12"/>
          </p:nvPr>
        </p:nvSpPr>
        <p:spPr/>
        <p:txBody>
          <a:bodyPr/>
          <a:lstStyle/>
          <a:p>
            <a:fld id="{B301A5D3-C459-451D-B9D0-1C116BDCA66C}" type="slidenum">
              <a:rPr lang="en-US" smtClean="0"/>
              <a:t>7</a:t>
            </a:fld>
            <a:endParaRPr lang="en-US" dirty="0"/>
          </a:p>
        </p:txBody>
      </p:sp>
    </p:spTree>
    <p:extLst>
      <p:ext uri="{BB962C8B-B14F-4D97-AF65-F5344CB8AC3E}">
        <p14:creationId xmlns:p14="http://schemas.microsoft.com/office/powerpoint/2010/main" val="41185618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pPr algn="ctr"/>
            <a:r>
              <a:rPr lang="en-US"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Two Infrastructure cost funding mechanisms</a:t>
            </a:r>
            <a:endParaRPr lang="en-US" b="1"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152400" y="1600201"/>
            <a:ext cx="8763000" cy="3733800"/>
          </a:xfrm>
        </p:spPr>
        <p:txBody>
          <a:bodyPr>
            <a:normAutofit fontScale="92500"/>
          </a:bodyPr>
          <a:lstStyle/>
          <a:p>
            <a:pPr marL="68580" indent="0">
              <a:spcAft>
                <a:spcPts val="1200"/>
              </a:spcAft>
              <a:buNone/>
            </a:pPr>
            <a:r>
              <a:rPr lang="en-US" sz="3200" b="1" dirty="0" smtClean="0">
                <a:solidFill>
                  <a:srgbClr val="0070C0"/>
                </a:solidFill>
                <a:latin typeface="Segoe UI" panose="020B0502040204020203" pitchFamily="34" charset="0"/>
                <a:ea typeface="Segoe UI" panose="020B0502040204020203" pitchFamily="34" charset="0"/>
                <a:cs typeface="Segoe UI" panose="020B0502040204020203" pitchFamily="34" charset="0"/>
              </a:rPr>
              <a:t>Local</a:t>
            </a:r>
            <a:r>
              <a:rPr lang="en-US" sz="3200" dirty="0" smtClean="0">
                <a:solidFill>
                  <a:srgbClr val="0070C0"/>
                </a:solidFill>
                <a:latin typeface="Segoe UI" panose="020B0502040204020203" pitchFamily="34" charset="0"/>
                <a:ea typeface="Segoe UI" panose="020B0502040204020203" pitchFamily="34" charset="0"/>
                <a:cs typeface="Segoe UI" panose="020B0502040204020203" pitchFamily="34" charset="0"/>
              </a:rPr>
              <a:t> funding mechanism (when all partners agree)</a:t>
            </a:r>
          </a:p>
          <a:p>
            <a:pPr marL="519113" indent="-449263">
              <a:spcAft>
                <a:spcPts val="1200"/>
              </a:spcAft>
              <a:buClr>
                <a:srgbClr val="0070C0"/>
              </a:buClr>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In-kind contributions allowed</a:t>
            </a:r>
          </a:p>
          <a:p>
            <a:pPr marL="519113" indent="-449263">
              <a:spcAft>
                <a:spcPts val="1200"/>
              </a:spcAft>
              <a:buClr>
                <a:srgbClr val="0070C0"/>
              </a:buClr>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No new statutory caps on partner contributions</a:t>
            </a:r>
          </a:p>
          <a:p>
            <a:pPr marL="519113" indent="-449263">
              <a:spcAft>
                <a:spcPts val="1200"/>
              </a:spcAft>
              <a:buClr>
                <a:srgbClr val="0070C0"/>
              </a:buClr>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Possibility of sharing infrastructure costs for multiple comprehensive one-stop centers if partners agree</a:t>
            </a:r>
          </a:p>
          <a:p>
            <a:pPr marL="519113" indent="-449263">
              <a:spcAft>
                <a:spcPts val="1200"/>
              </a:spcAft>
              <a:buClr>
                <a:srgbClr val="0070C0"/>
              </a:buClr>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Increased flexibility to decide on basis of allocation</a:t>
            </a:r>
          </a:p>
          <a:p>
            <a:pPr marL="519113" indent="-449263">
              <a:spcAft>
                <a:spcPts val="1200"/>
              </a:spcAft>
            </a:pPr>
            <a:endParaRPr lang="en-US" sz="2600"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p:txBody>
      </p:sp>
      <p:sp>
        <p:nvSpPr>
          <p:cNvPr id="5" name="Slide Number Placeholder 4"/>
          <p:cNvSpPr>
            <a:spLocks noGrp="1"/>
          </p:cNvSpPr>
          <p:nvPr>
            <p:ph type="sldNum" sz="quarter" idx="12"/>
          </p:nvPr>
        </p:nvSpPr>
        <p:spPr/>
        <p:txBody>
          <a:bodyPr/>
          <a:lstStyle/>
          <a:p>
            <a:fld id="{B301A5D3-C459-451D-B9D0-1C116BDCA66C}" type="slidenum">
              <a:rPr lang="en-US" smtClean="0"/>
              <a:t>8</a:t>
            </a:fld>
            <a:endParaRPr lang="en-US" dirty="0"/>
          </a:p>
        </p:txBody>
      </p:sp>
    </p:spTree>
    <p:extLst>
      <p:ext uri="{BB962C8B-B14F-4D97-AF65-F5344CB8AC3E}">
        <p14:creationId xmlns:p14="http://schemas.microsoft.com/office/powerpoint/2010/main" val="20621353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pPr algn="ctr"/>
            <a:r>
              <a:rPr lang="en-US" b="1"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Two infrastructure cost funding mechanisms</a:t>
            </a:r>
            <a:endParaRPr lang="en-US" b="1" dirty="0">
              <a:solidFill>
                <a:srgbClr val="212C65"/>
              </a:solidFill>
              <a:latin typeface="Segoe UI" panose="020B0502040204020203" pitchFamily="34" charset="0"/>
              <a:ea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228600" y="1552700"/>
            <a:ext cx="8686800" cy="4038599"/>
          </a:xfrm>
        </p:spPr>
        <p:txBody>
          <a:bodyPr>
            <a:normAutofit fontScale="92500" lnSpcReduction="10000"/>
          </a:bodyPr>
          <a:lstStyle/>
          <a:p>
            <a:pPr marL="68580" indent="0">
              <a:lnSpc>
                <a:spcPct val="110000"/>
              </a:lnSpc>
              <a:spcBef>
                <a:spcPts val="0"/>
              </a:spcBef>
              <a:buNone/>
            </a:pPr>
            <a:r>
              <a:rPr lang="en-US" sz="3200" b="1" dirty="0" smtClean="0">
                <a:solidFill>
                  <a:schemeClr val="accent3">
                    <a:lumMod val="75000"/>
                  </a:schemeClr>
                </a:solidFill>
                <a:latin typeface="Segoe UI" panose="020B0502040204020203" pitchFamily="34" charset="0"/>
                <a:ea typeface="Segoe UI" panose="020B0502040204020203" pitchFamily="34" charset="0"/>
                <a:cs typeface="Segoe UI" panose="020B0502040204020203" pitchFamily="34" charset="0"/>
              </a:rPr>
              <a:t>State</a:t>
            </a:r>
            <a:r>
              <a:rPr lang="en-US" sz="3200" dirty="0" smtClean="0">
                <a:solidFill>
                  <a:schemeClr val="accent3">
                    <a:lumMod val="75000"/>
                  </a:schemeClr>
                </a:solidFill>
                <a:latin typeface="Segoe UI" panose="020B0502040204020203" pitchFamily="34" charset="0"/>
                <a:ea typeface="Segoe UI" panose="020B0502040204020203" pitchFamily="34" charset="0"/>
                <a:cs typeface="Segoe UI" panose="020B0502040204020203" pitchFamily="34" charset="0"/>
              </a:rPr>
              <a:t> infrastructure cost funding mechanism </a:t>
            </a:r>
          </a:p>
          <a:p>
            <a:pPr marL="68580" indent="0">
              <a:lnSpc>
                <a:spcPct val="110000"/>
              </a:lnSpc>
              <a:spcAft>
                <a:spcPts val="1200"/>
              </a:spcAft>
              <a:buNone/>
            </a:pPr>
            <a:r>
              <a:rPr lang="en-US" sz="3200" dirty="0" smtClean="0">
                <a:solidFill>
                  <a:schemeClr val="accent3">
                    <a:lumMod val="75000"/>
                  </a:schemeClr>
                </a:solidFill>
                <a:latin typeface="Segoe UI" panose="020B0502040204020203" pitchFamily="34" charset="0"/>
                <a:ea typeface="Segoe UI" panose="020B0502040204020203" pitchFamily="34" charset="0"/>
                <a:cs typeface="Segoe UI" panose="020B0502040204020203" pitchFamily="34" charset="0"/>
              </a:rPr>
              <a:t>(last resort only if local agreement fails)</a:t>
            </a:r>
            <a:endParaRPr lang="en-US" sz="3200" dirty="0">
              <a:solidFill>
                <a:schemeClr val="accent3">
                  <a:lumMod val="75000"/>
                </a:schemeClr>
              </a:solidFill>
              <a:latin typeface="Segoe UI" panose="020B0502040204020203" pitchFamily="34" charset="0"/>
              <a:ea typeface="Segoe UI" panose="020B0502040204020203" pitchFamily="34" charset="0"/>
              <a:cs typeface="Segoe UI" panose="020B0502040204020203" pitchFamily="34" charset="0"/>
            </a:endParaRPr>
          </a:p>
          <a:p>
            <a:pPr marL="461963" indent="-392113">
              <a:lnSpc>
                <a:spcPct val="110000"/>
              </a:lnSpc>
              <a:spcBef>
                <a:spcPts val="0"/>
              </a:spcBef>
              <a:buClr>
                <a:srgbClr val="B64C26"/>
              </a:buClr>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In-kind contributions not allowed</a:t>
            </a:r>
          </a:p>
          <a:p>
            <a:pPr marL="461963" indent="-392113">
              <a:lnSpc>
                <a:spcPct val="110000"/>
              </a:lnSpc>
              <a:spcBef>
                <a:spcPts val="0"/>
              </a:spcBef>
              <a:buClr>
                <a:srgbClr val="B64C26"/>
              </a:buClr>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Partner contributions subject to new statutory caps</a:t>
            </a:r>
          </a:p>
          <a:p>
            <a:pPr marL="461963" indent="-392113">
              <a:lnSpc>
                <a:spcPct val="110000"/>
              </a:lnSpc>
              <a:spcBef>
                <a:spcPts val="0"/>
              </a:spcBef>
              <a:buClr>
                <a:srgbClr val="B64C26"/>
              </a:buClr>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Limited funds, in part due to these caps</a:t>
            </a:r>
          </a:p>
          <a:p>
            <a:pPr marL="461963" indent="-392113">
              <a:lnSpc>
                <a:spcPct val="110000"/>
              </a:lnSpc>
              <a:spcBef>
                <a:spcPts val="0"/>
              </a:spcBef>
              <a:buClr>
                <a:srgbClr val="B64C26"/>
              </a:buClr>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Funds available for only one comprehensive one-stop center (except Chicago)</a:t>
            </a:r>
          </a:p>
          <a:p>
            <a:pPr marL="461963" indent="-392113">
              <a:lnSpc>
                <a:spcPct val="110000"/>
              </a:lnSpc>
              <a:spcBef>
                <a:spcPts val="0"/>
              </a:spcBef>
              <a:buClr>
                <a:srgbClr val="B64C26"/>
              </a:buClr>
            </a:pPr>
            <a:r>
              <a:rPr lang="en-US" sz="2600" dirty="0" smtClean="0">
                <a:solidFill>
                  <a:srgbClr val="212C65"/>
                </a:solidFill>
                <a:latin typeface="Segoe UI" panose="020B0502040204020203" pitchFamily="34" charset="0"/>
                <a:ea typeface="Segoe UI" panose="020B0502040204020203" pitchFamily="34" charset="0"/>
                <a:cs typeface="Segoe UI" panose="020B0502040204020203" pitchFamily="34" charset="0"/>
              </a:rPr>
              <a:t>Forced partner acceptance of infrastructure cost allocation a possibility</a:t>
            </a:r>
          </a:p>
          <a:p>
            <a:endParaRPr lang="en-US" dirty="0"/>
          </a:p>
        </p:txBody>
      </p:sp>
      <p:sp>
        <p:nvSpPr>
          <p:cNvPr id="5" name="Slide Number Placeholder 4"/>
          <p:cNvSpPr>
            <a:spLocks noGrp="1"/>
          </p:cNvSpPr>
          <p:nvPr>
            <p:ph type="sldNum" sz="quarter" idx="12"/>
          </p:nvPr>
        </p:nvSpPr>
        <p:spPr/>
        <p:txBody>
          <a:bodyPr/>
          <a:lstStyle/>
          <a:p>
            <a:fld id="{B301A5D3-C459-451D-B9D0-1C116BDCA66C}" type="slidenum">
              <a:rPr lang="en-US" smtClean="0"/>
              <a:t>9</a:t>
            </a:fld>
            <a:endParaRPr lang="en-US" dirty="0"/>
          </a:p>
        </p:txBody>
      </p:sp>
    </p:spTree>
    <p:extLst>
      <p:ext uri="{BB962C8B-B14F-4D97-AF65-F5344CB8AC3E}">
        <p14:creationId xmlns:p14="http://schemas.microsoft.com/office/powerpoint/2010/main" val="1418467523"/>
      </p:ext>
    </p:extLst>
  </p:cSld>
  <p:clrMapOvr>
    <a:masterClrMapping/>
  </p:clrMapOvr>
  <p:timing>
    <p:tnLst>
      <p:par>
        <p:cTn id="1" dur="indefinite" restart="never" nodeType="tmRoot"/>
      </p:par>
    </p:tnLst>
  </p:timing>
</p:sld>
</file>

<file path=ppt/theme/theme1.xml><?xml version="1.0" encoding="utf-8"?>
<a:theme xmlns:a="http://schemas.openxmlformats.org/drawingml/2006/main" name="Urban Pop">
  <a:themeElements>
    <a:clrScheme name="Custom 24">
      <a:dk1>
        <a:srgbClr val="E2E2E2"/>
      </a:dk1>
      <a:lt1>
        <a:srgbClr val="161616"/>
      </a:lt1>
      <a:dk2>
        <a:srgbClr val="E2E2E2"/>
      </a:dk2>
      <a:lt2>
        <a:srgbClr val="E2E2E2"/>
      </a:lt2>
      <a:accent1>
        <a:srgbClr val="004990"/>
      </a:accent1>
      <a:accent2>
        <a:srgbClr val="00A2E6"/>
      </a:accent2>
      <a:accent3>
        <a:srgbClr val="B7490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F6E2995232B444AAB6157EDEECAC17B" ma:contentTypeVersion="28" ma:contentTypeDescription="Create a new document." ma:contentTypeScope="" ma:versionID="1f2e27e864f45066583ea3dd8cfbde85">
  <xsd:schema xmlns:xsd="http://www.w3.org/2001/XMLSchema" xmlns:xs="http://www.w3.org/2001/XMLSchema" xmlns:p="http://schemas.microsoft.com/office/2006/metadata/properties" xmlns:ns2="9352c220-c5aa-4176-b310-478a54cdcce0" xmlns:ns3="6e83a1a5-9dab-4521-85db-ea3c8196acb3" targetNamespace="http://schemas.microsoft.com/office/2006/metadata/properties" ma:root="true" ma:fieldsID="31a7c4638e4cd31596af6477553450d1" ns2:_="" ns3:_="">
    <xsd:import namespace="9352c220-c5aa-4176-b310-478a54cdcce0"/>
    <xsd:import namespace="6e83a1a5-9dab-4521-85db-ea3c8196acb3"/>
    <xsd:element name="properties">
      <xsd:complexType>
        <xsd:sequence>
          <xsd:element name="documentManagement">
            <xsd:complexType>
              <xsd:all>
                <xsd:element ref="ns2:Description0"/>
                <xsd:element ref="ns2:MainCategory"/>
                <xsd:element ref="ns2:SubCategory"/>
                <xsd:element ref="ns2:Audience" minOccurs="0"/>
                <xsd:element ref="ns2:SubAudience" minOccurs="0"/>
                <xsd:element ref="ns2:SkillLevel" minOccurs="0"/>
                <xsd:element ref="ns2:GradeLevel" minOccurs="0"/>
                <xsd:element ref="ns2:Language"/>
                <xsd:element ref="ns2:DocumentType" minOccurs="0"/>
                <xsd:element ref="ns2:Site" minOccurs="0"/>
                <xsd:element ref="ns3:TaxCatchAll" minOccurs="0"/>
                <xsd:element ref="ns3: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52c220-c5aa-4176-b310-478a54cdcce0" elementFormDefault="qualified">
    <xsd:import namespace="http://schemas.microsoft.com/office/2006/documentManagement/types"/>
    <xsd:import namespace="http://schemas.microsoft.com/office/infopath/2007/PartnerControls"/>
    <xsd:element name="Description0" ma:index="8" ma:displayName="Description" ma:internalName="Description0" ma:readOnly="false">
      <xsd:simpleType>
        <xsd:restriction base="dms:Text">
          <xsd:maxLength value="255"/>
        </xsd:restriction>
      </xsd:simpleType>
    </xsd:element>
    <xsd:element name="MainCategory" ma:index="9" ma:displayName="MainCategory" ma:list="{c7896206-7b65-404d-ae21-b02c4b29aea2}" ma:internalName="MainCategory" ma:readOnly="false" ma:showField="Title" ma:web="6e83a1a5-9dab-4521-85db-ea3c8196acb3">
      <xsd:simpleType>
        <xsd:restriction base="dms:Lookup"/>
      </xsd:simpleType>
    </xsd:element>
    <xsd:element name="SubCategory" ma:index="10" ma:displayName="SubCategory" ma:list="{2201361c-1d54-4276-95f0-f2ea81323aa2}" ma:internalName="SubCategory" ma:readOnly="false" ma:showField="Title" ma:web="6e83a1a5-9dab-4521-85db-ea3c8196acb3">
      <xsd:simpleType>
        <xsd:restriction base="dms:Lookup"/>
      </xsd:simpleType>
    </xsd:element>
    <xsd:element name="Audience" ma:index="11" nillable="true" ma:displayName="Audience" ma:list="{4b1c6106-8d5f-4a38-b368-5f452bed3ee8}" ma:internalName="Audience" ma:readOnly="false" ma:showField="Title" ma:web="6e83a1a5-9dab-4521-85db-ea3c8196acb3" ma:requiredMultiChoice="true">
      <xsd:complexType>
        <xsd:complexContent>
          <xsd:extension base="dms:MultiChoiceLookup">
            <xsd:sequence>
              <xsd:element name="Value" type="dms:Lookup" maxOccurs="unbounded" minOccurs="0" nillable="true"/>
            </xsd:sequence>
          </xsd:extension>
        </xsd:complexContent>
      </xsd:complexType>
    </xsd:element>
    <xsd:element name="SubAudience" ma:index="12" nillable="true" ma:displayName="SubAudience" ma:list="{60e689b0-3baf-46ef-b31e-b9aaee200c6d}" ma:internalName="SubAudienc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SkillLevel" ma:index="13" nillable="true" ma:displayName="SkillLevel" ma:internalName="SkillLevel" ma:readOnly="false" ma:requiredMultiChoice="true">
      <xsd:complexType>
        <xsd:complexContent>
          <xsd:extension base="dms:MultiChoice">
            <xsd:sequence>
              <xsd:element name="Value" maxOccurs="unbounded" minOccurs="0" nillable="true">
                <xsd:simpleType>
                  <xsd:restriction base="dms:Choice">
                    <xsd:enumeration value="All Levels"/>
                    <xsd:enumeration value="Minimal skill level"/>
                    <xsd:enumeration value="Intermediate skill level"/>
                    <xsd:enumeration value="Technical skill level"/>
                  </xsd:restriction>
                </xsd:simpleType>
              </xsd:element>
            </xsd:sequence>
          </xsd:extension>
        </xsd:complexContent>
      </xsd:complexType>
    </xsd:element>
    <xsd:element name="GradeLevel" ma:index="14" nillable="true" ma:displayName="GradeLevel" ma:internalName="GradeLevel" ma:readOnly="false" ma:requiredMultiChoice="true">
      <xsd:complexType>
        <xsd:complexContent>
          <xsd:extension base="dms:MultiChoice">
            <xsd:sequence>
              <xsd:element name="Value" maxOccurs="unbounded" minOccurs="0" nillable="true">
                <xsd:simpleType>
                  <xsd:restriction base="dms:Choice">
                    <xsd:enumeration value="7-8 Middle School"/>
                    <xsd:enumeration value="9-12 High School"/>
                    <xsd:enumeration value="&gt;12 Postsecondary"/>
                  </xsd:restriction>
                </xsd:simpleType>
              </xsd:element>
            </xsd:sequence>
          </xsd:extension>
        </xsd:complexContent>
      </xsd:complexType>
    </xsd:element>
    <xsd:element name="Language" ma:index="15" ma:displayName="Language" ma:default="English" ma:format="Dropdown" ma:internalName="Language" ma:readOnly="false">
      <xsd:simpleType>
        <xsd:restriction base="dms:Choice">
          <xsd:enumeration value="Arabic"/>
          <xsd:enumeration value="Chinese"/>
          <xsd:enumeration value="English"/>
          <xsd:enumeration value="Polish"/>
          <xsd:enumeration value="Spanish"/>
          <xsd:enumeration value="Other"/>
        </xsd:restriction>
      </xsd:simpleType>
    </xsd:element>
    <xsd:element name="DocumentType" ma:index="16" nillable="true" ma:displayName="DocumentType" ma:internalName="DocumentType" ma:readOnly="false" ma:requiredMultiChoice="true">
      <xsd:complexType>
        <xsd:complexContent>
          <xsd:extension base="dms:MultiChoice">
            <xsd:sequence>
              <xsd:element name="Value" maxOccurs="unbounded" minOccurs="0" nillable="true">
                <xsd:simpleType>
                  <xsd:restriction base="dms:Choice">
                    <xsd:enumeration value="Curriculum"/>
                    <xsd:enumeration value="Forms"/>
                    <xsd:enumeration value="Flyers"/>
                    <xsd:enumeration value="Guides"/>
                    <xsd:enumeration value="Images/Icons"/>
                    <xsd:enumeration value="Infographics"/>
                    <xsd:enumeration value="Informational"/>
                    <xsd:enumeration value="Instructions"/>
                    <xsd:enumeration value="Marketing/Outreach"/>
                    <xsd:enumeration value="Presentations"/>
                    <xsd:enumeration value="Report"/>
                    <xsd:enumeration value="Worksheets"/>
                  </xsd:restriction>
                </xsd:simpleType>
              </xsd:element>
            </xsd:sequence>
          </xsd:extension>
        </xsd:complexContent>
      </xsd:complexType>
    </xsd:element>
    <xsd:element name="Site" ma:index="17" nillable="true" ma:displayName="Site" ma:list="{cf69f43f-b565-45cb-9f11-9d848faecc07}" ma:internalName="Sit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e83a1a5-9dab-4521-85db-ea3c8196acb3"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4f79118d-4af0-4af8-96a4-605c4274c427}" ma:internalName="TaxCatchAll" ma:showField="CatchAllData"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TaxKeywordTaxHTField" ma:index="20"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ainCategory xmlns="9352c220-c5aa-4176-b310-478a54cdcce0">21</MainCategory>
    <Site xmlns="9352c220-c5aa-4176-b310-478a54cdcce0">
      <Value>4</Value>
    </Site>
    <SubCategory xmlns="9352c220-c5aa-4176-b310-478a54cdcce0">79</SubCategory>
    <SkillLevel xmlns="9352c220-c5aa-4176-b310-478a54cdcce0">
      <Value>All Levels</Value>
    </SkillLevel>
    <Audience xmlns="9352c220-c5aa-4176-b310-478a54cdcce0">
      <Value>3</Value>
    </Audience>
    <TaxKeywordTaxHTField xmlns="6e83a1a5-9dab-4521-85db-ea3c8196acb3">
      <Terms xmlns="http://schemas.microsoft.com/office/infopath/2007/PartnerControls"/>
    </TaxKeywordTaxHTField>
    <SubAudience xmlns="9352c220-c5aa-4176-b310-478a54cdcce0"/>
    <Language xmlns="9352c220-c5aa-4176-b310-478a54cdcce0">English</Language>
    <DocumentType xmlns="9352c220-c5aa-4176-b310-478a54cdcce0">
      <Value>Presentations</Value>
    </DocumentType>
    <TaxCatchAll xmlns="6e83a1a5-9dab-4521-85db-ea3c8196acb3"/>
    <Description0 xmlns="9352c220-c5aa-4176-b310-478a54cdcce0">This presentation covered the background and context of Governor's Guidelines to State and Local Program Partners and Negotiating Costs and Services under WIOA.</Description0>
    <GradeLevel xmlns="9352c220-c5aa-4176-b310-478a54cdcce0">
      <Value>&gt;12 Postsecondary</Value>
    </GradeLevel>
  </documentManagement>
</p:properties>
</file>

<file path=customXml/itemProps1.xml><?xml version="1.0" encoding="utf-8"?>
<ds:datastoreItem xmlns:ds="http://schemas.openxmlformats.org/officeDocument/2006/customXml" ds:itemID="{549A529C-1762-4E23-8C44-C185B834C17A}"/>
</file>

<file path=customXml/itemProps2.xml><?xml version="1.0" encoding="utf-8"?>
<ds:datastoreItem xmlns:ds="http://schemas.openxmlformats.org/officeDocument/2006/customXml" ds:itemID="{673511C3-141E-4B79-B19C-F8B4D939C059}"/>
</file>

<file path=customXml/itemProps3.xml><?xml version="1.0" encoding="utf-8"?>
<ds:datastoreItem xmlns:ds="http://schemas.openxmlformats.org/officeDocument/2006/customXml" ds:itemID="{D85A22D6-3AC1-498B-A71B-25CF82F5DB73}"/>
</file>

<file path=docProps/app.xml><?xml version="1.0" encoding="utf-8"?>
<Properties xmlns="http://schemas.openxmlformats.org/officeDocument/2006/extended-properties" xmlns:vt="http://schemas.openxmlformats.org/officeDocument/2006/docPropsVTypes">
  <Template>Urban Pop</Template>
  <TotalTime>974</TotalTime>
  <Words>937</Words>
  <Application>Microsoft Office PowerPoint</Application>
  <PresentationFormat>On-screen Show (4:3)</PresentationFormat>
  <Paragraphs>156</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Calibri</vt:lpstr>
      <vt:lpstr>Courier New</vt:lpstr>
      <vt:lpstr>Gill Sans MT</vt:lpstr>
      <vt:lpstr>Segoe UI</vt:lpstr>
      <vt:lpstr>Wingdings 3</vt:lpstr>
      <vt:lpstr>Urban Pop</vt:lpstr>
      <vt:lpstr>PowerPoint Presentation</vt:lpstr>
      <vt:lpstr>Webinar Overview</vt:lpstr>
      <vt:lpstr>Background and Context</vt:lpstr>
      <vt:lpstr>Guidelines for  Local MOU negotiations</vt:lpstr>
      <vt:lpstr>Basic Decisions Reflected in MOU</vt:lpstr>
      <vt:lpstr>Time for Questions  of Clarification</vt:lpstr>
      <vt:lpstr>Guidelines for negotiation of Comprehensive one-stop Center Infrastructure costs</vt:lpstr>
      <vt:lpstr>Two Infrastructure cost funding mechanisms</vt:lpstr>
      <vt:lpstr>Two infrastructure cost funding mechanisms</vt:lpstr>
      <vt:lpstr>Other Infrastructure cost guidelines</vt:lpstr>
      <vt:lpstr>Time for Questions  of Clarification</vt:lpstr>
      <vt:lpstr>Guidelines for Negotiation of local One-stop System costs</vt:lpstr>
      <vt:lpstr>Guidelines for Negotiating local One-stop System costs</vt:lpstr>
      <vt:lpstr>Examples  of Possible shared System costs</vt:lpstr>
      <vt:lpstr>Examples  of Possible shared System costs</vt:lpstr>
      <vt:lpstr>Time for Questions  of Clarification</vt:lpstr>
      <vt:lpstr>Negotiation Process  and Timeline</vt:lpstr>
      <vt:lpstr>Negotiation Process  and Timeline</vt:lpstr>
      <vt:lpstr>Negotiation Process  and Timeline</vt:lpstr>
      <vt:lpstr>Negotiation Process  and Timeline</vt:lpstr>
      <vt:lpstr>Time for Questions  of Clarification</vt:lpstr>
      <vt:lpstr>Wrap up  Where to go for questions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Joint Training Presentation on Governor's Guidelines</dc:title>
  <dc:creator>Chelsea Jones</dc:creator>
  <cp:keywords/>
  <cp:lastModifiedBy>Jaeger, Bethany</cp:lastModifiedBy>
  <cp:revision>161</cp:revision>
  <cp:lastPrinted>2015-04-15T15:27:27Z</cp:lastPrinted>
  <dcterms:created xsi:type="dcterms:W3CDTF">2014-10-29T20:33:10Z</dcterms:created>
  <dcterms:modified xsi:type="dcterms:W3CDTF">2015-12-08T21:23:59Z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0x010100BF6E2995232B444AAB6157EDEECAC17B</vt:lpwstr>
  </property>
  <property fmtid="{D5CDD505-2E9C-101B-9397-08002B2CF9AE}" pid="3" name="TaxKeyword">
    <vt:lpwstr/>
  </property>
</Properties>
</file>